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4" r:id="rId2"/>
    <p:sldMasterId id="2147483739" r:id="rId3"/>
    <p:sldMasterId id="2147483753" r:id="rId4"/>
  </p:sldMasterIdLst>
  <p:notesMasterIdLst>
    <p:notesMasterId r:id="rId61"/>
  </p:notesMasterIdLst>
  <p:sldIdLst>
    <p:sldId id="256" r:id="rId5"/>
    <p:sldId id="2147374159" r:id="rId6"/>
    <p:sldId id="2147374160" r:id="rId7"/>
    <p:sldId id="2147374161" r:id="rId8"/>
    <p:sldId id="2147374162" r:id="rId9"/>
    <p:sldId id="2147374163" r:id="rId10"/>
    <p:sldId id="2147374164" r:id="rId11"/>
    <p:sldId id="2147374165" r:id="rId12"/>
    <p:sldId id="2147374166" r:id="rId13"/>
    <p:sldId id="2147374167" r:id="rId14"/>
    <p:sldId id="2147374168" r:id="rId15"/>
    <p:sldId id="2147374169" r:id="rId16"/>
    <p:sldId id="269" r:id="rId17"/>
    <p:sldId id="270" r:id="rId18"/>
    <p:sldId id="271" r:id="rId19"/>
    <p:sldId id="277" r:id="rId20"/>
    <p:sldId id="276" r:id="rId21"/>
    <p:sldId id="272" r:id="rId22"/>
    <p:sldId id="278" r:id="rId23"/>
    <p:sldId id="2147483082" r:id="rId24"/>
    <p:sldId id="2147483647" r:id="rId25"/>
    <p:sldId id="295" r:id="rId26"/>
    <p:sldId id="2147483348" r:id="rId27"/>
    <p:sldId id="282" r:id="rId28"/>
    <p:sldId id="284" r:id="rId29"/>
    <p:sldId id="283" r:id="rId30"/>
    <p:sldId id="285" r:id="rId31"/>
    <p:sldId id="286" r:id="rId32"/>
    <p:sldId id="287" r:id="rId33"/>
    <p:sldId id="288" r:id="rId34"/>
    <p:sldId id="289" r:id="rId35"/>
    <p:sldId id="290" r:id="rId36"/>
    <p:sldId id="291" r:id="rId37"/>
    <p:sldId id="292" r:id="rId38"/>
    <p:sldId id="294" r:id="rId39"/>
    <p:sldId id="298" r:id="rId40"/>
    <p:sldId id="300" r:id="rId41"/>
    <p:sldId id="299" r:id="rId42"/>
    <p:sldId id="2147482211" r:id="rId43"/>
    <p:sldId id="2147482212" r:id="rId44"/>
    <p:sldId id="2147482213" r:id="rId45"/>
    <p:sldId id="301" r:id="rId46"/>
    <p:sldId id="302" r:id="rId47"/>
    <p:sldId id="303" r:id="rId48"/>
    <p:sldId id="304" r:id="rId49"/>
    <p:sldId id="310" r:id="rId50"/>
    <p:sldId id="311" r:id="rId51"/>
    <p:sldId id="312" r:id="rId52"/>
    <p:sldId id="313" r:id="rId53"/>
    <p:sldId id="314" r:id="rId54"/>
    <p:sldId id="293" r:id="rId55"/>
    <p:sldId id="315" r:id="rId56"/>
    <p:sldId id="316" r:id="rId57"/>
    <p:sldId id="317" r:id="rId58"/>
    <p:sldId id="318" r:id="rId59"/>
    <p:sldId id="319" r:id="rId6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B1749C-C7DB-E28B-26DD-54174257E471}" name="David Hardy" initials="DH" userId="61d936953ae1670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4F2B2D-081B-CA3E-DA82-F8453B04E660}" v="8" dt="2025-12-03T20:55:42.64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D6CC"/>
          </a:solidFill>
        </a:fill>
      </a:tcStyle>
    </a:wholeTbl>
    <a:band2H>
      <a:tcTxStyle/>
      <a:tcStyle>
        <a:tcBdr/>
        <a:fill>
          <a:solidFill>
            <a:srgbClr val="FCEC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643" y="53"/>
      </p:cViewPr>
      <p:guideLst/>
    </p:cSldViewPr>
  </p:slideViewPr>
  <p:notesTextViewPr>
    <p:cViewPr>
      <p:scale>
        <a:sx n="1" d="1"/>
        <a:sy n="1" d="1"/>
      </p:scale>
      <p:origin x="0" y="0"/>
    </p:cViewPr>
  </p:notesTextViewPr>
  <p:sorterViewPr>
    <p:cViewPr>
      <p:scale>
        <a:sx n="134" d="100"/>
        <a:sy n="13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xfrm>
            <a:off x="1143000" y="685800"/>
            <a:ext cx="4572000" cy="3429000"/>
          </a:xfrm>
          <a:prstGeom prst="rect">
            <a:avLst/>
          </a:prstGeom>
        </p:spPr>
        <p:txBody>
          <a:bodyPr/>
          <a:lstStyle/>
          <a:p>
            <a:endParaRPr/>
          </a:p>
        </p:txBody>
      </p:sp>
      <p:sp>
        <p:nvSpPr>
          <p:cNvPr id="986" name="Shape 98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11" name="Google Shape;111;p2: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77" name="Google Shape;177;p12: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84" name="Google Shape;184;p13: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xfrm>
            <a:off x="381000" y="685800"/>
            <a:ext cx="6096000" cy="3429000"/>
          </a:xfrm>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p>
            <a:pPr defTabSz="966612">
              <a:defRPr sz="1100" i="1">
                <a:latin typeface="Arial"/>
                <a:ea typeface="Arial"/>
                <a:cs typeface="Arial"/>
                <a:sym typeface="Arial"/>
              </a:defRPr>
            </a:pPr>
            <a:r>
              <a:t>PrEP, pre-exposure prophylaxis.</a:t>
            </a:r>
            <a:endParaRPr b="1">
              <a:latin typeface="+mn-lt"/>
              <a:ea typeface="+mn-ea"/>
              <a:cs typeface="+mn-cs"/>
              <a:sym typeface="Calibri"/>
            </a:endParaRPr>
          </a:p>
          <a:p>
            <a:pPr defTabSz="966612">
              <a:defRPr sz="1100" b="1"/>
            </a:pPr>
            <a:endParaRPr b="1">
              <a:latin typeface="+mn-lt"/>
              <a:ea typeface="+mn-ea"/>
              <a:cs typeface="+mn-cs"/>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Shape 12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21" name="Shape 1221"/>
          <p:cNvSpPr>
            <a:spLocks noGrp="1"/>
          </p:cNvSpPr>
          <p:nvPr>
            <p:ph type="body" sz="quarter" idx="1"/>
          </p:nvPr>
        </p:nvSpPr>
        <p:spPr>
          <a:prstGeom prst="rect">
            <a:avLst/>
          </a:prstGeom>
        </p:spPr>
        <p:txBody>
          <a:bodyPr/>
          <a:lstStyle/>
          <a:p>
            <a:pPr>
              <a:defRPr sz="2400" i="1">
                <a:latin typeface="Aptos"/>
                <a:ea typeface="Aptos"/>
                <a:cs typeface="Aptos"/>
                <a:sym typeface="Aptos"/>
              </a:defRPr>
            </a:pPr>
            <a:r>
              <a:t>PrEP, pre-exposure prophylaxis.</a:t>
            </a:r>
          </a:p>
          <a:p>
            <a:pPr>
              <a:defRPr sz="2400">
                <a:latin typeface="Aptos"/>
                <a:ea typeface="Aptos"/>
                <a:cs typeface="Aptos"/>
                <a:sym typeface="Aptos"/>
              </a:defRPr>
            </a:pPr>
            <a:endParaRPr/>
          </a:p>
          <a:p>
            <a:pPr>
              <a:defRPr sz="2400">
                <a:latin typeface="Aptos"/>
                <a:ea typeface="Aptos"/>
                <a:cs typeface="Aptos"/>
                <a:sym typeface="Aptos"/>
              </a:defRPr>
            </a:pPr>
            <a:r>
              <a:t>Recent CDC study estimated that the total </a:t>
            </a:r>
            <a:r>
              <a:rPr b="1">
                <a:solidFill>
                  <a:srgbClr val="196B24"/>
                </a:solidFill>
              </a:rPr>
              <a:t>population need for PrEP is 2,254,489 people</a:t>
            </a:r>
          </a:p>
          <a:p>
            <a:pPr>
              <a:defRPr sz="2400">
                <a:latin typeface="Aptos"/>
                <a:ea typeface="Aptos"/>
                <a:cs typeface="Aptos"/>
                <a:sym typeface="Aptos"/>
              </a:defRPr>
            </a:pPr>
            <a:r>
              <a:t>In 2021, 366,359 individuals in the US received a PrEP prescription </a:t>
            </a:r>
          </a:p>
          <a:p>
            <a:pPr>
              <a:defRPr sz="2400" b="1">
                <a:latin typeface="Aptos"/>
                <a:ea typeface="Aptos"/>
                <a:cs typeface="Aptos"/>
                <a:sym typeface="Aptos"/>
              </a:defRPr>
            </a:pPr>
            <a:endParaRPr/>
          </a:p>
          <a:p>
            <a:pPr>
              <a:defRPr sz="2400" b="1">
                <a:solidFill>
                  <a:srgbClr val="196B24"/>
                </a:solidFill>
                <a:latin typeface="Aptos"/>
                <a:ea typeface="Aptos"/>
                <a:cs typeface="Aptos"/>
                <a:sym typeface="Aptos"/>
              </a:defRPr>
            </a:pPr>
            <a:r>
              <a:t>Population need for PrEP:</a:t>
            </a:r>
            <a:r>
              <a:rPr b="0">
                <a:solidFill>
                  <a:srgbClr val="000000"/>
                </a:solidFill>
              </a:rPr>
              <a:t> number of people needed to receive PrEP to prevent an additional HIV infection in populations whose HIV incidence is ≥1% per year</a:t>
            </a:r>
          </a:p>
          <a:p>
            <a:pPr>
              <a:defRPr sz="2400">
                <a:latin typeface="Aptos"/>
                <a:ea typeface="Aptos"/>
                <a:cs typeface="Aptos"/>
                <a:sym typeface="Aptos"/>
              </a:defRPr>
            </a:pPr>
            <a:r>
              <a:t>Populations with annual HIV incidence ≥1%: </a:t>
            </a:r>
          </a:p>
          <a:p>
            <a:pPr lvl="1" indent="457200">
              <a:defRPr sz="2400">
                <a:latin typeface="Aptos"/>
                <a:ea typeface="Aptos"/>
                <a:cs typeface="Aptos"/>
                <a:sym typeface="Aptos"/>
              </a:defRPr>
            </a:pPr>
            <a:r>
              <a:t>Men who have sex with men, people who have heterosexual sex, people who inject drugs</a:t>
            </a:r>
          </a:p>
          <a:p>
            <a:pPr>
              <a:defRPr>
                <a:latin typeface="Aptos"/>
                <a:ea typeface="Aptos"/>
                <a:cs typeface="Aptos"/>
                <a:sym typeface="Aptos"/>
              </a:defRPr>
            </a:pPr>
            <a:endParaRPr/>
          </a:p>
          <a:p>
            <a:pPr>
              <a:defRPr>
                <a:latin typeface="Aptos"/>
                <a:ea typeface="Aptos"/>
                <a:cs typeface="Aptos"/>
                <a:sym typeface="Aptos"/>
              </a:defRPr>
            </a:pPr>
            <a:endParaRPr/>
          </a:p>
          <a:p>
            <a:pPr>
              <a:defRPr>
                <a:latin typeface="Aptos"/>
                <a:ea typeface="Aptos"/>
                <a:cs typeface="Aptos"/>
                <a:sym typeface="Aptos"/>
              </a:defRPr>
            </a:pPr>
            <a:r>
              <a:t>366359/2254489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3" name="Shape 1233"/>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PrEP, pre-exposure prophylaxis; SSP, syringe services programs.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err="1"/>
              <a:t>PrEP</a:t>
            </a:r>
            <a:r>
              <a:rPr lang="en-US" i="1" dirty="0"/>
              <a:t>, pre-exposure prophylaxis.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6707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charset="0"/>
                <a:ea typeface="+mn-ea"/>
                <a:cs typeface="+mn-cs"/>
              </a:rPr>
              <a:t>CAB, cabotegravir; FTC, emtricitabine; </a:t>
            </a:r>
            <a:r>
              <a:rPr lang="en-US" i="1" dirty="0" err="1"/>
              <a:t>PrEP</a:t>
            </a:r>
            <a:r>
              <a:rPr lang="en-US" i="1" dirty="0"/>
              <a:t>, pre-exposure prophylaxis; </a:t>
            </a:r>
            <a:r>
              <a:rPr lang="en-US" sz="1200" i="1" kern="1200" dirty="0">
                <a:solidFill>
                  <a:schemeClr val="tx1"/>
                </a:solidFill>
                <a:effectLst/>
                <a:latin typeface="Arial" charset="0"/>
                <a:ea typeface="+mn-ea"/>
                <a:cs typeface="+mn-cs"/>
              </a:rPr>
              <a:t>TAF, tenofovir alafenamide; TDF, tenofovir disoproxil fumarate</a:t>
            </a:r>
            <a:r>
              <a:rPr lang="en-US" i="1"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43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CAB, cabotegravir; </a:t>
            </a:r>
            <a:r>
              <a:rPr lang="en-US" i="1" err="1"/>
              <a:t>CrCl</a:t>
            </a:r>
            <a:r>
              <a:rPr lang="en-US" i="1"/>
              <a:t>, creatinine clearance; FTC, emtricitabine; LEN, </a:t>
            </a:r>
            <a:r>
              <a:rPr lang="en-US" i="1" err="1"/>
              <a:t>lenacapavir</a:t>
            </a:r>
            <a:r>
              <a:rPr lang="en-US" i="1"/>
              <a:t>; </a:t>
            </a:r>
            <a:r>
              <a:rPr lang="en-US" i="1" err="1"/>
              <a:t>PrEP</a:t>
            </a:r>
            <a:r>
              <a:rPr lang="en-US" i="1"/>
              <a:t>, pre-exposure prophylaxis; TAF, tenofovir alafenamide; TDF, tenofovir disoproxil.</a:t>
            </a:r>
          </a:p>
        </p:txBody>
      </p:sp>
      <p:sp>
        <p:nvSpPr>
          <p:cNvPr id="4" name="Slide Number Placeholder 3"/>
          <p:cNvSpPr>
            <a:spLocks noGrp="1"/>
          </p:cNvSpPr>
          <p:nvPr>
            <p:ph type="sldNum" sz="quarter" idx="5"/>
          </p:nvPr>
        </p:nvSpPr>
        <p:spPr/>
        <p:txBody>
          <a:bodyPr/>
          <a:lstStyle/>
          <a:p>
            <a:pPr marL="0" marR="0" lvl="0" indent="0" algn="r" defTabSz="875355" rtl="0" eaLnBrk="1" fontAlgn="auto" latinLnBrk="0" hangingPunct="1">
              <a:lnSpc>
                <a:spcPct val="100000"/>
              </a:lnSpc>
              <a:spcBef>
                <a:spcPts val="0"/>
              </a:spcBef>
              <a:spcAft>
                <a:spcPts val="0"/>
              </a:spcAft>
              <a:buClrTx/>
              <a:buSzTx/>
              <a:buFontTx/>
              <a:buNone/>
              <a:tabLst/>
              <a:defRPr/>
            </a:pPr>
            <a:fld id="{58334BCE-AA76-504D-857A-9DBF6E71083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5355"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842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5355" eaLnBrk="1" fontAlgn="auto" hangingPunct="1">
              <a:spcBef>
                <a:spcPts val="0"/>
              </a:spcBef>
              <a:spcAft>
                <a:spcPts val="0"/>
              </a:spcAft>
              <a:defRPr/>
            </a:pPr>
            <a:r>
              <a:rPr lang="en-US" i="1"/>
              <a:t>AE, adverse event; BMD, bone mineral density; FTC, emtricitabine; LDL, low-density lipoprotein; PrEP, pre-exposure prophylaxis; TAF, tenofovir alafenamide; TDF, tenofovir disoproxil fumarate.</a:t>
            </a:r>
          </a:p>
        </p:txBody>
      </p:sp>
      <p:sp>
        <p:nvSpPr>
          <p:cNvPr id="4" name="Slide Number Placeholder 3"/>
          <p:cNvSpPr>
            <a:spLocks noGrp="1"/>
          </p:cNvSpPr>
          <p:nvPr>
            <p:ph type="sldNum" sz="quarter" idx="5"/>
          </p:nvPr>
        </p:nvSpPr>
        <p:spPr/>
        <p:txBody>
          <a:bodyPr/>
          <a:lstStyle/>
          <a:p>
            <a:pPr marL="0" marR="0" lvl="0" indent="0" algn="r" defTabSz="875355" rtl="0" eaLnBrk="1" fontAlgn="auto" latinLnBrk="0" hangingPunct="1">
              <a:lnSpc>
                <a:spcPct val="100000"/>
              </a:lnSpc>
              <a:spcBef>
                <a:spcPts val="0"/>
              </a:spcBef>
              <a:spcAft>
                <a:spcPts val="0"/>
              </a:spcAft>
              <a:buClrTx/>
              <a:buSzTx/>
              <a:buFontTx/>
              <a:buNone/>
              <a:tabLst/>
              <a:defRPr/>
            </a:pPr>
            <a:fld id="{2712C18C-15F6-4090-A24D-4471178AFC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535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061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a:spLocks noGrp="1" noRot="1" noChangeAspect="1"/>
          </p:cNvSpPr>
          <p:nvPr>
            <p:ph type="sldImg"/>
          </p:nvPr>
        </p:nvSpPr>
        <p:spPr>
          <a:xfrm>
            <a:off x="381000" y="685800"/>
            <a:ext cx="6096000" cy="3429000"/>
          </a:xfrm>
          <a:prstGeom prst="rect">
            <a:avLst/>
          </a:prstGeom>
        </p:spPr>
        <p:txBody>
          <a:bodyPr/>
          <a:lstStyle/>
          <a:p>
            <a:endParaRPr/>
          </a:p>
        </p:txBody>
      </p:sp>
      <p:sp>
        <p:nvSpPr>
          <p:cNvPr id="1276" name="Shape 1276"/>
          <p:cNvSpPr>
            <a:spLocks noGrp="1"/>
          </p:cNvSpPr>
          <p:nvPr>
            <p:ph type="body" sz="quarter" idx="1"/>
          </p:nvPr>
        </p:nvSpPr>
        <p:spPr>
          <a:prstGeom prst="rect">
            <a:avLst/>
          </a:prstGeom>
        </p:spPr>
        <p:txBody>
          <a:bodyPr/>
          <a:lstStyle/>
          <a:p>
            <a:pPr>
              <a:defRPr i="1">
                <a:latin typeface="Aptos"/>
                <a:ea typeface="Aptos"/>
                <a:cs typeface="Aptos"/>
                <a:sym typeface="Aptos"/>
              </a:defRPr>
            </a:pPr>
            <a:r>
              <a:t>FTC, emtricitabine; HBV, </a:t>
            </a:r>
            <a:r>
              <a:rPr sz="1100"/>
              <a:t>hepatitis B virus; NR, not reported; </a:t>
            </a:r>
            <a:r>
              <a:t>PrEP, pre-exposure prophylaxis; TDF, </a:t>
            </a:r>
            <a:r>
              <a:rPr sz="1100"/>
              <a:t>tenofovir disoproxil fumarate.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Shape 1326"/>
          <p:cNvSpPr>
            <a:spLocks noGrp="1" noRot="1" noChangeAspect="1"/>
          </p:cNvSpPr>
          <p:nvPr>
            <p:ph type="sldImg"/>
          </p:nvPr>
        </p:nvSpPr>
        <p:spPr>
          <a:xfrm>
            <a:off x="381000" y="685800"/>
            <a:ext cx="6096000" cy="3429000"/>
          </a:xfrm>
          <a:prstGeom prst="rect">
            <a:avLst/>
          </a:prstGeom>
        </p:spPr>
        <p:txBody>
          <a:bodyPr/>
          <a:lstStyle/>
          <a:p>
            <a:endParaRPr/>
          </a:p>
        </p:txBody>
      </p:sp>
      <p:sp>
        <p:nvSpPr>
          <p:cNvPr id="1327" name="Shape 1327"/>
          <p:cNvSpPr>
            <a:spLocks noGrp="1"/>
          </p:cNvSpPr>
          <p:nvPr>
            <p:ph type="body" sz="quarter" idx="1"/>
          </p:nvPr>
        </p:nvSpPr>
        <p:spPr>
          <a:prstGeom prst="rect">
            <a:avLst/>
          </a:prstGeom>
        </p:spPr>
        <p:txBody>
          <a:bodyPr/>
          <a:lstStyle>
            <a:lvl1pPr defTabSz="875354">
              <a:defRPr i="1">
                <a:latin typeface="Aptos"/>
                <a:ea typeface="Aptos"/>
                <a:cs typeface="Aptos"/>
                <a:sym typeface="Aptos"/>
              </a:defRPr>
            </a:lvl1pPr>
          </a:lstStyle>
          <a:p>
            <a:r>
              <a:t>DDI, drug–drug interaction; GAHT, gender-affirming hormone therapy; PrEP, pre-exposure prophylaxis.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Shape 1415"/>
          <p:cNvSpPr>
            <a:spLocks noGrp="1" noRot="1" noChangeAspect="1"/>
          </p:cNvSpPr>
          <p:nvPr>
            <p:ph type="sldImg"/>
          </p:nvPr>
        </p:nvSpPr>
        <p:spPr>
          <a:xfrm>
            <a:off x="381000" y="685800"/>
            <a:ext cx="6096000" cy="3429000"/>
          </a:xfrm>
          <a:prstGeom prst="rect">
            <a:avLst/>
          </a:prstGeom>
        </p:spPr>
        <p:txBody>
          <a:bodyPr/>
          <a:lstStyle/>
          <a:p>
            <a:endParaRPr/>
          </a:p>
        </p:txBody>
      </p:sp>
      <p:sp>
        <p:nvSpPr>
          <p:cNvPr id="1416" name="Shape 1416"/>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PrEP, pre-exposure prophylaxis.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 name="Shape 1519"/>
          <p:cNvSpPr>
            <a:spLocks noGrp="1" noRot="1" noChangeAspect="1"/>
          </p:cNvSpPr>
          <p:nvPr>
            <p:ph type="sldImg"/>
          </p:nvPr>
        </p:nvSpPr>
        <p:spPr>
          <a:xfrm>
            <a:off x="381000" y="685800"/>
            <a:ext cx="6096000" cy="3429000"/>
          </a:xfrm>
          <a:prstGeom prst="rect">
            <a:avLst/>
          </a:prstGeom>
        </p:spPr>
        <p:txBody>
          <a:bodyPr/>
          <a:lstStyle/>
          <a:p>
            <a:endParaRPr/>
          </a:p>
        </p:txBody>
      </p:sp>
      <p:sp>
        <p:nvSpPr>
          <p:cNvPr id="1520" name="Shape 1520"/>
          <p:cNvSpPr>
            <a:spLocks noGrp="1"/>
          </p:cNvSpPr>
          <p:nvPr>
            <p:ph type="body" sz="quarter" idx="1"/>
          </p:nvPr>
        </p:nvSpPr>
        <p:spPr>
          <a:prstGeom prst="rect">
            <a:avLst/>
          </a:prstGeom>
        </p:spPr>
        <p:txBody>
          <a:bodyPr/>
          <a:lstStyle/>
          <a:p>
            <a:pPr>
              <a:lnSpc>
                <a:spcPct val="107000"/>
              </a:lnSpc>
              <a:spcBef>
                <a:spcPts val="800"/>
              </a:spcBef>
              <a:defRPr sz="1800" i="1"/>
            </a:pPr>
            <a:r>
              <a:t>FTC, emtricitabine; </a:t>
            </a:r>
            <a:r>
              <a:rPr sz="1200">
                <a:latin typeface="Aptos"/>
                <a:ea typeface="Aptos"/>
                <a:cs typeface="Aptos"/>
                <a:sym typeface="Aptos"/>
              </a:rPr>
              <a:t>LEN, lenacapavir; PrEP, pre-exposure prophylaxis; PY, person-years; </a:t>
            </a:r>
            <a:r>
              <a:t>TAF, tenofovir alafenamide; TDF, tenofovir disoproxil fumarate.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 name="Shape 1528"/>
          <p:cNvSpPr>
            <a:spLocks noGrp="1" noRot="1" noChangeAspect="1"/>
          </p:cNvSpPr>
          <p:nvPr>
            <p:ph type="sldImg"/>
          </p:nvPr>
        </p:nvSpPr>
        <p:spPr>
          <a:xfrm>
            <a:off x="381000" y="685800"/>
            <a:ext cx="6096000" cy="3429000"/>
          </a:xfrm>
          <a:prstGeom prst="rect">
            <a:avLst/>
          </a:prstGeom>
        </p:spPr>
        <p:txBody>
          <a:bodyPr/>
          <a:lstStyle/>
          <a:p>
            <a:endParaRPr/>
          </a:p>
        </p:txBody>
      </p:sp>
      <p:sp>
        <p:nvSpPr>
          <p:cNvPr id="1529" name="Shape 1529"/>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LEN, lenacapavir.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noRot="1" noChangeAspect="1"/>
          </p:cNvSpPr>
          <p:nvPr>
            <p:ph type="sldImg"/>
          </p:nvPr>
        </p:nvSpPr>
        <p:spPr>
          <a:xfrm>
            <a:off x="381000" y="685800"/>
            <a:ext cx="6096000" cy="3429000"/>
          </a:xfrm>
          <a:prstGeom prst="rect">
            <a:avLst/>
          </a:prstGeom>
        </p:spPr>
        <p:txBody>
          <a:bodyPr/>
          <a:lstStyle/>
          <a:p>
            <a:endParaRPr/>
          </a:p>
        </p:txBody>
      </p:sp>
      <p:sp>
        <p:nvSpPr>
          <p:cNvPr id="1536" name="Shape 1536"/>
          <p:cNvSpPr>
            <a:spLocks noGrp="1"/>
          </p:cNvSpPr>
          <p:nvPr>
            <p:ph type="body" sz="quarter" idx="1"/>
          </p:nvPr>
        </p:nvSpPr>
        <p:spPr>
          <a:prstGeom prst="rect">
            <a:avLst/>
          </a:prstGeom>
        </p:spPr>
        <p:txBody>
          <a:bodyPr/>
          <a:lstStyle>
            <a:lvl1pPr>
              <a:spcBef>
                <a:spcPts val="400"/>
              </a:spcBef>
              <a:defRPr i="1"/>
            </a:lvl1pPr>
          </a:lstStyle>
          <a:p>
            <a:r>
              <a:t>AE, adverse event; ISR, injection-site reaction; LEN, lenacapavir; PK, pharmacokinetic.</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 name="Shape 1559"/>
          <p:cNvSpPr>
            <a:spLocks noGrp="1" noRot="1" noChangeAspect="1"/>
          </p:cNvSpPr>
          <p:nvPr>
            <p:ph type="sldImg"/>
          </p:nvPr>
        </p:nvSpPr>
        <p:spPr>
          <a:xfrm>
            <a:off x="381000" y="685800"/>
            <a:ext cx="6096000" cy="3429000"/>
          </a:xfrm>
          <a:prstGeom prst="rect">
            <a:avLst/>
          </a:prstGeom>
        </p:spPr>
        <p:txBody>
          <a:bodyPr/>
          <a:lstStyle/>
          <a:p>
            <a:endParaRPr/>
          </a:p>
        </p:txBody>
      </p:sp>
      <p:sp>
        <p:nvSpPr>
          <p:cNvPr id="1560" name="Shape 1560"/>
          <p:cNvSpPr>
            <a:spLocks noGrp="1"/>
          </p:cNvSpPr>
          <p:nvPr>
            <p:ph type="body" sz="quarter" idx="1"/>
          </p:nvPr>
        </p:nvSpPr>
        <p:spPr>
          <a:prstGeom prst="rect">
            <a:avLst/>
          </a:prstGeom>
        </p:spPr>
        <p:txBody>
          <a:bodyPr/>
          <a:lstStyle/>
          <a:p>
            <a:pPr defTabSz="966612">
              <a:defRPr i="1">
                <a:latin typeface="Aptos"/>
                <a:ea typeface="Aptos"/>
                <a:cs typeface="Aptos"/>
                <a:sym typeface="Aptos"/>
              </a:defRPr>
            </a:pPr>
            <a:r>
              <a:t>CAB, </a:t>
            </a:r>
            <a:r>
              <a:rPr sz="1300"/>
              <a:t>cabotegravir; FTC, emtricitabine; LA, long-acting; PrEP, pre-exposure prophylaxis; TDF, tenofovir disoproxil fumarate.</a:t>
            </a:r>
          </a:p>
          <a:p>
            <a:pPr>
              <a:defRPr i="1">
                <a:latin typeface="Aptos"/>
                <a:ea typeface="Aptos"/>
                <a:cs typeface="Aptos"/>
                <a:sym typeface="Aptos"/>
              </a:defRPr>
            </a:pPr>
            <a:endParaRPr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Shape 159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9" name="Shape 1599"/>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Ab, antibody; Ag, antigen; CAB, cabotegravir; HER, electronic health record; FTC, emtricitabine; LA, long-acting; TAF, tenofovir alafenamide; PrEP, pre-exposure prophylaxis; ARV, antiretroviral.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 name="Shape 16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6" name="Shape 1666"/>
          <p:cNvSpPr>
            <a:spLocks noGrp="1"/>
          </p:cNvSpPr>
          <p:nvPr>
            <p:ph type="body" sz="quarter" idx="1"/>
          </p:nvPr>
        </p:nvSpPr>
        <p:spPr>
          <a:prstGeom prst="rect">
            <a:avLst/>
          </a:prstGeom>
        </p:spPr>
        <p:txBody>
          <a:bodyPr/>
          <a:lstStyle>
            <a:lvl1pPr>
              <a:spcBef>
                <a:spcPts val="400"/>
              </a:spcBef>
              <a:defRPr i="1">
                <a:latin typeface="Aptos"/>
                <a:ea typeface="Aptos"/>
                <a:cs typeface="Aptos"/>
                <a:sym typeface="Aptos"/>
              </a:defRPr>
            </a:lvl1pPr>
          </a:lstStyle>
          <a:p>
            <a:r>
              <a:t>NSAID, nonsteroidal anti-inflammatory drug; PrEP, pre-exposure prophylaxis.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Shape 1629"/>
          <p:cNvSpPr>
            <a:spLocks noGrp="1" noRot="1" noChangeAspect="1"/>
          </p:cNvSpPr>
          <p:nvPr>
            <p:ph type="sldImg"/>
          </p:nvPr>
        </p:nvSpPr>
        <p:spPr>
          <a:xfrm>
            <a:off x="381000" y="685800"/>
            <a:ext cx="6096000" cy="3429000"/>
          </a:xfrm>
          <a:prstGeom prst="rect">
            <a:avLst/>
          </a:prstGeom>
        </p:spPr>
        <p:txBody>
          <a:bodyPr/>
          <a:lstStyle/>
          <a:p>
            <a:endParaRPr/>
          </a:p>
        </p:txBody>
      </p:sp>
      <p:sp>
        <p:nvSpPr>
          <p:cNvPr id="1630" name="Shape 1630"/>
          <p:cNvSpPr>
            <a:spLocks noGrp="1"/>
          </p:cNvSpPr>
          <p:nvPr>
            <p:ph type="body" sz="quarter" idx="1"/>
          </p:nvPr>
        </p:nvSpPr>
        <p:spPr>
          <a:prstGeom prst="rect">
            <a:avLst/>
          </a:prstGeom>
        </p:spPr>
        <p:txBody>
          <a:bodyPr/>
          <a:lstStyle>
            <a:lvl1pPr>
              <a:spcBef>
                <a:spcPts val="400"/>
              </a:spcBef>
              <a:defRPr i="1"/>
            </a:lvl1pPr>
          </a:lstStyle>
          <a:p>
            <a:r>
              <a:t>CAB, cabotegravir; FTC, emtricitabine; LA, long-acting; PrEP, pre-exposure prophylaxis; TAF, tenofovir alafenamide; TDF, tenofovir disoproxil fumarate.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B2B97-56BE-BBF3-E978-121DD766E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8DA6E-51DE-36EA-FFCD-AD91151837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945040-04C0-4B00-3208-F5957AE2CBF4}"/>
              </a:ext>
            </a:extLst>
          </p:cNvPr>
          <p:cNvSpPr>
            <a:spLocks noGrp="1"/>
          </p:cNvSpPr>
          <p:nvPr>
            <p:ph type="body" idx="1"/>
          </p:nvPr>
        </p:nvSpPr>
        <p:spPr/>
        <p:txBody>
          <a:bodyPr/>
          <a:lstStyle/>
          <a:p>
            <a:r>
              <a:rPr lang="en-US" b="0" i="1" dirty="0"/>
              <a:t>AE, adverse event; BL, baseline; PBMC, peripheral blood mononuclear cell.</a:t>
            </a:r>
          </a:p>
        </p:txBody>
      </p:sp>
      <p:sp>
        <p:nvSpPr>
          <p:cNvPr id="4" name="Slide Number Placeholder 3">
            <a:extLst>
              <a:ext uri="{FF2B5EF4-FFF2-40B4-BE49-F238E27FC236}">
                <a16:creationId xmlns:a16="http://schemas.microsoft.com/office/drawing/2014/main" id="{C847F75B-4768-A8D0-8C42-BC12DC1050D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Calibri"/>
                <a:cs typeface="Arial" panose="020B0604020202020204" pitchFamily="34" charset="0"/>
                <a:sym typeface="Calibri"/>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15890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66B3-D6E6-CA6E-C0FB-65A4A20E7211}"/>
            </a:ext>
          </a:extLst>
        </p:cNvPr>
        <p:cNvGrpSpPr/>
        <p:nvPr/>
      </p:nvGrpSpPr>
      <p:grpSpPr>
        <a:xfrm>
          <a:off x="0" y="0"/>
          <a:ext cx="0" cy="0"/>
          <a:chOff x="0" y="0"/>
          <a:chExt cx="0" cy="0"/>
        </a:xfrm>
      </p:grpSpPr>
      <p:sp>
        <p:nvSpPr>
          <p:cNvPr id="23554" name="Rectangle 7">
            <a:extLst>
              <a:ext uri="{FF2B5EF4-FFF2-40B4-BE49-F238E27FC236}">
                <a16:creationId xmlns:a16="http://schemas.microsoft.com/office/drawing/2014/main" id="{642A563F-9A22-D3F7-DCF4-6D1CA3F69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A32CB7-E0BC-4F61-A441-E83413F2A6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Calibri"/>
                <a:cs typeface="Arial" panose="020B0604020202020204" pitchFamily="34" charset="0"/>
                <a:sym typeface="Calibri"/>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3555" name="Rectangle 2">
            <a:extLst>
              <a:ext uri="{FF2B5EF4-FFF2-40B4-BE49-F238E27FC236}">
                <a16:creationId xmlns:a16="http://schemas.microsoft.com/office/drawing/2014/main" id="{6C3F837A-55A1-77F0-6A91-B61222393A3B}"/>
              </a:ext>
            </a:extLst>
          </p:cNvPr>
          <p:cNvSpPr>
            <a:spLocks noGrp="1" noRot="1" noChangeAspect="1" noChangeArrowheads="1" noTextEdit="1"/>
          </p:cNvSpPr>
          <p:nvPr>
            <p:ph type="sldImg"/>
          </p:nvPr>
        </p:nvSpPr>
        <p:spPr>
          <a:xfrm>
            <a:off x="457200" y="720725"/>
            <a:ext cx="6400800" cy="3600450"/>
          </a:xfrm>
          <a:ln/>
        </p:spPr>
      </p:sp>
      <p:sp>
        <p:nvSpPr>
          <p:cNvPr id="23556" name="Rectangle 3">
            <a:extLst>
              <a:ext uri="{FF2B5EF4-FFF2-40B4-BE49-F238E27FC236}">
                <a16:creationId xmlns:a16="http://schemas.microsoft.com/office/drawing/2014/main" id="{F5B2E511-9C8D-AF6A-17B3-6AC7844D1E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dirty="0">
                <a:latin typeface="Arial" panose="020B0604020202020204" pitchFamily="34" charset="0"/>
              </a:rPr>
              <a:t>AE, adverse event; SAE, serious adverse event.</a:t>
            </a:r>
          </a:p>
        </p:txBody>
      </p:sp>
    </p:spTree>
    <p:extLst>
      <p:ext uri="{BB962C8B-B14F-4D97-AF65-F5344CB8AC3E}">
        <p14:creationId xmlns:p14="http://schemas.microsoft.com/office/powerpoint/2010/main" val="203307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C294-E021-801B-3E35-867B385277A8}"/>
            </a:ext>
          </a:extLst>
        </p:cNvPr>
        <p:cNvGrpSpPr/>
        <p:nvPr/>
      </p:nvGrpSpPr>
      <p:grpSpPr>
        <a:xfrm>
          <a:off x="0" y="0"/>
          <a:ext cx="0" cy="0"/>
          <a:chOff x="0" y="0"/>
          <a:chExt cx="0" cy="0"/>
        </a:xfrm>
      </p:grpSpPr>
      <p:sp>
        <p:nvSpPr>
          <p:cNvPr id="23554" name="Rectangle 7">
            <a:extLst>
              <a:ext uri="{FF2B5EF4-FFF2-40B4-BE49-F238E27FC236}">
                <a16:creationId xmlns:a16="http://schemas.microsoft.com/office/drawing/2014/main" id="{18E32666-E38C-4AAC-AE34-7ABEC1E3FD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A32CB7-E0BC-4F61-A441-E83413F2A6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Calibri"/>
                <a:cs typeface="Arial" panose="020B0604020202020204" pitchFamily="34" charset="0"/>
                <a:sym typeface="Calibri"/>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3555" name="Rectangle 2">
            <a:extLst>
              <a:ext uri="{FF2B5EF4-FFF2-40B4-BE49-F238E27FC236}">
                <a16:creationId xmlns:a16="http://schemas.microsoft.com/office/drawing/2014/main" id="{A16ED14D-1844-EFBA-C7E7-AA2967D72264}"/>
              </a:ext>
            </a:extLst>
          </p:cNvPr>
          <p:cNvSpPr>
            <a:spLocks noGrp="1" noRot="1" noChangeAspect="1" noChangeArrowheads="1" noTextEdit="1"/>
          </p:cNvSpPr>
          <p:nvPr>
            <p:ph type="sldImg"/>
          </p:nvPr>
        </p:nvSpPr>
        <p:spPr>
          <a:xfrm>
            <a:off x="457200" y="720725"/>
            <a:ext cx="6400800" cy="3600450"/>
          </a:xfrm>
          <a:ln/>
        </p:spPr>
      </p:sp>
      <p:sp>
        <p:nvSpPr>
          <p:cNvPr id="23556" name="Rectangle 3">
            <a:extLst>
              <a:ext uri="{FF2B5EF4-FFF2-40B4-BE49-F238E27FC236}">
                <a16:creationId xmlns:a16="http://schemas.microsoft.com/office/drawing/2014/main" id="{894B6467-2255-1808-36E2-A3203FB2C3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dirty="0">
                <a:latin typeface="Arial" panose="020B0604020202020204" pitchFamily="34" charset="0"/>
              </a:rPr>
              <a:t>AE, adverse event; DAIDS, Division of Acquired Immunodeficiency Syndrome; SAE, serious adverse event</a:t>
            </a:r>
          </a:p>
        </p:txBody>
      </p:sp>
    </p:spTree>
    <p:extLst>
      <p:ext uri="{BB962C8B-B14F-4D97-AF65-F5344CB8AC3E}">
        <p14:creationId xmlns:p14="http://schemas.microsoft.com/office/powerpoint/2010/main" val="1884232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 name="Shape 1673"/>
          <p:cNvSpPr>
            <a:spLocks noGrp="1" noRot="1" noChangeAspect="1"/>
          </p:cNvSpPr>
          <p:nvPr>
            <p:ph type="sldImg"/>
          </p:nvPr>
        </p:nvSpPr>
        <p:spPr>
          <a:xfrm>
            <a:off x="381000" y="685800"/>
            <a:ext cx="6096000" cy="3429000"/>
          </a:xfrm>
          <a:prstGeom prst="rect">
            <a:avLst/>
          </a:prstGeom>
        </p:spPr>
        <p:txBody>
          <a:bodyPr/>
          <a:lstStyle/>
          <a:p>
            <a:endParaRPr/>
          </a:p>
        </p:txBody>
      </p:sp>
      <p:sp>
        <p:nvSpPr>
          <p:cNvPr id="1674" name="Shape 1674"/>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CAB, cabotegravir; FTC, emtricitabine; LEN, lenacapavir; PrEP, pre-exposure prophylaxis; TDF, tenofovir disoproxil fumarate.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Shape 1678"/>
          <p:cNvSpPr>
            <a:spLocks noGrp="1" noRot="1" noChangeAspect="1"/>
          </p:cNvSpPr>
          <p:nvPr>
            <p:ph type="sldImg"/>
          </p:nvPr>
        </p:nvSpPr>
        <p:spPr>
          <a:xfrm>
            <a:off x="381000" y="685800"/>
            <a:ext cx="6096000" cy="3429000"/>
          </a:xfrm>
          <a:prstGeom prst="rect">
            <a:avLst/>
          </a:prstGeom>
        </p:spPr>
        <p:txBody>
          <a:bodyPr/>
          <a:lstStyle/>
          <a:p>
            <a:endParaRPr/>
          </a:p>
        </p:txBody>
      </p:sp>
      <p:sp>
        <p:nvSpPr>
          <p:cNvPr id="1679" name="Shape 1679"/>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LA, long-acting; PrEP, pre-exposure prophylaxis.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 name="Shape 1694"/>
          <p:cNvSpPr>
            <a:spLocks noGrp="1" noRot="1" noChangeAspect="1"/>
          </p:cNvSpPr>
          <p:nvPr>
            <p:ph type="sldImg"/>
          </p:nvPr>
        </p:nvSpPr>
        <p:spPr>
          <a:xfrm>
            <a:off x="381000" y="685800"/>
            <a:ext cx="6096000" cy="3429000"/>
          </a:xfrm>
          <a:prstGeom prst="rect">
            <a:avLst/>
          </a:prstGeom>
        </p:spPr>
        <p:txBody>
          <a:bodyPr/>
          <a:lstStyle/>
          <a:p>
            <a:endParaRPr/>
          </a:p>
        </p:txBody>
      </p:sp>
      <p:sp>
        <p:nvSpPr>
          <p:cNvPr id="1695" name="Shape 1695"/>
          <p:cNvSpPr>
            <a:spLocks noGrp="1"/>
          </p:cNvSpPr>
          <p:nvPr>
            <p:ph type="body" sz="quarter" idx="1"/>
          </p:nvPr>
        </p:nvSpPr>
        <p:spPr>
          <a:prstGeom prst="rect">
            <a:avLst/>
          </a:prstGeom>
        </p:spPr>
        <p:txBody>
          <a:bodyPr/>
          <a:lstStyle>
            <a:lvl1pPr>
              <a:spcBef>
                <a:spcPts val="400"/>
              </a:spcBef>
              <a:defRPr i="1">
                <a:latin typeface="Aptos"/>
                <a:ea typeface="Aptos"/>
                <a:cs typeface="Aptos"/>
                <a:sym typeface="Aptos"/>
              </a:defRPr>
            </a:lvl1pPr>
          </a:lstStyle>
          <a:p>
            <a:r>
              <a:t>CAB, cabotegravir; LA, long-acting; PrEP, pre-exposure prophylaxis; STI, sexually transmitted infection.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 name="Shape 1748"/>
          <p:cNvSpPr>
            <a:spLocks noGrp="1" noRot="1" noChangeAspect="1"/>
          </p:cNvSpPr>
          <p:nvPr>
            <p:ph type="sldImg"/>
          </p:nvPr>
        </p:nvSpPr>
        <p:spPr>
          <a:xfrm>
            <a:off x="381000" y="685800"/>
            <a:ext cx="6096000" cy="3429000"/>
          </a:xfrm>
          <a:prstGeom prst="rect">
            <a:avLst/>
          </a:prstGeom>
        </p:spPr>
        <p:txBody>
          <a:bodyPr/>
          <a:lstStyle/>
          <a:p>
            <a:endParaRPr/>
          </a:p>
        </p:txBody>
      </p:sp>
      <p:sp>
        <p:nvSpPr>
          <p:cNvPr id="1749" name="Shape 1749"/>
          <p:cNvSpPr>
            <a:spLocks noGrp="1"/>
          </p:cNvSpPr>
          <p:nvPr>
            <p:ph type="body" sz="quarter" idx="1"/>
          </p:nvPr>
        </p:nvSpPr>
        <p:spPr>
          <a:prstGeom prst="rect">
            <a:avLst/>
          </a:prstGeom>
        </p:spPr>
        <p:txBody>
          <a:bodyPr/>
          <a:lstStyle>
            <a:lvl1pPr>
              <a:spcBef>
                <a:spcPts val="400"/>
              </a:spcBef>
              <a:defRPr i="1">
                <a:latin typeface="Aptos"/>
                <a:ea typeface="Aptos"/>
                <a:cs typeface="Aptos"/>
                <a:sym typeface="Aptos"/>
              </a:defRPr>
            </a:lvl1pPr>
          </a:lstStyle>
          <a:p>
            <a:r>
              <a:t>CAB, cabotegravir; LA, long-acting; PrEP, pre-exposure prophylaxis.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0" name="Shape 20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01" name="Shape 2001"/>
          <p:cNvSpPr>
            <a:spLocks noGrp="1"/>
          </p:cNvSpPr>
          <p:nvPr>
            <p:ph type="body" sz="quarter" idx="1"/>
          </p:nvPr>
        </p:nvSpPr>
        <p:spPr>
          <a:prstGeom prst="rect">
            <a:avLst/>
          </a:prstGeom>
        </p:spPr>
        <p:txBody>
          <a:bodyPr/>
          <a:lstStyle>
            <a:lvl1pPr>
              <a:spcBef>
                <a:spcPts val="400"/>
              </a:spcBef>
              <a:defRPr i="1">
                <a:latin typeface="Aptos"/>
                <a:ea typeface="Aptos"/>
                <a:cs typeface="Aptos"/>
                <a:sym typeface="Aptos"/>
              </a:defRPr>
            </a:lvl1pPr>
          </a:lstStyle>
          <a:p>
            <a:r>
              <a:t>LA, long-acting; PrEP, pre-exposure prophylaxis.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 name="Shape 2012"/>
          <p:cNvSpPr>
            <a:spLocks noGrp="1" noRot="1" noChangeAspect="1"/>
          </p:cNvSpPr>
          <p:nvPr>
            <p:ph type="sldImg"/>
          </p:nvPr>
        </p:nvSpPr>
        <p:spPr>
          <a:xfrm>
            <a:off x="381000" y="685800"/>
            <a:ext cx="6096000" cy="3429000"/>
          </a:xfrm>
          <a:prstGeom prst="rect">
            <a:avLst/>
          </a:prstGeom>
        </p:spPr>
        <p:txBody>
          <a:bodyPr/>
          <a:lstStyle/>
          <a:p>
            <a:endParaRPr/>
          </a:p>
        </p:txBody>
      </p:sp>
      <p:sp>
        <p:nvSpPr>
          <p:cNvPr id="2013" name="Shape 2013"/>
          <p:cNvSpPr>
            <a:spLocks noGrp="1"/>
          </p:cNvSpPr>
          <p:nvPr>
            <p:ph type="body" sz="quarter" idx="1"/>
          </p:nvPr>
        </p:nvSpPr>
        <p:spPr>
          <a:prstGeom prst="rect">
            <a:avLst/>
          </a:prstGeom>
        </p:spPr>
        <p:txBody>
          <a:bodyPr/>
          <a:lstStyle>
            <a:lvl1pPr>
              <a:spcBef>
                <a:spcPts val="400"/>
              </a:spcBef>
              <a:defRPr i="1">
                <a:latin typeface="Aptos"/>
                <a:ea typeface="Aptos"/>
                <a:cs typeface="Aptos"/>
                <a:sym typeface="Aptos"/>
              </a:defRPr>
            </a:lvl1pPr>
          </a:lstStyle>
          <a:p>
            <a:r>
              <a:t>Ab, antibody; Ag, antigen; CAB, cabotegravir; LA, long-acting; LLOQ, lower limit of quantification; PrEP, pre-exposure prophylaxis.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 name="Shape 202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2" name="Shape 2022"/>
          <p:cNvSpPr>
            <a:spLocks noGrp="1"/>
          </p:cNvSpPr>
          <p:nvPr>
            <p:ph type="body" sz="quarter" idx="1"/>
          </p:nvPr>
        </p:nvSpPr>
        <p:spPr>
          <a:prstGeom prst="rect">
            <a:avLst/>
          </a:prstGeom>
        </p:spPr>
        <p:txBody>
          <a:bodyPr/>
          <a:lstStyle/>
          <a:p>
            <a:pPr>
              <a:spcBef>
                <a:spcPts val="400"/>
              </a:spcBef>
              <a:defRPr i="1">
                <a:latin typeface="Arial"/>
                <a:ea typeface="Arial"/>
                <a:cs typeface="Arial"/>
                <a:sym typeface="Arial"/>
              </a:defRPr>
            </a:pPr>
            <a:r>
              <a:t>CAB, cabotegravir; FTC, emtricitabine; INSTI, integrase strand transfer inhibitor; LA, long-acting; </a:t>
            </a:r>
            <a:r>
              <a:rPr>
                <a:latin typeface="+mn-lt"/>
                <a:ea typeface="+mn-ea"/>
                <a:cs typeface="+mn-cs"/>
                <a:sym typeface="Calibri"/>
              </a:rPr>
              <a:t>PrEP, pre-exposure prophylaxis; </a:t>
            </a:r>
            <a:r>
              <a:t>TDF, tenofovir disoproxil fumarate.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 name="Shape 2042"/>
          <p:cNvSpPr>
            <a:spLocks noGrp="1" noRot="1" noChangeAspect="1"/>
          </p:cNvSpPr>
          <p:nvPr>
            <p:ph type="sldImg"/>
          </p:nvPr>
        </p:nvSpPr>
        <p:spPr>
          <a:xfrm>
            <a:off x="381000" y="685800"/>
            <a:ext cx="6096000" cy="3429000"/>
          </a:xfrm>
          <a:prstGeom prst="rect">
            <a:avLst/>
          </a:prstGeom>
        </p:spPr>
        <p:txBody>
          <a:bodyPr/>
          <a:lstStyle/>
          <a:p>
            <a:endParaRPr/>
          </a:p>
        </p:txBody>
      </p:sp>
      <p:sp>
        <p:nvSpPr>
          <p:cNvPr id="2043" name="Shape 2043"/>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CAB, cabotegravir; LA, long-acting; PrEP, pre-exposure prophylaxis.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 name="Shape 1546"/>
          <p:cNvSpPr>
            <a:spLocks noGrp="1" noRot="1" noChangeAspect="1"/>
          </p:cNvSpPr>
          <p:nvPr>
            <p:ph type="sldImg"/>
          </p:nvPr>
        </p:nvSpPr>
        <p:spPr>
          <a:xfrm>
            <a:off x="381000" y="685800"/>
            <a:ext cx="6096000" cy="3429000"/>
          </a:xfrm>
          <a:prstGeom prst="rect">
            <a:avLst/>
          </a:prstGeom>
        </p:spPr>
        <p:txBody>
          <a:bodyPr/>
          <a:lstStyle/>
          <a:p>
            <a:endParaRPr/>
          </a:p>
        </p:txBody>
      </p:sp>
      <p:sp>
        <p:nvSpPr>
          <p:cNvPr id="1547" name="Shape 1547"/>
          <p:cNvSpPr>
            <a:spLocks noGrp="1"/>
          </p:cNvSpPr>
          <p:nvPr>
            <p:ph type="body" sz="quarter" idx="1"/>
          </p:nvPr>
        </p:nvSpPr>
        <p:spPr>
          <a:prstGeom prst="rect">
            <a:avLst/>
          </a:prstGeom>
        </p:spPr>
        <p:txBody>
          <a:bodyPr/>
          <a:lstStyle>
            <a:lvl1pPr>
              <a:defRPr i="1">
                <a:latin typeface="Aptos"/>
                <a:ea typeface="Aptos"/>
                <a:cs typeface="Aptos"/>
                <a:sym typeface="Aptos"/>
              </a:defRPr>
            </a:lvl1pPr>
          </a:lstStyle>
          <a:p>
            <a:r>
              <a:t>AB, antibody; Ag, antigen; LEN, lenacapavir.</a:t>
            </a:r>
          </a:p>
        </p:txBody>
      </p:sp>
    </p:spTree>
    <p:extLst>
      <p:ext uri="{BB962C8B-B14F-4D97-AF65-F5344CB8AC3E}">
        <p14:creationId xmlns:p14="http://schemas.microsoft.com/office/powerpoint/2010/main" val="4217599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 name="Shape 2077"/>
          <p:cNvSpPr>
            <a:spLocks noGrp="1" noRot="1" noChangeAspect="1"/>
          </p:cNvSpPr>
          <p:nvPr>
            <p:ph type="sldImg"/>
          </p:nvPr>
        </p:nvSpPr>
        <p:spPr>
          <a:xfrm>
            <a:off x="381000" y="685800"/>
            <a:ext cx="6096000" cy="3429000"/>
          </a:xfrm>
          <a:prstGeom prst="rect">
            <a:avLst/>
          </a:prstGeom>
        </p:spPr>
        <p:txBody>
          <a:bodyPr/>
          <a:lstStyle/>
          <a:p>
            <a:endParaRPr/>
          </a:p>
        </p:txBody>
      </p:sp>
      <p:sp>
        <p:nvSpPr>
          <p:cNvPr id="2078" name="Shape 2078"/>
          <p:cNvSpPr>
            <a:spLocks noGrp="1"/>
          </p:cNvSpPr>
          <p:nvPr>
            <p:ph type="body" sz="quarter" idx="1"/>
          </p:nvPr>
        </p:nvSpPr>
        <p:spPr>
          <a:prstGeom prst="rect">
            <a:avLst/>
          </a:prstGeom>
        </p:spPr>
        <p:txBody>
          <a:bodyPr/>
          <a:lstStyle/>
          <a:p>
            <a:pPr defTabSz="457200">
              <a:defRPr i="1"/>
            </a:pPr>
            <a:r>
              <a:t>Monica Gandhi, MD, MPH:</a:t>
            </a:r>
          </a:p>
          <a:p>
            <a:pPr defTabSz="457200"/>
            <a:r>
              <a:t>We also agree that it took work, but it was incredibly meaningful work and now we’re there. I think the best part is that you can tell someone on the day of diagnosis that they are going to have a normal life expectancy. They are going to have HIV therapy and it’s going to be tolerated, and if they don’t like this regimen, they can try something else. It’s my fault if they have side effects and I’ll figure it out, and there’s so many options.</a:t>
            </a:r>
          </a:p>
          <a:p>
            <a:pPr defTabSz="457200"/>
            <a:r>
              <a:t> </a:t>
            </a:r>
          </a:p>
          <a:p>
            <a:pPr defTabSz="457200"/>
            <a:r>
              <a:t>You can tell them the day they have a life-altering diagnosis that they get to start therapy that day. That isn’t true in cancer or other diseases, and it makes a huge difference emotionally.</a:t>
            </a:r>
          </a:p>
          <a:p>
            <a:pPr defTabSz="457200"/>
            <a:r>
              <a:t> </a:t>
            </a:r>
          </a:p>
          <a:p>
            <a:pPr defTabSz="457200"/>
            <a:r>
              <a:t>The patient has to be interested and ready, so that is the only thing I think that’s needed. We’ll talk about the labs. We do a physical exam and a history. We talk about the importance of medication adherence and then all this empowering commentary that we’ve already talked about, including U = U.</a:t>
            </a:r>
          </a:p>
          <a:p>
            <a:pPr defTabSz="457200"/>
            <a:r>
              <a:t> </a:t>
            </a:r>
          </a:p>
          <a:p>
            <a:pPr defTabSz="457200">
              <a:defRPr i="1"/>
            </a:pPr>
            <a:r>
              <a:t>Jason Halperin, MD, MPH: </a:t>
            </a:r>
          </a:p>
          <a:p>
            <a:pPr defTabSz="457200"/>
            <a:r>
              <a:t>When I was first presenting this to my providers, overwhelmingly my providers bought in but they always asked if they can say no if they feel the patient is not ready or if can the patient say no. Of course, if there were a concern, we should not start. Of most importance is asking if the patient is ready.</a:t>
            </a:r>
          </a:p>
          <a:p>
            <a:pPr defTabSz="457200"/>
            <a:r>
              <a:t> </a:t>
            </a:r>
          </a:p>
          <a:p>
            <a:pPr defTabSz="457200"/>
            <a:r>
              <a:t>In our program, all 130 newly diagnosed patients started rapid ART. Even though there might have been concern ahead of time, we are learning over time how accepted this is from the patient standpoint and the provider standpoint.</a:t>
            </a:r>
          </a:p>
          <a:p>
            <a:pPr defTabSz="457200"/>
            <a:r>
              <a:t> </a:t>
            </a:r>
          </a:p>
          <a:p>
            <a:pPr defTabSz="457200"/>
            <a:r>
              <a:t>What is not needed? We don’t need a CD4+ cell count. This is where a good physical exam is important. I do get questions often whether there could be a concern for crypto meningitis or TB meningitis, and the answer is of course. But a good physical exam will help with that more than waiting for the labs. </a:t>
            </a:r>
          </a:p>
          <a:p>
            <a:pPr defTabSz="457200"/>
            <a:r>
              <a:t> </a:t>
            </a:r>
          </a:p>
          <a:p>
            <a:pPr defTabSz="457200"/>
            <a:r>
              <a:t>We don’t need an HIV viral load. Not knowing he HIV genotype has often been the concern of starting ART rapidly. In 2019, we have regimens where we don’t need the genotype. We might decide later to use a different regimen once the genotype comes back for ease or for other patient reasons, but we don’t need the genotype.</a:t>
            </a:r>
          </a:p>
          <a:p>
            <a:pPr defTabSz="457200"/>
            <a:r>
              <a:t> </a:t>
            </a:r>
          </a:p>
          <a:p>
            <a:pPr defTabSz="457200"/>
            <a:r>
              <a:t>Clearly, HLA-B*5701 this is necessary before starting abacavir, but abacavir is not a regimen that I use within our rapid start model; we have so many other options that that testing is not necessary.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txBox="1">
            <a:spLocks noGrp="1"/>
          </p:cNvSpPr>
          <p:nvPr>
            <p:ph type="body" idx="1"/>
          </p:nvPr>
        </p:nvSpPr>
        <p:spPr>
          <a:xfrm>
            <a:off x="710248" y="4518204"/>
            <a:ext cx="5681980" cy="3696712"/>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70" name="Google Shape;170;p11:notes"/>
          <p:cNvSpPr>
            <a:spLocks noGrp="1" noRot="1" noChangeAspect="1"/>
          </p:cNvSpPr>
          <p:nvPr>
            <p:ph type="sldImg" idx="2"/>
          </p:nvPr>
        </p:nvSpPr>
        <p:spPr>
          <a:xfrm>
            <a:off x="733425" y="1173163"/>
            <a:ext cx="5635625" cy="3170237"/>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hyperlink" Target="https://iasociety.org/" TargetMode="Externa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Title Text"/>
          <p:cNvSpPr txBox="1">
            <a:spLocks noGrp="1"/>
          </p:cNvSpPr>
          <p:nvPr>
            <p:ph type="title"/>
          </p:nvPr>
        </p:nvSpPr>
        <p:spPr>
          <a:prstGeom prst="rect">
            <a:avLst/>
          </a:prstGeom>
        </p:spPr>
        <p:txBody>
          <a:body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har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40" name="Rectangle 6"/>
          <p:cNvGrpSpPr/>
          <p:nvPr/>
        </p:nvGrpSpPr>
        <p:grpSpPr>
          <a:xfrm>
            <a:off x="0" y="0"/>
            <a:ext cx="12192000" cy="1473200"/>
            <a:chOff x="0" y="0"/>
            <a:chExt cx="12192000" cy="1473200"/>
          </a:xfrm>
        </p:grpSpPr>
        <p:sp>
          <p:nvSpPr>
            <p:cNvPr id="138"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39"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141" name="Graphic 9" descr="Graphic 9"/>
          <p:cNvPicPr>
            <a:picLocks noChangeAspect="1"/>
          </p:cNvPicPr>
          <p:nvPr/>
        </p:nvPicPr>
        <p:blipFill>
          <a:blip r:embed="rId3"/>
          <a:stretch>
            <a:fillRect/>
          </a:stretch>
        </p:blipFill>
        <p:spPr>
          <a:xfrm>
            <a:off x="827293" y="6365878"/>
            <a:ext cx="1780452" cy="370933"/>
          </a:xfrm>
          <a:prstGeom prst="rect">
            <a:avLst/>
          </a:prstGeom>
          <a:ln w="12700">
            <a:miter lim="400000"/>
          </a:ln>
        </p:spPr>
      </p:pic>
      <p:pic>
        <p:nvPicPr>
          <p:cNvPr id="142" name="Picture 17" descr="Picture 17"/>
          <p:cNvPicPr>
            <a:picLocks noChangeAspect="1"/>
          </p:cNvPicPr>
          <p:nvPr/>
        </p:nvPicPr>
        <p:blipFill>
          <a:blip r:embed="rId4"/>
          <a:srcRect b="662"/>
          <a:stretch>
            <a:fillRect/>
          </a:stretch>
        </p:blipFill>
        <p:spPr>
          <a:xfrm>
            <a:off x="8095212" y="-35169"/>
            <a:ext cx="4612176" cy="1508369"/>
          </a:xfrm>
          <a:prstGeom prst="rect">
            <a:avLst/>
          </a:prstGeom>
          <a:ln w="12700">
            <a:miter lim="400000"/>
          </a:ln>
        </p:spPr>
      </p:pic>
      <p:sp>
        <p:nvSpPr>
          <p:cNvPr id="143" name="Title Text"/>
          <p:cNvSpPr txBox="1">
            <a:spLocks noGrp="1"/>
          </p:cNvSpPr>
          <p:nvPr>
            <p:ph type="title"/>
          </p:nvPr>
        </p:nvSpPr>
        <p:spPr>
          <a:xfrm>
            <a:off x="1680835" y="44000"/>
            <a:ext cx="9672967" cy="1325563"/>
          </a:xfrm>
          <a:prstGeom prst="rect">
            <a:avLst/>
          </a:prstGeom>
        </p:spPr>
        <p:txBody>
          <a:bodyPr/>
          <a:lstStyle>
            <a:lvl1pPr>
              <a:defRPr>
                <a:solidFill>
                  <a:srgbClr val="000000"/>
                </a:solidFill>
              </a:defRPr>
            </a:lvl1pPr>
          </a:lstStyle>
          <a:p>
            <a:r>
              <a:t>Title Text</a:t>
            </a: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E1D802-8808-4041-B9FF-C8E9D9DD4CC5}"/>
              </a:ext>
            </a:extLst>
          </p:cNvPr>
          <p:cNvSpPr/>
          <p:nvPr userDrawn="1"/>
        </p:nvSpPr>
        <p:spPr>
          <a:xfrm>
            <a:off x="0" y="0"/>
            <a:ext cx="12192000" cy="1473200"/>
          </a:xfrm>
          <a:prstGeom prst="rect">
            <a:avLst/>
          </a:prstGeom>
          <a:solidFill>
            <a:srgbClr val="69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Content Placeholder 2">
            <a:extLst>
              <a:ext uri="{FF2B5EF4-FFF2-40B4-BE49-F238E27FC236}">
                <a16:creationId xmlns:a16="http://schemas.microsoft.com/office/drawing/2014/main" id="{B18F199E-7A10-7641-AB8B-34A7DDB5350E}"/>
              </a:ext>
            </a:extLst>
          </p:cNvPr>
          <p:cNvSpPr>
            <a:spLocks noGrp="1"/>
          </p:cNvSpPr>
          <p:nvPr>
            <p:ph idx="1"/>
          </p:nvPr>
        </p:nvSpPr>
        <p:spPr>
          <a:xfrm>
            <a:off x="838200" y="1825625"/>
            <a:ext cx="10009095" cy="4351338"/>
          </a:xfrm>
          <a:prstGeom prst="rect">
            <a:avLst/>
          </a:prstGeom>
        </p:spPr>
        <p:txBody>
          <a:bodyPr/>
          <a:lstStyle>
            <a:lvl1pPr>
              <a:buClr>
                <a:srgbClr val="F7941C"/>
              </a:buClr>
              <a:defRPr>
                <a:solidFill>
                  <a:srgbClr val="3C3C36"/>
                </a:solidFill>
              </a:defRPr>
            </a:lvl1pPr>
            <a:lvl2pPr>
              <a:buClr>
                <a:srgbClr val="F7941C"/>
              </a:buClr>
              <a:defRPr>
                <a:solidFill>
                  <a:srgbClr val="3C3C36"/>
                </a:solidFill>
              </a:defRPr>
            </a:lvl2pPr>
            <a:lvl3pPr>
              <a:buClr>
                <a:srgbClr val="F7941C"/>
              </a:buClr>
              <a:defRPr>
                <a:solidFill>
                  <a:srgbClr val="3C3C36"/>
                </a:solidFill>
              </a:defRPr>
            </a:lvl3pPr>
            <a:lvl4pPr>
              <a:buClr>
                <a:srgbClr val="F7941C"/>
              </a:buClr>
              <a:defRPr>
                <a:solidFill>
                  <a:srgbClr val="3C3C36"/>
                </a:solidFill>
              </a:defRPr>
            </a:lvl4pPr>
            <a:lvl5pPr>
              <a:buClr>
                <a:srgbClr val="F7941C"/>
              </a:buClr>
              <a:defRPr>
                <a:solidFill>
                  <a:srgbClr val="3C3C3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3D969BE-A1C7-254C-8AB0-BFA185A4E72F}"/>
              </a:ext>
            </a:extLst>
          </p:cNvPr>
          <p:cNvSpPr>
            <a:spLocks noGrp="1"/>
          </p:cNvSpPr>
          <p:nvPr>
            <p:ph type="ftr" sz="quarter" idx="11"/>
          </p:nvPr>
        </p:nvSpPr>
        <p:spPr>
          <a:xfrm>
            <a:off x="628650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38E097AD-A1BD-4A44-8F25-FE2EC744C630}"/>
              </a:ext>
            </a:extLst>
          </p:cNvPr>
          <p:cNvSpPr>
            <a:spLocks noGrp="1"/>
          </p:cNvSpPr>
          <p:nvPr>
            <p:ph type="sldNum" sz="quarter" idx="12"/>
          </p:nvPr>
        </p:nvSpPr>
        <p:spPr>
          <a:xfrm>
            <a:off x="10817860" y="6356350"/>
            <a:ext cx="1071880" cy="365125"/>
          </a:xfrm>
        </p:spPr>
        <p:txBody>
          <a:bodyPr/>
          <a:lstStyle/>
          <a:p>
            <a:fld id="{1616277E-A747-AA48-BEB0-4DD6F585E7B6}" type="slidenum">
              <a:rPr lang="en-US" smtClean="0"/>
              <a:t>‹#›</a:t>
            </a:fld>
            <a:endParaRPr lang="en-US"/>
          </a:p>
        </p:txBody>
      </p:sp>
      <p:pic>
        <p:nvPicPr>
          <p:cNvPr id="16" name="Graphic 15">
            <a:extLst>
              <a:ext uri="{FF2B5EF4-FFF2-40B4-BE49-F238E27FC236}">
                <a16:creationId xmlns:a16="http://schemas.microsoft.com/office/drawing/2014/main" id="{091F6401-B698-F849-B253-8BA831E6BB3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75" t="-10529" r="-3914" b="-3826"/>
          <a:stretch/>
        </p:blipFill>
        <p:spPr>
          <a:xfrm>
            <a:off x="712009" y="6326824"/>
            <a:ext cx="1965421" cy="424176"/>
          </a:xfrm>
          <a:prstGeom prst="rect">
            <a:avLst/>
          </a:prstGeom>
        </p:spPr>
      </p:pic>
      <p:grpSp>
        <p:nvGrpSpPr>
          <p:cNvPr id="51" name="Graphic 17">
            <a:extLst>
              <a:ext uri="{FF2B5EF4-FFF2-40B4-BE49-F238E27FC236}">
                <a16:creationId xmlns:a16="http://schemas.microsoft.com/office/drawing/2014/main" id="{BF9B7BD8-3F4A-5849-A973-A84A876BCB91}"/>
              </a:ext>
            </a:extLst>
          </p:cNvPr>
          <p:cNvGrpSpPr/>
          <p:nvPr userDrawn="1"/>
        </p:nvGrpSpPr>
        <p:grpSpPr>
          <a:xfrm>
            <a:off x="13195689" y="-3697026"/>
            <a:ext cx="8921556" cy="7136503"/>
            <a:chOff x="2347232" y="403662"/>
            <a:chExt cx="11655056" cy="9323075"/>
          </a:xfrm>
          <a:solidFill>
            <a:schemeClr val="accent1"/>
          </a:solidFill>
        </p:grpSpPr>
        <p:sp>
          <p:nvSpPr>
            <p:cNvPr id="52" name="Freeform 51">
              <a:extLst>
                <a:ext uri="{FF2B5EF4-FFF2-40B4-BE49-F238E27FC236}">
                  <a16:creationId xmlns:a16="http://schemas.microsoft.com/office/drawing/2014/main" id="{9A475162-B9E4-D645-8260-029A98C222D9}"/>
                </a:ext>
              </a:extLst>
            </p:cNvPr>
            <p:cNvSpPr/>
            <p:nvPr/>
          </p:nvSpPr>
          <p:spPr>
            <a:xfrm>
              <a:off x="6814660" y="6057539"/>
              <a:ext cx="3620913" cy="3669198"/>
            </a:xfrm>
            <a:custGeom>
              <a:avLst/>
              <a:gdLst>
                <a:gd name="connsiteX0" fmla="*/ 317443 w 3620913"/>
                <a:gd name="connsiteY0" fmla="*/ 3669198 h 3669198"/>
                <a:gd name="connsiteX1" fmla="*/ 3099584 w 3620913"/>
                <a:gd name="connsiteY1" fmla="*/ 3669198 h 3669198"/>
                <a:gd name="connsiteX2" fmla="*/ 3620913 w 3620913"/>
                <a:gd name="connsiteY2" fmla="*/ 0 h 3669198"/>
                <a:gd name="connsiteX3" fmla="*/ 0 w 3620913"/>
                <a:gd name="connsiteY3" fmla="*/ 1643118 h 3669198"/>
              </a:gdLst>
              <a:ahLst/>
              <a:cxnLst>
                <a:cxn ang="0">
                  <a:pos x="connsiteX0" y="connsiteY0"/>
                </a:cxn>
                <a:cxn ang="0">
                  <a:pos x="connsiteX1" y="connsiteY1"/>
                </a:cxn>
                <a:cxn ang="0">
                  <a:pos x="connsiteX2" y="connsiteY2"/>
                </a:cxn>
                <a:cxn ang="0">
                  <a:pos x="connsiteX3" y="connsiteY3"/>
                </a:cxn>
              </a:cxnLst>
              <a:rect l="l" t="t" r="r" b="b"/>
              <a:pathLst>
                <a:path w="3620913" h="3669198">
                  <a:moveTo>
                    <a:pt x="317443" y="3669198"/>
                  </a:moveTo>
                  <a:lnTo>
                    <a:pt x="3099584" y="3669198"/>
                  </a:lnTo>
                  <a:lnTo>
                    <a:pt x="3620913" y="0"/>
                  </a:lnTo>
                  <a:lnTo>
                    <a:pt x="0" y="1643118"/>
                  </a:lnTo>
                  <a:close/>
                </a:path>
              </a:pathLst>
            </a:custGeom>
            <a:solidFill>
              <a:srgbClr val="CE2027"/>
            </a:solidFill>
            <a:ln w="28550"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8B1296B-869B-CA47-A29A-6438D84259CF}"/>
                </a:ext>
              </a:extLst>
            </p:cNvPr>
            <p:cNvSpPr/>
            <p:nvPr/>
          </p:nvSpPr>
          <p:spPr>
            <a:xfrm>
              <a:off x="9914244" y="4440297"/>
              <a:ext cx="4088044" cy="5286439"/>
            </a:xfrm>
            <a:custGeom>
              <a:avLst/>
              <a:gdLst>
                <a:gd name="connsiteX0" fmla="*/ 2129190 w 4088044"/>
                <a:gd name="connsiteY0" fmla="*/ 5286440 h 5286439"/>
                <a:gd name="connsiteX1" fmla="*/ 4088045 w 4088044"/>
                <a:gd name="connsiteY1" fmla="*/ 0 h 5286439"/>
                <a:gd name="connsiteX2" fmla="*/ 521329 w 4088044"/>
                <a:gd name="connsiteY2" fmla="*/ 1617242 h 5286439"/>
                <a:gd name="connsiteX3" fmla="*/ 0 w 4088044"/>
                <a:gd name="connsiteY3" fmla="*/ 5286440 h 5286439"/>
              </a:gdLst>
              <a:ahLst/>
              <a:cxnLst>
                <a:cxn ang="0">
                  <a:pos x="connsiteX0" y="connsiteY0"/>
                </a:cxn>
                <a:cxn ang="0">
                  <a:pos x="connsiteX1" y="connsiteY1"/>
                </a:cxn>
                <a:cxn ang="0">
                  <a:pos x="connsiteX2" y="connsiteY2"/>
                </a:cxn>
                <a:cxn ang="0">
                  <a:pos x="connsiteX3" y="connsiteY3"/>
                </a:cxn>
              </a:cxnLst>
              <a:rect l="l" t="t" r="r" b="b"/>
              <a:pathLst>
                <a:path w="4088044" h="5286439">
                  <a:moveTo>
                    <a:pt x="2129190" y="5286440"/>
                  </a:moveTo>
                  <a:lnTo>
                    <a:pt x="4088045" y="0"/>
                  </a:lnTo>
                  <a:lnTo>
                    <a:pt x="521329" y="1617242"/>
                  </a:lnTo>
                  <a:lnTo>
                    <a:pt x="0" y="5286440"/>
                  </a:lnTo>
                  <a:close/>
                </a:path>
              </a:pathLst>
            </a:custGeom>
            <a:solidFill>
              <a:srgbClr val="EF4136"/>
            </a:solidFill>
            <a:ln w="285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F646090-FBE9-EE4B-9F66-DF5216D42E1B}"/>
                </a:ext>
              </a:extLst>
            </p:cNvPr>
            <p:cNvSpPr/>
            <p:nvPr/>
          </p:nvSpPr>
          <p:spPr>
            <a:xfrm>
              <a:off x="6458504" y="403662"/>
              <a:ext cx="4782289" cy="7296994"/>
            </a:xfrm>
            <a:custGeom>
              <a:avLst/>
              <a:gdLst>
                <a:gd name="connsiteX0" fmla="*/ 3977069 w 4782289"/>
                <a:gd name="connsiteY0" fmla="*/ 5653877 h 7296994"/>
                <a:gd name="connsiteX1" fmla="*/ 4782290 w 4782289"/>
                <a:gd name="connsiteY1" fmla="*/ 0 h 7296994"/>
                <a:gd name="connsiteX2" fmla="*/ 0 w 4782289"/>
                <a:gd name="connsiteY2" fmla="*/ 5012156 h 7296994"/>
                <a:gd name="connsiteX3" fmla="*/ 356156 w 4782289"/>
                <a:gd name="connsiteY3" fmla="*/ 7296995 h 7296994"/>
              </a:gdLst>
              <a:ahLst/>
              <a:cxnLst>
                <a:cxn ang="0">
                  <a:pos x="connsiteX0" y="connsiteY0"/>
                </a:cxn>
                <a:cxn ang="0">
                  <a:pos x="connsiteX1" y="connsiteY1"/>
                </a:cxn>
                <a:cxn ang="0">
                  <a:pos x="connsiteX2" y="connsiteY2"/>
                </a:cxn>
                <a:cxn ang="0">
                  <a:pos x="connsiteX3" y="connsiteY3"/>
                </a:cxn>
              </a:cxnLst>
              <a:rect l="l" t="t" r="r" b="b"/>
              <a:pathLst>
                <a:path w="4782289" h="7296994">
                  <a:moveTo>
                    <a:pt x="3977069" y="5653877"/>
                  </a:moveTo>
                  <a:lnTo>
                    <a:pt x="4782290" y="0"/>
                  </a:lnTo>
                  <a:lnTo>
                    <a:pt x="0" y="5012156"/>
                  </a:lnTo>
                  <a:lnTo>
                    <a:pt x="356156" y="7296995"/>
                  </a:lnTo>
                  <a:close/>
                </a:path>
              </a:pathLst>
            </a:custGeom>
            <a:solidFill>
              <a:srgbClr val="F7941D"/>
            </a:solidFill>
            <a:ln w="28550"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EC0760-D495-2C49-BA02-E5C33A31C692}"/>
                </a:ext>
              </a:extLst>
            </p:cNvPr>
            <p:cNvSpPr/>
            <p:nvPr/>
          </p:nvSpPr>
          <p:spPr>
            <a:xfrm>
              <a:off x="2347232" y="7700657"/>
              <a:ext cx="4784870" cy="2026080"/>
            </a:xfrm>
            <a:custGeom>
              <a:avLst/>
              <a:gdLst>
                <a:gd name="connsiteX0" fmla="*/ 4467428 w 4784870"/>
                <a:gd name="connsiteY0" fmla="*/ 0 h 2026080"/>
                <a:gd name="connsiteX1" fmla="*/ 0 w 4784870"/>
                <a:gd name="connsiteY1" fmla="*/ 2026080 h 2026080"/>
                <a:gd name="connsiteX2" fmla="*/ 4784871 w 4784870"/>
                <a:gd name="connsiteY2" fmla="*/ 2026080 h 2026080"/>
              </a:gdLst>
              <a:ahLst/>
              <a:cxnLst>
                <a:cxn ang="0">
                  <a:pos x="connsiteX0" y="connsiteY0"/>
                </a:cxn>
                <a:cxn ang="0">
                  <a:pos x="connsiteX1" y="connsiteY1"/>
                </a:cxn>
                <a:cxn ang="0">
                  <a:pos x="connsiteX2" y="connsiteY2"/>
                </a:cxn>
              </a:cxnLst>
              <a:rect l="l" t="t" r="r" b="b"/>
              <a:pathLst>
                <a:path w="4784870" h="2026080">
                  <a:moveTo>
                    <a:pt x="4467428" y="0"/>
                  </a:moveTo>
                  <a:lnTo>
                    <a:pt x="0" y="2026080"/>
                  </a:lnTo>
                  <a:lnTo>
                    <a:pt x="4784871" y="2026080"/>
                  </a:lnTo>
                  <a:close/>
                </a:path>
              </a:pathLst>
            </a:custGeom>
            <a:solidFill>
              <a:srgbClr val="692955"/>
            </a:solidFill>
            <a:ln w="2855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653DA67-1DB8-024F-BC3B-71440F153BDB}"/>
                </a:ext>
              </a:extLst>
            </p:cNvPr>
            <p:cNvSpPr/>
            <p:nvPr/>
          </p:nvSpPr>
          <p:spPr>
            <a:xfrm>
              <a:off x="2347232" y="1829422"/>
              <a:ext cx="4111271" cy="7897314"/>
            </a:xfrm>
            <a:custGeom>
              <a:avLst/>
              <a:gdLst>
                <a:gd name="connsiteX0" fmla="*/ 3551231 w 4111271"/>
                <a:gd name="connsiteY0" fmla="*/ 0 h 7897314"/>
                <a:gd name="connsiteX1" fmla="*/ 0 w 4111271"/>
                <a:gd name="connsiteY1" fmla="*/ 7897315 h 7897314"/>
                <a:gd name="connsiteX2" fmla="*/ 4111272 w 4111271"/>
                <a:gd name="connsiteY2" fmla="*/ 3586395 h 7897314"/>
              </a:gdLst>
              <a:ahLst/>
              <a:cxnLst>
                <a:cxn ang="0">
                  <a:pos x="connsiteX0" y="connsiteY0"/>
                </a:cxn>
                <a:cxn ang="0">
                  <a:pos x="connsiteX1" y="connsiteY1"/>
                </a:cxn>
                <a:cxn ang="0">
                  <a:pos x="connsiteX2" y="connsiteY2"/>
                </a:cxn>
              </a:cxnLst>
              <a:rect l="l" t="t" r="r" b="b"/>
              <a:pathLst>
                <a:path w="4111271" h="7897314">
                  <a:moveTo>
                    <a:pt x="3551231" y="0"/>
                  </a:moveTo>
                  <a:lnTo>
                    <a:pt x="0" y="7897315"/>
                  </a:lnTo>
                  <a:lnTo>
                    <a:pt x="4111272" y="3586395"/>
                  </a:lnTo>
                  <a:close/>
                </a:path>
              </a:pathLst>
            </a:custGeom>
            <a:solidFill>
              <a:srgbClr val="F15A29"/>
            </a:solidFill>
            <a:ln w="28550"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E82E616-B504-FE46-B162-BFCC1CCECE3F}"/>
                </a:ext>
              </a:extLst>
            </p:cNvPr>
            <p:cNvSpPr/>
            <p:nvPr/>
          </p:nvSpPr>
          <p:spPr>
            <a:xfrm>
              <a:off x="2347232" y="5415818"/>
              <a:ext cx="4467427" cy="4310919"/>
            </a:xfrm>
            <a:custGeom>
              <a:avLst/>
              <a:gdLst>
                <a:gd name="connsiteX0" fmla="*/ 4111272 w 4467427"/>
                <a:gd name="connsiteY0" fmla="*/ 0 h 4310919"/>
                <a:gd name="connsiteX1" fmla="*/ 0 w 4467427"/>
                <a:gd name="connsiteY1" fmla="*/ 4310920 h 4310919"/>
                <a:gd name="connsiteX2" fmla="*/ 4467428 w 4467427"/>
                <a:gd name="connsiteY2" fmla="*/ 2284839 h 4310919"/>
              </a:gdLst>
              <a:ahLst/>
              <a:cxnLst>
                <a:cxn ang="0">
                  <a:pos x="connsiteX0" y="connsiteY0"/>
                </a:cxn>
                <a:cxn ang="0">
                  <a:pos x="connsiteX1" y="connsiteY1"/>
                </a:cxn>
                <a:cxn ang="0">
                  <a:pos x="connsiteX2" y="connsiteY2"/>
                </a:cxn>
              </a:cxnLst>
              <a:rect l="l" t="t" r="r" b="b"/>
              <a:pathLst>
                <a:path w="4467427" h="4310919">
                  <a:moveTo>
                    <a:pt x="4111272" y="0"/>
                  </a:moveTo>
                  <a:lnTo>
                    <a:pt x="0" y="4310920"/>
                  </a:lnTo>
                  <a:lnTo>
                    <a:pt x="4467428" y="2284839"/>
                  </a:lnTo>
                  <a:close/>
                </a:path>
              </a:pathLst>
            </a:custGeom>
            <a:solidFill>
              <a:srgbClr val="BE1E2D"/>
            </a:solidFill>
            <a:ln w="28550" cap="flat">
              <a:noFill/>
              <a:prstDash val="solid"/>
              <a:miter/>
            </a:ln>
          </p:spPr>
          <p:txBody>
            <a:bodyPr rtlCol="0" anchor="ctr"/>
            <a:lstStyle/>
            <a:p>
              <a:endParaRPr lang="en-US"/>
            </a:p>
          </p:txBody>
        </p:sp>
      </p:grpSp>
      <p:pic>
        <p:nvPicPr>
          <p:cNvPr id="8" name="Picture 7" descr="A picture containing drawing&#10;&#10;Description automatically generated">
            <a:extLst>
              <a:ext uri="{FF2B5EF4-FFF2-40B4-BE49-F238E27FC236}">
                <a16:creationId xmlns:a16="http://schemas.microsoft.com/office/drawing/2014/main" id="{0C0F6C34-69AB-A24D-B73A-A36712984E8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663"/>
          <a:stretch/>
        </p:blipFill>
        <p:spPr>
          <a:xfrm>
            <a:off x="8095212" y="-35169"/>
            <a:ext cx="4612175" cy="1508369"/>
          </a:xfrm>
          <a:prstGeom prst="rect">
            <a:avLst/>
          </a:prstGeom>
        </p:spPr>
      </p:pic>
      <p:sp>
        <p:nvSpPr>
          <p:cNvPr id="2" name="Title 1">
            <a:extLst>
              <a:ext uri="{FF2B5EF4-FFF2-40B4-BE49-F238E27FC236}">
                <a16:creationId xmlns:a16="http://schemas.microsoft.com/office/drawing/2014/main" id="{1B6D60A7-5636-9E42-80D7-2862E7A58BD9}"/>
              </a:ext>
            </a:extLst>
          </p:cNvPr>
          <p:cNvSpPr>
            <a:spLocks noGrp="1"/>
          </p:cNvSpPr>
          <p:nvPr>
            <p:ph type="title"/>
          </p:nvPr>
        </p:nvSpPr>
        <p:spPr>
          <a:xfrm>
            <a:off x="838202" y="106041"/>
            <a:ext cx="10009094" cy="1325563"/>
          </a:xfrm>
          <a:prstGeom prst="rect">
            <a:avLst/>
          </a:prstGeo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095800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4089-8404-6E4F-B920-E375046E69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EF5453C-0279-B047-89DB-27B9F00CB87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05E22AAE-71D9-1849-9EDC-1506BF86A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533C-DD98-E843-8F5E-90F2B4746EE4}"/>
              </a:ext>
            </a:extLst>
          </p:cNvPr>
          <p:cNvSpPr>
            <a:spLocks noGrp="1"/>
          </p:cNvSpPr>
          <p:nvPr>
            <p:ph type="sldNum" sz="quarter" idx="12"/>
          </p:nvPr>
        </p:nvSpPr>
        <p:spPr/>
        <p:txBody>
          <a:bodyPr/>
          <a:lstStyle/>
          <a:p>
            <a:fld id="{1616277E-A747-AA48-BEB0-4DD6F585E7B6}" type="slidenum">
              <a:rPr lang="en-US" smtClean="0"/>
              <a:t>‹#›</a:t>
            </a:fld>
            <a:endParaRPr lang="en-US"/>
          </a:p>
        </p:txBody>
      </p:sp>
    </p:spTree>
    <p:extLst>
      <p:ext uri="{BB962C8B-B14F-4D97-AF65-F5344CB8AC3E}">
        <p14:creationId xmlns:p14="http://schemas.microsoft.com/office/powerpoint/2010/main" val="4173002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89AE3E-983F-AE45-A905-67F2CCA8F391}"/>
              </a:ext>
            </a:extLst>
          </p:cNvPr>
          <p:cNvSpPr>
            <a:spLocks noGrp="1"/>
          </p:cNvSpPr>
          <p:nvPr>
            <p:ph sz="half" idx="1"/>
          </p:nvPr>
        </p:nvSpPr>
        <p:spPr>
          <a:xfrm>
            <a:off x="838200" y="1825625"/>
            <a:ext cx="5181600" cy="4351338"/>
          </a:xfrm>
          <a:prstGeom prst="rect">
            <a:avLst/>
          </a:prstGeom>
        </p:spPr>
        <p:txBody>
          <a:bodyPr/>
          <a:lstStyle>
            <a:lvl1pPr>
              <a:buClr>
                <a:srgbClr val="F7941C"/>
              </a:buClr>
              <a:defRPr/>
            </a:lvl1pPr>
            <a:lvl2pPr>
              <a:buClr>
                <a:srgbClr val="F7941C"/>
              </a:buClr>
              <a:defRPr/>
            </a:lvl2pPr>
            <a:lvl3pPr>
              <a:buClr>
                <a:srgbClr val="F7941C"/>
              </a:buClr>
              <a:defRPr/>
            </a:lvl3pPr>
            <a:lvl4pPr>
              <a:buClr>
                <a:srgbClr val="F7941C"/>
              </a:buClr>
              <a:defRPr/>
            </a:lvl4pPr>
            <a:lvl5pPr>
              <a:buClr>
                <a:srgbClr val="F7941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19E19D9-A737-204B-BBC0-1CBAF69FD4CE}"/>
              </a:ext>
            </a:extLst>
          </p:cNvPr>
          <p:cNvSpPr>
            <a:spLocks noGrp="1"/>
          </p:cNvSpPr>
          <p:nvPr>
            <p:ph sz="half" idx="2"/>
          </p:nvPr>
        </p:nvSpPr>
        <p:spPr>
          <a:xfrm>
            <a:off x="6172200" y="1825625"/>
            <a:ext cx="5181600" cy="4351338"/>
          </a:xfrm>
          <a:prstGeom prst="rect">
            <a:avLst/>
          </a:prstGeom>
        </p:spPr>
        <p:txBody>
          <a:bodyPr/>
          <a:lstStyle>
            <a:lvl1pPr>
              <a:buClr>
                <a:srgbClr val="F7941C"/>
              </a:buClr>
              <a:defRPr/>
            </a:lvl1pPr>
            <a:lvl2pPr>
              <a:buClr>
                <a:srgbClr val="F7941C"/>
              </a:buClr>
              <a:defRPr/>
            </a:lvl2pPr>
            <a:lvl3pPr>
              <a:buClr>
                <a:srgbClr val="F7941C"/>
              </a:buClr>
              <a:defRPr/>
            </a:lvl3pPr>
            <a:lvl4pPr>
              <a:buClr>
                <a:srgbClr val="F7941C"/>
              </a:buClr>
              <a:defRPr/>
            </a:lvl4pPr>
            <a:lvl5pPr>
              <a:buClr>
                <a:srgbClr val="F7941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1F70A764-31E2-134E-A92C-2C7559D98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D4D36-8C04-464A-A311-D1745199708F}"/>
              </a:ext>
            </a:extLst>
          </p:cNvPr>
          <p:cNvSpPr>
            <a:spLocks noGrp="1"/>
          </p:cNvSpPr>
          <p:nvPr>
            <p:ph type="sldNum" sz="quarter" idx="12"/>
          </p:nvPr>
        </p:nvSpPr>
        <p:spPr/>
        <p:txBody>
          <a:bodyPr/>
          <a:lstStyle/>
          <a:p>
            <a:fld id="{1616277E-A747-AA48-BEB0-4DD6F585E7B6}" type="slidenum">
              <a:rPr lang="en-US" smtClean="0"/>
              <a:t>‹#›</a:t>
            </a:fld>
            <a:endParaRPr lang="en-US"/>
          </a:p>
        </p:txBody>
      </p:sp>
      <p:sp>
        <p:nvSpPr>
          <p:cNvPr id="9" name="Title 1">
            <a:extLst>
              <a:ext uri="{FF2B5EF4-FFF2-40B4-BE49-F238E27FC236}">
                <a16:creationId xmlns:a16="http://schemas.microsoft.com/office/drawing/2014/main" id="{8E29F5E4-D097-A54B-8957-215FE87252E3}"/>
              </a:ext>
            </a:extLst>
          </p:cNvPr>
          <p:cNvSpPr txBox="1">
            <a:spLocks/>
          </p:cNvSpPr>
          <p:nvPr userDrawn="1"/>
        </p:nvSpPr>
        <p:spPr>
          <a:xfrm>
            <a:off x="838202" y="106041"/>
            <a:ext cx="10009094" cy="1325563"/>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459092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CF5150-B177-014A-ACE3-DE9E6B47CE6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692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845FD8F-6283-B048-8B0D-3A1B7854BB9D}"/>
              </a:ext>
            </a:extLst>
          </p:cNvPr>
          <p:cNvSpPr>
            <a:spLocks noGrp="1"/>
          </p:cNvSpPr>
          <p:nvPr>
            <p:ph sz="half" idx="2"/>
          </p:nvPr>
        </p:nvSpPr>
        <p:spPr>
          <a:xfrm>
            <a:off x="839788" y="2505075"/>
            <a:ext cx="5157787" cy="3684588"/>
          </a:xfrm>
          <a:prstGeom prst="rect">
            <a:avLst/>
          </a:prstGeom>
        </p:spPr>
        <p:txBody>
          <a:bodyPr/>
          <a:lstStyle>
            <a:lvl1pPr>
              <a:buClr>
                <a:srgbClr val="F7941C"/>
              </a:buClr>
              <a:defRPr/>
            </a:lvl1pPr>
            <a:lvl2pPr>
              <a:buClr>
                <a:srgbClr val="F7941C"/>
              </a:buClr>
              <a:defRPr/>
            </a:lvl2pPr>
            <a:lvl3pPr>
              <a:buClr>
                <a:srgbClr val="F7941C"/>
              </a:buClr>
              <a:defRPr/>
            </a:lvl3pPr>
            <a:lvl4pPr>
              <a:buClr>
                <a:srgbClr val="F7941C"/>
              </a:buClr>
              <a:defRPr/>
            </a:lvl4pPr>
            <a:lvl5pPr>
              <a:buClr>
                <a:srgbClr val="F7941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A1F9ADB-416A-4F4F-B773-E733C1B25D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692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5432291-9F6F-F047-A965-0DE43F635AF7}"/>
              </a:ext>
            </a:extLst>
          </p:cNvPr>
          <p:cNvSpPr>
            <a:spLocks noGrp="1"/>
          </p:cNvSpPr>
          <p:nvPr>
            <p:ph sz="quarter" idx="4"/>
          </p:nvPr>
        </p:nvSpPr>
        <p:spPr>
          <a:xfrm>
            <a:off x="6172200" y="2505075"/>
            <a:ext cx="5183188" cy="3684588"/>
          </a:xfrm>
          <a:prstGeom prst="rect">
            <a:avLst/>
          </a:prstGeom>
        </p:spPr>
        <p:txBody>
          <a:bodyPr/>
          <a:lstStyle>
            <a:lvl1pPr>
              <a:buClr>
                <a:srgbClr val="F7941C"/>
              </a:buClr>
              <a:defRPr/>
            </a:lvl1pPr>
            <a:lvl2pPr>
              <a:buClr>
                <a:srgbClr val="F7941C"/>
              </a:buClr>
              <a:defRPr/>
            </a:lvl2pPr>
            <a:lvl3pPr>
              <a:buClr>
                <a:srgbClr val="F7941C"/>
              </a:buClr>
              <a:defRPr/>
            </a:lvl3pPr>
            <a:lvl4pPr>
              <a:buClr>
                <a:srgbClr val="F7941C"/>
              </a:buClr>
              <a:defRPr/>
            </a:lvl4pPr>
            <a:lvl5pPr>
              <a:buClr>
                <a:srgbClr val="F7941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71FA92AB-4E08-1C43-A5F3-8E26AE637D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082608-1D2A-1D4A-99AA-7817BC2DF8C2}"/>
              </a:ext>
            </a:extLst>
          </p:cNvPr>
          <p:cNvSpPr>
            <a:spLocks noGrp="1"/>
          </p:cNvSpPr>
          <p:nvPr>
            <p:ph type="sldNum" sz="quarter" idx="12"/>
          </p:nvPr>
        </p:nvSpPr>
        <p:spPr/>
        <p:txBody>
          <a:bodyPr/>
          <a:lstStyle/>
          <a:p>
            <a:fld id="{1616277E-A747-AA48-BEB0-4DD6F585E7B6}" type="slidenum">
              <a:rPr lang="en-US" smtClean="0"/>
              <a:t>‹#›</a:t>
            </a:fld>
            <a:endParaRPr lang="en-US"/>
          </a:p>
        </p:txBody>
      </p:sp>
      <p:sp>
        <p:nvSpPr>
          <p:cNvPr id="10" name="Title 1">
            <a:extLst>
              <a:ext uri="{FF2B5EF4-FFF2-40B4-BE49-F238E27FC236}">
                <a16:creationId xmlns:a16="http://schemas.microsoft.com/office/drawing/2014/main" id="{CDAAB91A-4C97-0A4B-B228-919C281F01F9}"/>
              </a:ext>
            </a:extLst>
          </p:cNvPr>
          <p:cNvSpPr txBox="1">
            <a:spLocks/>
          </p:cNvSpPr>
          <p:nvPr userDrawn="1"/>
        </p:nvSpPr>
        <p:spPr>
          <a:xfrm>
            <a:off x="838202" y="106041"/>
            <a:ext cx="10009094" cy="1325563"/>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4111676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749A97-F181-844F-838A-D51596AE2E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61EC10-8F67-FC41-841C-43507A53FEC2}"/>
              </a:ext>
            </a:extLst>
          </p:cNvPr>
          <p:cNvSpPr>
            <a:spLocks noGrp="1"/>
          </p:cNvSpPr>
          <p:nvPr>
            <p:ph type="sldNum" sz="quarter" idx="12"/>
          </p:nvPr>
        </p:nvSpPr>
        <p:spPr/>
        <p:txBody>
          <a:bodyPr/>
          <a:lstStyle/>
          <a:p>
            <a:fld id="{1616277E-A747-AA48-BEB0-4DD6F585E7B6}" type="slidenum">
              <a:rPr lang="en-US" smtClean="0"/>
              <a:t>‹#›</a:t>
            </a:fld>
            <a:endParaRPr lang="en-US"/>
          </a:p>
        </p:txBody>
      </p:sp>
      <p:sp>
        <p:nvSpPr>
          <p:cNvPr id="7" name="Title 1">
            <a:extLst>
              <a:ext uri="{FF2B5EF4-FFF2-40B4-BE49-F238E27FC236}">
                <a16:creationId xmlns:a16="http://schemas.microsoft.com/office/drawing/2014/main" id="{FE71D706-264A-104F-9889-F3450BD1116F}"/>
              </a:ext>
            </a:extLst>
          </p:cNvPr>
          <p:cNvSpPr>
            <a:spLocks noGrp="1"/>
          </p:cNvSpPr>
          <p:nvPr>
            <p:ph type="title"/>
          </p:nvPr>
        </p:nvSpPr>
        <p:spPr>
          <a:xfrm>
            <a:off x="838202" y="106041"/>
            <a:ext cx="10009094" cy="1325563"/>
          </a:xfrm>
          <a:prstGeom prst="rect">
            <a:avLst/>
          </a:prstGeo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629683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CAF42D-D23C-2A41-9EE5-3D40CDCB26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13C9F-BC3A-FD4D-A079-3A4EF1765199}"/>
              </a:ext>
            </a:extLst>
          </p:cNvPr>
          <p:cNvSpPr>
            <a:spLocks noGrp="1"/>
          </p:cNvSpPr>
          <p:nvPr>
            <p:ph type="sldNum" sz="quarter" idx="12"/>
          </p:nvPr>
        </p:nvSpPr>
        <p:spPr/>
        <p:txBody>
          <a:bodyPr/>
          <a:lstStyle/>
          <a:p>
            <a:fld id="{1616277E-A747-AA48-BEB0-4DD6F585E7B6}" type="slidenum">
              <a:rPr lang="en-US" smtClean="0"/>
              <a:t>‹#›</a:t>
            </a:fld>
            <a:endParaRPr lang="en-US"/>
          </a:p>
        </p:txBody>
      </p:sp>
    </p:spTree>
    <p:extLst>
      <p:ext uri="{BB962C8B-B14F-4D97-AF65-F5344CB8AC3E}">
        <p14:creationId xmlns:p14="http://schemas.microsoft.com/office/powerpoint/2010/main" val="1249434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3BD0-5F28-124E-9CFA-7F6C9441C292}"/>
              </a:ext>
            </a:extLst>
          </p:cNvPr>
          <p:cNvSpPr>
            <a:spLocks noGrp="1"/>
          </p:cNvSpPr>
          <p:nvPr>
            <p:ph type="title"/>
          </p:nvPr>
        </p:nvSpPr>
        <p:spPr>
          <a:xfrm>
            <a:off x="839788" y="457200"/>
            <a:ext cx="3932237" cy="901700"/>
          </a:xfrm>
          <a:prstGeom prst="rect">
            <a:avLst/>
          </a:prstGeom>
        </p:spPr>
        <p:txBody>
          <a:bodyPr anchor="b"/>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7EBD0E9-9735-4441-BCC6-289C8FDD6639}"/>
              </a:ext>
            </a:extLst>
          </p:cNvPr>
          <p:cNvSpPr>
            <a:spLocks noGrp="1"/>
          </p:cNvSpPr>
          <p:nvPr>
            <p:ph idx="1"/>
          </p:nvPr>
        </p:nvSpPr>
        <p:spPr>
          <a:xfrm>
            <a:off x="5183188" y="2049462"/>
            <a:ext cx="6172200" cy="3811588"/>
          </a:xfrm>
          <a:prstGeom prst="rect">
            <a:avLst/>
          </a:prstGeom>
        </p:spPr>
        <p:txBody>
          <a:bodyPr/>
          <a:lstStyle>
            <a:lvl1pPr>
              <a:buClr>
                <a:srgbClr val="F7941C"/>
              </a:buClr>
              <a:defRPr sz="3200"/>
            </a:lvl1pPr>
            <a:lvl2pPr>
              <a:buClr>
                <a:srgbClr val="F7941C"/>
              </a:buClr>
              <a:defRPr sz="2800"/>
            </a:lvl2pPr>
            <a:lvl3pPr>
              <a:buClr>
                <a:srgbClr val="F7941C"/>
              </a:buClr>
              <a:defRPr sz="2400"/>
            </a:lvl3pPr>
            <a:lvl4pPr>
              <a:buClr>
                <a:srgbClr val="F7941C"/>
              </a:buClr>
              <a:defRPr sz="2000"/>
            </a:lvl4pPr>
            <a:lvl5pPr>
              <a:buClr>
                <a:srgbClr val="F7941C"/>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6B98346-D204-E542-8C6F-27505AC81E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CD5654D-E0F9-6A41-8EC3-11985FD75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976A4-603D-8142-B4A0-58847CEFCA0A}"/>
              </a:ext>
            </a:extLst>
          </p:cNvPr>
          <p:cNvSpPr>
            <a:spLocks noGrp="1"/>
          </p:cNvSpPr>
          <p:nvPr>
            <p:ph type="sldNum" sz="quarter" idx="12"/>
          </p:nvPr>
        </p:nvSpPr>
        <p:spPr/>
        <p:txBody>
          <a:bodyPr/>
          <a:lstStyle/>
          <a:p>
            <a:fld id="{1616277E-A747-AA48-BEB0-4DD6F585E7B6}" type="slidenum">
              <a:rPr lang="en-US" smtClean="0"/>
              <a:t>‹#›</a:t>
            </a:fld>
            <a:endParaRPr lang="en-US"/>
          </a:p>
        </p:txBody>
      </p:sp>
    </p:spTree>
    <p:extLst>
      <p:ext uri="{BB962C8B-B14F-4D97-AF65-F5344CB8AC3E}">
        <p14:creationId xmlns:p14="http://schemas.microsoft.com/office/powerpoint/2010/main" val="1747774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760948-6EEE-4446-99DD-69C6D311ED05}"/>
              </a:ext>
            </a:extLst>
          </p:cNvPr>
          <p:cNvSpPr>
            <a:spLocks noGrp="1"/>
          </p:cNvSpPr>
          <p:nvPr>
            <p:ph type="pic" idx="1"/>
          </p:nvPr>
        </p:nvSpPr>
        <p:spPr>
          <a:xfrm>
            <a:off x="5183188" y="2057400"/>
            <a:ext cx="6172200" cy="38036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47D8C-7605-FC4B-94F2-D4764C7374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7F49F4B-F5D8-5D4D-BEB7-7F63130D1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0873BA-52BA-2A43-88A2-37DEA763768B}"/>
              </a:ext>
            </a:extLst>
          </p:cNvPr>
          <p:cNvSpPr>
            <a:spLocks noGrp="1"/>
          </p:cNvSpPr>
          <p:nvPr>
            <p:ph type="sldNum" sz="quarter" idx="12"/>
          </p:nvPr>
        </p:nvSpPr>
        <p:spPr/>
        <p:txBody>
          <a:bodyPr/>
          <a:lstStyle/>
          <a:p>
            <a:fld id="{1616277E-A747-AA48-BEB0-4DD6F585E7B6}" type="slidenum">
              <a:rPr lang="en-US" smtClean="0"/>
              <a:t>‹#›</a:t>
            </a:fld>
            <a:endParaRPr lang="en-US"/>
          </a:p>
        </p:txBody>
      </p:sp>
      <p:sp>
        <p:nvSpPr>
          <p:cNvPr id="8" name="Title 1">
            <a:extLst>
              <a:ext uri="{FF2B5EF4-FFF2-40B4-BE49-F238E27FC236}">
                <a16:creationId xmlns:a16="http://schemas.microsoft.com/office/drawing/2014/main" id="{B1BBBF8D-F329-FF42-8234-56B1D3447B02}"/>
              </a:ext>
            </a:extLst>
          </p:cNvPr>
          <p:cNvSpPr txBox="1">
            <a:spLocks/>
          </p:cNvSpPr>
          <p:nvPr userDrawn="1"/>
        </p:nvSpPr>
        <p:spPr>
          <a:xfrm>
            <a:off x="839788" y="457200"/>
            <a:ext cx="3932237" cy="901700"/>
          </a:xfrm>
          <a:prstGeom prst="rect">
            <a:avLst/>
          </a:prstGeom>
        </p:spPr>
        <p:txBody>
          <a:bodyPr anchor="b"/>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697066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671A128-767C-5049-9ECC-BE68C7E2FFC7}"/>
              </a:ext>
            </a:extLst>
          </p:cNvPr>
          <p:cNvSpPr>
            <a:spLocks noGrp="1"/>
          </p:cNvSpPr>
          <p:nvPr>
            <p:ph type="body" orient="vert" idx="1"/>
          </p:nvPr>
        </p:nvSpPr>
        <p:spPr>
          <a:xfrm>
            <a:off x="838200" y="1825625"/>
            <a:ext cx="10515600" cy="4351338"/>
          </a:xfrm>
          <a:prstGeom prst="rect">
            <a:avLst/>
          </a:prstGeom>
        </p:spPr>
        <p:txBody>
          <a:bodyPr vert="eaVert"/>
          <a:lstStyle>
            <a:lvl1pPr>
              <a:buClr>
                <a:srgbClr val="F7941C"/>
              </a:buClr>
              <a:defRPr/>
            </a:lvl1pPr>
            <a:lvl2pPr>
              <a:buClr>
                <a:srgbClr val="F7941C"/>
              </a:buClr>
              <a:defRPr/>
            </a:lvl2pPr>
            <a:lvl3pPr>
              <a:buClr>
                <a:srgbClr val="F7941C"/>
              </a:buClr>
              <a:defRPr/>
            </a:lvl3pPr>
            <a:lvl4pPr>
              <a:buClr>
                <a:srgbClr val="F7941C"/>
              </a:buClr>
              <a:defRPr/>
            </a:lvl4pPr>
            <a:lvl5pPr>
              <a:buClr>
                <a:srgbClr val="F7941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7C4FB78-63EB-4A45-AD20-BEA05639C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7F34B-31BE-0E42-891F-B82E58EE19B5}"/>
              </a:ext>
            </a:extLst>
          </p:cNvPr>
          <p:cNvSpPr>
            <a:spLocks noGrp="1"/>
          </p:cNvSpPr>
          <p:nvPr>
            <p:ph type="sldNum" sz="quarter" idx="12"/>
          </p:nvPr>
        </p:nvSpPr>
        <p:spPr/>
        <p:txBody>
          <a:bodyPr/>
          <a:lstStyle/>
          <a:p>
            <a:fld id="{1616277E-A747-AA48-BEB0-4DD6F585E7B6}" type="slidenum">
              <a:rPr lang="en-US" smtClean="0"/>
              <a:t>‹#›</a:t>
            </a:fld>
            <a:endParaRPr lang="en-US"/>
          </a:p>
        </p:txBody>
      </p:sp>
      <p:sp>
        <p:nvSpPr>
          <p:cNvPr id="10" name="Title 1">
            <a:extLst>
              <a:ext uri="{FF2B5EF4-FFF2-40B4-BE49-F238E27FC236}">
                <a16:creationId xmlns:a16="http://schemas.microsoft.com/office/drawing/2014/main" id="{66156D4B-3C4B-5D4F-A8B2-E2E8175C39DC}"/>
              </a:ext>
            </a:extLst>
          </p:cNvPr>
          <p:cNvSpPr>
            <a:spLocks noGrp="1"/>
          </p:cNvSpPr>
          <p:nvPr>
            <p:ph type="title"/>
          </p:nvPr>
        </p:nvSpPr>
        <p:spPr>
          <a:xfrm>
            <a:off x="838202" y="106041"/>
            <a:ext cx="10009094" cy="1325563"/>
          </a:xfrm>
          <a:prstGeom prst="rect">
            <a:avLst/>
          </a:prstGeo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361300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B2895-8E7E-1B4D-A4A5-79A95A106534}"/>
              </a:ext>
            </a:extLst>
          </p:cNvPr>
          <p:cNvSpPr>
            <a:spLocks noGrp="1"/>
          </p:cNvSpPr>
          <p:nvPr>
            <p:ph type="title" orient="vert"/>
          </p:nvPr>
        </p:nvSpPr>
        <p:spPr>
          <a:xfrm>
            <a:off x="8724900" y="1638299"/>
            <a:ext cx="2628900" cy="4538663"/>
          </a:xfrm>
          <a:prstGeom prst="rect">
            <a:avLst/>
          </a:prstGeom>
        </p:spPr>
        <p:txBody>
          <a:bodyPr vert="eaVert"/>
          <a:lstStyle>
            <a:lvl1pPr>
              <a:defRPr>
                <a:solidFill>
                  <a:srgbClr val="692756"/>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FB58F7A-380E-1147-862F-E6A06C9980EC}"/>
              </a:ext>
            </a:extLst>
          </p:cNvPr>
          <p:cNvSpPr>
            <a:spLocks noGrp="1"/>
          </p:cNvSpPr>
          <p:nvPr>
            <p:ph type="body" orient="vert" idx="1"/>
          </p:nvPr>
        </p:nvSpPr>
        <p:spPr>
          <a:xfrm>
            <a:off x="838200" y="1638299"/>
            <a:ext cx="7734300" cy="4538663"/>
          </a:xfrm>
          <a:prstGeom prst="rect">
            <a:avLst/>
          </a:prstGeom>
        </p:spPr>
        <p:txBody>
          <a:bodyPr vert="eaVert"/>
          <a:lstStyle>
            <a:lvl1pPr>
              <a:buClr>
                <a:srgbClr val="F7941C"/>
              </a:buClr>
              <a:defRPr/>
            </a:lvl1pPr>
            <a:lvl2pPr>
              <a:buClr>
                <a:srgbClr val="F7941C"/>
              </a:buClr>
              <a:defRPr/>
            </a:lvl2pPr>
            <a:lvl3pPr>
              <a:buClr>
                <a:srgbClr val="F7941C"/>
              </a:buClr>
              <a:defRPr/>
            </a:lvl3pPr>
            <a:lvl4pPr>
              <a:buClr>
                <a:srgbClr val="F7941C"/>
              </a:buClr>
              <a:defRPr/>
            </a:lvl4pPr>
            <a:lvl5pPr>
              <a:buClr>
                <a:srgbClr val="F7941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590BB5E-5A47-844C-8F82-46317BB6F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900FA-899E-4F4D-809C-F107AFCE4E56}"/>
              </a:ext>
            </a:extLst>
          </p:cNvPr>
          <p:cNvSpPr>
            <a:spLocks noGrp="1"/>
          </p:cNvSpPr>
          <p:nvPr>
            <p:ph type="sldNum" sz="quarter" idx="12"/>
          </p:nvPr>
        </p:nvSpPr>
        <p:spPr/>
        <p:txBody>
          <a:bodyPr/>
          <a:lstStyle/>
          <a:p>
            <a:fld id="{1616277E-A747-AA48-BEB0-4DD6F585E7B6}" type="slidenum">
              <a:rPr lang="en-US" smtClean="0"/>
              <a:t>‹#›</a:t>
            </a:fld>
            <a:endParaRPr lang="en-US"/>
          </a:p>
        </p:txBody>
      </p:sp>
    </p:spTree>
    <p:extLst>
      <p:ext uri="{BB962C8B-B14F-4D97-AF65-F5344CB8AC3E}">
        <p14:creationId xmlns:p14="http://schemas.microsoft.com/office/powerpoint/2010/main" val="328499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B4C7E7"/>
            </a:gs>
            <a:gs pos="1000">
              <a:srgbClr val="4D79C7"/>
            </a:gs>
            <a:gs pos="21000">
              <a:srgbClr val="203864"/>
            </a:gs>
          </a:gsLst>
          <a:path path="circle">
            <a:fillToRect l="50000" t="50000" r="50000" b="50000"/>
          </a:path>
        </a:gra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838200" y="365125"/>
            <a:ext cx="10515600" cy="1325563"/>
          </a:xfrm>
          <a:prstGeom prst="rect">
            <a:avLst/>
          </a:prstGeom>
        </p:spPr>
        <p:txBody>
          <a:bodyPr anchor="ctr"/>
          <a:lstStyle>
            <a:lvl1pPr>
              <a:defRPr>
                <a:solidFill>
                  <a:srgbClr val="000000"/>
                </a:solidFill>
              </a:defRPr>
            </a:lvl1pPr>
          </a:lstStyle>
          <a:p>
            <a:r>
              <a:t>Title Text</a:t>
            </a:r>
          </a:p>
        </p:txBody>
      </p:sp>
      <p:sp>
        <p:nvSpPr>
          <p:cNvPr id="152" name="Body Level One…"/>
          <p:cNvSpPr txBox="1">
            <a:spLocks noGrp="1"/>
          </p:cNvSpPr>
          <p:nvPr>
            <p:ph type="body" sz="half" idx="1"/>
          </p:nvPr>
        </p:nvSpPr>
        <p:spPr>
          <a:xfrm>
            <a:off x="838200" y="1825625"/>
            <a:ext cx="5181600" cy="4351338"/>
          </a:xfrm>
          <a:prstGeom prst="rect">
            <a:avLst/>
          </a:prstGeom>
        </p:spPr>
        <p:txBody>
          <a:bodyPr/>
          <a:lstStyle>
            <a:lvl1pPr marL="228600" indent="-228600">
              <a:buClrTx/>
              <a:defRPr sz="2800">
                <a:solidFill>
                  <a:srgbClr val="000000"/>
                </a:solidFill>
              </a:defRPr>
            </a:lvl1pPr>
            <a:lvl2pPr marL="723900" indent="-266700">
              <a:buClrTx/>
              <a:defRPr sz="2800">
                <a:solidFill>
                  <a:srgbClr val="000000"/>
                </a:solidFill>
              </a:defRPr>
            </a:lvl2pPr>
            <a:lvl3pPr marL="1234438" indent="-320038">
              <a:buClrTx/>
              <a:defRPr sz="2800">
                <a:solidFill>
                  <a:srgbClr val="000000"/>
                </a:solidFill>
              </a:defRPr>
            </a:lvl3pPr>
            <a:lvl4pPr marL="1727200" indent="-355600">
              <a:buClrTx/>
              <a:defRPr sz="2800">
                <a:solidFill>
                  <a:srgbClr val="000000"/>
                </a:solidFill>
              </a:defRPr>
            </a:lvl4pPr>
            <a:lvl5pPr marL="2184400" indent="-355600">
              <a:buClrTx/>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1095181" y="6414762"/>
            <a:ext cx="258621" cy="248301"/>
          </a:xfrm>
          <a:prstGeom prst="rect">
            <a:avLst/>
          </a:prstGeom>
        </p:spPr>
        <p:txBody>
          <a:bodyPr anchor="ctr"/>
          <a:lstStyle>
            <a:lvl1pPr algn="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60" name="Rectangle 3"/>
          <p:cNvSpPr/>
          <p:nvPr/>
        </p:nvSpPr>
        <p:spPr>
          <a:xfrm>
            <a:off x="-2" y="1"/>
            <a:ext cx="12192007"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defTabSz="457200">
              <a:defRPr>
                <a:solidFill>
                  <a:srgbClr val="FFFFFF"/>
                </a:solidFill>
                <a:latin typeface="Arial"/>
                <a:ea typeface="Arial"/>
                <a:cs typeface="Arial"/>
                <a:sym typeface="Arial"/>
              </a:defRPr>
            </a:pPr>
            <a:endParaRPr/>
          </a:p>
        </p:txBody>
      </p:sp>
      <p:sp>
        <p:nvSpPr>
          <p:cNvPr id="161" name="Rectangle 5"/>
          <p:cNvSpPr/>
          <p:nvPr/>
        </p:nvSpPr>
        <p:spPr>
          <a:xfrm>
            <a:off x="-2" y="1"/>
            <a:ext cx="12192007"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defTabSz="457200">
              <a:defRPr>
                <a:solidFill>
                  <a:srgbClr val="FFFFFF"/>
                </a:solidFill>
                <a:latin typeface="Arial"/>
                <a:ea typeface="Arial"/>
                <a:cs typeface="Arial"/>
                <a:sym typeface="Arial"/>
              </a:defRPr>
            </a:pPr>
            <a:endParaRPr/>
          </a:p>
        </p:txBody>
      </p:sp>
      <p:sp>
        <p:nvSpPr>
          <p:cNvPr id="162" name="Straight Connector 6"/>
          <p:cNvSpPr/>
          <p:nvPr/>
        </p:nvSpPr>
        <p:spPr>
          <a:xfrm>
            <a:off x="-2" y="6745289"/>
            <a:ext cx="12192006" cy="3"/>
          </a:xfrm>
          <a:prstGeom prst="line">
            <a:avLst/>
          </a:prstGeom>
          <a:ln w="19050">
            <a:solidFill>
              <a:srgbClr val="00539B"/>
            </a:solidFill>
          </a:ln>
        </p:spPr>
        <p:txBody>
          <a:bodyPr lIns="45718" tIns="45718" rIns="45718" bIns="45718"/>
          <a:lstStyle/>
          <a:p>
            <a:endParaRPr/>
          </a:p>
        </p:txBody>
      </p:sp>
      <p:sp>
        <p:nvSpPr>
          <p:cNvPr id="163" name="Title Text"/>
          <p:cNvSpPr txBox="1">
            <a:spLocks noGrp="1"/>
          </p:cNvSpPr>
          <p:nvPr>
            <p:ph type="title"/>
          </p:nvPr>
        </p:nvSpPr>
        <p:spPr>
          <a:xfrm>
            <a:off x="609759" y="238127"/>
            <a:ext cx="10872445" cy="1103313"/>
          </a:xfrm>
          <a:prstGeom prst="rect">
            <a:avLst/>
          </a:prstGeom>
        </p:spPr>
        <p:txBody>
          <a:bodyPr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164" name="Body Level One…"/>
          <p:cNvSpPr txBox="1">
            <a:spLocks noGrp="1"/>
          </p:cNvSpPr>
          <p:nvPr>
            <p:ph type="body" sz="half" idx="1"/>
          </p:nvPr>
        </p:nvSpPr>
        <p:spPr>
          <a:xfrm>
            <a:off x="601820" y="1510729"/>
            <a:ext cx="5309278" cy="4678742"/>
          </a:xfrm>
          <a:prstGeom prst="rect">
            <a:avLst/>
          </a:prstGeom>
        </p:spPr>
        <p:txBody>
          <a:bodyPr/>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8" indent="-320038">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8463949" y="6224225"/>
            <a:ext cx="273652" cy="264251"/>
          </a:xfrm>
          <a:prstGeom prst="rect">
            <a:avLst/>
          </a:prstGeom>
        </p:spPr>
        <p:txBody>
          <a:bodyPr anchor="ctr"/>
          <a:lstStyle>
            <a:lvl1pPr algn="r" defTabSz="457200">
              <a:defRPr sz="12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72" name="Rectangle 3"/>
          <p:cNvSpPr/>
          <p:nvPr/>
        </p:nvSpPr>
        <p:spPr>
          <a:xfrm>
            <a:off x="-2" y="1"/>
            <a:ext cx="12192007"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defTabSz="457200">
              <a:defRPr>
                <a:solidFill>
                  <a:srgbClr val="FFFFFF"/>
                </a:solidFill>
                <a:latin typeface="Arial"/>
                <a:ea typeface="Arial"/>
                <a:cs typeface="Arial"/>
                <a:sym typeface="Arial"/>
              </a:defRPr>
            </a:pPr>
            <a:endParaRPr/>
          </a:p>
        </p:txBody>
      </p:sp>
      <p:sp>
        <p:nvSpPr>
          <p:cNvPr id="173" name="Rectangle 5"/>
          <p:cNvSpPr/>
          <p:nvPr/>
        </p:nvSpPr>
        <p:spPr>
          <a:xfrm>
            <a:off x="-2" y="1"/>
            <a:ext cx="12192007"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defTabSz="457200">
              <a:defRPr>
                <a:solidFill>
                  <a:srgbClr val="FFFFFF"/>
                </a:solidFill>
                <a:latin typeface="Arial"/>
                <a:ea typeface="Arial"/>
                <a:cs typeface="Arial"/>
                <a:sym typeface="Arial"/>
              </a:defRPr>
            </a:pPr>
            <a:endParaRPr/>
          </a:p>
        </p:txBody>
      </p:sp>
      <p:sp>
        <p:nvSpPr>
          <p:cNvPr id="174" name="Straight Connector 6"/>
          <p:cNvSpPr/>
          <p:nvPr/>
        </p:nvSpPr>
        <p:spPr>
          <a:xfrm>
            <a:off x="-2" y="6745289"/>
            <a:ext cx="12192006" cy="3"/>
          </a:xfrm>
          <a:prstGeom prst="line">
            <a:avLst/>
          </a:prstGeom>
          <a:ln w="19050">
            <a:solidFill>
              <a:srgbClr val="00539B"/>
            </a:solidFill>
          </a:ln>
        </p:spPr>
        <p:txBody>
          <a:bodyPr lIns="45718" tIns="45718" rIns="45718" bIns="45718"/>
          <a:lstStyle/>
          <a:p>
            <a:endParaRPr/>
          </a:p>
        </p:txBody>
      </p:sp>
      <p:sp>
        <p:nvSpPr>
          <p:cNvPr id="175" name="Title Text"/>
          <p:cNvSpPr txBox="1">
            <a:spLocks noGrp="1"/>
          </p:cNvSpPr>
          <p:nvPr>
            <p:ph type="title"/>
          </p:nvPr>
        </p:nvSpPr>
        <p:spPr>
          <a:xfrm>
            <a:off x="609759" y="238127"/>
            <a:ext cx="10872445" cy="1103313"/>
          </a:xfrm>
          <a:prstGeom prst="rect">
            <a:avLst/>
          </a:prstGeom>
        </p:spPr>
        <p:txBody>
          <a:bodyPr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176" name="Body Level One…"/>
          <p:cNvSpPr txBox="1">
            <a:spLocks noGrp="1"/>
          </p:cNvSpPr>
          <p:nvPr>
            <p:ph type="body" idx="1"/>
          </p:nvPr>
        </p:nvSpPr>
        <p:spPr>
          <a:xfrm>
            <a:off x="604675" y="1513046"/>
            <a:ext cx="10877530" cy="4650688"/>
          </a:xfrm>
          <a:prstGeom prst="rect">
            <a:avLst/>
          </a:prstGeom>
        </p:spPr>
        <p:txBody>
          <a:bodyPr/>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8" indent="-320038">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8463949" y="6224225"/>
            <a:ext cx="273652" cy="264251"/>
          </a:xfrm>
          <a:prstGeom prst="rect">
            <a:avLst/>
          </a:prstGeom>
        </p:spPr>
        <p:txBody>
          <a:bodyPr anchor="ctr"/>
          <a:lstStyle>
            <a:lvl1pPr algn="r" defTabSz="457200">
              <a:defRPr sz="12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B4C7E7"/>
            </a:gs>
            <a:gs pos="1000">
              <a:srgbClr val="4D79C7"/>
            </a:gs>
            <a:gs pos="21000">
              <a:srgbClr val="203864"/>
            </a:gs>
          </a:gsLst>
          <a:path path="circle">
            <a:fillToRect l="50000" t="50000" r="50000" b="50000"/>
          </a:path>
        </a:gradFill>
        <a:effectLst/>
      </p:bgPr>
    </p:bg>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838200" y="365125"/>
            <a:ext cx="10515600" cy="1325563"/>
          </a:xfrm>
          <a:prstGeom prst="rect">
            <a:avLst/>
          </a:prstGeom>
        </p:spPr>
        <p:txBody>
          <a:bodyPr anchor="ctr"/>
          <a:lstStyle>
            <a:lvl1pPr>
              <a:defRPr>
                <a:solidFill>
                  <a:srgbClr val="000000"/>
                </a:solidFill>
              </a:defRPr>
            </a:lvl1pPr>
          </a:lstStyle>
          <a:p>
            <a:r>
              <a:t>Title Text</a:t>
            </a:r>
          </a:p>
        </p:txBody>
      </p:sp>
      <p:sp>
        <p:nvSpPr>
          <p:cNvPr id="185" name="Body Level One…"/>
          <p:cNvSpPr txBox="1">
            <a:spLocks noGrp="1"/>
          </p:cNvSpPr>
          <p:nvPr>
            <p:ph type="body" idx="1"/>
          </p:nvPr>
        </p:nvSpPr>
        <p:spPr>
          <a:xfrm>
            <a:off x="838200" y="1825625"/>
            <a:ext cx="10515600" cy="4351338"/>
          </a:xfrm>
          <a:prstGeom prst="rect">
            <a:avLst/>
          </a:prstGeom>
        </p:spPr>
        <p:txBody>
          <a:bodyPr/>
          <a:lstStyle>
            <a:lvl1pPr marL="228600" indent="-228600">
              <a:buClrTx/>
              <a:defRPr sz="2800">
                <a:solidFill>
                  <a:srgbClr val="000000"/>
                </a:solidFill>
              </a:defRPr>
            </a:lvl1pPr>
            <a:lvl2pPr marL="723900" indent="-266700">
              <a:buClrTx/>
              <a:defRPr sz="2800">
                <a:solidFill>
                  <a:srgbClr val="000000"/>
                </a:solidFill>
              </a:defRPr>
            </a:lvl2pPr>
            <a:lvl3pPr marL="1234438" indent="-320038">
              <a:buClrTx/>
              <a:defRPr sz="2800">
                <a:solidFill>
                  <a:srgbClr val="000000"/>
                </a:solidFill>
              </a:defRPr>
            </a:lvl3pPr>
            <a:lvl4pPr marL="1727200" indent="-355600">
              <a:buClrTx/>
              <a:defRPr sz="2800">
                <a:solidFill>
                  <a:srgbClr val="000000"/>
                </a:solidFill>
              </a:defRPr>
            </a:lvl4pPr>
            <a:lvl5pPr marL="2184400" indent="-355600">
              <a:buClrTx/>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11095181" y="6414762"/>
            <a:ext cx="258621" cy="248301"/>
          </a:xfrm>
          <a:prstGeom prst="rect">
            <a:avLst/>
          </a:prstGeom>
        </p:spPr>
        <p:txBody>
          <a:bodyPr anchor="ctr"/>
          <a:lstStyle>
            <a:lvl1pPr algn="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95" name="Rectangle 6"/>
          <p:cNvGrpSpPr/>
          <p:nvPr/>
        </p:nvGrpSpPr>
        <p:grpSpPr>
          <a:xfrm>
            <a:off x="0" y="0"/>
            <a:ext cx="12192000" cy="1473200"/>
            <a:chOff x="0" y="0"/>
            <a:chExt cx="12192000" cy="1473200"/>
          </a:xfrm>
        </p:grpSpPr>
        <p:sp>
          <p:nvSpPr>
            <p:cNvPr id="193"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94"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196"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197"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grpSp>
        <p:nvGrpSpPr>
          <p:cNvPr id="200" name="Rectangle 6"/>
          <p:cNvGrpSpPr/>
          <p:nvPr/>
        </p:nvGrpSpPr>
        <p:grpSpPr>
          <a:xfrm>
            <a:off x="0" y="0"/>
            <a:ext cx="12192000" cy="6858000"/>
            <a:chOff x="0" y="0"/>
            <a:chExt cx="12192000" cy="6858000"/>
          </a:xfrm>
        </p:grpSpPr>
        <p:sp>
          <p:nvSpPr>
            <p:cNvPr id="198" name="Rectangle"/>
            <p:cNvSpPr/>
            <p:nvPr/>
          </p:nvSpPr>
          <p:spPr>
            <a:xfrm>
              <a:off x="0" y="0"/>
              <a:ext cx="12192000" cy="6858000"/>
            </a:xfrm>
            <a:prstGeom prst="rect">
              <a:avLst/>
            </a:prstGeom>
            <a:solidFill>
              <a:srgbClr val="E7E6E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99" name="Text"/>
            <p:cNvSpPr txBox="1"/>
            <p:nvPr/>
          </p:nvSpPr>
          <p:spPr>
            <a:xfrm>
              <a:off x="0" y="32624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grpSp>
        <p:nvGrpSpPr>
          <p:cNvPr id="207" name="Graphic 17"/>
          <p:cNvGrpSpPr/>
          <p:nvPr/>
        </p:nvGrpSpPr>
        <p:grpSpPr>
          <a:xfrm>
            <a:off x="2643062" y="-2420223"/>
            <a:ext cx="11655066" cy="9323082"/>
            <a:chOff x="-1" y="-1"/>
            <a:chExt cx="11655064" cy="9323080"/>
          </a:xfrm>
        </p:grpSpPr>
        <p:sp>
          <p:nvSpPr>
            <p:cNvPr id="201" name="Freeform 10"/>
            <p:cNvSpPr/>
            <p:nvPr/>
          </p:nvSpPr>
          <p:spPr>
            <a:xfrm>
              <a:off x="4467429" y="5653876"/>
              <a:ext cx="3620918" cy="3669202"/>
            </a:xfrm>
            <a:custGeom>
              <a:avLst/>
              <a:gdLst/>
              <a:ahLst/>
              <a:cxnLst>
                <a:cxn ang="0">
                  <a:pos x="wd2" y="hd2"/>
                </a:cxn>
                <a:cxn ang="5400000">
                  <a:pos x="wd2" y="hd2"/>
                </a:cxn>
                <a:cxn ang="10800000">
                  <a:pos x="wd2" y="hd2"/>
                </a:cxn>
                <a:cxn ang="16200000">
                  <a:pos x="wd2" y="hd2"/>
                </a:cxn>
              </a:cxnLst>
              <a:rect l="0" t="0" r="r" b="b"/>
              <a:pathLst>
                <a:path w="21600" h="21600" extrusionOk="0">
                  <a:moveTo>
                    <a:pt x="1894" y="21600"/>
                  </a:moveTo>
                  <a:lnTo>
                    <a:pt x="18490" y="21600"/>
                  </a:lnTo>
                  <a:lnTo>
                    <a:pt x="21600" y="0"/>
                  </a:lnTo>
                  <a:lnTo>
                    <a:pt x="0" y="9673"/>
                  </a:lnTo>
                  <a:close/>
                </a:path>
              </a:pathLst>
            </a:custGeom>
            <a:solidFill>
              <a:srgbClr val="CE2027"/>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2" name="Freeform 11"/>
            <p:cNvSpPr/>
            <p:nvPr/>
          </p:nvSpPr>
          <p:spPr>
            <a:xfrm>
              <a:off x="7567014" y="4036635"/>
              <a:ext cx="4088050" cy="5286444"/>
            </a:xfrm>
            <a:custGeom>
              <a:avLst/>
              <a:gdLst/>
              <a:ahLst/>
              <a:cxnLst>
                <a:cxn ang="0">
                  <a:pos x="wd2" y="hd2"/>
                </a:cxn>
                <a:cxn ang="5400000">
                  <a:pos x="wd2" y="hd2"/>
                </a:cxn>
                <a:cxn ang="10800000">
                  <a:pos x="wd2" y="hd2"/>
                </a:cxn>
                <a:cxn ang="16200000">
                  <a:pos x="wd2" y="hd2"/>
                </a:cxn>
              </a:cxnLst>
              <a:rect l="0" t="0" r="r" b="b"/>
              <a:pathLst>
                <a:path w="21600" h="21600" extrusionOk="0">
                  <a:moveTo>
                    <a:pt x="11250" y="21600"/>
                  </a:moveTo>
                  <a:lnTo>
                    <a:pt x="21600" y="0"/>
                  </a:lnTo>
                  <a:lnTo>
                    <a:pt x="2755" y="6608"/>
                  </a:lnTo>
                  <a:lnTo>
                    <a:pt x="0" y="21600"/>
                  </a:lnTo>
                  <a:close/>
                </a:path>
              </a:pathLst>
            </a:custGeom>
            <a:solidFill>
              <a:srgbClr val="EF4136"/>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3" name="Freeform 13"/>
            <p:cNvSpPr/>
            <p:nvPr/>
          </p:nvSpPr>
          <p:spPr>
            <a:xfrm>
              <a:off x="4111272" y="-2"/>
              <a:ext cx="4782295" cy="7297000"/>
            </a:xfrm>
            <a:custGeom>
              <a:avLst/>
              <a:gdLst/>
              <a:ahLst/>
              <a:cxnLst>
                <a:cxn ang="0">
                  <a:pos x="wd2" y="hd2"/>
                </a:cxn>
                <a:cxn ang="5400000">
                  <a:pos x="wd2" y="hd2"/>
                </a:cxn>
                <a:cxn ang="10800000">
                  <a:pos x="wd2" y="hd2"/>
                </a:cxn>
                <a:cxn ang="16200000">
                  <a:pos x="wd2" y="hd2"/>
                </a:cxn>
              </a:cxnLst>
              <a:rect l="0" t="0" r="r" b="b"/>
              <a:pathLst>
                <a:path w="21600" h="21600" extrusionOk="0">
                  <a:moveTo>
                    <a:pt x="17963" y="16736"/>
                  </a:moveTo>
                  <a:lnTo>
                    <a:pt x="21600" y="0"/>
                  </a:lnTo>
                  <a:lnTo>
                    <a:pt x="0" y="14837"/>
                  </a:lnTo>
                  <a:lnTo>
                    <a:pt x="1609" y="21600"/>
                  </a:lnTo>
                  <a:close/>
                </a:path>
              </a:pathLst>
            </a:custGeom>
            <a:solidFill>
              <a:srgbClr val="F7941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4" name="Freeform 9"/>
            <p:cNvSpPr/>
            <p:nvPr/>
          </p:nvSpPr>
          <p:spPr>
            <a:xfrm>
              <a:off x="-1" y="7296994"/>
              <a:ext cx="4784876" cy="2026083"/>
            </a:xfrm>
            <a:custGeom>
              <a:avLst/>
              <a:gdLst/>
              <a:ahLst/>
              <a:cxnLst>
                <a:cxn ang="0">
                  <a:pos x="wd2" y="hd2"/>
                </a:cxn>
                <a:cxn ang="5400000">
                  <a:pos x="wd2" y="hd2"/>
                </a:cxn>
                <a:cxn ang="10800000">
                  <a:pos x="wd2" y="hd2"/>
                </a:cxn>
                <a:cxn ang="16200000">
                  <a:pos x="wd2" y="hd2"/>
                </a:cxn>
              </a:cxnLst>
              <a:rect l="0" t="0" r="r" b="b"/>
              <a:pathLst>
                <a:path w="21600" h="21600" extrusionOk="0">
                  <a:moveTo>
                    <a:pt x="20167" y="0"/>
                  </a:moveTo>
                  <a:lnTo>
                    <a:pt x="0" y="21600"/>
                  </a:lnTo>
                  <a:lnTo>
                    <a:pt x="21600" y="21600"/>
                  </a:lnTo>
                  <a:close/>
                </a:path>
              </a:pathLst>
            </a:custGeom>
            <a:solidFill>
              <a:srgbClr val="692955"/>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5" name="Freeform 12"/>
            <p:cNvSpPr/>
            <p:nvPr/>
          </p:nvSpPr>
          <p:spPr>
            <a:xfrm>
              <a:off x="-2" y="1425759"/>
              <a:ext cx="4111277" cy="7897319"/>
            </a:xfrm>
            <a:custGeom>
              <a:avLst/>
              <a:gdLst/>
              <a:ahLst/>
              <a:cxnLst>
                <a:cxn ang="0">
                  <a:pos x="wd2" y="hd2"/>
                </a:cxn>
                <a:cxn ang="5400000">
                  <a:pos x="wd2" y="hd2"/>
                </a:cxn>
                <a:cxn ang="10800000">
                  <a:pos x="wd2" y="hd2"/>
                </a:cxn>
                <a:cxn ang="16200000">
                  <a:pos x="wd2" y="hd2"/>
                </a:cxn>
              </a:cxnLst>
              <a:rect l="0" t="0" r="r" b="b"/>
              <a:pathLst>
                <a:path w="21600" h="21600" extrusionOk="0">
                  <a:moveTo>
                    <a:pt x="18658" y="0"/>
                  </a:moveTo>
                  <a:lnTo>
                    <a:pt x="0" y="21600"/>
                  </a:lnTo>
                  <a:lnTo>
                    <a:pt x="21600" y="9809"/>
                  </a:lnTo>
                  <a:close/>
                </a:path>
              </a:pathLst>
            </a:custGeom>
            <a:solidFill>
              <a:srgbClr val="F15A29"/>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sp>
          <p:nvSpPr>
            <p:cNvPr id="206" name="Freeform 15"/>
            <p:cNvSpPr/>
            <p:nvPr/>
          </p:nvSpPr>
          <p:spPr>
            <a:xfrm>
              <a:off x="-1" y="5012156"/>
              <a:ext cx="4467434" cy="4310923"/>
            </a:xfrm>
            <a:custGeom>
              <a:avLst/>
              <a:gdLst/>
              <a:ahLst/>
              <a:cxnLst>
                <a:cxn ang="0">
                  <a:pos x="wd2" y="hd2"/>
                </a:cxn>
                <a:cxn ang="5400000">
                  <a:pos x="wd2" y="hd2"/>
                </a:cxn>
                <a:cxn ang="10800000">
                  <a:pos x="wd2" y="hd2"/>
                </a:cxn>
                <a:cxn ang="16200000">
                  <a:pos x="wd2" y="hd2"/>
                </a:cxn>
              </a:cxnLst>
              <a:rect l="0" t="0" r="r" b="b"/>
              <a:pathLst>
                <a:path w="21600" h="21600" extrusionOk="0">
                  <a:moveTo>
                    <a:pt x="19878" y="0"/>
                  </a:moveTo>
                  <a:lnTo>
                    <a:pt x="0" y="21600"/>
                  </a:lnTo>
                  <a:lnTo>
                    <a:pt x="21600" y="11448"/>
                  </a:lnTo>
                  <a:close/>
                </a:path>
              </a:pathLst>
            </a:custGeom>
            <a:solidFill>
              <a:srgbClr val="BE1E2D"/>
            </a:solidFill>
            <a:ln w="12700" cap="flat">
              <a:noFill/>
              <a:miter lim="400000"/>
            </a:ln>
            <a:effectLst/>
          </p:spPr>
          <p:txBody>
            <a:bodyPr wrap="square" lIns="45718" tIns="45718" rIns="45718" bIns="45718" numCol="1" anchor="ctr">
              <a:noAutofit/>
            </a:bodyPr>
            <a:lstStyle/>
            <a:p>
              <a:pPr>
                <a:defRPr>
                  <a:latin typeface="Calibri Light"/>
                  <a:ea typeface="Calibri Light"/>
                  <a:cs typeface="Calibri Light"/>
                  <a:sym typeface="Calibri Light"/>
                </a:defRPr>
              </a:pPr>
              <a:endParaRPr/>
            </a:p>
          </p:txBody>
        </p:sp>
      </p:grpSp>
      <p:sp>
        <p:nvSpPr>
          <p:cNvPr id="208" name="Title Text"/>
          <p:cNvSpPr txBox="1">
            <a:spLocks noGrp="1"/>
          </p:cNvSpPr>
          <p:nvPr>
            <p:ph type="title"/>
          </p:nvPr>
        </p:nvSpPr>
        <p:spPr>
          <a:xfrm>
            <a:off x="4548682" y="3862108"/>
            <a:ext cx="7209436" cy="1130303"/>
          </a:xfrm>
          <a:prstGeom prst="rect">
            <a:avLst/>
          </a:prstGeom>
        </p:spPr>
        <p:txBody>
          <a:bodyPr anchor="b"/>
          <a:lstStyle/>
          <a:p>
            <a:r>
              <a:t>Title Text</a:t>
            </a:r>
          </a:p>
        </p:txBody>
      </p:sp>
      <p:sp>
        <p:nvSpPr>
          <p:cNvPr id="209" name="Body Level One…"/>
          <p:cNvSpPr txBox="1">
            <a:spLocks noGrp="1"/>
          </p:cNvSpPr>
          <p:nvPr>
            <p:ph type="body" sz="quarter" idx="1"/>
          </p:nvPr>
        </p:nvSpPr>
        <p:spPr>
          <a:xfrm>
            <a:off x="4548682" y="5208120"/>
            <a:ext cx="7209436" cy="584411"/>
          </a:xfrm>
          <a:prstGeom prst="rect">
            <a:avLst/>
          </a:prstGeom>
        </p:spPr>
        <p:txBody>
          <a:bodyPr/>
          <a:lstStyle>
            <a:lvl1pPr marL="0" indent="0">
              <a:buClrTx/>
              <a:buSzTx/>
              <a:buFontTx/>
              <a:buNone/>
              <a:defRPr sz="2400">
                <a:solidFill>
                  <a:srgbClr val="FFFFFF"/>
                </a:solidFill>
              </a:defRPr>
            </a:lvl1pPr>
            <a:lvl2pPr marL="0" indent="0">
              <a:buClrTx/>
              <a:buSzTx/>
              <a:buFontTx/>
              <a:buNone/>
              <a:defRPr sz="2400">
                <a:solidFill>
                  <a:srgbClr val="FFFFFF"/>
                </a:solidFill>
              </a:defRPr>
            </a:lvl2pPr>
            <a:lvl3pPr marL="0" indent="0">
              <a:buClrTx/>
              <a:buSzTx/>
              <a:buFontTx/>
              <a:buNone/>
              <a:defRPr sz="2400">
                <a:solidFill>
                  <a:srgbClr val="FFFFFF"/>
                </a:solidFill>
              </a:defRPr>
            </a:lvl3pPr>
            <a:lvl4pPr marL="0" indent="0">
              <a:buClrTx/>
              <a:buSzTx/>
              <a:buFontTx/>
              <a:buNone/>
              <a:defRPr sz="2400">
                <a:solidFill>
                  <a:srgbClr val="FFFFFF"/>
                </a:solidFill>
              </a:defRPr>
            </a:lvl4pPr>
            <a:lvl5pPr marL="0" indent="0">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10" name="Graphic 14" descr="Graphic 14"/>
          <p:cNvPicPr>
            <a:picLocks noChangeAspect="1"/>
          </p:cNvPicPr>
          <p:nvPr/>
        </p:nvPicPr>
        <p:blipFill>
          <a:blip r:embed="rId4"/>
          <a:stretch>
            <a:fillRect/>
          </a:stretch>
        </p:blipFill>
        <p:spPr>
          <a:xfrm>
            <a:off x="224043" y="183429"/>
            <a:ext cx="4472250" cy="931751"/>
          </a:xfrm>
          <a:prstGeom prst="rect">
            <a:avLst/>
          </a:prstGeom>
          <a:ln w="12700">
            <a:miter lim="400000"/>
          </a:ln>
        </p:spPr>
      </p:pic>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grpSp>
        <p:nvGrpSpPr>
          <p:cNvPr id="239" name="Rectangle 6"/>
          <p:cNvGrpSpPr/>
          <p:nvPr/>
        </p:nvGrpSpPr>
        <p:grpSpPr>
          <a:xfrm>
            <a:off x="0" y="0"/>
            <a:ext cx="12192000" cy="1473200"/>
            <a:chOff x="0" y="0"/>
            <a:chExt cx="12192000" cy="1473200"/>
          </a:xfrm>
        </p:grpSpPr>
        <p:sp>
          <p:nvSpPr>
            <p:cNvPr id="237"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38"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240"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241"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242"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0000"/>
                </a:solidFill>
              </a:defRPr>
            </a:lvl1pPr>
          </a:lstStyle>
          <a:p>
            <a:r>
              <a:t>Title Text</a:t>
            </a:r>
          </a:p>
        </p:txBody>
      </p:sp>
      <p:sp>
        <p:nvSpPr>
          <p:cNvPr id="243" name="Body Level One…"/>
          <p:cNvSpPr txBox="1">
            <a:spLocks noGrp="1"/>
          </p:cNvSpPr>
          <p:nvPr>
            <p:ph type="body" sz="quarter" idx="1"/>
          </p:nvPr>
        </p:nvSpPr>
        <p:spPr>
          <a:xfrm>
            <a:off x="831850" y="4589462"/>
            <a:ext cx="10515600" cy="1500190"/>
          </a:xfrm>
          <a:prstGeom prst="rect">
            <a:avLst/>
          </a:prstGeom>
        </p:spPr>
        <p:txBody>
          <a:bodyPr/>
          <a:lstStyle>
            <a:lvl1pPr marL="0" indent="0">
              <a:buClrTx/>
              <a:buSzTx/>
              <a:buFontTx/>
              <a:buNone/>
              <a:defRPr sz="2400">
                <a:solidFill>
                  <a:srgbClr val="888888"/>
                </a:solidFill>
              </a:defRPr>
            </a:lvl1pPr>
            <a:lvl2pPr marL="0" indent="0">
              <a:buClrTx/>
              <a:buSzTx/>
              <a:buFontTx/>
              <a:buNone/>
              <a:defRPr sz="2400">
                <a:solidFill>
                  <a:srgbClr val="888888"/>
                </a:solidFill>
              </a:defRPr>
            </a:lvl2pPr>
            <a:lvl3pPr marL="0" indent="0">
              <a:buClrTx/>
              <a:buSzTx/>
              <a:buFontTx/>
              <a:buNone/>
              <a:defRPr sz="2400">
                <a:solidFill>
                  <a:srgbClr val="888888"/>
                </a:solidFill>
              </a:defRPr>
            </a:lvl3pPr>
            <a:lvl4pPr marL="0" indent="0">
              <a:buClrTx/>
              <a:buSzTx/>
              <a:buFontTx/>
              <a:buNone/>
              <a:defRPr sz="2400">
                <a:solidFill>
                  <a:srgbClr val="888888"/>
                </a:solidFill>
              </a:defRPr>
            </a:lvl4pPr>
            <a:lvl5pPr marL="0" indent="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grpSp>
        <p:nvGrpSpPr>
          <p:cNvPr id="253" name="Rectangle 6"/>
          <p:cNvGrpSpPr/>
          <p:nvPr/>
        </p:nvGrpSpPr>
        <p:grpSpPr>
          <a:xfrm>
            <a:off x="0" y="0"/>
            <a:ext cx="12192000" cy="1473200"/>
            <a:chOff x="0" y="0"/>
            <a:chExt cx="12192000" cy="1473200"/>
          </a:xfrm>
        </p:grpSpPr>
        <p:sp>
          <p:nvSpPr>
            <p:cNvPr id="251"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52"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254"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255"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256" name="Body Level One…"/>
          <p:cNvSpPr txBox="1">
            <a:spLocks noGrp="1"/>
          </p:cNvSpPr>
          <p:nvPr>
            <p:ph type="body" sz="half" idx="1"/>
          </p:nvPr>
        </p:nvSpPr>
        <p:spPr>
          <a:xfrm>
            <a:off x="838200" y="1825625"/>
            <a:ext cx="5181600" cy="4351338"/>
          </a:xfrm>
          <a:prstGeom prst="rect">
            <a:avLst/>
          </a:prstGeom>
        </p:spPr>
        <p:txBody>
          <a:bodyPr/>
          <a:lstStyle>
            <a:lvl1pPr marL="228600" indent="-228600">
              <a:defRPr sz="2800">
                <a:solidFill>
                  <a:srgbClr val="000000"/>
                </a:solidFill>
              </a:defRPr>
            </a:lvl1pPr>
            <a:lvl2pPr marL="723900" indent="-266700">
              <a:defRPr sz="2800">
                <a:solidFill>
                  <a:srgbClr val="000000"/>
                </a:solidFill>
              </a:defRPr>
            </a:lvl2pPr>
            <a:lvl3pPr marL="1234438" indent="-320038">
              <a:defRPr sz="2800">
                <a:solidFill>
                  <a:srgbClr val="000000"/>
                </a:solidFill>
              </a:defRPr>
            </a:lvl3pPr>
            <a:lvl4pPr marL="1727200" indent="-355600">
              <a:defRPr sz="2800">
                <a:solidFill>
                  <a:srgbClr val="000000"/>
                </a:solidFill>
              </a:defRPr>
            </a:lvl4pPr>
            <a:lvl5pPr marL="2184400" indent="-355600">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57" name="Title 1"/>
          <p:cNvSpPr txBox="1"/>
          <p:nvPr/>
        </p:nvSpPr>
        <p:spPr>
          <a:xfrm>
            <a:off x="838200" y="106040"/>
            <a:ext cx="10009097"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a:solidFill>
                  <a:srgbClr val="FFFFFF"/>
                </a:solidFill>
                <a:latin typeface="Calibri Light"/>
                <a:ea typeface="Calibri Light"/>
                <a:cs typeface="Calibri Light"/>
                <a:sym typeface="Calibri Light"/>
              </a:defRPr>
            </a:lvl1pPr>
          </a:lstStyle>
          <a:p>
            <a:r>
              <a:t>Click to edit Master title style</a:t>
            </a: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grpSp>
        <p:nvGrpSpPr>
          <p:cNvPr id="267" name="Rectangle 6"/>
          <p:cNvGrpSpPr/>
          <p:nvPr/>
        </p:nvGrpSpPr>
        <p:grpSpPr>
          <a:xfrm>
            <a:off x="0" y="0"/>
            <a:ext cx="12192000" cy="1473200"/>
            <a:chOff x="0" y="0"/>
            <a:chExt cx="12192000" cy="1473200"/>
          </a:xfrm>
        </p:grpSpPr>
        <p:sp>
          <p:nvSpPr>
            <p:cNvPr id="265"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66"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268"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269"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270" name="Body Level One…"/>
          <p:cNvSpPr txBox="1">
            <a:spLocks noGrp="1"/>
          </p:cNvSpPr>
          <p:nvPr>
            <p:ph type="body" sz="quarter" idx="1"/>
          </p:nvPr>
        </p:nvSpPr>
        <p:spPr>
          <a:xfrm>
            <a:off x="839787" y="1681163"/>
            <a:ext cx="5157790" cy="823915"/>
          </a:xfrm>
          <a:prstGeom prst="rect">
            <a:avLst/>
          </a:prstGeom>
        </p:spPr>
        <p:txBody>
          <a:bodyPr anchor="b"/>
          <a:lstStyle>
            <a:lvl1pPr marL="0" indent="0">
              <a:buClrTx/>
              <a:buSzTx/>
              <a:buFontTx/>
              <a:buNone/>
              <a:defRPr sz="2400" b="1">
                <a:solidFill>
                  <a:srgbClr val="692756"/>
                </a:solidFill>
              </a:defRPr>
            </a:lvl1pPr>
            <a:lvl2pPr marL="0" indent="0">
              <a:buClrTx/>
              <a:buSzTx/>
              <a:buFontTx/>
              <a:buNone/>
              <a:defRPr sz="2400" b="1">
                <a:solidFill>
                  <a:srgbClr val="692756"/>
                </a:solidFill>
              </a:defRPr>
            </a:lvl2pPr>
            <a:lvl3pPr marL="0" indent="0">
              <a:buClrTx/>
              <a:buSzTx/>
              <a:buFontTx/>
              <a:buNone/>
              <a:defRPr sz="2400" b="1">
                <a:solidFill>
                  <a:srgbClr val="692756"/>
                </a:solidFill>
              </a:defRPr>
            </a:lvl3pPr>
            <a:lvl4pPr marL="0" indent="0">
              <a:buClrTx/>
              <a:buSzTx/>
              <a:buFontTx/>
              <a:buNone/>
              <a:defRPr sz="2400" b="1">
                <a:solidFill>
                  <a:srgbClr val="692756"/>
                </a:solidFill>
              </a:defRPr>
            </a:lvl4pPr>
            <a:lvl5pPr marL="0" indent="0">
              <a:buClrTx/>
              <a:buSzTx/>
              <a:buFontTx/>
              <a:buNone/>
              <a:defRPr sz="2400" b="1">
                <a:solidFill>
                  <a:srgbClr val="692756"/>
                </a:solidFill>
              </a:defRPr>
            </a:lvl5pPr>
          </a:lstStyle>
          <a:p>
            <a:r>
              <a:t>Body Level One</a:t>
            </a:r>
          </a:p>
          <a:p>
            <a:pPr lvl="1"/>
            <a:r>
              <a:t>Body Level Two</a:t>
            </a:r>
          </a:p>
          <a:p>
            <a:pPr lvl="2"/>
            <a:r>
              <a:t>Body Level Three</a:t>
            </a:r>
          </a:p>
          <a:p>
            <a:pPr lvl="3"/>
            <a:r>
              <a:t>Body Level Four</a:t>
            </a:r>
          </a:p>
          <a:p>
            <a:pPr lvl="4"/>
            <a:r>
              <a:t>Body Level Five</a:t>
            </a:r>
          </a:p>
        </p:txBody>
      </p:sp>
      <p:sp>
        <p:nvSpPr>
          <p:cNvPr id="271"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272" name="Title 1"/>
          <p:cNvSpPr txBox="1"/>
          <p:nvPr/>
        </p:nvSpPr>
        <p:spPr>
          <a:xfrm>
            <a:off x="838200" y="106040"/>
            <a:ext cx="10009097" cy="653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a:solidFill>
                  <a:srgbClr val="FFFFFF"/>
                </a:solidFill>
                <a:latin typeface="Calibri Light"/>
                <a:ea typeface="Calibri Light"/>
                <a:cs typeface="Calibri Light"/>
                <a:sym typeface="Calibri Light"/>
              </a:defRPr>
            </a:lvl1pPr>
          </a:lstStyle>
          <a:p>
            <a:r>
              <a:t>Click to edit Master title style</a:t>
            </a:r>
          </a:p>
        </p:txBody>
      </p:sp>
      <p:sp>
        <p:nvSpPr>
          <p:cNvPr id="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grpSp>
        <p:nvGrpSpPr>
          <p:cNvPr id="282" name="Rectangle 6"/>
          <p:cNvGrpSpPr/>
          <p:nvPr/>
        </p:nvGrpSpPr>
        <p:grpSpPr>
          <a:xfrm>
            <a:off x="0" y="0"/>
            <a:ext cx="12192000" cy="1473200"/>
            <a:chOff x="0" y="0"/>
            <a:chExt cx="12192000" cy="1473200"/>
          </a:xfrm>
        </p:grpSpPr>
        <p:sp>
          <p:nvSpPr>
            <p:cNvPr id="280"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81"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283"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284"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285" name="Title Text"/>
          <p:cNvSpPr txBox="1">
            <a:spLocks noGrp="1"/>
          </p:cNvSpPr>
          <p:nvPr>
            <p:ph type="title"/>
          </p:nvPr>
        </p:nvSpPr>
        <p:spPr>
          <a:prstGeom prst="rect">
            <a:avLst/>
          </a:prstGeom>
        </p:spPr>
        <p:txBody>
          <a:bodyPr/>
          <a:lstStyle/>
          <a:p>
            <a:r>
              <a:t>Title Text</a:t>
            </a:r>
          </a:p>
        </p:txBody>
      </p:sp>
      <p:sp>
        <p:nvSpPr>
          <p:cNvPr id="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grpSp>
        <p:nvGrpSpPr>
          <p:cNvPr id="32" name="Rectangle 6"/>
          <p:cNvGrpSpPr/>
          <p:nvPr/>
        </p:nvGrpSpPr>
        <p:grpSpPr>
          <a:xfrm>
            <a:off x="0" y="0"/>
            <a:ext cx="12192000" cy="1473200"/>
            <a:chOff x="0" y="0"/>
            <a:chExt cx="12192000" cy="1473200"/>
          </a:xfrm>
        </p:grpSpPr>
        <p:sp>
          <p:nvSpPr>
            <p:cNvPr id="30"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1"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33" name="Graphic 9" descr="Graphic 9"/>
          <p:cNvPicPr>
            <a:picLocks noChangeAspect="1"/>
          </p:cNvPicPr>
          <p:nvPr/>
        </p:nvPicPr>
        <p:blipFill>
          <a:blip r:embed="rId2"/>
          <a:stretch>
            <a:fillRect/>
          </a:stretch>
        </p:blipFill>
        <p:spPr>
          <a:xfrm>
            <a:off x="827293" y="6365878"/>
            <a:ext cx="1780452" cy="370933"/>
          </a:xfrm>
          <a:prstGeom prst="rect">
            <a:avLst/>
          </a:prstGeom>
          <a:ln w="12700">
            <a:miter lim="400000"/>
          </a:ln>
        </p:spPr>
      </p:pic>
      <p:pic>
        <p:nvPicPr>
          <p:cNvPr id="34"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35"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00000"/>
                </a:solidFill>
              </a:defRPr>
            </a:lvl1pPr>
          </a:lstStyle>
          <a:p>
            <a:r>
              <a:t>Title Text</a:t>
            </a:r>
          </a:p>
        </p:txBody>
      </p:sp>
      <p:sp>
        <p:nvSpPr>
          <p:cNvPr id="36" name="Body Level One…"/>
          <p:cNvSpPr txBox="1">
            <a:spLocks noGrp="1"/>
          </p:cNvSpPr>
          <p:nvPr>
            <p:ph type="body" sz="quarter" idx="1"/>
          </p:nvPr>
        </p:nvSpPr>
        <p:spPr>
          <a:xfrm>
            <a:off x="831850" y="4589462"/>
            <a:ext cx="10515600" cy="1500191"/>
          </a:xfrm>
          <a:prstGeom prst="rect">
            <a:avLst/>
          </a:prstGeom>
        </p:spPr>
        <p:txBody>
          <a:bodyPr/>
          <a:lstStyle>
            <a:lvl1pPr marL="0" indent="0">
              <a:buClrTx/>
              <a:buSzTx/>
              <a:buFontTx/>
              <a:buNone/>
              <a:defRPr sz="2400">
                <a:solidFill>
                  <a:srgbClr val="888888"/>
                </a:solidFill>
              </a:defRPr>
            </a:lvl1pPr>
            <a:lvl2pPr marL="0" indent="0">
              <a:buClrTx/>
              <a:buSzTx/>
              <a:buFontTx/>
              <a:buNone/>
              <a:defRPr sz="2400">
                <a:solidFill>
                  <a:srgbClr val="888888"/>
                </a:solidFill>
              </a:defRPr>
            </a:lvl2pPr>
            <a:lvl3pPr marL="0" indent="0">
              <a:buClrTx/>
              <a:buSzTx/>
              <a:buFontTx/>
              <a:buNone/>
              <a:defRPr sz="2400">
                <a:solidFill>
                  <a:srgbClr val="888888"/>
                </a:solidFill>
              </a:defRPr>
            </a:lvl3pPr>
            <a:lvl4pPr marL="0" indent="0">
              <a:buClrTx/>
              <a:buSzTx/>
              <a:buFontTx/>
              <a:buNone/>
              <a:defRPr sz="2400">
                <a:solidFill>
                  <a:srgbClr val="888888"/>
                </a:solidFill>
              </a:defRPr>
            </a:lvl4pPr>
            <a:lvl5pPr marL="0" indent="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grpSp>
        <p:nvGrpSpPr>
          <p:cNvPr id="295" name="Rectangle 6"/>
          <p:cNvGrpSpPr/>
          <p:nvPr/>
        </p:nvGrpSpPr>
        <p:grpSpPr>
          <a:xfrm>
            <a:off x="0" y="0"/>
            <a:ext cx="12192000" cy="1473200"/>
            <a:chOff x="0" y="0"/>
            <a:chExt cx="12192000" cy="1473200"/>
          </a:xfrm>
        </p:grpSpPr>
        <p:sp>
          <p:nvSpPr>
            <p:cNvPr id="293"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94"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296"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297"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298" name="Title Text"/>
          <p:cNvSpPr txBox="1">
            <a:spLocks noGrp="1"/>
          </p:cNvSpPr>
          <p:nvPr>
            <p:ph type="title"/>
          </p:nvPr>
        </p:nvSpPr>
        <p:spPr>
          <a:xfrm>
            <a:off x="839787" y="457200"/>
            <a:ext cx="3932240" cy="901700"/>
          </a:xfrm>
          <a:prstGeom prst="rect">
            <a:avLst/>
          </a:prstGeom>
        </p:spPr>
        <p:txBody>
          <a:bodyPr anchor="b"/>
          <a:lstStyle>
            <a:lvl1pPr>
              <a:defRPr sz="3200"/>
            </a:lvl1pPr>
          </a:lstStyle>
          <a:p>
            <a:r>
              <a:t>Title Text</a:t>
            </a:r>
          </a:p>
        </p:txBody>
      </p:sp>
      <p:sp>
        <p:nvSpPr>
          <p:cNvPr id="299" name="Body Level One…"/>
          <p:cNvSpPr txBox="1">
            <a:spLocks noGrp="1"/>
          </p:cNvSpPr>
          <p:nvPr>
            <p:ph type="body" sz="half" idx="1"/>
          </p:nvPr>
        </p:nvSpPr>
        <p:spPr>
          <a:xfrm>
            <a:off x="5183187" y="2049459"/>
            <a:ext cx="6172203" cy="3811591"/>
          </a:xfrm>
          <a:prstGeom prst="rect">
            <a:avLst/>
          </a:prstGeom>
        </p:spPr>
        <p:txBody>
          <a:bodyPr/>
          <a:lstStyle>
            <a:lvl1pPr marL="228600" indent="-228600">
              <a:defRPr sz="3200">
                <a:solidFill>
                  <a:srgbClr val="000000"/>
                </a:solidFill>
              </a:defRPr>
            </a:lvl1pPr>
            <a:lvl2pPr marL="718457" indent="-261257">
              <a:defRPr sz="3200">
                <a:solidFill>
                  <a:srgbClr val="000000"/>
                </a:solidFill>
              </a:defRPr>
            </a:lvl2pPr>
            <a:lvl3pPr marL="1219200" indent="-304800">
              <a:defRPr sz="3200">
                <a:solidFill>
                  <a:srgbClr val="000000"/>
                </a:solidFill>
              </a:defRPr>
            </a:lvl3pPr>
            <a:lvl4pPr marL="1737360" indent="-365760">
              <a:defRPr sz="3200">
                <a:solidFill>
                  <a:srgbClr val="000000"/>
                </a:solidFill>
              </a:defRPr>
            </a:lvl4pPr>
            <a:lvl5pPr marL="2194560" indent="-365760">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0"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3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grpSp>
        <p:nvGrpSpPr>
          <p:cNvPr id="310" name="Rectangle 6"/>
          <p:cNvGrpSpPr/>
          <p:nvPr/>
        </p:nvGrpSpPr>
        <p:grpSpPr>
          <a:xfrm>
            <a:off x="0" y="0"/>
            <a:ext cx="12192000" cy="1473200"/>
            <a:chOff x="0" y="0"/>
            <a:chExt cx="12192000" cy="1473200"/>
          </a:xfrm>
        </p:grpSpPr>
        <p:sp>
          <p:nvSpPr>
            <p:cNvPr id="308"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09"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311"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312"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313" name="Picture Placeholder 2"/>
          <p:cNvSpPr>
            <a:spLocks noGrp="1"/>
          </p:cNvSpPr>
          <p:nvPr>
            <p:ph type="pic" sz="half" idx="21"/>
          </p:nvPr>
        </p:nvSpPr>
        <p:spPr>
          <a:xfrm>
            <a:off x="5183187" y="2057400"/>
            <a:ext cx="6172203" cy="3803650"/>
          </a:xfrm>
          <a:prstGeom prst="rect">
            <a:avLst/>
          </a:prstGeom>
        </p:spPr>
        <p:txBody>
          <a:bodyPr lIns="91439" tIns="45719" rIns="91439" bIns="45719">
            <a:noAutofit/>
          </a:bodyPr>
          <a:lstStyle/>
          <a:p>
            <a:endParaRPr/>
          </a:p>
        </p:txBody>
      </p:sp>
      <p:sp>
        <p:nvSpPr>
          <p:cNvPr id="314" name="Body Level One…"/>
          <p:cNvSpPr txBox="1">
            <a:spLocks noGrp="1"/>
          </p:cNvSpPr>
          <p:nvPr>
            <p:ph type="body" sz="quarter" idx="1"/>
          </p:nvPr>
        </p:nvSpPr>
        <p:spPr>
          <a:xfrm>
            <a:off x="839787" y="2057400"/>
            <a:ext cx="3932240" cy="3811588"/>
          </a:xfrm>
          <a:prstGeom prst="rect">
            <a:avLst/>
          </a:prstGeom>
        </p:spPr>
        <p:txBody>
          <a:bodyPr/>
          <a:lstStyle>
            <a:lvl1pPr marL="0" indent="0">
              <a:buClrTx/>
              <a:buSzTx/>
              <a:buFontTx/>
              <a:buNone/>
              <a:defRPr sz="1600">
                <a:solidFill>
                  <a:srgbClr val="000000"/>
                </a:solidFill>
              </a:defRPr>
            </a:lvl1pPr>
            <a:lvl2pPr marL="0" indent="0">
              <a:buClrTx/>
              <a:buSzTx/>
              <a:buFontTx/>
              <a:buNone/>
              <a:defRPr sz="1600">
                <a:solidFill>
                  <a:srgbClr val="000000"/>
                </a:solidFill>
              </a:defRPr>
            </a:lvl2pPr>
            <a:lvl3pPr marL="0" indent="0">
              <a:buClrTx/>
              <a:buSzTx/>
              <a:buFontTx/>
              <a:buNone/>
              <a:defRPr sz="1600">
                <a:solidFill>
                  <a:srgbClr val="000000"/>
                </a:solidFill>
              </a:defRPr>
            </a:lvl3pPr>
            <a:lvl4pPr marL="0" indent="0">
              <a:buClrTx/>
              <a:buSzTx/>
              <a:buFontTx/>
              <a:buNone/>
              <a:defRPr sz="1600">
                <a:solidFill>
                  <a:srgbClr val="000000"/>
                </a:solidFill>
              </a:defRPr>
            </a:lvl4pPr>
            <a:lvl5pPr marL="0" indent="0">
              <a:buClrTx/>
              <a:buSzTx/>
              <a:buFont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5" name="Title 1"/>
          <p:cNvSpPr txBox="1"/>
          <p:nvPr/>
        </p:nvSpPr>
        <p:spPr>
          <a:xfrm>
            <a:off x="839787" y="407115"/>
            <a:ext cx="3932238" cy="951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3200">
                <a:solidFill>
                  <a:srgbClr val="FFFFFF"/>
                </a:solidFill>
                <a:latin typeface="Calibri Light"/>
                <a:ea typeface="Calibri Light"/>
                <a:cs typeface="Calibri Light"/>
                <a:sym typeface="Calibri Light"/>
              </a:defRPr>
            </a:lvl1pPr>
          </a:lstStyle>
          <a:p>
            <a:r>
              <a:t>Click to edit Master title style</a:t>
            </a:r>
          </a:p>
        </p:txBody>
      </p:sp>
      <p:sp>
        <p:nvSpPr>
          <p:cNvPr id="3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grpSp>
        <p:nvGrpSpPr>
          <p:cNvPr id="325" name="Rectangle 6"/>
          <p:cNvGrpSpPr/>
          <p:nvPr/>
        </p:nvGrpSpPr>
        <p:grpSpPr>
          <a:xfrm>
            <a:off x="0" y="0"/>
            <a:ext cx="12192000" cy="1473200"/>
            <a:chOff x="0" y="0"/>
            <a:chExt cx="12192000" cy="1473200"/>
          </a:xfrm>
        </p:grpSpPr>
        <p:sp>
          <p:nvSpPr>
            <p:cNvPr id="323"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24"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326"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327"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328" name="Body Level One…"/>
          <p:cNvSpPr txBox="1">
            <a:spLocks noGrp="1"/>
          </p:cNvSpPr>
          <p:nvPr>
            <p:ph type="body" idx="1"/>
          </p:nvPr>
        </p:nvSpPr>
        <p:spPr>
          <a:xfrm>
            <a:off x="609600" y="274639"/>
            <a:ext cx="10972800" cy="5851527"/>
          </a:xfrm>
          <a:prstGeom prst="rect">
            <a:avLst/>
          </a:prstGeom>
        </p:spPr>
        <p:txBody>
          <a:bodyPr/>
          <a:lstStyle>
            <a:lvl1pPr marL="228600" indent="-228600">
              <a:buClrTx/>
              <a:defRPr sz="2800">
                <a:solidFill>
                  <a:srgbClr val="000000"/>
                </a:solidFill>
              </a:defRPr>
            </a:lvl1pPr>
            <a:lvl2pPr marL="723900" indent="-266700">
              <a:buClrTx/>
              <a:defRPr sz="2800">
                <a:solidFill>
                  <a:srgbClr val="000000"/>
                </a:solidFill>
              </a:defRPr>
            </a:lvl2pPr>
            <a:lvl3pPr marL="1234438" indent="-320038">
              <a:buClrTx/>
              <a:defRPr sz="2800">
                <a:solidFill>
                  <a:srgbClr val="000000"/>
                </a:solidFill>
              </a:defRPr>
            </a:lvl3pPr>
            <a:lvl4pPr marL="1727200" indent="-355600">
              <a:buClrTx/>
              <a:defRPr sz="2800">
                <a:solidFill>
                  <a:srgbClr val="000000"/>
                </a:solidFill>
              </a:defRPr>
            </a:lvl4pPr>
            <a:lvl5pPr marL="2184400" indent="-355600">
              <a:buClrTx/>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grpSp>
        <p:nvGrpSpPr>
          <p:cNvPr id="338" name="Rectangle 6"/>
          <p:cNvGrpSpPr/>
          <p:nvPr/>
        </p:nvGrpSpPr>
        <p:grpSpPr>
          <a:xfrm>
            <a:off x="0" y="0"/>
            <a:ext cx="12192000" cy="1473200"/>
            <a:chOff x="0" y="0"/>
            <a:chExt cx="12192000" cy="1473200"/>
          </a:xfrm>
        </p:grpSpPr>
        <p:sp>
          <p:nvSpPr>
            <p:cNvPr id="336"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37" name="Text"/>
            <p:cNvSpPr txBox="1"/>
            <p:nvPr/>
          </p:nvSpPr>
          <p:spPr>
            <a:xfrm>
              <a:off x="0" y="570056"/>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339" name="Graphic 9" descr="Graphic 9"/>
          <p:cNvPicPr>
            <a:picLocks noChangeAspect="1"/>
          </p:cNvPicPr>
          <p:nvPr/>
        </p:nvPicPr>
        <p:blipFill>
          <a:blip r:embed="rId2"/>
          <a:stretch>
            <a:fillRect/>
          </a:stretch>
        </p:blipFill>
        <p:spPr>
          <a:xfrm>
            <a:off x="827293" y="6365878"/>
            <a:ext cx="1780452" cy="370932"/>
          </a:xfrm>
          <a:prstGeom prst="rect">
            <a:avLst/>
          </a:prstGeom>
          <a:ln w="12700">
            <a:miter lim="400000"/>
          </a:ln>
        </p:spPr>
      </p:pic>
      <p:pic>
        <p:nvPicPr>
          <p:cNvPr id="340"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341" name="Title Text"/>
          <p:cNvSpPr txBox="1">
            <a:spLocks noGrp="1"/>
          </p:cNvSpPr>
          <p:nvPr>
            <p:ph type="title"/>
          </p:nvPr>
        </p:nvSpPr>
        <p:spPr>
          <a:xfrm>
            <a:off x="0" y="0"/>
            <a:ext cx="1271" cy="1271"/>
          </a:xfrm>
          <a:prstGeom prst="rect">
            <a:avLst/>
          </a:prstGeom>
        </p:spPr>
        <p:txBody>
          <a:bodyPr/>
          <a:lstStyle>
            <a:lvl1pPr>
              <a:defRPr>
                <a:solidFill>
                  <a:srgbClr val="000000"/>
                </a:solidFill>
              </a:defRPr>
            </a:lvl1pPr>
          </a:lstStyle>
          <a:p>
            <a:r>
              <a:t>Title Text</a:t>
            </a:r>
          </a:p>
        </p:txBody>
      </p:sp>
      <p:sp>
        <p:nvSpPr>
          <p:cNvPr id="342" name="Body Level One…"/>
          <p:cNvSpPr txBox="1">
            <a:spLocks noGrp="1"/>
          </p:cNvSpPr>
          <p:nvPr>
            <p:ph type="body" sz="half" idx="1"/>
          </p:nvPr>
        </p:nvSpPr>
        <p:spPr>
          <a:xfrm>
            <a:off x="609600" y="1404809"/>
            <a:ext cx="5384800" cy="4644155"/>
          </a:xfrm>
          <a:prstGeom prst="rect">
            <a:avLst/>
          </a:prstGeom>
        </p:spPr>
        <p:txBody>
          <a:bodyPr/>
          <a:lstStyle>
            <a:lvl1pPr marL="228600" indent="-228600">
              <a:buClrTx/>
              <a:defRPr sz="2800">
                <a:solidFill>
                  <a:srgbClr val="000000"/>
                </a:solidFill>
              </a:defRPr>
            </a:lvl1pPr>
            <a:lvl2pPr marL="723900" indent="-266700">
              <a:buClrTx/>
              <a:defRPr sz="2800">
                <a:solidFill>
                  <a:srgbClr val="000000"/>
                </a:solidFill>
              </a:defRPr>
            </a:lvl2pPr>
            <a:lvl3pPr marL="1234438" indent="-320038">
              <a:buClrTx/>
              <a:defRPr sz="2800">
                <a:solidFill>
                  <a:srgbClr val="000000"/>
                </a:solidFill>
              </a:defRPr>
            </a:lvl3pPr>
            <a:lvl4pPr marL="1727200" indent="-355600">
              <a:buClrTx/>
              <a:defRPr sz="2800">
                <a:solidFill>
                  <a:srgbClr val="000000"/>
                </a:solidFill>
              </a:defRPr>
            </a:lvl4pPr>
            <a:lvl5pPr marL="2184400" indent="-355600">
              <a:buClrTx/>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0" name="TextBox 9"/>
          <p:cNvSpPr txBox="1"/>
          <p:nvPr/>
        </p:nvSpPr>
        <p:spPr>
          <a:xfrm>
            <a:off x="9073876" y="6617803"/>
            <a:ext cx="2828239" cy="190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r" defTabSz="1088407">
              <a:defRPr sz="900"/>
            </a:pPr>
            <a:r>
              <a:t>© 2021 PRIME</a:t>
            </a:r>
            <a:r>
              <a:rPr baseline="29554"/>
              <a:t>® </a:t>
            </a:r>
            <a:r>
              <a:t>Education, LLC. All Rights Reserved.</a:t>
            </a:r>
          </a:p>
        </p:txBody>
      </p:sp>
      <p:sp>
        <p:nvSpPr>
          <p:cNvPr id="351" name="Title Text"/>
          <p:cNvSpPr txBox="1">
            <a:spLocks noGrp="1"/>
          </p:cNvSpPr>
          <p:nvPr>
            <p:ph type="title"/>
          </p:nvPr>
        </p:nvSpPr>
        <p:spPr>
          <a:xfrm>
            <a:off x="0" y="0"/>
            <a:ext cx="12192000" cy="1143001"/>
          </a:xfrm>
          <a:prstGeom prst="rect">
            <a:avLst/>
          </a:prstGeom>
        </p:spPr>
        <p:txBody>
          <a:bodyPr lIns="38100" tIns="38100" rIns="38100" bIns="38100" anchor="ctr"/>
          <a:lstStyle>
            <a:lvl1pPr algn="ctr" defTabSz="762000">
              <a:lnSpc>
                <a:spcPct val="100000"/>
              </a:lnSpc>
              <a:defRPr sz="3600" b="1">
                <a:solidFill>
                  <a:srgbClr val="000000"/>
                </a:solidFill>
                <a:latin typeface="+mn-lt"/>
                <a:ea typeface="+mn-ea"/>
                <a:cs typeface="+mn-cs"/>
                <a:sym typeface="Calibri"/>
              </a:defRPr>
            </a:lvl1pPr>
          </a:lstStyle>
          <a:p>
            <a:r>
              <a:t>Title Text</a:t>
            </a:r>
          </a:p>
        </p:txBody>
      </p:sp>
      <p:sp>
        <p:nvSpPr>
          <p:cNvPr id="352" name="Body Level One…"/>
          <p:cNvSpPr txBox="1">
            <a:spLocks noGrp="1"/>
          </p:cNvSpPr>
          <p:nvPr>
            <p:ph type="body" sz="quarter" idx="1"/>
          </p:nvPr>
        </p:nvSpPr>
        <p:spPr>
          <a:xfrm>
            <a:off x="393997" y="6174949"/>
            <a:ext cx="11201656" cy="435432"/>
          </a:xfrm>
          <a:prstGeom prst="rect">
            <a:avLst/>
          </a:prstGeom>
        </p:spPr>
        <p:txBody>
          <a:bodyPr lIns="38100" tIns="38100" rIns="38100" bIns="38100" anchor="b"/>
          <a:lstStyle>
            <a:lvl1pPr marL="0" indent="0" defTabSz="762000">
              <a:lnSpc>
                <a:spcPct val="100000"/>
              </a:lnSpc>
              <a:spcBef>
                <a:spcPts val="200"/>
              </a:spcBef>
              <a:buClrTx/>
              <a:buSzTx/>
              <a:buFontTx/>
              <a:buNone/>
              <a:defRPr sz="1000" b="1">
                <a:solidFill>
                  <a:srgbClr val="000000"/>
                </a:solidFill>
              </a:defRPr>
            </a:lvl1pPr>
            <a:lvl2pPr marL="559252" indent="-102052" defTabSz="762000">
              <a:lnSpc>
                <a:spcPct val="100000"/>
              </a:lnSpc>
              <a:spcBef>
                <a:spcPts val="200"/>
              </a:spcBef>
              <a:buClrTx/>
              <a:buFontTx/>
              <a:buChar char="▪"/>
              <a:defRPr sz="1000" b="1">
                <a:solidFill>
                  <a:srgbClr val="000000"/>
                </a:solidFill>
              </a:defRPr>
            </a:lvl2pPr>
            <a:lvl3pPr marL="1009650" indent="-95250" defTabSz="762000">
              <a:lnSpc>
                <a:spcPct val="100000"/>
              </a:lnSpc>
              <a:spcBef>
                <a:spcPts val="200"/>
              </a:spcBef>
              <a:buClrTx/>
              <a:buFontTx/>
              <a:defRPr sz="1000" b="1">
                <a:solidFill>
                  <a:srgbClr val="000000"/>
                </a:solidFill>
              </a:defRPr>
            </a:lvl3pPr>
            <a:lvl4pPr marL="1485900" indent="-114300" defTabSz="762000">
              <a:lnSpc>
                <a:spcPct val="100000"/>
              </a:lnSpc>
              <a:spcBef>
                <a:spcPts val="200"/>
              </a:spcBef>
              <a:buClrTx/>
              <a:buFontTx/>
              <a:buChar char="–"/>
              <a:defRPr sz="1000" b="1">
                <a:solidFill>
                  <a:srgbClr val="000000"/>
                </a:solidFill>
              </a:defRPr>
            </a:lvl4pPr>
            <a:lvl5pPr marL="1943100" indent="-114300" defTabSz="762000">
              <a:lnSpc>
                <a:spcPct val="100000"/>
              </a:lnSpc>
              <a:spcBef>
                <a:spcPts val="200"/>
              </a:spcBef>
              <a:buClrTx/>
              <a:buFontTx/>
              <a:buChar char="»"/>
              <a:defRPr sz="10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11922870" y="6550221"/>
            <a:ext cx="269132" cy="265560"/>
          </a:xfrm>
          <a:prstGeom prst="rect">
            <a:avLst/>
          </a:prstGeom>
        </p:spPr>
        <p:txBody>
          <a:bodyPr lIns="38100" tIns="38100" rIns="38100" bIns="38100"/>
          <a:lstStyle>
            <a:lvl1pPr algn="r" defTabSz="1088407">
              <a:defRPr sz="14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0" y="0"/>
            <a:ext cx="12192000" cy="1143001"/>
          </a:xfrm>
          <a:prstGeom prst="rect">
            <a:avLst/>
          </a:prstGeom>
        </p:spPr>
        <p:txBody>
          <a:bodyPr lIns="38100" tIns="38100" rIns="38100" bIns="38100" anchor="ctr"/>
          <a:lstStyle>
            <a:lvl1pPr algn="ctr" defTabSz="762000">
              <a:lnSpc>
                <a:spcPct val="100000"/>
              </a:lnSpc>
              <a:defRPr sz="3600" b="1">
                <a:solidFill>
                  <a:srgbClr val="000000"/>
                </a:solidFill>
                <a:latin typeface="+mn-lt"/>
                <a:ea typeface="+mn-ea"/>
                <a:cs typeface="+mn-cs"/>
                <a:sym typeface="Calibri"/>
              </a:defRPr>
            </a:lvl1pPr>
          </a:lstStyle>
          <a:p>
            <a:r>
              <a:t>Title Text</a:t>
            </a:r>
          </a:p>
        </p:txBody>
      </p:sp>
      <p:sp>
        <p:nvSpPr>
          <p:cNvPr id="361" name="Body Level One…"/>
          <p:cNvSpPr txBox="1">
            <a:spLocks noGrp="1"/>
          </p:cNvSpPr>
          <p:nvPr>
            <p:ph type="body" sz="quarter" idx="1"/>
          </p:nvPr>
        </p:nvSpPr>
        <p:spPr>
          <a:xfrm>
            <a:off x="393997" y="6174949"/>
            <a:ext cx="11201656" cy="435432"/>
          </a:xfrm>
          <a:prstGeom prst="rect">
            <a:avLst/>
          </a:prstGeom>
        </p:spPr>
        <p:txBody>
          <a:bodyPr lIns="38100" tIns="38100" rIns="38100" bIns="38100" anchor="b"/>
          <a:lstStyle>
            <a:lvl1pPr marL="0" indent="0" defTabSz="762000">
              <a:lnSpc>
                <a:spcPct val="100000"/>
              </a:lnSpc>
              <a:spcBef>
                <a:spcPts val="200"/>
              </a:spcBef>
              <a:buClrTx/>
              <a:buSzTx/>
              <a:buFontTx/>
              <a:buNone/>
              <a:defRPr sz="1000" b="1">
                <a:solidFill>
                  <a:srgbClr val="000000"/>
                </a:solidFill>
              </a:defRPr>
            </a:lvl1pPr>
            <a:lvl2pPr marL="559252" indent="-102052" defTabSz="762000">
              <a:lnSpc>
                <a:spcPct val="100000"/>
              </a:lnSpc>
              <a:spcBef>
                <a:spcPts val="200"/>
              </a:spcBef>
              <a:buClrTx/>
              <a:buFontTx/>
              <a:buChar char="▪"/>
              <a:defRPr sz="1000" b="1">
                <a:solidFill>
                  <a:srgbClr val="000000"/>
                </a:solidFill>
              </a:defRPr>
            </a:lvl2pPr>
            <a:lvl3pPr marL="1009650" indent="-95250" defTabSz="762000">
              <a:lnSpc>
                <a:spcPct val="100000"/>
              </a:lnSpc>
              <a:spcBef>
                <a:spcPts val="200"/>
              </a:spcBef>
              <a:buClrTx/>
              <a:buFontTx/>
              <a:defRPr sz="1000" b="1">
                <a:solidFill>
                  <a:srgbClr val="000000"/>
                </a:solidFill>
              </a:defRPr>
            </a:lvl3pPr>
            <a:lvl4pPr marL="1485900" indent="-114300" defTabSz="762000">
              <a:lnSpc>
                <a:spcPct val="100000"/>
              </a:lnSpc>
              <a:spcBef>
                <a:spcPts val="200"/>
              </a:spcBef>
              <a:buClrTx/>
              <a:buFontTx/>
              <a:buChar char="–"/>
              <a:defRPr sz="1000" b="1">
                <a:solidFill>
                  <a:srgbClr val="000000"/>
                </a:solidFill>
              </a:defRPr>
            </a:lvl4pPr>
            <a:lvl5pPr marL="1943100" indent="-114300" defTabSz="762000">
              <a:lnSpc>
                <a:spcPct val="100000"/>
              </a:lnSpc>
              <a:spcBef>
                <a:spcPts val="200"/>
              </a:spcBef>
              <a:buClrTx/>
              <a:buFontTx/>
              <a:buChar char="»"/>
              <a:defRPr sz="10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11922870" y="6550221"/>
            <a:ext cx="269132" cy="265560"/>
          </a:xfrm>
          <a:prstGeom prst="rect">
            <a:avLst/>
          </a:prstGeom>
        </p:spPr>
        <p:txBody>
          <a:bodyPr lIns="38100" tIns="38100" rIns="38100" bIns="38100"/>
          <a:lstStyle>
            <a:lvl1pPr algn="r" defTabSz="1088407">
              <a:defRPr sz="14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0" y="0"/>
            <a:ext cx="12192000" cy="1143001"/>
          </a:xfrm>
          <a:prstGeom prst="rect">
            <a:avLst/>
          </a:prstGeom>
        </p:spPr>
        <p:txBody>
          <a:bodyPr lIns="38100" tIns="38100" rIns="38100" bIns="38100" anchor="ctr"/>
          <a:lstStyle>
            <a:lvl1pPr algn="ctr" defTabSz="762000">
              <a:lnSpc>
                <a:spcPct val="100000"/>
              </a:lnSpc>
              <a:defRPr sz="3600" b="1">
                <a:solidFill>
                  <a:srgbClr val="000000"/>
                </a:solidFill>
                <a:latin typeface="+mn-lt"/>
                <a:ea typeface="+mn-ea"/>
                <a:cs typeface="+mn-cs"/>
                <a:sym typeface="Calibri"/>
              </a:defRPr>
            </a:lvl1pPr>
          </a:lstStyle>
          <a:p>
            <a:r>
              <a:t>Title Text</a:t>
            </a:r>
          </a:p>
        </p:txBody>
      </p:sp>
      <p:sp>
        <p:nvSpPr>
          <p:cNvPr id="370" name="Body Level One…"/>
          <p:cNvSpPr txBox="1">
            <a:spLocks noGrp="1"/>
          </p:cNvSpPr>
          <p:nvPr>
            <p:ph type="body" idx="1"/>
          </p:nvPr>
        </p:nvSpPr>
        <p:spPr>
          <a:xfrm>
            <a:off x="393997" y="1303845"/>
            <a:ext cx="11404008" cy="4317144"/>
          </a:xfrm>
          <a:prstGeom prst="rect">
            <a:avLst/>
          </a:prstGeom>
        </p:spPr>
        <p:txBody>
          <a:bodyPr lIns="38100" tIns="38100" rIns="38100" bIns="38100"/>
          <a:lstStyle>
            <a:lvl1pPr marL="278606" indent="-278606" defTabSz="762000">
              <a:lnSpc>
                <a:spcPct val="100000"/>
              </a:lnSpc>
              <a:spcBef>
                <a:spcPts val="600"/>
              </a:spcBef>
              <a:buClr>
                <a:srgbClr val="000000"/>
              </a:buClr>
              <a:defRPr b="1">
                <a:solidFill>
                  <a:srgbClr val="000000"/>
                </a:solidFill>
              </a:defRPr>
            </a:lvl1pPr>
            <a:lvl2pPr marL="722538" indent="-265338" defTabSz="762000">
              <a:lnSpc>
                <a:spcPct val="100000"/>
              </a:lnSpc>
              <a:spcBef>
                <a:spcPts val="600"/>
              </a:spcBef>
              <a:buClr>
                <a:srgbClr val="000000"/>
              </a:buClr>
              <a:buChar char="▪"/>
              <a:defRPr b="1">
                <a:solidFill>
                  <a:srgbClr val="000000"/>
                </a:solidFill>
              </a:defRPr>
            </a:lvl2pPr>
            <a:lvl3pPr marL="1162050" indent="-247650" defTabSz="762000">
              <a:lnSpc>
                <a:spcPct val="100000"/>
              </a:lnSpc>
              <a:spcBef>
                <a:spcPts val="600"/>
              </a:spcBef>
              <a:buClr>
                <a:srgbClr val="000000"/>
              </a:buClr>
              <a:defRPr b="1">
                <a:solidFill>
                  <a:srgbClr val="000000"/>
                </a:solidFill>
              </a:defRPr>
            </a:lvl3pPr>
            <a:lvl4pPr marL="1668777" indent="-297177" defTabSz="762000">
              <a:lnSpc>
                <a:spcPct val="100000"/>
              </a:lnSpc>
              <a:spcBef>
                <a:spcPts val="600"/>
              </a:spcBef>
              <a:buClr>
                <a:srgbClr val="000000"/>
              </a:buClr>
              <a:buChar char="–"/>
              <a:defRPr b="1">
                <a:solidFill>
                  <a:srgbClr val="000000"/>
                </a:solidFill>
              </a:defRPr>
            </a:lvl4pPr>
            <a:lvl5pPr marL="2125977" indent="-297177" defTabSz="762000">
              <a:lnSpc>
                <a:spcPct val="100000"/>
              </a:lnSpc>
              <a:spcBef>
                <a:spcPts val="600"/>
              </a:spcBef>
              <a:buClr>
                <a:srgbClr val="000000"/>
              </a:buClr>
              <a:buChar char="»"/>
              <a:defRPr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11922870" y="6550221"/>
            <a:ext cx="269132" cy="265560"/>
          </a:xfrm>
          <a:prstGeom prst="rect">
            <a:avLst/>
          </a:prstGeom>
        </p:spPr>
        <p:txBody>
          <a:bodyPr lIns="38100" tIns="38100" rIns="38100" bIns="38100"/>
          <a:lstStyle>
            <a:lvl1pPr algn="r" defTabSz="1088407">
              <a:defRPr sz="140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grpSp>
        <p:nvGrpSpPr>
          <p:cNvPr id="380" name="Rectangle 6"/>
          <p:cNvGrpSpPr/>
          <p:nvPr/>
        </p:nvGrpSpPr>
        <p:grpSpPr>
          <a:xfrm>
            <a:off x="0" y="0"/>
            <a:ext cx="12192000" cy="1473200"/>
            <a:chOff x="0" y="0"/>
            <a:chExt cx="12192000" cy="1473200"/>
          </a:xfrm>
        </p:grpSpPr>
        <p:sp>
          <p:nvSpPr>
            <p:cNvPr id="378"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79"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381" name="Graphic 9" descr="Graphic 9"/>
          <p:cNvPicPr>
            <a:picLocks noChangeAspect="1"/>
          </p:cNvPicPr>
          <p:nvPr/>
        </p:nvPicPr>
        <p:blipFill>
          <a:blip r:embed="rId2"/>
          <a:stretch>
            <a:fillRect/>
          </a:stretch>
        </p:blipFill>
        <p:spPr>
          <a:xfrm>
            <a:off x="827293" y="6365878"/>
            <a:ext cx="1780452" cy="370933"/>
          </a:xfrm>
          <a:prstGeom prst="rect">
            <a:avLst/>
          </a:prstGeom>
          <a:ln w="12700">
            <a:miter lim="400000"/>
          </a:ln>
        </p:spPr>
      </p:pic>
      <p:pic>
        <p:nvPicPr>
          <p:cNvPr id="382"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grpSp>
        <p:nvGrpSpPr>
          <p:cNvPr id="385" name="Rectangle 8"/>
          <p:cNvGrpSpPr/>
          <p:nvPr/>
        </p:nvGrpSpPr>
        <p:grpSpPr>
          <a:xfrm>
            <a:off x="0" y="0"/>
            <a:ext cx="12192000" cy="1473200"/>
            <a:chOff x="0" y="0"/>
            <a:chExt cx="12192000" cy="1473200"/>
          </a:xfrm>
        </p:grpSpPr>
        <p:sp>
          <p:nvSpPr>
            <p:cNvPr id="383"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84"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386" name="Graphic 15" descr="Graphic 15"/>
          <p:cNvPicPr>
            <a:picLocks noChangeAspect="1"/>
          </p:cNvPicPr>
          <p:nvPr/>
        </p:nvPicPr>
        <p:blipFill>
          <a:blip r:embed="rId2"/>
          <a:stretch>
            <a:fillRect/>
          </a:stretch>
        </p:blipFill>
        <p:spPr>
          <a:xfrm>
            <a:off x="827293" y="6365878"/>
            <a:ext cx="1780452" cy="370933"/>
          </a:xfrm>
          <a:prstGeom prst="rect">
            <a:avLst/>
          </a:prstGeom>
          <a:ln w="12700">
            <a:miter lim="400000"/>
          </a:ln>
        </p:spPr>
      </p:pic>
      <p:pic>
        <p:nvPicPr>
          <p:cNvPr id="387" name="Picture 7" descr="Picture 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388" name="Title Text"/>
          <p:cNvSpPr txBox="1">
            <a:spLocks noGrp="1"/>
          </p:cNvSpPr>
          <p:nvPr>
            <p:ph type="title"/>
          </p:nvPr>
        </p:nvSpPr>
        <p:spPr>
          <a:xfrm>
            <a:off x="609759" y="238127"/>
            <a:ext cx="10872445" cy="1103313"/>
          </a:xfrm>
          <a:prstGeom prst="rect">
            <a:avLst/>
          </a:prstGeom>
        </p:spPr>
        <p:txBody>
          <a:bodyPr/>
          <a:lstStyle/>
          <a:p>
            <a:r>
              <a:t>Title Text</a:t>
            </a:r>
          </a:p>
        </p:txBody>
      </p:sp>
      <p:sp>
        <p:nvSpPr>
          <p:cNvPr id="389" name="Body Level One…"/>
          <p:cNvSpPr txBox="1">
            <a:spLocks noGrp="1"/>
          </p:cNvSpPr>
          <p:nvPr>
            <p:ph type="body" sz="half" idx="1"/>
          </p:nvPr>
        </p:nvSpPr>
        <p:spPr>
          <a:xfrm>
            <a:off x="601820" y="1510729"/>
            <a:ext cx="5309278" cy="4678740"/>
          </a:xfrm>
          <a:prstGeom prst="rect">
            <a:avLst/>
          </a:prstGeom>
        </p:spPr>
        <p:txBody>
          <a:bodyPr/>
          <a:lstStyle>
            <a:lvl1pPr>
              <a:defRPr sz="2800"/>
            </a:lvl1pPr>
            <a:lvl2pPr marL="723900" indent="-266700">
              <a:defRPr sz="2800"/>
            </a:lvl2pPr>
            <a:lvl3pPr marL="1261110" indent="-346710">
              <a:defRPr sz="2800"/>
            </a:lvl3pPr>
            <a:lvl4pPr marL="1791854" indent="-420254">
              <a:defRPr sz="2800"/>
            </a:lvl4pPr>
            <a:lvl5pPr marL="2291079" indent="-462279">
              <a:defRPr sz="2800"/>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397" name="Picture 16" descr="Picture 16"/>
          <p:cNvPicPr>
            <a:picLocks noChangeAspect="1"/>
          </p:cNvPicPr>
          <p:nvPr/>
        </p:nvPicPr>
        <p:blipFill>
          <a:blip r:embed="rId2"/>
          <a:stretch>
            <a:fillRect/>
          </a:stretch>
        </p:blipFill>
        <p:spPr>
          <a:xfrm>
            <a:off x="6111875" y="3662362"/>
            <a:ext cx="6076950" cy="3200401"/>
          </a:xfrm>
          <a:prstGeom prst="rect">
            <a:avLst/>
          </a:prstGeom>
          <a:ln w="12700">
            <a:miter lim="400000"/>
          </a:ln>
        </p:spPr>
      </p:pic>
      <p:pic>
        <p:nvPicPr>
          <p:cNvPr id="398" name="Picture 4" descr="Picture 4"/>
          <p:cNvPicPr>
            <a:picLocks noChangeAspect="1"/>
          </p:cNvPicPr>
          <p:nvPr/>
        </p:nvPicPr>
        <p:blipFill>
          <a:blip r:embed="rId3"/>
          <a:stretch>
            <a:fillRect/>
          </a:stretch>
        </p:blipFill>
        <p:spPr>
          <a:xfrm>
            <a:off x="6102350" y="3662362"/>
            <a:ext cx="6086475" cy="3200401"/>
          </a:xfrm>
          <a:prstGeom prst="rect">
            <a:avLst/>
          </a:prstGeom>
          <a:ln w="12700">
            <a:miter lim="400000"/>
          </a:ln>
        </p:spPr>
      </p:pic>
      <p:sp>
        <p:nvSpPr>
          <p:cNvPr id="399" name="Body Level One…"/>
          <p:cNvSpPr txBox="1">
            <a:spLocks noGrp="1"/>
          </p:cNvSpPr>
          <p:nvPr>
            <p:ph type="body" sz="quarter" idx="1"/>
          </p:nvPr>
        </p:nvSpPr>
        <p:spPr>
          <a:xfrm>
            <a:off x="609600" y="4041649"/>
            <a:ext cx="5181600" cy="1120776"/>
          </a:xfrm>
          <a:prstGeom prst="rect">
            <a:avLst/>
          </a:prstGeom>
        </p:spPr>
        <p:txBody>
          <a:bodyPr lIns="45719" tIns="45719" rIns="45719" bIns="45719"/>
          <a:lstStyle>
            <a:lvl1pPr marL="0" indent="0">
              <a:lnSpc>
                <a:spcPct val="100000"/>
              </a:lnSpc>
              <a:buClrTx/>
              <a:buSzTx/>
              <a:buFontTx/>
              <a:buNone/>
              <a:defRPr sz="2000" b="1">
                <a:solidFill>
                  <a:srgbClr val="455560"/>
                </a:solidFill>
              </a:defRPr>
            </a:lvl1pPr>
            <a:lvl2pPr marL="677007" indent="-219807">
              <a:lnSpc>
                <a:spcPct val="100000"/>
              </a:lnSpc>
              <a:buClrTx/>
              <a:buFontTx/>
              <a:buChar char="‒"/>
              <a:defRPr sz="2000" b="1">
                <a:solidFill>
                  <a:srgbClr val="455560"/>
                </a:solidFill>
              </a:defRPr>
            </a:lvl2pPr>
            <a:lvl3pPr marL="1104900" indent="-190500">
              <a:lnSpc>
                <a:spcPct val="100000"/>
              </a:lnSpc>
              <a:buClrTx/>
              <a:buFontTx/>
              <a:buChar char="‒"/>
              <a:defRPr sz="2000" b="1">
                <a:solidFill>
                  <a:srgbClr val="455560"/>
                </a:solidFill>
              </a:defRPr>
            </a:lvl3pPr>
            <a:lvl4pPr marL="1579418" indent="-207818">
              <a:lnSpc>
                <a:spcPct val="100000"/>
              </a:lnSpc>
              <a:buClrTx/>
              <a:buFontTx/>
              <a:buChar char="‒"/>
              <a:defRPr sz="2000" b="1">
                <a:solidFill>
                  <a:srgbClr val="455560"/>
                </a:solidFill>
              </a:defRPr>
            </a:lvl4pPr>
            <a:lvl5pPr marL="2057400" indent="-228600">
              <a:lnSpc>
                <a:spcPct val="100000"/>
              </a:lnSpc>
              <a:buClrTx/>
              <a:buFontTx/>
              <a:buChar char="‒"/>
              <a:defRPr sz="2000" b="1">
                <a:solidFill>
                  <a:srgbClr val="455560"/>
                </a:solidFill>
              </a:defRPr>
            </a:lvl5pPr>
          </a:lstStyle>
          <a:p>
            <a:r>
              <a:t>Body Level One</a:t>
            </a:r>
          </a:p>
          <a:p>
            <a:pPr lvl="1"/>
            <a:r>
              <a:t>Body Level Two</a:t>
            </a:r>
          </a:p>
          <a:p>
            <a:pPr lvl="2"/>
            <a:r>
              <a:t>Body Level Three</a:t>
            </a:r>
          </a:p>
          <a:p>
            <a:pPr lvl="3"/>
            <a:r>
              <a:t>Body Level Four</a:t>
            </a:r>
          </a:p>
          <a:p>
            <a:pPr lvl="4"/>
            <a:r>
              <a:t>Body Level Five</a:t>
            </a:r>
          </a:p>
        </p:txBody>
      </p:sp>
      <p:sp>
        <p:nvSpPr>
          <p:cNvPr id="400" name="Rectangle 7"/>
          <p:cNvSpPr/>
          <p:nvPr/>
        </p:nvSpPr>
        <p:spPr>
          <a:xfrm>
            <a:off x="1" y="1620837"/>
            <a:ext cx="12192001" cy="2057401"/>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01" name="Straight Connector 8"/>
          <p:cNvSpPr/>
          <p:nvPr/>
        </p:nvSpPr>
        <p:spPr>
          <a:xfrm>
            <a:off x="-14291" y="1620837"/>
            <a:ext cx="12214233" cy="1"/>
          </a:xfrm>
          <a:prstGeom prst="line">
            <a:avLst/>
          </a:prstGeom>
          <a:ln w="12700">
            <a:solidFill>
              <a:srgbClr val="455560"/>
            </a:solidFill>
          </a:ln>
        </p:spPr>
        <p:txBody>
          <a:bodyPr lIns="45718" tIns="45718" rIns="45718" bIns="45718"/>
          <a:lstStyle/>
          <a:p>
            <a:endParaRPr/>
          </a:p>
        </p:txBody>
      </p:sp>
      <p:sp>
        <p:nvSpPr>
          <p:cNvPr id="402" name="Straight Connector 11"/>
          <p:cNvSpPr/>
          <p:nvPr/>
        </p:nvSpPr>
        <p:spPr>
          <a:xfrm>
            <a:off x="-14291" y="3662362"/>
            <a:ext cx="12214233" cy="1"/>
          </a:xfrm>
          <a:prstGeom prst="line">
            <a:avLst/>
          </a:prstGeom>
          <a:ln w="12700">
            <a:solidFill>
              <a:srgbClr val="455560"/>
            </a:solidFill>
          </a:ln>
        </p:spPr>
        <p:txBody>
          <a:bodyPr lIns="45718" tIns="45718" rIns="45718" bIns="45718"/>
          <a:lstStyle/>
          <a:p>
            <a:endParaRPr/>
          </a:p>
        </p:txBody>
      </p:sp>
      <p:sp>
        <p:nvSpPr>
          <p:cNvPr id="403" name="Title Text"/>
          <p:cNvSpPr txBox="1">
            <a:spLocks noGrp="1"/>
          </p:cNvSpPr>
          <p:nvPr>
            <p:ph type="title"/>
          </p:nvPr>
        </p:nvSpPr>
        <p:spPr>
          <a:xfrm>
            <a:off x="609600" y="1600200"/>
            <a:ext cx="11264901" cy="2057400"/>
          </a:xfrm>
          <a:prstGeom prst="rect">
            <a:avLst/>
          </a:prstGeom>
        </p:spPr>
        <p:txBody>
          <a:bodyPr lIns="45719" tIns="45719" rIns="45719" bIns="45719" anchor="ctr"/>
          <a:lstStyle>
            <a:lvl1pPr>
              <a:lnSpc>
                <a:spcPct val="100000"/>
              </a:lnSpc>
              <a:defRPr sz="4000" b="1">
                <a:solidFill>
                  <a:srgbClr val="455560"/>
                </a:solidFill>
                <a:latin typeface="+mn-lt"/>
                <a:ea typeface="+mn-ea"/>
                <a:cs typeface="+mn-cs"/>
                <a:sym typeface="Calibri"/>
              </a:defRPr>
            </a:lvl1pPr>
          </a:lstStyle>
          <a:p>
            <a:r>
              <a:t>Title Text</a:t>
            </a:r>
          </a:p>
        </p:txBody>
      </p:sp>
      <p:sp>
        <p:nvSpPr>
          <p:cNvPr id="404" name="Rectangle 13"/>
          <p:cNvSpPr/>
          <p:nvPr/>
        </p:nvSpPr>
        <p:spPr>
          <a:xfrm>
            <a:off x="1" y="1620837"/>
            <a:ext cx="12192001" cy="2057401"/>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05" name="Straight Connector 14"/>
          <p:cNvSpPr/>
          <p:nvPr/>
        </p:nvSpPr>
        <p:spPr>
          <a:xfrm>
            <a:off x="-14291" y="1620837"/>
            <a:ext cx="12214233" cy="1"/>
          </a:xfrm>
          <a:prstGeom prst="line">
            <a:avLst/>
          </a:prstGeom>
          <a:ln w="12700">
            <a:solidFill>
              <a:srgbClr val="455560"/>
            </a:solidFill>
          </a:ln>
        </p:spPr>
        <p:txBody>
          <a:bodyPr lIns="45718" tIns="45718" rIns="45718" bIns="45718"/>
          <a:lstStyle/>
          <a:p>
            <a:endParaRPr/>
          </a:p>
        </p:txBody>
      </p:sp>
      <p:sp>
        <p:nvSpPr>
          <p:cNvPr id="406" name="Straight Connector 18"/>
          <p:cNvSpPr/>
          <p:nvPr/>
        </p:nvSpPr>
        <p:spPr>
          <a:xfrm>
            <a:off x="-14291" y="3662362"/>
            <a:ext cx="12214233" cy="1"/>
          </a:xfrm>
          <a:prstGeom prst="line">
            <a:avLst/>
          </a:prstGeom>
          <a:ln w="12700">
            <a:solidFill>
              <a:srgbClr val="455560"/>
            </a:solidFill>
          </a:ln>
        </p:spPr>
        <p:txBody>
          <a:bodyPr lIns="45718" tIns="45718" rIns="45718" bIns="45718"/>
          <a:lstStyle/>
          <a:p>
            <a:endParaRPr/>
          </a:p>
        </p:txBody>
      </p:sp>
      <p:pic>
        <p:nvPicPr>
          <p:cNvPr id="407" name="Picture 15" descr="Picture 15"/>
          <p:cNvPicPr>
            <a:picLocks noChangeAspect="1"/>
          </p:cNvPicPr>
          <p:nvPr/>
        </p:nvPicPr>
        <p:blipFill>
          <a:blip r:embed="rId4"/>
          <a:stretch>
            <a:fillRect/>
          </a:stretch>
        </p:blipFill>
        <p:spPr>
          <a:xfrm>
            <a:off x="9981289" y="328613"/>
            <a:ext cx="1740839" cy="938609"/>
          </a:xfrm>
          <a:prstGeom prst="rect">
            <a:avLst/>
          </a:prstGeom>
          <a:ln w="12700">
            <a:miter lim="400000"/>
          </a:ln>
        </p:spPr>
      </p:pic>
      <p:sp>
        <p:nvSpPr>
          <p:cNvPr id="408"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15"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16"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17"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418"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419" name="Body Level One…"/>
          <p:cNvSpPr txBox="1">
            <a:spLocks noGrp="1"/>
          </p:cNvSpPr>
          <p:nvPr>
            <p:ph type="body" idx="1"/>
          </p:nvPr>
        </p:nvSpPr>
        <p:spPr>
          <a:xfrm>
            <a:off x="604675" y="1513046"/>
            <a:ext cx="10877530" cy="465068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20"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grpSp>
        <p:nvGrpSpPr>
          <p:cNvPr id="46" name="Rectangle 6"/>
          <p:cNvGrpSpPr/>
          <p:nvPr/>
        </p:nvGrpSpPr>
        <p:grpSpPr>
          <a:xfrm>
            <a:off x="0" y="0"/>
            <a:ext cx="12192000" cy="1473200"/>
            <a:chOff x="0" y="0"/>
            <a:chExt cx="12192000" cy="1473200"/>
          </a:xfrm>
        </p:grpSpPr>
        <p:sp>
          <p:nvSpPr>
            <p:cNvPr id="44"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45"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47" name="Graphic 9" descr="Graphic 9"/>
          <p:cNvPicPr>
            <a:picLocks noChangeAspect="1"/>
          </p:cNvPicPr>
          <p:nvPr/>
        </p:nvPicPr>
        <p:blipFill>
          <a:blip r:embed="rId2"/>
          <a:stretch>
            <a:fillRect/>
          </a:stretch>
        </p:blipFill>
        <p:spPr>
          <a:xfrm>
            <a:off x="827293" y="6365878"/>
            <a:ext cx="1780452" cy="370933"/>
          </a:xfrm>
          <a:prstGeom prst="rect">
            <a:avLst/>
          </a:prstGeom>
          <a:ln w="12700">
            <a:miter lim="400000"/>
          </a:ln>
        </p:spPr>
      </p:pic>
      <p:pic>
        <p:nvPicPr>
          <p:cNvPr id="48"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49" name="Body Level One…"/>
          <p:cNvSpPr txBox="1">
            <a:spLocks noGrp="1"/>
          </p:cNvSpPr>
          <p:nvPr>
            <p:ph type="body" sz="half" idx="1"/>
          </p:nvPr>
        </p:nvSpPr>
        <p:spPr>
          <a:xfrm>
            <a:off x="838200" y="1825625"/>
            <a:ext cx="5181600" cy="4351338"/>
          </a:xfrm>
          <a:prstGeom prst="rect">
            <a:avLst/>
          </a:prstGeom>
        </p:spPr>
        <p:txBody>
          <a:bodyPr/>
          <a:lstStyle>
            <a:lvl1pPr marL="228600" indent="-228600">
              <a:defRPr sz="2800">
                <a:solidFill>
                  <a:srgbClr val="000000"/>
                </a:solidFill>
              </a:defRPr>
            </a:lvl1pPr>
            <a:lvl2pPr marL="723900" indent="-266700">
              <a:defRPr sz="2800">
                <a:solidFill>
                  <a:srgbClr val="000000"/>
                </a:solidFill>
              </a:defRPr>
            </a:lvl2pPr>
            <a:lvl3pPr marL="1234438" indent="-320038">
              <a:defRPr sz="2800">
                <a:solidFill>
                  <a:srgbClr val="000000"/>
                </a:solidFill>
              </a:defRPr>
            </a:lvl3pPr>
            <a:lvl4pPr marL="1727200" indent="-355600">
              <a:defRPr sz="2800">
                <a:solidFill>
                  <a:srgbClr val="000000"/>
                </a:solidFill>
              </a:defRPr>
            </a:lvl4pPr>
            <a:lvl5pPr marL="2184400" indent="-355600">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0" name="Title 1"/>
          <p:cNvSpPr txBox="1"/>
          <p:nvPr/>
        </p:nvSpPr>
        <p:spPr>
          <a:xfrm>
            <a:off x="838199" y="106039"/>
            <a:ext cx="10009100" cy="6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a:solidFill>
                  <a:srgbClr val="FFFFFF"/>
                </a:solidFill>
                <a:latin typeface="Calibri Light"/>
                <a:ea typeface="Calibri Light"/>
                <a:cs typeface="Calibri Light"/>
                <a:sym typeface="Calibri Light"/>
              </a:defRPr>
            </a:lvl1pPr>
          </a:lstStyle>
          <a:p>
            <a:r>
              <a:t>Click to edit Master title style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ransition Slide">
    <p:spTree>
      <p:nvGrpSpPr>
        <p:cNvPr id="1" name=""/>
        <p:cNvGrpSpPr/>
        <p:nvPr/>
      </p:nvGrpSpPr>
      <p:grpSpPr>
        <a:xfrm>
          <a:off x="0" y="0"/>
          <a:ext cx="0" cy="0"/>
          <a:chOff x="0" y="0"/>
          <a:chExt cx="0" cy="0"/>
        </a:xfrm>
      </p:grpSpPr>
      <p:sp>
        <p:nvSpPr>
          <p:cNvPr id="427"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28"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29"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pic>
        <p:nvPicPr>
          <p:cNvPr id="430" name="Picture 6" descr="Picture 6"/>
          <p:cNvPicPr>
            <a:picLocks noChangeAspect="1"/>
          </p:cNvPicPr>
          <p:nvPr/>
        </p:nvPicPr>
        <p:blipFill>
          <a:blip r:embed="rId2"/>
          <a:stretch>
            <a:fillRect/>
          </a:stretch>
        </p:blipFill>
        <p:spPr>
          <a:xfrm>
            <a:off x="8364580" y="5345429"/>
            <a:ext cx="3827420" cy="1247411"/>
          </a:xfrm>
          <a:prstGeom prst="rect">
            <a:avLst/>
          </a:prstGeom>
          <a:ln w="12700">
            <a:miter lim="400000"/>
          </a:ln>
        </p:spPr>
      </p:pic>
      <p:sp>
        <p:nvSpPr>
          <p:cNvPr id="431" name="Title Text"/>
          <p:cNvSpPr txBox="1">
            <a:spLocks noGrp="1"/>
          </p:cNvSpPr>
          <p:nvPr>
            <p:ph type="title"/>
          </p:nvPr>
        </p:nvSpPr>
        <p:spPr>
          <a:xfrm>
            <a:off x="514351" y="330200"/>
            <a:ext cx="11244151" cy="5250793"/>
          </a:xfrm>
          <a:prstGeom prst="rect">
            <a:avLst/>
          </a:prstGeom>
        </p:spPr>
        <p:txBody>
          <a:bodyPr lIns="45719" tIns="45719" rIns="45719" bIns="45719" anchor="ctr"/>
          <a:lstStyle>
            <a:lvl1pPr algn="ctr">
              <a:lnSpc>
                <a:spcPct val="100000"/>
              </a:lnSpc>
              <a:defRPr sz="4000" b="1">
                <a:solidFill>
                  <a:srgbClr val="455560"/>
                </a:solidFill>
                <a:latin typeface="+mn-lt"/>
                <a:ea typeface="+mn-ea"/>
                <a:cs typeface="+mn-cs"/>
                <a:sym typeface="Calibri"/>
              </a:defRPr>
            </a:lvl1pPr>
          </a:lstStyle>
          <a:p>
            <a:r>
              <a:t>Title Text</a:t>
            </a:r>
          </a:p>
        </p:txBody>
      </p:sp>
      <p:sp>
        <p:nvSpPr>
          <p:cNvPr id="432" name="Rectangle 3"/>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33" name="Straight Connector 5"/>
          <p:cNvSpPr/>
          <p:nvPr/>
        </p:nvSpPr>
        <p:spPr>
          <a:xfrm>
            <a:off x="1" y="6589713"/>
            <a:ext cx="12192001" cy="1"/>
          </a:xfrm>
          <a:prstGeom prst="line">
            <a:avLst/>
          </a:prstGeom>
          <a:ln w="19050">
            <a:solidFill>
              <a:srgbClr val="00539B"/>
            </a:solidFill>
          </a:ln>
        </p:spPr>
        <p:txBody>
          <a:bodyPr lIns="45718" tIns="45718" rIns="45718" bIns="45718"/>
          <a:lstStyle/>
          <a:p>
            <a:endParaRPr/>
          </a:p>
        </p:txBody>
      </p:sp>
      <p:sp>
        <p:nvSpPr>
          <p:cNvPr id="434"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41"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42"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43"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444"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445" name="Body Level One…"/>
          <p:cNvSpPr txBox="1">
            <a:spLocks noGrp="1"/>
          </p:cNvSpPr>
          <p:nvPr>
            <p:ph type="body" sz="half" idx="1"/>
          </p:nvPr>
        </p:nvSpPr>
        <p:spPr>
          <a:xfrm>
            <a:off x="601820" y="1510729"/>
            <a:ext cx="5309278" cy="4678740"/>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46"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Text and Chart">
    <p:spTree>
      <p:nvGrpSpPr>
        <p:cNvPr id="1" name=""/>
        <p:cNvGrpSpPr/>
        <p:nvPr/>
      </p:nvGrpSpPr>
      <p:grpSpPr>
        <a:xfrm>
          <a:off x="0" y="0"/>
          <a:ext cx="0" cy="0"/>
          <a:chOff x="0" y="0"/>
          <a:chExt cx="0" cy="0"/>
        </a:xfrm>
      </p:grpSpPr>
      <p:sp>
        <p:nvSpPr>
          <p:cNvPr id="453"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54"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55"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456" name="Body Level One…"/>
          <p:cNvSpPr txBox="1">
            <a:spLocks noGrp="1"/>
          </p:cNvSpPr>
          <p:nvPr>
            <p:ph type="body" sz="half" idx="1"/>
          </p:nvPr>
        </p:nvSpPr>
        <p:spPr>
          <a:xfrm>
            <a:off x="6252633" y="1510729"/>
            <a:ext cx="5229571" cy="466574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90575" indent="-333375">
              <a:buClr>
                <a:srgbClr val="000000"/>
              </a:buClr>
              <a:buFontTx/>
              <a:buChar char="‒"/>
              <a:defRPr sz="2800">
                <a:solidFill>
                  <a:srgbClr val="000000"/>
                </a:solidFill>
              </a:defRPr>
            </a:lvl2pPr>
            <a:lvl3pPr marL="1205345" indent="-290945">
              <a:buClr>
                <a:srgbClr val="000000"/>
              </a:buClr>
              <a:buFontTx/>
              <a:buChar char="‒"/>
              <a:defRPr sz="2800">
                <a:solidFill>
                  <a:srgbClr val="000000"/>
                </a:solidFill>
              </a:defRPr>
            </a:lvl3pPr>
            <a:lvl4pPr marL="1691639" indent="-320039">
              <a:buClr>
                <a:srgbClr val="000000"/>
              </a:buClr>
              <a:buFontTx/>
              <a:buChar char="‒"/>
              <a:defRPr sz="2800">
                <a:solidFill>
                  <a:srgbClr val="000000"/>
                </a:solidFill>
              </a:defRPr>
            </a:lvl4pPr>
            <a:lvl5pPr marL="2184400" indent="-355600">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7"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458"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65"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66"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67"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468" name="Title Text"/>
          <p:cNvSpPr txBox="1">
            <a:spLocks noGrp="1"/>
          </p:cNvSpPr>
          <p:nvPr>
            <p:ph type="title"/>
          </p:nvPr>
        </p:nvSpPr>
        <p:spPr>
          <a:xfrm>
            <a:off x="609759" y="238127"/>
            <a:ext cx="1114105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469"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7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7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78"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479"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romo Slide">
    <p:spTree>
      <p:nvGrpSpPr>
        <p:cNvPr id="1" name=""/>
        <p:cNvGrpSpPr/>
        <p:nvPr/>
      </p:nvGrpSpPr>
      <p:grpSpPr>
        <a:xfrm>
          <a:off x="0" y="0"/>
          <a:ext cx="0" cy="0"/>
          <a:chOff x="0" y="0"/>
          <a:chExt cx="0" cy="0"/>
        </a:xfrm>
      </p:grpSpPr>
      <p:sp>
        <p:nvSpPr>
          <p:cNvPr id="48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8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488"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pic>
        <p:nvPicPr>
          <p:cNvPr id="489" name="Picture 12" descr="Picture 12"/>
          <p:cNvPicPr>
            <a:picLocks noChangeAspect="1"/>
          </p:cNvPicPr>
          <p:nvPr/>
        </p:nvPicPr>
        <p:blipFill>
          <a:blip r:embed="rId2"/>
          <a:stretch>
            <a:fillRect/>
          </a:stretch>
        </p:blipFill>
        <p:spPr>
          <a:xfrm>
            <a:off x="8364580" y="3358208"/>
            <a:ext cx="3827420" cy="1247411"/>
          </a:xfrm>
          <a:prstGeom prst="rect">
            <a:avLst/>
          </a:prstGeom>
          <a:ln w="12700">
            <a:miter lim="400000"/>
          </a:ln>
        </p:spPr>
      </p:pic>
      <p:sp>
        <p:nvSpPr>
          <p:cNvPr id="490" name="Body Level One…"/>
          <p:cNvSpPr txBox="1">
            <a:spLocks noGrp="1"/>
          </p:cNvSpPr>
          <p:nvPr>
            <p:ph type="body" sz="quarter" idx="1"/>
          </p:nvPr>
        </p:nvSpPr>
        <p:spPr>
          <a:xfrm>
            <a:off x="514351" y="4856674"/>
            <a:ext cx="11283951" cy="1155940"/>
          </a:xfrm>
          <a:prstGeom prst="rect">
            <a:avLst/>
          </a:prstGeom>
        </p:spPr>
        <p:txBody>
          <a:bodyPr lIns="45719" tIns="45719" rIns="45719" bIns="45719"/>
          <a:lstStyle>
            <a:lvl1pPr marL="342900" indent="-342900">
              <a:buClrTx/>
              <a:buSzTx/>
              <a:buFontTx/>
              <a:buNone/>
              <a:defRPr sz="2400" b="1">
                <a:solidFill>
                  <a:srgbClr val="F15D22"/>
                </a:solidFill>
              </a:defRPr>
            </a:lvl1pPr>
            <a:lvl2pPr marL="342900" indent="114300">
              <a:buClrTx/>
              <a:buSzTx/>
              <a:buFontTx/>
              <a:buNone/>
              <a:defRPr sz="2400" b="1">
                <a:solidFill>
                  <a:srgbClr val="F15D22"/>
                </a:solidFill>
              </a:defRPr>
            </a:lvl2pPr>
            <a:lvl3pPr marL="342900" indent="571500">
              <a:buClrTx/>
              <a:buSzTx/>
              <a:buFontTx/>
              <a:buNone/>
              <a:defRPr sz="2400" b="1">
                <a:solidFill>
                  <a:srgbClr val="F15D22"/>
                </a:solidFill>
              </a:defRPr>
            </a:lvl3pPr>
            <a:lvl4pPr marL="342900" indent="1028700">
              <a:buClrTx/>
              <a:buSzTx/>
              <a:buFontTx/>
              <a:buNone/>
              <a:defRPr sz="2400" b="1">
                <a:solidFill>
                  <a:srgbClr val="F15D22"/>
                </a:solidFill>
              </a:defRPr>
            </a:lvl4pPr>
            <a:lvl5pPr marL="342900" indent="1485900">
              <a:buClrTx/>
              <a:buSzTx/>
              <a:buFontTx/>
              <a:buNone/>
              <a:defRPr sz="2400" b="1">
                <a:solidFill>
                  <a:srgbClr val="F15D22"/>
                </a:solidFill>
              </a:defRPr>
            </a:lvl5pPr>
          </a:lstStyle>
          <a:p>
            <a:r>
              <a:t>Body Level One</a:t>
            </a:r>
          </a:p>
          <a:p>
            <a:pPr lvl="1"/>
            <a:r>
              <a:t>Body Level Two</a:t>
            </a:r>
          </a:p>
          <a:p>
            <a:pPr lvl="2"/>
            <a:r>
              <a:t>Body Level Three</a:t>
            </a:r>
          </a:p>
          <a:p>
            <a:pPr lvl="3"/>
            <a:r>
              <a:t>Body Level Four</a:t>
            </a:r>
          </a:p>
          <a:p>
            <a:pPr lvl="4"/>
            <a:r>
              <a:t>Body Level Five</a:t>
            </a:r>
          </a:p>
        </p:txBody>
      </p:sp>
      <p:sp>
        <p:nvSpPr>
          <p:cNvPr id="491" name="Title Text"/>
          <p:cNvSpPr txBox="1">
            <a:spLocks noGrp="1"/>
          </p:cNvSpPr>
          <p:nvPr>
            <p:ph type="title"/>
          </p:nvPr>
        </p:nvSpPr>
        <p:spPr>
          <a:xfrm>
            <a:off x="514484" y="239714"/>
            <a:ext cx="11244017" cy="1674815"/>
          </a:xfrm>
          <a:prstGeom prst="rect">
            <a:avLst/>
          </a:prstGeom>
        </p:spPr>
        <p:txBody>
          <a:bodyPr lIns="45719" tIns="45719" rIns="45719" bIns="45719" anchor="ctr"/>
          <a:lstStyle>
            <a:lvl1pPr algn="ctr">
              <a:lnSpc>
                <a:spcPct val="100000"/>
              </a:lnSpc>
              <a:defRPr sz="3900" b="1">
                <a:solidFill>
                  <a:srgbClr val="455560"/>
                </a:solidFill>
                <a:latin typeface="+mn-lt"/>
                <a:ea typeface="+mn-ea"/>
                <a:cs typeface="+mn-cs"/>
                <a:sym typeface="Calibri"/>
              </a:defRPr>
            </a:lvl1pPr>
          </a:lstStyle>
          <a:p>
            <a:r>
              <a:t>Title Text</a:t>
            </a:r>
          </a:p>
        </p:txBody>
      </p:sp>
      <p:sp>
        <p:nvSpPr>
          <p:cNvPr id="492" name="Straight Connector 10"/>
          <p:cNvSpPr/>
          <p:nvPr/>
        </p:nvSpPr>
        <p:spPr>
          <a:xfrm>
            <a:off x="-22232" y="4605618"/>
            <a:ext cx="12214233" cy="1"/>
          </a:xfrm>
          <a:prstGeom prst="line">
            <a:avLst/>
          </a:prstGeom>
          <a:ln w="28575">
            <a:solidFill>
              <a:srgbClr val="BFBFBF"/>
            </a:solidFill>
          </a:ln>
        </p:spPr>
        <p:txBody>
          <a:bodyPr lIns="45718" tIns="45718" rIns="45718" bIns="45718"/>
          <a:lstStyle/>
          <a:p>
            <a:endParaRPr/>
          </a:p>
        </p:txBody>
      </p:sp>
      <p:pic>
        <p:nvPicPr>
          <p:cNvPr id="493" name="Picture 3" descr="Picture 3"/>
          <p:cNvPicPr>
            <a:picLocks noChangeAspect="1"/>
          </p:cNvPicPr>
          <p:nvPr/>
        </p:nvPicPr>
        <p:blipFill>
          <a:blip r:embed="rId3"/>
          <a:srcRect t="46054"/>
          <a:stretch>
            <a:fillRect/>
          </a:stretch>
        </p:blipFill>
        <p:spPr>
          <a:xfrm>
            <a:off x="8148638" y="5891212"/>
            <a:ext cx="3671888" cy="703263"/>
          </a:xfrm>
          <a:prstGeom prst="rect">
            <a:avLst/>
          </a:prstGeom>
          <a:ln w="12700">
            <a:miter lim="400000"/>
          </a:ln>
        </p:spPr>
      </p:pic>
      <p:sp>
        <p:nvSpPr>
          <p:cNvPr id="494"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501" name="Rectangle 17"/>
          <p:cNvSpPr/>
          <p:nvPr/>
        </p:nvSpPr>
        <p:spPr>
          <a:xfrm>
            <a:off x="1" y="-16331"/>
            <a:ext cx="12192001" cy="4629153"/>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02" name="Title Text"/>
          <p:cNvSpPr txBox="1">
            <a:spLocks noGrp="1"/>
          </p:cNvSpPr>
          <p:nvPr>
            <p:ph type="title"/>
          </p:nvPr>
        </p:nvSpPr>
        <p:spPr>
          <a:xfrm>
            <a:off x="725677" y="409576"/>
            <a:ext cx="11032823" cy="2882265"/>
          </a:xfrm>
          <a:prstGeom prst="rect">
            <a:avLst/>
          </a:prstGeom>
        </p:spPr>
        <p:txBody>
          <a:bodyPr lIns="45719" tIns="45719" rIns="45719" bIns="45719" anchor="ctr"/>
          <a:lstStyle>
            <a:lvl1pPr>
              <a:lnSpc>
                <a:spcPct val="100000"/>
              </a:lnSpc>
              <a:defRPr sz="3900" b="1">
                <a:solidFill>
                  <a:srgbClr val="455560"/>
                </a:solidFill>
                <a:latin typeface="+mn-lt"/>
                <a:ea typeface="+mn-ea"/>
                <a:cs typeface="+mn-cs"/>
                <a:sym typeface="Calibri"/>
              </a:defRPr>
            </a:lvl1pPr>
          </a:lstStyle>
          <a:p>
            <a:r>
              <a:t>Title Text</a:t>
            </a:r>
          </a:p>
        </p:txBody>
      </p:sp>
      <p:pic>
        <p:nvPicPr>
          <p:cNvPr id="503" name="Picture 20" descr="Picture 20"/>
          <p:cNvPicPr>
            <a:picLocks noChangeAspect="1"/>
          </p:cNvPicPr>
          <p:nvPr/>
        </p:nvPicPr>
        <p:blipFill>
          <a:blip r:embed="rId2"/>
          <a:stretch>
            <a:fillRect/>
          </a:stretch>
        </p:blipFill>
        <p:spPr>
          <a:xfrm>
            <a:off x="8364580" y="3358208"/>
            <a:ext cx="3827420" cy="1247411"/>
          </a:xfrm>
          <a:prstGeom prst="rect">
            <a:avLst/>
          </a:prstGeom>
          <a:ln w="12700">
            <a:miter lim="400000"/>
          </a:ln>
        </p:spPr>
      </p:pic>
      <p:pic>
        <p:nvPicPr>
          <p:cNvPr id="504" name="Picture 3" descr="Picture 3"/>
          <p:cNvPicPr>
            <a:picLocks noChangeAspect="1"/>
          </p:cNvPicPr>
          <p:nvPr/>
        </p:nvPicPr>
        <p:blipFill>
          <a:blip r:embed="rId3"/>
          <a:srcRect t="46054"/>
          <a:stretch>
            <a:fillRect/>
          </a:stretch>
        </p:blipFill>
        <p:spPr>
          <a:xfrm>
            <a:off x="8148638" y="5891212"/>
            <a:ext cx="3671888" cy="703263"/>
          </a:xfrm>
          <a:prstGeom prst="rect">
            <a:avLst/>
          </a:prstGeom>
          <a:ln w="12700">
            <a:miter lim="400000"/>
          </a:ln>
        </p:spPr>
      </p:pic>
      <p:sp>
        <p:nvSpPr>
          <p:cNvPr id="505" name="Straight Connector 22"/>
          <p:cNvSpPr/>
          <p:nvPr/>
        </p:nvSpPr>
        <p:spPr>
          <a:xfrm>
            <a:off x="-22232" y="4605618"/>
            <a:ext cx="12214233" cy="1"/>
          </a:xfrm>
          <a:prstGeom prst="line">
            <a:avLst/>
          </a:prstGeom>
          <a:ln w="28575">
            <a:solidFill>
              <a:srgbClr val="BFBFBF"/>
            </a:solidFill>
          </a:ln>
        </p:spPr>
        <p:txBody>
          <a:bodyPr lIns="45718" tIns="45718" rIns="45718" bIns="45718"/>
          <a:lstStyle/>
          <a:p>
            <a:endParaRPr/>
          </a:p>
        </p:txBody>
      </p:sp>
      <p:sp>
        <p:nvSpPr>
          <p:cNvPr id="506"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ransition Slide">
    <p:spTree>
      <p:nvGrpSpPr>
        <p:cNvPr id="1" name=""/>
        <p:cNvGrpSpPr/>
        <p:nvPr/>
      </p:nvGrpSpPr>
      <p:grpSpPr>
        <a:xfrm>
          <a:off x="0" y="0"/>
          <a:ext cx="0" cy="0"/>
          <a:chOff x="0" y="0"/>
          <a:chExt cx="0" cy="0"/>
        </a:xfrm>
      </p:grpSpPr>
      <p:sp>
        <p:nvSpPr>
          <p:cNvPr id="525"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26"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27"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pic>
        <p:nvPicPr>
          <p:cNvPr id="528" name="Picture 6" descr="Picture 6"/>
          <p:cNvPicPr>
            <a:picLocks noChangeAspect="1"/>
          </p:cNvPicPr>
          <p:nvPr/>
        </p:nvPicPr>
        <p:blipFill>
          <a:blip r:embed="rId2"/>
          <a:stretch>
            <a:fillRect/>
          </a:stretch>
        </p:blipFill>
        <p:spPr>
          <a:xfrm>
            <a:off x="8364580" y="5345429"/>
            <a:ext cx="3827420" cy="1247411"/>
          </a:xfrm>
          <a:prstGeom prst="rect">
            <a:avLst/>
          </a:prstGeom>
          <a:ln w="12700">
            <a:miter lim="400000"/>
          </a:ln>
        </p:spPr>
      </p:pic>
      <p:sp>
        <p:nvSpPr>
          <p:cNvPr id="529" name="Title Text"/>
          <p:cNvSpPr txBox="1">
            <a:spLocks noGrp="1"/>
          </p:cNvSpPr>
          <p:nvPr>
            <p:ph type="title"/>
          </p:nvPr>
        </p:nvSpPr>
        <p:spPr>
          <a:xfrm>
            <a:off x="514351" y="330200"/>
            <a:ext cx="11244151" cy="5250793"/>
          </a:xfrm>
          <a:prstGeom prst="rect">
            <a:avLst/>
          </a:prstGeom>
        </p:spPr>
        <p:txBody>
          <a:bodyPr lIns="45719" tIns="45719" rIns="45719" bIns="45719" anchor="ctr"/>
          <a:lstStyle>
            <a:lvl1pPr algn="ctr">
              <a:lnSpc>
                <a:spcPct val="100000"/>
              </a:lnSpc>
              <a:defRPr sz="4000" b="1">
                <a:solidFill>
                  <a:srgbClr val="455560"/>
                </a:solidFill>
                <a:latin typeface="+mn-lt"/>
                <a:ea typeface="+mn-ea"/>
                <a:cs typeface="+mn-cs"/>
                <a:sym typeface="Calibri"/>
              </a:defRPr>
            </a:lvl1pPr>
          </a:lstStyle>
          <a:p>
            <a:r>
              <a:t>Title Text</a:t>
            </a:r>
          </a:p>
        </p:txBody>
      </p:sp>
      <p:sp>
        <p:nvSpPr>
          <p:cNvPr id="530" name="Rectangle 3"/>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31" name="Straight Connector 5"/>
          <p:cNvSpPr/>
          <p:nvPr/>
        </p:nvSpPr>
        <p:spPr>
          <a:xfrm>
            <a:off x="1" y="6589713"/>
            <a:ext cx="12192001" cy="1"/>
          </a:xfrm>
          <a:prstGeom prst="line">
            <a:avLst/>
          </a:prstGeom>
          <a:ln w="19050">
            <a:solidFill>
              <a:srgbClr val="00539B"/>
            </a:solidFill>
          </a:ln>
        </p:spPr>
        <p:txBody>
          <a:bodyPr lIns="45718" tIns="45718" rIns="45718" bIns="45718"/>
          <a:lstStyle/>
          <a:p>
            <a:endParaRPr/>
          </a:p>
        </p:txBody>
      </p:sp>
      <p:sp>
        <p:nvSpPr>
          <p:cNvPr id="532"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39"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40"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41"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542"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543" name="Body Level One…"/>
          <p:cNvSpPr txBox="1">
            <a:spLocks noGrp="1"/>
          </p:cNvSpPr>
          <p:nvPr>
            <p:ph type="body" sz="half" idx="1"/>
          </p:nvPr>
        </p:nvSpPr>
        <p:spPr>
          <a:xfrm>
            <a:off x="601820" y="1510729"/>
            <a:ext cx="5309278" cy="4678740"/>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44"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63"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64"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65"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566" name="Title Text"/>
          <p:cNvSpPr txBox="1">
            <a:spLocks noGrp="1"/>
          </p:cNvSpPr>
          <p:nvPr>
            <p:ph type="title"/>
          </p:nvPr>
        </p:nvSpPr>
        <p:spPr>
          <a:xfrm>
            <a:off x="609759" y="238127"/>
            <a:ext cx="1114105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567"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grpSp>
        <p:nvGrpSpPr>
          <p:cNvPr id="60" name="Rectangle 6"/>
          <p:cNvGrpSpPr/>
          <p:nvPr/>
        </p:nvGrpSpPr>
        <p:grpSpPr>
          <a:xfrm>
            <a:off x="0" y="0"/>
            <a:ext cx="12192000" cy="1473200"/>
            <a:chOff x="0" y="0"/>
            <a:chExt cx="12192000" cy="1473200"/>
          </a:xfrm>
        </p:grpSpPr>
        <p:sp>
          <p:nvSpPr>
            <p:cNvPr id="58"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59"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61" name="Graphic 9" descr="Graphic 9"/>
          <p:cNvPicPr>
            <a:picLocks noChangeAspect="1"/>
          </p:cNvPicPr>
          <p:nvPr/>
        </p:nvPicPr>
        <p:blipFill>
          <a:blip r:embed="rId2"/>
          <a:stretch>
            <a:fillRect/>
          </a:stretch>
        </p:blipFill>
        <p:spPr>
          <a:xfrm>
            <a:off x="827293" y="6365878"/>
            <a:ext cx="1780452" cy="370933"/>
          </a:xfrm>
          <a:prstGeom prst="rect">
            <a:avLst/>
          </a:prstGeom>
          <a:ln w="12700">
            <a:miter lim="400000"/>
          </a:ln>
        </p:spPr>
      </p:pic>
      <p:pic>
        <p:nvPicPr>
          <p:cNvPr id="62"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63" name="Body Level One…"/>
          <p:cNvSpPr txBox="1">
            <a:spLocks noGrp="1"/>
          </p:cNvSpPr>
          <p:nvPr>
            <p:ph type="body" sz="quarter" idx="1"/>
          </p:nvPr>
        </p:nvSpPr>
        <p:spPr>
          <a:xfrm>
            <a:off x="839787" y="1681163"/>
            <a:ext cx="5157790" cy="823916"/>
          </a:xfrm>
          <a:prstGeom prst="rect">
            <a:avLst/>
          </a:prstGeom>
        </p:spPr>
        <p:txBody>
          <a:bodyPr anchor="b"/>
          <a:lstStyle>
            <a:lvl1pPr marL="0" indent="0">
              <a:buClrTx/>
              <a:buSzTx/>
              <a:buFontTx/>
              <a:buNone/>
              <a:defRPr sz="2400" b="1">
                <a:solidFill>
                  <a:srgbClr val="692756"/>
                </a:solidFill>
              </a:defRPr>
            </a:lvl1pPr>
            <a:lvl2pPr marL="0" indent="0">
              <a:buClrTx/>
              <a:buSzTx/>
              <a:buFontTx/>
              <a:buNone/>
              <a:defRPr sz="2400" b="1">
                <a:solidFill>
                  <a:srgbClr val="692756"/>
                </a:solidFill>
              </a:defRPr>
            </a:lvl2pPr>
            <a:lvl3pPr marL="0" indent="0">
              <a:buClrTx/>
              <a:buSzTx/>
              <a:buFontTx/>
              <a:buNone/>
              <a:defRPr sz="2400" b="1">
                <a:solidFill>
                  <a:srgbClr val="692756"/>
                </a:solidFill>
              </a:defRPr>
            </a:lvl3pPr>
            <a:lvl4pPr marL="0" indent="0">
              <a:buClrTx/>
              <a:buSzTx/>
              <a:buFontTx/>
              <a:buNone/>
              <a:defRPr sz="2400" b="1">
                <a:solidFill>
                  <a:srgbClr val="692756"/>
                </a:solidFill>
              </a:defRPr>
            </a:lvl4pPr>
            <a:lvl5pPr marL="0" indent="0">
              <a:buClrTx/>
              <a:buSzTx/>
              <a:buFontTx/>
              <a:buNone/>
              <a:defRPr sz="2400" b="1">
                <a:solidFill>
                  <a:srgbClr val="692756"/>
                </a:solidFill>
              </a:defRPr>
            </a:lvl5pPr>
          </a:lstStyle>
          <a:p>
            <a:r>
              <a:t>Body Level One</a:t>
            </a:r>
          </a:p>
          <a:p>
            <a:pPr lvl="1"/>
            <a:r>
              <a:t>Body Level Two</a:t>
            </a:r>
          </a:p>
          <a:p>
            <a:pPr lvl="2"/>
            <a:r>
              <a:t>Body Level Three</a:t>
            </a:r>
          </a:p>
          <a:p>
            <a:pPr lvl="3"/>
            <a:r>
              <a:t>Body Level Four</a:t>
            </a:r>
          </a:p>
          <a:p>
            <a:pPr lvl="4"/>
            <a:r>
              <a:t>Body Level Five</a:t>
            </a:r>
          </a:p>
        </p:txBody>
      </p:sp>
      <p:sp>
        <p:nvSpPr>
          <p:cNvPr id="64"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65" name="Title 1"/>
          <p:cNvSpPr txBox="1"/>
          <p:nvPr/>
        </p:nvSpPr>
        <p:spPr>
          <a:xfrm>
            <a:off x="838199" y="106039"/>
            <a:ext cx="10009100" cy="6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4400">
                <a:solidFill>
                  <a:srgbClr val="FFFFFF"/>
                </a:solidFill>
                <a:latin typeface="Calibri Light"/>
                <a:ea typeface="Calibri Light"/>
                <a:cs typeface="Calibri Light"/>
                <a:sym typeface="Calibri Light"/>
              </a:defRPr>
            </a:lvl1pPr>
          </a:lstStyle>
          <a:p>
            <a:r>
              <a:t>Click to edit Master title style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74"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75"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76"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sp>
        <p:nvSpPr>
          <p:cNvPr id="577"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Promo Slide">
    <p:spTree>
      <p:nvGrpSpPr>
        <p:cNvPr id="1" name=""/>
        <p:cNvGrpSpPr/>
        <p:nvPr/>
      </p:nvGrpSpPr>
      <p:grpSpPr>
        <a:xfrm>
          <a:off x="0" y="0"/>
          <a:ext cx="0" cy="0"/>
          <a:chOff x="0" y="0"/>
          <a:chExt cx="0" cy="0"/>
        </a:xfrm>
      </p:grpSpPr>
      <p:sp>
        <p:nvSpPr>
          <p:cNvPr id="584"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85"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586" name="Straight Connector 6"/>
          <p:cNvSpPr/>
          <p:nvPr/>
        </p:nvSpPr>
        <p:spPr>
          <a:xfrm>
            <a:off x="1" y="6745288"/>
            <a:ext cx="12192001" cy="1"/>
          </a:xfrm>
          <a:prstGeom prst="line">
            <a:avLst/>
          </a:prstGeom>
          <a:ln w="19050">
            <a:solidFill>
              <a:srgbClr val="00539B"/>
            </a:solidFill>
          </a:ln>
        </p:spPr>
        <p:txBody>
          <a:bodyPr lIns="45718" tIns="45718" rIns="45718" bIns="45718"/>
          <a:lstStyle/>
          <a:p>
            <a:endParaRPr/>
          </a:p>
        </p:txBody>
      </p:sp>
      <p:pic>
        <p:nvPicPr>
          <p:cNvPr id="587" name="Picture 12" descr="Picture 12"/>
          <p:cNvPicPr>
            <a:picLocks noChangeAspect="1"/>
          </p:cNvPicPr>
          <p:nvPr/>
        </p:nvPicPr>
        <p:blipFill>
          <a:blip r:embed="rId2"/>
          <a:stretch>
            <a:fillRect/>
          </a:stretch>
        </p:blipFill>
        <p:spPr>
          <a:xfrm>
            <a:off x="8364580" y="3358208"/>
            <a:ext cx="3827420" cy="1247411"/>
          </a:xfrm>
          <a:prstGeom prst="rect">
            <a:avLst/>
          </a:prstGeom>
          <a:ln w="12700">
            <a:miter lim="400000"/>
          </a:ln>
        </p:spPr>
      </p:pic>
      <p:sp>
        <p:nvSpPr>
          <p:cNvPr id="588" name="Body Level One…"/>
          <p:cNvSpPr txBox="1">
            <a:spLocks noGrp="1"/>
          </p:cNvSpPr>
          <p:nvPr>
            <p:ph type="body" sz="quarter" idx="1"/>
          </p:nvPr>
        </p:nvSpPr>
        <p:spPr>
          <a:xfrm>
            <a:off x="514351" y="4856674"/>
            <a:ext cx="11283951" cy="1155940"/>
          </a:xfrm>
          <a:prstGeom prst="rect">
            <a:avLst/>
          </a:prstGeom>
        </p:spPr>
        <p:txBody>
          <a:bodyPr lIns="45719" tIns="45719" rIns="45719" bIns="45719"/>
          <a:lstStyle>
            <a:lvl1pPr marL="342900" indent="-342900">
              <a:buClrTx/>
              <a:buSzTx/>
              <a:buFontTx/>
              <a:buNone/>
              <a:defRPr sz="2400" b="1">
                <a:solidFill>
                  <a:srgbClr val="F15D22"/>
                </a:solidFill>
              </a:defRPr>
            </a:lvl1pPr>
            <a:lvl2pPr marL="342900" indent="114300">
              <a:buClrTx/>
              <a:buSzTx/>
              <a:buFontTx/>
              <a:buNone/>
              <a:defRPr sz="2400" b="1">
                <a:solidFill>
                  <a:srgbClr val="F15D22"/>
                </a:solidFill>
              </a:defRPr>
            </a:lvl2pPr>
            <a:lvl3pPr marL="342900" indent="571500">
              <a:buClrTx/>
              <a:buSzTx/>
              <a:buFontTx/>
              <a:buNone/>
              <a:defRPr sz="2400" b="1">
                <a:solidFill>
                  <a:srgbClr val="F15D22"/>
                </a:solidFill>
              </a:defRPr>
            </a:lvl3pPr>
            <a:lvl4pPr marL="342900" indent="1028700">
              <a:buClrTx/>
              <a:buSzTx/>
              <a:buFontTx/>
              <a:buNone/>
              <a:defRPr sz="2400" b="1">
                <a:solidFill>
                  <a:srgbClr val="F15D22"/>
                </a:solidFill>
              </a:defRPr>
            </a:lvl4pPr>
            <a:lvl5pPr marL="342900" indent="1485900">
              <a:buClrTx/>
              <a:buSzTx/>
              <a:buFontTx/>
              <a:buNone/>
              <a:defRPr sz="2400" b="1">
                <a:solidFill>
                  <a:srgbClr val="F15D22"/>
                </a:solidFill>
              </a:defRPr>
            </a:lvl5pPr>
          </a:lstStyle>
          <a:p>
            <a:r>
              <a:t>Body Level One</a:t>
            </a:r>
          </a:p>
          <a:p>
            <a:pPr lvl="1"/>
            <a:r>
              <a:t>Body Level Two</a:t>
            </a:r>
          </a:p>
          <a:p>
            <a:pPr lvl="2"/>
            <a:r>
              <a:t>Body Level Three</a:t>
            </a:r>
          </a:p>
          <a:p>
            <a:pPr lvl="3"/>
            <a:r>
              <a:t>Body Level Four</a:t>
            </a:r>
          </a:p>
          <a:p>
            <a:pPr lvl="4"/>
            <a:r>
              <a:t>Body Level Five</a:t>
            </a:r>
          </a:p>
        </p:txBody>
      </p:sp>
      <p:sp>
        <p:nvSpPr>
          <p:cNvPr id="589" name="Title Text"/>
          <p:cNvSpPr txBox="1">
            <a:spLocks noGrp="1"/>
          </p:cNvSpPr>
          <p:nvPr>
            <p:ph type="title"/>
          </p:nvPr>
        </p:nvSpPr>
        <p:spPr>
          <a:xfrm>
            <a:off x="514484" y="239714"/>
            <a:ext cx="11244017" cy="1674815"/>
          </a:xfrm>
          <a:prstGeom prst="rect">
            <a:avLst/>
          </a:prstGeom>
        </p:spPr>
        <p:txBody>
          <a:bodyPr lIns="45719" tIns="45719" rIns="45719" bIns="45719" anchor="ctr"/>
          <a:lstStyle>
            <a:lvl1pPr algn="ctr">
              <a:lnSpc>
                <a:spcPct val="100000"/>
              </a:lnSpc>
              <a:defRPr sz="3900" b="1">
                <a:solidFill>
                  <a:srgbClr val="455560"/>
                </a:solidFill>
                <a:latin typeface="+mn-lt"/>
                <a:ea typeface="+mn-ea"/>
                <a:cs typeface="+mn-cs"/>
                <a:sym typeface="Calibri"/>
              </a:defRPr>
            </a:lvl1pPr>
          </a:lstStyle>
          <a:p>
            <a:r>
              <a:t>Title Text</a:t>
            </a:r>
          </a:p>
        </p:txBody>
      </p:sp>
      <p:sp>
        <p:nvSpPr>
          <p:cNvPr id="590" name="Straight Connector 10"/>
          <p:cNvSpPr/>
          <p:nvPr/>
        </p:nvSpPr>
        <p:spPr>
          <a:xfrm>
            <a:off x="-22232" y="4605618"/>
            <a:ext cx="12214233" cy="1"/>
          </a:xfrm>
          <a:prstGeom prst="line">
            <a:avLst/>
          </a:prstGeom>
          <a:ln w="28575">
            <a:solidFill>
              <a:srgbClr val="BFBFBF"/>
            </a:solidFill>
          </a:ln>
        </p:spPr>
        <p:txBody>
          <a:bodyPr lIns="45718" tIns="45718" rIns="45718" bIns="45718"/>
          <a:lstStyle/>
          <a:p>
            <a:endParaRPr/>
          </a:p>
        </p:txBody>
      </p:sp>
      <p:pic>
        <p:nvPicPr>
          <p:cNvPr id="591" name="Picture 3" descr="Picture 3"/>
          <p:cNvPicPr>
            <a:picLocks noChangeAspect="1"/>
          </p:cNvPicPr>
          <p:nvPr/>
        </p:nvPicPr>
        <p:blipFill>
          <a:blip r:embed="rId3"/>
          <a:srcRect t="46054"/>
          <a:stretch>
            <a:fillRect/>
          </a:stretch>
        </p:blipFill>
        <p:spPr>
          <a:xfrm>
            <a:off x="8148638" y="5891212"/>
            <a:ext cx="3671888" cy="703263"/>
          </a:xfrm>
          <a:prstGeom prst="rect">
            <a:avLst/>
          </a:prstGeom>
          <a:ln w="12700">
            <a:miter lim="400000"/>
          </a:ln>
        </p:spPr>
      </p:pic>
      <p:sp>
        <p:nvSpPr>
          <p:cNvPr id="592"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599" name="Picture 2" descr="Picture 2"/>
          <p:cNvPicPr>
            <a:picLocks noChangeAspect="1"/>
          </p:cNvPicPr>
          <p:nvPr/>
        </p:nvPicPr>
        <p:blipFill>
          <a:blip r:embed="rId2"/>
          <a:stretch>
            <a:fillRect/>
          </a:stretch>
        </p:blipFill>
        <p:spPr>
          <a:xfrm>
            <a:off x="6126631" y="3664203"/>
            <a:ext cx="6065368" cy="3193795"/>
          </a:xfrm>
          <a:prstGeom prst="rect">
            <a:avLst/>
          </a:prstGeom>
          <a:ln w="12700">
            <a:miter lim="400000"/>
          </a:ln>
        </p:spPr>
      </p:pic>
      <p:sp>
        <p:nvSpPr>
          <p:cNvPr id="600" name="Body Level One…"/>
          <p:cNvSpPr txBox="1">
            <a:spLocks noGrp="1"/>
          </p:cNvSpPr>
          <p:nvPr>
            <p:ph type="body" sz="quarter" idx="1"/>
          </p:nvPr>
        </p:nvSpPr>
        <p:spPr>
          <a:xfrm>
            <a:off x="609600" y="4041649"/>
            <a:ext cx="5181600" cy="1120776"/>
          </a:xfrm>
          <a:prstGeom prst="rect">
            <a:avLst/>
          </a:prstGeom>
        </p:spPr>
        <p:txBody>
          <a:bodyPr lIns="45719" tIns="45719" rIns="45719" bIns="45719"/>
          <a:lstStyle>
            <a:lvl1pPr marL="0" indent="0">
              <a:lnSpc>
                <a:spcPct val="100000"/>
              </a:lnSpc>
              <a:buClrTx/>
              <a:buSzTx/>
              <a:buFontTx/>
              <a:buNone/>
              <a:defRPr sz="2000" b="1">
                <a:solidFill>
                  <a:srgbClr val="455560"/>
                </a:solidFill>
              </a:defRPr>
            </a:lvl1pPr>
            <a:lvl2pPr marL="677007" indent="-219807">
              <a:lnSpc>
                <a:spcPct val="100000"/>
              </a:lnSpc>
              <a:buClrTx/>
              <a:buFontTx/>
              <a:buChar char="‒"/>
              <a:defRPr sz="2000" b="1">
                <a:solidFill>
                  <a:srgbClr val="455560"/>
                </a:solidFill>
              </a:defRPr>
            </a:lvl2pPr>
            <a:lvl3pPr marL="1104900" indent="-190500">
              <a:lnSpc>
                <a:spcPct val="100000"/>
              </a:lnSpc>
              <a:buClrTx/>
              <a:buFontTx/>
              <a:buChar char="‒"/>
              <a:defRPr sz="2000" b="1">
                <a:solidFill>
                  <a:srgbClr val="455560"/>
                </a:solidFill>
              </a:defRPr>
            </a:lvl3pPr>
            <a:lvl4pPr marL="1579418" indent="-207818">
              <a:lnSpc>
                <a:spcPct val="100000"/>
              </a:lnSpc>
              <a:buClrTx/>
              <a:buFontTx/>
              <a:buChar char="‒"/>
              <a:defRPr sz="2000" b="1">
                <a:solidFill>
                  <a:srgbClr val="455560"/>
                </a:solidFill>
              </a:defRPr>
            </a:lvl4pPr>
            <a:lvl5pPr marL="2057400" indent="-228600">
              <a:lnSpc>
                <a:spcPct val="100000"/>
              </a:lnSpc>
              <a:buClrTx/>
              <a:buFontTx/>
              <a:buChar char="‒"/>
              <a:defRPr sz="2000" b="1">
                <a:solidFill>
                  <a:srgbClr val="455560"/>
                </a:solidFill>
              </a:defRPr>
            </a:lvl5pPr>
          </a:lstStyle>
          <a:p>
            <a:r>
              <a:t>Body Level One</a:t>
            </a:r>
          </a:p>
          <a:p>
            <a:pPr lvl="1"/>
            <a:r>
              <a:t>Body Level Two</a:t>
            </a:r>
          </a:p>
          <a:p>
            <a:pPr lvl="2"/>
            <a:r>
              <a:t>Body Level Three</a:t>
            </a:r>
          </a:p>
          <a:p>
            <a:pPr lvl="3"/>
            <a:r>
              <a:t>Body Level Four</a:t>
            </a:r>
          </a:p>
          <a:p>
            <a:pPr lvl="4"/>
            <a:r>
              <a:t>Body Level Five</a:t>
            </a:r>
          </a:p>
        </p:txBody>
      </p:sp>
      <p:sp>
        <p:nvSpPr>
          <p:cNvPr id="601" name="Rectangle 7"/>
          <p:cNvSpPr/>
          <p:nvPr/>
        </p:nvSpPr>
        <p:spPr>
          <a:xfrm>
            <a:off x="1" y="1620837"/>
            <a:ext cx="12192001" cy="2057401"/>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02" name="Straight Connector 8"/>
          <p:cNvSpPr/>
          <p:nvPr/>
        </p:nvSpPr>
        <p:spPr>
          <a:xfrm>
            <a:off x="-14291" y="1620837"/>
            <a:ext cx="12214233" cy="1"/>
          </a:xfrm>
          <a:prstGeom prst="line">
            <a:avLst/>
          </a:prstGeom>
          <a:ln w="12700">
            <a:solidFill>
              <a:srgbClr val="455560"/>
            </a:solidFill>
          </a:ln>
        </p:spPr>
        <p:txBody>
          <a:bodyPr lIns="45718" tIns="45718" rIns="45718" bIns="45718"/>
          <a:lstStyle/>
          <a:p>
            <a:endParaRPr/>
          </a:p>
        </p:txBody>
      </p:sp>
      <p:sp>
        <p:nvSpPr>
          <p:cNvPr id="603" name="Straight Connector 11"/>
          <p:cNvSpPr/>
          <p:nvPr/>
        </p:nvSpPr>
        <p:spPr>
          <a:xfrm>
            <a:off x="-14291" y="3662362"/>
            <a:ext cx="12214233" cy="1"/>
          </a:xfrm>
          <a:prstGeom prst="line">
            <a:avLst/>
          </a:prstGeom>
          <a:ln w="12700">
            <a:solidFill>
              <a:srgbClr val="455560"/>
            </a:solidFill>
          </a:ln>
        </p:spPr>
        <p:txBody>
          <a:bodyPr lIns="45718" tIns="45718" rIns="45718" bIns="45718"/>
          <a:lstStyle/>
          <a:p>
            <a:endParaRPr/>
          </a:p>
        </p:txBody>
      </p:sp>
      <p:sp>
        <p:nvSpPr>
          <p:cNvPr id="604" name="Title Text"/>
          <p:cNvSpPr txBox="1">
            <a:spLocks noGrp="1"/>
          </p:cNvSpPr>
          <p:nvPr>
            <p:ph type="title"/>
          </p:nvPr>
        </p:nvSpPr>
        <p:spPr>
          <a:xfrm>
            <a:off x="609600" y="1600200"/>
            <a:ext cx="11264901" cy="2057400"/>
          </a:xfrm>
          <a:prstGeom prst="rect">
            <a:avLst/>
          </a:prstGeom>
        </p:spPr>
        <p:txBody>
          <a:bodyPr lIns="45719" tIns="45719" rIns="45719" bIns="45719" anchor="ctr"/>
          <a:lstStyle>
            <a:lvl1pPr>
              <a:lnSpc>
                <a:spcPct val="100000"/>
              </a:lnSpc>
              <a:defRPr sz="4000" b="1">
                <a:solidFill>
                  <a:srgbClr val="455560"/>
                </a:solidFill>
                <a:latin typeface="+mn-lt"/>
                <a:ea typeface="+mn-ea"/>
                <a:cs typeface="+mn-cs"/>
                <a:sym typeface="Calibri"/>
              </a:defRPr>
            </a:lvl1pPr>
          </a:lstStyle>
          <a:p>
            <a:r>
              <a:t>Title Text</a:t>
            </a:r>
          </a:p>
        </p:txBody>
      </p:sp>
      <p:sp>
        <p:nvSpPr>
          <p:cNvPr id="605" name="Rectangle 13"/>
          <p:cNvSpPr/>
          <p:nvPr/>
        </p:nvSpPr>
        <p:spPr>
          <a:xfrm>
            <a:off x="1" y="1620837"/>
            <a:ext cx="12192001" cy="2057401"/>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06" name="Straight Connector 14"/>
          <p:cNvSpPr/>
          <p:nvPr/>
        </p:nvSpPr>
        <p:spPr>
          <a:xfrm>
            <a:off x="-14291" y="1620837"/>
            <a:ext cx="12214233" cy="1"/>
          </a:xfrm>
          <a:prstGeom prst="line">
            <a:avLst/>
          </a:prstGeom>
          <a:ln w="12700">
            <a:solidFill>
              <a:srgbClr val="455560"/>
            </a:solidFill>
          </a:ln>
        </p:spPr>
        <p:txBody>
          <a:bodyPr lIns="45718" tIns="45718" rIns="45718" bIns="45718"/>
          <a:lstStyle/>
          <a:p>
            <a:endParaRPr/>
          </a:p>
        </p:txBody>
      </p:sp>
      <p:sp>
        <p:nvSpPr>
          <p:cNvPr id="607" name="Straight Connector 18"/>
          <p:cNvSpPr/>
          <p:nvPr/>
        </p:nvSpPr>
        <p:spPr>
          <a:xfrm>
            <a:off x="-14291" y="3662362"/>
            <a:ext cx="12214233" cy="1"/>
          </a:xfrm>
          <a:prstGeom prst="line">
            <a:avLst/>
          </a:prstGeom>
          <a:ln w="12700">
            <a:solidFill>
              <a:srgbClr val="455560"/>
            </a:solidFill>
          </a:ln>
        </p:spPr>
        <p:txBody>
          <a:bodyPr lIns="45718" tIns="45718" rIns="45718" bIns="45718"/>
          <a:lstStyle/>
          <a:p>
            <a:endParaRPr/>
          </a:p>
        </p:txBody>
      </p:sp>
      <p:sp>
        <p:nvSpPr>
          <p:cNvPr id="608"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615"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16"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17"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618"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619" name="Body Level One…"/>
          <p:cNvSpPr txBox="1">
            <a:spLocks noGrp="1"/>
          </p:cNvSpPr>
          <p:nvPr>
            <p:ph type="body" idx="1"/>
          </p:nvPr>
        </p:nvSpPr>
        <p:spPr>
          <a:xfrm>
            <a:off x="604675" y="1513046"/>
            <a:ext cx="10877530" cy="465068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20"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ransition Slide">
    <p:spTree>
      <p:nvGrpSpPr>
        <p:cNvPr id="1" name=""/>
        <p:cNvGrpSpPr/>
        <p:nvPr/>
      </p:nvGrpSpPr>
      <p:grpSpPr>
        <a:xfrm>
          <a:off x="0" y="0"/>
          <a:ext cx="0" cy="0"/>
          <a:chOff x="0" y="0"/>
          <a:chExt cx="0" cy="0"/>
        </a:xfrm>
      </p:grpSpPr>
      <p:sp>
        <p:nvSpPr>
          <p:cNvPr id="627"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28"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29"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pic>
        <p:nvPicPr>
          <p:cNvPr id="630" name="Picture 2" descr="Picture 2"/>
          <p:cNvPicPr>
            <a:picLocks noChangeAspect="1"/>
          </p:cNvPicPr>
          <p:nvPr/>
        </p:nvPicPr>
        <p:blipFill>
          <a:blip r:embed="rId2"/>
          <a:srcRect b="38790"/>
          <a:stretch>
            <a:fillRect/>
          </a:stretch>
        </p:blipFill>
        <p:spPr>
          <a:xfrm>
            <a:off x="9034667" y="5560297"/>
            <a:ext cx="3157334" cy="1029417"/>
          </a:xfrm>
          <a:prstGeom prst="rect">
            <a:avLst/>
          </a:prstGeom>
          <a:ln w="12700">
            <a:miter lim="400000"/>
          </a:ln>
        </p:spPr>
      </p:pic>
      <p:sp>
        <p:nvSpPr>
          <p:cNvPr id="631" name="Title Text"/>
          <p:cNvSpPr txBox="1">
            <a:spLocks noGrp="1"/>
          </p:cNvSpPr>
          <p:nvPr>
            <p:ph type="title"/>
          </p:nvPr>
        </p:nvSpPr>
        <p:spPr>
          <a:xfrm>
            <a:off x="514351" y="330200"/>
            <a:ext cx="11244151" cy="5250793"/>
          </a:xfrm>
          <a:prstGeom prst="rect">
            <a:avLst/>
          </a:prstGeom>
        </p:spPr>
        <p:txBody>
          <a:bodyPr lIns="45719" tIns="45719" rIns="45719" bIns="45719" anchor="ctr"/>
          <a:lstStyle>
            <a:lvl1pPr algn="ctr">
              <a:lnSpc>
                <a:spcPct val="100000"/>
              </a:lnSpc>
              <a:defRPr sz="4000" b="1">
                <a:solidFill>
                  <a:srgbClr val="455560"/>
                </a:solidFill>
                <a:latin typeface="+mn-lt"/>
                <a:ea typeface="+mn-ea"/>
                <a:cs typeface="+mn-cs"/>
                <a:sym typeface="Calibri"/>
              </a:defRPr>
            </a:lvl1pPr>
          </a:lstStyle>
          <a:p>
            <a:r>
              <a:t>Title Text</a:t>
            </a:r>
          </a:p>
        </p:txBody>
      </p:sp>
      <p:sp>
        <p:nvSpPr>
          <p:cNvPr id="632" name="Rectangle 3"/>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33" name="Straight Connector 7"/>
          <p:cNvSpPr/>
          <p:nvPr/>
        </p:nvSpPr>
        <p:spPr>
          <a:xfrm>
            <a:off x="1" y="6589713"/>
            <a:ext cx="12192001" cy="1"/>
          </a:xfrm>
          <a:prstGeom prst="line">
            <a:avLst/>
          </a:prstGeom>
          <a:ln w="19050">
            <a:solidFill>
              <a:srgbClr val="F47D55"/>
            </a:solidFill>
          </a:ln>
        </p:spPr>
        <p:txBody>
          <a:bodyPr lIns="45718" tIns="45718" rIns="45718" bIns="45718"/>
          <a:lstStyle/>
          <a:p>
            <a:endParaRPr/>
          </a:p>
        </p:txBody>
      </p:sp>
      <p:sp>
        <p:nvSpPr>
          <p:cNvPr id="634"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Text and Chart">
    <p:spTree>
      <p:nvGrpSpPr>
        <p:cNvPr id="1" name=""/>
        <p:cNvGrpSpPr/>
        <p:nvPr/>
      </p:nvGrpSpPr>
      <p:grpSpPr>
        <a:xfrm>
          <a:off x="0" y="0"/>
          <a:ext cx="0" cy="0"/>
          <a:chOff x="0" y="0"/>
          <a:chExt cx="0" cy="0"/>
        </a:xfrm>
      </p:grpSpPr>
      <p:sp>
        <p:nvSpPr>
          <p:cNvPr id="653"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54"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55"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656" name="Body Level One…"/>
          <p:cNvSpPr txBox="1">
            <a:spLocks noGrp="1"/>
          </p:cNvSpPr>
          <p:nvPr>
            <p:ph type="body" sz="half" idx="1"/>
          </p:nvPr>
        </p:nvSpPr>
        <p:spPr>
          <a:xfrm>
            <a:off x="6252633" y="1510729"/>
            <a:ext cx="5229571" cy="466574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90575" indent="-333375">
              <a:buClr>
                <a:srgbClr val="000000"/>
              </a:buClr>
              <a:buFontTx/>
              <a:buChar char="‒"/>
              <a:defRPr sz="2800">
                <a:solidFill>
                  <a:srgbClr val="000000"/>
                </a:solidFill>
              </a:defRPr>
            </a:lvl2pPr>
            <a:lvl3pPr marL="1205345" indent="-290945">
              <a:buClr>
                <a:srgbClr val="000000"/>
              </a:buClr>
              <a:buFontTx/>
              <a:buChar char="‒"/>
              <a:defRPr sz="2800">
                <a:solidFill>
                  <a:srgbClr val="000000"/>
                </a:solidFill>
              </a:defRPr>
            </a:lvl3pPr>
            <a:lvl4pPr marL="1691639" indent="-320039">
              <a:buClr>
                <a:srgbClr val="000000"/>
              </a:buClr>
              <a:buFontTx/>
              <a:buChar char="‒"/>
              <a:defRPr sz="2800">
                <a:solidFill>
                  <a:srgbClr val="000000"/>
                </a:solidFill>
              </a:defRPr>
            </a:lvl4pPr>
            <a:lvl5pPr marL="2184400" indent="-355600">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57"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658"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665"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66"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67"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668" name="Title Text"/>
          <p:cNvSpPr txBox="1">
            <a:spLocks noGrp="1"/>
          </p:cNvSpPr>
          <p:nvPr>
            <p:ph type="title"/>
          </p:nvPr>
        </p:nvSpPr>
        <p:spPr>
          <a:xfrm>
            <a:off x="609759" y="238127"/>
            <a:ext cx="1114105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669"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7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7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78"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679"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Promo Slide">
    <p:spTree>
      <p:nvGrpSpPr>
        <p:cNvPr id="1" name=""/>
        <p:cNvGrpSpPr/>
        <p:nvPr/>
      </p:nvGrpSpPr>
      <p:grpSpPr>
        <a:xfrm>
          <a:off x="0" y="0"/>
          <a:ext cx="0" cy="0"/>
          <a:chOff x="0" y="0"/>
          <a:chExt cx="0" cy="0"/>
        </a:xfrm>
      </p:grpSpPr>
      <p:sp>
        <p:nvSpPr>
          <p:cNvPr id="68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8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88"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689" name="Title Text"/>
          <p:cNvSpPr txBox="1">
            <a:spLocks noGrp="1"/>
          </p:cNvSpPr>
          <p:nvPr>
            <p:ph type="title"/>
          </p:nvPr>
        </p:nvSpPr>
        <p:spPr>
          <a:xfrm>
            <a:off x="514484" y="239714"/>
            <a:ext cx="11244017" cy="1674815"/>
          </a:xfrm>
          <a:prstGeom prst="rect">
            <a:avLst/>
          </a:prstGeom>
        </p:spPr>
        <p:txBody>
          <a:bodyPr lIns="45719" tIns="45719" rIns="45719" bIns="45719" anchor="ctr"/>
          <a:lstStyle>
            <a:lvl1pPr algn="ctr">
              <a:lnSpc>
                <a:spcPct val="100000"/>
              </a:lnSpc>
              <a:defRPr sz="3900" b="1">
                <a:solidFill>
                  <a:srgbClr val="455560"/>
                </a:solidFill>
                <a:latin typeface="+mn-lt"/>
                <a:ea typeface="+mn-ea"/>
                <a:cs typeface="+mn-cs"/>
                <a:sym typeface="Calibri"/>
              </a:defRPr>
            </a:lvl1pPr>
          </a:lstStyle>
          <a:p>
            <a:r>
              <a:t>Title Text</a:t>
            </a:r>
          </a:p>
        </p:txBody>
      </p:sp>
      <p:sp>
        <p:nvSpPr>
          <p:cNvPr id="690" name="Body Level One…"/>
          <p:cNvSpPr txBox="1">
            <a:spLocks noGrp="1"/>
          </p:cNvSpPr>
          <p:nvPr>
            <p:ph type="body" sz="half" idx="1"/>
          </p:nvPr>
        </p:nvSpPr>
        <p:spPr>
          <a:xfrm>
            <a:off x="609759" y="1895476"/>
            <a:ext cx="10872445" cy="2605718"/>
          </a:xfrm>
          <a:prstGeom prst="rect">
            <a:avLst/>
          </a:prstGeom>
        </p:spPr>
        <p:txBody>
          <a:bodyPr lIns="45719" tIns="45719" rIns="45719" bIns="45719"/>
          <a:lstStyle>
            <a:lvl1pPr marL="0" indent="0">
              <a:buClrTx/>
              <a:buSzTx/>
              <a:buFontTx/>
              <a:buNone/>
              <a:defRPr sz="2000" b="1">
                <a:solidFill>
                  <a:srgbClr val="455560"/>
                </a:solidFill>
              </a:defRPr>
            </a:lvl1pPr>
            <a:lvl2pPr marL="0" indent="457200">
              <a:buClrTx/>
              <a:buSzTx/>
              <a:buFontTx/>
              <a:buNone/>
              <a:defRPr sz="2000" b="1">
                <a:solidFill>
                  <a:srgbClr val="455560"/>
                </a:solidFill>
              </a:defRPr>
            </a:lvl2pPr>
            <a:lvl3pPr marL="0" indent="914400">
              <a:buClrTx/>
              <a:buSzTx/>
              <a:buFontTx/>
              <a:buNone/>
              <a:defRPr sz="2000" b="1">
                <a:solidFill>
                  <a:srgbClr val="455560"/>
                </a:solidFill>
              </a:defRPr>
            </a:lvl3pPr>
            <a:lvl4pPr marL="0" indent="1371600">
              <a:buClrTx/>
              <a:buSzTx/>
              <a:buFontTx/>
              <a:buNone/>
              <a:defRPr sz="2000" b="1">
                <a:solidFill>
                  <a:srgbClr val="455560"/>
                </a:solidFill>
              </a:defRPr>
            </a:lvl4pPr>
            <a:lvl5pPr marL="0" indent="1828800">
              <a:buClrTx/>
              <a:buSzTx/>
              <a:buFontTx/>
              <a:buNone/>
              <a:defRPr sz="2000" b="1">
                <a:solidFill>
                  <a:srgbClr val="455560"/>
                </a:solidFill>
              </a:defRPr>
            </a:lvl5pPr>
          </a:lstStyle>
          <a:p>
            <a:r>
              <a:t>Body Level One</a:t>
            </a:r>
          </a:p>
          <a:p>
            <a:pPr lvl="1"/>
            <a:r>
              <a:t>Body Level Two</a:t>
            </a:r>
          </a:p>
          <a:p>
            <a:pPr lvl="2"/>
            <a:r>
              <a:t>Body Level Three</a:t>
            </a:r>
          </a:p>
          <a:p>
            <a:pPr lvl="3"/>
            <a:r>
              <a:t>Body Level Four</a:t>
            </a:r>
          </a:p>
          <a:p>
            <a:pPr lvl="4"/>
            <a:r>
              <a:t>Body Level Five</a:t>
            </a:r>
          </a:p>
        </p:txBody>
      </p:sp>
      <p:sp>
        <p:nvSpPr>
          <p:cNvPr id="691" name="Straight Connector 10"/>
          <p:cNvSpPr/>
          <p:nvPr/>
        </p:nvSpPr>
        <p:spPr>
          <a:xfrm>
            <a:off x="-22232" y="4605618"/>
            <a:ext cx="12214233" cy="1"/>
          </a:xfrm>
          <a:prstGeom prst="line">
            <a:avLst/>
          </a:prstGeom>
          <a:ln w="28575">
            <a:solidFill>
              <a:srgbClr val="BFBFBF"/>
            </a:solidFill>
          </a:ln>
        </p:spPr>
        <p:txBody>
          <a:bodyPr lIns="45718" tIns="45718" rIns="45718" bIns="45718"/>
          <a:lstStyle/>
          <a:p>
            <a:endParaRPr/>
          </a:p>
        </p:txBody>
      </p:sp>
      <p:pic>
        <p:nvPicPr>
          <p:cNvPr id="692" name="Picture 9" descr="Picture 9"/>
          <p:cNvPicPr>
            <a:picLocks noChangeAspect="1"/>
          </p:cNvPicPr>
          <p:nvPr/>
        </p:nvPicPr>
        <p:blipFill>
          <a:blip r:embed="rId2"/>
          <a:srcRect b="38790"/>
          <a:stretch>
            <a:fillRect/>
          </a:stretch>
        </p:blipFill>
        <p:spPr>
          <a:xfrm>
            <a:off x="9034667" y="5560297"/>
            <a:ext cx="3157334" cy="1029417"/>
          </a:xfrm>
          <a:prstGeom prst="rect">
            <a:avLst/>
          </a:prstGeom>
          <a:ln w="12700">
            <a:miter lim="400000"/>
          </a:ln>
        </p:spPr>
      </p:pic>
      <p:sp>
        <p:nvSpPr>
          <p:cNvPr id="693" name="Rectangle 14"/>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694" name="Straight Connector 15"/>
          <p:cNvSpPr/>
          <p:nvPr/>
        </p:nvSpPr>
        <p:spPr>
          <a:xfrm>
            <a:off x="1" y="6589713"/>
            <a:ext cx="12192001" cy="1"/>
          </a:xfrm>
          <a:prstGeom prst="line">
            <a:avLst/>
          </a:prstGeom>
          <a:ln w="19050">
            <a:solidFill>
              <a:srgbClr val="F47D55"/>
            </a:solidFill>
          </a:ln>
        </p:spPr>
        <p:txBody>
          <a:bodyPr lIns="45718" tIns="45718" rIns="45718" bIns="45718"/>
          <a:lstStyle/>
          <a:p>
            <a:endParaRPr/>
          </a:p>
        </p:txBody>
      </p:sp>
      <p:sp>
        <p:nvSpPr>
          <p:cNvPr id="695"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02" name="Rectangle 17"/>
          <p:cNvSpPr/>
          <p:nvPr/>
        </p:nvSpPr>
        <p:spPr>
          <a:xfrm>
            <a:off x="1" y="-16331"/>
            <a:ext cx="12192001" cy="4629153"/>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03" name="Title Text"/>
          <p:cNvSpPr txBox="1">
            <a:spLocks noGrp="1"/>
          </p:cNvSpPr>
          <p:nvPr>
            <p:ph type="title"/>
          </p:nvPr>
        </p:nvSpPr>
        <p:spPr>
          <a:xfrm>
            <a:off x="725677" y="409576"/>
            <a:ext cx="11032823" cy="2882265"/>
          </a:xfrm>
          <a:prstGeom prst="rect">
            <a:avLst/>
          </a:prstGeom>
        </p:spPr>
        <p:txBody>
          <a:bodyPr lIns="45719" tIns="45719" rIns="45719" bIns="45719" anchor="ctr"/>
          <a:lstStyle>
            <a:lvl1pPr>
              <a:lnSpc>
                <a:spcPct val="100000"/>
              </a:lnSpc>
              <a:defRPr sz="3900" b="1">
                <a:solidFill>
                  <a:srgbClr val="455560"/>
                </a:solidFill>
                <a:latin typeface="+mn-lt"/>
                <a:ea typeface="+mn-ea"/>
                <a:cs typeface="+mn-cs"/>
                <a:sym typeface="Calibri"/>
              </a:defRPr>
            </a:lvl1pPr>
          </a:lstStyle>
          <a:p>
            <a:r>
              <a:t>Title Text</a:t>
            </a:r>
          </a:p>
        </p:txBody>
      </p:sp>
      <p:sp>
        <p:nvSpPr>
          <p:cNvPr id="704" name="Straight Connector 22"/>
          <p:cNvSpPr/>
          <p:nvPr/>
        </p:nvSpPr>
        <p:spPr>
          <a:xfrm>
            <a:off x="-22232" y="4605618"/>
            <a:ext cx="12214233" cy="1"/>
          </a:xfrm>
          <a:prstGeom prst="line">
            <a:avLst/>
          </a:prstGeom>
          <a:ln w="28575">
            <a:solidFill>
              <a:srgbClr val="BFBFBF"/>
            </a:solidFill>
          </a:ln>
        </p:spPr>
        <p:txBody>
          <a:bodyPr lIns="45718" tIns="45718" rIns="45718" bIns="45718"/>
          <a:lstStyle/>
          <a:p>
            <a:endParaRPr/>
          </a:p>
        </p:txBody>
      </p:sp>
      <p:pic>
        <p:nvPicPr>
          <p:cNvPr id="705" name="Picture 6" descr="Picture 6"/>
          <p:cNvPicPr>
            <a:picLocks noChangeAspect="1"/>
          </p:cNvPicPr>
          <p:nvPr/>
        </p:nvPicPr>
        <p:blipFill>
          <a:blip r:embed="rId2"/>
          <a:stretch>
            <a:fillRect/>
          </a:stretch>
        </p:blipFill>
        <p:spPr>
          <a:xfrm>
            <a:off x="9443032" y="5361711"/>
            <a:ext cx="2307156" cy="1231686"/>
          </a:xfrm>
          <a:prstGeom prst="rect">
            <a:avLst/>
          </a:prstGeom>
          <a:ln w="12700">
            <a:miter lim="400000"/>
          </a:ln>
        </p:spPr>
      </p:pic>
      <p:sp>
        <p:nvSpPr>
          <p:cNvPr id="706"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grpSp>
        <p:nvGrpSpPr>
          <p:cNvPr id="75" name="Rectangle 6"/>
          <p:cNvGrpSpPr/>
          <p:nvPr/>
        </p:nvGrpSpPr>
        <p:grpSpPr>
          <a:xfrm>
            <a:off x="0" y="0"/>
            <a:ext cx="12192000" cy="1473200"/>
            <a:chOff x="0" y="0"/>
            <a:chExt cx="12192000" cy="1473200"/>
          </a:xfrm>
        </p:grpSpPr>
        <p:sp>
          <p:nvSpPr>
            <p:cNvPr id="73"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74"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76" name="Picture 17" descr="Picture 17"/>
          <p:cNvPicPr>
            <a:picLocks noChangeAspect="1"/>
          </p:cNvPicPr>
          <p:nvPr/>
        </p:nvPicPr>
        <p:blipFill>
          <a:blip r:embed="rId2"/>
          <a:srcRect b="662"/>
          <a:stretch>
            <a:fillRect/>
          </a:stretch>
        </p:blipFill>
        <p:spPr>
          <a:xfrm>
            <a:off x="8095212" y="-35169"/>
            <a:ext cx="4612176" cy="1508369"/>
          </a:xfrm>
          <a:prstGeom prst="rect">
            <a:avLst/>
          </a:prstGeom>
          <a:ln w="12700">
            <a:miter lim="400000"/>
          </a:ln>
        </p:spPr>
      </p:pic>
      <p:sp>
        <p:nvSpPr>
          <p:cNvPr id="77" name="Title Text"/>
          <p:cNvSpPr txBox="1">
            <a:spLocks noGrp="1"/>
          </p:cNvSpPr>
          <p:nvPr>
            <p:ph type="title"/>
          </p:nvPr>
        </p:nvSpPr>
        <p:spPr>
          <a:prstGeom prst="rect">
            <a:avLst/>
          </a:prstGeom>
        </p:spPr>
        <p:txBody>
          <a:body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713" name="Straight Connector 7"/>
          <p:cNvSpPr/>
          <p:nvPr/>
        </p:nvSpPr>
        <p:spPr>
          <a:xfrm>
            <a:off x="1" y="6743537"/>
            <a:ext cx="12192001" cy="1"/>
          </a:xfrm>
          <a:prstGeom prst="line">
            <a:avLst/>
          </a:prstGeom>
          <a:ln w="19050">
            <a:solidFill>
              <a:srgbClr val="F47D55"/>
            </a:solidFill>
          </a:ln>
        </p:spPr>
        <p:txBody>
          <a:bodyPr lIns="45718" tIns="45718" rIns="45718" bIns="45718"/>
          <a:lstStyle/>
          <a:p>
            <a:endParaRPr/>
          </a:p>
        </p:txBody>
      </p:sp>
      <p:sp>
        <p:nvSpPr>
          <p:cNvPr id="714"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15"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16"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717" name="Body Level One…"/>
          <p:cNvSpPr txBox="1">
            <a:spLocks noGrp="1"/>
          </p:cNvSpPr>
          <p:nvPr>
            <p:ph type="body" idx="1"/>
          </p:nvPr>
        </p:nvSpPr>
        <p:spPr>
          <a:xfrm>
            <a:off x="604675" y="1513046"/>
            <a:ext cx="10877530" cy="465068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18"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ransition Slide">
    <p:spTree>
      <p:nvGrpSpPr>
        <p:cNvPr id="1" name=""/>
        <p:cNvGrpSpPr/>
        <p:nvPr/>
      </p:nvGrpSpPr>
      <p:grpSpPr>
        <a:xfrm>
          <a:off x="0" y="0"/>
          <a:ext cx="0" cy="0"/>
          <a:chOff x="0" y="0"/>
          <a:chExt cx="0" cy="0"/>
        </a:xfrm>
      </p:grpSpPr>
      <p:sp>
        <p:nvSpPr>
          <p:cNvPr id="725" name="Straight Connector 7"/>
          <p:cNvSpPr/>
          <p:nvPr/>
        </p:nvSpPr>
        <p:spPr>
          <a:xfrm>
            <a:off x="1" y="6743537"/>
            <a:ext cx="12192001" cy="1"/>
          </a:xfrm>
          <a:prstGeom prst="line">
            <a:avLst/>
          </a:prstGeom>
          <a:ln w="19050">
            <a:solidFill>
              <a:srgbClr val="F47D55"/>
            </a:solidFill>
          </a:ln>
        </p:spPr>
        <p:txBody>
          <a:bodyPr lIns="45718" tIns="45718" rIns="45718" bIns="45718"/>
          <a:lstStyle/>
          <a:p>
            <a:endParaRPr/>
          </a:p>
        </p:txBody>
      </p:sp>
      <p:sp>
        <p:nvSpPr>
          <p:cNvPr id="72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2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pic>
        <p:nvPicPr>
          <p:cNvPr id="728" name="Picture 6" descr="Picture 6"/>
          <p:cNvPicPr>
            <a:picLocks noChangeAspect="1"/>
          </p:cNvPicPr>
          <p:nvPr/>
        </p:nvPicPr>
        <p:blipFill>
          <a:blip r:embed="rId2"/>
          <a:srcRect b="38790"/>
          <a:stretch>
            <a:fillRect/>
          </a:stretch>
        </p:blipFill>
        <p:spPr>
          <a:xfrm>
            <a:off x="9034667" y="5560297"/>
            <a:ext cx="3157334" cy="1029417"/>
          </a:xfrm>
          <a:prstGeom prst="rect">
            <a:avLst/>
          </a:prstGeom>
          <a:ln w="12700">
            <a:miter lim="400000"/>
          </a:ln>
        </p:spPr>
      </p:pic>
      <p:sp>
        <p:nvSpPr>
          <p:cNvPr id="729" name="Title Text"/>
          <p:cNvSpPr txBox="1">
            <a:spLocks noGrp="1"/>
          </p:cNvSpPr>
          <p:nvPr>
            <p:ph type="title"/>
          </p:nvPr>
        </p:nvSpPr>
        <p:spPr>
          <a:xfrm>
            <a:off x="514351" y="330200"/>
            <a:ext cx="11244151" cy="5250793"/>
          </a:xfrm>
          <a:prstGeom prst="rect">
            <a:avLst/>
          </a:prstGeom>
        </p:spPr>
        <p:txBody>
          <a:bodyPr lIns="45719" tIns="45719" rIns="45719" bIns="45719" anchor="ctr"/>
          <a:lstStyle>
            <a:lvl1pPr algn="ctr">
              <a:lnSpc>
                <a:spcPct val="100000"/>
              </a:lnSpc>
              <a:defRPr sz="4000" b="1">
                <a:solidFill>
                  <a:srgbClr val="455560"/>
                </a:solidFill>
                <a:latin typeface="+mn-lt"/>
                <a:ea typeface="+mn-ea"/>
                <a:cs typeface="+mn-cs"/>
                <a:sym typeface="Calibri"/>
              </a:defRPr>
            </a:lvl1pPr>
          </a:lstStyle>
          <a:p>
            <a:r>
              <a:t>Title Text</a:t>
            </a:r>
          </a:p>
        </p:txBody>
      </p:sp>
      <p:sp>
        <p:nvSpPr>
          <p:cNvPr id="730" name="Rectangle 3"/>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31" name="Straight Connector 8"/>
          <p:cNvSpPr/>
          <p:nvPr/>
        </p:nvSpPr>
        <p:spPr>
          <a:xfrm>
            <a:off x="1" y="6589713"/>
            <a:ext cx="12192001" cy="1"/>
          </a:xfrm>
          <a:prstGeom prst="line">
            <a:avLst/>
          </a:prstGeom>
          <a:ln w="19050">
            <a:solidFill>
              <a:srgbClr val="F47D55"/>
            </a:solidFill>
          </a:ln>
        </p:spPr>
        <p:txBody>
          <a:bodyPr lIns="45718" tIns="45718" rIns="45718" bIns="45718"/>
          <a:lstStyle/>
          <a:p>
            <a:endParaRPr/>
          </a:p>
        </p:txBody>
      </p:sp>
      <p:sp>
        <p:nvSpPr>
          <p:cNvPr id="732"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739" name="Straight Connector 7"/>
          <p:cNvSpPr/>
          <p:nvPr/>
        </p:nvSpPr>
        <p:spPr>
          <a:xfrm>
            <a:off x="1" y="6743537"/>
            <a:ext cx="12192001" cy="1"/>
          </a:xfrm>
          <a:prstGeom prst="line">
            <a:avLst/>
          </a:prstGeom>
          <a:ln w="19050">
            <a:solidFill>
              <a:srgbClr val="F47D55"/>
            </a:solidFill>
          </a:ln>
        </p:spPr>
        <p:txBody>
          <a:bodyPr lIns="45718" tIns="45718" rIns="45718" bIns="45718"/>
          <a:lstStyle/>
          <a:p>
            <a:endParaRPr/>
          </a:p>
        </p:txBody>
      </p:sp>
      <p:sp>
        <p:nvSpPr>
          <p:cNvPr id="740"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41"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42"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743" name="Body Level One…"/>
          <p:cNvSpPr txBox="1">
            <a:spLocks noGrp="1"/>
          </p:cNvSpPr>
          <p:nvPr>
            <p:ph type="body" sz="half" idx="1"/>
          </p:nvPr>
        </p:nvSpPr>
        <p:spPr>
          <a:xfrm>
            <a:off x="601820" y="1510729"/>
            <a:ext cx="5309278" cy="4678740"/>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4"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Text and Chart">
    <p:spTree>
      <p:nvGrpSpPr>
        <p:cNvPr id="1" name=""/>
        <p:cNvGrpSpPr/>
        <p:nvPr/>
      </p:nvGrpSpPr>
      <p:grpSpPr>
        <a:xfrm>
          <a:off x="0" y="0"/>
          <a:ext cx="0" cy="0"/>
          <a:chOff x="0" y="0"/>
          <a:chExt cx="0" cy="0"/>
        </a:xfrm>
      </p:grpSpPr>
      <p:sp>
        <p:nvSpPr>
          <p:cNvPr id="751" name="Straight Connector 7"/>
          <p:cNvSpPr/>
          <p:nvPr/>
        </p:nvSpPr>
        <p:spPr>
          <a:xfrm>
            <a:off x="1" y="6743537"/>
            <a:ext cx="12192001" cy="1"/>
          </a:xfrm>
          <a:prstGeom prst="line">
            <a:avLst/>
          </a:prstGeom>
          <a:ln w="19050">
            <a:solidFill>
              <a:srgbClr val="F47D55"/>
            </a:solidFill>
          </a:ln>
        </p:spPr>
        <p:txBody>
          <a:bodyPr lIns="45718" tIns="45718" rIns="45718" bIns="45718"/>
          <a:lstStyle/>
          <a:p>
            <a:endParaRPr/>
          </a:p>
        </p:txBody>
      </p:sp>
      <p:sp>
        <p:nvSpPr>
          <p:cNvPr id="752"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53"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54" name="Body Level One…"/>
          <p:cNvSpPr txBox="1">
            <a:spLocks noGrp="1"/>
          </p:cNvSpPr>
          <p:nvPr>
            <p:ph type="body" sz="half" idx="1"/>
          </p:nvPr>
        </p:nvSpPr>
        <p:spPr>
          <a:xfrm>
            <a:off x="6252633" y="1510729"/>
            <a:ext cx="5229571" cy="466574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90575" indent="-333375">
              <a:buClr>
                <a:srgbClr val="000000"/>
              </a:buClr>
              <a:buFontTx/>
              <a:buChar char="‒"/>
              <a:defRPr sz="2800">
                <a:solidFill>
                  <a:srgbClr val="000000"/>
                </a:solidFill>
              </a:defRPr>
            </a:lvl2pPr>
            <a:lvl3pPr marL="1205345" indent="-290945">
              <a:buClr>
                <a:srgbClr val="000000"/>
              </a:buClr>
              <a:buFontTx/>
              <a:buChar char="‒"/>
              <a:defRPr sz="2800">
                <a:solidFill>
                  <a:srgbClr val="000000"/>
                </a:solidFill>
              </a:defRPr>
            </a:lvl3pPr>
            <a:lvl4pPr marL="1691639" indent="-320039">
              <a:buClr>
                <a:srgbClr val="000000"/>
              </a:buClr>
              <a:buFontTx/>
              <a:buChar char="‒"/>
              <a:defRPr sz="2800">
                <a:solidFill>
                  <a:srgbClr val="000000"/>
                </a:solidFill>
              </a:defRPr>
            </a:lvl4pPr>
            <a:lvl5pPr marL="2184400" indent="-355600">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55"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756"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63" name="Straight Connector 7"/>
          <p:cNvSpPr/>
          <p:nvPr/>
        </p:nvSpPr>
        <p:spPr>
          <a:xfrm>
            <a:off x="1" y="6743537"/>
            <a:ext cx="12192001" cy="1"/>
          </a:xfrm>
          <a:prstGeom prst="line">
            <a:avLst/>
          </a:prstGeom>
          <a:ln w="19050">
            <a:solidFill>
              <a:srgbClr val="F47D55"/>
            </a:solidFill>
          </a:ln>
        </p:spPr>
        <p:txBody>
          <a:bodyPr lIns="45718" tIns="45718" rIns="45718" bIns="45718"/>
          <a:lstStyle/>
          <a:p>
            <a:endParaRPr/>
          </a:p>
        </p:txBody>
      </p:sp>
      <p:sp>
        <p:nvSpPr>
          <p:cNvPr id="764"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65"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66" name="Title Text"/>
          <p:cNvSpPr txBox="1">
            <a:spLocks noGrp="1"/>
          </p:cNvSpPr>
          <p:nvPr>
            <p:ph type="title"/>
          </p:nvPr>
        </p:nvSpPr>
        <p:spPr>
          <a:xfrm>
            <a:off x="609759" y="238127"/>
            <a:ext cx="1114105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767"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74" name="Straight Connector 7"/>
          <p:cNvSpPr/>
          <p:nvPr/>
        </p:nvSpPr>
        <p:spPr>
          <a:xfrm>
            <a:off x="1" y="6743537"/>
            <a:ext cx="12192001" cy="1"/>
          </a:xfrm>
          <a:prstGeom prst="line">
            <a:avLst/>
          </a:prstGeom>
          <a:ln w="19050">
            <a:solidFill>
              <a:srgbClr val="F47D55"/>
            </a:solidFill>
          </a:ln>
        </p:spPr>
        <p:txBody>
          <a:bodyPr lIns="45718" tIns="45718" rIns="45718" bIns="45718"/>
          <a:lstStyle/>
          <a:p>
            <a:endParaRPr/>
          </a:p>
        </p:txBody>
      </p:sp>
      <p:sp>
        <p:nvSpPr>
          <p:cNvPr id="775"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76"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77"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Promo Slide">
    <p:spTree>
      <p:nvGrpSpPr>
        <p:cNvPr id="1" name=""/>
        <p:cNvGrpSpPr/>
        <p:nvPr/>
      </p:nvGrpSpPr>
      <p:grpSpPr>
        <a:xfrm>
          <a:off x="0" y="0"/>
          <a:ext cx="0" cy="0"/>
          <a:chOff x="0" y="0"/>
          <a:chExt cx="0" cy="0"/>
        </a:xfrm>
      </p:grpSpPr>
      <p:sp>
        <p:nvSpPr>
          <p:cNvPr id="784" name="Straight Connector 7"/>
          <p:cNvSpPr/>
          <p:nvPr/>
        </p:nvSpPr>
        <p:spPr>
          <a:xfrm>
            <a:off x="1" y="6743537"/>
            <a:ext cx="12192001" cy="1"/>
          </a:xfrm>
          <a:prstGeom prst="line">
            <a:avLst/>
          </a:prstGeom>
          <a:ln w="19050">
            <a:solidFill>
              <a:srgbClr val="F47D55"/>
            </a:solidFill>
          </a:ln>
        </p:spPr>
        <p:txBody>
          <a:bodyPr lIns="45718" tIns="45718" rIns="45718" bIns="45718"/>
          <a:lstStyle/>
          <a:p>
            <a:endParaRPr/>
          </a:p>
        </p:txBody>
      </p:sp>
      <p:sp>
        <p:nvSpPr>
          <p:cNvPr id="785"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86"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87" name="Body Level One…"/>
          <p:cNvSpPr txBox="1">
            <a:spLocks noGrp="1"/>
          </p:cNvSpPr>
          <p:nvPr>
            <p:ph type="body" sz="quarter" idx="1"/>
          </p:nvPr>
        </p:nvSpPr>
        <p:spPr>
          <a:xfrm>
            <a:off x="514351" y="4856674"/>
            <a:ext cx="11283951" cy="1155940"/>
          </a:xfrm>
          <a:prstGeom prst="rect">
            <a:avLst/>
          </a:prstGeom>
        </p:spPr>
        <p:txBody>
          <a:bodyPr lIns="45719" tIns="45719" rIns="45719" bIns="45719"/>
          <a:lstStyle>
            <a:lvl1pPr marL="342900" indent="-342900">
              <a:buClrTx/>
              <a:buSzTx/>
              <a:buFontTx/>
              <a:buNone/>
              <a:defRPr sz="2400" b="1">
                <a:solidFill>
                  <a:srgbClr val="F15D22"/>
                </a:solidFill>
              </a:defRPr>
            </a:lvl1pPr>
            <a:lvl2pPr marL="342900" indent="114300">
              <a:buClrTx/>
              <a:buSzTx/>
              <a:buFontTx/>
              <a:buNone/>
              <a:defRPr sz="2400" b="1">
                <a:solidFill>
                  <a:srgbClr val="F15D22"/>
                </a:solidFill>
              </a:defRPr>
            </a:lvl2pPr>
            <a:lvl3pPr marL="342900" indent="571500">
              <a:buClrTx/>
              <a:buSzTx/>
              <a:buFontTx/>
              <a:buNone/>
              <a:defRPr sz="2400" b="1">
                <a:solidFill>
                  <a:srgbClr val="F15D22"/>
                </a:solidFill>
              </a:defRPr>
            </a:lvl3pPr>
            <a:lvl4pPr marL="342900" indent="1028700">
              <a:buClrTx/>
              <a:buSzTx/>
              <a:buFontTx/>
              <a:buNone/>
              <a:defRPr sz="2400" b="1">
                <a:solidFill>
                  <a:srgbClr val="F15D22"/>
                </a:solidFill>
              </a:defRPr>
            </a:lvl4pPr>
            <a:lvl5pPr marL="342900" indent="1485900">
              <a:buClrTx/>
              <a:buSzTx/>
              <a:buFontTx/>
              <a:buNone/>
              <a:defRPr sz="2400" b="1">
                <a:solidFill>
                  <a:srgbClr val="F15D22"/>
                </a:solidFill>
              </a:defRPr>
            </a:lvl5pPr>
          </a:lstStyle>
          <a:p>
            <a:r>
              <a:t>Body Level One</a:t>
            </a:r>
          </a:p>
          <a:p>
            <a:pPr lvl="1"/>
            <a:r>
              <a:t>Body Level Two</a:t>
            </a:r>
          </a:p>
          <a:p>
            <a:pPr lvl="2"/>
            <a:r>
              <a:t>Body Level Three</a:t>
            </a:r>
          </a:p>
          <a:p>
            <a:pPr lvl="3"/>
            <a:r>
              <a:t>Body Level Four</a:t>
            </a:r>
          </a:p>
          <a:p>
            <a:pPr lvl="4"/>
            <a:r>
              <a:t>Body Level Five</a:t>
            </a:r>
          </a:p>
        </p:txBody>
      </p:sp>
      <p:sp>
        <p:nvSpPr>
          <p:cNvPr id="788" name="Title Text"/>
          <p:cNvSpPr txBox="1">
            <a:spLocks noGrp="1"/>
          </p:cNvSpPr>
          <p:nvPr>
            <p:ph type="title"/>
          </p:nvPr>
        </p:nvSpPr>
        <p:spPr>
          <a:xfrm>
            <a:off x="514484" y="239714"/>
            <a:ext cx="11244017" cy="1674815"/>
          </a:xfrm>
          <a:prstGeom prst="rect">
            <a:avLst/>
          </a:prstGeom>
        </p:spPr>
        <p:txBody>
          <a:bodyPr lIns="45719" tIns="45719" rIns="45719" bIns="45719" anchor="ctr"/>
          <a:lstStyle>
            <a:lvl1pPr algn="ctr">
              <a:lnSpc>
                <a:spcPct val="100000"/>
              </a:lnSpc>
              <a:defRPr sz="3900" b="1">
                <a:solidFill>
                  <a:srgbClr val="455560"/>
                </a:solidFill>
                <a:latin typeface="+mn-lt"/>
                <a:ea typeface="+mn-ea"/>
                <a:cs typeface="+mn-cs"/>
                <a:sym typeface="Calibri"/>
              </a:defRPr>
            </a:lvl1pPr>
          </a:lstStyle>
          <a:p>
            <a:r>
              <a:t>Title Text</a:t>
            </a:r>
          </a:p>
        </p:txBody>
      </p:sp>
      <p:sp>
        <p:nvSpPr>
          <p:cNvPr id="789" name="Straight Connector 10"/>
          <p:cNvSpPr/>
          <p:nvPr/>
        </p:nvSpPr>
        <p:spPr>
          <a:xfrm>
            <a:off x="-22232" y="4605618"/>
            <a:ext cx="12214233" cy="1"/>
          </a:xfrm>
          <a:prstGeom prst="line">
            <a:avLst/>
          </a:prstGeom>
          <a:ln w="28575">
            <a:solidFill>
              <a:srgbClr val="BFBFBF"/>
            </a:solidFill>
          </a:ln>
        </p:spPr>
        <p:txBody>
          <a:bodyPr lIns="45718" tIns="45718" rIns="45718" bIns="45718"/>
          <a:lstStyle/>
          <a:p>
            <a:endParaRPr/>
          </a:p>
        </p:txBody>
      </p:sp>
      <p:pic>
        <p:nvPicPr>
          <p:cNvPr id="790" name="Picture 11" descr="Picture 11"/>
          <p:cNvPicPr>
            <a:picLocks noChangeAspect="1"/>
          </p:cNvPicPr>
          <p:nvPr/>
        </p:nvPicPr>
        <p:blipFill>
          <a:blip r:embed="rId2"/>
          <a:srcRect b="38790"/>
          <a:stretch>
            <a:fillRect/>
          </a:stretch>
        </p:blipFill>
        <p:spPr>
          <a:xfrm>
            <a:off x="9034667" y="5560297"/>
            <a:ext cx="3157334" cy="1029417"/>
          </a:xfrm>
          <a:prstGeom prst="rect">
            <a:avLst/>
          </a:prstGeom>
          <a:ln w="12700">
            <a:miter lim="400000"/>
          </a:ln>
        </p:spPr>
      </p:pic>
      <p:sp>
        <p:nvSpPr>
          <p:cNvPr id="791" name="Rectangle 12"/>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sp>
        <p:nvSpPr>
          <p:cNvPr id="792" name="Straight Connector 14"/>
          <p:cNvSpPr/>
          <p:nvPr/>
        </p:nvSpPr>
        <p:spPr>
          <a:xfrm>
            <a:off x="1" y="6589713"/>
            <a:ext cx="12192001" cy="1"/>
          </a:xfrm>
          <a:prstGeom prst="line">
            <a:avLst/>
          </a:prstGeom>
          <a:ln w="19050">
            <a:solidFill>
              <a:srgbClr val="F47D55"/>
            </a:solidFill>
          </a:ln>
        </p:spPr>
        <p:txBody>
          <a:bodyPr lIns="45718" tIns="45718" rIns="45718" bIns="45718"/>
          <a:lstStyle/>
          <a:p>
            <a:endParaRPr/>
          </a:p>
        </p:txBody>
      </p:sp>
      <p:sp>
        <p:nvSpPr>
          <p:cNvPr id="793"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800" name="Picture 2" descr="Picture 2"/>
          <p:cNvPicPr>
            <a:picLocks noChangeAspect="1"/>
          </p:cNvPicPr>
          <p:nvPr/>
        </p:nvPicPr>
        <p:blipFill>
          <a:blip r:embed="rId2"/>
          <a:stretch>
            <a:fillRect/>
          </a:stretch>
        </p:blipFill>
        <p:spPr>
          <a:xfrm>
            <a:off x="6096000" y="3648075"/>
            <a:ext cx="6096000" cy="3209925"/>
          </a:xfrm>
          <a:prstGeom prst="rect">
            <a:avLst/>
          </a:prstGeom>
          <a:ln w="12700">
            <a:miter lim="400000"/>
          </a:ln>
        </p:spPr>
      </p:pic>
      <p:sp>
        <p:nvSpPr>
          <p:cNvPr id="801" name="Body Level One…"/>
          <p:cNvSpPr txBox="1">
            <a:spLocks noGrp="1"/>
          </p:cNvSpPr>
          <p:nvPr>
            <p:ph type="body" sz="quarter" idx="1"/>
          </p:nvPr>
        </p:nvSpPr>
        <p:spPr>
          <a:xfrm>
            <a:off x="609600" y="4041649"/>
            <a:ext cx="5181600" cy="1120776"/>
          </a:xfrm>
          <a:prstGeom prst="rect">
            <a:avLst/>
          </a:prstGeom>
        </p:spPr>
        <p:txBody>
          <a:bodyPr lIns="45719" tIns="45719" rIns="45719" bIns="45719"/>
          <a:lstStyle>
            <a:lvl1pPr marL="0" indent="0">
              <a:lnSpc>
                <a:spcPct val="100000"/>
              </a:lnSpc>
              <a:buClrTx/>
              <a:buSzTx/>
              <a:buFontTx/>
              <a:buNone/>
              <a:defRPr sz="2000" b="1">
                <a:solidFill>
                  <a:srgbClr val="455560"/>
                </a:solidFill>
              </a:defRPr>
            </a:lvl1pPr>
            <a:lvl2pPr marL="677007" indent="-219807">
              <a:lnSpc>
                <a:spcPct val="100000"/>
              </a:lnSpc>
              <a:buClrTx/>
              <a:buFontTx/>
              <a:buChar char="‒"/>
              <a:defRPr sz="2000" b="1">
                <a:solidFill>
                  <a:srgbClr val="455560"/>
                </a:solidFill>
              </a:defRPr>
            </a:lvl2pPr>
            <a:lvl3pPr marL="1104900" indent="-190500">
              <a:lnSpc>
                <a:spcPct val="100000"/>
              </a:lnSpc>
              <a:buClrTx/>
              <a:buFontTx/>
              <a:buChar char="‒"/>
              <a:defRPr sz="2000" b="1">
                <a:solidFill>
                  <a:srgbClr val="455560"/>
                </a:solidFill>
              </a:defRPr>
            </a:lvl3pPr>
            <a:lvl4pPr marL="1579418" indent="-207818">
              <a:lnSpc>
                <a:spcPct val="100000"/>
              </a:lnSpc>
              <a:buClrTx/>
              <a:buFontTx/>
              <a:buChar char="‒"/>
              <a:defRPr sz="2000" b="1">
                <a:solidFill>
                  <a:srgbClr val="455560"/>
                </a:solidFill>
              </a:defRPr>
            </a:lvl4pPr>
            <a:lvl5pPr marL="2057400" indent="-228600">
              <a:lnSpc>
                <a:spcPct val="100000"/>
              </a:lnSpc>
              <a:buClrTx/>
              <a:buFontTx/>
              <a:buChar char="‒"/>
              <a:defRPr sz="2000" b="1">
                <a:solidFill>
                  <a:srgbClr val="455560"/>
                </a:solidFill>
              </a:defRPr>
            </a:lvl5pPr>
          </a:lstStyle>
          <a:p>
            <a:r>
              <a:t>Body Level One</a:t>
            </a:r>
          </a:p>
          <a:p>
            <a:pPr lvl="1"/>
            <a:r>
              <a:t>Body Level Two</a:t>
            </a:r>
          </a:p>
          <a:p>
            <a:pPr lvl="2"/>
            <a:r>
              <a:t>Body Level Three</a:t>
            </a:r>
          </a:p>
          <a:p>
            <a:pPr lvl="3"/>
            <a:r>
              <a:t>Body Level Four</a:t>
            </a:r>
          </a:p>
          <a:p>
            <a:pPr lvl="4"/>
            <a:r>
              <a:t>Body Level Five</a:t>
            </a:r>
          </a:p>
        </p:txBody>
      </p:sp>
      <p:sp>
        <p:nvSpPr>
          <p:cNvPr id="802" name="Rectangle 7"/>
          <p:cNvSpPr/>
          <p:nvPr/>
        </p:nvSpPr>
        <p:spPr>
          <a:xfrm>
            <a:off x="1" y="1620837"/>
            <a:ext cx="12192001" cy="2057401"/>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defRPr>
            </a:pPr>
            <a:endParaRPr/>
          </a:p>
        </p:txBody>
      </p:sp>
      <p:sp>
        <p:nvSpPr>
          <p:cNvPr id="803" name="Straight Connector 8"/>
          <p:cNvSpPr/>
          <p:nvPr/>
        </p:nvSpPr>
        <p:spPr>
          <a:xfrm>
            <a:off x="-14291" y="1620837"/>
            <a:ext cx="12214233" cy="1"/>
          </a:xfrm>
          <a:prstGeom prst="line">
            <a:avLst/>
          </a:prstGeom>
          <a:ln w="12700">
            <a:solidFill>
              <a:srgbClr val="455560"/>
            </a:solidFill>
          </a:ln>
        </p:spPr>
        <p:txBody>
          <a:bodyPr lIns="45718" tIns="45718" rIns="45718" bIns="45718"/>
          <a:lstStyle/>
          <a:p>
            <a:endParaRPr/>
          </a:p>
        </p:txBody>
      </p:sp>
      <p:sp>
        <p:nvSpPr>
          <p:cNvPr id="804" name="Straight Connector 11"/>
          <p:cNvSpPr/>
          <p:nvPr/>
        </p:nvSpPr>
        <p:spPr>
          <a:xfrm>
            <a:off x="-14291" y="3662362"/>
            <a:ext cx="12214233" cy="1"/>
          </a:xfrm>
          <a:prstGeom prst="line">
            <a:avLst/>
          </a:prstGeom>
          <a:ln w="12700">
            <a:solidFill>
              <a:srgbClr val="455560"/>
            </a:solidFill>
          </a:ln>
        </p:spPr>
        <p:txBody>
          <a:bodyPr lIns="45718" tIns="45718" rIns="45718" bIns="45718"/>
          <a:lstStyle/>
          <a:p>
            <a:endParaRPr/>
          </a:p>
        </p:txBody>
      </p:sp>
      <p:sp>
        <p:nvSpPr>
          <p:cNvPr id="805" name="Title Text"/>
          <p:cNvSpPr txBox="1">
            <a:spLocks noGrp="1"/>
          </p:cNvSpPr>
          <p:nvPr>
            <p:ph type="title"/>
          </p:nvPr>
        </p:nvSpPr>
        <p:spPr>
          <a:xfrm>
            <a:off x="609600" y="1600200"/>
            <a:ext cx="11264901" cy="2057400"/>
          </a:xfrm>
          <a:prstGeom prst="rect">
            <a:avLst/>
          </a:prstGeom>
        </p:spPr>
        <p:txBody>
          <a:bodyPr lIns="45719" tIns="45719" rIns="45719" bIns="45719" anchor="ctr"/>
          <a:lstStyle>
            <a:lvl1pPr>
              <a:lnSpc>
                <a:spcPct val="100000"/>
              </a:lnSpc>
              <a:defRPr sz="4000" b="1">
                <a:solidFill>
                  <a:srgbClr val="455560"/>
                </a:solidFill>
                <a:latin typeface="+mn-lt"/>
                <a:ea typeface="+mn-ea"/>
                <a:cs typeface="+mn-cs"/>
                <a:sym typeface="Calibri"/>
              </a:defRPr>
            </a:lvl1pPr>
          </a:lstStyle>
          <a:p>
            <a:r>
              <a:t>Title Text</a:t>
            </a:r>
          </a:p>
        </p:txBody>
      </p:sp>
      <p:sp>
        <p:nvSpPr>
          <p:cNvPr id="806" name="Rectangle 13"/>
          <p:cNvSpPr/>
          <p:nvPr/>
        </p:nvSpPr>
        <p:spPr>
          <a:xfrm>
            <a:off x="1" y="1620837"/>
            <a:ext cx="12192001" cy="2057401"/>
          </a:xfrm>
          <a:prstGeom prst="rect">
            <a:avLst/>
          </a:prstGeom>
          <a:solidFill>
            <a:srgbClr val="CDCDCF">
              <a:alpha val="24000"/>
            </a:srgbClr>
          </a:solidFill>
          <a:ln w="12700">
            <a:miter lim="400000"/>
          </a:ln>
        </p:spPr>
        <p:txBody>
          <a:bodyPr lIns="45718" tIns="45718" rIns="45718" bIns="45718" anchor="ctr"/>
          <a:lstStyle/>
          <a:p>
            <a:pPr algn="ctr">
              <a:defRPr>
                <a:solidFill>
                  <a:srgbClr val="FFFFFF"/>
                </a:solidFill>
              </a:defRPr>
            </a:pPr>
            <a:endParaRPr/>
          </a:p>
        </p:txBody>
      </p:sp>
      <p:sp>
        <p:nvSpPr>
          <p:cNvPr id="807" name="Straight Connector 14"/>
          <p:cNvSpPr/>
          <p:nvPr/>
        </p:nvSpPr>
        <p:spPr>
          <a:xfrm>
            <a:off x="-14291" y="1620837"/>
            <a:ext cx="12214233" cy="1"/>
          </a:xfrm>
          <a:prstGeom prst="line">
            <a:avLst/>
          </a:prstGeom>
          <a:ln w="12700">
            <a:solidFill>
              <a:srgbClr val="455560"/>
            </a:solidFill>
          </a:ln>
        </p:spPr>
        <p:txBody>
          <a:bodyPr lIns="45718" tIns="45718" rIns="45718" bIns="45718"/>
          <a:lstStyle/>
          <a:p>
            <a:endParaRPr/>
          </a:p>
        </p:txBody>
      </p:sp>
      <p:sp>
        <p:nvSpPr>
          <p:cNvPr id="808" name="Straight Connector 18"/>
          <p:cNvSpPr/>
          <p:nvPr/>
        </p:nvSpPr>
        <p:spPr>
          <a:xfrm>
            <a:off x="-14291" y="3662362"/>
            <a:ext cx="12214233" cy="1"/>
          </a:xfrm>
          <a:prstGeom prst="line">
            <a:avLst/>
          </a:prstGeom>
          <a:ln w="12700">
            <a:solidFill>
              <a:srgbClr val="455560"/>
            </a:solidFill>
          </a:ln>
        </p:spPr>
        <p:txBody>
          <a:bodyPr lIns="45718" tIns="45718" rIns="45718" bIns="45718"/>
          <a:lstStyle/>
          <a:p>
            <a:endParaRPr/>
          </a:p>
        </p:txBody>
      </p:sp>
      <p:sp>
        <p:nvSpPr>
          <p:cNvPr id="809"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81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1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18"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819"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820" name="Body Level One…"/>
          <p:cNvSpPr txBox="1">
            <a:spLocks noGrp="1"/>
          </p:cNvSpPr>
          <p:nvPr>
            <p:ph type="body" idx="1"/>
          </p:nvPr>
        </p:nvSpPr>
        <p:spPr>
          <a:xfrm>
            <a:off x="604675" y="1513046"/>
            <a:ext cx="10877530" cy="465068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ransition Slide">
    <p:spTree>
      <p:nvGrpSpPr>
        <p:cNvPr id="1" name=""/>
        <p:cNvGrpSpPr/>
        <p:nvPr/>
      </p:nvGrpSpPr>
      <p:grpSpPr>
        <a:xfrm>
          <a:off x="0" y="0"/>
          <a:ext cx="0" cy="0"/>
          <a:chOff x="0" y="0"/>
          <a:chExt cx="0" cy="0"/>
        </a:xfrm>
      </p:grpSpPr>
      <p:sp>
        <p:nvSpPr>
          <p:cNvPr id="828"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29"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30"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pic>
        <p:nvPicPr>
          <p:cNvPr id="831" name="Picture 2" descr="Picture 2"/>
          <p:cNvPicPr>
            <a:picLocks noChangeAspect="1"/>
          </p:cNvPicPr>
          <p:nvPr/>
        </p:nvPicPr>
        <p:blipFill>
          <a:blip r:embed="rId2"/>
          <a:srcRect b="38790"/>
          <a:stretch>
            <a:fillRect/>
          </a:stretch>
        </p:blipFill>
        <p:spPr>
          <a:xfrm>
            <a:off x="9034667" y="5560297"/>
            <a:ext cx="3157334" cy="1029417"/>
          </a:xfrm>
          <a:prstGeom prst="rect">
            <a:avLst/>
          </a:prstGeom>
          <a:ln w="12700">
            <a:miter lim="400000"/>
          </a:ln>
        </p:spPr>
      </p:pic>
      <p:sp>
        <p:nvSpPr>
          <p:cNvPr id="832" name="Title Text"/>
          <p:cNvSpPr txBox="1">
            <a:spLocks noGrp="1"/>
          </p:cNvSpPr>
          <p:nvPr>
            <p:ph type="title"/>
          </p:nvPr>
        </p:nvSpPr>
        <p:spPr>
          <a:xfrm>
            <a:off x="514351" y="330200"/>
            <a:ext cx="11244151" cy="5250793"/>
          </a:xfrm>
          <a:prstGeom prst="rect">
            <a:avLst/>
          </a:prstGeom>
        </p:spPr>
        <p:txBody>
          <a:bodyPr lIns="45719" tIns="45719" rIns="45719" bIns="45719" anchor="ctr"/>
          <a:lstStyle>
            <a:lvl1pPr algn="ctr">
              <a:lnSpc>
                <a:spcPct val="100000"/>
              </a:lnSpc>
              <a:defRPr sz="4000" b="1">
                <a:solidFill>
                  <a:srgbClr val="455560"/>
                </a:solidFill>
                <a:latin typeface="+mn-lt"/>
                <a:ea typeface="+mn-ea"/>
                <a:cs typeface="+mn-cs"/>
                <a:sym typeface="Calibri"/>
              </a:defRPr>
            </a:lvl1pPr>
          </a:lstStyle>
          <a:p>
            <a:r>
              <a:t>Title Text</a:t>
            </a:r>
          </a:p>
        </p:txBody>
      </p:sp>
      <p:sp>
        <p:nvSpPr>
          <p:cNvPr id="833" name="Rectangle 3"/>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defRPr>
            </a:pPr>
            <a:endParaRPr/>
          </a:p>
        </p:txBody>
      </p:sp>
      <p:sp>
        <p:nvSpPr>
          <p:cNvPr id="834" name="Straight Connector 7"/>
          <p:cNvSpPr/>
          <p:nvPr/>
        </p:nvSpPr>
        <p:spPr>
          <a:xfrm>
            <a:off x="1" y="6589713"/>
            <a:ext cx="12192001" cy="1"/>
          </a:xfrm>
          <a:prstGeom prst="line">
            <a:avLst/>
          </a:prstGeom>
          <a:ln w="19050">
            <a:solidFill>
              <a:srgbClr val="F47D55"/>
            </a:solidFill>
          </a:ln>
        </p:spPr>
        <p:txBody>
          <a:bodyPr lIns="45718" tIns="45718" rIns="45718" bIns="45718"/>
          <a:lstStyle/>
          <a:p>
            <a:endParaRPr/>
          </a:p>
        </p:txBody>
      </p:sp>
      <p:sp>
        <p:nvSpPr>
          <p:cNvPr id="835"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87" name="Rectangle 6"/>
          <p:cNvGrpSpPr/>
          <p:nvPr/>
        </p:nvGrpSpPr>
        <p:grpSpPr>
          <a:xfrm>
            <a:off x="0" y="0"/>
            <a:ext cx="12192000" cy="1473200"/>
            <a:chOff x="0" y="0"/>
            <a:chExt cx="12192000" cy="1473200"/>
          </a:xfrm>
        </p:grpSpPr>
        <p:sp>
          <p:nvSpPr>
            <p:cNvPr id="85"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86"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88" name="Picture 17" descr="Picture 17"/>
          <p:cNvPicPr>
            <a:picLocks noChangeAspect="1"/>
          </p:cNvPicPr>
          <p:nvPr/>
        </p:nvPicPr>
        <p:blipFill>
          <a:blip r:embed="rId2"/>
          <a:srcRect b="662"/>
          <a:stretch>
            <a:fillRect/>
          </a:stretch>
        </p:blipFill>
        <p:spPr>
          <a:xfrm>
            <a:off x="8095212" y="-35169"/>
            <a:ext cx="4612176" cy="1508369"/>
          </a:xfrm>
          <a:prstGeom prst="rect">
            <a:avLst/>
          </a:prstGeom>
          <a:ln w="12700">
            <a:miter lim="400000"/>
          </a:ln>
        </p:spPr>
      </p:pic>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842"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43"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44"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845"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846" name="Body Level One…"/>
          <p:cNvSpPr txBox="1">
            <a:spLocks noGrp="1"/>
          </p:cNvSpPr>
          <p:nvPr>
            <p:ph type="body" sz="half" idx="1"/>
          </p:nvPr>
        </p:nvSpPr>
        <p:spPr>
          <a:xfrm>
            <a:off x="601820" y="1510729"/>
            <a:ext cx="5309278" cy="4678740"/>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47"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Text and Chart">
    <p:spTree>
      <p:nvGrpSpPr>
        <p:cNvPr id="1" name=""/>
        <p:cNvGrpSpPr/>
        <p:nvPr/>
      </p:nvGrpSpPr>
      <p:grpSpPr>
        <a:xfrm>
          <a:off x="0" y="0"/>
          <a:ext cx="0" cy="0"/>
          <a:chOff x="0" y="0"/>
          <a:chExt cx="0" cy="0"/>
        </a:xfrm>
      </p:grpSpPr>
      <p:sp>
        <p:nvSpPr>
          <p:cNvPr id="854"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55"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56"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857" name="Body Level One…"/>
          <p:cNvSpPr txBox="1">
            <a:spLocks noGrp="1"/>
          </p:cNvSpPr>
          <p:nvPr>
            <p:ph type="body" sz="half" idx="1"/>
          </p:nvPr>
        </p:nvSpPr>
        <p:spPr>
          <a:xfrm>
            <a:off x="6252633" y="1510729"/>
            <a:ext cx="5229571" cy="466574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90575" indent="-333375">
              <a:buClr>
                <a:srgbClr val="000000"/>
              </a:buClr>
              <a:buFontTx/>
              <a:buChar char="‒"/>
              <a:defRPr sz="2800">
                <a:solidFill>
                  <a:srgbClr val="000000"/>
                </a:solidFill>
              </a:defRPr>
            </a:lvl2pPr>
            <a:lvl3pPr marL="1205345" indent="-290945">
              <a:buClr>
                <a:srgbClr val="000000"/>
              </a:buClr>
              <a:buFontTx/>
              <a:buChar char="‒"/>
              <a:defRPr sz="2800">
                <a:solidFill>
                  <a:srgbClr val="000000"/>
                </a:solidFill>
              </a:defRPr>
            </a:lvl3pPr>
            <a:lvl4pPr marL="1691639" indent="-320039">
              <a:buClr>
                <a:srgbClr val="000000"/>
              </a:buClr>
              <a:buFontTx/>
              <a:buChar char="‒"/>
              <a:defRPr sz="2800">
                <a:solidFill>
                  <a:srgbClr val="000000"/>
                </a:solidFill>
              </a:defRPr>
            </a:lvl4pPr>
            <a:lvl5pPr marL="2184400" indent="-355600">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58"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859"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6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6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68"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869" name="Title Text"/>
          <p:cNvSpPr txBox="1">
            <a:spLocks noGrp="1"/>
          </p:cNvSpPr>
          <p:nvPr>
            <p:ph type="title"/>
          </p:nvPr>
        </p:nvSpPr>
        <p:spPr>
          <a:xfrm>
            <a:off x="609759" y="238127"/>
            <a:ext cx="1114105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870"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77"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78"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79"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880"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romo Slide">
    <p:spTree>
      <p:nvGrpSpPr>
        <p:cNvPr id="1" name=""/>
        <p:cNvGrpSpPr/>
        <p:nvPr/>
      </p:nvGrpSpPr>
      <p:grpSpPr>
        <a:xfrm>
          <a:off x="0" y="0"/>
          <a:ext cx="0" cy="0"/>
          <a:chOff x="0" y="0"/>
          <a:chExt cx="0" cy="0"/>
        </a:xfrm>
      </p:grpSpPr>
      <p:sp>
        <p:nvSpPr>
          <p:cNvPr id="887"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88"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8" tIns="45718" rIns="45718" bIns="45718" anchor="ctr"/>
          <a:lstStyle/>
          <a:p>
            <a:pPr algn="ctr">
              <a:defRPr>
                <a:solidFill>
                  <a:srgbClr val="FFFFFF"/>
                </a:solidFill>
              </a:defRPr>
            </a:pPr>
            <a:endParaRPr/>
          </a:p>
        </p:txBody>
      </p:sp>
      <p:sp>
        <p:nvSpPr>
          <p:cNvPr id="889" name="Straight Connector 7"/>
          <p:cNvSpPr/>
          <p:nvPr/>
        </p:nvSpPr>
        <p:spPr>
          <a:xfrm>
            <a:off x="1" y="6745288"/>
            <a:ext cx="12192001" cy="1"/>
          </a:xfrm>
          <a:prstGeom prst="line">
            <a:avLst/>
          </a:prstGeom>
          <a:ln w="19050">
            <a:solidFill>
              <a:srgbClr val="F47D55"/>
            </a:solidFill>
          </a:ln>
        </p:spPr>
        <p:txBody>
          <a:bodyPr lIns="45718" tIns="45718" rIns="45718" bIns="45718"/>
          <a:lstStyle/>
          <a:p>
            <a:endParaRPr/>
          </a:p>
        </p:txBody>
      </p:sp>
      <p:sp>
        <p:nvSpPr>
          <p:cNvPr id="890" name="Title Text"/>
          <p:cNvSpPr txBox="1">
            <a:spLocks noGrp="1"/>
          </p:cNvSpPr>
          <p:nvPr>
            <p:ph type="title"/>
          </p:nvPr>
        </p:nvSpPr>
        <p:spPr>
          <a:xfrm>
            <a:off x="514484" y="239714"/>
            <a:ext cx="11244017" cy="1674815"/>
          </a:xfrm>
          <a:prstGeom prst="rect">
            <a:avLst/>
          </a:prstGeom>
        </p:spPr>
        <p:txBody>
          <a:bodyPr lIns="45719" tIns="45719" rIns="45719" bIns="45719" anchor="ctr"/>
          <a:lstStyle>
            <a:lvl1pPr algn="ctr">
              <a:lnSpc>
                <a:spcPct val="100000"/>
              </a:lnSpc>
              <a:defRPr sz="3900" b="1">
                <a:solidFill>
                  <a:srgbClr val="455560"/>
                </a:solidFill>
                <a:latin typeface="+mn-lt"/>
                <a:ea typeface="+mn-ea"/>
                <a:cs typeface="+mn-cs"/>
                <a:sym typeface="Calibri"/>
              </a:defRPr>
            </a:lvl1pPr>
          </a:lstStyle>
          <a:p>
            <a:r>
              <a:t>Title Text</a:t>
            </a:r>
          </a:p>
        </p:txBody>
      </p:sp>
      <p:sp>
        <p:nvSpPr>
          <p:cNvPr id="891" name="Body Level One…"/>
          <p:cNvSpPr txBox="1">
            <a:spLocks noGrp="1"/>
          </p:cNvSpPr>
          <p:nvPr>
            <p:ph type="body" sz="half" idx="1"/>
          </p:nvPr>
        </p:nvSpPr>
        <p:spPr>
          <a:xfrm>
            <a:off x="609759" y="1895476"/>
            <a:ext cx="10872445" cy="2605718"/>
          </a:xfrm>
          <a:prstGeom prst="rect">
            <a:avLst/>
          </a:prstGeom>
        </p:spPr>
        <p:txBody>
          <a:bodyPr lIns="45719" tIns="45719" rIns="45719" bIns="45719"/>
          <a:lstStyle>
            <a:lvl1pPr marL="0" indent="0">
              <a:buClrTx/>
              <a:buSzTx/>
              <a:buFontTx/>
              <a:buNone/>
              <a:defRPr sz="2000" b="1">
                <a:solidFill>
                  <a:srgbClr val="455560"/>
                </a:solidFill>
              </a:defRPr>
            </a:lvl1pPr>
            <a:lvl2pPr marL="0" indent="457200">
              <a:buClrTx/>
              <a:buSzTx/>
              <a:buFontTx/>
              <a:buNone/>
              <a:defRPr sz="2000" b="1">
                <a:solidFill>
                  <a:srgbClr val="455560"/>
                </a:solidFill>
              </a:defRPr>
            </a:lvl2pPr>
            <a:lvl3pPr marL="0" indent="914400">
              <a:buClrTx/>
              <a:buSzTx/>
              <a:buFontTx/>
              <a:buNone/>
              <a:defRPr sz="2000" b="1">
                <a:solidFill>
                  <a:srgbClr val="455560"/>
                </a:solidFill>
              </a:defRPr>
            </a:lvl3pPr>
            <a:lvl4pPr marL="0" indent="1371600">
              <a:buClrTx/>
              <a:buSzTx/>
              <a:buFontTx/>
              <a:buNone/>
              <a:defRPr sz="2000" b="1">
                <a:solidFill>
                  <a:srgbClr val="455560"/>
                </a:solidFill>
              </a:defRPr>
            </a:lvl4pPr>
            <a:lvl5pPr marL="0" indent="1828800">
              <a:buClrTx/>
              <a:buSzTx/>
              <a:buFontTx/>
              <a:buNone/>
              <a:defRPr sz="2000" b="1">
                <a:solidFill>
                  <a:srgbClr val="455560"/>
                </a:solidFill>
              </a:defRPr>
            </a:lvl5pPr>
          </a:lstStyle>
          <a:p>
            <a:r>
              <a:t>Body Level One</a:t>
            </a:r>
          </a:p>
          <a:p>
            <a:pPr lvl="1"/>
            <a:r>
              <a:t>Body Level Two</a:t>
            </a:r>
          </a:p>
          <a:p>
            <a:pPr lvl="2"/>
            <a:r>
              <a:t>Body Level Three</a:t>
            </a:r>
          </a:p>
          <a:p>
            <a:pPr lvl="3"/>
            <a:r>
              <a:t>Body Level Four</a:t>
            </a:r>
          </a:p>
          <a:p>
            <a:pPr lvl="4"/>
            <a:r>
              <a:t>Body Level Five</a:t>
            </a:r>
          </a:p>
        </p:txBody>
      </p:sp>
      <p:sp>
        <p:nvSpPr>
          <p:cNvPr id="892" name="Straight Connector 10"/>
          <p:cNvSpPr/>
          <p:nvPr/>
        </p:nvSpPr>
        <p:spPr>
          <a:xfrm>
            <a:off x="-22232" y="4605618"/>
            <a:ext cx="12214233" cy="1"/>
          </a:xfrm>
          <a:prstGeom prst="line">
            <a:avLst/>
          </a:prstGeom>
          <a:ln w="28575">
            <a:solidFill>
              <a:srgbClr val="BFBFBF"/>
            </a:solidFill>
          </a:ln>
        </p:spPr>
        <p:txBody>
          <a:bodyPr lIns="45718" tIns="45718" rIns="45718" bIns="45718"/>
          <a:lstStyle/>
          <a:p>
            <a:endParaRPr/>
          </a:p>
        </p:txBody>
      </p:sp>
      <p:pic>
        <p:nvPicPr>
          <p:cNvPr id="893" name="Picture 9" descr="Picture 9"/>
          <p:cNvPicPr>
            <a:picLocks noChangeAspect="1"/>
          </p:cNvPicPr>
          <p:nvPr/>
        </p:nvPicPr>
        <p:blipFill>
          <a:blip r:embed="rId2"/>
          <a:srcRect b="38790"/>
          <a:stretch>
            <a:fillRect/>
          </a:stretch>
        </p:blipFill>
        <p:spPr>
          <a:xfrm>
            <a:off x="9034667" y="5560297"/>
            <a:ext cx="3157334" cy="1029417"/>
          </a:xfrm>
          <a:prstGeom prst="rect">
            <a:avLst/>
          </a:prstGeom>
          <a:ln w="12700">
            <a:miter lim="400000"/>
          </a:ln>
        </p:spPr>
      </p:pic>
      <p:sp>
        <p:nvSpPr>
          <p:cNvPr id="894" name="Rectangle 14"/>
          <p:cNvSpPr/>
          <p:nvPr/>
        </p:nvSpPr>
        <p:spPr>
          <a:xfrm>
            <a:off x="1" y="6590269"/>
            <a:ext cx="12192001" cy="267733"/>
          </a:xfrm>
          <a:prstGeom prst="rect">
            <a:avLst/>
          </a:prstGeom>
          <a:solidFill>
            <a:srgbClr val="D9D9D9"/>
          </a:solidFill>
          <a:ln w="12700">
            <a:miter lim="400000"/>
          </a:ln>
        </p:spPr>
        <p:txBody>
          <a:bodyPr lIns="45718" tIns="45718" rIns="45718" bIns="45718" anchor="ctr"/>
          <a:lstStyle/>
          <a:p>
            <a:pPr algn="ctr">
              <a:defRPr>
                <a:solidFill>
                  <a:srgbClr val="FFFFFF"/>
                </a:solidFill>
              </a:defRPr>
            </a:pPr>
            <a:endParaRPr/>
          </a:p>
        </p:txBody>
      </p:sp>
      <p:sp>
        <p:nvSpPr>
          <p:cNvPr id="895" name="Straight Connector 15"/>
          <p:cNvSpPr/>
          <p:nvPr/>
        </p:nvSpPr>
        <p:spPr>
          <a:xfrm>
            <a:off x="1" y="6589713"/>
            <a:ext cx="12192001" cy="1"/>
          </a:xfrm>
          <a:prstGeom prst="line">
            <a:avLst/>
          </a:prstGeom>
          <a:ln w="19050">
            <a:solidFill>
              <a:srgbClr val="F47D55"/>
            </a:solidFill>
          </a:ln>
        </p:spPr>
        <p:txBody>
          <a:bodyPr lIns="45718" tIns="45718" rIns="45718" bIns="45718"/>
          <a:lstStyle/>
          <a:p>
            <a:endParaRPr/>
          </a:p>
        </p:txBody>
      </p:sp>
      <p:sp>
        <p:nvSpPr>
          <p:cNvPr id="896"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903" name="Slide Title"/>
          <p:cNvSpPr txBox="1">
            <a:spLocks noGrp="1"/>
          </p:cNvSpPr>
          <p:nvPr>
            <p:ph type="title" hasCustomPrompt="1"/>
          </p:nvPr>
        </p:nvSpPr>
        <p:spPr>
          <a:xfrm>
            <a:off x="635000" y="406400"/>
            <a:ext cx="10922000" cy="778719"/>
          </a:xfrm>
          <a:prstGeom prst="rect">
            <a:avLst/>
          </a:prstGeom>
        </p:spPr>
        <p:txBody>
          <a:bodyPr lIns="25400" tIns="25400" rIns="25400" bIns="25400" anchor="b"/>
          <a:lstStyle>
            <a:lvl1pPr algn="ctr" defTabSz="412750">
              <a:lnSpc>
                <a:spcPct val="80000"/>
              </a:lnSpc>
              <a:defRPr sz="4200" spc="-126">
                <a:solidFill>
                  <a:srgbClr val="000000"/>
                </a:solidFill>
                <a:latin typeface="Graphik Semibold"/>
                <a:ea typeface="Graphik Semibold"/>
                <a:cs typeface="Graphik Semibold"/>
                <a:sym typeface="Graphik Semibold"/>
              </a:defRPr>
            </a:lvl1pPr>
          </a:lstStyle>
          <a:p>
            <a:r>
              <a:t>Slide Title</a:t>
            </a:r>
          </a:p>
        </p:txBody>
      </p:sp>
      <p:sp>
        <p:nvSpPr>
          <p:cNvPr id="904" name="Body Level One…"/>
          <p:cNvSpPr txBox="1">
            <a:spLocks noGrp="1"/>
          </p:cNvSpPr>
          <p:nvPr>
            <p:ph type="body" sz="quarter" idx="1" hasCustomPrompt="1"/>
          </p:nvPr>
        </p:nvSpPr>
        <p:spPr>
          <a:xfrm>
            <a:off x="635000" y="1066800"/>
            <a:ext cx="10922000" cy="508000"/>
          </a:xfrm>
          <a:prstGeom prst="rect">
            <a:avLst/>
          </a:prstGeom>
        </p:spPr>
        <p:txBody>
          <a:bodyPr lIns="25400" tIns="25400" rIns="25400" bIns="25400"/>
          <a:lstStyle>
            <a:lvl1pPr marL="0" indent="0" algn="ctr" defTabSz="412750">
              <a:lnSpc>
                <a:spcPct val="100000"/>
              </a:lnSpc>
              <a:spcBef>
                <a:spcPts val="0"/>
              </a:spcBef>
              <a:buClrTx/>
              <a:buSzTx/>
              <a:buFontTx/>
              <a:buNone/>
              <a:defRPr>
                <a:solidFill>
                  <a:srgbClr val="000000"/>
                </a:solidFill>
                <a:latin typeface="Graphik Medium"/>
                <a:ea typeface="Graphik Medium"/>
                <a:cs typeface="Graphik Medium"/>
                <a:sym typeface="Graphik Medium"/>
              </a:defRPr>
            </a:lvl1pPr>
            <a:lvl2pPr marL="861483" indent="-302683" algn="ctr" defTabSz="412750">
              <a:lnSpc>
                <a:spcPct val="100000"/>
              </a:lnSpc>
              <a:spcBef>
                <a:spcPts val="0"/>
              </a:spcBef>
              <a:buClrTx/>
              <a:buFontTx/>
              <a:defRPr>
                <a:solidFill>
                  <a:srgbClr val="000000"/>
                </a:solidFill>
                <a:latin typeface="Graphik Medium"/>
                <a:ea typeface="Graphik Medium"/>
                <a:cs typeface="Graphik Medium"/>
                <a:sym typeface="Graphik Medium"/>
              </a:defRPr>
            </a:lvl2pPr>
            <a:lvl3pPr marL="1420283" indent="-302683" algn="ctr" defTabSz="412750">
              <a:lnSpc>
                <a:spcPct val="100000"/>
              </a:lnSpc>
              <a:spcBef>
                <a:spcPts val="0"/>
              </a:spcBef>
              <a:buClrTx/>
              <a:buFontTx/>
              <a:defRPr>
                <a:solidFill>
                  <a:srgbClr val="000000"/>
                </a:solidFill>
                <a:latin typeface="Graphik Medium"/>
                <a:ea typeface="Graphik Medium"/>
                <a:cs typeface="Graphik Medium"/>
                <a:sym typeface="Graphik Medium"/>
              </a:defRPr>
            </a:lvl3pPr>
            <a:lvl4pPr marL="1979083" indent="-302683" algn="ctr" defTabSz="412750">
              <a:lnSpc>
                <a:spcPct val="100000"/>
              </a:lnSpc>
              <a:spcBef>
                <a:spcPts val="0"/>
              </a:spcBef>
              <a:buClrTx/>
              <a:buFontTx/>
              <a:defRPr>
                <a:solidFill>
                  <a:srgbClr val="000000"/>
                </a:solidFill>
                <a:latin typeface="Graphik Medium"/>
                <a:ea typeface="Graphik Medium"/>
                <a:cs typeface="Graphik Medium"/>
                <a:sym typeface="Graphik Medium"/>
              </a:defRPr>
            </a:lvl4pPr>
            <a:lvl5pPr marL="2537883" indent="-302683" algn="ctr" defTabSz="412750">
              <a:lnSpc>
                <a:spcPct val="100000"/>
              </a:lnSpc>
              <a:spcBef>
                <a:spcPts val="0"/>
              </a:spcBef>
              <a:buClrTx/>
              <a:buFontTx/>
              <a:defRPr>
                <a:solidFill>
                  <a:srgbClr val="000000"/>
                </a:solidFill>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905" name="Body Level One…"/>
          <p:cNvSpPr txBox="1">
            <a:spLocks noGrp="1"/>
          </p:cNvSpPr>
          <p:nvPr>
            <p:ph type="body" idx="21" hasCustomPrompt="1"/>
          </p:nvPr>
        </p:nvSpPr>
        <p:spPr>
          <a:xfrm>
            <a:off x="635000" y="2133600"/>
            <a:ext cx="10922000" cy="4216400"/>
          </a:xfrm>
          <a:prstGeom prst="rect">
            <a:avLst/>
          </a:prstGeom>
        </p:spPr>
        <p:txBody>
          <a:bodyPr lIns="25400" tIns="25400" rIns="25400" bIns="25400"/>
          <a:lstStyle>
            <a:lvl1pPr marL="279400" indent="-279400" defTabSz="1219200">
              <a:lnSpc>
                <a:spcPct val="100000"/>
              </a:lnSpc>
              <a:spcBef>
                <a:spcPts val="1200"/>
              </a:spcBef>
              <a:buClr>
                <a:srgbClr val="000000"/>
              </a:buClr>
              <a:buFontTx/>
              <a:defRPr sz="2400">
                <a:solidFill>
                  <a:srgbClr val="000000"/>
                </a:solidFill>
                <a:latin typeface="Graphik"/>
                <a:ea typeface="Graphik"/>
                <a:cs typeface="Graphik"/>
                <a:sym typeface="Graphik"/>
              </a:defRPr>
            </a:lvl1pPr>
          </a:lstStyle>
          <a:p>
            <a:r>
              <a:t>Slide bullet text</a:t>
            </a:r>
          </a:p>
        </p:txBody>
      </p:sp>
      <p:sp>
        <p:nvSpPr>
          <p:cNvPr id="906" name="Slide Number"/>
          <p:cNvSpPr txBox="1">
            <a:spLocks noGrp="1"/>
          </p:cNvSpPr>
          <p:nvPr>
            <p:ph type="sldNum" sz="quarter" idx="2"/>
          </p:nvPr>
        </p:nvSpPr>
        <p:spPr>
          <a:xfrm>
            <a:off x="5985637" y="6546850"/>
            <a:ext cx="214377" cy="227204"/>
          </a:xfrm>
          <a:prstGeom prst="rect">
            <a:avLst/>
          </a:prstGeom>
        </p:spPr>
        <p:txBody>
          <a:bodyPr lIns="25400" tIns="25400" rIns="25400" bIns="25400" anchor="b"/>
          <a:lstStyle>
            <a:lvl1pPr algn="ctr" defTabSz="412750">
              <a:defRPr sz="1100">
                <a:latin typeface="Graphik"/>
                <a:ea typeface="Graphik"/>
                <a:cs typeface="Graphik"/>
                <a:sym typeface="Graphik"/>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Title and Content+logo">
    <p:spTree>
      <p:nvGrpSpPr>
        <p:cNvPr id="1" name=""/>
        <p:cNvGrpSpPr/>
        <p:nvPr/>
      </p:nvGrpSpPr>
      <p:grpSpPr>
        <a:xfrm>
          <a:off x="0" y="0"/>
          <a:ext cx="0" cy="0"/>
          <a:chOff x="0" y="0"/>
          <a:chExt cx="0" cy="0"/>
        </a:xfrm>
      </p:grpSpPr>
      <p:sp>
        <p:nvSpPr>
          <p:cNvPr id="913"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14"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15" name="Straight Connector 7"/>
          <p:cNvSpPr/>
          <p:nvPr/>
        </p:nvSpPr>
        <p:spPr>
          <a:xfrm>
            <a:off x="1" y="6745288"/>
            <a:ext cx="12192001" cy="1"/>
          </a:xfrm>
          <a:prstGeom prst="line">
            <a:avLst/>
          </a:prstGeom>
          <a:ln w="19050">
            <a:solidFill>
              <a:srgbClr val="F47D55"/>
            </a:solidFill>
          </a:ln>
        </p:spPr>
        <p:txBody>
          <a:bodyPr lIns="45719" rIns="45719"/>
          <a:lstStyle/>
          <a:p>
            <a:pPr>
              <a:defRPr>
                <a:latin typeface="Aptos"/>
                <a:ea typeface="Aptos"/>
                <a:cs typeface="Aptos"/>
                <a:sym typeface="Aptos"/>
              </a:defRPr>
            </a:pPr>
            <a:endParaRPr/>
          </a:p>
        </p:txBody>
      </p:sp>
      <p:sp>
        <p:nvSpPr>
          <p:cNvPr id="916"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917" name="Body Level One…"/>
          <p:cNvSpPr txBox="1">
            <a:spLocks noGrp="1"/>
          </p:cNvSpPr>
          <p:nvPr>
            <p:ph type="body" idx="1"/>
          </p:nvPr>
        </p:nvSpPr>
        <p:spPr>
          <a:xfrm>
            <a:off x="604675" y="1513046"/>
            <a:ext cx="10877530" cy="465068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19"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1_Two Content+logo">
    <p:spTree>
      <p:nvGrpSpPr>
        <p:cNvPr id="1" name=""/>
        <p:cNvGrpSpPr/>
        <p:nvPr/>
      </p:nvGrpSpPr>
      <p:grpSpPr>
        <a:xfrm>
          <a:off x="0" y="0"/>
          <a:ext cx="0" cy="0"/>
          <a:chOff x="0" y="0"/>
          <a:chExt cx="0" cy="0"/>
        </a:xfrm>
      </p:grpSpPr>
      <p:sp>
        <p:nvSpPr>
          <p:cNvPr id="926"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27"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28" name="Straight Connector 7"/>
          <p:cNvSpPr/>
          <p:nvPr/>
        </p:nvSpPr>
        <p:spPr>
          <a:xfrm>
            <a:off x="1" y="6745288"/>
            <a:ext cx="12192001" cy="1"/>
          </a:xfrm>
          <a:prstGeom prst="line">
            <a:avLst/>
          </a:prstGeom>
          <a:ln w="19050">
            <a:solidFill>
              <a:srgbClr val="F47D55"/>
            </a:solidFill>
          </a:ln>
        </p:spPr>
        <p:txBody>
          <a:bodyPr lIns="45719" rIns="45719"/>
          <a:lstStyle/>
          <a:p>
            <a:pPr>
              <a:defRPr>
                <a:latin typeface="Aptos"/>
                <a:ea typeface="Aptos"/>
                <a:cs typeface="Aptos"/>
                <a:sym typeface="Aptos"/>
              </a:defRPr>
            </a:pPr>
            <a:endParaRPr/>
          </a:p>
        </p:txBody>
      </p:sp>
      <p:sp>
        <p:nvSpPr>
          <p:cNvPr id="929"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930" name="Body Level One…"/>
          <p:cNvSpPr txBox="1">
            <a:spLocks noGrp="1"/>
          </p:cNvSpPr>
          <p:nvPr>
            <p:ph type="body" sz="half" idx="1"/>
          </p:nvPr>
        </p:nvSpPr>
        <p:spPr>
          <a:xfrm>
            <a:off x="601820" y="1510729"/>
            <a:ext cx="5309278" cy="4678740"/>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31" name="Rectangle 7"/>
          <p:cNvSpPr txBox="1"/>
          <p:nvPr/>
        </p:nvSpPr>
        <p:spPr>
          <a:xfrm>
            <a:off x="8915191" y="6375841"/>
            <a:ext cx="2057361"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200">
                <a:solidFill>
                  <a:srgbClr val="455560"/>
                </a:solidFill>
              </a:defRPr>
            </a:pPr>
            <a:r>
              <a:t>Slide credit: </a:t>
            </a:r>
            <a:r>
              <a:rPr u="sng">
                <a:solidFill>
                  <a:srgbClr val="467886"/>
                </a:solidFill>
                <a:uFill>
                  <a:solidFill>
                    <a:srgbClr val="467886"/>
                  </a:solidFill>
                </a:uFill>
                <a:hlinkClick r:id="rId2"/>
              </a:rPr>
              <a:t>clinicaloptions.com</a:t>
            </a:r>
          </a:p>
        </p:txBody>
      </p:sp>
      <p:sp>
        <p:nvSpPr>
          <p:cNvPr id="932"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ransition Slide">
    <p:spTree>
      <p:nvGrpSpPr>
        <p:cNvPr id="1" name=""/>
        <p:cNvGrpSpPr/>
        <p:nvPr/>
      </p:nvGrpSpPr>
      <p:grpSpPr>
        <a:xfrm>
          <a:off x="0" y="0"/>
          <a:ext cx="0" cy="0"/>
          <a:chOff x="0" y="0"/>
          <a:chExt cx="0" cy="0"/>
        </a:xfrm>
      </p:grpSpPr>
      <p:sp>
        <p:nvSpPr>
          <p:cNvPr id="939"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40"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41" name="Straight Connector 7"/>
          <p:cNvSpPr/>
          <p:nvPr/>
        </p:nvSpPr>
        <p:spPr>
          <a:xfrm>
            <a:off x="1" y="6745288"/>
            <a:ext cx="12192001" cy="1"/>
          </a:xfrm>
          <a:prstGeom prst="line">
            <a:avLst/>
          </a:prstGeom>
          <a:ln w="19050">
            <a:solidFill>
              <a:srgbClr val="F47D55"/>
            </a:solidFill>
          </a:ln>
        </p:spPr>
        <p:txBody>
          <a:bodyPr lIns="45719" rIns="45719"/>
          <a:lstStyle/>
          <a:p>
            <a:pPr>
              <a:defRPr>
                <a:latin typeface="Aptos"/>
                <a:ea typeface="Aptos"/>
                <a:cs typeface="Aptos"/>
                <a:sym typeface="Aptos"/>
              </a:defRPr>
            </a:pPr>
            <a:endParaRPr/>
          </a:p>
        </p:txBody>
      </p:sp>
      <p:sp>
        <p:nvSpPr>
          <p:cNvPr id="942" name="Title Text"/>
          <p:cNvSpPr txBox="1">
            <a:spLocks noGrp="1"/>
          </p:cNvSpPr>
          <p:nvPr>
            <p:ph type="title"/>
          </p:nvPr>
        </p:nvSpPr>
        <p:spPr>
          <a:xfrm>
            <a:off x="514351" y="330200"/>
            <a:ext cx="11244151" cy="5250793"/>
          </a:xfrm>
          <a:prstGeom prst="rect">
            <a:avLst/>
          </a:prstGeom>
        </p:spPr>
        <p:txBody>
          <a:bodyPr lIns="45719" tIns="45719" rIns="45719" bIns="45719" anchor="ctr"/>
          <a:lstStyle>
            <a:lvl1pPr algn="ctr">
              <a:lnSpc>
                <a:spcPct val="100000"/>
              </a:lnSpc>
              <a:defRPr sz="4000" b="1">
                <a:solidFill>
                  <a:srgbClr val="455560"/>
                </a:solidFill>
                <a:latin typeface="+mn-lt"/>
                <a:ea typeface="+mn-ea"/>
                <a:cs typeface="+mn-cs"/>
                <a:sym typeface="Calibri"/>
              </a:defRPr>
            </a:lvl1pPr>
          </a:lstStyle>
          <a:p>
            <a:r>
              <a:t>Title Text</a:t>
            </a:r>
          </a:p>
        </p:txBody>
      </p:sp>
      <p:sp>
        <p:nvSpPr>
          <p:cNvPr id="943" name="Rectangle 3"/>
          <p:cNvSpPr/>
          <p:nvPr/>
        </p:nvSpPr>
        <p:spPr>
          <a:xfrm>
            <a:off x="1" y="6590269"/>
            <a:ext cx="12192001" cy="267733"/>
          </a:xfrm>
          <a:prstGeom prst="rect">
            <a:avLst/>
          </a:prstGeom>
          <a:solidFill>
            <a:srgbClr val="D9D9D9"/>
          </a:solidFill>
          <a:ln w="12700">
            <a:miter lim="400000"/>
          </a:ln>
        </p:spPr>
        <p:txBody>
          <a:bodyPr lIns="45719" rIns="45719" anchor="ctr"/>
          <a:lstStyle/>
          <a:p>
            <a:pPr algn="ctr">
              <a:defRPr>
                <a:solidFill>
                  <a:srgbClr val="FFFFFF"/>
                </a:solidFill>
              </a:defRPr>
            </a:pPr>
            <a:endParaRPr/>
          </a:p>
        </p:txBody>
      </p:sp>
      <p:sp>
        <p:nvSpPr>
          <p:cNvPr id="944" name="Straight Connector 7"/>
          <p:cNvSpPr/>
          <p:nvPr/>
        </p:nvSpPr>
        <p:spPr>
          <a:xfrm>
            <a:off x="1" y="6589713"/>
            <a:ext cx="12192001" cy="1"/>
          </a:xfrm>
          <a:prstGeom prst="line">
            <a:avLst/>
          </a:prstGeom>
          <a:ln w="19050">
            <a:solidFill>
              <a:srgbClr val="F47D55"/>
            </a:solidFill>
          </a:ln>
        </p:spPr>
        <p:txBody>
          <a:bodyPr lIns="45719" rIns="45719"/>
          <a:lstStyle/>
          <a:p>
            <a:pPr>
              <a:defRPr>
                <a:latin typeface="Aptos"/>
                <a:ea typeface="Aptos"/>
                <a:cs typeface="Aptos"/>
                <a:sym typeface="Aptos"/>
              </a:defRPr>
            </a:pPr>
            <a:endParaRPr/>
          </a:p>
        </p:txBody>
      </p:sp>
      <p:sp>
        <p:nvSpPr>
          <p:cNvPr id="945"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Title Only+logo">
    <p:spTree>
      <p:nvGrpSpPr>
        <p:cNvPr id="1" name=""/>
        <p:cNvGrpSpPr/>
        <p:nvPr/>
      </p:nvGrpSpPr>
      <p:grpSpPr>
        <a:xfrm>
          <a:off x="0" y="0"/>
          <a:ext cx="0" cy="0"/>
          <a:chOff x="0" y="0"/>
          <a:chExt cx="0" cy="0"/>
        </a:xfrm>
      </p:grpSpPr>
      <p:sp>
        <p:nvSpPr>
          <p:cNvPr id="952"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53"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54" name="Straight Connector 7"/>
          <p:cNvSpPr/>
          <p:nvPr/>
        </p:nvSpPr>
        <p:spPr>
          <a:xfrm>
            <a:off x="1" y="6745288"/>
            <a:ext cx="12192001" cy="1"/>
          </a:xfrm>
          <a:prstGeom prst="line">
            <a:avLst/>
          </a:prstGeom>
          <a:ln w="19050">
            <a:solidFill>
              <a:srgbClr val="F47D55"/>
            </a:solidFill>
          </a:ln>
        </p:spPr>
        <p:txBody>
          <a:bodyPr lIns="45719" rIns="45719"/>
          <a:lstStyle/>
          <a:p>
            <a:pPr>
              <a:defRPr>
                <a:latin typeface="Aptos"/>
                <a:ea typeface="Aptos"/>
                <a:cs typeface="Aptos"/>
                <a:sym typeface="Aptos"/>
              </a:defRPr>
            </a:pPr>
            <a:endParaRPr/>
          </a:p>
        </p:txBody>
      </p:sp>
      <p:sp>
        <p:nvSpPr>
          <p:cNvPr id="955" name="Title Text"/>
          <p:cNvSpPr txBox="1">
            <a:spLocks noGrp="1"/>
          </p:cNvSpPr>
          <p:nvPr>
            <p:ph type="title"/>
          </p:nvPr>
        </p:nvSpPr>
        <p:spPr>
          <a:xfrm>
            <a:off x="609759" y="238127"/>
            <a:ext cx="1114105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956" name="Rectangle 4"/>
          <p:cNvSpPr txBox="1"/>
          <p:nvPr/>
        </p:nvSpPr>
        <p:spPr>
          <a:xfrm>
            <a:off x="8915191" y="6375841"/>
            <a:ext cx="2057361"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200">
                <a:solidFill>
                  <a:srgbClr val="455560"/>
                </a:solidFill>
              </a:defRPr>
            </a:pPr>
            <a:r>
              <a:t>Slide credit: </a:t>
            </a:r>
            <a:r>
              <a:rPr u="sng">
                <a:solidFill>
                  <a:srgbClr val="467886"/>
                </a:solidFill>
                <a:uFill>
                  <a:solidFill>
                    <a:srgbClr val="467886"/>
                  </a:solidFill>
                </a:uFill>
                <a:hlinkClick r:id="rId2"/>
              </a:rPr>
              <a:t>clinicaloptions.com</a:t>
            </a:r>
          </a:p>
        </p:txBody>
      </p:sp>
      <p:sp>
        <p:nvSpPr>
          <p:cNvPr id="957"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grpSp>
        <p:nvGrpSpPr>
          <p:cNvPr id="98" name="Rectangle 6"/>
          <p:cNvGrpSpPr/>
          <p:nvPr/>
        </p:nvGrpSpPr>
        <p:grpSpPr>
          <a:xfrm>
            <a:off x="0" y="0"/>
            <a:ext cx="12192000" cy="1473200"/>
            <a:chOff x="0" y="0"/>
            <a:chExt cx="12192000" cy="1473200"/>
          </a:xfrm>
        </p:grpSpPr>
        <p:sp>
          <p:nvSpPr>
            <p:cNvPr id="96"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97"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99" name="Graphic 9" descr="Graphic 9"/>
          <p:cNvPicPr>
            <a:picLocks noChangeAspect="1"/>
          </p:cNvPicPr>
          <p:nvPr/>
        </p:nvPicPr>
        <p:blipFill>
          <a:blip r:embed="rId2"/>
          <a:stretch>
            <a:fillRect/>
          </a:stretch>
        </p:blipFill>
        <p:spPr>
          <a:xfrm>
            <a:off x="827293" y="6365878"/>
            <a:ext cx="1780452" cy="370933"/>
          </a:xfrm>
          <a:prstGeom prst="rect">
            <a:avLst/>
          </a:prstGeom>
          <a:ln w="12700">
            <a:miter lim="400000"/>
          </a:ln>
        </p:spPr>
      </p:pic>
      <p:pic>
        <p:nvPicPr>
          <p:cNvPr id="100"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101" name="Title Text"/>
          <p:cNvSpPr txBox="1">
            <a:spLocks noGrp="1"/>
          </p:cNvSpPr>
          <p:nvPr>
            <p:ph type="title"/>
          </p:nvPr>
        </p:nvSpPr>
        <p:spPr>
          <a:xfrm>
            <a:off x="839787" y="457200"/>
            <a:ext cx="3932240" cy="901700"/>
          </a:xfrm>
          <a:prstGeom prst="rect">
            <a:avLst/>
          </a:prstGeom>
        </p:spPr>
        <p:txBody>
          <a:bodyPr anchor="b"/>
          <a:lstStyle>
            <a:lvl1pPr>
              <a:defRPr sz="3200"/>
            </a:lvl1pPr>
          </a:lstStyle>
          <a:p>
            <a:r>
              <a:t>Title Text</a:t>
            </a:r>
          </a:p>
        </p:txBody>
      </p:sp>
      <p:sp>
        <p:nvSpPr>
          <p:cNvPr id="102" name="Body Level One…"/>
          <p:cNvSpPr txBox="1">
            <a:spLocks noGrp="1"/>
          </p:cNvSpPr>
          <p:nvPr>
            <p:ph type="body" sz="half" idx="1"/>
          </p:nvPr>
        </p:nvSpPr>
        <p:spPr>
          <a:xfrm>
            <a:off x="5183187" y="2049459"/>
            <a:ext cx="6172204" cy="3811591"/>
          </a:xfrm>
          <a:prstGeom prst="rect">
            <a:avLst/>
          </a:prstGeom>
        </p:spPr>
        <p:txBody>
          <a:bodyPr/>
          <a:lstStyle>
            <a:lvl1pPr marL="228600" indent="-228600">
              <a:defRPr sz="3200">
                <a:solidFill>
                  <a:srgbClr val="000000"/>
                </a:solidFill>
              </a:defRPr>
            </a:lvl1pPr>
            <a:lvl2pPr marL="718457" indent="-261257">
              <a:defRPr sz="3200">
                <a:solidFill>
                  <a:srgbClr val="000000"/>
                </a:solidFill>
              </a:defRPr>
            </a:lvl2pPr>
            <a:lvl3pPr marL="1219200" indent="-304800">
              <a:defRPr sz="3200">
                <a:solidFill>
                  <a:srgbClr val="000000"/>
                </a:solidFill>
              </a:defRPr>
            </a:lvl3pPr>
            <a:lvl4pPr marL="1737360" indent="-365760">
              <a:defRPr sz="3200">
                <a:solidFill>
                  <a:srgbClr val="000000"/>
                </a:solidFill>
              </a:defRPr>
            </a:lvl4pPr>
            <a:lvl5pPr marL="2194560" indent="-365760">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3" name="Text Placeholder 3"/>
          <p:cNvSpPr>
            <a:spLocks noGrp="1"/>
          </p:cNvSpPr>
          <p:nvPr>
            <p:ph type="body" sz="quarter" idx="21"/>
          </p:nvPr>
        </p:nvSpPr>
        <p:spPr>
          <a:xfrm>
            <a:off x="839786" y="2057400"/>
            <a:ext cx="3932242" cy="3811588"/>
          </a:xfrm>
          <a:prstGeom prst="rect">
            <a:avLst/>
          </a:prstGeom>
        </p:spPr>
        <p:txBody>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964" name="Rectangle 3"/>
          <p:cNvSpPr/>
          <p:nvPr/>
        </p:nvSpPr>
        <p:spPr>
          <a:xfrm>
            <a:off x="1" y="1"/>
            <a:ext cx="12192001" cy="144463"/>
          </a:xfrm>
          <a:prstGeom prst="rect">
            <a:avLst/>
          </a:prstGeom>
          <a:gradFill>
            <a:gsLst>
              <a:gs pos="0">
                <a:srgbClr val="FFFFFF"/>
              </a:gs>
              <a:gs pos="50000">
                <a:srgbClr val="808080"/>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65" name="Rectangle 5"/>
          <p:cNvSpPr/>
          <p:nvPr/>
        </p:nvSpPr>
        <p:spPr>
          <a:xfrm>
            <a:off x="1" y="1"/>
            <a:ext cx="12192001" cy="144463"/>
          </a:xfrm>
          <a:prstGeom prst="rect">
            <a:avLst/>
          </a:prstGeom>
          <a:gradFill>
            <a:gsLst>
              <a:gs pos="0">
                <a:srgbClr val="FFFFFF"/>
              </a:gs>
              <a:gs pos="50000">
                <a:srgbClr val="BFBFBF"/>
              </a:gs>
              <a:gs pos="100000">
                <a:srgbClr val="FFFFFF"/>
              </a:gs>
            </a:gsLst>
            <a:lin ang="11400000"/>
          </a:gradFill>
          <a:ln w="12700">
            <a:miter lim="400000"/>
          </a:ln>
        </p:spPr>
        <p:txBody>
          <a:bodyPr lIns="45719" rIns="45719" anchor="ctr"/>
          <a:lstStyle/>
          <a:p>
            <a:pPr algn="ctr">
              <a:defRPr>
                <a:solidFill>
                  <a:srgbClr val="FFFFFF"/>
                </a:solidFill>
              </a:defRPr>
            </a:pPr>
            <a:endParaRPr/>
          </a:p>
        </p:txBody>
      </p:sp>
      <p:sp>
        <p:nvSpPr>
          <p:cNvPr id="966" name="Straight Connector 7"/>
          <p:cNvSpPr/>
          <p:nvPr/>
        </p:nvSpPr>
        <p:spPr>
          <a:xfrm>
            <a:off x="1" y="6745288"/>
            <a:ext cx="12192001" cy="1"/>
          </a:xfrm>
          <a:prstGeom prst="line">
            <a:avLst/>
          </a:prstGeom>
          <a:ln w="19050">
            <a:solidFill>
              <a:srgbClr val="F47D55"/>
            </a:solidFill>
          </a:ln>
        </p:spPr>
        <p:txBody>
          <a:bodyPr lIns="45719" rIns="45719"/>
          <a:lstStyle/>
          <a:p>
            <a:pPr>
              <a:defRPr>
                <a:latin typeface="Aptos"/>
                <a:ea typeface="Aptos"/>
                <a:cs typeface="Aptos"/>
                <a:sym typeface="Aptos"/>
              </a:defRPr>
            </a:pPr>
            <a:endParaRPr/>
          </a:p>
        </p:txBody>
      </p:sp>
      <p:sp>
        <p:nvSpPr>
          <p:cNvPr id="967" name="Title Text"/>
          <p:cNvSpPr txBox="1">
            <a:spLocks noGrp="1"/>
          </p:cNvSpPr>
          <p:nvPr>
            <p:ph type="title"/>
          </p:nvPr>
        </p:nvSpPr>
        <p:spPr>
          <a:xfrm>
            <a:off x="609759" y="238127"/>
            <a:ext cx="10872445" cy="1103313"/>
          </a:xfrm>
          <a:prstGeom prst="rect">
            <a:avLst/>
          </a:prstGeom>
        </p:spPr>
        <p:txBody>
          <a:bodyPr lIns="45719" tIns="45719" rIns="45719" bIns="45719" anchor="ctr"/>
          <a:lstStyle>
            <a:lvl1pPr>
              <a:lnSpc>
                <a:spcPct val="100000"/>
              </a:lnSpc>
              <a:defRPr sz="3600" b="1">
                <a:solidFill>
                  <a:srgbClr val="455560"/>
                </a:solidFill>
                <a:latin typeface="+mn-lt"/>
                <a:ea typeface="+mn-ea"/>
                <a:cs typeface="+mn-cs"/>
                <a:sym typeface="Calibri"/>
              </a:defRPr>
            </a:lvl1pPr>
          </a:lstStyle>
          <a:p>
            <a:r>
              <a:t>Title Text</a:t>
            </a:r>
          </a:p>
        </p:txBody>
      </p:sp>
      <p:sp>
        <p:nvSpPr>
          <p:cNvPr id="968" name="Body Level One…"/>
          <p:cNvSpPr txBox="1">
            <a:spLocks noGrp="1"/>
          </p:cNvSpPr>
          <p:nvPr>
            <p:ph type="body" idx="1"/>
          </p:nvPr>
        </p:nvSpPr>
        <p:spPr>
          <a:xfrm>
            <a:off x="604675" y="1513046"/>
            <a:ext cx="10877530" cy="4650687"/>
          </a:xfrm>
          <a:prstGeom prst="rect">
            <a:avLst/>
          </a:prstGeom>
        </p:spPr>
        <p:txBody>
          <a:bodyPr lIns="45719" tIns="45719" rIns="45719" bIns="45719"/>
          <a:lstStyle>
            <a:lvl1pPr marL="342900" indent="-342900">
              <a:buClr>
                <a:srgbClr val="000000"/>
              </a:buClr>
              <a:buFontTx/>
              <a:buChar char="▪"/>
              <a:defRPr sz="2800">
                <a:solidFill>
                  <a:srgbClr val="000000"/>
                </a:solidFill>
              </a:defRPr>
            </a:lvl1pPr>
            <a:lvl2pPr marL="764930" indent="-307730">
              <a:buClr>
                <a:srgbClr val="000000"/>
              </a:buClr>
              <a:buFontTx/>
              <a:buChar char="‒"/>
              <a:defRPr sz="2800">
                <a:solidFill>
                  <a:srgbClr val="000000"/>
                </a:solidFill>
              </a:defRPr>
            </a:lvl2pPr>
            <a:lvl3pPr marL="1181100" indent="-266700">
              <a:buClr>
                <a:srgbClr val="000000"/>
              </a:buClr>
              <a:buFontTx/>
              <a:buChar char="‒"/>
              <a:defRPr sz="2800">
                <a:solidFill>
                  <a:srgbClr val="000000"/>
                </a:solidFill>
              </a:defRPr>
            </a:lvl3pPr>
            <a:lvl4pPr marL="1662545" indent="-290945">
              <a:buClr>
                <a:srgbClr val="000000"/>
              </a:buClr>
              <a:buFontTx/>
              <a:buChar char="‒"/>
              <a:defRPr sz="2800">
                <a:solidFill>
                  <a:srgbClr val="000000"/>
                </a:solidFill>
              </a:defRPr>
            </a:lvl4pPr>
            <a:lvl5pPr marL="2148839" indent="-320039">
              <a:buClr>
                <a:srgbClr val="000000"/>
              </a:buClr>
              <a:buFontTx/>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69"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976"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defRPr>
                <a:solidFill>
                  <a:srgbClr val="000000"/>
                </a:solidFill>
                <a:latin typeface="Aptos Display"/>
                <a:ea typeface="Aptos Display"/>
                <a:cs typeface="Aptos Display"/>
                <a:sym typeface="Aptos Display"/>
              </a:defRPr>
            </a:lvl1pPr>
          </a:lstStyle>
          <a:p>
            <a:r>
              <a:t>Title Text</a:t>
            </a:r>
          </a:p>
        </p:txBody>
      </p:sp>
      <p:sp>
        <p:nvSpPr>
          <p:cNvPr id="977"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buClrTx/>
              <a:buSzTx/>
              <a:buFontTx/>
              <a:buNone/>
              <a:defRPr sz="2400" b="1">
                <a:solidFill>
                  <a:srgbClr val="000000"/>
                </a:solidFill>
                <a:latin typeface="Aptos"/>
                <a:ea typeface="Aptos"/>
                <a:cs typeface="Aptos"/>
                <a:sym typeface="Aptos"/>
              </a:defRPr>
            </a:lvl1pPr>
            <a:lvl2pPr marL="0" indent="457200">
              <a:buClrTx/>
              <a:buSzTx/>
              <a:buFontTx/>
              <a:buNone/>
              <a:defRPr sz="2400" b="1">
                <a:solidFill>
                  <a:srgbClr val="000000"/>
                </a:solidFill>
                <a:latin typeface="Aptos"/>
                <a:ea typeface="Aptos"/>
                <a:cs typeface="Aptos"/>
                <a:sym typeface="Aptos"/>
              </a:defRPr>
            </a:lvl2pPr>
            <a:lvl3pPr marL="0" indent="914400">
              <a:buClrTx/>
              <a:buSzTx/>
              <a:buFontTx/>
              <a:buNone/>
              <a:defRPr sz="2400" b="1">
                <a:solidFill>
                  <a:srgbClr val="000000"/>
                </a:solidFill>
                <a:latin typeface="Aptos"/>
                <a:ea typeface="Aptos"/>
                <a:cs typeface="Aptos"/>
                <a:sym typeface="Aptos"/>
              </a:defRPr>
            </a:lvl3pPr>
            <a:lvl4pPr marL="0" indent="1371600">
              <a:buClrTx/>
              <a:buSzTx/>
              <a:buFontTx/>
              <a:buNone/>
              <a:defRPr sz="2400" b="1">
                <a:solidFill>
                  <a:srgbClr val="000000"/>
                </a:solidFill>
                <a:latin typeface="Aptos"/>
                <a:ea typeface="Aptos"/>
                <a:cs typeface="Aptos"/>
                <a:sym typeface="Aptos"/>
              </a:defRPr>
            </a:lvl4pPr>
            <a:lvl5pPr marL="0" indent="1828800">
              <a:buClrTx/>
              <a:buSzTx/>
              <a:buFontTx/>
              <a:buNone/>
              <a:defRPr sz="2400" b="1">
                <a:solidFill>
                  <a:srgbClr val="000000"/>
                </a:solidFill>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978"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buClrTx/>
              <a:buSzTx/>
              <a:buFontTx/>
              <a:buNone/>
              <a:defRPr sz="2400" b="1">
                <a:solidFill>
                  <a:srgbClr val="000000"/>
                </a:solidFill>
                <a:latin typeface="Aptos"/>
                <a:ea typeface="Aptos"/>
                <a:cs typeface="Aptos"/>
                <a:sym typeface="Aptos"/>
              </a:defRPr>
            </a:pPr>
            <a:endParaRPr/>
          </a:p>
        </p:txBody>
      </p:sp>
      <p:sp>
        <p:nvSpPr>
          <p:cNvPr id="979" name="Slide Number"/>
          <p:cNvSpPr txBox="1">
            <a:spLocks noGrp="1"/>
          </p:cNvSpPr>
          <p:nvPr>
            <p:ph type="sldNum" sz="quarter" idx="2"/>
          </p:nvPr>
        </p:nvSpPr>
        <p:spPr>
          <a:xfrm>
            <a:off x="11080144" y="6404292"/>
            <a:ext cx="273657" cy="269241"/>
          </a:xfrm>
          <a:prstGeom prst="rect">
            <a:avLst/>
          </a:prstGeom>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4" name="Picture 3" descr="A logo with a spiral and red and black text&#10;&#10;AI-generated content may be incorrect.">
            <a:extLst>
              <a:ext uri="{FF2B5EF4-FFF2-40B4-BE49-F238E27FC236}">
                <a16:creationId xmlns:a16="http://schemas.microsoft.com/office/drawing/2014/main" id="{8E81F943-1FCA-26BF-7DB7-713D7A19119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2983" t="10084" r="-1477" b="9040"/>
          <a:stretch>
            <a:fillRect/>
          </a:stretch>
        </p:blipFill>
        <p:spPr>
          <a:xfrm>
            <a:off x="6366934" y="5084611"/>
            <a:ext cx="2788934" cy="1468589"/>
          </a:xfrm>
          <a:prstGeom prst="rect">
            <a:avLst/>
          </a:prstGeom>
        </p:spPr>
      </p:pic>
    </p:spTree>
    <p:extLst>
      <p:ext uri="{BB962C8B-B14F-4D97-AF65-F5344CB8AC3E}">
        <p14:creationId xmlns:p14="http://schemas.microsoft.com/office/powerpoint/2010/main" val="324192265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9939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651885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53014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0319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33666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5507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77256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grpSp>
        <p:nvGrpSpPr>
          <p:cNvPr id="113" name="Rectangle 6"/>
          <p:cNvGrpSpPr/>
          <p:nvPr/>
        </p:nvGrpSpPr>
        <p:grpSpPr>
          <a:xfrm>
            <a:off x="0" y="0"/>
            <a:ext cx="12192000" cy="1473200"/>
            <a:chOff x="0" y="0"/>
            <a:chExt cx="12192000" cy="1473200"/>
          </a:xfrm>
        </p:grpSpPr>
        <p:sp>
          <p:nvSpPr>
            <p:cNvPr id="111"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12"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114" name="Graphic 9" descr="Graphic 9"/>
          <p:cNvPicPr>
            <a:picLocks noChangeAspect="1"/>
          </p:cNvPicPr>
          <p:nvPr/>
        </p:nvPicPr>
        <p:blipFill>
          <a:blip r:embed="rId2"/>
          <a:stretch>
            <a:fillRect/>
          </a:stretch>
        </p:blipFill>
        <p:spPr>
          <a:xfrm>
            <a:off x="827293" y="6365878"/>
            <a:ext cx="1780452" cy="370933"/>
          </a:xfrm>
          <a:prstGeom prst="rect">
            <a:avLst/>
          </a:prstGeom>
          <a:ln w="12700">
            <a:miter lim="400000"/>
          </a:ln>
        </p:spPr>
      </p:pic>
      <p:pic>
        <p:nvPicPr>
          <p:cNvPr id="115"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116" name="Picture Placeholder 2"/>
          <p:cNvSpPr>
            <a:spLocks noGrp="1"/>
          </p:cNvSpPr>
          <p:nvPr>
            <p:ph type="pic" sz="half" idx="21"/>
          </p:nvPr>
        </p:nvSpPr>
        <p:spPr>
          <a:xfrm>
            <a:off x="5183187" y="2057400"/>
            <a:ext cx="6172204" cy="3803650"/>
          </a:xfrm>
          <a:prstGeom prst="rect">
            <a:avLst/>
          </a:prstGeom>
        </p:spPr>
        <p:txBody>
          <a:bodyPr lIns="91439" tIns="45719" rIns="91439" bIns="45719">
            <a:noAutofit/>
          </a:bodyPr>
          <a:lstStyle/>
          <a:p>
            <a:endParaRPr/>
          </a:p>
        </p:txBody>
      </p:sp>
      <p:sp>
        <p:nvSpPr>
          <p:cNvPr id="117" name="Body Level One…"/>
          <p:cNvSpPr txBox="1">
            <a:spLocks noGrp="1"/>
          </p:cNvSpPr>
          <p:nvPr>
            <p:ph type="body" sz="quarter" idx="1"/>
          </p:nvPr>
        </p:nvSpPr>
        <p:spPr>
          <a:xfrm>
            <a:off x="839787" y="2057400"/>
            <a:ext cx="3932240" cy="3811588"/>
          </a:xfrm>
          <a:prstGeom prst="rect">
            <a:avLst/>
          </a:prstGeom>
        </p:spPr>
        <p:txBody>
          <a:bodyPr/>
          <a:lstStyle>
            <a:lvl1pPr marL="0" indent="0">
              <a:buClrTx/>
              <a:buSzTx/>
              <a:buFontTx/>
              <a:buNone/>
              <a:defRPr sz="1600">
                <a:solidFill>
                  <a:srgbClr val="000000"/>
                </a:solidFill>
              </a:defRPr>
            </a:lvl1pPr>
            <a:lvl2pPr marL="0" indent="0">
              <a:buClrTx/>
              <a:buSzTx/>
              <a:buFontTx/>
              <a:buNone/>
              <a:defRPr sz="1600">
                <a:solidFill>
                  <a:srgbClr val="000000"/>
                </a:solidFill>
              </a:defRPr>
            </a:lvl2pPr>
            <a:lvl3pPr marL="0" indent="0">
              <a:buClrTx/>
              <a:buSzTx/>
              <a:buFontTx/>
              <a:buNone/>
              <a:defRPr sz="1600">
                <a:solidFill>
                  <a:srgbClr val="000000"/>
                </a:solidFill>
              </a:defRPr>
            </a:lvl3pPr>
            <a:lvl4pPr marL="0" indent="0">
              <a:buClrTx/>
              <a:buSzTx/>
              <a:buFontTx/>
              <a:buNone/>
              <a:defRPr sz="1600">
                <a:solidFill>
                  <a:srgbClr val="000000"/>
                </a:solidFill>
              </a:defRPr>
            </a:lvl4pPr>
            <a:lvl5pPr marL="0" indent="0">
              <a:buClrTx/>
              <a:buSzTx/>
              <a:buFont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8" name="Title 1"/>
          <p:cNvSpPr txBox="1"/>
          <p:nvPr/>
        </p:nvSpPr>
        <p:spPr>
          <a:xfrm>
            <a:off x="839786" y="407114"/>
            <a:ext cx="3932242" cy="951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3200">
                <a:solidFill>
                  <a:srgbClr val="FFFFFF"/>
                </a:solidFill>
                <a:latin typeface="Calibri Light"/>
                <a:ea typeface="Calibri Light"/>
                <a:cs typeface="Calibri Light"/>
                <a:sym typeface="Calibri Light"/>
              </a:defRPr>
            </a:lvl1pPr>
          </a:lstStyle>
          <a:p>
            <a:r>
              <a:t>Click to edit Master title style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542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1093186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8720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477717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pic>
        <p:nvPicPr>
          <p:cNvPr id="4" name="Graphic 3">
            <a:extLst>
              <a:ext uri="{FF2B5EF4-FFF2-40B4-BE49-F238E27FC236}">
                <a16:creationId xmlns:a16="http://schemas.microsoft.com/office/drawing/2014/main" id="{9CAD94E5-3428-3B72-4E95-E974B7124E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10385" y="5382771"/>
            <a:ext cx="1954029" cy="718579"/>
          </a:xfrm>
          <a:prstGeom prst="rect">
            <a:avLst/>
          </a:prstGeom>
        </p:spPr>
      </p:pic>
    </p:spTree>
    <p:extLst>
      <p:ext uri="{BB962C8B-B14F-4D97-AF65-F5344CB8AC3E}">
        <p14:creationId xmlns:p14="http://schemas.microsoft.com/office/powerpoint/2010/main" val="549212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3" name="Picture 2" descr="A logo with a spiral and red and black text&#10;&#10;AI-generated content may be incorrect.">
            <a:extLst>
              <a:ext uri="{FF2B5EF4-FFF2-40B4-BE49-F238E27FC236}">
                <a16:creationId xmlns:a16="http://schemas.microsoft.com/office/drawing/2014/main" id="{27689D5E-421A-2075-9929-43FD67CB48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983" t="10084" r="-1477" b="9040"/>
          <a:stretch>
            <a:fillRect/>
          </a:stretch>
        </p:blipFill>
        <p:spPr>
          <a:xfrm>
            <a:off x="6400799" y="3657600"/>
            <a:ext cx="5095995" cy="2683435"/>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4" name="TextBox 3">
            <a:extLst>
              <a:ext uri="{FF2B5EF4-FFF2-40B4-BE49-F238E27FC236}">
                <a16:creationId xmlns:a16="http://schemas.microsoft.com/office/drawing/2014/main" id="{3C24B474-EC21-4EA6-8720-610C3C2A22E0}"/>
              </a:ext>
            </a:extLst>
          </p:cNvPr>
          <p:cNvSpPr txBox="1"/>
          <p:nvPr userDrawn="1"/>
        </p:nvSpPr>
        <p:spPr bwMode="auto">
          <a:xfrm>
            <a:off x="7845436" y="6192230"/>
            <a:ext cx="25601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r>
              <a:rPr lang="en-US" sz="2400" b="0" i="0" u="none" strike="noStrike" spc="-100" baseline="0">
                <a:solidFill>
                  <a:srgbClr val="E0001B"/>
                </a:solidFill>
                <a:effectLst/>
                <a:latin typeface="Aptos SemiBold" panose="020B000402020202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iasociety.org</a:t>
            </a:r>
            <a:endParaRPr lang="en-US" sz="2400" b="0" spc="-100" baseline="0">
              <a:solidFill>
                <a:srgbClr val="E0001B"/>
              </a:solidFill>
              <a:latin typeface="Aptos SemiBold"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59649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group of people holding puzzle pieces&#10;&#10;Description automatically generated">
            <a:extLst>
              <a:ext uri="{FF2B5EF4-FFF2-40B4-BE49-F238E27FC236}">
                <a16:creationId xmlns:a16="http://schemas.microsoft.com/office/drawing/2014/main" id="{BDB1C61E-A9D9-9DAA-88A4-68ABAAA29B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87" b="16695"/>
          <a:stretch/>
        </p:blipFill>
        <p:spPr>
          <a:xfrm>
            <a:off x="6114257" y="3657600"/>
            <a:ext cx="6085684" cy="3200398"/>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81758174"/>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012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2"/>
              </a:rPr>
              <a:t>clinicaloptions.com</a:t>
            </a:r>
            <a:endParaRPr lang="en-US" altLang="en-US" sz="1200" b="0">
              <a:solidFill>
                <a:schemeClr val="bg2"/>
              </a:solidFill>
              <a:latin typeface="Calibri" panose="020F0502020204030204" pitchFamily="34" charset="0"/>
            </a:endParaRPr>
          </a:p>
        </p:txBody>
      </p:sp>
    </p:spTree>
    <p:extLst>
      <p:ext uri="{BB962C8B-B14F-4D97-AF65-F5344CB8AC3E}">
        <p14:creationId xmlns:p14="http://schemas.microsoft.com/office/powerpoint/2010/main" val="4155251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40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26" name="Rectangle 6"/>
          <p:cNvSpPr/>
          <p:nvPr/>
        </p:nvSpPr>
        <p:spPr>
          <a:xfrm>
            <a:off x="-1889402" y="-8680"/>
            <a:ext cx="12143938" cy="1467393"/>
          </a:xfrm>
          <a:prstGeom prst="rect">
            <a:avLst/>
          </a:prstGeom>
          <a:solidFill>
            <a:srgbClr val="692756"/>
          </a:solidFill>
          <a:ln w="12700">
            <a:miter lim="400000"/>
          </a:ln>
        </p:spPr>
        <p:txBody>
          <a:bodyPr lIns="45718" tIns="45718" rIns="45718" bIns="45718" anchor="ctr"/>
          <a:lstStyle/>
          <a:p>
            <a:pPr algn="ctr">
              <a:defRPr>
                <a:solidFill>
                  <a:srgbClr val="FFFFFF"/>
                </a:solidFill>
              </a:defRPr>
            </a:pPr>
            <a:endParaRPr/>
          </a:p>
        </p:txBody>
      </p:sp>
      <p:pic>
        <p:nvPicPr>
          <p:cNvPr id="127" name="Graphic 9" descr="Graphic 9"/>
          <p:cNvPicPr>
            <a:picLocks noChangeAspect="1"/>
          </p:cNvPicPr>
          <p:nvPr/>
        </p:nvPicPr>
        <p:blipFill>
          <a:blip r:embed="rId2"/>
          <a:stretch>
            <a:fillRect/>
          </a:stretch>
        </p:blipFill>
        <p:spPr>
          <a:xfrm>
            <a:off x="522493" y="6340478"/>
            <a:ext cx="1780452" cy="370933"/>
          </a:xfrm>
          <a:prstGeom prst="rect">
            <a:avLst/>
          </a:prstGeom>
          <a:ln w="12700">
            <a:miter lim="400000"/>
          </a:ln>
        </p:spPr>
      </p:pic>
      <p:pic>
        <p:nvPicPr>
          <p:cNvPr id="128" name="Picture 17" descr="Picture 17"/>
          <p:cNvPicPr>
            <a:picLocks noChangeAspect="1"/>
          </p:cNvPicPr>
          <p:nvPr/>
        </p:nvPicPr>
        <p:blipFill>
          <a:blip r:embed="rId3"/>
          <a:srcRect b="662"/>
          <a:stretch>
            <a:fillRect/>
          </a:stretch>
        </p:blipFill>
        <p:spPr>
          <a:xfrm>
            <a:off x="8095212" y="-35169"/>
            <a:ext cx="4612176" cy="1508369"/>
          </a:xfrm>
          <a:prstGeom prst="rect">
            <a:avLst/>
          </a:prstGeom>
          <a:ln w="12700">
            <a:miter lim="400000"/>
          </a:ln>
        </p:spPr>
      </p:pic>
      <p:sp>
        <p:nvSpPr>
          <p:cNvPr id="129" name="Body Level One…"/>
          <p:cNvSpPr txBox="1">
            <a:spLocks noGrp="1"/>
          </p:cNvSpPr>
          <p:nvPr>
            <p:ph type="body" sz="half" idx="1"/>
          </p:nvPr>
        </p:nvSpPr>
        <p:spPr>
          <a:xfrm>
            <a:off x="609600" y="1404809"/>
            <a:ext cx="5384800" cy="4644155"/>
          </a:xfrm>
          <a:prstGeom prst="rect">
            <a:avLst/>
          </a:prstGeom>
        </p:spPr>
        <p:txBody>
          <a:bodyPr/>
          <a:lstStyle>
            <a:lvl1pPr marL="228600" indent="-228600">
              <a:buClrTx/>
              <a:defRPr sz="2800">
                <a:solidFill>
                  <a:srgbClr val="000000"/>
                </a:solidFill>
              </a:defRPr>
            </a:lvl1pPr>
            <a:lvl2pPr marL="723900" indent="-266700">
              <a:buClrTx/>
              <a:defRPr sz="2800">
                <a:solidFill>
                  <a:srgbClr val="000000"/>
                </a:solidFill>
              </a:defRPr>
            </a:lvl2pPr>
            <a:lvl3pPr marL="1234438" indent="-320038">
              <a:buClrTx/>
              <a:defRPr sz="2800">
                <a:solidFill>
                  <a:srgbClr val="000000"/>
                </a:solidFill>
              </a:defRPr>
            </a:lvl3pPr>
            <a:lvl4pPr marL="1727200" indent="-355600">
              <a:buClrTx/>
              <a:defRPr sz="2800">
                <a:solidFill>
                  <a:srgbClr val="000000"/>
                </a:solidFill>
              </a:defRPr>
            </a:lvl4pPr>
            <a:lvl5pPr marL="2184400" indent="-355600">
              <a:buClrTx/>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 name="Title Text"/>
          <p:cNvSpPr txBox="1">
            <a:spLocks noGrp="1"/>
          </p:cNvSpPr>
          <p:nvPr>
            <p:ph type="title"/>
          </p:nvPr>
        </p:nvSpPr>
        <p:spPr>
          <a:xfrm>
            <a:off x="0" y="0"/>
            <a:ext cx="1271" cy="1271"/>
          </a:xfrm>
          <a:prstGeom prst="rect">
            <a:avLst/>
          </a:prstGeom>
        </p:spPr>
        <p:txBody>
          <a:bodyPr/>
          <a:lstStyle>
            <a:lvl1pPr>
              <a:defRPr>
                <a:solidFill>
                  <a:srgbClr val="000000"/>
                </a:solidFill>
              </a:defRPr>
            </a:lvl1pPr>
          </a:lstStyle>
          <a:p>
            <a:r>
              <a:t>Title Text</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263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2"/>
              </a:rPr>
              <a:t>clinicaloptions.com</a:t>
            </a:r>
            <a:endParaRPr lang="en-US" altLang="en-US" sz="1200" b="0">
              <a:solidFill>
                <a:schemeClr val="bg2"/>
              </a:solidFill>
              <a:latin typeface="Calibri" panose="020F0502020204030204" pitchFamily="34" charset="0"/>
            </a:endParaRPr>
          </a:p>
        </p:txBody>
      </p:sp>
    </p:spTree>
    <p:extLst>
      <p:ext uri="{BB962C8B-B14F-4D97-AF65-F5344CB8AC3E}">
        <p14:creationId xmlns:p14="http://schemas.microsoft.com/office/powerpoint/2010/main" val="9138534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0304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0047409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17217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2"/>
              </a:rPr>
              <a:t>clinicaloptions.com</a:t>
            </a:r>
            <a:endParaRPr lang="en-US" altLang="en-US" sz="1200" b="0">
              <a:solidFill>
                <a:schemeClr val="bg2"/>
              </a:solidFill>
              <a:latin typeface="Calibri" panose="020F0502020204030204" pitchFamily="34" charset="0"/>
            </a:endParaRPr>
          </a:p>
        </p:txBody>
      </p:sp>
    </p:spTree>
    <p:extLst>
      <p:ext uri="{BB962C8B-B14F-4D97-AF65-F5344CB8AC3E}">
        <p14:creationId xmlns:p14="http://schemas.microsoft.com/office/powerpoint/2010/main" val="20963893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528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715149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9416444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1003D-B5C2-304B-B84B-55648731E39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9" name="Graphic 17">
            <a:extLst>
              <a:ext uri="{FF2B5EF4-FFF2-40B4-BE49-F238E27FC236}">
                <a16:creationId xmlns:a16="http://schemas.microsoft.com/office/drawing/2014/main" id="{858B0E0D-276B-3940-B6B5-D0454000544E}"/>
              </a:ext>
            </a:extLst>
          </p:cNvPr>
          <p:cNvGrpSpPr/>
          <p:nvPr/>
        </p:nvGrpSpPr>
        <p:grpSpPr>
          <a:xfrm>
            <a:off x="2643067" y="-2420220"/>
            <a:ext cx="11655056" cy="9323075"/>
            <a:chOff x="2347232" y="403662"/>
            <a:chExt cx="11655056" cy="9323075"/>
          </a:xfrm>
          <a:solidFill>
            <a:schemeClr val="accent1"/>
          </a:solidFill>
        </p:grpSpPr>
        <p:sp>
          <p:nvSpPr>
            <p:cNvPr id="11" name="Freeform 10">
              <a:extLst>
                <a:ext uri="{FF2B5EF4-FFF2-40B4-BE49-F238E27FC236}">
                  <a16:creationId xmlns:a16="http://schemas.microsoft.com/office/drawing/2014/main" id="{9EC00A21-039F-F74A-968B-9ABBF02203B0}"/>
                </a:ext>
              </a:extLst>
            </p:cNvPr>
            <p:cNvSpPr/>
            <p:nvPr/>
          </p:nvSpPr>
          <p:spPr>
            <a:xfrm>
              <a:off x="6814660" y="6057539"/>
              <a:ext cx="3620913" cy="3669198"/>
            </a:xfrm>
            <a:custGeom>
              <a:avLst/>
              <a:gdLst>
                <a:gd name="connsiteX0" fmla="*/ 317443 w 3620913"/>
                <a:gd name="connsiteY0" fmla="*/ 3669198 h 3669198"/>
                <a:gd name="connsiteX1" fmla="*/ 3099584 w 3620913"/>
                <a:gd name="connsiteY1" fmla="*/ 3669198 h 3669198"/>
                <a:gd name="connsiteX2" fmla="*/ 3620913 w 3620913"/>
                <a:gd name="connsiteY2" fmla="*/ 0 h 3669198"/>
                <a:gd name="connsiteX3" fmla="*/ 0 w 3620913"/>
                <a:gd name="connsiteY3" fmla="*/ 1643118 h 3669198"/>
              </a:gdLst>
              <a:ahLst/>
              <a:cxnLst>
                <a:cxn ang="0">
                  <a:pos x="connsiteX0" y="connsiteY0"/>
                </a:cxn>
                <a:cxn ang="0">
                  <a:pos x="connsiteX1" y="connsiteY1"/>
                </a:cxn>
                <a:cxn ang="0">
                  <a:pos x="connsiteX2" y="connsiteY2"/>
                </a:cxn>
                <a:cxn ang="0">
                  <a:pos x="connsiteX3" y="connsiteY3"/>
                </a:cxn>
              </a:cxnLst>
              <a:rect l="l" t="t" r="r" b="b"/>
              <a:pathLst>
                <a:path w="3620913" h="3669198">
                  <a:moveTo>
                    <a:pt x="317443" y="3669198"/>
                  </a:moveTo>
                  <a:lnTo>
                    <a:pt x="3099584" y="3669198"/>
                  </a:lnTo>
                  <a:lnTo>
                    <a:pt x="3620913" y="0"/>
                  </a:lnTo>
                  <a:lnTo>
                    <a:pt x="0" y="1643118"/>
                  </a:lnTo>
                  <a:close/>
                </a:path>
              </a:pathLst>
            </a:custGeom>
            <a:solidFill>
              <a:srgbClr val="CE2027"/>
            </a:solidFill>
            <a:ln w="28550"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900D99F0-F35C-9C44-9DA2-1D37E7F0CDD8}"/>
                </a:ext>
              </a:extLst>
            </p:cNvPr>
            <p:cNvSpPr/>
            <p:nvPr/>
          </p:nvSpPr>
          <p:spPr>
            <a:xfrm>
              <a:off x="9914244" y="4440297"/>
              <a:ext cx="4088044" cy="5286439"/>
            </a:xfrm>
            <a:custGeom>
              <a:avLst/>
              <a:gdLst>
                <a:gd name="connsiteX0" fmla="*/ 2129190 w 4088044"/>
                <a:gd name="connsiteY0" fmla="*/ 5286440 h 5286439"/>
                <a:gd name="connsiteX1" fmla="*/ 4088045 w 4088044"/>
                <a:gd name="connsiteY1" fmla="*/ 0 h 5286439"/>
                <a:gd name="connsiteX2" fmla="*/ 521329 w 4088044"/>
                <a:gd name="connsiteY2" fmla="*/ 1617242 h 5286439"/>
                <a:gd name="connsiteX3" fmla="*/ 0 w 4088044"/>
                <a:gd name="connsiteY3" fmla="*/ 5286440 h 5286439"/>
              </a:gdLst>
              <a:ahLst/>
              <a:cxnLst>
                <a:cxn ang="0">
                  <a:pos x="connsiteX0" y="connsiteY0"/>
                </a:cxn>
                <a:cxn ang="0">
                  <a:pos x="connsiteX1" y="connsiteY1"/>
                </a:cxn>
                <a:cxn ang="0">
                  <a:pos x="connsiteX2" y="connsiteY2"/>
                </a:cxn>
                <a:cxn ang="0">
                  <a:pos x="connsiteX3" y="connsiteY3"/>
                </a:cxn>
              </a:cxnLst>
              <a:rect l="l" t="t" r="r" b="b"/>
              <a:pathLst>
                <a:path w="4088044" h="5286439">
                  <a:moveTo>
                    <a:pt x="2129190" y="5286440"/>
                  </a:moveTo>
                  <a:lnTo>
                    <a:pt x="4088045" y="0"/>
                  </a:lnTo>
                  <a:lnTo>
                    <a:pt x="521329" y="1617242"/>
                  </a:lnTo>
                  <a:lnTo>
                    <a:pt x="0" y="5286440"/>
                  </a:lnTo>
                  <a:close/>
                </a:path>
              </a:pathLst>
            </a:custGeom>
            <a:solidFill>
              <a:srgbClr val="EF4136"/>
            </a:solidFill>
            <a:ln w="285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0795EA9-4AB5-1E4E-AD46-88F5889E2D02}"/>
                </a:ext>
              </a:extLst>
            </p:cNvPr>
            <p:cNvSpPr/>
            <p:nvPr/>
          </p:nvSpPr>
          <p:spPr>
            <a:xfrm>
              <a:off x="6458504" y="403662"/>
              <a:ext cx="4782289" cy="7296994"/>
            </a:xfrm>
            <a:custGeom>
              <a:avLst/>
              <a:gdLst>
                <a:gd name="connsiteX0" fmla="*/ 3977069 w 4782289"/>
                <a:gd name="connsiteY0" fmla="*/ 5653877 h 7296994"/>
                <a:gd name="connsiteX1" fmla="*/ 4782290 w 4782289"/>
                <a:gd name="connsiteY1" fmla="*/ 0 h 7296994"/>
                <a:gd name="connsiteX2" fmla="*/ 0 w 4782289"/>
                <a:gd name="connsiteY2" fmla="*/ 5012156 h 7296994"/>
                <a:gd name="connsiteX3" fmla="*/ 356156 w 4782289"/>
                <a:gd name="connsiteY3" fmla="*/ 7296995 h 7296994"/>
              </a:gdLst>
              <a:ahLst/>
              <a:cxnLst>
                <a:cxn ang="0">
                  <a:pos x="connsiteX0" y="connsiteY0"/>
                </a:cxn>
                <a:cxn ang="0">
                  <a:pos x="connsiteX1" y="connsiteY1"/>
                </a:cxn>
                <a:cxn ang="0">
                  <a:pos x="connsiteX2" y="connsiteY2"/>
                </a:cxn>
                <a:cxn ang="0">
                  <a:pos x="connsiteX3" y="connsiteY3"/>
                </a:cxn>
              </a:cxnLst>
              <a:rect l="l" t="t" r="r" b="b"/>
              <a:pathLst>
                <a:path w="4782289" h="7296994">
                  <a:moveTo>
                    <a:pt x="3977069" y="5653877"/>
                  </a:moveTo>
                  <a:lnTo>
                    <a:pt x="4782290" y="0"/>
                  </a:lnTo>
                  <a:lnTo>
                    <a:pt x="0" y="5012156"/>
                  </a:lnTo>
                  <a:lnTo>
                    <a:pt x="356156" y="7296995"/>
                  </a:lnTo>
                  <a:close/>
                </a:path>
              </a:pathLst>
            </a:custGeom>
            <a:solidFill>
              <a:srgbClr val="F7941D"/>
            </a:solidFill>
            <a:ln w="28550"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C55AB439-2219-BB43-86F2-4C600ED8D20F}"/>
                </a:ext>
              </a:extLst>
            </p:cNvPr>
            <p:cNvSpPr/>
            <p:nvPr/>
          </p:nvSpPr>
          <p:spPr>
            <a:xfrm>
              <a:off x="2347232" y="7700657"/>
              <a:ext cx="4784870" cy="2026080"/>
            </a:xfrm>
            <a:custGeom>
              <a:avLst/>
              <a:gdLst>
                <a:gd name="connsiteX0" fmla="*/ 4467428 w 4784870"/>
                <a:gd name="connsiteY0" fmla="*/ 0 h 2026080"/>
                <a:gd name="connsiteX1" fmla="*/ 0 w 4784870"/>
                <a:gd name="connsiteY1" fmla="*/ 2026080 h 2026080"/>
                <a:gd name="connsiteX2" fmla="*/ 4784871 w 4784870"/>
                <a:gd name="connsiteY2" fmla="*/ 2026080 h 2026080"/>
              </a:gdLst>
              <a:ahLst/>
              <a:cxnLst>
                <a:cxn ang="0">
                  <a:pos x="connsiteX0" y="connsiteY0"/>
                </a:cxn>
                <a:cxn ang="0">
                  <a:pos x="connsiteX1" y="connsiteY1"/>
                </a:cxn>
                <a:cxn ang="0">
                  <a:pos x="connsiteX2" y="connsiteY2"/>
                </a:cxn>
              </a:cxnLst>
              <a:rect l="l" t="t" r="r" b="b"/>
              <a:pathLst>
                <a:path w="4784870" h="2026080">
                  <a:moveTo>
                    <a:pt x="4467428" y="0"/>
                  </a:moveTo>
                  <a:lnTo>
                    <a:pt x="0" y="2026080"/>
                  </a:lnTo>
                  <a:lnTo>
                    <a:pt x="4784871" y="2026080"/>
                  </a:lnTo>
                  <a:close/>
                </a:path>
              </a:pathLst>
            </a:custGeom>
            <a:solidFill>
              <a:srgbClr val="692955"/>
            </a:solidFill>
            <a:ln w="285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6AFDC74-E378-E346-9521-0AC340029DD2}"/>
                </a:ext>
              </a:extLst>
            </p:cNvPr>
            <p:cNvSpPr/>
            <p:nvPr/>
          </p:nvSpPr>
          <p:spPr>
            <a:xfrm>
              <a:off x="2347232" y="1829422"/>
              <a:ext cx="4111271" cy="7897314"/>
            </a:xfrm>
            <a:custGeom>
              <a:avLst/>
              <a:gdLst>
                <a:gd name="connsiteX0" fmla="*/ 3551231 w 4111271"/>
                <a:gd name="connsiteY0" fmla="*/ 0 h 7897314"/>
                <a:gd name="connsiteX1" fmla="*/ 0 w 4111271"/>
                <a:gd name="connsiteY1" fmla="*/ 7897315 h 7897314"/>
                <a:gd name="connsiteX2" fmla="*/ 4111272 w 4111271"/>
                <a:gd name="connsiteY2" fmla="*/ 3586395 h 7897314"/>
              </a:gdLst>
              <a:ahLst/>
              <a:cxnLst>
                <a:cxn ang="0">
                  <a:pos x="connsiteX0" y="connsiteY0"/>
                </a:cxn>
                <a:cxn ang="0">
                  <a:pos x="connsiteX1" y="connsiteY1"/>
                </a:cxn>
                <a:cxn ang="0">
                  <a:pos x="connsiteX2" y="connsiteY2"/>
                </a:cxn>
              </a:cxnLst>
              <a:rect l="l" t="t" r="r" b="b"/>
              <a:pathLst>
                <a:path w="4111271" h="7897314">
                  <a:moveTo>
                    <a:pt x="3551231" y="0"/>
                  </a:moveTo>
                  <a:lnTo>
                    <a:pt x="0" y="7897315"/>
                  </a:lnTo>
                  <a:lnTo>
                    <a:pt x="4111272" y="3586395"/>
                  </a:lnTo>
                  <a:close/>
                </a:path>
              </a:pathLst>
            </a:custGeom>
            <a:solidFill>
              <a:srgbClr val="F15A29"/>
            </a:solidFill>
            <a:ln w="285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0D15ACFC-7EF7-5447-9ABD-E8A6130E9A16}"/>
                </a:ext>
              </a:extLst>
            </p:cNvPr>
            <p:cNvSpPr/>
            <p:nvPr/>
          </p:nvSpPr>
          <p:spPr>
            <a:xfrm>
              <a:off x="2347232" y="5415818"/>
              <a:ext cx="4467427" cy="4310919"/>
            </a:xfrm>
            <a:custGeom>
              <a:avLst/>
              <a:gdLst>
                <a:gd name="connsiteX0" fmla="*/ 4111272 w 4467427"/>
                <a:gd name="connsiteY0" fmla="*/ 0 h 4310919"/>
                <a:gd name="connsiteX1" fmla="*/ 0 w 4467427"/>
                <a:gd name="connsiteY1" fmla="*/ 4310920 h 4310919"/>
                <a:gd name="connsiteX2" fmla="*/ 4467428 w 4467427"/>
                <a:gd name="connsiteY2" fmla="*/ 2284839 h 4310919"/>
              </a:gdLst>
              <a:ahLst/>
              <a:cxnLst>
                <a:cxn ang="0">
                  <a:pos x="connsiteX0" y="connsiteY0"/>
                </a:cxn>
                <a:cxn ang="0">
                  <a:pos x="connsiteX1" y="connsiteY1"/>
                </a:cxn>
                <a:cxn ang="0">
                  <a:pos x="connsiteX2" y="connsiteY2"/>
                </a:cxn>
              </a:cxnLst>
              <a:rect l="l" t="t" r="r" b="b"/>
              <a:pathLst>
                <a:path w="4467427" h="4310919">
                  <a:moveTo>
                    <a:pt x="4111272" y="0"/>
                  </a:moveTo>
                  <a:lnTo>
                    <a:pt x="0" y="4310920"/>
                  </a:lnTo>
                  <a:lnTo>
                    <a:pt x="4467428" y="2284839"/>
                  </a:lnTo>
                  <a:close/>
                </a:path>
              </a:pathLst>
            </a:custGeom>
            <a:solidFill>
              <a:srgbClr val="BE1E2D"/>
            </a:solidFill>
            <a:ln w="285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3AC02632-2A95-6349-B366-C5736E21E79F}"/>
              </a:ext>
            </a:extLst>
          </p:cNvPr>
          <p:cNvSpPr>
            <a:spLocks noGrp="1"/>
          </p:cNvSpPr>
          <p:nvPr>
            <p:ph type="ctrTitle"/>
          </p:nvPr>
        </p:nvSpPr>
        <p:spPr>
          <a:xfrm>
            <a:off x="4548682" y="3862108"/>
            <a:ext cx="7209436" cy="1130300"/>
          </a:xfrm>
          <a:prstGeom prst="rect">
            <a:avLst/>
          </a:prstGeom>
        </p:spPr>
        <p:txBody>
          <a:bodyPr anchor="b">
            <a:normAutofit/>
          </a:bodyPr>
          <a:lstStyle>
            <a:lvl1pPr algn="l">
              <a:defRPr sz="4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864BCA0-22F0-694A-AFAA-8540D084837A}"/>
              </a:ext>
            </a:extLst>
          </p:cNvPr>
          <p:cNvSpPr>
            <a:spLocks noGrp="1"/>
          </p:cNvSpPr>
          <p:nvPr>
            <p:ph type="subTitle" idx="1"/>
          </p:nvPr>
        </p:nvSpPr>
        <p:spPr>
          <a:xfrm>
            <a:off x="4548682" y="5208120"/>
            <a:ext cx="7209436" cy="58440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FE8E86F0-FBE8-CE46-831E-B2782B74F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5CACE-BAF8-3E49-80D5-0B527887569B}"/>
              </a:ext>
            </a:extLst>
          </p:cNvPr>
          <p:cNvSpPr>
            <a:spLocks noGrp="1"/>
          </p:cNvSpPr>
          <p:nvPr>
            <p:ph type="sldNum" sz="quarter" idx="12"/>
          </p:nvPr>
        </p:nvSpPr>
        <p:spPr/>
        <p:txBody>
          <a:bodyPr/>
          <a:lstStyle/>
          <a:p>
            <a:fld id="{1616277E-A747-AA48-BEB0-4DD6F585E7B6}" type="slidenum">
              <a:rPr lang="en-US" smtClean="0"/>
              <a:t>‹#›</a:t>
            </a:fld>
            <a:endParaRPr lang="en-US"/>
          </a:p>
        </p:txBody>
      </p:sp>
      <p:pic>
        <p:nvPicPr>
          <p:cNvPr id="15" name="Graphic 14">
            <a:extLst>
              <a:ext uri="{FF2B5EF4-FFF2-40B4-BE49-F238E27FC236}">
                <a16:creationId xmlns:a16="http://schemas.microsoft.com/office/drawing/2014/main" id="{3B86451F-CB39-2241-9CB2-81FDA26EA90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02"/>
          <a:stretch/>
        </p:blipFill>
        <p:spPr>
          <a:xfrm>
            <a:off x="393673" y="655614"/>
            <a:ext cx="4499169" cy="931749"/>
          </a:xfrm>
          <a:prstGeom prst="rect">
            <a:avLst/>
          </a:prstGeom>
        </p:spPr>
      </p:pic>
    </p:spTree>
    <p:extLst>
      <p:ext uri="{BB962C8B-B14F-4D97-AF65-F5344CB8AC3E}">
        <p14:creationId xmlns:p14="http://schemas.microsoft.com/office/powerpoint/2010/main" val="29176276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2.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23.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2.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2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Rectangle 6"/>
          <p:cNvGrpSpPr/>
          <p:nvPr/>
        </p:nvGrpSpPr>
        <p:grpSpPr>
          <a:xfrm>
            <a:off x="0" y="0"/>
            <a:ext cx="12192000" cy="1473200"/>
            <a:chOff x="0" y="0"/>
            <a:chExt cx="12192000" cy="1473200"/>
          </a:xfrm>
        </p:grpSpPr>
        <p:sp>
          <p:nvSpPr>
            <p:cNvPr id="2"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3"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5" name="Graphic 9" descr="Graphic 9"/>
          <p:cNvPicPr>
            <a:picLocks noChangeAspect="1"/>
          </p:cNvPicPr>
          <p:nvPr/>
        </p:nvPicPr>
        <p:blipFill>
          <a:blip r:embed="rId73"/>
          <a:stretch>
            <a:fillRect/>
          </a:stretch>
        </p:blipFill>
        <p:spPr>
          <a:xfrm>
            <a:off x="827293" y="6365878"/>
            <a:ext cx="1780452" cy="370933"/>
          </a:xfrm>
          <a:prstGeom prst="rect">
            <a:avLst/>
          </a:prstGeom>
          <a:ln w="12700">
            <a:miter lim="400000"/>
          </a:ln>
        </p:spPr>
      </p:pic>
      <p:pic>
        <p:nvPicPr>
          <p:cNvPr id="6" name="Picture 17" descr="Picture 17"/>
          <p:cNvPicPr>
            <a:picLocks noChangeAspect="1"/>
          </p:cNvPicPr>
          <p:nvPr/>
        </p:nvPicPr>
        <p:blipFill>
          <a:blip r:embed="rId74"/>
          <a:srcRect b="662"/>
          <a:stretch>
            <a:fillRect/>
          </a:stretch>
        </p:blipFill>
        <p:spPr>
          <a:xfrm>
            <a:off x="8095212" y="-35169"/>
            <a:ext cx="4612176" cy="1508369"/>
          </a:xfrm>
          <a:prstGeom prst="rect">
            <a:avLst/>
          </a:prstGeom>
          <a:ln w="12700">
            <a:miter lim="400000"/>
          </a:ln>
        </p:spPr>
      </p:pic>
      <p:grpSp>
        <p:nvGrpSpPr>
          <p:cNvPr id="9" name="Rectangle 8"/>
          <p:cNvGrpSpPr/>
          <p:nvPr/>
        </p:nvGrpSpPr>
        <p:grpSpPr>
          <a:xfrm>
            <a:off x="0" y="0"/>
            <a:ext cx="12192000" cy="1473200"/>
            <a:chOff x="0" y="0"/>
            <a:chExt cx="12192000" cy="1473200"/>
          </a:xfrm>
        </p:grpSpPr>
        <p:sp>
          <p:nvSpPr>
            <p:cNvPr id="7" name="Rectangle"/>
            <p:cNvSpPr/>
            <p:nvPr/>
          </p:nvSpPr>
          <p:spPr>
            <a:xfrm>
              <a:off x="0" y="0"/>
              <a:ext cx="12192000" cy="1473200"/>
            </a:xfrm>
            <a:prstGeom prst="rect">
              <a:avLst/>
            </a:prstGeom>
            <a:solidFill>
              <a:srgbClr val="692756"/>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8" name="Text"/>
            <p:cNvSpPr txBox="1"/>
            <p:nvPr/>
          </p:nvSpPr>
          <p:spPr>
            <a:xfrm>
              <a:off x="0" y="570055"/>
              <a:ext cx="12192000" cy="33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  </a:t>
              </a:r>
            </a:p>
          </p:txBody>
        </p:sp>
      </p:grpSp>
      <p:pic>
        <p:nvPicPr>
          <p:cNvPr id="10" name="Graphic 15" descr="Graphic 15"/>
          <p:cNvPicPr>
            <a:picLocks noChangeAspect="1"/>
          </p:cNvPicPr>
          <p:nvPr/>
        </p:nvPicPr>
        <p:blipFill>
          <a:blip r:embed="rId73"/>
          <a:stretch>
            <a:fillRect/>
          </a:stretch>
        </p:blipFill>
        <p:spPr>
          <a:xfrm>
            <a:off x="827293" y="6365878"/>
            <a:ext cx="1780452" cy="370933"/>
          </a:xfrm>
          <a:prstGeom prst="rect">
            <a:avLst/>
          </a:prstGeom>
          <a:ln w="12700">
            <a:miter lim="400000"/>
          </a:ln>
        </p:spPr>
      </p:pic>
      <p:pic>
        <p:nvPicPr>
          <p:cNvPr id="11" name="Picture 7" descr="Picture 7"/>
          <p:cNvPicPr>
            <a:picLocks noChangeAspect="1"/>
          </p:cNvPicPr>
          <p:nvPr/>
        </p:nvPicPr>
        <p:blipFill>
          <a:blip r:embed="rId74"/>
          <a:srcRect b="662"/>
          <a:stretch>
            <a:fillRect/>
          </a:stretch>
        </p:blipFill>
        <p:spPr>
          <a:xfrm>
            <a:off x="8095212" y="-35169"/>
            <a:ext cx="4612176" cy="1508369"/>
          </a:xfrm>
          <a:prstGeom prst="rect">
            <a:avLst/>
          </a:prstGeom>
          <a:ln w="12700">
            <a:miter lim="400000"/>
          </a:ln>
        </p:spPr>
      </p:pic>
      <p:sp>
        <p:nvSpPr>
          <p:cNvPr id="12" name="Body Level One…"/>
          <p:cNvSpPr txBox="1">
            <a:spLocks noGrp="1"/>
          </p:cNvSpPr>
          <p:nvPr>
            <p:ph type="body" idx="1"/>
          </p:nvPr>
        </p:nvSpPr>
        <p:spPr>
          <a:xfrm>
            <a:off x="838200" y="1825625"/>
            <a:ext cx="10009097"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13" name="Title Text"/>
          <p:cNvSpPr txBox="1">
            <a:spLocks noGrp="1"/>
          </p:cNvSpPr>
          <p:nvPr>
            <p:ph type="title"/>
          </p:nvPr>
        </p:nvSpPr>
        <p:spPr>
          <a:xfrm>
            <a:off x="838202" y="106040"/>
            <a:ext cx="10009094"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Title Text</a:t>
            </a:r>
          </a:p>
        </p:txBody>
      </p:sp>
      <p:sp>
        <p:nvSpPr>
          <p:cNvPr id="14" name="Slide Number"/>
          <p:cNvSpPr txBox="1">
            <a:spLocks noGrp="1"/>
          </p:cNvSpPr>
          <p:nvPr>
            <p:ph type="sldNum" sz="quarter" idx="2"/>
          </p:nvPr>
        </p:nvSpPr>
        <p:spPr>
          <a:xfrm>
            <a:off x="10817859" y="6356350"/>
            <a:ext cx="335862" cy="333084"/>
          </a:xfrm>
          <a:prstGeom prst="rect">
            <a:avLst/>
          </a:prstGeom>
          <a:ln w="12700">
            <a:miter lim="400000"/>
          </a:ln>
        </p:spPr>
        <p:txBody>
          <a:bodyPr wrap="none" lIns="45718" tIns="45718" rIns="45718" bIns="45718">
            <a:spAutoFit/>
          </a:body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7" r:id="rId37"/>
    <p:sldLayoutId id="2147483688" r:id="rId38"/>
    <p:sldLayoutId id="2147483690" r:id="rId39"/>
    <p:sldLayoutId id="2147483691" r:id="rId40"/>
    <p:sldLayoutId id="2147483692" r:id="rId41"/>
    <p:sldLayoutId id="2147483693" r:id="rId42"/>
    <p:sldLayoutId id="2147483694" r:id="rId43"/>
    <p:sldLayoutId id="2147483695"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 id="2147483723" r:id="rId7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alibri Light"/>
          <a:ea typeface="Calibri Light"/>
          <a:cs typeface="Calibri Light"/>
          <a:sym typeface="Calibri Light"/>
        </a:defRPr>
      </a:lvl9pPr>
    </p:titleStyle>
    <p:bodyStyle>
      <a:lvl1pPr marL="212271" marR="0" indent="-212271"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1pPr>
      <a:lvl2pPr marL="704850" marR="0" indent="-24765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2pPr>
      <a:lvl3pPr marL="1211580" marR="0" indent="-29718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3pPr>
      <a:lvl4pPr marL="1701800" marR="0" indent="-33020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4pPr>
      <a:lvl5pPr marL="2159000" marR="0" indent="-33020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5pPr>
      <a:lvl6pPr marL="2616200" marR="0" indent="-33020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6pPr>
      <a:lvl7pPr marL="3073400" marR="0" indent="-33020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7pPr>
      <a:lvl8pPr marL="3530600" marR="0" indent="-33020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8pPr>
      <a:lvl9pPr marL="3987800" marR="0" indent="-330200" algn="l" defTabSz="914400" rtl="0" latinLnBrk="0">
        <a:lnSpc>
          <a:spcPct val="90000"/>
        </a:lnSpc>
        <a:spcBef>
          <a:spcPts val="1000"/>
        </a:spcBef>
        <a:spcAft>
          <a:spcPts val="0"/>
        </a:spcAft>
        <a:buClr>
          <a:srgbClr val="F7941C"/>
        </a:buClr>
        <a:buSzPct val="100000"/>
        <a:buFont typeface="Arial"/>
        <a:buChar char="•"/>
        <a:tabLst/>
        <a:defRPr sz="2600" b="0" i="0" u="none" strike="noStrike" cap="none" spc="0" baseline="0">
          <a:solidFill>
            <a:srgbClr val="3C3C36"/>
          </a:solidFill>
          <a:uFillTx/>
          <a:latin typeface="+mn-lt"/>
          <a:ea typeface="+mn-ea"/>
          <a:cs typeface="+mn-cs"/>
          <a:sym typeface="Calibri"/>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176696"/>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974564"/>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F89AAA-2192-504F-BF92-CF76464CA4FF}"/>
              </a:ext>
            </a:extLst>
          </p:cNvPr>
          <p:cNvSpPr/>
          <p:nvPr userDrawn="1"/>
        </p:nvSpPr>
        <p:spPr>
          <a:xfrm>
            <a:off x="0" y="0"/>
            <a:ext cx="12192000" cy="1473200"/>
          </a:xfrm>
          <a:prstGeom prst="rect">
            <a:avLst/>
          </a:prstGeom>
          <a:solidFill>
            <a:srgbClr val="69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Footer Placeholder 4">
            <a:extLst>
              <a:ext uri="{FF2B5EF4-FFF2-40B4-BE49-F238E27FC236}">
                <a16:creationId xmlns:a16="http://schemas.microsoft.com/office/drawing/2014/main" id="{1FD673A9-E9FC-3443-82E4-A754CF5BC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B87BC-A29F-534A-A97A-B28B9DD94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6277E-A747-AA48-BEB0-4DD6F585E7B6}" type="slidenum">
              <a:rPr lang="en-US" smtClean="0"/>
              <a:t>‹#›</a:t>
            </a:fld>
            <a:endParaRPr lang="en-US"/>
          </a:p>
        </p:txBody>
      </p:sp>
      <p:sp>
        <p:nvSpPr>
          <p:cNvPr id="9" name="Slide Number Placeholder 5">
            <a:extLst>
              <a:ext uri="{FF2B5EF4-FFF2-40B4-BE49-F238E27FC236}">
                <a16:creationId xmlns:a16="http://schemas.microsoft.com/office/drawing/2014/main" id="{843535F1-5685-6E4A-8BB9-DFAFCB743B44}"/>
              </a:ext>
            </a:extLst>
          </p:cNvPr>
          <p:cNvSpPr txBox="1">
            <a:spLocks/>
          </p:cNvSpPr>
          <p:nvPr userDrawn="1"/>
        </p:nvSpPr>
        <p:spPr>
          <a:xfrm>
            <a:off x="10817860" y="6356350"/>
            <a:ext cx="107188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16277E-A747-AA48-BEB0-4DD6F585E7B6}" type="slidenum">
              <a:rPr lang="en-US" smtClean="0"/>
              <a:pPr/>
              <a:t>‹#›</a:t>
            </a:fld>
            <a:endParaRPr lang="en-US"/>
          </a:p>
        </p:txBody>
      </p:sp>
      <p:pic>
        <p:nvPicPr>
          <p:cNvPr id="10" name="Graphic 9">
            <a:extLst>
              <a:ext uri="{FF2B5EF4-FFF2-40B4-BE49-F238E27FC236}">
                <a16:creationId xmlns:a16="http://schemas.microsoft.com/office/drawing/2014/main" id="{5643D61B-B505-CA45-89EE-933104D41537}"/>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475" t="-10529" r="-3914" b="-3826"/>
          <a:stretch/>
        </p:blipFill>
        <p:spPr>
          <a:xfrm>
            <a:off x="712009" y="6326824"/>
            <a:ext cx="1965421" cy="42417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B3DD5699-3B3A-9F47-BFC2-2457C844015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663"/>
          <a:stretch/>
        </p:blipFill>
        <p:spPr>
          <a:xfrm>
            <a:off x="8095212" y="-35169"/>
            <a:ext cx="4612175" cy="1508369"/>
          </a:xfrm>
          <a:prstGeom prst="rect">
            <a:avLst/>
          </a:prstGeom>
        </p:spPr>
      </p:pic>
    </p:spTree>
    <p:extLst>
      <p:ext uri="{BB962C8B-B14F-4D97-AF65-F5344CB8AC3E}">
        <p14:creationId xmlns:p14="http://schemas.microsoft.com/office/powerpoint/2010/main" val="2907090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hiv/pdf/group/gender/women/cdc-hiv-women-and-PrEP-discussion-series.pdf" TargetMode="External"/><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6.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1.xml"/><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hyperlink" Target="https://education.aahivm.org/courses/119061"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0.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lide Number Placeholder 5"/>
          <p:cNvSpPr txBox="1">
            <a:spLocks noGrp="1"/>
          </p:cNvSpPr>
          <p:nvPr>
            <p:ph type="sldNum" sz="quarter" idx="4294967295"/>
          </p:nvPr>
        </p:nvSpPr>
        <p:spPr>
          <a:xfrm>
            <a:off x="10817859" y="6356348"/>
            <a:ext cx="219999"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989" name="Title 3"/>
          <p:cNvSpPr txBox="1">
            <a:spLocks noGrp="1"/>
          </p:cNvSpPr>
          <p:nvPr>
            <p:ph type="title"/>
          </p:nvPr>
        </p:nvSpPr>
        <p:spPr>
          <a:xfrm>
            <a:off x="-828964" y="672649"/>
            <a:ext cx="14114931" cy="6714695"/>
          </a:xfrm>
          <a:prstGeom prst="rect">
            <a:avLst/>
          </a:prstGeom>
        </p:spPr>
        <p:txBody>
          <a:bodyPr>
            <a:normAutofit fontScale="90000"/>
          </a:bodyPr>
          <a:lstStyle/>
          <a:p>
            <a:pPr algn="ctr" defTabSz="777240">
              <a:defRPr sz="3060" b="1">
                <a:solidFill>
                  <a:srgbClr val="262626"/>
                </a:solidFill>
                <a:latin typeface="+mn-lt"/>
                <a:ea typeface="+mn-ea"/>
                <a:cs typeface="+mn-cs"/>
                <a:sym typeface="Calibri"/>
              </a:defRPr>
            </a:pPr>
            <a:br>
              <a:rPr dirty="0"/>
            </a:br>
            <a:br>
              <a:rPr dirty="0"/>
            </a:br>
            <a:r>
              <a:rPr dirty="0">
                <a:solidFill>
                  <a:srgbClr val="000000"/>
                </a:solidFill>
              </a:rPr>
              <a:t>            </a:t>
            </a:r>
            <a:r>
              <a:rPr sz="4000" dirty="0">
                <a:solidFill>
                  <a:srgbClr val="000000"/>
                </a:solidFill>
              </a:rPr>
              <a:t>The Changing Landscape of PrEP and </a:t>
            </a:r>
          </a:p>
          <a:p>
            <a:pPr algn="ctr" defTabSz="777240">
              <a:defRPr sz="3060" b="1">
                <a:solidFill>
                  <a:srgbClr val="262626"/>
                </a:solidFill>
                <a:latin typeface="+mn-lt"/>
                <a:ea typeface="+mn-ea"/>
                <a:cs typeface="+mn-cs"/>
                <a:sym typeface="Calibri"/>
              </a:defRPr>
            </a:pPr>
            <a:r>
              <a:rPr sz="4000" dirty="0">
                <a:solidFill>
                  <a:srgbClr val="000000"/>
                </a:solidFill>
              </a:rPr>
              <a:t>New Options in 2025 </a:t>
            </a:r>
            <a:br>
              <a:rPr dirty="0">
                <a:solidFill>
                  <a:srgbClr val="000000"/>
                </a:solidFill>
              </a:rPr>
            </a:br>
            <a:br>
              <a:rPr dirty="0">
                <a:solidFill>
                  <a:srgbClr val="000000"/>
                </a:solidFill>
              </a:rPr>
            </a:br>
            <a:r>
              <a:rPr sz="2200" dirty="0">
                <a:solidFill>
                  <a:srgbClr val="000000"/>
                </a:solidFill>
              </a:rPr>
              <a:t>Michelle Collins-Ogle, MD, FAAP, AAHIVS</a:t>
            </a:r>
          </a:p>
          <a:p>
            <a:pPr algn="ctr" defTabSz="777240">
              <a:defRPr sz="3060" b="1">
                <a:solidFill>
                  <a:srgbClr val="262626"/>
                </a:solidFill>
                <a:latin typeface="+mn-lt"/>
                <a:ea typeface="+mn-ea"/>
                <a:cs typeface="+mn-cs"/>
                <a:sym typeface="Calibri"/>
              </a:defRPr>
            </a:pPr>
            <a:r>
              <a:rPr sz="2200" dirty="0">
                <a:solidFill>
                  <a:srgbClr val="000000"/>
                </a:solidFill>
              </a:rPr>
              <a:t>Associate Professor of Pediatrics</a:t>
            </a:r>
          </a:p>
          <a:p>
            <a:pPr algn="ctr" defTabSz="777240">
              <a:defRPr sz="3060" b="1">
                <a:solidFill>
                  <a:srgbClr val="262626"/>
                </a:solidFill>
                <a:latin typeface="+mn-lt"/>
                <a:ea typeface="+mn-ea"/>
                <a:cs typeface="+mn-cs"/>
                <a:sym typeface="Calibri"/>
              </a:defRPr>
            </a:pPr>
            <a:r>
              <a:rPr sz="2200" dirty="0">
                <a:solidFill>
                  <a:srgbClr val="000000"/>
                </a:solidFill>
              </a:rPr>
              <a:t>Division of Infectious Diseases</a:t>
            </a:r>
            <a:br>
              <a:rPr sz="2200" dirty="0">
                <a:solidFill>
                  <a:srgbClr val="000000"/>
                </a:solidFill>
              </a:rPr>
            </a:br>
            <a:r>
              <a:rPr sz="2200" dirty="0">
                <a:solidFill>
                  <a:srgbClr val="000000"/>
                </a:solidFill>
              </a:rPr>
              <a:t>Children’s Hospital at Montefiore Medical Center</a:t>
            </a:r>
            <a:br>
              <a:rPr sz="2200" dirty="0">
                <a:solidFill>
                  <a:srgbClr val="000000"/>
                </a:solidFill>
              </a:rPr>
            </a:br>
            <a:r>
              <a:rPr sz="2200" dirty="0">
                <a:solidFill>
                  <a:srgbClr val="000000"/>
                </a:solidFill>
              </a:rPr>
              <a:t>Bronx, NY</a:t>
            </a:r>
            <a:br>
              <a:rPr sz="2200" dirty="0">
                <a:solidFill>
                  <a:srgbClr val="000000"/>
                </a:solidFill>
              </a:rPr>
            </a:br>
            <a:br>
              <a:rPr sz="2200" dirty="0">
                <a:solidFill>
                  <a:srgbClr val="000000"/>
                </a:solidFill>
              </a:rPr>
            </a:br>
            <a:r>
              <a:rPr sz="2200" dirty="0">
                <a:solidFill>
                  <a:srgbClr val="000000"/>
                </a:solidFill>
              </a:rPr>
              <a:t>W</a:t>
            </a:r>
            <a:r>
              <a:rPr lang="en-US" sz="2200" dirty="0">
                <a:solidFill>
                  <a:srgbClr val="000000"/>
                </a:solidFill>
              </a:rPr>
              <a:t>m</a:t>
            </a:r>
            <a:r>
              <a:rPr sz="2200" dirty="0">
                <a:solidFill>
                  <a:srgbClr val="000000"/>
                </a:solidFill>
              </a:rPr>
              <a:t> David Hardy, MD, AAHIVS</a:t>
            </a:r>
            <a:br>
              <a:rPr sz="2200" dirty="0">
                <a:solidFill>
                  <a:srgbClr val="000000"/>
                </a:solidFill>
              </a:rPr>
            </a:br>
            <a:r>
              <a:rPr lang="en-US" sz="2200" dirty="0">
                <a:solidFill>
                  <a:srgbClr val="000000"/>
                </a:solidFill>
              </a:rPr>
              <a:t>Clinical </a:t>
            </a:r>
            <a:r>
              <a:rPr sz="2200" dirty="0">
                <a:solidFill>
                  <a:srgbClr val="000000"/>
                </a:solidFill>
              </a:rPr>
              <a:t>Professor</a:t>
            </a:r>
            <a:r>
              <a:rPr lang="en-US" sz="2200" dirty="0">
                <a:solidFill>
                  <a:srgbClr val="000000"/>
                </a:solidFill>
              </a:rPr>
              <a:t> of Family Medicine</a:t>
            </a:r>
            <a:br>
              <a:rPr lang="en-US" sz="2200" dirty="0">
                <a:solidFill>
                  <a:srgbClr val="000000"/>
                </a:solidFill>
              </a:rPr>
            </a:br>
            <a:r>
              <a:rPr lang="en-US" sz="2200" dirty="0">
                <a:solidFill>
                  <a:srgbClr val="000000"/>
                </a:solidFill>
              </a:rPr>
              <a:t>Division of Street Medicine-HIV Consultant</a:t>
            </a:r>
            <a:br>
              <a:rPr lang="en-US" sz="2200" dirty="0">
                <a:solidFill>
                  <a:srgbClr val="000000"/>
                </a:solidFill>
              </a:rPr>
            </a:br>
            <a:r>
              <a:rPr sz="2200" dirty="0">
                <a:solidFill>
                  <a:srgbClr val="000000"/>
                </a:solidFill>
              </a:rPr>
              <a:t> Keck School of Medicine of USC</a:t>
            </a:r>
            <a:br>
              <a:rPr sz="2200" dirty="0">
                <a:solidFill>
                  <a:srgbClr val="000000"/>
                </a:solidFill>
              </a:rPr>
            </a:br>
            <a:r>
              <a:rPr sz="2200" dirty="0">
                <a:solidFill>
                  <a:srgbClr val="000000"/>
                </a:solidFill>
              </a:rPr>
              <a:t>Los Angeles, CA</a:t>
            </a:r>
            <a:br>
              <a:rPr sz="2200" dirty="0">
                <a:solidFill>
                  <a:srgbClr val="000000"/>
                </a:solidFill>
              </a:rPr>
            </a:br>
            <a:r>
              <a:rPr sz="1785" dirty="0">
                <a:solidFill>
                  <a:srgbClr val="000000"/>
                </a:solidFill>
              </a:rPr>
              <a:t> </a:t>
            </a:r>
            <a:br>
              <a:rPr sz="1785" dirty="0">
                <a:solidFill>
                  <a:srgbClr val="000000"/>
                </a:solidFill>
              </a:rPr>
            </a:br>
            <a:br>
              <a:rPr sz="1785" dirty="0">
                <a:solidFill>
                  <a:srgbClr val="000000"/>
                </a:solidFill>
              </a:rPr>
            </a:br>
            <a:br>
              <a:rPr sz="1785" dirty="0">
                <a:solidFill>
                  <a:srgbClr val="000000"/>
                </a:solidFill>
              </a:rPr>
            </a:br>
            <a:br>
              <a:rPr sz="1785" dirty="0">
                <a:solidFill>
                  <a:srgbClr val="000000"/>
                </a:solidFill>
              </a:rPr>
            </a:br>
            <a:br>
              <a:rPr sz="1785" dirty="0">
                <a:solidFill>
                  <a:srgbClr val="000000"/>
                </a:solidFill>
              </a:rPr>
            </a:br>
            <a:br>
              <a:rPr sz="1785" dirty="0">
                <a:solidFill>
                  <a:srgbClr val="000000"/>
                </a:solidFill>
              </a:rPr>
            </a:br>
            <a:endParaRPr sz="1785" dirty="0">
              <a:solidFill>
                <a:srgbClr val="000000"/>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sldNum" idx="4294967295"/>
          </p:nvPr>
        </p:nvSpPr>
        <p:spPr>
          <a:xfrm>
            <a:off x="10817859" y="6356349"/>
            <a:ext cx="224020" cy="358139"/>
          </a:xfrm>
          <a:prstGeom prst="rect">
            <a:avLst/>
          </a:prstGeom>
          <a:noFill/>
          <a:ln>
            <a:noFill/>
          </a:ln>
        </p:spPr>
        <p:txBody>
          <a:bodyPr spcFirstLastPara="1" wrap="square" lIns="45700" tIns="45700" rIns="45700"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3" name="Google Shape;173;p23"/>
          <p:cNvSpPr txBox="1">
            <a:spLocks noGrp="1"/>
          </p:cNvSpPr>
          <p:nvPr>
            <p:ph type="title"/>
          </p:nvPr>
        </p:nvSpPr>
        <p:spPr>
          <a:xfrm>
            <a:off x="439403" y="427235"/>
            <a:ext cx="6835455" cy="6201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500"/>
              <a:buFont typeface="Calibri"/>
              <a:buNone/>
            </a:pPr>
            <a:r>
              <a:rPr lang="en-US" sz="3500"/>
              <a:t>Disclosure of Unlabeled Use</a:t>
            </a:r>
            <a:endParaRPr/>
          </a:p>
        </p:txBody>
      </p:sp>
      <p:sp>
        <p:nvSpPr>
          <p:cNvPr id="174" name="Google Shape;174;p23"/>
          <p:cNvSpPr txBox="1">
            <a:spLocks noGrp="1"/>
          </p:cNvSpPr>
          <p:nvPr>
            <p:ph type="body" idx="1"/>
          </p:nvPr>
        </p:nvSpPr>
        <p:spPr>
          <a:xfrm>
            <a:off x="331828" y="1734635"/>
            <a:ext cx="11341059" cy="42681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300"/>
              <a:buNone/>
            </a:pPr>
            <a:r>
              <a:rPr lang="en-US" sz="2300">
                <a:solidFill>
                  <a:srgbClr val="595959"/>
                </a:solidFill>
              </a:rPr>
              <a:t>This educational activity may contain discussion of published and/or investigational uses of agents that are not indicated by the FDA. The planners of this activity do not recommend the use of any agent outside of the labeled indications.  </a:t>
            </a:r>
            <a:endParaRPr/>
          </a:p>
          <a:p>
            <a:pPr marL="224026" lvl="0" indent="-46226" algn="l" rtl="0">
              <a:lnSpc>
                <a:spcPct val="90000"/>
              </a:lnSpc>
              <a:spcBef>
                <a:spcPts val="900"/>
              </a:spcBef>
              <a:spcAft>
                <a:spcPts val="0"/>
              </a:spcAft>
              <a:buClr>
                <a:srgbClr val="002060"/>
              </a:buClr>
              <a:buSzPts val="2800"/>
              <a:buFont typeface="Garamond"/>
              <a:buNone/>
            </a:pPr>
            <a:endParaRPr/>
          </a:p>
          <a:p>
            <a:pPr marL="0" lvl="0" indent="0" algn="l" rtl="0">
              <a:lnSpc>
                <a:spcPct val="90000"/>
              </a:lnSpc>
              <a:spcBef>
                <a:spcPts val="900"/>
              </a:spcBef>
              <a:spcAft>
                <a:spcPts val="0"/>
              </a:spcAft>
              <a:buSzPts val="2300"/>
              <a:buNone/>
            </a:pPr>
            <a:r>
              <a:rPr lang="en-US" sz="2300">
                <a:solidFill>
                  <a:srgbClr val="595959"/>
                </a:solidFill>
              </a:rPr>
              <a:t>The opinions expressed in the educational activity are those of the faculty and do not necessarily represent the views of the planners.  Please refer to the official prescribing information for each product for discussion of approved indications, contraindications, and warnings.</a:t>
            </a:r>
            <a:endParaRPr/>
          </a:p>
          <a:p>
            <a:pPr marL="224026" lvl="0" indent="-46226" algn="l" rtl="0">
              <a:lnSpc>
                <a:spcPct val="90000"/>
              </a:lnSpc>
              <a:spcBef>
                <a:spcPts val="900"/>
              </a:spcBef>
              <a:spcAft>
                <a:spcPts val="0"/>
              </a:spcAft>
              <a:buClr>
                <a:srgbClr val="002060"/>
              </a:buClr>
              <a:buSzPts val="2800"/>
              <a:buFont typeface="Garamond"/>
              <a:buNone/>
            </a:pPr>
            <a:endParaRPr/>
          </a:p>
          <a:p>
            <a:pPr marL="0" lvl="0" indent="0" algn="l" rtl="0">
              <a:lnSpc>
                <a:spcPct val="90000"/>
              </a:lnSpc>
              <a:spcBef>
                <a:spcPts val="900"/>
              </a:spcBef>
              <a:spcAft>
                <a:spcPts val="0"/>
              </a:spcAft>
              <a:buSzPts val="2300"/>
              <a:buNone/>
            </a:pPr>
            <a:endParaRPr/>
          </a:p>
        </p:txBody>
      </p:sp>
    </p:spTree>
    <p:custDataLst>
      <p:tags r:id="rId1"/>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a:spLocks noGrp="1"/>
          </p:cNvSpPr>
          <p:nvPr>
            <p:ph type="sldNum" idx="4294967295"/>
          </p:nvPr>
        </p:nvSpPr>
        <p:spPr>
          <a:xfrm>
            <a:off x="10817859" y="6356349"/>
            <a:ext cx="224020" cy="358139"/>
          </a:xfrm>
          <a:prstGeom prst="rect">
            <a:avLst/>
          </a:prstGeom>
          <a:noFill/>
          <a:ln>
            <a:noFill/>
          </a:ln>
        </p:spPr>
        <p:txBody>
          <a:bodyPr spcFirstLastPara="1" wrap="square" lIns="45700" tIns="45700" rIns="45700"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0" name="Google Shape;180;p24"/>
          <p:cNvSpPr txBox="1">
            <a:spLocks noGrp="1"/>
          </p:cNvSpPr>
          <p:nvPr>
            <p:ph type="title"/>
          </p:nvPr>
        </p:nvSpPr>
        <p:spPr>
          <a:xfrm>
            <a:off x="676837" y="428771"/>
            <a:ext cx="7472082" cy="7007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sz="4000"/>
              <a:t>Disclaimer</a:t>
            </a:r>
            <a:endParaRPr/>
          </a:p>
        </p:txBody>
      </p:sp>
      <p:sp>
        <p:nvSpPr>
          <p:cNvPr id="181" name="Google Shape;181;p24"/>
          <p:cNvSpPr txBox="1">
            <a:spLocks noGrp="1"/>
          </p:cNvSpPr>
          <p:nvPr>
            <p:ph type="body" idx="1"/>
          </p:nvPr>
        </p:nvSpPr>
        <p:spPr>
          <a:xfrm>
            <a:off x="384253" y="2106284"/>
            <a:ext cx="11145760" cy="383731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None/>
            </a:pPr>
            <a:r>
              <a:rPr lang="en-US" sz="2400">
                <a:solidFill>
                  <a:srgbClr val="595959"/>
                </a:solidFill>
              </a:rPr>
              <a:t>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 conditions and possible contraindications on dangers in use, review of any applicable manufacturer’s product information, and comparison with recommendations of other authorities.</a:t>
            </a:r>
            <a:endParaRPr/>
          </a:p>
        </p:txBody>
      </p:sp>
    </p:spTree>
    <p:custDataLst>
      <p:tags r:id="rId1"/>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5"/>
          <p:cNvSpPr txBox="1">
            <a:spLocks noGrp="1"/>
          </p:cNvSpPr>
          <p:nvPr>
            <p:ph type="sldNum" idx="4294967295"/>
          </p:nvPr>
        </p:nvSpPr>
        <p:spPr>
          <a:xfrm>
            <a:off x="10817859" y="6356349"/>
            <a:ext cx="343901" cy="358139"/>
          </a:xfrm>
          <a:prstGeom prst="rect">
            <a:avLst/>
          </a:prstGeom>
          <a:noFill/>
          <a:ln>
            <a:noFill/>
          </a:ln>
        </p:spPr>
        <p:txBody>
          <a:bodyPr spcFirstLastPara="1" wrap="square" lIns="45700" tIns="45700" rIns="45700"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7" name="Google Shape;187;p25"/>
          <p:cNvSpPr txBox="1">
            <a:spLocks noGrp="1"/>
          </p:cNvSpPr>
          <p:nvPr>
            <p:ph type="title"/>
          </p:nvPr>
        </p:nvSpPr>
        <p:spPr>
          <a:xfrm>
            <a:off x="566738" y="415324"/>
            <a:ext cx="6573650" cy="8218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sz="4000"/>
              <a:t>Fee Information</a:t>
            </a:r>
            <a:endParaRPr/>
          </a:p>
        </p:txBody>
      </p:sp>
      <p:sp>
        <p:nvSpPr>
          <p:cNvPr id="188" name="Google Shape;188;p25"/>
          <p:cNvSpPr txBox="1">
            <a:spLocks noGrp="1"/>
          </p:cNvSpPr>
          <p:nvPr>
            <p:ph type="body" idx="1"/>
          </p:nvPr>
        </p:nvSpPr>
        <p:spPr>
          <a:xfrm>
            <a:off x="566739" y="2604223"/>
            <a:ext cx="9645713" cy="5011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a:solidFill>
                  <a:srgbClr val="595959"/>
                </a:solidFill>
              </a:rPr>
              <a:t>There is no fee for this educational activity.</a:t>
            </a:r>
            <a:endParaRPr/>
          </a:p>
        </p:txBody>
      </p:sp>
    </p:spTree>
    <p:custDataLst>
      <p:tags r:id="rId1"/>
    </p:custData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lide Number"/>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1036" name="Pre-Exposure Prophylaxis (PrEP)"/>
          <p:cNvSpPr txBox="1">
            <a:spLocks noGrp="1"/>
          </p:cNvSpPr>
          <p:nvPr>
            <p:ph type="body" idx="4294967295"/>
          </p:nvPr>
        </p:nvSpPr>
        <p:spPr>
          <a:xfrm>
            <a:off x="344980" y="2896592"/>
            <a:ext cx="11986723" cy="5256808"/>
          </a:xfrm>
          <a:prstGeom prst="rect">
            <a:avLst/>
          </a:prstGeom>
        </p:spPr>
        <p:txBody>
          <a:bodyPr/>
          <a:lstStyle>
            <a:lvl1pPr marL="0" indent="0" algn="ctr">
              <a:buSzTx/>
              <a:buNone/>
              <a:defRPr sz="4600">
                <a:solidFill>
                  <a:srgbClr val="000000"/>
                </a:solidFill>
              </a:defRPr>
            </a:lvl1pPr>
          </a:lstStyle>
          <a:p>
            <a:r>
              <a:t>Pre-Exposure Prophylaxis (PrEP)</a:t>
            </a:r>
          </a:p>
        </p:txBody>
      </p:sp>
      <p:pic>
        <p:nvPicPr>
          <p:cNvPr id="1037" name="Graphic 9" descr="Graphic 9"/>
          <p:cNvPicPr>
            <a:picLocks noChangeAspect="1"/>
          </p:cNvPicPr>
          <p:nvPr/>
        </p:nvPicPr>
        <p:blipFill>
          <a:blip r:embed="rId2"/>
          <a:stretch>
            <a:fillRect/>
          </a:stretch>
        </p:blipFill>
        <p:spPr>
          <a:xfrm>
            <a:off x="522493" y="6340478"/>
            <a:ext cx="1780452" cy="37093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The Changing Landscape of PrEP"/>
          <p:cNvSpPr txBox="1">
            <a:spLocks noGrp="1"/>
          </p:cNvSpPr>
          <p:nvPr>
            <p:ph type="title" idx="4294967295"/>
          </p:nvPr>
        </p:nvSpPr>
        <p:spPr>
          <a:xfrm>
            <a:off x="635000" y="213284"/>
            <a:ext cx="10922001" cy="778720"/>
          </a:xfrm>
          <a:prstGeom prst="rect">
            <a:avLst/>
          </a:prstGeom>
        </p:spPr>
        <p:txBody>
          <a:bodyPr lIns="25400" tIns="25400" rIns="25400" bIns="25400" anchor="b"/>
          <a:lstStyle>
            <a:lvl1pPr algn="ctr" defTabSz="412750">
              <a:lnSpc>
                <a:spcPct val="80000"/>
              </a:lnSpc>
              <a:defRPr sz="3400" spc="-145">
                <a:latin typeface="Arial"/>
                <a:ea typeface="Arial"/>
                <a:cs typeface="Arial"/>
                <a:sym typeface="Arial"/>
              </a:defRPr>
            </a:lvl1pPr>
          </a:lstStyle>
          <a:p>
            <a:r>
              <a:t>The Changing Landscape of PrEP</a:t>
            </a:r>
          </a:p>
        </p:txBody>
      </p:sp>
      <p:sp>
        <p:nvSpPr>
          <p:cNvPr id="1040" name="Objectives"/>
          <p:cNvSpPr txBox="1">
            <a:spLocks noGrp="1"/>
          </p:cNvSpPr>
          <p:nvPr>
            <p:ph type="body" sz="quarter" idx="4294967295"/>
          </p:nvPr>
        </p:nvSpPr>
        <p:spPr>
          <a:xfrm>
            <a:off x="635000" y="1549399"/>
            <a:ext cx="10922001" cy="508001"/>
          </a:xfrm>
          <a:prstGeom prst="rect">
            <a:avLst/>
          </a:prstGeom>
        </p:spPr>
        <p:txBody>
          <a:bodyPr lIns="25400" tIns="25400" rIns="25400" bIns="25400"/>
          <a:lstStyle>
            <a:lvl1pPr marL="0" indent="0" algn="ctr" defTabSz="379729">
              <a:lnSpc>
                <a:spcPct val="100000"/>
              </a:lnSpc>
              <a:spcBef>
                <a:spcPts val="0"/>
              </a:spcBef>
              <a:buClrTx/>
              <a:buSzTx/>
              <a:buFontTx/>
              <a:buNone/>
              <a:defRPr sz="2760">
                <a:solidFill>
                  <a:srgbClr val="000000"/>
                </a:solidFill>
                <a:latin typeface="Graphik Medium"/>
                <a:ea typeface="Graphik Medium"/>
                <a:cs typeface="Graphik Medium"/>
                <a:sym typeface="Graphik Medium"/>
              </a:defRPr>
            </a:lvl1pPr>
          </a:lstStyle>
          <a:p>
            <a:r>
              <a:t>Objectives</a:t>
            </a:r>
          </a:p>
        </p:txBody>
      </p:sp>
      <p:sp>
        <p:nvSpPr>
          <p:cNvPr id="1041" name="Describe the latest algorithms and options for PrEP to prevent HIV acquisition among at-risk populations focusing on long-acting injectable medications…"/>
          <p:cNvSpPr txBox="1"/>
          <p:nvPr/>
        </p:nvSpPr>
        <p:spPr>
          <a:xfrm>
            <a:off x="355512" y="2378211"/>
            <a:ext cx="11480976" cy="4216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lnSpcReduction="10000"/>
          </a:bodyPr>
          <a:lstStyle/>
          <a:p>
            <a:pPr defTabSz="228600">
              <a:lnSpc>
                <a:spcPct val="115832"/>
              </a:lnSpc>
              <a:spcBef>
                <a:spcPts val="400"/>
              </a:spcBef>
              <a:buClr>
                <a:srgbClr val="000000"/>
              </a:buClr>
              <a:defRPr sz="1600">
                <a:uFill>
                  <a:solidFill>
                    <a:srgbClr val="000000"/>
                  </a:solidFill>
                </a:uFill>
                <a:latin typeface="Arial"/>
                <a:ea typeface="Arial"/>
                <a:cs typeface="Arial"/>
                <a:sym typeface="Arial"/>
              </a:defRPr>
            </a:pPr>
            <a:endParaRPr dirty="0"/>
          </a:p>
          <a:p>
            <a:pPr marL="284842" indent="-145142" defTabSz="228600">
              <a:buClr>
                <a:srgbClr val="333333"/>
              </a:buClr>
              <a:buSzPct val="100000"/>
              <a:buFont typeface="Helvetica"/>
              <a:buChar char="•"/>
              <a:defRPr sz="2000">
                <a:uFill>
                  <a:solidFill>
                    <a:srgbClr val="156082"/>
                  </a:solidFill>
                </a:uFill>
                <a:latin typeface="Arial"/>
                <a:ea typeface="Arial"/>
                <a:cs typeface="Arial"/>
                <a:sym typeface="Arial"/>
              </a:defRPr>
            </a:pPr>
            <a:r>
              <a:rPr dirty="0"/>
              <a:t>Describe the latest algorithms and options for </a:t>
            </a:r>
            <a:r>
              <a:rPr dirty="0" err="1"/>
              <a:t>PrEP</a:t>
            </a:r>
            <a:r>
              <a:rPr dirty="0"/>
              <a:t> to prevent HIV acquisition among at-risk populations focusing on long-acting injectable medications</a:t>
            </a:r>
          </a:p>
          <a:p>
            <a:pPr defTabSz="228600">
              <a:buClr>
                <a:srgbClr val="000000"/>
              </a:buClr>
              <a:defRPr sz="2000">
                <a:uFill>
                  <a:solidFill>
                    <a:srgbClr val="156082"/>
                  </a:solidFill>
                </a:uFill>
                <a:latin typeface="Arial"/>
                <a:ea typeface="Arial"/>
                <a:cs typeface="Arial"/>
                <a:sym typeface="Arial"/>
              </a:defRPr>
            </a:pPr>
            <a:endParaRPr dirty="0"/>
          </a:p>
          <a:p>
            <a:pPr marL="284842" indent="-145142" defTabSz="228600">
              <a:buClr>
                <a:srgbClr val="333333"/>
              </a:buClr>
              <a:buSzPct val="100000"/>
              <a:buFont typeface="Helvetica"/>
              <a:buChar char="•"/>
              <a:defRPr sz="2000">
                <a:uFill>
                  <a:solidFill>
                    <a:srgbClr val="156082"/>
                  </a:solidFill>
                </a:uFill>
                <a:latin typeface="Arial"/>
                <a:ea typeface="Arial"/>
                <a:cs typeface="Arial"/>
                <a:sym typeface="Arial"/>
              </a:defRPr>
            </a:pPr>
            <a:r>
              <a:rPr lang="en-US" dirty="0"/>
              <a:t>Explain</a:t>
            </a:r>
            <a:r>
              <a:rPr dirty="0"/>
              <a:t> common structural challenges in improving </a:t>
            </a:r>
            <a:r>
              <a:rPr dirty="0" err="1"/>
              <a:t>PrEP</a:t>
            </a:r>
            <a:r>
              <a:rPr dirty="0"/>
              <a:t> uptake, adherence and persistence</a:t>
            </a:r>
          </a:p>
          <a:p>
            <a:pPr defTabSz="228600">
              <a:buClr>
                <a:srgbClr val="000000"/>
              </a:buClr>
              <a:defRPr sz="2000">
                <a:uFill>
                  <a:solidFill>
                    <a:srgbClr val="156082"/>
                  </a:solidFill>
                </a:uFill>
                <a:latin typeface="Arial"/>
                <a:ea typeface="Arial"/>
                <a:cs typeface="Arial"/>
                <a:sym typeface="Arial"/>
              </a:defRPr>
            </a:pPr>
            <a:endParaRPr dirty="0"/>
          </a:p>
          <a:p>
            <a:pPr marL="284842" indent="-145142" defTabSz="228600">
              <a:buClr>
                <a:srgbClr val="333333"/>
              </a:buClr>
              <a:buSzPct val="100000"/>
              <a:buFont typeface="Helvetica"/>
              <a:buChar char="•"/>
              <a:defRPr sz="2000">
                <a:uFill>
                  <a:solidFill>
                    <a:srgbClr val="156082"/>
                  </a:solidFill>
                </a:uFill>
                <a:latin typeface="Arial"/>
                <a:ea typeface="Arial"/>
                <a:cs typeface="Arial"/>
                <a:sym typeface="Arial"/>
              </a:defRPr>
            </a:pPr>
            <a:r>
              <a:rPr dirty="0"/>
              <a:t>Discuss the management of challenging cases, including acute HIV</a:t>
            </a:r>
            <a:r>
              <a:rPr dirty="0">
                <a:solidFill>
                  <a:srgbClr val="B41700"/>
                </a:solidFill>
              </a:rPr>
              <a:t> </a:t>
            </a:r>
            <a:r>
              <a:rPr dirty="0"/>
              <a:t>seroconversion within the context of </a:t>
            </a:r>
            <a:r>
              <a:rPr dirty="0" err="1"/>
              <a:t>PrEP</a:t>
            </a:r>
            <a:endParaRPr dirty="0"/>
          </a:p>
          <a:p>
            <a:pPr defTabSz="228600">
              <a:buClr>
                <a:srgbClr val="000000"/>
              </a:buClr>
              <a:defRPr sz="2000">
                <a:uFill>
                  <a:solidFill>
                    <a:srgbClr val="156082"/>
                  </a:solidFill>
                </a:uFill>
                <a:latin typeface="Arial"/>
                <a:ea typeface="Arial"/>
                <a:cs typeface="Arial"/>
                <a:sym typeface="Arial"/>
              </a:defRPr>
            </a:pPr>
            <a:endParaRPr dirty="0"/>
          </a:p>
          <a:p>
            <a:pPr marL="284842" indent="-145142" defTabSz="228600">
              <a:buClr>
                <a:srgbClr val="333333"/>
              </a:buClr>
              <a:buSzPct val="100000"/>
              <a:buFont typeface="Helvetica"/>
              <a:buChar char="•"/>
              <a:defRPr sz="2000">
                <a:uFill>
                  <a:solidFill>
                    <a:srgbClr val="156082"/>
                  </a:solidFill>
                </a:uFill>
                <a:latin typeface="Arial"/>
                <a:ea typeface="Arial"/>
                <a:cs typeface="Arial"/>
                <a:sym typeface="Arial"/>
              </a:defRPr>
            </a:pPr>
            <a:r>
              <a:rPr dirty="0"/>
              <a:t>Review current and emerging guidelines, clinical efficacy and patient suitability of </a:t>
            </a:r>
            <a:r>
              <a:rPr dirty="0" err="1"/>
              <a:t>PrEP</a:t>
            </a:r>
            <a:r>
              <a:rPr dirty="0"/>
              <a:t> options </a:t>
            </a:r>
          </a:p>
          <a:p>
            <a:pPr defTabSz="228600">
              <a:buClr>
                <a:srgbClr val="000000"/>
              </a:buClr>
              <a:defRPr sz="2000">
                <a:uFill>
                  <a:solidFill>
                    <a:srgbClr val="156082"/>
                  </a:solidFill>
                </a:uFill>
                <a:latin typeface="Arial"/>
                <a:ea typeface="Arial"/>
                <a:cs typeface="Arial"/>
                <a:sym typeface="Arial"/>
              </a:defRPr>
            </a:pPr>
            <a:endParaRPr dirty="0"/>
          </a:p>
          <a:p>
            <a:pPr marL="284842" indent="-145142" defTabSz="228600">
              <a:buClr>
                <a:srgbClr val="333333"/>
              </a:buClr>
              <a:buSzPct val="100000"/>
              <a:buFont typeface="Helvetica"/>
              <a:buChar char="•"/>
              <a:defRPr sz="2000">
                <a:uFill>
                  <a:solidFill>
                    <a:srgbClr val="156082"/>
                  </a:solidFill>
                </a:uFill>
                <a:latin typeface="Arial"/>
                <a:ea typeface="Arial"/>
                <a:cs typeface="Arial"/>
                <a:sym typeface="Arial"/>
              </a:defRPr>
            </a:pPr>
            <a:r>
              <a:rPr dirty="0"/>
              <a:t>Analyze how marginalizing science, politicizing HIV prevention— including anti-DEI rulings, restrictions on gender-affirming healthcare, and Medicaid cuts negatively impact </a:t>
            </a:r>
            <a:r>
              <a:rPr dirty="0" err="1"/>
              <a:t>PrEP</a:t>
            </a:r>
            <a:r>
              <a:rPr dirty="0"/>
              <a:t> access for vulnerable populations.</a:t>
            </a:r>
          </a:p>
        </p:txBody>
      </p:sp>
      <p:sp>
        <p:nvSpPr>
          <p:cNvPr id="1042"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Title 1"/>
          <p:cNvSpPr txBox="1">
            <a:spLocks noGrp="1"/>
          </p:cNvSpPr>
          <p:nvPr>
            <p:ph type="title"/>
          </p:nvPr>
        </p:nvSpPr>
        <p:spPr>
          <a:xfrm>
            <a:off x="609759" y="238127"/>
            <a:ext cx="10872445" cy="1103314"/>
          </a:xfrm>
          <a:prstGeom prst="rect">
            <a:avLst/>
          </a:prstGeom>
        </p:spPr>
        <p:txBody>
          <a:bodyPr/>
          <a:lstStyle/>
          <a:p>
            <a:pPr>
              <a:defRPr sz="3600">
                <a:latin typeface="+mn-lt"/>
                <a:ea typeface="+mn-ea"/>
                <a:cs typeface="+mn-cs"/>
                <a:sym typeface="Calibri"/>
              </a:defRPr>
            </a:pPr>
            <a:r>
              <a:t>Implementation Plan to End the HIV Epidemic</a:t>
            </a:r>
            <a:br/>
            <a:r>
              <a:t>in the United States</a:t>
            </a:r>
          </a:p>
        </p:txBody>
      </p:sp>
      <p:sp>
        <p:nvSpPr>
          <p:cNvPr id="1045" name="Content Placeholder 2"/>
          <p:cNvSpPr txBox="1">
            <a:spLocks noGrp="1"/>
          </p:cNvSpPr>
          <p:nvPr>
            <p:ph type="body" sz="half" idx="1"/>
          </p:nvPr>
        </p:nvSpPr>
        <p:spPr>
          <a:xfrm>
            <a:off x="486364" y="1694458"/>
            <a:ext cx="5309280" cy="4678740"/>
          </a:xfrm>
          <a:prstGeom prst="rect">
            <a:avLst/>
          </a:prstGeom>
        </p:spPr>
        <p:txBody>
          <a:bodyPr/>
          <a:lstStyle/>
          <a:p>
            <a:pPr>
              <a:defRPr sz="2400"/>
            </a:pPr>
            <a:r>
              <a:t>Focus initially on high-incidence geographic areas</a:t>
            </a:r>
          </a:p>
          <a:p>
            <a:pPr marL="704850" lvl="1" indent="-247650">
              <a:defRPr sz="2200"/>
            </a:pPr>
            <a:r>
              <a:t>48 counties; Washington, DC; and </a:t>
            </a:r>
            <a:br/>
            <a:r>
              <a:t>San Juan, Puerto Rico represent </a:t>
            </a:r>
            <a:br/>
            <a:r>
              <a:t>&gt; 50% of new HIV diagnoses</a:t>
            </a:r>
            <a:endParaRPr sz="2600"/>
          </a:p>
          <a:p>
            <a:pPr marL="704850" lvl="1" indent="-247650">
              <a:defRPr sz="2200"/>
            </a:pPr>
            <a:r>
              <a:t>7 states with high rural HIV burdens</a:t>
            </a:r>
            <a:endParaRPr sz="2600"/>
          </a:p>
          <a:p>
            <a:pPr>
              <a:defRPr sz="2400"/>
            </a:pPr>
            <a:r>
              <a:t>Emphasize early diagnosis, immediate treatment, engagement</a:t>
            </a:r>
          </a:p>
          <a:p>
            <a:pPr marL="704850" lvl="1" indent="-247650">
              <a:defRPr sz="2200"/>
            </a:pPr>
            <a:r>
              <a:t>Treat rapidly to stop transmission</a:t>
            </a:r>
            <a:endParaRPr sz="2600"/>
          </a:p>
          <a:p>
            <a:pPr marL="704850" lvl="1" indent="-247650">
              <a:defRPr sz="2200"/>
            </a:pPr>
            <a:r>
              <a:t>Increase viral suppression from 63% to at least 95%  </a:t>
            </a:r>
          </a:p>
        </p:txBody>
      </p:sp>
      <p:sp>
        <p:nvSpPr>
          <p:cNvPr id="1046" name="Content Placeholder 4"/>
          <p:cNvSpPr txBox="1"/>
          <p:nvPr/>
        </p:nvSpPr>
        <p:spPr>
          <a:xfrm>
            <a:off x="6137178" y="1750874"/>
            <a:ext cx="5229571" cy="4679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12271" indent="-212271">
              <a:lnSpc>
                <a:spcPct val="90000"/>
              </a:lnSpc>
              <a:spcBef>
                <a:spcPts val="1000"/>
              </a:spcBef>
              <a:buClr>
                <a:srgbClr val="F7941C"/>
              </a:buClr>
              <a:buSzPct val="100000"/>
              <a:buFont typeface="Arial"/>
              <a:buChar char="•"/>
              <a:defRPr sz="2400" b="1">
                <a:solidFill>
                  <a:srgbClr val="FF0000"/>
                </a:solidFill>
              </a:defRPr>
            </a:pPr>
            <a:r>
              <a:t>Expand PrEP</a:t>
            </a:r>
            <a:endParaRPr sz="2800">
              <a:solidFill>
                <a:srgbClr val="3C3C36"/>
              </a:solidFill>
            </a:endParaRPr>
          </a:p>
          <a:p>
            <a:pPr marL="704850" lvl="1" indent="-247650">
              <a:lnSpc>
                <a:spcPct val="90000"/>
              </a:lnSpc>
              <a:spcBef>
                <a:spcPts val="1000"/>
              </a:spcBef>
              <a:buClr>
                <a:srgbClr val="F7941C"/>
              </a:buClr>
              <a:buSzPct val="100000"/>
              <a:buFont typeface="Arial"/>
              <a:buChar char="•"/>
              <a:defRPr sz="2200" b="1">
                <a:solidFill>
                  <a:srgbClr val="FF0000"/>
                </a:solidFill>
              </a:defRPr>
            </a:pPr>
            <a:r>
              <a:t>Increase use by at-risk population to at least 50% by 2025 </a:t>
            </a:r>
            <a:endParaRPr sz="2600">
              <a:solidFill>
                <a:srgbClr val="3C3C36"/>
              </a:solidFill>
            </a:endParaRPr>
          </a:p>
          <a:p>
            <a:pPr marL="212271" indent="-212271">
              <a:lnSpc>
                <a:spcPct val="90000"/>
              </a:lnSpc>
              <a:spcBef>
                <a:spcPts val="1000"/>
              </a:spcBef>
              <a:buClr>
                <a:srgbClr val="F7941C"/>
              </a:buClr>
              <a:buSzPct val="100000"/>
              <a:buFont typeface="Arial"/>
              <a:buChar char="•"/>
              <a:defRPr sz="2400">
                <a:solidFill>
                  <a:srgbClr val="3C3C36"/>
                </a:solidFill>
              </a:defRPr>
            </a:pPr>
            <a:r>
              <a:t>Rapid and overwhelming response to emerging HIV clusters</a:t>
            </a:r>
            <a:endParaRPr sz="2800"/>
          </a:p>
          <a:p>
            <a:pPr marL="704850" lvl="1" indent="-247650">
              <a:lnSpc>
                <a:spcPct val="90000"/>
              </a:lnSpc>
              <a:spcBef>
                <a:spcPts val="1000"/>
              </a:spcBef>
              <a:buClr>
                <a:srgbClr val="F7941C"/>
              </a:buClr>
              <a:buSzPct val="100000"/>
              <a:buFont typeface="Arial"/>
              <a:buChar char="•"/>
              <a:defRPr sz="2200">
                <a:solidFill>
                  <a:srgbClr val="3C3C36"/>
                </a:solidFill>
              </a:defRPr>
            </a:pPr>
            <a:r>
              <a:t>Monitor for early detection of clusters</a:t>
            </a:r>
            <a:endParaRPr sz="2600"/>
          </a:p>
          <a:p>
            <a:pPr marL="704850" lvl="1" indent="-247650">
              <a:lnSpc>
                <a:spcPct val="90000"/>
              </a:lnSpc>
              <a:spcBef>
                <a:spcPts val="1000"/>
              </a:spcBef>
              <a:buClr>
                <a:srgbClr val="F7941C"/>
              </a:buClr>
              <a:buSzPct val="100000"/>
              <a:buFont typeface="Arial"/>
              <a:buChar char="•"/>
              <a:defRPr sz="2200">
                <a:solidFill>
                  <a:srgbClr val="3C3C36"/>
                </a:solidFill>
              </a:defRPr>
            </a:pPr>
            <a:r>
              <a:t>Treat each new diagnosis as a “sentinel event”</a:t>
            </a:r>
          </a:p>
        </p:txBody>
      </p:sp>
      <p:sp>
        <p:nvSpPr>
          <p:cNvPr id="1047" name="Text Box 15"/>
          <p:cNvSpPr txBox="1"/>
          <p:nvPr/>
        </p:nvSpPr>
        <p:spPr>
          <a:xfrm>
            <a:off x="472325" y="5919953"/>
            <a:ext cx="7761921" cy="438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defRPr sz="1200" spc="-10">
                <a:solidFill>
                  <a:srgbClr val="535353"/>
                </a:solidFill>
              </a:defRPr>
            </a:pPr>
            <a:r>
              <a:t>CDC. Ending the HIV Epidemic: A Plan for America. https://www.cdc.gov/endhiv/index.html.</a:t>
            </a:r>
            <a:endParaRPr b="1">
              <a:latin typeface="Arial"/>
              <a:ea typeface="Arial"/>
              <a:cs typeface="Arial"/>
              <a:sym typeface="Arial"/>
            </a:endParaRPr>
          </a:p>
          <a:p>
            <a:pPr>
              <a:defRPr sz="1200" spc="-10">
                <a:solidFill>
                  <a:srgbClr val="535353"/>
                </a:solidFill>
              </a:defRPr>
            </a:pPr>
            <a:r>
              <a:t>CDC. Ending HIV transmission. https://www.cdc.gov/vitalsigns/test-treat-prevent/index.html. </a:t>
            </a:r>
          </a:p>
        </p:txBody>
      </p:sp>
      <p:sp>
        <p:nvSpPr>
          <p:cNvPr id="1048" name="Slide Number"/>
          <p:cNvSpPr txBox="1">
            <a:spLocks noGrp="1"/>
          </p:cNvSpPr>
          <p:nvPr>
            <p:ph type="sldNum" sz="quarter" idx="4294967295"/>
          </p:nvPr>
        </p:nvSpPr>
        <p:spPr>
          <a:xfrm>
            <a:off x="8737600" y="6356350"/>
            <a:ext cx="2844800" cy="368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Slide Number Placeholder 5"/>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pic>
        <p:nvPicPr>
          <p:cNvPr id="1224" name="Picture 3" descr="Picture 3"/>
          <p:cNvPicPr>
            <a:picLocks noChangeAspect="1"/>
          </p:cNvPicPr>
          <p:nvPr/>
        </p:nvPicPr>
        <p:blipFill>
          <a:blip r:embed="rId2"/>
          <a:stretch>
            <a:fillRect/>
          </a:stretch>
        </p:blipFill>
        <p:spPr>
          <a:xfrm>
            <a:off x="10275795" y="4567237"/>
            <a:ext cx="1143004" cy="1609729"/>
          </a:xfrm>
          <a:prstGeom prst="rect">
            <a:avLst/>
          </a:prstGeom>
          <a:ln w="12700">
            <a:miter lim="400000"/>
          </a:ln>
        </p:spPr>
      </p:pic>
      <p:sp>
        <p:nvSpPr>
          <p:cNvPr id="1225" name="Title 1"/>
          <p:cNvSpPr txBox="1">
            <a:spLocks noGrp="1"/>
          </p:cNvSpPr>
          <p:nvPr>
            <p:ph type="title"/>
          </p:nvPr>
        </p:nvSpPr>
        <p:spPr>
          <a:xfrm>
            <a:off x="1223818" y="366337"/>
            <a:ext cx="9869056" cy="762645"/>
          </a:xfrm>
          <a:prstGeom prst="rect">
            <a:avLst/>
          </a:prstGeom>
        </p:spPr>
        <p:txBody>
          <a:bodyPr/>
          <a:lstStyle>
            <a:lvl1pPr algn="ctr" defTabSz="813816">
              <a:defRPr sz="3600">
                <a:latin typeface="+mn-lt"/>
                <a:ea typeface="+mn-ea"/>
                <a:cs typeface="+mn-cs"/>
                <a:sym typeface="Calibri"/>
              </a:defRPr>
            </a:lvl1pPr>
          </a:lstStyle>
          <a:p>
            <a:r>
              <a:t>Combination HIV Prevention</a:t>
            </a:r>
          </a:p>
        </p:txBody>
      </p:sp>
      <p:sp>
        <p:nvSpPr>
          <p:cNvPr id="1226" name="Content Placeholder 2"/>
          <p:cNvSpPr txBox="1">
            <a:spLocks noGrp="1"/>
          </p:cNvSpPr>
          <p:nvPr>
            <p:ph type="body" idx="1"/>
          </p:nvPr>
        </p:nvSpPr>
        <p:spPr>
          <a:xfrm>
            <a:off x="266697" y="1729819"/>
            <a:ext cx="11405655" cy="4379441"/>
          </a:xfrm>
          <a:prstGeom prst="rect">
            <a:avLst/>
          </a:prstGeom>
        </p:spPr>
        <p:txBody>
          <a:bodyPr/>
          <a:lstStyle/>
          <a:p>
            <a:pPr marL="195607" indent="-195607" defTabSz="842619">
              <a:spcBef>
                <a:spcPts val="800"/>
              </a:spcBef>
              <a:defRPr sz="2328">
                <a:solidFill>
                  <a:srgbClr val="404040"/>
                </a:solidFill>
              </a:defRPr>
            </a:pPr>
            <a:r>
              <a:t>Biomedical Interventions</a:t>
            </a:r>
          </a:p>
          <a:p>
            <a:pPr marL="639091" lvl="1" indent="-195607" defTabSz="842619">
              <a:spcBef>
                <a:spcPts val="800"/>
              </a:spcBef>
              <a:defRPr sz="2328">
                <a:solidFill>
                  <a:srgbClr val="404040"/>
                </a:solidFill>
              </a:defRPr>
            </a:pPr>
            <a:r>
              <a:t>PrEP</a:t>
            </a:r>
          </a:p>
          <a:p>
            <a:pPr marL="639091" lvl="1" indent="-195607" defTabSz="842619">
              <a:spcBef>
                <a:spcPts val="800"/>
              </a:spcBef>
              <a:defRPr sz="2328">
                <a:solidFill>
                  <a:srgbClr val="404040"/>
                </a:solidFill>
              </a:defRPr>
            </a:pPr>
            <a:r>
              <a:t>PEP</a:t>
            </a:r>
          </a:p>
          <a:p>
            <a:pPr marL="639091" lvl="1" indent="-195607" defTabSz="842619">
              <a:spcBef>
                <a:spcPts val="800"/>
              </a:spcBef>
              <a:defRPr sz="2328">
                <a:solidFill>
                  <a:srgbClr val="404040"/>
                </a:solidFill>
              </a:defRPr>
            </a:pPr>
            <a:r>
              <a:t>TasP</a:t>
            </a:r>
          </a:p>
          <a:p>
            <a:pPr marL="195607" indent="-195607" defTabSz="842619">
              <a:spcBef>
                <a:spcPts val="800"/>
              </a:spcBef>
              <a:defRPr sz="2328">
                <a:solidFill>
                  <a:srgbClr val="404040"/>
                </a:solidFill>
              </a:defRPr>
            </a:pPr>
            <a:r>
              <a:t>Decision Making Interventions (Behavioral)</a:t>
            </a:r>
          </a:p>
          <a:p>
            <a:pPr marL="639091" lvl="1" indent="-195607" defTabSz="842619">
              <a:spcBef>
                <a:spcPts val="800"/>
              </a:spcBef>
              <a:defRPr sz="2328">
                <a:solidFill>
                  <a:srgbClr val="404040"/>
                </a:solidFill>
              </a:defRPr>
            </a:pPr>
            <a:r>
              <a:t>Obtain a thorough Sexual History </a:t>
            </a:r>
          </a:p>
          <a:p>
            <a:pPr marL="195607" indent="-195607" defTabSz="842619">
              <a:spcBef>
                <a:spcPts val="800"/>
              </a:spcBef>
              <a:defRPr sz="2328">
                <a:solidFill>
                  <a:srgbClr val="404040"/>
                </a:solidFill>
              </a:defRPr>
            </a:pPr>
            <a:r>
              <a:t>Structural Interventions</a:t>
            </a:r>
          </a:p>
          <a:p>
            <a:pPr marL="639091" lvl="1" indent="-195607" defTabSz="842619">
              <a:spcBef>
                <a:spcPts val="800"/>
              </a:spcBef>
              <a:defRPr sz="2328">
                <a:solidFill>
                  <a:srgbClr val="404040"/>
                </a:solidFill>
              </a:defRPr>
            </a:pPr>
            <a:r>
              <a:t>Defunding Prevention Programs</a:t>
            </a:r>
          </a:p>
          <a:p>
            <a:pPr marL="639091" lvl="1" indent="-195607" defTabSz="842619">
              <a:spcBef>
                <a:spcPts val="800"/>
              </a:spcBef>
              <a:defRPr sz="2328">
                <a:solidFill>
                  <a:srgbClr val="404040"/>
                </a:solidFill>
              </a:defRPr>
            </a:pPr>
            <a:r>
              <a:t>DEI used as a weapon against HIV Prevention</a:t>
            </a:r>
          </a:p>
          <a:p>
            <a:pPr marL="639091" lvl="1" indent="-195607" defTabSz="842619">
              <a:spcBef>
                <a:spcPts val="800"/>
              </a:spcBef>
              <a:defRPr sz="2328">
                <a:solidFill>
                  <a:srgbClr val="404040"/>
                </a:solidFill>
              </a:defRPr>
            </a:pPr>
            <a:r>
              <a:t>Structural racism exacerbating disparities in HIV prevention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Title 1"/>
          <p:cNvSpPr txBox="1">
            <a:spLocks noGrp="1"/>
          </p:cNvSpPr>
          <p:nvPr>
            <p:ph type="title"/>
          </p:nvPr>
        </p:nvSpPr>
        <p:spPr>
          <a:xfrm>
            <a:off x="403996" y="73433"/>
            <a:ext cx="11234554" cy="1103313"/>
          </a:xfrm>
          <a:prstGeom prst="rect">
            <a:avLst/>
          </a:prstGeom>
        </p:spPr>
        <p:txBody>
          <a:bodyPr/>
          <a:lstStyle/>
          <a:p>
            <a:r>
              <a:t>Need for PrEP Is Much Greater Than Population It Reaches</a:t>
            </a:r>
          </a:p>
        </p:txBody>
      </p:sp>
      <p:sp>
        <p:nvSpPr>
          <p:cNvPr id="1211" name="Content Placeholder 5"/>
          <p:cNvSpPr txBox="1">
            <a:spLocks noGrp="1"/>
          </p:cNvSpPr>
          <p:nvPr>
            <p:ph type="body" sz="half" idx="1"/>
          </p:nvPr>
        </p:nvSpPr>
        <p:spPr>
          <a:xfrm>
            <a:off x="595010" y="1493290"/>
            <a:ext cx="5253408" cy="4650686"/>
          </a:xfrm>
          <a:prstGeom prst="rect">
            <a:avLst/>
          </a:prstGeom>
        </p:spPr>
        <p:txBody>
          <a:bodyPr/>
          <a:lstStyle/>
          <a:p>
            <a:pPr>
              <a:defRPr sz="2400"/>
            </a:pPr>
            <a:r>
              <a:t>CDC study estimate of </a:t>
            </a:r>
            <a:r>
              <a:rPr b="1">
                <a:solidFill>
                  <a:srgbClr val="E1471D"/>
                </a:solidFill>
              </a:rPr>
              <a:t>population need for PrEP: </a:t>
            </a:r>
            <a:r>
              <a:rPr b="1" u="sng">
                <a:solidFill>
                  <a:srgbClr val="E1471D"/>
                </a:solidFill>
              </a:rPr>
              <a:t>2,254,489 people</a:t>
            </a:r>
          </a:p>
          <a:p>
            <a:pPr>
              <a:defRPr sz="2400"/>
            </a:pPr>
            <a:r>
              <a:t>ie, number of people needing to receive PrEP to prevent an additional HIV infection in populations whose HIV incidence is ≥1% per yr:</a:t>
            </a:r>
          </a:p>
          <a:p>
            <a:pPr marL="742950" lvl="1" indent="-285750">
              <a:buFont typeface="Arial"/>
              <a:defRPr sz="2200"/>
            </a:pPr>
            <a:r>
              <a:t>Men who have sex with men</a:t>
            </a:r>
            <a:endParaRPr sz="2600"/>
          </a:p>
          <a:p>
            <a:pPr marL="742950" lvl="1" indent="-285750">
              <a:buFont typeface="Arial"/>
              <a:defRPr sz="2200"/>
            </a:pPr>
            <a:r>
              <a:t>People who have heterosexual sex</a:t>
            </a:r>
            <a:endParaRPr sz="2600"/>
          </a:p>
          <a:p>
            <a:pPr marL="742950" lvl="1" indent="-285750">
              <a:buFont typeface="Arial"/>
              <a:defRPr sz="2200"/>
            </a:pPr>
            <a:r>
              <a:t>People who inject drugs</a:t>
            </a:r>
          </a:p>
        </p:txBody>
      </p:sp>
      <p:sp>
        <p:nvSpPr>
          <p:cNvPr id="1212" name="TextBox 4"/>
          <p:cNvSpPr txBox="1"/>
          <p:nvPr/>
        </p:nvSpPr>
        <p:spPr>
          <a:xfrm>
            <a:off x="449715" y="6398261"/>
            <a:ext cx="9358250"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a:solidFill>
                  <a:srgbClr val="455560"/>
                </a:solidFill>
              </a:defRPr>
            </a:lvl1pPr>
          </a:lstStyle>
          <a:p>
            <a:r>
              <a:t>Kourtis. Ann Epidemiol. 2025;106:48.</a:t>
            </a:r>
          </a:p>
        </p:txBody>
      </p:sp>
      <p:sp>
        <p:nvSpPr>
          <p:cNvPr id="1213" name="Rectangle 21"/>
          <p:cNvSpPr/>
          <p:nvPr/>
        </p:nvSpPr>
        <p:spPr>
          <a:xfrm>
            <a:off x="6356306" y="1662575"/>
            <a:ext cx="693422" cy="2520315"/>
          </a:xfrm>
          <a:prstGeom prst="rect">
            <a:avLst/>
          </a:prstGeom>
          <a:ln w="28575">
            <a:solidFill>
              <a:srgbClr val="015873"/>
            </a:solidFill>
            <a:miter/>
          </a:ln>
        </p:spPr>
        <p:txBody>
          <a:bodyPr lIns="45719" rIns="45719" anchor="b"/>
          <a:lstStyle/>
          <a:p>
            <a:pPr algn="ctr">
              <a:spcBef>
                <a:spcPts val="700"/>
              </a:spcBef>
              <a:defRPr sz="2000">
                <a:solidFill>
                  <a:srgbClr val="FFFFFF"/>
                </a:solidFill>
              </a:defRPr>
            </a:pPr>
            <a:endParaRPr/>
          </a:p>
        </p:txBody>
      </p:sp>
      <p:sp>
        <p:nvSpPr>
          <p:cNvPr id="1214" name="Rectangle 30"/>
          <p:cNvSpPr/>
          <p:nvPr/>
        </p:nvSpPr>
        <p:spPr>
          <a:xfrm>
            <a:off x="6356306" y="3883076"/>
            <a:ext cx="698429" cy="299813"/>
          </a:xfrm>
          <a:prstGeom prst="rect">
            <a:avLst/>
          </a:prstGeom>
          <a:solidFill>
            <a:srgbClr val="015873"/>
          </a:solidFill>
          <a:ln w="12700">
            <a:miter lim="400000"/>
          </a:ln>
        </p:spPr>
        <p:txBody>
          <a:bodyPr lIns="45719" rIns="45719" anchor="b"/>
          <a:lstStyle/>
          <a:p>
            <a:pPr algn="ctr">
              <a:spcBef>
                <a:spcPts val="700"/>
              </a:spcBef>
              <a:defRPr sz="2000">
                <a:solidFill>
                  <a:srgbClr val="FFFFFF"/>
                </a:solidFill>
              </a:defRPr>
            </a:pPr>
            <a:endParaRPr/>
          </a:p>
        </p:txBody>
      </p:sp>
      <p:sp>
        <p:nvSpPr>
          <p:cNvPr id="1215" name="Content Placeholder 5"/>
          <p:cNvSpPr txBox="1"/>
          <p:nvPr/>
        </p:nvSpPr>
        <p:spPr>
          <a:xfrm>
            <a:off x="7473084" y="3828534"/>
            <a:ext cx="4439834" cy="1586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nSpc>
                <a:spcPct val="90000"/>
              </a:lnSpc>
              <a:spcBef>
                <a:spcPts val="1000"/>
              </a:spcBef>
              <a:buClr>
                <a:srgbClr val="000000"/>
              </a:buClr>
              <a:buSzPct val="100000"/>
              <a:buChar char="▪"/>
              <a:defRPr sz="2400"/>
            </a:pPr>
            <a:r>
              <a:t>Population actually</a:t>
            </a:r>
            <a:br/>
            <a:r>
              <a:rPr b="1">
                <a:solidFill>
                  <a:srgbClr val="015873"/>
                </a:solidFill>
              </a:rPr>
              <a:t>receiving a PrEP </a:t>
            </a:r>
            <a:r>
              <a:t>prescription:</a:t>
            </a:r>
            <a:br/>
            <a:r>
              <a:rPr b="1" u="sng">
                <a:solidFill>
                  <a:srgbClr val="015873"/>
                </a:solidFill>
              </a:rPr>
              <a:t>366,359 people</a:t>
            </a:r>
            <a:endParaRPr sz="2800"/>
          </a:p>
        </p:txBody>
      </p:sp>
      <p:sp>
        <p:nvSpPr>
          <p:cNvPr id="1216" name="Right Brace 43"/>
          <p:cNvSpPr/>
          <p:nvPr/>
        </p:nvSpPr>
        <p:spPr>
          <a:xfrm>
            <a:off x="7190696" y="3883076"/>
            <a:ext cx="236669" cy="2998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636"/>
                  <a:pt x="10800" y="1421"/>
                </a:cubicBezTo>
                <a:lnTo>
                  <a:pt x="10800" y="9379"/>
                </a:lnTo>
                <a:cubicBezTo>
                  <a:pt x="10800" y="10164"/>
                  <a:pt x="15635" y="10800"/>
                  <a:pt x="21600" y="10800"/>
                </a:cubicBezTo>
                <a:cubicBezTo>
                  <a:pt x="15635" y="10800"/>
                  <a:pt x="10800" y="11436"/>
                  <a:pt x="10800" y="12221"/>
                </a:cubicBezTo>
                <a:lnTo>
                  <a:pt x="10800" y="20179"/>
                </a:lnTo>
                <a:cubicBezTo>
                  <a:pt x="10800" y="20964"/>
                  <a:pt x="5965" y="21600"/>
                  <a:pt x="0" y="21600"/>
                </a:cubicBezTo>
              </a:path>
            </a:pathLst>
          </a:custGeom>
          <a:ln w="28575">
            <a:solidFill>
              <a:srgbClr val="015873"/>
            </a:solidFill>
          </a:ln>
        </p:spPr>
        <p:txBody>
          <a:bodyPr lIns="45719" rIns="45719" anchor="ctr"/>
          <a:lstStyle/>
          <a:p>
            <a:pPr algn="ctr">
              <a:defRPr b="1">
                <a:solidFill>
                  <a:srgbClr val="FFFFFF"/>
                </a:solidFill>
                <a:latin typeface="Arial"/>
                <a:ea typeface="Arial"/>
                <a:cs typeface="Arial"/>
                <a:sym typeface="Arial"/>
              </a:defRPr>
            </a:pPr>
            <a:endParaRPr/>
          </a:p>
        </p:txBody>
      </p:sp>
      <p:sp>
        <p:nvSpPr>
          <p:cNvPr id="1217" name="Left Brace 44"/>
          <p:cNvSpPr/>
          <p:nvPr/>
        </p:nvSpPr>
        <p:spPr>
          <a:xfrm>
            <a:off x="5867505" y="1662575"/>
            <a:ext cx="297629" cy="24949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04"/>
                  <a:pt x="10800" y="21385"/>
                </a:cubicBezTo>
                <a:lnTo>
                  <a:pt x="10800" y="1887"/>
                </a:lnTo>
                <a:cubicBezTo>
                  <a:pt x="10800" y="1769"/>
                  <a:pt x="5965" y="1673"/>
                  <a:pt x="0" y="1673"/>
                </a:cubicBezTo>
                <a:cubicBezTo>
                  <a:pt x="5965" y="1673"/>
                  <a:pt x="10800" y="1577"/>
                  <a:pt x="10800" y="1458"/>
                </a:cubicBezTo>
                <a:lnTo>
                  <a:pt x="10800" y="215"/>
                </a:lnTo>
                <a:cubicBezTo>
                  <a:pt x="10800" y="96"/>
                  <a:pt x="15635" y="0"/>
                  <a:pt x="21600" y="0"/>
                </a:cubicBezTo>
              </a:path>
            </a:pathLst>
          </a:custGeom>
          <a:ln w="28575">
            <a:solidFill>
              <a:srgbClr val="E1471D"/>
            </a:solidFill>
          </a:ln>
        </p:spPr>
        <p:txBody>
          <a:bodyPr lIns="45719" rIns="45719" anchor="ctr"/>
          <a:lstStyle/>
          <a:p>
            <a:pPr algn="ctr">
              <a:defRPr b="1">
                <a:solidFill>
                  <a:srgbClr val="FFFFFF"/>
                </a:solidFill>
                <a:latin typeface="Arial"/>
                <a:ea typeface="Arial"/>
                <a:cs typeface="Arial"/>
                <a:sym typeface="Arial"/>
              </a:defRPr>
            </a:pPr>
            <a:endParaRPr/>
          </a:p>
        </p:txBody>
      </p:sp>
      <p:sp>
        <p:nvSpPr>
          <p:cNvPr id="1218" name="TextBox 2"/>
          <p:cNvSpPr txBox="1"/>
          <p:nvPr/>
        </p:nvSpPr>
        <p:spPr>
          <a:xfrm>
            <a:off x="6210854" y="5031582"/>
            <a:ext cx="4032886" cy="1763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2400" b="1" u="sng">
                <a:solidFill>
                  <a:srgbClr val="FF0000"/>
                </a:solidFill>
              </a:defRPr>
            </a:pPr>
            <a:r>
              <a:t>PrEP-to-Need Ratio: 366,359/2,254,489 = </a:t>
            </a:r>
            <a:r>
              <a:rPr sz="3200"/>
              <a:t>16.2%                                                        </a:t>
            </a:r>
            <a:endParaRPr>
              <a:solidFill>
                <a:srgbClr val="FFFFFF"/>
              </a:solidFill>
            </a:endParaRPr>
          </a:p>
          <a:p>
            <a:pPr>
              <a:spcBef>
                <a:spcPts val="1000"/>
              </a:spcBef>
            </a:pPr>
            <a:endParaRPr>
              <a:solidFill>
                <a:srgbClr val="FFFFFF"/>
              </a:solidFill>
            </a:endParaRPr>
          </a:p>
        </p:txBody>
      </p:sp>
      <p:sp>
        <p:nvSpPr>
          <p:cNvPr id="1219" name="Slide Number"/>
          <p:cNvSpPr txBox="1">
            <a:spLocks noGrp="1"/>
          </p:cNvSpPr>
          <p:nvPr>
            <p:ph type="sldNum" sz="quarter" idx="4294967295"/>
          </p:nvPr>
        </p:nvSpPr>
        <p:spPr>
          <a:xfrm>
            <a:off x="8841023" y="6315843"/>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2024 PrEP Use Data…"/>
          <p:cNvSpPr txBox="1">
            <a:spLocks noGrp="1"/>
          </p:cNvSpPr>
          <p:nvPr>
            <p:ph type="title"/>
          </p:nvPr>
        </p:nvSpPr>
        <p:spPr>
          <a:xfrm>
            <a:off x="206247" y="456990"/>
            <a:ext cx="11779506" cy="1103314"/>
          </a:xfrm>
          <a:prstGeom prst="rect">
            <a:avLst/>
          </a:prstGeom>
        </p:spPr>
        <p:txBody>
          <a:bodyPr/>
          <a:lstStyle/>
          <a:p>
            <a:pPr algn="ctr" defTabSz="813816">
              <a:defRPr sz="3115">
                <a:latin typeface="+mn-lt"/>
                <a:ea typeface="+mn-ea"/>
                <a:cs typeface="+mn-cs"/>
                <a:sym typeface="Calibri"/>
              </a:defRPr>
            </a:pPr>
            <a:r>
              <a:t>2024 PrEP Use Data</a:t>
            </a:r>
          </a:p>
          <a:p>
            <a:pPr algn="ctr" defTabSz="813816">
              <a:defRPr sz="2136">
                <a:latin typeface="+mn-lt"/>
                <a:ea typeface="+mn-ea"/>
                <a:cs typeface="+mn-cs"/>
                <a:sym typeface="Calibri"/>
              </a:defRPr>
            </a:pPr>
            <a:r>
              <a:t>AIDSVu June 2025</a:t>
            </a:r>
          </a:p>
        </p:txBody>
      </p:sp>
      <p:pic>
        <p:nvPicPr>
          <p:cNvPr id="1053" name="Image" descr="Image"/>
          <p:cNvPicPr>
            <a:picLocks noChangeAspect="1"/>
          </p:cNvPicPr>
          <p:nvPr/>
        </p:nvPicPr>
        <p:blipFill>
          <a:blip r:embed="rId2"/>
          <a:stretch>
            <a:fillRect/>
          </a:stretch>
        </p:blipFill>
        <p:spPr>
          <a:xfrm>
            <a:off x="2552341" y="1490255"/>
            <a:ext cx="8052677" cy="5209862"/>
          </a:xfrm>
          <a:prstGeom prst="rect">
            <a:avLst/>
          </a:prstGeom>
          <a:ln w="12700">
            <a:miter lim="400000"/>
          </a:ln>
        </p:spPr>
      </p:pic>
      <p:sp>
        <p:nvSpPr>
          <p:cNvPr id="1054" name="Slide Number"/>
          <p:cNvSpPr txBox="1">
            <a:spLocks noGrp="1"/>
          </p:cNvSpPr>
          <p:nvPr>
            <p:ph type="sldNum" sz="quarter" idx="4294967295"/>
          </p:nvPr>
        </p:nvSpPr>
        <p:spPr>
          <a:xfrm>
            <a:off x="11067855" y="6367194"/>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TextBox 6"/>
          <p:cNvSpPr txBox="1"/>
          <p:nvPr/>
        </p:nvSpPr>
        <p:spPr>
          <a:xfrm>
            <a:off x="447986" y="6397799"/>
            <a:ext cx="8968880"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1. USPSTF. PrEP Recommendations. 2023. 2. ACOG. Practice Advisory. 2022. 3. CDC. PrEP Guidelines. 2021. </a:t>
            </a:r>
          </a:p>
        </p:txBody>
      </p:sp>
      <p:sp>
        <p:nvSpPr>
          <p:cNvPr id="1229" name="Title 1"/>
          <p:cNvSpPr txBox="1">
            <a:spLocks noGrp="1"/>
          </p:cNvSpPr>
          <p:nvPr>
            <p:ph type="title" idx="4294967295"/>
          </p:nvPr>
        </p:nvSpPr>
        <p:spPr>
          <a:xfrm>
            <a:off x="1258619" y="315904"/>
            <a:ext cx="10486677" cy="1066801"/>
          </a:xfrm>
          <a:prstGeom prst="rect">
            <a:avLst/>
          </a:prstGeom>
        </p:spPr>
        <p:txBody>
          <a:bodyPr/>
          <a:lstStyle>
            <a:lvl1pPr defTabSz="758951">
              <a:defRPr sz="3652"/>
            </a:lvl1pPr>
          </a:lstStyle>
          <a:p>
            <a:r>
              <a:t>Universal PrEP: Recommended by Multiple Guidelines</a:t>
            </a:r>
          </a:p>
        </p:txBody>
      </p:sp>
      <p:sp>
        <p:nvSpPr>
          <p:cNvPr id="1230" name="Content Placeholder 4"/>
          <p:cNvSpPr txBox="1">
            <a:spLocks noGrp="1"/>
          </p:cNvSpPr>
          <p:nvPr>
            <p:ph type="body" idx="4294967295"/>
          </p:nvPr>
        </p:nvSpPr>
        <p:spPr>
          <a:xfrm>
            <a:off x="422765" y="1725699"/>
            <a:ext cx="11168517" cy="4419601"/>
          </a:xfrm>
          <a:prstGeom prst="rect">
            <a:avLst/>
          </a:prstGeom>
          <a:solidFill>
            <a:srgbClr val="F9DAD2"/>
          </a:solidFill>
        </p:spPr>
        <p:txBody>
          <a:bodyPr/>
          <a:lstStyle/>
          <a:p>
            <a:endParaRPr lang="en-US" dirty="0"/>
          </a:p>
          <a:p>
            <a:endParaRPr lang="en-US" dirty="0"/>
          </a:p>
          <a:p>
            <a:r>
              <a:rPr dirty="0"/>
              <a:t>Most current guidelines recommend that </a:t>
            </a:r>
            <a:r>
              <a:rPr b="1" u="sng" dirty="0">
                <a:solidFill>
                  <a:srgbClr val="E1471D"/>
                </a:solidFill>
              </a:rPr>
              <a:t>all sexually active adults and adolescents </a:t>
            </a:r>
            <a:r>
              <a:rPr dirty="0"/>
              <a:t>should be informed about PrEP</a:t>
            </a:r>
            <a:r>
              <a:rPr baseline="29846" dirty="0"/>
              <a:t>1-3</a:t>
            </a:r>
          </a:p>
          <a:p>
            <a:r>
              <a:rPr dirty="0"/>
              <a:t>CDC guidelines also recommend that </a:t>
            </a:r>
            <a:r>
              <a:rPr b="1" u="sng" dirty="0">
                <a:solidFill>
                  <a:srgbClr val="E1471D"/>
                </a:solidFill>
              </a:rPr>
              <a:t>people who inject drugs </a:t>
            </a:r>
            <a:r>
              <a:rPr dirty="0"/>
              <a:t>should be offered PrEP in combination with substance use disorder treatment or Syringe Services Programs</a:t>
            </a:r>
            <a:r>
              <a:rPr baseline="29846" dirty="0"/>
              <a:t>3</a:t>
            </a:r>
          </a:p>
        </p:txBody>
      </p:sp>
      <p:sp>
        <p:nvSpPr>
          <p:cNvPr id="1231"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4"/>
          <p:cNvSpPr txBox="1">
            <a:spLocks noGrp="1"/>
          </p:cNvSpPr>
          <p:nvPr>
            <p:ph type="body" idx="1"/>
          </p:nvPr>
        </p:nvSpPr>
        <p:spPr>
          <a:xfrm>
            <a:off x="838200" y="1825625"/>
            <a:ext cx="1000909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dirty="0"/>
              <a:t>This activity is jointly provided by the Partners for Advancing Clinical Education (Partners) and the American Academy of HIV Medicine. </a:t>
            </a: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r>
              <a:rPr lang="en-US" dirty="0"/>
              <a:t>This activity is supported an by independent educational grant from Gilead Sciences.</a:t>
            </a: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endParaRPr dirty="0"/>
          </a:p>
        </p:txBody>
      </p:sp>
      <p:sp>
        <p:nvSpPr>
          <p:cNvPr id="114" name="Google Shape;114;p14"/>
          <p:cNvSpPr txBox="1">
            <a:spLocks noGrp="1"/>
          </p:cNvSpPr>
          <p:nvPr>
            <p:ph type="sldNum" idx="4294967295"/>
          </p:nvPr>
        </p:nvSpPr>
        <p:spPr>
          <a:xfrm>
            <a:off x="8610600" y="6356350"/>
            <a:ext cx="2743200" cy="365125"/>
          </a:xfrm>
          <a:prstGeom prst="rect">
            <a:avLst/>
          </a:prstGeom>
          <a:noFill/>
          <a:ln>
            <a:noFill/>
          </a:ln>
        </p:spPr>
        <p:txBody>
          <a:bodyPr spcFirstLastPara="1" wrap="square" lIns="45700" tIns="45700" rIns="45700"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descr="A black text on a white background&#10;&#10;AI-generated content may be incorrect.">
            <a:extLst>
              <a:ext uri="{FF2B5EF4-FFF2-40B4-BE49-F238E27FC236}">
                <a16:creationId xmlns:a16="http://schemas.microsoft.com/office/drawing/2014/main" id="{363D97EE-639D-8463-B84E-BBCE5CA38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848" y="3079351"/>
            <a:ext cx="5480304" cy="1274064"/>
          </a:xfrm>
          <a:prstGeom prst="rect">
            <a:avLst/>
          </a:prstGeom>
        </p:spPr>
      </p:pic>
    </p:spTree>
    <p:custDataLst>
      <p:tags r:id="rId1"/>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1B6967-5A27-B4E1-F54E-BDAC646C136C}"/>
              </a:ext>
            </a:extLst>
          </p:cNvPr>
          <p:cNvSpPr>
            <a:spLocks noGrp="1"/>
          </p:cNvSpPr>
          <p:nvPr>
            <p:ph type="title"/>
          </p:nvPr>
        </p:nvSpPr>
        <p:spPr/>
        <p:txBody>
          <a:bodyPr/>
          <a:lstStyle/>
          <a:p>
            <a:r>
              <a:rPr lang="en-US" noProof="0" err="1"/>
              <a:t>PrEP</a:t>
            </a:r>
            <a:r>
              <a:rPr lang="en-US" noProof="0"/>
              <a:t> Regimen Options:</a:t>
            </a:r>
            <a:br>
              <a:rPr lang="en-US" noProof="0"/>
            </a:br>
            <a:r>
              <a:rPr lang="en-US" noProof="0"/>
              <a:t>Something for Everyone</a:t>
            </a:r>
          </a:p>
        </p:txBody>
      </p:sp>
    </p:spTree>
    <p:extLst>
      <p:ext uri="{BB962C8B-B14F-4D97-AF65-F5344CB8AC3E}">
        <p14:creationId xmlns:p14="http://schemas.microsoft.com/office/powerpoint/2010/main" val="423177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2461-D207-C121-0BAE-4710856F26D1}"/>
              </a:ext>
            </a:extLst>
          </p:cNvPr>
          <p:cNvSpPr>
            <a:spLocks noGrp="1"/>
          </p:cNvSpPr>
          <p:nvPr>
            <p:ph type="title"/>
          </p:nvPr>
        </p:nvSpPr>
        <p:spPr>
          <a:xfrm>
            <a:off x="609759" y="238127"/>
            <a:ext cx="11141055" cy="1103313"/>
          </a:xfrm>
        </p:spPr>
        <p:txBody>
          <a:bodyPr/>
          <a:lstStyle/>
          <a:p>
            <a:r>
              <a:rPr lang="en-US" noProof="0" dirty="0"/>
              <a:t>What Is the Ideal PrEP Regimen? </a:t>
            </a:r>
          </a:p>
        </p:txBody>
      </p:sp>
      <p:grpSp>
        <p:nvGrpSpPr>
          <p:cNvPr id="3" name="Group 2">
            <a:extLst>
              <a:ext uri="{FF2B5EF4-FFF2-40B4-BE49-F238E27FC236}">
                <a16:creationId xmlns:a16="http://schemas.microsoft.com/office/drawing/2014/main" id="{87A0066F-67C2-0F1D-7232-ECE2A434FA6B}"/>
              </a:ext>
            </a:extLst>
          </p:cNvPr>
          <p:cNvGrpSpPr/>
          <p:nvPr/>
        </p:nvGrpSpPr>
        <p:grpSpPr>
          <a:xfrm>
            <a:off x="3348853" y="2845578"/>
            <a:ext cx="5494294" cy="964017"/>
            <a:chOff x="4796935" y="663309"/>
            <a:chExt cx="5494294" cy="1327218"/>
          </a:xfrm>
          <a:solidFill>
            <a:schemeClr val="accent3"/>
          </a:solidFill>
        </p:grpSpPr>
        <p:sp>
          <p:nvSpPr>
            <p:cNvPr id="4" name="Rectangle 3">
              <a:extLst>
                <a:ext uri="{FF2B5EF4-FFF2-40B4-BE49-F238E27FC236}">
                  <a16:creationId xmlns:a16="http://schemas.microsoft.com/office/drawing/2014/main" id="{7DA6A70C-B72D-0ED4-13E5-2BD1E2FB1734}"/>
                </a:ext>
              </a:extLst>
            </p:cNvPr>
            <p:cNvSpPr/>
            <p:nvPr/>
          </p:nvSpPr>
          <p:spPr>
            <a:xfrm>
              <a:off x="4796935" y="663309"/>
              <a:ext cx="5494294" cy="132721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0E6809AE-CC16-35FD-CAF6-802C5F9AA207}"/>
                </a:ext>
              </a:extLst>
            </p:cNvPr>
            <p:cNvSpPr txBox="1"/>
            <p:nvPr/>
          </p:nvSpPr>
          <p:spPr>
            <a:xfrm>
              <a:off x="4796935" y="663310"/>
              <a:ext cx="5494294" cy="13272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1" indent="0" algn="ctr" defTabSz="1066800" rtl="0" eaLnBrk="1" fontAlgn="auto" latinLnBrk="0" hangingPunct="1">
                <a:lnSpc>
                  <a:spcPct val="90000"/>
                </a:lnSpc>
                <a:spcBef>
                  <a:spcPct val="0"/>
                </a:spcBef>
                <a:spcAft>
                  <a:spcPct val="150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FTC/TAF or FTC/TDF (oral, daily)</a:t>
              </a:r>
            </a:p>
          </p:txBody>
        </p:sp>
      </p:grpSp>
      <p:sp>
        <p:nvSpPr>
          <p:cNvPr id="9" name="TextBox 8">
            <a:extLst>
              <a:ext uri="{FF2B5EF4-FFF2-40B4-BE49-F238E27FC236}">
                <a16:creationId xmlns:a16="http://schemas.microsoft.com/office/drawing/2014/main" id="{E9E0504A-D1EA-E0F7-8966-C3A31309F125}"/>
              </a:ext>
            </a:extLst>
          </p:cNvPr>
          <p:cNvSpPr txBox="1"/>
          <p:nvPr/>
        </p:nvSpPr>
        <p:spPr bwMode="auto">
          <a:xfrm>
            <a:off x="5837382" y="4756727"/>
            <a:ext cx="2393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CAB (IM injectable)</a:t>
            </a:r>
          </a:p>
        </p:txBody>
      </p:sp>
      <p:grpSp>
        <p:nvGrpSpPr>
          <p:cNvPr id="13" name="Group 12">
            <a:extLst>
              <a:ext uri="{FF2B5EF4-FFF2-40B4-BE49-F238E27FC236}">
                <a16:creationId xmlns:a16="http://schemas.microsoft.com/office/drawing/2014/main" id="{A4EEC0A9-007F-B603-9357-10E565DBBF3C}"/>
              </a:ext>
            </a:extLst>
          </p:cNvPr>
          <p:cNvGrpSpPr/>
          <p:nvPr/>
        </p:nvGrpSpPr>
        <p:grpSpPr>
          <a:xfrm>
            <a:off x="3348853" y="4997320"/>
            <a:ext cx="5494294" cy="964017"/>
            <a:chOff x="4796935" y="3755577"/>
            <a:chExt cx="5494294" cy="1287000"/>
          </a:xfrm>
          <a:solidFill>
            <a:schemeClr val="accent6"/>
          </a:solidFill>
        </p:grpSpPr>
        <p:sp>
          <p:nvSpPr>
            <p:cNvPr id="14" name="Rectangle 13">
              <a:extLst>
                <a:ext uri="{FF2B5EF4-FFF2-40B4-BE49-F238E27FC236}">
                  <a16:creationId xmlns:a16="http://schemas.microsoft.com/office/drawing/2014/main" id="{F9FE9845-24A7-1B03-BA71-A6E5A837AD1E}"/>
                </a:ext>
              </a:extLst>
            </p:cNvPr>
            <p:cNvSpPr/>
            <p:nvPr/>
          </p:nvSpPr>
          <p:spPr>
            <a:xfrm>
              <a:off x="4796935" y="3755577"/>
              <a:ext cx="5494294" cy="12870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FBFA552-0AAE-41E2-D218-352398B5D126}"/>
                </a:ext>
              </a:extLst>
            </p:cNvPr>
            <p:cNvSpPr txBox="1"/>
            <p:nvPr/>
          </p:nvSpPr>
          <p:spPr>
            <a:xfrm>
              <a:off x="4796935" y="3755577"/>
              <a:ext cx="5494294" cy="12870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1" indent="0" algn="ctr" defTabSz="1066800" rtl="0" eaLnBrk="1" fontAlgn="auto" latinLnBrk="0" hangingPunct="1">
                <a:lnSpc>
                  <a:spcPct val="90000"/>
                </a:lnSpc>
                <a:spcBef>
                  <a:spcPct val="0"/>
                </a:spcBef>
                <a:spcAft>
                  <a:spcPct val="150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LEN (SC injectable, Q6M)</a:t>
              </a:r>
            </a:p>
          </p:txBody>
        </p:sp>
      </p:grpSp>
      <p:grpSp>
        <p:nvGrpSpPr>
          <p:cNvPr id="16" name="Group 15">
            <a:extLst>
              <a:ext uri="{FF2B5EF4-FFF2-40B4-BE49-F238E27FC236}">
                <a16:creationId xmlns:a16="http://schemas.microsoft.com/office/drawing/2014/main" id="{13AF61FA-848F-AB69-AE5C-B26BB8532067}"/>
              </a:ext>
            </a:extLst>
          </p:cNvPr>
          <p:cNvGrpSpPr/>
          <p:nvPr/>
        </p:nvGrpSpPr>
        <p:grpSpPr>
          <a:xfrm>
            <a:off x="3348853" y="3921449"/>
            <a:ext cx="5494294" cy="964017"/>
            <a:chOff x="4796935" y="2226687"/>
            <a:chExt cx="5494294" cy="1287000"/>
          </a:xfrm>
          <a:solidFill>
            <a:schemeClr val="accent1"/>
          </a:solidFill>
        </p:grpSpPr>
        <p:sp>
          <p:nvSpPr>
            <p:cNvPr id="17" name="Rectangle 16">
              <a:extLst>
                <a:ext uri="{FF2B5EF4-FFF2-40B4-BE49-F238E27FC236}">
                  <a16:creationId xmlns:a16="http://schemas.microsoft.com/office/drawing/2014/main" id="{4D266EFB-1BF9-54FB-0508-85DF6E6A9069}"/>
                </a:ext>
              </a:extLst>
            </p:cNvPr>
            <p:cNvSpPr/>
            <p:nvPr/>
          </p:nvSpPr>
          <p:spPr>
            <a:xfrm>
              <a:off x="4796935" y="2226687"/>
              <a:ext cx="5494294" cy="128700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E8BE0C2E-724A-CEDC-D167-7D6475ABB2A1}"/>
                </a:ext>
              </a:extLst>
            </p:cNvPr>
            <p:cNvSpPr txBox="1"/>
            <p:nvPr/>
          </p:nvSpPr>
          <p:spPr>
            <a:xfrm>
              <a:off x="4796935" y="2226687"/>
              <a:ext cx="5494294" cy="12870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1" indent="0" algn="ctr" defTabSz="1066800" rtl="0" eaLnBrk="1" fontAlgn="auto" latinLnBrk="0" hangingPunct="1">
                <a:lnSpc>
                  <a:spcPct val="90000"/>
                </a:lnSpc>
                <a:spcBef>
                  <a:spcPct val="0"/>
                </a:spcBef>
                <a:spcAft>
                  <a:spcPct val="150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a:ea typeface="+mn-ea"/>
                  <a:cs typeface="+mn-cs"/>
                </a:rPr>
                <a:t>CAB (IM injectable, Q2M)</a:t>
              </a:r>
            </a:p>
          </p:txBody>
        </p:sp>
      </p:grpSp>
      <p:sp>
        <p:nvSpPr>
          <p:cNvPr id="20" name="Text Box 11">
            <a:extLst>
              <a:ext uri="{FF2B5EF4-FFF2-40B4-BE49-F238E27FC236}">
                <a16:creationId xmlns:a16="http://schemas.microsoft.com/office/drawing/2014/main" id="{71563133-1638-35E8-B86B-CD6E787BF70C}"/>
              </a:ext>
            </a:extLst>
          </p:cNvPr>
          <p:cNvSpPr txBox="1">
            <a:spLocks noChangeArrowheads="1"/>
          </p:cNvSpPr>
          <p:nvPr/>
        </p:nvSpPr>
        <p:spPr bwMode="auto">
          <a:xfrm>
            <a:off x="420844" y="6393400"/>
            <a:ext cx="8561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35000"/>
              </a:spcBef>
              <a:spcAft>
                <a:spcPct val="25000"/>
              </a:spcAft>
              <a:buClr>
                <a:srgbClr val="015873"/>
              </a:buClr>
              <a:buSzTx/>
              <a:buFont typeface="Wingdings" panose="05000000000000000000" pitchFamily="2" charset="2"/>
              <a:buNone/>
              <a:tabLst/>
              <a:defRPr/>
            </a:pP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mn-cs"/>
              </a:rPr>
              <a:t>1. FTC/TAF PI. 2. FTC/TDF PI. 3. Cabotegravir PI. 4. </a:t>
            </a:r>
            <a:r>
              <a:rPr kumimoji="0" lang="en-US" sz="1200" b="0" i="0" u="none" strike="noStrike" kern="1200" cap="none" spc="-10" normalizeH="0" baseline="0" noProof="0" err="1">
                <a:ln>
                  <a:noFill/>
                </a:ln>
                <a:solidFill>
                  <a:srgbClr val="455560"/>
                </a:solidFill>
                <a:effectLst/>
                <a:uLnTx/>
                <a:uFillTx/>
                <a:latin typeface="Calibri" panose="020F0502020204030204" pitchFamily="34" charset="0"/>
                <a:ea typeface="+mn-ea"/>
                <a:cs typeface="+mn-cs"/>
              </a:rPr>
              <a:t>Lenacapavir</a:t>
            </a: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mn-cs"/>
              </a:rPr>
              <a:t> PI.</a:t>
            </a:r>
            <a:endParaRPr kumimoji="0" lang="en-US" sz="1200" b="0" i="0" u="none" strike="noStrike" kern="1200" cap="none" spc="0" normalizeH="0" baseline="0" noProof="0">
              <a:ln>
                <a:noFill/>
              </a:ln>
              <a:solidFill>
                <a:srgbClr val="455560"/>
              </a:solidFill>
              <a:effectLst/>
              <a:uLnTx/>
              <a:uFillTx/>
              <a:latin typeface="Calibri" panose="020F0502020204030204" pitchFamily="34" charset="0"/>
              <a:ea typeface="MS PGothic" panose="020B0600070205080204" pitchFamily="34" charset="-128"/>
              <a:cs typeface="+mn-cs"/>
            </a:endParaRPr>
          </a:p>
        </p:txBody>
      </p:sp>
      <p:sp>
        <p:nvSpPr>
          <p:cNvPr id="11" name="Rectangle: Rounded Corners 10" descr="Needle with solid fill">
            <a:extLst>
              <a:ext uri="{FF2B5EF4-FFF2-40B4-BE49-F238E27FC236}">
                <a16:creationId xmlns:a16="http://schemas.microsoft.com/office/drawing/2014/main" id="{F653F989-0111-EB58-55D8-214C95F0AB01}"/>
              </a:ext>
            </a:extLst>
          </p:cNvPr>
          <p:cNvSpPr/>
          <p:nvPr/>
        </p:nvSpPr>
        <p:spPr>
          <a:xfrm>
            <a:off x="2229777" y="3858457"/>
            <a:ext cx="1013829" cy="998312"/>
          </a:xfrm>
          <a:prstGeom prst="roundRect">
            <a:avLst>
              <a:gd name="adj" fmla="val 10000"/>
            </a:avLst>
          </a:prstGeom>
          <a:blipFill>
            <a:blip r:embed="rId3">
              <a:extLst>
                <a:ext uri="{96DAC541-7B7A-43D3-8B79-37D633B846F1}">
                  <asvg:svgBlip xmlns:asvg="http://schemas.microsoft.com/office/drawing/2016/SVG/main" r:embed="rId4"/>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a:ea typeface="+mn-ea"/>
              <a:cs typeface="+mn-cs"/>
            </a:endParaRPr>
          </a:p>
        </p:txBody>
      </p:sp>
      <p:sp>
        <p:nvSpPr>
          <p:cNvPr id="12" name="Rectangle: Rounded Corners 11" descr="Needle with solid fill">
            <a:extLst>
              <a:ext uri="{FF2B5EF4-FFF2-40B4-BE49-F238E27FC236}">
                <a16:creationId xmlns:a16="http://schemas.microsoft.com/office/drawing/2014/main" id="{CBF4CEFB-BE27-8DD6-317A-3D196C94FFAD}"/>
              </a:ext>
            </a:extLst>
          </p:cNvPr>
          <p:cNvSpPr/>
          <p:nvPr/>
        </p:nvSpPr>
        <p:spPr>
          <a:xfrm>
            <a:off x="2126038" y="4980172"/>
            <a:ext cx="1013829" cy="998312"/>
          </a:xfrm>
          <a:prstGeom prst="roundRect">
            <a:avLst>
              <a:gd name="adj" fmla="val 10000"/>
            </a:avLst>
          </a:prstGeom>
          <a:blipFill>
            <a:blip r:embed="rId3">
              <a:extLst>
                <a:ext uri="{96DAC541-7B7A-43D3-8B79-37D633B846F1}">
                  <asvg:svgBlip xmlns:asvg="http://schemas.microsoft.com/office/drawing/2016/SVG/main" r:embed="rId4"/>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a:ea typeface="+mn-ea"/>
              <a:cs typeface="+mn-cs"/>
            </a:endParaRPr>
          </a:p>
        </p:txBody>
      </p:sp>
      <p:sp>
        <p:nvSpPr>
          <p:cNvPr id="21" name="Rectangle: Rounded Corners 20" descr="Medicine with solid fill">
            <a:extLst>
              <a:ext uri="{FF2B5EF4-FFF2-40B4-BE49-F238E27FC236}">
                <a16:creationId xmlns:a16="http://schemas.microsoft.com/office/drawing/2014/main" id="{BC3ABFEE-AED4-B7CB-90E1-E842F7C142F9}"/>
              </a:ext>
            </a:extLst>
          </p:cNvPr>
          <p:cNvSpPr/>
          <p:nvPr/>
        </p:nvSpPr>
        <p:spPr>
          <a:xfrm>
            <a:off x="2335024" y="2854991"/>
            <a:ext cx="1013829" cy="998312"/>
          </a:xfrm>
          <a:prstGeom prst="roundRect">
            <a:avLst>
              <a:gd name="adj" fmla="val 10000"/>
            </a:avLst>
          </a:prstGeom>
          <a:blipFill>
            <a:blip r:embed="rId5">
              <a:extLst>
                <a:ext uri="{96DAC541-7B7A-43D3-8B79-37D633B846F1}">
                  <asvg:svgBlip xmlns:asvg="http://schemas.microsoft.com/office/drawing/2016/SVG/main" r:embed="rId6"/>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Calibri"/>
              <a:ea typeface="+mn-ea"/>
              <a:cs typeface="+mn-cs"/>
            </a:endParaRPr>
          </a:p>
        </p:txBody>
      </p:sp>
      <p:sp>
        <p:nvSpPr>
          <p:cNvPr id="24" name="Content Placeholder 4">
            <a:extLst>
              <a:ext uri="{FF2B5EF4-FFF2-40B4-BE49-F238E27FC236}">
                <a16:creationId xmlns:a16="http://schemas.microsoft.com/office/drawing/2014/main" id="{122B1F58-AA89-C5BB-5B06-1069D3BC7630}"/>
              </a:ext>
            </a:extLst>
          </p:cNvPr>
          <p:cNvSpPr txBox="1">
            <a:spLocks/>
          </p:cNvSpPr>
          <p:nvPr/>
        </p:nvSpPr>
        <p:spPr>
          <a:xfrm>
            <a:off x="604675" y="1513047"/>
            <a:ext cx="10877529" cy="465068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ct val="50000"/>
              </a:spcBef>
              <a:spcAft>
                <a:spcPts val="700"/>
              </a:spcAft>
              <a:buClr>
                <a:srgbClr val="000000"/>
              </a:buClr>
              <a:buSzTx/>
              <a:buFont typeface="Wingdings" panose="05000000000000000000" pitchFamily="2" charset="2"/>
              <a:buChar char="§"/>
              <a:tabLst/>
              <a:defRPr/>
            </a:pPr>
            <a:r>
              <a:rPr kumimoji="0" lang="en-US" sz="2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The one that each person decides to take</a:t>
            </a:r>
          </a:p>
          <a:p>
            <a:pPr marL="742950" marR="0" lvl="1" indent="-285750" algn="l" defTabSz="914400" rtl="0" eaLnBrk="1" fontAlgn="base" latinLnBrk="0" hangingPunct="1">
              <a:lnSpc>
                <a:spcPct val="90000"/>
              </a:lnSpc>
              <a:spcBef>
                <a:spcPct val="50000"/>
              </a:spcBef>
              <a:spcAft>
                <a:spcPts val="700"/>
              </a:spcAft>
              <a:buClr>
                <a:srgbClr val="000000"/>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“ideal” can change depending on each person's journey</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8345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DCA8216-228B-A6D9-65BF-84AD81ECCC11}"/>
              </a:ext>
            </a:extLst>
          </p:cNvPr>
          <p:cNvGraphicFramePr>
            <a:graphicFrameLocks noGrp="1"/>
          </p:cNvGraphicFramePr>
          <p:nvPr/>
        </p:nvGraphicFramePr>
        <p:xfrm>
          <a:off x="786347" y="1225832"/>
          <a:ext cx="10619305" cy="4946368"/>
        </p:xfrm>
        <a:graphic>
          <a:graphicData uri="http://schemas.openxmlformats.org/drawingml/2006/table">
            <a:tbl>
              <a:tblPr firstRow="1" bandRow="1">
                <a:tableStyleId>{F5AB1C69-6EDB-4FF4-983F-18BD219EF322}</a:tableStyleId>
              </a:tblPr>
              <a:tblGrid>
                <a:gridCol w="2688525">
                  <a:extLst>
                    <a:ext uri="{9D8B030D-6E8A-4147-A177-3AD203B41FA5}">
                      <a16:colId xmlns:a16="http://schemas.microsoft.com/office/drawing/2014/main" val="24690415"/>
                    </a:ext>
                  </a:extLst>
                </a:gridCol>
                <a:gridCol w="1655188">
                  <a:extLst>
                    <a:ext uri="{9D8B030D-6E8A-4147-A177-3AD203B41FA5}">
                      <a16:colId xmlns:a16="http://schemas.microsoft.com/office/drawing/2014/main" val="2001220056"/>
                    </a:ext>
                  </a:extLst>
                </a:gridCol>
                <a:gridCol w="1537520">
                  <a:extLst>
                    <a:ext uri="{9D8B030D-6E8A-4147-A177-3AD203B41FA5}">
                      <a16:colId xmlns:a16="http://schemas.microsoft.com/office/drawing/2014/main" val="2636201738"/>
                    </a:ext>
                  </a:extLst>
                </a:gridCol>
                <a:gridCol w="1537520">
                  <a:extLst>
                    <a:ext uri="{9D8B030D-6E8A-4147-A177-3AD203B41FA5}">
                      <a16:colId xmlns:a16="http://schemas.microsoft.com/office/drawing/2014/main" val="3596269293"/>
                    </a:ext>
                  </a:extLst>
                </a:gridCol>
                <a:gridCol w="1600276">
                  <a:extLst>
                    <a:ext uri="{9D8B030D-6E8A-4147-A177-3AD203B41FA5}">
                      <a16:colId xmlns:a16="http://schemas.microsoft.com/office/drawing/2014/main" val="1150803087"/>
                    </a:ext>
                  </a:extLst>
                </a:gridCol>
                <a:gridCol w="1600276">
                  <a:extLst>
                    <a:ext uri="{9D8B030D-6E8A-4147-A177-3AD203B41FA5}">
                      <a16:colId xmlns:a16="http://schemas.microsoft.com/office/drawing/2014/main" val="2199926617"/>
                    </a:ext>
                  </a:extLst>
                </a:gridCol>
              </a:tblGrid>
              <a:tr h="674495">
                <a:tc>
                  <a:txBody>
                    <a:bodyPr/>
                    <a:lstStyle/>
                    <a:p>
                      <a:r>
                        <a:rPr lang="en-US" noProof="0">
                          <a:solidFill>
                            <a:schemeClr val="tx1"/>
                          </a:solidFill>
                        </a:rPr>
                        <a:t>Exposure Route or Population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noProof="0">
                          <a:solidFill>
                            <a:schemeClr val="tx1"/>
                          </a:solidFill>
                        </a:rPr>
                        <a:t>Daily</a:t>
                      </a:r>
                      <a:br>
                        <a:rPr lang="en-US" noProof="0">
                          <a:solidFill>
                            <a:schemeClr val="tx1"/>
                          </a:solidFill>
                        </a:rPr>
                      </a:br>
                      <a:r>
                        <a:rPr lang="en-US" noProof="0">
                          <a:solidFill>
                            <a:schemeClr val="tx1"/>
                          </a:solidFill>
                        </a:rPr>
                        <a:t>FTC/TDF</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noProof="0">
                          <a:solidFill>
                            <a:schemeClr val="tx1"/>
                          </a:solidFill>
                        </a:rPr>
                        <a:t>On-Demand </a:t>
                      </a:r>
                    </a:p>
                    <a:p>
                      <a:pPr algn="ctr"/>
                      <a:r>
                        <a:rPr lang="en-US" noProof="0">
                          <a:solidFill>
                            <a:schemeClr val="tx1"/>
                          </a:solidFill>
                        </a:rPr>
                        <a:t>FTC/TDF</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noProof="0">
                          <a:solidFill>
                            <a:schemeClr val="tx1"/>
                          </a:solidFill>
                        </a:rPr>
                        <a:t>Daily</a:t>
                      </a:r>
                      <a:br>
                        <a:rPr lang="en-US" noProof="0">
                          <a:solidFill>
                            <a:schemeClr val="tx1"/>
                          </a:solidFill>
                        </a:rPr>
                      </a:br>
                      <a:r>
                        <a:rPr lang="en-US" noProof="0">
                          <a:solidFill>
                            <a:schemeClr val="tx1"/>
                          </a:solidFill>
                        </a:rPr>
                        <a:t>FTC/TAF</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noProof="0">
                          <a:solidFill>
                            <a:schemeClr val="tx1"/>
                          </a:solidFill>
                        </a:rPr>
                        <a:t>Every-2-Mo IM CAB</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noProof="0">
                          <a:solidFill>
                            <a:schemeClr val="tx1"/>
                          </a:solidFill>
                        </a:rPr>
                        <a:t>Every-6-Mo SC </a:t>
                      </a:r>
                      <a:r>
                        <a:rPr lang="en-US" noProof="0" dirty="0">
                          <a:solidFill>
                            <a:schemeClr val="tx1"/>
                          </a:solidFill>
                        </a:rPr>
                        <a:t>LEN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750566030"/>
                  </a:ext>
                </a:extLst>
              </a:tr>
              <a:tr h="464296">
                <a:tc>
                  <a:txBody>
                    <a:bodyPr/>
                    <a:lstStyle/>
                    <a:p>
                      <a:r>
                        <a:rPr lang="en-US" noProof="0">
                          <a:solidFill>
                            <a:schemeClr val="bg1"/>
                          </a:solidFill>
                        </a:rPr>
                        <a:t>Insertive anal/vaginal sex</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4946618"/>
                  </a:ext>
                </a:extLst>
              </a:tr>
              <a:tr h="464296">
                <a:tc>
                  <a:txBody>
                    <a:bodyPr/>
                    <a:lstStyle/>
                    <a:p>
                      <a:r>
                        <a:rPr lang="en-US" noProof="0">
                          <a:solidFill>
                            <a:schemeClr val="bg1"/>
                          </a:solidFill>
                        </a:rPr>
                        <a:t>Receptive anal sex</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287805158"/>
                  </a:ext>
                </a:extLst>
              </a:tr>
              <a:tr h="650131">
                <a:tc>
                  <a:txBody>
                    <a:bodyPr/>
                    <a:lstStyle/>
                    <a:p>
                      <a:r>
                        <a:rPr lang="en-US" noProof="0">
                          <a:solidFill>
                            <a:schemeClr val="bg1"/>
                          </a:solidFill>
                        </a:rPr>
                        <a:t>Receptive vaginal/neovaginal sex</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17308213"/>
                  </a:ext>
                </a:extLst>
              </a:tr>
              <a:tr h="464296">
                <a:tc>
                  <a:txBody>
                    <a:bodyPr/>
                    <a:lstStyle/>
                    <a:p>
                      <a:r>
                        <a:rPr lang="en-US" noProof="0">
                          <a:solidFill>
                            <a:schemeClr val="bg1"/>
                          </a:solidFill>
                        </a:rPr>
                        <a:t>Injection drug use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130914482"/>
                  </a:ext>
                </a:extLst>
              </a:tr>
              <a:tr h="650131">
                <a:tc>
                  <a:txBody>
                    <a:bodyPr/>
                    <a:lstStyle/>
                    <a:p>
                      <a:r>
                        <a:rPr lang="en-US" noProof="0">
                          <a:solidFill>
                            <a:schemeClr val="bg1"/>
                          </a:solidFill>
                        </a:rPr>
                        <a:t>Pregnant/breastfeeding women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784950903"/>
                  </a:ext>
                </a:extLst>
              </a:tr>
              <a:tr h="464296">
                <a:tc>
                  <a:txBody>
                    <a:bodyPr/>
                    <a:lstStyle/>
                    <a:p>
                      <a:r>
                        <a:rPr lang="en-US" noProof="0">
                          <a:solidFill>
                            <a:schemeClr val="bg1"/>
                          </a:solidFill>
                        </a:rPr>
                        <a:t>Initiate with double dose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481956329"/>
                  </a:ext>
                </a:extLst>
              </a:tr>
              <a:tr h="464296">
                <a:tc>
                  <a:txBody>
                    <a:bodyPr/>
                    <a:lstStyle/>
                    <a:p>
                      <a:r>
                        <a:rPr lang="en-US" noProof="0">
                          <a:solidFill>
                            <a:schemeClr val="bg1"/>
                          </a:solidFill>
                        </a:rPr>
                        <a:t>CrCl 30-60 mL/min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087669497"/>
                  </a:ext>
                </a:extLst>
              </a:tr>
              <a:tr h="650131">
                <a:tc>
                  <a:txBody>
                    <a:bodyPr/>
                    <a:lstStyle/>
                    <a:p>
                      <a:r>
                        <a:rPr lang="en-US" noProof="0">
                          <a:solidFill>
                            <a:schemeClr val="bg1"/>
                          </a:solidFill>
                        </a:rPr>
                        <a:t>Osteopenia or osteoporosis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endParaRPr lang="en-US" noProof="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337821549"/>
                  </a:ext>
                </a:extLst>
              </a:tr>
            </a:tbl>
          </a:graphicData>
        </a:graphic>
      </p:graphicFrame>
      <p:pic>
        <p:nvPicPr>
          <p:cNvPr id="1026" name="Picture 2">
            <a:extLst>
              <a:ext uri="{FF2B5EF4-FFF2-40B4-BE49-F238E27FC236}">
                <a16:creationId xmlns:a16="http://schemas.microsoft.com/office/drawing/2014/main" id="{6C14171D-A87C-D25C-77CC-051C8225BE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676" y="19111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x in a circle&#10;&#10;Description automatically generated">
            <a:extLst>
              <a:ext uri="{FF2B5EF4-FFF2-40B4-BE49-F238E27FC236}">
                <a16:creationId xmlns:a16="http://schemas.microsoft.com/office/drawing/2014/main" id="{B4BA4D11-C83F-4F5E-6A18-7B6B3FB498E6}"/>
              </a:ext>
            </a:extLst>
          </p:cNvPr>
          <p:cNvPicPr>
            <a:picLocks noChangeAspect="1"/>
          </p:cNvPicPr>
          <p:nvPr/>
        </p:nvPicPr>
        <p:blipFill>
          <a:blip r:embed="rId4"/>
          <a:stretch>
            <a:fillRect/>
          </a:stretch>
        </p:blipFill>
        <p:spPr>
          <a:xfrm>
            <a:off x="4044676" y="5065545"/>
            <a:ext cx="457200" cy="457200"/>
          </a:xfrm>
          <a:prstGeom prst="rect">
            <a:avLst/>
          </a:prstGeom>
        </p:spPr>
      </p:pic>
      <p:pic>
        <p:nvPicPr>
          <p:cNvPr id="9" name="Picture 8" descr="A red x in a circle&#10;&#10;Description automatically generated">
            <a:extLst>
              <a:ext uri="{FF2B5EF4-FFF2-40B4-BE49-F238E27FC236}">
                <a16:creationId xmlns:a16="http://schemas.microsoft.com/office/drawing/2014/main" id="{B4A1C9E5-9A2C-CC21-F6CA-0FCE8B413FE2}"/>
              </a:ext>
            </a:extLst>
          </p:cNvPr>
          <p:cNvPicPr>
            <a:picLocks noChangeAspect="1"/>
          </p:cNvPicPr>
          <p:nvPr/>
        </p:nvPicPr>
        <p:blipFill>
          <a:blip r:embed="rId4"/>
          <a:stretch>
            <a:fillRect/>
          </a:stretch>
        </p:blipFill>
        <p:spPr>
          <a:xfrm>
            <a:off x="4044676" y="5611054"/>
            <a:ext cx="457200" cy="457200"/>
          </a:xfrm>
          <a:prstGeom prst="rect">
            <a:avLst/>
          </a:prstGeom>
        </p:spPr>
      </p:pic>
      <p:pic>
        <p:nvPicPr>
          <p:cNvPr id="10" name="Picture 2">
            <a:extLst>
              <a:ext uri="{FF2B5EF4-FFF2-40B4-BE49-F238E27FC236}">
                <a16:creationId xmlns:a16="http://schemas.microsoft.com/office/drawing/2014/main" id="{AB3E2055-D485-3B43-74FF-8CE269A503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676" y="239548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B3C4CE1-1320-D3CA-5A2A-A44090EF2F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676" y="291995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253A7EC-1DB7-8267-831C-152A516627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676" y="348136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E5D4E73-645F-82B3-FFB7-46580CB242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676" y="402457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F5A550E-EA6A-A2A1-6A99-3077324984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676" y="459871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8AA0712E-4EFC-C0EB-86EF-A215B2190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9486" y="190430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red x in a circle&#10;&#10;Description automatically generated">
            <a:extLst>
              <a:ext uri="{FF2B5EF4-FFF2-40B4-BE49-F238E27FC236}">
                <a16:creationId xmlns:a16="http://schemas.microsoft.com/office/drawing/2014/main" id="{39F68B1A-DE24-B9D8-ACC6-08959354C3BA}"/>
              </a:ext>
            </a:extLst>
          </p:cNvPr>
          <p:cNvPicPr>
            <a:picLocks noChangeAspect="1"/>
          </p:cNvPicPr>
          <p:nvPr/>
        </p:nvPicPr>
        <p:blipFill>
          <a:blip r:embed="rId4"/>
          <a:stretch>
            <a:fillRect/>
          </a:stretch>
        </p:blipFill>
        <p:spPr>
          <a:xfrm>
            <a:off x="5742097" y="5069533"/>
            <a:ext cx="457200" cy="457200"/>
          </a:xfrm>
          <a:prstGeom prst="rect">
            <a:avLst/>
          </a:prstGeom>
        </p:spPr>
      </p:pic>
      <p:pic>
        <p:nvPicPr>
          <p:cNvPr id="17" name="Picture 16" descr="A red x in a circle&#10;&#10;Description automatically generated">
            <a:extLst>
              <a:ext uri="{FF2B5EF4-FFF2-40B4-BE49-F238E27FC236}">
                <a16:creationId xmlns:a16="http://schemas.microsoft.com/office/drawing/2014/main" id="{8AA30A09-C05E-23FA-3D8E-12020C625965}"/>
              </a:ext>
            </a:extLst>
          </p:cNvPr>
          <p:cNvPicPr>
            <a:picLocks noChangeAspect="1"/>
          </p:cNvPicPr>
          <p:nvPr/>
        </p:nvPicPr>
        <p:blipFill>
          <a:blip r:embed="rId4"/>
          <a:stretch>
            <a:fillRect/>
          </a:stretch>
        </p:blipFill>
        <p:spPr>
          <a:xfrm>
            <a:off x="5749486" y="5609942"/>
            <a:ext cx="457200" cy="457200"/>
          </a:xfrm>
          <a:prstGeom prst="rect">
            <a:avLst/>
          </a:prstGeom>
        </p:spPr>
      </p:pic>
      <p:pic>
        <p:nvPicPr>
          <p:cNvPr id="18" name="Picture 2">
            <a:extLst>
              <a:ext uri="{FF2B5EF4-FFF2-40B4-BE49-F238E27FC236}">
                <a16:creationId xmlns:a16="http://schemas.microsoft.com/office/drawing/2014/main" id="{8BA16AA0-D077-A090-CFC7-2D58FA56E9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9486" y="238754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D432F52-CA2A-3740-EA57-FB6684C8D2BE}"/>
              </a:ext>
            </a:extLst>
          </p:cNvPr>
          <p:cNvPicPr>
            <a:picLocks noChangeAspect="1" noChangeArrowheads="1"/>
          </p:cNvPicPr>
          <p:nvPr/>
        </p:nvPicPr>
        <p:blipFill>
          <a:blip r:embed="rId5"/>
          <a:srcRect/>
          <a:stretch/>
        </p:blipFill>
        <p:spPr bwMode="auto">
          <a:xfrm>
            <a:off x="5749486" y="292795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680C834-7250-A7ED-5CE2-C60327FC3A95}"/>
              </a:ext>
            </a:extLst>
          </p:cNvPr>
          <p:cNvPicPr>
            <a:picLocks noChangeAspect="1" noChangeArrowheads="1"/>
          </p:cNvPicPr>
          <p:nvPr/>
        </p:nvPicPr>
        <p:blipFill>
          <a:blip r:embed="rId5"/>
          <a:srcRect/>
          <a:stretch/>
        </p:blipFill>
        <p:spPr bwMode="auto">
          <a:xfrm>
            <a:off x="5749486" y="348136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C99B5F9F-AED9-833B-CF00-DA5CD22375A3}"/>
              </a:ext>
            </a:extLst>
          </p:cNvPr>
          <p:cNvPicPr>
            <a:picLocks noChangeAspect="1" noChangeArrowheads="1"/>
          </p:cNvPicPr>
          <p:nvPr/>
        </p:nvPicPr>
        <p:blipFill>
          <a:blip r:embed="rId5"/>
          <a:srcRect/>
          <a:stretch/>
        </p:blipFill>
        <p:spPr bwMode="auto">
          <a:xfrm>
            <a:off x="5749486" y="402457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89C86879-89D4-76CE-436F-6F2F8B8897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9486" y="459728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F2807869-C6AC-3B45-4D1D-E64F6DE9A2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5696" y="190035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41CFB49-86F9-13A0-ACC9-1E4D0B9E2705}"/>
              </a:ext>
            </a:extLst>
          </p:cNvPr>
          <p:cNvPicPr>
            <a:picLocks noChangeAspect="1"/>
          </p:cNvPicPr>
          <p:nvPr/>
        </p:nvPicPr>
        <p:blipFill>
          <a:blip r:embed="rId6"/>
          <a:srcRect/>
          <a:stretch/>
        </p:blipFill>
        <p:spPr>
          <a:xfrm>
            <a:off x="7225696" y="5054487"/>
            <a:ext cx="457200" cy="457200"/>
          </a:xfrm>
          <a:prstGeom prst="rect">
            <a:avLst/>
          </a:prstGeom>
        </p:spPr>
      </p:pic>
      <p:pic>
        <p:nvPicPr>
          <p:cNvPr id="25" name="Picture 24">
            <a:extLst>
              <a:ext uri="{FF2B5EF4-FFF2-40B4-BE49-F238E27FC236}">
                <a16:creationId xmlns:a16="http://schemas.microsoft.com/office/drawing/2014/main" id="{B68682FB-8E5C-BD47-BE3A-C07DC417D1DD}"/>
              </a:ext>
            </a:extLst>
          </p:cNvPr>
          <p:cNvPicPr>
            <a:picLocks noChangeAspect="1"/>
          </p:cNvPicPr>
          <p:nvPr/>
        </p:nvPicPr>
        <p:blipFill>
          <a:blip r:embed="rId6"/>
          <a:srcRect/>
          <a:stretch/>
        </p:blipFill>
        <p:spPr>
          <a:xfrm>
            <a:off x="7225696" y="5578962"/>
            <a:ext cx="457200" cy="457200"/>
          </a:xfrm>
          <a:prstGeom prst="rect">
            <a:avLst/>
          </a:prstGeom>
        </p:spPr>
      </p:pic>
      <p:pic>
        <p:nvPicPr>
          <p:cNvPr id="26" name="Picture 2">
            <a:extLst>
              <a:ext uri="{FF2B5EF4-FFF2-40B4-BE49-F238E27FC236}">
                <a16:creationId xmlns:a16="http://schemas.microsoft.com/office/drawing/2014/main" id="{058B143B-0213-0316-8A46-F6ADA08132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5696" y="238661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F92065B3-5CAA-C6D8-9032-980DF371C2BB}"/>
              </a:ext>
            </a:extLst>
          </p:cNvPr>
          <p:cNvPicPr>
            <a:picLocks noChangeAspect="1" noChangeArrowheads="1"/>
          </p:cNvPicPr>
          <p:nvPr/>
        </p:nvPicPr>
        <p:blipFill>
          <a:blip r:embed="rId5"/>
          <a:srcRect/>
          <a:stretch/>
        </p:blipFill>
        <p:spPr bwMode="auto">
          <a:xfrm>
            <a:off x="7225696" y="348136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98E8E36E-443A-42BF-1E80-61E8C11572C6}"/>
              </a:ext>
            </a:extLst>
          </p:cNvPr>
          <p:cNvPicPr>
            <a:picLocks noChangeAspect="1" noChangeArrowheads="1"/>
          </p:cNvPicPr>
          <p:nvPr/>
        </p:nvPicPr>
        <p:blipFill>
          <a:blip r:embed="rId5"/>
          <a:srcRect/>
          <a:stretch/>
        </p:blipFill>
        <p:spPr bwMode="auto">
          <a:xfrm>
            <a:off x="7225696" y="403142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9E966DF-03FA-7B75-D8AD-67A8EEFDA50E}"/>
              </a:ext>
            </a:extLst>
          </p:cNvPr>
          <p:cNvPicPr>
            <a:picLocks noChangeAspect="1" noChangeArrowheads="1"/>
          </p:cNvPicPr>
          <p:nvPr/>
        </p:nvPicPr>
        <p:blipFill>
          <a:blip r:embed="rId5"/>
          <a:srcRect/>
          <a:stretch/>
        </p:blipFill>
        <p:spPr bwMode="auto">
          <a:xfrm>
            <a:off x="7225696" y="459728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54D6970B-895E-61C8-C91D-BFA15D3D7B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461" y="190035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40F68327-F845-6B77-A9B2-5F535BFF1471}"/>
              </a:ext>
            </a:extLst>
          </p:cNvPr>
          <p:cNvPicPr>
            <a:picLocks noChangeAspect="1"/>
          </p:cNvPicPr>
          <p:nvPr/>
        </p:nvPicPr>
        <p:blipFill>
          <a:blip r:embed="rId6"/>
          <a:srcRect/>
          <a:stretch/>
        </p:blipFill>
        <p:spPr>
          <a:xfrm>
            <a:off x="8780461" y="5065545"/>
            <a:ext cx="457200" cy="457200"/>
          </a:xfrm>
          <a:prstGeom prst="rect">
            <a:avLst/>
          </a:prstGeom>
        </p:spPr>
      </p:pic>
      <p:pic>
        <p:nvPicPr>
          <p:cNvPr id="33" name="Picture 32">
            <a:extLst>
              <a:ext uri="{FF2B5EF4-FFF2-40B4-BE49-F238E27FC236}">
                <a16:creationId xmlns:a16="http://schemas.microsoft.com/office/drawing/2014/main" id="{E7A53022-F721-CACC-AC73-B2F3B17AF5F8}"/>
              </a:ext>
            </a:extLst>
          </p:cNvPr>
          <p:cNvPicPr>
            <a:picLocks noChangeAspect="1"/>
          </p:cNvPicPr>
          <p:nvPr/>
        </p:nvPicPr>
        <p:blipFill>
          <a:blip r:embed="rId6"/>
          <a:srcRect/>
          <a:stretch/>
        </p:blipFill>
        <p:spPr>
          <a:xfrm>
            <a:off x="8780461" y="5590020"/>
            <a:ext cx="457200" cy="457200"/>
          </a:xfrm>
          <a:prstGeom prst="rect">
            <a:avLst/>
          </a:prstGeom>
        </p:spPr>
      </p:pic>
      <p:pic>
        <p:nvPicPr>
          <p:cNvPr id="34" name="Picture 2">
            <a:extLst>
              <a:ext uri="{FF2B5EF4-FFF2-40B4-BE49-F238E27FC236}">
                <a16:creationId xmlns:a16="http://schemas.microsoft.com/office/drawing/2014/main" id="{15D5FCB4-5B30-4F15-A3F5-86440650B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461" y="238661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24392FE4-5410-7208-0593-CCB9147D76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461" y="293668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FFC015C0-92DC-6489-4619-DC3A173C584C}"/>
              </a:ext>
            </a:extLst>
          </p:cNvPr>
          <p:cNvPicPr>
            <a:picLocks noChangeAspect="1" noChangeArrowheads="1"/>
          </p:cNvPicPr>
          <p:nvPr/>
        </p:nvPicPr>
        <p:blipFill>
          <a:blip r:embed="rId5"/>
          <a:srcRect/>
          <a:stretch/>
        </p:blipFill>
        <p:spPr bwMode="auto">
          <a:xfrm>
            <a:off x="8780461" y="348136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1E5B978F-479B-5A14-BEA4-1668EB9A1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461" y="403664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C2E3627F-3BC9-43A5-937A-8FEBDB363A40}"/>
              </a:ext>
            </a:extLst>
          </p:cNvPr>
          <p:cNvPicPr>
            <a:picLocks noChangeAspect="1" noChangeArrowheads="1"/>
          </p:cNvPicPr>
          <p:nvPr/>
        </p:nvPicPr>
        <p:blipFill>
          <a:blip r:embed="rId5"/>
          <a:srcRect/>
          <a:stretch/>
        </p:blipFill>
        <p:spPr bwMode="auto">
          <a:xfrm>
            <a:off x="8780461" y="459192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94C5093-C3B3-EDFB-637A-0AA5DBD09A6F}"/>
              </a:ext>
            </a:extLst>
          </p:cNvPr>
          <p:cNvSpPr/>
          <p:nvPr/>
        </p:nvSpPr>
        <p:spPr>
          <a:xfrm>
            <a:off x="7225697" y="2931305"/>
            <a:ext cx="457199" cy="457200"/>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a:ea typeface="+mn-ea"/>
                <a:cs typeface="+mn-cs"/>
              </a:rPr>
              <a:t>?</a:t>
            </a:r>
          </a:p>
        </p:txBody>
      </p:sp>
      <p:pic>
        <p:nvPicPr>
          <p:cNvPr id="7" name="Picture 2">
            <a:extLst>
              <a:ext uri="{FF2B5EF4-FFF2-40B4-BE49-F238E27FC236}">
                <a16:creationId xmlns:a16="http://schemas.microsoft.com/office/drawing/2014/main" id="{40367440-5BC6-4BA8-E00A-E657579569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226" y="190035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09BE77C-E1B1-123D-4937-43456411D3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226" y="23683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997080C4-F2AD-35AF-8144-CB1D2617A9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226" y="293668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B8EF93E7-A898-A557-2543-1060F41CBE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226" y="403142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B9687780-94A2-9878-CA2A-3E0F15BED8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226" y="5049129"/>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79293F85-B768-533B-9EB2-CCFCA46DEB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226" y="560994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6DAB9864-34EC-4F49-319D-52DA41ED8EAF}"/>
              </a:ext>
            </a:extLst>
          </p:cNvPr>
          <p:cNvPicPr>
            <a:picLocks noChangeAspect="1" noChangeArrowheads="1"/>
          </p:cNvPicPr>
          <p:nvPr/>
        </p:nvPicPr>
        <p:blipFill>
          <a:blip r:embed="rId5"/>
          <a:srcRect/>
          <a:stretch/>
        </p:blipFill>
        <p:spPr bwMode="auto">
          <a:xfrm>
            <a:off x="10335226" y="3497191"/>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2CBB456C-85D8-DF32-FED8-698EA40937D1}"/>
              </a:ext>
            </a:extLst>
          </p:cNvPr>
          <p:cNvPicPr>
            <a:picLocks noChangeAspect="1" noChangeArrowheads="1"/>
          </p:cNvPicPr>
          <p:nvPr/>
        </p:nvPicPr>
        <p:blipFill>
          <a:blip r:embed="rId5"/>
          <a:srcRect/>
          <a:stretch/>
        </p:blipFill>
        <p:spPr bwMode="auto">
          <a:xfrm>
            <a:off x="10299347" y="456565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4C2C0FF-9EF8-CA12-D3CE-3891EE6B8F0D}"/>
              </a:ext>
            </a:extLst>
          </p:cNvPr>
          <p:cNvSpPr>
            <a:spLocks noGrp="1"/>
          </p:cNvSpPr>
          <p:nvPr>
            <p:ph type="title"/>
          </p:nvPr>
        </p:nvSpPr>
        <p:spPr/>
        <p:txBody>
          <a:bodyPr/>
          <a:lstStyle/>
          <a:p>
            <a:r>
              <a:rPr lang="en-US" noProof="0"/>
              <a:t>Evidence Supporting </a:t>
            </a:r>
            <a:r>
              <a:rPr lang="en-US" noProof="0" err="1"/>
              <a:t>PrEP</a:t>
            </a:r>
            <a:r>
              <a:rPr lang="en-US" noProof="0"/>
              <a:t> Use</a:t>
            </a:r>
          </a:p>
        </p:txBody>
      </p:sp>
      <p:sp>
        <p:nvSpPr>
          <p:cNvPr id="48" name="Text Box 11">
            <a:extLst>
              <a:ext uri="{FF2B5EF4-FFF2-40B4-BE49-F238E27FC236}">
                <a16:creationId xmlns:a16="http://schemas.microsoft.com/office/drawing/2014/main" id="{28DF67CB-A5CC-7A8F-CBBC-E0AB514290A2}"/>
              </a:ext>
            </a:extLst>
          </p:cNvPr>
          <p:cNvSpPr txBox="1">
            <a:spLocks noChangeArrowheads="1"/>
          </p:cNvSpPr>
          <p:nvPr/>
        </p:nvSpPr>
        <p:spPr bwMode="auto">
          <a:xfrm>
            <a:off x="420844" y="6225347"/>
            <a:ext cx="8561387"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90000"/>
              </a:lnSpc>
              <a:spcBef>
                <a:spcPct val="50000"/>
              </a:spcBef>
              <a:spcAft>
                <a:spcPts val="700"/>
              </a:spcAft>
              <a:buClr>
                <a:srgbClr val="FEFDDE"/>
              </a:buClr>
              <a:buSzTx/>
              <a:buFont typeface="Wingdings" panose="05000000000000000000" pitchFamily="2" charset="2"/>
              <a:buNone/>
              <a:tabLst/>
              <a:defRPr/>
            </a:pPr>
            <a:r>
              <a:rPr kumimoji="0" lang="en-US" sz="1200" b="0" i="0" u="none" strike="noStrike" kern="1200" cap="none" spc="0" normalizeH="0" baseline="0" noProof="0">
                <a:ln>
                  <a:noFill/>
                </a:ln>
                <a:solidFill>
                  <a:srgbClr val="CDCDCF">
                    <a:lumMod val="50000"/>
                  </a:srgbClr>
                </a:solidFill>
                <a:effectLst/>
                <a:uLnTx/>
                <a:uFillTx/>
                <a:latin typeface="Calibri" panose="020F0502020204030204" pitchFamily="34" charset="0"/>
                <a:ea typeface="+mn-ea"/>
                <a:cs typeface="+mn-cs"/>
              </a:rPr>
              <a:t>Gandhi. JAMA. 2022;329:63. Gandhi. JAMA. 2024;333:609. Landovitz. JAMA. 2025;334:638-639.</a:t>
            </a:r>
            <a:br>
              <a:rPr kumimoji="0" lang="en-US" sz="1200" b="0" i="0" u="none" strike="noStrike" kern="1200" cap="none" spc="0" normalizeH="0" baseline="0" noProof="0">
                <a:ln>
                  <a:noFill/>
                </a:ln>
                <a:solidFill>
                  <a:srgbClr val="CDCDCF">
                    <a:lumMod val="50000"/>
                  </a:srgbClr>
                </a:solidFill>
                <a:effectLst/>
                <a:uLnTx/>
                <a:uFillTx/>
                <a:latin typeface="Calibri" panose="020F0502020204030204" pitchFamily="34" charset="0"/>
                <a:ea typeface="+mn-ea"/>
                <a:cs typeface="+mn-cs"/>
              </a:rPr>
            </a:b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mn-cs"/>
              </a:rPr>
              <a:t>Patel. MMWR </a:t>
            </a:r>
            <a:r>
              <a:rPr kumimoji="0" lang="en-US" sz="1200" b="0" i="0" u="none" strike="noStrike" kern="1200" cap="none" spc="-10" normalizeH="0" baseline="0" noProof="0" err="1">
                <a:ln>
                  <a:noFill/>
                </a:ln>
                <a:solidFill>
                  <a:srgbClr val="455560"/>
                </a:solidFill>
                <a:effectLst/>
                <a:uLnTx/>
                <a:uFillTx/>
                <a:latin typeface="Calibri" panose="020F0502020204030204" pitchFamily="34" charset="0"/>
                <a:ea typeface="+mn-ea"/>
                <a:cs typeface="+mn-cs"/>
              </a:rPr>
              <a:t>Morb</a:t>
            </a: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mn-cs"/>
              </a:rPr>
              <a:t> Mortal </a:t>
            </a:r>
            <a:r>
              <a:rPr kumimoji="0" lang="en-US" sz="1200" b="0" i="0" u="none" strike="noStrike" kern="1200" cap="none" spc="-10" normalizeH="0" baseline="0" noProof="0" err="1">
                <a:ln>
                  <a:noFill/>
                </a:ln>
                <a:solidFill>
                  <a:srgbClr val="455560"/>
                </a:solidFill>
                <a:effectLst/>
                <a:uLnTx/>
                <a:uFillTx/>
                <a:latin typeface="Calibri" panose="020F0502020204030204" pitchFamily="34" charset="0"/>
                <a:ea typeface="+mn-ea"/>
                <a:cs typeface="+mn-cs"/>
              </a:rPr>
              <a:t>Wkly</a:t>
            </a: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mn-cs"/>
              </a:rPr>
              <a:t> Rep 2025;74:541.</a:t>
            </a:r>
            <a:r>
              <a:rPr kumimoji="0" lang="en-US" sz="1200" b="0" i="0" u="none" strike="noStrike" kern="1200" cap="none" spc="0" normalizeH="0" baseline="0" noProof="0">
                <a:ln>
                  <a:noFill/>
                </a:ln>
                <a:solidFill>
                  <a:srgbClr val="CDCDCF">
                    <a:lumMod val="50000"/>
                  </a:srgbClr>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4050828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8642B1-1627-2317-1AD4-BB54AA55A2E0}"/>
              </a:ext>
            </a:extLst>
          </p:cNvPr>
          <p:cNvSpPr>
            <a:spLocks noGrp="1"/>
          </p:cNvSpPr>
          <p:nvPr>
            <p:ph type="title"/>
          </p:nvPr>
        </p:nvSpPr>
        <p:spPr/>
        <p:txBody>
          <a:bodyPr/>
          <a:lstStyle/>
          <a:p>
            <a:r>
              <a:rPr lang="en-US" noProof="0" dirty="0"/>
              <a:t>Daily Oral FTC/TDF vs FTC/TAF for PrEP</a:t>
            </a:r>
          </a:p>
        </p:txBody>
      </p:sp>
      <p:sp>
        <p:nvSpPr>
          <p:cNvPr id="6" name="Content Placeholder 5">
            <a:extLst>
              <a:ext uri="{FF2B5EF4-FFF2-40B4-BE49-F238E27FC236}">
                <a16:creationId xmlns:a16="http://schemas.microsoft.com/office/drawing/2014/main" id="{EFA79BBE-7AF8-1044-418C-437CD504B9B8}"/>
              </a:ext>
            </a:extLst>
          </p:cNvPr>
          <p:cNvSpPr>
            <a:spLocks noGrp="1"/>
          </p:cNvSpPr>
          <p:nvPr>
            <p:ph sz="half" idx="2"/>
          </p:nvPr>
        </p:nvSpPr>
        <p:spPr>
          <a:xfrm>
            <a:off x="6610343" y="1510730"/>
            <a:ext cx="4839535" cy="4679462"/>
          </a:xfrm>
        </p:spPr>
        <p:txBody>
          <a:bodyPr/>
          <a:lstStyle/>
          <a:p>
            <a:r>
              <a:rPr lang="en-US" sz="2600" b="1" noProof="0" dirty="0"/>
              <a:t>Bone and renal health</a:t>
            </a:r>
          </a:p>
          <a:p>
            <a:pPr lvl="1"/>
            <a:r>
              <a:rPr lang="en-US" sz="2400" noProof="0" dirty="0"/>
              <a:t>Incremental changes in </a:t>
            </a:r>
            <a:r>
              <a:rPr lang="en-US" sz="2400" u="sng" noProof="0" dirty="0"/>
              <a:t>lab markers of bone metabolism and renal function</a:t>
            </a:r>
            <a:r>
              <a:rPr lang="en-US" sz="2400" noProof="0" dirty="0"/>
              <a:t> with FTC/TDF, but </a:t>
            </a:r>
            <a:r>
              <a:rPr lang="en-US" sz="2400" b="1" noProof="0" dirty="0"/>
              <a:t>no differences in clinically relevant AEs vs FTC/TAF</a:t>
            </a:r>
          </a:p>
          <a:p>
            <a:r>
              <a:rPr lang="en-US" sz="2600" b="1" noProof="0" dirty="0"/>
              <a:t>Lipid and weight changes</a:t>
            </a:r>
          </a:p>
          <a:p>
            <a:pPr lvl="1"/>
            <a:r>
              <a:rPr lang="en-US" sz="2400" u="sng" noProof="0" dirty="0">
                <a:solidFill>
                  <a:schemeClr val="bg1"/>
                </a:solidFill>
                <a:latin typeface="Calibri" panose="020F0502020204030204" pitchFamily="34" charset="0"/>
                <a:cs typeface="Calibri" panose="020F0502020204030204" pitchFamily="34" charset="0"/>
              </a:rPr>
              <a:t>Higher rates of triglyceride elevations and weight gain with FTC/TAF vs FTC/TDF</a:t>
            </a:r>
          </a:p>
          <a:p>
            <a:pPr lvl="1"/>
            <a:endParaRPr lang="en-US" noProof="0" dirty="0"/>
          </a:p>
        </p:txBody>
      </p:sp>
      <p:graphicFrame>
        <p:nvGraphicFramePr>
          <p:cNvPr id="7" name="Group 3">
            <a:extLst>
              <a:ext uri="{FF2B5EF4-FFF2-40B4-BE49-F238E27FC236}">
                <a16:creationId xmlns:a16="http://schemas.microsoft.com/office/drawing/2014/main" id="{204CDD17-9B5B-F393-E045-5FDFF071C085}"/>
              </a:ext>
            </a:extLst>
          </p:cNvPr>
          <p:cNvGraphicFramePr>
            <a:graphicFrameLocks/>
          </p:cNvGraphicFramePr>
          <p:nvPr/>
        </p:nvGraphicFramePr>
        <p:xfrm>
          <a:off x="717550" y="1600200"/>
          <a:ext cx="5669280" cy="3261376"/>
        </p:xfrm>
        <a:graphic>
          <a:graphicData uri="http://schemas.openxmlformats.org/drawingml/2006/table">
            <a:tbl>
              <a:tblPr/>
              <a:tblGrid>
                <a:gridCol w="2743200">
                  <a:extLst>
                    <a:ext uri="{9D8B030D-6E8A-4147-A177-3AD203B41FA5}">
                      <a16:colId xmlns:a16="http://schemas.microsoft.com/office/drawing/2014/main" val="20000"/>
                    </a:ext>
                  </a:extLst>
                </a:gridCol>
                <a:gridCol w="146304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tblGrid>
              <a:tr h="0">
                <a:tc>
                  <a:txBody>
                    <a:bodyPr/>
                    <a:lstStyle/>
                    <a:p>
                      <a:pPr algn="l"/>
                      <a:r>
                        <a:rPr lang="en-US" sz="2200" b="1" noProof="0">
                          <a:solidFill>
                            <a:schemeClr val="tx1"/>
                          </a:solidFill>
                          <a:latin typeface="Calibri" panose="020F0502020204030204" pitchFamily="34" charset="0"/>
                          <a:cs typeface="Calibri" panose="020F0502020204030204" pitchFamily="34" charset="0"/>
                        </a:rPr>
                        <a:t>Effectiveness,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2200" noProof="0">
                          <a:latin typeface="Calibri" panose="020F0502020204030204" pitchFamily="34" charset="0"/>
                          <a:cs typeface="Calibri" panose="020F0502020204030204" pitchFamily="34" charset="0"/>
                        </a:rPr>
                        <a:t>FTC/TDF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r>
                        <a:rPr lang="en-US" sz="2200" noProof="0">
                          <a:latin typeface="Calibri" panose="020F0502020204030204" pitchFamily="34" charset="0"/>
                          <a:cs typeface="Calibri" panose="020F0502020204030204" pitchFamily="34" charset="0"/>
                        </a:rPr>
                        <a:t>FTC/TAF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6226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a:buFont typeface="Wingdings" panose="05000000000000000000" pitchFamily="2" charset="2"/>
                        <a:buNone/>
                      </a:pPr>
                      <a:r>
                        <a:rPr lang="en-US" sz="2400" noProof="0">
                          <a:solidFill>
                            <a:schemeClr val="bg1"/>
                          </a:solidFill>
                          <a:latin typeface="Calibri" panose="020F0502020204030204" pitchFamily="34" charset="0"/>
                          <a:cs typeface="Calibri" panose="020F0502020204030204" pitchFamily="34" charset="0"/>
                        </a:rPr>
                        <a:t>Men who have sex with men and transgender women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noProof="0">
                          <a:solidFill>
                            <a:schemeClr val="bg1"/>
                          </a:solidFill>
                          <a:latin typeface="Calibri" panose="020F0502020204030204" pitchFamily="34" charset="0"/>
                          <a:cs typeface="Calibri" panose="020F0502020204030204" pitchFamily="34" charset="0"/>
                        </a:rPr>
                        <a:t>~99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noProof="0">
                          <a:solidFill>
                            <a:schemeClr val="bg1"/>
                          </a:solidFill>
                          <a:latin typeface="Calibri" panose="020F0502020204030204" pitchFamily="34" charset="0"/>
                          <a:cs typeface="Calibri" panose="020F0502020204030204" pitchFamily="34" charset="0"/>
                        </a:rPr>
                        <a:t>~99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191571">
                <a:tc>
                  <a:txBody>
                    <a:bodyPr/>
                    <a:lstStyle/>
                    <a:p>
                      <a:pPr marL="0" indent="0" algn="l">
                        <a:buFont typeface="Wingdings" panose="05000000000000000000" pitchFamily="2" charset="2"/>
                        <a:buNone/>
                      </a:pPr>
                      <a:r>
                        <a:rPr lang="en-US" sz="2400" noProof="0">
                          <a:solidFill>
                            <a:schemeClr val="bg1"/>
                          </a:solidFill>
                          <a:latin typeface="Calibri" panose="020F0502020204030204" pitchFamily="34" charset="0"/>
                          <a:cs typeface="Calibri" panose="020F0502020204030204" pitchFamily="34" charset="0"/>
                        </a:rPr>
                        <a:t>Heterosexual men and women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r>
                        <a:rPr lang="en-US" sz="2400" noProof="0">
                          <a:solidFill>
                            <a:schemeClr val="bg1"/>
                          </a:solidFill>
                          <a:latin typeface="Calibri" panose="020F0502020204030204" pitchFamily="34" charset="0"/>
                          <a:cs typeface="Calibri" panose="020F0502020204030204" pitchFamily="34" charset="0"/>
                        </a:rPr>
                        <a:t>~99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r>
                        <a:rPr lang="en-US" sz="2400" u="sng" noProof="0" dirty="0">
                          <a:solidFill>
                            <a:schemeClr val="bg1"/>
                          </a:solidFill>
                          <a:latin typeface="Calibri" panose="020F0502020204030204" pitchFamily="34" charset="0"/>
                          <a:cs typeface="Calibri" panose="020F0502020204030204" pitchFamily="34" charset="0"/>
                        </a:rPr>
                        <a:t>Unknown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091926375"/>
                  </a:ext>
                </a:extLst>
              </a:tr>
              <a:tr h="191571">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400" noProof="0">
                          <a:solidFill>
                            <a:schemeClr val="bg1"/>
                          </a:solidFill>
                          <a:latin typeface="Calibri" panose="020F0502020204030204" pitchFamily="34" charset="0"/>
                          <a:cs typeface="Calibri" panose="020F0502020204030204" pitchFamily="34" charset="0"/>
                        </a:rPr>
                        <a:t>People who inject drugs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a:solidFill>
                            <a:schemeClr val="bg1"/>
                          </a:solidFill>
                          <a:latin typeface="Calibri" panose="020F0502020204030204" pitchFamily="34" charset="0"/>
                          <a:cs typeface="Calibri" panose="020F0502020204030204" pitchFamily="34" charset="0"/>
                        </a:rPr>
                        <a:t>74-84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u="sng" noProof="0" dirty="0">
                          <a:solidFill>
                            <a:schemeClr val="bg1"/>
                          </a:solidFill>
                          <a:latin typeface="Calibri" panose="020F0502020204030204" pitchFamily="34" charset="0"/>
                          <a:cs typeface="Calibri" panose="020F0502020204030204" pitchFamily="34" charset="0"/>
                        </a:rPr>
                        <a:t>Unknown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723151242"/>
                  </a:ext>
                </a:extLst>
              </a:tr>
            </a:tbl>
          </a:graphicData>
        </a:graphic>
      </p:graphicFrame>
      <p:sp>
        <p:nvSpPr>
          <p:cNvPr id="8" name="Text Box 11">
            <a:extLst>
              <a:ext uri="{FF2B5EF4-FFF2-40B4-BE49-F238E27FC236}">
                <a16:creationId xmlns:a16="http://schemas.microsoft.com/office/drawing/2014/main" id="{B8191B31-21F0-431D-DED4-7E0C0C4E02E5}"/>
              </a:ext>
            </a:extLst>
          </p:cNvPr>
          <p:cNvSpPr txBox="1">
            <a:spLocks noChangeArrowheads="1"/>
          </p:cNvSpPr>
          <p:nvPr/>
        </p:nvSpPr>
        <p:spPr bwMode="auto">
          <a:xfrm>
            <a:off x="405634" y="6372331"/>
            <a:ext cx="85591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25000"/>
              </a:spcAft>
              <a:buClr>
                <a:srgbClr val="8B3D9A"/>
              </a:buClr>
              <a:buSzTx/>
              <a:buFont typeface="Wingdings" panose="05000000000000000000" pitchFamily="2" charset="2"/>
              <a:buNone/>
              <a:tabLst/>
              <a:defRPr/>
            </a:pP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Krakower. Ann Intern Med. 2020;172:281. </a:t>
            </a: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mn-cs"/>
              </a:rPr>
              <a:t>CDC PrEP guidelines. 2025.</a:t>
            </a:r>
            <a:r>
              <a:rPr kumimoji="0" lang="en-US" sz="1200" b="0" i="0" u="none" strike="noStrike" kern="1200" cap="none" spc="-10" normalizeH="0" baseline="0" noProof="0">
                <a:ln>
                  <a:noFill/>
                </a:ln>
                <a:solidFill>
                  <a:srgbClr val="455560"/>
                </a:solidFill>
                <a:effectLst/>
                <a:uLnTx/>
                <a:uFillTx/>
                <a:latin typeface="Calibri" panose="020F0502020204030204" pitchFamily="34" charset="0"/>
                <a:ea typeface="+mn-ea"/>
                <a:cs typeface="Arial" panose="020B0604020202020204" pitchFamily="34" charset="0"/>
              </a:rPr>
              <a:t> </a:t>
            </a:r>
          </a:p>
        </p:txBody>
      </p:sp>
      <p:sp>
        <p:nvSpPr>
          <p:cNvPr id="11" name="Content Placeholder 7">
            <a:extLst>
              <a:ext uri="{FF2B5EF4-FFF2-40B4-BE49-F238E27FC236}">
                <a16:creationId xmlns:a16="http://schemas.microsoft.com/office/drawing/2014/main" id="{3237A83B-4B25-EB7D-04A1-07F727B6775B}"/>
              </a:ext>
            </a:extLst>
          </p:cNvPr>
          <p:cNvSpPr txBox="1">
            <a:spLocks/>
          </p:cNvSpPr>
          <p:nvPr/>
        </p:nvSpPr>
        <p:spPr bwMode="auto">
          <a:xfrm>
            <a:off x="738670" y="5075275"/>
            <a:ext cx="5229570" cy="100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Generic available for FTC/TDF (not for FTC/TAF)</a:t>
            </a:r>
          </a:p>
        </p:txBody>
      </p:sp>
    </p:spTree>
    <p:extLst>
      <p:ext uri="{BB962C8B-B14F-4D97-AF65-F5344CB8AC3E}">
        <p14:creationId xmlns:p14="http://schemas.microsoft.com/office/powerpoint/2010/main" val="3480801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Title 1"/>
          <p:cNvSpPr txBox="1">
            <a:spLocks noGrp="1"/>
          </p:cNvSpPr>
          <p:nvPr>
            <p:ph type="title"/>
          </p:nvPr>
        </p:nvSpPr>
        <p:spPr>
          <a:xfrm>
            <a:off x="609759" y="238127"/>
            <a:ext cx="10872445" cy="1103313"/>
          </a:xfrm>
          <a:prstGeom prst="rect">
            <a:avLst/>
          </a:prstGeom>
        </p:spPr>
        <p:txBody>
          <a:bodyPr>
            <a:normAutofit fontScale="90000"/>
          </a:bodyPr>
          <a:lstStyle/>
          <a:p>
            <a:r>
              <a:t>On-Demand Oral FTC/TDF PrEP for HIV Prevention in Men Who Have Sex With Men</a:t>
            </a:r>
          </a:p>
        </p:txBody>
      </p:sp>
      <p:sp>
        <p:nvSpPr>
          <p:cNvPr id="1249" name="Content Placeholder 2"/>
          <p:cNvSpPr txBox="1">
            <a:spLocks noGrp="1"/>
          </p:cNvSpPr>
          <p:nvPr>
            <p:ph type="body" sz="half" idx="1"/>
          </p:nvPr>
        </p:nvSpPr>
        <p:spPr>
          <a:xfrm>
            <a:off x="601819" y="1510729"/>
            <a:ext cx="5309280" cy="4678740"/>
          </a:xfrm>
          <a:prstGeom prst="rect">
            <a:avLst/>
          </a:prstGeom>
        </p:spPr>
        <p:txBody>
          <a:bodyPr/>
          <a:lstStyle/>
          <a:p>
            <a:pPr>
              <a:defRPr sz="2400" b="1"/>
            </a:pPr>
            <a:r>
              <a:rPr dirty="0"/>
              <a:t>ANRS IPERGAY: </a:t>
            </a:r>
            <a:r>
              <a:rPr b="0" dirty="0"/>
              <a:t>double-blind, randomized study of on-demand FTC/TDF vs placebo as PrEP for </a:t>
            </a:r>
            <a:br>
              <a:rPr b="0" dirty="0"/>
            </a:br>
            <a:r>
              <a:rPr b="0" dirty="0"/>
              <a:t>men who have sex with men in </a:t>
            </a:r>
            <a:br>
              <a:rPr b="0" dirty="0"/>
            </a:br>
            <a:r>
              <a:rPr b="0" dirty="0"/>
              <a:t>France and Canada</a:t>
            </a:r>
            <a:r>
              <a:rPr b="0" baseline="30000" dirty="0"/>
              <a:t>1,2</a:t>
            </a:r>
          </a:p>
        </p:txBody>
      </p:sp>
      <p:sp>
        <p:nvSpPr>
          <p:cNvPr id="1250" name="Content Placeholder 3"/>
          <p:cNvSpPr txBox="1"/>
          <p:nvPr/>
        </p:nvSpPr>
        <p:spPr>
          <a:xfrm>
            <a:off x="6298353" y="1382973"/>
            <a:ext cx="5138131" cy="4807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marL="342900" indent="-342900">
              <a:lnSpc>
                <a:spcPct val="90000"/>
              </a:lnSpc>
              <a:spcBef>
                <a:spcPts val="1000"/>
              </a:spcBef>
              <a:buClr>
                <a:srgbClr val="000000"/>
              </a:buClr>
              <a:buSzPct val="100000"/>
              <a:buChar char="▪"/>
              <a:defRPr sz="2400" b="1"/>
            </a:pPr>
            <a:r>
              <a:rPr dirty="0"/>
              <a:t>On-demand “2-1-1” PrEP regimen</a:t>
            </a:r>
            <a:r>
              <a:rPr baseline="30000" dirty="0"/>
              <a:t>3</a:t>
            </a:r>
            <a:r>
              <a:rPr dirty="0"/>
              <a:t>:</a:t>
            </a:r>
            <a:endParaRPr sz="2800" dirty="0"/>
          </a:p>
          <a:p>
            <a:pPr marL="342900" indent="-342900">
              <a:lnSpc>
                <a:spcPct val="90000"/>
              </a:lnSpc>
              <a:spcBef>
                <a:spcPts val="1000"/>
              </a:spcBef>
              <a:buClr>
                <a:srgbClr val="000000"/>
              </a:buClr>
              <a:buSzPct val="100000"/>
              <a:buChar char="▪"/>
              <a:defRPr sz="2800"/>
            </a:pPr>
            <a:endParaRPr sz="2800" dirty="0"/>
          </a:p>
          <a:p>
            <a:pPr marL="342900" indent="-342900">
              <a:lnSpc>
                <a:spcPct val="90000"/>
              </a:lnSpc>
              <a:spcBef>
                <a:spcPts val="1000"/>
              </a:spcBef>
              <a:buClr>
                <a:srgbClr val="000000"/>
              </a:buClr>
              <a:buSzPct val="100000"/>
              <a:buChar char="▪"/>
              <a:defRPr sz="2800"/>
            </a:pPr>
            <a:endParaRPr sz="2800" dirty="0"/>
          </a:p>
          <a:p>
            <a:pPr marL="342900" indent="-342900">
              <a:lnSpc>
                <a:spcPct val="90000"/>
              </a:lnSpc>
              <a:spcBef>
                <a:spcPts val="1000"/>
              </a:spcBef>
              <a:buClr>
                <a:srgbClr val="000000"/>
              </a:buClr>
              <a:buSzPct val="100000"/>
              <a:buChar char="▪"/>
              <a:defRPr sz="2800"/>
            </a:pPr>
            <a:endParaRPr sz="2800" dirty="0"/>
          </a:p>
          <a:p>
            <a:pPr marL="342900" indent="-342900">
              <a:lnSpc>
                <a:spcPct val="90000"/>
              </a:lnSpc>
              <a:spcBef>
                <a:spcPts val="1000"/>
              </a:spcBef>
              <a:buClr>
                <a:srgbClr val="000000"/>
              </a:buClr>
              <a:buSzPct val="100000"/>
              <a:buChar char="▪"/>
              <a:defRPr sz="2200"/>
            </a:pPr>
            <a:endParaRPr sz="2800" dirty="0"/>
          </a:p>
          <a:p>
            <a:pPr marL="342900" indent="-342900">
              <a:lnSpc>
                <a:spcPct val="90000"/>
              </a:lnSpc>
              <a:spcBef>
                <a:spcPts val="1000"/>
              </a:spcBef>
              <a:buClr>
                <a:srgbClr val="000000"/>
              </a:buClr>
              <a:buSzPct val="100000"/>
              <a:buChar char="▪"/>
              <a:defRPr sz="2400" b="1" u="sng"/>
            </a:pPr>
            <a:endParaRPr lang="en-US" dirty="0"/>
          </a:p>
          <a:p>
            <a:pPr marL="342900" indent="-342900">
              <a:lnSpc>
                <a:spcPct val="90000"/>
              </a:lnSpc>
              <a:spcBef>
                <a:spcPts val="1000"/>
              </a:spcBef>
              <a:buClr>
                <a:srgbClr val="000000"/>
              </a:buClr>
              <a:buSzPct val="100000"/>
              <a:buChar char="▪"/>
              <a:defRPr sz="2400" b="1" u="sng"/>
            </a:pPr>
            <a:r>
              <a:rPr dirty="0"/>
              <a:t>On-demand FTC/TDF </a:t>
            </a:r>
            <a:r>
              <a:rPr dirty="0">
                <a:solidFill>
                  <a:srgbClr val="E1471D"/>
                </a:solidFill>
              </a:rPr>
              <a:t>not </a:t>
            </a:r>
            <a:r>
              <a:rPr dirty="0"/>
              <a:t>recommended for: </a:t>
            </a:r>
            <a:r>
              <a:rPr b="0" u="none" dirty="0"/>
              <a:t>HBV coinfection, those who may have difficulty adhering to 2-1-1 dosing regimen, and populations at risk of HIV acquisition from vaginal exposure</a:t>
            </a:r>
            <a:r>
              <a:rPr b="0" u="none" baseline="30000" dirty="0"/>
              <a:t>3</a:t>
            </a:r>
          </a:p>
        </p:txBody>
      </p:sp>
      <p:sp>
        <p:nvSpPr>
          <p:cNvPr id="1251" name="Text Box 11"/>
          <p:cNvSpPr txBox="1"/>
          <p:nvPr/>
        </p:nvSpPr>
        <p:spPr>
          <a:xfrm>
            <a:off x="494675" y="6387171"/>
            <a:ext cx="8467719"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spcBef>
                <a:spcPts val="500"/>
              </a:spcBef>
              <a:defRPr sz="1200" spc="-10">
                <a:solidFill>
                  <a:srgbClr val="455560"/>
                </a:solidFill>
              </a:defRPr>
            </a:lvl1pPr>
          </a:lstStyle>
          <a:p>
            <a:r>
              <a:t>1. Molina. NEJM. 2015;373:2237. 2. Molina. Lancet HIV. 2017;4:e402. 3. CDC PrEP guidelines. 2025. </a:t>
            </a:r>
          </a:p>
        </p:txBody>
      </p:sp>
      <p:graphicFrame>
        <p:nvGraphicFramePr>
          <p:cNvPr id="1252" name="Table 42"/>
          <p:cNvGraphicFramePr/>
          <p:nvPr/>
        </p:nvGraphicFramePr>
        <p:xfrm>
          <a:off x="747049" y="3320474"/>
          <a:ext cx="5008013" cy="2194350"/>
        </p:xfrm>
        <a:graphic>
          <a:graphicData uri="http://schemas.openxmlformats.org/drawingml/2006/table">
            <a:tbl>
              <a:tblPr firstRow="1" firstCol="1" bandRow="1">
                <a:tableStyleId>{4C3C2611-4C71-4FC5-86AE-919BDF0F9419}</a:tableStyleId>
              </a:tblPr>
              <a:tblGrid>
                <a:gridCol w="1707277">
                  <a:extLst>
                    <a:ext uri="{9D8B030D-6E8A-4147-A177-3AD203B41FA5}">
                      <a16:colId xmlns:a16="http://schemas.microsoft.com/office/drawing/2014/main" val="20000"/>
                    </a:ext>
                  </a:extLst>
                </a:gridCol>
                <a:gridCol w="682911">
                  <a:extLst>
                    <a:ext uri="{9D8B030D-6E8A-4147-A177-3AD203B41FA5}">
                      <a16:colId xmlns:a16="http://schemas.microsoft.com/office/drawing/2014/main" val="20001"/>
                    </a:ext>
                  </a:extLst>
                </a:gridCol>
                <a:gridCol w="1707277">
                  <a:extLst>
                    <a:ext uri="{9D8B030D-6E8A-4147-A177-3AD203B41FA5}">
                      <a16:colId xmlns:a16="http://schemas.microsoft.com/office/drawing/2014/main" val="20002"/>
                    </a:ext>
                  </a:extLst>
                </a:gridCol>
                <a:gridCol w="910548">
                  <a:extLst>
                    <a:ext uri="{9D8B030D-6E8A-4147-A177-3AD203B41FA5}">
                      <a16:colId xmlns:a16="http://schemas.microsoft.com/office/drawing/2014/main" val="20003"/>
                    </a:ext>
                  </a:extLst>
                </a:gridCol>
              </a:tblGrid>
              <a:tr h="207721">
                <a:tc>
                  <a:txBody>
                    <a:bodyPr/>
                    <a:lstStyle/>
                    <a:p>
                      <a:pPr>
                        <a:spcBef>
                          <a:spcPts val="600"/>
                        </a:spcBef>
                        <a:defRPr b="0">
                          <a:solidFill>
                            <a:srgbClr val="000000"/>
                          </a:solidFill>
                        </a:defRPr>
                      </a:pPr>
                      <a:r>
                        <a:rPr b="1">
                          <a:solidFill>
                            <a:srgbClr val="FFFFFF"/>
                          </a:solidFill>
                        </a:rPr>
                        <a:t>Study Phase</a:t>
                      </a:r>
                    </a:p>
                  </a:txBody>
                  <a:tcPr marL="45685" marR="45685" marT="45685" marB="45685" anchor="ctr" horzOverflow="overflow">
                    <a:lnL w="12700">
                      <a:miter lim="400000"/>
                    </a:lnL>
                    <a:lnR w="12700">
                      <a:miter lim="400000"/>
                    </a:lnR>
                    <a:lnT w="12700">
                      <a:miter lim="400000"/>
                    </a:lnT>
                    <a:lnB w="12700">
                      <a:miter lim="400000"/>
                    </a:lnB>
                    <a:solidFill>
                      <a:srgbClr val="E1471D"/>
                    </a:solidFill>
                  </a:tcPr>
                </a:tc>
                <a:tc>
                  <a:txBody>
                    <a:bodyPr/>
                    <a:lstStyle/>
                    <a:p>
                      <a:pPr algn="ctr">
                        <a:spcBef>
                          <a:spcPts val="600"/>
                        </a:spcBef>
                        <a:defRPr b="0">
                          <a:solidFill>
                            <a:srgbClr val="000000"/>
                          </a:solidFill>
                        </a:defRPr>
                      </a:pPr>
                      <a:r>
                        <a:rPr b="1">
                          <a:solidFill>
                            <a:srgbClr val="FFFFFF"/>
                          </a:solidFill>
                        </a:rPr>
                        <a:t>N</a:t>
                      </a:r>
                    </a:p>
                  </a:txBody>
                  <a:tcPr marL="45685" marR="45685" marT="45685" marB="45685" anchor="ctr" horzOverflow="overflow">
                    <a:lnL w="12700">
                      <a:miter lim="400000"/>
                    </a:lnL>
                    <a:lnR w="12700">
                      <a:miter lim="400000"/>
                    </a:lnR>
                    <a:lnT w="12700">
                      <a:miter lim="400000"/>
                    </a:lnT>
                    <a:lnB w="12700">
                      <a:miter lim="400000"/>
                    </a:lnB>
                    <a:solidFill>
                      <a:srgbClr val="E1471D"/>
                    </a:solidFill>
                  </a:tcPr>
                </a:tc>
                <a:tc>
                  <a:txBody>
                    <a:bodyPr/>
                    <a:lstStyle/>
                    <a:p>
                      <a:pPr algn="ctr">
                        <a:spcBef>
                          <a:spcPts val="600"/>
                        </a:spcBef>
                        <a:defRPr b="0">
                          <a:solidFill>
                            <a:srgbClr val="000000"/>
                          </a:solidFill>
                        </a:defRPr>
                      </a:pPr>
                      <a:r>
                        <a:rPr b="1">
                          <a:solidFill>
                            <a:srgbClr val="FFFFFF"/>
                          </a:solidFill>
                        </a:rPr>
                        <a:t>Risk Reduction, % (95% CI)</a:t>
                      </a:r>
                    </a:p>
                  </a:txBody>
                  <a:tcPr marL="45685" marR="45685" marT="45685" marB="45685" anchor="ctr" horzOverflow="overflow">
                    <a:lnL w="12700">
                      <a:miter lim="400000"/>
                    </a:lnL>
                    <a:lnR w="12700">
                      <a:miter lim="400000"/>
                    </a:lnR>
                    <a:lnT w="12700">
                      <a:miter lim="400000"/>
                    </a:lnT>
                    <a:lnB w="38100">
                      <a:solidFill>
                        <a:srgbClr val="E1471D"/>
                      </a:solidFill>
                    </a:lnB>
                    <a:solidFill>
                      <a:srgbClr val="E1471D"/>
                    </a:solidFill>
                  </a:tcPr>
                </a:tc>
                <a:tc>
                  <a:txBody>
                    <a:bodyPr/>
                    <a:lstStyle/>
                    <a:p>
                      <a:pPr algn="ctr">
                        <a:spcBef>
                          <a:spcPts val="600"/>
                        </a:spcBef>
                        <a:defRPr i="1"/>
                      </a:pPr>
                      <a:r>
                        <a:t>P</a:t>
                      </a:r>
                      <a:r>
                        <a:rPr i="0"/>
                        <a:t> Value</a:t>
                      </a:r>
                    </a:p>
                  </a:txBody>
                  <a:tcPr marL="45685" marR="45685" marT="45685" marB="45685" anchor="ctr" horzOverflow="overflow">
                    <a:lnL w="12700">
                      <a:miter lim="400000"/>
                    </a:lnL>
                    <a:lnR w="12700">
                      <a:miter lim="400000"/>
                    </a:lnR>
                    <a:lnT w="12700">
                      <a:miter lim="400000"/>
                    </a:lnT>
                    <a:lnB w="12700">
                      <a:miter lim="400000"/>
                    </a:lnB>
                    <a:solidFill>
                      <a:srgbClr val="E1471D"/>
                    </a:solidFill>
                  </a:tcPr>
                </a:tc>
                <a:extLst>
                  <a:ext uri="{0D108BD9-81ED-4DB2-BD59-A6C34878D82A}">
                    <a16:rowId xmlns:a16="http://schemas.microsoft.com/office/drawing/2014/main" val="10000"/>
                  </a:ext>
                </a:extLst>
              </a:tr>
              <a:tr h="279052">
                <a:tc>
                  <a:txBody>
                    <a:bodyPr/>
                    <a:lstStyle/>
                    <a:p>
                      <a:pPr>
                        <a:spcBef>
                          <a:spcPts val="600"/>
                        </a:spcBef>
                        <a:defRPr b="0">
                          <a:solidFill>
                            <a:srgbClr val="07090A"/>
                          </a:solidFill>
                        </a:defRPr>
                      </a:pPr>
                      <a:r>
                        <a:t>Placebo controlled, randomized</a:t>
                      </a:r>
                      <a:r>
                        <a:rPr baseline="30000"/>
                        <a:t>1</a:t>
                      </a:r>
                    </a:p>
                  </a:txBody>
                  <a:tcPr marL="45685" marR="45685" marT="45685" marB="45685" anchor="ctr" horzOverflow="overflow">
                    <a:lnL w="12700">
                      <a:miter lim="400000"/>
                    </a:lnL>
                    <a:lnR w="12700">
                      <a:miter lim="400000"/>
                    </a:lnR>
                    <a:lnT w="12700">
                      <a:miter lim="400000"/>
                    </a:lnT>
                    <a:lnB w="12700">
                      <a:miter lim="400000"/>
                    </a:lnB>
                    <a:solidFill>
                      <a:srgbClr val="CDCDCF"/>
                    </a:solidFill>
                  </a:tcPr>
                </a:tc>
                <a:tc>
                  <a:txBody>
                    <a:bodyPr/>
                    <a:lstStyle/>
                    <a:p>
                      <a:pPr algn="ctr">
                        <a:spcBef>
                          <a:spcPts val="600"/>
                        </a:spcBef>
                      </a:pPr>
                      <a:r>
                        <a:rPr>
                          <a:solidFill>
                            <a:srgbClr val="07090A"/>
                          </a:solidFill>
                        </a:rPr>
                        <a:t>400</a:t>
                      </a:r>
                    </a:p>
                  </a:txBody>
                  <a:tcPr marL="45685" marR="45685" marT="45685" marB="45685" anchor="ctr" horzOverflow="overflow">
                    <a:lnL w="12700">
                      <a:miter lim="400000"/>
                    </a:lnL>
                    <a:lnR w="38100">
                      <a:solidFill>
                        <a:srgbClr val="E1471D"/>
                      </a:solidFill>
                    </a:lnR>
                    <a:lnT w="12700">
                      <a:miter lim="400000"/>
                    </a:lnT>
                    <a:lnB w="12700">
                      <a:miter lim="400000"/>
                    </a:lnB>
                    <a:solidFill>
                      <a:srgbClr val="CDCDCF"/>
                    </a:solidFill>
                  </a:tcPr>
                </a:tc>
                <a:tc>
                  <a:txBody>
                    <a:bodyPr/>
                    <a:lstStyle/>
                    <a:p>
                      <a:pPr algn="ctr">
                        <a:spcBef>
                          <a:spcPts val="600"/>
                        </a:spcBef>
                      </a:pPr>
                      <a:r>
                        <a:rPr>
                          <a:solidFill>
                            <a:srgbClr val="07090A"/>
                          </a:solidFill>
                        </a:rPr>
                        <a:t>86 (40-98)</a:t>
                      </a:r>
                    </a:p>
                  </a:txBody>
                  <a:tcPr marL="45685" marR="45685" marT="45685" marB="45685" anchor="ctr" horzOverflow="overflow">
                    <a:lnL w="38100">
                      <a:solidFill>
                        <a:srgbClr val="E1471D"/>
                      </a:solidFill>
                    </a:lnL>
                    <a:lnR w="38100">
                      <a:solidFill>
                        <a:srgbClr val="E1471D"/>
                      </a:solidFill>
                    </a:lnR>
                    <a:lnT w="38100">
                      <a:solidFill>
                        <a:srgbClr val="E1471D"/>
                      </a:solidFill>
                    </a:lnT>
                    <a:lnB w="12700">
                      <a:miter lim="400000"/>
                    </a:lnB>
                    <a:solidFill>
                      <a:srgbClr val="CDCDCF"/>
                    </a:solidFill>
                  </a:tcPr>
                </a:tc>
                <a:tc>
                  <a:txBody>
                    <a:bodyPr/>
                    <a:lstStyle/>
                    <a:p>
                      <a:pPr algn="ctr">
                        <a:spcBef>
                          <a:spcPts val="600"/>
                        </a:spcBef>
                      </a:pPr>
                      <a:r>
                        <a:rPr>
                          <a:solidFill>
                            <a:srgbClr val="07090A"/>
                          </a:solidFill>
                        </a:rPr>
                        <a:t>.002</a:t>
                      </a:r>
                    </a:p>
                  </a:txBody>
                  <a:tcPr marL="45685" marR="45685" marT="45685" marB="45685" anchor="ctr" horzOverflow="overflow">
                    <a:lnL w="38100">
                      <a:solidFill>
                        <a:srgbClr val="E1471D"/>
                      </a:solidFill>
                    </a:lnL>
                    <a:lnR w="12700">
                      <a:miter lim="400000"/>
                    </a:lnR>
                    <a:lnT w="12700">
                      <a:miter lim="400000"/>
                    </a:lnT>
                    <a:lnB w="12700">
                      <a:miter lim="400000"/>
                    </a:lnB>
                    <a:solidFill>
                      <a:srgbClr val="CDCDCF"/>
                    </a:solidFill>
                  </a:tcPr>
                </a:tc>
                <a:extLst>
                  <a:ext uri="{0D108BD9-81ED-4DB2-BD59-A6C34878D82A}">
                    <a16:rowId xmlns:a16="http://schemas.microsoft.com/office/drawing/2014/main" val="10001"/>
                  </a:ext>
                </a:extLst>
              </a:tr>
              <a:tr h="207721">
                <a:tc>
                  <a:txBody>
                    <a:bodyPr/>
                    <a:lstStyle/>
                    <a:p>
                      <a:pPr>
                        <a:spcBef>
                          <a:spcPts val="600"/>
                        </a:spcBef>
                        <a:defRPr b="0">
                          <a:solidFill>
                            <a:srgbClr val="07090A"/>
                          </a:solidFill>
                        </a:defRPr>
                      </a:pPr>
                      <a:r>
                        <a:t>Open-label extension</a:t>
                      </a:r>
                      <a:r>
                        <a:rPr baseline="30000"/>
                        <a:t>2</a:t>
                      </a:r>
                    </a:p>
                  </a:txBody>
                  <a:tcPr marL="45685" marR="45685" marT="45685" marB="45685" anchor="ctr" horzOverflow="overflow">
                    <a:lnL w="12700">
                      <a:miter lim="400000"/>
                    </a:lnL>
                    <a:lnR w="12700">
                      <a:miter lim="400000"/>
                    </a:lnR>
                    <a:lnT w="12700">
                      <a:miter lim="400000"/>
                    </a:lnT>
                    <a:lnB w="12700">
                      <a:miter lim="400000"/>
                    </a:lnB>
                    <a:solidFill>
                      <a:srgbClr val="F2F2F2"/>
                    </a:solidFill>
                  </a:tcPr>
                </a:tc>
                <a:tc>
                  <a:txBody>
                    <a:bodyPr/>
                    <a:lstStyle/>
                    <a:p>
                      <a:pPr algn="ctr">
                        <a:spcBef>
                          <a:spcPts val="600"/>
                        </a:spcBef>
                      </a:pPr>
                      <a:r>
                        <a:rPr>
                          <a:solidFill>
                            <a:srgbClr val="07090A"/>
                          </a:solidFill>
                        </a:rPr>
                        <a:t>361</a:t>
                      </a:r>
                    </a:p>
                  </a:txBody>
                  <a:tcPr marL="45685" marR="45685" marT="45685" marB="45685" anchor="ctr" horzOverflow="overflow">
                    <a:lnL w="12700">
                      <a:miter lim="400000"/>
                    </a:lnL>
                    <a:lnR w="38100">
                      <a:solidFill>
                        <a:srgbClr val="E1471D"/>
                      </a:solidFill>
                    </a:lnR>
                    <a:lnT w="12700">
                      <a:miter lim="400000"/>
                    </a:lnT>
                    <a:lnB w="12700">
                      <a:miter lim="400000"/>
                    </a:lnB>
                    <a:solidFill>
                      <a:srgbClr val="F2F2F2"/>
                    </a:solidFill>
                  </a:tcPr>
                </a:tc>
                <a:tc>
                  <a:txBody>
                    <a:bodyPr/>
                    <a:lstStyle/>
                    <a:p>
                      <a:pPr algn="ctr">
                        <a:spcBef>
                          <a:spcPts val="600"/>
                        </a:spcBef>
                      </a:pPr>
                      <a:r>
                        <a:rPr>
                          <a:solidFill>
                            <a:srgbClr val="07090A"/>
                          </a:solidFill>
                        </a:rPr>
                        <a:t>97 (81-100)</a:t>
                      </a:r>
                    </a:p>
                  </a:txBody>
                  <a:tcPr marL="45685" marR="45685" marT="45685" marB="45685" anchor="ctr" horzOverflow="overflow">
                    <a:lnL w="38100">
                      <a:solidFill>
                        <a:srgbClr val="E1471D"/>
                      </a:solidFill>
                    </a:lnL>
                    <a:lnR w="38100">
                      <a:solidFill>
                        <a:srgbClr val="E1471D"/>
                      </a:solidFill>
                    </a:lnR>
                    <a:lnT w="12700">
                      <a:miter lim="400000"/>
                    </a:lnT>
                    <a:lnB w="38100">
                      <a:solidFill>
                        <a:srgbClr val="E1471D"/>
                      </a:solidFill>
                    </a:lnB>
                    <a:solidFill>
                      <a:srgbClr val="F2F2F2"/>
                    </a:solidFill>
                  </a:tcPr>
                </a:tc>
                <a:tc>
                  <a:txBody>
                    <a:bodyPr/>
                    <a:lstStyle/>
                    <a:p>
                      <a:pPr algn="ctr">
                        <a:spcBef>
                          <a:spcPts val="600"/>
                        </a:spcBef>
                      </a:pPr>
                      <a:r>
                        <a:rPr>
                          <a:solidFill>
                            <a:srgbClr val="07090A"/>
                          </a:solidFill>
                        </a:rPr>
                        <a:t>NR</a:t>
                      </a:r>
                    </a:p>
                  </a:txBody>
                  <a:tcPr marL="45685" marR="45685" marT="45685" marB="45685" anchor="ctr" horzOverflow="overflow">
                    <a:lnL w="38100">
                      <a:solidFill>
                        <a:srgbClr val="E1471D"/>
                      </a:solidFill>
                    </a:lnL>
                    <a:lnR w="12700">
                      <a:miter lim="400000"/>
                    </a:lnR>
                    <a:lnT w="12700">
                      <a:miter lim="400000"/>
                    </a:lnT>
                    <a:lnB w="12700">
                      <a:miter lim="400000"/>
                    </a:lnB>
                    <a:solidFill>
                      <a:srgbClr val="F2F2F2"/>
                    </a:solidFill>
                  </a:tcPr>
                </a:tc>
                <a:extLst>
                  <a:ext uri="{0D108BD9-81ED-4DB2-BD59-A6C34878D82A}">
                    <a16:rowId xmlns:a16="http://schemas.microsoft.com/office/drawing/2014/main" val="10002"/>
                  </a:ext>
                </a:extLst>
              </a:tr>
            </a:tbl>
          </a:graphicData>
        </a:graphic>
      </p:graphicFrame>
      <p:sp>
        <p:nvSpPr>
          <p:cNvPr id="1253" name="TextBox 37"/>
          <p:cNvSpPr txBox="1"/>
          <p:nvPr/>
        </p:nvSpPr>
        <p:spPr>
          <a:xfrm>
            <a:off x="6230496" y="1983677"/>
            <a:ext cx="1562767" cy="300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lvl1pPr>
          </a:lstStyle>
          <a:p>
            <a:r>
              <a:t>2 FTC/TDF pills </a:t>
            </a:r>
          </a:p>
        </p:txBody>
      </p:sp>
      <p:sp>
        <p:nvSpPr>
          <p:cNvPr id="1254" name="Rectangle 41"/>
          <p:cNvSpPr/>
          <p:nvPr/>
        </p:nvSpPr>
        <p:spPr>
          <a:xfrm>
            <a:off x="7036654" y="3549570"/>
            <a:ext cx="827104" cy="372847"/>
          </a:xfrm>
          <a:prstGeom prst="rect">
            <a:avLst/>
          </a:prstGeom>
          <a:solidFill>
            <a:srgbClr val="FFFFFF"/>
          </a:solidFill>
          <a:ln w="12700">
            <a:miter lim="400000"/>
          </a:ln>
        </p:spPr>
        <p:txBody>
          <a:bodyPr lIns="45719" rIns="45719" anchor="ctr"/>
          <a:lstStyle/>
          <a:p>
            <a:pPr algn="ctr">
              <a:defRPr b="1">
                <a:solidFill>
                  <a:srgbClr val="FFFFFF"/>
                </a:solidFill>
                <a:latin typeface="Arial"/>
                <a:ea typeface="Arial"/>
                <a:cs typeface="Arial"/>
                <a:sym typeface="Arial"/>
              </a:defRPr>
            </a:pPr>
            <a:endParaRPr/>
          </a:p>
        </p:txBody>
      </p:sp>
      <p:sp>
        <p:nvSpPr>
          <p:cNvPr id="1255" name="TextBox 48"/>
          <p:cNvSpPr txBox="1"/>
          <p:nvPr/>
        </p:nvSpPr>
        <p:spPr>
          <a:xfrm>
            <a:off x="7021949" y="3437466"/>
            <a:ext cx="1005841" cy="554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lvl1pPr>
          </a:lstStyle>
          <a:p>
            <a:r>
              <a:t>2-24 hr before sex</a:t>
            </a:r>
          </a:p>
        </p:txBody>
      </p:sp>
      <p:sp>
        <p:nvSpPr>
          <p:cNvPr id="1256" name="Rectangle 49"/>
          <p:cNvSpPr/>
          <p:nvPr/>
        </p:nvSpPr>
        <p:spPr>
          <a:xfrm>
            <a:off x="8603388" y="3549570"/>
            <a:ext cx="883836" cy="343942"/>
          </a:xfrm>
          <a:prstGeom prst="rect">
            <a:avLst/>
          </a:prstGeom>
          <a:solidFill>
            <a:srgbClr val="FFFFFF"/>
          </a:solidFill>
          <a:ln w="12700">
            <a:miter lim="400000"/>
          </a:ln>
        </p:spPr>
        <p:txBody>
          <a:bodyPr lIns="45719" rIns="45719" anchor="ctr"/>
          <a:lstStyle/>
          <a:p>
            <a:pPr algn="ctr">
              <a:defRPr b="1">
                <a:solidFill>
                  <a:srgbClr val="FFFFFF"/>
                </a:solidFill>
                <a:latin typeface="Arial"/>
                <a:ea typeface="Arial"/>
                <a:cs typeface="Arial"/>
                <a:sym typeface="Arial"/>
              </a:defRPr>
            </a:pPr>
            <a:endParaRPr/>
          </a:p>
        </p:txBody>
      </p:sp>
      <p:sp>
        <p:nvSpPr>
          <p:cNvPr id="1257" name="TextBox 50"/>
          <p:cNvSpPr txBox="1"/>
          <p:nvPr/>
        </p:nvSpPr>
        <p:spPr>
          <a:xfrm>
            <a:off x="8508286" y="3437466"/>
            <a:ext cx="1207121" cy="554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lvl1pPr>
          </a:lstStyle>
          <a:p>
            <a:r>
              <a:t>24 hr after first 2 pills</a:t>
            </a:r>
          </a:p>
        </p:txBody>
      </p:sp>
      <p:sp>
        <p:nvSpPr>
          <p:cNvPr id="1258" name="Rectangle 51"/>
          <p:cNvSpPr/>
          <p:nvPr/>
        </p:nvSpPr>
        <p:spPr>
          <a:xfrm>
            <a:off x="10178854" y="3557820"/>
            <a:ext cx="883836" cy="343942"/>
          </a:xfrm>
          <a:prstGeom prst="rect">
            <a:avLst/>
          </a:prstGeom>
          <a:solidFill>
            <a:srgbClr val="FFFFFF"/>
          </a:solidFill>
          <a:ln w="12700">
            <a:miter lim="400000"/>
          </a:ln>
        </p:spPr>
        <p:txBody>
          <a:bodyPr lIns="45719" rIns="45719" anchor="ctr"/>
          <a:lstStyle/>
          <a:p>
            <a:pPr algn="ctr">
              <a:defRPr b="1">
                <a:solidFill>
                  <a:srgbClr val="FFFFFF"/>
                </a:solidFill>
                <a:latin typeface="Arial"/>
                <a:ea typeface="Arial"/>
                <a:cs typeface="Arial"/>
                <a:sym typeface="Arial"/>
              </a:defRPr>
            </a:pPr>
            <a:endParaRPr/>
          </a:p>
        </p:txBody>
      </p:sp>
      <p:sp>
        <p:nvSpPr>
          <p:cNvPr id="1259" name="TextBox 52"/>
          <p:cNvSpPr txBox="1"/>
          <p:nvPr/>
        </p:nvSpPr>
        <p:spPr>
          <a:xfrm>
            <a:off x="10008404" y="3437466"/>
            <a:ext cx="1207121" cy="554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lvl1pPr>
          </a:lstStyle>
          <a:p>
            <a:r>
              <a:t>48 hr after first 2 pills</a:t>
            </a:r>
          </a:p>
        </p:txBody>
      </p:sp>
      <p:sp>
        <p:nvSpPr>
          <p:cNvPr id="1260" name="TextBox 53"/>
          <p:cNvSpPr txBox="1"/>
          <p:nvPr/>
        </p:nvSpPr>
        <p:spPr>
          <a:xfrm>
            <a:off x="8317190" y="1966961"/>
            <a:ext cx="1562767" cy="300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lvl1pPr>
          </a:lstStyle>
          <a:p>
            <a:r>
              <a:rPr dirty="0"/>
              <a:t>1 FTC/TDF pill </a:t>
            </a:r>
          </a:p>
        </p:txBody>
      </p:sp>
      <p:sp>
        <p:nvSpPr>
          <p:cNvPr id="1261" name="TextBox 54"/>
          <p:cNvSpPr txBox="1"/>
          <p:nvPr/>
        </p:nvSpPr>
        <p:spPr>
          <a:xfrm>
            <a:off x="9830581" y="1961543"/>
            <a:ext cx="1562767"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a:lvl1pPr>
          </a:lstStyle>
          <a:p>
            <a:r>
              <a:t>1 FTC/TDF pill </a:t>
            </a:r>
          </a:p>
        </p:txBody>
      </p:sp>
      <p:sp>
        <p:nvSpPr>
          <p:cNvPr id="1262" name="TextBox 55"/>
          <p:cNvSpPr txBox="1"/>
          <p:nvPr/>
        </p:nvSpPr>
        <p:spPr>
          <a:xfrm>
            <a:off x="7697799" y="2719877"/>
            <a:ext cx="640081" cy="300594"/>
          </a:xfrm>
          <a:prstGeom prst="rect">
            <a:avLst/>
          </a:prstGeom>
          <a:solidFill>
            <a:srgbClr val="E147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600" b="1">
                <a:solidFill>
                  <a:srgbClr val="FFFFFF"/>
                </a:solidFill>
              </a:defRPr>
            </a:lvl1pPr>
          </a:lstStyle>
          <a:p>
            <a:r>
              <a:t>Sex</a:t>
            </a:r>
          </a:p>
        </p:txBody>
      </p:sp>
      <p:sp>
        <p:nvSpPr>
          <p:cNvPr id="1263" name="Freeform 4"/>
          <p:cNvSpPr/>
          <p:nvPr/>
        </p:nvSpPr>
        <p:spPr>
          <a:xfrm>
            <a:off x="6986016" y="3438142"/>
            <a:ext cx="3621025" cy="7113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5041"/>
                </a:lnTo>
              </a:path>
            </a:pathLst>
          </a:custGeom>
          <a:ln w="28575">
            <a:solidFill>
              <a:srgbClr val="000000"/>
            </a:solidFill>
            <a:miter/>
            <a:tailEnd type="triangle"/>
          </a:ln>
        </p:spPr>
        <p:txBody>
          <a:bodyPr lIns="45719" rIns="45719" anchor="ctr"/>
          <a:lstStyle/>
          <a:p>
            <a:pPr algn="ctr">
              <a:defRPr b="1">
                <a:solidFill>
                  <a:srgbClr val="FFFFFF"/>
                </a:solidFill>
                <a:latin typeface="Arial"/>
                <a:ea typeface="Arial"/>
                <a:cs typeface="Arial"/>
                <a:sym typeface="Arial"/>
              </a:defRPr>
            </a:pPr>
            <a:endParaRPr/>
          </a:p>
        </p:txBody>
      </p:sp>
      <p:sp>
        <p:nvSpPr>
          <p:cNvPr id="1264" name="Straight Arrow Connector 57"/>
          <p:cNvSpPr/>
          <p:nvPr/>
        </p:nvSpPr>
        <p:spPr>
          <a:xfrm flipV="1">
            <a:off x="9119616" y="3961281"/>
            <a:ext cx="1" cy="188217"/>
          </a:xfrm>
          <a:prstGeom prst="line">
            <a:avLst/>
          </a:prstGeom>
          <a:ln w="28575">
            <a:solidFill>
              <a:srgbClr val="000000"/>
            </a:solidFill>
            <a:tailEnd type="triangle"/>
          </a:ln>
        </p:spPr>
        <p:txBody>
          <a:bodyPr lIns="45719" rIns="45719"/>
          <a:lstStyle/>
          <a:p>
            <a:pPr>
              <a:defRPr>
                <a:latin typeface="Aptos"/>
                <a:ea typeface="Aptos"/>
                <a:cs typeface="Aptos"/>
                <a:sym typeface="Aptos"/>
              </a:defRPr>
            </a:pPr>
            <a:endParaRPr/>
          </a:p>
        </p:txBody>
      </p:sp>
      <p:sp>
        <p:nvSpPr>
          <p:cNvPr id="1265" name="Freeform 10"/>
          <p:cNvSpPr/>
          <p:nvPr/>
        </p:nvSpPr>
        <p:spPr>
          <a:xfrm>
            <a:off x="7863840" y="3183296"/>
            <a:ext cx="170689"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28575">
            <a:solidFill>
              <a:srgbClr val="000000"/>
            </a:solidFill>
            <a:miter/>
          </a:ln>
        </p:spPr>
        <p:txBody>
          <a:bodyPr lIns="45719" rIns="45719" anchor="ctr"/>
          <a:lstStyle/>
          <a:p>
            <a:pPr algn="ctr">
              <a:defRPr b="1">
                <a:solidFill>
                  <a:srgbClr val="FFFFFF"/>
                </a:solidFill>
                <a:latin typeface="Arial"/>
                <a:ea typeface="Arial"/>
                <a:cs typeface="Arial"/>
                <a:sym typeface="Arial"/>
              </a:defRPr>
            </a:pPr>
            <a:endParaRPr/>
          </a:p>
        </p:txBody>
      </p:sp>
      <p:sp>
        <p:nvSpPr>
          <p:cNvPr id="1266" name="Oval 60"/>
          <p:cNvSpPr/>
          <p:nvPr/>
        </p:nvSpPr>
        <p:spPr>
          <a:xfrm>
            <a:off x="6448461" y="2318517"/>
            <a:ext cx="1103315" cy="1103316"/>
          </a:xfrm>
          <a:prstGeom prst="ellipse">
            <a:avLst/>
          </a:prstGeom>
          <a:ln w="28575">
            <a:solidFill>
              <a:srgbClr val="015873"/>
            </a:solidFill>
            <a:miter/>
          </a:ln>
        </p:spPr>
        <p:txBody>
          <a:bodyPr lIns="45719" rIns="45719" anchor="ctr"/>
          <a:lstStyle/>
          <a:p>
            <a:pPr algn="ctr">
              <a:defRPr b="1">
                <a:solidFill>
                  <a:srgbClr val="FFFFFF"/>
                </a:solidFill>
                <a:latin typeface="Arial"/>
                <a:ea typeface="Arial"/>
                <a:cs typeface="Arial"/>
                <a:sym typeface="Arial"/>
              </a:defRPr>
            </a:pPr>
            <a:endParaRPr/>
          </a:p>
        </p:txBody>
      </p:sp>
      <p:sp>
        <p:nvSpPr>
          <p:cNvPr id="1267" name="Oval 65"/>
          <p:cNvSpPr/>
          <p:nvPr/>
        </p:nvSpPr>
        <p:spPr>
          <a:xfrm>
            <a:off x="8546917" y="2318517"/>
            <a:ext cx="1103315" cy="1103316"/>
          </a:xfrm>
          <a:prstGeom prst="ellipse">
            <a:avLst/>
          </a:prstGeom>
          <a:ln w="28575">
            <a:solidFill>
              <a:srgbClr val="015873"/>
            </a:solidFill>
            <a:miter/>
          </a:ln>
        </p:spPr>
        <p:txBody>
          <a:bodyPr lIns="45719" rIns="45719" anchor="ctr"/>
          <a:lstStyle/>
          <a:p>
            <a:pPr algn="ctr">
              <a:defRPr b="1">
                <a:solidFill>
                  <a:srgbClr val="FFFFFF"/>
                </a:solidFill>
                <a:latin typeface="Arial"/>
                <a:ea typeface="Arial"/>
                <a:cs typeface="Arial"/>
                <a:sym typeface="Arial"/>
              </a:defRPr>
            </a:pPr>
            <a:endParaRPr/>
          </a:p>
        </p:txBody>
      </p:sp>
      <p:sp>
        <p:nvSpPr>
          <p:cNvPr id="1268" name="Oval 68"/>
          <p:cNvSpPr/>
          <p:nvPr/>
        </p:nvSpPr>
        <p:spPr>
          <a:xfrm>
            <a:off x="10060309" y="2318517"/>
            <a:ext cx="1103315" cy="1103316"/>
          </a:xfrm>
          <a:prstGeom prst="ellipse">
            <a:avLst/>
          </a:prstGeom>
          <a:ln w="28575">
            <a:solidFill>
              <a:srgbClr val="015873"/>
            </a:solidFill>
            <a:miter/>
          </a:ln>
        </p:spPr>
        <p:txBody>
          <a:bodyPr lIns="45719" rIns="45719" anchor="ctr"/>
          <a:lstStyle/>
          <a:p>
            <a:pPr algn="ctr">
              <a:defRPr b="1">
                <a:solidFill>
                  <a:srgbClr val="FFFFFF"/>
                </a:solidFill>
                <a:latin typeface="Arial"/>
                <a:ea typeface="Arial"/>
                <a:cs typeface="Arial"/>
                <a:sym typeface="Arial"/>
              </a:defRPr>
            </a:pPr>
            <a:endParaRPr/>
          </a:p>
        </p:txBody>
      </p:sp>
      <p:sp>
        <p:nvSpPr>
          <p:cNvPr id="1269" name="Straight Arrow Connector 70"/>
          <p:cNvSpPr/>
          <p:nvPr/>
        </p:nvSpPr>
        <p:spPr>
          <a:xfrm>
            <a:off x="6988598" y="3669791"/>
            <a:ext cx="182881" cy="1"/>
          </a:xfrm>
          <a:prstGeom prst="line">
            <a:avLst/>
          </a:prstGeom>
          <a:ln w="28575">
            <a:solidFill>
              <a:srgbClr val="000000"/>
            </a:solidFill>
            <a:tailEnd type="triangle"/>
          </a:ln>
        </p:spPr>
        <p:txBody>
          <a:bodyPr lIns="45719" rIns="45719"/>
          <a:lstStyle/>
          <a:p>
            <a:pPr>
              <a:defRPr>
                <a:latin typeface="Aptos"/>
                <a:ea typeface="Aptos"/>
                <a:cs typeface="Aptos"/>
                <a:sym typeface="Aptos"/>
              </a:defRPr>
            </a:pPr>
            <a:endParaRPr/>
          </a:p>
        </p:txBody>
      </p:sp>
      <p:sp>
        <p:nvSpPr>
          <p:cNvPr id="1270" name="Rectangle: Rounded Corners 6"/>
          <p:cNvSpPr/>
          <p:nvPr/>
        </p:nvSpPr>
        <p:spPr>
          <a:xfrm>
            <a:off x="7033159" y="2619064"/>
            <a:ext cx="207147" cy="502220"/>
          </a:xfrm>
          <a:prstGeom prst="roundRect">
            <a:avLst>
              <a:gd name="adj" fmla="val 50000"/>
            </a:avLst>
          </a:prstGeom>
          <a:solidFill>
            <a:srgbClr val="015873"/>
          </a:solidFill>
          <a:ln w="12700">
            <a:miter lim="400000"/>
          </a:ln>
        </p:spPr>
        <p:txBody>
          <a:bodyPr lIns="45719" rIns="45719" anchor="ctr"/>
          <a:lstStyle/>
          <a:p>
            <a:pPr algn="ctr">
              <a:defRPr b="1">
                <a:solidFill>
                  <a:srgbClr val="FFFFFF"/>
                </a:solidFill>
                <a:latin typeface="Arial"/>
                <a:ea typeface="Arial"/>
                <a:cs typeface="Arial"/>
                <a:sym typeface="Arial"/>
              </a:defRPr>
            </a:pPr>
            <a:endParaRPr/>
          </a:p>
        </p:txBody>
      </p:sp>
      <p:sp>
        <p:nvSpPr>
          <p:cNvPr id="1271" name="Rectangle: Rounded Corners 71"/>
          <p:cNvSpPr/>
          <p:nvPr/>
        </p:nvSpPr>
        <p:spPr>
          <a:xfrm>
            <a:off x="6724398" y="2619064"/>
            <a:ext cx="207147" cy="502220"/>
          </a:xfrm>
          <a:prstGeom prst="roundRect">
            <a:avLst>
              <a:gd name="adj" fmla="val 50000"/>
            </a:avLst>
          </a:prstGeom>
          <a:solidFill>
            <a:srgbClr val="015873"/>
          </a:solidFill>
          <a:ln w="12700">
            <a:miter lim="400000"/>
          </a:ln>
        </p:spPr>
        <p:txBody>
          <a:bodyPr lIns="45719" rIns="45719" anchor="ctr"/>
          <a:lstStyle/>
          <a:p>
            <a:pPr algn="ctr">
              <a:defRPr b="1">
                <a:solidFill>
                  <a:srgbClr val="FFFFFF"/>
                </a:solidFill>
                <a:latin typeface="Arial"/>
                <a:ea typeface="Arial"/>
                <a:cs typeface="Arial"/>
                <a:sym typeface="Arial"/>
              </a:defRPr>
            </a:pPr>
            <a:endParaRPr/>
          </a:p>
        </p:txBody>
      </p:sp>
      <p:sp>
        <p:nvSpPr>
          <p:cNvPr id="1272" name="Rectangle: Rounded Corners 72"/>
          <p:cNvSpPr/>
          <p:nvPr/>
        </p:nvSpPr>
        <p:spPr>
          <a:xfrm>
            <a:off x="8994999" y="2619064"/>
            <a:ext cx="207147" cy="502220"/>
          </a:xfrm>
          <a:prstGeom prst="roundRect">
            <a:avLst>
              <a:gd name="adj" fmla="val 50000"/>
            </a:avLst>
          </a:prstGeom>
          <a:solidFill>
            <a:srgbClr val="015873"/>
          </a:solidFill>
          <a:ln w="12700">
            <a:miter lim="400000"/>
          </a:ln>
        </p:spPr>
        <p:txBody>
          <a:bodyPr lIns="45719" rIns="45719" anchor="ctr"/>
          <a:lstStyle/>
          <a:p>
            <a:pPr algn="ctr">
              <a:defRPr b="1">
                <a:solidFill>
                  <a:srgbClr val="FFFFFF"/>
                </a:solidFill>
                <a:latin typeface="Arial"/>
                <a:ea typeface="Arial"/>
                <a:cs typeface="Arial"/>
                <a:sym typeface="Arial"/>
              </a:defRPr>
            </a:pPr>
            <a:endParaRPr/>
          </a:p>
        </p:txBody>
      </p:sp>
      <p:sp>
        <p:nvSpPr>
          <p:cNvPr id="1273" name="Rectangle: Rounded Corners 73"/>
          <p:cNvSpPr/>
          <p:nvPr/>
        </p:nvSpPr>
        <p:spPr>
          <a:xfrm>
            <a:off x="10508391" y="2619064"/>
            <a:ext cx="207147" cy="502220"/>
          </a:xfrm>
          <a:prstGeom prst="roundRect">
            <a:avLst>
              <a:gd name="adj" fmla="val 50000"/>
            </a:avLst>
          </a:prstGeom>
          <a:solidFill>
            <a:srgbClr val="015873"/>
          </a:solidFill>
          <a:ln w="12700">
            <a:miter lim="400000"/>
          </a:ln>
        </p:spPr>
        <p:txBody>
          <a:bodyPr lIns="45719" rIns="45719" anchor="ctr"/>
          <a:lstStyle/>
          <a:p>
            <a:pPr algn="ctr">
              <a:defRPr b="1">
                <a:solidFill>
                  <a:srgbClr val="FFFFFF"/>
                </a:solidFill>
                <a:latin typeface="Arial"/>
                <a:ea typeface="Arial"/>
                <a:cs typeface="Arial"/>
                <a:sym typeface="Arial"/>
              </a:defRPr>
            </a:pPr>
            <a:endParaRPr/>
          </a:p>
        </p:txBody>
      </p:sp>
      <p:sp>
        <p:nvSpPr>
          <p:cNvPr id="1274" name="Slide Number"/>
          <p:cNvSpPr txBox="1">
            <a:spLocks noGrp="1"/>
          </p:cNvSpPr>
          <p:nvPr>
            <p:ph type="sldNum" sz="quarter" idx="4294967295"/>
          </p:nvPr>
        </p:nvSpPr>
        <p:spPr>
          <a:xfrm>
            <a:off x="8853898" y="6259812"/>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Title 2"/>
          <p:cNvSpPr txBox="1">
            <a:spLocks noGrp="1"/>
          </p:cNvSpPr>
          <p:nvPr>
            <p:ph type="title"/>
          </p:nvPr>
        </p:nvSpPr>
        <p:spPr>
          <a:xfrm>
            <a:off x="609759" y="238127"/>
            <a:ext cx="11141055" cy="1103313"/>
          </a:xfrm>
          <a:prstGeom prst="rect">
            <a:avLst/>
          </a:prstGeom>
        </p:spPr>
        <p:txBody>
          <a:bodyPr/>
          <a:lstStyle/>
          <a:p>
            <a:r>
              <a:t>Key Barriers by Principal Population</a:t>
            </a:r>
          </a:p>
        </p:txBody>
      </p:sp>
      <p:sp>
        <p:nvSpPr>
          <p:cNvPr id="1285" name="Content Placeholder 10"/>
          <p:cNvSpPr txBox="1">
            <a:spLocks noGrp="1"/>
          </p:cNvSpPr>
          <p:nvPr>
            <p:ph type="body" sz="half" idx="4294967295"/>
          </p:nvPr>
        </p:nvSpPr>
        <p:spPr>
          <a:xfrm>
            <a:off x="514350" y="1460500"/>
            <a:ext cx="5310188" cy="4678363"/>
          </a:xfrm>
          <a:prstGeom prst="rect">
            <a:avLst/>
          </a:prstGeom>
        </p:spPr>
        <p:txBody>
          <a:bodyPr lIns="45719" tIns="45719" rIns="45719" bIns="45719"/>
          <a:lstStyle>
            <a:lvl1pPr marL="0" indent="0" algn="ctr">
              <a:buClrTx/>
              <a:buSzTx/>
              <a:buNone/>
              <a:defRPr sz="2400" b="1">
                <a:solidFill>
                  <a:srgbClr val="000000"/>
                </a:solidFill>
              </a:defRPr>
            </a:lvl1pPr>
          </a:lstStyle>
          <a:p>
            <a:r>
              <a:t>Principal Population</a:t>
            </a:r>
          </a:p>
        </p:txBody>
      </p:sp>
      <p:sp>
        <p:nvSpPr>
          <p:cNvPr id="1286" name="Content Placeholder 1"/>
          <p:cNvSpPr txBox="1"/>
          <p:nvPr/>
        </p:nvSpPr>
        <p:spPr>
          <a:xfrm>
            <a:off x="6287225" y="1460500"/>
            <a:ext cx="5137786" cy="4678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spcBef>
                <a:spcPts val="1000"/>
              </a:spcBef>
              <a:defRPr sz="2400" b="1"/>
            </a:lvl1pPr>
          </a:lstStyle>
          <a:p>
            <a:r>
              <a:t>Key Barriers</a:t>
            </a:r>
          </a:p>
        </p:txBody>
      </p:sp>
      <p:grpSp>
        <p:nvGrpSpPr>
          <p:cNvPr id="1302" name="Content Placeholder 5"/>
          <p:cNvGrpSpPr/>
          <p:nvPr/>
        </p:nvGrpSpPr>
        <p:grpSpPr>
          <a:xfrm>
            <a:off x="6317705" y="1882771"/>
            <a:ext cx="5079668" cy="4311837"/>
            <a:chOff x="0" y="0"/>
            <a:chExt cx="5079667" cy="4311837"/>
          </a:xfrm>
        </p:grpSpPr>
        <p:grpSp>
          <p:nvGrpSpPr>
            <p:cNvPr id="1289" name="Group"/>
            <p:cNvGrpSpPr/>
            <p:nvPr/>
          </p:nvGrpSpPr>
          <p:grpSpPr>
            <a:xfrm>
              <a:off x="0" y="0"/>
              <a:ext cx="5079668" cy="798385"/>
              <a:chOff x="0" y="0"/>
              <a:chExt cx="5079667" cy="798384"/>
            </a:xfrm>
          </p:grpSpPr>
          <p:sp>
            <p:nvSpPr>
              <p:cNvPr id="1287" name="Rounded Rectangle"/>
              <p:cNvSpPr/>
              <p:nvPr/>
            </p:nvSpPr>
            <p:spPr>
              <a:xfrm>
                <a:off x="0" y="0"/>
                <a:ext cx="5079668" cy="798385"/>
              </a:xfrm>
              <a:prstGeom prst="roundRect">
                <a:avLst>
                  <a:gd name="adj" fmla="val 16667"/>
                </a:avLst>
              </a:prstGeom>
              <a:solidFill>
                <a:srgbClr val="F9DAD2"/>
              </a:solidFill>
              <a:ln w="38100" cap="flat">
                <a:solidFill>
                  <a:srgbClr val="E1471D"/>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1288" name="Dissatisfaction with medical team,  lack of support"/>
              <p:cNvSpPr txBox="1"/>
              <p:nvPr/>
            </p:nvSpPr>
            <p:spPr>
              <a:xfrm>
                <a:off x="38973" y="58658"/>
                <a:ext cx="5001721" cy="6810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p>
                <a:pPr algn="ctr" defTabSz="889000">
                  <a:lnSpc>
                    <a:spcPct val="90000"/>
                  </a:lnSpc>
                  <a:spcBef>
                    <a:spcPts val="800"/>
                  </a:spcBef>
                  <a:defRPr sz="2000"/>
                </a:pPr>
                <a:r>
                  <a:t>Dissatisfaction with medical team, </a:t>
                </a:r>
                <a:br/>
                <a:r>
                  <a:t>lack of support</a:t>
                </a:r>
              </a:p>
            </p:txBody>
          </p:sp>
        </p:grpSp>
        <p:grpSp>
          <p:nvGrpSpPr>
            <p:cNvPr id="1292" name="Group"/>
            <p:cNvGrpSpPr/>
            <p:nvPr/>
          </p:nvGrpSpPr>
          <p:grpSpPr>
            <a:xfrm>
              <a:off x="0" y="858400"/>
              <a:ext cx="5079668" cy="800240"/>
              <a:chOff x="0" y="0"/>
              <a:chExt cx="5079667" cy="800238"/>
            </a:xfrm>
          </p:grpSpPr>
          <p:sp>
            <p:nvSpPr>
              <p:cNvPr id="1290" name="Rounded Rectangle"/>
              <p:cNvSpPr/>
              <p:nvPr/>
            </p:nvSpPr>
            <p:spPr>
              <a:xfrm>
                <a:off x="0" y="0"/>
                <a:ext cx="5079668" cy="800239"/>
              </a:xfrm>
              <a:prstGeom prst="roundRect">
                <a:avLst>
                  <a:gd name="adj" fmla="val 16667"/>
                </a:avLst>
              </a:prstGeom>
              <a:solidFill>
                <a:srgbClr val="DBECF1"/>
              </a:solidFill>
              <a:ln w="38100" cap="flat">
                <a:solidFill>
                  <a:srgbClr val="015873"/>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1291" name="Medical mistrust, stigma, PrEP misconceptions"/>
              <p:cNvSpPr txBox="1"/>
              <p:nvPr/>
            </p:nvSpPr>
            <p:spPr>
              <a:xfrm>
                <a:off x="39064" y="199548"/>
                <a:ext cx="5001539" cy="4011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ctr" defTabSz="889000">
                  <a:lnSpc>
                    <a:spcPct val="90000"/>
                  </a:lnSpc>
                  <a:spcBef>
                    <a:spcPts val="800"/>
                  </a:spcBef>
                  <a:defRPr sz="2000"/>
                </a:lvl1pPr>
              </a:lstStyle>
              <a:p>
                <a:r>
                  <a:t>Medical mistrust, stigma, PrEP misconceptions </a:t>
                </a:r>
              </a:p>
            </p:txBody>
          </p:sp>
        </p:grpSp>
        <p:grpSp>
          <p:nvGrpSpPr>
            <p:cNvPr id="1295" name="Group"/>
            <p:cNvGrpSpPr/>
            <p:nvPr/>
          </p:nvGrpSpPr>
          <p:grpSpPr>
            <a:xfrm>
              <a:off x="0" y="1736442"/>
              <a:ext cx="5079668" cy="798385"/>
              <a:chOff x="0" y="0"/>
              <a:chExt cx="5079667" cy="798384"/>
            </a:xfrm>
          </p:grpSpPr>
          <p:sp>
            <p:nvSpPr>
              <p:cNvPr id="1293" name="Rounded Rectangle"/>
              <p:cNvSpPr/>
              <p:nvPr/>
            </p:nvSpPr>
            <p:spPr>
              <a:xfrm>
                <a:off x="0" y="0"/>
                <a:ext cx="5079668" cy="798385"/>
              </a:xfrm>
              <a:prstGeom prst="roundRect">
                <a:avLst>
                  <a:gd name="adj" fmla="val 16667"/>
                </a:avLst>
              </a:prstGeom>
              <a:solidFill>
                <a:srgbClr val="00823B">
                  <a:alpha val="20000"/>
                </a:srgbClr>
              </a:solidFill>
              <a:ln w="38100" cap="flat">
                <a:solidFill>
                  <a:srgbClr val="00823B"/>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1294" name="Competing priorities, poor PrEP awareness, poor PrEP access, low perceived risk for HIV"/>
              <p:cNvSpPr txBox="1"/>
              <p:nvPr/>
            </p:nvSpPr>
            <p:spPr>
              <a:xfrm>
                <a:off x="38973" y="58658"/>
                <a:ext cx="5001721" cy="6810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ctr" defTabSz="889000">
                  <a:lnSpc>
                    <a:spcPct val="90000"/>
                  </a:lnSpc>
                  <a:spcBef>
                    <a:spcPts val="800"/>
                  </a:spcBef>
                  <a:defRPr sz="2000"/>
                </a:lvl1pPr>
              </a:lstStyle>
              <a:p>
                <a:r>
                  <a:t>Competing priorities, poor PrEP awareness, poor PrEP access, low perceived risk for HIV</a:t>
                </a:r>
              </a:p>
            </p:txBody>
          </p:sp>
        </p:grpSp>
        <p:grpSp>
          <p:nvGrpSpPr>
            <p:cNvPr id="1298" name="Group"/>
            <p:cNvGrpSpPr/>
            <p:nvPr/>
          </p:nvGrpSpPr>
          <p:grpSpPr>
            <a:xfrm>
              <a:off x="0" y="2623965"/>
              <a:ext cx="5079668" cy="798385"/>
              <a:chOff x="0" y="0"/>
              <a:chExt cx="5079667" cy="798384"/>
            </a:xfrm>
          </p:grpSpPr>
          <p:sp>
            <p:nvSpPr>
              <p:cNvPr id="1296" name="Rounded Rectangle"/>
              <p:cNvSpPr/>
              <p:nvPr/>
            </p:nvSpPr>
            <p:spPr>
              <a:xfrm>
                <a:off x="0" y="0"/>
                <a:ext cx="5079668" cy="798385"/>
              </a:xfrm>
              <a:prstGeom prst="roundRect">
                <a:avLst>
                  <a:gd name="adj" fmla="val 16667"/>
                </a:avLst>
              </a:prstGeom>
              <a:solidFill>
                <a:srgbClr val="682E74">
                  <a:alpha val="20000"/>
                </a:srgbClr>
              </a:solidFill>
              <a:ln w="38100" cap="flat">
                <a:solidFill>
                  <a:srgbClr val="682E74"/>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1297" name="DDIs with GAHT, medical mistrust,  stigma, transphobia"/>
              <p:cNvSpPr txBox="1"/>
              <p:nvPr/>
            </p:nvSpPr>
            <p:spPr>
              <a:xfrm>
                <a:off x="38973" y="58658"/>
                <a:ext cx="5001721" cy="6810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p>
                <a:pPr algn="ctr" defTabSz="889000">
                  <a:lnSpc>
                    <a:spcPct val="90000"/>
                  </a:lnSpc>
                  <a:spcBef>
                    <a:spcPts val="800"/>
                  </a:spcBef>
                  <a:defRPr sz="2000"/>
                </a:pPr>
                <a:r>
                  <a:t>DDIs with GAHT, medical mistrust, </a:t>
                </a:r>
                <a:br/>
                <a:r>
                  <a:t>stigma, transphobia</a:t>
                </a:r>
              </a:p>
            </p:txBody>
          </p:sp>
        </p:grpSp>
        <p:grpSp>
          <p:nvGrpSpPr>
            <p:cNvPr id="1301" name="Group"/>
            <p:cNvGrpSpPr/>
            <p:nvPr/>
          </p:nvGrpSpPr>
          <p:grpSpPr>
            <a:xfrm>
              <a:off x="0" y="3513452"/>
              <a:ext cx="5079668" cy="798386"/>
              <a:chOff x="0" y="0"/>
              <a:chExt cx="5079667" cy="798384"/>
            </a:xfrm>
          </p:grpSpPr>
          <p:sp>
            <p:nvSpPr>
              <p:cNvPr id="1299" name="Rounded Rectangle"/>
              <p:cNvSpPr/>
              <p:nvPr/>
            </p:nvSpPr>
            <p:spPr>
              <a:xfrm>
                <a:off x="0" y="0"/>
                <a:ext cx="5079668" cy="798385"/>
              </a:xfrm>
              <a:prstGeom prst="roundRect">
                <a:avLst>
                  <a:gd name="adj" fmla="val 16667"/>
                </a:avLst>
              </a:prstGeom>
              <a:solidFill>
                <a:srgbClr val="FDB338">
                  <a:alpha val="20000"/>
                </a:srgbClr>
              </a:solidFill>
              <a:ln w="25400" cap="flat">
                <a:solidFill>
                  <a:srgbClr val="FDB338"/>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endParaRPr/>
              </a:p>
            </p:txBody>
          </p:sp>
          <p:sp>
            <p:nvSpPr>
              <p:cNvPr id="1300" name="Cost, ability to remember to take PrEP daily, social barriers (eg, unstable housing), stigma"/>
              <p:cNvSpPr txBox="1"/>
              <p:nvPr/>
            </p:nvSpPr>
            <p:spPr>
              <a:xfrm>
                <a:off x="38973" y="58658"/>
                <a:ext cx="5001721" cy="6810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ctr">
                <a:spAutoFit/>
              </a:bodyPr>
              <a:lstStyle>
                <a:lvl1pPr algn="ctr" defTabSz="889000">
                  <a:lnSpc>
                    <a:spcPct val="90000"/>
                  </a:lnSpc>
                  <a:spcBef>
                    <a:spcPts val="800"/>
                  </a:spcBef>
                  <a:defRPr sz="2000"/>
                </a:lvl1pPr>
              </a:lstStyle>
              <a:p>
                <a:r>
                  <a:t>Cost, ability to remember to take PrEP daily, social barriers (eg, unstable housing), stigma</a:t>
                </a:r>
              </a:p>
            </p:txBody>
          </p:sp>
        </p:grpSp>
      </p:grpSp>
      <p:sp>
        <p:nvSpPr>
          <p:cNvPr id="1303" name="Arrow: Right 16"/>
          <p:cNvSpPr/>
          <p:nvPr/>
        </p:nvSpPr>
        <p:spPr>
          <a:xfrm>
            <a:off x="5554881" y="2083734"/>
            <a:ext cx="686626" cy="447181"/>
          </a:xfrm>
          <a:prstGeom prst="rightArrow">
            <a:avLst>
              <a:gd name="adj1" fmla="val 50000"/>
              <a:gd name="adj2" fmla="val 50000"/>
            </a:avLst>
          </a:prstGeom>
          <a:solidFill>
            <a:srgbClr val="808080"/>
          </a:solidFill>
          <a:ln w="12700">
            <a:miter lim="400000"/>
          </a:ln>
        </p:spPr>
        <p:txBody>
          <a:bodyPr lIns="45719" rIns="45719" anchor="b"/>
          <a:lstStyle/>
          <a:p>
            <a:pPr algn="ctr">
              <a:spcBef>
                <a:spcPts val="700"/>
              </a:spcBef>
              <a:defRPr>
                <a:solidFill>
                  <a:srgbClr val="FFFFFF"/>
                </a:solidFill>
              </a:defRPr>
            </a:pPr>
            <a:endParaRPr/>
          </a:p>
        </p:txBody>
      </p:sp>
      <p:sp>
        <p:nvSpPr>
          <p:cNvPr id="1304" name="Arrow: Right 17"/>
          <p:cNvSpPr/>
          <p:nvPr/>
        </p:nvSpPr>
        <p:spPr>
          <a:xfrm>
            <a:off x="5554881" y="2937331"/>
            <a:ext cx="686626" cy="447181"/>
          </a:xfrm>
          <a:prstGeom prst="rightArrow">
            <a:avLst>
              <a:gd name="adj1" fmla="val 50000"/>
              <a:gd name="adj2" fmla="val 50000"/>
            </a:avLst>
          </a:prstGeom>
          <a:solidFill>
            <a:srgbClr val="808080"/>
          </a:solidFill>
          <a:ln w="12700">
            <a:miter lim="400000"/>
          </a:ln>
        </p:spPr>
        <p:txBody>
          <a:bodyPr lIns="45719" rIns="45719" anchor="b"/>
          <a:lstStyle/>
          <a:p>
            <a:pPr algn="ctr">
              <a:spcBef>
                <a:spcPts val="700"/>
              </a:spcBef>
              <a:defRPr>
                <a:solidFill>
                  <a:srgbClr val="FFFFFF"/>
                </a:solidFill>
              </a:defRPr>
            </a:pPr>
            <a:endParaRPr/>
          </a:p>
        </p:txBody>
      </p:sp>
      <p:sp>
        <p:nvSpPr>
          <p:cNvPr id="1305" name="Arrow: Right 18"/>
          <p:cNvSpPr/>
          <p:nvPr/>
        </p:nvSpPr>
        <p:spPr>
          <a:xfrm>
            <a:off x="5554881" y="3799680"/>
            <a:ext cx="686626" cy="447181"/>
          </a:xfrm>
          <a:prstGeom prst="rightArrow">
            <a:avLst>
              <a:gd name="adj1" fmla="val 50000"/>
              <a:gd name="adj2" fmla="val 50000"/>
            </a:avLst>
          </a:prstGeom>
          <a:solidFill>
            <a:srgbClr val="808080"/>
          </a:solidFill>
          <a:ln w="12700">
            <a:miter lim="400000"/>
          </a:ln>
        </p:spPr>
        <p:txBody>
          <a:bodyPr lIns="45719" rIns="45719" anchor="b"/>
          <a:lstStyle/>
          <a:p>
            <a:pPr algn="ctr">
              <a:spcBef>
                <a:spcPts val="700"/>
              </a:spcBef>
              <a:defRPr>
                <a:solidFill>
                  <a:srgbClr val="FFFFFF"/>
                </a:solidFill>
              </a:defRPr>
            </a:pPr>
            <a:endParaRPr/>
          </a:p>
        </p:txBody>
      </p:sp>
      <p:sp>
        <p:nvSpPr>
          <p:cNvPr id="1306" name="Arrow: Right 19"/>
          <p:cNvSpPr/>
          <p:nvPr/>
        </p:nvSpPr>
        <p:spPr>
          <a:xfrm>
            <a:off x="5554881" y="4662030"/>
            <a:ext cx="686626" cy="447181"/>
          </a:xfrm>
          <a:prstGeom prst="rightArrow">
            <a:avLst>
              <a:gd name="adj1" fmla="val 50000"/>
              <a:gd name="adj2" fmla="val 50000"/>
            </a:avLst>
          </a:prstGeom>
          <a:solidFill>
            <a:srgbClr val="808080"/>
          </a:solidFill>
          <a:ln w="12700">
            <a:miter lim="400000"/>
          </a:ln>
        </p:spPr>
        <p:txBody>
          <a:bodyPr lIns="45719" rIns="45719" anchor="b"/>
          <a:lstStyle/>
          <a:p>
            <a:pPr algn="ctr">
              <a:spcBef>
                <a:spcPts val="700"/>
              </a:spcBef>
              <a:defRPr>
                <a:solidFill>
                  <a:srgbClr val="FFFFFF"/>
                </a:solidFill>
              </a:defRPr>
            </a:pPr>
            <a:endParaRPr/>
          </a:p>
        </p:txBody>
      </p:sp>
      <p:sp>
        <p:nvSpPr>
          <p:cNvPr id="1307" name="Arrow: Right 20"/>
          <p:cNvSpPr/>
          <p:nvPr/>
        </p:nvSpPr>
        <p:spPr>
          <a:xfrm>
            <a:off x="5554881" y="5524379"/>
            <a:ext cx="686626" cy="447181"/>
          </a:xfrm>
          <a:prstGeom prst="rightArrow">
            <a:avLst>
              <a:gd name="adj1" fmla="val 50000"/>
              <a:gd name="adj2" fmla="val 50000"/>
            </a:avLst>
          </a:prstGeom>
          <a:solidFill>
            <a:srgbClr val="808080"/>
          </a:solidFill>
          <a:ln w="12700">
            <a:miter lim="400000"/>
          </a:ln>
        </p:spPr>
        <p:txBody>
          <a:bodyPr lIns="45719" rIns="45719" anchor="b"/>
          <a:lstStyle/>
          <a:p>
            <a:pPr algn="ctr">
              <a:spcBef>
                <a:spcPts val="700"/>
              </a:spcBef>
              <a:defRPr>
                <a:solidFill>
                  <a:srgbClr val="FFFFFF"/>
                </a:solidFill>
              </a:defRPr>
            </a:pPr>
            <a:endParaRPr/>
          </a:p>
        </p:txBody>
      </p:sp>
      <p:grpSp>
        <p:nvGrpSpPr>
          <p:cNvPr id="1323" name="Content Placeholder 5"/>
          <p:cNvGrpSpPr/>
          <p:nvPr/>
        </p:nvGrpSpPr>
        <p:grpSpPr>
          <a:xfrm>
            <a:off x="593417" y="1909947"/>
            <a:ext cx="4882398" cy="4260913"/>
            <a:chOff x="0" y="0"/>
            <a:chExt cx="4882396" cy="4260911"/>
          </a:xfrm>
        </p:grpSpPr>
        <p:grpSp>
          <p:nvGrpSpPr>
            <p:cNvPr id="1310" name="Group"/>
            <p:cNvGrpSpPr/>
            <p:nvPr/>
          </p:nvGrpSpPr>
          <p:grpSpPr>
            <a:xfrm>
              <a:off x="0" y="0"/>
              <a:ext cx="4882397" cy="784852"/>
              <a:chOff x="0" y="0"/>
              <a:chExt cx="4882396" cy="784851"/>
            </a:xfrm>
          </p:grpSpPr>
          <p:sp>
            <p:nvSpPr>
              <p:cNvPr id="1308" name="Rounded Rectangle"/>
              <p:cNvSpPr/>
              <p:nvPr/>
            </p:nvSpPr>
            <p:spPr>
              <a:xfrm>
                <a:off x="0" y="0"/>
                <a:ext cx="4882397" cy="784852"/>
              </a:xfrm>
              <a:prstGeom prst="roundRect">
                <a:avLst>
                  <a:gd name="adj" fmla="val 16667"/>
                </a:avLst>
              </a:prstGeom>
              <a:solidFill>
                <a:srgbClr val="E1471D">
                  <a:alpha val="89804"/>
                </a:srgbClr>
              </a:solidFill>
              <a:ln w="38100" cap="flat">
                <a:solidFill>
                  <a:srgbClr val="E1471D"/>
                </a:solidFill>
                <a:prstDash val="solid"/>
                <a:round/>
              </a:ln>
              <a:effectLst/>
            </p:spPr>
            <p:txBody>
              <a:bodyPr wrap="square" lIns="45719" tIns="45719" rIns="45719" bIns="45719" numCol="1" anchor="ctr">
                <a:noAutofit/>
              </a:bodyPr>
              <a:lstStyle/>
              <a:p>
                <a:pPr algn="ctr" defTabSz="1066800">
                  <a:lnSpc>
                    <a:spcPct val="90000"/>
                  </a:lnSpc>
                  <a:spcBef>
                    <a:spcPts val="700"/>
                  </a:spcBef>
                  <a:defRPr>
                    <a:solidFill>
                      <a:srgbClr val="FFFFFF"/>
                    </a:solidFill>
                  </a:defRPr>
                </a:pPr>
                <a:endParaRPr/>
              </a:p>
            </p:txBody>
          </p:sp>
          <p:sp>
            <p:nvSpPr>
              <p:cNvPr id="1309" name="Adolescents"/>
              <p:cNvSpPr txBox="1"/>
              <p:nvPr/>
            </p:nvSpPr>
            <p:spPr>
              <a:xfrm>
                <a:off x="38312" y="150471"/>
                <a:ext cx="4805771" cy="4839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solidFill>
                      <a:srgbClr val="FFFFFF"/>
                    </a:solidFill>
                  </a:defRPr>
                </a:lvl1pPr>
              </a:lstStyle>
              <a:p>
                <a:r>
                  <a:t>Adolescents</a:t>
                </a:r>
              </a:p>
            </p:txBody>
          </p:sp>
        </p:grpSp>
        <p:grpSp>
          <p:nvGrpSpPr>
            <p:cNvPr id="1313" name="Group"/>
            <p:cNvGrpSpPr/>
            <p:nvPr/>
          </p:nvGrpSpPr>
          <p:grpSpPr>
            <a:xfrm>
              <a:off x="0" y="866007"/>
              <a:ext cx="4882397" cy="786678"/>
              <a:chOff x="0" y="0"/>
              <a:chExt cx="4882396" cy="786676"/>
            </a:xfrm>
          </p:grpSpPr>
          <p:sp>
            <p:nvSpPr>
              <p:cNvPr id="1311" name="Rounded Rectangle"/>
              <p:cNvSpPr/>
              <p:nvPr/>
            </p:nvSpPr>
            <p:spPr>
              <a:xfrm>
                <a:off x="0" y="0"/>
                <a:ext cx="4882397" cy="786677"/>
              </a:xfrm>
              <a:prstGeom prst="roundRect">
                <a:avLst>
                  <a:gd name="adj" fmla="val 16667"/>
                </a:avLst>
              </a:prstGeom>
              <a:solidFill>
                <a:srgbClr val="015873">
                  <a:alpha val="89804"/>
                </a:srgbClr>
              </a:solidFill>
              <a:ln w="38100" cap="flat">
                <a:solidFill>
                  <a:srgbClr val="015873"/>
                </a:solidFill>
                <a:prstDash val="solid"/>
                <a:round/>
              </a:ln>
              <a:effectLst/>
            </p:spPr>
            <p:txBody>
              <a:bodyPr wrap="square" lIns="45719" tIns="45719" rIns="45719" bIns="45719" numCol="1" anchor="ctr">
                <a:noAutofit/>
              </a:bodyPr>
              <a:lstStyle/>
              <a:p>
                <a:pPr algn="ctr" defTabSz="1066800">
                  <a:lnSpc>
                    <a:spcPct val="90000"/>
                  </a:lnSpc>
                  <a:spcBef>
                    <a:spcPts val="700"/>
                  </a:spcBef>
                  <a:defRPr>
                    <a:solidFill>
                      <a:srgbClr val="FFFFFF"/>
                    </a:solidFill>
                  </a:defRPr>
                </a:pPr>
                <a:endParaRPr/>
              </a:p>
            </p:txBody>
          </p:sp>
          <p:sp>
            <p:nvSpPr>
              <p:cNvPr id="1312" name="Racial and ethnic minority groups"/>
              <p:cNvSpPr txBox="1"/>
              <p:nvPr/>
            </p:nvSpPr>
            <p:spPr>
              <a:xfrm>
                <a:off x="38402" y="151383"/>
                <a:ext cx="4805592" cy="4839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solidFill>
                      <a:srgbClr val="FFFFFF"/>
                    </a:solidFill>
                  </a:defRPr>
                </a:lvl1pPr>
              </a:lstStyle>
              <a:p>
                <a:r>
                  <a:t>Racial and ethnic minority groups</a:t>
                </a:r>
              </a:p>
            </p:txBody>
          </p:sp>
        </p:grpSp>
        <p:grpSp>
          <p:nvGrpSpPr>
            <p:cNvPr id="1316" name="Group"/>
            <p:cNvGrpSpPr/>
            <p:nvPr/>
          </p:nvGrpSpPr>
          <p:grpSpPr>
            <a:xfrm>
              <a:off x="0" y="1729166"/>
              <a:ext cx="4882397" cy="784853"/>
              <a:chOff x="0" y="0"/>
              <a:chExt cx="4882396" cy="784851"/>
            </a:xfrm>
          </p:grpSpPr>
          <p:sp>
            <p:nvSpPr>
              <p:cNvPr id="1314" name="Rounded Rectangle"/>
              <p:cNvSpPr/>
              <p:nvPr/>
            </p:nvSpPr>
            <p:spPr>
              <a:xfrm>
                <a:off x="0" y="0"/>
                <a:ext cx="4882397" cy="784852"/>
              </a:xfrm>
              <a:prstGeom prst="roundRect">
                <a:avLst>
                  <a:gd name="adj" fmla="val 16667"/>
                </a:avLst>
              </a:prstGeom>
              <a:solidFill>
                <a:srgbClr val="00823B">
                  <a:alpha val="89804"/>
                </a:srgbClr>
              </a:solidFill>
              <a:ln w="38100" cap="flat">
                <a:solidFill>
                  <a:srgbClr val="00823B"/>
                </a:solidFill>
                <a:prstDash val="solid"/>
                <a:round/>
              </a:ln>
              <a:effectLst/>
            </p:spPr>
            <p:txBody>
              <a:bodyPr wrap="square" lIns="45719" tIns="45719" rIns="45719" bIns="45719" numCol="1" anchor="ctr">
                <a:noAutofit/>
              </a:bodyPr>
              <a:lstStyle/>
              <a:p>
                <a:pPr algn="ctr" defTabSz="1066800">
                  <a:lnSpc>
                    <a:spcPct val="90000"/>
                  </a:lnSpc>
                  <a:spcBef>
                    <a:spcPts val="700"/>
                  </a:spcBef>
                  <a:defRPr>
                    <a:solidFill>
                      <a:srgbClr val="FFFFFF"/>
                    </a:solidFill>
                  </a:defRPr>
                </a:pPr>
                <a:endParaRPr/>
              </a:p>
            </p:txBody>
          </p:sp>
          <p:sp>
            <p:nvSpPr>
              <p:cNvPr id="1315" name="Cisgender women"/>
              <p:cNvSpPr txBox="1"/>
              <p:nvPr/>
            </p:nvSpPr>
            <p:spPr>
              <a:xfrm>
                <a:off x="38312" y="150471"/>
                <a:ext cx="4805771" cy="4839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solidFill>
                      <a:srgbClr val="FFFFFF"/>
                    </a:solidFill>
                  </a:defRPr>
                </a:lvl1pPr>
              </a:lstStyle>
              <a:p>
                <a:r>
                  <a:t>Cisgender women</a:t>
                </a:r>
              </a:p>
            </p:txBody>
          </p:sp>
        </p:grpSp>
        <p:grpSp>
          <p:nvGrpSpPr>
            <p:cNvPr id="1319" name="Group"/>
            <p:cNvGrpSpPr/>
            <p:nvPr/>
          </p:nvGrpSpPr>
          <p:grpSpPr>
            <a:xfrm>
              <a:off x="0" y="2601647"/>
              <a:ext cx="4882397" cy="784853"/>
              <a:chOff x="0" y="0"/>
              <a:chExt cx="4882396" cy="784851"/>
            </a:xfrm>
          </p:grpSpPr>
          <p:sp>
            <p:nvSpPr>
              <p:cNvPr id="1317" name="Rounded Rectangle"/>
              <p:cNvSpPr/>
              <p:nvPr/>
            </p:nvSpPr>
            <p:spPr>
              <a:xfrm>
                <a:off x="0" y="0"/>
                <a:ext cx="4882397" cy="784852"/>
              </a:xfrm>
              <a:prstGeom prst="roundRect">
                <a:avLst>
                  <a:gd name="adj" fmla="val 16667"/>
                </a:avLst>
              </a:prstGeom>
              <a:solidFill>
                <a:srgbClr val="682E74">
                  <a:alpha val="89804"/>
                </a:srgbClr>
              </a:solidFill>
              <a:ln w="38100" cap="flat">
                <a:solidFill>
                  <a:srgbClr val="682E74"/>
                </a:solidFill>
                <a:prstDash val="solid"/>
                <a:round/>
              </a:ln>
              <a:effectLst/>
            </p:spPr>
            <p:txBody>
              <a:bodyPr wrap="square" lIns="45719" tIns="45719" rIns="45719" bIns="45719" numCol="1" anchor="ctr">
                <a:noAutofit/>
              </a:bodyPr>
              <a:lstStyle/>
              <a:p>
                <a:pPr algn="ctr" defTabSz="1066800">
                  <a:lnSpc>
                    <a:spcPct val="90000"/>
                  </a:lnSpc>
                  <a:spcBef>
                    <a:spcPts val="700"/>
                  </a:spcBef>
                  <a:defRPr>
                    <a:solidFill>
                      <a:srgbClr val="FFFFFF"/>
                    </a:solidFill>
                  </a:defRPr>
                </a:pPr>
                <a:endParaRPr/>
              </a:p>
            </p:txBody>
          </p:sp>
          <p:sp>
            <p:nvSpPr>
              <p:cNvPr id="1318" name="Transgender individuals"/>
              <p:cNvSpPr txBox="1"/>
              <p:nvPr/>
            </p:nvSpPr>
            <p:spPr>
              <a:xfrm>
                <a:off x="38312" y="150471"/>
                <a:ext cx="4805771" cy="4839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solidFill>
                      <a:srgbClr val="FFFFFF"/>
                    </a:solidFill>
                  </a:defRPr>
                </a:lvl1pPr>
              </a:lstStyle>
              <a:p>
                <a:r>
                  <a:t>Transgender individuals</a:t>
                </a:r>
              </a:p>
            </p:txBody>
          </p:sp>
        </p:grpSp>
        <p:grpSp>
          <p:nvGrpSpPr>
            <p:cNvPr id="1322" name="Group"/>
            <p:cNvGrpSpPr/>
            <p:nvPr/>
          </p:nvGrpSpPr>
          <p:grpSpPr>
            <a:xfrm>
              <a:off x="0" y="3476059"/>
              <a:ext cx="4882397" cy="784853"/>
              <a:chOff x="0" y="0"/>
              <a:chExt cx="4882396" cy="784851"/>
            </a:xfrm>
          </p:grpSpPr>
          <p:sp>
            <p:nvSpPr>
              <p:cNvPr id="1320" name="Rounded Rectangle"/>
              <p:cNvSpPr/>
              <p:nvPr/>
            </p:nvSpPr>
            <p:spPr>
              <a:xfrm>
                <a:off x="0" y="0"/>
                <a:ext cx="4882397" cy="784852"/>
              </a:xfrm>
              <a:prstGeom prst="roundRect">
                <a:avLst>
                  <a:gd name="adj" fmla="val 16667"/>
                </a:avLst>
              </a:prstGeom>
              <a:solidFill>
                <a:srgbClr val="FDB338">
                  <a:alpha val="89804"/>
                </a:srgbClr>
              </a:solidFill>
              <a:ln w="25400" cap="flat">
                <a:solidFill>
                  <a:srgbClr val="FDB338"/>
                </a:solidFill>
                <a:prstDash val="solid"/>
                <a:round/>
              </a:ln>
              <a:effectLst/>
            </p:spPr>
            <p:txBody>
              <a:bodyPr wrap="square" lIns="45719" tIns="45719" rIns="45719" bIns="45719" numCol="1" anchor="ctr">
                <a:noAutofit/>
              </a:bodyPr>
              <a:lstStyle/>
              <a:p>
                <a:pPr algn="ctr" defTabSz="1066800">
                  <a:lnSpc>
                    <a:spcPct val="90000"/>
                  </a:lnSpc>
                  <a:spcBef>
                    <a:spcPts val="700"/>
                  </a:spcBef>
                  <a:defRPr>
                    <a:solidFill>
                      <a:srgbClr val="FFFFFF"/>
                    </a:solidFill>
                  </a:defRPr>
                </a:pPr>
                <a:endParaRPr/>
              </a:p>
            </p:txBody>
          </p:sp>
          <p:sp>
            <p:nvSpPr>
              <p:cNvPr id="1321" name="People who inject drugs"/>
              <p:cNvSpPr txBox="1"/>
              <p:nvPr/>
            </p:nvSpPr>
            <p:spPr>
              <a:xfrm>
                <a:off x="38312" y="150471"/>
                <a:ext cx="4805771" cy="4839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spAutoFit/>
              </a:bodyPr>
              <a:lstStyle>
                <a:lvl1pPr algn="ctr" defTabSz="1066800">
                  <a:lnSpc>
                    <a:spcPct val="90000"/>
                  </a:lnSpc>
                  <a:spcBef>
                    <a:spcPts val="1000"/>
                  </a:spcBef>
                  <a:defRPr sz="2400" b="1"/>
                </a:lvl1pPr>
              </a:lstStyle>
              <a:p>
                <a:r>
                  <a:t>People who inject drugs</a:t>
                </a:r>
              </a:p>
            </p:txBody>
          </p:sp>
        </p:grpSp>
      </p:grpSp>
      <p:sp>
        <p:nvSpPr>
          <p:cNvPr id="1324" name="Text Box 15"/>
          <p:cNvSpPr txBox="1"/>
          <p:nvPr/>
        </p:nvSpPr>
        <p:spPr>
          <a:xfrm>
            <a:off x="467095" y="6236434"/>
            <a:ext cx="8948685" cy="438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Hightow-Weidman. JMIR Res Protoc. 2018;7:e10365. Okafor. Acquir Immune Defic Syndr. 2020;85:23. Crooks. Prev Med Rep. 2022;31:102062. Pasipanodya. BMC Womens Health. 2021;21:220. Dang. AIDS Patient Care STDS. 2022;36:236. Allen. AIDS Behav. 2020;24:1942. </a:t>
            </a:r>
          </a:p>
        </p:txBody>
      </p:sp>
      <p:sp>
        <p:nvSpPr>
          <p:cNvPr id="1325" name="Slide Number"/>
          <p:cNvSpPr txBox="1">
            <a:spLocks noGrp="1"/>
          </p:cNvSpPr>
          <p:nvPr>
            <p:ph type="sldNum" sz="quarter" idx="4294967295"/>
          </p:nvPr>
        </p:nvSpPr>
        <p:spPr>
          <a:xfrm>
            <a:off x="8969767" y="6315843"/>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Slide Number Placeholder 5"/>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1279" name="Title 1"/>
          <p:cNvSpPr txBox="1">
            <a:spLocks noGrp="1"/>
          </p:cNvSpPr>
          <p:nvPr>
            <p:ph type="title"/>
          </p:nvPr>
        </p:nvSpPr>
        <p:spPr>
          <a:xfrm>
            <a:off x="1252911" y="467649"/>
            <a:ext cx="9686178" cy="683308"/>
          </a:xfrm>
          <a:prstGeom prst="rect">
            <a:avLst/>
          </a:prstGeom>
        </p:spPr>
        <p:txBody>
          <a:bodyPr/>
          <a:lstStyle>
            <a:lvl1pPr defTabSz="824879">
              <a:defRPr sz="4000">
                <a:latin typeface="+mn-lt"/>
                <a:ea typeface="+mn-ea"/>
                <a:cs typeface="+mn-cs"/>
                <a:sym typeface="Calibri"/>
              </a:defRPr>
            </a:lvl1pPr>
          </a:lstStyle>
          <a:p>
            <a:r>
              <a:t>HIV Prevention for African-American Women</a:t>
            </a:r>
          </a:p>
        </p:txBody>
      </p:sp>
      <p:sp>
        <p:nvSpPr>
          <p:cNvPr id="1280" name="Content Placeholder 3"/>
          <p:cNvSpPr txBox="1">
            <a:spLocks noGrp="1"/>
          </p:cNvSpPr>
          <p:nvPr>
            <p:ph type="body" sz="half" idx="1"/>
          </p:nvPr>
        </p:nvSpPr>
        <p:spPr>
          <a:xfrm>
            <a:off x="335279" y="1904281"/>
            <a:ext cx="6797041" cy="3746356"/>
          </a:xfrm>
          <a:prstGeom prst="rect">
            <a:avLst/>
          </a:prstGeom>
        </p:spPr>
        <p:txBody>
          <a:bodyPr/>
          <a:lstStyle/>
          <a:p>
            <a:pPr marL="201896" indent="-201896" defTabSz="807596">
              <a:spcBef>
                <a:spcPts val="800"/>
              </a:spcBef>
              <a:defRPr sz="2208"/>
            </a:pPr>
            <a:r>
              <a:t>African-American women make up 62 % of women diagnosed with HIV in the U.S.</a:t>
            </a:r>
            <a:br/>
            <a:endParaRPr/>
          </a:p>
          <a:p>
            <a:pPr marL="201896" indent="-201896" defTabSz="807596">
              <a:spcBef>
                <a:spcPts val="800"/>
              </a:spcBef>
              <a:defRPr sz="2208"/>
            </a:pPr>
            <a:r>
              <a:t>Disproportionately higher than women of other ethnicity </a:t>
            </a:r>
            <a:br/>
            <a:endParaRPr/>
          </a:p>
          <a:p>
            <a:pPr marL="655069" lvl="1" indent="-201896" defTabSz="807596">
              <a:spcBef>
                <a:spcPts val="800"/>
              </a:spcBef>
              <a:defRPr sz="2208"/>
            </a:pPr>
            <a:r>
              <a:t>Lifetime risk for African-American: 1 in 54</a:t>
            </a:r>
            <a:br/>
            <a:endParaRPr/>
          </a:p>
          <a:p>
            <a:pPr marL="655069" lvl="1" indent="-201896" defTabSz="807596">
              <a:spcBef>
                <a:spcPts val="800"/>
              </a:spcBef>
              <a:defRPr sz="2208"/>
            </a:pPr>
            <a:r>
              <a:t>Lifetime risk for Hispanic/Latins: 1 in 256</a:t>
            </a:r>
            <a:br/>
            <a:endParaRPr/>
          </a:p>
          <a:p>
            <a:pPr marL="655069" lvl="1" indent="-201896" defTabSz="807596">
              <a:spcBef>
                <a:spcPts val="800"/>
              </a:spcBef>
              <a:defRPr sz="2208"/>
            </a:pPr>
            <a:r>
              <a:t>Lifetime risk for Caucasian: 1 in 941</a:t>
            </a:r>
          </a:p>
        </p:txBody>
      </p:sp>
      <p:pic>
        <p:nvPicPr>
          <p:cNvPr id="1281" name="Picture 4" descr="Picture 4"/>
          <p:cNvPicPr>
            <a:picLocks noChangeAspect="1"/>
          </p:cNvPicPr>
          <p:nvPr/>
        </p:nvPicPr>
        <p:blipFill>
          <a:blip r:embed="rId2"/>
          <a:srcRect l="10732" r="16455"/>
          <a:stretch>
            <a:fillRect/>
          </a:stretch>
        </p:blipFill>
        <p:spPr>
          <a:xfrm>
            <a:off x="6987309" y="1789982"/>
            <a:ext cx="4494763" cy="4149000"/>
          </a:xfrm>
          <a:prstGeom prst="rect">
            <a:avLst/>
          </a:prstGeom>
          <a:ln w="12700">
            <a:miter lim="400000"/>
          </a:ln>
        </p:spPr>
      </p:pic>
      <p:sp>
        <p:nvSpPr>
          <p:cNvPr id="1282" name="TextBox 4"/>
          <p:cNvSpPr txBox="1"/>
          <p:nvPr/>
        </p:nvSpPr>
        <p:spPr>
          <a:xfrm>
            <a:off x="6145172" y="6033125"/>
            <a:ext cx="5259915" cy="393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000" u="sng">
                <a:solidFill>
                  <a:srgbClr val="0000FF"/>
                </a:solidFill>
                <a:uFill>
                  <a:solidFill>
                    <a:srgbClr val="0000FF"/>
                  </a:solidFill>
                </a:uFill>
              </a:defRPr>
            </a:pPr>
            <a:r>
              <a:rPr>
                <a:hlinkClick r:id="rId3"/>
              </a:rPr>
              <a:t>https://www.cdc.gov/hiv/pdf/group/gender/women/cdc-hiv-women-and-PrEP-discussion-series.pdf</a:t>
            </a:r>
            <a:endParaRPr>
              <a:solidFill>
                <a:srgbClr val="0563C1"/>
              </a:solidFill>
              <a:uFill>
                <a:solidFill>
                  <a:srgbClr val="0563C1"/>
                </a:solidFill>
              </a:uFill>
            </a:endParaRPr>
          </a:p>
          <a:p>
            <a:pPr>
              <a:defRPr sz="1000" i="1"/>
            </a:pPr>
            <a:r>
              <a:t>Image credit: babylonradio.com</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Slide Number Placeholder 5"/>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1330" name="Title 1"/>
          <p:cNvSpPr txBox="1">
            <a:spLocks noGrp="1"/>
          </p:cNvSpPr>
          <p:nvPr>
            <p:ph type="title"/>
          </p:nvPr>
        </p:nvSpPr>
        <p:spPr>
          <a:xfrm>
            <a:off x="2890644" y="389865"/>
            <a:ext cx="6659879" cy="762643"/>
          </a:xfrm>
          <a:prstGeom prst="rect">
            <a:avLst/>
          </a:prstGeom>
        </p:spPr>
        <p:txBody>
          <a:bodyPr/>
          <a:lstStyle>
            <a:lvl1pPr defTabSz="841247">
              <a:defRPr sz="4000">
                <a:latin typeface="+mn-lt"/>
                <a:ea typeface="+mn-ea"/>
                <a:cs typeface="+mn-cs"/>
                <a:sym typeface="Calibri"/>
              </a:defRPr>
            </a:lvl1pPr>
          </a:lstStyle>
          <a:p>
            <a:r>
              <a:t>Women and Barriers to PrEP</a:t>
            </a:r>
          </a:p>
        </p:txBody>
      </p:sp>
      <p:sp>
        <p:nvSpPr>
          <p:cNvPr id="1331" name="Content Placeholder 2"/>
          <p:cNvSpPr txBox="1">
            <a:spLocks noGrp="1"/>
          </p:cNvSpPr>
          <p:nvPr>
            <p:ph type="body" idx="1"/>
          </p:nvPr>
        </p:nvSpPr>
        <p:spPr>
          <a:xfrm>
            <a:off x="171457" y="1924881"/>
            <a:ext cx="11766082" cy="4842746"/>
          </a:xfrm>
          <a:prstGeom prst="rect">
            <a:avLst/>
          </a:prstGeom>
        </p:spPr>
        <p:txBody>
          <a:bodyPr/>
          <a:lstStyle/>
          <a:p>
            <a:pPr marL="228600" indent="-228600">
              <a:defRPr sz="2200">
                <a:solidFill>
                  <a:srgbClr val="262626"/>
                </a:solidFill>
              </a:defRPr>
            </a:pPr>
            <a:r>
              <a:rPr dirty="0"/>
              <a:t>Women’s </a:t>
            </a:r>
            <a:r>
              <a:rPr b="1" i="1" dirty="0"/>
              <a:t>perceived</a:t>
            </a:r>
            <a:r>
              <a:rPr dirty="0"/>
              <a:t> lack of knowledge about PrEP, HIV-related health literacy, and personal HIV risk</a:t>
            </a:r>
            <a:br>
              <a:rPr dirty="0"/>
            </a:br>
            <a:endParaRPr dirty="0"/>
          </a:p>
          <a:p>
            <a:pPr marL="228600" indent="-228600">
              <a:defRPr sz="2200">
                <a:solidFill>
                  <a:srgbClr val="262626"/>
                </a:solidFill>
              </a:defRPr>
            </a:pPr>
            <a:r>
              <a:rPr dirty="0"/>
              <a:t>Challenges in identifying women who might benefit from PrEP and assessing women’s risk of acquiring HIV</a:t>
            </a:r>
            <a:br>
              <a:rPr dirty="0"/>
            </a:br>
            <a:endParaRPr dirty="0"/>
          </a:p>
          <a:p>
            <a:pPr marL="228600" indent="-228600">
              <a:defRPr sz="2200">
                <a:solidFill>
                  <a:srgbClr val="262626"/>
                </a:solidFill>
              </a:defRPr>
            </a:pPr>
            <a:r>
              <a:rPr dirty="0"/>
              <a:t>Healthcare providers’ bias based on a woman’s race, social class, or sexual behavior that might hinder effective communication about HIV risk and PrEP (gender dynamics)</a:t>
            </a:r>
            <a:br>
              <a:rPr dirty="0"/>
            </a:br>
            <a:endParaRPr dirty="0"/>
          </a:p>
          <a:p>
            <a:pPr marL="228600" indent="-228600">
              <a:defRPr sz="2200">
                <a:solidFill>
                  <a:srgbClr val="262626"/>
                </a:solidFill>
              </a:defRPr>
            </a:pPr>
            <a:r>
              <a:rPr dirty="0"/>
              <a:t>Lack of resources and infrastructure to provide PrEP for women in settings and venues they frequently use for healthcare</a:t>
            </a:r>
          </a:p>
        </p:txBody>
      </p:sp>
      <p:sp>
        <p:nvSpPr>
          <p:cNvPr id="1332" name="TextBox 3"/>
          <p:cNvSpPr txBox="1"/>
          <p:nvPr/>
        </p:nvSpPr>
        <p:spPr>
          <a:xfrm>
            <a:off x="5762322" y="6396790"/>
            <a:ext cx="5240961" cy="228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000"/>
            </a:lvl1pPr>
          </a:lstStyle>
          <a:p>
            <a:r>
              <a:t>www.cdc.gov/hiv/pdf/group/gender/women/cdc-hiv-women-and-PrEP-discussion-series.pdf</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6" name="Group 22"/>
          <p:cNvGrpSpPr/>
          <p:nvPr/>
        </p:nvGrpSpPr>
        <p:grpSpPr>
          <a:xfrm>
            <a:off x="6340730" y="3476916"/>
            <a:ext cx="5098506" cy="2561600"/>
            <a:chOff x="0" y="0"/>
            <a:chExt cx="5098505" cy="2561599"/>
          </a:xfrm>
        </p:grpSpPr>
        <p:sp>
          <p:nvSpPr>
            <p:cNvPr id="1334" name="Rounded Rectangle 21"/>
            <p:cNvSpPr/>
            <p:nvPr/>
          </p:nvSpPr>
          <p:spPr>
            <a:xfrm>
              <a:off x="0" y="0"/>
              <a:ext cx="5098506" cy="2561600"/>
            </a:xfrm>
            <a:prstGeom prst="roundRect">
              <a:avLst>
                <a:gd name="adj" fmla="val 16667"/>
              </a:avLst>
            </a:prstGeom>
            <a:solidFill>
              <a:srgbClr val="F2DCDB"/>
            </a:solidFill>
            <a:ln w="3175" cap="flat">
              <a:solidFill>
                <a:srgbClr val="4F81BD"/>
              </a:solidFill>
              <a:prstDash val="solid"/>
              <a:miter lim="400000"/>
            </a:ln>
            <a:effectLst/>
          </p:spPr>
          <p:txBody>
            <a:bodyPr wrap="square" lIns="45718" tIns="45718" rIns="45718" bIns="45718" numCol="1" anchor="ctr">
              <a:noAutofit/>
            </a:bodyPr>
            <a:lstStyle/>
            <a:p>
              <a:pPr algn="ctr" defTabSz="1088407">
                <a:defRPr sz="2000">
                  <a:solidFill>
                    <a:srgbClr val="FFFFFF"/>
                  </a:solidFill>
                </a:defRPr>
              </a:pPr>
              <a:endParaRPr/>
            </a:p>
          </p:txBody>
        </p:sp>
        <p:sp>
          <p:nvSpPr>
            <p:cNvPr id="1335" name="Rectangle 17"/>
            <p:cNvSpPr txBox="1"/>
            <p:nvPr/>
          </p:nvSpPr>
          <p:spPr>
            <a:xfrm>
              <a:off x="78693" y="59929"/>
              <a:ext cx="4941116" cy="2458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099" tIns="38099" rIns="38099" bIns="38099" numCol="1" anchor="t">
              <a:spAutoFit/>
            </a:bodyPr>
            <a:lstStyle/>
            <a:p>
              <a:pPr algn="ctr" defTabSz="457200">
                <a:defRPr sz="2000" b="1"/>
              </a:pPr>
              <a:r>
                <a:t>Identified risk factors for HIV acquisition among trans women:</a:t>
              </a:r>
            </a:p>
            <a:p>
              <a:pPr marL="457200" lvl="1" indent="-457200" defTabSz="457200">
                <a:buSzPct val="100000"/>
                <a:buFont typeface="Arial"/>
                <a:buChar char="•"/>
                <a:defRPr sz="2000"/>
              </a:pPr>
              <a:r>
                <a:t>More sexual partners</a:t>
              </a:r>
            </a:p>
            <a:p>
              <a:pPr marL="457200" lvl="1" indent="-457200" defTabSz="457200">
                <a:buSzPct val="100000"/>
                <a:buFont typeface="Arial"/>
                <a:buChar char="•"/>
                <a:defRPr sz="2000"/>
              </a:pPr>
              <a:r>
                <a:t>More condomless sex</a:t>
              </a:r>
            </a:p>
            <a:p>
              <a:pPr marL="457200" lvl="1" indent="-457200" defTabSz="457200">
                <a:buSzPct val="100000"/>
                <a:buFont typeface="Arial"/>
                <a:buChar char="•"/>
                <a:defRPr sz="2000"/>
              </a:pPr>
              <a:r>
                <a:t>More STIs</a:t>
              </a:r>
            </a:p>
            <a:p>
              <a:pPr marL="457200" lvl="1" indent="-457200" defTabSz="457200">
                <a:buSzPct val="100000"/>
                <a:buFont typeface="Arial"/>
                <a:buChar char="•"/>
                <a:defRPr sz="2000"/>
              </a:pPr>
              <a:r>
                <a:t>Higher rates of substance use</a:t>
              </a:r>
            </a:p>
            <a:p>
              <a:pPr marL="457200" lvl="1" indent="-457200" defTabSz="457200">
                <a:buSzPct val="100000"/>
                <a:buFont typeface="Arial"/>
                <a:buChar char="•"/>
                <a:defRPr sz="2000"/>
              </a:pPr>
              <a:r>
                <a:t>More transactional sex (sex for money, food, drugs, shelter)</a:t>
              </a:r>
            </a:p>
          </p:txBody>
        </p:sp>
      </p:grpSp>
      <p:sp>
        <p:nvSpPr>
          <p:cNvPr id="1337" name="Rectangle 18"/>
          <p:cNvSpPr txBox="1"/>
          <p:nvPr/>
        </p:nvSpPr>
        <p:spPr>
          <a:xfrm>
            <a:off x="2194239" y="6059573"/>
            <a:ext cx="12015304" cy="708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spAutoFit/>
          </a:bodyPr>
          <a:lstStyle/>
          <a:p>
            <a:pPr defTabSz="1088407">
              <a:defRPr sz="1000" b="1"/>
            </a:pPr>
            <a:r>
              <a:t>Becasen JS, et al.  </a:t>
            </a:r>
            <a:r>
              <a:rPr i="1"/>
              <a:t>Am J Public Health</a:t>
            </a:r>
            <a:r>
              <a:t>. 2019; 109(1):e1-e8; </a:t>
            </a:r>
          </a:p>
          <a:p>
            <a:pPr defTabSz="1088407">
              <a:defRPr sz="1000" b="1"/>
            </a:pPr>
            <a:r>
              <a:t>Golub SA, et al. </a:t>
            </a:r>
            <a:r>
              <a:rPr i="1"/>
              <a:t>J Acquir Immune Defic Syndr</a:t>
            </a:r>
            <a:r>
              <a:t>. 2019;82:e1-e7; </a:t>
            </a:r>
          </a:p>
          <a:p>
            <a:pPr defTabSz="1088407">
              <a:defRPr sz="1000" b="1"/>
            </a:pPr>
            <a:r>
              <a:t>Reisner SL, et al. </a:t>
            </a:r>
            <a:r>
              <a:rPr i="1"/>
              <a:t>J Int AIDS Soc</a:t>
            </a:r>
            <a:r>
              <a:t>. 2019;22:e25391; </a:t>
            </a:r>
          </a:p>
          <a:p>
            <a:pPr defTabSz="1088407">
              <a:defRPr sz="1000" b="1"/>
            </a:pPr>
            <a:r>
              <a:t>Nisly NL, et al. </a:t>
            </a:r>
            <a:r>
              <a:rPr i="1"/>
              <a:t>Clin Obstet Gynecol</a:t>
            </a:r>
            <a:r>
              <a:t>. 2018;61(4):674-686.</a:t>
            </a:r>
          </a:p>
        </p:txBody>
      </p:sp>
      <p:sp>
        <p:nvSpPr>
          <p:cNvPr id="1338" name="Rectangle 23"/>
          <p:cNvSpPr/>
          <p:nvPr/>
        </p:nvSpPr>
        <p:spPr>
          <a:xfrm>
            <a:off x="2640204" y="1796551"/>
            <a:ext cx="6689174" cy="1440038"/>
          </a:xfrm>
          <a:prstGeom prst="rect">
            <a:avLst/>
          </a:prstGeom>
          <a:ln w="12700">
            <a:solidFill>
              <a:srgbClr val="000000"/>
            </a:solidFill>
          </a:ln>
        </p:spPr>
        <p:txBody>
          <a:bodyPr lIns="45718" tIns="45718" rIns="45718" bIns="45718" anchor="ctr"/>
          <a:lstStyle/>
          <a:p>
            <a:pPr algn="ctr" defTabSz="1088407">
              <a:defRPr sz="2000">
                <a:solidFill>
                  <a:srgbClr val="FFFFFF"/>
                </a:solidFill>
              </a:defRPr>
            </a:pPr>
            <a:endParaRPr/>
          </a:p>
        </p:txBody>
      </p:sp>
      <p:grpSp>
        <p:nvGrpSpPr>
          <p:cNvPr id="1341" name="Group 6"/>
          <p:cNvGrpSpPr/>
          <p:nvPr/>
        </p:nvGrpSpPr>
        <p:grpSpPr>
          <a:xfrm>
            <a:off x="3034920" y="1777824"/>
            <a:ext cx="2847477" cy="1398866"/>
            <a:chOff x="0" y="0"/>
            <a:chExt cx="2847476" cy="1398865"/>
          </a:xfrm>
        </p:grpSpPr>
        <p:sp>
          <p:nvSpPr>
            <p:cNvPr id="1339" name="TextBox 12"/>
            <p:cNvSpPr txBox="1"/>
            <p:nvPr/>
          </p:nvSpPr>
          <p:spPr>
            <a:xfrm>
              <a:off x="0" y="273826"/>
              <a:ext cx="2847477" cy="1125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099" tIns="38099" rIns="38099" bIns="38099" numCol="1" anchor="t">
              <a:spAutoFit/>
            </a:bodyPr>
            <a:lstStyle/>
            <a:p>
              <a:pPr algn="ctr" defTabSz="457200">
                <a:defRPr sz="5200" b="1">
                  <a:solidFill>
                    <a:srgbClr val="FF0000"/>
                  </a:solidFill>
                </a:defRPr>
              </a:pPr>
              <a:r>
                <a:t>14.1%</a:t>
              </a:r>
            </a:p>
            <a:p>
              <a:pPr algn="ctr" defTabSz="457200">
                <a:defRPr sz="2000" b="1"/>
              </a:pPr>
              <a:r>
                <a:t>(95% CI = 8.7%, 22.2%)</a:t>
              </a:r>
            </a:p>
          </p:txBody>
        </p:sp>
        <p:sp>
          <p:nvSpPr>
            <p:cNvPr id="1340" name="TextBox 2"/>
            <p:cNvSpPr txBox="1"/>
            <p:nvPr/>
          </p:nvSpPr>
          <p:spPr>
            <a:xfrm>
              <a:off x="280062" y="0"/>
              <a:ext cx="2342714" cy="429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099" tIns="38099" rIns="38099" bIns="38099" numCol="1" anchor="t">
              <a:spAutoFit/>
            </a:bodyPr>
            <a:lstStyle>
              <a:lvl1pPr algn="ctr" defTabSz="1088407">
                <a:defRPr sz="2800" b="1" i="1">
                  <a:solidFill>
                    <a:srgbClr val="FF0000"/>
                  </a:solidFill>
                </a:defRPr>
              </a:lvl1pPr>
            </a:lstStyle>
            <a:p>
              <a:r>
                <a:t>Trans women:</a:t>
              </a:r>
            </a:p>
          </p:txBody>
        </p:sp>
      </p:grpSp>
      <p:grpSp>
        <p:nvGrpSpPr>
          <p:cNvPr id="1344" name="Group 5"/>
          <p:cNvGrpSpPr/>
          <p:nvPr/>
        </p:nvGrpSpPr>
        <p:grpSpPr>
          <a:xfrm>
            <a:off x="5984790" y="1771799"/>
            <a:ext cx="3064295" cy="1444060"/>
            <a:chOff x="0" y="0"/>
            <a:chExt cx="3064293" cy="1444058"/>
          </a:xfrm>
        </p:grpSpPr>
        <p:sp>
          <p:nvSpPr>
            <p:cNvPr id="1342" name="TextBox 15"/>
            <p:cNvSpPr txBox="1"/>
            <p:nvPr/>
          </p:nvSpPr>
          <p:spPr>
            <a:xfrm>
              <a:off x="0" y="273824"/>
              <a:ext cx="3064294" cy="11702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099" tIns="38099" rIns="38099" bIns="38099" numCol="1" anchor="t">
              <a:spAutoFit/>
            </a:bodyPr>
            <a:lstStyle/>
            <a:p>
              <a:pPr algn="ctr" defTabSz="457200">
                <a:defRPr sz="5200" b="1">
                  <a:solidFill>
                    <a:srgbClr val="376092"/>
                  </a:solidFill>
                </a:defRPr>
              </a:pPr>
              <a:r>
                <a:t>3.2%</a:t>
              </a:r>
            </a:p>
            <a:p>
              <a:pPr algn="ctr" defTabSz="457200">
                <a:defRPr sz="2200"/>
              </a:pPr>
              <a:r>
                <a:t>(</a:t>
              </a:r>
              <a:r>
                <a:rPr sz="2000"/>
                <a:t>95% CI = 1.4% to 7.1%)</a:t>
              </a:r>
            </a:p>
          </p:txBody>
        </p:sp>
        <p:sp>
          <p:nvSpPr>
            <p:cNvPr id="1343" name="TextBox 25"/>
            <p:cNvSpPr txBox="1"/>
            <p:nvPr/>
          </p:nvSpPr>
          <p:spPr>
            <a:xfrm>
              <a:off x="502960" y="0"/>
              <a:ext cx="2160889" cy="429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099" tIns="38099" rIns="38099" bIns="38099" numCol="1" anchor="t">
              <a:spAutoFit/>
            </a:bodyPr>
            <a:lstStyle>
              <a:lvl1pPr algn="ctr" defTabSz="1088407">
                <a:defRPr sz="2800" b="1" i="1">
                  <a:solidFill>
                    <a:srgbClr val="376092"/>
                  </a:solidFill>
                </a:defRPr>
              </a:lvl1pPr>
            </a:lstStyle>
            <a:p>
              <a:r>
                <a:t>Trans men:</a:t>
              </a:r>
            </a:p>
          </p:txBody>
        </p:sp>
      </p:grpSp>
      <p:grpSp>
        <p:nvGrpSpPr>
          <p:cNvPr id="1347" name="Rectangle: Rounded Corners 2"/>
          <p:cNvGrpSpPr/>
          <p:nvPr/>
        </p:nvGrpSpPr>
        <p:grpSpPr>
          <a:xfrm>
            <a:off x="1524844" y="2682764"/>
            <a:ext cx="3659403" cy="2488268"/>
            <a:chOff x="0" y="-927553"/>
            <a:chExt cx="3659401" cy="2488267"/>
          </a:xfrm>
        </p:grpSpPr>
        <p:sp>
          <p:nvSpPr>
            <p:cNvPr id="1345" name="Rounded Rectangle"/>
            <p:cNvSpPr/>
            <p:nvPr/>
          </p:nvSpPr>
          <p:spPr>
            <a:xfrm>
              <a:off x="0" y="0"/>
              <a:ext cx="3619721" cy="1560714"/>
            </a:xfrm>
            <a:prstGeom prst="roundRect">
              <a:avLst>
                <a:gd name="adj" fmla="val 16667"/>
              </a:avLst>
            </a:prstGeom>
            <a:solidFill>
              <a:srgbClr val="F2DCDB"/>
            </a:solidFill>
            <a:ln w="12700" cap="flat">
              <a:solidFill>
                <a:srgbClr val="4F81BD"/>
              </a:solidFill>
              <a:prstDash val="solid"/>
              <a:round/>
            </a:ln>
            <a:effectLst/>
          </p:spPr>
          <p:txBody>
            <a:bodyPr wrap="square" lIns="45718" tIns="45718" rIns="45718" bIns="45718" numCol="1" anchor="ctr">
              <a:noAutofit/>
            </a:bodyPr>
            <a:lstStyle/>
            <a:p>
              <a:pPr defTabSz="1088407">
                <a:defRPr sz="2000"/>
              </a:pPr>
              <a:endParaRPr/>
            </a:p>
          </p:txBody>
        </p:sp>
        <p:sp>
          <p:nvSpPr>
            <p:cNvPr id="1346" name="Trans women…"/>
            <p:cNvSpPr/>
            <p:nvPr/>
          </p:nvSpPr>
          <p:spPr>
            <a:xfrm>
              <a:off x="192057" y="-927553"/>
              <a:ext cx="3467344" cy="22313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099" tIns="38099" rIns="38099" bIns="38099" numCol="1" anchor="ctr">
              <a:spAutoFit/>
            </a:bodyPr>
            <a:lstStyle/>
            <a:p>
              <a:pPr algn="ctr" defTabSz="1088407">
                <a:defRPr sz="2000" b="1"/>
              </a:pPr>
              <a:endParaRPr lang="en-US" dirty="0"/>
            </a:p>
            <a:p>
              <a:pPr algn="ctr" defTabSz="1088407">
                <a:defRPr sz="2000" b="1"/>
              </a:pPr>
              <a:endParaRPr lang="en-US" dirty="0"/>
            </a:p>
            <a:p>
              <a:pPr algn="ctr" defTabSz="1088407">
                <a:defRPr sz="2000" b="1"/>
              </a:pPr>
              <a:endParaRPr lang="en-US" dirty="0"/>
            </a:p>
            <a:p>
              <a:pPr algn="ctr" defTabSz="1088407">
                <a:defRPr sz="2000" b="1"/>
              </a:pPr>
              <a:r>
                <a:rPr dirty="0"/>
                <a:t>Trans women</a:t>
              </a:r>
            </a:p>
            <a:p>
              <a:pPr defTabSz="1088407">
                <a:defRPr sz="2000"/>
              </a:pPr>
              <a:r>
                <a:rPr dirty="0"/>
                <a:t>African-American 	44.2%</a:t>
              </a:r>
            </a:p>
            <a:p>
              <a:pPr defTabSz="1088407">
                <a:defRPr sz="2000"/>
              </a:pPr>
              <a:r>
                <a:rPr dirty="0"/>
                <a:t>Latina 		25.8%</a:t>
              </a:r>
            </a:p>
            <a:p>
              <a:pPr defTabSz="1088407">
                <a:defRPr sz="2000"/>
              </a:pPr>
              <a:r>
                <a:rPr dirty="0"/>
                <a:t>White 		6.7%</a:t>
              </a:r>
            </a:p>
          </p:txBody>
        </p:sp>
      </p:grpSp>
      <p:sp>
        <p:nvSpPr>
          <p:cNvPr id="1348" name="Title 1"/>
          <p:cNvSpPr txBox="1">
            <a:spLocks noGrp="1"/>
          </p:cNvSpPr>
          <p:nvPr>
            <p:ph type="title" idx="4294967295"/>
          </p:nvPr>
        </p:nvSpPr>
        <p:spPr>
          <a:xfrm>
            <a:off x="1486221" y="356023"/>
            <a:ext cx="10581089" cy="1066801"/>
          </a:xfrm>
          <a:prstGeom prst="rect">
            <a:avLst/>
          </a:prstGeom>
        </p:spPr>
        <p:txBody>
          <a:bodyPr/>
          <a:lstStyle/>
          <a:p>
            <a:pPr>
              <a:defRPr sz="4000">
                <a:latin typeface="+mn-lt"/>
                <a:ea typeface="+mn-ea"/>
                <a:cs typeface="+mn-cs"/>
                <a:sym typeface="Calibri"/>
              </a:defRPr>
            </a:pPr>
            <a:r>
              <a:t>HIV Prevalence among Transgender Persons</a:t>
            </a:r>
          </a:p>
        </p:txBody>
      </p:sp>
      <p:sp>
        <p:nvSpPr>
          <p:cNvPr id="1349" name="TextBox 4"/>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pic>
        <p:nvPicPr>
          <p:cNvPr id="1350" name="Graphic 9" descr="Graphic 9"/>
          <p:cNvPicPr>
            <a:picLocks noChangeAspect="1"/>
          </p:cNvPicPr>
          <p:nvPr/>
        </p:nvPicPr>
        <p:blipFill>
          <a:blip r:embed="rId2"/>
          <a:stretch>
            <a:fillRect/>
          </a:stretch>
        </p:blipFill>
        <p:spPr>
          <a:xfrm>
            <a:off x="88347" y="6463284"/>
            <a:ext cx="1780454" cy="370933"/>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 name="Rectangle 18"/>
          <p:cNvSpPr txBox="1"/>
          <p:nvPr/>
        </p:nvSpPr>
        <p:spPr>
          <a:xfrm>
            <a:off x="1160514" y="5994991"/>
            <a:ext cx="12738835" cy="73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defTabSz="1088407">
              <a:defRPr sz="1200"/>
            </a:pPr>
            <a:r>
              <a:t>TFV-DP=Tenofovir Diphosphate; PrEP=Pre-Exposure Prophylaxis; CGM=Cisgender Men; TGW=Transgender Women; 95% CI=95% Confidence Interval</a:t>
            </a:r>
            <a:endParaRPr sz="1000"/>
          </a:p>
          <a:p>
            <a:pPr defTabSz="1088407">
              <a:defRPr sz="1000" b="1"/>
            </a:pPr>
            <a:r>
              <a:t>    </a:t>
            </a:r>
          </a:p>
          <a:p>
            <a:pPr defTabSz="1088407">
              <a:defRPr sz="1000" b="1"/>
            </a:pPr>
            <a:r>
              <a:t>                                 Becasen JS, et al.  </a:t>
            </a:r>
            <a:r>
              <a:rPr i="1"/>
              <a:t>Am J Public Health</a:t>
            </a:r>
            <a:r>
              <a:t>. 2019 ; 109(1):e1-e8; Deutsch MB, et al. </a:t>
            </a:r>
            <a:r>
              <a:rPr i="1"/>
              <a:t>Lancet HIV</a:t>
            </a:r>
            <a:r>
              <a:t>. 2015; 2(12):e512-e519; 109(1):e1-e8; </a:t>
            </a:r>
          </a:p>
          <a:p>
            <a:pPr defTabSz="1088407">
              <a:defRPr sz="1000" b="1"/>
            </a:pPr>
            <a:r>
              <a:t>                                 Grant RM, et al. </a:t>
            </a:r>
            <a:r>
              <a:rPr i="1"/>
              <a:t>Clin Infect Dis</a:t>
            </a:r>
            <a:r>
              <a:t>. 2020;ciaa1160.</a:t>
            </a:r>
          </a:p>
        </p:txBody>
      </p:sp>
      <p:grpSp>
        <p:nvGrpSpPr>
          <p:cNvPr id="1403" name="Group 5"/>
          <p:cNvGrpSpPr/>
          <p:nvPr/>
        </p:nvGrpSpPr>
        <p:grpSpPr>
          <a:xfrm>
            <a:off x="1205345" y="1627022"/>
            <a:ext cx="8303492" cy="4365302"/>
            <a:chOff x="0" y="0"/>
            <a:chExt cx="8303490" cy="4365300"/>
          </a:xfrm>
        </p:grpSpPr>
        <p:sp>
          <p:nvSpPr>
            <p:cNvPr id="1353" name="TextBox 13"/>
            <p:cNvSpPr txBox="1"/>
            <p:nvPr/>
          </p:nvSpPr>
          <p:spPr>
            <a:xfrm>
              <a:off x="741390" y="757989"/>
              <a:ext cx="3479635" cy="5393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ctr" defTabSz="1088407">
                <a:defRPr sz="1600" b="1"/>
              </a:lvl1pPr>
            </a:lstStyle>
            <a:p>
              <a:r>
                <a:t>TFV-DP concentrations during PrEP, TGW vs CGM</a:t>
              </a:r>
            </a:p>
          </p:txBody>
        </p:sp>
        <p:sp>
          <p:nvSpPr>
            <p:cNvPr id="1354" name="Rectangle 6"/>
            <p:cNvSpPr/>
            <p:nvPr/>
          </p:nvSpPr>
          <p:spPr>
            <a:xfrm>
              <a:off x="-1" y="0"/>
              <a:ext cx="8303492" cy="4365301"/>
            </a:xfrm>
            <a:prstGeom prst="rect">
              <a:avLst/>
            </a:prstGeom>
            <a:noFill/>
            <a:ln w="25400" cap="flat">
              <a:solidFill>
                <a:srgbClr val="17375E"/>
              </a:solidFill>
              <a:prstDash val="solid"/>
              <a:round/>
            </a:ln>
            <a:effectLst/>
          </p:spPr>
          <p:txBody>
            <a:bodyPr wrap="square" lIns="45718" tIns="45718" rIns="45718" bIns="45718" numCol="1" anchor="ctr">
              <a:noAutofit/>
            </a:bodyPr>
            <a:lstStyle/>
            <a:p>
              <a:pPr algn="ctr" defTabSz="1088407">
                <a:defRPr sz="2000">
                  <a:solidFill>
                    <a:srgbClr val="FFFFFF"/>
                  </a:solidFill>
                </a:defRPr>
              </a:pPr>
              <a:endParaRPr/>
            </a:p>
          </p:txBody>
        </p:sp>
        <p:grpSp>
          <p:nvGrpSpPr>
            <p:cNvPr id="1371" name="Group 8"/>
            <p:cNvGrpSpPr/>
            <p:nvPr/>
          </p:nvGrpSpPr>
          <p:grpSpPr>
            <a:xfrm>
              <a:off x="49726" y="1517075"/>
              <a:ext cx="3635801" cy="2678641"/>
              <a:chOff x="0" y="0"/>
              <a:chExt cx="3635800" cy="2678640"/>
            </a:xfrm>
          </p:grpSpPr>
          <p:pic>
            <p:nvPicPr>
              <p:cNvPr id="1355" name="Picture 4" descr="Picture 4"/>
              <p:cNvPicPr>
                <a:picLocks noChangeAspect="1"/>
              </p:cNvPicPr>
              <p:nvPr/>
            </p:nvPicPr>
            <p:blipFill>
              <a:blip r:embed="rId2"/>
              <a:srcRect l="51922" t="3698" r="9921" b="33138"/>
              <a:stretch>
                <a:fillRect/>
              </a:stretch>
            </p:blipFill>
            <p:spPr>
              <a:xfrm>
                <a:off x="874853" y="102337"/>
                <a:ext cx="2688405" cy="2399085"/>
              </a:xfrm>
              <a:prstGeom prst="rect">
                <a:avLst/>
              </a:prstGeom>
              <a:ln w="12700" cap="flat">
                <a:noFill/>
                <a:miter lim="400000"/>
              </a:ln>
              <a:effectLst/>
            </p:spPr>
          </p:pic>
          <p:grpSp>
            <p:nvGrpSpPr>
              <p:cNvPr id="1362" name="Group 29"/>
              <p:cNvGrpSpPr/>
              <p:nvPr/>
            </p:nvGrpSpPr>
            <p:grpSpPr>
              <a:xfrm>
                <a:off x="734300" y="83438"/>
                <a:ext cx="2901501" cy="2396530"/>
                <a:chOff x="-1" y="0"/>
                <a:chExt cx="2901499" cy="2396529"/>
              </a:xfrm>
            </p:grpSpPr>
            <p:sp>
              <p:nvSpPr>
                <p:cNvPr id="1356" name="Freeform 55"/>
                <p:cNvSpPr/>
                <p:nvPr/>
              </p:nvSpPr>
              <p:spPr>
                <a:xfrm>
                  <a:off x="129795" y="-2"/>
                  <a:ext cx="2771704" cy="2396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 y="7200"/>
                        <a:pt x="70" y="14400"/>
                        <a:pt x="104" y="21600"/>
                      </a:cubicBezTo>
                      <a:lnTo>
                        <a:pt x="21600" y="21600"/>
                      </a:lnTo>
                    </a:path>
                  </a:pathLst>
                </a:custGeom>
                <a:noFill/>
                <a:ln w="12700" cap="flat">
                  <a:solidFill>
                    <a:srgbClr val="595959"/>
                  </a:solidFill>
                  <a:prstDash val="solid"/>
                  <a:round/>
                </a:ln>
                <a:effectLst/>
              </p:spPr>
              <p:txBody>
                <a:bodyPr wrap="square" lIns="45718" tIns="45718" rIns="45718" bIns="45718" numCol="1" anchor="ctr">
                  <a:noAutofit/>
                </a:bodyPr>
                <a:lstStyle/>
                <a:p>
                  <a:pPr algn="ctr" defTabSz="1088407">
                    <a:defRPr sz="2000">
                      <a:solidFill>
                        <a:srgbClr val="FFFFFF"/>
                      </a:solidFill>
                    </a:defRPr>
                  </a:pPr>
                  <a:endParaRPr/>
                </a:p>
              </p:txBody>
            </p:sp>
            <p:sp>
              <p:nvSpPr>
                <p:cNvPr id="1357" name="Straight Connector 56"/>
                <p:cNvSpPr/>
                <p:nvPr/>
              </p:nvSpPr>
              <p:spPr>
                <a:xfrm>
                  <a:off x="-2" y="104126"/>
                  <a:ext cx="129800"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58" name="Straight Connector 57"/>
                <p:cNvSpPr/>
                <p:nvPr/>
              </p:nvSpPr>
              <p:spPr>
                <a:xfrm>
                  <a:off x="-2" y="609553"/>
                  <a:ext cx="129800"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59" name="Straight Connector 58"/>
                <p:cNvSpPr/>
                <p:nvPr/>
              </p:nvSpPr>
              <p:spPr>
                <a:xfrm>
                  <a:off x="-2" y="1631742"/>
                  <a:ext cx="129800"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60" name="Straight Connector 59"/>
                <p:cNvSpPr/>
                <p:nvPr/>
              </p:nvSpPr>
              <p:spPr>
                <a:xfrm>
                  <a:off x="-2" y="1117653"/>
                  <a:ext cx="129800"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61" name="Straight Connector 60"/>
                <p:cNvSpPr/>
                <p:nvPr/>
              </p:nvSpPr>
              <p:spPr>
                <a:xfrm>
                  <a:off x="-2" y="2130930"/>
                  <a:ext cx="129800"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grpSp>
          <p:sp>
            <p:nvSpPr>
              <p:cNvPr id="1363" name="TextBox 61"/>
              <p:cNvSpPr txBox="1"/>
              <p:nvPr/>
            </p:nvSpPr>
            <p:spPr>
              <a:xfrm>
                <a:off x="1205103" y="2455065"/>
                <a:ext cx="448286" cy="213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000">
                    <a:solidFill>
                      <a:srgbClr val="595959"/>
                    </a:solidFill>
                  </a:defRPr>
                </a:lvl1pPr>
              </a:lstStyle>
              <a:p>
                <a:r>
                  <a:t>TGW</a:t>
                </a:r>
              </a:p>
            </p:txBody>
          </p:sp>
          <p:sp>
            <p:nvSpPr>
              <p:cNvPr id="1364" name="TextBox 62"/>
              <p:cNvSpPr txBox="1"/>
              <p:nvPr/>
            </p:nvSpPr>
            <p:spPr>
              <a:xfrm>
                <a:off x="2703630" y="2465369"/>
                <a:ext cx="428217" cy="213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000">
                    <a:solidFill>
                      <a:srgbClr val="595959"/>
                    </a:solidFill>
                  </a:defRPr>
                </a:lvl1pPr>
              </a:lstStyle>
              <a:p>
                <a:r>
                  <a:t>CGM</a:t>
                </a:r>
              </a:p>
            </p:txBody>
          </p:sp>
          <p:sp>
            <p:nvSpPr>
              <p:cNvPr id="1365" name="TextBox 63"/>
              <p:cNvSpPr txBox="1"/>
              <p:nvPr/>
            </p:nvSpPr>
            <p:spPr>
              <a:xfrm rot="16200000">
                <a:off x="-1033697" y="1033696"/>
                <a:ext cx="2277861" cy="210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Raw Week 4 TFV-DP fmol/punch</a:t>
                </a:r>
              </a:p>
            </p:txBody>
          </p:sp>
          <p:sp>
            <p:nvSpPr>
              <p:cNvPr id="1366" name="TextBox 64"/>
              <p:cNvSpPr txBox="1"/>
              <p:nvPr/>
            </p:nvSpPr>
            <p:spPr>
              <a:xfrm>
                <a:off x="254430" y="88289"/>
                <a:ext cx="505433" cy="213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000">
                    <a:solidFill>
                      <a:srgbClr val="595959"/>
                    </a:solidFill>
                  </a:defRPr>
                </a:lvl1pPr>
              </a:lstStyle>
              <a:p>
                <a:r>
                  <a:t>2,500</a:t>
                </a:r>
              </a:p>
            </p:txBody>
          </p:sp>
          <p:sp>
            <p:nvSpPr>
              <p:cNvPr id="1367" name="TextBox 65"/>
              <p:cNvSpPr txBox="1"/>
              <p:nvPr/>
            </p:nvSpPr>
            <p:spPr>
              <a:xfrm>
                <a:off x="254430" y="584657"/>
                <a:ext cx="505433" cy="213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000">
                    <a:solidFill>
                      <a:srgbClr val="595959"/>
                    </a:solidFill>
                  </a:defRPr>
                </a:lvl1pPr>
              </a:lstStyle>
              <a:p>
                <a:r>
                  <a:t>2,000</a:t>
                </a:r>
              </a:p>
            </p:txBody>
          </p:sp>
          <p:sp>
            <p:nvSpPr>
              <p:cNvPr id="1368" name="TextBox 66"/>
              <p:cNvSpPr txBox="1"/>
              <p:nvPr/>
            </p:nvSpPr>
            <p:spPr>
              <a:xfrm>
                <a:off x="254430" y="1092755"/>
                <a:ext cx="505433" cy="213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000">
                    <a:solidFill>
                      <a:srgbClr val="595959"/>
                    </a:solidFill>
                  </a:defRPr>
                </a:lvl1pPr>
              </a:lstStyle>
              <a:p>
                <a:r>
                  <a:t>1,500</a:t>
                </a:r>
              </a:p>
            </p:txBody>
          </p:sp>
          <p:sp>
            <p:nvSpPr>
              <p:cNvPr id="1369" name="TextBox 67"/>
              <p:cNvSpPr txBox="1"/>
              <p:nvPr/>
            </p:nvSpPr>
            <p:spPr>
              <a:xfrm>
                <a:off x="254430" y="1606844"/>
                <a:ext cx="505433" cy="213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000">
                    <a:solidFill>
                      <a:srgbClr val="595959"/>
                    </a:solidFill>
                  </a:defRPr>
                </a:lvl1pPr>
              </a:lstStyle>
              <a:p>
                <a:r>
                  <a:t>1,000</a:t>
                </a:r>
              </a:p>
            </p:txBody>
          </p:sp>
          <p:sp>
            <p:nvSpPr>
              <p:cNvPr id="1370" name="TextBox 68"/>
              <p:cNvSpPr txBox="1"/>
              <p:nvPr/>
            </p:nvSpPr>
            <p:spPr>
              <a:xfrm>
                <a:off x="374377" y="2111134"/>
                <a:ext cx="362290" cy="2132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000">
                    <a:solidFill>
                      <a:srgbClr val="595959"/>
                    </a:solidFill>
                  </a:defRPr>
                </a:lvl1pPr>
              </a:lstStyle>
              <a:p>
                <a:r>
                  <a:t>500</a:t>
                </a:r>
              </a:p>
            </p:txBody>
          </p:sp>
        </p:grpSp>
        <p:grpSp>
          <p:nvGrpSpPr>
            <p:cNvPr id="1394" name="Group 20"/>
            <p:cNvGrpSpPr/>
            <p:nvPr/>
          </p:nvGrpSpPr>
          <p:grpSpPr>
            <a:xfrm>
              <a:off x="4371573" y="1452282"/>
              <a:ext cx="3499865" cy="2817010"/>
              <a:chOff x="0" y="0"/>
              <a:chExt cx="3499864" cy="2817008"/>
            </a:xfrm>
          </p:grpSpPr>
          <p:grpSp>
            <p:nvGrpSpPr>
              <p:cNvPr id="1386" name="Group 17"/>
              <p:cNvGrpSpPr/>
              <p:nvPr/>
            </p:nvGrpSpPr>
            <p:grpSpPr>
              <a:xfrm>
                <a:off x="0" y="-1"/>
                <a:ext cx="3435860" cy="2504291"/>
                <a:chOff x="0" y="0"/>
                <a:chExt cx="3435859" cy="2504289"/>
              </a:xfrm>
            </p:grpSpPr>
            <p:pic>
              <p:nvPicPr>
                <p:cNvPr id="1372" name="Picture 37" descr="Picture 37"/>
                <p:cNvPicPr>
                  <a:picLocks noChangeAspect="1"/>
                </p:cNvPicPr>
                <p:nvPr/>
              </p:nvPicPr>
              <p:blipFill>
                <a:blip r:embed="rId3"/>
                <a:srcRect l="54073" t="11155" r="7336" b="20780"/>
                <a:stretch>
                  <a:fillRect/>
                </a:stretch>
              </p:blipFill>
              <p:spPr>
                <a:xfrm>
                  <a:off x="667423" y="205130"/>
                  <a:ext cx="2688301" cy="2295747"/>
                </a:xfrm>
                <a:prstGeom prst="rect">
                  <a:avLst/>
                </a:prstGeom>
                <a:ln w="12700" cap="flat">
                  <a:noFill/>
                  <a:miter lim="400000"/>
                </a:ln>
                <a:effectLst/>
              </p:spPr>
            </p:pic>
            <p:sp>
              <p:nvSpPr>
                <p:cNvPr id="1373" name="Freeform 3"/>
                <p:cNvSpPr/>
                <p:nvPr/>
              </p:nvSpPr>
              <p:spPr>
                <a:xfrm>
                  <a:off x="587288" y="218580"/>
                  <a:ext cx="2848572" cy="2285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 y="7200"/>
                        <a:pt x="70" y="14400"/>
                        <a:pt x="104" y="21600"/>
                      </a:cubicBezTo>
                      <a:lnTo>
                        <a:pt x="21600" y="21600"/>
                      </a:lnTo>
                    </a:path>
                  </a:pathLst>
                </a:custGeom>
                <a:noFill/>
                <a:ln w="12700" cap="flat">
                  <a:solidFill>
                    <a:srgbClr val="595959"/>
                  </a:solidFill>
                  <a:prstDash val="solid"/>
                  <a:round/>
                </a:ln>
                <a:effectLst/>
              </p:spPr>
              <p:txBody>
                <a:bodyPr wrap="square" lIns="45718" tIns="45718" rIns="45718" bIns="45718" numCol="1" anchor="ctr">
                  <a:noAutofit/>
                </a:bodyPr>
                <a:lstStyle/>
                <a:p>
                  <a:pPr algn="ctr" defTabSz="1088407">
                    <a:defRPr sz="2000">
                      <a:solidFill>
                        <a:srgbClr val="FFFFFF"/>
                      </a:solidFill>
                    </a:defRPr>
                  </a:pPr>
                  <a:endParaRPr/>
                </a:p>
              </p:txBody>
            </p:sp>
            <p:sp>
              <p:nvSpPr>
                <p:cNvPr id="1374" name="Straight Connector 14"/>
                <p:cNvSpPr/>
                <p:nvPr/>
              </p:nvSpPr>
              <p:spPr>
                <a:xfrm>
                  <a:off x="463925" y="302232"/>
                  <a:ext cx="133399"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75" name="Straight Connector 44"/>
                <p:cNvSpPr/>
                <p:nvPr/>
              </p:nvSpPr>
              <p:spPr>
                <a:xfrm>
                  <a:off x="463925" y="841447"/>
                  <a:ext cx="133399"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76" name="Straight Connector 45"/>
                <p:cNvSpPr/>
                <p:nvPr/>
              </p:nvSpPr>
              <p:spPr>
                <a:xfrm>
                  <a:off x="463925" y="1879025"/>
                  <a:ext cx="133399"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77" name="Straight Connector 46"/>
                <p:cNvSpPr/>
                <p:nvPr/>
              </p:nvSpPr>
              <p:spPr>
                <a:xfrm>
                  <a:off x="463925" y="1347980"/>
                  <a:ext cx="133399"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sp>
              <p:nvSpPr>
                <p:cNvPr id="1378" name="Straight Connector 47"/>
                <p:cNvSpPr/>
                <p:nvPr/>
              </p:nvSpPr>
              <p:spPr>
                <a:xfrm>
                  <a:off x="463925" y="2393729"/>
                  <a:ext cx="133399" cy="3"/>
                </a:xfrm>
                <a:prstGeom prst="line">
                  <a:avLst/>
                </a:prstGeom>
                <a:noFill/>
                <a:ln w="12700" cap="flat">
                  <a:solidFill>
                    <a:srgbClr val="595959"/>
                  </a:solidFill>
                  <a:prstDash val="solid"/>
                  <a:round/>
                </a:ln>
                <a:effectLst/>
              </p:spPr>
              <p:txBody>
                <a:bodyPr wrap="square" lIns="45718" tIns="45718" rIns="45718" bIns="45718" numCol="1" anchor="t">
                  <a:noAutofit/>
                </a:bodyPr>
                <a:lstStyle/>
                <a:p>
                  <a:endParaRPr/>
                </a:p>
              </p:txBody>
            </p:sp>
            <p:grpSp>
              <p:nvGrpSpPr>
                <p:cNvPr id="1384" name="Group 16"/>
                <p:cNvGrpSpPr/>
                <p:nvPr/>
              </p:nvGrpSpPr>
              <p:grpSpPr>
                <a:xfrm>
                  <a:off x="224281" y="178408"/>
                  <a:ext cx="207938" cy="2293796"/>
                  <a:chOff x="0" y="0"/>
                  <a:chExt cx="207936" cy="2293795"/>
                </a:xfrm>
              </p:grpSpPr>
              <p:sp>
                <p:nvSpPr>
                  <p:cNvPr id="1379" name="TextBox 15"/>
                  <p:cNvSpPr txBox="1"/>
                  <p:nvPr/>
                </p:nvSpPr>
                <p:spPr>
                  <a:xfrm>
                    <a:off x="0" y="0"/>
                    <a:ext cx="207937" cy="210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8</a:t>
                    </a:r>
                  </a:p>
                </p:txBody>
              </p:sp>
              <p:sp>
                <p:nvSpPr>
                  <p:cNvPr id="1380" name="TextBox 48"/>
                  <p:cNvSpPr txBox="1"/>
                  <p:nvPr/>
                </p:nvSpPr>
                <p:spPr>
                  <a:xfrm>
                    <a:off x="0" y="536813"/>
                    <a:ext cx="207937" cy="210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6</a:t>
                    </a:r>
                  </a:p>
                </p:txBody>
              </p:sp>
              <p:sp>
                <p:nvSpPr>
                  <p:cNvPr id="1381" name="TextBox 49"/>
                  <p:cNvSpPr txBox="1"/>
                  <p:nvPr/>
                </p:nvSpPr>
                <p:spPr>
                  <a:xfrm>
                    <a:off x="0" y="1025313"/>
                    <a:ext cx="207937" cy="210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4</a:t>
                    </a:r>
                  </a:p>
                </p:txBody>
              </p:sp>
              <p:sp>
                <p:nvSpPr>
                  <p:cNvPr id="1382" name="TextBox 50"/>
                  <p:cNvSpPr txBox="1"/>
                  <p:nvPr/>
                </p:nvSpPr>
                <p:spPr>
                  <a:xfrm>
                    <a:off x="0" y="1561985"/>
                    <a:ext cx="207937" cy="210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2</a:t>
                    </a:r>
                  </a:p>
                </p:txBody>
              </p:sp>
              <p:sp>
                <p:nvSpPr>
                  <p:cNvPr id="1383" name="TextBox 51"/>
                  <p:cNvSpPr txBox="1"/>
                  <p:nvPr/>
                </p:nvSpPr>
                <p:spPr>
                  <a:xfrm>
                    <a:off x="0" y="2083327"/>
                    <a:ext cx="207937" cy="210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0</a:t>
                    </a:r>
                  </a:p>
                </p:txBody>
              </p:sp>
            </p:grpSp>
            <p:sp>
              <p:nvSpPr>
                <p:cNvPr id="1385" name="TextBox 52"/>
                <p:cNvSpPr txBox="1"/>
                <p:nvPr/>
              </p:nvSpPr>
              <p:spPr>
                <a:xfrm rot="16200000">
                  <a:off x="-1039133" y="1039133"/>
                  <a:ext cx="2288735" cy="2104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Estradiol concentration (pg/mL)</a:t>
                  </a:r>
                </a:p>
              </p:txBody>
            </p:sp>
          </p:grpSp>
          <p:pic>
            <p:nvPicPr>
              <p:cNvPr id="1387" name="Picture 38" descr="Picture 38"/>
              <p:cNvPicPr>
                <a:picLocks noChangeAspect="1"/>
              </p:cNvPicPr>
              <p:nvPr/>
            </p:nvPicPr>
            <p:blipFill>
              <a:blip r:embed="rId3"/>
              <a:srcRect l="31690" t="85559" r="26685" b="9595"/>
              <a:stretch>
                <a:fillRect/>
              </a:stretch>
            </p:blipFill>
            <p:spPr>
              <a:xfrm>
                <a:off x="584445" y="2599388"/>
                <a:ext cx="2899886" cy="163400"/>
              </a:xfrm>
              <a:prstGeom prst="rect">
                <a:avLst/>
              </a:prstGeom>
              <a:ln w="12700" cap="flat">
                <a:noFill/>
                <a:miter lim="400000"/>
              </a:ln>
              <a:effectLst/>
            </p:spPr>
          </p:pic>
          <p:grpSp>
            <p:nvGrpSpPr>
              <p:cNvPr id="1390" name="TextBox 53"/>
              <p:cNvGrpSpPr/>
              <p:nvPr/>
            </p:nvGrpSpPr>
            <p:grpSpPr>
              <a:xfrm>
                <a:off x="2785712" y="2549090"/>
                <a:ext cx="714153" cy="252726"/>
                <a:chOff x="0" y="-1"/>
                <a:chExt cx="714152" cy="252725"/>
              </a:xfrm>
            </p:grpSpPr>
            <p:sp>
              <p:nvSpPr>
                <p:cNvPr id="1388" name="Rectangle"/>
                <p:cNvSpPr/>
                <p:nvPr/>
              </p:nvSpPr>
              <p:spPr>
                <a:xfrm>
                  <a:off x="0" y="-2"/>
                  <a:ext cx="714153" cy="252726"/>
                </a:xfrm>
                <a:prstGeom prst="rect">
                  <a:avLst/>
                </a:prstGeom>
                <a:solidFill>
                  <a:srgbClr val="FFFFFF"/>
                </a:solidFill>
                <a:ln w="12700" cap="flat">
                  <a:noFill/>
                  <a:miter lim="400000"/>
                </a:ln>
                <a:effectLst/>
              </p:spPr>
              <p:txBody>
                <a:bodyPr wrap="square" lIns="45718" tIns="45718" rIns="45718" bIns="45718" numCol="1" anchor="t">
                  <a:noAutofit/>
                </a:bodyPr>
                <a:lstStyle/>
                <a:p>
                  <a:pPr defTabSz="1088407">
                    <a:defRPr sz="1100">
                      <a:solidFill>
                        <a:srgbClr val="595959"/>
                      </a:solidFill>
                    </a:defRPr>
                  </a:pPr>
                  <a:endParaRPr/>
                </a:p>
              </p:txBody>
            </p:sp>
            <p:sp>
              <p:nvSpPr>
                <p:cNvPr id="1389" name="Week 4"/>
                <p:cNvSpPr txBox="1"/>
                <p:nvPr/>
              </p:nvSpPr>
              <p:spPr>
                <a:xfrm>
                  <a:off x="0" y="-2"/>
                  <a:ext cx="714153" cy="210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Week 4</a:t>
                  </a:r>
                </a:p>
              </p:txBody>
            </p:sp>
          </p:grpSp>
          <p:grpSp>
            <p:nvGrpSpPr>
              <p:cNvPr id="1393" name="TextBox 54"/>
              <p:cNvGrpSpPr/>
              <p:nvPr/>
            </p:nvGrpSpPr>
            <p:grpSpPr>
              <a:xfrm>
                <a:off x="1277320" y="2564283"/>
                <a:ext cx="805246" cy="252726"/>
                <a:chOff x="-1" y="-1"/>
                <a:chExt cx="805245" cy="252725"/>
              </a:xfrm>
            </p:grpSpPr>
            <p:sp>
              <p:nvSpPr>
                <p:cNvPr id="1391" name="Rectangle"/>
                <p:cNvSpPr/>
                <p:nvPr/>
              </p:nvSpPr>
              <p:spPr>
                <a:xfrm>
                  <a:off x="-2" y="-2"/>
                  <a:ext cx="805246" cy="252726"/>
                </a:xfrm>
                <a:prstGeom prst="rect">
                  <a:avLst/>
                </a:prstGeom>
                <a:solidFill>
                  <a:srgbClr val="FFFFFF"/>
                </a:solidFill>
                <a:ln w="12700" cap="flat">
                  <a:noFill/>
                  <a:miter lim="400000"/>
                </a:ln>
                <a:effectLst/>
              </p:spPr>
              <p:txBody>
                <a:bodyPr wrap="square" lIns="45718" tIns="45718" rIns="45718" bIns="45718" numCol="1" anchor="t">
                  <a:noAutofit/>
                </a:bodyPr>
                <a:lstStyle/>
                <a:p>
                  <a:pPr defTabSz="1088407">
                    <a:defRPr sz="1100">
                      <a:solidFill>
                        <a:srgbClr val="595959"/>
                      </a:solidFill>
                    </a:defRPr>
                  </a:pPr>
                  <a:endParaRPr/>
                </a:p>
              </p:txBody>
            </p:sp>
            <p:sp>
              <p:nvSpPr>
                <p:cNvPr id="1392" name="Baseline"/>
                <p:cNvSpPr txBox="1"/>
                <p:nvPr/>
              </p:nvSpPr>
              <p:spPr>
                <a:xfrm>
                  <a:off x="-2" y="-2"/>
                  <a:ext cx="805246" cy="210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1088407">
                    <a:defRPr sz="1100">
                      <a:solidFill>
                        <a:srgbClr val="595959"/>
                      </a:solidFill>
                    </a:defRPr>
                  </a:lvl1pPr>
                </a:lstStyle>
                <a:p>
                  <a:r>
                    <a:t>Baseline</a:t>
                  </a:r>
                </a:p>
              </p:txBody>
            </p:sp>
          </p:grpSp>
        </p:grpSp>
        <p:grpSp>
          <p:nvGrpSpPr>
            <p:cNvPr id="1397" name="TextBox 42"/>
            <p:cNvGrpSpPr/>
            <p:nvPr/>
          </p:nvGrpSpPr>
          <p:grpSpPr>
            <a:xfrm>
              <a:off x="5970249" y="3390982"/>
              <a:ext cx="2232049" cy="475854"/>
              <a:chOff x="0" y="0"/>
              <a:chExt cx="2232047" cy="475853"/>
            </a:xfrm>
          </p:grpSpPr>
          <p:sp>
            <p:nvSpPr>
              <p:cNvPr id="1395" name="Rectangle"/>
              <p:cNvSpPr/>
              <p:nvPr/>
            </p:nvSpPr>
            <p:spPr>
              <a:xfrm>
                <a:off x="1" y="0"/>
                <a:ext cx="2120666" cy="422113"/>
              </a:xfrm>
              <a:prstGeom prst="rect">
                <a:avLst/>
              </a:prstGeom>
              <a:solidFill>
                <a:srgbClr val="FFFFCC"/>
              </a:solidFill>
              <a:ln w="3175" cap="flat">
                <a:solidFill>
                  <a:srgbClr val="000000"/>
                </a:solidFill>
                <a:prstDash val="solid"/>
                <a:round/>
              </a:ln>
              <a:effectLst/>
            </p:spPr>
            <p:txBody>
              <a:bodyPr wrap="square" lIns="45718" tIns="45718" rIns="45718" bIns="45718" numCol="1" anchor="t">
                <a:noAutofit/>
              </a:bodyPr>
              <a:lstStyle/>
              <a:p>
                <a:pPr algn="ctr" defTabSz="1088407">
                  <a:defRPr sz="1200"/>
                </a:pPr>
                <a:endParaRPr/>
              </a:p>
            </p:txBody>
          </p:sp>
          <p:sp>
            <p:nvSpPr>
              <p:cNvPr id="1396" name="No statistically significant difference"/>
              <p:cNvSpPr txBox="1"/>
              <p:nvPr/>
            </p:nvSpPr>
            <p:spPr>
              <a:xfrm>
                <a:off x="0" y="0"/>
                <a:ext cx="2232048" cy="475854"/>
              </a:xfrm>
              <a:prstGeom prst="rect">
                <a:avLst/>
              </a:prstGeom>
              <a:solidFill>
                <a:srgbClr val="FFFF00"/>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088407">
                  <a:defRPr sz="1600"/>
                </a:lvl1pPr>
              </a:lstStyle>
              <a:p>
                <a:r>
                  <a:t>No statistically significant difference</a:t>
                </a:r>
              </a:p>
            </p:txBody>
          </p:sp>
        </p:grpSp>
        <p:sp>
          <p:nvSpPr>
            <p:cNvPr id="1398" name="TextBox 41"/>
            <p:cNvSpPr txBox="1"/>
            <p:nvPr/>
          </p:nvSpPr>
          <p:spPr>
            <a:xfrm>
              <a:off x="4502319" y="759273"/>
              <a:ext cx="3801171" cy="5393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ctr" defTabSz="1088407">
                <a:defRPr sz="1600" b="1"/>
              </a:lvl1pPr>
            </a:lstStyle>
            <a:p>
              <a:r>
                <a:t>Estradiol concentrations among TGW before and during PrEP</a:t>
              </a:r>
            </a:p>
          </p:txBody>
        </p:sp>
        <p:sp>
          <p:nvSpPr>
            <p:cNvPr id="1399" name="TextBox 69"/>
            <p:cNvSpPr txBox="1"/>
            <p:nvPr/>
          </p:nvSpPr>
          <p:spPr>
            <a:xfrm>
              <a:off x="291005" y="25425"/>
              <a:ext cx="7636462" cy="6297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p>
              <a:pPr algn="ctr" defTabSz="457200">
                <a:defRPr sz="2000" b="1">
                  <a:solidFill>
                    <a:srgbClr val="0070C0"/>
                  </a:solidFill>
                </a:defRPr>
              </a:pPr>
              <a:r>
                <a:t>iBrEATHe: studied </a:t>
              </a:r>
              <a:r>
                <a:rPr>
                  <a:solidFill>
                    <a:srgbClr val="953735"/>
                  </a:solidFill>
                </a:rPr>
                <a:t>24 TGW taking estradiol </a:t>
              </a:r>
              <a:r>
                <a:t>and</a:t>
              </a:r>
              <a:r>
                <a:rPr>
                  <a:solidFill>
                    <a:srgbClr val="953735"/>
                  </a:solidFill>
                </a:rPr>
                <a:t> 15 CGM</a:t>
              </a:r>
              <a:r>
                <a:t> taking DOT dosing of </a:t>
              </a:r>
              <a:r>
                <a:rPr>
                  <a:solidFill>
                    <a:srgbClr val="953735"/>
                  </a:solidFill>
                </a:rPr>
                <a:t>FTC/TDF for PrEP</a:t>
              </a:r>
            </a:p>
          </p:txBody>
        </p:sp>
        <p:grpSp>
          <p:nvGrpSpPr>
            <p:cNvPr id="1402" name="TextBox 40"/>
            <p:cNvGrpSpPr/>
            <p:nvPr/>
          </p:nvGrpSpPr>
          <p:grpSpPr>
            <a:xfrm>
              <a:off x="2082925" y="1425547"/>
              <a:ext cx="2326317" cy="729854"/>
              <a:chOff x="0" y="0"/>
              <a:chExt cx="2326315" cy="729853"/>
            </a:xfrm>
          </p:grpSpPr>
          <p:sp>
            <p:nvSpPr>
              <p:cNvPr id="1400" name="Rectangle"/>
              <p:cNvSpPr/>
              <p:nvPr/>
            </p:nvSpPr>
            <p:spPr>
              <a:xfrm>
                <a:off x="68079" y="0"/>
                <a:ext cx="2258237" cy="629084"/>
              </a:xfrm>
              <a:prstGeom prst="rect">
                <a:avLst/>
              </a:prstGeom>
              <a:solidFill>
                <a:srgbClr val="FFFFCC"/>
              </a:solidFill>
              <a:ln w="3175" cap="flat">
                <a:solidFill>
                  <a:srgbClr val="000000"/>
                </a:solidFill>
                <a:prstDash val="solid"/>
                <a:round/>
              </a:ln>
              <a:effectLst/>
            </p:spPr>
            <p:txBody>
              <a:bodyPr wrap="square" lIns="45718" tIns="45718" rIns="45718" bIns="45718" numCol="1" anchor="t">
                <a:noAutofit/>
              </a:bodyPr>
              <a:lstStyle/>
              <a:p>
                <a:pPr algn="ctr" defTabSz="1088407">
                  <a:defRPr sz="1200" i="1"/>
                </a:pPr>
                <a:endParaRPr/>
              </a:p>
            </p:txBody>
          </p:sp>
          <p:sp>
            <p:nvSpPr>
              <p:cNvPr id="1401" name="Mean difference −12%…"/>
              <p:cNvSpPr txBox="1"/>
              <p:nvPr/>
            </p:nvSpPr>
            <p:spPr>
              <a:xfrm>
                <a:off x="0" y="0"/>
                <a:ext cx="2326316" cy="729854"/>
              </a:xfrm>
              <a:prstGeom prst="rect">
                <a:avLst/>
              </a:prstGeom>
              <a:solidFill>
                <a:srgbClr val="FFFF00"/>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defTabSz="1088407">
                  <a:defRPr sz="1600"/>
                </a:pPr>
                <a:r>
                  <a:t>Mean difference −12%</a:t>
                </a:r>
                <a:endParaRPr sz="1200"/>
              </a:p>
              <a:p>
                <a:pPr algn="ctr" defTabSz="1088407">
                  <a:defRPr sz="1600"/>
                </a:pPr>
                <a:r>
                  <a:t> [95% CI, −27%, 7%], </a:t>
                </a:r>
                <a:endParaRPr sz="1200"/>
              </a:p>
              <a:p>
                <a:pPr algn="ctr" defTabSz="1088407">
                  <a:defRPr sz="1600" i="1"/>
                </a:pPr>
                <a:r>
                  <a:t>P </a:t>
                </a:r>
                <a:r>
                  <a:rPr i="0"/>
                  <a:t>= .21</a:t>
                </a:r>
              </a:p>
            </p:txBody>
          </p:sp>
        </p:grpSp>
      </p:grpSp>
      <p:sp>
        <p:nvSpPr>
          <p:cNvPr id="1404" name="Title 1"/>
          <p:cNvSpPr txBox="1">
            <a:spLocks noGrp="1"/>
          </p:cNvSpPr>
          <p:nvPr>
            <p:ph type="title" idx="4294967295"/>
          </p:nvPr>
        </p:nvSpPr>
        <p:spPr>
          <a:xfrm>
            <a:off x="888569" y="185691"/>
            <a:ext cx="10558266" cy="865984"/>
          </a:xfrm>
          <a:prstGeom prst="rect">
            <a:avLst/>
          </a:prstGeom>
        </p:spPr>
        <p:txBody>
          <a:bodyPr>
            <a:normAutofit fontScale="90000"/>
          </a:bodyPr>
          <a:lstStyle/>
          <a:p>
            <a:pPr defTabSz="580734">
              <a:defRPr sz="2920">
                <a:latin typeface="+mn-lt"/>
                <a:ea typeface="+mn-ea"/>
                <a:cs typeface="+mn-cs"/>
                <a:sym typeface="Calibri"/>
              </a:defRPr>
            </a:pPr>
            <a:r>
              <a:t>HIV Risk and Prevention in Transgender People:</a:t>
            </a:r>
            <a:br/>
            <a:r>
              <a:rPr i="1"/>
              <a:t>Results from the iBrEATHe Trial</a:t>
            </a:r>
          </a:p>
        </p:txBody>
      </p:sp>
      <p:pic>
        <p:nvPicPr>
          <p:cNvPr id="1405" name="Graphic 9" descr="Graphic 9"/>
          <p:cNvPicPr>
            <a:picLocks noChangeAspect="1"/>
          </p:cNvPicPr>
          <p:nvPr/>
        </p:nvPicPr>
        <p:blipFill>
          <a:blip r:embed="rId4"/>
          <a:stretch>
            <a:fillRect/>
          </a:stretch>
        </p:blipFill>
        <p:spPr>
          <a:xfrm>
            <a:off x="30143" y="6452639"/>
            <a:ext cx="1780453" cy="370933"/>
          </a:xfrm>
          <a:prstGeom prst="rect">
            <a:avLst/>
          </a:prstGeom>
          <a:ln w="12700">
            <a:miter lim="400000"/>
          </a:ln>
        </p:spPr>
      </p:pic>
      <p:sp>
        <p:nvSpPr>
          <p:cNvPr id="1406"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sldNum" idx="4294967295"/>
          </p:nvPr>
        </p:nvSpPr>
        <p:spPr>
          <a:xfrm>
            <a:off x="10817859" y="6356349"/>
            <a:ext cx="224020" cy="358139"/>
          </a:xfrm>
          <a:prstGeom prst="rect">
            <a:avLst/>
          </a:prstGeom>
          <a:noFill/>
          <a:ln>
            <a:noFill/>
          </a:ln>
        </p:spPr>
        <p:txBody>
          <a:bodyPr spcFirstLastPara="1" wrap="square" lIns="45700" tIns="45700" rIns="45700"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1" name="Google Shape;121;p15"/>
          <p:cNvSpPr txBox="1">
            <a:spLocks noGrp="1"/>
          </p:cNvSpPr>
          <p:nvPr>
            <p:ph type="body" idx="1"/>
          </p:nvPr>
        </p:nvSpPr>
        <p:spPr>
          <a:xfrm>
            <a:off x="242409" y="1656425"/>
            <a:ext cx="11515999" cy="3953436"/>
          </a:xfrm>
          <a:prstGeom prst="rect">
            <a:avLst/>
          </a:prstGeom>
          <a:noFill/>
          <a:ln>
            <a:noFill/>
          </a:ln>
        </p:spPr>
        <p:txBody>
          <a:bodyPr spcFirstLastPara="1" wrap="square" lIns="91425" tIns="45700" rIns="91425" bIns="45700" anchor="t" anchorCtr="0">
            <a:normAutofit/>
          </a:bodyPr>
          <a:lstStyle/>
          <a:p>
            <a:pPr lvl="0">
              <a:spcBef>
                <a:spcPts val="0"/>
              </a:spcBef>
              <a:buSzPts val="2800"/>
              <a:buNone/>
            </a:pPr>
            <a:endParaRPr lang="en-US" sz="1600" dirty="0">
              <a:latin typeface="Calibri"/>
              <a:ea typeface="Calibri"/>
              <a:cs typeface="Calibri"/>
              <a:sym typeface="Calibri"/>
            </a:endParaRPr>
          </a:p>
          <a:p>
            <a:pPr lvl="0">
              <a:spcBef>
                <a:spcPts val="0"/>
              </a:spcBef>
              <a:buSzPts val="2800"/>
              <a:buNone/>
            </a:pPr>
            <a:r>
              <a:rPr lang="en-US" sz="2000" dirty="0">
                <a:sym typeface="Calibri"/>
              </a:rPr>
              <a:t>Target Audience</a:t>
            </a:r>
            <a:br>
              <a:rPr lang="en-US" sz="1600" dirty="0">
                <a:sym typeface="Calibri"/>
              </a:rPr>
            </a:br>
            <a:r>
              <a:rPr lang="en-US" sz="1600" dirty="0">
                <a:sym typeface="Calibri"/>
              </a:rPr>
              <a:t>This activity has been designed to meet the educational needs of physicians, physician assistants, nurse practitioners, and pharmacists; other healthcare providers, such as nurses, nutritionists, social workers, and case managers are also encouraged to attend.</a:t>
            </a:r>
          </a:p>
          <a:p>
            <a:pPr lvl="0">
              <a:spcBef>
                <a:spcPts val="0"/>
              </a:spcBef>
              <a:buSzPts val="2800"/>
              <a:buNone/>
            </a:pPr>
            <a:endParaRPr lang="en-US" sz="1600" dirty="0">
              <a:sym typeface="Calibri"/>
            </a:endParaRPr>
          </a:p>
          <a:p>
            <a:pPr lvl="0">
              <a:spcBef>
                <a:spcPts val="0"/>
              </a:spcBef>
              <a:buSzPts val="2800"/>
              <a:buNone/>
            </a:pPr>
            <a:r>
              <a:rPr lang="en-US" sz="2000" dirty="0">
                <a:sym typeface="Calibri"/>
              </a:rPr>
              <a:t>Statement of Need/Program Overview</a:t>
            </a:r>
            <a:br>
              <a:rPr lang="en-US" sz="1600" dirty="0">
                <a:sym typeface="Calibri"/>
              </a:rPr>
            </a:br>
            <a:r>
              <a:rPr lang="en-US" sz="1600" dirty="0">
                <a:sym typeface="Calibri"/>
              </a:rPr>
              <a:t>Academy credentialed providers and members are very adept at prescribing and retaining patients on PrEP, however, shelter in place and stay at home orders from the early COVID pandemic in the U.S. interrupted patients abilities to test for HIV and STIs and have associated laboratory monitoring. Recognizing that the recommended quarterly testing and monitoring requirements may serve as a barrier to engaging and retaining “hard to reach” patients that may benefit rom </a:t>
            </a:r>
            <a:r>
              <a:rPr lang="en-US" sz="1600" dirty="0" err="1">
                <a:sym typeface="Calibri"/>
              </a:rPr>
              <a:t>PrEP.</a:t>
            </a:r>
            <a:r>
              <a:rPr lang="en-US" sz="1600" dirty="0">
                <a:sym typeface="Calibri"/>
              </a:rPr>
              <a:t> This series will serve as an elevated discussion on higher-level PrEP topics including different formulations of PrEP and when to use them; HIV testing, laboratory monitoring, and taking a sexual health history; interpreting clinical laboratory information for the rare adherent patient that fails on PrEP and recommendations for initial ARV treatment therapies, future PrEP formulations, and how to reach and retain hard to engage PrEP patients.</a:t>
            </a:r>
            <a:endParaRPr sz="1600" dirty="0">
              <a:solidFill>
                <a:srgbClr val="3C3C36"/>
              </a:solidFill>
            </a:endParaRPr>
          </a:p>
        </p:txBody>
      </p:sp>
    </p:spTree>
    <p:custDataLst>
      <p:tags r:id="rId1"/>
    </p:custData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Title 5"/>
          <p:cNvSpPr txBox="1">
            <a:spLocks noGrp="1"/>
          </p:cNvSpPr>
          <p:nvPr>
            <p:ph type="title"/>
          </p:nvPr>
        </p:nvSpPr>
        <p:spPr>
          <a:xfrm>
            <a:off x="831850" y="1709738"/>
            <a:ext cx="10515600" cy="2852738"/>
          </a:xfrm>
          <a:prstGeom prst="rect">
            <a:avLst/>
          </a:prstGeom>
        </p:spPr>
        <p:txBody>
          <a:bodyPr/>
          <a:lstStyle/>
          <a:p>
            <a:pPr>
              <a:defRPr>
                <a:latin typeface="+mn-lt"/>
                <a:ea typeface="+mn-ea"/>
                <a:cs typeface="+mn-cs"/>
                <a:sym typeface="Calibri"/>
              </a:defRPr>
            </a:pPr>
            <a:r>
              <a:t>What’s New in HIV Prevention?</a:t>
            </a:r>
            <a:br/>
            <a:endParaRPr/>
          </a:p>
        </p:txBody>
      </p:sp>
      <p:sp>
        <p:nvSpPr>
          <p:cNvPr id="1409" name="Slide Number"/>
          <p:cNvSpPr txBox="1">
            <a:spLocks noGrp="1"/>
          </p:cNvSpPr>
          <p:nvPr>
            <p:ph type="sldNum" sz="quarter" idx="4294967295"/>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 name="Title 3"/>
          <p:cNvSpPr txBox="1">
            <a:spLocks noGrp="1"/>
          </p:cNvSpPr>
          <p:nvPr>
            <p:ph type="title"/>
          </p:nvPr>
        </p:nvSpPr>
        <p:spPr>
          <a:xfrm>
            <a:off x="609758" y="238127"/>
            <a:ext cx="10872446" cy="1103313"/>
          </a:xfrm>
          <a:prstGeom prst="rect">
            <a:avLst/>
          </a:prstGeom>
        </p:spPr>
        <p:txBody>
          <a:bodyPr/>
          <a:lstStyle/>
          <a:p>
            <a:r>
              <a:t>Why Might We Need Long-Acting HIV Prevention?</a:t>
            </a:r>
          </a:p>
        </p:txBody>
      </p:sp>
      <p:sp>
        <p:nvSpPr>
          <p:cNvPr id="1412" name="Content Placeholder 4"/>
          <p:cNvSpPr txBox="1">
            <a:spLocks noGrp="1"/>
          </p:cNvSpPr>
          <p:nvPr>
            <p:ph type="body" idx="1"/>
          </p:nvPr>
        </p:nvSpPr>
        <p:spPr>
          <a:xfrm>
            <a:off x="604675" y="1513047"/>
            <a:ext cx="10243433" cy="4650686"/>
          </a:xfrm>
          <a:prstGeom prst="rect">
            <a:avLst/>
          </a:prstGeom>
        </p:spPr>
        <p:txBody>
          <a:bodyPr/>
          <a:lstStyle/>
          <a:p>
            <a:pPr>
              <a:defRPr sz="2400"/>
            </a:pPr>
            <a:r>
              <a:t>Daily oral PrEP effective but has </a:t>
            </a:r>
            <a:r>
              <a:rPr b="1">
                <a:solidFill>
                  <a:srgbClr val="E1471D"/>
                </a:solidFill>
              </a:rPr>
              <a:t>not worked equally well for all populations</a:t>
            </a:r>
            <a:endParaRPr sz="2200"/>
          </a:p>
          <a:p>
            <a:pPr>
              <a:defRPr sz="2400" b="1">
                <a:solidFill>
                  <a:srgbClr val="015873"/>
                </a:solidFill>
              </a:defRPr>
            </a:pPr>
            <a:r>
              <a:t>Long-acting</a:t>
            </a:r>
            <a:r>
              <a:rPr b="0">
                <a:solidFill>
                  <a:srgbClr val="000000"/>
                </a:solidFill>
              </a:rPr>
              <a:t> options may help for:</a:t>
            </a:r>
          </a:p>
          <a:p>
            <a:pPr marL="742950" lvl="1" indent="-285750">
              <a:buFont typeface="Arial"/>
              <a:defRPr sz="2200"/>
            </a:pPr>
            <a:r>
              <a:t>Unwanted or unplanned sex acts</a:t>
            </a:r>
            <a:endParaRPr sz="2600"/>
          </a:p>
          <a:p>
            <a:pPr marL="742950" lvl="1" indent="-285750">
              <a:buFont typeface="Arial"/>
              <a:defRPr sz="2200"/>
            </a:pPr>
            <a:r>
              <a:t>Alcohol or drug use, when daily adherence may drop</a:t>
            </a:r>
            <a:endParaRPr sz="2600"/>
          </a:p>
          <a:p>
            <a:pPr marL="742950" lvl="1" indent="-285750">
              <a:buFont typeface="Arial"/>
              <a:defRPr sz="2200"/>
            </a:pPr>
            <a:r>
              <a:t>Stigma challenges associated with daily medication</a:t>
            </a:r>
            <a:endParaRPr sz="2600"/>
          </a:p>
          <a:p>
            <a:pPr marL="742950" lvl="1" indent="-285750">
              <a:buFont typeface="Arial"/>
              <a:defRPr sz="2200"/>
            </a:pPr>
            <a:r>
              <a:t>Travel with frequent time zone changes</a:t>
            </a:r>
            <a:endParaRPr sz="2600"/>
          </a:p>
          <a:p>
            <a:pPr marL="742950" lvl="1" indent="-285750">
              <a:buFont typeface="Arial"/>
              <a:defRPr sz="2200"/>
            </a:pPr>
            <a:r>
              <a:t>Offering choice</a:t>
            </a:r>
          </a:p>
        </p:txBody>
      </p:sp>
      <p:sp>
        <p:nvSpPr>
          <p:cNvPr id="1413" name="Text Box 11"/>
          <p:cNvSpPr txBox="1"/>
          <p:nvPr/>
        </p:nvSpPr>
        <p:spPr>
          <a:xfrm>
            <a:off x="450226" y="6394770"/>
            <a:ext cx="7919086"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a:solidFill>
                  <a:srgbClr val="455560"/>
                </a:solidFill>
              </a:defRPr>
            </a:lvl1pPr>
          </a:lstStyle>
          <a:p>
            <a:r>
              <a:t>Golub. Curr HIV/AIDS Rep. 2018;15:190. Flexner. Curr Opin HIV AIDS. 2022;17:192.</a:t>
            </a:r>
          </a:p>
        </p:txBody>
      </p:sp>
      <p:sp>
        <p:nvSpPr>
          <p:cNvPr id="1414" name="Slide Number"/>
          <p:cNvSpPr txBox="1">
            <a:spLocks noGrp="1"/>
          </p:cNvSpPr>
          <p:nvPr>
            <p:ph type="sldNum" sz="quarter" idx="4294967295"/>
          </p:nvPr>
        </p:nvSpPr>
        <p:spPr>
          <a:xfrm>
            <a:off x="8815275" y="6334772"/>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Title 3"/>
          <p:cNvSpPr txBox="1">
            <a:spLocks noGrp="1"/>
          </p:cNvSpPr>
          <p:nvPr>
            <p:ph type="title"/>
          </p:nvPr>
        </p:nvSpPr>
        <p:spPr>
          <a:xfrm>
            <a:off x="498753" y="14333"/>
            <a:ext cx="11640085" cy="1103313"/>
          </a:xfrm>
          <a:prstGeom prst="rect">
            <a:avLst/>
          </a:prstGeom>
        </p:spPr>
        <p:txBody>
          <a:bodyPr/>
          <a:lstStyle/>
          <a:p>
            <a:r>
              <a:t>PURPOSE 1 and PURPOSE 2: Q6M LEN for PrEP_ UPDATES</a:t>
            </a:r>
          </a:p>
        </p:txBody>
      </p:sp>
      <p:sp>
        <p:nvSpPr>
          <p:cNvPr id="1419" name="Content Placeholder 194"/>
          <p:cNvSpPr txBox="1">
            <a:spLocks noGrp="1"/>
          </p:cNvSpPr>
          <p:nvPr>
            <p:ph type="body" idx="1"/>
          </p:nvPr>
        </p:nvSpPr>
        <p:spPr>
          <a:xfrm>
            <a:off x="552939" y="1009615"/>
            <a:ext cx="10877531" cy="4650687"/>
          </a:xfrm>
          <a:prstGeom prst="rect">
            <a:avLst/>
          </a:prstGeom>
        </p:spPr>
        <p:txBody>
          <a:bodyPr/>
          <a:lstStyle>
            <a:lvl1pPr>
              <a:defRPr sz="2200"/>
            </a:lvl1pPr>
          </a:lstStyle>
          <a:p>
            <a:r>
              <a:t>Multicenter, randomized, double-blind phase III trials </a:t>
            </a:r>
          </a:p>
        </p:txBody>
      </p:sp>
      <p:sp>
        <p:nvSpPr>
          <p:cNvPr id="1420" name="Text Box 15"/>
          <p:cNvSpPr txBox="1"/>
          <p:nvPr/>
        </p:nvSpPr>
        <p:spPr>
          <a:xfrm>
            <a:off x="458471" y="6395838"/>
            <a:ext cx="5940152"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defTabSz="914377">
              <a:defRPr sz="1200" spc="-11">
                <a:solidFill>
                  <a:srgbClr val="455560"/>
                </a:solidFill>
              </a:defRPr>
            </a:pPr>
            <a:r>
              <a:t>Lenacapavir PI. Kelley. IDWeek 2024. Abstr 81b. </a:t>
            </a:r>
            <a:r>
              <a:rPr spc="-10"/>
              <a:t>Gill. IAS 2025. Abstr OAC0503. </a:t>
            </a:r>
          </a:p>
        </p:txBody>
      </p:sp>
      <p:grpSp>
        <p:nvGrpSpPr>
          <p:cNvPr id="1508" name="Group 102"/>
          <p:cNvGrpSpPr/>
          <p:nvPr/>
        </p:nvGrpSpPr>
        <p:grpSpPr>
          <a:xfrm>
            <a:off x="348094" y="1687619"/>
            <a:ext cx="11380429" cy="3398647"/>
            <a:chOff x="0" y="0"/>
            <a:chExt cx="11380427" cy="3398645"/>
          </a:xfrm>
        </p:grpSpPr>
        <p:sp>
          <p:nvSpPr>
            <p:cNvPr id="1421" name="TextBox 103"/>
            <p:cNvSpPr txBox="1"/>
            <p:nvPr/>
          </p:nvSpPr>
          <p:spPr>
            <a:xfrm>
              <a:off x="4257344" y="2573663"/>
              <a:ext cx="1602822" cy="808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defTabSz="914377">
                <a:spcBef>
                  <a:spcPts val="900"/>
                </a:spcBef>
                <a:defRPr sz="1600" b="1"/>
              </a:pPr>
              <a:r>
                <a:t>FTC/TDF</a:t>
              </a:r>
              <a:br/>
              <a:r>
                <a:rPr b="0"/>
                <a:t>16 infections</a:t>
              </a:r>
              <a:br>
                <a:rPr b="0"/>
              </a:br>
              <a:r>
                <a:rPr b="0"/>
                <a:t>949 PY</a:t>
              </a:r>
            </a:p>
          </p:txBody>
        </p:sp>
        <p:sp>
          <p:nvSpPr>
            <p:cNvPr id="1422" name="TextBox 104"/>
            <p:cNvSpPr txBox="1"/>
            <p:nvPr/>
          </p:nvSpPr>
          <p:spPr>
            <a:xfrm rot="16200000">
              <a:off x="-1350514" y="1350513"/>
              <a:ext cx="3001621"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377">
                <a:spcBef>
                  <a:spcPts val="900"/>
                </a:spcBef>
                <a:defRPr sz="1600" b="1"/>
              </a:lvl1pPr>
            </a:lstStyle>
            <a:p>
              <a:r>
                <a:t>HIV Incidence per 100 PY (95% CI)</a:t>
              </a:r>
            </a:p>
          </p:txBody>
        </p:sp>
        <p:sp>
          <p:nvSpPr>
            <p:cNvPr id="1423" name="TextBox 105"/>
            <p:cNvSpPr txBox="1"/>
            <p:nvPr/>
          </p:nvSpPr>
          <p:spPr>
            <a:xfrm>
              <a:off x="660657" y="2573661"/>
              <a:ext cx="1330411" cy="3005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377">
                <a:spcBef>
                  <a:spcPts val="900"/>
                </a:spcBef>
                <a:defRPr sz="1600" b="1"/>
              </a:lvl1pPr>
            </a:lstStyle>
            <a:p>
              <a:r>
                <a:t>Background</a:t>
              </a:r>
            </a:p>
          </p:txBody>
        </p:sp>
        <p:sp>
          <p:nvSpPr>
            <p:cNvPr id="1424" name="TextBox 106"/>
            <p:cNvSpPr txBox="1"/>
            <p:nvPr/>
          </p:nvSpPr>
          <p:spPr>
            <a:xfrm>
              <a:off x="1954233" y="2573663"/>
              <a:ext cx="1330411" cy="808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defTabSz="914377">
                <a:spcBef>
                  <a:spcPts val="900"/>
                </a:spcBef>
                <a:defRPr sz="1600" b="1"/>
              </a:pPr>
              <a:r>
                <a:t>LEN</a:t>
              </a:r>
              <a:br/>
              <a:r>
                <a:rPr b="0"/>
                <a:t>0 infections</a:t>
              </a:r>
              <a:br>
                <a:rPr b="0"/>
              </a:br>
              <a:r>
                <a:rPr b="0"/>
                <a:t>1939 PY</a:t>
              </a:r>
            </a:p>
          </p:txBody>
        </p:sp>
        <p:sp>
          <p:nvSpPr>
            <p:cNvPr id="1425" name="TextBox 107"/>
            <p:cNvSpPr txBox="1"/>
            <p:nvPr/>
          </p:nvSpPr>
          <p:spPr>
            <a:xfrm>
              <a:off x="3030295" y="2573663"/>
              <a:ext cx="1574156" cy="808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defTabSz="914377">
                <a:spcBef>
                  <a:spcPts val="900"/>
                </a:spcBef>
                <a:defRPr sz="1600" b="1"/>
              </a:pPr>
              <a:r>
                <a:t>FTC/TAF</a:t>
              </a:r>
              <a:br/>
              <a:r>
                <a:rPr b="0"/>
                <a:t>39 infections</a:t>
              </a:r>
              <a:br>
                <a:rPr b="0"/>
              </a:br>
              <a:r>
                <a:rPr b="0"/>
                <a:t>1932 PY</a:t>
              </a:r>
            </a:p>
          </p:txBody>
        </p:sp>
        <p:grpSp>
          <p:nvGrpSpPr>
            <p:cNvPr id="1431" name="Group 108"/>
            <p:cNvGrpSpPr/>
            <p:nvPr/>
          </p:nvGrpSpPr>
          <p:grpSpPr>
            <a:xfrm>
              <a:off x="744174" y="2592460"/>
              <a:ext cx="4887589" cy="61834"/>
              <a:chOff x="0" y="0"/>
              <a:chExt cx="4887587" cy="61832"/>
            </a:xfrm>
          </p:grpSpPr>
          <p:sp>
            <p:nvSpPr>
              <p:cNvPr id="1426" name="Straight Connector 187"/>
              <p:cNvSpPr/>
              <p:nvPr/>
            </p:nvSpPr>
            <p:spPr>
              <a:xfrm flipH="1">
                <a:off x="0" y="0"/>
                <a:ext cx="1" cy="6183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27" name="Straight Connector 188"/>
              <p:cNvSpPr/>
              <p:nvPr/>
            </p:nvSpPr>
            <p:spPr>
              <a:xfrm>
                <a:off x="1267328" y="0"/>
                <a:ext cx="1" cy="6183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28" name="Straight Connector 189"/>
              <p:cNvSpPr/>
              <p:nvPr/>
            </p:nvSpPr>
            <p:spPr>
              <a:xfrm>
                <a:off x="2481442" y="0"/>
                <a:ext cx="1" cy="6183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29" name="Straight Connector 190"/>
              <p:cNvSpPr/>
              <p:nvPr/>
            </p:nvSpPr>
            <p:spPr>
              <a:xfrm>
                <a:off x="3662678" y="0"/>
                <a:ext cx="1" cy="6183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30" name="Straight Connector 191"/>
              <p:cNvSpPr/>
              <p:nvPr/>
            </p:nvSpPr>
            <p:spPr>
              <a:xfrm>
                <a:off x="4887587" y="0"/>
                <a:ext cx="1" cy="61833"/>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437" name="Group 109"/>
            <p:cNvGrpSpPr/>
            <p:nvPr/>
          </p:nvGrpSpPr>
          <p:grpSpPr>
            <a:xfrm>
              <a:off x="126862" y="275364"/>
              <a:ext cx="566927" cy="2453091"/>
              <a:chOff x="0" y="0"/>
              <a:chExt cx="566926" cy="2453090"/>
            </a:xfrm>
          </p:grpSpPr>
          <p:sp>
            <p:nvSpPr>
              <p:cNvPr id="1432" name="TextBox 182"/>
              <p:cNvSpPr txBox="1"/>
              <p:nvPr/>
            </p:nvSpPr>
            <p:spPr>
              <a:xfrm>
                <a:off x="73148" y="0"/>
                <a:ext cx="457198"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377">
                  <a:spcBef>
                    <a:spcPts val="900"/>
                  </a:spcBef>
                  <a:defRPr sz="1600"/>
                </a:lvl1pPr>
              </a:lstStyle>
              <a:p>
                <a:r>
                  <a:t>4.0</a:t>
                </a:r>
              </a:p>
            </p:txBody>
          </p:sp>
          <p:sp>
            <p:nvSpPr>
              <p:cNvPr id="1433" name="TextBox 183"/>
              <p:cNvSpPr txBox="1"/>
              <p:nvPr/>
            </p:nvSpPr>
            <p:spPr>
              <a:xfrm>
                <a:off x="0" y="539832"/>
                <a:ext cx="548639" cy="3005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377">
                  <a:spcBef>
                    <a:spcPts val="900"/>
                  </a:spcBef>
                  <a:defRPr sz="1600"/>
                </a:lvl1pPr>
              </a:lstStyle>
              <a:p>
                <a:r>
                  <a:t>3.0</a:t>
                </a:r>
              </a:p>
            </p:txBody>
          </p:sp>
          <p:sp>
            <p:nvSpPr>
              <p:cNvPr id="1434" name="TextBox 184"/>
              <p:cNvSpPr txBox="1"/>
              <p:nvPr/>
            </p:nvSpPr>
            <p:spPr>
              <a:xfrm>
                <a:off x="91437" y="1070637"/>
                <a:ext cx="45720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377">
                  <a:spcBef>
                    <a:spcPts val="900"/>
                  </a:spcBef>
                  <a:defRPr sz="1600"/>
                </a:lvl1pPr>
              </a:lstStyle>
              <a:p>
                <a:r>
                  <a:t>2.0</a:t>
                </a:r>
              </a:p>
            </p:txBody>
          </p:sp>
          <p:sp>
            <p:nvSpPr>
              <p:cNvPr id="1435" name="TextBox 185"/>
              <p:cNvSpPr txBox="1"/>
              <p:nvPr/>
            </p:nvSpPr>
            <p:spPr>
              <a:xfrm>
                <a:off x="18287" y="1621393"/>
                <a:ext cx="54864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377">
                  <a:spcBef>
                    <a:spcPts val="900"/>
                  </a:spcBef>
                  <a:defRPr sz="1600"/>
                </a:lvl1pPr>
              </a:lstStyle>
              <a:p>
                <a:r>
                  <a:t>1.0</a:t>
                </a:r>
              </a:p>
            </p:txBody>
          </p:sp>
          <p:sp>
            <p:nvSpPr>
              <p:cNvPr id="1436" name="TextBox 186"/>
              <p:cNvSpPr txBox="1"/>
              <p:nvPr/>
            </p:nvSpPr>
            <p:spPr>
              <a:xfrm>
                <a:off x="91437" y="2152497"/>
                <a:ext cx="45720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defTabSz="914377">
                  <a:spcBef>
                    <a:spcPts val="900"/>
                  </a:spcBef>
                  <a:defRPr sz="1600"/>
                </a:lvl1pPr>
              </a:lstStyle>
              <a:p>
                <a:r>
                  <a:t>0.0</a:t>
                </a:r>
              </a:p>
            </p:txBody>
          </p:sp>
        </p:grpSp>
        <p:grpSp>
          <p:nvGrpSpPr>
            <p:cNvPr id="1443" name="Group 110"/>
            <p:cNvGrpSpPr/>
            <p:nvPr/>
          </p:nvGrpSpPr>
          <p:grpSpPr>
            <a:xfrm>
              <a:off x="678187" y="432534"/>
              <a:ext cx="70378" cy="2165262"/>
              <a:chOff x="0" y="0"/>
              <a:chExt cx="70377" cy="2165260"/>
            </a:xfrm>
          </p:grpSpPr>
          <p:sp>
            <p:nvSpPr>
              <p:cNvPr id="1438" name="Straight Connector 177"/>
              <p:cNvSpPr/>
              <p:nvPr/>
            </p:nvSpPr>
            <p:spPr>
              <a:xfrm>
                <a:off x="-1" y="-1"/>
                <a:ext cx="70379"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39" name="Straight Connector 178"/>
              <p:cNvSpPr/>
              <p:nvPr/>
            </p:nvSpPr>
            <p:spPr>
              <a:xfrm>
                <a:off x="-1" y="549933"/>
                <a:ext cx="70379"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40" name="Straight Connector 179"/>
              <p:cNvSpPr/>
              <p:nvPr/>
            </p:nvSpPr>
            <p:spPr>
              <a:xfrm>
                <a:off x="-1" y="1088376"/>
                <a:ext cx="70379"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41" name="Straight Connector 180"/>
              <p:cNvSpPr/>
              <p:nvPr/>
            </p:nvSpPr>
            <p:spPr>
              <a:xfrm>
                <a:off x="-1" y="1626818"/>
                <a:ext cx="70379"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42" name="Straight Connector 181"/>
              <p:cNvSpPr/>
              <p:nvPr/>
            </p:nvSpPr>
            <p:spPr>
              <a:xfrm>
                <a:off x="-1" y="2165260"/>
                <a:ext cx="70379"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sp>
          <p:nvSpPr>
            <p:cNvPr id="1444" name="TextBox 111"/>
            <p:cNvSpPr txBox="1"/>
            <p:nvPr/>
          </p:nvSpPr>
          <p:spPr>
            <a:xfrm>
              <a:off x="1065075" y="558802"/>
              <a:ext cx="537259"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377">
                <a:spcBef>
                  <a:spcPts val="900"/>
                </a:spcBef>
                <a:defRPr sz="1600" b="1"/>
              </a:lvl1pPr>
            </a:lstStyle>
            <a:p>
              <a:r>
                <a:t>2.41</a:t>
              </a:r>
            </a:p>
          </p:txBody>
        </p:sp>
        <p:sp>
          <p:nvSpPr>
            <p:cNvPr id="1445" name="TextBox 112"/>
            <p:cNvSpPr txBox="1"/>
            <p:nvPr/>
          </p:nvSpPr>
          <p:spPr>
            <a:xfrm>
              <a:off x="2225616" y="2173367"/>
              <a:ext cx="787646"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377">
                <a:spcBef>
                  <a:spcPts val="900"/>
                </a:spcBef>
                <a:defRPr sz="1600" b="1"/>
              </a:lvl1pPr>
            </a:lstStyle>
            <a:p>
              <a:r>
                <a:t>0</a:t>
              </a:r>
            </a:p>
          </p:txBody>
        </p:sp>
        <p:sp>
          <p:nvSpPr>
            <p:cNvPr id="1446" name="TextBox 113"/>
            <p:cNvSpPr txBox="1"/>
            <p:nvPr/>
          </p:nvSpPr>
          <p:spPr>
            <a:xfrm>
              <a:off x="3548094" y="785395"/>
              <a:ext cx="537259" cy="3005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377">
                <a:spcBef>
                  <a:spcPts val="900"/>
                </a:spcBef>
                <a:defRPr sz="1600" b="1"/>
              </a:lvl1pPr>
            </a:lstStyle>
            <a:p>
              <a:r>
                <a:t>2.02</a:t>
              </a:r>
            </a:p>
          </p:txBody>
        </p:sp>
        <p:sp>
          <p:nvSpPr>
            <p:cNvPr id="1447" name="TextBox 114"/>
            <p:cNvSpPr txBox="1"/>
            <p:nvPr/>
          </p:nvSpPr>
          <p:spPr>
            <a:xfrm>
              <a:off x="4801867" y="785395"/>
              <a:ext cx="537259" cy="3005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914377">
                <a:spcBef>
                  <a:spcPts val="900"/>
                </a:spcBef>
                <a:defRPr sz="1600" b="1"/>
              </a:lvl1pPr>
            </a:lstStyle>
            <a:p>
              <a:r>
                <a:t>1.69</a:t>
              </a:r>
            </a:p>
          </p:txBody>
        </p:sp>
        <p:sp>
          <p:nvSpPr>
            <p:cNvPr id="1448" name="Rectangle 115"/>
            <p:cNvSpPr/>
            <p:nvPr/>
          </p:nvSpPr>
          <p:spPr>
            <a:xfrm>
              <a:off x="923444" y="1295235"/>
              <a:ext cx="822961" cy="1304856"/>
            </a:xfrm>
            <a:prstGeom prst="rect">
              <a:avLst/>
            </a:prstGeom>
            <a:solidFill>
              <a:srgbClr val="CDCDCF"/>
            </a:solidFill>
            <a:ln w="12700" cap="flat">
              <a:noFill/>
              <a:miter lim="400000"/>
            </a:ln>
            <a:effectLst/>
          </p:spPr>
          <p:txBody>
            <a:bodyPr wrap="square" lIns="45719" tIns="45719" rIns="45719" bIns="45719" numCol="1" anchor="b">
              <a:noAutofit/>
            </a:bodyPr>
            <a:lstStyle/>
            <a:p>
              <a:pPr algn="ctr" defTabSz="914377">
                <a:spcBef>
                  <a:spcPts val="700"/>
                </a:spcBef>
                <a:defRPr sz="1600">
                  <a:solidFill>
                    <a:srgbClr val="FFFFFF"/>
                  </a:solidFill>
                </a:defRPr>
              </a:pPr>
              <a:endParaRPr/>
            </a:p>
          </p:txBody>
        </p:sp>
        <p:sp>
          <p:nvSpPr>
            <p:cNvPr id="1449" name="Rectangle 116"/>
            <p:cNvSpPr/>
            <p:nvPr/>
          </p:nvSpPr>
          <p:spPr>
            <a:xfrm>
              <a:off x="3401258" y="1506586"/>
              <a:ext cx="822961" cy="1093506"/>
            </a:xfrm>
            <a:prstGeom prst="rect">
              <a:avLst/>
            </a:prstGeom>
            <a:solidFill>
              <a:srgbClr val="00823B"/>
            </a:solidFill>
            <a:ln w="12700" cap="flat">
              <a:noFill/>
              <a:miter lim="400000"/>
            </a:ln>
            <a:effectLst/>
          </p:spPr>
          <p:txBody>
            <a:bodyPr wrap="square" lIns="45719" tIns="45719" rIns="45719" bIns="45719" numCol="1" anchor="b">
              <a:noAutofit/>
            </a:bodyPr>
            <a:lstStyle/>
            <a:p>
              <a:pPr algn="ctr" defTabSz="914377">
                <a:spcBef>
                  <a:spcPts val="700"/>
                </a:spcBef>
                <a:defRPr sz="1600">
                  <a:solidFill>
                    <a:srgbClr val="FFFFFF"/>
                  </a:solidFill>
                </a:defRPr>
              </a:pPr>
              <a:endParaRPr/>
            </a:p>
          </p:txBody>
        </p:sp>
        <p:sp>
          <p:nvSpPr>
            <p:cNvPr id="1450" name="Rectangle 117"/>
            <p:cNvSpPr/>
            <p:nvPr/>
          </p:nvSpPr>
          <p:spPr>
            <a:xfrm>
              <a:off x="4638806" y="1690368"/>
              <a:ext cx="822961" cy="909725"/>
            </a:xfrm>
            <a:prstGeom prst="rect">
              <a:avLst/>
            </a:prstGeom>
            <a:solidFill>
              <a:srgbClr val="E1471D"/>
            </a:solidFill>
            <a:ln w="12700" cap="flat">
              <a:noFill/>
              <a:miter lim="400000"/>
            </a:ln>
            <a:effectLst/>
          </p:spPr>
          <p:txBody>
            <a:bodyPr wrap="square" lIns="45719" tIns="45719" rIns="45719" bIns="45719" numCol="1" anchor="b">
              <a:noAutofit/>
            </a:bodyPr>
            <a:lstStyle/>
            <a:p>
              <a:pPr algn="ctr" defTabSz="914377">
                <a:spcBef>
                  <a:spcPts val="700"/>
                </a:spcBef>
                <a:defRPr sz="1600">
                  <a:solidFill>
                    <a:srgbClr val="FFFFFF"/>
                  </a:solidFill>
                </a:defRPr>
              </a:pPr>
              <a:endParaRPr/>
            </a:p>
          </p:txBody>
        </p:sp>
        <p:grpSp>
          <p:nvGrpSpPr>
            <p:cNvPr id="1454" name="Group 118"/>
            <p:cNvGrpSpPr/>
            <p:nvPr/>
          </p:nvGrpSpPr>
          <p:grpSpPr>
            <a:xfrm>
              <a:off x="5005163" y="1109268"/>
              <a:ext cx="101583" cy="980827"/>
              <a:chOff x="0" y="0"/>
              <a:chExt cx="101582" cy="980825"/>
            </a:xfrm>
          </p:grpSpPr>
          <p:sp>
            <p:nvSpPr>
              <p:cNvPr id="1451" name="Straight Connector 174"/>
              <p:cNvSpPr/>
              <p:nvPr/>
            </p:nvSpPr>
            <p:spPr>
              <a:xfrm>
                <a:off x="-1" y="922"/>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52" name="Straight Connector 175"/>
              <p:cNvSpPr/>
              <p:nvPr/>
            </p:nvSpPr>
            <p:spPr>
              <a:xfrm flipH="1">
                <a:off x="50790" y="0"/>
                <a:ext cx="1" cy="966866"/>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53" name="Straight Connector 176"/>
              <p:cNvSpPr/>
              <p:nvPr/>
            </p:nvSpPr>
            <p:spPr>
              <a:xfrm>
                <a:off x="-1" y="980825"/>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458" name="Group 119"/>
            <p:cNvGrpSpPr/>
            <p:nvPr/>
          </p:nvGrpSpPr>
          <p:grpSpPr>
            <a:xfrm>
              <a:off x="3750846" y="1109269"/>
              <a:ext cx="101583" cy="709748"/>
              <a:chOff x="0" y="0"/>
              <a:chExt cx="101582" cy="709746"/>
            </a:xfrm>
          </p:grpSpPr>
          <p:sp>
            <p:nvSpPr>
              <p:cNvPr id="1455" name="Straight Connector 171"/>
              <p:cNvSpPr/>
              <p:nvPr/>
            </p:nvSpPr>
            <p:spPr>
              <a:xfrm>
                <a:off x="-1" y="667"/>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56" name="Straight Connector 172"/>
              <p:cNvSpPr/>
              <p:nvPr/>
            </p:nvSpPr>
            <p:spPr>
              <a:xfrm flipH="1">
                <a:off x="50790" y="0"/>
                <a:ext cx="1" cy="699645"/>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57" name="Straight Connector 173"/>
              <p:cNvSpPr/>
              <p:nvPr/>
            </p:nvSpPr>
            <p:spPr>
              <a:xfrm>
                <a:off x="-1" y="709746"/>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462" name="Group 120"/>
            <p:cNvGrpSpPr/>
            <p:nvPr/>
          </p:nvGrpSpPr>
          <p:grpSpPr>
            <a:xfrm>
              <a:off x="1272671" y="881773"/>
              <a:ext cx="101583" cy="735083"/>
              <a:chOff x="0" y="0"/>
              <a:chExt cx="101582" cy="735081"/>
            </a:xfrm>
          </p:grpSpPr>
          <p:sp>
            <p:nvSpPr>
              <p:cNvPr id="1459" name="Straight Connector 168"/>
              <p:cNvSpPr/>
              <p:nvPr/>
            </p:nvSpPr>
            <p:spPr>
              <a:xfrm>
                <a:off x="-1" y="691"/>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60" name="Straight Connector 169"/>
              <p:cNvSpPr/>
              <p:nvPr/>
            </p:nvSpPr>
            <p:spPr>
              <a:xfrm flipH="1">
                <a:off x="50790" y="0"/>
                <a:ext cx="1" cy="72462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61" name="Straight Connector 170"/>
              <p:cNvSpPr/>
              <p:nvPr/>
            </p:nvSpPr>
            <p:spPr>
              <a:xfrm>
                <a:off x="-1" y="735081"/>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466" name="Group 121"/>
            <p:cNvGrpSpPr/>
            <p:nvPr/>
          </p:nvGrpSpPr>
          <p:grpSpPr>
            <a:xfrm>
              <a:off x="2568647" y="2499012"/>
              <a:ext cx="101583" cy="98786"/>
              <a:chOff x="0" y="0"/>
              <a:chExt cx="101582" cy="98785"/>
            </a:xfrm>
          </p:grpSpPr>
          <p:sp>
            <p:nvSpPr>
              <p:cNvPr id="1463" name="Straight Connector 165"/>
              <p:cNvSpPr/>
              <p:nvPr/>
            </p:nvSpPr>
            <p:spPr>
              <a:xfrm>
                <a:off x="-1" y="92"/>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64" name="Straight Connector 166"/>
              <p:cNvSpPr/>
              <p:nvPr/>
            </p:nvSpPr>
            <p:spPr>
              <a:xfrm flipH="1">
                <a:off x="50790" y="0"/>
                <a:ext cx="1" cy="97379"/>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65" name="Straight Connector 167"/>
              <p:cNvSpPr/>
              <p:nvPr/>
            </p:nvSpPr>
            <p:spPr>
              <a:xfrm>
                <a:off x="-1" y="98785"/>
                <a:ext cx="101584"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sp>
          <p:nvSpPr>
            <p:cNvPr id="1467" name="Freeform: Shape 122"/>
            <p:cNvSpPr/>
            <p:nvPr/>
          </p:nvSpPr>
          <p:spPr>
            <a:xfrm>
              <a:off x="739518" y="426863"/>
              <a:ext cx="4895476" cy="21709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8575" cap="flat">
              <a:solidFill>
                <a:srgbClr val="000000"/>
              </a:solidFill>
              <a:prstDash val="solid"/>
              <a:miter lim="800000"/>
            </a:ln>
            <a:effectLst/>
          </p:spPr>
          <p:txBody>
            <a:bodyPr wrap="square" lIns="45719" tIns="45719" rIns="45719" bIns="45719" numCol="1" anchor="ctr">
              <a:noAutofit/>
            </a:bodyPr>
            <a:lstStyle/>
            <a:p>
              <a:pPr algn="ctr" defTabSz="914377">
                <a:defRPr sz="1600" b="1">
                  <a:solidFill>
                    <a:srgbClr val="FFFFFF"/>
                  </a:solidFill>
                  <a:latin typeface="Arial"/>
                  <a:ea typeface="Arial"/>
                  <a:cs typeface="Arial"/>
                  <a:sym typeface="Arial"/>
                </a:defRPr>
              </a:pPr>
              <a:endParaRPr/>
            </a:p>
          </p:txBody>
        </p:sp>
        <p:sp>
          <p:nvSpPr>
            <p:cNvPr id="1468" name="TextBox 123"/>
            <p:cNvSpPr txBox="1"/>
            <p:nvPr/>
          </p:nvSpPr>
          <p:spPr>
            <a:xfrm>
              <a:off x="6790859" y="2590052"/>
              <a:ext cx="1266939"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900"/>
                </a:spcBef>
                <a:defRPr sz="1600" b="1"/>
              </a:lvl1pPr>
            </a:lstStyle>
            <a:p>
              <a:r>
                <a:t>Background</a:t>
              </a:r>
            </a:p>
          </p:txBody>
        </p:sp>
        <p:sp>
          <p:nvSpPr>
            <p:cNvPr id="1469" name="TextBox 124"/>
            <p:cNvSpPr txBox="1"/>
            <p:nvPr/>
          </p:nvSpPr>
          <p:spPr>
            <a:xfrm>
              <a:off x="8411821" y="2590052"/>
              <a:ext cx="1208541" cy="808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900"/>
                </a:spcBef>
                <a:defRPr sz="1600" b="1"/>
              </a:pPr>
              <a:r>
                <a:t>LEN</a:t>
              </a:r>
              <a:br/>
              <a:r>
                <a:rPr b="0"/>
                <a:t>2 infections</a:t>
              </a:r>
              <a:br>
                <a:rPr b="0"/>
              </a:br>
              <a:r>
                <a:rPr b="0"/>
                <a:t>1938 PY</a:t>
              </a:r>
            </a:p>
          </p:txBody>
        </p:sp>
        <p:sp>
          <p:nvSpPr>
            <p:cNvPr id="1470" name="TextBox 125"/>
            <p:cNvSpPr txBox="1"/>
            <p:nvPr/>
          </p:nvSpPr>
          <p:spPr>
            <a:xfrm>
              <a:off x="10007043" y="2590052"/>
              <a:ext cx="1209123" cy="808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900"/>
                </a:spcBef>
                <a:defRPr sz="1600" b="1"/>
              </a:pPr>
              <a:r>
                <a:t>FTC/TDF</a:t>
              </a:r>
              <a:br/>
              <a:r>
                <a:rPr b="0"/>
                <a:t>9 infections</a:t>
              </a:r>
              <a:br>
                <a:rPr b="0"/>
              </a:br>
              <a:r>
                <a:rPr b="0"/>
                <a:t>967 PY</a:t>
              </a:r>
            </a:p>
          </p:txBody>
        </p:sp>
        <p:grpSp>
          <p:nvGrpSpPr>
            <p:cNvPr id="1476" name="Group 126"/>
            <p:cNvGrpSpPr/>
            <p:nvPr/>
          </p:nvGrpSpPr>
          <p:grpSpPr>
            <a:xfrm>
              <a:off x="5781755" y="276141"/>
              <a:ext cx="709751" cy="2460785"/>
              <a:chOff x="0" y="0"/>
              <a:chExt cx="709749" cy="2460783"/>
            </a:xfrm>
          </p:grpSpPr>
          <p:sp>
            <p:nvSpPr>
              <p:cNvPr id="1471" name="TextBox 160"/>
              <p:cNvSpPr txBox="1"/>
              <p:nvPr/>
            </p:nvSpPr>
            <p:spPr>
              <a:xfrm>
                <a:off x="0" y="0"/>
                <a:ext cx="70975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spcBef>
                    <a:spcPts val="900"/>
                  </a:spcBef>
                  <a:defRPr sz="1600"/>
                </a:lvl1pPr>
              </a:lstStyle>
              <a:p>
                <a:r>
                  <a:t>4.0</a:t>
                </a:r>
              </a:p>
            </p:txBody>
          </p:sp>
          <p:sp>
            <p:nvSpPr>
              <p:cNvPr id="1472" name="TextBox 161"/>
              <p:cNvSpPr txBox="1"/>
              <p:nvPr/>
            </p:nvSpPr>
            <p:spPr>
              <a:xfrm>
                <a:off x="0" y="541748"/>
                <a:ext cx="70975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spcBef>
                    <a:spcPts val="900"/>
                  </a:spcBef>
                  <a:defRPr sz="1600"/>
                </a:lvl1pPr>
              </a:lstStyle>
              <a:p>
                <a:r>
                  <a:t>3.0</a:t>
                </a:r>
              </a:p>
            </p:txBody>
          </p:sp>
          <p:sp>
            <p:nvSpPr>
              <p:cNvPr id="1473" name="TextBox 162"/>
              <p:cNvSpPr txBox="1"/>
              <p:nvPr/>
            </p:nvSpPr>
            <p:spPr>
              <a:xfrm>
                <a:off x="0" y="1090795"/>
                <a:ext cx="70975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spcBef>
                    <a:spcPts val="900"/>
                  </a:spcBef>
                  <a:defRPr sz="1600"/>
                </a:lvl1pPr>
              </a:lstStyle>
              <a:p>
                <a:r>
                  <a:t>2.0</a:t>
                </a:r>
              </a:p>
            </p:txBody>
          </p:sp>
          <p:sp>
            <p:nvSpPr>
              <p:cNvPr id="1474" name="TextBox 163"/>
              <p:cNvSpPr txBox="1"/>
              <p:nvPr/>
            </p:nvSpPr>
            <p:spPr>
              <a:xfrm>
                <a:off x="0" y="1632675"/>
                <a:ext cx="70975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spcBef>
                    <a:spcPts val="900"/>
                  </a:spcBef>
                  <a:defRPr sz="1600"/>
                </a:lvl1pPr>
              </a:lstStyle>
              <a:p>
                <a:r>
                  <a:t>1.0</a:t>
                </a:r>
              </a:p>
            </p:txBody>
          </p:sp>
          <p:sp>
            <p:nvSpPr>
              <p:cNvPr id="1475" name="TextBox 164"/>
              <p:cNvSpPr txBox="1"/>
              <p:nvPr/>
            </p:nvSpPr>
            <p:spPr>
              <a:xfrm>
                <a:off x="0" y="2160190"/>
                <a:ext cx="709750"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spcBef>
                    <a:spcPts val="900"/>
                  </a:spcBef>
                  <a:defRPr sz="1600"/>
                </a:lvl1pPr>
              </a:lstStyle>
              <a:p>
                <a:r>
                  <a:t>0.0</a:t>
                </a:r>
              </a:p>
            </p:txBody>
          </p:sp>
        </p:grpSp>
        <p:sp>
          <p:nvSpPr>
            <p:cNvPr id="1477" name="TextBox 127"/>
            <p:cNvSpPr txBox="1"/>
            <p:nvPr/>
          </p:nvSpPr>
          <p:spPr>
            <a:xfrm rot="16200000">
              <a:off x="4452121" y="1424227"/>
              <a:ext cx="3001622"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900"/>
                </a:spcBef>
                <a:defRPr sz="1600" b="1"/>
              </a:lvl1pPr>
            </a:lstStyle>
            <a:p>
              <a:r>
                <a:t>HIV Incidence per 100 PY (95% CI)</a:t>
              </a:r>
            </a:p>
          </p:txBody>
        </p:sp>
        <p:sp>
          <p:nvSpPr>
            <p:cNvPr id="1478" name="Rectangle 128"/>
            <p:cNvSpPr/>
            <p:nvPr/>
          </p:nvSpPr>
          <p:spPr>
            <a:xfrm>
              <a:off x="6952883" y="1318906"/>
              <a:ext cx="836452" cy="1277917"/>
            </a:xfrm>
            <a:prstGeom prst="rect">
              <a:avLst/>
            </a:prstGeom>
            <a:solidFill>
              <a:srgbClr val="CDCDCF"/>
            </a:solidFill>
            <a:ln w="12700" cap="flat">
              <a:noFill/>
              <a:miter lim="400000"/>
            </a:ln>
            <a:effectLst/>
          </p:spPr>
          <p:txBody>
            <a:bodyPr wrap="square" lIns="45719" tIns="45719" rIns="45719" bIns="45719" numCol="1" anchor="b">
              <a:noAutofit/>
            </a:bodyPr>
            <a:lstStyle/>
            <a:p>
              <a:pPr algn="ctr">
                <a:spcBef>
                  <a:spcPts val="700"/>
                </a:spcBef>
                <a:defRPr sz="1600">
                  <a:solidFill>
                    <a:srgbClr val="FFFFFF"/>
                  </a:solidFill>
                </a:defRPr>
              </a:pPr>
              <a:endParaRPr/>
            </a:p>
          </p:txBody>
        </p:sp>
        <p:sp>
          <p:nvSpPr>
            <p:cNvPr id="1479" name="Rectangle 129"/>
            <p:cNvSpPr/>
            <p:nvPr/>
          </p:nvSpPr>
          <p:spPr>
            <a:xfrm>
              <a:off x="8543301" y="2553241"/>
              <a:ext cx="836451" cy="54150"/>
            </a:xfrm>
            <a:prstGeom prst="rect">
              <a:avLst/>
            </a:prstGeom>
            <a:solidFill>
              <a:srgbClr val="015873"/>
            </a:solidFill>
            <a:ln w="12700" cap="flat">
              <a:noFill/>
              <a:miter lim="400000"/>
            </a:ln>
            <a:effectLst/>
          </p:spPr>
          <p:txBody>
            <a:bodyPr wrap="square" lIns="45719" tIns="45719" rIns="45719" bIns="45719" numCol="1" anchor="b">
              <a:noAutofit/>
            </a:bodyPr>
            <a:lstStyle/>
            <a:p>
              <a:pPr algn="ctr">
                <a:spcBef>
                  <a:spcPts val="700"/>
                </a:spcBef>
                <a:defRPr sz="1600">
                  <a:solidFill>
                    <a:srgbClr val="FFFFFF"/>
                  </a:solidFill>
                </a:defRPr>
              </a:pPr>
              <a:endParaRPr/>
            </a:p>
          </p:txBody>
        </p:sp>
        <p:sp>
          <p:nvSpPr>
            <p:cNvPr id="1480" name="Rectangle 130"/>
            <p:cNvSpPr/>
            <p:nvPr/>
          </p:nvSpPr>
          <p:spPr>
            <a:xfrm>
              <a:off x="10142632" y="2101313"/>
              <a:ext cx="836452" cy="502637"/>
            </a:xfrm>
            <a:prstGeom prst="rect">
              <a:avLst/>
            </a:prstGeom>
            <a:solidFill>
              <a:srgbClr val="E1471D"/>
            </a:solidFill>
            <a:ln w="12700" cap="flat">
              <a:noFill/>
              <a:miter lim="400000"/>
            </a:ln>
            <a:effectLst/>
          </p:spPr>
          <p:txBody>
            <a:bodyPr wrap="square" lIns="45719" tIns="45719" rIns="45719" bIns="45719" numCol="1" anchor="b">
              <a:noAutofit/>
            </a:bodyPr>
            <a:lstStyle/>
            <a:p>
              <a:pPr algn="ctr">
                <a:spcBef>
                  <a:spcPts val="700"/>
                </a:spcBef>
                <a:defRPr sz="1600">
                  <a:solidFill>
                    <a:srgbClr val="FFFFFF"/>
                  </a:solidFill>
                </a:defRPr>
              </a:pPr>
              <a:endParaRPr/>
            </a:p>
          </p:txBody>
        </p:sp>
        <p:grpSp>
          <p:nvGrpSpPr>
            <p:cNvPr id="1486" name="Group 131"/>
            <p:cNvGrpSpPr/>
            <p:nvPr/>
          </p:nvGrpSpPr>
          <p:grpSpPr>
            <a:xfrm>
              <a:off x="6504550" y="425039"/>
              <a:ext cx="67567" cy="2172945"/>
              <a:chOff x="0" y="0"/>
              <a:chExt cx="67566" cy="2172943"/>
            </a:xfrm>
          </p:grpSpPr>
          <p:sp>
            <p:nvSpPr>
              <p:cNvPr id="1481" name="Straight Connector 155"/>
              <p:cNvSpPr/>
              <p:nvPr/>
            </p:nvSpPr>
            <p:spPr>
              <a:xfrm>
                <a:off x="-1" y="-1"/>
                <a:ext cx="67568"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82" name="Straight Connector 156"/>
              <p:cNvSpPr/>
              <p:nvPr/>
            </p:nvSpPr>
            <p:spPr>
              <a:xfrm>
                <a:off x="-1" y="551885"/>
                <a:ext cx="67568"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83" name="Straight Connector 157"/>
              <p:cNvSpPr/>
              <p:nvPr/>
            </p:nvSpPr>
            <p:spPr>
              <a:xfrm>
                <a:off x="-1" y="1092237"/>
                <a:ext cx="67568"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84" name="Straight Connector 158"/>
              <p:cNvSpPr/>
              <p:nvPr/>
            </p:nvSpPr>
            <p:spPr>
              <a:xfrm>
                <a:off x="-1" y="1632590"/>
                <a:ext cx="67568"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85" name="Straight Connector 159"/>
              <p:cNvSpPr/>
              <p:nvPr/>
            </p:nvSpPr>
            <p:spPr>
              <a:xfrm>
                <a:off x="-1" y="2172943"/>
                <a:ext cx="67568"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sp>
          <p:nvSpPr>
            <p:cNvPr id="1487" name="Freeform 2"/>
            <p:cNvSpPr/>
            <p:nvPr/>
          </p:nvSpPr>
          <p:spPr>
            <a:xfrm>
              <a:off x="6576472" y="410676"/>
              <a:ext cx="4803956" cy="21896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28575" cap="flat">
              <a:solidFill>
                <a:srgbClr val="000000"/>
              </a:solidFill>
              <a:prstDash val="solid"/>
              <a:miter lim="800000"/>
            </a:ln>
            <a:effectLst/>
          </p:spPr>
          <p:txBody>
            <a:bodyPr wrap="square" lIns="45719" tIns="45719" rIns="45719" bIns="45719" numCol="1" anchor="ctr">
              <a:noAutofit/>
            </a:bodyPr>
            <a:lstStyle/>
            <a:p>
              <a:pPr algn="ctr">
                <a:defRPr sz="1600">
                  <a:solidFill>
                    <a:srgbClr val="FFFFFF"/>
                  </a:solidFill>
                </a:defRPr>
              </a:pPr>
              <a:endParaRPr/>
            </a:p>
          </p:txBody>
        </p:sp>
        <p:sp>
          <p:nvSpPr>
            <p:cNvPr id="1488" name="TextBox 133"/>
            <p:cNvSpPr txBox="1"/>
            <p:nvPr/>
          </p:nvSpPr>
          <p:spPr>
            <a:xfrm>
              <a:off x="7165958" y="432393"/>
              <a:ext cx="467381" cy="3005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900"/>
                </a:spcBef>
                <a:defRPr sz="1600" b="1"/>
              </a:lvl1pPr>
            </a:lstStyle>
            <a:p>
              <a:r>
                <a:t>2.37</a:t>
              </a:r>
            </a:p>
          </p:txBody>
        </p:sp>
        <p:sp>
          <p:nvSpPr>
            <p:cNvPr id="1489" name="TextBox 134"/>
            <p:cNvSpPr txBox="1"/>
            <p:nvPr/>
          </p:nvSpPr>
          <p:spPr>
            <a:xfrm>
              <a:off x="8745099" y="2085057"/>
              <a:ext cx="467381" cy="300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900"/>
                </a:spcBef>
                <a:defRPr sz="1600" b="1"/>
              </a:lvl1pPr>
            </a:lstStyle>
            <a:p>
              <a:r>
                <a:t>0.10</a:t>
              </a:r>
            </a:p>
          </p:txBody>
        </p:sp>
        <p:sp>
          <p:nvSpPr>
            <p:cNvPr id="1490" name="TextBox 135"/>
            <p:cNvSpPr txBox="1"/>
            <p:nvPr/>
          </p:nvSpPr>
          <p:spPr>
            <a:xfrm>
              <a:off x="10328175" y="1322005"/>
              <a:ext cx="467381" cy="3005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900"/>
                </a:spcBef>
                <a:defRPr sz="1600" b="1"/>
              </a:lvl1pPr>
            </a:lstStyle>
            <a:p>
              <a:r>
                <a:t>0.93</a:t>
              </a:r>
            </a:p>
          </p:txBody>
        </p:sp>
        <p:grpSp>
          <p:nvGrpSpPr>
            <p:cNvPr id="1494" name="Group 136"/>
            <p:cNvGrpSpPr/>
            <p:nvPr/>
          </p:nvGrpSpPr>
          <p:grpSpPr>
            <a:xfrm>
              <a:off x="10525144" y="1631923"/>
              <a:ext cx="73439" cy="742540"/>
              <a:chOff x="0" y="0"/>
              <a:chExt cx="73438" cy="742539"/>
            </a:xfrm>
          </p:grpSpPr>
          <p:sp>
            <p:nvSpPr>
              <p:cNvPr id="1491" name="Straight Connector 152"/>
              <p:cNvSpPr/>
              <p:nvPr/>
            </p:nvSpPr>
            <p:spPr>
              <a:xfrm>
                <a:off x="-1" y="-1"/>
                <a:ext cx="73440"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92" name="Straight Connector 153"/>
              <p:cNvSpPr/>
              <p:nvPr/>
            </p:nvSpPr>
            <p:spPr>
              <a:xfrm>
                <a:off x="-1" y="738412"/>
                <a:ext cx="73440"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93" name="Straight Connector 154"/>
              <p:cNvSpPr/>
              <p:nvPr/>
            </p:nvSpPr>
            <p:spPr>
              <a:xfrm flipH="1">
                <a:off x="36718" y="-1"/>
                <a:ext cx="1" cy="74254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498" name="Group 137"/>
            <p:cNvGrpSpPr/>
            <p:nvPr/>
          </p:nvGrpSpPr>
          <p:grpSpPr>
            <a:xfrm>
              <a:off x="8933195" y="2391698"/>
              <a:ext cx="73439" cy="205767"/>
              <a:chOff x="0" y="0"/>
              <a:chExt cx="73438" cy="205766"/>
            </a:xfrm>
          </p:grpSpPr>
          <p:sp>
            <p:nvSpPr>
              <p:cNvPr id="1495" name="Straight Connector 149"/>
              <p:cNvSpPr/>
              <p:nvPr/>
            </p:nvSpPr>
            <p:spPr>
              <a:xfrm>
                <a:off x="-1" y="-1"/>
                <a:ext cx="73440"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96" name="Straight Connector 150"/>
              <p:cNvSpPr/>
              <p:nvPr/>
            </p:nvSpPr>
            <p:spPr>
              <a:xfrm>
                <a:off x="-1" y="204622"/>
                <a:ext cx="73440"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497" name="Straight Connector 151"/>
              <p:cNvSpPr/>
              <p:nvPr/>
            </p:nvSpPr>
            <p:spPr>
              <a:xfrm flipH="1">
                <a:off x="36718" y="0"/>
                <a:ext cx="1" cy="205767"/>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502" name="Group 138"/>
            <p:cNvGrpSpPr/>
            <p:nvPr/>
          </p:nvGrpSpPr>
          <p:grpSpPr>
            <a:xfrm>
              <a:off x="7340270" y="742748"/>
              <a:ext cx="73439" cy="964350"/>
              <a:chOff x="0" y="0"/>
              <a:chExt cx="73438" cy="964349"/>
            </a:xfrm>
          </p:grpSpPr>
          <p:sp>
            <p:nvSpPr>
              <p:cNvPr id="1499" name="Straight Connector 146"/>
              <p:cNvSpPr/>
              <p:nvPr/>
            </p:nvSpPr>
            <p:spPr>
              <a:xfrm>
                <a:off x="-1" y="-1"/>
                <a:ext cx="73440"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500" name="Straight Connector 147"/>
              <p:cNvSpPr/>
              <p:nvPr/>
            </p:nvSpPr>
            <p:spPr>
              <a:xfrm>
                <a:off x="-1" y="958989"/>
                <a:ext cx="73440"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501" name="Straight Connector 148"/>
              <p:cNvSpPr/>
              <p:nvPr/>
            </p:nvSpPr>
            <p:spPr>
              <a:xfrm flipH="1">
                <a:off x="36718" y="0"/>
                <a:ext cx="1" cy="964349"/>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507" name="Group 139"/>
            <p:cNvGrpSpPr/>
            <p:nvPr/>
          </p:nvGrpSpPr>
          <p:grpSpPr>
            <a:xfrm>
              <a:off x="6572527" y="2600987"/>
              <a:ext cx="4800555" cy="67140"/>
              <a:chOff x="0" y="0"/>
              <a:chExt cx="4800553" cy="67139"/>
            </a:xfrm>
          </p:grpSpPr>
          <p:sp>
            <p:nvSpPr>
              <p:cNvPr id="1503" name="Straight Connector 142"/>
              <p:cNvSpPr/>
              <p:nvPr/>
            </p:nvSpPr>
            <p:spPr>
              <a:xfrm>
                <a:off x="4800553" y="0"/>
                <a:ext cx="1" cy="6714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504" name="Straight Connector 143"/>
              <p:cNvSpPr/>
              <p:nvPr/>
            </p:nvSpPr>
            <p:spPr>
              <a:xfrm>
                <a:off x="3200369" y="0"/>
                <a:ext cx="1" cy="6714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505" name="Straight Connector 144"/>
              <p:cNvSpPr/>
              <p:nvPr/>
            </p:nvSpPr>
            <p:spPr>
              <a:xfrm>
                <a:off x="1600184" y="0"/>
                <a:ext cx="1" cy="6714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506" name="Straight Connector 145"/>
              <p:cNvSpPr/>
              <p:nvPr/>
            </p:nvSpPr>
            <p:spPr>
              <a:xfrm flipH="1">
                <a:off x="0" y="0"/>
                <a:ext cx="1" cy="6714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sp>
        <p:nvSpPr>
          <p:cNvPr id="1509" name="TextBox 195"/>
          <p:cNvSpPr txBox="1"/>
          <p:nvPr/>
        </p:nvSpPr>
        <p:spPr>
          <a:xfrm>
            <a:off x="743447" y="1474675"/>
            <a:ext cx="5063511" cy="625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b="1"/>
            </a:pPr>
            <a:r>
              <a:t>PURPOSE 1: Cisgender Women Aged 16-25 yr</a:t>
            </a:r>
            <a:endParaRPr>
              <a:solidFill>
                <a:srgbClr val="FFFFFF"/>
              </a:solidFill>
            </a:endParaRPr>
          </a:p>
          <a:p>
            <a:pPr algn="ctr">
              <a:defRPr b="1"/>
            </a:pPr>
            <a:r>
              <a:t> (Median follow-up: 44.0 wk)</a:t>
            </a:r>
          </a:p>
        </p:txBody>
      </p:sp>
      <p:sp>
        <p:nvSpPr>
          <p:cNvPr id="1510" name="TextBox 196"/>
          <p:cNvSpPr txBox="1"/>
          <p:nvPr/>
        </p:nvSpPr>
        <p:spPr>
          <a:xfrm>
            <a:off x="6906504" y="1451456"/>
            <a:ext cx="5186615" cy="120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000"/>
              </a:spcBef>
              <a:defRPr b="1"/>
            </a:pPr>
            <a:r>
              <a:t>PURPOSE 2: Cisgender Men, Transgender Men and Women, Nonbinary People </a:t>
            </a:r>
            <a:br/>
            <a:r>
              <a:t>(Median follow-up: 39.4 wk,</a:t>
            </a:r>
            <a:br/>
            <a:r>
              <a:t>n = 752 aged 16-25 yr)</a:t>
            </a:r>
          </a:p>
        </p:txBody>
      </p:sp>
      <p:grpSp>
        <p:nvGrpSpPr>
          <p:cNvPr id="1513" name="Content Placeholder 4"/>
          <p:cNvGrpSpPr/>
          <p:nvPr/>
        </p:nvGrpSpPr>
        <p:grpSpPr>
          <a:xfrm>
            <a:off x="481356" y="5115445"/>
            <a:ext cx="5740508" cy="646333"/>
            <a:chOff x="0" y="0"/>
            <a:chExt cx="5740507" cy="646331"/>
          </a:xfrm>
        </p:grpSpPr>
        <p:sp>
          <p:nvSpPr>
            <p:cNvPr id="1511" name="Rectangle"/>
            <p:cNvSpPr/>
            <p:nvPr/>
          </p:nvSpPr>
          <p:spPr>
            <a:xfrm>
              <a:off x="0" y="0"/>
              <a:ext cx="5740507" cy="646331"/>
            </a:xfrm>
            <a:prstGeom prst="rect">
              <a:avLst/>
            </a:prstGeom>
            <a:solidFill>
              <a:srgbClr val="DBECF1"/>
            </a:solidFill>
            <a:ln w="12700" cap="flat">
              <a:noFill/>
              <a:miter lim="400000"/>
            </a:ln>
            <a:effectLst/>
          </p:spPr>
          <p:txBody>
            <a:bodyPr wrap="square" lIns="45719" tIns="45719" rIns="45719" bIns="45719" numCol="1" anchor="t">
              <a:noAutofit/>
            </a:bodyPr>
            <a:lstStyle/>
            <a:p>
              <a:pPr>
                <a:lnSpc>
                  <a:spcPct val="90000"/>
                </a:lnSpc>
                <a:spcBef>
                  <a:spcPts val="1000"/>
                </a:spcBef>
                <a:defRPr sz="2800"/>
              </a:pPr>
              <a:endParaRPr/>
            </a:p>
          </p:txBody>
        </p:sp>
        <p:sp>
          <p:nvSpPr>
            <p:cNvPr id="1512" name="2 additional incident infections post-primary analysis"/>
            <p:cNvSpPr txBox="1"/>
            <p:nvPr/>
          </p:nvSpPr>
          <p:spPr>
            <a:xfrm>
              <a:off x="45720" y="0"/>
              <a:ext cx="5649067" cy="369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marL="342900" indent="-342900">
                <a:lnSpc>
                  <a:spcPct val="90000"/>
                </a:lnSpc>
                <a:spcBef>
                  <a:spcPts val="1000"/>
                </a:spcBef>
                <a:buClr>
                  <a:srgbClr val="000000"/>
                </a:buClr>
                <a:buSzPct val="100000"/>
                <a:buChar char="▪"/>
                <a:defRPr sz="2000" b="1" u="sng"/>
              </a:lvl1pPr>
            </a:lstStyle>
            <a:p>
              <a:r>
                <a:rPr dirty="0"/>
                <a:t>2 </a:t>
              </a:r>
              <a:r>
                <a:rPr lang="en-US" dirty="0"/>
                <a:t>new</a:t>
              </a:r>
              <a:r>
                <a:rPr dirty="0"/>
                <a:t> incident infections post-primary analysis</a:t>
              </a:r>
            </a:p>
          </p:txBody>
        </p:sp>
      </p:grpSp>
      <p:grpSp>
        <p:nvGrpSpPr>
          <p:cNvPr id="1516" name="Content Placeholder 5"/>
          <p:cNvGrpSpPr/>
          <p:nvPr/>
        </p:nvGrpSpPr>
        <p:grpSpPr>
          <a:xfrm>
            <a:off x="6486576" y="5130510"/>
            <a:ext cx="5241945" cy="1131610"/>
            <a:chOff x="0" y="0"/>
            <a:chExt cx="5241943" cy="1131609"/>
          </a:xfrm>
        </p:grpSpPr>
        <p:sp>
          <p:nvSpPr>
            <p:cNvPr id="1514" name="Rectangle"/>
            <p:cNvSpPr/>
            <p:nvPr/>
          </p:nvSpPr>
          <p:spPr>
            <a:xfrm>
              <a:off x="0" y="0"/>
              <a:ext cx="5241944" cy="642829"/>
            </a:xfrm>
            <a:prstGeom prst="rect">
              <a:avLst/>
            </a:prstGeom>
            <a:solidFill>
              <a:srgbClr val="DBECF1"/>
            </a:solidFill>
            <a:ln w="12700" cap="flat">
              <a:noFill/>
              <a:miter lim="400000"/>
            </a:ln>
            <a:effectLst/>
          </p:spPr>
          <p:txBody>
            <a:bodyPr wrap="square" lIns="45719" tIns="45719" rIns="45719" bIns="45719" numCol="1" anchor="t">
              <a:noAutofit/>
            </a:bodyPr>
            <a:lstStyle/>
            <a:p>
              <a:pPr algn="ctr">
                <a:lnSpc>
                  <a:spcPct val="90000"/>
                </a:lnSpc>
                <a:spcBef>
                  <a:spcPts val="1000"/>
                </a:spcBef>
              </a:pPr>
              <a:endParaRPr/>
            </a:p>
          </p:txBody>
        </p:sp>
        <p:sp>
          <p:nvSpPr>
            <p:cNvPr id="1515" name="1 additional incident infection post-primary analysis. All 3 had LEN-resistant HIV"/>
            <p:cNvSpPr txBox="1"/>
            <p:nvPr/>
          </p:nvSpPr>
          <p:spPr>
            <a:xfrm>
              <a:off x="45719" y="0"/>
              <a:ext cx="5150505" cy="11316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marL="342900" indent="-342900">
                <a:lnSpc>
                  <a:spcPct val="90000"/>
                </a:lnSpc>
                <a:spcBef>
                  <a:spcPts val="1000"/>
                </a:spcBef>
                <a:buClr>
                  <a:srgbClr val="000000"/>
                </a:buClr>
                <a:buSzPct val="100000"/>
                <a:buChar char="▪"/>
                <a:defRPr sz="2000" b="1" u="sng"/>
              </a:lvl1pPr>
            </a:lstStyle>
            <a:p>
              <a:r>
                <a:t>1 additional incident infection post-primary analysis. All 3 had LEN-resistant HIV</a:t>
              </a:r>
              <a:endParaRPr sz="2800"/>
            </a:p>
          </p:txBody>
        </p:sp>
      </p:grpSp>
      <p:sp>
        <p:nvSpPr>
          <p:cNvPr id="1517" name="TextBox 6"/>
          <p:cNvSpPr txBox="1"/>
          <p:nvPr/>
        </p:nvSpPr>
        <p:spPr>
          <a:xfrm>
            <a:off x="964883" y="5853112"/>
            <a:ext cx="10360596" cy="769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b="1" u="sng">
                <a:latin typeface="Arial"/>
                <a:ea typeface="Arial"/>
                <a:cs typeface="Arial"/>
                <a:sym typeface="Arial"/>
              </a:defRPr>
            </a:lvl1pPr>
          </a:lstStyle>
          <a:p>
            <a:r>
              <a:t>Of note: 5 of 8 LEN patients with acute HIV infection at BL developed LEN resistance  </a:t>
            </a:r>
            <a:endParaRPr>
              <a:latin typeface="+mn-lt"/>
              <a:ea typeface="+mn-ea"/>
              <a:cs typeface="+mn-cs"/>
              <a:sym typeface="Calibri"/>
            </a:endParaRPr>
          </a:p>
        </p:txBody>
      </p:sp>
      <p:sp>
        <p:nvSpPr>
          <p:cNvPr id="1518" name="Slide Number"/>
          <p:cNvSpPr txBox="1">
            <a:spLocks noGrp="1"/>
          </p:cNvSpPr>
          <p:nvPr>
            <p:ph type="sldNum" sz="quarter" idx="4294967295"/>
          </p:nvPr>
        </p:nvSpPr>
        <p:spPr>
          <a:xfrm>
            <a:off x="8944018" y="6335840"/>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 name="Title 2"/>
          <p:cNvSpPr txBox="1">
            <a:spLocks noGrp="1"/>
          </p:cNvSpPr>
          <p:nvPr>
            <p:ph type="title"/>
          </p:nvPr>
        </p:nvSpPr>
        <p:spPr>
          <a:xfrm>
            <a:off x="609759" y="238127"/>
            <a:ext cx="10872445" cy="1103313"/>
          </a:xfrm>
          <a:prstGeom prst="rect">
            <a:avLst/>
          </a:prstGeom>
        </p:spPr>
        <p:txBody>
          <a:bodyPr/>
          <a:lstStyle/>
          <a:p>
            <a:r>
              <a:t>Lenacapavir Dosing and Interactions</a:t>
            </a:r>
          </a:p>
        </p:txBody>
      </p:sp>
      <p:sp>
        <p:nvSpPr>
          <p:cNvPr id="1523" name="Content Placeholder 11"/>
          <p:cNvSpPr txBox="1">
            <a:spLocks noGrp="1"/>
          </p:cNvSpPr>
          <p:nvPr>
            <p:ph type="body" sz="quarter" idx="1"/>
          </p:nvPr>
        </p:nvSpPr>
        <p:spPr>
          <a:xfrm>
            <a:off x="601818" y="4459104"/>
            <a:ext cx="5842525" cy="1940312"/>
          </a:xfrm>
          <a:prstGeom prst="rect">
            <a:avLst/>
          </a:prstGeom>
        </p:spPr>
        <p:txBody>
          <a:bodyPr/>
          <a:lstStyle/>
          <a:p>
            <a:pPr>
              <a:defRPr sz="2400"/>
            </a:pPr>
            <a:endParaRPr/>
          </a:p>
          <a:p>
            <a:pPr>
              <a:defRPr sz="2000"/>
            </a:pPr>
            <a:r>
              <a:t>Administer via SC injection into the abdomen or thigh (alternative) by a healthcare professional</a:t>
            </a:r>
          </a:p>
          <a:p>
            <a:pPr>
              <a:defRPr sz="2000" b="1"/>
            </a:pPr>
            <a:r>
              <a:t>Renal or hepatic adjustment </a:t>
            </a:r>
            <a:r>
              <a:rPr b="0"/>
              <a:t>not necessary</a:t>
            </a:r>
          </a:p>
        </p:txBody>
      </p:sp>
      <p:sp>
        <p:nvSpPr>
          <p:cNvPr id="1524" name="Content Placeholder 4"/>
          <p:cNvSpPr txBox="1"/>
          <p:nvPr/>
        </p:nvSpPr>
        <p:spPr>
          <a:xfrm>
            <a:off x="6298353" y="1510729"/>
            <a:ext cx="5138131" cy="4679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905255">
              <a:lnSpc>
                <a:spcPct val="90000"/>
              </a:lnSpc>
              <a:spcBef>
                <a:spcPts val="900"/>
              </a:spcBef>
              <a:defRPr sz="2376" b="1" u="sng">
                <a:solidFill>
                  <a:srgbClr val="015873"/>
                </a:solidFill>
              </a:defRPr>
            </a:pPr>
            <a:r>
              <a:t>Drug interactions</a:t>
            </a:r>
            <a:endParaRPr sz="2772"/>
          </a:p>
          <a:p>
            <a:pPr marL="339470" indent="-339470" defTabSz="905255">
              <a:lnSpc>
                <a:spcPct val="90000"/>
              </a:lnSpc>
              <a:spcBef>
                <a:spcPts val="900"/>
              </a:spcBef>
              <a:buClr>
                <a:srgbClr val="000000"/>
              </a:buClr>
              <a:buSzPct val="100000"/>
              <a:buChar char="▪"/>
              <a:defRPr sz="2376"/>
            </a:pPr>
            <a:r>
              <a:t>Substrate of P-gp, UGT1A1, and CYP3A; inhibitor of CYP3A and P-gp </a:t>
            </a:r>
            <a:endParaRPr sz="2772"/>
          </a:p>
          <a:p>
            <a:pPr marL="735520" lvl="1" indent="-282892" defTabSz="905255">
              <a:lnSpc>
                <a:spcPct val="90000"/>
              </a:lnSpc>
              <a:spcBef>
                <a:spcPts val="900"/>
              </a:spcBef>
              <a:buClr>
                <a:srgbClr val="000000"/>
              </a:buClr>
              <a:buSzPct val="100000"/>
              <a:buFont typeface="Arial"/>
              <a:buChar char="‒"/>
              <a:defRPr sz="2178" b="1"/>
            </a:pPr>
            <a:r>
              <a:t>Dose modification: </a:t>
            </a:r>
            <a:r>
              <a:rPr b="0"/>
              <a:t>recommended if initiating with strong or moderate CYP3A4 inducers</a:t>
            </a:r>
            <a:endParaRPr sz="2574"/>
          </a:p>
          <a:p>
            <a:pPr marL="1131569" lvl="2" indent="-226313" defTabSz="905255">
              <a:lnSpc>
                <a:spcPct val="90000"/>
              </a:lnSpc>
              <a:spcBef>
                <a:spcPts val="900"/>
              </a:spcBef>
              <a:buClr>
                <a:srgbClr val="000000"/>
              </a:buClr>
              <a:buSzPct val="100000"/>
              <a:buFont typeface="Arial"/>
              <a:buChar char="‒"/>
              <a:defRPr sz="1979"/>
            </a:pPr>
            <a:r>
              <a:t>Refer to labeling for specific adjustments</a:t>
            </a:r>
            <a:endParaRPr sz="2376"/>
          </a:p>
          <a:p>
            <a:pPr marL="735520" lvl="1" indent="-282892" defTabSz="905255">
              <a:lnSpc>
                <a:spcPct val="90000"/>
              </a:lnSpc>
              <a:spcBef>
                <a:spcPts val="900"/>
              </a:spcBef>
              <a:buClr>
                <a:srgbClr val="000000"/>
              </a:buClr>
              <a:buSzPct val="100000"/>
              <a:buFont typeface="Arial"/>
              <a:buChar char="‒"/>
              <a:defRPr sz="2178" b="1"/>
            </a:pPr>
            <a:r>
              <a:t>Coadministration: </a:t>
            </a:r>
            <a:r>
              <a:rPr b="0"/>
              <a:t>not recommended with combined P-gp, UGT1A1 and strong CYP3A inhibitors; for CYP3A or P-gp substrates, see substrate PI for dosing and safety monitoring</a:t>
            </a:r>
          </a:p>
        </p:txBody>
      </p:sp>
      <p:graphicFrame>
        <p:nvGraphicFramePr>
          <p:cNvPr id="1525" name="Table 5"/>
          <p:cNvGraphicFramePr/>
          <p:nvPr/>
        </p:nvGraphicFramePr>
        <p:xfrm>
          <a:off x="717550" y="1595580"/>
          <a:ext cx="5378450" cy="3322320"/>
        </p:xfrm>
        <a:graphic>
          <a:graphicData uri="http://schemas.openxmlformats.org/drawingml/2006/table">
            <a:tbl>
              <a:tblPr firstRow="1" bandRow="1">
                <a:tableStyleId>{4C3C2611-4C71-4FC5-86AE-919BDF0F9419}</a:tableStyleId>
              </a:tblPr>
              <a:tblGrid>
                <a:gridCol w="1647674">
                  <a:extLst>
                    <a:ext uri="{9D8B030D-6E8A-4147-A177-3AD203B41FA5}">
                      <a16:colId xmlns:a16="http://schemas.microsoft.com/office/drawing/2014/main" val="20000"/>
                    </a:ext>
                  </a:extLst>
                </a:gridCol>
                <a:gridCol w="3730776">
                  <a:extLst>
                    <a:ext uri="{9D8B030D-6E8A-4147-A177-3AD203B41FA5}">
                      <a16:colId xmlns:a16="http://schemas.microsoft.com/office/drawing/2014/main" val="20001"/>
                    </a:ext>
                  </a:extLst>
                </a:gridCol>
              </a:tblGrid>
              <a:tr h="387761">
                <a:tc>
                  <a:txBody>
                    <a:bodyPr/>
                    <a:lstStyle/>
                    <a:p>
                      <a:pPr>
                        <a:defRPr b="0">
                          <a:solidFill>
                            <a:srgbClr val="000000"/>
                          </a:solidFill>
                        </a:defRPr>
                      </a:pPr>
                      <a:r>
                        <a:rPr sz="2000" b="1">
                          <a:solidFill>
                            <a:srgbClr val="FFFFFF"/>
                          </a:solidFill>
                        </a:rPr>
                        <a:t>LEN Dosing</a:t>
                      </a:r>
                    </a:p>
                  </a:txBody>
                  <a:tcPr marL="45720" marR="45720" horzOverflow="overflow">
                    <a:lnL w="12700">
                      <a:miter lim="400000"/>
                    </a:lnL>
                    <a:lnR w="12700">
                      <a:miter lim="400000"/>
                    </a:lnR>
                    <a:lnT w="12700">
                      <a:miter lim="400000"/>
                    </a:lnT>
                    <a:lnB w="12700">
                      <a:miter lim="400000"/>
                    </a:lnB>
                    <a:solidFill>
                      <a:srgbClr val="E1471D"/>
                    </a:solidFill>
                  </a:tcPr>
                </a:tc>
                <a:tc>
                  <a:txBody>
                    <a:bodyPr/>
                    <a:lstStyle/>
                    <a:p>
                      <a:endParaRPr/>
                    </a:p>
                  </a:txBody>
                  <a:tcPr marL="45720" marR="45720" horzOverflow="overflow">
                    <a:lnL w="12700">
                      <a:miter lim="400000"/>
                    </a:lnL>
                    <a:lnR w="12700">
                      <a:miter lim="400000"/>
                    </a:lnR>
                    <a:lnT w="12700">
                      <a:miter lim="400000"/>
                    </a:lnT>
                    <a:lnB w="12700">
                      <a:miter lim="400000"/>
                    </a:lnB>
                    <a:solidFill>
                      <a:srgbClr val="E1471D"/>
                    </a:solidFill>
                  </a:tcPr>
                </a:tc>
                <a:extLst>
                  <a:ext uri="{0D108BD9-81ED-4DB2-BD59-A6C34878D82A}">
                    <a16:rowId xmlns:a16="http://schemas.microsoft.com/office/drawing/2014/main" val="10000"/>
                  </a:ext>
                </a:extLst>
              </a:tr>
              <a:tr h="1879151">
                <a:tc>
                  <a:txBody>
                    <a:bodyPr/>
                    <a:lstStyle/>
                    <a:p>
                      <a:r>
                        <a:rPr sz="2000"/>
                        <a:t>Initiation</a:t>
                      </a:r>
                    </a:p>
                  </a:txBody>
                  <a:tcPr marL="45720" marR="45720" horzOverflow="overflow">
                    <a:lnL w="12700">
                      <a:miter lim="400000"/>
                    </a:lnL>
                    <a:lnR w="12700">
                      <a:miter lim="400000"/>
                    </a:lnR>
                    <a:lnT w="12700">
                      <a:miter lim="400000"/>
                    </a:lnT>
                    <a:lnB w="12700">
                      <a:miter lim="400000"/>
                    </a:lnB>
                    <a:solidFill>
                      <a:srgbClr val="CDCDCF"/>
                    </a:solidFill>
                  </a:tcPr>
                </a:tc>
                <a:tc>
                  <a:txBody>
                    <a:bodyPr/>
                    <a:lstStyle/>
                    <a:p>
                      <a:pPr>
                        <a:defRPr sz="2000" b="1"/>
                      </a:pPr>
                      <a:r>
                        <a:t>Day 1: </a:t>
                      </a:r>
                      <a:r>
                        <a:rPr b="0" u="sng"/>
                        <a:t>927 mg subcutaneously</a:t>
                      </a:r>
                      <a:br>
                        <a:rPr b="0" u="sng"/>
                      </a:br>
                      <a:r>
                        <a:rPr b="0" u="sng"/>
                        <a:t>(2 x 1.5 mL injections)</a:t>
                      </a:r>
                      <a:r>
                        <a:rPr b="0"/>
                        <a:t> </a:t>
                      </a:r>
                    </a:p>
                    <a:p>
                      <a:pPr>
                        <a:defRPr sz="2000"/>
                      </a:pPr>
                      <a:r>
                        <a:t>and</a:t>
                      </a:r>
                    </a:p>
                    <a:p>
                      <a:pPr>
                        <a:defRPr sz="2000" u="sng"/>
                      </a:pPr>
                      <a:r>
                        <a:t>600 mg PO (2 x 300 mg tablets)</a:t>
                      </a:r>
                      <a:br/>
                      <a:endParaRPr/>
                    </a:p>
                    <a:p>
                      <a:pPr>
                        <a:defRPr sz="2000" b="1"/>
                      </a:pPr>
                      <a:r>
                        <a:t>Day 2: </a:t>
                      </a:r>
                      <a:r>
                        <a:rPr b="0" u="sng"/>
                        <a:t>600 mg PO</a:t>
                      </a:r>
                    </a:p>
                  </a:txBody>
                  <a:tcPr marL="45720" marR="45720"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1"/>
                  </a:ext>
                </a:extLst>
              </a:tr>
              <a:tr h="984316">
                <a:tc>
                  <a:txBody>
                    <a:bodyPr/>
                    <a:lstStyle/>
                    <a:p>
                      <a:r>
                        <a:rPr sz="2000"/>
                        <a:t>Continuation</a:t>
                      </a:r>
                    </a:p>
                  </a:txBody>
                  <a:tcPr marL="45720" marR="45720" horzOverflow="overflow">
                    <a:lnL w="12700">
                      <a:miter lim="400000"/>
                    </a:lnL>
                    <a:lnR w="12700">
                      <a:miter lim="400000"/>
                    </a:lnR>
                    <a:lnT w="12700">
                      <a:miter lim="400000"/>
                    </a:lnT>
                    <a:lnB w="12700">
                      <a:miter lim="400000"/>
                    </a:lnB>
                    <a:solidFill>
                      <a:srgbClr val="F2F2F2"/>
                    </a:solidFill>
                  </a:tcPr>
                </a:tc>
                <a:tc>
                  <a:txBody>
                    <a:bodyPr/>
                    <a:lstStyle/>
                    <a:p>
                      <a:pPr>
                        <a:defRPr sz="2000"/>
                      </a:pPr>
                      <a:r>
                        <a:t>927 mg subcutaneously </a:t>
                      </a:r>
                      <a:r>
                        <a:rPr b="1"/>
                        <a:t>every </a:t>
                      </a:r>
                      <a:br>
                        <a:rPr b="1"/>
                      </a:br>
                      <a:r>
                        <a:rPr b="1"/>
                        <a:t>6 mo </a:t>
                      </a:r>
                      <a:r>
                        <a:t>from date of last injection +/- 2 wk</a:t>
                      </a:r>
                    </a:p>
                  </a:txBody>
                  <a:tcPr marL="45720" marR="45720"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2"/>
                  </a:ext>
                </a:extLst>
              </a:tr>
            </a:tbl>
          </a:graphicData>
        </a:graphic>
      </p:graphicFrame>
      <p:sp>
        <p:nvSpPr>
          <p:cNvPr id="1526" name="Text Box 15"/>
          <p:cNvSpPr txBox="1"/>
          <p:nvPr/>
        </p:nvSpPr>
        <p:spPr>
          <a:xfrm>
            <a:off x="458471" y="6395837"/>
            <a:ext cx="5940152"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accessdata.fda.gov/drugsatfda_docs/label/2025/220020s000lbl.pdf.</a:t>
            </a:r>
          </a:p>
        </p:txBody>
      </p:sp>
      <p:sp>
        <p:nvSpPr>
          <p:cNvPr id="1527" name="Slide Number"/>
          <p:cNvSpPr txBox="1">
            <a:spLocks noGrp="1"/>
          </p:cNvSpPr>
          <p:nvPr>
            <p:ph type="sldNum" sz="quarter" idx="4294967295"/>
          </p:nvPr>
        </p:nvSpPr>
        <p:spPr>
          <a:xfrm>
            <a:off x="8931144" y="6335840"/>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Title 1"/>
          <p:cNvSpPr txBox="1">
            <a:spLocks noGrp="1"/>
          </p:cNvSpPr>
          <p:nvPr>
            <p:ph type="title"/>
          </p:nvPr>
        </p:nvSpPr>
        <p:spPr>
          <a:xfrm>
            <a:off x="609758" y="238127"/>
            <a:ext cx="10872446" cy="1103314"/>
          </a:xfrm>
          <a:prstGeom prst="rect">
            <a:avLst/>
          </a:prstGeom>
        </p:spPr>
        <p:txBody>
          <a:bodyPr/>
          <a:lstStyle/>
          <a:p>
            <a:r>
              <a:t>Lenacapavir PK Study: Safety</a:t>
            </a:r>
          </a:p>
        </p:txBody>
      </p:sp>
      <p:sp>
        <p:nvSpPr>
          <p:cNvPr id="1532" name="Content Placeholder 2"/>
          <p:cNvSpPr txBox="1">
            <a:spLocks noGrp="1"/>
          </p:cNvSpPr>
          <p:nvPr>
            <p:ph type="body" sz="half" idx="1"/>
          </p:nvPr>
        </p:nvSpPr>
        <p:spPr>
          <a:xfrm>
            <a:off x="604674" y="4705003"/>
            <a:ext cx="10877531" cy="1683912"/>
          </a:xfrm>
          <a:prstGeom prst="rect">
            <a:avLst/>
          </a:prstGeom>
        </p:spPr>
        <p:txBody>
          <a:bodyPr/>
          <a:lstStyle/>
          <a:p>
            <a:pPr>
              <a:defRPr sz="2000"/>
            </a:pPr>
            <a:r>
              <a:t>No patient experienced grade 2-4 treatment-related AEs; no discontinuations due to AEs</a:t>
            </a:r>
          </a:p>
          <a:p>
            <a:pPr>
              <a:defRPr sz="2000"/>
            </a:pPr>
            <a:r>
              <a:t>Grade 3/4 laboratory abnormalities occurred in 7 (23%) patients; none was of clinical relevance</a:t>
            </a:r>
          </a:p>
          <a:p>
            <a:pPr>
              <a:defRPr sz="2000"/>
            </a:pPr>
            <a:r>
              <a:t>ISRs occurred in 80% of patients; all grade 1 severity, most resolved within days</a:t>
            </a:r>
          </a:p>
        </p:txBody>
      </p:sp>
      <p:sp>
        <p:nvSpPr>
          <p:cNvPr id="1533" name="Text Box 15"/>
          <p:cNvSpPr txBox="1"/>
          <p:nvPr/>
        </p:nvSpPr>
        <p:spPr>
          <a:xfrm>
            <a:off x="458471" y="6417609"/>
            <a:ext cx="7761921"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Begley. AIDS 2020. Abstr PEB0265.</a:t>
            </a:r>
          </a:p>
        </p:txBody>
      </p:sp>
      <p:graphicFrame>
        <p:nvGraphicFramePr>
          <p:cNvPr id="1534" name="Group 155"/>
          <p:cNvGraphicFramePr/>
          <p:nvPr/>
        </p:nvGraphicFramePr>
        <p:xfrm>
          <a:off x="719137" y="1605523"/>
          <a:ext cx="10763067" cy="2835396"/>
        </p:xfrm>
        <a:graphic>
          <a:graphicData uri="http://schemas.openxmlformats.org/drawingml/2006/table">
            <a:tbl>
              <a:tblPr>
                <a:tableStyleId>{4C3C2611-4C71-4FC5-86AE-919BDF0F9419}</a:tableStyleId>
              </a:tblPr>
              <a:tblGrid>
                <a:gridCol w="2433218">
                  <a:extLst>
                    <a:ext uri="{9D8B030D-6E8A-4147-A177-3AD203B41FA5}">
                      <a16:colId xmlns:a16="http://schemas.microsoft.com/office/drawing/2014/main" val="20000"/>
                    </a:ext>
                  </a:extLst>
                </a:gridCol>
                <a:gridCol w="2241603">
                  <a:extLst>
                    <a:ext uri="{9D8B030D-6E8A-4147-A177-3AD203B41FA5}">
                      <a16:colId xmlns:a16="http://schemas.microsoft.com/office/drawing/2014/main" val="20001"/>
                    </a:ext>
                  </a:extLst>
                </a:gridCol>
                <a:gridCol w="2241603">
                  <a:extLst>
                    <a:ext uri="{9D8B030D-6E8A-4147-A177-3AD203B41FA5}">
                      <a16:colId xmlns:a16="http://schemas.microsoft.com/office/drawing/2014/main" val="20002"/>
                    </a:ext>
                  </a:extLst>
                </a:gridCol>
                <a:gridCol w="2241603">
                  <a:extLst>
                    <a:ext uri="{9D8B030D-6E8A-4147-A177-3AD203B41FA5}">
                      <a16:colId xmlns:a16="http://schemas.microsoft.com/office/drawing/2014/main" val="20003"/>
                    </a:ext>
                  </a:extLst>
                </a:gridCol>
                <a:gridCol w="1605040">
                  <a:extLst>
                    <a:ext uri="{9D8B030D-6E8A-4147-A177-3AD203B41FA5}">
                      <a16:colId xmlns:a16="http://schemas.microsoft.com/office/drawing/2014/main" val="20004"/>
                    </a:ext>
                  </a:extLst>
                </a:gridCol>
              </a:tblGrid>
              <a:tr h="670695">
                <a:tc>
                  <a:txBody>
                    <a:bodyPr/>
                    <a:lstStyle/>
                    <a:p>
                      <a:r>
                        <a:rPr sz="1600" b="1">
                          <a:solidFill>
                            <a:srgbClr val="FFFFFF"/>
                          </a:solidFill>
                        </a:rPr>
                        <a:t>AEs Occurring in  ≥ 5 Patients, n (%)</a:t>
                      </a:r>
                    </a:p>
                  </a:txBody>
                  <a:tcPr marL="45774" marR="45774" marT="45774" marB="45774" anchor="ctr" horzOverflow="overflow">
                    <a:lnL w="12700">
                      <a:miter lim="400000"/>
                    </a:lnL>
                    <a:lnR w="12700">
                      <a:miter lim="400000"/>
                    </a:lnR>
                    <a:lnT w="12700">
                      <a:miter lim="400000"/>
                    </a:lnT>
                    <a:lnB w="12700">
                      <a:miter lim="400000"/>
                    </a:lnB>
                    <a:solidFill>
                      <a:srgbClr val="004482"/>
                    </a:solidFill>
                  </a:tcPr>
                </a:tc>
                <a:tc>
                  <a:txBody>
                    <a:bodyPr/>
                    <a:lstStyle/>
                    <a:p>
                      <a:pPr algn="ctr"/>
                      <a:r>
                        <a:rPr sz="1600" b="1" dirty="0">
                          <a:solidFill>
                            <a:srgbClr val="FFFFFF"/>
                          </a:solidFill>
                        </a:rPr>
                        <a:t>LEN 300 mg or Placebo,
1 x 1.0 mL
(n = 10)</a:t>
                      </a:r>
                    </a:p>
                  </a:txBody>
                  <a:tcPr marL="45774" marR="45774" marT="45774" marB="45774" anchor="ctr" horzOverflow="overflow">
                    <a:lnL w="12700">
                      <a:miter lim="400000"/>
                    </a:lnL>
                    <a:lnR w="12700">
                      <a:miter lim="400000"/>
                    </a:lnR>
                    <a:lnT w="12700">
                      <a:miter lim="400000"/>
                    </a:lnT>
                    <a:lnB w="12700">
                      <a:miter lim="400000"/>
                    </a:lnB>
                    <a:solidFill>
                      <a:srgbClr val="015873"/>
                    </a:solidFill>
                  </a:tcPr>
                </a:tc>
                <a:tc>
                  <a:txBody>
                    <a:bodyPr/>
                    <a:lstStyle/>
                    <a:p>
                      <a:pPr algn="ctr"/>
                      <a:r>
                        <a:rPr sz="1600" b="1">
                          <a:solidFill>
                            <a:srgbClr val="FFFFFF"/>
                          </a:solidFill>
                        </a:rPr>
                        <a:t>LEN 900 mg or Placebo,
3 x 1.0 mL
(n = 10)</a:t>
                      </a:r>
                    </a:p>
                  </a:txBody>
                  <a:tcPr marL="45774" marR="45774" marT="45774" marB="45774" anchor="ctr" horzOverflow="overflow">
                    <a:lnL w="12700">
                      <a:miter lim="400000"/>
                    </a:lnL>
                    <a:lnR w="12700">
                      <a:miter lim="400000"/>
                    </a:lnR>
                    <a:lnT w="12700">
                      <a:miter lim="400000"/>
                    </a:lnT>
                    <a:lnB w="12700">
                      <a:miter lim="400000"/>
                    </a:lnB>
                    <a:solidFill>
                      <a:srgbClr val="E1471D"/>
                    </a:solidFill>
                  </a:tcPr>
                </a:tc>
                <a:tc>
                  <a:txBody>
                    <a:bodyPr/>
                    <a:lstStyle/>
                    <a:p>
                      <a:pPr algn="ctr"/>
                      <a:r>
                        <a:rPr sz="1600" b="1">
                          <a:solidFill>
                            <a:srgbClr val="FFFFFF"/>
                          </a:solidFill>
                        </a:rPr>
                        <a:t>LEN 900 mg or Placebo,
2 x 1.5 mL
(n = 10)</a:t>
                      </a:r>
                    </a:p>
                  </a:txBody>
                  <a:tcPr marL="45774" marR="45774" marT="45774" marB="45774" anchor="ctr" horzOverflow="overflow">
                    <a:lnL w="12700">
                      <a:miter lim="400000"/>
                    </a:lnL>
                    <a:lnR w="12700">
                      <a:miter lim="400000"/>
                    </a:lnR>
                    <a:lnT w="12700">
                      <a:miter lim="400000"/>
                    </a:lnT>
                    <a:lnB w="12700">
                      <a:miter lim="400000"/>
                    </a:lnB>
                    <a:solidFill>
                      <a:srgbClr val="00823B"/>
                    </a:solidFill>
                  </a:tcPr>
                </a:tc>
                <a:tc>
                  <a:txBody>
                    <a:bodyPr/>
                    <a:lstStyle/>
                    <a:p>
                      <a:pPr algn="ctr"/>
                      <a:r>
                        <a:rPr sz="1600" b="1">
                          <a:solidFill>
                            <a:srgbClr val="FFFFFF"/>
                          </a:solidFill>
                        </a:rPr>
                        <a:t>Total LEN or Placebo
(N = 30)</a:t>
                      </a:r>
                    </a:p>
                  </a:txBody>
                  <a:tcPr marL="45774" marR="45774" marT="45774" marB="45774" anchor="ctr" horzOverflow="overflow">
                    <a:lnL w="12700">
                      <a:miter lim="400000"/>
                    </a:lnL>
                    <a:lnR w="12700">
                      <a:miter lim="400000"/>
                    </a:lnR>
                    <a:lnT w="12700">
                      <a:miter lim="400000"/>
                    </a:lnT>
                    <a:lnB w="12700">
                      <a:miter lim="400000"/>
                    </a:lnB>
                    <a:solidFill>
                      <a:srgbClr val="004482"/>
                    </a:solidFill>
                  </a:tcPr>
                </a:tc>
                <a:extLst>
                  <a:ext uri="{0D108BD9-81ED-4DB2-BD59-A6C34878D82A}">
                    <a16:rowId xmlns:a16="http://schemas.microsoft.com/office/drawing/2014/main" val="10000"/>
                  </a:ext>
                </a:extLst>
              </a:tr>
              <a:tr h="273298">
                <a:tc>
                  <a:txBody>
                    <a:bodyPr/>
                    <a:lstStyle/>
                    <a:p>
                      <a:r>
                        <a:rPr sz="1600">
                          <a:solidFill>
                            <a:srgbClr val="07090A"/>
                          </a:solidFill>
                        </a:rPr>
                        <a:t>Injection-site induration</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3 (30)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8 (80)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10 (100)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21 (70)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1"/>
                  </a:ext>
                </a:extLst>
              </a:tr>
              <a:tr h="273298">
                <a:tc>
                  <a:txBody>
                    <a:bodyPr/>
                    <a:lstStyle/>
                    <a:p>
                      <a:r>
                        <a:rPr sz="1600">
                          <a:solidFill>
                            <a:srgbClr val="07090A"/>
                          </a:solidFill>
                        </a:rPr>
                        <a:t>Injection-site pain</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6 (60)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8 (80)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14 (47)</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2"/>
                  </a:ext>
                </a:extLst>
              </a:tr>
              <a:tr h="273298">
                <a:tc>
                  <a:txBody>
                    <a:bodyPr/>
                    <a:lstStyle/>
                    <a:p>
                      <a:r>
                        <a:rPr sz="1600">
                          <a:solidFill>
                            <a:srgbClr val="07090A"/>
                          </a:solidFill>
                        </a:rPr>
                        <a:t>Injection-site erythema</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1 (10)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5 (50)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4 (40)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10 (33)</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3"/>
                  </a:ext>
                </a:extLst>
              </a:tr>
              <a:tr h="273298">
                <a:tc>
                  <a:txBody>
                    <a:bodyPr/>
                    <a:lstStyle/>
                    <a:p>
                      <a:r>
                        <a:rPr sz="1600">
                          <a:solidFill>
                            <a:srgbClr val="07090A"/>
                          </a:solidFill>
                        </a:rPr>
                        <a:t>Headache</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3 (30)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4 (40)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3 (30)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10 (33)</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4"/>
                  </a:ext>
                </a:extLst>
              </a:tr>
              <a:tr h="273298">
                <a:tc>
                  <a:txBody>
                    <a:bodyPr/>
                    <a:lstStyle/>
                    <a:p>
                      <a:r>
                        <a:rPr sz="1600">
                          <a:solidFill>
                            <a:srgbClr val="07090A"/>
                          </a:solidFill>
                        </a:rPr>
                        <a:t>Injection-site swelling</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4 (40)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4 (40)</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1600">
                          <a:solidFill>
                            <a:srgbClr val="07090A"/>
                          </a:solidFill>
                        </a:rPr>
                        <a:t>8 (27)</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5"/>
                  </a:ext>
                </a:extLst>
              </a:tr>
              <a:tr h="273298">
                <a:tc>
                  <a:txBody>
                    <a:bodyPr/>
                    <a:lstStyle/>
                    <a:p>
                      <a:r>
                        <a:rPr sz="1600">
                          <a:solidFill>
                            <a:srgbClr val="07090A"/>
                          </a:solidFill>
                        </a:rPr>
                        <a:t>Injection-site nodule</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2 (20)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3 (30)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a:solidFill>
                            <a:srgbClr val="07090A"/>
                          </a:solidFill>
                        </a:rPr>
                        <a:t>0</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1600" dirty="0">
                          <a:solidFill>
                            <a:srgbClr val="07090A"/>
                          </a:solidFill>
                        </a:rPr>
                        <a:t>5 (17)</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Title 1"/>
          <p:cNvSpPr txBox="1">
            <a:spLocks noGrp="1"/>
          </p:cNvSpPr>
          <p:nvPr>
            <p:ph type="title"/>
          </p:nvPr>
        </p:nvSpPr>
        <p:spPr>
          <a:xfrm>
            <a:off x="609758" y="238127"/>
            <a:ext cx="10872446" cy="1103313"/>
          </a:xfrm>
          <a:prstGeom prst="rect">
            <a:avLst/>
          </a:prstGeom>
        </p:spPr>
        <p:txBody>
          <a:bodyPr>
            <a:normAutofit fontScale="90000"/>
          </a:bodyPr>
          <a:lstStyle/>
          <a:p>
            <a:r>
              <a:t>HPTN 083 and 084: LA IM CAB Q2M vs </a:t>
            </a:r>
            <a:br/>
            <a:r>
              <a:t>Daily Oral FTC/TDF for PrEP</a:t>
            </a:r>
          </a:p>
        </p:txBody>
      </p:sp>
      <p:sp>
        <p:nvSpPr>
          <p:cNvPr id="1550" name="Content Placeholder 66"/>
          <p:cNvSpPr txBox="1">
            <a:spLocks noGrp="1"/>
          </p:cNvSpPr>
          <p:nvPr>
            <p:ph type="body" idx="1"/>
          </p:nvPr>
        </p:nvSpPr>
        <p:spPr>
          <a:xfrm>
            <a:off x="604674" y="1513047"/>
            <a:ext cx="10877531" cy="4650686"/>
          </a:xfrm>
          <a:prstGeom prst="rect">
            <a:avLst/>
          </a:prstGeom>
        </p:spPr>
        <p:txBody>
          <a:bodyPr/>
          <a:lstStyle/>
          <a:p>
            <a:pPr>
              <a:defRPr sz="2400"/>
            </a:pPr>
            <a:r>
              <a:t>International, randomized, double-blind phase IIb/III (083) and phase III (084) trials</a:t>
            </a:r>
          </a:p>
          <a:p>
            <a:pPr>
              <a:defRPr sz="2400"/>
            </a:pPr>
            <a:r>
              <a:t>LA IM CAB </a:t>
            </a:r>
            <a:r>
              <a:rPr b="1" u="sng">
                <a:solidFill>
                  <a:srgbClr val="E1471D"/>
                </a:solidFill>
              </a:rPr>
              <a:t>superior</a:t>
            </a:r>
            <a:r>
              <a:t> to daily oral FTC/TDF in both trials</a:t>
            </a:r>
          </a:p>
        </p:txBody>
      </p:sp>
      <p:sp>
        <p:nvSpPr>
          <p:cNvPr id="1551" name="Text Box 15"/>
          <p:cNvSpPr txBox="1"/>
          <p:nvPr/>
        </p:nvSpPr>
        <p:spPr>
          <a:xfrm>
            <a:off x="430947" y="6306774"/>
            <a:ext cx="8472070" cy="438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1. Landovitz. NEJM. 2021;385:595. 2. Landovitz. Lancet HIV. 2023;10:E767. 3. Marzinke. Antimicrob Agents Chemother. 2023;67:e0005323. 4. Delany-Moretlwe. Lancet. 2022;399:1779. </a:t>
            </a:r>
          </a:p>
        </p:txBody>
      </p:sp>
      <p:grpSp>
        <p:nvGrpSpPr>
          <p:cNvPr id="1554" name="Rectangle: Rounded Corners 2"/>
          <p:cNvGrpSpPr/>
          <p:nvPr/>
        </p:nvGrpSpPr>
        <p:grpSpPr>
          <a:xfrm>
            <a:off x="457200" y="2466134"/>
            <a:ext cx="5338182" cy="3817780"/>
            <a:chOff x="0" y="0"/>
            <a:chExt cx="5338181" cy="3817778"/>
          </a:xfrm>
        </p:grpSpPr>
        <p:sp>
          <p:nvSpPr>
            <p:cNvPr id="1552" name="Rounded Rectangle"/>
            <p:cNvSpPr/>
            <p:nvPr/>
          </p:nvSpPr>
          <p:spPr>
            <a:xfrm>
              <a:off x="0" y="0"/>
              <a:ext cx="5338182" cy="3817779"/>
            </a:xfrm>
            <a:prstGeom prst="roundRect">
              <a:avLst>
                <a:gd name="adj" fmla="val 16667"/>
              </a:avLst>
            </a:prstGeom>
            <a:solidFill>
              <a:srgbClr val="FFF0D7"/>
            </a:solidFill>
            <a:ln w="12700" cap="flat">
              <a:noFill/>
              <a:miter lim="400000"/>
            </a:ln>
            <a:effectLst/>
          </p:spPr>
          <p:txBody>
            <a:bodyPr wrap="square" lIns="45719" tIns="45719" rIns="45719" bIns="45719" numCol="1" anchor="t">
              <a:noAutofit/>
            </a:bodyPr>
            <a:lstStyle/>
            <a:p>
              <a:pPr>
                <a:spcBef>
                  <a:spcPts val="600"/>
                </a:spcBef>
                <a:defRPr>
                  <a:solidFill>
                    <a:srgbClr val="FFFFFF"/>
                  </a:solidFill>
                </a:defRPr>
              </a:pPr>
              <a:endParaRPr/>
            </a:p>
          </p:txBody>
        </p:sp>
        <p:sp>
          <p:nvSpPr>
            <p:cNvPr id="1553" name="HPTN 0831…"/>
            <p:cNvSpPr txBox="1"/>
            <p:nvPr/>
          </p:nvSpPr>
          <p:spPr>
            <a:xfrm>
              <a:off x="232088" y="186369"/>
              <a:ext cx="4874005" cy="34516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600"/>
                </a:spcBef>
                <a:defRPr sz="2000" b="1"/>
              </a:pPr>
              <a:r>
                <a:t>HPTN 083</a:t>
              </a:r>
              <a:r>
                <a:rPr baseline="30000"/>
                <a:t>1</a:t>
              </a:r>
              <a:endParaRPr>
                <a:solidFill>
                  <a:srgbClr val="FFFFFF"/>
                </a:solidFill>
              </a:endParaRPr>
            </a:p>
            <a:p>
              <a:pPr marL="342900" indent="-342900">
                <a:spcBef>
                  <a:spcPts val="600"/>
                </a:spcBef>
                <a:buSzPct val="100000"/>
                <a:buChar char="▪"/>
                <a:defRPr sz="2000"/>
              </a:pPr>
              <a:r>
                <a:t>N = 4566 </a:t>
              </a:r>
              <a:r>
                <a:rPr b="1"/>
                <a:t>men who have sex with men and transgender women</a:t>
              </a:r>
              <a:endParaRPr>
                <a:solidFill>
                  <a:srgbClr val="FFFFFF"/>
                </a:solidFill>
              </a:endParaRPr>
            </a:p>
            <a:p>
              <a:pPr marL="342900" indent="-342900">
                <a:spcBef>
                  <a:spcPts val="600"/>
                </a:spcBef>
                <a:buSzPct val="100000"/>
                <a:buChar char="▪"/>
                <a:defRPr sz="2000"/>
              </a:pPr>
              <a:r>
                <a:t>12 incident infections on LA CAB </a:t>
              </a:r>
              <a:endParaRPr>
                <a:solidFill>
                  <a:srgbClr val="FFFFFF"/>
                </a:solidFill>
              </a:endParaRPr>
            </a:p>
            <a:p>
              <a:pPr marL="800100" lvl="1" indent="-342900">
                <a:spcBef>
                  <a:spcPts val="600"/>
                </a:spcBef>
                <a:buSzPct val="100000"/>
                <a:buFont typeface="Calibri"/>
                <a:buChar char="–"/>
                <a:defRPr b="1">
                  <a:solidFill>
                    <a:srgbClr val="E1471D"/>
                  </a:solidFill>
                </a:defRPr>
              </a:pPr>
              <a:r>
                <a:t>4 with on-time injections</a:t>
              </a:r>
              <a:endParaRPr>
                <a:solidFill>
                  <a:srgbClr val="FFFFFF"/>
                </a:solidFill>
              </a:endParaRPr>
            </a:p>
            <a:p>
              <a:pPr marL="342900" indent="-342900">
                <a:spcBef>
                  <a:spcPts val="600"/>
                </a:spcBef>
                <a:buSzPct val="100000"/>
                <a:buChar char="▪"/>
                <a:defRPr sz="2000"/>
              </a:pPr>
              <a:r>
                <a:t>HR for CAB vs FTC/TDF: </a:t>
              </a:r>
              <a:br/>
              <a:r>
                <a:rPr b="1">
                  <a:solidFill>
                    <a:srgbClr val="E1471D"/>
                  </a:solidFill>
                </a:rPr>
                <a:t>0.34 (95% CI: 0.18-0.62)</a:t>
              </a:r>
              <a:endParaRPr>
                <a:solidFill>
                  <a:srgbClr val="FFFFFF"/>
                </a:solidFill>
              </a:endParaRPr>
            </a:p>
            <a:p>
              <a:pPr marL="342900" indent="-342900">
                <a:spcBef>
                  <a:spcPts val="600"/>
                </a:spcBef>
                <a:buSzPct val="100000"/>
                <a:buChar char="▪"/>
                <a:defRPr sz="2000"/>
              </a:pPr>
              <a:r>
                <a:t>18 additional infections identified up to </a:t>
              </a:r>
              <a:br/>
              <a:r>
                <a:t>1 yr after study unblinding (</a:t>
              </a:r>
              <a:r>
                <a:rPr b="1">
                  <a:solidFill>
                    <a:srgbClr val="E1471D"/>
                  </a:solidFill>
                </a:rPr>
                <a:t>2 with on-time injections</a:t>
              </a:r>
              <a:r>
                <a:t>)</a:t>
              </a:r>
              <a:r>
                <a:rPr baseline="30000"/>
                <a:t>2,3</a:t>
              </a:r>
            </a:p>
          </p:txBody>
        </p:sp>
      </p:grpSp>
      <p:grpSp>
        <p:nvGrpSpPr>
          <p:cNvPr id="1557" name="Rectangle: Rounded Corners 12"/>
          <p:cNvGrpSpPr/>
          <p:nvPr/>
        </p:nvGrpSpPr>
        <p:grpSpPr>
          <a:xfrm>
            <a:off x="5895962" y="2466134"/>
            <a:ext cx="5838838" cy="3812459"/>
            <a:chOff x="0" y="0"/>
            <a:chExt cx="5838837" cy="3812457"/>
          </a:xfrm>
        </p:grpSpPr>
        <p:sp>
          <p:nvSpPr>
            <p:cNvPr id="1555" name="Rounded Rectangle"/>
            <p:cNvSpPr/>
            <p:nvPr/>
          </p:nvSpPr>
          <p:spPr>
            <a:xfrm>
              <a:off x="0" y="0"/>
              <a:ext cx="5838838" cy="3812458"/>
            </a:xfrm>
            <a:prstGeom prst="roundRect">
              <a:avLst>
                <a:gd name="adj" fmla="val 16667"/>
              </a:avLst>
            </a:prstGeom>
            <a:solidFill>
              <a:srgbClr val="DBECF1"/>
            </a:solidFill>
            <a:ln w="12700" cap="flat">
              <a:noFill/>
              <a:miter lim="400000"/>
            </a:ln>
            <a:effectLst/>
          </p:spPr>
          <p:txBody>
            <a:bodyPr wrap="square" lIns="45719" tIns="45719" rIns="45719" bIns="45719" numCol="1" anchor="t">
              <a:noAutofit/>
            </a:bodyPr>
            <a:lstStyle/>
            <a:p>
              <a:pPr>
                <a:spcBef>
                  <a:spcPts val="800"/>
                </a:spcBef>
                <a:defRPr sz="2000" b="1">
                  <a:solidFill>
                    <a:srgbClr val="E1471D"/>
                  </a:solidFill>
                </a:defRPr>
              </a:pPr>
              <a:endParaRPr/>
            </a:p>
          </p:txBody>
        </p:sp>
        <p:sp>
          <p:nvSpPr>
            <p:cNvPr id="1556" name="HPTN 0844…"/>
            <p:cNvSpPr txBox="1"/>
            <p:nvPr/>
          </p:nvSpPr>
          <p:spPr>
            <a:xfrm>
              <a:off x="231828" y="186108"/>
              <a:ext cx="5375180" cy="32992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spcBef>
                  <a:spcPts val="600"/>
                </a:spcBef>
                <a:defRPr sz="2000" b="1"/>
              </a:pPr>
              <a:r>
                <a:t>HPTN 084</a:t>
              </a:r>
              <a:r>
                <a:rPr baseline="30000"/>
                <a:t>4</a:t>
              </a:r>
              <a:endParaRPr>
                <a:solidFill>
                  <a:srgbClr val="FFFFFF"/>
                </a:solidFill>
              </a:endParaRPr>
            </a:p>
            <a:p>
              <a:pPr marL="342900" indent="-342900">
                <a:spcBef>
                  <a:spcPts val="600"/>
                </a:spcBef>
                <a:buSzPct val="100000"/>
                <a:buChar char="▪"/>
                <a:defRPr sz="2000"/>
              </a:pPr>
              <a:r>
                <a:t>N = 3224 </a:t>
              </a:r>
              <a:r>
                <a:rPr b="1"/>
                <a:t>cisgender women</a:t>
              </a:r>
              <a:endParaRPr>
                <a:solidFill>
                  <a:srgbClr val="FFFFFF"/>
                </a:solidFill>
              </a:endParaRPr>
            </a:p>
            <a:p>
              <a:pPr marL="342900" indent="-342900">
                <a:spcBef>
                  <a:spcPts val="600"/>
                </a:spcBef>
                <a:buSzPct val="100000"/>
                <a:buChar char="▪"/>
                <a:defRPr sz="2000"/>
              </a:pPr>
              <a:r>
                <a:t>4 incident infections on LA CAB</a:t>
              </a:r>
              <a:endParaRPr>
                <a:solidFill>
                  <a:srgbClr val="FFFFFF"/>
                </a:solidFill>
              </a:endParaRPr>
            </a:p>
            <a:p>
              <a:pPr marL="800100" lvl="1" indent="-342900">
                <a:spcBef>
                  <a:spcPts val="600"/>
                </a:spcBef>
                <a:buSzPct val="100000"/>
                <a:buFont typeface="Calibri"/>
                <a:buChar char="–"/>
                <a:defRPr b="1">
                  <a:solidFill>
                    <a:srgbClr val="E1471D"/>
                  </a:solidFill>
                </a:defRPr>
              </a:pPr>
              <a:r>
                <a:t>1 with on-time injections</a:t>
              </a:r>
              <a:endParaRPr>
                <a:solidFill>
                  <a:srgbClr val="FFFFFF"/>
                </a:solidFill>
              </a:endParaRPr>
            </a:p>
            <a:p>
              <a:pPr marL="800100" lvl="1" indent="-342900">
                <a:spcBef>
                  <a:spcPts val="600"/>
                </a:spcBef>
                <a:buSzPct val="100000"/>
                <a:buFont typeface="Calibri"/>
                <a:buChar char="–"/>
              </a:pPr>
              <a:r>
                <a:t>1 later determined to be infected at baseline</a:t>
              </a:r>
              <a:endParaRPr>
                <a:solidFill>
                  <a:srgbClr val="FFFFFF"/>
                </a:solidFill>
              </a:endParaRPr>
            </a:p>
            <a:p>
              <a:pPr marL="800100" lvl="1" indent="-342900">
                <a:spcBef>
                  <a:spcPts val="600"/>
                </a:spcBef>
                <a:buSzPct val="100000"/>
                <a:buFont typeface="Calibri"/>
                <a:buChar char="–"/>
              </a:pPr>
              <a:r>
                <a:t>2 with no CAB injections or recent exposure </a:t>
              </a:r>
              <a:endParaRPr>
                <a:solidFill>
                  <a:srgbClr val="FFFFFF"/>
                </a:solidFill>
              </a:endParaRPr>
            </a:p>
            <a:p>
              <a:pPr marL="342900" indent="-342900">
                <a:spcBef>
                  <a:spcPts val="600"/>
                </a:spcBef>
                <a:buSzPct val="100000"/>
                <a:buChar char="▪"/>
                <a:defRPr sz="2000"/>
              </a:pPr>
              <a:r>
                <a:t>HR for CAB vs FTC/TDF: </a:t>
              </a:r>
              <a:r>
                <a:rPr b="1">
                  <a:solidFill>
                    <a:srgbClr val="E1471D"/>
                  </a:solidFill>
                </a:rPr>
                <a:t>0.12 (95% CI: 0.05-0.31)</a:t>
              </a:r>
              <a:endParaRPr>
                <a:solidFill>
                  <a:srgbClr val="FFFFFF"/>
                </a:solidFill>
              </a:endParaRPr>
            </a:p>
            <a:p>
              <a:pPr marL="292100" indent="-292100">
                <a:spcBef>
                  <a:spcPts val="800"/>
                </a:spcBef>
                <a:buClr>
                  <a:srgbClr val="000000"/>
                </a:buClr>
                <a:buSzPct val="100000"/>
                <a:buChar char="▪"/>
                <a:defRPr sz="2000"/>
              </a:pPr>
              <a:r>
                <a:t>Pregnancies: No safety issues with mothers, neonates</a:t>
              </a:r>
            </a:p>
          </p:txBody>
        </p:sp>
      </p:grpSp>
      <p:sp>
        <p:nvSpPr>
          <p:cNvPr id="1558" name="Slide Number"/>
          <p:cNvSpPr txBox="1">
            <a:spLocks noGrp="1"/>
          </p:cNvSpPr>
          <p:nvPr>
            <p:ph type="sldNum" sz="quarter" idx="4294967295"/>
          </p:nvPr>
        </p:nvSpPr>
        <p:spPr>
          <a:xfrm>
            <a:off x="8969767" y="6342026"/>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Rectangle 2"/>
          <p:cNvSpPr txBox="1">
            <a:spLocks noGrp="1"/>
          </p:cNvSpPr>
          <p:nvPr>
            <p:ph type="title"/>
          </p:nvPr>
        </p:nvSpPr>
        <p:spPr>
          <a:xfrm>
            <a:off x="609759" y="238127"/>
            <a:ext cx="10872445" cy="1103313"/>
          </a:xfrm>
          <a:prstGeom prst="rect">
            <a:avLst/>
          </a:prstGeom>
        </p:spPr>
        <p:txBody>
          <a:bodyPr/>
          <a:lstStyle/>
          <a:p>
            <a:r>
              <a:t>LA CAB PrEP: Post-approval, Real-life Cohort Studies</a:t>
            </a:r>
          </a:p>
        </p:txBody>
      </p:sp>
      <p:sp>
        <p:nvSpPr>
          <p:cNvPr id="1589" name="Rectangle 3"/>
          <p:cNvSpPr txBox="1">
            <a:spLocks noGrp="1"/>
          </p:cNvSpPr>
          <p:nvPr>
            <p:ph type="body" sz="half" idx="1"/>
          </p:nvPr>
        </p:nvSpPr>
        <p:spPr>
          <a:xfrm>
            <a:off x="601819" y="1210692"/>
            <a:ext cx="5309280" cy="3657619"/>
          </a:xfrm>
          <a:prstGeom prst="rect">
            <a:avLst/>
          </a:prstGeom>
          <a:solidFill>
            <a:srgbClr val="FCECE8"/>
          </a:solidFill>
        </p:spPr>
        <p:txBody>
          <a:bodyPr/>
          <a:lstStyle/>
          <a:p>
            <a:pPr marL="0" indent="0">
              <a:buSzTx/>
              <a:buFont typeface="Wingdings"/>
              <a:buNone/>
              <a:defRPr sz="2400" b="1">
                <a:solidFill>
                  <a:srgbClr val="E1471D"/>
                </a:solidFill>
              </a:defRPr>
            </a:pPr>
            <a:r>
              <a:t>OPERA</a:t>
            </a:r>
            <a:r>
              <a:rPr baseline="30000"/>
              <a:t>1</a:t>
            </a:r>
          </a:p>
          <a:p>
            <a:pPr>
              <a:defRPr sz="2000"/>
            </a:pPr>
            <a:r>
              <a:t>Subanalysis of EHR of n = 764 people who received LA CAB PrEP</a:t>
            </a:r>
          </a:p>
          <a:p>
            <a:pPr marL="742950" lvl="1" indent="-285750">
              <a:buFont typeface="Arial"/>
              <a:defRPr sz="2000"/>
            </a:pPr>
            <a:r>
              <a:t>85% had on-time LA CAB initiation, of which 69% received all injections on time</a:t>
            </a:r>
            <a:endParaRPr sz="2600"/>
          </a:p>
          <a:p>
            <a:pPr>
              <a:defRPr sz="2000" b="1" u="sng"/>
            </a:pPr>
            <a:r>
              <a:t>n = 2 HIV seroconversions (0.3%)</a:t>
            </a:r>
          </a:p>
          <a:p>
            <a:pPr marL="742950" lvl="1" indent="-285750">
              <a:buFont typeface="Arial"/>
              <a:defRPr sz="2000"/>
            </a:pPr>
            <a:r>
              <a:t>65% received HIV testing at initiation</a:t>
            </a:r>
            <a:endParaRPr sz="2600"/>
          </a:p>
          <a:p>
            <a:pPr marL="742950" lvl="1" indent="-285750">
              <a:buFont typeface="Arial"/>
              <a:defRPr sz="2000"/>
            </a:pPr>
            <a:r>
              <a:t>50% received HIV testing at all subsequent injections</a:t>
            </a:r>
          </a:p>
        </p:txBody>
      </p:sp>
      <p:grpSp>
        <p:nvGrpSpPr>
          <p:cNvPr id="1592" name="Content Placeholder 3"/>
          <p:cNvGrpSpPr/>
          <p:nvPr/>
        </p:nvGrpSpPr>
        <p:grpSpPr>
          <a:xfrm>
            <a:off x="6280903" y="1210693"/>
            <a:ext cx="5229571" cy="3658183"/>
            <a:chOff x="0" y="0"/>
            <a:chExt cx="5229569" cy="3658182"/>
          </a:xfrm>
        </p:grpSpPr>
        <p:sp>
          <p:nvSpPr>
            <p:cNvPr id="1590" name="Rectangle"/>
            <p:cNvSpPr/>
            <p:nvPr/>
          </p:nvSpPr>
          <p:spPr>
            <a:xfrm>
              <a:off x="0" y="0"/>
              <a:ext cx="5229570" cy="3658183"/>
            </a:xfrm>
            <a:prstGeom prst="rect">
              <a:avLst/>
            </a:prstGeom>
            <a:solidFill>
              <a:srgbClr val="DBECF1">
                <a:alpha val="50195"/>
              </a:srgbClr>
            </a:solidFill>
            <a:ln w="12700" cap="flat">
              <a:noFill/>
              <a:miter lim="400000"/>
            </a:ln>
            <a:effectLst/>
          </p:spPr>
          <p:txBody>
            <a:bodyPr wrap="square" lIns="45719" tIns="45719" rIns="45719" bIns="45719" numCol="1" anchor="t">
              <a:noAutofit/>
            </a:bodyPr>
            <a:lstStyle/>
            <a:p>
              <a:pPr>
                <a:lnSpc>
                  <a:spcPct val="90000"/>
                </a:lnSpc>
                <a:spcBef>
                  <a:spcPts val="1000"/>
                </a:spcBef>
                <a:defRPr sz="2000"/>
              </a:pPr>
              <a:endParaRPr/>
            </a:p>
          </p:txBody>
        </p:sp>
        <p:sp>
          <p:nvSpPr>
            <p:cNvPr id="1591" name="TRIO2…"/>
            <p:cNvSpPr txBox="1"/>
            <p:nvPr/>
          </p:nvSpPr>
          <p:spPr>
            <a:xfrm>
              <a:off x="45720" y="0"/>
              <a:ext cx="5138130" cy="36581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nSpc>
                  <a:spcPct val="90000"/>
                </a:lnSpc>
                <a:spcBef>
                  <a:spcPts val="1000"/>
                </a:spcBef>
                <a:defRPr sz="2400" b="1">
                  <a:solidFill>
                    <a:srgbClr val="015873"/>
                  </a:solidFill>
                </a:defRPr>
              </a:pPr>
              <a:r>
                <a:t>TRIO</a:t>
              </a:r>
              <a:r>
                <a:rPr baseline="30000"/>
                <a:t>2</a:t>
              </a:r>
              <a:endParaRPr sz="2800"/>
            </a:p>
            <a:p>
              <a:pPr marL="342900" indent="-342900">
                <a:lnSpc>
                  <a:spcPct val="90000"/>
                </a:lnSpc>
                <a:spcBef>
                  <a:spcPts val="1000"/>
                </a:spcBef>
                <a:buClr>
                  <a:srgbClr val="000000"/>
                </a:buClr>
                <a:buSzPct val="100000"/>
                <a:buChar char="▪"/>
                <a:defRPr sz="2000"/>
              </a:pPr>
              <a:r>
                <a:t>Subanalysis of EHR of n = 526 people who received LA CAB PrEP</a:t>
              </a:r>
              <a:endParaRPr sz="2800"/>
            </a:p>
            <a:p>
              <a:pPr marL="742950" lvl="1" indent="-285750">
                <a:lnSpc>
                  <a:spcPct val="90000"/>
                </a:lnSpc>
                <a:spcBef>
                  <a:spcPts val="1000"/>
                </a:spcBef>
                <a:buClr>
                  <a:srgbClr val="000000"/>
                </a:buClr>
                <a:buSzPct val="100000"/>
                <a:buFont typeface="Arial"/>
                <a:buChar char="‒"/>
                <a:defRPr sz="2000"/>
              </a:pPr>
              <a:r>
                <a:t>Of those with ≥2 injections, </a:t>
              </a:r>
              <a:br/>
              <a:r>
                <a:t>84% received all injections on time </a:t>
              </a:r>
              <a:endParaRPr sz="2600"/>
            </a:p>
            <a:p>
              <a:pPr marL="742950" lvl="1" indent="-285750">
                <a:lnSpc>
                  <a:spcPct val="90000"/>
                </a:lnSpc>
                <a:spcBef>
                  <a:spcPts val="1000"/>
                </a:spcBef>
                <a:buClr>
                  <a:srgbClr val="000000"/>
                </a:buClr>
                <a:buSzPct val="100000"/>
                <a:buFont typeface="Arial"/>
                <a:buChar char="‒"/>
                <a:defRPr sz="2000"/>
              </a:pPr>
              <a:r>
                <a:t>Of those with ≥5 injections, </a:t>
              </a:r>
              <a:br/>
              <a:r>
                <a:t>65% received all injections on time </a:t>
              </a:r>
              <a:endParaRPr sz="2600"/>
            </a:p>
            <a:p>
              <a:pPr marL="342900" indent="-342900">
                <a:lnSpc>
                  <a:spcPct val="90000"/>
                </a:lnSpc>
                <a:spcBef>
                  <a:spcPts val="1000"/>
                </a:spcBef>
                <a:buClr>
                  <a:srgbClr val="000000"/>
                </a:buClr>
                <a:buSzPct val="100000"/>
                <a:buChar char="▪"/>
                <a:defRPr sz="2000" b="1" u="sng"/>
              </a:pPr>
              <a:r>
                <a:t>No HIV seroconversions</a:t>
              </a:r>
              <a:endParaRPr sz="2800"/>
            </a:p>
            <a:p>
              <a:pPr marL="742950" lvl="1" indent="-285750">
                <a:lnSpc>
                  <a:spcPct val="90000"/>
                </a:lnSpc>
                <a:spcBef>
                  <a:spcPts val="1000"/>
                </a:spcBef>
                <a:buClr>
                  <a:srgbClr val="000000"/>
                </a:buClr>
                <a:buSzPct val="100000"/>
                <a:buFont typeface="Arial"/>
                <a:buChar char="‒"/>
                <a:defRPr sz="2000"/>
              </a:pPr>
              <a:r>
                <a:t>Frequency of testing was inconsistent</a:t>
              </a:r>
            </a:p>
          </p:txBody>
        </p:sp>
      </p:grpSp>
      <p:sp>
        <p:nvSpPr>
          <p:cNvPr id="1593" name="Text Box 11"/>
          <p:cNvSpPr txBox="1"/>
          <p:nvPr/>
        </p:nvSpPr>
        <p:spPr>
          <a:xfrm>
            <a:off x="460058" y="6414434"/>
            <a:ext cx="7919086"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defRPr sz="1200">
                <a:solidFill>
                  <a:srgbClr val="455560"/>
                </a:solidFill>
              </a:defRPr>
            </a:pPr>
            <a:r>
              <a:t>1. Mills. IDWeek 2024. Abstr 508. 2. Ramgopal. IDWeek 2024. Abstr 505. 3. </a:t>
            </a:r>
            <a:r>
              <a:rPr spc="-10"/>
              <a:t>Tung. </a:t>
            </a:r>
            <a:r>
              <a:t>IDWeek 2024. Abstr 506.</a:t>
            </a:r>
          </a:p>
        </p:txBody>
      </p:sp>
      <p:grpSp>
        <p:nvGrpSpPr>
          <p:cNvPr id="1596" name="Rectangle 3"/>
          <p:cNvGrpSpPr/>
          <p:nvPr/>
        </p:nvGrpSpPr>
        <p:grpSpPr>
          <a:xfrm>
            <a:off x="601820" y="5287595"/>
            <a:ext cx="10880384" cy="884606"/>
            <a:chOff x="0" y="0"/>
            <a:chExt cx="10880383" cy="884605"/>
          </a:xfrm>
        </p:grpSpPr>
        <p:sp>
          <p:nvSpPr>
            <p:cNvPr id="1594" name="Rectangle"/>
            <p:cNvSpPr/>
            <p:nvPr/>
          </p:nvSpPr>
          <p:spPr>
            <a:xfrm>
              <a:off x="0" y="-1"/>
              <a:ext cx="10880384" cy="884607"/>
            </a:xfrm>
            <a:prstGeom prst="rect">
              <a:avLst/>
            </a:prstGeom>
            <a:solidFill>
              <a:srgbClr val="E6CDEB">
                <a:alpha val="50195"/>
              </a:srgbClr>
            </a:solidFill>
            <a:ln w="12700" cap="flat">
              <a:noFill/>
              <a:miter lim="400000"/>
            </a:ln>
            <a:effectLst/>
          </p:spPr>
          <p:txBody>
            <a:bodyPr wrap="square" lIns="45719" tIns="45719" rIns="45719" bIns="45719" numCol="1" anchor="t">
              <a:noAutofit/>
            </a:bodyPr>
            <a:lstStyle/>
            <a:p>
              <a:pPr>
                <a:lnSpc>
                  <a:spcPct val="90000"/>
                </a:lnSpc>
                <a:spcBef>
                  <a:spcPts val="1000"/>
                </a:spcBef>
                <a:defRPr sz="2000" b="1"/>
              </a:pPr>
              <a:endParaRPr/>
            </a:p>
          </p:txBody>
        </p:sp>
        <p:sp>
          <p:nvSpPr>
            <p:cNvPr id="1595" name="Community Pharmacist–Managed LA CAB PrEP Program3…"/>
            <p:cNvSpPr txBox="1"/>
            <p:nvPr/>
          </p:nvSpPr>
          <p:spPr>
            <a:xfrm>
              <a:off x="45720" y="-1"/>
              <a:ext cx="10788944" cy="7471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90000"/>
                </a:lnSpc>
                <a:spcBef>
                  <a:spcPts val="1000"/>
                </a:spcBef>
                <a:defRPr sz="2000" b="1">
                  <a:solidFill>
                    <a:srgbClr val="682E74"/>
                  </a:solidFill>
                </a:defRPr>
              </a:pPr>
              <a:r>
                <a:t>Community Pharmacist–Managed LA CAB PrEP Program</a:t>
              </a:r>
              <a:r>
                <a:rPr baseline="30000"/>
                <a:t>3</a:t>
              </a:r>
              <a:endParaRPr sz="2800"/>
            </a:p>
            <a:p>
              <a:pPr marL="342900" indent="-342900">
                <a:lnSpc>
                  <a:spcPct val="90000"/>
                </a:lnSpc>
                <a:spcBef>
                  <a:spcPts val="1000"/>
                </a:spcBef>
                <a:buClr>
                  <a:srgbClr val="000000"/>
                </a:buClr>
                <a:buSzPct val="100000"/>
                <a:buChar char="▪"/>
                <a:defRPr sz="2000"/>
              </a:pPr>
              <a:r>
                <a:t>At 26 wk, 81% (35/43) were still on LA CAB PrEP, adherence was 94% (115/122 on-time injections)</a:t>
              </a:r>
            </a:p>
          </p:txBody>
        </p:sp>
      </p:grpSp>
      <p:sp>
        <p:nvSpPr>
          <p:cNvPr id="1597" name="Slide Number"/>
          <p:cNvSpPr txBox="1">
            <a:spLocks noGrp="1"/>
          </p:cNvSpPr>
          <p:nvPr>
            <p:ph type="sldNum" sz="quarter" idx="4294967295"/>
          </p:nvPr>
        </p:nvSpPr>
        <p:spPr>
          <a:xfrm>
            <a:off x="8828149" y="6269831"/>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 name="Title 1"/>
          <p:cNvSpPr txBox="1">
            <a:spLocks noGrp="1"/>
          </p:cNvSpPr>
          <p:nvPr>
            <p:ph type="title"/>
          </p:nvPr>
        </p:nvSpPr>
        <p:spPr>
          <a:xfrm>
            <a:off x="609758" y="238127"/>
            <a:ext cx="10872446" cy="1103313"/>
          </a:xfrm>
          <a:prstGeom prst="rect">
            <a:avLst/>
          </a:prstGeom>
        </p:spPr>
        <p:txBody>
          <a:bodyPr>
            <a:normAutofit fontScale="90000"/>
          </a:bodyPr>
          <a:lstStyle/>
          <a:p>
            <a:r>
              <a:t>Mitigating Injection Site Pain and Postinjection Recommendations </a:t>
            </a:r>
          </a:p>
        </p:txBody>
      </p:sp>
      <p:sp>
        <p:nvSpPr>
          <p:cNvPr id="1633" name="Content Placeholder 2"/>
          <p:cNvSpPr txBox="1">
            <a:spLocks noGrp="1"/>
          </p:cNvSpPr>
          <p:nvPr>
            <p:ph type="body" idx="1"/>
          </p:nvPr>
        </p:nvSpPr>
        <p:spPr>
          <a:xfrm>
            <a:off x="604674" y="1513047"/>
            <a:ext cx="10877531" cy="4650686"/>
          </a:xfrm>
          <a:prstGeom prst="rect">
            <a:avLst/>
          </a:prstGeom>
        </p:spPr>
        <p:txBody>
          <a:bodyPr/>
          <a:lstStyle/>
          <a:p>
            <a:r>
              <a:t>PrEP Provider Training Toolkit: www.jhpiego.org/HIVPrEPToolkit</a:t>
            </a:r>
          </a:p>
          <a:p>
            <a:r>
              <a:t> </a:t>
            </a:r>
          </a:p>
        </p:txBody>
      </p:sp>
      <p:pic>
        <p:nvPicPr>
          <p:cNvPr id="1634" name="Picture 3" descr="Picture 3"/>
          <p:cNvPicPr>
            <a:picLocks noChangeAspect="1"/>
          </p:cNvPicPr>
          <p:nvPr/>
        </p:nvPicPr>
        <p:blipFill>
          <a:blip r:embed="rId3"/>
          <a:stretch>
            <a:fillRect/>
          </a:stretch>
        </p:blipFill>
        <p:spPr>
          <a:xfrm>
            <a:off x="-11377639" y="649223"/>
            <a:ext cx="11277601" cy="5751578"/>
          </a:xfrm>
          <a:prstGeom prst="rect">
            <a:avLst/>
          </a:prstGeom>
          <a:ln w="12700">
            <a:miter lim="400000"/>
          </a:ln>
        </p:spPr>
      </p:pic>
      <p:grpSp>
        <p:nvGrpSpPr>
          <p:cNvPr id="1647" name="Diagram 5"/>
          <p:cNvGrpSpPr/>
          <p:nvPr/>
        </p:nvGrpSpPr>
        <p:grpSpPr>
          <a:xfrm>
            <a:off x="609760" y="2214124"/>
            <a:ext cx="5069147" cy="3996265"/>
            <a:chOff x="0" y="0"/>
            <a:chExt cx="5069146" cy="3996263"/>
          </a:xfrm>
        </p:grpSpPr>
        <p:grpSp>
          <p:nvGrpSpPr>
            <p:cNvPr id="1637" name="Group"/>
            <p:cNvGrpSpPr/>
            <p:nvPr/>
          </p:nvGrpSpPr>
          <p:grpSpPr>
            <a:xfrm>
              <a:off x="0" y="-1"/>
              <a:ext cx="5069147" cy="1247892"/>
              <a:chOff x="0" y="0"/>
              <a:chExt cx="5069146" cy="1247890"/>
            </a:xfrm>
          </p:grpSpPr>
          <p:sp>
            <p:nvSpPr>
              <p:cNvPr id="1635" name="Rounded Rectangle"/>
              <p:cNvSpPr/>
              <p:nvPr/>
            </p:nvSpPr>
            <p:spPr>
              <a:xfrm>
                <a:off x="0" y="0"/>
                <a:ext cx="5069147" cy="1247891"/>
              </a:xfrm>
              <a:prstGeom prst="roundRect">
                <a:avLst>
                  <a:gd name="adj" fmla="val 10000"/>
                </a:avLst>
              </a:prstGeom>
              <a:solidFill>
                <a:srgbClr val="015873"/>
              </a:solidFill>
              <a:ln w="25400" cap="flat">
                <a:solidFill>
                  <a:srgbClr val="FFFFFF"/>
                </a:solidFill>
                <a:prstDash val="solid"/>
                <a:round/>
              </a:ln>
              <a:effectLst/>
            </p:spPr>
            <p:txBody>
              <a:bodyPr wrap="square" lIns="45719" tIns="45719" rIns="45719" bIns="45719" numCol="1" anchor="t">
                <a:noAutofit/>
              </a:bodyPr>
              <a:lstStyle/>
              <a:p>
                <a:pPr defTabSz="711200">
                  <a:lnSpc>
                    <a:spcPct val="90000"/>
                  </a:lnSpc>
                  <a:spcBef>
                    <a:spcPts val="300"/>
                  </a:spcBef>
                  <a:defRPr>
                    <a:solidFill>
                      <a:srgbClr val="FFFFFF"/>
                    </a:solidFill>
                  </a:defRPr>
                </a:pPr>
                <a:endParaRPr/>
              </a:p>
            </p:txBody>
          </p:sp>
          <p:sp>
            <p:nvSpPr>
              <p:cNvPr id="1636" name="Ice…"/>
              <p:cNvSpPr txBox="1"/>
              <p:nvPr/>
            </p:nvSpPr>
            <p:spPr>
              <a:xfrm>
                <a:off x="1138618" y="0"/>
                <a:ext cx="3930528" cy="9812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lvl1pPr defTabSz="889000">
                  <a:lnSpc>
                    <a:spcPct val="90000"/>
                  </a:lnSpc>
                  <a:spcBef>
                    <a:spcPts val="800"/>
                  </a:spcBef>
                  <a:defRPr sz="2000">
                    <a:solidFill>
                      <a:srgbClr val="FFFFFF"/>
                    </a:solidFill>
                  </a:defRPr>
                </a:lvl1pPr>
                <a:lvl2pPr marL="171450" indent="-171450" defTabSz="711200">
                  <a:lnSpc>
                    <a:spcPct val="90000"/>
                  </a:lnSpc>
                  <a:spcBef>
                    <a:spcPts val="200"/>
                  </a:spcBef>
                  <a:buSzPct val="100000"/>
                  <a:buChar char="•"/>
                  <a:defRPr sz="1600">
                    <a:solidFill>
                      <a:srgbClr val="FFFFFF"/>
                    </a:solidFill>
                  </a:defRPr>
                </a:lvl2pPr>
              </a:lstStyle>
              <a:p>
                <a:r>
                  <a:t>Ice</a:t>
                </a:r>
              </a:p>
              <a:p>
                <a:pPr lvl="1"/>
                <a:r>
                  <a:t>Apply before or after injection to aid with soreness </a:t>
                </a:r>
              </a:p>
            </p:txBody>
          </p:sp>
        </p:grpSp>
        <p:sp>
          <p:nvSpPr>
            <p:cNvPr id="1638" name="Rounded Rectangle"/>
            <p:cNvSpPr/>
            <p:nvPr/>
          </p:nvSpPr>
          <p:spPr>
            <a:xfrm>
              <a:off x="124789" y="124789"/>
              <a:ext cx="1013830" cy="998313"/>
            </a:xfrm>
            <a:prstGeom prst="roundRect">
              <a:avLst>
                <a:gd name="adj" fmla="val 10000"/>
              </a:avLst>
            </a:prstGeom>
            <a:solidFill>
              <a:srgbClr val="015873"/>
            </a:solidFill>
            <a:ln w="254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641" name="Group"/>
            <p:cNvGrpSpPr/>
            <p:nvPr/>
          </p:nvGrpSpPr>
          <p:grpSpPr>
            <a:xfrm>
              <a:off x="0" y="1372679"/>
              <a:ext cx="5069147" cy="1247891"/>
              <a:chOff x="0" y="0"/>
              <a:chExt cx="5069146" cy="1247890"/>
            </a:xfrm>
          </p:grpSpPr>
          <p:sp>
            <p:nvSpPr>
              <p:cNvPr id="1639" name="Rounded Rectangle"/>
              <p:cNvSpPr/>
              <p:nvPr/>
            </p:nvSpPr>
            <p:spPr>
              <a:xfrm>
                <a:off x="0" y="0"/>
                <a:ext cx="5069147" cy="1247891"/>
              </a:xfrm>
              <a:prstGeom prst="roundRect">
                <a:avLst>
                  <a:gd name="adj" fmla="val 10000"/>
                </a:avLst>
              </a:prstGeom>
              <a:solidFill>
                <a:srgbClr val="015873"/>
              </a:solidFill>
              <a:ln w="25400" cap="flat">
                <a:solidFill>
                  <a:srgbClr val="FFFFFF"/>
                </a:solidFill>
                <a:prstDash val="solid"/>
                <a:round/>
              </a:ln>
              <a:effectLst/>
            </p:spPr>
            <p:txBody>
              <a:bodyPr wrap="square" lIns="45719" tIns="45719" rIns="45719" bIns="45719" numCol="1" anchor="t">
                <a:noAutofit/>
              </a:bodyPr>
              <a:lstStyle/>
              <a:p>
                <a:pPr defTabSz="711200">
                  <a:lnSpc>
                    <a:spcPct val="90000"/>
                  </a:lnSpc>
                  <a:spcBef>
                    <a:spcPts val="300"/>
                  </a:spcBef>
                  <a:defRPr>
                    <a:solidFill>
                      <a:srgbClr val="FFFFFF"/>
                    </a:solidFill>
                  </a:defRPr>
                </a:pPr>
                <a:endParaRPr/>
              </a:p>
            </p:txBody>
          </p:sp>
          <p:sp>
            <p:nvSpPr>
              <p:cNvPr id="1640" name="Topical Analgesic…"/>
              <p:cNvSpPr txBox="1"/>
              <p:nvPr/>
            </p:nvSpPr>
            <p:spPr>
              <a:xfrm>
                <a:off x="1138618" y="0"/>
                <a:ext cx="3930528" cy="10178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p>
                <a:pPr defTabSz="889000">
                  <a:lnSpc>
                    <a:spcPct val="90000"/>
                  </a:lnSpc>
                  <a:spcBef>
                    <a:spcPts val="800"/>
                  </a:spcBef>
                  <a:defRPr sz="2000">
                    <a:solidFill>
                      <a:srgbClr val="FFFFFF"/>
                    </a:solidFill>
                  </a:defRPr>
                </a:pPr>
                <a:r>
                  <a:t>Topical Analgesic</a:t>
                </a:r>
              </a:p>
              <a:p>
                <a:pPr marL="171450" lvl="1" indent="-171450" defTabSz="711200">
                  <a:lnSpc>
                    <a:spcPct val="90000"/>
                  </a:lnSpc>
                  <a:spcBef>
                    <a:spcPts val="200"/>
                  </a:spcBef>
                  <a:buSzPct val="100000"/>
                  <a:buChar char="•"/>
                  <a:defRPr sz="1600">
                    <a:solidFill>
                      <a:srgbClr val="FFFFFF"/>
                    </a:solidFill>
                  </a:defRPr>
                </a:pPr>
                <a:r>
                  <a:t>Eg, Lidocaine, prilocaine EMLA cream</a:t>
                </a:r>
              </a:p>
              <a:p>
                <a:pPr marL="171450" lvl="1" indent="-171450" defTabSz="711200">
                  <a:lnSpc>
                    <a:spcPct val="90000"/>
                  </a:lnSpc>
                  <a:spcBef>
                    <a:spcPts val="200"/>
                  </a:spcBef>
                  <a:buSzPct val="100000"/>
                  <a:buChar char="•"/>
                  <a:defRPr sz="1600">
                    <a:solidFill>
                      <a:srgbClr val="FFFFFF"/>
                    </a:solidFill>
                  </a:defRPr>
                </a:pPr>
                <a:r>
                  <a:t>Apply 30 min before injection </a:t>
                </a:r>
              </a:p>
            </p:txBody>
          </p:sp>
        </p:grpSp>
        <p:sp>
          <p:nvSpPr>
            <p:cNvPr id="1642" name="Rounded Rectangle"/>
            <p:cNvSpPr/>
            <p:nvPr/>
          </p:nvSpPr>
          <p:spPr>
            <a:xfrm>
              <a:off x="124789" y="1497467"/>
              <a:ext cx="1013830" cy="998314"/>
            </a:xfrm>
            <a:prstGeom prst="roundRect">
              <a:avLst>
                <a:gd name="adj" fmla="val 10000"/>
              </a:avLst>
            </a:prstGeom>
            <a:blipFill rotWithShape="1">
              <a:blip r:embed="rId4"/>
              <a:srcRect/>
              <a:stretch>
                <a:fillRect/>
              </a:stretch>
            </a:blipFill>
            <a:ln w="254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645" name="Group"/>
            <p:cNvGrpSpPr/>
            <p:nvPr/>
          </p:nvGrpSpPr>
          <p:grpSpPr>
            <a:xfrm>
              <a:off x="0" y="2745358"/>
              <a:ext cx="5069147" cy="1250906"/>
              <a:chOff x="0" y="0"/>
              <a:chExt cx="5069146" cy="1250904"/>
            </a:xfrm>
          </p:grpSpPr>
          <p:sp>
            <p:nvSpPr>
              <p:cNvPr id="1643" name="Rounded Rectangle"/>
              <p:cNvSpPr/>
              <p:nvPr/>
            </p:nvSpPr>
            <p:spPr>
              <a:xfrm>
                <a:off x="0" y="0"/>
                <a:ext cx="5069147" cy="1247891"/>
              </a:xfrm>
              <a:prstGeom prst="roundRect">
                <a:avLst>
                  <a:gd name="adj" fmla="val 10000"/>
                </a:avLst>
              </a:prstGeom>
              <a:solidFill>
                <a:srgbClr val="015873"/>
              </a:solidFill>
              <a:ln w="25400" cap="flat">
                <a:solidFill>
                  <a:srgbClr val="FFFFFF"/>
                </a:solidFill>
                <a:prstDash val="solid"/>
                <a:round/>
              </a:ln>
              <a:effectLst/>
            </p:spPr>
            <p:txBody>
              <a:bodyPr wrap="square" lIns="45719" tIns="45719" rIns="45719" bIns="45719" numCol="1" anchor="t">
                <a:noAutofit/>
              </a:bodyPr>
              <a:lstStyle/>
              <a:p>
                <a:pPr defTabSz="711200">
                  <a:lnSpc>
                    <a:spcPct val="90000"/>
                  </a:lnSpc>
                  <a:spcBef>
                    <a:spcPts val="300"/>
                  </a:spcBef>
                  <a:defRPr>
                    <a:solidFill>
                      <a:srgbClr val="FFFFFF"/>
                    </a:solidFill>
                  </a:defRPr>
                </a:pPr>
                <a:endParaRPr/>
              </a:p>
            </p:txBody>
          </p:sp>
          <p:sp>
            <p:nvSpPr>
              <p:cNvPr id="1644" name="Oral Analgesic…"/>
              <p:cNvSpPr txBox="1"/>
              <p:nvPr/>
            </p:nvSpPr>
            <p:spPr>
              <a:xfrm>
                <a:off x="1138618" y="0"/>
                <a:ext cx="3930528" cy="12509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spAutoFit/>
              </a:bodyPr>
              <a:lstStyle/>
              <a:p>
                <a:pPr defTabSz="889000">
                  <a:lnSpc>
                    <a:spcPct val="90000"/>
                  </a:lnSpc>
                  <a:spcBef>
                    <a:spcPts val="800"/>
                  </a:spcBef>
                  <a:defRPr sz="2000">
                    <a:solidFill>
                      <a:srgbClr val="FFFFFF"/>
                    </a:solidFill>
                  </a:defRPr>
                </a:pPr>
                <a:r>
                  <a:t>Oral Analgesic</a:t>
                </a:r>
              </a:p>
              <a:p>
                <a:pPr marL="171450" lvl="1" indent="-171450" defTabSz="711200">
                  <a:lnSpc>
                    <a:spcPct val="90000"/>
                  </a:lnSpc>
                  <a:spcBef>
                    <a:spcPts val="200"/>
                  </a:spcBef>
                  <a:buSzPct val="100000"/>
                  <a:buChar char="•"/>
                  <a:defRPr sz="1600">
                    <a:solidFill>
                      <a:srgbClr val="FFFFFF"/>
                    </a:solidFill>
                  </a:defRPr>
                </a:pPr>
                <a:r>
                  <a:t>Acetaminophen, paracetamol, NSAID</a:t>
                </a:r>
              </a:p>
              <a:p>
                <a:pPr marL="171450" lvl="1" indent="-171450" defTabSz="711200">
                  <a:lnSpc>
                    <a:spcPct val="90000"/>
                  </a:lnSpc>
                  <a:spcBef>
                    <a:spcPts val="200"/>
                  </a:spcBef>
                  <a:buSzPct val="100000"/>
                  <a:buChar char="•"/>
                  <a:defRPr sz="1600">
                    <a:solidFill>
                      <a:srgbClr val="FFFFFF"/>
                    </a:solidFill>
                  </a:defRPr>
                </a:pPr>
                <a:r>
                  <a:t>Before or after injection if not contraindicated </a:t>
                </a:r>
              </a:p>
            </p:txBody>
          </p:sp>
        </p:grpSp>
        <p:sp>
          <p:nvSpPr>
            <p:cNvPr id="1646" name="Rounded Rectangle"/>
            <p:cNvSpPr/>
            <p:nvPr/>
          </p:nvSpPr>
          <p:spPr>
            <a:xfrm>
              <a:off x="124789" y="2870148"/>
              <a:ext cx="1013830" cy="998313"/>
            </a:xfrm>
            <a:prstGeom prst="roundRect">
              <a:avLst>
                <a:gd name="adj" fmla="val 10000"/>
              </a:avLst>
            </a:prstGeom>
            <a:blipFill rotWithShape="1">
              <a:blip r:embed="rId5"/>
              <a:srcRect/>
              <a:stretch>
                <a:fillRect/>
              </a:stretch>
            </a:blipFill>
            <a:ln w="254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1660" name="Diagram 7"/>
          <p:cNvGrpSpPr/>
          <p:nvPr/>
        </p:nvGrpSpPr>
        <p:grpSpPr>
          <a:xfrm>
            <a:off x="6513093" y="2214123"/>
            <a:ext cx="5069147" cy="3993250"/>
            <a:chOff x="0" y="0"/>
            <a:chExt cx="5069146" cy="3993248"/>
          </a:xfrm>
        </p:grpSpPr>
        <p:grpSp>
          <p:nvGrpSpPr>
            <p:cNvPr id="1650" name="Group"/>
            <p:cNvGrpSpPr/>
            <p:nvPr/>
          </p:nvGrpSpPr>
          <p:grpSpPr>
            <a:xfrm>
              <a:off x="0" y="-1"/>
              <a:ext cx="5069147" cy="1247892"/>
              <a:chOff x="0" y="0"/>
              <a:chExt cx="5069146" cy="1247890"/>
            </a:xfrm>
          </p:grpSpPr>
          <p:sp>
            <p:nvSpPr>
              <p:cNvPr id="1648" name="Rounded Rectangle"/>
              <p:cNvSpPr/>
              <p:nvPr/>
            </p:nvSpPr>
            <p:spPr>
              <a:xfrm>
                <a:off x="0" y="0"/>
                <a:ext cx="5069147" cy="1247891"/>
              </a:xfrm>
              <a:prstGeom prst="roundRect">
                <a:avLst>
                  <a:gd name="adj" fmla="val 10000"/>
                </a:avLst>
              </a:prstGeom>
              <a:solidFill>
                <a:srgbClr val="015873"/>
              </a:solidFill>
              <a:ln w="25400" cap="flat">
                <a:solidFill>
                  <a:srgbClr val="FFFFFF"/>
                </a:solidFill>
                <a:prstDash val="solid"/>
                <a:round/>
              </a:ln>
              <a:effectLst/>
            </p:spPr>
            <p:txBody>
              <a:bodyPr wrap="square" lIns="45719" tIns="45719" rIns="45719" bIns="45719" numCol="1" anchor="t">
                <a:noAutofit/>
              </a:bodyPr>
              <a:lstStyle/>
              <a:p>
                <a:pPr defTabSz="711200">
                  <a:lnSpc>
                    <a:spcPct val="90000"/>
                  </a:lnSpc>
                  <a:spcBef>
                    <a:spcPts val="300"/>
                  </a:spcBef>
                  <a:defRPr>
                    <a:solidFill>
                      <a:srgbClr val="FFFFFF"/>
                    </a:solidFill>
                  </a:defRPr>
                </a:pPr>
                <a:endParaRPr/>
              </a:p>
            </p:txBody>
          </p:sp>
          <p:sp>
            <p:nvSpPr>
              <p:cNvPr id="1649" name="Needle Removal…"/>
              <p:cNvSpPr txBox="1"/>
              <p:nvPr/>
            </p:nvSpPr>
            <p:spPr>
              <a:xfrm>
                <a:off x="1138618" y="0"/>
                <a:ext cx="3930528" cy="1017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010" tIns="80010" rIns="80010" bIns="80010" numCol="1" anchor="t">
                <a:spAutoFit/>
              </a:bodyPr>
              <a:lstStyle>
                <a:lvl1pPr defTabSz="933450">
                  <a:lnSpc>
                    <a:spcPct val="90000"/>
                  </a:lnSpc>
                  <a:spcBef>
                    <a:spcPts val="800"/>
                  </a:spcBef>
                  <a:defRPr sz="2100">
                    <a:solidFill>
                      <a:srgbClr val="FFFFFF"/>
                    </a:solidFill>
                  </a:defRPr>
                </a:lvl1pPr>
                <a:lvl2pPr marL="171450" indent="-171450" defTabSz="711200">
                  <a:lnSpc>
                    <a:spcPct val="90000"/>
                  </a:lnSpc>
                  <a:spcBef>
                    <a:spcPts val="200"/>
                  </a:spcBef>
                  <a:buSzPct val="100000"/>
                  <a:buChar char="•"/>
                  <a:defRPr sz="1600">
                    <a:solidFill>
                      <a:srgbClr val="FFFFFF"/>
                    </a:solidFill>
                  </a:defRPr>
                </a:lvl2pPr>
              </a:lstStyle>
              <a:p>
                <a:r>
                  <a:t>Needle Removal</a:t>
                </a:r>
              </a:p>
              <a:p>
                <a:pPr lvl="1"/>
                <a:r>
                  <a:t>Remove needle from skin at the same angle as it was inserted</a:t>
                </a:r>
              </a:p>
            </p:txBody>
          </p:sp>
        </p:grpSp>
        <p:sp>
          <p:nvSpPr>
            <p:cNvPr id="1651" name="Rounded Rectangle"/>
            <p:cNvSpPr/>
            <p:nvPr/>
          </p:nvSpPr>
          <p:spPr>
            <a:xfrm>
              <a:off x="124789" y="124789"/>
              <a:ext cx="1013830" cy="998313"/>
            </a:xfrm>
            <a:prstGeom prst="roundRect">
              <a:avLst>
                <a:gd name="adj" fmla="val 10000"/>
              </a:avLst>
            </a:prstGeom>
            <a:blipFill rotWithShape="1">
              <a:blip r:embed="rId6"/>
              <a:srcRect/>
              <a:stretch>
                <a:fillRect/>
              </a:stretch>
            </a:blipFill>
            <a:ln w="254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654" name="Group"/>
            <p:cNvGrpSpPr/>
            <p:nvPr/>
          </p:nvGrpSpPr>
          <p:grpSpPr>
            <a:xfrm>
              <a:off x="0" y="1372679"/>
              <a:ext cx="5069147" cy="1250423"/>
              <a:chOff x="0" y="0"/>
              <a:chExt cx="5069146" cy="1250422"/>
            </a:xfrm>
          </p:grpSpPr>
          <p:sp>
            <p:nvSpPr>
              <p:cNvPr id="1652" name="Rounded Rectangle"/>
              <p:cNvSpPr/>
              <p:nvPr/>
            </p:nvSpPr>
            <p:spPr>
              <a:xfrm>
                <a:off x="0" y="0"/>
                <a:ext cx="5069147" cy="1247891"/>
              </a:xfrm>
              <a:prstGeom prst="roundRect">
                <a:avLst>
                  <a:gd name="adj" fmla="val 10000"/>
                </a:avLst>
              </a:prstGeom>
              <a:solidFill>
                <a:srgbClr val="015873"/>
              </a:solidFill>
              <a:ln w="25400" cap="flat">
                <a:solidFill>
                  <a:srgbClr val="FFFFFF"/>
                </a:solidFill>
                <a:prstDash val="solid"/>
                <a:round/>
              </a:ln>
              <a:effectLst/>
            </p:spPr>
            <p:txBody>
              <a:bodyPr wrap="square" lIns="45719" tIns="45719" rIns="45719" bIns="45719" numCol="1" anchor="t">
                <a:noAutofit/>
              </a:bodyPr>
              <a:lstStyle/>
              <a:p>
                <a:pPr defTabSz="711200">
                  <a:lnSpc>
                    <a:spcPct val="90000"/>
                  </a:lnSpc>
                  <a:spcBef>
                    <a:spcPts val="300"/>
                  </a:spcBef>
                  <a:defRPr sz="1600">
                    <a:solidFill>
                      <a:srgbClr val="FFFFFF"/>
                    </a:solidFill>
                  </a:defRPr>
                </a:pPr>
                <a:endParaRPr/>
              </a:p>
            </p:txBody>
          </p:sp>
          <p:sp>
            <p:nvSpPr>
              <p:cNvPr id="1653" name="Leakage…"/>
              <p:cNvSpPr txBox="1"/>
              <p:nvPr/>
            </p:nvSpPr>
            <p:spPr>
              <a:xfrm>
                <a:off x="1138618" y="0"/>
                <a:ext cx="3930528" cy="12504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010" tIns="80010" rIns="80010" bIns="80010" numCol="1" anchor="t">
                <a:spAutoFit/>
              </a:bodyPr>
              <a:lstStyle>
                <a:lvl1pPr defTabSz="933450">
                  <a:lnSpc>
                    <a:spcPct val="90000"/>
                  </a:lnSpc>
                  <a:spcBef>
                    <a:spcPts val="800"/>
                  </a:spcBef>
                  <a:defRPr sz="2100">
                    <a:solidFill>
                      <a:srgbClr val="FFFFFF"/>
                    </a:solidFill>
                  </a:defRPr>
                </a:lvl1pPr>
                <a:lvl2pPr marL="171450" indent="-171450" defTabSz="711200">
                  <a:lnSpc>
                    <a:spcPct val="90000"/>
                  </a:lnSpc>
                  <a:spcBef>
                    <a:spcPts val="200"/>
                  </a:spcBef>
                  <a:buSzPct val="100000"/>
                  <a:buChar char="•"/>
                  <a:defRPr sz="1600">
                    <a:solidFill>
                      <a:srgbClr val="FFFFFF"/>
                    </a:solidFill>
                  </a:defRPr>
                </a:lvl2pPr>
              </a:lstStyle>
              <a:p>
                <a:r>
                  <a:t>Leakage</a:t>
                </a:r>
              </a:p>
              <a:p>
                <a:pPr lvl="1"/>
                <a:r>
                  <a:t>Pause prior to needle removal to ensure full dose was administered and minimize leakage</a:t>
                </a:r>
              </a:p>
            </p:txBody>
          </p:sp>
        </p:grpSp>
        <p:sp>
          <p:nvSpPr>
            <p:cNvPr id="1655" name="Rounded Rectangle"/>
            <p:cNvSpPr/>
            <p:nvPr/>
          </p:nvSpPr>
          <p:spPr>
            <a:xfrm>
              <a:off x="124789" y="1497467"/>
              <a:ext cx="1013830" cy="998314"/>
            </a:xfrm>
            <a:prstGeom prst="roundRect">
              <a:avLst>
                <a:gd name="adj" fmla="val 10000"/>
              </a:avLst>
            </a:prstGeom>
            <a:blipFill rotWithShape="1">
              <a:blip r:embed="rId7"/>
              <a:srcRect/>
              <a:stretch>
                <a:fillRect/>
              </a:stretch>
            </a:blipFill>
            <a:ln w="254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658" name="Group"/>
            <p:cNvGrpSpPr/>
            <p:nvPr/>
          </p:nvGrpSpPr>
          <p:grpSpPr>
            <a:xfrm>
              <a:off x="0" y="2745358"/>
              <a:ext cx="5069147" cy="1247891"/>
              <a:chOff x="0" y="0"/>
              <a:chExt cx="5069146" cy="1247890"/>
            </a:xfrm>
          </p:grpSpPr>
          <p:sp>
            <p:nvSpPr>
              <p:cNvPr id="1656" name="Rounded Rectangle"/>
              <p:cNvSpPr/>
              <p:nvPr/>
            </p:nvSpPr>
            <p:spPr>
              <a:xfrm>
                <a:off x="0" y="0"/>
                <a:ext cx="5069147" cy="1247891"/>
              </a:xfrm>
              <a:prstGeom prst="roundRect">
                <a:avLst>
                  <a:gd name="adj" fmla="val 10000"/>
                </a:avLst>
              </a:prstGeom>
              <a:solidFill>
                <a:srgbClr val="015873"/>
              </a:solidFill>
              <a:ln w="25400" cap="flat">
                <a:solidFill>
                  <a:srgbClr val="FFFFFF"/>
                </a:solidFill>
                <a:prstDash val="solid"/>
                <a:round/>
              </a:ln>
              <a:effectLst/>
            </p:spPr>
            <p:txBody>
              <a:bodyPr wrap="square" lIns="45719" tIns="45719" rIns="45719" bIns="45719" numCol="1" anchor="t">
                <a:noAutofit/>
              </a:bodyPr>
              <a:lstStyle/>
              <a:p>
                <a:pPr defTabSz="711200">
                  <a:lnSpc>
                    <a:spcPct val="90000"/>
                  </a:lnSpc>
                  <a:spcBef>
                    <a:spcPts val="300"/>
                  </a:spcBef>
                  <a:defRPr>
                    <a:solidFill>
                      <a:srgbClr val="FFFFFF"/>
                    </a:solidFill>
                  </a:defRPr>
                </a:pPr>
                <a:endParaRPr/>
              </a:p>
            </p:txBody>
          </p:sp>
          <p:sp>
            <p:nvSpPr>
              <p:cNvPr id="1657" name="Bandage…"/>
              <p:cNvSpPr txBox="1"/>
              <p:nvPr/>
            </p:nvSpPr>
            <p:spPr>
              <a:xfrm>
                <a:off x="1138618" y="0"/>
                <a:ext cx="3930528" cy="1017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010" tIns="80010" rIns="80010" bIns="80010" numCol="1" anchor="t">
                <a:spAutoFit/>
              </a:bodyPr>
              <a:lstStyle>
                <a:lvl1pPr defTabSz="933450">
                  <a:lnSpc>
                    <a:spcPct val="90000"/>
                  </a:lnSpc>
                  <a:spcBef>
                    <a:spcPts val="800"/>
                  </a:spcBef>
                  <a:defRPr sz="2100">
                    <a:solidFill>
                      <a:srgbClr val="FFFFFF"/>
                    </a:solidFill>
                  </a:defRPr>
                </a:lvl1pPr>
                <a:lvl2pPr marL="171450" indent="-171450" defTabSz="711200">
                  <a:lnSpc>
                    <a:spcPct val="90000"/>
                  </a:lnSpc>
                  <a:spcBef>
                    <a:spcPts val="200"/>
                  </a:spcBef>
                  <a:buSzPct val="100000"/>
                  <a:buChar char="•"/>
                  <a:defRPr sz="1600">
                    <a:solidFill>
                      <a:srgbClr val="FFFFFF"/>
                    </a:solidFill>
                  </a:defRPr>
                </a:lvl2pPr>
              </a:lstStyle>
              <a:p>
                <a:r>
                  <a:t>Bandage</a:t>
                </a:r>
              </a:p>
              <a:p>
                <a:pPr lvl="1"/>
                <a:r>
                  <a:t>Gently apply bandage to injection site, if necessary</a:t>
                </a:r>
              </a:p>
            </p:txBody>
          </p:sp>
        </p:grpSp>
        <p:sp>
          <p:nvSpPr>
            <p:cNvPr id="1659" name="Rounded Rectangle"/>
            <p:cNvSpPr/>
            <p:nvPr/>
          </p:nvSpPr>
          <p:spPr>
            <a:xfrm>
              <a:off x="124789" y="2870148"/>
              <a:ext cx="1013830" cy="998313"/>
            </a:xfrm>
            <a:prstGeom prst="roundRect">
              <a:avLst>
                <a:gd name="adj" fmla="val 10000"/>
              </a:avLst>
            </a:prstGeom>
            <a:blipFill rotWithShape="1">
              <a:blip r:embed="rId8"/>
              <a:srcRect/>
              <a:stretch>
                <a:fillRect/>
              </a:stretch>
            </a:blipFill>
            <a:ln w="254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pic>
        <p:nvPicPr>
          <p:cNvPr id="1661" name="Picture 8" descr="Picture 8"/>
          <p:cNvPicPr>
            <a:picLocks noChangeAspect="1"/>
          </p:cNvPicPr>
          <p:nvPr/>
        </p:nvPicPr>
        <p:blipFill>
          <a:blip r:embed="rId9"/>
          <a:stretch>
            <a:fillRect/>
          </a:stretch>
        </p:blipFill>
        <p:spPr>
          <a:xfrm>
            <a:off x="12416428" y="285686"/>
            <a:ext cx="11277601" cy="5864352"/>
          </a:xfrm>
          <a:prstGeom prst="rect">
            <a:avLst/>
          </a:prstGeom>
          <a:ln w="12700">
            <a:miter lim="400000"/>
          </a:ln>
        </p:spPr>
      </p:pic>
      <p:sp>
        <p:nvSpPr>
          <p:cNvPr id="1662" name="Text Box 15"/>
          <p:cNvSpPr txBox="1"/>
          <p:nvPr/>
        </p:nvSpPr>
        <p:spPr>
          <a:xfrm>
            <a:off x="458470" y="6395838"/>
            <a:ext cx="8077101"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defTabSz="914377">
              <a:defRPr sz="1200" spc="-11">
                <a:solidFill>
                  <a:srgbClr val="455560"/>
                </a:solidFill>
              </a:defRPr>
            </a:lvl1pPr>
          </a:lstStyle>
          <a:p>
            <a:r>
              <a:t>ACIP General Best Practice Guidelines for Immunization. Schechter. Pediatrics. 2007;119:e1184. Nursing Times. 2018; 114:9,55.</a:t>
            </a:r>
          </a:p>
        </p:txBody>
      </p:sp>
      <p:pic>
        <p:nvPicPr>
          <p:cNvPr id="1663" name="Graphic 10" descr="Graphic 10"/>
          <p:cNvPicPr>
            <a:picLocks noChangeAspect="1"/>
          </p:cNvPicPr>
          <p:nvPr/>
        </p:nvPicPr>
        <p:blipFill>
          <a:blip r:embed="rId10"/>
          <a:stretch>
            <a:fillRect/>
          </a:stretch>
        </p:blipFill>
        <p:spPr>
          <a:xfrm>
            <a:off x="845819" y="2406737"/>
            <a:ext cx="828041" cy="883194"/>
          </a:xfrm>
          <a:prstGeom prst="rect">
            <a:avLst/>
          </a:prstGeom>
          <a:ln w="12700">
            <a:miter lim="400000"/>
          </a:ln>
        </p:spPr>
      </p:pic>
      <p:sp>
        <p:nvSpPr>
          <p:cNvPr id="1664" name="Slide Number"/>
          <p:cNvSpPr txBox="1">
            <a:spLocks noGrp="1"/>
          </p:cNvSpPr>
          <p:nvPr>
            <p:ph type="sldNum" sz="quarter" idx="4294967295"/>
          </p:nvPr>
        </p:nvSpPr>
        <p:spPr>
          <a:xfrm>
            <a:off x="8841023" y="6335840"/>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Rectangle 35"/>
          <p:cNvSpPr/>
          <p:nvPr/>
        </p:nvSpPr>
        <p:spPr>
          <a:xfrm>
            <a:off x="9599330" y="3080724"/>
            <a:ext cx="1603473" cy="2266366"/>
          </a:xfrm>
          <a:prstGeom prst="rect">
            <a:avLst/>
          </a:prstGeom>
          <a:solidFill>
            <a:srgbClr val="67FFAC">
              <a:alpha val="38000"/>
            </a:srgbClr>
          </a:solidFill>
          <a:ln w="3175">
            <a:solidFill>
              <a:srgbClr val="000000"/>
            </a:solidFill>
            <a:miter/>
          </a:ln>
        </p:spPr>
        <p:txBody>
          <a:bodyPr lIns="45718" tIns="45718" rIns="45718" bIns="45718" anchor="b"/>
          <a:lstStyle/>
          <a:p>
            <a:pPr algn="ctr">
              <a:spcBef>
                <a:spcPts val="700"/>
              </a:spcBef>
              <a:defRPr>
                <a:solidFill>
                  <a:srgbClr val="FFFFFF"/>
                </a:solidFill>
              </a:defRPr>
            </a:pPr>
            <a:endParaRPr/>
          </a:p>
        </p:txBody>
      </p:sp>
      <p:sp>
        <p:nvSpPr>
          <p:cNvPr id="1602" name="Rectangle 34"/>
          <p:cNvSpPr/>
          <p:nvPr/>
        </p:nvSpPr>
        <p:spPr>
          <a:xfrm>
            <a:off x="8358626" y="3079789"/>
            <a:ext cx="1245380" cy="2266366"/>
          </a:xfrm>
          <a:prstGeom prst="rect">
            <a:avLst/>
          </a:prstGeom>
          <a:solidFill>
            <a:srgbClr val="F9DAD2"/>
          </a:solidFill>
          <a:ln w="12700">
            <a:miter lim="400000"/>
          </a:ln>
        </p:spPr>
        <p:txBody>
          <a:bodyPr lIns="45718" tIns="45718" rIns="45718" bIns="45718" anchor="b"/>
          <a:lstStyle/>
          <a:p>
            <a:pPr algn="ctr">
              <a:spcBef>
                <a:spcPts val="700"/>
              </a:spcBef>
              <a:defRPr>
                <a:solidFill>
                  <a:srgbClr val="FFFFFF"/>
                </a:solidFill>
              </a:defRPr>
            </a:pPr>
            <a:endParaRPr/>
          </a:p>
        </p:txBody>
      </p:sp>
      <p:sp>
        <p:nvSpPr>
          <p:cNvPr id="1603" name="Title 1"/>
          <p:cNvSpPr txBox="1">
            <a:spLocks noGrp="1"/>
          </p:cNvSpPr>
          <p:nvPr>
            <p:ph type="title"/>
          </p:nvPr>
        </p:nvSpPr>
        <p:spPr>
          <a:xfrm>
            <a:off x="609759" y="238127"/>
            <a:ext cx="10872445" cy="1103314"/>
          </a:xfrm>
          <a:prstGeom prst="rect">
            <a:avLst/>
          </a:prstGeom>
        </p:spPr>
        <p:txBody>
          <a:bodyPr/>
          <a:lstStyle/>
          <a:p>
            <a:r>
              <a:rPr dirty="0"/>
              <a:t>Stopping LA </a:t>
            </a:r>
            <a:r>
              <a:rPr lang="en-US" dirty="0"/>
              <a:t>Injectable Medications</a:t>
            </a:r>
            <a:r>
              <a:rPr dirty="0"/>
              <a:t> for PrEP</a:t>
            </a:r>
          </a:p>
        </p:txBody>
      </p:sp>
      <p:sp>
        <p:nvSpPr>
          <p:cNvPr id="1604" name="Content Placeholder 2"/>
          <p:cNvSpPr txBox="1">
            <a:spLocks noGrp="1"/>
          </p:cNvSpPr>
          <p:nvPr>
            <p:ph type="body" sz="half" idx="1"/>
          </p:nvPr>
        </p:nvSpPr>
        <p:spPr>
          <a:xfrm>
            <a:off x="601819" y="1510729"/>
            <a:ext cx="5309280" cy="4678740"/>
          </a:xfrm>
          <a:prstGeom prst="rect">
            <a:avLst/>
          </a:prstGeom>
        </p:spPr>
        <p:txBody>
          <a:bodyPr>
            <a:normAutofit lnSpcReduction="10000"/>
          </a:bodyPr>
          <a:lstStyle/>
          <a:p>
            <a:pPr>
              <a:defRPr sz="2600"/>
            </a:pPr>
            <a:r>
              <a:rPr dirty="0"/>
              <a:t>Assess for ongoing risk of </a:t>
            </a:r>
            <a:br>
              <a:rPr dirty="0"/>
            </a:br>
            <a:r>
              <a:rPr dirty="0"/>
              <a:t>HIV exposure </a:t>
            </a:r>
          </a:p>
          <a:p>
            <a:pPr>
              <a:defRPr sz="2600"/>
            </a:pPr>
            <a:r>
              <a:rPr dirty="0"/>
              <a:t>Counsel about the long duration of declining CAB </a:t>
            </a:r>
            <a:r>
              <a:rPr lang="en-US" dirty="0"/>
              <a:t>or LEN </a:t>
            </a:r>
            <a:r>
              <a:rPr dirty="0"/>
              <a:t>levels and risk of resistance if HIV acquisition occurs</a:t>
            </a:r>
          </a:p>
          <a:p>
            <a:pPr>
              <a:defRPr sz="2600"/>
            </a:pPr>
            <a:r>
              <a:rPr dirty="0"/>
              <a:t>Give oral PrEP if it is indicated: FTC/TDF or FTC/TAF can begin within 8 </a:t>
            </a:r>
            <a:r>
              <a:rPr dirty="0" err="1"/>
              <a:t>wk</a:t>
            </a:r>
            <a:r>
              <a:rPr dirty="0"/>
              <a:t> after last</a:t>
            </a:r>
            <a:r>
              <a:rPr lang="en-US" dirty="0"/>
              <a:t> CAB or LEN</a:t>
            </a:r>
            <a:r>
              <a:rPr dirty="0"/>
              <a:t> injection</a:t>
            </a:r>
          </a:p>
          <a:p>
            <a:pPr>
              <a:defRPr sz="2600"/>
            </a:pPr>
            <a:r>
              <a:rPr dirty="0"/>
              <a:t>Continue follow-up quarterly for </a:t>
            </a:r>
            <a:br>
              <a:rPr dirty="0"/>
            </a:br>
            <a:r>
              <a:rPr dirty="0"/>
              <a:t>12 </a:t>
            </a:r>
            <a:r>
              <a:rPr dirty="0" err="1"/>
              <a:t>mo</a:t>
            </a:r>
            <a:r>
              <a:rPr dirty="0"/>
              <a:t> to assess PrEP needs, and complete HIV testing </a:t>
            </a:r>
          </a:p>
        </p:txBody>
      </p:sp>
      <p:sp>
        <p:nvSpPr>
          <p:cNvPr id="1605" name="Text Box 15"/>
          <p:cNvSpPr txBox="1"/>
          <p:nvPr/>
        </p:nvSpPr>
        <p:spPr>
          <a:xfrm>
            <a:off x="457783" y="6418985"/>
            <a:ext cx="7761921"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www.cdc.gov/hiv/pdf/risk/prep/cdc-hiv-prep-guidelines-2021.pdf. </a:t>
            </a:r>
          </a:p>
        </p:txBody>
      </p:sp>
      <p:sp>
        <p:nvSpPr>
          <p:cNvPr id="1606" name="TextBox 4"/>
          <p:cNvSpPr txBox="1"/>
          <p:nvPr/>
        </p:nvSpPr>
        <p:spPr>
          <a:xfrm>
            <a:off x="7559754" y="2227571"/>
            <a:ext cx="2849848"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000"/>
              </a:spcBef>
              <a:defRPr b="1"/>
            </a:lvl1pPr>
          </a:lstStyle>
          <a:p>
            <a:r>
              <a:t>HIV Resistance and PrEP</a:t>
            </a:r>
          </a:p>
        </p:txBody>
      </p:sp>
      <p:sp>
        <p:nvSpPr>
          <p:cNvPr id="1607" name="TextBox 3"/>
          <p:cNvSpPr txBox="1"/>
          <p:nvPr/>
        </p:nvSpPr>
        <p:spPr>
          <a:xfrm rot="16200000">
            <a:off x="5118209" y="3921666"/>
            <a:ext cx="2345381" cy="625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1000"/>
              </a:spcBef>
              <a:defRPr b="1"/>
            </a:pPr>
            <a:r>
              <a:t>Risk of Resistance (Red)</a:t>
            </a:r>
            <a:br/>
            <a:r>
              <a:t>HIV Protection (Blue)</a:t>
            </a:r>
          </a:p>
        </p:txBody>
      </p:sp>
      <p:sp>
        <p:nvSpPr>
          <p:cNvPr id="1608" name="Freeform: Shape 6"/>
          <p:cNvSpPr/>
          <p:nvPr/>
        </p:nvSpPr>
        <p:spPr>
          <a:xfrm>
            <a:off x="6925901" y="3069125"/>
            <a:ext cx="4273237" cy="22724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8575">
            <a:solidFill>
              <a:srgbClr val="000000"/>
            </a:solidFill>
            <a:miter/>
          </a:ln>
        </p:spPr>
        <p:txBody>
          <a:bodyPr lIns="45718" tIns="45718" rIns="45718" bIns="45718" anchor="ctr"/>
          <a:lstStyle/>
          <a:p>
            <a:pPr algn="ctr">
              <a:defRPr>
                <a:solidFill>
                  <a:srgbClr val="FFFFFF"/>
                </a:solidFill>
              </a:defRPr>
            </a:pPr>
            <a:endParaRPr/>
          </a:p>
        </p:txBody>
      </p:sp>
      <p:grpSp>
        <p:nvGrpSpPr>
          <p:cNvPr id="1612" name="Group 15"/>
          <p:cNvGrpSpPr/>
          <p:nvPr/>
        </p:nvGrpSpPr>
        <p:grpSpPr>
          <a:xfrm>
            <a:off x="6853473" y="3204927"/>
            <a:ext cx="72428" cy="2127564"/>
            <a:chOff x="0" y="0"/>
            <a:chExt cx="72426" cy="2127563"/>
          </a:xfrm>
        </p:grpSpPr>
        <p:sp>
          <p:nvSpPr>
            <p:cNvPr id="1609" name="Straight Connector 8"/>
            <p:cNvSpPr/>
            <p:nvPr/>
          </p:nvSpPr>
          <p:spPr>
            <a:xfrm>
              <a:off x="0" y="0"/>
              <a:ext cx="72428" cy="1"/>
            </a:xfrm>
            <a:prstGeom prst="line">
              <a:avLst/>
            </a:prstGeom>
            <a:noFill/>
            <a:ln w="28575" cap="flat">
              <a:solidFill>
                <a:srgbClr val="000000"/>
              </a:solidFill>
              <a:prstDash val="solid"/>
              <a:round/>
            </a:ln>
            <a:effectLst/>
          </p:spPr>
          <p:txBody>
            <a:bodyPr wrap="square" lIns="45718" tIns="45718" rIns="45718" bIns="45718" numCol="1" anchor="t">
              <a:noAutofit/>
            </a:bodyPr>
            <a:lstStyle/>
            <a:p>
              <a:endParaRPr/>
            </a:p>
          </p:txBody>
        </p:sp>
        <p:sp>
          <p:nvSpPr>
            <p:cNvPr id="1610" name="Straight Connector 13"/>
            <p:cNvSpPr/>
            <p:nvPr/>
          </p:nvSpPr>
          <p:spPr>
            <a:xfrm>
              <a:off x="0" y="1063781"/>
              <a:ext cx="72428" cy="1"/>
            </a:xfrm>
            <a:prstGeom prst="line">
              <a:avLst/>
            </a:prstGeom>
            <a:noFill/>
            <a:ln w="28575" cap="flat">
              <a:solidFill>
                <a:srgbClr val="000000"/>
              </a:solidFill>
              <a:prstDash val="solid"/>
              <a:round/>
            </a:ln>
            <a:effectLst/>
          </p:spPr>
          <p:txBody>
            <a:bodyPr wrap="square" lIns="45718" tIns="45718" rIns="45718" bIns="45718" numCol="1" anchor="t">
              <a:noAutofit/>
            </a:bodyPr>
            <a:lstStyle/>
            <a:p>
              <a:endParaRPr/>
            </a:p>
          </p:txBody>
        </p:sp>
        <p:sp>
          <p:nvSpPr>
            <p:cNvPr id="1611" name="Straight Connector 14"/>
            <p:cNvSpPr/>
            <p:nvPr/>
          </p:nvSpPr>
          <p:spPr>
            <a:xfrm>
              <a:off x="0" y="2127563"/>
              <a:ext cx="72428" cy="1"/>
            </a:xfrm>
            <a:prstGeom prst="line">
              <a:avLst/>
            </a:prstGeom>
            <a:noFill/>
            <a:ln w="28575" cap="flat">
              <a:solidFill>
                <a:srgbClr val="000000"/>
              </a:solidFill>
              <a:prstDash val="solid"/>
              <a:round/>
            </a:ln>
            <a:effectLst/>
          </p:spPr>
          <p:txBody>
            <a:bodyPr wrap="square" lIns="45718" tIns="45718" rIns="45718" bIns="45718" numCol="1" anchor="t">
              <a:noAutofit/>
            </a:bodyPr>
            <a:lstStyle/>
            <a:p>
              <a:endParaRPr/>
            </a:p>
          </p:txBody>
        </p:sp>
      </p:grpSp>
      <p:sp>
        <p:nvSpPr>
          <p:cNvPr id="1613" name="TextBox 16"/>
          <p:cNvSpPr txBox="1"/>
          <p:nvPr/>
        </p:nvSpPr>
        <p:spPr>
          <a:xfrm>
            <a:off x="6537055" y="3023857"/>
            <a:ext cx="361415"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900"/>
              </a:spcBef>
              <a:defRPr sz="1600"/>
            </a:lvl1pPr>
          </a:lstStyle>
          <a:p>
            <a:r>
              <a:t>1.0</a:t>
            </a:r>
          </a:p>
        </p:txBody>
      </p:sp>
      <p:sp>
        <p:nvSpPr>
          <p:cNvPr id="1614" name="TextBox 17"/>
          <p:cNvSpPr txBox="1"/>
          <p:nvPr/>
        </p:nvSpPr>
        <p:spPr>
          <a:xfrm>
            <a:off x="6517438" y="4099709"/>
            <a:ext cx="361416"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900"/>
              </a:spcBef>
              <a:defRPr sz="1600"/>
            </a:lvl1pPr>
          </a:lstStyle>
          <a:p>
            <a:r>
              <a:t>0.5</a:t>
            </a:r>
          </a:p>
        </p:txBody>
      </p:sp>
      <p:sp>
        <p:nvSpPr>
          <p:cNvPr id="1615" name="TextBox 18"/>
          <p:cNvSpPr txBox="1"/>
          <p:nvPr/>
        </p:nvSpPr>
        <p:spPr>
          <a:xfrm>
            <a:off x="6524983" y="5166509"/>
            <a:ext cx="361416"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spcBef>
                <a:spcPts val="900"/>
              </a:spcBef>
              <a:defRPr sz="1600"/>
            </a:lvl1pPr>
          </a:lstStyle>
          <a:p>
            <a:r>
              <a:t>0.0</a:t>
            </a:r>
          </a:p>
        </p:txBody>
      </p:sp>
      <p:sp>
        <p:nvSpPr>
          <p:cNvPr id="1616" name="TextBox 19"/>
          <p:cNvSpPr txBox="1"/>
          <p:nvPr/>
        </p:nvSpPr>
        <p:spPr>
          <a:xfrm>
            <a:off x="6962162" y="3163977"/>
            <a:ext cx="1195956"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17475" indent="-117475">
              <a:buSzPct val="100000"/>
              <a:buFont typeface="Arial"/>
              <a:buChar char="•"/>
              <a:defRPr sz="1400"/>
            </a:pPr>
            <a:r>
              <a:t>No drug</a:t>
            </a:r>
          </a:p>
          <a:p>
            <a:pPr marL="117475" indent="-117475">
              <a:buSzPct val="100000"/>
              <a:buFont typeface="Arial"/>
              <a:buChar char="•"/>
              <a:defRPr sz="1400"/>
            </a:pPr>
            <a:r>
              <a:t>No resistance</a:t>
            </a:r>
          </a:p>
          <a:p>
            <a:pPr marL="117475" indent="-117475">
              <a:buSzPct val="100000"/>
              <a:buFont typeface="Arial"/>
              <a:buChar char="•"/>
              <a:defRPr sz="1400"/>
            </a:pPr>
            <a:r>
              <a:t>Infection</a:t>
            </a:r>
          </a:p>
        </p:txBody>
      </p:sp>
      <p:sp>
        <p:nvSpPr>
          <p:cNvPr id="1617" name="TextBox 20"/>
          <p:cNvSpPr txBox="1"/>
          <p:nvPr/>
        </p:nvSpPr>
        <p:spPr>
          <a:xfrm>
            <a:off x="6787535" y="5378341"/>
            <a:ext cx="441187"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t>Low</a:t>
            </a:r>
          </a:p>
        </p:txBody>
      </p:sp>
      <p:sp>
        <p:nvSpPr>
          <p:cNvPr id="1618" name="TextBox 21"/>
          <p:cNvSpPr txBox="1"/>
          <p:nvPr/>
        </p:nvSpPr>
        <p:spPr>
          <a:xfrm>
            <a:off x="10851033" y="5394940"/>
            <a:ext cx="479783"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t>High</a:t>
            </a:r>
          </a:p>
        </p:txBody>
      </p:sp>
      <p:sp>
        <p:nvSpPr>
          <p:cNvPr id="1619" name="Straight Arrow Connector 23"/>
          <p:cNvSpPr/>
          <p:nvPr/>
        </p:nvSpPr>
        <p:spPr>
          <a:xfrm>
            <a:off x="7268692" y="5541991"/>
            <a:ext cx="3559254" cy="1"/>
          </a:xfrm>
          <a:prstGeom prst="line">
            <a:avLst/>
          </a:prstGeom>
          <a:ln w="28575">
            <a:solidFill>
              <a:srgbClr val="000000"/>
            </a:solidFill>
            <a:headEnd type="triangle"/>
            <a:tailEnd type="triangle"/>
          </a:ln>
        </p:spPr>
        <p:txBody>
          <a:bodyPr lIns="45718" tIns="45718" rIns="45718" bIns="45718"/>
          <a:lstStyle/>
          <a:p>
            <a:endParaRPr/>
          </a:p>
        </p:txBody>
      </p:sp>
      <p:sp>
        <p:nvSpPr>
          <p:cNvPr id="1620" name="TextBox 24"/>
          <p:cNvSpPr txBox="1"/>
          <p:nvPr/>
        </p:nvSpPr>
        <p:spPr>
          <a:xfrm>
            <a:off x="7943232" y="5719355"/>
            <a:ext cx="2328328" cy="300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600" b="1"/>
            </a:lvl1pPr>
          </a:lstStyle>
          <a:p>
            <a:r>
              <a:t>Adherence/Drug Exposure</a:t>
            </a:r>
          </a:p>
        </p:txBody>
      </p:sp>
      <p:sp>
        <p:nvSpPr>
          <p:cNvPr id="1621" name="TextBox 25"/>
          <p:cNvSpPr txBox="1"/>
          <p:nvPr/>
        </p:nvSpPr>
        <p:spPr>
          <a:xfrm>
            <a:off x="10064023" y="2522900"/>
            <a:ext cx="1621891" cy="554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a:pPr>
            <a:r>
              <a:t>HIV infection</a:t>
            </a:r>
            <a:br/>
            <a:r>
              <a:t>Resistant infection</a:t>
            </a:r>
          </a:p>
        </p:txBody>
      </p:sp>
      <p:sp>
        <p:nvSpPr>
          <p:cNvPr id="1622" name="Straight Connector 27"/>
          <p:cNvSpPr/>
          <p:nvPr/>
        </p:nvSpPr>
        <p:spPr>
          <a:xfrm flipH="1">
            <a:off x="9785931" y="2688879"/>
            <a:ext cx="262552" cy="1"/>
          </a:xfrm>
          <a:prstGeom prst="line">
            <a:avLst/>
          </a:prstGeom>
          <a:ln w="38100">
            <a:solidFill>
              <a:srgbClr val="015873"/>
            </a:solidFill>
          </a:ln>
        </p:spPr>
        <p:txBody>
          <a:bodyPr lIns="45718" tIns="45718" rIns="45718" bIns="45718"/>
          <a:lstStyle/>
          <a:p>
            <a:endParaRPr/>
          </a:p>
        </p:txBody>
      </p:sp>
      <p:sp>
        <p:nvSpPr>
          <p:cNvPr id="1623" name="Straight Connector 28"/>
          <p:cNvSpPr/>
          <p:nvPr/>
        </p:nvSpPr>
        <p:spPr>
          <a:xfrm flipH="1">
            <a:off x="9785931" y="2922759"/>
            <a:ext cx="262552" cy="1"/>
          </a:xfrm>
          <a:prstGeom prst="line">
            <a:avLst/>
          </a:prstGeom>
          <a:ln w="38100">
            <a:solidFill>
              <a:srgbClr val="E1471D"/>
            </a:solidFill>
          </a:ln>
        </p:spPr>
        <p:txBody>
          <a:bodyPr lIns="45718" tIns="45718" rIns="45718" bIns="45718"/>
          <a:lstStyle/>
          <a:p>
            <a:endParaRPr/>
          </a:p>
        </p:txBody>
      </p:sp>
      <p:sp>
        <p:nvSpPr>
          <p:cNvPr id="1624" name="TextBox 29"/>
          <p:cNvSpPr txBox="1"/>
          <p:nvPr/>
        </p:nvSpPr>
        <p:spPr>
          <a:xfrm>
            <a:off x="8525762" y="3110684"/>
            <a:ext cx="999133"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a:lvl1pPr>
          </a:lstStyle>
          <a:p>
            <a:r>
              <a:t>Zone of resistance risk</a:t>
            </a:r>
          </a:p>
        </p:txBody>
      </p:sp>
      <p:sp>
        <p:nvSpPr>
          <p:cNvPr id="1625" name="TextBox 31"/>
          <p:cNvSpPr txBox="1"/>
          <p:nvPr/>
        </p:nvSpPr>
        <p:spPr>
          <a:xfrm>
            <a:off x="9945462" y="3163977"/>
            <a:ext cx="1195956" cy="50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17475" indent="-117475">
              <a:buSzPct val="100000"/>
              <a:buFont typeface="Arial"/>
              <a:buChar char="•"/>
              <a:defRPr sz="1400"/>
            </a:pPr>
            <a:r>
              <a:t>No infection</a:t>
            </a:r>
          </a:p>
          <a:p>
            <a:pPr marL="117475" indent="-117475">
              <a:buSzPct val="100000"/>
              <a:buFont typeface="Arial"/>
              <a:buChar char="•"/>
              <a:defRPr sz="1400"/>
            </a:pPr>
            <a:r>
              <a:t>No resistance</a:t>
            </a:r>
          </a:p>
        </p:txBody>
      </p:sp>
      <p:sp>
        <p:nvSpPr>
          <p:cNvPr id="1626" name="Freeform: Shape 32"/>
          <p:cNvSpPr/>
          <p:nvPr/>
        </p:nvSpPr>
        <p:spPr>
          <a:xfrm>
            <a:off x="6939342" y="5021397"/>
            <a:ext cx="4241022" cy="317694"/>
          </a:xfrm>
          <a:custGeom>
            <a:avLst/>
            <a:gdLst/>
            <a:ahLst/>
            <a:cxnLst>
              <a:cxn ang="0">
                <a:pos x="wd2" y="hd2"/>
              </a:cxn>
              <a:cxn ang="5400000">
                <a:pos x="wd2" y="hd2"/>
              </a:cxn>
              <a:cxn ang="10800000">
                <a:pos x="wd2" y="hd2"/>
              </a:cxn>
              <a:cxn ang="16200000">
                <a:pos x="wd2" y="hd2"/>
              </a:cxn>
            </a:cxnLst>
            <a:rect l="0" t="0" r="r" b="b"/>
            <a:pathLst>
              <a:path w="21600" h="20851" extrusionOk="0">
                <a:moveTo>
                  <a:pt x="0" y="19842"/>
                </a:moveTo>
                <a:lnTo>
                  <a:pt x="3429" y="19842"/>
                </a:lnTo>
                <a:cubicBezTo>
                  <a:pt x="4276" y="19965"/>
                  <a:pt x="4462" y="20762"/>
                  <a:pt x="5086" y="20578"/>
                </a:cubicBezTo>
                <a:cubicBezTo>
                  <a:pt x="5710" y="20394"/>
                  <a:pt x="6490" y="20394"/>
                  <a:pt x="7171" y="18737"/>
                </a:cubicBezTo>
                <a:cubicBezTo>
                  <a:pt x="7852" y="17081"/>
                  <a:pt x="8562" y="13521"/>
                  <a:pt x="9171" y="10637"/>
                </a:cubicBezTo>
                <a:cubicBezTo>
                  <a:pt x="9781" y="7753"/>
                  <a:pt x="10400" y="3090"/>
                  <a:pt x="10829" y="1433"/>
                </a:cubicBezTo>
                <a:cubicBezTo>
                  <a:pt x="11257" y="-224"/>
                  <a:pt x="11448" y="-408"/>
                  <a:pt x="11743" y="697"/>
                </a:cubicBezTo>
                <a:cubicBezTo>
                  <a:pt x="12038" y="1801"/>
                  <a:pt x="12362" y="5360"/>
                  <a:pt x="12600" y="8060"/>
                </a:cubicBezTo>
                <a:cubicBezTo>
                  <a:pt x="12838" y="10760"/>
                  <a:pt x="12914" y="14810"/>
                  <a:pt x="13171" y="16897"/>
                </a:cubicBezTo>
                <a:cubicBezTo>
                  <a:pt x="13429" y="18983"/>
                  <a:pt x="13562" y="19965"/>
                  <a:pt x="14143" y="20578"/>
                </a:cubicBezTo>
                <a:cubicBezTo>
                  <a:pt x="14724" y="21192"/>
                  <a:pt x="16657" y="20578"/>
                  <a:pt x="16657" y="20578"/>
                </a:cubicBezTo>
                <a:lnTo>
                  <a:pt x="21600" y="20578"/>
                </a:lnTo>
              </a:path>
            </a:pathLst>
          </a:custGeom>
          <a:ln w="38100">
            <a:solidFill>
              <a:srgbClr val="E1471D"/>
            </a:solidFill>
            <a:miter/>
          </a:ln>
        </p:spPr>
        <p:txBody>
          <a:bodyPr lIns="45718" tIns="45718" rIns="45718" bIns="45718" anchor="ctr"/>
          <a:lstStyle/>
          <a:p>
            <a:pPr algn="ctr">
              <a:defRPr>
                <a:solidFill>
                  <a:srgbClr val="FFFFFF"/>
                </a:solidFill>
              </a:defRPr>
            </a:pPr>
            <a:endParaRPr/>
          </a:p>
        </p:txBody>
      </p:sp>
      <p:sp>
        <p:nvSpPr>
          <p:cNvPr id="1627" name="Freeform: Shape 33"/>
          <p:cNvSpPr/>
          <p:nvPr/>
        </p:nvSpPr>
        <p:spPr>
          <a:xfrm>
            <a:off x="6944952" y="3175155"/>
            <a:ext cx="4235411" cy="2159781"/>
          </a:xfrm>
          <a:custGeom>
            <a:avLst/>
            <a:gdLst/>
            <a:ahLst/>
            <a:cxnLst>
              <a:cxn ang="0">
                <a:pos x="wd2" y="hd2"/>
              </a:cxn>
              <a:cxn ang="5400000">
                <a:pos x="wd2" y="hd2"/>
              </a:cxn>
              <a:cxn ang="10800000">
                <a:pos x="wd2" y="hd2"/>
              </a:cxn>
              <a:cxn ang="16200000">
                <a:pos x="wd2" y="hd2"/>
              </a:cxn>
            </a:cxnLst>
            <a:rect l="0" t="0" r="r" b="b"/>
            <a:pathLst>
              <a:path w="21600" h="21600" extrusionOk="0">
                <a:moveTo>
                  <a:pt x="0" y="224"/>
                </a:moveTo>
                <a:cubicBezTo>
                  <a:pt x="684" y="112"/>
                  <a:pt x="1368" y="0"/>
                  <a:pt x="2146" y="0"/>
                </a:cubicBezTo>
                <a:cubicBezTo>
                  <a:pt x="2923" y="0"/>
                  <a:pt x="3939" y="37"/>
                  <a:pt x="4663" y="224"/>
                </a:cubicBezTo>
                <a:cubicBezTo>
                  <a:pt x="5388" y="411"/>
                  <a:pt x="5936" y="673"/>
                  <a:pt x="6494" y="1122"/>
                </a:cubicBezTo>
                <a:cubicBezTo>
                  <a:pt x="7052" y="1571"/>
                  <a:pt x="7567" y="2160"/>
                  <a:pt x="8011" y="2917"/>
                </a:cubicBezTo>
                <a:cubicBezTo>
                  <a:pt x="8454" y="3675"/>
                  <a:pt x="8683" y="4114"/>
                  <a:pt x="9155" y="5666"/>
                </a:cubicBezTo>
                <a:cubicBezTo>
                  <a:pt x="9627" y="7219"/>
                  <a:pt x="10342" y="10230"/>
                  <a:pt x="10843" y="12231"/>
                </a:cubicBezTo>
                <a:cubicBezTo>
                  <a:pt x="11344" y="14232"/>
                  <a:pt x="11735" y="16223"/>
                  <a:pt x="12159" y="17673"/>
                </a:cubicBezTo>
                <a:cubicBezTo>
                  <a:pt x="12583" y="19122"/>
                  <a:pt x="12984" y="20291"/>
                  <a:pt x="13389" y="20927"/>
                </a:cubicBezTo>
                <a:cubicBezTo>
                  <a:pt x="13794" y="21563"/>
                  <a:pt x="14047" y="21376"/>
                  <a:pt x="14591" y="21488"/>
                </a:cubicBezTo>
                <a:cubicBezTo>
                  <a:pt x="15134" y="21600"/>
                  <a:pt x="16651" y="21600"/>
                  <a:pt x="16651" y="21600"/>
                </a:cubicBezTo>
                <a:lnTo>
                  <a:pt x="18968" y="21544"/>
                </a:lnTo>
                <a:lnTo>
                  <a:pt x="20541" y="21544"/>
                </a:lnTo>
                <a:cubicBezTo>
                  <a:pt x="20980" y="21535"/>
                  <a:pt x="21290" y="21511"/>
                  <a:pt x="21600" y="21488"/>
                </a:cubicBezTo>
              </a:path>
            </a:pathLst>
          </a:custGeom>
          <a:ln w="38100">
            <a:solidFill>
              <a:srgbClr val="015873"/>
            </a:solidFill>
            <a:miter/>
          </a:ln>
        </p:spPr>
        <p:txBody>
          <a:bodyPr lIns="45718" tIns="45718" rIns="45718" bIns="45718" anchor="ctr"/>
          <a:lstStyle/>
          <a:p>
            <a:pPr algn="ctr">
              <a:defRPr>
                <a:solidFill>
                  <a:srgbClr val="FFFFFF"/>
                </a:solidFill>
              </a:defRPr>
            </a:pPr>
            <a:endParaRPr/>
          </a:p>
        </p:txBody>
      </p:sp>
      <p:sp>
        <p:nvSpPr>
          <p:cNvPr id="1628" name="Slide Number"/>
          <p:cNvSpPr txBox="1">
            <a:spLocks noGrp="1"/>
          </p:cNvSpPr>
          <p:nvPr>
            <p:ph type="sldNum" sz="quarter" idx="4294967295"/>
          </p:nvPr>
        </p:nvSpPr>
        <p:spPr>
          <a:xfrm>
            <a:off x="11286719" y="6358987"/>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7EC2-4B0F-9F4F-8F75-46CFD0724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5CC8D-90E9-A541-009B-3C80BD333169}"/>
              </a:ext>
            </a:extLst>
          </p:cNvPr>
          <p:cNvSpPr>
            <a:spLocks noGrp="1" noRot="1" noMove="1" noResize="1" noEditPoints="1" noAdjustHandles="1" noChangeArrowheads="1" noChangeShapeType="1"/>
          </p:cNvSpPr>
          <p:nvPr>
            <p:ph type="title"/>
          </p:nvPr>
        </p:nvSpPr>
        <p:spPr/>
        <p:txBody>
          <a:bodyPr/>
          <a:lstStyle/>
          <a:p>
            <a:r>
              <a:rPr lang="en-US" sz="3600" b="1" dirty="0">
                <a:solidFill>
                  <a:srgbClr val="455560"/>
                </a:solidFill>
                <a:effectLst/>
                <a:latin typeface="Calibri" panose="020F0502020204030204" pitchFamily="34" charset="0"/>
              </a:rPr>
              <a:t>Phase 2 Clinical Trial of MK-8527 (Novel NRTTI): Study Design </a:t>
            </a:r>
            <a:endParaRPr lang="en-US" dirty="0"/>
          </a:p>
        </p:txBody>
      </p:sp>
      <p:sp>
        <p:nvSpPr>
          <p:cNvPr id="3" name="Content Placeholder 2">
            <a:extLst>
              <a:ext uri="{FF2B5EF4-FFF2-40B4-BE49-F238E27FC236}">
                <a16:creationId xmlns:a16="http://schemas.microsoft.com/office/drawing/2014/main" id="{1561BC8A-A869-A7C8-5241-4BCB123C7807}"/>
              </a:ext>
            </a:extLst>
          </p:cNvPr>
          <p:cNvSpPr>
            <a:spLocks noGrp="1" noRot="1" noMove="1" noResize="1" noEditPoints="1" noAdjustHandles="1" noChangeArrowheads="1" noChangeShapeType="1"/>
          </p:cNvSpPr>
          <p:nvPr>
            <p:ph idx="1"/>
          </p:nvPr>
        </p:nvSpPr>
        <p:spPr>
          <a:xfrm>
            <a:off x="604675" y="1491447"/>
            <a:ext cx="10877529" cy="778580"/>
          </a:xfrm>
        </p:spPr>
        <p:txBody>
          <a:bodyPr/>
          <a:lstStyle/>
          <a:p>
            <a:r>
              <a:rPr lang="en-US" sz="2200" dirty="0"/>
              <a:t>International, double-blind, randomized, dose-ranging phase IIa trial</a:t>
            </a:r>
          </a:p>
        </p:txBody>
      </p:sp>
      <p:sp>
        <p:nvSpPr>
          <p:cNvPr id="8" name="Text Box 45">
            <a:extLst>
              <a:ext uri="{FF2B5EF4-FFF2-40B4-BE49-F238E27FC236}">
                <a16:creationId xmlns:a16="http://schemas.microsoft.com/office/drawing/2014/main" id="{A1E5DDFE-7893-49AE-084A-FCBF3A12FBD1}"/>
              </a:ext>
            </a:extLst>
          </p:cNvPr>
          <p:cNvSpPr txBox="1">
            <a:spLocks noGrp="1" noRot="1" noMove="1" noResize="1" noEditPoints="1" noAdjustHandles="1" noChangeArrowheads="1" noChangeShapeType="1"/>
          </p:cNvSpPr>
          <p:nvPr/>
        </p:nvSpPr>
        <p:spPr bwMode="auto">
          <a:xfrm>
            <a:off x="604837" y="2806697"/>
            <a:ext cx="29020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Adults aged 18-65 yr without</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HIV; low risk of HIV exposure; not pregnant or breastfeeding; no previous use of MK-8527 or islatravir </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(N = 350)</a:t>
            </a:r>
          </a:p>
        </p:txBody>
      </p:sp>
      <p:sp>
        <p:nvSpPr>
          <p:cNvPr id="11" name="Rectangle 49">
            <a:extLst>
              <a:ext uri="{FF2B5EF4-FFF2-40B4-BE49-F238E27FC236}">
                <a16:creationId xmlns:a16="http://schemas.microsoft.com/office/drawing/2014/main" id="{7CE99C03-D69A-1745-BDD8-92D55B74211C}"/>
              </a:ext>
            </a:extLst>
          </p:cNvPr>
          <p:cNvSpPr>
            <a:spLocks noGrp="1" noRot="1" noMove="1" noResize="1" noEditPoints="1" noAdjustHandles="1" noChangeArrowheads="1" noChangeShapeType="1"/>
          </p:cNvSpPr>
          <p:nvPr/>
        </p:nvSpPr>
        <p:spPr bwMode="auto">
          <a:xfrm>
            <a:off x="4225673" y="2319848"/>
            <a:ext cx="4040440" cy="590940"/>
          </a:xfrm>
          <a:prstGeom prst="rect">
            <a:avLst/>
          </a:prstGeom>
          <a:solidFill>
            <a:schemeClr val="accent2">
              <a:lumMod val="40000"/>
              <a:lumOff val="60000"/>
            </a:schemeClr>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MK-8527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3 mg PO QM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(n = 101)</a:t>
            </a:r>
          </a:p>
        </p:txBody>
      </p:sp>
      <p:sp>
        <p:nvSpPr>
          <p:cNvPr id="12" name="Rectangle 50">
            <a:extLst>
              <a:ext uri="{FF2B5EF4-FFF2-40B4-BE49-F238E27FC236}">
                <a16:creationId xmlns:a16="http://schemas.microsoft.com/office/drawing/2014/main" id="{6D1CA7CF-60EA-B311-58B9-EB49ABA01701}"/>
              </a:ext>
            </a:extLst>
          </p:cNvPr>
          <p:cNvSpPr>
            <a:spLocks noGrp="1" noRot="1" noMove="1" noResize="1" noEditPoints="1" noAdjustHandles="1" noChangeArrowheads="1" noChangeShapeType="1"/>
          </p:cNvSpPr>
          <p:nvPr/>
        </p:nvSpPr>
        <p:spPr bwMode="auto">
          <a:xfrm>
            <a:off x="4225673" y="2967694"/>
            <a:ext cx="4040440" cy="571230"/>
          </a:xfrm>
          <a:prstGeom prst="rect">
            <a:avLst/>
          </a:prstGeom>
          <a:solidFill>
            <a:schemeClr val="accent2"/>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MK-8527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6 mg PO QM</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(n = 101)</a:t>
            </a:r>
          </a:p>
        </p:txBody>
      </p:sp>
      <p:sp>
        <p:nvSpPr>
          <p:cNvPr id="17" name="Text Box 15">
            <a:extLst>
              <a:ext uri="{FF2B5EF4-FFF2-40B4-BE49-F238E27FC236}">
                <a16:creationId xmlns:a16="http://schemas.microsoft.com/office/drawing/2014/main" id="{69AD8C76-239B-09A6-FF35-8420A9F8421C}"/>
              </a:ext>
            </a:extLst>
          </p:cNvPr>
          <p:cNvSpPr txBox="1">
            <a:spLocks noGrp="1" noRot="1" noMove="1" noResize="1" noEditPoints="1" noAdjustHandles="1" noChangeArrowheads="1" noChangeShapeType="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a:ea typeface="+mn-ea"/>
                <a:cs typeface="Arial" panose="020B0604020202020204" pitchFamily="34" charset="0"/>
                <a:sym typeface="Calibri"/>
              </a:rPr>
              <a:t>Mayer. IAS 2025. Abstr OAS0106LB. </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sym typeface="Calibri"/>
              </a:rPr>
              <a:t>NCT06045507.</a:t>
            </a:r>
            <a:endPar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sym typeface="Calibri"/>
            </a:endParaRPr>
          </a:p>
        </p:txBody>
      </p:sp>
      <p:sp>
        <p:nvSpPr>
          <p:cNvPr id="30" name="Rectangle 49">
            <a:extLst>
              <a:ext uri="{FF2B5EF4-FFF2-40B4-BE49-F238E27FC236}">
                <a16:creationId xmlns:a16="http://schemas.microsoft.com/office/drawing/2014/main" id="{9103BCFB-9E4F-F943-DC78-292A9494326F}"/>
              </a:ext>
            </a:extLst>
          </p:cNvPr>
          <p:cNvSpPr>
            <a:spLocks noGrp="1" noRot="1" noMove="1" noResize="1" noEditPoints="1" noAdjustHandles="1" noChangeArrowheads="1" noChangeShapeType="1"/>
          </p:cNvSpPr>
          <p:nvPr/>
        </p:nvSpPr>
        <p:spPr bwMode="auto">
          <a:xfrm>
            <a:off x="4225673" y="3595574"/>
            <a:ext cx="4040440" cy="57123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MK-8527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12 mg PO QM</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(n = 99)</a:t>
            </a:r>
          </a:p>
        </p:txBody>
      </p:sp>
      <p:sp>
        <p:nvSpPr>
          <p:cNvPr id="31" name="Rectangle 50">
            <a:extLst>
              <a:ext uri="{FF2B5EF4-FFF2-40B4-BE49-F238E27FC236}">
                <a16:creationId xmlns:a16="http://schemas.microsoft.com/office/drawing/2014/main" id="{2084FA33-AFB5-C026-6ACA-49AC1193019E}"/>
              </a:ext>
            </a:extLst>
          </p:cNvPr>
          <p:cNvSpPr>
            <a:spLocks noGrp="1" noRot="1" noMove="1" noResize="1" noEditPoints="1" noAdjustHandles="1" noChangeArrowheads="1" noChangeShapeType="1"/>
          </p:cNvSpPr>
          <p:nvPr/>
        </p:nvSpPr>
        <p:spPr bwMode="auto">
          <a:xfrm>
            <a:off x="4225673" y="4222744"/>
            <a:ext cx="4040440" cy="571230"/>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Placebo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PO QM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a:rPr>
              <a:t>(n = 49)</a:t>
            </a:r>
          </a:p>
        </p:txBody>
      </p:sp>
      <p:sp>
        <p:nvSpPr>
          <p:cNvPr id="26" name="Content Placeholder 2">
            <a:extLst>
              <a:ext uri="{FF2B5EF4-FFF2-40B4-BE49-F238E27FC236}">
                <a16:creationId xmlns:a16="http://schemas.microsoft.com/office/drawing/2014/main" id="{23B4A956-9836-9D80-7934-E08253262CD8}"/>
              </a:ext>
            </a:extLst>
          </p:cNvPr>
          <p:cNvSpPr txBox="1">
            <a:spLocks noGrp="1" noRot="1" noMove="1" noResize="1" noEditPoints="1" noAdjustHandles="1" noChangeArrowheads="1" noChangeShapeType="1"/>
          </p:cNvSpPr>
          <p:nvPr/>
        </p:nvSpPr>
        <p:spPr bwMode="auto">
          <a:xfrm>
            <a:off x="604838" y="5595748"/>
            <a:ext cx="10877550" cy="50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800"/>
              </a:spcBef>
              <a:spcAft>
                <a:spcPts val="500"/>
              </a:spcAft>
              <a:buClr>
                <a:srgbClr val="000000"/>
              </a:buClr>
              <a:buSzTx/>
              <a:buFont typeface="Wingdings" panose="05000000000000000000" pitchFamily="2" charset="2"/>
              <a:buChar char="§"/>
              <a:tabLst/>
              <a:defRPr/>
            </a:pPr>
            <a:r>
              <a:rPr kumimoji="0" 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Cop</a:t>
            </a:r>
            <a:r>
              <a:rPr kumimoji="0" lang="en-US" sz="2200" b="1" i="0" u="none" strike="noStrike" kern="0" cap="none" spc="0" normalizeH="0" baseline="0" noProof="0" dirty="0" err="1">
                <a:ln>
                  <a:noFill/>
                </a:ln>
                <a:solidFill>
                  <a:srgbClr val="000000"/>
                </a:solidFill>
                <a:effectLst/>
                <a:uLnTx/>
                <a:uFillTx/>
                <a:latin typeface="Calibri" panose="020F0502020204030204" pitchFamily="34" charset="0"/>
                <a:ea typeface="+mn-ea"/>
                <a:cs typeface="+mn-cs"/>
                <a:sym typeface="Calibri"/>
              </a:rPr>
              <a:t>rimary</a:t>
            </a:r>
            <a:r>
              <a:rPr kumimoji="0" 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 endpoints</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 safety, number of participants discontinuing treatment due to AE</a:t>
            </a:r>
          </a:p>
          <a:p>
            <a:pPr marL="342900" marR="0" lvl="0" indent="-342900" algn="l" defTabSz="914400" rtl="0" eaLnBrk="1" fontAlgn="base" latinLnBrk="0" hangingPunct="1">
              <a:lnSpc>
                <a:spcPct val="90000"/>
              </a:lnSpc>
              <a:spcBef>
                <a:spcPts val="800"/>
              </a:spcBef>
              <a:spcAft>
                <a:spcPts val="500"/>
              </a:spcAft>
              <a:buClr>
                <a:srgbClr val="000000"/>
              </a:buClr>
              <a:buSzTx/>
              <a:buFont typeface="Wingdings" panose="05000000000000000000" pitchFamily="2" charset="2"/>
              <a:buChar char="§"/>
              <a:tabLst/>
              <a:defRPr/>
            </a:pPr>
            <a:r>
              <a:rPr kumimoji="0" lang="en-US" sz="2200" b="1"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Secondary endpoints: </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AUC</a:t>
            </a:r>
            <a:r>
              <a:rPr kumimoji="0" lang="en-US" sz="2200" b="0" i="0" u="none" strike="noStrike" kern="0" cap="none" spc="0" normalizeH="0" baseline="-25000" noProof="0" dirty="0">
                <a:ln>
                  <a:noFill/>
                </a:ln>
                <a:solidFill>
                  <a:srgbClr val="000000"/>
                </a:solidFill>
                <a:effectLst/>
                <a:uLnTx/>
                <a:uFillTx/>
                <a:latin typeface="Calibri" panose="020F0502020204030204" pitchFamily="34" charset="0"/>
                <a:ea typeface="+mn-ea"/>
                <a:cs typeface="+mn-cs"/>
                <a:sym typeface="Calibri"/>
              </a:rPr>
              <a:t>0-last</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 C</a:t>
            </a:r>
            <a:r>
              <a:rPr kumimoji="0" lang="en-US" sz="2200" b="0" i="0" u="none" strike="noStrike" kern="0" cap="none" spc="0" normalizeH="0" baseline="-25000" noProof="0" dirty="0">
                <a:ln>
                  <a:noFill/>
                </a:ln>
                <a:solidFill>
                  <a:srgbClr val="000000"/>
                </a:solidFill>
                <a:effectLst/>
                <a:uLnTx/>
                <a:uFillTx/>
                <a:latin typeface="Calibri" panose="020F0502020204030204" pitchFamily="34" charset="0"/>
                <a:ea typeface="+mn-ea"/>
                <a:cs typeface="+mn-cs"/>
                <a:sym typeface="Calibri"/>
              </a:rPr>
              <a:t>max</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 of MK-8527</a:t>
            </a:r>
          </a:p>
        </p:txBody>
      </p:sp>
      <p:sp>
        <p:nvSpPr>
          <p:cNvPr id="28" name="Line 54">
            <a:extLst>
              <a:ext uri="{FF2B5EF4-FFF2-40B4-BE49-F238E27FC236}">
                <a16:creationId xmlns:a16="http://schemas.microsoft.com/office/drawing/2014/main" id="{043B661E-0E34-D724-799F-EE7911336EF2}"/>
              </a:ext>
            </a:extLst>
          </p:cNvPr>
          <p:cNvSpPr>
            <a:spLocks noGrp="1" noRot="1" noMove="1" noResize="1" noEditPoints="1" noAdjustHandles="1" noChangeArrowheads="1" noChangeShapeType="1"/>
          </p:cNvSpPr>
          <p:nvPr/>
        </p:nvSpPr>
        <p:spPr bwMode="auto">
          <a:xfrm flipV="1">
            <a:off x="3417456" y="2603766"/>
            <a:ext cx="633593" cy="55399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endParaRPr>
          </a:p>
        </p:txBody>
      </p:sp>
      <p:sp>
        <p:nvSpPr>
          <p:cNvPr id="4" name="Line 54">
            <a:extLst>
              <a:ext uri="{FF2B5EF4-FFF2-40B4-BE49-F238E27FC236}">
                <a16:creationId xmlns:a16="http://schemas.microsoft.com/office/drawing/2014/main" id="{044D0606-3B19-7475-57D2-284E3025A90D}"/>
              </a:ext>
            </a:extLst>
          </p:cNvPr>
          <p:cNvSpPr>
            <a:spLocks noGrp="1" noRot="1" noMove="1" noResize="1" noEditPoints="1" noAdjustHandles="1" noChangeArrowheads="1" noChangeShapeType="1"/>
          </p:cNvSpPr>
          <p:nvPr/>
        </p:nvSpPr>
        <p:spPr bwMode="auto">
          <a:xfrm>
            <a:off x="8362950" y="3578950"/>
            <a:ext cx="828000" cy="2223"/>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endParaRPr>
          </a:p>
        </p:txBody>
      </p:sp>
      <p:sp>
        <p:nvSpPr>
          <p:cNvPr id="5" name="TextBox 4">
            <a:extLst>
              <a:ext uri="{FF2B5EF4-FFF2-40B4-BE49-F238E27FC236}">
                <a16:creationId xmlns:a16="http://schemas.microsoft.com/office/drawing/2014/main" id="{C800D3B6-4CC0-8233-FCE0-7C56994EDB07}"/>
              </a:ext>
            </a:extLst>
          </p:cNvPr>
          <p:cNvSpPr txBox="1">
            <a:spLocks noGrp="1" noRot="1" noMove="1" noResize="1" noEditPoints="1" noAdjustHandles="1" noChangeArrowheads="1" noChangeShapeType="1"/>
          </p:cNvSpPr>
          <p:nvPr/>
        </p:nvSpPr>
        <p:spPr>
          <a:xfrm>
            <a:off x="9190952" y="3255298"/>
            <a:ext cx="2291251" cy="584775"/>
          </a:xfrm>
          <a:prstGeom prst="rect">
            <a:avLst/>
          </a:prstGeom>
          <a:noFill/>
        </p:spPr>
        <p:txBody>
          <a:bodyPr wrap="square" rtlCol="0">
            <a:spAutoFit/>
          </a:bodyPr>
          <a:lstStyle/>
          <a:p>
            <a:pPr marL="0" marR="0" lvl="0" indent="0" algn="ctr" defTabSz="665043"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8 wk blinded follow-up (FU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a:rPr>
              <a:t>Wk</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 4, FU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a:rPr>
              <a:t>Wk</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 8)</a:t>
            </a:r>
          </a:p>
        </p:txBody>
      </p:sp>
      <p:sp>
        <p:nvSpPr>
          <p:cNvPr id="39" name="Line 27">
            <a:extLst>
              <a:ext uri="{FF2B5EF4-FFF2-40B4-BE49-F238E27FC236}">
                <a16:creationId xmlns:a16="http://schemas.microsoft.com/office/drawing/2014/main" id="{1240FA9B-5BDF-ED17-5309-06803F8290B6}"/>
              </a:ext>
            </a:extLst>
          </p:cNvPr>
          <p:cNvSpPr>
            <a:spLocks noGrp="1" noRot="1" noMove="1" noResize="1" noEditPoints="1" noAdjustHandles="1" noChangeArrowheads="1" noChangeShapeType="1"/>
          </p:cNvSpPr>
          <p:nvPr/>
        </p:nvSpPr>
        <p:spPr bwMode="auto">
          <a:xfrm>
            <a:off x="2907193" y="4843795"/>
            <a:ext cx="5455758" cy="36386"/>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endParaRPr>
          </a:p>
        </p:txBody>
      </p:sp>
      <p:sp>
        <p:nvSpPr>
          <p:cNvPr id="40" name="TextBox 39">
            <a:extLst>
              <a:ext uri="{FF2B5EF4-FFF2-40B4-BE49-F238E27FC236}">
                <a16:creationId xmlns:a16="http://schemas.microsoft.com/office/drawing/2014/main" id="{A69A4B76-61B4-FCDD-6CB5-DC6525AC2398}"/>
              </a:ext>
            </a:extLst>
          </p:cNvPr>
          <p:cNvSpPr txBox="1">
            <a:spLocks noGrp="1" noRot="1" noMove="1" noResize="1" noEditPoints="1" noAdjustHandles="1" noChangeArrowheads="1" noChangeShapeType="1"/>
          </p:cNvSpPr>
          <p:nvPr/>
        </p:nvSpPr>
        <p:spPr bwMode="auto">
          <a:xfrm>
            <a:off x="3674743" y="5130291"/>
            <a:ext cx="1071242" cy="52322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Day 1/    Dose 1</a:t>
            </a:r>
          </a:p>
        </p:txBody>
      </p:sp>
      <p:cxnSp>
        <p:nvCxnSpPr>
          <p:cNvPr id="43" name="Straight Arrow Connector 42">
            <a:extLst>
              <a:ext uri="{FF2B5EF4-FFF2-40B4-BE49-F238E27FC236}">
                <a16:creationId xmlns:a16="http://schemas.microsoft.com/office/drawing/2014/main" id="{4E70C2B6-66CD-21C7-29E9-81B6ADC78DFC}"/>
              </a:ext>
            </a:extLst>
          </p:cNvPr>
          <p:cNvCxnSpPr>
            <a:cxnSpLocks noGrp="1" noRot="1" noMove="1" noResize="1" noEditPoints="1" noAdjustHandles="1" noChangeArrowheads="1" noChangeShapeType="1"/>
          </p:cNvCxnSpPr>
          <p:nvPr/>
        </p:nvCxnSpPr>
        <p:spPr bwMode="auto">
          <a:xfrm flipV="1">
            <a:off x="4225673" y="4867396"/>
            <a:ext cx="0" cy="246391"/>
          </a:xfrm>
          <a:prstGeom prst="straightConnector1">
            <a:avLst/>
          </a:prstGeom>
          <a:noFill/>
          <a:ln w="28575" cap="flat" cmpd="sng" algn="ctr">
            <a:solidFill>
              <a:schemeClr val="bg1"/>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33553D94-C1A8-0A58-903C-BDE40CF78F73}"/>
              </a:ext>
            </a:extLst>
          </p:cNvPr>
          <p:cNvCxnSpPr>
            <a:cxnSpLocks noGrp="1" noRot="1" noMove="1" noResize="1" noEditPoints="1" noAdjustHandles="1" noChangeArrowheads="1" noChangeShapeType="1"/>
          </p:cNvCxnSpPr>
          <p:nvPr/>
        </p:nvCxnSpPr>
        <p:spPr bwMode="auto">
          <a:xfrm flipV="1">
            <a:off x="4924866" y="4883900"/>
            <a:ext cx="0" cy="246391"/>
          </a:xfrm>
          <a:prstGeom prst="straightConnector1">
            <a:avLst/>
          </a:prstGeom>
          <a:noFill/>
          <a:ln w="28575" cap="flat" cmpd="sng" algn="ctr">
            <a:solidFill>
              <a:schemeClr val="bg1"/>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E35721C0-8552-4CA6-77D9-2914836C026E}"/>
              </a:ext>
            </a:extLst>
          </p:cNvPr>
          <p:cNvCxnSpPr>
            <a:cxnSpLocks noGrp="1" noRot="1" noMove="1" noResize="1" noEditPoints="1" noAdjustHandles="1" noChangeArrowheads="1" noChangeShapeType="1"/>
          </p:cNvCxnSpPr>
          <p:nvPr/>
        </p:nvCxnSpPr>
        <p:spPr bwMode="auto">
          <a:xfrm flipV="1">
            <a:off x="5721098" y="4890250"/>
            <a:ext cx="0" cy="246391"/>
          </a:xfrm>
          <a:prstGeom prst="straightConnector1">
            <a:avLst/>
          </a:prstGeom>
          <a:noFill/>
          <a:ln w="28575" cap="flat" cmpd="sng" algn="ctr">
            <a:solidFill>
              <a:schemeClr val="bg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0F2BECB7-AB85-F92C-11F2-A626D97E614E}"/>
              </a:ext>
            </a:extLst>
          </p:cNvPr>
          <p:cNvCxnSpPr>
            <a:cxnSpLocks noGrp="1" noRot="1" noMove="1" noResize="1" noEditPoints="1" noAdjustHandles="1" noChangeArrowheads="1" noChangeShapeType="1"/>
          </p:cNvCxnSpPr>
          <p:nvPr/>
        </p:nvCxnSpPr>
        <p:spPr bwMode="auto">
          <a:xfrm flipV="1">
            <a:off x="6537073" y="4902950"/>
            <a:ext cx="0" cy="246391"/>
          </a:xfrm>
          <a:prstGeom prst="straightConnector1">
            <a:avLst/>
          </a:prstGeom>
          <a:noFill/>
          <a:ln w="28575" cap="flat" cmpd="sng" algn="ctr">
            <a:solidFill>
              <a:schemeClr val="bg1"/>
            </a:solidFill>
            <a:prstDash val="solid"/>
            <a:round/>
            <a:headEnd type="none" w="med" len="med"/>
            <a:tailEnd type="triangle"/>
          </a:ln>
          <a:effectLst/>
        </p:spPr>
      </p:cxnSp>
      <p:sp>
        <p:nvSpPr>
          <p:cNvPr id="49" name="TextBox 48">
            <a:extLst>
              <a:ext uri="{FF2B5EF4-FFF2-40B4-BE49-F238E27FC236}">
                <a16:creationId xmlns:a16="http://schemas.microsoft.com/office/drawing/2014/main" id="{C51FF701-9BF5-2E85-E828-1355CE2355F6}"/>
              </a:ext>
            </a:extLst>
          </p:cNvPr>
          <p:cNvSpPr txBox="1">
            <a:spLocks noGrp="1" noRot="1" noMove="1" noResize="1" noEditPoints="1" noAdjustHandles="1" noChangeArrowheads="1" noChangeShapeType="1"/>
          </p:cNvSpPr>
          <p:nvPr/>
        </p:nvSpPr>
        <p:spPr bwMode="auto">
          <a:xfrm>
            <a:off x="4520686" y="5120222"/>
            <a:ext cx="827317" cy="52322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Wk 4/   Dose 2</a:t>
            </a:r>
          </a:p>
        </p:txBody>
      </p:sp>
      <p:sp>
        <p:nvSpPr>
          <p:cNvPr id="50" name="TextBox 49">
            <a:extLst>
              <a:ext uri="{FF2B5EF4-FFF2-40B4-BE49-F238E27FC236}">
                <a16:creationId xmlns:a16="http://schemas.microsoft.com/office/drawing/2014/main" id="{6EAC469F-519E-98D4-0AE8-F8437E9DC58B}"/>
              </a:ext>
            </a:extLst>
          </p:cNvPr>
          <p:cNvSpPr txBox="1">
            <a:spLocks noGrp="1" noRot="1" noMove="1" noResize="1" noEditPoints="1" noAdjustHandles="1" noChangeArrowheads="1" noChangeShapeType="1"/>
          </p:cNvSpPr>
          <p:nvPr/>
        </p:nvSpPr>
        <p:spPr bwMode="auto">
          <a:xfrm>
            <a:off x="5310053" y="5114731"/>
            <a:ext cx="827317" cy="52322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Wk 8/   Dose 3</a:t>
            </a:r>
          </a:p>
        </p:txBody>
      </p:sp>
      <p:sp>
        <p:nvSpPr>
          <p:cNvPr id="51" name="TextBox 50">
            <a:extLst>
              <a:ext uri="{FF2B5EF4-FFF2-40B4-BE49-F238E27FC236}">
                <a16:creationId xmlns:a16="http://schemas.microsoft.com/office/drawing/2014/main" id="{19D62912-FB6D-8197-39A8-CF5EA445EA98}"/>
              </a:ext>
            </a:extLst>
          </p:cNvPr>
          <p:cNvSpPr txBox="1">
            <a:spLocks noGrp="1" noRot="1" noMove="1" noResize="1" noEditPoints="1" noAdjustHandles="1" noChangeArrowheads="1" noChangeShapeType="1"/>
          </p:cNvSpPr>
          <p:nvPr/>
        </p:nvSpPr>
        <p:spPr bwMode="auto">
          <a:xfrm>
            <a:off x="6155924" y="5111241"/>
            <a:ext cx="827317" cy="52322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Wk 12/ Dose 4</a:t>
            </a:r>
          </a:p>
        </p:txBody>
      </p:sp>
      <p:sp>
        <p:nvSpPr>
          <p:cNvPr id="53" name="TextBox 52">
            <a:extLst>
              <a:ext uri="{FF2B5EF4-FFF2-40B4-BE49-F238E27FC236}">
                <a16:creationId xmlns:a16="http://schemas.microsoft.com/office/drawing/2014/main" id="{2172B6AD-CCA1-323B-8D43-19B6A966212D}"/>
              </a:ext>
            </a:extLst>
          </p:cNvPr>
          <p:cNvSpPr txBox="1">
            <a:spLocks noGrp="1" noRot="1" noMove="1" noResize="1" noEditPoints="1" noAdjustHandles="1" noChangeArrowheads="1" noChangeShapeType="1"/>
          </p:cNvSpPr>
          <p:nvPr/>
        </p:nvSpPr>
        <p:spPr bwMode="auto">
          <a:xfrm>
            <a:off x="2202595" y="5130291"/>
            <a:ext cx="1443827" cy="52322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45-day screening period</a:t>
            </a:r>
          </a:p>
        </p:txBody>
      </p:sp>
      <p:cxnSp>
        <p:nvCxnSpPr>
          <p:cNvPr id="54" name="Straight Arrow Connector 53">
            <a:extLst>
              <a:ext uri="{FF2B5EF4-FFF2-40B4-BE49-F238E27FC236}">
                <a16:creationId xmlns:a16="http://schemas.microsoft.com/office/drawing/2014/main" id="{B2B91F68-7CC2-D858-9D73-671BED042B0D}"/>
              </a:ext>
            </a:extLst>
          </p:cNvPr>
          <p:cNvCxnSpPr>
            <a:cxnSpLocks noGrp="1" noRot="1" noMove="1" noResize="1" noEditPoints="1" noAdjustHandles="1" noChangeArrowheads="1" noChangeShapeType="1"/>
          </p:cNvCxnSpPr>
          <p:nvPr/>
        </p:nvCxnSpPr>
        <p:spPr bwMode="auto">
          <a:xfrm flipV="1">
            <a:off x="2907192" y="4867396"/>
            <a:ext cx="0" cy="246391"/>
          </a:xfrm>
          <a:prstGeom prst="straightConnector1">
            <a:avLst/>
          </a:prstGeom>
          <a:noFill/>
          <a:ln w="28575" cap="flat" cmpd="sng" algn="ctr">
            <a:solidFill>
              <a:schemeClr val="bg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96B71977-5815-29DC-E9A8-7FB494C58F11}"/>
              </a:ext>
            </a:extLst>
          </p:cNvPr>
          <p:cNvCxnSpPr>
            <a:cxnSpLocks noGrp="1" noRot="1" noMove="1" noResize="1" noEditPoints="1" noAdjustHandles="1" noChangeArrowheads="1" noChangeShapeType="1"/>
          </p:cNvCxnSpPr>
          <p:nvPr/>
        </p:nvCxnSpPr>
        <p:spPr bwMode="auto">
          <a:xfrm flipV="1">
            <a:off x="7412165" y="4897099"/>
            <a:ext cx="0" cy="246391"/>
          </a:xfrm>
          <a:prstGeom prst="straightConnector1">
            <a:avLst/>
          </a:prstGeom>
          <a:noFill/>
          <a:ln w="28575" cap="flat" cmpd="sng" algn="ctr">
            <a:solidFill>
              <a:schemeClr val="bg1"/>
            </a:solidFill>
            <a:prstDash val="solid"/>
            <a:round/>
            <a:headEnd type="none" w="med" len="med"/>
            <a:tailEnd type="triangle"/>
          </a:ln>
          <a:effectLst/>
        </p:spPr>
      </p:cxnSp>
      <p:sp>
        <p:nvSpPr>
          <p:cNvPr id="56" name="TextBox 55">
            <a:extLst>
              <a:ext uri="{FF2B5EF4-FFF2-40B4-BE49-F238E27FC236}">
                <a16:creationId xmlns:a16="http://schemas.microsoft.com/office/drawing/2014/main" id="{9486A433-82A3-D73D-779E-B8423A9655BB}"/>
              </a:ext>
            </a:extLst>
          </p:cNvPr>
          <p:cNvSpPr txBox="1">
            <a:spLocks noGrp="1" noRot="1" noMove="1" noResize="1" noEditPoints="1" noAdjustHandles="1" noChangeArrowheads="1" noChangeShapeType="1"/>
          </p:cNvSpPr>
          <p:nvPr/>
        </p:nvSpPr>
        <p:spPr bwMode="auto">
          <a:xfrm>
            <a:off x="7031016" y="5105390"/>
            <a:ext cx="827317" cy="52322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Wk 16/ Dose 5</a:t>
            </a:r>
          </a:p>
        </p:txBody>
      </p:sp>
      <p:cxnSp>
        <p:nvCxnSpPr>
          <p:cNvPr id="57" name="Straight Arrow Connector 56">
            <a:extLst>
              <a:ext uri="{FF2B5EF4-FFF2-40B4-BE49-F238E27FC236}">
                <a16:creationId xmlns:a16="http://schemas.microsoft.com/office/drawing/2014/main" id="{FE610996-4497-E88C-747A-E1E183B597A7}"/>
              </a:ext>
            </a:extLst>
          </p:cNvPr>
          <p:cNvCxnSpPr>
            <a:cxnSpLocks noGrp="1" noRot="1" noMove="1" noResize="1" noEditPoints="1" noAdjustHandles="1" noChangeArrowheads="1" noChangeShapeType="1"/>
          </p:cNvCxnSpPr>
          <p:nvPr/>
        </p:nvCxnSpPr>
        <p:spPr bwMode="auto">
          <a:xfrm flipV="1">
            <a:off x="8239631" y="4897099"/>
            <a:ext cx="0" cy="246391"/>
          </a:xfrm>
          <a:prstGeom prst="straightConnector1">
            <a:avLst/>
          </a:prstGeom>
          <a:noFill/>
          <a:ln w="28575" cap="flat" cmpd="sng" algn="ctr">
            <a:solidFill>
              <a:schemeClr val="bg1"/>
            </a:solidFill>
            <a:prstDash val="solid"/>
            <a:round/>
            <a:headEnd type="none" w="med" len="med"/>
            <a:tailEnd type="triangle"/>
          </a:ln>
          <a:effectLst/>
        </p:spPr>
      </p:cxnSp>
      <p:sp>
        <p:nvSpPr>
          <p:cNvPr id="58" name="TextBox 57">
            <a:extLst>
              <a:ext uri="{FF2B5EF4-FFF2-40B4-BE49-F238E27FC236}">
                <a16:creationId xmlns:a16="http://schemas.microsoft.com/office/drawing/2014/main" id="{E43E9863-8C20-42DB-E5CD-C3CDE2F7DCE1}"/>
              </a:ext>
            </a:extLst>
          </p:cNvPr>
          <p:cNvSpPr txBox="1">
            <a:spLocks noGrp="1" noRot="1" noMove="1" noResize="1" noEditPoints="1" noAdjustHandles="1" noChangeArrowheads="1" noChangeShapeType="1"/>
          </p:cNvSpPr>
          <p:nvPr/>
        </p:nvSpPr>
        <p:spPr bwMode="auto">
          <a:xfrm>
            <a:off x="7858482" y="5105390"/>
            <a:ext cx="827317" cy="52322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Wk 20/ Dose 6</a:t>
            </a:r>
          </a:p>
        </p:txBody>
      </p:sp>
      <p:sp>
        <p:nvSpPr>
          <p:cNvPr id="6" name="Line 54">
            <a:extLst>
              <a:ext uri="{FF2B5EF4-FFF2-40B4-BE49-F238E27FC236}">
                <a16:creationId xmlns:a16="http://schemas.microsoft.com/office/drawing/2014/main" id="{5860B701-874B-8129-D12A-40B589EF8C85}"/>
              </a:ext>
            </a:extLst>
          </p:cNvPr>
          <p:cNvSpPr>
            <a:spLocks noGrp="1" noRot="1" noMove="1" noResize="1" noEditPoints="1" noAdjustHandles="1" noChangeArrowheads="1" noChangeShapeType="1"/>
          </p:cNvSpPr>
          <p:nvPr/>
        </p:nvSpPr>
        <p:spPr bwMode="auto">
          <a:xfrm flipV="1">
            <a:off x="3427503" y="3296104"/>
            <a:ext cx="623545" cy="221663"/>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endParaRPr>
          </a:p>
        </p:txBody>
      </p:sp>
      <p:sp>
        <p:nvSpPr>
          <p:cNvPr id="7" name="Line 54">
            <a:extLst>
              <a:ext uri="{FF2B5EF4-FFF2-40B4-BE49-F238E27FC236}">
                <a16:creationId xmlns:a16="http://schemas.microsoft.com/office/drawing/2014/main" id="{4257FC99-E1DA-BE6B-999C-75D8B0A9179A}"/>
              </a:ext>
            </a:extLst>
          </p:cNvPr>
          <p:cNvSpPr>
            <a:spLocks noGrp="1" noRot="1" noMove="1" noResize="1" noEditPoints="1" noAdjustHandles="1" noChangeArrowheads="1" noChangeShapeType="1"/>
          </p:cNvSpPr>
          <p:nvPr/>
        </p:nvSpPr>
        <p:spPr bwMode="auto">
          <a:xfrm>
            <a:off x="3417456" y="3819584"/>
            <a:ext cx="633592" cy="44789"/>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endParaRPr>
          </a:p>
        </p:txBody>
      </p:sp>
      <p:sp>
        <p:nvSpPr>
          <p:cNvPr id="9" name="Line 54">
            <a:extLst>
              <a:ext uri="{FF2B5EF4-FFF2-40B4-BE49-F238E27FC236}">
                <a16:creationId xmlns:a16="http://schemas.microsoft.com/office/drawing/2014/main" id="{2EFF5355-5701-CE13-228E-32C85EFE23A0}"/>
              </a:ext>
            </a:extLst>
          </p:cNvPr>
          <p:cNvSpPr>
            <a:spLocks noGrp="1" noRot="1" noMove="1" noResize="1" noEditPoints="1" noAdjustHandles="1" noChangeArrowheads="1" noChangeShapeType="1"/>
          </p:cNvSpPr>
          <p:nvPr/>
        </p:nvSpPr>
        <p:spPr bwMode="auto">
          <a:xfrm>
            <a:off x="3417456" y="4114484"/>
            <a:ext cx="633592" cy="38203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endParaRPr>
          </a:p>
        </p:txBody>
      </p:sp>
      <p:cxnSp>
        <p:nvCxnSpPr>
          <p:cNvPr id="13" name="Straight Arrow Connector 12">
            <a:extLst>
              <a:ext uri="{FF2B5EF4-FFF2-40B4-BE49-F238E27FC236}">
                <a16:creationId xmlns:a16="http://schemas.microsoft.com/office/drawing/2014/main" id="{58D25CD8-3828-6FBD-1756-A794888A237E}"/>
              </a:ext>
            </a:extLst>
          </p:cNvPr>
          <p:cNvCxnSpPr>
            <a:cxnSpLocks noGrp="1" noRot="1" noMove="1" noResize="1" noEditPoints="1" noAdjustHandles="1" noChangeArrowheads="1" noChangeShapeType="1"/>
          </p:cNvCxnSpPr>
          <p:nvPr/>
        </p:nvCxnSpPr>
        <p:spPr bwMode="auto">
          <a:xfrm>
            <a:off x="3506875" y="2319848"/>
            <a:ext cx="0" cy="590940"/>
          </a:xfrm>
          <a:prstGeom prst="straightConnector1">
            <a:avLst/>
          </a:prstGeom>
          <a:noFill/>
          <a:ln w="28575" cap="flat" cmpd="sng" algn="ctr">
            <a:solidFill>
              <a:schemeClr val="bg1"/>
            </a:solidFill>
            <a:prstDash val="dash"/>
            <a:round/>
            <a:headEnd type="none" w="med" len="med"/>
            <a:tailEnd type="triangle"/>
          </a:ln>
          <a:effectLst/>
        </p:spPr>
      </p:cxnSp>
      <p:sp>
        <p:nvSpPr>
          <p:cNvPr id="14" name="TextBox 13">
            <a:extLst>
              <a:ext uri="{FF2B5EF4-FFF2-40B4-BE49-F238E27FC236}">
                <a16:creationId xmlns:a16="http://schemas.microsoft.com/office/drawing/2014/main" id="{0F7BCC63-8314-29F6-C091-A7784115590C}"/>
              </a:ext>
            </a:extLst>
          </p:cNvPr>
          <p:cNvSpPr txBox="1">
            <a:spLocks noGrp="1" noRot="1" noMove="1" noResize="1" noEditPoints="1" noAdjustHandles="1" noChangeArrowheads="1" noChangeShapeType="1"/>
          </p:cNvSpPr>
          <p:nvPr/>
        </p:nvSpPr>
        <p:spPr bwMode="auto">
          <a:xfrm>
            <a:off x="2158786" y="1818197"/>
            <a:ext cx="269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Stratified by sex (female vs male) and region (Africa vs non-Africa)</a:t>
            </a:r>
          </a:p>
        </p:txBody>
      </p:sp>
      <p:sp>
        <p:nvSpPr>
          <p:cNvPr id="15" name="TextBox 14">
            <a:extLst>
              <a:ext uri="{FF2B5EF4-FFF2-40B4-BE49-F238E27FC236}">
                <a16:creationId xmlns:a16="http://schemas.microsoft.com/office/drawing/2014/main" id="{1D7D224D-7DEB-1806-A974-0F0106E077CB}"/>
              </a:ext>
            </a:extLst>
          </p:cNvPr>
          <p:cNvSpPr txBox="1">
            <a:spLocks noGrp="1" noRot="1" noMove="1" noResize="1" noEditPoints="1" noAdjustHandles="1" noChangeArrowheads="1" noChangeShapeType="1"/>
          </p:cNvSpPr>
          <p:nvPr/>
        </p:nvSpPr>
        <p:spPr bwMode="auto">
          <a:xfrm>
            <a:off x="9190949" y="1017220"/>
            <a:ext cx="2687122" cy="2139047"/>
          </a:xfrm>
          <a:prstGeom prst="rect">
            <a:avLst/>
          </a:prstGeom>
          <a:solidFill>
            <a:schemeClr val="accent5">
              <a:lumMod val="20000"/>
              <a:lumOff val="80000"/>
            </a:schemeClr>
          </a:solidFill>
          <a:ln w="9525" algn="ctr">
            <a:noFill/>
            <a:miter lim="800000"/>
            <a:headEnd/>
            <a:tailEnd/>
          </a:ln>
        </p:spPr>
        <p:txBody>
          <a:bodyPr wrap="square" rtlCol="0">
            <a:spAutoFit/>
          </a:bodyPr>
          <a:lstStyle/>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AEs, labs reviewed at each visit through 8 wk after final dose; HIV testing at screening, Day 1, and Q4W </a:t>
            </a:r>
          </a:p>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Plasma MK-8527 measured on Days 1-2, </a:t>
            </a: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a:rPr>
              <a:t>Wk</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 20, or final dose, and FU Day 1; MK-8527 TP in PBMCs in ~20 participants/ group at each visit</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endParaRPr>
          </a:p>
        </p:txBody>
      </p:sp>
      <p:sp>
        <p:nvSpPr>
          <p:cNvPr id="16" name="TextBox 15">
            <a:extLst>
              <a:ext uri="{FF2B5EF4-FFF2-40B4-BE49-F238E27FC236}">
                <a16:creationId xmlns:a16="http://schemas.microsoft.com/office/drawing/2014/main" id="{B19118B1-4D15-DCA0-A49E-000B4061E0A9}"/>
              </a:ext>
            </a:extLst>
          </p:cNvPr>
          <p:cNvSpPr txBox="1">
            <a:spLocks noGrp="1" noRot="1" noMove="1" noResize="1" noEditPoints="1" noAdjustHandles="1" noChangeArrowheads="1" noChangeShapeType="1"/>
          </p:cNvSpPr>
          <p:nvPr/>
        </p:nvSpPr>
        <p:spPr bwMode="auto">
          <a:xfrm>
            <a:off x="9178925" y="4113155"/>
            <a:ext cx="26871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*Participants left the study for any on-treatment decrease in total lymphocyte and/or CD4+ count (defined as &lt;1.0 x 10</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9</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/L and &lt;500 cells/mm</a:t>
            </a: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3</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 decrease, respectively, with a ≥30% decline from BL, confirmed at 2 consecutive visits).</a:t>
            </a:r>
          </a:p>
        </p:txBody>
      </p:sp>
    </p:spTree>
    <p:extLst>
      <p:ext uri="{BB962C8B-B14F-4D97-AF65-F5344CB8AC3E}">
        <p14:creationId xmlns:p14="http://schemas.microsoft.com/office/powerpoint/2010/main" val="3168613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txBox="1">
            <a:spLocks noGrp="1"/>
          </p:cNvSpPr>
          <p:nvPr>
            <p:ph type="body" idx="1"/>
          </p:nvPr>
        </p:nvSpPr>
        <p:spPr>
          <a:xfrm>
            <a:off x="838200" y="1825625"/>
            <a:ext cx="1000909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600"/>
              <a:buNone/>
            </a:pPr>
            <a:r>
              <a:rPr lang="en-US" sz="2600" dirty="0"/>
              <a:t>In support of improving patient care, this activity has been planned and implemented by the Partners for Advancing Clinical Education (Partners) and the American Academy of HIV Medicine. Postgraduate institute for Medicine is accredited by the American Council for Continuing Medical Education (ACCME), Accreditation Council for Pharmacy Education (ACPE) and the American Nurses Credentialing Center (ANCC), to provide continuing education for the healthcare team. </a:t>
            </a:r>
            <a:endParaRPr dirty="0"/>
          </a:p>
        </p:txBody>
      </p:sp>
      <p:sp>
        <p:nvSpPr>
          <p:cNvPr id="128" name="Google Shape;128;p16"/>
          <p:cNvSpPr txBox="1">
            <a:spLocks noGrp="1"/>
          </p:cNvSpPr>
          <p:nvPr>
            <p:ph type="title"/>
          </p:nvPr>
        </p:nvSpPr>
        <p:spPr>
          <a:xfrm>
            <a:off x="838202" y="457200"/>
            <a:ext cx="10009094" cy="9744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Joint Accreditation Statement </a:t>
            </a:r>
            <a:endParaRPr/>
          </a:p>
        </p:txBody>
      </p:sp>
      <p:pic>
        <p:nvPicPr>
          <p:cNvPr id="129" name="Google Shape;129;p16"/>
          <p:cNvPicPr preferRelativeResize="0"/>
          <p:nvPr/>
        </p:nvPicPr>
        <p:blipFill rotWithShape="1">
          <a:blip r:embed="rId4">
            <a:alphaModFix/>
          </a:blip>
          <a:srcRect/>
          <a:stretch/>
        </p:blipFill>
        <p:spPr>
          <a:xfrm>
            <a:off x="4646408" y="4472824"/>
            <a:ext cx="2392680" cy="1704139"/>
          </a:xfrm>
          <a:prstGeom prst="rect">
            <a:avLst/>
          </a:prstGeom>
          <a:noFill/>
          <a:ln>
            <a:noFill/>
          </a:ln>
        </p:spPr>
      </p:pic>
    </p:spTree>
    <p:custDataLst>
      <p:tags r:id="rId1"/>
    </p:custData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DCD4-4959-0873-DF03-DC4B3B6D0FE5}"/>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E31AB633-2477-D893-2E52-F7514E51146A}"/>
              </a:ext>
            </a:extLst>
          </p:cNvPr>
          <p:cNvSpPr>
            <a:spLocks noGrp="1" noChangeArrowheads="1"/>
          </p:cNvSpPr>
          <p:nvPr>
            <p:ph type="title"/>
          </p:nvPr>
        </p:nvSpPr>
        <p:spPr/>
        <p:txBody>
          <a:bodyPr/>
          <a:lstStyle/>
          <a:p>
            <a:r>
              <a:rPr lang="en-US" altLang="en-US" dirty="0"/>
              <a:t>MK-8527: Safety</a:t>
            </a:r>
          </a:p>
        </p:txBody>
      </p:sp>
      <p:sp>
        <p:nvSpPr>
          <p:cNvPr id="3" name="Content Placeholder 2">
            <a:extLst>
              <a:ext uri="{FF2B5EF4-FFF2-40B4-BE49-F238E27FC236}">
                <a16:creationId xmlns:a16="http://schemas.microsoft.com/office/drawing/2014/main" id="{03C0941A-F4EA-C66B-584A-639CC69254E4}"/>
              </a:ext>
            </a:extLst>
          </p:cNvPr>
          <p:cNvSpPr txBox="1">
            <a:spLocks/>
          </p:cNvSpPr>
          <p:nvPr/>
        </p:nvSpPr>
        <p:spPr bwMode="auto">
          <a:xfrm>
            <a:off x="621918" y="5096318"/>
            <a:ext cx="10877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800"/>
              </a:spcBef>
              <a:spcAft>
                <a:spcPts val="5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1 spontaneous abortion ~6 wk gestation in the 3 mg group was deemed related to study drug</a:t>
            </a:r>
          </a:p>
        </p:txBody>
      </p:sp>
      <p:sp>
        <p:nvSpPr>
          <p:cNvPr id="4" name="Text Box 15">
            <a:extLst>
              <a:ext uri="{FF2B5EF4-FFF2-40B4-BE49-F238E27FC236}">
                <a16:creationId xmlns:a16="http://schemas.microsoft.com/office/drawing/2014/main" id="{39858255-7A08-366A-C835-5BB3E800DCDA}"/>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a:ea typeface="+mn-ea"/>
                <a:cs typeface="Arial" panose="020B0604020202020204" pitchFamily="34" charset="0"/>
                <a:sym typeface="Calibri"/>
              </a:rPr>
              <a:t>Mayer. IAS 2025. Abstr OAS0106LB.</a:t>
            </a:r>
            <a:endPar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sym typeface="Calibri"/>
            </a:endParaRPr>
          </a:p>
        </p:txBody>
      </p:sp>
      <p:graphicFrame>
        <p:nvGraphicFramePr>
          <p:cNvPr id="2" name="Group 3">
            <a:extLst>
              <a:ext uri="{FF2B5EF4-FFF2-40B4-BE49-F238E27FC236}">
                <a16:creationId xmlns:a16="http://schemas.microsoft.com/office/drawing/2014/main" id="{69599DF4-0CF8-468E-F700-69666714A96E}"/>
              </a:ext>
            </a:extLst>
          </p:cNvPr>
          <p:cNvGraphicFramePr>
            <a:graphicFrameLocks/>
          </p:cNvGraphicFramePr>
          <p:nvPr/>
        </p:nvGraphicFramePr>
        <p:xfrm>
          <a:off x="724197" y="1603375"/>
          <a:ext cx="10736262" cy="3231008"/>
        </p:xfrm>
        <a:graphic>
          <a:graphicData uri="http://schemas.openxmlformats.org/drawingml/2006/table">
            <a:tbl>
              <a:tblPr/>
              <a:tblGrid>
                <a:gridCol w="2339974">
                  <a:extLst>
                    <a:ext uri="{9D8B030D-6E8A-4147-A177-3AD203B41FA5}">
                      <a16:colId xmlns:a16="http://schemas.microsoft.com/office/drawing/2014/main" val="20000"/>
                    </a:ext>
                  </a:extLst>
                </a:gridCol>
                <a:gridCol w="2148761">
                  <a:extLst>
                    <a:ext uri="{9D8B030D-6E8A-4147-A177-3AD203B41FA5}">
                      <a16:colId xmlns:a16="http://schemas.microsoft.com/office/drawing/2014/main" val="20001"/>
                    </a:ext>
                  </a:extLst>
                </a:gridCol>
                <a:gridCol w="2099831">
                  <a:extLst>
                    <a:ext uri="{9D8B030D-6E8A-4147-A177-3AD203B41FA5}">
                      <a16:colId xmlns:a16="http://schemas.microsoft.com/office/drawing/2014/main" val="20002"/>
                    </a:ext>
                  </a:extLst>
                </a:gridCol>
                <a:gridCol w="2073848">
                  <a:extLst>
                    <a:ext uri="{9D8B030D-6E8A-4147-A177-3AD203B41FA5}">
                      <a16:colId xmlns:a16="http://schemas.microsoft.com/office/drawing/2014/main" val="48467054"/>
                    </a:ext>
                  </a:extLst>
                </a:gridCol>
                <a:gridCol w="2073848">
                  <a:extLst>
                    <a:ext uri="{9D8B030D-6E8A-4147-A177-3AD203B41FA5}">
                      <a16:colId xmlns:a16="http://schemas.microsoft.com/office/drawing/2014/main" val="20003"/>
                    </a:ext>
                  </a:extLst>
                </a:gridCol>
              </a:tblGrid>
              <a:tr h="28317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800" b="1" i="0" u="none" strike="noStrike" cap="none" normalizeH="0" baseline="0" dirty="0">
                          <a:ln>
                            <a:noFill/>
                          </a:ln>
                          <a:solidFill>
                            <a:schemeClr val="tx1"/>
                          </a:solidFill>
                          <a:effectLst/>
                          <a:latin typeface="Calibri" panose="020F0502020204030204" pitchFamily="34" charset="0"/>
                        </a:rPr>
                        <a:t>Participants,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MK-8527 3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101)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MK-8527 6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101)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MK-8527 12 mg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(n = 99)</a:t>
                      </a: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Placebo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49)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1483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With 1 or more 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 (61.4)</a:t>
                      </a:r>
                      <a:endParaRPr lang="en-US" sz="16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 (68.3)</a:t>
                      </a:r>
                      <a:endParaRPr lang="en-US" sz="16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 (66.7)</a:t>
                      </a:r>
                      <a:endParaRPr lang="en-US" sz="16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(63.3)</a:t>
                      </a:r>
                      <a:endParaRPr lang="en-US" sz="16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1483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With drug-related* 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15 (14.9)</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16 (15.8)</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 (20.2)</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9 (18.4)</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r h="1483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With grade 3-4 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5 (5.0)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 (2.0)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4 (4.0)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4 (8.2)</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5934337"/>
                  </a:ext>
                </a:extLst>
              </a:tr>
              <a:tr h="1483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With SAE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 (2.0)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0 (0.0)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(1.0)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(2.0)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762013273"/>
                  </a:ext>
                </a:extLst>
              </a:tr>
              <a:tr h="1483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With drug-related SAE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(1.0)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0 (0.0)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0 (0.0)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(2.0)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4182982700"/>
                  </a:ext>
                </a:extLst>
              </a:tr>
              <a:tr h="256205">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a:ln>
                            <a:noFill/>
                          </a:ln>
                          <a:solidFill>
                            <a:schemeClr val="bg2">
                              <a:lumMod val="10000"/>
                            </a:schemeClr>
                          </a:solidFill>
                          <a:effectLst/>
                          <a:latin typeface="Calibri" panose="020F0502020204030204" pitchFamily="34" charset="0"/>
                        </a:rPr>
                        <a:t>Discontinued due to AE</a:t>
                      </a: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0 (0.0)</a:t>
                      </a:r>
                      <a:endPar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 (2.0)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(1.0)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 (4.1)</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88309593"/>
                  </a:ext>
                </a:extLst>
              </a:tr>
              <a:tr h="259267">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bg2">
                              <a:lumMod val="10000"/>
                            </a:schemeClr>
                          </a:solidFill>
                          <a:effectLst/>
                          <a:latin typeface="Calibri" panose="020F0502020204030204" pitchFamily="34" charset="0"/>
                        </a:rPr>
                        <a:t>Discontinued due to drug-related AE</a:t>
                      </a: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0 (0.0)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(1.0)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(1.0)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0 (0.0)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905466859"/>
                  </a:ext>
                </a:extLst>
              </a:tr>
            </a:tbl>
          </a:graphicData>
        </a:graphic>
      </p:graphicFrame>
      <p:sp>
        <p:nvSpPr>
          <p:cNvPr id="5" name="TextBox 4">
            <a:extLst>
              <a:ext uri="{FF2B5EF4-FFF2-40B4-BE49-F238E27FC236}">
                <a16:creationId xmlns:a16="http://schemas.microsoft.com/office/drawing/2014/main" id="{00E841E5-19D4-7CB0-C3A3-A9F03CC2FA16}"/>
              </a:ext>
            </a:extLst>
          </p:cNvPr>
          <p:cNvSpPr txBox="1"/>
          <p:nvPr/>
        </p:nvSpPr>
        <p:spPr bwMode="auto">
          <a:xfrm>
            <a:off x="724197" y="4774848"/>
            <a:ext cx="42540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*Determined by investigator.</a:t>
            </a:r>
          </a:p>
        </p:txBody>
      </p:sp>
    </p:spTree>
    <p:extLst>
      <p:ext uri="{BB962C8B-B14F-4D97-AF65-F5344CB8AC3E}">
        <p14:creationId xmlns:p14="http://schemas.microsoft.com/office/powerpoint/2010/main" val="1541285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79197-E043-8CE6-5700-4CB50C0ABD03}"/>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8691EAB1-7B9F-DBA8-EF89-643717EDC22E}"/>
              </a:ext>
            </a:extLst>
          </p:cNvPr>
          <p:cNvSpPr>
            <a:spLocks noGrp="1" noChangeArrowheads="1"/>
          </p:cNvSpPr>
          <p:nvPr>
            <p:ph type="title"/>
          </p:nvPr>
        </p:nvSpPr>
        <p:spPr/>
        <p:txBody>
          <a:bodyPr/>
          <a:lstStyle/>
          <a:p>
            <a:r>
              <a:rPr lang="en-US" altLang="en-US" dirty="0"/>
              <a:t>MK-8527: Focus on Drug-related AEs</a:t>
            </a:r>
          </a:p>
        </p:txBody>
      </p:sp>
      <p:sp>
        <p:nvSpPr>
          <p:cNvPr id="3" name="Content Placeholder 2">
            <a:extLst>
              <a:ext uri="{FF2B5EF4-FFF2-40B4-BE49-F238E27FC236}">
                <a16:creationId xmlns:a16="http://schemas.microsoft.com/office/drawing/2014/main" id="{C5B8FF8F-A6E2-D19F-6875-1363F23B0992}"/>
              </a:ext>
            </a:extLst>
          </p:cNvPr>
          <p:cNvSpPr txBox="1">
            <a:spLocks/>
          </p:cNvSpPr>
          <p:nvPr/>
        </p:nvSpPr>
        <p:spPr bwMode="auto">
          <a:xfrm>
            <a:off x="604653" y="4932439"/>
            <a:ext cx="11407238" cy="151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800"/>
              </a:spcBef>
              <a:spcAft>
                <a:spcPts val="5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Most drug-related AEs were grade 1 or 2 (per DAIDS) and resolved on study</a:t>
            </a:r>
          </a:p>
          <a:p>
            <a:pPr marL="342900" marR="0" lvl="0" indent="-342900" algn="l" defTabSz="914400" rtl="0" eaLnBrk="1" fontAlgn="base" latinLnBrk="0" hangingPunct="1">
              <a:lnSpc>
                <a:spcPct val="90000"/>
              </a:lnSpc>
              <a:spcBef>
                <a:spcPts val="800"/>
              </a:spcBef>
              <a:spcAft>
                <a:spcPts val="5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rPr>
              <a:t>2 people discontinued MK-8527 for drug-related grade 1 CD4+/lymphocyte count decrease (6 mg) and grade 2 hypoesthesia (12 mg), with resolution within 11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sym typeface="Calibri"/>
              </a:rPr>
              <a:t>wk</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Calibri"/>
            </a:endParaRPr>
          </a:p>
          <a:p>
            <a:pPr marL="742950" marR="0" lvl="1" indent="-285750" algn="l" defTabSz="914400" rtl="0" eaLnBrk="1" fontAlgn="base" latinLnBrk="0" hangingPunct="1">
              <a:lnSpc>
                <a:spcPct val="90000"/>
              </a:lnSpc>
              <a:spcBef>
                <a:spcPts val="800"/>
              </a:spcBef>
              <a:spcAft>
                <a:spcPts val="50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Lymphocyte nadir ↓36.5% and CD4 nadir ↓51.4%, 6 mg; lymphocyte nadir ↓54.1%, 12 mg</a:t>
            </a:r>
          </a:p>
        </p:txBody>
      </p:sp>
      <p:sp>
        <p:nvSpPr>
          <p:cNvPr id="4" name="Text Box 15">
            <a:extLst>
              <a:ext uri="{FF2B5EF4-FFF2-40B4-BE49-F238E27FC236}">
                <a16:creationId xmlns:a16="http://schemas.microsoft.com/office/drawing/2014/main" id="{9768D46A-1E8E-B31A-B55B-03A15F4E6257}"/>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a:ea typeface="+mn-ea"/>
                <a:cs typeface="Arial" panose="020B0604020202020204" pitchFamily="34" charset="0"/>
                <a:sym typeface="Calibri"/>
              </a:rPr>
              <a:t>Mayer. IAS 2025. Abstr OAS0106LB.</a:t>
            </a:r>
            <a:endPar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sym typeface="Calibri"/>
            </a:endParaRPr>
          </a:p>
        </p:txBody>
      </p:sp>
      <p:graphicFrame>
        <p:nvGraphicFramePr>
          <p:cNvPr id="2" name="Group 3">
            <a:extLst>
              <a:ext uri="{FF2B5EF4-FFF2-40B4-BE49-F238E27FC236}">
                <a16:creationId xmlns:a16="http://schemas.microsoft.com/office/drawing/2014/main" id="{5F656CE9-DA73-3859-3914-1193A7763691}"/>
              </a:ext>
            </a:extLst>
          </p:cNvPr>
          <p:cNvGraphicFramePr>
            <a:graphicFrameLocks/>
          </p:cNvGraphicFramePr>
          <p:nvPr/>
        </p:nvGraphicFramePr>
        <p:xfrm>
          <a:off x="724958" y="1600640"/>
          <a:ext cx="10757244" cy="3109024"/>
        </p:xfrm>
        <a:graphic>
          <a:graphicData uri="http://schemas.openxmlformats.org/drawingml/2006/table">
            <a:tbl>
              <a:tblPr/>
              <a:tblGrid>
                <a:gridCol w="3221862">
                  <a:extLst>
                    <a:ext uri="{9D8B030D-6E8A-4147-A177-3AD203B41FA5}">
                      <a16:colId xmlns:a16="http://schemas.microsoft.com/office/drawing/2014/main" val="20000"/>
                    </a:ext>
                  </a:extLst>
                </a:gridCol>
                <a:gridCol w="1954852">
                  <a:extLst>
                    <a:ext uri="{9D8B030D-6E8A-4147-A177-3AD203B41FA5}">
                      <a16:colId xmlns:a16="http://schemas.microsoft.com/office/drawing/2014/main" val="20001"/>
                    </a:ext>
                  </a:extLst>
                </a:gridCol>
                <a:gridCol w="1887109">
                  <a:extLst>
                    <a:ext uri="{9D8B030D-6E8A-4147-A177-3AD203B41FA5}">
                      <a16:colId xmlns:a16="http://schemas.microsoft.com/office/drawing/2014/main" val="20002"/>
                    </a:ext>
                  </a:extLst>
                </a:gridCol>
                <a:gridCol w="2022596">
                  <a:extLst>
                    <a:ext uri="{9D8B030D-6E8A-4147-A177-3AD203B41FA5}">
                      <a16:colId xmlns:a16="http://schemas.microsoft.com/office/drawing/2014/main" val="48467054"/>
                    </a:ext>
                  </a:extLst>
                </a:gridCol>
                <a:gridCol w="1670825">
                  <a:extLst>
                    <a:ext uri="{9D8B030D-6E8A-4147-A177-3AD203B41FA5}">
                      <a16:colId xmlns:a16="http://schemas.microsoft.com/office/drawing/2014/main" val="20003"/>
                    </a:ext>
                  </a:extLst>
                </a:gridCol>
              </a:tblGrid>
              <a:tr h="552297">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800" b="1" i="0" u="none" strike="noStrike" cap="none" normalizeH="0" baseline="0" dirty="0">
                          <a:ln>
                            <a:noFill/>
                          </a:ln>
                          <a:solidFill>
                            <a:schemeClr val="tx1"/>
                          </a:solidFill>
                          <a:effectLst/>
                          <a:latin typeface="Calibri" panose="020F0502020204030204" pitchFamily="34" charset="0"/>
                        </a:rPr>
                        <a:t>Participants,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MK-8527 3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101)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MK-8527 6 mg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101)</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MK-8527 12 mg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99)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Placebo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49)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31217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a:ln>
                            <a:noFill/>
                          </a:ln>
                          <a:solidFill>
                            <a:schemeClr val="bg2">
                              <a:lumMod val="10000"/>
                            </a:schemeClr>
                          </a:solidFill>
                          <a:effectLst/>
                          <a:latin typeface="Calibri" panose="020F0502020204030204" pitchFamily="34" charset="0"/>
                        </a:rPr>
                        <a:t>≥1 drug-related* AE</a:t>
                      </a: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15 (14.9)</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16 (15.8)</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 (20.2)</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9 (18.4)</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77412559"/>
                  </a:ext>
                </a:extLst>
              </a:tr>
              <a:tr h="31217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a:ln>
                            <a:noFill/>
                          </a:ln>
                          <a:solidFill>
                            <a:schemeClr val="bg2">
                              <a:lumMod val="10000"/>
                            </a:schemeClr>
                          </a:solidFill>
                          <a:effectLst/>
                          <a:latin typeface="Calibri" panose="020F0502020204030204" pitchFamily="34" charset="0"/>
                        </a:rPr>
                        <a:t>≥1 drug-related grade 3-4 AE</a:t>
                      </a: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(1.0)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0 (0.0)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(1.0)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7000"/>
                        </a:lnSpc>
                        <a:spcBef>
                          <a:spcPts val="75"/>
                        </a:spcBef>
                        <a:spcAft>
                          <a:spcPts val="75"/>
                        </a:spcAft>
                        <a:tabLst>
                          <a:tab pos="316865" algn="dec"/>
                          <a:tab pos="367665" algn="l"/>
                        </a:tabLst>
                      </a:pPr>
                      <a:r>
                        <a:rPr lang="en-US" sz="1600" strike="noStrike"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 (2.0)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4182982700"/>
                  </a:ext>
                </a:extLst>
              </a:tr>
              <a:tr h="79242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a:ln>
                            <a:noFill/>
                          </a:ln>
                          <a:solidFill>
                            <a:schemeClr val="bg2">
                              <a:lumMod val="10000"/>
                            </a:schemeClr>
                          </a:solidFill>
                          <a:effectLst/>
                          <a:latin typeface="Calibri" panose="020F0502020204030204" pitchFamily="34" charset="0"/>
                        </a:rPr>
                        <a:t>Most common drug-related AEs (&gt;2% in any MK-8527 group)</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Calibri" panose="020F0502020204030204" pitchFamily="34" charset="0"/>
                        </a:rPr>
                        <a:t>Headache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Calibri" panose="020F0502020204030204" pitchFamily="34" charset="0"/>
                        </a:rPr>
                        <a:t>Nausea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Calibri" panose="020F0502020204030204" pitchFamily="34" charset="0"/>
                        </a:rPr>
                        <a:t>CD4+ lymphocytes decreased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Calibri" panose="020F0502020204030204" pitchFamily="34" charset="0"/>
                        </a:rPr>
                        <a:t>Lymphocyte count decreased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Calibri" panose="020F0502020204030204" pitchFamily="34" charset="0"/>
                        </a:rPr>
                        <a:t>Fatigue</a:t>
                      </a: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tabLst>
                          <a:tab pos="338455" algn="dec"/>
                          <a:tab pos="389255" algn="l"/>
                        </a:tabLst>
                      </a:pPr>
                      <a:endPar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tabLst>
                          <a:tab pos="338455" algn="dec"/>
                          <a:tab pos="389255" algn="l"/>
                        </a:tabLst>
                      </a:pPr>
                      <a:endPar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(4.0)</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3 (3.0)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2 (2.0)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0 (0.0)</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0 (0.0) </a:t>
                      </a:r>
                      <a:endParaRPr lang="en-US" sz="1600" kern="100" dirty="0">
                        <a:effectLst/>
                        <a:latin typeface="Calibri" panose="020F0502020204030204" pitchFamily="34" charset="0"/>
                        <a:cs typeface="Calibri" panose="020F0502020204030204" pitchFamily="34" charset="0"/>
                      </a:endParaRP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lgn="ctr">
                        <a:lnSpc>
                          <a:spcPct val="100000"/>
                        </a:lnSpc>
                        <a:spcBef>
                          <a:spcPts val="0"/>
                        </a:spcBef>
                        <a:spcAft>
                          <a:spcPts val="0"/>
                        </a:spcAft>
                        <a:tabLst>
                          <a:tab pos="338455" algn="dec"/>
                          <a:tab pos="389255" algn="l"/>
                        </a:tabLst>
                      </a:pPr>
                      <a:endPar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(5.0)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4 (4.0)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1 (1.0)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1 (1.0)</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3 (3.0) </a:t>
                      </a:r>
                      <a:endParaRPr lang="en-US" sz="1600" kern="100" dirty="0">
                        <a:effectLst/>
                        <a:latin typeface="Calibri" panose="020F0502020204030204" pitchFamily="34" charset="0"/>
                        <a:cs typeface="Calibri" panose="020F0502020204030204" pitchFamily="34" charset="0"/>
                      </a:endParaRP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tabLst>
                          <a:tab pos="338455" algn="dec"/>
                          <a:tab pos="389255" algn="l"/>
                        </a:tabLst>
                      </a:pPr>
                      <a:endPar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tabLst>
                          <a:tab pos="338455" algn="dec"/>
                          <a:tab pos="389255" algn="l"/>
                        </a:tabLst>
                      </a:pPr>
                      <a:endPar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(2.0)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2 (2.0)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3 (3.0)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4 (4.0)</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2 (2.0) </a:t>
                      </a:r>
                      <a:endParaRPr lang="en-US" sz="1600" kern="100" dirty="0">
                        <a:effectLst/>
                        <a:latin typeface="Calibri" panose="020F0502020204030204" pitchFamily="34" charset="0"/>
                        <a:cs typeface="Calibri" panose="020F0502020204030204" pitchFamily="34" charset="0"/>
                      </a:endParaRP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tabLst>
                          <a:tab pos="338455" algn="dec"/>
                          <a:tab pos="389255" algn="l"/>
                        </a:tabLst>
                      </a:pPr>
                      <a:endPar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tabLst>
                          <a:tab pos="338455" algn="dec"/>
                          <a:tab pos="389255" algn="l"/>
                        </a:tabLst>
                      </a:pPr>
                      <a:endPar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(2.0)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1 (2.0)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1 (2.0) </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1 (2.0)</a:t>
                      </a:r>
                    </a:p>
                    <a:p>
                      <a:pPr marL="0" marR="0" algn="ctr">
                        <a:lnSpc>
                          <a:spcPct val="100000"/>
                        </a:lnSpc>
                        <a:spcBef>
                          <a:spcPts val="0"/>
                        </a:spcBef>
                        <a:spcAft>
                          <a:spcPts val="0"/>
                        </a:spcAft>
                        <a:tabLst>
                          <a:tab pos="338455" algn="dec"/>
                          <a:tab pos="389255" algn="l"/>
                        </a:tabLst>
                      </a:pPr>
                      <a:r>
                        <a:rPr lang="en-US" sz="1600" kern="100" dirty="0">
                          <a:solidFill>
                            <a:srgbClr val="000000"/>
                          </a:solidFill>
                          <a:effectLst/>
                          <a:latin typeface="Calibri" panose="020F0502020204030204" pitchFamily="34" charset="0"/>
                          <a:cs typeface="Calibri" panose="020F0502020204030204" pitchFamily="34" charset="0"/>
                        </a:rPr>
                        <a:t>1 (2.0) </a:t>
                      </a:r>
                      <a:endParaRPr lang="en-US" sz="1600" kern="100" dirty="0">
                        <a:effectLst/>
                        <a:latin typeface="Calibri" panose="020F0502020204030204" pitchFamily="34" charset="0"/>
                        <a:cs typeface="Calibri" panose="020F0502020204030204" pitchFamily="34" charset="0"/>
                      </a:endParaRP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905466859"/>
                  </a:ext>
                </a:extLst>
              </a:tr>
            </a:tbl>
          </a:graphicData>
        </a:graphic>
      </p:graphicFrame>
      <p:sp>
        <p:nvSpPr>
          <p:cNvPr id="6" name="TextBox 5">
            <a:extLst>
              <a:ext uri="{FF2B5EF4-FFF2-40B4-BE49-F238E27FC236}">
                <a16:creationId xmlns:a16="http://schemas.microsoft.com/office/drawing/2014/main" id="{BEACD645-D1B4-5AF8-CCEE-DFE4DE1219E9}"/>
              </a:ext>
            </a:extLst>
          </p:cNvPr>
          <p:cNvSpPr txBox="1"/>
          <p:nvPr/>
        </p:nvSpPr>
        <p:spPr bwMode="auto">
          <a:xfrm>
            <a:off x="724197" y="4655580"/>
            <a:ext cx="42540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a:rPr>
              <a:t>*Determined by investigator.</a:t>
            </a:r>
          </a:p>
        </p:txBody>
      </p:sp>
    </p:spTree>
    <p:extLst>
      <p:ext uri="{BB962C8B-B14F-4D97-AF65-F5344CB8AC3E}">
        <p14:creationId xmlns:p14="http://schemas.microsoft.com/office/powerpoint/2010/main" val="771414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 name="Title 1"/>
          <p:cNvSpPr txBox="1">
            <a:spLocks noGrp="1"/>
          </p:cNvSpPr>
          <p:nvPr>
            <p:ph type="title"/>
          </p:nvPr>
        </p:nvSpPr>
        <p:spPr>
          <a:xfrm>
            <a:off x="609758" y="238127"/>
            <a:ext cx="10872446" cy="1103313"/>
          </a:xfrm>
          <a:prstGeom prst="rect">
            <a:avLst/>
          </a:prstGeom>
        </p:spPr>
        <p:txBody>
          <a:bodyPr/>
          <a:lstStyle/>
          <a:p>
            <a:r>
              <a:rPr dirty="0"/>
              <a:t>Take-home Points on Long-Acting PrEP</a:t>
            </a:r>
          </a:p>
        </p:txBody>
      </p:sp>
      <p:sp>
        <p:nvSpPr>
          <p:cNvPr id="1669" name="Content Placeholder 2"/>
          <p:cNvSpPr txBox="1">
            <a:spLocks noGrp="1"/>
          </p:cNvSpPr>
          <p:nvPr>
            <p:ph type="body" idx="1"/>
          </p:nvPr>
        </p:nvSpPr>
        <p:spPr>
          <a:xfrm>
            <a:off x="604674" y="1513047"/>
            <a:ext cx="10877531" cy="4650686"/>
          </a:xfrm>
          <a:prstGeom prst="rect">
            <a:avLst/>
          </a:prstGeom>
        </p:spPr>
        <p:txBody>
          <a:bodyPr>
            <a:normAutofit lnSpcReduction="10000"/>
          </a:bodyPr>
          <a:lstStyle/>
          <a:p>
            <a:r>
              <a:rPr dirty="0"/>
              <a:t>PrEP should be discussed with all sexually active people</a:t>
            </a:r>
          </a:p>
          <a:p>
            <a:r>
              <a:rPr dirty="0"/>
              <a:t>FDA-approved injectable PrEP:</a:t>
            </a:r>
          </a:p>
          <a:p>
            <a:pPr marL="742950" lvl="1" indent="-285750">
              <a:buFont typeface="Arial"/>
              <a:defRPr sz="2600"/>
            </a:pPr>
            <a:r>
              <a:rPr dirty="0"/>
              <a:t>Q2M CAB superior to FTC/TDF in men and women</a:t>
            </a:r>
          </a:p>
          <a:p>
            <a:pPr marL="1143000" lvl="2" indent="-228600">
              <a:buFont typeface="Arial"/>
              <a:defRPr sz="2400"/>
            </a:pPr>
            <a:r>
              <a:rPr dirty="0"/>
              <a:t>Very rare breakthrough infections despite on-time dosing</a:t>
            </a:r>
          </a:p>
          <a:p>
            <a:pPr marL="742950" lvl="1" indent="-285750">
              <a:buFont typeface="Arial"/>
              <a:defRPr sz="2600"/>
            </a:pPr>
            <a:r>
              <a:rPr dirty="0"/>
              <a:t>Q6M LEN effective in cisgender women, cisgender men, transgender men and women, nonbinary people</a:t>
            </a:r>
            <a:endParaRPr lang="en-US" dirty="0"/>
          </a:p>
          <a:p>
            <a:pPr marL="1159120" lvl="2" indent="-285750">
              <a:buFont typeface="Arial"/>
              <a:buChar char="‒"/>
              <a:defRPr sz="2600"/>
            </a:pPr>
            <a:r>
              <a:rPr lang="en-US" sz="2400" dirty="0"/>
              <a:t>Very rare breakthrough infections despite on-time dosing</a:t>
            </a:r>
          </a:p>
          <a:p>
            <a:r>
              <a:rPr dirty="0"/>
              <a:t>2024 IAS Guidelines Update: </a:t>
            </a:r>
            <a:r>
              <a:rPr b="1" dirty="0"/>
              <a:t>HIV-1 RNA testing recommended at </a:t>
            </a:r>
            <a:br>
              <a:rPr b="1" dirty="0"/>
            </a:br>
            <a:r>
              <a:rPr b="1" dirty="0"/>
              <a:t>LA </a:t>
            </a:r>
            <a:r>
              <a:rPr lang="en-US" b="1" dirty="0"/>
              <a:t>PrEP</a:t>
            </a:r>
            <a:r>
              <a:rPr b="1" dirty="0"/>
              <a:t> initiation only, </a:t>
            </a:r>
            <a:r>
              <a:rPr dirty="0"/>
              <a:t>not as routine monitoring</a:t>
            </a:r>
          </a:p>
          <a:p>
            <a:pPr marL="742950" lvl="1" indent="-285750">
              <a:buFont typeface="Arial"/>
              <a:defRPr sz="2400"/>
            </a:pPr>
            <a:r>
              <a:rPr dirty="0"/>
              <a:t>Follow-up testing should include </a:t>
            </a:r>
            <a:r>
              <a:rPr b="1" dirty="0"/>
              <a:t>point-of-care rapid HIV antibody test </a:t>
            </a:r>
            <a:r>
              <a:rPr dirty="0"/>
              <a:t>and a </a:t>
            </a:r>
            <a:r>
              <a:rPr b="1" dirty="0"/>
              <a:t>laboratory-based antigen/antibody test</a:t>
            </a:r>
          </a:p>
        </p:txBody>
      </p:sp>
      <p:pic>
        <p:nvPicPr>
          <p:cNvPr id="1670" name="Picture 3" descr="Picture 3"/>
          <p:cNvPicPr>
            <a:picLocks noChangeAspect="1"/>
          </p:cNvPicPr>
          <p:nvPr/>
        </p:nvPicPr>
        <p:blipFill>
          <a:blip r:embed="rId3"/>
          <a:stretch>
            <a:fillRect/>
          </a:stretch>
        </p:blipFill>
        <p:spPr>
          <a:xfrm>
            <a:off x="13106400" y="6392333"/>
            <a:ext cx="7664164" cy="2009715"/>
          </a:xfrm>
          <a:prstGeom prst="rect">
            <a:avLst/>
          </a:prstGeom>
          <a:ln w="12700">
            <a:miter lim="400000"/>
          </a:ln>
        </p:spPr>
      </p:pic>
      <p:pic>
        <p:nvPicPr>
          <p:cNvPr id="1671" name="Picture 5" descr="Picture 5"/>
          <p:cNvPicPr>
            <a:picLocks noChangeAspect="1"/>
          </p:cNvPicPr>
          <p:nvPr/>
        </p:nvPicPr>
        <p:blipFill>
          <a:blip r:embed="rId4"/>
          <a:stretch>
            <a:fillRect/>
          </a:stretch>
        </p:blipFill>
        <p:spPr>
          <a:xfrm>
            <a:off x="13585145" y="-360598"/>
            <a:ext cx="8881353" cy="6524332"/>
          </a:xfrm>
          <a:prstGeom prst="rect">
            <a:avLst/>
          </a:prstGeom>
          <a:ln w="12700">
            <a:miter lim="400000"/>
          </a:ln>
        </p:spPr>
      </p:pic>
      <p:sp>
        <p:nvSpPr>
          <p:cNvPr id="1672" name="Slide Number"/>
          <p:cNvSpPr txBox="1">
            <a:spLocks noGrp="1"/>
          </p:cNvSpPr>
          <p:nvPr>
            <p:ph type="sldNum" sz="quarter" idx="4294967295"/>
          </p:nvPr>
        </p:nvSpPr>
        <p:spPr>
          <a:xfrm>
            <a:off x="8828149" y="6335340"/>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 name="Title 1"/>
          <p:cNvSpPr txBox="1">
            <a:spLocks noGrp="1"/>
          </p:cNvSpPr>
          <p:nvPr>
            <p:ph type="title"/>
          </p:nvPr>
        </p:nvSpPr>
        <p:spPr>
          <a:xfrm>
            <a:off x="514351" y="419099"/>
            <a:ext cx="11244151" cy="5753101"/>
          </a:xfrm>
          <a:prstGeom prst="rect">
            <a:avLst/>
          </a:prstGeom>
        </p:spPr>
        <p:txBody>
          <a:bodyPr/>
          <a:lstStyle/>
          <a:p>
            <a:r>
              <a:t>Can LA PrEP Be Effective</a:t>
            </a:r>
            <a:br/>
            <a:r>
              <a:t>in Vulnerable Populations?</a:t>
            </a:r>
          </a:p>
        </p:txBody>
      </p:sp>
      <p:sp>
        <p:nvSpPr>
          <p:cNvPr id="1677" name="Slide Number"/>
          <p:cNvSpPr txBox="1">
            <a:spLocks noGrp="1"/>
          </p:cNvSpPr>
          <p:nvPr>
            <p:ph type="sldNum" sz="quarter" idx="4294967295"/>
          </p:nvPr>
        </p:nvSpPr>
        <p:spPr>
          <a:xfrm>
            <a:off x="8725154" y="6075363"/>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 name="Arrow: Down 2"/>
          <p:cNvSpPr/>
          <p:nvPr/>
        </p:nvSpPr>
        <p:spPr>
          <a:xfrm>
            <a:off x="8240752" y="4632293"/>
            <a:ext cx="787245" cy="4399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4A8A9D"/>
          </a:solidFill>
          <a:ln w="12700">
            <a:miter lim="400000"/>
          </a:ln>
        </p:spPr>
        <p:txBody>
          <a:bodyPr lIns="45719" rIns="45719" anchor="b"/>
          <a:lstStyle/>
          <a:p>
            <a:pPr algn="ctr">
              <a:spcBef>
                <a:spcPts val="700"/>
              </a:spcBef>
              <a:defRPr>
                <a:solidFill>
                  <a:srgbClr val="FFFFFF"/>
                </a:solidFill>
              </a:defRPr>
            </a:pPr>
            <a:endParaRPr/>
          </a:p>
        </p:txBody>
      </p:sp>
      <p:sp>
        <p:nvSpPr>
          <p:cNvPr id="1682" name="Title 4"/>
          <p:cNvSpPr txBox="1">
            <a:spLocks noGrp="1"/>
          </p:cNvSpPr>
          <p:nvPr>
            <p:ph type="title"/>
          </p:nvPr>
        </p:nvSpPr>
        <p:spPr>
          <a:xfrm>
            <a:off x="609758" y="238127"/>
            <a:ext cx="10872446" cy="1103313"/>
          </a:xfrm>
          <a:prstGeom prst="rect">
            <a:avLst/>
          </a:prstGeom>
        </p:spPr>
        <p:txBody>
          <a:bodyPr>
            <a:normAutofit fontScale="90000"/>
          </a:bodyPr>
          <a:lstStyle/>
          <a:p>
            <a:r>
              <a:t>PILLAR: LA CAB PrEP Integration in High HIV Epidemic Priority Areas in the US</a:t>
            </a:r>
          </a:p>
        </p:txBody>
      </p:sp>
      <p:sp>
        <p:nvSpPr>
          <p:cNvPr id="1683" name="Content Placeholder 5"/>
          <p:cNvSpPr txBox="1">
            <a:spLocks noGrp="1"/>
          </p:cNvSpPr>
          <p:nvPr>
            <p:ph type="body" idx="1"/>
          </p:nvPr>
        </p:nvSpPr>
        <p:spPr>
          <a:xfrm>
            <a:off x="604674" y="1513047"/>
            <a:ext cx="10877531" cy="4650686"/>
          </a:xfrm>
          <a:prstGeom prst="rect">
            <a:avLst/>
          </a:prstGeom>
        </p:spPr>
        <p:txBody>
          <a:bodyPr/>
          <a:lstStyle>
            <a:lvl1pPr>
              <a:spcBef>
                <a:spcPts val="700"/>
              </a:spcBef>
              <a:defRPr sz="2600"/>
            </a:lvl1pPr>
            <a:lvl2pPr marL="742950" indent="-285750">
              <a:spcBef>
                <a:spcPts val="700"/>
              </a:spcBef>
              <a:buFont typeface="Arial"/>
              <a:defRPr sz="2400"/>
            </a:lvl2pPr>
          </a:lstStyle>
          <a:p>
            <a:r>
              <a:t>Phase IV trial assessing integration of LA CAB in 17 clinics</a:t>
            </a:r>
          </a:p>
          <a:p>
            <a:pPr lvl="1"/>
            <a:r>
              <a:t>22% of participants had not received oral PrEP 6 months prior to study</a:t>
            </a:r>
          </a:p>
        </p:txBody>
      </p:sp>
      <p:sp>
        <p:nvSpPr>
          <p:cNvPr id="1684" name="TextBox 14"/>
          <p:cNvSpPr txBox="1"/>
          <p:nvPr/>
        </p:nvSpPr>
        <p:spPr>
          <a:xfrm>
            <a:off x="763269" y="5797872"/>
            <a:ext cx="4620167"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800"/>
              </a:spcBef>
              <a:defRPr sz="1400"/>
            </a:lvl1pPr>
          </a:lstStyle>
          <a:p>
            <a:r>
              <a:t>8 participants described themselves as both Black and Latino.</a:t>
            </a:r>
          </a:p>
        </p:txBody>
      </p:sp>
      <p:grpSp>
        <p:nvGrpSpPr>
          <p:cNvPr id="1687" name="Content Placeholder 5"/>
          <p:cNvGrpSpPr/>
          <p:nvPr/>
        </p:nvGrpSpPr>
        <p:grpSpPr>
          <a:xfrm>
            <a:off x="5634904" y="2578309"/>
            <a:ext cx="5871296" cy="2083345"/>
            <a:chOff x="0" y="0"/>
            <a:chExt cx="5871295" cy="2083343"/>
          </a:xfrm>
        </p:grpSpPr>
        <p:sp>
          <p:nvSpPr>
            <p:cNvPr id="1685" name="Rectangle"/>
            <p:cNvSpPr/>
            <p:nvPr/>
          </p:nvSpPr>
          <p:spPr>
            <a:xfrm>
              <a:off x="-1" y="0"/>
              <a:ext cx="5871297" cy="2083344"/>
            </a:xfrm>
            <a:prstGeom prst="rect">
              <a:avLst/>
            </a:prstGeom>
            <a:solidFill>
              <a:srgbClr val="DBECF1"/>
            </a:solidFill>
            <a:ln w="12700" cap="flat">
              <a:noFill/>
              <a:miter lim="400000"/>
            </a:ln>
            <a:effectLst/>
          </p:spPr>
          <p:txBody>
            <a:bodyPr wrap="square" lIns="45719" tIns="45719" rIns="45719" bIns="45719" numCol="1" anchor="t">
              <a:noAutofit/>
            </a:bodyPr>
            <a:lstStyle/>
            <a:p>
              <a:pPr>
                <a:lnSpc>
                  <a:spcPct val="90000"/>
                </a:lnSpc>
                <a:spcBef>
                  <a:spcPts val="600"/>
                </a:spcBef>
                <a:defRPr sz="2600"/>
              </a:pPr>
              <a:endParaRPr/>
            </a:p>
          </p:txBody>
        </p:sp>
        <p:sp>
          <p:nvSpPr>
            <p:cNvPr id="1686" name="Persistence…"/>
            <p:cNvSpPr txBox="1"/>
            <p:nvPr/>
          </p:nvSpPr>
          <p:spPr>
            <a:xfrm>
              <a:off x="45719" y="0"/>
              <a:ext cx="5779856" cy="19035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90000"/>
                </a:lnSpc>
                <a:spcBef>
                  <a:spcPts val="600"/>
                </a:spcBef>
                <a:defRPr sz="2200">
                  <a:solidFill>
                    <a:srgbClr val="015873"/>
                  </a:solidFill>
                </a:defRPr>
              </a:pPr>
              <a:r>
                <a:t>Persistence</a:t>
              </a:r>
              <a:endParaRPr sz="2800"/>
            </a:p>
            <a:p>
              <a:pPr marL="342900" indent="-342900">
                <a:lnSpc>
                  <a:spcPct val="90000"/>
                </a:lnSpc>
                <a:spcBef>
                  <a:spcPts val="600"/>
                </a:spcBef>
                <a:buClr>
                  <a:srgbClr val="000000"/>
                </a:buClr>
                <a:buSzPct val="100000"/>
                <a:buChar char="▪"/>
                <a:defRPr sz="2200">
                  <a:solidFill>
                    <a:srgbClr val="015873"/>
                  </a:solidFill>
                </a:defRPr>
              </a:pPr>
              <a:r>
                <a:t>72% </a:t>
              </a:r>
              <a:r>
                <a:rPr>
                  <a:solidFill>
                    <a:srgbClr val="000000"/>
                  </a:solidFill>
                </a:rPr>
                <a:t>(144/201) completed all injections</a:t>
              </a:r>
              <a:endParaRPr sz="2800"/>
            </a:p>
            <a:p>
              <a:pPr marL="342900" indent="-342900">
                <a:lnSpc>
                  <a:spcPct val="90000"/>
                </a:lnSpc>
                <a:spcBef>
                  <a:spcPts val="600"/>
                </a:spcBef>
                <a:buClr>
                  <a:srgbClr val="000000"/>
                </a:buClr>
                <a:buSzPct val="100000"/>
                <a:buChar char="▪"/>
                <a:defRPr sz="2200"/>
              </a:pPr>
              <a:r>
                <a:t>LA CAB persistence</a:t>
              </a:r>
              <a:endParaRPr sz="2800"/>
            </a:p>
            <a:p>
              <a:pPr marL="742950" lvl="1" indent="-285750">
                <a:lnSpc>
                  <a:spcPct val="90000"/>
                </a:lnSpc>
                <a:spcBef>
                  <a:spcPts val="600"/>
                </a:spcBef>
                <a:buClr>
                  <a:srgbClr val="000000"/>
                </a:buClr>
                <a:buSzPct val="100000"/>
                <a:buFont typeface="Arial"/>
                <a:buChar char="‒"/>
                <a:defRPr sz="2000"/>
              </a:pPr>
              <a:r>
                <a:t>At Mo 6: </a:t>
              </a:r>
              <a:r>
                <a:rPr>
                  <a:solidFill>
                    <a:srgbClr val="015873"/>
                  </a:solidFill>
                </a:rPr>
                <a:t>85% </a:t>
              </a:r>
              <a:r>
                <a:t>(171/201)</a:t>
              </a:r>
              <a:endParaRPr sz="2600"/>
            </a:p>
            <a:p>
              <a:pPr marL="742950" lvl="1" indent="-285750">
                <a:lnSpc>
                  <a:spcPct val="90000"/>
                </a:lnSpc>
                <a:spcBef>
                  <a:spcPts val="600"/>
                </a:spcBef>
                <a:buClr>
                  <a:srgbClr val="000000"/>
                </a:buClr>
                <a:buSzPct val="100000"/>
                <a:buFont typeface="Arial"/>
                <a:buChar char="‒"/>
                <a:defRPr sz="2000"/>
              </a:pPr>
              <a:r>
                <a:t>At Mo 12: </a:t>
              </a:r>
              <a:r>
                <a:rPr>
                  <a:solidFill>
                    <a:srgbClr val="015873"/>
                  </a:solidFill>
                </a:rPr>
                <a:t>73%</a:t>
              </a:r>
              <a:r>
                <a:t> (146/201)</a:t>
              </a:r>
            </a:p>
          </p:txBody>
        </p:sp>
      </p:grpSp>
      <p:graphicFrame>
        <p:nvGraphicFramePr>
          <p:cNvPr id="1688" name="Group 155"/>
          <p:cNvGraphicFramePr/>
          <p:nvPr/>
        </p:nvGraphicFramePr>
        <p:xfrm>
          <a:off x="717550" y="2563695"/>
          <a:ext cx="4711608" cy="3475584"/>
        </p:xfrm>
        <a:graphic>
          <a:graphicData uri="http://schemas.openxmlformats.org/drawingml/2006/table">
            <a:tbl>
              <a:tblPr>
                <a:tableStyleId>{4C3C2611-4C71-4FC5-86AE-919BDF0F9419}</a:tableStyleId>
              </a:tblPr>
              <a:tblGrid>
                <a:gridCol w="3250200">
                  <a:extLst>
                    <a:ext uri="{9D8B030D-6E8A-4147-A177-3AD203B41FA5}">
                      <a16:colId xmlns:a16="http://schemas.microsoft.com/office/drawing/2014/main" val="20000"/>
                    </a:ext>
                  </a:extLst>
                </a:gridCol>
                <a:gridCol w="1461408">
                  <a:extLst>
                    <a:ext uri="{9D8B030D-6E8A-4147-A177-3AD203B41FA5}">
                      <a16:colId xmlns:a16="http://schemas.microsoft.com/office/drawing/2014/main" val="20001"/>
                    </a:ext>
                  </a:extLst>
                </a:gridCol>
              </a:tblGrid>
              <a:tr h="286073">
                <a:tc>
                  <a:txBody>
                    <a:bodyPr/>
                    <a:lstStyle/>
                    <a:p>
                      <a:r>
                        <a:rPr sz="2000" b="1">
                          <a:solidFill>
                            <a:srgbClr val="FFFFFF"/>
                          </a:solidFill>
                        </a:rPr>
                        <a:t>Participants,%</a:t>
                      </a:r>
                    </a:p>
                  </a:txBody>
                  <a:tcPr marL="45774" marR="45774" marT="45774" marB="45774" anchor="ctr" horzOverflow="overflow">
                    <a:lnL w="12700">
                      <a:miter lim="400000"/>
                    </a:lnL>
                    <a:lnR w="12700">
                      <a:miter lim="400000"/>
                    </a:lnR>
                    <a:lnT w="12700">
                      <a:miter lim="400000"/>
                    </a:lnT>
                    <a:lnB w="12700">
                      <a:miter lim="400000"/>
                    </a:lnB>
                    <a:solidFill>
                      <a:srgbClr val="E1471D"/>
                    </a:solidFill>
                  </a:tcPr>
                </a:tc>
                <a:tc>
                  <a:txBody>
                    <a:bodyPr/>
                    <a:lstStyle/>
                    <a:p>
                      <a:pPr algn="ctr"/>
                      <a:r>
                        <a:rPr sz="2000" b="1">
                          <a:solidFill>
                            <a:srgbClr val="FFFFFF"/>
                          </a:solidFill>
                        </a:rPr>
                        <a:t>N = 201</a:t>
                      </a:r>
                    </a:p>
                  </a:txBody>
                  <a:tcPr marL="45774" marR="45774" marT="45774" marB="45774" anchor="ctr" horzOverflow="overflow">
                    <a:lnL w="12700">
                      <a:miter lim="400000"/>
                    </a:lnL>
                    <a:lnR w="12700">
                      <a:miter lim="400000"/>
                    </a:lnR>
                    <a:lnT w="12700">
                      <a:miter lim="400000"/>
                    </a:lnT>
                    <a:lnB w="12700">
                      <a:miter lim="400000"/>
                    </a:lnB>
                    <a:solidFill>
                      <a:srgbClr val="E1471D"/>
                    </a:solidFill>
                  </a:tcPr>
                </a:tc>
                <a:extLst>
                  <a:ext uri="{0D108BD9-81ED-4DB2-BD59-A6C34878D82A}">
                    <a16:rowId xmlns:a16="http://schemas.microsoft.com/office/drawing/2014/main" val="10000"/>
                  </a:ext>
                </a:extLst>
              </a:tr>
              <a:tr h="286073">
                <a:tc>
                  <a:txBody>
                    <a:bodyPr/>
                    <a:lstStyle/>
                    <a:p>
                      <a:r>
                        <a:rPr sz="2000">
                          <a:solidFill>
                            <a:srgbClr val="07090A"/>
                          </a:solidFill>
                        </a:rPr>
                        <a:t>Men who have sex with men</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2000">
                          <a:solidFill>
                            <a:srgbClr val="07090A"/>
                          </a:solidFill>
                        </a:rPr>
                        <a:t>94</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1"/>
                  </a:ext>
                </a:extLst>
              </a:tr>
              <a:tr h="286073">
                <a:tc>
                  <a:txBody>
                    <a:bodyPr/>
                    <a:lstStyle/>
                    <a:p>
                      <a:r>
                        <a:rPr sz="2000">
                          <a:solidFill>
                            <a:srgbClr val="07090A"/>
                          </a:solidFill>
                        </a:rPr>
                        <a:t>Transgender men</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2000" b="1">
                          <a:solidFill>
                            <a:srgbClr val="07090A"/>
                          </a:solidFill>
                        </a:rPr>
                        <a:t>6</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2"/>
                  </a:ext>
                </a:extLst>
              </a:tr>
              <a:tr h="506069">
                <a:tc>
                  <a:txBody>
                    <a:bodyPr/>
                    <a:lstStyle/>
                    <a:p>
                      <a:pPr>
                        <a:defRPr sz="2000">
                          <a:solidFill>
                            <a:srgbClr val="07090A"/>
                          </a:solidFill>
                        </a:defRPr>
                      </a:pPr>
                      <a:r>
                        <a:t>Race</a:t>
                      </a:r>
                    </a:p>
                    <a:p>
                      <a:pPr marL="285750" indent="-285750">
                        <a:buSzPct val="100000"/>
                        <a:buChar char="▪"/>
                        <a:defRPr sz="2000">
                          <a:solidFill>
                            <a:srgbClr val="07090A"/>
                          </a:solidFill>
                        </a:defRPr>
                      </a:pPr>
                      <a:r>
                        <a:t>White </a:t>
                      </a:r>
                    </a:p>
                  </a:txBody>
                  <a:tcPr marL="45774" marR="45774" marT="45774" marB="45774" anchor="ctr" horzOverflow="overflow">
                    <a:lnL w="12700">
                      <a:miter lim="400000"/>
                    </a:lnL>
                    <a:lnR w="12700">
                      <a:miter lim="400000"/>
                    </a:lnR>
                    <a:lnT w="12700">
                      <a:miter lim="400000"/>
                    </a:lnT>
                    <a:lnB w="28575">
                      <a:solidFill>
                        <a:srgbClr val="E1471D"/>
                      </a:solidFill>
                    </a:lnB>
                    <a:solidFill>
                      <a:srgbClr val="CDCDCF"/>
                    </a:solidFill>
                  </a:tcPr>
                </a:tc>
                <a:tc>
                  <a:txBody>
                    <a:bodyPr/>
                    <a:lstStyle/>
                    <a:p>
                      <a:pPr algn="ctr">
                        <a:defRPr sz="2000">
                          <a:solidFill>
                            <a:srgbClr val="07090A"/>
                          </a:solidFill>
                        </a:defRPr>
                      </a:pPr>
                      <a:endParaRPr/>
                    </a:p>
                    <a:p>
                      <a:pPr algn="ctr">
                        <a:defRPr sz="2000">
                          <a:solidFill>
                            <a:srgbClr val="07090A"/>
                          </a:solidFill>
                        </a:defRPr>
                      </a:pPr>
                      <a:r>
                        <a:t>62</a:t>
                      </a:r>
                    </a:p>
                  </a:txBody>
                  <a:tcPr marL="45774" marR="45774" marT="45774" marB="45774" anchor="ctr" horzOverflow="overflow">
                    <a:lnL w="12700">
                      <a:miter lim="400000"/>
                    </a:lnL>
                    <a:lnR w="12700">
                      <a:miter lim="400000"/>
                    </a:lnR>
                    <a:lnT w="12700">
                      <a:miter lim="400000"/>
                    </a:lnT>
                    <a:lnB w="28575">
                      <a:solidFill>
                        <a:srgbClr val="E1471D"/>
                      </a:solidFill>
                    </a:lnB>
                    <a:solidFill>
                      <a:srgbClr val="CDCDCF"/>
                    </a:solidFill>
                  </a:tcPr>
                </a:tc>
                <a:extLst>
                  <a:ext uri="{0D108BD9-81ED-4DB2-BD59-A6C34878D82A}">
                    <a16:rowId xmlns:a16="http://schemas.microsoft.com/office/drawing/2014/main" val="10003"/>
                  </a:ext>
                </a:extLst>
              </a:tr>
              <a:tr h="286073">
                <a:tc>
                  <a:txBody>
                    <a:bodyPr/>
                    <a:lstStyle/>
                    <a:p>
                      <a:pPr marL="285750" indent="-285750">
                        <a:buSzPct val="100000"/>
                        <a:buChar char="▪"/>
                        <a:defRPr sz="2000">
                          <a:solidFill>
                            <a:srgbClr val="07090A"/>
                          </a:solidFill>
                        </a:defRPr>
                      </a:pPr>
                      <a:r>
                        <a:t>Black</a:t>
                      </a:r>
                    </a:p>
                  </a:txBody>
                  <a:tcPr marL="45774" marR="45774" marT="45774" marB="45774" anchor="ctr" horzOverflow="overflow">
                    <a:lnL w="28575">
                      <a:solidFill>
                        <a:srgbClr val="E1471D"/>
                      </a:solidFill>
                    </a:lnL>
                    <a:lnR w="12700">
                      <a:miter lim="400000"/>
                    </a:lnR>
                    <a:lnT w="28575">
                      <a:solidFill>
                        <a:srgbClr val="E1471D"/>
                      </a:solidFill>
                    </a:lnT>
                    <a:lnB w="28575">
                      <a:solidFill>
                        <a:srgbClr val="E1471D"/>
                      </a:solidFill>
                    </a:lnB>
                    <a:solidFill>
                      <a:srgbClr val="CDCDCF"/>
                    </a:solidFill>
                  </a:tcPr>
                </a:tc>
                <a:tc>
                  <a:txBody>
                    <a:bodyPr/>
                    <a:lstStyle/>
                    <a:p>
                      <a:pPr algn="ctr"/>
                      <a:r>
                        <a:rPr sz="2000" b="1">
                          <a:solidFill>
                            <a:srgbClr val="07090A"/>
                          </a:solidFill>
                        </a:rPr>
                        <a:t>26</a:t>
                      </a:r>
                    </a:p>
                  </a:txBody>
                  <a:tcPr marL="45774" marR="45774" marT="45774" marB="45774" anchor="ctr" horzOverflow="overflow">
                    <a:lnL w="12700">
                      <a:miter lim="400000"/>
                    </a:lnL>
                    <a:lnR w="28575">
                      <a:solidFill>
                        <a:srgbClr val="E1471D"/>
                      </a:solidFill>
                    </a:lnR>
                    <a:lnT w="28575">
                      <a:solidFill>
                        <a:srgbClr val="E1471D"/>
                      </a:solidFill>
                    </a:lnT>
                    <a:lnB w="28575">
                      <a:solidFill>
                        <a:srgbClr val="E1471D"/>
                      </a:solidFill>
                    </a:lnB>
                    <a:solidFill>
                      <a:srgbClr val="CDCDCF"/>
                    </a:solidFill>
                  </a:tcPr>
                </a:tc>
                <a:extLst>
                  <a:ext uri="{0D108BD9-81ED-4DB2-BD59-A6C34878D82A}">
                    <a16:rowId xmlns:a16="http://schemas.microsoft.com/office/drawing/2014/main" val="10004"/>
                  </a:ext>
                </a:extLst>
              </a:tr>
              <a:tr h="286073">
                <a:tc>
                  <a:txBody>
                    <a:bodyPr/>
                    <a:lstStyle/>
                    <a:p>
                      <a:pPr marL="285750" indent="-285750">
                        <a:buSzPct val="100000"/>
                        <a:buChar char="▪"/>
                        <a:defRPr sz="2000">
                          <a:solidFill>
                            <a:srgbClr val="07090A"/>
                          </a:solidFill>
                        </a:defRPr>
                      </a:pPr>
                      <a:r>
                        <a:t>Asian</a:t>
                      </a:r>
                    </a:p>
                  </a:txBody>
                  <a:tcPr marL="45774" marR="45774" marT="45774" marB="45774" anchor="ctr" horzOverflow="overflow">
                    <a:lnL w="12700">
                      <a:miter lim="400000"/>
                    </a:lnL>
                    <a:lnR w="12700">
                      <a:miter lim="400000"/>
                    </a:lnR>
                    <a:lnT w="28575">
                      <a:solidFill>
                        <a:srgbClr val="E1471D"/>
                      </a:solidFill>
                    </a:lnT>
                    <a:lnB w="12700">
                      <a:miter lim="400000"/>
                    </a:lnB>
                    <a:solidFill>
                      <a:srgbClr val="CDCDCF"/>
                    </a:solidFill>
                  </a:tcPr>
                </a:tc>
                <a:tc>
                  <a:txBody>
                    <a:bodyPr/>
                    <a:lstStyle/>
                    <a:p>
                      <a:pPr algn="ctr"/>
                      <a:r>
                        <a:rPr sz="2000">
                          <a:solidFill>
                            <a:srgbClr val="07090A"/>
                          </a:solidFill>
                        </a:rPr>
                        <a:t>5</a:t>
                      </a:r>
                    </a:p>
                  </a:txBody>
                  <a:tcPr marL="45774" marR="45774" marT="45774" marB="45774" anchor="ctr" horzOverflow="overflow">
                    <a:lnL w="12700">
                      <a:miter lim="400000"/>
                    </a:lnL>
                    <a:lnR w="12700">
                      <a:miter lim="400000"/>
                    </a:lnR>
                    <a:lnT w="28575">
                      <a:solidFill>
                        <a:srgbClr val="E1471D"/>
                      </a:solidFill>
                    </a:lnT>
                    <a:lnB w="12700">
                      <a:miter lim="400000"/>
                    </a:lnB>
                    <a:solidFill>
                      <a:srgbClr val="CDCDCF"/>
                    </a:solidFill>
                  </a:tcPr>
                </a:tc>
                <a:extLst>
                  <a:ext uri="{0D108BD9-81ED-4DB2-BD59-A6C34878D82A}">
                    <a16:rowId xmlns:a16="http://schemas.microsoft.com/office/drawing/2014/main" val="10005"/>
                  </a:ext>
                </a:extLst>
              </a:tr>
              <a:tr h="286073">
                <a:tc>
                  <a:txBody>
                    <a:bodyPr/>
                    <a:lstStyle/>
                    <a:p>
                      <a:pPr marL="285750" indent="-285750">
                        <a:buSzPct val="100000"/>
                        <a:buChar char="▪"/>
                        <a:defRPr sz="2000">
                          <a:solidFill>
                            <a:srgbClr val="07090A"/>
                          </a:solidFill>
                        </a:defRPr>
                      </a:pPr>
                      <a:r>
                        <a:t>Other</a:t>
                      </a:r>
                    </a:p>
                  </a:txBody>
                  <a:tcPr marL="45774" marR="45774" marT="45774" marB="45774" anchor="ctr" horzOverflow="overflow">
                    <a:lnL w="12700">
                      <a:miter lim="400000"/>
                    </a:lnL>
                    <a:lnR w="12700">
                      <a:miter lim="400000"/>
                    </a:lnR>
                    <a:lnT w="12700">
                      <a:miter lim="400000"/>
                    </a:lnT>
                    <a:lnB w="28575">
                      <a:solidFill>
                        <a:srgbClr val="E1471D"/>
                      </a:solidFill>
                    </a:lnB>
                    <a:solidFill>
                      <a:srgbClr val="CDCDCF"/>
                    </a:solidFill>
                  </a:tcPr>
                </a:tc>
                <a:tc>
                  <a:txBody>
                    <a:bodyPr/>
                    <a:lstStyle/>
                    <a:p>
                      <a:pPr algn="ctr"/>
                      <a:r>
                        <a:rPr sz="2000">
                          <a:solidFill>
                            <a:srgbClr val="07090A"/>
                          </a:solidFill>
                        </a:rPr>
                        <a:t>11</a:t>
                      </a:r>
                    </a:p>
                  </a:txBody>
                  <a:tcPr marL="45774" marR="45774" marT="45774" marB="45774" anchor="ctr" horzOverflow="overflow">
                    <a:lnL w="12700">
                      <a:miter lim="400000"/>
                    </a:lnL>
                    <a:lnR w="12700">
                      <a:miter lim="400000"/>
                    </a:lnR>
                    <a:lnT w="12700">
                      <a:miter lim="400000"/>
                    </a:lnT>
                    <a:lnB w="28575">
                      <a:solidFill>
                        <a:srgbClr val="E1471D"/>
                      </a:solidFill>
                    </a:lnB>
                    <a:solidFill>
                      <a:srgbClr val="CDCDCF"/>
                    </a:solidFill>
                  </a:tcPr>
                </a:tc>
                <a:extLst>
                  <a:ext uri="{0D108BD9-81ED-4DB2-BD59-A6C34878D82A}">
                    <a16:rowId xmlns:a16="http://schemas.microsoft.com/office/drawing/2014/main" val="10006"/>
                  </a:ext>
                </a:extLst>
              </a:tr>
              <a:tr h="286073">
                <a:tc>
                  <a:txBody>
                    <a:bodyPr/>
                    <a:lstStyle/>
                    <a:p>
                      <a:r>
                        <a:rPr sz="2000">
                          <a:solidFill>
                            <a:srgbClr val="07090A"/>
                          </a:solidFill>
                        </a:rPr>
                        <a:t>Hispanic or Latino</a:t>
                      </a:r>
                    </a:p>
                  </a:txBody>
                  <a:tcPr marL="45774" marR="45774" marT="45774" marB="45774" anchor="ctr" horzOverflow="overflow">
                    <a:lnL w="28575">
                      <a:solidFill>
                        <a:srgbClr val="E1471D"/>
                      </a:solidFill>
                    </a:lnL>
                    <a:lnR w="12700">
                      <a:miter lim="400000"/>
                    </a:lnR>
                    <a:lnT w="28575">
                      <a:solidFill>
                        <a:srgbClr val="E1471D"/>
                      </a:solidFill>
                    </a:lnT>
                    <a:lnB w="28575">
                      <a:solidFill>
                        <a:srgbClr val="E1471D"/>
                      </a:solidFill>
                    </a:lnB>
                    <a:solidFill>
                      <a:srgbClr val="F2F2F2"/>
                    </a:solidFill>
                  </a:tcPr>
                </a:tc>
                <a:tc>
                  <a:txBody>
                    <a:bodyPr/>
                    <a:lstStyle/>
                    <a:p>
                      <a:pPr algn="ctr"/>
                      <a:r>
                        <a:rPr sz="2000" b="1">
                          <a:solidFill>
                            <a:srgbClr val="07090A"/>
                          </a:solidFill>
                        </a:rPr>
                        <a:t>38</a:t>
                      </a:r>
                    </a:p>
                  </a:txBody>
                  <a:tcPr marL="45774" marR="45774" marT="45774" marB="45774" anchor="ctr" horzOverflow="overflow">
                    <a:lnL w="12700">
                      <a:miter lim="400000"/>
                    </a:lnL>
                    <a:lnR w="28575">
                      <a:solidFill>
                        <a:srgbClr val="E1471D"/>
                      </a:solidFill>
                    </a:lnR>
                    <a:lnT w="28575">
                      <a:solidFill>
                        <a:srgbClr val="E1471D"/>
                      </a:solidFill>
                    </a:lnT>
                    <a:lnB w="28575">
                      <a:solidFill>
                        <a:srgbClr val="E1471D"/>
                      </a:solidFill>
                    </a:lnB>
                    <a:solidFill>
                      <a:srgbClr val="F2F2F2"/>
                    </a:solidFill>
                  </a:tcPr>
                </a:tc>
                <a:extLst>
                  <a:ext uri="{0D108BD9-81ED-4DB2-BD59-A6C34878D82A}">
                    <a16:rowId xmlns:a16="http://schemas.microsoft.com/office/drawing/2014/main" val="10007"/>
                  </a:ext>
                </a:extLst>
              </a:tr>
            </a:tbl>
          </a:graphicData>
        </a:graphic>
      </p:graphicFrame>
      <p:sp>
        <p:nvSpPr>
          <p:cNvPr id="1689" name="Text Box 11"/>
          <p:cNvSpPr txBox="1"/>
          <p:nvPr/>
        </p:nvSpPr>
        <p:spPr>
          <a:xfrm>
            <a:off x="460058" y="6394770"/>
            <a:ext cx="7919086"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a:solidFill>
                  <a:srgbClr val="455560"/>
                </a:solidFill>
              </a:defRPr>
            </a:lvl1pPr>
          </a:lstStyle>
          <a:p>
            <a:r>
              <a:t>Khan. CROI 2025. Abstr 196.</a:t>
            </a:r>
          </a:p>
        </p:txBody>
      </p:sp>
      <p:grpSp>
        <p:nvGrpSpPr>
          <p:cNvPr id="1692" name="Content Placeholder 5"/>
          <p:cNvGrpSpPr/>
          <p:nvPr/>
        </p:nvGrpSpPr>
        <p:grpSpPr>
          <a:xfrm>
            <a:off x="5616281" y="5084467"/>
            <a:ext cx="5871297" cy="840313"/>
            <a:chOff x="0" y="0"/>
            <a:chExt cx="5871295" cy="840311"/>
          </a:xfrm>
        </p:grpSpPr>
        <p:sp>
          <p:nvSpPr>
            <p:cNvPr id="1690" name="Rectangle"/>
            <p:cNvSpPr/>
            <p:nvPr/>
          </p:nvSpPr>
          <p:spPr>
            <a:xfrm>
              <a:off x="-1" y="0"/>
              <a:ext cx="5871297" cy="840312"/>
            </a:xfrm>
            <a:prstGeom prst="rect">
              <a:avLst/>
            </a:prstGeom>
            <a:solidFill>
              <a:srgbClr val="DBECF1"/>
            </a:solidFill>
            <a:ln w="12700" cap="flat">
              <a:noFill/>
              <a:miter lim="400000"/>
            </a:ln>
            <a:effectLst/>
          </p:spPr>
          <p:txBody>
            <a:bodyPr wrap="square" lIns="45719" tIns="45719" rIns="45719" bIns="45719" numCol="1" anchor="t">
              <a:noAutofit/>
            </a:bodyPr>
            <a:lstStyle/>
            <a:p>
              <a:pPr>
                <a:lnSpc>
                  <a:spcPct val="90000"/>
                </a:lnSpc>
                <a:spcBef>
                  <a:spcPts val="600"/>
                </a:spcBef>
                <a:defRPr sz="2800"/>
              </a:pPr>
              <a:endParaRPr/>
            </a:p>
          </p:txBody>
        </p:sp>
        <p:sp>
          <p:nvSpPr>
            <p:cNvPr id="1691" name="HIV Acquisition…"/>
            <p:cNvSpPr txBox="1"/>
            <p:nvPr/>
          </p:nvSpPr>
          <p:spPr>
            <a:xfrm>
              <a:off x="45719" y="0"/>
              <a:ext cx="5779856" cy="7877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90000"/>
                </a:lnSpc>
                <a:spcBef>
                  <a:spcPts val="600"/>
                </a:spcBef>
                <a:defRPr sz="2200">
                  <a:solidFill>
                    <a:srgbClr val="015873"/>
                  </a:solidFill>
                </a:defRPr>
              </a:pPr>
              <a:r>
                <a:t>HIV Acquisition</a:t>
              </a:r>
              <a:endParaRPr sz="2800"/>
            </a:p>
            <a:p>
              <a:pPr marL="342900" indent="-342900">
                <a:lnSpc>
                  <a:spcPct val="90000"/>
                </a:lnSpc>
                <a:spcBef>
                  <a:spcPts val="600"/>
                </a:spcBef>
                <a:buClr>
                  <a:srgbClr val="000000"/>
                </a:buClr>
                <a:buSzPct val="100000"/>
                <a:buChar char="▪"/>
                <a:defRPr sz="2200"/>
              </a:pPr>
              <a:r>
                <a:t>Through Mo 12: </a:t>
              </a:r>
              <a:r>
                <a:rPr>
                  <a:solidFill>
                    <a:srgbClr val="015873"/>
                  </a:solidFill>
                </a:rPr>
                <a:t>0% (0/201)</a:t>
              </a:r>
            </a:p>
          </p:txBody>
        </p:sp>
      </p:grpSp>
      <p:sp>
        <p:nvSpPr>
          <p:cNvPr id="1693" name="Slide Number"/>
          <p:cNvSpPr txBox="1">
            <a:spLocks noGrp="1"/>
          </p:cNvSpPr>
          <p:nvPr>
            <p:ph type="sldNum" sz="quarter" idx="4294967295"/>
          </p:nvPr>
        </p:nvSpPr>
        <p:spPr>
          <a:xfrm>
            <a:off x="9047013" y="6315843"/>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 name="Freeform 51"/>
          <p:cNvSpPr/>
          <p:nvPr/>
        </p:nvSpPr>
        <p:spPr>
          <a:xfrm>
            <a:off x="7023648" y="1860724"/>
            <a:ext cx="4523283" cy="9706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27" y="0"/>
                </a:lnTo>
                <a:lnTo>
                  <a:pt x="1127" y="2502"/>
                </a:lnTo>
                <a:lnTo>
                  <a:pt x="4420" y="2502"/>
                </a:lnTo>
                <a:lnTo>
                  <a:pt x="4420" y="3336"/>
                </a:lnTo>
                <a:lnTo>
                  <a:pt x="4742" y="3336"/>
                </a:lnTo>
                <a:lnTo>
                  <a:pt x="4742" y="4920"/>
                </a:lnTo>
                <a:lnTo>
                  <a:pt x="6657" y="4920"/>
                </a:lnTo>
                <a:lnTo>
                  <a:pt x="6657" y="5921"/>
                </a:lnTo>
                <a:lnTo>
                  <a:pt x="7588" y="5921"/>
                </a:lnTo>
                <a:lnTo>
                  <a:pt x="7588" y="6672"/>
                </a:lnTo>
                <a:lnTo>
                  <a:pt x="8143" y="6672"/>
                </a:lnTo>
                <a:lnTo>
                  <a:pt x="8143" y="7422"/>
                </a:lnTo>
                <a:lnTo>
                  <a:pt x="11167" y="7422"/>
                </a:lnTo>
                <a:lnTo>
                  <a:pt x="11167" y="8340"/>
                </a:lnTo>
                <a:lnTo>
                  <a:pt x="21600" y="8340"/>
                </a:lnTo>
                <a:lnTo>
                  <a:pt x="21600" y="21600"/>
                </a:lnTo>
                <a:lnTo>
                  <a:pt x="11185" y="21600"/>
                </a:lnTo>
                <a:lnTo>
                  <a:pt x="11185" y="19598"/>
                </a:lnTo>
                <a:lnTo>
                  <a:pt x="8178" y="19598"/>
                </a:lnTo>
                <a:lnTo>
                  <a:pt x="8178" y="18097"/>
                </a:lnTo>
                <a:lnTo>
                  <a:pt x="7588" y="18097"/>
                </a:lnTo>
                <a:lnTo>
                  <a:pt x="7588" y="16680"/>
                </a:lnTo>
                <a:lnTo>
                  <a:pt x="6711" y="16680"/>
                </a:lnTo>
                <a:lnTo>
                  <a:pt x="6711" y="15178"/>
                </a:lnTo>
                <a:lnTo>
                  <a:pt x="4707" y="15178"/>
                </a:lnTo>
                <a:lnTo>
                  <a:pt x="4707" y="11092"/>
                </a:lnTo>
                <a:lnTo>
                  <a:pt x="4492" y="11092"/>
                </a:lnTo>
                <a:lnTo>
                  <a:pt x="4492" y="9924"/>
                </a:lnTo>
                <a:lnTo>
                  <a:pt x="1181" y="9924"/>
                </a:lnTo>
                <a:lnTo>
                  <a:pt x="1181" y="4670"/>
                </a:lnTo>
                <a:lnTo>
                  <a:pt x="0" y="4670"/>
                </a:lnTo>
                <a:lnTo>
                  <a:pt x="0" y="0"/>
                </a:lnTo>
                <a:close/>
              </a:path>
            </a:pathLst>
          </a:custGeom>
          <a:solidFill>
            <a:srgbClr val="DBECF1"/>
          </a:solidFill>
          <a:ln w="12700">
            <a:miter lim="400000"/>
          </a:ln>
        </p:spPr>
        <p:txBody>
          <a:bodyPr lIns="45719" rIns="45719" anchor="b"/>
          <a:lstStyle/>
          <a:p>
            <a:pPr algn="ctr">
              <a:spcBef>
                <a:spcPts val="700"/>
              </a:spcBef>
              <a:defRPr>
                <a:solidFill>
                  <a:srgbClr val="FFFFFF"/>
                </a:solidFill>
              </a:defRPr>
            </a:pPr>
            <a:endParaRPr/>
          </a:p>
        </p:txBody>
      </p:sp>
      <p:grpSp>
        <p:nvGrpSpPr>
          <p:cNvPr id="1700" name="Content Placeholder 2"/>
          <p:cNvGrpSpPr/>
          <p:nvPr/>
        </p:nvGrpSpPr>
        <p:grpSpPr>
          <a:xfrm>
            <a:off x="696148" y="4324379"/>
            <a:ext cx="4715760" cy="1466365"/>
            <a:chOff x="0" y="0"/>
            <a:chExt cx="4715759" cy="1466363"/>
          </a:xfrm>
        </p:grpSpPr>
        <p:sp>
          <p:nvSpPr>
            <p:cNvPr id="1698" name="Rectangle"/>
            <p:cNvSpPr/>
            <p:nvPr/>
          </p:nvSpPr>
          <p:spPr>
            <a:xfrm>
              <a:off x="0" y="0"/>
              <a:ext cx="4715760" cy="1451621"/>
            </a:xfrm>
            <a:prstGeom prst="rect">
              <a:avLst/>
            </a:prstGeom>
            <a:solidFill>
              <a:srgbClr val="DBECF1"/>
            </a:solidFill>
            <a:ln w="12700" cap="flat">
              <a:noFill/>
              <a:miter lim="400000"/>
            </a:ln>
            <a:effectLst/>
          </p:spPr>
          <p:txBody>
            <a:bodyPr wrap="square" lIns="45719" tIns="45719" rIns="45719" bIns="45719" numCol="1" anchor="t">
              <a:noAutofit/>
            </a:bodyPr>
            <a:lstStyle/>
            <a:p>
              <a:pPr>
                <a:lnSpc>
                  <a:spcPct val="90000"/>
                </a:lnSpc>
                <a:spcBef>
                  <a:spcPts val="1000"/>
                </a:spcBef>
                <a:defRPr sz="2800"/>
              </a:pPr>
              <a:endParaRPr/>
            </a:p>
          </p:txBody>
        </p:sp>
        <p:sp>
          <p:nvSpPr>
            <p:cNvPr id="1699" name="Persistence:…"/>
            <p:cNvSpPr txBox="1"/>
            <p:nvPr/>
          </p:nvSpPr>
          <p:spPr>
            <a:xfrm>
              <a:off x="45719" y="0"/>
              <a:ext cx="4624321" cy="14663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nSpc>
                  <a:spcPts val="1700"/>
                </a:lnSpc>
                <a:spcBef>
                  <a:spcPts val="1000"/>
                </a:spcBef>
                <a:buClr>
                  <a:srgbClr val="000000"/>
                </a:buClr>
                <a:buSzPct val="100000"/>
                <a:buChar char="▪"/>
                <a:defRPr sz="2400" b="1">
                  <a:solidFill>
                    <a:srgbClr val="015873"/>
                  </a:solidFill>
                </a:defRPr>
              </a:pPr>
              <a:r>
                <a:t>Persistence:</a:t>
              </a:r>
              <a:endParaRPr sz="2800"/>
            </a:p>
            <a:p>
              <a:pPr marL="742950" lvl="1" indent="-285750">
                <a:lnSpc>
                  <a:spcPts val="1700"/>
                </a:lnSpc>
                <a:spcBef>
                  <a:spcPts val="1000"/>
                </a:spcBef>
                <a:buClr>
                  <a:srgbClr val="000000"/>
                </a:buClr>
                <a:buSzPct val="100000"/>
                <a:buFont typeface="Arial"/>
                <a:buChar char="‒"/>
                <a:defRPr sz="2200"/>
              </a:pPr>
              <a:r>
                <a:t>On-time injections: </a:t>
              </a:r>
              <a:r>
                <a:rPr b="1">
                  <a:solidFill>
                    <a:srgbClr val="015873"/>
                  </a:solidFill>
                </a:rPr>
                <a:t>85%</a:t>
              </a:r>
              <a:endParaRPr sz="2600"/>
            </a:p>
            <a:p>
              <a:pPr marL="742950" lvl="1" indent="-285750">
                <a:lnSpc>
                  <a:spcPts val="1700"/>
                </a:lnSpc>
                <a:spcBef>
                  <a:spcPts val="1000"/>
                </a:spcBef>
                <a:buClr>
                  <a:srgbClr val="000000"/>
                </a:buClr>
                <a:buSzPct val="100000"/>
                <a:buFont typeface="Arial"/>
                <a:buChar char="‒"/>
                <a:defRPr sz="2200"/>
              </a:pPr>
              <a:r>
                <a:t>6-mo retention: </a:t>
              </a:r>
              <a:r>
                <a:rPr b="1">
                  <a:solidFill>
                    <a:srgbClr val="015873"/>
                  </a:solidFill>
                </a:rPr>
                <a:t>83%</a:t>
              </a:r>
              <a:endParaRPr sz="2600"/>
            </a:p>
          </p:txBody>
        </p:sp>
      </p:grpSp>
      <p:sp>
        <p:nvSpPr>
          <p:cNvPr id="1701" name="Title 1"/>
          <p:cNvSpPr txBox="1">
            <a:spLocks noGrp="1"/>
          </p:cNvSpPr>
          <p:nvPr>
            <p:ph type="title"/>
          </p:nvPr>
        </p:nvSpPr>
        <p:spPr>
          <a:xfrm>
            <a:off x="609759" y="238127"/>
            <a:ext cx="10872445" cy="1103313"/>
          </a:xfrm>
          <a:prstGeom prst="rect">
            <a:avLst/>
          </a:prstGeom>
        </p:spPr>
        <p:txBody>
          <a:bodyPr/>
          <a:lstStyle/>
          <a:p>
            <a:r>
              <a:t>LA CAB PrEP in an Urban Safety Net Clinic Population</a:t>
            </a:r>
          </a:p>
        </p:txBody>
      </p:sp>
      <p:sp>
        <p:nvSpPr>
          <p:cNvPr id="1702" name="Content Placeholder 2"/>
          <p:cNvSpPr txBox="1">
            <a:spLocks noGrp="1"/>
          </p:cNvSpPr>
          <p:nvPr>
            <p:ph type="body" sz="quarter" idx="1"/>
          </p:nvPr>
        </p:nvSpPr>
        <p:spPr>
          <a:xfrm>
            <a:off x="601819" y="1510729"/>
            <a:ext cx="5309280" cy="1031458"/>
          </a:xfrm>
          <a:prstGeom prst="rect">
            <a:avLst/>
          </a:prstGeom>
        </p:spPr>
        <p:txBody>
          <a:bodyPr/>
          <a:lstStyle>
            <a:lvl1pPr marL="213804" indent="-213804" defTabSz="832104">
              <a:spcBef>
                <a:spcPts val="900"/>
              </a:spcBef>
              <a:defRPr sz="2184"/>
            </a:lvl1pPr>
          </a:lstStyle>
          <a:p>
            <a:r>
              <a:t>Study of people at Ward 86 and San Francisco Health Network clinics started on LA CAB PrEP</a:t>
            </a:r>
          </a:p>
        </p:txBody>
      </p:sp>
      <p:sp>
        <p:nvSpPr>
          <p:cNvPr id="1703" name="Text Box 11"/>
          <p:cNvSpPr txBox="1"/>
          <p:nvPr/>
        </p:nvSpPr>
        <p:spPr>
          <a:xfrm>
            <a:off x="460058" y="6384562"/>
            <a:ext cx="7919086"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a:solidFill>
                  <a:srgbClr val="455560"/>
                </a:solidFill>
              </a:defRPr>
            </a:lvl1pPr>
          </a:lstStyle>
          <a:p>
            <a:r>
              <a:t>Spinelli. Clin Infect Dis. 2024;ciae531</a:t>
            </a:r>
          </a:p>
        </p:txBody>
      </p:sp>
      <p:sp>
        <p:nvSpPr>
          <p:cNvPr id="1704" name="Straight Arrow Connector 12"/>
          <p:cNvSpPr/>
          <p:nvPr/>
        </p:nvSpPr>
        <p:spPr>
          <a:xfrm flipV="1">
            <a:off x="4099150" y="5540802"/>
            <a:ext cx="1" cy="357292"/>
          </a:xfrm>
          <a:prstGeom prst="line">
            <a:avLst/>
          </a:prstGeom>
          <a:ln w="28575">
            <a:solidFill>
              <a:srgbClr val="000000"/>
            </a:solidFill>
            <a:tailEnd type="triangle"/>
          </a:ln>
        </p:spPr>
        <p:txBody>
          <a:bodyPr lIns="45719" rIns="45719"/>
          <a:lstStyle/>
          <a:p>
            <a:pPr>
              <a:defRPr>
                <a:latin typeface="Aptos"/>
                <a:ea typeface="Aptos"/>
                <a:cs typeface="Aptos"/>
                <a:sym typeface="Aptos"/>
              </a:defRPr>
            </a:pPr>
            <a:endParaRPr/>
          </a:p>
        </p:txBody>
      </p:sp>
      <p:graphicFrame>
        <p:nvGraphicFramePr>
          <p:cNvPr id="1705" name="Group 155"/>
          <p:cNvGraphicFramePr/>
          <p:nvPr/>
        </p:nvGraphicFramePr>
        <p:xfrm>
          <a:off x="713950" y="2581443"/>
          <a:ext cx="4711608" cy="1585392"/>
        </p:xfrm>
        <a:graphic>
          <a:graphicData uri="http://schemas.openxmlformats.org/drawingml/2006/table">
            <a:tbl>
              <a:tblPr>
                <a:tableStyleId>{4C3C2611-4C71-4FC5-86AE-919BDF0F9419}</a:tableStyleId>
              </a:tblPr>
              <a:tblGrid>
                <a:gridCol w="3250200">
                  <a:extLst>
                    <a:ext uri="{9D8B030D-6E8A-4147-A177-3AD203B41FA5}">
                      <a16:colId xmlns:a16="http://schemas.microsoft.com/office/drawing/2014/main" val="20000"/>
                    </a:ext>
                  </a:extLst>
                </a:gridCol>
                <a:gridCol w="1461408">
                  <a:extLst>
                    <a:ext uri="{9D8B030D-6E8A-4147-A177-3AD203B41FA5}">
                      <a16:colId xmlns:a16="http://schemas.microsoft.com/office/drawing/2014/main" val="20001"/>
                    </a:ext>
                  </a:extLst>
                </a:gridCol>
              </a:tblGrid>
              <a:tr h="161864">
                <a:tc>
                  <a:txBody>
                    <a:bodyPr/>
                    <a:lstStyle/>
                    <a:p>
                      <a:r>
                        <a:rPr sz="2000" b="1">
                          <a:solidFill>
                            <a:srgbClr val="FFFFFF"/>
                          </a:solidFill>
                        </a:rPr>
                        <a:t>Participants, %</a:t>
                      </a:r>
                    </a:p>
                  </a:txBody>
                  <a:tcPr marL="45774" marR="45774" marT="45774" marB="45774" anchor="ctr" horzOverflow="overflow">
                    <a:lnL w="12700">
                      <a:miter lim="400000"/>
                    </a:lnL>
                    <a:lnR w="12700">
                      <a:miter lim="400000"/>
                    </a:lnR>
                    <a:lnT w="12700">
                      <a:miter lim="400000"/>
                    </a:lnT>
                    <a:lnB w="12700">
                      <a:miter lim="400000"/>
                    </a:lnB>
                    <a:solidFill>
                      <a:srgbClr val="E1471D"/>
                    </a:solidFill>
                  </a:tcPr>
                </a:tc>
                <a:tc>
                  <a:txBody>
                    <a:bodyPr/>
                    <a:lstStyle/>
                    <a:p>
                      <a:pPr algn="ctr"/>
                      <a:r>
                        <a:rPr sz="2000" b="1">
                          <a:solidFill>
                            <a:srgbClr val="FFFFFF"/>
                          </a:solidFill>
                        </a:rPr>
                        <a:t>N = 111</a:t>
                      </a:r>
                    </a:p>
                  </a:txBody>
                  <a:tcPr marL="45774" marR="45774" marT="45774" marB="45774" anchor="ctr" horzOverflow="overflow">
                    <a:lnL w="12700">
                      <a:miter lim="400000"/>
                    </a:lnL>
                    <a:lnR w="12700">
                      <a:miter lim="400000"/>
                    </a:lnR>
                    <a:lnT w="12700">
                      <a:miter lim="400000"/>
                    </a:lnT>
                    <a:lnB w="12700">
                      <a:miter lim="400000"/>
                    </a:lnB>
                    <a:solidFill>
                      <a:srgbClr val="E1471D"/>
                    </a:solidFill>
                  </a:tcPr>
                </a:tc>
                <a:extLst>
                  <a:ext uri="{0D108BD9-81ED-4DB2-BD59-A6C34878D82A}">
                    <a16:rowId xmlns:a16="http://schemas.microsoft.com/office/drawing/2014/main" val="10000"/>
                  </a:ext>
                </a:extLst>
              </a:tr>
              <a:tr h="206673">
                <a:tc>
                  <a:txBody>
                    <a:bodyPr/>
                    <a:lstStyle/>
                    <a:p>
                      <a:r>
                        <a:rPr sz="2000"/>
                        <a:t>Unstable housing</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2000">
                          <a:solidFill>
                            <a:srgbClr val="07090A"/>
                          </a:solidFill>
                        </a:rPr>
                        <a:t>36</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1"/>
                  </a:ext>
                </a:extLst>
              </a:tr>
              <a:tr h="161864">
                <a:tc>
                  <a:txBody>
                    <a:bodyPr/>
                    <a:lstStyle/>
                    <a:p>
                      <a:r>
                        <a:rPr sz="2000">
                          <a:solidFill>
                            <a:srgbClr val="07090A"/>
                          </a:solidFill>
                        </a:rPr>
                        <a:t>Substance use</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tc>
                  <a:txBody>
                    <a:bodyPr/>
                    <a:lstStyle/>
                    <a:p>
                      <a:pPr algn="ctr"/>
                      <a:r>
                        <a:rPr sz="2000">
                          <a:solidFill>
                            <a:srgbClr val="07090A"/>
                          </a:solidFill>
                        </a:rPr>
                        <a:t>51</a:t>
                      </a:r>
                    </a:p>
                  </a:txBody>
                  <a:tcPr marL="45774" marR="45774" marT="45774" marB="45774" anchor="ctr"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2"/>
                  </a:ext>
                </a:extLst>
              </a:tr>
              <a:tr h="161864">
                <a:tc>
                  <a:txBody>
                    <a:bodyPr/>
                    <a:lstStyle/>
                    <a:p>
                      <a:r>
                        <a:rPr sz="2000"/>
                        <a:t>Prior PrEP </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tc>
                  <a:txBody>
                    <a:bodyPr/>
                    <a:lstStyle/>
                    <a:p>
                      <a:pPr algn="ctr"/>
                      <a:r>
                        <a:rPr sz="2000">
                          <a:solidFill>
                            <a:srgbClr val="07090A"/>
                          </a:solidFill>
                        </a:rPr>
                        <a:t>~33</a:t>
                      </a:r>
                    </a:p>
                  </a:txBody>
                  <a:tcPr marL="45774" marR="45774" marT="45774" marB="45774" anchor="ctr"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3"/>
                  </a:ext>
                </a:extLst>
              </a:tr>
            </a:tbl>
          </a:graphicData>
        </a:graphic>
      </p:graphicFrame>
      <p:sp>
        <p:nvSpPr>
          <p:cNvPr id="1706" name="Content Placeholder 2"/>
          <p:cNvSpPr txBox="1"/>
          <p:nvPr/>
        </p:nvSpPr>
        <p:spPr>
          <a:xfrm>
            <a:off x="2075848" y="5884445"/>
            <a:ext cx="3438843" cy="851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spcBef>
                <a:spcPts val="1000"/>
              </a:spcBef>
              <a:defRPr sz="2000"/>
            </a:lvl1pPr>
          </a:lstStyle>
          <a:p>
            <a:r>
              <a:t>Higher than in oral PrEP studies</a:t>
            </a:r>
            <a:endParaRPr sz="2800"/>
          </a:p>
        </p:txBody>
      </p:sp>
      <p:sp>
        <p:nvSpPr>
          <p:cNvPr id="1707" name="Freeform 5"/>
          <p:cNvSpPr/>
          <p:nvPr/>
        </p:nvSpPr>
        <p:spPr>
          <a:xfrm>
            <a:off x="6717249" y="1724163"/>
            <a:ext cx="4992625" cy="28895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28575">
            <a:solidFill>
              <a:srgbClr val="000000"/>
            </a:solidFill>
            <a:miter/>
          </a:ln>
        </p:spPr>
        <p:txBody>
          <a:bodyPr lIns="45719" rIns="45719" anchor="ctr"/>
          <a:lstStyle/>
          <a:p>
            <a:pPr algn="ctr">
              <a:defRPr>
                <a:solidFill>
                  <a:srgbClr val="FFFFFF"/>
                </a:solidFill>
              </a:defRPr>
            </a:pPr>
            <a:endParaRPr/>
          </a:p>
        </p:txBody>
      </p:sp>
      <p:sp>
        <p:nvSpPr>
          <p:cNvPr id="1708" name="TextBox 6"/>
          <p:cNvSpPr txBox="1"/>
          <p:nvPr/>
        </p:nvSpPr>
        <p:spPr>
          <a:xfrm rot="16200000">
            <a:off x="4619153" y="3118972"/>
            <a:ext cx="2673882"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spcBef>
                <a:spcPts val="1000"/>
              </a:spcBef>
              <a:defRPr b="1"/>
            </a:lvl1pPr>
          </a:lstStyle>
          <a:p>
            <a:r>
              <a:t>Overall Survival Probability</a:t>
            </a:r>
          </a:p>
        </p:txBody>
      </p:sp>
      <p:grpSp>
        <p:nvGrpSpPr>
          <p:cNvPr id="1714" name="Group 18"/>
          <p:cNvGrpSpPr/>
          <p:nvPr/>
        </p:nvGrpSpPr>
        <p:grpSpPr>
          <a:xfrm>
            <a:off x="6639924" y="1851217"/>
            <a:ext cx="91441" cy="2762451"/>
            <a:chOff x="0" y="0"/>
            <a:chExt cx="91440" cy="2762450"/>
          </a:xfrm>
        </p:grpSpPr>
        <p:sp>
          <p:nvSpPr>
            <p:cNvPr id="1709" name="Straight Connector 11"/>
            <p:cNvSpPr/>
            <p:nvPr/>
          </p:nvSpPr>
          <p:spPr>
            <a:xfrm>
              <a:off x="-1" y="-1"/>
              <a:ext cx="91442"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0" name="Straight Connector 13"/>
            <p:cNvSpPr/>
            <p:nvPr/>
          </p:nvSpPr>
          <p:spPr>
            <a:xfrm>
              <a:off x="-1" y="690612"/>
              <a:ext cx="91442"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1" name="Straight Connector 15"/>
            <p:cNvSpPr/>
            <p:nvPr/>
          </p:nvSpPr>
          <p:spPr>
            <a:xfrm>
              <a:off x="-1" y="1381225"/>
              <a:ext cx="91442"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2" name="Straight Connector 16"/>
            <p:cNvSpPr/>
            <p:nvPr/>
          </p:nvSpPr>
          <p:spPr>
            <a:xfrm>
              <a:off x="-1" y="2071839"/>
              <a:ext cx="91442"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3" name="Straight Connector 17"/>
            <p:cNvSpPr/>
            <p:nvPr/>
          </p:nvSpPr>
          <p:spPr>
            <a:xfrm>
              <a:off x="-1" y="2762449"/>
              <a:ext cx="91442" cy="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grpSp>
        <p:nvGrpSpPr>
          <p:cNvPr id="1722" name="Group 27"/>
          <p:cNvGrpSpPr/>
          <p:nvPr/>
        </p:nvGrpSpPr>
        <p:grpSpPr>
          <a:xfrm>
            <a:off x="6716614" y="4613419"/>
            <a:ext cx="4777007" cy="91442"/>
            <a:chOff x="0" y="0"/>
            <a:chExt cx="4777006" cy="91441"/>
          </a:xfrm>
        </p:grpSpPr>
        <p:sp>
          <p:nvSpPr>
            <p:cNvPr id="1715" name="Straight Connector 20"/>
            <p:cNvSpPr/>
            <p:nvPr/>
          </p:nvSpPr>
          <p:spPr>
            <a:xfrm flipV="1">
              <a:off x="-1" y="0"/>
              <a:ext cx="2" cy="91442"/>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6" name="Straight Connector 21"/>
            <p:cNvSpPr/>
            <p:nvPr/>
          </p:nvSpPr>
          <p:spPr>
            <a:xfrm flipV="1">
              <a:off x="796167" y="0"/>
              <a:ext cx="1" cy="91442"/>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7" name="Straight Connector 22"/>
            <p:cNvSpPr/>
            <p:nvPr/>
          </p:nvSpPr>
          <p:spPr>
            <a:xfrm flipV="1">
              <a:off x="1592336" y="0"/>
              <a:ext cx="1" cy="9144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8" name="Straight Connector 23"/>
            <p:cNvSpPr/>
            <p:nvPr/>
          </p:nvSpPr>
          <p:spPr>
            <a:xfrm flipV="1">
              <a:off x="2388504" y="0"/>
              <a:ext cx="1" cy="9144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19" name="Straight Connector 24"/>
            <p:cNvSpPr/>
            <p:nvPr/>
          </p:nvSpPr>
          <p:spPr>
            <a:xfrm flipV="1">
              <a:off x="3184672" y="0"/>
              <a:ext cx="1" cy="9144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20" name="Straight Connector 25"/>
            <p:cNvSpPr/>
            <p:nvPr/>
          </p:nvSpPr>
          <p:spPr>
            <a:xfrm flipV="1">
              <a:off x="3980839" y="0"/>
              <a:ext cx="1" cy="9144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sp>
          <p:nvSpPr>
            <p:cNvPr id="1721" name="Straight Connector 26"/>
            <p:cNvSpPr/>
            <p:nvPr/>
          </p:nvSpPr>
          <p:spPr>
            <a:xfrm flipV="1">
              <a:off x="4777006" y="0"/>
              <a:ext cx="1" cy="91441"/>
            </a:xfrm>
            <a:prstGeom prst="line">
              <a:avLst/>
            </a:prstGeom>
            <a:noFill/>
            <a:ln w="28575" cap="flat">
              <a:solidFill>
                <a:srgbClr val="000000"/>
              </a:solidFill>
              <a:prstDash val="solid"/>
              <a:round/>
            </a:ln>
            <a:effectLst/>
          </p:spPr>
          <p:txBody>
            <a:bodyPr wrap="square" lIns="45719" tIns="45719" rIns="45719" bIns="45719" numCol="1" anchor="t">
              <a:noAutofit/>
            </a:bodyPr>
            <a:lstStyle/>
            <a:p>
              <a:pPr>
                <a:defRPr>
                  <a:latin typeface="Aptos"/>
                  <a:ea typeface="Aptos"/>
                  <a:cs typeface="Aptos"/>
                  <a:sym typeface="Aptos"/>
                </a:defRPr>
              </a:pPr>
              <a:endParaRPr/>
            </a:p>
          </p:txBody>
        </p:sp>
      </p:grpSp>
      <p:sp>
        <p:nvSpPr>
          <p:cNvPr id="1723" name="TextBox 28"/>
          <p:cNvSpPr txBox="1"/>
          <p:nvPr/>
        </p:nvSpPr>
        <p:spPr>
          <a:xfrm>
            <a:off x="8828146" y="4940070"/>
            <a:ext cx="554978"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spcBef>
                <a:spcPts val="1000"/>
              </a:spcBef>
              <a:defRPr b="1"/>
            </a:lvl1pPr>
          </a:lstStyle>
          <a:p>
            <a:r>
              <a:t>Days</a:t>
            </a:r>
          </a:p>
        </p:txBody>
      </p:sp>
      <p:grpSp>
        <p:nvGrpSpPr>
          <p:cNvPr id="1731" name="Group 36"/>
          <p:cNvGrpSpPr/>
          <p:nvPr/>
        </p:nvGrpSpPr>
        <p:grpSpPr>
          <a:xfrm>
            <a:off x="6607247" y="4667325"/>
            <a:ext cx="5119209" cy="333088"/>
            <a:chOff x="0" y="0"/>
            <a:chExt cx="5119207" cy="333087"/>
          </a:xfrm>
        </p:grpSpPr>
        <p:sp>
          <p:nvSpPr>
            <p:cNvPr id="1724" name="TextBox 29"/>
            <p:cNvSpPr txBox="1"/>
            <p:nvPr/>
          </p:nvSpPr>
          <p:spPr>
            <a:xfrm>
              <a:off x="-1" y="0"/>
              <a:ext cx="220004"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1000"/>
                </a:spcBef>
              </a:lvl1pPr>
            </a:lstStyle>
            <a:p>
              <a:r>
                <a:t>0</a:t>
              </a:r>
            </a:p>
          </p:txBody>
        </p:sp>
        <p:sp>
          <p:nvSpPr>
            <p:cNvPr id="1725" name="TextBox 30"/>
            <p:cNvSpPr txBox="1"/>
            <p:nvPr/>
          </p:nvSpPr>
          <p:spPr>
            <a:xfrm>
              <a:off x="738237" y="0"/>
              <a:ext cx="335866"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1000"/>
                </a:spcBef>
              </a:lvl1pPr>
            </a:lstStyle>
            <a:p>
              <a:r>
                <a:t>90</a:t>
              </a:r>
            </a:p>
          </p:txBody>
        </p:sp>
        <p:sp>
          <p:nvSpPr>
            <p:cNvPr id="1726" name="TextBox 31"/>
            <p:cNvSpPr txBox="1"/>
            <p:nvPr/>
          </p:nvSpPr>
          <p:spPr>
            <a:xfrm>
              <a:off x="1476473" y="0"/>
              <a:ext cx="451729"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1000"/>
                </a:spcBef>
              </a:lvl1pPr>
            </a:lstStyle>
            <a:p>
              <a:r>
                <a:t>180</a:t>
              </a:r>
            </a:p>
          </p:txBody>
        </p:sp>
        <p:sp>
          <p:nvSpPr>
            <p:cNvPr id="1727" name="TextBox 32"/>
            <p:cNvSpPr txBox="1"/>
            <p:nvPr/>
          </p:nvSpPr>
          <p:spPr>
            <a:xfrm>
              <a:off x="2272641" y="0"/>
              <a:ext cx="451729"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1000"/>
                </a:spcBef>
              </a:lvl1pPr>
            </a:lstStyle>
            <a:p>
              <a:r>
                <a:t>270</a:t>
              </a:r>
            </a:p>
          </p:txBody>
        </p:sp>
        <p:sp>
          <p:nvSpPr>
            <p:cNvPr id="1728" name="TextBox 33"/>
            <p:cNvSpPr txBox="1"/>
            <p:nvPr/>
          </p:nvSpPr>
          <p:spPr>
            <a:xfrm>
              <a:off x="3075142" y="0"/>
              <a:ext cx="451730"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1000"/>
                </a:spcBef>
              </a:lvl1pPr>
            </a:lstStyle>
            <a:p>
              <a:r>
                <a:t>360</a:t>
              </a:r>
            </a:p>
          </p:txBody>
        </p:sp>
        <p:sp>
          <p:nvSpPr>
            <p:cNvPr id="1729" name="TextBox 34"/>
            <p:cNvSpPr txBox="1"/>
            <p:nvPr/>
          </p:nvSpPr>
          <p:spPr>
            <a:xfrm>
              <a:off x="3871311" y="0"/>
              <a:ext cx="451729"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1000"/>
                </a:spcBef>
              </a:lvl1pPr>
            </a:lstStyle>
            <a:p>
              <a:r>
                <a:t>450</a:t>
              </a:r>
            </a:p>
          </p:txBody>
        </p:sp>
        <p:sp>
          <p:nvSpPr>
            <p:cNvPr id="1730" name="TextBox 35"/>
            <p:cNvSpPr txBox="1"/>
            <p:nvPr/>
          </p:nvSpPr>
          <p:spPr>
            <a:xfrm>
              <a:off x="4667479" y="0"/>
              <a:ext cx="451729"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ctr">
                <a:spcBef>
                  <a:spcPts val="1000"/>
                </a:spcBef>
              </a:lvl1pPr>
            </a:lstStyle>
            <a:p>
              <a:r>
                <a:t>540</a:t>
              </a:r>
            </a:p>
          </p:txBody>
        </p:sp>
      </p:grpSp>
      <p:grpSp>
        <p:nvGrpSpPr>
          <p:cNvPr id="1739" name="Group 37"/>
          <p:cNvGrpSpPr/>
          <p:nvPr/>
        </p:nvGrpSpPr>
        <p:grpSpPr>
          <a:xfrm>
            <a:off x="6510696" y="5297637"/>
            <a:ext cx="5144956" cy="554594"/>
            <a:chOff x="0" y="0"/>
            <a:chExt cx="5144955" cy="554593"/>
          </a:xfrm>
        </p:grpSpPr>
        <p:sp>
          <p:nvSpPr>
            <p:cNvPr id="1732" name="TextBox 38"/>
            <p:cNvSpPr txBox="1"/>
            <p:nvPr/>
          </p:nvSpPr>
          <p:spPr>
            <a:xfrm>
              <a:off x="0" y="0"/>
              <a:ext cx="413108" cy="554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spcBef>
                  <a:spcPts val="900"/>
                </a:spcBef>
                <a:defRPr sz="1600"/>
              </a:pPr>
              <a:r>
                <a:t>111</a:t>
              </a:r>
              <a:br/>
              <a:r>
                <a:t>0</a:t>
              </a:r>
            </a:p>
          </p:txBody>
        </p:sp>
        <p:sp>
          <p:nvSpPr>
            <p:cNvPr id="1733" name="TextBox 39"/>
            <p:cNvSpPr txBox="1"/>
            <p:nvPr/>
          </p:nvSpPr>
          <p:spPr>
            <a:xfrm>
              <a:off x="847663" y="0"/>
              <a:ext cx="310119" cy="554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spcBef>
                  <a:spcPts val="900"/>
                </a:spcBef>
                <a:defRPr sz="1600"/>
              </a:pPr>
              <a:r>
                <a:t>65</a:t>
              </a:r>
              <a:br/>
              <a:r>
                <a:t>11</a:t>
              </a:r>
            </a:p>
          </p:txBody>
        </p:sp>
        <p:sp>
          <p:nvSpPr>
            <p:cNvPr id="1734" name="TextBox 40"/>
            <p:cNvSpPr txBox="1"/>
            <p:nvPr/>
          </p:nvSpPr>
          <p:spPr>
            <a:xfrm>
              <a:off x="1643831" y="0"/>
              <a:ext cx="310119" cy="554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spcBef>
                  <a:spcPts val="900"/>
                </a:spcBef>
                <a:defRPr sz="1600"/>
              </a:pPr>
              <a:r>
                <a:t>47</a:t>
              </a:r>
              <a:br/>
              <a:r>
                <a:t>15</a:t>
              </a:r>
            </a:p>
          </p:txBody>
        </p:sp>
        <p:sp>
          <p:nvSpPr>
            <p:cNvPr id="1735" name="TextBox 41"/>
            <p:cNvSpPr txBox="1"/>
            <p:nvPr/>
          </p:nvSpPr>
          <p:spPr>
            <a:xfrm>
              <a:off x="2439999" y="0"/>
              <a:ext cx="310119" cy="554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spcBef>
                  <a:spcPts val="900"/>
                </a:spcBef>
                <a:defRPr sz="1600"/>
              </a:pPr>
              <a:r>
                <a:t>37</a:t>
              </a:r>
              <a:br/>
              <a:r>
                <a:t>18</a:t>
              </a:r>
            </a:p>
          </p:txBody>
        </p:sp>
        <p:sp>
          <p:nvSpPr>
            <p:cNvPr id="1736" name="TextBox 42"/>
            <p:cNvSpPr txBox="1"/>
            <p:nvPr/>
          </p:nvSpPr>
          <p:spPr>
            <a:xfrm>
              <a:off x="3242501" y="0"/>
              <a:ext cx="310119" cy="554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spcBef>
                  <a:spcPts val="900"/>
                </a:spcBef>
                <a:defRPr sz="1600"/>
              </a:pPr>
              <a:r>
                <a:t>24</a:t>
              </a:r>
              <a:br/>
              <a:r>
                <a:t>19</a:t>
              </a:r>
            </a:p>
          </p:txBody>
        </p:sp>
        <p:sp>
          <p:nvSpPr>
            <p:cNvPr id="1737" name="TextBox 43"/>
            <p:cNvSpPr txBox="1"/>
            <p:nvPr/>
          </p:nvSpPr>
          <p:spPr>
            <a:xfrm>
              <a:off x="4038669" y="0"/>
              <a:ext cx="310119" cy="554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spcBef>
                  <a:spcPts val="900"/>
                </a:spcBef>
                <a:defRPr sz="1600"/>
              </a:pPr>
              <a:r>
                <a:t>17</a:t>
              </a:r>
              <a:br/>
              <a:r>
                <a:t>19</a:t>
              </a:r>
            </a:p>
          </p:txBody>
        </p:sp>
        <p:sp>
          <p:nvSpPr>
            <p:cNvPr id="1738" name="TextBox 44"/>
            <p:cNvSpPr txBox="1"/>
            <p:nvPr/>
          </p:nvSpPr>
          <p:spPr>
            <a:xfrm>
              <a:off x="4834837" y="0"/>
              <a:ext cx="310119" cy="5545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spcBef>
                  <a:spcPts val="900"/>
                </a:spcBef>
                <a:defRPr sz="1600"/>
              </a:pPr>
              <a:r>
                <a:t>14</a:t>
              </a:r>
              <a:br/>
              <a:r>
                <a:t>19</a:t>
              </a:r>
            </a:p>
          </p:txBody>
        </p:sp>
      </p:grpSp>
      <p:sp>
        <p:nvSpPr>
          <p:cNvPr id="1740" name="TextBox 45"/>
          <p:cNvSpPr txBox="1"/>
          <p:nvPr/>
        </p:nvSpPr>
        <p:spPr>
          <a:xfrm>
            <a:off x="5862517" y="5292378"/>
            <a:ext cx="680304" cy="554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spcBef>
                <a:spcPts val="900"/>
              </a:spcBef>
              <a:defRPr sz="1600" b="1"/>
            </a:pPr>
            <a:r>
              <a:t>At Risk</a:t>
            </a:r>
            <a:br/>
            <a:r>
              <a:t>Events</a:t>
            </a:r>
          </a:p>
        </p:txBody>
      </p:sp>
      <p:sp>
        <p:nvSpPr>
          <p:cNvPr id="1741" name="TextBox 46"/>
          <p:cNvSpPr txBox="1"/>
          <p:nvPr/>
        </p:nvSpPr>
        <p:spPr>
          <a:xfrm>
            <a:off x="6141995" y="1657080"/>
            <a:ext cx="50943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1000"/>
              </a:spcBef>
            </a:lvl1pPr>
          </a:lstStyle>
          <a:p>
            <a:r>
              <a:t>1.00</a:t>
            </a:r>
          </a:p>
        </p:txBody>
      </p:sp>
      <p:sp>
        <p:nvSpPr>
          <p:cNvPr id="1742" name="TextBox 47"/>
          <p:cNvSpPr txBox="1"/>
          <p:nvPr/>
        </p:nvSpPr>
        <p:spPr>
          <a:xfrm>
            <a:off x="6141995" y="2347666"/>
            <a:ext cx="50943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1000"/>
              </a:spcBef>
            </a:lvl1pPr>
          </a:lstStyle>
          <a:p>
            <a:r>
              <a:t>0.75</a:t>
            </a:r>
          </a:p>
        </p:txBody>
      </p:sp>
      <p:sp>
        <p:nvSpPr>
          <p:cNvPr id="1743" name="TextBox 48"/>
          <p:cNvSpPr txBox="1"/>
          <p:nvPr/>
        </p:nvSpPr>
        <p:spPr>
          <a:xfrm>
            <a:off x="6141995" y="3038251"/>
            <a:ext cx="509437"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1000"/>
              </a:spcBef>
            </a:lvl1pPr>
          </a:lstStyle>
          <a:p>
            <a:r>
              <a:t>0.50</a:t>
            </a:r>
          </a:p>
        </p:txBody>
      </p:sp>
      <p:sp>
        <p:nvSpPr>
          <p:cNvPr id="1744" name="TextBox 49"/>
          <p:cNvSpPr txBox="1"/>
          <p:nvPr/>
        </p:nvSpPr>
        <p:spPr>
          <a:xfrm>
            <a:off x="6141995" y="3728837"/>
            <a:ext cx="509437"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1000"/>
              </a:spcBef>
            </a:lvl1pPr>
          </a:lstStyle>
          <a:p>
            <a:r>
              <a:t>0.25</a:t>
            </a:r>
          </a:p>
        </p:txBody>
      </p:sp>
      <p:sp>
        <p:nvSpPr>
          <p:cNvPr id="1745" name="TextBox 50"/>
          <p:cNvSpPr txBox="1"/>
          <p:nvPr/>
        </p:nvSpPr>
        <p:spPr>
          <a:xfrm>
            <a:off x="6431428" y="4419424"/>
            <a:ext cx="220004"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1000"/>
              </a:spcBef>
            </a:lvl1pPr>
          </a:lstStyle>
          <a:p>
            <a:r>
              <a:t>0</a:t>
            </a:r>
          </a:p>
        </p:txBody>
      </p:sp>
      <p:sp>
        <p:nvSpPr>
          <p:cNvPr id="1746" name="Freeform 52"/>
          <p:cNvSpPr/>
          <p:nvPr/>
        </p:nvSpPr>
        <p:spPr>
          <a:xfrm>
            <a:off x="6723073" y="1849146"/>
            <a:ext cx="4822128" cy="7093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22" y="0"/>
                </a:lnTo>
                <a:lnTo>
                  <a:pt x="1322" y="3871"/>
                </a:lnTo>
                <a:lnTo>
                  <a:pt x="2443" y="3871"/>
                </a:lnTo>
                <a:lnTo>
                  <a:pt x="2443" y="9114"/>
                </a:lnTo>
                <a:lnTo>
                  <a:pt x="5510" y="9114"/>
                </a:lnTo>
                <a:lnTo>
                  <a:pt x="5510" y="10613"/>
                </a:lnTo>
                <a:lnTo>
                  <a:pt x="5822" y="10613"/>
                </a:lnTo>
                <a:lnTo>
                  <a:pt x="5822" y="14733"/>
                </a:lnTo>
                <a:lnTo>
                  <a:pt x="7622" y="14733"/>
                </a:lnTo>
                <a:lnTo>
                  <a:pt x="7622" y="16231"/>
                </a:lnTo>
                <a:lnTo>
                  <a:pt x="8467" y="16231"/>
                </a:lnTo>
                <a:lnTo>
                  <a:pt x="8467" y="17729"/>
                </a:lnTo>
                <a:lnTo>
                  <a:pt x="9000" y="17729"/>
                </a:lnTo>
                <a:lnTo>
                  <a:pt x="9000" y="19477"/>
                </a:lnTo>
                <a:lnTo>
                  <a:pt x="11847" y="19477"/>
                </a:lnTo>
                <a:lnTo>
                  <a:pt x="11847" y="21600"/>
                </a:lnTo>
                <a:lnTo>
                  <a:pt x="21600" y="21600"/>
                </a:lnTo>
              </a:path>
            </a:pathLst>
          </a:custGeom>
          <a:ln w="28575">
            <a:solidFill>
              <a:srgbClr val="015873"/>
            </a:solidFill>
            <a:miter/>
          </a:ln>
        </p:spPr>
        <p:txBody>
          <a:bodyPr lIns="45719" rIns="45719" anchor="ctr"/>
          <a:lstStyle/>
          <a:p>
            <a:pPr algn="ctr">
              <a:defRPr>
                <a:solidFill>
                  <a:srgbClr val="FFFFFF"/>
                </a:solidFill>
              </a:defRPr>
            </a:pPr>
            <a:endParaRPr/>
          </a:p>
        </p:txBody>
      </p:sp>
      <p:sp>
        <p:nvSpPr>
          <p:cNvPr id="1747" name="Slide Number"/>
          <p:cNvSpPr txBox="1">
            <a:spLocks noGrp="1"/>
          </p:cNvSpPr>
          <p:nvPr>
            <p:ph type="sldNum" sz="quarter" idx="4294967295"/>
          </p:nvPr>
        </p:nvSpPr>
        <p:spPr>
          <a:xfrm>
            <a:off x="8828149" y="6207655"/>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3" name="The Role of Telemedicine in PrEP Engagement and Retention"/>
          <p:cNvSpPr txBox="1">
            <a:spLocks noGrp="1"/>
          </p:cNvSpPr>
          <p:nvPr>
            <p:ph type="title" idx="4294967295"/>
          </p:nvPr>
        </p:nvSpPr>
        <p:spPr>
          <a:xfrm>
            <a:off x="70856" y="317500"/>
            <a:ext cx="10099730" cy="1066800"/>
          </a:xfrm>
          <a:prstGeom prst="rect">
            <a:avLst/>
          </a:prstGeom>
        </p:spPr>
        <p:txBody>
          <a:bodyPr/>
          <a:lstStyle>
            <a:lvl1pPr defTabSz="749808">
              <a:defRPr sz="3200">
                <a:latin typeface="+mj-lt"/>
                <a:ea typeface="+mj-ea"/>
                <a:cs typeface="+mj-cs"/>
                <a:sym typeface="Helvetica"/>
              </a:defRPr>
            </a:lvl1pPr>
          </a:lstStyle>
          <a:p>
            <a:r>
              <a:t>The Role of Telemedicine in PrEP Engagement and Retention</a:t>
            </a:r>
          </a:p>
        </p:txBody>
      </p:sp>
      <p:sp>
        <p:nvSpPr>
          <p:cNvPr id="1994" name="Barriers to getting PrEP…"/>
          <p:cNvSpPr txBox="1">
            <a:spLocks noGrp="1"/>
          </p:cNvSpPr>
          <p:nvPr>
            <p:ph type="body" idx="4294967295"/>
          </p:nvPr>
        </p:nvSpPr>
        <p:spPr>
          <a:xfrm>
            <a:off x="237149" y="1777998"/>
            <a:ext cx="11321968" cy="4419604"/>
          </a:xfrm>
          <a:prstGeom prst="rect">
            <a:avLst/>
          </a:prstGeom>
        </p:spPr>
        <p:txBody>
          <a:bodyPr/>
          <a:lstStyle/>
          <a:p>
            <a:pPr marL="180472" indent="-180472" defTabSz="457200">
              <a:lnSpc>
                <a:spcPct val="100000"/>
              </a:lnSpc>
              <a:spcBef>
                <a:spcPts val="0"/>
              </a:spcBef>
              <a:buClrTx/>
              <a:buFontTx/>
              <a:defRPr sz="2200">
                <a:solidFill>
                  <a:srgbClr val="242526"/>
                </a:solidFill>
                <a:latin typeface="+mj-lt"/>
                <a:ea typeface="+mj-ea"/>
                <a:cs typeface="+mj-cs"/>
                <a:sym typeface="Helvetica"/>
              </a:defRPr>
            </a:pPr>
            <a:r>
              <a:t>Barriers to getting PrEP</a:t>
            </a:r>
          </a:p>
          <a:p>
            <a:pPr marL="561471" lvl="1" indent="-180472" defTabSz="457200">
              <a:lnSpc>
                <a:spcPct val="100000"/>
              </a:lnSpc>
              <a:spcBef>
                <a:spcPts val="0"/>
              </a:spcBef>
              <a:buClrTx/>
              <a:buFontTx/>
              <a:defRPr sz="2200">
                <a:solidFill>
                  <a:srgbClr val="242526"/>
                </a:solidFill>
                <a:latin typeface="+mj-lt"/>
                <a:ea typeface="+mj-ea"/>
                <a:cs typeface="+mj-cs"/>
                <a:sym typeface="Helvetica"/>
              </a:defRPr>
            </a:pPr>
            <a:r>
              <a:t>The lack of doctors who are willing to prescribe it, and the perceived—and real—difficulties in obtaining it.</a:t>
            </a:r>
          </a:p>
          <a:p>
            <a:pPr marL="0" lvl="1" indent="228600" defTabSz="457200">
              <a:lnSpc>
                <a:spcPct val="100000"/>
              </a:lnSpc>
              <a:spcBef>
                <a:spcPts val="0"/>
              </a:spcBef>
              <a:buSzTx/>
              <a:buNone/>
              <a:defRPr sz="2200">
                <a:solidFill>
                  <a:srgbClr val="242526"/>
                </a:solidFill>
                <a:latin typeface="+mj-lt"/>
                <a:ea typeface="+mj-ea"/>
                <a:cs typeface="+mj-cs"/>
                <a:sym typeface="Helvetica"/>
              </a:defRPr>
            </a:pPr>
            <a:endParaRPr/>
          </a:p>
          <a:p>
            <a:pPr marL="180472" indent="-180472" defTabSz="457200">
              <a:lnSpc>
                <a:spcPct val="100000"/>
              </a:lnSpc>
              <a:spcBef>
                <a:spcPts val="0"/>
              </a:spcBef>
              <a:buClrTx/>
              <a:buFontTx/>
              <a:defRPr sz="2200">
                <a:solidFill>
                  <a:srgbClr val="242526"/>
                </a:solidFill>
                <a:latin typeface="+mj-lt"/>
                <a:ea typeface="+mj-ea"/>
                <a:cs typeface="+mj-cs"/>
                <a:sym typeface="Helvetica"/>
              </a:defRPr>
            </a:pPr>
            <a:r>
              <a:t>Telemedicine can be helpful for high-risk populations in rural communities and for people in cities who can’t find clinicians who knows about or advocates for PrEP.</a:t>
            </a:r>
          </a:p>
          <a:p>
            <a:pPr marL="0" indent="0" defTabSz="457200">
              <a:lnSpc>
                <a:spcPct val="100000"/>
              </a:lnSpc>
              <a:spcBef>
                <a:spcPts val="0"/>
              </a:spcBef>
              <a:buSzTx/>
              <a:buNone/>
              <a:defRPr sz="2200">
                <a:solidFill>
                  <a:srgbClr val="242526"/>
                </a:solidFill>
                <a:latin typeface="+mj-lt"/>
                <a:ea typeface="+mj-ea"/>
                <a:cs typeface="+mj-cs"/>
                <a:sym typeface="Helvetica"/>
              </a:defRPr>
            </a:pPr>
            <a:endParaRPr/>
          </a:p>
          <a:p>
            <a:pPr marL="180472" indent="-180472" defTabSz="457200">
              <a:lnSpc>
                <a:spcPct val="100000"/>
              </a:lnSpc>
              <a:spcBef>
                <a:spcPts val="0"/>
              </a:spcBef>
              <a:buClrTx/>
              <a:buFontTx/>
              <a:defRPr sz="2200">
                <a:solidFill>
                  <a:srgbClr val="242526"/>
                </a:solidFill>
                <a:latin typeface="+mj-lt"/>
                <a:ea typeface="+mj-ea"/>
                <a:cs typeface="+mj-cs"/>
                <a:sym typeface="Helvetica"/>
              </a:defRPr>
            </a:pPr>
            <a:r>
              <a:t>Telemedicine apps and mobile-friendly platforms allow users to consult with clinicians, obtain PrEP, and get lab tests (in some cases) without going to a healthcare facility or pharmacy.</a:t>
            </a:r>
          </a:p>
          <a:p>
            <a:pPr marL="180472" indent="-180472" defTabSz="457200">
              <a:lnSpc>
                <a:spcPct val="100000"/>
              </a:lnSpc>
              <a:spcBef>
                <a:spcPts val="0"/>
              </a:spcBef>
              <a:buClrTx/>
              <a:buFontTx/>
              <a:defRPr sz="2200">
                <a:solidFill>
                  <a:srgbClr val="242526"/>
                </a:solidFill>
                <a:latin typeface="+mj-lt"/>
                <a:ea typeface="+mj-ea"/>
                <a:cs typeface="+mj-cs"/>
                <a:sym typeface="Helvetica"/>
              </a:defRPr>
            </a:pPr>
            <a:endParaRPr/>
          </a:p>
          <a:p>
            <a:pPr marL="180472" indent="-180472" defTabSz="457200">
              <a:lnSpc>
                <a:spcPct val="100000"/>
              </a:lnSpc>
              <a:spcBef>
                <a:spcPts val="0"/>
              </a:spcBef>
              <a:buClrTx/>
              <a:buFontTx/>
              <a:defRPr sz="2200">
                <a:solidFill>
                  <a:srgbClr val="242526"/>
                </a:solidFill>
                <a:latin typeface="+mj-lt"/>
                <a:ea typeface="+mj-ea"/>
                <a:cs typeface="+mj-cs"/>
                <a:sym typeface="Helvetica"/>
              </a:defRPr>
            </a:pPr>
            <a:r>
              <a:t>PrEP mobile Apps ability to engage in sexual health as well as PrEP use.</a:t>
            </a:r>
          </a:p>
        </p:txBody>
      </p:sp>
      <p:sp>
        <p:nvSpPr>
          <p:cNvPr id="1995" name="Slide Number"/>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46</a:t>
            </a:fld>
            <a:endParaRPr/>
          </a:p>
        </p:txBody>
      </p:sp>
      <p:pic>
        <p:nvPicPr>
          <p:cNvPr id="1996" name="Graphic 9" descr="Graphic 9"/>
          <p:cNvPicPr>
            <a:picLocks noChangeAspect="1"/>
          </p:cNvPicPr>
          <p:nvPr/>
        </p:nvPicPr>
        <p:blipFill>
          <a:blip r:embed="rId2"/>
          <a:stretch>
            <a:fillRect/>
          </a:stretch>
        </p:blipFill>
        <p:spPr>
          <a:xfrm>
            <a:off x="218904" y="6359404"/>
            <a:ext cx="1690342" cy="35216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 name="Title 1"/>
          <p:cNvSpPr txBox="1">
            <a:spLocks noGrp="1"/>
          </p:cNvSpPr>
          <p:nvPr>
            <p:ph type="title"/>
          </p:nvPr>
        </p:nvSpPr>
        <p:spPr>
          <a:xfrm>
            <a:off x="514351" y="330201"/>
            <a:ext cx="11244151" cy="5250792"/>
          </a:xfrm>
          <a:prstGeom prst="rect">
            <a:avLst/>
          </a:prstGeom>
        </p:spPr>
        <p:txBody>
          <a:bodyPr/>
          <a:lstStyle/>
          <a:p>
            <a:r>
              <a:t>LA PrEP:</a:t>
            </a:r>
            <a:br/>
            <a:r>
              <a:t>Testing for HIV at Initiation and Beyond</a:t>
            </a:r>
          </a:p>
        </p:txBody>
      </p:sp>
      <p:sp>
        <p:nvSpPr>
          <p:cNvPr id="1999" name="Slide Number"/>
          <p:cNvSpPr txBox="1">
            <a:spLocks noGrp="1"/>
          </p:cNvSpPr>
          <p:nvPr>
            <p:ph type="sldNum" sz="quarter" idx="4294967295"/>
          </p:nvPr>
        </p:nvSpPr>
        <p:spPr>
          <a:xfrm>
            <a:off x="5892800" y="6172200"/>
            <a:ext cx="2844800"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47</a:t>
            </a:fld>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3" name="Title 4"/>
          <p:cNvSpPr txBox="1">
            <a:spLocks noGrp="1"/>
          </p:cNvSpPr>
          <p:nvPr>
            <p:ph type="title"/>
          </p:nvPr>
        </p:nvSpPr>
        <p:spPr>
          <a:xfrm>
            <a:off x="609758" y="238127"/>
            <a:ext cx="10872446" cy="1103313"/>
          </a:xfrm>
          <a:prstGeom prst="rect">
            <a:avLst/>
          </a:prstGeom>
        </p:spPr>
        <p:txBody>
          <a:bodyPr/>
          <a:lstStyle>
            <a:lvl1pPr>
              <a:defRPr sz="4000"/>
            </a:lvl1pPr>
          </a:lstStyle>
          <a:p>
            <a:r>
              <a:t>HIV Testing When Starting LA CAB PrEP</a:t>
            </a:r>
          </a:p>
        </p:txBody>
      </p:sp>
      <p:sp>
        <p:nvSpPr>
          <p:cNvPr id="2004" name="Content Placeholder 2"/>
          <p:cNvSpPr txBox="1">
            <a:spLocks noGrp="1"/>
          </p:cNvSpPr>
          <p:nvPr>
            <p:ph type="body" idx="1"/>
          </p:nvPr>
        </p:nvSpPr>
        <p:spPr>
          <a:xfrm>
            <a:off x="534532" y="1214873"/>
            <a:ext cx="10877531" cy="4650687"/>
          </a:xfrm>
          <a:prstGeom prst="rect">
            <a:avLst/>
          </a:prstGeom>
        </p:spPr>
        <p:txBody>
          <a:bodyPr>
            <a:normAutofit lnSpcReduction="10000"/>
          </a:bodyPr>
          <a:lstStyle/>
          <a:p>
            <a:pPr>
              <a:defRPr sz="2400"/>
            </a:pPr>
            <a:r>
              <a:rPr dirty="0"/>
              <a:t>When </a:t>
            </a:r>
            <a:r>
              <a:rPr b="1" dirty="0"/>
              <a:t>starting</a:t>
            </a:r>
            <a:r>
              <a:rPr dirty="0"/>
              <a:t> IM PrEP, HIV screening should ideally include:</a:t>
            </a:r>
          </a:p>
          <a:p>
            <a:pPr>
              <a:defRPr sz="2400"/>
            </a:pPr>
            <a:endParaRPr dirty="0"/>
          </a:p>
          <a:p>
            <a:pPr marL="0" indent="0">
              <a:buSzTx/>
              <a:buFont typeface="Wingdings"/>
              <a:buNone/>
              <a:defRPr sz="2400"/>
            </a:pPr>
            <a:br>
              <a:rPr dirty="0"/>
            </a:br>
            <a:br>
              <a:rPr dirty="0"/>
            </a:br>
            <a:endParaRPr dirty="0"/>
          </a:p>
          <a:p>
            <a:pPr>
              <a:defRPr sz="2400"/>
            </a:pPr>
            <a:endParaRPr lang="en-US" dirty="0"/>
          </a:p>
          <a:p>
            <a:pPr>
              <a:defRPr sz="2400"/>
            </a:pPr>
            <a:r>
              <a:rPr dirty="0"/>
              <a:t>HIV diagnosis after PrEP failure can be challenging, especially with LA PrEP, owing to delayed and inconsistent detection of viremia, antigen, and antibodies</a:t>
            </a:r>
          </a:p>
          <a:p>
            <a:pPr marL="742950" lvl="1" indent="-285750">
              <a:buFont typeface="Arial"/>
              <a:defRPr sz="2200"/>
            </a:pPr>
            <a:r>
              <a:rPr dirty="0"/>
              <a:t>Indeterminate test results should be discussed with experts, such as the PrEP Warmline at the US National Clinician Consultation Center at 1-855-HIVPrEP</a:t>
            </a:r>
            <a:endParaRPr sz="2600" dirty="0"/>
          </a:p>
          <a:p>
            <a:pPr marL="742950" lvl="1" indent="-285750">
              <a:buFont typeface="Arial"/>
              <a:defRPr sz="2200"/>
            </a:pPr>
            <a:r>
              <a:rPr dirty="0"/>
              <a:t>With LA CAB, sequential detection of HIV RNA at any level (even below assay LLOQ), is highly predictive of HIV infection</a:t>
            </a:r>
          </a:p>
        </p:txBody>
      </p:sp>
      <p:graphicFrame>
        <p:nvGraphicFramePr>
          <p:cNvPr id="2005" name="Table 1"/>
          <p:cNvGraphicFramePr/>
          <p:nvPr/>
        </p:nvGraphicFramePr>
        <p:xfrm>
          <a:off x="839760" y="1894451"/>
          <a:ext cx="2918408" cy="1266872"/>
        </p:xfrm>
        <a:graphic>
          <a:graphicData uri="http://schemas.openxmlformats.org/drawingml/2006/table">
            <a:tbl>
              <a:tblPr bandRow="1">
                <a:tableStyleId>{4C3C2611-4C71-4FC5-86AE-919BDF0F9419}</a:tableStyleId>
              </a:tblPr>
              <a:tblGrid>
                <a:gridCol w="2918408">
                  <a:extLst>
                    <a:ext uri="{9D8B030D-6E8A-4147-A177-3AD203B41FA5}">
                      <a16:colId xmlns:a16="http://schemas.microsoft.com/office/drawing/2014/main" val="20000"/>
                    </a:ext>
                  </a:extLst>
                </a:gridCol>
              </a:tblGrid>
              <a:tr h="1266872">
                <a:tc>
                  <a:txBody>
                    <a:bodyPr/>
                    <a:lstStyle/>
                    <a:p>
                      <a:pPr algn="ctr"/>
                      <a:r>
                        <a:rPr sz="2000" b="1"/>
                        <a:t>HIV Ag/Ab 4th or 5th gen laboratory based</a:t>
                      </a:r>
                    </a:p>
                  </a:txBody>
                  <a:tcPr marL="50292" marR="50292" marT="50292" marB="50292" anchor="ctr" horzOverflow="overflow">
                    <a:lnL w="12700">
                      <a:miter lim="400000"/>
                    </a:lnL>
                    <a:lnR w="12700">
                      <a:miter lim="400000"/>
                    </a:lnR>
                    <a:lnT w="12700">
                      <a:miter lim="400000"/>
                    </a:lnT>
                    <a:lnB w="12700">
                      <a:miter lim="400000"/>
                    </a:lnB>
                    <a:solidFill>
                      <a:srgbClr val="DBECF1"/>
                    </a:solidFill>
                  </a:tcPr>
                </a:tc>
                <a:extLst>
                  <a:ext uri="{0D108BD9-81ED-4DB2-BD59-A6C34878D82A}">
                    <a16:rowId xmlns:a16="http://schemas.microsoft.com/office/drawing/2014/main" val="10000"/>
                  </a:ext>
                </a:extLst>
              </a:tr>
            </a:tbl>
          </a:graphicData>
        </a:graphic>
      </p:graphicFrame>
      <p:pic>
        <p:nvPicPr>
          <p:cNvPr id="2006" name="Picture 5" descr="Picture 5"/>
          <p:cNvPicPr>
            <a:picLocks noChangeAspect="1"/>
          </p:cNvPicPr>
          <p:nvPr/>
        </p:nvPicPr>
        <p:blipFill>
          <a:blip r:embed="rId3"/>
          <a:srcRect b="96300"/>
          <a:stretch>
            <a:fillRect/>
          </a:stretch>
        </p:blipFill>
        <p:spPr>
          <a:xfrm>
            <a:off x="12510289" y="-1624519"/>
            <a:ext cx="9457898" cy="930675"/>
          </a:xfrm>
          <a:prstGeom prst="rect">
            <a:avLst/>
          </a:prstGeom>
          <a:ln w="12700">
            <a:miter lim="400000"/>
          </a:ln>
        </p:spPr>
      </p:pic>
      <p:sp>
        <p:nvSpPr>
          <p:cNvPr id="2007" name="Text Box 15"/>
          <p:cNvSpPr txBox="1"/>
          <p:nvPr/>
        </p:nvSpPr>
        <p:spPr>
          <a:xfrm>
            <a:off x="458471" y="6393130"/>
            <a:ext cx="7761921"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Gandhi. JAMA. 2025;333:609. Gandhi. JAMA. 2023;329:63.</a:t>
            </a:r>
          </a:p>
        </p:txBody>
      </p:sp>
      <p:sp>
        <p:nvSpPr>
          <p:cNvPr id="2008" name="Content Placeholder 2"/>
          <p:cNvSpPr txBox="1"/>
          <p:nvPr/>
        </p:nvSpPr>
        <p:spPr>
          <a:xfrm>
            <a:off x="802794" y="6988078"/>
            <a:ext cx="10786090" cy="6689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nSpc>
                <a:spcPct val="90000"/>
              </a:lnSpc>
              <a:spcBef>
                <a:spcPts val="1000"/>
              </a:spcBef>
              <a:buClr>
                <a:srgbClr val="000000"/>
              </a:buClr>
              <a:buSzPct val="100000"/>
              <a:buChar char="▪"/>
              <a:defRPr sz="2800"/>
            </a:pPr>
            <a:r>
              <a:t>When starting PrEP, HIV RNA screening (not rapid POC Ab test) is needed to ensure patients don’t have HIV infection</a:t>
            </a:r>
          </a:p>
          <a:p>
            <a:pPr marL="342900" indent="-342900">
              <a:lnSpc>
                <a:spcPct val="90000"/>
              </a:lnSpc>
              <a:spcBef>
                <a:spcPts val="1000"/>
              </a:spcBef>
              <a:defRPr>
                <a:latin typeface="Segoe UI"/>
                <a:ea typeface="Segoe UI"/>
                <a:cs typeface="Segoe UI"/>
                <a:sym typeface="Segoe UI"/>
              </a:defRPr>
            </a:pPr>
            <a:r>
              <a:t>Frequency and type of safety laboratory testing by PrEP regimen is provided in Table 4 in the 2022 guidelines,2 with one important update. HIV screening should include a fourth- or fifth-generation laboratory-based antigen-antibody assay for all tenofovir-based PrEP regimens. HIV screening at initiation (or resumption after a hiatus of 6 months or longer with long-acting cabotegravir or of more than 14 days with tenofovir-based oral PrEP) should ideally include an HIV RNA (viral load) test with a lower limit of quantification of 50 copies/mL or lower and a laboratory-based antigen-antibody test (evidence rating: AIIa). For oral and injectable PrEP, if HIV RNA testing is not available or not feasible, PrEP is still recommended after a rapid point-of-care HIV antibody test and while awaiting a laboratory-based antigen/antibody test (evidence rating: BIII).104 With a negative rapid antibody test result, dosing of tenofovir-based oral PrEP or long-acting cabotegravir may begin while awaiting laboratory test result</a:t>
            </a:r>
            <a:endParaRPr>
              <a:latin typeface="Arial"/>
              <a:ea typeface="Arial"/>
              <a:cs typeface="Arial"/>
              <a:sym typeface="Arial"/>
            </a:endParaRPr>
          </a:p>
          <a:p>
            <a:pPr marL="342900" indent="-342900">
              <a:lnSpc>
                <a:spcPct val="90000"/>
              </a:lnSpc>
              <a:spcBef>
                <a:spcPts val="1000"/>
              </a:spcBef>
              <a:buClr>
                <a:srgbClr val="000000"/>
              </a:buClr>
              <a:buSzPct val="100000"/>
              <a:buChar char="▪"/>
              <a:defRPr>
                <a:latin typeface="Segoe UI"/>
                <a:ea typeface="Segoe UI"/>
                <a:cs typeface="Segoe UI"/>
                <a:sym typeface="Segoe UI"/>
              </a:defRPr>
            </a:pPr>
            <a:r>
              <a:t>Diagnosis of HIV in the setting of PrEP failure can be challenging, particularly when using long-acting PrEP agents, due to delayed and inconsistent detection of viremia, antigen, and antibodies, termed LEVI (long-acting early viral inhibition).100 Discordant or difficult-to-interpret HIV test results should be discussed with experts, including at the PrEP Warmline at the US National Clinician Consultation Center at 1-(855)-HIVPrEP in the US.106 In the setting of long-acting cabotegravir PrEP, 2 sequential testing algorithm results in which HIV RNA is detected, at any level (even if below the limit of quantification of the assay), is highly predictive of true HIV infection.105</a:t>
            </a:r>
            <a:endParaRPr>
              <a:latin typeface="Arial"/>
              <a:ea typeface="Arial"/>
              <a:cs typeface="Arial"/>
              <a:sym typeface="Arial"/>
            </a:endParaRPr>
          </a:p>
        </p:txBody>
      </p:sp>
      <p:graphicFrame>
        <p:nvGraphicFramePr>
          <p:cNvPr id="2009" name="Table 6"/>
          <p:cNvGraphicFramePr/>
          <p:nvPr/>
        </p:nvGraphicFramePr>
        <p:xfrm>
          <a:off x="4405093" y="1894247"/>
          <a:ext cx="7239674" cy="1310640"/>
        </p:xfrm>
        <a:graphic>
          <a:graphicData uri="http://schemas.openxmlformats.org/drawingml/2006/table">
            <a:tbl>
              <a:tblPr bandRow="1">
                <a:tableStyleId>{4C3C2611-4C71-4FC5-86AE-919BDF0F9419}</a:tableStyleId>
              </a:tblPr>
              <a:tblGrid>
                <a:gridCol w="2151249">
                  <a:extLst>
                    <a:ext uri="{9D8B030D-6E8A-4147-A177-3AD203B41FA5}">
                      <a16:colId xmlns:a16="http://schemas.microsoft.com/office/drawing/2014/main" val="20000"/>
                    </a:ext>
                  </a:extLst>
                </a:gridCol>
                <a:gridCol w="5088425">
                  <a:extLst>
                    <a:ext uri="{9D8B030D-6E8A-4147-A177-3AD203B41FA5}">
                      <a16:colId xmlns:a16="http://schemas.microsoft.com/office/drawing/2014/main" val="20001"/>
                    </a:ext>
                  </a:extLst>
                </a:gridCol>
              </a:tblGrid>
              <a:tr h="1192929">
                <a:tc>
                  <a:txBody>
                    <a:bodyPr/>
                    <a:lstStyle/>
                    <a:p>
                      <a:pPr algn="ctr">
                        <a:defRPr sz="2000" b="1"/>
                      </a:pPr>
                      <a:r>
                        <a:t>HIV-1 RNA</a:t>
                      </a:r>
                      <a:endParaRPr>
                        <a:solidFill>
                          <a:srgbClr val="FFFFFF"/>
                        </a:solidFill>
                      </a:endParaRPr>
                    </a:p>
                    <a:p>
                      <a:pPr algn="ctr">
                        <a:defRPr sz="2000" b="1"/>
                      </a:pPr>
                      <a:r>
                        <a:t>with LLOQ </a:t>
                      </a:r>
                      <a:br/>
                      <a:r>
                        <a:t>≤50 copies/mL</a:t>
                      </a:r>
                    </a:p>
                  </a:txBody>
                  <a:tcPr marL="45720" marR="45720" anchor="ctr" horzOverflow="overflow">
                    <a:lnL w="12700">
                      <a:miter lim="400000"/>
                    </a:lnL>
                    <a:lnR w="12700">
                      <a:miter lim="400000"/>
                    </a:lnR>
                    <a:lnT w="12700">
                      <a:miter lim="400000"/>
                    </a:lnT>
                    <a:lnB w="12700">
                      <a:miter lim="400000"/>
                    </a:lnB>
                    <a:solidFill>
                      <a:srgbClr val="F9DAD2"/>
                    </a:solidFill>
                  </a:tcPr>
                </a:tc>
                <a:tc>
                  <a:txBody>
                    <a:bodyPr/>
                    <a:lstStyle/>
                    <a:p>
                      <a:pPr algn="ctr"/>
                      <a:r>
                        <a:rPr sz="2000" b="1"/>
                        <a:t>If HIV-1 RNA testing is not possible, PrEP still recommended after a negative result from a rapid point-of-care HIV Ab test, while awaiting a laboratory-based Ag/Ab test </a:t>
                      </a:r>
                    </a:p>
                  </a:txBody>
                  <a:tcPr marL="45720" marR="45720" anchor="ctr"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0"/>
                  </a:ext>
                </a:extLst>
              </a:tr>
            </a:tbl>
          </a:graphicData>
        </a:graphic>
      </p:graphicFrame>
      <p:sp>
        <p:nvSpPr>
          <p:cNvPr id="2010" name="TextBox 13"/>
          <p:cNvSpPr txBox="1"/>
          <p:nvPr/>
        </p:nvSpPr>
        <p:spPr>
          <a:xfrm>
            <a:off x="3862549" y="2536638"/>
            <a:ext cx="444514" cy="444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lvl1pPr>
          </a:lstStyle>
          <a:p>
            <a:r>
              <a:t>+</a:t>
            </a:r>
          </a:p>
        </p:txBody>
      </p:sp>
      <p:sp>
        <p:nvSpPr>
          <p:cNvPr id="2011" name="Slide Number"/>
          <p:cNvSpPr txBox="1">
            <a:spLocks noGrp="1"/>
          </p:cNvSpPr>
          <p:nvPr>
            <p:ph type="sldNum" sz="quarter" idx="4294967295"/>
          </p:nvPr>
        </p:nvSpPr>
        <p:spPr>
          <a:xfrm>
            <a:off x="8521471" y="6131693"/>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48</a:t>
            </a:fld>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 name="Rectangle: Rounded Corners 3"/>
          <p:cNvSpPr/>
          <p:nvPr/>
        </p:nvSpPr>
        <p:spPr>
          <a:xfrm>
            <a:off x="507399" y="1421174"/>
            <a:ext cx="10676598" cy="1921533"/>
          </a:xfrm>
          <a:prstGeom prst="roundRect">
            <a:avLst>
              <a:gd name="adj" fmla="val 2019"/>
            </a:avLst>
          </a:prstGeom>
          <a:solidFill>
            <a:srgbClr val="DBECF1">
              <a:alpha val="50000"/>
            </a:srgbClr>
          </a:solidFill>
          <a:ln w="12700">
            <a:miter lim="400000"/>
          </a:ln>
        </p:spPr>
        <p:txBody>
          <a:bodyPr lIns="45719" rIns="45719" anchor="b"/>
          <a:lstStyle/>
          <a:p>
            <a:pPr algn="ctr">
              <a:spcBef>
                <a:spcPts val="700"/>
              </a:spcBef>
              <a:defRPr>
                <a:solidFill>
                  <a:srgbClr val="FFFFFF"/>
                </a:solidFill>
              </a:defRPr>
            </a:pPr>
            <a:endParaRPr/>
          </a:p>
        </p:txBody>
      </p:sp>
      <p:sp>
        <p:nvSpPr>
          <p:cNvPr id="2016" name="Title 1"/>
          <p:cNvSpPr txBox="1">
            <a:spLocks noGrp="1"/>
          </p:cNvSpPr>
          <p:nvPr>
            <p:ph type="title"/>
          </p:nvPr>
        </p:nvSpPr>
        <p:spPr>
          <a:xfrm>
            <a:off x="609758" y="238127"/>
            <a:ext cx="10872446" cy="1103313"/>
          </a:xfrm>
          <a:prstGeom prst="rect">
            <a:avLst/>
          </a:prstGeom>
        </p:spPr>
        <p:txBody>
          <a:bodyPr/>
          <a:lstStyle>
            <a:lvl1pPr>
              <a:defRPr sz="4000"/>
            </a:lvl1pPr>
          </a:lstStyle>
          <a:p>
            <a:r>
              <a:rPr dirty="0"/>
              <a:t>HIV Monitoring on PrEP: CDC</a:t>
            </a:r>
          </a:p>
        </p:txBody>
      </p:sp>
      <p:sp>
        <p:nvSpPr>
          <p:cNvPr id="2017" name="Content Placeholder 7"/>
          <p:cNvSpPr txBox="1">
            <a:spLocks noGrp="1"/>
          </p:cNvSpPr>
          <p:nvPr>
            <p:ph type="body" idx="1"/>
          </p:nvPr>
        </p:nvSpPr>
        <p:spPr>
          <a:xfrm>
            <a:off x="604674" y="1513047"/>
            <a:ext cx="10877531" cy="4650686"/>
          </a:xfrm>
          <a:prstGeom prst="rect">
            <a:avLst/>
          </a:prstGeom>
        </p:spPr>
        <p:txBody>
          <a:bodyPr>
            <a:normAutofit lnSpcReduction="10000"/>
          </a:bodyPr>
          <a:lstStyle/>
          <a:p>
            <a:pPr>
              <a:defRPr sz="2400"/>
            </a:pPr>
            <a:r>
              <a:rPr dirty="0"/>
              <a:t>CDC guidelines recommend </a:t>
            </a:r>
            <a:r>
              <a:rPr b="1" dirty="0">
                <a:solidFill>
                  <a:srgbClr val="E1471D"/>
                </a:solidFill>
              </a:rPr>
              <a:t>HIV-1 RNA </a:t>
            </a:r>
            <a:r>
              <a:rPr b="1" u="sng" dirty="0">
                <a:solidFill>
                  <a:srgbClr val="E1471D"/>
                </a:solidFill>
              </a:rPr>
              <a:t>and</a:t>
            </a:r>
            <a:r>
              <a:rPr b="1" dirty="0">
                <a:solidFill>
                  <a:srgbClr val="E1471D"/>
                </a:solidFill>
              </a:rPr>
              <a:t> HIV antigen/antibody assays </a:t>
            </a:r>
            <a:r>
              <a:rPr dirty="0"/>
              <a:t>for monitoring people on </a:t>
            </a:r>
            <a:r>
              <a:rPr b="1" dirty="0">
                <a:solidFill>
                  <a:srgbClr val="E1471D"/>
                </a:solidFill>
              </a:rPr>
              <a:t>oral or LA injectable PrEP</a:t>
            </a:r>
            <a:r>
              <a:rPr b="1" baseline="30000" dirty="0">
                <a:solidFill>
                  <a:srgbClr val="E1471D"/>
                </a:solidFill>
              </a:rPr>
              <a:t>1</a:t>
            </a:r>
          </a:p>
          <a:p>
            <a:pPr marL="742950" lvl="1" indent="-285750">
              <a:buFont typeface="Arial"/>
              <a:defRPr sz="2200"/>
            </a:pPr>
            <a:r>
              <a:rPr dirty="0"/>
              <a:t>Every 3 </a:t>
            </a:r>
            <a:r>
              <a:rPr dirty="0" err="1"/>
              <a:t>mo</a:t>
            </a:r>
            <a:r>
              <a:rPr dirty="0"/>
              <a:t> with oral PrEP; every 2 </a:t>
            </a:r>
            <a:r>
              <a:rPr dirty="0" err="1"/>
              <a:t>mo</a:t>
            </a:r>
            <a:r>
              <a:rPr dirty="0"/>
              <a:t> with LA CAB</a:t>
            </a:r>
            <a:endParaRPr sz="2400" dirty="0"/>
          </a:p>
          <a:p>
            <a:pPr>
              <a:defRPr sz="2400"/>
            </a:pPr>
            <a:r>
              <a:rPr dirty="0"/>
              <a:t>In HPTN 083, HIV detection with antigen/antibody testing was delayed compared with qualitative HIV-1 RNA testing</a:t>
            </a:r>
            <a:r>
              <a:rPr baseline="30000" dirty="0"/>
              <a:t>2</a:t>
            </a:r>
          </a:p>
          <a:p>
            <a:pPr>
              <a:defRPr sz="2400"/>
            </a:pPr>
            <a:endParaRPr baseline="30000" dirty="0"/>
          </a:p>
          <a:p>
            <a:pPr marL="0" indent="0">
              <a:buSzTx/>
              <a:buFont typeface="Wingdings"/>
              <a:buNone/>
              <a:defRPr sz="2400"/>
            </a:pPr>
            <a:endParaRPr baseline="30000" dirty="0"/>
          </a:p>
          <a:p>
            <a:pPr>
              <a:defRPr sz="2400"/>
            </a:pPr>
            <a:endParaRPr baseline="30000" dirty="0"/>
          </a:p>
          <a:p>
            <a:pPr>
              <a:defRPr sz="2400"/>
            </a:pPr>
            <a:endParaRPr lang="en-US" dirty="0"/>
          </a:p>
          <a:p>
            <a:pPr>
              <a:defRPr sz="2400"/>
            </a:pPr>
            <a:endParaRPr lang="en-US" dirty="0"/>
          </a:p>
          <a:p>
            <a:pPr>
              <a:defRPr sz="2400"/>
            </a:pPr>
            <a:r>
              <a:rPr dirty="0"/>
              <a:t>5 participants in HPTN 083 (0 in HPTN 084) received LA CAB after HIV infection and developed INSTI resistance</a:t>
            </a:r>
            <a:r>
              <a:rPr baseline="30000" dirty="0"/>
              <a:t>3,4</a:t>
            </a:r>
          </a:p>
        </p:txBody>
      </p:sp>
      <p:sp>
        <p:nvSpPr>
          <p:cNvPr id="2018" name="Text Box 15"/>
          <p:cNvSpPr txBox="1"/>
          <p:nvPr/>
        </p:nvSpPr>
        <p:spPr>
          <a:xfrm>
            <a:off x="458471" y="6202630"/>
            <a:ext cx="7761921" cy="438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defRPr sz="1200" spc="-10">
                <a:solidFill>
                  <a:srgbClr val="455560"/>
                </a:solidFill>
              </a:defRPr>
            </a:pPr>
            <a:r>
              <a:t>1. cdc.gov/hivnexus/hcp/prep/index.html. 2. Marzinke. CROI 2021. Abstr 153. 3. Marzinke. J Infect Dis. 2021;224:1581. </a:t>
            </a:r>
            <a:br/>
            <a:r>
              <a:t>4. Delany-Moretlwe. Lancet. 2022;399:1779. </a:t>
            </a:r>
          </a:p>
        </p:txBody>
      </p:sp>
      <p:graphicFrame>
        <p:nvGraphicFramePr>
          <p:cNvPr id="2019" name="Table 4"/>
          <p:cNvGraphicFramePr/>
          <p:nvPr/>
        </p:nvGraphicFramePr>
        <p:xfrm>
          <a:off x="1932427" y="3515293"/>
          <a:ext cx="8227107" cy="1515736"/>
        </p:xfrm>
        <a:graphic>
          <a:graphicData uri="http://schemas.openxmlformats.org/drawingml/2006/table">
            <a:tbl>
              <a:tblPr firstRow="1" bandRow="1">
                <a:tableStyleId>{4C3C2611-4C71-4FC5-86AE-919BDF0F9419}</a:tableStyleId>
              </a:tblPr>
              <a:tblGrid>
                <a:gridCol w="2742369">
                  <a:extLst>
                    <a:ext uri="{9D8B030D-6E8A-4147-A177-3AD203B41FA5}">
                      <a16:colId xmlns:a16="http://schemas.microsoft.com/office/drawing/2014/main" val="20000"/>
                    </a:ext>
                  </a:extLst>
                </a:gridCol>
                <a:gridCol w="2742369">
                  <a:extLst>
                    <a:ext uri="{9D8B030D-6E8A-4147-A177-3AD203B41FA5}">
                      <a16:colId xmlns:a16="http://schemas.microsoft.com/office/drawing/2014/main" val="20001"/>
                    </a:ext>
                  </a:extLst>
                </a:gridCol>
                <a:gridCol w="2742369">
                  <a:extLst>
                    <a:ext uri="{9D8B030D-6E8A-4147-A177-3AD203B41FA5}">
                      <a16:colId xmlns:a16="http://schemas.microsoft.com/office/drawing/2014/main" val="20002"/>
                    </a:ext>
                  </a:extLst>
                </a:gridCol>
              </a:tblGrid>
              <a:tr h="336721">
                <a:tc>
                  <a:txBody>
                    <a:bodyPr/>
                    <a:lstStyle/>
                    <a:p>
                      <a:pPr>
                        <a:defRPr sz="2000"/>
                      </a:pPr>
                      <a:r>
                        <a:t>Delays in Diagnosis, Median Days</a:t>
                      </a:r>
                      <a:r>
                        <a:rPr baseline="30000"/>
                        <a:t>3</a:t>
                      </a:r>
                    </a:p>
                  </a:txBody>
                  <a:tcPr marL="45720" marR="45720" horzOverflow="overflow">
                    <a:lnL w="12700">
                      <a:miter lim="400000"/>
                    </a:lnL>
                    <a:lnR w="12700">
                      <a:miter lim="400000"/>
                    </a:lnR>
                    <a:lnT w="12700">
                      <a:miter lim="400000"/>
                    </a:lnT>
                    <a:lnB w="12700">
                      <a:miter lim="400000"/>
                    </a:lnB>
                    <a:solidFill>
                      <a:srgbClr val="E1471D"/>
                    </a:solidFill>
                  </a:tcPr>
                </a:tc>
                <a:tc>
                  <a:txBody>
                    <a:bodyPr/>
                    <a:lstStyle/>
                    <a:p>
                      <a:pPr algn="ctr">
                        <a:defRPr b="0">
                          <a:solidFill>
                            <a:srgbClr val="000000"/>
                          </a:solidFill>
                        </a:defRPr>
                      </a:pPr>
                      <a:r>
                        <a:rPr sz="2000" b="1">
                          <a:solidFill>
                            <a:srgbClr val="FFFFFF"/>
                          </a:solidFill>
                        </a:rPr>
                        <a:t>Baseline Infections</a:t>
                      </a:r>
                    </a:p>
                  </a:txBody>
                  <a:tcPr marL="45720" marR="45720" anchor="ctr" horzOverflow="overflow">
                    <a:lnL w="12700">
                      <a:miter lim="400000"/>
                    </a:lnL>
                    <a:lnR w="12700">
                      <a:miter lim="400000"/>
                    </a:lnR>
                    <a:lnT w="12700">
                      <a:miter lim="400000"/>
                    </a:lnT>
                    <a:lnB w="12700">
                      <a:miter lim="400000"/>
                    </a:lnB>
                    <a:solidFill>
                      <a:srgbClr val="E1471D"/>
                    </a:solidFill>
                  </a:tcPr>
                </a:tc>
                <a:tc>
                  <a:txBody>
                    <a:bodyPr/>
                    <a:lstStyle/>
                    <a:p>
                      <a:pPr algn="ctr">
                        <a:defRPr b="0">
                          <a:solidFill>
                            <a:srgbClr val="000000"/>
                          </a:solidFill>
                        </a:defRPr>
                      </a:pPr>
                      <a:r>
                        <a:rPr sz="2000" b="1">
                          <a:solidFill>
                            <a:srgbClr val="FFFFFF"/>
                          </a:solidFill>
                        </a:rPr>
                        <a:t>Incident Infections</a:t>
                      </a:r>
                    </a:p>
                  </a:txBody>
                  <a:tcPr marL="45720" marR="45720" anchor="ctr" horzOverflow="overflow">
                    <a:lnL w="12700">
                      <a:miter lim="400000"/>
                    </a:lnL>
                    <a:lnR w="12700">
                      <a:miter lim="400000"/>
                    </a:lnR>
                    <a:lnT w="12700">
                      <a:miter lim="400000"/>
                    </a:lnT>
                    <a:lnB w="12700">
                      <a:miter lim="400000"/>
                    </a:lnB>
                    <a:solidFill>
                      <a:srgbClr val="E1471D"/>
                    </a:solidFill>
                  </a:tcPr>
                </a:tc>
                <a:extLst>
                  <a:ext uri="{0D108BD9-81ED-4DB2-BD59-A6C34878D82A}">
                    <a16:rowId xmlns:a16="http://schemas.microsoft.com/office/drawing/2014/main" val="10000"/>
                  </a:ext>
                </a:extLst>
              </a:tr>
              <a:tr h="418089">
                <a:tc>
                  <a:txBody>
                    <a:bodyPr/>
                    <a:lstStyle/>
                    <a:p>
                      <a:r>
                        <a:rPr sz="2000" b="1"/>
                        <a:t>CAB</a:t>
                      </a:r>
                    </a:p>
                  </a:txBody>
                  <a:tcPr marL="45720" marR="45720" horzOverflow="overflow">
                    <a:lnL w="12700">
                      <a:miter lim="400000"/>
                    </a:lnL>
                    <a:lnR w="12700">
                      <a:miter lim="400000"/>
                    </a:lnR>
                    <a:lnT w="12700">
                      <a:miter lim="400000"/>
                    </a:lnT>
                    <a:lnB w="12700">
                      <a:miter lim="400000"/>
                    </a:lnB>
                    <a:solidFill>
                      <a:srgbClr val="CDCDCF"/>
                    </a:solidFill>
                  </a:tcPr>
                </a:tc>
                <a:tc>
                  <a:txBody>
                    <a:bodyPr/>
                    <a:lstStyle/>
                    <a:p>
                      <a:pPr algn="ctr"/>
                      <a:r>
                        <a:rPr sz="2000"/>
                        <a:t>62</a:t>
                      </a:r>
                    </a:p>
                  </a:txBody>
                  <a:tcPr marL="45720" marR="45720" horzOverflow="overflow">
                    <a:lnL w="12700">
                      <a:miter lim="400000"/>
                    </a:lnL>
                    <a:lnR w="12700">
                      <a:miter lim="400000"/>
                    </a:lnR>
                    <a:lnT w="12700">
                      <a:miter lim="400000"/>
                    </a:lnT>
                    <a:lnB w="12700">
                      <a:miter lim="400000"/>
                    </a:lnB>
                    <a:solidFill>
                      <a:srgbClr val="CDCDCF"/>
                    </a:solidFill>
                  </a:tcPr>
                </a:tc>
                <a:tc>
                  <a:txBody>
                    <a:bodyPr/>
                    <a:lstStyle/>
                    <a:p>
                      <a:pPr algn="ctr"/>
                      <a:r>
                        <a:rPr sz="2000"/>
                        <a:t>98</a:t>
                      </a:r>
                    </a:p>
                  </a:txBody>
                  <a:tcPr marL="45720" marR="45720"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1"/>
                  </a:ext>
                </a:extLst>
              </a:tr>
              <a:tr h="396607">
                <a:tc>
                  <a:txBody>
                    <a:bodyPr/>
                    <a:lstStyle/>
                    <a:p>
                      <a:r>
                        <a:rPr sz="2000" b="1"/>
                        <a:t>FTC/TDF </a:t>
                      </a:r>
                    </a:p>
                  </a:txBody>
                  <a:tcPr marL="45720" marR="45720" horzOverflow="overflow">
                    <a:lnL w="12700">
                      <a:miter lim="400000"/>
                    </a:lnL>
                    <a:lnR w="12700">
                      <a:miter lim="400000"/>
                    </a:lnR>
                    <a:lnT w="12700">
                      <a:miter lim="400000"/>
                    </a:lnT>
                    <a:lnB w="12700">
                      <a:miter lim="400000"/>
                    </a:lnB>
                    <a:solidFill>
                      <a:srgbClr val="F2F2F2"/>
                    </a:solidFill>
                  </a:tcPr>
                </a:tc>
                <a:tc>
                  <a:txBody>
                    <a:bodyPr/>
                    <a:lstStyle/>
                    <a:p>
                      <a:pPr algn="ctr"/>
                      <a:r>
                        <a:rPr sz="2000"/>
                        <a:t>34</a:t>
                      </a:r>
                    </a:p>
                  </a:txBody>
                  <a:tcPr marL="45720" marR="45720" horzOverflow="overflow">
                    <a:lnL w="12700">
                      <a:miter lim="400000"/>
                    </a:lnL>
                    <a:lnR w="12700">
                      <a:miter lim="400000"/>
                    </a:lnR>
                    <a:lnT w="12700">
                      <a:miter lim="400000"/>
                    </a:lnT>
                    <a:lnB w="12700">
                      <a:miter lim="400000"/>
                    </a:lnB>
                    <a:solidFill>
                      <a:srgbClr val="F2F2F2"/>
                    </a:solidFill>
                  </a:tcPr>
                </a:tc>
                <a:tc>
                  <a:txBody>
                    <a:bodyPr/>
                    <a:lstStyle/>
                    <a:p>
                      <a:pPr algn="ctr"/>
                      <a:r>
                        <a:rPr sz="2000"/>
                        <a:t>31</a:t>
                      </a:r>
                    </a:p>
                  </a:txBody>
                  <a:tcPr marL="45720" marR="45720"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2"/>
                  </a:ext>
                </a:extLst>
              </a:tr>
            </a:tbl>
          </a:graphicData>
        </a:graphic>
      </p:graphicFrame>
      <p:sp>
        <p:nvSpPr>
          <p:cNvPr id="2020" name="Slide Number"/>
          <p:cNvSpPr txBox="1">
            <a:spLocks noGrp="1"/>
          </p:cNvSpPr>
          <p:nvPr>
            <p:ph type="sldNum" sz="quarter" idx="4294967295"/>
          </p:nvPr>
        </p:nvSpPr>
        <p:spPr>
          <a:xfrm>
            <a:off x="8969767" y="6237882"/>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838200" y="1825625"/>
            <a:ext cx="1000909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b="1" dirty="0">
                <a:solidFill>
                  <a:srgbClr val="FE9427"/>
                </a:solidFill>
              </a:rPr>
              <a:t>CREDIT DESIGNATION </a:t>
            </a:r>
            <a:endParaRPr dirty="0"/>
          </a:p>
          <a:p>
            <a:pPr marL="685800" lvl="1" indent="-228600" algn="l" rtl="0">
              <a:lnSpc>
                <a:spcPct val="90000"/>
              </a:lnSpc>
              <a:spcBef>
                <a:spcPts val="500"/>
              </a:spcBef>
              <a:spcAft>
                <a:spcPts val="0"/>
              </a:spcAft>
              <a:buSzPts val="2400"/>
              <a:buChar char="•"/>
            </a:pPr>
            <a:r>
              <a:rPr lang="en-US" sz="2400" dirty="0"/>
              <a:t>P</a:t>
            </a:r>
            <a:r>
              <a:rPr lang="en-US" dirty="0"/>
              <a:t>artners </a:t>
            </a:r>
            <a:r>
              <a:rPr lang="en-US" sz="2400" dirty="0">
                <a:solidFill>
                  <a:srgbClr val="2E2E2E"/>
                </a:solidFill>
              </a:rPr>
              <a:t>designates this live activity for a maximum </a:t>
            </a:r>
            <a:r>
              <a:rPr lang="en-US" sz="2400" dirty="0">
                <a:solidFill>
                  <a:schemeClr val="dk1"/>
                </a:solidFill>
              </a:rPr>
              <a:t>of </a:t>
            </a:r>
            <a:r>
              <a:rPr lang="en-US" dirty="0">
                <a:solidFill>
                  <a:schemeClr val="dk1"/>
                </a:solidFill>
              </a:rPr>
              <a:t>1</a:t>
            </a:r>
            <a:r>
              <a:rPr lang="en-US" sz="2400" dirty="0">
                <a:solidFill>
                  <a:schemeClr val="dk1"/>
                </a:solidFill>
              </a:rPr>
              <a:t>.0 </a:t>
            </a:r>
            <a:r>
              <a:rPr lang="en-US" sz="2400" i="1" dirty="0">
                <a:solidFill>
                  <a:schemeClr val="dk1"/>
                </a:solidFill>
              </a:rPr>
              <a:t>AMA PRA </a:t>
            </a:r>
            <a:r>
              <a:rPr lang="en-US" sz="2400" i="1" dirty="0">
                <a:solidFill>
                  <a:srgbClr val="2E2E2E"/>
                </a:solidFill>
              </a:rPr>
              <a:t>Category 1 Credits</a:t>
            </a:r>
            <a:r>
              <a:rPr lang="en-US" sz="2400" dirty="0">
                <a:solidFill>
                  <a:srgbClr val="2E2E2E"/>
                </a:solidFill>
              </a:rPr>
              <a:t>™. Physicians should claim only the credit commensurate with the extent of their participation in the activity.</a:t>
            </a:r>
            <a:endParaRPr dirty="0"/>
          </a:p>
        </p:txBody>
      </p:sp>
      <p:sp>
        <p:nvSpPr>
          <p:cNvPr id="135" name="Google Shape;135;p17"/>
          <p:cNvSpPr txBox="1">
            <a:spLocks noGrp="1"/>
          </p:cNvSpPr>
          <p:nvPr>
            <p:ph type="title"/>
          </p:nvPr>
        </p:nvSpPr>
        <p:spPr>
          <a:xfrm>
            <a:off x="838202" y="443344"/>
            <a:ext cx="10009094" cy="9882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Physician Continuing Medical Education </a:t>
            </a:r>
            <a:endParaRPr/>
          </a:p>
        </p:txBody>
      </p:sp>
    </p:spTree>
    <p:custDataLst>
      <p:tags r:id="rId1"/>
    </p:custData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4" name="Title 1"/>
          <p:cNvSpPr txBox="1">
            <a:spLocks noGrp="1"/>
          </p:cNvSpPr>
          <p:nvPr>
            <p:ph type="title"/>
          </p:nvPr>
        </p:nvSpPr>
        <p:spPr>
          <a:xfrm>
            <a:off x="609758" y="238127"/>
            <a:ext cx="10872446" cy="1103313"/>
          </a:xfrm>
          <a:prstGeom prst="rect">
            <a:avLst/>
          </a:prstGeom>
        </p:spPr>
        <p:txBody>
          <a:bodyPr/>
          <a:lstStyle/>
          <a:p>
            <a:r>
              <a:rPr dirty="0"/>
              <a:t>HIV Monitoring on LA CAB PrEP: </a:t>
            </a:r>
            <a:r>
              <a:rPr lang="en-US" dirty="0"/>
              <a:t>NEW </a:t>
            </a:r>
            <a:r>
              <a:rPr dirty="0"/>
              <a:t>IAS Update</a:t>
            </a:r>
            <a:r>
              <a:rPr lang="en-US" dirty="0"/>
              <a:t>!</a:t>
            </a:r>
            <a:endParaRPr dirty="0"/>
          </a:p>
        </p:txBody>
      </p:sp>
      <p:sp>
        <p:nvSpPr>
          <p:cNvPr id="2025" name="Content Placeholder 2"/>
          <p:cNvSpPr txBox="1">
            <a:spLocks noGrp="1"/>
          </p:cNvSpPr>
          <p:nvPr>
            <p:ph type="body" idx="1"/>
          </p:nvPr>
        </p:nvSpPr>
        <p:spPr>
          <a:xfrm>
            <a:off x="604674" y="1513047"/>
            <a:ext cx="10877531" cy="4650686"/>
          </a:xfrm>
          <a:prstGeom prst="rect">
            <a:avLst/>
          </a:prstGeom>
        </p:spPr>
        <p:txBody>
          <a:bodyPr/>
          <a:lstStyle/>
          <a:p>
            <a:pPr>
              <a:defRPr sz="2400"/>
            </a:pPr>
            <a:r>
              <a:rPr dirty="0"/>
              <a:t>When </a:t>
            </a:r>
            <a:r>
              <a:rPr b="1" dirty="0"/>
              <a:t>continuing</a:t>
            </a:r>
            <a:r>
              <a:rPr dirty="0"/>
              <a:t> IM PrEP, HIV follow-up monitoring should include:</a:t>
            </a:r>
          </a:p>
          <a:p>
            <a:pPr>
              <a:defRPr sz="2400"/>
            </a:pPr>
            <a:endParaRPr dirty="0"/>
          </a:p>
          <a:p>
            <a:pPr>
              <a:defRPr sz="2400"/>
            </a:pPr>
            <a:endParaRPr dirty="0"/>
          </a:p>
          <a:p>
            <a:pPr>
              <a:defRPr sz="2400"/>
            </a:pPr>
            <a:endParaRPr dirty="0"/>
          </a:p>
          <a:p>
            <a:pPr>
              <a:defRPr sz="2400"/>
            </a:pPr>
            <a:endParaRPr dirty="0"/>
          </a:p>
          <a:p>
            <a:pPr>
              <a:defRPr sz="2400" b="1" u="sng">
                <a:solidFill>
                  <a:srgbClr val="E1471D"/>
                </a:solidFill>
              </a:defRPr>
            </a:pPr>
            <a:endParaRPr lang="en-US" dirty="0"/>
          </a:p>
          <a:p>
            <a:pPr>
              <a:defRPr sz="2400" b="1" u="sng">
                <a:solidFill>
                  <a:srgbClr val="E1471D"/>
                </a:solidFill>
              </a:defRPr>
            </a:pPr>
            <a:r>
              <a:rPr dirty="0"/>
              <a:t>HIV-1 RNA testing not recommended</a:t>
            </a:r>
            <a:r>
              <a:rPr b="0" dirty="0"/>
              <a:t> </a:t>
            </a:r>
            <a:r>
              <a:rPr b="0" u="none" dirty="0">
                <a:solidFill>
                  <a:srgbClr val="000000"/>
                </a:solidFill>
              </a:rPr>
              <a:t>as routine monitoring for PrEP</a:t>
            </a:r>
          </a:p>
          <a:p>
            <a:pPr marL="742950" lvl="1" indent="-285750">
              <a:buFont typeface="Arial"/>
              <a:defRPr sz="2200"/>
            </a:pPr>
            <a:r>
              <a:rPr dirty="0"/>
              <a:t>Low positive predictive value; false-positive results have significant negative sequelae</a:t>
            </a:r>
          </a:p>
        </p:txBody>
      </p:sp>
      <p:pic>
        <p:nvPicPr>
          <p:cNvPr id="2026" name="Picture 3" descr="Picture 3"/>
          <p:cNvPicPr>
            <a:picLocks noChangeAspect="1"/>
          </p:cNvPicPr>
          <p:nvPr/>
        </p:nvPicPr>
        <p:blipFill>
          <a:blip r:embed="rId3"/>
          <a:srcRect t="37755" b="36100"/>
          <a:stretch>
            <a:fillRect/>
          </a:stretch>
        </p:blipFill>
        <p:spPr>
          <a:xfrm>
            <a:off x="12295944" y="2949576"/>
            <a:ext cx="9457899" cy="6576740"/>
          </a:xfrm>
          <a:prstGeom prst="rect">
            <a:avLst/>
          </a:prstGeom>
          <a:ln w="12700">
            <a:miter lim="400000"/>
          </a:ln>
        </p:spPr>
      </p:pic>
      <p:pic>
        <p:nvPicPr>
          <p:cNvPr id="2027" name="Picture 4" descr="Picture 4"/>
          <p:cNvPicPr>
            <a:picLocks noChangeAspect="1"/>
          </p:cNvPicPr>
          <p:nvPr/>
        </p:nvPicPr>
        <p:blipFill>
          <a:blip r:embed="rId3"/>
          <a:srcRect b="96300"/>
          <a:stretch>
            <a:fillRect/>
          </a:stretch>
        </p:blipFill>
        <p:spPr>
          <a:xfrm>
            <a:off x="11582241" y="-1651816"/>
            <a:ext cx="9457898" cy="930675"/>
          </a:xfrm>
          <a:prstGeom prst="rect">
            <a:avLst/>
          </a:prstGeom>
          <a:ln w="12700">
            <a:miter lim="400000"/>
          </a:ln>
        </p:spPr>
      </p:pic>
      <p:graphicFrame>
        <p:nvGraphicFramePr>
          <p:cNvPr id="2028" name="Table 5"/>
          <p:cNvGraphicFramePr/>
          <p:nvPr/>
        </p:nvGraphicFramePr>
        <p:xfrm>
          <a:off x="-2177955" y="7169250"/>
          <a:ext cx="7943163" cy="1820169"/>
        </p:xfrm>
        <a:graphic>
          <a:graphicData uri="http://schemas.openxmlformats.org/drawingml/2006/table">
            <a:tbl>
              <a:tblPr firstRow="1" bandRow="1">
                <a:tableStyleId>{4C3C2611-4C71-4FC5-86AE-919BDF0F9419}</a:tableStyleId>
              </a:tblPr>
              <a:tblGrid>
                <a:gridCol w="2647721">
                  <a:extLst>
                    <a:ext uri="{9D8B030D-6E8A-4147-A177-3AD203B41FA5}">
                      <a16:colId xmlns:a16="http://schemas.microsoft.com/office/drawing/2014/main" val="20000"/>
                    </a:ext>
                  </a:extLst>
                </a:gridCol>
                <a:gridCol w="2647721">
                  <a:extLst>
                    <a:ext uri="{9D8B030D-6E8A-4147-A177-3AD203B41FA5}">
                      <a16:colId xmlns:a16="http://schemas.microsoft.com/office/drawing/2014/main" val="20001"/>
                    </a:ext>
                  </a:extLst>
                </a:gridCol>
                <a:gridCol w="2647721">
                  <a:extLst>
                    <a:ext uri="{9D8B030D-6E8A-4147-A177-3AD203B41FA5}">
                      <a16:colId xmlns:a16="http://schemas.microsoft.com/office/drawing/2014/main" val="20002"/>
                    </a:ext>
                  </a:extLst>
                </a:gridCol>
              </a:tblGrid>
              <a:tr h="336721">
                <a:tc>
                  <a:txBody>
                    <a:bodyPr/>
                    <a:lstStyle/>
                    <a:p>
                      <a:pPr>
                        <a:defRPr b="0">
                          <a:solidFill>
                            <a:srgbClr val="000000"/>
                          </a:solidFill>
                        </a:defRPr>
                      </a:pPr>
                      <a:r>
                        <a:rPr sz="2000" b="1">
                          <a:solidFill>
                            <a:srgbClr val="FFFFFF"/>
                          </a:solidFill>
                        </a:rPr>
                        <a:t>Laboratory Test</a:t>
                      </a:r>
                    </a:p>
                  </a:txBody>
                  <a:tcPr marL="45720" marR="45720" anchor="ctr" horzOverflow="overflow">
                    <a:lnL w="12700">
                      <a:miter lim="400000"/>
                    </a:lnL>
                    <a:lnR w="12700">
                      <a:miter lim="400000"/>
                    </a:lnR>
                    <a:lnT w="12700">
                      <a:miter lim="400000"/>
                    </a:lnT>
                    <a:lnB w="12700">
                      <a:miter lim="400000"/>
                    </a:lnB>
                    <a:solidFill>
                      <a:srgbClr val="E1471D"/>
                    </a:solidFill>
                  </a:tcPr>
                </a:tc>
                <a:tc>
                  <a:txBody>
                    <a:bodyPr/>
                    <a:lstStyle/>
                    <a:p>
                      <a:pPr algn="ctr">
                        <a:defRPr b="0">
                          <a:solidFill>
                            <a:srgbClr val="000000"/>
                          </a:solidFill>
                        </a:defRPr>
                      </a:pPr>
                      <a:r>
                        <a:rPr sz="2000" b="1">
                          <a:solidFill>
                            <a:srgbClr val="FFFFFF"/>
                          </a:solidFill>
                        </a:rPr>
                        <a:t>Oral Tenofovir-based PrEP</a:t>
                      </a:r>
                    </a:p>
                  </a:txBody>
                  <a:tcPr marL="45720" marR="45720" anchor="ctr" horzOverflow="overflow">
                    <a:lnL w="12700">
                      <a:miter lim="400000"/>
                    </a:lnL>
                    <a:lnR w="12700">
                      <a:miter lim="400000"/>
                    </a:lnR>
                    <a:lnT w="12700">
                      <a:miter lim="400000"/>
                    </a:lnT>
                    <a:lnB w="12700">
                      <a:miter lim="400000"/>
                    </a:lnB>
                    <a:solidFill>
                      <a:srgbClr val="E1471D"/>
                    </a:solidFill>
                  </a:tcPr>
                </a:tc>
                <a:tc>
                  <a:txBody>
                    <a:bodyPr/>
                    <a:lstStyle/>
                    <a:p>
                      <a:pPr algn="ctr">
                        <a:defRPr b="0">
                          <a:solidFill>
                            <a:srgbClr val="000000"/>
                          </a:solidFill>
                        </a:defRPr>
                      </a:pPr>
                      <a:r>
                        <a:rPr sz="2000" b="1">
                          <a:solidFill>
                            <a:srgbClr val="FFFFFF"/>
                          </a:solidFill>
                        </a:rPr>
                        <a:t>IM CAB </a:t>
                      </a:r>
                    </a:p>
                  </a:txBody>
                  <a:tcPr marL="45720" marR="45720" anchor="ctr" horzOverflow="overflow">
                    <a:lnL w="12700">
                      <a:miter lim="400000"/>
                    </a:lnL>
                    <a:lnR w="12700">
                      <a:miter lim="400000"/>
                    </a:lnR>
                    <a:lnT w="12700">
                      <a:miter lim="400000"/>
                    </a:lnT>
                    <a:lnB w="12700">
                      <a:miter lim="400000"/>
                    </a:lnB>
                    <a:solidFill>
                      <a:srgbClr val="E1471D"/>
                    </a:solidFill>
                  </a:tcPr>
                </a:tc>
                <a:extLst>
                  <a:ext uri="{0D108BD9-81ED-4DB2-BD59-A6C34878D82A}">
                    <a16:rowId xmlns:a16="http://schemas.microsoft.com/office/drawing/2014/main" val="10000"/>
                  </a:ext>
                </a:extLst>
              </a:tr>
              <a:tr h="418089">
                <a:tc>
                  <a:txBody>
                    <a:bodyPr/>
                    <a:lstStyle/>
                    <a:p>
                      <a:r>
                        <a:rPr sz="2000"/>
                        <a:t>HIV RNA</a:t>
                      </a:r>
                    </a:p>
                  </a:txBody>
                  <a:tcPr marL="45720" marR="45720" anchor="ctr" horzOverflow="overflow">
                    <a:lnL w="12700">
                      <a:miter lim="400000"/>
                    </a:lnL>
                    <a:lnR w="12700">
                      <a:miter lim="400000"/>
                    </a:lnR>
                    <a:lnT w="12700">
                      <a:miter lim="400000"/>
                    </a:lnT>
                    <a:lnB w="12700">
                      <a:miter lim="400000"/>
                    </a:lnB>
                    <a:solidFill>
                      <a:srgbClr val="CDCDCF"/>
                    </a:solidFill>
                  </a:tcPr>
                </a:tc>
                <a:tc>
                  <a:txBody>
                    <a:bodyPr/>
                    <a:lstStyle/>
                    <a:p>
                      <a:pPr algn="ctr"/>
                      <a:r>
                        <a:rPr sz="2000"/>
                        <a:t>Initiation</a:t>
                      </a:r>
                    </a:p>
                  </a:txBody>
                  <a:tcPr marL="45720" marR="45720" horzOverflow="overflow">
                    <a:lnL w="12700">
                      <a:miter lim="400000"/>
                    </a:lnL>
                    <a:lnR w="12700">
                      <a:miter lim="400000"/>
                    </a:lnR>
                    <a:lnT w="12700">
                      <a:miter lim="400000"/>
                    </a:lnT>
                    <a:lnB w="12700">
                      <a:miter lim="400000"/>
                    </a:lnB>
                    <a:solidFill>
                      <a:srgbClr val="CDCDCF"/>
                    </a:solidFill>
                  </a:tcPr>
                </a:tc>
                <a:tc>
                  <a:txBody>
                    <a:bodyPr/>
                    <a:lstStyle/>
                    <a:p>
                      <a:pPr algn="ctr"/>
                      <a:r>
                        <a:rPr sz="2000"/>
                        <a:t>Initiation</a:t>
                      </a:r>
                    </a:p>
                  </a:txBody>
                  <a:tcPr marL="45720" marR="45720" horzOverflow="overflow">
                    <a:lnL w="12700">
                      <a:miter lim="400000"/>
                    </a:lnL>
                    <a:lnR w="12700">
                      <a:miter lim="400000"/>
                    </a:lnR>
                    <a:lnT w="12700">
                      <a:miter lim="400000"/>
                    </a:lnT>
                    <a:lnB w="12700">
                      <a:miter lim="400000"/>
                    </a:lnB>
                    <a:solidFill>
                      <a:srgbClr val="CDCDCF"/>
                    </a:solidFill>
                  </a:tcPr>
                </a:tc>
                <a:extLst>
                  <a:ext uri="{0D108BD9-81ED-4DB2-BD59-A6C34878D82A}">
                    <a16:rowId xmlns:a16="http://schemas.microsoft.com/office/drawing/2014/main" val="10001"/>
                  </a:ext>
                </a:extLst>
              </a:tr>
              <a:tr h="396607">
                <a:tc>
                  <a:txBody>
                    <a:bodyPr/>
                    <a:lstStyle/>
                    <a:p>
                      <a:r>
                        <a:rPr sz="2000"/>
                        <a:t>HIV Ag/Ab</a:t>
                      </a:r>
                    </a:p>
                  </a:txBody>
                  <a:tcPr marL="45720" marR="45720" anchor="ctr" horzOverflow="overflow">
                    <a:lnL w="12700">
                      <a:miter lim="400000"/>
                    </a:lnL>
                    <a:lnR w="12700">
                      <a:miter lim="400000"/>
                    </a:lnR>
                    <a:lnT w="12700">
                      <a:miter lim="400000"/>
                    </a:lnT>
                    <a:lnB w="12700">
                      <a:miter lim="400000"/>
                    </a:lnB>
                    <a:solidFill>
                      <a:srgbClr val="F2F2F2"/>
                    </a:solidFill>
                  </a:tcPr>
                </a:tc>
                <a:tc>
                  <a:txBody>
                    <a:bodyPr/>
                    <a:lstStyle/>
                    <a:p>
                      <a:pPr algn="ctr"/>
                      <a:r>
                        <a:rPr sz="2000"/>
                        <a:t>After 1 mo, then
every 3-4 mo </a:t>
                      </a:r>
                    </a:p>
                  </a:txBody>
                  <a:tcPr marL="45720" marR="45720" horzOverflow="overflow">
                    <a:lnL w="12700">
                      <a:miter lim="400000"/>
                    </a:lnL>
                    <a:lnR w="12700">
                      <a:miter lim="400000"/>
                    </a:lnR>
                    <a:lnT w="12700">
                      <a:miter lim="400000"/>
                    </a:lnT>
                    <a:lnB w="12700">
                      <a:miter lim="400000"/>
                    </a:lnB>
                    <a:solidFill>
                      <a:srgbClr val="F2F2F2"/>
                    </a:solidFill>
                  </a:tcPr>
                </a:tc>
                <a:tc>
                  <a:txBody>
                    <a:bodyPr/>
                    <a:lstStyle/>
                    <a:p>
                      <a:pPr algn="ctr"/>
                      <a:r>
                        <a:rPr sz="2000"/>
                        <a:t>After 1 mo, then  every 2 mo or 3-4 mo</a:t>
                      </a:r>
                    </a:p>
                  </a:txBody>
                  <a:tcPr marL="45720" marR="45720" horzOverflow="overflow">
                    <a:lnL w="12700">
                      <a:miter lim="400000"/>
                    </a:lnL>
                    <a:lnR w="12700">
                      <a:miter lim="400000"/>
                    </a:lnR>
                    <a:lnT w="12700">
                      <a:miter lim="400000"/>
                    </a:lnT>
                    <a:lnB w="12700">
                      <a:miter lim="400000"/>
                    </a:lnB>
                    <a:solidFill>
                      <a:srgbClr val="F2F2F2"/>
                    </a:solidFill>
                  </a:tcPr>
                </a:tc>
                <a:extLst>
                  <a:ext uri="{0D108BD9-81ED-4DB2-BD59-A6C34878D82A}">
                    <a16:rowId xmlns:a16="http://schemas.microsoft.com/office/drawing/2014/main" val="10002"/>
                  </a:ext>
                </a:extLst>
              </a:tr>
            </a:tbl>
          </a:graphicData>
        </a:graphic>
      </p:graphicFrame>
      <p:sp>
        <p:nvSpPr>
          <p:cNvPr id="2029" name="Text Box 15"/>
          <p:cNvSpPr txBox="1"/>
          <p:nvPr/>
        </p:nvSpPr>
        <p:spPr>
          <a:xfrm>
            <a:off x="458471" y="6393130"/>
            <a:ext cx="7761921"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r>
              <a:t>Gandhi. JAMA. 2025;333:609. Gandhi. JAMA. 2023;329:63.</a:t>
            </a:r>
          </a:p>
        </p:txBody>
      </p:sp>
      <p:pic>
        <p:nvPicPr>
          <p:cNvPr id="2030" name="Picture 8" descr="Picture 8"/>
          <p:cNvPicPr>
            <a:picLocks noChangeAspect="1"/>
          </p:cNvPicPr>
          <p:nvPr/>
        </p:nvPicPr>
        <p:blipFill>
          <a:blip r:embed="rId4"/>
          <a:stretch>
            <a:fillRect/>
          </a:stretch>
        </p:blipFill>
        <p:spPr>
          <a:xfrm>
            <a:off x="11680762" y="9067286"/>
            <a:ext cx="7664164" cy="2009715"/>
          </a:xfrm>
          <a:prstGeom prst="rect">
            <a:avLst/>
          </a:prstGeom>
          <a:ln w="12700">
            <a:miter lim="400000"/>
          </a:ln>
        </p:spPr>
      </p:pic>
      <p:pic>
        <p:nvPicPr>
          <p:cNvPr id="2031" name="Picture 10" descr="Picture 10"/>
          <p:cNvPicPr>
            <a:picLocks noChangeAspect="1"/>
          </p:cNvPicPr>
          <p:nvPr/>
        </p:nvPicPr>
        <p:blipFill>
          <a:blip r:embed="rId5"/>
          <a:stretch>
            <a:fillRect/>
          </a:stretch>
        </p:blipFill>
        <p:spPr>
          <a:xfrm>
            <a:off x="5765208" y="6984706"/>
            <a:ext cx="5570704" cy="4092296"/>
          </a:xfrm>
          <a:prstGeom prst="rect">
            <a:avLst/>
          </a:prstGeom>
          <a:ln w="12700">
            <a:miter lim="400000"/>
          </a:ln>
        </p:spPr>
      </p:pic>
      <p:graphicFrame>
        <p:nvGraphicFramePr>
          <p:cNvPr id="2032" name="Table 9"/>
          <p:cNvGraphicFramePr/>
          <p:nvPr/>
        </p:nvGraphicFramePr>
        <p:xfrm>
          <a:off x="833409" y="2222398"/>
          <a:ext cx="2918408" cy="1151702"/>
        </p:xfrm>
        <a:graphic>
          <a:graphicData uri="http://schemas.openxmlformats.org/drawingml/2006/table">
            <a:tbl>
              <a:tblPr bandRow="1">
                <a:tableStyleId>{4C3C2611-4C71-4FC5-86AE-919BDF0F9419}</a:tableStyleId>
              </a:tblPr>
              <a:tblGrid>
                <a:gridCol w="2918408">
                  <a:extLst>
                    <a:ext uri="{9D8B030D-6E8A-4147-A177-3AD203B41FA5}">
                      <a16:colId xmlns:a16="http://schemas.microsoft.com/office/drawing/2014/main" val="20000"/>
                    </a:ext>
                  </a:extLst>
                </a:gridCol>
              </a:tblGrid>
              <a:tr h="1151702">
                <a:tc>
                  <a:txBody>
                    <a:bodyPr/>
                    <a:lstStyle/>
                    <a:p>
                      <a:pPr algn="ctr"/>
                      <a:r>
                        <a:rPr sz="2000" b="1"/>
                        <a:t>HIV Ab point-of-care rapid test</a:t>
                      </a:r>
                    </a:p>
                  </a:txBody>
                  <a:tcPr marL="45720" marR="45720" anchor="ctr" horzOverflow="overflow">
                    <a:lnL w="12700">
                      <a:miter lim="400000"/>
                    </a:lnL>
                    <a:lnR w="12700">
                      <a:miter lim="400000"/>
                    </a:lnR>
                    <a:lnT w="12700">
                      <a:miter lim="400000"/>
                    </a:lnT>
                    <a:lnB w="12700">
                      <a:miter lim="400000"/>
                    </a:lnB>
                    <a:solidFill>
                      <a:srgbClr val="DBECF1"/>
                    </a:solidFill>
                  </a:tcPr>
                </a:tc>
                <a:extLst>
                  <a:ext uri="{0D108BD9-81ED-4DB2-BD59-A6C34878D82A}">
                    <a16:rowId xmlns:a16="http://schemas.microsoft.com/office/drawing/2014/main" val="10000"/>
                  </a:ext>
                </a:extLst>
              </a:tr>
            </a:tbl>
          </a:graphicData>
        </a:graphic>
      </p:graphicFrame>
      <p:graphicFrame>
        <p:nvGraphicFramePr>
          <p:cNvPr id="2033" name="Table 11"/>
          <p:cNvGraphicFramePr/>
          <p:nvPr/>
        </p:nvGraphicFramePr>
        <p:xfrm>
          <a:off x="4417793" y="2158795"/>
          <a:ext cx="2151249" cy="1192929"/>
        </p:xfrm>
        <a:graphic>
          <a:graphicData uri="http://schemas.openxmlformats.org/drawingml/2006/table">
            <a:tbl>
              <a:tblPr bandRow="1">
                <a:tableStyleId>{4C3C2611-4C71-4FC5-86AE-919BDF0F9419}</a:tableStyleId>
              </a:tblPr>
              <a:tblGrid>
                <a:gridCol w="2151249">
                  <a:extLst>
                    <a:ext uri="{9D8B030D-6E8A-4147-A177-3AD203B41FA5}">
                      <a16:colId xmlns:a16="http://schemas.microsoft.com/office/drawing/2014/main" val="20000"/>
                    </a:ext>
                  </a:extLst>
                </a:gridCol>
              </a:tblGrid>
              <a:tr h="1192929">
                <a:tc>
                  <a:txBody>
                    <a:bodyPr/>
                    <a:lstStyle/>
                    <a:p>
                      <a:pPr algn="ctr"/>
                      <a:r>
                        <a:rPr sz="2000" b="1"/>
                        <a:t>HIV Ag/Ab 4th or 5th gen laboratory based</a:t>
                      </a:r>
                    </a:p>
                  </a:txBody>
                  <a:tcPr marL="45720" marR="45720" anchor="ctr" horzOverflow="overflow">
                    <a:lnL w="12700">
                      <a:miter lim="400000"/>
                    </a:lnL>
                    <a:lnR w="12700">
                      <a:miter lim="400000"/>
                    </a:lnR>
                    <a:lnT w="12700">
                      <a:miter lim="400000"/>
                    </a:lnT>
                    <a:lnB w="12700">
                      <a:miter lim="400000"/>
                    </a:lnB>
                    <a:solidFill>
                      <a:srgbClr val="DBECF1"/>
                    </a:solidFill>
                  </a:tcPr>
                </a:tc>
                <a:extLst>
                  <a:ext uri="{0D108BD9-81ED-4DB2-BD59-A6C34878D82A}">
                    <a16:rowId xmlns:a16="http://schemas.microsoft.com/office/drawing/2014/main" val="10000"/>
                  </a:ext>
                </a:extLst>
              </a:tr>
            </a:tbl>
          </a:graphicData>
        </a:graphic>
      </p:graphicFrame>
      <p:sp>
        <p:nvSpPr>
          <p:cNvPr id="2034" name="TextBox 12"/>
          <p:cNvSpPr txBox="1"/>
          <p:nvPr/>
        </p:nvSpPr>
        <p:spPr>
          <a:xfrm>
            <a:off x="3862549" y="2536638"/>
            <a:ext cx="444514" cy="444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lvl1pPr>
          </a:lstStyle>
          <a:p>
            <a:r>
              <a:t>+</a:t>
            </a:r>
          </a:p>
        </p:txBody>
      </p:sp>
      <p:graphicFrame>
        <p:nvGraphicFramePr>
          <p:cNvPr id="2035" name="Table 13"/>
          <p:cNvGraphicFramePr/>
          <p:nvPr/>
        </p:nvGraphicFramePr>
        <p:xfrm>
          <a:off x="7564935" y="2118360"/>
          <a:ext cx="3518870" cy="1192929"/>
        </p:xfrm>
        <a:graphic>
          <a:graphicData uri="http://schemas.openxmlformats.org/drawingml/2006/table">
            <a:tbl>
              <a:tblPr bandRow="1">
                <a:tableStyleId>{4C3C2611-4C71-4FC5-86AE-919BDF0F9419}</a:tableStyleId>
              </a:tblPr>
              <a:tblGrid>
                <a:gridCol w="3518870">
                  <a:extLst>
                    <a:ext uri="{9D8B030D-6E8A-4147-A177-3AD203B41FA5}">
                      <a16:colId xmlns:a16="http://schemas.microsoft.com/office/drawing/2014/main" val="20000"/>
                    </a:ext>
                  </a:extLst>
                </a:gridCol>
              </a:tblGrid>
              <a:tr h="1192929">
                <a:tc>
                  <a:txBody>
                    <a:bodyPr/>
                    <a:lstStyle/>
                    <a:p>
                      <a:pPr algn="ctr">
                        <a:defRPr sz="2000" b="1"/>
                      </a:pPr>
                      <a:r>
                        <a:t>HIV-1 RNA</a:t>
                      </a:r>
                      <a:endParaRPr>
                        <a:solidFill>
                          <a:srgbClr val="FFFFFF"/>
                        </a:solidFill>
                      </a:endParaRPr>
                    </a:p>
                    <a:p>
                      <a:pPr algn="ctr">
                        <a:defRPr sz="2000" b="1"/>
                      </a:pPr>
                      <a:r>
                        <a:t>with LLOQ ≤50 copies/mL</a:t>
                      </a:r>
                    </a:p>
                  </a:txBody>
                  <a:tcPr marL="45720" marR="45720" anchor="ctr" horzOverflow="overflow">
                    <a:lnL w="12700">
                      <a:miter lim="400000"/>
                    </a:lnL>
                    <a:lnR w="12700">
                      <a:miter lim="400000"/>
                    </a:lnR>
                    <a:lnT w="12700">
                      <a:miter lim="400000"/>
                    </a:lnT>
                    <a:lnB w="12700">
                      <a:miter lim="400000"/>
                    </a:lnB>
                    <a:solidFill>
                      <a:srgbClr val="F9DAD2"/>
                    </a:solidFill>
                  </a:tcPr>
                </a:tc>
                <a:extLst>
                  <a:ext uri="{0D108BD9-81ED-4DB2-BD59-A6C34878D82A}">
                    <a16:rowId xmlns:a16="http://schemas.microsoft.com/office/drawing/2014/main" val="10000"/>
                  </a:ext>
                </a:extLst>
              </a:tr>
            </a:tbl>
          </a:graphicData>
        </a:graphic>
      </p:graphicFrame>
      <p:sp>
        <p:nvSpPr>
          <p:cNvPr id="2036" name="TextBox 14"/>
          <p:cNvSpPr txBox="1"/>
          <p:nvPr/>
        </p:nvSpPr>
        <p:spPr>
          <a:xfrm>
            <a:off x="6938547" y="2527823"/>
            <a:ext cx="444514" cy="444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lvl1pPr>
          </a:lstStyle>
          <a:p>
            <a:r>
              <a:t>+</a:t>
            </a:r>
          </a:p>
        </p:txBody>
      </p:sp>
      <p:sp>
        <p:nvSpPr>
          <p:cNvPr id="2037" name="Straight Connector 16"/>
          <p:cNvSpPr/>
          <p:nvPr/>
        </p:nvSpPr>
        <p:spPr>
          <a:xfrm>
            <a:off x="7235017" y="2222397"/>
            <a:ext cx="4123573" cy="1129329"/>
          </a:xfrm>
          <a:prstGeom prst="line">
            <a:avLst/>
          </a:prstGeom>
          <a:ln w="57150">
            <a:solidFill>
              <a:srgbClr val="E1471D"/>
            </a:solidFill>
          </a:ln>
        </p:spPr>
        <p:txBody>
          <a:bodyPr lIns="45719" rIns="45719"/>
          <a:lstStyle/>
          <a:p>
            <a:pPr>
              <a:defRPr>
                <a:latin typeface="Aptos"/>
                <a:ea typeface="Aptos"/>
                <a:cs typeface="Aptos"/>
                <a:sym typeface="Aptos"/>
              </a:defRPr>
            </a:pPr>
            <a:endParaRPr/>
          </a:p>
        </p:txBody>
      </p:sp>
      <p:sp>
        <p:nvSpPr>
          <p:cNvPr id="2038" name="Straight Connector 19"/>
          <p:cNvSpPr/>
          <p:nvPr/>
        </p:nvSpPr>
        <p:spPr>
          <a:xfrm flipV="1">
            <a:off x="7235017" y="2000007"/>
            <a:ext cx="4015761" cy="1288269"/>
          </a:xfrm>
          <a:prstGeom prst="line">
            <a:avLst/>
          </a:prstGeom>
          <a:ln w="57150">
            <a:solidFill>
              <a:srgbClr val="E1471D"/>
            </a:solidFill>
          </a:ln>
        </p:spPr>
        <p:txBody>
          <a:bodyPr lIns="45719" rIns="45719"/>
          <a:lstStyle/>
          <a:p>
            <a:pPr>
              <a:defRPr>
                <a:latin typeface="Aptos"/>
                <a:ea typeface="Aptos"/>
                <a:cs typeface="Aptos"/>
                <a:sym typeface="Aptos"/>
              </a:defRPr>
            </a:pPr>
            <a:endParaRPr/>
          </a:p>
        </p:txBody>
      </p:sp>
      <p:sp>
        <p:nvSpPr>
          <p:cNvPr id="2039" name="Arrow: Down 22"/>
          <p:cNvSpPr/>
          <p:nvPr/>
        </p:nvSpPr>
        <p:spPr>
          <a:xfrm>
            <a:off x="8887196" y="3429000"/>
            <a:ext cx="750581" cy="68024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1471D"/>
          </a:solidFill>
          <a:ln w="3175">
            <a:solidFill>
              <a:srgbClr val="000000"/>
            </a:solidFill>
            <a:miter/>
          </a:ln>
        </p:spPr>
        <p:txBody>
          <a:bodyPr lIns="45719" rIns="45719" anchor="b"/>
          <a:lstStyle/>
          <a:p>
            <a:pPr algn="ctr">
              <a:spcBef>
                <a:spcPts val="700"/>
              </a:spcBef>
              <a:defRPr>
                <a:solidFill>
                  <a:srgbClr val="FFFFFF"/>
                </a:solidFill>
              </a:defRPr>
            </a:pPr>
            <a:endParaRPr/>
          </a:p>
        </p:txBody>
      </p:sp>
      <p:sp>
        <p:nvSpPr>
          <p:cNvPr id="2040" name="Rectangle 7"/>
          <p:cNvSpPr/>
          <p:nvPr/>
        </p:nvSpPr>
        <p:spPr>
          <a:xfrm>
            <a:off x="495298" y="4109248"/>
            <a:ext cx="10986904" cy="1420016"/>
          </a:xfrm>
          <a:prstGeom prst="rect">
            <a:avLst/>
          </a:prstGeom>
          <a:ln w="28575">
            <a:solidFill>
              <a:srgbClr val="E1471D"/>
            </a:solidFill>
            <a:miter/>
          </a:ln>
        </p:spPr>
        <p:txBody>
          <a:bodyPr lIns="45719" rIns="45719" anchor="b"/>
          <a:lstStyle/>
          <a:p>
            <a:pPr algn="ctr">
              <a:spcBef>
                <a:spcPts val="700"/>
              </a:spcBef>
              <a:defRPr>
                <a:solidFill>
                  <a:srgbClr val="FFFFFF"/>
                </a:solidFill>
              </a:defRPr>
            </a:pPr>
            <a:endParaRPr/>
          </a:p>
        </p:txBody>
      </p:sp>
      <p:sp>
        <p:nvSpPr>
          <p:cNvPr id="2041" name="Slide Number"/>
          <p:cNvSpPr txBox="1">
            <a:spLocks noGrp="1"/>
          </p:cNvSpPr>
          <p:nvPr>
            <p:ph type="sldNum" sz="quarter" idx="4294967295"/>
          </p:nvPr>
        </p:nvSpPr>
        <p:spPr>
          <a:xfrm>
            <a:off x="8931144" y="6197362"/>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fld id="{86CB4B4D-7CA3-9044-876B-883B54F8677D}" type="slidenum">
              <a:rPr/>
              <a:t>50</a:t>
            </a:fl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Title 1"/>
          <p:cNvSpPr txBox="1">
            <a:spLocks noGrp="1"/>
          </p:cNvSpPr>
          <p:nvPr>
            <p:ph type="title"/>
          </p:nvPr>
        </p:nvSpPr>
        <p:spPr>
          <a:xfrm>
            <a:off x="609758" y="238127"/>
            <a:ext cx="10872446" cy="1103313"/>
          </a:xfrm>
          <a:prstGeom prst="rect">
            <a:avLst/>
          </a:prstGeom>
        </p:spPr>
        <p:txBody>
          <a:bodyPr/>
          <a:lstStyle/>
          <a:p>
            <a:r>
              <a:t>HIV Testing and Monitoring With LEN: IAS Update</a:t>
            </a:r>
          </a:p>
        </p:txBody>
      </p:sp>
      <p:sp>
        <p:nvSpPr>
          <p:cNvPr id="1539" name="Content Placeholder 3"/>
          <p:cNvSpPr txBox="1">
            <a:spLocks noGrp="1"/>
          </p:cNvSpPr>
          <p:nvPr>
            <p:ph type="body" idx="1"/>
          </p:nvPr>
        </p:nvSpPr>
        <p:spPr>
          <a:xfrm>
            <a:off x="604674" y="1513047"/>
            <a:ext cx="10877531" cy="4650686"/>
          </a:xfrm>
          <a:prstGeom prst="rect">
            <a:avLst/>
          </a:prstGeom>
        </p:spPr>
        <p:txBody>
          <a:bodyPr/>
          <a:lstStyle/>
          <a:p>
            <a:pPr>
              <a:defRPr sz="2600"/>
            </a:pPr>
            <a:r>
              <a:t>HIV resistance can emerge in individuals with undiagnosed HIV who are taking LEN</a:t>
            </a:r>
            <a:r>
              <a:rPr baseline="30000"/>
              <a:t>1</a:t>
            </a:r>
          </a:p>
          <a:p>
            <a:pPr>
              <a:defRPr sz="2600"/>
            </a:pPr>
            <a:r>
              <a:t>HIV testing </a:t>
            </a:r>
            <a:r>
              <a:rPr b="1">
                <a:solidFill>
                  <a:srgbClr val="E1471D"/>
                </a:solidFill>
              </a:rPr>
              <a:t>before each injection </a:t>
            </a:r>
            <a:r>
              <a:t>and</a:t>
            </a:r>
            <a:r>
              <a:rPr b="1"/>
              <a:t> </a:t>
            </a:r>
            <a:r>
              <a:rPr b="1">
                <a:solidFill>
                  <a:srgbClr val="015873"/>
                </a:solidFill>
              </a:rPr>
              <a:t>throughout therapy </a:t>
            </a:r>
            <a:r>
              <a:t>is essential</a:t>
            </a:r>
          </a:p>
        </p:txBody>
      </p:sp>
      <p:sp>
        <p:nvSpPr>
          <p:cNvPr id="1540" name="Text Box 11"/>
          <p:cNvSpPr txBox="1"/>
          <p:nvPr/>
        </p:nvSpPr>
        <p:spPr>
          <a:xfrm>
            <a:off x="442346" y="6400986"/>
            <a:ext cx="7919086"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200" spc="-10">
                <a:solidFill>
                  <a:srgbClr val="45556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10" normalizeH="0" baseline="0" noProof="0">
                <a:ln>
                  <a:noFill/>
                </a:ln>
                <a:solidFill>
                  <a:srgbClr val="455560"/>
                </a:solidFill>
                <a:effectLst/>
                <a:uLnTx/>
                <a:uFillTx/>
                <a:latin typeface="Calibri"/>
                <a:ea typeface="Calibri"/>
                <a:cs typeface="Calibri"/>
                <a:sym typeface="Calibri"/>
              </a:rPr>
              <a:t>1. Lenacapavir PI. 2. www.jwatch.org/na58959/2025/07/09/lenacapavir-hiv-preexposure-prophylaxis-guidance-ias-usa.</a:t>
            </a:r>
          </a:p>
        </p:txBody>
      </p:sp>
      <p:sp>
        <p:nvSpPr>
          <p:cNvPr id="1541" name="TextBox 5"/>
          <p:cNvSpPr txBox="1"/>
          <p:nvPr/>
        </p:nvSpPr>
        <p:spPr>
          <a:xfrm>
            <a:off x="663097" y="3171093"/>
            <a:ext cx="5644181" cy="1311950"/>
          </a:xfrm>
          <a:prstGeom prst="rect">
            <a:avLst/>
          </a:prstGeom>
          <a:solidFill>
            <a:srgbClr val="F9DAD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914400" rtl="0" eaLnBrk="1" fontAlgn="auto" latinLnBrk="0" hangingPunct="0">
              <a:lnSpc>
                <a:spcPct val="100000"/>
              </a:lnSpc>
              <a:spcBef>
                <a:spcPts val="1400"/>
              </a:spcBef>
              <a:spcAft>
                <a:spcPts val="0"/>
              </a:spcAft>
              <a:buClrTx/>
              <a:buSzTx/>
              <a:buFontTx/>
              <a:buNone/>
              <a:tabLst/>
              <a:defRPr sz="2400">
                <a:solidFill>
                  <a:srgbClr val="E1471D"/>
                </a:solidFill>
              </a:defRPr>
            </a:pPr>
            <a:r>
              <a:rPr kumimoji="0" sz="2400" b="0" i="0" u="none" strike="noStrike" kern="0" cap="none" spc="0" normalizeH="0" baseline="0" noProof="0">
                <a:ln>
                  <a:noFill/>
                </a:ln>
                <a:solidFill>
                  <a:srgbClr val="E1471D"/>
                </a:solidFill>
                <a:effectLst/>
                <a:uLnTx/>
                <a:uFillTx/>
                <a:latin typeface="Calibri"/>
                <a:ea typeface="Calibri"/>
                <a:cs typeface="Calibri"/>
                <a:sym typeface="Calibri"/>
              </a:rPr>
              <a:t>Within 7 days before initiation: </a:t>
            </a:r>
            <a:r>
              <a:rPr kumimoji="0" sz="2400" b="0" i="0" u="none" strike="noStrike" kern="0" cap="none" spc="0" normalizeH="0" baseline="0" noProof="0">
                <a:ln>
                  <a:noFill/>
                </a:ln>
                <a:solidFill>
                  <a:srgbClr val="000000"/>
                </a:solidFill>
                <a:effectLst/>
                <a:uLnTx/>
                <a:uFillTx/>
                <a:latin typeface="Calibri"/>
                <a:ea typeface="Calibri"/>
                <a:cs typeface="Calibri"/>
                <a:sym typeface="Calibri"/>
              </a:rPr>
              <a:t>Ag/Ab test</a:t>
            </a:r>
            <a:r>
              <a:rPr kumimoji="0" sz="2400" b="0" i="0" u="none" strike="noStrike" kern="0" cap="none" spc="0" normalizeH="0" baseline="30000" noProof="0">
                <a:ln>
                  <a:noFill/>
                </a:ln>
                <a:solidFill>
                  <a:srgbClr val="000000"/>
                </a:solidFill>
                <a:effectLst/>
                <a:uLnTx/>
                <a:uFillTx/>
                <a:latin typeface="Calibri"/>
                <a:ea typeface="Calibri"/>
                <a:cs typeface="Calibri"/>
                <a:sym typeface="Calibri"/>
              </a:rPr>
              <a:t>2</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0">
              <a:lnSpc>
                <a:spcPct val="100000"/>
              </a:lnSpc>
              <a:spcBef>
                <a:spcPts val="1400"/>
              </a:spcBef>
              <a:spcAft>
                <a:spcPts val="0"/>
              </a:spcAft>
              <a:buClrTx/>
              <a:buSzTx/>
              <a:buFontTx/>
              <a:buNone/>
              <a:tabLst/>
              <a:defRPr sz="2400"/>
            </a:pPr>
            <a:r>
              <a:rPr kumimoji="0" sz="2400" b="0" i="0" u="none" strike="noStrike" kern="0" cap="none" spc="0" normalizeH="0" baseline="0" noProof="0">
                <a:ln>
                  <a:noFill/>
                </a:ln>
                <a:solidFill>
                  <a:srgbClr val="000000"/>
                </a:solidFill>
                <a:effectLst/>
                <a:uLnTx/>
                <a:uFillTx/>
                <a:latin typeface="Calibri"/>
                <a:ea typeface="Calibri"/>
                <a:cs typeface="Calibri"/>
                <a:sym typeface="Calibri"/>
              </a:rPr>
              <a:t>(For people with risk of recent HIV exposure, HIV-1 RNA testing recommended)</a:t>
            </a:r>
          </a:p>
        </p:txBody>
      </p:sp>
      <p:grpSp>
        <p:nvGrpSpPr>
          <p:cNvPr id="1544" name="TextBox 6"/>
          <p:cNvGrpSpPr/>
          <p:nvPr/>
        </p:nvGrpSpPr>
        <p:grpSpPr>
          <a:xfrm>
            <a:off x="6507294" y="3171093"/>
            <a:ext cx="5021029" cy="1384996"/>
            <a:chOff x="0" y="0"/>
            <a:chExt cx="5021028" cy="1384995"/>
          </a:xfrm>
        </p:grpSpPr>
        <p:sp>
          <p:nvSpPr>
            <p:cNvPr id="1542" name="Rectangle"/>
            <p:cNvSpPr/>
            <p:nvPr/>
          </p:nvSpPr>
          <p:spPr>
            <a:xfrm>
              <a:off x="-1" y="-1"/>
              <a:ext cx="5021030" cy="1384997"/>
            </a:xfrm>
            <a:prstGeom prst="rect">
              <a:avLst/>
            </a:prstGeom>
            <a:solidFill>
              <a:srgbClr val="DBECF1"/>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00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3" name="At least every 6 mo: Ag/Ab test2"/>
            <p:cNvSpPr txBox="1"/>
            <p:nvPr/>
          </p:nvSpPr>
          <p:spPr>
            <a:xfrm>
              <a:off x="45719" y="-1"/>
              <a:ext cx="4929589" cy="3924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l" defTabSz="914400" rtl="0" eaLnBrk="1" fontAlgn="auto" latinLnBrk="0" hangingPunct="0">
                <a:lnSpc>
                  <a:spcPct val="100000"/>
                </a:lnSpc>
                <a:spcBef>
                  <a:spcPts val="1400"/>
                </a:spcBef>
                <a:spcAft>
                  <a:spcPts val="0"/>
                </a:spcAft>
                <a:buClrTx/>
                <a:buSzTx/>
                <a:buFontTx/>
                <a:buNone/>
                <a:tabLst/>
                <a:defRPr sz="2400">
                  <a:solidFill>
                    <a:srgbClr val="015873"/>
                  </a:solidFill>
                </a:defRPr>
              </a:pPr>
              <a:r>
                <a:rPr kumimoji="0" sz="2400" b="0" i="0" u="none" strike="noStrike" kern="0" cap="none" spc="0" normalizeH="0" baseline="0" noProof="0">
                  <a:ln>
                    <a:noFill/>
                  </a:ln>
                  <a:solidFill>
                    <a:srgbClr val="015873"/>
                  </a:solidFill>
                  <a:effectLst/>
                  <a:uLnTx/>
                  <a:uFillTx/>
                  <a:latin typeface="Calibri"/>
                  <a:ea typeface="Calibri"/>
                  <a:cs typeface="Calibri"/>
                  <a:sym typeface="Calibri"/>
                </a:rPr>
                <a:t>At least every 6 mo: </a:t>
              </a:r>
              <a:r>
                <a:rPr kumimoji="0" sz="2400" b="0" i="0" u="none" strike="noStrike" kern="0" cap="none" spc="0" normalizeH="0" baseline="0" noProof="0">
                  <a:ln>
                    <a:noFill/>
                  </a:ln>
                  <a:solidFill>
                    <a:srgbClr val="000000"/>
                  </a:solidFill>
                  <a:effectLst/>
                  <a:uLnTx/>
                  <a:uFillTx/>
                  <a:latin typeface="Calibri"/>
                  <a:ea typeface="Calibri"/>
                  <a:cs typeface="Calibri"/>
                  <a:sym typeface="Calibri"/>
                </a:rPr>
                <a:t>Ag/Ab test</a:t>
              </a:r>
              <a:r>
                <a:rPr kumimoji="0" sz="2400" b="0" i="0" u="none" strike="noStrike" kern="0" cap="none" spc="0" normalizeH="0" baseline="30000" noProof="0">
                  <a:ln>
                    <a:noFill/>
                  </a:ln>
                  <a:solidFill>
                    <a:srgbClr val="000000"/>
                  </a:solidFill>
                  <a:effectLst/>
                  <a:uLnTx/>
                  <a:uFillTx/>
                  <a:latin typeface="Calibri"/>
                  <a:ea typeface="Calibri"/>
                  <a:cs typeface="Calibri"/>
                  <a:sym typeface="Calibri"/>
                </a:rPr>
                <a:t>2</a:t>
              </a:r>
            </a:p>
          </p:txBody>
        </p:sp>
      </p:grpSp>
      <p:sp>
        <p:nvSpPr>
          <p:cNvPr id="1545" name="Slide Number"/>
          <p:cNvSpPr txBox="1">
            <a:spLocks noGrp="1"/>
          </p:cNvSpPr>
          <p:nvPr>
            <p:ph type="sldNum" sz="quarter" idx="4294967295"/>
          </p:nvPr>
        </p:nvSpPr>
        <p:spPr>
          <a:xfrm>
            <a:off x="9072761" y="6133576"/>
            <a:ext cx="28448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lstStyle>
            <a:lvl1pPr algn="r">
              <a:defRPr sz="1200">
                <a:solidFill>
                  <a:srgbClr val="757575"/>
                </a:solidFill>
                <a:latin typeface="Aptos"/>
                <a:ea typeface="Aptos"/>
                <a:cs typeface="Aptos"/>
                <a:sym typeface="Aptos"/>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757575"/>
                </a:solidFill>
                <a:effectLst/>
                <a:uLnTx/>
                <a:uFillTx/>
                <a:latin typeface="Aptos"/>
                <a:sym typeface="Aptos"/>
              </a:rPr>
              <a:pPr marL="0" marR="0" lvl="0" indent="0" algn="r" defTabSz="914400" rtl="0" eaLnBrk="1" fontAlgn="auto" latinLnBrk="0" hangingPunct="0">
                <a:lnSpc>
                  <a:spcPct val="100000"/>
                </a:lnSpc>
                <a:spcBef>
                  <a:spcPts val="0"/>
                </a:spcBef>
                <a:spcAft>
                  <a:spcPts val="0"/>
                </a:spcAft>
                <a:buClrTx/>
                <a:buSzTx/>
                <a:buFontTx/>
                <a:buNone/>
                <a:tabLst/>
                <a:defRPr/>
              </a:pPr>
              <a:t>51</a:t>
            </a:fld>
            <a:endParaRPr kumimoji="0" sz="1200" b="0" i="0" u="none" strike="noStrike" kern="0" cap="none" spc="0" normalizeH="0" baseline="0" noProof="0">
              <a:ln>
                <a:noFill/>
              </a:ln>
              <a:solidFill>
                <a:srgbClr val="757575"/>
              </a:solidFill>
              <a:effectLst/>
              <a:uLnTx/>
              <a:uFillTx/>
              <a:latin typeface="Aptos"/>
              <a:sym typeface="Aptos"/>
            </a:endParaRPr>
          </a:p>
        </p:txBody>
      </p:sp>
    </p:spTree>
    <p:extLst>
      <p:ext uri="{BB962C8B-B14F-4D97-AF65-F5344CB8AC3E}">
        <p14:creationId xmlns:p14="http://schemas.microsoft.com/office/powerpoint/2010/main" val="277211140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5" name="Title 8"/>
          <p:cNvSpPr txBox="1">
            <a:spLocks noGrp="1"/>
          </p:cNvSpPr>
          <p:nvPr>
            <p:ph type="title"/>
          </p:nvPr>
        </p:nvSpPr>
        <p:spPr>
          <a:xfrm>
            <a:off x="512239" y="248884"/>
            <a:ext cx="11167517" cy="687571"/>
          </a:xfrm>
          <a:prstGeom prst="rect">
            <a:avLst/>
          </a:prstGeom>
        </p:spPr>
        <p:txBody>
          <a:bodyPr/>
          <a:lstStyle>
            <a:lvl1pPr algn="ctr">
              <a:defRPr sz="2500" b="1">
                <a:solidFill>
                  <a:srgbClr val="002060"/>
                </a:solidFill>
                <a:latin typeface="+mj-lt"/>
                <a:ea typeface="+mj-ea"/>
                <a:cs typeface="+mj-cs"/>
                <a:sym typeface="Helvetica"/>
              </a:defRPr>
            </a:lvl1pPr>
          </a:lstStyle>
          <a:p>
            <a:r>
              <a:t>Potential Breakthrough HIV Acquisition on Oral or Injectable PrEP</a:t>
            </a:r>
          </a:p>
        </p:txBody>
      </p:sp>
      <p:sp>
        <p:nvSpPr>
          <p:cNvPr id="2046" name="Text Placeholder 11"/>
          <p:cNvSpPr txBox="1">
            <a:spLocks noGrp="1"/>
          </p:cNvSpPr>
          <p:nvPr>
            <p:ph type="body" sz="quarter" idx="1"/>
          </p:nvPr>
        </p:nvSpPr>
        <p:spPr>
          <a:xfrm>
            <a:off x="512240" y="867373"/>
            <a:ext cx="5504308" cy="543054"/>
          </a:xfrm>
          <a:prstGeom prst="rect">
            <a:avLst/>
          </a:prstGeom>
        </p:spPr>
        <p:txBody>
          <a:bodyPr/>
          <a:lstStyle>
            <a:lvl1pPr algn="ctr">
              <a:defRPr>
                <a:solidFill>
                  <a:srgbClr val="FFB911"/>
                </a:solidFill>
              </a:defRPr>
            </a:lvl1pPr>
          </a:lstStyle>
          <a:p>
            <a:r>
              <a:t>CLINICAL CONSULTATION</a:t>
            </a:r>
          </a:p>
        </p:txBody>
      </p:sp>
      <p:sp>
        <p:nvSpPr>
          <p:cNvPr id="2047" name="Text Placeholder 13"/>
          <p:cNvSpPr>
            <a:spLocks noGrp="1"/>
          </p:cNvSpPr>
          <p:nvPr>
            <p:ph type="body" idx="21"/>
          </p:nvPr>
        </p:nvSpPr>
        <p:spPr>
          <a:xfrm>
            <a:off x="6094410" y="881367"/>
            <a:ext cx="5585349" cy="54305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0" indent="0" algn="ctr">
              <a:buClrTx/>
              <a:buSzTx/>
              <a:buFontTx/>
              <a:buNone/>
              <a:defRPr sz="2400" b="1">
                <a:solidFill>
                  <a:srgbClr val="00B0F0"/>
                </a:solidFill>
                <a:latin typeface="Aptos"/>
                <a:ea typeface="Aptos"/>
                <a:cs typeface="Aptos"/>
                <a:sym typeface="Aptos"/>
              </a:defRPr>
            </a:lvl1pPr>
          </a:lstStyle>
          <a:p>
            <a:r>
              <a:t>RESEARCH STUDY</a:t>
            </a:r>
          </a:p>
        </p:txBody>
      </p:sp>
      <p:pic>
        <p:nvPicPr>
          <p:cNvPr id="2048" name="Content Placeholder 18" descr="Content Placeholder 18"/>
          <p:cNvPicPr>
            <a:picLocks noChangeAspect="1"/>
          </p:cNvPicPr>
          <p:nvPr/>
        </p:nvPicPr>
        <p:blipFill>
          <a:blip r:embed="rId2"/>
          <a:stretch>
            <a:fillRect/>
          </a:stretch>
        </p:blipFill>
        <p:spPr>
          <a:xfrm>
            <a:off x="7370174" y="1530578"/>
            <a:ext cx="3101684" cy="1006831"/>
          </a:xfrm>
          <a:prstGeom prst="rect">
            <a:avLst/>
          </a:prstGeom>
          <a:ln w="12700">
            <a:miter lim="400000"/>
          </a:ln>
        </p:spPr>
      </p:pic>
      <p:pic>
        <p:nvPicPr>
          <p:cNvPr id="2049" name="Picture 2" descr="Picture 2"/>
          <p:cNvPicPr>
            <a:picLocks noChangeAspect="1"/>
          </p:cNvPicPr>
          <p:nvPr/>
        </p:nvPicPr>
        <p:blipFill>
          <a:blip r:embed="rId3"/>
          <a:srcRect b="23125"/>
          <a:stretch>
            <a:fillRect/>
          </a:stretch>
        </p:blipFill>
        <p:spPr>
          <a:xfrm>
            <a:off x="1865869" y="1300075"/>
            <a:ext cx="3657601" cy="1405891"/>
          </a:xfrm>
          <a:prstGeom prst="rect">
            <a:avLst/>
          </a:prstGeom>
          <a:ln w="12700">
            <a:miter lim="400000"/>
          </a:ln>
        </p:spPr>
      </p:pic>
      <p:sp>
        <p:nvSpPr>
          <p:cNvPr id="2050" name="TextBox 17"/>
          <p:cNvSpPr txBox="1"/>
          <p:nvPr/>
        </p:nvSpPr>
        <p:spPr>
          <a:xfrm>
            <a:off x="1981240" y="3954369"/>
            <a:ext cx="3496509" cy="1012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sz="2400" b="1">
                <a:latin typeface="+mj-lt"/>
                <a:ea typeface="+mj-ea"/>
                <a:cs typeface="+mj-cs"/>
                <a:sym typeface="Helvetica"/>
              </a:defRPr>
            </a:pPr>
            <a:r>
              <a:t>nccc.ucsf.edu</a:t>
            </a:r>
          </a:p>
          <a:p>
            <a:pPr>
              <a:lnSpc>
                <a:spcPct val="150000"/>
              </a:lnSpc>
              <a:defRPr sz="2400" b="1">
                <a:latin typeface="+mj-lt"/>
                <a:ea typeface="+mj-ea"/>
                <a:cs typeface="+mj-cs"/>
                <a:sym typeface="Helvetica"/>
              </a:defRPr>
            </a:pPr>
            <a:r>
              <a:t>844-ASK-NCCC</a:t>
            </a:r>
          </a:p>
        </p:txBody>
      </p:sp>
      <p:sp>
        <p:nvSpPr>
          <p:cNvPr id="2051" name="TextBox 20"/>
          <p:cNvSpPr txBox="1"/>
          <p:nvPr/>
        </p:nvSpPr>
        <p:spPr>
          <a:xfrm>
            <a:off x="6141718" y="2862479"/>
            <a:ext cx="5492318"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b="1">
                <a:solidFill>
                  <a:srgbClr val="00ADEE"/>
                </a:solidFill>
                <a:latin typeface="+mj-lt"/>
                <a:ea typeface="+mj-ea"/>
                <a:cs typeface="+mj-cs"/>
                <a:sym typeface="Helvetica"/>
              </a:defRPr>
            </a:lvl1pPr>
          </a:lstStyle>
          <a:p>
            <a:r>
              <a:t>To better understand HIV acquisition on oral or injectable PrEP</a:t>
            </a:r>
          </a:p>
        </p:txBody>
      </p:sp>
      <p:pic>
        <p:nvPicPr>
          <p:cNvPr id="2052" name="Picture 21" descr="Picture 21"/>
          <p:cNvPicPr>
            <a:picLocks noChangeAspect="1"/>
          </p:cNvPicPr>
          <p:nvPr/>
        </p:nvPicPr>
        <p:blipFill>
          <a:blip r:embed="rId4"/>
          <a:stretch>
            <a:fillRect/>
          </a:stretch>
        </p:blipFill>
        <p:spPr>
          <a:xfrm>
            <a:off x="10083899" y="3865907"/>
            <a:ext cx="1436271" cy="1436270"/>
          </a:xfrm>
          <a:prstGeom prst="rect">
            <a:avLst/>
          </a:prstGeom>
          <a:ln w="12700">
            <a:miter lim="400000"/>
          </a:ln>
        </p:spPr>
      </p:pic>
      <p:sp>
        <p:nvSpPr>
          <p:cNvPr id="2053" name="TextBox 1"/>
          <p:cNvSpPr txBox="1"/>
          <p:nvPr/>
        </p:nvSpPr>
        <p:spPr>
          <a:xfrm>
            <a:off x="557960" y="2858841"/>
            <a:ext cx="5412868"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b="1">
                <a:solidFill>
                  <a:srgbClr val="7A736D"/>
                </a:solidFill>
                <a:latin typeface="+mj-lt"/>
                <a:ea typeface="+mj-ea"/>
                <a:cs typeface="+mj-cs"/>
                <a:sym typeface="Helvetica"/>
              </a:defRPr>
            </a:lvl1pPr>
          </a:lstStyle>
          <a:p>
            <a:r>
              <a:t>For rapid expert consultation and advice on HIV and PrEP management</a:t>
            </a:r>
          </a:p>
        </p:txBody>
      </p:sp>
      <p:sp>
        <p:nvSpPr>
          <p:cNvPr id="2054" name="TextBox 2"/>
          <p:cNvSpPr txBox="1"/>
          <p:nvPr/>
        </p:nvSpPr>
        <p:spPr>
          <a:xfrm>
            <a:off x="6140130" y="5679635"/>
            <a:ext cx="5493908"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latin typeface="+mj-lt"/>
                <a:ea typeface="+mj-ea"/>
                <a:cs typeface="+mj-cs"/>
                <a:sym typeface="Helvetica"/>
              </a:defRPr>
            </a:lvl1pPr>
          </a:lstStyle>
          <a:p>
            <a:r>
              <a:t>Contact the team to learn about study eligibility for individuals with confirmed or suspected HIV-1 diagnosis while on any form of PrEP.</a:t>
            </a:r>
          </a:p>
        </p:txBody>
      </p:sp>
      <p:sp>
        <p:nvSpPr>
          <p:cNvPr id="2055" name="Rectangle 4"/>
          <p:cNvSpPr/>
          <p:nvPr/>
        </p:nvSpPr>
        <p:spPr>
          <a:xfrm>
            <a:off x="512241" y="858546"/>
            <a:ext cx="5504308" cy="5750569"/>
          </a:xfrm>
          <a:prstGeom prst="rect">
            <a:avLst/>
          </a:prstGeom>
          <a:ln w="19050">
            <a:solidFill>
              <a:srgbClr val="FFB911"/>
            </a:solidFill>
            <a:miter/>
          </a:ln>
        </p:spPr>
        <p:txBody>
          <a:bodyPr lIns="45719" rIns="45719" anchor="ctr"/>
          <a:lstStyle/>
          <a:p>
            <a:pPr algn="ctr">
              <a:defRPr>
                <a:solidFill>
                  <a:srgbClr val="FFFFFF"/>
                </a:solidFill>
                <a:latin typeface="Aptos"/>
                <a:ea typeface="Aptos"/>
                <a:cs typeface="Aptos"/>
                <a:sym typeface="Aptos"/>
              </a:defRPr>
            </a:pPr>
            <a:endParaRPr/>
          </a:p>
        </p:txBody>
      </p:sp>
      <p:sp>
        <p:nvSpPr>
          <p:cNvPr id="2056" name="Rectangle 5"/>
          <p:cNvSpPr/>
          <p:nvPr/>
        </p:nvSpPr>
        <p:spPr>
          <a:xfrm>
            <a:off x="6094410" y="858547"/>
            <a:ext cx="5585350" cy="5750569"/>
          </a:xfrm>
          <a:prstGeom prst="rect">
            <a:avLst/>
          </a:prstGeom>
          <a:ln w="19050">
            <a:solidFill>
              <a:srgbClr val="00ADEE"/>
            </a:solidFill>
            <a:miter/>
          </a:ln>
        </p:spPr>
        <p:txBody>
          <a:bodyPr lIns="45719" rIns="45719" anchor="ctr"/>
          <a:lstStyle/>
          <a:p>
            <a:pPr algn="ctr">
              <a:defRPr>
                <a:solidFill>
                  <a:srgbClr val="FFFFFF"/>
                </a:solidFill>
                <a:latin typeface="Aptos"/>
                <a:ea typeface="Aptos"/>
                <a:cs typeface="Aptos"/>
                <a:sym typeface="Aptos"/>
              </a:defRPr>
            </a:pPr>
            <a:endParaRPr/>
          </a:p>
        </p:txBody>
      </p:sp>
      <p:grpSp>
        <p:nvGrpSpPr>
          <p:cNvPr id="2059" name="Group 7"/>
          <p:cNvGrpSpPr/>
          <p:nvPr/>
        </p:nvGrpSpPr>
        <p:grpSpPr>
          <a:xfrm>
            <a:off x="1489567" y="4025920"/>
            <a:ext cx="572728" cy="1154375"/>
            <a:chOff x="0" y="0"/>
            <a:chExt cx="572727" cy="1154374"/>
          </a:xfrm>
        </p:grpSpPr>
        <p:pic>
          <p:nvPicPr>
            <p:cNvPr id="2057" name="Picture 10" descr="Picture 10"/>
            <p:cNvPicPr>
              <a:picLocks noChangeAspect="1"/>
            </p:cNvPicPr>
            <p:nvPr/>
          </p:nvPicPr>
          <p:blipFill>
            <a:blip r:embed="rId5"/>
            <a:srcRect l="85732" t="7129" r="5121" b="58227"/>
            <a:stretch>
              <a:fillRect/>
            </a:stretch>
          </p:blipFill>
          <p:spPr>
            <a:xfrm>
              <a:off x="18734" y="0"/>
              <a:ext cx="535259" cy="642311"/>
            </a:xfrm>
            <a:prstGeom prst="rect">
              <a:avLst/>
            </a:prstGeom>
            <a:ln w="12700" cap="flat">
              <a:noFill/>
              <a:miter lim="400000"/>
            </a:ln>
            <a:effectLst/>
          </p:spPr>
        </p:pic>
        <p:pic>
          <p:nvPicPr>
            <p:cNvPr id="2058" name="Picture 12" descr="Picture 12"/>
            <p:cNvPicPr>
              <a:picLocks noChangeAspect="1"/>
            </p:cNvPicPr>
            <p:nvPr/>
          </p:nvPicPr>
          <p:blipFill>
            <a:blip r:embed="rId5"/>
            <a:srcRect l="50976" t="7129" r="39237" b="58227"/>
            <a:stretch>
              <a:fillRect/>
            </a:stretch>
          </p:blipFill>
          <p:spPr>
            <a:xfrm>
              <a:off x="0" y="512063"/>
              <a:ext cx="572728" cy="642312"/>
            </a:xfrm>
            <a:prstGeom prst="rect">
              <a:avLst/>
            </a:prstGeom>
            <a:ln w="12700" cap="flat">
              <a:noFill/>
              <a:miter lim="400000"/>
            </a:ln>
            <a:effectLst/>
          </p:spPr>
        </p:pic>
      </p:grpSp>
      <p:grpSp>
        <p:nvGrpSpPr>
          <p:cNvPr id="2065" name="Group 24"/>
          <p:cNvGrpSpPr/>
          <p:nvPr/>
        </p:nvGrpSpPr>
        <p:grpSpPr>
          <a:xfrm>
            <a:off x="6545409" y="3700764"/>
            <a:ext cx="3665349" cy="1774907"/>
            <a:chOff x="0" y="0"/>
            <a:chExt cx="3665347" cy="1774905"/>
          </a:xfrm>
        </p:grpSpPr>
        <p:sp>
          <p:nvSpPr>
            <p:cNvPr id="2060" name="TextBox 23"/>
            <p:cNvSpPr txBox="1"/>
            <p:nvPr/>
          </p:nvSpPr>
          <p:spPr>
            <a:xfrm>
              <a:off x="560055" y="0"/>
              <a:ext cx="3105294" cy="15646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150000"/>
                </a:lnSpc>
                <a:defRPr sz="2400" b="1">
                  <a:latin typeface="+mj-lt"/>
                  <a:ea typeface="+mj-ea"/>
                  <a:cs typeface="+mj-cs"/>
                  <a:sym typeface="Helvetica"/>
                </a:defRPr>
              </a:pPr>
              <a:r>
                <a:t>seroprep.ucsf.edu </a:t>
              </a:r>
            </a:p>
            <a:p>
              <a:pPr>
                <a:lnSpc>
                  <a:spcPct val="150000"/>
                </a:lnSpc>
                <a:defRPr sz="2400" b="1">
                  <a:latin typeface="+mj-lt"/>
                  <a:ea typeface="+mj-ea"/>
                  <a:cs typeface="+mj-cs"/>
                  <a:sym typeface="Helvetica"/>
                </a:defRPr>
              </a:pPr>
              <a:r>
                <a:t>415-539-5688 </a:t>
              </a:r>
            </a:p>
            <a:p>
              <a:pPr>
                <a:lnSpc>
                  <a:spcPct val="150000"/>
                </a:lnSpc>
                <a:defRPr sz="2400" b="1">
                  <a:latin typeface="+mj-lt"/>
                  <a:ea typeface="+mj-ea"/>
                  <a:cs typeface="+mj-cs"/>
                  <a:sym typeface="Helvetica"/>
                </a:defRPr>
              </a:pPr>
              <a:r>
                <a:t>seroprep@ucsf.edu </a:t>
              </a:r>
            </a:p>
          </p:txBody>
        </p:sp>
        <p:grpSp>
          <p:nvGrpSpPr>
            <p:cNvPr id="2064" name="Group 14"/>
            <p:cNvGrpSpPr/>
            <p:nvPr/>
          </p:nvGrpSpPr>
          <p:grpSpPr>
            <a:xfrm>
              <a:off x="0" y="73750"/>
              <a:ext cx="584657" cy="1701157"/>
              <a:chOff x="0" y="0"/>
              <a:chExt cx="584655" cy="1701155"/>
            </a:xfrm>
          </p:grpSpPr>
          <p:pic>
            <p:nvPicPr>
              <p:cNvPr id="2061" name="Picture 16" descr="Picture 16"/>
              <p:cNvPicPr>
                <a:picLocks noChangeAspect="1"/>
              </p:cNvPicPr>
              <p:nvPr/>
            </p:nvPicPr>
            <p:blipFill>
              <a:blip r:embed="rId5"/>
              <a:srcRect l="39512" t="7129" r="51340" b="58227"/>
              <a:stretch>
                <a:fillRect/>
              </a:stretch>
            </p:blipFill>
            <p:spPr>
              <a:xfrm>
                <a:off x="0" y="1045463"/>
                <a:ext cx="546408" cy="655693"/>
              </a:xfrm>
              <a:prstGeom prst="rect">
                <a:avLst/>
              </a:prstGeom>
              <a:ln w="12700" cap="flat">
                <a:noFill/>
                <a:miter lim="400000"/>
              </a:ln>
              <a:effectLst/>
            </p:spPr>
          </p:pic>
          <p:pic>
            <p:nvPicPr>
              <p:cNvPr id="2062" name="Picture 19" descr="Picture 19"/>
              <p:cNvPicPr>
                <a:picLocks noChangeAspect="1"/>
              </p:cNvPicPr>
              <p:nvPr/>
            </p:nvPicPr>
            <p:blipFill>
              <a:blip r:embed="rId5"/>
              <a:srcRect l="85732" t="7129" r="5121" b="58227"/>
              <a:stretch>
                <a:fillRect/>
              </a:stretch>
            </p:blipFill>
            <p:spPr>
              <a:xfrm>
                <a:off x="19124" y="-1"/>
                <a:ext cx="546408" cy="655693"/>
              </a:xfrm>
              <a:prstGeom prst="rect">
                <a:avLst/>
              </a:prstGeom>
              <a:ln w="12700" cap="flat">
                <a:noFill/>
                <a:miter lim="400000"/>
              </a:ln>
              <a:effectLst/>
            </p:spPr>
          </p:pic>
          <p:pic>
            <p:nvPicPr>
              <p:cNvPr id="2063" name="Picture 22" descr="Picture 22"/>
              <p:cNvPicPr>
                <a:picLocks noChangeAspect="1"/>
              </p:cNvPicPr>
              <p:nvPr/>
            </p:nvPicPr>
            <p:blipFill>
              <a:blip r:embed="rId5"/>
              <a:srcRect l="50976" t="7129" r="39237" b="58227"/>
              <a:stretch>
                <a:fillRect/>
              </a:stretch>
            </p:blipFill>
            <p:spPr>
              <a:xfrm>
                <a:off x="0" y="522731"/>
                <a:ext cx="584656" cy="655693"/>
              </a:xfrm>
              <a:prstGeom prst="rect">
                <a:avLst/>
              </a:prstGeom>
              <a:ln w="12700" cap="flat">
                <a:noFill/>
                <a:miter lim="400000"/>
              </a:ln>
              <a:effectLst/>
            </p:spPr>
          </p:pic>
        </p:grpSp>
      </p:gr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ch5388.fig1_.jpg" descr="ch5388.fig1_.jpg"/>
          <p:cNvPicPr>
            <a:picLocks noChangeAspect="1"/>
          </p:cNvPicPr>
          <p:nvPr/>
        </p:nvPicPr>
        <p:blipFill>
          <a:blip r:embed="rId2"/>
          <a:stretch>
            <a:fillRect/>
          </a:stretch>
        </p:blipFill>
        <p:spPr>
          <a:xfrm>
            <a:off x="1633702" y="1478507"/>
            <a:ext cx="8924598" cy="6700293"/>
          </a:xfrm>
          <a:prstGeom prst="rect">
            <a:avLst/>
          </a:prstGeom>
          <a:ln w="12700">
            <a:miter lim="400000"/>
          </a:ln>
        </p:spPr>
      </p:pic>
      <p:sp>
        <p:nvSpPr>
          <p:cNvPr id="2068" name="Slide Number"/>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53</a:t>
            </a:fld>
            <a:endParaRPr/>
          </a:p>
        </p:txBody>
      </p:sp>
      <p:sp>
        <p:nvSpPr>
          <p:cNvPr id="2069" name="Acute Seroconversion and Risk of HIV Transmission:…"/>
          <p:cNvSpPr txBox="1">
            <a:spLocks noGrp="1"/>
          </p:cNvSpPr>
          <p:nvPr>
            <p:ph type="title" idx="4294967295"/>
          </p:nvPr>
        </p:nvSpPr>
        <p:spPr>
          <a:xfrm>
            <a:off x="1270588" y="126596"/>
            <a:ext cx="9891170" cy="1066801"/>
          </a:xfrm>
          <a:prstGeom prst="rect">
            <a:avLst/>
          </a:prstGeom>
        </p:spPr>
        <p:txBody>
          <a:bodyPr>
            <a:normAutofit fontScale="90000"/>
          </a:bodyPr>
          <a:lstStyle/>
          <a:p>
            <a:pPr defTabSz="682325">
              <a:defRPr sz="3640">
                <a:latin typeface="+mn-lt"/>
                <a:ea typeface="+mn-ea"/>
                <a:cs typeface="+mn-cs"/>
                <a:sym typeface="Calibri"/>
              </a:defRPr>
            </a:pPr>
            <a:r>
              <a:rPr dirty="0"/>
              <a:t>Acute Seroconversion and Risk of HIV Transmission: Case for Rapid Start ART</a:t>
            </a:r>
          </a:p>
        </p:txBody>
      </p:sp>
      <p:pic>
        <p:nvPicPr>
          <p:cNvPr id="2070" name="Graphic 9" descr="Graphic 9"/>
          <p:cNvPicPr>
            <a:picLocks noChangeAspect="1"/>
          </p:cNvPicPr>
          <p:nvPr/>
        </p:nvPicPr>
        <p:blipFill>
          <a:blip r:embed="rId3"/>
          <a:stretch>
            <a:fillRect/>
          </a:stretch>
        </p:blipFill>
        <p:spPr>
          <a:xfrm>
            <a:off x="192292" y="6349879"/>
            <a:ext cx="1780453" cy="370933"/>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Slide Number"/>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54</a:t>
            </a:fld>
            <a:endParaRPr/>
          </a:p>
        </p:txBody>
      </p:sp>
      <p:sp>
        <p:nvSpPr>
          <p:cNvPr id="2073" name="Content Placeholder 2"/>
          <p:cNvSpPr txBox="1"/>
          <p:nvPr/>
        </p:nvSpPr>
        <p:spPr>
          <a:xfrm>
            <a:off x="5947777" y="1855956"/>
            <a:ext cx="5229574" cy="4679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nSpc>
                <a:spcPct val="90000"/>
              </a:lnSpc>
              <a:spcBef>
                <a:spcPts val="1000"/>
              </a:spcBef>
              <a:defRPr sz="2400" b="1">
                <a:solidFill>
                  <a:srgbClr val="E1471D"/>
                </a:solidFill>
              </a:defRPr>
            </a:pPr>
            <a:r>
              <a:t>Not needed before initiating ART</a:t>
            </a:r>
          </a:p>
          <a:p>
            <a:pPr marL="342900" indent="-342900">
              <a:lnSpc>
                <a:spcPct val="90000"/>
              </a:lnSpc>
              <a:spcBef>
                <a:spcPts val="1000"/>
              </a:spcBef>
              <a:buClr>
                <a:srgbClr val="000000"/>
              </a:buClr>
              <a:buSzPct val="100000"/>
              <a:buChar char="▪"/>
              <a:defRPr sz="2400"/>
            </a:pPr>
            <a:r>
              <a:t>CD4+ T cell count</a:t>
            </a:r>
          </a:p>
          <a:p>
            <a:pPr marL="342900" indent="-342900">
              <a:lnSpc>
                <a:spcPct val="90000"/>
              </a:lnSpc>
              <a:spcBef>
                <a:spcPts val="1000"/>
              </a:spcBef>
              <a:buClr>
                <a:srgbClr val="000000"/>
              </a:buClr>
              <a:buSzPct val="100000"/>
              <a:buChar char="▪"/>
              <a:defRPr sz="2400"/>
            </a:pPr>
            <a:r>
              <a:t>HIV-1 RNA </a:t>
            </a:r>
          </a:p>
          <a:p>
            <a:pPr marL="342900" indent="-342900">
              <a:lnSpc>
                <a:spcPct val="90000"/>
              </a:lnSpc>
              <a:spcBef>
                <a:spcPts val="1000"/>
              </a:spcBef>
              <a:buClr>
                <a:srgbClr val="000000"/>
              </a:buClr>
              <a:buSzPct val="100000"/>
              <a:buChar char="▪"/>
              <a:defRPr sz="2400"/>
            </a:pPr>
            <a:r>
              <a:t>CBC, chem panel, hepatitis serologies  </a:t>
            </a:r>
          </a:p>
          <a:p>
            <a:pPr marL="342900" indent="-342900">
              <a:lnSpc>
                <a:spcPct val="90000"/>
              </a:lnSpc>
              <a:spcBef>
                <a:spcPts val="1000"/>
              </a:spcBef>
              <a:buClr>
                <a:srgbClr val="000000"/>
              </a:buClr>
              <a:buSzPct val="100000"/>
              <a:buChar char="▪"/>
              <a:defRPr sz="2400"/>
            </a:pPr>
            <a:r>
              <a:t>Resistance test results</a:t>
            </a:r>
          </a:p>
        </p:txBody>
      </p:sp>
      <p:sp>
        <p:nvSpPr>
          <p:cNvPr id="2074" name="Patient Information Before Initiating Rapid ART"/>
          <p:cNvSpPr txBox="1"/>
          <p:nvPr/>
        </p:nvSpPr>
        <p:spPr>
          <a:xfrm>
            <a:off x="851733" y="488611"/>
            <a:ext cx="10655805" cy="701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4000">
                <a:solidFill>
                  <a:srgbClr val="FFFFFF"/>
                </a:solidFill>
                <a:latin typeface="+mj-lt"/>
                <a:ea typeface="+mj-ea"/>
                <a:cs typeface="+mj-cs"/>
                <a:sym typeface="Helvetica"/>
              </a:defRPr>
            </a:lvl1pPr>
          </a:lstStyle>
          <a:p>
            <a:r>
              <a:t>Patient Information Before Initiating Rapid ART</a:t>
            </a:r>
          </a:p>
        </p:txBody>
      </p:sp>
      <p:sp>
        <p:nvSpPr>
          <p:cNvPr id="2075" name="Needed…"/>
          <p:cNvSpPr txBox="1"/>
          <p:nvPr/>
        </p:nvSpPr>
        <p:spPr>
          <a:xfrm>
            <a:off x="565930" y="1832954"/>
            <a:ext cx="4832547" cy="3267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spcBef>
                <a:spcPts val="1000"/>
              </a:spcBef>
              <a:defRPr sz="2400" b="1">
                <a:solidFill>
                  <a:srgbClr val="015873"/>
                </a:solidFill>
              </a:defRPr>
            </a:pPr>
            <a:r>
              <a:t>Needed</a:t>
            </a:r>
          </a:p>
          <a:p>
            <a:pPr marL="342900" indent="-342900">
              <a:lnSpc>
                <a:spcPct val="90000"/>
              </a:lnSpc>
              <a:spcBef>
                <a:spcPts val="1000"/>
              </a:spcBef>
              <a:buClr>
                <a:srgbClr val="000000"/>
              </a:buClr>
              <a:buSzPct val="100000"/>
              <a:buChar char="▪"/>
              <a:defRPr sz="2400" b="1"/>
            </a:pPr>
            <a:r>
              <a:t>Reassurance</a:t>
            </a:r>
            <a:r>
              <a:rPr b="0"/>
              <a:t> about normal life expectancy, tolerable therapy</a:t>
            </a:r>
          </a:p>
          <a:p>
            <a:pPr marL="342900" indent="-342900">
              <a:lnSpc>
                <a:spcPct val="90000"/>
              </a:lnSpc>
              <a:spcBef>
                <a:spcPts val="1000"/>
              </a:spcBef>
              <a:buClr>
                <a:srgbClr val="000000"/>
              </a:buClr>
              <a:buSzPct val="100000"/>
              <a:buChar char="▪"/>
              <a:defRPr sz="2400"/>
            </a:pPr>
            <a:r>
              <a:t>Discuss interest in starting immediate ART</a:t>
            </a:r>
          </a:p>
          <a:p>
            <a:pPr marL="342900" indent="-342900">
              <a:lnSpc>
                <a:spcPct val="90000"/>
              </a:lnSpc>
              <a:spcBef>
                <a:spcPts val="1000"/>
              </a:spcBef>
              <a:buClr>
                <a:srgbClr val="000000"/>
              </a:buClr>
              <a:buSzPct val="100000"/>
              <a:buChar char="▪"/>
              <a:defRPr sz="2400"/>
            </a:pPr>
            <a:r>
              <a:t>Counsel on medication adherence</a:t>
            </a:r>
          </a:p>
          <a:p>
            <a:pPr marL="342900" indent="-342900">
              <a:lnSpc>
                <a:spcPct val="90000"/>
              </a:lnSpc>
              <a:spcBef>
                <a:spcPts val="1000"/>
              </a:spcBef>
              <a:buClr>
                <a:srgbClr val="000000"/>
              </a:buClr>
              <a:buSzPct val="100000"/>
              <a:buChar char="▪"/>
              <a:defRPr sz="2400"/>
            </a:pPr>
            <a:r>
              <a:t>Support and empower through positive messaging including U=U</a:t>
            </a:r>
          </a:p>
        </p:txBody>
      </p:sp>
      <p:pic>
        <p:nvPicPr>
          <p:cNvPr id="2076" name="Graphic 9" descr="Graphic 9"/>
          <p:cNvPicPr>
            <a:picLocks noChangeAspect="1"/>
          </p:cNvPicPr>
          <p:nvPr/>
        </p:nvPicPr>
        <p:blipFill>
          <a:blip r:embed="rId3"/>
          <a:stretch>
            <a:fillRect/>
          </a:stretch>
        </p:blipFill>
        <p:spPr>
          <a:xfrm>
            <a:off x="522493" y="6340478"/>
            <a:ext cx="1780452" cy="370933"/>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 name="Take Away Message:"/>
          <p:cNvSpPr txBox="1">
            <a:spLocks noGrp="1"/>
          </p:cNvSpPr>
          <p:nvPr>
            <p:ph type="title" idx="4294967295"/>
          </p:nvPr>
        </p:nvSpPr>
        <p:spPr>
          <a:xfrm>
            <a:off x="340783" y="203200"/>
            <a:ext cx="9753601" cy="1066800"/>
          </a:xfrm>
          <a:prstGeom prst="rect">
            <a:avLst/>
          </a:prstGeom>
        </p:spPr>
        <p:txBody>
          <a:bodyPr/>
          <a:lstStyle>
            <a:lvl1pPr>
              <a:defRPr sz="4000">
                <a:latin typeface="+mj-lt"/>
                <a:ea typeface="+mj-ea"/>
                <a:cs typeface="+mj-cs"/>
                <a:sym typeface="Helvetica"/>
              </a:defRPr>
            </a:lvl1pPr>
          </a:lstStyle>
          <a:p>
            <a:r>
              <a:rPr dirty="0"/>
              <a:t>Take Away Message</a:t>
            </a:r>
            <a:r>
              <a:rPr lang="en-US" dirty="0"/>
              <a:t>s</a:t>
            </a:r>
            <a:r>
              <a:rPr dirty="0"/>
              <a:t>: </a:t>
            </a:r>
          </a:p>
        </p:txBody>
      </p:sp>
      <p:sp>
        <p:nvSpPr>
          <p:cNvPr id="2081" name="Novel strategies and practices have the potential to engage and retain hard to reach populations in PrEP care…"/>
          <p:cNvSpPr txBox="1">
            <a:spLocks noGrp="1"/>
          </p:cNvSpPr>
          <p:nvPr>
            <p:ph type="body" idx="4294967295"/>
          </p:nvPr>
        </p:nvSpPr>
        <p:spPr>
          <a:xfrm>
            <a:off x="56668" y="1701800"/>
            <a:ext cx="12440994" cy="4419600"/>
          </a:xfrm>
          <a:prstGeom prst="rect">
            <a:avLst/>
          </a:prstGeom>
        </p:spPr>
        <p:txBody>
          <a:bodyPr>
            <a:normAutofit/>
          </a:bodyPr>
          <a:lstStyle/>
          <a:p>
            <a:pPr marL="129409" indent="-129409" defTabSz="402336">
              <a:lnSpc>
                <a:spcPct val="100000"/>
              </a:lnSpc>
              <a:spcBef>
                <a:spcPts val="0"/>
              </a:spcBef>
              <a:buSzPct val="60000"/>
              <a:buBlip>
                <a:blip r:embed="rId2"/>
              </a:buBlip>
              <a:defRPr sz="1900">
                <a:solidFill>
                  <a:srgbClr val="222222"/>
                </a:solidFill>
                <a:latin typeface="+mj-lt"/>
                <a:ea typeface="+mj-ea"/>
                <a:cs typeface="+mj-cs"/>
                <a:sym typeface="Helvetica"/>
              </a:defRPr>
            </a:pPr>
            <a:r>
              <a:rPr sz="2000" dirty="0"/>
              <a:t>Novel strategies and practices have the potential to engage and retain hard to reach populations in PrEP care</a:t>
            </a:r>
          </a:p>
          <a:p>
            <a:pPr marL="0" indent="0" defTabSz="402336">
              <a:lnSpc>
                <a:spcPct val="100000"/>
              </a:lnSpc>
              <a:spcBef>
                <a:spcPts val="0"/>
              </a:spcBef>
              <a:buSzTx/>
              <a:buNone/>
              <a:defRPr sz="1900">
                <a:solidFill>
                  <a:srgbClr val="222222"/>
                </a:solidFill>
                <a:latin typeface="+mj-lt"/>
                <a:ea typeface="+mj-ea"/>
                <a:cs typeface="+mj-cs"/>
                <a:sym typeface="Helvetica"/>
              </a:defRPr>
            </a:pPr>
            <a:endParaRPr sz="2000" dirty="0"/>
          </a:p>
          <a:p>
            <a:pPr marL="129409" indent="-129409" defTabSz="402336">
              <a:lnSpc>
                <a:spcPct val="100000"/>
              </a:lnSpc>
              <a:spcBef>
                <a:spcPts val="0"/>
              </a:spcBef>
              <a:buSzPct val="60000"/>
              <a:buBlip>
                <a:blip r:embed="rId2"/>
              </a:buBlip>
              <a:defRPr sz="1900">
                <a:solidFill>
                  <a:srgbClr val="222222"/>
                </a:solidFill>
                <a:latin typeface="+mj-lt"/>
                <a:ea typeface="+mj-ea"/>
                <a:cs typeface="+mj-cs"/>
                <a:sym typeface="Helvetica"/>
              </a:defRPr>
            </a:pPr>
            <a:r>
              <a:rPr sz="2000" dirty="0"/>
              <a:t>Implicit bias and other barriers can serve to keep at-risk individuals from engaging in PrEP</a:t>
            </a:r>
          </a:p>
          <a:p>
            <a:pPr marL="0" indent="0" defTabSz="402336">
              <a:lnSpc>
                <a:spcPct val="100000"/>
              </a:lnSpc>
              <a:spcBef>
                <a:spcPts val="0"/>
              </a:spcBef>
              <a:buSzTx/>
              <a:buNone/>
              <a:defRPr sz="1900">
                <a:solidFill>
                  <a:srgbClr val="222222"/>
                </a:solidFill>
                <a:latin typeface="+mj-lt"/>
                <a:ea typeface="+mj-ea"/>
                <a:cs typeface="+mj-cs"/>
                <a:sym typeface="Helvetica"/>
              </a:defRPr>
            </a:pPr>
            <a:endParaRPr sz="2000" dirty="0"/>
          </a:p>
          <a:p>
            <a:pPr marL="194109" indent="-194109" defTabSz="402336">
              <a:lnSpc>
                <a:spcPct val="100000"/>
              </a:lnSpc>
              <a:spcBef>
                <a:spcPts val="0"/>
              </a:spcBef>
              <a:buSzPct val="60000"/>
              <a:buBlip>
                <a:blip r:embed="rId2"/>
              </a:buBlip>
              <a:defRPr sz="1900">
                <a:solidFill>
                  <a:srgbClr val="222222"/>
                </a:solidFill>
                <a:latin typeface="+mj-lt"/>
                <a:ea typeface="+mj-ea"/>
                <a:cs typeface="+mj-cs"/>
                <a:sym typeface="Helvetica"/>
              </a:defRPr>
            </a:pPr>
            <a:r>
              <a:rPr sz="2000" dirty="0"/>
              <a:t>Utilize best practice strategies to prevent, test for, and treat STIs</a:t>
            </a:r>
          </a:p>
          <a:p>
            <a:pPr marL="0" indent="0" defTabSz="402336">
              <a:lnSpc>
                <a:spcPct val="100000"/>
              </a:lnSpc>
              <a:spcBef>
                <a:spcPts val="0"/>
              </a:spcBef>
              <a:buSzTx/>
              <a:buNone/>
              <a:defRPr sz="1900">
                <a:solidFill>
                  <a:srgbClr val="222222"/>
                </a:solidFill>
                <a:latin typeface="+mj-lt"/>
                <a:ea typeface="+mj-ea"/>
                <a:cs typeface="+mj-cs"/>
                <a:sym typeface="Helvetica"/>
              </a:defRPr>
            </a:pPr>
            <a:endParaRPr sz="2000" dirty="0"/>
          </a:p>
          <a:p>
            <a:pPr marL="194109" indent="-194109" defTabSz="402336">
              <a:lnSpc>
                <a:spcPct val="100000"/>
              </a:lnSpc>
              <a:spcBef>
                <a:spcPts val="0"/>
              </a:spcBef>
              <a:buSzPct val="60000"/>
              <a:buBlip>
                <a:blip r:embed="rId2"/>
              </a:buBlip>
              <a:defRPr sz="1900">
                <a:solidFill>
                  <a:srgbClr val="222222"/>
                </a:solidFill>
                <a:latin typeface="+mj-lt"/>
                <a:ea typeface="+mj-ea"/>
                <a:cs typeface="+mj-cs"/>
                <a:sym typeface="Helvetica"/>
              </a:defRPr>
            </a:pPr>
            <a:r>
              <a:rPr sz="2000" dirty="0"/>
              <a:t>Incorporate best practice strategies for retaining hard to serve PrEP patients in care such as use of telemedicine</a:t>
            </a:r>
          </a:p>
          <a:p>
            <a:pPr marL="129409" indent="-129409" defTabSz="402336">
              <a:lnSpc>
                <a:spcPct val="100000"/>
              </a:lnSpc>
              <a:spcBef>
                <a:spcPts val="0"/>
              </a:spcBef>
              <a:buSzPct val="60000"/>
              <a:buBlip>
                <a:blip r:embed="rId2"/>
              </a:buBlip>
              <a:defRPr sz="1900">
                <a:solidFill>
                  <a:srgbClr val="222222"/>
                </a:solidFill>
                <a:latin typeface="+mj-lt"/>
                <a:ea typeface="+mj-ea"/>
                <a:cs typeface="+mj-cs"/>
                <a:sym typeface="Helvetica"/>
              </a:defRPr>
            </a:pPr>
            <a:endParaRPr sz="2000" dirty="0"/>
          </a:p>
          <a:p>
            <a:pPr marL="129409" indent="-129409" defTabSz="402336">
              <a:lnSpc>
                <a:spcPct val="100000"/>
              </a:lnSpc>
              <a:spcBef>
                <a:spcPts val="0"/>
              </a:spcBef>
              <a:buSzPct val="60000"/>
              <a:buBlip>
                <a:blip r:embed="rId2"/>
              </a:buBlip>
              <a:defRPr sz="1900">
                <a:solidFill>
                  <a:srgbClr val="222222"/>
                </a:solidFill>
                <a:latin typeface="+mj-lt"/>
                <a:ea typeface="+mj-ea"/>
                <a:cs typeface="+mj-cs"/>
                <a:sym typeface="Helvetica"/>
              </a:defRPr>
            </a:pPr>
            <a:r>
              <a:rPr sz="2000" dirty="0"/>
              <a:t>There are no contraindications for Transgender Women to take PrEP</a:t>
            </a:r>
          </a:p>
          <a:p>
            <a:pPr marL="129409" indent="-129409" defTabSz="402336">
              <a:lnSpc>
                <a:spcPct val="100000"/>
              </a:lnSpc>
              <a:spcBef>
                <a:spcPts val="0"/>
              </a:spcBef>
              <a:buSzPct val="60000"/>
              <a:buBlip>
                <a:blip r:embed="rId2"/>
              </a:buBlip>
              <a:defRPr sz="1900">
                <a:solidFill>
                  <a:srgbClr val="222222"/>
                </a:solidFill>
                <a:latin typeface="+mj-lt"/>
                <a:ea typeface="+mj-ea"/>
                <a:cs typeface="+mj-cs"/>
                <a:sym typeface="Helvetica"/>
              </a:defRPr>
            </a:pPr>
            <a:endParaRPr sz="2000" dirty="0"/>
          </a:p>
          <a:p>
            <a:pPr marL="194109" indent="-194109" defTabSz="402336">
              <a:lnSpc>
                <a:spcPct val="100000"/>
              </a:lnSpc>
              <a:spcBef>
                <a:spcPts val="0"/>
              </a:spcBef>
              <a:buSzPct val="60000"/>
              <a:buBlip>
                <a:blip r:embed="rId2"/>
              </a:buBlip>
              <a:defRPr sz="1900">
                <a:solidFill>
                  <a:srgbClr val="222222"/>
                </a:solidFill>
                <a:latin typeface="+mj-lt"/>
                <a:ea typeface="+mj-ea"/>
                <a:cs typeface="+mj-cs"/>
                <a:sym typeface="Helvetica"/>
              </a:defRPr>
            </a:pPr>
            <a:r>
              <a:rPr sz="2000" dirty="0"/>
              <a:t>Anyone who asks for PrEP should GET IT! </a:t>
            </a:r>
          </a:p>
        </p:txBody>
      </p:sp>
      <p:sp>
        <p:nvSpPr>
          <p:cNvPr id="2082" name="Slide Number"/>
          <p:cNvSpPr txBox="1">
            <a:spLocks noGrp="1"/>
          </p:cNvSpPr>
          <p:nvPr>
            <p:ph type="sldNum" sz="quarter" idx="4294967295"/>
          </p:nvPr>
        </p:nvSpPr>
        <p:spPr>
          <a:xfrm>
            <a:off x="10817859" y="6356349"/>
            <a:ext cx="335862" cy="3330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55</a:t>
            </a:fld>
            <a:endParaRPr/>
          </a:p>
        </p:txBody>
      </p:sp>
      <p:pic>
        <p:nvPicPr>
          <p:cNvPr id="2083" name="Graphic 9" descr="Graphic 9"/>
          <p:cNvPicPr>
            <a:picLocks noChangeAspect="1"/>
          </p:cNvPicPr>
          <p:nvPr/>
        </p:nvPicPr>
        <p:blipFill>
          <a:blip r:embed="rId3"/>
          <a:stretch>
            <a:fillRect/>
          </a:stretch>
        </p:blipFill>
        <p:spPr>
          <a:xfrm>
            <a:off x="522493" y="6340478"/>
            <a:ext cx="1780452" cy="370933"/>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Content Placeholder 1"/>
          <p:cNvSpPr txBox="1">
            <a:spLocks noGrp="1"/>
          </p:cNvSpPr>
          <p:nvPr>
            <p:ph type="body" idx="1"/>
          </p:nvPr>
        </p:nvSpPr>
        <p:spPr>
          <a:xfrm>
            <a:off x="838200" y="1825625"/>
            <a:ext cx="10009097" cy="4351338"/>
          </a:xfrm>
          <a:prstGeom prst="rect">
            <a:avLst/>
          </a:prstGeom>
        </p:spPr>
        <p:txBody>
          <a:bodyPr/>
          <a:lstStyle/>
          <a:p>
            <a:pPr marL="0" indent="0" algn="ctr">
              <a:buNone/>
            </a:pPr>
            <a:r>
              <a:rPr dirty="0"/>
              <a:t>To obtain CME for participating in this webinar, please visit:</a:t>
            </a:r>
            <a:br>
              <a:rPr dirty="0"/>
            </a:br>
            <a:br>
              <a:rPr dirty="0"/>
            </a:br>
            <a:r>
              <a:rPr lang="en-US" dirty="0">
                <a:hlinkClick r:id="rId2"/>
              </a:rPr>
              <a:t>https://education.aahivm.org/courses/119061</a:t>
            </a:r>
            <a:endParaRPr lang="en-US" dirty="0"/>
          </a:p>
          <a:p>
            <a:pPr algn="ctr"/>
            <a:endParaRPr dirty="0"/>
          </a:p>
        </p:txBody>
      </p:sp>
      <p:sp>
        <p:nvSpPr>
          <p:cNvPr id="2086" name="Title 2"/>
          <p:cNvSpPr txBox="1">
            <a:spLocks noGrp="1"/>
          </p:cNvSpPr>
          <p:nvPr>
            <p:ph type="title"/>
          </p:nvPr>
        </p:nvSpPr>
        <p:spPr>
          <a:xfrm>
            <a:off x="838201" y="-228600"/>
            <a:ext cx="10009096" cy="1660206"/>
          </a:xfrm>
          <a:prstGeom prst="rect">
            <a:avLst/>
          </a:prstGeom>
        </p:spPr>
        <p:txBody>
          <a:bodyPr/>
          <a:lstStyle/>
          <a:p>
            <a:br/>
            <a:r>
              <a:rPr sz="3200"/>
              <a:t>Method to Obtain CME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body" idx="1"/>
          </p:nvPr>
        </p:nvSpPr>
        <p:spPr>
          <a:xfrm>
            <a:off x="838200" y="1825625"/>
            <a:ext cx="1044282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b="1" dirty="0">
                <a:solidFill>
                  <a:srgbClr val="FE9427"/>
                </a:solidFill>
              </a:rPr>
              <a:t>CREDIT DESIGNATION</a:t>
            </a:r>
            <a:endParaRPr dirty="0"/>
          </a:p>
          <a:p>
            <a:pPr marL="685800" lvl="1" indent="-228600" algn="l" rtl="0">
              <a:lnSpc>
                <a:spcPct val="90000"/>
              </a:lnSpc>
              <a:spcBef>
                <a:spcPts val="500"/>
              </a:spcBef>
              <a:spcAft>
                <a:spcPts val="0"/>
              </a:spcAft>
              <a:buSzPts val="2400"/>
              <a:buChar char="•"/>
            </a:pPr>
            <a:r>
              <a:rPr lang="en-US" sz="2400" dirty="0"/>
              <a:t>P</a:t>
            </a:r>
            <a:r>
              <a:rPr lang="en-US" dirty="0"/>
              <a:t>artners </a:t>
            </a:r>
            <a:r>
              <a:rPr lang="en-US" sz="2400" dirty="0"/>
              <a:t>designates this continuing</a:t>
            </a:r>
            <a:r>
              <a:rPr lang="en-US" dirty="0"/>
              <a:t> </a:t>
            </a:r>
            <a:r>
              <a:rPr lang="en-US" sz="2400" dirty="0">
                <a:solidFill>
                  <a:schemeClr val="dk1"/>
                </a:solidFill>
              </a:rPr>
              <a:t>education activity for </a:t>
            </a:r>
            <a:r>
              <a:rPr lang="en-US" dirty="0">
                <a:solidFill>
                  <a:schemeClr val="dk1"/>
                </a:solidFill>
              </a:rPr>
              <a:t>1.0</a:t>
            </a:r>
            <a:r>
              <a:rPr lang="en-US" sz="2400" dirty="0">
                <a:solidFill>
                  <a:schemeClr val="dk1"/>
                </a:solidFill>
              </a:rPr>
              <a:t> contact hour(s</a:t>
            </a:r>
            <a:r>
              <a:rPr lang="en-US" sz="2400" dirty="0"/>
              <a:t>) (0.1 CEUs) of the Accrediting Council for Pharmacy Education. </a:t>
            </a:r>
            <a:endParaRPr sz="2400" dirty="0"/>
          </a:p>
          <a:p>
            <a:pPr marL="685800" lvl="0" indent="0">
              <a:spcBef>
                <a:spcPts val="500"/>
              </a:spcBef>
              <a:buNone/>
            </a:pPr>
            <a:r>
              <a:rPr lang="en-US" sz="2400" dirty="0"/>
              <a:t>(Universal Activity Number JA4008073-9999-25-368-L02-P)</a:t>
            </a:r>
            <a:endParaRPr sz="2400" dirty="0"/>
          </a:p>
          <a:p>
            <a:pPr marL="457200" lvl="1" indent="0" algn="l" rtl="0">
              <a:lnSpc>
                <a:spcPct val="90000"/>
              </a:lnSpc>
              <a:spcBef>
                <a:spcPts val="500"/>
              </a:spcBef>
              <a:spcAft>
                <a:spcPts val="0"/>
              </a:spcAft>
              <a:buSzPts val="2400"/>
              <a:buNone/>
            </a:pPr>
            <a:endParaRPr sz="2400" dirty="0"/>
          </a:p>
          <a:p>
            <a:pPr marL="685800" lvl="1" indent="-228600" algn="l" rtl="0">
              <a:lnSpc>
                <a:spcPct val="90000"/>
              </a:lnSpc>
              <a:spcBef>
                <a:spcPts val="500"/>
              </a:spcBef>
              <a:spcAft>
                <a:spcPts val="0"/>
              </a:spcAft>
              <a:buSzPts val="2800"/>
              <a:buChar char="•"/>
            </a:pPr>
            <a:r>
              <a:rPr lang="en-US" dirty="0"/>
              <a:t>Type of Activity: Application </a:t>
            </a:r>
            <a:endParaRPr dirty="0"/>
          </a:p>
          <a:p>
            <a:pPr marL="685800" lvl="1" indent="-76200" algn="l" rtl="0">
              <a:lnSpc>
                <a:spcPct val="90000"/>
              </a:lnSpc>
              <a:spcBef>
                <a:spcPts val="500"/>
              </a:spcBef>
              <a:spcAft>
                <a:spcPts val="0"/>
              </a:spcAft>
              <a:buSzPts val="2400"/>
              <a:buNone/>
            </a:pPr>
            <a:endParaRPr dirty="0"/>
          </a:p>
          <a:p>
            <a:pPr marL="0" lvl="1" indent="0" algn="l" rtl="0">
              <a:spcBef>
                <a:spcPts val="500"/>
              </a:spcBef>
              <a:spcAft>
                <a:spcPts val="0"/>
              </a:spcAft>
              <a:buSzPts val="2400"/>
              <a:buNone/>
            </a:pPr>
            <a:r>
              <a:rPr lang="en-US" sz="1900" dirty="0"/>
              <a:t>Upon completion of the online evaluation, your credit will be submitted to CPE Monitor. Pharmacists have up to thirty (30) days to complete the evaluation and claim credit. Please check your NABP account within thirty (30) days to make sure the credit has posted.  </a:t>
            </a:r>
            <a:endParaRPr sz="2600" dirty="0"/>
          </a:p>
        </p:txBody>
      </p:sp>
      <p:sp>
        <p:nvSpPr>
          <p:cNvPr id="141" name="Google Shape;141;p18"/>
          <p:cNvSpPr txBox="1">
            <a:spLocks noGrp="1"/>
          </p:cNvSpPr>
          <p:nvPr>
            <p:ph type="title"/>
          </p:nvPr>
        </p:nvSpPr>
        <p:spPr>
          <a:xfrm>
            <a:off x="838202" y="526472"/>
            <a:ext cx="10009094" cy="9051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Pharmacist Continuing Education </a:t>
            </a:r>
            <a:endParaRPr/>
          </a:p>
        </p:txBody>
      </p:sp>
    </p:spTree>
    <p:custDataLst>
      <p:tags r:id="rId1"/>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p:cNvSpPr txBox="1">
            <a:spLocks noGrp="1"/>
          </p:cNvSpPr>
          <p:nvPr>
            <p:ph type="body" idx="1"/>
          </p:nvPr>
        </p:nvSpPr>
        <p:spPr>
          <a:xfrm>
            <a:off x="838200" y="1825625"/>
            <a:ext cx="1000909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b="1" dirty="0">
                <a:solidFill>
                  <a:srgbClr val="FE9427"/>
                </a:solidFill>
              </a:rPr>
              <a:t>CREDIT DESIGNATION </a:t>
            </a:r>
            <a:endParaRPr dirty="0"/>
          </a:p>
          <a:p>
            <a:pPr marL="685800" lvl="1" indent="-228600" algn="l" rtl="0">
              <a:lnSpc>
                <a:spcPct val="90000"/>
              </a:lnSpc>
              <a:spcBef>
                <a:spcPts val="500"/>
              </a:spcBef>
              <a:spcAft>
                <a:spcPts val="0"/>
              </a:spcAft>
              <a:buSzPts val="2400"/>
              <a:buChar char="•"/>
            </a:pPr>
            <a:r>
              <a:rPr lang="en-US" dirty="0"/>
              <a:t>The maximum number of hours awarded for this </a:t>
            </a:r>
            <a:r>
              <a:rPr lang="en-US" dirty="0">
                <a:solidFill>
                  <a:schemeClr val="dk1"/>
                </a:solidFill>
              </a:rPr>
              <a:t>Nursing Continuing Professional Development Activity is 1.0 contact hours.  </a:t>
            </a:r>
            <a:endParaRPr dirty="0">
              <a:solidFill>
                <a:schemeClr val="dk1"/>
              </a:solidFill>
            </a:endParaRPr>
          </a:p>
        </p:txBody>
      </p:sp>
      <p:sp>
        <p:nvSpPr>
          <p:cNvPr id="147" name="Google Shape;147;p19"/>
          <p:cNvSpPr txBox="1">
            <a:spLocks noGrp="1"/>
          </p:cNvSpPr>
          <p:nvPr>
            <p:ph type="title"/>
          </p:nvPr>
        </p:nvSpPr>
        <p:spPr>
          <a:xfrm>
            <a:off x="838202" y="443344"/>
            <a:ext cx="10009094" cy="9882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US"/>
              <a:t>Nursing Continuing Professional Development</a:t>
            </a:r>
            <a:endParaRPr/>
          </a:p>
        </p:txBody>
      </p:sp>
    </p:spTree>
    <p:custDataLst>
      <p:tags r:id="rId1"/>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sldNum" idx="4294967295"/>
          </p:nvPr>
        </p:nvSpPr>
        <p:spPr>
          <a:xfrm>
            <a:off x="10817859" y="6356349"/>
            <a:ext cx="224020" cy="358139"/>
          </a:xfrm>
          <a:prstGeom prst="rect">
            <a:avLst/>
          </a:prstGeom>
          <a:noFill/>
          <a:ln>
            <a:noFill/>
          </a:ln>
        </p:spPr>
        <p:txBody>
          <a:bodyPr spcFirstLastPara="1" wrap="square" lIns="45700" tIns="45700" rIns="45700"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3" name="Google Shape;153;p20"/>
          <p:cNvSpPr txBox="1">
            <a:spLocks noGrp="1"/>
          </p:cNvSpPr>
          <p:nvPr>
            <p:ph type="body" idx="1"/>
          </p:nvPr>
        </p:nvSpPr>
        <p:spPr>
          <a:xfrm>
            <a:off x="448899" y="1938183"/>
            <a:ext cx="10935383" cy="363965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SzPts val="2800"/>
              <a:buNone/>
            </a:pPr>
            <a:r>
              <a:rPr lang="en-US" dirty="0"/>
              <a:t>Disclosure of Conflicts of Interest</a:t>
            </a:r>
            <a:endParaRPr dirty="0"/>
          </a:p>
          <a:p>
            <a:pPr marL="0" lvl="0" indent="0" algn="l" rtl="0">
              <a:lnSpc>
                <a:spcPct val="115000"/>
              </a:lnSpc>
              <a:spcBef>
                <a:spcPts val="1200"/>
              </a:spcBef>
              <a:spcAft>
                <a:spcPts val="0"/>
              </a:spcAft>
              <a:buSzPts val="1100"/>
              <a:buNone/>
            </a:pPr>
            <a:r>
              <a:rPr lang="en-US" sz="2500" dirty="0">
                <a:solidFill>
                  <a:srgbClr val="333333"/>
                </a:solidFill>
              </a:rPr>
              <a:t>Partners requires every individual in a position to control educational content to disclose all financial relationships with ineligible companies that have occurred within the past 24 months. Ineligible companies are organizations whose primary business is producing, marketing, selling, re-selling, or distributing healthcare products used by or on patients.</a:t>
            </a:r>
          </a:p>
          <a:p>
            <a:pPr marL="0" lvl="0" indent="0" algn="l" rtl="0">
              <a:lnSpc>
                <a:spcPct val="115000"/>
              </a:lnSpc>
              <a:spcBef>
                <a:spcPts val="1200"/>
              </a:spcBef>
              <a:spcAft>
                <a:spcPts val="0"/>
              </a:spcAft>
              <a:buSzPts val="1100"/>
              <a:buNone/>
            </a:pPr>
            <a:endParaRPr lang="en-US" sz="2500" dirty="0">
              <a:solidFill>
                <a:srgbClr val="333333"/>
              </a:solidFill>
            </a:endParaRPr>
          </a:p>
          <a:p>
            <a:pPr marL="0" lvl="0" indent="0" algn="l" rtl="0">
              <a:lnSpc>
                <a:spcPct val="115000"/>
              </a:lnSpc>
              <a:spcBef>
                <a:spcPts val="1200"/>
              </a:spcBef>
              <a:spcAft>
                <a:spcPts val="0"/>
              </a:spcAft>
              <a:buSzPts val="1100"/>
              <a:buNone/>
            </a:pPr>
            <a:r>
              <a:rPr lang="en-US" sz="2500" dirty="0">
                <a:solidFill>
                  <a:srgbClr val="333333"/>
                </a:solidFill>
              </a:rPr>
              <a:t>All relevant financial relationships for anyone with the ability to control the content of this educational activity are listed below and have been mitigated according to Partners’ policies. Others involved in the planning of this activity have no relevant financial relationships.</a:t>
            </a:r>
          </a:p>
        </p:txBody>
      </p:sp>
      <p:sp>
        <p:nvSpPr>
          <p:cNvPr id="154" name="Google Shape;154;p20"/>
          <p:cNvSpPr txBox="1">
            <a:spLocks noGrp="1"/>
          </p:cNvSpPr>
          <p:nvPr>
            <p:ph type="title"/>
          </p:nvPr>
        </p:nvSpPr>
        <p:spPr>
          <a:xfrm>
            <a:off x="569259" y="361534"/>
            <a:ext cx="6194614" cy="7545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sz="4000"/>
              <a:t>Disclosure Information</a:t>
            </a:r>
            <a:endParaRPr/>
          </a:p>
        </p:txBody>
      </p:sp>
    </p:spTree>
    <p:custDataLst>
      <p:tags r:id="rId1"/>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body" idx="1"/>
          </p:nvPr>
        </p:nvSpPr>
        <p:spPr>
          <a:xfrm>
            <a:off x="606903" y="2064149"/>
            <a:ext cx="10980900" cy="365121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600" dirty="0">
                <a:solidFill>
                  <a:srgbClr val="333333"/>
                </a:solidFill>
                <a:highlight>
                  <a:srgbClr val="FFFFFF"/>
                </a:highlight>
              </a:rPr>
              <a:t>The </a:t>
            </a:r>
            <a:r>
              <a:rPr lang="en-US" sz="2600" b="1" i="1" dirty="0">
                <a:solidFill>
                  <a:srgbClr val="333333"/>
                </a:solidFill>
                <a:highlight>
                  <a:srgbClr val="FFFFFF"/>
                </a:highlight>
              </a:rPr>
              <a:t>faculty</a:t>
            </a:r>
            <a:r>
              <a:rPr lang="en-US" sz="2600" dirty="0">
                <a:solidFill>
                  <a:srgbClr val="333333"/>
                </a:solidFill>
                <a:highlight>
                  <a:srgbClr val="FFFFFF"/>
                </a:highlight>
              </a:rPr>
              <a:t> reported the following financial relationships or relationships to products or devices they have with ineligible companies:</a:t>
            </a:r>
          </a:p>
          <a:p>
            <a:pPr marL="0" indent="0">
              <a:buNone/>
            </a:pPr>
            <a:r>
              <a:rPr lang="en-US" sz="2400" dirty="0"/>
              <a:t>Dr. Collins-Ogle, faculty for this educational activity, has no relevant financial relationships. </a:t>
            </a:r>
          </a:p>
          <a:p>
            <a:pPr marL="0" indent="0">
              <a:buNone/>
            </a:pPr>
            <a:r>
              <a:rPr lang="en-US" sz="2400" dirty="0"/>
              <a:t>Dr. Hardy, faculty for this educational activity has the following financial relationships. He receives consulting, advisory or speakers fees from Gilead Sciences, Merck &amp; Co. and ViiV Healthcare; and is a member of the FDA’s Antimicrobial Drug Advisory Committee (AMDAC).</a:t>
            </a:r>
            <a:endParaRPr sz="2600" dirty="0">
              <a:solidFill>
                <a:srgbClr val="333333"/>
              </a:solidFill>
              <a:highlight>
                <a:srgbClr val="FFFFFF"/>
              </a:highlight>
            </a:endParaRPr>
          </a:p>
          <a:p>
            <a:pPr marL="0" lvl="0" indent="0" algn="l" rtl="0">
              <a:lnSpc>
                <a:spcPct val="90000"/>
              </a:lnSpc>
              <a:spcBef>
                <a:spcPts val="0"/>
              </a:spcBef>
              <a:spcAft>
                <a:spcPts val="0"/>
              </a:spcAft>
              <a:buSzPts val="2800"/>
              <a:buNone/>
            </a:pPr>
            <a:endParaRPr dirty="0">
              <a:solidFill>
                <a:schemeClr val="dk1"/>
              </a:solidFill>
            </a:endParaRPr>
          </a:p>
        </p:txBody>
      </p:sp>
      <p:sp>
        <p:nvSpPr>
          <p:cNvPr id="160" name="Google Shape;160;p21"/>
          <p:cNvSpPr txBox="1">
            <a:spLocks noGrp="1"/>
          </p:cNvSpPr>
          <p:nvPr>
            <p:ph type="title"/>
          </p:nvPr>
        </p:nvSpPr>
        <p:spPr>
          <a:xfrm>
            <a:off x="606903" y="347959"/>
            <a:ext cx="10980892" cy="82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t>Faculty Disclosures:</a:t>
            </a:r>
            <a:endParaRPr>
              <a:solidFill>
                <a:schemeClr val="lt1"/>
              </a:solidFill>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5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139</TotalTime>
  <Words>7328</Words>
  <Application>Microsoft Office PowerPoint</Application>
  <PresentationFormat>Widescreen</PresentationFormat>
  <Paragraphs>865</Paragraphs>
  <Slides>56</Slides>
  <Notes>41</Notes>
  <HiddenSlides>0</HiddenSlides>
  <MMClips>0</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Office Theme</vt:lpstr>
      <vt:lpstr>2022_CCO_Template</vt:lpstr>
      <vt:lpstr>5_2022_CCO_Template</vt:lpstr>
      <vt:lpstr>1_Office Theme</vt:lpstr>
      <vt:lpstr>              The Changing Landscape of PrEP and  New Options in 2025   Michelle Collins-Ogle, MD, FAAP, AAHIVS Associate Professor of Pediatrics Division of Infectious Diseases Children’s Hospital at Montefiore Medical Center Bronx, NY  Wm David Hardy, MD, AAHIVS Clinical Professor of Family Medicine Division of Street Medicine-HIV Consultant  Keck School of Medicine of USC Los Angeles, CA        </vt:lpstr>
      <vt:lpstr>PowerPoint Presentation</vt:lpstr>
      <vt:lpstr>PowerPoint Presentation</vt:lpstr>
      <vt:lpstr>Joint Accreditation Statement </vt:lpstr>
      <vt:lpstr>Physician Continuing Medical Education </vt:lpstr>
      <vt:lpstr>Pharmacist Continuing Education </vt:lpstr>
      <vt:lpstr>Nursing Continuing Professional Development</vt:lpstr>
      <vt:lpstr>Disclosure Information</vt:lpstr>
      <vt:lpstr>Faculty Disclosures:</vt:lpstr>
      <vt:lpstr>Disclosure of Unlabeled Use</vt:lpstr>
      <vt:lpstr>Disclaimer</vt:lpstr>
      <vt:lpstr>Fee Information</vt:lpstr>
      <vt:lpstr>PowerPoint Presentation</vt:lpstr>
      <vt:lpstr>The Changing Landscape of PrEP</vt:lpstr>
      <vt:lpstr>Implementation Plan to End the HIV Epidemic in the United States</vt:lpstr>
      <vt:lpstr>Combination HIV Prevention</vt:lpstr>
      <vt:lpstr>Need for PrEP Is Much Greater Than Population It Reaches</vt:lpstr>
      <vt:lpstr>2024 PrEP Use Data AIDSVu June 2025</vt:lpstr>
      <vt:lpstr>Universal PrEP: Recommended by Multiple Guidelines</vt:lpstr>
      <vt:lpstr>PrEP Regimen Options: Something for Everyone</vt:lpstr>
      <vt:lpstr>What Is the Ideal PrEP Regimen? </vt:lpstr>
      <vt:lpstr>Evidence Supporting PrEP Use</vt:lpstr>
      <vt:lpstr>Daily Oral FTC/TDF vs FTC/TAF for PrEP</vt:lpstr>
      <vt:lpstr>On-Demand Oral FTC/TDF PrEP for HIV Prevention in Men Who Have Sex With Men</vt:lpstr>
      <vt:lpstr>Key Barriers by Principal Population</vt:lpstr>
      <vt:lpstr>HIV Prevention for African-American Women</vt:lpstr>
      <vt:lpstr>Women and Barriers to PrEP</vt:lpstr>
      <vt:lpstr>HIV Prevalence among Transgender Persons</vt:lpstr>
      <vt:lpstr>HIV Risk and Prevention in Transgender People: Results from the iBrEATHe Trial</vt:lpstr>
      <vt:lpstr>What’s New in HIV Prevention? </vt:lpstr>
      <vt:lpstr>Why Might We Need Long-Acting HIV Prevention?</vt:lpstr>
      <vt:lpstr>PURPOSE 1 and PURPOSE 2: Q6M LEN for PrEP_ UPDATES</vt:lpstr>
      <vt:lpstr>Lenacapavir Dosing and Interactions</vt:lpstr>
      <vt:lpstr>Lenacapavir PK Study: Safety</vt:lpstr>
      <vt:lpstr>HPTN 083 and 084: LA IM CAB Q2M vs  Daily Oral FTC/TDF for PrEP</vt:lpstr>
      <vt:lpstr>LA CAB PrEP: Post-approval, Real-life Cohort Studies</vt:lpstr>
      <vt:lpstr>Mitigating Injection Site Pain and Postinjection Recommendations </vt:lpstr>
      <vt:lpstr>Stopping LA Injectable Medications for PrEP</vt:lpstr>
      <vt:lpstr>Phase 2 Clinical Trial of MK-8527 (Novel NRTTI): Study Design </vt:lpstr>
      <vt:lpstr>MK-8527: Safety</vt:lpstr>
      <vt:lpstr>MK-8527: Focus on Drug-related AEs</vt:lpstr>
      <vt:lpstr>Take-home Points on Long-Acting PrEP</vt:lpstr>
      <vt:lpstr>Can LA PrEP Be Effective in Vulnerable Populations?</vt:lpstr>
      <vt:lpstr>PILLAR: LA CAB PrEP Integration in High HIV Epidemic Priority Areas in the US</vt:lpstr>
      <vt:lpstr>LA CAB PrEP in an Urban Safety Net Clinic Population</vt:lpstr>
      <vt:lpstr>The Role of Telemedicine in PrEP Engagement and Retention</vt:lpstr>
      <vt:lpstr>LA PrEP: Testing for HIV at Initiation and Beyond</vt:lpstr>
      <vt:lpstr>HIV Testing When Starting LA CAB PrEP</vt:lpstr>
      <vt:lpstr>HIV Monitoring on PrEP: CDC</vt:lpstr>
      <vt:lpstr>HIV Monitoring on LA CAB PrEP: NEW IAS Update!</vt:lpstr>
      <vt:lpstr>HIV Testing and Monitoring With LEN: IAS Update</vt:lpstr>
      <vt:lpstr>Potential Breakthrough HIV Acquisition on Oral or Injectable PrEP</vt:lpstr>
      <vt:lpstr>Acute Seroconversion and Risk of HIV Transmission: Case for Rapid Start ART</vt:lpstr>
      <vt:lpstr>PowerPoint Presentation</vt:lpstr>
      <vt:lpstr>Take Away Messages: </vt:lpstr>
      <vt:lpstr> Method to Obtain CME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Deja Robinson</dc:creator>
  <cp:lastModifiedBy>Deja Robinson</cp:lastModifiedBy>
  <cp:revision>13</cp:revision>
  <dcterms:modified xsi:type="dcterms:W3CDTF">2025-12-03T21:00:53Z</dcterms:modified>
</cp:coreProperties>
</file>