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03"/>
  </p:notesMasterIdLst>
  <p:sldIdLst>
    <p:sldId id="370" r:id="rId3"/>
    <p:sldId id="425" r:id="rId4"/>
    <p:sldId id="415" r:id="rId5"/>
    <p:sldId id="371" r:id="rId6"/>
    <p:sldId id="372" r:id="rId7"/>
    <p:sldId id="373" r:id="rId8"/>
    <p:sldId id="374" r:id="rId9"/>
    <p:sldId id="380" r:id="rId10"/>
    <p:sldId id="381" r:id="rId11"/>
    <p:sldId id="382" r:id="rId12"/>
    <p:sldId id="387" r:id="rId13"/>
    <p:sldId id="383" r:id="rId14"/>
    <p:sldId id="384" r:id="rId15"/>
    <p:sldId id="388" r:id="rId16"/>
    <p:sldId id="389" r:id="rId17"/>
    <p:sldId id="390" r:id="rId18"/>
    <p:sldId id="391" r:id="rId19"/>
    <p:sldId id="392" r:id="rId20"/>
    <p:sldId id="393" r:id="rId21"/>
    <p:sldId id="422" r:id="rId22"/>
    <p:sldId id="433" r:id="rId23"/>
    <p:sldId id="395" r:id="rId24"/>
    <p:sldId id="440" r:id="rId25"/>
    <p:sldId id="396" r:id="rId26"/>
    <p:sldId id="398" r:id="rId27"/>
    <p:sldId id="399" r:id="rId28"/>
    <p:sldId id="441" r:id="rId29"/>
    <p:sldId id="328" r:id="rId30"/>
    <p:sldId id="352" r:id="rId31"/>
    <p:sldId id="275" r:id="rId32"/>
    <p:sldId id="361" r:id="rId33"/>
    <p:sldId id="276" r:id="rId34"/>
    <p:sldId id="362" r:id="rId35"/>
    <p:sldId id="409" r:id="rId36"/>
    <p:sldId id="280" r:id="rId37"/>
    <p:sldId id="363" r:id="rId38"/>
    <p:sldId id="281" r:id="rId39"/>
    <p:sldId id="364" r:id="rId40"/>
    <p:sldId id="410" r:id="rId41"/>
    <p:sldId id="411" r:id="rId42"/>
    <p:sldId id="354" r:id="rId43"/>
    <p:sldId id="359" r:id="rId44"/>
    <p:sldId id="407" r:id="rId45"/>
    <p:sldId id="282" r:id="rId46"/>
    <p:sldId id="365" r:id="rId47"/>
    <p:sldId id="283" r:id="rId48"/>
    <p:sldId id="330" r:id="rId49"/>
    <p:sldId id="331" r:id="rId50"/>
    <p:sldId id="286" r:id="rId51"/>
    <p:sldId id="287" r:id="rId52"/>
    <p:sldId id="348" r:id="rId53"/>
    <p:sldId id="288" r:id="rId54"/>
    <p:sldId id="403" r:id="rId55"/>
    <p:sldId id="366" r:id="rId56"/>
    <p:sldId id="369" r:id="rId57"/>
    <p:sldId id="367" r:id="rId58"/>
    <p:sldId id="338" r:id="rId59"/>
    <p:sldId id="339" r:id="rId60"/>
    <p:sldId id="300" r:id="rId61"/>
    <p:sldId id="298" r:id="rId62"/>
    <p:sldId id="401" r:id="rId63"/>
    <p:sldId id="439" r:id="rId64"/>
    <p:sldId id="357" r:id="rId65"/>
    <p:sldId id="341" r:id="rId66"/>
    <p:sldId id="405" r:id="rId67"/>
    <p:sldId id="302" r:id="rId68"/>
    <p:sldId id="304" r:id="rId69"/>
    <p:sldId id="305" r:id="rId70"/>
    <p:sldId id="360" r:id="rId71"/>
    <p:sldId id="344" r:id="rId72"/>
    <p:sldId id="312" r:id="rId73"/>
    <p:sldId id="313" r:id="rId74"/>
    <p:sldId id="314" r:id="rId75"/>
    <p:sldId id="342" r:id="rId76"/>
    <p:sldId id="346" r:id="rId77"/>
    <p:sldId id="340" r:id="rId78"/>
    <p:sldId id="318" r:id="rId79"/>
    <p:sldId id="335" r:id="rId80"/>
    <p:sldId id="336" r:id="rId81"/>
    <p:sldId id="334" r:id="rId82"/>
    <p:sldId id="345" r:id="rId83"/>
    <p:sldId id="347" r:id="rId84"/>
    <p:sldId id="350" r:id="rId85"/>
    <p:sldId id="417" r:id="rId86"/>
    <p:sldId id="402" r:id="rId87"/>
    <p:sldId id="438" r:id="rId88"/>
    <p:sldId id="442" r:id="rId89"/>
    <p:sldId id="437" r:id="rId90"/>
    <p:sldId id="426" r:id="rId91"/>
    <p:sldId id="427" r:id="rId92"/>
    <p:sldId id="428" r:id="rId93"/>
    <p:sldId id="429" r:id="rId94"/>
    <p:sldId id="430" r:id="rId95"/>
    <p:sldId id="431" r:id="rId96"/>
    <p:sldId id="432" r:id="rId97"/>
    <p:sldId id="434" r:id="rId98"/>
    <p:sldId id="435" r:id="rId99"/>
    <p:sldId id="436" r:id="rId100"/>
    <p:sldId id="418" r:id="rId101"/>
    <p:sldId id="419" r:id="rId10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har Zafar" initials="" lastIdx="1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75" autoAdjust="0"/>
    <p:restoredTop sz="88575" autoAdjust="0"/>
  </p:normalViewPr>
  <p:slideViewPr>
    <p:cSldViewPr snapToGrid="0">
      <p:cViewPr varScale="1">
        <p:scale>
          <a:sx n="79" d="100"/>
          <a:sy n="79" d="100"/>
        </p:scale>
        <p:origin x="1020" y="9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17070"/>
    </p:cViewPr>
  </p:sorter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theme" Target="theme/theme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microsoft.com/office/2015/10/relationships/revisionInfo" Target="revisionInfo.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2099BD-4579-40A8-9A19-02BCE8C1DFAC}" type="datetimeFigureOut">
              <a:rPr lang="en-US" smtClean="0"/>
              <a:t>1/28/2018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35AE3D-8BE9-4E04-A9E6-8F9F94BDC365}" type="slidenum">
              <a:rPr lang="en-US" smtClean="0"/>
              <a:t>‹#›</a:t>
            </a:fld>
            <a:endParaRPr lang="en-US"/>
          </a:p>
        </p:txBody>
      </p:sp>
    </p:spTree>
    <p:extLst>
      <p:ext uri="{BB962C8B-B14F-4D97-AF65-F5344CB8AC3E}">
        <p14:creationId xmlns:p14="http://schemas.microsoft.com/office/powerpoint/2010/main" val="3422105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1</a:t>
            </a:fld>
            <a:endParaRPr lang="en-US" dirty="0"/>
          </a:p>
        </p:txBody>
      </p:sp>
    </p:spTree>
    <p:extLst>
      <p:ext uri="{BB962C8B-B14F-4D97-AF65-F5344CB8AC3E}">
        <p14:creationId xmlns:p14="http://schemas.microsoft.com/office/powerpoint/2010/main" val="3186329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56735D6-3585-468E-9D26-9E6419AD5F13}"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800" baseline="0" dirty="0"/>
          </a:p>
        </p:txBody>
      </p:sp>
    </p:spTree>
    <p:extLst>
      <p:ext uri="{BB962C8B-B14F-4D97-AF65-F5344CB8AC3E}">
        <p14:creationId xmlns:p14="http://schemas.microsoft.com/office/powerpoint/2010/main" val="347428752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35AE3D-8BE9-4E04-A9E6-8F9F94BDC365}" type="slidenum">
              <a:rPr lang="en-US" smtClean="0"/>
              <a:t>100</a:t>
            </a:fld>
            <a:endParaRPr lang="en-US"/>
          </a:p>
        </p:txBody>
      </p:sp>
    </p:spTree>
    <p:extLst>
      <p:ext uri="{BB962C8B-B14F-4D97-AF65-F5344CB8AC3E}">
        <p14:creationId xmlns:p14="http://schemas.microsoft.com/office/powerpoint/2010/main" val="3043084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11</a:t>
            </a:fld>
            <a:endParaRPr lang="en-US"/>
          </a:p>
        </p:txBody>
      </p:sp>
    </p:spTree>
    <p:extLst>
      <p:ext uri="{BB962C8B-B14F-4D97-AF65-F5344CB8AC3E}">
        <p14:creationId xmlns:p14="http://schemas.microsoft.com/office/powerpoint/2010/main" val="74056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12</a:t>
            </a:fld>
            <a:endParaRPr lang="en-US"/>
          </a:p>
        </p:txBody>
      </p:sp>
    </p:spTree>
    <p:extLst>
      <p:ext uri="{BB962C8B-B14F-4D97-AF65-F5344CB8AC3E}">
        <p14:creationId xmlns:p14="http://schemas.microsoft.com/office/powerpoint/2010/main" val="2264016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13</a:t>
            </a:fld>
            <a:endParaRPr lang="en-US"/>
          </a:p>
        </p:txBody>
      </p:sp>
    </p:spTree>
    <p:extLst>
      <p:ext uri="{BB962C8B-B14F-4D97-AF65-F5344CB8AC3E}">
        <p14:creationId xmlns:p14="http://schemas.microsoft.com/office/powerpoint/2010/main" val="2688806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135AE3D-8BE9-4E04-A9E6-8F9F94BDC365}" type="slidenum">
              <a:rPr lang="en-US" smtClean="0"/>
              <a:t>14</a:t>
            </a:fld>
            <a:endParaRPr lang="en-US"/>
          </a:p>
        </p:txBody>
      </p:sp>
    </p:spTree>
    <p:extLst>
      <p:ext uri="{BB962C8B-B14F-4D97-AF65-F5344CB8AC3E}">
        <p14:creationId xmlns:p14="http://schemas.microsoft.com/office/powerpoint/2010/main" val="4223606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15</a:t>
            </a:fld>
            <a:endParaRPr lang="en-US"/>
          </a:p>
        </p:txBody>
      </p:sp>
    </p:spTree>
    <p:extLst>
      <p:ext uri="{BB962C8B-B14F-4D97-AF65-F5344CB8AC3E}">
        <p14:creationId xmlns:p14="http://schemas.microsoft.com/office/powerpoint/2010/main" val="665511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marL="0" indent="0">
              <a:buFont typeface="Arial" panose="020B0604020202020204" pitchFamily="34" charset="0"/>
              <a:buNone/>
            </a:pP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B135AE3D-8BE9-4E04-A9E6-8F9F94BDC365}" type="slidenum">
              <a:rPr lang="en-US" smtClean="0"/>
              <a:t>16</a:t>
            </a:fld>
            <a:endParaRPr lang="en-US"/>
          </a:p>
        </p:txBody>
      </p:sp>
    </p:spTree>
    <p:extLst>
      <p:ext uri="{BB962C8B-B14F-4D97-AF65-F5344CB8AC3E}">
        <p14:creationId xmlns:p14="http://schemas.microsoft.com/office/powerpoint/2010/main" val="3496291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17</a:t>
            </a:fld>
            <a:endParaRPr lang="en-US" dirty="0"/>
          </a:p>
        </p:txBody>
      </p:sp>
    </p:spTree>
    <p:extLst>
      <p:ext uri="{BB962C8B-B14F-4D97-AF65-F5344CB8AC3E}">
        <p14:creationId xmlns:p14="http://schemas.microsoft.com/office/powerpoint/2010/main" val="3117703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18</a:t>
            </a:fld>
            <a:endParaRPr lang="en-US" dirty="0"/>
          </a:p>
        </p:txBody>
      </p:sp>
    </p:spTree>
    <p:extLst>
      <p:ext uri="{BB962C8B-B14F-4D97-AF65-F5344CB8AC3E}">
        <p14:creationId xmlns:p14="http://schemas.microsoft.com/office/powerpoint/2010/main" val="10823949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19</a:t>
            </a:fld>
            <a:endParaRPr lang="en-US" dirty="0"/>
          </a:p>
        </p:txBody>
      </p:sp>
    </p:spTree>
    <p:extLst>
      <p:ext uri="{BB962C8B-B14F-4D97-AF65-F5344CB8AC3E}">
        <p14:creationId xmlns:p14="http://schemas.microsoft.com/office/powerpoint/2010/main" val="3264232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2</a:t>
            </a:fld>
            <a:endParaRPr lang="en-US" dirty="0"/>
          </a:p>
        </p:txBody>
      </p:sp>
    </p:spTree>
    <p:extLst>
      <p:ext uri="{BB962C8B-B14F-4D97-AF65-F5344CB8AC3E}">
        <p14:creationId xmlns:p14="http://schemas.microsoft.com/office/powerpoint/2010/main" val="3018431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20</a:t>
            </a:fld>
            <a:endParaRPr lang="en-US" dirty="0"/>
          </a:p>
        </p:txBody>
      </p:sp>
    </p:spTree>
    <p:extLst>
      <p:ext uri="{BB962C8B-B14F-4D97-AF65-F5344CB8AC3E}">
        <p14:creationId xmlns:p14="http://schemas.microsoft.com/office/powerpoint/2010/main" val="1937968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21</a:t>
            </a:fld>
            <a:endParaRPr lang="en-US" dirty="0"/>
          </a:p>
        </p:txBody>
      </p:sp>
    </p:spTree>
    <p:extLst>
      <p:ext uri="{BB962C8B-B14F-4D97-AF65-F5344CB8AC3E}">
        <p14:creationId xmlns:p14="http://schemas.microsoft.com/office/powerpoint/2010/main" val="1527164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22</a:t>
            </a:fld>
            <a:endParaRPr lang="en-US" dirty="0"/>
          </a:p>
        </p:txBody>
      </p:sp>
    </p:spTree>
    <p:extLst>
      <p:ext uri="{BB962C8B-B14F-4D97-AF65-F5344CB8AC3E}">
        <p14:creationId xmlns:p14="http://schemas.microsoft.com/office/powerpoint/2010/main" val="37154355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23</a:t>
            </a:fld>
            <a:endParaRPr lang="en-US" dirty="0"/>
          </a:p>
        </p:txBody>
      </p:sp>
    </p:spTree>
    <p:extLst>
      <p:ext uri="{BB962C8B-B14F-4D97-AF65-F5344CB8AC3E}">
        <p14:creationId xmlns:p14="http://schemas.microsoft.com/office/powerpoint/2010/main" val="39287026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24</a:t>
            </a:fld>
            <a:endParaRPr lang="en-US" dirty="0"/>
          </a:p>
        </p:txBody>
      </p:sp>
    </p:spTree>
    <p:extLst>
      <p:ext uri="{BB962C8B-B14F-4D97-AF65-F5344CB8AC3E}">
        <p14:creationId xmlns:p14="http://schemas.microsoft.com/office/powerpoint/2010/main" val="5293850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25</a:t>
            </a:fld>
            <a:endParaRPr lang="en-US" dirty="0"/>
          </a:p>
        </p:txBody>
      </p:sp>
    </p:spTree>
    <p:extLst>
      <p:ext uri="{BB962C8B-B14F-4D97-AF65-F5344CB8AC3E}">
        <p14:creationId xmlns:p14="http://schemas.microsoft.com/office/powerpoint/2010/main" val="14935701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26</a:t>
            </a:fld>
            <a:endParaRPr lang="en-US" dirty="0"/>
          </a:p>
        </p:txBody>
      </p:sp>
    </p:spTree>
    <p:extLst>
      <p:ext uri="{BB962C8B-B14F-4D97-AF65-F5344CB8AC3E}">
        <p14:creationId xmlns:p14="http://schemas.microsoft.com/office/powerpoint/2010/main" val="7707593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27</a:t>
            </a:fld>
            <a:endParaRPr lang="en-US" dirty="0"/>
          </a:p>
        </p:txBody>
      </p:sp>
    </p:spTree>
    <p:extLst>
      <p:ext uri="{BB962C8B-B14F-4D97-AF65-F5344CB8AC3E}">
        <p14:creationId xmlns:p14="http://schemas.microsoft.com/office/powerpoint/2010/main" val="15084518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28</a:t>
            </a:fld>
            <a:endParaRPr lang="en-US" dirty="0"/>
          </a:p>
        </p:txBody>
      </p:sp>
    </p:spTree>
    <p:extLst>
      <p:ext uri="{BB962C8B-B14F-4D97-AF65-F5344CB8AC3E}">
        <p14:creationId xmlns:p14="http://schemas.microsoft.com/office/powerpoint/2010/main" val="20080219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29</a:t>
            </a:fld>
            <a:endParaRPr lang="en-US" dirty="0"/>
          </a:p>
        </p:txBody>
      </p:sp>
    </p:spTree>
    <p:extLst>
      <p:ext uri="{BB962C8B-B14F-4D97-AF65-F5344CB8AC3E}">
        <p14:creationId xmlns:p14="http://schemas.microsoft.com/office/powerpoint/2010/main" val="3515078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3</a:t>
            </a:fld>
            <a:endParaRPr lang="en-US" dirty="0"/>
          </a:p>
        </p:txBody>
      </p:sp>
    </p:spTree>
    <p:extLst>
      <p:ext uri="{BB962C8B-B14F-4D97-AF65-F5344CB8AC3E}">
        <p14:creationId xmlns:p14="http://schemas.microsoft.com/office/powerpoint/2010/main" val="18801676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30</a:t>
            </a:fld>
            <a:endParaRPr lang="en-US" dirty="0"/>
          </a:p>
        </p:txBody>
      </p:sp>
    </p:spTree>
    <p:extLst>
      <p:ext uri="{BB962C8B-B14F-4D97-AF65-F5344CB8AC3E}">
        <p14:creationId xmlns:p14="http://schemas.microsoft.com/office/powerpoint/2010/main" val="39529883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31</a:t>
            </a:fld>
            <a:endParaRPr lang="en-US" dirty="0"/>
          </a:p>
        </p:txBody>
      </p:sp>
    </p:spTree>
    <p:extLst>
      <p:ext uri="{BB962C8B-B14F-4D97-AF65-F5344CB8AC3E}">
        <p14:creationId xmlns:p14="http://schemas.microsoft.com/office/powerpoint/2010/main" val="25818451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32</a:t>
            </a:fld>
            <a:endParaRPr lang="en-US"/>
          </a:p>
        </p:txBody>
      </p:sp>
    </p:spTree>
    <p:extLst>
      <p:ext uri="{BB962C8B-B14F-4D97-AF65-F5344CB8AC3E}">
        <p14:creationId xmlns:p14="http://schemas.microsoft.com/office/powerpoint/2010/main" val="9851497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33</a:t>
            </a:fld>
            <a:endParaRPr lang="en-US"/>
          </a:p>
        </p:txBody>
      </p:sp>
    </p:spTree>
    <p:extLst>
      <p:ext uri="{BB962C8B-B14F-4D97-AF65-F5344CB8AC3E}">
        <p14:creationId xmlns:p14="http://schemas.microsoft.com/office/powerpoint/2010/main" val="3082905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34</a:t>
            </a:fld>
            <a:endParaRPr lang="en-US"/>
          </a:p>
        </p:txBody>
      </p:sp>
    </p:spTree>
    <p:extLst>
      <p:ext uri="{BB962C8B-B14F-4D97-AF65-F5344CB8AC3E}">
        <p14:creationId xmlns:p14="http://schemas.microsoft.com/office/powerpoint/2010/main" val="36322048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135AE3D-8BE9-4E04-A9E6-8F9F94BDC365}" type="slidenum">
              <a:rPr lang="en-US" smtClean="0"/>
              <a:t>35</a:t>
            </a:fld>
            <a:endParaRPr lang="en-US"/>
          </a:p>
        </p:txBody>
      </p:sp>
    </p:spTree>
    <p:extLst>
      <p:ext uri="{BB962C8B-B14F-4D97-AF65-F5344CB8AC3E}">
        <p14:creationId xmlns:p14="http://schemas.microsoft.com/office/powerpoint/2010/main" val="41475568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36</a:t>
            </a:fld>
            <a:endParaRPr lang="en-US"/>
          </a:p>
        </p:txBody>
      </p:sp>
    </p:spTree>
    <p:extLst>
      <p:ext uri="{BB962C8B-B14F-4D97-AF65-F5344CB8AC3E}">
        <p14:creationId xmlns:p14="http://schemas.microsoft.com/office/powerpoint/2010/main" val="2228773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37</a:t>
            </a:fld>
            <a:endParaRPr lang="en-US"/>
          </a:p>
        </p:txBody>
      </p:sp>
    </p:spTree>
    <p:extLst>
      <p:ext uri="{BB962C8B-B14F-4D97-AF65-F5344CB8AC3E}">
        <p14:creationId xmlns:p14="http://schemas.microsoft.com/office/powerpoint/2010/main" val="7769682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38</a:t>
            </a:fld>
            <a:endParaRPr lang="en-US"/>
          </a:p>
        </p:txBody>
      </p:sp>
    </p:spTree>
    <p:extLst>
      <p:ext uri="{BB962C8B-B14F-4D97-AF65-F5344CB8AC3E}">
        <p14:creationId xmlns:p14="http://schemas.microsoft.com/office/powerpoint/2010/main" val="39738486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135AE3D-8BE9-4E04-A9E6-8F9F94BDC365}" type="slidenum">
              <a:rPr lang="en-US" smtClean="0"/>
              <a:t>39</a:t>
            </a:fld>
            <a:endParaRPr lang="en-US"/>
          </a:p>
        </p:txBody>
      </p:sp>
    </p:spTree>
    <p:extLst>
      <p:ext uri="{BB962C8B-B14F-4D97-AF65-F5344CB8AC3E}">
        <p14:creationId xmlns:p14="http://schemas.microsoft.com/office/powerpoint/2010/main" val="2917944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4</a:t>
            </a:fld>
            <a:endParaRPr lang="en-US"/>
          </a:p>
        </p:txBody>
      </p:sp>
    </p:spTree>
    <p:extLst>
      <p:ext uri="{BB962C8B-B14F-4D97-AF65-F5344CB8AC3E}">
        <p14:creationId xmlns:p14="http://schemas.microsoft.com/office/powerpoint/2010/main" val="17922382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40</a:t>
            </a:fld>
            <a:endParaRPr lang="en-US"/>
          </a:p>
        </p:txBody>
      </p:sp>
    </p:spTree>
    <p:extLst>
      <p:ext uri="{BB962C8B-B14F-4D97-AF65-F5344CB8AC3E}">
        <p14:creationId xmlns:p14="http://schemas.microsoft.com/office/powerpoint/2010/main" val="4803192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41</a:t>
            </a:fld>
            <a:endParaRPr lang="en-US"/>
          </a:p>
        </p:txBody>
      </p:sp>
    </p:spTree>
    <p:extLst>
      <p:ext uri="{BB962C8B-B14F-4D97-AF65-F5344CB8AC3E}">
        <p14:creationId xmlns:p14="http://schemas.microsoft.com/office/powerpoint/2010/main" val="16843034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42</a:t>
            </a:fld>
            <a:endParaRPr lang="en-US"/>
          </a:p>
        </p:txBody>
      </p:sp>
    </p:spTree>
    <p:extLst>
      <p:ext uri="{BB962C8B-B14F-4D97-AF65-F5344CB8AC3E}">
        <p14:creationId xmlns:p14="http://schemas.microsoft.com/office/powerpoint/2010/main" val="5212504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43</a:t>
            </a:fld>
            <a:endParaRPr lang="en-US"/>
          </a:p>
        </p:txBody>
      </p:sp>
    </p:spTree>
    <p:extLst>
      <p:ext uri="{BB962C8B-B14F-4D97-AF65-F5344CB8AC3E}">
        <p14:creationId xmlns:p14="http://schemas.microsoft.com/office/powerpoint/2010/main" val="32944018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44</a:t>
            </a:fld>
            <a:endParaRPr lang="en-US"/>
          </a:p>
        </p:txBody>
      </p:sp>
    </p:spTree>
    <p:extLst>
      <p:ext uri="{BB962C8B-B14F-4D97-AF65-F5344CB8AC3E}">
        <p14:creationId xmlns:p14="http://schemas.microsoft.com/office/powerpoint/2010/main" val="7762943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45</a:t>
            </a:fld>
            <a:endParaRPr lang="en-US"/>
          </a:p>
        </p:txBody>
      </p:sp>
    </p:spTree>
    <p:extLst>
      <p:ext uri="{BB962C8B-B14F-4D97-AF65-F5344CB8AC3E}">
        <p14:creationId xmlns:p14="http://schemas.microsoft.com/office/powerpoint/2010/main" val="30869293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B135AE3D-8BE9-4E04-A9E6-8F9F94BDC365}" type="slidenum">
              <a:rPr lang="en-US" smtClean="0"/>
              <a:t>46</a:t>
            </a:fld>
            <a:endParaRPr lang="en-US"/>
          </a:p>
        </p:txBody>
      </p:sp>
    </p:spTree>
    <p:extLst>
      <p:ext uri="{BB962C8B-B14F-4D97-AF65-F5344CB8AC3E}">
        <p14:creationId xmlns:p14="http://schemas.microsoft.com/office/powerpoint/2010/main" val="27150573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35AE3D-8BE9-4E04-A9E6-8F9F94BDC365}" type="slidenum">
              <a:rPr lang="en-US" smtClean="0"/>
              <a:t>47</a:t>
            </a:fld>
            <a:endParaRPr lang="en-US"/>
          </a:p>
        </p:txBody>
      </p:sp>
    </p:spTree>
    <p:extLst>
      <p:ext uri="{BB962C8B-B14F-4D97-AF65-F5344CB8AC3E}">
        <p14:creationId xmlns:p14="http://schemas.microsoft.com/office/powerpoint/2010/main" val="26131337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48</a:t>
            </a:fld>
            <a:endParaRPr lang="en-US"/>
          </a:p>
        </p:txBody>
      </p:sp>
    </p:spTree>
    <p:extLst>
      <p:ext uri="{BB962C8B-B14F-4D97-AF65-F5344CB8AC3E}">
        <p14:creationId xmlns:p14="http://schemas.microsoft.com/office/powerpoint/2010/main" val="39311587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49</a:t>
            </a:fld>
            <a:endParaRPr lang="en-US"/>
          </a:p>
        </p:txBody>
      </p:sp>
    </p:spTree>
    <p:extLst>
      <p:ext uri="{BB962C8B-B14F-4D97-AF65-F5344CB8AC3E}">
        <p14:creationId xmlns:p14="http://schemas.microsoft.com/office/powerpoint/2010/main" val="3422498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5</a:t>
            </a:fld>
            <a:endParaRPr lang="en-US"/>
          </a:p>
        </p:txBody>
      </p:sp>
    </p:spTree>
    <p:extLst>
      <p:ext uri="{BB962C8B-B14F-4D97-AF65-F5344CB8AC3E}">
        <p14:creationId xmlns:p14="http://schemas.microsoft.com/office/powerpoint/2010/main" val="28694108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50</a:t>
            </a:fld>
            <a:endParaRPr lang="en-US"/>
          </a:p>
        </p:txBody>
      </p:sp>
    </p:spTree>
    <p:extLst>
      <p:ext uri="{BB962C8B-B14F-4D97-AF65-F5344CB8AC3E}">
        <p14:creationId xmlns:p14="http://schemas.microsoft.com/office/powerpoint/2010/main" val="40336278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35AE3D-8BE9-4E04-A9E6-8F9F94BDC365}" type="slidenum">
              <a:rPr lang="en-US" smtClean="0"/>
              <a:t>51</a:t>
            </a:fld>
            <a:endParaRPr lang="en-US"/>
          </a:p>
        </p:txBody>
      </p:sp>
    </p:spTree>
    <p:extLst>
      <p:ext uri="{BB962C8B-B14F-4D97-AF65-F5344CB8AC3E}">
        <p14:creationId xmlns:p14="http://schemas.microsoft.com/office/powerpoint/2010/main" val="34579344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52</a:t>
            </a:fld>
            <a:endParaRPr lang="en-US"/>
          </a:p>
        </p:txBody>
      </p:sp>
    </p:spTree>
    <p:extLst>
      <p:ext uri="{BB962C8B-B14F-4D97-AF65-F5344CB8AC3E}">
        <p14:creationId xmlns:p14="http://schemas.microsoft.com/office/powerpoint/2010/main" val="36549406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53</a:t>
            </a:fld>
            <a:endParaRPr lang="en-US"/>
          </a:p>
        </p:txBody>
      </p:sp>
    </p:spTree>
    <p:extLst>
      <p:ext uri="{BB962C8B-B14F-4D97-AF65-F5344CB8AC3E}">
        <p14:creationId xmlns:p14="http://schemas.microsoft.com/office/powerpoint/2010/main" val="7936547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54</a:t>
            </a:fld>
            <a:endParaRPr lang="en-US"/>
          </a:p>
        </p:txBody>
      </p:sp>
    </p:spTree>
    <p:extLst>
      <p:ext uri="{BB962C8B-B14F-4D97-AF65-F5344CB8AC3E}">
        <p14:creationId xmlns:p14="http://schemas.microsoft.com/office/powerpoint/2010/main" val="1128722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55</a:t>
            </a:fld>
            <a:endParaRPr lang="en-US"/>
          </a:p>
        </p:txBody>
      </p:sp>
    </p:spTree>
    <p:extLst>
      <p:ext uri="{BB962C8B-B14F-4D97-AF65-F5344CB8AC3E}">
        <p14:creationId xmlns:p14="http://schemas.microsoft.com/office/powerpoint/2010/main" val="2141954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35AE3D-8BE9-4E04-A9E6-8F9F94BDC365}" type="slidenum">
              <a:rPr lang="en-US" smtClean="0"/>
              <a:t>56</a:t>
            </a:fld>
            <a:endParaRPr lang="en-US"/>
          </a:p>
        </p:txBody>
      </p:sp>
    </p:spTree>
    <p:extLst>
      <p:ext uri="{BB962C8B-B14F-4D97-AF65-F5344CB8AC3E}">
        <p14:creationId xmlns:p14="http://schemas.microsoft.com/office/powerpoint/2010/main" val="32113358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35AE3D-8BE9-4E04-A9E6-8F9F94BDC365}" type="slidenum">
              <a:rPr lang="en-US" smtClean="0"/>
              <a:t>57</a:t>
            </a:fld>
            <a:endParaRPr lang="en-US"/>
          </a:p>
        </p:txBody>
      </p:sp>
    </p:spTree>
    <p:extLst>
      <p:ext uri="{BB962C8B-B14F-4D97-AF65-F5344CB8AC3E}">
        <p14:creationId xmlns:p14="http://schemas.microsoft.com/office/powerpoint/2010/main" val="38283929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135AE3D-8BE9-4E04-A9E6-8F9F94BDC365}" type="slidenum">
              <a:rPr lang="en-US" smtClean="0"/>
              <a:t>58</a:t>
            </a:fld>
            <a:endParaRPr lang="en-US"/>
          </a:p>
        </p:txBody>
      </p:sp>
    </p:spTree>
    <p:extLst>
      <p:ext uri="{BB962C8B-B14F-4D97-AF65-F5344CB8AC3E}">
        <p14:creationId xmlns:p14="http://schemas.microsoft.com/office/powerpoint/2010/main" val="32520734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59</a:t>
            </a:fld>
            <a:endParaRPr lang="en-US"/>
          </a:p>
        </p:txBody>
      </p:sp>
    </p:spTree>
    <p:extLst>
      <p:ext uri="{BB962C8B-B14F-4D97-AF65-F5344CB8AC3E}">
        <p14:creationId xmlns:p14="http://schemas.microsoft.com/office/powerpoint/2010/main" val="2964499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6</a:t>
            </a:fld>
            <a:endParaRPr lang="en-US"/>
          </a:p>
        </p:txBody>
      </p:sp>
    </p:spTree>
    <p:extLst>
      <p:ext uri="{BB962C8B-B14F-4D97-AF65-F5344CB8AC3E}">
        <p14:creationId xmlns:p14="http://schemas.microsoft.com/office/powerpoint/2010/main" val="28894173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35AE3D-8BE9-4E04-A9E6-8F9F94BDC365}" type="slidenum">
              <a:rPr lang="en-US" smtClean="0"/>
              <a:t>60</a:t>
            </a:fld>
            <a:endParaRPr lang="en-US"/>
          </a:p>
        </p:txBody>
      </p:sp>
    </p:spTree>
    <p:extLst>
      <p:ext uri="{BB962C8B-B14F-4D97-AF65-F5344CB8AC3E}">
        <p14:creationId xmlns:p14="http://schemas.microsoft.com/office/powerpoint/2010/main" val="6059867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35AE3D-8BE9-4E04-A9E6-8F9F94BDC365}" type="slidenum">
              <a:rPr lang="en-US" smtClean="0"/>
              <a:t>61</a:t>
            </a:fld>
            <a:endParaRPr lang="en-US"/>
          </a:p>
        </p:txBody>
      </p:sp>
    </p:spTree>
    <p:extLst>
      <p:ext uri="{BB962C8B-B14F-4D97-AF65-F5344CB8AC3E}">
        <p14:creationId xmlns:p14="http://schemas.microsoft.com/office/powerpoint/2010/main" val="2769701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62</a:t>
            </a:fld>
            <a:endParaRPr lang="en-US"/>
          </a:p>
        </p:txBody>
      </p:sp>
    </p:spTree>
    <p:extLst>
      <p:ext uri="{BB962C8B-B14F-4D97-AF65-F5344CB8AC3E}">
        <p14:creationId xmlns:p14="http://schemas.microsoft.com/office/powerpoint/2010/main" val="93749618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Arial" panose="020B0604020202020204" pitchFamily="34" charset="0"/>
            </a:endParaRPr>
          </a:p>
        </p:txBody>
      </p:sp>
      <p:sp>
        <p:nvSpPr>
          <p:cNvPr id="849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B1470F4-5B08-4D85-B4DF-E203545A3FDF}" type="slidenum">
              <a:rPr lang="en-US" altLang="en-US"/>
              <a:pPr eaLnBrk="1" hangingPunct="1"/>
              <a:t>63</a:t>
            </a:fld>
            <a:endParaRPr lang="en-US" altLang="en-US"/>
          </a:p>
        </p:txBody>
      </p:sp>
    </p:spTree>
    <p:extLst>
      <p:ext uri="{BB962C8B-B14F-4D97-AF65-F5344CB8AC3E}">
        <p14:creationId xmlns:p14="http://schemas.microsoft.com/office/powerpoint/2010/main" val="12617843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64</a:t>
            </a:fld>
            <a:endParaRPr lang="en-US"/>
          </a:p>
        </p:txBody>
      </p:sp>
    </p:spTree>
    <p:extLst>
      <p:ext uri="{BB962C8B-B14F-4D97-AF65-F5344CB8AC3E}">
        <p14:creationId xmlns:p14="http://schemas.microsoft.com/office/powerpoint/2010/main" val="79847058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65</a:t>
            </a:fld>
            <a:endParaRPr lang="en-US"/>
          </a:p>
        </p:txBody>
      </p:sp>
    </p:spTree>
    <p:extLst>
      <p:ext uri="{BB962C8B-B14F-4D97-AF65-F5344CB8AC3E}">
        <p14:creationId xmlns:p14="http://schemas.microsoft.com/office/powerpoint/2010/main" val="36284169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66</a:t>
            </a:fld>
            <a:endParaRPr lang="en-US"/>
          </a:p>
        </p:txBody>
      </p:sp>
    </p:spTree>
    <p:extLst>
      <p:ext uri="{BB962C8B-B14F-4D97-AF65-F5344CB8AC3E}">
        <p14:creationId xmlns:p14="http://schemas.microsoft.com/office/powerpoint/2010/main" val="398970281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67</a:t>
            </a:fld>
            <a:endParaRPr lang="en-US"/>
          </a:p>
        </p:txBody>
      </p:sp>
    </p:spTree>
    <p:extLst>
      <p:ext uri="{BB962C8B-B14F-4D97-AF65-F5344CB8AC3E}">
        <p14:creationId xmlns:p14="http://schemas.microsoft.com/office/powerpoint/2010/main" val="115086595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68</a:t>
            </a:fld>
            <a:endParaRPr lang="en-US"/>
          </a:p>
        </p:txBody>
      </p:sp>
    </p:spTree>
    <p:extLst>
      <p:ext uri="{BB962C8B-B14F-4D97-AF65-F5344CB8AC3E}">
        <p14:creationId xmlns:p14="http://schemas.microsoft.com/office/powerpoint/2010/main" val="366520572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69</a:t>
            </a:fld>
            <a:endParaRPr lang="en-US"/>
          </a:p>
        </p:txBody>
      </p:sp>
    </p:spTree>
    <p:extLst>
      <p:ext uri="{BB962C8B-B14F-4D97-AF65-F5344CB8AC3E}">
        <p14:creationId xmlns:p14="http://schemas.microsoft.com/office/powerpoint/2010/main" val="90390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20F9AC1-710F-4EBA-A0FD-E004E509C29B}"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800" dirty="0"/>
          </a:p>
        </p:txBody>
      </p:sp>
    </p:spTree>
    <p:extLst>
      <p:ext uri="{BB962C8B-B14F-4D97-AF65-F5344CB8AC3E}">
        <p14:creationId xmlns:p14="http://schemas.microsoft.com/office/powerpoint/2010/main" val="77768011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70</a:t>
            </a:fld>
            <a:endParaRPr lang="en-US"/>
          </a:p>
        </p:txBody>
      </p:sp>
    </p:spTree>
    <p:extLst>
      <p:ext uri="{BB962C8B-B14F-4D97-AF65-F5344CB8AC3E}">
        <p14:creationId xmlns:p14="http://schemas.microsoft.com/office/powerpoint/2010/main" val="114883436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71</a:t>
            </a:fld>
            <a:endParaRPr lang="en-US"/>
          </a:p>
        </p:txBody>
      </p:sp>
    </p:spTree>
    <p:extLst>
      <p:ext uri="{BB962C8B-B14F-4D97-AF65-F5344CB8AC3E}">
        <p14:creationId xmlns:p14="http://schemas.microsoft.com/office/powerpoint/2010/main" val="198894837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72</a:t>
            </a:fld>
            <a:endParaRPr lang="en-US"/>
          </a:p>
        </p:txBody>
      </p:sp>
    </p:spTree>
    <p:extLst>
      <p:ext uri="{BB962C8B-B14F-4D97-AF65-F5344CB8AC3E}">
        <p14:creationId xmlns:p14="http://schemas.microsoft.com/office/powerpoint/2010/main" val="132682573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35AE3D-8BE9-4E04-A9E6-8F9F94BDC365}" type="slidenum">
              <a:rPr lang="en-US" smtClean="0"/>
              <a:t>73</a:t>
            </a:fld>
            <a:endParaRPr lang="en-US"/>
          </a:p>
        </p:txBody>
      </p:sp>
    </p:spTree>
    <p:extLst>
      <p:ext uri="{BB962C8B-B14F-4D97-AF65-F5344CB8AC3E}">
        <p14:creationId xmlns:p14="http://schemas.microsoft.com/office/powerpoint/2010/main" val="74017931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135AE3D-8BE9-4E04-A9E6-8F9F94BDC365}" type="slidenum">
              <a:rPr lang="en-US" smtClean="0"/>
              <a:t>74</a:t>
            </a:fld>
            <a:endParaRPr lang="en-US"/>
          </a:p>
        </p:txBody>
      </p:sp>
    </p:spTree>
    <p:extLst>
      <p:ext uri="{BB962C8B-B14F-4D97-AF65-F5344CB8AC3E}">
        <p14:creationId xmlns:p14="http://schemas.microsoft.com/office/powerpoint/2010/main" val="405960613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75</a:t>
            </a:fld>
            <a:endParaRPr lang="en-US"/>
          </a:p>
        </p:txBody>
      </p:sp>
    </p:spTree>
    <p:extLst>
      <p:ext uri="{BB962C8B-B14F-4D97-AF65-F5344CB8AC3E}">
        <p14:creationId xmlns:p14="http://schemas.microsoft.com/office/powerpoint/2010/main" val="269173921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76</a:t>
            </a:fld>
            <a:endParaRPr lang="en-US"/>
          </a:p>
        </p:txBody>
      </p:sp>
    </p:spTree>
    <p:extLst>
      <p:ext uri="{BB962C8B-B14F-4D97-AF65-F5344CB8AC3E}">
        <p14:creationId xmlns:p14="http://schemas.microsoft.com/office/powerpoint/2010/main" val="7054419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77</a:t>
            </a:fld>
            <a:endParaRPr lang="en-US"/>
          </a:p>
        </p:txBody>
      </p:sp>
    </p:spTree>
    <p:extLst>
      <p:ext uri="{BB962C8B-B14F-4D97-AF65-F5344CB8AC3E}">
        <p14:creationId xmlns:p14="http://schemas.microsoft.com/office/powerpoint/2010/main" val="187275440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35AE3D-8BE9-4E04-A9E6-8F9F94BDC365}" type="slidenum">
              <a:rPr lang="en-US" smtClean="0"/>
              <a:t>78</a:t>
            </a:fld>
            <a:endParaRPr lang="en-US"/>
          </a:p>
        </p:txBody>
      </p:sp>
    </p:spTree>
    <p:extLst>
      <p:ext uri="{BB962C8B-B14F-4D97-AF65-F5344CB8AC3E}">
        <p14:creationId xmlns:p14="http://schemas.microsoft.com/office/powerpoint/2010/main" val="65203515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35AE3D-8BE9-4E04-A9E6-8F9F94BDC365}" type="slidenum">
              <a:rPr lang="en-US" smtClean="0"/>
              <a:t>79</a:t>
            </a:fld>
            <a:endParaRPr lang="en-US"/>
          </a:p>
        </p:txBody>
      </p:sp>
    </p:spTree>
    <p:extLst>
      <p:ext uri="{BB962C8B-B14F-4D97-AF65-F5344CB8AC3E}">
        <p14:creationId xmlns:p14="http://schemas.microsoft.com/office/powerpoint/2010/main" val="1515607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20F9AC1-710F-4EBA-A0FD-E004E509C29B}"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800" dirty="0"/>
          </a:p>
        </p:txBody>
      </p:sp>
    </p:spTree>
    <p:extLst>
      <p:ext uri="{BB962C8B-B14F-4D97-AF65-F5344CB8AC3E}">
        <p14:creationId xmlns:p14="http://schemas.microsoft.com/office/powerpoint/2010/main" val="369160258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35AE3D-8BE9-4E04-A9E6-8F9F94BDC365}" type="slidenum">
              <a:rPr lang="en-US" smtClean="0"/>
              <a:t>80</a:t>
            </a:fld>
            <a:endParaRPr lang="en-US"/>
          </a:p>
        </p:txBody>
      </p:sp>
    </p:spTree>
    <p:extLst>
      <p:ext uri="{BB962C8B-B14F-4D97-AF65-F5344CB8AC3E}">
        <p14:creationId xmlns:p14="http://schemas.microsoft.com/office/powerpoint/2010/main" val="177322556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35AE3D-8BE9-4E04-A9E6-8F9F94BDC365}" type="slidenum">
              <a:rPr lang="en-US" smtClean="0"/>
              <a:t>81</a:t>
            </a:fld>
            <a:endParaRPr lang="en-US"/>
          </a:p>
        </p:txBody>
      </p:sp>
    </p:spTree>
    <p:extLst>
      <p:ext uri="{BB962C8B-B14F-4D97-AF65-F5344CB8AC3E}">
        <p14:creationId xmlns:p14="http://schemas.microsoft.com/office/powerpoint/2010/main" val="9420587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82</a:t>
            </a:fld>
            <a:endParaRPr lang="en-US"/>
          </a:p>
        </p:txBody>
      </p:sp>
    </p:spTree>
    <p:extLst>
      <p:ext uri="{BB962C8B-B14F-4D97-AF65-F5344CB8AC3E}">
        <p14:creationId xmlns:p14="http://schemas.microsoft.com/office/powerpoint/2010/main" val="314887482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83</a:t>
            </a:fld>
            <a:endParaRPr lang="en-US"/>
          </a:p>
        </p:txBody>
      </p:sp>
    </p:spTree>
    <p:extLst>
      <p:ext uri="{BB962C8B-B14F-4D97-AF65-F5344CB8AC3E}">
        <p14:creationId xmlns:p14="http://schemas.microsoft.com/office/powerpoint/2010/main" val="44063046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84</a:t>
            </a:fld>
            <a:endParaRPr lang="en-US"/>
          </a:p>
        </p:txBody>
      </p:sp>
    </p:spTree>
    <p:extLst>
      <p:ext uri="{BB962C8B-B14F-4D97-AF65-F5344CB8AC3E}">
        <p14:creationId xmlns:p14="http://schemas.microsoft.com/office/powerpoint/2010/main" val="394818730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85</a:t>
            </a:fld>
            <a:endParaRPr lang="en-US"/>
          </a:p>
        </p:txBody>
      </p:sp>
    </p:spTree>
    <p:extLst>
      <p:ext uri="{BB962C8B-B14F-4D97-AF65-F5344CB8AC3E}">
        <p14:creationId xmlns:p14="http://schemas.microsoft.com/office/powerpoint/2010/main" val="340339861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86</a:t>
            </a:fld>
            <a:endParaRPr lang="en-US"/>
          </a:p>
        </p:txBody>
      </p:sp>
    </p:spTree>
    <p:extLst>
      <p:ext uri="{BB962C8B-B14F-4D97-AF65-F5344CB8AC3E}">
        <p14:creationId xmlns:p14="http://schemas.microsoft.com/office/powerpoint/2010/main" val="283377137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87</a:t>
            </a:fld>
            <a:endParaRPr lang="en-US"/>
          </a:p>
        </p:txBody>
      </p:sp>
    </p:spTree>
    <p:extLst>
      <p:ext uri="{BB962C8B-B14F-4D97-AF65-F5344CB8AC3E}">
        <p14:creationId xmlns:p14="http://schemas.microsoft.com/office/powerpoint/2010/main" val="256696946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35AE3D-8BE9-4E04-A9E6-8F9F94BDC365}" type="slidenum">
              <a:rPr lang="en-US" smtClean="0"/>
              <a:t>88</a:t>
            </a:fld>
            <a:endParaRPr lang="en-US"/>
          </a:p>
        </p:txBody>
      </p:sp>
    </p:spTree>
    <p:extLst>
      <p:ext uri="{BB962C8B-B14F-4D97-AF65-F5344CB8AC3E}">
        <p14:creationId xmlns:p14="http://schemas.microsoft.com/office/powerpoint/2010/main" val="223066740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89</a:t>
            </a:fld>
            <a:endParaRPr lang="en-US"/>
          </a:p>
        </p:txBody>
      </p:sp>
    </p:spTree>
    <p:extLst>
      <p:ext uri="{BB962C8B-B14F-4D97-AF65-F5344CB8AC3E}">
        <p14:creationId xmlns:p14="http://schemas.microsoft.com/office/powerpoint/2010/main" val="3746715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9</a:t>
            </a:fld>
            <a:endParaRPr lang="en-US"/>
          </a:p>
        </p:txBody>
      </p:sp>
    </p:spTree>
    <p:extLst>
      <p:ext uri="{BB962C8B-B14F-4D97-AF65-F5344CB8AC3E}">
        <p14:creationId xmlns:p14="http://schemas.microsoft.com/office/powerpoint/2010/main" val="326619694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135AE3D-8BE9-4E04-A9E6-8F9F94BDC365}" type="slidenum">
              <a:rPr lang="en-US" smtClean="0"/>
              <a:t>90</a:t>
            </a:fld>
            <a:endParaRPr lang="en-US"/>
          </a:p>
        </p:txBody>
      </p:sp>
    </p:spTree>
    <p:extLst>
      <p:ext uri="{BB962C8B-B14F-4D97-AF65-F5344CB8AC3E}">
        <p14:creationId xmlns:p14="http://schemas.microsoft.com/office/powerpoint/2010/main" val="246202267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91</a:t>
            </a:fld>
            <a:endParaRPr lang="en-US"/>
          </a:p>
        </p:txBody>
      </p:sp>
    </p:spTree>
    <p:extLst>
      <p:ext uri="{BB962C8B-B14F-4D97-AF65-F5344CB8AC3E}">
        <p14:creationId xmlns:p14="http://schemas.microsoft.com/office/powerpoint/2010/main" val="417323468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92</a:t>
            </a:fld>
            <a:endParaRPr lang="en-US"/>
          </a:p>
        </p:txBody>
      </p:sp>
    </p:spTree>
    <p:extLst>
      <p:ext uri="{BB962C8B-B14F-4D97-AF65-F5344CB8AC3E}">
        <p14:creationId xmlns:p14="http://schemas.microsoft.com/office/powerpoint/2010/main" val="251713057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93</a:t>
            </a:fld>
            <a:endParaRPr lang="en-US"/>
          </a:p>
        </p:txBody>
      </p:sp>
    </p:spTree>
    <p:extLst>
      <p:ext uri="{BB962C8B-B14F-4D97-AF65-F5344CB8AC3E}">
        <p14:creationId xmlns:p14="http://schemas.microsoft.com/office/powerpoint/2010/main" val="273983742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35AE3D-8BE9-4E04-A9E6-8F9F94BDC365}" type="slidenum">
              <a:rPr lang="en-US" smtClean="0"/>
              <a:t>94</a:t>
            </a:fld>
            <a:endParaRPr lang="en-US"/>
          </a:p>
        </p:txBody>
      </p:sp>
    </p:spTree>
    <p:extLst>
      <p:ext uri="{BB962C8B-B14F-4D97-AF65-F5344CB8AC3E}">
        <p14:creationId xmlns:p14="http://schemas.microsoft.com/office/powerpoint/2010/main" val="217223070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35AE3D-8BE9-4E04-A9E6-8F9F94BDC365}" type="slidenum">
              <a:rPr lang="en-US" smtClean="0"/>
              <a:t>95</a:t>
            </a:fld>
            <a:endParaRPr lang="en-US"/>
          </a:p>
        </p:txBody>
      </p:sp>
    </p:spTree>
    <p:extLst>
      <p:ext uri="{BB962C8B-B14F-4D97-AF65-F5344CB8AC3E}">
        <p14:creationId xmlns:p14="http://schemas.microsoft.com/office/powerpoint/2010/main" val="129231377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96</a:t>
            </a:fld>
            <a:endParaRPr lang="en-US"/>
          </a:p>
        </p:txBody>
      </p:sp>
    </p:spTree>
    <p:extLst>
      <p:ext uri="{BB962C8B-B14F-4D97-AF65-F5344CB8AC3E}">
        <p14:creationId xmlns:p14="http://schemas.microsoft.com/office/powerpoint/2010/main" val="223951221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97</a:t>
            </a:fld>
            <a:endParaRPr lang="en-US"/>
          </a:p>
        </p:txBody>
      </p:sp>
    </p:spTree>
    <p:extLst>
      <p:ext uri="{BB962C8B-B14F-4D97-AF65-F5344CB8AC3E}">
        <p14:creationId xmlns:p14="http://schemas.microsoft.com/office/powerpoint/2010/main" val="223951221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5AE3D-8BE9-4E04-A9E6-8F9F94BDC365}" type="slidenum">
              <a:rPr lang="en-US" smtClean="0"/>
              <a:t>98</a:t>
            </a:fld>
            <a:endParaRPr lang="en-US"/>
          </a:p>
        </p:txBody>
      </p:sp>
    </p:spTree>
    <p:extLst>
      <p:ext uri="{BB962C8B-B14F-4D97-AF65-F5344CB8AC3E}">
        <p14:creationId xmlns:p14="http://schemas.microsoft.com/office/powerpoint/2010/main" val="223951221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35AE3D-8BE9-4E04-A9E6-8F9F94BDC365}" type="slidenum">
              <a:rPr lang="en-US" smtClean="0"/>
              <a:t>99</a:t>
            </a:fld>
            <a:endParaRPr lang="en-US"/>
          </a:p>
        </p:txBody>
      </p:sp>
    </p:spTree>
    <p:extLst>
      <p:ext uri="{BB962C8B-B14F-4D97-AF65-F5344CB8AC3E}">
        <p14:creationId xmlns:p14="http://schemas.microsoft.com/office/powerpoint/2010/main" val="11980622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stretch>
            <a:fillRect/>
          </a:stretch>
        </p:blipFill>
        <p:spPr>
          <a:xfrm>
            <a:off x="276624" y="147145"/>
            <a:ext cx="657599" cy="660838"/>
          </a:xfrm>
          <a:prstGeom prst="rect">
            <a:avLst/>
          </a:prstGeom>
        </p:spPr>
      </p:pic>
    </p:spTree>
    <p:extLst>
      <p:ext uri="{BB962C8B-B14F-4D97-AF65-F5344CB8AC3E}">
        <p14:creationId xmlns:p14="http://schemas.microsoft.com/office/powerpoint/2010/main" val="791315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9C84E7-C6E4-4081-830F-F9331F476EB8}" type="slidenum">
              <a:rPr lang="en-US" smtClean="0"/>
              <a:t>‹#›</a:t>
            </a:fld>
            <a:endParaRPr lang="en-US"/>
          </a:p>
        </p:txBody>
      </p:sp>
    </p:spTree>
    <p:extLst>
      <p:ext uri="{BB962C8B-B14F-4D97-AF65-F5344CB8AC3E}">
        <p14:creationId xmlns:p14="http://schemas.microsoft.com/office/powerpoint/2010/main" val="2719555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C84E7-C6E4-4081-830F-F9331F476EB8}" type="slidenum">
              <a:rPr lang="en-US" smtClean="0"/>
              <a:t>‹#›</a:t>
            </a:fld>
            <a:endParaRPr lang="en-US"/>
          </a:p>
        </p:txBody>
      </p:sp>
    </p:spTree>
    <p:extLst>
      <p:ext uri="{BB962C8B-B14F-4D97-AF65-F5344CB8AC3E}">
        <p14:creationId xmlns:p14="http://schemas.microsoft.com/office/powerpoint/2010/main" val="1080098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C84E7-C6E4-4081-830F-F9331F476EB8}" type="slidenum">
              <a:rPr lang="en-US" smtClean="0"/>
              <a:t>‹#›</a:t>
            </a:fld>
            <a:endParaRPr lang="en-US"/>
          </a:p>
        </p:txBody>
      </p:sp>
    </p:spTree>
    <p:extLst>
      <p:ext uri="{BB962C8B-B14F-4D97-AF65-F5344CB8AC3E}">
        <p14:creationId xmlns:p14="http://schemas.microsoft.com/office/powerpoint/2010/main" val="2307548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61370-C7EB-4DAF-AA0B-907CA43A81B2}" type="slidenum">
              <a:rPr lang="en-US" smtClean="0"/>
              <a:t>‹#›</a:t>
            </a:fld>
            <a:endParaRPr lang="en-US"/>
          </a:p>
        </p:txBody>
      </p:sp>
    </p:spTree>
    <p:extLst>
      <p:ext uri="{BB962C8B-B14F-4D97-AF65-F5344CB8AC3E}">
        <p14:creationId xmlns:p14="http://schemas.microsoft.com/office/powerpoint/2010/main" val="3775951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61370-C7EB-4DAF-AA0B-907CA43A81B2}" type="slidenum">
              <a:rPr lang="en-US" smtClean="0"/>
              <a:t>‹#›</a:t>
            </a:fld>
            <a:endParaRPr lang="en-US"/>
          </a:p>
        </p:txBody>
      </p:sp>
    </p:spTree>
    <p:extLst>
      <p:ext uri="{BB962C8B-B14F-4D97-AF65-F5344CB8AC3E}">
        <p14:creationId xmlns:p14="http://schemas.microsoft.com/office/powerpoint/2010/main" val="4066864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61370-C7EB-4DAF-AA0B-907CA43A81B2}" type="slidenum">
              <a:rPr lang="en-US" smtClean="0"/>
              <a:t>‹#›</a:t>
            </a:fld>
            <a:endParaRPr lang="en-US"/>
          </a:p>
        </p:txBody>
      </p:sp>
    </p:spTree>
    <p:extLst>
      <p:ext uri="{BB962C8B-B14F-4D97-AF65-F5344CB8AC3E}">
        <p14:creationId xmlns:p14="http://schemas.microsoft.com/office/powerpoint/2010/main" val="49196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361370-C7EB-4DAF-AA0B-907CA43A81B2}" type="slidenum">
              <a:rPr lang="en-US" smtClean="0"/>
              <a:t>‹#›</a:t>
            </a:fld>
            <a:endParaRPr lang="en-US"/>
          </a:p>
        </p:txBody>
      </p:sp>
    </p:spTree>
    <p:extLst>
      <p:ext uri="{BB962C8B-B14F-4D97-AF65-F5344CB8AC3E}">
        <p14:creationId xmlns:p14="http://schemas.microsoft.com/office/powerpoint/2010/main" val="1080258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361370-C7EB-4DAF-AA0B-907CA43A81B2}" type="slidenum">
              <a:rPr lang="en-US" smtClean="0"/>
              <a:t>‹#›</a:t>
            </a:fld>
            <a:endParaRPr lang="en-US"/>
          </a:p>
        </p:txBody>
      </p:sp>
    </p:spTree>
    <p:extLst>
      <p:ext uri="{BB962C8B-B14F-4D97-AF65-F5344CB8AC3E}">
        <p14:creationId xmlns:p14="http://schemas.microsoft.com/office/powerpoint/2010/main" val="708856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361370-C7EB-4DAF-AA0B-907CA43A81B2}" type="slidenum">
              <a:rPr lang="en-US" smtClean="0"/>
              <a:t>‹#›</a:t>
            </a:fld>
            <a:endParaRPr lang="en-US"/>
          </a:p>
        </p:txBody>
      </p:sp>
    </p:spTree>
    <p:extLst>
      <p:ext uri="{BB962C8B-B14F-4D97-AF65-F5344CB8AC3E}">
        <p14:creationId xmlns:p14="http://schemas.microsoft.com/office/powerpoint/2010/main" val="35409009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361370-C7EB-4DAF-AA0B-907CA43A81B2}" type="slidenum">
              <a:rPr lang="en-US" smtClean="0"/>
              <a:t>‹#›</a:t>
            </a:fld>
            <a:endParaRPr lang="en-US"/>
          </a:p>
        </p:txBody>
      </p:sp>
    </p:spTree>
    <p:extLst>
      <p:ext uri="{BB962C8B-B14F-4D97-AF65-F5344CB8AC3E}">
        <p14:creationId xmlns:p14="http://schemas.microsoft.com/office/powerpoint/2010/main" val="353788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9415823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361370-C7EB-4DAF-AA0B-907CA43A81B2}" type="slidenum">
              <a:rPr lang="en-US" smtClean="0"/>
              <a:t>‹#›</a:t>
            </a:fld>
            <a:endParaRPr lang="en-US"/>
          </a:p>
        </p:txBody>
      </p:sp>
    </p:spTree>
    <p:extLst>
      <p:ext uri="{BB962C8B-B14F-4D97-AF65-F5344CB8AC3E}">
        <p14:creationId xmlns:p14="http://schemas.microsoft.com/office/powerpoint/2010/main" val="937114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361370-C7EB-4DAF-AA0B-907CA43A81B2}" type="slidenum">
              <a:rPr lang="en-US" smtClean="0"/>
              <a:t>‹#›</a:t>
            </a:fld>
            <a:endParaRPr lang="en-US"/>
          </a:p>
        </p:txBody>
      </p:sp>
    </p:spTree>
    <p:extLst>
      <p:ext uri="{BB962C8B-B14F-4D97-AF65-F5344CB8AC3E}">
        <p14:creationId xmlns:p14="http://schemas.microsoft.com/office/powerpoint/2010/main" val="21011748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61370-C7EB-4DAF-AA0B-907CA43A81B2}" type="slidenum">
              <a:rPr lang="en-US" smtClean="0"/>
              <a:t>‹#›</a:t>
            </a:fld>
            <a:endParaRPr lang="en-US"/>
          </a:p>
        </p:txBody>
      </p:sp>
    </p:spTree>
    <p:extLst>
      <p:ext uri="{BB962C8B-B14F-4D97-AF65-F5344CB8AC3E}">
        <p14:creationId xmlns:p14="http://schemas.microsoft.com/office/powerpoint/2010/main" val="1337131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61370-C7EB-4DAF-AA0B-907CA43A81B2}" type="slidenum">
              <a:rPr lang="en-US" smtClean="0"/>
              <a:t>‹#›</a:t>
            </a:fld>
            <a:endParaRPr lang="en-US"/>
          </a:p>
        </p:txBody>
      </p:sp>
    </p:spTree>
    <p:extLst>
      <p:ext uri="{BB962C8B-B14F-4D97-AF65-F5344CB8AC3E}">
        <p14:creationId xmlns:p14="http://schemas.microsoft.com/office/powerpoint/2010/main" val="3913539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48843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9632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5716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98024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874102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E9C84E7-C6E4-4081-830F-F9331F476EB8}" type="slidenum">
              <a:rPr lang="en-US" smtClean="0"/>
              <a:t>‹#›</a:t>
            </a:fld>
            <a:endParaRPr lang="en-US"/>
          </a:p>
        </p:txBody>
      </p:sp>
    </p:spTree>
    <p:extLst>
      <p:ext uri="{BB962C8B-B14F-4D97-AF65-F5344CB8AC3E}">
        <p14:creationId xmlns:p14="http://schemas.microsoft.com/office/powerpoint/2010/main" val="1026473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E9C84E7-C6E4-4081-830F-F9331F476EB8}" type="slidenum">
              <a:rPr lang="en-US" smtClean="0"/>
              <a:t>‹#›</a:t>
            </a:fld>
            <a:endParaRPr lang="en-US"/>
          </a:p>
        </p:txBody>
      </p:sp>
    </p:spTree>
    <p:extLst>
      <p:ext uri="{BB962C8B-B14F-4D97-AF65-F5344CB8AC3E}">
        <p14:creationId xmlns:p14="http://schemas.microsoft.com/office/powerpoint/2010/main" val="4030239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E9C84E7-C6E4-4081-830F-F9331F476EB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14"/>
          <a:stretch>
            <a:fillRect/>
          </a:stretch>
        </p:blipFill>
        <p:spPr>
          <a:xfrm>
            <a:off x="10234463" y="316710"/>
            <a:ext cx="1842433" cy="1188524"/>
          </a:xfrm>
          <a:prstGeom prst="rect">
            <a:avLst/>
          </a:prstGeom>
        </p:spPr>
      </p:pic>
    </p:spTree>
    <p:extLst>
      <p:ext uri="{BB962C8B-B14F-4D97-AF65-F5344CB8AC3E}">
        <p14:creationId xmlns:p14="http://schemas.microsoft.com/office/powerpoint/2010/main" val="425725993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361370-C7EB-4DAF-AA0B-907CA43A81B2}" type="slidenum">
              <a:rPr lang="en-US" smtClean="0"/>
              <a:t>‹#›</a:t>
            </a:fld>
            <a:endParaRPr lang="en-US"/>
          </a:p>
        </p:txBody>
      </p:sp>
    </p:spTree>
    <p:extLst>
      <p:ext uri="{BB962C8B-B14F-4D97-AF65-F5344CB8AC3E}">
        <p14:creationId xmlns:p14="http://schemas.microsoft.com/office/powerpoint/2010/main" val="229346718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 Target="slide95.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slide" Target="slide14.xml"/><Relationship Id="rId4" Type="http://schemas.openxmlformats.org/officeDocument/2006/relationships/slide" Target="slide94.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slide" Target="slide16.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slide" Target="slide19.xml"/></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hyperlink" Target="mailto:cabbrain@aol.com"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97.xml"/><Relationship Id="rId7" Type="http://schemas.openxmlformats.org/officeDocument/2006/relationships/slide" Target="slide21.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slide" Target="slide22.xml"/><Relationship Id="rId5" Type="http://schemas.openxmlformats.org/officeDocument/2006/relationships/slide" Target="slide98.xml"/><Relationship Id="rId4" Type="http://schemas.openxmlformats.org/officeDocument/2006/relationships/slide" Target="slide96.xml"/></Relationships>
</file>

<file path=ppt/slides/_rels/slide2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www.uhs.nhs.uk/OurServices/Brainspineandneuromuscular/Neurovascularservice/Neurovascularconditions/SubArachnoidHaemorrhage/Investigations.aspx" TargetMode="External"/><Relationship Id="rId5" Type="http://schemas.openxmlformats.org/officeDocument/2006/relationships/image" Target="../media/image10.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slide" Target="slide100.xml"/><Relationship Id="rId7" Type="http://schemas.openxmlformats.org/officeDocument/2006/relationships/slide" Target="slide24.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slide" Target="slide26.xml"/><Relationship Id="rId4" Type="http://schemas.openxmlformats.org/officeDocument/2006/relationships/slide" Target="slide99.xml"/></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hyperlink" Target="https://www.slideshare.net/sunilchendur/imaging-and-anatomy-of-blood-supply-of-brain" TargetMode="External"/><Relationship Id="rId3" Type="http://schemas.openxmlformats.org/officeDocument/2006/relationships/slide" Target="slide28.xml"/><Relationship Id="rId7"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hyperlink" Target="http://www.clinicalimagingscience.org/viewimage.asp?img=JClinImagingSci_2012_2_1_27_96542_u2.jpg" TargetMode="External"/><Relationship Id="rId5" Type="http://schemas.openxmlformats.org/officeDocument/2006/relationships/image" Target="../media/image11.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slide" Target="slide29.xml"/></Relationships>
</file>

<file path=ppt/slides/_rels/slide2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slide" Target="slide100.xm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slide" Target="slide35.xml"/><Relationship Id="rId4" Type="http://schemas.openxmlformats.org/officeDocument/2006/relationships/slide" Target="slide99.xml"/></Relationships>
</file>

<file path=ppt/slides/_rels/slide35.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slide" Target="slide100.xml"/><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slide" Target="slide41.xml"/><Relationship Id="rId4" Type="http://schemas.openxmlformats.org/officeDocument/2006/relationships/slide" Target="slide99.xml"/></Relationships>
</file>

<file path=ppt/slides/_rels/slide41.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slide" Target="slide100.xml"/><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slide" Target="slide44.xml"/><Relationship Id="rId4" Type="http://schemas.openxmlformats.org/officeDocument/2006/relationships/slide" Target="slide99.xml"/></Relationships>
</file>

<file path=ppt/slides/_rels/slide44.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slide" Target="slide48.xml"/></Relationships>
</file>

<file path=ppt/slides/_rels/slide48.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slide" Target="slide100.xml"/><Relationship Id="rId2" Type="http://schemas.openxmlformats.org/officeDocument/2006/relationships/notesSlide" Target="../notesSlides/notesSlide53.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slide" Target="slide54.xml"/><Relationship Id="rId4" Type="http://schemas.openxmlformats.org/officeDocument/2006/relationships/slide" Target="slide99.xml"/></Relationships>
</file>

<file path=ppt/slides/_rels/slide54.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7.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slide" Target="slide58.xml"/></Relationships>
</file>

<file path=ppt/slides/_rels/slide58.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notesSlide" Target="../notesSlides/notesSlide5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notesSlide" Target="../notesSlides/notesSlide5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6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2.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notesSlide" Target="../notesSlides/notesSlide6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3.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notesSlide" Target="../notesSlides/notesSlide6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4.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notesSlide" Target="../notesSlides/notesSlide6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5.xml.rels><?xml version="1.0" encoding="UTF-8" standalone="yes"?>
<Relationships xmlns="http://schemas.openxmlformats.org/package/2006/relationships"><Relationship Id="rId3" Type="http://schemas.openxmlformats.org/officeDocument/2006/relationships/slide" Target="slide100.xml"/><Relationship Id="rId2" Type="http://schemas.openxmlformats.org/officeDocument/2006/relationships/notesSlide" Target="../notesSlides/notesSlide65.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slide" Target="slide66.xml"/><Relationship Id="rId4" Type="http://schemas.openxmlformats.org/officeDocument/2006/relationships/slide" Target="slide99.xml"/></Relationships>
</file>

<file path=ppt/slides/_rels/slide66.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notesSlide" Target="../notesSlides/notesSlide6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7.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notesSlide" Target="../notesSlides/notesSlide6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8.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notesSlide" Target="../notesSlides/notesSlide6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9.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notesSlide" Target="../notesSlides/notesSlide6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89.xml"/><Relationship Id="rId7" Type="http://schemas.openxmlformats.org/officeDocument/2006/relationships/slide" Target="slide93.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slide" Target="slide91.xml"/><Relationship Id="rId5" Type="http://schemas.openxmlformats.org/officeDocument/2006/relationships/slide" Target="slide92.xml"/><Relationship Id="rId4" Type="http://schemas.openxmlformats.org/officeDocument/2006/relationships/slide" Target="slide90.xml"/><Relationship Id="rId9"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slide" Target="slide71.xml"/><Relationship Id="rId2" Type="http://schemas.openxmlformats.org/officeDocument/2006/relationships/notesSlide" Target="../notesSlides/notesSlide7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1.xml.rels><?xml version="1.0" encoding="UTF-8" standalone="yes"?>
<Relationships xmlns="http://schemas.openxmlformats.org/package/2006/relationships"><Relationship Id="rId3" Type="http://schemas.openxmlformats.org/officeDocument/2006/relationships/slide" Target="slide72.xml"/><Relationship Id="rId2" Type="http://schemas.openxmlformats.org/officeDocument/2006/relationships/notesSlide" Target="../notesSlides/notesSlide7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2.xml.rels><?xml version="1.0" encoding="UTF-8" standalone="yes"?>
<Relationships xmlns="http://schemas.openxmlformats.org/package/2006/relationships"><Relationship Id="rId3" Type="http://schemas.openxmlformats.org/officeDocument/2006/relationships/slide" Target="slide73.xml"/><Relationship Id="rId2" Type="http://schemas.openxmlformats.org/officeDocument/2006/relationships/notesSlide" Target="../notesSlides/notesSlide7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3.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notesSlide" Target="../notesSlides/notesSlide7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4.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notesSlide" Target="../notesSlides/notesSlide7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5.xml.rels><?xml version="1.0" encoding="UTF-8" standalone="yes"?>
<Relationships xmlns="http://schemas.openxmlformats.org/package/2006/relationships"><Relationship Id="rId3" Type="http://schemas.openxmlformats.org/officeDocument/2006/relationships/slide" Target="slide76.xml"/><Relationship Id="rId2" Type="http://schemas.openxmlformats.org/officeDocument/2006/relationships/notesSlide" Target="../notesSlides/notesSlide7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6.xml.rels><?xml version="1.0" encoding="UTF-8" standalone="yes"?>
<Relationships xmlns="http://schemas.openxmlformats.org/package/2006/relationships"><Relationship Id="rId3" Type="http://schemas.openxmlformats.org/officeDocument/2006/relationships/slide" Target="slide77.xml"/><Relationship Id="rId2" Type="http://schemas.openxmlformats.org/officeDocument/2006/relationships/notesSlide" Target="../notesSlides/notesSlide7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7.xml.rels><?xml version="1.0" encoding="UTF-8" standalone="yes"?>
<Relationships xmlns="http://schemas.openxmlformats.org/package/2006/relationships"><Relationship Id="rId3" Type="http://schemas.openxmlformats.org/officeDocument/2006/relationships/slide" Target="slide78.xml"/><Relationship Id="rId2" Type="http://schemas.openxmlformats.org/officeDocument/2006/relationships/notesSlide" Target="../notesSlides/notesSlide7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8.xml.rels><?xml version="1.0" encoding="UTF-8" standalone="yes"?>
<Relationships xmlns="http://schemas.openxmlformats.org/package/2006/relationships"><Relationship Id="rId3" Type="http://schemas.openxmlformats.org/officeDocument/2006/relationships/slide" Target="slide79.xml"/><Relationship Id="rId2" Type="http://schemas.openxmlformats.org/officeDocument/2006/relationships/notesSlide" Target="../notesSlides/notesSlide7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9.xml.rels><?xml version="1.0" encoding="UTF-8" standalone="yes"?>
<Relationships xmlns="http://schemas.openxmlformats.org/package/2006/relationships"><Relationship Id="rId3" Type="http://schemas.openxmlformats.org/officeDocument/2006/relationships/slide" Target="slide80.xml"/><Relationship Id="rId2" Type="http://schemas.openxmlformats.org/officeDocument/2006/relationships/notesSlide" Target="../notesSlides/notesSlide7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3" Type="http://schemas.openxmlformats.org/officeDocument/2006/relationships/slide" Target="slide81.xml"/><Relationship Id="rId2" Type="http://schemas.openxmlformats.org/officeDocument/2006/relationships/notesSlide" Target="../notesSlides/notesSlide8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1.xml.rels><?xml version="1.0" encoding="UTF-8" standalone="yes"?>
<Relationships xmlns="http://schemas.openxmlformats.org/package/2006/relationships"><Relationship Id="rId3" Type="http://schemas.openxmlformats.org/officeDocument/2006/relationships/slide" Target="slide82.xml"/><Relationship Id="rId2" Type="http://schemas.openxmlformats.org/officeDocument/2006/relationships/notesSlide" Target="../notesSlides/notesSlide8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2.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notesSlide" Target="../notesSlides/notesSlide8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3.xml.rels><?xml version="1.0" encoding="UTF-8" standalone="yes"?>
<Relationships xmlns="http://schemas.openxmlformats.org/package/2006/relationships"><Relationship Id="rId3" Type="http://schemas.openxmlformats.org/officeDocument/2006/relationships/slide" Target="slide84.xml"/><Relationship Id="rId2" Type="http://schemas.openxmlformats.org/officeDocument/2006/relationships/notesSlide" Target="../notesSlides/notesSlide8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4.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notesSlide" Target="../notesSlides/notesSlide8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5.xml.rels><?xml version="1.0" encoding="UTF-8" standalone="yes"?>
<Relationships xmlns="http://schemas.openxmlformats.org/package/2006/relationships"><Relationship Id="rId3" Type="http://schemas.openxmlformats.org/officeDocument/2006/relationships/slide" Target="slide86.xml"/><Relationship Id="rId2" Type="http://schemas.openxmlformats.org/officeDocument/2006/relationships/notesSlide" Target="../notesSlides/notesSlide8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6.xml.rels><?xml version="1.0" encoding="UTF-8" standalone="yes"?>
<Relationships xmlns="http://schemas.openxmlformats.org/package/2006/relationships"><Relationship Id="rId3" Type="http://schemas.openxmlformats.org/officeDocument/2006/relationships/slide" Target="slide88.xml"/><Relationship Id="rId2" Type="http://schemas.openxmlformats.org/officeDocument/2006/relationships/notesSlide" Target="../notesSlides/notesSlide8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7.xml.rels><?xml version="1.0" encoding="UTF-8" standalone="yes"?>
<Relationships xmlns="http://schemas.openxmlformats.org/package/2006/relationships"><Relationship Id="rId3" Type="http://schemas.openxmlformats.org/officeDocument/2006/relationships/hyperlink" Target="http://advisor.lww.com/lna/document.do?bid=4&amp;did=525895" TargetMode="External"/><Relationship Id="rId2" Type="http://schemas.openxmlformats.org/officeDocument/2006/relationships/notesSlide" Target="../notesSlides/notesSlide87.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slide" Target="slide8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www.neuroems.com/2014/04/18/blood-flow-through-the-brain-pt-3-circle-of-willis/" TargetMode="External"/><Relationship Id="rId5" Type="http://schemas.openxmlformats.org/officeDocument/2006/relationships/image" Target="../media/image7.jpeg"/><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5035" y="2524676"/>
            <a:ext cx="11057641" cy="1470025"/>
          </a:xfrm>
        </p:spPr>
        <p:txBody>
          <a:bodyPr rtlCol="0">
            <a:normAutofit fontScale="90000"/>
          </a:bodyPr>
          <a:lstStyle/>
          <a:p>
            <a:pPr algn="ctr">
              <a:defRPr/>
            </a:pPr>
            <a:br>
              <a:rPr lang="en-US" sz="6000" dirty="0"/>
            </a:br>
            <a:r>
              <a:rPr lang="en-US" sz="6000" dirty="0"/>
              <a:t>Aneurysmal Subarachnoid Hemorrhage</a:t>
            </a:r>
            <a:br>
              <a:rPr lang="en-US" sz="6000" dirty="0"/>
            </a:br>
            <a:r>
              <a:rPr lang="en-US" sz="6000" dirty="0"/>
              <a:t>Nursing Self-Paced Case Study </a:t>
            </a:r>
            <a:br>
              <a:rPr lang="en-US" sz="6000" dirty="0"/>
            </a:br>
            <a:r>
              <a:rPr lang="en-US" sz="4000" dirty="0"/>
              <a:t>Level: Challenging</a:t>
            </a:r>
            <a:endParaRPr lang="en-US" sz="6000" dirty="0"/>
          </a:p>
        </p:txBody>
      </p:sp>
      <p:sp>
        <p:nvSpPr>
          <p:cNvPr id="2051" name="Subtitle 2"/>
          <p:cNvSpPr>
            <a:spLocks noGrp="1"/>
          </p:cNvSpPr>
          <p:nvPr>
            <p:ph type="subTitle" idx="1"/>
          </p:nvPr>
        </p:nvSpPr>
        <p:spPr>
          <a:xfrm>
            <a:off x="1998482" y="4576764"/>
            <a:ext cx="7297918" cy="1519236"/>
          </a:xfrm>
        </p:spPr>
        <p:txBody>
          <a:bodyPr>
            <a:normAutofit/>
          </a:bodyPr>
          <a:lstStyle/>
          <a:p>
            <a:pPr eaLnBrk="1" hangingPunct="1"/>
            <a:r>
              <a:rPr lang="en-US" altLang="en-US" dirty="0">
                <a:solidFill>
                  <a:schemeClr val="tx1"/>
                </a:solidFill>
              </a:rPr>
              <a:t>Christina Watford, BSN, RN, CCRN</a:t>
            </a:r>
          </a:p>
          <a:p>
            <a:pPr eaLnBrk="1" hangingPunct="1"/>
            <a:r>
              <a:rPr lang="en-US" altLang="en-US" dirty="0">
                <a:solidFill>
                  <a:schemeClr val="tx1"/>
                </a:solidFill>
              </a:rPr>
              <a:t>Briana Witherspoon, DNP, ACNP-BC</a:t>
            </a:r>
          </a:p>
          <a:p>
            <a:pPr eaLnBrk="1" hangingPunct="1"/>
            <a:r>
              <a:rPr lang="en-US" altLang="en-US" dirty="0">
                <a:solidFill>
                  <a:schemeClr val="tx1"/>
                </a:solidFill>
              </a:rPr>
              <a:t>Cynthia Bautista, PhD, APRN, FNCS</a:t>
            </a:r>
          </a:p>
        </p:txBody>
      </p:sp>
    </p:spTree>
    <p:extLst>
      <p:ext uri="{BB962C8B-B14F-4D97-AF65-F5344CB8AC3E}">
        <p14:creationId xmlns:p14="http://schemas.microsoft.com/office/powerpoint/2010/main" val="1058279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r>
              <a:rPr lang="en-US" altLang="en-US" dirty="0"/>
              <a:t>Pathophysiology and Etiology</a:t>
            </a:r>
            <a:br>
              <a:rPr lang="en-US" altLang="en-US" dirty="0"/>
            </a:br>
            <a:r>
              <a:rPr lang="en-US" altLang="en-US" dirty="0"/>
              <a:t>of Aneurysm Formation</a:t>
            </a:r>
          </a:p>
        </p:txBody>
      </p:sp>
      <p:sp>
        <p:nvSpPr>
          <p:cNvPr id="4099" name="Rectangle 3"/>
          <p:cNvSpPr>
            <a:spLocks noGrp="1" noChangeArrowheads="1"/>
          </p:cNvSpPr>
          <p:nvPr>
            <p:ph type="body" idx="1"/>
          </p:nvPr>
        </p:nvSpPr>
        <p:spPr>
          <a:xfrm>
            <a:off x="195072" y="1999487"/>
            <a:ext cx="11759326" cy="4081475"/>
          </a:xfrm>
        </p:spPr>
        <p:txBody>
          <a:bodyPr>
            <a:normAutofit fontScale="92500" lnSpcReduction="20000"/>
          </a:bodyPr>
          <a:lstStyle/>
          <a:p>
            <a:pPr marL="0" indent="0">
              <a:spcBef>
                <a:spcPct val="0"/>
              </a:spcBef>
              <a:buNone/>
            </a:pPr>
            <a:r>
              <a:rPr lang="en-US" altLang="en-US" sz="2800" dirty="0"/>
              <a:t>The arterial wall is composed of three layers- intima(innermost), media (smooth muscle), and adventitia (outermost, connective tissue)</a:t>
            </a:r>
          </a:p>
          <a:p>
            <a:pPr marL="0" indent="0">
              <a:spcBef>
                <a:spcPct val="0"/>
              </a:spcBef>
              <a:buNone/>
            </a:pPr>
            <a:r>
              <a:rPr lang="en-US" altLang="en-US" sz="2800" dirty="0"/>
              <a:t>Saccular aneurysms result from breakdown of the media, and outpouching of the intima and adventitia </a:t>
            </a:r>
          </a:p>
          <a:p>
            <a:pPr marL="0" indent="0">
              <a:spcBef>
                <a:spcPct val="0"/>
              </a:spcBef>
              <a:buNone/>
            </a:pPr>
            <a:endParaRPr lang="en-US" altLang="en-US" sz="2800" dirty="0"/>
          </a:p>
          <a:p>
            <a:pPr marL="0" indent="0">
              <a:spcBef>
                <a:spcPct val="0"/>
              </a:spcBef>
              <a:buNone/>
            </a:pPr>
            <a:r>
              <a:rPr lang="en-US" altLang="en-US" sz="2800" dirty="0"/>
              <a:t>Disruption of arterial wall integrity can be:</a:t>
            </a:r>
          </a:p>
          <a:p>
            <a:pPr>
              <a:spcBef>
                <a:spcPct val="0"/>
              </a:spcBef>
            </a:pPr>
            <a:r>
              <a:rPr lang="en-US" altLang="en-US" sz="2800" b="1" dirty="0"/>
              <a:t>Congenital</a:t>
            </a:r>
            <a:r>
              <a:rPr lang="en-US" altLang="en-US" sz="2800" dirty="0"/>
              <a:t>: defect between adventitia and media layer of arterial wall – medial gap</a:t>
            </a:r>
          </a:p>
          <a:p>
            <a:pPr>
              <a:spcBef>
                <a:spcPct val="0"/>
              </a:spcBef>
              <a:buFont typeface="Arial" panose="020B0604020202020204" pitchFamily="34" charset="0"/>
              <a:buChar char="•"/>
            </a:pPr>
            <a:r>
              <a:rPr lang="en-US" altLang="en-US" sz="2800" b="1" dirty="0"/>
              <a:t>Degenerative</a:t>
            </a:r>
            <a:r>
              <a:rPr lang="en-US" altLang="en-US" sz="2800" dirty="0"/>
              <a:t>: hemodynamically induced, causes bulge, ballooning, rupture of vessel </a:t>
            </a:r>
          </a:p>
          <a:p>
            <a:pPr>
              <a:spcBef>
                <a:spcPct val="0"/>
              </a:spcBef>
              <a:buFont typeface="Arial" panose="020B0604020202020204" pitchFamily="34" charset="0"/>
              <a:buChar char="•"/>
            </a:pPr>
            <a:r>
              <a:rPr lang="en-US" altLang="en-US" sz="2800" b="1" dirty="0"/>
              <a:t>Trauma</a:t>
            </a:r>
            <a:r>
              <a:rPr lang="en-US" altLang="en-US" sz="2800" dirty="0"/>
              <a:t>: due to trauma…penetrating trauma</a:t>
            </a:r>
          </a:p>
          <a:p>
            <a:pPr>
              <a:spcBef>
                <a:spcPct val="0"/>
              </a:spcBef>
              <a:buFont typeface="Arial" panose="020B0604020202020204" pitchFamily="34" charset="0"/>
              <a:buChar char="•"/>
            </a:pPr>
            <a:r>
              <a:rPr lang="en-US" altLang="en-US" sz="2800" b="1" dirty="0"/>
              <a:t>Infection</a:t>
            </a:r>
            <a:r>
              <a:rPr lang="en-US" altLang="en-US" sz="2800" dirty="0"/>
              <a:t>: infectious process involving the arterial wall Mycotic aneurysms, septic emboli – endocarditis</a:t>
            </a:r>
          </a:p>
          <a:p>
            <a:pPr>
              <a:spcBef>
                <a:spcPct val="0"/>
              </a:spcBef>
              <a:buFont typeface="Arial" panose="020B0604020202020204" pitchFamily="34" charset="0"/>
              <a:buChar char="•"/>
            </a:pPr>
            <a:r>
              <a:rPr lang="en-US" altLang="en-US" sz="2800" b="1" dirty="0"/>
              <a:t>Genetic</a:t>
            </a:r>
            <a:r>
              <a:rPr lang="en-US" altLang="en-US" sz="2800" dirty="0"/>
              <a:t>: screen first degree relatives (especially siblings) …..certain pathologies-polycystic kidney disease, Marfan’s Syndrome</a:t>
            </a:r>
          </a:p>
          <a:p>
            <a:pPr eaLnBrk="1" hangingPunct="1">
              <a:buFont typeface="Arial" panose="020B0604020202020204" pitchFamily="34" charset="0"/>
              <a:buChar char="•"/>
            </a:pPr>
            <a:endParaRPr lang="en-US" altLang="en-US" sz="2600" dirty="0"/>
          </a:p>
        </p:txBody>
      </p:sp>
      <p:pic>
        <p:nvPicPr>
          <p:cNvPr id="2" name="Picture 1">
            <a:hlinkClick r:id="rId3" action="ppaction://hlinksldjump"/>
            <a:extLst>
              <a:ext uri="{FF2B5EF4-FFF2-40B4-BE49-F238E27FC236}">
                <a16:creationId xmlns:a16="http://schemas.microsoft.com/office/drawing/2014/main" id="{DD2F146F-7A90-4869-98D1-EB81CC62A9CE}"/>
              </a:ext>
            </a:extLst>
          </p:cNvPr>
          <p:cNvPicPr>
            <a:picLocks noChangeAspect="1"/>
          </p:cNvPicPr>
          <p:nvPr/>
        </p:nvPicPr>
        <p:blipFill>
          <a:blip r:embed="rId4"/>
          <a:stretch>
            <a:fillRect/>
          </a:stretch>
        </p:blipFill>
        <p:spPr>
          <a:xfrm>
            <a:off x="10893602" y="5562747"/>
            <a:ext cx="1060796" cy="640135"/>
          </a:xfrm>
          <a:prstGeom prst="rect">
            <a:avLst/>
          </a:prstGeom>
        </p:spPr>
      </p:pic>
    </p:spTree>
    <p:extLst>
      <p:ext uri="{BB962C8B-B14F-4D97-AF65-F5344CB8AC3E}">
        <p14:creationId xmlns:p14="http://schemas.microsoft.com/office/powerpoint/2010/main" val="321974404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Incorrect. </a:t>
            </a:r>
          </a:p>
        </p:txBody>
      </p:sp>
      <p:sp>
        <p:nvSpPr>
          <p:cNvPr id="6" name="Action Button: Custom 5">
            <a:hlinkClick r:id="" action="ppaction://hlinkshowjump?jump=lastslideviewed" highlightClick="1"/>
          </p:cNvPr>
          <p:cNvSpPr/>
          <p:nvPr/>
        </p:nvSpPr>
        <p:spPr>
          <a:xfrm>
            <a:off x="5115426" y="4676434"/>
            <a:ext cx="1961148" cy="104241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Return to Presentation </a:t>
            </a:r>
          </a:p>
        </p:txBody>
      </p:sp>
    </p:spTree>
    <p:extLst>
      <p:ext uri="{BB962C8B-B14F-4D97-AF65-F5344CB8AC3E}">
        <p14:creationId xmlns:p14="http://schemas.microsoft.com/office/powerpoint/2010/main" val="2048217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Aneurysm </a:t>
            </a:r>
            <a:br>
              <a:rPr lang="en-US" dirty="0"/>
            </a:br>
            <a:r>
              <a:rPr lang="en-US" dirty="0"/>
              <a:t>Pathophysiology and Rupture</a:t>
            </a:r>
          </a:p>
        </p:txBody>
      </p:sp>
      <p:sp>
        <p:nvSpPr>
          <p:cNvPr id="3" name="Content Placeholder 2"/>
          <p:cNvSpPr>
            <a:spLocks noGrp="1"/>
          </p:cNvSpPr>
          <p:nvPr>
            <p:ph idx="1"/>
          </p:nvPr>
        </p:nvSpPr>
        <p:spPr>
          <a:xfrm>
            <a:off x="664322" y="1894502"/>
            <a:ext cx="11186302" cy="4395578"/>
          </a:xfrm>
        </p:spPr>
        <p:txBody>
          <a:bodyPr>
            <a:normAutofit lnSpcReduction="10000"/>
          </a:bodyPr>
          <a:lstStyle/>
          <a:p>
            <a:pPr>
              <a:buFont typeface="Arial" panose="020B0604020202020204" pitchFamily="34" charset="0"/>
              <a:buChar char="•"/>
            </a:pPr>
            <a:r>
              <a:rPr lang="en-US" sz="2400" dirty="0"/>
              <a:t>Bulge or area of outpouching  </a:t>
            </a:r>
          </a:p>
          <a:p>
            <a:pPr>
              <a:buFont typeface="Arial" panose="020B0604020202020204" pitchFamily="34" charset="0"/>
              <a:buChar char="•"/>
            </a:pPr>
            <a:r>
              <a:rPr lang="en-US" sz="2400" dirty="0"/>
              <a:t>Occurs at weakness in vessel wall </a:t>
            </a:r>
          </a:p>
          <a:p>
            <a:pPr>
              <a:buFont typeface="Arial" panose="020B0604020202020204" pitchFamily="34" charset="0"/>
              <a:buChar char="•"/>
            </a:pPr>
            <a:r>
              <a:rPr lang="en-US" sz="2400" dirty="0"/>
              <a:t>Along with turbulent blood flow, rupture can occur due to physical limitations of collagen at the vessel wall and humoral factors such as inflammatory mediators and adhesion molecules </a:t>
            </a:r>
          </a:p>
          <a:p>
            <a:pPr>
              <a:buFont typeface="Arial" panose="020B0604020202020204" pitchFamily="34" charset="0"/>
              <a:buChar char="•"/>
            </a:pPr>
            <a:r>
              <a:rPr lang="en-US" sz="2400" dirty="0"/>
              <a:t>In aneurysmal subarachnoid hemorrhage (aSAH), the aneurysm ruptures, causing blood to spill in the subarachnoid space and cerebral spinal fluid (CSF) around the brain and spinal cord</a:t>
            </a:r>
          </a:p>
          <a:p>
            <a:pPr>
              <a:buFont typeface="Arial" panose="020B0604020202020204" pitchFamily="34" charset="0"/>
              <a:buChar char="•"/>
            </a:pPr>
            <a:r>
              <a:rPr lang="en-US" sz="2400" dirty="0"/>
              <a:t>As blood is distributed within the CSF, damage can occur to the cerebral tissues </a:t>
            </a:r>
          </a:p>
          <a:p>
            <a:pPr lvl="1">
              <a:buFont typeface="Arial" panose="020B0604020202020204" pitchFamily="34" charset="0"/>
              <a:buChar char="•"/>
            </a:pPr>
            <a:r>
              <a:rPr lang="en-US" sz="2400" dirty="0"/>
              <a:t>Rapidly elevating intracranial pressure</a:t>
            </a:r>
          </a:p>
          <a:p>
            <a:pPr lvl="1">
              <a:buFont typeface="Arial" panose="020B0604020202020204" pitchFamily="34" charset="0"/>
              <a:buChar char="•"/>
            </a:pPr>
            <a:r>
              <a:rPr lang="en-US" sz="2400" dirty="0"/>
              <a:t>Altering the brain’s natural autoregulation mechanism</a:t>
            </a:r>
          </a:p>
        </p:txBody>
      </p:sp>
      <p:pic>
        <p:nvPicPr>
          <p:cNvPr id="4" name="Picture 3">
            <a:hlinkClick r:id="rId3" action="ppaction://hlinksldjump"/>
            <a:extLst>
              <a:ext uri="{FF2B5EF4-FFF2-40B4-BE49-F238E27FC236}">
                <a16:creationId xmlns:a16="http://schemas.microsoft.com/office/drawing/2014/main" id="{1A82D619-F25C-4A31-9127-9E0BD7179BA5}"/>
              </a:ext>
            </a:extLst>
          </p:cNvPr>
          <p:cNvPicPr>
            <a:picLocks noChangeAspect="1"/>
          </p:cNvPicPr>
          <p:nvPr/>
        </p:nvPicPr>
        <p:blipFill>
          <a:blip r:embed="rId4"/>
          <a:stretch>
            <a:fillRect/>
          </a:stretch>
        </p:blipFill>
        <p:spPr>
          <a:xfrm>
            <a:off x="10802020" y="5649945"/>
            <a:ext cx="1060796" cy="640135"/>
          </a:xfrm>
          <a:prstGeom prst="rect">
            <a:avLst/>
          </a:prstGeom>
        </p:spPr>
      </p:pic>
      <p:sp>
        <p:nvSpPr>
          <p:cNvPr id="6" name="TextBox 5">
            <a:extLst>
              <a:ext uri="{FF2B5EF4-FFF2-40B4-BE49-F238E27FC236}">
                <a16:creationId xmlns:a16="http://schemas.microsoft.com/office/drawing/2014/main" id="{57B5D391-DCF9-435C-979C-08EA59B09CCB}"/>
              </a:ext>
            </a:extLst>
          </p:cNvPr>
          <p:cNvSpPr txBox="1"/>
          <p:nvPr/>
        </p:nvSpPr>
        <p:spPr>
          <a:xfrm>
            <a:off x="329184" y="5970012"/>
            <a:ext cx="1356718" cy="369332"/>
          </a:xfrm>
          <a:prstGeom prst="rect">
            <a:avLst/>
          </a:prstGeom>
          <a:noFill/>
        </p:spPr>
        <p:txBody>
          <a:bodyPr wrap="none" rtlCol="0">
            <a:spAutoFit/>
          </a:bodyPr>
          <a:lstStyle/>
          <a:p>
            <a:r>
              <a:rPr lang="en-US"/>
              <a:t>Hickey, 2014</a:t>
            </a:r>
            <a:endParaRPr lang="en-US" dirty="0"/>
          </a:p>
        </p:txBody>
      </p:sp>
    </p:spTree>
    <p:extLst>
      <p:ext uri="{BB962C8B-B14F-4D97-AF65-F5344CB8AC3E}">
        <p14:creationId xmlns:p14="http://schemas.microsoft.com/office/powerpoint/2010/main" val="3821802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dirty="0"/>
              <a:t>Risk Factors for aSAH</a:t>
            </a:r>
          </a:p>
        </p:txBody>
      </p:sp>
      <p:sp>
        <p:nvSpPr>
          <p:cNvPr id="3" name="Content Placeholder 2"/>
          <p:cNvSpPr>
            <a:spLocks noGrp="1"/>
          </p:cNvSpPr>
          <p:nvPr>
            <p:ph idx="1"/>
          </p:nvPr>
        </p:nvSpPr>
        <p:spPr/>
        <p:txBody>
          <a:bodyPr rtlCol="0">
            <a:noAutofit/>
          </a:bodyPr>
          <a:lstStyle/>
          <a:p>
            <a:pPr>
              <a:spcAft>
                <a:spcPts val="0"/>
              </a:spcAft>
              <a:buFont typeface="Arial" panose="020B0604020202020204" pitchFamily="34" charset="0"/>
              <a:buChar char="•"/>
              <a:defRPr/>
            </a:pPr>
            <a:r>
              <a:rPr lang="en-US" sz="2800" dirty="0"/>
              <a:t>Hypertension</a:t>
            </a:r>
          </a:p>
          <a:p>
            <a:pPr>
              <a:spcAft>
                <a:spcPts val="0"/>
              </a:spcAft>
              <a:buFont typeface="Arial" panose="020B0604020202020204" pitchFamily="34" charset="0"/>
              <a:buChar char="•"/>
              <a:defRPr/>
            </a:pPr>
            <a:r>
              <a:rPr lang="en-US" sz="2800" dirty="0"/>
              <a:t>Smoking</a:t>
            </a:r>
          </a:p>
          <a:p>
            <a:pPr>
              <a:spcAft>
                <a:spcPts val="0"/>
              </a:spcAft>
              <a:buFont typeface="Arial" panose="020B0604020202020204" pitchFamily="34" charset="0"/>
              <a:buChar char="•"/>
              <a:defRPr/>
            </a:pPr>
            <a:r>
              <a:rPr lang="en-US" sz="2800" dirty="0"/>
              <a:t>Heavy alcohol use</a:t>
            </a:r>
          </a:p>
          <a:p>
            <a:pPr>
              <a:spcAft>
                <a:spcPts val="0"/>
              </a:spcAft>
              <a:buFont typeface="Arial" panose="020B0604020202020204" pitchFamily="34" charset="0"/>
              <a:buChar char="•"/>
              <a:defRPr/>
            </a:pPr>
            <a:r>
              <a:rPr lang="en-US" sz="2800" dirty="0"/>
              <a:t>Sympathomimetic drugs (cocaine)</a:t>
            </a:r>
          </a:p>
          <a:p>
            <a:pPr>
              <a:spcAft>
                <a:spcPts val="0"/>
              </a:spcAft>
              <a:buFont typeface="Arial" panose="020B0604020202020204" pitchFamily="34" charset="0"/>
              <a:buChar char="•"/>
              <a:defRPr/>
            </a:pPr>
            <a:r>
              <a:rPr lang="en-US" sz="2800" dirty="0"/>
              <a:t>Inherited conditions (autosomal dominant polycystic kidney disease, Ehlers Danlos type IV)</a:t>
            </a:r>
          </a:p>
          <a:p>
            <a:pPr>
              <a:spcAft>
                <a:spcPts val="0"/>
              </a:spcAft>
              <a:buFont typeface="Arial" panose="020B0604020202020204" pitchFamily="34" charset="0"/>
              <a:buChar char="•"/>
              <a:defRPr/>
            </a:pPr>
            <a:r>
              <a:rPr lang="en-US" sz="2800" dirty="0"/>
              <a:t>Familial intracranial aneurysms</a:t>
            </a:r>
          </a:p>
          <a:p>
            <a:pPr>
              <a:spcAft>
                <a:spcPts val="0"/>
              </a:spcAft>
              <a:buFont typeface="Arial" panose="020B0604020202020204" pitchFamily="34" charset="0"/>
              <a:buChar char="•"/>
              <a:defRPr/>
            </a:pPr>
            <a:r>
              <a:rPr lang="en-US" sz="2800" dirty="0"/>
              <a:t>Previous ruptured aneurysm</a:t>
            </a:r>
          </a:p>
        </p:txBody>
      </p:sp>
      <p:sp>
        <p:nvSpPr>
          <p:cNvPr id="2" name="TextBox 1">
            <a:extLst>
              <a:ext uri="{FF2B5EF4-FFF2-40B4-BE49-F238E27FC236}">
                <a16:creationId xmlns:a16="http://schemas.microsoft.com/office/drawing/2014/main" id="{549FB1CD-0545-406E-AC0A-793B37F1F8AC}"/>
              </a:ext>
            </a:extLst>
          </p:cNvPr>
          <p:cNvSpPr txBox="1"/>
          <p:nvPr/>
        </p:nvSpPr>
        <p:spPr>
          <a:xfrm>
            <a:off x="7091916" y="5869094"/>
            <a:ext cx="3361561" cy="369332"/>
          </a:xfrm>
          <a:prstGeom prst="rect">
            <a:avLst/>
          </a:prstGeom>
          <a:noFill/>
        </p:spPr>
        <p:txBody>
          <a:bodyPr wrap="none" rtlCol="0">
            <a:spAutoFit/>
          </a:bodyPr>
          <a:lstStyle/>
          <a:p>
            <a:r>
              <a:rPr lang="en-US" dirty="0"/>
              <a:t>(Cohen-</a:t>
            </a:r>
            <a:r>
              <a:rPr lang="en-US" dirty="0" err="1"/>
              <a:t>Gadol</a:t>
            </a:r>
            <a:r>
              <a:rPr lang="en-US" dirty="0"/>
              <a:t> &amp; Bohnstedt, 2013)</a:t>
            </a:r>
          </a:p>
        </p:txBody>
      </p:sp>
      <p:pic>
        <p:nvPicPr>
          <p:cNvPr id="4" name="Picture 3">
            <a:hlinkClick r:id="rId3" action="ppaction://hlinksldjump"/>
            <a:extLst>
              <a:ext uri="{FF2B5EF4-FFF2-40B4-BE49-F238E27FC236}">
                <a16:creationId xmlns:a16="http://schemas.microsoft.com/office/drawing/2014/main" id="{E3C43619-9364-4320-BE69-11016210049D}"/>
              </a:ext>
            </a:extLst>
          </p:cNvPr>
          <p:cNvPicPr>
            <a:picLocks noChangeAspect="1"/>
          </p:cNvPicPr>
          <p:nvPr/>
        </p:nvPicPr>
        <p:blipFill>
          <a:blip r:embed="rId4"/>
          <a:stretch>
            <a:fillRect/>
          </a:stretch>
        </p:blipFill>
        <p:spPr>
          <a:xfrm>
            <a:off x="10927616" y="5598291"/>
            <a:ext cx="1060796" cy="640135"/>
          </a:xfrm>
          <a:prstGeom prst="rect">
            <a:avLst/>
          </a:prstGeom>
        </p:spPr>
      </p:pic>
    </p:spTree>
    <p:extLst>
      <p:ext uri="{BB962C8B-B14F-4D97-AF65-F5344CB8AC3E}">
        <p14:creationId xmlns:p14="http://schemas.microsoft.com/office/powerpoint/2010/main" val="2627220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Case Study Question 1 </a:t>
            </a:r>
          </a:p>
        </p:txBody>
      </p:sp>
      <p:sp>
        <p:nvSpPr>
          <p:cNvPr id="4" name="Content Placeholder 3"/>
          <p:cNvSpPr>
            <a:spLocks noGrp="1"/>
          </p:cNvSpPr>
          <p:nvPr>
            <p:ph idx="1"/>
          </p:nvPr>
        </p:nvSpPr>
        <p:spPr/>
        <p:txBody>
          <a:bodyPr>
            <a:normAutofit/>
          </a:bodyPr>
          <a:lstStyle/>
          <a:p>
            <a:r>
              <a:rPr lang="en-US" sz="2800" dirty="0"/>
              <a:t>Mrs. Jones’ past medical history reveals hypertension, polycystic kidney disease, and family history of an cerebral aneurysm.</a:t>
            </a:r>
          </a:p>
          <a:p>
            <a:r>
              <a:rPr lang="en-US" sz="2800" dirty="0"/>
              <a:t>Which of these </a:t>
            </a:r>
            <a:r>
              <a:rPr lang="en-US" sz="2800" b="1" dirty="0"/>
              <a:t>preventable</a:t>
            </a:r>
            <a:r>
              <a:rPr lang="en-US" sz="2800" dirty="0"/>
              <a:t> risk factors would </a:t>
            </a:r>
            <a:r>
              <a:rPr lang="en-US" sz="2800" b="1" dirty="0"/>
              <a:t>most significantly</a:t>
            </a:r>
            <a:r>
              <a:rPr lang="en-US" sz="2800" dirty="0"/>
              <a:t> increase the patient’s risk of aSAH? </a:t>
            </a:r>
          </a:p>
          <a:p>
            <a:pPr marL="514350" indent="-514350">
              <a:buFont typeface="+mj-lt"/>
              <a:buAutoNum type="alphaLcPeriod"/>
            </a:pPr>
            <a:r>
              <a:rPr lang="en-US" sz="2400" dirty="0">
                <a:hlinkClick r:id="rId3" action="ppaction://hlinksldjump"/>
              </a:rPr>
              <a:t>African American</a:t>
            </a:r>
            <a:endParaRPr lang="en-US" sz="2400" dirty="0"/>
          </a:p>
          <a:p>
            <a:pPr marL="514350" indent="-514350">
              <a:buFont typeface="+mj-lt"/>
              <a:buAutoNum type="alphaLcPeriod"/>
            </a:pPr>
            <a:r>
              <a:rPr lang="en-US" sz="2400" dirty="0">
                <a:hlinkClick r:id="rId4" action="ppaction://hlinksldjump"/>
              </a:rPr>
              <a:t>Hypertension</a:t>
            </a:r>
            <a:endParaRPr lang="en-US" sz="2400" dirty="0"/>
          </a:p>
          <a:p>
            <a:pPr marL="514350" indent="-514350">
              <a:buFont typeface="+mj-lt"/>
              <a:buAutoNum type="alphaLcPeriod"/>
            </a:pPr>
            <a:r>
              <a:rPr lang="en-US" sz="2400" dirty="0">
                <a:hlinkClick r:id="rId3" action="ppaction://hlinksldjump"/>
              </a:rPr>
              <a:t>Polycystic kidney disease</a:t>
            </a:r>
            <a:endParaRPr lang="en-US" sz="2400" dirty="0"/>
          </a:p>
          <a:p>
            <a:pPr marL="514350" indent="-514350">
              <a:buFont typeface="+mj-lt"/>
              <a:buAutoNum type="alphaLcPeriod"/>
            </a:pPr>
            <a:r>
              <a:rPr lang="en-US" sz="2400" dirty="0">
                <a:hlinkClick r:id="rId3" action="ppaction://hlinksldjump"/>
              </a:rPr>
              <a:t>Family history</a:t>
            </a:r>
            <a:endParaRPr lang="en-US" sz="2800" dirty="0"/>
          </a:p>
        </p:txBody>
      </p:sp>
      <p:pic>
        <p:nvPicPr>
          <p:cNvPr id="2" name="Picture 1">
            <a:hlinkClick r:id="rId5" action="ppaction://hlinksldjump"/>
            <a:extLst>
              <a:ext uri="{FF2B5EF4-FFF2-40B4-BE49-F238E27FC236}">
                <a16:creationId xmlns:a16="http://schemas.microsoft.com/office/drawing/2014/main" id="{37CC501C-ABA0-4A1D-BBCA-42F2B1847A2F}"/>
              </a:ext>
            </a:extLst>
          </p:cNvPr>
          <p:cNvPicPr>
            <a:picLocks noChangeAspect="1"/>
          </p:cNvPicPr>
          <p:nvPr/>
        </p:nvPicPr>
        <p:blipFill>
          <a:blip r:embed="rId6"/>
          <a:stretch>
            <a:fillRect/>
          </a:stretch>
        </p:blipFill>
        <p:spPr>
          <a:xfrm>
            <a:off x="10893506" y="5549026"/>
            <a:ext cx="1060796" cy="640135"/>
          </a:xfrm>
          <a:prstGeom prst="rect">
            <a:avLst/>
          </a:prstGeom>
        </p:spPr>
      </p:pic>
    </p:spTree>
    <p:extLst>
      <p:ext uri="{BB962C8B-B14F-4D97-AF65-F5344CB8AC3E}">
        <p14:creationId xmlns:p14="http://schemas.microsoft.com/office/powerpoint/2010/main" val="173795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256032"/>
            <a:ext cx="10712515" cy="1015328"/>
          </a:xfrm>
        </p:spPr>
        <p:txBody>
          <a:bodyPr>
            <a:normAutofit/>
          </a:bodyPr>
          <a:lstStyle/>
          <a:p>
            <a:pPr eaLnBrk="1" hangingPunct="1"/>
            <a:r>
              <a:rPr lang="en-US" altLang="en-US" dirty="0"/>
              <a:t>Prognosis and Predictors of Poor Outcome</a:t>
            </a:r>
          </a:p>
        </p:txBody>
      </p:sp>
      <p:sp>
        <p:nvSpPr>
          <p:cNvPr id="9219" name="Content Placeholder 2"/>
          <p:cNvSpPr>
            <a:spLocks noGrp="1"/>
          </p:cNvSpPr>
          <p:nvPr>
            <p:ph idx="1"/>
          </p:nvPr>
        </p:nvSpPr>
        <p:spPr>
          <a:xfrm>
            <a:off x="286466" y="1840396"/>
            <a:ext cx="11462369" cy="4712804"/>
          </a:xfrm>
        </p:spPr>
        <p:txBody>
          <a:bodyPr>
            <a:normAutofit lnSpcReduction="10000"/>
          </a:bodyPr>
          <a:lstStyle/>
          <a:p>
            <a:pPr>
              <a:buFont typeface="Arial" panose="020B0604020202020204" pitchFamily="34" charset="0"/>
              <a:buChar char="•"/>
            </a:pPr>
            <a:r>
              <a:rPr lang="en-US" altLang="en-US" sz="2800" dirty="0"/>
              <a:t>Presence of thick blood, intraparenchymal clot, and ventricular blood are associated with worse outcomes</a:t>
            </a:r>
          </a:p>
          <a:p>
            <a:pPr>
              <a:buFont typeface="Arial" panose="020B0604020202020204" pitchFamily="34" charset="0"/>
              <a:buChar char="•"/>
            </a:pPr>
            <a:r>
              <a:rPr lang="en-US" altLang="en-US" sz="2600" dirty="0"/>
              <a:t>Location of aneurysm (posterior less favorable) </a:t>
            </a:r>
          </a:p>
          <a:p>
            <a:pPr>
              <a:buFont typeface="Arial" panose="020B0604020202020204" pitchFamily="34" charset="0"/>
              <a:buChar char="•"/>
            </a:pPr>
            <a:r>
              <a:rPr lang="en-US" altLang="en-US" sz="2600" dirty="0"/>
              <a:t>Increasing Hunt-Hess Grade has shown poor prognosis</a:t>
            </a:r>
          </a:p>
          <a:p>
            <a:pPr>
              <a:buFont typeface="Arial" panose="020B0604020202020204" pitchFamily="34" charset="0"/>
              <a:buChar char="•"/>
            </a:pPr>
            <a:r>
              <a:rPr lang="en-US" altLang="en-US" sz="2600" dirty="0"/>
              <a:t>Degree of cerebral vasospasm and delayed cerebral ischemia</a:t>
            </a:r>
          </a:p>
          <a:p>
            <a:pPr>
              <a:buFont typeface="Arial" panose="020B0604020202020204" pitchFamily="34" charset="0"/>
              <a:buChar char="•"/>
            </a:pPr>
            <a:r>
              <a:rPr lang="en-US" altLang="en-US" sz="2600" dirty="0"/>
              <a:t>Complications during critical care course of treatment (</a:t>
            </a:r>
            <a:r>
              <a:rPr lang="en-US" altLang="en-US" sz="2600" dirty="0" err="1"/>
              <a:t>rebleeding</a:t>
            </a:r>
            <a:r>
              <a:rPr lang="en-US" altLang="en-US" sz="2600" dirty="0"/>
              <a:t>, infection, myocardial infarction)</a:t>
            </a:r>
          </a:p>
          <a:p>
            <a:pPr>
              <a:buFont typeface="Arial" panose="020B0604020202020204" pitchFamily="34" charset="0"/>
              <a:buChar char="•"/>
            </a:pPr>
            <a:r>
              <a:rPr lang="en-US" altLang="en-US" sz="2600" dirty="0"/>
              <a:t>High risk for disability and death age ≥ 65 years of age</a:t>
            </a:r>
          </a:p>
          <a:p>
            <a:pPr>
              <a:buFont typeface="Arial" panose="020B0604020202020204" pitchFamily="34" charset="0"/>
              <a:buChar char="•"/>
            </a:pPr>
            <a:r>
              <a:rPr lang="en-US" altLang="en-US" sz="2600" dirty="0"/>
              <a:t>Cocaine use have a poor prognosis</a:t>
            </a:r>
          </a:p>
          <a:p>
            <a:pPr eaLnBrk="1" hangingPunct="1">
              <a:buFont typeface="Arial" panose="020B0604020202020204" pitchFamily="34" charset="0"/>
              <a:buChar char="•"/>
            </a:pPr>
            <a:r>
              <a:rPr lang="en-US" altLang="en-US" sz="2600" dirty="0"/>
              <a:t>Some patients will improve with aggressive initial resuscitation</a:t>
            </a:r>
          </a:p>
          <a:p>
            <a:pPr eaLnBrk="1" hangingPunct="1"/>
            <a:endParaRPr lang="en-US" altLang="en-US" dirty="0"/>
          </a:p>
        </p:txBody>
      </p:sp>
      <p:pic>
        <p:nvPicPr>
          <p:cNvPr id="2" name="Picture 1">
            <a:hlinkClick r:id="rId3" action="ppaction://hlinksldjump"/>
            <a:extLst>
              <a:ext uri="{FF2B5EF4-FFF2-40B4-BE49-F238E27FC236}">
                <a16:creationId xmlns:a16="http://schemas.microsoft.com/office/drawing/2014/main" id="{AC20B5A6-E1F6-4847-B57D-2FCE83CD8A93}"/>
              </a:ext>
            </a:extLst>
          </p:cNvPr>
          <p:cNvPicPr>
            <a:picLocks noChangeAspect="1"/>
          </p:cNvPicPr>
          <p:nvPr/>
        </p:nvPicPr>
        <p:blipFill>
          <a:blip r:embed="rId4"/>
          <a:stretch>
            <a:fillRect/>
          </a:stretch>
        </p:blipFill>
        <p:spPr>
          <a:xfrm>
            <a:off x="10844738" y="5583908"/>
            <a:ext cx="1060796" cy="640135"/>
          </a:xfrm>
          <a:prstGeom prst="rect">
            <a:avLst/>
          </a:prstGeom>
        </p:spPr>
      </p:pic>
    </p:spTree>
    <p:extLst>
      <p:ext uri="{BB962C8B-B14F-4D97-AF65-F5344CB8AC3E}">
        <p14:creationId xmlns:p14="http://schemas.microsoft.com/office/powerpoint/2010/main" val="1129647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Assessment and Imaging</a:t>
            </a:r>
          </a:p>
        </p:txBody>
      </p:sp>
      <p:pic>
        <p:nvPicPr>
          <p:cNvPr id="3" name="Picture 2"/>
          <p:cNvPicPr>
            <a:picLocks noChangeAspect="1"/>
          </p:cNvPicPr>
          <p:nvPr/>
        </p:nvPicPr>
        <p:blipFill>
          <a:blip r:embed="rId3"/>
          <a:stretch>
            <a:fillRect/>
          </a:stretch>
        </p:blipFill>
        <p:spPr>
          <a:xfrm>
            <a:off x="3930731" y="2470804"/>
            <a:ext cx="4010025" cy="3009900"/>
          </a:xfrm>
          <a:prstGeom prst="rect">
            <a:avLst/>
          </a:prstGeom>
        </p:spPr>
      </p:pic>
      <p:pic>
        <p:nvPicPr>
          <p:cNvPr id="2" name="Picture 1">
            <a:hlinkClick r:id="rId4" action="ppaction://hlinksldjump"/>
            <a:extLst>
              <a:ext uri="{FF2B5EF4-FFF2-40B4-BE49-F238E27FC236}">
                <a16:creationId xmlns:a16="http://schemas.microsoft.com/office/drawing/2014/main" id="{4E4CB289-9FDE-4182-B776-568762F98F75}"/>
              </a:ext>
            </a:extLst>
          </p:cNvPr>
          <p:cNvPicPr>
            <a:picLocks noChangeAspect="1"/>
          </p:cNvPicPr>
          <p:nvPr/>
        </p:nvPicPr>
        <p:blipFill>
          <a:blip r:embed="rId5"/>
          <a:stretch>
            <a:fillRect/>
          </a:stretch>
        </p:blipFill>
        <p:spPr>
          <a:xfrm>
            <a:off x="10893506" y="5657060"/>
            <a:ext cx="1060796" cy="640135"/>
          </a:xfrm>
          <a:prstGeom prst="rect">
            <a:avLst/>
          </a:prstGeom>
        </p:spPr>
      </p:pic>
    </p:spTree>
    <p:extLst>
      <p:ext uri="{BB962C8B-B14F-4D97-AF65-F5344CB8AC3E}">
        <p14:creationId xmlns:p14="http://schemas.microsoft.com/office/powerpoint/2010/main" val="3838852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Case Study</a:t>
            </a:r>
          </a:p>
        </p:txBody>
      </p:sp>
      <p:sp>
        <p:nvSpPr>
          <p:cNvPr id="4" name="Content Placeholder 3"/>
          <p:cNvSpPr>
            <a:spLocks noGrp="1"/>
          </p:cNvSpPr>
          <p:nvPr>
            <p:ph idx="1"/>
          </p:nvPr>
        </p:nvSpPr>
        <p:spPr/>
        <p:txBody>
          <a:bodyPr>
            <a:normAutofit lnSpcReduction="10000"/>
          </a:bodyPr>
          <a:lstStyle/>
          <a:p>
            <a:pPr marL="0" indent="0">
              <a:buNone/>
            </a:pPr>
            <a:r>
              <a:rPr lang="en-US" sz="2800" dirty="0"/>
              <a:t>Mrs. Jones has the following vital signs while in the Emergency Department…. </a:t>
            </a:r>
          </a:p>
          <a:p>
            <a:pPr lvl="1">
              <a:buFont typeface="Arial" panose="020B0604020202020204" pitchFamily="34" charset="0"/>
              <a:buChar char="•"/>
            </a:pPr>
            <a:r>
              <a:rPr lang="en-US" sz="2800" dirty="0"/>
              <a:t>BP 220/95, HR 103, RR 12, Sp0</a:t>
            </a:r>
            <a:r>
              <a:rPr lang="en-US" sz="2800" baseline="-25000" dirty="0"/>
              <a:t>2</a:t>
            </a:r>
            <a:r>
              <a:rPr lang="en-US" sz="2800" dirty="0"/>
              <a:t> 92% on room air.</a:t>
            </a:r>
          </a:p>
          <a:p>
            <a:pPr lvl="1">
              <a:buFont typeface="Arial" panose="020B0604020202020204" pitchFamily="34" charset="0"/>
              <a:buChar char="•"/>
            </a:pPr>
            <a:endParaRPr lang="en-US" sz="2800" dirty="0"/>
          </a:p>
          <a:p>
            <a:pPr marL="0" indent="0">
              <a:buNone/>
            </a:pPr>
            <a:r>
              <a:rPr lang="en-US" sz="2800" dirty="0"/>
              <a:t>Her assessment is as follows:</a:t>
            </a:r>
          </a:p>
          <a:p>
            <a:pPr lvl="1">
              <a:buFont typeface="Arial" panose="020B0604020202020204" pitchFamily="34" charset="0"/>
              <a:buChar char="•"/>
            </a:pPr>
            <a:r>
              <a:rPr lang="en-US" sz="2800" dirty="0"/>
              <a:t>Lethargic, but opens eyes to voice and follows commands</a:t>
            </a:r>
          </a:p>
          <a:p>
            <a:pPr lvl="1">
              <a:buFont typeface="Arial" panose="020B0604020202020204" pitchFamily="34" charset="0"/>
              <a:buChar char="•"/>
            </a:pPr>
            <a:r>
              <a:rPr lang="en-US" sz="2800" dirty="0"/>
              <a:t>Right sided pupil dilation and ptosis</a:t>
            </a:r>
          </a:p>
          <a:p>
            <a:pPr lvl="1">
              <a:buFont typeface="Arial" panose="020B0604020202020204" pitchFamily="34" charset="0"/>
              <a:buChar char="•"/>
            </a:pPr>
            <a:r>
              <a:rPr lang="en-US" sz="2800" dirty="0"/>
              <a:t>Mild left hemiparesis</a:t>
            </a:r>
          </a:p>
          <a:p>
            <a:pPr lvl="1">
              <a:buFont typeface="Arial" panose="020B0604020202020204" pitchFamily="34" charset="0"/>
              <a:buChar char="•"/>
            </a:pPr>
            <a:r>
              <a:rPr lang="en-US" sz="2800" dirty="0"/>
              <a:t>Complaining of nausea</a:t>
            </a:r>
          </a:p>
          <a:p>
            <a:endParaRPr lang="en-US" dirty="0"/>
          </a:p>
        </p:txBody>
      </p:sp>
      <p:pic>
        <p:nvPicPr>
          <p:cNvPr id="5" name="Picture 4">
            <a:hlinkClick r:id="rId3" action="ppaction://hlinksldjump"/>
            <a:extLst>
              <a:ext uri="{FF2B5EF4-FFF2-40B4-BE49-F238E27FC236}">
                <a16:creationId xmlns:a16="http://schemas.microsoft.com/office/drawing/2014/main" id="{11C3CFF9-4138-4C1E-BA23-210417858DE4}"/>
              </a:ext>
            </a:extLst>
          </p:cNvPr>
          <p:cNvPicPr>
            <a:picLocks noChangeAspect="1"/>
          </p:cNvPicPr>
          <p:nvPr/>
        </p:nvPicPr>
        <p:blipFill>
          <a:blip r:embed="rId4"/>
          <a:stretch>
            <a:fillRect/>
          </a:stretch>
        </p:blipFill>
        <p:spPr>
          <a:xfrm>
            <a:off x="11004272" y="5669252"/>
            <a:ext cx="1060796" cy="640135"/>
          </a:xfrm>
          <a:prstGeom prst="rect">
            <a:avLst/>
          </a:prstGeom>
        </p:spPr>
      </p:pic>
    </p:spTree>
    <p:extLst>
      <p:ext uri="{BB962C8B-B14F-4D97-AF65-F5344CB8AC3E}">
        <p14:creationId xmlns:p14="http://schemas.microsoft.com/office/powerpoint/2010/main" val="2950928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dirty="0"/>
              <a:t>Clinical Signs and Symptoms</a:t>
            </a:r>
          </a:p>
        </p:txBody>
      </p:sp>
      <p:sp>
        <p:nvSpPr>
          <p:cNvPr id="11267" name="Content Placeholder 2"/>
          <p:cNvSpPr>
            <a:spLocks noGrp="1"/>
          </p:cNvSpPr>
          <p:nvPr>
            <p:ph idx="1"/>
          </p:nvPr>
        </p:nvSpPr>
        <p:spPr>
          <a:xfrm>
            <a:off x="1097280" y="1845734"/>
            <a:ext cx="10715492" cy="4023360"/>
          </a:xfrm>
        </p:spPr>
        <p:txBody>
          <a:bodyPr>
            <a:normAutofit/>
          </a:bodyPr>
          <a:lstStyle/>
          <a:p>
            <a:pPr marL="0" indent="0" eaLnBrk="1" hangingPunct="1">
              <a:buNone/>
            </a:pPr>
            <a:r>
              <a:rPr lang="en-US" altLang="en-US" sz="2800" dirty="0"/>
              <a:t>Common clinical signs and symptoms of aSAH include: </a:t>
            </a:r>
          </a:p>
          <a:p>
            <a:pPr eaLnBrk="1" hangingPunct="1">
              <a:buFont typeface="Arial" panose="020B0604020202020204" pitchFamily="34" charset="0"/>
              <a:buChar char="•"/>
            </a:pPr>
            <a:r>
              <a:rPr lang="en-US" altLang="en-US" sz="2800" dirty="0"/>
              <a:t> “Worst headache of my life”</a:t>
            </a:r>
          </a:p>
          <a:p>
            <a:pPr eaLnBrk="1" hangingPunct="1">
              <a:buFont typeface="Arial" panose="020B0604020202020204" pitchFamily="34" charset="0"/>
              <a:buChar char="•"/>
            </a:pPr>
            <a:r>
              <a:rPr lang="en-US" altLang="en-US" sz="2800" dirty="0"/>
              <a:t> Nausea and/or vomiting</a:t>
            </a:r>
          </a:p>
          <a:p>
            <a:pPr eaLnBrk="1" hangingPunct="1">
              <a:buFont typeface="Arial" panose="020B0604020202020204" pitchFamily="34" charset="0"/>
              <a:buChar char="•"/>
            </a:pPr>
            <a:r>
              <a:rPr lang="en-US" altLang="en-US" sz="2800" dirty="0"/>
              <a:t> Meningeal irritation</a:t>
            </a:r>
          </a:p>
          <a:p>
            <a:pPr lvl="1">
              <a:buFont typeface="Arial" panose="020B0604020202020204" pitchFamily="34" charset="0"/>
              <a:buChar char="•"/>
            </a:pPr>
            <a:r>
              <a:rPr lang="en-US" altLang="en-US" sz="2600" dirty="0"/>
              <a:t>Nuchal rigidity, blurred vision, photophobia, mild temperature elevation</a:t>
            </a:r>
          </a:p>
          <a:p>
            <a:pPr eaLnBrk="1" hangingPunct="1">
              <a:buFont typeface="Arial" panose="020B0604020202020204" pitchFamily="34" charset="0"/>
              <a:buChar char="•"/>
            </a:pPr>
            <a:r>
              <a:rPr lang="en-US" altLang="en-US" sz="2800" dirty="0"/>
              <a:t> Focal neurological deficit (e.g. 3</a:t>
            </a:r>
            <a:r>
              <a:rPr lang="en-US" altLang="en-US" sz="2800" baseline="30000" dirty="0"/>
              <a:t>rd</a:t>
            </a:r>
            <a:r>
              <a:rPr lang="en-US" altLang="en-US" sz="2800" dirty="0"/>
              <a:t> cranial nerve palsy, motor deficits)</a:t>
            </a:r>
          </a:p>
          <a:p>
            <a:pPr eaLnBrk="1" hangingPunct="1">
              <a:buFont typeface="Arial" panose="020B0604020202020204" pitchFamily="34" charset="0"/>
              <a:buChar char="•"/>
            </a:pPr>
            <a:r>
              <a:rPr lang="en-US" altLang="en-US" sz="2800" dirty="0"/>
              <a:t> Seizure</a:t>
            </a:r>
          </a:p>
        </p:txBody>
      </p:sp>
      <p:pic>
        <p:nvPicPr>
          <p:cNvPr id="5" name="Picture 4">
            <a:hlinkClick r:id="rId3" action="ppaction://hlinksldjump"/>
            <a:extLst>
              <a:ext uri="{FF2B5EF4-FFF2-40B4-BE49-F238E27FC236}">
                <a16:creationId xmlns:a16="http://schemas.microsoft.com/office/drawing/2014/main" id="{04156328-9A4D-4117-8880-9060FBABC265}"/>
              </a:ext>
            </a:extLst>
          </p:cNvPr>
          <p:cNvPicPr>
            <a:picLocks noChangeAspect="1"/>
          </p:cNvPicPr>
          <p:nvPr/>
        </p:nvPicPr>
        <p:blipFill>
          <a:blip r:embed="rId4"/>
          <a:stretch>
            <a:fillRect/>
          </a:stretch>
        </p:blipFill>
        <p:spPr>
          <a:xfrm>
            <a:off x="11004272" y="5669252"/>
            <a:ext cx="1060796" cy="640135"/>
          </a:xfrm>
          <a:prstGeom prst="rect">
            <a:avLst/>
          </a:prstGeom>
        </p:spPr>
      </p:pic>
    </p:spTree>
    <p:extLst>
      <p:ext uri="{BB962C8B-B14F-4D97-AF65-F5344CB8AC3E}">
        <p14:creationId xmlns:p14="http://schemas.microsoft.com/office/powerpoint/2010/main" val="4279054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Diagnosis</a:t>
            </a:r>
          </a:p>
        </p:txBody>
      </p:sp>
      <p:pic>
        <p:nvPicPr>
          <p:cNvPr id="2" name="Picture 1">
            <a:extLst>
              <a:ext uri="{FF2B5EF4-FFF2-40B4-BE49-F238E27FC236}">
                <a16:creationId xmlns:a16="http://schemas.microsoft.com/office/drawing/2014/main" id="{F2D0A421-ED2A-46BA-A38C-5E54ADDF15AB}"/>
              </a:ext>
            </a:extLst>
          </p:cNvPr>
          <p:cNvPicPr>
            <a:picLocks noChangeAspect="1"/>
          </p:cNvPicPr>
          <p:nvPr/>
        </p:nvPicPr>
        <p:blipFill>
          <a:blip r:embed="rId3"/>
          <a:stretch>
            <a:fillRect/>
          </a:stretch>
        </p:blipFill>
        <p:spPr>
          <a:xfrm>
            <a:off x="4356163" y="2196274"/>
            <a:ext cx="3479673" cy="3254518"/>
          </a:xfrm>
          <a:prstGeom prst="rect">
            <a:avLst/>
          </a:prstGeom>
        </p:spPr>
      </p:pic>
      <p:pic>
        <p:nvPicPr>
          <p:cNvPr id="5" name="Picture 4">
            <a:hlinkClick r:id="rId4" action="ppaction://hlinksldjump"/>
            <a:extLst>
              <a:ext uri="{FF2B5EF4-FFF2-40B4-BE49-F238E27FC236}">
                <a16:creationId xmlns:a16="http://schemas.microsoft.com/office/drawing/2014/main" id="{9CD1341C-659D-4392-BEA6-4998AF3B40B0}"/>
              </a:ext>
            </a:extLst>
          </p:cNvPr>
          <p:cNvPicPr>
            <a:picLocks noChangeAspect="1"/>
          </p:cNvPicPr>
          <p:nvPr/>
        </p:nvPicPr>
        <p:blipFill>
          <a:blip r:embed="rId5"/>
          <a:stretch>
            <a:fillRect/>
          </a:stretch>
        </p:blipFill>
        <p:spPr>
          <a:xfrm>
            <a:off x="11004272" y="5669252"/>
            <a:ext cx="1060796" cy="640135"/>
          </a:xfrm>
          <a:prstGeom prst="rect">
            <a:avLst/>
          </a:prstGeom>
        </p:spPr>
      </p:pic>
    </p:spTree>
    <p:extLst>
      <p:ext uri="{BB962C8B-B14F-4D97-AF65-F5344CB8AC3E}">
        <p14:creationId xmlns:p14="http://schemas.microsoft.com/office/powerpoint/2010/main" val="494958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Case Study</a:t>
            </a:r>
          </a:p>
        </p:txBody>
      </p:sp>
      <p:sp>
        <p:nvSpPr>
          <p:cNvPr id="4" name="Content Placeholder 3"/>
          <p:cNvSpPr>
            <a:spLocks noGrp="1"/>
          </p:cNvSpPr>
          <p:nvPr>
            <p:ph idx="1"/>
          </p:nvPr>
        </p:nvSpPr>
        <p:spPr/>
        <p:txBody>
          <a:bodyPr>
            <a:normAutofit/>
          </a:bodyPr>
          <a:lstStyle/>
          <a:p>
            <a:r>
              <a:rPr lang="en-US" sz="2800" dirty="0"/>
              <a:t>The neurosurgeon is called to the Emergency Department to assess Mrs. Jones. She is lethargic but opens her eyes to voice and follows commands. She has a mild left hemiparesis, a dilated pupil on the right, and right ptosis. Mrs. Jones is oriented to her name and to “hospital” but not to date or time. </a:t>
            </a:r>
          </a:p>
          <a:p>
            <a:endParaRPr lang="en-US" sz="2800" dirty="0"/>
          </a:p>
          <a:p>
            <a:r>
              <a:rPr lang="en-US" sz="2800" dirty="0"/>
              <a:t> </a:t>
            </a:r>
          </a:p>
        </p:txBody>
      </p:sp>
      <p:pic>
        <p:nvPicPr>
          <p:cNvPr id="5" name="Picture 4">
            <a:hlinkClick r:id="rId3" action="ppaction://hlinksldjump"/>
            <a:extLst>
              <a:ext uri="{FF2B5EF4-FFF2-40B4-BE49-F238E27FC236}">
                <a16:creationId xmlns:a16="http://schemas.microsoft.com/office/drawing/2014/main" id="{B82760F5-4BDD-48DE-9FF0-18AFA4C6DAD6}"/>
              </a:ext>
            </a:extLst>
          </p:cNvPr>
          <p:cNvPicPr>
            <a:picLocks noChangeAspect="1"/>
          </p:cNvPicPr>
          <p:nvPr/>
        </p:nvPicPr>
        <p:blipFill>
          <a:blip r:embed="rId4"/>
          <a:stretch>
            <a:fillRect/>
          </a:stretch>
        </p:blipFill>
        <p:spPr>
          <a:xfrm>
            <a:off x="11004272" y="5669252"/>
            <a:ext cx="1060796" cy="640135"/>
          </a:xfrm>
          <a:prstGeom prst="rect">
            <a:avLst/>
          </a:prstGeom>
        </p:spPr>
      </p:pic>
    </p:spTree>
    <p:extLst>
      <p:ext uri="{BB962C8B-B14F-4D97-AF65-F5344CB8AC3E}">
        <p14:creationId xmlns:p14="http://schemas.microsoft.com/office/powerpoint/2010/main" val="293202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Introduction</a:t>
            </a:r>
          </a:p>
        </p:txBody>
      </p:sp>
      <p:sp>
        <p:nvSpPr>
          <p:cNvPr id="3" name="Content Placeholder 2"/>
          <p:cNvSpPr>
            <a:spLocks noGrp="1"/>
          </p:cNvSpPr>
          <p:nvPr>
            <p:ph idx="1"/>
          </p:nvPr>
        </p:nvSpPr>
        <p:spPr>
          <a:xfrm>
            <a:off x="414527" y="1845734"/>
            <a:ext cx="11488061" cy="4405694"/>
          </a:xfrm>
        </p:spPr>
        <p:txBody>
          <a:bodyPr>
            <a:normAutofit lnSpcReduction="10000"/>
          </a:bodyPr>
          <a:lstStyle/>
          <a:p>
            <a:r>
              <a:rPr lang="en-US" dirty="0"/>
              <a:t>Welcome to the Neurocritical Care Society’s Self-Learning Module on Aneurysmal Subarachnoid Hemorrhage!  </a:t>
            </a:r>
          </a:p>
          <a:p>
            <a:r>
              <a:rPr lang="en-US" dirty="0"/>
              <a:t>The target audience for this module is experienced neurocritical care nurses and APRNs, although the information provided may also be helpful to newer nurses and to other professionals.  Because the module allows the learner to tailor the information reviewed, the time required for completion varies from 30 minutes to several hours. </a:t>
            </a:r>
          </a:p>
          <a:p>
            <a:r>
              <a:rPr lang="en-US" dirty="0"/>
              <a:t>To move through the module, use the arrow buttons on your keyboard or select Next and Back buttons within presentation.</a:t>
            </a:r>
          </a:p>
          <a:p>
            <a:r>
              <a:rPr lang="en-US" dirty="0"/>
              <a:t>There are a number of interactive hyperlinks throughout the module that allow the learner to review additional information and test knowledge. </a:t>
            </a:r>
          </a:p>
          <a:p>
            <a:pPr lvl="1"/>
            <a:r>
              <a:rPr lang="en-US" dirty="0"/>
              <a:t>Click on the underlined item to follow the links. </a:t>
            </a:r>
          </a:p>
          <a:p>
            <a:pPr lvl="1"/>
            <a:r>
              <a:rPr lang="en-US" dirty="0"/>
              <a:t>After reviewing information using one of the interactive features, click the “return” button to return to the presentation. </a:t>
            </a:r>
          </a:p>
          <a:p>
            <a:r>
              <a:rPr lang="en-US" dirty="0"/>
              <a:t>If you have questions or comments about this module, please email Cynthia Bautista, PhD, APRN, FNCS at </a:t>
            </a:r>
            <a:r>
              <a:rPr lang="en-US" dirty="0">
                <a:hlinkClick r:id="rId3"/>
              </a:rPr>
              <a:t>cabbrain@aol.com</a:t>
            </a:r>
            <a:r>
              <a:rPr lang="en-US" dirty="0"/>
              <a:t> </a:t>
            </a:r>
          </a:p>
        </p:txBody>
      </p:sp>
      <p:grpSp>
        <p:nvGrpSpPr>
          <p:cNvPr id="4" name="Group 3"/>
          <p:cNvGrpSpPr/>
          <p:nvPr/>
        </p:nvGrpSpPr>
        <p:grpSpPr>
          <a:xfrm>
            <a:off x="10860172" y="5946928"/>
            <a:ext cx="1042416" cy="624469"/>
            <a:chOff x="11042384" y="5626959"/>
            <a:chExt cx="1042416" cy="624469"/>
          </a:xfrm>
        </p:grpSpPr>
        <p:sp>
          <p:nvSpPr>
            <p:cNvPr id="5" name="Action Button: Custom 4">
              <a:hlinkClick r:id="" action="ppaction://hlinkshowjump?jump=nextslide" highlightClick="1"/>
            </p:cNvPr>
            <p:cNvSpPr/>
            <p:nvPr/>
          </p:nvSpPr>
          <p:spPr>
            <a:xfrm>
              <a:off x="11042384" y="5626959"/>
              <a:ext cx="1042416" cy="624469"/>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a:off x="11114867" y="5693280"/>
              <a:ext cx="897450" cy="491825"/>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 </a:t>
              </a:r>
            </a:p>
          </p:txBody>
        </p:sp>
      </p:grpSp>
    </p:spTree>
    <p:extLst>
      <p:ext uri="{BB962C8B-B14F-4D97-AF65-F5344CB8AC3E}">
        <p14:creationId xmlns:p14="http://schemas.microsoft.com/office/powerpoint/2010/main" val="1241611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Question 2</a:t>
            </a:r>
          </a:p>
        </p:txBody>
      </p:sp>
      <p:sp>
        <p:nvSpPr>
          <p:cNvPr id="3" name="Content Placeholder 2"/>
          <p:cNvSpPr>
            <a:spLocks noGrp="1"/>
          </p:cNvSpPr>
          <p:nvPr>
            <p:ph idx="1"/>
          </p:nvPr>
        </p:nvSpPr>
        <p:spPr>
          <a:xfrm>
            <a:off x="1097280" y="1845733"/>
            <a:ext cx="10058400" cy="4242245"/>
          </a:xfrm>
        </p:spPr>
        <p:txBody>
          <a:bodyPr/>
          <a:lstStyle/>
          <a:p>
            <a:pPr marL="0" indent="0">
              <a:buNone/>
            </a:pPr>
            <a:r>
              <a:rPr lang="en-US" sz="2800" dirty="0"/>
              <a:t>Based on this information, what is Mrs. Jones’ Hunt and Hess grade?  </a:t>
            </a:r>
          </a:p>
          <a:p>
            <a:pPr>
              <a:buFont typeface="Arial" panose="020B0604020202020204" pitchFamily="34" charset="0"/>
              <a:buChar char="•"/>
            </a:pPr>
            <a:r>
              <a:rPr lang="en-US" sz="2400" dirty="0">
                <a:hlinkClick r:id="rId3" action="ppaction://hlinksldjump"/>
              </a:rPr>
              <a:t>Grade 1</a:t>
            </a:r>
            <a:endParaRPr lang="en-US" sz="2400" dirty="0"/>
          </a:p>
          <a:p>
            <a:pPr>
              <a:buFont typeface="Arial" panose="020B0604020202020204" pitchFamily="34" charset="0"/>
              <a:buChar char="•"/>
            </a:pPr>
            <a:r>
              <a:rPr lang="en-US" sz="2400" dirty="0">
                <a:hlinkClick r:id="rId3" action="ppaction://hlinksldjump"/>
              </a:rPr>
              <a:t>Grade 2</a:t>
            </a:r>
            <a:endParaRPr lang="en-US" sz="2400" dirty="0"/>
          </a:p>
          <a:p>
            <a:pPr>
              <a:buFont typeface="Arial" panose="020B0604020202020204" pitchFamily="34" charset="0"/>
              <a:buChar char="•"/>
            </a:pPr>
            <a:r>
              <a:rPr lang="en-US" sz="2400" dirty="0">
                <a:hlinkClick r:id="rId4" action="ppaction://hlinksldjump"/>
              </a:rPr>
              <a:t>Grade 3</a:t>
            </a:r>
            <a:endParaRPr lang="en-US" sz="2400" dirty="0"/>
          </a:p>
          <a:p>
            <a:pPr>
              <a:buFont typeface="Arial" panose="020B0604020202020204" pitchFamily="34" charset="0"/>
              <a:buChar char="•"/>
            </a:pPr>
            <a:r>
              <a:rPr lang="en-US" sz="2400" dirty="0">
                <a:hlinkClick r:id="rId3" action="ppaction://hlinksldjump"/>
              </a:rPr>
              <a:t>Grade 4</a:t>
            </a:r>
            <a:endParaRPr lang="en-US" sz="2400" dirty="0"/>
          </a:p>
          <a:p>
            <a:pPr>
              <a:buFont typeface="Arial" panose="020B0604020202020204" pitchFamily="34" charset="0"/>
              <a:buChar char="•"/>
            </a:pPr>
            <a:r>
              <a:rPr lang="en-US" sz="2400" dirty="0">
                <a:hlinkClick r:id="rId3" action="ppaction://hlinksldjump"/>
              </a:rPr>
              <a:t>Grade 5</a:t>
            </a:r>
            <a:endParaRPr lang="en-US" sz="2400" dirty="0"/>
          </a:p>
          <a:p>
            <a:pPr>
              <a:buFont typeface="Arial" panose="020B0604020202020204" pitchFamily="34" charset="0"/>
              <a:buChar char="•"/>
            </a:pPr>
            <a:r>
              <a:rPr lang="en-US" sz="2400" dirty="0">
                <a:hlinkClick r:id="rId5" action="ppaction://hlinksldjump"/>
              </a:rPr>
              <a:t>I don’t know, and would like to review the Hunt and Hess classification system.</a:t>
            </a:r>
            <a:r>
              <a:rPr lang="en-US" sz="2400" dirty="0">
                <a:hlinkClick r:id="rId6" action="ppaction://hlinksldjump"/>
              </a:rPr>
              <a:t> </a:t>
            </a:r>
            <a:endParaRPr lang="en-US" sz="2400" dirty="0"/>
          </a:p>
        </p:txBody>
      </p:sp>
      <p:pic>
        <p:nvPicPr>
          <p:cNvPr id="4" name="Picture 3">
            <a:hlinkClick r:id="rId7" action="ppaction://hlinksldjump"/>
            <a:extLst>
              <a:ext uri="{FF2B5EF4-FFF2-40B4-BE49-F238E27FC236}">
                <a16:creationId xmlns:a16="http://schemas.microsoft.com/office/drawing/2014/main" id="{C746E79D-9FB8-4833-A726-47482A56F368}"/>
              </a:ext>
            </a:extLst>
          </p:cNvPr>
          <p:cNvPicPr>
            <a:picLocks noChangeAspect="1"/>
          </p:cNvPicPr>
          <p:nvPr/>
        </p:nvPicPr>
        <p:blipFill>
          <a:blip r:embed="rId8"/>
          <a:stretch>
            <a:fillRect/>
          </a:stretch>
        </p:blipFill>
        <p:spPr>
          <a:xfrm>
            <a:off x="11004272" y="5669252"/>
            <a:ext cx="1060796" cy="640135"/>
          </a:xfrm>
          <a:prstGeom prst="rect">
            <a:avLst/>
          </a:prstGeom>
        </p:spPr>
      </p:pic>
    </p:spTree>
    <p:extLst>
      <p:ext uri="{BB962C8B-B14F-4D97-AF65-F5344CB8AC3E}">
        <p14:creationId xmlns:p14="http://schemas.microsoft.com/office/powerpoint/2010/main" val="1337292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Imaging </a:t>
            </a:r>
          </a:p>
        </p:txBody>
      </p:sp>
      <p:sp>
        <p:nvSpPr>
          <p:cNvPr id="3" name="Content Placeholder 2"/>
          <p:cNvSpPr>
            <a:spLocks noGrp="1"/>
          </p:cNvSpPr>
          <p:nvPr>
            <p:ph idx="1"/>
          </p:nvPr>
        </p:nvSpPr>
        <p:spPr/>
        <p:txBody>
          <a:bodyPr>
            <a:normAutofit/>
          </a:bodyPr>
          <a:lstStyle/>
          <a:p>
            <a:r>
              <a:rPr lang="en-US" sz="3200" dirty="0"/>
              <a:t>Mrs. Jones is taken to CT scan. A CT angiogram (CTA) is performed which reveals diffuse thick</a:t>
            </a:r>
            <a:r>
              <a:rPr lang="en-US" sz="3200" dirty="0">
                <a:solidFill>
                  <a:srgbClr val="FF0000"/>
                </a:solidFill>
              </a:rPr>
              <a:t> </a:t>
            </a:r>
            <a:r>
              <a:rPr lang="en-US" sz="3200" dirty="0"/>
              <a:t>SAH from a ruptured right posterior communicating aneurysm. Mild to moderate hydrocephalus is also noted. </a:t>
            </a:r>
          </a:p>
          <a:p>
            <a:r>
              <a:rPr lang="en-US" sz="3200" dirty="0"/>
              <a:t>The neurosurgeon reviews the CT scan and states Mrs. Jones’ Modified Fisher Grading Scale is a Grade 3. </a:t>
            </a:r>
          </a:p>
          <a:p>
            <a:endParaRPr lang="en-US" sz="3200" dirty="0"/>
          </a:p>
        </p:txBody>
      </p:sp>
      <p:pic>
        <p:nvPicPr>
          <p:cNvPr id="4" name="Picture 3">
            <a:hlinkClick r:id="rId3" action="ppaction://hlinksldjump"/>
            <a:extLst>
              <a:ext uri="{FF2B5EF4-FFF2-40B4-BE49-F238E27FC236}">
                <a16:creationId xmlns:a16="http://schemas.microsoft.com/office/drawing/2014/main" id="{DB58ACA4-C69D-4A50-A087-FBCB8EF81DCE}"/>
              </a:ext>
            </a:extLst>
          </p:cNvPr>
          <p:cNvPicPr>
            <a:picLocks noChangeAspect="1"/>
          </p:cNvPicPr>
          <p:nvPr/>
        </p:nvPicPr>
        <p:blipFill>
          <a:blip r:embed="rId4"/>
          <a:stretch>
            <a:fillRect/>
          </a:stretch>
        </p:blipFill>
        <p:spPr>
          <a:xfrm>
            <a:off x="11004272" y="5669252"/>
            <a:ext cx="1060796" cy="640135"/>
          </a:xfrm>
          <a:prstGeom prst="rect">
            <a:avLst/>
          </a:prstGeom>
        </p:spPr>
      </p:pic>
    </p:spTree>
    <p:extLst>
      <p:ext uri="{BB962C8B-B14F-4D97-AF65-F5344CB8AC3E}">
        <p14:creationId xmlns:p14="http://schemas.microsoft.com/office/powerpoint/2010/main" val="837528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dirty="0"/>
              <a:t>Non-contrast CT Scan</a:t>
            </a:r>
          </a:p>
        </p:txBody>
      </p:sp>
      <p:sp>
        <p:nvSpPr>
          <p:cNvPr id="14339" name="Content Placeholder 2"/>
          <p:cNvSpPr>
            <a:spLocks noGrp="1"/>
          </p:cNvSpPr>
          <p:nvPr>
            <p:ph idx="1"/>
          </p:nvPr>
        </p:nvSpPr>
        <p:spPr/>
        <p:txBody>
          <a:bodyPr/>
          <a:lstStyle/>
          <a:p>
            <a:pPr eaLnBrk="1" hangingPunct="1">
              <a:buFont typeface="Arial" panose="020B0604020202020204" pitchFamily="34" charset="0"/>
              <a:buChar char="•"/>
            </a:pPr>
            <a:r>
              <a:rPr lang="en-US" altLang="en-US" sz="2800" dirty="0"/>
              <a:t>High sensitivity (&gt;95%) for detection for SAH</a:t>
            </a:r>
          </a:p>
          <a:p>
            <a:pPr eaLnBrk="1" hangingPunct="1">
              <a:buFont typeface="Arial" panose="020B0604020202020204" pitchFamily="34" charset="0"/>
              <a:buChar char="•"/>
            </a:pPr>
            <a:r>
              <a:rPr lang="en-US" altLang="en-US" sz="2800" dirty="0"/>
              <a:t>False negative if volume of blood very small, hemorrhage several days ago, hematocrit low</a:t>
            </a:r>
          </a:p>
          <a:p>
            <a:pPr eaLnBrk="1" hangingPunct="1">
              <a:buFont typeface="Arial" panose="020B0604020202020204" pitchFamily="34" charset="0"/>
              <a:buChar char="•"/>
            </a:pPr>
            <a:r>
              <a:rPr lang="en-US" altLang="en-US" sz="2800" dirty="0"/>
              <a:t>Use early (&lt; 48 hours old) scans</a:t>
            </a:r>
          </a:p>
          <a:p>
            <a:pPr eaLnBrk="1" hangingPunct="1">
              <a:buFont typeface="Arial" panose="020B0604020202020204" pitchFamily="34" charset="0"/>
              <a:buChar char="•"/>
            </a:pPr>
            <a:r>
              <a:rPr lang="en-US" altLang="en-US" sz="2800" dirty="0"/>
              <a:t>Use of Modified Fisher Grading Score to determine amount of blood seen on CT scan</a:t>
            </a:r>
          </a:p>
          <a:p>
            <a:pPr eaLnBrk="1" hangingPunct="1"/>
            <a:endParaRPr lang="en-US" altLang="en-US" dirty="0"/>
          </a:p>
        </p:txBody>
      </p:sp>
      <p:pic>
        <p:nvPicPr>
          <p:cNvPr id="4" name="Picture 3">
            <a:hlinkClick r:id="rId3" action="ppaction://hlinksldjump"/>
            <a:extLst>
              <a:ext uri="{FF2B5EF4-FFF2-40B4-BE49-F238E27FC236}">
                <a16:creationId xmlns:a16="http://schemas.microsoft.com/office/drawing/2014/main" id="{487D8836-65EE-423E-AC39-8051F121594F}"/>
              </a:ext>
            </a:extLst>
          </p:cNvPr>
          <p:cNvPicPr>
            <a:picLocks noChangeAspect="1"/>
          </p:cNvPicPr>
          <p:nvPr/>
        </p:nvPicPr>
        <p:blipFill>
          <a:blip r:embed="rId4"/>
          <a:stretch>
            <a:fillRect/>
          </a:stretch>
        </p:blipFill>
        <p:spPr>
          <a:xfrm>
            <a:off x="11004272" y="5669252"/>
            <a:ext cx="1060796" cy="640135"/>
          </a:xfrm>
          <a:prstGeom prst="rect">
            <a:avLst/>
          </a:prstGeom>
        </p:spPr>
      </p:pic>
    </p:spTree>
    <p:extLst>
      <p:ext uri="{BB962C8B-B14F-4D97-AF65-F5344CB8AC3E}">
        <p14:creationId xmlns:p14="http://schemas.microsoft.com/office/powerpoint/2010/main" val="1553656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dirty="0"/>
              <a:t>Non-contrast CT Scan</a:t>
            </a:r>
          </a:p>
        </p:txBody>
      </p:sp>
      <p:pic>
        <p:nvPicPr>
          <p:cNvPr id="4" name="Picture 3">
            <a:hlinkClick r:id="rId3" action="ppaction://hlinksldjump"/>
            <a:extLst>
              <a:ext uri="{FF2B5EF4-FFF2-40B4-BE49-F238E27FC236}">
                <a16:creationId xmlns:a16="http://schemas.microsoft.com/office/drawing/2014/main" id="{487D8836-65EE-423E-AC39-8051F121594F}"/>
              </a:ext>
            </a:extLst>
          </p:cNvPr>
          <p:cNvPicPr>
            <a:picLocks noChangeAspect="1"/>
          </p:cNvPicPr>
          <p:nvPr/>
        </p:nvPicPr>
        <p:blipFill>
          <a:blip r:embed="rId4"/>
          <a:stretch>
            <a:fillRect/>
          </a:stretch>
        </p:blipFill>
        <p:spPr>
          <a:xfrm>
            <a:off x="11004272" y="5669252"/>
            <a:ext cx="1060796" cy="640135"/>
          </a:xfrm>
          <a:prstGeom prst="rect">
            <a:avLst/>
          </a:prstGeom>
        </p:spPr>
      </p:pic>
      <p:pic>
        <p:nvPicPr>
          <p:cNvPr id="2" name="Picture 1">
            <a:extLst>
              <a:ext uri="{FF2B5EF4-FFF2-40B4-BE49-F238E27FC236}">
                <a16:creationId xmlns:a16="http://schemas.microsoft.com/office/drawing/2014/main" id="{14F734E7-E094-49AD-9BE7-06DEA921CB11}"/>
              </a:ext>
            </a:extLst>
          </p:cNvPr>
          <p:cNvPicPr>
            <a:picLocks noChangeAspect="1"/>
          </p:cNvPicPr>
          <p:nvPr/>
        </p:nvPicPr>
        <p:blipFill>
          <a:blip r:embed="rId5"/>
          <a:stretch>
            <a:fillRect/>
          </a:stretch>
        </p:blipFill>
        <p:spPr>
          <a:xfrm>
            <a:off x="4194950" y="1891664"/>
            <a:ext cx="3333750" cy="3228975"/>
          </a:xfrm>
          <a:prstGeom prst="rect">
            <a:avLst/>
          </a:prstGeom>
        </p:spPr>
      </p:pic>
      <p:sp>
        <p:nvSpPr>
          <p:cNvPr id="3" name="TextBox 2">
            <a:extLst>
              <a:ext uri="{FF2B5EF4-FFF2-40B4-BE49-F238E27FC236}">
                <a16:creationId xmlns:a16="http://schemas.microsoft.com/office/drawing/2014/main" id="{F3558100-1BE0-4B76-A0B9-16CCC0EA2164}"/>
              </a:ext>
            </a:extLst>
          </p:cNvPr>
          <p:cNvSpPr txBox="1"/>
          <p:nvPr/>
        </p:nvSpPr>
        <p:spPr>
          <a:xfrm>
            <a:off x="1544908" y="5120639"/>
            <a:ext cx="6835697" cy="1477328"/>
          </a:xfrm>
          <a:prstGeom prst="rect">
            <a:avLst/>
          </a:prstGeom>
          <a:noFill/>
        </p:spPr>
        <p:txBody>
          <a:bodyPr wrap="square" rtlCol="0">
            <a:spAutoFit/>
          </a:bodyPr>
          <a:lstStyle/>
          <a:p>
            <a:r>
              <a:rPr lang="en-US" dirty="0"/>
              <a:t>Accessed online:</a:t>
            </a:r>
          </a:p>
          <a:p>
            <a:r>
              <a:rPr lang="en-US" dirty="0">
                <a:hlinkClick r:id="rId6"/>
              </a:rPr>
              <a:t>http://www.uhs.nhs.uk/OurServices/Brainspineandneuromuscular/Neurovascularservice/Neurovascularconditions/SubArachnoidHaemorrhage/Investigations.aspx</a:t>
            </a:r>
            <a:endParaRPr lang="en-US" dirty="0"/>
          </a:p>
          <a:p>
            <a:endParaRPr lang="en-US" dirty="0"/>
          </a:p>
        </p:txBody>
      </p:sp>
    </p:spTree>
    <p:extLst>
      <p:ext uri="{BB962C8B-B14F-4D97-AF65-F5344CB8AC3E}">
        <p14:creationId xmlns:p14="http://schemas.microsoft.com/office/powerpoint/2010/main" val="4100386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dirty="0"/>
              <a:t>Modified Fisher Grading Score</a:t>
            </a:r>
          </a:p>
        </p:txBody>
      </p:sp>
      <p:sp>
        <p:nvSpPr>
          <p:cNvPr id="3" name="Content Placeholder 2"/>
          <p:cNvSpPr>
            <a:spLocks noGrp="1"/>
          </p:cNvSpPr>
          <p:nvPr>
            <p:ph idx="1"/>
          </p:nvPr>
        </p:nvSpPr>
        <p:spPr>
          <a:xfrm>
            <a:off x="694944" y="2005554"/>
            <a:ext cx="11085931" cy="4273326"/>
          </a:xfrm>
        </p:spPr>
        <p:txBody>
          <a:bodyPr rtlCol="0">
            <a:normAutofit/>
          </a:bodyPr>
          <a:lstStyle/>
          <a:p>
            <a:pPr>
              <a:spcAft>
                <a:spcPts val="0"/>
              </a:spcAft>
              <a:defRPr/>
            </a:pPr>
            <a:r>
              <a:rPr lang="en-US" sz="2400" u="sng" dirty="0"/>
              <a:t>Grade				Appearance of hemorrhage</a:t>
            </a:r>
          </a:p>
          <a:p>
            <a:pPr>
              <a:spcAft>
                <a:spcPts val="0"/>
              </a:spcAft>
              <a:defRPr/>
            </a:pPr>
            <a:r>
              <a:rPr lang="en-US" sz="2400" dirty="0"/>
              <a:t>Grade 1			None evident</a:t>
            </a:r>
          </a:p>
          <a:p>
            <a:pPr>
              <a:spcAft>
                <a:spcPts val="0"/>
              </a:spcAft>
              <a:defRPr/>
            </a:pPr>
            <a:endParaRPr lang="en-US" sz="2400" dirty="0"/>
          </a:p>
          <a:p>
            <a:pPr>
              <a:spcAft>
                <a:spcPts val="0"/>
              </a:spcAft>
              <a:defRPr/>
            </a:pPr>
            <a:r>
              <a:rPr lang="en-US" sz="2400" dirty="0"/>
              <a:t>Grade 2			Less than 1 mm thick</a:t>
            </a:r>
          </a:p>
          <a:p>
            <a:pPr>
              <a:spcAft>
                <a:spcPts val="0"/>
              </a:spcAft>
              <a:defRPr/>
            </a:pPr>
            <a:endParaRPr lang="en-US" sz="2400" dirty="0"/>
          </a:p>
          <a:p>
            <a:pPr>
              <a:spcAft>
                <a:spcPts val="0"/>
              </a:spcAft>
              <a:defRPr/>
            </a:pPr>
            <a:r>
              <a:rPr lang="en-US" sz="2400" dirty="0"/>
              <a:t>Grade 3			More than 1 mm thick</a:t>
            </a:r>
          </a:p>
          <a:p>
            <a:pPr>
              <a:spcAft>
                <a:spcPts val="0"/>
              </a:spcAft>
              <a:defRPr/>
            </a:pPr>
            <a:endParaRPr lang="en-US" sz="2400" dirty="0"/>
          </a:p>
          <a:p>
            <a:pPr>
              <a:spcAft>
                <a:spcPts val="0"/>
              </a:spcAft>
              <a:defRPr/>
            </a:pPr>
            <a:r>
              <a:rPr lang="en-US" sz="2400" dirty="0"/>
              <a:t>Grade 4			Diffuse or none with intraventricular hemorrhage or 					parenchymal extension</a:t>
            </a:r>
          </a:p>
        </p:txBody>
      </p:sp>
      <p:pic>
        <p:nvPicPr>
          <p:cNvPr id="4" name="Picture 3">
            <a:hlinkClick r:id="rId3" action="ppaction://hlinksldjump"/>
            <a:extLst>
              <a:ext uri="{FF2B5EF4-FFF2-40B4-BE49-F238E27FC236}">
                <a16:creationId xmlns:a16="http://schemas.microsoft.com/office/drawing/2014/main" id="{3542A154-5E62-4F8E-9DFC-1E8708B9EBF7}"/>
              </a:ext>
            </a:extLst>
          </p:cNvPr>
          <p:cNvPicPr>
            <a:picLocks noChangeAspect="1"/>
          </p:cNvPicPr>
          <p:nvPr/>
        </p:nvPicPr>
        <p:blipFill>
          <a:blip r:embed="rId4"/>
          <a:stretch>
            <a:fillRect/>
          </a:stretch>
        </p:blipFill>
        <p:spPr>
          <a:xfrm>
            <a:off x="11004272" y="5669252"/>
            <a:ext cx="1060796" cy="640135"/>
          </a:xfrm>
          <a:prstGeom prst="rect">
            <a:avLst/>
          </a:prstGeom>
        </p:spPr>
      </p:pic>
    </p:spTree>
    <p:extLst>
      <p:ext uri="{BB962C8B-B14F-4D97-AF65-F5344CB8AC3E}">
        <p14:creationId xmlns:p14="http://schemas.microsoft.com/office/powerpoint/2010/main" val="3892326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Question 3</a:t>
            </a:r>
          </a:p>
        </p:txBody>
      </p:sp>
      <p:sp>
        <p:nvSpPr>
          <p:cNvPr id="3" name="Content Placeholder 2"/>
          <p:cNvSpPr>
            <a:spLocks noGrp="1"/>
          </p:cNvSpPr>
          <p:nvPr>
            <p:ph idx="1"/>
          </p:nvPr>
        </p:nvSpPr>
        <p:spPr>
          <a:xfrm>
            <a:off x="1010093" y="1864955"/>
            <a:ext cx="10324214" cy="4493319"/>
          </a:xfrm>
        </p:spPr>
        <p:txBody>
          <a:bodyPr>
            <a:normAutofit/>
          </a:bodyPr>
          <a:lstStyle/>
          <a:p>
            <a:r>
              <a:rPr lang="en-US" sz="2800" dirty="0"/>
              <a:t>Mrs. Jones’s Modified Fisher Grade is Grade 3. </a:t>
            </a:r>
          </a:p>
          <a:p>
            <a:r>
              <a:rPr lang="en-US" sz="2800" dirty="0"/>
              <a:t>Do you anticipate Mrs. Jones’s will have blood in her ventricles? </a:t>
            </a:r>
          </a:p>
          <a:p>
            <a:pPr marL="514350" indent="-514350">
              <a:buFont typeface="+mj-lt"/>
              <a:buAutoNum type="alphaUcPeriod"/>
            </a:pPr>
            <a:r>
              <a:rPr lang="en-US" sz="2800" dirty="0">
                <a:hlinkClick r:id="rId3" action="ppaction://hlinksldjump"/>
              </a:rPr>
              <a:t>Yes</a:t>
            </a:r>
            <a:endParaRPr lang="en-US" sz="2800" dirty="0"/>
          </a:p>
          <a:p>
            <a:pPr marL="514350" indent="-514350">
              <a:buFont typeface="+mj-lt"/>
              <a:buAutoNum type="alphaUcPeriod"/>
            </a:pPr>
            <a:r>
              <a:rPr lang="en-US" sz="2800" dirty="0">
                <a:hlinkClick r:id="rId4" action="ppaction://hlinksldjump"/>
              </a:rPr>
              <a:t>No</a:t>
            </a:r>
            <a:endParaRPr lang="en-US" sz="2800" dirty="0"/>
          </a:p>
          <a:p>
            <a:endParaRPr lang="en-US" sz="2800" dirty="0"/>
          </a:p>
        </p:txBody>
      </p:sp>
      <p:pic>
        <p:nvPicPr>
          <p:cNvPr id="4" name="Picture 3">
            <a:hlinkClick r:id="rId5" action="ppaction://hlinksldjump"/>
            <a:extLst>
              <a:ext uri="{FF2B5EF4-FFF2-40B4-BE49-F238E27FC236}">
                <a16:creationId xmlns:a16="http://schemas.microsoft.com/office/drawing/2014/main" id="{4AEBB48D-17E8-4740-B8F2-67B614F06453}"/>
              </a:ext>
            </a:extLst>
          </p:cNvPr>
          <p:cNvPicPr>
            <a:picLocks noChangeAspect="1"/>
          </p:cNvPicPr>
          <p:nvPr/>
        </p:nvPicPr>
        <p:blipFill>
          <a:blip r:embed="rId6"/>
          <a:stretch>
            <a:fillRect/>
          </a:stretch>
        </p:blipFill>
        <p:spPr>
          <a:xfrm>
            <a:off x="10425912" y="5449796"/>
            <a:ext cx="1060796" cy="640135"/>
          </a:xfrm>
          <a:prstGeom prst="rect">
            <a:avLst/>
          </a:prstGeom>
        </p:spPr>
      </p:pic>
      <p:sp>
        <p:nvSpPr>
          <p:cNvPr id="6" name="Rectangle 5">
            <a:hlinkClick r:id="rId7" action="ppaction://hlinksldjump"/>
            <a:extLst>
              <a:ext uri="{FF2B5EF4-FFF2-40B4-BE49-F238E27FC236}">
                <a16:creationId xmlns:a16="http://schemas.microsoft.com/office/drawing/2014/main" id="{A034A28B-AFFB-4436-86B4-B9B1DBDF792A}"/>
              </a:ext>
            </a:extLst>
          </p:cNvPr>
          <p:cNvSpPr/>
          <p:nvPr/>
        </p:nvSpPr>
        <p:spPr>
          <a:xfrm>
            <a:off x="857692" y="5449796"/>
            <a:ext cx="1251523" cy="6401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44DD4339-1F32-4569-A894-48EF34315BBA}"/>
              </a:ext>
            </a:extLst>
          </p:cNvPr>
          <p:cNvSpPr/>
          <p:nvPr/>
        </p:nvSpPr>
        <p:spPr>
          <a:xfrm>
            <a:off x="1010093" y="5527547"/>
            <a:ext cx="978408" cy="484632"/>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linkClick r:id="rId7" action="ppaction://hlinksldjump"/>
              </a:rPr>
              <a:t>Back</a:t>
            </a:r>
            <a:endParaRPr lang="en-US" dirty="0"/>
          </a:p>
        </p:txBody>
      </p:sp>
    </p:spTree>
    <p:extLst>
      <p:ext uri="{BB962C8B-B14F-4D97-AF65-F5344CB8AC3E}">
        <p14:creationId xmlns:p14="http://schemas.microsoft.com/office/powerpoint/2010/main" val="3722573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dirty="0"/>
              <a:t>Vascular Imaging</a:t>
            </a:r>
          </a:p>
        </p:txBody>
      </p:sp>
      <p:sp>
        <p:nvSpPr>
          <p:cNvPr id="17411" name="Content Placeholder 2"/>
          <p:cNvSpPr>
            <a:spLocks noGrp="1"/>
          </p:cNvSpPr>
          <p:nvPr>
            <p:ph idx="1"/>
          </p:nvPr>
        </p:nvSpPr>
        <p:spPr>
          <a:xfrm>
            <a:off x="914400" y="1845734"/>
            <a:ext cx="10241280" cy="4406210"/>
          </a:xfrm>
        </p:spPr>
        <p:txBody>
          <a:bodyPr>
            <a:normAutofit/>
          </a:bodyPr>
          <a:lstStyle/>
          <a:p>
            <a:pPr>
              <a:buFont typeface="Arial" panose="020B0604020202020204" pitchFamily="34" charset="0"/>
              <a:buChar char="•"/>
            </a:pPr>
            <a:r>
              <a:rPr lang="en-US" altLang="en-US" sz="2800" dirty="0"/>
              <a:t>Non-invasive angiography (CTA or MRA) </a:t>
            </a:r>
          </a:p>
          <a:p>
            <a:pPr lvl="1">
              <a:buFont typeface="Arial" panose="020B0604020202020204" pitchFamily="34" charset="0"/>
              <a:buChar char="•"/>
            </a:pPr>
            <a:r>
              <a:rPr lang="en-US" altLang="en-US" sz="2800" dirty="0"/>
              <a:t>Sensitive for ≥ 5 mm</a:t>
            </a:r>
          </a:p>
          <a:p>
            <a:pPr lvl="1">
              <a:buFont typeface="Arial" panose="020B0604020202020204" pitchFamily="34" charset="0"/>
              <a:buChar char="•"/>
            </a:pPr>
            <a:r>
              <a:rPr lang="en-US" altLang="en-US" sz="2800" dirty="0"/>
              <a:t>If negative perform Digital Subtraction Angiography (DSA) </a:t>
            </a:r>
          </a:p>
          <a:p>
            <a:pPr lvl="1">
              <a:buFont typeface="Arial" panose="020B0604020202020204" pitchFamily="34" charset="0"/>
              <a:buChar char="•"/>
            </a:pPr>
            <a:endParaRPr lang="en-US" altLang="en-US" sz="2800" dirty="0"/>
          </a:p>
          <a:p>
            <a:pPr>
              <a:buFont typeface="Arial" panose="020B0604020202020204" pitchFamily="34" charset="0"/>
              <a:buChar char="•"/>
            </a:pPr>
            <a:r>
              <a:rPr lang="en-US" altLang="en-US" sz="2800" dirty="0"/>
              <a:t>Catheter Cerebral Angiography </a:t>
            </a:r>
          </a:p>
          <a:p>
            <a:pPr lvl="1">
              <a:buFont typeface="Arial" panose="020B0604020202020204" pitchFamily="34" charset="0"/>
              <a:buChar char="•"/>
            </a:pPr>
            <a:r>
              <a:rPr lang="en-US" altLang="en-US" sz="2600" dirty="0"/>
              <a:t>Gold Standard </a:t>
            </a:r>
          </a:p>
          <a:p>
            <a:pPr lvl="1">
              <a:buFont typeface="Arial" panose="020B0604020202020204" pitchFamily="34" charset="0"/>
              <a:buChar char="•"/>
            </a:pPr>
            <a:r>
              <a:rPr lang="en-US" altLang="en-US" sz="2800" dirty="0"/>
              <a:t>Identifies presence of ruptured aneurysm and anatomical features</a:t>
            </a:r>
          </a:p>
          <a:p>
            <a:pPr lvl="1">
              <a:buFont typeface="Arial" panose="020B0604020202020204" pitchFamily="34" charset="0"/>
              <a:buChar char="•"/>
            </a:pPr>
            <a:r>
              <a:rPr lang="en-US" altLang="en-US" sz="2800" dirty="0"/>
              <a:t>Negative angiogram appears 20% of the time, need to repeat within few days to weeks</a:t>
            </a:r>
          </a:p>
          <a:p>
            <a:pPr eaLnBrk="1" hangingPunct="1"/>
            <a:endParaRPr lang="en-US" altLang="en-US" dirty="0"/>
          </a:p>
          <a:p>
            <a:pPr eaLnBrk="1" hangingPunct="1"/>
            <a:endParaRPr lang="en-US" altLang="en-US" dirty="0"/>
          </a:p>
          <a:p>
            <a:pPr eaLnBrk="1" hangingPunct="1"/>
            <a:endParaRPr lang="en-US" altLang="en-US" dirty="0"/>
          </a:p>
        </p:txBody>
      </p:sp>
      <p:pic>
        <p:nvPicPr>
          <p:cNvPr id="4" name="Picture 3">
            <a:hlinkClick r:id="rId3" action="ppaction://hlinksldjump"/>
            <a:extLst>
              <a:ext uri="{FF2B5EF4-FFF2-40B4-BE49-F238E27FC236}">
                <a16:creationId xmlns:a16="http://schemas.microsoft.com/office/drawing/2014/main" id="{DDB09C64-0DDC-4769-BA6A-085506024D60}"/>
              </a:ext>
            </a:extLst>
          </p:cNvPr>
          <p:cNvPicPr>
            <a:picLocks noChangeAspect="1"/>
          </p:cNvPicPr>
          <p:nvPr/>
        </p:nvPicPr>
        <p:blipFill>
          <a:blip r:embed="rId4"/>
          <a:stretch>
            <a:fillRect/>
          </a:stretch>
        </p:blipFill>
        <p:spPr>
          <a:xfrm>
            <a:off x="11004272" y="5669252"/>
            <a:ext cx="1060796" cy="640135"/>
          </a:xfrm>
          <a:prstGeom prst="rect">
            <a:avLst/>
          </a:prstGeom>
        </p:spPr>
      </p:pic>
    </p:spTree>
    <p:extLst>
      <p:ext uri="{BB962C8B-B14F-4D97-AF65-F5344CB8AC3E}">
        <p14:creationId xmlns:p14="http://schemas.microsoft.com/office/powerpoint/2010/main" val="16062908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dirty="0"/>
              <a:t>Vascular Imaging</a:t>
            </a:r>
          </a:p>
        </p:txBody>
      </p:sp>
      <p:sp>
        <p:nvSpPr>
          <p:cNvPr id="2" name="Text Placeholder 1">
            <a:extLst>
              <a:ext uri="{FF2B5EF4-FFF2-40B4-BE49-F238E27FC236}">
                <a16:creationId xmlns:a16="http://schemas.microsoft.com/office/drawing/2014/main" id="{F1093A8E-8DF0-4834-A200-6B62B7FC4FF2}"/>
              </a:ext>
            </a:extLst>
          </p:cNvPr>
          <p:cNvSpPr>
            <a:spLocks noGrp="1"/>
          </p:cNvSpPr>
          <p:nvPr>
            <p:ph type="body" idx="1"/>
          </p:nvPr>
        </p:nvSpPr>
        <p:spPr/>
        <p:txBody>
          <a:bodyPr>
            <a:normAutofit/>
          </a:bodyPr>
          <a:lstStyle/>
          <a:p>
            <a:r>
              <a:rPr lang="en-US" sz="3200" dirty="0"/>
              <a:t>CT Angiogram	</a:t>
            </a:r>
          </a:p>
        </p:txBody>
      </p:sp>
      <p:sp>
        <p:nvSpPr>
          <p:cNvPr id="17411" name="Content Placeholder 2"/>
          <p:cNvSpPr>
            <a:spLocks noGrp="1"/>
          </p:cNvSpPr>
          <p:nvPr>
            <p:ph sz="half" idx="2"/>
          </p:nvPr>
        </p:nvSpPr>
        <p:spPr/>
        <p:txBody>
          <a:bodyPr>
            <a:normAutofit/>
          </a:bodyPr>
          <a:lstStyle/>
          <a:p>
            <a:pPr eaLnBrk="1" hangingPunct="1"/>
            <a:endParaRPr lang="en-US" altLang="en-US" dirty="0"/>
          </a:p>
          <a:p>
            <a:pPr eaLnBrk="1" hangingPunct="1"/>
            <a:endParaRPr lang="en-US" altLang="en-US" dirty="0"/>
          </a:p>
          <a:p>
            <a:pPr eaLnBrk="1" hangingPunct="1"/>
            <a:endParaRPr lang="en-US" altLang="en-US" dirty="0"/>
          </a:p>
        </p:txBody>
      </p:sp>
      <p:sp>
        <p:nvSpPr>
          <p:cNvPr id="3" name="Text Placeholder 2">
            <a:extLst>
              <a:ext uri="{FF2B5EF4-FFF2-40B4-BE49-F238E27FC236}">
                <a16:creationId xmlns:a16="http://schemas.microsoft.com/office/drawing/2014/main" id="{CB76B24D-C963-4C86-8C7E-5A89ED1C52BF}"/>
              </a:ext>
            </a:extLst>
          </p:cNvPr>
          <p:cNvSpPr>
            <a:spLocks noGrp="1"/>
          </p:cNvSpPr>
          <p:nvPr>
            <p:ph type="body" sz="quarter" idx="3"/>
          </p:nvPr>
        </p:nvSpPr>
        <p:spPr>
          <a:xfrm>
            <a:off x="5804336" y="1756844"/>
            <a:ext cx="4937760" cy="736282"/>
          </a:xfrm>
        </p:spPr>
        <p:txBody>
          <a:bodyPr>
            <a:normAutofit/>
          </a:bodyPr>
          <a:lstStyle/>
          <a:p>
            <a:r>
              <a:rPr lang="en-US" sz="3200" dirty="0"/>
              <a:t>Cerebral Angiography</a:t>
            </a:r>
          </a:p>
        </p:txBody>
      </p:sp>
      <p:pic>
        <p:nvPicPr>
          <p:cNvPr id="4" name="Picture 3">
            <a:hlinkClick r:id="rId3" action="ppaction://hlinksldjump"/>
            <a:extLst>
              <a:ext uri="{FF2B5EF4-FFF2-40B4-BE49-F238E27FC236}">
                <a16:creationId xmlns:a16="http://schemas.microsoft.com/office/drawing/2014/main" id="{DDB09C64-0DDC-4769-BA6A-085506024D60}"/>
              </a:ext>
            </a:extLst>
          </p:cNvPr>
          <p:cNvPicPr>
            <a:picLocks noChangeAspect="1"/>
          </p:cNvPicPr>
          <p:nvPr/>
        </p:nvPicPr>
        <p:blipFill>
          <a:blip r:embed="rId4"/>
          <a:stretch>
            <a:fillRect/>
          </a:stretch>
        </p:blipFill>
        <p:spPr>
          <a:xfrm>
            <a:off x="11004272" y="5669252"/>
            <a:ext cx="1060796" cy="640135"/>
          </a:xfrm>
          <a:prstGeom prst="rect">
            <a:avLst/>
          </a:prstGeom>
        </p:spPr>
      </p:pic>
      <p:pic>
        <p:nvPicPr>
          <p:cNvPr id="6" name="Picture 5">
            <a:extLst>
              <a:ext uri="{FF2B5EF4-FFF2-40B4-BE49-F238E27FC236}">
                <a16:creationId xmlns:a16="http://schemas.microsoft.com/office/drawing/2014/main" id="{DF6C169A-E224-4AE3-9D4F-986D577C0350}"/>
              </a:ext>
            </a:extLst>
          </p:cNvPr>
          <p:cNvPicPr>
            <a:picLocks noChangeAspect="1"/>
          </p:cNvPicPr>
          <p:nvPr/>
        </p:nvPicPr>
        <p:blipFill>
          <a:blip r:embed="rId5"/>
          <a:stretch>
            <a:fillRect/>
          </a:stretch>
        </p:blipFill>
        <p:spPr>
          <a:xfrm>
            <a:off x="5594646" y="2662929"/>
            <a:ext cx="5111818" cy="2550279"/>
          </a:xfrm>
          <a:prstGeom prst="rect">
            <a:avLst/>
          </a:prstGeom>
        </p:spPr>
      </p:pic>
      <p:sp>
        <p:nvSpPr>
          <p:cNvPr id="7" name="TextBox 6">
            <a:extLst>
              <a:ext uri="{FF2B5EF4-FFF2-40B4-BE49-F238E27FC236}">
                <a16:creationId xmlns:a16="http://schemas.microsoft.com/office/drawing/2014/main" id="{CF1B170A-DD22-4F7C-93EA-A564FB68B3D3}"/>
              </a:ext>
            </a:extLst>
          </p:cNvPr>
          <p:cNvSpPr txBox="1"/>
          <p:nvPr/>
        </p:nvSpPr>
        <p:spPr>
          <a:xfrm>
            <a:off x="5557923" y="5349558"/>
            <a:ext cx="5111818" cy="1200329"/>
          </a:xfrm>
          <a:prstGeom prst="rect">
            <a:avLst/>
          </a:prstGeom>
          <a:noFill/>
        </p:spPr>
        <p:txBody>
          <a:bodyPr wrap="square" rtlCol="0">
            <a:spAutoFit/>
          </a:bodyPr>
          <a:lstStyle/>
          <a:p>
            <a:r>
              <a:rPr lang="en-US" dirty="0"/>
              <a:t>Accessed online: </a:t>
            </a:r>
            <a:r>
              <a:rPr lang="en-US" dirty="0">
                <a:hlinkClick r:id="rId6"/>
              </a:rPr>
              <a:t>http://www.clinicalimagingscience.org/viewimage.asp?img=JClinImagingSci_2012_2_1_27_96542_u2.jpg</a:t>
            </a:r>
            <a:endParaRPr lang="en-US" dirty="0"/>
          </a:p>
          <a:p>
            <a:endParaRPr lang="en-US" dirty="0"/>
          </a:p>
        </p:txBody>
      </p:sp>
      <p:sp>
        <p:nvSpPr>
          <p:cNvPr id="8" name="TextBox 7">
            <a:extLst>
              <a:ext uri="{FF2B5EF4-FFF2-40B4-BE49-F238E27FC236}">
                <a16:creationId xmlns:a16="http://schemas.microsoft.com/office/drawing/2014/main" id="{5433AFED-2CCD-4A63-A1A5-07078C99C7BD}"/>
              </a:ext>
            </a:extLst>
          </p:cNvPr>
          <p:cNvSpPr txBox="1"/>
          <p:nvPr/>
        </p:nvSpPr>
        <p:spPr>
          <a:xfrm>
            <a:off x="5895278" y="2288850"/>
            <a:ext cx="4077591" cy="369332"/>
          </a:xfrm>
          <a:prstGeom prst="rect">
            <a:avLst/>
          </a:prstGeom>
          <a:noFill/>
        </p:spPr>
        <p:txBody>
          <a:bodyPr wrap="none" rtlCol="0">
            <a:spAutoFit/>
          </a:bodyPr>
          <a:lstStyle/>
          <a:p>
            <a:r>
              <a:rPr lang="en-US" dirty="0"/>
              <a:t>Right Posterior Communicating Aneurysm</a:t>
            </a:r>
          </a:p>
        </p:txBody>
      </p:sp>
      <p:pic>
        <p:nvPicPr>
          <p:cNvPr id="9" name="Picture 8">
            <a:extLst>
              <a:ext uri="{FF2B5EF4-FFF2-40B4-BE49-F238E27FC236}">
                <a16:creationId xmlns:a16="http://schemas.microsoft.com/office/drawing/2014/main" id="{335B8D1C-DF60-4201-8175-D50410D807DE}"/>
              </a:ext>
            </a:extLst>
          </p:cNvPr>
          <p:cNvPicPr>
            <a:picLocks noChangeAspect="1"/>
          </p:cNvPicPr>
          <p:nvPr/>
        </p:nvPicPr>
        <p:blipFill rotWithShape="1">
          <a:blip r:embed="rId7"/>
          <a:srcRect l="5866" r="7762" b="11534"/>
          <a:stretch/>
        </p:blipFill>
        <p:spPr>
          <a:xfrm>
            <a:off x="887590" y="2496679"/>
            <a:ext cx="3532614" cy="2716529"/>
          </a:xfrm>
          <a:prstGeom prst="rect">
            <a:avLst/>
          </a:prstGeom>
        </p:spPr>
      </p:pic>
      <p:sp>
        <p:nvSpPr>
          <p:cNvPr id="10" name="TextBox 9">
            <a:extLst>
              <a:ext uri="{FF2B5EF4-FFF2-40B4-BE49-F238E27FC236}">
                <a16:creationId xmlns:a16="http://schemas.microsoft.com/office/drawing/2014/main" id="{3AC5996E-965A-4777-8D3B-CD6F2559AF66}"/>
              </a:ext>
            </a:extLst>
          </p:cNvPr>
          <p:cNvSpPr txBox="1"/>
          <p:nvPr/>
        </p:nvSpPr>
        <p:spPr>
          <a:xfrm>
            <a:off x="479502" y="5361491"/>
            <a:ext cx="4538547" cy="1200329"/>
          </a:xfrm>
          <a:prstGeom prst="rect">
            <a:avLst/>
          </a:prstGeom>
          <a:noFill/>
        </p:spPr>
        <p:txBody>
          <a:bodyPr wrap="square" rtlCol="0">
            <a:spAutoFit/>
          </a:bodyPr>
          <a:lstStyle/>
          <a:p>
            <a:r>
              <a:rPr lang="en-US" dirty="0"/>
              <a:t>Accessed online: </a:t>
            </a:r>
            <a:r>
              <a:rPr lang="en-US" dirty="0">
                <a:hlinkClick r:id="rId8"/>
              </a:rPr>
              <a:t>https://www.slideshare.net/sunilchendur/imaging-and-anatomy-of-blood-supply-of-brain</a:t>
            </a:r>
            <a:endParaRPr lang="en-US" dirty="0"/>
          </a:p>
          <a:p>
            <a:endParaRPr lang="en-US" dirty="0"/>
          </a:p>
        </p:txBody>
      </p:sp>
    </p:spTree>
    <p:extLst>
      <p:ext uri="{BB962C8B-B14F-4D97-AF65-F5344CB8AC3E}">
        <p14:creationId xmlns:p14="http://schemas.microsoft.com/office/powerpoint/2010/main" val="217861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Initial Management</a:t>
            </a:r>
          </a:p>
        </p:txBody>
      </p:sp>
      <p:pic>
        <p:nvPicPr>
          <p:cNvPr id="2" name="Picture 1"/>
          <p:cNvPicPr>
            <a:picLocks noChangeAspect="1"/>
          </p:cNvPicPr>
          <p:nvPr/>
        </p:nvPicPr>
        <p:blipFill>
          <a:blip r:embed="rId3"/>
          <a:stretch>
            <a:fillRect/>
          </a:stretch>
        </p:blipFill>
        <p:spPr>
          <a:xfrm>
            <a:off x="3416780" y="2400299"/>
            <a:ext cx="4012720" cy="3095527"/>
          </a:xfrm>
          <a:prstGeom prst="rect">
            <a:avLst/>
          </a:prstGeom>
        </p:spPr>
      </p:pic>
      <p:pic>
        <p:nvPicPr>
          <p:cNvPr id="5" name="Picture 4">
            <a:hlinkClick r:id="rId4" action="ppaction://hlinksldjump"/>
            <a:extLst>
              <a:ext uri="{FF2B5EF4-FFF2-40B4-BE49-F238E27FC236}">
                <a16:creationId xmlns:a16="http://schemas.microsoft.com/office/drawing/2014/main" id="{80F274BC-2454-4212-8698-71304F112AF1}"/>
              </a:ext>
            </a:extLst>
          </p:cNvPr>
          <p:cNvPicPr>
            <a:picLocks noChangeAspect="1"/>
          </p:cNvPicPr>
          <p:nvPr/>
        </p:nvPicPr>
        <p:blipFill>
          <a:blip r:embed="rId5"/>
          <a:stretch>
            <a:fillRect/>
          </a:stretch>
        </p:blipFill>
        <p:spPr>
          <a:xfrm>
            <a:off x="11004272" y="5669252"/>
            <a:ext cx="1060796" cy="640135"/>
          </a:xfrm>
          <a:prstGeom prst="rect">
            <a:avLst/>
          </a:prstGeom>
        </p:spPr>
      </p:pic>
    </p:spTree>
    <p:extLst>
      <p:ext uri="{BB962C8B-B14F-4D97-AF65-F5344CB8AC3E}">
        <p14:creationId xmlns:p14="http://schemas.microsoft.com/office/powerpoint/2010/main" val="29190619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a:t>
            </a:r>
          </a:p>
        </p:txBody>
      </p:sp>
      <p:sp>
        <p:nvSpPr>
          <p:cNvPr id="3" name="Content Placeholder 2"/>
          <p:cNvSpPr>
            <a:spLocks noGrp="1"/>
          </p:cNvSpPr>
          <p:nvPr>
            <p:ph idx="1"/>
          </p:nvPr>
        </p:nvSpPr>
        <p:spPr/>
        <p:txBody>
          <a:bodyPr>
            <a:normAutofit/>
          </a:bodyPr>
          <a:lstStyle/>
          <a:p>
            <a:r>
              <a:rPr lang="en-US" sz="2800" dirty="0"/>
              <a:t>Mrs. Jones begins to desaturate and occlude her airway due to her decreased level of consciousness.  She is intubated in the Emergency Department to protect her airway. She is then transferred to the Neuroscience Intensive Care Unit for frequent neurological assessments, blood pressure monitoring and management. </a:t>
            </a:r>
          </a:p>
        </p:txBody>
      </p:sp>
      <p:pic>
        <p:nvPicPr>
          <p:cNvPr id="4" name="Picture 3">
            <a:hlinkClick r:id="rId3" action="ppaction://hlinksldjump"/>
            <a:extLst>
              <a:ext uri="{FF2B5EF4-FFF2-40B4-BE49-F238E27FC236}">
                <a16:creationId xmlns:a16="http://schemas.microsoft.com/office/drawing/2014/main" id="{FCBB36E1-57F8-4D16-8902-F202E26DA145}"/>
              </a:ext>
            </a:extLst>
          </p:cNvPr>
          <p:cNvPicPr>
            <a:picLocks noChangeAspect="1"/>
          </p:cNvPicPr>
          <p:nvPr/>
        </p:nvPicPr>
        <p:blipFill>
          <a:blip r:embed="rId4"/>
          <a:stretch>
            <a:fillRect/>
          </a:stretch>
        </p:blipFill>
        <p:spPr>
          <a:xfrm>
            <a:off x="11004272" y="5669252"/>
            <a:ext cx="1060796" cy="640135"/>
          </a:xfrm>
          <a:prstGeom prst="rect">
            <a:avLst/>
          </a:prstGeom>
        </p:spPr>
      </p:pic>
    </p:spTree>
    <p:extLst>
      <p:ext uri="{BB962C8B-B14F-4D97-AF65-F5344CB8AC3E}">
        <p14:creationId xmlns:p14="http://schemas.microsoft.com/office/powerpoint/2010/main" val="289180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 </a:t>
            </a:r>
          </a:p>
        </p:txBody>
      </p:sp>
      <p:sp>
        <p:nvSpPr>
          <p:cNvPr id="3" name="Content Placeholder 2"/>
          <p:cNvSpPr>
            <a:spLocks noGrp="1"/>
          </p:cNvSpPr>
          <p:nvPr>
            <p:ph idx="1"/>
          </p:nvPr>
        </p:nvSpPr>
        <p:spPr>
          <a:xfrm>
            <a:off x="707135" y="1845734"/>
            <a:ext cx="11305181" cy="4128346"/>
          </a:xfrm>
        </p:spPr>
        <p:txBody>
          <a:bodyPr>
            <a:normAutofit/>
          </a:bodyPr>
          <a:lstStyle/>
          <a:p>
            <a:r>
              <a:rPr lang="en-US" dirty="0"/>
              <a:t>At the completion of this self-paced case study, the learner will be able to:</a:t>
            </a:r>
          </a:p>
          <a:p>
            <a:endParaRPr lang="en-US" dirty="0"/>
          </a:p>
          <a:p>
            <a:r>
              <a:rPr lang="en-US" dirty="0"/>
              <a:t>1. Understand and discuss an overview of aneurysmal subarachnoid hemorrhage.</a:t>
            </a:r>
          </a:p>
          <a:p>
            <a:r>
              <a:rPr lang="en-US" dirty="0"/>
              <a:t>2. Describe the assessment and diagnosis of aneurysmal subarachnoid hemorrhage. </a:t>
            </a:r>
          </a:p>
          <a:p>
            <a:pPr marL="0" indent="0">
              <a:buNone/>
            </a:pPr>
            <a:r>
              <a:rPr lang="en-US" dirty="0"/>
              <a:t> 3. Explore the initial management of aneurysmal subarachnoid hemorrhage. </a:t>
            </a:r>
          </a:p>
          <a:p>
            <a:pPr marL="0" indent="0">
              <a:buNone/>
            </a:pPr>
            <a:r>
              <a:rPr lang="en-US" dirty="0"/>
              <a:t> 4. Review the general nursing measures in caring for patients with aneurysmal subarachnoid hemorrhage.</a:t>
            </a:r>
          </a:p>
          <a:p>
            <a:r>
              <a:rPr lang="en-US" dirty="0"/>
              <a:t>5. Identify a variety of treatments and management strategies for complications secondary to aneurysmal subarachnoid hemorrhage.</a:t>
            </a:r>
          </a:p>
        </p:txBody>
      </p:sp>
      <p:grpSp>
        <p:nvGrpSpPr>
          <p:cNvPr id="4" name="Group 3"/>
          <p:cNvGrpSpPr/>
          <p:nvPr/>
        </p:nvGrpSpPr>
        <p:grpSpPr>
          <a:xfrm>
            <a:off x="11042384" y="5626959"/>
            <a:ext cx="1042416" cy="624469"/>
            <a:chOff x="11042384" y="5626959"/>
            <a:chExt cx="1042416" cy="624469"/>
          </a:xfrm>
        </p:grpSpPr>
        <p:sp>
          <p:nvSpPr>
            <p:cNvPr id="5" name="Action Button: Custom 4">
              <a:hlinkClick r:id="" action="ppaction://hlinkshowjump?jump=nextslide" highlightClick="1"/>
            </p:cNvPr>
            <p:cNvSpPr/>
            <p:nvPr/>
          </p:nvSpPr>
          <p:spPr>
            <a:xfrm>
              <a:off x="11042384" y="5626959"/>
              <a:ext cx="1042416" cy="624469"/>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a:off x="11114867" y="5693280"/>
              <a:ext cx="897450" cy="491825"/>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 </a:t>
              </a:r>
            </a:p>
          </p:txBody>
        </p:sp>
      </p:grpSp>
    </p:spTree>
    <p:extLst>
      <p:ext uri="{BB962C8B-B14F-4D97-AF65-F5344CB8AC3E}">
        <p14:creationId xmlns:p14="http://schemas.microsoft.com/office/powerpoint/2010/main" val="3168595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dirty="0"/>
              <a:t>Initial Management</a:t>
            </a:r>
          </a:p>
        </p:txBody>
      </p:sp>
      <p:sp>
        <p:nvSpPr>
          <p:cNvPr id="18435" name="Content Placeholder 2"/>
          <p:cNvSpPr>
            <a:spLocks noGrp="1"/>
          </p:cNvSpPr>
          <p:nvPr>
            <p:ph idx="1"/>
          </p:nvPr>
        </p:nvSpPr>
        <p:spPr>
          <a:xfrm>
            <a:off x="1097280" y="1958419"/>
            <a:ext cx="10252592" cy="3933334"/>
          </a:xfrm>
        </p:spPr>
        <p:txBody>
          <a:bodyPr>
            <a:normAutofit/>
          </a:bodyPr>
          <a:lstStyle/>
          <a:p>
            <a:pPr eaLnBrk="1" hangingPunct="1">
              <a:buFont typeface="Arial" panose="020B0604020202020204" pitchFamily="34" charset="0"/>
              <a:buChar char="•"/>
            </a:pPr>
            <a:r>
              <a:rPr lang="en-US" altLang="en-US" sz="2800" dirty="0"/>
              <a:t>Begin aggressive life-support measures </a:t>
            </a:r>
          </a:p>
          <a:p>
            <a:pPr eaLnBrk="1" hangingPunct="1">
              <a:buFont typeface="Arial" panose="020B0604020202020204" pitchFamily="34" charset="0"/>
              <a:buChar char="•"/>
            </a:pPr>
            <a:endParaRPr lang="en-US" altLang="en-US" sz="2800" dirty="0"/>
          </a:p>
          <a:p>
            <a:pPr eaLnBrk="1" hangingPunct="1">
              <a:buFont typeface="Arial" panose="020B0604020202020204" pitchFamily="34" charset="0"/>
              <a:buChar char="•"/>
            </a:pPr>
            <a:r>
              <a:rPr lang="en-US" altLang="en-US" sz="2800" dirty="0"/>
              <a:t>Ensure adequate ventilation and oxygenation</a:t>
            </a:r>
          </a:p>
          <a:p>
            <a:pPr lvl="1" eaLnBrk="1" hangingPunct="1">
              <a:buFont typeface="Arial" panose="020B0604020202020204" pitchFamily="34" charset="0"/>
              <a:buChar char="•"/>
            </a:pPr>
            <a:r>
              <a:rPr lang="en-US" altLang="en-US" sz="2800" dirty="0"/>
              <a:t>Oxygen saturation monitoring</a:t>
            </a:r>
          </a:p>
          <a:p>
            <a:pPr lvl="1" eaLnBrk="1" hangingPunct="1">
              <a:buFont typeface="Arial" panose="020B0604020202020204" pitchFamily="34" charset="0"/>
              <a:buChar char="•"/>
            </a:pPr>
            <a:r>
              <a:rPr lang="en-US" altLang="en-US" sz="2800" dirty="0"/>
              <a:t>Intubate for decreased GCS, elevated ICP, hemodynamic instability</a:t>
            </a:r>
          </a:p>
          <a:p>
            <a:pPr lvl="1" eaLnBrk="1" hangingPunct="1">
              <a:buFont typeface="Arial" panose="020B0604020202020204" pitchFamily="34" charset="0"/>
              <a:buChar char="•"/>
            </a:pPr>
            <a:r>
              <a:rPr lang="en-US" altLang="en-US" sz="2800" dirty="0"/>
              <a:t>Monitor for pulmonary edema</a:t>
            </a:r>
          </a:p>
          <a:p>
            <a:pPr eaLnBrk="1" hangingPunct="1"/>
            <a:endParaRPr lang="en-US" altLang="en-US" dirty="0"/>
          </a:p>
        </p:txBody>
      </p:sp>
      <p:pic>
        <p:nvPicPr>
          <p:cNvPr id="4" name="Picture 3">
            <a:hlinkClick r:id="rId3" action="ppaction://hlinksldjump"/>
            <a:extLst>
              <a:ext uri="{FF2B5EF4-FFF2-40B4-BE49-F238E27FC236}">
                <a16:creationId xmlns:a16="http://schemas.microsoft.com/office/drawing/2014/main" id="{6502514B-4C49-4602-B290-92780FA12A2C}"/>
              </a:ext>
            </a:extLst>
          </p:cNvPr>
          <p:cNvPicPr>
            <a:picLocks noChangeAspect="1"/>
          </p:cNvPicPr>
          <p:nvPr/>
        </p:nvPicPr>
        <p:blipFill>
          <a:blip r:embed="rId4"/>
          <a:stretch>
            <a:fillRect/>
          </a:stretch>
        </p:blipFill>
        <p:spPr>
          <a:xfrm>
            <a:off x="11004272" y="5669252"/>
            <a:ext cx="1060796" cy="640135"/>
          </a:xfrm>
          <a:prstGeom prst="rect">
            <a:avLst/>
          </a:prstGeom>
        </p:spPr>
      </p:pic>
    </p:spTree>
    <p:extLst>
      <p:ext uri="{BB962C8B-B14F-4D97-AF65-F5344CB8AC3E}">
        <p14:creationId xmlns:p14="http://schemas.microsoft.com/office/powerpoint/2010/main" val="12635823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dirty="0"/>
              <a:t>Initial Management - Continued</a:t>
            </a:r>
          </a:p>
        </p:txBody>
      </p:sp>
      <p:sp>
        <p:nvSpPr>
          <p:cNvPr id="18435" name="Content Placeholder 2"/>
          <p:cNvSpPr>
            <a:spLocks noGrp="1"/>
          </p:cNvSpPr>
          <p:nvPr>
            <p:ph idx="1"/>
          </p:nvPr>
        </p:nvSpPr>
        <p:spPr>
          <a:xfrm>
            <a:off x="1097280" y="1958419"/>
            <a:ext cx="10252592" cy="3933334"/>
          </a:xfrm>
        </p:spPr>
        <p:txBody>
          <a:bodyPr>
            <a:normAutofit lnSpcReduction="10000"/>
          </a:bodyPr>
          <a:lstStyle/>
          <a:p>
            <a:pPr eaLnBrk="1" hangingPunct="1">
              <a:buFont typeface="Arial" panose="020B0604020202020204" pitchFamily="34" charset="0"/>
              <a:buChar char="•"/>
            </a:pPr>
            <a:r>
              <a:rPr lang="en-US" altLang="en-US" sz="3000" dirty="0"/>
              <a:t>Frequent neurological exams</a:t>
            </a:r>
          </a:p>
          <a:p>
            <a:pPr eaLnBrk="1" hangingPunct="1">
              <a:buFont typeface="Arial" panose="020B0604020202020204" pitchFamily="34" charset="0"/>
              <a:buChar char="•"/>
            </a:pPr>
            <a:r>
              <a:rPr lang="en-US" altLang="en-US" sz="3000" dirty="0"/>
              <a:t>Baseline cardiac assessment</a:t>
            </a:r>
          </a:p>
          <a:p>
            <a:pPr lvl="1">
              <a:buFont typeface="Arial" panose="020B0604020202020204" pitchFamily="34" charset="0"/>
              <a:buChar char="•"/>
            </a:pPr>
            <a:r>
              <a:rPr lang="en-US" altLang="en-US" sz="3000" dirty="0"/>
              <a:t>Echocardiography</a:t>
            </a:r>
          </a:p>
          <a:p>
            <a:pPr lvl="1">
              <a:buFont typeface="Arial" panose="020B0604020202020204" pitchFamily="34" charset="0"/>
              <a:buChar char="•"/>
            </a:pPr>
            <a:r>
              <a:rPr lang="en-US" altLang="en-US" sz="3000" dirty="0"/>
              <a:t>Consider monitoring cardiac output in patients with hemodynamic instability or myocardial dysfunction</a:t>
            </a:r>
          </a:p>
          <a:p>
            <a:pPr eaLnBrk="1" hangingPunct="1">
              <a:buFont typeface="Arial" panose="020B0604020202020204" pitchFamily="34" charset="0"/>
              <a:buChar char="•"/>
            </a:pPr>
            <a:r>
              <a:rPr lang="en-US" altLang="en-US" sz="3000" dirty="0"/>
              <a:t>Continuous ECG </a:t>
            </a:r>
          </a:p>
          <a:p>
            <a:pPr lvl="1" eaLnBrk="1" hangingPunct="1">
              <a:buFont typeface="Arial" panose="020B0604020202020204" pitchFamily="34" charset="0"/>
              <a:buChar char="•"/>
            </a:pPr>
            <a:r>
              <a:rPr lang="en-US" altLang="en-US" sz="3000" dirty="0"/>
              <a:t>Assess for tall peaked T-waves, ST segment depression, and prolonged QT segments</a:t>
            </a:r>
            <a:endParaRPr lang="en-US" altLang="en-US" dirty="0"/>
          </a:p>
          <a:p>
            <a:pPr eaLnBrk="1" hangingPunct="1"/>
            <a:endParaRPr lang="en-US" altLang="en-US" dirty="0"/>
          </a:p>
        </p:txBody>
      </p:sp>
      <p:pic>
        <p:nvPicPr>
          <p:cNvPr id="4" name="Picture 3">
            <a:hlinkClick r:id="rId3" action="ppaction://hlinksldjump"/>
            <a:extLst>
              <a:ext uri="{FF2B5EF4-FFF2-40B4-BE49-F238E27FC236}">
                <a16:creationId xmlns:a16="http://schemas.microsoft.com/office/drawing/2014/main" id="{6098BF65-8E10-48AB-9851-EEB8CDCAA213}"/>
              </a:ext>
            </a:extLst>
          </p:cNvPr>
          <p:cNvPicPr>
            <a:picLocks noChangeAspect="1"/>
          </p:cNvPicPr>
          <p:nvPr/>
        </p:nvPicPr>
        <p:blipFill>
          <a:blip r:embed="rId4"/>
          <a:stretch>
            <a:fillRect/>
          </a:stretch>
        </p:blipFill>
        <p:spPr>
          <a:xfrm>
            <a:off x="11004272" y="5669252"/>
            <a:ext cx="1060796" cy="640135"/>
          </a:xfrm>
          <a:prstGeom prst="rect">
            <a:avLst/>
          </a:prstGeom>
        </p:spPr>
      </p:pic>
    </p:spTree>
    <p:extLst>
      <p:ext uri="{BB962C8B-B14F-4D97-AF65-F5344CB8AC3E}">
        <p14:creationId xmlns:p14="http://schemas.microsoft.com/office/powerpoint/2010/main" val="10066627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dirty="0"/>
              <a:t>Initial Management - Continued</a:t>
            </a:r>
          </a:p>
        </p:txBody>
      </p:sp>
      <p:sp>
        <p:nvSpPr>
          <p:cNvPr id="19459" name="Content Placeholder 2"/>
          <p:cNvSpPr>
            <a:spLocks noGrp="1"/>
          </p:cNvSpPr>
          <p:nvPr>
            <p:ph idx="1"/>
          </p:nvPr>
        </p:nvSpPr>
        <p:spPr>
          <a:xfrm>
            <a:off x="426720" y="2095422"/>
            <a:ext cx="11094720" cy="3641103"/>
          </a:xfrm>
        </p:spPr>
        <p:txBody>
          <a:bodyPr>
            <a:normAutofit/>
          </a:bodyPr>
          <a:lstStyle/>
          <a:p>
            <a:pPr eaLnBrk="1" hangingPunct="1">
              <a:buFont typeface="Arial" panose="020B0604020202020204" pitchFamily="34" charset="0"/>
              <a:buChar char="•"/>
            </a:pPr>
            <a:r>
              <a:rPr lang="en-US" altLang="en-US" sz="2800" dirty="0"/>
              <a:t>Blood pressure control (SBP &lt;160 mm Hg)</a:t>
            </a:r>
          </a:p>
          <a:p>
            <a:pPr lvl="1" eaLnBrk="1" hangingPunct="1">
              <a:buFont typeface="Arial" panose="020B0604020202020204" pitchFamily="34" charset="0"/>
              <a:buChar char="•"/>
            </a:pPr>
            <a:r>
              <a:rPr lang="en-US" altLang="en-US" sz="2800" dirty="0"/>
              <a:t>BP &gt; 160 mm Hg might be associated with re-bleeding</a:t>
            </a:r>
          </a:p>
          <a:p>
            <a:pPr lvl="1" eaLnBrk="1" hangingPunct="1">
              <a:buFont typeface="Arial" panose="020B0604020202020204" pitchFamily="34" charset="0"/>
              <a:buChar char="•"/>
            </a:pPr>
            <a:r>
              <a:rPr lang="en-US" altLang="en-US" sz="2800" dirty="0"/>
              <a:t>Use titratable agent nicardipine, labetalol, and clevidipine</a:t>
            </a:r>
          </a:p>
          <a:p>
            <a:pPr lvl="2">
              <a:buFont typeface="Arial" panose="020B0604020202020204" pitchFamily="34" charset="0"/>
              <a:buChar char="•"/>
            </a:pPr>
            <a:r>
              <a:rPr lang="en-US" altLang="en-US" sz="2800" dirty="0"/>
              <a:t>Avoid nitrates as they can increase ICP </a:t>
            </a:r>
          </a:p>
          <a:p>
            <a:pPr lvl="2">
              <a:buFont typeface="Arial" panose="020B0604020202020204" pitchFamily="34" charset="0"/>
              <a:buChar char="•"/>
            </a:pPr>
            <a:r>
              <a:rPr lang="en-US" altLang="en-US" sz="2800" dirty="0"/>
              <a:t>Consider an infusion over intermittent IV pushes to avoid sudden drop in perfusion pressure to prevent ischemia</a:t>
            </a:r>
          </a:p>
        </p:txBody>
      </p:sp>
      <p:pic>
        <p:nvPicPr>
          <p:cNvPr id="4" name="Picture 3">
            <a:hlinkClick r:id="rId3" action="ppaction://hlinksldjump"/>
            <a:extLst>
              <a:ext uri="{FF2B5EF4-FFF2-40B4-BE49-F238E27FC236}">
                <a16:creationId xmlns:a16="http://schemas.microsoft.com/office/drawing/2014/main" id="{51002D31-7E2F-4E58-924F-480B36894E56}"/>
              </a:ext>
            </a:extLst>
          </p:cNvPr>
          <p:cNvPicPr>
            <a:picLocks noChangeAspect="1"/>
          </p:cNvPicPr>
          <p:nvPr/>
        </p:nvPicPr>
        <p:blipFill>
          <a:blip r:embed="rId4"/>
          <a:stretch>
            <a:fillRect/>
          </a:stretch>
        </p:blipFill>
        <p:spPr>
          <a:xfrm>
            <a:off x="11004272" y="5669252"/>
            <a:ext cx="1060796" cy="640135"/>
          </a:xfrm>
          <a:prstGeom prst="rect">
            <a:avLst/>
          </a:prstGeom>
        </p:spPr>
      </p:pic>
    </p:spTree>
    <p:extLst>
      <p:ext uri="{BB962C8B-B14F-4D97-AF65-F5344CB8AC3E}">
        <p14:creationId xmlns:p14="http://schemas.microsoft.com/office/powerpoint/2010/main" val="34161388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dirty="0"/>
              <a:t>Initial Management - Continued</a:t>
            </a:r>
          </a:p>
        </p:txBody>
      </p:sp>
      <p:sp>
        <p:nvSpPr>
          <p:cNvPr id="19459" name="Content Placeholder 2"/>
          <p:cNvSpPr>
            <a:spLocks noGrp="1"/>
          </p:cNvSpPr>
          <p:nvPr>
            <p:ph idx="1"/>
          </p:nvPr>
        </p:nvSpPr>
        <p:spPr>
          <a:xfrm>
            <a:off x="1097280" y="2156382"/>
            <a:ext cx="10716768" cy="3641103"/>
          </a:xfrm>
        </p:spPr>
        <p:txBody>
          <a:bodyPr>
            <a:normAutofit fontScale="92500" lnSpcReduction="20000"/>
          </a:bodyPr>
          <a:lstStyle/>
          <a:p>
            <a:pPr eaLnBrk="1" hangingPunct="1">
              <a:buFont typeface="Arial" panose="020B0604020202020204" pitchFamily="34" charset="0"/>
              <a:buChar char="•"/>
            </a:pPr>
            <a:r>
              <a:rPr lang="en-US" altLang="en-US" sz="2800" dirty="0"/>
              <a:t>Fluid administration</a:t>
            </a:r>
          </a:p>
          <a:p>
            <a:pPr lvl="1" eaLnBrk="1" hangingPunct="1">
              <a:buFont typeface="Arial" panose="020B0604020202020204" pitchFamily="34" charset="0"/>
              <a:buChar char="•"/>
            </a:pPr>
            <a:r>
              <a:rPr lang="en-US" altLang="en-US" sz="2800" dirty="0"/>
              <a:t>Maintain euvolemia with accurate measurement of intake and output</a:t>
            </a:r>
          </a:p>
          <a:p>
            <a:pPr lvl="1" eaLnBrk="1" hangingPunct="1">
              <a:buFont typeface="Arial" panose="020B0604020202020204" pitchFamily="34" charset="0"/>
              <a:buChar char="•"/>
            </a:pPr>
            <a:r>
              <a:rPr lang="en-US" altLang="en-US" sz="2800" dirty="0"/>
              <a:t>Consider indwelling urinary catheter if unable to accurately measure I &amp; O</a:t>
            </a:r>
          </a:p>
          <a:p>
            <a:pPr lvl="1" eaLnBrk="1" hangingPunct="1">
              <a:buFont typeface="Arial" panose="020B0604020202020204" pitchFamily="34" charset="0"/>
              <a:buChar char="•"/>
            </a:pPr>
            <a:r>
              <a:rPr lang="en-US" altLang="en-US" sz="2800" dirty="0"/>
              <a:t>Grade 1 and 2 usually can be managed with an intermittent urinary catheter</a:t>
            </a:r>
          </a:p>
          <a:p>
            <a:pPr eaLnBrk="1" hangingPunct="1">
              <a:buFont typeface="Arial" panose="020B0604020202020204" pitchFamily="34" charset="0"/>
              <a:buChar char="•"/>
            </a:pPr>
            <a:r>
              <a:rPr lang="en-US" altLang="en-US" sz="2800" dirty="0"/>
              <a:t>Provide pain management </a:t>
            </a:r>
          </a:p>
          <a:p>
            <a:pPr lvl="1">
              <a:buFont typeface="Arial" panose="020B0604020202020204" pitchFamily="34" charset="0"/>
              <a:buChar char="•"/>
            </a:pPr>
            <a:r>
              <a:rPr lang="en-US" altLang="en-US" sz="2800" dirty="0"/>
              <a:t>Avoid over sedating but pain should be treated to diminish hemodynamic fluctuations increasing risk of re-bleeding</a:t>
            </a:r>
          </a:p>
          <a:p>
            <a:pPr eaLnBrk="1" hangingPunct="1">
              <a:buFont typeface="Arial" panose="020B0604020202020204" pitchFamily="34" charset="0"/>
              <a:buChar char="•"/>
            </a:pPr>
            <a:r>
              <a:rPr lang="en-US" altLang="en-US" sz="2800" dirty="0"/>
              <a:t>Provide antiemetic</a:t>
            </a:r>
          </a:p>
          <a:p>
            <a:pPr lvl="1">
              <a:buFont typeface="Arial" panose="020B0604020202020204" pitchFamily="34" charset="0"/>
              <a:buChar char="•"/>
            </a:pPr>
            <a:r>
              <a:rPr lang="en-US" altLang="en-US" sz="2800" dirty="0"/>
              <a:t>Vomiting can increase ICP</a:t>
            </a:r>
          </a:p>
        </p:txBody>
      </p:sp>
      <p:pic>
        <p:nvPicPr>
          <p:cNvPr id="4" name="Picture 3">
            <a:hlinkClick r:id="rId3" action="ppaction://hlinksldjump"/>
            <a:extLst>
              <a:ext uri="{FF2B5EF4-FFF2-40B4-BE49-F238E27FC236}">
                <a16:creationId xmlns:a16="http://schemas.microsoft.com/office/drawing/2014/main" id="{58AD8118-55F3-48A1-B9B7-7F41ABE99EA0}"/>
              </a:ext>
            </a:extLst>
          </p:cNvPr>
          <p:cNvPicPr>
            <a:picLocks noChangeAspect="1"/>
          </p:cNvPicPr>
          <p:nvPr/>
        </p:nvPicPr>
        <p:blipFill>
          <a:blip r:embed="rId4"/>
          <a:stretch>
            <a:fillRect/>
          </a:stretch>
        </p:blipFill>
        <p:spPr>
          <a:xfrm>
            <a:off x="11004272" y="5669252"/>
            <a:ext cx="1060796" cy="640135"/>
          </a:xfrm>
          <a:prstGeom prst="rect">
            <a:avLst/>
          </a:prstGeom>
        </p:spPr>
      </p:pic>
    </p:spTree>
    <p:extLst>
      <p:ext uri="{BB962C8B-B14F-4D97-AF65-F5344CB8AC3E}">
        <p14:creationId xmlns:p14="http://schemas.microsoft.com/office/powerpoint/2010/main" val="33378409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791DB-F802-4BD9-8AB4-9D98C32F7734}"/>
              </a:ext>
            </a:extLst>
          </p:cNvPr>
          <p:cNvSpPr>
            <a:spLocks noGrp="1"/>
          </p:cNvSpPr>
          <p:nvPr>
            <p:ph type="title"/>
          </p:nvPr>
        </p:nvSpPr>
        <p:spPr/>
        <p:txBody>
          <a:bodyPr/>
          <a:lstStyle/>
          <a:p>
            <a:r>
              <a:rPr lang="en-US" dirty="0"/>
              <a:t>Case Study Question 4</a:t>
            </a:r>
          </a:p>
        </p:txBody>
      </p:sp>
      <p:sp>
        <p:nvSpPr>
          <p:cNvPr id="3" name="Content Placeholder 2">
            <a:extLst>
              <a:ext uri="{FF2B5EF4-FFF2-40B4-BE49-F238E27FC236}">
                <a16:creationId xmlns:a16="http://schemas.microsoft.com/office/drawing/2014/main" id="{6C81E429-5B59-49A0-AAA8-2D2158DE1E86}"/>
              </a:ext>
            </a:extLst>
          </p:cNvPr>
          <p:cNvSpPr>
            <a:spLocks noGrp="1"/>
          </p:cNvSpPr>
          <p:nvPr>
            <p:ph idx="1"/>
          </p:nvPr>
        </p:nvSpPr>
        <p:spPr/>
        <p:txBody>
          <a:bodyPr>
            <a:normAutofit/>
          </a:bodyPr>
          <a:lstStyle/>
          <a:p>
            <a:r>
              <a:rPr lang="en-US" sz="2800" dirty="0"/>
              <a:t>Which of the following assessment findings required intervention? </a:t>
            </a:r>
          </a:p>
          <a:p>
            <a:pPr marL="514350" indent="-514350">
              <a:buFont typeface="+mj-lt"/>
              <a:buAutoNum type="alphaUcPeriod"/>
            </a:pPr>
            <a:r>
              <a:rPr lang="en-US" sz="2800" dirty="0">
                <a:hlinkClick r:id="rId3" action="ppaction://hlinksldjump"/>
              </a:rPr>
              <a:t>Oxygen saturation is 98%</a:t>
            </a:r>
            <a:endParaRPr lang="en-US" sz="2800" dirty="0"/>
          </a:p>
          <a:p>
            <a:pPr marL="514350" indent="-514350">
              <a:buFont typeface="+mj-lt"/>
              <a:buAutoNum type="alphaUcPeriod"/>
            </a:pPr>
            <a:r>
              <a:rPr lang="en-US" sz="2800" dirty="0">
                <a:hlinkClick r:id="rId3" action="ppaction://hlinksldjump"/>
              </a:rPr>
              <a:t>Stable neurological exam </a:t>
            </a:r>
            <a:endParaRPr lang="en-US" sz="2800" dirty="0"/>
          </a:p>
          <a:p>
            <a:pPr marL="514350" indent="-514350">
              <a:buFont typeface="+mj-lt"/>
              <a:buAutoNum type="alphaUcPeriod"/>
            </a:pPr>
            <a:r>
              <a:rPr lang="en-US" sz="2800" dirty="0">
                <a:hlinkClick r:id="rId3" action="ppaction://hlinksldjump"/>
              </a:rPr>
              <a:t>Cardiac monitor displays normal sinus rhythm</a:t>
            </a:r>
            <a:endParaRPr lang="en-US" sz="2800" dirty="0"/>
          </a:p>
          <a:p>
            <a:pPr marL="514350" indent="-514350">
              <a:buFont typeface="+mj-lt"/>
              <a:buAutoNum type="alphaUcPeriod"/>
            </a:pPr>
            <a:r>
              <a:rPr lang="en-US" sz="2800" dirty="0">
                <a:hlinkClick r:id="rId4" action="ppaction://hlinksldjump"/>
              </a:rPr>
              <a:t>Blood pressure is 168/88</a:t>
            </a:r>
            <a:endParaRPr lang="en-US" sz="2800" dirty="0"/>
          </a:p>
          <a:p>
            <a:endParaRPr lang="en-US" sz="2800" dirty="0"/>
          </a:p>
        </p:txBody>
      </p:sp>
      <p:pic>
        <p:nvPicPr>
          <p:cNvPr id="4" name="Picture 3">
            <a:hlinkClick r:id="rId5" action="ppaction://hlinksldjump"/>
            <a:extLst>
              <a:ext uri="{FF2B5EF4-FFF2-40B4-BE49-F238E27FC236}">
                <a16:creationId xmlns:a16="http://schemas.microsoft.com/office/drawing/2014/main" id="{983528CD-E3CB-4CDF-AAD6-CA12FEB990C2}"/>
              </a:ext>
            </a:extLst>
          </p:cNvPr>
          <p:cNvPicPr>
            <a:picLocks noChangeAspect="1"/>
          </p:cNvPicPr>
          <p:nvPr/>
        </p:nvPicPr>
        <p:blipFill>
          <a:blip r:embed="rId6"/>
          <a:stretch>
            <a:fillRect/>
          </a:stretch>
        </p:blipFill>
        <p:spPr>
          <a:xfrm>
            <a:off x="11004272" y="5669252"/>
            <a:ext cx="1060796" cy="640135"/>
          </a:xfrm>
          <a:prstGeom prst="rect">
            <a:avLst/>
          </a:prstGeom>
        </p:spPr>
      </p:pic>
    </p:spTree>
    <p:extLst>
      <p:ext uri="{BB962C8B-B14F-4D97-AF65-F5344CB8AC3E}">
        <p14:creationId xmlns:p14="http://schemas.microsoft.com/office/powerpoint/2010/main" val="1152349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a:t>General Measures</a:t>
            </a:r>
          </a:p>
        </p:txBody>
      </p:sp>
      <p:sp>
        <p:nvSpPr>
          <p:cNvPr id="23555" name="Content Placeholder 2"/>
          <p:cNvSpPr>
            <a:spLocks noGrp="1"/>
          </p:cNvSpPr>
          <p:nvPr>
            <p:ph idx="1"/>
          </p:nvPr>
        </p:nvSpPr>
        <p:spPr>
          <a:xfrm>
            <a:off x="1097280" y="1905000"/>
            <a:ext cx="10459982" cy="4269557"/>
          </a:xfrm>
        </p:spPr>
        <p:txBody>
          <a:bodyPr>
            <a:normAutofit fontScale="92500" lnSpcReduction="10000"/>
          </a:bodyPr>
          <a:lstStyle/>
          <a:p>
            <a:pPr eaLnBrk="1" hangingPunct="1">
              <a:buFont typeface="Arial" panose="020B0604020202020204" pitchFamily="34" charset="0"/>
              <a:buChar char="•"/>
            </a:pPr>
            <a:r>
              <a:rPr lang="en-US" altLang="en-US" sz="2800" dirty="0"/>
              <a:t>Monitor serum sodium, assess for hyponatremia</a:t>
            </a:r>
          </a:p>
          <a:p>
            <a:pPr lvl="1" eaLnBrk="1" hangingPunct="1">
              <a:buFont typeface="Arial" panose="020B0604020202020204" pitchFamily="34" charset="0"/>
              <a:buChar char="•"/>
            </a:pPr>
            <a:r>
              <a:rPr lang="en-US" altLang="en-US" sz="2800" dirty="0"/>
              <a:t>Use 3% saline for significant hyponatremia</a:t>
            </a:r>
          </a:p>
          <a:p>
            <a:pPr lvl="1" eaLnBrk="1" hangingPunct="1">
              <a:buFont typeface="Arial" panose="020B0604020202020204" pitchFamily="34" charset="0"/>
              <a:buChar char="•"/>
            </a:pPr>
            <a:r>
              <a:rPr lang="en-US" altLang="en-US" sz="2800" dirty="0"/>
              <a:t>Use sodium tablets for mild hyponatremia</a:t>
            </a:r>
          </a:p>
          <a:p>
            <a:pPr lvl="1" eaLnBrk="1" hangingPunct="1">
              <a:buFont typeface="Arial" panose="020B0604020202020204" pitchFamily="34" charset="0"/>
              <a:buChar char="•"/>
            </a:pPr>
            <a:endParaRPr lang="en-US" altLang="en-US" sz="2800" dirty="0"/>
          </a:p>
          <a:p>
            <a:pPr eaLnBrk="1" hangingPunct="1">
              <a:buFont typeface="Arial" panose="020B0604020202020204" pitchFamily="34" charset="0"/>
              <a:buChar char="•"/>
            </a:pPr>
            <a:r>
              <a:rPr lang="en-US" altLang="en-US" sz="2800" dirty="0"/>
              <a:t>Maintain normal body temperature</a:t>
            </a:r>
          </a:p>
          <a:p>
            <a:pPr lvl="1" eaLnBrk="1" hangingPunct="1">
              <a:buFont typeface="Arial" panose="020B0604020202020204" pitchFamily="34" charset="0"/>
              <a:buChar char="•"/>
            </a:pPr>
            <a:r>
              <a:rPr lang="en-US" altLang="en-US" sz="2800" dirty="0"/>
              <a:t>Fever associated with worse outcome</a:t>
            </a:r>
          </a:p>
          <a:p>
            <a:pPr lvl="1" eaLnBrk="1" hangingPunct="1">
              <a:buFont typeface="Arial" panose="020B0604020202020204" pitchFamily="34" charset="0"/>
              <a:buChar char="•"/>
            </a:pPr>
            <a:endParaRPr lang="en-US" altLang="en-US" sz="2800" dirty="0"/>
          </a:p>
          <a:p>
            <a:pPr eaLnBrk="1" hangingPunct="1">
              <a:buFont typeface="Arial" panose="020B0604020202020204" pitchFamily="34" charset="0"/>
              <a:buChar char="•"/>
            </a:pPr>
            <a:r>
              <a:rPr lang="en-US" altLang="en-US" sz="2800" dirty="0"/>
              <a:t>Provide glucose control </a:t>
            </a:r>
          </a:p>
          <a:p>
            <a:pPr lvl="1" eaLnBrk="1" hangingPunct="1">
              <a:buFont typeface="Arial" panose="020B0604020202020204" pitchFamily="34" charset="0"/>
              <a:buChar char="•"/>
            </a:pPr>
            <a:r>
              <a:rPr lang="en-US" altLang="en-US" sz="2800" dirty="0"/>
              <a:t>Hyperglycemia associated with worse outcome</a:t>
            </a:r>
          </a:p>
          <a:p>
            <a:pPr lvl="1" eaLnBrk="1" hangingPunct="1">
              <a:buFont typeface="Arial" panose="020B0604020202020204" pitchFamily="34" charset="0"/>
              <a:buChar char="•"/>
            </a:pPr>
            <a:r>
              <a:rPr lang="en-US" altLang="en-US" sz="2800" dirty="0"/>
              <a:t>Assess glucose levels every 6 hours</a:t>
            </a:r>
          </a:p>
        </p:txBody>
      </p:sp>
      <p:pic>
        <p:nvPicPr>
          <p:cNvPr id="4" name="Picture 3">
            <a:hlinkClick r:id="rId3" action="ppaction://hlinksldjump"/>
            <a:extLst>
              <a:ext uri="{FF2B5EF4-FFF2-40B4-BE49-F238E27FC236}">
                <a16:creationId xmlns:a16="http://schemas.microsoft.com/office/drawing/2014/main" id="{968F37C0-E1AE-4FCD-ADCD-F0A82132C28B}"/>
              </a:ext>
            </a:extLst>
          </p:cNvPr>
          <p:cNvPicPr>
            <a:picLocks noChangeAspect="1"/>
          </p:cNvPicPr>
          <p:nvPr/>
        </p:nvPicPr>
        <p:blipFill>
          <a:blip r:embed="rId4"/>
          <a:stretch>
            <a:fillRect/>
          </a:stretch>
        </p:blipFill>
        <p:spPr>
          <a:xfrm>
            <a:off x="11004272" y="5669252"/>
            <a:ext cx="1060796" cy="640135"/>
          </a:xfrm>
          <a:prstGeom prst="rect">
            <a:avLst/>
          </a:prstGeom>
        </p:spPr>
      </p:pic>
    </p:spTree>
    <p:extLst>
      <p:ext uri="{BB962C8B-B14F-4D97-AF65-F5344CB8AC3E}">
        <p14:creationId xmlns:p14="http://schemas.microsoft.com/office/powerpoint/2010/main" val="478112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dirty="0"/>
              <a:t>General Measures -  Continued</a:t>
            </a:r>
          </a:p>
        </p:txBody>
      </p:sp>
      <p:sp>
        <p:nvSpPr>
          <p:cNvPr id="23555" name="Content Placeholder 2"/>
          <p:cNvSpPr>
            <a:spLocks noGrp="1"/>
          </p:cNvSpPr>
          <p:nvPr>
            <p:ph idx="1"/>
          </p:nvPr>
        </p:nvSpPr>
        <p:spPr>
          <a:xfrm>
            <a:off x="1097280" y="1905000"/>
            <a:ext cx="10459982" cy="4269557"/>
          </a:xfrm>
        </p:spPr>
        <p:txBody>
          <a:bodyPr>
            <a:normAutofit lnSpcReduction="10000"/>
          </a:bodyPr>
          <a:lstStyle/>
          <a:p>
            <a:pPr eaLnBrk="1" hangingPunct="1">
              <a:buFont typeface="Arial" panose="020B0604020202020204" pitchFamily="34" charset="0"/>
              <a:buChar char="•"/>
            </a:pPr>
            <a:r>
              <a:rPr lang="en-US" altLang="en-US" sz="2800" dirty="0"/>
              <a:t>Nutrition</a:t>
            </a:r>
          </a:p>
          <a:p>
            <a:pPr lvl="1" eaLnBrk="1" hangingPunct="1">
              <a:buFont typeface="Arial" panose="020B0604020202020204" pitchFamily="34" charset="0"/>
              <a:buChar char="•"/>
            </a:pPr>
            <a:r>
              <a:rPr lang="en-US" altLang="en-US" sz="2800" dirty="0"/>
              <a:t>Enteral feedings</a:t>
            </a:r>
          </a:p>
          <a:p>
            <a:pPr lvl="1" eaLnBrk="1" hangingPunct="1">
              <a:buFont typeface="Arial" panose="020B0604020202020204" pitchFamily="34" charset="0"/>
              <a:buChar char="•"/>
            </a:pPr>
            <a:r>
              <a:rPr lang="en-US" altLang="en-US" sz="2800" dirty="0"/>
              <a:t>Dysphagia screening prior to PO intake</a:t>
            </a:r>
          </a:p>
          <a:p>
            <a:pPr>
              <a:buFont typeface="Arial" panose="020B0604020202020204" pitchFamily="34" charset="0"/>
              <a:buChar char="•"/>
            </a:pPr>
            <a:endParaRPr lang="en-US" altLang="en-US" sz="2800" dirty="0"/>
          </a:p>
          <a:p>
            <a:pPr>
              <a:buFont typeface="Arial" panose="020B0604020202020204" pitchFamily="34" charset="0"/>
              <a:buChar char="•"/>
            </a:pPr>
            <a:r>
              <a:rPr lang="en-US" altLang="en-US" sz="2800" dirty="0"/>
              <a:t>Anemia</a:t>
            </a:r>
          </a:p>
          <a:p>
            <a:pPr lvl="1">
              <a:buFont typeface="Arial" panose="020B0604020202020204" pitchFamily="34" charset="0"/>
              <a:buChar char="•"/>
            </a:pPr>
            <a:r>
              <a:rPr lang="en-US" altLang="en-US" sz="2800" dirty="0"/>
              <a:t>Associated with worst outcome</a:t>
            </a:r>
          </a:p>
          <a:p>
            <a:pPr lvl="1">
              <a:buFont typeface="Arial" panose="020B0604020202020204" pitchFamily="34" charset="0"/>
              <a:buChar char="•"/>
            </a:pPr>
            <a:r>
              <a:rPr lang="en-US" altLang="en-US" sz="2800" dirty="0"/>
              <a:t>Higher hemoglobin levels are associated with fewer cerebral infarctions and improved outcomes</a:t>
            </a:r>
          </a:p>
          <a:p>
            <a:pPr lvl="1">
              <a:buFont typeface="Arial" panose="020B0604020202020204" pitchFamily="34" charset="0"/>
              <a:buChar char="•"/>
            </a:pPr>
            <a:r>
              <a:rPr lang="en-US" altLang="en-US" sz="2800" dirty="0"/>
              <a:t>Hemoglobin goal has not been defined, most evidence suggests a target above 8-10 g/dl</a:t>
            </a:r>
          </a:p>
        </p:txBody>
      </p:sp>
      <p:pic>
        <p:nvPicPr>
          <p:cNvPr id="4" name="Picture 3">
            <a:hlinkClick r:id="rId3" action="ppaction://hlinksldjump"/>
            <a:extLst>
              <a:ext uri="{FF2B5EF4-FFF2-40B4-BE49-F238E27FC236}">
                <a16:creationId xmlns:a16="http://schemas.microsoft.com/office/drawing/2014/main" id="{9E5DCC9E-1F25-47A8-AB5C-AA70B758BFD8}"/>
              </a:ext>
            </a:extLst>
          </p:cNvPr>
          <p:cNvPicPr>
            <a:picLocks noChangeAspect="1"/>
          </p:cNvPicPr>
          <p:nvPr/>
        </p:nvPicPr>
        <p:blipFill>
          <a:blip r:embed="rId4"/>
          <a:stretch>
            <a:fillRect/>
          </a:stretch>
        </p:blipFill>
        <p:spPr>
          <a:xfrm>
            <a:off x="11004272" y="5669252"/>
            <a:ext cx="1060796" cy="640135"/>
          </a:xfrm>
          <a:prstGeom prst="rect">
            <a:avLst/>
          </a:prstGeom>
        </p:spPr>
      </p:pic>
    </p:spTree>
    <p:extLst>
      <p:ext uri="{BB962C8B-B14F-4D97-AF65-F5344CB8AC3E}">
        <p14:creationId xmlns:p14="http://schemas.microsoft.com/office/powerpoint/2010/main" val="33984958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dirty="0"/>
              <a:t>General Measures - Continued</a:t>
            </a:r>
          </a:p>
        </p:txBody>
      </p:sp>
      <p:sp>
        <p:nvSpPr>
          <p:cNvPr id="24579" name="Content Placeholder 2"/>
          <p:cNvSpPr>
            <a:spLocks noGrp="1"/>
          </p:cNvSpPr>
          <p:nvPr>
            <p:ph idx="1"/>
          </p:nvPr>
        </p:nvSpPr>
        <p:spPr>
          <a:xfrm>
            <a:off x="1219828" y="2052686"/>
            <a:ext cx="9265920" cy="3791932"/>
          </a:xfrm>
        </p:spPr>
        <p:txBody>
          <a:bodyPr>
            <a:noAutofit/>
          </a:bodyPr>
          <a:lstStyle/>
          <a:p>
            <a:pPr eaLnBrk="1" hangingPunct="1">
              <a:buFont typeface="Arial" panose="020B0604020202020204" pitchFamily="34" charset="0"/>
              <a:buChar char="•"/>
            </a:pPr>
            <a:r>
              <a:rPr lang="en-US" altLang="en-US" sz="2800" dirty="0"/>
              <a:t>Avoid straining</a:t>
            </a:r>
          </a:p>
          <a:p>
            <a:pPr lvl="1" eaLnBrk="1" hangingPunct="1">
              <a:buFont typeface="Arial" panose="020B0604020202020204" pitchFamily="34" charset="0"/>
              <a:buChar char="•"/>
            </a:pPr>
            <a:r>
              <a:rPr lang="en-US" altLang="en-US" sz="2800" dirty="0"/>
              <a:t>Provide stool softeners</a:t>
            </a:r>
          </a:p>
          <a:p>
            <a:pPr lvl="1" eaLnBrk="1" hangingPunct="1">
              <a:buFont typeface="Arial" panose="020B0604020202020204" pitchFamily="34" charset="0"/>
              <a:buChar char="•"/>
            </a:pPr>
            <a:endParaRPr lang="en-US" altLang="en-US" sz="2800" dirty="0"/>
          </a:p>
          <a:p>
            <a:pPr eaLnBrk="1" hangingPunct="1">
              <a:buFont typeface="Arial" panose="020B0604020202020204" pitchFamily="34" charset="0"/>
              <a:buChar char="•"/>
            </a:pPr>
            <a:r>
              <a:rPr lang="en-US" altLang="en-US" sz="2800" dirty="0"/>
              <a:t>Prevent Stress Ulcers</a:t>
            </a:r>
          </a:p>
          <a:p>
            <a:pPr lvl="1" eaLnBrk="1" hangingPunct="1">
              <a:buFont typeface="Arial" panose="020B0604020202020204" pitchFamily="34" charset="0"/>
              <a:buChar char="•"/>
            </a:pPr>
            <a:r>
              <a:rPr lang="en-US" altLang="en-US" sz="2800" dirty="0"/>
              <a:t>Administer H2 receptor blockers or proton-pump inhibitors</a:t>
            </a:r>
          </a:p>
        </p:txBody>
      </p:sp>
      <p:pic>
        <p:nvPicPr>
          <p:cNvPr id="2" name="Picture 1">
            <a:hlinkClick r:id="rId3" action="ppaction://hlinksldjump"/>
            <a:extLst>
              <a:ext uri="{FF2B5EF4-FFF2-40B4-BE49-F238E27FC236}">
                <a16:creationId xmlns:a16="http://schemas.microsoft.com/office/drawing/2014/main" id="{F43CDAA4-AAA1-45CC-97ED-9BC8ED42A140}"/>
              </a:ext>
            </a:extLst>
          </p:cNvPr>
          <p:cNvPicPr>
            <a:picLocks noChangeAspect="1"/>
          </p:cNvPicPr>
          <p:nvPr/>
        </p:nvPicPr>
        <p:blipFill>
          <a:blip r:embed="rId4"/>
          <a:stretch>
            <a:fillRect/>
          </a:stretch>
        </p:blipFill>
        <p:spPr>
          <a:xfrm>
            <a:off x="10972172" y="5524550"/>
            <a:ext cx="1060796" cy="640135"/>
          </a:xfrm>
          <a:prstGeom prst="rect">
            <a:avLst/>
          </a:prstGeom>
        </p:spPr>
      </p:pic>
    </p:spTree>
    <p:extLst>
      <p:ext uri="{BB962C8B-B14F-4D97-AF65-F5344CB8AC3E}">
        <p14:creationId xmlns:p14="http://schemas.microsoft.com/office/powerpoint/2010/main" val="4792151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dirty="0"/>
              <a:t>General Measures - Continued</a:t>
            </a:r>
          </a:p>
        </p:txBody>
      </p:sp>
      <p:sp>
        <p:nvSpPr>
          <p:cNvPr id="24579" name="Content Placeholder 2"/>
          <p:cNvSpPr>
            <a:spLocks noGrp="1"/>
          </p:cNvSpPr>
          <p:nvPr>
            <p:ph idx="1"/>
          </p:nvPr>
        </p:nvSpPr>
        <p:spPr>
          <a:xfrm>
            <a:off x="1219827" y="2052686"/>
            <a:ext cx="9763605" cy="3791932"/>
          </a:xfrm>
        </p:spPr>
        <p:txBody>
          <a:bodyPr>
            <a:noAutofit/>
          </a:bodyPr>
          <a:lstStyle/>
          <a:p>
            <a:pPr eaLnBrk="1" hangingPunct="1">
              <a:buFont typeface="Arial" panose="020B0604020202020204" pitchFamily="34" charset="0"/>
              <a:buChar char="•"/>
            </a:pPr>
            <a:r>
              <a:rPr lang="en-US" altLang="en-US" sz="2800" dirty="0"/>
              <a:t>DVT Prevention</a:t>
            </a:r>
          </a:p>
          <a:p>
            <a:pPr lvl="1" eaLnBrk="1" hangingPunct="1">
              <a:buFont typeface="Arial" panose="020B0604020202020204" pitchFamily="34" charset="0"/>
              <a:buChar char="•"/>
            </a:pPr>
            <a:r>
              <a:rPr lang="en-US" altLang="en-US" sz="2800" dirty="0"/>
              <a:t>Intermittent pneumatic compression devices</a:t>
            </a:r>
          </a:p>
          <a:p>
            <a:pPr lvl="1" eaLnBrk="1" hangingPunct="1">
              <a:buFont typeface="Arial" panose="020B0604020202020204" pitchFamily="34" charset="0"/>
              <a:buChar char="•"/>
            </a:pPr>
            <a:r>
              <a:rPr lang="en-US" altLang="en-US" sz="2800" dirty="0"/>
              <a:t>Application of compression stockings</a:t>
            </a:r>
          </a:p>
          <a:p>
            <a:pPr lvl="1" eaLnBrk="1" hangingPunct="1">
              <a:buFont typeface="Arial" panose="020B0604020202020204" pitchFamily="34" charset="0"/>
              <a:buChar char="•"/>
            </a:pPr>
            <a:r>
              <a:rPr lang="en-US" altLang="en-US" sz="2800" dirty="0"/>
              <a:t>Do not use enoxaparin due to risk for intracerebral hemorrhage</a:t>
            </a:r>
          </a:p>
          <a:p>
            <a:pPr lvl="1">
              <a:buFont typeface="Arial" panose="020B0604020202020204" pitchFamily="34" charset="0"/>
              <a:buChar char="•"/>
            </a:pPr>
            <a:r>
              <a:rPr lang="en-US" altLang="en-US" sz="2800" dirty="0"/>
              <a:t>Use of low-dose unfractionated subcutaneous heparin is generally acceptable after aneurysm has been secured </a:t>
            </a:r>
          </a:p>
        </p:txBody>
      </p:sp>
      <p:pic>
        <p:nvPicPr>
          <p:cNvPr id="4" name="Picture 3">
            <a:hlinkClick r:id="rId3" action="ppaction://hlinksldjump"/>
            <a:extLst>
              <a:ext uri="{FF2B5EF4-FFF2-40B4-BE49-F238E27FC236}">
                <a16:creationId xmlns:a16="http://schemas.microsoft.com/office/drawing/2014/main" id="{CEB65799-70DB-4F1F-ABB8-3E0E4EA50E1C}"/>
              </a:ext>
            </a:extLst>
          </p:cNvPr>
          <p:cNvPicPr>
            <a:picLocks noChangeAspect="1"/>
          </p:cNvPicPr>
          <p:nvPr/>
        </p:nvPicPr>
        <p:blipFill>
          <a:blip r:embed="rId4"/>
          <a:stretch>
            <a:fillRect/>
          </a:stretch>
        </p:blipFill>
        <p:spPr>
          <a:xfrm>
            <a:off x="11004272" y="5669252"/>
            <a:ext cx="1060796" cy="640135"/>
          </a:xfrm>
          <a:prstGeom prst="rect">
            <a:avLst/>
          </a:prstGeom>
        </p:spPr>
      </p:pic>
    </p:spTree>
    <p:extLst>
      <p:ext uri="{BB962C8B-B14F-4D97-AF65-F5344CB8AC3E}">
        <p14:creationId xmlns:p14="http://schemas.microsoft.com/office/powerpoint/2010/main" val="4760996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2808E-5190-41F4-AABC-5622215C1DB4}"/>
              </a:ext>
            </a:extLst>
          </p:cNvPr>
          <p:cNvSpPr>
            <a:spLocks noGrp="1"/>
          </p:cNvSpPr>
          <p:nvPr>
            <p:ph type="title"/>
          </p:nvPr>
        </p:nvSpPr>
        <p:spPr/>
        <p:txBody>
          <a:bodyPr/>
          <a:lstStyle/>
          <a:p>
            <a:r>
              <a:rPr lang="en-US" dirty="0"/>
              <a:t>Case Study</a:t>
            </a:r>
          </a:p>
        </p:txBody>
      </p:sp>
      <p:sp>
        <p:nvSpPr>
          <p:cNvPr id="3" name="Content Placeholder 2">
            <a:extLst>
              <a:ext uri="{FF2B5EF4-FFF2-40B4-BE49-F238E27FC236}">
                <a16:creationId xmlns:a16="http://schemas.microsoft.com/office/drawing/2014/main" id="{2C7CF4E2-FAE8-4A77-B169-A4813E1EFA11}"/>
              </a:ext>
            </a:extLst>
          </p:cNvPr>
          <p:cNvSpPr>
            <a:spLocks noGrp="1"/>
          </p:cNvSpPr>
          <p:nvPr>
            <p:ph idx="1"/>
          </p:nvPr>
        </p:nvSpPr>
        <p:spPr/>
        <p:txBody>
          <a:bodyPr>
            <a:normAutofit/>
          </a:bodyPr>
          <a:lstStyle/>
          <a:p>
            <a:r>
              <a:rPr lang="en-US" sz="2800" dirty="0"/>
              <a:t>Mrs. Jones is resting comfortably. You assess the following items: </a:t>
            </a:r>
          </a:p>
          <a:p>
            <a:r>
              <a:rPr lang="en-US" sz="2800" dirty="0"/>
              <a:t>1) Intermittent pneumatic compression device is turned on and wrapped around her lower legs to prevent DVT</a:t>
            </a:r>
          </a:p>
          <a:p>
            <a:r>
              <a:rPr lang="en-US" sz="2800" dirty="0"/>
              <a:t>2) Review labs for hyponatremia – serum sodium is 132mEq/L</a:t>
            </a:r>
          </a:p>
          <a:p>
            <a:r>
              <a:rPr lang="en-US" sz="2800" dirty="0"/>
              <a:t>3) Continue to monitor her temperature for hyperthermia - 99°F</a:t>
            </a:r>
          </a:p>
          <a:p>
            <a:r>
              <a:rPr lang="en-US" sz="2800" dirty="0"/>
              <a:t>4) Monitor her glucose levels – BS is 160 mg/dL</a:t>
            </a:r>
          </a:p>
        </p:txBody>
      </p:sp>
      <p:pic>
        <p:nvPicPr>
          <p:cNvPr id="4" name="Picture 3">
            <a:hlinkClick r:id="rId3" action="ppaction://hlinksldjump"/>
            <a:extLst>
              <a:ext uri="{FF2B5EF4-FFF2-40B4-BE49-F238E27FC236}">
                <a16:creationId xmlns:a16="http://schemas.microsoft.com/office/drawing/2014/main" id="{09B24FE1-D000-4BBE-A30B-8B01E6696FE2}"/>
              </a:ext>
            </a:extLst>
          </p:cNvPr>
          <p:cNvPicPr>
            <a:picLocks noChangeAspect="1"/>
          </p:cNvPicPr>
          <p:nvPr/>
        </p:nvPicPr>
        <p:blipFill>
          <a:blip r:embed="rId4"/>
          <a:stretch>
            <a:fillRect/>
          </a:stretch>
        </p:blipFill>
        <p:spPr>
          <a:xfrm>
            <a:off x="11004272" y="5669252"/>
            <a:ext cx="1060796" cy="640135"/>
          </a:xfrm>
          <a:prstGeom prst="rect">
            <a:avLst/>
          </a:prstGeom>
        </p:spPr>
      </p:pic>
    </p:spTree>
    <p:extLst>
      <p:ext uri="{BB962C8B-B14F-4D97-AF65-F5344CB8AC3E}">
        <p14:creationId xmlns:p14="http://schemas.microsoft.com/office/powerpoint/2010/main" val="1355205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Case Study</a:t>
            </a:r>
          </a:p>
        </p:txBody>
      </p:sp>
      <p:sp>
        <p:nvSpPr>
          <p:cNvPr id="4" name="Content Placeholder 3"/>
          <p:cNvSpPr>
            <a:spLocks noGrp="1"/>
          </p:cNvSpPr>
          <p:nvPr>
            <p:ph idx="1"/>
          </p:nvPr>
        </p:nvSpPr>
        <p:spPr/>
        <p:txBody>
          <a:bodyPr/>
          <a:lstStyle/>
          <a:p>
            <a:r>
              <a:rPr lang="en-US" sz="2800" dirty="0"/>
              <a:t>Mrs. Jones is a 57-year-old African American female admitted for decreased level of consciousness (LOC) after presenting to the ED. Family called EMS when Mrs. Jones verbalized a sudden-onset, severe headache that followed a retro-orbital pattern, neck discomfort, nausea/vomiting, and photophobia. </a:t>
            </a:r>
          </a:p>
          <a:p>
            <a:pPr marL="0" indent="0">
              <a:buNone/>
            </a:pPr>
            <a:endParaRPr lang="en-US" sz="2800" dirty="0"/>
          </a:p>
          <a:p>
            <a:pPr marL="0" indent="0">
              <a:buNone/>
            </a:pPr>
            <a:r>
              <a:rPr lang="en-US" sz="2800" dirty="0"/>
              <a:t>Past medical history reveals hypertension, polycystic kidney disease, and cigarette smoking (3 packs a day for 35 years).                                                                              </a:t>
            </a:r>
          </a:p>
          <a:p>
            <a:endParaRPr lang="en-US" dirty="0"/>
          </a:p>
        </p:txBody>
      </p:sp>
      <p:grpSp>
        <p:nvGrpSpPr>
          <p:cNvPr id="5" name="Group 4"/>
          <p:cNvGrpSpPr/>
          <p:nvPr/>
        </p:nvGrpSpPr>
        <p:grpSpPr>
          <a:xfrm>
            <a:off x="11042384" y="5626959"/>
            <a:ext cx="1042416" cy="624469"/>
            <a:chOff x="11042384" y="5626959"/>
            <a:chExt cx="1042416" cy="624469"/>
          </a:xfrm>
        </p:grpSpPr>
        <p:sp>
          <p:nvSpPr>
            <p:cNvPr id="6" name="Action Button: Custom 5">
              <a:hlinkClick r:id="" action="ppaction://hlinkshowjump?jump=nextslide" highlightClick="1"/>
            </p:cNvPr>
            <p:cNvSpPr/>
            <p:nvPr/>
          </p:nvSpPr>
          <p:spPr>
            <a:xfrm>
              <a:off x="11042384" y="5626959"/>
              <a:ext cx="1042416" cy="624469"/>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p:cNvSpPr/>
            <p:nvPr/>
          </p:nvSpPr>
          <p:spPr>
            <a:xfrm>
              <a:off x="11114867" y="5693280"/>
              <a:ext cx="897450" cy="491825"/>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 </a:t>
              </a:r>
            </a:p>
          </p:txBody>
        </p:sp>
      </p:grpSp>
    </p:spTree>
    <p:extLst>
      <p:ext uri="{BB962C8B-B14F-4D97-AF65-F5344CB8AC3E}">
        <p14:creationId xmlns:p14="http://schemas.microsoft.com/office/powerpoint/2010/main" val="31951825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8BCE1-632B-468D-A8EB-D65ED57FBCE3}"/>
              </a:ext>
            </a:extLst>
          </p:cNvPr>
          <p:cNvSpPr>
            <a:spLocks noGrp="1"/>
          </p:cNvSpPr>
          <p:nvPr>
            <p:ph type="title"/>
          </p:nvPr>
        </p:nvSpPr>
        <p:spPr/>
        <p:txBody>
          <a:bodyPr/>
          <a:lstStyle/>
          <a:p>
            <a:r>
              <a:rPr lang="en-US" dirty="0"/>
              <a:t>Case Study Question 5</a:t>
            </a:r>
          </a:p>
        </p:txBody>
      </p:sp>
      <p:sp>
        <p:nvSpPr>
          <p:cNvPr id="3" name="Content Placeholder 2">
            <a:extLst>
              <a:ext uri="{FF2B5EF4-FFF2-40B4-BE49-F238E27FC236}">
                <a16:creationId xmlns:a16="http://schemas.microsoft.com/office/drawing/2014/main" id="{C430A60B-F22A-4A19-BAA0-32C818E1F178}"/>
              </a:ext>
            </a:extLst>
          </p:cNvPr>
          <p:cNvSpPr>
            <a:spLocks noGrp="1"/>
          </p:cNvSpPr>
          <p:nvPr>
            <p:ph idx="1"/>
          </p:nvPr>
        </p:nvSpPr>
        <p:spPr/>
        <p:txBody>
          <a:bodyPr>
            <a:normAutofit/>
          </a:bodyPr>
          <a:lstStyle/>
          <a:p>
            <a:r>
              <a:rPr lang="en-US" sz="2800" dirty="0"/>
              <a:t>Mrs. Jones was reassessed a few hours later. Which of the following needs to be treated?</a:t>
            </a:r>
          </a:p>
          <a:p>
            <a:pPr marL="0" indent="0">
              <a:buNone/>
            </a:pPr>
            <a:endParaRPr lang="en-US" sz="2800" dirty="0"/>
          </a:p>
          <a:p>
            <a:pPr marL="514350" indent="-514350">
              <a:buFont typeface="+mj-lt"/>
              <a:buAutoNum type="alphaUcPeriod"/>
            </a:pPr>
            <a:r>
              <a:rPr lang="en-US" sz="2800" dirty="0">
                <a:hlinkClick r:id="rId3" action="ppaction://hlinksldjump"/>
              </a:rPr>
              <a:t>Blood glucose of 140 mg/dL</a:t>
            </a:r>
            <a:endParaRPr lang="en-US" sz="2800" dirty="0"/>
          </a:p>
          <a:p>
            <a:pPr marL="514350" indent="-514350">
              <a:buFont typeface="+mj-lt"/>
              <a:buAutoNum type="alphaUcPeriod"/>
            </a:pPr>
            <a:r>
              <a:rPr lang="en-US" sz="2800" dirty="0">
                <a:hlinkClick r:id="rId4" action="ppaction://hlinksldjump"/>
              </a:rPr>
              <a:t>Sodium level of 128 mEq/L</a:t>
            </a:r>
            <a:endParaRPr lang="en-US" sz="2800" dirty="0"/>
          </a:p>
          <a:p>
            <a:pPr marL="514350" indent="-514350">
              <a:buFont typeface="+mj-lt"/>
              <a:buAutoNum type="alphaUcPeriod"/>
            </a:pPr>
            <a:r>
              <a:rPr lang="en-US" sz="2800" dirty="0">
                <a:hlinkClick r:id="rId3" action="ppaction://hlinksldjump"/>
              </a:rPr>
              <a:t>Temperature 98.8°F</a:t>
            </a:r>
            <a:endParaRPr lang="en-US" sz="2800" dirty="0"/>
          </a:p>
          <a:p>
            <a:pPr marL="514350" indent="-514350">
              <a:buFont typeface="+mj-lt"/>
              <a:buAutoNum type="alphaUcPeriod"/>
            </a:pPr>
            <a:r>
              <a:rPr lang="en-US" sz="2800" dirty="0">
                <a:hlinkClick r:id="rId3" action="ppaction://hlinksldjump"/>
              </a:rPr>
              <a:t>Hemoglobin 9 g/dl</a:t>
            </a:r>
            <a:endParaRPr lang="en-US" sz="2800" dirty="0"/>
          </a:p>
        </p:txBody>
      </p:sp>
      <p:pic>
        <p:nvPicPr>
          <p:cNvPr id="4" name="Picture 3">
            <a:hlinkClick r:id="rId5" action="ppaction://hlinksldjump"/>
            <a:extLst>
              <a:ext uri="{FF2B5EF4-FFF2-40B4-BE49-F238E27FC236}">
                <a16:creationId xmlns:a16="http://schemas.microsoft.com/office/drawing/2014/main" id="{7CF4C183-5530-462F-9409-ECC48D30C94C}"/>
              </a:ext>
            </a:extLst>
          </p:cNvPr>
          <p:cNvPicPr>
            <a:picLocks noChangeAspect="1"/>
          </p:cNvPicPr>
          <p:nvPr/>
        </p:nvPicPr>
        <p:blipFill>
          <a:blip r:embed="rId6"/>
          <a:stretch>
            <a:fillRect/>
          </a:stretch>
        </p:blipFill>
        <p:spPr>
          <a:xfrm>
            <a:off x="11004272" y="5669252"/>
            <a:ext cx="1060796" cy="640135"/>
          </a:xfrm>
          <a:prstGeom prst="rect">
            <a:avLst/>
          </a:prstGeom>
        </p:spPr>
      </p:pic>
    </p:spTree>
    <p:extLst>
      <p:ext uri="{BB962C8B-B14F-4D97-AF65-F5344CB8AC3E}">
        <p14:creationId xmlns:p14="http://schemas.microsoft.com/office/powerpoint/2010/main" val="7496805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Placement of Ventriculostomy </a:t>
            </a:r>
          </a:p>
        </p:txBody>
      </p:sp>
      <p:sp>
        <p:nvSpPr>
          <p:cNvPr id="3" name="Content Placeholder 2"/>
          <p:cNvSpPr>
            <a:spLocks noGrp="1"/>
          </p:cNvSpPr>
          <p:nvPr>
            <p:ph idx="1"/>
          </p:nvPr>
        </p:nvSpPr>
        <p:spPr>
          <a:xfrm>
            <a:off x="1097280" y="2026488"/>
            <a:ext cx="10970673" cy="4023360"/>
          </a:xfrm>
        </p:spPr>
        <p:txBody>
          <a:bodyPr>
            <a:normAutofit/>
          </a:bodyPr>
          <a:lstStyle/>
          <a:p>
            <a:pPr>
              <a:buFont typeface="Arial" panose="020B0604020202020204" pitchFamily="34" charset="0"/>
              <a:buChar char="•"/>
            </a:pPr>
            <a:r>
              <a:rPr lang="en-US" sz="2800" dirty="0"/>
              <a:t>Patients with acute hydrocephalus on initial CT scan should have ventriculostomy inserted to allow for direct measurement of ICP and draining of CSF as needed</a:t>
            </a:r>
          </a:p>
          <a:p>
            <a:pPr lvl="1">
              <a:buFont typeface="Arial" panose="020B0604020202020204" pitchFamily="34" charset="0"/>
              <a:buChar char="•"/>
            </a:pPr>
            <a:r>
              <a:rPr lang="en-US" sz="2800" dirty="0"/>
              <a:t>Reversal of antithrombotic agents should occur prior to drain placement </a:t>
            </a:r>
          </a:p>
          <a:p>
            <a:pPr lvl="1">
              <a:buFont typeface="Arial" panose="020B0604020202020204" pitchFamily="34" charset="0"/>
              <a:buChar char="•"/>
            </a:pPr>
            <a:r>
              <a:rPr lang="en-US" sz="2800" dirty="0"/>
              <a:t>Conscious sedation may be required in some patients</a:t>
            </a:r>
          </a:p>
          <a:p>
            <a:pPr lvl="1">
              <a:buFont typeface="Arial" panose="020B0604020202020204" pitchFamily="34" charset="0"/>
              <a:buChar char="•"/>
            </a:pPr>
            <a:r>
              <a:rPr lang="en-US" sz="2800" dirty="0"/>
              <a:t>Placement of a drain prior to surgical intervention is preferred to allow for monitoring of ICP intra-operatively</a:t>
            </a:r>
            <a:endParaRPr lang="en-US" dirty="0"/>
          </a:p>
          <a:p>
            <a:endParaRPr lang="en-US" dirty="0"/>
          </a:p>
          <a:p>
            <a:endParaRPr lang="en-US" dirty="0"/>
          </a:p>
        </p:txBody>
      </p:sp>
      <p:pic>
        <p:nvPicPr>
          <p:cNvPr id="4" name="Picture 3">
            <a:hlinkClick r:id="rId3" action="ppaction://hlinksldjump"/>
            <a:extLst>
              <a:ext uri="{FF2B5EF4-FFF2-40B4-BE49-F238E27FC236}">
                <a16:creationId xmlns:a16="http://schemas.microsoft.com/office/drawing/2014/main" id="{BBA8AF57-FC5E-4698-8257-C0060576A19A}"/>
              </a:ext>
            </a:extLst>
          </p:cNvPr>
          <p:cNvPicPr>
            <a:picLocks noChangeAspect="1"/>
          </p:cNvPicPr>
          <p:nvPr/>
        </p:nvPicPr>
        <p:blipFill>
          <a:blip r:embed="rId4"/>
          <a:stretch>
            <a:fillRect/>
          </a:stretch>
        </p:blipFill>
        <p:spPr>
          <a:xfrm>
            <a:off x="11004272" y="5669252"/>
            <a:ext cx="1060796" cy="640135"/>
          </a:xfrm>
          <a:prstGeom prst="rect">
            <a:avLst/>
          </a:prstGeom>
        </p:spPr>
      </p:pic>
    </p:spTree>
    <p:extLst>
      <p:ext uri="{BB962C8B-B14F-4D97-AF65-F5344CB8AC3E}">
        <p14:creationId xmlns:p14="http://schemas.microsoft.com/office/powerpoint/2010/main" val="33086289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a:t>
            </a:r>
          </a:p>
        </p:txBody>
      </p:sp>
      <p:sp>
        <p:nvSpPr>
          <p:cNvPr id="3" name="Content Placeholder 2"/>
          <p:cNvSpPr>
            <a:spLocks noGrp="1"/>
          </p:cNvSpPr>
          <p:nvPr>
            <p:ph idx="1"/>
          </p:nvPr>
        </p:nvSpPr>
        <p:spPr>
          <a:xfrm>
            <a:off x="731520" y="1845734"/>
            <a:ext cx="10424160" cy="4023360"/>
          </a:xfrm>
        </p:spPr>
        <p:txBody>
          <a:bodyPr>
            <a:normAutofit/>
          </a:bodyPr>
          <a:lstStyle/>
          <a:p>
            <a:r>
              <a:rPr lang="en-US" sz="2800" dirty="0"/>
              <a:t>Shortly after arriving to the Neuroscience ICU, the Neurosurgery team arrives and places an external ventricular drain (EVD) in Mrs. Jones. Initial ICP is &gt; 20 mm Hg. The EVD is set to 10 mm Hg. Shortly after the drain is placed Mrs. Jones begins to follow commands intermittently. </a:t>
            </a:r>
          </a:p>
        </p:txBody>
      </p:sp>
      <p:pic>
        <p:nvPicPr>
          <p:cNvPr id="4" name="Picture 3">
            <a:hlinkClick r:id="rId3" action="ppaction://hlinksldjump"/>
            <a:extLst>
              <a:ext uri="{FF2B5EF4-FFF2-40B4-BE49-F238E27FC236}">
                <a16:creationId xmlns:a16="http://schemas.microsoft.com/office/drawing/2014/main" id="{262555B6-2650-44A3-A990-1867FFF8193A}"/>
              </a:ext>
            </a:extLst>
          </p:cNvPr>
          <p:cNvPicPr>
            <a:picLocks noChangeAspect="1"/>
          </p:cNvPicPr>
          <p:nvPr/>
        </p:nvPicPr>
        <p:blipFill>
          <a:blip r:embed="rId4"/>
          <a:stretch>
            <a:fillRect/>
          </a:stretch>
        </p:blipFill>
        <p:spPr>
          <a:xfrm>
            <a:off x="11004272" y="5669252"/>
            <a:ext cx="1060796" cy="640135"/>
          </a:xfrm>
          <a:prstGeom prst="rect">
            <a:avLst/>
          </a:prstGeom>
        </p:spPr>
      </p:pic>
    </p:spTree>
    <p:extLst>
      <p:ext uri="{BB962C8B-B14F-4D97-AF65-F5344CB8AC3E}">
        <p14:creationId xmlns:p14="http://schemas.microsoft.com/office/powerpoint/2010/main" val="9160577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5E16D-C76C-424C-BAA7-8338F805F243}"/>
              </a:ext>
            </a:extLst>
          </p:cNvPr>
          <p:cNvSpPr>
            <a:spLocks noGrp="1"/>
          </p:cNvSpPr>
          <p:nvPr>
            <p:ph type="title"/>
          </p:nvPr>
        </p:nvSpPr>
        <p:spPr/>
        <p:txBody>
          <a:bodyPr/>
          <a:lstStyle/>
          <a:p>
            <a:r>
              <a:rPr lang="en-US" dirty="0"/>
              <a:t>Case Study Question 6</a:t>
            </a:r>
          </a:p>
        </p:txBody>
      </p:sp>
      <p:sp>
        <p:nvSpPr>
          <p:cNvPr id="3" name="Content Placeholder 2">
            <a:extLst>
              <a:ext uri="{FF2B5EF4-FFF2-40B4-BE49-F238E27FC236}">
                <a16:creationId xmlns:a16="http://schemas.microsoft.com/office/drawing/2014/main" id="{6E0B5E52-02A6-4EB8-B365-D0F646DACDC2}"/>
              </a:ext>
            </a:extLst>
          </p:cNvPr>
          <p:cNvSpPr>
            <a:spLocks noGrp="1"/>
          </p:cNvSpPr>
          <p:nvPr>
            <p:ph idx="1"/>
          </p:nvPr>
        </p:nvSpPr>
        <p:spPr/>
        <p:txBody>
          <a:bodyPr>
            <a:normAutofit/>
          </a:bodyPr>
          <a:lstStyle/>
          <a:p>
            <a:r>
              <a:rPr lang="en-US" sz="2800" dirty="0"/>
              <a:t>Mrs. Jones is at risk for which of the following ventriculostomy-associated complications?</a:t>
            </a:r>
          </a:p>
          <a:p>
            <a:pPr marL="514350" indent="-514350">
              <a:buFont typeface="+mj-lt"/>
              <a:buAutoNum type="alphaUcPeriod"/>
            </a:pPr>
            <a:r>
              <a:rPr lang="en-US" sz="2800" dirty="0">
                <a:hlinkClick r:id="rId3" action="ppaction://hlinksldjump"/>
              </a:rPr>
              <a:t>Stroke</a:t>
            </a:r>
            <a:endParaRPr lang="en-US" sz="2800" dirty="0"/>
          </a:p>
          <a:p>
            <a:pPr marL="514350" indent="-514350">
              <a:buFont typeface="+mj-lt"/>
              <a:buAutoNum type="alphaUcPeriod"/>
            </a:pPr>
            <a:r>
              <a:rPr lang="en-US" sz="2800" dirty="0">
                <a:hlinkClick r:id="rId3" action="ppaction://hlinksldjump"/>
              </a:rPr>
              <a:t>Hydrocephalus</a:t>
            </a:r>
            <a:endParaRPr lang="en-US" sz="2800" dirty="0"/>
          </a:p>
          <a:p>
            <a:pPr marL="514350" indent="-514350">
              <a:buFont typeface="+mj-lt"/>
              <a:buAutoNum type="alphaUcPeriod"/>
            </a:pPr>
            <a:r>
              <a:rPr lang="en-US" sz="2800" dirty="0">
                <a:hlinkClick r:id="rId3" action="ppaction://hlinksldjump"/>
              </a:rPr>
              <a:t>Seizure</a:t>
            </a:r>
            <a:endParaRPr lang="en-US" sz="2800" dirty="0"/>
          </a:p>
          <a:p>
            <a:pPr marL="514350" indent="-514350">
              <a:buFont typeface="+mj-lt"/>
              <a:buAutoNum type="alphaUcPeriod"/>
            </a:pPr>
            <a:r>
              <a:rPr lang="en-US" sz="2800" dirty="0">
                <a:hlinkClick r:id="rId4" action="ppaction://hlinksldjump"/>
              </a:rPr>
              <a:t>Infection - ventriculitis </a:t>
            </a:r>
            <a:endParaRPr lang="en-US" sz="2800" dirty="0"/>
          </a:p>
        </p:txBody>
      </p:sp>
      <p:pic>
        <p:nvPicPr>
          <p:cNvPr id="4" name="Picture 3">
            <a:hlinkClick r:id="rId5" action="ppaction://hlinksldjump"/>
            <a:extLst>
              <a:ext uri="{FF2B5EF4-FFF2-40B4-BE49-F238E27FC236}">
                <a16:creationId xmlns:a16="http://schemas.microsoft.com/office/drawing/2014/main" id="{E5E98750-E073-4674-9D7F-6AEBD09BA684}"/>
              </a:ext>
            </a:extLst>
          </p:cNvPr>
          <p:cNvPicPr>
            <a:picLocks noChangeAspect="1"/>
          </p:cNvPicPr>
          <p:nvPr/>
        </p:nvPicPr>
        <p:blipFill>
          <a:blip r:embed="rId6"/>
          <a:stretch>
            <a:fillRect/>
          </a:stretch>
        </p:blipFill>
        <p:spPr>
          <a:xfrm>
            <a:off x="11004272" y="5669252"/>
            <a:ext cx="1060796" cy="640135"/>
          </a:xfrm>
          <a:prstGeom prst="rect">
            <a:avLst/>
          </a:prstGeom>
        </p:spPr>
      </p:pic>
    </p:spTree>
    <p:extLst>
      <p:ext uri="{BB962C8B-B14F-4D97-AF65-F5344CB8AC3E}">
        <p14:creationId xmlns:p14="http://schemas.microsoft.com/office/powerpoint/2010/main" val="28764691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a:t>Prevent Rebleeding</a:t>
            </a:r>
          </a:p>
        </p:txBody>
      </p:sp>
      <p:sp>
        <p:nvSpPr>
          <p:cNvPr id="25603" name="Content Placeholder 2"/>
          <p:cNvSpPr>
            <a:spLocks noGrp="1"/>
          </p:cNvSpPr>
          <p:nvPr>
            <p:ph idx="1"/>
          </p:nvPr>
        </p:nvSpPr>
        <p:spPr>
          <a:xfrm>
            <a:off x="893135" y="2062717"/>
            <a:ext cx="10877107" cy="4104168"/>
          </a:xfrm>
        </p:spPr>
        <p:txBody>
          <a:bodyPr>
            <a:normAutofit fontScale="92500" lnSpcReduction="10000"/>
          </a:bodyPr>
          <a:lstStyle/>
          <a:p>
            <a:pPr eaLnBrk="1" hangingPunct="1">
              <a:buFont typeface="Arial" panose="020B0604020202020204" pitchFamily="34" charset="0"/>
              <a:buChar char="•"/>
            </a:pPr>
            <a:r>
              <a:rPr lang="en-US" altLang="en-US" sz="3000" dirty="0"/>
              <a:t>Risk of re-bleeding over first 24 hours is 4% – 14%</a:t>
            </a:r>
          </a:p>
          <a:p>
            <a:pPr eaLnBrk="1" hangingPunct="1">
              <a:buFont typeface="Arial" panose="020B0604020202020204" pitchFamily="34" charset="0"/>
              <a:buChar char="•"/>
            </a:pPr>
            <a:r>
              <a:rPr lang="en-US" altLang="en-US" sz="3000" dirty="0"/>
              <a:t>Risk factors</a:t>
            </a:r>
          </a:p>
          <a:p>
            <a:pPr lvl="1" eaLnBrk="1" hangingPunct="1">
              <a:buFont typeface="Arial" panose="020B0604020202020204" pitchFamily="34" charset="0"/>
              <a:buChar char="•"/>
            </a:pPr>
            <a:r>
              <a:rPr lang="en-US" altLang="en-US" sz="3000" dirty="0"/>
              <a:t>Women</a:t>
            </a:r>
          </a:p>
          <a:p>
            <a:pPr lvl="1" eaLnBrk="1" hangingPunct="1">
              <a:buFont typeface="Arial" panose="020B0604020202020204" pitchFamily="34" charset="0"/>
              <a:buChar char="•"/>
            </a:pPr>
            <a:r>
              <a:rPr lang="en-US" altLang="en-US" sz="3000" dirty="0"/>
              <a:t>Poor clinical grade SAH</a:t>
            </a:r>
          </a:p>
          <a:p>
            <a:pPr lvl="1" eaLnBrk="1" hangingPunct="1">
              <a:buFont typeface="Arial" panose="020B0604020202020204" pitchFamily="34" charset="0"/>
              <a:buChar char="•"/>
            </a:pPr>
            <a:r>
              <a:rPr lang="en-US" altLang="en-US" sz="3000" dirty="0"/>
              <a:t>Larger aneurysm</a:t>
            </a:r>
          </a:p>
          <a:p>
            <a:pPr lvl="1" eaLnBrk="1" hangingPunct="1">
              <a:buFont typeface="Arial" panose="020B0604020202020204" pitchFamily="34" charset="0"/>
              <a:buChar char="•"/>
            </a:pPr>
            <a:r>
              <a:rPr lang="en-US" altLang="en-US" sz="3000" dirty="0"/>
              <a:t>Sentinel headaches </a:t>
            </a:r>
          </a:p>
          <a:p>
            <a:pPr lvl="1" eaLnBrk="1" hangingPunct="1">
              <a:buFont typeface="Arial" panose="020B0604020202020204" pitchFamily="34" charset="0"/>
              <a:buChar char="•"/>
            </a:pPr>
            <a:r>
              <a:rPr lang="en-US" altLang="en-US" sz="3000" dirty="0"/>
              <a:t>Poor medical condition</a:t>
            </a:r>
          </a:p>
          <a:p>
            <a:pPr lvl="1" eaLnBrk="1" hangingPunct="1">
              <a:buFont typeface="Arial" panose="020B0604020202020204" pitchFamily="34" charset="0"/>
              <a:buChar char="•"/>
            </a:pPr>
            <a:r>
              <a:rPr lang="en-US" altLang="en-US" sz="3000" dirty="0"/>
              <a:t>Elevated SBP</a:t>
            </a:r>
          </a:p>
          <a:p>
            <a:pPr lvl="1" eaLnBrk="1" hangingPunct="1">
              <a:buFont typeface="Arial" panose="020B0604020202020204" pitchFamily="34" charset="0"/>
              <a:buChar char="•"/>
            </a:pPr>
            <a:r>
              <a:rPr lang="en-US" altLang="en-US" sz="3000" dirty="0"/>
              <a:t>Catheter angiography within 3 hours of initial rupture </a:t>
            </a:r>
          </a:p>
          <a:p>
            <a:pPr eaLnBrk="1" hangingPunct="1">
              <a:buFont typeface="Arial" panose="020B0604020202020204" pitchFamily="34" charset="0"/>
              <a:buChar char="•"/>
            </a:pPr>
            <a:endParaRPr lang="en-US" altLang="en-US" dirty="0"/>
          </a:p>
          <a:p>
            <a:pPr lvl="1" eaLnBrk="1" hangingPunct="1"/>
            <a:endParaRPr lang="en-US" altLang="en-US" dirty="0"/>
          </a:p>
          <a:p>
            <a:pPr eaLnBrk="1" hangingPunct="1"/>
            <a:endParaRPr lang="en-US" altLang="en-US" dirty="0"/>
          </a:p>
        </p:txBody>
      </p:sp>
      <p:pic>
        <p:nvPicPr>
          <p:cNvPr id="4" name="Picture 3">
            <a:hlinkClick r:id="rId3" action="ppaction://hlinksldjump"/>
            <a:extLst>
              <a:ext uri="{FF2B5EF4-FFF2-40B4-BE49-F238E27FC236}">
                <a16:creationId xmlns:a16="http://schemas.microsoft.com/office/drawing/2014/main" id="{73B3EC1E-E3D2-4FF1-9695-EBB42E3D6ACD}"/>
              </a:ext>
            </a:extLst>
          </p:cNvPr>
          <p:cNvPicPr>
            <a:picLocks noChangeAspect="1"/>
          </p:cNvPicPr>
          <p:nvPr/>
        </p:nvPicPr>
        <p:blipFill>
          <a:blip r:embed="rId4"/>
          <a:stretch>
            <a:fillRect/>
          </a:stretch>
        </p:blipFill>
        <p:spPr>
          <a:xfrm>
            <a:off x="11004272" y="5669252"/>
            <a:ext cx="1060796" cy="640135"/>
          </a:xfrm>
          <a:prstGeom prst="rect">
            <a:avLst/>
          </a:prstGeom>
        </p:spPr>
      </p:pic>
      <p:sp>
        <p:nvSpPr>
          <p:cNvPr id="2" name="TextBox 1">
            <a:extLst>
              <a:ext uri="{FF2B5EF4-FFF2-40B4-BE49-F238E27FC236}">
                <a16:creationId xmlns:a16="http://schemas.microsoft.com/office/drawing/2014/main" id="{231EA9FC-6ACC-4FE2-971F-22A76AF64F9C}"/>
              </a:ext>
            </a:extLst>
          </p:cNvPr>
          <p:cNvSpPr txBox="1"/>
          <p:nvPr/>
        </p:nvSpPr>
        <p:spPr>
          <a:xfrm>
            <a:off x="598309" y="5940055"/>
            <a:ext cx="2575129" cy="369332"/>
          </a:xfrm>
          <a:prstGeom prst="rect">
            <a:avLst/>
          </a:prstGeom>
          <a:noFill/>
        </p:spPr>
        <p:txBody>
          <a:bodyPr wrap="none" rtlCol="0">
            <a:spAutoFit/>
          </a:bodyPr>
          <a:lstStyle/>
          <a:p>
            <a:r>
              <a:rPr lang="en-US" dirty="0" err="1"/>
              <a:t>Naidech</a:t>
            </a:r>
            <a:r>
              <a:rPr lang="en-US" dirty="0"/>
              <a:t> AM et al., (2005)</a:t>
            </a:r>
          </a:p>
        </p:txBody>
      </p:sp>
    </p:spTree>
    <p:extLst>
      <p:ext uri="{BB962C8B-B14F-4D97-AF65-F5344CB8AC3E}">
        <p14:creationId xmlns:p14="http://schemas.microsoft.com/office/powerpoint/2010/main" val="5895888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dirty="0"/>
              <a:t>Prevent </a:t>
            </a:r>
            <a:r>
              <a:rPr lang="en-US" altLang="en-US" dirty="0" err="1"/>
              <a:t>Rebleeding</a:t>
            </a:r>
            <a:r>
              <a:rPr lang="en-US" altLang="en-US" dirty="0"/>
              <a:t> - Continued</a:t>
            </a:r>
          </a:p>
        </p:txBody>
      </p:sp>
      <p:sp>
        <p:nvSpPr>
          <p:cNvPr id="25603" name="Content Placeholder 2"/>
          <p:cNvSpPr>
            <a:spLocks noGrp="1"/>
          </p:cNvSpPr>
          <p:nvPr>
            <p:ph idx="1"/>
          </p:nvPr>
        </p:nvSpPr>
        <p:spPr>
          <a:xfrm>
            <a:off x="893135" y="2062717"/>
            <a:ext cx="10877107" cy="4104168"/>
          </a:xfrm>
        </p:spPr>
        <p:txBody>
          <a:bodyPr>
            <a:normAutofit/>
          </a:bodyPr>
          <a:lstStyle/>
          <a:p>
            <a:pPr eaLnBrk="1" hangingPunct="1">
              <a:buFont typeface="Arial" panose="020B0604020202020204" pitchFamily="34" charset="0"/>
              <a:buChar char="•"/>
            </a:pPr>
            <a:r>
              <a:rPr lang="en-US" altLang="en-US" sz="2800" dirty="0"/>
              <a:t>Fifty percent (50%) of patients who re-bleed die</a:t>
            </a:r>
          </a:p>
          <a:p>
            <a:pPr eaLnBrk="1" hangingPunct="1">
              <a:buFont typeface="Arial" panose="020B0604020202020204" pitchFamily="34" charset="0"/>
              <a:buChar char="•"/>
            </a:pPr>
            <a:r>
              <a:rPr lang="en-US" altLang="en-US" sz="2800" dirty="0"/>
              <a:t>Factors associated with re-bleed include</a:t>
            </a:r>
          </a:p>
          <a:p>
            <a:pPr lvl="1" eaLnBrk="1" hangingPunct="1">
              <a:buFont typeface="Arial" panose="020B0604020202020204" pitchFamily="34" charset="0"/>
              <a:buChar char="•"/>
            </a:pPr>
            <a:r>
              <a:rPr lang="en-US" altLang="en-US" sz="2800" dirty="0"/>
              <a:t>Cough</a:t>
            </a:r>
          </a:p>
          <a:p>
            <a:pPr lvl="1" eaLnBrk="1" hangingPunct="1">
              <a:buFont typeface="Arial" panose="020B0604020202020204" pitchFamily="34" charset="0"/>
              <a:buChar char="•"/>
            </a:pPr>
            <a:r>
              <a:rPr lang="en-US" altLang="en-US" sz="2800" dirty="0"/>
              <a:t>Valsalva </a:t>
            </a:r>
          </a:p>
          <a:p>
            <a:pPr lvl="1" eaLnBrk="1" hangingPunct="1">
              <a:buFont typeface="Arial" panose="020B0604020202020204" pitchFamily="34" charset="0"/>
              <a:buChar char="•"/>
            </a:pPr>
            <a:r>
              <a:rPr lang="en-US" altLang="en-US" sz="2800" dirty="0"/>
              <a:t>Rapid CSF drainage</a:t>
            </a:r>
          </a:p>
          <a:p>
            <a:pPr lvl="1" eaLnBrk="1" hangingPunct="1">
              <a:buFont typeface="Arial" panose="020B0604020202020204" pitchFamily="34" charset="0"/>
              <a:buChar char="•"/>
            </a:pPr>
            <a:r>
              <a:rPr lang="en-US" altLang="en-US" sz="2800" dirty="0"/>
              <a:t>Excessive stimulation</a:t>
            </a:r>
          </a:p>
          <a:p>
            <a:pPr lvl="1" eaLnBrk="1" hangingPunct="1">
              <a:buFont typeface="Arial" panose="020B0604020202020204" pitchFamily="34" charset="0"/>
              <a:buChar char="•"/>
            </a:pPr>
            <a:r>
              <a:rPr lang="en-US" altLang="en-US" sz="2800" dirty="0"/>
              <a:t>Headache</a:t>
            </a:r>
          </a:p>
          <a:p>
            <a:pPr lvl="1" eaLnBrk="1" hangingPunct="1">
              <a:buFont typeface="Arial" panose="020B0604020202020204" pitchFamily="34" charset="0"/>
              <a:buChar char="•"/>
            </a:pPr>
            <a:r>
              <a:rPr lang="en-US" altLang="en-US" sz="2800" dirty="0"/>
              <a:t>Agitation </a:t>
            </a:r>
          </a:p>
          <a:p>
            <a:pPr eaLnBrk="1" hangingPunct="1"/>
            <a:endParaRPr lang="en-US" altLang="en-US" dirty="0"/>
          </a:p>
          <a:p>
            <a:pPr eaLnBrk="1" hangingPunct="1"/>
            <a:endParaRPr lang="en-US" altLang="en-US" dirty="0"/>
          </a:p>
          <a:p>
            <a:pPr lvl="1" eaLnBrk="1" hangingPunct="1"/>
            <a:endParaRPr lang="en-US" altLang="en-US" dirty="0"/>
          </a:p>
          <a:p>
            <a:pPr eaLnBrk="1" hangingPunct="1"/>
            <a:endParaRPr lang="en-US" altLang="en-US" dirty="0"/>
          </a:p>
        </p:txBody>
      </p:sp>
      <p:pic>
        <p:nvPicPr>
          <p:cNvPr id="4" name="Picture 3">
            <a:hlinkClick r:id="rId3" action="ppaction://hlinksldjump"/>
            <a:extLst>
              <a:ext uri="{FF2B5EF4-FFF2-40B4-BE49-F238E27FC236}">
                <a16:creationId xmlns:a16="http://schemas.microsoft.com/office/drawing/2014/main" id="{B0EFE4DA-D008-4894-8D83-9115ABE7F5B9}"/>
              </a:ext>
            </a:extLst>
          </p:cNvPr>
          <p:cNvPicPr>
            <a:picLocks noChangeAspect="1"/>
          </p:cNvPicPr>
          <p:nvPr/>
        </p:nvPicPr>
        <p:blipFill>
          <a:blip r:embed="rId4"/>
          <a:stretch>
            <a:fillRect/>
          </a:stretch>
        </p:blipFill>
        <p:spPr>
          <a:xfrm>
            <a:off x="11004272" y="5669252"/>
            <a:ext cx="1060796" cy="640135"/>
          </a:xfrm>
          <a:prstGeom prst="rect">
            <a:avLst/>
          </a:prstGeom>
        </p:spPr>
      </p:pic>
    </p:spTree>
    <p:extLst>
      <p:ext uri="{BB962C8B-B14F-4D97-AF65-F5344CB8AC3E}">
        <p14:creationId xmlns:p14="http://schemas.microsoft.com/office/powerpoint/2010/main" val="1603314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dirty="0"/>
              <a:t>Prevent Rebleeding - Continued</a:t>
            </a:r>
          </a:p>
        </p:txBody>
      </p:sp>
      <p:sp>
        <p:nvSpPr>
          <p:cNvPr id="3" name="Content Placeholder 2"/>
          <p:cNvSpPr>
            <a:spLocks noGrp="1"/>
          </p:cNvSpPr>
          <p:nvPr>
            <p:ph idx="1"/>
          </p:nvPr>
        </p:nvSpPr>
        <p:spPr>
          <a:xfrm>
            <a:off x="621792" y="1845734"/>
            <a:ext cx="11289792" cy="4250266"/>
          </a:xfrm>
        </p:spPr>
        <p:txBody>
          <a:bodyPr rtlCol="0">
            <a:normAutofit/>
          </a:bodyPr>
          <a:lstStyle/>
          <a:p>
            <a:pPr>
              <a:spcAft>
                <a:spcPts val="0"/>
              </a:spcAft>
              <a:buFont typeface="Arial" panose="020B0604020202020204" pitchFamily="34" charset="0"/>
              <a:buChar char="•"/>
              <a:defRPr/>
            </a:pPr>
            <a:r>
              <a:rPr lang="en-US" sz="2600" dirty="0"/>
              <a:t>Best method to prevent rebleeding is to secure the aneurysm as soon as possible</a:t>
            </a:r>
          </a:p>
          <a:p>
            <a:pPr lvl="1">
              <a:spcAft>
                <a:spcPts val="0"/>
              </a:spcAft>
              <a:buFont typeface="Arial" panose="020B0604020202020204" pitchFamily="34" charset="0"/>
              <a:buChar char="•"/>
              <a:defRPr/>
            </a:pPr>
            <a:r>
              <a:rPr lang="en-US" sz="2600" dirty="0"/>
              <a:t>Treat aneurysm within 24 hours of hospitalization</a:t>
            </a:r>
          </a:p>
          <a:p>
            <a:pPr lvl="1">
              <a:spcAft>
                <a:spcPts val="0"/>
              </a:spcAft>
              <a:buFont typeface="Arial" panose="020B0604020202020204" pitchFamily="34" charset="0"/>
              <a:buChar char="•"/>
              <a:defRPr/>
            </a:pPr>
            <a:r>
              <a:rPr lang="en-US" sz="2600" dirty="0"/>
              <a:t>Always attempt intervention before the fourth day</a:t>
            </a:r>
          </a:p>
          <a:p>
            <a:pPr marL="0" indent="0">
              <a:spcAft>
                <a:spcPts val="0"/>
              </a:spcAft>
              <a:buNone/>
              <a:defRPr/>
            </a:pPr>
            <a:endParaRPr lang="en-US" sz="2600" dirty="0"/>
          </a:p>
          <a:p>
            <a:pPr>
              <a:spcAft>
                <a:spcPts val="0"/>
              </a:spcAft>
              <a:buFont typeface="Arial" panose="020B0604020202020204" pitchFamily="34" charset="0"/>
              <a:buChar char="•"/>
              <a:defRPr/>
            </a:pPr>
            <a:r>
              <a:rPr lang="en-US" sz="2600" dirty="0"/>
              <a:t>Antifibrinolytic drug (aminocaproic acid) </a:t>
            </a:r>
          </a:p>
          <a:p>
            <a:pPr lvl="1">
              <a:spcAft>
                <a:spcPts val="0"/>
              </a:spcAft>
              <a:buFont typeface="Arial" panose="020B0604020202020204" pitchFamily="34" charset="0"/>
              <a:buChar char="•"/>
              <a:defRPr/>
            </a:pPr>
            <a:r>
              <a:rPr lang="en-US" sz="2600" dirty="0"/>
              <a:t>Increase risk of infarction, no benefit</a:t>
            </a:r>
          </a:p>
          <a:p>
            <a:pPr lvl="1">
              <a:spcAft>
                <a:spcPts val="0"/>
              </a:spcAft>
              <a:buFont typeface="Arial" panose="020B0604020202020204" pitchFamily="34" charset="0"/>
              <a:buChar char="•"/>
              <a:defRPr/>
            </a:pPr>
            <a:r>
              <a:rPr lang="en-US" sz="2600" dirty="0"/>
              <a:t>Use for high risk rebleed, postponed intervention</a:t>
            </a:r>
          </a:p>
          <a:p>
            <a:pPr lvl="1">
              <a:spcAft>
                <a:spcPts val="0"/>
              </a:spcAft>
              <a:buFont typeface="Arial" panose="020B0604020202020204" pitchFamily="34" charset="0"/>
              <a:buChar char="•"/>
              <a:defRPr/>
            </a:pPr>
            <a:r>
              <a:rPr lang="en-US" sz="2600" dirty="0"/>
              <a:t>4g IV load, 1g/h IV maintenance</a:t>
            </a:r>
          </a:p>
          <a:p>
            <a:pPr lvl="1">
              <a:spcAft>
                <a:spcPts val="0"/>
              </a:spcAft>
              <a:buFont typeface="Arial" panose="020B0604020202020204" pitchFamily="34" charset="0"/>
              <a:buChar char="•"/>
              <a:defRPr/>
            </a:pPr>
            <a:r>
              <a:rPr lang="en-US" sz="2600" dirty="0"/>
              <a:t>Short term use &lt; 72 hours, intermittent doses</a:t>
            </a:r>
          </a:p>
          <a:p>
            <a:pPr lvl="1">
              <a:spcAft>
                <a:spcPts val="0"/>
              </a:spcAft>
              <a:buFont typeface="Arial" panose="020B0604020202020204" pitchFamily="34" charset="0"/>
              <a:buChar char="•"/>
              <a:defRPr/>
            </a:pPr>
            <a:r>
              <a:rPr lang="en-US" sz="2600" dirty="0"/>
              <a:t>Avoid hypotension &amp; hypovolemia</a:t>
            </a:r>
          </a:p>
          <a:p>
            <a:pPr lvl="1">
              <a:spcAft>
                <a:spcPts val="0"/>
              </a:spcAft>
              <a:defRPr/>
            </a:pPr>
            <a:endParaRPr lang="en-US" dirty="0"/>
          </a:p>
          <a:p>
            <a:pPr>
              <a:spcAft>
                <a:spcPts val="0"/>
              </a:spcAft>
              <a:defRPr/>
            </a:pPr>
            <a:endParaRPr lang="en-US" dirty="0"/>
          </a:p>
        </p:txBody>
      </p:sp>
      <p:pic>
        <p:nvPicPr>
          <p:cNvPr id="4" name="Picture 3">
            <a:hlinkClick r:id="rId3" action="ppaction://hlinksldjump"/>
            <a:extLst>
              <a:ext uri="{FF2B5EF4-FFF2-40B4-BE49-F238E27FC236}">
                <a16:creationId xmlns:a16="http://schemas.microsoft.com/office/drawing/2014/main" id="{DD36670C-62A2-4A90-8C13-D31BF08A4C32}"/>
              </a:ext>
            </a:extLst>
          </p:cNvPr>
          <p:cNvPicPr>
            <a:picLocks noChangeAspect="1"/>
          </p:cNvPicPr>
          <p:nvPr/>
        </p:nvPicPr>
        <p:blipFill>
          <a:blip r:embed="rId4"/>
          <a:stretch>
            <a:fillRect/>
          </a:stretch>
        </p:blipFill>
        <p:spPr>
          <a:xfrm>
            <a:off x="11004272" y="5669252"/>
            <a:ext cx="1060796" cy="640135"/>
          </a:xfrm>
          <a:prstGeom prst="rect">
            <a:avLst/>
          </a:prstGeom>
        </p:spPr>
      </p:pic>
    </p:spTree>
    <p:extLst>
      <p:ext uri="{BB962C8B-B14F-4D97-AF65-F5344CB8AC3E}">
        <p14:creationId xmlns:p14="http://schemas.microsoft.com/office/powerpoint/2010/main" val="3438150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Treatment for Cerebral Aneurysm</a:t>
            </a:r>
          </a:p>
        </p:txBody>
      </p:sp>
      <p:pic>
        <p:nvPicPr>
          <p:cNvPr id="3" name="Picture 2"/>
          <p:cNvPicPr>
            <a:picLocks noChangeAspect="1"/>
          </p:cNvPicPr>
          <p:nvPr/>
        </p:nvPicPr>
        <p:blipFill>
          <a:blip r:embed="rId3"/>
          <a:stretch>
            <a:fillRect/>
          </a:stretch>
        </p:blipFill>
        <p:spPr>
          <a:xfrm>
            <a:off x="1882204" y="2504093"/>
            <a:ext cx="8488551" cy="3302818"/>
          </a:xfrm>
          <a:prstGeom prst="rect">
            <a:avLst/>
          </a:prstGeom>
        </p:spPr>
      </p:pic>
      <p:pic>
        <p:nvPicPr>
          <p:cNvPr id="5" name="Picture 4">
            <a:hlinkClick r:id="rId4" action="ppaction://hlinksldjump"/>
            <a:extLst>
              <a:ext uri="{FF2B5EF4-FFF2-40B4-BE49-F238E27FC236}">
                <a16:creationId xmlns:a16="http://schemas.microsoft.com/office/drawing/2014/main" id="{AAF1FBC8-39F8-42F7-8C83-2FFBBF5A886E}"/>
              </a:ext>
            </a:extLst>
          </p:cNvPr>
          <p:cNvPicPr>
            <a:picLocks noChangeAspect="1"/>
          </p:cNvPicPr>
          <p:nvPr/>
        </p:nvPicPr>
        <p:blipFill>
          <a:blip r:embed="rId5"/>
          <a:stretch>
            <a:fillRect/>
          </a:stretch>
        </p:blipFill>
        <p:spPr>
          <a:xfrm>
            <a:off x="11004272" y="5669252"/>
            <a:ext cx="1060796" cy="640135"/>
          </a:xfrm>
          <a:prstGeom prst="rect">
            <a:avLst/>
          </a:prstGeom>
        </p:spPr>
      </p:pic>
    </p:spTree>
    <p:extLst>
      <p:ext uri="{BB962C8B-B14F-4D97-AF65-F5344CB8AC3E}">
        <p14:creationId xmlns:p14="http://schemas.microsoft.com/office/powerpoint/2010/main" val="37696036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Case Study</a:t>
            </a:r>
          </a:p>
        </p:txBody>
      </p:sp>
      <p:sp>
        <p:nvSpPr>
          <p:cNvPr id="4" name="Content Placeholder 3"/>
          <p:cNvSpPr>
            <a:spLocks noGrp="1"/>
          </p:cNvSpPr>
          <p:nvPr>
            <p:ph idx="1"/>
          </p:nvPr>
        </p:nvSpPr>
        <p:spPr/>
        <p:txBody>
          <a:bodyPr/>
          <a:lstStyle/>
          <a:p>
            <a:r>
              <a:rPr lang="en-US" sz="2800" dirty="0"/>
              <a:t>After the EVD is successfully placed, Mrs. Jones is taken to the neuro-interventional suite for embolization of her right posterior communicating aneurysm.  The aneurysm is successfully obliterated with 5 coils. </a:t>
            </a:r>
          </a:p>
          <a:p>
            <a:endParaRPr lang="en-US" b="1" dirty="0"/>
          </a:p>
          <a:p>
            <a:endParaRPr lang="en-US" b="1" dirty="0"/>
          </a:p>
          <a:p>
            <a:endParaRPr lang="en-US" dirty="0"/>
          </a:p>
        </p:txBody>
      </p:sp>
      <p:pic>
        <p:nvPicPr>
          <p:cNvPr id="5" name="Picture 4">
            <a:hlinkClick r:id="rId3" action="ppaction://hlinksldjump"/>
            <a:extLst>
              <a:ext uri="{FF2B5EF4-FFF2-40B4-BE49-F238E27FC236}">
                <a16:creationId xmlns:a16="http://schemas.microsoft.com/office/drawing/2014/main" id="{63F812F9-1C77-4EA4-BAA2-D9F7F63317CB}"/>
              </a:ext>
            </a:extLst>
          </p:cNvPr>
          <p:cNvPicPr>
            <a:picLocks noChangeAspect="1"/>
          </p:cNvPicPr>
          <p:nvPr/>
        </p:nvPicPr>
        <p:blipFill>
          <a:blip r:embed="rId4"/>
          <a:stretch>
            <a:fillRect/>
          </a:stretch>
        </p:blipFill>
        <p:spPr>
          <a:xfrm>
            <a:off x="11004272" y="5669252"/>
            <a:ext cx="1060796" cy="640135"/>
          </a:xfrm>
          <a:prstGeom prst="rect">
            <a:avLst/>
          </a:prstGeom>
        </p:spPr>
      </p:pic>
    </p:spTree>
    <p:extLst>
      <p:ext uri="{BB962C8B-B14F-4D97-AF65-F5344CB8AC3E}">
        <p14:creationId xmlns:p14="http://schemas.microsoft.com/office/powerpoint/2010/main" val="8232983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dirty="0"/>
              <a:t>Clip or Coil to Prevent </a:t>
            </a:r>
            <a:r>
              <a:rPr lang="en-US" altLang="en-US" dirty="0" err="1"/>
              <a:t>Rebleeding</a:t>
            </a:r>
            <a:endParaRPr lang="en-US" altLang="en-US" dirty="0"/>
          </a:p>
        </p:txBody>
      </p:sp>
      <p:sp>
        <p:nvSpPr>
          <p:cNvPr id="3" name="Content Placeholder 2"/>
          <p:cNvSpPr>
            <a:spLocks noGrp="1"/>
          </p:cNvSpPr>
          <p:nvPr>
            <p:ph idx="1"/>
          </p:nvPr>
        </p:nvSpPr>
        <p:spPr>
          <a:xfrm>
            <a:off x="246675" y="1737360"/>
            <a:ext cx="11079125" cy="4640561"/>
          </a:xfrm>
        </p:spPr>
        <p:txBody>
          <a:bodyPr rtlCol="0">
            <a:normAutofit fontScale="92500" lnSpcReduction="10000"/>
          </a:bodyPr>
          <a:lstStyle/>
          <a:p>
            <a:pPr>
              <a:spcAft>
                <a:spcPts val="0"/>
              </a:spcAft>
              <a:buFont typeface="Arial" panose="020B0604020202020204" pitchFamily="34" charset="0"/>
              <a:buChar char="•"/>
              <a:defRPr/>
            </a:pPr>
            <a:r>
              <a:rPr lang="en-US" sz="3000" dirty="0"/>
              <a:t>In the setting of aSAH, the aneurysm should be secured as soon as possible using either surgical clipping or endovascular embolization (coiling). </a:t>
            </a:r>
          </a:p>
          <a:p>
            <a:pPr>
              <a:spcAft>
                <a:spcPts val="0"/>
              </a:spcAft>
              <a:buFont typeface="Arial" panose="020B0604020202020204" pitchFamily="34" charset="0"/>
              <a:buChar char="•"/>
              <a:defRPr/>
            </a:pPr>
            <a:r>
              <a:rPr lang="en-US" sz="3000" dirty="0"/>
              <a:t>American Heart Association/American Stroke Association Guidelines(2012) states “Coiling may be preferred”</a:t>
            </a:r>
          </a:p>
          <a:p>
            <a:pPr>
              <a:spcAft>
                <a:spcPts val="0"/>
              </a:spcAft>
              <a:buFont typeface="Arial" panose="020B0604020202020204" pitchFamily="34" charset="0"/>
              <a:buChar char="•"/>
              <a:defRPr/>
            </a:pPr>
            <a:r>
              <a:rPr lang="en-US" sz="3000" dirty="0"/>
              <a:t>International Subarachnoid Aneurysm Trial (ISAT) </a:t>
            </a:r>
          </a:p>
          <a:p>
            <a:pPr lvl="1">
              <a:spcAft>
                <a:spcPts val="0"/>
              </a:spcAft>
              <a:buFont typeface="Arial" panose="020B0604020202020204" pitchFamily="34" charset="0"/>
              <a:buChar char="•"/>
              <a:defRPr/>
            </a:pPr>
            <a:r>
              <a:rPr lang="en-US" sz="3000" dirty="0"/>
              <a:t>Randomized study with 2143 patients</a:t>
            </a:r>
          </a:p>
          <a:p>
            <a:pPr lvl="1">
              <a:spcAft>
                <a:spcPts val="0"/>
              </a:spcAft>
              <a:buFont typeface="Arial" panose="020B0604020202020204" pitchFamily="34" charset="0"/>
              <a:buChar char="•"/>
              <a:defRPr/>
            </a:pPr>
            <a:r>
              <a:rPr lang="en-US" sz="3000" dirty="0"/>
              <a:t>Compared clipping and embolization in patients with ruptured aneurysms</a:t>
            </a:r>
          </a:p>
          <a:p>
            <a:pPr lvl="1">
              <a:spcAft>
                <a:spcPts val="0"/>
              </a:spcAft>
              <a:buFont typeface="Arial" panose="020B0604020202020204" pitchFamily="34" charset="0"/>
              <a:buChar char="•"/>
              <a:defRPr/>
            </a:pPr>
            <a:r>
              <a:rPr lang="en-US" sz="3000" dirty="0"/>
              <a:t>The American Society of Interventional and Therapeutic Neuroradiology, and the American Society of Neuroradiology issued a joint position statement that "patients with subarachnoid hemorrhage and aneurysm anatomy indicating a high likelihood of success with endovascular therapy should be offered that option" as a primary treatment”</a:t>
            </a:r>
          </a:p>
          <a:p>
            <a:pPr>
              <a:spcAft>
                <a:spcPts val="0"/>
              </a:spcAft>
              <a:buNone/>
              <a:defRPr/>
            </a:pPr>
            <a:endParaRPr lang="en-US" dirty="0"/>
          </a:p>
        </p:txBody>
      </p:sp>
      <p:pic>
        <p:nvPicPr>
          <p:cNvPr id="5" name="Picture 4">
            <a:hlinkClick r:id="rId3" action="ppaction://hlinksldjump"/>
            <a:extLst>
              <a:ext uri="{FF2B5EF4-FFF2-40B4-BE49-F238E27FC236}">
                <a16:creationId xmlns:a16="http://schemas.microsoft.com/office/drawing/2014/main" id="{09391208-76A9-44F4-8CD3-24EB6D695011}"/>
              </a:ext>
            </a:extLst>
          </p:cNvPr>
          <p:cNvPicPr>
            <a:picLocks noChangeAspect="1"/>
          </p:cNvPicPr>
          <p:nvPr/>
        </p:nvPicPr>
        <p:blipFill>
          <a:blip r:embed="rId4"/>
          <a:stretch>
            <a:fillRect/>
          </a:stretch>
        </p:blipFill>
        <p:spPr>
          <a:xfrm>
            <a:off x="10094884" y="6057853"/>
            <a:ext cx="1060796" cy="640135"/>
          </a:xfrm>
          <a:prstGeom prst="rect">
            <a:avLst/>
          </a:prstGeom>
        </p:spPr>
      </p:pic>
    </p:spTree>
    <p:extLst>
      <p:ext uri="{BB962C8B-B14F-4D97-AF65-F5344CB8AC3E}">
        <p14:creationId xmlns:p14="http://schemas.microsoft.com/office/powerpoint/2010/main" val="1079666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9327" y="329134"/>
            <a:ext cx="10058400" cy="1450757"/>
          </a:xfrm>
        </p:spPr>
        <p:txBody>
          <a:bodyPr/>
          <a:lstStyle/>
          <a:p>
            <a:r>
              <a:rPr lang="en-US" dirty="0"/>
              <a:t>Aneurysmal Subarachnoid Hemorrhage</a:t>
            </a:r>
            <a:br>
              <a:rPr lang="en-US" dirty="0"/>
            </a:br>
            <a:r>
              <a:rPr lang="en-US" dirty="0"/>
              <a:t>Overview</a:t>
            </a:r>
          </a:p>
        </p:txBody>
      </p:sp>
      <p:grpSp>
        <p:nvGrpSpPr>
          <p:cNvPr id="5" name="Group 4"/>
          <p:cNvGrpSpPr/>
          <p:nvPr/>
        </p:nvGrpSpPr>
        <p:grpSpPr>
          <a:xfrm>
            <a:off x="11042384" y="5626959"/>
            <a:ext cx="1042416" cy="624469"/>
            <a:chOff x="11042384" y="5626959"/>
            <a:chExt cx="1042416" cy="624469"/>
          </a:xfrm>
        </p:grpSpPr>
        <p:sp>
          <p:nvSpPr>
            <p:cNvPr id="6" name="Action Button: Custom 5">
              <a:hlinkClick r:id="" action="ppaction://hlinkshowjump?jump=nextslide" highlightClick="1"/>
            </p:cNvPr>
            <p:cNvSpPr/>
            <p:nvPr/>
          </p:nvSpPr>
          <p:spPr>
            <a:xfrm>
              <a:off x="11042384" y="5626959"/>
              <a:ext cx="1042416" cy="624469"/>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p:cNvSpPr/>
            <p:nvPr/>
          </p:nvSpPr>
          <p:spPr>
            <a:xfrm>
              <a:off x="11114867" y="5693280"/>
              <a:ext cx="897450" cy="491825"/>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 </a:t>
              </a:r>
            </a:p>
          </p:txBody>
        </p:sp>
      </p:grpSp>
      <p:pic>
        <p:nvPicPr>
          <p:cNvPr id="2" name="Picture 1">
            <a:extLst>
              <a:ext uri="{FF2B5EF4-FFF2-40B4-BE49-F238E27FC236}">
                <a16:creationId xmlns:a16="http://schemas.microsoft.com/office/drawing/2014/main" id="{4FCFE70D-065A-48CB-91D1-43E86316B032}"/>
              </a:ext>
            </a:extLst>
          </p:cNvPr>
          <p:cNvPicPr>
            <a:picLocks noChangeAspect="1"/>
          </p:cNvPicPr>
          <p:nvPr/>
        </p:nvPicPr>
        <p:blipFill>
          <a:blip r:embed="rId3"/>
          <a:stretch>
            <a:fillRect/>
          </a:stretch>
        </p:blipFill>
        <p:spPr>
          <a:xfrm>
            <a:off x="1817649" y="2419350"/>
            <a:ext cx="6897726" cy="2658760"/>
          </a:xfrm>
          <a:prstGeom prst="rect">
            <a:avLst/>
          </a:prstGeom>
        </p:spPr>
      </p:pic>
    </p:spTree>
    <p:extLst>
      <p:ext uri="{BB962C8B-B14F-4D97-AF65-F5344CB8AC3E}">
        <p14:creationId xmlns:p14="http://schemas.microsoft.com/office/powerpoint/2010/main" val="19910975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ltLang="en-US" dirty="0"/>
              <a:t>Coiling</a:t>
            </a:r>
          </a:p>
        </p:txBody>
      </p:sp>
      <p:sp>
        <p:nvSpPr>
          <p:cNvPr id="3" name="Content Placeholder 2"/>
          <p:cNvSpPr>
            <a:spLocks noGrp="1"/>
          </p:cNvSpPr>
          <p:nvPr>
            <p:ph idx="1"/>
          </p:nvPr>
        </p:nvSpPr>
        <p:spPr>
          <a:xfrm>
            <a:off x="499872" y="1748172"/>
            <a:ext cx="11408593" cy="4269847"/>
          </a:xfrm>
        </p:spPr>
        <p:txBody>
          <a:bodyPr rtlCol="0">
            <a:noAutofit/>
          </a:bodyPr>
          <a:lstStyle/>
          <a:p>
            <a:pPr>
              <a:spcAft>
                <a:spcPts val="0"/>
              </a:spcAft>
              <a:buFont typeface="Arial" panose="020B0604020202020204" pitchFamily="34" charset="0"/>
              <a:buChar char="•"/>
              <a:defRPr/>
            </a:pPr>
            <a:r>
              <a:rPr lang="en-US" sz="2800" dirty="0"/>
              <a:t>These are situations in which coiling is typically felt to be the better option</a:t>
            </a:r>
          </a:p>
          <a:p>
            <a:pPr lvl="1">
              <a:spcAft>
                <a:spcPts val="0"/>
              </a:spcAft>
              <a:buFont typeface="Arial" panose="020B0604020202020204" pitchFamily="34" charset="0"/>
              <a:buChar char="•"/>
              <a:defRPr/>
            </a:pPr>
            <a:endParaRPr lang="en-US" sz="2800" dirty="0"/>
          </a:p>
          <a:p>
            <a:pPr lvl="1">
              <a:spcAft>
                <a:spcPts val="0"/>
              </a:spcAft>
              <a:buFont typeface="Arial" panose="020B0604020202020204" pitchFamily="34" charset="0"/>
              <a:buChar char="•"/>
              <a:defRPr/>
            </a:pPr>
            <a:r>
              <a:rPr lang="en-US" sz="2800" dirty="0"/>
              <a:t>All SAH Hunt &amp; Hess Grades</a:t>
            </a:r>
          </a:p>
          <a:p>
            <a:pPr lvl="1">
              <a:spcAft>
                <a:spcPts val="0"/>
              </a:spcAft>
              <a:buFont typeface="Arial" panose="020B0604020202020204" pitchFamily="34" charset="0"/>
              <a:buChar char="•"/>
              <a:defRPr/>
            </a:pPr>
            <a:r>
              <a:rPr lang="en-US" sz="2800" dirty="0"/>
              <a:t>Posterior circulation</a:t>
            </a:r>
            <a:endParaRPr lang="en-US" sz="2800" dirty="0">
              <a:solidFill>
                <a:srgbClr val="FF0000"/>
              </a:solidFill>
            </a:endParaRPr>
          </a:p>
          <a:p>
            <a:pPr lvl="1">
              <a:spcAft>
                <a:spcPts val="0"/>
              </a:spcAft>
              <a:buFont typeface="Arial" panose="020B0604020202020204" pitchFamily="34" charset="0"/>
              <a:buChar char="•"/>
              <a:defRPr/>
            </a:pPr>
            <a:r>
              <a:rPr lang="en-US" sz="2800" dirty="0"/>
              <a:t>Small to medium size</a:t>
            </a:r>
          </a:p>
          <a:p>
            <a:pPr lvl="1">
              <a:spcAft>
                <a:spcPts val="0"/>
              </a:spcAft>
              <a:buFont typeface="Arial" panose="020B0604020202020204" pitchFamily="34" charset="0"/>
              <a:buChar char="•"/>
              <a:defRPr/>
            </a:pPr>
            <a:r>
              <a:rPr lang="en-US" sz="2800" dirty="0"/>
              <a:t>Narrow neck (&lt; 4mm)</a:t>
            </a:r>
          </a:p>
          <a:p>
            <a:pPr lvl="1">
              <a:spcAft>
                <a:spcPts val="0"/>
              </a:spcAft>
              <a:buFont typeface="Arial" panose="020B0604020202020204" pitchFamily="34" charset="0"/>
              <a:buChar char="•"/>
              <a:defRPr/>
            </a:pPr>
            <a:r>
              <a:rPr lang="en-US" sz="2800" dirty="0"/>
              <a:t>Saccular and calcified aneurysms</a:t>
            </a:r>
          </a:p>
          <a:p>
            <a:pPr lvl="1">
              <a:spcAft>
                <a:spcPts val="0"/>
              </a:spcAft>
              <a:buFont typeface="Arial" panose="020B0604020202020204" pitchFamily="34" charset="0"/>
              <a:buChar char="•"/>
              <a:defRPr/>
            </a:pPr>
            <a:r>
              <a:rPr lang="en-US" sz="2800" dirty="0"/>
              <a:t>&gt; 70 years old</a:t>
            </a:r>
          </a:p>
          <a:p>
            <a:pPr lvl="1">
              <a:spcAft>
                <a:spcPts val="0"/>
              </a:spcAft>
              <a:buFont typeface="Arial" panose="020B0604020202020204" pitchFamily="34" charset="0"/>
              <a:buChar char="•"/>
              <a:defRPr/>
            </a:pPr>
            <a:r>
              <a:rPr lang="en-US" sz="2800" dirty="0"/>
              <a:t>Medical comorbidities</a:t>
            </a:r>
          </a:p>
          <a:p>
            <a:pPr lvl="1">
              <a:spcAft>
                <a:spcPts val="0"/>
              </a:spcAft>
              <a:buFont typeface="Arial" panose="020B0604020202020204" pitchFamily="34" charset="0"/>
              <a:buChar char="•"/>
              <a:defRPr/>
            </a:pPr>
            <a:r>
              <a:rPr lang="en-US" sz="2800" dirty="0"/>
              <a:t>No hematoma</a:t>
            </a:r>
          </a:p>
        </p:txBody>
      </p:sp>
      <p:pic>
        <p:nvPicPr>
          <p:cNvPr id="4" name="Picture 3">
            <a:hlinkClick r:id="rId3" action="ppaction://hlinksldjump"/>
            <a:extLst>
              <a:ext uri="{FF2B5EF4-FFF2-40B4-BE49-F238E27FC236}">
                <a16:creationId xmlns:a16="http://schemas.microsoft.com/office/drawing/2014/main" id="{C7161F62-71AD-46B7-A9C1-850942FFF601}"/>
              </a:ext>
            </a:extLst>
          </p:cNvPr>
          <p:cNvPicPr>
            <a:picLocks noChangeAspect="1"/>
          </p:cNvPicPr>
          <p:nvPr/>
        </p:nvPicPr>
        <p:blipFill>
          <a:blip r:embed="rId4"/>
          <a:stretch>
            <a:fillRect/>
          </a:stretch>
        </p:blipFill>
        <p:spPr>
          <a:xfrm>
            <a:off x="11004272" y="5669252"/>
            <a:ext cx="1060796" cy="640135"/>
          </a:xfrm>
          <a:prstGeom prst="rect">
            <a:avLst/>
          </a:prstGeom>
        </p:spPr>
      </p:pic>
    </p:spTree>
    <p:extLst>
      <p:ext uri="{BB962C8B-B14F-4D97-AF65-F5344CB8AC3E}">
        <p14:creationId xmlns:p14="http://schemas.microsoft.com/office/powerpoint/2010/main" val="5579781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Balloon and Stent Assisted Coiling</a:t>
            </a:r>
          </a:p>
        </p:txBody>
      </p:sp>
      <p:sp>
        <p:nvSpPr>
          <p:cNvPr id="3" name="Content Placeholder 2"/>
          <p:cNvSpPr>
            <a:spLocks noGrp="1"/>
          </p:cNvSpPr>
          <p:nvPr>
            <p:ph idx="1"/>
          </p:nvPr>
        </p:nvSpPr>
        <p:spPr>
          <a:xfrm>
            <a:off x="330672" y="1871110"/>
            <a:ext cx="11591615" cy="4023360"/>
          </a:xfrm>
        </p:spPr>
        <p:txBody>
          <a:bodyPr>
            <a:noAutofit/>
          </a:bodyPr>
          <a:lstStyle/>
          <a:p>
            <a:pPr>
              <a:buFont typeface="Arial" panose="020B0604020202020204" pitchFamily="34" charset="0"/>
              <a:buChar char="•"/>
            </a:pPr>
            <a:r>
              <a:rPr lang="en-US" sz="2400" dirty="0"/>
              <a:t>Attempting coil embolization of an aneurysm with a wider neck may result in the coil becoming dislodged and floating into the parent vessel </a:t>
            </a:r>
          </a:p>
          <a:p>
            <a:pPr lvl="1">
              <a:buFont typeface="Arial" panose="020B0604020202020204" pitchFamily="34" charset="0"/>
              <a:buChar char="•"/>
            </a:pPr>
            <a:r>
              <a:rPr lang="en-US" sz="2400" dirty="0"/>
              <a:t>A Balloon may be temporarily inflated in the parent vessel across the neck of the aneurysm while coils are deployed into the aneurysm</a:t>
            </a:r>
          </a:p>
          <a:p>
            <a:pPr lvl="1">
              <a:buFont typeface="Arial" panose="020B0604020202020204" pitchFamily="34" charset="0"/>
              <a:buChar char="•"/>
            </a:pPr>
            <a:r>
              <a:rPr lang="en-US" sz="2400" dirty="0"/>
              <a:t>Balloon is then deflated, coil mass is assessed for movement or dislocation</a:t>
            </a:r>
          </a:p>
          <a:p>
            <a:pPr lvl="1">
              <a:buFont typeface="Arial" panose="020B0604020202020204" pitchFamily="34" charset="0"/>
              <a:buChar char="•"/>
            </a:pPr>
            <a:r>
              <a:rPr lang="en-US" sz="2400" dirty="0"/>
              <a:t>Stents may also be used where the aneurysm has a wider neck</a:t>
            </a:r>
          </a:p>
          <a:p>
            <a:pPr lvl="2">
              <a:buFont typeface="Arial" panose="020B0604020202020204" pitchFamily="34" charset="0"/>
              <a:buChar char="•"/>
            </a:pPr>
            <a:r>
              <a:rPr lang="en-US" sz="2400" dirty="0"/>
              <a:t>Similar approach to balloon assisted coiling is used; the microcatheter is either inserted through the holes in the mesh stent or placed in the aneurysm prior to deploying the stent</a:t>
            </a:r>
          </a:p>
          <a:p>
            <a:pPr lvl="2">
              <a:buFont typeface="Arial" panose="020B0604020202020204" pitchFamily="34" charset="0"/>
              <a:buChar char="•"/>
            </a:pPr>
            <a:r>
              <a:rPr lang="en-US" sz="2400" dirty="0"/>
              <a:t>Stents are</a:t>
            </a:r>
            <a:r>
              <a:rPr lang="en-US" sz="2400" dirty="0">
                <a:solidFill>
                  <a:srgbClr val="FF0000"/>
                </a:solidFill>
              </a:rPr>
              <a:t> </a:t>
            </a:r>
            <a:r>
              <a:rPr lang="en-US" sz="2400" dirty="0"/>
              <a:t>permanent, requiring the patient to be on aspirin and clopidogrel</a:t>
            </a:r>
          </a:p>
          <a:p>
            <a:pPr lvl="2">
              <a:buFont typeface="Arial" panose="020B0604020202020204" pitchFamily="34" charset="0"/>
              <a:buChar char="•"/>
            </a:pPr>
            <a:r>
              <a:rPr lang="en-US" sz="2400" dirty="0"/>
              <a:t>Stents are associated with a higher rate of hemorrhage due to dual platelet therapy</a:t>
            </a:r>
          </a:p>
        </p:txBody>
      </p:sp>
      <p:pic>
        <p:nvPicPr>
          <p:cNvPr id="4" name="Picture 3">
            <a:hlinkClick r:id="rId3" action="ppaction://hlinksldjump"/>
            <a:extLst>
              <a:ext uri="{FF2B5EF4-FFF2-40B4-BE49-F238E27FC236}">
                <a16:creationId xmlns:a16="http://schemas.microsoft.com/office/drawing/2014/main" id="{C4875600-F428-4FFA-837A-97B907AE12AE}"/>
              </a:ext>
            </a:extLst>
          </p:cNvPr>
          <p:cNvPicPr>
            <a:picLocks noChangeAspect="1"/>
          </p:cNvPicPr>
          <p:nvPr/>
        </p:nvPicPr>
        <p:blipFill>
          <a:blip r:embed="rId4"/>
          <a:stretch>
            <a:fillRect/>
          </a:stretch>
        </p:blipFill>
        <p:spPr>
          <a:xfrm>
            <a:off x="10800532" y="6028220"/>
            <a:ext cx="1060796" cy="640135"/>
          </a:xfrm>
          <a:prstGeom prst="rect">
            <a:avLst/>
          </a:prstGeom>
        </p:spPr>
      </p:pic>
      <p:sp>
        <p:nvSpPr>
          <p:cNvPr id="6" name="TextBox 5">
            <a:extLst>
              <a:ext uri="{FF2B5EF4-FFF2-40B4-BE49-F238E27FC236}">
                <a16:creationId xmlns:a16="http://schemas.microsoft.com/office/drawing/2014/main" id="{DED76DBF-F375-4486-8DB9-146139B79880}"/>
              </a:ext>
            </a:extLst>
          </p:cNvPr>
          <p:cNvSpPr txBox="1"/>
          <p:nvPr/>
        </p:nvSpPr>
        <p:spPr>
          <a:xfrm>
            <a:off x="330672" y="5978955"/>
            <a:ext cx="1891736" cy="369332"/>
          </a:xfrm>
          <a:prstGeom prst="rect">
            <a:avLst/>
          </a:prstGeom>
          <a:noFill/>
        </p:spPr>
        <p:txBody>
          <a:bodyPr wrap="none" rtlCol="0">
            <a:spAutoFit/>
          </a:bodyPr>
          <a:lstStyle/>
          <a:p>
            <a:r>
              <a:rPr lang="en-US" dirty="0" err="1"/>
              <a:t>Froehler</a:t>
            </a:r>
            <a:r>
              <a:rPr lang="en-US" dirty="0"/>
              <a:t> MT, 2013</a:t>
            </a:r>
          </a:p>
        </p:txBody>
      </p:sp>
    </p:spTree>
    <p:extLst>
      <p:ext uri="{BB962C8B-B14F-4D97-AF65-F5344CB8AC3E}">
        <p14:creationId xmlns:p14="http://schemas.microsoft.com/office/powerpoint/2010/main" val="26569661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rtlCol="0">
            <a:normAutofit/>
          </a:bodyPr>
          <a:lstStyle/>
          <a:p>
            <a:pPr>
              <a:defRPr/>
            </a:pPr>
            <a:r>
              <a:rPr lang="en-US" dirty="0"/>
              <a:t>Post Coiling</a:t>
            </a:r>
            <a:br>
              <a:rPr lang="en-US" dirty="0"/>
            </a:br>
            <a:r>
              <a:rPr lang="en-US" dirty="0"/>
              <a:t>Nursing Management</a:t>
            </a:r>
          </a:p>
        </p:txBody>
      </p:sp>
      <p:sp>
        <p:nvSpPr>
          <p:cNvPr id="31747" name="Rectangle 3"/>
          <p:cNvSpPr>
            <a:spLocks noGrp="1" noChangeArrowheads="1"/>
          </p:cNvSpPr>
          <p:nvPr>
            <p:ph type="body" idx="1"/>
          </p:nvPr>
        </p:nvSpPr>
        <p:spPr/>
        <p:txBody>
          <a:bodyPr>
            <a:normAutofit/>
          </a:bodyPr>
          <a:lstStyle/>
          <a:p>
            <a:pPr eaLnBrk="1" hangingPunct="1">
              <a:buFont typeface="Arial" panose="020B0604020202020204" pitchFamily="34" charset="0"/>
              <a:buChar char="•"/>
            </a:pPr>
            <a:r>
              <a:rPr lang="en-US" altLang="en-US" sz="2800" dirty="0"/>
              <a:t> Frequent neuro assessments</a:t>
            </a:r>
          </a:p>
          <a:p>
            <a:pPr eaLnBrk="1" hangingPunct="1">
              <a:buFont typeface="Arial" panose="020B0604020202020204" pitchFamily="34" charset="0"/>
              <a:buChar char="•"/>
            </a:pPr>
            <a:r>
              <a:rPr lang="en-US" altLang="en-US" sz="2800" dirty="0"/>
              <a:t> Blood pressure management</a:t>
            </a:r>
          </a:p>
          <a:p>
            <a:pPr eaLnBrk="1" hangingPunct="1">
              <a:buFont typeface="Arial" panose="020B0604020202020204" pitchFamily="34" charset="0"/>
              <a:buChar char="•"/>
            </a:pPr>
            <a:r>
              <a:rPr lang="en-US" altLang="en-US" sz="2800" dirty="0"/>
              <a:t> Site care</a:t>
            </a:r>
          </a:p>
          <a:p>
            <a:pPr lvl="1" eaLnBrk="1" hangingPunct="1">
              <a:buFont typeface="Arial" panose="020B0604020202020204" pitchFamily="34" charset="0"/>
              <a:buChar char="•"/>
            </a:pPr>
            <a:r>
              <a:rPr lang="en-US" altLang="en-US" sz="2800" dirty="0"/>
              <a:t>Groin check for bleeding</a:t>
            </a:r>
          </a:p>
          <a:p>
            <a:pPr lvl="1" eaLnBrk="1" hangingPunct="1">
              <a:buFont typeface="Arial" panose="020B0604020202020204" pitchFamily="34" charset="0"/>
              <a:buChar char="•"/>
            </a:pPr>
            <a:r>
              <a:rPr lang="en-US" altLang="en-US" sz="2800" dirty="0"/>
              <a:t>Check for pulses</a:t>
            </a:r>
          </a:p>
          <a:p>
            <a:pPr lvl="1" eaLnBrk="1" hangingPunct="1">
              <a:buFont typeface="Arial" panose="020B0604020202020204" pitchFamily="34" charset="0"/>
              <a:buChar char="•"/>
            </a:pPr>
            <a:r>
              <a:rPr lang="en-US" altLang="en-US" sz="2800" dirty="0"/>
              <a:t>Check for femoral sheath patency</a:t>
            </a:r>
          </a:p>
          <a:p>
            <a:pPr lvl="1" eaLnBrk="1" hangingPunct="1">
              <a:buFont typeface="Arial" panose="020B0604020202020204" pitchFamily="34" charset="0"/>
              <a:buChar char="•"/>
            </a:pPr>
            <a:r>
              <a:rPr lang="en-US" altLang="en-US" sz="2800" dirty="0"/>
              <a:t>Assess for retroperitoneal bleed</a:t>
            </a:r>
          </a:p>
        </p:txBody>
      </p:sp>
      <p:pic>
        <p:nvPicPr>
          <p:cNvPr id="4" name="Picture 3">
            <a:hlinkClick r:id="rId3" action="ppaction://hlinksldjump"/>
            <a:extLst>
              <a:ext uri="{FF2B5EF4-FFF2-40B4-BE49-F238E27FC236}">
                <a16:creationId xmlns:a16="http://schemas.microsoft.com/office/drawing/2014/main" id="{6041F6F7-9E09-4F23-8815-24267DB28AF9}"/>
              </a:ext>
            </a:extLst>
          </p:cNvPr>
          <p:cNvPicPr>
            <a:picLocks noChangeAspect="1"/>
          </p:cNvPicPr>
          <p:nvPr/>
        </p:nvPicPr>
        <p:blipFill>
          <a:blip r:embed="rId4"/>
          <a:stretch>
            <a:fillRect/>
          </a:stretch>
        </p:blipFill>
        <p:spPr>
          <a:xfrm>
            <a:off x="11004272" y="5669252"/>
            <a:ext cx="1060796" cy="640135"/>
          </a:xfrm>
          <a:prstGeom prst="rect">
            <a:avLst/>
          </a:prstGeom>
        </p:spPr>
      </p:pic>
    </p:spTree>
    <p:extLst>
      <p:ext uri="{BB962C8B-B14F-4D97-AF65-F5344CB8AC3E}">
        <p14:creationId xmlns:p14="http://schemas.microsoft.com/office/powerpoint/2010/main" val="27315463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5BF62-C309-4397-9CE5-B9AB57261CC4}"/>
              </a:ext>
            </a:extLst>
          </p:cNvPr>
          <p:cNvSpPr>
            <a:spLocks noGrp="1"/>
          </p:cNvSpPr>
          <p:nvPr>
            <p:ph type="title"/>
          </p:nvPr>
        </p:nvSpPr>
        <p:spPr/>
        <p:txBody>
          <a:bodyPr/>
          <a:lstStyle/>
          <a:p>
            <a:r>
              <a:rPr lang="en-US" dirty="0"/>
              <a:t>Case Study Question 7</a:t>
            </a:r>
          </a:p>
        </p:txBody>
      </p:sp>
      <p:sp>
        <p:nvSpPr>
          <p:cNvPr id="3" name="Content Placeholder 2">
            <a:extLst>
              <a:ext uri="{FF2B5EF4-FFF2-40B4-BE49-F238E27FC236}">
                <a16:creationId xmlns:a16="http://schemas.microsoft.com/office/drawing/2014/main" id="{575B631F-7516-45F9-A232-986033052D52}"/>
              </a:ext>
            </a:extLst>
          </p:cNvPr>
          <p:cNvSpPr>
            <a:spLocks noGrp="1"/>
          </p:cNvSpPr>
          <p:nvPr>
            <p:ph idx="1"/>
          </p:nvPr>
        </p:nvSpPr>
        <p:spPr/>
        <p:txBody>
          <a:bodyPr>
            <a:normAutofit lnSpcReduction="10000"/>
          </a:bodyPr>
          <a:lstStyle/>
          <a:p>
            <a:r>
              <a:rPr lang="en-US" sz="2800" dirty="0"/>
              <a:t>Which of the following nursing management items is a priority for Mrs. Jones who has just arrived in the NICU after having her aneurysm coiled?</a:t>
            </a:r>
          </a:p>
          <a:p>
            <a:endParaRPr lang="en-US" sz="2800" dirty="0"/>
          </a:p>
          <a:p>
            <a:r>
              <a:rPr lang="en-US" sz="2800" dirty="0"/>
              <a:t>A. </a:t>
            </a:r>
            <a:r>
              <a:rPr lang="en-US" sz="2800" dirty="0">
                <a:hlinkClick r:id="rId3" action="ppaction://hlinksldjump"/>
              </a:rPr>
              <a:t>Observe groin site for infection</a:t>
            </a:r>
            <a:endParaRPr lang="en-US" sz="2800" dirty="0"/>
          </a:p>
          <a:p>
            <a:r>
              <a:rPr lang="en-US" sz="2800" dirty="0"/>
              <a:t>B. </a:t>
            </a:r>
            <a:r>
              <a:rPr lang="en-US" sz="2800" dirty="0">
                <a:hlinkClick r:id="rId4" action="ppaction://hlinksldjump"/>
              </a:rPr>
              <a:t>Perform frequent neurological assessments</a:t>
            </a:r>
            <a:endParaRPr lang="en-US" sz="2800" dirty="0"/>
          </a:p>
          <a:p>
            <a:r>
              <a:rPr lang="en-US" sz="2800" dirty="0"/>
              <a:t>C. </a:t>
            </a:r>
            <a:r>
              <a:rPr lang="en-US" sz="2800" dirty="0">
                <a:hlinkClick r:id="rId3" action="ppaction://hlinksldjump"/>
              </a:rPr>
              <a:t>Monitor and treat fever as ordered</a:t>
            </a:r>
            <a:endParaRPr lang="en-US" sz="2800" dirty="0"/>
          </a:p>
          <a:p>
            <a:r>
              <a:rPr lang="en-US" sz="2800" dirty="0"/>
              <a:t>D. </a:t>
            </a:r>
            <a:r>
              <a:rPr lang="en-US" sz="2800" dirty="0">
                <a:hlinkClick r:id="rId3" action="ppaction://hlinksldjump"/>
              </a:rPr>
              <a:t>Reposition every 2 hours</a:t>
            </a:r>
            <a:endParaRPr lang="en-US" sz="2800" dirty="0"/>
          </a:p>
          <a:p>
            <a:endParaRPr lang="en-US" sz="2800" dirty="0"/>
          </a:p>
        </p:txBody>
      </p:sp>
      <p:pic>
        <p:nvPicPr>
          <p:cNvPr id="4" name="Picture 3">
            <a:hlinkClick r:id="rId5" action="ppaction://hlinksldjump"/>
            <a:extLst>
              <a:ext uri="{FF2B5EF4-FFF2-40B4-BE49-F238E27FC236}">
                <a16:creationId xmlns:a16="http://schemas.microsoft.com/office/drawing/2014/main" id="{109F1682-E1F6-4C76-96B5-8ABB851C169D}"/>
              </a:ext>
            </a:extLst>
          </p:cNvPr>
          <p:cNvPicPr>
            <a:picLocks noChangeAspect="1"/>
          </p:cNvPicPr>
          <p:nvPr/>
        </p:nvPicPr>
        <p:blipFill>
          <a:blip r:embed="rId6"/>
          <a:stretch>
            <a:fillRect/>
          </a:stretch>
        </p:blipFill>
        <p:spPr>
          <a:xfrm>
            <a:off x="11004272" y="5669252"/>
            <a:ext cx="1060796" cy="640135"/>
          </a:xfrm>
          <a:prstGeom prst="rect">
            <a:avLst/>
          </a:prstGeom>
        </p:spPr>
      </p:pic>
    </p:spTree>
    <p:extLst>
      <p:ext uri="{BB962C8B-B14F-4D97-AF65-F5344CB8AC3E}">
        <p14:creationId xmlns:p14="http://schemas.microsoft.com/office/powerpoint/2010/main" val="3823778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dirty="0"/>
              <a:t>Clipping</a:t>
            </a:r>
          </a:p>
        </p:txBody>
      </p:sp>
      <p:sp>
        <p:nvSpPr>
          <p:cNvPr id="3" name="Content Placeholder 2"/>
          <p:cNvSpPr>
            <a:spLocks noGrp="1"/>
          </p:cNvSpPr>
          <p:nvPr>
            <p:ph idx="1"/>
          </p:nvPr>
        </p:nvSpPr>
        <p:spPr>
          <a:xfrm>
            <a:off x="1097279" y="1845298"/>
            <a:ext cx="10800553" cy="4640561"/>
          </a:xfrm>
        </p:spPr>
        <p:txBody>
          <a:bodyPr rtlCol="0">
            <a:normAutofit fontScale="92500" lnSpcReduction="20000"/>
          </a:bodyPr>
          <a:lstStyle/>
          <a:p>
            <a:pPr>
              <a:spcAft>
                <a:spcPts val="0"/>
              </a:spcAft>
              <a:buFont typeface="Arial" panose="020B0604020202020204" pitchFamily="34" charset="0"/>
              <a:buChar char="•"/>
              <a:defRPr/>
            </a:pPr>
            <a:r>
              <a:rPr lang="en-US" sz="2800" dirty="0"/>
              <a:t>These are situations in which clipping is typically felt to be a better option</a:t>
            </a:r>
          </a:p>
          <a:p>
            <a:pPr>
              <a:spcAft>
                <a:spcPts val="0"/>
              </a:spcAft>
              <a:buFont typeface="Arial" panose="020B0604020202020204" pitchFamily="34" charset="0"/>
              <a:buChar char="•"/>
              <a:defRPr/>
            </a:pPr>
            <a:endParaRPr lang="en-US" sz="2800" dirty="0"/>
          </a:p>
          <a:p>
            <a:pPr>
              <a:spcAft>
                <a:spcPts val="0"/>
              </a:spcAft>
              <a:buFont typeface="Arial" panose="020B0604020202020204" pitchFamily="34" charset="0"/>
              <a:buChar char="•"/>
              <a:defRPr/>
            </a:pPr>
            <a:r>
              <a:rPr lang="en-US" sz="2800" dirty="0"/>
              <a:t>Very wide neck, incorporate branching vessels</a:t>
            </a:r>
          </a:p>
          <a:p>
            <a:pPr>
              <a:spcAft>
                <a:spcPts val="0"/>
              </a:spcAft>
              <a:buFont typeface="Arial" panose="020B0604020202020204" pitchFamily="34" charset="0"/>
              <a:buChar char="•"/>
              <a:defRPr/>
            </a:pPr>
            <a:r>
              <a:rPr lang="en-US" sz="3000" dirty="0"/>
              <a:t>Hunt &amp; Hess Grade I to III</a:t>
            </a:r>
          </a:p>
          <a:p>
            <a:pPr>
              <a:spcAft>
                <a:spcPts val="0"/>
              </a:spcAft>
              <a:buFont typeface="Arial" panose="020B0604020202020204" pitchFamily="34" charset="0"/>
              <a:buChar char="•"/>
              <a:defRPr/>
            </a:pPr>
            <a:r>
              <a:rPr lang="en-US" sz="3000" dirty="0"/>
              <a:t>Anterior circulation location</a:t>
            </a:r>
          </a:p>
          <a:p>
            <a:pPr>
              <a:spcAft>
                <a:spcPts val="0"/>
              </a:spcAft>
              <a:buFont typeface="Arial" panose="020B0604020202020204" pitchFamily="34" charset="0"/>
              <a:buChar char="•"/>
              <a:defRPr/>
            </a:pPr>
            <a:r>
              <a:rPr lang="en-US" sz="3000" dirty="0"/>
              <a:t>Size is &lt; 3mm </a:t>
            </a:r>
          </a:p>
          <a:p>
            <a:pPr>
              <a:spcAft>
                <a:spcPts val="0"/>
              </a:spcAft>
              <a:buFont typeface="Arial" panose="020B0604020202020204" pitchFamily="34" charset="0"/>
              <a:buChar char="•"/>
              <a:defRPr/>
            </a:pPr>
            <a:r>
              <a:rPr lang="en-US" sz="3000" dirty="0"/>
              <a:t>Giant with neck &gt; 5mm</a:t>
            </a:r>
          </a:p>
          <a:p>
            <a:pPr>
              <a:spcAft>
                <a:spcPts val="0"/>
              </a:spcAft>
              <a:buFont typeface="Arial" panose="020B0604020202020204" pitchFamily="34" charset="0"/>
              <a:buChar char="•"/>
              <a:defRPr/>
            </a:pPr>
            <a:r>
              <a:rPr lang="en-US" sz="3000" dirty="0"/>
              <a:t>Saccular, fusiform, abnormal branches</a:t>
            </a:r>
          </a:p>
          <a:p>
            <a:pPr>
              <a:spcAft>
                <a:spcPts val="0"/>
              </a:spcAft>
              <a:buFont typeface="Arial" panose="020B0604020202020204" pitchFamily="34" charset="0"/>
              <a:buChar char="•"/>
              <a:defRPr/>
            </a:pPr>
            <a:r>
              <a:rPr lang="en-US" sz="3000" dirty="0"/>
              <a:t>Younger patients (&lt;60years old)</a:t>
            </a:r>
          </a:p>
          <a:p>
            <a:pPr>
              <a:spcAft>
                <a:spcPts val="0"/>
              </a:spcAft>
              <a:buFont typeface="Arial" panose="020B0604020202020204" pitchFamily="34" charset="0"/>
              <a:buChar char="•"/>
              <a:defRPr/>
            </a:pPr>
            <a:r>
              <a:rPr lang="en-US" sz="3000" dirty="0"/>
              <a:t>Presence of intraparenchymal hematoma</a:t>
            </a:r>
          </a:p>
          <a:p>
            <a:pPr>
              <a:spcAft>
                <a:spcPts val="0"/>
              </a:spcAft>
              <a:buNone/>
              <a:defRPr/>
            </a:pPr>
            <a:endParaRPr lang="en-US" dirty="0"/>
          </a:p>
        </p:txBody>
      </p:sp>
      <p:pic>
        <p:nvPicPr>
          <p:cNvPr id="4" name="Picture 3">
            <a:hlinkClick r:id="rId3" action="ppaction://hlinksldjump"/>
            <a:extLst>
              <a:ext uri="{FF2B5EF4-FFF2-40B4-BE49-F238E27FC236}">
                <a16:creationId xmlns:a16="http://schemas.microsoft.com/office/drawing/2014/main" id="{65BDB14F-EB29-4F71-B764-E621E3744D7D}"/>
              </a:ext>
            </a:extLst>
          </p:cNvPr>
          <p:cNvPicPr>
            <a:picLocks noChangeAspect="1"/>
          </p:cNvPicPr>
          <p:nvPr/>
        </p:nvPicPr>
        <p:blipFill>
          <a:blip r:embed="rId4"/>
          <a:stretch>
            <a:fillRect/>
          </a:stretch>
        </p:blipFill>
        <p:spPr>
          <a:xfrm>
            <a:off x="11004272" y="5669252"/>
            <a:ext cx="1060796" cy="640135"/>
          </a:xfrm>
          <a:prstGeom prst="rect">
            <a:avLst/>
          </a:prstGeom>
        </p:spPr>
      </p:pic>
    </p:spTree>
    <p:extLst>
      <p:ext uri="{BB962C8B-B14F-4D97-AF65-F5344CB8AC3E}">
        <p14:creationId xmlns:p14="http://schemas.microsoft.com/office/powerpoint/2010/main" val="39701421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dirty="0"/>
              <a:t>Clipping - Continued</a:t>
            </a:r>
          </a:p>
        </p:txBody>
      </p:sp>
      <p:sp>
        <p:nvSpPr>
          <p:cNvPr id="3" name="Content Placeholder 2"/>
          <p:cNvSpPr>
            <a:spLocks noGrp="1"/>
          </p:cNvSpPr>
          <p:nvPr>
            <p:ph idx="1"/>
          </p:nvPr>
        </p:nvSpPr>
        <p:spPr>
          <a:xfrm>
            <a:off x="1097279" y="1845298"/>
            <a:ext cx="10800553" cy="4640561"/>
          </a:xfrm>
        </p:spPr>
        <p:txBody>
          <a:bodyPr rtlCol="0">
            <a:normAutofit/>
          </a:bodyPr>
          <a:lstStyle/>
          <a:p>
            <a:pPr>
              <a:spcAft>
                <a:spcPts val="0"/>
              </a:spcAft>
              <a:buFont typeface="Arial" panose="020B0604020202020204" pitchFamily="34" charset="0"/>
              <a:buChar char="•"/>
              <a:defRPr/>
            </a:pPr>
            <a:r>
              <a:rPr lang="en-US" sz="2800" dirty="0"/>
              <a:t>Complications associated with clipping include</a:t>
            </a:r>
          </a:p>
          <a:p>
            <a:pPr lvl="1">
              <a:spcAft>
                <a:spcPts val="0"/>
              </a:spcAft>
              <a:buFont typeface="Arial" panose="020B0604020202020204" pitchFamily="34" charset="0"/>
              <a:buChar char="•"/>
              <a:defRPr/>
            </a:pPr>
            <a:r>
              <a:rPr lang="en-US" sz="2800" dirty="0"/>
              <a:t>New or worsened neurologic defects caused by </a:t>
            </a:r>
          </a:p>
          <a:p>
            <a:pPr lvl="2">
              <a:spcAft>
                <a:spcPts val="0"/>
              </a:spcAft>
              <a:buFont typeface="Arial" panose="020B0604020202020204" pitchFamily="34" charset="0"/>
              <a:buChar char="•"/>
              <a:defRPr/>
            </a:pPr>
            <a:r>
              <a:rPr lang="en-US" sz="2800" dirty="0"/>
              <a:t>Brain retraction</a:t>
            </a:r>
          </a:p>
          <a:p>
            <a:pPr lvl="2">
              <a:spcAft>
                <a:spcPts val="0"/>
              </a:spcAft>
              <a:buFont typeface="Arial" panose="020B0604020202020204" pitchFamily="34" charset="0"/>
              <a:buChar char="•"/>
              <a:defRPr/>
            </a:pPr>
            <a:r>
              <a:rPr lang="en-US" sz="2800" dirty="0"/>
              <a:t>Temporary arterial occlusion </a:t>
            </a:r>
          </a:p>
          <a:p>
            <a:pPr lvl="2">
              <a:spcAft>
                <a:spcPts val="0"/>
              </a:spcAft>
              <a:buFont typeface="Arial" panose="020B0604020202020204" pitchFamily="34" charset="0"/>
              <a:buChar char="•"/>
              <a:defRPr/>
            </a:pPr>
            <a:r>
              <a:rPr lang="en-US" sz="2800" dirty="0"/>
              <a:t>Intraoperative hemorrhage</a:t>
            </a:r>
          </a:p>
          <a:p>
            <a:pPr lvl="2">
              <a:spcAft>
                <a:spcPts val="0"/>
              </a:spcAft>
              <a:buFont typeface="Arial" panose="020B0604020202020204" pitchFamily="34" charset="0"/>
              <a:buChar char="•"/>
              <a:defRPr/>
            </a:pPr>
            <a:endParaRPr lang="en-US" sz="2800" dirty="0"/>
          </a:p>
          <a:p>
            <a:pPr lvl="1">
              <a:spcAft>
                <a:spcPts val="0"/>
              </a:spcAft>
              <a:buFont typeface="Arial" panose="020B0604020202020204" pitchFamily="34" charset="0"/>
              <a:buChar char="•"/>
              <a:defRPr/>
            </a:pPr>
            <a:r>
              <a:rPr lang="en-US" sz="2800" dirty="0"/>
              <a:t>Intraoperative re-rupture (20% risk)</a:t>
            </a:r>
          </a:p>
          <a:p>
            <a:pPr>
              <a:spcAft>
                <a:spcPts val="0"/>
              </a:spcAft>
              <a:buNone/>
              <a:defRPr/>
            </a:pPr>
            <a:endParaRPr lang="en-US" dirty="0"/>
          </a:p>
        </p:txBody>
      </p:sp>
      <p:pic>
        <p:nvPicPr>
          <p:cNvPr id="4" name="Picture 3">
            <a:hlinkClick r:id="rId3" action="ppaction://hlinksldjump"/>
            <a:extLst>
              <a:ext uri="{FF2B5EF4-FFF2-40B4-BE49-F238E27FC236}">
                <a16:creationId xmlns:a16="http://schemas.microsoft.com/office/drawing/2014/main" id="{8C784FDF-EC1D-4834-AFFE-3A3BB8C7D4C9}"/>
              </a:ext>
            </a:extLst>
          </p:cNvPr>
          <p:cNvPicPr>
            <a:picLocks noChangeAspect="1"/>
          </p:cNvPicPr>
          <p:nvPr/>
        </p:nvPicPr>
        <p:blipFill>
          <a:blip r:embed="rId4"/>
          <a:stretch>
            <a:fillRect/>
          </a:stretch>
        </p:blipFill>
        <p:spPr>
          <a:xfrm>
            <a:off x="11004272" y="5669252"/>
            <a:ext cx="1060796" cy="640135"/>
          </a:xfrm>
          <a:prstGeom prst="rect">
            <a:avLst/>
          </a:prstGeom>
        </p:spPr>
      </p:pic>
    </p:spTree>
    <p:extLst>
      <p:ext uri="{BB962C8B-B14F-4D97-AF65-F5344CB8AC3E}">
        <p14:creationId xmlns:p14="http://schemas.microsoft.com/office/powerpoint/2010/main" val="24993328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dirty="0"/>
              <a:t>Intraoperative Angiography (IOA)</a:t>
            </a:r>
          </a:p>
        </p:txBody>
      </p:sp>
      <p:sp>
        <p:nvSpPr>
          <p:cNvPr id="33795" name="Content Placeholder 2"/>
          <p:cNvSpPr>
            <a:spLocks noGrp="1"/>
          </p:cNvSpPr>
          <p:nvPr>
            <p:ph idx="1"/>
          </p:nvPr>
        </p:nvSpPr>
        <p:spPr>
          <a:xfrm>
            <a:off x="1097280" y="1901858"/>
            <a:ext cx="9386422" cy="4525963"/>
          </a:xfrm>
        </p:spPr>
        <p:txBody>
          <a:bodyPr/>
          <a:lstStyle/>
          <a:p>
            <a:pPr eaLnBrk="1" hangingPunct="1">
              <a:buFont typeface="Arial" panose="020B0604020202020204" pitchFamily="34" charset="0"/>
              <a:buChar char="•"/>
            </a:pPr>
            <a:r>
              <a:rPr lang="en-US" altLang="en-US" sz="2800" dirty="0"/>
              <a:t> After aneurysm secured with clip</a:t>
            </a:r>
          </a:p>
          <a:p>
            <a:pPr eaLnBrk="1" hangingPunct="1">
              <a:buFont typeface="Arial" panose="020B0604020202020204" pitchFamily="34" charset="0"/>
              <a:buChar char="•"/>
            </a:pPr>
            <a:endParaRPr lang="en-US" altLang="en-US" sz="2800" dirty="0"/>
          </a:p>
          <a:p>
            <a:pPr eaLnBrk="1" hangingPunct="1">
              <a:buFont typeface="Arial" panose="020B0604020202020204" pitchFamily="34" charset="0"/>
              <a:buChar char="•"/>
            </a:pPr>
            <a:r>
              <a:rPr lang="en-US" altLang="en-US" sz="2800" dirty="0"/>
              <a:t> Verifies patency of parent vessels and occlusion of aneurysm</a:t>
            </a:r>
          </a:p>
          <a:p>
            <a:pPr eaLnBrk="1" hangingPunct="1">
              <a:buFont typeface="Arial" panose="020B0604020202020204" pitchFamily="34" charset="0"/>
              <a:buChar char="•"/>
            </a:pPr>
            <a:endParaRPr lang="en-US" altLang="en-US" sz="2800" dirty="0"/>
          </a:p>
          <a:p>
            <a:pPr eaLnBrk="1" hangingPunct="1">
              <a:buFont typeface="Arial" panose="020B0604020202020204" pitchFamily="34" charset="0"/>
              <a:buChar char="•"/>
            </a:pPr>
            <a:r>
              <a:rPr lang="en-US" altLang="en-US" sz="2800" dirty="0"/>
              <a:t>Revision of clip replacement found on IOA occurred 12.4%</a:t>
            </a:r>
          </a:p>
          <a:p>
            <a:pPr eaLnBrk="1" hangingPunct="1"/>
            <a:endParaRPr lang="en-US" altLang="en-US" dirty="0"/>
          </a:p>
        </p:txBody>
      </p:sp>
      <p:pic>
        <p:nvPicPr>
          <p:cNvPr id="4" name="Picture 3">
            <a:hlinkClick r:id="rId3" action="ppaction://hlinksldjump"/>
            <a:extLst>
              <a:ext uri="{FF2B5EF4-FFF2-40B4-BE49-F238E27FC236}">
                <a16:creationId xmlns:a16="http://schemas.microsoft.com/office/drawing/2014/main" id="{8396A634-CA4B-415B-82D8-084F114AC106}"/>
              </a:ext>
            </a:extLst>
          </p:cNvPr>
          <p:cNvPicPr>
            <a:picLocks noChangeAspect="1"/>
          </p:cNvPicPr>
          <p:nvPr/>
        </p:nvPicPr>
        <p:blipFill>
          <a:blip r:embed="rId4"/>
          <a:stretch>
            <a:fillRect/>
          </a:stretch>
        </p:blipFill>
        <p:spPr>
          <a:xfrm>
            <a:off x="11004272" y="5669252"/>
            <a:ext cx="1060796" cy="640135"/>
          </a:xfrm>
          <a:prstGeom prst="rect">
            <a:avLst/>
          </a:prstGeom>
        </p:spPr>
      </p:pic>
    </p:spTree>
    <p:extLst>
      <p:ext uri="{BB962C8B-B14F-4D97-AF65-F5344CB8AC3E}">
        <p14:creationId xmlns:p14="http://schemas.microsoft.com/office/powerpoint/2010/main" val="22535499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Post Treatment Management</a:t>
            </a:r>
          </a:p>
        </p:txBody>
      </p:sp>
      <p:pic>
        <p:nvPicPr>
          <p:cNvPr id="3" name="Picture 2"/>
          <p:cNvPicPr>
            <a:picLocks noChangeAspect="1"/>
          </p:cNvPicPr>
          <p:nvPr/>
        </p:nvPicPr>
        <p:blipFill>
          <a:blip r:embed="rId3"/>
          <a:stretch>
            <a:fillRect/>
          </a:stretch>
        </p:blipFill>
        <p:spPr>
          <a:xfrm>
            <a:off x="3665652" y="2261255"/>
            <a:ext cx="5143500" cy="3429000"/>
          </a:xfrm>
          <a:prstGeom prst="rect">
            <a:avLst/>
          </a:prstGeom>
        </p:spPr>
      </p:pic>
      <p:pic>
        <p:nvPicPr>
          <p:cNvPr id="5" name="Picture 4">
            <a:hlinkClick r:id="rId4" action="ppaction://hlinksldjump"/>
            <a:extLst>
              <a:ext uri="{FF2B5EF4-FFF2-40B4-BE49-F238E27FC236}">
                <a16:creationId xmlns:a16="http://schemas.microsoft.com/office/drawing/2014/main" id="{6400EE3A-904E-4CBB-85A2-9A760A75A0E7}"/>
              </a:ext>
            </a:extLst>
          </p:cNvPr>
          <p:cNvPicPr>
            <a:picLocks noChangeAspect="1"/>
          </p:cNvPicPr>
          <p:nvPr/>
        </p:nvPicPr>
        <p:blipFill>
          <a:blip r:embed="rId5"/>
          <a:stretch>
            <a:fillRect/>
          </a:stretch>
        </p:blipFill>
        <p:spPr>
          <a:xfrm>
            <a:off x="11004272" y="5669252"/>
            <a:ext cx="1060796" cy="640135"/>
          </a:xfrm>
          <a:prstGeom prst="rect">
            <a:avLst/>
          </a:prstGeom>
        </p:spPr>
      </p:pic>
    </p:spTree>
    <p:extLst>
      <p:ext uri="{BB962C8B-B14F-4D97-AF65-F5344CB8AC3E}">
        <p14:creationId xmlns:p14="http://schemas.microsoft.com/office/powerpoint/2010/main" val="37551461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Case Study</a:t>
            </a:r>
          </a:p>
        </p:txBody>
      </p:sp>
      <p:sp>
        <p:nvSpPr>
          <p:cNvPr id="4" name="Content Placeholder 3"/>
          <p:cNvSpPr>
            <a:spLocks noGrp="1"/>
          </p:cNvSpPr>
          <p:nvPr>
            <p:ph idx="1"/>
          </p:nvPr>
        </p:nvSpPr>
        <p:spPr>
          <a:xfrm>
            <a:off x="292608" y="1845733"/>
            <a:ext cx="11716512" cy="4463653"/>
          </a:xfrm>
        </p:spPr>
        <p:txBody>
          <a:bodyPr>
            <a:normAutofit/>
          </a:bodyPr>
          <a:lstStyle/>
          <a:p>
            <a:r>
              <a:rPr lang="en-US" dirty="0"/>
              <a:t>Upon return to the Neuro ICU from angiogram the Neurosurgeon places the following orders:</a:t>
            </a:r>
          </a:p>
          <a:p>
            <a:pPr marL="457200" indent="-457200">
              <a:buFont typeface="+mj-lt"/>
              <a:buAutoNum type="arabicPeriod"/>
            </a:pPr>
            <a:r>
              <a:rPr lang="en-US" dirty="0"/>
              <a:t>Neuro checks every hour with neurovascular checks every 15 minutes for 2 hours </a:t>
            </a:r>
          </a:p>
          <a:p>
            <a:pPr marL="457200" indent="-457200">
              <a:buFont typeface="+mj-lt"/>
              <a:buAutoNum type="arabicPeriod"/>
            </a:pPr>
            <a:r>
              <a:rPr lang="en-US" dirty="0"/>
              <a:t>Monitor ICP hourly and record drain output hourly</a:t>
            </a:r>
          </a:p>
          <a:p>
            <a:pPr marL="457200" indent="-457200">
              <a:buFont typeface="+mj-lt"/>
              <a:buAutoNum type="arabicPeriod"/>
            </a:pPr>
            <a:r>
              <a:rPr lang="en-US" dirty="0"/>
              <a:t>SBP goal &lt; 180 now that aneurysm is secure, contact team for SBP &gt; 180 as it may be indicative of vasospasm</a:t>
            </a:r>
          </a:p>
          <a:p>
            <a:pPr marL="457200" indent="-457200">
              <a:buFont typeface="+mj-lt"/>
              <a:buAutoNum type="arabicPeriod"/>
            </a:pPr>
            <a:r>
              <a:rPr lang="en-US" dirty="0"/>
              <a:t>Obtain Transcranial Dopplers daily </a:t>
            </a:r>
          </a:p>
          <a:p>
            <a:pPr marL="457200" indent="-457200">
              <a:buFont typeface="+mj-lt"/>
              <a:buAutoNum type="arabicPeriod"/>
            </a:pPr>
            <a:r>
              <a:rPr lang="en-US" dirty="0"/>
              <a:t>Nimodipine 60 mg PO every 4 hours for 21 days </a:t>
            </a:r>
          </a:p>
          <a:p>
            <a:pPr marL="457200" indent="-457200">
              <a:buFont typeface="+mj-lt"/>
              <a:buAutoNum type="arabicPeriod"/>
            </a:pPr>
            <a:r>
              <a:rPr lang="en-US" dirty="0"/>
              <a:t>Acetaminophen 650 q6h PRN for headache</a:t>
            </a:r>
          </a:p>
          <a:p>
            <a:pPr marL="457200" indent="-457200">
              <a:buFont typeface="+mj-lt"/>
              <a:buAutoNum type="arabicPeriod"/>
            </a:pPr>
            <a:r>
              <a:rPr lang="en-US" dirty="0"/>
              <a:t>Insulin sliding scale or infusion for glucose control</a:t>
            </a:r>
          </a:p>
          <a:p>
            <a:pPr marL="457200" indent="-457200">
              <a:buFont typeface="+mj-lt"/>
              <a:buAutoNum type="arabicPeriod"/>
            </a:pPr>
            <a:r>
              <a:rPr lang="en-US" dirty="0"/>
              <a:t>Chemistry panel daily to monitor sodium </a:t>
            </a:r>
          </a:p>
          <a:p>
            <a:endParaRPr lang="en-US" b="1" dirty="0"/>
          </a:p>
          <a:p>
            <a:endParaRPr lang="en-US" b="1" dirty="0"/>
          </a:p>
          <a:p>
            <a:endParaRPr lang="en-US" dirty="0"/>
          </a:p>
        </p:txBody>
      </p:sp>
      <p:pic>
        <p:nvPicPr>
          <p:cNvPr id="5" name="Picture 4">
            <a:hlinkClick r:id="rId3" action="ppaction://hlinksldjump"/>
            <a:extLst>
              <a:ext uri="{FF2B5EF4-FFF2-40B4-BE49-F238E27FC236}">
                <a16:creationId xmlns:a16="http://schemas.microsoft.com/office/drawing/2014/main" id="{1FFE3BC5-FE9C-4CE0-9076-C507B75D8F95}"/>
              </a:ext>
            </a:extLst>
          </p:cNvPr>
          <p:cNvPicPr>
            <a:picLocks noChangeAspect="1"/>
          </p:cNvPicPr>
          <p:nvPr/>
        </p:nvPicPr>
        <p:blipFill>
          <a:blip r:embed="rId4"/>
          <a:stretch>
            <a:fillRect/>
          </a:stretch>
        </p:blipFill>
        <p:spPr>
          <a:xfrm>
            <a:off x="11004272" y="5669252"/>
            <a:ext cx="1060796" cy="640135"/>
          </a:xfrm>
          <a:prstGeom prst="rect">
            <a:avLst/>
          </a:prstGeom>
        </p:spPr>
      </p:pic>
    </p:spTree>
    <p:extLst>
      <p:ext uri="{BB962C8B-B14F-4D97-AF65-F5344CB8AC3E}">
        <p14:creationId xmlns:p14="http://schemas.microsoft.com/office/powerpoint/2010/main" val="28012862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altLang="en-US"/>
              <a:t>Vasospasm </a:t>
            </a:r>
          </a:p>
        </p:txBody>
      </p:sp>
      <p:sp>
        <p:nvSpPr>
          <p:cNvPr id="3" name="Content Placeholder 2"/>
          <p:cNvSpPr>
            <a:spLocks noGrp="1"/>
          </p:cNvSpPr>
          <p:nvPr>
            <p:ph idx="1"/>
          </p:nvPr>
        </p:nvSpPr>
        <p:spPr>
          <a:xfrm>
            <a:off x="1097280" y="1913638"/>
            <a:ext cx="10714506" cy="4240491"/>
          </a:xfrm>
        </p:spPr>
        <p:txBody>
          <a:bodyPr rtlCol="0">
            <a:normAutofit/>
          </a:bodyPr>
          <a:lstStyle/>
          <a:p>
            <a:pPr>
              <a:spcAft>
                <a:spcPts val="0"/>
              </a:spcAft>
              <a:buFont typeface="Arial" panose="020B0604020202020204" pitchFamily="34" charset="0"/>
              <a:buChar char="•"/>
              <a:defRPr/>
            </a:pPr>
            <a:r>
              <a:rPr lang="en-US" dirty="0"/>
              <a:t>Can result from thicken arterial wall, narrow lumen, impaired relaxation, impaired antiregulatory function, intravascular depletion </a:t>
            </a:r>
          </a:p>
          <a:p>
            <a:pPr>
              <a:spcAft>
                <a:spcPts val="0"/>
              </a:spcAft>
              <a:buFont typeface="Arial" panose="020B0604020202020204" pitchFamily="34" charset="0"/>
              <a:buChar char="•"/>
              <a:defRPr/>
            </a:pPr>
            <a:r>
              <a:rPr lang="en-US" dirty="0"/>
              <a:t>Risk for vasospasm is present during days 3 – 21, highest risk is approximately day 7</a:t>
            </a:r>
          </a:p>
          <a:p>
            <a:pPr>
              <a:spcAft>
                <a:spcPts val="0"/>
              </a:spcAft>
              <a:buFont typeface="Arial" panose="020B0604020202020204" pitchFamily="34" charset="0"/>
              <a:buChar char="•"/>
              <a:defRPr/>
            </a:pPr>
            <a:r>
              <a:rPr lang="en-US" dirty="0"/>
              <a:t>Less than 4% of deficits occur after day 13</a:t>
            </a:r>
          </a:p>
          <a:p>
            <a:pPr>
              <a:spcAft>
                <a:spcPts val="0"/>
              </a:spcAft>
              <a:buFont typeface="Arial" panose="020B0604020202020204" pitchFamily="34" charset="0"/>
              <a:buChar char="•"/>
              <a:defRPr/>
            </a:pPr>
            <a:r>
              <a:rPr lang="en-US" dirty="0"/>
              <a:t>60% incidence, 30% become symptomatic</a:t>
            </a:r>
          </a:p>
          <a:p>
            <a:pPr>
              <a:spcAft>
                <a:spcPts val="0"/>
              </a:spcAft>
              <a:buFont typeface="Arial" panose="020B0604020202020204" pitchFamily="34" charset="0"/>
              <a:buChar char="•"/>
              <a:defRPr/>
            </a:pPr>
            <a:r>
              <a:rPr lang="en-US" dirty="0"/>
              <a:t>At risk</a:t>
            </a:r>
          </a:p>
          <a:p>
            <a:pPr lvl="1">
              <a:spcAft>
                <a:spcPts val="0"/>
              </a:spcAft>
              <a:buFont typeface="Arial" panose="020B0604020202020204" pitchFamily="34" charset="0"/>
              <a:buChar char="•"/>
              <a:defRPr/>
            </a:pPr>
            <a:r>
              <a:rPr lang="en-US" dirty="0"/>
              <a:t>Younger patients with poor neurological grade</a:t>
            </a:r>
          </a:p>
          <a:p>
            <a:pPr lvl="1">
              <a:spcAft>
                <a:spcPts val="0"/>
              </a:spcAft>
              <a:buFont typeface="Arial" panose="020B0604020202020204" pitchFamily="34" charset="0"/>
              <a:buChar char="•"/>
              <a:defRPr/>
            </a:pPr>
            <a:r>
              <a:rPr lang="en-US" dirty="0"/>
              <a:t>Thick subarachnoid clot</a:t>
            </a:r>
          </a:p>
          <a:p>
            <a:pPr lvl="1">
              <a:spcAft>
                <a:spcPts val="0"/>
              </a:spcAft>
              <a:buFont typeface="Arial" panose="020B0604020202020204" pitchFamily="34" charset="0"/>
              <a:buChar char="•"/>
              <a:defRPr/>
            </a:pPr>
            <a:r>
              <a:rPr lang="en-US" dirty="0"/>
              <a:t>IVH</a:t>
            </a:r>
          </a:p>
          <a:p>
            <a:pPr lvl="1">
              <a:spcAft>
                <a:spcPts val="0"/>
              </a:spcAft>
              <a:buFont typeface="Arial" panose="020B0604020202020204" pitchFamily="34" charset="0"/>
              <a:buChar char="•"/>
              <a:defRPr/>
            </a:pPr>
            <a:r>
              <a:rPr lang="en-US" dirty="0"/>
              <a:t>History of smoking</a:t>
            </a:r>
          </a:p>
          <a:p>
            <a:pPr>
              <a:spcAft>
                <a:spcPts val="0"/>
              </a:spcAft>
              <a:buFont typeface="Arial" panose="020B0604020202020204" pitchFamily="34" charset="0"/>
              <a:buChar char="•"/>
              <a:defRPr/>
            </a:pPr>
            <a:r>
              <a:rPr lang="en-US" dirty="0"/>
              <a:t>Symptoms</a:t>
            </a:r>
          </a:p>
          <a:p>
            <a:pPr lvl="1">
              <a:spcAft>
                <a:spcPts val="0"/>
              </a:spcAft>
              <a:buFont typeface="Arial" panose="020B0604020202020204" pitchFamily="34" charset="0"/>
              <a:buChar char="•"/>
              <a:defRPr/>
            </a:pPr>
            <a:r>
              <a:rPr lang="en-US" dirty="0"/>
              <a:t>Headache, confusion, decreased LOC, focal deficit</a:t>
            </a:r>
          </a:p>
          <a:p>
            <a:pPr>
              <a:spcAft>
                <a:spcPts val="0"/>
              </a:spcAft>
              <a:defRPr/>
            </a:pPr>
            <a:endParaRPr lang="en-US" dirty="0"/>
          </a:p>
          <a:p>
            <a:pPr>
              <a:spcAft>
                <a:spcPts val="0"/>
              </a:spcAft>
              <a:defRPr/>
            </a:pPr>
            <a:endParaRPr lang="en-US" dirty="0"/>
          </a:p>
        </p:txBody>
      </p:sp>
      <p:pic>
        <p:nvPicPr>
          <p:cNvPr id="4" name="Picture 3">
            <a:hlinkClick r:id="rId3" action="ppaction://hlinksldjump"/>
            <a:extLst>
              <a:ext uri="{FF2B5EF4-FFF2-40B4-BE49-F238E27FC236}">
                <a16:creationId xmlns:a16="http://schemas.microsoft.com/office/drawing/2014/main" id="{67EF5FBD-CA1E-4FA8-8808-F7219FC2A3FC}"/>
              </a:ext>
            </a:extLst>
          </p:cNvPr>
          <p:cNvPicPr>
            <a:picLocks noChangeAspect="1"/>
          </p:cNvPicPr>
          <p:nvPr/>
        </p:nvPicPr>
        <p:blipFill>
          <a:blip r:embed="rId4"/>
          <a:stretch>
            <a:fillRect/>
          </a:stretch>
        </p:blipFill>
        <p:spPr>
          <a:xfrm>
            <a:off x="11004272" y="5669252"/>
            <a:ext cx="1060796" cy="640135"/>
          </a:xfrm>
          <a:prstGeom prst="rect">
            <a:avLst/>
          </a:prstGeom>
        </p:spPr>
      </p:pic>
    </p:spTree>
    <p:extLst>
      <p:ext uri="{BB962C8B-B14F-4D97-AF65-F5344CB8AC3E}">
        <p14:creationId xmlns:p14="http://schemas.microsoft.com/office/powerpoint/2010/main" val="2140243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altLang="en-US" dirty="0"/>
              <a:t>Introduction</a:t>
            </a:r>
          </a:p>
        </p:txBody>
      </p:sp>
      <p:sp>
        <p:nvSpPr>
          <p:cNvPr id="3" name="Content Placeholder 2"/>
          <p:cNvSpPr>
            <a:spLocks noGrp="1"/>
          </p:cNvSpPr>
          <p:nvPr>
            <p:ph idx="1"/>
          </p:nvPr>
        </p:nvSpPr>
        <p:spPr>
          <a:xfrm>
            <a:off x="633984" y="1892593"/>
            <a:ext cx="10370288" cy="4294786"/>
          </a:xfrm>
        </p:spPr>
        <p:txBody>
          <a:bodyPr rtlCol="0">
            <a:normAutofit lnSpcReduction="10000"/>
          </a:bodyPr>
          <a:lstStyle/>
          <a:p>
            <a:pPr>
              <a:spcAft>
                <a:spcPts val="0"/>
              </a:spcAft>
              <a:buFont typeface="Arial" panose="020B0604020202020204" pitchFamily="34" charset="0"/>
              <a:buChar char="•"/>
              <a:defRPr/>
            </a:pPr>
            <a:r>
              <a:rPr lang="en-US" sz="2400" dirty="0"/>
              <a:t>Aneurysmal subarachnoid hemorrhage (aSAH) is a neurological emergency </a:t>
            </a:r>
          </a:p>
          <a:p>
            <a:pPr>
              <a:spcAft>
                <a:spcPts val="0"/>
              </a:spcAft>
              <a:buFont typeface="Arial" panose="020B0604020202020204" pitchFamily="34" charset="0"/>
              <a:buChar char="•"/>
              <a:defRPr/>
            </a:pPr>
            <a:r>
              <a:rPr lang="en-US" sz="2400" dirty="0"/>
              <a:t>Epidemiology: </a:t>
            </a:r>
          </a:p>
          <a:p>
            <a:pPr lvl="1">
              <a:spcAft>
                <a:spcPts val="0"/>
              </a:spcAft>
              <a:buFont typeface="Arial" panose="020B0604020202020204" pitchFamily="34" charset="0"/>
              <a:buChar char="•"/>
              <a:defRPr/>
            </a:pPr>
            <a:r>
              <a:rPr lang="en-US" sz="2200" dirty="0"/>
              <a:t>2-16 cases per 100,000 yearly worldwide </a:t>
            </a:r>
          </a:p>
          <a:p>
            <a:pPr lvl="1">
              <a:spcAft>
                <a:spcPts val="0"/>
              </a:spcAft>
              <a:buFont typeface="Arial" panose="020B0604020202020204" pitchFamily="34" charset="0"/>
              <a:buChar char="•"/>
              <a:defRPr/>
            </a:pPr>
            <a:r>
              <a:rPr lang="en-US" sz="2200" dirty="0"/>
              <a:t>33,000 cases per year in USA</a:t>
            </a:r>
          </a:p>
          <a:p>
            <a:pPr lvl="1">
              <a:spcAft>
                <a:spcPts val="0"/>
              </a:spcAft>
              <a:buFont typeface="Arial" panose="020B0604020202020204" pitchFamily="34" charset="0"/>
              <a:buChar char="•"/>
              <a:defRPr/>
            </a:pPr>
            <a:r>
              <a:rPr lang="en-US" sz="2200" dirty="0"/>
              <a:t>African Americans and Mexican Americans 2x greater incidence</a:t>
            </a:r>
          </a:p>
          <a:p>
            <a:pPr lvl="1">
              <a:spcAft>
                <a:spcPts val="0"/>
              </a:spcAft>
              <a:buFont typeface="Arial" panose="020B0604020202020204" pitchFamily="34" charset="0"/>
              <a:buChar char="•"/>
              <a:defRPr/>
            </a:pPr>
            <a:r>
              <a:rPr lang="en-US" sz="2200" dirty="0"/>
              <a:t>Women &gt; men (1.24x greater incidence) </a:t>
            </a:r>
          </a:p>
          <a:p>
            <a:pPr lvl="1">
              <a:spcAft>
                <a:spcPts val="0"/>
              </a:spcAft>
              <a:buFont typeface="Arial" panose="020B0604020202020204" pitchFamily="34" charset="0"/>
              <a:buChar char="•"/>
              <a:defRPr/>
            </a:pPr>
            <a:r>
              <a:rPr lang="en-US" sz="2200" dirty="0"/>
              <a:t>Mean age 55 years old</a:t>
            </a:r>
          </a:p>
          <a:p>
            <a:pPr lvl="1">
              <a:spcAft>
                <a:spcPts val="0"/>
              </a:spcAft>
              <a:buFont typeface="Arial" panose="020B0604020202020204" pitchFamily="34" charset="0"/>
              <a:buChar char="•"/>
              <a:defRPr/>
            </a:pPr>
            <a:r>
              <a:rPr lang="en-US" sz="2200" dirty="0"/>
              <a:t>20% of individuals with one aneurysm will have multiple aneurysms</a:t>
            </a:r>
          </a:p>
          <a:p>
            <a:pPr>
              <a:spcAft>
                <a:spcPts val="0"/>
              </a:spcAft>
              <a:buFont typeface="Arial" panose="020B0604020202020204" pitchFamily="34" charset="0"/>
              <a:buChar char="•"/>
              <a:defRPr/>
            </a:pPr>
            <a:r>
              <a:rPr lang="en-US" sz="2400" dirty="0"/>
              <a:t>Morbidity and mortality: </a:t>
            </a:r>
          </a:p>
          <a:p>
            <a:pPr lvl="1">
              <a:spcAft>
                <a:spcPts val="0"/>
              </a:spcAft>
              <a:buFont typeface="Arial" panose="020B0604020202020204" pitchFamily="34" charset="0"/>
              <a:buChar char="•"/>
              <a:defRPr/>
            </a:pPr>
            <a:r>
              <a:rPr lang="en-US" sz="2200" dirty="0"/>
              <a:t>15% of patients with </a:t>
            </a:r>
            <a:r>
              <a:rPr lang="en-US" sz="2200" dirty="0" err="1"/>
              <a:t>aSAH</a:t>
            </a:r>
            <a:r>
              <a:rPr lang="en-US" sz="2200" dirty="0"/>
              <a:t> die at the time of rupture </a:t>
            </a:r>
          </a:p>
          <a:p>
            <a:pPr lvl="1">
              <a:spcAft>
                <a:spcPts val="0"/>
              </a:spcAft>
              <a:buFont typeface="Arial" panose="020B0604020202020204" pitchFamily="34" charset="0"/>
              <a:buChar char="•"/>
              <a:defRPr/>
            </a:pPr>
            <a:r>
              <a:rPr lang="en-US" sz="2200" dirty="0"/>
              <a:t>45% die within 30 days</a:t>
            </a:r>
          </a:p>
          <a:p>
            <a:pPr lvl="1">
              <a:spcAft>
                <a:spcPts val="0"/>
              </a:spcAft>
              <a:buFont typeface="Arial" panose="020B0604020202020204" pitchFamily="34" charset="0"/>
              <a:buChar char="•"/>
              <a:defRPr/>
            </a:pPr>
            <a:r>
              <a:rPr lang="en-US" sz="2200" dirty="0"/>
              <a:t>At 1 year, survivors often report difficulty with memory, mood, speech, and self care</a:t>
            </a:r>
          </a:p>
          <a:p>
            <a:pPr>
              <a:spcAft>
                <a:spcPts val="0"/>
              </a:spcAft>
              <a:defRPr/>
            </a:pPr>
            <a:endParaRPr lang="en-US" dirty="0"/>
          </a:p>
          <a:p>
            <a:pPr>
              <a:spcAft>
                <a:spcPts val="0"/>
              </a:spcAft>
              <a:defRPr/>
            </a:pPr>
            <a:endParaRPr lang="en-US" dirty="0"/>
          </a:p>
        </p:txBody>
      </p:sp>
      <p:pic>
        <p:nvPicPr>
          <p:cNvPr id="2" name="Picture 1">
            <a:hlinkClick r:id="rId3" action="ppaction://hlinksldjump"/>
            <a:extLst>
              <a:ext uri="{FF2B5EF4-FFF2-40B4-BE49-F238E27FC236}">
                <a16:creationId xmlns:a16="http://schemas.microsoft.com/office/drawing/2014/main" id="{6CCB632A-5716-484B-992B-8E5FEA5504F1}"/>
              </a:ext>
            </a:extLst>
          </p:cNvPr>
          <p:cNvPicPr>
            <a:picLocks noChangeAspect="1"/>
          </p:cNvPicPr>
          <p:nvPr/>
        </p:nvPicPr>
        <p:blipFill>
          <a:blip r:embed="rId4"/>
          <a:stretch>
            <a:fillRect/>
          </a:stretch>
        </p:blipFill>
        <p:spPr>
          <a:xfrm>
            <a:off x="11004272" y="5669252"/>
            <a:ext cx="1060796" cy="640135"/>
          </a:xfrm>
          <a:prstGeom prst="rect">
            <a:avLst/>
          </a:prstGeom>
        </p:spPr>
      </p:pic>
      <p:sp>
        <p:nvSpPr>
          <p:cNvPr id="5" name="TextBox 4">
            <a:extLst>
              <a:ext uri="{FF2B5EF4-FFF2-40B4-BE49-F238E27FC236}">
                <a16:creationId xmlns:a16="http://schemas.microsoft.com/office/drawing/2014/main" id="{CEE57AB3-4282-4EF1-95EB-3AEC26B3662E}"/>
              </a:ext>
            </a:extLst>
          </p:cNvPr>
          <p:cNvSpPr txBox="1"/>
          <p:nvPr/>
        </p:nvSpPr>
        <p:spPr>
          <a:xfrm>
            <a:off x="426720" y="5940055"/>
            <a:ext cx="4692951" cy="369332"/>
          </a:xfrm>
          <a:prstGeom prst="rect">
            <a:avLst/>
          </a:prstGeom>
          <a:noFill/>
        </p:spPr>
        <p:txBody>
          <a:bodyPr wrap="none" rtlCol="0">
            <a:spAutoFit/>
          </a:bodyPr>
          <a:lstStyle/>
          <a:p>
            <a:r>
              <a:rPr lang="en-US" dirty="0"/>
              <a:t>de </a:t>
            </a:r>
            <a:r>
              <a:rPr lang="en-US" dirty="0" err="1"/>
              <a:t>Rooij</a:t>
            </a:r>
            <a:r>
              <a:rPr lang="en-US" dirty="0"/>
              <a:t> NK., et al., 2007, </a:t>
            </a:r>
            <a:r>
              <a:rPr lang="en-US" dirty="0" err="1"/>
              <a:t>Feigin</a:t>
            </a:r>
            <a:r>
              <a:rPr lang="en-US" dirty="0"/>
              <a:t> VL., et al., 2009 </a:t>
            </a:r>
          </a:p>
        </p:txBody>
      </p:sp>
    </p:spTree>
    <p:extLst>
      <p:ext uri="{BB962C8B-B14F-4D97-AF65-F5344CB8AC3E}">
        <p14:creationId xmlns:p14="http://schemas.microsoft.com/office/powerpoint/2010/main" val="22565400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altLang="en-US" dirty="0"/>
              <a:t>Monitor for Vasospasm</a:t>
            </a:r>
            <a:br>
              <a:rPr lang="en-US" altLang="en-US" dirty="0"/>
            </a:br>
            <a:r>
              <a:rPr lang="en-US" altLang="en-US" dirty="0"/>
              <a:t>Transcranial Doppler (TCD)</a:t>
            </a:r>
          </a:p>
        </p:txBody>
      </p:sp>
      <p:sp>
        <p:nvSpPr>
          <p:cNvPr id="3" name="Content Placeholder 2"/>
          <p:cNvSpPr>
            <a:spLocks noGrp="1"/>
          </p:cNvSpPr>
          <p:nvPr>
            <p:ph idx="1"/>
          </p:nvPr>
        </p:nvSpPr>
        <p:spPr>
          <a:xfrm>
            <a:off x="597660" y="1949429"/>
            <a:ext cx="11406498" cy="4023360"/>
          </a:xfrm>
        </p:spPr>
        <p:txBody>
          <a:bodyPr rtlCol="0">
            <a:normAutofit fontScale="92500" lnSpcReduction="10000"/>
          </a:bodyPr>
          <a:lstStyle/>
          <a:p>
            <a:pPr>
              <a:spcAft>
                <a:spcPts val="0"/>
              </a:spcAft>
              <a:buFont typeface="Arial" panose="020B0604020202020204" pitchFamily="34" charset="0"/>
              <a:buChar char="•"/>
              <a:defRPr/>
            </a:pPr>
            <a:r>
              <a:rPr lang="en-US" sz="3600" dirty="0"/>
              <a:t>Noninvasive linear blood flow velocities</a:t>
            </a:r>
          </a:p>
          <a:p>
            <a:pPr>
              <a:spcAft>
                <a:spcPts val="0"/>
              </a:spcAft>
              <a:buFont typeface="Arial" panose="020B0604020202020204" pitchFamily="34" charset="0"/>
              <a:buChar char="•"/>
              <a:defRPr/>
            </a:pPr>
            <a:r>
              <a:rPr lang="en-US" sz="3600" dirty="0"/>
              <a:t>Velocity changes seen on TCD typically precede clinical signs of vasospasm</a:t>
            </a:r>
          </a:p>
          <a:p>
            <a:pPr>
              <a:buFont typeface="Arial" panose="020B0604020202020204" pitchFamily="34" charset="0"/>
              <a:buChar char="•"/>
            </a:pPr>
            <a:r>
              <a:rPr lang="en-US" altLang="en-US" sz="3600" dirty="0"/>
              <a:t>Conduct daily studies to monitor trends of vasospasm</a:t>
            </a:r>
          </a:p>
          <a:p>
            <a:pPr>
              <a:spcAft>
                <a:spcPts val="0"/>
              </a:spcAft>
              <a:buFont typeface="Arial" panose="020B0604020202020204" pitchFamily="34" charset="0"/>
              <a:buChar char="•"/>
              <a:defRPr/>
            </a:pPr>
            <a:r>
              <a:rPr lang="en-US" sz="3600" dirty="0"/>
              <a:t>Limitation to use of TCD</a:t>
            </a:r>
          </a:p>
          <a:p>
            <a:pPr lvl="1">
              <a:spcAft>
                <a:spcPts val="0"/>
              </a:spcAft>
              <a:buFont typeface="Arial" panose="020B0604020202020204" pitchFamily="34" charset="0"/>
              <a:buChar char="•"/>
              <a:defRPr/>
            </a:pPr>
            <a:r>
              <a:rPr lang="en-US" sz="3600" dirty="0"/>
              <a:t>Operator dependent</a:t>
            </a:r>
          </a:p>
          <a:p>
            <a:pPr lvl="1">
              <a:spcAft>
                <a:spcPts val="0"/>
              </a:spcAft>
              <a:buFont typeface="Arial" panose="020B0604020202020204" pitchFamily="34" charset="0"/>
              <a:buChar char="•"/>
              <a:defRPr/>
            </a:pPr>
            <a:r>
              <a:rPr lang="en-US" sz="3600" dirty="0"/>
              <a:t>Poor temporal windows (older women)</a:t>
            </a:r>
          </a:p>
          <a:p>
            <a:pPr lvl="1">
              <a:spcAft>
                <a:spcPts val="0"/>
              </a:spcAft>
              <a:buFont typeface="Arial" panose="020B0604020202020204" pitchFamily="34" charset="0"/>
              <a:buChar char="•"/>
              <a:defRPr/>
            </a:pPr>
            <a:r>
              <a:rPr lang="en-US" sz="3600" dirty="0"/>
              <a:t>Sensitivity &amp; specificity 70% - 80%</a:t>
            </a:r>
          </a:p>
          <a:p>
            <a:pPr>
              <a:spcAft>
                <a:spcPts val="0"/>
              </a:spcAft>
              <a:defRPr/>
            </a:pPr>
            <a:endParaRPr lang="en-US" dirty="0"/>
          </a:p>
          <a:p>
            <a:pPr lvl="1">
              <a:spcAft>
                <a:spcPts val="0"/>
              </a:spcAft>
              <a:defRPr/>
            </a:pPr>
            <a:endParaRPr lang="en-US" dirty="0"/>
          </a:p>
          <a:p>
            <a:pPr lvl="1">
              <a:spcAft>
                <a:spcPts val="0"/>
              </a:spcAft>
              <a:defRPr/>
            </a:pPr>
            <a:endParaRPr lang="en-US" dirty="0"/>
          </a:p>
        </p:txBody>
      </p:sp>
      <p:pic>
        <p:nvPicPr>
          <p:cNvPr id="4" name="Picture 3">
            <a:hlinkClick r:id="rId3" action="ppaction://hlinksldjump"/>
            <a:extLst>
              <a:ext uri="{FF2B5EF4-FFF2-40B4-BE49-F238E27FC236}">
                <a16:creationId xmlns:a16="http://schemas.microsoft.com/office/drawing/2014/main" id="{3C0D56A4-DB1C-48C5-BA95-479AF8A7EEA2}"/>
              </a:ext>
            </a:extLst>
          </p:cNvPr>
          <p:cNvPicPr>
            <a:picLocks noChangeAspect="1"/>
          </p:cNvPicPr>
          <p:nvPr/>
        </p:nvPicPr>
        <p:blipFill>
          <a:blip r:embed="rId4"/>
          <a:stretch>
            <a:fillRect/>
          </a:stretch>
        </p:blipFill>
        <p:spPr>
          <a:xfrm>
            <a:off x="11004272" y="5669252"/>
            <a:ext cx="1060796" cy="640135"/>
          </a:xfrm>
          <a:prstGeom prst="rect">
            <a:avLst/>
          </a:prstGeom>
        </p:spPr>
      </p:pic>
    </p:spTree>
    <p:extLst>
      <p:ext uri="{BB962C8B-B14F-4D97-AF65-F5344CB8AC3E}">
        <p14:creationId xmlns:p14="http://schemas.microsoft.com/office/powerpoint/2010/main" val="30790029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br>
              <a:rPr lang="en-US" altLang="en-US" dirty="0"/>
            </a:br>
            <a:r>
              <a:rPr lang="en-US" altLang="en-US" dirty="0"/>
              <a:t>Transcranial Doppler (TCD) Results</a:t>
            </a:r>
          </a:p>
        </p:txBody>
      </p:sp>
      <p:sp>
        <p:nvSpPr>
          <p:cNvPr id="3" name="Content Placeholder 2"/>
          <p:cNvSpPr>
            <a:spLocks noGrp="1"/>
          </p:cNvSpPr>
          <p:nvPr>
            <p:ph idx="1"/>
          </p:nvPr>
        </p:nvSpPr>
        <p:spPr>
          <a:xfrm>
            <a:off x="597660" y="1949429"/>
            <a:ext cx="10058400" cy="4023360"/>
          </a:xfrm>
        </p:spPr>
        <p:txBody>
          <a:bodyPr rtlCol="0">
            <a:normAutofit fontScale="85000" lnSpcReduction="20000"/>
          </a:bodyPr>
          <a:lstStyle/>
          <a:p>
            <a:pPr>
              <a:buFont typeface="Arial" panose="020B0604020202020204" pitchFamily="34" charset="0"/>
              <a:buChar char="•"/>
            </a:pPr>
            <a:r>
              <a:rPr lang="en-US" altLang="en-US" sz="3600" dirty="0"/>
              <a:t>Assess for elevated blood flow velocities </a:t>
            </a:r>
          </a:p>
          <a:p>
            <a:pPr lvl="1">
              <a:buFont typeface="Arial" panose="020B0604020202020204" pitchFamily="34" charset="0"/>
              <a:buChar char="•"/>
            </a:pPr>
            <a:r>
              <a:rPr lang="en-US" altLang="en-US" sz="3600" dirty="0"/>
              <a:t>Mean velocity &gt; 120cm/sec indicative of vasospasm, &gt;150 moderate, &gt;200 severe</a:t>
            </a:r>
          </a:p>
          <a:p>
            <a:pPr marL="0" indent="0">
              <a:buNone/>
            </a:pPr>
            <a:endParaRPr lang="en-US" altLang="en-US" sz="3600" dirty="0"/>
          </a:p>
          <a:p>
            <a:pPr>
              <a:spcAft>
                <a:spcPts val="0"/>
              </a:spcAft>
              <a:buFont typeface="Arial" panose="020B0604020202020204" pitchFamily="34" charset="0"/>
              <a:buChar char="•"/>
              <a:defRPr/>
            </a:pPr>
            <a:r>
              <a:rPr lang="en-US" sz="3600" dirty="0"/>
              <a:t>Review </a:t>
            </a:r>
            <a:r>
              <a:rPr lang="en-US" sz="3600" dirty="0" err="1"/>
              <a:t>Lindegaard</a:t>
            </a:r>
            <a:r>
              <a:rPr lang="en-US" sz="3600" dirty="0"/>
              <a:t> Ratio</a:t>
            </a:r>
          </a:p>
          <a:p>
            <a:pPr lvl="1">
              <a:spcAft>
                <a:spcPts val="0"/>
              </a:spcAft>
              <a:buFont typeface="Arial" panose="020B0604020202020204" pitchFamily="34" charset="0"/>
              <a:buChar char="•"/>
              <a:defRPr/>
            </a:pPr>
            <a:r>
              <a:rPr lang="en-US" sz="3600" dirty="0"/>
              <a:t>Intracranial to extracranial vessel mean flow velocity ratio</a:t>
            </a:r>
          </a:p>
          <a:p>
            <a:pPr lvl="1">
              <a:spcAft>
                <a:spcPts val="0"/>
              </a:spcAft>
              <a:buFont typeface="Arial" panose="020B0604020202020204" pitchFamily="34" charset="0"/>
              <a:buChar char="•"/>
              <a:defRPr/>
            </a:pPr>
            <a:r>
              <a:rPr lang="en-US" sz="3600" dirty="0"/>
              <a:t>Vasospasm vs. hyperemia</a:t>
            </a:r>
          </a:p>
          <a:p>
            <a:pPr lvl="1">
              <a:buFont typeface="Arial" panose="020B0604020202020204" pitchFamily="34" charset="0"/>
              <a:buChar char="•"/>
            </a:pPr>
            <a:r>
              <a:rPr lang="en-US" altLang="en-US" sz="3600" dirty="0"/>
              <a:t>&gt; 3 vasospasm present</a:t>
            </a:r>
          </a:p>
          <a:p>
            <a:pPr lvl="1">
              <a:buFont typeface="Arial" panose="020B0604020202020204" pitchFamily="34" charset="0"/>
              <a:buChar char="•"/>
            </a:pPr>
            <a:r>
              <a:rPr lang="en-US" altLang="en-US" sz="3600" dirty="0"/>
              <a:t>&gt; 6 Severe vasospasm present</a:t>
            </a:r>
          </a:p>
          <a:p>
            <a:pPr lvl="1">
              <a:spcAft>
                <a:spcPts val="0"/>
              </a:spcAft>
              <a:buFont typeface="Arial" panose="020B0604020202020204" pitchFamily="34" charset="0"/>
              <a:buChar char="•"/>
              <a:defRPr/>
            </a:pPr>
            <a:endParaRPr lang="en-US" sz="3600" dirty="0"/>
          </a:p>
          <a:p>
            <a:pPr>
              <a:spcAft>
                <a:spcPts val="0"/>
              </a:spcAft>
              <a:defRPr/>
            </a:pPr>
            <a:endParaRPr lang="en-US" dirty="0"/>
          </a:p>
          <a:p>
            <a:pPr lvl="1">
              <a:spcAft>
                <a:spcPts val="0"/>
              </a:spcAft>
              <a:defRPr/>
            </a:pPr>
            <a:endParaRPr lang="en-US" dirty="0"/>
          </a:p>
          <a:p>
            <a:pPr lvl="1">
              <a:spcAft>
                <a:spcPts val="0"/>
              </a:spcAft>
              <a:defRPr/>
            </a:pPr>
            <a:endParaRPr lang="en-US" dirty="0"/>
          </a:p>
        </p:txBody>
      </p:sp>
      <p:pic>
        <p:nvPicPr>
          <p:cNvPr id="4" name="Picture 3">
            <a:hlinkClick r:id="rId3" action="ppaction://hlinksldjump"/>
            <a:extLst>
              <a:ext uri="{FF2B5EF4-FFF2-40B4-BE49-F238E27FC236}">
                <a16:creationId xmlns:a16="http://schemas.microsoft.com/office/drawing/2014/main" id="{F5B40005-B747-4A3C-B47A-0B4979D5DDE3}"/>
              </a:ext>
            </a:extLst>
          </p:cNvPr>
          <p:cNvPicPr>
            <a:picLocks noChangeAspect="1"/>
          </p:cNvPicPr>
          <p:nvPr/>
        </p:nvPicPr>
        <p:blipFill>
          <a:blip r:embed="rId4"/>
          <a:stretch>
            <a:fillRect/>
          </a:stretch>
        </p:blipFill>
        <p:spPr>
          <a:xfrm>
            <a:off x="11004272" y="5669252"/>
            <a:ext cx="1060796" cy="640135"/>
          </a:xfrm>
          <a:prstGeom prst="rect">
            <a:avLst/>
          </a:prstGeom>
        </p:spPr>
      </p:pic>
    </p:spTree>
    <p:extLst>
      <p:ext uri="{BB962C8B-B14F-4D97-AF65-F5344CB8AC3E}">
        <p14:creationId xmlns:p14="http://schemas.microsoft.com/office/powerpoint/2010/main" val="11653369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a:t>Delayed Cerebral Ischemic (DCI)</a:t>
            </a:r>
          </a:p>
        </p:txBody>
      </p:sp>
      <p:sp>
        <p:nvSpPr>
          <p:cNvPr id="3" name="Content Placeholder 2"/>
          <p:cNvSpPr>
            <a:spLocks noGrp="1"/>
          </p:cNvSpPr>
          <p:nvPr>
            <p:ph idx="1"/>
          </p:nvPr>
        </p:nvSpPr>
        <p:spPr>
          <a:xfrm>
            <a:off x="791737" y="2062115"/>
            <a:ext cx="10642975" cy="3959543"/>
          </a:xfrm>
        </p:spPr>
        <p:txBody>
          <a:bodyPr rtlCol="0">
            <a:normAutofit fontScale="85000" lnSpcReduction="20000"/>
          </a:bodyPr>
          <a:lstStyle/>
          <a:p>
            <a:pPr>
              <a:spcAft>
                <a:spcPts val="0"/>
              </a:spcAft>
              <a:buFont typeface="Arial" panose="020B0604020202020204" pitchFamily="34" charset="0"/>
              <a:buChar char="•"/>
              <a:defRPr/>
            </a:pPr>
            <a:r>
              <a:rPr lang="en-US" sz="2800" dirty="0"/>
              <a:t>Any neurological deterioration presumed related to ischemia that persists for more than an hour and cannot be explained by other physiological abnormalities noted on standard radiographic, electrophysiologic, or laboratory findings</a:t>
            </a:r>
          </a:p>
          <a:p>
            <a:pPr>
              <a:spcAft>
                <a:spcPts val="0"/>
              </a:spcAft>
              <a:buFont typeface="Arial" panose="020B0604020202020204" pitchFamily="34" charset="0"/>
              <a:buChar char="•"/>
              <a:defRPr/>
            </a:pPr>
            <a:r>
              <a:rPr lang="en-US" sz="2800" dirty="0"/>
              <a:t>Occurs after SAH and has a gradual onset (5 – 7 days)</a:t>
            </a:r>
          </a:p>
          <a:p>
            <a:pPr>
              <a:spcAft>
                <a:spcPts val="0"/>
              </a:spcAft>
              <a:buFont typeface="Arial" panose="020B0604020202020204" pitchFamily="34" charset="0"/>
              <a:buChar char="•"/>
              <a:defRPr/>
            </a:pPr>
            <a:r>
              <a:rPr lang="en-US" sz="2800" dirty="0"/>
              <a:t>Involves more than single artery territory</a:t>
            </a:r>
          </a:p>
          <a:p>
            <a:pPr>
              <a:spcAft>
                <a:spcPts val="0"/>
              </a:spcAft>
              <a:buFont typeface="Arial" panose="020B0604020202020204" pitchFamily="34" charset="0"/>
              <a:buChar char="•"/>
              <a:defRPr/>
            </a:pPr>
            <a:r>
              <a:rPr lang="en-US" sz="2800" dirty="0"/>
              <a:t>Event presentation</a:t>
            </a:r>
          </a:p>
          <a:p>
            <a:pPr lvl="1">
              <a:spcAft>
                <a:spcPts val="0"/>
              </a:spcAft>
              <a:buFont typeface="Arial" panose="020B0604020202020204" pitchFamily="34" charset="0"/>
              <a:buChar char="•"/>
              <a:defRPr/>
            </a:pPr>
            <a:r>
              <a:rPr lang="en-US" sz="2600" dirty="0"/>
              <a:t>50% have decreased LOC &amp; focal deficits</a:t>
            </a:r>
          </a:p>
          <a:p>
            <a:pPr lvl="1">
              <a:spcAft>
                <a:spcPts val="0"/>
              </a:spcAft>
              <a:buFont typeface="Arial" panose="020B0604020202020204" pitchFamily="34" charset="0"/>
              <a:buChar char="•"/>
              <a:defRPr/>
            </a:pPr>
            <a:r>
              <a:rPr lang="en-US" sz="2600" dirty="0"/>
              <a:t>25% have hemispheric focal deficits </a:t>
            </a:r>
          </a:p>
          <a:p>
            <a:pPr lvl="1">
              <a:spcAft>
                <a:spcPts val="0"/>
              </a:spcAft>
              <a:buFont typeface="Arial" panose="020B0604020202020204" pitchFamily="34" charset="0"/>
              <a:buChar char="•"/>
              <a:defRPr/>
            </a:pPr>
            <a:r>
              <a:rPr lang="en-US" sz="2600" dirty="0"/>
              <a:t>25% have just a decreased LOC </a:t>
            </a:r>
          </a:p>
          <a:p>
            <a:pPr>
              <a:spcAft>
                <a:spcPts val="0"/>
              </a:spcAft>
              <a:buFont typeface="Arial" panose="020B0604020202020204" pitchFamily="34" charset="0"/>
              <a:buChar char="•"/>
              <a:defRPr/>
            </a:pPr>
            <a:r>
              <a:rPr lang="en-US" sz="2800" dirty="0"/>
              <a:t>Predicted by amount of blood &amp; loss of consciousness </a:t>
            </a:r>
          </a:p>
          <a:p>
            <a:pPr>
              <a:spcAft>
                <a:spcPts val="0"/>
              </a:spcAft>
              <a:buFont typeface="Arial" panose="020B0604020202020204" pitchFamily="34" charset="0"/>
              <a:buChar char="•"/>
              <a:defRPr/>
            </a:pPr>
            <a:r>
              <a:rPr lang="en-US" sz="2800" dirty="0"/>
              <a:t>Other factors include </a:t>
            </a:r>
            <a:r>
              <a:rPr lang="en-US" sz="2800" dirty="0" err="1"/>
              <a:t>hypovolemia</a:t>
            </a:r>
            <a:r>
              <a:rPr lang="en-US" sz="2800" dirty="0"/>
              <a:t> and hypotension </a:t>
            </a:r>
          </a:p>
        </p:txBody>
      </p:sp>
      <p:pic>
        <p:nvPicPr>
          <p:cNvPr id="4" name="Picture 3">
            <a:hlinkClick r:id="rId3" action="ppaction://hlinksldjump"/>
            <a:extLst>
              <a:ext uri="{FF2B5EF4-FFF2-40B4-BE49-F238E27FC236}">
                <a16:creationId xmlns:a16="http://schemas.microsoft.com/office/drawing/2014/main" id="{875BB2BF-2D7C-4E1C-BF77-BD893D6DB13C}"/>
              </a:ext>
            </a:extLst>
          </p:cNvPr>
          <p:cNvPicPr>
            <a:picLocks noChangeAspect="1"/>
          </p:cNvPicPr>
          <p:nvPr/>
        </p:nvPicPr>
        <p:blipFill>
          <a:blip r:embed="rId4"/>
          <a:stretch>
            <a:fillRect/>
          </a:stretch>
        </p:blipFill>
        <p:spPr>
          <a:xfrm>
            <a:off x="11004272" y="5669252"/>
            <a:ext cx="1060796" cy="640135"/>
          </a:xfrm>
          <a:prstGeom prst="rect">
            <a:avLst/>
          </a:prstGeom>
        </p:spPr>
      </p:pic>
      <p:sp>
        <p:nvSpPr>
          <p:cNvPr id="5" name="TextBox 4">
            <a:extLst>
              <a:ext uri="{FF2B5EF4-FFF2-40B4-BE49-F238E27FC236}">
                <a16:creationId xmlns:a16="http://schemas.microsoft.com/office/drawing/2014/main" id="{7C07CBBC-DF6F-4CEA-93DA-B51B959A34A9}"/>
              </a:ext>
            </a:extLst>
          </p:cNvPr>
          <p:cNvSpPr txBox="1"/>
          <p:nvPr/>
        </p:nvSpPr>
        <p:spPr>
          <a:xfrm>
            <a:off x="434897" y="5940055"/>
            <a:ext cx="2632516" cy="369332"/>
          </a:xfrm>
          <a:prstGeom prst="rect">
            <a:avLst/>
          </a:prstGeom>
          <a:noFill/>
        </p:spPr>
        <p:txBody>
          <a:bodyPr wrap="none" rtlCol="0">
            <a:spAutoFit/>
          </a:bodyPr>
          <a:lstStyle/>
          <a:p>
            <a:r>
              <a:rPr lang="en-US" dirty="0" err="1"/>
              <a:t>Diringer</a:t>
            </a:r>
            <a:r>
              <a:rPr lang="en-US" dirty="0"/>
              <a:t> MN., et al. (2011)</a:t>
            </a:r>
          </a:p>
        </p:txBody>
      </p:sp>
    </p:spTree>
    <p:extLst>
      <p:ext uri="{BB962C8B-B14F-4D97-AF65-F5344CB8AC3E}">
        <p14:creationId xmlns:p14="http://schemas.microsoft.com/office/powerpoint/2010/main" val="19049342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390144" y="286603"/>
            <a:ext cx="10058400" cy="1450757"/>
          </a:xfrm>
        </p:spPr>
        <p:txBody>
          <a:bodyPr/>
          <a:lstStyle/>
          <a:p>
            <a:pPr eaLnBrk="1" hangingPunct="1"/>
            <a:r>
              <a:rPr lang="en-US" altLang="en-US" dirty="0"/>
              <a:t>Monitor for Delayed Cerebral Ischemia </a:t>
            </a:r>
            <a:endParaRPr lang="en-US" altLang="en-US" sz="3600" dirty="0"/>
          </a:p>
        </p:txBody>
      </p:sp>
      <p:sp>
        <p:nvSpPr>
          <p:cNvPr id="37891" name="Content Placeholder 2"/>
          <p:cNvSpPr>
            <a:spLocks noGrp="1"/>
          </p:cNvSpPr>
          <p:nvPr>
            <p:ph idx="1"/>
          </p:nvPr>
        </p:nvSpPr>
        <p:spPr>
          <a:xfrm>
            <a:off x="694944" y="1737360"/>
            <a:ext cx="10314432" cy="4495800"/>
          </a:xfrm>
        </p:spPr>
        <p:txBody>
          <a:bodyPr>
            <a:normAutofit/>
          </a:bodyPr>
          <a:lstStyle/>
          <a:p>
            <a:pPr eaLnBrk="1" hangingPunct="1">
              <a:buFont typeface="Arial" panose="020B0604020202020204" pitchFamily="34" charset="0"/>
              <a:buChar char="•"/>
            </a:pPr>
            <a:r>
              <a:rPr lang="en-US" altLang="en-US" sz="2800" dirty="0"/>
              <a:t>Brain tissue oxygen catheter (PbtO</a:t>
            </a:r>
            <a:r>
              <a:rPr lang="en-US" altLang="en-US" sz="2800" baseline="-25000" dirty="0"/>
              <a:t>2</a:t>
            </a:r>
            <a:r>
              <a:rPr lang="en-US" altLang="en-US" sz="2800" dirty="0"/>
              <a:t>)</a:t>
            </a:r>
            <a:endParaRPr lang="en-US" altLang="en-US" sz="2800" baseline="-25000" dirty="0"/>
          </a:p>
          <a:p>
            <a:pPr lvl="1">
              <a:buFont typeface="Arial" panose="020B0604020202020204" pitchFamily="34" charset="0"/>
              <a:buChar char="•"/>
            </a:pPr>
            <a:r>
              <a:rPr lang="en-US" altLang="en-US" sz="2600" dirty="0"/>
              <a:t>Catheter placed in white matter of brain tissue</a:t>
            </a:r>
          </a:p>
          <a:p>
            <a:pPr lvl="1">
              <a:buFont typeface="Arial" panose="020B0604020202020204" pitchFamily="34" charset="0"/>
              <a:buChar char="•"/>
            </a:pPr>
            <a:r>
              <a:rPr lang="en-US" altLang="en-US" sz="2600" dirty="0"/>
              <a:t>Measures regional cerebral ischemia</a:t>
            </a:r>
          </a:p>
          <a:p>
            <a:pPr lvl="1">
              <a:buFont typeface="Arial" panose="020B0604020202020204" pitchFamily="34" charset="0"/>
              <a:buChar char="•"/>
            </a:pPr>
            <a:r>
              <a:rPr lang="en-US" altLang="en-US" sz="2800" dirty="0"/>
              <a:t>Ischemia present at 15mm Hg</a:t>
            </a:r>
          </a:p>
          <a:p>
            <a:pPr>
              <a:buFont typeface="Arial" panose="020B0604020202020204" pitchFamily="34" charset="0"/>
              <a:buChar char="•"/>
            </a:pPr>
            <a:r>
              <a:rPr lang="en-US" altLang="en-US" sz="3000" dirty="0"/>
              <a:t>Electroencephalogram (EEG)</a:t>
            </a:r>
          </a:p>
          <a:p>
            <a:pPr lvl="1">
              <a:buFont typeface="Arial" panose="020B0604020202020204" pitchFamily="34" charset="0"/>
              <a:buChar char="•"/>
            </a:pPr>
            <a:r>
              <a:rPr lang="en-US" altLang="en-US" sz="2800" dirty="0"/>
              <a:t>Assess alpha/delta ratio</a:t>
            </a:r>
          </a:p>
          <a:p>
            <a:pPr>
              <a:buFont typeface="Arial" panose="020B0604020202020204" pitchFamily="34" charset="0"/>
              <a:buChar char="•"/>
            </a:pPr>
            <a:r>
              <a:rPr lang="en-US" altLang="en-US" sz="3000" dirty="0"/>
              <a:t>Microdialysis</a:t>
            </a:r>
          </a:p>
          <a:p>
            <a:pPr lvl="1">
              <a:buFont typeface="Arial" panose="020B0604020202020204" pitchFamily="34" charset="0"/>
              <a:buChar char="•"/>
            </a:pPr>
            <a:r>
              <a:rPr lang="en-US" altLang="en-US" sz="2800" dirty="0"/>
              <a:t>Assess lactate to pyruvate ratio</a:t>
            </a:r>
          </a:p>
          <a:p>
            <a:pPr lvl="1">
              <a:buFont typeface="Arial" panose="020B0604020202020204" pitchFamily="34" charset="0"/>
              <a:buChar char="•"/>
            </a:pPr>
            <a:r>
              <a:rPr lang="en-US" altLang="en-US" sz="2800" dirty="0"/>
              <a:t>Ischemia is present when lactate to pyruvate ratio &gt; 25mm Hg</a:t>
            </a:r>
          </a:p>
          <a:p>
            <a:pPr lvl="1">
              <a:buFont typeface="Arial" panose="020B0604020202020204" pitchFamily="34" charset="0"/>
              <a:buChar char="•"/>
            </a:pPr>
            <a:endParaRPr lang="en-US" altLang="en-US" sz="2800" dirty="0"/>
          </a:p>
        </p:txBody>
      </p:sp>
      <p:pic>
        <p:nvPicPr>
          <p:cNvPr id="4" name="Picture 3">
            <a:hlinkClick r:id="rId3" action="ppaction://hlinksldjump"/>
            <a:extLst>
              <a:ext uri="{FF2B5EF4-FFF2-40B4-BE49-F238E27FC236}">
                <a16:creationId xmlns:a16="http://schemas.microsoft.com/office/drawing/2014/main" id="{DAB12592-782F-4143-88E5-40A5929BF005}"/>
              </a:ext>
            </a:extLst>
          </p:cNvPr>
          <p:cNvPicPr>
            <a:picLocks noChangeAspect="1"/>
          </p:cNvPicPr>
          <p:nvPr/>
        </p:nvPicPr>
        <p:blipFill>
          <a:blip r:embed="rId4"/>
          <a:stretch>
            <a:fillRect/>
          </a:stretch>
        </p:blipFill>
        <p:spPr>
          <a:xfrm>
            <a:off x="11004272" y="5669252"/>
            <a:ext cx="1060796" cy="640135"/>
          </a:xfrm>
          <a:prstGeom prst="rect">
            <a:avLst/>
          </a:prstGeom>
        </p:spPr>
      </p:pic>
    </p:spTree>
    <p:extLst>
      <p:ext uri="{BB962C8B-B14F-4D97-AF65-F5344CB8AC3E}">
        <p14:creationId xmlns:p14="http://schemas.microsoft.com/office/powerpoint/2010/main" val="10318651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dirty="0"/>
              <a:t>Nimodipine</a:t>
            </a:r>
          </a:p>
        </p:txBody>
      </p:sp>
      <p:sp>
        <p:nvSpPr>
          <p:cNvPr id="20483" name="Content Placeholder 2"/>
          <p:cNvSpPr>
            <a:spLocks noGrp="1"/>
          </p:cNvSpPr>
          <p:nvPr>
            <p:ph idx="1"/>
          </p:nvPr>
        </p:nvSpPr>
        <p:spPr>
          <a:xfrm>
            <a:off x="678357" y="1920162"/>
            <a:ext cx="10896246" cy="4023360"/>
          </a:xfrm>
        </p:spPr>
        <p:txBody>
          <a:bodyPr>
            <a:normAutofit/>
          </a:bodyPr>
          <a:lstStyle/>
          <a:p>
            <a:pPr eaLnBrk="1" hangingPunct="1">
              <a:buFont typeface="Arial" panose="020B0604020202020204" pitchFamily="34" charset="0"/>
              <a:buChar char="•"/>
            </a:pPr>
            <a:r>
              <a:rPr lang="en-US" altLang="en-US" sz="2800" dirty="0"/>
              <a:t>Calcium channel blocker</a:t>
            </a:r>
          </a:p>
          <a:p>
            <a:pPr eaLnBrk="1" hangingPunct="1">
              <a:buFont typeface="Arial" panose="020B0604020202020204" pitchFamily="34" charset="0"/>
              <a:buChar char="•"/>
            </a:pPr>
            <a:r>
              <a:rPr lang="en-US" altLang="en-US" sz="2800" dirty="0"/>
              <a:t>Give 60mg every 4 hours for 21 days </a:t>
            </a:r>
          </a:p>
          <a:p>
            <a:pPr lvl="1">
              <a:buFont typeface="Arial" panose="020B0604020202020204" pitchFamily="34" charset="0"/>
              <a:buChar char="•"/>
            </a:pPr>
            <a:r>
              <a:rPr lang="en-US" altLang="en-US" sz="2400" dirty="0"/>
              <a:t>Only given enterally</a:t>
            </a:r>
          </a:p>
          <a:p>
            <a:pPr lvl="1">
              <a:buFont typeface="Arial" panose="020B0604020202020204" pitchFamily="34" charset="0"/>
              <a:buChar char="•"/>
            </a:pPr>
            <a:r>
              <a:rPr lang="en-US" altLang="en-US" sz="2600" dirty="0"/>
              <a:t>Given as whole capsule or liquid preparation</a:t>
            </a:r>
          </a:p>
          <a:p>
            <a:pPr eaLnBrk="1" hangingPunct="1">
              <a:buFont typeface="Arial" panose="020B0604020202020204" pitchFamily="34" charset="0"/>
              <a:buChar char="•"/>
            </a:pPr>
            <a:r>
              <a:rPr lang="en-US" altLang="en-US" sz="2800" dirty="0"/>
              <a:t>Decreases risk of delayed ischemic damage and poor functional outcome</a:t>
            </a:r>
          </a:p>
          <a:p>
            <a:pPr eaLnBrk="1" hangingPunct="1">
              <a:buFont typeface="Arial" panose="020B0604020202020204" pitchFamily="34" charset="0"/>
              <a:buChar char="•"/>
            </a:pPr>
            <a:r>
              <a:rPr lang="en-US" altLang="en-US" sz="2800" dirty="0"/>
              <a:t>Does not decrease angiographic vasospasm</a:t>
            </a:r>
          </a:p>
          <a:p>
            <a:pPr eaLnBrk="1" hangingPunct="1">
              <a:buFont typeface="Arial" panose="020B0604020202020204" pitchFamily="34" charset="0"/>
              <a:buChar char="•"/>
            </a:pPr>
            <a:r>
              <a:rPr lang="en-US" altLang="en-US" sz="2800" dirty="0"/>
              <a:t>Ensure systemic blood pressure is not compromised </a:t>
            </a:r>
          </a:p>
          <a:p>
            <a:pPr lvl="1">
              <a:buFont typeface="Arial" panose="020B0604020202020204" pitchFamily="34" charset="0"/>
              <a:buChar char="•"/>
            </a:pPr>
            <a:r>
              <a:rPr lang="en-US" altLang="en-US" sz="2600" dirty="0"/>
              <a:t>May need to give 30mg every 2 hours</a:t>
            </a:r>
          </a:p>
          <a:p>
            <a:pPr eaLnBrk="1" hangingPunct="1"/>
            <a:endParaRPr lang="en-US" altLang="en-US" dirty="0"/>
          </a:p>
        </p:txBody>
      </p:sp>
      <p:pic>
        <p:nvPicPr>
          <p:cNvPr id="4" name="Picture 3">
            <a:hlinkClick r:id="rId3" action="ppaction://hlinksldjump"/>
            <a:extLst>
              <a:ext uri="{FF2B5EF4-FFF2-40B4-BE49-F238E27FC236}">
                <a16:creationId xmlns:a16="http://schemas.microsoft.com/office/drawing/2014/main" id="{E1573438-2977-4C2C-8C78-07BBE9584676}"/>
              </a:ext>
            </a:extLst>
          </p:cNvPr>
          <p:cNvPicPr>
            <a:picLocks noChangeAspect="1"/>
          </p:cNvPicPr>
          <p:nvPr/>
        </p:nvPicPr>
        <p:blipFill>
          <a:blip r:embed="rId4"/>
          <a:stretch>
            <a:fillRect/>
          </a:stretch>
        </p:blipFill>
        <p:spPr>
          <a:xfrm>
            <a:off x="11004272" y="5669252"/>
            <a:ext cx="1060796" cy="640135"/>
          </a:xfrm>
          <a:prstGeom prst="rect">
            <a:avLst/>
          </a:prstGeom>
        </p:spPr>
      </p:pic>
    </p:spTree>
    <p:extLst>
      <p:ext uri="{BB962C8B-B14F-4D97-AF65-F5344CB8AC3E}">
        <p14:creationId xmlns:p14="http://schemas.microsoft.com/office/powerpoint/2010/main" val="16040580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8E0EC-51F2-4B98-A5F6-4E417D2F25A5}"/>
              </a:ext>
            </a:extLst>
          </p:cNvPr>
          <p:cNvSpPr>
            <a:spLocks noGrp="1"/>
          </p:cNvSpPr>
          <p:nvPr>
            <p:ph type="title"/>
          </p:nvPr>
        </p:nvSpPr>
        <p:spPr/>
        <p:txBody>
          <a:bodyPr/>
          <a:lstStyle/>
          <a:p>
            <a:r>
              <a:rPr lang="en-US" dirty="0"/>
              <a:t>Case Study Question 8</a:t>
            </a:r>
          </a:p>
        </p:txBody>
      </p:sp>
      <p:sp>
        <p:nvSpPr>
          <p:cNvPr id="3" name="Content Placeholder 2">
            <a:extLst>
              <a:ext uri="{FF2B5EF4-FFF2-40B4-BE49-F238E27FC236}">
                <a16:creationId xmlns:a16="http://schemas.microsoft.com/office/drawing/2014/main" id="{F8A2EA7E-5CD3-4AC0-8CB9-1FBED22B04A1}"/>
              </a:ext>
            </a:extLst>
          </p:cNvPr>
          <p:cNvSpPr>
            <a:spLocks noGrp="1"/>
          </p:cNvSpPr>
          <p:nvPr>
            <p:ph idx="1"/>
          </p:nvPr>
        </p:nvSpPr>
        <p:spPr>
          <a:xfrm>
            <a:off x="1097280" y="1845733"/>
            <a:ext cx="10481576" cy="4374313"/>
          </a:xfrm>
        </p:spPr>
        <p:txBody>
          <a:bodyPr>
            <a:normAutofit/>
          </a:bodyPr>
          <a:lstStyle/>
          <a:p>
            <a:r>
              <a:rPr lang="en-US" sz="2800" dirty="0"/>
              <a:t>It is time for Mrs. Jones to receive her Nimodipine.  You notice that her blood pressure is 160/86. After giving Mrs. Jones her Nimodipine you notice that her blood pressure drops to 120/80.  Which of the following actions would you consider?</a:t>
            </a:r>
          </a:p>
          <a:p>
            <a:pPr marL="514350" indent="-514350">
              <a:buFont typeface="+mj-lt"/>
              <a:buAutoNum type="alphaUcPeriod"/>
            </a:pPr>
            <a:r>
              <a:rPr lang="en-US" sz="2800" dirty="0">
                <a:hlinkClick r:id="rId3" action="ppaction://hlinksldjump"/>
              </a:rPr>
              <a:t>Discontinue giving Mrs. Jones Nimodipine</a:t>
            </a:r>
            <a:endParaRPr lang="en-US" sz="2800" dirty="0"/>
          </a:p>
          <a:p>
            <a:pPr marL="514350" indent="-514350">
              <a:buFont typeface="+mj-lt"/>
              <a:buAutoNum type="alphaUcPeriod"/>
            </a:pPr>
            <a:r>
              <a:rPr lang="en-US" sz="2800" dirty="0">
                <a:hlinkClick r:id="rId3" action="ppaction://hlinksldjump"/>
              </a:rPr>
              <a:t>Continue to give Mrs. Jones Nimodipine 60mg every 4 hours</a:t>
            </a:r>
            <a:endParaRPr lang="en-US" sz="2800" dirty="0"/>
          </a:p>
          <a:p>
            <a:pPr marL="514350" indent="-514350">
              <a:buFont typeface="+mj-lt"/>
              <a:buAutoNum type="alphaUcPeriod"/>
            </a:pPr>
            <a:r>
              <a:rPr lang="en-US" sz="2800" dirty="0">
                <a:hlinkClick r:id="rId4" action="ppaction://hlinksldjump"/>
              </a:rPr>
              <a:t>Give the next dose at 30mg every 2 hours</a:t>
            </a:r>
            <a:endParaRPr lang="en-US" sz="2800" dirty="0"/>
          </a:p>
          <a:p>
            <a:pPr marL="514350" indent="-514350">
              <a:buFont typeface="+mj-lt"/>
              <a:buAutoNum type="alphaUcPeriod"/>
            </a:pPr>
            <a:r>
              <a:rPr lang="en-US" sz="2800" dirty="0">
                <a:hlinkClick r:id="rId3" action="ppaction://hlinksldjump"/>
              </a:rPr>
              <a:t>Give Mrs. Jones a Normal Saline 100cc bolus</a:t>
            </a:r>
            <a:endParaRPr lang="en-US" sz="2800" dirty="0"/>
          </a:p>
        </p:txBody>
      </p:sp>
      <p:pic>
        <p:nvPicPr>
          <p:cNvPr id="4" name="Picture 3">
            <a:hlinkClick r:id="rId5" action="ppaction://hlinksldjump"/>
            <a:extLst>
              <a:ext uri="{FF2B5EF4-FFF2-40B4-BE49-F238E27FC236}">
                <a16:creationId xmlns:a16="http://schemas.microsoft.com/office/drawing/2014/main" id="{8BF753D5-E0A7-4637-9F9C-1250ABB157A5}"/>
              </a:ext>
            </a:extLst>
          </p:cNvPr>
          <p:cNvPicPr>
            <a:picLocks noChangeAspect="1"/>
          </p:cNvPicPr>
          <p:nvPr/>
        </p:nvPicPr>
        <p:blipFill>
          <a:blip r:embed="rId6"/>
          <a:stretch>
            <a:fillRect/>
          </a:stretch>
        </p:blipFill>
        <p:spPr>
          <a:xfrm>
            <a:off x="11004272" y="5669252"/>
            <a:ext cx="1060796" cy="640135"/>
          </a:xfrm>
          <a:prstGeom prst="rect">
            <a:avLst/>
          </a:prstGeom>
        </p:spPr>
      </p:pic>
    </p:spTree>
    <p:extLst>
      <p:ext uri="{BB962C8B-B14F-4D97-AF65-F5344CB8AC3E}">
        <p14:creationId xmlns:p14="http://schemas.microsoft.com/office/powerpoint/2010/main" val="11907721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533754" y="244073"/>
            <a:ext cx="10058400" cy="1450757"/>
          </a:xfrm>
        </p:spPr>
        <p:txBody>
          <a:bodyPr/>
          <a:lstStyle/>
          <a:p>
            <a:pPr eaLnBrk="1" hangingPunct="1"/>
            <a:r>
              <a:rPr lang="en-US" altLang="en-US" dirty="0"/>
              <a:t>Monitor &amp; Treat Vasospasm</a:t>
            </a:r>
            <a:br>
              <a:rPr lang="en-US" altLang="en-US" dirty="0"/>
            </a:br>
            <a:r>
              <a:rPr lang="en-US" altLang="en-US" dirty="0"/>
              <a:t>Digital Subtraction Angiography (DSA)</a:t>
            </a:r>
          </a:p>
        </p:txBody>
      </p:sp>
      <p:sp>
        <p:nvSpPr>
          <p:cNvPr id="46083" name="Content Placeholder 2"/>
          <p:cNvSpPr>
            <a:spLocks noGrp="1"/>
          </p:cNvSpPr>
          <p:nvPr>
            <p:ph idx="1"/>
          </p:nvPr>
        </p:nvSpPr>
        <p:spPr>
          <a:xfrm>
            <a:off x="414669" y="2005223"/>
            <a:ext cx="11238614" cy="4023360"/>
          </a:xfrm>
        </p:spPr>
        <p:txBody>
          <a:bodyPr>
            <a:normAutofit/>
          </a:bodyPr>
          <a:lstStyle/>
          <a:p>
            <a:pPr eaLnBrk="1" hangingPunct="1">
              <a:buFont typeface="Arial" panose="020B0604020202020204" pitchFamily="34" charset="0"/>
              <a:buChar char="•"/>
            </a:pPr>
            <a:r>
              <a:rPr lang="en-US" altLang="en-US" sz="2800" dirty="0"/>
              <a:t>Highly accurate for detecting vasospasm</a:t>
            </a:r>
          </a:p>
          <a:p>
            <a:pPr eaLnBrk="1" hangingPunct="1">
              <a:buFont typeface="Arial" panose="020B0604020202020204" pitchFamily="34" charset="0"/>
              <a:buChar char="•"/>
            </a:pPr>
            <a:endParaRPr lang="en-US" altLang="en-US" sz="2800" dirty="0"/>
          </a:p>
          <a:p>
            <a:pPr eaLnBrk="1" hangingPunct="1">
              <a:buFont typeface="Arial" panose="020B0604020202020204" pitchFamily="34" charset="0"/>
              <a:buChar char="•"/>
            </a:pPr>
            <a:r>
              <a:rPr lang="en-US" altLang="en-US" sz="2800" dirty="0"/>
              <a:t>Provides treatment for vasospasm (angioplasty, intra-arterial calcium channel blocker or vasodilator)</a:t>
            </a:r>
          </a:p>
          <a:p>
            <a:pPr eaLnBrk="1" hangingPunct="1">
              <a:buFont typeface="Arial" panose="020B0604020202020204" pitchFamily="34" charset="0"/>
              <a:buChar char="•"/>
            </a:pPr>
            <a:endParaRPr lang="en-US" altLang="en-US" sz="2800" dirty="0"/>
          </a:p>
          <a:p>
            <a:pPr eaLnBrk="1" hangingPunct="1">
              <a:buFont typeface="Arial" panose="020B0604020202020204" pitchFamily="34" charset="0"/>
              <a:buChar char="•"/>
            </a:pPr>
            <a:r>
              <a:rPr lang="en-US" altLang="en-US" sz="2800" dirty="0"/>
              <a:t>Monitor insertion site post-procedure for complications </a:t>
            </a:r>
          </a:p>
          <a:p>
            <a:pPr eaLnBrk="1" hangingPunct="1">
              <a:buFont typeface="Arial" panose="020B0604020202020204" pitchFamily="34" charset="0"/>
              <a:buChar char="•"/>
            </a:pPr>
            <a:endParaRPr lang="en-US" altLang="en-US" sz="2800" dirty="0"/>
          </a:p>
          <a:p>
            <a:pPr eaLnBrk="1" hangingPunct="1"/>
            <a:endParaRPr lang="en-US" altLang="en-US" dirty="0"/>
          </a:p>
          <a:p>
            <a:pPr eaLnBrk="1" hangingPunct="1"/>
            <a:endParaRPr lang="en-US" altLang="en-US" dirty="0"/>
          </a:p>
        </p:txBody>
      </p:sp>
      <p:pic>
        <p:nvPicPr>
          <p:cNvPr id="4" name="Picture 3">
            <a:hlinkClick r:id="rId3" action="ppaction://hlinksldjump"/>
            <a:extLst>
              <a:ext uri="{FF2B5EF4-FFF2-40B4-BE49-F238E27FC236}">
                <a16:creationId xmlns:a16="http://schemas.microsoft.com/office/drawing/2014/main" id="{93F95A29-0D5D-4EC4-86A8-FE6618995FE9}"/>
              </a:ext>
            </a:extLst>
          </p:cNvPr>
          <p:cNvPicPr>
            <a:picLocks noChangeAspect="1"/>
          </p:cNvPicPr>
          <p:nvPr/>
        </p:nvPicPr>
        <p:blipFill>
          <a:blip r:embed="rId4"/>
          <a:stretch>
            <a:fillRect/>
          </a:stretch>
        </p:blipFill>
        <p:spPr>
          <a:xfrm>
            <a:off x="11004272" y="5669252"/>
            <a:ext cx="1060796" cy="640135"/>
          </a:xfrm>
          <a:prstGeom prst="rect">
            <a:avLst/>
          </a:prstGeom>
        </p:spPr>
      </p:pic>
    </p:spTree>
    <p:extLst>
      <p:ext uri="{BB962C8B-B14F-4D97-AF65-F5344CB8AC3E}">
        <p14:creationId xmlns:p14="http://schemas.microsoft.com/office/powerpoint/2010/main" val="27465910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altLang="en-US" dirty="0"/>
              <a:t>Assess for Vasospasm</a:t>
            </a:r>
            <a:br>
              <a:rPr lang="en-US" altLang="en-US" dirty="0"/>
            </a:br>
            <a:r>
              <a:rPr lang="en-US" altLang="en-US" dirty="0"/>
              <a:t>CT Angiography (CTA)</a:t>
            </a:r>
          </a:p>
        </p:txBody>
      </p:sp>
      <p:sp>
        <p:nvSpPr>
          <p:cNvPr id="48131" name="Content Placeholder 2"/>
          <p:cNvSpPr>
            <a:spLocks noGrp="1"/>
          </p:cNvSpPr>
          <p:nvPr>
            <p:ph idx="1"/>
          </p:nvPr>
        </p:nvSpPr>
        <p:spPr>
          <a:xfrm>
            <a:off x="1097279" y="1845734"/>
            <a:ext cx="10470943" cy="4023360"/>
          </a:xfrm>
        </p:spPr>
        <p:txBody>
          <a:bodyPr/>
          <a:lstStyle/>
          <a:p>
            <a:pPr eaLnBrk="1" hangingPunct="1">
              <a:buFont typeface="Arial" panose="020B0604020202020204" pitchFamily="34" charset="0"/>
              <a:buChar char="•"/>
            </a:pPr>
            <a:r>
              <a:rPr lang="en-US" altLang="en-US" sz="2800" dirty="0"/>
              <a:t>Good correlation with digital subtraction angiography (DSA)</a:t>
            </a:r>
          </a:p>
          <a:p>
            <a:pPr eaLnBrk="1" hangingPunct="1">
              <a:buFont typeface="Arial" panose="020B0604020202020204" pitchFamily="34" charset="0"/>
              <a:buChar char="•"/>
            </a:pPr>
            <a:r>
              <a:rPr lang="en-US" altLang="en-US" sz="2800" dirty="0"/>
              <a:t>Can identify aneurysms 5mm or larger with high degree of sensitivity</a:t>
            </a:r>
          </a:p>
          <a:p>
            <a:pPr eaLnBrk="1" hangingPunct="1">
              <a:buFont typeface="Arial" panose="020B0604020202020204" pitchFamily="34" charset="0"/>
              <a:buChar char="•"/>
            </a:pPr>
            <a:r>
              <a:rPr lang="en-US" altLang="en-US" sz="2800" dirty="0"/>
              <a:t>Noninvasive, can quickly and easily be obtained  </a:t>
            </a:r>
          </a:p>
          <a:p>
            <a:pPr eaLnBrk="1" hangingPunct="1">
              <a:buFont typeface="Arial" panose="020B0604020202020204" pitchFamily="34" charset="0"/>
              <a:buChar char="•"/>
            </a:pPr>
            <a:r>
              <a:rPr lang="en-US" altLang="en-US" sz="2800" dirty="0"/>
              <a:t>90% agreement for severe vasospasm between CTA and DSA</a:t>
            </a:r>
          </a:p>
          <a:p>
            <a:pPr lvl="1" eaLnBrk="1" hangingPunct="1">
              <a:buFont typeface="Arial" panose="020B0604020202020204" pitchFamily="34" charset="0"/>
              <a:buChar char="•"/>
            </a:pPr>
            <a:r>
              <a:rPr lang="en-US" altLang="en-US" sz="2800" dirty="0"/>
              <a:t>Discrepancy seen with mild to moderate spasm</a:t>
            </a:r>
          </a:p>
          <a:p>
            <a:pPr>
              <a:buFont typeface="Arial" panose="020B0604020202020204" pitchFamily="34" charset="0"/>
              <a:buChar char="•"/>
            </a:pPr>
            <a:r>
              <a:rPr lang="en-US" altLang="en-US" sz="2800" dirty="0"/>
              <a:t>Similar to DSA, CTA requires the administration of IV contrast</a:t>
            </a:r>
          </a:p>
          <a:p>
            <a:pPr eaLnBrk="1" hangingPunct="1"/>
            <a:endParaRPr lang="en-US" altLang="en-US" dirty="0"/>
          </a:p>
          <a:p>
            <a:pPr lvl="1" eaLnBrk="1" hangingPunct="1"/>
            <a:endParaRPr lang="en-US" altLang="en-US" dirty="0"/>
          </a:p>
        </p:txBody>
      </p:sp>
      <p:pic>
        <p:nvPicPr>
          <p:cNvPr id="4" name="Picture 3">
            <a:hlinkClick r:id="rId3" action="ppaction://hlinksldjump"/>
            <a:extLst>
              <a:ext uri="{FF2B5EF4-FFF2-40B4-BE49-F238E27FC236}">
                <a16:creationId xmlns:a16="http://schemas.microsoft.com/office/drawing/2014/main" id="{2ACE9007-210E-4C4D-9899-F3B48D90EA07}"/>
              </a:ext>
            </a:extLst>
          </p:cNvPr>
          <p:cNvPicPr>
            <a:picLocks noChangeAspect="1"/>
          </p:cNvPicPr>
          <p:nvPr/>
        </p:nvPicPr>
        <p:blipFill>
          <a:blip r:embed="rId4"/>
          <a:stretch>
            <a:fillRect/>
          </a:stretch>
        </p:blipFill>
        <p:spPr>
          <a:xfrm>
            <a:off x="11004272" y="5669252"/>
            <a:ext cx="1060796" cy="640135"/>
          </a:xfrm>
          <a:prstGeom prst="rect">
            <a:avLst/>
          </a:prstGeom>
        </p:spPr>
      </p:pic>
    </p:spTree>
    <p:extLst>
      <p:ext uri="{BB962C8B-B14F-4D97-AF65-F5344CB8AC3E}">
        <p14:creationId xmlns:p14="http://schemas.microsoft.com/office/powerpoint/2010/main" val="9066988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altLang="en-US" dirty="0"/>
              <a:t>Assess for Vasospasm</a:t>
            </a:r>
            <a:br>
              <a:rPr lang="en-US" altLang="en-US" dirty="0"/>
            </a:br>
            <a:r>
              <a:rPr lang="en-US" altLang="en-US" dirty="0"/>
              <a:t>CT Perfusion</a:t>
            </a:r>
          </a:p>
        </p:txBody>
      </p:sp>
      <p:sp>
        <p:nvSpPr>
          <p:cNvPr id="49155" name="Content Placeholder 2"/>
          <p:cNvSpPr>
            <a:spLocks noGrp="1"/>
          </p:cNvSpPr>
          <p:nvPr>
            <p:ph idx="1"/>
          </p:nvPr>
        </p:nvSpPr>
        <p:spPr/>
        <p:txBody>
          <a:bodyPr>
            <a:normAutofit fontScale="92500"/>
          </a:bodyPr>
          <a:lstStyle/>
          <a:p>
            <a:pPr eaLnBrk="1" hangingPunct="1">
              <a:buFont typeface="Arial" panose="020B0604020202020204" pitchFamily="34" charset="0"/>
              <a:buChar char="•"/>
            </a:pPr>
            <a:r>
              <a:rPr lang="en-US" altLang="en-US" sz="2800" dirty="0"/>
              <a:t>Good correlation with digital subtraction angiography (DSA)</a:t>
            </a:r>
          </a:p>
          <a:p>
            <a:pPr eaLnBrk="1" hangingPunct="1">
              <a:buFont typeface="Arial" panose="020B0604020202020204" pitchFamily="34" charset="0"/>
              <a:buChar char="•"/>
            </a:pPr>
            <a:r>
              <a:rPr lang="en-US" altLang="en-US" sz="2800" dirty="0"/>
              <a:t>Severe vasospasm seen with</a:t>
            </a:r>
          </a:p>
          <a:p>
            <a:pPr lvl="1" eaLnBrk="1" hangingPunct="1">
              <a:buFont typeface="Arial" panose="020B0604020202020204" pitchFamily="34" charset="0"/>
              <a:buChar char="•"/>
            </a:pPr>
            <a:r>
              <a:rPr lang="en-US" altLang="en-US" sz="2800" dirty="0"/>
              <a:t>&lt; 25ml/100 g/min cerebral blood flow</a:t>
            </a:r>
          </a:p>
          <a:p>
            <a:pPr lvl="1" eaLnBrk="1" hangingPunct="1">
              <a:buFont typeface="Arial" panose="020B0604020202020204" pitchFamily="34" charset="0"/>
              <a:buChar char="•"/>
            </a:pPr>
            <a:r>
              <a:rPr lang="en-US" altLang="en-US" sz="2800" dirty="0"/>
              <a:t>&gt;6.5s mean transit times</a:t>
            </a:r>
          </a:p>
          <a:p>
            <a:pPr eaLnBrk="1" hangingPunct="1">
              <a:buFont typeface="Arial" panose="020B0604020202020204" pitchFamily="34" charset="0"/>
              <a:buChar char="•"/>
            </a:pPr>
            <a:r>
              <a:rPr lang="en-US" altLang="en-US" sz="2800" dirty="0"/>
              <a:t>Identifies ischemic risk </a:t>
            </a:r>
          </a:p>
          <a:p>
            <a:pPr>
              <a:buFont typeface="Arial" panose="020B0604020202020204" pitchFamily="34" charset="0"/>
              <a:buChar char="•"/>
            </a:pPr>
            <a:r>
              <a:rPr lang="en-US" sz="2800" dirty="0">
                <a:solidFill>
                  <a:srgbClr val="666666"/>
                </a:solidFill>
              </a:rPr>
              <a:t>Be aware of cumulative radiation exposure from CT perfusion studies</a:t>
            </a:r>
            <a:br>
              <a:rPr lang="en-US" sz="2800" dirty="0"/>
            </a:br>
            <a:br>
              <a:rPr lang="en-US" sz="2800" dirty="0">
                <a:solidFill>
                  <a:srgbClr val="666666"/>
                </a:solidFill>
                <a:latin typeface="Arial" panose="020B0604020202020204" pitchFamily="34" charset="0"/>
              </a:rPr>
            </a:br>
            <a:br>
              <a:rPr lang="en-US" sz="2800" dirty="0">
                <a:solidFill>
                  <a:srgbClr val="666666"/>
                </a:solidFill>
                <a:latin typeface="Arial" panose="020B0604020202020204" pitchFamily="34" charset="0"/>
              </a:rPr>
            </a:br>
            <a:endParaRPr lang="en-US" altLang="en-US" sz="2800" dirty="0"/>
          </a:p>
        </p:txBody>
      </p:sp>
      <p:pic>
        <p:nvPicPr>
          <p:cNvPr id="4" name="Picture 3">
            <a:hlinkClick r:id="rId3" action="ppaction://hlinksldjump"/>
            <a:extLst>
              <a:ext uri="{FF2B5EF4-FFF2-40B4-BE49-F238E27FC236}">
                <a16:creationId xmlns:a16="http://schemas.microsoft.com/office/drawing/2014/main" id="{25431B16-023B-4877-AAE6-362D01599F31}"/>
              </a:ext>
            </a:extLst>
          </p:cNvPr>
          <p:cNvPicPr>
            <a:picLocks noChangeAspect="1"/>
          </p:cNvPicPr>
          <p:nvPr/>
        </p:nvPicPr>
        <p:blipFill>
          <a:blip r:embed="rId4"/>
          <a:stretch>
            <a:fillRect/>
          </a:stretch>
        </p:blipFill>
        <p:spPr>
          <a:xfrm>
            <a:off x="11004272" y="5669252"/>
            <a:ext cx="1060796" cy="640135"/>
          </a:xfrm>
          <a:prstGeom prst="rect">
            <a:avLst/>
          </a:prstGeom>
        </p:spPr>
      </p:pic>
    </p:spTree>
    <p:extLst>
      <p:ext uri="{BB962C8B-B14F-4D97-AF65-F5344CB8AC3E}">
        <p14:creationId xmlns:p14="http://schemas.microsoft.com/office/powerpoint/2010/main" val="41545957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a:t>
            </a:r>
          </a:p>
        </p:txBody>
      </p:sp>
      <p:sp>
        <p:nvSpPr>
          <p:cNvPr id="3" name="Content Placeholder 2"/>
          <p:cNvSpPr>
            <a:spLocks noGrp="1"/>
          </p:cNvSpPr>
          <p:nvPr>
            <p:ph idx="1"/>
          </p:nvPr>
        </p:nvSpPr>
        <p:spPr/>
        <p:txBody>
          <a:bodyPr>
            <a:normAutofit/>
          </a:bodyPr>
          <a:lstStyle/>
          <a:p>
            <a:r>
              <a:rPr lang="en-US" sz="2800" dirty="0"/>
              <a:t>On post embolization 5/post bleed day 6 Mrs. Jones’ TCDs are noted to have increasing velocities in the Left MCA with a </a:t>
            </a:r>
            <a:r>
              <a:rPr lang="en-US" sz="2800" dirty="0" err="1"/>
              <a:t>Lindegaard</a:t>
            </a:r>
            <a:r>
              <a:rPr lang="en-US" sz="2800" dirty="0"/>
              <a:t> Index of 5.2. </a:t>
            </a:r>
          </a:p>
          <a:p>
            <a:r>
              <a:rPr lang="en-US" sz="2800" dirty="0"/>
              <a:t>The nurse taking care of Mrs. Jones also reports new onset of confusion and decreased level of consciousness. </a:t>
            </a:r>
          </a:p>
          <a:p>
            <a:r>
              <a:rPr lang="en-US" sz="2800" dirty="0"/>
              <a:t>A CTA/CTP is obtained and confirms severe vasospasm in the left MCA with new areas of decreased perfusion noted on CTP, indicative of new infarctions. </a:t>
            </a:r>
          </a:p>
        </p:txBody>
      </p:sp>
      <p:pic>
        <p:nvPicPr>
          <p:cNvPr id="4" name="Picture 3">
            <a:hlinkClick r:id="rId3" action="ppaction://hlinksldjump"/>
            <a:extLst>
              <a:ext uri="{FF2B5EF4-FFF2-40B4-BE49-F238E27FC236}">
                <a16:creationId xmlns:a16="http://schemas.microsoft.com/office/drawing/2014/main" id="{A9B196ED-FA1E-426E-BFC2-7CE56ED3E2C5}"/>
              </a:ext>
            </a:extLst>
          </p:cNvPr>
          <p:cNvPicPr>
            <a:picLocks noChangeAspect="1"/>
          </p:cNvPicPr>
          <p:nvPr/>
        </p:nvPicPr>
        <p:blipFill>
          <a:blip r:embed="rId4"/>
          <a:stretch>
            <a:fillRect/>
          </a:stretch>
        </p:blipFill>
        <p:spPr>
          <a:xfrm>
            <a:off x="11004272" y="5669252"/>
            <a:ext cx="1060796" cy="640135"/>
          </a:xfrm>
          <a:prstGeom prst="rect">
            <a:avLst/>
          </a:prstGeom>
        </p:spPr>
      </p:pic>
    </p:spTree>
    <p:extLst>
      <p:ext uri="{BB962C8B-B14F-4D97-AF65-F5344CB8AC3E}">
        <p14:creationId xmlns:p14="http://schemas.microsoft.com/office/powerpoint/2010/main" val="924608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dirty="0"/>
              <a:t>Aneurysm Types</a:t>
            </a:r>
          </a:p>
        </p:txBody>
      </p:sp>
      <p:sp>
        <p:nvSpPr>
          <p:cNvPr id="7171" name="Rectangle 3"/>
          <p:cNvSpPr>
            <a:spLocks noGrp="1" noChangeArrowheads="1"/>
          </p:cNvSpPr>
          <p:nvPr>
            <p:ph sz="half" idx="1"/>
          </p:nvPr>
        </p:nvSpPr>
        <p:spPr>
          <a:xfrm>
            <a:off x="1097278" y="1845733"/>
            <a:ext cx="10439048" cy="4281689"/>
          </a:xfrm>
        </p:spPr>
        <p:txBody>
          <a:bodyPr>
            <a:normAutofit/>
          </a:bodyPr>
          <a:lstStyle/>
          <a:p>
            <a:pPr marL="0" indent="0" eaLnBrk="1" hangingPunct="1">
              <a:buNone/>
            </a:pPr>
            <a:r>
              <a:rPr lang="en-US" altLang="en-US" sz="2800" dirty="0"/>
              <a:t>There are several different types of aneurysms, with varying causes and treatment implications. Click on each type of aneurysm to learn more: </a:t>
            </a:r>
          </a:p>
          <a:p>
            <a:pPr eaLnBrk="1" hangingPunct="1">
              <a:buFont typeface="Arial" panose="020B0604020202020204" pitchFamily="34" charset="0"/>
              <a:buChar char="•"/>
            </a:pPr>
            <a:r>
              <a:rPr lang="en-US" altLang="en-US" sz="2800" dirty="0">
                <a:hlinkClick r:id="rId3" action="ppaction://hlinksldjump"/>
              </a:rPr>
              <a:t>Berry/Saccular</a:t>
            </a:r>
            <a:endParaRPr lang="en-US" altLang="en-US" sz="2800" dirty="0"/>
          </a:p>
          <a:p>
            <a:pPr eaLnBrk="1" hangingPunct="1">
              <a:buFont typeface="Arial" panose="020B0604020202020204" pitchFamily="34" charset="0"/>
              <a:buChar char="•"/>
            </a:pPr>
            <a:r>
              <a:rPr lang="en-US" altLang="en-US" sz="2800" dirty="0">
                <a:hlinkClick r:id="rId4" action="ppaction://hlinksldjump"/>
              </a:rPr>
              <a:t>Fusiform</a:t>
            </a:r>
            <a:endParaRPr lang="en-US" altLang="en-US" sz="2800" dirty="0"/>
          </a:p>
          <a:p>
            <a:pPr eaLnBrk="1" hangingPunct="1">
              <a:buFont typeface="Arial" panose="020B0604020202020204" pitchFamily="34" charset="0"/>
              <a:buChar char="•"/>
            </a:pPr>
            <a:r>
              <a:rPr lang="en-US" altLang="en-US" sz="2800" dirty="0">
                <a:solidFill>
                  <a:schemeClr val="tx2">
                    <a:lumMod val="40000"/>
                    <a:lumOff val="60000"/>
                  </a:schemeClr>
                </a:solidFill>
                <a:hlinkClick r:id="rId5" action="ppaction://hlinksldjump"/>
              </a:rPr>
              <a:t>Traumatic</a:t>
            </a:r>
            <a:endParaRPr lang="en-US" altLang="en-US" sz="2800" dirty="0">
              <a:solidFill>
                <a:schemeClr val="tx2">
                  <a:lumMod val="40000"/>
                  <a:lumOff val="60000"/>
                </a:schemeClr>
              </a:solidFill>
            </a:endParaRPr>
          </a:p>
          <a:p>
            <a:pPr eaLnBrk="1" hangingPunct="1">
              <a:buFont typeface="Arial" panose="020B0604020202020204" pitchFamily="34" charset="0"/>
              <a:buChar char="•"/>
            </a:pPr>
            <a:r>
              <a:rPr lang="en-US" altLang="en-US" sz="2800" dirty="0">
                <a:hlinkClick r:id="rId6" action="ppaction://hlinksldjump"/>
              </a:rPr>
              <a:t>Mycotic (infectious)</a:t>
            </a:r>
            <a:endParaRPr lang="en-US" altLang="en-US" sz="2800" dirty="0"/>
          </a:p>
          <a:p>
            <a:pPr eaLnBrk="1" hangingPunct="1">
              <a:buFont typeface="Arial" panose="020B0604020202020204" pitchFamily="34" charset="0"/>
              <a:buChar char="•"/>
            </a:pPr>
            <a:r>
              <a:rPr lang="en-US" altLang="en-US" sz="2800" dirty="0">
                <a:hlinkClick r:id="rId7" action="ppaction://hlinksldjump"/>
              </a:rPr>
              <a:t>Dissecting</a:t>
            </a:r>
            <a:endParaRPr lang="en-US" altLang="en-US" sz="2800" dirty="0"/>
          </a:p>
        </p:txBody>
      </p:sp>
      <p:pic>
        <p:nvPicPr>
          <p:cNvPr id="2" name="Picture 1">
            <a:hlinkClick r:id="rId8" action="ppaction://hlinksldjump"/>
            <a:extLst>
              <a:ext uri="{FF2B5EF4-FFF2-40B4-BE49-F238E27FC236}">
                <a16:creationId xmlns:a16="http://schemas.microsoft.com/office/drawing/2014/main" id="{938FE1A2-6D1E-4B15-BBD0-2E2B90E3C1AC}"/>
              </a:ext>
            </a:extLst>
          </p:cNvPr>
          <p:cNvPicPr>
            <a:picLocks noChangeAspect="1"/>
          </p:cNvPicPr>
          <p:nvPr/>
        </p:nvPicPr>
        <p:blipFill>
          <a:blip r:embed="rId9"/>
          <a:stretch>
            <a:fillRect/>
          </a:stretch>
        </p:blipFill>
        <p:spPr>
          <a:xfrm>
            <a:off x="11005928" y="5610900"/>
            <a:ext cx="1060796" cy="640135"/>
          </a:xfrm>
          <a:prstGeom prst="rect">
            <a:avLst/>
          </a:prstGeom>
        </p:spPr>
      </p:pic>
    </p:spTree>
    <p:extLst>
      <p:ext uri="{BB962C8B-B14F-4D97-AF65-F5344CB8AC3E}">
        <p14:creationId xmlns:p14="http://schemas.microsoft.com/office/powerpoint/2010/main" val="15251237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altLang="en-US" dirty="0"/>
              <a:t>Vasospasm Treatment</a:t>
            </a:r>
          </a:p>
        </p:txBody>
      </p:sp>
      <p:sp>
        <p:nvSpPr>
          <p:cNvPr id="3" name="Content Placeholder 2"/>
          <p:cNvSpPr>
            <a:spLocks noGrp="1"/>
          </p:cNvSpPr>
          <p:nvPr>
            <p:ph idx="1"/>
          </p:nvPr>
        </p:nvSpPr>
        <p:spPr>
          <a:xfrm>
            <a:off x="531628" y="2003195"/>
            <a:ext cx="10874805" cy="3897984"/>
          </a:xfrm>
        </p:spPr>
        <p:txBody>
          <a:bodyPr rtlCol="0">
            <a:normAutofit/>
          </a:bodyPr>
          <a:lstStyle/>
          <a:p>
            <a:pPr>
              <a:spcAft>
                <a:spcPts val="0"/>
              </a:spcAft>
              <a:buFont typeface="Arial" panose="020B0604020202020204" pitchFamily="34" charset="0"/>
              <a:buChar char="•"/>
              <a:defRPr/>
            </a:pPr>
            <a:r>
              <a:rPr lang="en-US" sz="2800" dirty="0"/>
              <a:t>Provide induced hypertension </a:t>
            </a:r>
          </a:p>
          <a:p>
            <a:pPr lvl="1">
              <a:spcAft>
                <a:spcPts val="0"/>
              </a:spcAft>
              <a:buFont typeface="Arial" panose="020B0604020202020204" pitchFamily="34" charset="0"/>
              <a:buChar char="•"/>
              <a:defRPr/>
            </a:pPr>
            <a:r>
              <a:rPr lang="en-US" sz="2800" dirty="0"/>
              <a:t>Medications used: phenylephrine, norepinephrine, dopamine</a:t>
            </a:r>
          </a:p>
          <a:p>
            <a:pPr marL="201168" lvl="1" indent="0">
              <a:spcAft>
                <a:spcPts val="0"/>
              </a:spcAft>
              <a:buNone/>
              <a:defRPr/>
            </a:pPr>
            <a:endParaRPr lang="en-US" sz="2800" dirty="0"/>
          </a:p>
          <a:p>
            <a:pPr lvl="1">
              <a:spcAft>
                <a:spcPts val="0"/>
              </a:spcAft>
              <a:buFont typeface="Arial" panose="020B0604020202020204" pitchFamily="34" charset="0"/>
              <a:buChar char="•"/>
              <a:defRPr/>
            </a:pPr>
            <a:r>
              <a:rPr lang="en-US" sz="2800" dirty="0"/>
              <a:t>If no improvement with blood pressure augmentation, consider inotropic therapy to augment cardiac output (dobutamine, milrinone)</a:t>
            </a:r>
          </a:p>
          <a:p>
            <a:pPr marL="201168" lvl="1" indent="0">
              <a:spcAft>
                <a:spcPts val="0"/>
              </a:spcAft>
              <a:buNone/>
              <a:defRPr/>
            </a:pPr>
            <a:endParaRPr lang="en-US" sz="2800" dirty="0"/>
          </a:p>
          <a:p>
            <a:pPr marL="201168" lvl="1" indent="0">
              <a:spcAft>
                <a:spcPts val="0"/>
              </a:spcAft>
              <a:buNone/>
              <a:defRPr/>
            </a:pPr>
            <a:endParaRPr lang="en-US" sz="2800" dirty="0"/>
          </a:p>
          <a:p>
            <a:pPr lvl="1">
              <a:spcAft>
                <a:spcPts val="0"/>
              </a:spcAft>
              <a:buFont typeface="Arial" panose="020B0604020202020204" pitchFamily="34" charset="0"/>
              <a:buChar char="•"/>
              <a:defRPr/>
            </a:pPr>
            <a:r>
              <a:rPr lang="en-US" sz="2800" dirty="0"/>
              <a:t>Caution with vasopressin as it can exacerbates hyponatremia</a:t>
            </a:r>
          </a:p>
          <a:p>
            <a:pPr lvl="1">
              <a:spcAft>
                <a:spcPts val="0"/>
              </a:spcAft>
              <a:buFont typeface="Arial" panose="020B0604020202020204" pitchFamily="34" charset="0"/>
              <a:buChar char="•"/>
              <a:defRPr/>
            </a:pPr>
            <a:r>
              <a:rPr lang="en-US" sz="2800" dirty="0"/>
              <a:t>MAP &gt; 130 or &lt; 70mmHg associated with severe disability or death</a:t>
            </a:r>
          </a:p>
          <a:p>
            <a:pPr lvl="1">
              <a:spcAft>
                <a:spcPts val="0"/>
              </a:spcAft>
              <a:buFont typeface="Arial" panose="020B0604020202020204" pitchFamily="34" charset="0"/>
              <a:buChar char="•"/>
              <a:defRPr/>
            </a:pPr>
            <a:endParaRPr lang="en-US" sz="2800" dirty="0"/>
          </a:p>
          <a:p>
            <a:pPr lvl="1">
              <a:spcAft>
                <a:spcPts val="0"/>
              </a:spcAft>
              <a:buFont typeface="Arial" panose="020B0604020202020204" pitchFamily="34" charset="0"/>
              <a:buChar char="•"/>
              <a:defRPr/>
            </a:pPr>
            <a:endParaRPr lang="en-US" sz="2800" dirty="0"/>
          </a:p>
          <a:p>
            <a:pPr>
              <a:spcAft>
                <a:spcPts val="0"/>
              </a:spcAft>
              <a:defRPr/>
            </a:pPr>
            <a:endParaRPr lang="en-US" dirty="0"/>
          </a:p>
        </p:txBody>
      </p:sp>
      <p:sp>
        <p:nvSpPr>
          <p:cNvPr id="2" name="TextBox 1">
            <a:extLst>
              <a:ext uri="{FF2B5EF4-FFF2-40B4-BE49-F238E27FC236}">
                <a16:creationId xmlns:a16="http://schemas.microsoft.com/office/drawing/2014/main" id="{9CF41EBE-C19E-47BA-8264-9A9C38C5DA47}"/>
              </a:ext>
            </a:extLst>
          </p:cNvPr>
          <p:cNvSpPr txBox="1"/>
          <p:nvPr/>
        </p:nvSpPr>
        <p:spPr>
          <a:xfrm>
            <a:off x="2779112" y="5797682"/>
            <a:ext cx="4063356" cy="369332"/>
          </a:xfrm>
          <a:prstGeom prst="rect">
            <a:avLst/>
          </a:prstGeom>
          <a:noFill/>
        </p:spPr>
        <p:txBody>
          <a:bodyPr wrap="none" rtlCol="0">
            <a:spAutoFit/>
          </a:bodyPr>
          <a:lstStyle/>
          <a:p>
            <a:r>
              <a:rPr lang="en-US" dirty="0"/>
              <a:t>(Diringer et al (2011), Connolly ES (2012))</a:t>
            </a:r>
          </a:p>
        </p:txBody>
      </p:sp>
      <p:pic>
        <p:nvPicPr>
          <p:cNvPr id="5" name="Picture 4">
            <a:hlinkClick r:id="rId3" action="ppaction://hlinksldjump"/>
            <a:extLst>
              <a:ext uri="{FF2B5EF4-FFF2-40B4-BE49-F238E27FC236}">
                <a16:creationId xmlns:a16="http://schemas.microsoft.com/office/drawing/2014/main" id="{DD904178-D0F9-4B41-B7DC-5EEE6661C67D}"/>
              </a:ext>
            </a:extLst>
          </p:cNvPr>
          <p:cNvPicPr>
            <a:picLocks noChangeAspect="1"/>
          </p:cNvPicPr>
          <p:nvPr/>
        </p:nvPicPr>
        <p:blipFill>
          <a:blip r:embed="rId4"/>
          <a:stretch>
            <a:fillRect/>
          </a:stretch>
        </p:blipFill>
        <p:spPr>
          <a:xfrm>
            <a:off x="11004272" y="5669252"/>
            <a:ext cx="1060796" cy="640135"/>
          </a:xfrm>
          <a:prstGeom prst="rect">
            <a:avLst/>
          </a:prstGeom>
        </p:spPr>
      </p:pic>
    </p:spTree>
    <p:extLst>
      <p:ext uri="{BB962C8B-B14F-4D97-AF65-F5344CB8AC3E}">
        <p14:creationId xmlns:p14="http://schemas.microsoft.com/office/powerpoint/2010/main" val="3278700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a:t>Treatment for Vasospasm</a:t>
            </a:r>
            <a:br>
              <a:rPr lang="en-US" dirty="0"/>
            </a:br>
            <a:r>
              <a:rPr lang="en-US" dirty="0"/>
              <a:t>Endovascular Therapies</a:t>
            </a:r>
          </a:p>
        </p:txBody>
      </p:sp>
      <p:sp>
        <p:nvSpPr>
          <p:cNvPr id="3" name="Content Placeholder 2"/>
          <p:cNvSpPr>
            <a:spLocks noGrp="1"/>
          </p:cNvSpPr>
          <p:nvPr>
            <p:ph idx="1"/>
          </p:nvPr>
        </p:nvSpPr>
        <p:spPr>
          <a:xfrm>
            <a:off x="1097280" y="1845734"/>
            <a:ext cx="10417780" cy="4023360"/>
          </a:xfrm>
        </p:spPr>
        <p:txBody>
          <a:bodyPr rtlCol="0">
            <a:normAutofit/>
          </a:bodyPr>
          <a:lstStyle/>
          <a:p>
            <a:pPr>
              <a:spcAft>
                <a:spcPts val="0"/>
              </a:spcAft>
              <a:buFont typeface="Arial" panose="020B0604020202020204" pitchFamily="34" charset="0"/>
              <a:buChar char="•"/>
              <a:defRPr/>
            </a:pPr>
            <a:r>
              <a:rPr lang="en-US" sz="2800" dirty="0"/>
              <a:t>Use for refractory to medical therapy, not for prevention of vasospasm</a:t>
            </a:r>
          </a:p>
          <a:p>
            <a:pPr>
              <a:spcAft>
                <a:spcPts val="0"/>
              </a:spcAft>
              <a:buFont typeface="Arial" panose="020B0604020202020204" pitchFamily="34" charset="0"/>
              <a:buChar char="•"/>
              <a:defRPr/>
            </a:pPr>
            <a:r>
              <a:rPr lang="en-US" sz="2800" dirty="0"/>
              <a:t>Used to open narrowed arterial walls  </a:t>
            </a:r>
          </a:p>
          <a:p>
            <a:pPr>
              <a:spcAft>
                <a:spcPts val="0"/>
              </a:spcAft>
              <a:buFont typeface="Arial" panose="020B0604020202020204" pitchFamily="34" charset="0"/>
              <a:buChar char="•"/>
              <a:defRPr/>
            </a:pPr>
            <a:endParaRPr lang="en-US" sz="2800" dirty="0"/>
          </a:p>
          <a:p>
            <a:pPr>
              <a:spcAft>
                <a:spcPts val="0"/>
              </a:spcAft>
              <a:buFont typeface="Arial" panose="020B0604020202020204" pitchFamily="34" charset="0"/>
              <a:buChar char="•"/>
              <a:defRPr/>
            </a:pPr>
            <a:r>
              <a:rPr lang="en-US" sz="2800" dirty="0"/>
              <a:t>Super-selective intra-arterial infusion of vasodilators </a:t>
            </a:r>
          </a:p>
          <a:p>
            <a:pPr>
              <a:spcAft>
                <a:spcPts val="0"/>
              </a:spcAft>
              <a:buFont typeface="Arial" panose="020B0604020202020204" pitchFamily="34" charset="0"/>
              <a:buChar char="•"/>
              <a:defRPr/>
            </a:pPr>
            <a:r>
              <a:rPr lang="en-US" sz="2800" dirty="0"/>
              <a:t>Intra-arterial infusion of calcium channel blockers</a:t>
            </a:r>
          </a:p>
          <a:p>
            <a:pPr>
              <a:spcAft>
                <a:spcPts val="0"/>
              </a:spcAft>
              <a:buFont typeface="Arial" panose="020B0604020202020204" pitchFamily="34" charset="0"/>
              <a:buChar char="•"/>
              <a:defRPr/>
            </a:pPr>
            <a:endParaRPr lang="en-US" sz="2800" dirty="0"/>
          </a:p>
          <a:p>
            <a:pPr>
              <a:spcAft>
                <a:spcPts val="0"/>
              </a:spcAft>
              <a:buFont typeface="Arial" panose="020B0604020202020204" pitchFamily="34" charset="0"/>
              <a:buChar char="•"/>
              <a:defRPr/>
            </a:pPr>
            <a:r>
              <a:rPr lang="en-US" sz="2800" dirty="0"/>
              <a:t>Transluminal balloon angioplasty</a:t>
            </a:r>
          </a:p>
          <a:p>
            <a:pPr>
              <a:spcAft>
                <a:spcPts val="0"/>
              </a:spcAft>
              <a:buFont typeface="Arial" panose="020B0604020202020204" pitchFamily="34" charset="0"/>
              <a:buChar char="•"/>
              <a:defRPr/>
            </a:pPr>
            <a:endParaRPr lang="en-US" sz="2800" dirty="0"/>
          </a:p>
          <a:p>
            <a:pPr>
              <a:spcAft>
                <a:spcPts val="0"/>
              </a:spcAft>
              <a:defRPr/>
            </a:pPr>
            <a:endParaRPr lang="en-US" dirty="0"/>
          </a:p>
        </p:txBody>
      </p:sp>
      <p:pic>
        <p:nvPicPr>
          <p:cNvPr id="4" name="Picture 3">
            <a:hlinkClick r:id="rId3" action="ppaction://hlinksldjump"/>
            <a:extLst>
              <a:ext uri="{FF2B5EF4-FFF2-40B4-BE49-F238E27FC236}">
                <a16:creationId xmlns:a16="http://schemas.microsoft.com/office/drawing/2014/main" id="{176DA059-D634-4291-8C10-08AD6944600F}"/>
              </a:ext>
            </a:extLst>
          </p:cNvPr>
          <p:cNvPicPr>
            <a:picLocks noChangeAspect="1"/>
          </p:cNvPicPr>
          <p:nvPr/>
        </p:nvPicPr>
        <p:blipFill>
          <a:blip r:embed="rId4"/>
          <a:stretch>
            <a:fillRect/>
          </a:stretch>
        </p:blipFill>
        <p:spPr>
          <a:xfrm>
            <a:off x="11004272" y="5669252"/>
            <a:ext cx="1060796" cy="640135"/>
          </a:xfrm>
          <a:prstGeom prst="rect">
            <a:avLst/>
          </a:prstGeom>
        </p:spPr>
      </p:pic>
    </p:spTree>
    <p:extLst>
      <p:ext uri="{BB962C8B-B14F-4D97-AF65-F5344CB8AC3E}">
        <p14:creationId xmlns:p14="http://schemas.microsoft.com/office/powerpoint/2010/main" val="39946061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altLang="en-US" dirty="0"/>
              <a:t>Treatment for Vasospasm</a:t>
            </a:r>
            <a:br>
              <a:rPr lang="en-US" altLang="en-US" dirty="0"/>
            </a:br>
            <a:r>
              <a:rPr lang="en-US" altLang="en-US" dirty="0"/>
              <a:t>Transluminal Balloon Angioplasty</a:t>
            </a:r>
          </a:p>
        </p:txBody>
      </p:sp>
      <p:sp>
        <p:nvSpPr>
          <p:cNvPr id="57347" name="Content Placeholder 2"/>
          <p:cNvSpPr>
            <a:spLocks noGrp="1"/>
          </p:cNvSpPr>
          <p:nvPr>
            <p:ph idx="1"/>
          </p:nvPr>
        </p:nvSpPr>
        <p:spPr>
          <a:xfrm>
            <a:off x="1097280" y="2145385"/>
            <a:ext cx="8458200" cy="4525963"/>
          </a:xfrm>
        </p:spPr>
        <p:txBody>
          <a:bodyPr/>
          <a:lstStyle/>
          <a:p>
            <a:pPr eaLnBrk="1" hangingPunct="1">
              <a:buFont typeface="Arial" panose="020B0604020202020204" pitchFamily="34" charset="0"/>
              <a:buChar char="•"/>
            </a:pPr>
            <a:r>
              <a:rPr lang="en-US" altLang="en-US" sz="2800" dirty="0"/>
              <a:t>Highly effective </a:t>
            </a:r>
          </a:p>
          <a:p>
            <a:pPr eaLnBrk="1" hangingPunct="1">
              <a:buFont typeface="Arial" panose="020B0604020202020204" pitchFamily="34" charset="0"/>
              <a:buChar char="•"/>
            </a:pPr>
            <a:endParaRPr lang="en-US" altLang="en-US" sz="2800" dirty="0"/>
          </a:p>
          <a:p>
            <a:pPr eaLnBrk="1" hangingPunct="1">
              <a:buFont typeface="Arial" panose="020B0604020202020204" pitchFamily="34" charset="0"/>
              <a:buChar char="•"/>
            </a:pPr>
            <a:r>
              <a:rPr lang="en-US" altLang="en-US" sz="2800" dirty="0"/>
              <a:t>Relieves focal vasospasm in proximal segments</a:t>
            </a:r>
          </a:p>
          <a:p>
            <a:pPr eaLnBrk="1" hangingPunct="1">
              <a:buFont typeface="Arial" panose="020B0604020202020204" pitchFamily="34" charset="0"/>
              <a:buChar char="•"/>
            </a:pPr>
            <a:endParaRPr lang="en-US" altLang="en-US" sz="2800" dirty="0"/>
          </a:p>
          <a:p>
            <a:pPr eaLnBrk="1" hangingPunct="1">
              <a:buFont typeface="Arial" panose="020B0604020202020204" pitchFamily="34" charset="0"/>
              <a:buChar char="•"/>
            </a:pPr>
            <a:r>
              <a:rPr lang="en-US" altLang="en-US" sz="2800" dirty="0"/>
              <a:t>Early treatment averts ischemia </a:t>
            </a:r>
          </a:p>
          <a:p>
            <a:pPr eaLnBrk="1" hangingPunct="1">
              <a:buFont typeface="Arial" panose="020B0604020202020204" pitchFamily="34" charset="0"/>
              <a:buChar char="•"/>
            </a:pPr>
            <a:endParaRPr lang="en-US" altLang="en-US" sz="2800" dirty="0"/>
          </a:p>
          <a:p>
            <a:pPr eaLnBrk="1" hangingPunct="1">
              <a:buFont typeface="Arial" panose="020B0604020202020204" pitchFamily="34" charset="0"/>
              <a:buChar char="•"/>
            </a:pPr>
            <a:r>
              <a:rPr lang="en-US" altLang="en-US" sz="2800" dirty="0"/>
              <a:t>Complication rate of 5%</a:t>
            </a:r>
          </a:p>
          <a:p>
            <a:pPr eaLnBrk="1" hangingPunct="1"/>
            <a:endParaRPr lang="en-US" altLang="en-US" dirty="0"/>
          </a:p>
          <a:p>
            <a:pPr eaLnBrk="1" hangingPunct="1"/>
            <a:endParaRPr lang="en-US" altLang="en-US" dirty="0"/>
          </a:p>
        </p:txBody>
      </p:sp>
      <p:pic>
        <p:nvPicPr>
          <p:cNvPr id="4" name="Picture 3">
            <a:hlinkClick r:id="rId3" action="ppaction://hlinksldjump"/>
            <a:extLst>
              <a:ext uri="{FF2B5EF4-FFF2-40B4-BE49-F238E27FC236}">
                <a16:creationId xmlns:a16="http://schemas.microsoft.com/office/drawing/2014/main" id="{D945D745-4656-42AA-B3C3-1381D7828166}"/>
              </a:ext>
            </a:extLst>
          </p:cNvPr>
          <p:cNvPicPr>
            <a:picLocks noChangeAspect="1"/>
          </p:cNvPicPr>
          <p:nvPr/>
        </p:nvPicPr>
        <p:blipFill>
          <a:blip r:embed="rId4"/>
          <a:stretch>
            <a:fillRect/>
          </a:stretch>
        </p:blipFill>
        <p:spPr>
          <a:xfrm>
            <a:off x="11004272" y="5669252"/>
            <a:ext cx="1060796" cy="640135"/>
          </a:xfrm>
          <a:prstGeom prst="rect">
            <a:avLst/>
          </a:prstGeom>
        </p:spPr>
      </p:pic>
    </p:spTree>
    <p:extLst>
      <p:ext uri="{BB962C8B-B14F-4D97-AF65-F5344CB8AC3E}">
        <p14:creationId xmlns:p14="http://schemas.microsoft.com/office/powerpoint/2010/main" val="20786373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altLang="en-US" dirty="0"/>
              <a:t>Treatment for Vasospasm</a:t>
            </a:r>
            <a:br>
              <a:rPr lang="en-US" altLang="en-US" dirty="0"/>
            </a:br>
            <a:r>
              <a:rPr lang="en-US" altLang="en-US" dirty="0"/>
              <a:t>Intra-arterial Vasodilators</a:t>
            </a:r>
          </a:p>
        </p:txBody>
      </p:sp>
      <p:sp>
        <p:nvSpPr>
          <p:cNvPr id="58371" name="Content Placeholder 2"/>
          <p:cNvSpPr>
            <a:spLocks noGrp="1"/>
          </p:cNvSpPr>
          <p:nvPr>
            <p:ph idx="1"/>
          </p:nvPr>
        </p:nvSpPr>
        <p:spPr/>
        <p:txBody>
          <a:bodyPr>
            <a:normAutofit/>
          </a:bodyPr>
          <a:lstStyle/>
          <a:p>
            <a:pPr eaLnBrk="1" hangingPunct="1">
              <a:buFont typeface="Arial" panose="020B0604020202020204" pitchFamily="34" charset="0"/>
              <a:buChar char="•"/>
            </a:pPr>
            <a:r>
              <a:rPr lang="en-US" altLang="en-US" sz="2800" dirty="0"/>
              <a:t>Improves distal and diffuse vasospasm</a:t>
            </a:r>
          </a:p>
          <a:p>
            <a:pPr eaLnBrk="1" hangingPunct="1">
              <a:buFont typeface="Arial" panose="020B0604020202020204" pitchFamily="34" charset="0"/>
              <a:buChar char="•"/>
            </a:pPr>
            <a:endParaRPr lang="en-US" altLang="en-US" sz="2800" dirty="0"/>
          </a:p>
          <a:p>
            <a:pPr eaLnBrk="1" hangingPunct="1">
              <a:buFont typeface="Arial" panose="020B0604020202020204" pitchFamily="34" charset="0"/>
              <a:buChar char="•"/>
            </a:pPr>
            <a:r>
              <a:rPr lang="en-US" altLang="en-US" sz="2800" dirty="0"/>
              <a:t>Transient effect, may need repeat intervention</a:t>
            </a:r>
          </a:p>
          <a:p>
            <a:pPr eaLnBrk="1" hangingPunct="1">
              <a:buFont typeface="Arial" panose="020B0604020202020204" pitchFamily="34" charset="0"/>
              <a:buChar char="•"/>
            </a:pPr>
            <a:endParaRPr lang="en-US" altLang="en-US" sz="2800" dirty="0"/>
          </a:p>
          <a:p>
            <a:pPr eaLnBrk="1" hangingPunct="1">
              <a:buFont typeface="Arial" panose="020B0604020202020204" pitchFamily="34" charset="0"/>
              <a:buChar char="•"/>
            </a:pPr>
            <a:r>
              <a:rPr lang="en-US" altLang="en-US" sz="2800" dirty="0"/>
              <a:t>Drugs used: Milrinone, Nicardipine, and Verapamil</a:t>
            </a:r>
          </a:p>
        </p:txBody>
      </p:sp>
      <p:pic>
        <p:nvPicPr>
          <p:cNvPr id="4" name="Picture 3">
            <a:hlinkClick r:id="rId3" action="ppaction://hlinksldjump"/>
            <a:extLst>
              <a:ext uri="{FF2B5EF4-FFF2-40B4-BE49-F238E27FC236}">
                <a16:creationId xmlns:a16="http://schemas.microsoft.com/office/drawing/2014/main" id="{253725A7-FACB-4A68-86E3-2F09652F6A1A}"/>
              </a:ext>
            </a:extLst>
          </p:cNvPr>
          <p:cNvPicPr>
            <a:picLocks noChangeAspect="1"/>
          </p:cNvPicPr>
          <p:nvPr/>
        </p:nvPicPr>
        <p:blipFill>
          <a:blip r:embed="rId4"/>
          <a:stretch>
            <a:fillRect/>
          </a:stretch>
        </p:blipFill>
        <p:spPr>
          <a:xfrm>
            <a:off x="11004272" y="5669252"/>
            <a:ext cx="1060796" cy="640135"/>
          </a:xfrm>
          <a:prstGeom prst="rect">
            <a:avLst/>
          </a:prstGeom>
        </p:spPr>
      </p:pic>
    </p:spTree>
    <p:extLst>
      <p:ext uri="{BB962C8B-B14F-4D97-AF65-F5344CB8AC3E}">
        <p14:creationId xmlns:p14="http://schemas.microsoft.com/office/powerpoint/2010/main" val="21495419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altLang="en-US" dirty="0"/>
              <a:t>Vasospasm Treatment - Continued</a:t>
            </a:r>
          </a:p>
        </p:txBody>
      </p:sp>
      <p:sp>
        <p:nvSpPr>
          <p:cNvPr id="3" name="Content Placeholder 2"/>
          <p:cNvSpPr>
            <a:spLocks noGrp="1"/>
          </p:cNvSpPr>
          <p:nvPr>
            <p:ph idx="1"/>
          </p:nvPr>
        </p:nvSpPr>
        <p:spPr>
          <a:xfrm>
            <a:off x="854068" y="1956848"/>
            <a:ext cx="10958704" cy="4284464"/>
          </a:xfrm>
        </p:spPr>
        <p:txBody>
          <a:bodyPr rtlCol="0">
            <a:normAutofit fontScale="77500" lnSpcReduction="20000"/>
          </a:bodyPr>
          <a:lstStyle/>
          <a:p>
            <a:pPr>
              <a:spcAft>
                <a:spcPts val="0"/>
              </a:spcAft>
              <a:buFont typeface="Arial" panose="020B0604020202020204" pitchFamily="34" charset="0"/>
              <a:buChar char="•"/>
              <a:defRPr/>
            </a:pPr>
            <a:r>
              <a:rPr lang="en-US" sz="3300" dirty="0"/>
              <a:t>Volume status - Euvolemia</a:t>
            </a:r>
          </a:p>
          <a:p>
            <a:pPr>
              <a:spcAft>
                <a:spcPts val="0"/>
              </a:spcAft>
              <a:buFont typeface="Arial" panose="020B0604020202020204" pitchFamily="34" charset="0"/>
              <a:buChar char="•"/>
              <a:defRPr/>
            </a:pPr>
            <a:r>
              <a:rPr lang="en-US" sz="3600" dirty="0"/>
              <a:t>Use of isotonic fluids unless hyponatremic, in which case sodium replacement with hypertonic saline is appropriate. </a:t>
            </a:r>
            <a:endParaRPr lang="en-US" sz="3300" dirty="0"/>
          </a:p>
          <a:p>
            <a:pPr>
              <a:spcAft>
                <a:spcPts val="0"/>
              </a:spcAft>
              <a:buFont typeface="Arial" panose="020B0604020202020204" pitchFamily="34" charset="0"/>
              <a:buChar char="•"/>
              <a:defRPr/>
            </a:pPr>
            <a:r>
              <a:rPr lang="en-US" sz="3300" dirty="0"/>
              <a:t>Maintain euvolemia with fluids</a:t>
            </a:r>
          </a:p>
          <a:p>
            <a:pPr lvl="2">
              <a:spcAft>
                <a:spcPts val="0"/>
              </a:spcAft>
              <a:buFont typeface="Arial" panose="020B0604020202020204" pitchFamily="34" charset="0"/>
              <a:buChar char="•"/>
              <a:defRPr/>
            </a:pPr>
            <a:r>
              <a:rPr lang="en-US" sz="3300" dirty="0"/>
              <a:t>0.9%  saline (if normal serum sodium level)</a:t>
            </a:r>
          </a:p>
          <a:p>
            <a:pPr lvl="2">
              <a:spcAft>
                <a:spcPts val="0"/>
              </a:spcAft>
              <a:buFont typeface="Arial" panose="020B0604020202020204" pitchFamily="34" charset="0"/>
              <a:buChar char="•"/>
              <a:defRPr/>
            </a:pPr>
            <a:r>
              <a:rPr lang="en-US" sz="3300" dirty="0"/>
              <a:t>1.5% saline (if hyponatremia)</a:t>
            </a:r>
          </a:p>
          <a:p>
            <a:pPr lvl="2">
              <a:spcAft>
                <a:spcPts val="0"/>
              </a:spcAft>
              <a:buFont typeface="Arial" panose="020B0604020202020204" pitchFamily="34" charset="0"/>
              <a:buChar char="•"/>
              <a:defRPr/>
            </a:pPr>
            <a:r>
              <a:rPr lang="en-US" sz="3300" dirty="0"/>
              <a:t>3% or 7.5% saline (if </a:t>
            </a:r>
            <a:r>
              <a:rPr lang="en-US" sz="3300" dirty="0" err="1"/>
              <a:t>hyponatremic</a:t>
            </a:r>
            <a:r>
              <a:rPr lang="en-US" sz="3300" dirty="0"/>
              <a:t>)</a:t>
            </a:r>
          </a:p>
          <a:p>
            <a:pPr lvl="2">
              <a:spcAft>
                <a:spcPts val="0"/>
              </a:spcAft>
              <a:buFont typeface="Arial" panose="020B0604020202020204" pitchFamily="34" charset="0"/>
              <a:buChar char="•"/>
              <a:defRPr/>
            </a:pPr>
            <a:r>
              <a:rPr lang="en-US" sz="3300" dirty="0"/>
              <a:t>5% and 25% Albumin</a:t>
            </a:r>
          </a:p>
          <a:p>
            <a:pPr lvl="3">
              <a:spcAft>
                <a:spcPts val="0"/>
              </a:spcAft>
              <a:buFont typeface="Arial" panose="020B0604020202020204" pitchFamily="34" charset="0"/>
              <a:buChar char="•"/>
              <a:defRPr/>
            </a:pPr>
            <a:r>
              <a:rPr lang="en-US" sz="3300" dirty="0"/>
              <a:t>Uncertain use of supplemental 5%</a:t>
            </a:r>
          </a:p>
          <a:p>
            <a:pPr lvl="3">
              <a:spcAft>
                <a:spcPts val="0"/>
              </a:spcAft>
              <a:buFont typeface="Arial" panose="020B0604020202020204" pitchFamily="34" charset="0"/>
              <a:buChar char="•"/>
              <a:defRPr/>
            </a:pPr>
            <a:r>
              <a:rPr lang="en-US" sz="3300" dirty="0"/>
              <a:t>No evidence for routine use</a:t>
            </a:r>
          </a:p>
          <a:p>
            <a:pPr>
              <a:spcAft>
                <a:spcPts val="0"/>
              </a:spcAft>
              <a:buFont typeface="Arial" panose="020B0604020202020204" pitchFamily="34" charset="0"/>
              <a:buChar char="•"/>
              <a:defRPr/>
            </a:pPr>
            <a:r>
              <a:rPr lang="en-US" sz="3300" dirty="0"/>
              <a:t>Maintain euvolemia if there are no clinical signs of vasospasm </a:t>
            </a:r>
          </a:p>
          <a:p>
            <a:pPr>
              <a:spcAft>
                <a:spcPts val="0"/>
              </a:spcAft>
              <a:buFont typeface="Arial" panose="020B0604020202020204" pitchFamily="34" charset="0"/>
              <a:buChar char="•"/>
              <a:defRPr/>
            </a:pPr>
            <a:r>
              <a:rPr lang="en-US" sz="3300" dirty="0"/>
              <a:t>Prophylactic hypervolemia is not recommended</a:t>
            </a:r>
          </a:p>
          <a:p>
            <a:pPr lvl="1">
              <a:spcAft>
                <a:spcPts val="0"/>
              </a:spcAft>
              <a:defRPr/>
            </a:pPr>
            <a:endParaRPr lang="en-US" sz="3000" dirty="0"/>
          </a:p>
          <a:p>
            <a:pPr lvl="1">
              <a:spcAft>
                <a:spcPts val="0"/>
              </a:spcAft>
              <a:defRPr/>
            </a:pPr>
            <a:endParaRPr lang="en-US" dirty="0"/>
          </a:p>
        </p:txBody>
      </p:sp>
      <p:pic>
        <p:nvPicPr>
          <p:cNvPr id="4" name="Picture 3">
            <a:hlinkClick r:id="rId3" action="ppaction://hlinksldjump"/>
            <a:extLst>
              <a:ext uri="{FF2B5EF4-FFF2-40B4-BE49-F238E27FC236}">
                <a16:creationId xmlns:a16="http://schemas.microsoft.com/office/drawing/2014/main" id="{27EBFCD1-50B0-47CC-8CC1-1A2EE99B5C8F}"/>
              </a:ext>
            </a:extLst>
          </p:cNvPr>
          <p:cNvPicPr>
            <a:picLocks noChangeAspect="1"/>
          </p:cNvPicPr>
          <p:nvPr/>
        </p:nvPicPr>
        <p:blipFill>
          <a:blip r:embed="rId4"/>
          <a:stretch>
            <a:fillRect/>
          </a:stretch>
        </p:blipFill>
        <p:spPr>
          <a:xfrm>
            <a:off x="11004272" y="5669252"/>
            <a:ext cx="1060796" cy="640135"/>
          </a:xfrm>
          <a:prstGeom prst="rect">
            <a:avLst/>
          </a:prstGeom>
        </p:spPr>
      </p:pic>
    </p:spTree>
    <p:extLst>
      <p:ext uri="{BB962C8B-B14F-4D97-AF65-F5344CB8AC3E}">
        <p14:creationId xmlns:p14="http://schemas.microsoft.com/office/powerpoint/2010/main" val="36080742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245124" y="433633"/>
            <a:ext cx="8229600" cy="1143000"/>
          </a:xfrm>
        </p:spPr>
        <p:txBody>
          <a:bodyPr>
            <a:normAutofit fontScale="90000"/>
          </a:bodyPr>
          <a:lstStyle/>
          <a:p>
            <a:pPr eaLnBrk="1" hangingPunct="1"/>
            <a:br>
              <a:rPr lang="en-US" altLang="en-US" dirty="0"/>
            </a:br>
            <a:r>
              <a:rPr lang="en-US" altLang="en-US" dirty="0"/>
              <a:t>Increased Intracranial Pressure</a:t>
            </a:r>
            <a:br>
              <a:rPr lang="en-US" altLang="en-US" dirty="0"/>
            </a:br>
            <a:r>
              <a:rPr lang="en-US" altLang="en-US" dirty="0"/>
              <a:t>Treatment</a:t>
            </a:r>
          </a:p>
        </p:txBody>
      </p:sp>
      <p:sp>
        <p:nvSpPr>
          <p:cNvPr id="3" name="Content Placeholder 2"/>
          <p:cNvSpPr>
            <a:spLocks noGrp="1"/>
          </p:cNvSpPr>
          <p:nvPr>
            <p:ph idx="1"/>
          </p:nvPr>
        </p:nvSpPr>
        <p:spPr>
          <a:xfrm>
            <a:off x="1053737" y="1821712"/>
            <a:ext cx="11003583" cy="4876800"/>
          </a:xfrm>
        </p:spPr>
        <p:txBody>
          <a:bodyPr rtlCol="0">
            <a:normAutofit/>
          </a:bodyPr>
          <a:lstStyle/>
          <a:p>
            <a:pPr>
              <a:spcAft>
                <a:spcPts val="0"/>
              </a:spcAft>
              <a:buFont typeface="Arial" panose="020B0604020202020204" pitchFamily="34" charset="0"/>
              <a:buChar char="•"/>
              <a:defRPr/>
            </a:pPr>
            <a:r>
              <a:rPr lang="en-US" sz="2800" dirty="0"/>
              <a:t>Osmotic Therapy</a:t>
            </a:r>
          </a:p>
          <a:p>
            <a:pPr lvl="1">
              <a:spcAft>
                <a:spcPts val="0"/>
              </a:spcAft>
              <a:buFont typeface="Arial" panose="020B0604020202020204" pitchFamily="34" charset="0"/>
              <a:buChar char="•"/>
              <a:defRPr/>
            </a:pPr>
            <a:r>
              <a:rPr lang="en-US" sz="2800" dirty="0"/>
              <a:t>Hypertonic Saline – monitor serum sodium levels</a:t>
            </a:r>
          </a:p>
          <a:p>
            <a:pPr lvl="1">
              <a:spcAft>
                <a:spcPts val="0"/>
              </a:spcAft>
              <a:buFont typeface="Arial" panose="020B0604020202020204" pitchFamily="34" charset="0"/>
              <a:buChar char="•"/>
              <a:defRPr/>
            </a:pPr>
            <a:r>
              <a:rPr lang="en-US" sz="2800" dirty="0"/>
              <a:t>Osmotic diuretic (mannitol) – consider monitoring </a:t>
            </a:r>
            <a:r>
              <a:rPr lang="en-US" sz="2800" dirty="0" err="1"/>
              <a:t>osmolar</a:t>
            </a:r>
            <a:r>
              <a:rPr lang="en-US" sz="2800" dirty="0"/>
              <a:t> gap</a:t>
            </a:r>
          </a:p>
          <a:p>
            <a:pPr lvl="1">
              <a:spcAft>
                <a:spcPts val="0"/>
              </a:spcAft>
              <a:buFont typeface="Arial" panose="020B0604020202020204" pitchFamily="34" charset="0"/>
              <a:buChar char="•"/>
              <a:defRPr/>
            </a:pPr>
            <a:endParaRPr lang="en-US" sz="2800" dirty="0"/>
          </a:p>
          <a:p>
            <a:pPr>
              <a:spcAft>
                <a:spcPts val="0"/>
              </a:spcAft>
              <a:buFont typeface="Arial" panose="020B0604020202020204" pitchFamily="34" charset="0"/>
              <a:buChar char="•"/>
              <a:defRPr/>
            </a:pPr>
            <a:r>
              <a:rPr lang="en-US" sz="3000" dirty="0"/>
              <a:t>Avoidance of Fever</a:t>
            </a:r>
          </a:p>
          <a:p>
            <a:pPr lvl="1">
              <a:spcAft>
                <a:spcPts val="0"/>
              </a:spcAft>
              <a:buFont typeface="Arial" panose="020B0604020202020204" pitchFamily="34" charset="0"/>
              <a:buChar char="•"/>
              <a:defRPr/>
            </a:pPr>
            <a:r>
              <a:rPr lang="en-US" sz="2800" dirty="0"/>
              <a:t>Antipyretic medication ( acetaminophen, NSAIDs)</a:t>
            </a:r>
          </a:p>
          <a:p>
            <a:pPr lvl="1">
              <a:spcAft>
                <a:spcPts val="0"/>
              </a:spcAft>
              <a:buFont typeface="Arial" panose="020B0604020202020204" pitchFamily="34" charset="0"/>
              <a:buChar char="•"/>
              <a:defRPr/>
            </a:pPr>
            <a:r>
              <a:rPr lang="en-US" sz="2800" dirty="0"/>
              <a:t>Cooling measures</a:t>
            </a:r>
          </a:p>
          <a:p>
            <a:pPr lvl="2">
              <a:spcAft>
                <a:spcPts val="0"/>
              </a:spcAft>
              <a:buFont typeface="Arial" panose="020B0604020202020204" pitchFamily="34" charset="0"/>
              <a:buChar char="•"/>
              <a:defRPr/>
            </a:pPr>
            <a:r>
              <a:rPr lang="en-US" sz="2400" dirty="0"/>
              <a:t>Caution with negative results of shivering</a:t>
            </a:r>
          </a:p>
          <a:p>
            <a:pPr>
              <a:spcAft>
                <a:spcPts val="0"/>
              </a:spcAft>
              <a:buFont typeface="Arial" panose="020B0604020202020204" pitchFamily="34" charset="0"/>
              <a:buChar char="•"/>
              <a:defRPr/>
            </a:pPr>
            <a:endParaRPr lang="en-US" sz="3000" dirty="0"/>
          </a:p>
          <a:p>
            <a:pPr lvl="1">
              <a:spcAft>
                <a:spcPts val="0"/>
              </a:spcAft>
              <a:defRPr/>
            </a:pPr>
            <a:endParaRPr lang="en-US" dirty="0"/>
          </a:p>
          <a:p>
            <a:pPr lvl="1">
              <a:spcAft>
                <a:spcPts val="0"/>
              </a:spcAft>
              <a:defRPr/>
            </a:pPr>
            <a:endParaRPr lang="en-US" dirty="0"/>
          </a:p>
        </p:txBody>
      </p:sp>
      <p:pic>
        <p:nvPicPr>
          <p:cNvPr id="4" name="Picture 3">
            <a:hlinkClick r:id="rId3" action="ppaction://hlinksldjump"/>
            <a:extLst>
              <a:ext uri="{FF2B5EF4-FFF2-40B4-BE49-F238E27FC236}">
                <a16:creationId xmlns:a16="http://schemas.microsoft.com/office/drawing/2014/main" id="{E417E027-7290-45C3-AFBF-A3D1F9C1EDB3}"/>
              </a:ext>
            </a:extLst>
          </p:cNvPr>
          <p:cNvPicPr>
            <a:picLocks noChangeAspect="1"/>
          </p:cNvPicPr>
          <p:nvPr/>
        </p:nvPicPr>
        <p:blipFill>
          <a:blip r:embed="rId4"/>
          <a:stretch>
            <a:fillRect/>
          </a:stretch>
        </p:blipFill>
        <p:spPr>
          <a:xfrm>
            <a:off x="11004272" y="5669252"/>
            <a:ext cx="1060796" cy="640135"/>
          </a:xfrm>
          <a:prstGeom prst="rect">
            <a:avLst/>
          </a:prstGeom>
        </p:spPr>
      </p:pic>
    </p:spTree>
    <p:extLst>
      <p:ext uri="{BB962C8B-B14F-4D97-AF65-F5344CB8AC3E}">
        <p14:creationId xmlns:p14="http://schemas.microsoft.com/office/powerpoint/2010/main" val="10606795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tLang="en-US" dirty="0"/>
              <a:t>Communicating Hydrocephalus</a:t>
            </a:r>
          </a:p>
        </p:txBody>
      </p:sp>
      <p:sp>
        <p:nvSpPr>
          <p:cNvPr id="27651" name="Content Placeholder 2"/>
          <p:cNvSpPr>
            <a:spLocks noGrp="1"/>
          </p:cNvSpPr>
          <p:nvPr>
            <p:ph idx="1"/>
          </p:nvPr>
        </p:nvSpPr>
        <p:spPr>
          <a:xfrm>
            <a:off x="545805" y="1867774"/>
            <a:ext cx="11100389" cy="4441613"/>
          </a:xfrm>
        </p:spPr>
        <p:txBody>
          <a:bodyPr>
            <a:normAutofit fontScale="62500" lnSpcReduction="20000"/>
          </a:bodyPr>
          <a:lstStyle/>
          <a:p>
            <a:pPr eaLnBrk="1" hangingPunct="1">
              <a:buFont typeface="Arial" panose="020B0604020202020204" pitchFamily="34" charset="0"/>
              <a:buChar char="•"/>
            </a:pPr>
            <a:r>
              <a:rPr lang="en-US" altLang="en-US" sz="3600" dirty="0"/>
              <a:t>Acute hydrocephalus within first 72 hours occurs 30% of the time</a:t>
            </a:r>
          </a:p>
          <a:p>
            <a:pPr eaLnBrk="1" hangingPunct="1">
              <a:buFont typeface="Arial" panose="020B0604020202020204" pitchFamily="34" charset="0"/>
              <a:buChar char="•"/>
            </a:pPr>
            <a:r>
              <a:rPr lang="en-US" altLang="en-US" sz="3600" dirty="0"/>
              <a:t>Delayed hydrocephalus can occur up to several weeks 25% of the time</a:t>
            </a:r>
          </a:p>
          <a:p>
            <a:pPr eaLnBrk="1" hangingPunct="1">
              <a:buFont typeface="Arial" panose="020B0604020202020204" pitchFamily="34" charset="0"/>
              <a:buChar char="•"/>
            </a:pPr>
            <a:r>
              <a:rPr lang="en-US" altLang="en-US" sz="3600" dirty="0"/>
              <a:t>Risk factors associated with hydrocephalus</a:t>
            </a:r>
          </a:p>
          <a:p>
            <a:pPr lvl="1">
              <a:buFont typeface="Arial" panose="020B0604020202020204" pitchFamily="34" charset="0"/>
              <a:buChar char="•"/>
            </a:pPr>
            <a:r>
              <a:rPr lang="en-US" altLang="en-US" sz="3600" dirty="0"/>
              <a:t>IVH</a:t>
            </a:r>
          </a:p>
          <a:p>
            <a:pPr lvl="1">
              <a:buFont typeface="Arial" panose="020B0604020202020204" pitchFamily="34" charset="0"/>
              <a:buChar char="•"/>
            </a:pPr>
            <a:r>
              <a:rPr lang="en-US" altLang="en-US" sz="3600" dirty="0"/>
              <a:t>Posterior circulation aneurysms </a:t>
            </a:r>
          </a:p>
          <a:p>
            <a:pPr lvl="1">
              <a:buFont typeface="Arial" panose="020B0604020202020204" pitchFamily="34" charset="0"/>
              <a:buChar char="•"/>
            </a:pPr>
            <a:r>
              <a:rPr lang="en-US" altLang="en-US" sz="3600" dirty="0"/>
              <a:t>Low GCS on presentation</a:t>
            </a:r>
          </a:p>
          <a:p>
            <a:pPr>
              <a:buFont typeface="Arial" panose="020B0604020202020204" pitchFamily="34" charset="0"/>
              <a:buChar char="•"/>
            </a:pPr>
            <a:r>
              <a:rPr lang="en-US" altLang="en-US" sz="4000" dirty="0"/>
              <a:t>Assess for diminished level of consciousness </a:t>
            </a:r>
            <a:endParaRPr lang="en-US" altLang="en-US" sz="3800" dirty="0"/>
          </a:p>
          <a:p>
            <a:pPr eaLnBrk="1" hangingPunct="1">
              <a:buFont typeface="Arial" panose="020B0604020202020204" pitchFamily="34" charset="0"/>
              <a:buChar char="•"/>
            </a:pPr>
            <a:r>
              <a:rPr lang="en-US" altLang="en-US" sz="3600" dirty="0"/>
              <a:t>Treat with temporary or permanent CSF diversion</a:t>
            </a:r>
          </a:p>
          <a:p>
            <a:pPr lvl="1" eaLnBrk="1" hangingPunct="1">
              <a:buFont typeface="Arial" panose="020B0604020202020204" pitchFamily="34" charset="0"/>
              <a:buChar char="•"/>
            </a:pPr>
            <a:r>
              <a:rPr lang="en-US" altLang="en-US" sz="3600" dirty="0"/>
              <a:t>Ventricular drain and external ventricular drainage system</a:t>
            </a:r>
          </a:p>
          <a:p>
            <a:pPr lvl="1" eaLnBrk="1" hangingPunct="1">
              <a:buFont typeface="Arial" panose="020B0604020202020204" pitchFamily="34" charset="0"/>
              <a:buChar char="•"/>
            </a:pPr>
            <a:r>
              <a:rPr lang="en-US" altLang="en-US" sz="3600" dirty="0"/>
              <a:t>Lumbar drain may be required if ventriculostomy is at risk for causing infection</a:t>
            </a:r>
          </a:p>
          <a:p>
            <a:pPr lvl="1" eaLnBrk="1" hangingPunct="1">
              <a:buFont typeface="Arial" panose="020B0604020202020204" pitchFamily="34" charset="0"/>
              <a:buChar char="•"/>
            </a:pPr>
            <a:r>
              <a:rPr lang="en-US" altLang="en-US" sz="3600" dirty="0"/>
              <a:t>Some patients with acute hydrocephalus will require shunt placement for                                     treatment of chronic hydrocephalus</a:t>
            </a:r>
            <a:endParaRPr lang="en-US" altLang="en-US" dirty="0"/>
          </a:p>
        </p:txBody>
      </p:sp>
      <p:pic>
        <p:nvPicPr>
          <p:cNvPr id="4" name="Picture 3">
            <a:hlinkClick r:id="rId3" action="ppaction://hlinksldjump"/>
            <a:extLst>
              <a:ext uri="{FF2B5EF4-FFF2-40B4-BE49-F238E27FC236}">
                <a16:creationId xmlns:a16="http://schemas.microsoft.com/office/drawing/2014/main" id="{0DF1B9AF-0A3D-4412-97BA-92743BD83D50}"/>
              </a:ext>
            </a:extLst>
          </p:cNvPr>
          <p:cNvPicPr>
            <a:picLocks noChangeAspect="1"/>
          </p:cNvPicPr>
          <p:nvPr/>
        </p:nvPicPr>
        <p:blipFill>
          <a:blip r:embed="rId4"/>
          <a:stretch>
            <a:fillRect/>
          </a:stretch>
        </p:blipFill>
        <p:spPr>
          <a:xfrm>
            <a:off x="11004272" y="5669252"/>
            <a:ext cx="1060796" cy="640135"/>
          </a:xfrm>
          <a:prstGeom prst="rect">
            <a:avLst/>
          </a:prstGeom>
        </p:spPr>
      </p:pic>
    </p:spTree>
    <p:extLst>
      <p:ext uri="{BB962C8B-B14F-4D97-AF65-F5344CB8AC3E}">
        <p14:creationId xmlns:p14="http://schemas.microsoft.com/office/powerpoint/2010/main" val="13551385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altLang="en-US" dirty="0" err="1"/>
              <a:t>Hyponatremia</a:t>
            </a:r>
            <a:endParaRPr lang="en-US" altLang="en-US" dirty="0"/>
          </a:p>
        </p:txBody>
      </p:sp>
      <p:sp>
        <p:nvSpPr>
          <p:cNvPr id="3" name="Content Placeholder 2"/>
          <p:cNvSpPr>
            <a:spLocks noGrp="1"/>
          </p:cNvSpPr>
          <p:nvPr>
            <p:ph idx="1"/>
          </p:nvPr>
        </p:nvSpPr>
        <p:spPr>
          <a:xfrm>
            <a:off x="467832" y="1941426"/>
            <a:ext cx="11600121" cy="4586965"/>
          </a:xfrm>
        </p:spPr>
        <p:txBody>
          <a:bodyPr rtlCol="0">
            <a:normAutofit fontScale="92500" lnSpcReduction="10000"/>
          </a:bodyPr>
          <a:lstStyle/>
          <a:p>
            <a:pPr>
              <a:spcAft>
                <a:spcPts val="0"/>
              </a:spcAft>
              <a:buFont typeface="Arial" panose="020B0604020202020204" pitchFamily="34" charset="0"/>
              <a:buChar char="•"/>
              <a:defRPr/>
            </a:pPr>
            <a:r>
              <a:rPr lang="en-US" sz="2800" dirty="0"/>
              <a:t>Most common electrolyte imbalance in </a:t>
            </a:r>
            <a:r>
              <a:rPr lang="en-US" sz="2800" dirty="0" err="1"/>
              <a:t>aSAH</a:t>
            </a:r>
            <a:r>
              <a:rPr lang="en-US" sz="2800" dirty="0"/>
              <a:t> patients, 30% -50% incidence </a:t>
            </a:r>
          </a:p>
          <a:p>
            <a:pPr>
              <a:spcAft>
                <a:spcPts val="0"/>
              </a:spcAft>
              <a:buFont typeface="Arial" panose="020B0604020202020204" pitchFamily="34" charset="0"/>
              <a:buChar char="•"/>
              <a:defRPr/>
            </a:pPr>
            <a:r>
              <a:rPr lang="en-US" sz="2800" dirty="0"/>
              <a:t>Monitor sodium levels frequently - Very low (&lt;120mEq/L) or rapid decline causes depressed level of consciousness and seizures</a:t>
            </a:r>
          </a:p>
          <a:p>
            <a:pPr>
              <a:spcAft>
                <a:spcPts val="0"/>
              </a:spcAft>
              <a:buFont typeface="Arial" panose="020B0604020202020204" pitchFamily="34" charset="0"/>
              <a:buChar char="•"/>
              <a:defRPr/>
            </a:pPr>
            <a:r>
              <a:rPr lang="en-US" sz="2800" dirty="0"/>
              <a:t>Do not fluid restrict, increases risk of vasospasm</a:t>
            </a:r>
          </a:p>
          <a:p>
            <a:pPr>
              <a:spcAft>
                <a:spcPts val="0"/>
              </a:spcAft>
              <a:buFont typeface="Arial" panose="020B0604020202020204" pitchFamily="34" charset="0"/>
              <a:buChar char="•"/>
              <a:defRPr/>
            </a:pPr>
            <a:r>
              <a:rPr lang="en-US" sz="2800" dirty="0"/>
              <a:t>Consider fluid replacement with mildly hypertonic solutions (1.5% -3% saline)</a:t>
            </a:r>
          </a:p>
          <a:p>
            <a:pPr>
              <a:spcAft>
                <a:spcPts val="0"/>
              </a:spcAft>
              <a:buFont typeface="Arial" panose="020B0604020202020204" pitchFamily="34" charset="0"/>
              <a:buChar char="•"/>
              <a:defRPr/>
            </a:pPr>
            <a:r>
              <a:rPr lang="en-US" sz="2800" dirty="0"/>
              <a:t>Syndrome of Inappropriate ADH</a:t>
            </a:r>
          </a:p>
          <a:p>
            <a:pPr lvl="1">
              <a:spcAft>
                <a:spcPts val="0"/>
              </a:spcAft>
              <a:buFont typeface="Arial" panose="020B0604020202020204" pitchFamily="34" charset="0"/>
              <a:buChar char="•"/>
              <a:defRPr/>
            </a:pPr>
            <a:r>
              <a:rPr lang="en-US" sz="2400" dirty="0"/>
              <a:t>Excessive secretion of ADH, free water retention</a:t>
            </a:r>
          </a:p>
          <a:p>
            <a:pPr lvl="1">
              <a:spcAft>
                <a:spcPts val="0"/>
              </a:spcAft>
              <a:buFont typeface="Arial" panose="020B0604020202020204" pitchFamily="34" charset="0"/>
              <a:buChar char="•"/>
              <a:defRPr/>
            </a:pPr>
            <a:r>
              <a:rPr lang="en-US" sz="2400" dirty="0"/>
              <a:t>Slightly expanded intravascular volume</a:t>
            </a:r>
          </a:p>
          <a:p>
            <a:pPr>
              <a:spcAft>
                <a:spcPts val="0"/>
              </a:spcAft>
              <a:buFont typeface="Arial" panose="020B0604020202020204" pitchFamily="34" charset="0"/>
              <a:buChar char="•"/>
              <a:defRPr/>
            </a:pPr>
            <a:r>
              <a:rPr lang="en-US" sz="2800" dirty="0"/>
              <a:t>Cerebral Salt Wasting </a:t>
            </a:r>
          </a:p>
          <a:p>
            <a:pPr lvl="1">
              <a:spcAft>
                <a:spcPts val="0"/>
              </a:spcAft>
              <a:buFont typeface="Arial" panose="020B0604020202020204" pitchFamily="34" charset="0"/>
              <a:buChar char="•"/>
              <a:defRPr/>
            </a:pPr>
            <a:r>
              <a:rPr lang="en-US" sz="2400" dirty="0"/>
              <a:t>Volume reduction due to </a:t>
            </a:r>
            <a:r>
              <a:rPr lang="en-US" sz="2400" dirty="0" err="1"/>
              <a:t>natriuresis</a:t>
            </a:r>
            <a:r>
              <a:rPr lang="en-US" sz="2400" dirty="0"/>
              <a:t> increasing risk of vasospasm</a:t>
            </a:r>
          </a:p>
          <a:p>
            <a:pPr lvl="1">
              <a:spcAft>
                <a:spcPts val="0"/>
              </a:spcAft>
              <a:buFont typeface="Arial" panose="020B0604020202020204" pitchFamily="34" charset="0"/>
              <a:buChar char="•"/>
              <a:defRPr/>
            </a:pPr>
            <a:r>
              <a:rPr lang="en-US" sz="2400" dirty="0"/>
              <a:t>Fludrocortisone may limit </a:t>
            </a:r>
            <a:r>
              <a:rPr lang="en-US" sz="2400" dirty="0" err="1"/>
              <a:t>natriuresis</a:t>
            </a:r>
            <a:r>
              <a:rPr lang="en-US" sz="2400" dirty="0"/>
              <a:t> </a:t>
            </a:r>
          </a:p>
          <a:p>
            <a:pPr>
              <a:spcAft>
                <a:spcPts val="0"/>
              </a:spcAft>
              <a:defRPr/>
            </a:pPr>
            <a:endParaRPr lang="en-US" dirty="0"/>
          </a:p>
        </p:txBody>
      </p:sp>
      <p:pic>
        <p:nvPicPr>
          <p:cNvPr id="4" name="Picture 3">
            <a:hlinkClick r:id="rId3" action="ppaction://hlinksldjump"/>
            <a:extLst>
              <a:ext uri="{FF2B5EF4-FFF2-40B4-BE49-F238E27FC236}">
                <a16:creationId xmlns:a16="http://schemas.microsoft.com/office/drawing/2014/main" id="{967DB0C1-731B-43FF-8377-49EABD16782D}"/>
              </a:ext>
            </a:extLst>
          </p:cNvPr>
          <p:cNvPicPr>
            <a:picLocks noChangeAspect="1"/>
          </p:cNvPicPr>
          <p:nvPr/>
        </p:nvPicPr>
        <p:blipFill>
          <a:blip r:embed="rId4"/>
          <a:stretch>
            <a:fillRect/>
          </a:stretch>
        </p:blipFill>
        <p:spPr>
          <a:xfrm>
            <a:off x="11004272" y="5669252"/>
            <a:ext cx="1060796" cy="640135"/>
          </a:xfrm>
          <a:prstGeom prst="rect">
            <a:avLst/>
          </a:prstGeom>
        </p:spPr>
      </p:pic>
    </p:spTree>
    <p:extLst>
      <p:ext uri="{BB962C8B-B14F-4D97-AF65-F5344CB8AC3E}">
        <p14:creationId xmlns:p14="http://schemas.microsoft.com/office/powerpoint/2010/main" val="14447958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US" altLang="en-US"/>
              <a:t>Neurocardiogenic Injury</a:t>
            </a:r>
          </a:p>
        </p:txBody>
      </p:sp>
      <p:sp>
        <p:nvSpPr>
          <p:cNvPr id="3" name="Content Placeholder 2"/>
          <p:cNvSpPr>
            <a:spLocks noGrp="1"/>
          </p:cNvSpPr>
          <p:nvPr>
            <p:ph idx="1"/>
          </p:nvPr>
        </p:nvSpPr>
        <p:spPr>
          <a:xfrm>
            <a:off x="595474" y="1950108"/>
            <a:ext cx="10058401" cy="4359279"/>
          </a:xfrm>
        </p:spPr>
        <p:txBody>
          <a:bodyPr rtlCol="0">
            <a:normAutofit fontScale="85000" lnSpcReduction="20000"/>
          </a:bodyPr>
          <a:lstStyle/>
          <a:p>
            <a:pPr>
              <a:spcAft>
                <a:spcPts val="0"/>
              </a:spcAft>
              <a:buFont typeface="Arial" panose="020B0604020202020204" pitchFamily="34" charset="0"/>
              <a:buChar char="•"/>
              <a:defRPr/>
            </a:pPr>
            <a:r>
              <a:rPr lang="en-US" sz="3300" dirty="0"/>
              <a:t> Prevalence of 20% to 40%</a:t>
            </a:r>
          </a:p>
          <a:p>
            <a:pPr>
              <a:spcAft>
                <a:spcPts val="0"/>
              </a:spcAft>
              <a:buFont typeface="Arial" panose="020B0604020202020204" pitchFamily="34" charset="0"/>
              <a:buChar char="•"/>
              <a:defRPr/>
            </a:pPr>
            <a:r>
              <a:rPr lang="en-US" sz="3300" dirty="0"/>
              <a:t> Seen more often in poor clinical grade</a:t>
            </a:r>
          </a:p>
          <a:p>
            <a:pPr>
              <a:spcAft>
                <a:spcPts val="0"/>
              </a:spcAft>
              <a:buFont typeface="Arial" panose="020B0604020202020204" pitchFamily="34" charset="0"/>
              <a:buChar char="•"/>
              <a:defRPr/>
            </a:pPr>
            <a:r>
              <a:rPr lang="en-US" sz="3300" dirty="0">
                <a:solidFill>
                  <a:srgbClr val="FF0000"/>
                </a:solidFill>
              </a:rPr>
              <a:t> </a:t>
            </a:r>
            <a:r>
              <a:rPr lang="en-US" sz="3300" dirty="0"/>
              <a:t>Results from excessive sympathetic stimulation</a:t>
            </a:r>
          </a:p>
          <a:p>
            <a:pPr lvl="1">
              <a:spcAft>
                <a:spcPts val="0"/>
              </a:spcAft>
              <a:buFont typeface="Arial" panose="020B0604020202020204" pitchFamily="34" charset="0"/>
              <a:buChar char="•"/>
              <a:defRPr/>
            </a:pPr>
            <a:r>
              <a:rPr lang="en-US" sz="3300" dirty="0"/>
              <a:t>Catecholamine storm</a:t>
            </a:r>
          </a:p>
          <a:p>
            <a:pPr>
              <a:spcAft>
                <a:spcPts val="0"/>
              </a:spcAft>
              <a:buFont typeface="Arial" panose="020B0604020202020204" pitchFamily="34" charset="0"/>
              <a:buChar char="•"/>
              <a:defRPr/>
            </a:pPr>
            <a:r>
              <a:rPr lang="en-US" sz="3300" dirty="0"/>
              <a:t> Cardiomyopathy “stunned myocardium”</a:t>
            </a:r>
          </a:p>
          <a:p>
            <a:pPr lvl="1">
              <a:spcAft>
                <a:spcPts val="0"/>
              </a:spcAft>
              <a:buFont typeface="Arial" panose="020B0604020202020204" pitchFamily="34" charset="0"/>
              <a:buChar char="•"/>
              <a:defRPr/>
            </a:pPr>
            <a:r>
              <a:rPr lang="en-US" sz="3300" dirty="0"/>
              <a:t>Apical ballooning syndrome, </a:t>
            </a:r>
            <a:r>
              <a:rPr lang="en-US" sz="3300" dirty="0" err="1"/>
              <a:t>Takotsubo</a:t>
            </a:r>
            <a:r>
              <a:rPr lang="en-US" sz="3300" dirty="0"/>
              <a:t> cardiomyopathy</a:t>
            </a:r>
          </a:p>
          <a:p>
            <a:pPr>
              <a:spcAft>
                <a:spcPts val="0"/>
              </a:spcAft>
              <a:buFont typeface="Arial" panose="020B0604020202020204" pitchFamily="34" charset="0"/>
              <a:buChar char="•"/>
              <a:defRPr/>
            </a:pPr>
            <a:r>
              <a:rPr lang="en-US" sz="3300" dirty="0"/>
              <a:t> Slight increase in cardiac enzymes (</a:t>
            </a:r>
            <a:r>
              <a:rPr lang="en-US" sz="3300" dirty="0" err="1"/>
              <a:t>cTnI</a:t>
            </a:r>
            <a:r>
              <a:rPr lang="en-US" sz="3300" dirty="0"/>
              <a:t> ≥0.3ng/mL) </a:t>
            </a:r>
          </a:p>
          <a:p>
            <a:pPr>
              <a:spcAft>
                <a:spcPts val="0"/>
              </a:spcAft>
              <a:buFont typeface="Arial" panose="020B0604020202020204" pitchFamily="34" charset="0"/>
              <a:buChar char="•"/>
              <a:defRPr/>
            </a:pPr>
            <a:r>
              <a:rPr lang="en-US" sz="3300" dirty="0"/>
              <a:t> Arrhythmias </a:t>
            </a:r>
          </a:p>
          <a:p>
            <a:pPr>
              <a:spcAft>
                <a:spcPts val="0"/>
              </a:spcAft>
              <a:buFont typeface="Arial" panose="020B0604020202020204" pitchFamily="34" charset="0"/>
              <a:buChar char="•"/>
              <a:defRPr/>
            </a:pPr>
            <a:r>
              <a:rPr lang="en-US" sz="3300" dirty="0"/>
              <a:t> Manifests over the first 48 hours</a:t>
            </a:r>
          </a:p>
          <a:p>
            <a:pPr>
              <a:spcAft>
                <a:spcPts val="0"/>
              </a:spcAft>
              <a:buFont typeface="Arial" panose="020B0604020202020204" pitchFamily="34" charset="0"/>
              <a:buChar char="•"/>
              <a:defRPr/>
            </a:pPr>
            <a:r>
              <a:rPr lang="en-US" sz="3300" dirty="0"/>
              <a:t> Reverses spontaneously over 2-3 weeks</a:t>
            </a:r>
          </a:p>
          <a:p>
            <a:pPr>
              <a:spcAft>
                <a:spcPts val="0"/>
              </a:spcAft>
              <a:defRPr/>
            </a:pPr>
            <a:endParaRPr lang="en-US" dirty="0"/>
          </a:p>
          <a:p>
            <a:pPr lvl="1">
              <a:spcAft>
                <a:spcPts val="0"/>
              </a:spcAft>
              <a:defRPr/>
            </a:pPr>
            <a:endParaRPr lang="en-US" dirty="0"/>
          </a:p>
        </p:txBody>
      </p:sp>
      <p:pic>
        <p:nvPicPr>
          <p:cNvPr id="4" name="Picture 3">
            <a:hlinkClick r:id="rId3" action="ppaction://hlinksldjump"/>
            <a:extLst>
              <a:ext uri="{FF2B5EF4-FFF2-40B4-BE49-F238E27FC236}">
                <a16:creationId xmlns:a16="http://schemas.microsoft.com/office/drawing/2014/main" id="{D0F0CF33-FF73-4B4C-9490-0A8E34605B0D}"/>
              </a:ext>
            </a:extLst>
          </p:cNvPr>
          <p:cNvPicPr>
            <a:picLocks noChangeAspect="1"/>
          </p:cNvPicPr>
          <p:nvPr/>
        </p:nvPicPr>
        <p:blipFill>
          <a:blip r:embed="rId4"/>
          <a:stretch>
            <a:fillRect/>
          </a:stretch>
        </p:blipFill>
        <p:spPr>
          <a:xfrm>
            <a:off x="11004272" y="5669252"/>
            <a:ext cx="1060796" cy="640135"/>
          </a:xfrm>
          <a:prstGeom prst="rect">
            <a:avLst/>
          </a:prstGeom>
        </p:spPr>
      </p:pic>
    </p:spTree>
    <p:extLst>
      <p:ext uri="{BB962C8B-B14F-4D97-AF65-F5344CB8AC3E}">
        <p14:creationId xmlns:p14="http://schemas.microsoft.com/office/powerpoint/2010/main" val="11482620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a:t>Treatment</a:t>
            </a:r>
            <a:br>
              <a:rPr lang="en-US" dirty="0"/>
            </a:br>
            <a:r>
              <a:rPr lang="en-US" dirty="0" err="1"/>
              <a:t>Neurocardiogenic</a:t>
            </a:r>
            <a:r>
              <a:rPr lang="en-US" dirty="0"/>
              <a:t> Injury</a:t>
            </a:r>
          </a:p>
        </p:txBody>
      </p:sp>
      <p:sp>
        <p:nvSpPr>
          <p:cNvPr id="61443" name="Content Placeholder 2"/>
          <p:cNvSpPr>
            <a:spLocks noGrp="1"/>
          </p:cNvSpPr>
          <p:nvPr>
            <p:ph idx="1"/>
          </p:nvPr>
        </p:nvSpPr>
        <p:spPr>
          <a:xfrm>
            <a:off x="1190846" y="2126530"/>
            <a:ext cx="8364633" cy="3997823"/>
          </a:xfrm>
        </p:spPr>
        <p:txBody>
          <a:bodyPr/>
          <a:lstStyle/>
          <a:p>
            <a:pPr eaLnBrk="1" hangingPunct="1">
              <a:buFont typeface="Arial" panose="020B0604020202020204" pitchFamily="34" charset="0"/>
              <a:buChar char="•"/>
            </a:pPr>
            <a:r>
              <a:rPr lang="en-US" altLang="en-US" sz="2800" dirty="0"/>
              <a:t>Management should focus on supportive care</a:t>
            </a:r>
          </a:p>
          <a:p>
            <a:pPr lvl="1">
              <a:buFont typeface="Arial" panose="020B0604020202020204" pitchFamily="34" charset="0"/>
              <a:buChar char="•"/>
            </a:pPr>
            <a:r>
              <a:rPr lang="en-US" altLang="en-US" sz="2800" dirty="0"/>
              <a:t>Avoid excessive fluid intake </a:t>
            </a:r>
          </a:p>
          <a:p>
            <a:pPr lvl="1">
              <a:buFont typeface="Arial" panose="020B0604020202020204" pitchFamily="34" charset="0"/>
              <a:buChar char="•"/>
            </a:pPr>
            <a:r>
              <a:rPr lang="en-US" altLang="en-US" sz="2800" dirty="0"/>
              <a:t>Judicious use of diuretics with goal of euvolemia</a:t>
            </a:r>
          </a:p>
          <a:p>
            <a:pPr eaLnBrk="1" hangingPunct="1">
              <a:buFont typeface="Arial" panose="020B0604020202020204" pitchFamily="34" charset="0"/>
              <a:buChar char="•"/>
            </a:pPr>
            <a:r>
              <a:rPr lang="en-US" altLang="en-US" sz="2800" dirty="0"/>
              <a:t>Inotropic agents</a:t>
            </a:r>
          </a:p>
          <a:p>
            <a:pPr eaLnBrk="1" hangingPunct="1">
              <a:buFont typeface="Arial" panose="020B0604020202020204" pitchFamily="34" charset="0"/>
              <a:buChar char="•"/>
            </a:pPr>
            <a:r>
              <a:rPr lang="en-US" altLang="en-US" sz="2800" dirty="0"/>
              <a:t>High concentrations of oxygen</a:t>
            </a:r>
          </a:p>
          <a:p>
            <a:pPr eaLnBrk="1" hangingPunct="1">
              <a:buFont typeface="Arial" panose="020B0604020202020204" pitchFamily="34" charset="0"/>
              <a:buChar char="•"/>
            </a:pPr>
            <a:r>
              <a:rPr lang="en-US" altLang="en-US" sz="2800" dirty="0"/>
              <a:t>Positive end-expiratory pressure</a:t>
            </a:r>
          </a:p>
          <a:p>
            <a:pPr lvl="1" eaLnBrk="1" hangingPunct="1"/>
            <a:endParaRPr lang="en-US" altLang="en-US" dirty="0"/>
          </a:p>
          <a:p>
            <a:pPr lvl="1" eaLnBrk="1" hangingPunct="1"/>
            <a:endParaRPr lang="en-US" altLang="en-US" dirty="0"/>
          </a:p>
        </p:txBody>
      </p:sp>
      <p:pic>
        <p:nvPicPr>
          <p:cNvPr id="4" name="Picture 3">
            <a:hlinkClick r:id="rId3" action="ppaction://hlinksldjump"/>
            <a:extLst>
              <a:ext uri="{FF2B5EF4-FFF2-40B4-BE49-F238E27FC236}">
                <a16:creationId xmlns:a16="http://schemas.microsoft.com/office/drawing/2014/main" id="{221A0A59-F754-4204-B800-2B20FB61C261}"/>
              </a:ext>
            </a:extLst>
          </p:cNvPr>
          <p:cNvPicPr>
            <a:picLocks noChangeAspect="1"/>
          </p:cNvPicPr>
          <p:nvPr/>
        </p:nvPicPr>
        <p:blipFill>
          <a:blip r:embed="rId4"/>
          <a:stretch>
            <a:fillRect/>
          </a:stretch>
        </p:blipFill>
        <p:spPr>
          <a:xfrm>
            <a:off x="11004272" y="5669252"/>
            <a:ext cx="1060796" cy="640135"/>
          </a:xfrm>
          <a:prstGeom prst="rect">
            <a:avLst/>
          </a:prstGeom>
        </p:spPr>
      </p:pic>
    </p:spTree>
    <p:extLst>
      <p:ext uri="{BB962C8B-B14F-4D97-AF65-F5344CB8AC3E}">
        <p14:creationId xmlns:p14="http://schemas.microsoft.com/office/powerpoint/2010/main" val="3562622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dirty="0"/>
              <a:t>Aneurysm Size</a:t>
            </a:r>
          </a:p>
        </p:txBody>
      </p:sp>
      <p:sp>
        <p:nvSpPr>
          <p:cNvPr id="7172" name="Content Placeholder 7"/>
          <p:cNvSpPr>
            <a:spLocks noGrp="1"/>
          </p:cNvSpPr>
          <p:nvPr>
            <p:ph idx="1"/>
          </p:nvPr>
        </p:nvSpPr>
        <p:spPr/>
        <p:txBody>
          <a:bodyPr>
            <a:normAutofit/>
          </a:bodyPr>
          <a:lstStyle/>
          <a:p>
            <a:pPr marL="0" indent="0" eaLnBrk="1" hangingPunct="1">
              <a:buNone/>
            </a:pPr>
            <a:r>
              <a:rPr lang="en-US" altLang="en-US" sz="2800" dirty="0"/>
              <a:t>Aneurysm size impacts the risk of rupture and subarachnoid hemorrhage. In addition, the size and shape of the aneurysm impacts the choice of treatment. </a:t>
            </a:r>
          </a:p>
          <a:p>
            <a:pPr marL="0" indent="0" eaLnBrk="1" hangingPunct="1">
              <a:buNone/>
            </a:pPr>
            <a:r>
              <a:rPr lang="en-US" altLang="en-US" sz="2800" dirty="0"/>
              <a:t>Aneurysm size is classified as follows: </a:t>
            </a:r>
          </a:p>
          <a:p>
            <a:pPr lvl="1">
              <a:buFont typeface="Arial" panose="020B0604020202020204" pitchFamily="34" charset="0"/>
              <a:buChar char="•"/>
            </a:pPr>
            <a:r>
              <a:rPr lang="en-US" altLang="en-US" sz="2600" dirty="0"/>
              <a:t>Small up to 9 mm</a:t>
            </a:r>
          </a:p>
          <a:p>
            <a:pPr lvl="1">
              <a:buFont typeface="Arial" panose="020B0604020202020204" pitchFamily="34" charset="0"/>
              <a:buChar char="•"/>
            </a:pPr>
            <a:endParaRPr lang="en-US" altLang="en-US" sz="2600" dirty="0"/>
          </a:p>
          <a:p>
            <a:pPr lvl="1">
              <a:buFont typeface="Arial" panose="020B0604020202020204" pitchFamily="34" charset="0"/>
              <a:buChar char="•"/>
            </a:pPr>
            <a:r>
              <a:rPr lang="en-US" altLang="en-US" sz="2600" dirty="0"/>
              <a:t>Large 10 – 24 mm</a:t>
            </a:r>
          </a:p>
          <a:p>
            <a:pPr lvl="1">
              <a:buFont typeface="Arial" panose="020B0604020202020204" pitchFamily="34" charset="0"/>
              <a:buChar char="•"/>
            </a:pPr>
            <a:endParaRPr lang="en-US" altLang="en-US" sz="2600" dirty="0"/>
          </a:p>
          <a:p>
            <a:pPr lvl="1">
              <a:buFont typeface="Arial" panose="020B0604020202020204" pitchFamily="34" charset="0"/>
              <a:buChar char="•"/>
            </a:pPr>
            <a:r>
              <a:rPr lang="en-US" altLang="en-US" sz="2600" dirty="0"/>
              <a:t>Giant &gt; 25mm</a:t>
            </a:r>
          </a:p>
        </p:txBody>
      </p:sp>
      <p:pic>
        <p:nvPicPr>
          <p:cNvPr id="2" name="Picture 1">
            <a:hlinkClick r:id="rId3" action="ppaction://hlinksldjump"/>
            <a:extLst>
              <a:ext uri="{FF2B5EF4-FFF2-40B4-BE49-F238E27FC236}">
                <a16:creationId xmlns:a16="http://schemas.microsoft.com/office/drawing/2014/main" id="{C2999A7A-8CE5-4189-BF35-BAA9C7C5A3F5}"/>
              </a:ext>
            </a:extLst>
          </p:cNvPr>
          <p:cNvPicPr>
            <a:picLocks noChangeAspect="1"/>
          </p:cNvPicPr>
          <p:nvPr/>
        </p:nvPicPr>
        <p:blipFill>
          <a:blip r:embed="rId4"/>
          <a:stretch>
            <a:fillRect/>
          </a:stretch>
        </p:blipFill>
        <p:spPr>
          <a:xfrm>
            <a:off x="10856930" y="5549026"/>
            <a:ext cx="1060796" cy="640135"/>
          </a:xfrm>
          <a:prstGeom prst="rect">
            <a:avLst/>
          </a:prstGeom>
        </p:spPr>
      </p:pic>
      <p:sp>
        <p:nvSpPr>
          <p:cNvPr id="3" name="TextBox 2">
            <a:extLst>
              <a:ext uri="{FF2B5EF4-FFF2-40B4-BE49-F238E27FC236}">
                <a16:creationId xmlns:a16="http://schemas.microsoft.com/office/drawing/2014/main" id="{7495807E-276A-4603-AF9E-D4E7365EC370}"/>
              </a:ext>
            </a:extLst>
          </p:cNvPr>
          <p:cNvSpPr txBox="1"/>
          <p:nvPr/>
        </p:nvSpPr>
        <p:spPr>
          <a:xfrm>
            <a:off x="560832" y="5869094"/>
            <a:ext cx="1892249" cy="369332"/>
          </a:xfrm>
          <a:prstGeom prst="rect">
            <a:avLst/>
          </a:prstGeom>
          <a:noFill/>
        </p:spPr>
        <p:txBody>
          <a:bodyPr wrap="none" rtlCol="0">
            <a:spAutoFit/>
          </a:bodyPr>
          <a:lstStyle/>
          <a:p>
            <a:r>
              <a:rPr lang="en-US" dirty="0"/>
              <a:t>Bader et. al., 2016</a:t>
            </a:r>
          </a:p>
        </p:txBody>
      </p:sp>
    </p:spTree>
    <p:extLst>
      <p:ext uri="{BB962C8B-B14F-4D97-AF65-F5344CB8AC3E}">
        <p14:creationId xmlns:p14="http://schemas.microsoft.com/office/powerpoint/2010/main" val="2378472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US" altLang="en-US" dirty="0"/>
              <a:t>Seizures</a:t>
            </a:r>
          </a:p>
        </p:txBody>
      </p:sp>
      <p:sp>
        <p:nvSpPr>
          <p:cNvPr id="64515" name="Content Placeholder 2"/>
          <p:cNvSpPr>
            <a:spLocks noGrp="1"/>
          </p:cNvSpPr>
          <p:nvPr>
            <p:ph idx="1"/>
          </p:nvPr>
        </p:nvSpPr>
        <p:spPr>
          <a:xfrm>
            <a:off x="831465" y="1941427"/>
            <a:ext cx="10706819" cy="4289252"/>
          </a:xfrm>
        </p:spPr>
        <p:txBody>
          <a:bodyPr>
            <a:normAutofit fontScale="70000" lnSpcReduction="20000"/>
          </a:bodyPr>
          <a:lstStyle/>
          <a:p>
            <a:pPr eaLnBrk="1" hangingPunct="1">
              <a:buFont typeface="Arial" panose="020B0604020202020204" pitchFamily="34" charset="0"/>
              <a:buChar char="•"/>
            </a:pPr>
            <a:r>
              <a:rPr lang="en-US" altLang="en-US" sz="4000" dirty="0"/>
              <a:t>Clinical seizures are uncommon after initial aneurysm rupture</a:t>
            </a:r>
          </a:p>
          <a:p>
            <a:pPr eaLnBrk="1" hangingPunct="1">
              <a:buFont typeface="Arial" panose="020B0604020202020204" pitchFamily="34" charset="0"/>
              <a:buChar char="•"/>
            </a:pPr>
            <a:r>
              <a:rPr lang="en-US" altLang="en-US" sz="4000" dirty="0"/>
              <a:t>Predictor of poor outcome</a:t>
            </a:r>
          </a:p>
          <a:p>
            <a:pPr eaLnBrk="1" hangingPunct="1">
              <a:buFont typeface="Arial" panose="020B0604020202020204" pitchFamily="34" charset="0"/>
              <a:buChar char="•"/>
            </a:pPr>
            <a:r>
              <a:rPr lang="en-US" altLang="en-US" sz="4000" dirty="0"/>
              <a:t>Can be indicative of a re-rupture in patients with an unsecured aneurysm </a:t>
            </a:r>
          </a:p>
          <a:p>
            <a:pPr eaLnBrk="1" hangingPunct="1">
              <a:buFont typeface="Arial" panose="020B0604020202020204" pitchFamily="34" charset="0"/>
              <a:buChar char="•"/>
            </a:pPr>
            <a:r>
              <a:rPr lang="en-US" altLang="en-US" sz="4000" dirty="0"/>
              <a:t>Risk factors for seizures in SAH patients are</a:t>
            </a:r>
          </a:p>
          <a:p>
            <a:pPr lvl="1">
              <a:buFont typeface="Arial" panose="020B0604020202020204" pitchFamily="34" charset="0"/>
              <a:buChar char="•"/>
            </a:pPr>
            <a:r>
              <a:rPr lang="en-US" altLang="en-US" sz="3800" dirty="0"/>
              <a:t>Surgical repair of an aneurysm in a patient &gt; 65 years old</a:t>
            </a:r>
          </a:p>
          <a:p>
            <a:pPr lvl="1">
              <a:buFont typeface="Arial" panose="020B0604020202020204" pitchFamily="34" charset="0"/>
              <a:buChar char="•"/>
            </a:pPr>
            <a:r>
              <a:rPr lang="en-US" altLang="en-US" sz="3800" dirty="0"/>
              <a:t>Thick subarachnoid clot</a:t>
            </a:r>
          </a:p>
          <a:p>
            <a:pPr lvl="1">
              <a:buFont typeface="Arial" panose="020B0604020202020204" pitchFamily="34" charset="0"/>
              <a:buChar char="•"/>
            </a:pPr>
            <a:r>
              <a:rPr lang="en-US" altLang="en-US" sz="3800" dirty="0"/>
              <a:t>Presence of ICH</a:t>
            </a:r>
          </a:p>
          <a:p>
            <a:pPr lvl="1">
              <a:buFont typeface="Arial" panose="020B0604020202020204" pitchFamily="34" charset="0"/>
              <a:buChar char="•"/>
            </a:pPr>
            <a:r>
              <a:rPr lang="en-US" altLang="en-US" sz="3800" dirty="0"/>
              <a:t>Delayed infarction</a:t>
            </a:r>
          </a:p>
          <a:p>
            <a:pPr lvl="1">
              <a:buFont typeface="Arial" panose="020B0604020202020204" pitchFamily="34" charset="0"/>
              <a:buChar char="•"/>
            </a:pPr>
            <a:r>
              <a:rPr lang="en-US" altLang="en-US" sz="3800" dirty="0"/>
              <a:t>MCA aneurysm</a:t>
            </a:r>
          </a:p>
          <a:p>
            <a:pPr marL="0" indent="0" eaLnBrk="1" hangingPunct="1">
              <a:buNone/>
            </a:pPr>
            <a:r>
              <a:rPr lang="en-US" altLang="en-US" dirty="0"/>
              <a:t>	 </a:t>
            </a:r>
          </a:p>
          <a:p>
            <a:pPr lvl="1"/>
            <a:endParaRPr lang="en-US" altLang="en-US" dirty="0"/>
          </a:p>
        </p:txBody>
      </p:sp>
      <p:pic>
        <p:nvPicPr>
          <p:cNvPr id="4" name="Picture 3">
            <a:hlinkClick r:id="rId3" action="ppaction://hlinksldjump"/>
            <a:extLst>
              <a:ext uri="{FF2B5EF4-FFF2-40B4-BE49-F238E27FC236}">
                <a16:creationId xmlns:a16="http://schemas.microsoft.com/office/drawing/2014/main" id="{34BEC376-2264-46D5-ABD0-E38B87CAB7F5}"/>
              </a:ext>
            </a:extLst>
          </p:cNvPr>
          <p:cNvPicPr>
            <a:picLocks noChangeAspect="1"/>
          </p:cNvPicPr>
          <p:nvPr/>
        </p:nvPicPr>
        <p:blipFill>
          <a:blip r:embed="rId4"/>
          <a:stretch>
            <a:fillRect/>
          </a:stretch>
        </p:blipFill>
        <p:spPr>
          <a:xfrm>
            <a:off x="11004272" y="5669252"/>
            <a:ext cx="1060796" cy="640135"/>
          </a:xfrm>
          <a:prstGeom prst="rect">
            <a:avLst/>
          </a:prstGeom>
        </p:spPr>
      </p:pic>
    </p:spTree>
    <p:extLst>
      <p:ext uri="{BB962C8B-B14F-4D97-AF65-F5344CB8AC3E}">
        <p14:creationId xmlns:p14="http://schemas.microsoft.com/office/powerpoint/2010/main" val="10575828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altLang="en-US"/>
              <a:t>Continuous EEG</a:t>
            </a:r>
          </a:p>
        </p:txBody>
      </p:sp>
      <p:sp>
        <p:nvSpPr>
          <p:cNvPr id="40963" name="Content Placeholder 2"/>
          <p:cNvSpPr>
            <a:spLocks noGrp="1"/>
          </p:cNvSpPr>
          <p:nvPr>
            <p:ph idx="1"/>
          </p:nvPr>
        </p:nvSpPr>
        <p:spPr>
          <a:xfrm>
            <a:off x="187842" y="1888264"/>
            <a:ext cx="12004158" cy="4023360"/>
          </a:xfrm>
        </p:spPr>
        <p:txBody>
          <a:bodyPr>
            <a:noAutofit/>
          </a:bodyPr>
          <a:lstStyle/>
          <a:p>
            <a:pPr eaLnBrk="1" hangingPunct="1">
              <a:buFont typeface="Arial" panose="020B0604020202020204" pitchFamily="34" charset="0"/>
              <a:buChar char="•"/>
            </a:pPr>
            <a:r>
              <a:rPr lang="en-US" altLang="en-US" sz="2800" dirty="0"/>
              <a:t>Detects subclinical seizures, delayed cerebral ischemia, &amp; responses to treatment</a:t>
            </a:r>
          </a:p>
          <a:p>
            <a:pPr>
              <a:buFont typeface="Arial" panose="020B0604020202020204" pitchFamily="34" charset="0"/>
              <a:buChar char="•"/>
            </a:pPr>
            <a:r>
              <a:rPr lang="en-US" altLang="en-US" sz="2800" dirty="0"/>
              <a:t>Monitor for Non-Convulsive Seizures (NCS)</a:t>
            </a:r>
          </a:p>
          <a:p>
            <a:pPr lvl="1">
              <a:buFont typeface="Arial" panose="020B0604020202020204" pitchFamily="34" charset="0"/>
              <a:buChar char="•"/>
            </a:pPr>
            <a:r>
              <a:rPr lang="en-US" altLang="en-US" sz="2600" dirty="0"/>
              <a:t>In patients with poor grade SAH and low GCS</a:t>
            </a:r>
          </a:p>
          <a:p>
            <a:pPr lvl="1">
              <a:buFont typeface="Arial" panose="020B0604020202020204" pitchFamily="34" charset="0"/>
              <a:buChar char="•"/>
            </a:pPr>
            <a:r>
              <a:rPr lang="en-US" altLang="en-US" sz="2600" dirty="0"/>
              <a:t>May be detected on cEEG in up to 20% of cases</a:t>
            </a:r>
          </a:p>
          <a:p>
            <a:pPr lvl="1">
              <a:buFont typeface="Arial" panose="020B0604020202020204" pitchFamily="34" charset="0"/>
              <a:buChar char="•"/>
            </a:pPr>
            <a:endParaRPr lang="en-US" altLang="en-US" sz="2800" dirty="0"/>
          </a:p>
          <a:p>
            <a:pPr>
              <a:buFont typeface="Arial" panose="020B0604020202020204" pitchFamily="34" charset="0"/>
              <a:buChar char="•"/>
            </a:pPr>
            <a:r>
              <a:rPr lang="en-US" altLang="en-US" sz="2800" dirty="0"/>
              <a:t>Predicts patient outcome - unfavorable outcome with</a:t>
            </a:r>
          </a:p>
          <a:p>
            <a:pPr lvl="1" eaLnBrk="1" hangingPunct="1">
              <a:buFont typeface="Arial" panose="020B0604020202020204" pitchFamily="34" charset="0"/>
              <a:buChar char="•"/>
            </a:pPr>
            <a:r>
              <a:rPr lang="en-US" altLang="en-US" sz="2800" dirty="0"/>
              <a:t>Periodic </a:t>
            </a:r>
            <a:r>
              <a:rPr lang="en-US" altLang="en-US" sz="2800" dirty="0" err="1"/>
              <a:t>epileptiform</a:t>
            </a:r>
            <a:r>
              <a:rPr lang="en-US" altLang="en-US" sz="2800" dirty="0"/>
              <a:t> discharges</a:t>
            </a:r>
          </a:p>
          <a:p>
            <a:pPr lvl="1" eaLnBrk="1" hangingPunct="1">
              <a:buFont typeface="Arial" panose="020B0604020202020204" pitchFamily="34" charset="0"/>
              <a:buChar char="•"/>
            </a:pPr>
            <a:r>
              <a:rPr lang="en-US" altLang="en-US" sz="2800" dirty="0"/>
              <a:t>Electrographic status epilepticus</a:t>
            </a:r>
          </a:p>
          <a:p>
            <a:pPr lvl="1" eaLnBrk="1" hangingPunct="1">
              <a:buFont typeface="Arial" panose="020B0604020202020204" pitchFamily="34" charset="0"/>
              <a:buChar char="•"/>
            </a:pPr>
            <a:r>
              <a:rPr lang="en-US" altLang="en-US" sz="2800" dirty="0"/>
              <a:t>Absence of sleep architecture</a:t>
            </a:r>
          </a:p>
        </p:txBody>
      </p:sp>
      <p:pic>
        <p:nvPicPr>
          <p:cNvPr id="4" name="Picture 3">
            <a:hlinkClick r:id="rId3" action="ppaction://hlinksldjump"/>
            <a:extLst>
              <a:ext uri="{FF2B5EF4-FFF2-40B4-BE49-F238E27FC236}">
                <a16:creationId xmlns:a16="http://schemas.microsoft.com/office/drawing/2014/main" id="{295EAF78-B3EE-4B2C-B362-190F9C168CF0}"/>
              </a:ext>
            </a:extLst>
          </p:cNvPr>
          <p:cNvPicPr>
            <a:picLocks noChangeAspect="1"/>
          </p:cNvPicPr>
          <p:nvPr/>
        </p:nvPicPr>
        <p:blipFill>
          <a:blip r:embed="rId4"/>
          <a:stretch>
            <a:fillRect/>
          </a:stretch>
        </p:blipFill>
        <p:spPr>
          <a:xfrm>
            <a:off x="11004272" y="5669252"/>
            <a:ext cx="1060796" cy="640135"/>
          </a:xfrm>
          <a:prstGeom prst="rect">
            <a:avLst/>
          </a:prstGeom>
        </p:spPr>
      </p:pic>
    </p:spTree>
    <p:extLst>
      <p:ext uri="{BB962C8B-B14F-4D97-AF65-F5344CB8AC3E}">
        <p14:creationId xmlns:p14="http://schemas.microsoft.com/office/powerpoint/2010/main" val="72863180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dirty="0"/>
              <a:t>Anticonvulsants</a:t>
            </a:r>
          </a:p>
        </p:txBody>
      </p:sp>
      <p:sp>
        <p:nvSpPr>
          <p:cNvPr id="3" name="Content Placeholder 2"/>
          <p:cNvSpPr>
            <a:spLocks noGrp="1"/>
          </p:cNvSpPr>
          <p:nvPr>
            <p:ph idx="1"/>
          </p:nvPr>
        </p:nvSpPr>
        <p:spPr>
          <a:xfrm>
            <a:off x="995470" y="2071541"/>
            <a:ext cx="10262019" cy="4525963"/>
          </a:xfrm>
        </p:spPr>
        <p:txBody>
          <a:bodyPr rtlCol="0">
            <a:normAutofit/>
          </a:bodyPr>
          <a:lstStyle/>
          <a:p>
            <a:pPr>
              <a:spcAft>
                <a:spcPts val="0"/>
              </a:spcAft>
              <a:buFont typeface="Arial" panose="020B0604020202020204" pitchFamily="34" charset="0"/>
              <a:buChar char="•"/>
              <a:defRPr/>
            </a:pPr>
            <a:r>
              <a:rPr lang="en-US" sz="2800" dirty="0"/>
              <a:t>Provide until aneurysm secured</a:t>
            </a:r>
          </a:p>
          <a:p>
            <a:pPr>
              <a:spcAft>
                <a:spcPts val="0"/>
              </a:spcAft>
              <a:buFont typeface="Arial" panose="020B0604020202020204" pitchFamily="34" charset="0"/>
              <a:buChar char="•"/>
              <a:defRPr/>
            </a:pPr>
            <a:r>
              <a:rPr lang="en-US" sz="2800" dirty="0"/>
              <a:t>Consider short term use (3-7days) </a:t>
            </a:r>
          </a:p>
          <a:p>
            <a:pPr>
              <a:spcAft>
                <a:spcPts val="0"/>
              </a:spcAft>
              <a:buFont typeface="Arial" panose="020B0604020202020204" pitchFamily="34" charset="0"/>
              <a:buChar char="•"/>
              <a:defRPr/>
            </a:pPr>
            <a:r>
              <a:rPr lang="en-US" sz="2800" dirty="0"/>
              <a:t>Give for clinical or electrographic seizures</a:t>
            </a:r>
          </a:p>
          <a:p>
            <a:pPr>
              <a:spcAft>
                <a:spcPts val="0"/>
              </a:spcAft>
              <a:buFont typeface="Arial" panose="020B0604020202020204" pitchFamily="34" charset="0"/>
              <a:buChar char="•"/>
              <a:defRPr/>
            </a:pPr>
            <a:r>
              <a:rPr lang="en-US" sz="2800" dirty="0"/>
              <a:t>Avoid long term use of antiepileptic drugs</a:t>
            </a:r>
          </a:p>
          <a:p>
            <a:pPr>
              <a:spcAft>
                <a:spcPts val="0"/>
              </a:spcAft>
              <a:buFont typeface="Arial" panose="020B0604020202020204" pitchFamily="34" charset="0"/>
              <a:buChar char="•"/>
              <a:defRPr/>
            </a:pPr>
            <a:r>
              <a:rPr lang="en-US" sz="2800" dirty="0"/>
              <a:t>Consider other antiepileptic drug besides phenytoin</a:t>
            </a:r>
          </a:p>
          <a:p>
            <a:pPr>
              <a:spcAft>
                <a:spcPts val="0"/>
              </a:spcAft>
              <a:buFont typeface="Arial" panose="020B0604020202020204" pitchFamily="34" charset="0"/>
              <a:buChar char="•"/>
              <a:defRPr/>
            </a:pPr>
            <a:r>
              <a:rPr lang="en-US" sz="2800" dirty="0"/>
              <a:t>Phenytoin associated with poor outcome (Naidech,2005)</a:t>
            </a:r>
          </a:p>
          <a:p>
            <a:pPr lvl="1">
              <a:spcAft>
                <a:spcPts val="0"/>
              </a:spcAft>
              <a:buFont typeface="Arial" panose="020B0604020202020204" pitchFamily="34" charset="0"/>
              <a:buChar char="•"/>
              <a:defRPr/>
            </a:pPr>
            <a:r>
              <a:rPr lang="en-US" sz="2800" dirty="0"/>
              <a:t> Causes functional &amp; cognitive disability</a:t>
            </a:r>
          </a:p>
          <a:p>
            <a:pPr>
              <a:spcAft>
                <a:spcPts val="0"/>
              </a:spcAft>
              <a:defRPr/>
            </a:pPr>
            <a:endParaRPr lang="en-US" dirty="0"/>
          </a:p>
        </p:txBody>
      </p:sp>
      <p:pic>
        <p:nvPicPr>
          <p:cNvPr id="4" name="Picture 3">
            <a:hlinkClick r:id="rId3" action="ppaction://hlinksldjump"/>
            <a:extLst>
              <a:ext uri="{FF2B5EF4-FFF2-40B4-BE49-F238E27FC236}">
                <a16:creationId xmlns:a16="http://schemas.microsoft.com/office/drawing/2014/main" id="{8DBD7025-F911-4B5E-BDC2-72659E2AFF3D}"/>
              </a:ext>
            </a:extLst>
          </p:cNvPr>
          <p:cNvPicPr>
            <a:picLocks noChangeAspect="1"/>
          </p:cNvPicPr>
          <p:nvPr/>
        </p:nvPicPr>
        <p:blipFill>
          <a:blip r:embed="rId4"/>
          <a:stretch>
            <a:fillRect/>
          </a:stretch>
        </p:blipFill>
        <p:spPr>
          <a:xfrm>
            <a:off x="11004272" y="5669252"/>
            <a:ext cx="1060796" cy="640135"/>
          </a:xfrm>
          <a:prstGeom prst="rect">
            <a:avLst/>
          </a:prstGeom>
        </p:spPr>
      </p:pic>
    </p:spTree>
    <p:extLst>
      <p:ext uri="{BB962C8B-B14F-4D97-AF65-F5344CB8AC3E}">
        <p14:creationId xmlns:p14="http://schemas.microsoft.com/office/powerpoint/2010/main" val="22793731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 The End</a:t>
            </a:r>
          </a:p>
        </p:txBody>
      </p:sp>
      <p:sp>
        <p:nvSpPr>
          <p:cNvPr id="3" name="Content Placeholder 2"/>
          <p:cNvSpPr>
            <a:spLocks noGrp="1"/>
          </p:cNvSpPr>
          <p:nvPr>
            <p:ph idx="1"/>
          </p:nvPr>
        </p:nvSpPr>
        <p:spPr/>
        <p:txBody>
          <a:bodyPr/>
          <a:lstStyle/>
          <a:p>
            <a:endParaRPr lang="en-US" b="1" dirty="0"/>
          </a:p>
          <a:p>
            <a:r>
              <a:rPr lang="en-US" sz="2800" dirty="0"/>
              <a:t>Mrs. Jones’ neurological status slowly improves. She is extubated successfully, and she remains hemodynamically stable.  She begins to work with nursing and physical therapy to increase her mobility.  She is transferred to the progressive care unit for continued neurological assessments.  After 10 days, she is transferred to the neurological floor and is evaluated for acute rehabilitation.</a:t>
            </a:r>
          </a:p>
          <a:p>
            <a:endParaRPr lang="en-US" dirty="0"/>
          </a:p>
        </p:txBody>
      </p:sp>
      <p:pic>
        <p:nvPicPr>
          <p:cNvPr id="4" name="Picture 3">
            <a:hlinkClick r:id="rId3" action="ppaction://hlinksldjump"/>
            <a:extLst>
              <a:ext uri="{FF2B5EF4-FFF2-40B4-BE49-F238E27FC236}">
                <a16:creationId xmlns:a16="http://schemas.microsoft.com/office/drawing/2014/main" id="{348A4062-4EFC-40F7-9B54-FD71194AB4A8}"/>
              </a:ext>
            </a:extLst>
          </p:cNvPr>
          <p:cNvPicPr>
            <a:picLocks noChangeAspect="1"/>
          </p:cNvPicPr>
          <p:nvPr/>
        </p:nvPicPr>
        <p:blipFill>
          <a:blip r:embed="rId4"/>
          <a:stretch>
            <a:fillRect/>
          </a:stretch>
        </p:blipFill>
        <p:spPr>
          <a:xfrm>
            <a:off x="11004272" y="5669252"/>
            <a:ext cx="1060796" cy="640135"/>
          </a:xfrm>
          <a:prstGeom prst="rect">
            <a:avLst/>
          </a:prstGeom>
        </p:spPr>
      </p:pic>
    </p:spTree>
    <p:extLst>
      <p:ext uri="{BB962C8B-B14F-4D97-AF65-F5344CB8AC3E}">
        <p14:creationId xmlns:p14="http://schemas.microsoft.com/office/powerpoint/2010/main" val="328931739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p>
        </p:txBody>
      </p:sp>
      <p:sp>
        <p:nvSpPr>
          <p:cNvPr id="3" name="Content Placeholder 2"/>
          <p:cNvSpPr>
            <a:spLocks noGrp="1"/>
          </p:cNvSpPr>
          <p:nvPr>
            <p:ph idx="1"/>
          </p:nvPr>
        </p:nvSpPr>
        <p:spPr>
          <a:xfrm>
            <a:off x="707136" y="1845734"/>
            <a:ext cx="11045952" cy="4067386"/>
          </a:xfrm>
        </p:spPr>
        <p:txBody>
          <a:bodyPr>
            <a:normAutofit/>
          </a:bodyPr>
          <a:lstStyle/>
          <a:p>
            <a:pPr>
              <a:buFont typeface="Arial" panose="020B0604020202020204" pitchFamily="34" charset="0"/>
              <a:buChar char="•"/>
            </a:pPr>
            <a:r>
              <a:rPr lang="en-US" dirty="0"/>
              <a:t>Subarachnoid hemorrhage due to ruptured cerebral aneurysm is a neurological emergency. </a:t>
            </a:r>
          </a:p>
          <a:p>
            <a:pPr>
              <a:buFont typeface="Arial" panose="020B0604020202020204" pitchFamily="34" charset="0"/>
              <a:buChar char="•"/>
            </a:pPr>
            <a:r>
              <a:rPr lang="en-US" dirty="0"/>
              <a:t>Early complications include rebleeding, hydrocephalus, and cardiopulmonary complications. </a:t>
            </a:r>
          </a:p>
          <a:p>
            <a:pPr>
              <a:buFont typeface="Arial" panose="020B0604020202020204" pitchFamily="34" charset="0"/>
              <a:buChar char="•"/>
            </a:pPr>
            <a:r>
              <a:rPr lang="en-US" dirty="0"/>
              <a:t>Initial management focuses on attaining cardiopulmonary stability, BP management (&lt; 160 mm Hg), management of hydrocephalus, and definitive treatment of the aneurysm through clipping or embolization. </a:t>
            </a:r>
          </a:p>
          <a:p>
            <a:pPr>
              <a:buFont typeface="Arial" panose="020B0604020202020204" pitchFamily="34" charset="0"/>
              <a:buChar char="•"/>
            </a:pPr>
            <a:r>
              <a:rPr lang="en-US" dirty="0"/>
              <a:t>Ongoing management focuses on close neurological monitoring, maintaining euvolemia, avoiding fever, and avoiding significant hyperglycemia. </a:t>
            </a:r>
          </a:p>
          <a:p>
            <a:pPr>
              <a:buFont typeface="Arial" panose="020B0604020202020204" pitchFamily="34" charset="0"/>
              <a:buChar char="•"/>
            </a:pPr>
            <a:r>
              <a:rPr lang="en-US" dirty="0"/>
              <a:t>Late complications of aSAH include delayed cerebral ischemia due to vasospasm, which occurs 3-21 days after aneurysm rupture (peak incidence around day 7). </a:t>
            </a:r>
          </a:p>
          <a:p>
            <a:pPr>
              <a:buFont typeface="Arial" panose="020B0604020202020204" pitchFamily="34" charset="0"/>
              <a:buChar char="•"/>
            </a:pPr>
            <a:r>
              <a:rPr lang="en-US" dirty="0"/>
              <a:t>Treatment of vasospasm includes induced hypertension and endovascular therapy (infusion of vasodilators and, in some cases, angioplasty). </a:t>
            </a:r>
          </a:p>
        </p:txBody>
      </p:sp>
      <p:pic>
        <p:nvPicPr>
          <p:cNvPr id="4" name="Picture 3">
            <a:hlinkClick r:id="rId3" action="ppaction://hlinksldjump"/>
            <a:extLst>
              <a:ext uri="{FF2B5EF4-FFF2-40B4-BE49-F238E27FC236}">
                <a16:creationId xmlns:a16="http://schemas.microsoft.com/office/drawing/2014/main" id="{8D7AFFC3-091C-4ABE-BB72-A011C58994A0}"/>
              </a:ext>
            </a:extLst>
          </p:cNvPr>
          <p:cNvPicPr>
            <a:picLocks noChangeAspect="1"/>
          </p:cNvPicPr>
          <p:nvPr/>
        </p:nvPicPr>
        <p:blipFill>
          <a:blip r:embed="rId4"/>
          <a:stretch>
            <a:fillRect/>
          </a:stretch>
        </p:blipFill>
        <p:spPr>
          <a:xfrm>
            <a:off x="11004272" y="5669252"/>
            <a:ext cx="1060796" cy="640135"/>
          </a:xfrm>
          <a:prstGeom prst="rect">
            <a:avLst/>
          </a:prstGeom>
        </p:spPr>
      </p:pic>
    </p:spTree>
    <p:extLst>
      <p:ext uri="{BB962C8B-B14F-4D97-AF65-F5344CB8AC3E}">
        <p14:creationId xmlns:p14="http://schemas.microsoft.com/office/powerpoint/2010/main" val="25075457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37979-D9A3-4283-845A-79D64337B0EE}"/>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8C62648D-2625-4B0B-944B-509B751A6695}"/>
              </a:ext>
            </a:extLst>
          </p:cNvPr>
          <p:cNvSpPr>
            <a:spLocks noGrp="1"/>
          </p:cNvSpPr>
          <p:nvPr>
            <p:ph idx="1"/>
          </p:nvPr>
        </p:nvSpPr>
        <p:spPr>
          <a:xfrm>
            <a:off x="426720" y="1901952"/>
            <a:ext cx="11558016" cy="4767072"/>
          </a:xfrm>
        </p:spPr>
        <p:txBody>
          <a:bodyPr>
            <a:normAutofit/>
          </a:bodyPr>
          <a:lstStyle/>
          <a:p>
            <a:r>
              <a:rPr lang="en-US" sz="2100" dirty="0"/>
              <a:t>Al-</a:t>
            </a:r>
            <a:r>
              <a:rPr lang="en-US" sz="2100" dirty="0" err="1"/>
              <a:t>Yamany</a:t>
            </a:r>
            <a:r>
              <a:rPr lang="en-US" sz="2100" dirty="0"/>
              <a:t> M, Ross IB. Giant fusiform aneurysm of the middle cerebral artery : successful Hunterian ligation without distal bypass. Br J </a:t>
            </a:r>
            <a:r>
              <a:rPr lang="en-US" sz="2100" dirty="0" err="1"/>
              <a:t>Neurosurg</a:t>
            </a:r>
            <a:r>
              <a:rPr lang="en-US" sz="2100" dirty="0"/>
              <a:t>. 1998;12:572–575.</a:t>
            </a:r>
            <a:endParaRPr lang="en-US" sz="2100" dirty="0">
              <a:solidFill>
                <a:srgbClr val="FF0000"/>
              </a:solidFill>
            </a:endParaRPr>
          </a:p>
          <a:p>
            <a:r>
              <a:rPr lang="en-US" sz="2100" dirty="0"/>
              <a:t>Bader, M. K., Littlejohns, L. R., Olson, D. M. (2016). AANN Core Curriculum for Neuroscience Nursing. IL: AANN</a:t>
            </a:r>
          </a:p>
          <a:p>
            <a:r>
              <a:rPr lang="en-US" sz="2100" dirty="0" err="1"/>
              <a:t>Brisman</a:t>
            </a:r>
            <a:r>
              <a:rPr lang="en-US" sz="2100" dirty="0"/>
              <a:t>, J. L. (2016). Neurosurgery for Cerebral Aneurysm: Fusiform aneurysms. Medscape. Retrieved from http://emedicine.medscape.com/article/252142-overview#a4</a:t>
            </a:r>
          </a:p>
          <a:p>
            <a:r>
              <a:rPr lang="en-US" sz="2100" dirty="0"/>
              <a:t>Cohen-</a:t>
            </a:r>
            <a:r>
              <a:rPr lang="en-US" sz="2100" dirty="0" err="1"/>
              <a:t>Gadol</a:t>
            </a:r>
            <a:r>
              <a:rPr lang="en-US" sz="2100" dirty="0"/>
              <a:t>, A. A., &amp; Bohnstedt, B. N. (2013). Recognition and evaluation of non-traumatic subarachnoid hemorrhage and ruptured cerebral aneurysm. American Family Physician, 88(7), 451-456.</a:t>
            </a:r>
          </a:p>
          <a:p>
            <a:r>
              <a:rPr lang="en-US" sz="2100" dirty="0"/>
              <a:t>Connolly, E. S. Jr </a:t>
            </a:r>
            <a:r>
              <a:rPr lang="en-US" sz="2100" i="1" dirty="0"/>
              <a:t>et al</a:t>
            </a:r>
            <a:r>
              <a:rPr lang="en-US" sz="2100" dirty="0"/>
              <a:t>. Guidelines for the management of aneurysmal subarachnoid hemorrhage: a guideline for healthcare professionals from the American Heart Association/American Stroke Association. </a:t>
            </a:r>
            <a:r>
              <a:rPr lang="en-US" sz="2100" i="1" dirty="0"/>
              <a:t>Stroke</a:t>
            </a:r>
            <a:r>
              <a:rPr lang="en-US" sz="2100" dirty="0"/>
              <a:t> </a:t>
            </a:r>
            <a:r>
              <a:rPr lang="en-US" sz="2100" b="1" dirty="0"/>
              <a:t>43</a:t>
            </a:r>
            <a:r>
              <a:rPr lang="en-US" sz="2100" dirty="0"/>
              <a:t>, 1711–1737 (2012).</a:t>
            </a:r>
          </a:p>
          <a:p>
            <a:endParaRPr lang="en-US" dirty="0"/>
          </a:p>
        </p:txBody>
      </p:sp>
      <p:pic>
        <p:nvPicPr>
          <p:cNvPr id="4" name="Picture 3">
            <a:hlinkClick r:id="rId3" action="ppaction://hlinksldjump"/>
            <a:extLst>
              <a:ext uri="{FF2B5EF4-FFF2-40B4-BE49-F238E27FC236}">
                <a16:creationId xmlns:a16="http://schemas.microsoft.com/office/drawing/2014/main" id="{6B851837-CAD6-4B93-A380-F9EEE5CB3776}"/>
              </a:ext>
            </a:extLst>
          </p:cNvPr>
          <p:cNvPicPr>
            <a:picLocks noChangeAspect="1"/>
          </p:cNvPicPr>
          <p:nvPr/>
        </p:nvPicPr>
        <p:blipFill>
          <a:blip r:embed="rId4"/>
          <a:stretch>
            <a:fillRect/>
          </a:stretch>
        </p:blipFill>
        <p:spPr>
          <a:xfrm>
            <a:off x="10887364" y="6193481"/>
            <a:ext cx="1060796" cy="640135"/>
          </a:xfrm>
          <a:prstGeom prst="rect">
            <a:avLst/>
          </a:prstGeom>
        </p:spPr>
      </p:pic>
    </p:spTree>
    <p:extLst>
      <p:ext uri="{BB962C8B-B14F-4D97-AF65-F5344CB8AC3E}">
        <p14:creationId xmlns:p14="http://schemas.microsoft.com/office/powerpoint/2010/main" val="19210099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37979-D9A3-4283-845A-79D64337B0EE}"/>
              </a:ext>
            </a:extLst>
          </p:cNvPr>
          <p:cNvSpPr>
            <a:spLocks noGrp="1"/>
          </p:cNvSpPr>
          <p:nvPr>
            <p:ph type="title"/>
          </p:nvPr>
        </p:nvSpPr>
        <p:spPr/>
        <p:txBody>
          <a:bodyPr/>
          <a:lstStyle/>
          <a:p>
            <a:r>
              <a:rPr lang="en-US" dirty="0"/>
              <a:t>References (</a:t>
            </a:r>
            <a:r>
              <a:rPr lang="en-US" dirty="0" err="1"/>
              <a:t>con’t</a:t>
            </a:r>
            <a:r>
              <a:rPr lang="en-US" dirty="0"/>
              <a:t>)</a:t>
            </a:r>
          </a:p>
        </p:txBody>
      </p:sp>
      <p:sp>
        <p:nvSpPr>
          <p:cNvPr id="3" name="Content Placeholder 2">
            <a:extLst>
              <a:ext uri="{FF2B5EF4-FFF2-40B4-BE49-F238E27FC236}">
                <a16:creationId xmlns:a16="http://schemas.microsoft.com/office/drawing/2014/main" id="{8C62648D-2625-4B0B-944B-509B751A6695}"/>
              </a:ext>
            </a:extLst>
          </p:cNvPr>
          <p:cNvSpPr>
            <a:spLocks noGrp="1"/>
          </p:cNvSpPr>
          <p:nvPr>
            <p:ph idx="1"/>
          </p:nvPr>
        </p:nvSpPr>
        <p:spPr>
          <a:xfrm>
            <a:off x="606056" y="1994589"/>
            <a:ext cx="11185451" cy="4193559"/>
          </a:xfrm>
        </p:spPr>
        <p:txBody>
          <a:bodyPr>
            <a:normAutofit/>
          </a:bodyPr>
          <a:lstStyle/>
          <a:p>
            <a:r>
              <a:rPr lang="en-US" dirty="0"/>
              <a:t>de </a:t>
            </a:r>
            <a:r>
              <a:rPr lang="en-US" dirty="0" err="1"/>
              <a:t>Rooij</a:t>
            </a:r>
            <a:r>
              <a:rPr lang="en-US" dirty="0"/>
              <a:t> NK, Linn FH, van der </a:t>
            </a:r>
            <a:r>
              <a:rPr lang="en-US" dirty="0" err="1"/>
              <a:t>Plas</a:t>
            </a:r>
            <a:r>
              <a:rPr lang="en-US" dirty="0"/>
              <a:t> JA, </a:t>
            </a:r>
            <a:r>
              <a:rPr lang="en-US" dirty="0" err="1"/>
              <a:t>Algra</a:t>
            </a:r>
            <a:r>
              <a:rPr lang="en-US" dirty="0"/>
              <a:t> A, </a:t>
            </a:r>
            <a:r>
              <a:rPr lang="en-US" dirty="0" err="1"/>
              <a:t>Rinkel</a:t>
            </a:r>
            <a:r>
              <a:rPr lang="en-US" dirty="0"/>
              <a:t> GJ. Incidence of subarachnoid </a:t>
            </a:r>
            <a:r>
              <a:rPr lang="en-US" dirty="0" err="1"/>
              <a:t>haemorrhage</a:t>
            </a:r>
            <a:r>
              <a:rPr lang="en-US" dirty="0"/>
              <a:t>: a systematic review with emphasis on region, age, gender and time trends. J </a:t>
            </a:r>
            <a:r>
              <a:rPr lang="en-US" dirty="0" err="1"/>
              <a:t>Neurol</a:t>
            </a:r>
            <a:r>
              <a:rPr lang="en-US" dirty="0"/>
              <a:t> </a:t>
            </a:r>
            <a:r>
              <a:rPr lang="en-US" dirty="0" err="1"/>
              <a:t>Neurosurg</a:t>
            </a:r>
            <a:r>
              <a:rPr lang="en-US" dirty="0"/>
              <a:t> Psychiatry. 2007;78:1365–1372</a:t>
            </a:r>
          </a:p>
          <a:p>
            <a:r>
              <a:rPr lang="en-US" dirty="0" err="1"/>
              <a:t>Diringer</a:t>
            </a:r>
            <a:r>
              <a:rPr lang="en-US" dirty="0"/>
              <a:t> MN, </a:t>
            </a:r>
            <a:r>
              <a:rPr lang="en-US" dirty="0" err="1"/>
              <a:t>Bleck</a:t>
            </a:r>
            <a:r>
              <a:rPr lang="en-US" dirty="0"/>
              <a:t> TP, Claude Hemphill J 3rd, Menon D, Shutter L, Vespa P, </a:t>
            </a:r>
            <a:r>
              <a:rPr lang="en-US" dirty="0" err="1"/>
              <a:t>Bruder</a:t>
            </a:r>
            <a:r>
              <a:rPr lang="en-US" dirty="0"/>
              <a:t> N, Connolly ES Jr, </a:t>
            </a:r>
            <a:r>
              <a:rPr lang="en-US" dirty="0" err="1"/>
              <a:t>Citerio</a:t>
            </a:r>
            <a:r>
              <a:rPr lang="en-US" dirty="0"/>
              <a:t> G, </a:t>
            </a:r>
            <a:r>
              <a:rPr lang="en-US" dirty="0" err="1"/>
              <a:t>Gress</a:t>
            </a:r>
            <a:r>
              <a:rPr lang="en-US" dirty="0"/>
              <a:t> D, </a:t>
            </a:r>
            <a:r>
              <a:rPr lang="en-US" dirty="0" err="1"/>
              <a:t>Hänggi</a:t>
            </a:r>
            <a:r>
              <a:rPr lang="en-US" dirty="0"/>
              <a:t> D, Hoh BL, </a:t>
            </a:r>
            <a:r>
              <a:rPr lang="en-US" dirty="0" err="1"/>
              <a:t>Lanzino</a:t>
            </a:r>
            <a:r>
              <a:rPr lang="en-US" dirty="0"/>
              <a:t> G, Le Roux P, </a:t>
            </a:r>
            <a:r>
              <a:rPr lang="en-US" dirty="0" err="1"/>
              <a:t>Rabinstein</a:t>
            </a:r>
            <a:r>
              <a:rPr lang="en-US" dirty="0"/>
              <a:t> A, </a:t>
            </a:r>
            <a:r>
              <a:rPr lang="en-US" dirty="0" err="1"/>
              <a:t>Schmutzhard</a:t>
            </a:r>
            <a:r>
              <a:rPr lang="en-US" dirty="0"/>
              <a:t> E, </a:t>
            </a:r>
            <a:r>
              <a:rPr lang="en-US" dirty="0" err="1"/>
              <a:t>Stocchetti</a:t>
            </a:r>
            <a:r>
              <a:rPr lang="en-US" dirty="0"/>
              <a:t> N, Suarez JI, </a:t>
            </a:r>
            <a:r>
              <a:rPr lang="en-US" dirty="0" err="1"/>
              <a:t>Treggiari</a:t>
            </a:r>
            <a:r>
              <a:rPr lang="en-US" dirty="0"/>
              <a:t> M, Tseng MY, </a:t>
            </a:r>
            <a:r>
              <a:rPr lang="en-US" dirty="0" err="1"/>
              <a:t>Vergouwen</a:t>
            </a:r>
            <a:r>
              <a:rPr lang="en-US" dirty="0"/>
              <a:t> MD, Wolf S, Zipfel G; Neurocritical Care Society.. Critical care management of patients following aneurysmal subarachnoid hemorrhage: recommendations from the Neurocritical Care Society's Multidisciplinary Consensus Conference. </a:t>
            </a:r>
            <a:r>
              <a:rPr lang="en-US" dirty="0" err="1"/>
              <a:t>Neurocrit</a:t>
            </a:r>
            <a:r>
              <a:rPr lang="en-US" dirty="0"/>
              <a:t> Care. 2011 Sep;15(2):211-40. doi:10.1007/s12028-011-9605-9. Review. PubMed PMID: 21773873.</a:t>
            </a:r>
          </a:p>
          <a:p>
            <a:r>
              <a:rPr lang="en-US" dirty="0" err="1"/>
              <a:t>Feigin</a:t>
            </a:r>
            <a:r>
              <a:rPr lang="en-US" dirty="0"/>
              <a:t> VL, Lawes CM, Bennett DA, Barker-</a:t>
            </a:r>
            <a:r>
              <a:rPr lang="en-US" dirty="0" err="1"/>
              <a:t>Collo</a:t>
            </a:r>
            <a:r>
              <a:rPr lang="en-US" dirty="0"/>
              <a:t> SL, Parag V. Worldwide stroke incidence and early case fatality reported in 56 population-based studies: a systematic review. Lancet Neurol. 2009;8: 355–369</a:t>
            </a:r>
          </a:p>
          <a:p>
            <a:r>
              <a:rPr lang="en-US" dirty="0" err="1"/>
              <a:t>Froehler</a:t>
            </a:r>
            <a:r>
              <a:rPr lang="en-US" dirty="0"/>
              <a:t>, M.T. </a:t>
            </a:r>
            <a:r>
              <a:rPr lang="en-US" dirty="0" err="1"/>
              <a:t>Curr</a:t>
            </a:r>
            <a:r>
              <a:rPr lang="en-US" dirty="0"/>
              <a:t> </a:t>
            </a:r>
            <a:r>
              <a:rPr lang="en-US" dirty="0" err="1"/>
              <a:t>Neurol</a:t>
            </a:r>
            <a:r>
              <a:rPr lang="en-US" dirty="0"/>
              <a:t> </a:t>
            </a:r>
            <a:r>
              <a:rPr lang="en-US" dirty="0" err="1"/>
              <a:t>Neurosci</a:t>
            </a:r>
            <a:r>
              <a:rPr lang="en-US" dirty="0"/>
              <a:t> Rep (2013) 13: 326. doi:10.1007/s11910-012-0326-z</a:t>
            </a:r>
          </a:p>
          <a:p>
            <a:endParaRPr lang="en-US" dirty="0"/>
          </a:p>
          <a:p>
            <a:endParaRPr lang="en-US" dirty="0"/>
          </a:p>
        </p:txBody>
      </p:sp>
      <p:pic>
        <p:nvPicPr>
          <p:cNvPr id="4" name="Picture 3">
            <a:hlinkClick r:id="rId3" action="ppaction://hlinksldjump"/>
            <a:extLst>
              <a:ext uri="{FF2B5EF4-FFF2-40B4-BE49-F238E27FC236}">
                <a16:creationId xmlns:a16="http://schemas.microsoft.com/office/drawing/2014/main" id="{E33709AA-CF4B-4A29-A0AF-AF7E6881A1BC}"/>
              </a:ext>
            </a:extLst>
          </p:cNvPr>
          <p:cNvPicPr>
            <a:picLocks noChangeAspect="1"/>
          </p:cNvPicPr>
          <p:nvPr/>
        </p:nvPicPr>
        <p:blipFill>
          <a:blip r:embed="rId4"/>
          <a:stretch>
            <a:fillRect/>
          </a:stretch>
        </p:blipFill>
        <p:spPr>
          <a:xfrm>
            <a:off x="11004272" y="5669252"/>
            <a:ext cx="1060796" cy="640135"/>
          </a:xfrm>
          <a:prstGeom prst="rect">
            <a:avLst/>
          </a:prstGeom>
        </p:spPr>
      </p:pic>
    </p:spTree>
    <p:extLst>
      <p:ext uri="{BB962C8B-B14F-4D97-AF65-F5344CB8AC3E}">
        <p14:creationId xmlns:p14="http://schemas.microsoft.com/office/powerpoint/2010/main" val="19765654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37979-D9A3-4283-845A-79D64337B0EE}"/>
              </a:ext>
            </a:extLst>
          </p:cNvPr>
          <p:cNvSpPr>
            <a:spLocks noGrp="1"/>
          </p:cNvSpPr>
          <p:nvPr>
            <p:ph type="title"/>
          </p:nvPr>
        </p:nvSpPr>
        <p:spPr/>
        <p:txBody>
          <a:bodyPr/>
          <a:lstStyle/>
          <a:p>
            <a:r>
              <a:rPr lang="en-US" dirty="0"/>
              <a:t>References (</a:t>
            </a:r>
            <a:r>
              <a:rPr lang="en-US" dirty="0" err="1"/>
              <a:t>con’t</a:t>
            </a:r>
            <a:r>
              <a:rPr lang="en-US" dirty="0"/>
              <a:t>)</a:t>
            </a:r>
          </a:p>
        </p:txBody>
      </p:sp>
      <p:sp>
        <p:nvSpPr>
          <p:cNvPr id="3" name="Content Placeholder 2">
            <a:extLst>
              <a:ext uri="{FF2B5EF4-FFF2-40B4-BE49-F238E27FC236}">
                <a16:creationId xmlns:a16="http://schemas.microsoft.com/office/drawing/2014/main" id="{8C62648D-2625-4B0B-944B-509B751A6695}"/>
              </a:ext>
            </a:extLst>
          </p:cNvPr>
          <p:cNvSpPr>
            <a:spLocks noGrp="1"/>
          </p:cNvSpPr>
          <p:nvPr>
            <p:ph idx="1"/>
          </p:nvPr>
        </p:nvSpPr>
        <p:spPr>
          <a:xfrm>
            <a:off x="499872" y="1994589"/>
            <a:ext cx="11291635" cy="4418403"/>
          </a:xfrm>
        </p:spPr>
        <p:txBody>
          <a:bodyPr>
            <a:normAutofit/>
          </a:bodyPr>
          <a:lstStyle/>
          <a:p>
            <a:r>
              <a:rPr lang="en-US" dirty="0"/>
              <a:t>Hickey, J. (2014). The Clinical Practice of Neuroscience and Neurosurgical Nursing. PA: Wolters Kluwer</a:t>
            </a:r>
          </a:p>
          <a:p>
            <a:r>
              <a:rPr lang="en-US" dirty="0" err="1"/>
              <a:t>Kannoth</a:t>
            </a:r>
            <a:r>
              <a:rPr lang="en-US" dirty="0"/>
              <a:t> S, </a:t>
            </a:r>
            <a:r>
              <a:rPr lang="en-US" dirty="0" err="1"/>
              <a:t>Iyer</a:t>
            </a:r>
            <a:r>
              <a:rPr lang="en-US" dirty="0"/>
              <a:t> R, Thomas SV, Furtado SV, Rajesh BJ, </a:t>
            </a:r>
            <a:r>
              <a:rPr lang="en-US" dirty="0" err="1"/>
              <a:t>Kesavadas</a:t>
            </a:r>
            <a:r>
              <a:rPr lang="en-US" dirty="0"/>
              <a:t> C, Radhakrishnan VV, </a:t>
            </a:r>
            <a:r>
              <a:rPr lang="en-US" dirty="0" err="1"/>
              <a:t>Sarma</a:t>
            </a:r>
            <a:r>
              <a:rPr lang="en-US" dirty="0"/>
              <a:t> PS (2007) Intracranial infectious aneurysm: presentation, management and outcome. J </a:t>
            </a:r>
            <a:r>
              <a:rPr lang="en-US" dirty="0" err="1"/>
              <a:t>Neurol</a:t>
            </a:r>
            <a:r>
              <a:rPr lang="en-US" dirty="0"/>
              <a:t> Sci 256:3–9</a:t>
            </a:r>
          </a:p>
          <a:p>
            <a:r>
              <a:rPr lang="en-US" dirty="0" err="1"/>
              <a:t>Kannoth</a:t>
            </a:r>
            <a:r>
              <a:rPr lang="en-US" dirty="0"/>
              <a:t>, S., &amp; Thomas, S. V. (2009). Intracranial microbial aneurysm (infectious aneurysm): current options for diagnosis and management. </a:t>
            </a:r>
            <a:r>
              <a:rPr lang="en-US" i="1" dirty="0"/>
              <a:t>Neurocritical care</a:t>
            </a:r>
            <a:r>
              <a:rPr lang="en-US" dirty="0"/>
              <a:t>, </a:t>
            </a:r>
            <a:r>
              <a:rPr lang="en-US" i="1" dirty="0"/>
              <a:t>11</a:t>
            </a:r>
            <a:r>
              <a:rPr lang="en-US" dirty="0"/>
              <a:t>(1), 120.</a:t>
            </a:r>
          </a:p>
          <a:p>
            <a:r>
              <a:rPr lang="en-US" dirty="0" err="1"/>
              <a:t>Naidech</a:t>
            </a:r>
            <a:r>
              <a:rPr lang="en-US" dirty="0"/>
              <a:t> AM, </a:t>
            </a:r>
            <a:r>
              <a:rPr lang="en-US" dirty="0" err="1"/>
              <a:t>Janjua</a:t>
            </a:r>
            <a:r>
              <a:rPr lang="en-US" dirty="0"/>
              <a:t> N, </a:t>
            </a:r>
            <a:r>
              <a:rPr lang="en-US" dirty="0" err="1"/>
              <a:t>Kreiter</a:t>
            </a:r>
            <a:r>
              <a:rPr lang="en-US" dirty="0"/>
              <a:t> KT, </a:t>
            </a:r>
            <a:r>
              <a:rPr lang="en-US" dirty="0" err="1"/>
              <a:t>Ostapkovich</a:t>
            </a:r>
            <a:r>
              <a:rPr lang="en-US" dirty="0"/>
              <a:t> ND, Fitzsimmons B, Parra A, </a:t>
            </a:r>
            <a:r>
              <a:rPr lang="en-US" dirty="0" err="1"/>
              <a:t>Commichau</a:t>
            </a:r>
            <a:r>
              <a:rPr lang="en-US" dirty="0"/>
              <a:t> C, Connolly ES, Mayer SA. Predictors and Impact of Aneurysm </a:t>
            </a:r>
            <a:r>
              <a:rPr lang="en-US" dirty="0" err="1"/>
              <a:t>Rebleeding</a:t>
            </a:r>
            <a:r>
              <a:rPr lang="en-US" dirty="0"/>
              <a:t> After Subarachnoid Hemorrhage. </a:t>
            </a:r>
            <a:r>
              <a:rPr lang="en-US" i="1" dirty="0"/>
              <a:t>Arch Neurol.</a:t>
            </a:r>
            <a:r>
              <a:rPr lang="en-US" dirty="0"/>
              <a:t>2005;62(3):410–416. doi:10.1001/archneur.62.3.410</a:t>
            </a:r>
          </a:p>
          <a:p>
            <a:r>
              <a:rPr lang="en-US" dirty="0"/>
              <a:t>Subarachnoid hemorrhage. (2017). In Lippincott Advisor. Retrieved from </a:t>
            </a:r>
            <a:r>
              <a:rPr lang="en-US" dirty="0">
                <a:hlinkClick r:id="rId3"/>
              </a:rPr>
              <a:t>http://advisor.lww.com/lna/document.do?bid=4&amp;did=525895</a:t>
            </a:r>
            <a:endParaRPr lang="en-US" dirty="0"/>
          </a:p>
          <a:p>
            <a:endParaRPr lang="en-US" dirty="0"/>
          </a:p>
          <a:p>
            <a:endParaRPr lang="en-US" dirty="0"/>
          </a:p>
          <a:p>
            <a:endParaRPr lang="en-US" dirty="0"/>
          </a:p>
        </p:txBody>
      </p:sp>
      <p:pic>
        <p:nvPicPr>
          <p:cNvPr id="4" name="Picture 3">
            <a:hlinkClick r:id="rId4" action="ppaction://hlinksldjump"/>
            <a:extLst>
              <a:ext uri="{FF2B5EF4-FFF2-40B4-BE49-F238E27FC236}">
                <a16:creationId xmlns:a16="http://schemas.microsoft.com/office/drawing/2014/main" id="{E33709AA-CF4B-4A29-A0AF-AF7E6881A1BC}"/>
              </a:ext>
            </a:extLst>
          </p:cNvPr>
          <p:cNvPicPr>
            <a:picLocks noChangeAspect="1"/>
          </p:cNvPicPr>
          <p:nvPr/>
        </p:nvPicPr>
        <p:blipFill>
          <a:blip r:embed="rId5"/>
          <a:stretch>
            <a:fillRect/>
          </a:stretch>
        </p:blipFill>
        <p:spPr>
          <a:xfrm>
            <a:off x="11004272" y="5669252"/>
            <a:ext cx="1060796" cy="640135"/>
          </a:xfrm>
          <a:prstGeom prst="rect">
            <a:avLst/>
          </a:prstGeom>
        </p:spPr>
      </p:pic>
    </p:spTree>
    <p:extLst>
      <p:ext uri="{BB962C8B-B14F-4D97-AF65-F5344CB8AC3E}">
        <p14:creationId xmlns:p14="http://schemas.microsoft.com/office/powerpoint/2010/main" val="234400016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Presentation</a:t>
            </a:r>
          </a:p>
        </p:txBody>
      </p:sp>
      <p:sp>
        <p:nvSpPr>
          <p:cNvPr id="3" name="Content Placeholder 2"/>
          <p:cNvSpPr>
            <a:spLocks noGrp="1"/>
          </p:cNvSpPr>
          <p:nvPr>
            <p:ph idx="1"/>
          </p:nvPr>
        </p:nvSpPr>
        <p:spPr/>
        <p:txBody>
          <a:bodyPr>
            <a:normAutofit/>
          </a:bodyPr>
          <a:lstStyle/>
          <a:p>
            <a:pPr algn="ctr"/>
            <a:r>
              <a:rPr lang="en-US" sz="2800" dirty="0"/>
              <a:t>You have reached the end of the presentation</a:t>
            </a:r>
          </a:p>
          <a:p>
            <a:pPr algn="ctr"/>
            <a:r>
              <a:rPr lang="en-US" sz="2800" dirty="0"/>
              <a:t>Please click </a:t>
            </a:r>
            <a:r>
              <a:rPr lang="en-US" sz="2800" dirty="0">
                <a:hlinkClick r:id="" action="ppaction://hlinkshowjump?jump=firstslide"/>
              </a:rPr>
              <a:t>“Exit Presentation”</a:t>
            </a:r>
            <a:endParaRPr lang="en-US" sz="2800" dirty="0"/>
          </a:p>
        </p:txBody>
      </p:sp>
    </p:spTree>
    <p:extLst>
      <p:ext uri="{BB962C8B-B14F-4D97-AF65-F5344CB8AC3E}">
        <p14:creationId xmlns:p14="http://schemas.microsoft.com/office/powerpoint/2010/main" val="95977691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Berry (Saccular) Aneurysms</a:t>
            </a:r>
          </a:p>
        </p:txBody>
      </p:sp>
      <p:sp>
        <p:nvSpPr>
          <p:cNvPr id="8" name="Content Placeholder 7"/>
          <p:cNvSpPr>
            <a:spLocks noGrp="1"/>
          </p:cNvSpPr>
          <p:nvPr>
            <p:ph idx="1"/>
          </p:nvPr>
        </p:nvSpPr>
        <p:spPr/>
        <p:txBody>
          <a:bodyPr>
            <a:normAutofit/>
          </a:bodyPr>
          <a:lstStyle/>
          <a:p>
            <a:pPr>
              <a:buFont typeface="Arial" panose="020B0604020202020204" pitchFamily="34" charset="0"/>
              <a:buChar char="•"/>
            </a:pPr>
            <a:r>
              <a:rPr lang="en-US" sz="2400" dirty="0"/>
              <a:t>Most common form of cerebral aneurysm</a:t>
            </a:r>
          </a:p>
          <a:p>
            <a:pPr>
              <a:buFont typeface="Arial" panose="020B0604020202020204" pitchFamily="34" charset="0"/>
              <a:buChar char="•"/>
            </a:pPr>
            <a:r>
              <a:rPr lang="en-US" sz="2400" dirty="0"/>
              <a:t>Usually occurs at arterial junctions or bifurcations within the Circle of Willis</a:t>
            </a:r>
          </a:p>
          <a:p>
            <a:pPr>
              <a:buFont typeface="Arial" panose="020B0604020202020204" pitchFamily="34" charset="0"/>
              <a:buChar char="•"/>
            </a:pPr>
            <a:r>
              <a:rPr lang="en-US" sz="2400" dirty="0"/>
              <a:t>Causes can be related to:</a:t>
            </a:r>
          </a:p>
          <a:p>
            <a:pPr lvl="1">
              <a:buFont typeface="Arial" panose="020B0604020202020204" pitchFamily="34" charset="0"/>
              <a:buChar char="•"/>
            </a:pPr>
            <a:r>
              <a:rPr lang="en-US" sz="2400" dirty="0"/>
              <a:t>Congenital defects</a:t>
            </a:r>
          </a:p>
          <a:p>
            <a:pPr lvl="1">
              <a:buFont typeface="Arial" panose="020B0604020202020204" pitchFamily="34" charset="0"/>
              <a:buChar char="•"/>
            </a:pPr>
            <a:r>
              <a:rPr lang="en-US" sz="2400" dirty="0"/>
              <a:t>Trauma</a:t>
            </a:r>
          </a:p>
          <a:p>
            <a:pPr lvl="1">
              <a:buFont typeface="Arial" panose="020B0604020202020204" pitchFamily="34" charset="0"/>
              <a:buChar char="•"/>
            </a:pPr>
            <a:r>
              <a:rPr lang="en-US" sz="2400" dirty="0"/>
              <a:t>Degenerative processes</a:t>
            </a:r>
          </a:p>
        </p:txBody>
      </p:sp>
      <p:sp>
        <p:nvSpPr>
          <p:cNvPr id="4" name="Action Button: Custom 3">
            <a:hlinkClick r:id="" action="ppaction://hlinkshowjump?jump=lastslideviewed" highlightClick="1"/>
          </p:cNvPr>
          <p:cNvSpPr/>
          <p:nvPr/>
        </p:nvSpPr>
        <p:spPr>
          <a:xfrm>
            <a:off x="8875294" y="4780868"/>
            <a:ext cx="1961148" cy="104241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Return to Presentation </a:t>
            </a:r>
          </a:p>
        </p:txBody>
      </p:sp>
    </p:spTree>
    <p:extLst>
      <p:ext uri="{BB962C8B-B14F-4D97-AF65-F5344CB8AC3E}">
        <p14:creationId xmlns:p14="http://schemas.microsoft.com/office/powerpoint/2010/main" val="3143342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dirty="0"/>
              <a:t>Location </a:t>
            </a:r>
            <a:r>
              <a:rPr lang="en-US" altLang="en-US" dirty="0" err="1"/>
              <a:t>Location</a:t>
            </a:r>
            <a:r>
              <a:rPr lang="en-US" altLang="en-US" dirty="0"/>
              <a:t> </a:t>
            </a:r>
            <a:r>
              <a:rPr lang="en-US" altLang="en-US" dirty="0" err="1"/>
              <a:t>Location</a:t>
            </a:r>
            <a:endParaRPr lang="en-US" altLang="en-US" dirty="0"/>
          </a:p>
        </p:txBody>
      </p:sp>
      <p:sp>
        <p:nvSpPr>
          <p:cNvPr id="3" name="Content Placeholder 2"/>
          <p:cNvSpPr>
            <a:spLocks noGrp="1"/>
          </p:cNvSpPr>
          <p:nvPr>
            <p:ph idx="1"/>
          </p:nvPr>
        </p:nvSpPr>
        <p:spPr>
          <a:xfrm>
            <a:off x="5608320" y="1809758"/>
            <a:ext cx="6268246" cy="4612063"/>
          </a:xfrm>
        </p:spPr>
        <p:txBody>
          <a:bodyPr rtlCol="0">
            <a:normAutofit fontScale="92500" lnSpcReduction="20000"/>
          </a:bodyPr>
          <a:lstStyle/>
          <a:p>
            <a:pPr marL="0" indent="0">
              <a:spcAft>
                <a:spcPts val="0"/>
              </a:spcAft>
              <a:buNone/>
              <a:defRPr/>
            </a:pPr>
            <a:r>
              <a:rPr lang="en-US" sz="2800" dirty="0"/>
              <a:t>Aneurysms occur in the Circle of Willis, generally near bifurcations or trifurcations where blood flow is more turbulent. </a:t>
            </a:r>
          </a:p>
          <a:p>
            <a:pPr marL="0" indent="0">
              <a:spcAft>
                <a:spcPts val="0"/>
              </a:spcAft>
              <a:buNone/>
              <a:defRPr/>
            </a:pPr>
            <a:endParaRPr lang="en-US" sz="2800" dirty="0"/>
          </a:p>
          <a:p>
            <a:pPr>
              <a:spcAft>
                <a:spcPts val="0"/>
              </a:spcAft>
              <a:buFont typeface="Arial" panose="020B0604020202020204" pitchFamily="34" charset="0"/>
              <a:buChar char="•"/>
              <a:defRPr/>
            </a:pPr>
            <a:r>
              <a:rPr lang="en-US" sz="2800" dirty="0"/>
              <a:t>25-30% occur in the posterior communicating or internal carotid artery</a:t>
            </a:r>
          </a:p>
          <a:p>
            <a:pPr>
              <a:spcAft>
                <a:spcPts val="0"/>
              </a:spcAft>
              <a:buFont typeface="Arial" panose="020B0604020202020204" pitchFamily="34" charset="0"/>
              <a:buChar char="•"/>
              <a:defRPr/>
            </a:pPr>
            <a:r>
              <a:rPr lang="en-US" sz="2800" dirty="0"/>
              <a:t>30% occur in the anterior communicating or anterior cerebral artery</a:t>
            </a:r>
          </a:p>
          <a:p>
            <a:pPr>
              <a:spcAft>
                <a:spcPts val="0"/>
              </a:spcAft>
              <a:buFont typeface="Arial" panose="020B0604020202020204" pitchFamily="34" charset="0"/>
              <a:buChar char="•"/>
              <a:defRPr/>
            </a:pPr>
            <a:r>
              <a:rPr lang="en-US" sz="2800" dirty="0"/>
              <a:t>20% occur in the middle cerebral artery </a:t>
            </a:r>
          </a:p>
          <a:p>
            <a:pPr>
              <a:spcAft>
                <a:spcPts val="0"/>
              </a:spcAft>
              <a:buFont typeface="Arial" panose="020B0604020202020204" pitchFamily="34" charset="0"/>
              <a:buChar char="•"/>
              <a:defRPr/>
            </a:pPr>
            <a:r>
              <a:rPr lang="en-US" sz="2800" dirty="0"/>
              <a:t>15% occur in the posterior circulation                     (off of the vertebral or basilar arteries) </a:t>
            </a:r>
            <a:endParaRPr lang="en-US" dirty="0"/>
          </a:p>
          <a:p>
            <a:pPr>
              <a:spcAft>
                <a:spcPts val="0"/>
              </a:spcAft>
              <a:defRPr/>
            </a:pPr>
            <a:r>
              <a:rPr lang="en-US" dirty="0"/>
              <a:t>(Hickey, 2014)</a:t>
            </a:r>
          </a:p>
        </p:txBody>
      </p:sp>
      <p:pic>
        <p:nvPicPr>
          <p:cNvPr id="2" name="Picture 1">
            <a:hlinkClick r:id="rId3" action="ppaction://hlinksldjump"/>
            <a:extLst>
              <a:ext uri="{FF2B5EF4-FFF2-40B4-BE49-F238E27FC236}">
                <a16:creationId xmlns:a16="http://schemas.microsoft.com/office/drawing/2014/main" id="{FB8360E3-962E-4292-A6CC-110ECFA06BB6}"/>
              </a:ext>
            </a:extLst>
          </p:cNvPr>
          <p:cNvPicPr>
            <a:picLocks noChangeAspect="1"/>
          </p:cNvPicPr>
          <p:nvPr/>
        </p:nvPicPr>
        <p:blipFill>
          <a:blip r:embed="rId4"/>
          <a:stretch>
            <a:fillRect/>
          </a:stretch>
        </p:blipFill>
        <p:spPr>
          <a:xfrm>
            <a:off x="10888922" y="5571715"/>
            <a:ext cx="1060796" cy="640135"/>
          </a:xfrm>
          <a:prstGeom prst="rect">
            <a:avLst/>
          </a:prstGeom>
        </p:spPr>
      </p:pic>
      <p:pic>
        <p:nvPicPr>
          <p:cNvPr id="1026" name="Picture 2" descr="circle-of-willis">
            <a:extLst>
              <a:ext uri="{FF2B5EF4-FFF2-40B4-BE49-F238E27FC236}">
                <a16:creationId xmlns:a16="http://schemas.microsoft.com/office/drawing/2014/main" id="{FA46912C-530E-4E61-BAF3-B6B960BBA0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434" y="1809758"/>
            <a:ext cx="4981575" cy="35909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730FEC1-D3E5-4E2E-A7A6-3C233DDE95E0}"/>
              </a:ext>
            </a:extLst>
          </p:cNvPr>
          <p:cNvSpPr txBox="1"/>
          <p:nvPr/>
        </p:nvSpPr>
        <p:spPr>
          <a:xfrm>
            <a:off x="315434" y="5430118"/>
            <a:ext cx="4981575" cy="1200329"/>
          </a:xfrm>
          <a:prstGeom prst="rect">
            <a:avLst/>
          </a:prstGeom>
          <a:noFill/>
        </p:spPr>
        <p:txBody>
          <a:bodyPr wrap="square" rtlCol="0">
            <a:spAutoFit/>
          </a:bodyPr>
          <a:lstStyle/>
          <a:p>
            <a:r>
              <a:rPr lang="en-US" dirty="0"/>
              <a:t>Accessed online: </a:t>
            </a:r>
            <a:r>
              <a:rPr lang="en-US" dirty="0">
                <a:hlinkClick r:id="rId6"/>
              </a:rPr>
              <a:t>http://www.neuroems.com/2014/04/18/blood-flow-through-the-brain-pt-3-circle-of-willis/</a:t>
            </a:r>
            <a:endParaRPr lang="en-US" dirty="0"/>
          </a:p>
          <a:p>
            <a:endParaRPr lang="en-US" dirty="0"/>
          </a:p>
        </p:txBody>
      </p:sp>
    </p:spTree>
    <p:extLst>
      <p:ext uri="{BB962C8B-B14F-4D97-AF65-F5344CB8AC3E}">
        <p14:creationId xmlns:p14="http://schemas.microsoft.com/office/powerpoint/2010/main" val="56120027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Fusiform Aneurysm </a:t>
            </a:r>
          </a:p>
        </p:txBody>
      </p:sp>
      <p:sp>
        <p:nvSpPr>
          <p:cNvPr id="3" name="Content Placeholder 2"/>
          <p:cNvSpPr>
            <a:spLocks noGrp="1"/>
          </p:cNvSpPr>
          <p:nvPr>
            <p:ph idx="1"/>
          </p:nvPr>
        </p:nvSpPr>
        <p:spPr>
          <a:xfrm>
            <a:off x="585216" y="1931378"/>
            <a:ext cx="10570464" cy="4023360"/>
          </a:xfrm>
        </p:spPr>
        <p:txBody>
          <a:bodyPr>
            <a:normAutofit fontScale="85000" lnSpcReduction="10000"/>
          </a:bodyPr>
          <a:lstStyle/>
          <a:p>
            <a:pPr>
              <a:buFont typeface="Arial" panose="020B0604020202020204" pitchFamily="34" charset="0"/>
              <a:buChar char="•"/>
            </a:pPr>
            <a:r>
              <a:rPr lang="en-US" sz="2800" dirty="0"/>
              <a:t>Represent approximately 3%-13% of all intracranial aneurysms (Al-</a:t>
            </a:r>
            <a:r>
              <a:rPr lang="en-US" sz="2800" dirty="0" err="1"/>
              <a:t>Yamany</a:t>
            </a:r>
            <a:r>
              <a:rPr lang="en-US" sz="2800" dirty="0"/>
              <a:t>, 1998)</a:t>
            </a:r>
          </a:p>
          <a:p>
            <a:pPr>
              <a:buFont typeface="Arial" panose="020B0604020202020204" pitchFamily="34" charset="0"/>
              <a:buChar char="•"/>
            </a:pPr>
            <a:r>
              <a:rPr lang="en-US" sz="2800" dirty="0"/>
              <a:t>Outpouching of weakened arterial vessels </a:t>
            </a:r>
          </a:p>
          <a:p>
            <a:pPr>
              <a:buFont typeface="Arial" panose="020B0604020202020204" pitchFamily="34" charset="0"/>
              <a:buChar char="•"/>
            </a:pPr>
            <a:r>
              <a:rPr lang="en-US" sz="2800" dirty="0"/>
              <a:t>Caused by atherosclerotic formation within the vessel wall</a:t>
            </a:r>
          </a:p>
          <a:p>
            <a:pPr>
              <a:buFont typeface="Arial" panose="020B0604020202020204" pitchFamily="34" charset="0"/>
              <a:buChar char="•"/>
            </a:pPr>
            <a:r>
              <a:rPr lang="en-US" sz="2800" dirty="0"/>
              <a:t>Vasculature is often tortuous in nature</a:t>
            </a:r>
          </a:p>
          <a:p>
            <a:pPr>
              <a:buFont typeface="Arial" panose="020B0604020202020204" pitchFamily="34" charset="0"/>
              <a:buChar char="•"/>
            </a:pPr>
            <a:r>
              <a:rPr lang="en-US" sz="2800" dirty="0"/>
              <a:t>Less commonly found within the cerebral vasculature </a:t>
            </a:r>
          </a:p>
          <a:p>
            <a:pPr>
              <a:buFont typeface="Arial" panose="020B0604020202020204" pitchFamily="34" charset="0"/>
              <a:buChar char="•"/>
            </a:pPr>
            <a:r>
              <a:rPr lang="en-US" sz="2800" dirty="0"/>
              <a:t>Occurs more often in the elder population</a:t>
            </a:r>
          </a:p>
          <a:p>
            <a:pPr>
              <a:buFont typeface="Arial" panose="020B0604020202020204" pitchFamily="34" charset="0"/>
              <a:buChar char="•"/>
            </a:pPr>
            <a:r>
              <a:rPr lang="en-US" sz="2800" dirty="0"/>
              <a:t>Complications most notably seen:</a:t>
            </a:r>
          </a:p>
          <a:p>
            <a:pPr lvl="1">
              <a:buFont typeface="Arial" panose="020B0604020202020204" pitchFamily="34" charset="0"/>
              <a:buChar char="•"/>
            </a:pPr>
            <a:r>
              <a:rPr lang="en-US" sz="2800" dirty="0"/>
              <a:t>Intraluminal clot formation</a:t>
            </a:r>
          </a:p>
          <a:p>
            <a:pPr lvl="1">
              <a:buFont typeface="Arial" panose="020B0604020202020204" pitchFamily="34" charset="0"/>
              <a:buChar char="•"/>
            </a:pPr>
            <a:r>
              <a:rPr lang="en-US" sz="2800" dirty="0"/>
              <a:t>Cranial nerve palsies due to vessel compression</a:t>
            </a:r>
          </a:p>
          <a:p>
            <a:pPr lvl="1"/>
            <a:endParaRPr lang="en-US" dirty="0"/>
          </a:p>
        </p:txBody>
      </p:sp>
      <p:sp>
        <p:nvSpPr>
          <p:cNvPr id="4" name="Action Button: Custom 3">
            <a:hlinkClick r:id="" action="ppaction://hlinkshowjump?jump=lastslideviewed" highlightClick="1"/>
          </p:cNvPr>
          <p:cNvSpPr/>
          <p:nvPr/>
        </p:nvSpPr>
        <p:spPr>
          <a:xfrm>
            <a:off x="8616615" y="4676434"/>
            <a:ext cx="1961148" cy="104241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Return to Presentation </a:t>
            </a:r>
          </a:p>
        </p:txBody>
      </p:sp>
      <p:sp>
        <p:nvSpPr>
          <p:cNvPr id="5" name="TextBox 4">
            <a:extLst>
              <a:ext uri="{FF2B5EF4-FFF2-40B4-BE49-F238E27FC236}">
                <a16:creationId xmlns:a16="http://schemas.microsoft.com/office/drawing/2014/main" id="{6B33F2DE-F35A-4B68-97DE-3C8A1EA97902}"/>
              </a:ext>
            </a:extLst>
          </p:cNvPr>
          <p:cNvSpPr txBox="1"/>
          <p:nvPr/>
        </p:nvSpPr>
        <p:spPr>
          <a:xfrm>
            <a:off x="178420" y="5988191"/>
            <a:ext cx="5166094" cy="369332"/>
          </a:xfrm>
          <a:prstGeom prst="rect">
            <a:avLst/>
          </a:prstGeom>
          <a:noFill/>
        </p:spPr>
        <p:txBody>
          <a:bodyPr wrap="none" rtlCol="0">
            <a:spAutoFit/>
          </a:bodyPr>
          <a:lstStyle/>
          <a:p>
            <a:r>
              <a:rPr lang="en-US" dirty="0"/>
              <a:t>Al-</a:t>
            </a:r>
            <a:r>
              <a:rPr lang="en-US" dirty="0" err="1"/>
              <a:t>Yamany</a:t>
            </a:r>
            <a:r>
              <a:rPr lang="en-US" dirty="0"/>
              <a:t> M., et al. (1998), </a:t>
            </a:r>
            <a:r>
              <a:rPr lang="en-US" dirty="0" err="1"/>
              <a:t>Brisman</a:t>
            </a:r>
            <a:r>
              <a:rPr lang="en-US" dirty="0"/>
              <a:t> JL, et al. (2016)</a:t>
            </a:r>
          </a:p>
        </p:txBody>
      </p:sp>
    </p:spTree>
    <p:extLst>
      <p:ext uri="{BB962C8B-B14F-4D97-AF65-F5344CB8AC3E}">
        <p14:creationId xmlns:p14="http://schemas.microsoft.com/office/powerpoint/2010/main" val="4473432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Mycotic Aneurysms</a:t>
            </a:r>
          </a:p>
        </p:txBody>
      </p:sp>
      <p:sp>
        <p:nvSpPr>
          <p:cNvPr id="3" name="Content Placeholder 2"/>
          <p:cNvSpPr>
            <a:spLocks noGrp="1"/>
          </p:cNvSpPr>
          <p:nvPr>
            <p:ph idx="1"/>
          </p:nvPr>
        </p:nvSpPr>
        <p:spPr>
          <a:xfrm>
            <a:off x="615979" y="1856714"/>
            <a:ext cx="10960041" cy="4023360"/>
          </a:xfrm>
        </p:spPr>
        <p:txBody>
          <a:bodyPr>
            <a:noAutofit/>
          </a:bodyPr>
          <a:lstStyle/>
          <a:p>
            <a:pPr lvl="0">
              <a:buClr>
                <a:srgbClr val="D34817"/>
              </a:buClr>
              <a:buFont typeface="Arial" panose="020B0604020202020204" pitchFamily="34" charset="0"/>
              <a:buChar char="•"/>
            </a:pPr>
            <a:r>
              <a:rPr lang="en-US" sz="2800" dirty="0">
                <a:solidFill>
                  <a:prstClr val="black">
                    <a:lumMod val="75000"/>
                    <a:lumOff val="25000"/>
                  </a:prstClr>
                </a:solidFill>
              </a:rPr>
              <a:t>Represent less than 5% of all intracerebral aneurysms</a:t>
            </a:r>
          </a:p>
          <a:p>
            <a:pPr lvl="0">
              <a:buClr>
                <a:srgbClr val="D34817"/>
              </a:buClr>
              <a:buFont typeface="Arial" panose="020B0604020202020204" pitchFamily="34" charset="0"/>
              <a:buChar char="•"/>
            </a:pPr>
            <a:r>
              <a:rPr lang="en-US" sz="2800" dirty="0">
                <a:solidFill>
                  <a:prstClr val="black">
                    <a:lumMod val="75000"/>
                    <a:lumOff val="25000"/>
                  </a:prstClr>
                </a:solidFill>
              </a:rPr>
              <a:t>Carry a higher mortality rate compared to berry aneurysms</a:t>
            </a:r>
          </a:p>
          <a:p>
            <a:pPr lvl="0">
              <a:buClr>
                <a:srgbClr val="D34817"/>
              </a:buClr>
              <a:buFont typeface="Arial" panose="020B0604020202020204" pitchFamily="34" charset="0"/>
              <a:buChar char="•"/>
            </a:pPr>
            <a:r>
              <a:rPr lang="en-US" sz="2800" dirty="0">
                <a:solidFill>
                  <a:prstClr val="black">
                    <a:lumMod val="75000"/>
                    <a:lumOff val="25000"/>
                  </a:prstClr>
                </a:solidFill>
              </a:rPr>
              <a:t>Etiology stems from an infectious process (i.e. sepsis) </a:t>
            </a:r>
          </a:p>
          <a:p>
            <a:pPr lvl="0">
              <a:buClr>
                <a:srgbClr val="D34817"/>
              </a:buClr>
              <a:buFont typeface="Arial" panose="020B0604020202020204" pitchFamily="34" charset="0"/>
              <a:buChar char="•"/>
            </a:pPr>
            <a:r>
              <a:rPr lang="en-US" sz="2800" dirty="0">
                <a:solidFill>
                  <a:prstClr val="black">
                    <a:lumMod val="75000"/>
                    <a:lumOff val="25000"/>
                  </a:prstClr>
                </a:solidFill>
              </a:rPr>
              <a:t>Infection leads to intracranial vessel wall infection</a:t>
            </a:r>
          </a:p>
          <a:p>
            <a:pPr lvl="0">
              <a:buClr>
                <a:srgbClr val="D34817"/>
              </a:buClr>
              <a:buFont typeface="Arial" panose="020B0604020202020204" pitchFamily="34" charset="0"/>
              <a:buChar char="•"/>
            </a:pPr>
            <a:r>
              <a:rPr lang="en-US" sz="2800" dirty="0">
                <a:solidFill>
                  <a:prstClr val="black">
                    <a:lumMod val="75000"/>
                    <a:lumOff val="25000"/>
                  </a:prstClr>
                </a:solidFill>
              </a:rPr>
              <a:t> Bacterial endocarditis is the most common cause </a:t>
            </a:r>
          </a:p>
          <a:p>
            <a:pPr lvl="0">
              <a:buClr>
                <a:srgbClr val="D34817"/>
              </a:buClr>
              <a:buFont typeface="Arial" panose="020B0604020202020204" pitchFamily="34" charset="0"/>
              <a:buChar char="•"/>
            </a:pPr>
            <a:r>
              <a:rPr lang="en-US" sz="2800" dirty="0">
                <a:solidFill>
                  <a:prstClr val="black">
                    <a:lumMod val="75000"/>
                    <a:lumOff val="25000"/>
                  </a:prstClr>
                </a:solidFill>
              </a:rPr>
              <a:t>Most common organisms:</a:t>
            </a:r>
          </a:p>
          <a:p>
            <a:pPr lvl="1">
              <a:buClr>
                <a:srgbClr val="D34817"/>
              </a:buClr>
              <a:buFont typeface="Arial" panose="020B0604020202020204" pitchFamily="34" charset="0"/>
              <a:buChar char="•"/>
            </a:pPr>
            <a:r>
              <a:rPr lang="en-US" sz="2800" i="1" dirty="0">
                <a:solidFill>
                  <a:prstClr val="black">
                    <a:lumMod val="75000"/>
                    <a:lumOff val="25000"/>
                  </a:prstClr>
                </a:solidFill>
              </a:rPr>
              <a:t>Viridians Streptococci</a:t>
            </a:r>
          </a:p>
          <a:p>
            <a:pPr lvl="1">
              <a:buClr>
                <a:srgbClr val="D34817"/>
              </a:buClr>
              <a:buFont typeface="Arial" panose="020B0604020202020204" pitchFamily="34" charset="0"/>
              <a:buChar char="•"/>
            </a:pPr>
            <a:r>
              <a:rPr lang="en-US" sz="2800" i="1" dirty="0">
                <a:solidFill>
                  <a:prstClr val="black">
                    <a:lumMod val="75000"/>
                    <a:lumOff val="25000"/>
                  </a:prstClr>
                </a:solidFill>
              </a:rPr>
              <a:t>Staphylococcus aureus</a:t>
            </a:r>
          </a:p>
        </p:txBody>
      </p:sp>
      <p:sp>
        <p:nvSpPr>
          <p:cNvPr id="4" name="Action Button: Custom 3">
            <a:hlinkClick r:id="" action="ppaction://hlinkshowjump?jump=lastslideviewed" highlightClick="1"/>
          </p:cNvPr>
          <p:cNvSpPr/>
          <p:nvPr/>
        </p:nvSpPr>
        <p:spPr>
          <a:xfrm>
            <a:off x="7497679" y="5001286"/>
            <a:ext cx="1961148" cy="104241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Return to Presentation </a:t>
            </a:r>
          </a:p>
        </p:txBody>
      </p:sp>
      <p:sp>
        <p:nvSpPr>
          <p:cNvPr id="5" name="TextBox 4">
            <a:extLst>
              <a:ext uri="{FF2B5EF4-FFF2-40B4-BE49-F238E27FC236}">
                <a16:creationId xmlns:a16="http://schemas.microsoft.com/office/drawing/2014/main" id="{9BF8205F-4C75-435D-941B-21F01561D6A1}"/>
              </a:ext>
            </a:extLst>
          </p:cNvPr>
          <p:cNvSpPr txBox="1"/>
          <p:nvPr/>
        </p:nvSpPr>
        <p:spPr>
          <a:xfrm>
            <a:off x="267630" y="5999428"/>
            <a:ext cx="2951193" cy="369332"/>
          </a:xfrm>
          <a:prstGeom prst="rect">
            <a:avLst/>
          </a:prstGeom>
          <a:noFill/>
        </p:spPr>
        <p:txBody>
          <a:bodyPr wrap="none" rtlCol="0">
            <a:spAutoFit/>
          </a:bodyPr>
          <a:lstStyle/>
          <a:p>
            <a:r>
              <a:rPr lang="en-US" dirty="0" err="1"/>
              <a:t>Kannoth</a:t>
            </a:r>
            <a:r>
              <a:rPr lang="en-US" dirty="0"/>
              <a:t> S. et al. (2007, 2009)</a:t>
            </a:r>
          </a:p>
        </p:txBody>
      </p:sp>
    </p:spTree>
    <p:extLst>
      <p:ext uri="{BB962C8B-B14F-4D97-AF65-F5344CB8AC3E}">
        <p14:creationId xmlns:p14="http://schemas.microsoft.com/office/powerpoint/2010/main" val="64767165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Traumatic</a:t>
            </a:r>
          </a:p>
        </p:txBody>
      </p:sp>
      <p:sp>
        <p:nvSpPr>
          <p:cNvPr id="3" name="Content Placeholder 2"/>
          <p:cNvSpPr>
            <a:spLocks noGrp="1"/>
          </p:cNvSpPr>
          <p:nvPr>
            <p:ph idx="1"/>
          </p:nvPr>
        </p:nvSpPr>
        <p:spPr>
          <a:xfrm>
            <a:off x="249935" y="1870118"/>
            <a:ext cx="11759185" cy="4023360"/>
          </a:xfrm>
        </p:spPr>
        <p:txBody>
          <a:bodyPr>
            <a:normAutofit/>
          </a:bodyPr>
          <a:lstStyle/>
          <a:p>
            <a:pPr>
              <a:buFont typeface="Arial" panose="020B0604020202020204" pitchFamily="34" charset="0"/>
              <a:buChar char="•"/>
            </a:pPr>
            <a:r>
              <a:rPr lang="en-US" sz="2800" dirty="0"/>
              <a:t> Result from severe penetrating head trauma or closed head injuries</a:t>
            </a:r>
          </a:p>
          <a:p>
            <a:pPr>
              <a:buFont typeface="Arial" panose="020B0604020202020204" pitchFamily="34" charset="0"/>
              <a:buChar char="•"/>
            </a:pPr>
            <a:r>
              <a:rPr lang="en-US" sz="2800" dirty="0"/>
              <a:t> Causes direct mural injury or indirect stretching injury to arterial walls</a:t>
            </a:r>
          </a:p>
          <a:p>
            <a:pPr>
              <a:buFont typeface="Arial" panose="020B0604020202020204" pitchFamily="34" charset="0"/>
              <a:buChar char="•"/>
            </a:pPr>
            <a:r>
              <a:rPr lang="en-US" sz="2800" dirty="0"/>
              <a:t> Constitute a small fraction of all aneurysms in adults</a:t>
            </a:r>
          </a:p>
          <a:p>
            <a:pPr>
              <a:buFont typeface="Arial" panose="020B0604020202020204" pitchFamily="34" charset="0"/>
              <a:buChar char="•"/>
            </a:pPr>
            <a:r>
              <a:rPr lang="en-US" sz="2800" dirty="0"/>
              <a:t> Not uncommon following penetrating head injury or severe closed head trauma    with skull fracture</a:t>
            </a:r>
          </a:p>
          <a:p>
            <a:pPr>
              <a:buFont typeface="Arial" panose="020B0604020202020204" pitchFamily="34" charset="0"/>
              <a:buChar char="•"/>
            </a:pPr>
            <a:r>
              <a:rPr lang="en-US" sz="2800" dirty="0"/>
              <a:t> Important to detect as they carry a high risk of progressive growth and rupture</a:t>
            </a:r>
          </a:p>
        </p:txBody>
      </p:sp>
      <p:sp>
        <p:nvSpPr>
          <p:cNvPr id="4" name="Action Button: Custom 3">
            <a:hlinkClick r:id="" action="ppaction://hlinkshowjump?jump=lastslideviewed" highlightClick="1"/>
          </p:cNvPr>
          <p:cNvSpPr/>
          <p:nvPr/>
        </p:nvSpPr>
        <p:spPr>
          <a:xfrm>
            <a:off x="8236578" y="5176306"/>
            <a:ext cx="1961148" cy="104241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Return to Presentation </a:t>
            </a:r>
          </a:p>
        </p:txBody>
      </p:sp>
    </p:spTree>
    <p:extLst>
      <p:ext uri="{BB962C8B-B14F-4D97-AF65-F5344CB8AC3E}">
        <p14:creationId xmlns:p14="http://schemas.microsoft.com/office/powerpoint/2010/main" val="305510597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Dissecting</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800" dirty="0"/>
              <a:t>Pseudoaneurysm</a:t>
            </a:r>
          </a:p>
          <a:p>
            <a:pPr>
              <a:buFont typeface="Arial" panose="020B0604020202020204" pitchFamily="34" charset="0"/>
              <a:buChar char="•"/>
            </a:pPr>
            <a:r>
              <a:rPr lang="en-US" sz="2800" dirty="0"/>
              <a:t>Rare type</a:t>
            </a:r>
          </a:p>
          <a:p>
            <a:pPr>
              <a:buFont typeface="Arial" panose="020B0604020202020204" pitchFamily="34" charset="0"/>
              <a:buChar char="•"/>
            </a:pPr>
            <a:r>
              <a:rPr lang="en-US" sz="2800" dirty="0"/>
              <a:t>Usually due to trauma</a:t>
            </a:r>
          </a:p>
          <a:p>
            <a:pPr>
              <a:buFont typeface="Arial" panose="020B0604020202020204" pitchFamily="34" charset="0"/>
              <a:buChar char="•"/>
            </a:pPr>
            <a:r>
              <a:rPr lang="en-US" sz="2800" dirty="0"/>
              <a:t>Occur in areas of arterial wall injury</a:t>
            </a:r>
          </a:p>
          <a:p>
            <a:pPr>
              <a:buFont typeface="Arial" panose="020B0604020202020204" pitchFamily="34" charset="0"/>
              <a:buChar char="•"/>
            </a:pPr>
            <a:r>
              <a:rPr lang="en-US" sz="2800" dirty="0"/>
              <a:t>Creates a false lumen (intimal flap)</a:t>
            </a:r>
          </a:p>
          <a:p>
            <a:pPr>
              <a:buFont typeface="Arial" panose="020B0604020202020204" pitchFamily="34" charset="0"/>
              <a:buChar char="•"/>
            </a:pPr>
            <a:r>
              <a:rPr lang="en-US" sz="2800" dirty="0"/>
              <a:t>Most often occur in carotid or vertebral arteries</a:t>
            </a:r>
          </a:p>
          <a:p>
            <a:pPr>
              <a:buFont typeface="Arial" panose="020B0604020202020204" pitchFamily="34" charset="0"/>
              <a:buChar char="•"/>
            </a:pPr>
            <a:r>
              <a:rPr lang="en-US" sz="2800" dirty="0"/>
              <a:t>Can cause ischemic stroke due to emboli formation</a:t>
            </a:r>
          </a:p>
        </p:txBody>
      </p:sp>
      <p:sp>
        <p:nvSpPr>
          <p:cNvPr id="5" name="Action Button: Custom 3">
            <a:hlinkClick r:id="" action="ppaction://hlinkshowjump?jump=lastslideviewed" highlightClick="1"/>
            <a:extLst>
              <a:ext uri="{FF2B5EF4-FFF2-40B4-BE49-F238E27FC236}">
                <a16:creationId xmlns:a16="http://schemas.microsoft.com/office/drawing/2014/main" id="{7323C49D-A7E2-4E79-96FD-68BD9848D8AC}"/>
              </a:ext>
            </a:extLst>
          </p:cNvPr>
          <p:cNvSpPr/>
          <p:nvPr/>
        </p:nvSpPr>
        <p:spPr>
          <a:xfrm>
            <a:off x="9753144" y="5154004"/>
            <a:ext cx="1961148" cy="104241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Return to Presentation </a:t>
            </a:r>
          </a:p>
        </p:txBody>
      </p:sp>
    </p:spTree>
    <p:extLst>
      <p:ext uri="{BB962C8B-B14F-4D97-AF65-F5344CB8AC3E}">
        <p14:creationId xmlns:p14="http://schemas.microsoft.com/office/powerpoint/2010/main" val="23556334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Question 1</a:t>
            </a:r>
          </a:p>
        </p:txBody>
      </p:sp>
      <p:sp>
        <p:nvSpPr>
          <p:cNvPr id="3" name="Content Placeholder 2"/>
          <p:cNvSpPr>
            <a:spLocks noGrp="1"/>
          </p:cNvSpPr>
          <p:nvPr>
            <p:ph idx="1"/>
          </p:nvPr>
        </p:nvSpPr>
        <p:spPr/>
        <p:txBody>
          <a:bodyPr/>
          <a:lstStyle/>
          <a:p>
            <a:r>
              <a:rPr lang="en-US" sz="2400" dirty="0"/>
              <a:t>Your answer is </a:t>
            </a:r>
            <a:r>
              <a:rPr lang="en-US" sz="4000" b="1" dirty="0"/>
              <a:t>correct!</a:t>
            </a:r>
            <a:endParaRPr lang="en-US" sz="4000" dirty="0"/>
          </a:p>
          <a:p>
            <a:r>
              <a:rPr lang="en-US" sz="2400" dirty="0"/>
              <a:t>Hypertension </a:t>
            </a:r>
            <a:r>
              <a:rPr lang="en-US" sz="2400" b="1" dirty="0"/>
              <a:t>significantly</a:t>
            </a:r>
            <a:r>
              <a:rPr lang="en-US" sz="2400" dirty="0"/>
              <a:t> </a:t>
            </a:r>
            <a:r>
              <a:rPr lang="en-US" sz="2400" b="1" dirty="0"/>
              <a:t>increases</a:t>
            </a:r>
            <a:r>
              <a:rPr lang="en-US" sz="2400" dirty="0"/>
              <a:t> risk, and while hypertension can be related to genetics, it can and should be managed. African Americans, family history and individuals with autosomal dominant polycystic kidney disease (Ehlers Danlos type IV) are also at increased risk, but these risk factors are not preventable. </a:t>
            </a:r>
          </a:p>
          <a:p>
            <a:r>
              <a:rPr lang="en-US" sz="2400" dirty="0"/>
              <a:t> </a:t>
            </a:r>
            <a:r>
              <a:rPr lang="en-US" sz="4000" b="1" dirty="0"/>
              <a:t> </a:t>
            </a:r>
          </a:p>
          <a:p>
            <a:endParaRPr lang="en-US" dirty="0"/>
          </a:p>
        </p:txBody>
      </p:sp>
      <p:sp>
        <p:nvSpPr>
          <p:cNvPr id="4" name="Action Button: Custom 3">
            <a:hlinkClick r:id="" action="ppaction://hlinkshowjump?jump=lastslideviewed" highlightClick="1"/>
          </p:cNvPr>
          <p:cNvSpPr/>
          <p:nvPr/>
        </p:nvSpPr>
        <p:spPr>
          <a:xfrm>
            <a:off x="5115426" y="4676434"/>
            <a:ext cx="1961148" cy="104241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Return to Presentation </a:t>
            </a:r>
          </a:p>
        </p:txBody>
      </p:sp>
    </p:spTree>
    <p:extLst>
      <p:ext uri="{BB962C8B-B14F-4D97-AF65-F5344CB8AC3E}">
        <p14:creationId xmlns:p14="http://schemas.microsoft.com/office/powerpoint/2010/main" val="85952114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Question 1</a:t>
            </a:r>
          </a:p>
        </p:txBody>
      </p:sp>
      <p:sp>
        <p:nvSpPr>
          <p:cNvPr id="3" name="Content Placeholder 2"/>
          <p:cNvSpPr>
            <a:spLocks noGrp="1"/>
          </p:cNvSpPr>
          <p:nvPr>
            <p:ph idx="1"/>
          </p:nvPr>
        </p:nvSpPr>
        <p:spPr/>
        <p:txBody>
          <a:bodyPr/>
          <a:lstStyle/>
          <a:p>
            <a:r>
              <a:rPr lang="en-US" sz="2400" dirty="0"/>
              <a:t>Your answer is </a:t>
            </a:r>
            <a:r>
              <a:rPr lang="en-US" sz="4000" b="1" dirty="0"/>
              <a:t>incorrect. </a:t>
            </a:r>
            <a:endParaRPr lang="en-US" sz="4000" dirty="0"/>
          </a:p>
          <a:p>
            <a:r>
              <a:rPr lang="en-US" sz="2400" dirty="0"/>
              <a:t>Hypertension </a:t>
            </a:r>
            <a:r>
              <a:rPr lang="en-US" sz="2400" b="1" dirty="0"/>
              <a:t>significantly</a:t>
            </a:r>
            <a:r>
              <a:rPr lang="en-US" sz="2400" dirty="0"/>
              <a:t> </a:t>
            </a:r>
            <a:r>
              <a:rPr lang="en-US" sz="2400" b="1" dirty="0"/>
              <a:t>increases</a:t>
            </a:r>
            <a:r>
              <a:rPr lang="en-US" sz="2400" dirty="0"/>
              <a:t> risk, and while hypertension can be related to genetics, it can and should be managed. African Americans, family history, and individuals with autosomal dominant polycystic kidney disease (Ehlers Danlos type IV) are also at increased risk, but these risk factors are not preventable. </a:t>
            </a:r>
          </a:p>
          <a:p>
            <a:r>
              <a:rPr lang="en-US" sz="2400" dirty="0"/>
              <a:t> </a:t>
            </a:r>
            <a:r>
              <a:rPr lang="en-US" sz="4000" b="1" dirty="0"/>
              <a:t> </a:t>
            </a:r>
          </a:p>
          <a:p>
            <a:endParaRPr lang="en-US" dirty="0"/>
          </a:p>
        </p:txBody>
      </p:sp>
      <p:sp>
        <p:nvSpPr>
          <p:cNvPr id="4" name="Action Button: Custom 3">
            <a:hlinkClick r:id="" action="ppaction://hlinkshowjump?jump=lastslideviewed" highlightClick="1"/>
          </p:cNvPr>
          <p:cNvSpPr/>
          <p:nvPr/>
        </p:nvSpPr>
        <p:spPr>
          <a:xfrm>
            <a:off x="5115426" y="4676434"/>
            <a:ext cx="1961148" cy="104241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Return to Presentation </a:t>
            </a:r>
          </a:p>
        </p:txBody>
      </p:sp>
    </p:spTree>
    <p:extLst>
      <p:ext uri="{BB962C8B-B14F-4D97-AF65-F5344CB8AC3E}">
        <p14:creationId xmlns:p14="http://schemas.microsoft.com/office/powerpoint/2010/main" val="221136892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tLang="en-US" dirty="0"/>
              <a:t>Your answer is </a:t>
            </a:r>
            <a:r>
              <a:rPr lang="en-US" altLang="en-US" b="1" dirty="0"/>
              <a:t>CORRECT!</a:t>
            </a:r>
          </a:p>
        </p:txBody>
      </p:sp>
      <p:sp>
        <p:nvSpPr>
          <p:cNvPr id="12291" name="Content Placeholder 2"/>
          <p:cNvSpPr>
            <a:spLocks noGrp="1"/>
          </p:cNvSpPr>
          <p:nvPr>
            <p:ph idx="1"/>
          </p:nvPr>
        </p:nvSpPr>
        <p:spPr>
          <a:xfrm>
            <a:off x="1251284" y="1956227"/>
            <a:ext cx="10219334" cy="3975341"/>
          </a:xfrm>
        </p:spPr>
        <p:txBody>
          <a:bodyPr>
            <a:noAutofit/>
          </a:bodyPr>
          <a:lstStyle/>
          <a:p>
            <a:pPr>
              <a:buNone/>
            </a:pPr>
            <a:r>
              <a:rPr lang="en-US" altLang="en-US" sz="3200" dirty="0"/>
              <a:t>Mrs. Jones has a Hunt and Hess Grade 3 SAH. </a:t>
            </a:r>
          </a:p>
          <a:p>
            <a:pPr>
              <a:buNone/>
            </a:pPr>
            <a:r>
              <a:rPr lang="en-US" altLang="en-US" sz="3200" b="1" u="sng" dirty="0"/>
              <a:t>Hunt and Hess Grading Score</a:t>
            </a:r>
          </a:p>
          <a:p>
            <a:pPr lvl="1">
              <a:buNone/>
            </a:pPr>
            <a:r>
              <a:rPr lang="en-US" altLang="en-US" sz="2200" dirty="0"/>
              <a:t>Grade I: Asymptomatic or mild headache</a:t>
            </a:r>
          </a:p>
          <a:p>
            <a:pPr lvl="1">
              <a:buFont typeface="Arial" panose="020B0604020202020204" pitchFamily="34" charset="0"/>
              <a:buNone/>
            </a:pPr>
            <a:r>
              <a:rPr lang="en-US" altLang="en-US" sz="2200" dirty="0"/>
              <a:t>Grade II: Moderate to severe headache, nuchal rigidity, no focal deficits other than </a:t>
            </a:r>
            <a:br>
              <a:rPr lang="en-US" altLang="en-US" sz="2200" dirty="0"/>
            </a:br>
            <a:r>
              <a:rPr lang="en-US" altLang="en-US" sz="2200" dirty="0"/>
              <a:t>              cranial nerve palsy</a:t>
            </a:r>
          </a:p>
          <a:p>
            <a:pPr lvl="1">
              <a:buFont typeface="Arial" panose="020B0604020202020204" pitchFamily="34" charset="0"/>
              <a:buNone/>
            </a:pPr>
            <a:r>
              <a:rPr lang="en-US" altLang="en-US" sz="2200" dirty="0"/>
              <a:t>Grade III: Confusion, lethargy, or mild focal deficits other than cranial nerve palsy</a:t>
            </a:r>
          </a:p>
          <a:p>
            <a:pPr lvl="1">
              <a:buFont typeface="Arial" panose="020B0604020202020204" pitchFamily="34" charset="0"/>
              <a:buNone/>
            </a:pPr>
            <a:r>
              <a:rPr lang="en-US" altLang="en-US" sz="2200" dirty="0"/>
              <a:t>Grade IV: Stupor or moderate to severe hemiparesis</a:t>
            </a:r>
          </a:p>
          <a:p>
            <a:pPr lvl="1">
              <a:buFont typeface="Arial" panose="020B0604020202020204" pitchFamily="34" charset="0"/>
              <a:buNone/>
            </a:pPr>
            <a:r>
              <a:rPr lang="en-US" altLang="en-US" sz="2200" dirty="0"/>
              <a:t>Grade V: Coma, extensor posturing, moribund appearance</a:t>
            </a:r>
          </a:p>
        </p:txBody>
      </p:sp>
      <p:sp>
        <p:nvSpPr>
          <p:cNvPr id="4" name="Action Button: Custom 3">
            <a:hlinkClick r:id="" action="ppaction://hlinkshowjump?jump=lastslideviewed" highlightClick="1"/>
          </p:cNvPr>
          <p:cNvSpPr/>
          <p:nvPr/>
        </p:nvSpPr>
        <p:spPr>
          <a:xfrm>
            <a:off x="5115426" y="5253970"/>
            <a:ext cx="1961148" cy="104241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Return to Presentation </a:t>
            </a:r>
          </a:p>
        </p:txBody>
      </p:sp>
    </p:spTree>
    <p:extLst>
      <p:ext uri="{BB962C8B-B14F-4D97-AF65-F5344CB8AC3E}">
        <p14:creationId xmlns:p14="http://schemas.microsoft.com/office/powerpoint/2010/main" val="119743459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tLang="en-US" dirty="0"/>
              <a:t>Your answer is </a:t>
            </a:r>
            <a:r>
              <a:rPr lang="en-US" altLang="en-US" b="1" dirty="0"/>
              <a:t>INCORRECT.</a:t>
            </a:r>
          </a:p>
        </p:txBody>
      </p:sp>
      <p:sp>
        <p:nvSpPr>
          <p:cNvPr id="12291" name="Content Placeholder 2"/>
          <p:cNvSpPr>
            <a:spLocks noGrp="1"/>
          </p:cNvSpPr>
          <p:nvPr>
            <p:ph idx="1"/>
          </p:nvPr>
        </p:nvSpPr>
        <p:spPr>
          <a:xfrm>
            <a:off x="1251284" y="1956227"/>
            <a:ext cx="10219334" cy="3975341"/>
          </a:xfrm>
        </p:spPr>
        <p:txBody>
          <a:bodyPr>
            <a:noAutofit/>
          </a:bodyPr>
          <a:lstStyle/>
          <a:p>
            <a:pPr>
              <a:buNone/>
            </a:pPr>
            <a:r>
              <a:rPr lang="en-US" altLang="en-US" sz="3200" dirty="0"/>
              <a:t>Mrs. Jones has a Hunt and Hess Grade 3 SAH. </a:t>
            </a:r>
          </a:p>
          <a:p>
            <a:pPr>
              <a:buNone/>
            </a:pPr>
            <a:r>
              <a:rPr lang="en-US" altLang="en-US" sz="3200" b="1" dirty="0"/>
              <a:t>Hunt and Hess Grading Score</a:t>
            </a:r>
          </a:p>
          <a:p>
            <a:pPr lvl="1">
              <a:buNone/>
            </a:pPr>
            <a:r>
              <a:rPr lang="en-US" altLang="en-US" sz="2200" dirty="0"/>
              <a:t>Grade I: Asymptomatic or mild headache</a:t>
            </a:r>
          </a:p>
          <a:p>
            <a:pPr lvl="1">
              <a:buFont typeface="Arial" panose="020B0604020202020204" pitchFamily="34" charset="0"/>
              <a:buNone/>
            </a:pPr>
            <a:r>
              <a:rPr lang="en-US" altLang="en-US" sz="2200" dirty="0"/>
              <a:t>Grade II: Moderate to severe headache, nuchal rigidity, no focal deficits other than </a:t>
            </a:r>
            <a:br>
              <a:rPr lang="en-US" altLang="en-US" sz="2200" dirty="0"/>
            </a:br>
            <a:r>
              <a:rPr lang="en-US" altLang="en-US" sz="2200" dirty="0"/>
              <a:t>              cranial nerve palsy</a:t>
            </a:r>
          </a:p>
          <a:p>
            <a:pPr lvl="1">
              <a:buFont typeface="Arial" panose="020B0604020202020204" pitchFamily="34" charset="0"/>
              <a:buNone/>
            </a:pPr>
            <a:r>
              <a:rPr lang="en-US" altLang="en-US" sz="2200" dirty="0"/>
              <a:t>Grade III: Confusion, lethargy, or mild focal deficits other than cranial nerve palsy</a:t>
            </a:r>
          </a:p>
          <a:p>
            <a:pPr lvl="1">
              <a:buFont typeface="Arial" panose="020B0604020202020204" pitchFamily="34" charset="0"/>
              <a:buNone/>
            </a:pPr>
            <a:r>
              <a:rPr lang="en-US" altLang="en-US" sz="2200" dirty="0"/>
              <a:t>Grade IV: Stupor or moderate to severe hemiparesis</a:t>
            </a:r>
          </a:p>
          <a:p>
            <a:pPr lvl="1">
              <a:buFont typeface="Arial" panose="020B0604020202020204" pitchFamily="34" charset="0"/>
              <a:buNone/>
            </a:pPr>
            <a:r>
              <a:rPr lang="en-US" altLang="en-US" sz="2200" dirty="0"/>
              <a:t>Grade V: Coma, extensor posturing, moribund appearance</a:t>
            </a:r>
          </a:p>
        </p:txBody>
      </p:sp>
      <p:sp>
        <p:nvSpPr>
          <p:cNvPr id="4" name="Action Button: Custom 3">
            <a:hlinkClick r:id="" action="ppaction://hlinkshowjump?jump=lastslideviewed" highlightClick="1"/>
          </p:cNvPr>
          <p:cNvSpPr/>
          <p:nvPr/>
        </p:nvSpPr>
        <p:spPr>
          <a:xfrm>
            <a:off x="5115426" y="5253951"/>
            <a:ext cx="1961148" cy="104241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Return to Presentation </a:t>
            </a:r>
          </a:p>
        </p:txBody>
      </p:sp>
    </p:spTree>
    <p:extLst>
      <p:ext uri="{BB962C8B-B14F-4D97-AF65-F5344CB8AC3E}">
        <p14:creationId xmlns:p14="http://schemas.microsoft.com/office/powerpoint/2010/main" val="169337999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endParaRPr lang="en-US" altLang="en-US" b="1" dirty="0"/>
          </a:p>
        </p:txBody>
      </p:sp>
      <p:sp>
        <p:nvSpPr>
          <p:cNvPr id="12291" name="Content Placeholder 2"/>
          <p:cNvSpPr>
            <a:spLocks noGrp="1"/>
          </p:cNvSpPr>
          <p:nvPr>
            <p:ph idx="1"/>
          </p:nvPr>
        </p:nvSpPr>
        <p:spPr>
          <a:xfrm>
            <a:off x="1251284" y="1956227"/>
            <a:ext cx="10219334" cy="3975341"/>
          </a:xfrm>
        </p:spPr>
        <p:txBody>
          <a:bodyPr>
            <a:noAutofit/>
          </a:bodyPr>
          <a:lstStyle/>
          <a:p>
            <a:pPr>
              <a:buNone/>
            </a:pPr>
            <a:r>
              <a:rPr lang="en-US" altLang="en-US" sz="3200" b="1" dirty="0"/>
              <a:t>Hunt and Hess Grading Score</a:t>
            </a:r>
          </a:p>
          <a:p>
            <a:pPr lvl="1">
              <a:buNone/>
            </a:pPr>
            <a:r>
              <a:rPr lang="en-US" altLang="en-US" sz="2200" dirty="0"/>
              <a:t>Grade I: Asymptomatic or mild headache</a:t>
            </a:r>
          </a:p>
          <a:p>
            <a:pPr lvl="1">
              <a:buFont typeface="Arial" panose="020B0604020202020204" pitchFamily="34" charset="0"/>
              <a:buNone/>
            </a:pPr>
            <a:r>
              <a:rPr lang="en-US" altLang="en-US" sz="2200" dirty="0"/>
              <a:t>Grade II: Moderate to severe headache, nuchal rigidity, no focal deficits other than </a:t>
            </a:r>
            <a:br>
              <a:rPr lang="en-US" altLang="en-US" sz="2200" dirty="0"/>
            </a:br>
            <a:r>
              <a:rPr lang="en-US" altLang="en-US" sz="2200" dirty="0"/>
              <a:t>              cranial nerve palsy</a:t>
            </a:r>
          </a:p>
          <a:p>
            <a:pPr lvl="1">
              <a:buFont typeface="Arial" panose="020B0604020202020204" pitchFamily="34" charset="0"/>
              <a:buNone/>
            </a:pPr>
            <a:r>
              <a:rPr lang="en-US" altLang="en-US" sz="2200" dirty="0"/>
              <a:t>Grade III: Confusion, lethargy, or mild focal deficits other than cranial nerve palsy</a:t>
            </a:r>
          </a:p>
          <a:p>
            <a:pPr lvl="1">
              <a:buFont typeface="Arial" panose="020B0604020202020204" pitchFamily="34" charset="0"/>
              <a:buNone/>
            </a:pPr>
            <a:r>
              <a:rPr lang="en-US" altLang="en-US" sz="2200" dirty="0"/>
              <a:t>Grade IV: Stupor or moderate to severe hemiparesis</a:t>
            </a:r>
          </a:p>
          <a:p>
            <a:pPr lvl="1">
              <a:buFont typeface="Arial" panose="020B0604020202020204" pitchFamily="34" charset="0"/>
              <a:buNone/>
            </a:pPr>
            <a:r>
              <a:rPr lang="en-US" altLang="en-US" sz="2200" dirty="0"/>
              <a:t>Grade V: Coma, extensor posturing, moribund appearance</a:t>
            </a:r>
          </a:p>
        </p:txBody>
      </p:sp>
      <p:sp>
        <p:nvSpPr>
          <p:cNvPr id="4" name="Action Button: Custom 3">
            <a:hlinkClick r:id="" action="ppaction://hlinkshowjump?jump=lastslideviewed" highlightClick="1"/>
          </p:cNvPr>
          <p:cNvSpPr/>
          <p:nvPr/>
        </p:nvSpPr>
        <p:spPr>
          <a:xfrm>
            <a:off x="5115426" y="4676434"/>
            <a:ext cx="1961148" cy="104241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Return to Presentation </a:t>
            </a:r>
          </a:p>
        </p:txBody>
      </p:sp>
    </p:spTree>
    <p:extLst>
      <p:ext uri="{BB962C8B-B14F-4D97-AF65-F5344CB8AC3E}">
        <p14:creationId xmlns:p14="http://schemas.microsoft.com/office/powerpoint/2010/main" val="226365239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Correct!</a:t>
            </a:r>
          </a:p>
        </p:txBody>
      </p:sp>
      <p:sp>
        <p:nvSpPr>
          <p:cNvPr id="5" name="Text Placeholder 4"/>
          <p:cNvSpPr>
            <a:spLocks noGrp="1"/>
          </p:cNvSpPr>
          <p:nvPr>
            <p:ph type="body" idx="1"/>
          </p:nvPr>
        </p:nvSpPr>
        <p:spPr/>
        <p:txBody>
          <a:bodyPr/>
          <a:lstStyle/>
          <a:p>
            <a:r>
              <a:rPr lang="en-US" cap="none" dirty="0">
                <a:solidFill>
                  <a:schemeClr val="tx1">
                    <a:lumMod val="75000"/>
                    <a:lumOff val="25000"/>
                  </a:schemeClr>
                </a:solidFill>
                <a:latin typeface="+mn-lt"/>
              </a:rPr>
              <a:t> </a:t>
            </a:r>
          </a:p>
        </p:txBody>
      </p:sp>
      <p:sp>
        <p:nvSpPr>
          <p:cNvPr id="2" name="Action Button: Custom 1">
            <a:hlinkClick r:id="" action="ppaction://hlinkshowjump?jump=lastslideviewed" highlightClick="1"/>
          </p:cNvPr>
          <p:cNvSpPr/>
          <p:nvPr/>
        </p:nvSpPr>
        <p:spPr>
          <a:xfrm>
            <a:off x="5115426" y="4676434"/>
            <a:ext cx="1961148" cy="1042416"/>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Return to Presentation </a:t>
            </a:r>
          </a:p>
        </p:txBody>
      </p:sp>
    </p:spTree>
    <p:extLst>
      <p:ext uri="{BB962C8B-B14F-4D97-AF65-F5344CB8AC3E}">
        <p14:creationId xmlns:p14="http://schemas.microsoft.com/office/powerpoint/2010/main" val="3853331650"/>
      </p:ext>
    </p:extLst>
  </p:cSld>
  <p:clrMapOvr>
    <a:masterClrMapping/>
  </p:clrMapOvr>
</p:sld>
</file>

<file path=ppt/theme/theme1.xml><?xml version="1.0" encoding="utf-8"?>
<a:theme xmlns:a="http://schemas.openxmlformats.org/drawingml/2006/main" name="Retrospect">
  <a:themeElements>
    <a:clrScheme name="Custom 1">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4856</TotalTime>
  <Words>5676</Words>
  <Application>Microsoft Office PowerPoint</Application>
  <PresentationFormat>Widescreen</PresentationFormat>
  <Paragraphs>837</Paragraphs>
  <Slides>100</Slides>
  <Notes>100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100</vt:i4>
      </vt:variant>
    </vt:vector>
  </HeadingPairs>
  <TitlesOfParts>
    <vt:vector size="105" baseType="lpstr">
      <vt:lpstr>Arial</vt:lpstr>
      <vt:lpstr>Calibri</vt:lpstr>
      <vt:lpstr>Calibri Light</vt:lpstr>
      <vt:lpstr>Retrospect</vt:lpstr>
      <vt:lpstr>Custom Design</vt:lpstr>
      <vt:lpstr> Aneurysmal Subarachnoid Hemorrhage Nursing Self-Paced Case Study  Level: Challenging</vt:lpstr>
      <vt:lpstr> Introduction</vt:lpstr>
      <vt:lpstr>Objectives </vt:lpstr>
      <vt:lpstr>Case Study</vt:lpstr>
      <vt:lpstr>Aneurysmal Subarachnoid Hemorrhage Overview</vt:lpstr>
      <vt:lpstr>Introduction</vt:lpstr>
      <vt:lpstr>Aneurysm Types</vt:lpstr>
      <vt:lpstr>Aneurysm Size</vt:lpstr>
      <vt:lpstr>Location Location Location</vt:lpstr>
      <vt:lpstr>Pathophysiology and Etiology of Aneurysm Formation</vt:lpstr>
      <vt:lpstr>Aneurysm  Pathophysiology and Rupture</vt:lpstr>
      <vt:lpstr>Risk Factors for aSAH</vt:lpstr>
      <vt:lpstr>Case Study Question 1 </vt:lpstr>
      <vt:lpstr>Prognosis and Predictors of Poor Outcome</vt:lpstr>
      <vt:lpstr>Assessment and Imaging</vt:lpstr>
      <vt:lpstr>Case Study</vt:lpstr>
      <vt:lpstr>Clinical Signs and Symptoms</vt:lpstr>
      <vt:lpstr>Diagnosis</vt:lpstr>
      <vt:lpstr>Case Study</vt:lpstr>
      <vt:lpstr>Case Study Question 2</vt:lpstr>
      <vt:lpstr>Case Study: Imaging </vt:lpstr>
      <vt:lpstr>Non-contrast CT Scan</vt:lpstr>
      <vt:lpstr>Non-contrast CT Scan</vt:lpstr>
      <vt:lpstr>Modified Fisher Grading Score</vt:lpstr>
      <vt:lpstr>Case Study Question 3</vt:lpstr>
      <vt:lpstr>Vascular Imaging</vt:lpstr>
      <vt:lpstr>Vascular Imaging</vt:lpstr>
      <vt:lpstr>Initial Management</vt:lpstr>
      <vt:lpstr>Case Study</vt:lpstr>
      <vt:lpstr>Initial Management</vt:lpstr>
      <vt:lpstr>Initial Management - Continued</vt:lpstr>
      <vt:lpstr>Initial Management - Continued</vt:lpstr>
      <vt:lpstr>Initial Management - Continued</vt:lpstr>
      <vt:lpstr>Case Study Question 4</vt:lpstr>
      <vt:lpstr>General Measures</vt:lpstr>
      <vt:lpstr>General Measures -  Continued</vt:lpstr>
      <vt:lpstr>General Measures - Continued</vt:lpstr>
      <vt:lpstr>General Measures - Continued</vt:lpstr>
      <vt:lpstr>Case Study</vt:lpstr>
      <vt:lpstr>Case Study Question 5</vt:lpstr>
      <vt:lpstr>Placement of Ventriculostomy </vt:lpstr>
      <vt:lpstr>Case Study</vt:lpstr>
      <vt:lpstr>Case Study Question 6</vt:lpstr>
      <vt:lpstr>Prevent Rebleeding</vt:lpstr>
      <vt:lpstr>Prevent Rebleeding - Continued</vt:lpstr>
      <vt:lpstr>Prevent Rebleeding - Continued</vt:lpstr>
      <vt:lpstr>Treatment for Cerebral Aneurysm</vt:lpstr>
      <vt:lpstr>Case Study</vt:lpstr>
      <vt:lpstr>Clip or Coil to Prevent Rebleeding</vt:lpstr>
      <vt:lpstr>Coiling</vt:lpstr>
      <vt:lpstr>Balloon and Stent Assisted Coiling</vt:lpstr>
      <vt:lpstr>Post Coiling Nursing Management</vt:lpstr>
      <vt:lpstr>Case Study Question 7</vt:lpstr>
      <vt:lpstr>Clipping</vt:lpstr>
      <vt:lpstr>Clipping - Continued</vt:lpstr>
      <vt:lpstr>Intraoperative Angiography (IOA)</vt:lpstr>
      <vt:lpstr>Post Treatment Management</vt:lpstr>
      <vt:lpstr>Case Study</vt:lpstr>
      <vt:lpstr>Vasospasm </vt:lpstr>
      <vt:lpstr>Monitor for Vasospasm Transcranial Doppler (TCD)</vt:lpstr>
      <vt:lpstr> Transcranial Doppler (TCD) Results</vt:lpstr>
      <vt:lpstr>Delayed Cerebral Ischemic (DCI)</vt:lpstr>
      <vt:lpstr>Monitor for Delayed Cerebral Ischemia </vt:lpstr>
      <vt:lpstr>Nimodipine</vt:lpstr>
      <vt:lpstr>Case Study Question 8</vt:lpstr>
      <vt:lpstr>Monitor &amp; Treat Vasospasm Digital Subtraction Angiography (DSA)</vt:lpstr>
      <vt:lpstr>Assess for Vasospasm CT Angiography (CTA)</vt:lpstr>
      <vt:lpstr>Assess for Vasospasm CT Perfusion</vt:lpstr>
      <vt:lpstr>Case Study</vt:lpstr>
      <vt:lpstr>Vasospasm Treatment</vt:lpstr>
      <vt:lpstr>Treatment for Vasospasm Endovascular Therapies</vt:lpstr>
      <vt:lpstr>Treatment for Vasospasm Transluminal Balloon Angioplasty</vt:lpstr>
      <vt:lpstr>Treatment for Vasospasm Intra-arterial Vasodilators</vt:lpstr>
      <vt:lpstr>Vasospasm Treatment - Continued</vt:lpstr>
      <vt:lpstr> Increased Intracranial Pressure Treatment</vt:lpstr>
      <vt:lpstr>Communicating Hydrocephalus</vt:lpstr>
      <vt:lpstr>Hyponatremia</vt:lpstr>
      <vt:lpstr>Neurocardiogenic Injury</vt:lpstr>
      <vt:lpstr>Treatment Neurocardiogenic Injury</vt:lpstr>
      <vt:lpstr>Seizures</vt:lpstr>
      <vt:lpstr>Continuous EEG</vt:lpstr>
      <vt:lpstr>Anticonvulsants</vt:lpstr>
      <vt:lpstr>Case Study – The End</vt:lpstr>
      <vt:lpstr>Review</vt:lpstr>
      <vt:lpstr>References</vt:lpstr>
      <vt:lpstr>References (con’t)</vt:lpstr>
      <vt:lpstr>References (con’t)</vt:lpstr>
      <vt:lpstr>End of Presentation</vt:lpstr>
      <vt:lpstr>Berry (Saccular) Aneurysms</vt:lpstr>
      <vt:lpstr>Fusiform Aneurysm </vt:lpstr>
      <vt:lpstr>Mycotic Aneurysms</vt:lpstr>
      <vt:lpstr>Traumatic</vt:lpstr>
      <vt:lpstr>Dissecting</vt:lpstr>
      <vt:lpstr>Case Study Question 1</vt:lpstr>
      <vt:lpstr>Case Study Question 1</vt:lpstr>
      <vt:lpstr>Your answer is CORRECT!</vt:lpstr>
      <vt:lpstr>Your answer is INCORRECT.</vt:lpstr>
      <vt:lpstr>PowerPoint Presentation</vt:lpstr>
      <vt:lpstr>Correct!</vt:lpstr>
      <vt:lpstr>Incorrect.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Cynthia</dc:creator>
  <cp:lastModifiedBy>Cindy Bautista</cp:lastModifiedBy>
  <cp:revision>256</cp:revision>
  <cp:lastPrinted>2018-01-07T18:34:47Z</cp:lastPrinted>
  <dcterms:created xsi:type="dcterms:W3CDTF">2016-08-08T01:42:28Z</dcterms:created>
  <dcterms:modified xsi:type="dcterms:W3CDTF">2018-01-28T23:40:47Z</dcterms:modified>
</cp:coreProperties>
</file>