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34"/>
  </p:notesMasterIdLst>
  <p:sldIdLst>
    <p:sldId id="257" r:id="rId4"/>
    <p:sldId id="258" r:id="rId5"/>
    <p:sldId id="269" r:id="rId6"/>
    <p:sldId id="270" r:id="rId7"/>
    <p:sldId id="272" r:id="rId8"/>
    <p:sldId id="273" r:id="rId9"/>
    <p:sldId id="274" r:id="rId10"/>
    <p:sldId id="275" r:id="rId11"/>
    <p:sldId id="276" r:id="rId12"/>
    <p:sldId id="277" r:id="rId13"/>
    <p:sldId id="278" r:id="rId14"/>
    <p:sldId id="271" r:id="rId15"/>
    <p:sldId id="279" r:id="rId16"/>
    <p:sldId id="280" r:id="rId17"/>
    <p:sldId id="281" r:id="rId18"/>
    <p:sldId id="282" r:id="rId19"/>
    <p:sldId id="283" r:id="rId20"/>
    <p:sldId id="284" r:id="rId21"/>
    <p:sldId id="285" r:id="rId22"/>
    <p:sldId id="286" r:id="rId23"/>
    <p:sldId id="297" r:id="rId24"/>
    <p:sldId id="287" r:id="rId25"/>
    <p:sldId id="288" r:id="rId26"/>
    <p:sldId id="289" r:id="rId27"/>
    <p:sldId id="290" r:id="rId28"/>
    <p:sldId id="292" r:id="rId29"/>
    <p:sldId id="293" r:id="rId30"/>
    <p:sldId id="294" r:id="rId31"/>
    <p:sldId id="295" r:id="rId32"/>
    <p:sldId id="296"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p:cViewPr varScale="1">
        <p:scale>
          <a:sx n="132" d="100"/>
          <a:sy n="132" d="100"/>
        </p:scale>
        <p:origin x="876" y="13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2.xml"/><Relationship Id="rId21" Type="http://schemas.openxmlformats.org/officeDocument/2006/relationships/slide" Target="slides/slide18.xml"/><Relationship Id="rId34"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069BD5-665F-4DD3-95C2-570E5AE69A59}" type="datetimeFigureOut">
              <a:rPr lang="en-US" smtClean="0"/>
              <a:t>4/17/2017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AFF443-48A1-445F-9E75-FCB18743A409}" type="slidenum">
              <a:rPr lang="en-US" smtClean="0"/>
              <a:t>‹#›</a:t>
            </a:fld>
            <a:endParaRPr lang="en-US"/>
          </a:p>
        </p:txBody>
      </p:sp>
    </p:spTree>
    <p:extLst>
      <p:ext uri="{BB962C8B-B14F-4D97-AF65-F5344CB8AC3E}">
        <p14:creationId xmlns:p14="http://schemas.microsoft.com/office/powerpoint/2010/main" val="551513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4/17/2017 1:56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9939595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4/17/2017 1:56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10</a:t>
            </a:fld>
            <a:endParaRPr lang="en-US" dirty="0"/>
          </a:p>
        </p:txBody>
      </p:sp>
    </p:spTree>
    <p:extLst>
      <p:ext uri="{BB962C8B-B14F-4D97-AF65-F5344CB8AC3E}">
        <p14:creationId xmlns:p14="http://schemas.microsoft.com/office/powerpoint/2010/main" val="37964589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4/17/2017 1:56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11</a:t>
            </a:fld>
            <a:endParaRPr lang="en-US" dirty="0"/>
          </a:p>
        </p:txBody>
      </p:sp>
    </p:spTree>
    <p:extLst>
      <p:ext uri="{BB962C8B-B14F-4D97-AF65-F5344CB8AC3E}">
        <p14:creationId xmlns:p14="http://schemas.microsoft.com/office/powerpoint/2010/main" val="13666384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4/17/2017 1:56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12</a:t>
            </a:fld>
            <a:endParaRPr lang="en-US" dirty="0"/>
          </a:p>
        </p:txBody>
      </p:sp>
    </p:spTree>
    <p:extLst>
      <p:ext uri="{BB962C8B-B14F-4D97-AF65-F5344CB8AC3E}">
        <p14:creationId xmlns:p14="http://schemas.microsoft.com/office/powerpoint/2010/main" val="35427402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4/17/2017 1:56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13</a:t>
            </a:fld>
            <a:endParaRPr lang="en-US" dirty="0"/>
          </a:p>
        </p:txBody>
      </p:sp>
    </p:spTree>
    <p:extLst>
      <p:ext uri="{BB962C8B-B14F-4D97-AF65-F5344CB8AC3E}">
        <p14:creationId xmlns:p14="http://schemas.microsoft.com/office/powerpoint/2010/main" val="4541802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4/17/2017 1:56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14</a:t>
            </a:fld>
            <a:endParaRPr lang="en-US" dirty="0"/>
          </a:p>
        </p:txBody>
      </p:sp>
    </p:spTree>
    <p:extLst>
      <p:ext uri="{BB962C8B-B14F-4D97-AF65-F5344CB8AC3E}">
        <p14:creationId xmlns:p14="http://schemas.microsoft.com/office/powerpoint/2010/main" val="18771566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4/17/2017 1:56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15</a:t>
            </a:fld>
            <a:endParaRPr lang="en-US" dirty="0"/>
          </a:p>
        </p:txBody>
      </p:sp>
    </p:spTree>
    <p:extLst>
      <p:ext uri="{BB962C8B-B14F-4D97-AF65-F5344CB8AC3E}">
        <p14:creationId xmlns:p14="http://schemas.microsoft.com/office/powerpoint/2010/main" val="25377180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4/17/2017 1:56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16</a:t>
            </a:fld>
            <a:endParaRPr lang="en-US" dirty="0"/>
          </a:p>
        </p:txBody>
      </p:sp>
    </p:spTree>
    <p:extLst>
      <p:ext uri="{BB962C8B-B14F-4D97-AF65-F5344CB8AC3E}">
        <p14:creationId xmlns:p14="http://schemas.microsoft.com/office/powerpoint/2010/main" val="5730584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4/17/2017 1:56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17</a:t>
            </a:fld>
            <a:endParaRPr lang="en-US" dirty="0"/>
          </a:p>
        </p:txBody>
      </p:sp>
    </p:spTree>
    <p:extLst>
      <p:ext uri="{BB962C8B-B14F-4D97-AF65-F5344CB8AC3E}">
        <p14:creationId xmlns:p14="http://schemas.microsoft.com/office/powerpoint/2010/main" val="2797522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4/17/2017 1:56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18</a:t>
            </a:fld>
            <a:endParaRPr lang="en-US" dirty="0"/>
          </a:p>
        </p:txBody>
      </p:sp>
    </p:spTree>
    <p:extLst>
      <p:ext uri="{BB962C8B-B14F-4D97-AF65-F5344CB8AC3E}">
        <p14:creationId xmlns:p14="http://schemas.microsoft.com/office/powerpoint/2010/main" val="28527349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4/17/2017 1:56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19</a:t>
            </a:fld>
            <a:endParaRPr lang="en-US" dirty="0"/>
          </a:p>
        </p:txBody>
      </p:sp>
    </p:spTree>
    <p:extLst>
      <p:ext uri="{BB962C8B-B14F-4D97-AF65-F5344CB8AC3E}">
        <p14:creationId xmlns:p14="http://schemas.microsoft.com/office/powerpoint/2010/main" val="1462342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4/17/2017 1:56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14272854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4/17/2017 1:56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20</a:t>
            </a:fld>
            <a:endParaRPr lang="en-US" dirty="0"/>
          </a:p>
        </p:txBody>
      </p:sp>
    </p:spTree>
    <p:extLst>
      <p:ext uri="{BB962C8B-B14F-4D97-AF65-F5344CB8AC3E}">
        <p14:creationId xmlns:p14="http://schemas.microsoft.com/office/powerpoint/2010/main" val="298146057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4/17/2017 1:56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21</a:t>
            </a:fld>
            <a:endParaRPr lang="en-US" dirty="0"/>
          </a:p>
        </p:txBody>
      </p:sp>
    </p:spTree>
    <p:extLst>
      <p:ext uri="{BB962C8B-B14F-4D97-AF65-F5344CB8AC3E}">
        <p14:creationId xmlns:p14="http://schemas.microsoft.com/office/powerpoint/2010/main" val="15414684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4/17/2017 1:56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22</a:t>
            </a:fld>
            <a:endParaRPr lang="en-US" dirty="0"/>
          </a:p>
        </p:txBody>
      </p:sp>
    </p:spTree>
    <p:extLst>
      <p:ext uri="{BB962C8B-B14F-4D97-AF65-F5344CB8AC3E}">
        <p14:creationId xmlns:p14="http://schemas.microsoft.com/office/powerpoint/2010/main" val="15795352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4/17/2017 1:56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23</a:t>
            </a:fld>
            <a:endParaRPr lang="en-US" dirty="0"/>
          </a:p>
        </p:txBody>
      </p:sp>
    </p:spTree>
    <p:extLst>
      <p:ext uri="{BB962C8B-B14F-4D97-AF65-F5344CB8AC3E}">
        <p14:creationId xmlns:p14="http://schemas.microsoft.com/office/powerpoint/2010/main" val="38334256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4/17/2017 1:56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24</a:t>
            </a:fld>
            <a:endParaRPr lang="en-US" dirty="0"/>
          </a:p>
        </p:txBody>
      </p:sp>
    </p:spTree>
    <p:extLst>
      <p:ext uri="{BB962C8B-B14F-4D97-AF65-F5344CB8AC3E}">
        <p14:creationId xmlns:p14="http://schemas.microsoft.com/office/powerpoint/2010/main" val="12501935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4/17/2017 1:56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25</a:t>
            </a:fld>
            <a:endParaRPr lang="en-US" dirty="0"/>
          </a:p>
        </p:txBody>
      </p:sp>
    </p:spTree>
    <p:extLst>
      <p:ext uri="{BB962C8B-B14F-4D97-AF65-F5344CB8AC3E}">
        <p14:creationId xmlns:p14="http://schemas.microsoft.com/office/powerpoint/2010/main" val="40944901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4/17/2017 1:56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26</a:t>
            </a:fld>
            <a:endParaRPr lang="en-US" dirty="0"/>
          </a:p>
        </p:txBody>
      </p:sp>
    </p:spTree>
    <p:extLst>
      <p:ext uri="{BB962C8B-B14F-4D97-AF65-F5344CB8AC3E}">
        <p14:creationId xmlns:p14="http://schemas.microsoft.com/office/powerpoint/2010/main" val="13188336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4/17/2017 1:56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27</a:t>
            </a:fld>
            <a:endParaRPr lang="en-US" dirty="0"/>
          </a:p>
        </p:txBody>
      </p:sp>
    </p:spTree>
    <p:extLst>
      <p:ext uri="{BB962C8B-B14F-4D97-AF65-F5344CB8AC3E}">
        <p14:creationId xmlns:p14="http://schemas.microsoft.com/office/powerpoint/2010/main" val="145586209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4/17/2017 1:56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28</a:t>
            </a:fld>
            <a:endParaRPr lang="en-US" dirty="0"/>
          </a:p>
        </p:txBody>
      </p:sp>
    </p:spTree>
    <p:extLst>
      <p:ext uri="{BB962C8B-B14F-4D97-AF65-F5344CB8AC3E}">
        <p14:creationId xmlns:p14="http://schemas.microsoft.com/office/powerpoint/2010/main" val="377128691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4/17/2017 1:56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29</a:t>
            </a:fld>
            <a:endParaRPr lang="en-US" dirty="0"/>
          </a:p>
        </p:txBody>
      </p:sp>
    </p:spTree>
    <p:extLst>
      <p:ext uri="{BB962C8B-B14F-4D97-AF65-F5344CB8AC3E}">
        <p14:creationId xmlns:p14="http://schemas.microsoft.com/office/powerpoint/2010/main" val="28472687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4/17/2017 1:56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389261414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4/17/2017 1:56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30</a:t>
            </a:fld>
            <a:endParaRPr lang="en-US" dirty="0"/>
          </a:p>
        </p:txBody>
      </p:sp>
    </p:spTree>
    <p:extLst>
      <p:ext uri="{BB962C8B-B14F-4D97-AF65-F5344CB8AC3E}">
        <p14:creationId xmlns:p14="http://schemas.microsoft.com/office/powerpoint/2010/main" val="39358082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4/17/2017 1:56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20191136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4/17/2017 1:56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3268232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4/17/2017 1:56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29710529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4/17/2017 1:56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39693470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4/17/2017 1:56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val="37791350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4/17/2017 1:56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9</a:t>
            </a:fld>
            <a:endParaRPr lang="en-US" dirty="0"/>
          </a:p>
        </p:txBody>
      </p:sp>
    </p:spTree>
    <p:extLst>
      <p:ext uri="{BB962C8B-B14F-4D97-AF65-F5344CB8AC3E}">
        <p14:creationId xmlns:p14="http://schemas.microsoft.com/office/powerpoint/2010/main" val="39225729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2286000"/>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04800"/>
            <a:ext cx="7681913" cy="2514600"/>
          </a:xfrm>
        </p:spPr>
        <p:txBody>
          <a:bodyPr/>
          <a:lstStyle/>
          <a:p>
            <a:pPr algn="ctr"/>
            <a:r>
              <a:rPr lang="en-US" dirty="0" smtClean="0"/>
              <a:t>TCEQ Laboratory Accreditation Program (LAP):</a:t>
            </a:r>
            <a:br>
              <a:rPr lang="en-US" dirty="0" smtClean="0"/>
            </a:br>
            <a:r>
              <a:rPr lang="en-US" dirty="0" smtClean="0"/>
              <a:t>What Questions Would You Like to Ask?</a:t>
            </a:r>
            <a:endParaRPr lang="en-US" dirty="0"/>
          </a:p>
        </p:txBody>
      </p:sp>
      <p:sp>
        <p:nvSpPr>
          <p:cNvPr id="3" name="Subtitle 2"/>
          <p:cNvSpPr>
            <a:spLocks noGrp="1"/>
          </p:cNvSpPr>
          <p:nvPr>
            <p:ph type="subTitle" idx="1"/>
          </p:nvPr>
        </p:nvSpPr>
        <p:spPr>
          <a:xfrm>
            <a:off x="304800" y="4876800"/>
            <a:ext cx="2438400" cy="1370012"/>
          </a:xfrm>
        </p:spPr>
        <p:txBody>
          <a:bodyPr>
            <a:normAutofit fontScale="85000" lnSpcReduction="20000"/>
          </a:bodyPr>
          <a:lstStyle/>
          <a:p>
            <a:r>
              <a:rPr lang="en-US" sz="2400" dirty="0" smtClean="0"/>
              <a:t>Ken Lancaster</a:t>
            </a:r>
          </a:p>
          <a:p>
            <a:r>
              <a:rPr lang="en-US" sz="2400" dirty="0" smtClean="0"/>
              <a:t>J. Steven Gibson, Ph.D.</a:t>
            </a:r>
          </a:p>
          <a:p>
            <a:r>
              <a:rPr lang="en-US" sz="2400" dirty="0" smtClean="0"/>
              <a:t>Jessica Hoch</a:t>
            </a:r>
          </a:p>
          <a:p>
            <a:r>
              <a:rPr lang="en-US" sz="2400" dirty="0" smtClean="0"/>
              <a:t>Frank Jamison</a:t>
            </a:r>
          </a:p>
          <a:p>
            <a:endParaRPr lang="en-US" sz="2400" dirty="0" smtClean="0"/>
          </a:p>
          <a:p>
            <a:r>
              <a:rPr lang="en-US" sz="2400" dirty="0" smtClean="0"/>
              <a:t>TCEQ</a:t>
            </a:r>
            <a:endParaRPr lang="en-US" sz="2400" dirty="0"/>
          </a:p>
        </p:txBody>
      </p:sp>
      <p:sp>
        <p:nvSpPr>
          <p:cNvPr id="4" name="Subtitle 2"/>
          <p:cNvSpPr txBox="1">
            <a:spLocks/>
          </p:cNvSpPr>
          <p:nvPr/>
        </p:nvSpPr>
        <p:spPr>
          <a:xfrm>
            <a:off x="7181849" y="5718629"/>
            <a:ext cx="1936751" cy="609600"/>
          </a:xfrm>
          <a:prstGeom prst="rect">
            <a:avLst/>
          </a:prstGeom>
        </p:spPr>
        <p:txBody>
          <a:bodyPr vert="horz" lIns="0" tIns="0" rIns="0" bIns="0" rtlCol="0">
            <a:normAutofit lnSpcReduction="10000"/>
          </a:bodyPr>
          <a:lstStyle>
            <a:lvl1pPr marL="0" indent="0" algn="l" defTabSz="914363" rtl="0" eaLnBrk="1" latinLnBrk="0" hangingPunct="1">
              <a:lnSpc>
                <a:spcPct val="90000"/>
              </a:lnSpc>
              <a:spcBef>
                <a:spcPts val="0"/>
              </a:spcBef>
              <a:buFontTx/>
              <a:buNone/>
              <a:defRPr sz="3200" kern="1200">
                <a:solidFill>
                  <a:schemeClr val="tx1">
                    <a:tint val="75000"/>
                  </a:schemeClr>
                </a:solidFill>
                <a:latin typeface="+mn-lt"/>
                <a:ea typeface="+mn-ea"/>
                <a:cs typeface="+mn-cs"/>
              </a:defRPr>
            </a:lvl1pPr>
            <a:lvl2pPr marL="457182" indent="0" algn="ctr" defTabSz="914363" rtl="0" eaLnBrk="1" latinLnBrk="0" hangingPunct="1">
              <a:lnSpc>
                <a:spcPct val="90000"/>
              </a:lnSpc>
              <a:spcBef>
                <a:spcPct val="20000"/>
              </a:spcBef>
              <a:buFontTx/>
              <a:buNone/>
              <a:defRPr sz="2800" kern="1200">
                <a:solidFill>
                  <a:schemeClr val="tx1">
                    <a:tint val="75000"/>
                  </a:schemeClr>
                </a:solidFill>
                <a:latin typeface="+mn-lt"/>
                <a:ea typeface="+mn-ea"/>
                <a:cs typeface="+mn-cs"/>
              </a:defRPr>
            </a:lvl2pPr>
            <a:lvl3pPr marL="914363"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3pPr>
            <a:lvl4pPr marL="1371545"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4pPr>
            <a:lvl5pPr marL="1828727"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5pPr>
            <a:lvl6pPr marL="2285909"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090"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272"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454"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n-US" sz="2400" dirty="0" smtClean="0"/>
          </a:p>
          <a:p>
            <a:r>
              <a:rPr lang="en-US" sz="2400" dirty="0" smtClean="0"/>
              <a:t>May 17, 2017</a:t>
            </a:r>
            <a:endParaRPr lang="en-US" sz="2400"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9"/>
            <a:ext cx="8382000" cy="455612"/>
          </a:xfrm>
        </p:spPr>
        <p:txBody>
          <a:bodyPr>
            <a:normAutofit fontScale="90000"/>
          </a:bodyPr>
          <a:lstStyle/>
          <a:p>
            <a:r>
              <a:rPr lang="en-US" sz="3600" dirty="0" smtClean="0"/>
              <a:t>Where We’ve Been</a:t>
            </a:r>
            <a:r>
              <a:rPr lang="en-US" dirty="0" smtClean="0"/>
              <a:t/>
            </a:r>
            <a:br>
              <a:rPr lang="en-US" dirty="0" smtClean="0"/>
            </a:br>
            <a:endParaRPr lang="en-US" dirty="0">
              <a:solidFill>
                <a:schemeClr val="tx2"/>
              </a:solidFill>
            </a:endParaRPr>
          </a:p>
        </p:txBody>
      </p:sp>
      <p:sp>
        <p:nvSpPr>
          <p:cNvPr id="3" name="Text Placeholder 2"/>
          <p:cNvSpPr>
            <a:spLocks noGrp="1"/>
          </p:cNvSpPr>
          <p:nvPr>
            <p:ph type="body" sz="quarter" idx="10"/>
          </p:nvPr>
        </p:nvSpPr>
        <p:spPr>
          <a:xfrm>
            <a:off x="76200" y="762000"/>
            <a:ext cx="8382000" cy="457200"/>
          </a:xfrm>
        </p:spPr>
        <p:txBody>
          <a:bodyPr>
            <a:normAutofit/>
          </a:bodyPr>
          <a:lstStyle/>
          <a:p>
            <a:pPr marL="0" indent="0">
              <a:buNone/>
            </a:pPr>
            <a:r>
              <a:rPr lang="en-US" dirty="0" smtClean="0">
                <a:solidFill>
                  <a:schemeClr val="tx2"/>
                </a:solidFill>
              </a:rPr>
              <a:t>TCEQ Laboratory Accreditation Program Timeline</a:t>
            </a:r>
            <a:endParaRPr lang="en-US" dirty="0" smtClean="0"/>
          </a:p>
        </p:txBody>
      </p:sp>
      <p:sp>
        <p:nvSpPr>
          <p:cNvPr id="4" name="Rectangle 3"/>
          <p:cNvSpPr/>
          <p:nvPr/>
        </p:nvSpPr>
        <p:spPr bwMode="auto">
          <a:xfrm>
            <a:off x="0" y="640082"/>
            <a:ext cx="9144000" cy="45719"/>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grpSp>
        <p:nvGrpSpPr>
          <p:cNvPr id="40" name="Group 39"/>
          <p:cNvGrpSpPr/>
          <p:nvPr/>
        </p:nvGrpSpPr>
        <p:grpSpPr>
          <a:xfrm>
            <a:off x="190500" y="1371600"/>
            <a:ext cx="8763000" cy="1019237"/>
            <a:chOff x="0" y="2971800"/>
            <a:chExt cx="8991600" cy="1019237"/>
          </a:xfrm>
        </p:grpSpPr>
        <p:cxnSp>
          <p:nvCxnSpPr>
            <p:cNvPr id="38" name="Straight Connector 37"/>
            <p:cNvCxnSpPr/>
            <p:nvPr/>
          </p:nvCxnSpPr>
          <p:spPr>
            <a:xfrm>
              <a:off x="6858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8229600" y="3040743"/>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73152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6781800" y="3048000"/>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62484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5715000" y="3048000"/>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46482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41148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35814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30480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1336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6002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1430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bwMode="auto">
            <a:xfrm>
              <a:off x="304800" y="3200400"/>
              <a:ext cx="8305800" cy="152400"/>
            </a:xfrm>
            <a:prstGeom prst="rect">
              <a:avLst/>
            </a:prstGeom>
            <a:solidFill>
              <a:schemeClr val="accent3"/>
            </a:solidFill>
            <a:ln>
              <a:solidFill>
                <a:schemeClr val="bg1"/>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cxnSp>
          <p:nvCxnSpPr>
            <p:cNvPr id="7" name="Straight Connector 6"/>
            <p:cNvCxnSpPr/>
            <p:nvPr/>
          </p:nvCxnSpPr>
          <p:spPr>
            <a:xfrm>
              <a:off x="2656114" y="2971800"/>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304800" y="2971800"/>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0" y="3606800"/>
              <a:ext cx="685800" cy="369332"/>
            </a:xfrm>
            <a:prstGeom prst="rect">
              <a:avLst/>
            </a:prstGeom>
            <a:noFill/>
          </p:spPr>
          <p:txBody>
            <a:bodyPr wrap="square" rtlCol="0">
              <a:spAutoFit/>
            </a:bodyPr>
            <a:lstStyle/>
            <a:p>
              <a:r>
                <a:rPr lang="en-US" dirty="0" smtClean="0"/>
                <a:t>2000</a:t>
              </a:r>
              <a:endParaRPr lang="en-US" dirty="0"/>
            </a:p>
          </p:txBody>
        </p:sp>
        <p:sp>
          <p:nvSpPr>
            <p:cNvPr id="17" name="TextBox 16"/>
            <p:cNvSpPr txBox="1"/>
            <p:nvPr/>
          </p:nvSpPr>
          <p:spPr>
            <a:xfrm>
              <a:off x="2209800" y="3592286"/>
              <a:ext cx="914400" cy="369332"/>
            </a:xfrm>
            <a:prstGeom prst="rect">
              <a:avLst/>
            </a:prstGeom>
            <a:noFill/>
          </p:spPr>
          <p:txBody>
            <a:bodyPr wrap="square" rtlCol="0">
              <a:spAutoFit/>
            </a:bodyPr>
            <a:lstStyle/>
            <a:p>
              <a:r>
                <a:rPr lang="en-US" dirty="0" smtClean="0"/>
                <a:t>2005</a:t>
              </a:r>
              <a:endParaRPr lang="en-US" dirty="0"/>
            </a:p>
          </p:txBody>
        </p:sp>
        <p:cxnSp>
          <p:nvCxnSpPr>
            <p:cNvPr id="27" name="Straight Connector 26"/>
            <p:cNvCxnSpPr/>
            <p:nvPr/>
          </p:nvCxnSpPr>
          <p:spPr>
            <a:xfrm>
              <a:off x="5181600" y="2975429"/>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876800" y="3595914"/>
              <a:ext cx="914400" cy="369332"/>
            </a:xfrm>
            <a:prstGeom prst="rect">
              <a:avLst/>
            </a:prstGeom>
            <a:noFill/>
          </p:spPr>
          <p:txBody>
            <a:bodyPr wrap="square" rtlCol="0">
              <a:spAutoFit/>
            </a:bodyPr>
            <a:lstStyle/>
            <a:p>
              <a:r>
                <a:rPr lang="en-US" dirty="0" smtClean="0"/>
                <a:t>2010</a:t>
              </a:r>
              <a:endParaRPr lang="en-US" dirty="0"/>
            </a:p>
          </p:txBody>
        </p:sp>
        <p:cxnSp>
          <p:nvCxnSpPr>
            <p:cNvPr id="33" name="Straight Connector 32"/>
            <p:cNvCxnSpPr/>
            <p:nvPr/>
          </p:nvCxnSpPr>
          <p:spPr>
            <a:xfrm>
              <a:off x="7848600" y="2971800"/>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7554686" y="3621705"/>
              <a:ext cx="914400" cy="369332"/>
            </a:xfrm>
            <a:prstGeom prst="rect">
              <a:avLst/>
            </a:prstGeom>
            <a:noFill/>
          </p:spPr>
          <p:txBody>
            <a:bodyPr wrap="square" rtlCol="0">
              <a:spAutoFit/>
            </a:bodyPr>
            <a:lstStyle/>
            <a:p>
              <a:r>
                <a:rPr lang="en-US" dirty="0" smtClean="0"/>
                <a:t>2015</a:t>
              </a:r>
            </a:p>
          </p:txBody>
        </p:sp>
        <p:cxnSp>
          <p:nvCxnSpPr>
            <p:cNvPr id="36" name="Straight Connector 35"/>
            <p:cNvCxnSpPr/>
            <p:nvPr/>
          </p:nvCxnSpPr>
          <p:spPr>
            <a:xfrm>
              <a:off x="8621486" y="2982686"/>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8305800" y="3621705"/>
              <a:ext cx="685800" cy="369332"/>
            </a:xfrm>
            <a:prstGeom prst="rect">
              <a:avLst/>
            </a:prstGeom>
            <a:noFill/>
          </p:spPr>
          <p:txBody>
            <a:bodyPr wrap="square" rtlCol="0">
              <a:spAutoFit/>
            </a:bodyPr>
            <a:lstStyle/>
            <a:p>
              <a:r>
                <a:rPr lang="en-US" dirty="0" smtClean="0"/>
                <a:t>2017</a:t>
              </a:r>
            </a:p>
          </p:txBody>
        </p:sp>
      </p:grpSp>
      <p:sp>
        <p:nvSpPr>
          <p:cNvPr id="6" name="Rounded Rectangular Callout 5"/>
          <p:cNvSpPr/>
          <p:nvPr/>
        </p:nvSpPr>
        <p:spPr bwMode="auto">
          <a:xfrm rot="10800000">
            <a:off x="598714" y="2629932"/>
            <a:ext cx="7336971" cy="4086554"/>
          </a:xfrm>
          <a:prstGeom prst="wedgeRoundRectCallout">
            <a:avLst>
              <a:gd name="adj1" fmla="val -53953"/>
              <a:gd name="adj2" fmla="val 73526"/>
              <a:gd name="adj3" fmla="val 16667"/>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endParaRPr lang="en-US" sz="2400" dirty="0"/>
          </a:p>
        </p:txBody>
      </p:sp>
      <p:sp>
        <p:nvSpPr>
          <p:cNvPr id="8" name="TextBox 7"/>
          <p:cNvSpPr txBox="1"/>
          <p:nvPr/>
        </p:nvSpPr>
        <p:spPr>
          <a:xfrm>
            <a:off x="792926" y="2692400"/>
            <a:ext cx="6815519" cy="3139321"/>
          </a:xfrm>
          <a:prstGeom prst="rect">
            <a:avLst/>
          </a:prstGeom>
          <a:noFill/>
        </p:spPr>
        <p:txBody>
          <a:bodyPr wrap="square" rtlCol="0">
            <a:spAutoFit/>
          </a:bodyPr>
          <a:lstStyle/>
          <a:p>
            <a:pPr algn="ctr"/>
            <a:r>
              <a:rPr lang="en-US" sz="3600" dirty="0" smtClean="0"/>
              <a:t>2016</a:t>
            </a:r>
          </a:p>
          <a:p>
            <a:pPr algn="ctr"/>
            <a:endParaRPr lang="en-US" sz="2400" dirty="0" smtClean="0"/>
          </a:p>
          <a:p>
            <a:pPr algn="ctr"/>
            <a:endParaRPr lang="en-US" sz="2400" dirty="0"/>
          </a:p>
          <a:p>
            <a:pPr algn="ctr"/>
            <a:r>
              <a:rPr lang="en-US" sz="2400" dirty="0" smtClean="0"/>
              <a:t>TCEQ performs the most recent revision to its Fields of Accreditation on October 15, 2016, for clarification and to reflect the Revised Total Coliform Rule.</a:t>
            </a:r>
          </a:p>
          <a:p>
            <a:pPr algn="ctr"/>
            <a:endParaRPr lang="en-US" sz="1400" i="1" dirty="0" smtClean="0"/>
          </a:p>
          <a:p>
            <a:pPr algn="ctr"/>
            <a:endParaRPr lang="en-US" sz="1400" i="1" dirty="0"/>
          </a:p>
          <a:p>
            <a:pPr algn="ctr"/>
            <a:endParaRPr lang="en-US" sz="1400" i="1" dirty="0" smtClean="0"/>
          </a:p>
        </p:txBody>
      </p:sp>
    </p:spTree>
    <p:extLst>
      <p:ext uri="{BB962C8B-B14F-4D97-AF65-F5344CB8AC3E}">
        <p14:creationId xmlns:p14="http://schemas.microsoft.com/office/powerpoint/2010/main" val="3635158390"/>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752600"/>
            <a:ext cx="7681913" cy="2514600"/>
          </a:xfrm>
        </p:spPr>
        <p:txBody>
          <a:bodyPr/>
          <a:lstStyle/>
          <a:p>
            <a:pPr algn="ctr"/>
            <a:r>
              <a:rPr lang="en-US" dirty="0" smtClean="0"/>
              <a:t>Where We Are</a:t>
            </a:r>
            <a:endParaRPr lang="en-US" dirty="0"/>
          </a:p>
        </p:txBody>
      </p:sp>
    </p:spTree>
    <p:extLst>
      <p:ext uri="{BB962C8B-B14F-4D97-AF65-F5344CB8AC3E}">
        <p14:creationId xmlns:p14="http://schemas.microsoft.com/office/powerpoint/2010/main" val="3279027940"/>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9"/>
            <a:ext cx="8382000" cy="455612"/>
          </a:xfrm>
        </p:spPr>
        <p:txBody>
          <a:bodyPr>
            <a:normAutofit fontScale="90000"/>
          </a:bodyPr>
          <a:lstStyle/>
          <a:p>
            <a:r>
              <a:rPr lang="en-US" sz="3600" dirty="0" smtClean="0"/>
              <a:t>Where We Are</a:t>
            </a:r>
            <a:r>
              <a:rPr lang="en-US" dirty="0" smtClean="0"/>
              <a:t/>
            </a:r>
            <a:br>
              <a:rPr lang="en-US" dirty="0" smtClean="0"/>
            </a:br>
            <a:r>
              <a:rPr lang="en-US" sz="3600" dirty="0" smtClean="0">
                <a:solidFill>
                  <a:srgbClr val="FFFF99"/>
                </a:solidFill>
              </a:rPr>
              <a:t>TCEQ Laboratory Accreditation Program</a:t>
            </a:r>
            <a:endParaRPr lang="en-US" dirty="0">
              <a:solidFill>
                <a:schemeClr val="tx2"/>
              </a:solidFill>
            </a:endParaRPr>
          </a:p>
        </p:txBody>
      </p:sp>
      <p:sp>
        <p:nvSpPr>
          <p:cNvPr id="3" name="Text Placeholder 2"/>
          <p:cNvSpPr>
            <a:spLocks noGrp="1"/>
          </p:cNvSpPr>
          <p:nvPr>
            <p:ph type="body" sz="quarter" idx="10"/>
          </p:nvPr>
        </p:nvSpPr>
        <p:spPr>
          <a:xfrm>
            <a:off x="381000" y="1905000"/>
            <a:ext cx="8382000" cy="3502497"/>
          </a:xfrm>
        </p:spPr>
        <p:txBody>
          <a:bodyPr>
            <a:normAutofit/>
          </a:bodyPr>
          <a:lstStyle/>
          <a:p>
            <a:r>
              <a:rPr lang="en-US" dirty="0" smtClean="0"/>
              <a:t>Configuration</a:t>
            </a:r>
          </a:p>
          <a:p>
            <a:pPr lvl="1"/>
            <a:r>
              <a:rPr lang="en-US" dirty="0" smtClean="0"/>
              <a:t>Program Manager</a:t>
            </a:r>
          </a:p>
          <a:p>
            <a:pPr lvl="1"/>
            <a:r>
              <a:rPr lang="en-US" dirty="0" smtClean="0"/>
              <a:t>Deputy Program Manager</a:t>
            </a:r>
          </a:p>
          <a:p>
            <a:pPr lvl="1"/>
            <a:r>
              <a:rPr lang="en-US" dirty="0" smtClean="0"/>
              <a:t>8 assessors</a:t>
            </a:r>
          </a:p>
          <a:p>
            <a:pPr lvl="1"/>
            <a:r>
              <a:rPr lang="en-US" dirty="0" smtClean="0"/>
              <a:t>1 Records Specialist</a:t>
            </a:r>
          </a:p>
          <a:p>
            <a:pPr lvl="1"/>
            <a:r>
              <a:rPr lang="en-US" dirty="0" smtClean="0"/>
              <a:t>Contract assessors </a:t>
            </a:r>
            <a:r>
              <a:rPr lang="en-US" dirty="0" smtClean="0"/>
              <a:t>perform </a:t>
            </a:r>
            <a:r>
              <a:rPr lang="en-US" dirty="0" smtClean="0"/>
              <a:t>some of the assessments</a:t>
            </a:r>
          </a:p>
        </p:txBody>
      </p:sp>
      <p:sp>
        <p:nvSpPr>
          <p:cNvPr id="4" name="Rectangle 3"/>
          <p:cNvSpPr/>
          <p:nvPr/>
        </p:nvSpPr>
        <p:spPr bwMode="auto">
          <a:xfrm>
            <a:off x="0" y="640082"/>
            <a:ext cx="9144000" cy="45719"/>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p14="http://schemas.microsoft.com/office/powerpoint/2010/main" val="3170519712"/>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9"/>
            <a:ext cx="8382000" cy="455612"/>
          </a:xfrm>
        </p:spPr>
        <p:txBody>
          <a:bodyPr>
            <a:normAutofit fontScale="90000"/>
          </a:bodyPr>
          <a:lstStyle/>
          <a:p>
            <a:r>
              <a:rPr lang="en-US" sz="3600" dirty="0" smtClean="0"/>
              <a:t>Where We Are</a:t>
            </a:r>
            <a:r>
              <a:rPr lang="en-US" dirty="0" smtClean="0"/>
              <a:t/>
            </a:r>
            <a:br>
              <a:rPr lang="en-US" dirty="0" smtClean="0"/>
            </a:br>
            <a:r>
              <a:rPr lang="en-US" sz="3600" dirty="0" smtClean="0">
                <a:solidFill>
                  <a:srgbClr val="FFFF99"/>
                </a:solidFill>
              </a:rPr>
              <a:t>TCEQ Laboratory Accreditation Program</a:t>
            </a:r>
            <a:endParaRPr lang="en-US" dirty="0">
              <a:solidFill>
                <a:schemeClr val="tx2"/>
              </a:solidFill>
            </a:endParaRPr>
          </a:p>
        </p:txBody>
      </p:sp>
      <p:sp>
        <p:nvSpPr>
          <p:cNvPr id="3" name="Text Placeholder 2"/>
          <p:cNvSpPr>
            <a:spLocks noGrp="1"/>
          </p:cNvSpPr>
          <p:nvPr>
            <p:ph type="body" sz="quarter" idx="10"/>
          </p:nvPr>
        </p:nvSpPr>
        <p:spPr>
          <a:xfrm>
            <a:off x="381000" y="1905000"/>
            <a:ext cx="8382000" cy="3502497"/>
          </a:xfrm>
        </p:spPr>
        <p:txBody>
          <a:bodyPr>
            <a:normAutofit/>
          </a:bodyPr>
          <a:lstStyle/>
          <a:p>
            <a:r>
              <a:rPr lang="en-US" dirty="0" smtClean="0"/>
              <a:t>Scope</a:t>
            </a:r>
          </a:p>
          <a:p>
            <a:pPr lvl="1"/>
            <a:r>
              <a:rPr lang="en-US" dirty="0" smtClean="0"/>
              <a:t>~ 270 Accredited labs</a:t>
            </a:r>
          </a:p>
          <a:p>
            <a:pPr lvl="1"/>
            <a:r>
              <a:rPr lang="en-US" dirty="0" smtClean="0"/>
              <a:t>161 Primary</a:t>
            </a:r>
          </a:p>
          <a:p>
            <a:pPr lvl="1"/>
            <a:r>
              <a:rPr lang="en-US" dirty="0" smtClean="0"/>
              <a:t>105 Secondary</a:t>
            </a:r>
          </a:p>
          <a:p>
            <a:pPr lvl="1"/>
            <a:r>
              <a:rPr lang="en-US" dirty="0" smtClean="0"/>
              <a:t>4 Primary and Secondary</a:t>
            </a:r>
          </a:p>
        </p:txBody>
      </p:sp>
      <p:sp>
        <p:nvSpPr>
          <p:cNvPr id="4" name="Rectangle 3"/>
          <p:cNvSpPr/>
          <p:nvPr/>
        </p:nvSpPr>
        <p:spPr bwMode="auto">
          <a:xfrm>
            <a:off x="0" y="640082"/>
            <a:ext cx="9144000" cy="45719"/>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p14="http://schemas.microsoft.com/office/powerpoint/2010/main" val="2045065968"/>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9"/>
            <a:ext cx="8382000" cy="455612"/>
          </a:xfrm>
        </p:spPr>
        <p:txBody>
          <a:bodyPr>
            <a:normAutofit fontScale="90000"/>
          </a:bodyPr>
          <a:lstStyle/>
          <a:p>
            <a:r>
              <a:rPr lang="en-US" sz="3600" dirty="0" smtClean="0"/>
              <a:t>Where We Are</a:t>
            </a:r>
            <a:r>
              <a:rPr lang="en-US" dirty="0" smtClean="0"/>
              <a:t/>
            </a:r>
            <a:br>
              <a:rPr lang="en-US" dirty="0" smtClean="0"/>
            </a:br>
            <a:r>
              <a:rPr lang="en-US" sz="3600" dirty="0" smtClean="0">
                <a:solidFill>
                  <a:srgbClr val="FFFF99"/>
                </a:solidFill>
              </a:rPr>
              <a:t>TCEQ Laboratory Accreditation Program</a:t>
            </a:r>
            <a:endParaRPr lang="en-US" dirty="0">
              <a:solidFill>
                <a:schemeClr val="tx2"/>
              </a:solidFill>
            </a:endParaRPr>
          </a:p>
        </p:txBody>
      </p:sp>
      <p:sp>
        <p:nvSpPr>
          <p:cNvPr id="3" name="Text Placeholder 2"/>
          <p:cNvSpPr>
            <a:spLocks noGrp="1"/>
          </p:cNvSpPr>
          <p:nvPr>
            <p:ph type="body" sz="quarter" idx="10"/>
          </p:nvPr>
        </p:nvSpPr>
        <p:spPr>
          <a:xfrm>
            <a:off x="381000" y="1905000"/>
            <a:ext cx="8382000" cy="3502497"/>
          </a:xfrm>
        </p:spPr>
        <p:txBody>
          <a:bodyPr>
            <a:normAutofit lnSpcReduction="10000"/>
          </a:bodyPr>
          <a:lstStyle/>
          <a:p>
            <a:r>
              <a:rPr lang="en-US" dirty="0" smtClean="0"/>
              <a:t>Assessments</a:t>
            </a:r>
          </a:p>
          <a:p>
            <a:pPr lvl="1"/>
            <a:r>
              <a:rPr lang="en-US" dirty="0" smtClean="0"/>
              <a:t>Perform ~ 80 on-site assessments per year</a:t>
            </a:r>
          </a:p>
          <a:p>
            <a:pPr lvl="1"/>
            <a:r>
              <a:rPr lang="en-US" dirty="0" smtClean="0"/>
              <a:t>Duration: 1 - 5 days; Audit Team: 1 - 4 assessors</a:t>
            </a:r>
          </a:p>
          <a:p>
            <a:pPr lvl="1"/>
            <a:r>
              <a:rPr lang="en-US" dirty="0" smtClean="0"/>
              <a:t>Generate &gt;90% of assessments reports within 30 days</a:t>
            </a:r>
          </a:p>
          <a:p>
            <a:pPr lvl="1"/>
            <a:r>
              <a:rPr lang="en-US" dirty="0" smtClean="0"/>
              <a:t>Review/approve a Corrective Action Response (CAR) for each on-site assessment</a:t>
            </a:r>
          </a:p>
          <a:p>
            <a:pPr lvl="1"/>
            <a:r>
              <a:rPr lang="en-US" dirty="0" smtClean="0"/>
              <a:t>~ 90% of CARs are not approved on first attempt</a:t>
            </a:r>
          </a:p>
        </p:txBody>
      </p:sp>
      <p:sp>
        <p:nvSpPr>
          <p:cNvPr id="4" name="Rectangle 3"/>
          <p:cNvSpPr/>
          <p:nvPr/>
        </p:nvSpPr>
        <p:spPr bwMode="auto">
          <a:xfrm>
            <a:off x="0" y="640082"/>
            <a:ext cx="9144000" cy="45719"/>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p14="http://schemas.microsoft.com/office/powerpoint/2010/main" val="312285612"/>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9"/>
            <a:ext cx="8382000" cy="455612"/>
          </a:xfrm>
        </p:spPr>
        <p:txBody>
          <a:bodyPr>
            <a:normAutofit fontScale="90000"/>
          </a:bodyPr>
          <a:lstStyle/>
          <a:p>
            <a:r>
              <a:rPr lang="en-US" sz="3600" dirty="0" smtClean="0"/>
              <a:t>Where We Are</a:t>
            </a:r>
            <a:r>
              <a:rPr lang="en-US" dirty="0" smtClean="0"/>
              <a:t/>
            </a:r>
            <a:br>
              <a:rPr lang="en-US" dirty="0" smtClean="0"/>
            </a:br>
            <a:r>
              <a:rPr lang="en-US" sz="3600" dirty="0" smtClean="0">
                <a:solidFill>
                  <a:srgbClr val="FFFF99"/>
                </a:solidFill>
              </a:rPr>
              <a:t>TCEQ Laboratory Accreditation Program</a:t>
            </a:r>
            <a:endParaRPr lang="en-US" dirty="0">
              <a:solidFill>
                <a:schemeClr val="tx2"/>
              </a:solidFill>
            </a:endParaRPr>
          </a:p>
        </p:txBody>
      </p:sp>
      <p:sp>
        <p:nvSpPr>
          <p:cNvPr id="3" name="Text Placeholder 2"/>
          <p:cNvSpPr>
            <a:spLocks noGrp="1"/>
          </p:cNvSpPr>
          <p:nvPr>
            <p:ph type="body" sz="quarter" idx="10"/>
          </p:nvPr>
        </p:nvSpPr>
        <p:spPr>
          <a:xfrm>
            <a:off x="381000" y="1905000"/>
            <a:ext cx="8382000" cy="3502497"/>
          </a:xfrm>
        </p:spPr>
        <p:txBody>
          <a:bodyPr>
            <a:normAutofit fontScale="92500" lnSpcReduction="10000"/>
          </a:bodyPr>
          <a:lstStyle/>
          <a:p>
            <a:r>
              <a:rPr lang="en-US" dirty="0" smtClean="0"/>
              <a:t>Applications</a:t>
            </a:r>
          </a:p>
          <a:p>
            <a:pPr lvl="1"/>
            <a:r>
              <a:rPr lang="en-US" dirty="0" smtClean="0"/>
              <a:t>Review/approve ~ </a:t>
            </a:r>
            <a:r>
              <a:rPr lang="en-US" dirty="0"/>
              <a:t>100 applications per year (initial and </a:t>
            </a:r>
            <a:r>
              <a:rPr lang="en-US" dirty="0" smtClean="0"/>
              <a:t>amendment)</a:t>
            </a:r>
          </a:p>
          <a:p>
            <a:pPr lvl="1"/>
            <a:r>
              <a:rPr lang="en-US" dirty="0" smtClean="0"/>
              <a:t>Administrative review within 15 days</a:t>
            </a:r>
          </a:p>
          <a:p>
            <a:pPr lvl="1"/>
            <a:r>
              <a:rPr lang="en-US" dirty="0" smtClean="0"/>
              <a:t>Technical review within 45 days after administrative review</a:t>
            </a:r>
          </a:p>
          <a:p>
            <a:pPr lvl="1"/>
            <a:r>
              <a:rPr lang="en-US" dirty="0" smtClean="0"/>
              <a:t>Timeline resets for incomplete applications</a:t>
            </a:r>
          </a:p>
          <a:p>
            <a:pPr lvl="1"/>
            <a:r>
              <a:rPr lang="en-US" dirty="0" smtClean="0"/>
              <a:t>~ 60% are administratively incomplete</a:t>
            </a:r>
          </a:p>
          <a:p>
            <a:pPr lvl="1"/>
            <a:r>
              <a:rPr lang="en-US" dirty="0" smtClean="0"/>
              <a:t>~ </a:t>
            </a:r>
            <a:r>
              <a:rPr lang="en-US" dirty="0" smtClean="0"/>
              <a:t>75</a:t>
            </a:r>
            <a:r>
              <a:rPr lang="en-US" dirty="0" smtClean="0"/>
              <a:t>% </a:t>
            </a:r>
            <a:r>
              <a:rPr lang="en-US" dirty="0" smtClean="0"/>
              <a:t>are technically incomplete</a:t>
            </a:r>
          </a:p>
        </p:txBody>
      </p:sp>
      <p:sp>
        <p:nvSpPr>
          <p:cNvPr id="4" name="Rectangle 3"/>
          <p:cNvSpPr/>
          <p:nvPr/>
        </p:nvSpPr>
        <p:spPr bwMode="auto">
          <a:xfrm>
            <a:off x="0" y="640082"/>
            <a:ext cx="9144000" cy="45719"/>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p14="http://schemas.microsoft.com/office/powerpoint/2010/main" val="580095072"/>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9"/>
            <a:ext cx="8382000" cy="455612"/>
          </a:xfrm>
        </p:spPr>
        <p:txBody>
          <a:bodyPr>
            <a:normAutofit fontScale="90000"/>
          </a:bodyPr>
          <a:lstStyle/>
          <a:p>
            <a:r>
              <a:rPr lang="en-US" sz="3600" dirty="0" smtClean="0"/>
              <a:t>Where We Are</a:t>
            </a:r>
            <a:r>
              <a:rPr lang="en-US" dirty="0" smtClean="0"/>
              <a:t/>
            </a:r>
            <a:br>
              <a:rPr lang="en-US" dirty="0" smtClean="0"/>
            </a:br>
            <a:r>
              <a:rPr lang="en-US" sz="3600" dirty="0" smtClean="0">
                <a:solidFill>
                  <a:srgbClr val="FFFF99"/>
                </a:solidFill>
              </a:rPr>
              <a:t>TCEQ Laboratory Accreditation Program</a:t>
            </a:r>
            <a:endParaRPr lang="en-US" dirty="0">
              <a:solidFill>
                <a:schemeClr val="tx2"/>
              </a:solidFill>
            </a:endParaRPr>
          </a:p>
        </p:txBody>
      </p:sp>
      <p:sp>
        <p:nvSpPr>
          <p:cNvPr id="3" name="Text Placeholder 2"/>
          <p:cNvSpPr>
            <a:spLocks noGrp="1"/>
          </p:cNvSpPr>
          <p:nvPr>
            <p:ph type="body" sz="quarter" idx="10"/>
          </p:nvPr>
        </p:nvSpPr>
        <p:spPr>
          <a:xfrm>
            <a:off x="381000" y="1905000"/>
            <a:ext cx="8382000" cy="3502497"/>
          </a:xfrm>
        </p:spPr>
        <p:txBody>
          <a:bodyPr>
            <a:normAutofit/>
          </a:bodyPr>
          <a:lstStyle/>
          <a:p>
            <a:r>
              <a:rPr lang="en-US" dirty="0" smtClean="0"/>
              <a:t>Technical Manager (TM) Reviews</a:t>
            </a:r>
          </a:p>
          <a:p>
            <a:pPr lvl="1"/>
            <a:r>
              <a:rPr lang="en-US" dirty="0" smtClean="0"/>
              <a:t>Review/approve ~ 50 TM qualifications per year</a:t>
            </a:r>
          </a:p>
          <a:p>
            <a:pPr lvl="1"/>
            <a:r>
              <a:rPr lang="en-US" dirty="0" smtClean="0"/>
              <a:t>Submitted documentation must demonstrate that the candidate meets the appropriate TM requirements in the 2009 TNI Standard </a:t>
            </a:r>
            <a:r>
              <a:rPr lang="en-US" sz="2000" dirty="0" smtClean="0">
                <a:solidFill>
                  <a:schemeClr val="accent1"/>
                </a:solidFill>
              </a:rPr>
              <a:t>Unless previously recognized by TCEQ or another accreditation body</a:t>
            </a:r>
            <a:endParaRPr lang="en-US" sz="2000" dirty="0" smtClean="0"/>
          </a:p>
          <a:p>
            <a:pPr lvl="1"/>
            <a:r>
              <a:rPr lang="en-US" dirty="0" smtClean="0"/>
              <a:t>Requirements include education and experience/training</a:t>
            </a:r>
          </a:p>
        </p:txBody>
      </p:sp>
      <p:sp>
        <p:nvSpPr>
          <p:cNvPr id="4" name="Rectangle 3"/>
          <p:cNvSpPr/>
          <p:nvPr/>
        </p:nvSpPr>
        <p:spPr bwMode="auto">
          <a:xfrm>
            <a:off x="0" y="640082"/>
            <a:ext cx="9144000" cy="45719"/>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p14="http://schemas.microsoft.com/office/powerpoint/2010/main" val="3995201031"/>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9"/>
            <a:ext cx="8382000" cy="455612"/>
          </a:xfrm>
        </p:spPr>
        <p:txBody>
          <a:bodyPr>
            <a:normAutofit fontScale="90000"/>
          </a:bodyPr>
          <a:lstStyle/>
          <a:p>
            <a:r>
              <a:rPr lang="en-US" sz="3600" dirty="0" smtClean="0"/>
              <a:t>Where We Are</a:t>
            </a:r>
            <a:r>
              <a:rPr lang="en-US" dirty="0" smtClean="0"/>
              <a:t/>
            </a:r>
            <a:br>
              <a:rPr lang="en-US" dirty="0" smtClean="0"/>
            </a:br>
            <a:r>
              <a:rPr lang="en-US" sz="3600" dirty="0" smtClean="0">
                <a:solidFill>
                  <a:srgbClr val="FFFF99"/>
                </a:solidFill>
              </a:rPr>
              <a:t>TCEQ Laboratory Accreditation Program</a:t>
            </a:r>
            <a:br>
              <a:rPr lang="en-US" sz="3600" dirty="0" smtClean="0">
                <a:solidFill>
                  <a:srgbClr val="FFFF99"/>
                </a:solidFill>
              </a:rPr>
            </a:br>
            <a:r>
              <a:rPr lang="en-US" sz="2200" dirty="0" smtClean="0">
                <a:solidFill>
                  <a:srgbClr val="FFFF99"/>
                </a:solidFill>
              </a:rPr>
              <a:t>TM Review</a:t>
            </a:r>
            <a:endParaRPr lang="en-US" sz="2200" dirty="0">
              <a:solidFill>
                <a:schemeClr val="tx2"/>
              </a:solidFill>
            </a:endParaRPr>
          </a:p>
        </p:txBody>
      </p:sp>
      <p:sp>
        <p:nvSpPr>
          <p:cNvPr id="3" name="Text Placeholder 2"/>
          <p:cNvSpPr>
            <a:spLocks noGrp="1"/>
          </p:cNvSpPr>
          <p:nvPr>
            <p:ph type="body" sz="quarter" idx="10"/>
          </p:nvPr>
        </p:nvSpPr>
        <p:spPr>
          <a:xfrm>
            <a:off x="381000" y="1905000"/>
            <a:ext cx="8382000" cy="3502497"/>
          </a:xfrm>
        </p:spPr>
        <p:txBody>
          <a:bodyPr>
            <a:normAutofit fontScale="92500"/>
          </a:bodyPr>
          <a:lstStyle/>
          <a:p>
            <a:r>
              <a:rPr lang="en-US" dirty="0" smtClean="0"/>
              <a:t>Education</a:t>
            </a:r>
          </a:p>
          <a:p>
            <a:pPr lvl="1"/>
            <a:r>
              <a:rPr lang="en-US" dirty="0" smtClean="0"/>
              <a:t>Must submit a transcript</a:t>
            </a:r>
          </a:p>
          <a:p>
            <a:pPr lvl="1"/>
            <a:r>
              <a:rPr lang="en-US" dirty="0" smtClean="0"/>
              <a:t>Equivalency document required for foreign institutions</a:t>
            </a:r>
          </a:p>
          <a:p>
            <a:pPr lvl="1"/>
            <a:r>
              <a:rPr lang="en-US" dirty="0" smtClean="0"/>
              <a:t>Only classes where credit was awarded will apply</a:t>
            </a:r>
          </a:p>
          <a:p>
            <a:pPr lvl="1"/>
            <a:r>
              <a:rPr lang="en-US" dirty="0" smtClean="0"/>
              <a:t>Only one set of credit hours for duplicated classes will apply</a:t>
            </a:r>
          </a:p>
          <a:p>
            <a:pPr lvl="1"/>
            <a:r>
              <a:rPr lang="en-US" dirty="0" smtClean="0"/>
              <a:t>Only classes offered through the chemistry department will apply to a chemistry TM</a:t>
            </a:r>
          </a:p>
        </p:txBody>
      </p:sp>
      <p:sp>
        <p:nvSpPr>
          <p:cNvPr id="4" name="Rectangle 3"/>
          <p:cNvSpPr/>
          <p:nvPr/>
        </p:nvSpPr>
        <p:spPr bwMode="auto">
          <a:xfrm>
            <a:off x="0" y="640082"/>
            <a:ext cx="9144000" cy="45719"/>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p14="http://schemas.microsoft.com/office/powerpoint/2010/main" val="1918067767"/>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9"/>
            <a:ext cx="8382000" cy="455612"/>
          </a:xfrm>
        </p:spPr>
        <p:txBody>
          <a:bodyPr>
            <a:normAutofit fontScale="90000"/>
          </a:bodyPr>
          <a:lstStyle/>
          <a:p>
            <a:r>
              <a:rPr lang="en-US" sz="3600" dirty="0" smtClean="0"/>
              <a:t>Where We Are</a:t>
            </a:r>
            <a:r>
              <a:rPr lang="en-US" dirty="0" smtClean="0"/>
              <a:t/>
            </a:r>
            <a:br>
              <a:rPr lang="en-US" dirty="0" smtClean="0"/>
            </a:br>
            <a:r>
              <a:rPr lang="en-US" sz="3600" dirty="0" smtClean="0">
                <a:solidFill>
                  <a:srgbClr val="FFFF99"/>
                </a:solidFill>
              </a:rPr>
              <a:t>TCEQ Laboratory Accreditation Program</a:t>
            </a:r>
            <a:br>
              <a:rPr lang="en-US" sz="3600" dirty="0" smtClean="0">
                <a:solidFill>
                  <a:srgbClr val="FFFF99"/>
                </a:solidFill>
              </a:rPr>
            </a:br>
            <a:r>
              <a:rPr lang="en-US" sz="2200" dirty="0" smtClean="0">
                <a:solidFill>
                  <a:srgbClr val="FFFF99"/>
                </a:solidFill>
              </a:rPr>
              <a:t>TM Review</a:t>
            </a:r>
            <a:endParaRPr lang="en-US" sz="2200" dirty="0">
              <a:solidFill>
                <a:schemeClr val="tx2"/>
              </a:solidFill>
            </a:endParaRPr>
          </a:p>
        </p:txBody>
      </p:sp>
      <p:sp>
        <p:nvSpPr>
          <p:cNvPr id="3" name="Text Placeholder 2"/>
          <p:cNvSpPr>
            <a:spLocks noGrp="1"/>
          </p:cNvSpPr>
          <p:nvPr>
            <p:ph type="body" sz="quarter" idx="10"/>
          </p:nvPr>
        </p:nvSpPr>
        <p:spPr>
          <a:xfrm>
            <a:off x="381000" y="1905000"/>
            <a:ext cx="8382000" cy="3502497"/>
          </a:xfrm>
        </p:spPr>
        <p:txBody>
          <a:bodyPr>
            <a:normAutofit lnSpcReduction="10000"/>
          </a:bodyPr>
          <a:lstStyle/>
          <a:p>
            <a:r>
              <a:rPr lang="en-US" dirty="0" smtClean="0"/>
              <a:t>Experience/Training</a:t>
            </a:r>
          </a:p>
          <a:p>
            <a:pPr lvl="1"/>
            <a:r>
              <a:rPr lang="en-US" dirty="0" smtClean="0"/>
              <a:t>Must submit Personnel Qualification Worksheet: </a:t>
            </a:r>
            <a:r>
              <a:rPr lang="en-US" i="1" dirty="0" smtClean="0"/>
              <a:t>page 9 of the application </a:t>
            </a:r>
            <a:r>
              <a:rPr lang="en-US" sz="2000" dirty="0" smtClean="0">
                <a:solidFill>
                  <a:schemeClr val="accent1"/>
                </a:solidFill>
              </a:rPr>
              <a:t>Generally documents broad experience</a:t>
            </a:r>
          </a:p>
          <a:p>
            <a:pPr lvl="1"/>
            <a:r>
              <a:rPr lang="en-US" dirty="0" smtClean="0"/>
              <a:t>If necessary, submit a resume or similar document detailing the candidate’s experience in environmental analysis of representative </a:t>
            </a:r>
            <a:r>
              <a:rPr lang="en-US" dirty="0" err="1" smtClean="0"/>
              <a:t>analytes</a:t>
            </a:r>
            <a:r>
              <a:rPr lang="en-US" dirty="0" smtClean="0"/>
              <a:t> for which the laboratory seeks or maintains accreditation </a:t>
            </a:r>
            <a:r>
              <a:rPr lang="en-US" sz="1900" dirty="0" smtClean="0">
                <a:solidFill>
                  <a:schemeClr val="accent1"/>
                </a:solidFill>
              </a:rPr>
              <a:t>i.e. methods performed, bench experience, etc.</a:t>
            </a:r>
            <a:endParaRPr lang="en-US" sz="1900" dirty="0">
              <a:solidFill>
                <a:schemeClr val="accent1"/>
              </a:solidFill>
            </a:endParaRPr>
          </a:p>
          <a:p>
            <a:pPr lvl="1"/>
            <a:endParaRPr lang="en-US" dirty="0" smtClean="0"/>
          </a:p>
        </p:txBody>
      </p:sp>
      <p:sp>
        <p:nvSpPr>
          <p:cNvPr id="4" name="Rectangle 3"/>
          <p:cNvSpPr/>
          <p:nvPr/>
        </p:nvSpPr>
        <p:spPr bwMode="auto">
          <a:xfrm>
            <a:off x="0" y="640082"/>
            <a:ext cx="9144000" cy="45719"/>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p14="http://schemas.microsoft.com/office/powerpoint/2010/main" val="2332990291"/>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9"/>
            <a:ext cx="8382000" cy="455612"/>
          </a:xfrm>
        </p:spPr>
        <p:txBody>
          <a:bodyPr>
            <a:normAutofit fontScale="90000"/>
          </a:bodyPr>
          <a:lstStyle/>
          <a:p>
            <a:r>
              <a:rPr lang="en-US" sz="3600" dirty="0" smtClean="0"/>
              <a:t>Where We Are</a:t>
            </a:r>
            <a:r>
              <a:rPr lang="en-US" dirty="0" smtClean="0"/>
              <a:t/>
            </a:r>
            <a:br>
              <a:rPr lang="en-US" dirty="0" smtClean="0"/>
            </a:br>
            <a:r>
              <a:rPr lang="en-US" sz="3600" dirty="0" smtClean="0">
                <a:solidFill>
                  <a:srgbClr val="FFFF99"/>
                </a:solidFill>
              </a:rPr>
              <a:t>Recent Changes</a:t>
            </a:r>
            <a:endParaRPr lang="en-US" dirty="0">
              <a:solidFill>
                <a:schemeClr val="tx2"/>
              </a:solidFill>
            </a:endParaRPr>
          </a:p>
        </p:txBody>
      </p:sp>
      <p:sp>
        <p:nvSpPr>
          <p:cNvPr id="3" name="Text Placeholder 2"/>
          <p:cNvSpPr>
            <a:spLocks noGrp="1"/>
          </p:cNvSpPr>
          <p:nvPr>
            <p:ph type="body" sz="quarter" idx="10"/>
          </p:nvPr>
        </p:nvSpPr>
        <p:spPr>
          <a:xfrm>
            <a:off x="381000" y="1905000"/>
            <a:ext cx="8382000" cy="3502497"/>
          </a:xfrm>
        </p:spPr>
        <p:txBody>
          <a:bodyPr>
            <a:normAutofit/>
          </a:bodyPr>
          <a:lstStyle/>
          <a:p>
            <a:r>
              <a:rPr lang="en-US" dirty="0" smtClean="0"/>
              <a:t>Frequently Asked Questions Page</a:t>
            </a:r>
          </a:p>
          <a:p>
            <a:pPr lvl="1"/>
            <a:r>
              <a:rPr lang="en-US" dirty="0" smtClean="0"/>
              <a:t>Added to the TCEQ Laboratory Accreditation Program web page</a:t>
            </a:r>
          </a:p>
          <a:p>
            <a:pPr lvl="1"/>
            <a:r>
              <a:rPr lang="en-US" dirty="0" smtClean="0">
                <a:solidFill>
                  <a:schemeClr val="accent1"/>
                </a:solidFill>
              </a:rPr>
              <a:t>https://www.tceq.texas.gov/agency/qa/env_lab_accreditation.html</a:t>
            </a:r>
          </a:p>
          <a:p>
            <a:pPr lvl="1"/>
            <a:r>
              <a:rPr lang="en-US" dirty="0" smtClean="0"/>
              <a:t>Will be expanded in future</a:t>
            </a:r>
          </a:p>
        </p:txBody>
      </p:sp>
      <p:sp>
        <p:nvSpPr>
          <p:cNvPr id="4" name="Rectangle 3"/>
          <p:cNvSpPr/>
          <p:nvPr/>
        </p:nvSpPr>
        <p:spPr bwMode="auto">
          <a:xfrm>
            <a:off x="0" y="640082"/>
            <a:ext cx="9144000" cy="45719"/>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p14="http://schemas.microsoft.com/office/powerpoint/2010/main" val="1722419273"/>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Text Placeholder 2"/>
          <p:cNvSpPr>
            <a:spLocks noGrp="1"/>
          </p:cNvSpPr>
          <p:nvPr>
            <p:ph type="body" sz="quarter" idx="10"/>
          </p:nvPr>
        </p:nvSpPr>
        <p:spPr>
          <a:xfrm>
            <a:off x="381000" y="1411552"/>
            <a:ext cx="8382000" cy="4235006"/>
          </a:xfrm>
        </p:spPr>
        <p:txBody>
          <a:bodyPr/>
          <a:lstStyle/>
          <a:p>
            <a:r>
              <a:rPr lang="en-US" dirty="0" smtClean="0"/>
              <a:t>Presentation</a:t>
            </a:r>
          </a:p>
          <a:p>
            <a:pPr marL="0" indent="0">
              <a:buNone/>
            </a:pPr>
            <a:endParaRPr lang="en-US" dirty="0" smtClean="0"/>
          </a:p>
          <a:p>
            <a:pPr marL="0" indent="0">
              <a:buNone/>
            </a:pPr>
            <a:endParaRPr lang="en-US" dirty="0"/>
          </a:p>
          <a:p>
            <a:pPr marL="0" indent="0">
              <a:buNone/>
            </a:pPr>
            <a:endParaRPr lang="en-US" dirty="0" smtClean="0"/>
          </a:p>
          <a:p>
            <a:endParaRPr lang="en-US" dirty="0" smtClean="0"/>
          </a:p>
          <a:p>
            <a:pPr marL="0" indent="0">
              <a:buNone/>
            </a:pPr>
            <a:endParaRPr lang="en-US" dirty="0"/>
          </a:p>
          <a:p>
            <a:endParaRPr lang="en-US" dirty="0" smtClean="0"/>
          </a:p>
          <a:p>
            <a:r>
              <a:rPr lang="en-US" dirty="0" smtClean="0"/>
              <a:t>Q&amp;A Session</a:t>
            </a:r>
          </a:p>
        </p:txBody>
      </p:sp>
      <p:sp>
        <p:nvSpPr>
          <p:cNvPr id="4" name="Rounded Rectangle 3"/>
          <p:cNvSpPr/>
          <p:nvPr/>
        </p:nvSpPr>
        <p:spPr bwMode="auto">
          <a:xfrm>
            <a:off x="6096000" y="3886200"/>
            <a:ext cx="2201333" cy="882953"/>
          </a:xfrm>
          <a:prstGeom prst="roundRect">
            <a:avLst>
              <a:gd name="adj" fmla="val 9033"/>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300" dirty="0" smtClean="0">
                <a:solidFill>
                  <a:srgbClr val="FFFFFF"/>
                </a:solidFill>
                <a:effectLst>
                  <a:outerShdw blurRad="38100" dist="38100" dir="2700000" algn="tl">
                    <a:srgbClr val="000000">
                      <a:alpha val="43137"/>
                    </a:srgbClr>
                  </a:outerShdw>
                </a:effectLst>
              </a:rPr>
              <a:t>Where We’re </a:t>
            </a:r>
            <a:r>
              <a:rPr lang="en-US" sz="2300" dirty="0">
                <a:solidFill>
                  <a:srgbClr val="FFFFFF"/>
                </a:solidFill>
                <a:effectLst>
                  <a:outerShdw blurRad="38100" dist="38100" dir="2700000" algn="tl">
                    <a:srgbClr val="000000">
                      <a:alpha val="43137"/>
                    </a:srgbClr>
                  </a:outerShdw>
                </a:effectLst>
              </a:rPr>
              <a:t>G</a:t>
            </a:r>
            <a:r>
              <a:rPr lang="en-US" sz="2300" dirty="0" smtClean="0">
                <a:solidFill>
                  <a:srgbClr val="FFFFFF"/>
                </a:solidFill>
                <a:effectLst>
                  <a:outerShdw blurRad="38100" dist="38100" dir="2700000" algn="tl">
                    <a:srgbClr val="000000">
                      <a:alpha val="43137"/>
                    </a:srgbClr>
                  </a:outerShdw>
                </a:effectLst>
              </a:rPr>
              <a:t>oing</a:t>
            </a:r>
          </a:p>
        </p:txBody>
      </p:sp>
      <p:sp>
        <p:nvSpPr>
          <p:cNvPr id="5" name="Rounded Rectangle 4"/>
          <p:cNvSpPr/>
          <p:nvPr/>
        </p:nvSpPr>
        <p:spPr bwMode="auto">
          <a:xfrm>
            <a:off x="3657600" y="3003247"/>
            <a:ext cx="2201333" cy="882953"/>
          </a:xfrm>
          <a:prstGeom prst="roundRect">
            <a:avLst>
              <a:gd name="adj" fmla="val 9033"/>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300" dirty="0" smtClean="0">
                <a:solidFill>
                  <a:srgbClr val="FFFFFF"/>
                </a:solidFill>
                <a:effectLst>
                  <a:outerShdw blurRad="38100" dist="38100" dir="2700000" algn="tl">
                    <a:srgbClr val="000000">
                      <a:alpha val="43137"/>
                    </a:srgbClr>
                  </a:outerShdw>
                </a:effectLst>
              </a:rPr>
              <a:t>Where We </a:t>
            </a:r>
            <a:r>
              <a:rPr lang="en-US" sz="2300" dirty="0">
                <a:solidFill>
                  <a:srgbClr val="FFFFFF"/>
                </a:solidFill>
                <a:effectLst>
                  <a:outerShdw blurRad="38100" dist="38100" dir="2700000" algn="tl">
                    <a:srgbClr val="000000">
                      <a:alpha val="43137"/>
                    </a:srgbClr>
                  </a:outerShdw>
                </a:effectLst>
              </a:rPr>
              <a:t>A</a:t>
            </a:r>
            <a:r>
              <a:rPr lang="en-US" sz="2300" dirty="0" smtClean="0">
                <a:solidFill>
                  <a:srgbClr val="FFFFFF"/>
                </a:solidFill>
                <a:effectLst>
                  <a:outerShdw blurRad="38100" dist="38100" dir="2700000" algn="tl">
                    <a:srgbClr val="000000">
                      <a:alpha val="43137"/>
                    </a:srgbClr>
                  </a:outerShdw>
                </a:effectLst>
              </a:rPr>
              <a:t>re</a:t>
            </a:r>
          </a:p>
        </p:txBody>
      </p:sp>
      <p:sp>
        <p:nvSpPr>
          <p:cNvPr id="6" name="Rounded Rectangle 5"/>
          <p:cNvSpPr/>
          <p:nvPr/>
        </p:nvSpPr>
        <p:spPr bwMode="auto">
          <a:xfrm>
            <a:off x="1208314" y="2120294"/>
            <a:ext cx="2201333" cy="882953"/>
          </a:xfrm>
          <a:prstGeom prst="roundRect">
            <a:avLst>
              <a:gd name="adj" fmla="val 9033"/>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2300" dirty="0" smtClean="0">
                <a:solidFill>
                  <a:srgbClr val="FFFFFF"/>
                </a:solidFill>
                <a:effectLst>
                  <a:outerShdw blurRad="38100" dist="38100" dir="2700000" algn="tl">
                    <a:srgbClr val="000000">
                      <a:alpha val="43137"/>
                    </a:srgbClr>
                  </a:outerShdw>
                </a:effectLst>
              </a:rPr>
              <a:t>Where We’ve </a:t>
            </a:r>
            <a:r>
              <a:rPr lang="en-US" sz="2300" dirty="0">
                <a:solidFill>
                  <a:srgbClr val="FFFFFF"/>
                </a:solidFill>
                <a:effectLst>
                  <a:outerShdw blurRad="38100" dist="38100" dir="2700000" algn="tl">
                    <a:srgbClr val="000000">
                      <a:alpha val="43137"/>
                    </a:srgbClr>
                  </a:outerShdw>
                </a:effectLst>
              </a:rPr>
              <a:t>B</a:t>
            </a:r>
            <a:r>
              <a:rPr lang="en-US" sz="2300" dirty="0" smtClean="0">
                <a:solidFill>
                  <a:srgbClr val="FFFFFF"/>
                </a:solidFill>
                <a:effectLst>
                  <a:outerShdw blurRad="38100" dist="38100" dir="2700000" algn="tl">
                    <a:srgbClr val="000000">
                      <a:alpha val="43137"/>
                    </a:srgbClr>
                  </a:outerShdw>
                </a:effectLst>
              </a:rPr>
              <a:t>een</a:t>
            </a: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9"/>
            <a:ext cx="8382000" cy="455612"/>
          </a:xfrm>
        </p:spPr>
        <p:txBody>
          <a:bodyPr>
            <a:normAutofit fontScale="90000"/>
          </a:bodyPr>
          <a:lstStyle/>
          <a:p>
            <a:r>
              <a:rPr lang="en-US" sz="3600" dirty="0" smtClean="0"/>
              <a:t>Where We Are</a:t>
            </a:r>
            <a:r>
              <a:rPr lang="en-US" dirty="0" smtClean="0"/>
              <a:t/>
            </a:r>
            <a:br>
              <a:rPr lang="en-US" dirty="0" smtClean="0"/>
            </a:br>
            <a:r>
              <a:rPr lang="en-US" sz="3600" dirty="0" smtClean="0">
                <a:solidFill>
                  <a:srgbClr val="FFFF99"/>
                </a:solidFill>
              </a:rPr>
              <a:t>Recent Changes</a:t>
            </a:r>
            <a:endParaRPr lang="en-US" dirty="0">
              <a:solidFill>
                <a:schemeClr val="tx2"/>
              </a:solidFill>
            </a:endParaRPr>
          </a:p>
        </p:txBody>
      </p:sp>
      <p:sp>
        <p:nvSpPr>
          <p:cNvPr id="4" name="Rectangle 3"/>
          <p:cNvSpPr/>
          <p:nvPr/>
        </p:nvSpPr>
        <p:spPr bwMode="auto">
          <a:xfrm>
            <a:off x="0" y="640082"/>
            <a:ext cx="9144000" cy="45719"/>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5062" y="1447800"/>
            <a:ext cx="8293875" cy="4584737"/>
          </a:xfrm>
          <a:prstGeom prst="rect">
            <a:avLst/>
          </a:prstGeom>
        </p:spPr>
      </p:pic>
    </p:spTree>
    <p:extLst>
      <p:ext uri="{BB962C8B-B14F-4D97-AF65-F5344CB8AC3E}">
        <p14:creationId xmlns:p14="http://schemas.microsoft.com/office/powerpoint/2010/main" val="2394871710"/>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9"/>
            <a:ext cx="8382000" cy="455612"/>
          </a:xfrm>
        </p:spPr>
        <p:txBody>
          <a:bodyPr>
            <a:normAutofit fontScale="90000"/>
          </a:bodyPr>
          <a:lstStyle/>
          <a:p>
            <a:r>
              <a:rPr lang="en-US" sz="3600" dirty="0" smtClean="0"/>
              <a:t>Where We Are</a:t>
            </a:r>
            <a:r>
              <a:rPr lang="en-US" dirty="0" smtClean="0"/>
              <a:t/>
            </a:r>
            <a:br>
              <a:rPr lang="en-US" dirty="0" smtClean="0"/>
            </a:br>
            <a:r>
              <a:rPr lang="en-US" sz="3600" dirty="0" smtClean="0">
                <a:solidFill>
                  <a:srgbClr val="FFFF99"/>
                </a:solidFill>
              </a:rPr>
              <a:t>Recent Changes</a:t>
            </a:r>
            <a:endParaRPr lang="en-US" dirty="0">
              <a:solidFill>
                <a:schemeClr val="tx2"/>
              </a:solidFill>
            </a:endParaRPr>
          </a:p>
        </p:txBody>
      </p:sp>
      <p:sp>
        <p:nvSpPr>
          <p:cNvPr id="4" name="Rectangle 3"/>
          <p:cNvSpPr/>
          <p:nvPr/>
        </p:nvSpPr>
        <p:spPr bwMode="auto">
          <a:xfrm>
            <a:off x="0" y="640082"/>
            <a:ext cx="9144000" cy="45719"/>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1000" y="1371600"/>
            <a:ext cx="8251581" cy="4613787"/>
          </a:xfrm>
          <a:prstGeom prst="rect">
            <a:avLst/>
          </a:prstGeom>
        </p:spPr>
      </p:pic>
    </p:spTree>
    <p:extLst>
      <p:ext uri="{BB962C8B-B14F-4D97-AF65-F5344CB8AC3E}">
        <p14:creationId xmlns:p14="http://schemas.microsoft.com/office/powerpoint/2010/main" val="3899256601"/>
      </p:ext>
    </p:ext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9"/>
            <a:ext cx="8382000" cy="455612"/>
          </a:xfrm>
        </p:spPr>
        <p:txBody>
          <a:bodyPr>
            <a:normAutofit fontScale="90000"/>
          </a:bodyPr>
          <a:lstStyle/>
          <a:p>
            <a:r>
              <a:rPr lang="en-US" sz="3600" dirty="0" smtClean="0"/>
              <a:t>Where We Are</a:t>
            </a:r>
            <a:r>
              <a:rPr lang="en-US" dirty="0" smtClean="0"/>
              <a:t/>
            </a:r>
            <a:br>
              <a:rPr lang="en-US" dirty="0" smtClean="0"/>
            </a:br>
            <a:r>
              <a:rPr lang="en-US" sz="3600" dirty="0" smtClean="0">
                <a:solidFill>
                  <a:srgbClr val="FFFF99"/>
                </a:solidFill>
              </a:rPr>
              <a:t>Recent Changes</a:t>
            </a:r>
            <a:endParaRPr lang="en-US" dirty="0">
              <a:solidFill>
                <a:schemeClr val="tx2"/>
              </a:solidFill>
            </a:endParaRPr>
          </a:p>
        </p:txBody>
      </p:sp>
      <p:sp>
        <p:nvSpPr>
          <p:cNvPr id="3" name="Text Placeholder 2"/>
          <p:cNvSpPr>
            <a:spLocks noGrp="1"/>
          </p:cNvSpPr>
          <p:nvPr>
            <p:ph type="body" sz="quarter" idx="10"/>
          </p:nvPr>
        </p:nvSpPr>
        <p:spPr>
          <a:xfrm>
            <a:off x="381000" y="1905000"/>
            <a:ext cx="8382000" cy="3502497"/>
          </a:xfrm>
        </p:spPr>
        <p:txBody>
          <a:bodyPr>
            <a:normAutofit/>
          </a:bodyPr>
          <a:lstStyle/>
          <a:p>
            <a:r>
              <a:rPr lang="en-US" dirty="0" smtClean="0"/>
              <a:t>New Procedures for Assessing Non-Contiguous Facilities</a:t>
            </a:r>
          </a:p>
          <a:p>
            <a:pPr marL="0" indent="0">
              <a:buNone/>
            </a:pPr>
            <a:r>
              <a:rPr lang="en-US" dirty="0"/>
              <a:t> </a:t>
            </a:r>
            <a:r>
              <a:rPr lang="en-US" dirty="0" smtClean="0"/>
              <a:t>     </a:t>
            </a:r>
            <a:r>
              <a:rPr lang="en-US" sz="2800" dirty="0" smtClean="0"/>
              <a:t>Minimum Requirements:</a:t>
            </a:r>
          </a:p>
          <a:p>
            <a:pPr lvl="1"/>
            <a:r>
              <a:rPr lang="en-US" dirty="0"/>
              <a:t>V</a:t>
            </a:r>
            <a:r>
              <a:rPr lang="en-US" dirty="0" smtClean="0"/>
              <a:t>isit each facility</a:t>
            </a:r>
          </a:p>
          <a:p>
            <a:pPr lvl="1"/>
            <a:r>
              <a:rPr lang="en-US" dirty="0" smtClean="0"/>
              <a:t>Assess quality systems at each facility</a:t>
            </a:r>
          </a:p>
          <a:p>
            <a:pPr lvl="1"/>
            <a:r>
              <a:rPr lang="en-US" dirty="0" smtClean="0"/>
              <a:t>Assess at least one method at each facility</a:t>
            </a:r>
          </a:p>
          <a:p>
            <a:pPr lvl="1"/>
            <a:endParaRPr lang="en-US" dirty="0" smtClean="0"/>
          </a:p>
        </p:txBody>
      </p:sp>
      <p:sp>
        <p:nvSpPr>
          <p:cNvPr id="4" name="Rectangle 3"/>
          <p:cNvSpPr/>
          <p:nvPr/>
        </p:nvSpPr>
        <p:spPr bwMode="auto">
          <a:xfrm>
            <a:off x="0" y="640082"/>
            <a:ext cx="9144000" cy="45719"/>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p14="http://schemas.microsoft.com/office/powerpoint/2010/main" val="3705903172"/>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752600"/>
            <a:ext cx="7681913" cy="2514600"/>
          </a:xfrm>
        </p:spPr>
        <p:txBody>
          <a:bodyPr/>
          <a:lstStyle/>
          <a:p>
            <a:pPr algn="ctr"/>
            <a:r>
              <a:rPr lang="en-US" dirty="0" smtClean="0"/>
              <a:t>Where We’re Going</a:t>
            </a:r>
            <a:endParaRPr lang="en-US" dirty="0"/>
          </a:p>
        </p:txBody>
      </p:sp>
    </p:spTree>
    <p:extLst>
      <p:ext uri="{BB962C8B-B14F-4D97-AF65-F5344CB8AC3E}">
        <p14:creationId xmlns:p14="http://schemas.microsoft.com/office/powerpoint/2010/main" val="2405391499"/>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9"/>
            <a:ext cx="8382000" cy="455612"/>
          </a:xfrm>
        </p:spPr>
        <p:txBody>
          <a:bodyPr>
            <a:normAutofit fontScale="90000"/>
          </a:bodyPr>
          <a:lstStyle/>
          <a:p>
            <a:r>
              <a:rPr lang="en-US" sz="3600" dirty="0" smtClean="0"/>
              <a:t>Where We’re Going</a:t>
            </a:r>
            <a:r>
              <a:rPr lang="en-US" dirty="0" smtClean="0"/>
              <a:t/>
            </a:r>
            <a:br>
              <a:rPr lang="en-US" dirty="0" smtClean="0"/>
            </a:br>
            <a:endParaRPr lang="en-US" dirty="0">
              <a:solidFill>
                <a:schemeClr val="tx2"/>
              </a:solidFill>
            </a:endParaRPr>
          </a:p>
        </p:txBody>
      </p:sp>
      <p:sp>
        <p:nvSpPr>
          <p:cNvPr id="3" name="Text Placeholder 2"/>
          <p:cNvSpPr>
            <a:spLocks noGrp="1"/>
          </p:cNvSpPr>
          <p:nvPr>
            <p:ph type="body" sz="quarter" idx="10"/>
          </p:nvPr>
        </p:nvSpPr>
        <p:spPr>
          <a:xfrm>
            <a:off x="381000" y="1905000"/>
            <a:ext cx="8382000" cy="3502497"/>
          </a:xfrm>
        </p:spPr>
        <p:txBody>
          <a:bodyPr>
            <a:normAutofit/>
          </a:bodyPr>
          <a:lstStyle/>
          <a:p>
            <a:r>
              <a:rPr lang="en-US" dirty="0" smtClean="0"/>
              <a:t>New Corrective Action Response Form</a:t>
            </a:r>
          </a:p>
          <a:p>
            <a:pPr lvl="1"/>
            <a:r>
              <a:rPr lang="en-US" dirty="0" smtClean="0"/>
              <a:t>Will be implemented June 1, 2017</a:t>
            </a:r>
          </a:p>
          <a:p>
            <a:pPr lvl="1"/>
            <a:r>
              <a:rPr lang="en-US" dirty="0" smtClean="0"/>
              <a:t>Training provided at 2017 TCEQ Trade Fair</a:t>
            </a:r>
          </a:p>
          <a:p>
            <a:r>
              <a:rPr lang="en-US" dirty="0"/>
              <a:t>New </a:t>
            </a:r>
            <a:r>
              <a:rPr lang="en-US" dirty="0" smtClean="0"/>
              <a:t>Application</a:t>
            </a:r>
            <a:endParaRPr lang="en-US" dirty="0"/>
          </a:p>
          <a:p>
            <a:pPr lvl="1"/>
            <a:r>
              <a:rPr lang="en-US" dirty="0"/>
              <a:t>Will be </a:t>
            </a:r>
            <a:r>
              <a:rPr lang="en-US" dirty="0" smtClean="0"/>
              <a:t>implemented </a:t>
            </a:r>
            <a:r>
              <a:rPr lang="en-US" dirty="0"/>
              <a:t>June 1, </a:t>
            </a:r>
            <a:r>
              <a:rPr lang="en-US" dirty="0" smtClean="0"/>
              <a:t>2017</a:t>
            </a:r>
          </a:p>
          <a:p>
            <a:pPr lvl="1"/>
            <a:r>
              <a:rPr lang="en-US" dirty="0" smtClean="0"/>
              <a:t>Clarifies document submittal requirements</a:t>
            </a:r>
          </a:p>
          <a:p>
            <a:pPr marL="517525" lvl="1" indent="0">
              <a:buNone/>
            </a:pPr>
            <a:r>
              <a:rPr lang="en-US" sz="2000" dirty="0">
                <a:solidFill>
                  <a:schemeClr val="accent1"/>
                </a:solidFill>
              </a:rPr>
              <a:t>	</a:t>
            </a:r>
            <a:r>
              <a:rPr lang="en-US" sz="2000" dirty="0" smtClean="0">
                <a:solidFill>
                  <a:schemeClr val="accent1"/>
                </a:solidFill>
              </a:rPr>
              <a:t>Section 10 added</a:t>
            </a:r>
            <a:endParaRPr lang="en-US" sz="2000" dirty="0">
              <a:solidFill>
                <a:schemeClr val="accent1"/>
              </a:solidFill>
            </a:endParaRPr>
          </a:p>
          <a:p>
            <a:pPr marL="517525" lvl="1" indent="0">
              <a:buNone/>
            </a:pPr>
            <a:endParaRPr lang="en-US" dirty="0" smtClean="0"/>
          </a:p>
          <a:p>
            <a:pPr lvl="1"/>
            <a:endParaRPr lang="en-US" dirty="0" smtClean="0"/>
          </a:p>
        </p:txBody>
      </p:sp>
      <p:sp>
        <p:nvSpPr>
          <p:cNvPr id="4" name="Rectangle 3"/>
          <p:cNvSpPr/>
          <p:nvPr/>
        </p:nvSpPr>
        <p:spPr bwMode="auto">
          <a:xfrm>
            <a:off x="0" y="640082"/>
            <a:ext cx="9144000" cy="45719"/>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p14="http://schemas.microsoft.com/office/powerpoint/2010/main" val="3081738203"/>
      </p:ext>
    </p:extLst>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9"/>
            <a:ext cx="8382000" cy="455612"/>
          </a:xfrm>
        </p:spPr>
        <p:txBody>
          <a:bodyPr>
            <a:normAutofit fontScale="90000"/>
          </a:bodyPr>
          <a:lstStyle/>
          <a:p>
            <a:r>
              <a:rPr lang="en-US" sz="3600" dirty="0" smtClean="0"/>
              <a:t>Where We’re Going</a:t>
            </a:r>
            <a:r>
              <a:rPr lang="en-US" dirty="0" smtClean="0"/>
              <a:t/>
            </a:r>
            <a:br>
              <a:rPr lang="en-US" dirty="0" smtClean="0"/>
            </a:br>
            <a:endParaRPr lang="en-US" dirty="0">
              <a:solidFill>
                <a:schemeClr val="tx2"/>
              </a:solidFill>
            </a:endParaRPr>
          </a:p>
        </p:txBody>
      </p:sp>
      <p:sp>
        <p:nvSpPr>
          <p:cNvPr id="4" name="Rectangle 3"/>
          <p:cNvSpPr/>
          <p:nvPr/>
        </p:nvSpPr>
        <p:spPr bwMode="auto">
          <a:xfrm>
            <a:off x="0" y="640082"/>
            <a:ext cx="9144000" cy="45719"/>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1550" y="1295400"/>
            <a:ext cx="7200900" cy="5381625"/>
          </a:xfrm>
          <a:prstGeom prst="rect">
            <a:avLst/>
          </a:prstGeom>
        </p:spPr>
      </p:pic>
    </p:spTree>
    <p:extLst>
      <p:ext uri="{BB962C8B-B14F-4D97-AF65-F5344CB8AC3E}">
        <p14:creationId xmlns:p14="http://schemas.microsoft.com/office/powerpoint/2010/main" val="2755576993"/>
      </p:ext>
    </p:extLst>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9"/>
            <a:ext cx="8382000" cy="455612"/>
          </a:xfrm>
        </p:spPr>
        <p:txBody>
          <a:bodyPr>
            <a:normAutofit fontScale="90000"/>
          </a:bodyPr>
          <a:lstStyle/>
          <a:p>
            <a:r>
              <a:rPr lang="en-US" sz="3600" dirty="0" smtClean="0"/>
              <a:t>Where We’re Going</a:t>
            </a:r>
            <a:r>
              <a:rPr lang="en-US" dirty="0" smtClean="0"/>
              <a:t/>
            </a:r>
            <a:br>
              <a:rPr lang="en-US" dirty="0" smtClean="0"/>
            </a:br>
            <a:endParaRPr lang="en-US" dirty="0">
              <a:solidFill>
                <a:schemeClr val="tx2"/>
              </a:solidFill>
            </a:endParaRPr>
          </a:p>
        </p:txBody>
      </p:sp>
      <p:sp>
        <p:nvSpPr>
          <p:cNvPr id="3" name="Text Placeholder 2"/>
          <p:cNvSpPr>
            <a:spLocks noGrp="1"/>
          </p:cNvSpPr>
          <p:nvPr>
            <p:ph type="body" sz="quarter" idx="10"/>
          </p:nvPr>
        </p:nvSpPr>
        <p:spPr>
          <a:xfrm>
            <a:off x="381000" y="1095694"/>
            <a:ext cx="8382000" cy="5305106"/>
          </a:xfrm>
        </p:spPr>
        <p:txBody>
          <a:bodyPr>
            <a:normAutofit fontScale="92500" lnSpcReduction="10000"/>
          </a:bodyPr>
          <a:lstStyle/>
          <a:p>
            <a:r>
              <a:rPr lang="en-US" dirty="0" smtClean="0"/>
              <a:t>Implementation of New TNI Standard</a:t>
            </a:r>
          </a:p>
          <a:p>
            <a:pPr lvl="1"/>
            <a:r>
              <a:rPr lang="en-US" dirty="0" smtClean="0"/>
              <a:t>TNI Accreditation Council (AC) adopts new standard</a:t>
            </a:r>
          </a:p>
          <a:p>
            <a:pPr lvl="1"/>
            <a:r>
              <a:rPr lang="en-US" dirty="0" smtClean="0"/>
              <a:t>TNI AC establishes implementation date</a:t>
            </a:r>
          </a:p>
          <a:p>
            <a:pPr lvl="2"/>
            <a:r>
              <a:rPr lang="en-US" sz="1900" dirty="0" smtClean="0">
                <a:solidFill>
                  <a:schemeClr val="accent1"/>
                </a:solidFill>
              </a:rPr>
              <a:t>May be up to 2 years</a:t>
            </a:r>
          </a:p>
          <a:p>
            <a:pPr lvl="2"/>
            <a:r>
              <a:rPr lang="en-US" sz="1900" dirty="0" smtClean="0">
                <a:solidFill>
                  <a:schemeClr val="accent1"/>
                </a:solidFill>
              </a:rPr>
              <a:t>30 TAC Chapter 25 incorporates new standard on implementation date</a:t>
            </a:r>
          </a:p>
          <a:p>
            <a:pPr lvl="2"/>
            <a:r>
              <a:rPr lang="en-US" sz="1900" dirty="0">
                <a:solidFill>
                  <a:schemeClr val="accent1"/>
                </a:solidFill>
              </a:rPr>
              <a:t>Time given for some states rulemaking </a:t>
            </a:r>
            <a:r>
              <a:rPr lang="en-US" sz="1900" dirty="0" smtClean="0">
                <a:solidFill>
                  <a:schemeClr val="accent1"/>
                </a:solidFill>
              </a:rPr>
              <a:t>process, training, and preparation for implementation</a:t>
            </a:r>
          </a:p>
          <a:p>
            <a:pPr lvl="1"/>
            <a:r>
              <a:rPr lang="en-US" dirty="0" smtClean="0"/>
              <a:t>TCEQ will notify labs via TCEQ web page and email updates list </a:t>
            </a:r>
            <a:r>
              <a:rPr lang="en-US" sz="1900" dirty="0" smtClean="0">
                <a:solidFill>
                  <a:schemeClr val="accent1"/>
                </a:solidFill>
              </a:rPr>
              <a:t>can sign up for email updates on web page</a:t>
            </a:r>
          </a:p>
          <a:p>
            <a:pPr lvl="1"/>
            <a:r>
              <a:rPr lang="en-US" dirty="0" smtClean="0"/>
              <a:t>TCEQ will continue to assess to 2009 TNI Standard until implementation date</a:t>
            </a:r>
          </a:p>
          <a:p>
            <a:pPr lvl="1"/>
            <a:r>
              <a:rPr lang="en-US" i="1" dirty="0" smtClean="0"/>
              <a:t>General Guideline: </a:t>
            </a:r>
            <a:r>
              <a:rPr lang="en-US" dirty="0" smtClean="0"/>
              <a:t>Laboratories may transition to portions of the new standard prior to </a:t>
            </a:r>
            <a:r>
              <a:rPr lang="en-US" dirty="0" smtClean="0"/>
              <a:t>implementation </a:t>
            </a:r>
            <a:r>
              <a:rPr lang="en-US" dirty="0" smtClean="0"/>
              <a:t>date provided that the requirement in the new standard is </a:t>
            </a:r>
            <a:r>
              <a:rPr lang="en-US" dirty="0" smtClean="0"/>
              <a:t>not less stringent </a:t>
            </a:r>
            <a:r>
              <a:rPr lang="en-US" dirty="0" smtClean="0"/>
              <a:t>than the requirement in the current standard</a:t>
            </a:r>
          </a:p>
          <a:p>
            <a:pPr marL="517525" lvl="1" indent="0">
              <a:buNone/>
            </a:pPr>
            <a:endParaRPr lang="en-US" dirty="0" smtClean="0"/>
          </a:p>
          <a:p>
            <a:pPr marL="517525" lvl="1" indent="0">
              <a:buNone/>
            </a:pPr>
            <a:endParaRPr lang="en-US" dirty="0" smtClean="0"/>
          </a:p>
        </p:txBody>
      </p:sp>
      <p:sp>
        <p:nvSpPr>
          <p:cNvPr id="4" name="Rectangle 3"/>
          <p:cNvSpPr/>
          <p:nvPr/>
        </p:nvSpPr>
        <p:spPr bwMode="auto">
          <a:xfrm>
            <a:off x="0" y="640082"/>
            <a:ext cx="9144000" cy="45719"/>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p14="http://schemas.microsoft.com/office/powerpoint/2010/main" val="3316878275"/>
      </p:ext>
    </p:extLst>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9"/>
            <a:ext cx="8382000" cy="455612"/>
          </a:xfrm>
        </p:spPr>
        <p:txBody>
          <a:bodyPr>
            <a:normAutofit fontScale="90000"/>
          </a:bodyPr>
          <a:lstStyle/>
          <a:p>
            <a:r>
              <a:rPr lang="en-US" sz="3600" dirty="0" smtClean="0"/>
              <a:t>Where We’re Going</a:t>
            </a:r>
            <a:r>
              <a:rPr lang="en-US" dirty="0" smtClean="0"/>
              <a:t/>
            </a:r>
            <a:br>
              <a:rPr lang="en-US" dirty="0" smtClean="0"/>
            </a:br>
            <a:r>
              <a:rPr lang="en-US" sz="2700" dirty="0" smtClean="0">
                <a:solidFill>
                  <a:srgbClr val="FFFF99"/>
                </a:solidFill>
              </a:rPr>
              <a:t>Example: Thermometer Calibrations/Verifications – V1M2  5.5.13.1</a:t>
            </a:r>
            <a:endParaRPr lang="en-US" sz="2700" dirty="0">
              <a:solidFill>
                <a:schemeClr val="tx2"/>
              </a:solidFill>
            </a:endParaRPr>
          </a:p>
        </p:txBody>
      </p:sp>
      <p:sp>
        <p:nvSpPr>
          <p:cNvPr id="3" name="Text Placeholder 2"/>
          <p:cNvSpPr>
            <a:spLocks noGrp="1"/>
          </p:cNvSpPr>
          <p:nvPr>
            <p:ph type="body" sz="quarter" idx="10"/>
          </p:nvPr>
        </p:nvSpPr>
        <p:spPr>
          <a:xfrm>
            <a:off x="381000" y="1371600"/>
            <a:ext cx="8382000" cy="4953000"/>
          </a:xfrm>
        </p:spPr>
        <p:txBody>
          <a:bodyPr>
            <a:normAutofit fontScale="92500" lnSpcReduction="20000"/>
          </a:bodyPr>
          <a:lstStyle/>
          <a:p>
            <a:r>
              <a:rPr lang="en-US" sz="2400" dirty="0"/>
              <a:t>Current </a:t>
            </a:r>
            <a:r>
              <a:rPr lang="en-US" sz="2400" dirty="0" smtClean="0"/>
              <a:t>Requirement: </a:t>
            </a:r>
            <a:r>
              <a:rPr lang="en-US" sz="2400" i="1" dirty="0" smtClean="0"/>
              <a:t>All </a:t>
            </a:r>
            <a:r>
              <a:rPr lang="en-US" sz="2400" i="1" dirty="0"/>
              <a:t>support equipment </a:t>
            </a:r>
            <a:r>
              <a:rPr lang="en-US" sz="2400" i="1" dirty="0" smtClean="0"/>
              <a:t>shall be </a:t>
            </a:r>
            <a:r>
              <a:rPr lang="en-US" sz="2400" i="1" dirty="0"/>
              <a:t>calibrated or verified at least annually, using a recognized National Metrology Institute, such as NIST, traceable references when available, </a:t>
            </a:r>
            <a:r>
              <a:rPr lang="en-US" sz="2400" i="1" dirty="0">
                <a:solidFill>
                  <a:schemeClr val="accent1"/>
                </a:solidFill>
              </a:rPr>
              <a:t>bracketing the range of use</a:t>
            </a:r>
            <a:r>
              <a:rPr lang="en-US" sz="2400" i="1" dirty="0"/>
              <a:t>. </a:t>
            </a:r>
            <a:r>
              <a:rPr lang="en-US" sz="2400" i="1" dirty="0" smtClean="0"/>
              <a:t>…</a:t>
            </a:r>
          </a:p>
          <a:p>
            <a:pPr marL="0" indent="0">
              <a:buNone/>
            </a:pPr>
            <a:endParaRPr lang="en-US" sz="2400" i="1" dirty="0" smtClean="0"/>
          </a:p>
          <a:p>
            <a:r>
              <a:rPr lang="en-US" sz="2400" dirty="0"/>
              <a:t>New Requirement: </a:t>
            </a:r>
            <a:r>
              <a:rPr lang="en-US" sz="2400" i="1" dirty="0"/>
              <a:t>Temperature measuring devices shall be calibrated or verified at least annually. Calibration or verification shall be performed using a recognized National Metrology Institute traceable reference, such as NIST, when available. </a:t>
            </a:r>
          </a:p>
          <a:p>
            <a:pPr marL="0" indent="0">
              <a:buNone/>
            </a:pPr>
            <a:r>
              <a:rPr lang="en-US" sz="2400" i="1" dirty="0" smtClean="0"/>
              <a:t>	</a:t>
            </a:r>
            <a:r>
              <a:rPr lang="en-US" sz="2400" i="1" dirty="0" err="1" smtClean="0"/>
              <a:t>i</a:t>
            </a:r>
            <a:r>
              <a:rPr lang="en-US" sz="2400" i="1" dirty="0"/>
              <a:t>. </a:t>
            </a:r>
            <a:r>
              <a:rPr lang="en-US" sz="2400" i="1" dirty="0">
                <a:solidFill>
                  <a:schemeClr val="accent1"/>
                </a:solidFill>
              </a:rPr>
              <a:t>If the temperature measuring device is used over a range of </a:t>
            </a:r>
            <a:r>
              <a:rPr lang="en-US" sz="2400" i="1" dirty="0" smtClean="0">
                <a:solidFill>
                  <a:schemeClr val="accent1"/>
                </a:solidFill>
              </a:rPr>
              <a:t>	10°C </a:t>
            </a:r>
            <a:r>
              <a:rPr lang="en-US" sz="2400" i="1" dirty="0">
                <a:solidFill>
                  <a:schemeClr val="accent1"/>
                </a:solidFill>
              </a:rPr>
              <a:t>or </a:t>
            </a:r>
            <a:r>
              <a:rPr lang="en-US" sz="2400" i="1" dirty="0" smtClean="0">
                <a:solidFill>
                  <a:schemeClr val="accent1"/>
                </a:solidFill>
              </a:rPr>
              <a:t>	less</a:t>
            </a:r>
            <a:r>
              <a:rPr lang="en-US" sz="2400" i="1" dirty="0">
                <a:solidFill>
                  <a:schemeClr val="accent1"/>
                </a:solidFill>
              </a:rPr>
              <a:t>, then a single point verification within the range of </a:t>
            </a:r>
            <a:r>
              <a:rPr lang="en-US" sz="2400" i="1" dirty="0" smtClean="0">
                <a:solidFill>
                  <a:schemeClr val="accent1"/>
                </a:solidFill>
              </a:rPr>
              <a:t>	use </a:t>
            </a:r>
            <a:r>
              <a:rPr lang="en-US" sz="2400" i="1" dirty="0">
                <a:solidFill>
                  <a:schemeClr val="accent1"/>
                </a:solidFill>
              </a:rPr>
              <a:t>is </a:t>
            </a:r>
            <a:r>
              <a:rPr lang="en-US" sz="2400" i="1" dirty="0" smtClean="0">
                <a:solidFill>
                  <a:schemeClr val="accent1"/>
                </a:solidFill>
              </a:rPr>
              <a:t>acceptable</a:t>
            </a:r>
            <a:r>
              <a:rPr lang="en-US" sz="2400" i="1" dirty="0"/>
              <a:t>. </a:t>
            </a:r>
          </a:p>
          <a:p>
            <a:pPr marL="0" indent="0">
              <a:buNone/>
            </a:pPr>
            <a:r>
              <a:rPr lang="en-US" sz="2400" i="1" dirty="0" smtClean="0"/>
              <a:t>	ii</a:t>
            </a:r>
            <a:r>
              <a:rPr lang="en-US" sz="2400" i="1" dirty="0"/>
              <a:t>. If the temperature measuring device is used over a range of </a:t>
            </a:r>
            <a:r>
              <a:rPr lang="en-US" sz="2400" i="1" dirty="0" smtClean="0"/>
              <a:t>	greater 	than </a:t>
            </a:r>
            <a:r>
              <a:rPr lang="en-US" sz="2400" i="1" dirty="0"/>
              <a:t>10°C, then the verification must bracket the range of </a:t>
            </a:r>
            <a:r>
              <a:rPr lang="en-US" sz="2400" i="1" dirty="0" smtClean="0"/>
              <a:t>	use.</a:t>
            </a:r>
          </a:p>
          <a:p>
            <a:pPr marL="0" indent="0">
              <a:buNone/>
            </a:pPr>
            <a:endParaRPr lang="en-US" sz="2400" i="1" dirty="0"/>
          </a:p>
          <a:p>
            <a:r>
              <a:rPr lang="en-US" sz="2400" dirty="0" smtClean="0"/>
              <a:t> TCEQ assessment: require adherence to current standard</a:t>
            </a:r>
            <a:endParaRPr lang="en-US" sz="2400" i="1" dirty="0"/>
          </a:p>
          <a:p>
            <a:pPr marL="0" indent="0">
              <a:buNone/>
            </a:pPr>
            <a:endParaRPr lang="en-US" i="1" dirty="0"/>
          </a:p>
        </p:txBody>
      </p:sp>
      <p:sp>
        <p:nvSpPr>
          <p:cNvPr id="4" name="Rectangle 3"/>
          <p:cNvSpPr/>
          <p:nvPr/>
        </p:nvSpPr>
        <p:spPr bwMode="auto">
          <a:xfrm>
            <a:off x="0" y="640082"/>
            <a:ext cx="9144000" cy="45719"/>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p14="http://schemas.microsoft.com/office/powerpoint/2010/main" val="1137559625"/>
      </p:ext>
    </p:extLst>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9"/>
            <a:ext cx="8382000" cy="455612"/>
          </a:xfrm>
        </p:spPr>
        <p:txBody>
          <a:bodyPr>
            <a:normAutofit fontScale="90000"/>
          </a:bodyPr>
          <a:lstStyle/>
          <a:p>
            <a:r>
              <a:rPr lang="en-US" sz="3600" dirty="0" smtClean="0"/>
              <a:t>Where We’re Going</a:t>
            </a:r>
            <a:r>
              <a:rPr lang="en-US" dirty="0" smtClean="0"/>
              <a:t/>
            </a:r>
            <a:br>
              <a:rPr lang="en-US" dirty="0" smtClean="0"/>
            </a:br>
            <a:r>
              <a:rPr lang="en-US" sz="2700" dirty="0" smtClean="0">
                <a:solidFill>
                  <a:srgbClr val="FFFF99"/>
                </a:solidFill>
              </a:rPr>
              <a:t>Example: Calibration Procedures – V1M4  1.7.1.1</a:t>
            </a:r>
            <a:endParaRPr lang="en-US" sz="2700" dirty="0">
              <a:solidFill>
                <a:schemeClr val="tx2"/>
              </a:solidFill>
            </a:endParaRPr>
          </a:p>
        </p:txBody>
      </p:sp>
      <p:sp>
        <p:nvSpPr>
          <p:cNvPr id="3" name="Text Placeholder 2"/>
          <p:cNvSpPr>
            <a:spLocks noGrp="1"/>
          </p:cNvSpPr>
          <p:nvPr>
            <p:ph type="body" sz="quarter" idx="10"/>
          </p:nvPr>
        </p:nvSpPr>
        <p:spPr>
          <a:xfrm>
            <a:off x="381000" y="1371600"/>
            <a:ext cx="8382000" cy="4953000"/>
          </a:xfrm>
        </p:spPr>
        <p:txBody>
          <a:bodyPr>
            <a:normAutofit fontScale="92500"/>
          </a:bodyPr>
          <a:lstStyle/>
          <a:p>
            <a:r>
              <a:rPr lang="en-US" sz="2400" dirty="0"/>
              <a:t>Current </a:t>
            </a:r>
            <a:r>
              <a:rPr lang="en-US" sz="2400" dirty="0" smtClean="0"/>
              <a:t>Requirement: </a:t>
            </a:r>
            <a:r>
              <a:rPr lang="en-US" sz="2400" i="1" dirty="0" smtClean="0"/>
              <a:t>…if </a:t>
            </a:r>
            <a:r>
              <a:rPr lang="en-US" sz="2400" i="1" dirty="0"/>
              <a:t>a reference or mandated method does not specify the number of calibration standards, </a:t>
            </a:r>
            <a:r>
              <a:rPr lang="en-US" sz="2400" i="1" dirty="0">
                <a:solidFill>
                  <a:schemeClr val="accent1"/>
                </a:solidFill>
              </a:rPr>
              <a:t>the minimum number of points for establishing the initial instrument calibration shall be three.</a:t>
            </a:r>
            <a:endParaRPr lang="en-US" sz="2400" i="1" dirty="0" smtClean="0">
              <a:solidFill>
                <a:schemeClr val="accent1"/>
              </a:solidFill>
            </a:endParaRPr>
          </a:p>
          <a:p>
            <a:pPr marL="0" indent="0">
              <a:buNone/>
            </a:pPr>
            <a:endParaRPr lang="en-US" sz="2400" i="1" dirty="0" smtClean="0"/>
          </a:p>
          <a:p>
            <a:r>
              <a:rPr lang="en-US" sz="2400" dirty="0"/>
              <a:t>New Requirement: </a:t>
            </a:r>
            <a:r>
              <a:rPr lang="en-US" sz="2400" i="1" dirty="0" smtClean="0"/>
              <a:t>…for </a:t>
            </a:r>
            <a:r>
              <a:rPr lang="en-US" sz="2400" i="1" dirty="0"/>
              <a:t>regression or average response/calibration factor calibrations, the minimum number of non-zero calibration standards shall be as specified in the table below;</a:t>
            </a:r>
            <a:r>
              <a:rPr lang="en-US" sz="2400" i="1" dirty="0" smtClean="0"/>
              <a:t> </a:t>
            </a:r>
          </a:p>
          <a:p>
            <a:pPr marL="0" indent="0">
              <a:buNone/>
            </a:pPr>
            <a:endParaRPr lang="en-US" sz="2400" i="1" dirty="0"/>
          </a:p>
          <a:p>
            <a:pPr marL="0" indent="0">
              <a:buNone/>
            </a:pPr>
            <a:endParaRPr lang="en-US" sz="2400" i="1" dirty="0" smtClean="0"/>
          </a:p>
          <a:p>
            <a:pPr marL="0" indent="0">
              <a:buNone/>
            </a:pPr>
            <a:endParaRPr lang="en-US" sz="2400" i="1" dirty="0"/>
          </a:p>
          <a:p>
            <a:pPr marL="0" indent="0">
              <a:buNone/>
            </a:pPr>
            <a:endParaRPr lang="en-US" sz="2400" i="1" dirty="0" smtClean="0"/>
          </a:p>
          <a:p>
            <a:pPr marL="0" indent="0">
              <a:buNone/>
            </a:pPr>
            <a:endParaRPr lang="en-US" sz="2400" i="1" dirty="0"/>
          </a:p>
          <a:p>
            <a:pPr marL="0" indent="0">
              <a:buNone/>
            </a:pPr>
            <a:r>
              <a:rPr lang="en-US" sz="2400" i="1" dirty="0" smtClean="0"/>
              <a:t>	</a:t>
            </a:r>
            <a:endParaRPr lang="en-US" sz="2400" i="1" dirty="0"/>
          </a:p>
          <a:p>
            <a:r>
              <a:rPr lang="en-US" sz="2400" dirty="0" smtClean="0"/>
              <a:t> TCEQ assessment: allow transition to new standard</a:t>
            </a:r>
            <a:endParaRPr lang="en-US" sz="2400" i="1" dirty="0"/>
          </a:p>
          <a:p>
            <a:pPr marL="0" indent="0">
              <a:buNone/>
            </a:pPr>
            <a:endParaRPr lang="en-US" i="1" dirty="0"/>
          </a:p>
        </p:txBody>
      </p:sp>
      <p:sp>
        <p:nvSpPr>
          <p:cNvPr id="4" name="Rectangle 3"/>
          <p:cNvSpPr/>
          <p:nvPr/>
        </p:nvSpPr>
        <p:spPr bwMode="auto">
          <a:xfrm>
            <a:off x="0" y="640082"/>
            <a:ext cx="9144000" cy="45719"/>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516005530"/>
              </p:ext>
            </p:extLst>
          </p:nvPr>
        </p:nvGraphicFramePr>
        <p:xfrm>
          <a:off x="1028700" y="3733800"/>
          <a:ext cx="7086600" cy="1854200"/>
        </p:xfrm>
        <a:graphic>
          <a:graphicData uri="http://schemas.openxmlformats.org/drawingml/2006/table">
            <a:tbl>
              <a:tblPr firstRow="1" bandRow="1">
                <a:tableStyleId>{5C22544A-7EE6-4342-B048-85BDC9FD1C3A}</a:tableStyleId>
              </a:tblPr>
              <a:tblGrid>
                <a:gridCol w="2590800"/>
                <a:gridCol w="4495800"/>
              </a:tblGrid>
              <a:tr h="370840">
                <a:tc>
                  <a:txBody>
                    <a:bodyPr/>
                    <a:lstStyle/>
                    <a:p>
                      <a:r>
                        <a:rPr lang="en-US" dirty="0" smtClean="0">
                          <a:ln>
                            <a:noFill/>
                          </a:ln>
                        </a:rPr>
                        <a:t>Type of Calibration Curve</a:t>
                      </a:r>
                      <a:endParaRPr lang="en-US" dirty="0">
                        <a:ln>
                          <a:noFill/>
                        </a:ln>
                      </a:endParaRPr>
                    </a:p>
                  </a:txBody>
                  <a:tcPr>
                    <a:noFill/>
                  </a:tcPr>
                </a:tc>
                <a:tc>
                  <a:txBody>
                    <a:bodyPr/>
                    <a:lstStyle/>
                    <a:p>
                      <a:r>
                        <a:rPr lang="en-US" dirty="0" smtClean="0"/>
                        <a:t>Minimum Number of Calibration Standards</a:t>
                      </a:r>
                      <a:endParaRPr lang="en-US" dirty="0"/>
                    </a:p>
                  </a:txBody>
                  <a:tcPr>
                    <a:noFill/>
                  </a:tcPr>
                </a:tc>
              </a:tr>
              <a:tr h="370840">
                <a:tc>
                  <a:txBody>
                    <a:bodyPr/>
                    <a:lstStyle/>
                    <a:p>
                      <a:r>
                        <a:rPr lang="en-US" dirty="0" smtClean="0">
                          <a:solidFill>
                            <a:schemeClr val="tx1"/>
                          </a:solidFill>
                        </a:rPr>
                        <a:t>Threshold Testing</a:t>
                      </a:r>
                      <a:endParaRPr lang="en-US" dirty="0">
                        <a:solidFill>
                          <a:schemeClr val="tx1"/>
                        </a:solidFill>
                      </a:endParaRPr>
                    </a:p>
                  </a:txBody>
                  <a:tcPr>
                    <a:noFill/>
                  </a:tcPr>
                </a:tc>
                <a:tc>
                  <a:txBody>
                    <a:bodyPr/>
                    <a:lstStyle/>
                    <a:p>
                      <a:pPr algn="ctr"/>
                      <a:r>
                        <a:rPr lang="en-US" dirty="0" smtClean="0">
                          <a:solidFill>
                            <a:schemeClr val="tx1"/>
                          </a:solidFill>
                        </a:rPr>
                        <a:t>1</a:t>
                      </a:r>
                      <a:endParaRPr lang="en-US" dirty="0">
                        <a:solidFill>
                          <a:schemeClr val="tx1"/>
                        </a:solidFill>
                      </a:endParaRPr>
                    </a:p>
                  </a:txBody>
                  <a:tcPr>
                    <a:noFill/>
                  </a:tcPr>
                </a:tc>
              </a:tr>
              <a:tr h="370840">
                <a:tc>
                  <a:txBody>
                    <a:bodyPr/>
                    <a:lstStyle/>
                    <a:p>
                      <a:r>
                        <a:rPr lang="en-US" dirty="0" smtClean="0">
                          <a:solidFill>
                            <a:schemeClr val="accent1"/>
                          </a:solidFill>
                        </a:rPr>
                        <a:t>Average Response</a:t>
                      </a:r>
                      <a:endParaRPr lang="en-US" dirty="0">
                        <a:solidFill>
                          <a:schemeClr val="accent1"/>
                        </a:solidFill>
                      </a:endParaRPr>
                    </a:p>
                  </a:txBody>
                  <a:tcPr>
                    <a:noFill/>
                  </a:tcPr>
                </a:tc>
                <a:tc>
                  <a:txBody>
                    <a:bodyPr/>
                    <a:lstStyle/>
                    <a:p>
                      <a:pPr algn="ctr"/>
                      <a:r>
                        <a:rPr lang="en-US" dirty="0" smtClean="0">
                          <a:solidFill>
                            <a:schemeClr val="accent1"/>
                          </a:solidFill>
                        </a:rPr>
                        <a:t>4</a:t>
                      </a:r>
                      <a:endParaRPr lang="en-US" dirty="0">
                        <a:solidFill>
                          <a:schemeClr val="accent1"/>
                        </a:solidFill>
                      </a:endParaRPr>
                    </a:p>
                  </a:txBody>
                  <a:tcPr>
                    <a:noFill/>
                  </a:tcPr>
                </a:tc>
              </a:tr>
              <a:tr h="370840">
                <a:tc>
                  <a:txBody>
                    <a:bodyPr/>
                    <a:lstStyle/>
                    <a:p>
                      <a:r>
                        <a:rPr lang="en-US" dirty="0" smtClean="0">
                          <a:solidFill>
                            <a:schemeClr val="accent1"/>
                          </a:solidFill>
                        </a:rPr>
                        <a:t>Linear Fit</a:t>
                      </a:r>
                      <a:endParaRPr lang="en-US" dirty="0">
                        <a:solidFill>
                          <a:schemeClr val="accent1"/>
                        </a:solidFill>
                      </a:endParaRPr>
                    </a:p>
                  </a:txBody>
                  <a:tcPr>
                    <a:noFill/>
                  </a:tcPr>
                </a:tc>
                <a:tc>
                  <a:txBody>
                    <a:bodyPr/>
                    <a:lstStyle/>
                    <a:p>
                      <a:pPr algn="ctr"/>
                      <a:r>
                        <a:rPr lang="en-US" dirty="0" smtClean="0">
                          <a:solidFill>
                            <a:schemeClr val="accent1"/>
                          </a:solidFill>
                        </a:rPr>
                        <a:t>5</a:t>
                      </a:r>
                      <a:endParaRPr lang="en-US" dirty="0">
                        <a:solidFill>
                          <a:schemeClr val="accent1"/>
                        </a:solidFill>
                      </a:endParaRPr>
                    </a:p>
                  </a:txBody>
                  <a:tcPr>
                    <a:noFill/>
                  </a:tcPr>
                </a:tc>
              </a:tr>
              <a:tr h="370840">
                <a:tc>
                  <a:txBody>
                    <a:bodyPr/>
                    <a:lstStyle/>
                    <a:p>
                      <a:r>
                        <a:rPr lang="en-US" dirty="0" smtClean="0">
                          <a:solidFill>
                            <a:schemeClr val="accent1"/>
                          </a:solidFill>
                        </a:rPr>
                        <a:t>Quadratic Fit</a:t>
                      </a:r>
                      <a:endParaRPr lang="en-US" dirty="0">
                        <a:solidFill>
                          <a:schemeClr val="accent1"/>
                        </a:solidFill>
                      </a:endParaRPr>
                    </a:p>
                  </a:txBody>
                  <a:tcPr>
                    <a:noFill/>
                  </a:tcPr>
                </a:tc>
                <a:tc>
                  <a:txBody>
                    <a:bodyPr/>
                    <a:lstStyle/>
                    <a:p>
                      <a:pPr algn="ctr"/>
                      <a:r>
                        <a:rPr lang="en-US" dirty="0" smtClean="0">
                          <a:solidFill>
                            <a:schemeClr val="accent1"/>
                          </a:solidFill>
                        </a:rPr>
                        <a:t>6</a:t>
                      </a:r>
                      <a:endParaRPr lang="en-US" dirty="0">
                        <a:solidFill>
                          <a:schemeClr val="accent1"/>
                        </a:solidFill>
                      </a:endParaRPr>
                    </a:p>
                  </a:txBody>
                  <a:tcPr>
                    <a:noFill/>
                  </a:tcPr>
                </a:tc>
              </a:tr>
            </a:tbl>
          </a:graphicData>
        </a:graphic>
      </p:graphicFrame>
    </p:spTree>
    <p:extLst>
      <p:ext uri="{BB962C8B-B14F-4D97-AF65-F5344CB8AC3E}">
        <p14:creationId xmlns:p14="http://schemas.microsoft.com/office/powerpoint/2010/main" val="3899435580"/>
      </p:ext>
    </p:extLst>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9"/>
            <a:ext cx="8382000" cy="455612"/>
          </a:xfrm>
        </p:spPr>
        <p:txBody>
          <a:bodyPr>
            <a:normAutofit fontScale="90000"/>
          </a:bodyPr>
          <a:lstStyle/>
          <a:p>
            <a:r>
              <a:rPr lang="en-US" sz="3600" dirty="0" smtClean="0"/>
              <a:t>Where We’re Going</a:t>
            </a:r>
            <a:r>
              <a:rPr lang="en-US" dirty="0" smtClean="0"/>
              <a:t/>
            </a:r>
            <a:br>
              <a:rPr lang="en-US" dirty="0" smtClean="0"/>
            </a:br>
            <a:r>
              <a:rPr lang="en-US" sz="2700" dirty="0" smtClean="0">
                <a:solidFill>
                  <a:srgbClr val="FFFF99"/>
                </a:solidFill>
              </a:rPr>
              <a:t>Example: PT Sample Frequency – V1M1  4.2 and 5.2</a:t>
            </a:r>
            <a:endParaRPr lang="en-US" sz="2700" dirty="0">
              <a:solidFill>
                <a:schemeClr val="tx2"/>
              </a:solidFill>
            </a:endParaRPr>
          </a:p>
        </p:txBody>
      </p:sp>
      <p:sp>
        <p:nvSpPr>
          <p:cNvPr id="3" name="Text Placeholder 2"/>
          <p:cNvSpPr>
            <a:spLocks noGrp="1"/>
          </p:cNvSpPr>
          <p:nvPr>
            <p:ph type="body" sz="quarter" idx="10"/>
          </p:nvPr>
        </p:nvSpPr>
        <p:spPr>
          <a:xfrm>
            <a:off x="381000" y="1828800"/>
            <a:ext cx="8382000" cy="4953000"/>
          </a:xfrm>
        </p:spPr>
        <p:txBody>
          <a:bodyPr>
            <a:normAutofit/>
          </a:bodyPr>
          <a:lstStyle/>
          <a:p>
            <a:r>
              <a:rPr lang="en-US" sz="2400" dirty="0"/>
              <a:t>Current </a:t>
            </a:r>
            <a:r>
              <a:rPr lang="en-US" sz="2400" dirty="0" smtClean="0"/>
              <a:t>Requirement: </a:t>
            </a:r>
            <a:r>
              <a:rPr lang="en-US" sz="2400" dirty="0"/>
              <a:t>… </a:t>
            </a:r>
            <a:r>
              <a:rPr lang="en-US" sz="2400" i="1" dirty="0"/>
              <a:t>The </a:t>
            </a:r>
            <a:r>
              <a:rPr lang="en-US" sz="2400" i="1" dirty="0">
                <a:solidFill>
                  <a:schemeClr val="accent1"/>
                </a:solidFill>
              </a:rPr>
              <a:t>analysis dates </a:t>
            </a:r>
            <a:r>
              <a:rPr lang="en-US" sz="2400" i="1" dirty="0"/>
              <a:t>of successive PT samples for the same accreditation </a:t>
            </a:r>
            <a:r>
              <a:rPr lang="en-US" sz="2400" i="1" dirty="0" err="1"/>
              <a:t>FoPT</a:t>
            </a:r>
            <a:r>
              <a:rPr lang="en-US" sz="2400" i="1" dirty="0"/>
              <a:t> shall be at least five (5) months apart and no longer than seven (7) months apart</a:t>
            </a:r>
            <a:r>
              <a:rPr lang="en-US" sz="2400" i="1" dirty="0" smtClean="0"/>
              <a:t>…</a:t>
            </a:r>
          </a:p>
          <a:p>
            <a:pPr marL="0" indent="0">
              <a:buNone/>
            </a:pPr>
            <a:endParaRPr lang="en-US" sz="2400" i="1" dirty="0" smtClean="0"/>
          </a:p>
          <a:p>
            <a:r>
              <a:rPr lang="en-US" sz="2400" dirty="0"/>
              <a:t>New Requirement: </a:t>
            </a:r>
            <a:r>
              <a:rPr lang="en-US" sz="2400" i="1" dirty="0"/>
              <a:t>The </a:t>
            </a:r>
            <a:r>
              <a:rPr lang="en-US" sz="2400" i="1" dirty="0">
                <a:solidFill>
                  <a:schemeClr val="accent1"/>
                </a:solidFill>
              </a:rPr>
              <a:t>closing dates </a:t>
            </a:r>
            <a:r>
              <a:rPr lang="en-US" sz="2400" i="1" dirty="0"/>
              <a:t>of subsequent PT study samples for a particular accreditation </a:t>
            </a:r>
            <a:r>
              <a:rPr lang="en-US" sz="2400" i="1" dirty="0" err="1"/>
              <a:t>FoPT</a:t>
            </a:r>
            <a:r>
              <a:rPr lang="en-US" sz="2400" i="1" dirty="0"/>
              <a:t> shall be no more than seven (7) months apart… </a:t>
            </a:r>
            <a:endParaRPr lang="en-US" sz="2400" i="1" dirty="0" smtClean="0"/>
          </a:p>
          <a:p>
            <a:pPr marL="0" indent="0">
              <a:buNone/>
            </a:pPr>
            <a:endParaRPr lang="en-US" sz="2400" i="1" dirty="0"/>
          </a:p>
          <a:p>
            <a:r>
              <a:rPr lang="en-US" sz="2400" dirty="0" smtClean="0"/>
              <a:t> TCEQ assessment: require adherence to current standard</a:t>
            </a:r>
            <a:endParaRPr lang="en-US" sz="2400" i="1" dirty="0"/>
          </a:p>
          <a:p>
            <a:pPr marL="0" indent="0">
              <a:buNone/>
            </a:pPr>
            <a:endParaRPr lang="en-US" i="1" dirty="0"/>
          </a:p>
        </p:txBody>
      </p:sp>
      <p:sp>
        <p:nvSpPr>
          <p:cNvPr id="4" name="Rectangle 3"/>
          <p:cNvSpPr/>
          <p:nvPr/>
        </p:nvSpPr>
        <p:spPr bwMode="auto">
          <a:xfrm>
            <a:off x="0" y="640082"/>
            <a:ext cx="9144000" cy="45719"/>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p14="http://schemas.microsoft.com/office/powerpoint/2010/main" val="3965337862"/>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752600"/>
            <a:ext cx="7681913" cy="2514600"/>
          </a:xfrm>
        </p:spPr>
        <p:txBody>
          <a:bodyPr/>
          <a:lstStyle/>
          <a:p>
            <a:pPr algn="ctr"/>
            <a:r>
              <a:rPr lang="en-US" dirty="0" smtClean="0"/>
              <a:t>Where We’ve Been</a:t>
            </a:r>
            <a:endParaRPr lang="en-US" dirty="0"/>
          </a:p>
        </p:txBody>
      </p:sp>
    </p:spTree>
    <p:extLst>
      <p:ext uri="{BB962C8B-B14F-4D97-AF65-F5344CB8AC3E}">
        <p14:creationId xmlns:p14="http://schemas.microsoft.com/office/powerpoint/2010/main" val="2110737312"/>
      </p:ext>
    </p:extLst>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799" y="914400"/>
            <a:ext cx="7681913" cy="2514600"/>
          </a:xfrm>
        </p:spPr>
        <p:txBody>
          <a:bodyPr/>
          <a:lstStyle/>
          <a:p>
            <a:pPr algn="ctr"/>
            <a:r>
              <a:rPr lang="en-US" dirty="0" smtClean="0"/>
              <a:t>Q &amp; A Session</a:t>
            </a:r>
            <a:endParaRPr lang="en-US" dirty="0"/>
          </a:p>
        </p:txBody>
      </p:sp>
      <p:sp>
        <p:nvSpPr>
          <p:cNvPr id="3" name="Subtitle 2"/>
          <p:cNvSpPr>
            <a:spLocks noGrp="1"/>
          </p:cNvSpPr>
          <p:nvPr>
            <p:ph type="subTitle" idx="1"/>
          </p:nvPr>
        </p:nvSpPr>
        <p:spPr>
          <a:xfrm>
            <a:off x="446483" y="2743200"/>
            <a:ext cx="8160544" cy="3429000"/>
          </a:xfrm>
        </p:spPr>
        <p:txBody>
          <a:bodyPr>
            <a:normAutofit/>
          </a:bodyPr>
          <a:lstStyle/>
          <a:p>
            <a:r>
              <a:rPr lang="en-US" dirty="0" smtClean="0"/>
              <a:t>Ken Lancaster: Program Manager</a:t>
            </a:r>
          </a:p>
          <a:p>
            <a:endParaRPr lang="en-US" dirty="0" smtClean="0"/>
          </a:p>
          <a:p>
            <a:r>
              <a:rPr lang="en-US" dirty="0" smtClean="0"/>
              <a:t>J. Steven Gibson, Ph.D.: Senior Technical Auditor</a:t>
            </a:r>
          </a:p>
          <a:p>
            <a:endParaRPr lang="en-US" dirty="0" smtClean="0"/>
          </a:p>
          <a:p>
            <a:r>
              <a:rPr lang="en-US" dirty="0" smtClean="0"/>
              <a:t>Jessica Hoch: </a:t>
            </a:r>
            <a:r>
              <a:rPr lang="en-US" dirty="0" smtClean="0"/>
              <a:t>Senior Microbiologist</a:t>
            </a:r>
            <a:endParaRPr lang="en-US" dirty="0" smtClean="0"/>
          </a:p>
          <a:p>
            <a:endParaRPr lang="en-US" dirty="0" smtClean="0"/>
          </a:p>
          <a:p>
            <a:r>
              <a:rPr lang="en-US" dirty="0" smtClean="0"/>
              <a:t>Frank Jamison: Records Specialist</a:t>
            </a:r>
          </a:p>
          <a:p>
            <a:endParaRPr lang="en-US" sz="2400" dirty="0" smtClean="0"/>
          </a:p>
          <a:p>
            <a:endParaRPr lang="en-US" sz="2400" dirty="0"/>
          </a:p>
        </p:txBody>
      </p:sp>
    </p:spTree>
    <p:extLst>
      <p:ext uri="{BB962C8B-B14F-4D97-AF65-F5344CB8AC3E}">
        <p14:creationId xmlns:p14="http://schemas.microsoft.com/office/powerpoint/2010/main" val="679918696"/>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9"/>
            <a:ext cx="8382000" cy="455612"/>
          </a:xfrm>
        </p:spPr>
        <p:txBody>
          <a:bodyPr>
            <a:normAutofit fontScale="90000"/>
          </a:bodyPr>
          <a:lstStyle/>
          <a:p>
            <a:r>
              <a:rPr lang="en-US" sz="3600" dirty="0" smtClean="0"/>
              <a:t>Where We’ve Been</a:t>
            </a:r>
            <a:r>
              <a:rPr lang="en-US" dirty="0" smtClean="0"/>
              <a:t/>
            </a:r>
            <a:br>
              <a:rPr lang="en-US" dirty="0" smtClean="0"/>
            </a:br>
            <a:endParaRPr lang="en-US" dirty="0">
              <a:solidFill>
                <a:schemeClr val="tx2"/>
              </a:solidFill>
            </a:endParaRPr>
          </a:p>
        </p:txBody>
      </p:sp>
      <p:sp>
        <p:nvSpPr>
          <p:cNvPr id="3" name="Text Placeholder 2"/>
          <p:cNvSpPr>
            <a:spLocks noGrp="1"/>
          </p:cNvSpPr>
          <p:nvPr>
            <p:ph type="body" sz="quarter" idx="10"/>
          </p:nvPr>
        </p:nvSpPr>
        <p:spPr>
          <a:xfrm>
            <a:off x="76200" y="762000"/>
            <a:ext cx="8382000" cy="457200"/>
          </a:xfrm>
        </p:spPr>
        <p:txBody>
          <a:bodyPr>
            <a:normAutofit/>
          </a:bodyPr>
          <a:lstStyle/>
          <a:p>
            <a:pPr marL="0" indent="0">
              <a:buNone/>
            </a:pPr>
            <a:r>
              <a:rPr lang="en-US" dirty="0" smtClean="0">
                <a:solidFill>
                  <a:schemeClr val="tx2"/>
                </a:solidFill>
              </a:rPr>
              <a:t>TCEQ Laboratory Accreditation Program Timeline</a:t>
            </a:r>
            <a:endParaRPr lang="en-US" dirty="0" smtClean="0"/>
          </a:p>
        </p:txBody>
      </p:sp>
      <p:sp>
        <p:nvSpPr>
          <p:cNvPr id="4" name="Rectangle 3"/>
          <p:cNvSpPr/>
          <p:nvPr/>
        </p:nvSpPr>
        <p:spPr bwMode="auto">
          <a:xfrm>
            <a:off x="0" y="640082"/>
            <a:ext cx="9144000" cy="45719"/>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grpSp>
        <p:nvGrpSpPr>
          <p:cNvPr id="40" name="Group 39"/>
          <p:cNvGrpSpPr/>
          <p:nvPr/>
        </p:nvGrpSpPr>
        <p:grpSpPr>
          <a:xfrm>
            <a:off x="108857" y="2971800"/>
            <a:ext cx="8763000" cy="1019237"/>
            <a:chOff x="0" y="2971800"/>
            <a:chExt cx="8991600" cy="1019237"/>
          </a:xfrm>
        </p:grpSpPr>
        <p:cxnSp>
          <p:nvCxnSpPr>
            <p:cNvPr id="38" name="Straight Connector 37"/>
            <p:cNvCxnSpPr/>
            <p:nvPr/>
          </p:nvCxnSpPr>
          <p:spPr>
            <a:xfrm>
              <a:off x="6858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8229600" y="3040743"/>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73152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6781800" y="3048000"/>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62484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5715000" y="3048000"/>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46482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41148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35814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30480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1336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6002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1430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bwMode="auto">
            <a:xfrm>
              <a:off x="304800" y="3200400"/>
              <a:ext cx="8305800" cy="152400"/>
            </a:xfrm>
            <a:prstGeom prst="rect">
              <a:avLst/>
            </a:prstGeom>
            <a:solidFill>
              <a:schemeClr val="accent3"/>
            </a:solidFill>
            <a:ln>
              <a:solidFill>
                <a:schemeClr val="bg1"/>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cxnSp>
          <p:nvCxnSpPr>
            <p:cNvPr id="7" name="Straight Connector 6"/>
            <p:cNvCxnSpPr/>
            <p:nvPr/>
          </p:nvCxnSpPr>
          <p:spPr>
            <a:xfrm>
              <a:off x="2656114" y="2971800"/>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304800" y="2971800"/>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0" y="3606800"/>
              <a:ext cx="685800" cy="369332"/>
            </a:xfrm>
            <a:prstGeom prst="rect">
              <a:avLst/>
            </a:prstGeom>
            <a:noFill/>
          </p:spPr>
          <p:txBody>
            <a:bodyPr wrap="square" rtlCol="0">
              <a:spAutoFit/>
            </a:bodyPr>
            <a:lstStyle/>
            <a:p>
              <a:r>
                <a:rPr lang="en-US" dirty="0" smtClean="0"/>
                <a:t>2000</a:t>
              </a:r>
              <a:endParaRPr lang="en-US" dirty="0"/>
            </a:p>
          </p:txBody>
        </p:sp>
        <p:sp>
          <p:nvSpPr>
            <p:cNvPr id="17" name="TextBox 16"/>
            <p:cNvSpPr txBox="1"/>
            <p:nvPr/>
          </p:nvSpPr>
          <p:spPr>
            <a:xfrm>
              <a:off x="2209800" y="3592286"/>
              <a:ext cx="914400" cy="369332"/>
            </a:xfrm>
            <a:prstGeom prst="rect">
              <a:avLst/>
            </a:prstGeom>
            <a:noFill/>
          </p:spPr>
          <p:txBody>
            <a:bodyPr wrap="square" rtlCol="0">
              <a:spAutoFit/>
            </a:bodyPr>
            <a:lstStyle/>
            <a:p>
              <a:r>
                <a:rPr lang="en-US" dirty="0" smtClean="0"/>
                <a:t>2005</a:t>
              </a:r>
              <a:endParaRPr lang="en-US" dirty="0"/>
            </a:p>
          </p:txBody>
        </p:sp>
        <p:cxnSp>
          <p:nvCxnSpPr>
            <p:cNvPr id="27" name="Straight Connector 26"/>
            <p:cNvCxnSpPr/>
            <p:nvPr/>
          </p:nvCxnSpPr>
          <p:spPr>
            <a:xfrm>
              <a:off x="5181600" y="2975429"/>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876800" y="3595914"/>
              <a:ext cx="914400" cy="369332"/>
            </a:xfrm>
            <a:prstGeom prst="rect">
              <a:avLst/>
            </a:prstGeom>
            <a:noFill/>
          </p:spPr>
          <p:txBody>
            <a:bodyPr wrap="square" rtlCol="0">
              <a:spAutoFit/>
            </a:bodyPr>
            <a:lstStyle/>
            <a:p>
              <a:r>
                <a:rPr lang="en-US" dirty="0" smtClean="0"/>
                <a:t>2010</a:t>
              </a:r>
              <a:endParaRPr lang="en-US" dirty="0"/>
            </a:p>
          </p:txBody>
        </p:sp>
        <p:cxnSp>
          <p:nvCxnSpPr>
            <p:cNvPr id="33" name="Straight Connector 32"/>
            <p:cNvCxnSpPr/>
            <p:nvPr/>
          </p:nvCxnSpPr>
          <p:spPr>
            <a:xfrm>
              <a:off x="7848600" y="2971800"/>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7554686" y="3621705"/>
              <a:ext cx="914400" cy="369332"/>
            </a:xfrm>
            <a:prstGeom prst="rect">
              <a:avLst/>
            </a:prstGeom>
            <a:noFill/>
          </p:spPr>
          <p:txBody>
            <a:bodyPr wrap="square" rtlCol="0">
              <a:spAutoFit/>
            </a:bodyPr>
            <a:lstStyle/>
            <a:p>
              <a:r>
                <a:rPr lang="en-US" dirty="0" smtClean="0"/>
                <a:t>2015</a:t>
              </a:r>
            </a:p>
          </p:txBody>
        </p:sp>
        <p:cxnSp>
          <p:nvCxnSpPr>
            <p:cNvPr id="36" name="Straight Connector 35"/>
            <p:cNvCxnSpPr/>
            <p:nvPr/>
          </p:nvCxnSpPr>
          <p:spPr>
            <a:xfrm>
              <a:off x="8621486" y="2982686"/>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8305800" y="3621705"/>
              <a:ext cx="685800" cy="369332"/>
            </a:xfrm>
            <a:prstGeom prst="rect">
              <a:avLst/>
            </a:prstGeom>
            <a:noFill/>
          </p:spPr>
          <p:txBody>
            <a:bodyPr wrap="square" rtlCol="0">
              <a:spAutoFit/>
            </a:bodyPr>
            <a:lstStyle/>
            <a:p>
              <a:r>
                <a:rPr lang="en-US" dirty="0" smtClean="0"/>
                <a:t>2017</a:t>
              </a:r>
            </a:p>
          </p:txBody>
        </p:sp>
      </p:grpSp>
    </p:spTree>
    <p:extLst>
      <p:ext uri="{BB962C8B-B14F-4D97-AF65-F5344CB8AC3E}">
        <p14:creationId xmlns:p14="http://schemas.microsoft.com/office/powerpoint/2010/main" val="3615841196"/>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9"/>
            <a:ext cx="8382000" cy="455612"/>
          </a:xfrm>
        </p:spPr>
        <p:txBody>
          <a:bodyPr>
            <a:normAutofit fontScale="90000"/>
          </a:bodyPr>
          <a:lstStyle/>
          <a:p>
            <a:r>
              <a:rPr lang="en-US" sz="3600" dirty="0" smtClean="0"/>
              <a:t>Where We’ve Been</a:t>
            </a:r>
            <a:r>
              <a:rPr lang="en-US" dirty="0" smtClean="0"/>
              <a:t/>
            </a:r>
            <a:br>
              <a:rPr lang="en-US" dirty="0" smtClean="0"/>
            </a:br>
            <a:endParaRPr lang="en-US" dirty="0">
              <a:solidFill>
                <a:schemeClr val="tx2"/>
              </a:solidFill>
            </a:endParaRPr>
          </a:p>
        </p:txBody>
      </p:sp>
      <p:sp>
        <p:nvSpPr>
          <p:cNvPr id="3" name="Text Placeholder 2"/>
          <p:cNvSpPr>
            <a:spLocks noGrp="1"/>
          </p:cNvSpPr>
          <p:nvPr>
            <p:ph type="body" sz="quarter" idx="10"/>
          </p:nvPr>
        </p:nvSpPr>
        <p:spPr>
          <a:xfrm>
            <a:off x="76200" y="762000"/>
            <a:ext cx="8382000" cy="457200"/>
          </a:xfrm>
        </p:spPr>
        <p:txBody>
          <a:bodyPr>
            <a:normAutofit/>
          </a:bodyPr>
          <a:lstStyle/>
          <a:p>
            <a:pPr marL="0" indent="0">
              <a:buNone/>
            </a:pPr>
            <a:r>
              <a:rPr lang="en-US" dirty="0" smtClean="0">
                <a:solidFill>
                  <a:schemeClr val="tx2"/>
                </a:solidFill>
              </a:rPr>
              <a:t>TCEQ Laboratory Accreditation Program Timeline</a:t>
            </a:r>
            <a:endParaRPr lang="en-US" dirty="0" smtClean="0"/>
          </a:p>
        </p:txBody>
      </p:sp>
      <p:sp>
        <p:nvSpPr>
          <p:cNvPr id="4" name="Rectangle 3"/>
          <p:cNvSpPr/>
          <p:nvPr/>
        </p:nvSpPr>
        <p:spPr bwMode="auto">
          <a:xfrm>
            <a:off x="0" y="640082"/>
            <a:ext cx="9144000" cy="45719"/>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grpSp>
        <p:nvGrpSpPr>
          <p:cNvPr id="40" name="Group 39"/>
          <p:cNvGrpSpPr/>
          <p:nvPr/>
        </p:nvGrpSpPr>
        <p:grpSpPr>
          <a:xfrm>
            <a:off x="190500" y="1371600"/>
            <a:ext cx="8763000" cy="1019237"/>
            <a:chOff x="0" y="2971800"/>
            <a:chExt cx="8991600" cy="1019237"/>
          </a:xfrm>
        </p:grpSpPr>
        <p:cxnSp>
          <p:nvCxnSpPr>
            <p:cNvPr id="38" name="Straight Connector 37"/>
            <p:cNvCxnSpPr/>
            <p:nvPr/>
          </p:nvCxnSpPr>
          <p:spPr>
            <a:xfrm>
              <a:off x="6858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8229600" y="3040743"/>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73152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6781800" y="3048000"/>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62484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5715000" y="3048000"/>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46482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41148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35814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30480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1336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6002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1430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bwMode="auto">
            <a:xfrm>
              <a:off x="304800" y="3200400"/>
              <a:ext cx="8305800" cy="152400"/>
            </a:xfrm>
            <a:prstGeom prst="rect">
              <a:avLst/>
            </a:prstGeom>
            <a:solidFill>
              <a:schemeClr val="accent3"/>
            </a:solidFill>
            <a:ln>
              <a:solidFill>
                <a:schemeClr val="bg1"/>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cxnSp>
          <p:nvCxnSpPr>
            <p:cNvPr id="7" name="Straight Connector 6"/>
            <p:cNvCxnSpPr/>
            <p:nvPr/>
          </p:nvCxnSpPr>
          <p:spPr>
            <a:xfrm>
              <a:off x="2656114" y="2971800"/>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304800" y="2971800"/>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0" y="3606800"/>
              <a:ext cx="685800" cy="369332"/>
            </a:xfrm>
            <a:prstGeom prst="rect">
              <a:avLst/>
            </a:prstGeom>
            <a:noFill/>
          </p:spPr>
          <p:txBody>
            <a:bodyPr wrap="square" rtlCol="0">
              <a:spAutoFit/>
            </a:bodyPr>
            <a:lstStyle/>
            <a:p>
              <a:r>
                <a:rPr lang="en-US" dirty="0" smtClean="0"/>
                <a:t>2000</a:t>
              </a:r>
              <a:endParaRPr lang="en-US" dirty="0"/>
            </a:p>
          </p:txBody>
        </p:sp>
        <p:sp>
          <p:nvSpPr>
            <p:cNvPr id="17" name="TextBox 16"/>
            <p:cNvSpPr txBox="1"/>
            <p:nvPr/>
          </p:nvSpPr>
          <p:spPr>
            <a:xfrm>
              <a:off x="2209800" y="3592286"/>
              <a:ext cx="914400" cy="369332"/>
            </a:xfrm>
            <a:prstGeom prst="rect">
              <a:avLst/>
            </a:prstGeom>
            <a:noFill/>
          </p:spPr>
          <p:txBody>
            <a:bodyPr wrap="square" rtlCol="0">
              <a:spAutoFit/>
            </a:bodyPr>
            <a:lstStyle/>
            <a:p>
              <a:r>
                <a:rPr lang="en-US" dirty="0" smtClean="0"/>
                <a:t>2005</a:t>
              </a:r>
              <a:endParaRPr lang="en-US" dirty="0"/>
            </a:p>
          </p:txBody>
        </p:sp>
        <p:cxnSp>
          <p:nvCxnSpPr>
            <p:cNvPr id="27" name="Straight Connector 26"/>
            <p:cNvCxnSpPr/>
            <p:nvPr/>
          </p:nvCxnSpPr>
          <p:spPr>
            <a:xfrm>
              <a:off x="5181600" y="2975429"/>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876800" y="3595914"/>
              <a:ext cx="914400" cy="369332"/>
            </a:xfrm>
            <a:prstGeom prst="rect">
              <a:avLst/>
            </a:prstGeom>
            <a:noFill/>
          </p:spPr>
          <p:txBody>
            <a:bodyPr wrap="square" rtlCol="0">
              <a:spAutoFit/>
            </a:bodyPr>
            <a:lstStyle/>
            <a:p>
              <a:r>
                <a:rPr lang="en-US" dirty="0" smtClean="0"/>
                <a:t>2010</a:t>
              </a:r>
              <a:endParaRPr lang="en-US" dirty="0"/>
            </a:p>
          </p:txBody>
        </p:sp>
        <p:cxnSp>
          <p:nvCxnSpPr>
            <p:cNvPr id="33" name="Straight Connector 32"/>
            <p:cNvCxnSpPr/>
            <p:nvPr/>
          </p:nvCxnSpPr>
          <p:spPr>
            <a:xfrm>
              <a:off x="7848600" y="2971800"/>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7554686" y="3621705"/>
              <a:ext cx="914400" cy="369332"/>
            </a:xfrm>
            <a:prstGeom prst="rect">
              <a:avLst/>
            </a:prstGeom>
            <a:noFill/>
          </p:spPr>
          <p:txBody>
            <a:bodyPr wrap="square" rtlCol="0">
              <a:spAutoFit/>
            </a:bodyPr>
            <a:lstStyle/>
            <a:p>
              <a:r>
                <a:rPr lang="en-US" dirty="0" smtClean="0"/>
                <a:t>2015</a:t>
              </a:r>
            </a:p>
          </p:txBody>
        </p:sp>
        <p:cxnSp>
          <p:nvCxnSpPr>
            <p:cNvPr id="36" name="Straight Connector 35"/>
            <p:cNvCxnSpPr/>
            <p:nvPr/>
          </p:nvCxnSpPr>
          <p:spPr>
            <a:xfrm>
              <a:off x="8621486" y="2982686"/>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8305800" y="3621705"/>
              <a:ext cx="685800" cy="369332"/>
            </a:xfrm>
            <a:prstGeom prst="rect">
              <a:avLst/>
            </a:prstGeom>
            <a:noFill/>
          </p:spPr>
          <p:txBody>
            <a:bodyPr wrap="square" rtlCol="0">
              <a:spAutoFit/>
            </a:bodyPr>
            <a:lstStyle/>
            <a:p>
              <a:r>
                <a:rPr lang="en-US" dirty="0" smtClean="0"/>
                <a:t>2017</a:t>
              </a:r>
            </a:p>
          </p:txBody>
        </p:sp>
      </p:grpSp>
      <p:sp>
        <p:nvSpPr>
          <p:cNvPr id="6" name="Rounded Rectangular Callout 5"/>
          <p:cNvSpPr/>
          <p:nvPr/>
        </p:nvSpPr>
        <p:spPr bwMode="auto">
          <a:xfrm rot="10800000">
            <a:off x="598714" y="2629932"/>
            <a:ext cx="7336971" cy="4086554"/>
          </a:xfrm>
          <a:prstGeom prst="wedgeRoundRectCallout">
            <a:avLst>
              <a:gd name="adj1" fmla="val 40225"/>
              <a:gd name="adj2" fmla="val 73539"/>
              <a:gd name="adj3" fmla="val 16667"/>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endParaRPr lang="en-US" sz="2400" dirty="0"/>
          </a:p>
        </p:txBody>
      </p:sp>
      <p:sp>
        <p:nvSpPr>
          <p:cNvPr id="8" name="TextBox 7"/>
          <p:cNvSpPr txBox="1"/>
          <p:nvPr/>
        </p:nvSpPr>
        <p:spPr>
          <a:xfrm>
            <a:off x="792926" y="2666999"/>
            <a:ext cx="6815519" cy="3908762"/>
          </a:xfrm>
          <a:prstGeom prst="rect">
            <a:avLst/>
          </a:prstGeom>
          <a:noFill/>
        </p:spPr>
        <p:txBody>
          <a:bodyPr wrap="square" rtlCol="0">
            <a:spAutoFit/>
          </a:bodyPr>
          <a:lstStyle/>
          <a:p>
            <a:pPr algn="ctr"/>
            <a:r>
              <a:rPr lang="en-US" sz="3600" dirty="0" smtClean="0"/>
              <a:t>2002</a:t>
            </a:r>
          </a:p>
          <a:p>
            <a:pPr algn="ctr"/>
            <a:endParaRPr lang="en-US" sz="2400" dirty="0" smtClean="0"/>
          </a:p>
          <a:p>
            <a:pPr algn="ctr"/>
            <a:r>
              <a:rPr lang="en-US" sz="2400" dirty="0" smtClean="0"/>
              <a:t>TCEQ Promulgates Accreditation Rules:</a:t>
            </a:r>
          </a:p>
          <a:p>
            <a:pPr algn="ctr"/>
            <a:r>
              <a:rPr lang="en-US" sz="2400" dirty="0" smtClean="0"/>
              <a:t>30 TAC Chapter 25</a:t>
            </a:r>
          </a:p>
          <a:p>
            <a:pPr algn="ctr"/>
            <a:endParaRPr lang="en-US" sz="1400" i="1" dirty="0"/>
          </a:p>
          <a:p>
            <a:pPr algn="ctr"/>
            <a:endParaRPr lang="en-US" sz="1400" i="1" dirty="0" smtClean="0"/>
          </a:p>
          <a:p>
            <a:pPr algn="ctr"/>
            <a:r>
              <a:rPr lang="en-US" sz="1400" i="1" dirty="0" smtClean="0"/>
              <a:t>This </a:t>
            </a:r>
            <a:r>
              <a:rPr lang="en-US" sz="1400" i="1" dirty="0"/>
              <a:t>chapter describes requirements for accreditation and certification of environmental testing laboratories. Accreditation is voluntary; however, the commission may accept environmental testing laboratory data and analyses for use in commission decisions regarding any matter under the commission's jurisdiction relating to permits or other authorizations, compliance matters, enforcement actions, or corrective actions only if the data and analyses are prepared by an environmental testing laboratory accredited by the commission under this chapter, except as provided in §25.6 of this title (relating to Conditions Under Which the Commission May Accept Analytical Data)</a:t>
            </a:r>
          </a:p>
        </p:txBody>
      </p:sp>
    </p:spTree>
    <p:extLst>
      <p:ext uri="{BB962C8B-B14F-4D97-AF65-F5344CB8AC3E}">
        <p14:creationId xmlns:p14="http://schemas.microsoft.com/office/powerpoint/2010/main" val="2500235069"/>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9"/>
            <a:ext cx="8382000" cy="455612"/>
          </a:xfrm>
        </p:spPr>
        <p:txBody>
          <a:bodyPr>
            <a:normAutofit fontScale="90000"/>
          </a:bodyPr>
          <a:lstStyle/>
          <a:p>
            <a:r>
              <a:rPr lang="en-US" sz="3600" dirty="0" smtClean="0"/>
              <a:t>Where We’ve Been</a:t>
            </a:r>
            <a:r>
              <a:rPr lang="en-US" dirty="0" smtClean="0"/>
              <a:t/>
            </a:r>
            <a:br>
              <a:rPr lang="en-US" dirty="0" smtClean="0"/>
            </a:br>
            <a:endParaRPr lang="en-US" dirty="0">
              <a:solidFill>
                <a:schemeClr val="tx2"/>
              </a:solidFill>
            </a:endParaRPr>
          </a:p>
        </p:txBody>
      </p:sp>
      <p:sp>
        <p:nvSpPr>
          <p:cNvPr id="3" name="Text Placeholder 2"/>
          <p:cNvSpPr>
            <a:spLocks noGrp="1"/>
          </p:cNvSpPr>
          <p:nvPr>
            <p:ph type="body" sz="quarter" idx="10"/>
          </p:nvPr>
        </p:nvSpPr>
        <p:spPr>
          <a:xfrm>
            <a:off x="76200" y="762000"/>
            <a:ext cx="8382000" cy="457200"/>
          </a:xfrm>
        </p:spPr>
        <p:txBody>
          <a:bodyPr>
            <a:normAutofit/>
          </a:bodyPr>
          <a:lstStyle/>
          <a:p>
            <a:pPr marL="0" indent="0">
              <a:buNone/>
            </a:pPr>
            <a:r>
              <a:rPr lang="en-US" dirty="0" smtClean="0">
                <a:solidFill>
                  <a:schemeClr val="tx2"/>
                </a:solidFill>
              </a:rPr>
              <a:t>TCEQ Laboratory Accreditation Program Timeline</a:t>
            </a:r>
            <a:endParaRPr lang="en-US" dirty="0" smtClean="0"/>
          </a:p>
        </p:txBody>
      </p:sp>
      <p:sp>
        <p:nvSpPr>
          <p:cNvPr id="4" name="Rectangle 3"/>
          <p:cNvSpPr/>
          <p:nvPr/>
        </p:nvSpPr>
        <p:spPr bwMode="auto">
          <a:xfrm>
            <a:off x="0" y="640082"/>
            <a:ext cx="9144000" cy="45719"/>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grpSp>
        <p:nvGrpSpPr>
          <p:cNvPr id="40" name="Group 39"/>
          <p:cNvGrpSpPr/>
          <p:nvPr/>
        </p:nvGrpSpPr>
        <p:grpSpPr>
          <a:xfrm>
            <a:off x="190500" y="1371600"/>
            <a:ext cx="8763000" cy="1019237"/>
            <a:chOff x="0" y="2971800"/>
            <a:chExt cx="8991600" cy="1019237"/>
          </a:xfrm>
        </p:grpSpPr>
        <p:cxnSp>
          <p:nvCxnSpPr>
            <p:cNvPr id="38" name="Straight Connector 37"/>
            <p:cNvCxnSpPr/>
            <p:nvPr/>
          </p:nvCxnSpPr>
          <p:spPr>
            <a:xfrm>
              <a:off x="6858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8229600" y="3040743"/>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73152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6781800" y="3048000"/>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62484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5715000" y="3048000"/>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46482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41148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35814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30480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1336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6002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1430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bwMode="auto">
            <a:xfrm>
              <a:off x="304800" y="3200400"/>
              <a:ext cx="8305800" cy="152400"/>
            </a:xfrm>
            <a:prstGeom prst="rect">
              <a:avLst/>
            </a:prstGeom>
            <a:solidFill>
              <a:schemeClr val="accent3"/>
            </a:solidFill>
            <a:ln>
              <a:solidFill>
                <a:schemeClr val="bg1"/>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cxnSp>
          <p:nvCxnSpPr>
            <p:cNvPr id="7" name="Straight Connector 6"/>
            <p:cNvCxnSpPr/>
            <p:nvPr/>
          </p:nvCxnSpPr>
          <p:spPr>
            <a:xfrm>
              <a:off x="2656114" y="2971800"/>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304800" y="2971800"/>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0" y="3606800"/>
              <a:ext cx="685800" cy="369332"/>
            </a:xfrm>
            <a:prstGeom prst="rect">
              <a:avLst/>
            </a:prstGeom>
            <a:noFill/>
          </p:spPr>
          <p:txBody>
            <a:bodyPr wrap="square" rtlCol="0">
              <a:spAutoFit/>
            </a:bodyPr>
            <a:lstStyle/>
            <a:p>
              <a:r>
                <a:rPr lang="en-US" dirty="0" smtClean="0"/>
                <a:t>2000</a:t>
              </a:r>
              <a:endParaRPr lang="en-US" dirty="0"/>
            </a:p>
          </p:txBody>
        </p:sp>
        <p:sp>
          <p:nvSpPr>
            <p:cNvPr id="17" name="TextBox 16"/>
            <p:cNvSpPr txBox="1"/>
            <p:nvPr/>
          </p:nvSpPr>
          <p:spPr>
            <a:xfrm>
              <a:off x="2209800" y="3592286"/>
              <a:ext cx="914400" cy="369332"/>
            </a:xfrm>
            <a:prstGeom prst="rect">
              <a:avLst/>
            </a:prstGeom>
            <a:noFill/>
          </p:spPr>
          <p:txBody>
            <a:bodyPr wrap="square" rtlCol="0">
              <a:spAutoFit/>
            </a:bodyPr>
            <a:lstStyle/>
            <a:p>
              <a:r>
                <a:rPr lang="en-US" dirty="0" smtClean="0"/>
                <a:t>2005</a:t>
              </a:r>
              <a:endParaRPr lang="en-US" dirty="0"/>
            </a:p>
          </p:txBody>
        </p:sp>
        <p:cxnSp>
          <p:nvCxnSpPr>
            <p:cNvPr id="27" name="Straight Connector 26"/>
            <p:cNvCxnSpPr/>
            <p:nvPr/>
          </p:nvCxnSpPr>
          <p:spPr>
            <a:xfrm>
              <a:off x="5181600" y="2975429"/>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876800" y="3595914"/>
              <a:ext cx="914400" cy="369332"/>
            </a:xfrm>
            <a:prstGeom prst="rect">
              <a:avLst/>
            </a:prstGeom>
            <a:noFill/>
          </p:spPr>
          <p:txBody>
            <a:bodyPr wrap="square" rtlCol="0">
              <a:spAutoFit/>
            </a:bodyPr>
            <a:lstStyle/>
            <a:p>
              <a:r>
                <a:rPr lang="en-US" dirty="0" smtClean="0"/>
                <a:t>2010</a:t>
              </a:r>
              <a:endParaRPr lang="en-US" dirty="0"/>
            </a:p>
          </p:txBody>
        </p:sp>
        <p:cxnSp>
          <p:nvCxnSpPr>
            <p:cNvPr id="33" name="Straight Connector 32"/>
            <p:cNvCxnSpPr/>
            <p:nvPr/>
          </p:nvCxnSpPr>
          <p:spPr>
            <a:xfrm>
              <a:off x="7848600" y="2971800"/>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7554686" y="3621705"/>
              <a:ext cx="914400" cy="369332"/>
            </a:xfrm>
            <a:prstGeom prst="rect">
              <a:avLst/>
            </a:prstGeom>
            <a:noFill/>
          </p:spPr>
          <p:txBody>
            <a:bodyPr wrap="square" rtlCol="0">
              <a:spAutoFit/>
            </a:bodyPr>
            <a:lstStyle/>
            <a:p>
              <a:r>
                <a:rPr lang="en-US" dirty="0" smtClean="0"/>
                <a:t>2015</a:t>
              </a:r>
            </a:p>
          </p:txBody>
        </p:sp>
        <p:cxnSp>
          <p:nvCxnSpPr>
            <p:cNvPr id="36" name="Straight Connector 35"/>
            <p:cNvCxnSpPr/>
            <p:nvPr/>
          </p:nvCxnSpPr>
          <p:spPr>
            <a:xfrm>
              <a:off x="8621486" y="2982686"/>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8305800" y="3621705"/>
              <a:ext cx="685800" cy="369332"/>
            </a:xfrm>
            <a:prstGeom prst="rect">
              <a:avLst/>
            </a:prstGeom>
            <a:noFill/>
          </p:spPr>
          <p:txBody>
            <a:bodyPr wrap="square" rtlCol="0">
              <a:spAutoFit/>
            </a:bodyPr>
            <a:lstStyle/>
            <a:p>
              <a:r>
                <a:rPr lang="en-US" dirty="0" smtClean="0"/>
                <a:t>2017</a:t>
              </a:r>
            </a:p>
          </p:txBody>
        </p:sp>
      </p:grpSp>
      <p:sp>
        <p:nvSpPr>
          <p:cNvPr id="6" name="Rounded Rectangular Callout 5"/>
          <p:cNvSpPr/>
          <p:nvPr/>
        </p:nvSpPr>
        <p:spPr bwMode="auto">
          <a:xfrm rot="10800000">
            <a:off x="598714" y="2629932"/>
            <a:ext cx="7336971" cy="4086554"/>
          </a:xfrm>
          <a:prstGeom prst="wedgeRoundRectCallout">
            <a:avLst>
              <a:gd name="adj1" fmla="val 20245"/>
              <a:gd name="adj2" fmla="val 74307"/>
              <a:gd name="adj3" fmla="val 16667"/>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endParaRPr lang="en-US" sz="2400" dirty="0"/>
          </a:p>
        </p:txBody>
      </p:sp>
      <p:sp>
        <p:nvSpPr>
          <p:cNvPr id="8" name="TextBox 7"/>
          <p:cNvSpPr txBox="1"/>
          <p:nvPr/>
        </p:nvSpPr>
        <p:spPr>
          <a:xfrm>
            <a:off x="792926" y="2692400"/>
            <a:ext cx="6815519" cy="2769989"/>
          </a:xfrm>
          <a:prstGeom prst="rect">
            <a:avLst/>
          </a:prstGeom>
          <a:noFill/>
        </p:spPr>
        <p:txBody>
          <a:bodyPr wrap="square" rtlCol="0">
            <a:spAutoFit/>
          </a:bodyPr>
          <a:lstStyle/>
          <a:p>
            <a:pPr algn="ctr"/>
            <a:r>
              <a:rPr lang="en-US" sz="3600" dirty="0" smtClean="0"/>
              <a:t>2005</a:t>
            </a:r>
          </a:p>
          <a:p>
            <a:pPr algn="ctr"/>
            <a:endParaRPr lang="en-US" sz="2400" dirty="0" smtClean="0"/>
          </a:p>
          <a:p>
            <a:pPr algn="ctr"/>
            <a:endParaRPr lang="en-US" sz="2400" dirty="0"/>
          </a:p>
          <a:p>
            <a:pPr algn="ctr"/>
            <a:r>
              <a:rPr lang="en-US" sz="2400" dirty="0" smtClean="0"/>
              <a:t>TCEQ LAP recognized as a National Environmental Laboratory Accreditation Program accreditation body</a:t>
            </a:r>
          </a:p>
          <a:p>
            <a:pPr algn="ctr"/>
            <a:endParaRPr lang="en-US" sz="1400" i="1" dirty="0" smtClean="0"/>
          </a:p>
          <a:p>
            <a:pPr algn="ctr"/>
            <a:endParaRPr lang="en-US" sz="1400" i="1" dirty="0"/>
          </a:p>
          <a:p>
            <a:pPr algn="ctr"/>
            <a:endParaRPr lang="en-US" sz="1400" i="1" dirty="0" smtClean="0"/>
          </a:p>
        </p:txBody>
      </p:sp>
    </p:spTree>
    <p:extLst>
      <p:ext uri="{BB962C8B-B14F-4D97-AF65-F5344CB8AC3E}">
        <p14:creationId xmlns:p14="http://schemas.microsoft.com/office/powerpoint/2010/main" val="938191580"/>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9"/>
            <a:ext cx="8382000" cy="455612"/>
          </a:xfrm>
        </p:spPr>
        <p:txBody>
          <a:bodyPr>
            <a:normAutofit fontScale="90000"/>
          </a:bodyPr>
          <a:lstStyle/>
          <a:p>
            <a:r>
              <a:rPr lang="en-US" sz="3600" dirty="0" smtClean="0"/>
              <a:t>Where We’ve Been</a:t>
            </a:r>
            <a:r>
              <a:rPr lang="en-US" dirty="0" smtClean="0"/>
              <a:t/>
            </a:r>
            <a:br>
              <a:rPr lang="en-US" dirty="0" smtClean="0"/>
            </a:br>
            <a:endParaRPr lang="en-US" dirty="0">
              <a:solidFill>
                <a:schemeClr val="tx2"/>
              </a:solidFill>
            </a:endParaRPr>
          </a:p>
        </p:txBody>
      </p:sp>
      <p:sp>
        <p:nvSpPr>
          <p:cNvPr id="3" name="Text Placeholder 2"/>
          <p:cNvSpPr>
            <a:spLocks noGrp="1"/>
          </p:cNvSpPr>
          <p:nvPr>
            <p:ph type="body" sz="quarter" idx="10"/>
          </p:nvPr>
        </p:nvSpPr>
        <p:spPr>
          <a:xfrm>
            <a:off x="76200" y="762000"/>
            <a:ext cx="8382000" cy="457200"/>
          </a:xfrm>
        </p:spPr>
        <p:txBody>
          <a:bodyPr>
            <a:normAutofit/>
          </a:bodyPr>
          <a:lstStyle/>
          <a:p>
            <a:pPr marL="0" indent="0">
              <a:buNone/>
            </a:pPr>
            <a:r>
              <a:rPr lang="en-US" dirty="0" smtClean="0">
                <a:solidFill>
                  <a:schemeClr val="tx2"/>
                </a:solidFill>
              </a:rPr>
              <a:t>TCEQ Laboratory Accreditation Program Timeline</a:t>
            </a:r>
            <a:endParaRPr lang="en-US" dirty="0" smtClean="0"/>
          </a:p>
        </p:txBody>
      </p:sp>
      <p:sp>
        <p:nvSpPr>
          <p:cNvPr id="4" name="Rectangle 3"/>
          <p:cNvSpPr/>
          <p:nvPr/>
        </p:nvSpPr>
        <p:spPr bwMode="auto">
          <a:xfrm>
            <a:off x="0" y="640082"/>
            <a:ext cx="9144000" cy="45719"/>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grpSp>
        <p:nvGrpSpPr>
          <p:cNvPr id="40" name="Group 39"/>
          <p:cNvGrpSpPr/>
          <p:nvPr/>
        </p:nvGrpSpPr>
        <p:grpSpPr>
          <a:xfrm>
            <a:off x="190500" y="1371600"/>
            <a:ext cx="8763000" cy="1019237"/>
            <a:chOff x="0" y="2971800"/>
            <a:chExt cx="8991600" cy="1019237"/>
          </a:xfrm>
        </p:grpSpPr>
        <p:cxnSp>
          <p:nvCxnSpPr>
            <p:cNvPr id="38" name="Straight Connector 37"/>
            <p:cNvCxnSpPr/>
            <p:nvPr/>
          </p:nvCxnSpPr>
          <p:spPr>
            <a:xfrm>
              <a:off x="6858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8229600" y="3040743"/>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73152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6781800" y="3048000"/>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62484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5715000" y="3048000"/>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46482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41148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35814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30480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1336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6002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1430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bwMode="auto">
            <a:xfrm>
              <a:off x="304800" y="3200400"/>
              <a:ext cx="8305800" cy="152400"/>
            </a:xfrm>
            <a:prstGeom prst="rect">
              <a:avLst/>
            </a:prstGeom>
            <a:solidFill>
              <a:schemeClr val="accent3"/>
            </a:solidFill>
            <a:ln>
              <a:solidFill>
                <a:schemeClr val="bg1"/>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cxnSp>
          <p:nvCxnSpPr>
            <p:cNvPr id="7" name="Straight Connector 6"/>
            <p:cNvCxnSpPr/>
            <p:nvPr/>
          </p:nvCxnSpPr>
          <p:spPr>
            <a:xfrm>
              <a:off x="2656114" y="2971800"/>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304800" y="2971800"/>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0" y="3606800"/>
              <a:ext cx="685800" cy="369332"/>
            </a:xfrm>
            <a:prstGeom prst="rect">
              <a:avLst/>
            </a:prstGeom>
            <a:noFill/>
          </p:spPr>
          <p:txBody>
            <a:bodyPr wrap="square" rtlCol="0">
              <a:spAutoFit/>
            </a:bodyPr>
            <a:lstStyle/>
            <a:p>
              <a:r>
                <a:rPr lang="en-US" dirty="0" smtClean="0"/>
                <a:t>2000</a:t>
              </a:r>
              <a:endParaRPr lang="en-US" dirty="0"/>
            </a:p>
          </p:txBody>
        </p:sp>
        <p:sp>
          <p:nvSpPr>
            <p:cNvPr id="17" name="TextBox 16"/>
            <p:cNvSpPr txBox="1"/>
            <p:nvPr/>
          </p:nvSpPr>
          <p:spPr>
            <a:xfrm>
              <a:off x="2209800" y="3592286"/>
              <a:ext cx="914400" cy="369332"/>
            </a:xfrm>
            <a:prstGeom prst="rect">
              <a:avLst/>
            </a:prstGeom>
            <a:noFill/>
          </p:spPr>
          <p:txBody>
            <a:bodyPr wrap="square" rtlCol="0">
              <a:spAutoFit/>
            </a:bodyPr>
            <a:lstStyle/>
            <a:p>
              <a:r>
                <a:rPr lang="en-US" dirty="0" smtClean="0"/>
                <a:t>2005</a:t>
              </a:r>
              <a:endParaRPr lang="en-US" dirty="0"/>
            </a:p>
          </p:txBody>
        </p:sp>
        <p:cxnSp>
          <p:nvCxnSpPr>
            <p:cNvPr id="27" name="Straight Connector 26"/>
            <p:cNvCxnSpPr/>
            <p:nvPr/>
          </p:nvCxnSpPr>
          <p:spPr>
            <a:xfrm>
              <a:off x="5181600" y="2975429"/>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876800" y="3595914"/>
              <a:ext cx="914400" cy="369332"/>
            </a:xfrm>
            <a:prstGeom prst="rect">
              <a:avLst/>
            </a:prstGeom>
            <a:noFill/>
          </p:spPr>
          <p:txBody>
            <a:bodyPr wrap="square" rtlCol="0">
              <a:spAutoFit/>
            </a:bodyPr>
            <a:lstStyle/>
            <a:p>
              <a:r>
                <a:rPr lang="en-US" dirty="0" smtClean="0"/>
                <a:t>2010</a:t>
              </a:r>
              <a:endParaRPr lang="en-US" dirty="0"/>
            </a:p>
          </p:txBody>
        </p:sp>
        <p:cxnSp>
          <p:nvCxnSpPr>
            <p:cNvPr id="33" name="Straight Connector 32"/>
            <p:cNvCxnSpPr/>
            <p:nvPr/>
          </p:nvCxnSpPr>
          <p:spPr>
            <a:xfrm>
              <a:off x="7848600" y="2971800"/>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7554686" y="3621705"/>
              <a:ext cx="914400" cy="369332"/>
            </a:xfrm>
            <a:prstGeom prst="rect">
              <a:avLst/>
            </a:prstGeom>
            <a:noFill/>
          </p:spPr>
          <p:txBody>
            <a:bodyPr wrap="square" rtlCol="0">
              <a:spAutoFit/>
            </a:bodyPr>
            <a:lstStyle/>
            <a:p>
              <a:r>
                <a:rPr lang="en-US" dirty="0" smtClean="0"/>
                <a:t>2015</a:t>
              </a:r>
            </a:p>
          </p:txBody>
        </p:sp>
        <p:cxnSp>
          <p:nvCxnSpPr>
            <p:cNvPr id="36" name="Straight Connector 35"/>
            <p:cNvCxnSpPr/>
            <p:nvPr/>
          </p:nvCxnSpPr>
          <p:spPr>
            <a:xfrm>
              <a:off x="8621486" y="2982686"/>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8305800" y="3621705"/>
              <a:ext cx="685800" cy="369332"/>
            </a:xfrm>
            <a:prstGeom prst="rect">
              <a:avLst/>
            </a:prstGeom>
            <a:noFill/>
          </p:spPr>
          <p:txBody>
            <a:bodyPr wrap="square" rtlCol="0">
              <a:spAutoFit/>
            </a:bodyPr>
            <a:lstStyle/>
            <a:p>
              <a:r>
                <a:rPr lang="en-US" dirty="0" smtClean="0"/>
                <a:t>2017</a:t>
              </a:r>
            </a:p>
          </p:txBody>
        </p:sp>
      </p:grpSp>
      <p:sp>
        <p:nvSpPr>
          <p:cNvPr id="6" name="Rounded Rectangular Callout 5"/>
          <p:cNvSpPr/>
          <p:nvPr/>
        </p:nvSpPr>
        <p:spPr bwMode="auto">
          <a:xfrm rot="10800000">
            <a:off x="598714" y="2629932"/>
            <a:ext cx="7336971" cy="4086554"/>
          </a:xfrm>
          <a:prstGeom prst="wedgeRoundRectCallout">
            <a:avLst>
              <a:gd name="adj1" fmla="val 971"/>
              <a:gd name="adj2" fmla="val 73787"/>
              <a:gd name="adj3" fmla="val 16667"/>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endParaRPr lang="en-US" sz="2400" dirty="0"/>
          </a:p>
        </p:txBody>
      </p:sp>
      <p:sp>
        <p:nvSpPr>
          <p:cNvPr id="8" name="TextBox 7"/>
          <p:cNvSpPr txBox="1"/>
          <p:nvPr/>
        </p:nvSpPr>
        <p:spPr>
          <a:xfrm>
            <a:off x="792926" y="2692400"/>
            <a:ext cx="6815519" cy="3508653"/>
          </a:xfrm>
          <a:prstGeom prst="rect">
            <a:avLst/>
          </a:prstGeom>
          <a:noFill/>
        </p:spPr>
        <p:txBody>
          <a:bodyPr wrap="square" rtlCol="0">
            <a:spAutoFit/>
          </a:bodyPr>
          <a:lstStyle/>
          <a:p>
            <a:pPr algn="ctr"/>
            <a:r>
              <a:rPr lang="en-US" sz="3600" dirty="0" smtClean="0"/>
              <a:t>2008</a:t>
            </a:r>
          </a:p>
          <a:p>
            <a:pPr algn="ctr"/>
            <a:endParaRPr lang="en-US" sz="2400" dirty="0" smtClean="0"/>
          </a:p>
          <a:p>
            <a:pPr algn="ctr"/>
            <a:endParaRPr lang="en-US" sz="2400" dirty="0"/>
          </a:p>
          <a:p>
            <a:pPr algn="ctr"/>
            <a:r>
              <a:rPr lang="en-US" sz="2400" dirty="0" smtClean="0"/>
              <a:t>All environmental laboratories providing analytical data to TCEQ for commission decisions must be accredited according to TAC Chapter 25 on or after July 1, 2008</a:t>
            </a:r>
          </a:p>
          <a:p>
            <a:pPr algn="ctr"/>
            <a:endParaRPr lang="en-US" sz="1400" i="1" dirty="0" smtClean="0"/>
          </a:p>
          <a:p>
            <a:pPr algn="ctr"/>
            <a:endParaRPr lang="en-US" sz="1400" i="1" dirty="0"/>
          </a:p>
          <a:p>
            <a:pPr algn="ctr"/>
            <a:endParaRPr lang="en-US" sz="1400" i="1" dirty="0" smtClean="0"/>
          </a:p>
        </p:txBody>
      </p:sp>
    </p:spTree>
    <p:extLst>
      <p:ext uri="{BB962C8B-B14F-4D97-AF65-F5344CB8AC3E}">
        <p14:creationId xmlns:p14="http://schemas.microsoft.com/office/powerpoint/2010/main" val="1102496023"/>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9"/>
            <a:ext cx="8382000" cy="455612"/>
          </a:xfrm>
        </p:spPr>
        <p:txBody>
          <a:bodyPr>
            <a:normAutofit fontScale="90000"/>
          </a:bodyPr>
          <a:lstStyle/>
          <a:p>
            <a:r>
              <a:rPr lang="en-US" sz="3600" dirty="0" smtClean="0"/>
              <a:t>Where We’ve Been</a:t>
            </a:r>
            <a:r>
              <a:rPr lang="en-US" dirty="0" smtClean="0"/>
              <a:t/>
            </a:r>
            <a:br>
              <a:rPr lang="en-US" dirty="0" smtClean="0"/>
            </a:br>
            <a:endParaRPr lang="en-US" dirty="0">
              <a:solidFill>
                <a:schemeClr val="tx2"/>
              </a:solidFill>
            </a:endParaRPr>
          </a:p>
        </p:txBody>
      </p:sp>
      <p:sp>
        <p:nvSpPr>
          <p:cNvPr id="3" name="Text Placeholder 2"/>
          <p:cNvSpPr>
            <a:spLocks noGrp="1"/>
          </p:cNvSpPr>
          <p:nvPr>
            <p:ph type="body" sz="quarter" idx="10"/>
          </p:nvPr>
        </p:nvSpPr>
        <p:spPr>
          <a:xfrm>
            <a:off x="76200" y="762000"/>
            <a:ext cx="8382000" cy="457200"/>
          </a:xfrm>
        </p:spPr>
        <p:txBody>
          <a:bodyPr>
            <a:normAutofit/>
          </a:bodyPr>
          <a:lstStyle/>
          <a:p>
            <a:pPr marL="0" indent="0">
              <a:buNone/>
            </a:pPr>
            <a:r>
              <a:rPr lang="en-US" dirty="0" smtClean="0">
                <a:solidFill>
                  <a:schemeClr val="tx2"/>
                </a:solidFill>
              </a:rPr>
              <a:t>TCEQ Laboratory Accreditation Program Timeline</a:t>
            </a:r>
            <a:endParaRPr lang="en-US" dirty="0" smtClean="0"/>
          </a:p>
        </p:txBody>
      </p:sp>
      <p:sp>
        <p:nvSpPr>
          <p:cNvPr id="4" name="Rectangle 3"/>
          <p:cNvSpPr/>
          <p:nvPr/>
        </p:nvSpPr>
        <p:spPr bwMode="auto">
          <a:xfrm>
            <a:off x="0" y="640082"/>
            <a:ext cx="9144000" cy="45719"/>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grpSp>
        <p:nvGrpSpPr>
          <p:cNvPr id="40" name="Group 39"/>
          <p:cNvGrpSpPr/>
          <p:nvPr/>
        </p:nvGrpSpPr>
        <p:grpSpPr>
          <a:xfrm>
            <a:off x="190500" y="1371600"/>
            <a:ext cx="8763000" cy="1019237"/>
            <a:chOff x="0" y="2971800"/>
            <a:chExt cx="8991600" cy="1019237"/>
          </a:xfrm>
        </p:grpSpPr>
        <p:cxnSp>
          <p:nvCxnSpPr>
            <p:cNvPr id="38" name="Straight Connector 37"/>
            <p:cNvCxnSpPr/>
            <p:nvPr/>
          </p:nvCxnSpPr>
          <p:spPr>
            <a:xfrm>
              <a:off x="6858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8229600" y="3040743"/>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73152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6781800" y="3048000"/>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62484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5715000" y="3048000"/>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46482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41148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35814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30480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1336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6002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1430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bwMode="auto">
            <a:xfrm>
              <a:off x="304800" y="3200400"/>
              <a:ext cx="8305800" cy="152400"/>
            </a:xfrm>
            <a:prstGeom prst="rect">
              <a:avLst/>
            </a:prstGeom>
            <a:solidFill>
              <a:schemeClr val="accent3"/>
            </a:solidFill>
            <a:ln>
              <a:solidFill>
                <a:schemeClr val="bg1"/>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cxnSp>
          <p:nvCxnSpPr>
            <p:cNvPr id="7" name="Straight Connector 6"/>
            <p:cNvCxnSpPr/>
            <p:nvPr/>
          </p:nvCxnSpPr>
          <p:spPr>
            <a:xfrm>
              <a:off x="2656114" y="2971800"/>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304800" y="2971800"/>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0" y="3606800"/>
              <a:ext cx="685800" cy="369332"/>
            </a:xfrm>
            <a:prstGeom prst="rect">
              <a:avLst/>
            </a:prstGeom>
            <a:noFill/>
          </p:spPr>
          <p:txBody>
            <a:bodyPr wrap="square" rtlCol="0">
              <a:spAutoFit/>
            </a:bodyPr>
            <a:lstStyle/>
            <a:p>
              <a:r>
                <a:rPr lang="en-US" dirty="0" smtClean="0"/>
                <a:t>2000</a:t>
              </a:r>
              <a:endParaRPr lang="en-US" dirty="0"/>
            </a:p>
          </p:txBody>
        </p:sp>
        <p:sp>
          <p:nvSpPr>
            <p:cNvPr id="17" name="TextBox 16"/>
            <p:cNvSpPr txBox="1"/>
            <p:nvPr/>
          </p:nvSpPr>
          <p:spPr>
            <a:xfrm>
              <a:off x="2209800" y="3592286"/>
              <a:ext cx="914400" cy="369332"/>
            </a:xfrm>
            <a:prstGeom prst="rect">
              <a:avLst/>
            </a:prstGeom>
            <a:noFill/>
          </p:spPr>
          <p:txBody>
            <a:bodyPr wrap="square" rtlCol="0">
              <a:spAutoFit/>
            </a:bodyPr>
            <a:lstStyle/>
            <a:p>
              <a:r>
                <a:rPr lang="en-US" dirty="0" smtClean="0"/>
                <a:t>2005</a:t>
              </a:r>
              <a:endParaRPr lang="en-US" dirty="0"/>
            </a:p>
          </p:txBody>
        </p:sp>
        <p:cxnSp>
          <p:nvCxnSpPr>
            <p:cNvPr id="27" name="Straight Connector 26"/>
            <p:cNvCxnSpPr/>
            <p:nvPr/>
          </p:nvCxnSpPr>
          <p:spPr>
            <a:xfrm>
              <a:off x="5181600" y="2975429"/>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876800" y="3595914"/>
              <a:ext cx="914400" cy="369332"/>
            </a:xfrm>
            <a:prstGeom prst="rect">
              <a:avLst/>
            </a:prstGeom>
            <a:noFill/>
          </p:spPr>
          <p:txBody>
            <a:bodyPr wrap="square" rtlCol="0">
              <a:spAutoFit/>
            </a:bodyPr>
            <a:lstStyle/>
            <a:p>
              <a:r>
                <a:rPr lang="en-US" dirty="0" smtClean="0"/>
                <a:t>2010</a:t>
              </a:r>
              <a:endParaRPr lang="en-US" dirty="0"/>
            </a:p>
          </p:txBody>
        </p:sp>
        <p:cxnSp>
          <p:nvCxnSpPr>
            <p:cNvPr id="33" name="Straight Connector 32"/>
            <p:cNvCxnSpPr/>
            <p:nvPr/>
          </p:nvCxnSpPr>
          <p:spPr>
            <a:xfrm>
              <a:off x="7848600" y="2971800"/>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7554686" y="3621705"/>
              <a:ext cx="914400" cy="369332"/>
            </a:xfrm>
            <a:prstGeom prst="rect">
              <a:avLst/>
            </a:prstGeom>
            <a:noFill/>
          </p:spPr>
          <p:txBody>
            <a:bodyPr wrap="square" rtlCol="0">
              <a:spAutoFit/>
            </a:bodyPr>
            <a:lstStyle/>
            <a:p>
              <a:r>
                <a:rPr lang="en-US" dirty="0" smtClean="0"/>
                <a:t>2015</a:t>
              </a:r>
            </a:p>
          </p:txBody>
        </p:sp>
        <p:cxnSp>
          <p:nvCxnSpPr>
            <p:cNvPr id="36" name="Straight Connector 35"/>
            <p:cNvCxnSpPr/>
            <p:nvPr/>
          </p:nvCxnSpPr>
          <p:spPr>
            <a:xfrm>
              <a:off x="8621486" y="2982686"/>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8305800" y="3621705"/>
              <a:ext cx="685800" cy="369332"/>
            </a:xfrm>
            <a:prstGeom prst="rect">
              <a:avLst/>
            </a:prstGeom>
            <a:noFill/>
          </p:spPr>
          <p:txBody>
            <a:bodyPr wrap="square" rtlCol="0">
              <a:spAutoFit/>
            </a:bodyPr>
            <a:lstStyle/>
            <a:p>
              <a:r>
                <a:rPr lang="en-US" dirty="0" smtClean="0"/>
                <a:t>2017</a:t>
              </a:r>
            </a:p>
          </p:txBody>
        </p:sp>
      </p:grpSp>
      <p:sp>
        <p:nvSpPr>
          <p:cNvPr id="6" name="Rounded Rectangular Callout 5"/>
          <p:cNvSpPr/>
          <p:nvPr/>
        </p:nvSpPr>
        <p:spPr bwMode="auto">
          <a:xfrm rot="10800000">
            <a:off x="598714" y="2629932"/>
            <a:ext cx="7336971" cy="4086554"/>
          </a:xfrm>
          <a:prstGeom prst="wedgeRoundRectCallout">
            <a:avLst>
              <a:gd name="adj1" fmla="val -20477"/>
              <a:gd name="adj2" fmla="val 73526"/>
              <a:gd name="adj3" fmla="val 16667"/>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endParaRPr lang="en-US" sz="2400" dirty="0"/>
          </a:p>
        </p:txBody>
      </p:sp>
      <p:sp>
        <p:nvSpPr>
          <p:cNvPr id="8" name="TextBox 7"/>
          <p:cNvSpPr txBox="1"/>
          <p:nvPr/>
        </p:nvSpPr>
        <p:spPr>
          <a:xfrm>
            <a:off x="792926" y="2692400"/>
            <a:ext cx="6815519" cy="3139321"/>
          </a:xfrm>
          <a:prstGeom prst="rect">
            <a:avLst/>
          </a:prstGeom>
          <a:noFill/>
        </p:spPr>
        <p:txBody>
          <a:bodyPr wrap="square" rtlCol="0">
            <a:spAutoFit/>
          </a:bodyPr>
          <a:lstStyle/>
          <a:p>
            <a:pPr algn="ctr"/>
            <a:r>
              <a:rPr lang="en-US" sz="3600" dirty="0" smtClean="0"/>
              <a:t>2011</a:t>
            </a:r>
          </a:p>
          <a:p>
            <a:pPr algn="ctr"/>
            <a:endParaRPr lang="en-US" sz="2400" dirty="0" smtClean="0"/>
          </a:p>
          <a:p>
            <a:pPr algn="ctr"/>
            <a:endParaRPr lang="en-US" sz="2400" dirty="0"/>
          </a:p>
          <a:p>
            <a:pPr algn="ctr"/>
            <a:r>
              <a:rPr lang="en-US" sz="2400" dirty="0" smtClean="0"/>
              <a:t>TCEQ switches from the 2003 NELAC Standard to the 2009 TNI Standard as the standard for accreditation on July 1, 2011</a:t>
            </a:r>
          </a:p>
          <a:p>
            <a:pPr algn="ctr"/>
            <a:endParaRPr lang="en-US" sz="1400" i="1" dirty="0" smtClean="0"/>
          </a:p>
          <a:p>
            <a:pPr algn="ctr"/>
            <a:endParaRPr lang="en-US" sz="1400" i="1" dirty="0"/>
          </a:p>
          <a:p>
            <a:pPr algn="ctr"/>
            <a:endParaRPr lang="en-US" sz="1400" i="1" dirty="0" smtClean="0"/>
          </a:p>
        </p:txBody>
      </p:sp>
    </p:spTree>
    <p:extLst>
      <p:ext uri="{BB962C8B-B14F-4D97-AF65-F5344CB8AC3E}">
        <p14:creationId xmlns:p14="http://schemas.microsoft.com/office/powerpoint/2010/main" val="123567945"/>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9"/>
            <a:ext cx="8382000" cy="455612"/>
          </a:xfrm>
        </p:spPr>
        <p:txBody>
          <a:bodyPr>
            <a:normAutofit fontScale="90000"/>
          </a:bodyPr>
          <a:lstStyle/>
          <a:p>
            <a:r>
              <a:rPr lang="en-US" sz="3600" dirty="0" smtClean="0"/>
              <a:t>Where We’ve Been</a:t>
            </a:r>
            <a:r>
              <a:rPr lang="en-US" dirty="0" smtClean="0"/>
              <a:t/>
            </a:r>
            <a:br>
              <a:rPr lang="en-US" dirty="0" smtClean="0"/>
            </a:br>
            <a:endParaRPr lang="en-US" dirty="0">
              <a:solidFill>
                <a:schemeClr val="tx2"/>
              </a:solidFill>
            </a:endParaRPr>
          </a:p>
        </p:txBody>
      </p:sp>
      <p:sp>
        <p:nvSpPr>
          <p:cNvPr id="3" name="Text Placeholder 2"/>
          <p:cNvSpPr>
            <a:spLocks noGrp="1"/>
          </p:cNvSpPr>
          <p:nvPr>
            <p:ph type="body" sz="quarter" idx="10"/>
          </p:nvPr>
        </p:nvSpPr>
        <p:spPr>
          <a:xfrm>
            <a:off x="76200" y="762000"/>
            <a:ext cx="8382000" cy="457200"/>
          </a:xfrm>
        </p:spPr>
        <p:txBody>
          <a:bodyPr>
            <a:normAutofit/>
          </a:bodyPr>
          <a:lstStyle/>
          <a:p>
            <a:pPr marL="0" indent="0">
              <a:buNone/>
            </a:pPr>
            <a:r>
              <a:rPr lang="en-US" dirty="0" smtClean="0">
                <a:solidFill>
                  <a:schemeClr val="tx2"/>
                </a:solidFill>
              </a:rPr>
              <a:t>TCEQ Laboratory Accreditation Program Timeline</a:t>
            </a:r>
            <a:endParaRPr lang="en-US" dirty="0" smtClean="0"/>
          </a:p>
        </p:txBody>
      </p:sp>
      <p:sp>
        <p:nvSpPr>
          <p:cNvPr id="4" name="Rectangle 3"/>
          <p:cNvSpPr/>
          <p:nvPr/>
        </p:nvSpPr>
        <p:spPr bwMode="auto">
          <a:xfrm>
            <a:off x="0" y="640082"/>
            <a:ext cx="9144000" cy="45719"/>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grpSp>
        <p:nvGrpSpPr>
          <p:cNvPr id="40" name="Group 39"/>
          <p:cNvGrpSpPr/>
          <p:nvPr/>
        </p:nvGrpSpPr>
        <p:grpSpPr>
          <a:xfrm>
            <a:off x="190500" y="1371600"/>
            <a:ext cx="8763000" cy="1019237"/>
            <a:chOff x="0" y="2971800"/>
            <a:chExt cx="8991600" cy="1019237"/>
          </a:xfrm>
        </p:grpSpPr>
        <p:cxnSp>
          <p:nvCxnSpPr>
            <p:cNvPr id="38" name="Straight Connector 37"/>
            <p:cNvCxnSpPr/>
            <p:nvPr/>
          </p:nvCxnSpPr>
          <p:spPr>
            <a:xfrm>
              <a:off x="6858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8229600" y="3040743"/>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73152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6781800" y="3048000"/>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62484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5715000" y="3048000"/>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46482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41148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35814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30480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1336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6002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143000" y="3058886"/>
              <a:ext cx="0" cy="457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bwMode="auto">
            <a:xfrm>
              <a:off x="304800" y="3200400"/>
              <a:ext cx="8305800" cy="152400"/>
            </a:xfrm>
            <a:prstGeom prst="rect">
              <a:avLst/>
            </a:prstGeom>
            <a:solidFill>
              <a:schemeClr val="accent3"/>
            </a:solidFill>
            <a:ln>
              <a:solidFill>
                <a:schemeClr val="bg1"/>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cxnSp>
          <p:nvCxnSpPr>
            <p:cNvPr id="7" name="Straight Connector 6"/>
            <p:cNvCxnSpPr/>
            <p:nvPr/>
          </p:nvCxnSpPr>
          <p:spPr>
            <a:xfrm>
              <a:off x="2656114" y="2971800"/>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304800" y="2971800"/>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0" y="3606800"/>
              <a:ext cx="685800" cy="369332"/>
            </a:xfrm>
            <a:prstGeom prst="rect">
              <a:avLst/>
            </a:prstGeom>
            <a:noFill/>
          </p:spPr>
          <p:txBody>
            <a:bodyPr wrap="square" rtlCol="0">
              <a:spAutoFit/>
            </a:bodyPr>
            <a:lstStyle/>
            <a:p>
              <a:r>
                <a:rPr lang="en-US" dirty="0" smtClean="0"/>
                <a:t>2000</a:t>
              </a:r>
              <a:endParaRPr lang="en-US" dirty="0"/>
            </a:p>
          </p:txBody>
        </p:sp>
        <p:sp>
          <p:nvSpPr>
            <p:cNvPr id="17" name="TextBox 16"/>
            <p:cNvSpPr txBox="1"/>
            <p:nvPr/>
          </p:nvSpPr>
          <p:spPr>
            <a:xfrm>
              <a:off x="2209800" y="3592286"/>
              <a:ext cx="914400" cy="369332"/>
            </a:xfrm>
            <a:prstGeom prst="rect">
              <a:avLst/>
            </a:prstGeom>
            <a:noFill/>
          </p:spPr>
          <p:txBody>
            <a:bodyPr wrap="square" rtlCol="0">
              <a:spAutoFit/>
            </a:bodyPr>
            <a:lstStyle/>
            <a:p>
              <a:r>
                <a:rPr lang="en-US" dirty="0" smtClean="0"/>
                <a:t>2005</a:t>
              </a:r>
              <a:endParaRPr lang="en-US" dirty="0"/>
            </a:p>
          </p:txBody>
        </p:sp>
        <p:cxnSp>
          <p:nvCxnSpPr>
            <p:cNvPr id="27" name="Straight Connector 26"/>
            <p:cNvCxnSpPr/>
            <p:nvPr/>
          </p:nvCxnSpPr>
          <p:spPr>
            <a:xfrm>
              <a:off x="5181600" y="2975429"/>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876800" y="3595914"/>
              <a:ext cx="914400" cy="369332"/>
            </a:xfrm>
            <a:prstGeom prst="rect">
              <a:avLst/>
            </a:prstGeom>
            <a:noFill/>
          </p:spPr>
          <p:txBody>
            <a:bodyPr wrap="square" rtlCol="0">
              <a:spAutoFit/>
            </a:bodyPr>
            <a:lstStyle/>
            <a:p>
              <a:r>
                <a:rPr lang="en-US" dirty="0" smtClean="0"/>
                <a:t>2010</a:t>
              </a:r>
              <a:endParaRPr lang="en-US" dirty="0"/>
            </a:p>
          </p:txBody>
        </p:sp>
        <p:cxnSp>
          <p:nvCxnSpPr>
            <p:cNvPr id="33" name="Straight Connector 32"/>
            <p:cNvCxnSpPr/>
            <p:nvPr/>
          </p:nvCxnSpPr>
          <p:spPr>
            <a:xfrm>
              <a:off x="7848600" y="2971800"/>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7554686" y="3621705"/>
              <a:ext cx="914400" cy="369332"/>
            </a:xfrm>
            <a:prstGeom prst="rect">
              <a:avLst/>
            </a:prstGeom>
            <a:noFill/>
          </p:spPr>
          <p:txBody>
            <a:bodyPr wrap="square" rtlCol="0">
              <a:spAutoFit/>
            </a:bodyPr>
            <a:lstStyle/>
            <a:p>
              <a:r>
                <a:rPr lang="en-US" dirty="0" smtClean="0"/>
                <a:t>2015</a:t>
              </a:r>
            </a:p>
          </p:txBody>
        </p:sp>
        <p:cxnSp>
          <p:nvCxnSpPr>
            <p:cNvPr id="36" name="Straight Connector 35"/>
            <p:cNvCxnSpPr/>
            <p:nvPr/>
          </p:nvCxnSpPr>
          <p:spPr>
            <a:xfrm>
              <a:off x="8621486" y="2982686"/>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8305800" y="3621705"/>
              <a:ext cx="685800" cy="369332"/>
            </a:xfrm>
            <a:prstGeom prst="rect">
              <a:avLst/>
            </a:prstGeom>
            <a:noFill/>
          </p:spPr>
          <p:txBody>
            <a:bodyPr wrap="square" rtlCol="0">
              <a:spAutoFit/>
            </a:bodyPr>
            <a:lstStyle/>
            <a:p>
              <a:r>
                <a:rPr lang="en-US" dirty="0" smtClean="0"/>
                <a:t>2017</a:t>
              </a:r>
            </a:p>
          </p:txBody>
        </p:sp>
      </p:grpSp>
      <p:sp>
        <p:nvSpPr>
          <p:cNvPr id="6" name="Rounded Rectangular Callout 5"/>
          <p:cNvSpPr/>
          <p:nvPr/>
        </p:nvSpPr>
        <p:spPr bwMode="auto">
          <a:xfrm rot="10800000">
            <a:off x="598714" y="2629932"/>
            <a:ext cx="7336971" cy="4086554"/>
          </a:xfrm>
          <a:prstGeom prst="wedgeRoundRectCallout">
            <a:avLst>
              <a:gd name="adj1" fmla="val -20477"/>
              <a:gd name="adj2" fmla="val 73526"/>
              <a:gd name="adj3" fmla="val 16667"/>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endParaRPr lang="en-US" sz="2400" dirty="0"/>
          </a:p>
        </p:txBody>
      </p:sp>
      <p:sp>
        <p:nvSpPr>
          <p:cNvPr id="8" name="TextBox 7"/>
          <p:cNvSpPr txBox="1"/>
          <p:nvPr/>
        </p:nvSpPr>
        <p:spPr>
          <a:xfrm>
            <a:off x="792926" y="2692400"/>
            <a:ext cx="6815519" cy="3139321"/>
          </a:xfrm>
          <a:prstGeom prst="rect">
            <a:avLst/>
          </a:prstGeom>
          <a:noFill/>
        </p:spPr>
        <p:txBody>
          <a:bodyPr wrap="square" rtlCol="0">
            <a:spAutoFit/>
          </a:bodyPr>
          <a:lstStyle/>
          <a:p>
            <a:pPr algn="ctr"/>
            <a:r>
              <a:rPr lang="en-US" sz="3600" dirty="0" smtClean="0"/>
              <a:t>2011</a:t>
            </a:r>
          </a:p>
          <a:p>
            <a:pPr algn="ctr"/>
            <a:endParaRPr lang="en-US" sz="2400" dirty="0" smtClean="0"/>
          </a:p>
          <a:p>
            <a:pPr algn="ctr"/>
            <a:endParaRPr lang="en-US" sz="2400" dirty="0"/>
          </a:p>
          <a:p>
            <a:pPr algn="ctr"/>
            <a:r>
              <a:rPr lang="en-US" sz="2400" dirty="0" smtClean="0"/>
              <a:t>TCEQ revises the accreditation fees on September 1, 2011.  There have been no fee increases since this time.</a:t>
            </a:r>
          </a:p>
          <a:p>
            <a:pPr algn="ctr"/>
            <a:endParaRPr lang="en-US" sz="1400" i="1" dirty="0" smtClean="0"/>
          </a:p>
          <a:p>
            <a:pPr algn="ctr"/>
            <a:endParaRPr lang="en-US" sz="1400" i="1" dirty="0"/>
          </a:p>
          <a:p>
            <a:pPr algn="ctr"/>
            <a:endParaRPr lang="en-US" sz="1400" i="1" dirty="0" smtClean="0"/>
          </a:p>
        </p:txBody>
      </p:sp>
    </p:spTree>
    <p:extLst>
      <p:ext uri="{BB962C8B-B14F-4D97-AF65-F5344CB8AC3E}">
        <p14:creationId xmlns:p14="http://schemas.microsoft.com/office/powerpoint/2010/main" val="2393344678"/>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Blue Segoe 4-3 template-template_April-17-2007">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8D801D66-535F-4D68-8745-8492CEE9CB5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Sample presentation slides (Blue texture wave design)</Template>
  <TotalTime>469</TotalTime>
  <Words>4199</Words>
  <Application>Microsoft Office PowerPoint</Application>
  <PresentationFormat>On-screen Show (4:3)</PresentationFormat>
  <Paragraphs>344</Paragraphs>
  <Slides>30</Slides>
  <Notes>30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30</vt:i4>
      </vt:variant>
    </vt:vector>
  </HeadingPairs>
  <TitlesOfParts>
    <vt:vector size="37" baseType="lpstr">
      <vt:lpstr>Arial</vt:lpstr>
      <vt:lpstr>Calibri</vt:lpstr>
      <vt:lpstr>Courier New</vt:lpstr>
      <vt:lpstr>Segoe</vt:lpstr>
      <vt:lpstr>Wingdings</vt:lpstr>
      <vt:lpstr>Blue Segoe 4-3 template-template_April-17-2007</vt:lpstr>
      <vt:lpstr>White with Courier font for code slides</vt:lpstr>
      <vt:lpstr>TCEQ Laboratory Accreditation Program (LAP): What Questions Would You Like to Ask?</vt:lpstr>
      <vt:lpstr>Agenda</vt:lpstr>
      <vt:lpstr>Where We’ve Been</vt:lpstr>
      <vt:lpstr>Where We’ve Been </vt:lpstr>
      <vt:lpstr>Where We’ve Been </vt:lpstr>
      <vt:lpstr>Where We’ve Been </vt:lpstr>
      <vt:lpstr>Where We’ve Been </vt:lpstr>
      <vt:lpstr>Where We’ve Been </vt:lpstr>
      <vt:lpstr>Where We’ve Been </vt:lpstr>
      <vt:lpstr>Where We’ve Been </vt:lpstr>
      <vt:lpstr>Where We Are</vt:lpstr>
      <vt:lpstr>Where We Are TCEQ Laboratory Accreditation Program</vt:lpstr>
      <vt:lpstr>Where We Are TCEQ Laboratory Accreditation Program</vt:lpstr>
      <vt:lpstr>Where We Are TCEQ Laboratory Accreditation Program</vt:lpstr>
      <vt:lpstr>Where We Are TCEQ Laboratory Accreditation Program</vt:lpstr>
      <vt:lpstr>Where We Are TCEQ Laboratory Accreditation Program</vt:lpstr>
      <vt:lpstr>Where We Are TCEQ Laboratory Accreditation Program TM Review</vt:lpstr>
      <vt:lpstr>Where We Are TCEQ Laboratory Accreditation Program TM Review</vt:lpstr>
      <vt:lpstr>Where We Are Recent Changes</vt:lpstr>
      <vt:lpstr>Where We Are Recent Changes</vt:lpstr>
      <vt:lpstr>Where We Are Recent Changes</vt:lpstr>
      <vt:lpstr>Where We Are Recent Changes</vt:lpstr>
      <vt:lpstr>Where We’re Going</vt:lpstr>
      <vt:lpstr>Where We’re Going </vt:lpstr>
      <vt:lpstr>Where We’re Going </vt:lpstr>
      <vt:lpstr>Where We’re Going </vt:lpstr>
      <vt:lpstr>Where We’re Going Example: Thermometer Calibrations/Verifications – V1M2  5.5.13.1</vt:lpstr>
      <vt:lpstr>Where We’re Going Example: Calibration Procedures – V1M4  1.7.1.1</vt:lpstr>
      <vt:lpstr>Where We’re Going Example: PT Sample Frequency – V1M1  4.2 and 5.2</vt:lpstr>
      <vt:lpstr>Q &amp; A Session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TCEQ Laboratory Accreditation Program: What Questions Would You Like to Ask?</dc:title>
  <dc:creator>Ken Lancaster</dc:creator>
  <cp:keywords/>
  <cp:lastModifiedBy>Ken Lancaster</cp:lastModifiedBy>
  <cp:revision>53</cp:revision>
  <dcterms:created xsi:type="dcterms:W3CDTF">2017-04-13T20:02:53Z</dcterms:created>
  <dcterms:modified xsi:type="dcterms:W3CDTF">2017-04-17T19:37:22Z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TC102867159990</vt:lpwstr>
  </property>
</Properties>
</file>