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74" r:id="rId5"/>
    <p:sldId id="2313" r:id="rId6"/>
    <p:sldId id="547" r:id="rId7"/>
    <p:sldId id="2297" r:id="rId8"/>
    <p:sldId id="522" r:id="rId9"/>
    <p:sldId id="539" r:id="rId10"/>
    <p:sldId id="5260" r:id="rId11"/>
    <p:sldId id="5227" r:id="rId12"/>
    <p:sldId id="5261" r:id="rId13"/>
    <p:sldId id="532" r:id="rId14"/>
    <p:sldId id="534" r:id="rId15"/>
    <p:sldId id="358" r:id="rId16"/>
    <p:sldId id="544" r:id="rId17"/>
    <p:sldId id="5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xample Slide &amp; Notes" id="{2C3FF0B5-9BFA-46FD-93CC-F1308B35B126}">
          <p14:sldIdLst>
            <p14:sldId id="274"/>
            <p14:sldId id="2313"/>
            <p14:sldId id="547"/>
            <p14:sldId id="2297"/>
            <p14:sldId id="522"/>
            <p14:sldId id="539"/>
            <p14:sldId id="5260"/>
            <p14:sldId id="5227"/>
            <p14:sldId id="5261"/>
            <p14:sldId id="532"/>
            <p14:sldId id="534"/>
            <p14:sldId id="358"/>
            <p14:sldId id="544"/>
            <p14:sldId id="525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62229"/>
    <a:srgbClr val="006837"/>
    <a:srgbClr val="CEE4C5"/>
    <a:srgbClr val="39B54A"/>
    <a:srgbClr val="5DD8D8"/>
    <a:srgbClr val="F79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7449FC-7284-41EB-BFBF-019CAD09C7D5}" v="14" dt="2025-03-31T02:03:07.5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0049" autoAdjust="0"/>
  </p:normalViewPr>
  <p:slideViewPr>
    <p:cSldViewPr snapToGrid="0">
      <p:cViewPr varScale="1">
        <p:scale>
          <a:sx n="68" d="100"/>
          <a:sy n="68" d="100"/>
        </p:scale>
        <p:origin x="91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88"/>
    </p:cViewPr>
  </p:sorterViewPr>
  <p:notesViewPr>
    <p:cSldViewPr snapToGrid="0">
      <p:cViewPr varScale="1">
        <p:scale>
          <a:sx n="115" d="100"/>
          <a:sy n="115" d="100"/>
        </p:scale>
        <p:origin x="4254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79ECB37-7EC5-40EE-83D6-4CA22EBD3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27E881-98CA-4A71-8DC1-F69C9E4781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44A55-0686-4617-97E5-D1335C9CA51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890588-9E15-406B-87B2-13F070D95D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F1AA3-9BAB-4174-A99C-83C3AC47E3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9460F-E9C5-400F-AB51-C0387B169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52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DC25D-84D4-486C-9843-B94E336BFD0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5AD87-973C-45F7-9018-0B732EF1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44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5AD87-973C-45F7-9018-0B732EF1B3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08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5AD87-973C-45F7-9018-0B732EF1B3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37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I’m sure many of you have seen these stats or similar ones…and this is so foundational to why I’m at TPL. Parks are not just a nice to have, but rather a powerful public health strategy for improving health inequities.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Parks serving a majority people of color are, on average, half as large and serve nearly five times more people as parks that serve a majority-white population.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Parks serving primarily low-income households are, on average, four times smaller than parks that serve a majority of high-income households.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AD87-973C-45F7-9018-0B732EF1B3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70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5AD87-973C-45F7-9018-0B732EF1B3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954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5AD87-973C-45F7-9018-0B732EF1B3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5AD87-973C-45F7-9018-0B732EF1B3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47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5AD87-973C-45F7-9018-0B732EF1B3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63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5AD87-973C-45F7-9018-0B732EF1B3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9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5AD87-973C-45F7-9018-0B732EF1B3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72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5AD87-973C-45F7-9018-0B732EF1B3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62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Validated survey measures as much as possible for PA and SDQs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78AE9-2AC7-4045-AD0E-AC9FB34BFD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051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78563-8911-0700-E98B-822E4FF69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45FC83-1FAB-22EB-C00B-EFFB84BD62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293D34-3E5E-1DE1-32B5-0730AE56E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DC5A3-8698-8F72-ECA2-AA0A9011CB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5AD87-973C-45F7-9018-0B732EF1B3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65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5AD87-973C-45F7-9018-0B732EF1B3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13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urve Title_Option 1-Eart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7AFD0-D3FF-4B08-9073-61860D90D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555" y="2009227"/>
            <a:ext cx="8104094" cy="1327697"/>
          </a:xfrm>
        </p:spPr>
        <p:txBody>
          <a:bodyPr bIns="0" anchor="b">
            <a:normAutofit/>
          </a:bodyPr>
          <a:lstStyle>
            <a:lvl1pPr algn="l">
              <a:defRPr sz="3600">
                <a:solidFill>
                  <a:srgbClr val="CEE4C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F979D-4905-44F0-867A-830BA81D6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555" y="3369592"/>
            <a:ext cx="8104094" cy="739441"/>
          </a:xfrm>
        </p:spPr>
        <p:txBody>
          <a:bodyPr tIns="0">
            <a:normAutofit/>
          </a:bodyPr>
          <a:lstStyle>
            <a:lvl1pPr marL="0" indent="0" algn="l">
              <a:buNone/>
              <a:defRPr sz="2400">
                <a:solidFill>
                  <a:srgbClr val="39B5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06385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Photo Title_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50CDD5-8A89-4E9C-93C2-E2E70226E6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49824"/>
            <a:ext cx="12192000" cy="1408176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6B0000E-0D53-4939-A6E2-7212159D41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498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8D7A4CF-DBF3-47E2-85C9-46CEA5A0D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0646" y="5574092"/>
            <a:ext cx="8104094" cy="739441"/>
          </a:xfrm>
        </p:spPr>
        <p:txBody>
          <a:bodyPr bIns="0" anchor="b">
            <a:normAutofit/>
          </a:bodyPr>
          <a:lstStyle>
            <a:lvl1pPr algn="r">
              <a:defRPr sz="3600">
                <a:solidFill>
                  <a:srgbClr val="CEE4C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95447F8-BF4F-4958-B581-AE7799BE26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0646" y="6346201"/>
            <a:ext cx="8104094" cy="387595"/>
          </a:xfrm>
        </p:spPr>
        <p:txBody>
          <a:bodyPr tIns="0">
            <a:normAutofit/>
          </a:bodyPr>
          <a:lstStyle>
            <a:lvl1pPr marL="0" indent="0" algn="r">
              <a:buNone/>
              <a:defRPr sz="2400">
                <a:solidFill>
                  <a:srgbClr val="39B5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708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Photo Title_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6B0000E-0D53-4939-A6E2-7212159D41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498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04137-D6B3-440E-9ACD-39760FC036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49824"/>
            <a:ext cx="12192000" cy="140817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E6B813-5299-4205-A478-D519FFF53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0646" y="5574092"/>
            <a:ext cx="8104094" cy="739441"/>
          </a:xfrm>
        </p:spPr>
        <p:txBody>
          <a:bodyPr bIns="0" anchor="b">
            <a:normAutofit/>
          </a:bodyPr>
          <a:lstStyle>
            <a:lvl1pPr algn="r">
              <a:defRPr sz="3600">
                <a:solidFill>
                  <a:srgbClr val="3622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8B19639-3078-4E03-BBBF-37056960DF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0646" y="6346201"/>
            <a:ext cx="8104094" cy="387595"/>
          </a:xfrm>
        </p:spPr>
        <p:txBody>
          <a:bodyPr tIns="0">
            <a:normAutofit/>
          </a:bodyPr>
          <a:lstStyle>
            <a:lvl1pPr marL="0" indent="0" algn="r">
              <a:buNone/>
              <a:defRPr sz="2400">
                <a:solidFill>
                  <a:srgbClr val="00683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64146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/Content_Option 1-Moss">
    <p:bg>
      <p:bgPr>
        <a:solidFill>
          <a:srgbClr val="CEE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C42F2D-CFC4-4BEB-A4D5-49BE55653B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51704"/>
            <a:ext cx="12192000" cy="11216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3459FD5-23A1-4465-8CF2-EE87D50AB0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6096000" cy="6585217"/>
          </a:xfrm>
        </p:spPr>
        <p:txBody>
          <a:bodyPr/>
          <a:lstStyle>
            <a:lvl1pPr algn="ctr"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Arial"/>
              <a:buNone/>
              <a:tabLst/>
              <a:defRPr/>
            </a:pPr>
            <a:r>
              <a:rPr lang="en-US" dirty="0"/>
              <a:t>Drag and drop photo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A5588EA-BF77-4FBF-B24C-30DC5458C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917" y="444815"/>
            <a:ext cx="5074160" cy="1052005"/>
          </a:xfrm>
        </p:spPr>
        <p:txBody>
          <a:bodyPr anchor="b">
            <a:noAutofit/>
          </a:bodyPr>
          <a:lstStyle>
            <a:lvl1pPr>
              <a:defRPr sz="3600">
                <a:solidFill>
                  <a:srgbClr val="36222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30D7A09-A9CE-49CD-AAD8-38460B65F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48917" y="1496821"/>
            <a:ext cx="5074160" cy="315647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00683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100F1FD-87D2-424A-8319-EE563C6A9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EE4C5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57EEE-43DD-4569-A7E1-21E28D5CDC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48450" y="1873760"/>
            <a:ext cx="5075238" cy="393890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8589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/Content_Option 2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C42F2D-CFC4-4BEB-A4D5-49BE55653B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51704"/>
            <a:ext cx="12192000" cy="1121664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3A13A5F-1CF0-429A-9B48-A1B6B3E3E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EE4C5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1ADC6D-9F5A-4A0B-A1FC-2FF9DA2B02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6096000" cy="6585217"/>
          </a:xfrm>
        </p:spPr>
        <p:txBody>
          <a:bodyPr/>
          <a:lstStyle>
            <a:lvl1pPr algn="ctr"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Arial"/>
              <a:buNone/>
              <a:tabLst/>
              <a:defRPr/>
            </a:pPr>
            <a:r>
              <a:rPr lang="en-US" dirty="0"/>
              <a:t>Drag and drop photo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CEBAC2-EB23-4896-9587-C09356AAB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917" y="444815"/>
            <a:ext cx="5074160" cy="1052005"/>
          </a:xfrm>
        </p:spPr>
        <p:txBody>
          <a:bodyPr anchor="b">
            <a:noAutofit/>
          </a:bodyPr>
          <a:lstStyle>
            <a:lvl1pPr>
              <a:defRPr sz="3600">
                <a:solidFill>
                  <a:srgbClr val="36222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983BD1C-7AF3-4855-B5AA-BDE33DBD9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48917" y="1496821"/>
            <a:ext cx="5074160" cy="315647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00683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D6EC695-249F-4B7F-B90B-964C45D638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48450" y="1873760"/>
            <a:ext cx="5075238" cy="393890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183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/Bullet_Option 1-Moss">
    <p:bg>
      <p:bgPr>
        <a:solidFill>
          <a:srgbClr val="CEE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C42F2D-CFC4-4BEB-A4D5-49BE55653B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51704"/>
            <a:ext cx="12192000" cy="11216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3459FD5-23A1-4465-8CF2-EE87D50AB0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6096000" cy="6585217"/>
          </a:xfrm>
        </p:spPr>
        <p:txBody>
          <a:bodyPr/>
          <a:lstStyle>
            <a:lvl1pPr algn="ctr"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Arial"/>
              <a:buNone/>
              <a:tabLst/>
              <a:defRPr/>
            </a:pPr>
            <a:r>
              <a:rPr lang="en-US" dirty="0"/>
              <a:t>Drag and drop photo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A5588EA-BF77-4FBF-B24C-30DC5458C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917" y="444815"/>
            <a:ext cx="5074160" cy="1052005"/>
          </a:xfrm>
        </p:spPr>
        <p:txBody>
          <a:bodyPr anchor="b">
            <a:noAutofit/>
          </a:bodyPr>
          <a:lstStyle>
            <a:lvl1pPr>
              <a:defRPr sz="3600">
                <a:solidFill>
                  <a:srgbClr val="00683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100F1FD-87D2-424A-8319-EE563C6A9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EE4C5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A7C020B-8236-4D4B-8EB1-CF45EB6876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48917" y="1496820"/>
            <a:ext cx="5074160" cy="4070696"/>
          </a:xfrm>
        </p:spPr>
        <p:txBody>
          <a:bodyPr>
            <a:normAutofit/>
          </a:bodyPr>
          <a:lstStyle>
            <a:lvl1pPr>
              <a:buClr>
                <a:srgbClr val="006837"/>
              </a:buClr>
              <a:defRPr sz="1800"/>
            </a:lvl1pPr>
          </a:lstStyle>
          <a:p>
            <a:pPr lvl="0"/>
            <a:r>
              <a:rPr lang="en-US" dirty="0"/>
              <a:t>Click to create a bullet list</a:t>
            </a:r>
          </a:p>
        </p:txBody>
      </p:sp>
    </p:spTree>
    <p:extLst>
      <p:ext uri="{BB962C8B-B14F-4D97-AF65-F5344CB8AC3E}">
        <p14:creationId xmlns:p14="http://schemas.microsoft.com/office/powerpoint/2010/main" val="1118295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/Bullet_Option 2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C42F2D-CFC4-4BEB-A4D5-49BE55653B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51704"/>
            <a:ext cx="12192000" cy="1121664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3A13A5F-1CF0-429A-9B48-A1B6B3E3E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EE4C5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1ADC6D-9F5A-4A0B-A1FC-2FF9DA2B02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6096000" cy="6585217"/>
          </a:xfrm>
        </p:spPr>
        <p:txBody>
          <a:bodyPr/>
          <a:lstStyle>
            <a:lvl1pPr algn="ctr"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Arial"/>
              <a:buNone/>
              <a:tabLst/>
              <a:defRPr/>
            </a:pPr>
            <a:r>
              <a:rPr lang="en-US" dirty="0"/>
              <a:t>Drag and drop photo here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3B1301-20F8-429E-8948-56E9C51EA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917" y="444815"/>
            <a:ext cx="5074160" cy="1052005"/>
          </a:xfrm>
        </p:spPr>
        <p:txBody>
          <a:bodyPr anchor="b">
            <a:noAutofit/>
          </a:bodyPr>
          <a:lstStyle>
            <a:lvl1pPr>
              <a:defRPr sz="3600">
                <a:solidFill>
                  <a:srgbClr val="00683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56C85CE-4111-40EF-9438-5E2EDEBC60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48917" y="1496820"/>
            <a:ext cx="5074160" cy="4070696"/>
          </a:xfrm>
        </p:spPr>
        <p:txBody>
          <a:bodyPr>
            <a:normAutofit/>
          </a:bodyPr>
          <a:lstStyle>
            <a:lvl1pPr>
              <a:buClr>
                <a:srgbClr val="006837"/>
              </a:buClr>
              <a:defRPr sz="1800"/>
            </a:lvl1pPr>
          </a:lstStyle>
          <a:p>
            <a:pPr lvl="0"/>
            <a:r>
              <a:rPr lang="en-US" dirty="0"/>
              <a:t>Click to create a bullet list</a:t>
            </a:r>
          </a:p>
        </p:txBody>
      </p:sp>
    </p:spTree>
    <p:extLst>
      <p:ext uri="{BB962C8B-B14F-4D97-AF65-F5344CB8AC3E}">
        <p14:creationId xmlns:p14="http://schemas.microsoft.com/office/powerpoint/2010/main" val="481797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/Photo_Option 1-Moss">
    <p:bg>
      <p:bgPr>
        <a:solidFill>
          <a:srgbClr val="CEE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BD63F-BF4E-4DF2-B415-3B64A8F25D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51704"/>
            <a:ext cx="12192000" cy="1121664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8616A105-323F-4922-952C-4BB616F1A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EE4C5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35A7A7-D9C1-49B1-A81B-B35B5573E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29" y="444815"/>
            <a:ext cx="4735312" cy="1052005"/>
          </a:xfrm>
        </p:spPr>
        <p:txBody>
          <a:bodyPr anchor="b">
            <a:noAutofit/>
          </a:bodyPr>
          <a:lstStyle>
            <a:lvl1pPr>
              <a:defRPr sz="3600">
                <a:solidFill>
                  <a:srgbClr val="36222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825741-778B-4230-88E8-0CB18C46A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8129" y="1496821"/>
            <a:ext cx="4735312" cy="315647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00683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1FE498F-8736-4AA5-AB6C-2E9D2E2FC8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7662" y="1873760"/>
            <a:ext cx="4736318" cy="4359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5422AA8A-4544-4777-9052-41B8E9620CA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547360" y="444815"/>
            <a:ext cx="6206978" cy="51426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7993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/Photo_Option 2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BD63F-BF4E-4DF2-B415-3B64A8F25D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51704"/>
            <a:ext cx="12192000" cy="1121664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A537B382-F370-4392-8F67-413F50B5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EE4C5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B2400E8-E4E7-4994-AAF0-B873207431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47360" y="444815"/>
            <a:ext cx="6206978" cy="51426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9825EA6-27C4-4B8D-881D-682D61E80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29" y="444815"/>
            <a:ext cx="4735312" cy="1052005"/>
          </a:xfrm>
        </p:spPr>
        <p:txBody>
          <a:bodyPr anchor="b">
            <a:noAutofit/>
          </a:bodyPr>
          <a:lstStyle>
            <a:lvl1pPr>
              <a:defRPr sz="3600">
                <a:solidFill>
                  <a:srgbClr val="36222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0E42428-4990-4150-9BB4-5D43894C3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8129" y="1496821"/>
            <a:ext cx="4735312" cy="315647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00683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032DD21-4142-4964-A727-1D3A3A0DF8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7662" y="1873760"/>
            <a:ext cx="4736318" cy="4359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4764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/Photo_Option 1-Moss">
    <p:bg>
      <p:bgPr>
        <a:solidFill>
          <a:srgbClr val="CEE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BD63F-BF4E-4DF2-B415-3B64A8F25D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51704"/>
            <a:ext cx="12192000" cy="112166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6E1BC7-F849-4DFF-A940-BC094AB00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44815"/>
            <a:ext cx="6571150" cy="51426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8616A105-323F-4922-952C-4BB616F1A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EE4C5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E74A59-B4C6-464B-85FE-FF76EB4B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62" y="444815"/>
            <a:ext cx="4385798" cy="1052005"/>
          </a:xfrm>
        </p:spPr>
        <p:txBody>
          <a:bodyPr anchor="b">
            <a:noAutofit/>
          </a:bodyPr>
          <a:lstStyle>
            <a:lvl1pPr>
              <a:defRPr sz="3600">
                <a:solidFill>
                  <a:srgbClr val="00683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C27B719-37E4-415A-B90F-5CA212F19E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662" y="1496820"/>
            <a:ext cx="4385798" cy="4713480"/>
          </a:xfrm>
        </p:spPr>
        <p:txBody>
          <a:bodyPr>
            <a:normAutofit/>
          </a:bodyPr>
          <a:lstStyle>
            <a:lvl1pPr>
              <a:buClr>
                <a:srgbClr val="006837"/>
              </a:buClr>
              <a:defRPr sz="1800"/>
            </a:lvl1pPr>
          </a:lstStyle>
          <a:p>
            <a:pPr lvl="0"/>
            <a:r>
              <a:rPr lang="en-US" dirty="0"/>
              <a:t>Click to create a bullet list</a:t>
            </a:r>
          </a:p>
        </p:txBody>
      </p:sp>
    </p:spTree>
    <p:extLst>
      <p:ext uri="{BB962C8B-B14F-4D97-AF65-F5344CB8AC3E}">
        <p14:creationId xmlns:p14="http://schemas.microsoft.com/office/powerpoint/2010/main" val="361649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/Photo_Option 2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BD63F-BF4E-4DF2-B415-3B64A8F25D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51704"/>
            <a:ext cx="12192000" cy="1121664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A537B382-F370-4392-8F67-413F50B5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EE4C5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B2400E8-E4E7-4994-AAF0-B873207431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44815"/>
            <a:ext cx="6571150" cy="51426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989681-95B8-46D4-AC23-DC3E8C6FB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62" y="444815"/>
            <a:ext cx="4385798" cy="1052005"/>
          </a:xfrm>
        </p:spPr>
        <p:txBody>
          <a:bodyPr anchor="b">
            <a:noAutofit/>
          </a:bodyPr>
          <a:lstStyle>
            <a:lvl1pPr>
              <a:defRPr sz="3600">
                <a:solidFill>
                  <a:srgbClr val="00683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4F9C127-7B86-4936-BA45-885D672B4A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662" y="1496820"/>
            <a:ext cx="4385798" cy="4713480"/>
          </a:xfrm>
        </p:spPr>
        <p:txBody>
          <a:bodyPr>
            <a:normAutofit/>
          </a:bodyPr>
          <a:lstStyle>
            <a:lvl1pPr>
              <a:buClr>
                <a:srgbClr val="006837"/>
              </a:buClr>
              <a:defRPr sz="1800"/>
            </a:lvl1pPr>
          </a:lstStyle>
          <a:p>
            <a:pPr lvl="0"/>
            <a:r>
              <a:rPr lang="en-US" dirty="0"/>
              <a:t>Click to create a bullet list</a:t>
            </a:r>
          </a:p>
        </p:txBody>
      </p:sp>
    </p:spTree>
    <p:extLst>
      <p:ext uri="{BB962C8B-B14F-4D97-AF65-F5344CB8AC3E}">
        <p14:creationId xmlns:p14="http://schemas.microsoft.com/office/powerpoint/2010/main" val="1617097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urve Title_Option 2-Mo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7AFD0-D3FF-4B08-9073-61860D90D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555" y="2009227"/>
            <a:ext cx="8104094" cy="1327697"/>
          </a:xfrm>
        </p:spPr>
        <p:txBody>
          <a:bodyPr bIns="0" anchor="b">
            <a:normAutofit/>
          </a:bodyPr>
          <a:lstStyle>
            <a:lvl1pPr algn="l">
              <a:defRPr sz="3600">
                <a:solidFill>
                  <a:srgbClr val="3622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F979D-4905-44F0-867A-830BA81D6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555" y="3369592"/>
            <a:ext cx="8104094" cy="739441"/>
          </a:xfrm>
        </p:spPr>
        <p:txBody>
          <a:bodyPr tIns="0">
            <a:normAutofit/>
          </a:bodyPr>
          <a:lstStyle>
            <a:lvl1pPr marL="0" indent="0" algn="l">
              <a:buNone/>
              <a:defRPr sz="2400">
                <a:solidFill>
                  <a:srgbClr val="00683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17315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Option 1_Moss">
    <p:bg>
      <p:bgPr>
        <a:solidFill>
          <a:srgbClr val="CEE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E27CAA-D731-47B9-9FB4-B3DA405717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36336"/>
            <a:ext cx="12192000" cy="1121664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A772EDE-C38F-463A-B7E5-0213B09A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EE4C5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9C82A-E0E9-4B75-9A68-57DC5F5106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482" y="1176254"/>
            <a:ext cx="11183036" cy="4560082"/>
          </a:xfrm>
        </p:spPr>
        <p:txBody>
          <a:bodyPr>
            <a:normAutofit/>
          </a:bodyPr>
          <a:lstStyle>
            <a:lvl1pPr>
              <a:buClr>
                <a:srgbClr val="006837"/>
              </a:buClr>
              <a:defRPr sz="1800"/>
            </a:lvl1pPr>
          </a:lstStyle>
          <a:p>
            <a:pPr lvl="0"/>
            <a:r>
              <a:rPr lang="en-US" dirty="0"/>
              <a:t>Click to create a bullet list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B26991-7523-4812-9D5C-451AD32A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82" y="462605"/>
            <a:ext cx="11183036" cy="713649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683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2474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Option 2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E27CAA-D731-47B9-9FB4-B3DA405717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36336"/>
            <a:ext cx="12192000" cy="1121664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50923A1-BD89-4D0E-86FF-9D7C59590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EE4C5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7622931-34BA-46D7-B94D-3F26DEFF83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482" y="1176254"/>
            <a:ext cx="11183036" cy="4560082"/>
          </a:xfrm>
        </p:spPr>
        <p:txBody>
          <a:bodyPr>
            <a:normAutofit/>
          </a:bodyPr>
          <a:lstStyle>
            <a:lvl1pPr>
              <a:buClr>
                <a:srgbClr val="006837"/>
              </a:buClr>
              <a:defRPr sz="1800"/>
            </a:lvl1pPr>
          </a:lstStyle>
          <a:p>
            <a:pPr lvl="0"/>
            <a:r>
              <a:rPr lang="en-US" dirty="0"/>
              <a:t>Click to create a bullet list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9515B9-3FAB-4FCF-B485-5D27F8F7F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82" y="462605"/>
            <a:ext cx="11183036" cy="713649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683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2914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s_Option 1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3FD77FA-B9E5-4F96-AB3A-BF3967CE7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0" y="5736336"/>
            <a:ext cx="12192000" cy="1121664"/>
          </a:xfrm>
          <a:prstGeom prst="rect">
            <a:avLst/>
          </a:prstGeom>
        </p:spPr>
      </p:pic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CF7E8C82-2C29-4A96-B481-579131AA4A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5641" y="2943924"/>
            <a:ext cx="2942531" cy="27924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1" name="Picture Placeholder 59">
            <a:extLst>
              <a:ext uri="{FF2B5EF4-FFF2-40B4-BE49-F238E27FC236}">
                <a16:creationId xmlns:a16="http://schemas.microsoft.com/office/drawing/2014/main" id="{3DF148C2-52E5-43E6-83B4-3C18B9A66E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6931" y="2943924"/>
            <a:ext cx="2918136" cy="27924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2" name="Picture Placeholder 59">
            <a:extLst>
              <a:ext uri="{FF2B5EF4-FFF2-40B4-BE49-F238E27FC236}">
                <a16:creationId xmlns:a16="http://schemas.microsoft.com/office/drawing/2014/main" id="{8FA510C0-8E5F-4C28-9CE6-83DD6427BC4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56892" y="2943924"/>
            <a:ext cx="2949467" cy="27924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B8DC1251-C412-4816-A129-81D3BA683A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0037" y="1621801"/>
            <a:ext cx="2918136" cy="1100172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0683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63">
            <a:extLst>
              <a:ext uri="{FF2B5EF4-FFF2-40B4-BE49-F238E27FC236}">
                <a16:creationId xmlns:a16="http://schemas.microsoft.com/office/drawing/2014/main" id="{772C6486-4CAC-41E7-9B23-E3C9B247C3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56931" y="1648581"/>
            <a:ext cx="2918136" cy="1100172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0683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63">
            <a:extLst>
              <a:ext uri="{FF2B5EF4-FFF2-40B4-BE49-F238E27FC236}">
                <a16:creationId xmlns:a16="http://schemas.microsoft.com/office/drawing/2014/main" id="{6A763D45-2671-4DE7-8E21-CF6026AEED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56893" y="1656183"/>
            <a:ext cx="2925070" cy="1092570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0683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353B588F-6B62-4B71-9D0E-38E2213090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EE4C5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F09E0-AF1C-409F-A0A9-3B323B2AF3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5641" y="1141700"/>
            <a:ext cx="2914650" cy="258150"/>
          </a:xfrm>
          <a:solidFill>
            <a:srgbClr val="006837"/>
          </a:solidFill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4DB7354-C774-420A-8FAF-21EA06B923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60417" y="1126800"/>
            <a:ext cx="2914650" cy="258150"/>
          </a:xfrm>
          <a:solidFill>
            <a:srgbClr val="006837"/>
          </a:solidFill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67EBBBB-C13A-484F-B14A-9B379A1EDE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56892" y="1136309"/>
            <a:ext cx="2914650" cy="258150"/>
          </a:xfrm>
          <a:solidFill>
            <a:srgbClr val="006837"/>
          </a:solidFill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4AD08F-05F2-45C2-9429-D9F90B5FA0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46480" y="328181"/>
            <a:ext cx="7539038" cy="534988"/>
          </a:xfrm>
        </p:spPr>
        <p:txBody>
          <a:bodyPr>
            <a:noAutofit/>
          </a:bodyPr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</p:spTree>
    <p:extLst>
      <p:ext uri="{BB962C8B-B14F-4D97-AF65-F5344CB8AC3E}">
        <p14:creationId xmlns:p14="http://schemas.microsoft.com/office/powerpoint/2010/main" val="1009743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_Option 2-Moss">
    <p:bg>
      <p:bgPr>
        <a:solidFill>
          <a:srgbClr val="CEE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3FD77FA-B9E5-4F96-AB3A-BF3967CE7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0" y="5736336"/>
            <a:ext cx="12192000" cy="1121664"/>
          </a:xfrm>
          <a:prstGeom prst="rect">
            <a:avLst/>
          </a:prstGeom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F7CD51C-2697-48D9-A5A9-087028AB79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EE4C5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17" name="Picture Placeholder 59">
            <a:extLst>
              <a:ext uri="{FF2B5EF4-FFF2-40B4-BE49-F238E27FC236}">
                <a16:creationId xmlns:a16="http://schemas.microsoft.com/office/drawing/2014/main" id="{A43E4819-C25B-494D-94A4-EF86FF498C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5641" y="2943924"/>
            <a:ext cx="2942531" cy="27924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59">
            <a:extLst>
              <a:ext uri="{FF2B5EF4-FFF2-40B4-BE49-F238E27FC236}">
                <a16:creationId xmlns:a16="http://schemas.microsoft.com/office/drawing/2014/main" id="{15F4FC1E-9E37-480C-8D28-C857807516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6931" y="2943924"/>
            <a:ext cx="2918136" cy="27924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59">
            <a:extLst>
              <a:ext uri="{FF2B5EF4-FFF2-40B4-BE49-F238E27FC236}">
                <a16:creationId xmlns:a16="http://schemas.microsoft.com/office/drawing/2014/main" id="{2CB9F17C-6CDB-4792-AF3A-72A0E0BF56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56892" y="2943924"/>
            <a:ext cx="2949467" cy="27924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63">
            <a:extLst>
              <a:ext uri="{FF2B5EF4-FFF2-40B4-BE49-F238E27FC236}">
                <a16:creationId xmlns:a16="http://schemas.microsoft.com/office/drawing/2014/main" id="{E72775E2-748E-4895-A7E7-E0DDD529EE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0037" y="1621801"/>
            <a:ext cx="2918136" cy="1100172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0683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63">
            <a:extLst>
              <a:ext uri="{FF2B5EF4-FFF2-40B4-BE49-F238E27FC236}">
                <a16:creationId xmlns:a16="http://schemas.microsoft.com/office/drawing/2014/main" id="{A203106E-8A01-4B29-8204-FA249C45EE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56931" y="1648581"/>
            <a:ext cx="2918136" cy="1100172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0683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63">
            <a:extLst>
              <a:ext uri="{FF2B5EF4-FFF2-40B4-BE49-F238E27FC236}">
                <a16:creationId xmlns:a16="http://schemas.microsoft.com/office/drawing/2014/main" id="{22F7C4FE-9877-4390-BDC0-E49810221B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56893" y="1656183"/>
            <a:ext cx="2925070" cy="1092570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0683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2AA7D5F-07CB-44B8-AB0B-2D3DDC1B7D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5641" y="1141700"/>
            <a:ext cx="2914650" cy="258150"/>
          </a:xfrm>
          <a:solidFill>
            <a:srgbClr val="006837"/>
          </a:solidFill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D5B5DCD-7E80-4FF0-96D6-7A51FD56B0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60417" y="1126800"/>
            <a:ext cx="2914650" cy="258150"/>
          </a:xfrm>
          <a:solidFill>
            <a:srgbClr val="006837"/>
          </a:solidFill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3D3BE84-5E00-4F9F-9388-B497BB05E0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56892" y="1136309"/>
            <a:ext cx="2914650" cy="258150"/>
          </a:xfrm>
          <a:solidFill>
            <a:srgbClr val="006837"/>
          </a:solidFill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A269A52-8E41-45B7-BCF8-212FE45994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46480" y="328181"/>
            <a:ext cx="7539038" cy="534988"/>
          </a:xfrm>
        </p:spPr>
        <p:txBody>
          <a:bodyPr>
            <a:noAutofit/>
          </a:bodyPr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</p:spTree>
    <p:extLst>
      <p:ext uri="{BB962C8B-B14F-4D97-AF65-F5344CB8AC3E}">
        <p14:creationId xmlns:p14="http://schemas.microsoft.com/office/powerpoint/2010/main" val="1745928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 1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58B673-6341-4B33-8D09-53ED4B4766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36336"/>
            <a:ext cx="12192000" cy="1121664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B625BA8-2E53-4BE4-A04F-CE018805A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EE4C5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9C4EF3F-B231-449E-B84B-221978F5E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82" y="462605"/>
            <a:ext cx="11183036" cy="100911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3622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DFFCD57-BAA6-46D2-A920-D65ED7E63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482" y="1477333"/>
            <a:ext cx="5432294" cy="440485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362229"/>
                </a:solidFill>
              </a:defRPr>
            </a:lvl1pPr>
            <a:lvl2pPr>
              <a:defRPr>
                <a:solidFill>
                  <a:srgbClr val="362229"/>
                </a:solidFill>
              </a:defRPr>
            </a:lvl2pPr>
            <a:lvl3pPr>
              <a:defRPr>
                <a:solidFill>
                  <a:srgbClr val="362229"/>
                </a:solidFill>
              </a:defRPr>
            </a:lvl3pPr>
            <a:lvl4pPr>
              <a:defRPr>
                <a:solidFill>
                  <a:srgbClr val="362229"/>
                </a:solidFill>
              </a:defRPr>
            </a:lvl4pPr>
            <a:lvl5pPr>
              <a:defRPr>
                <a:solidFill>
                  <a:srgbClr val="36222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7A990AC-A8B5-4DD2-AE60-640E7D052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13" y="1477333"/>
            <a:ext cx="5368605" cy="440485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362229"/>
                </a:solidFill>
              </a:defRPr>
            </a:lvl1pPr>
            <a:lvl2pPr>
              <a:defRPr>
                <a:solidFill>
                  <a:srgbClr val="362229"/>
                </a:solidFill>
              </a:defRPr>
            </a:lvl2pPr>
            <a:lvl3pPr>
              <a:defRPr>
                <a:solidFill>
                  <a:srgbClr val="362229"/>
                </a:solidFill>
              </a:defRPr>
            </a:lvl3pPr>
            <a:lvl4pPr>
              <a:defRPr>
                <a:solidFill>
                  <a:srgbClr val="362229"/>
                </a:solidFill>
              </a:defRPr>
            </a:lvl4pPr>
            <a:lvl5pPr>
              <a:defRPr>
                <a:solidFill>
                  <a:srgbClr val="36222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55291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 2-Moss">
    <p:bg>
      <p:bgPr>
        <a:solidFill>
          <a:srgbClr val="CEE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58B673-6341-4B33-8D09-53ED4B4766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36336"/>
            <a:ext cx="12192000" cy="1121664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09AEB7B2-42F0-4AEC-AD76-B21258E3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EE4C5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A879BE-A35F-4D18-9A3A-A170168DA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82" y="462605"/>
            <a:ext cx="11183036" cy="100911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3622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1CB7AFA-2748-4A4B-8059-04F06385B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482" y="1477333"/>
            <a:ext cx="5432294" cy="440485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362229"/>
                </a:solidFill>
              </a:defRPr>
            </a:lvl1pPr>
            <a:lvl2pPr>
              <a:defRPr>
                <a:solidFill>
                  <a:srgbClr val="362229"/>
                </a:solidFill>
              </a:defRPr>
            </a:lvl2pPr>
            <a:lvl3pPr>
              <a:defRPr>
                <a:solidFill>
                  <a:srgbClr val="362229"/>
                </a:solidFill>
              </a:defRPr>
            </a:lvl3pPr>
            <a:lvl4pPr>
              <a:defRPr>
                <a:solidFill>
                  <a:srgbClr val="362229"/>
                </a:solidFill>
              </a:defRPr>
            </a:lvl4pPr>
            <a:lvl5pPr>
              <a:defRPr>
                <a:solidFill>
                  <a:srgbClr val="36222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8C5A6F02-EA69-4E56-A1CB-800A6774C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13" y="1477333"/>
            <a:ext cx="5368605" cy="440485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362229"/>
                </a:solidFill>
              </a:defRPr>
            </a:lvl1pPr>
            <a:lvl2pPr>
              <a:defRPr>
                <a:solidFill>
                  <a:srgbClr val="362229"/>
                </a:solidFill>
              </a:defRPr>
            </a:lvl2pPr>
            <a:lvl3pPr>
              <a:defRPr>
                <a:solidFill>
                  <a:srgbClr val="362229"/>
                </a:solidFill>
              </a:defRPr>
            </a:lvl3pPr>
            <a:lvl4pPr>
              <a:defRPr>
                <a:solidFill>
                  <a:srgbClr val="362229"/>
                </a:solidFill>
              </a:defRPr>
            </a:lvl4pPr>
            <a:lvl5pPr>
              <a:defRPr>
                <a:solidFill>
                  <a:srgbClr val="36222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573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 3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87BEF8-3215-459E-B3AC-00DAA8D73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36336"/>
            <a:ext cx="12192000" cy="1121664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711BF22-F47A-4DE1-A5E8-7856E6883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EE4C5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A23B47-907A-4766-BED7-97C3CD3EE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82" y="462605"/>
            <a:ext cx="11183036" cy="100911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3622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436A824-1F07-40CC-B0B6-57787E1EB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82" y="1486790"/>
            <a:ext cx="5432294" cy="61375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683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2F91202-7FF2-4BBB-8293-928255EFB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482" y="2100542"/>
            <a:ext cx="5432294" cy="366592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362229"/>
                </a:solidFill>
              </a:defRPr>
            </a:lvl1pPr>
            <a:lvl2pPr>
              <a:defRPr>
                <a:solidFill>
                  <a:srgbClr val="362229"/>
                </a:solidFill>
              </a:defRPr>
            </a:lvl2pPr>
            <a:lvl3pPr>
              <a:defRPr>
                <a:solidFill>
                  <a:srgbClr val="362229"/>
                </a:solidFill>
              </a:defRPr>
            </a:lvl3pPr>
            <a:lvl4pPr>
              <a:defRPr>
                <a:solidFill>
                  <a:srgbClr val="362229"/>
                </a:solidFill>
              </a:defRPr>
            </a:lvl4pPr>
            <a:lvl5pPr>
              <a:defRPr>
                <a:solidFill>
                  <a:srgbClr val="36222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3AF1489-E98B-4843-A9CC-7785D12B2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13" y="1486790"/>
            <a:ext cx="5368605" cy="61375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683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B666328-4A92-439C-B0FB-4987865538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13" y="2100542"/>
            <a:ext cx="5368605" cy="366592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362229"/>
                </a:solidFill>
              </a:defRPr>
            </a:lvl1pPr>
            <a:lvl2pPr>
              <a:defRPr>
                <a:solidFill>
                  <a:srgbClr val="362229"/>
                </a:solidFill>
              </a:defRPr>
            </a:lvl2pPr>
            <a:lvl3pPr>
              <a:defRPr>
                <a:solidFill>
                  <a:srgbClr val="362229"/>
                </a:solidFill>
              </a:defRPr>
            </a:lvl3pPr>
            <a:lvl4pPr>
              <a:defRPr>
                <a:solidFill>
                  <a:srgbClr val="362229"/>
                </a:solidFill>
              </a:defRPr>
            </a:lvl4pPr>
            <a:lvl5pPr>
              <a:defRPr>
                <a:solidFill>
                  <a:srgbClr val="36222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1187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 4-Moss">
    <p:bg>
      <p:bgPr>
        <a:solidFill>
          <a:srgbClr val="CEE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87BEF8-3215-459E-B3AC-00DAA8D73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36336"/>
            <a:ext cx="12192000" cy="1121664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D05AF8B-1224-4267-A836-4916AA0F9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EE4C5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5CA9FA4-34BE-4AAA-9C03-0D23AF989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82" y="462605"/>
            <a:ext cx="11183036" cy="100911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3622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4413A58-2954-412B-934F-5BA0C58E3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82" y="1486790"/>
            <a:ext cx="5432294" cy="61375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683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FDD85D7-8812-40C0-8720-DF699DA42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482" y="2100542"/>
            <a:ext cx="5432294" cy="366592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362229"/>
                </a:solidFill>
              </a:defRPr>
            </a:lvl1pPr>
            <a:lvl2pPr>
              <a:defRPr>
                <a:solidFill>
                  <a:srgbClr val="362229"/>
                </a:solidFill>
              </a:defRPr>
            </a:lvl2pPr>
            <a:lvl3pPr>
              <a:defRPr>
                <a:solidFill>
                  <a:srgbClr val="362229"/>
                </a:solidFill>
              </a:defRPr>
            </a:lvl3pPr>
            <a:lvl4pPr>
              <a:defRPr>
                <a:solidFill>
                  <a:srgbClr val="362229"/>
                </a:solidFill>
              </a:defRPr>
            </a:lvl4pPr>
            <a:lvl5pPr>
              <a:defRPr>
                <a:solidFill>
                  <a:srgbClr val="36222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8171B2C-A098-4589-9C32-410825194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13" y="1486790"/>
            <a:ext cx="5368605" cy="61375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683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485BA9E5-2470-4EBA-B8C5-DF42AE97C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13" y="2100542"/>
            <a:ext cx="5368605" cy="366592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362229"/>
                </a:solidFill>
              </a:defRPr>
            </a:lvl1pPr>
            <a:lvl2pPr>
              <a:defRPr>
                <a:solidFill>
                  <a:srgbClr val="362229"/>
                </a:solidFill>
              </a:defRPr>
            </a:lvl2pPr>
            <a:lvl3pPr>
              <a:defRPr>
                <a:solidFill>
                  <a:srgbClr val="362229"/>
                </a:solidFill>
              </a:defRPr>
            </a:lvl3pPr>
            <a:lvl4pPr>
              <a:defRPr>
                <a:solidFill>
                  <a:srgbClr val="362229"/>
                </a:solidFill>
              </a:defRPr>
            </a:lvl4pPr>
            <a:lvl5pPr>
              <a:defRPr>
                <a:solidFill>
                  <a:srgbClr val="36222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44321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Content_Option 1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C8674E-C1CB-4019-858B-423E8DDB3E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36336"/>
            <a:ext cx="12192000" cy="1121664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039E82F-230B-46F4-9FA1-0003071F4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EE4C5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86423B-79BB-45EE-853A-AEBF357EB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62" y="467272"/>
            <a:ext cx="4660155" cy="1069975"/>
          </a:xfrm>
        </p:spPr>
        <p:txBody>
          <a:bodyPr anchor="b">
            <a:noAutofit/>
          </a:bodyPr>
          <a:lstStyle>
            <a:lvl1pPr>
              <a:defRPr sz="3600">
                <a:solidFill>
                  <a:srgbClr val="3622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DB6A2D7-6F89-488D-8CA2-A7293A2A7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7662" y="1550848"/>
            <a:ext cx="4660155" cy="35201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00683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FACFA6E-5DE6-4256-8FC8-77B240DF72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150" y="1916462"/>
            <a:ext cx="4659630" cy="434781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86C91AD-45EE-4C99-81C4-386B728B1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780" y="467272"/>
            <a:ext cx="6275558" cy="5393779"/>
          </a:xfrm>
        </p:spPr>
        <p:txBody>
          <a:bodyPr/>
          <a:lstStyle>
            <a:lvl1pPr marL="0" indent="0">
              <a:buNone/>
              <a:defRPr sz="3200">
                <a:solidFill>
                  <a:srgbClr val="362229"/>
                </a:solidFill>
              </a:defRPr>
            </a:lvl1pPr>
            <a:lvl2pPr>
              <a:defRPr sz="2800">
                <a:solidFill>
                  <a:srgbClr val="362229"/>
                </a:solidFill>
              </a:defRPr>
            </a:lvl2pPr>
            <a:lvl3pPr>
              <a:defRPr sz="2400">
                <a:solidFill>
                  <a:srgbClr val="362229"/>
                </a:solidFill>
              </a:defRPr>
            </a:lvl3pPr>
            <a:lvl4pPr>
              <a:defRPr sz="2000">
                <a:solidFill>
                  <a:srgbClr val="362229"/>
                </a:solidFill>
              </a:defRPr>
            </a:lvl4pPr>
            <a:lvl5pPr>
              <a:defRPr sz="2000">
                <a:solidFill>
                  <a:srgbClr val="362229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496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Content_Option 2-Moss">
    <p:bg>
      <p:bgPr>
        <a:solidFill>
          <a:srgbClr val="CEE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C8674E-C1CB-4019-858B-423E8DDB3E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36336"/>
            <a:ext cx="12192000" cy="1121664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0345F46-FD98-4175-9014-72B933E9D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EE4C5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AF0007A-3D1C-43A7-879F-3F4ECACCD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780" y="467272"/>
            <a:ext cx="6275558" cy="5393779"/>
          </a:xfrm>
        </p:spPr>
        <p:txBody>
          <a:bodyPr/>
          <a:lstStyle>
            <a:lvl1pPr marL="0" indent="0">
              <a:buNone/>
              <a:defRPr sz="3200">
                <a:solidFill>
                  <a:srgbClr val="362229"/>
                </a:solidFill>
              </a:defRPr>
            </a:lvl1pPr>
            <a:lvl2pPr>
              <a:defRPr sz="2800">
                <a:solidFill>
                  <a:srgbClr val="362229"/>
                </a:solidFill>
              </a:defRPr>
            </a:lvl2pPr>
            <a:lvl3pPr>
              <a:defRPr sz="2400">
                <a:solidFill>
                  <a:srgbClr val="362229"/>
                </a:solidFill>
              </a:defRPr>
            </a:lvl3pPr>
            <a:lvl4pPr>
              <a:defRPr sz="2000">
                <a:solidFill>
                  <a:srgbClr val="362229"/>
                </a:solidFill>
              </a:defRPr>
            </a:lvl4pPr>
            <a:lvl5pPr>
              <a:defRPr sz="2000">
                <a:solidFill>
                  <a:srgbClr val="362229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FBDD9E0-2349-43FC-846C-D9B30929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62" y="467272"/>
            <a:ext cx="4660155" cy="1069975"/>
          </a:xfrm>
        </p:spPr>
        <p:txBody>
          <a:bodyPr anchor="b">
            <a:noAutofit/>
          </a:bodyPr>
          <a:lstStyle>
            <a:lvl1pPr>
              <a:defRPr sz="3600">
                <a:solidFill>
                  <a:srgbClr val="3622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4D7522D-4DBB-4FF1-B3A9-B23FE9163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7662" y="1550848"/>
            <a:ext cx="4660155" cy="35201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00683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C10F9016-9205-4573-8877-84522A5C46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150" y="1916462"/>
            <a:ext cx="4659630" cy="434781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49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ption 3-Eart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B829349-1BD2-4CFB-93E8-6CCEBACCA1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555" y="2009227"/>
            <a:ext cx="8104094" cy="1327697"/>
          </a:xfrm>
        </p:spPr>
        <p:txBody>
          <a:bodyPr bIns="0" anchor="b">
            <a:normAutofit/>
          </a:bodyPr>
          <a:lstStyle>
            <a:lvl1pPr algn="l">
              <a:defRPr sz="3600">
                <a:solidFill>
                  <a:srgbClr val="CEE4C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A9DDE8B-0EB2-478E-86D5-6B16974CC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555" y="3369592"/>
            <a:ext cx="8104094" cy="739441"/>
          </a:xfrm>
        </p:spPr>
        <p:txBody>
          <a:bodyPr tIns="0">
            <a:normAutofit/>
          </a:bodyPr>
          <a:lstStyle>
            <a:lvl1pPr marL="0" indent="0" algn="l">
              <a:buNone/>
              <a:defRPr sz="2400">
                <a:solidFill>
                  <a:srgbClr val="39B5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2344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9218F9A-3CF1-45BC-8D85-F424CA441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555" y="2009227"/>
            <a:ext cx="5952564" cy="1327697"/>
          </a:xfrm>
        </p:spPr>
        <p:txBody>
          <a:bodyPr bIns="0" anchor="b">
            <a:normAutofit/>
          </a:bodyPr>
          <a:lstStyle>
            <a:lvl1pPr algn="l">
              <a:defRPr sz="3600">
                <a:solidFill>
                  <a:srgbClr val="3622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A0A8E1B-CD00-4358-81D1-DA72B0654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555" y="3369592"/>
            <a:ext cx="5952564" cy="739441"/>
          </a:xfrm>
        </p:spPr>
        <p:txBody>
          <a:bodyPr tIns="0">
            <a:normAutofit/>
          </a:bodyPr>
          <a:lstStyle>
            <a:lvl1pPr marL="0" indent="0" algn="l">
              <a:buNone/>
              <a:defRPr sz="2400">
                <a:solidFill>
                  <a:srgbClr val="00683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AB667DE-ABB9-45E4-A379-CCA7A7DA6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62229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942083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0BA7ACE9-5B8C-45E3-A7A0-DC7552F03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62229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C77E8F-ECD1-4906-9F22-FE0B35B71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555" y="2009227"/>
            <a:ext cx="5952564" cy="1327697"/>
          </a:xfrm>
        </p:spPr>
        <p:txBody>
          <a:bodyPr bIns="0" anchor="b">
            <a:normAutofit/>
          </a:bodyPr>
          <a:lstStyle>
            <a:lvl1pPr algn="l">
              <a:defRPr sz="3600">
                <a:solidFill>
                  <a:srgbClr val="3622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1822923-9A25-4EFC-84E7-06C296FBF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555" y="3369592"/>
            <a:ext cx="5952564" cy="739441"/>
          </a:xfrm>
        </p:spPr>
        <p:txBody>
          <a:bodyPr tIns="0">
            <a:normAutofit/>
          </a:bodyPr>
          <a:lstStyle>
            <a:lvl1pPr marL="0" indent="0" algn="l">
              <a:buNone/>
              <a:defRPr sz="2400">
                <a:solidFill>
                  <a:srgbClr val="00683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321931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Op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A4C3C88A-2DA1-490C-AEF4-801A4FCC6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62229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2EAE6A5-6EAF-454F-BAB9-8E1605CABD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555" y="2009227"/>
            <a:ext cx="5952564" cy="1327697"/>
          </a:xfrm>
        </p:spPr>
        <p:txBody>
          <a:bodyPr bIns="0" anchor="b">
            <a:normAutofit/>
          </a:bodyPr>
          <a:lstStyle>
            <a:lvl1pPr algn="l">
              <a:defRPr sz="3600">
                <a:solidFill>
                  <a:srgbClr val="3622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AC2B6C7-7959-445D-A67A-AF0509B40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555" y="3369592"/>
            <a:ext cx="5952564" cy="739441"/>
          </a:xfrm>
        </p:spPr>
        <p:txBody>
          <a:bodyPr tIns="0">
            <a:normAutofit/>
          </a:bodyPr>
          <a:lstStyle>
            <a:lvl1pPr marL="0" indent="0" algn="l">
              <a:buNone/>
              <a:defRPr sz="2400">
                <a:solidFill>
                  <a:srgbClr val="00683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91920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Option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46A2645-392A-4E90-A380-D31B69451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62229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01D7E8E-DD80-42F7-A563-292A7A489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555" y="2009227"/>
            <a:ext cx="5952564" cy="1327697"/>
          </a:xfrm>
        </p:spPr>
        <p:txBody>
          <a:bodyPr bIns="0" anchor="b">
            <a:normAutofit/>
          </a:bodyPr>
          <a:lstStyle>
            <a:lvl1pPr algn="l">
              <a:defRPr sz="3600">
                <a:solidFill>
                  <a:srgbClr val="3622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6DBCDA1-ED4D-4A7F-BF54-E4F1F7444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555" y="3369592"/>
            <a:ext cx="5952564" cy="739441"/>
          </a:xfrm>
        </p:spPr>
        <p:txBody>
          <a:bodyPr tIns="0">
            <a:normAutofit/>
          </a:bodyPr>
          <a:lstStyle>
            <a:lvl1pPr marL="0" indent="0" algn="l">
              <a:buNone/>
              <a:defRPr sz="2400">
                <a:solidFill>
                  <a:srgbClr val="00683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6673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Option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0A829FF8-F8FD-464A-9699-862E96ECB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62229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F476C7A-DB83-491D-B664-32112246F2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555" y="2009227"/>
            <a:ext cx="5952564" cy="1327697"/>
          </a:xfrm>
        </p:spPr>
        <p:txBody>
          <a:bodyPr bIns="0" anchor="b">
            <a:normAutofit/>
          </a:bodyPr>
          <a:lstStyle>
            <a:lvl1pPr algn="l">
              <a:defRPr sz="3600">
                <a:solidFill>
                  <a:srgbClr val="3622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43C804E-5BA1-4A10-9129-D0E0ED390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555" y="3369592"/>
            <a:ext cx="5952564" cy="739441"/>
          </a:xfrm>
        </p:spPr>
        <p:txBody>
          <a:bodyPr tIns="0">
            <a:normAutofit/>
          </a:bodyPr>
          <a:lstStyle>
            <a:lvl1pPr marL="0" indent="0" algn="l">
              <a:buNone/>
              <a:defRPr sz="2400">
                <a:solidFill>
                  <a:srgbClr val="00683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0620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Moss">
    <p:bg>
      <p:bgPr>
        <a:solidFill>
          <a:srgbClr val="CEE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E27CAA-D731-47B9-9FB4-B3DA405717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36336"/>
            <a:ext cx="12192000" cy="1121664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A772EDE-C38F-463A-B7E5-0213B09A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EE4C5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790811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E27CAA-D731-47B9-9FB4-B3DA405717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36336"/>
            <a:ext cx="12192000" cy="1121664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50923A1-BD89-4D0E-86FF-9D7C59590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EE4C5"/>
                </a:solidFill>
              </a:defRPr>
            </a:lvl1pPr>
          </a:lstStyle>
          <a:p>
            <a:fld id="{E9796C1C-A834-4009-9401-57793FE58D15}" type="slidenum">
              <a:rPr lang="en-US" sz="1000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825418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0018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Contact Inf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49C66-7FD8-4F1A-8D51-9B2505E9DF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5696" y="3026119"/>
            <a:ext cx="6005513" cy="904436"/>
          </a:xfrm>
        </p:spPr>
        <p:txBody>
          <a:bodyPr>
            <a:normAutofit/>
          </a:bodyPr>
          <a:lstStyle>
            <a:lvl1pPr marL="0" indent="0" algn="ctr">
              <a:buNone/>
              <a:defRPr sz="6000" b="1"/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29694-DE35-46E4-920E-B297DC23AA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035" y="5328211"/>
            <a:ext cx="2196858" cy="18139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b="1">
                <a:solidFill>
                  <a:srgbClr val="F7931E"/>
                </a:solidFill>
              </a:defRPr>
            </a:lvl1pPr>
          </a:lstStyle>
          <a:p>
            <a:pPr lvl="0"/>
            <a:r>
              <a:rPr lang="en-US" dirty="0"/>
              <a:t>Contact Information: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A33D22-E3F3-4E56-8DD1-C9291245DE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0035" y="5509601"/>
            <a:ext cx="2196858" cy="1110029"/>
          </a:xfrm>
        </p:spPr>
        <p:txBody>
          <a:bodyPr lIns="0">
            <a:normAutofit/>
          </a:bodyPr>
          <a:lstStyle>
            <a:lvl1pPr marL="0" indent="0">
              <a:spcBef>
                <a:spcPts val="600"/>
              </a:spcBef>
              <a:buNone/>
              <a:defRPr sz="1000">
                <a:solidFill>
                  <a:srgbClr val="CEE4C5"/>
                </a:solidFill>
              </a:defRPr>
            </a:lvl1pPr>
          </a:lstStyle>
          <a:p>
            <a:pPr lvl="0"/>
            <a:r>
              <a:rPr lang="en-US" dirty="0"/>
              <a:t>Your Information Here</a:t>
            </a:r>
          </a:p>
        </p:txBody>
      </p:sp>
    </p:spTree>
    <p:extLst>
      <p:ext uri="{BB962C8B-B14F-4D97-AF65-F5344CB8AC3E}">
        <p14:creationId xmlns:p14="http://schemas.microsoft.com/office/powerpoint/2010/main" val="3384703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/Content_Option 1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4A7372B-8796-20E3-721A-58FC6F311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490" y="5734974"/>
            <a:ext cx="12258041" cy="1123654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1ADC6D-9F5A-4A0B-A1FC-2FF9DA2B02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6096000" cy="6585217"/>
          </a:xfrm>
        </p:spPr>
        <p:txBody>
          <a:bodyPr/>
          <a:lstStyle>
            <a:lvl1pPr algn="ctr"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Arial"/>
              <a:buNone/>
              <a:tabLst/>
              <a:defRPr/>
            </a:pPr>
            <a:r>
              <a:rPr lang="en-US"/>
              <a:t>Drag and drop photo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0030EB3-5D57-47CF-8B64-F9D1DAE91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450" y="444815"/>
            <a:ext cx="5074160" cy="1052005"/>
          </a:xfrm>
        </p:spPr>
        <p:txBody>
          <a:bodyPr anchor="b"/>
          <a:lstStyle>
            <a:lvl1pPr>
              <a:defRPr sz="3200">
                <a:solidFill>
                  <a:srgbClr val="3622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30265F1-5B0E-4BD4-BCFD-BBB4450B0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48450" y="1496821"/>
            <a:ext cx="5074160" cy="315647"/>
          </a:xfrm>
        </p:spPr>
        <p:txBody>
          <a:bodyPr/>
          <a:lstStyle>
            <a:lvl1pPr marL="0" indent="0">
              <a:buNone/>
              <a:defRPr sz="1600">
                <a:solidFill>
                  <a:srgbClr val="00683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006B865-7A68-47C0-A9EA-845C7B9946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48450" y="1812800"/>
            <a:ext cx="5075238" cy="393890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40605B3-7EE2-0C15-41A9-8D79DBA5F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771" y="6603987"/>
            <a:ext cx="455629" cy="202824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E9796C1C-A834-4009-9401-57793FE58D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53091B7-FBFD-0B72-ED97-6FEE9FCFCD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168" y="6686234"/>
            <a:ext cx="1906621" cy="6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27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ption 4-Mo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9D5E96A-078E-4F20-B494-D9F315165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555" y="2009227"/>
            <a:ext cx="8104094" cy="1327697"/>
          </a:xfrm>
        </p:spPr>
        <p:txBody>
          <a:bodyPr bIns="0" anchor="b">
            <a:normAutofit/>
          </a:bodyPr>
          <a:lstStyle>
            <a:lvl1pPr algn="l">
              <a:defRPr sz="3600">
                <a:solidFill>
                  <a:srgbClr val="3622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7D899AB-B2A7-4D4C-AB7D-4CD6F93C0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555" y="3369592"/>
            <a:ext cx="8104094" cy="739441"/>
          </a:xfrm>
        </p:spPr>
        <p:txBody>
          <a:bodyPr tIns="0">
            <a:normAutofit/>
          </a:bodyPr>
          <a:lstStyle>
            <a:lvl1pPr marL="0" indent="0" algn="l">
              <a:buNone/>
              <a:defRPr sz="2400">
                <a:solidFill>
                  <a:srgbClr val="00683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9997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hoto Title_Option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7AFD0-D3FF-4B08-9073-61860D90D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6405" y="5512700"/>
            <a:ext cx="8104094" cy="739441"/>
          </a:xfrm>
        </p:spPr>
        <p:txBody>
          <a:bodyPr bIns="0" anchor="b">
            <a:normAutofit/>
          </a:bodyPr>
          <a:lstStyle>
            <a:lvl1pPr algn="l">
              <a:defRPr sz="3600">
                <a:solidFill>
                  <a:srgbClr val="CEE4C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F979D-4905-44F0-867A-830BA81D6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6405" y="6284809"/>
            <a:ext cx="8104094" cy="387595"/>
          </a:xfrm>
        </p:spPr>
        <p:txBody>
          <a:bodyPr tIns="0">
            <a:normAutofit/>
          </a:bodyPr>
          <a:lstStyle>
            <a:lvl1pPr marL="0" indent="0" algn="l">
              <a:buNone/>
              <a:defRPr sz="2400">
                <a:solidFill>
                  <a:srgbClr val="39B5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3867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hoto Title_Option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7AFD0-D3FF-4B08-9073-61860D90D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6405" y="5512700"/>
            <a:ext cx="8104094" cy="739441"/>
          </a:xfrm>
        </p:spPr>
        <p:txBody>
          <a:bodyPr bIns="0" anchor="b">
            <a:normAutofit/>
          </a:bodyPr>
          <a:lstStyle>
            <a:lvl1pPr algn="l">
              <a:defRPr sz="3600">
                <a:solidFill>
                  <a:srgbClr val="CEE4C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F979D-4905-44F0-867A-830BA81D6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6405" y="6284809"/>
            <a:ext cx="8104094" cy="387595"/>
          </a:xfrm>
        </p:spPr>
        <p:txBody>
          <a:bodyPr tIns="0">
            <a:normAutofit/>
          </a:bodyPr>
          <a:lstStyle>
            <a:lvl1pPr marL="0" indent="0" algn="l">
              <a:buNone/>
              <a:defRPr sz="2400">
                <a:solidFill>
                  <a:srgbClr val="39B5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03253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_Option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743F926-50AF-4927-827E-E2168BF84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6405" y="5512700"/>
            <a:ext cx="8104094" cy="739441"/>
          </a:xfrm>
        </p:spPr>
        <p:txBody>
          <a:bodyPr bIns="0" anchor="b">
            <a:normAutofit/>
          </a:bodyPr>
          <a:lstStyle>
            <a:lvl1pPr algn="l">
              <a:defRPr sz="3600">
                <a:solidFill>
                  <a:srgbClr val="CEE4C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6FF7711-9142-4A34-B98E-FFA9D14D45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6405" y="6284809"/>
            <a:ext cx="8104094" cy="387595"/>
          </a:xfrm>
        </p:spPr>
        <p:txBody>
          <a:bodyPr tIns="0">
            <a:normAutofit/>
          </a:bodyPr>
          <a:lstStyle>
            <a:lvl1pPr marL="0" indent="0" algn="l">
              <a:buNone/>
              <a:defRPr sz="2400">
                <a:solidFill>
                  <a:srgbClr val="39B5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38755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_Option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00DFAD-3BFF-4142-A381-9B9A10DE6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6405" y="5512700"/>
            <a:ext cx="8104094" cy="739441"/>
          </a:xfrm>
        </p:spPr>
        <p:txBody>
          <a:bodyPr bIns="0" anchor="b">
            <a:normAutofit/>
          </a:bodyPr>
          <a:lstStyle>
            <a:lvl1pPr algn="l">
              <a:defRPr sz="3600">
                <a:solidFill>
                  <a:srgbClr val="CEE4C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85155AB-E55B-4457-9D90-522645EC0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6405" y="6284809"/>
            <a:ext cx="8104094" cy="387595"/>
          </a:xfrm>
        </p:spPr>
        <p:txBody>
          <a:bodyPr tIns="0">
            <a:normAutofit/>
          </a:bodyPr>
          <a:lstStyle>
            <a:lvl1pPr marL="0" indent="0" algn="l">
              <a:buNone/>
              <a:defRPr sz="2400">
                <a:solidFill>
                  <a:srgbClr val="39B5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04894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_Option 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B9A800-16C1-4B2D-9AA5-98243BA1E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6405" y="5512700"/>
            <a:ext cx="8104094" cy="739441"/>
          </a:xfrm>
        </p:spPr>
        <p:txBody>
          <a:bodyPr bIns="0" anchor="b">
            <a:normAutofit/>
          </a:bodyPr>
          <a:lstStyle>
            <a:lvl1pPr algn="l">
              <a:defRPr sz="3600">
                <a:solidFill>
                  <a:srgbClr val="CEE4C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8A094DF-1411-4547-806C-036400EB3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6405" y="6284809"/>
            <a:ext cx="8104094" cy="387595"/>
          </a:xfrm>
        </p:spPr>
        <p:txBody>
          <a:bodyPr tIns="0">
            <a:normAutofit/>
          </a:bodyPr>
          <a:lstStyle>
            <a:lvl1pPr marL="0" indent="0" algn="l">
              <a:buNone/>
              <a:defRPr sz="2400">
                <a:solidFill>
                  <a:srgbClr val="39B5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93983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13D252-4143-4EDE-9BFF-881AADA6B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DC830-3426-4C85-886F-8242C8710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66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87" r:id="rId3"/>
    <p:sldLayoutId id="2147483686" r:id="rId4"/>
    <p:sldLayoutId id="2147483666" r:id="rId5"/>
    <p:sldLayoutId id="2147483665" r:id="rId6"/>
    <p:sldLayoutId id="2147483664" r:id="rId7"/>
    <p:sldLayoutId id="2147483667" r:id="rId8"/>
    <p:sldLayoutId id="2147483668" r:id="rId9"/>
    <p:sldLayoutId id="2147483688" r:id="rId10"/>
    <p:sldLayoutId id="2147483689" r:id="rId11"/>
    <p:sldLayoutId id="2147483662" r:id="rId12"/>
    <p:sldLayoutId id="2147483650" r:id="rId13"/>
    <p:sldLayoutId id="2147483692" r:id="rId14"/>
    <p:sldLayoutId id="2147483693" r:id="rId15"/>
    <p:sldLayoutId id="2147483679" r:id="rId16"/>
    <p:sldLayoutId id="2147483657" r:id="rId17"/>
    <p:sldLayoutId id="2147483695" r:id="rId18"/>
    <p:sldLayoutId id="2147483694" r:id="rId19"/>
    <p:sldLayoutId id="2147483690" r:id="rId20"/>
    <p:sldLayoutId id="2147483691" r:id="rId21"/>
    <p:sldLayoutId id="2147483696" r:id="rId22"/>
    <p:sldLayoutId id="2147483697" r:id="rId23"/>
    <p:sldLayoutId id="2147483652" r:id="rId24"/>
    <p:sldLayoutId id="2147483677" r:id="rId25"/>
    <p:sldLayoutId id="2147483653" r:id="rId26"/>
    <p:sldLayoutId id="2147483681" r:id="rId27"/>
    <p:sldLayoutId id="2147483656" r:id="rId28"/>
    <p:sldLayoutId id="2147483680" r:id="rId29"/>
    <p:sldLayoutId id="2147483669" r:id="rId30"/>
    <p:sldLayoutId id="2147483670" r:id="rId31"/>
    <p:sldLayoutId id="2147483672" r:id="rId32"/>
    <p:sldLayoutId id="2147483671" r:id="rId33"/>
    <p:sldLayoutId id="2147483673" r:id="rId34"/>
    <p:sldLayoutId id="2147483660" r:id="rId35"/>
    <p:sldLayoutId id="2147483663" r:id="rId36"/>
    <p:sldLayoutId id="2147483685" r:id="rId37"/>
    <p:sldLayoutId id="2147483684" r:id="rId38"/>
    <p:sldLayoutId id="2147483698" r:id="rId3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36222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6222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6222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6222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6222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6222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CA8D4-B24F-4C8F-8F4D-F53D61191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26" y="775692"/>
            <a:ext cx="7405332" cy="2653308"/>
          </a:xfr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</a:pPr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Role of Nature &amp; Green Spaces in Health &amp; Well-Being</a:t>
            </a:r>
            <a:br>
              <a:rPr lang="en-US" sz="2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62FC77-47DB-17AE-66E1-6CE40775FF14}"/>
              </a:ext>
            </a:extLst>
          </p:cNvPr>
          <p:cNvSpPr txBox="1"/>
          <p:nvPr/>
        </p:nvSpPr>
        <p:spPr>
          <a:xfrm>
            <a:off x="484026" y="4542930"/>
            <a:ext cx="882889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Pooja Tandon, MD, MPH</a:t>
            </a:r>
          </a:p>
          <a:p>
            <a:pPr eaLnBrk="1" hangingPunct="1">
              <a:spcBef>
                <a:spcPct val="0"/>
              </a:spcBef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Health Director, Land and People Lab, Trust for Public Land</a:t>
            </a:r>
          </a:p>
          <a:p>
            <a:pPr eaLnBrk="1" hangingPunct="1">
              <a:spcBef>
                <a:spcPct val="0"/>
              </a:spcBef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Associate Professor, University of Washington &amp; Seattle Children’s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30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CDA25F9-338B-FB31-2536-8B1C4F44D758}"/>
              </a:ext>
            </a:extLst>
          </p:cNvPr>
          <p:cNvSpPr/>
          <p:nvPr/>
        </p:nvSpPr>
        <p:spPr>
          <a:xfrm>
            <a:off x="0" y="1"/>
            <a:ext cx="12192000" cy="11918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F2A10D-AF3E-4104-8209-680D83C38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310" y="6802604"/>
            <a:ext cx="1023092" cy="202824"/>
          </a:xfrm>
        </p:spPr>
        <p:txBody>
          <a:bodyPr/>
          <a:lstStyle/>
          <a:p>
            <a:fld id="{E9796C1C-A834-4009-9401-57793FE58D15}" type="slidenum">
              <a:rPr lang="en-US" sz="1000" smtClean="0"/>
              <a:pPr/>
              <a:t>10</a:t>
            </a:fld>
            <a:endParaRPr lang="en-US" sz="10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A9D752-B872-4E84-BAC9-91F6ED17D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82" y="251052"/>
            <a:ext cx="11183036" cy="713649"/>
          </a:xfrm>
        </p:spPr>
        <p:txBody>
          <a:bodyPr>
            <a:normAutofit/>
          </a:bodyPr>
          <a:lstStyle/>
          <a:p>
            <a:r>
              <a:rPr lang="en-US" sz="4000" dirty="0"/>
              <a:t>Nature contact: Physical health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891912-CE93-EC82-6785-9B821194E37C}"/>
              </a:ext>
            </a:extLst>
          </p:cNvPr>
          <p:cNvSpPr txBox="1"/>
          <p:nvPr/>
        </p:nvSpPr>
        <p:spPr>
          <a:xfrm>
            <a:off x="3830693" y="2811505"/>
            <a:ext cx="1548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SMOOTHER POST-OP RECOVERY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0A108F-8D19-3D5C-F548-B99951667AB5}"/>
              </a:ext>
            </a:extLst>
          </p:cNvPr>
          <p:cNvSpPr txBox="1"/>
          <p:nvPr/>
        </p:nvSpPr>
        <p:spPr>
          <a:xfrm>
            <a:off x="8789511" y="2811505"/>
            <a:ext cx="1548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IMPROVED PAIN CONTROL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8FFFC51-E4AB-C1F3-0B4A-3D53E18994B5}"/>
              </a:ext>
            </a:extLst>
          </p:cNvPr>
          <p:cNvSpPr/>
          <p:nvPr/>
        </p:nvSpPr>
        <p:spPr>
          <a:xfrm>
            <a:off x="4079999" y="1579686"/>
            <a:ext cx="1097280" cy="109728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5400">
            <a:solidFill>
              <a:srgbClr val="006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7E27A8B-7535-7299-3C95-C55885786D3F}"/>
              </a:ext>
            </a:extLst>
          </p:cNvPr>
          <p:cNvSpPr/>
          <p:nvPr/>
        </p:nvSpPr>
        <p:spPr>
          <a:xfrm>
            <a:off x="9015202" y="1579686"/>
            <a:ext cx="1097280" cy="109728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5400">
            <a:solidFill>
              <a:srgbClr val="006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B364AA-3D52-ABE4-876E-C609689BF31C}"/>
              </a:ext>
            </a:extLst>
          </p:cNvPr>
          <p:cNvSpPr/>
          <p:nvPr/>
        </p:nvSpPr>
        <p:spPr>
          <a:xfrm>
            <a:off x="1752625" y="1579686"/>
            <a:ext cx="1097280" cy="109728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5400">
            <a:solidFill>
              <a:srgbClr val="006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1AECD5-5C7D-2DE9-CEDA-682B0BC46B4D}"/>
              </a:ext>
            </a:extLst>
          </p:cNvPr>
          <p:cNvSpPr txBox="1"/>
          <p:nvPr/>
        </p:nvSpPr>
        <p:spPr>
          <a:xfrm>
            <a:off x="1487070" y="2892197"/>
            <a:ext cx="1548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LOWER BLOOD PRESSURE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0AABFB-E3EA-BAAB-E0BE-56FA51421821}"/>
              </a:ext>
            </a:extLst>
          </p:cNvPr>
          <p:cNvSpPr/>
          <p:nvPr/>
        </p:nvSpPr>
        <p:spPr>
          <a:xfrm>
            <a:off x="6587425" y="1579686"/>
            <a:ext cx="1097280" cy="109728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25400">
            <a:solidFill>
              <a:srgbClr val="006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7911E7-A46D-CA05-840B-359DF4A743AB}"/>
              </a:ext>
            </a:extLst>
          </p:cNvPr>
          <p:cNvSpPr txBox="1"/>
          <p:nvPr/>
        </p:nvSpPr>
        <p:spPr>
          <a:xfrm>
            <a:off x="6361734" y="2797711"/>
            <a:ext cx="1548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BETTER BIRTH OUTCOMES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29D34BF-83FF-6E4A-8903-0C02F184859D}"/>
              </a:ext>
            </a:extLst>
          </p:cNvPr>
          <p:cNvSpPr/>
          <p:nvPr/>
        </p:nvSpPr>
        <p:spPr>
          <a:xfrm>
            <a:off x="4153490" y="4030759"/>
            <a:ext cx="1097280" cy="109728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25400">
            <a:solidFill>
              <a:srgbClr val="006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2710EBE-BDC4-54A3-9687-7A90697E0F80}"/>
              </a:ext>
            </a:extLst>
          </p:cNvPr>
          <p:cNvSpPr/>
          <p:nvPr/>
        </p:nvSpPr>
        <p:spPr>
          <a:xfrm>
            <a:off x="1708080" y="4030759"/>
            <a:ext cx="1097280" cy="109728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25400">
            <a:solidFill>
              <a:srgbClr val="006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D87534-1252-4515-A13E-C1F6F88AD2BF}"/>
              </a:ext>
            </a:extLst>
          </p:cNvPr>
          <p:cNvSpPr txBox="1"/>
          <p:nvPr/>
        </p:nvSpPr>
        <p:spPr>
          <a:xfrm>
            <a:off x="1487070" y="5275125"/>
            <a:ext cx="1548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LESS OBESITY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9B4AE4-8A5F-CFA0-7C8D-8FEBE4DE5D6A}"/>
              </a:ext>
            </a:extLst>
          </p:cNvPr>
          <p:cNvSpPr txBox="1"/>
          <p:nvPr/>
        </p:nvSpPr>
        <p:spPr>
          <a:xfrm>
            <a:off x="3932480" y="5253353"/>
            <a:ext cx="1548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REDUCED DIABETES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03DF9D-C1CE-568C-FE3A-3C9ADEBA534B}"/>
              </a:ext>
            </a:extLst>
          </p:cNvPr>
          <p:cNvSpPr txBox="1"/>
          <p:nvPr/>
        </p:nvSpPr>
        <p:spPr>
          <a:xfrm>
            <a:off x="6377890" y="5252136"/>
            <a:ext cx="1548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BETTER EYESIGHT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8137F61-A5EE-FE30-8085-71BF6274459B}"/>
              </a:ext>
            </a:extLst>
          </p:cNvPr>
          <p:cNvSpPr/>
          <p:nvPr/>
        </p:nvSpPr>
        <p:spPr>
          <a:xfrm>
            <a:off x="6598900" y="4030759"/>
            <a:ext cx="1097280" cy="109728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25400">
            <a:solidFill>
              <a:srgbClr val="006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568D003-B0F7-D2BA-62DF-63A7028CA786}"/>
              </a:ext>
            </a:extLst>
          </p:cNvPr>
          <p:cNvSpPr/>
          <p:nvPr/>
        </p:nvSpPr>
        <p:spPr>
          <a:xfrm>
            <a:off x="9044310" y="4030759"/>
            <a:ext cx="1097280" cy="10972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 w="25400">
            <a:solidFill>
              <a:srgbClr val="006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8D96E5-860B-CAF8-D9D5-96E0FDD48B51}"/>
              </a:ext>
            </a:extLst>
          </p:cNvPr>
          <p:cNvSpPr txBox="1"/>
          <p:nvPr/>
        </p:nvSpPr>
        <p:spPr>
          <a:xfrm>
            <a:off x="8802231" y="5252136"/>
            <a:ext cx="1717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+/- ASTHMA &amp; ALLERGY EFFECTS</a:t>
            </a:r>
          </a:p>
        </p:txBody>
      </p:sp>
    </p:spTree>
    <p:extLst>
      <p:ext uri="{BB962C8B-B14F-4D97-AF65-F5344CB8AC3E}">
        <p14:creationId xmlns:p14="http://schemas.microsoft.com/office/powerpoint/2010/main" val="2660152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CDA25F9-338B-FB31-2536-8B1C4F44D758}"/>
              </a:ext>
            </a:extLst>
          </p:cNvPr>
          <p:cNvSpPr/>
          <p:nvPr/>
        </p:nvSpPr>
        <p:spPr>
          <a:xfrm>
            <a:off x="0" y="1"/>
            <a:ext cx="12192000" cy="11918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F2A10D-AF3E-4104-8209-680D83C38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6C1C-A834-4009-9401-57793FE58D15}" type="slidenum">
              <a:rPr lang="en-US" sz="1000" smtClean="0"/>
              <a:pPr/>
              <a:t>11</a:t>
            </a:fld>
            <a:endParaRPr lang="en-US" sz="10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A9D752-B872-4E84-BAC9-91F6ED17D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82" y="251052"/>
            <a:ext cx="11183036" cy="713649"/>
          </a:xfrm>
        </p:spPr>
        <p:txBody>
          <a:bodyPr>
            <a:normAutofit/>
          </a:bodyPr>
          <a:lstStyle/>
          <a:p>
            <a:r>
              <a:rPr lang="en-US" sz="4000" dirty="0"/>
              <a:t>Nature contact: Overall health and well-being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3CAFBED-83F3-9481-0DA0-490B4C53DF8F}"/>
              </a:ext>
            </a:extLst>
          </p:cNvPr>
          <p:cNvSpPr/>
          <p:nvPr/>
        </p:nvSpPr>
        <p:spPr>
          <a:xfrm>
            <a:off x="4418654" y="1575270"/>
            <a:ext cx="1097280" cy="109728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5400">
            <a:solidFill>
              <a:srgbClr val="006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8E2590-453B-A714-78DE-CA49D900C721}"/>
              </a:ext>
            </a:extLst>
          </p:cNvPr>
          <p:cNvSpPr/>
          <p:nvPr/>
        </p:nvSpPr>
        <p:spPr>
          <a:xfrm>
            <a:off x="6096000" y="4289363"/>
            <a:ext cx="1097280" cy="109728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5400">
            <a:solidFill>
              <a:srgbClr val="006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E7FA5-DD5E-428F-9AEF-A1C010DE7F53}"/>
              </a:ext>
            </a:extLst>
          </p:cNvPr>
          <p:cNvSpPr txBox="1"/>
          <p:nvPr/>
        </p:nvSpPr>
        <p:spPr>
          <a:xfrm>
            <a:off x="4192963" y="2808616"/>
            <a:ext cx="1548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IMPROVED HEALTH IN CANCER PATIENTS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B87EF-756F-BFA4-C420-6B00BBC02883}"/>
              </a:ext>
            </a:extLst>
          </p:cNvPr>
          <p:cNvSpPr txBox="1"/>
          <p:nvPr/>
        </p:nvSpPr>
        <p:spPr>
          <a:xfrm>
            <a:off x="5741625" y="5476047"/>
            <a:ext cx="1770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LONGER LIFE EXPECTANCY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E3981-18FC-0485-DA2F-30189CF396F3}"/>
              </a:ext>
            </a:extLst>
          </p:cNvPr>
          <p:cNvSpPr txBox="1"/>
          <p:nvPr/>
        </p:nvSpPr>
        <p:spPr>
          <a:xfrm>
            <a:off x="7481349" y="2843777"/>
            <a:ext cx="1548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BETTER GENERAL HEALTH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CE5A3C-2952-4AFC-0C8E-0335BCF56070}"/>
              </a:ext>
            </a:extLst>
          </p:cNvPr>
          <p:cNvSpPr/>
          <p:nvPr/>
        </p:nvSpPr>
        <p:spPr>
          <a:xfrm>
            <a:off x="7671639" y="1575270"/>
            <a:ext cx="1097280" cy="109728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64F703-AB4B-96E5-F5EE-9463656597D3}"/>
              </a:ext>
            </a:extLst>
          </p:cNvPr>
          <p:cNvSpPr txBox="1"/>
          <p:nvPr/>
        </p:nvSpPr>
        <p:spPr>
          <a:xfrm>
            <a:off x="939977" y="2843777"/>
            <a:ext cx="1548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IMPROVED SLEEP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6C28E55-9B13-5AC2-8662-B4DDA0F4DBCB}"/>
              </a:ext>
            </a:extLst>
          </p:cNvPr>
          <p:cNvSpPr/>
          <p:nvPr/>
        </p:nvSpPr>
        <p:spPr>
          <a:xfrm>
            <a:off x="1165668" y="1575270"/>
            <a:ext cx="1097280" cy="109728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25400">
            <a:solidFill>
              <a:srgbClr val="006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35BE61-6FAD-E666-ED44-38081CEEEADF}"/>
              </a:ext>
            </a:extLst>
          </p:cNvPr>
          <p:cNvSpPr txBox="1"/>
          <p:nvPr/>
        </p:nvSpPr>
        <p:spPr>
          <a:xfrm>
            <a:off x="9264461" y="5476047"/>
            <a:ext cx="1548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GREATER HAPPINESS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673D87-C622-456C-A458-077C3CC6B2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7912" y="4252395"/>
            <a:ext cx="1121761" cy="1121761"/>
          </a:xfrm>
          <a:prstGeom prst="rect">
            <a:avLst/>
          </a:prstGeom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7C9ABC5-2D08-4EDF-F201-738082279D2C}"/>
              </a:ext>
            </a:extLst>
          </p:cNvPr>
          <p:cNvSpPr/>
          <p:nvPr/>
        </p:nvSpPr>
        <p:spPr>
          <a:xfrm>
            <a:off x="2488639" y="4276876"/>
            <a:ext cx="1097280" cy="109728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19050">
            <a:solidFill>
              <a:srgbClr val="006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28B014-3690-E965-1BEF-A5EFF798AF47}"/>
              </a:ext>
            </a:extLst>
          </p:cNvPr>
          <p:cNvSpPr txBox="1"/>
          <p:nvPr/>
        </p:nvSpPr>
        <p:spPr>
          <a:xfrm>
            <a:off x="1784246" y="5470891"/>
            <a:ext cx="246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HEALTHIER CHILD DEVELOPMENT</a:t>
            </a:r>
          </a:p>
        </p:txBody>
      </p:sp>
    </p:spTree>
    <p:extLst>
      <p:ext uri="{BB962C8B-B14F-4D97-AF65-F5344CB8AC3E}">
        <p14:creationId xmlns:p14="http://schemas.microsoft.com/office/powerpoint/2010/main" val="66546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504482" y="1176255"/>
            <a:ext cx="5444034" cy="467394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6C1C-A834-4009-9401-57793FE58D15}" type="slidenum">
              <a:rPr lang="en-US" sz="1000" smtClean="0"/>
              <a:pPr/>
              <a:t>12</a:t>
            </a:fld>
            <a:endParaRPr lang="en-US" sz="1000"/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Greenspace / Park inequity = health inequities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4122" y="1655299"/>
            <a:ext cx="50718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prstClr val="white"/>
                </a:solidFill>
                <a:latin typeface="Arial"/>
                <a:cs typeface="Arial"/>
              </a:rPr>
              <a:t>Parks serving a majority people of color are, on average, half as large and serve nearly five times more people as parks that serve a majority-white population. </a:t>
            </a:r>
          </a:p>
          <a:p>
            <a:endParaRPr lang="en-US" sz="2000">
              <a:solidFill>
                <a:prstClr val="white"/>
              </a:solidFill>
              <a:latin typeface="Arial"/>
              <a:cs typeface="Arial"/>
            </a:endParaRPr>
          </a:p>
          <a:p>
            <a:endParaRPr lang="en-US" sz="2000">
              <a:solidFill>
                <a:prstClr val="white"/>
              </a:solidFill>
              <a:latin typeface="Arial"/>
              <a:cs typeface="Arial"/>
            </a:endParaRPr>
          </a:p>
          <a:p>
            <a:r>
              <a:rPr lang="en-US" sz="2000">
                <a:solidFill>
                  <a:prstClr val="white"/>
                </a:solidFill>
                <a:latin typeface="Arial"/>
                <a:cs typeface="Arial"/>
              </a:rPr>
              <a:t>Parks serving primarily low-income households are, on average, four times smaller than parks that serve a majority of high-income households. </a:t>
            </a:r>
          </a:p>
          <a:p>
            <a:endParaRPr lang="en-US" sz="2000"/>
          </a:p>
        </p:txBody>
      </p:sp>
      <p:pic>
        <p:nvPicPr>
          <p:cNvPr id="15" name="Picture 4" descr="ca_kellogg_06212018_7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6"/>
          <a:stretch/>
        </p:blipFill>
        <p:spPr bwMode="auto">
          <a:xfrm>
            <a:off x="6501997" y="1176254"/>
            <a:ext cx="4828905" cy="467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952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CDA25F9-338B-FB31-2536-8B1C4F44D758}"/>
              </a:ext>
            </a:extLst>
          </p:cNvPr>
          <p:cNvSpPr/>
          <p:nvPr/>
        </p:nvSpPr>
        <p:spPr>
          <a:xfrm>
            <a:off x="0" y="1"/>
            <a:ext cx="12192000" cy="11918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F2A10D-AF3E-4104-8209-680D83C38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96C1C-A834-4009-9401-57793FE58D15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CEE4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CEE4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A9D752-B872-4E84-BAC9-91F6ED17D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76" y="239077"/>
            <a:ext cx="11486890" cy="71364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400" dirty="0"/>
              <a:t>Nature based climate solutions: </a:t>
            </a:r>
            <a:br>
              <a:rPr lang="en-US" sz="3400" dirty="0"/>
            </a:br>
            <a:r>
              <a:rPr lang="en-US" sz="3400" dirty="0"/>
              <a:t>for human &amp; planetary health…and health equity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6B2B518-CB95-B3C3-F91D-F7BCB0CE1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659" y="1404791"/>
            <a:ext cx="4087813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3217E68-B372-DEBE-D8E7-FEFBB7071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13118"/>
            <a:ext cx="3429601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96A6C1-BEB2-B245-6758-295DC7CF7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2256" y="3913118"/>
            <a:ext cx="4064000" cy="228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ontact with Nature Improves Mental Health and Well-Being">
            <a:extLst>
              <a:ext uri="{FF2B5EF4-FFF2-40B4-BE49-F238E27FC236}">
                <a16:creationId xmlns:a16="http://schemas.microsoft.com/office/drawing/2014/main" id="{68EBC249-EFF7-769E-4342-7651682BF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30879"/>
            <a:ext cx="3429000" cy="2286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428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66F928C-D0F0-9DCE-B078-763620F6C8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D1C4C7-114C-925E-5378-E26EF4C6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3" y="2240601"/>
            <a:ext cx="5074160" cy="105200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Thank you!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Pooja.tandon@tpl.org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CDF36-2E89-19A1-6B1D-DF794614F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6C1C-A834-4009-9401-57793FE58D1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B5FF122-CC02-727E-8B5A-FDB81B4D1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208693" y="535668"/>
            <a:ext cx="3678613" cy="551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1270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CDA25F9-338B-FB31-2536-8B1C4F44D758}"/>
              </a:ext>
            </a:extLst>
          </p:cNvPr>
          <p:cNvSpPr/>
          <p:nvPr/>
        </p:nvSpPr>
        <p:spPr>
          <a:xfrm>
            <a:off x="8200" y="13982"/>
            <a:ext cx="12192000" cy="11918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A9D752-B872-4E84-BAC9-91F6ED17D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11" y="139798"/>
            <a:ext cx="10160091" cy="891547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The Trust for Public Land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7ED7A7-DD5B-8ADE-34C1-E559605C3C49}"/>
              </a:ext>
            </a:extLst>
          </p:cNvPr>
          <p:cNvSpPr txBox="1">
            <a:spLocks/>
          </p:cNvSpPr>
          <p:nvPr/>
        </p:nvSpPr>
        <p:spPr>
          <a:xfrm>
            <a:off x="753153" y="1692048"/>
            <a:ext cx="10685694" cy="4190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F5FAF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74320" indent="-27432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362229"/>
                </a:solidFill>
              </a:rPr>
              <a:t>A national nonprofit, “working to create parks and protect land for people, ensuring healthy, livable communities for generations to come.”</a:t>
            </a:r>
          </a:p>
          <a:p>
            <a:pPr marL="274320" indent="-27432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800" b="0" dirty="0">
              <a:solidFill>
                <a:srgbClr val="362229"/>
              </a:solidFill>
            </a:endParaRPr>
          </a:p>
          <a:p>
            <a:pPr marL="274320" indent="-27432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362229"/>
                </a:solidFill>
              </a:rPr>
              <a:t>Our </a:t>
            </a:r>
            <a:r>
              <a:rPr lang="en-US" sz="2800" dirty="0">
                <a:solidFill>
                  <a:srgbClr val="006600"/>
                </a:solidFill>
              </a:rPr>
              <a:t>strategic commitments</a:t>
            </a:r>
            <a:r>
              <a:rPr lang="en-US" sz="2800" b="0" dirty="0">
                <a:solidFill>
                  <a:srgbClr val="362229"/>
                </a:solidFill>
              </a:rPr>
              <a:t>:</a:t>
            </a:r>
          </a:p>
          <a:p>
            <a:pPr marL="274320" indent="-27432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800" b="0" dirty="0">
              <a:solidFill>
                <a:srgbClr val="362229"/>
              </a:solidFill>
            </a:endParaRPr>
          </a:p>
          <a:p>
            <a:pPr marL="274320" indent="-27432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800" b="0" dirty="0">
              <a:solidFill>
                <a:srgbClr val="362229"/>
              </a:solidFill>
            </a:endParaRPr>
          </a:p>
          <a:p>
            <a:pPr marL="274320" indent="-27432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362229"/>
                </a:solidFill>
              </a:rPr>
              <a:t>Our </a:t>
            </a:r>
            <a:r>
              <a:rPr lang="en-US" sz="2800" dirty="0">
                <a:solidFill>
                  <a:srgbClr val="006600"/>
                </a:solidFill>
              </a:rPr>
              <a:t>projects</a:t>
            </a:r>
            <a:r>
              <a:rPr lang="en-US" sz="2800" b="0" dirty="0">
                <a:solidFill>
                  <a:srgbClr val="362229"/>
                </a:solidFill>
              </a:rPr>
              <a:t>: </a:t>
            </a: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endParaRPr lang="en-US" sz="2400" b="0" dirty="0">
              <a:solidFill>
                <a:srgbClr val="006837"/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endParaRPr lang="en-US" sz="2400" b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3FC762B-382A-BB62-36BA-25D06944F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4142" y="3439252"/>
            <a:ext cx="990363" cy="128016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11B8DBC-13A1-5347-4D37-87E8BCBE1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5354" y="3432770"/>
            <a:ext cx="1331483" cy="128016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A182FC3-F694-8D3C-09EB-A3973569E4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80308" y="3439252"/>
            <a:ext cx="990363" cy="128016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62DD65C-0182-3784-B7C5-740629633E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67142" y="3421869"/>
            <a:ext cx="994740" cy="128016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1292A57-9F40-2E3A-905C-0437CC6462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06022" y="5257392"/>
            <a:ext cx="743932" cy="100584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24CDC94C-32EE-6801-92D8-859F9527D4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49968" y="5165952"/>
            <a:ext cx="787562" cy="109728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7EA4A41-B471-D923-96E6-227158F589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823284" y="5348832"/>
            <a:ext cx="1601640" cy="9144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6EA2F92B-B598-F437-2512-8021B7D22E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810678" y="5348832"/>
            <a:ext cx="100959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12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CDA25F9-338B-FB31-2536-8B1C4F44D758}"/>
              </a:ext>
            </a:extLst>
          </p:cNvPr>
          <p:cNvSpPr/>
          <p:nvPr/>
        </p:nvSpPr>
        <p:spPr>
          <a:xfrm>
            <a:off x="8200" y="13982"/>
            <a:ext cx="12192000" cy="11918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F2A10D-AF3E-4104-8209-680D83C38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014892" y="6515378"/>
            <a:ext cx="1023092" cy="202824"/>
          </a:xfrm>
        </p:spPr>
        <p:txBody>
          <a:bodyPr/>
          <a:lstStyle/>
          <a:p>
            <a:fld id="{E9796C1C-A834-4009-9401-57793FE58D15}" type="slidenum">
              <a:rPr lang="en-US" sz="1000" smtClean="0"/>
              <a:pPr/>
              <a:t>3</a:t>
            </a:fld>
            <a:endParaRPr lang="en-US" sz="10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A9D752-B872-4E84-BAC9-91F6ED17D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11" y="139798"/>
            <a:ext cx="10160091" cy="891547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Parks and greenspace: Pathways to health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3C516F-4873-16E9-A5F1-FBE5240C18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0355" y="1410941"/>
            <a:ext cx="3943995" cy="50159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006837"/>
                </a:solidFill>
              </a:rPr>
              <a:t>Nature contact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006837"/>
                </a:solidFill>
              </a:rPr>
              <a:t>Social connections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006837"/>
                </a:solidFill>
              </a:rPr>
              <a:t>Safety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006837"/>
                </a:solidFill>
              </a:rPr>
              <a:t>Climate resilience</a:t>
            </a:r>
          </a:p>
        </p:txBody>
      </p:sp>
      <p:pic>
        <p:nvPicPr>
          <p:cNvPr id="2050" name="Picture 2" descr="Friends Talking Svg Png Icon Free Download (#36270) - OnlineWebFonts.COM">
            <a:extLst>
              <a:ext uri="{FF2B5EF4-FFF2-40B4-BE49-F238E27FC236}">
                <a16:creationId xmlns:a16="http://schemas.microsoft.com/office/drawing/2014/main" id="{0DD295A9-F901-F649-5E19-098CC20E9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4" y="2827946"/>
            <a:ext cx="996427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og, joggers, jogging icon - Download on Iconfinder">
            <a:extLst>
              <a:ext uri="{FF2B5EF4-FFF2-40B4-BE49-F238E27FC236}">
                <a16:creationId xmlns:a16="http://schemas.microsoft.com/office/drawing/2014/main" id="{86E89DE6-F378-1334-2648-BE8F2C6A5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518" y="1420244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editate in nature - icon by Adioma">
            <a:extLst>
              <a:ext uri="{FF2B5EF4-FFF2-40B4-BE49-F238E27FC236}">
                <a16:creationId xmlns:a16="http://schemas.microsoft.com/office/drawing/2014/main" id="{EFB904B5-DCC1-5F86-1942-C222AAF8A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57" y="1273483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B46A48B-CBDF-5E69-A99E-BC6D9EE6A9E1}"/>
              </a:ext>
            </a:extLst>
          </p:cNvPr>
          <p:cNvSpPr txBox="1">
            <a:spLocks/>
          </p:cNvSpPr>
          <p:nvPr/>
        </p:nvSpPr>
        <p:spPr>
          <a:xfrm>
            <a:off x="7840446" y="1427398"/>
            <a:ext cx="3685395" cy="5194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837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622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622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622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622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622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6837"/>
                </a:solidFill>
              </a:rPr>
              <a:t>Physical activity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6837"/>
                </a:solidFill>
              </a:rPr>
              <a:t>Happiness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6837"/>
                </a:solidFill>
              </a:rPr>
              <a:t>Noise reduction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6837"/>
                </a:solidFill>
              </a:rPr>
              <a:t>Air quality</a:t>
            </a:r>
          </a:p>
        </p:txBody>
      </p:sp>
      <p:pic>
        <p:nvPicPr>
          <p:cNvPr id="1026" name="Picture 2" descr="Climate icon PNG and SVG Free Download">
            <a:extLst>
              <a:ext uri="{FF2B5EF4-FFF2-40B4-BE49-F238E27FC236}">
                <a16:creationId xmlns:a16="http://schemas.microsoft.com/office/drawing/2014/main" id="{1334DB4F-3399-7B98-B64C-ABF39A8CE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0" y="5421001"/>
            <a:ext cx="932454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6381C6-29B3-8F22-25C6-3BE1F878EB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4518" y="2777389"/>
            <a:ext cx="822960" cy="822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146C64-4477-01A0-F00F-ACEE6FD149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223" y="4101302"/>
            <a:ext cx="1005840" cy="1005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1A9B98-DF99-22AC-9EA6-8413988F9D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9748" y="4072977"/>
            <a:ext cx="952501" cy="952501"/>
          </a:xfrm>
          <a:prstGeom prst="rect">
            <a:avLst/>
          </a:prstGeom>
        </p:spPr>
      </p:pic>
      <p:pic>
        <p:nvPicPr>
          <p:cNvPr id="13" name="Picture 4" descr="Premium Vector | Factory hand drawn outline doodle icon. air pollution by  smoke coming out of factory chimneys vector sketch illustration for print,  web, mobile and infographics isolated on white background.">
            <a:extLst>
              <a:ext uri="{FF2B5EF4-FFF2-40B4-BE49-F238E27FC236}">
                <a16:creationId xmlns:a16="http://schemas.microsoft.com/office/drawing/2014/main" id="{D20267E6-AEE9-FA02-62E1-79A908EAF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79748" y="5446117"/>
            <a:ext cx="952501" cy="103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988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CDA25F9-338B-FB31-2536-8B1C4F44D758}"/>
              </a:ext>
            </a:extLst>
          </p:cNvPr>
          <p:cNvSpPr/>
          <p:nvPr/>
        </p:nvSpPr>
        <p:spPr>
          <a:xfrm>
            <a:off x="8200" y="13982"/>
            <a:ext cx="12192000" cy="11918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F2A10D-AF3E-4104-8209-680D83C38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014892" y="6515378"/>
            <a:ext cx="1023092" cy="202824"/>
          </a:xfrm>
        </p:spPr>
        <p:txBody>
          <a:bodyPr/>
          <a:lstStyle/>
          <a:p>
            <a:fld id="{E9796C1C-A834-4009-9401-57793FE58D15}" type="slidenum">
              <a:rPr lang="en-US" sz="1000" smtClean="0"/>
              <a:pPr/>
              <a:t>4</a:t>
            </a:fld>
            <a:endParaRPr lang="en-US" sz="10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A9D752-B872-4E84-BAC9-91F6ED17D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11" y="139798"/>
            <a:ext cx="10160091" cy="891547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Parks and greenspace: Pathways to health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3C516F-4873-16E9-A5F1-FBE5240C18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0355" y="1410941"/>
            <a:ext cx="3943995" cy="50159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006837"/>
                </a:solidFill>
              </a:rPr>
              <a:t>Nature contact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006837"/>
                </a:solidFill>
              </a:rPr>
              <a:t>Social connections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006837"/>
                </a:solidFill>
              </a:rPr>
              <a:t>Safety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006837"/>
                </a:solidFill>
              </a:rPr>
              <a:t>Climate resilience</a:t>
            </a:r>
          </a:p>
        </p:txBody>
      </p:sp>
      <p:pic>
        <p:nvPicPr>
          <p:cNvPr id="2050" name="Picture 2" descr="Friends Talking Svg Png Icon Free Download (#36270) - OnlineWebFonts.COM">
            <a:extLst>
              <a:ext uri="{FF2B5EF4-FFF2-40B4-BE49-F238E27FC236}">
                <a16:creationId xmlns:a16="http://schemas.microsoft.com/office/drawing/2014/main" id="{0DD295A9-F901-F649-5E19-098CC20E9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4" y="2827946"/>
            <a:ext cx="996427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og, joggers, jogging icon - Download on Iconfinder">
            <a:extLst>
              <a:ext uri="{FF2B5EF4-FFF2-40B4-BE49-F238E27FC236}">
                <a16:creationId xmlns:a16="http://schemas.microsoft.com/office/drawing/2014/main" id="{86E89DE6-F378-1334-2648-BE8F2C6A5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518" y="1420244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editate in nature - icon by Adioma">
            <a:extLst>
              <a:ext uri="{FF2B5EF4-FFF2-40B4-BE49-F238E27FC236}">
                <a16:creationId xmlns:a16="http://schemas.microsoft.com/office/drawing/2014/main" id="{EFB904B5-DCC1-5F86-1942-C222AAF8A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57" y="1273483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B46A48B-CBDF-5E69-A99E-BC6D9EE6A9E1}"/>
              </a:ext>
            </a:extLst>
          </p:cNvPr>
          <p:cNvSpPr txBox="1">
            <a:spLocks/>
          </p:cNvSpPr>
          <p:nvPr/>
        </p:nvSpPr>
        <p:spPr>
          <a:xfrm>
            <a:off x="7840446" y="1427398"/>
            <a:ext cx="3685395" cy="5194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837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622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622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622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622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622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6837"/>
                </a:solidFill>
              </a:rPr>
              <a:t>Physical activity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6837"/>
                </a:solidFill>
              </a:rPr>
              <a:t>Happiness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6837"/>
                </a:solidFill>
              </a:rPr>
              <a:t>Noise reduction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b="1" dirty="0">
              <a:solidFill>
                <a:srgbClr val="00683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6837"/>
                </a:solidFill>
              </a:rPr>
              <a:t>Air quality</a:t>
            </a:r>
          </a:p>
        </p:txBody>
      </p:sp>
      <p:pic>
        <p:nvPicPr>
          <p:cNvPr id="1026" name="Picture 2" descr="Climate icon PNG and SVG Free Download">
            <a:extLst>
              <a:ext uri="{FF2B5EF4-FFF2-40B4-BE49-F238E27FC236}">
                <a16:creationId xmlns:a16="http://schemas.microsoft.com/office/drawing/2014/main" id="{1334DB4F-3399-7B98-B64C-ABF39A8CE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0" y="5421001"/>
            <a:ext cx="932454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6381C6-29B3-8F22-25C6-3BE1F878EB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4518" y="2777389"/>
            <a:ext cx="822960" cy="822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146C64-4477-01A0-F00F-ACEE6FD149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223" y="4101302"/>
            <a:ext cx="1005840" cy="1005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1A9B98-DF99-22AC-9EA6-8413988F9D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9748" y="4072977"/>
            <a:ext cx="952501" cy="952501"/>
          </a:xfrm>
          <a:prstGeom prst="rect">
            <a:avLst/>
          </a:prstGeom>
        </p:spPr>
      </p:pic>
      <p:pic>
        <p:nvPicPr>
          <p:cNvPr id="13" name="Picture 4" descr="Premium Vector | Factory hand drawn outline doodle icon. air pollution by  smoke coming out of factory chimneys vector sketch illustration for print,  web, mobile and infographics isolated on white background.">
            <a:extLst>
              <a:ext uri="{FF2B5EF4-FFF2-40B4-BE49-F238E27FC236}">
                <a16:creationId xmlns:a16="http://schemas.microsoft.com/office/drawing/2014/main" id="{D20267E6-AEE9-FA02-62E1-79A908EAF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79748" y="5446117"/>
            <a:ext cx="952501" cy="103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079DEF-E911-0FFE-902D-C40E2CB5A754}"/>
              </a:ext>
            </a:extLst>
          </p:cNvPr>
          <p:cNvSpPr/>
          <p:nvPr/>
        </p:nvSpPr>
        <p:spPr>
          <a:xfrm>
            <a:off x="122830" y="2497540"/>
            <a:ext cx="5591520" cy="39839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2C7F85-29C4-60B6-15A3-2FDB0523D3EB}"/>
              </a:ext>
            </a:extLst>
          </p:cNvPr>
          <p:cNvSpPr/>
          <p:nvPr/>
        </p:nvSpPr>
        <p:spPr>
          <a:xfrm>
            <a:off x="5573377" y="1462135"/>
            <a:ext cx="5591520" cy="364500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83374B-A0C5-AB20-87A6-268CE7A1F03D}"/>
              </a:ext>
            </a:extLst>
          </p:cNvPr>
          <p:cNvSpPr/>
          <p:nvPr/>
        </p:nvSpPr>
        <p:spPr>
          <a:xfrm>
            <a:off x="6233250" y="5725004"/>
            <a:ext cx="3739105" cy="6738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78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CDA25F9-338B-FB31-2536-8B1C4F44D758}"/>
              </a:ext>
            </a:extLst>
          </p:cNvPr>
          <p:cNvSpPr/>
          <p:nvPr/>
        </p:nvSpPr>
        <p:spPr>
          <a:xfrm>
            <a:off x="0" y="1"/>
            <a:ext cx="12192000" cy="11918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F2A10D-AF3E-4104-8209-680D83C38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6C1C-A834-4009-9401-57793FE58D15}" type="slidenum">
              <a:rPr lang="en-US" sz="1000" smtClean="0"/>
              <a:pPr/>
              <a:t>5</a:t>
            </a:fld>
            <a:endParaRPr lang="en-US" sz="10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A9D752-B872-4E84-BAC9-91F6ED17D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82" y="251052"/>
            <a:ext cx="11183036" cy="713649"/>
          </a:xfrm>
        </p:spPr>
        <p:txBody>
          <a:bodyPr>
            <a:normAutofit/>
          </a:bodyPr>
          <a:lstStyle/>
          <a:p>
            <a:r>
              <a:rPr lang="en-US" sz="4000" dirty="0"/>
              <a:t>Nature contact: Mental and behavioral health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6432E5C-2C28-B052-0D2D-81D35D3F8B7A}"/>
              </a:ext>
            </a:extLst>
          </p:cNvPr>
          <p:cNvSpPr/>
          <p:nvPr/>
        </p:nvSpPr>
        <p:spPr>
          <a:xfrm>
            <a:off x="1165668" y="2708518"/>
            <a:ext cx="1097280" cy="109728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5400">
            <a:solidFill>
              <a:srgbClr val="006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FB087E-64B2-283D-894E-C7B0508B2B91}"/>
              </a:ext>
            </a:extLst>
          </p:cNvPr>
          <p:cNvSpPr/>
          <p:nvPr/>
        </p:nvSpPr>
        <p:spPr>
          <a:xfrm>
            <a:off x="3315534" y="2708518"/>
            <a:ext cx="1097280" cy="109728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5400">
            <a:solidFill>
              <a:srgbClr val="006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1E9E44-0674-1FA9-F2BB-DAD55C7123EC}"/>
              </a:ext>
            </a:extLst>
          </p:cNvPr>
          <p:cNvSpPr txBox="1"/>
          <p:nvPr/>
        </p:nvSpPr>
        <p:spPr>
          <a:xfrm>
            <a:off x="939977" y="4071677"/>
            <a:ext cx="1548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REDUCED STRESS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00D761-BAAE-8161-E93B-EB057EFB781A}"/>
              </a:ext>
            </a:extLst>
          </p:cNvPr>
          <p:cNvSpPr txBox="1"/>
          <p:nvPr/>
        </p:nvSpPr>
        <p:spPr>
          <a:xfrm>
            <a:off x="2936248" y="4071677"/>
            <a:ext cx="1823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REDUCED DEPRESSION AND ANXIETY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0DFDF2-7B74-8FE0-B0D6-8DA814CA2601}"/>
              </a:ext>
            </a:extLst>
          </p:cNvPr>
          <p:cNvSpPr txBox="1"/>
          <p:nvPr/>
        </p:nvSpPr>
        <p:spPr>
          <a:xfrm>
            <a:off x="5207187" y="4071677"/>
            <a:ext cx="1799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REDUCED ADHD SYMPTOMS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B2DC1F-0171-A34A-0875-4B7E7309905E}"/>
              </a:ext>
            </a:extLst>
          </p:cNvPr>
          <p:cNvSpPr txBox="1"/>
          <p:nvPr/>
        </p:nvSpPr>
        <p:spPr>
          <a:xfrm>
            <a:off x="7454413" y="4071677"/>
            <a:ext cx="1548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PROSOCIAL BEHAVIOR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45AB69-C31D-0B4C-8157-3C3B17B82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266" y="2708518"/>
            <a:ext cx="1121761" cy="1121761"/>
          </a:xfrm>
          <a:prstGeom prst="rect">
            <a:avLst/>
          </a:prstGeom>
          <a:ln>
            <a:noFill/>
          </a:ln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A7BF599E-81F0-90C3-1F38-F0E3F022607F}"/>
              </a:ext>
            </a:extLst>
          </p:cNvPr>
          <p:cNvSpPr/>
          <p:nvPr/>
        </p:nvSpPr>
        <p:spPr>
          <a:xfrm>
            <a:off x="5465400" y="2708518"/>
            <a:ext cx="1097280" cy="109728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25400">
            <a:solidFill>
              <a:srgbClr val="006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776DDF2-12FF-90BF-3ECB-59709E027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9613" y="2708518"/>
            <a:ext cx="1121761" cy="1121761"/>
          </a:xfrm>
          <a:prstGeom prst="rect">
            <a:avLst/>
          </a:prstGeom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1AF225F-6251-1B80-421B-AE0625911C1F}"/>
              </a:ext>
            </a:extLst>
          </p:cNvPr>
          <p:cNvSpPr txBox="1"/>
          <p:nvPr/>
        </p:nvSpPr>
        <p:spPr>
          <a:xfrm>
            <a:off x="9450684" y="4071677"/>
            <a:ext cx="179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REDUCED AGGRESSION</a:t>
            </a:r>
          </a:p>
        </p:txBody>
      </p:sp>
    </p:spTree>
    <p:extLst>
      <p:ext uri="{BB962C8B-B14F-4D97-AF65-F5344CB8AC3E}">
        <p14:creationId xmlns:p14="http://schemas.microsoft.com/office/powerpoint/2010/main" val="4109947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CDA25F9-338B-FB31-2536-8B1C4F44D758}"/>
              </a:ext>
            </a:extLst>
          </p:cNvPr>
          <p:cNvSpPr/>
          <p:nvPr/>
        </p:nvSpPr>
        <p:spPr>
          <a:xfrm>
            <a:off x="0" y="1"/>
            <a:ext cx="12192000" cy="11918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4AC6E4A-6565-1AE1-F163-604FC830B5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2691" y="3694991"/>
            <a:ext cx="3517473" cy="103790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Lower sales of mood and anxiety disorder medications.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5F8D2DE-5729-C34A-8FBF-DFB63AF259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4400" y="5823815"/>
            <a:ext cx="2572248" cy="38981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Lower suicide rates.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1C53E85-6187-30E0-4382-239BDB82F7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2891" y="3494951"/>
            <a:ext cx="2925070" cy="73112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Fewer depressive and burnout symptoms.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F2A10D-AF3E-4104-8209-680D83C38F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51274" y="6747912"/>
            <a:ext cx="1023092" cy="202824"/>
          </a:xfrm>
        </p:spPr>
        <p:txBody>
          <a:bodyPr/>
          <a:lstStyle/>
          <a:p>
            <a:fld id="{E9796C1C-A834-4009-9401-57793FE58D15}" type="slidenum">
              <a:rPr lang="en-US" sz="1000" smtClean="0"/>
              <a:pPr/>
              <a:t>6</a:t>
            </a:fld>
            <a:endParaRPr lang="en-US" sz="100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5F33867-79D1-55C5-34EA-45BF49A059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6747" y="1571323"/>
            <a:ext cx="10342031" cy="534988"/>
          </a:xfrm>
        </p:spPr>
        <p:txBody>
          <a:bodyPr/>
          <a:lstStyle/>
          <a:p>
            <a:pPr algn="l"/>
            <a:r>
              <a:rPr lang="en-US" b="0" dirty="0">
                <a:solidFill>
                  <a:schemeClr val="tx1"/>
                </a:solidFill>
              </a:rPr>
              <a:t>More greenspace exposure associated with…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A9D752-B872-4E84-BAC9-91F6ED17D9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6747" y="238714"/>
            <a:ext cx="11182350" cy="7143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6837"/>
                </a:solidFill>
              </a:rPr>
              <a:t>Nature contact: Mental and behavioral health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BE28F0-7B63-226E-5C84-74F852BCF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612323"/>
            <a:ext cx="2743200" cy="10384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BDB4020-4F66-F81F-7A5A-131AF8E79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652" y="4596377"/>
            <a:ext cx="2743200" cy="11151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48F83F-91CD-63FB-2221-421D2C9F7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89" y="2595114"/>
            <a:ext cx="2743200" cy="8058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147C574-E65F-0B66-5DA0-321D5F127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589" y="4556785"/>
            <a:ext cx="2743200" cy="10379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C6935A30-4706-B1BD-A4A3-278FB6779DE8}"/>
              </a:ext>
            </a:extLst>
          </p:cNvPr>
          <p:cNvSpPr txBox="1">
            <a:spLocks/>
          </p:cNvSpPr>
          <p:nvPr/>
        </p:nvSpPr>
        <p:spPr>
          <a:xfrm>
            <a:off x="745225" y="5711498"/>
            <a:ext cx="3308955" cy="1037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83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622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622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622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622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b="1" dirty="0"/>
              <a:t>Less emotional distress during the COVID pandemic. </a:t>
            </a:r>
          </a:p>
        </p:txBody>
      </p:sp>
      <p:sp>
        <p:nvSpPr>
          <p:cNvPr id="44" name="Text Placeholder 23">
            <a:extLst>
              <a:ext uri="{FF2B5EF4-FFF2-40B4-BE49-F238E27FC236}">
                <a16:creationId xmlns:a16="http://schemas.microsoft.com/office/drawing/2014/main" id="{99E00048-7072-1B3A-38A6-558D402D2462}"/>
              </a:ext>
            </a:extLst>
          </p:cNvPr>
          <p:cNvSpPr txBox="1">
            <a:spLocks/>
          </p:cNvSpPr>
          <p:nvPr/>
        </p:nvSpPr>
        <p:spPr>
          <a:xfrm>
            <a:off x="8505311" y="4364808"/>
            <a:ext cx="3517474" cy="534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83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622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622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622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6222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b="1" dirty="0"/>
              <a:t>Less post-partum depression.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AB8EBC-4B5E-C3AC-7D06-FC41340420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0278" y="2621835"/>
            <a:ext cx="2743200" cy="174623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434408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A2EAC451-E3EC-B5F8-50D2-528E0B9A0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</p:spPr>
        <p:txBody>
          <a:bodyPr/>
          <a:lstStyle/>
          <a:p>
            <a:pPr>
              <a:spcAft>
                <a:spcPts val="600"/>
              </a:spcAft>
            </a:pPr>
            <a:fld id="{E9796C1C-A834-4009-9401-57793FE58D15}" type="slidenum">
              <a:rPr lang="en-US" sz="1000" smtClean="0"/>
              <a:pPr>
                <a:spcAft>
                  <a:spcPts val="600"/>
                </a:spcAft>
              </a:pPr>
              <a:t>7</a:t>
            </a:fld>
            <a:endParaRPr lang="en-US" sz="1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08FCB5-04E0-9969-52C5-D8976CECD46C}"/>
              </a:ext>
            </a:extLst>
          </p:cNvPr>
          <p:cNvSpPr txBox="1"/>
          <p:nvPr/>
        </p:nvSpPr>
        <p:spPr>
          <a:xfrm>
            <a:off x="1165668" y="4469092"/>
            <a:ext cx="8104094" cy="1274179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Aims: 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1) To examine associations between perceived park access and mental health outcomes among children and their parents. 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2) To examine associations between park access and co-participation of parent and child in time outdoors, and child and parent physical activity.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8CDEE3-247B-CA42-6952-0EAA89311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6" t="10419" r="5118" b="38473"/>
          <a:stretch/>
        </p:blipFill>
        <p:spPr>
          <a:xfrm>
            <a:off x="356738" y="526115"/>
            <a:ext cx="11011593" cy="3447677"/>
          </a:xfrm>
          <a:custGeom>
            <a:avLst/>
            <a:gdLst>
              <a:gd name="connsiteX0" fmla="*/ 0 w 12192000"/>
              <a:gd name="connsiteY0" fmla="*/ 0 h 5459103"/>
              <a:gd name="connsiteX1" fmla="*/ 12192000 w 12192000"/>
              <a:gd name="connsiteY1" fmla="*/ 0 h 5459103"/>
              <a:gd name="connsiteX2" fmla="*/ 12192000 w 12192000"/>
              <a:gd name="connsiteY2" fmla="*/ 2698011 h 5459103"/>
              <a:gd name="connsiteX3" fmla="*/ 12044850 w 12192000"/>
              <a:gd name="connsiteY3" fmla="*/ 2866222 h 5459103"/>
              <a:gd name="connsiteX4" fmla="*/ 5820771 w 12192000"/>
              <a:gd name="connsiteY4" fmla="*/ 5459103 h 5459103"/>
              <a:gd name="connsiteX5" fmla="*/ 0 w 12192000"/>
              <a:gd name="connsiteY5" fmla="*/ 5457506 h 5459103"/>
              <a:gd name="connsiteX0" fmla="*/ 0 w 12192000"/>
              <a:gd name="connsiteY0" fmla="*/ 0 h 5476961"/>
              <a:gd name="connsiteX1" fmla="*/ 12192000 w 12192000"/>
              <a:gd name="connsiteY1" fmla="*/ 0 h 5476961"/>
              <a:gd name="connsiteX2" fmla="*/ 12192000 w 12192000"/>
              <a:gd name="connsiteY2" fmla="*/ 2698011 h 5476961"/>
              <a:gd name="connsiteX3" fmla="*/ 12044850 w 12192000"/>
              <a:gd name="connsiteY3" fmla="*/ 2866222 h 5476961"/>
              <a:gd name="connsiteX4" fmla="*/ 5820771 w 12192000"/>
              <a:gd name="connsiteY4" fmla="*/ 5459103 h 5476961"/>
              <a:gd name="connsiteX5" fmla="*/ 0 w 12192000"/>
              <a:gd name="connsiteY5" fmla="*/ 5476961 h 5476961"/>
              <a:gd name="connsiteX6" fmla="*/ 0 w 12192000"/>
              <a:gd name="connsiteY6" fmla="*/ 0 h 5476961"/>
              <a:gd name="connsiteX0" fmla="*/ 0 w 12192000"/>
              <a:gd name="connsiteY0" fmla="*/ 0 h 5488286"/>
              <a:gd name="connsiteX1" fmla="*/ 12192000 w 12192000"/>
              <a:gd name="connsiteY1" fmla="*/ 0 h 5488286"/>
              <a:gd name="connsiteX2" fmla="*/ 12192000 w 12192000"/>
              <a:gd name="connsiteY2" fmla="*/ 2698011 h 5488286"/>
              <a:gd name="connsiteX3" fmla="*/ 12044850 w 12192000"/>
              <a:gd name="connsiteY3" fmla="*/ 2866222 h 5488286"/>
              <a:gd name="connsiteX4" fmla="*/ 5820771 w 12192000"/>
              <a:gd name="connsiteY4" fmla="*/ 5488286 h 5488286"/>
              <a:gd name="connsiteX5" fmla="*/ 0 w 12192000"/>
              <a:gd name="connsiteY5" fmla="*/ 5476961 h 5488286"/>
              <a:gd name="connsiteX6" fmla="*/ 0 w 12192000"/>
              <a:gd name="connsiteY6" fmla="*/ 0 h 548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488286">
                <a:moveTo>
                  <a:pt x="0" y="0"/>
                </a:moveTo>
                <a:lnTo>
                  <a:pt x="12192000" y="0"/>
                </a:lnTo>
                <a:lnTo>
                  <a:pt x="12192000" y="2698011"/>
                </a:lnTo>
                <a:lnTo>
                  <a:pt x="12044850" y="2866222"/>
                </a:lnTo>
                <a:cubicBezTo>
                  <a:pt x="9888019" y="5225496"/>
                  <a:pt x="6772715" y="5474786"/>
                  <a:pt x="5820771" y="5488286"/>
                </a:cubicBezTo>
                <a:lnTo>
                  <a:pt x="0" y="5476961"/>
                </a:lnTo>
                <a:lnTo>
                  <a:pt x="0" y="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741359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9488E4DD-46DE-5BF4-E55C-1766BA02D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576" y="6600586"/>
            <a:ext cx="1023092" cy="202824"/>
          </a:xfrm>
        </p:spPr>
        <p:txBody>
          <a:bodyPr/>
          <a:lstStyle/>
          <a:p>
            <a:pPr>
              <a:spcAft>
                <a:spcPts val="600"/>
              </a:spcAft>
            </a:pPr>
            <a:fld id="{E9796C1C-A834-4009-9401-57793FE58D15}" type="slidenum">
              <a:rPr lang="en-US" sz="1000" smtClean="0"/>
              <a:pPr>
                <a:spcAft>
                  <a:spcPts val="600"/>
                </a:spcAft>
              </a:pPr>
              <a:t>8</a:t>
            </a:fld>
            <a:endParaRPr lang="en-US" sz="1000"/>
          </a:p>
        </p:txBody>
      </p:sp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F54C736A-55BB-7D1A-E90F-2295868F24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04" t="36154" r="5043" b="22307"/>
          <a:stretch/>
        </p:blipFill>
        <p:spPr>
          <a:xfrm>
            <a:off x="0" y="1127254"/>
            <a:ext cx="6096000" cy="4330706"/>
          </a:xfrm>
          <a:prstGeom prst="rect">
            <a:avLst/>
          </a:prstGeo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3C98E8-4A0F-9384-3CB8-6D7BF81304D1}"/>
              </a:ext>
            </a:extLst>
          </p:cNvPr>
          <p:cNvSpPr txBox="1">
            <a:spLocks/>
          </p:cNvSpPr>
          <p:nvPr/>
        </p:nvSpPr>
        <p:spPr bwMode="auto">
          <a:xfrm>
            <a:off x="6648917" y="444815"/>
            <a:ext cx="5074160" cy="1052005"/>
          </a:xfrm>
          <a:prstGeom prst="rect">
            <a:avLst/>
          </a:prstGeom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683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7397BE9-DBEB-75D6-6C40-79390E0653D1}"/>
              </a:ext>
            </a:extLst>
          </p:cNvPr>
          <p:cNvSpPr txBox="1">
            <a:spLocks/>
          </p:cNvSpPr>
          <p:nvPr/>
        </p:nvSpPr>
        <p:spPr>
          <a:xfrm>
            <a:off x="6648917" y="1496820"/>
            <a:ext cx="5074160" cy="407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525353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525353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525353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525353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525353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525353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525353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525353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525353"/>
                </a:solidFill>
                <a:latin typeface="+mn-lt"/>
                <a:cs typeface="+mn-cs"/>
              </a:defRPr>
            </a:lvl9pPr>
          </a:lstStyle>
          <a:p>
            <a:pPr marL="228600" marR="0" indent="-22860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683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22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 to a park within a 10-minute walk was associated with fewer parent and child mental health symptoms. </a:t>
            </a:r>
          </a:p>
          <a:p>
            <a:pPr marL="228600" marR="0" indent="-22860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683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6222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indent="-22860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683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22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Park access was associated with more participation of parents and children in time spent outdoors together.</a:t>
            </a:r>
          </a:p>
          <a:p>
            <a:pPr marL="228600" marR="0" indent="-22860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683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6222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indent="-22860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683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622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 to nearby parks may be an important resource to promote health and well-being, for both individuals and families. </a:t>
            </a:r>
          </a:p>
        </p:txBody>
      </p:sp>
    </p:spTree>
    <p:extLst>
      <p:ext uri="{BB962C8B-B14F-4D97-AF65-F5344CB8AC3E}">
        <p14:creationId xmlns:p14="http://schemas.microsoft.com/office/powerpoint/2010/main" val="1243158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4CBA3-2B3A-2AF9-8C63-DF2B5FAAC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23523D2-6629-B54C-A906-D05D578263CC}"/>
              </a:ext>
            </a:extLst>
          </p:cNvPr>
          <p:cNvSpPr/>
          <p:nvPr/>
        </p:nvSpPr>
        <p:spPr>
          <a:xfrm>
            <a:off x="0" y="1"/>
            <a:ext cx="12192000" cy="11918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6563CB-F1A2-BD3D-BD59-78FFC3CD4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96C1C-A834-4009-9401-57793FE58D15}" type="slidenum">
              <a:rPr lang="en-US" sz="1000" smtClean="0"/>
              <a:pPr/>
              <a:t>9</a:t>
            </a:fld>
            <a:endParaRPr lang="en-US" sz="10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10BA2-8720-CB10-5AE2-7A166101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82" y="251052"/>
            <a:ext cx="11183036" cy="71364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Strategies for Preventing and Mitigating Toxic Stress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76DF2-7340-AE60-C150-5CDE76EF5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836" y="1343139"/>
            <a:ext cx="5023692" cy="50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3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P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7FA48998-CDC1-46D1-8843-065E0DE78308}" vid="{76243176-5CC3-46DB-B5F3-6F997401D1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6fe952b-2cb9-4c7c-8a21-6b9ee45a83bd">
      <Terms xmlns="http://schemas.microsoft.com/office/infopath/2007/PartnerControls"/>
    </lcf76f155ced4ddcb4097134ff3c332f>
    <TaxCatchAll xmlns="8398388b-5dd4-473b-b584-a67c8634dd1c" xsi:nil="true"/>
    <DueDate xmlns="16fe952b-2cb9-4c7c-8a21-6b9ee45a83b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ACB9807D48F942901E2CAE98C03F2F" ma:contentTypeVersion="19" ma:contentTypeDescription="Create a new document." ma:contentTypeScope="" ma:versionID="e8e1765720661cba432c7da592c3199d">
  <xsd:schema xmlns:xsd="http://www.w3.org/2001/XMLSchema" xmlns:xs="http://www.w3.org/2001/XMLSchema" xmlns:p="http://schemas.microsoft.com/office/2006/metadata/properties" xmlns:ns2="16fe952b-2cb9-4c7c-8a21-6b9ee45a83bd" xmlns:ns3="8398388b-5dd4-473b-b584-a67c8634dd1c" targetNamespace="http://schemas.microsoft.com/office/2006/metadata/properties" ma:root="true" ma:fieldsID="8e5a8103c294a7fc2ba786a9ddc4b76a" ns2:_="" ns3:_="">
    <xsd:import namespace="16fe952b-2cb9-4c7c-8a21-6b9ee45a83bd"/>
    <xsd:import namespace="8398388b-5dd4-473b-b584-a67c8634dd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DueDate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e952b-2cb9-4c7c-8a21-6b9ee45a83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ueDate" ma:index="14" nillable="true" ma:displayName="Due Date" ma:format="DateOnly" ma:internalName="DueDate">
      <xsd:simpleType>
        <xsd:restriction base="dms:DateTim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3b1fcbc-132b-4674-883d-7c266f61c7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98388b-5dd4-473b-b584-a67c8634dd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f4f20d29-53af-449b-9e7a-7bee3323264a}" ma:internalName="TaxCatchAll" ma:showField="CatchAllData" ma:web="8398388b-5dd4-473b-b584-a67c8634dd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36BBBA-12DC-4AB4-8B94-203CAEDC03A7}">
  <ds:schemaRefs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8398388b-5dd4-473b-b584-a67c8634dd1c"/>
    <ds:schemaRef ds:uri="http://schemas.microsoft.com/office/2006/documentManagement/types"/>
    <ds:schemaRef ds:uri="http://schemas.microsoft.com/office/infopath/2007/PartnerControls"/>
    <ds:schemaRef ds:uri="http://purl.org/dc/terms/"/>
    <ds:schemaRef ds:uri="16fe952b-2cb9-4c7c-8a21-6b9ee45a83bd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3532A73-5123-4A32-A432-30B5412EE2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DBCAD3-7DD4-48DD-9B73-338556FCB4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fe952b-2cb9-4c7c-8a21-6b9ee45a83bd"/>
    <ds:schemaRef ds:uri="8398388b-5dd4-473b-b584-a67c8634dd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6b6dd5b-f02f-441a-99a0-162ac5060bd2}" enabled="0" method="" siteId="{f6b6dd5b-f02f-441a-99a0-162ac5060b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39063</TotalTime>
  <Words>570</Words>
  <Application>Microsoft Office PowerPoint</Application>
  <PresentationFormat>Widescreen</PresentationFormat>
  <Paragraphs>130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Comic Sans MS</vt:lpstr>
      <vt:lpstr>Office Theme</vt:lpstr>
      <vt:lpstr>  The Role of Nature &amp; Green Spaces in Health &amp; Well-Being </vt:lpstr>
      <vt:lpstr>The Trust for Public Land</vt:lpstr>
      <vt:lpstr>Parks and greenspace: Pathways to health</vt:lpstr>
      <vt:lpstr>Parks and greenspace: Pathways to health</vt:lpstr>
      <vt:lpstr>Nature contact: Mental and behavioral health</vt:lpstr>
      <vt:lpstr>Nature contact: Mental and behavioral health</vt:lpstr>
      <vt:lpstr>PowerPoint Presentation</vt:lpstr>
      <vt:lpstr>PowerPoint Presentation</vt:lpstr>
      <vt:lpstr>Strategies for Preventing and Mitigating Toxic Stress </vt:lpstr>
      <vt:lpstr>Nature contact: Physical health</vt:lpstr>
      <vt:lpstr>Nature contact: Overall health and well-being</vt:lpstr>
      <vt:lpstr>Greenspace / Park inequity = health inequities</vt:lpstr>
      <vt:lpstr>Nature based climate solutions:  for human &amp; planetary health…and health equity</vt:lpstr>
      <vt:lpstr>Thank you!   Pooja.tandon@tpl.org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Howard Frumkin</dc:creator>
  <cp:lastModifiedBy>Asyur Watson</cp:lastModifiedBy>
  <cp:revision>9</cp:revision>
  <dcterms:created xsi:type="dcterms:W3CDTF">2022-06-08T22:58:27Z</dcterms:created>
  <dcterms:modified xsi:type="dcterms:W3CDTF">2025-04-16T19:06:42Z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0x010100C8ACB9807D48F942901E2CAE98C03F2F</vt:lpwstr>
  </property>
  <property fmtid="{D5CDD505-2E9C-101B-9397-08002B2CF9AE}" pid="3" name="MediaServiceImageTags">
    <vt:lpwstr/>
  </property>
</Properties>
</file>