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5.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6.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48"/>
  </p:notesMasterIdLst>
  <p:sldIdLst>
    <p:sldId id="2147482513" r:id="rId2"/>
    <p:sldId id="2141411525" r:id="rId3"/>
    <p:sldId id="2141411526" r:id="rId4"/>
    <p:sldId id="2141411549" r:id="rId5"/>
    <p:sldId id="952" r:id="rId6"/>
    <p:sldId id="1008" r:id="rId7"/>
    <p:sldId id="2141411397" r:id="rId8"/>
    <p:sldId id="263" r:id="rId9"/>
    <p:sldId id="258" r:id="rId10"/>
    <p:sldId id="285" r:id="rId11"/>
    <p:sldId id="286" r:id="rId12"/>
    <p:sldId id="2147482510" r:id="rId13"/>
    <p:sldId id="268" r:id="rId14"/>
    <p:sldId id="266" r:id="rId15"/>
    <p:sldId id="289" r:id="rId16"/>
    <p:sldId id="2147482487" r:id="rId17"/>
    <p:sldId id="270" r:id="rId18"/>
    <p:sldId id="271" r:id="rId19"/>
    <p:sldId id="272" r:id="rId20"/>
    <p:sldId id="2147482509" r:id="rId21"/>
    <p:sldId id="278" r:id="rId22"/>
    <p:sldId id="281" r:id="rId23"/>
    <p:sldId id="279" r:id="rId24"/>
    <p:sldId id="287" r:id="rId25"/>
    <p:sldId id="259" r:id="rId26"/>
    <p:sldId id="269" r:id="rId27"/>
    <p:sldId id="274" r:id="rId28"/>
    <p:sldId id="276" r:id="rId29"/>
    <p:sldId id="275" r:id="rId30"/>
    <p:sldId id="277" r:id="rId31"/>
    <p:sldId id="282" r:id="rId32"/>
    <p:sldId id="280" r:id="rId33"/>
    <p:sldId id="2147482504" r:id="rId34"/>
    <p:sldId id="2147482505" r:id="rId35"/>
    <p:sldId id="2147482506" r:id="rId36"/>
    <p:sldId id="2147482507" r:id="rId37"/>
    <p:sldId id="2147482508" r:id="rId38"/>
    <p:sldId id="2147482512" r:id="rId39"/>
    <p:sldId id="4101" r:id="rId40"/>
    <p:sldId id="2147482515" r:id="rId41"/>
    <p:sldId id="951" r:id="rId42"/>
    <p:sldId id="2141411451" r:id="rId43"/>
    <p:sldId id="2141411527" r:id="rId44"/>
    <p:sldId id="2141411528" r:id="rId45"/>
    <p:sldId id="2147472698" r:id="rId46"/>
    <p:sldId id="2147472699" r:id="rId47"/>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anna Donnelly" initials="JD" lastIdx="53" clrIdx="0">
    <p:extLst>
      <p:ext uri="{19B8F6BF-5375-455C-9EA6-DF929625EA0E}">
        <p15:presenceInfo xmlns:p15="http://schemas.microsoft.com/office/powerpoint/2012/main" userId="Joanna Donnelly" providerId="None"/>
      </p:ext>
    </p:extLst>
  </p:cmAuthor>
  <p:cmAuthor id="2" name="Medical Writer" initials="MA" lastIdx="21" clrIdx="1">
    <p:extLst>
      <p:ext uri="{19B8F6BF-5375-455C-9EA6-DF929625EA0E}">
        <p15:presenceInfo xmlns:p15="http://schemas.microsoft.com/office/powerpoint/2012/main" userId="Medical Writer" providerId="None"/>
      </p:ext>
    </p:extLst>
  </p:cmAuthor>
  <p:cmAuthor id="3" name="Velissaria Vanna" initials="VV" lastIdx="54" clrIdx="2">
    <p:extLst>
      <p:ext uri="{19B8F6BF-5375-455C-9EA6-DF929625EA0E}">
        <p15:presenceInfo xmlns:p15="http://schemas.microsoft.com/office/powerpoint/2012/main" userId="S::Velissaria.Vanna@pharmagenesis.com::a1838a3d-0a3b-4227-8cd6-82f4f9e208e0" providerId="AD"/>
      </p:ext>
    </p:extLst>
  </p:cmAuthor>
  <p:cmAuthor id="4" name="Alison Chisholm" initials="ACh" lastIdx="1" clrIdx="3">
    <p:extLst>
      <p:ext uri="{19B8F6BF-5375-455C-9EA6-DF929625EA0E}">
        <p15:presenceInfo xmlns:p15="http://schemas.microsoft.com/office/powerpoint/2012/main" userId="Alison Chishol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75BB"/>
    <a:srgbClr val="00B050"/>
    <a:srgbClr val="F68922"/>
    <a:srgbClr val="FFD966"/>
    <a:srgbClr val="7030A0"/>
    <a:srgbClr val="E038D0"/>
    <a:srgbClr val="FFFFFF"/>
    <a:srgbClr val="F28C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88" autoAdjust="0"/>
    <p:restoredTop sz="82494" autoAdjust="0"/>
  </p:normalViewPr>
  <p:slideViewPr>
    <p:cSldViewPr snapToGrid="0" snapToObjects="1" showGuides="1">
      <p:cViewPr varScale="1">
        <p:scale>
          <a:sx n="120" d="100"/>
          <a:sy n="120" d="100"/>
        </p:scale>
        <p:origin x="1470" y="102"/>
      </p:cViewPr>
      <p:guideLst>
        <p:guide orient="horz" pos="1620"/>
        <p:guide pos="2880"/>
      </p:guideLst>
    </p:cSldViewPr>
  </p:slideViewPr>
  <p:outlineViewPr>
    <p:cViewPr>
      <p:scale>
        <a:sx n="33" d="100"/>
        <a:sy n="33" d="100"/>
      </p:scale>
      <p:origin x="0" y="-528"/>
    </p:cViewPr>
  </p:outlin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r>
              <a:rPr lang="en-GB" sz="1600" b="1" u="sng" dirty="0"/>
              <a:t>Start</a:t>
            </a:r>
            <a:r>
              <a:rPr lang="en-GB" sz="1600" dirty="0"/>
              <a:t> of plenary (N = 41)</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2784199589484185"/>
          <c:y val="0.19899892022816212"/>
          <c:w val="0.83664775074191522"/>
          <c:h val="0.5201171861815711"/>
        </c:manualLayout>
      </c:layout>
      <c:barChart>
        <c:barDir val="col"/>
        <c:grouping val="clustered"/>
        <c:varyColors val="0"/>
        <c:ser>
          <c:idx val="0"/>
          <c:order val="0"/>
          <c:tx>
            <c:strRef>
              <c:f>Sheet1!$B$1</c:f>
              <c:strCache>
                <c:ptCount val="1"/>
                <c:pt idx="0">
                  <c:v>Start</c:v>
                </c:pt>
              </c:strCache>
            </c:strRef>
          </c:tx>
          <c:spPr>
            <a:solidFill>
              <a:schemeClr val="accent2"/>
            </a:solidFill>
            <a:ln>
              <a:noFill/>
            </a:ln>
            <a:effectLst/>
          </c:spPr>
          <c:invertIfNegative val="0"/>
          <c:dPt>
            <c:idx val="1"/>
            <c:invertIfNegative val="0"/>
            <c:bubble3D val="0"/>
            <c:spPr>
              <a:solidFill>
                <a:srgbClr val="00B050"/>
              </a:solidFill>
              <a:ln>
                <a:noFill/>
              </a:ln>
              <a:effectLst/>
            </c:spPr>
            <c:extLst>
              <c:ext xmlns:c16="http://schemas.microsoft.com/office/drawing/2014/chart" uri="{C3380CC4-5D6E-409C-BE32-E72D297353CC}">
                <c16:uniqueId val="{00000007-E492-40E9-B751-ABFF244BC21A}"/>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8-E492-40E9-B751-ABFF244BC21A}"/>
              </c:ext>
            </c:extLst>
          </c:dPt>
          <c:dPt>
            <c:idx val="5"/>
            <c:invertIfNegative val="0"/>
            <c:bubble3D val="0"/>
            <c:spPr>
              <a:solidFill>
                <a:srgbClr val="E038D0"/>
              </a:solidFill>
              <a:ln>
                <a:noFill/>
              </a:ln>
              <a:effectLst/>
            </c:spPr>
            <c:extLst>
              <c:ext xmlns:c16="http://schemas.microsoft.com/office/drawing/2014/chart" uri="{C3380CC4-5D6E-409C-BE32-E72D297353CC}">
                <c16:uniqueId val="{00000009-E492-40E9-B751-ABFF244BC21A}"/>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Very important</c:v>
                </c:pt>
                <c:pt idx="1">
                  <c:v>Important</c:v>
                </c:pt>
                <c:pt idx="2">
                  <c:v>Neutral</c:v>
                </c:pt>
                <c:pt idx="3">
                  <c:v>Unimportant</c:v>
                </c:pt>
                <c:pt idx="4">
                  <c:v>Very unimportant</c:v>
                </c:pt>
                <c:pt idx="5">
                  <c:v>Not sure</c:v>
                </c:pt>
              </c:strCache>
            </c:strRef>
          </c:cat>
          <c:val>
            <c:numRef>
              <c:f>Sheet1!$B$2:$B$7</c:f>
              <c:numCache>
                <c:formatCode>0%</c:formatCode>
                <c:ptCount val="6"/>
                <c:pt idx="0">
                  <c:v>0.48780487804878048</c:v>
                </c:pt>
                <c:pt idx="1">
                  <c:v>0.36585365853658536</c:v>
                </c:pt>
                <c:pt idx="2">
                  <c:v>0.12195121951219512</c:v>
                </c:pt>
                <c:pt idx="3">
                  <c:v>0</c:v>
                </c:pt>
                <c:pt idx="4">
                  <c:v>0</c:v>
                </c:pt>
                <c:pt idx="5">
                  <c:v>2.4390243902439025E-2</c:v>
                </c:pt>
              </c:numCache>
            </c:numRef>
          </c:val>
          <c:extLst>
            <c:ext xmlns:c16="http://schemas.microsoft.com/office/drawing/2014/chart" uri="{C3380CC4-5D6E-409C-BE32-E72D297353CC}">
              <c16:uniqueId val="{00000000-E492-40E9-B751-ABFF244BC21A}"/>
            </c:ext>
          </c:extLst>
        </c:ser>
        <c:dLbls>
          <c:showLegendKey val="0"/>
          <c:showVal val="0"/>
          <c:showCatName val="0"/>
          <c:showSerName val="0"/>
          <c:showPercent val="0"/>
          <c:showBubbleSize val="0"/>
        </c:dLbls>
        <c:gapWidth val="66"/>
        <c:overlap val="-27"/>
        <c:axId val="1084713184"/>
        <c:axId val="1084713664"/>
      </c:barChart>
      <c:catAx>
        <c:axId val="1084713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084713664"/>
        <c:crosses val="autoZero"/>
        <c:auto val="1"/>
        <c:lblAlgn val="ctr"/>
        <c:lblOffset val="100"/>
        <c:noMultiLvlLbl val="0"/>
      </c:catAx>
      <c:valAx>
        <c:axId val="1084713664"/>
        <c:scaling>
          <c:orientation val="minMax"/>
          <c:max val="0.8"/>
        </c:scaling>
        <c:delete val="0"/>
        <c:axPos val="l"/>
        <c:numFmt formatCode="0%" sourceLinked="1"/>
        <c:majorTickMark val="out"/>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084713184"/>
        <c:crosses val="autoZero"/>
        <c:crossBetween val="between"/>
        <c:majorUnit val="0.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r>
              <a:rPr lang="en-GB" sz="1600" b="1" u="sng" dirty="0"/>
              <a:t>End</a:t>
            </a:r>
            <a:r>
              <a:rPr lang="en-GB" sz="1600" dirty="0"/>
              <a:t> of plenary (N = 36)</a:t>
            </a:r>
          </a:p>
        </c:rich>
      </c:tx>
      <c:overlay val="0"/>
      <c:spPr>
        <a:noFill/>
        <a:ln>
          <a:noFill/>
        </a:ln>
        <a:effectLst/>
      </c:spPr>
      <c:txPr>
        <a:bodyPr rot="0" spcFirstLastPara="1" vertOverflow="ellipsis" vert="horz" wrap="square" anchor="ctr" anchorCtr="1"/>
        <a:lstStyle/>
        <a:p>
          <a:pPr>
            <a:defRPr sz="16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2784199589484185"/>
          <c:y val="0.19899892022816212"/>
          <c:w val="0.83664775074191522"/>
          <c:h val="0.52419954438310912"/>
        </c:manualLayout>
      </c:layout>
      <c:barChart>
        <c:barDir val="col"/>
        <c:grouping val="clustered"/>
        <c:varyColors val="0"/>
        <c:ser>
          <c:idx val="0"/>
          <c:order val="0"/>
          <c:tx>
            <c:strRef>
              <c:f>Sheet1!$B$1</c:f>
              <c:strCache>
                <c:ptCount val="1"/>
                <c:pt idx="0">
                  <c:v>End</c:v>
                </c:pt>
              </c:strCache>
            </c:strRef>
          </c:tx>
          <c:spPr>
            <a:solidFill>
              <a:schemeClr val="accent2"/>
            </a:solidFill>
            <a:ln>
              <a:noFill/>
            </a:ln>
            <a:effectLst/>
          </c:spPr>
          <c:invertIfNegative val="0"/>
          <c:dPt>
            <c:idx val="1"/>
            <c:invertIfNegative val="0"/>
            <c:bubble3D val="0"/>
            <c:spPr>
              <a:solidFill>
                <a:srgbClr val="00B050"/>
              </a:solidFill>
              <a:ln>
                <a:noFill/>
              </a:ln>
              <a:effectLst/>
            </c:spPr>
            <c:extLst>
              <c:ext xmlns:c16="http://schemas.microsoft.com/office/drawing/2014/chart" uri="{C3380CC4-5D6E-409C-BE32-E72D297353CC}">
                <c16:uniqueId val="{00000007-E492-40E9-B751-ABFF244BC21A}"/>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8-E492-40E9-B751-ABFF244BC21A}"/>
              </c:ext>
            </c:extLst>
          </c:dPt>
          <c:dPt>
            <c:idx val="3"/>
            <c:invertIfNegative val="0"/>
            <c:bubble3D val="0"/>
            <c:spPr>
              <a:solidFill>
                <a:srgbClr val="FFD966"/>
              </a:solidFill>
              <a:ln>
                <a:noFill/>
              </a:ln>
              <a:effectLst/>
            </c:spPr>
            <c:extLst>
              <c:ext xmlns:c16="http://schemas.microsoft.com/office/drawing/2014/chart" uri="{C3380CC4-5D6E-409C-BE32-E72D297353CC}">
                <c16:uniqueId val="{00000006-B0B1-446F-BA05-74CD5D253545}"/>
              </c:ext>
            </c:extLst>
          </c:dPt>
          <c:dPt>
            <c:idx val="4"/>
            <c:invertIfNegative val="0"/>
            <c:bubble3D val="0"/>
            <c:spPr>
              <a:solidFill>
                <a:srgbClr val="7030A0"/>
              </a:solidFill>
              <a:ln>
                <a:noFill/>
              </a:ln>
              <a:effectLst/>
            </c:spPr>
            <c:extLst>
              <c:ext xmlns:c16="http://schemas.microsoft.com/office/drawing/2014/chart" uri="{C3380CC4-5D6E-409C-BE32-E72D297353CC}">
                <c16:uniqueId val="{00000007-B0B1-446F-BA05-74CD5D253545}"/>
              </c:ext>
            </c:extLst>
          </c:dPt>
          <c:dPt>
            <c:idx val="5"/>
            <c:invertIfNegative val="0"/>
            <c:bubble3D val="0"/>
            <c:spPr>
              <a:solidFill>
                <a:srgbClr val="E038D0"/>
              </a:solidFill>
              <a:ln>
                <a:noFill/>
              </a:ln>
              <a:effectLst/>
            </c:spPr>
            <c:extLst>
              <c:ext xmlns:c16="http://schemas.microsoft.com/office/drawing/2014/chart" uri="{C3380CC4-5D6E-409C-BE32-E72D297353CC}">
                <c16:uniqueId val="{00000009-E492-40E9-B751-ABFF244BC21A}"/>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Very important</c:v>
                </c:pt>
                <c:pt idx="1">
                  <c:v>Important</c:v>
                </c:pt>
                <c:pt idx="2">
                  <c:v>Neutral</c:v>
                </c:pt>
                <c:pt idx="3">
                  <c:v>Unimportant</c:v>
                </c:pt>
                <c:pt idx="4">
                  <c:v>Very unimportant</c:v>
                </c:pt>
                <c:pt idx="5">
                  <c:v>Not sure</c:v>
                </c:pt>
              </c:strCache>
            </c:strRef>
          </c:cat>
          <c:val>
            <c:numRef>
              <c:f>Sheet1!$B$2:$B$7</c:f>
              <c:numCache>
                <c:formatCode>0%</c:formatCode>
                <c:ptCount val="6"/>
                <c:pt idx="0">
                  <c:v>0.75</c:v>
                </c:pt>
                <c:pt idx="1">
                  <c:v>0.08</c:v>
                </c:pt>
                <c:pt idx="2">
                  <c:v>0.11</c:v>
                </c:pt>
                <c:pt idx="3">
                  <c:v>0.03</c:v>
                </c:pt>
                <c:pt idx="4">
                  <c:v>0.03</c:v>
                </c:pt>
                <c:pt idx="5">
                  <c:v>0</c:v>
                </c:pt>
              </c:numCache>
            </c:numRef>
          </c:val>
          <c:extLst>
            <c:ext xmlns:c16="http://schemas.microsoft.com/office/drawing/2014/chart" uri="{C3380CC4-5D6E-409C-BE32-E72D297353CC}">
              <c16:uniqueId val="{00000000-E492-40E9-B751-ABFF244BC21A}"/>
            </c:ext>
          </c:extLst>
        </c:ser>
        <c:dLbls>
          <c:showLegendKey val="0"/>
          <c:showVal val="0"/>
          <c:showCatName val="0"/>
          <c:showSerName val="0"/>
          <c:showPercent val="0"/>
          <c:showBubbleSize val="0"/>
        </c:dLbls>
        <c:gapWidth val="66"/>
        <c:overlap val="-27"/>
        <c:axId val="1084713184"/>
        <c:axId val="1084713664"/>
      </c:barChart>
      <c:catAx>
        <c:axId val="1084713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084713664"/>
        <c:crosses val="autoZero"/>
        <c:auto val="1"/>
        <c:lblAlgn val="ctr"/>
        <c:lblOffset val="100"/>
        <c:noMultiLvlLbl val="0"/>
      </c:catAx>
      <c:valAx>
        <c:axId val="1084713664"/>
        <c:scaling>
          <c:orientation val="minMax"/>
          <c:max val="0.8"/>
        </c:scaling>
        <c:delete val="0"/>
        <c:axPos val="l"/>
        <c:numFmt formatCode="0%" sourceLinked="1"/>
        <c:majorTickMark val="out"/>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084713184"/>
        <c:crosses val="autoZero"/>
        <c:crossBetween val="between"/>
        <c:majorUnit val="0.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824426230747332E-2"/>
          <c:y val="8.0610502203991269E-2"/>
          <c:w val="0.88624553721028088"/>
          <c:h val="0.77322339467692636"/>
        </c:manualLayout>
      </c:layout>
      <c:barChart>
        <c:barDir val="col"/>
        <c:grouping val="clustered"/>
        <c:varyColors val="0"/>
        <c:ser>
          <c:idx val="0"/>
          <c:order val="0"/>
          <c:tx>
            <c:strRef>
              <c:f>Sheet1!$B$1</c:f>
              <c:strCache>
                <c:ptCount val="1"/>
                <c:pt idx="0">
                  <c:v>%</c:v>
                </c:pt>
              </c:strCache>
            </c:strRef>
          </c:tx>
          <c:spPr>
            <a:solidFill>
              <a:schemeClr val="accent2"/>
            </a:solidFill>
            <a:ln>
              <a:noFill/>
            </a:ln>
            <a:effectLst/>
          </c:spPr>
          <c:invertIfNegative val="0"/>
          <c:dPt>
            <c:idx val="1"/>
            <c:invertIfNegative val="0"/>
            <c:bubble3D val="0"/>
            <c:spPr>
              <a:solidFill>
                <a:srgbClr val="00B050"/>
              </a:solidFill>
              <a:ln>
                <a:noFill/>
              </a:ln>
              <a:effectLst/>
            </c:spPr>
            <c:extLst>
              <c:ext xmlns:c16="http://schemas.microsoft.com/office/drawing/2014/chart" uri="{C3380CC4-5D6E-409C-BE32-E72D297353CC}">
                <c16:uniqueId val="{00000001-2EA8-4B3E-817F-02068F705D04}"/>
              </c:ext>
            </c:extLst>
          </c:dPt>
          <c:dPt>
            <c:idx val="2"/>
            <c:invertIfNegative val="0"/>
            <c:bubble3D val="0"/>
            <c:spPr>
              <a:solidFill>
                <a:schemeClr val="accent1"/>
              </a:solidFill>
              <a:ln>
                <a:noFill/>
              </a:ln>
              <a:effectLst/>
            </c:spPr>
            <c:extLst>
              <c:ext xmlns:c16="http://schemas.microsoft.com/office/drawing/2014/chart" uri="{C3380CC4-5D6E-409C-BE32-E72D297353CC}">
                <c16:uniqueId val="{00000003-2EA8-4B3E-817F-02068F705D04}"/>
              </c:ext>
            </c:extLst>
          </c:dPt>
          <c:dPt>
            <c:idx val="3"/>
            <c:invertIfNegative val="0"/>
            <c:bubble3D val="0"/>
            <c:spPr>
              <a:solidFill>
                <a:srgbClr val="FFD966"/>
              </a:solidFill>
              <a:ln>
                <a:noFill/>
              </a:ln>
              <a:effectLst/>
            </c:spPr>
            <c:extLst>
              <c:ext xmlns:c16="http://schemas.microsoft.com/office/drawing/2014/chart" uri="{C3380CC4-5D6E-409C-BE32-E72D297353CC}">
                <c16:uniqueId val="{00000007-2EA8-4B3E-817F-02068F705D04}"/>
              </c:ext>
            </c:extLst>
          </c:dPt>
          <c:dPt>
            <c:idx val="5"/>
            <c:invertIfNegative val="0"/>
            <c:bubble3D val="0"/>
            <c:spPr>
              <a:solidFill>
                <a:srgbClr val="E038D0"/>
              </a:solidFill>
              <a:ln>
                <a:noFill/>
              </a:ln>
              <a:effectLst/>
            </c:spPr>
            <c:extLst>
              <c:ext xmlns:c16="http://schemas.microsoft.com/office/drawing/2014/chart" uri="{C3380CC4-5D6E-409C-BE32-E72D297353CC}">
                <c16:uniqueId val="{00000005-2EA8-4B3E-817F-02068F705D04}"/>
              </c:ext>
            </c:extLst>
          </c:dPt>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Strongly agree</c:v>
                </c:pt>
                <c:pt idx="1">
                  <c:v>Agree</c:v>
                </c:pt>
                <c:pt idx="2">
                  <c:v>Neither agree nor disagree</c:v>
                </c:pt>
                <c:pt idx="3">
                  <c:v>Disagree</c:v>
                </c:pt>
                <c:pt idx="4">
                  <c:v>Strongly disagree</c:v>
                </c:pt>
              </c:strCache>
            </c:strRef>
          </c:cat>
          <c:val>
            <c:numRef>
              <c:f>Sheet1!$B$2:$B$6</c:f>
              <c:numCache>
                <c:formatCode>0%</c:formatCode>
                <c:ptCount val="5"/>
                <c:pt idx="0">
                  <c:v>0.42</c:v>
                </c:pt>
                <c:pt idx="1">
                  <c:v>0.33</c:v>
                </c:pt>
                <c:pt idx="2">
                  <c:v>0.17</c:v>
                </c:pt>
                <c:pt idx="3">
                  <c:v>0.08</c:v>
                </c:pt>
                <c:pt idx="4">
                  <c:v>0</c:v>
                </c:pt>
              </c:numCache>
            </c:numRef>
          </c:val>
          <c:extLst>
            <c:ext xmlns:c16="http://schemas.microsoft.com/office/drawing/2014/chart" uri="{C3380CC4-5D6E-409C-BE32-E72D297353CC}">
              <c16:uniqueId val="{00000006-2EA8-4B3E-817F-02068F705D04}"/>
            </c:ext>
          </c:extLst>
        </c:ser>
        <c:dLbls>
          <c:showLegendKey val="0"/>
          <c:showVal val="0"/>
          <c:showCatName val="0"/>
          <c:showSerName val="0"/>
          <c:showPercent val="0"/>
          <c:showBubbleSize val="0"/>
        </c:dLbls>
        <c:gapWidth val="66"/>
        <c:overlap val="-27"/>
        <c:axId val="1084713184"/>
        <c:axId val="1084713664"/>
      </c:barChart>
      <c:catAx>
        <c:axId val="1084713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crossAx val="1084713664"/>
        <c:crosses val="autoZero"/>
        <c:auto val="1"/>
        <c:lblAlgn val="ctr"/>
        <c:lblOffset val="100"/>
        <c:noMultiLvlLbl val="0"/>
      </c:catAx>
      <c:valAx>
        <c:axId val="1084713664"/>
        <c:scaling>
          <c:orientation val="minMax"/>
          <c:max val="0.5"/>
        </c:scaling>
        <c:delete val="0"/>
        <c:axPos val="l"/>
        <c:numFmt formatCode="0%" sourceLinked="1"/>
        <c:majorTickMark val="out"/>
        <c:minorTickMark val="none"/>
        <c:tickLblPos val="nextTo"/>
        <c:spPr>
          <a:noFill/>
          <a:ln>
            <a:solidFill>
              <a:schemeClr val="bg1">
                <a:lumMod val="75000"/>
              </a:schemeClr>
            </a:solidFill>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en-US"/>
          </a:p>
        </c:txPr>
        <c:crossAx val="1084713184"/>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4CA6CB-9A6C-6043-9E28-8742B37C52AD}" type="datetimeFigureOut">
              <a:rPr lang="en-US" smtClean="0"/>
              <a:t>11/12/2024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B49D4D-568C-2641-B360-BD4A87EDB853}" type="slidenum">
              <a:rPr lang="en-US" smtClean="0"/>
              <a:t>‹#›</a:t>
            </a:fld>
            <a:endParaRPr lang="en-US"/>
          </a:p>
        </p:txBody>
      </p:sp>
    </p:spTree>
    <p:extLst>
      <p:ext uri="{BB962C8B-B14F-4D97-AF65-F5344CB8AC3E}">
        <p14:creationId xmlns:p14="http://schemas.microsoft.com/office/powerpoint/2010/main" val="464742620"/>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accessdata.fda.gov/drugsatfda_docs/label/2017/207103s004lbl.pdf"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abohemianadventure.net/nepal-photo-gallery.html"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30" normalizeH="0" baseline="0" noProof="0" dirty="0">
                <a:ln>
                  <a:noFill/>
                </a:ln>
                <a:effectLst/>
                <a:uLnTx/>
                <a:uFillTx/>
                <a:ea typeface="ＭＳ Ｐゴシック"/>
                <a:cs typeface="Calibri"/>
              </a:rPr>
              <a:t>Hello everyone; welcome and thank you for joining today’s ISMPP U</a:t>
            </a:r>
            <a:r>
              <a:rPr lang="en-US" sz="800" spc="-30" dirty="0">
                <a:ea typeface="ＭＳ Ｐゴシック"/>
                <a:cs typeface="Calibri"/>
              </a:rPr>
              <a:t>,</a:t>
            </a:r>
            <a:r>
              <a:rPr kumimoji="0" lang="en-US" sz="800" b="0" i="0" u="none" strike="noStrike" kern="1200" cap="none" spc="-30" normalizeH="0" baseline="0" noProof="0" dirty="0">
                <a:ln>
                  <a:noFill/>
                </a:ln>
                <a:effectLst/>
                <a:uLnTx/>
                <a:uFillTx/>
                <a:ea typeface="ＭＳ Ｐゴシック"/>
                <a:cs typeface="Calibri"/>
              </a:rPr>
              <a:t> titled: </a:t>
            </a:r>
            <a:r>
              <a:rPr lang="en-US" sz="900" dirty="0"/>
              <a:t>Towards patient-friendly electronic product information: </a:t>
            </a:r>
            <a:r>
              <a:rPr lang="en-GB" sz="900" dirty="0"/>
              <a:t>What it means for us all as patients, clinicians and publication professionals</a:t>
            </a:r>
            <a:r>
              <a:rPr lang="en-US" sz="9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30" normalizeH="0" baseline="0" noProof="0" dirty="0">
                <a:ln>
                  <a:noFill/>
                </a:ln>
                <a:effectLst/>
                <a:uLnTx/>
                <a:uFillTx/>
                <a:ea typeface="ＭＳ Ｐゴシック"/>
                <a:cs typeface="Calibri"/>
              </a:rPr>
              <a:t>Please take a moment to capture a screenshot for CMPP credit. You will also be sent a certificate with credit attached after the webinar.</a:t>
            </a:r>
            <a:endParaRPr lang="en-US" sz="900" dirty="0"/>
          </a:p>
          <a:p>
            <a:endParaRPr lang="en-US" dirty="0"/>
          </a:p>
        </p:txBody>
      </p:sp>
      <p:sp>
        <p:nvSpPr>
          <p:cNvPr id="4" name="Slide Number Placeholder 3"/>
          <p:cNvSpPr>
            <a:spLocks noGrp="1"/>
          </p:cNvSpPr>
          <p:nvPr>
            <p:ph type="sldNum" sz="quarter" idx="5"/>
          </p:nvPr>
        </p:nvSpPr>
        <p:spPr/>
        <p:txBody>
          <a:bodyPr/>
          <a:lstStyle/>
          <a:p>
            <a:fld id="{2FB49D4D-568C-2641-B360-BD4A87EDB853}" type="slidenum">
              <a:rPr lang="en-US" smtClean="0"/>
              <a:t>1</a:t>
            </a:fld>
            <a:endParaRPr lang="en-US"/>
          </a:p>
        </p:txBody>
      </p:sp>
    </p:spTree>
    <p:extLst>
      <p:ext uri="{BB962C8B-B14F-4D97-AF65-F5344CB8AC3E}">
        <p14:creationId xmlns:p14="http://schemas.microsoft.com/office/powerpoint/2010/main" val="33151605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During the 20th Annual Meeting of ISMPP 2024 plenary session on </a:t>
            </a:r>
            <a:r>
              <a:rPr lang="en-GB" dirty="0" err="1"/>
              <a:t>ePI</a:t>
            </a:r>
            <a:r>
              <a:rPr lang="en-GB" dirty="0"/>
              <a:t> on Wednesday 12 May, attendees were asked to answer questions regarding the importance of </a:t>
            </a:r>
            <a:r>
              <a:rPr lang="en-GB" dirty="0" err="1"/>
              <a:t>ePI</a:t>
            </a:r>
            <a:r>
              <a:rPr lang="en-GB" dirty="0"/>
              <a:t> and the role of publication professionals in the future of </a:t>
            </a:r>
            <a:r>
              <a:rPr lang="en-GB" dirty="0" err="1"/>
              <a:t>ePI</a:t>
            </a:r>
            <a:r>
              <a:rPr lang="en-GB" dirty="0"/>
              <a:t>.</a:t>
            </a:r>
          </a:p>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Attendees answered this question before and after the presentation and panel discussion. </a:t>
            </a:r>
          </a:p>
          <a:p>
            <a:endParaRPr lang="en-GB" dirty="0"/>
          </a:p>
        </p:txBody>
      </p:sp>
      <p:sp>
        <p:nvSpPr>
          <p:cNvPr id="4" name="Slide Number Placeholder 3"/>
          <p:cNvSpPr>
            <a:spLocks noGrp="1"/>
          </p:cNvSpPr>
          <p:nvPr>
            <p:ph type="sldNum" sz="quarter" idx="5"/>
          </p:nvPr>
        </p:nvSpPr>
        <p:spPr/>
        <p:txBody>
          <a:bodyPr/>
          <a:lstStyle/>
          <a:p>
            <a:fld id="{2FB49D4D-568C-2641-B360-BD4A87EDB853}" type="slidenum">
              <a:rPr lang="en-US" smtClean="0"/>
              <a:t>11</a:t>
            </a:fld>
            <a:endParaRPr lang="en-US"/>
          </a:p>
        </p:txBody>
      </p:sp>
    </p:spTree>
    <p:extLst>
      <p:ext uri="{BB962C8B-B14F-4D97-AF65-F5344CB8AC3E}">
        <p14:creationId xmlns:p14="http://schemas.microsoft.com/office/powerpoint/2010/main" val="6126940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25F42-89C0-ADC6-2205-837F1D65FA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12DAB3-613B-1E4B-3827-DB5F3AA1B5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FB117A-82B9-636E-3DD9-D75DDF4F4E6D}"/>
              </a:ext>
            </a:extLst>
          </p:cNvPr>
          <p:cNvSpPr>
            <a:spLocks noGrp="1"/>
          </p:cNvSpPr>
          <p:nvPr>
            <p:ph type="body" idx="1"/>
          </p:nvPr>
        </p:nvSpPr>
        <p:spPr/>
        <p:txBody>
          <a:bodyPr/>
          <a:lstStyle/>
          <a:p>
            <a:r>
              <a:rPr lang="en-GB" sz="900" b="0" dirty="0"/>
              <a:t>We talk a lot about communicating with patients, but the challenge is often reaching them.</a:t>
            </a:r>
          </a:p>
          <a:p>
            <a:r>
              <a:rPr lang="en-GB" sz="900" b="0" dirty="0"/>
              <a:t>But there’s one piece of paper that reaches almost every patient taking an approved medication. And that’s the piece of paper in the pack. The Product Information (umbrella term) or Prescribing Information (US). </a:t>
            </a: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lang="en-GB" sz="900" dirty="0">
              <a:effectLst/>
              <a:latin typeface="Calibri Light" panose="020F0302020204030204" pitchFamily="34" charset="0"/>
              <a:ea typeface="SimSun" panose="02010600030101010101" pitchFamily="2" charset="-122"/>
              <a:cs typeface="Calibri Light" panose="020F03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GB" sz="900" dirty="0">
                <a:effectLst/>
                <a:latin typeface="Calibri Light" panose="020F0302020204030204" pitchFamily="34" charset="0"/>
                <a:ea typeface="SimSun" panose="02010600030101010101" pitchFamily="2" charset="-122"/>
                <a:cs typeface="Calibri Light" panose="020F0302020204030204" pitchFamily="34" charset="0"/>
              </a:rPr>
              <a:t>The recent medical communications landscape has been characterized by moves to improve accessibility and understandability for all: open access mandates; plain language summaries (PLS, PLSPs, PLSRS etc.)</a:t>
            </a: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GB" sz="900" dirty="0">
                <a:effectLst/>
                <a:latin typeface="Calibri Light" panose="020F0302020204030204" pitchFamily="34" charset="0"/>
                <a:ea typeface="SimSun" panose="02010600030101010101" pitchFamily="2" charset="-122"/>
                <a:cs typeface="Calibri Light" panose="020F0302020204030204" pitchFamily="34" charset="0"/>
              </a:rPr>
              <a:t>Digitization and adoption of electronic formats (e.g. to reduce waste, expedite publication, increase reach) </a:t>
            </a:r>
            <a:endParaRPr lang="en-GB" sz="900" dirty="0">
              <a:effectLst/>
              <a:latin typeface="Calibri Light" panose="020F0302020204030204" pitchFamily="34" charset="0"/>
              <a:ea typeface="SimSun" panose="02010600030101010101" pitchFamily="2" charset="-122"/>
              <a:cs typeface="Arial" panose="020B0604020202020204" pitchFamily="34" charset="0"/>
            </a:endParaRPr>
          </a:p>
          <a:p>
            <a:endParaRPr lang="en-GB" dirty="0"/>
          </a:p>
        </p:txBody>
      </p:sp>
      <p:sp>
        <p:nvSpPr>
          <p:cNvPr id="4" name="Slide Number Placeholder 3">
            <a:extLst>
              <a:ext uri="{FF2B5EF4-FFF2-40B4-BE49-F238E27FC236}">
                <a16:creationId xmlns:a16="http://schemas.microsoft.com/office/drawing/2014/main" id="{C99876AF-0611-DA47-A545-305A7E6A3118}"/>
              </a:ext>
            </a:extLst>
          </p:cNvPr>
          <p:cNvSpPr>
            <a:spLocks noGrp="1"/>
          </p:cNvSpPr>
          <p:nvPr>
            <p:ph type="sldNum" sz="quarter" idx="5"/>
          </p:nvPr>
        </p:nvSpPr>
        <p:spPr/>
        <p:txBody>
          <a:bodyPr/>
          <a:lstStyle/>
          <a:p>
            <a:fld id="{2FB49D4D-568C-2641-B360-BD4A87EDB853}" type="slidenum">
              <a:rPr lang="en-US" smtClean="0"/>
              <a:t>12</a:t>
            </a:fld>
            <a:endParaRPr lang="en-US"/>
          </a:p>
        </p:txBody>
      </p:sp>
    </p:spTree>
    <p:extLst>
      <p:ext uri="{BB962C8B-B14F-4D97-AF65-F5344CB8AC3E}">
        <p14:creationId xmlns:p14="http://schemas.microsoft.com/office/powerpoint/2010/main" val="19462956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900" dirty="0">
                <a:effectLst/>
                <a:latin typeface="Calibri Light" panose="020F0302020204030204" pitchFamily="34" charset="0"/>
                <a:ea typeface="SimSun" panose="02010600030101010101" pitchFamily="2" charset="-122"/>
                <a:cs typeface="Calibri Light" panose="020F0302020204030204" pitchFamily="34" charset="0"/>
              </a:rPr>
              <a:t>Need to reach an increasing range of stakeholders – not just prescribing HCPs – other HCPs, patients, policy-makers, payers.</a:t>
            </a:r>
          </a:p>
          <a:p>
            <a:pPr marL="0" marR="0" lvl="0" indent="0" algn="l" defTabSz="685800" rtl="0" eaLnBrk="1" fontAlgn="auto" latinLnBrk="0" hangingPunct="1">
              <a:lnSpc>
                <a:spcPct val="100000"/>
              </a:lnSpc>
              <a:spcBef>
                <a:spcPts val="0"/>
              </a:spcBef>
              <a:spcAft>
                <a:spcPts val="0"/>
              </a:spcAft>
              <a:buClrTx/>
              <a:buSzTx/>
              <a:buFontTx/>
              <a:buNone/>
              <a:tabLst/>
              <a:defRPr/>
            </a:pPr>
            <a:r>
              <a:rPr lang="en-GB" sz="900" dirty="0">
                <a:effectLst/>
                <a:latin typeface="Calibri Light" panose="020F0302020204030204" pitchFamily="34" charset="0"/>
                <a:ea typeface="SimSun" panose="02010600030101010101" pitchFamily="2" charset="-122"/>
                <a:cs typeface="Calibri Light" panose="020F0302020204030204" pitchFamily="34" charset="0"/>
              </a:rPr>
              <a:t>Common basis for shared decision-making by all stakeholders – not just prescribing HCPs – other HCPs, patients, policy-makers, payers.</a:t>
            </a:r>
            <a:endParaRPr lang="en-GB" sz="900" dirty="0">
              <a:effectLst/>
              <a:latin typeface="Calibri Light" panose="020F0302020204030204" pitchFamily="34" charset="0"/>
              <a:ea typeface="SimSun" panose="02010600030101010101" pitchFamily="2" charset="-122"/>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en-GB" sz="900" dirty="0">
              <a:effectLst/>
              <a:latin typeface="Calibri Light" panose="020F0302020204030204" pitchFamily="34" charset="0"/>
              <a:ea typeface="SimSun" panose="02010600030101010101" pitchFamily="2" charset="-122"/>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2FB49D4D-568C-2641-B360-BD4A87EDB853}" type="slidenum">
              <a:rPr lang="en-US" smtClean="0"/>
              <a:t>13</a:t>
            </a:fld>
            <a:endParaRPr lang="en-US"/>
          </a:p>
        </p:txBody>
      </p:sp>
    </p:spTree>
    <p:extLst>
      <p:ext uri="{BB962C8B-B14F-4D97-AF65-F5344CB8AC3E}">
        <p14:creationId xmlns:p14="http://schemas.microsoft.com/office/powerpoint/2010/main" val="12519147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transformation in formats is supported by a transformation in attitudes. Easy to think that regulations are set in stone when in fact they evolve in line with regulatory views. </a:t>
            </a:r>
          </a:p>
          <a:p>
            <a:endParaRPr lang="en-GB" dirty="0"/>
          </a:p>
          <a:p>
            <a:r>
              <a:rPr lang="en-GB" dirty="0"/>
              <a:t>The original FDA guidance from 1938 on drug labelling specified that the language should be inaccessible to the lay person and only understood by medical professionals. Page 8, col 1, para b2. (p3168 of the original document) states that information on prescription-only medicines should “appear only in such medical terms as are not likely to be understood by the ordinary individual”.</a:t>
            </a:r>
          </a:p>
          <a:p>
            <a:endParaRPr lang="en-GB" sz="1800" dirty="0">
              <a:effectLst/>
              <a:latin typeface="Segoe UI" panose="020B0502040204020203" pitchFamily="34" charset="0"/>
            </a:endParaRPr>
          </a:p>
          <a:p>
            <a:r>
              <a:rPr lang="en-GB" sz="1800" dirty="0" err="1">
                <a:effectLst/>
                <a:latin typeface="Segoe UI" panose="020B0502040204020203" pitchFamily="34" charset="0"/>
              </a:rPr>
              <a:t>ePI</a:t>
            </a:r>
            <a:r>
              <a:rPr lang="en-GB" sz="1800" dirty="0">
                <a:effectLst/>
                <a:latin typeface="Segoe UI" panose="020B0502040204020203" pitchFamily="34" charset="0"/>
              </a:rPr>
              <a:t> could be expanded to include an electronic option in addition to the physical paper format. Patients would have a choice to receive PMI in paper or electronic format. Paper is the default method of distribution and must always be provided unless a patient requests electronic delivery.</a:t>
            </a:r>
            <a:endParaRPr lang="en-GB" sz="1800" dirty="0">
              <a:effectLst/>
              <a:latin typeface="Arial" panose="020B0604020202020204" pitchFamily="34" charset="0"/>
            </a:endParaRPr>
          </a:p>
          <a:p>
            <a:endParaRPr lang="en-GB" dirty="0"/>
          </a:p>
          <a:p>
            <a:endParaRPr lang="en-GB" dirty="0"/>
          </a:p>
        </p:txBody>
      </p:sp>
      <p:sp>
        <p:nvSpPr>
          <p:cNvPr id="4" name="Slide Number Placeholder 3"/>
          <p:cNvSpPr>
            <a:spLocks noGrp="1"/>
          </p:cNvSpPr>
          <p:nvPr>
            <p:ph type="sldNum" sz="quarter" idx="5"/>
          </p:nvPr>
        </p:nvSpPr>
        <p:spPr/>
        <p:txBody>
          <a:bodyPr/>
          <a:lstStyle/>
          <a:p>
            <a:fld id="{2FB49D4D-568C-2641-B360-BD4A87EDB853}" type="slidenum">
              <a:rPr lang="en-US" smtClean="0"/>
              <a:t>14</a:t>
            </a:fld>
            <a:endParaRPr lang="en-US"/>
          </a:p>
        </p:txBody>
      </p:sp>
    </p:spTree>
    <p:extLst>
      <p:ext uri="{BB962C8B-B14F-4D97-AF65-F5344CB8AC3E}">
        <p14:creationId xmlns:p14="http://schemas.microsoft.com/office/powerpoint/2010/main" val="17265326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There’s a lot of research going on – these are some illustrative quotes.  Be mindful of phrasing to ensure it is clear that they are ILLUSTRATIVE – things that patients MIGHT say. </a:t>
            </a:r>
          </a:p>
        </p:txBody>
      </p:sp>
      <p:sp>
        <p:nvSpPr>
          <p:cNvPr id="4" name="Slide Number Placeholder 3"/>
          <p:cNvSpPr>
            <a:spLocks noGrp="1"/>
          </p:cNvSpPr>
          <p:nvPr>
            <p:ph type="sldNum" sz="quarter" idx="5"/>
          </p:nvPr>
        </p:nvSpPr>
        <p:spPr/>
        <p:txBody>
          <a:bodyPr/>
          <a:lstStyle/>
          <a:p>
            <a:fld id="{CA79B172-8E6F-AE44-8B33-A66212398ADC}" type="slidenum">
              <a:rPr lang="en-US" smtClean="0"/>
              <a:t>15</a:t>
            </a:fld>
            <a:endParaRPr lang="en-US" dirty="0"/>
          </a:p>
        </p:txBody>
      </p:sp>
    </p:spTree>
    <p:extLst>
      <p:ext uri="{BB962C8B-B14F-4D97-AF65-F5344CB8AC3E}">
        <p14:creationId xmlns:p14="http://schemas.microsoft.com/office/powerpoint/2010/main" val="35636594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There’s a lot of research going on – these are some illustrative quotes.  Be mindful of phrasing to ensure it is clear that they are ILLUSTRATIVE – things that patients MIGHT say. </a:t>
            </a:r>
          </a:p>
        </p:txBody>
      </p:sp>
      <p:sp>
        <p:nvSpPr>
          <p:cNvPr id="4" name="Slide Number Placeholder 3"/>
          <p:cNvSpPr>
            <a:spLocks noGrp="1"/>
          </p:cNvSpPr>
          <p:nvPr>
            <p:ph type="sldNum" sz="quarter" idx="5"/>
          </p:nvPr>
        </p:nvSpPr>
        <p:spPr/>
        <p:txBody>
          <a:bodyPr/>
          <a:lstStyle/>
          <a:p>
            <a:fld id="{CA79B172-8E6F-AE44-8B33-A66212398ADC}" type="slidenum">
              <a:rPr lang="en-US" smtClean="0"/>
              <a:t>16</a:t>
            </a:fld>
            <a:endParaRPr lang="en-US" dirty="0"/>
          </a:p>
        </p:txBody>
      </p:sp>
    </p:spTree>
    <p:extLst>
      <p:ext uri="{BB962C8B-B14F-4D97-AF65-F5344CB8AC3E}">
        <p14:creationId xmlns:p14="http://schemas.microsoft.com/office/powerpoint/2010/main" val="20170994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Evolving already – though you might have to look closely to spot it!</a:t>
            </a:r>
          </a:p>
          <a:p>
            <a:endParaRPr lang="en-GB" dirty="0"/>
          </a:p>
          <a:p>
            <a:r>
              <a:rPr lang="en-GB" b="0" i="0" u="none" strike="noStrike" dirty="0">
                <a:solidFill>
                  <a:srgbClr val="1E428A"/>
                </a:solidFill>
                <a:effectLst/>
                <a:latin typeface="Helvetica" panose="020B0604020202020204" pitchFamily="34" charset="0"/>
                <a:hlinkClick r:id="rId3"/>
              </a:rPr>
              <a:t>https://www.accessdata.fda.gov/drugsatfda_docs/label/2017/207103s004lbl.pdf</a:t>
            </a:r>
            <a:endParaRPr lang="en-GB" dirty="0"/>
          </a:p>
          <a:p>
            <a:endParaRPr lang="en-GB" dirty="0"/>
          </a:p>
        </p:txBody>
      </p:sp>
      <p:sp>
        <p:nvSpPr>
          <p:cNvPr id="4" name="Slide Number Placeholder 3"/>
          <p:cNvSpPr>
            <a:spLocks noGrp="1"/>
          </p:cNvSpPr>
          <p:nvPr>
            <p:ph type="sldNum" sz="quarter" idx="5"/>
          </p:nvPr>
        </p:nvSpPr>
        <p:spPr/>
        <p:txBody>
          <a:bodyPr/>
          <a:lstStyle/>
          <a:p>
            <a:fld id="{2FB49D4D-568C-2641-B360-BD4A87EDB853}" type="slidenum">
              <a:rPr lang="en-US" smtClean="0"/>
              <a:t>17</a:t>
            </a:fld>
            <a:endParaRPr lang="en-US"/>
          </a:p>
        </p:txBody>
      </p:sp>
    </p:spTree>
    <p:extLst>
      <p:ext uri="{BB962C8B-B14F-4D97-AF65-F5344CB8AC3E}">
        <p14:creationId xmlns:p14="http://schemas.microsoft.com/office/powerpoint/2010/main" val="35130131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https://www.accessdata.fda.gov/drugsatfda_docs/label/2019/207103s008lbl.pdf </a:t>
            </a:r>
          </a:p>
          <a:p>
            <a:r>
              <a:rPr lang="en-GB" dirty="0"/>
              <a:t>https://www.accessdata.fda.gov/drugsatfda_docs/label/2018/203214s018lbl.pdf </a:t>
            </a:r>
          </a:p>
          <a:p>
            <a:endParaRPr lang="en-GB" dirty="0"/>
          </a:p>
        </p:txBody>
      </p:sp>
      <p:sp>
        <p:nvSpPr>
          <p:cNvPr id="4" name="Slide Number Placeholder 3"/>
          <p:cNvSpPr>
            <a:spLocks noGrp="1"/>
          </p:cNvSpPr>
          <p:nvPr>
            <p:ph type="sldNum" sz="quarter" idx="5"/>
          </p:nvPr>
        </p:nvSpPr>
        <p:spPr/>
        <p:txBody>
          <a:bodyPr/>
          <a:lstStyle/>
          <a:p>
            <a:fld id="{2FB49D4D-568C-2641-B360-BD4A87EDB853}" type="slidenum">
              <a:rPr lang="en-US" smtClean="0"/>
              <a:t>18</a:t>
            </a:fld>
            <a:endParaRPr lang="en-US"/>
          </a:p>
        </p:txBody>
      </p:sp>
    </p:spTree>
    <p:extLst>
      <p:ext uri="{BB962C8B-B14F-4D97-AF65-F5344CB8AC3E}">
        <p14:creationId xmlns:p14="http://schemas.microsoft.com/office/powerpoint/2010/main" val="19373109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what if we could take all this information that is currently scattered across the Internet?</a:t>
            </a:r>
          </a:p>
          <a:p>
            <a:endParaRPr lang="en-GB" dirty="0"/>
          </a:p>
          <a:p>
            <a:r>
              <a:rPr lang="en-GB" dirty="0"/>
              <a:t>https://www.neoteryx.com/microsampling-blog/5-extraordinary-clinical-trials</a:t>
            </a:r>
          </a:p>
          <a:p>
            <a:endParaRPr lang="en-GB" dirty="0"/>
          </a:p>
        </p:txBody>
      </p:sp>
      <p:sp>
        <p:nvSpPr>
          <p:cNvPr id="4" name="Slide Number Placeholder 3"/>
          <p:cNvSpPr>
            <a:spLocks noGrp="1"/>
          </p:cNvSpPr>
          <p:nvPr>
            <p:ph type="sldNum" sz="quarter" idx="5"/>
          </p:nvPr>
        </p:nvSpPr>
        <p:spPr/>
        <p:txBody>
          <a:bodyPr/>
          <a:lstStyle/>
          <a:p>
            <a:fld id="{2FB49D4D-568C-2641-B360-BD4A87EDB853}" type="slidenum">
              <a:rPr lang="en-US" smtClean="0"/>
              <a:t>19</a:t>
            </a:fld>
            <a:endParaRPr lang="en-US"/>
          </a:p>
        </p:txBody>
      </p:sp>
    </p:spTree>
    <p:extLst>
      <p:ext uri="{BB962C8B-B14F-4D97-AF65-F5344CB8AC3E}">
        <p14:creationId xmlns:p14="http://schemas.microsoft.com/office/powerpoint/2010/main" val="880648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54595D"/>
                </a:solidFill>
                <a:effectLst/>
                <a:latin typeface="Arial" panose="020B0604020202020204" pitchFamily="34" charset="0"/>
              </a:rPr>
              <a:t>Nancy Collins - </a:t>
            </a:r>
            <a:r>
              <a:rPr lang="en-GB" b="0" i="0" u="none" strike="noStrike" dirty="0">
                <a:solidFill>
                  <a:srgbClr val="3366CC"/>
                </a:solidFill>
                <a:effectLst/>
                <a:latin typeface="Arial" panose="020B0604020202020204" pitchFamily="34" charset="0"/>
                <a:hlinkClick r:id="rId3"/>
              </a:rPr>
              <a:t>http://www.abohemianadventure.net/nepal-photo-gallery.html</a:t>
            </a:r>
            <a:endParaRPr lang="en-GB" dirty="0"/>
          </a:p>
          <a:p>
            <a:endParaRPr lang="en-GB" dirty="0"/>
          </a:p>
          <a:p>
            <a:r>
              <a:rPr lang="en-GB" dirty="0"/>
              <a:t>https://en.wikipedia.org/wiki/Sacred_mountains#/media/File:Machapuchre-wow.jpg</a:t>
            </a:r>
          </a:p>
          <a:p>
            <a:endParaRPr lang="en-GB" dirty="0"/>
          </a:p>
        </p:txBody>
      </p:sp>
      <p:sp>
        <p:nvSpPr>
          <p:cNvPr id="4" name="Slide Number Placeholder 3"/>
          <p:cNvSpPr>
            <a:spLocks noGrp="1"/>
          </p:cNvSpPr>
          <p:nvPr>
            <p:ph type="sldNum" sz="quarter" idx="5"/>
          </p:nvPr>
        </p:nvSpPr>
        <p:spPr/>
        <p:txBody>
          <a:bodyPr/>
          <a:lstStyle/>
          <a:p>
            <a:fld id="{2FB49D4D-568C-2641-B360-BD4A87EDB853}" type="slidenum">
              <a:rPr lang="en-US" smtClean="0"/>
              <a:t>20</a:t>
            </a:fld>
            <a:endParaRPr lang="en-US"/>
          </a:p>
        </p:txBody>
      </p:sp>
    </p:spTree>
    <p:extLst>
      <p:ext uri="{BB962C8B-B14F-4D97-AF65-F5344CB8AC3E}">
        <p14:creationId xmlns:p14="http://schemas.microsoft.com/office/powerpoint/2010/main" val="4017861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0AD4BD6F-191C-4BA8-B732-2EAB22BB99F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0D8BB900-C976-4510-AC7A-69AF68CCE8A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sz="1400" dirty="0">
                <a:ea typeface="ＭＳ Ｐゴシック" panose="020B0600070205080204" pitchFamily="34" charset="-128"/>
              </a:rPr>
              <a:t>First a sincere thank you to all of ISMPP’s titanium and platinum corporate sponsors for their ongoing support of the Society. </a:t>
            </a:r>
          </a:p>
        </p:txBody>
      </p:sp>
      <p:sp>
        <p:nvSpPr>
          <p:cNvPr id="17412" name="Slide Number Placeholder 3">
            <a:extLst>
              <a:ext uri="{FF2B5EF4-FFF2-40B4-BE49-F238E27FC236}">
                <a16:creationId xmlns:a16="http://schemas.microsoft.com/office/drawing/2014/main" id="{23A487AE-EAA4-4C51-939E-92E1857B35B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71640" indent="-295768">
              <a:defRPr>
                <a:solidFill>
                  <a:schemeClr val="tx1"/>
                </a:solidFill>
                <a:latin typeface="Arial" panose="020B0604020202020204" pitchFamily="34" charset="0"/>
                <a:cs typeface="Arial" panose="020B0604020202020204" pitchFamily="34" charset="0"/>
              </a:defRPr>
            </a:lvl2pPr>
            <a:lvl3pPr marL="1188030" indent="-236285">
              <a:defRPr>
                <a:solidFill>
                  <a:schemeClr val="tx1"/>
                </a:solidFill>
                <a:latin typeface="Arial" panose="020B0604020202020204" pitchFamily="34" charset="0"/>
                <a:cs typeface="Arial" panose="020B0604020202020204" pitchFamily="34" charset="0"/>
              </a:defRPr>
            </a:lvl3pPr>
            <a:lvl4pPr marL="1663903" indent="-236285">
              <a:defRPr>
                <a:solidFill>
                  <a:schemeClr val="tx1"/>
                </a:solidFill>
                <a:latin typeface="Arial" panose="020B0604020202020204" pitchFamily="34" charset="0"/>
                <a:cs typeface="Arial" panose="020B0604020202020204" pitchFamily="34" charset="0"/>
              </a:defRPr>
            </a:lvl4pPr>
            <a:lvl5pPr marL="2139773" indent="-236285">
              <a:defRPr>
                <a:solidFill>
                  <a:schemeClr val="tx1"/>
                </a:solidFill>
                <a:latin typeface="Arial" panose="020B0604020202020204" pitchFamily="34" charset="0"/>
                <a:cs typeface="Arial" panose="020B0604020202020204" pitchFamily="34" charset="0"/>
              </a:defRPr>
            </a:lvl5pPr>
            <a:lvl6pPr marL="2615646" indent="-236285" defTabSz="4758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91518" indent="-236285" defTabSz="4758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67392" indent="-236285" defTabSz="4758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43263" indent="-236285" defTabSz="4758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75872" rtl="0" eaLnBrk="1" fontAlgn="base" latinLnBrk="0" hangingPunct="1">
              <a:lnSpc>
                <a:spcPct val="100000"/>
              </a:lnSpc>
              <a:spcBef>
                <a:spcPct val="0"/>
              </a:spcBef>
              <a:spcAft>
                <a:spcPct val="0"/>
              </a:spcAft>
              <a:buClrTx/>
              <a:buSzTx/>
              <a:buFontTx/>
              <a:buNone/>
              <a:tabLst/>
              <a:defRPr/>
            </a:pPr>
            <a:fld id="{1CA89FEE-7925-49B9-A87F-9A2D7DE389FB}"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a:cs typeface="ヒラギノ角ゴ Pro W3"/>
              </a:rPr>
              <a:pPr marL="0" marR="0" lvl="0" indent="0" algn="r" defTabSz="475872"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a:cs typeface="ヒラギノ角ゴ Pro W3"/>
            </a:endParaRPr>
          </a:p>
        </p:txBody>
      </p:sp>
    </p:spTree>
    <p:extLst>
      <p:ext uri="{BB962C8B-B14F-4D97-AF65-F5344CB8AC3E}">
        <p14:creationId xmlns:p14="http://schemas.microsoft.com/office/powerpoint/2010/main" val="16206653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B49D4D-568C-2641-B360-BD4A87EDB853}" type="slidenum">
              <a:rPr lang="en-US" smtClean="0"/>
              <a:t>21</a:t>
            </a:fld>
            <a:endParaRPr lang="en-US"/>
          </a:p>
        </p:txBody>
      </p:sp>
    </p:spTree>
    <p:extLst>
      <p:ext uri="{BB962C8B-B14F-4D97-AF65-F5344CB8AC3E}">
        <p14:creationId xmlns:p14="http://schemas.microsoft.com/office/powerpoint/2010/main" val="8118967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Please read the question in full as the Zoom question and answer options as sometimes the polling covers the screen and the Zoom question text is small.</a:t>
            </a:r>
          </a:p>
          <a:p>
            <a:endParaRPr lang="en-GB" dirty="0"/>
          </a:p>
        </p:txBody>
      </p:sp>
      <p:sp>
        <p:nvSpPr>
          <p:cNvPr id="4" name="Slide Number Placeholder 3"/>
          <p:cNvSpPr>
            <a:spLocks noGrp="1"/>
          </p:cNvSpPr>
          <p:nvPr>
            <p:ph type="sldNum" sz="quarter" idx="5"/>
          </p:nvPr>
        </p:nvSpPr>
        <p:spPr/>
        <p:txBody>
          <a:bodyPr/>
          <a:lstStyle/>
          <a:p>
            <a:fld id="{2FB49D4D-568C-2641-B360-BD4A87EDB853}" type="slidenum">
              <a:rPr lang="en-US" smtClean="0"/>
              <a:t>22</a:t>
            </a:fld>
            <a:endParaRPr lang="en-US"/>
          </a:p>
        </p:txBody>
      </p:sp>
    </p:spTree>
    <p:extLst>
      <p:ext uri="{BB962C8B-B14F-4D97-AF65-F5344CB8AC3E}">
        <p14:creationId xmlns:p14="http://schemas.microsoft.com/office/powerpoint/2010/main" val="9049785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Please ask read the question in full as the Zoom question sometimes covers the screen and the Zoom question text is small.</a:t>
            </a:r>
          </a:p>
          <a:p>
            <a:endParaRPr lang="en-GB" dirty="0"/>
          </a:p>
          <a:p>
            <a:r>
              <a:rPr lang="en-GB" dirty="0"/>
              <a:t>When presenting, please avoid promotion and stress the importance of the limitations of congress publications versus enduring materials such as manuscripts, especially when congress publications may be presenting interim data, for example.</a:t>
            </a:r>
          </a:p>
        </p:txBody>
      </p:sp>
      <p:sp>
        <p:nvSpPr>
          <p:cNvPr id="4" name="Slide Number Placeholder 3"/>
          <p:cNvSpPr>
            <a:spLocks noGrp="1"/>
          </p:cNvSpPr>
          <p:nvPr>
            <p:ph type="sldNum" sz="quarter" idx="5"/>
          </p:nvPr>
        </p:nvSpPr>
        <p:spPr/>
        <p:txBody>
          <a:bodyPr/>
          <a:lstStyle/>
          <a:p>
            <a:fld id="{2FB49D4D-568C-2641-B360-BD4A87EDB853}" type="slidenum">
              <a:rPr lang="en-US" smtClean="0"/>
              <a:t>23</a:t>
            </a:fld>
            <a:endParaRPr lang="en-US"/>
          </a:p>
        </p:txBody>
      </p:sp>
    </p:spTree>
    <p:extLst>
      <p:ext uri="{BB962C8B-B14F-4D97-AF65-F5344CB8AC3E}">
        <p14:creationId xmlns:p14="http://schemas.microsoft.com/office/powerpoint/2010/main" val="7214146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Please ask the audience to add any other factors to the chat function.</a:t>
            </a:r>
          </a:p>
          <a:p>
            <a:endParaRPr lang="en-GB" dirty="0"/>
          </a:p>
        </p:txBody>
      </p:sp>
      <p:sp>
        <p:nvSpPr>
          <p:cNvPr id="4" name="Slide Number Placeholder 3"/>
          <p:cNvSpPr>
            <a:spLocks noGrp="1"/>
          </p:cNvSpPr>
          <p:nvPr>
            <p:ph type="sldNum" sz="quarter" idx="5"/>
          </p:nvPr>
        </p:nvSpPr>
        <p:spPr/>
        <p:txBody>
          <a:bodyPr/>
          <a:lstStyle/>
          <a:p>
            <a:fld id="{2FB49D4D-568C-2641-B360-BD4A87EDB853}" type="slidenum">
              <a:rPr lang="en-US" smtClean="0"/>
              <a:t>24</a:t>
            </a:fld>
            <a:endParaRPr lang="en-US"/>
          </a:p>
        </p:txBody>
      </p:sp>
    </p:spTree>
    <p:extLst>
      <p:ext uri="{BB962C8B-B14F-4D97-AF65-F5344CB8AC3E}">
        <p14:creationId xmlns:p14="http://schemas.microsoft.com/office/powerpoint/2010/main" val="20628844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ts val="1200"/>
              </a:lnSpc>
              <a:buFont typeface="Courier New" panose="02070309020205020404" pitchFamily="49" charset="0"/>
              <a:buNone/>
            </a:pPr>
            <a:r>
              <a:rPr lang="en-US" sz="900" b="1" dirty="0">
                <a:effectLst/>
                <a:latin typeface="Calibri Light" panose="020F0302020204030204" pitchFamily="34" charset="0"/>
                <a:ea typeface="SimSun" panose="02010600030101010101" pitchFamily="2" charset="-122"/>
              </a:rPr>
              <a:t>Trishna Bharadia</a:t>
            </a:r>
          </a:p>
          <a:p>
            <a:pPr marL="285750" lvl="0" indent="-285750">
              <a:lnSpc>
                <a:spcPts val="1200"/>
              </a:lnSpc>
              <a:buFont typeface="Courier New" panose="02070309020205020404" pitchFamily="49" charset="0"/>
              <a:buChar char="o"/>
            </a:pPr>
            <a:endParaRPr lang="en-US" sz="900" dirty="0">
              <a:effectLst/>
              <a:latin typeface="Calibri Light" panose="020F0302020204030204" pitchFamily="34" charset="0"/>
              <a:ea typeface="SimSun" panose="02010600030101010101" pitchFamily="2" charset="-122"/>
            </a:endParaRPr>
          </a:p>
          <a:p>
            <a:pPr marL="285750" lvl="0" indent="-285750">
              <a:lnSpc>
                <a:spcPts val="1200"/>
              </a:lnSpc>
              <a:buFont typeface="Courier New" panose="02070309020205020404" pitchFamily="49" charset="0"/>
              <a:buChar char="o"/>
            </a:pPr>
            <a:r>
              <a:rPr lang="en-US" sz="900" dirty="0">
                <a:effectLst/>
                <a:latin typeface="Calibri Light" panose="020F0302020204030204" pitchFamily="34" charset="0"/>
                <a:ea typeface="SimSun" panose="02010600030101010101" pitchFamily="2" charset="-122"/>
              </a:rPr>
              <a:t>Is the current state of medicines information suitable for a range of individual needs?</a:t>
            </a:r>
            <a:endParaRPr lang="en-GB" sz="900" dirty="0">
              <a:effectLst/>
              <a:latin typeface="Arial" panose="020B0604020202020204" pitchFamily="34" charset="0"/>
              <a:ea typeface="SimSun" panose="02010600030101010101" pitchFamily="2" charset="-122"/>
            </a:endParaRPr>
          </a:p>
          <a:p>
            <a:pPr marL="285750" lvl="0" indent="-285750">
              <a:lnSpc>
                <a:spcPts val="1200"/>
              </a:lnSpc>
              <a:buFont typeface="Courier New" panose="02070309020205020404" pitchFamily="49" charset="0"/>
              <a:buChar char="o"/>
            </a:pPr>
            <a:r>
              <a:rPr lang="en-US" sz="900" dirty="0">
                <a:effectLst/>
                <a:latin typeface="Calibri Light" panose="020F0302020204030204" pitchFamily="34" charset="0"/>
                <a:ea typeface="SimSun" panose="02010600030101010101" pitchFamily="2" charset="-122"/>
              </a:rPr>
              <a:t>What are the benefits and challenges associated with current access to healthcare information? </a:t>
            </a:r>
            <a:endParaRPr lang="en-GB" sz="900" dirty="0">
              <a:effectLst/>
              <a:latin typeface="Arial" panose="020B0604020202020204" pitchFamily="34" charset="0"/>
              <a:ea typeface="SimSun" panose="02010600030101010101" pitchFamily="2" charset="-122"/>
            </a:endParaRPr>
          </a:p>
          <a:p>
            <a:endParaRPr lang="en-GB" dirty="0"/>
          </a:p>
          <a:p>
            <a:endParaRPr lang="en-GB" dirty="0"/>
          </a:p>
        </p:txBody>
      </p:sp>
      <p:sp>
        <p:nvSpPr>
          <p:cNvPr id="4" name="Slide Number Placeholder 3"/>
          <p:cNvSpPr>
            <a:spLocks noGrp="1"/>
          </p:cNvSpPr>
          <p:nvPr>
            <p:ph type="sldNum" sz="quarter" idx="5"/>
          </p:nvPr>
        </p:nvSpPr>
        <p:spPr/>
        <p:txBody>
          <a:bodyPr/>
          <a:lstStyle/>
          <a:p>
            <a:fld id="{2FB49D4D-568C-2641-B360-BD4A87EDB853}" type="slidenum">
              <a:rPr lang="en-US" smtClean="0"/>
              <a:t>26</a:t>
            </a:fld>
            <a:endParaRPr lang="en-US"/>
          </a:p>
        </p:txBody>
      </p:sp>
    </p:spTree>
    <p:extLst>
      <p:ext uri="{BB962C8B-B14F-4D97-AF65-F5344CB8AC3E}">
        <p14:creationId xmlns:p14="http://schemas.microsoft.com/office/powerpoint/2010/main" val="34214288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lang="en-GB" b="1" dirty="0"/>
              <a:t>Christopher</a:t>
            </a:r>
            <a:r>
              <a:rPr lang="en-GB" dirty="0"/>
              <a:t> </a:t>
            </a:r>
            <a:r>
              <a:rPr lang="en-GB" b="1" dirty="0"/>
              <a:t>Rains and Behtash Bahador</a:t>
            </a:r>
          </a:p>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endParaRPr lang="en-GB" sz="900" dirty="0">
              <a:effectLst/>
              <a:latin typeface="Calibri Light" panose="020F0302020204030204" pitchFamily="34" charset="0"/>
              <a:ea typeface="SimSun" panose="02010600030101010101" pitchFamily="2" charset="-122"/>
            </a:endParaRP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GB" sz="900" dirty="0">
                <a:effectLst/>
                <a:latin typeface="Calibri Light" panose="020F0302020204030204" pitchFamily="34" charset="0"/>
                <a:ea typeface="SimSun" panose="02010600030101010101" pitchFamily="2" charset="-122"/>
              </a:rPr>
              <a:t>How have regulatory attitudes to product information evolved? What is the impact of this?</a:t>
            </a:r>
            <a:endParaRPr lang="en-GB" sz="900" dirty="0">
              <a:effectLst/>
              <a:latin typeface="Arial" panose="020B0604020202020204" pitchFamily="34" charset="0"/>
              <a:ea typeface="SimSun" panose="02010600030101010101" pitchFamily="2" charset="-122"/>
            </a:endParaRP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GB" sz="900" dirty="0">
                <a:effectLst/>
                <a:latin typeface="Calibri Light" panose="020F0302020204030204" pitchFamily="34" charset="0"/>
                <a:ea typeface="SimSun" panose="02010600030101010101" pitchFamily="2" charset="-122"/>
              </a:rPr>
              <a:t>How have changing attitudes to product information improved open access to core medicines information content and additional information sources (e.g. peer-reviewed publications, PLS, information about side effects, translations and/or multi-media content)?</a:t>
            </a: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GB" sz="900" dirty="0">
                <a:effectLst/>
                <a:latin typeface="Aptos" panose="020B0004020202020204" pitchFamily="34" charset="0"/>
                <a:ea typeface="Aptos" panose="020B0004020202020204" pitchFamily="34" charset="0"/>
                <a:cs typeface="Aptos" panose="020B0004020202020204" pitchFamily="34" charset="0"/>
              </a:rPr>
              <a:t>OPTION: what are the drivers for a transition from product information to medicines information (paper waste reduction, readability, reach, etc.)?</a:t>
            </a:r>
            <a:endParaRPr lang="en-GB" sz="900" dirty="0">
              <a:effectLst/>
              <a:latin typeface="Arial" panose="020B0604020202020204" pitchFamily="34" charset="0"/>
              <a:ea typeface="SimSun" panose="02010600030101010101" pitchFamily="2" charset="-122"/>
            </a:endParaRPr>
          </a:p>
          <a:p>
            <a:endParaRPr lang="en-GB" dirty="0"/>
          </a:p>
        </p:txBody>
      </p:sp>
      <p:sp>
        <p:nvSpPr>
          <p:cNvPr id="4" name="Slide Number Placeholder 3"/>
          <p:cNvSpPr>
            <a:spLocks noGrp="1"/>
          </p:cNvSpPr>
          <p:nvPr>
            <p:ph type="sldNum" sz="quarter" idx="5"/>
          </p:nvPr>
        </p:nvSpPr>
        <p:spPr/>
        <p:txBody>
          <a:bodyPr/>
          <a:lstStyle/>
          <a:p>
            <a:fld id="{2FB49D4D-568C-2641-B360-BD4A87EDB853}" type="slidenum">
              <a:rPr lang="en-US" smtClean="0"/>
              <a:t>27</a:t>
            </a:fld>
            <a:endParaRPr lang="en-US"/>
          </a:p>
        </p:txBody>
      </p:sp>
    </p:spTree>
    <p:extLst>
      <p:ext uri="{BB962C8B-B14F-4D97-AF65-F5344CB8AC3E}">
        <p14:creationId xmlns:p14="http://schemas.microsoft.com/office/powerpoint/2010/main" val="195949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900" b="1" dirty="0">
                <a:effectLst/>
                <a:latin typeface="Calibri Light" panose="020F0302020204030204" pitchFamily="34" charset="0"/>
                <a:ea typeface="SimSun" panose="02010600030101010101" pitchFamily="2" charset="-122"/>
              </a:rPr>
              <a:t>Trishna Bharadia and Catherine </a:t>
            </a:r>
            <a:r>
              <a:rPr lang="en-US" sz="900" b="1" dirty="0" err="1">
                <a:effectLst/>
                <a:latin typeface="Calibri Light" panose="020F0302020204030204" pitchFamily="34" charset="0"/>
                <a:ea typeface="SimSun" panose="02010600030101010101" pitchFamily="2" charset="-122"/>
              </a:rPr>
              <a:t>Skobe</a:t>
            </a:r>
            <a:endParaRPr lang="en-US" sz="900" b="1" dirty="0">
              <a:effectLst/>
              <a:latin typeface="Calibri Light" panose="020F0302020204030204" pitchFamily="34" charset="0"/>
              <a:ea typeface="SimSun" panose="02010600030101010101" pitchFamily="2" charset="-122"/>
            </a:endParaRPr>
          </a:p>
          <a:p>
            <a:endParaRPr lang="en-GB" dirty="0"/>
          </a:p>
        </p:txBody>
      </p:sp>
      <p:sp>
        <p:nvSpPr>
          <p:cNvPr id="4" name="Slide Number Placeholder 3"/>
          <p:cNvSpPr>
            <a:spLocks noGrp="1"/>
          </p:cNvSpPr>
          <p:nvPr>
            <p:ph type="sldNum" sz="quarter" idx="5"/>
          </p:nvPr>
        </p:nvSpPr>
        <p:spPr/>
        <p:txBody>
          <a:bodyPr/>
          <a:lstStyle/>
          <a:p>
            <a:fld id="{2FB49D4D-568C-2641-B360-BD4A87EDB853}" type="slidenum">
              <a:rPr lang="en-US" smtClean="0"/>
              <a:t>28</a:t>
            </a:fld>
            <a:endParaRPr lang="en-US"/>
          </a:p>
        </p:txBody>
      </p:sp>
    </p:spTree>
    <p:extLst>
      <p:ext uri="{BB962C8B-B14F-4D97-AF65-F5344CB8AC3E}">
        <p14:creationId xmlns:p14="http://schemas.microsoft.com/office/powerpoint/2010/main" val="29730455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1200"/>
              </a:lnSpc>
              <a:spcBef>
                <a:spcPts val="0"/>
              </a:spcBef>
              <a:spcAft>
                <a:spcPts val="0"/>
              </a:spcAft>
              <a:buClrTx/>
              <a:buSzTx/>
              <a:buFont typeface="Courier New" panose="02070309020205020404" pitchFamily="49" charset="0"/>
              <a:buNone/>
              <a:tabLst/>
              <a:defRPr/>
            </a:pPr>
            <a:r>
              <a:rPr lang="en-GB" sz="900" b="1" dirty="0"/>
              <a:t>Christopher</a:t>
            </a:r>
            <a:r>
              <a:rPr lang="en-GB" sz="900" dirty="0"/>
              <a:t> </a:t>
            </a:r>
            <a:r>
              <a:rPr lang="en-GB" sz="900" b="1" dirty="0"/>
              <a:t>Rains and Behtash Bahador</a:t>
            </a:r>
          </a:p>
          <a:p>
            <a:pPr marL="0" lvl="0" indent="0">
              <a:lnSpc>
                <a:spcPts val="1200"/>
              </a:lnSpc>
              <a:buFont typeface="Courier New" panose="02070309020205020404" pitchFamily="49" charset="0"/>
              <a:buNone/>
            </a:pPr>
            <a:endParaRPr lang="en-GB" sz="900" dirty="0">
              <a:effectLst/>
              <a:latin typeface="Calibri Light" panose="020F0302020204030204" pitchFamily="34" charset="0"/>
              <a:ea typeface="SimSun" panose="02010600030101010101" pitchFamily="2" charset="-122"/>
            </a:endParaRPr>
          </a:p>
          <a:p>
            <a:pPr marL="285750" lvl="0" indent="-285750">
              <a:lnSpc>
                <a:spcPts val="1200"/>
              </a:lnSpc>
              <a:buFont typeface="Courier New" panose="02070309020205020404" pitchFamily="49" charset="0"/>
              <a:buChar char="o"/>
            </a:pPr>
            <a:r>
              <a:rPr lang="en-GB" sz="900" dirty="0">
                <a:effectLst/>
                <a:latin typeface="Calibri Light" panose="020F0302020204030204" pitchFamily="34" charset="0"/>
                <a:ea typeface="SimSun" panose="02010600030101010101" pitchFamily="2" charset="-122"/>
              </a:rPr>
              <a:t>What is the global viability of product information, considering (for example) the variation in access to digital resources and audience age and education profiles?</a:t>
            </a:r>
            <a:endParaRPr lang="en-GB" sz="900" dirty="0">
              <a:effectLst/>
              <a:latin typeface="Arial" panose="020B0604020202020204" pitchFamily="34" charset="0"/>
              <a:ea typeface="SimSun" panose="02010600030101010101" pitchFamily="2" charset="-122"/>
            </a:endParaRPr>
          </a:p>
          <a:p>
            <a:pPr marL="285750" lvl="0" indent="-285750">
              <a:lnSpc>
                <a:spcPts val="1200"/>
              </a:lnSpc>
              <a:buFont typeface="Courier New" panose="02070309020205020404" pitchFamily="49" charset="0"/>
              <a:buChar char="o"/>
            </a:pPr>
            <a:r>
              <a:rPr lang="en-GB" sz="900" dirty="0">
                <a:effectLst/>
                <a:latin typeface="Calibri Light" panose="020F0302020204030204" pitchFamily="34" charset="0"/>
                <a:ea typeface="SimSun" panose="02010600030101010101" pitchFamily="2" charset="-122"/>
              </a:rPr>
              <a:t>How can product information be used to address data access inequalities and improve access to/use of existing open access healthcare content appropriate for a wide range of needs (e.g. peer-reviewed evidence, PLS)?</a:t>
            </a:r>
            <a:endParaRPr lang="en-GB" sz="900" dirty="0">
              <a:effectLst/>
              <a:latin typeface="Arial" panose="020B0604020202020204" pitchFamily="34" charset="0"/>
              <a:ea typeface="SimSun" panose="02010600030101010101" pitchFamily="2" charset="-122"/>
            </a:endParaRPr>
          </a:p>
          <a:p>
            <a:pPr marL="285750" lvl="0" indent="-285750">
              <a:lnSpc>
                <a:spcPts val="1200"/>
              </a:lnSpc>
              <a:buFont typeface="Courier New" panose="02070309020205020404" pitchFamily="49" charset="0"/>
              <a:buChar char="o"/>
            </a:pPr>
            <a:r>
              <a:rPr lang="en-GB" sz="900" dirty="0">
                <a:effectLst/>
                <a:latin typeface="Calibri Light" panose="020F0302020204030204" pitchFamily="34" charset="0"/>
                <a:ea typeface="SimSun" panose="02010600030101010101" pitchFamily="2" charset="-122"/>
              </a:rPr>
              <a:t>What is the role of variety (e.g. content types, formats/multi-media, translations) in ensuring patient-driven solutions that are balanced with user needs?</a:t>
            </a:r>
            <a:endParaRPr lang="en-GB" sz="900" dirty="0">
              <a:effectLst/>
              <a:latin typeface="Arial" panose="020B0604020202020204" pitchFamily="34" charset="0"/>
              <a:ea typeface="SimSun" panose="02010600030101010101" pitchFamily="2" charset="-122"/>
            </a:endParaRPr>
          </a:p>
          <a:p>
            <a:pPr marL="285750" lvl="0" indent="-285750">
              <a:lnSpc>
                <a:spcPts val="1200"/>
              </a:lnSpc>
              <a:buFont typeface="Courier New" panose="02070309020205020404" pitchFamily="49" charset="0"/>
              <a:buChar char="o"/>
            </a:pPr>
            <a:r>
              <a:rPr lang="en-GB" sz="900" dirty="0">
                <a:effectLst/>
                <a:latin typeface="Calibri Light" panose="020F0302020204030204" pitchFamily="34" charset="0"/>
                <a:ea typeface="SimSun" panose="02010600030101010101" pitchFamily="2" charset="-122"/>
              </a:rPr>
              <a:t>What medicolegal complications are associated with the introduction of product information?</a:t>
            </a:r>
            <a:endParaRPr lang="en-GB" sz="900" dirty="0">
              <a:effectLst/>
              <a:latin typeface="Arial" panose="020B0604020202020204" pitchFamily="34" charset="0"/>
              <a:ea typeface="SimSun" panose="02010600030101010101" pitchFamily="2" charset="-122"/>
            </a:endParaRPr>
          </a:p>
          <a:p>
            <a:endParaRPr lang="en-GB" dirty="0"/>
          </a:p>
          <a:p>
            <a:endParaRPr lang="en-GB" dirty="0"/>
          </a:p>
        </p:txBody>
      </p:sp>
      <p:sp>
        <p:nvSpPr>
          <p:cNvPr id="4" name="Slide Number Placeholder 3"/>
          <p:cNvSpPr>
            <a:spLocks noGrp="1"/>
          </p:cNvSpPr>
          <p:nvPr>
            <p:ph type="sldNum" sz="quarter" idx="5"/>
          </p:nvPr>
        </p:nvSpPr>
        <p:spPr/>
        <p:txBody>
          <a:bodyPr/>
          <a:lstStyle/>
          <a:p>
            <a:fld id="{2FB49D4D-568C-2641-B360-BD4A87EDB853}" type="slidenum">
              <a:rPr lang="en-US" smtClean="0"/>
              <a:t>29</a:t>
            </a:fld>
            <a:endParaRPr lang="en-US"/>
          </a:p>
        </p:txBody>
      </p:sp>
    </p:spTree>
    <p:extLst>
      <p:ext uri="{BB962C8B-B14F-4D97-AF65-F5344CB8AC3E}">
        <p14:creationId xmlns:p14="http://schemas.microsoft.com/office/powerpoint/2010/main" val="37535690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ts val="1200"/>
              </a:lnSpc>
              <a:buFont typeface="Courier New" panose="02070309020205020404" pitchFamily="49" charset="0"/>
              <a:buNone/>
            </a:pPr>
            <a:r>
              <a:rPr lang="en-GB" sz="900" b="1" dirty="0">
                <a:effectLst/>
                <a:latin typeface="Calibri Light" panose="020F0302020204030204" pitchFamily="34" charset="0"/>
                <a:ea typeface="SimSun" panose="02010600030101010101" pitchFamily="2" charset="-122"/>
              </a:rPr>
              <a:t>All</a:t>
            </a:r>
          </a:p>
          <a:p>
            <a:pPr marL="0" lvl="0" indent="0">
              <a:lnSpc>
                <a:spcPts val="1200"/>
              </a:lnSpc>
              <a:buFont typeface="Courier New" panose="02070309020205020404" pitchFamily="49" charset="0"/>
              <a:buNone/>
            </a:pPr>
            <a:endParaRPr lang="en-GB" sz="900" dirty="0">
              <a:effectLst/>
              <a:latin typeface="Calibri Light" panose="020F0302020204030204" pitchFamily="34" charset="0"/>
              <a:ea typeface="SimSun" panose="02010600030101010101" pitchFamily="2" charset="-122"/>
            </a:endParaRPr>
          </a:p>
          <a:p>
            <a:pPr marL="285750" lvl="0" indent="-285750">
              <a:lnSpc>
                <a:spcPts val="1200"/>
              </a:lnSpc>
              <a:buFont typeface="Courier New" panose="02070309020205020404" pitchFamily="49" charset="0"/>
              <a:buChar char="o"/>
            </a:pPr>
            <a:r>
              <a:rPr lang="en-GB" sz="900" dirty="0">
                <a:effectLst/>
                <a:latin typeface="Calibri Light" panose="020F0302020204030204" pitchFamily="34" charset="0"/>
                <a:ea typeface="SimSun" panose="02010600030101010101" pitchFamily="2" charset="-122"/>
              </a:rPr>
              <a:t>How can we work towards closer working relationships between patient organizations, publication professionals and marketing experts to maximize the potential benefits of product information by simplifying language and improving accessibility?</a:t>
            </a:r>
            <a:endParaRPr lang="en-GB" sz="800" dirty="0">
              <a:effectLst/>
              <a:latin typeface="Arial" panose="020B0604020202020204" pitchFamily="34" charset="0"/>
              <a:ea typeface="SimSun" panose="02010600030101010101" pitchFamily="2" charset="-122"/>
            </a:endParaRPr>
          </a:p>
          <a:p>
            <a:pPr marL="285750" lvl="0" indent="-285750">
              <a:lnSpc>
                <a:spcPts val="1200"/>
              </a:lnSpc>
              <a:buFont typeface="Courier New" panose="02070309020205020404" pitchFamily="49" charset="0"/>
              <a:buChar char="o"/>
            </a:pPr>
            <a:r>
              <a:rPr lang="en-GB" sz="900" dirty="0">
                <a:effectLst/>
                <a:latin typeface="Calibri Light" panose="020F0302020204030204" pitchFamily="34" charset="0"/>
                <a:ea typeface="SimSun" panose="02010600030101010101" pitchFamily="2" charset="-122"/>
              </a:rPr>
              <a:t>How can product information be utilized to increase access to PLS and accessible clinical data to improve transparency and trust in the pharmaceutical industry?</a:t>
            </a:r>
            <a:endParaRPr lang="en-GB" sz="800" dirty="0">
              <a:effectLst/>
              <a:latin typeface="Arial" panose="020B0604020202020204" pitchFamily="34" charset="0"/>
              <a:ea typeface="SimSun" panose="02010600030101010101" pitchFamily="2" charset="-122"/>
            </a:endParaRPr>
          </a:p>
          <a:p>
            <a:pPr marL="285750" lvl="0" indent="-285750">
              <a:lnSpc>
                <a:spcPts val="1200"/>
              </a:lnSpc>
              <a:buFont typeface="Courier New" panose="02070309020205020404" pitchFamily="49" charset="0"/>
              <a:buChar char="o"/>
            </a:pPr>
            <a:r>
              <a:rPr lang="en-GB" sz="900" dirty="0">
                <a:effectLst/>
                <a:latin typeface="Calibri Light" panose="020F0302020204030204" pitchFamily="34" charset="0"/>
                <a:ea typeface="SimSun" panose="02010600030101010101" pitchFamily="2" charset="-122"/>
              </a:rPr>
              <a:t>How can we leverage existing initiatives to optimize medicines information content?</a:t>
            </a:r>
          </a:p>
          <a:p>
            <a:pPr marL="285750" lvl="0" indent="-285750">
              <a:lnSpc>
                <a:spcPts val="1200"/>
              </a:lnSpc>
              <a:buFont typeface="Courier New" panose="02070309020205020404" pitchFamily="49" charset="0"/>
              <a:buChar char="o"/>
            </a:pPr>
            <a:r>
              <a:rPr lang="en-GB" sz="900" dirty="0">
                <a:effectLst/>
                <a:latin typeface="Calibri Light" panose="020F0302020204030204" pitchFamily="34" charset="0"/>
                <a:ea typeface="SimSun" panose="02010600030101010101" pitchFamily="2" charset="-122"/>
              </a:rPr>
              <a:t>What are the potential barriers to optimal digitization of </a:t>
            </a:r>
            <a:r>
              <a:rPr lang="en-GB" sz="900" dirty="0" err="1">
                <a:effectLst/>
                <a:latin typeface="Calibri Light" panose="020F0302020204030204" pitchFamily="34" charset="0"/>
                <a:ea typeface="SimSun" panose="02010600030101010101" pitchFamily="2" charset="-122"/>
              </a:rPr>
              <a:t>ePI</a:t>
            </a:r>
            <a:r>
              <a:rPr lang="en-GB" sz="900" dirty="0">
                <a:effectLst/>
                <a:latin typeface="Calibri Light" panose="020F0302020204030204" pitchFamily="34" charset="0"/>
                <a:ea typeface="SimSun" panose="02010600030101010101" pitchFamily="2" charset="-122"/>
              </a:rPr>
              <a:t>?</a:t>
            </a:r>
          </a:p>
          <a:p>
            <a:endParaRPr lang="en-GB" dirty="0"/>
          </a:p>
        </p:txBody>
      </p:sp>
      <p:sp>
        <p:nvSpPr>
          <p:cNvPr id="4" name="Slide Number Placeholder 3"/>
          <p:cNvSpPr>
            <a:spLocks noGrp="1"/>
          </p:cNvSpPr>
          <p:nvPr>
            <p:ph type="sldNum" sz="quarter" idx="5"/>
          </p:nvPr>
        </p:nvSpPr>
        <p:spPr/>
        <p:txBody>
          <a:bodyPr/>
          <a:lstStyle/>
          <a:p>
            <a:fld id="{2FB49D4D-568C-2641-B360-BD4A87EDB853}" type="slidenum">
              <a:rPr lang="en-US" smtClean="0"/>
              <a:t>30</a:t>
            </a:fld>
            <a:endParaRPr lang="en-US"/>
          </a:p>
        </p:txBody>
      </p:sp>
    </p:spTree>
    <p:extLst>
      <p:ext uri="{BB962C8B-B14F-4D97-AF65-F5344CB8AC3E}">
        <p14:creationId xmlns:p14="http://schemas.microsoft.com/office/powerpoint/2010/main" val="42139102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ts val="1200"/>
              </a:lnSpc>
              <a:buFont typeface="Courier New" panose="02070309020205020404" pitchFamily="49" charset="0"/>
              <a:buNone/>
            </a:pPr>
            <a:r>
              <a:rPr lang="en-GB" sz="900" b="1" dirty="0">
                <a:effectLst/>
                <a:latin typeface="Calibri Light" panose="020F0302020204030204" pitchFamily="34" charset="0"/>
                <a:ea typeface="SimSun" panose="02010600030101010101" pitchFamily="2" charset="-122"/>
              </a:rPr>
              <a:t>All</a:t>
            </a:r>
          </a:p>
          <a:p>
            <a:pPr marL="285750" lvl="0" indent="-285750">
              <a:lnSpc>
                <a:spcPts val="1200"/>
              </a:lnSpc>
              <a:buFont typeface="Courier New" panose="02070309020205020404" pitchFamily="49" charset="0"/>
              <a:buChar char="o"/>
            </a:pPr>
            <a:endParaRPr lang="en-GB" sz="900" dirty="0">
              <a:effectLst/>
              <a:latin typeface="Calibri Light" panose="020F0302020204030204" pitchFamily="34" charset="0"/>
              <a:ea typeface="SimSun" panose="02010600030101010101" pitchFamily="2" charset="-122"/>
            </a:endParaRPr>
          </a:p>
          <a:p>
            <a:pPr marL="285750" lvl="0" indent="-285750">
              <a:lnSpc>
                <a:spcPts val="1200"/>
              </a:lnSpc>
              <a:buFont typeface="Courier New" panose="02070309020205020404" pitchFamily="49" charset="0"/>
              <a:buChar char="o"/>
            </a:pPr>
            <a:r>
              <a:rPr lang="en-GB" sz="900" dirty="0">
                <a:effectLst/>
                <a:latin typeface="Calibri Light" panose="020F0302020204030204" pitchFamily="34" charset="0"/>
                <a:ea typeface="SimSun" panose="02010600030101010101" pitchFamily="2" charset="-122"/>
              </a:rPr>
              <a:t>How can publication and communication professionals get started?</a:t>
            </a:r>
          </a:p>
          <a:p>
            <a:pPr marL="285750" lvl="0" indent="-285750">
              <a:lnSpc>
                <a:spcPts val="1200"/>
              </a:lnSpc>
              <a:buFont typeface="Courier New" panose="02070309020205020404" pitchFamily="49" charset="0"/>
              <a:buChar char="o"/>
            </a:pPr>
            <a:r>
              <a:rPr lang="en-GB" sz="900" dirty="0">
                <a:effectLst/>
                <a:latin typeface="Calibri Light" panose="020F0302020204030204" pitchFamily="34" charset="0"/>
                <a:ea typeface="SimSun" panose="02010600030101010101" pitchFamily="2" charset="-122"/>
              </a:rPr>
              <a:t>Who should be involved when initiating these activities?</a:t>
            </a:r>
          </a:p>
          <a:p>
            <a:pPr marL="285750" lvl="0" indent="-285750">
              <a:lnSpc>
                <a:spcPts val="1200"/>
              </a:lnSpc>
              <a:buFont typeface="Courier New" panose="02070309020205020404" pitchFamily="49" charset="0"/>
              <a:buChar char="o"/>
            </a:pPr>
            <a:r>
              <a:rPr lang="en-GB" sz="900" dirty="0">
                <a:effectLst/>
                <a:latin typeface="Calibri Light" panose="020F0302020204030204" pitchFamily="34" charset="0"/>
                <a:ea typeface="SimSun" panose="02010600030101010101" pitchFamily="2" charset="-122"/>
              </a:rPr>
              <a:t>What resources might be required?</a:t>
            </a:r>
          </a:p>
          <a:p>
            <a:pPr marL="285750" lvl="0" indent="-285750">
              <a:lnSpc>
                <a:spcPts val="1200"/>
              </a:lnSpc>
              <a:buFont typeface="Courier New" panose="02070309020205020404" pitchFamily="49" charset="0"/>
              <a:buChar char="o"/>
            </a:pPr>
            <a:r>
              <a:rPr lang="en-GB" sz="900" dirty="0">
                <a:effectLst/>
                <a:latin typeface="Calibri Light" panose="020F0302020204030204" pitchFamily="34" charset="0"/>
                <a:ea typeface="SimSun" panose="02010600030101010101" pitchFamily="2" charset="-122"/>
              </a:rPr>
              <a:t>What key decisions points are involved?</a:t>
            </a:r>
          </a:p>
          <a:p>
            <a:pPr marL="285750" lvl="0" indent="-285750">
              <a:lnSpc>
                <a:spcPts val="1200"/>
              </a:lnSpc>
              <a:buFont typeface="Courier New" panose="02070309020205020404" pitchFamily="49" charset="0"/>
              <a:buChar char="o"/>
            </a:pPr>
            <a:r>
              <a:rPr lang="en-GB" sz="900" dirty="0">
                <a:effectLst/>
                <a:latin typeface="Calibri Light" panose="020F0302020204030204" pitchFamily="34" charset="0"/>
                <a:ea typeface="SimSun" panose="02010600030101010101" pitchFamily="2" charset="-122"/>
              </a:rPr>
              <a:t>What barriers may need to be addressed?</a:t>
            </a:r>
            <a:endParaRPr lang="en-GB" dirty="0"/>
          </a:p>
        </p:txBody>
      </p:sp>
      <p:sp>
        <p:nvSpPr>
          <p:cNvPr id="4" name="Slide Number Placeholder 3"/>
          <p:cNvSpPr>
            <a:spLocks noGrp="1"/>
          </p:cNvSpPr>
          <p:nvPr>
            <p:ph type="sldNum" sz="quarter" idx="5"/>
          </p:nvPr>
        </p:nvSpPr>
        <p:spPr/>
        <p:txBody>
          <a:bodyPr/>
          <a:lstStyle/>
          <a:p>
            <a:fld id="{2FB49D4D-568C-2641-B360-BD4A87EDB853}" type="slidenum">
              <a:rPr lang="en-US" smtClean="0"/>
              <a:t>32</a:t>
            </a:fld>
            <a:endParaRPr lang="en-US"/>
          </a:p>
        </p:txBody>
      </p:sp>
    </p:spTree>
    <p:extLst>
      <p:ext uri="{BB962C8B-B14F-4D97-AF65-F5344CB8AC3E}">
        <p14:creationId xmlns:p14="http://schemas.microsoft.com/office/powerpoint/2010/main" val="930515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1500" dirty="0">
                <a:cs typeface="Calibri"/>
              </a:rPr>
              <a:t>And, for those who are seeking to become CMPP-certified or looking to renew your certification, the application deadline for the next exam window is 1 February 2025</a:t>
            </a:r>
            <a:endParaRPr lang="en-AU" altLang="en-US" sz="1500" dirty="0">
              <a:cs typeface="Calibri"/>
            </a:endParaRPr>
          </a:p>
        </p:txBody>
      </p:sp>
      <p:sp>
        <p:nvSpPr>
          <p:cNvPr id="136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93120" indent="-304031">
              <a:defRPr>
                <a:solidFill>
                  <a:schemeClr val="tx1"/>
                </a:solidFill>
                <a:latin typeface="Calibri" pitchFamily="34" charset="0"/>
              </a:defRPr>
            </a:lvl2pPr>
            <a:lvl3pPr marL="1221077" indent="-242893">
              <a:defRPr>
                <a:solidFill>
                  <a:schemeClr val="tx1"/>
                </a:solidFill>
                <a:latin typeface="Calibri" pitchFamily="34" charset="0"/>
              </a:defRPr>
            </a:lvl3pPr>
            <a:lvl4pPr marL="1710169" indent="-242893">
              <a:defRPr>
                <a:solidFill>
                  <a:schemeClr val="tx1"/>
                </a:solidFill>
                <a:latin typeface="Calibri" pitchFamily="34" charset="0"/>
              </a:defRPr>
            </a:lvl4pPr>
            <a:lvl5pPr marL="2199258" indent="-242893">
              <a:defRPr>
                <a:solidFill>
                  <a:schemeClr val="tx1"/>
                </a:solidFill>
                <a:latin typeface="Calibri" pitchFamily="34" charset="0"/>
              </a:defRPr>
            </a:lvl5pPr>
            <a:lvl6pPr marL="2675131" indent="-242893" fontAlgn="base">
              <a:spcBef>
                <a:spcPct val="0"/>
              </a:spcBef>
              <a:spcAft>
                <a:spcPct val="0"/>
              </a:spcAft>
              <a:defRPr>
                <a:solidFill>
                  <a:schemeClr val="tx1"/>
                </a:solidFill>
                <a:latin typeface="Calibri" pitchFamily="34" charset="0"/>
              </a:defRPr>
            </a:lvl6pPr>
            <a:lvl7pPr marL="3151003" indent="-242893" fontAlgn="base">
              <a:spcBef>
                <a:spcPct val="0"/>
              </a:spcBef>
              <a:spcAft>
                <a:spcPct val="0"/>
              </a:spcAft>
              <a:defRPr>
                <a:solidFill>
                  <a:schemeClr val="tx1"/>
                </a:solidFill>
                <a:latin typeface="Calibri" pitchFamily="34" charset="0"/>
              </a:defRPr>
            </a:lvl7pPr>
            <a:lvl8pPr marL="3626875" indent="-242893" fontAlgn="base">
              <a:spcBef>
                <a:spcPct val="0"/>
              </a:spcBef>
              <a:spcAft>
                <a:spcPct val="0"/>
              </a:spcAft>
              <a:defRPr>
                <a:solidFill>
                  <a:schemeClr val="tx1"/>
                </a:solidFill>
                <a:latin typeface="Calibri" pitchFamily="34" charset="0"/>
              </a:defRPr>
            </a:lvl8pPr>
            <a:lvl9pPr marL="4102748" indent="-242893" fontAlgn="base">
              <a:spcBef>
                <a:spcPct val="0"/>
              </a:spcBef>
              <a:spcAft>
                <a:spcPct val="0"/>
              </a:spcAft>
              <a:defRPr>
                <a:solidFill>
                  <a:schemeClr val="tx1"/>
                </a:solidFill>
                <a:latin typeface="Calibri" pitchFamily="34" charset="0"/>
              </a:defRPr>
            </a:lvl9pPr>
          </a:lstStyle>
          <a:p>
            <a:pPr marL="0" marR="0" lvl="0" indent="0" algn="r" defTabSz="951964" rtl="0" eaLnBrk="1" fontAlgn="base" latinLnBrk="0" hangingPunct="1">
              <a:lnSpc>
                <a:spcPct val="100000"/>
              </a:lnSpc>
              <a:spcBef>
                <a:spcPct val="0"/>
              </a:spcBef>
              <a:spcAft>
                <a:spcPct val="0"/>
              </a:spcAft>
              <a:buClrTx/>
              <a:buSzTx/>
              <a:buFontTx/>
              <a:buNone/>
              <a:tabLst/>
              <a:defRPr/>
            </a:pPr>
            <a:fld id="{F6F8AE99-151B-4F30-A9F5-8B97ED74D97C}" type="slidenum">
              <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mn-cs"/>
              </a:rPr>
              <a:pPr marL="0" marR="0" lvl="0" indent="0" algn="r" defTabSz="951964"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36593182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dirty="0"/>
              <a:t>In the meantime, we can take steps in the right direction by publishing our research open access and with PLS so that it is accessible and understandable by all. And is correctly tagged so that it can be collated automatically.</a:t>
            </a:r>
          </a:p>
          <a:p>
            <a:endParaRPr lang="en-GB" dirty="0"/>
          </a:p>
        </p:txBody>
      </p:sp>
      <p:sp>
        <p:nvSpPr>
          <p:cNvPr id="4" name="Slide Number Placeholder 3"/>
          <p:cNvSpPr>
            <a:spLocks noGrp="1"/>
          </p:cNvSpPr>
          <p:nvPr>
            <p:ph type="sldNum" sz="quarter" idx="5"/>
          </p:nvPr>
        </p:nvSpPr>
        <p:spPr/>
        <p:txBody>
          <a:bodyPr/>
          <a:lstStyle/>
          <a:p>
            <a:fld id="{2FB49D4D-568C-2641-B360-BD4A87EDB853}" type="slidenum">
              <a:rPr lang="en-US" smtClean="0"/>
              <a:t>34</a:t>
            </a:fld>
            <a:endParaRPr lang="en-US"/>
          </a:p>
        </p:txBody>
      </p:sp>
    </p:spTree>
    <p:extLst>
      <p:ext uri="{BB962C8B-B14F-4D97-AF65-F5344CB8AC3E}">
        <p14:creationId xmlns:p14="http://schemas.microsoft.com/office/powerpoint/2010/main" val="32624920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DCI Network</a:t>
            </a:r>
          </a:p>
          <a:p>
            <a:r>
              <a:rPr lang="en-GB" dirty="0"/>
              <a:t>Alliance for Modernizing Prescribing Information</a:t>
            </a:r>
          </a:p>
          <a:p>
            <a:r>
              <a:rPr lang="en-GB" dirty="0"/>
              <a:t>Sustainable Medicines Partnership</a:t>
            </a:r>
          </a:p>
          <a:p>
            <a:r>
              <a:rPr lang="en-GB" dirty="0"/>
              <a:t>FDA</a:t>
            </a:r>
          </a:p>
          <a:p>
            <a:r>
              <a:rPr lang="en-GB" dirty="0"/>
              <a:t>Pfizer</a:t>
            </a:r>
          </a:p>
          <a:p>
            <a:r>
              <a:rPr lang="en-GB" dirty="0"/>
              <a:t>AstraZeneca</a:t>
            </a:r>
          </a:p>
          <a:p>
            <a:endParaRPr lang="en-GB" dirty="0"/>
          </a:p>
        </p:txBody>
      </p:sp>
      <p:sp>
        <p:nvSpPr>
          <p:cNvPr id="4" name="Slide Number Placeholder 3"/>
          <p:cNvSpPr>
            <a:spLocks noGrp="1"/>
          </p:cNvSpPr>
          <p:nvPr>
            <p:ph type="sldNum" sz="quarter" idx="5"/>
          </p:nvPr>
        </p:nvSpPr>
        <p:spPr/>
        <p:txBody>
          <a:bodyPr/>
          <a:lstStyle/>
          <a:p>
            <a:fld id="{2FB49D4D-568C-2641-B360-BD4A87EDB853}" type="slidenum">
              <a:rPr lang="en-US" smtClean="0"/>
              <a:t>36</a:t>
            </a:fld>
            <a:endParaRPr lang="en-US"/>
          </a:p>
        </p:txBody>
      </p:sp>
    </p:spTree>
    <p:extLst>
      <p:ext uri="{BB962C8B-B14F-4D97-AF65-F5344CB8AC3E}">
        <p14:creationId xmlns:p14="http://schemas.microsoft.com/office/powerpoint/2010/main" val="15005230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defRPr/>
            </a:pPr>
            <a:r>
              <a:rPr lang="en-US" altLang="en-US" sz="1600" dirty="0">
                <a:cs typeface="Calibri"/>
              </a:rPr>
              <a:t>Here is a snapshot of the upcoming ISMPP U for November. Next week, there will be an open access ISMPP U highlighting the new certification management platform Learning Builder. Registration is now open.</a:t>
            </a:r>
          </a:p>
          <a:p>
            <a:pPr>
              <a:spcBef>
                <a:spcPct val="0"/>
              </a:spcBef>
              <a:defRPr/>
            </a:pPr>
            <a:endParaRPr lang="en-US" altLang="en-US" sz="1600" dirty="0">
              <a:cs typeface="Calibri"/>
            </a:endParaRPr>
          </a:p>
          <a:p>
            <a:pPr>
              <a:spcBef>
                <a:spcPct val="0"/>
              </a:spcBef>
              <a:defRPr/>
            </a:pPr>
            <a:r>
              <a:rPr lang="en-US" altLang="en-US" sz="1600" dirty="0">
                <a:cs typeface="Calibri"/>
              </a:rPr>
              <a:t>Also be on the lookout for our December ISMPP U around Actioning EDI for Our Industry: Turning Principles into Practice. Registration will open soon.</a:t>
            </a:r>
          </a:p>
        </p:txBody>
      </p:sp>
      <p:sp>
        <p:nvSpPr>
          <p:cNvPr id="137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93120" indent="-304031">
              <a:defRPr>
                <a:solidFill>
                  <a:schemeClr val="tx1"/>
                </a:solidFill>
                <a:latin typeface="Calibri" pitchFamily="34" charset="0"/>
              </a:defRPr>
            </a:lvl2pPr>
            <a:lvl3pPr marL="1221077" indent="-242893">
              <a:defRPr>
                <a:solidFill>
                  <a:schemeClr val="tx1"/>
                </a:solidFill>
                <a:latin typeface="Calibri" pitchFamily="34" charset="0"/>
              </a:defRPr>
            </a:lvl3pPr>
            <a:lvl4pPr marL="1710169" indent="-242893">
              <a:defRPr>
                <a:solidFill>
                  <a:schemeClr val="tx1"/>
                </a:solidFill>
                <a:latin typeface="Calibri" pitchFamily="34" charset="0"/>
              </a:defRPr>
            </a:lvl4pPr>
            <a:lvl5pPr marL="2199258" indent="-242893">
              <a:defRPr>
                <a:solidFill>
                  <a:schemeClr val="tx1"/>
                </a:solidFill>
                <a:latin typeface="Calibri" pitchFamily="34" charset="0"/>
              </a:defRPr>
            </a:lvl5pPr>
            <a:lvl6pPr marL="2675131" indent="-242893" fontAlgn="base">
              <a:spcBef>
                <a:spcPct val="0"/>
              </a:spcBef>
              <a:spcAft>
                <a:spcPct val="0"/>
              </a:spcAft>
              <a:defRPr>
                <a:solidFill>
                  <a:schemeClr val="tx1"/>
                </a:solidFill>
                <a:latin typeface="Calibri" pitchFamily="34" charset="0"/>
              </a:defRPr>
            </a:lvl6pPr>
            <a:lvl7pPr marL="3151003" indent="-242893" fontAlgn="base">
              <a:spcBef>
                <a:spcPct val="0"/>
              </a:spcBef>
              <a:spcAft>
                <a:spcPct val="0"/>
              </a:spcAft>
              <a:defRPr>
                <a:solidFill>
                  <a:schemeClr val="tx1"/>
                </a:solidFill>
                <a:latin typeface="Calibri" pitchFamily="34" charset="0"/>
              </a:defRPr>
            </a:lvl7pPr>
            <a:lvl8pPr marL="3626875" indent="-242893" fontAlgn="base">
              <a:spcBef>
                <a:spcPct val="0"/>
              </a:spcBef>
              <a:spcAft>
                <a:spcPct val="0"/>
              </a:spcAft>
              <a:defRPr>
                <a:solidFill>
                  <a:schemeClr val="tx1"/>
                </a:solidFill>
                <a:latin typeface="Calibri" pitchFamily="34" charset="0"/>
              </a:defRPr>
            </a:lvl8pPr>
            <a:lvl9pPr marL="4102748" indent="-242893" fontAlgn="base">
              <a:spcBef>
                <a:spcPct val="0"/>
              </a:spcBef>
              <a:spcAft>
                <a:spcPct val="0"/>
              </a:spcAft>
              <a:defRPr>
                <a:solidFill>
                  <a:schemeClr val="tx1"/>
                </a:solidFill>
                <a:latin typeface="Calibri" pitchFamily="34" charset="0"/>
              </a:defRPr>
            </a:lvl9pPr>
          </a:lstStyle>
          <a:p>
            <a:pPr marL="0" marR="0" lvl="0" indent="0" algn="r" defTabSz="951964" rtl="0" eaLnBrk="1" fontAlgn="base" latinLnBrk="0" hangingPunct="1">
              <a:lnSpc>
                <a:spcPct val="100000"/>
              </a:lnSpc>
              <a:spcBef>
                <a:spcPct val="0"/>
              </a:spcBef>
              <a:spcAft>
                <a:spcPct val="0"/>
              </a:spcAft>
              <a:buClrTx/>
              <a:buSzTx/>
              <a:buFontTx/>
              <a:buNone/>
              <a:tabLst/>
              <a:defRPr/>
            </a:pPr>
            <a:fld id="{C415E4E8-E76D-446B-9C18-288379B8CA0A}" type="slidenum">
              <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mn-cs"/>
              </a:rPr>
              <a:pPr marL="0" marR="0" lvl="0" indent="0" algn="r" defTabSz="951964"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23036833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u="none" strike="noStrike" dirty="0">
                <a:solidFill>
                  <a:srgbClr val="000000"/>
                </a:solidFill>
                <a:effectLst/>
                <a:latin typeface="Calibri" panose="020F0502020204030204" pitchFamily="34" charset="0"/>
              </a:rPr>
              <a:t>If you were unable to take a screenshot at the beginning of the webinar, please do so now</a:t>
            </a:r>
            <a:endParaRPr lang="en-US" sz="800" dirty="0"/>
          </a:p>
          <a:p>
            <a:endParaRPr lang="en-US" dirty="0"/>
          </a:p>
        </p:txBody>
      </p:sp>
      <p:sp>
        <p:nvSpPr>
          <p:cNvPr id="4" name="Slide Number Placeholder 3"/>
          <p:cNvSpPr>
            <a:spLocks noGrp="1"/>
          </p:cNvSpPr>
          <p:nvPr>
            <p:ph type="sldNum" sz="quarter" idx="5"/>
          </p:nvPr>
        </p:nvSpPr>
        <p:spPr/>
        <p:txBody>
          <a:bodyPr/>
          <a:lstStyle/>
          <a:p>
            <a:fld id="{2FB49D4D-568C-2641-B360-BD4A87EDB853}" type="slidenum">
              <a:rPr lang="en-US" smtClean="0"/>
              <a:t>40</a:t>
            </a:fld>
            <a:endParaRPr lang="en-US"/>
          </a:p>
        </p:txBody>
      </p:sp>
    </p:spTree>
    <p:extLst>
      <p:ext uri="{BB962C8B-B14F-4D97-AF65-F5344CB8AC3E}">
        <p14:creationId xmlns:p14="http://schemas.microsoft.com/office/powerpoint/2010/main" val="20200507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a:extLst>
              <a:ext uri="{FF2B5EF4-FFF2-40B4-BE49-F238E27FC236}">
                <a16:creationId xmlns:a16="http://schemas.microsoft.com/office/drawing/2014/main" id="{216E7ADC-8A83-4087-A107-663E48FF09E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a:extLst>
              <a:ext uri="{FF2B5EF4-FFF2-40B4-BE49-F238E27FC236}">
                <a16:creationId xmlns:a16="http://schemas.microsoft.com/office/drawing/2014/main" id="{D29E4F90-3349-4C73-95A0-2A3D7FA227E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sz="1400" dirty="0"/>
              <a:t>Thank you again for attending today’s webinar. Please take a moment to fill out the survey link that will be sent to you.</a:t>
            </a:r>
          </a:p>
          <a:p>
            <a:pPr>
              <a:spcBef>
                <a:spcPct val="0"/>
              </a:spcBef>
            </a:pPr>
            <a:endParaRPr lang="en-US" altLang="en-US" sz="1400" dirty="0"/>
          </a:p>
          <a:p>
            <a:pPr>
              <a:spcBef>
                <a:spcPct val="0"/>
              </a:spcBef>
            </a:pPr>
            <a:r>
              <a:rPr lang="en-US" altLang="en-US" sz="1400" dirty="0"/>
              <a:t>After closing out of ZOOM, please click the ‘continue’ button on your screen to take a short survey. </a:t>
            </a:r>
          </a:p>
          <a:p>
            <a:pPr>
              <a:spcBef>
                <a:spcPct val="0"/>
              </a:spcBef>
            </a:pPr>
            <a:endParaRPr lang="en-US" altLang="en-US" sz="1400" dirty="0"/>
          </a:p>
          <a:p>
            <a:pPr>
              <a:spcBef>
                <a:spcPct val="0"/>
              </a:spcBef>
            </a:pPr>
            <a:r>
              <a:rPr lang="en-US" altLang="en-US" sz="1400" dirty="0"/>
              <a:t>Thank you!</a:t>
            </a:r>
          </a:p>
        </p:txBody>
      </p:sp>
      <p:sp>
        <p:nvSpPr>
          <p:cNvPr id="115716" name="Slide Number Placeholder 3">
            <a:extLst>
              <a:ext uri="{FF2B5EF4-FFF2-40B4-BE49-F238E27FC236}">
                <a16:creationId xmlns:a16="http://schemas.microsoft.com/office/drawing/2014/main" id="{7DD3FBF6-92DD-4D6D-894B-35E6CF3D91F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63379" indent="-292465">
              <a:defRPr>
                <a:solidFill>
                  <a:schemeClr val="tx1"/>
                </a:solidFill>
                <a:latin typeface="Arial" panose="020B0604020202020204" pitchFamily="34" charset="0"/>
                <a:cs typeface="Arial" panose="020B0604020202020204" pitchFamily="34" charset="0"/>
              </a:defRPr>
            </a:lvl2pPr>
            <a:lvl3pPr marL="1174810" indent="-234631">
              <a:defRPr>
                <a:solidFill>
                  <a:schemeClr val="tx1"/>
                </a:solidFill>
                <a:latin typeface="Arial" panose="020B0604020202020204" pitchFamily="34" charset="0"/>
                <a:cs typeface="Arial" panose="020B0604020202020204" pitchFamily="34" charset="0"/>
              </a:defRPr>
            </a:lvl3pPr>
            <a:lvl4pPr marL="1645725" indent="-234631">
              <a:defRPr>
                <a:solidFill>
                  <a:schemeClr val="tx1"/>
                </a:solidFill>
                <a:latin typeface="Arial" panose="020B0604020202020204" pitchFamily="34" charset="0"/>
                <a:cs typeface="Arial" panose="020B0604020202020204" pitchFamily="34" charset="0"/>
              </a:defRPr>
            </a:lvl4pPr>
            <a:lvl5pPr marL="2116642" indent="-234631">
              <a:defRPr>
                <a:solidFill>
                  <a:schemeClr val="tx1"/>
                </a:solidFill>
                <a:latin typeface="Arial" panose="020B0604020202020204" pitchFamily="34" charset="0"/>
                <a:cs typeface="Arial" panose="020B0604020202020204" pitchFamily="34" charset="0"/>
              </a:defRPr>
            </a:lvl5pPr>
            <a:lvl6pPr marL="2592515" indent="-234631" defTabSz="4758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68387" indent="-234631" defTabSz="4758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44260" indent="-234631" defTabSz="4758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20131" indent="-234631" defTabSz="4758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75872" rtl="0" eaLnBrk="1" fontAlgn="base" latinLnBrk="0" hangingPunct="1">
              <a:lnSpc>
                <a:spcPct val="100000"/>
              </a:lnSpc>
              <a:spcBef>
                <a:spcPct val="0"/>
              </a:spcBef>
              <a:spcAft>
                <a:spcPct val="0"/>
              </a:spcAft>
              <a:buClrTx/>
              <a:buSzTx/>
              <a:buFontTx/>
              <a:buNone/>
              <a:tabLst/>
              <a:defRPr/>
            </a:pPr>
            <a:fld id="{E824FA45-32E1-4B86-85CE-3B8753D9A46D}"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a:cs typeface="ヒラギノ角ゴ Pro W3"/>
              </a:rPr>
              <a:pPr marL="0" marR="0" lvl="0" indent="0" algn="r" defTabSz="475872"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a:cs typeface="ヒラギノ角ゴ Pro W3"/>
            </a:endParaRPr>
          </a:p>
        </p:txBody>
      </p:sp>
    </p:spTree>
    <p:extLst>
      <p:ext uri="{BB962C8B-B14F-4D97-AF65-F5344CB8AC3E}">
        <p14:creationId xmlns:p14="http://schemas.microsoft.com/office/powerpoint/2010/main" val="28217755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B49D4D-568C-2641-B360-BD4A87EDB853}" type="slidenum">
              <a:rPr lang="en-US" smtClean="0"/>
              <a:t>42</a:t>
            </a:fld>
            <a:endParaRPr lang="en-US"/>
          </a:p>
        </p:txBody>
      </p:sp>
    </p:spTree>
    <p:extLst>
      <p:ext uri="{BB962C8B-B14F-4D97-AF65-F5344CB8AC3E}">
        <p14:creationId xmlns:p14="http://schemas.microsoft.com/office/powerpoint/2010/main" val="2068951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just a reminder that registration is now open for the 2025 European Meeting of ISMPP, where this year, sessions will focus on “core values for an integrated age.” The meeting this year will be held in London from January 27-29. Looking forward to it. </a:t>
            </a: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FB49D4D-568C-2641-B360-BD4A87EDB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04650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1400" dirty="0"/>
              <a:t>You can submit a question at any time during the presentation by following the instructions on this slide. </a:t>
            </a:r>
          </a:p>
          <a:p>
            <a:pPr>
              <a:spcBef>
                <a:spcPct val="0"/>
              </a:spcBef>
            </a:pPr>
            <a:endParaRPr lang="en-US" altLang="en-US" sz="1400" dirty="0"/>
          </a:p>
          <a:p>
            <a:pPr>
              <a:spcBef>
                <a:spcPct val="0"/>
              </a:spcBef>
            </a:pPr>
            <a:r>
              <a:rPr lang="en-US" altLang="en-US" sz="1400" dirty="0"/>
              <a:t>The faculty will answer questions at the end of all the presentations. </a:t>
            </a:r>
          </a:p>
        </p:txBody>
      </p:sp>
      <p:sp>
        <p:nvSpPr>
          <p:cNvPr id="137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93120" indent="-304031">
              <a:defRPr>
                <a:solidFill>
                  <a:schemeClr val="tx1"/>
                </a:solidFill>
                <a:latin typeface="Calibri" pitchFamily="34" charset="0"/>
              </a:defRPr>
            </a:lvl2pPr>
            <a:lvl3pPr marL="1221077" indent="-242893">
              <a:defRPr>
                <a:solidFill>
                  <a:schemeClr val="tx1"/>
                </a:solidFill>
                <a:latin typeface="Calibri" pitchFamily="34" charset="0"/>
              </a:defRPr>
            </a:lvl3pPr>
            <a:lvl4pPr marL="1710169" indent="-242893">
              <a:defRPr>
                <a:solidFill>
                  <a:schemeClr val="tx1"/>
                </a:solidFill>
                <a:latin typeface="Calibri" pitchFamily="34" charset="0"/>
              </a:defRPr>
            </a:lvl4pPr>
            <a:lvl5pPr marL="2199258" indent="-242893">
              <a:defRPr>
                <a:solidFill>
                  <a:schemeClr val="tx1"/>
                </a:solidFill>
                <a:latin typeface="Calibri" pitchFamily="34" charset="0"/>
              </a:defRPr>
            </a:lvl5pPr>
            <a:lvl6pPr marL="2675131" indent="-242893" fontAlgn="base">
              <a:spcBef>
                <a:spcPct val="0"/>
              </a:spcBef>
              <a:spcAft>
                <a:spcPct val="0"/>
              </a:spcAft>
              <a:defRPr>
                <a:solidFill>
                  <a:schemeClr val="tx1"/>
                </a:solidFill>
                <a:latin typeface="Calibri" pitchFamily="34" charset="0"/>
              </a:defRPr>
            </a:lvl6pPr>
            <a:lvl7pPr marL="3151003" indent="-242893" fontAlgn="base">
              <a:spcBef>
                <a:spcPct val="0"/>
              </a:spcBef>
              <a:spcAft>
                <a:spcPct val="0"/>
              </a:spcAft>
              <a:defRPr>
                <a:solidFill>
                  <a:schemeClr val="tx1"/>
                </a:solidFill>
                <a:latin typeface="Calibri" pitchFamily="34" charset="0"/>
              </a:defRPr>
            </a:lvl7pPr>
            <a:lvl8pPr marL="3626875" indent="-242893" fontAlgn="base">
              <a:spcBef>
                <a:spcPct val="0"/>
              </a:spcBef>
              <a:spcAft>
                <a:spcPct val="0"/>
              </a:spcAft>
              <a:defRPr>
                <a:solidFill>
                  <a:schemeClr val="tx1"/>
                </a:solidFill>
                <a:latin typeface="Calibri" pitchFamily="34" charset="0"/>
              </a:defRPr>
            </a:lvl8pPr>
            <a:lvl9pPr marL="4102748" indent="-242893" fontAlgn="base">
              <a:spcBef>
                <a:spcPct val="0"/>
              </a:spcBef>
              <a:spcAft>
                <a:spcPct val="0"/>
              </a:spcAft>
              <a:defRPr>
                <a:solidFill>
                  <a:schemeClr val="tx1"/>
                </a:solidFill>
                <a:latin typeface="Calibri" pitchFamily="34" charset="0"/>
              </a:defRPr>
            </a:lvl9pPr>
          </a:lstStyle>
          <a:p>
            <a:pPr marL="0" marR="0" lvl="0" indent="0" algn="r" defTabSz="951964" rtl="0" eaLnBrk="1" fontAlgn="base" latinLnBrk="0" hangingPunct="1">
              <a:lnSpc>
                <a:spcPct val="100000"/>
              </a:lnSpc>
              <a:spcBef>
                <a:spcPct val="0"/>
              </a:spcBef>
              <a:spcAft>
                <a:spcPct val="0"/>
              </a:spcAft>
              <a:buClrTx/>
              <a:buSzTx/>
              <a:buFontTx/>
              <a:buNone/>
              <a:tabLst/>
              <a:defRPr/>
            </a:pPr>
            <a:fld id="{C415E4E8-E76D-446B-9C18-288379B8CA0A}" type="slidenum">
              <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mn-cs"/>
              </a:rPr>
              <a:pPr marL="0" marR="0" lvl="0" indent="0" algn="r" defTabSz="951964" rtl="0" eaLnBrk="1" fontAlgn="base" latinLnBrk="0" hangingPunct="1">
                <a:lnSpc>
                  <a:spcPct val="100000"/>
                </a:lnSpc>
                <a:spcBef>
                  <a:spcPct val="0"/>
                </a:spcBef>
                <a:spcAft>
                  <a:spcPct val="0"/>
                </a:spcAft>
                <a:buClrTx/>
                <a:buSzTx/>
                <a:buFontTx/>
                <a:buNone/>
                <a:tabLst/>
                <a:defRPr/>
              </a:pPr>
              <a:t>5</a:t>
            </a:fld>
            <a:endPar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4499865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Please take a moment to read our general disclaimer. </a:t>
            </a:r>
          </a:p>
        </p:txBody>
      </p:sp>
      <p:sp>
        <p:nvSpPr>
          <p:cNvPr id="4" name="Header Placeholder 3"/>
          <p:cNvSpPr>
            <a:spLocks noGrp="1"/>
          </p:cNvSpPr>
          <p:nvPr>
            <p:ph type="hdr" sz="quarter"/>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2FB49D4D-568C-2641-B360-BD4A87EDB8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41858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Listed here are the learning objectives for today’s webinar. (please read them aloud or summarize if you feel comfortable)</a:t>
            </a:r>
          </a:p>
          <a:p>
            <a:endParaRPr lang="en-US" sz="140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3EB531-83CF-4B7A-AE8C-7C6F3DAFD36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31831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FB49D4D-568C-2641-B360-BD4A87EDB853}" type="slidenum">
              <a:rPr lang="en-US" smtClean="0"/>
              <a:t>8</a:t>
            </a:fld>
            <a:endParaRPr lang="en-US"/>
          </a:p>
        </p:txBody>
      </p:sp>
    </p:spTree>
    <p:extLst>
      <p:ext uri="{BB962C8B-B14F-4D97-AF65-F5344CB8AC3E}">
        <p14:creationId xmlns:p14="http://schemas.microsoft.com/office/powerpoint/2010/main" val="11416398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During the 20th Annual Meeting of ISMPP 2024 plenary session on </a:t>
            </a:r>
            <a:r>
              <a:rPr lang="en-GB" dirty="0" err="1"/>
              <a:t>ePI</a:t>
            </a:r>
            <a:r>
              <a:rPr lang="en-GB" dirty="0"/>
              <a:t> on Wednesday 12 May, attendees answered questions on how important it is to link </a:t>
            </a:r>
            <a:r>
              <a:rPr lang="en-GB" dirty="0" err="1"/>
              <a:t>ePI</a:t>
            </a:r>
            <a:r>
              <a:rPr lang="en-GB" dirty="0"/>
              <a:t> to underlying medical evidence. </a:t>
            </a:r>
          </a:p>
          <a:p>
            <a:r>
              <a:rPr lang="en-GB" dirty="0"/>
              <a:t>Attendees answered this question before and after the presentation and panel discussion. </a:t>
            </a:r>
          </a:p>
        </p:txBody>
      </p:sp>
      <p:sp>
        <p:nvSpPr>
          <p:cNvPr id="4" name="Slide Number Placeholder 3"/>
          <p:cNvSpPr>
            <a:spLocks noGrp="1"/>
          </p:cNvSpPr>
          <p:nvPr>
            <p:ph type="sldNum" sz="quarter" idx="5"/>
          </p:nvPr>
        </p:nvSpPr>
        <p:spPr/>
        <p:txBody>
          <a:bodyPr/>
          <a:lstStyle/>
          <a:p>
            <a:fld id="{2FB49D4D-568C-2641-B360-BD4A87EDB853}" type="slidenum">
              <a:rPr lang="en-US" smtClean="0"/>
              <a:t>10</a:t>
            </a:fld>
            <a:endParaRPr lang="en-US"/>
          </a:p>
        </p:txBody>
      </p:sp>
    </p:spTree>
    <p:extLst>
      <p:ext uri="{BB962C8B-B14F-4D97-AF65-F5344CB8AC3E}">
        <p14:creationId xmlns:p14="http://schemas.microsoft.com/office/powerpoint/2010/main" val="11176798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8.emf"/><Relationship Id="rId4" Type="http://schemas.openxmlformats.org/officeDocument/2006/relationships/oleObject" Target="../embeddings/oleObject1.bin"/></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8.emf"/><Relationship Id="rId4" Type="http://schemas.openxmlformats.org/officeDocument/2006/relationships/oleObject" Target="../embeddings/oleObject1.bin"/></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1291" cy="5143500"/>
          </a:xfrm>
          <a:prstGeom prst="rect">
            <a:avLst/>
          </a:prstGeom>
        </p:spPr>
      </p:pic>
      <p:sp>
        <p:nvSpPr>
          <p:cNvPr id="2" name="Title 1"/>
          <p:cNvSpPr>
            <a:spLocks noGrp="1"/>
          </p:cNvSpPr>
          <p:nvPr>
            <p:ph type="ctrTitle"/>
          </p:nvPr>
        </p:nvSpPr>
        <p:spPr>
          <a:xfrm>
            <a:off x="4809392" y="516457"/>
            <a:ext cx="3877408" cy="1790700"/>
          </a:xfrm>
        </p:spPr>
        <p:txBody>
          <a:bodyPr anchor="b">
            <a:normAutofit/>
          </a:bodyPr>
          <a:lstStyle>
            <a:lvl1pPr algn="ctr">
              <a:defRPr sz="4000" b="1">
                <a:solidFill>
                  <a:srgbClr val="F28C11"/>
                </a:solidFill>
              </a:defRPr>
            </a:lvl1pPr>
          </a:lstStyle>
          <a:p>
            <a:r>
              <a:rPr lang="en-US" dirty="0"/>
              <a:t>Click to edit Master title style</a:t>
            </a:r>
          </a:p>
        </p:txBody>
      </p:sp>
      <p:sp>
        <p:nvSpPr>
          <p:cNvPr id="3" name="Subtitle 2"/>
          <p:cNvSpPr>
            <a:spLocks noGrp="1"/>
          </p:cNvSpPr>
          <p:nvPr>
            <p:ph type="subTitle" idx="1"/>
          </p:nvPr>
        </p:nvSpPr>
        <p:spPr>
          <a:xfrm>
            <a:off x="4809392" y="2400300"/>
            <a:ext cx="3877408" cy="748630"/>
          </a:xfrm>
        </p:spPr>
        <p:txBody>
          <a:bodyPr>
            <a:noAutofit/>
          </a:bodyPr>
          <a:lstStyle>
            <a:lvl1pPr marL="0" indent="0" algn="ctr">
              <a:buNone/>
              <a:defRPr sz="2400" b="1" i="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66353" y="3549802"/>
            <a:ext cx="1763486" cy="13716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5B16E262-BA06-4B9D-9198-EEE673B475A3}"/>
              </a:ext>
            </a:extLst>
          </p:cNvPr>
          <p:cNvGraphicFramePr>
            <a:graphicFrameLocks noChangeAspect="1"/>
          </p:cNvGraphicFramePr>
          <p:nvPr userDrawn="1">
            <p:custDataLst>
              <p:tags r:id="rId1"/>
            </p:custDataLst>
            <p:extLst>
              <p:ext uri="{D42A27DB-BD31-4B8C-83A1-F6EECF244321}">
                <p14:modId xmlns:p14="http://schemas.microsoft.com/office/powerpoint/2010/main" val="3455399577"/>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8" name="Object 7" hidden="1">
                        <a:extLst>
                          <a:ext uri="{FF2B5EF4-FFF2-40B4-BE49-F238E27FC236}">
                            <a16:creationId xmlns:a16="http://schemas.microsoft.com/office/drawing/2014/main" id="{5B16E262-BA06-4B9D-9198-EEE673B475A3}"/>
                          </a:ext>
                        </a:extLst>
                      </p:cNvPr>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70B5E610-F770-4331-88EB-BAE0DA96E5C0}"/>
              </a:ext>
            </a:extLst>
          </p:cNvPr>
          <p:cNvSpPr/>
          <p:nvPr userDrawn="1">
            <p:custDataLst>
              <p:tags r:id="rId2"/>
            </p:custDataLst>
          </p:nvPr>
        </p:nvSpPr>
        <p:spPr>
          <a:xfrm>
            <a:off x="0" y="0"/>
            <a:ext cx="119063" cy="1190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2400" b="1" i="0" baseline="0" dirty="0">
              <a:latin typeface="Arial" panose="020B0604020202020204" pitchFamily="34" charset="0"/>
              <a:ea typeface="+mj-ea"/>
              <a:cs typeface="+mj-cs"/>
              <a:sym typeface="Arial" panose="020B0604020202020204" pitchFamily="34" charset="0"/>
            </a:endParaRPr>
          </a:p>
        </p:txBody>
      </p:sp>
      <p:grpSp>
        <p:nvGrpSpPr>
          <p:cNvPr id="18" name="Group 17">
            <a:extLst>
              <a:ext uri="{FF2B5EF4-FFF2-40B4-BE49-F238E27FC236}">
                <a16:creationId xmlns:a16="http://schemas.microsoft.com/office/drawing/2014/main" id="{1BE17AD4-94B4-46F7-8413-24EC4134BBAD}"/>
              </a:ext>
            </a:extLst>
          </p:cNvPr>
          <p:cNvGrpSpPr/>
          <p:nvPr userDrawn="1"/>
        </p:nvGrpSpPr>
        <p:grpSpPr>
          <a:xfrm>
            <a:off x="8635682" y="4662040"/>
            <a:ext cx="252313" cy="372803"/>
            <a:chOff x="11514242" y="6216052"/>
            <a:chExt cx="336417" cy="497071"/>
          </a:xfrm>
        </p:grpSpPr>
        <p:sp>
          <p:nvSpPr>
            <p:cNvPr id="14" name="Freeform: Shape 13">
              <a:extLst>
                <a:ext uri="{FF2B5EF4-FFF2-40B4-BE49-F238E27FC236}">
                  <a16:creationId xmlns:a16="http://schemas.microsoft.com/office/drawing/2014/main" id="{2931EE4E-44A0-4F76-9AC5-1F23FD2CA94D}"/>
                </a:ext>
              </a:extLst>
            </p:cNvPr>
            <p:cNvSpPr/>
            <p:nvPr userDrawn="1"/>
          </p:nvSpPr>
          <p:spPr>
            <a:xfrm>
              <a:off x="11514242" y="6216052"/>
              <a:ext cx="336417" cy="253302"/>
            </a:xfrm>
            <a:custGeom>
              <a:avLst/>
              <a:gdLst>
                <a:gd name="connsiteX0" fmla="*/ 434397 w 776167"/>
                <a:gd name="connsiteY0" fmla="*/ 6948 h 584408"/>
                <a:gd name="connsiteX1" fmla="*/ 677749 w 776167"/>
                <a:gd name="connsiteY1" fmla="*/ 186288 h 584408"/>
                <a:gd name="connsiteX2" fmla="*/ 436406 w 776167"/>
                <a:gd name="connsiteY2" fmla="*/ 493468 h 584408"/>
                <a:gd name="connsiteX3" fmla="*/ 371391 w 776167"/>
                <a:gd name="connsiteY3" fmla="*/ 502599 h 584408"/>
                <a:gd name="connsiteX4" fmla="*/ 85122 w 776167"/>
                <a:gd name="connsiteY4" fmla="*/ 323259 h 584408"/>
                <a:gd name="connsiteX5" fmla="*/ 225654 w 776167"/>
                <a:gd name="connsiteY5" fmla="*/ 55527 h 584408"/>
                <a:gd name="connsiteX6" fmla="*/ 12162 w 776167"/>
                <a:gd name="connsiteY6" fmla="*/ 381883 h 584408"/>
                <a:gd name="connsiteX7" fmla="*/ 454121 w 776167"/>
                <a:gd name="connsiteY7" fmla="*/ 568528 h 584408"/>
                <a:gd name="connsiteX8" fmla="*/ 769519 w 776167"/>
                <a:gd name="connsiteY8" fmla="*/ 207108 h 584408"/>
                <a:gd name="connsiteX9" fmla="*/ 434397 w 776167"/>
                <a:gd name="connsiteY9" fmla="*/ 6948 h 58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6167" h="584408">
                  <a:moveTo>
                    <a:pt x="434397" y="6948"/>
                  </a:moveTo>
                  <a:cubicBezTo>
                    <a:pt x="554475" y="15075"/>
                    <a:pt x="654464" y="83834"/>
                    <a:pt x="677749" y="186288"/>
                  </a:cubicBezTo>
                  <a:cubicBezTo>
                    <a:pt x="708156" y="318146"/>
                    <a:pt x="600132" y="455664"/>
                    <a:pt x="436406" y="493468"/>
                  </a:cubicBezTo>
                  <a:cubicBezTo>
                    <a:pt x="415041" y="498394"/>
                    <a:pt x="393287" y="501449"/>
                    <a:pt x="371391" y="502599"/>
                  </a:cubicBezTo>
                  <a:cubicBezTo>
                    <a:pt x="233233" y="509539"/>
                    <a:pt x="111603" y="437127"/>
                    <a:pt x="85122" y="323259"/>
                  </a:cubicBezTo>
                  <a:cubicBezTo>
                    <a:pt x="61563" y="221079"/>
                    <a:pt x="121648" y="115429"/>
                    <a:pt x="225654" y="55527"/>
                  </a:cubicBezTo>
                  <a:cubicBezTo>
                    <a:pt x="75078" y="124469"/>
                    <a:pt x="-16784" y="256783"/>
                    <a:pt x="12162" y="381883"/>
                  </a:cubicBezTo>
                  <a:cubicBezTo>
                    <a:pt x="47136" y="533281"/>
                    <a:pt x="245013" y="616833"/>
                    <a:pt x="454121" y="568528"/>
                  </a:cubicBezTo>
                  <a:cubicBezTo>
                    <a:pt x="663230" y="520223"/>
                    <a:pt x="804401" y="358506"/>
                    <a:pt x="769519" y="207108"/>
                  </a:cubicBezTo>
                  <a:cubicBezTo>
                    <a:pt x="740573" y="82008"/>
                    <a:pt x="600406" y="3661"/>
                    <a:pt x="434397" y="6948"/>
                  </a:cubicBezTo>
                </a:path>
              </a:pathLst>
            </a:custGeom>
            <a:solidFill>
              <a:schemeClr val="accent2"/>
            </a:solidFill>
            <a:ln w="9525" cap="flat">
              <a:noFill/>
              <a:prstDash val="solid"/>
              <a:miter/>
            </a:ln>
          </p:spPr>
          <p:txBody>
            <a:bodyPr rtlCol="0" anchor="ctr"/>
            <a:lstStyle/>
            <a:p>
              <a:endParaRPr lang="en-GB" sz="1013" dirty="0"/>
            </a:p>
          </p:txBody>
        </p:sp>
        <p:sp>
          <p:nvSpPr>
            <p:cNvPr id="17" name="Freeform: Shape 16">
              <a:extLst>
                <a:ext uri="{FF2B5EF4-FFF2-40B4-BE49-F238E27FC236}">
                  <a16:creationId xmlns:a16="http://schemas.microsoft.com/office/drawing/2014/main" id="{B2A5F61B-FA48-4FD0-9CD9-ECC95DFFCC01}"/>
                </a:ext>
              </a:extLst>
            </p:cNvPr>
            <p:cNvSpPr/>
            <p:nvPr userDrawn="1"/>
          </p:nvSpPr>
          <p:spPr>
            <a:xfrm>
              <a:off x="11642383" y="6228877"/>
              <a:ext cx="158857" cy="484246"/>
            </a:xfrm>
            <a:custGeom>
              <a:avLst/>
              <a:gdLst>
                <a:gd name="connsiteX0" fmla="*/ 69206 w 158857"/>
                <a:gd name="connsiteY0" fmla="*/ 239334 h 484246"/>
                <a:gd name="connsiteX1" fmla="*/ 120658 w 158857"/>
                <a:gd name="connsiteY1" fmla="*/ 484246 h 484246"/>
                <a:gd name="connsiteX2" fmla="*/ 44945 w 158857"/>
                <a:gd name="connsiteY2" fmla="*/ 243687 h 484246"/>
                <a:gd name="connsiteX3" fmla="*/ 68692 w 158857"/>
                <a:gd name="connsiteY3" fmla="*/ 239452 h 484246"/>
                <a:gd name="connsiteX4" fmla="*/ 59391 w 158857"/>
                <a:gd name="connsiteY4" fmla="*/ 195559 h 484246"/>
                <a:gd name="connsiteX5" fmla="*/ 59391 w 158857"/>
                <a:gd name="connsiteY5" fmla="*/ 195756 h 484246"/>
                <a:gd name="connsiteX6" fmla="*/ 59353 w 158857"/>
                <a:gd name="connsiteY6" fmla="*/ 195564 h 484246"/>
                <a:gd name="connsiteX7" fmla="*/ 48903 w 158857"/>
                <a:gd name="connsiteY7" fmla="*/ 635 h 484246"/>
                <a:gd name="connsiteX8" fmla="*/ 157032 w 158857"/>
                <a:gd name="connsiteY8" fmla="*/ 68749 h 484246"/>
                <a:gd name="connsiteX9" fmla="*/ 84484 w 158857"/>
                <a:gd name="connsiteY9" fmla="*/ 185070 h 484246"/>
                <a:gd name="connsiteX10" fmla="*/ 119392 w 158857"/>
                <a:gd name="connsiteY10" fmla="*/ 48802 h 484246"/>
                <a:gd name="connsiteX11" fmla="*/ 46093 w 158857"/>
                <a:gd name="connsiteY11" fmla="*/ 127959 h 484246"/>
                <a:gd name="connsiteX12" fmla="*/ 53915 w 158857"/>
                <a:gd name="connsiteY12" fmla="*/ 167794 h 484246"/>
                <a:gd name="connsiteX13" fmla="*/ 59353 w 158857"/>
                <a:gd name="connsiteY13" fmla="*/ 195564 h 484246"/>
                <a:gd name="connsiteX14" fmla="*/ 33111 w 158857"/>
                <a:gd name="connsiteY14" fmla="*/ 199516 h 484246"/>
                <a:gd name="connsiteX15" fmla="*/ 4575 w 158857"/>
                <a:gd name="connsiteY15" fmla="*/ 101243 h 484246"/>
                <a:gd name="connsiteX16" fmla="*/ 48903 w 158857"/>
                <a:gd name="connsiteY16" fmla="*/ 635 h 484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8857" h="484246">
                  <a:moveTo>
                    <a:pt x="69206" y="239334"/>
                  </a:moveTo>
                  <a:cubicBezTo>
                    <a:pt x="91964" y="348056"/>
                    <a:pt x="120658" y="484246"/>
                    <a:pt x="120658" y="484246"/>
                  </a:cubicBezTo>
                  <a:cubicBezTo>
                    <a:pt x="120658" y="484246"/>
                    <a:pt x="79180" y="356367"/>
                    <a:pt x="44945" y="243687"/>
                  </a:cubicBezTo>
                  <a:cubicBezTo>
                    <a:pt x="52860" y="242685"/>
                    <a:pt x="60776" y="241273"/>
                    <a:pt x="68692" y="239452"/>
                  </a:cubicBezTo>
                  <a:close/>
                  <a:moveTo>
                    <a:pt x="59391" y="195559"/>
                  </a:moveTo>
                  <a:lnTo>
                    <a:pt x="59391" y="195756"/>
                  </a:lnTo>
                  <a:lnTo>
                    <a:pt x="59353" y="195564"/>
                  </a:lnTo>
                  <a:close/>
                  <a:moveTo>
                    <a:pt x="48903" y="635"/>
                  </a:moveTo>
                  <a:cubicBezTo>
                    <a:pt x="104946" y="-5421"/>
                    <a:pt x="150066" y="33010"/>
                    <a:pt x="157032" y="68749"/>
                  </a:cubicBezTo>
                  <a:cubicBezTo>
                    <a:pt x="172507" y="148698"/>
                    <a:pt x="84484" y="185070"/>
                    <a:pt x="84484" y="185070"/>
                  </a:cubicBezTo>
                  <a:cubicBezTo>
                    <a:pt x="84484" y="185070"/>
                    <a:pt x="178839" y="111454"/>
                    <a:pt x="119392" y="48802"/>
                  </a:cubicBezTo>
                  <a:cubicBezTo>
                    <a:pt x="89233" y="17139"/>
                    <a:pt x="32003" y="46822"/>
                    <a:pt x="46093" y="127959"/>
                  </a:cubicBezTo>
                  <a:cubicBezTo>
                    <a:pt x="47459" y="135874"/>
                    <a:pt x="50882" y="152824"/>
                    <a:pt x="53915" y="167794"/>
                  </a:cubicBezTo>
                  <a:lnTo>
                    <a:pt x="59353" y="195564"/>
                  </a:lnTo>
                  <a:lnTo>
                    <a:pt x="33111" y="199516"/>
                  </a:lnTo>
                  <a:cubicBezTo>
                    <a:pt x="19179" y="152972"/>
                    <a:pt x="9205" y="121943"/>
                    <a:pt x="4575" y="101243"/>
                  </a:cubicBezTo>
                  <a:cubicBezTo>
                    <a:pt x="-11771" y="27983"/>
                    <a:pt x="18665" y="3999"/>
                    <a:pt x="48903" y="635"/>
                  </a:cubicBezTo>
                  <a:close/>
                </a:path>
              </a:pathLst>
            </a:custGeom>
            <a:solidFill>
              <a:schemeClr val="tx2"/>
            </a:solidFill>
            <a:ln w="9525" cap="flat">
              <a:noFill/>
              <a:prstDash val="solid"/>
              <a:miter/>
            </a:ln>
          </p:spPr>
          <p:txBody>
            <a:bodyPr wrap="square" rtlCol="0" anchor="ctr">
              <a:noAutofit/>
            </a:bodyPr>
            <a:lstStyle/>
            <a:p>
              <a:endParaRPr lang="en-GB" sz="1013" dirty="0"/>
            </a:p>
          </p:txBody>
        </p:sp>
      </p:grpSp>
      <p:sp>
        <p:nvSpPr>
          <p:cNvPr id="2" name="Title 1">
            <a:extLst>
              <a:ext uri="{FF2B5EF4-FFF2-40B4-BE49-F238E27FC236}">
                <a16:creationId xmlns:a16="http://schemas.microsoft.com/office/drawing/2014/main" id="{57056E73-8C6A-4050-AE99-1575D3218A6D}"/>
              </a:ext>
            </a:extLst>
          </p:cNvPr>
          <p:cNvSpPr>
            <a:spLocks noGrp="1"/>
          </p:cNvSpPr>
          <p:nvPr userDrawn="1">
            <p:ph type="title"/>
          </p:nvPr>
        </p:nvSpPr>
        <p:spPr>
          <a:xfrm>
            <a:off x="581025" y="285750"/>
            <a:ext cx="7981950" cy="369332"/>
          </a:xfrm>
        </p:spPr>
        <p:txBody>
          <a:bodyPr/>
          <a:lstStyle>
            <a:lvl1pPr>
              <a:defRPr>
                <a:solidFill>
                  <a:schemeClr val="tx2"/>
                </a:solidFill>
              </a:defRPr>
            </a:lvl1pPr>
          </a:lstStyle>
          <a:p>
            <a:r>
              <a:rPr lang="en-US"/>
              <a:t>Click to edit Master title style</a:t>
            </a:r>
            <a:endParaRPr lang="en-GB" dirty="0"/>
          </a:p>
        </p:txBody>
      </p:sp>
      <p:sp>
        <p:nvSpPr>
          <p:cNvPr id="5" name="Footer Placeholder 4">
            <a:extLst>
              <a:ext uri="{FF2B5EF4-FFF2-40B4-BE49-F238E27FC236}">
                <a16:creationId xmlns:a16="http://schemas.microsoft.com/office/drawing/2014/main" id="{F04BD99B-1CC6-4F88-8EBA-1FACD8EC11C3}"/>
              </a:ext>
            </a:extLst>
          </p:cNvPr>
          <p:cNvSpPr>
            <a:spLocks noGrp="1"/>
          </p:cNvSpPr>
          <p:nvPr userDrawn="1">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8439E965-EC54-4B18-8EE4-ECD14129DBD5}"/>
              </a:ext>
            </a:extLst>
          </p:cNvPr>
          <p:cNvSpPr>
            <a:spLocks noGrp="1"/>
          </p:cNvSpPr>
          <p:nvPr userDrawn="1">
            <p:ph type="sldNum" sz="quarter" idx="12"/>
          </p:nvPr>
        </p:nvSpPr>
        <p:spPr/>
        <p:txBody>
          <a:bodyPr/>
          <a:lstStyle/>
          <a:p>
            <a:fld id="{64E1A0DC-D65E-45AD-95C5-F9BC6FEA8957}" type="slidenum">
              <a:rPr lang="en-GB" smtClean="0"/>
              <a:t>‹#›</a:t>
            </a:fld>
            <a:endParaRPr lang="en-GB" dirty="0"/>
          </a:p>
        </p:txBody>
      </p:sp>
      <p:sp>
        <p:nvSpPr>
          <p:cNvPr id="13" name="Text Placeholder 14">
            <a:extLst>
              <a:ext uri="{FF2B5EF4-FFF2-40B4-BE49-F238E27FC236}">
                <a16:creationId xmlns:a16="http://schemas.microsoft.com/office/drawing/2014/main" id="{AC53F286-3AB7-48EA-9B9B-CE2E4102AAF2}"/>
              </a:ext>
            </a:extLst>
          </p:cNvPr>
          <p:cNvSpPr>
            <a:spLocks noGrp="1"/>
          </p:cNvSpPr>
          <p:nvPr userDrawn="1">
            <p:ph type="body" sz="quarter" idx="13" hasCustomPrompt="1"/>
          </p:nvPr>
        </p:nvSpPr>
        <p:spPr>
          <a:xfrm>
            <a:off x="581025" y="0"/>
            <a:ext cx="7981950" cy="243000"/>
          </a:xfrm>
          <a:prstGeom prst="rect">
            <a:avLst/>
          </a:prstGeom>
        </p:spPr>
        <p:txBody>
          <a:bodyPr anchor="b"/>
          <a:lstStyle>
            <a:lvl1pPr marL="0" indent="0" algn="l" defTabSz="685800" rtl="0" eaLnBrk="1" latinLnBrk="0" hangingPunct="1">
              <a:lnSpc>
                <a:spcPct val="100000"/>
              </a:lnSpc>
              <a:spcBef>
                <a:spcPct val="0"/>
              </a:spcBef>
              <a:spcAft>
                <a:spcPts val="0"/>
              </a:spcAft>
              <a:buNone/>
              <a:defRPr lang="en-US" sz="750" b="0" kern="1200" dirty="0" smtClean="0">
                <a:solidFill>
                  <a:schemeClr val="accent3"/>
                </a:solidFill>
                <a:latin typeface="+mj-lt"/>
                <a:ea typeface="+mj-ea"/>
                <a:cs typeface="+mj-cs"/>
              </a:defRPr>
            </a:lvl1pPr>
            <a:lvl2pPr marL="0" indent="0" algn="l" defTabSz="685800" rtl="0" eaLnBrk="1" latinLnBrk="0" hangingPunct="1">
              <a:lnSpc>
                <a:spcPct val="100000"/>
              </a:lnSpc>
              <a:spcBef>
                <a:spcPct val="0"/>
              </a:spcBef>
              <a:spcAft>
                <a:spcPts val="450"/>
              </a:spcAft>
              <a:buNone/>
              <a:defRPr lang="en-US" sz="750" b="0" kern="1200" dirty="0" smtClean="0">
                <a:solidFill>
                  <a:schemeClr val="accent3"/>
                </a:solidFill>
                <a:latin typeface="+mj-lt"/>
                <a:ea typeface="+mj-ea"/>
                <a:cs typeface="+mj-cs"/>
              </a:defRPr>
            </a:lvl2pPr>
            <a:lvl3pPr marL="0" indent="0" algn="l" defTabSz="685800" rtl="0" eaLnBrk="1" latinLnBrk="0" hangingPunct="1">
              <a:lnSpc>
                <a:spcPct val="100000"/>
              </a:lnSpc>
              <a:spcBef>
                <a:spcPct val="0"/>
              </a:spcBef>
              <a:spcAft>
                <a:spcPts val="450"/>
              </a:spcAft>
              <a:buNone/>
              <a:defRPr lang="en-US" sz="750" b="0" kern="1200" dirty="0" smtClean="0">
                <a:solidFill>
                  <a:schemeClr val="accent3"/>
                </a:solidFill>
                <a:latin typeface="+mj-lt"/>
                <a:ea typeface="+mj-ea"/>
                <a:cs typeface="+mj-cs"/>
              </a:defRPr>
            </a:lvl3pPr>
            <a:lvl4pPr marL="0" indent="0" algn="l" defTabSz="685800" rtl="0" eaLnBrk="1" latinLnBrk="0" hangingPunct="1">
              <a:lnSpc>
                <a:spcPct val="100000"/>
              </a:lnSpc>
              <a:spcBef>
                <a:spcPct val="0"/>
              </a:spcBef>
              <a:spcAft>
                <a:spcPts val="450"/>
              </a:spcAft>
              <a:buNone/>
              <a:defRPr lang="en-US" sz="750" b="0" kern="1200" dirty="0" smtClean="0">
                <a:solidFill>
                  <a:schemeClr val="accent3"/>
                </a:solidFill>
                <a:latin typeface="+mj-lt"/>
                <a:ea typeface="+mj-ea"/>
                <a:cs typeface="+mj-cs"/>
              </a:defRPr>
            </a:lvl4pPr>
            <a:lvl5pPr marL="0" indent="0" algn="l" defTabSz="685800" rtl="0" eaLnBrk="1" latinLnBrk="0" hangingPunct="1">
              <a:lnSpc>
                <a:spcPct val="100000"/>
              </a:lnSpc>
              <a:spcBef>
                <a:spcPct val="0"/>
              </a:spcBef>
              <a:spcAft>
                <a:spcPts val="450"/>
              </a:spcAft>
              <a:buNone/>
              <a:defRPr lang="en-GB" sz="750" b="0" kern="1200" dirty="0">
                <a:solidFill>
                  <a:schemeClr val="accent3"/>
                </a:solidFill>
                <a:latin typeface="+mj-lt"/>
                <a:ea typeface="+mj-ea"/>
                <a:cs typeface="+mj-cs"/>
              </a:defRPr>
            </a:lvl5pPr>
          </a:lstStyle>
          <a:p>
            <a:pPr lvl="0"/>
            <a:r>
              <a:rPr lang="en-GB" dirty="0"/>
              <a:t>Breadcrumb here if needed</a:t>
            </a:r>
          </a:p>
        </p:txBody>
      </p:sp>
      <p:sp>
        <p:nvSpPr>
          <p:cNvPr id="10" name="Content Placeholder 9">
            <a:extLst>
              <a:ext uri="{FF2B5EF4-FFF2-40B4-BE49-F238E27FC236}">
                <a16:creationId xmlns:a16="http://schemas.microsoft.com/office/drawing/2014/main" id="{4288157E-6AF4-489A-8466-BCB9D033F914}"/>
              </a:ext>
            </a:extLst>
          </p:cNvPr>
          <p:cNvSpPr>
            <a:spLocks noGrp="1"/>
          </p:cNvSpPr>
          <p:nvPr>
            <p:ph sz="quarter" idx="16"/>
          </p:nvPr>
        </p:nvSpPr>
        <p:spPr>
          <a:xfrm>
            <a:off x="581025" y="1143000"/>
            <a:ext cx="7981950" cy="3429001"/>
          </a:xfrm>
        </p:spPr>
        <p:txBody>
          <a:bodyPr/>
          <a:lstStyle>
            <a:lvl2pPr>
              <a:defRPr/>
            </a:lvl2pPr>
            <a:lvl3pPr>
              <a:defRPr/>
            </a:lvl3pPr>
            <a:lvl4pPr>
              <a:defRPr/>
            </a:lvl4pPr>
            <a:lvl5pPr>
              <a:defRPr/>
            </a:lvl5pPr>
            <a:lvl6pP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588259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3A69053C-6312-4C62-B942-BBDCF5A8DB9E}"/>
              </a:ext>
            </a:extLst>
          </p:cNvPr>
          <p:cNvSpPr>
            <a:spLocks noGrp="1"/>
          </p:cNvSpPr>
          <p:nvPr>
            <p:ph type="body" sz="quarter" idx="11"/>
          </p:nvPr>
        </p:nvSpPr>
        <p:spPr>
          <a:xfrm>
            <a:off x="857251" y="1215385"/>
            <a:ext cx="7462661" cy="3675929"/>
          </a:xfrm>
        </p:spPr>
        <p:txBody>
          <a:bodyPr/>
          <a:lstStyle>
            <a:lvl2pPr>
              <a:defRPr sz="1600"/>
            </a:lvl2pPr>
            <a:lvl3pPr>
              <a:defRPr sz="1400"/>
            </a:lvl3pPr>
            <a:lvl4pPr>
              <a:defRPr sz="1200"/>
            </a:lvl4pPr>
            <a:lvl5pPr>
              <a:defRPr sz="11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p:txBody>
          <a:bodyPr>
            <a:noAutofit/>
          </a:bodyPr>
          <a:lstStyle/>
          <a:p>
            <a:r>
              <a:rPr lang="en-US"/>
              <a:t>Click to edit Master title style</a:t>
            </a:r>
          </a:p>
        </p:txBody>
      </p:sp>
      <p:sp>
        <p:nvSpPr>
          <p:cNvPr id="7" name="Slide Number Placeholder 6"/>
          <p:cNvSpPr>
            <a:spLocks noGrp="1"/>
          </p:cNvSpPr>
          <p:nvPr>
            <p:ph type="sldNum" sz="quarter" idx="10"/>
          </p:nvPr>
        </p:nvSpPr>
        <p:spPr/>
        <p:txBody>
          <a:bodyPr>
            <a:noAutofit/>
          </a:bodyPr>
          <a:lstStyle/>
          <a:p>
            <a:fld id="{42AD0A0E-4515-A647-B2E3-7F1B29FB990E}" type="slidenum">
              <a:rPr lang="en-US" smtClean="0"/>
              <a:pPr/>
              <a:t>‹#›</a:t>
            </a:fld>
            <a:endParaRPr lang="en-US"/>
          </a:p>
        </p:txBody>
      </p:sp>
    </p:spTree>
    <p:extLst>
      <p:ext uri="{BB962C8B-B14F-4D97-AF65-F5344CB8AC3E}">
        <p14:creationId xmlns:p14="http://schemas.microsoft.com/office/powerpoint/2010/main" val="29952912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Placeholder 2 Circles">
    <p:spTree>
      <p:nvGrpSpPr>
        <p:cNvPr id="1" name=""/>
        <p:cNvGrpSpPr/>
        <p:nvPr/>
      </p:nvGrpSpPr>
      <p:grpSpPr>
        <a:xfrm>
          <a:off x="0" y="0"/>
          <a:ext cx="0" cy="0"/>
          <a:chOff x="0" y="0"/>
          <a:chExt cx="0" cy="0"/>
        </a:xfrm>
      </p:grpSpPr>
      <p:sp>
        <p:nvSpPr>
          <p:cNvPr id="11" name="Picture Placeholder 13"/>
          <p:cNvSpPr>
            <a:spLocks noGrp="1" noChangeAspect="1"/>
          </p:cNvSpPr>
          <p:nvPr>
            <p:ph type="pic" sz="quarter" idx="20"/>
          </p:nvPr>
        </p:nvSpPr>
        <p:spPr>
          <a:xfrm>
            <a:off x="844850" y="1232897"/>
            <a:ext cx="1509153" cy="1508760"/>
          </a:xfrm>
          <a:prstGeom prst="ellipse">
            <a:avLst/>
          </a:prstGeom>
          <a:effectLst/>
        </p:spPr>
        <p:txBody>
          <a:bodyPr>
            <a:normAutofit/>
          </a:bodyPr>
          <a:lstStyle>
            <a:lvl1pPr marL="0" indent="0">
              <a:buNone/>
              <a:defRPr sz="1350">
                <a:ln>
                  <a:noFill/>
                </a:ln>
                <a:solidFill>
                  <a:schemeClr val="bg1">
                    <a:lumMod val="85000"/>
                  </a:schemeClr>
                </a:solidFill>
              </a:defRPr>
            </a:lvl1pPr>
          </a:lstStyle>
          <a:p>
            <a:endParaRPr lang="en-US"/>
          </a:p>
        </p:txBody>
      </p:sp>
      <p:sp>
        <p:nvSpPr>
          <p:cNvPr id="13" name="Picture Placeholder 13"/>
          <p:cNvSpPr>
            <a:spLocks noGrp="1" noChangeAspect="1"/>
          </p:cNvSpPr>
          <p:nvPr>
            <p:ph type="pic" sz="quarter" idx="21"/>
          </p:nvPr>
        </p:nvSpPr>
        <p:spPr>
          <a:xfrm>
            <a:off x="2864819" y="1232897"/>
            <a:ext cx="1509153" cy="1508760"/>
          </a:xfrm>
          <a:prstGeom prst="ellipse">
            <a:avLst/>
          </a:prstGeom>
          <a:effectLst/>
        </p:spPr>
        <p:txBody>
          <a:bodyPr>
            <a:normAutofit/>
          </a:bodyPr>
          <a:lstStyle>
            <a:lvl1pPr marL="0" indent="0">
              <a:buNone/>
              <a:defRPr sz="1350">
                <a:ln>
                  <a:noFill/>
                </a:ln>
                <a:solidFill>
                  <a:schemeClr val="bg1">
                    <a:lumMod val="85000"/>
                  </a:schemeClr>
                </a:solidFill>
              </a:defRPr>
            </a:lvl1pPr>
          </a:lstStyle>
          <a:p>
            <a:endParaRPr lang="en-US"/>
          </a:p>
        </p:txBody>
      </p:sp>
      <p:sp>
        <p:nvSpPr>
          <p:cNvPr id="14" name="Picture Placeholder 13"/>
          <p:cNvSpPr>
            <a:spLocks noGrp="1" noChangeAspect="1"/>
          </p:cNvSpPr>
          <p:nvPr>
            <p:ph type="pic" sz="quarter" idx="22"/>
          </p:nvPr>
        </p:nvSpPr>
        <p:spPr>
          <a:xfrm>
            <a:off x="4798612" y="1232897"/>
            <a:ext cx="1509153" cy="1508760"/>
          </a:xfrm>
          <a:prstGeom prst="ellipse">
            <a:avLst/>
          </a:prstGeom>
          <a:effectLst/>
        </p:spPr>
        <p:txBody>
          <a:bodyPr>
            <a:normAutofit/>
          </a:bodyPr>
          <a:lstStyle>
            <a:lvl1pPr marL="0" indent="0">
              <a:buNone/>
              <a:defRPr sz="1350">
                <a:ln>
                  <a:noFill/>
                </a:ln>
                <a:solidFill>
                  <a:schemeClr val="bg1">
                    <a:lumMod val="85000"/>
                  </a:schemeClr>
                </a:solidFill>
              </a:defRPr>
            </a:lvl1pPr>
          </a:lstStyle>
          <a:p>
            <a:endParaRPr lang="en-US"/>
          </a:p>
        </p:txBody>
      </p:sp>
      <p:sp>
        <p:nvSpPr>
          <p:cNvPr id="15" name="Picture Placeholder 13"/>
          <p:cNvSpPr>
            <a:spLocks noGrp="1" noChangeAspect="1"/>
          </p:cNvSpPr>
          <p:nvPr>
            <p:ph type="pic" sz="quarter" idx="23"/>
          </p:nvPr>
        </p:nvSpPr>
        <p:spPr>
          <a:xfrm>
            <a:off x="6819296" y="1232897"/>
            <a:ext cx="1509153" cy="1508760"/>
          </a:xfrm>
          <a:prstGeom prst="ellipse">
            <a:avLst/>
          </a:prstGeom>
          <a:effectLst/>
        </p:spPr>
        <p:txBody>
          <a:bodyPr>
            <a:normAutofit/>
          </a:bodyPr>
          <a:lstStyle>
            <a:lvl1pPr marL="0" indent="0">
              <a:buNone/>
              <a:defRPr sz="1350">
                <a:ln>
                  <a:noFill/>
                </a:ln>
                <a:solidFill>
                  <a:schemeClr val="bg1">
                    <a:lumMod val="85000"/>
                  </a:schemeClr>
                </a:solidFill>
              </a:defRPr>
            </a:lvl1pPr>
          </a:lstStyle>
          <a:p>
            <a:endParaRPr lang="en-US"/>
          </a:p>
        </p:txBody>
      </p:sp>
    </p:spTree>
    <p:extLst>
      <p:ext uri="{BB962C8B-B14F-4D97-AF65-F5344CB8AC3E}">
        <p14:creationId xmlns:p14="http://schemas.microsoft.com/office/powerpoint/2010/main" val="20642528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ormAutofit/>
          </a:bodyPr>
          <a:lstStyle>
            <a:lvl1pPr>
              <a:defRPr sz="2400"/>
            </a:lvl1pPr>
            <a:lvl2pPr marL="584200" indent="-228600">
              <a:tabLst/>
              <a:defRPr sz="2200"/>
            </a:lvl2pPr>
            <a:lvl3pPr marL="927100" indent="-228600">
              <a:tabLst/>
              <a:defRPr sz="2000"/>
            </a:lvl3pPr>
            <a:lvl4pPr marL="1155700" indent="-157163">
              <a:tabLst/>
              <a:defRPr sz="1800"/>
            </a:lvl4pPr>
            <a:lvl5pPr marL="1497013" indent="-200025">
              <a:tabLst/>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0"/>
          </p:nvPr>
        </p:nvSpPr>
        <p:spPr/>
        <p:txBody>
          <a:bodyPr/>
          <a:lstStyle/>
          <a:p>
            <a:fld id="{42AD0A0E-4515-A647-B2E3-7F1B29FB990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3000374" y="557214"/>
            <a:ext cx="5510213" cy="2308622"/>
          </a:xfrm>
        </p:spPr>
        <p:txBody>
          <a:bodyPr anchor="b">
            <a:normAutofit/>
          </a:bodyPr>
          <a:lstStyle>
            <a:lvl1pPr>
              <a:defRPr sz="3400">
                <a:solidFill>
                  <a:srgbClr val="F28C11"/>
                </a:solidFill>
              </a:defRPr>
            </a:lvl1pPr>
          </a:lstStyle>
          <a:p>
            <a:r>
              <a:rPr lang="en-US" dirty="0"/>
              <a:t>Click to edit Master title style</a:t>
            </a:r>
          </a:p>
        </p:txBody>
      </p:sp>
      <p:sp>
        <p:nvSpPr>
          <p:cNvPr id="3" name="Text Placeholder 2"/>
          <p:cNvSpPr>
            <a:spLocks noGrp="1"/>
          </p:cNvSpPr>
          <p:nvPr>
            <p:ph type="body" idx="1"/>
          </p:nvPr>
        </p:nvSpPr>
        <p:spPr>
          <a:xfrm>
            <a:off x="3000374" y="3157538"/>
            <a:ext cx="5510214" cy="1409700"/>
          </a:xfrm>
        </p:spPr>
        <p:txBody>
          <a:bodyPr>
            <a:normAutofit/>
          </a:bodyPr>
          <a:lstStyle>
            <a:lvl1pPr marL="0" indent="0">
              <a:buNone/>
              <a:defRPr sz="2400" b="1" i="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20611" y="4380219"/>
            <a:ext cx="822276" cy="639548"/>
          </a:xfrm>
          <a:prstGeom prst="rect">
            <a:avLst/>
          </a:prstGeom>
        </p:spPr>
      </p:pic>
      <p:sp>
        <p:nvSpPr>
          <p:cNvPr id="6" name="Slide Number Placeholder 6">
            <a:extLst>
              <a:ext uri="{FF2B5EF4-FFF2-40B4-BE49-F238E27FC236}">
                <a16:creationId xmlns:a16="http://schemas.microsoft.com/office/drawing/2014/main" id="{C812D4E2-C8AC-4B2C-95C7-ADACC9FB802A}"/>
              </a:ext>
            </a:extLst>
          </p:cNvPr>
          <p:cNvSpPr>
            <a:spLocks noGrp="1"/>
          </p:cNvSpPr>
          <p:nvPr>
            <p:ph type="sldNum" sz="quarter" idx="10"/>
          </p:nvPr>
        </p:nvSpPr>
        <p:spPr>
          <a:xfrm>
            <a:off x="6985487" y="59945"/>
            <a:ext cx="2057400" cy="273844"/>
          </a:xfrm>
        </p:spPr>
        <p:txBody>
          <a:bodyPr/>
          <a:lstStyle/>
          <a:p>
            <a:fld id="{42AD0A0E-4515-A647-B2E3-7F1B29FB990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499"/>
          </a:xfrm>
          <a:prstGeom prst="rect">
            <a:avLst/>
          </a:prstGeom>
        </p:spPr>
      </p:pic>
      <p:sp>
        <p:nvSpPr>
          <p:cNvPr id="2" name="Title 1"/>
          <p:cNvSpPr>
            <a:spLocks noGrp="1"/>
          </p:cNvSpPr>
          <p:nvPr>
            <p:ph type="title"/>
          </p:nvPr>
        </p:nvSpPr>
        <p:spPr>
          <a:xfrm>
            <a:off x="3000374" y="557214"/>
            <a:ext cx="5510213" cy="2308622"/>
          </a:xfrm>
        </p:spPr>
        <p:txBody>
          <a:bodyPr anchor="b">
            <a:normAutofit/>
          </a:bodyPr>
          <a:lstStyle>
            <a:lvl1pPr>
              <a:defRPr sz="3400">
                <a:solidFill>
                  <a:srgbClr val="F28C11"/>
                </a:solidFill>
              </a:defRPr>
            </a:lvl1pPr>
          </a:lstStyle>
          <a:p>
            <a:r>
              <a:rPr lang="en-US" dirty="0"/>
              <a:t>Click to edit Master title style</a:t>
            </a:r>
          </a:p>
        </p:txBody>
      </p:sp>
      <p:sp>
        <p:nvSpPr>
          <p:cNvPr id="3" name="Text Placeholder 2"/>
          <p:cNvSpPr>
            <a:spLocks noGrp="1"/>
          </p:cNvSpPr>
          <p:nvPr>
            <p:ph type="body" idx="1"/>
          </p:nvPr>
        </p:nvSpPr>
        <p:spPr>
          <a:xfrm>
            <a:off x="3000374" y="3157538"/>
            <a:ext cx="5510214" cy="1409700"/>
          </a:xfrm>
        </p:spPr>
        <p:txBody>
          <a:bodyPr>
            <a:normAutofit/>
          </a:bodyPr>
          <a:lstStyle>
            <a:lvl1pPr marL="0" indent="0">
              <a:buNone/>
              <a:defRPr sz="2400" b="1" i="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20611" y="4380219"/>
            <a:ext cx="822276" cy="639548"/>
          </a:xfrm>
          <a:prstGeom prst="rect">
            <a:avLst/>
          </a:prstGeom>
        </p:spPr>
      </p:pic>
      <p:sp>
        <p:nvSpPr>
          <p:cNvPr id="6" name="Slide Number Placeholder 6">
            <a:extLst>
              <a:ext uri="{FF2B5EF4-FFF2-40B4-BE49-F238E27FC236}">
                <a16:creationId xmlns:a16="http://schemas.microsoft.com/office/drawing/2014/main" id="{EA2D1A8F-1B35-4CB2-94FF-DCE71E14CA54}"/>
              </a:ext>
            </a:extLst>
          </p:cNvPr>
          <p:cNvSpPr>
            <a:spLocks noGrp="1"/>
          </p:cNvSpPr>
          <p:nvPr>
            <p:ph type="sldNum" sz="quarter" idx="10"/>
          </p:nvPr>
        </p:nvSpPr>
        <p:spPr>
          <a:xfrm>
            <a:off x="6985487" y="59945"/>
            <a:ext cx="2057400" cy="273844"/>
          </a:xfrm>
        </p:spPr>
        <p:txBody>
          <a:bodyPr/>
          <a:lstStyle/>
          <a:p>
            <a:fld id="{42AD0A0E-4515-A647-B2E3-7F1B29FB990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2_Section Header">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9" cy="5143499"/>
          </a:xfrm>
          <a:prstGeom prst="rect">
            <a:avLst/>
          </a:prstGeom>
        </p:spPr>
      </p:pic>
      <p:sp>
        <p:nvSpPr>
          <p:cNvPr id="2" name="Title 1"/>
          <p:cNvSpPr>
            <a:spLocks noGrp="1"/>
          </p:cNvSpPr>
          <p:nvPr>
            <p:ph type="title"/>
          </p:nvPr>
        </p:nvSpPr>
        <p:spPr>
          <a:xfrm>
            <a:off x="3000374" y="557214"/>
            <a:ext cx="5510213" cy="2308622"/>
          </a:xfrm>
        </p:spPr>
        <p:txBody>
          <a:bodyPr anchor="b">
            <a:normAutofit/>
          </a:bodyPr>
          <a:lstStyle>
            <a:lvl1pPr>
              <a:defRPr sz="3400">
                <a:solidFill>
                  <a:srgbClr val="F28C11"/>
                </a:solidFill>
              </a:defRPr>
            </a:lvl1pPr>
          </a:lstStyle>
          <a:p>
            <a:r>
              <a:rPr lang="en-US" dirty="0"/>
              <a:t>Click to edit Master title style</a:t>
            </a:r>
          </a:p>
        </p:txBody>
      </p:sp>
      <p:sp>
        <p:nvSpPr>
          <p:cNvPr id="3" name="Text Placeholder 2"/>
          <p:cNvSpPr>
            <a:spLocks noGrp="1"/>
          </p:cNvSpPr>
          <p:nvPr>
            <p:ph type="body" idx="1"/>
          </p:nvPr>
        </p:nvSpPr>
        <p:spPr>
          <a:xfrm>
            <a:off x="3000374" y="3157538"/>
            <a:ext cx="5510214" cy="1409700"/>
          </a:xfrm>
        </p:spPr>
        <p:txBody>
          <a:bodyPr>
            <a:normAutofit/>
          </a:bodyPr>
          <a:lstStyle>
            <a:lvl1pPr marL="0" indent="0">
              <a:buNone/>
              <a:defRPr sz="2400" b="1" i="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20611" y="4380219"/>
            <a:ext cx="822276" cy="639548"/>
          </a:xfrm>
          <a:prstGeom prst="rect">
            <a:avLst/>
          </a:prstGeom>
        </p:spPr>
      </p:pic>
      <p:sp>
        <p:nvSpPr>
          <p:cNvPr id="6" name="Slide Number Placeholder 6">
            <a:extLst>
              <a:ext uri="{FF2B5EF4-FFF2-40B4-BE49-F238E27FC236}">
                <a16:creationId xmlns:a16="http://schemas.microsoft.com/office/drawing/2014/main" id="{435E2D7E-D7C0-461D-859B-B0E61D3E15E7}"/>
              </a:ext>
            </a:extLst>
          </p:cNvPr>
          <p:cNvSpPr>
            <a:spLocks noGrp="1"/>
          </p:cNvSpPr>
          <p:nvPr>
            <p:ph type="sldNum" sz="quarter" idx="10"/>
          </p:nvPr>
        </p:nvSpPr>
        <p:spPr>
          <a:xfrm>
            <a:off x="6985487" y="59945"/>
            <a:ext cx="2057400" cy="273844"/>
          </a:xfrm>
        </p:spPr>
        <p:txBody>
          <a:bodyPr/>
          <a:lstStyle/>
          <a:p>
            <a:fld id="{42AD0A0E-4515-A647-B2E3-7F1B29FB990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57250" y="1369219"/>
            <a:ext cx="3462161"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57750" y="1369219"/>
            <a:ext cx="3462161"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7"/>
          <p:cNvSpPr>
            <a:spLocks noGrp="1"/>
          </p:cNvSpPr>
          <p:nvPr>
            <p:ph type="sldNum" sz="quarter" idx="10"/>
          </p:nvPr>
        </p:nvSpPr>
        <p:spPr/>
        <p:txBody>
          <a:bodyPr/>
          <a:lstStyle/>
          <a:p>
            <a:fld id="{42AD0A0E-4515-A647-B2E3-7F1B29FB990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Slide Number Placeholder 5"/>
          <p:cNvSpPr>
            <a:spLocks noGrp="1"/>
          </p:cNvSpPr>
          <p:nvPr>
            <p:ph type="sldNum" sz="quarter" idx="10"/>
          </p:nvPr>
        </p:nvSpPr>
        <p:spPr/>
        <p:txBody>
          <a:bodyPr/>
          <a:lstStyle/>
          <a:p>
            <a:fld id="{42AD0A0E-4515-A647-B2E3-7F1B29FB990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udience Poll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3F4AB-3BA0-4239-9286-91194A8EBAA0}"/>
              </a:ext>
            </a:extLst>
          </p:cNvPr>
          <p:cNvSpPr>
            <a:spLocks noGrp="1"/>
          </p:cNvSpPr>
          <p:nvPr>
            <p:ph type="title" hasCustomPrompt="1"/>
          </p:nvPr>
        </p:nvSpPr>
        <p:spPr/>
        <p:txBody>
          <a:bodyPr/>
          <a:lstStyle>
            <a:lvl1pPr>
              <a:defRPr/>
            </a:lvl1pPr>
          </a:lstStyle>
          <a:p>
            <a:r>
              <a:rPr lang="en-US" dirty="0"/>
              <a:t>Audience Poll Slide</a:t>
            </a:r>
          </a:p>
        </p:txBody>
      </p:sp>
      <p:sp>
        <p:nvSpPr>
          <p:cNvPr id="3" name="Slide Number Placeholder 2">
            <a:extLst>
              <a:ext uri="{FF2B5EF4-FFF2-40B4-BE49-F238E27FC236}">
                <a16:creationId xmlns:a16="http://schemas.microsoft.com/office/drawing/2014/main" id="{88DA7B91-99E1-432F-9B4D-1C3803F5B7DE}"/>
              </a:ext>
            </a:extLst>
          </p:cNvPr>
          <p:cNvSpPr>
            <a:spLocks noGrp="1"/>
          </p:cNvSpPr>
          <p:nvPr>
            <p:ph type="sldNum" sz="quarter" idx="10"/>
          </p:nvPr>
        </p:nvSpPr>
        <p:spPr/>
        <p:txBody>
          <a:bodyPr/>
          <a:lstStyle/>
          <a:p>
            <a:fld id="{42AD0A0E-4515-A647-B2E3-7F1B29FB990E}" type="slidenum">
              <a:rPr lang="en-US" smtClean="0"/>
              <a:pPr/>
              <a:t>‹#›</a:t>
            </a:fld>
            <a:endParaRPr lang="en-US"/>
          </a:p>
        </p:txBody>
      </p:sp>
      <p:pic>
        <p:nvPicPr>
          <p:cNvPr id="4" name="Picture 3">
            <a:extLst>
              <a:ext uri="{FF2B5EF4-FFF2-40B4-BE49-F238E27FC236}">
                <a16:creationId xmlns:a16="http://schemas.microsoft.com/office/drawing/2014/main" id="{354A3FF4-8D50-4114-A5A4-C538BCC81F7B}"/>
              </a:ext>
            </a:extLst>
          </p:cNvPr>
          <p:cNvPicPr>
            <a:picLocks noChangeAspect="1"/>
          </p:cNvPicPr>
          <p:nvPr userDrawn="1"/>
        </p:nvPicPr>
        <p:blipFill>
          <a:blip r:embed="rId2"/>
          <a:stretch>
            <a:fillRect/>
          </a:stretch>
        </p:blipFill>
        <p:spPr>
          <a:xfrm>
            <a:off x="7427160" y="-90527"/>
            <a:ext cx="1536325" cy="1536325"/>
          </a:xfrm>
          <a:prstGeom prst="rect">
            <a:avLst/>
          </a:prstGeom>
        </p:spPr>
      </p:pic>
      <p:sp>
        <p:nvSpPr>
          <p:cNvPr id="5" name="Content Placeholder 2">
            <a:extLst>
              <a:ext uri="{FF2B5EF4-FFF2-40B4-BE49-F238E27FC236}">
                <a16:creationId xmlns:a16="http://schemas.microsoft.com/office/drawing/2014/main" id="{C73AEBA3-CC04-4431-B370-F5063F70C419}"/>
              </a:ext>
            </a:extLst>
          </p:cNvPr>
          <p:cNvSpPr>
            <a:spLocks noGrp="1"/>
          </p:cNvSpPr>
          <p:nvPr>
            <p:ph idx="1"/>
          </p:nvPr>
        </p:nvSpPr>
        <p:spPr>
          <a:xfrm>
            <a:off x="857250" y="1215384"/>
            <a:ext cx="7462661" cy="3675929"/>
          </a:xfrm>
        </p:spPr>
        <p:txBody>
          <a:bodyPr>
            <a:normAutofit/>
          </a:bodyPr>
          <a:lstStyle>
            <a:lvl1pPr>
              <a:defRPr sz="2400"/>
            </a:lvl1pPr>
            <a:lvl2pPr marL="584200" indent="-228600">
              <a:tabLst/>
              <a:defRPr sz="2200"/>
            </a:lvl2pPr>
            <a:lvl3pPr marL="927100" indent="-228600">
              <a:tabLst/>
              <a:defRPr sz="2000"/>
            </a:lvl3pPr>
            <a:lvl4pPr marL="1155700" indent="-157163">
              <a:tabLst/>
              <a:defRPr sz="1800"/>
            </a:lvl4pPr>
            <a:lvl5pPr marL="1497013" indent="-200025">
              <a:tabLst/>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52018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5B16E262-BA06-4B9D-9198-EEE673B475A3}"/>
              </a:ext>
            </a:extLst>
          </p:cNvPr>
          <p:cNvGraphicFramePr>
            <a:graphicFrameLocks noChangeAspect="1"/>
          </p:cNvGraphicFramePr>
          <p:nvPr userDrawn="1">
            <p:custDataLst>
              <p:tags r:id="rId1"/>
            </p:custDataLst>
            <p:extLst>
              <p:ext uri="{D42A27DB-BD31-4B8C-83A1-F6EECF244321}">
                <p14:modId xmlns:p14="http://schemas.microsoft.com/office/powerpoint/2010/main" val="3455399577"/>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4" imgW="347" imgH="348" progId="TCLayout.ActiveDocument.1">
                  <p:embed/>
                </p:oleObj>
              </mc:Choice>
              <mc:Fallback>
                <p:oleObj name="think-cell Slide" r:id="rId4" imgW="347" imgH="348" progId="TCLayout.ActiveDocument.1">
                  <p:embed/>
                  <p:pic>
                    <p:nvPicPr>
                      <p:cNvPr id="8" name="Object 7" hidden="1">
                        <a:extLst>
                          <a:ext uri="{FF2B5EF4-FFF2-40B4-BE49-F238E27FC236}">
                            <a16:creationId xmlns:a16="http://schemas.microsoft.com/office/drawing/2014/main" id="{5B16E262-BA06-4B9D-9198-EEE673B475A3}"/>
                          </a:ext>
                        </a:extLst>
                      </p:cNvPr>
                      <p:cNvPicPr/>
                      <p:nvPr/>
                    </p:nvPicPr>
                    <p:blipFill>
                      <a:blip r:embed="rId5"/>
                      <a:stretch>
                        <a:fillRect/>
                      </a:stretch>
                    </p:blipFill>
                    <p:spPr>
                      <a:xfrm>
                        <a:off x="1191" y="1191"/>
                        <a:ext cx="1191" cy="1191"/>
                      </a:xfrm>
                      <a:prstGeom prst="rect">
                        <a:avLst/>
                      </a:prstGeom>
                    </p:spPr>
                  </p:pic>
                </p:oleObj>
              </mc:Fallback>
            </mc:AlternateContent>
          </a:graphicData>
        </a:graphic>
      </p:graphicFrame>
      <p:sp>
        <p:nvSpPr>
          <p:cNvPr id="7" name="Rectangle 6" hidden="1">
            <a:extLst>
              <a:ext uri="{FF2B5EF4-FFF2-40B4-BE49-F238E27FC236}">
                <a16:creationId xmlns:a16="http://schemas.microsoft.com/office/drawing/2014/main" id="{70B5E610-F770-4331-88EB-BAE0DA96E5C0}"/>
              </a:ext>
            </a:extLst>
          </p:cNvPr>
          <p:cNvSpPr/>
          <p:nvPr userDrawn="1">
            <p:custDataLst>
              <p:tags r:id="rId2"/>
            </p:custDataLst>
          </p:nvPr>
        </p:nvSpPr>
        <p:spPr>
          <a:xfrm>
            <a:off x="0" y="0"/>
            <a:ext cx="119063" cy="1190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GB" sz="2400" b="1" i="0" baseline="0" dirty="0">
              <a:latin typeface="Arial" panose="020B0604020202020204" pitchFamily="34" charset="0"/>
              <a:ea typeface="+mj-ea"/>
              <a:cs typeface="+mj-cs"/>
              <a:sym typeface="Arial" panose="020B0604020202020204" pitchFamily="34" charset="0"/>
            </a:endParaRPr>
          </a:p>
        </p:txBody>
      </p:sp>
      <p:grpSp>
        <p:nvGrpSpPr>
          <p:cNvPr id="18" name="Group 17">
            <a:extLst>
              <a:ext uri="{FF2B5EF4-FFF2-40B4-BE49-F238E27FC236}">
                <a16:creationId xmlns:a16="http://schemas.microsoft.com/office/drawing/2014/main" id="{1BE17AD4-94B4-46F7-8413-24EC4134BBAD}"/>
              </a:ext>
            </a:extLst>
          </p:cNvPr>
          <p:cNvGrpSpPr/>
          <p:nvPr userDrawn="1"/>
        </p:nvGrpSpPr>
        <p:grpSpPr>
          <a:xfrm>
            <a:off x="8635682" y="4662040"/>
            <a:ext cx="252313" cy="372803"/>
            <a:chOff x="11514242" y="6216052"/>
            <a:chExt cx="336417" cy="497071"/>
          </a:xfrm>
        </p:grpSpPr>
        <p:sp>
          <p:nvSpPr>
            <p:cNvPr id="14" name="Freeform: Shape 13">
              <a:extLst>
                <a:ext uri="{FF2B5EF4-FFF2-40B4-BE49-F238E27FC236}">
                  <a16:creationId xmlns:a16="http://schemas.microsoft.com/office/drawing/2014/main" id="{2931EE4E-44A0-4F76-9AC5-1F23FD2CA94D}"/>
                </a:ext>
              </a:extLst>
            </p:cNvPr>
            <p:cNvSpPr/>
            <p:nvPr userDrawn="1"/>
          </p:nvSpPr>
          <p:spPr>
            <a:xfrm>
              <a:off x="11514242" y="6216052"/>
              <a:ext cx="336417" cy="253302"/>
            </a:xfrm>
            <a:custGeom>
              <a:avLst/>
              <a:gdLst>
                <a:gd name="connsiteX0" fmla="*/ 434397 w 776167"/>
                <a:gd name="connsiteY0" fmla="*/ 6948 h 584408"/>
                <a:gd name="connsiteX1" fmla="*/ 677749 w 776167"/>
                <a:gd name="connsiteY1" fmla="*/ 186288 h 584408"/>
                <a:gd name="connsiteX2" fmla="*/ 436406 w 776167"/>
                <a:gd name="connsiteY2" fmla="*/ 493468 h 584408"/>
                <a:gd name="connsiteX3" fmla="*/ 371391 w 776167"/>
                <a:gd name="connsiteY3" fmla="*/ 502599 h 584408"/>
                <a:gd name="connsiteX4" fmla="*/ 85122 w 776167"/>
                <a:gd name="connsiteY4" fmla="*/ 323259 h 584408"/>
                <a:gd name="connsiteX5" fmla="*/ 225654 w 776167"/>
                <a:gd name="connsiteY5" fmla="*/ 55527 h 584408"/>
                <a:gd name="connsiteX6" fmla="*/ 12162 w 776167"/>
                <a:gd name="connsiteY6" fmla="*/ 381883 h 584408"/>
                <a:gd name="connsiteX7" fmla="*/ 454121 w 776167"/>
                <a:gd name="connsiteY7" fmla="*/ 568528 h 584408"/>
                <a:gd name="connsiteX8" fmla="*/ 769519 w 776167"/>
                <a:gd name="connsiteY8" fmla="*/ 207108 h 584408"/>
                <a:gd name="connsiteX9" fmla="*/ 434397 w 776167"/>
                <a:gd name="connsiteY9" fmla="*/ 6948 h 58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6167" h="584408">
                  <a:moveTo>
                    <a:pt x="434397" y="6948"/>
                  </a:moveTo>
                  <a:cubicBezTo>
                    <a:pt x="554475" y="15075"/>
                    <a:pt x="654464" y="83834"/>
                    <a:pt x="677749" y="186288"/>
                  </a:cubicBezTo>
                  <a:cubicBezTo>
                    <a:pt x="708156" y="318146"/>
                    <a:pt x="600132" y="455664"/>
                    <a:pt x="436406" y="493468"/>
                  </a:cubicBezTo>
                  <a:cubicBezTo>
                    <a:pt x="415041" y="498394"/>
                    <a:pt x="393287" y="501449"/>
                    <a:pt x="371391" y="502599"/>
                  </a:cubicBezTo>
                  <a:cubicBezTo>
                    <a:pt x="233233" y="509539"/>
                    <a:pt x="111603" y="437127"/>
                    <a:pt x="85122" y="323259"/>
                  </a:cubicBezTo>
                  <a:cubicBezTo>
                    <a:pt x="61563" y="221079"/>
                    <a:pt x="121648" y="115429"/>
                    <a:pt x="225654" y="55527"/>
                  </a:cubicBezTo>
                  <a:cubicBezTo>
                    <a:pt x="75078" y="124469"/>
                    <a:pt x="-16784" y="256783"/>
                    <a:pt x="12162" y="381883"/>
                  </a:cubicBezTo>
                  <a:cubicBezTo>
                    <a:pt x="47136" y="533281"/>
                    <a:pt x="245013" y="616833"/>
                    <a:pt x="454121" y="568528"/>
                  </a:cubicBezTo>
                  <a:cubicBezTo>
                    <a:pt x="663230" y="520223"/>
                    <a:pt x="804401" y="358506"/>
                    <a:pt x="769519" y="207108"/>
                  </a:cubicBezTo>
                  <a:cubicBezTo>
                    <a:pt x="740573" y="82008"/>
                    <a:pt x="600406" y="3661"/>
                    <a:pt x="434397" y="6948"/>
                  </a:cubicBezTo>
                </a:path>
              </a:pathLst>
            </a:custGeom>
            <a:solidFill>
              <a:schemeClr val="accent2"/>
            </a:solidFill>
            <a:ln w="9525" cap="flat">
              <a:noFill/>
              <a:prstDash val="solid"/>
              <a:miter/>
            </a:ln>
          </p:spPr>
          <p:txBody>
            <a:bodyPr rtlCol="0" anchor="ctr"/>
            <a:lstStyle/>
            <a:p>
              <a:endParaRPr lang="en-GB" sz="1013" dirty="0"/>
            </a:p>
          </p:txBody>
        </p:sp>
        <p:sp>
          <p:nvSpPr>
            <p:cNvPr id="17" name="Freeform: Shape 16">
              <a:extLst>
                <a:ext uri="{FF2B5EF4-FFF2-40B4-BE49-F238E27FC236}">
                  <a16:creationId xmlns:a16="http://schemas.microsoft.com/office/drawing/2014/main" id="{B2A5F61B-FA48-4FD0-9CD9-ECC95DFFCC01}"/>
                </a:ext>
              </a:extLst>
            </p:cNvPr>
            <p:cNvSpPr/>
            <p:nvPr userDrawn="1"/>
          </p:nvSpPr>
          <p:spPr>
            <a:xfrm>
              <a:off x="11642383" y="6228877"/>
              <a:ext cx="158857" cy="484246"/>
            </a:xfrm>
            <a:custGeom>
              <a:avLst/>
              <a:gdLst>
                <a:gd name="connsiteX0" fmla="*/ 69206 w 158857"/>
                <a:gd name="connsiteY0" fmla="*/ 239334 h 484246"/>
                <a:gd name="connsiteX1" fmla="*/ 120658 w 158857"/>
                <a:gd name="connsiteY1" fmla="*/ 484246 h 484246"/>
                <a:gd name="connsiteX2" fmla="*/ 44945 w 158857"/>
                <a:gd name="connsiteY2" fmla="*/ 243687 h 484246"/>
                <a:gd name="connsiteX3" fmla="*/ 68692 w 158857"/>
                <a:gd name="connsiteY3" fmla="*/ 239452 h 484246"/>
                <a:gd name="connsiteX4" fmla="*/ 59391 w 158857"/>
                <a:gd name="connsiteY4" fmla="*/ 195559 h 484246"/>
                <a:gd name="connsiteX5" fmla="*/ 59391 w 158857"/>
                <a:gd name="connsiteY5" fmla="*/ 195756 h 484246"/>
                <a:gd name="connsiteX6" fmla="*/ 59353 w 158857"/>
                <a:gd name="connsiteY6" fmla="*/ 195564 h 484246"/>
                <a:gd name="connsiteX7" fmla="*/ 48903 w 158857"/>
                <a:gd name="connsiteY7" fmla="*/ 635 h 484246"/>
                <a:gd name="connsiteX8" fmla="*/ 157032 w 158857"/>
                <a:gd name="connsiteY8" fmla="*/ 68749 h 484246"/>
                <a:gd name="connsiteX9" fmla="*/ 84484 w 158857"/>
                <a:gd name="connsiteY9" fmla="*/ 185070 h 484246"/>
                <a:gd name="connsiteX10" fmla="*/ 119392 w 158857"/>
                <a:gd name="connsiteY10" fmla="*/ 48802 h 484246"/>
                <a:gd name="connsiteX11" fmla="*/ 46093 w 158857"/>
                <a:gd name="connsiteY11" fmla="*/ 127959 h 484246"/>
                <a:gd name="connsiteX12" fmla="*/ 53915 w 158857"/>
                <a:gd name="connsiteY12" fmla="*/ 167794 h 484246"/>
                <a:gd name="connsiteX13" fmla="*/ 59353 w 158857"/>
                <a:gd name="connsiteY13" fmla="*/ 195564 h 484246"/>
                <a:gd name="connsiteX14" fmla="*/ 33111 w 158857"/>
                <a:gd name="connsiteY14" fmla="*/ 199516 h 484246"/>
                <a:gd name="connsiteX15" fmla="*/ 4575 w 158857"/>
                <a:gd name="connsiteY15" fmla="*/ 101243 h 484246"/>
                <a:gd name="connsiteX16" fmla="*/ 48903 w 158857"/>
                <a:gd name="connsiteY16" fmla="*/ 635 h 484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8857" h="484246">
                  <a:moveTo>
                    <a:pt x="69206" y="239334"/>
                  </a:moveTo>
                  <a:cubicBezTo>
                    <a:pt x="91964" y="348056"/>
                    <a:pt x="120658" y="484246"/>
                    <a:pt x="120658" y="484246"/>
                  </a:cubicBezTo>
                  <a:cubicBezTo>
                    <a:pt x="120658" y="484246"/>
                    <a:pt x="79180" y="356367"/>
                    <a:pt x="44945" y="243687"/>
                  </a:cubicBezTo>
                  <a:cubicBezTo>
                    <a:pt x="52860" y="242685"/>
                    <a:pt x="60776" y="241273"/>
                    <a:pt x="68692" y="239452"/>
                  </a:cubicBezTo>
                  <a:close/>
                  <a:moveTo>
                    <a:pt x="59391" y="195559"/>
                  </a:moveTo>
                  <a:lnTo>
                    <a:pt x="59391" y="195756"/>
                  </a:lnTo>
                  <a:lnTo>
                    <a:pt x="59353" y="195564"/>
                  </a:lnTo>
                  <a:close/>
                  <a:moveTo>
                    <a:pt x="48903" y="635"/>
                  </a:moveTo>
                  <a:cubicBezTo>
                    <a:pt x="104946" y="-5421"/>
                    <a:pt x="150066" y="33010"/>
                    <a:pt x="157032" y="68749"/>
                  </a:cubicBezTo>
                  <a:cubicBezTo>
                    <a:pt x="172507" y="148698"/>
                    <a:pt x="84484" y="185070"/>
                    <a:pt x="84484" y="185070"/>
                  </a:cubicBezTo>
                  <a:cubicBezTo>
                    <a:pt x="84484" y="185070"/>
                    <a:pt x="178839" y="111454"/>
                    <a:pt x="119392" y="48802"/>
                  </a:cubicBezTo>
                  <a:cubicBezTo>
                    <a:pt x="89233" y="17139"/>
                    <a:pt x="32003" y="46822"/>
                    <a:pt x="46093" y="127959"/>
                  </a:cubicBezTo>
                  <a:cubicBezTo>
                    <a:pt x="47459" y="135874"/>
                    <a:pt x="50882" y="152824"/>
                    <a:pt x="53915" y="167794"/>
                  </a:cubicBezTo>
                  <a:lnTo>
                    <a:pt x="59353" y="195564"/>
                  </a:lnTo>
                  <a:lnTo>
                    <a:pt x="33111" y="199516"/>
                  </a:lnTo>
                  <a:cubicBezTo>
                    <a:pt x="19179" y="152972"/>
                    <a:pt x="9205" y="121943"/>
                    <a:pt x="4575" y="101243"/>
                  </a:cubicBezTo>
                  <a:cubicBezTo>
                    <a:pt x="-11771" y="27983"/>
                    <a:pt x="18665" y="3999"/>
                    <a:pt x="48903" y="635"/>
                  </a:cubicBezTo>
                  <a:close/>
                </a:path>
              </a:pathLst>
            </a:custGeom>
            <a:solidFill>
              <a:schemeClr val="tx2"/>
            </a:solidFill>
            <a:ln w="9525" cap="flat">
              <a:noFill/>
              <a:prstDash val="solid"/>
              <a:miter/>
            </a:ln>
          </p:spPr>
          <p:txBody>
            <a:bodyPr wrap="square" rtlCol="0" anchor="ctr">
              <a:noAutofit/>
            </a:bodyPr>
            <a:lstStyle/>
            <a:p>
              <a:endParaRPr lang="en-GB" sz="1013" dirty="0"/>
            </a:p>
          </p:txBody>
        </p:sp>
      </p:grpSp>
      <p:sp>
        <p:nvSpPr>
          <p:cNvPr id="2" name="Title 1">
            <a:extLst>
              <a:ext uri="{FF2B5EF4-FFF2-40B4-BE49-F238E27FC236}">
                <a16:creationId xmlns:a16="http://schemas.microsoft.com/office/drawing/2014/main" id="{57056E73-8C6A-4050-AE99-1575D3218A6D}"/>
              </a:ext>
            </a:extLst>
          </p:cNvPr>
          <p:cNvSpPr>
            <a:spLocks noGrp="1"/>
          </p:cNvSpPr>
          <p:nvPr userDrawn="1">
            <p:ph type="title"/>
          </p:nvPr>
        </p:nvSpPr>
        <p:spPr>
          <a:xfrm>
            <a:off x="581025" y="285750"/>
            <a:ext cx="7981950" cy="369332"/>
          </a:xfrm>
        </p:spPr>
        <p:txBody>
          <a:bodyPr/>
          <a:lstStyle>
            <a:lvl1pPr>
              <a:defRPr>
                <a:solidFill>
                  <a:schemeClr val="tx2"/>
                </a:solidFill>
              </a:defRPr>
            </a:lvl1pPr>
          </a:lstStyle>
          <a:p>
            <a:r>
              <a:rPr lang="en-US"/>
              <a:t>Click to edit Master title style</a:t>
            </a:r>
            <a:endParaRPr lang="en-GB" dirty="0"/>
          </a:p>
        </p:txBody>
      </p:sp>
      <p:sp>
        <p:nvSpPr>
          <p:cNvPr id="5" name="Footer Placeholder 4">
            <a:extLst>
              <a:ext uri="{FF2B5EF4-FFF2-40B4-BE49-F238E27FC236}">
                <a16:creationId xmlns:a16="http://schemas.microsoft.com/office/drawing/2014/main" id="{F04BD99B-1CC6-4F88-8EBA-1FACD8EC11C3}"/>
              </a:ext>
            </a:extLst>
          </p:cNvPr>
          <p:cNvSpPr>
            <a:spLocks noGrp="1"/>
          </p:cNvSpPr>
          <p:nvPr userDrawn="1">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8439E965-EC54-4B18-8EE4-ECD14129DBD5}"/>
              </a:ext>
            </a:extLst>
          </p:cNvPr>
          <p:cNvSpPr>
            <a:spLocks noGrp="1"/>
          </p:cNvSpPr>
          <p:nvPr userDrawn="1">
            <p:ph type="sldNum" sz="quarter" idx="12"/>
          </p:nvPr>
        </p:nvSpPr>
        <p:spPr/>
        <p:txBody>
          <a:bodyPr/>
          <a:lstStyle/>
          <a:p>
            <a:fld id="{64E1A0DC-D65E-45AD-95C5-F9BC6FEA8957}" type="slidenum">
              <a:rPr lang="en-GB" smtClean="0"/>
              <a:t>‹#›</a:t>
            </a:fld>
            <a:endParaRPr lang="en-GB" dirty="0"/>
          </a:p>
        </p:txBody>
      </p:sp>
      <p:sp>
        <p:nvSpPr>
          <p:cNvPr id="13" name="Text Placeholder 14">
            <a:extLst>
              <a:ext uri="{FF2B5EF4-FFF2-40B4-BE49-F238E27FC236}">
                <a16:creationId xmlns:a16="http://schemas.microsoft.com/office/drawing/2014/main" id="{AC53F286-3AB7-48EA-9B9B-CE2E4102AAF2}"/>
              </a:ext>
            </a:extLst>
          </p:cNvPr>
          <p:cNvSpPr>
            <a:spLocks noGrp="1"/>
          </p:cNvSpPr>
          <p:nvPr userDrawn="1">
            <p:ph type="body" sz="quarter" idx="13" hasCustomPrompt="1"/>
          </p:nvPr>
        </p:nvSpPr>
        <p:spPr>
          <a:xfrm>
            <a:off x="581025" y="0"/>
            <a:ext cx="7981950" cy="243000"/>
          </a:xfrm>
          <a:prstGeom prst="rect">
            <a:avLst/>
          </a:prstGeom>
        </p:spPr>
        <p:txBody>
          <a:bodyPr anchor="b"/>
          <a:lstStyle>
            <a:lvl1pPr marL="0" indent="0" algn="l" defTabSz="685800" rtl="0" eaLnBrk="1" latinLnBrk="0" hangingPunct="1">
              <a:lnSpc>
                <a:spcPct val="100000"/>
              </a:lnSpc>
              <a:spcBef>
                <a:spcPct val="0"/>
              </a:spcBef>
              <a:spcAft>
                <a:spcPts val="0"/>
              </a:spcAft>
              <a:buNone/>
              <a:defRPr lang="en-US" sz="750" b="0" kern="1200" dirty="0" smtClean="0">
                <a:solidFill>
                  <a:schemeClr val="accent3"/>
                </a:solidFill>
                <a:latin typeface="+mj-lt"/>
                <a:ea typeface="+mj-ea"/>
                <a:cs typeface="+mj-cs"/>
              </a:defRPr>
            </a:lvl1pPr>
            <a:lvl2pPr marL="0" indent="0" algn="l" defTabSz="685800" rtl="0" eaLnBrk="1" latinLnBrk="0" hangingPunct="1">
              <a:lnSpc>
                <a:spcPct val="100000"/>
              </a:lnSpc>
              <a:spcBef>
                <a:spcPct val="0"/>
              </a:spcBef>
              <a:spcAft>
                <a:spcPts val="450"/>
              </a:spcAft>
              <a:buNone/>
              <a:defRPr lang="en-US" sz="750" b="0" kern="1200" dirty="0" smtClean="0">
                <a:solidFill>
                  <a:schemeClr val="accent3"/>
                </a:solidFill>
                <a:latin typeface="+mj-lt"/>
                <a:ea typeface="+mj-ea"/>
                <a:cs typeface="+mj-cs"/>
              </a:defRPr>
            </a:lvl2pPr>
            <a:lvl3pPr marL="0" indent="0" algn="l" defTabSz="685800" rtl="0" eaLnBrk="1" latinLnBrk="0" hangingPunct="1">
              <a:lnSpc>
                <a:spcPct val="100000"/>
              </a:lnSpc>
              <a:spcBef>
                <a:spcPct val="0"/>
              </a:spcBef>
              <a:spcAft>
                <a:spcPts val="450"/>
              </a:spcAft>
              <a:buNone/>
              <a:defRPr lang="en-US" sz="750" b="0" kern="1200" dirty="0" smtClean="0">
                <a:solidFill>
                  <a:schemeClr val="accent3"/>
                </a:solidFill>
                <a:latin typeface="+mj-lt"/>
                <a:ea typeface="+mj-ea"/>
                <a:cs typeface="+mj-cs"/>
              </a:defRPr>
            </a:lvl3pPr>
            <a:lvl4pPr marL="0" indent="0" algn="l" defTabSz="685800" rtl="0" eaLnBrk="1" latinLnBrk="0" hangingPunct="1">
              <a:lnSpc>
                <a:spcPct val="100000"/>
              </a:lnSpc>
              <a:spcBef>
                <a:spcPct val="0"/>
              </a:spcBef>
              <a:spcAft>
                <a:spcPts val="450"/>
              </a:spcAft>
              <a:buNone/>
              <a:defRPr lang="en-US" sz="750" b="0" kern="1200" dirty="0" smtClean="0">
                <a:solidFill>
                  <a:schemeClr val="accent3"/>
                </a:solidFill>
                <a:latin typeface="+mj-lt"/>
                <a:ea typeface="+mj-ea"/>
                <a:cs typeface="+mj-cs"/>
              </a:defRPr>
            </a:lvl4pPr>
            <a:lvl5pPr marL="0" indent="0" algn="l" defTabSz="685800" rtl="0" eaLnBrk="1" latinLnBrk="0" hangingPunct="1">
              <a:lnSpc>
                <a:spcPct val="100000"/>
              </a:lnSpc>
              <a:spcBef>
                <a:spcPct val="0"/>
              </a:spcBef>
              <a:spcAft>
                <a:spcPts val="450"/>
              </a:spcAft>
              <a:buNone/>
              <a:defRPr lang="en-GB" sz="750" b="0" kern="1200" dirty="0">
                <a:solidFill>
                  <a:schemeClr val="accent3"/>
                </a:solidFill>
                <a:latin typeface="+mj-lt"/>
                <a:ea typeface="+mj-ea"/>
                <a:cs typeface="+mj-cs"/>
              </a:defRPr>
            </a:lvl5pPr>
          </a:lstStyle>
          <a:p>
            <a:pPr lvl="0"/>
            <a:r>
              <a:rPr lang="en-GB" dirty="0"/>
              <a:t>Breadcrumb here if needed</a:t>
            </a:r>
          </a:p>
        </p:txBody>
      </p:sp>
      <p:sp>
        <p:nvSpPr>
          <p:cNvPr id="10" name="Content Placeholder 9">
            <a:extLst>
              <a:ext uri="{FF2B5EF4-FFF2-40B4-BE49-F238E27FC236}">
                <a16:creationId xmlns:a16="http://schemas.microsoft.com/office/drawing/2014/main" id="{4288157E-6AF4-489A-8466-BCB9D033F914}"/>
              </a:ext>
            </a:extLst>
          </p:cNvPr>
          <p:cNvSpPr>
            <a:spLocks noGrp="1"/>
          </p:cNvSpPr>
          <p:nvPr>
            <p:ph sz="quarter" idx="16"/>
          </p:nvPr>
        </p:nvSpPr>
        <p:spPr>
          <a:xfrm>
            <a:off x="581025" y="1143000"/>
            <a:ext cx="7981950" cy="3429001"/>
          </a:xfrm>
        </p:spPr>
        <p:txBody>
          <a:bodyPr/>
          <a:lstStyle>
            <a:lvl2pPr>
              <a:defRPr/>
            </a:lvl2pPr>
            <a:lvl3pPr>
              <a:defRPr/>
            </a:lvl3pPr>
            <a:lvl4pPr>
              <a:defRPr/>
            </a:lvl4pPr>
            <a:lvl5pPr>
              <a:defRPr/>
            </a:lvl5pPr>
            <a:lvl6pP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108680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57250" y="59945"/>
            <a:ext cx="7462661" cy="941541"/>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857250" y="1215384"/>
            <a:ext cx="7462661" cy="367592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985487" y="59945"/>
            <a:ext cx="2057400" cy="273844"/>
          </a:xfrm>
          <a:prstGeom prst="rect">
            <a:avLst/>
          </a:prstGeom>
        </p:spPr>
        <p:txBody>
          <a:bodyPr vert="horz" lIns="91440" tIns="45720" rIns="91440" bIns="45720" rtlCol="0" anchor="ctr"/>
          <a:lstStyle>
            <a:lvl1pPr algn="r">
              <a:defRPr sz="900">
                <a:solidFill>
                  <a:schemeClr val="tx1"/>
                </a:solidFill>
              </a:defRPr>
            </a:lvl1pPr>
          </a:lstStyle>
          <a:p>
            <a:fld id="{42AD0A0E-4515-A647-B2E3-7F1B29FB990E}" type="slidenum">
              <a:rPr lang="en-US" smtClean="0"/>
              <a:pPr/>
              <a:t>‹#›</a:t>
            </a:fld>
            <a:endParaRPr lang="en-US"/>
          </a:p>
        </p:txBody>
      </p:sp>
      <p:pic>
        <p:nvPicPr>
          <p:cNvPr id="7" name="Picture 6"/>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8220611" y="4380219"/>
            <a:ext cx="822276" cy="639548"/>
          </a:xfrm>
          <a:prstGeom prst="rect">
            <a:avLst/>
          </a:prstGeom>
        </p:spPr>
      </p:pic>
      <p:sp>
        <p:nvSpPr>
          <p:cNvPr id="14" name="Freeform 13"/>
          <p:cNvSpPr/>
          <p:nvPr userDrawn="1"/>
        </p:nvSpPr>
        <p:spPr>
          <a:xfrm>
            <a:off x="474944" y="647700"/>
            <a:ext cx="45719" cy="353786"/>
          </a:xfrm>
          <a:custGeom>
            <a:avLst/>
            <a:gdLst>
              <a:gd name="connsiteX0" fmla="*/ 0 w 0"/>
              <a:gd name="connsiteY0" fmla="*/ 0 h 522514"/>
              <a:gd name="connsiteX1" fmla="*/ 0 w 0"/>
              <a:gd name="connsiteY1" fmla="*/ 522514 h 522514"/>
            </a:gdLst>
            <a:ahLst/>
            <a:cxnLst>
              <a:cxn ang="0">
                <a:pos x="connsiteX0" y="connsiteY0"/>
              </a:cxn>
              <a:cxn ang="0">
                <a:pos x="connsiteX1" y="connsiteY1"/>
              </a:cxn>
            </a:cxnLst>
            <a:rect l="l" t="t" r="r" b="b"/>
            <a:pathLst>
              <a:path h="522514">
                <a:moveTo>
                  <a:pt x="0" y="0"/>
                </a:moveTo>
                <a:lnTo>
                  <a:pt x="0" y="522514"/>
                </a:lnTo>
              </a:path>
            </a:pathLst>
          </a:custGeom>
          <a:noFill/>
          <a:ln w="1905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userDrawn="1"/>
        </p:nvSpPr>
        <p:spPr>
          <a:xfrm flipV="1">
            <a:off x="474944" y="957127"/>
            <a:ext cx="7844967" cy="45719"/>
          </a:xfrm>
          <a:custGeom>
            <a:avLst/>
            <a:gdLst>
              <a:gd name="connsiteX0" fmla="*/ 0 w 7409543"/>
              <a:gd name="connsiteY0" fmla="*/ 0 h 0"/>
              <a:gd name="connsiteX1" fmla="*/ 0 w 7409543"/>
              <a:gd name="connsiteY1" fmla="*/ 0 h 0"/>
              <a:gd name="connsiteX2" fmla="*/ 7409543 w 7409543"/>
              <a:gd name="connsiteY2" fmla="*/ 0 h 0"/>
              <a:gd name="connsiteX3" fmla="*/ 7409543 w 7409543"/>
              <a:gd name="connsiteY3" fmla="*/ 0 h 0"/>
            </a:gdLst>
            <a:ahLst/>
            <a:cxnLst>
              <a:cxn ang="0">
                <a:pos x="connsiteX0" y="connsiteY0"/>
              </a:cxn>
              <a:cxn ang="0">
                <a:pos x="connsiteX1" y="connsiteY1"/>
              </a:cxn>
              <a:cxn ang="0">
                <a:pos x="connsiteX2" y="connsiteY2"/>
              </a:cxn>
              <a:cxn ang="0">
                <a:pos x="connsiteX3" y="connsiteY3"/>
              </a:cxn>
            </a:cxnLst>
            <a:rect l="l" t="t" r="r" b="b"/>
            <a:pathLst>
              <a:path w="7409543">
                <a:moveTo>
                  <a:pt x="0" y="0"/>
                </a:moveTo>
                <a:lnTo>
                  <a:pt x="0" y="0"/>
                </a:lnTo>
                <a:lnTo>
                  <a:pt x="7409543" y="0"/>
                </a:lnTo>
                <a:lnTo>
                  <a:pt x="7409543" y="0"/>
                </a:lnTo>
              </a:path>
            </a:pathLst>
          </a:custGeom>
          <a:noFill/>
          <a:ln w="1905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85304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7" r:id="rId4"/>
    <p:sldLayoutId id="2147483668" r:id="rId5"/>
    <p:sldLayoutId id="2147483664" r:id="rId6"/>
    <p:sldLayoutId id="2147483666" r:id="rId7"/>
    <p:sldLayoutId id="2147483669" r:id="rId8"/>
    <p:sldLayoutId id="2147483670" r:id="rId9"/>
    <p:sldLayoutId id="2147483671" r:id="rId10"/>
    <p:sldLayoutId id="2147483672" r:id="rId11"/>
    <p:sldLayoutId id="2147483673" r:id="rId12"/>
  </p:sldLayoutIdLst>
  <p:hf hdr="0" ftr="0" dt="0"/>
  <p:txStyles>
    <p:titleStyle>
      <a:lvl1pPr algn="l" defTabSz="685800" rtl="0" eaLnBrk="1" latinLnBrk="0" hangingPunct="1">
        <a:lnSpc>
          <a:spcPct val="90000"/>
        </a:lnSpc>
        <a:spcBef>
          <a:spcPct val="0"/>
        </a:spcBef>
        <a:buNone/>
        <a:defRPr sz="3400" b="1" kern="1200">
          <a:solidFill>
            <a:srgbClr val="F28C11"/>
          </a:solidFill>
          <a:latin typeface="+mj-lt"/>
          <a:ea typeface="+mj-ea"/>
          <a:cs typeface="+mj-cs"/>
        </a:defRPr>
      </a:lvl1pPr>
    </p:titleStyle>
    <p:bodyStyle>
      <a:lvl1pPr marL="171450" indent="-171450" algn="l" defTabSz="685800" rtl="0" eaLnBrk="1" latinLnBrk="0" hangingPunct="1">
        <a:lnSpc>
          <a:spcPct val="90000"/>
        </a:lnSpc>
        <a:spcBef>
          <a:spcPts val="750"/>
        </a:spcBef>
        <a:buClr>
          <a:srgbClr val="F28C11"/>
        </a:buClr>
        <a:buFont typeface="Arial" panose="020B0604020202020204" pitchFamily="34" charset="0"/>
        <a:buChar char="•"/>
        <a:defRPr sz="2000" kern="1200">
          <a:solidFill>
            <a:schemeClr val="tx1"/>
          </a:solidFill>
          <a:latin typeface="+mn-lt"/>
          <a:ea typeface="+mn-ea"/>
          <a:cs typeface="+mn-cs"/>
        </a:defRPr>
      </a:lvl1pPr>
      <a:lvl2pPr marL="527050" indent="-171450" algn="l" defTabSz="685800" rtl="0" eaLnBrk="1" latinLnBrk="0" hangingPunct="1">
        <a:lnSpc>
          <a:spcPct val="90000"/>
        </a:lnSpc>
        <a:spcBef>
          <a:spcPts val="375"/>
        </a:spcBef>
        <a:buClr>
          <a:srgbClr val="F28C11"/>
        </a:buClr>
        <a:buFont typeface=".AppleSystemUIFont" charset="-120"/>
        <a:buChar char="–"/>
        <a:tabLst/>
        <a:defRPr sz="1600" kern="1200">
          <a:solidFill>
            <a:schemeClr val="tx1"/>
          </a:solidFill>
          <a:latin typeface="+mn-lt"/>
          <a:ea typeface="+mn-ea"/>
          <a:cs typeface="+mn-cs"/>
        </a:defRPr>
      </a:lvl2pPr>
      <a:lvl3pPr marL="755650" indent="-114300" algn="l" defTabSz="685800" rtl="0" eaLnBrk="1" latinLnBrk="0" hangingPunct="1">
        <a:lnSpc>
          <a:spcPct val="90000"/>
        </a:lnSpc>
        <a:spcBef>
          <a:spcPts val="375"/>
        </a:spcBef>
        <a:buClr>
          <a:srgbClr val="F28C11"/>
        </a:buClr>
        <a:buFont typeface="Wingdings" charset="2"/>
        <a:buChar char="§"/>
        <a:tabLst/>
        <a:defRPr sz="1400" kern="1200">
          <a:solidFill>
            <a:schemeClr val="tx1"/>
          </a:solidFill>
          <a:latin typeface="+mn-lt"/>
          <a:ea typeface="+mn-ea"/>
          <a:cs typeface="+mn-cs"/>
        </a:defRPr>
      </a:lvl3pPr>
      <a:lvl4pPr marL="984250" indent="-114300" algn="l" defTabSz="685800" rtl="0" eaLnBrk="1" latinLnBrk="0" hangingPunct="1">
        <a:lnSpc>
          <a:spcPct val="90000"/>
        </a:lnSpc>
        <a:spcBef>
          <a:spcPts val="375"/>
        </a:spcBef>
        <a:buClr>
          <a:srgbClr val="F28C11"/>
        </a:buClr>
        <a:buFont typeface="Arial" panose="020B0604020202020204" pitchFamily="34" charset="0"/>
        <a:buChar char="•"/>
        <a:tabLst/>
        <a:defRPr sz="1200" kern="1200">
          <a:solidFill>
            <a:schemeClr val="tx1"/>
          </a:solidFill>
          <a:latin typeface="+mn-lt"/>
          <a:ea typeface="+mn-ea"/>
          <a:cs typeface="+mn-cs"/>
        </a:defRPr>
      </a:lvl4pPr>
      <a:lvl5pPr marL="1270000" indent="-171450" algn="l" defTabSz="685800" rtl="0" eaLnBrk="1" latinLnBrk="0" hangingPunct="1">
        <a:lnSpc>
          <a:spcPct val="90000"/>
        </a:lnSpc>
        <a:spcBef>
          <a:spcPts val="375"/>
        </a:spcBef>
        <a:buClr>
          <a:srgbClr val="F28C11"/>
        </a:buClr>
        <a:buFont typeface="Courier New" charset="0"/>
        <a:buChar char="o"/>
        <a:tabLst/>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eg"/></Relationships>
</file>

<file path=ppt/slides/_rels/slide13.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hyperlink" Target="https://www.govinfo.gov/content/pkg/FR-1938-12-28/pdf/FR-1938-12-28.pdf"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hyperlink" Target="https://www.fda.gov/drugs/fdas-labeling-resources-human-prescription-drugs/patient-medication-information-pmi"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57.svg"/><Relationship Id="rId4" Type="http://schemas.openxmlformats.org/officeDocument/2006/relationships/image" Target="../media/image51.png"/><Relationship Id="rId9" Type="http://schemas.openxmlformats.org/officeDocument/2006/relationships/image" Target="../media/image5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9.png"/><Relationship Id="rId18" Type="http://schemas.openxmlformats.org/officeDocument/2006/relationships/image" Target="../media/image23.jpeg"/><Relationship Id="rId3" Type="http://schemas.openxmlformats.org/officeDocument/2006/relationships/image" Target="../media/image11.jpeg"/><Relationship Id="rId21" Type="http://schemas.openxmlformats.org/officeDocument/2006/relationships/image" Target="../media/image26.jpeg"/><Relationship Id="rId7" Type="http://schemas.openxmlformats.org/officeDocument/2006/relationships/image" Target="../media/image15.png"/><Relationship Id="rId12" Type="http://schemas.openxmlformats.org/officeDocument/2006/relationships/hyperlink" Target="https://www.hcg-int.com/" TargetMode="External"/><Relationship Id="rId17" Type="http://schemas.openxmlformats.org/officeDocument/2006/relationships/image" Target="../media/image22.png"/><Relationship Id="rId25" Type="http://schemas.openxmlformats.org/officeDocument/2006/relationships/image" Target="../media/image30.png"/><Relationship Id="rId2" Type="http://schemas.openxmlformats.org/officeDocument/2006/relationships/notesSlide" Target="../notesSlides/notesSlide2.xml"/><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4.jpeg"/><Relationship Id="rId11" Type="http://schemas.openxmlformats.org/officeDocument/2006/relationships/image" Target="../media/image18.png"/><Relationship Id="rId24" Type="http://schemas.openxmlformats.org/officeDocument/2006/relationships/image" Target="../media/image29.png"/><Relationship Id="rId5" Type="http://schemas.openxmlformats.org/officeDocument/2006/relationships/image" Target="../media/image13.png"/><Relationship Id="rId15" Type="http://schemas.openxmlformats.org/officeDocument/2006/relationships/image" Target="../media/image20.png"/><Relationship Id="rId23" Type="http://schemas.openxmlformats.org/officeDocument/2006/relationships/image" Target="../media/image28.png"/><Relationship Id="rId10" Type="http://schemas.openxmlformats.org/officeDocument/2006/relationships/image" Target="../media/image17.png"/><Relationship Id="rId19" Type="http://schemas.openxmlformats.org/officeDocument/2006/relationships/image" Target="../media/image24.png"/><Relationship Id="rId4" Type="http://schemas.openxmlformats.org/officeDocument/2006/relationships/image" Target="../media/image12.jpeg"/><Relationship Id="rId9" Type="http://schemas.openxmlformats.org/officeDocument/2006/relationships/hyperlink" Target="https://www.pfizer.com/" TargetMode="External"/><Relationship Id="rId14" Type="http://schemas.openxmlformats.org/officeDocument/2006/relationships/hyperlink" Target="http://www.bms.com/pages/default.aspx" TargetMode="External"/><Relationship Id="rId22" Type="http://schemas.openxmlformats.org/officeDocument/2006/relationships/image" Target="../media/image27.jpeg"/></Relationships>
</file>

<file path=ppt/slides/_rels/slide2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 Id="rId9" Type="http://schemas.openxmlformats.org/officeDocument/2006/relationships/image" Target="../media/image65.png"/></Relationships>
</file>

<file path=ppt/slides/_rels/slide3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hyperlink" Target="https://www.phactmi.org/search" TargetMode="External"/><Relationship Id="rId7" Type="http://schemas.openxmlformats.org/officeDocument/2006/relationships/image" Target="../media/image69.png"/><Relationship Id="rId2" Type="http://schemas.openxmlformats.org/officeDocument/2006/relationships/hyperlink" Target="https://www.pfizermedicalinformation.com/Xeljanz" TargetMode="Externa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57.svg"/></Relationships>
</file>

<file path=ppt/slides/_rels/slide36.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image" Target="../media/image76.png"/></Relationships>
</file>

<file path=ppt/slides/_rels/slide3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s://openpharma.blog/blog/guest-posts/reimagining-epi-for-the-benefit-of-all/" TargetMode="External"/><Relationship Id="rId1" Type="http://schemas.openxmlformats.org/officeDocument/2006/relationships/slideLayout" Target="../slideLayouts/slideLayout7.xml"/><Relationship Id="rId4" Type="http://schemas.openxmlformats.org/officeDocument/2006/relationships/hyperlink" Target="mailto:OxfordProject@pharmagenesis.com"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1.xml"/><Relationship Id="rId1" Type="http://schemas.openxmlformats.org/officeDocument/2006/relationships/tags" Target="../tags/tag6.xml"/><Relationship Id="rId4" Type="http://schemas.openxmlformats.org/officeDocument/2006/relationships/image" Target="../media/image78.jpeg"/></Relationships>
</file>

<file path=ppt/slides/_rels/slide4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75FDB-7D5F-48A1-6834-D96547B92E12}"/>
              </a:ext>
            </a:extLst>
          </p:cNvPr>
          <p:cNvSpPr>
            <a:spLocks noGrp="1"/>
          </p:cNvSpPr>
          <p:nvPr>
            <p:ph type="ctrTitle"/>
          </p:nvPr>
        </p:nvSpPr>
        <p:spPr>
          <a:xfrm>
            <a:off x="4809392" y="473393"/>
            <a:ext cx="3877408" cy="1856339"/>
          </a:xfrm>
        </p:spPr>
        <p:txBody>
          <a:bodyPr>
            <a:normAutofit/>
          </a:bodyPr>
          <a:lstStyle/>
          <a:p>
            <a:r>
              <a:rPr lang="en-GB" sz="3200" dirty="0"/>
              <a:t>Towards patient-friendly electronic product information</a:t>
            </a:r>
          </a:p>
        </p:txBody>
      </p:sp>
      <p:sp>
        <p:nvSpPr>
          <p:cNvPr id="3" name="Subtitle 2">
            <a:extLst>
              <a:ext uri="{FF2B5EF4-FFF2-40B4-BE49-F238E27FC236}">
                <a16:creationId xmlns:a16="http://schemas.microsoft.com/office/drawing/2014/main" id="{619C672B-6FB7-EAF8-EB52-04A194FB5BB4}"/>
              </a:ext>
            </a:extLst>
          </p:cNvPr>
          <p:cNvSpPr>
            <a:spLocks noGrp="1"/>
          </p:cNvSpPr>
          <p:nvPr>
            <p:ph type="subTitle" idx="1"/>
          </p:nvPr>
        </p:nvSpPr>
        <p:spPr>
          <a:xfrm>
            <a:off x="4809392" y="2321544"/>
            <a:ext cx="3877408" cy="954393"/>
          </a:xfrm>
        </p:spPr>
        <p:txBody>
          <a:bodyPr/>
          <a:lstStyle/>
          <a:p>
            <a:r>
              <a:rPr lang="en-GB" sz="2000" dirty="0"/>
              <a:t>What it means for us all as patients, clinicians and publication professionals</a:t>
            </a:r>
          </a:p>
          <a:p>
            <a:endParaRPr lang="en-GB" dirty="0"/>
          </a:p>
        </p:txBody>
      </p:sp>
      <p:pic>
        <p:nvPicPr>
          <p:cNvPr id="4" name="Picture 9" descr="A picture containing text&#10;&#10;Description automatically generated">
            <a:extLst>
              <a:ext uri="{FF2B5EF4-FFF2-40B4-BE49-F238E27FC236}">
                <a16:creationId xmlns:a16="http://schemas.microsoft.com/office/drawing/2014/main" id="{6EEEB336-969E-716F-E2D0-BD01EC4025A3}"/>
              </a:ext>
            </a:extLst>
          </p:cNvPr>
          <p:cNvPicPr>
            <a:picLocks noChangeAspect="1"/>
          </p:cNvPicPr>
          <p:nvPr/>
        </p:nvPicPr>
        <p:blipFill>
          <a:blip r:embed="rId3"/>
          <a:stretch>
            <a:fillRect/>
          </a:stretch>
        </p:blipFill>
        <p:spPr>
          <a:xfrm>
            <a:off x="5361896" y="248333"/>
            <a:ext cx="815068" cy="816430"/>
          </a:xfrm>
          <a:prstGeom prst="rect">
            <a:avLst/>
          </a:prstGeom>
        </p:spPr>
      </p:pic>
      <p:sp>
        <p:nvSpPr>
          <p:cNvPr id="5" name="Plus Sign 4">
            <a:extLst>
              <a:ext uri="{FF2B5EF4-FFF2-40B4-BE49-F238E27FC236}">
                <a16:creationId xmlns:a16="http://schemas.microsoft.com/office/drawing/2014/main" id="{1CBED505-1DA9-11C0-D31B-A7344E2F6208}"/>
              </a:ext>
            </a:extLst>
          </p:cNvPr>
          <p:cNvSpPr/>
          <p:nvPr/>
        </p:nvSpPr>
        <p:spPr>
          <a:xfrm>
            <a:off x="6265267" y="501824"/>
            <a:ext cx="506023" cy="413025"/>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Franklin Gothic Book" panose="020B0503020102020204"/>
            </a:endParaRPr>
          </a:p>
        </p:txBody>
      </p:sp>
      <p:pic>
        <p:nvPicPr>
          <p:cNvPr id="6" name="Picture 5">
            <a:extLst>
              <a:ext uri="{FF2B5EF4-FFF2-40B4-BE49-F238E27FC236}">
                <a16:creationId xmlns:a16="http://schemas.microsoft.com/office/drawing/2014/main" id="{420CA9B5-707A-FDD9-2681-4D3F1C01E566}"/>
              </a:ext>
            </a:extLst>
          </p:cNvPr>
          <p:cNvPicPr>
            <a:picLocks noChangeAspect="1"/>
          </p:cNvPicPr>
          <p:nvPr/>
        </p:nvPicPr>
        <p:blipFill>
          <a:blip r:embed="rId4"/>
          <a:stretch>
            <a:fillRect/>
          </a:stretch>
        </p:blipFill>
        <p:spPr>
          <a:xfrm>
            <a:off x="6863227" y="354328"/>
            <a:ext cx="799153" cy="597740"/>
          </a:xfrm>
          <a:prstGeom prst="rect">
            <a:avLst/>
          </a:prstGeom>
        </p:spPr>
      </p:pic>
      <p:sp>
        <p:nvSpPr>
          <p:cNvPr id="8" name="TextBox 7">
            <a:extLst>
              <a:ext uri="{FF2B5EF4-FFF2-40B4-BE49-F238E27FC236}">
                <a16:creationId xmlns:a16="http://schemas.microsoft.com/office/drawing/2014/main" id="{AAD9D964-D025-A25F-3A73-4A86F4347B04}"/>
              </a:ext>
            </a:extLst>
          </p:cNvPr>
          <p:cNvSpPr txBox="1"/>
          <p:nvPr/>
        </p:nvSpPr>
        <p:spPr>
          <a:xfrm>
            <a:off x="70415" y="4111388"/>
            <a:ext cx="1742483" cy="954107"/>
          </a:xfrm>
          <a:prstGeom prst="rect">
            <a:avLst/>
          </a:prstGeom>
          <a:noFill/>
        </p:spPr>
        <p:txBody>
          <a:bodyPr wrap="square">
            <a:spAutoFit/>
          </a:bodyPr>
          <a:lstStyle/>
          <a:p>
            <a:pPr algn="l" rtl="0" fontAlgn="base"/>
            <a:r>
              <a:rPr lang="en-US" sz="1400" b="1" i="0" u="none" strike="noStrike" dirty="0">
                <a:solidFill>
                  <a:srgbClr val="000000"/>
                </a:solidFill>
                <a:effectLst/>
                <a:latin typeface="Franklin Gothic Book" panose="020B0503020102020204" pitchFamily="34" charset="0"/>
              </a:rPr>
              <a:t>Webinar will begin promptly at: </a:t>
            </a:r>
            <a:r>
              <a:rPr lang="en-US" sz="1400" b="0" i="0" dirty="0">
                <a:solidFill>
                  <a:srgbClr val="000000"/>
                </a:solidFill>
                <a:effectLst/>
                <a:latin typeface="Franklin Gothic Book" panose="020B0503020102020204" pitchFamily="34" charset="0"/>
              </a:rPr>
              <a:t>​</a:t>
            </a:r>
            <a:endParaRPr lang="en-US" b="0" i="0" dirty="0">
              <a:solidFill>
                <a:srgbClr val="000000"/>
              </a:solidFill>
              <a:effectLst/>
              <a:latin typeface="Segoe UI" panose="020B0502040204020203" pitchFamily="34" charset="0"/>
            </a:endParaRPr>
          </a:p>
          <a:p>
            <a:pPr algn="l" rtl="0" fontAlgn="base"/>
            <a:r>
              <a:rPr lang="en-US" sz="1400" b="1" i="0" u="none" strike="noStrike" dirty="0">
                <a:solidFill>
                  <a:srgbClr val="000000"/>
                </a:solidFill>
                <a:effectLst/>
                <a:latin typeface="Franklin Gothic Book" panose="020B0503020102020204" pitchFamily="34" charset="0"/>
              </a:rPr>
              <a:t>11 AM ET / 4 PM GMT</a:t>
            </a:r>
            <a:endParaRPr lang="en-US" b="0" i="0" dirty="0">
              <a:solidFill>
                <a:srgbClr val="000000"/>
              </a:solidFill>
              <a:effectLst/>
              <a:latin typeface="Segoe UI" panose="020B0502040204020203" pitchFamily="34" charset="0"/>
            </a:endParaRPr>
          </a:p>
        </p:txBody>
      </p:sp>
      <p:sp>
        <p:nvSpPr>
          <p:cNvPr id="9" name="TextBox 8">
            <a:extLst>
              <a:ext uri="{FF2B5EF4-FFF2-40B4-BE49-F238E27FC236}">
                <a16:creationId xmlns:a16="http://schemas.microsoft.com/office/drawing/2014/main" id="{5D66861B-7C80-0C96-047D-642A2FC6A52E}"/>
              </a:ext>
            </a:extLst>
          </p:cNvPr>
          <p:cNvSpPr txBox="1"/>
          <p:nvPr/>
        </p:nvSpPr>
        <p:spPr>
          <a:xfrm>
            <a:off x="4994173" y="3286431"/>
            <a:ext cx="3554233" cy="300082"/>
          </a:xfrm>
          <a:prstGeom prst="rect">
            <a:avLst/>
          </a:prstGeom>
          <a:noFill/>
        </p:spPr>
        <p:txBody>
          <a:bodyPr wrap="square" rtlCol="0">
            <a:spAutoFit/>
          </a:bodyPr>
          <a:lstStyle/>
          <a:p>
            <a:pPr algn="ctr"/>
            <a:r>
              <a:rPr lang="en-US" b="1" dirty="0"/>
              <a:t>November 13, 2024</a:t>
            </a:r>
          </a:p>
        </p:txBody>
      </p:sp>
    </p:spTree>
    <p:extLst>
      <p:ext uri="{BB962C8B-B14F-4D97-AF65-F5344CB8AC3E}">
        <p14:creationId xmlns:p14="http://schemas.microsoft.com/office/powerpoint/2010/main" val="30125219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EED01F-0241-4731-9D06-1766EB0F8A8E}"/>
              </a:ext>
            </a:extLst>
          </p:cNvPr>
          <p:cNvSpPr>
            <a:spLocks noGrp="1"/>
          </p:cNvSpPr>
          <p:nvPr>
            <p:ph type="title"/>
          </p:nvPr>
        </p:nvSpPr>
        <p:spPr/>
        <p:txBody>
          <a:bodyPr>
            <a:noAutofit/>
          </a:bodyPr>
          <a:lstStyle/>
          <a:p>
            <a:r>
              <a:rPr lang="en-US" sz="3100" dirty="0"/>
              <a:t>Results from polling questions at the 20th Annual Meeting of ISMPP </a:t>
            </a:r>
          </a:p>
        </p:txBody>
      </p:sp>
      <p:sp>
        <p:nvSpPr>
          <p:cNvPr id="13" name="Content Placeholder 12">
            <a:extLst>
              <a:ext uri="{FF2B5EF4-FFF2-40B4-BE49-F238E27FC236}">
                <a16:creationId xmlns:a16="http://schemas.microsoft.com/office/drawing/2014/main" id="{EE8BCA89-14A5-2C15-4EE6-DB7B6BD6A2C9}"/>
              </a:ext>
            </a:extLst>
          </p:cNvPr>
          <p:cNvSpPr>
            <a:spLocks noGrp="1"/>
          </p:cNvSpPr>
          <p:nvPr>
            <p:ph idx="1"/>
          </p:nvPr>
        </p:nvSpPr>
        <p:spPr>
          <a:xfrm>
            <a:off x="428625" y="1189743"/>
            <a:ext cx="7992564" cy="757223"/>
          </a:xfrm>
        </p:spPr>
        <p:txBody>
          <a:bodyPr>
            <a:noAutofit/>
          </a:bodyPr>
          <a:lstStyle/>
          <a:p>
            <a:pPr marL="0" indent="0">
              <a:buNone/>
            </a:pPr>
            <a:r>
              <a:rPr lang="en-GB" sz="2100" dirty="0"/>
              <a:t>How important or unimportant do you feel it is to link </a:t>
            </a:r>
            <a:r>
              <a:rPr lang="en-GB" sz="2100" dirty="0" err="1"/>
              <a:t>ePI</a:t>
            </a:r>
            <a:r>
              <a:rPr lang="en-GB" sz="2100" dirty="0"/>
              <a:t> to the underlying medical evidence? </a:t>
            </a:r>
          </a:p>
        </p:txBody>
      </p:sp>
      <p:sp>
        <p:nvSpPr>
          <p:cNvPr id="4" name="Slide Number Placeholder 3">
            <a:extLst>
              <a:ext uri="{FF2B5EF4-FFF2-40B4-BE49-F238E27FC236}">
                <a16:creationId xmlns:a16="http://schemas.microsoft.com/office/drawing/2014/main" id="{135D1250-C2E1-4439-8986-C4BDF9F2368A}"/>
              </a:ext>
            </a:extLst>
          </p:cNvPr>
          <p:cNvSpPr>
            <a:spLocks noGrp="1"/>
          </p:cNvSpPr>
          <p:nvPr>
            <p:ph type="sldNum" sz="quarter" idx="10"/>
          </p:nvPr>
        </p:nvSpPr>
        <p:spPr/>
        <p:txBody>
          <a:bodyPr/>
          <a:lstStyle/>
          <a:p>
            <a:fld id="{42AD0A0E-4515-A647-B2E3-7F1B29FB990E}" type="slidenum">
              <a:rPr lang="en-US" smtClean="0"/>
              <a:pPr/>
              <a:t>10</a:t>
            </a:fld>
            <a:endParaRPr lang="en-US" dirty="0"/>
          </a:p>
        </p:txBody>
      </p:sp>
      <p:sp>
        <p:nvSpPr>
          <p:cNvPr id="2" name="Footer Placeholder 4">
            <a:extLst>
              <a:ext uri="{FF2B5EF4-FFF2-40B4-BE49-F238E27FC236}">
                <a16:creationId xmlns:a16="http://schemas.microsoft.com/office/drawing/2014/main" id="{1C273FD6-4E89-0CE0-D0E1-0FE3DE5297B8}"/>
              </a:ext>
            </a:extLst>
          </p:cNvPr>
          <p:cNvSpPr txBox="1">
            <a:spLocks/>
          </p:cNvSpPr>
          <p:nvPr/>
        </p:nvSpPr>
        <p:spPr>
          <a:xfrm>
            <a:off x="1" y="4812179"/>
            <a:ext cx="8319910" cy="365125"/>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900" dirty="0"/>
              <a:t>This information is for educational use only. Do not copy. Do not distribute. Results are presented from the 20th Annual Meeting of ISMPP plenary session on </a:t>
            </a:r>
            <a:r>
              <a:rPr lang="en-GB" sz="900" dirty="0" err="1"/>
              <a:t>ePI</a:t>
            </a:r>
            <a:r>
              <a:rPr lang="en-GB" sz="900" dirty="0"/>
              <a:t>. </a:t>
            </a:r>
            <a:br>
              <a:rPr lang="en-GB" sz="900" dirty="0"/>
            </a:br>
            <a:r>
              <a:rPr lang="en-GB" sz="900" dirty="0" err="1"/>
              <a:t>ePI</a:t>
            </a:r>
            <a:r>
              <a:rPr lang="en-GB" sz="900" dirty="0"/>
              <a:t>, electronic product information; ISMPP, International Society for Medical Publication Professionals. </a:t>
            </a:r>
          </a:p>
        </p:txBody>
      </p:sp>
      <p:graphicFrame>
        <p:nvGraphicFramePr>
          <p:cNvPr id="7" name="Chart 6">
            <a:extLst>
              <a:ext uri="{FF2B5EF4-FFF2-40B4-BE49-F238E27FC236}">
                <a16:creationId xmlns:a16="http://schemas.microsoft.com/office/drawing/2014/main" id="{34CE505B-7898-257D-2E2F-8297186F628C}"/>
              </a:ext>
            </a:extLst>
          </p:cNvPr>
          <p:cNvGraphicFramePr/>
          <p:nvPr>
            <p:extLst>
              <p:ext uri="{D42A27DB-BD31-4B8C-83A1-F6EECF244321}">
                <p14:modId xmlns:p14="http://schemas.microsoft.com/office/powerpoint/2010/main" val="1634025802"/>
              </p:ext>
            </p:extLst>
          </p:nvPr>
        </p:nvGraphicFramePr>
        <p:xfrm>
          <a:off x="382051" y="1955795"/>
          <a:ext cx="4433789" cy="274154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id="{E73C4D20-B240-022F-6C01-547F16134D25}"/>
              </a:ext>
            </a:extLst>
          </p:cNvPr>
          <p:cNvGraphicFramePr/>
          <p:nvPr>
            <p:extLst>
              <p:ext uri="{D42A27DB-BD31-4B8C-83A1-F6EECF244321}">
                <p14:modId xmlns:p14="http://schemas.microsoft.com/office/powerpoint/2010/main" val="3970224144"/>
              </p:ext>
            </p:extLst>
          </p:nvPr>
        </p:nvGraphicFramePr>
        <p:xfrm>
          <a:off x="4710211" y="1998995"/>
          <a:ext cx="4433789" cy="268100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9767757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EED01F-0241-4731-9D06-1766EB0F8A8E}"/>
              </a:ext>
            </a:extLst>
          </p:cNvPr>
          <p:cNvSpPr>
            <a:spLocks noGrp="1"/>
          </p:cNvSpPr>
          <p:nvPr>
            <p:ph type="title"/>
          </p:nvPr>
        </p:nvSpPr>
        <p:spPr/>
        <p:txBody>
          <a:bodyPr>
            <a:normAutofit fontScale="90000"/>
          </a:bodyPr>
          <a:lstStyle/>
          <a:p>
            <a:r>
              <a:rPr lang="en-US" dirty="0"/>
              <a:t>Results from polling questions at the 20th Annual Meeting of ISMPP </a:t>
            </a:r>
          </a:p>
        </p:txBody>
      </p:sp>
      <p:sp>
        <p:nvSpPr>
          <p:cNvPr id="9" name="Content Placeholder 12">
            <a:extLst>
              <a:ext uri="{FF2B5EF4-FFF2-40B4-BE49-F238E27FC236}">
                <a16:creationId xmlns:a16="http://schemas.microsoft.com/office/drawing/2014/main" id="{9A4940BA-49B6-AFDB-5150-8E6BF971BE2E}"/>
              </a:ext>
            </a:extLst>
          </p:cNvPr>
          <p:cNvSpPr>
            <a:spLocks noGrp="1"/>
          </p:cNvSpPr>
          <p:nvPr>
            <p:ph idx="1"/>
          </p:nvPr>
        </p:nvSpPr>
        <p:spPr>
          <a:xfrm>
            <a:off x="428625" y="1189743"/>
            <a:ext cx="7992565" cy="757223"/>
          </a:xfrm>
        </p:spPr>
        <p:txBody>
          <a:bodyPr>
            <a:noAutofit/>
          </a:bodyPr>
          <a:lstStyle/>
          <a:p>
            <a:pPr marL="0" indent="0">
              <a:buNone/>
            </a:pPr>
            <a:r>
              <a:rPr lang="en-GB" sz="2100" dirty="0"/>
              <a:t>We as publication and communication professionals have a role to play in shaping the future of </a:t>
            </a:r>
            <a:r>
              <a:rPr lang="en-GB" sz="2100" dirty="0" err="1"/>
              <a:t>ePI</a:t>
            </a:r>
            <a:endParaRPr lang="en-GB" sz="2100" dirty="0"/>
          </a:p>
        </p:txBody>
      </p:sp>
      <p:sp>
        <p:nvSpPr>
          <p:cNvPr id="4" name="Slide Number Placeholder 3">
            <a:extLst>
              <a:ext uri="{FF2B5EF4-FFF2-40B4-BE49-F238E27FC236}">
                <a16:creationId xmlns:a16="http://schemas.microsoft.com/office/drawing/2014/main" id="{135D1250-C2E1-4439-8986-C4BDF9F2368A}"/>
              </a:ext>
            </a:extLst>
          </p:cNvPr>
          <p:cNvSpPr>
            <a:spLocks noGrp="1"/>
          </p:cNvSpPr>
          <p:nvPr>
            <p:ph type="sldNum" sz="quarter" idx="10"/>
          </p:nvPr>
        </p:nvSpPr>
        <p:spPr/>
        <p:txBody>
          <a:bodyPr/>
          <a:lstStyle/>
          <a:p>
            <a:fld id="{42AD0A0E-4515-A647-B2E3-7F1B29FB990E}" type="slidenum">
              <a:rPr lang="en-US" smtClean="0"/>
              <a:pPr/>
              <a:t>11</a:t>
            </a:fld>
            <a:endParaRPr lang="en-US"/>
          </a:p>
        </p:txBody>
      </p:sp>
      <p:graphicFrame>
        <p:nvGraphicFramePr>
          <p:cNvPr id="7" name="Chart 6">
            <a:extLst>
              <a:ext uri="{FF2B5EF4-FFF2-40B4-BE49-F238E27FC236}">
                <a16:creationId xmlns:a16="http://schemas.microsoft.com/office/drawing/2014/main" id="{B67B3378-3659-C3AC-975F-36AA93645348}"/>
              </a:ext>
            </a:extLst>
          </p:cNvPr>
          <p:cNvGraphicFramePr/>
          <p:nvPr>
            <p:extLst>
              <p:ext uri="{D42A27DB-BD31-4B8C-83A1-F6EECF244321}">
                <p14:modId xmlns:p14="http://schemas.microsoft.com/office/powerpoint/2010/main" val="935052300"/>
              </p:ext>
            </p:extLst>
          </p:nvPr>
        </p:nvGraphicFramePr>
        <p:xfrm>
          <a:off x="382051" y="1883795"/>
          <a:ext cx="7937860" cy="3110947"/>
        </p:xfrm>
        <a:graphic>
          <a:graphicData uri="http://schemas.openxmlformats.org/drawingml/2006/chart">
            <c:chart xmlns:c="http://schemas.openxmlformats.org/drawingml/2006/chart" xmlns:r="http://schemas.openxmlformats.org/officeDocument/2006/relationships" r:id="rId3"/>
          </a:graphicData>
        </a:graphic>
      </p:graphicFrame>
      <p:sp>
        <p:nvSpPr>
          <p:cNvPr id="3" name="Footer Placeholder 4">
            <a:extLst>
              <a:ext uri="{FF2B5EF4-FFF2-40B4-BE49-F238E27FC236}">
                <a16:creationId xmlns:a16="http://schemas.microsoft.com/office/drawing/2014/main" id="{36B45C62-A0D6-368C-9799-1981B226012A}"/>
              </a:ext>
            </a:extLst>
          </p:cNvPr>
          <p:cNvSpPr txBox="1">
            <a:spLocks/>
          </p:cNvSpPr>
          <p:nvPr/>
        </p:nvSpPr>
        <p:spPr>
          <a:xfrm>
            <a:off x="1" y="4812179"/>
            <a:ext cx="8319910" cy="365125"/>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900" dirty="0"/>
              <a:t>This information is for educational use only. Do not copy. Do not distribute. Results are presented from the 20th Annual Meeting of ISMPP plenary session on </a:t>
            </a:r>
            <a:r>
              <a:rPr lang="en-GB" sz="900" dirty="0" err="1"/>
              <a:t>ePI</a:t>
            </a:r>
            <a:r>
              <a:rPr lang="en-GB" sz="900" dirty="0"/>
              <a:t>. </a:t>
            </a:r>
            <a:br>
              <a:rPr lang="en-GB" sz="900" dirty="0"/>
            </a:br>
            <a:r>
              <a:rPr lang="en-GB" sz="900" dirty="0" err="1"/>
              <a:t>ePI</a:t>
            </a:r>
            <a:r>
              <a:rPr lang="en-GB" sz="900" dirty="0"/>
              <a:t>, electronic product information; ISMPP, International Society for Medical Publication Professionals. </a:t>
            </a:r>
          </a:p>
        </p:txBody>
      </p:sp>
    </p:spTree>
    <p:extLst>
      <p:ext uri="{BB962C8B-B14F-4D97-AF65-F5344CB8AC3E}">
        <p14:creationId xmlns:p14="http://schemas.microsoft.com/office/powerpoint/2010/main" val="13770028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20142F-F076-CAF7-CD3E-893A2985F6AB}"/>
            </a:ext>
          </a:extLst>
        </p:cNvPr>
        <p:cNvGrpSpPr/>
        <p:nvPr/>
      </p:nvGrpSpPr>
      <p:grpSpPr>
        <a:xfrm>
          <a:off x="0" y="0"/>
          <a:ext cx="0" cy="0"/>
          <a:chOff x="0" y="0"/>
          <a:chExt cx="0" cy="0"/>
        </a:xfrm>
      </p:grpSpPr>
      <p:sp>
        <p:nvSpPr>
          <p:cNvPr id="20" name="Title 19">
            <a:extLst>
              <a:ext uri="{FF2B5EF4-FFF2-40B4-BE49-F238E27FC236}">
                <a16:creationId xmlns:a16="http://schemas.microsoft.com/office/drawing/2014/main" id="{86B0BB29-7792-C899-A2BA-618CAF289F17}"/>
              </a:ext>
            </a:extLst>
          </p:cNvPr>
          <p:cNvSpPr>
            <a:spLocks noGrp="1"/>
          </p:cNvSpPr>
          <p:nvPr>
            <p:ph type="title"/>
          </p:nvPr>
        </p:nvSpPr>
        <p:spPr/>
        <p:txBody>
          <a:bodyPr>
            <a:normAutofit fontScale="90000"/>
          </a:bodyPr>
          <a:lstStyle/>
          <a:p>
            <a:r>
              <a:rPr lang="en-GB" dirty="0"/>
              <a:t>Product information is undergoing digital transformation</a:t>
            </a:r>
          </a:p>
        </p:txBody>
      </p:sp>
      <p:sp>
        <p:nvSpPr>
          <p:cNvPr id="3" name="Slide Number Placeholder 2">
            <a:extLst>
              <a:ext uri="{FF2B5EF4-FFF2-40B4-BE49-F238E27FC236}">
                <a16:creationId xmlns:a16="http://schemas.microsoft.com/office/drawing/2014/main" id="{02E584C0-280A-84E7-5525-E5BEAD37BD12}"/>
              </a:ext>
            </a:extLst>
          </p:cNvPr>
          <p:cNvSpPr>
            <a:spLocks noGrp="1"/>
          </p:cNvSpPr>
          <p:nvPr>
            <p:ph type="sldNum" sz="quarter" idx="10"/>
          </p:nvPr>
        </p:nvSpPr>
        <p:spPr/>
        <p:txBody>
          <a:bodyPr/>
          <a:lstStyle/>
          <a:p>
            <a:fld id="{42AD0A0E-4515-A647-B2E3-7F1B29FB990E}" type="slidenum">
              <a:rPr lang="en-US" smtClean="0"/>
              <a:pPr/>
              <a:t>12</a:t>
            </a:fld>
            <a:endParaRPr lang="en-US"/>
          </a:p>
        </p:txBody>
      </p:sp>
      <p:grpSp>
        <p:nvGrpSpPr>
          <p:cNvPr id="18" name="Group 17">
            <a:extLst>
              <a:ext uri="{FF2B5EF4-FFF2-40B4-BE49-F238E27FC236}">
                <a16:creationId xmlns:a16="http://schemas.microsoft.com/office/drawing/2014/main" id="{17EC2F31-9868-D627-ABCD-A1566EEEB194}"/>
              </a:ext>
            </a:extLst>
          </p:cNvPr>
          <p:cNvGrpSpPr>
            <a:grpSpLocks noChangeAspect="1"/>
          </p:cNvGrpSpPr>
          <p:nvPr/>
        </p:nvGrpSpPr>
        <p:grpSpPr>
          <a:xfrm>
            <a:off x="597797" y="1231117"/>
            <a:ext cx="8282222" cy="2985049"/>
            <a:chOff x="597797" y="1307316"/>
            <a:chExt cx="11316014" cy="4078478"/>
          </a:xfrm>
        </p:grpSpPr>
        <p:grpSp>
          <p:nvGrpSpPr>
            <p:cNvPr id="5" name="Group 4">
              <a:extLst>
                <a:ext uri="{FF2B5EF4-FFF2-40B4-BE49-F238E27FC236}">
                  <a16:creationId xmlns:a16="http://schemas.microsoft.com/office/drawing/2014/main" id="{459AFC85-C5FD-8AAE-DBE6-8508237F7A5E}"/>
                </a:ext>
              </a:extLst>
            </p:cNvPr>
            <p:cNvGrpSpPr/>
            <p:nvPr/>
          </p:nvGrpSpPr>
          <p:grpSpPr>
            <a:xfrm>
              <a:off x="597797" y="4757720"/>
              <a:ext cx="11316014" cy="628074"/>
              <a:chOff x="853080" y="1289537"/>
              <a:chExt cx="11316014" cy="628074"/>
            </a:xfrm>
          </p:grpSpPr>
          <p:sp>
            <p:nvSpPr>
              <p:cNvPr id="6" name="TextBox 5">
                <a:extLst>
                  <a:ext uri="{FF2B5EF4-FFF2-40B4-BE49-F238E27FC236}">
                    <a16:creationId xmlns:a16="http://schemas.microsoft.com/office/drawing/2014/main" id="{FAE7C529-7833-2FE2-D26C-CD311715CC56}"/>
                  </a:ext>
                </a:extLst>
              </p:cNvPr>
              <p:cNvSpPr txBox="1"/>
              <p:nvPr/>
            </p:nvSpPr>
            <p:spPr bwMode="gray">
              <a:xfrm>
                <a:off x="853080" y="1289538"/>
                <a:ext cx="3066473" cy="628073"/>
              </a:xfrm>
              <a:prstGeom prst="rect">
                <a:avLst/>
              </a:prstGeom>
            </p:spPr>
            <p:txBody>
              <a:bodyPr wrap="square" lIns="45720" tIns="45720" rIns="45720" bIns="45720" rtlCol="0">
                <a:noAutofit/>
              </a:bodyPr>
              <a:lstStyle/>
              <a:p>
                <a:pPr marL="228600" indent="-228600">
                  <a:lnSpc>
                    <a:spcPct val="70000"/>
                  </a:lnSpc>
                  <a:spcBef>
                    <a:spcPts val="1000"/>
                  </a:spcBef>
                  <a:buClr>
                    <a:schemeClr val="accent3"/>
                  </a:buClr>
                  <a:buFont typeface="Arial" panose="020B0604020202020204" pitchFamily="34" charset="0"/>
                  <a:buChar char="•"/>
                </a:pPr>
                <a:r>
                  <a:rPr lang="en-GB" sz="1200" dirty="0">
                    <a:latin typeface="+mj-lt"/>
                  </a:rPr>
                  <a:t>The democratic option</a:t>
                </a:r>
              </a:p>
              <a:p>
                <a:pPr marL="228600" indent="-228600">
                  <a:lnSpc>
                    <a:spcPct val="70000"/>
                  </a:lnSpc>
                  <a:spcBef>
                    <a:spcPts val="1000"/>
                  </a:spcBef>
                  <a:buClr>
                    <a:schemeClr val="accent3"/>
                  </a:buClr>
                  <a:buFont typeface="Arial" panose="020B0604020202020204" pitchFamily="34" charset="0"/>
                  <a:buChar char="•"/>
                </a:pPr>
                <a:r>
                  <a:rPr lang="en-GB" sz="1200" dirty="0">
                    <a:latin typeface="+mj-lt"/>
                  </a:rPr>
                  <a:t>Accurate and authentic</a:t>
                </a:r>
              </a:p>
              <a:p>
                <a:pPr marL="228600" indent="-228600">
                  <a:lnSpc>
                    <a:spcPct val="70000"/>
                  </a:lnSpc>
                  <a:spcBef>
                    <a:spcPts val="1000"/>
                  </a:spcBef>
                  <a:buClr>
                    <a:schemeClr val="accent3"/>
                  </a:buClr>
                  <a:buFont typeface="Arial" panose="020B0604020202020204" pitchFamily="34" charset="0"/>
                  <a:buChar char="•"/>
                </a:pPr>
                <a:r>
                  <a:rPr lang="en-GB" sz="1200" dirty="0">
                    <a:latin typeface="+mj-lt"/>
                  </a:rPr>
                  <a:t>Availability in pack</a:t>
                </a:r>
              </a:p>
            </p:txBody>
          </p:sp>
          <p:sp>
            <p:nvSpPr>
              <p:cNvPr id="7" name="TextBox 6">
                <a:extLst>
                  <a:ext uri="{FF2B5EF4-FFF2-40B4-BE49-F238E27FC236}">
                    <a16:creationId xmlns:a16="http://schemas.microsoft.com/office/drawing/2014/main" id="{6E7C533E-5DAC-A949-DED6-5C449BE53078}"/>
                  </a:ext>
                </a:extLst>
              </p:cNvPr>
              <p:cNvSpPr txBox="1"/>
              <p:nvPr/>
            </p:nvSpPr>
            <p:spPr bwMode="gray">
              <a:xfrm>
                <a:off x="4656794" y="1289537"/>
                <a:ext cx="3066473" cy="628074"/>
              </a:xfrm>
              <a:prstGeom prst="rect">
                <a:avLst/>
              </a:prstGeom>
            </p:spPr>
            <p:txBody>
              <a:bodyPr wrap="square" lIns="45720" tIns="45720" rIns="45720" bIns="45720" rtlCol="0">
                <a:noAutofit/>
              </a:bodyPr>
              <a:lstStyle/>
              <a:p>
                <a:pPr marL="228600" indent="-228600">
                  <a:lnSpc>
                    <a:spcPct val="70000"/>
                  </a:lnSpc>
                  <a:spcBef>
                    <a:spcPts val="1000"/>
                  </a:spcBef>
                  <a:buClr>
                    <a:schemeClr val="accent3"/>
                  </a:buClr>
                  <a:buFont typeface="Arial" panose="020B0604020202020204" pitchFamily="34" charset="0"/>
                  <a:buChar char="•"/>
                </a:pPr>
                <a:r>
                  <a:rPr lang="en-GB" sz="1200" dirty="0">
                    <a:latin typeface="+mj-lt"/>
                  </a:rPr>
                  <a:t>Migration to online locations</a:t>
                </a:r>
              </a:p>
              <a:p>
                <a:pPr marL="228600" indent="-228600">
                  <a:lnSpc>
                    <a:spcPct val="70000"/>
                  </a:lnSpc>
                  <a:spcBef>
                    <a:spcPts val="1000"/>
                  </a:spcBef>
                  <a:buClr>
                    <a:schemeClr val="accent3"/>
                  </a:buClr>
                  <a:buFont typeface="Arial" panose="020B0604020202020204" pitchFamily="34" charset="0"/>
                  <a:buChar char="•"/>
                </a:pPr>
                <a:r>
                  <a:rPr lang="en-GB" sz="1200" dirty="0">
                    <a:latin typeface="+mj-lt"/>
                  </a:rPr>
                  <a:t>Live information via QR codes</a:t>
                </a:r>
              </a:p>
              <a:p>
                <a:pPr marL="228600" indent="-228600">
                  <a:lnSpc>
                    <a:spcPct val="70000"/>
                  </a:lnSpc>
                  <a:spcBef>
                    <a:spcPts val="1000"/>
                  </a:spcBef>
                  <a:buClr>
                    <a:schemeClr val="accent3"/>
                  </a:buClr>
                  <a:buFont typeface="Arial" panose="020B0604020202020204" pitchFamily="34" charset="0"/>
                  <a:buChar char="•"/>
                </a:pPr>
                <a:r>
                  <a:rPr lang="en-GB" sz="1200" dirty="0">
                    <a:latin typeface="+mj-lt"/>
                  </a:rPr>
                  <a:t>Font size, search, </a:t>
                </a:r>
                <a:br>
                  <a:rPr lang="en-GB" sz="1200" dirty="0">
                    <a:latin typeface="+mj-lt"/>
                  </a:rPr>
                </a:br>
                <a:r>
                  <a:rPr lang="en-GB" sz="1200" dirty="0">
                    <a:latin typeface="+mj-lt"/>
                  </a:rPr>
                  <a:t>multi-format </a:t>
                </a:r>
              </a:p>
            </p:txBody>
          </p:sp>
          <p:sp>
            <p:nvSpPr>
              <p:cNvPr id="8" name="TextBox 7">
                <a:extLst>
                  <a:ext uri="{FF2B5EF4-FFF2-40B4-BE49-F238E27FC236}">
                    <a16:creationId xmlns:a16="http://schemas.microsoft.com/office/drawing/2014/main" id="{9C22383B-19CF-2ECA-404D-4921643D8BD6}"/>
                  </a:ext>
                </a:extLst>
              </p:cNvPr>
              <p:cNvSpPr txBox="1"/>
              <p:nvPr/>
            </p:nvSpPr>
            <p:spPr bwMode="gray">
              <a:xfrm>
                <a:off x="8533632" y="1289537"/>
                <a:ext cx="3635462" cy="628072"/>
              </a:xfrm>
              <a:prstGeom prst="rect">
                <a:avLst/>
              </a:prstGeom>
            </p:spPr>
            <p:txBody>
              <a:bodyPr wrap="square" lIns="45720" tIns="45720" rIns="45720" bIns="45720" rtlCol="0">
                <a:noAutofit/>
              </a:bodyPr>
              <a:lstStyle>
                <a:defPPr>
                  <a:defRPr lang="en-US"/>
                </a:defPPr>
                <a:lvl1pPr marL="228600" indent="-228600">
                  <a:lnSpc>
                    <a:spcPct val="70000"/>
                  </a:lnSpc>
                  <a:spcBef>
                    <a:spcPts val="1000"/>
                  </a:spcBef>
                  <a:buClr>
                    <a:schemeClr val="accent3"/>
                  </a:buClr>
                  <a:buFont typeface="Arial" panose="020B0604020202020204" pitchFamily="34" charset="0"/>
                  <a:buChar char="•"/>
                  <a:defRPr sz="1600"/>
                </a:lvl1pPr>
              </a:lstStyle>
              <a:p>
                <a:r>
                  <a:rPr lang="en-GB" sz="1200" dirty="0">
                    <a:latin typeface="+mj-lt"/>
                  </a:rPr>
                  <a:t>Underlying digital data backbone</a:t>
                </a:r>
              </a:p>
              <a:p>
                <a:r>
                  <a:rPr lang="en-GB" sz="1200" dirty="0">
                    <a:latin typeface="+mj-lt"/>
                  </a:rPr>
                  <a:t>Personalizable with healthcare</a:t>
                </a:r>
              </a:p>
              <a:p>
                <a:r>
                  <a:rPr lang="en-GB" sz="1200" dirty="0">
                    <a:latin typeface="+mj-lt"/>
                  </a:rPr>
                  <a:t>Potentially useful to all</a:t>
                </a:r>
              </a:p>
            </p:txBody>
          </p:sp>
        </p:grpSp>
        <p:grpSp>
          <p:nvGrpSpPr>
            <p:cNvPr id="9" name="Group 8">
              <a:extLst>
                <a:ext uri="{FF2B5EF4-FFF2-40B4-BE49-F238E27FC236}">
                  <a16:creationId xmlns:a16="http://schemas.microsoft.com/office/drawing/2014/main" id="{5ADDA068-B10D-CC58-6730-8BED3A46FA9E}"/>
                </a:ext>
              </a:extLst>
            </p:cNvPr>
            <p:cNvGrpSpPr/>
            <p:nvPr/>
          </p:nvGrpSpPr>
          <p:grpSpPr>
            <a:xfrm>
              <a:off x="597798" y="2528346"/>
              <a:ext cx="10470668" cy="1825994"/>
              <a:chOff x="597798" y="2509339"/>
              <a:chExt cx="10470668" cy="1825994"/>
            </a:xfrm>
            <a:effectLst/>
          </p:grpSpPr>
          <p:pic>
            <p:nvPicPr>
              <p:cNvPr id="10" name="Picture 9" descr="Piles of paper">
                <a:extLst>
                  <a:ext uri="{FF2B5EF4-FFF2-40B4-BE49-F238E27FC236}">
                    <a16:creationId xmlns:a16="http://schemas.microsoft.com/office/drawing/2014/main" id="{6BDA21B3-2F00-E99E-0815-D48FA7174B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798" y="2509339"/>
                <a:ext cx="2736056" cy="1825993"/>
              </a:xfrm>
              <a:prstGeom prst="rect">
                <a:avLst/>
              </a:prstGeom>
              <a:effectLst>
                <a:outerShdw blurRad="50800" dist="38100" dir="2700000" algn="tl" rotWithShape="0">
                  <a:schemeClr val="tx1">
                    <a:alpha val="40000"/>
                  </a:schemeClr>
                </a:outerShdw>
              </a:effectLst>
            </p:spPr>
          </p:pic>
          <p:pic>
            <p:nvPicPr>
              <p:cNvPr id="11" name="Picture 10" descr="Person with stethoscope using tablet">
                <a:extLst>
                  <a:ext uri="{FF2B5EF4-FFF2-40B4-BE49-F238E27FC236}">
                    <a16:creationId xmlns:a16="http://schemas.microsoft.com/office/drawing/2014/main" id="{B7047EE5-F5D8-A166-B131-1F9C9E757DD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49"/>
              <a:stretch/>
            </p:blipFill>
            <p:spPr>
              <a:xfrm>
                <a:off x="4458598" y="2509340"/>
                <a:ext cx="2736056" cy="1825993"/>
              </a:xfrm>
              <a:prstGeom prst="rect">
                <a:avLst/>
              </a:prstGeom>
              <a:effectLst>
                <a:outerShdw blurRad="50800" dist="38100" dir="2700000" algn="tl" rotWithShape="0">
                  <a:prstClr val="black">
                    <a:alpha val="40000"/>
                  </a:prstClr>
                </a:outerShdw>
              </a:effectLst>
            </p:spPr>
          </p:pic>
          <p:pic>
            <p:nvPicPr>
              <p:cNvPr id="12" name="Picture 11" descr="Abstract mesh of blue lines and verticies">
                <a:extLst>
                  <a:ext uri="{FF2B5EF4-FFF2-40B4-BE49-F238E27FC236}">
                    <a16:creationId xmlns:a16="http://schemas.microsoft.com/office/drawing/2014/main" id="{6BBA8C5D-77E8-6C98-2040-F491A2AAE28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26293" b="4328"/>
              <a:stretch/>
            </p:blipFill>
            <p:spPr>
              <a:xfrm>
                <a:off x="8332410" y="2509340"/>
                <a:ext cx="2736056" cy="1825993"/>
              </a:xfrm>
              <a:prstGeom prst="rect">
                <a:avLst/>
              </a:prstGeom>
              <a:effectLst>
                <a:outerShdw blurRad="50800" dist="38100" dir="2700000" algn="tl" rotWithShape="0">
                  <a:prstClr val="black">
                    <a:alpha val="40000"/>
                  </a:prstClr>
                </a:outerShdw>
              </a:effectLst>
            </p:spPr>
          </p:pic>
          <p:sp>
            <p:nvSpPr>
              <p:cNvPr id="13" name="Arrow: Chevron 12">
                <a:extLst>
                  <a:ext uri="{FF2B5EF4-FFF2-40B4-BE49-F238E27FC236}">
                    <a16:creationId xmlns:a16="http://schemas.microsoft.com/office/drawing/2014/main" id="{EC90C4E7-DBB5-3EF7-0E81-2879379083EF}"/>
                  </a:ext>
                </a:extLst>
              </p:cNvPr>
              <p:cNvSpPr/>
              <p:nvPr/>
            </p:nvSpPr>
            <p:spPr bwMode="gray">
              <a:xfrm>
                <a:off x="3558335" y="2936937"/>
                <a:ext cx="673980" cy="1046885"/>
              </a:xfrm>
              <a:prstGeom prst="chevron">
                <a:avLst/>
              </a:prstGeom>
              <a:solidFill>
                <a:srgbClr val="00B050"/>
              </a:solidFill>
              <a:ln w="28575" cap="flat" cmpd="sng" algn="ctr">
                <a:no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square" lIns="91429" tIns="45715" rIns="91429" bIns="45715"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GB" sz="1100" b="1" dirty="0">
                  <a:solidFill>
                    <a:schemeClr val="bg2"/>
                  </a:solidFill>
                  <a:latin typeface="+mj-lt"/>
                </a:endParaRPr>
              </a:p>
            </p:txBody>
          </p:sp>
          <p:sp>
            <p:nvSpPr>
              <p:cNvPr id="14" name="Arrow: Chevron 13">
                <a:extLst>
                  <a:ext uri="{FF2B5EF4-FFF2-40B4-BE49-F238E27FC236}">
                    <a16:creationId xmlns:a16="http://schemas.microsoft.com/office/drawing/2014/main" id="{3C57500D-265B-F73B-79EC-ECE92BCFBC15}"/>
                  </a:ext>
                </a:extLst>
              </p:cNvPr>
              <p:cNvSpPr/>
              <p:nvPr/>
            </p:nvSpPr>
            <p:spPr bwMode="gray">
              <a:xfrm>
                <a:off x="7446965" y="2936938"/>
                <a:ext cx="673980" cy="1046884"/>
              </a:xfrm>
              <a:prstGeom prst="chevron">
                <a:avLst/>
              </a:prstGeom>
              <a:solidFill>
                <a:srgbClr val="00B050"/>
              </a:solidFill>
              <a:ln w="28575" cap="flat" cmpd="sng" algn="ctr">
                <a:no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square" lIns="91429" tIns="45715" rIns="91429" bIns="45715" numCol="1" rtlCol="0" anchor="ctr" anchorCtr="0" compatLnSpc="1">
                <a:prstTxWarp prst="textNoShape">
                  <a:avLst/>
                </a:prstTxWarp>
                <a:noAutofit/>
              </a:bodyPr>
              <a:lstStyle/>
              <a:p>
                <a:pPr algn="ctr" fontAlgn="base">
                  <a:lnSpc>
                    <a:spcPct val="90000"/>
                  </a:lnSpc>
                  <a:spcAft>
                    <a:spcPct val="0"/>
                  </a:spcAft>
                  <a:buClr>
                    <a:schemeClr val="accent2"/>
                  </a:buClr>
                  <a:buSzPct val="90000"/>
                </a:pPr>
                <a:endParaRPr lang="en-GB" sz="1100" b="1" dirty="0">
                  <a:solidFill>
                    <a:schemeClr val="accent1"/>
                  </a:solidFill>
                  <a:latin typeface="+mj-lt"/>
                </a:endParaRPr>
              </a:p>
            </p:txBody>
          </p:sp>
        </p:grpSp>
        <p:sp>
          <p:nvSpPr>
            <p:cNvPr id="15" name="TextBox 14">
              <a:extLst>
                <a:ext uri="{FF2B5EF4-FFF2-40B4-BE49-F238E27FC236}">
                  <a16:creationId xmlns:a16="http://schemas.microsoft.com/office/drawing/2014/main" id="{34E454E7-4B1E-E0DF-3F45-1A038257DD0F}"/>
                </a:ext>
              </a:extLst>
            </p:cNvPr>
            <p:cNvSpPr txBox="1"/>
            <p:nvPr/>
          </p:nvSpPr>
          <p:spPr bwMode="gray">
            <a:xfrm>
              <a:off x="597797" y="1307316"/>
              <a:ext cx="3372555" cy="1022306"/>
            </a:xfrm>
            <a:prstGeom prst="rect">
              <a:avLst/>
            </a:prstGeom>
          </p:spPr>
          <p:txBody>
            <a:bodyPr wrap="square" lIns="45720" tIns="45720" rIns="45720" bIns="45720" rtlCol="0">
              <a:noAutofit/>
            </a:bodyPr>
            <a:lstStyle/>
            <a:p>
              <a:pPr>
                <a:lnSpc>
                  <a:spcPct val="90000"/>
                </a:lnSpc>
                <a:spcBef>
                  <a:spcPts val="1000"/>
                </a:spcBef>
              </a:pPr>
              <a:r>
                <a:rPr lang="en-GB" sz="1800" b="1" dirty="0">
                  <a:solidFill>
                    <a:schemeClr val="accent1"/>
                  </a:solidFill>
                  <a:latin typeface="+mj-lt"/>
                </a:rPr>
                <a:t>The paper era</a:t>
              </a:r>
            </a:p>
            <a:p>
              <a:pPr>
                <a:lnSpc>
                  <a:spcPct val="90000"/>
                </a:lnSpc>
                <a:spcBef>
                  <a:spcPts val="1000"/>
                </a:spcBef>
              </a:pPr>
              <a:r>
                <a:rPr lang="en-GB" sz="1200" dirty="0">
                  <a:latin typeface="+mj-lt"/>
                </a:rPr>
                <a:t>Legally watertight, universally accepted, widely unread</a:t>
              </a:r>
            </a:p>
          </p:txBody>
        </p:sp>
        <p:sp>
          <p:nvSpPr>
            <p:cNvPr id="16" name="TextBox 15">
              <a:extLst>
                <a:ext uri="{FF2B5EF4-FFF2-40B4-BE49-F238E27FC236}">
                  <a16:creationId xmlns:a16="http://schemas.microsoft.com/office/drawing/2014/main" id="{BDE29F91-948C-79A2-F239-D8DA9B920DB3}"/>
                </a:ext>
              </a:extLst>
            </p:cNvPr>
            <p:cNvSpPr txBox="1"/>
            <p:nvPr/>
          </p:nvSpPr>
          <p:spPr bwMode="gray">
            <a:xfrm>
              <a:off x="4401509" y="1307316"/>
              <a:ext cx="3444781" cy="1022306"/>
            </a:xfrm>
            <a:prstGeom prst="rect">
              <a:avLst/>
            </a:prstGeom>
          </p:spPr>
          <p:txBody>
            <a:bodyPr wrap="square" lIns="45720" tIns="45720" rIns="45720" bIns="45720" rtlCol="0">
              <a:noAutofit/>
            </a:bodyPr>
            <a:lstStyle/>
            <a:p>
              <a:pPr>
                <a:lnSpc>
                  <a:spcPct val="90000"/>
                </a:lnSpc>
                <a:spcBef>
                  <a:spcPts val="1000"/>
                </a:spcBef>
              </a:pPr>
              <a:r>
                <a:rPr lang="en-GB" sz="1800" b="1" dirty="0">
                  <a:solidFill>
                    <a:schemeClr val="accent1"/>
                  </a:solidFill>
                  <a:latin typeface="+mj-lt"/>
                </a:rPr>
                <a:t>The PDF era</a:t>
              </a:r>
            </a:p>
            <a:p>
              <a:pPr>
                <a:lnSpc>
                  <a:spcPct val="90000"/>
                </a:lnSpc>
                <a:spcBef>
                  <a:spcPts val="1000"/>
                </a:spcBef>
              </a:pPr>
              <a:r>
                <a:rPr lang="en-GB" sz="1200" dirty="0">
                  <a:latin typeface="+mj-lt"/>
                </a:rPr>
                <a:t>Current, convenient, customizable, </a:t>
              </a:r>
              <a:br>
                <a:rPr lang="en-GB" sz="1200" dirty="0">
                  <a:latin typeface="+mj-lt"/>
                </a:rPr>
              </a:br>
              <a:r>
                <a:rPr lang="en-GB" sz="1200" dirty="0">
                  <a:latin typeface="+mj-lt"/>
                </a:rPr>
                <a:t>but without impacting understanding</a:t>
              </a:r>
            </a:p>
          </p:txBody>
        </p:sp>
        <p:sp>
          <p:nvSpPr>
            <p:cNvPr id="17" name="TextBox 16">
              <a:extLst>
                <a:ext uri="{FF2B5EF4-FFF2-40B4-BE49-F238E27FC236}">
                  <a16:creationId xmlns:a16="http://schemas.microsoft.com/office/drawing/2014/main" id="{F95E314D-9F19-F506-A36E-03480A1D4A03}"/>
                </a:ext>
              </a:extLst>
            </p:cNvPr>
            <p:cNvSpPr txBox="1"/>
            <p:nvPr/>
          </p:nvSpPr>
          <p:spPr bwMode="gray">
            <a:xfrm>
              <a:off x="8278349" y="1307316"/>
              <a:ext cx="3387178" cy="1022306"/>
            </a:xfrm>
            <a:prstGeom prst="rect">
              <a:avLst/>
            </a:prstGeom>
          </p:spPr>
          <p:txBody>
            <a:bodyPr wrap="square" lIns="45720" tIns="45720" rIns="45720" bIns="45720" rtlCol="0">
              <a:noAutofit/>
            </a:bodyPr>
            <a:lstStyle/>
            <a:p>
              <a:pPr>
                <a:lnSpc>
                  <a:spcPct val="90000"/>
                </a:lnSpc>
                <a:spcBef>
                  <a:spcPts val="1000"/>
                </a:spcBef>
              </a:pPr>
              <a:r>
                <a:rPr lang="en-GB" sz="1800" b="1" dirty="0">
                  <a:solidFill>
                    <a:schemeClr val="accent1"/>
                  </a:solidFill>
                  <a:latin typeface="+mj-lt"/>
                </a:rPr>
                <a:t>The digital era</a:t>
              </a:r>
            </a:p>
            <a:p>
              <a:pPr>
                <a:lnSpc>
                  <a:spcPct val="90000"/>
                </a:lnSpc>
                <a:spcBef>
                  <a:spcPts val="1000"/>
                </a:spcBef>
              </a:pPr>
              <a:r>
                <a:rPr lang="en-GB" sz="1200" dirty="0">
                  <a:latin typeface="+mj-lt"/>
                </a:rPr>
                <a:t>Interoperable, equitable, informative and empowering</a:t>
              </a:r>
            </a:p>
          </p:txBody>
        </p:sp>
      </p:grpSp>
      <p:sp>
        <p:nvSpPr>
          <p:cNvPr id="19" name="Footer Placeholder 4">
            <a:extLst>
              <a:ext uri="{FF2B5EF4-FFF2-40B4-BE49-F238E27FC236}">
                <a16:creationId xmlns:a16="http://schemas.microsoft.com/office/drawing/2014/main" id="{01F11788-EBA5-40D2-61B0-022916D985ED}"/>
              </a:ext>
            </a:extLst>
          </p:cNvPr>
          <p:cNvSpPr txBox="1">
            <a:spLocks/>
          </p:cNvSpPr>
          <p:nvPr/>
        </p:nvSpPr>
        <p:spPr>
          <a:xfrm>
            <a:off x="1" y="4667428"/>
            <a:ext cx="8319910" cy="459688"/>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GB" sz="900" dirty="0"/>
          </a:p>
          <a:p>
            <a:r>
              <a:rPr lang="en-GB" sz="900" dirty="0"/>
              <a:t>Slide courtesy of Shimon Yoshida, Executive Director, Head of International </a:t>
            </a:r>
            <a:r>
              <a:rPr lang="en-GB" sz="900" dirty="0" err="1"/>
              <a:t>Labeling</a:t>
            </a:r>
            <a:r>
              <a:rPr lang="en-GB" sz="900" dirty="0"/>
              <a:t> Group at Pfizer.</a:t>
            </a:r>
          </a:p>
          <a:p>
            <a:r>
              <a:rPr lang="en-GB" sz="900" dirty="0"/>
              <a:t>This information is for educational use only. Do not copy. Do not distribute.</a:t>
            </a:r>
          </a:p>
        </p:txBody>
      </p:sp>
    </p:spTree>
    <p:extLst>
      <p:ext uri="{BB962C8B-B14F-4D97-AF65-F5344CB8AC3E}">
        <p14:creationId xmlns:p14="http://schemas.microsoft.com/office/powerpoint/2010/main" val="4695179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1011D-9B82-EEA1-4227-B9DF71E1C5DD}"/>
              </a:ext>
            </a:extLst>
          </p:cNvPr>
          <p:cNvSpPr>
            <a:spLocks noGrp="1"/>
          </p:cNvSpPr>
          <p:nvPr>
            <p:ph type="title"/>
          </p:nvPr>
        </p:nvSpPr>
        <p:spPr/>
        <p:txBody>
          <a:bodyPr>
            <a:normAutofit fontScale="90000"/>
          </a:bodyPr>
          <a:lstStyle/>
          <a:p>
            <a:r>
              <a:rPr lang="en-GB" dirty="0" err="1"/>
              <a:t>ePI</a:t>
            </a:r>
            <a:r>
              <a:rPr lang="en-GB" dirty="0"/>
              <a:t> provides a common basis for shared decision-making</a:t>
            </a:r>
          </a:p>
        </p:txBody>
      </p:sp>
      <p:sp>
        <p:nvSpPr>
          <p:cNvPr id="3" name="Slide Number Placeholder 2">
            <a:extLst>
              <a:ext uri="{FF2B5EF4-FFF2-40B4-BE49-F238E27FC236}">
                <a16:creationId xmlns:a16="http://schemas.microsoft.com/office/drawing/2014/main" id="{D04F4433-6BF5-0793-B24F-4D38234BA7DC}"/>
              </a:ext>
            </a:extLst>
          </p:cNvPr>
          <p:cNvSpPr>
            <a:spLocks noGrp="1"/>
          </p:cNvSpPr>
          <p:nvPr>
            <p:ph type="sldNum" sz="quarter" idx="10"/>
          </p:nvPr>
        </p:nvSpPr>
        <p:spPr/>
        <p:txBody>
          <a:bodyPr/>
          <a:lstStyle/>
          <a:p>
            <a:fld id="{42AD0A0E-4515-A647-B2E3-7F1B29FB990E}" type="slidenum">
              <a:rPr lang="en-US" smtClean="0"/>
              <a:pPr/>
              <a:t>13</a:t>
            </a:fld>
            <a:endParaRPr lang="en-US"/>
          </a:p>
        </p:txBody>
      </p:sp>
      <p:grpSp>
        <p:nvGrpSpPr>
          <p:cNvPr id="100" name="Group 99">
            <a:extLst>
              <a:ext uri="{FF2B5EF4-FFF2-40B4-BE49-F238E27FC236}">
                <a16:creationId xmlns:a16="http://schemas.microsoft.com/office/drawing/2014/main" id="{C9072845-3C9C-49BC-D2F6-11805061A0E6}"/>
              </a:ext>
            </a:extLst>
          </p:cNvPr>
          <p:cNvGrpSpPr>
            <a:grpSpLocks noChangeAspect="1"/>
          </p:cNvGrpSpPr>
          <p:nvPr/>
        </p:nvGrpSpPr>
        <p:grpSpPr>
          <a:xfrm>
            <a:off x="1559306" y="1271905"/>
            <a:ext cx="5844794" cy="3203736"/>
            <a:chOff x="1559306" y="1271905"/>
            <a:chExt cx="8822178" cy="4835744"/>
          </a:xfrm>
        </p:grpSpPr>
        <p:grpSp>
          <p:nvGrpSpPr>
            <p:cNvPr id="52" name="Graphic 54">
              <a:extLst>
                <a:ext uri="{FF2B5EF4-FFF2-40B4-BE49-F238E27FC236}">
                  <a16:creationId xmlns:a16="http://schemas.microsoft.com/office/drawing/2014/main" id="{0EDF4D70-EE48-6690-8D81-0E9872529E96}"/>
                </a:ext>
              </a:extLst>
            </p:cNvPr>
            <p:cNvGrpSpPr/>
            <p:nvPr/>
          </p:nvGrpSpPr>
          <p:grpSpPr>
            <a:xfrm>
              <a:off x="1685334" y="1403381"/>
              <a:ext cx="754496" cy="1193056"/>
              <a:chOff x="389450" y="1873679"/>
              <a:chExt cx="1150732" cy="1819611"/>
            </a:xfrm>
            <a:solidFill>
              <a:srgbClr val="FFFFFF">
                <a:lumMod val="50000"/>
              </a:srgbClr>
            </a:solidFill>
          </p:grpSpPr>
          <p:sp>
            <p:nvSpPr>
              <p:cNvPr id="53" name="Freeform 56">
                <a:extLst>
                  <a:ext uri="{FF2B5EF4-FFF2-40B4-BE49-F238E27FC236}">
                    <a16:creationId xmlns:a16="http://schemas.microsoft.com/office/drawing/2014/main" id="{2506DEB1-8A33-EEFF-3B9C-0CA94D965B5A}"/>
                  </a:ext>
                </a:extLst>
              </p:cNvPr>
              <p:cNvSpPr/>
              <p:nvPr/>
            </p:nvSpPr>
            <p:spPr>
              <a:xfrm>
                <a:off x="506898" y="2208117"/>
                <a:ext cx="915835" cy="915835"/>
              </a:xfrm>
              <a:custGeom>
                <a:avLst/>
                <a:gdLst>
                  <a:gd name="connsiteX0" fmla="*/ 915836 w 915835"/>
                  <a:gd name="connsiteY0" fmla="*/ 457918 h 915835"/>
                  <a:gd name="connsiteX1" fmla="*/ 457918 w 915835"/>
                  <a:gd name="connsiteY1" fmla="*/ 915836 h 915835"/>
                  <a:gd name="connsiteX2" fmla="*/ 0 w 915835"/>
                  <a:gd name="connsiteY2" fmla="*/ 457918 h 915835"/>
                  <a:gd name="connsiteX3" fmla="*/ 457918 w 915835"/>
                  <a:gd name="connsiteY3" fmla="*/ 0 h 915835"/>
                  <a:gd name="connsiteX4" fmla="*/ 915836 w 915835"/>
                  <a:gd name="connsiteY4" fmla="*/ 457918 h 915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835" h="915835">
                    <a:moveTo>
                      <a:pt x="915836" y="457918"/>
                    </a:moveTo>
                    <a:cubicBezTo>
                      <a:pt x="915836" y="710819"/>
                      <a:pt x="710819" y="915836"/>
                      <a:pt x="457918" y="915836"/>
                    </a:cubicBezTo>
                    <a:cubicBezTo>
                      <a:pt x="205017" y="915836"/>
                      <a:pt x="0" y="710819"/>
                      <a:pt x="0" y="457918"/>
                    </a:cubicBezTo>
                    <a:cubicBezTo>
                      <a:pt x="0" y="205017"/>
                      <a:pt x="205017" y="0"/>
                      <a:pt x="457918" y="0"/>
                    </a:cubicBezTo>
                    <a:cubicBezTo>
                      <a:pt x="710819" y="0"/>
                      <a:pt x="915836" y="205017"/>
                      <a:pt x="915836" y="457918"/>
                    </a:cubicBezTo>
                    <a:close/>
                  </a:path>
                </a:pathLst>
              </a:custGeom>
              <a:solidFill>
                <a:srgbClr val="61BA46"/>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a:endParaRPr>
              </a:p>
            </p:txBody>
          </p:sp>
          <p:sp>
            <p:nvSpPr>
              <p:cNvPr id="54" name="Freeform 57">
                <a:extLst>
                  <a:ext uri="{FF2B5EF4-FFF2-40B4-BE49-F238E27FC236}">
                    <a16:creationId xmlns:a16="http://schemas.microsoft.com/office/drawing/2014/main" id="{56181BD4-9002-B0B7-7C93-520C031C9EEC}"/>
                  </a:ext>
                </a:extLst>
              </p:cNvPr>
              <p:cNvSpPr/>
              <p:nvPr/>
            </p:nvSpPr>
            <p:spPr>
              <a:xfrm>
                <a:off x="473736" y="1873679"/>
                <a:ext cx="982160" cy="513499"/>
              </a:xfrm>
              <a:custGeom>
                <a:avLst/>
                <a:gdLst>
                  <a:gd name="connsiteX0" fmla="*/ 982161 w 982160"/>
                  <a:gd name="connsiteY0" fmla="*/ 136757 h 513499"/>
                  <a:gd name="connsiteX1" fmla="*/ 491080 w 982160"/>
                  <a:gd name="connsiteY1" fmla="*/ 0 h 513499"/>
                  <a:gd name="connsiteX2" fmla="*/ 0 w 982160"/>
                  <a:gd name="connsiteY2" fmla="*/ 136757 h 513499"/>
                  <a:gd name="connsiteX3" fmla="*/ 139811 w 982160"/>
                  <a:gd name="connsiteY3" fmla="*/ 513500 h 513499"/>
                  <a:gd name="connsiteX4" fmla="*/ 842351 w 982160"/>
                  <a:gd name="connsiteY4" fmla="*/ 513500 h 513499"/>
                  <a:gd name="connsiteX5" fmla="*/ 982161 w 982160"/>
                  <a:gd name="connsiteY5" fmla="*/ 136757 h 51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2160" h="513499">
                    <a:moveTo>
                      <a:pt x="982161" y="136757"/>
                    </a:moveTo>
                    <a:lnTo>
                      <a:pt x="491080" y="0"/>
                    </a:lnTo>
                    <a:lnTo>
                      <a:pt x="0" y="136757"/>
                    </a:lnTo>
                    <a:lnTo>
                      <a:pt x="139811" y="513500"/>
                    </a:lnTo>
                    <a:lnTo>
                      <a:pt x="842351" y="513500"/>
                    </a:lnTo>
                    <a:lnTo>
                      <a:pt x="982161" y="136757"/>
                    </a:lnTo>
                    <a:close/>
                  </a:path>
                </a:pathLst>
              </a:custGeom>
              <a:solidFill>
                <a:srgbClr val="61BA46">
                  <a:lumMod val="60000"/>
                  <a:lumOff val="40000"/>
                </a:srgbClr>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a:endParaRPr>
              </a:p>
            </p:txBody>
          </p:sp>
          <p:sp>
            <p:nvSpPr>
              <p:cNvPr id="55" name="Freeform 58">
                <a:extLst>
                  <a:ext uri="{FF2B5EF4-FFF2-40B4-BE49-F238E27FC236}">
                    <a16:creationId xmlns:a16="http://schemas.microsoft.com/office/drawing/2014/main" id="{A45C1759-F86C-CA8A-AB8B-935931111749}"/>
                  </a:ext>
                </a:extLst>
              </p:cNvPr>
              <p:cNvSpPr/>
              <p:nvPr/>
            </p:nvSpPr>
            <p:spPr>
              <a:xfrm>
                <a:off x="939527" y="1975747"/>
                <a:ext cx="50573" cy="272168"/>
              </a:xfrm>
              <a:custGeom>
                <a:avLst/>
                <a:gdLst>
                  <a:gd name="connsiteX0" fmla="*/ 0 w 50573"/>
                  <a:gd name="connsiteY0" fmla="*/ 0 h 272168"/>
                  <a:gd name="connsiteX1" fmla="*/ 50573 w 50573"/>
                  <a:gd name="connsiteY1" fmla="*/ 0 h 272168"/>
                  <a:gd name="connsiteX2" fmla="*/ 50573 w 50573"/>
                  <a:gd name="connsiteY2" fmla="*/ 272169 h 272168"/>
                  <a:gd name="connsiteX3" fmla="*/ 0 w 50573"/>
                  <a:gd name="connsiteY3" fmla="*/ 272169 h 272168"/>
                </a:gdLst>
                <a:ahLst/>
                <a:cxnLst>
                  <a:cxn ang="0">
                    <a:pos x="connsiteX0" y="connsiteY0"/>
                  </a:cxn>
                  <a:cxn ang="0">
                    <a:pos x="connsiteX1" y="connsiteY1"/>
                  </a:cxn>
                  <a:cxn ang="0">
                    <a:pos x="connsiteX2" y="connsiteY2"/>
                  </a:cxn>
                  <a:cxn ang="0">
                    <a:pos x="connsiteX3" y="connsiteY3"/>
                  </a:cxn>
                </a:cxnLst>
                <a:rect l="l" t="t" r="r" b="b"/>
                <a:pathLst>
                  <a:path w="50573" h="272168">
                    <a:moveTo>
                      <a:pt x="0" y="0"/>
                    </a:moveTo>
                    <a:lnTo>
                      <a:pt x="50573" y="0"/>
                    </a:lnTo>
                    <a:lnTo>
                      <a:pt x="50573" y="272169"/>
                    </a:lnTo>
                    <a:lnTo>
                      <a:pt x="0" y="272169"/>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a:endParaRPr>
              </a:p>
            </p:txBody>
          </p:sp>
          <p:sp>
            <p:nvSpPr>
              <p:cNvPr id="56" name="Freeform 59">
                <a:extLst>
                  <a:ext uri="{FF2B5EF4-FFF2-40B4-BE49-F238E27FC236}">
                    <a16:creationId xmlns:a16="http://schemas.microsoft.com/office/drawing/2014/main" id="{9652E9A1-5703-9102-51E1-5692401ECFC6}"/>
                  </a:ext>
                </a:extLst>
              </p:cNvPr>
              <p:cNvSpPr/>
              <p:nvPr/>
            </p:nvSpPr>
            <p:spPr>
              <a:xfrm>
                <a:off x="828733" y="2086548"/>
                <a:ext cx="272168" cy="50573"/>
              </a:xfrm>
              <a:custGeom>
                <a:avLst/>
                <a:gdLst>
                  <a:gd name="connsiteX0" fmla="*/ 0 w 272168"/>
                  <a:gd name="connsiteY0" fmla="*/ 0 h 50573"/>
                  <a:gd name="connsiteX1" fmla="*/ 272169 w 272168"/>
                  <a:gd name="connsiteY1" fmla="*/ 0 h 50573"/>
                  <a:gd name="connsiteX2" fmla="*/ 272169 w 272168"/>
                  <a:gd name="connsiteY2" fmla="*/ 50573 h 50573"/>
                  <a:gd name="connsiteX3" fmla="*/ 0 w 272168"/>
                  <a:gd name="connsiteY3" fmla="*/ 50573 h 50573"/>
                </a:gdLst>
                <a:ahLst/>
                <a:cxnLst>
                  <a:cxn ang="0">
                    <a:pos x="connsiteX0" y="connsiteY0"/>
                  </a:cxn>
                  <a:cxn ang="0">
                    <a:pos x="connsiteX1" y="connsiteY1"/>
                  </a:cxn>
                  <a:cxn ang="0">
                    <a:pos x="connsiteX2" y="connsiteY2"/>
                  </a:cxn>
                  <a:cxn ang="0">
                    <a:pos x="connsiteX3" y="connsiteY3"/>
                  </a:cxn>
                </a:cxnLst>
                <a:rect l="l" t="t" r="r" b="b"/>
                <a:pathLst>
                  <a:path w="272168" h="50573">
                    <a:moveTo>
                      <a:pt x="0" y="0"/>
                    </a:moveTo>
                    <a:lnTo>
                      <a:pt x="272169" y="0"/>
                    </a:lnTo>
                    <a:lnTo>
                      <a:pt x="272169" y="50573"/>
                    </a:lnTo>
                    <a:lnTo>
                      <a:pt x="0" y="50573"/>
                    </a:lnTo>
                    <a:close/>
                  </a:path>
                </a:pathLst>
              </a:custGeom>
              <a:solidFill>
                <a:srgbClr val="FFFFFF"/>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a:endParaRPr>
              </a:p>
            </p:txBody>
          </p:sp>
          <p:grpSp>
            <p:nvGrpSpPr>
              <p:cNvPr id="57" name="Graphic 54">
                <a:extLst>
                  <a:ext uri="{FF2B5EF4-FFF2-40B4-BE49-F238E27FC236}">
                    <a16:creationId xmlns:a16="http://schemas.microsoft.com/office/drawing/2014/main" id="{BB1746C8-1C65-38B5-ACE5-83CBEAB3ECD5}"/>
                  </a:ext>
                </a:extLst>
              </p:cNvPr>
              <p:cNvGrpSpPr/>
              <p:nvPr/>
            </p:nvGrpSpPr>
            <p:grpSpPr>
              <a:xfrm>
                <a:off x="389450" y="3206284"/>
                <a:ext cx="1150732" cy="487006"/>
                <a:chOff x="389450" y="3206284"/>
                <a:chExt cx="1150732" cy="487006"/>
              </a:xfrm>
              <a:solidFill>
                <a:srgbClr val="FFFFFF">
                  <a:lumMod val="50000"/>
                </a:srgbClr>
              </a:solidFill>
            </p:grpSpPr>
            <p:sp>
              <p:nvSpPr>
                <p:cNvPr id="58" name="Freeform 61">
                  <a:extLst>
                    <a:ext uri="{FF2B5EF4-FFF2-40B4-BE49-F238E27FC236}">
                      <a16:creationId xmlns:a16="http://schemas.microsoft.com/office/drawing/2014/main" id="{219E7C98-4F5D-B507-48EB-A4BBF5C4A2AD}"/>
                    </a:ext>
                  </a:extLst>
                </p:cNvPr>
                <p:cNvSpPr/>
                <p:nvPr/>
              </p:nvSpPr>
              <p:spPr>
                <a:xfrm>
                  <a:off x="990101" y="3206284"/>
                  <a:ext cx="550081" cy="487006"/>
                </a:xfrm>
                <a:custGeom>
                  <a:avLst/>
                  <a:gdLst>
                    <a:gd name="connsiteX0" fmla="*/ 255084 w 550081"/>
                    <a:gd name="connsiteY0" fmla="*/ 71302 h 487006"/>
                    <a:gd name="connsiteX1" fmla="*/ 221363 w 550081"/>
                    <a:gd name="connsiteY1" fmla="*/ 185537 h 487006"/>
                    <a:gd name="connsiteX2" fmla="*/ 245035 w 550081"/>
                    <a:gd name="connsiteY2" fmla="*/ 271377 h 487006"/>
                    <a:gd name="connsiteX3" fmla="*/ 262398 w 550081"/>
                    <a:gd name="connsiteY3" fmla="*/ 271377 h 487006"/>
                    <a:gd name="connsiteX4" fmla="*/ 262398 w 550081"/>
                    <a:gd name="connsiteY4" fmla="*/ 313818 h 487006"/>
                    <a:gd name="connsiteX5" fmla="*/ 185287 w 550081"/>
                    <a:gd name="connsiteY5" fmla="*/ 313818 h 487006"/>
                    <a:gd name="connsiteX6" fmla="*/ 185287 w 550081"/>
                    <a:gd name="connsiteY6" fmla="*/ 271377 h 487006"/>
                    <a:gd name="connsiteX7" fmla="*/ 202612 w 550081"/>
                    <a:gd name="connsiteY7" fmla="*/ 271377 h 487006"/>
                    <a:gd name="connsiteX8" fmla="*/ 157802 w 550081"/>
                    <a:gd name="connsiteY8" fmla="*/ 201412 h 487006"/>
                    <a:gd name="connsiteX9" fmla="*/ 112994 w 550081"/>
                    <a:gd name="connsiteY9" fmla="*/ 271377 h 487006"/>
                    <a:gd name="connsiteX10" fmla="*/ 129380 w 550081"/>
                    <a:gd name="connsiteY10" fmla="*/ 271377 h 487006"/>
                    <a:gd name="connsiteX11" fmla="*/ 129380 w 550081"/>
                    <a:gd name="connsiteY11" fmla="*/ 313818 h 487006"/>
                    <a:gd name="connsiteX12" fmla="*/ 52269 w 550081"/>
                    <a:gd name="connsiteY12" fmla="*/ 313818 h 487006"/>
                    <a:gd name="connsiteX13" fmla="*/ 52269 w 550081"/>
                    <a:gd name="connsiteY13" fmla="*/ 271377 h 487006"/>
                    <a:gd name="connsiteX14" fmla="*/ 70572 w 550081"/>
                    <a:gd name="connsiteY14" fmla="*/ 271377 h 487006"/>
                    <a:gd name="connsiteX15" fmla="*/ 157802 w 550081"/>
                    <a:gd name="connsiteY15" fmla="*/ 158971 h 487006"/>
                    <a:gd name="connsiteX16" fmla="*/ 176936 w 550081"/>
                    <a:gd name="connsiteY16" fmla="*/ 160641 h 487006"/>
                    <a:gd name="connsiteX17" fmla="*/ 205957 w 550081"/>
                    <a:gd name="connsiteY17" fmla="*/ 47246 h 487006"/>
                    <a:gd name="connsiteX18" fmla="*/ 0 w 550081"/>
                    <a:gd name="connsiteY18" fmla="*/ 0 h 487006"/>
                    <a:gd name="connsiteX19" fmla="*/ 0 w 550081"/>
                    <a:gd name="connsiteY19" fmla="*/ 487006 h 487006"/>
                    <a:gd name="connsiteX20" fmla="*/ 550081 w 550081"/>
                    <a:gd name="connsiteY20" fmla="*/ 487006 h 487006"/>
                    <a:gd name="connsiteX21" fmla="*/ 255084 w 550081"/>
                    <a:gd name="connsiteY21" fmla="*/ 71302 h 487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50081" h="487006">
                      <a:moveTo>
                        <a:pt x="255084" y="71302"/>
                      </a:moveTo>
                      <a:cubicBezTo>
                        <a:pt x="249202" y="118289"/>
                        <a:pt x="233249" y="159856"/>
                        <a:pt x="221363" y="185537"/>
                      </a:cubicBezTo>
                      <a:cubicBezTo>
                        <a:pt x="236936" y="204293"/>
                        <a:pt x="244957" y="232830"/>
                        <a:pt x="245035" y="271377"/>
                      </a:cubicBezTo>
                      <a:lnTo>
                        <a:pt x="262398" y="271377"/>
                      </a:lnTo>
                      <a:lnTo>
                        <a:pt x="262398" y="313818"/>
                      </a:lnTo>
                      <a:lnTo>
                        <a:pt x="185287" y="313818"/>
                      </a:lnTo>
                      <a:lnTo>
                        <a:pt x="185287" y="271377"/>
                      </a:lnTo>
                      <a:lnTo>
                        <a:pt x="202612" y="271377"/>
                      </a:lnTo>
                      <a:cubicBezTo>
                        <a:pt x="202501" y="213165"/>
                        <a:pt x="185378" y="201412"/>
                        <a:pt x="157802" y="201412"/>
                      </a:cubicBezTo>
                      <a:cubicBezTo>
                        <a:pt x="130990" y="201412"/>
                        <a:pt x="113112" y="213344"/>
                        <a:pt x="112994" y="271377"/>
                      </a:cubicBezTo>
                      <a:lnTo>
                        <a:pt x="129380" y="271377"/>
                      </a:lnTo>
                      <a:lnTo>
                        <a:pt x="129380" y="313818"/>
                      </a:lnTo>
                      <a:lnTo>
                        <a:pt x="52269" y="313818"/>
                      </a:lnTo>
                      <a:lnTo>
                        <a:pt x="52269" y="271377"/>
                      </a:lnTo>
                      <a:lnTo>
                        <a:pt x="70572" y="271377"/>
                      </a:lnTo>
                      <a:cubicBezTo>
                        <a:pt x="70722" y="196806"/>
                        <a:pt x="100044" y="158971"/>
                        <a:pt x="157802" y="158971"/>
                      </a:cubicBezTo>
                      <a:cubicBezTo>
                        <a:pt x="164599" y="158971"/>
                        <a:pt x="170926" y="159596"/>
                        <a:pt x="176936" y="160641"/>
                      </a:cubicBezTo>
                      <a:cubicBezTo>
                        <a:pt x="188446" y="134731"/>
                        <a:pt x="203669" y="92416"/>
                        <a:pt x="205957" y="47246"/>
                      </a:cubicBezTo>
                      <a:cubicBezTo>
                        <a:pt x="142357" y="19735"/>
                        <a:pt x="72947" y="3112"/>
                        <a:pt x="0" y="0"/>
                      </a:cubicBezTo>
                      <a:lnTo>
                        <a:pt x="0" y="487006"/>
                      </a:lnTo>
                      <a:lnTo>
                        <a:pt x="550081" y="487006"/>
                      </a:lnTo>
                      <a:cubicBezTo>
                        <a:pt x="520432" y="307530"/>
                        <a:pt x="408845" y="155801"/>
                        <a:pt x="255084" y="71302"/>
                      </a:cubicBezTo>
                      <a:close/>
                    </a:path>
                  </a:pathLst>
                </a:custGeom>
                <a:solidFill>
                  <a:srgbClr val="61BA46"/>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a:endParaRPr>
                </a:p>
              </p:txBody>
            </p:sp>
            <p:sp>
              <p:nvSpPr>
                <p:cNvPr id="59" name="Freeform 62">
                  <a:extLst>
                    <a:ext uri="{FF2B5EF4-FFF2-40B4-BE49-F238E27FC236}">
                      <a16:creationId xmlns:a16="http://schemas.microsoft.com/office/drawing/2014/main" id="{CAAE1883-F0FC-933D-2A17-30D342C1E11D}"/>
                    </a:ext>
                  </a:extLst>
                </p:cNvPr>
                <p:cNvSpPr/>
                <p:nvPr/>
              </p:nvSpPr>
              <p:spPr>
                <a:xfrm>
                  <a:off x="751334" y="3407696"/>
                  <a:ext cx="89639" cy="89637"/>
                </a:xfrm>
                <a:custGeom>
                  <a:avLst/>
                  <a:gdLst>
                    <a:gd name="connsiteX0" fmla="*/ 89640 w 89639"/>
                    <a:gd name="connsiteY0" fmla="*/ 44811 h 89637"/>
                    <a:gd name="connsiteX1" fmla="*/ 44820 w 89639"/>
                    <a:gd name="connsiteY1" fmla="*/ 0 h 89637"/>
                    <a:gd name="connsiteX2" fmla="*/ 0 w 89639"/>
                    <a:gd name="connsiteY2" fmla="*/ 44811 h 89637"/>
                    <a:gd name="connsiteX3" fmla="*/ 44820 w 89639"/>
                    <a:gd name="connsiteY3" fmla="*/ 89638 h 89637"/>
                    <a:gd name="connsiteX4" fmla="*/ 89640 w 89639"/>
                    <a:gd name="connsiteY4" fmla="*/ 44811 h 89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39" h="89637">
                      <a:moveTo>
                        <a:pt x="89640" y="44811"/>
                      </a:moveTo>
                      <a:cubicBezTo>
                        <a:pt x="89640" y="20100"/>
                        <a:pt x="69530" y="0"/>
                        <a:pt x="44820" y="0"/>
                      </a:cubicBezTo>
                      <a:cubicBezTo>
                        <a:pt x="20110" y="0"/>
                        <a:pt x="0" y="20100"/>
                        <a:pt x="0" y="44811"/>
                      </a:cubicBezTo>
                      <a:cubicBezTo>
                        <a:pt x="0" y="69521"/>
                        <a:pt x="20110" y="89638"/>
                        <a:pt x="44820" y="89638"/>
                      </a:cubicBezTo>
                      <a:cubicBezTo>
                        <a:pt x="69530" y="89638"/>
                        <a:pt x="89640" y="69521"/>
                        <a:pt x="89640" y="44811"/>
                      </a:cubicBezTo>
                      <a:close/>
                    </a:path>
                  </a:pathLst>
                </a:custGeom>
                <a:solidFill>
                  <a:srgbClr val="61BA46"/>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a:endParaRPr>
                </a:p>
              </p:txBody>
            </p:sp>
            <p:sp>
              <p:nvSpPr>
                <p:cNvPr id="60" name="Freeform 3071">
                  <a:extLst>
                    <a:ext uri="{FF2B5EF4-FFF2-40B4-BE49-F238E27FC236}">
                      <a16:creationId xmlns:a16="http://schemas.microsoft.com/office/drawing/2014/main" id="{F75DA894-88CF-9CD2-F24C-6202AA7E19F1}"/>
                    </a:ext>
                  </a:extLst>
                </p:cNvPr>
                <p:cNvSpPr/>
                <p:nvPr/>
              </p:nvSpPr>
              <p:spPr>
                <a:xfrm>
                  <a:off x="389450" y="3206284"/>
                  <a:ext cx="550077" cy="487006"/>
                </a:xfrm>
                <a:custGeom>
                  <a:avLst/>
                  <a:gdLst>
                    <a:gd name="connsiteX0" fmla="*/ 371662 w 550077"/>
                    <a:gd name="connsiteY0" fmla="*/ 166439 h 487006"/>
                    <a:gd name="connsiteX1" fmla="*/ 406704 w 550077"/>
                    <a:gd name="connsiteY1" fmla="*/ 158971 h 487006"/>
                    <a:gd name="connsiteX2" fmla="*/ 493965 w 550077"/>
                    <a:gd name="connsiteY2" fmla="*/ 246223 h 487006"/>
                    <a:gd name="connsiteX3" fmla="*/ 406704 w 550077"/>
                    <a:gd name="connsiteY3" fmla="*/ 333491 h 487006"/>
                    <a:gd name="connsiteX4" fmla="*/ 319443 w 550077"/>
                    <a:gd name="connsiteY4" fmla="*/ 246223 h 487006"/>
                    <a:gd name="connsiteX5" fmla="*/ 333181 w 550077"/>
                    <a:gd name="connsiteY5" fmla="*/ 199647 h 487006"/>
                    <a:gd name="connsiteX6" fmla="*/ 294059 w 550077"/>
                    <a:gd name="connsiteY6" fmla="*/ 71813 h 487006"/>
                    <a:gd name="connsiteX7" fmla="*/ 0 w 550077"/>
                    <a:gd name="connsiteY7" fmla="*/ 487006 h 487006"/>
                    <a:gd name="connsiteX8" fmla="*/ 550078 w 550077"/>
                    <a:gd name="connsiteY8" fmla="*/ 487006 h 487006"/>
                    <a:gd name="connsiteX9" fmla="*/ 550078 w 550077"/>
                    <a:gd name="connsiteY9" fmla="*/ 0 h 487006"/>
                    <a:gd name="connsiteX10" fmla="*/ 346680 w 550077"/>
                    <a:gd name="connsiteY10" fmla="*/ 46126 h 487006"/>
                    <a:gd name="connsiteX11" fmla="*/ 371662 w 550077"/>
                    <a:gd name="connsiteY11" fmla="*/ 166439 h 487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0077" h="487006">
                      <a:moveTo>
                        <a:pt x="371662" y="166439"/>
                      </a:moveTo>
                      <a:cubicBezTo>
                        <a:pt x="382407" y="161700"/>
                        <a:pt x="394224" y="158971"/>
                        <a:pt x="406704" y="158971"/>
                      </a:cubicBezTo>
                      <a:cubicBezTo>
                        <a:pt x="454825" y="158971"/>
                        <a:pt x="493965" y="198103"/>
                        <a:pt x="493965" y="246223"/>
                      </a:cubicBezTo>
                      <a:cubicBezTo>
                        <a:pt x="493965" y="294344"/>
                        <a:pt x="454825" y="333491"/>
                        <a:pt x="406704" y="333491"/>
                      </a:cubicBezTo>
                      <a:cubicBezTo>
                        <a:pt x="358584" y="333491"/>
                        <a:pt x="319443" y="294344"/>
                        <a:pt x="319443" y="246223"/>
                      </a:cubicBezTo>
                      <a:cubicBezTo>
                        <a:pt x="319443" y="229062"/>
                        <a:pt x="324593" y="213155"/>
                        <a:pt x="333181" y="199647"/>
                      </a:cubicBezTo>
                      <a:cubicBezTo>
                        <a:pt x="303641" y="159272"/>
                        <a:pt x="293774" y="114397"/>
                        <a:pt x="294059" y="71813"/>
                      </a:cubicBezTo>
                      <a:cubicBezTo>
                        <a:pt x="140781" y="156413"/>
                        <a:pt x="29591" y="307896"/>
                        <a:pt x="0" y="487006"/>
                      </a:cubicBezTo>
                      <a:lnTo>
                        <a:pt x="550078" y="487006"/>
                      </a:lnTo>
                      <a:lnTo>
                        <a:pt x="550078" y="0"/>
                      </a:lnTo>
                      <a:cubicBezTo>
                        <a:pt x="478112" y="3072"/>
                        <a:pt x="409580" y="19277"/>
                        <a:pt x="346680" y="46126"/>
                      </a:cubicBezTo>
                      <a:cubicBezTo>
                        <a:pt x="342060" y="85860"/>
                        <a:pt x="346319" y="129212"/>
                        <a:pt x="371662" y="166439"/>
                      </a:cubicBezTo>
                      <a:close/>
                    </a:path>
                  </a:pathLst>
                </a:custGeom>
                <a:solidFill>
                  <a:srgbClr val="61BA46"/>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a:endParaRPr>
                </a:p>
              </p:txBody>
            </p:sp>
          </p:grpSp>
        </p:grpSp>
        <p:grpSp>
          <p:nvGrpSpPr>
            <p:cNvPr id="61" name="Group 60">
              <a:extLst>
                <a:ext uri="{FF2B5EF4-FFF2-40B4-BE49-F238E27FC236}">
                  <a16:creationId xmlns:a16="http://schemas.microsoft.com/office/drawing/2014/main" id="{8D23F38E-1E91-5769-6D52-AE8E72261AD1}"/>
                </a:ext>
              </a:extLst>
            </p:cNvPr>
            <p:cNvGrpSpPr>
              <a:grpSpLocks noChangeAspect="1"/>
            </p:cNvGrpSpPr>
            <p:nvPr/>
          </p:nvGrpSpPr>
          <p:grpSpPr>
            <a:xfrm>
              <a:off x="8939965" y="3019708"/>
              <a:ext cx="1441519" cy="1111115"/>
              <a:chOff x="7948155" y="4172954"/>
              <a:chExt cx="2338700" cy="1888350"/>
            </a:xfrm>
            <a:solidFill>
              <a:srgbClr val="1B75BB"/>
            </a:solidFill>
          </p:grpSpPr>
          <p:sp>
            <p:nvSpPr>
              <p:cNvPr id="62" name="Freeform: Shape 61">
                <a:extLst>
                  <a:ext uri="{FF2B5EF4-FFF2-40B4-BE49-F238E27FC236}">
                    <a16:creationId xmlns:a16="http://schemas.microsoft.com/office/drawing/2014/main" id="{FC9E3BA1-49B4-4CBB-3871-88531863013F}"/>
                  </a:ext>
                </a:extLst>
              </p:cNvPr>
              <p:cNvSpPr/>
              <p:nvPr/>
            </p:nvSpPr>
            <p:spPr>
              <a:xfrm>
                <a:off x="8958056" y="5184298"/>
                <a:ext cx="1328799" cy="877006"/>
              </a:xfrm>
              <a:custGeom>
                <a:avLst/>
                <a:gdLst>
                  <a:gd name="connsiteX0" fmla="*/ 1222496 w 1328799"/>
                  <a:gd name="connsiteY0" fmla="*/ 0 h 877007"/>
                  <a:gd name="connsiteX1" fmla="*/ 0 w 1328799"/>
                  <a:gd name="connsiteY1" fmla="*/ 0 h 877007"/>
                  <a:gd name="connsiteX2" fmla="*/ 0 w 1328799"/>
                  <a:gd name="connsiteY2" fmla="*/ 637824 h 877007"/>
                  <a:gd name="connsiteX3" fmla="*/ 106304 w 1328799"/>
                  <a:gd name="connsiteY3" fmla="*/ 744128 h 877007"/>
                  <a:gd name="connsiteX4" fmla="*/ 1169344 w 1328799"/>
                  <a:gd name="connsiteY4" fmla="*/ 744128 h 877007"/>
                  <a:gd name="connsiteX5" fmla="*/ 1169344 w 1328799"/>
                  <a:gd name="connsiteY5" fmla="*/ 877008 h 877007"/>
                  <a:gd name="connsiteX6" fmla="*/ 1328800 w 1328799"/>
                  <a:gd name="connsiteY6" fmla="*/ 877008 h 877007"/>
                  <a:gd name="connsiteX7" fmla="*/ 1328800 w 1328799"/>
                  <a:gd name="connsiteY7" fmla="*/ 106304 h 877007"/>
                  <a:gd name="connsiteX8" fmla="*/ 1222496 w 1328799"/>
                  <a:gd name="connsiteY8" fmla="*/ 0 h 877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8799" h="877007">
                    <a:moveTo>
                      <a:pt x="1222496" y="0"/>
                    </a:moveTo>
                    <a:lnTo>
                      <a:pt x="0" y="0"/>
                    </a:lnTo>
                    <a:lnTo>
                      <a:pt x="0" y="637824"/>
                    </a:lnTo>
                    <a:cubicBezTo>
                      <a:pt x="175" y="696461"/>
                      <a:pt x="47667" y="743952"/>
                      <a:pt x="106304" y="744128"/>
                    </a:cubicBezTo>
                    <a:lnTo>
                      <a:pt x="1169344" y="744128"/>
                    </a:lnTo>
                    <a:lnTo>
                      <a:pt x="1169344" y="877008"/>
                    </a:lnTo>
                    <a:lnTo>
                      <a:pt x="1328800" y="877008"/>
                    </a:lnTo>
                    <a:lnTo>
                      <a:pt x="1328800" y="106304"/>
                    </a:lnTo>
                    <a:cubicBezTo>
                      <a:pt x="1328624" y="47667"/>
                      <a:pt x="1281133" y="175"/>
                      <a:pt x="1222496" y="0"/>
                    </a:cubicBezTo>
                    <a:close/>
                  </a:path>
                </a:pathLst>
              </a:custGeom>
              <a:grpFill/>
              <a:ln w="2649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panose="020B0604020202020204"/>
                </a:endParaRPr>
              </a:p>
            </p:txBody>
          </p:sp>
          <p:sp>
            <p:nvSpPr>
              <p:cNvPr id="63" name="Freeform: Shape 62">
                <a:extLst>
                  <a:ext uri="{FF2B5EF4-FFF2-40B4-BE49-F238E27FC236}">
                    <a16:creationId xmlns:a16="http://schemas.microsoft.com/office/drawing/2014/main" id="{6C821D70-C9EB-9721-3419-98EF3FD9C687}"/>
                  </a:ext>
                </a:extLst>
              </p:cNvPr>
              <p:cNvSpPr/>
              <p:nvPr/>
            </p:nvSpPr>
            <p:spPr>
              <a:xfrm>
                <a:off x="7948155" y="4785644"/>
                <a:ext cx="930172" cy="1275660"/>
              </a:xfrm>
              <a:custGeom>
                <a:avLst/>
                <a:gdLst>
                  <a:gd name="connsiteX0" fmla="*/ 159469 w 930172"/>
                  <a:gd name="connsiteY0" fmla="*/ 79742 h 1275661"/>
                  <a:gd name="connsiteX1" fmla="*/ 82638 w 930172"/>
                  <a:gd name="connsiteY1" fmla="*/ 14 h 1275661"/>
                  <a:gd name="connsiteX2" fmla="*/ 79741 w 930172"/>
                  <a:gd name="connsiteY2" fmla="*/ 14 h 1275661"/>
                  <a:gd name="connsiteX3" fmla="*/ 13 w 930172"/>
                  <a:gd name="connsiteY3" fmla="*/ 76845 h 1275661"/>
                  <a:gd name="connsiteX4" fmla="*/ 13 w 930172"/>
                  <a:gd name="connsiteY4" fmla="*/ 79742 h 1275661"/>
                  <a:gd name="connsiteX5" fmla="*/ 13 w 930172"/>
                  <a:gd name="connsiteY5" fmla="*/ 1275662 h 1275661"/>
                  <a:gd name="connsiteX6" fmla="*/ 159469 w 930172"/>
                  <a:gd name="connsiteY6" fmla="*/ 1275662 h 1275661"/>
                  <a:gd name="connsiteX7" fmla="*/ 159469 w 930172"/>
                  <a:gd name="connsiteY7" fmla="*/ 1009902 h 1275661"/>
                  <a:gd name="connsiteX8" fmla="*/ 930173 w 930172"/>
                  <a:gd name="connsiteY8" fmla="*/ 1009902 h 1275661"/>
                  <a:gd name="connsiteX9" fmla="*/ 930173 w 930172"/>
                  <a:gd name="connsiteY9" fmla="*/ 744142 h 1275661"/>
                  <a:gd name="connsiteX10" fmla="*/ 159469 w 930172"/>
                  <a:gd name="connsiteY10" fmla="*/ 425230 h 1275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0172" h="1275661">
                    <a:moveTo>
                      <a:pt x="159469" y="79742"/>
                    </a:moveTo>
                    <a:cubicBezTo>
                      <a:pt x="160269" y="36508"/>
                      <a:pt x="125871" y="814"/>
                      <a:pt x="82638" y="14"/>
                    </a:cubicBezTo>
                    <a:cubicBezTo>
                      <a:pt x="81673" y="-5"/>
                      <a:pt x="80707" y="-5"/>
                      <a:pt x="79741" y="14"/>
                    </a:cubicBezTo>
                    <a:cubicBezTo>
                      <a:pt x="36509" y="-786"/>
                      <a:pt x="813" y="33611"/>
                      <a:pt x="13" y="76845"/>
                    </a:cubicBezTo>
                    <a:cubicBezTo>
                      <a:pt x="-4" y="77810"/>
                      <a:pt x="-4" y="78777"/>
                      <a:pt x="13" y="79742"/>
                    </a:cubicBezTo>
                    <a:lnTo>
                      <a:pt x="13" y="1275662"/>
                    </a:lnTo>
                    <a:lnTo>
                      <a:pt x="159469" y="1275662"/>
                    </a:lnTo>
                    <a:lnTo>
                      <a:pt x="159469" y="1009902"/>
                    </a:lnTo>
                    <a:lnTo>
                      <a:pt x="930173" y="1009902"/>
                    </a:lnTo>
                    <a:lnTo>
                      <a:pt x="930173" y="744142"/>
                    </a:lnTo>
                    <a:lnTo>
                      <a:pt x="159469" y="425230"/>
                    </a:lnTo>
                    <a:close/>
                  </a:path>
                </a:pathLst>
              </a:custGeom>
              <a:grpFill/>
              <a:ln w="2649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panose="020B0604020202020204"/>
                </a:endParaRPr>
              </a:p>
            </p:txBody>
          </p:sp>
          <p:sp>
            <p:nvSpPr>
              <p:cNvPr id="64" name="Freeform: Shape 63">
                <a:extLst>
                  <a:ext uri="{FF2B5EF4-FFF2-40B4-BE49-F238E27FC236}">
                    <a16:creationId xmlns:a16="http://schemas.microsoft.com/office/drawing/2014/main" id="{BCE34089-C1EA-B436-D0EA-E18FB801427B}"/>
                  </a:ext>
                </a:extLst>
              </p:cNvPr>
              <p:cNvSpPr/>
              <p:nvPr/>
            </p:nvSpPr>
            <p:spPr>
              <a:xfrm>
                <a:off x="8210688" y="4899617"/>
                <a:ext cx="318911" cy="318911"/>
              </a:xfrm>
              <a:custGeom>
                <a:avLst/>
                <a:gdLst>
                  <a:gd name="connsiteX0" fmla="*/ 318912 w 318911"/>
                  <a:gd name="connsiteY0" fmla="*/ 159456 h 318911"/>
                  <a:gd name="connsiteX1" fmla="*/ 159456 w 318911"/>
                  <a:gd name="connsiteY1" fmla="*/ 318912 h 318911"/>
                  <a:gd name="connsiteX2" fmla="*/ 0 w 318911"/>
                  <a:gd name="connsiteY2" fmla="*/ 159456 h 318911"/>
                  <a:gd name="connsiteX3" fmla="*/ 159456 w 318911"/>
                  <a:gd name="connsiteY3" fmla="*/ 0 h 318911"/>
                  <a:gd name="connsiteX4" fmla="*/ 318912 w 318911"/>
                  <a:gd name="connsiteY4" fmla="*/ 159456 h 318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911" h="318911">
                    <a:moveTo>
                      <a:pt x="318912" y="159456"/>
                    </a:moveTo>
                    <a:cubicBezTo>
                      <a:pt x="318912" y="247521"/>
                      <a:pt x="247521" y="318912"/>
                      <a:pt x="159456" y="318912"/>
                    </a:cubicBezTo>
                    <a:cubicBezTo>
                      <a:pt x="71391" y="318912"/>
                      <a:pt x="0" y="247521"/>
                      <a:pt x="0" y="159456"/>
                    </a:cubicBezTo>
                    <a:cubicBezTo>
                      <a:pt x="0" y="71391"/>
                      <a:pt x="71391" y="0"/>
                      <a:pt x="159456" y="0"/>
                    </a:cubicBezTo>
                    <a:cubicBezTo>
                      <a:pt x="247521" y="0"/>
                      <a:pt x="318912" y="71391"/>
                      <a:pt x="318912" y="159456"/>
                    </a:cubicBezTo>
                    <a:close/>
                  </a:path>
                </a:pathLst>
              </a:custGeom>
              <a:grpFill/>
              <a:ln w="2649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panose="020B0604020202020204"/>
                </a:endParaRPr>
              </a:p>
            </p:txBody>
          </p:sp>
          <p:sp>
            <p:nvSpPr>
              <p:cNvPr id="65" name="Freeform: Shape 64">
                <a:extLst>
                  <a:ext uri="{FF2B5EF4-FFF2-40B4-BE49-F238E27FC236}">
                    <a16:creationId xmlns:a16="http://schemas.microsoft.com/office/drawing/2014/main" id="{CCC59633-A929-5DCD-0DC5-E5F204CEC614}"/>
                  </a:ext>
                </a:extLst>
              </p:cNvPr>
              <p:cNvSpPr/>
              <p:nvPr/>
            </p:nvSpPr>
            <p:spPr>
              <a:xfrm>
                <a:off x="8479981" y="5121532"/>
                <a:ext cx="398348" cy="329402"/>
              </a:xfrm>
              <a:custGeom>
                <a:avLst/>
                <a:gdLst>
                  <a:gd name="connsiteX0" fmla="*/ 0 w 398347"/>
                  <a:gd name="connsiteY0" fmla="*/ 163436 h 329403"/>
                  <a:gd name="connsiteX1" fmla="*/ 398348 w 398347"/>
                  <a:gd name="connsiteY1" fmla="*/ 329403 h 329403"/>
                  <a:gd name="connsiteX2" fmla="*/ 398348 w 398347"/>
                  <a:gd name="connsiteY2" fmla="*/ 41505 h 329403"/>
                  <a:gd name="connsiteX3" fmla="*/ 347481 w 398347"/>
                  <a:gd name="connsiteY3" fmla="*/ 20245 h 329403"/>
                  <a:gd name="connsiteX4" fmla="*/ 0 w 398347"/>
                  <a:gd name="connsiteY4" fmla="*/ 163436 h 329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347" h="329403">
                    <a:moveTo>
                      <a:pt x="0" y="163436"/>
                    </a:moveTo>
                    <a:lnTo>
                      <a:pt x="398348" y="329403"/>
                    </a:lnTo>
                    <a:lnTo>
                      <a:pt x="398348" y="41505"/>
                    </a:lnTo>
                    <a:lnTo>
                      <a:pt x="347481" y="20245"/>
                    </a:lnTo>
                    <a:cubicBezTo>
                      <a:pt x="211986" y="-35706"/>
                      <a:pt x="56740" y="28270"/>
                      <a:pt x="0" y="163436"/>
                    </a:cubicBezTo>
                    <a:close/>
                  </a:path>
                </a:pathLst>
              </a:custGeom>
              <a:grpFill/>
              <a:ln w="26491"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000000"/>
                  </a:solidFill>
                  <a:effectLst/>
                  <a:uLnTx/>
                  <a:uFillTx/>
                  <a:latin typeface="Arial" panose="020B0604020202020204"/>
                </a:endParaRPr>
              </a:p>
            </p:txBody>
          </p:sp>
          <p:grpSp>
            <p:nvGrpSpPr>
              <p:cNvPr id="66" name="Group 65">
                <a:extLst>
                  <a:ext uri="{FF2B5EF4-FFF2-40B4-BE49-F238E27FC236}">
                    <a16:creationId xmlns:a16="http://schemas.microsoft.com/office/drawing/2014/main" id="{16EDD0B9-48DB-E934-29D9-90C2A3AA04F3}"/>
                  </a:ext>
                </a:extLst>
              </p:cNvPr>
              <p:cNvGrpSpPr/>
              <p:nvPr/>
            </p:nvGrpSpPr>
            <p:grpSpPr>
              <a:xfrm>
                <a:off x="8515718" y="4172954"/>
                <a:ext cx="1653785" cy="845746"/>
                <a:chOff x="6137671" y="1138190"/>
                <a:chExt cx="1732492" cy="885995"/>
              </a:xfrm>
              <a:grpFill/>
            </p:grpSpPr>
            <p:pic>
              <p:nvPicPr>
                <p:cNvPr id="67" name="Graphic 66" descr="Question Mark with solid fill">
                  <a:extLst>
                    <a:ext uri="{FF2B5EF4-FFF2-40B4-BE49-F238E27FC236}">
                      <a16:creationId xmlns:a16="http://schemas.microsoft.com/office/drawing/2014/main" id="{D426DC6B-67F7-2614-F376-33AE1C9414A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88226" y="1231139"/>
                  <a:ext cx="768480" cy="699003"/>
                </a:xfrm>
                <a:prstGeom prst="rect">
                  <a:avLst/>
                </a:prstGeom>
              </p:spPr>
            </p:pic>
            <p:grpSp>
              <p:nvGrpSpPr>
                <p:cNvPr id="68" name="Graphic 44" descr="Thought bubble outline">
                  <a:extLst>
                    <a:ext uri="{FF2B5EF4-FFF2-40B4-BE49-F238E27FC236}">
                      <a16:creationId xmlns:a16="http://schemas.microsoft.com/office/drawing/2014/main" id="{0A4D3DAC-D27C-F7AC-09B5-DA1E0EBE6505}"/>
                    </a:ext>
                  </a:extLst>
                </p:cNvPr>
                <p:cNvGrpSpPr/>
                <p:nvPr/>
              </p:nvGrpSpPr>
              <p:grpSpPr>
                <a:xfrm>
                  <a:off x="6137671" y="1138190"/>
                  <a:ext cx="1732492" cy="885995"/>
                  <a:chOff x="6137671" y="1138190"/>
                  <a:chExt cx="1732492" cy="885995"/>
                </a:xfrm>
                <a:grpFill/>
              </p:grpSpPr>
              <p:sp>
                <p:nvSpPr>
                  <p:cNvPr id="69" name="Freeform 23">
                    <a:extLst>
                      <a:ext uri="{FF2B5EF4-FFF2-40B4-BE49-F238E27FC236}">
                        <a16:creationId xmlns:a16="http://schemas.microsoft.com/office/drawing/2014/main" id="{C5AC8CB2-260F-4A15-D83D-04E44068C917}"/>
                      </a:ext>
                    </a:extLst>
                  </p:cNvPr>
                  <p:cNvSpPr/>
                  <p:nvPr/>
                </p:nvSpPr>
                <p:spPr>
                  <a:xfrm>
                    <a:off x="6471759" y="1138190"/>
                    <a:ext cx="1398404" cy="885995"/>
                  </a:xfrm>
                  <a:custGeom>
                    <a:avLst/>
                    <a:gdLst>
                      <a:gd name="connsiteX0" fmla="*/ 716448 w 1398404"/>
                      <a:gd name="connsiteY0" fmla="*/ 32816 h 885996"/>
                      <a:gd name="connsiteX1" fmla="*/ 883110 w 1398404"/>
                      <a:gd name="connsiteY1" fmla="*/ 157931 h 885996"/>
                      <a:gd name="connsiteX2" fmla="*/ 883380 w 1398404"/>
                      <a:gd name="connsiteY2" fmla="*/ 158029 h 885996"/>
                      <a:gd name="connsiteX3" fmla="*/ 988644 w 1398404"/>
                      <a:gd name="connsiteY3" fmla="*/ 125676 h 885996"/>
                      <a:gd name="connsiteX4" fmla="*/ 1158751 w 1398404"/>
                      <a:gd name="connsiteY4" fmla="*/ 280453 h 885996"/>
                      <a:gd name="connsiteX5" fmla="*/ 1153737 w 1398404"/>
                      <a:gd name="connsiteY5" fmla="*/ 315793 h 885996"/>
                      <a:gd name="connsiteX6" fmla="*/ 1153872 w 1398404"/>
                      <a:gd name="connsiteY6" fmla="*/ 315990 h 885996"/>
                      <a:gd name="connsiteX7" fmla="*/ 1153954 w 1398404"/>
                      <a:gd name="connsiteY7" fmla="*/ 315990 h 885996"/>
                      <a:gd name="connsiteX8" fmla="*/ 1195006 w 1398404"/>
                      <a:gd name="connsiteY8" fmla="*/ 311429 h 885996"/>
                      <a:gd name="connsiteX9" fmla="*/ 1362683 w 1398404"/>
                      <a:gd name="connsiteY9" fmla="*/ 468432 h 885996"/>
                      <a:gd name="connsiteX10" fmla="*/ 1192787 w 1398404"/>
                      <a:gd name="connsiteY10" fmla="*/ 620967 h 885996"/>
                      <a:gd name="connsiteX11" fmla="*/ 1124968 w 1398404"/>
                      <a:gd name="connsiteY11" fmla="*/ 607136 h 885996"/>
                      <a:gd name="connsiteX12" fmla="*/ 1124750 w 1398404"/>
                      <a:gd name="connsiteY12" fmla="*/ 607202 h 885996"/>
                      <a:gd name="connsiteX13" fmla="*/ 1124734 w 1398404"/>
                      <a:gd name="connsiteY13" fmla="*/ 607284 h 885996"/>
                      <a:gd name="connsiteX14" fmla="*/ 1124734 w 1398404"/>
                      <a:gd name="connsiteY14" fmla="*/ 617718 h 885996"/>
                      <a:gd name="connsiteX15" fmla="*/ 967956 w 1398404"/>
                      <a:gd name="connsiteY15" fmla="*/ 775219 h 885996"/>
                      <a:gd name="connsiteX16" fmla="*/ 818772 w 1398404"/>
                      <a:gd name="connsiteY16" fmla="*/ 712531 h 885996"/>
                      <a:gd name="connsiteX17" fmla="*/ 818543 w 1398404"/>
                      <a:gd name="connsiteY17" fmla="*/ 712508 h 885996"/>
                      <a:gd name="connsiteX18" fmla="*/ 818483 w 1398404"/>
                      <a:gd name="connsiteY18" fmla="*/ 712613 h 885996"/>
                      <a:gd name="connsiteX19" fmla="*/ 632704 w 1398404"/>
                      <a:gd name="connsiteY19" fmla="*/ 852396 h 885996"/>
                      <a:gd name="connsiteX20" fmla="*/ 478269 w 1398404"/>
                      <a:gd name="connsiteY20" fmla="*/ 698290 h 885996"/>
                      <a:gd name="connsiteX21" fmla="*/ 479892 w 1398404"/>
                      <a:gd name="connsiteY21" fmla="*/ 681638 h 885996"/>
                      <a:gd name="connsiteX22" fmla="*/ 479838 w 1398404"/>
                      <a:gd name="connsiteY22" fmla="*/ 681457 h 885996"/>
                      <a:gd name="connsiteX23" fmla="*/ 479640 w 1398404"/>
                      <a:gd name="connsiteY23" fmla="*/ 681506 h 885996"/>
                      <a:gd name="connsiteX24" fmla="*/ 242491 w 1398404"/>
                      <a:gd name="connsiteY24" fmla="*/ 654236 h 885996"/>
                      <a:gd name="connsiteX25" fmla="*/ 207786 w 1398404"/>
                      <a:gd name="connsiteY25" fmla="*/ 574537 h 885996"/>
                      <a:gd name="connsiteX26" fmla="*/ 206073 w 1398404"/>
                      <a:gd name="connsiteY26" fmla="*/ 574537 h 885996"/>
                      <a:gd name="connsiteX27" fmla="*/ 36159 w 1398404"/>
                      <a:gd name="connsiteY27" fmla="*/ 419535 h 885996"/>
                      <a:gd name="connsiteX28" fmla="*/ 203854 w 1398404"/>
                      <a:gd name="connsiteY28" fmla="*/ 264999 h 885996"/>
                      <a:gd name="connsiteX29" fmla="*/ 244906 w 1398404"/>
                      <a:gd name="connsiteY29" fmla="*/ 269560 h 885996"/>
                      <a:gd name="connsiteX30" fmla="*/ 245141 w 1398404"/>
                      <a:gd name="connsiteY30" fmla="*/ 269420 h 885996"/>
                      <a:gd name="connsiteX31" fmla="*/ 245141 w 1398404"/>
                      <a:gd name="connsiteY31" fmla="*/ 269346 h 885996"/>
                      <a:gd name="connsiteX32" fmla="*/ 240145 w 1398404"/>
                      <a:gd name="connsiteY32" fmla="*/ 237288 h 885996"/>
                      <a:gd name="connsiteX33" fmla="*/ 405515 w 1398404"/>
                      <a:gd name="connsiteY33" fmla="*/ 79359 h 885996"/>
                      <a:gd name="connsiteX34" fmla="*/ 551229 w 1398404"/>
                      <a:gd name="connsiteY34" fmla="*/ 148694 h 885996"/>
                      <a:gd name="connsiteX35" fmla="*/ 551447 w 1398404"/>
                      <a:gd name="connsiteY35" fmla="*/ 148758 h 885996"/>
                      <a:gd name="connsiteX36" fmla="*/ 551517 w 1398404"/>
                      <a:gd name="connsiteY36" fmla="*/ 148694 h 885996"/>
                      <a:gd name="connsiteX37" fmla="*/ 716448 w 1398404"/>
                      <a:gd name="connsiteY37" fmla="*/ 32816 h 885996"/>
                      <a:gd name="connsiteX38" fmla="*/ 716448 w 1398404"/>
                      <a:gd name="connsiteY38" fmla="*/ 4 h 885996"/>
                      <a:gd name="connsiteX39" fmla="*/ 541038 w 1398404"/>
                      <a:gd name="connsiteY39" fmla="*/ 89746 h 885996"/>
                      <a:gd name="connsiteX40" fmla="*/ 410234 w 1398404"/>
                      <a:gd name="connsiteY40" fmla="*/ 46433 h 885996"/>
                      <a:gd name="connsiteX41" fmla="*/ 204034 w 1398404"/>
                      <a:gd name="connsiteY41" fmla="*/ 232186 h 885996"/>
                      <a:gd name="connsiteX42" fmla="*/ 12 w 1398404"/>
                      <a:gd name="connsiteY42" fmla="*/ 421801 h 885996"/>
                      <a:gd name="connsiteX43" fmla="*/ 177159 w 1398404"/>
                      <a:gd name="connsiteY43" fmla="*/ 605512 h 885996"/>
                      <a:gd name="connsiteX44" fmla="*/ 425837 w 1398404"/>
                      <a:gd name="connsiteY44" fmla="*/ 741043 h 885996"/>
                      <a:gd name="connsiteX45" fmla="*/ 446235 w 1398404"/>
                      <a:gd name="connsiteY45" fmla="*/ 735352 h 885996"/>
                      <a:gd name="connsiteX46" fmla="*/ 689638 w 1398404"/>
                      <a:gd name="connsiteY46" fmla="*/ 882228 h 885996"/>
                      <a:gd name="connsiteX47" fmla="*/ 837170 w 1398404"/>
                      <a:gd name="connsiteY47" fmla="*/ 774891 h 885996"/>
                      <a:gd name="connsiteX48" fmla="*/ 954609 w 1398404"/>
                      <a:gd name="connsiteY48" fmla="*/ 808557 h 885996"/>
                      <a:gd name="connsiteX49" fmla="*/ 1158228 w 1398404"/>
                      <a:gd name="connsiteY49" fmla="*/ 650630 h 885996"/>
                      <a:gd name="connsiteX50" fmla="*/ 1192787 w 1398404"/>
                      <a:gd name="connsiteY50" fmla="*/ 653780 h 885996"/>
                      <a:gd name="connsiteX51" fmla="*/ 1398404 w 1398404"/>
                      <a:gd name="connsiteY51" fmla="*/ 465628 h 885996"/>
                      <a:gd name="connsiteX52" fmla="*/ 1194825 w 1398404"/>
                      <a:gd name="connsiteY52" fmla="*/ 278616 h 885996"/>
                      <a:gd name="connsiteX53" fmla="*/ 988644 w 1398404"/>
                      <a:gd name="connsiteY53" fmla="*/ 92863 h 885996"/>
                      <a:gd name="connsiteX54" fmla="*/ 904105 w 1398404"/>
                      <a:gd name="connsiteY54" fmla="*/ 109122 h 885996"/>
                      <a:gd name="connsiteX55" fmla="*/ 716448 w 1398404"/>
                      <a:gd name="connsiteY55" fmla="*/ 4 h 885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398404" h="885996">
                        <a:moveTo>
                          <a:pt x="716448" y="32816"/>
                        </a:moveTo>
                        <a:cubicBezTo>
                          <a:pt x="797959" y="32365"/>
                          <a:pt x="868139" y="85049"/>
                          <a:pt x="883110" y="157931"/>
                        </a:cubicBezTo>
                        <a:cubicBezTo>
                          <a:pt x="883110" y="158046"/>
                          <a:pt x="883272" y="158111"/>
                          <a:pt x="883380" y="158029"/>
                        </a:cubicBezTo>
                        <a:cubicBezTo>
                          <a:pt x="913679" y="137139"/>
                          <a:pt x="950626" y="125784"/>
                          <a:pt x="988644" y="125676"/>
                        </a:cubicBezTo>
                        <a:cubicBezTo>
                          <a:pt x="1082489" y="125947"/>
                          <a:pt x="1158484" y="195093"/>
                          <a:pt x="1158751" y="280453"/>
                        </a:cubicBezTo>
                        <a:cubicBezTo>
                          <a:pt x="1158843" y="292386"/>
                          <a:pt x="1157157" y="304274"/>
                          <a:pt x="1153737" y="315793"/>
                        </a:cubicBezTo>
                        <a:cubicBezTo>
                          <a:pt x="1153716" y="315881"/>
                          <a:pt x="1153775" y="315970"/>
                          <a:pt x="1153872" y="315990"/>
                        </a:cubicBezTo>
                        <a:cubicBezTo>
                          <a:pt x="1153900" y="315994"/>
                          <a:pt x="1153927" y="315994"/>
                          <a:pt x="1153954" y="315990"/>
                        </a:cubicBezTo>
                        <a:cubicBezTo>
                          <a:pt x="1167348" y="312792"/>
                          <a:pt x="1181159" y="311256"/>
                          <a:pt x="1195006" y="311429"/>
                        </a:cubicBezTo>
                        <a:cubicBezTo>
                          <a:pt x="1288973" y="312667"/>
                          <a:pt x="1364045" y="382960"/>
                          <a:pt x="1362683" y="468432"/>
                        </a:cubicBezTo>
                        <a:cubicBezTo>
                          <a:pt x="1361338" y="552943"/>
                          <a:pt x="1285707" y="620844"/>
                          <a:pt x="1192787" y="620967"/>
                        </a:cubicBezTo>
                        <a:cubicBezTo>
                          <a:pt x="1169410" y="620389"/>
                          <a:pt x="1146378" y="615692"/>
                          <a:pt x="1124968" y="607136"/>
                        </a:cubicBezTo>
                        <a:cubicBezTo>
                          <a:pt x="1124889" y="607100"/>
                          <a:pt x="1124790" y="607128"/>
                          <a:pt x="1124750" y="607202"/>
                        </a:cubicBezTo>
                        <a:cubicBezTo>
                          <a:pt x="1124736" y="607227"/>
                          <a:pt x="1124730" y="607256"/>
                          <a:pt x="1124734" y="607284"/>
                        </a:cubicBezTo>
                        <a:lnTo>
                          <a:pt x="1124734" y="617718"/>
                        </a:lnTo>
                        <a:cubicBezTo>
                          <a:pt x="1125471" y="699320"/>
                          <a:pt x="1057301" y="767805"/>
                          <a:pt x="967956" y="775219"/>
                        </a:cubicBezTo>
                        <a:cubicBezTo>
                          <a:pt x="909581" y="779577"/>
                          <a:pt x="852965" y="755786"/>
                          <a:pt x="818772" y="712531"/>
                        </a:cubicBezTo>
                        <a:cubicBezTo>
                          <a:pt x="818716" y="712467"/>
                          <a:pt x="818613" y="712457"/>
                          <a:pt x="818543" y="712508"/>
                        </a:cubicBezTo>
                        <a:cubicBezTo>
                          <a:pt x="818508" y="712534"/>
                          <a:pt x="818487" y="712572"/>
                          <a:pt x="818483" y="712613"/>
                        </a:cubicBezTo>
                        <a:cubicBezTo>
                          <a:pt x="809618" y="797876"/>
                          <a:pt x="726442" y="860460"/>
                          <a:pt x="632704" y="852396"/>
                        </a:cubicBezTo>
                        <a:cubicBezTo>
                          <a:pt x="545271" y="844876"/>
                          <a:pt x="478426" y="778172"/>
                          <a:pt x="478269" y="698290"/>
                        </a:cubicBezTo>
                        <a:cubicBezTo>
                          <a:pt x="478255" y="692705"/>
                          <a:pt x="478799" y="687132"/>
                          <a:pt x="479892" y="681638"/>
                        </a:cubicBezTo>
                        <a:cubicBezTo>
                          <a:pt x="479932" y="681573"/>
                          <a:pt x="479909" y="681493"/>
                          <a:pt x="479838" y="681457"/>
                        </a:cubicBezTo>
                        <a:cubicBezTo>
                          <a:pt x="479768" y="681421"/>
                          <a:pt x="479680" y="681442"/>
                          <a:pt x="479640" y="681506"/>
                        </a:cubicBezTo>
                        <a:cubicBezTo>
                          <a:pt x="405874" y="733542"/>
                          <a:pt x="299699" y="721333"/>
                          <a:pt x="242491" y="654236"/>
                        </a:cubicBezTo>
                        <a:cubicBezTo>
                          <a:pt x="222849" y="631199"/>
                          <a:pt x="210813" y="603558"/>
                          <a:pt x="207786" y="574537"/>
                        </a:cubicBezTo>
                        <a:lnTo>
                          <a:pt x="206073" y="574537"/>
                        </a:lnTo>
                        <a:cubicBezTo>
                          <a:pt x="112096" y="574412"/>
                          <a:pt x="36021" y="505017"/>
                          <a:pt x="36159" y="419535"/>
                        </a:cubicBezTo>
                        <a:cubicBezTo>
                          <a:pt x="36294" y="335016"/>
                          <a:pt x="110944" y="266223"/>
                          <a:pt x="203854" y="264999"/>
                        </a:cubicBezTo>
                        <a:cubicBezTo>
                          <a:pt x="217701" y="264825"/>
                          <a:pt x="231512" y="266360"/>
                          <a:pt x="244906" y="269560"/>
                        </a:cubicBezTo>
                        <a:cubicBezTo>
                          <a:pt x="245013" y="269579"/>
                          <a:pt x="245119" y="269517"/>
                          <a:pt x="245141" y="269420"/>
                        </a:cubicBezTo>
                        <a:cubicBezTo>
                          <a:pt x="245146" y="269396"/>
                          <a:pt x="245146" y="269371"/>
                          <a:pt x="245141" y="269346"/>
                        </a:cubicBezTo>
                        <a:cubicBezTo>
                          <a:pt x="242125" y="258871"/>
                          <a:pt x="240449" y="248113"/>
                          <a:pt x="240145" y="237288"/>
                        </a:cubicBezTo>
                        <a:cubicBezTo>
                          <a:pt x="237865" y="152141"/>
                          <a:pt x="311903" y="81433"/>
                          <a:pt x="405515" y="79359"/>
                        </a:cubicBezTo>
                        <a:cubicBezTo>
                          <a:pt x="463982" y="78065"/>
                          <a:pt x="519054" y="104271"/>
                          <a:pt x="551229" y="148694"/>
                        </a:cubicBezTo>
                        <a:cubicBezTo>
                          <a:pt x="551270" y="148766"/>
                          <a:pt x="551368" y="148796"/>
                          <a:pt x="551447" y="148758"/>
                        </a:cubicBezTo>
                        <a:cubicBezTo>
                          <a:pt x="551478" y="148743"/>
                          <a:pt x="551501" y="148722"/>
                          <a:pt x="551517" y="148694"/>
                        </a:cubicBezTo>
                        <a:cubicBezTo>
                          <a:pt x="571883" y="80905"/>
                          <a:pt x="639194" y="33614"/>
                          <a:pt x="716448" y="32816"/>
                        </a:cubicBezTo>
                        <a:moveTo>
                          <a:pt x="716448" y="4"/>
                        </a:moveTo>
                        <a:cubicBezTo>
                          <a:pt x="644888" y="445"/>
                          <a:pt x="578614" y="34352"/>
                          <a:pt x="541038" y="89746"/>
                        </a:cubicBezTo>
                        <a:cubicBezTo>
                          <a:pt x="504361" y="61816"/>
                          <a:pt x="458068" y="46486"/>
                          <a:pt x="410234" y="46433"/>
                        </a:cubicBezTo>
                        <a:cubicBezTo>
                          <a:pt x="297183" y="46561"/>
                          <a:pt x="205268" y="129363"/>
                          <a:pt x="204034" y="232186"/>
                        </a:cubicBezTo>
                        <a:cubicBezTo>
                          <a:pt x="90131" y="233300"/>
                          <a:pt x="-1213" y="318193"/>
                          <a:pt x="12" y="421801"/>
                        </a:cubicBezTo>
                        <a:cubicBezTo>
                          <a:pt x="1108" y="514418"/>
                          <a:pt x="76349" y="592446"/>
                          <a:pt x="177159" y="605512"/>
                        </a:cubicBezTo>
                        <a:cubicBezTo>
                          <a:pt x="204684" y="705400"/>
                          <a:pt x="316021" y="766079"/>
                          <a:pt x="425837" y="741043"/>
                        </a:cubicBezTo>
                        <a:cubicBezTo>
                          <a:pt x="432740" y="739470"/>
                          <a:pt x="439549" y="737570"/>
                          <a:pt x="446235" y="735352"/>
                        </a:cubicBezTo>
                        <a:cubicBezTo>
                          <a:pt x="468859" y="837048"/>
                          <a:pt x="577835" y="902806"/>
                          <a:pt x="689638" y="882228"/>
                        </a:cubicBezTo>
                        <a:cubicBezTo>
                          <a:pt x="754977" y="870202"/>
                          <a:pt x="809917" y="830230"/>
                          <a:pt x="837170" y="774891"/>
                        </a:cubicBezTo>
                        <a:cubicBezTo>
                          <a:pt x="871505" y="796967"/>
                          <a:pt x="912562" y="808737"/>
                          <a:pt x="954609" y="808557"/>
                        </a:cubicBezTo>
                        <a:cubicBezTo>
                          <a:pt x="1055870" y="808445"/>
                          <a:pt x="1142105" y="741562"/>
                          <a:pt x="1158228" y="650630"/>
                        </a:cubicBezTo>
                        <a:cubicBezTo>
                          <a:pt x="1169610" y="652685"/>
                          <a:pt x="1181184" y="653740"/>
                          <a:pt x="1192787" y="653780"/>
                        </a:cubicBezTo>
                        <a:cubicBezTo>
                          <a:pt x="1306687" y="653469"/>
                          <a:pt x="1398745" y="569231"/>
                          <a:pt x="1398404" y="465628"/>
                        </a:cubicBezTo>
                        <a:cubicBezTo>
                          <a:pt x="1398065" y="363187"/>
                          <a:pt x="1307440" y="279935"/>
                          <a:pt x="1194825" y="278616"/>
                        </a:cubicBezTo>
                        <a:cubicBezTo>
                          <a:pt x="1193592" y="175799"/>
                          <a:pt x="1101688" y="93001"/>
                          <a:pt x="988644" y="92863"/>
                        </a:cubicBezTo>
                        <a:cubicBezTo>
                          <a:pt x="959533" y="92908"/>
                          <a:pt x="930746" y="98445"/>
                          <a:pt x="904105" y="109122"/>
                        </a:cubicBezTo>
                        <a:cubicBezTo>
                          <a:pt x="870666" y="42284"/>
                          <a:pt x="797178" y="-448"/>
                          <a:pt x="716448" y="4"/>
                        </a:cubicBezTo>
                        <a:close/>
                      </a:path>
                    </a:pathLst>
                  </a:custGeom>
                  <a:grpFill/>
                  <a:ln w="1051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a:endParaRPr>
                  </a:p>
                </p:txBody>
              </p:sp>
              <p:sp>
                <p:nvSpPr>
                  <p:cNvPr id="70" name="Freeform 24">
                    <a:extLst>
                      <a:ext uri="{FF2B5EF4-FFF2-40B4-BE49-F238E27FC236}">
                        <a16:creationId xmlns:a16="http://schemas.microsoft.com/office/drawing/2014/main" id="{7D34D83E-23D3-B125-D626-3C257B9354F2}"/>
                      </a:ext>
                    </a:extLst>
                  </p:cNvPr>
                  <p:cNvSpPr/>
                  <p:nvPr/>
                </p:nvSpPr>
                <p:spPr>
                  <a:xfrm>
                    <a:off x="6348647" y="1669566"/>
                    <a:ext cx="216444" cy="196875"/>
                  </a:xfrm>
                  <a:custGeom>
                    <a:avLst/>
                    <a:gdLst>
                      <a:gd name="connsiteX0" fmla="*/ 108222 w 216444"/>
                      <a:gd name="connsiteY0" fmla="*/ 32813 h 196875"/>
                      <a:gd name="connsiteX1" fmla="*/ 180370 w 216444"/>
                      <a:gd name="connsiteY1" fmla="*/ 98438 h 196875"/>
                      <a:gd name="connsiteX2" fmla="*/ 108222 w 216444"/>
                      <a:gd name="connsiteY2" fmla="*/ 164063 h 196875"/>
                      <a:gd name="connsiteX3" fmla="*/ 36074 w 216444"/>
                      <a:gd name="connsiteY3" fmla="*/ 98438 h 196875"/>
                      <a:gd name="connsiteX4" fmla="*/ 108222 w 216444"/>
                      <a:gd name="connsiteY4" fmla="*/ 32813 h 196875"/>
                      <a:gd name="connsiteX5" fmla="*/ 108222 w 216444"/>
                      <a:gd name="connsiteY5" fmla="*/ 0 h 196875"/>
                      <a:gd name="connsiteX6" fmla="*/ 0 w 216444"/>
                      <a:gd name="connsiteY6" fmla="*/ 98438 h 196875"/>
                      <a:gd name="connsiteX7" fmla="*/ 108222 w 216444"/>
                      <a:gd name="connsiteY7" fmla="*/ 196876 h 196875"/>
                      <a:gd name="connsiteX8" fmla="*/ 216444 w 216444"/>
                      <a:gd name="connsiteY8" fmla="*/ 98438 h 196875"/>
                      <a:gd name="connsiteX9" fmla="*/ 108222 w 216444"/>
                      <a:gd name="connsiteY9" fmla="*/ 0 h 196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6444" h="196875">
                        <a:moveTo>
                          <a:pt x="108222" y="32813"/>
                        </a:moveTo>
                        <a:cubicBezTo>
                          <a:pt x="148068" y="32813"/>
                          <a:pt x="180370" y="62195"/>
                          <a:pt x="180370" y="98438"/>
                        </a:cubicBezTo>
                        <a:cubicBezTo>
                          <a:pt x="180370" y="134681"/>
                          <a:pt x="148068" y="164063"/>
                          <a:pt x="108222" y="164063"/>
                        </a:cubicBezTo>
                        <a:cubicBezTo>
                          <a:pt x="68376" y="164063"/>
                          <a:pt x="36074" y="134681"/>
                          <a:pt x="36074" y="98438"/>
                        </a:cubicBezTo>
                        <a:cubicBezTo>
                          <a:pt x="36134" y="62216"/>
                          <a:pt x="68400" y="32867"/>
                          <a:pt x="108222" y="32813"/>
                        </a:cubicBezTo>
                        <a:moveTo>
                          <a:pt x="108222" y="0"/>
                        </a:moveTo>
                        <a:cubicBezTo>
                          <a:pt x="48453" y="0"/>
                          <a:pt x="0" y="44072"/>
                          <a:pt x="0" y="98438"/>
                        </a:cubicBezTo>
                        <a:cubicBezTo>
                          <a:pt x="0" y="152804"/>
                          <a:pt x="48453" y="196876"/>
                          <a:pt x="108222" y="196876"/>
                        </a:cubicBezTo>
                        <a:cubicBezTo>
                          <a:pt x="167991" y="196876"/>
                          <a:pt x="216444" y="152804"/>
                          <a:pt x="216444" y="98438"/>
                        </a:cubicBezTo>
                        <a:cubicBezTo>
                          <a:pt x="216444" y="44072"/>
                          <a:pt x="167991" y="0"/>
                          <a:pt x="108222" y="0"/>
                        </a:cubicBezTo>
                        <a:close/>
                      </a:path>
                    </a:pathLst>
                  </a:custGeom>
                  <a:grpFill/>
                  <a:ln w="1051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a:endParaRPr>
                  </a:p>
                </p:txBody>
              </p:sp>
              <p:sp>
                <p:nvSpPr>
                  <p:cNvPr id="71" name="Freeform 25">
                    <a:extLst>
                      <a:ext uri="{FF2B5EF4-FFF2-40B4-BE49-F238E27FC236}">
                        <a16:creationId xmlns:a16="http://schemas.microsoft.com/office/drawing/2014/main" id="{54F85C2B-E0BF-1DDD-753A-E1533FB82B0A}"/>
                      </a:ext>
                    </a:extLst>
                  </p:cNvPr>
                  <p:cNvSpPr/>
                  <p:nvPr/>
                </p:nvSpPr>
                <p:spPr>
                  <a:xfrm>
                    <a:off x="6137671" y="1798663"/>
                    <a:ext cx="162334" cy="147657"/>
                  </a:xfrm>
                  <a:custGeom>
                    <a:avLst/>
                    <a:gdLst>
                      <a:gd name="connsiteX0" fmla="*/ 81167 w 162333"/>
                      <a:gd name="connsiteY0" fmla="*/ 32813 h 147657"/>
                      <a:gd name="connsiteX1" fmla="*/ 126259 w 162333"/>
                      <a:gd name="connsiteY1" fmla="*/ 73829 h 147657"/>
                      <a:gd name="connsiteX2" fmla="*/ 81167 w 162333"/>
                      <a:gd name="connsiteY2" fmla="*/ 114844 h 147657"/>
                      <a:gd name="connsiteX3" fmla="*/ 36074 w 162333"/>
                      <a:gd name="connsiteY3" fmla="*/ 73829 h 147657"/>
                      <a:gd name="connsiteX4" fmla="*/ 81167 w 162333"/>
                      <a:gd name="connsiteY4" fmla="*/ 32813 h 147657"/>
                      <a:gd name="connsiteX5" fmla="*/ 81167 w 162333"/>
                      <a:gd name="connsiteY5" fmla="*/ 0 h 147657"/>
                      <a:gd name="connsiteX6" fmla="*/ 0 w 162333"/>
                      <a:gd name="connsiteY6" fmla="*/ 73829 h 147657"/>
                      <a:gd name="connsiteX7" fmla="*/ 81167 w 162333"/>
                      <a:gd name="connsiteY7" fmla="*/ 147657 h 147657"/>
                      <a:gd name="connsiteX8" fmla="*/ 162333 w 162333"/>
                      <a:gd name="connsiteY8" fmla="*/ 73829 h 147657"/>
                      <a:gd name="connsiteX9" fmla="*/ 81167 w 162333"/>
                      <a:gd name="connsiteY9" fmla="*/ 0 h 14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2333" h="147657">
                        <a:moveTo>
                          <a:pt x="81167" y="32813"/>
                        </a:moveTo>
                        <a:cubicBezTo>
                          <a:pt x="106070" y="32813"/>
                          <a:pt x="126259" y="51176"/>
                          <a:pt x="126259" y="73829"/>
                        </a:cubicBezTo>
                        <a:cubicBezTo>
                          <a:pt x="126259" y="96481"/>
                          <a:pt x="106070" y="114844"/>
                          <a:pt x="81167" y="114844"/>
                        </a:cubicBezTo>
                        <a:cubicBezTo>
                          <a:pt x="56263" y="114844"/>
                          <a:pt x="36074" y="96481"/>
                          <a:pt x="36074" y="73829"/>
                        </a:cubicBezTo>
                        <a:cubicBezTo>
                          <a:pt x="36074" y="51176"/>
                          <a:pt x="56263" y="32813"/>
                          <a:pt x="81167" y="32813"/>
                        </a:cubicBezTo>
                        <a:moveTo>
                          <a:pt x="81167" y="0"/>
                        </a:moveTo>
                        <a:cubicBezTo>
                          <a:pt x="36339" y="0"/>
                          <a:pt x="0" y="33054"/>
                          <a:pt x="0" y="73829"/>
                        </a:cubicBezTo>
                        <a:cubicBezTo>
                          <a:pt x="0" y="114603"/>
                          <a:pt x="36339" y="147657"/>
                          <a:pt x="81167" y="147657"/>
                        </a:cubicBezTo>
                        <a:cubicBezTo>
                          <a:pt x="125994" y="147657"/>
                          <a:pt x="162333" y="114603"/>
                          <a:pt x="162333" y="73829"/>
                        </a:cubicBezTo>
                        <a:cubicBezTo>
                          <a:pt x="162333" y="33054"/>
                          <a:pt x="125994" y="0"/>
                          <a:pt x="81167" y="0"/>
                        </a:cubicBezTo>
                        <a:close/>
                      </a:path>
                    </a:pathLst>
                  </a:custGeom>
                  <a:grpFill/>
                  <a:ln w="10517"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a:endParaRPr>
                  </a:p>
                </p:txBody>
              </p:sp>
            </p:grpSp>
          </p:grpSp>
        </p:grpSp>
        <p:sp>
          <p:nvSpPr>
            <p:cNvPr id="72" name="Graphic 6" descr="Arrow: Straight with solid fill">
              <a:extLst>
                <a:ext uri="{FF2B5EF4-FFF2-40B4-BE49-F238E27FC236}">
                  <a16:creationId xmlns:a16="http://schemas.microsoft.com/office/drawing/2014/main" id="{98B93704-191F-A1D1-297F-2ADFB23A2745}"/>
                </a:ext>
              </a:extLst>
            </p:cNvPr>
            <p:cNvSpPr/>
            <p:nvPr/>
          </p:nvSpPr>
          <p:spPr>
            <a:xfrm rot="12881457">
              <a:off x="7026440" y="4577836"/>
              <a:ext cx="1346899" cy="730154"/>
            </a:xfrm>
            <a:custGeom>
              <a:avLst/>
              <a:gdLst>
                <a:gd name="connsiteX0" fmla="*/ 1090342 w 3997587"/>
                <a:gd name="connsiteY0" fmla="*/ 500863 h 2003450"/>
                <a:gd name="connsiteX1" fmla="*/ 1090342 w 3997587"/>
                <a:gd name="connsiteY1" fmla="*/ 0 h 2003450"/>
                <a:gd name="connsiteX2" fmla="*/ 125 w 3997587"/>
                <a:gd name="connsiteY2" fmla="*/ 1001725 h 2003450"/>
                <a:gd name="connsiteX3" fmla="*/ 1090342 w 3997587"/>
                <a:gd name="connsiteY3" fmla="*/ 2003451 h 2003450"/>
                <a:gd name="connsiteX4" fmla="*/ 1090342 w 3997587"/>
                <a:gd name="connsiteY4" fmla="*/ 1502588 h 2003450"/>
                <a:gd name="connsiteX5" fmla="*/ 3997588 w 3997587"/>
                <a:gd name="connsiteY5" fmla="*/ 1001725 h 2003450"/>
                <a:gd name="connsiteX6" fmla="*/ 1090342 w 3997587"/>
                <a:gd name="connsiteY6" fmla="*/ 500863 h 200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97587" h="2003450">
                  <a:moveTo>
                    <a:pt x="1090342" y="500863"/>
                  </a:moveTo>
                  <a:lnTo>
                    <a:pt x="1090342" y="0"/>
                  </a:lnTo>
                  <a:lnTo>
                    <a:pt x="125" y="1001725"/>
                  </a:lnTo>
                  <a:cubicBezTo>
                    <a:pt x="-13503" y="1001725"/>
                    <a:pt x="1090342" y="2003451"/>
                    <a:pt x="1090342" y="2003451"/>
                  </a:cubicBezTo>
                  <a:lnTo>
                    <a:pt x="1090342" y="1502588"/>
                  </a:lnTo>
                  <a:lnTo>
                    <a:pt x="3997588" y="1001725"/>
                  </a:lnTo>
                  <a:lnTo>
                    <a:pt x="1090342" y="500863"/>
                  </a:lnTo>
                  <a:close/>
                </a:path>
              </a:pathLst>
            </a:custGeom>
            <a:solidFill>
              <a:srgbClr val="FFD966"/>
            </a:solidFill>
            <a:ln w="4534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a:endParaRPr>
            </a:p>
          </p:txBody>
        </p:sp>
        <p:grpSp>
          <p:nvGrpSpPr>
            <p:cNvPr id="73" name="Group 72">
              <a:extLst>
                <a:ext uri="{FF2B5EF4-FFF2-40B4-BE49-F238E27FC236}">
                  <a16:creationId xmlns:a16="http://schemas.microsoft.com/office/drawing/2014/main" id="{467E4AF9-6B28-C2E0-16E1-2E0B725F8909}"/>
                </a:ext>
              </a:extLst>
            </p:cNvPr>
            <p:cNvGrpSpPr/>
            <p:nvPr/>
          </p:nvGrpSpPr>
          <p:grpSpPr>
            <a:xfrm>
              <a:off x="8472515" y="4741972"/>
              <a:ext cx="1313412" cy="1345971"/>
              <a:chOff x="5894340" y="4976703"/>
              <a:chExt cx="1313412" cy="1345971"/>
            </a:xfrm>
          </p:grpSpPr>
          <p:grpSp>
            <p:nvGrpSpPr>
              <p:cNvPr id="74" name="Graphic 24">
                <a:extLst>
                  <a:ext uri="{FF2B5EF4-FFF2-40B4-BE49-F238E27FC236}">
                    <a16:creationId xmlns:a16="http://schemas.microsoft.com/office/drawing/2014/main" id="{82E641D0-8AC3-6B2C-BA9C-C5CC6927D506}"/>
                  </a:ext>
                </a:extLst>
              </p:cNvPr>
              <p:cNvGrpSpPr/>
              <p:nvPr/>
            </p:nvGrpSpPr>
            <p:grpSpPr>
              <a:xfrm>
                <a:off x="5894340" y="4976703"/>
                <a:ext cx="1313412" cy="1345971"/>
                <a:chOff x="6259614" y="5143298"/>
                <a:chExt cx="955339" cy="979020"/>
              </a:xfrm>
              <a:solidFill>
                <a:srgbClr val="00FF00"/>
              </a:solidFill>
            </p:grpSpPr>
            <p:sp>
              <p:nvSpPr>
                <p:cNvPr id="76" name="Freeform 28">
                  <a:extLst>
                    <a:ext uri="{FF2B5EF4-FFF2-40B4-BE49-F238E27FC236}">
                      <a16:creationId xmlns:a16="http://schemas.microsoft.com/office/drawing/2014/main" id="{E716AC75-0345-F995-4E48-65FFAB0F2E24}"/>
                    </a:ext>
                  </a:extLst>
                </p:cNvPr>
                <p:cNvSpPr/>
                <p:nvPr/>
              </p:nvSpPr>
              <p:spPr>
                <a:xfrm>
                  <a:off x="6325317" y="5285883"/>
                  <a:ext cx="512343" cy="515792"/>
                </a:xfrm>
                <a:custGeom>
                  <a:avLst/>
                  <a:gdLst>
                    <a:gd name="connsiteX0" fmla="*/ 512344 w 512343"/>
                    <a:gd name="connsiteY0" fmla="*/ 257896 h 515792"/>
                    <a:gd name="connsiteX1" fmla="*/ 256172 w 512343"/>
                    <a:gd name="connsiteY1" fmla="*/ 515792 h 515792"/>
                    <a:gd name="connsiteX2" fmla="*/ 0 w 512343"/>
                    <a:gd name="connsiteY2" fmla="*/ 257896 h 515792"/>
                    <a:gd name="connsiteX3" fmla="*/ 256172 w 512343"/>
                    <a:gd name="connsiteY3" fmla="*/ 0 h 515792"/>
                    <a:gd name="connsiteX4" fmla="*/ 512344 w 512343"/>
                    <a:gd name="connsiteY4" fmla="*/ 257896 h 515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343" h="515792">
                      <a:moveTo>
                        <a:pt x="512344" y="257896"/>
                      </a:moveTo>
                      <a:cubicBezTo>
                        <a:pt x="512344" y="400328"/>
                        <a:pt x="397652" y="515792"/>
                        <a:pt x="256172" y="515792"/>
                      </a:cubicBezTo>
                      <a:cubicBezTo>
                        <a:pt x="114692" y="515792"/>
                        <a:pt x="0" y="400328"/>
                        <a:pt x="0" y="257896"/>
                      </a:cubicBezTo>
                      <a:cubicBezTo>
                        <a:pt x="0" y="115464"/>
                        <a:pt x="114692" y="0"/>
                        <a:pt x="256172" y="0"/>
                      </a:cubicBezTo>
                      <a:cubicBezTo>
                        <a:pt x="397652" y="0"/>
                        <a:pt x="512344" y="115464"/>
                        <a:pt x="512344" y="257896"/>
                      </a:cubicBezTo>
                      <a:close/>
                    </a:path>
                  </a:pathLst>
                </a:custGeom>
                <a:solidFill>
                  <a:srgbClr val="FFD966"/>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a:endParaRPr>
                </a:p>
              </p:txBody>
            </p:sp>
            <p:sp>
              <p:nvSpPr>
                <p:cNvPr id="77" name="Freeform 29">
                  <a:extLst>
                    <a:ext uri="{FF2B5EF4-FFF2-40B4-BE49-F238E27FC236}">
                      <a16:creationId xmlns:a16="http://schemas.microsoft.com/office/drawing/2014/main" id="{0D1C4926-DC29-40E9-3981-02F286D7D507}"/>
                    </a:ext>
                  </a:extLst>
                </p:cNvPr>
                <p:cNvSpPr/>
                <p:nvPr/>
              </p:nvSpPr>
              <p:spPr>
                <a:xfrm>
                  <a:off x="6745873" y="5143298"/>
                  <a:ext cx="469080" cy="472238"/>
                </a:xfrm>
                <a:custGeom>
                  <a:avLst/>
                  <a:gdLst>
                    <a:gd name="connsiteX0" fmla="*/ 469081 w 469080"/>
                    <a:gd name="connsiteY0" fmla="*/ 236119 h 472238"/>
                    <a:gd name="connsiteX1" fmla="*/ 234540 w 469080"/>
                    <a:gd name="connsiteY1" fmla="*/ 472238 h 472238"/>
                    <a:gd name="connsiteX2" fmla="*/ 0 w 469080"/>
                    <a:gd name="connsiteY2" fmla="*/ 236119 h 472238"/>
                    <a:gd name="connsiteX3" fmla="*/ 234540 w 469080"/>
                    <a:gd name="connsiteY3" fmla="*/ 0 h 472238"/>
                    <a:gd name="connsiteX4" fmla="*/ 469081 w 469080"/>
                    <a:gd name="connsiteY4" fmla="*/ 236119 h 472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080" h="472238">
                      <a:moveTo>
                        <a:pt x="469081" y="236119"/>
                      </a:moveTo>
                      <a:cubicBezTo>
                        <a:pt x="469081" y="366524"/>
                        <a:pt x="364073" y="472238"/>
                        <a:pt x="234540" y="472238"/>
                      </a:cubicBezTo>
                      <a:cubicBezTo>
                        <a:pt x="105007" y="472238"/>
                        <a:pt x="0" y="366524"/>
                        <a:pt x="0" y="236119"/>
                      </a:cubicBezTo>
                      <a:cubicBezTo>
                        <a:pt x="0" y="105714"/>
                        <a:pt x="105007" y="0"/>
                        <a:pt x="234540" y="0"/>
                      </a:cubicBezTo>
                      <a:cubicBezTo>
                        <a:pt x="364073" y="0"/>
                        <a:pt x="469081" y="105714"/>
                        <a:pt x="469081" y="236119"/>
                      </a:cubicBezTo>
                      <a:close/>
                    </a:path>
                  </a:pathLst>
                </a:custGeom>
                <a:solidFill>
                  <a:srgbClr val="FFD966"/>
                </a:solidFill>
                <a:ln w="38100" cap="flat">
                  <a:solidFill>
                    <a:srgbClr val="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a:endParaRPr>
                </a:p>
              </p:txBody>
            </p:sp>
            <p:sp>
              <p:nvSpPr>
                <p:cNvPr id="78" name="Freeform 30">
                  <a:extLst>
                    <a:ext uri="{FF2B5EF4-FFF2-40B4-BE49-F238E27FC236}">
                      <a16:creationId xmlns:a16="http://schemas.microsoft.com/office/drawing/2014/main" id="{77D1968B-A836-4B77-8C0D-E2B0466FA26E}"/>
                    </a:ext>
                  </a:extLst>
                </p:cNvPr>
                <p:cNvSpPr/>
                <p:nvPr/>
              </p:nvSpPr>
              <p:spPr>
                <a:xfrm>
                  <a:off x="6259614" y="5847720"/>
                  <a:ext cx="643750" cy="274598"/>
                </a:xfrm>
                <a:custGeom>
                  <a:avLst/>
                  <a:gdLst>
                    <a:gd name="connsiteX0" fmla="*/ 643751 w 643750"/>
                    <a:gd name="connsiteY0" fmla="*/ 274599 h 274598"/>
                    <a:gd name="connsiteX1" fmla="*/ 321875 w 643750"/>
                    <a:gd name="connsiteY1" fmla="*/ 0 h 274598"/>
                    <a:gd name="connsiteX2" fmla="*/ 0 w 643750"/>
                    <a:gd name="connsiteY2" fmla="*/ 274599 h 274598"/>
                    <a:gd name="connsiteX3" fmla="*/ 643751 w 643750"/>
                    <a:gd name="connsiteY3" fmla="*/ 274599 h 274598"/>
                  </a:gdLst>
                  <a:ahLst/>
                  <a:cxnLst>
                    <a:cxn ang="0">
                      <a:pos x="connsiteX0" y="connsiteY0"/>
                    </a:cxn>
                    <a:cxn ang="0">
                      <a:pos x="connsiteX1" y="connsiteY1"/>
                    </a:cxn>
                    <a:cxn ang="0">
                      <a:pos x="connsiteX2" y="connsiteY2"/>
                    </a:cxn>
                    <a:cxn ang="0">
                      <a:pos x="connsiteX3" y="connsiteY3"/>
                    </a:cxn>
                  </a:cxnLst>
                  <a:rect l="l" t="t" r="r" b="b"/>
                  <a:pathLst>
                    <a:path w="643750" h="274598">
                      <a:moveTo>
                        <a:pt x="643751" y="274599"/>
                      </a:moveTo>
                      <a:cubicBezTo>
                        <a:pt x="618188" y="118827"/>
                        <a:pt x="483849" y="0"/>
                        <a:pt x="321875" y="0"/>
                      </a:cubicBezTo>
                      <a:cubicBezTo>
                        <a:pt x="159902" y="0"/>
                        <a:pt x="25563" y="118827"/>
                        <a:pt x="0" y="274599"/>
                      </a:cubicBezTo>
                      <a:lnTo>
                        <a:pt x="643751" y="274599"/>
                      </a:lnTo>
                      <a:close/>
                    </a:path>
                  </a:pathLst>
                </a:custGeom>
                <a:solidFill>
                  <a:srgbClr val="FFD966"/>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a:endParaRPr>
                </a:p>
              </p:txBody>
            </p:sp>
          </p:grpSp>
          <p:pic>
            <p:nvPicPr>
              <p:cNvPr id="75" name="Graphic 74" descr="Care with solid fill">
                <a:extLst>
                  <a:ext uri="{FF2B5EF4-FFF2-40B4-BE49-F238E27FC236}">
                    <a16:creationId xmlns:a16="http://schemas.microsoft.com/office/drawing/2014/main" id="{B72B1430-99E1-919F-041D-68E06F974D2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54813" y="5039833"/>
                <a:ext cx="474679" cy="474679"/>
              </a:xfrm>
              <a:prstGeom prst="rect">
                <a:avLst/>
              </a:prstGeom>
            </p:spPr>
          </p:pic>
        </p:grpSp>
        <p:grpSp>
          <p:nvGrpSpPr>
            <p:cNvPr id="79" name="Group 78">
              <a:extLst>
                <a:ext uri="{FF2B5EF4-FFF2-40B4-BE49-F238E27FC236}">
                  <a16:creationId xmlns:a16="http://schemas.microsoft.com/office/drawing/2014/main" id="{8E02736A-01B4-CDE5-58BE-8DC3C624D57A}"/>
                </a:ext>
              </a:extLst>
            </p:cNvPr>
            <p:cNvGrpSpPr/>
            <p:nvPr/>
          </p:nvGrpSpPr>
          <p:grpSpPr>
            <a:xfrm>
              <a:off x="1559306" y="4733140"/>
              <a:ext cx="1313413" cy="1374509"/>
              <a:chOff x="8280273" y="4577834"/>
              <a:chExt cx="1313413" cy="1374509"/>
            </a:xfrm>
          </p:grpSpPr>
          <p:grpSp>
            <p:nvGrpSpPr>
              <p:cNvPr id="80" name="Graphic 24">
                <a:extLst>
                  <a:ext uri="{FF2B5EF4-FFF2-40B4-BE49-F238E27FC236}">
                    <a16:creationId xmlns:a16="http://schemas.microsoft.com/office/drawing/2014/main" id="{C29423B7-1A71-1D1A-A6E7-B8BB988D2BC3}"/>
                  </a:ext>
                </a:extLst>
              </p:cNvPr>
              <p:cNvGrpSpPr/>
              <p:nvPr/>
            </p:nvGrpSpPr>
            <p:grpSpPr>
              <a:xfrm>
                <a:off x="8280273" y="4606372"/>
                <a:ext cx="1313413" cy="1345971"/>
                <a:chOff x="6259614" y="5143298"/>
                <a:chExt cx="955339" cy="979021"/>
              </a:xfrm>
              <a:solidFill>
                <a:srgbClr val="FBB040"/>
              </a:solidFill>
            </p:grpSpPr>
            <p:sp>
              <p:nvSpPr>
                <p:cNvPr id="82" name="Freeform 35">
                  <a:extLst>
                    <a:ext uri="{FF2B5EF4-FFF2-40B4-BE49-F238E27FC236}">
                      <a16:creationId xmlns:a16="http://schemas.microsoft.com/office/drawing/2014/main" id="{6395152A-9A31-6704-3A66-40217F70C90D}"/>
                    </a:ext>
                  </a:extLst>
                </p:cNvPr>
                <p:cNvSpPr/>
                <p:nvPr/>
              </p:nvSpPr>
              <p:spPr>
                <a:xfrm>
                  <a:off x="6325317" y="5285883"/>
                  <a:ext cx="512343" cy="515792"/>
                </a:xfrm>
                <a:custGeom>
                  <a:avLst/>
                  <a:gdLst>
                    <a:gd name="connsiteX0" fmla="*/ 512344 w 512343"/>
                    <a:gd name="connsiteY0" fmla="*/ 257896 h 515792"/>
                    <a:gd name="connsiteX1" fmla="*/ 256172 w 512343"/>
                    <a:gd name="connsiteY1" fmla="*/ 515792 h 515792"/>
                    <a:gd name="connsiteX2" fmla="*/ 0 w 512343"/>
                    <a:gd name="connsiteY2" fmla="*/ 257896 h 515792"/>
                    <a:gd name="connsiteX3" fmla="*/ 256172 w 512343"/>
                    <a:gd name="connsiteY3" fmla="*/ 0 h 515792"/>
                    <a:gd name="connsiteX4" fmla="*/ 512344 w 512343"/>
                    <a:gd name="connsiteY4" fmla="*/ 257896 h 515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343" h="515792">
                      <a:moveTo>
                        <a:pt x="512344" y="257896"/>
                      </a:moveTo>
                      <a:cubicBezTo>
                        <a:pt x="512344" y="400328"/>
                        <a:pt x="397652" y="515792"/>
                        <a:pt x="256172" y="515792"/>
                      </a:cubicBezTo>
                      <a:cubicBezTo>
                        <a:pt x="114692" y="515792"/>
                        <a:pt x="0" y="400328"/>
                        <a:pt x="0" y="257896"/>
                      </a:cubicBezTo>
                      <a:cubicBezTo>
                        <a:pt x="0" y="115464"/>
                        <a:pt x="114692" y="0"/>
                        <a:pt x="256172" y="0"/>
                      </a:cubicBezTo>
                      <a:cubicBezTo>
                        <a:pt x="397652" y="0"/>
                        <a:pt x="512344" y="115464"/>
                        <a:pt x="512344" y="257896"/>
                      </a:cubicBezTo>
                      <a:close/>
                    </a:path>
                  </a:pathLst>
                </a:custGeom>
                <a:solidFill>
                  <a:srgbClr val="F7931D"/>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a:endParaRPr>
                </a:p>
              </p:txBody>
            </p:sp>
            <p:sp>
              <p:nvSpPr>
                <p:cNvPr id="83" name="Freeform 40">
                  <a:extLst>
                    <a:ext uri="{FF2B5EF4-FFF2-40B4-BE49-F238E27FC236}">
                      <a16:creationId xmlns:a16="http://schemas.microsoft.com/office/drawing/2014/main" id="{03A571E3-5EC7-9F0C-05C6-5A62E65FC046}"/>
                    </a:ext>
                  </a:extLst>
                </p:cNvPr>
                <p:cNvSpPr/>
                <p:nvPr/>
              </p:nvSpPr>
              <p:spPr>
                <a:xfrm>
                  <a:off x="6745873" y="5143298"/>
                  <a:ext cx="469080" cy="472238"/>
                </a:xfrm>
                <a:custGeom>
                  <a:avLst/>
                  <a:gdLst>
                    <a:gd name="connsiteX0" fmla="*/ 469081 w 469080"/>
                    <a:gd name="connsiteY0" fmla="*/ 236119 h 472238"/>
                    <a:gd name="connsiteX1" fmla="*/ 234540 w 469080"/>
                    <a:gd name="connsiteY1" fmla="*/ 472238 h 472238"/>
                    <a:gd name="connsiteX2" fmla="*/ 0 w 469080"/>
                    <a:gd name="connsiteY2" fmla="*/ 236119 h 472238"/>
                    <a:gd name="connsiteX3" fmla="*/ 234540 w 469080"/>
                    <a:gd name="connsiteY3" fmla="*/ 0 h 472238"/>
                    <a:gd name="connsiteX4" fmla="*/ 469081 w 469080"/>
                    <a:gd name="connsiteY4" fmla="*/ 236119 h 472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080" h="472238">
                      <a:moveTo>
                        <a:pt x="469081" y="236119"/>
                      </a:moveTo>
                      <a:cubicBezTo>
                        <a:pt x="469081" y="366524"/>
                        <a:pt x="364073" y="472238"/>
                        <a:pt x="234540" y="472238"/>
                      </a:cubicBezTo>
                      <a:cubicBezTo>
                        <a:pt x="105007" y="472238"/>
                        <a:pt x="0" y="366524"/>
                        <a:pt x="0" y="236119"/>
                      </a:cubicBezTo>
                      <a:cubicBezTo>
                        <a:pt x="0" y="105714"/>
                        <a:pt x="105007" y="0"/>
                        <a:pt x="234540" y="0"/>
                      </a:cubicBezTo>
                      <a:cubicBezTo>
                        <a:pt x="364073" y="0"/>
                        <a:pt x="469081" y="105714"/>
                        <a:pt x="469081" y="236119"/>
                      </a:cubicBezTo>
                      <a:close/>
                    </a:path>
                  </a:pathLst>
                </a:custGeom>
                <a:solidFill>
                  <a:srgbClr val="F7931D"/>
                </a:solidFill>
                <a:ln w="38100" cap="flat">
                  <a:solidFill>
                    <a:srgbClr val="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a:endParaRPr>
                </a:p>
              </p:txBody>
            </p:sp>
            <p:sp>
              <p:nvSpPr>
                <p:cNvPr id="84" name="Freeform 41">
                  <a:extLst>
                    <a:ext uri="{FF2B5EF4-FFF2-40B4-BE49-F238E27FC236}">
                      <a16:creationId xmlns:a16="http://schemas.microsoft.com/office/drawing/2014/main" id="{520E7C6C-B75C-A942-0331-24B05FE98A28}"/>
                    </a:ext>
                  </a:extLst>
                </p:cNvPr>
                <p:cNvSpPr/>
                <p:nvPr/>
              </p:nvSpPr>
              <p:spPr>
                <a:xfrm>
                  <a:off x="6259614" y="5847720"/>
                  <a:ext cx="643750" cy="274598"/>
                </a:xfrm>
                <a:custGeom>
                  <a:avLst/>
                  <a:gdLst>
                    <a:gd name="connsiteX0" fmla="*/ 643751 w 643750"/>
                    <a:gd name="connsiteY0" fmla="*/ 274599 h 274598"/>
                    <a:gd name="connsiteX1" fmla="*/ 321875 w 643750"/>
                    <a:gd name="connsiteY1" fmla="*/ 0 h 274598"/>
                    <a:gd name="connsiteX2" fmla="*/ 0 w 643750"/>
                    <a:gd name="connsiteY2" fmla="*/ 274599 h 274598"/>
                    <a:gd name="connsiteX3" fmla="*/ 643751 w 643750"/>
                    <a:gd name="connsiteY3" fmla="*/ 274599 h 274598"/>
                  </a:gdLst>
                  <a:ahLst/>
                  <a:cxnLst>
                    <a:cxn ang="0">
                      <a:pos x="connsiteX0" y="connsiteY0"/>
                    </a:cxn>
                    <a:cxn ang="0">
                      <a:pos x="connsiteX1" y="connsiteY1"/>
                    </a:cxn>
                    <a:cxn ang="0">
                      <a:pos x="connsiteX2" y="connsiteY2"/>
                    </a:cxn>
                    <a:cxn ang="0">
                      <a:pos x="connsiteX3" y="connsiteY3"/>
                    </a:cxn>
                  </a:cxnLst>
                  <a:rect l="l" t="t" r="r" b="b"/>
                  <a:pathLst>
                    <a:path w="643750" h="274598">
                      <a:moveTo>
                        <a:pt x="643751" y="274599"/>
                      </a:moveTo>
                      <a:cubicBezTo>
                        <a:pt x="618188" y="118827"/>
                        <a:pt x="483849" y="0"/>
                        <a:pt x="321875" y="0"/>
                      </a:cubicBezTo>
                      <a:cubicBezTo>
                        <a:pt x="159902" y="0"/>
                        <a:pt x="25563" y="118827"/>
                        <a:pt x="0" y="274599"/>
                      </a:cubicBezTo>
                      <a:lnTo>
                        <a:pt x="643751" y="274599"/>
                      </a:lnTo>
                      <a:close/>
                    </a:path>
                  </a:pathLst>
                </a:custGeom>
                <a:solidFill>
                  <a:srgbClr val="F7931D"/>
                </a:solid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a:endParaRPr>
                </a:p>
              </p:txBody>
            </p:sp>
          </p:grpSp>
          <p:sp>
            <p:nvSpPr>
              <p:cNvPr id="81" name="Oval 80">
                <a:extLst>
                  <a:ext uri="{FF2B5EF4-FFF2-40B4-BE49-F238E27FC236}">
                    <a16:creationId xmlns:a16="http://schemas.microsoft.com/office/drawing/2014/main" id="{6142E8F4-E448-48FB-DA49-6F04F4C5DEE5}"/>
                  </a:ext>
                </a:extLst>
              </p:cNvPr>
              <p:cNvSpPr/>
              <p:nvPr/>
            </p:nvSpPr>
            <p:spPr>
              <a:xfrm>
                <a:off x="8948788" y="4577834"/>
                <a:ext cx="644898" cy="645119"/>
              </a:xfrm>
              <a:prstGeom prst="ellipse">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FFFFFF"/>
                    </a:solidFill>
                    <a:effectLst/>
                    <a:uLnTx/>
                    <a:uFillTx/>
                    <a:latin typeface="Arial" panose="020B0604020202020204"/>
                    <a:ea typeface="+mn-ea"/>
                    <a:cs typeface="+mn-cs"/>
                  </a:rPr>
                  <a:t>$</a:t>
                </a:r>
              </a:p>
            </p:txBody>
          </p:sp>
        </p:grpSp>
        <p:grpSp>
          <p:nvGrpSpPr>
            <p:cNvPr id="85" name="Group 84">
              <a:extLst>
                <a:ext uri="{FF2B5EF4-FFF2-40B4-BE49-F238E27FC236}">
                  <a16:creationId xmlns:a16="http://schemas.microsoft.com/office/drawing/2014/main" id="{8F8A4442-5C71-8B19-751C-D0D2EF4128E5}"/>
                </a:ext>
              </a:extLst>
            </p:cNvPr>
            <p:cNvGrpSpPr/>
            <p:nvPr/>
          </p:nvGrpSpPr>
          <p:grpSpPr>
            <a:xfrm>
              <a:off x="8471346" y="1271905"/>
              <a:ext cx="1313412" cy="1345971"/>
              <a:chOff x="8189332" y="1221619"/>
              <a:chExt cx="1313412" cy="1345971"/>
            </a:xfrm>
          </p:grpSpPr>
          <p:grpSp>
            <p:nvGrpSpPr>
              <p:cNvPr id="86" name="Graphic 24">
                <a:extLst>
                  <a:ext uri="{FF2B5EF4-FFF2-40B4-BE49-F238E27FC236}">
                    <a16:creationId xmlns:a16="http://schemas.microsoft.com/office/drawing/2014/main" id="{14C0173C-EBA2-DE82-E66B-96250C9B30AB}"/>
                  </a:ext>
                </a:extLst>
              </p:cNvPr>
              <p:cNvGrpSpPr/>
              <p:nvPr/>
            </p:nvGrpSpPr>
            <p:grpSpPr>
              <a:xfrm>
                <a:off x="8189332" y="1221619"/>
                <a:ext cx="1313412" cy="1345971"/>
                <a:chOff x="6259614" y="5143298"/>
                <a:chExt cx="955339" cy="979020"/>
              </a:xfrm>
              <a:solidFill>
                <a:srgbClr val="2E3092"/>
              </a:solidFill>
            </p:grpSpPr>
            <p:sp>
              <p:nvSpPr>
                <p:cNvPr id="88" name="Freeform 47">
                  <a:extLst>
                    <a:ext uri="{FF2B5EF4-FFF2-40B4-BE49-F238E27FC236}">
                      <a16:creationId xmlns:a16="http://schemas.microsoft.com/office/drawing/2014/main" id="{7B470CBC-84BA-F956-FA95-8A397D5DC2AB}"/>
                    </a:ext>
                  </a:extLst>
                </p:cNvPr>
                <p:cNvSpPr/>
                <p:nvPr/>
              </p:nvSpPr>
              <p:spPr>
                <a:xfrm>
                  <a:off x="6325317" y="5285883"/>
                  <a:ext cx="512343" cy="515792"/>
                </a:xfrm>
                <a:custGeom>
                  <a:avLst/>
                  <a:gdLst>
                    <a:gd name="connsiteX0" fmla="*/ 512344 w 512343"/>
                    <a:gd name="connsiteY0" fmla="*/ 257896 h 515792"/>
                    <a:gd name="connsiteX1" fmla="*/ 256172 w 512343"/>
                    <a:gd name="connsiteY1" fmla="*/ 515792 h 515792"/>
                    <a:gd name="connsiteX2" fmla="*/ 0 w 512343"/>
                    <a:gd name="connsiteY2" fmla="*/ 257896 h 515792"/>
                    <a:gd name="connsiteX3" fmla="*/ 256172 w 512343"/>
                    <a:gd name="connsiteY3" fmla="*/ 0 h 515792"/>
                    <a:gd name="connsiteX4" fmla="*/ 512344 w 512343"/>
                    <a:gd name="connsiteY4" fmla="*/ 257896 h 515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2343" h="515792">
                      <a:moveTo>
                        <a:pt x="512344" y="257896"/>
                      </a:moveTo>
                      <a:cubicBezTo>
                        <a:pt x="512344" y="400328"/>
                        <a:pt x="397652" y="515792"/>
                        <a:pt x="256172" y="515792"/>
                      </a:cubicBezTo>
                      <a:cubicBezTo>
                        <a:pt x="114692" y="515792"/>
                        <a:pt x="0" y="400328"/>
                        <a:pt x="0" y="257896"/>
                      </a:cubicBezTo>
                      <a:cubicBezTo>
                        <a:pt x="0" y="115464"/>
                        <a:pt x="114692" y="0"/>
                        <a:pt x="256172" y="0"/>
                      </a:cubicBezTo>
                      <a:cubicBezTo>
                        <a:pt x="397652" y="0"/>
                        <a:pt x="512344" y="115464"/>
                        <a:pt x="512344" y="257896"/>
                      </a:cubicBezTo>
                      <a:close/>
                    </a:path>
                  </a:pathLst>
                </a:custGeom>
                <a:grp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a:endParaRPr>
                </a:p>
              </p:txBody>
            </p:sp>
            <p:sp>
              <p:nvSpPr>
                <p:cNvPr id="89" name="Freeform 49">
                  <a:extLst>
                    <a:ext uri="{FF2B5EF4-FFF2-40B4-BE49-F238E27FC236}">
                      <a16:creationId xmlns:a16="http://schemas.microsoft.com/office/drawing/2014/main" id="{C56F7A42-9C80-E840-39E6-8E52C6B3F077}"/>
                    </a:ext>
                  </a:extLst>
                </p:cNvPr>
                <p:cNvSpPr/>
                <p:nvPr/>
              </p:nvSpPr>
              <p:spPr>
                <a:xfrm>
                  <a:off x="6745873" y="5143298"/>
                  <a:ext cx="469080" cy="472238"/>
                </a:xfrm>
                <a:custGeom>
                  <a:avLst/>
                  <a:gdLst>
                    <a:gd name="connsiteX0" fmla="*/ 469081 w 469080"/>
                    <a:gd name="connsiteY0" fmla="*/ 236119 h 472238"/>
                    <a:gd name="connsiteX1" fmla="*/ 234540 w 469080"/>
                    <a:gd name="connsiteY1" fmla="*/ 472238 h 472238"/>
                    <a:gd name="connsiteX2" fmla="*/ 0 w 469080"/>
                    <a:gd name="connsiteY2" fmla="*/ 236119 h 472238"/>
                    <a:gd name="connsiteX3" fmla="*/ 234540 w 469080"/>
                    <a:gd name="connsiteY3" fmla="*/ 0 h 472238"/>
                    <a:gd name="connsiteX4" fmla="*/ 469081 w 469080"/>
                    <a:gd name="connsiteY4" fmla="*/ 236119 h 472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080" h="472238">
                      <a:moveTo>
                        <a:pt x="469081" y="236119"/>
                      </a:moveTo>
                      <a:cubicBezTo>
                        <a:pt x="469081" y="366524"/>
                        <a:pt x="364073" y="472238"/>
                        <a:pt x="234540" y="472238"/>
                      </a:cubicBezTo>
                      <a:cubicBezTo>
                        <a:pt x="105007" y="472238"/>
                        <a:pt x="0" y="366524"/>
                        <a:pt x="0" y="236119"/>
                      </a:cubicBezTo>
                      <a:cubicBezTo>
                        <a:pt x="0" y="105714"/>
                        <a:pt x="105007" y="0"/>
                        <a:pt x="234540" y="0"/>
                      </a:cubicBezTo>
                      <a:cubicBezTo>
                        <a:pt x="364073" y="0"/>
                        <a:pt x="469081" y="105714"/>
                        <a:pt x="469081" y="236119"/>
                      </a:cubicBezTo>
                      <a:close/>
                    </a:path>
                  </a:pathLst>
                </a:custGeom>
                <a:grpFill/>
                <a:ln w="38100" cap="flat">
                  <a:solidFill>
                    <a:srgbClr val="FFFFFF"/>
                  </a:solid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a:endParaRPr>
                </a:p>
              </p:txBody>
            </p:sp>
            <p:sp>
              <p:nvSpPr>
                <p:cNvPr id="90" name="Freeform 50">
                  <a:extLst>
                    <a:ext uri="{FF2B5EF4-FFF2-40B4-BE49-F238E27FC236}">
                      <a16:creationId xmlns:a16="http://schemas.microsoft.com/office/drawing/2014/main" id="{C5B8DE19-D09E-1E78-8472-E1BC2DF42544}"/>
                    </a:ext>
                  </a:extLst>
                </p:cNvPr>
                <p:cNvSpPr/>
                <p:nvPr/>
              </p:nvSpPr>
              <p:spPr>
                <a:xfrm>
                  <a:off x="6259614" y="5847720"/>
                  <a:ext cx="643750" cy="274598"/>
                </a:xfrm>
                <a:custGeom>
                  <a:avLst/>
                  <a:gdLst>
                    <a:gd name="connsiteX0" fmla="*/ 643751 w 643750"/>
                    <a:gd name="connsiteY0" fmla="*/ 274599 h 274598"/>
                    <a:gd name="connsiteX1" fmla="*/ 321875 w 643750"/>
                    <a:gd name="connsiteY1" fmla="*/ 0 h 274598"/>
                    <a:gd name="connsiteX2" fmla="*/ 0 w 643750"/>
                    <a:gd name="connsiteY2" fmla="*/ 274599 h 274598"/>
                    <a:gd name="connsiteX3" fmla="*/ 643751 w 643750"/>
                    <a:gd name="connsiteY3" fmla="*/ 274599 h 274598"/>
                  </a:gdLst>
                  <a:ahLst/>
                  <a:cxnLst>
                    <a:cxn ang="0">
                      <a:pos x="connsiteX0" y="connsiteY0"/>
                    </a:cxn>
                    <a:cxn ang="0">
                      <a:pos x="connsiteX1" y="connsiteY1"/>
                    </a:cxn>
                    <a:cxn ang="0">
                      <a:pos x="connsiteX2" y="connsiteY2"/>
                    </a:cxn>
                    <a:cxn ang="0">
                      <a:pos x="connsiteX3" y="connsiteY3"/>
                    </a:cxn>
                  </a:cxnLst>
                  <a:rect l="l" t="t" r="r" b="b"/>
                  <a:pathLst>
                    <a:path w="643750" h="274598">
                      <a:moveTo>
                        <a:pt x="643751" y="274599"/>
                      </a:moveTo>
                      <a:cubicBezTo>
                        <a:pt x="618188" y="118827"/>
                        <a:pt x="483849" y="0"/>
                        <a:pt x="321875" y="0"/>
                      </a:cubicBezTo>
                      <a:cubicBezTo>
                        <a:pt x="159902" y="0"/>
                        <a:pt x="25563" y="118827"/>
                        <a:pt x="0" y="274599"/>
                      </a:cubicBezTo>
                      <a:lnTo>
                        <a:pt x="643751" y="274599"/>
                      </a:lnTo>
                      <a:close/>
                    </a:path>
                  </a:pathLst>
                </a:custGeom>
                <a:grpFill/>
                <a:ln w="0"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a:endParaRPr>
                </a:p>
              </p:txBody>
            </p:sp>
          </p:grpSp>
          <p:pic>
            <p:nvPicPr>
              <p:cNvPr id="87" name="Graphic 86">
                <a:extLst>
                  <a:ext uri="{FF2B5EF4-FFF2-40B4-BE49-F238E27FC236}">
                    <a16:creationId xmlns:a16="http://schemas.microsoft.com/office/drawing/2014/main" id="{D456C18B-6479-589F-4B35-F80CDDC9CAA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929102" y="1415154"/>
                <a:ext cx="499378" cy="272388"/>
              </a:xfrm>
              <a:prstGeom prst="rect">
                <a:avLst/>
              </a:prstGeom>
            </p:spPr>
          </p:pic>
        </p:grpSp>
        <p:sp>
          <p:nvSpPr>
            <p:cNvPr id="91" name="Graphic 6" descr="Arrow: Straight with solid fill">
              <a:extLst>
                <a:ext uri="{FF2B5EF4-FFF2-40B4-BE49-F238E27FC236}">
                  <a16:creationId xmlns:a16="http://schemas.microsoft.com/office/drawing/2014/main" id="{76C76C8A-E347-6594-618A-B38D465403B6}"/>
                </a:ext>
              </a:extLst>
            </p:cNvPr>
            <p:cNvSpPr/>
            <p:nvPr/>
          </p:nvSpPr>
          <p:spPr>
            <a:xfrm rot="19568893">
              <a:off x="2933108" y="4605972"/>
              <a:ext cx="1346899" cy="730154"/>
            </a:xfrm>
            <a:custGeom>
              <a:avLst/>
              <a:gdLst>
                <a:gd name="connsiteX0" fmla="*/ 1090342 w 3997587"/>
                <a:gd name="connsiteY0" fmla="*/ 500863 h 2003450"/>
                <a:gd name="connsiteX1" fmla="*/ 1090342 w 3997587"/>
                <a:gd name="connsiteY1" fmla="*/ 0 h 2003450"/>
                <a:gd name="connsiteX2" fmla="*/ 125 w 3997587"/>
                <a:gd name="connsiteY2" fmla="*/ 1001725 h 2003450"/>
                <a:gd name="connsiteX3" fmla="*/ 1090342 w 3997587"/>
                <a:gd name="connsiteY3" fmla="*/ 2003451 h 2003450"/>
                <a:gd name="connsiteX4" fmla="*/ 1090342 w 3997587"/>
                <a:gd name="connsiteY4" fmla="*/ 1502588 h 2003450"/>
                <a:gd name="connsiteX5" fmla="*/ 3997588 w 3997587"/>
                <a:gd name="connsiteY5" fmla="*/ 1001725 h 2003450"/>
                <a:gd name="connsiteX6" fmla="*/ 1090342 w 3997587"/>
                <a:gd name="connsiteY6" fmla="*/ 500863 h 200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97587" h="2003450">
                  <a:moveTo>
                    <a:pt x="1090342" y="500863"/>
                  </a:moveTo>
                  <a:lnTo>
                    <a:pt x="1090342" y="0"/>
                  </a:lnTo>
                  <a:lnTo>
                    <a:pt x="125" y="1001725"/>
                  </a:lnTo>
                  <a:cubicBezTo>
                    <a:pt x="-13503" y="1001725"/>
                    <a:pt x="1090342" y="2003451"/>
                    <a:pt x="1090342" y="2003451"/>
                  </a:cubicBezTo>
                  <a:lnTo>
                    <a:pt x="1090342" y="1502588"/>
                  </a:lnTo>
                  <a:lnTo>
                    <a:pt x="3997588" y="1001725"/>
                  </a:lnTo>
                  <a:lnTo>
                    <a:pt x="1090342" y="500863"/>
                  </a:lnTo>
                  <a:close/>
                </a:path>
              </a:pathLst>
            </a:custGeom>
            <a:solidFill>
              <a:srgbClr val="F7931D"/>
            </a:solidFill>
            <a:ln w="4534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panose="020B0604020202020204"/>
              </a:endParaRPr>
            </a:p>
          </p:txBody>
        </p:sp>
        <p:sp>
          <p:nvSpPr>
            <p:cNvPr id="92" name="Graphic 6" descr="Arrow: Straight with solid fill">
              <a:extLst>
                <a:ext uri="{FF2B5EF4-FFF2-40B4-BE49-F238E27FC236}">
                  <a16:creationId xmlns:a16="http://schemas.microsoft.com/office/drawing/2014/main" id="{25FECC0A-7F9C-D283-DBFF-0E27327A51FE}"/>
                </a:ext>
              </a:extLst>
            </p:cNvPr>
            <p:cNvSpPr/>
            <p:nvPr/>
          </p:nvSpPr>
          <p:spPr>
            <a:xfrm rot="10800000">
              <a:off x="7195836" y="3335597"/>
              <a:ext cx="1346899" cy="730154"/>
            </a:xfrm>
            <a:custGeom>
              <a:avLst/>
              <a:gdLst>
                <a:gd name="connsiteX0" fmla="*/ 1090342 w 3997587"/>
                <a:gd name="connsiteY0" fmla="*/ 500863 h 2003450"/>
                <a:gd name="connsiteX1" fmla="*/ 1090342 w 3997587"/>
                <a:gd name="connsiteY1" fmla="*/ 0 h 2003450"/>
                <a:gd name="connsiteX2" fmla="*/ 125 w 3997587"/>
                <a:gd name="connsiteY2" fmla="*/ 1001725 h 2003450"/>
                <a:gd name="connsiteX3" fmla="*/ 1090342 w 3997587"/>
                <a:gd name="connsiteY3" fmla="*/ 2003451 h 2003450"/>
                <a:gd name="connsiteX4" fmla="*/ 1090342 w 3997587"/>
                <a:gd name="connsiteY4" fmla="*/ 1502588 h 2003450"/>
                <a:gd name="connsiteX5" fmla="*/ 3997588 w 3997587"/>
                <a:gd name="connsiteY5" fmla="*/ 1001725 h 2003450"/>
                <a:gd name="connsiteX6" fmla="*/ 1090342 w 3997587"/>
                <a:gd name="connsiteY6" fmla="*/ 500863 h 200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97587" h="2003450">
                  <a:moveTo>
                    <a:pt x="1090342" y="500863"/>
                  </a:moveTo>
                  <a:lnTo>
                    <a:pt x="1090342" y="0"/>
                  </a:lnTo>
                  <a:lnTo>
                    <a:pt x="125" y="1001725"/>
                  </a:lnTo>
                  <a:cubicBezTo>
                    <a:pt x="-13503" y="1001725"/>
                    <a:pt x="1090342" y="2003451"/>
                    <a:pt x="1090342" y="2003451"/>
                  </a:cubicBezTo>
                  <a:lnTo>
                    <a:pt x="1090342" y="1502588"/>
                  </a:lnTo>
                  <a:lnTo>
                    <a:pt x="3997588" y="1001725"/>
                  </a:lnTo>
                  <a:lnTo>
                    <a:pt x="1090342" y="500863"/>
                  </a:lnTo>
                  <a:close/>
                </a:path>
              </a:pathLst>
            </a:custGeom>
            <a:solidFill>
              <a:srgbClr val="1B75BB"/>
            </a:solidFill>
            <a:ln w="4534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a:endParaRPr>
            </a:p>
          </p:txBody>
        </p:sp>
        <p:sp>
          <p:nvSpPr>
            <p:cNvPr id="93" name="Graphic 6" descr="Arrow: Straight with solid fill">
              <a:extLst>
                <a:ext uri="{FF2B5EF4-FFF2-40B4-BE49-F238E27FC236}">
                  <a16:creationId xmlns:a16="http://schemas.microsoft.com/office/drawing/2014/main" id="{F4FCA821-BB2E-B809-A323-3639BB5997D8}"/>
                </a:ext>
              </a:extLst>
            </p:cNvPr>
            <p:cNvSpPr/>
            <p:nvPr/>
          </p:nvSpPr>
          <p:spPr>
            <a:xfrm rot="8957851">
              <a:off x="7111402" y="2158598"/>
              <a:ext cx="1346899" cy="730154"/>
            </a:xfrm>
            <a:custGeom>
              <a:avLst/>
              <a:gdLst>
                <a:gd name="connsiteX0" fmla="*/ 1090342 w 3997587"/>
                <a:gd name="connsiteY0" fmla="*/ 500863 h 2003450"/>
                <a:gd name="connsiteX1" fmla="*/ 1090342 w 3997587"/>
                <a:gd name="connsiteY1" fmla="*/ 0 h 2003450"/>
                <a:gd name="connsiteX2" fmla="*/ 125 w 3997587"/>
                <a:gd name="connsiteY2" fmla="*/ 1001725 h 2003450"/>
                <a:gd name="connsiteX3" fmla="*/ 1090342 w 3997587"/>
                <a:gd name="connsiteY3" fmla="*/ 2003451 h 2003450"/>
                <a:gd name="connsiteX4" fmla="*/ 1090342 w 3997587"/>
                <a:gd name="connsiteY4" fmla="*/ 1502588 h 2003450"/>
                <a:gd name="connsiteX5" fmla="*/ 3997588 w 3997587"/>
                <a:gd name="connsiteY5" fmla="*/ 1001725 h 2003450"/>
                <a:gd name="connsiteX6" fmla="*/ 1090342 w 3997587"/>
                <a:gd name="connsiteY6" fmla="*/ 500863 h 200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97587" h="2003450">
                  <a:moveTo>
                    <a:pt x="1090342" y="500863"/>
                  </a:moveTo>
                  <a:lnTo>
                    <a:pt x="1090342" y="0"/>
                  </a:lnTo>
                  <a:lnTo>
                    <a:pt x="125" y="1001725"/>
                  </a:lnTo>
                  <a:cubicBezTo>
                    <a:pt x="-13503" y="1001725"/>
                    <a:pt x="1090342" y="2003451"/>
                    <a:pt x="1090342" y="2003451"/>
                  </a:cubicBezTo>
                  <a:lnTo>
                    <a:pt x="1090342" y="1502588"/>
                  </a:lnTo>
                  <a:lnTo>
                    <a:pt x="3997588" y="1001725"/>
                  </a:lnTo>
                  <a:lnTo>
                    <a:pt x="1090342" y="500863"/>
                  </a:lnTo>
                  <a:close/>
                </a:path>
              </a:pathLst>
            </a:custGeom>
            <a:solidFill>
              <a:srgbClr val="2E3092"/>
            </a:solidFill>
            <a:ln w="4534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Arial" panose="020B0604020202020204"/>
              </a:endParaRPr>
            </a:p>
          </p:txBody>
        </p:sp>
        <p:sp>
          <p:nvSpPr>
            <p:cNvPr id="94" name="Graphic 6" descr="Arrow: Straight with solid fill">
              <a:extLst>
                <a:ext uri="{FF2B5EF4-FFF2-40B4-BE49-F238E27FC236}">
                  <a16:creationId xmlns:a16="http://schemas.microsoft.com/office/drawing/2014/main" id="{571947FE-CCDC-EF3E-517A-F8187ED70756}"/>
                </a:ext>
              </a:extLst>
            </p:cNvPr>
            <p:cNvSpPr/>
            <p:nvPr/>
          </p:nvSpPr>
          <p:spPr>
            <a:xfrm rot="1752594">
              <a:off x="2885970" y="2023599"/>
              <a:ext cx="1346899" cy="730154"/>
            </a:xfrm>
            <a:custGeom>
              <a:avLst/>
              <a:gdLst>
                <a:gd name="connsiteX0" fmla="*/ 1090342 w 3997587"/>
                <a:gd name="connsiteY0" fmla="*/ 500863 h 2003450"/>
                <a:gd name="connsiteX1" fmla="*/ 1090342 w 3997587"/>
                <a:gd name="connsiteY1" fmla="*/ 0 h 2003450"/>
                <a:gd name="connsiteX2" fmla="*/ 125 w 3997587"/>
                <a:gd name="connsiteY2" fmla="*/ 1001725 h 2003450"/>
                <a:gd name="connsiteX3" fmla="*/ 1090342 w 3997587"/>
                <a:gd name="connsiteY3" fmla="*/ 2003451 h 2003450"/>
                <a:gd name="connsiteX4" fmla="*/ 1090342 w 3997587"/>
                <a:gd name="connsiteY4" fmla="*/ 1502588 h 2003450"/>
                <a:gd name="connsiteX5" fmla="*/ 3997588 w 3997587"/>
                <a:gd name="connsiteY5" fmla="*/ 1001725 h 2003450"/>
                <a:gd name="connsiteX6" fmla="*/ 1090342 w 3997587"/>
                <a:gd name="connsiteY6" fmla="*/ 500863 h 200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97587" h="2003450">
                  <a:moveTo>
                    <a:pt x="1090342" y="500863"/>
                  </a:moveTo>
                  <a:lnTo>
                    <a:pt x="1090342" y="0"/>
                  </a:lnTo>
                  <a:lnTo>
                    <a:pt x="125" y="1001725"/>
                  </a:lnTo>
                  <a:cubicBezTo>
                    <a:pt x="-13503" y="1001725"/>
                    <a:pt x="1090342" y="2003451"/>
                    <a:pt x="1090342" y="2003451"/>
                  </a:cubicBezTo>
                  <a:lnTo>
                    <a:pt x="1090342" y="1502588"/>
                  </a:lnTo>
                  <a:lnTo>
                    <a:pt x="3997588" y="1001725"/>
                  </a:lnTo>
                  <a:lnTo>
                    <a:pt x="1090342" y="500863"/>
                  </a:lnTo>
                  <a:close/>
                </a:path>
              </a:pathLst>
            </a:custGeom>
            <a:solidFill>
              <a:srgbClr val="61BA46"/>
            </a:solidFill>
            <a:ln w="4534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panose="020B0604020202020204"/>
              </a:endParaRPr>
            </a:p>
          </p:txBody>
        </p:sp>
        <p:grpSp>
          <p:nvGrpSpPr>
            <p:cNvPr id="95" name="Group 94">
              <a:extLst>
                <a:ext uri="{FF2B5EF4-FFF2-40B4-BE49-F238E27FC236}">
                  <a16:creationId xmlns:a16="http://schemas.microsoft.com/office/drawing/2014/main" id="{BE3603A3-BAE8-8C22-D2C8-1A1C07BD79F3}"/>
                </a:ext>
              </a:extLst>
            </p:cNvPr>
            <p:cNvGrpSpPr/>
            <p:nvPr/>
          </p:nvGrpSpPr>
          <p:grpSpPr>
            <a:xfrm>
              <a:off x="3584181" y="1764980"/>
              <a:ext cx="4102196" cy="3419263"/>
              <a:chOff x="3855548" y="2241594"/>
              <a:chExt cx="3013224" cy="2511583"/>
            </a:xfrm>
          </p:grpSpPr>
          <p:sp>
            <p:nvSpPr>
              <p:cNvPr id="96" name="Rectangle 20">
                <a:extLst>
                  <a:ext uri="{FF2B5EF4-FFF2-40B4-BE49-F238E27FC236}">
                    <a16:creationId xmlns:a16="http://schemas.microsoft.com/office/drawing/2014/main" id="{6E6699A1-356E-EE28-BBD1-0FB9FC1DED84}"/>
                  </a:ext>
                </a:extLst>
              </p:cNvPr>
              <p:cNvSpPr/>
              <p:nvPr/>
            </p:nvSpPr>
            <p:spPr>
              <a:xfrm>
                <a:off x="4510389" y="2472491"/>
                <a:ext cx="1808944" cy="2048325"/>
              </a:xfrm>
              <a:custGeom>
                <a:avLst/>
                <a:gdLst>
                  <a:gd name="connsiteX0" fmla="*/ 0 w 1808944"/>
                  <a:gd name="connsiteY0" fmla="*/ 0 h 2048325"/>
                  <a:gd name="connsiteX1" fmla="*/ 1808944 w 1808944"/>
                  <a:gd name="connsiteY1" fmla="*/ 0 h 2048325"/>
                  <a:gd name="connsiteX2" fmla="*/ 1808944 w 1808944"/>
                  <a:gd name="connsiteY2" fmla="*/ 2048325 h 2048325"/>
                  <a:gd name="connsiteX3" fmla="*/ 0 w 1808944"/>
                  <a:gd name="connsiteY3" fmla="*/ 2048325 h 2048325"/>
                  <a:gd name="connsiteX4" fmla="*/ 0 w 1808944"/>
                  <a:gd name="connsiteY4" fmla="*/ 0 h 2048325"/>
                  <a:gd name="connsiteX0" fmla="*/ 0 w 1808944"/>
                  <a:gd name="connsiteY0" fmla="*/ 0 h 2048325"/>
                  <a:gd name="connsiteX1" fmla="*/ 1808944 w 1808944"/>
                  <a:gd name="connsiteY1" fmla="*/ 0 h 2048325"/>
                  <a:gd name="connsiteX2" fmla="*/ 1808401 w 1808944"/>
                  <a:gd name="connsiteY2" fmla="*/ 548640 h 2048325"/>
                  <a:gd name="connsiteX3" fmla="*/ 1808944 w 1808944"/>
                  <a:gd name="connsiteY3" fmla="*/ 2048325 h 2048325"/>
                  <a:gd name="connsiteX4" fmla="*/ 0 w 1808944"/>
                  <a:gd name="connsiteY4" fmla="*/ 2048325 h 2048325"/>
                  <a:gd name="connsiteX5" fmla="*/ 0 w 1808944"/>
                  <a:gd name="connsiteY5" fmla="*/ 0 h 2048325"/>
                  <a:gd name="connsiteX0" fmla="*/ 0 w 1808944"/>
                  <a:gd name="connsiteY0" fmla="*/ 0 h 2048325"/>
                  <a:gd name="connsiteX1" fmla="*/ 1141228 w 1808944"/>
                  <a:gd name="connsiteY1" fmla="*/ 3387 h 2048325"/>
                  <a:gd name="connsiteX2" fmla="*/ 1808944 w 1808944"/>
                  <a:gd name="connsiteY2" fmla="*/ 0 h 2048325"/>
                  <a:gd name="connsiteX3" fmla="*/ 1808401 w 1808944"/>
                  <a:gd name="connsiteY3" fmla="*/ 548640 h 2048325"/>
                  <a:gd name="connsiteX4" fmla="*/ 1808944 w 1808944"/>
                  <a:gd name="connsiteY4" fmla="*/ 2048325 h 2048325"/>
                  <a:gd name="connsiteX5" fmla="*/ 0 w 1808944"/>
                  <a:gd name="connsiteY5" fmla="*/ 2048325 h 2048325"/>
                  <a:gd name="connsiteX6" fmla="*/ 0 w 1808944"/>
                  <a:gd name="connsiteY6" fmla="*/ 0 h 2048325"/>
                  <a:gd name="connsiteX0" fmla="*/ 0 w 1808944"/>
                  <a:gd name="connsiteY0" fmla="*/ 0 h 2048325"/>
                  <a:gd name="connsiteX1" fmla="*/ 1141228 w 1808944"/>
                  <a:gd name="connsiteY1" fmla="*/ 3387 h 2048325"/>
                  <a:gd name="connsiteX2" fmla="*/ 1808401 w 1808944"/>
                  <a:gd name="connsiteY2" fmla="*/ 548640 h 2048325"/>
                  <a:gd name="connsiteX3" fmla="*/ 1808944 w 1808944"/>
                  <a:gd name="connsiteY3" fmla="*/ 2048325 h 2048325"/>
                  <a:gd name="connsiteX4" fmla="*/ 0 w 1808944"/>
                  <a:gd name="connsiteY4" fmla="*/ 2048325 h 2048325"/>
                  <a:gd name="connsiteX5" fmla="*/ 0 w 1808944"/>
                  <a:gd name="connsiteY5" fmla="*/ 0 h 2048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08944" h="2048325">
                    <a:moveTo>
                      <a:pt x="0" y="0"/>
                    </a:moveTo>
                    <a:lnTo>
                      <a:pt x="1141228" y="3387"/>
                    </a:lnTo>
                    <a:lnTo>
                      <a:pt x="1808401" y="548640"/>
                    </a:lnTo>
                    <a:lnTo>
                      <a:pt x="1808944" y="2048325"/>
                    </a:lnTo>
                    <a:lnTo>
                      <a:pt x="0" y="2048325"/>
                    </a:lnTo>
                    <a:lnTo>
                      <a:pt x="0" y="0"/>
                    </a:lnTo>
                    <a:close/>
                  </a:path>
                </a:pathLst>
              </a:custGeom>
              <a:solidFill>
                <a:srgbClr val="61BA4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mj-lt"/>
                  <a:ea typeface="+mn-ea"/>
                  <a:cs typeface="+mn-cs"/>
                </a:endParaRPr>
              </a:p>
            </p:txBody>
          </p:sp>
          <p:grpSp>
            <p:nvGrpSpPr>
              <p:cNvPr id="97" name="Group 96">
                <a:extLst>
                  <a:ext uri="{FF2B5EF4-FFF2-40B4-BE49-F238E27FC236}">
                    <a16:creationId xmlns:a16="http://schemas.microsoft.com/office/drawing/2014/main" id="{3E3F58F9-4DAB-8C66-6824-759D6BE0085C}"/>
                  </a:ext>
                </a:extLst>
              </p:cNvPr>
              <p:cNvGrpSpPr/>
              <p:nvPr/>
            </p:nvGrpSpPr>
            <p:grpSpPr>
              <a:xfrm>
                <a:off x="3855548" y="2241594"/>
                <a:ext cx="3013224" cy="2511583"/>
                <a:chOff x="-563320" y="197683"/>
                <a:chExt cx="3472936" cy="2225355"/>
              </a:xfrm>
            </p:grpSpPr>
            <p:sp>
              <p:nvSpPr>
                <p:cNvPr id="98" name="TextBox 97">
                  <a:extLst>
                    <a:ext uri="{FF2B5EF4-FFF2-40B4-BE49-F238E27FC236}">
                      <a16:creationId xmlns:a16="http://schemas.microsoft.com/office/drawing/2014/main" id="{A4CF3B3E-B224-0610-363D-C4DEF39D981F}"/>
                    </a:ext>
                  </a:extLst>
                </p:cNvPr>
                <p:cNvSpPr txBox="1"/>
                <p:nvPr/>
              </p:nvSpPr>
              <p:spPr bwMode="gray">
                <a:xfrm>
                  <a:off x="-57475" y="1219886"/>
                  <a:ext cx="2461247" cy="909561"/>
                </a:xfrm>
                <a:prstGeom prst="rect">
                  <a:avLst/>
                </a:prstGeom>
              </p:spPr>
              <p:txBody>
                <a:bodyPr wrap="square" lIns="45720" tIns="45720" rIns="45720" bIns="45720" rtlCol="0">
                  <a:noAutofit/>
                </a:bodyPr>
                <a:lstStyle/>
                <a:p>
                  <a:pPr marL="0" marR="0" lvl="0" indent="0" algn="ctr" defTabSz="914400" eaLnBrk="1" fontAlgn="auto" latinLnBrk="0" hangingPunct="1">
                    <a:lnSpc>
                      <a:spcPct val="70000"/>
                    </a:lnSpc>
                    <a:spcBef>
                      <a:spcPts val="1000"/>
                    </a:spcBef>
                    <a:spcAft>
                      <a:spcPts val="0"/>
                    </a:spcAft>
                    <a:buClrTx/>
                    <a:buSzTx/>
                    <a:buFontTx/>
                    <a:buNone/>
                    <a:tabLst/>
                    <a:defRPr/>
                  </a:pPr>
                  <a:r>
                    <a:rPr lang="en-GB" sz="2600" b="1" kern="0" dirty="0" err="1">
                      <a:solidFill>
                        <a:srgbClr val="FFFFFF"/>
                      </a:solidFill>
                      <a:latin typeface="Franklin Gothic Medium" panose="020B0603020102020204" pitchFamily="34" charset="0"/>
                    </a:rPr>
                    <a:t>ePI</a:t>
                  </a:r>
                  <a:endParaRPr kumimoji="0" lang="en-GB" sz="2600" b="1" i="0" u="none" strike="noStrike" kern="0" cap="none" spc="0" normalizeH="0" noProof="0" dirty="0">
                    <a:ln>
                      <a:noFill/>
                    </a:ln>
                    <a:solidFill>
                      <a:srgbClr val="FFFFFF"/>
                    </a:solidFill>
                    <a:effectLst/>
                    <a:uLnTx/>
                    <a:uFillTx/>
                    <a:latin typeface="Franklin Gothic Medium" panose="020B0603020102020204" pitchFamily="34" charset="0"/>
                  </a:endParaRPr>
                </a:p>
              </p:txBody>
            </p:sp>
            <p:pic>
              <p:nvPicPr>
                <p:cNvPr id="99" name="Graphic 98" descr="Paper outline">
                  <a:extLst>
                    <a:ext uri="{FF2B5EF4-FFF2-40B4-BE49-F238E27FC236}">
                      <a16:creationId xmlns:a16="http://schemas.microsoft.com/office/drawing/2014/main" id="{0B96CE5B-78D4-D751-8741-F017EF41AAE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63320" y="197683"/>
                  <a:ext cx="3472936" cy="2225355"/>
                </a:xfrm>
                <a:prstGeom prst="rect">
                  <a:avLst/>
                </a:prstGeom>
              </p:spPr>
            </p:pic>
          </p:grpSp>
        </p:grpSp>
      </p:grpSp>
      <p:sp>
        <p:nvSpPr>
          <p:cNvPr id="101" name="Footer Placeholder 4">
            <a:extLst>
              <a:ext uri="{FF2B5EF4-FFF2-40B4-BE49-F238E27FC236}">
                <a16:creationId xmlns:a16="http://schemas.microsoft.com/office/drawing/2014/main" id="{03E00DE0-9AFC-6F08-3C7B-EE28AC6B921B}"/>
              </a:ext>
            </a:extLst>
          </p:cNvPr>
          <p:cNvSpPr txBox="1">
            <a:spLocks/>
          </p:cNvSpPr>
          <p:nvPr/>
        </p:nvSpPr>
        <p:spPr>
          <a:xfrm>
            <a:off x="1" y="4807710"/>
            <a:ext cx="8319910" cy="365125"/>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900" dirty="0"/>
              <a:t>This information is for educational use only. Do not copy. Do not distribute.</a:t>
            </a:r>
            <a:br>
              <a:rPr lang="en-GB" sz="900" dirty="0"/>
            </a:br>
            <a:r>
              <a:rPr lang="en-GB" sz="900" dirty="0" err="1"/>
              <a:t>ePI</a:t>
            </a:r>
            <a:r>
              <a:rPr lang="en-GB" sz="900" dirty="0"/>
              <a:t>, electronic product information.</a:t>
            </a:r>
            <a:br>
              <a:rPr lang="en-GB" sz="900" dirty="0"/>
            </a:br>
            <a:endParaRPr lang="en-GB" sz="900" dirty="0"/>
          </a:p>
        </p:txBody>
      </p:sp>
    </p:spTree>
    <p:extLst>
      <p:ext uri="{BB962C8B-B14F-4D97-AF65-F5344CB8AC3E}">
        <p14:creationId xmlns:p14="http://schemas.microsoft.com/office/powerpoint/2010/main" val="33458190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2F0E3-59CD-4EE7-94CB-7FC0C4E5660A}"/>
              </a:ext>
            </a:extLst>
          </p:cNvPr>
          <p:cNvSpPr>
            <a:spLocks noGrp="1"/>
          </p:cNvSpPr>
          <p:nvPr>
            <p:ph type="title"/>
          </p:nvPr>
        </p:nvSpPr>
        <p:spPr>
          <a:xfrm>
            <a:off x="857250" y="59945"/>
            <a:ext cx="7462661" cy="916169"/>
          </a:xfrm>
        </p:spPr>
        <p:txBody>
          <a:bodyPr>
            <a:noAutofit/>
          </a:bodyPr>
          <a:lstStyle/>
          <a:p>
            <a:r>
              <a:rPr lang="en-GB" sz="3100" dirty="0"/>
              <a:t>Regulators recognize that </a:t>
            </a:r>
            <a:r>
              <a:rPr lang="en-GB" sz="3100" dirty="0" err="1"/>
              <a:t>ePI</a:t>
            </a:r>
            <a:r>
              <a:rPr lang="en-GB" sz="3100" dirty="0"/>
              <a:t> can help to meet the information needs of patients</a:t>
            </a:r>
          </a:p>
        </p:txBody>
      </p:sp>
      <p:sp>
        <p:nvSpPr>
          <p:cNvPr id="3" name="Slide Number Placeholder 2">
            <a:extLst>
              <a:ext uri="{FF2B5EF4-FFF2-40B4-BE49-F238E27FC236}">
                <a16:creationId xmlns:a16="http://schemas.microsoft.com/office/drawing/2014/main" id="{8BDDCA7A-FDCF-A70F-65E8-A92C96C73E20}"/>
              </a:ext>
            </a:extLst>
          </p:cNvPr>
          <p:cNvSpPr>
            <a:spLocks noGrp="1"/>
          </p:cNvSpPr>
          <p:nvPr>
            <p:ph type="sldNum" sz="quarter" idx="10"/>
          </p:nvPr>
        </p:nvSpPr>
        <p:spPr/>
        <p:txBody>
          <a:bodyPr/>
          <a:lstStyle/>
          <a:p>
            <a:fld id="{42AD0A0E-4515-A647-B2E3-7F1B29FB990E}" type="slidenum">
              <a:rPr lang="en-US" smtClean="0"/>
              <a:pPr/>
              <a:t>14</a:t>
            </a:fld>
            <a:endParaRPr lang="en-US" dirty="0"/>
          </a:p>
        </p:txBody>
      </p:sp>
      <p:grpSp>
        <p:nvGrpSpPr>
          <p:cNvPr id="24" name="Group 23">
            <a:extLst>
              <a:ext uri="{FF2B5EF4-FFF2-40B4-BE49-F238E27FC236}">
                <a16:creationId xmlns:a16="http://schemas.microsoft.com/office/drawing/2014/main" id="{4C382D79-C436-8035-993D-9829F2A1060D}"/>
              </a:ext>
            </a:extLst>
          </p:cNvPr>
          <p:cNvGrpSpPr>
            <a:grpSpLocks noChangeAspect="1"/>
          </p:cNvGrpSpPr>
          <p:nvPr/>
        </p:nvGrpSpPr>
        <p:grpSpPr>
          <a:xfrm>
            <a:off x="314329" y="1459581"/>
            <a:ext cx="8205024" cy="2325941"/>
            <a:chOff x="116360" y="1631950"/>
            <a:chExt cx="11474443" cy="3252749"/>
          </a:xfrm>
        </p:grpSpPr>
        <p:grpSp>
          <p:nvGrpSpPr>
            <p:cNvPr id="15" name="Group 14">
              <a:extLst>
                <a:ext uri="{FF2B5EF4-FFF2-40B4-BE49-F238E27FC236}">
                  <a16:creationId xmlns:a16="http://schemas.microsoft.com/office/drawing/2014/main" id="{4ADEBC9C-6478-2716-9C05-415409112648}"/>
                </a:ext>
              </a:extLst>
            </p:cNvPr>
            <p:cNvGrpSpPr/>
            <p:nvPr/>
          </p:nvGrpSpPr>
          <p:grpSpPr>
            <a:xfrm>
              <a:off x="930902" y="1631950"/>
              <a:ext cx="10058935" cy="292100"/>
              <a:chOff x="930902" y="1631950"/>
              <a:chExt cx="10058935" cy="292100"/>
            </a:xfrm>
          </p:grpSpPr>
          <p:cxnSp>
            <p:nvCxnSpPr>
              <p:cNvPr id="16" name="Straight Connector 15">
                <a:extLst>
                  <a:ext uri="{FF2B5EF4-FFF2-40B4-BE49-F238E27FC236}">
                    <a16:creationId xmlns:a16="http://schemas.microsoft.com/office/drawing/2014/main" id="{1F0F7DA6-7F8C-CE70-9EEF-FAFE4719EF02}"/>
                  </a:ext>
                </a:extLst>
              </p:cNvPr>
              <p:cNvCxnSpPr>
                <a:cxnSpLocks/>
              </p:cNvCxnSpPr>
              <p:nvPr/>
            </p:nvCxnSpPr>
            <p:spPr>
              <a:xfrm flipV="1">
                <a:off x="930902" y="1631950"/>
                <a:ext cx="10058935" cy="19050"/>
              </a:xfrm>
              <a:prstGeom prst="line">
                <a:avLst/>
              </a:prstGeom>
              <a:noFill/>
              <a:ln w="38100" cap="flat" cmpd="sng" algn="ctr">
                <a:solidFill>
                  <a:srgbClr val="1B75BB"/>
                </a:solidFill>
                <a:prstDash val="solid"/>
                <a:miter lim="800000"/>
              </a:ln>
              <a:effectLst/>
            </p:spPr>
          </p:cxnSp>
          <p:cxnSp>
            <p:nvCxnSpPr>
              <p:cNvPr id="17" name="Straight Connector 16">
                <a:extLst>
                  <a:ext uri="{FF2B5EF4-FFF2-40B4-BE49-F238E27FC236}">
                    <a16:creationId xmlns:a16="http://schemas.microsoft.com/office/drawing/2014/main" id="{1682CFC3-6336-6AFF-E273-09ABB5FC2762}"/>
                  </a:ext>
                </a:extLst>
              </p:cNvPr>
              <p:cNvCxnSpPr>
                <a:cxnSpLocks/>
              </p:cNvCxnSpPr>
              <p:nvPr/>
            </p:nvCxnSpPr>
            <p:spPr>
              <a:xfrm>
                <a:off x="950533" y="1631950"/>
                <a:ext cx="0" cy="292100"/>
              </a:xfrm>
              <a:prstGeom prst="line">
                <a:avLst/>
              </a:prstGeom>
              <a:noFill/>
              <a:ln w="38100" cap="flat" cmpd="sng" algn="ctr">
                <a:solidFill>
                  <a:srgbClr val="1B75BB"/>
                </a:solidFill>
                <a:prstDash val="solid"/>
                <a:miter lim="800000"/>
              </a:ln>
              <a:effectLst/>
            </p:spPr>
          </p:cxnSp>
          <p:cxnSp>
            <p:nvCxnSpPr>
              <p:cNvPr id="18" name="Straight Connector 17">
                <a:extLst>
                  <a:ext uri="{FF2B5EF4-FFF2-40B4-BE49-F238E27FC236}">
                    <a16:creationId xmlns:a16="http://schemas.microsoft.com/office/drawing/2014/main" id="{00FC5D98-D894-ADA9-883F-2B9A5FF18D0A}"/>
                  </a:ext>
                </a:extLst>
              </p:cNvPr>
              <p:cNvCxnSpPr>
                <a:cxnSpLocks/>
              </p:cNvCxnSpPr>
              <p:nvPr/>
            </p:nvCxnSpPr>
            <p:spPr>
              <a:xfrm>
                <a:off x="10975780" y="1631950"/>
                <a:ext cx="0" cy="292100"/>
              </a:xfrm>
              <a:prstGeom prst="line">
                <a:avLst/>
              </a:prstGeom>
              <a:noFill/>
              <a:ln w="38100" cap="flat" cmpd="sng" algn="ctr">
                <a:solidFill>
                  <a:srgbClr val="1B75BB"/>
                </a:solidFill>
                <a:prstDash val="solid"/>
                <a:miter lim="800000"/>
              </a:ln>
              <a:effectLst/>
            </p:spPr>
          </p:cxnSp>
        </p:grpSp>
        <p:sp>
          <p:nvSpPr>
            <p:cNvPr id="19" name="Rectangle: Rounded Corners 18">
              <a:extLst>
                <a:ext uri="{FF2B5EF4-FFF2-40B4-BE49-F238E27FC236}">
                  <a16:creationId xmlns:a16="http://schemas.microsoft.com/office/drawing/2014/main" id="{4FCAC12F-47D4-F048-C180-89161D58CF7D}"/>
                </a:ext>
              </a:extLst>
            </p:cNvPr>
            <p:cNvSpPr/>
            <p:nvPr/>
          </p:nvSpPr>
          <p:spPr>
            <a:xfrm>
              <a:off x="862724" y="2595150"/>
              <a:ext cx="3742959" cy="2289549"/>
            </a:xfrm>
            <a:prstGeom prst="roundRect">
              <a:avLst>
                <a:gd name="adj" fmla="val 7792"/>
              </a:avLst>
            </a:prstGeom>
            <a:solidFill>
              <a:srgbClr val="61BA46">
                <a:lumMod val="20000"/>
                <a:lumOff val="80000"/>
              </a:srgbClr>
            </a:solidFill>
            <a:ln w="28575" cap="flat" cmpd="sng" algn="ctr">
              <a:noFill/>
              <a:prstDash val="solid"/>
              <a:miter lim="800000"/>
            </a:ln>
            <a:effectLst/>
          </p:spPr>
          <p:txBody>
            <a:bodyPr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mj-lt"/>
                  <a:ea typeface="+mn-ea"/>
                  <a:cs typeface="+mn-cs"/>
                </a:rPr>
                <a:t>Information on prescription-only medicines should “appear only </a:t>
              </a:r>
              <a:br>
                <a:rPr kumimoji="0" lang="en-GB" sz="1400" b="0" i="0" u="none" strike="noStrike" kern="0" cap="none" spc="0" normalizeH="0" baseline="0" noProof="0" dirty="0">
                  <a:ln>
                    <a:noFill/>
                  </a:ln>
                  <a:solidFill>
                    <a:srgbClr val="000000"/>
                  </a:solidFill>
                  <a:effectLst/>
                  <a:uLnTx/>
                  <a:uFillTx/>
                  <a:latin typeface="+mj-lt"/>
                  <a:ea typeface="+mn-ea"/>
                  <a:cs typeface="+mn-cs"/>
                </a:rPr>
              </a:br>
              <a:r>
                <a:rPr kumimoji="0" lang="en-GB" sz="1400" b="0" i="0" u="none" strike="noStrike" kern="0" cap="none" spc="0" normalizeH="0" baseline="0" noProof="0" dirty="0">
                  <a:ln>
                    <a:noFill/>
                  </a:ln>
                  <a:solidFill>
                    <a:srgbClr val="000000"/>
                  </a:solidFill>
                  <a:effectLst/>
                  <a:uLnTx/>
                  <a:uFillTx/>
                  <a:latin typeface="+mj-lt"/>
                  <a:ea typeface="+mn-ea"/>
                  <a:cs typeface="+mn-cs"/>
                </a:rPr>
                <a:t>in such medical terms as are not likely to be understood by the ordinary individual”</a:t>
              </a:r>
            </a:p>
          </p:txBody>
        </p:sp>
        <p:sp>
          <p:nvSpPr>
            <p:cNvPr id="20" name="Rectangle: Rounded Corners 19">
              <a:extLst>
                <a:ext uri="{FF2B5EF4-FFF2-40B4-BE49-F238E27FC236}">
                  <a16:creationId xmlns:a16="http://schemas.microsoft.com/office/drawing/2014/main" id="{F23B0142-A0C4-01E5-86F6-5A8E4BFB10DD}"/>
                </a:ext>
              </a:extLst>
            </p:cNvPr>
            <p:cNvSpPr/>
            <p:nvPr/>
          </p:nvSpPr>
          <p:spPr>
            <a:xfrm>
              <a:off x="116360" y="1955590"/>
              <a:ext cx="1448073" cy="482808"/>
            </a:xfrm>
            <a:prstGeom prst="roundRect">
              <a:avLst/>
            </a:prstGeom>
            <a:solidFill>
              <a:srgbClr val="FFFFFF"/>
            </a:solidFill>
            <a:ln w="28575" cap="flat" cmpd="sng" algn="ctr">
              <a:noFill/>
              <a:prstDash val="solid"/>
              <a:miter lim="800000"/>
            </a:ln>
            <a:effectLst/>
          </p:spPr>
          <p:txBody>
            <a:bodyPr rtlCol="0" anchor="ctr"/>
            <a:lstStyle/>
            <a:p>
              <a:pPr marL="25200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0000"/>
                  </a:solidFill>
                  <a:effectLst/>
                  <a:uLnTx/>
                  <a:uFillTx/>
                  <a:latin typeface="+mj-lt"/>
                  <a:ea typeface="+mn-ea"/>
                  <a:cs typeface="+mn-cs"/>
                </a:rPr>
                <a:t>1938</a:t>
              </a:r>
            </a:p>
          </p:txBody>
        </p:sp>
        <p:sp>
          <p:nvSpPr>
            <p:cNvPr id="21" name="Rectangle: Rounded Corners 20">
              <a:extLst>
                <a:ext uri="{FF2B5EF4-FFF2-40B4-BE49-F238E27FC236}">
                  <a16:creationId xmlns:a16="http://schemas.microsoft.com/office/drawing/2014/main" id="{74688DA8-DED9-E8DD-266A-AD338B58F9CF}"/>
                </a:ext>
              </a:extLst>
            </p:cNvPr>
            <p:cNvSpPr/>
            <p:nvPr/>
          </p:nvSpPr>
          <p:spPr>
            <a:xfrm>
              <a:off x="10142732" y="1983131"/>
              <a:ext cx="1448071" cy="482808"/>
            </a:xfrm>
            <a:prstGeom prst="roundRect">
              <a:avLst/>
            </a:prstGeom>
            <a:solidFill>
              <a:srgbClr val="FFFFFF"/>
            </a:solidFill>
            <a:ln w="28575" cap="flat" cmpd="sng" algn="ctr">
              <a:noFill/>
              <a:prstDash val="solid"/>
              <a:miter lim="800000"/>
            </a:ln>
            <a:effectLst/>
          </p:spPr>
          <p:txBody>
            <a:bodyPr rtlCol="0" anchor="ctr"/>
            <a:lstStyle/>
            <a:p>
              <a:pPr marL="25200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0000"/>
                  </a:solidFill>
                  <a:effectLst/>
                  <a:uLnTx/>
                  <a:uFillTx/>
                  <a:latin typeface="+mj-lt"/>
                  <a:ea typeface="+mn-ea"/>
                  <a:cs typeface="+mn-cs"/>
                </a:rPr>
                <a:t>2023</a:t>
              </a:r>
            </a:p>
          </p:txBody>
        </p:sp>
        <p:sp>
          <p:nvSpPr>
            <p:cNvPr id="22" name="Rectangle: Rounded Corners 21">
              <a:extLst>
                <a:ext uri="{FF2B5EF4-FFF2-40B4-BE49-F238E27FC236}">
                  <a16:creationId xmlns:a16="http://schemas.microsoft.com/office/drawing/2014/main" id="{944FDC87-3F4B-DE6C-B5C2-4F9297DEC700}"/>
                </a:ext>
              </a:extLst>
            </p:cNvPr>
            <p:cNvSpPr/>
            <p:nvPr/>
          </p:nvSpPr>
          <p:spPr>
            <a:xfrm>
              <a:off x="7259807" y="2595150"/>
              <a:ext cx="3742961" cy="2289549"/>
            </a:xfrm>
            <a:prstGeom prst="roundRect">
              <a:avLst>
                <a:gd name="adj" fmla="val 10257"/>
              </a:avLst>
            </a:prstGeom>
            <a:solidFill>
              <a:srgbClr val="61BA46">
                <a:lumMod val="20000"/>
                <a:lumOff val="80000"/>
              </a:srgbClr>
            </a:solidFill>
            <a:ln w="28575" cap="flat" cmpd="sng" algn="ctr">
              <a:noFill/>
              <a:prstDash val="solid"/>
              <a:miter lim="800000"/>
            </a:ln>
            <a:effectLst/>
          </p:spPr>
          <p:txBody>
            <a:bodyPr lIns="36000" r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rgbClr val="000000"/>
                  </a:solidFill>
                  <a:effectLst/>
                  <a:uLnTx/>
                  <a:uFillTx/>
                  <a:latin typeface="+mj-lt"/>
                  <a:ea typeface="+mn-ea"/>
                  <a:cs typeface="+mn-cs"/>
                </a:rPr>
                <a:t>The “FDA recognizes the importance of providing written information to patients about their prescription drug products. Evidence suggests that such information can … improve health outcomes”</a:t>
              </a:r>
            </a:p>
          </p:txBody>
        </p:sp>
        <p:sp>
          <p:nvSpPr>
            <p:cNvPr id="23" name="Graphic 6" descr="Arrow: Straight with solid fill">
              <a:extLst>
                <a:ext uri="{FF2B5EF4-FFF2-40B4-BE49-F238E27FC236}">
                  <a16:creationId xmlns:a16="http://schemas.microsoft.com/office/drawing/2014/main" id="{7A0088FC-C65B-A6A6-4B76-6158EC443228}"/>
                </a:ext>
              </a:extLst>
            </p:cNvPr>
            <p:cNvSpPr/>
            <p:nvPr/>
          </p:nvSpPr>
          <p:spPr>
            <a:xfrm rot="10800000">
              <a:off x="4767580" y="3160226"/>
              <a:ext cx="2356415" cy="1159398"/>
            </a:xfrm>
            <a:custGeom>
              <a:avLst/>
              <a:gdLst>
                <a:gd name="connsiteX0" fmla="*/ 1090342 w 3997587"/>
                <a:gd name="connsiteY0" fmla="*/ 500863 h 2003450"/>
                <a:gd name="connsiteX1" fmla="*/ 1090342 w 3997587"/>
                <a:gd name="connsiteY1" fmla="*/ 0 h 2003450"/>
                <a:gd name="connsiteX2" fmla="*/ 125 w 3997587"/>
                <a:gd name="connsiteY2" fmla="*/ 1001725 h 2003450"/>
                <a:gd name="connsiteX3" fmla="*/ 1090342 w 3997587"/>
                <a:gd name="connsiteY3" fmla="*/ 2003451 h 2003450"/>
                <a:gd name="connsiteX4" fmla="*/ 1090342 w 3997587"/>
                <a:gd name="connsiteY4" fmla="*/ 1502588 h 2003450"/>
                <a:gd name="connsiteX5" fmla="*/ 3997588 w 3997587"/>
                <a:gd name="connsiteY5" fmla="*/ 1001725 h 2003450"/>
                <a:gd name="connsiteX6" fmla="*/ 1090342 w 3997587"/>
                <a:gd name="connsiteY6" fmla="*/ 500863 h 200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97587" h="2003450">
                  <a:moveTo>
                    <a:pt x="1090342" y="500863"/>
                  </a:moveTo>
                  <a:lnTo>
                    <a:pt x="1090342" y="0"/>
                  </a:lnTo>
                  <a:lnTo>
                    <a:pt x="125" y="1001725"/>
                  </a:lnTo>
                  <a:cubicBezTo>
                    <a:pt x="-13503" y="1001725"/>
                    <a:pt x="1090342" y="2003451"/>
                    <a:pt x="1090342" y="2003451"/>
                  </a:cubicBezTo>
                  <a:lnTo>
                    <a:pt x="1090342" y="1502588"/>
                  </a:lnTo>
                  <a:lnTo>
                    <a:pt x="3997588" y="1001725"/>
                  </a:lnTo>
                  <a:lnTo>
                    <a:pt x="1090342" y="500863"/>
                  </a:lnTo>
                  <a:close/>
                </a:path>
              </a:pathLst>
            </a:custGeom>
            <a:solidFill>
              <a:srgbClr val="1B75BB"/>
            </a:solidFill>
            <a:ln w="45343" cap="flat">
              <a:noFill/>
              <a:prstDash val="solid"/>
              <a:miter/>
            </a:ln>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000000"/>
                </a:solidFill>
                <a:effectLst/>
                <a:uLnTx/>
                <a:uFillTx/>
                <a:latin typeface="+mj-lt"/>
              </a:endParaRPr>
            </a:p>
          </p:txBody>
        </p:sp>
      </p:grpSp>
      <p:sp>
        <p:nvSpPr>
          <p:cNvPr id="28" name="Footer Placeholder 4">
            <a:extLst>
              <a:ext uri="{FF2B5EF4-FFF2-40B4-BE49-F238E27FC236}">
                <a16:creationId xmlns:a16="http://schemas.microsoft.com/office/drawing/2014/main" id="{874FC76B-DAFB-DC28-64A6-EE9DCE99F0C4}"/>
              </a:ext>
            </a:extLst>
          </p:cNvPr>
          <p:cNvSpPr txBox="1">
            <a:spLocks/>
          </p:cNvSpPr>
          <p:nvPr/>
        </p:nvSpPr>
        <p:spPr>
          <a:xfrm>
            <a:off x="1" y="4807710"/>
            <a:ext cx="8319910" cy="365125"/>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900" dirty="0"/>
              <a:t>This information is for educational use only. Do not copy. Do not distribute.</a:t>
            </a:r>
            <a:br>
              <a:rPr lang="en-GB" sz="900" dirty="0"/>
            </a:br>
            <a:r>
              <a:rPr lang="en-GB" sz="900" dirty="0" err="1"/>
              <a:t>ePI</a:t>
            </a:r>
            <a:r>
              <a:rPr lang="en-GB" sz="900" dirty="0"/>
              <a:t>, electronic product information; FDA, US Food and Drug Administration.</a:t>
            </a:r>
          </a:p>
        </p:txBody>
      </p:sp>
      <p:sp>
        <p:nvSpPr>
          <p:cNvPr id="29" name="TextBox 28">
            <a:extLst>
              <a:ext uri="{FF2B5EF4-FFF2-40B4-BE49-F238E27FC236}">
                <a16:creationId xmlns:a16="http://schemas.microsoft.com/office/drawing/2014/main" id="{19CF408E-B8DF-7555-5F63-2FAE44096A0D}"/>
              </a:ext>
            </a:extLst>
          </p:cNvPr>
          <p:cNvSpPr txBox="1"/>
          <p:nvPr/>
        </p:nvSpPr>
        <p:spPr>
          <a:xfrm>
            <a:off x="766495" y="4055481"/>
            <a:ext cx="7260112" cy="577081"/>
          </a:xfrm>
          <a:prstGeom prst="rect">
            <a:avLst/>
          </a:prstGeom>
          <a:noFill/>
        </p:spPr>
        <p:txBody>
          <a:bodyPr wrap="square" rtlCol="0">
            <a:spAutoFit/>
          </a:bodyPr>
          <a:lstStyle/>
          <a:p>
            <a:r>
              <a:rPr lang="en-GB" sz="1050" dirty="0"/>
              <a:t>Original FDA guidance (1938): </a:t>
            </a:r>
            <a:r>
              <a:rPr lang="en-GB" sz="1050" dirty="0">
                <a:solidFill>
                  <a:srgbClr val="F68922"/>
                </a:solidFill>
                <a:effectLst/>
                <a:hlinkClick r:id="rId3" tooltip="https://protect-eu.mimecast.com/s/93sycnrypslj6af9qpoy">
                  <a:extLst>
                    <a:ext uri="{A12FA001-AC4F-418D-AE19-62706E023703}">
                      <ahyp:hlinkClr xmlns:ahyp="http://schemas.microsoft.com/office/drawing/2018/hyperlinkcolor" val="tx"/>
                    </a:ext>
                  </a:extLst>
                </a:hlinkClick>
              </a:rPr>
              <a:t>https://www.govinfo.gov/content/pkg/FR-1938-12-28/pdf/FR-1938-12-28.pdf</a:t>
            </a:r>
            <a:endParaRPr lang="en-GB" sz="1050" dirty="0">
              <a:solidFill>
                <a:srgbClr val="F68922"/>
              </a:solidFill>
              <a:effectLst/>
            </a:endParaRPr>
          </a:p>
          <a:p>
            <a:r>
              <a:rPr lang="en-GB" sz="1050" dirty="0"/>
              <a:t>FDA consultation (2023): </a:t>
            </a:r>
            <a:r>
              <a:rPr lang="en-GB" sz="1050" dirty="0">
                <a:solidFill>
                  <a:srgbClr val="F68922"/>
                </a:solidFill>
                <a:hlinkClick r:id="rId4">
                  <a:extLst>
                    <a:ext uri="{A12FA001-AC4F-418D-AE19-62706E023703}">
                      <ahyp:hlinkClr xmlns:ahyp="http://schemas.microsoft.com/office/drawing/2018/hyperlinkcolor" val="tx"/>
                    </a:ext>
                  </a:extLst>
                </a:hlinkClick>
              </a:rPr>
              <a:t>https://www.fda.gov/drugs/fdas-labeling-resources-human-prescription-drugs/patient-medication-information-pmi</a:t>
            </a:r>
            <a:r>
              <a:rPr lang="en-GB" sz="1050" dirty="0">
                <a:solidFill>
                  <a:srgbClr val="F68922"/>
                </a:solidFill>
              </a:rPr>
              <a:t> </a:t>
            </a:r>
          </a:p>
        </p:txBody>
      </p:sp>
    </p:spTree>
    <p:extLst>
      <p:ext uri="{BB962C8B-B14F-4D97-AF65-F5344CB8AC3E}">
        <p14:creationId xmlns:p14="http://schemas.microsoft.com/office/powerpoint/2010/main" val="15290576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489CC-25E4-79C3-1CB6-E11F5821249A}"/>
              </a:ext>
            </a:extLst>
          </p:cNvPr>
          <p:cNvSpPr>
            <a:spLocks noGrp="1"/>
          </p:cNvSpPr>
          <p:nvPr>
            <p:ph type="title"/>
          </p:nvPr>
        </p:nvSpPr>
        <p:spPr/>
        <p:txBody>
          <a:bodyPr>
            <a:normAutofit fontScale="90000"/>
          </a:bodyPr>
          <a:lstStyle/>
          <a:p>
            <a:r>
              <a:rPr lang="en-GB" dirty="0"/>
              <a:t>Patients (f</a:t>
            </a:r>
          </a:p>
        </p:txBody>
      </p:sp>
      <p:sp>
        <p:nvSpPr>
          <p:cNvPr id="5" name="Footer Placeholder 4">
            <a:extLst>
              <a:ext uri="{FF2B5EF4-FFF2-40B4-BE49-F238E27FC236}">
                <a16:creationId xmlns:a16="http://schemas.microsoft.com/office/drawing/2014/main" id="{E8A4AE0A-9934-52B1-52A2-D19A27A6CDEF}"/>
              </a:ext>
            </a:extLst>
          </p:cNvPr>
          <p:cNvSpPr>
            <a:spLocks noGrp="1"/>
          </p:cNvSpPr>
          <p:nvPr>
            <p:ph type="ftr" sz="quarter" idx="11"/>
          </p:nvPr>
        </p:nvSpPr>
        <p:spPr/>
        <p:txBody>
          <a:bodyPr/>
          <a:lstStyle/>
          <a:p>
            <a:r>
              <a:rPr lang="en-GB"/>
              <a:t>This information is for educational use only. Do not copy. Do not distribute.</a:t>
            </a:r>
            <a:endParaRPr lang="en-GB" dirty="0"/>
          </a:p>
        </p:txBody>
      </p:sp>
      <p:sp>
        <p:nvSpPr>
          <p:cNvPr id="4" name="Slide Number Placeholder 3">
            <a:extLst>
              <a:ext uri="{FF2B5EF4-FFF2-40B4-BE49-F238E27FC236}">
                <a16:creationId xmlns:a16="http://schemas.microsoft.com/office/drawing/2014/main" id="{384FF650-4835-1FB7-1E15-0848130DB2B0}"/>
              </a:ext>
            </a:extLst>
          </p:cNvPr>
          <p:cNvSpPr>
            <a:spLocks noGrp="1"/>
          </p:cNvSpPr>
          <p:nvPr>
            <p:ph type="sldNum" sz="quarter" idx="12"/>
          </p:nvPr>
        </p:nvSpPr>
        <p:spPr/>
        <p:txBody>
          <a:bodyPr/>
          <a:lstStyle/>
          <a:p>
            <a:fld id="{76B51402-D8AD-3345-AF1A-7CB73C854E7F}" type="slidenum">
              <a:rPr lang="en-GB" smtClean="0"/>
              <a:pPr/>
              <a:t>15</a:t>
            </a:fld>
            <a:endParaRPr lang="en-GB" dirty="0"/>
          </a:p>
        </p:txBody>
      </p:sp>
      <p:sp>
        <p:nvSpPr>
          <p:cNvPr id="30" name="Text Placeholder 29">
            <a:extLst>
              <a:ext uri="{FF2B5EF4-FFF2-40B4-BE49-F238E27FC236}">
                <a16:creationId xmlns:a16="http://schemas.microsoft.com/office/drawing/2014/main" id="{0F38D261-FE54-DC36-257F-23831CFCA684}"/>
              </a:ext>
            </a:extLst>
          </p:cNvPr>
          <p:cNvSpPr>
            <a:spLocks noGrp="1"/>
          </p:cNvSpPr>
          <p:nvPr>
            <p:ph type="body" sz="quarter" idx="13"/>
          </p:nvPr>
        </p:nvSpPr>
        <p:spPr/>
        <p:txBody>
          <a:bodyPr/>
          <a:lstStyle/>
          <a:p>
            <a:endParaRPr lang="en-GB"/>
          </a:p>
        </p:txBody>
      </p:sp>
      <p:sp>
        <p:nvSpPr>
          <p:cNvPr id="37" name="Content Placeholder 36">
            <a:extLst>
              <a:ext uri="{FF2B5EF4-FFF2-40B4-BE49-F238E27FC236}">
                <a16:creationId xmlns:a16="http://schemas.microsoft.com/office/drawing/2014/main" id="{85770875-11E0-4BAC-7389-69E43D47C685}"/>
              </a:ext>
            </a:extLst>
          </p:cNvPr>
          <p:cNvSpPr>
            <a:spLocks noGrp="1"/>
          </p:cNvSpPr>
          <p:nvPr>
            <p:ph sz="quarter" idx="16"/>
          </p:nvPr>
        </p:nvSpPr>
        <p:spPr/>
        <p:txBody>
          <a:bodyPr/>
          <a:lstStyle/>
          <a:p>
            <a:endParaRPr lang="en-GB"/>
          </a:p>
        </p:txBody>
      </p:sp>
      <p:pic>
        <p:nvPicPr>
          <p:cNvPr id="3" name="Picture 2">
            <a:extLst>
              <a:ext uri="{FF2B5EF4-FFF2-40B4-BE49-F238E27FC236}">
                <a16:creationId xmlns:a16="http://schemas.microsoft.com/office/drawing/2014/main" id="{FBBD94E0-6EE1-E4A8-24AB-0567EA864C98}"/>
              </a:ext>
            </a:extLst>
          </p:cNvPr>
          <p:cNvPicPr>
            <a:picLocks noChangeAspect="1"/>
          </p:cNvPicPr>
          <p:nvPr/>
        </p:nvPicPr>
        <p:blipFill rotWithShape="1">
          <a:blip r:embed="rId3"/>
          <a:srcRect l="2601" r="3123"/>
          <a:stretch/>
        </p:blipFill>
        <p:spPr>
          <a:xfrm>
            <a:off x="-1" y="-5068"/>
            <a:ext cx="9144001" cy="5142161"/>
          </a:xfrm>
          <a:prstGeom prst="rect">
            <a:avLst/>
          </a:prstGeom>
        </p:spPr>
      </p:pic>
      <p:grpSp>
        <p:nvGrpSpPr>
          <p:cNvPr id="36" name="Group 35">
            <a:extLst>
              <a:ext uri="{FF2B5EF4-FFF2-40B4-BE49-F238E27FC236}">
                <a16:creationId xmlns:a16="http://schemas.microsoft.com/office/drawing/2014/main" id="{A6E372AD-798D-7234-1A7F-3B4D29EAA8AC}"/>
              </a:ext>
            </a:extLst>
          </p:cNvPr>
          <p:cNvGrpSpPr/>
          <p:nvPr/>
        </p:nvGrpSpPr>
        <p:grpSpPr>
          <a:xfrm>
            <a:off x="6642979" y="532648"/>
            <a:ext cx="2501021" cy="939976"/>
            <a:chOff x="8878453" y="655351"/>
            <a:chExt cx="3334695" cy="1253301"/>
          </a:xfrm>
        </p:grpSpPr>
        <p:sp>
          <p:nvSpPr>
            <p:cNvPr id="8" name="Speech Bubble: Rectangle with Corners Rounded 7">
              <a:extLst>
                <a:ext uri="{FF2B5EF4-FFF2-40B4-BE49-F238E27FC236}">
                  <a16:creationId xmlns:a16="http://schemas.microsoft.com/office/drawing/2014/main" id="{2C2F58DC-78A8-1F11-ED6B-3F2CB1DA8475}"/>
                </a:ext>
              </a:extLst>
            </p:cNvPr>
            <p:cNvSpPr/>
            <p:nvPr/>
          </p:nvSpPr>
          <p:spPr bwMode="gray">
            <a:xfrm>
              <a:off x="8878453" y="655351"/>
              <a:ext cx="3153438" cy="904927"/>
            </a:xfrm>
            <a:prstGeom prst="wedgeRoundRectCallout">
              <a:avLst>
                <a:gd name="adj1" fmla="val 30484"/>
                <a:gd name="adj2" fmla="val 174107"/>
                <a:gd name="adj3" fmla="val 16667"/>
              </a:avLst>
            </a:prstGeom>
            <a:solidFill>
              <a:schemeClr val="bg1"/>
            </a:solidFill>
            <a:ln w="28575" cap="flat" cmpd="sng" algn="ctr">
              <a:noFill/>
              <a:prstDash val="solid"/>
              <a:miter lim="800000"/>
              <a:headEnd type="none" w="med" len="med"/>
              <a:tailEnd type="none" w="med" len="med"/>
            </a:ln>
            <a:effectLst/>
          </p:spPr>
          <p:txBody>
            <a:bodyPr vert="horz" wrap="square" lIns="68554" tIns="34277" rIns="68554" bIns="34277" numCol="1" rtlCol="0" anchor="ctr" anchorCtr="0" compatLnSpc="1">
              <a:prstTxWarp prst="textNoShape">
                <a:avLst/>
              </a:prstTxWarp>
              <a:noAutofit/>
            </a:bodyPr>
            <a:lstStyle/>
            <a:p>
              <a:pPr algn="ctr" defTabSz="685595" fontAlgn="base">
                <a:lnSpc>
                  <a:spcPct val="90000"/>
                </a:lnSpc>
                <a:spcAft>
                  <a:spcPct val="0"/>
                </a:spcAft>
                <a:buClr>
                  <a:srgbClr val="0095FF"/>
                </a:buClr>
                <a:buSzPct val="90000"/>
              </a:pPr>
              <a:endParaRPr lang="en-GB" sz="1349" b="1" dirty="0">
                <a:solidFill>
                  <a:srgbClr val="0000C9"/>
                </a:solidFill>
                <a:latin typeface="Arial" panose="020B0604020202020204"/>
              </a:endParaRPr>
            </a:p>
          </p:txBody>
        </p:sp>
        <p:sp>
          <p:nvSpPr>
            <p:cNvPr id="9" name="TextBox 8">
              <a:extLst>
                <a:ext uri="{FF2B5EF4-FFF2-40B4-BE49-F238E27FC236}">
                  <a16:creationId xmlns:a16="http://schemas.microsoft.com/office/drawing/2014/main" id="{2AF3D258-45C6-317C-E692-83B5E9DE836C}"/>
                </a:ext>
              </a:extLst>
            </p:cNvPr>
            <p:cNvSpPr txBox="1"/>
            <p:nvPr/>
          </p:nvSpPr>
          <p:spPr bwMode="gray">
            <a:xfrm>
              <a:off x="9313725" y="807722"/>
              <a:ext cx="2899423" cy="794120"/>
            </a:xfrm>
            <a:prstGeom prst="rect">
              <a:avLst/>
            </a:prstGeom>
          </p:spPr>
          <p:txBody>
            <a:bodyPr wrap="square" lIns="34281" tIns="34281" rIns="34281" bIns="34281" rtlCol="0">
              <a:noAutofit/>
            </a:bodyPr>
            <a:lstStyle/>
            <a:p>
              <a:pPr defTabSz="685595">
                <a:lnSpc>
                  <a:spcPct val="90000"/>
                </a:lnSpc>
                <a:spcBef>
                  <a:spcPts val="750"/>
                </a:spcBef>
              </a:pPr>
              <a:r>
                <a:rPr lang="en-GB" sz="1050" i="1" dirty="0">
                  <a:solidFill>
                    <a:srgbClr val="000000"/>
                  </a:solidFill>
                  <a:latin typeface="Arial" panose="020B0604020202020204"/>
                </a:rPr>
                <a:t>I’d like to see the results of the original clinical trials that led to </a:t>
              </a:r>
              <a:br>
                <a:rPr lang="en-GB" sz="1050" i="1" dirty="0">
                  <a:solidFill>
                    <a:srgbClr val="000000"/>
                  </a:solidFill>
                  <a:latin typeface="Arial" panose="020B0604020202020204"/>
                </a:rPr>
              </a:br>
              <a:r>
                <a:rPr lang="en-GB" sz="1050" i="1" dirty="0">
                  <a:solidFill>
                    <a:srgbClr val="000000"/>
                  </a:solidFill>
                  <a:latin typeface="Arial" panose="020B0604020202020204"/>
                </a:rPr>
                <a:t>the information in this label.</a:t>
              </a:r>
            </a:p>
          </p:txBody>
        </p:sp>
        <p:sp>
          <p:nvSpPr>
            <p:cNvPr id="17" name="TextBox 16">
              <a:extLst>
                <a:ext uri="{FF2B5EF4-FFF2-40B4-BE49-F238E27FC236}">
                  <a16:creationId xmlns:a16="http://schemas.microsoft.com/office/drawing/2014/main" id="{D03BB07D-AFCA-3AAC-2DF3-AD092BB2E3B6}"/>
                </a:ext>
              </a:extLst>
            </p:cNvPr>
            <p:cNvSpPr txBox="1"/>
            <p:nvPr/>
          </p:nvSpPr>
          <p:spPr bwMode="gray">
            <a:xfrm>
              <a:off x="9084075" y="696851"/>
              <a:ext cx="392445" cy="627909"/>
            </a:xfrm>
            <a:prstGeom prst="rect">
              <a:avLst/>
            </a:prstGeom>
          </p:spPr>
          <p:txBody>
            <a:bodyPr wrap="square" lIns="34281" tIns="34281" rIns="34281" bIns="34281" rtlCol="0">
              <a:noAutofit/>
            </a:bodyPr>
            <a:lstStyle/>
            <a:p>
              <a:pPr defTabSz="685595">
                <a:lnSpc>
                  <a:spcPct val="90000"/>
                </a:lnSpc>
                <a:spcBef>
                  <a:spcPts val="750"/>
                </a:spcBef>
              </a:pPr>
              <a:r>
                <a:rPr lang="en-GB" sz="2999" dirty="0">
                  <a:solidFill>
                    <a:srgbClr val="000000"/>
                  </a:solidFill>
                  <a:latin typeface="Arial" panose="020B0604020202020204"/>
                </a:rPr>
                <a:t>“</a:t>
              </a:r>
            </a:p>
          </p:txBody>
        </p:sp>
        <p:sp>
          <p:nvSpPr>
            <p:cNvPr id="20" name="TextBox 19">
              <a:extLst>
                <a:ext uri="{FF2B5EF4-FFF2-40B4-BE49-F238E27FC236}">
                  <a16:creationId xmlns:a16="http://schemas.microsoft.com/office/drawing/2014/main" id="{C062C5AB-5FB6-918C-F15E-BF3F36F6566C}"/>
                </a:ext>
              </a:extLst>
            </p:cNvPr>
            <p:cNvSpPr txBox="1"/>
            <p:nvPr/>
          </p:nvSpPr>
          <p:spPr bwMode="gray">
            <a:xfrm>
              <a:off x="11434544" y="1170159"/>
              <a:ext cx="482475" cy="738493"/>
            </a:xfrm>
            <a:prstGeom prst="rect">
              <a:avLst/>
            </a:prstGeom>
            <a:noFill/>
          </p:spPr>
          <p:txBody>
            <a:bodyPr wrap="square">
              <a:spAutoFit/>
            </a:bodyPr>
            <a:lstStyle/>
            <a:p>
              <a:pPr defTabSz="685595"/>
              <a:r>
                <a:rPr lang="en-GB" sz="2999" dirty="0">
                  <a:solidFill>
                    <a:srgbClr val="000000"/>
                  </a:solidFill>
                  <a:latin typeface="Arial" panose="020B0604020202020204"/>
                </a:rPr>
                <a:t>”</a:t>
              </a:r>
              <a:endParaRPr lang="en-GB" sz="1349" dirty="0">
                <a:solidFill>
                  <a:srgbClr val="000000"/>
                </a:solidFill>
                <a:latin typeface="Arial" panose="020B0604020202020204"/>
              </a:endParaRPr>
            </a:p>
          </p:txBody>
        </p:sp>
      </p:grpSp>
      <p:grpSp>
        <p:nvGrpSpPr>
          <p:cNvPr id="33" name="Group 32">
            <a:extLst>
              <a:ext uri="{FF2B5EF4-FFF2-40B4-BE49-F238E27FC236}">
                <a16:creationId xmlns:a16="http://schemas.microsoft.com/office/drawing/2014/main" id="{6B72F9E2-9E9F-D61E-9339-E92CA1CCA3B6}"/>
              </a:ext>
            </a:extLst>
          </p:cNvPr>
          <p:cNvGrpSpPr/>
          <p:nvPr/>
        </p:nvGrpSpPr>
        <p:grpSpPr>
          <a:xfrm>
            <a:off x="3963238" y="405180"/>
            <a:ext cx="2372894" cy="834735"/>
            <a:chOff x="5437589" y="700181"/>
            <a:chExt cx="3163858" cy="1112980"/>
          </a:xfrm>
        </p:grpSpPr>
        <p:sp>
          <p:nvSpPr>
            <p:cNvPr id="10" name="Speech Bubble: Rectangle with Corners Rounded 9">
              <a:extLst>
                <a:ext uri="{FF2B5EF4-FFF2-40B4-BE49-F238E27FC236}">
                  <a16:creationId xmlns:a16="http://schemas.microsoft.com/office/drawing/2014/main" id="{2283AFFF-AF36-79AE-3C7E-7AC3CA0DD435}"/>
                </a:ext>
              </a:extLst>
            </p:cNvPr>
            <p:cNvSpPr/>
            <p:nvPr/>
          </p:nvSpPr>
          <p:spPr bwMode="gray">
            <a:xfrm>
              <a:off x="5437589" y="700181"/>
              <a:ext cx="3153438" cy="1112980"/>
            </a:xfrm>
            <a:prstGeom prst="wedgeRoundRectCallout">
              <a:avLst>
                <a:gd name="adj1" fmla="val -16807"/>
                <a:gd name="adj2" fmla="val 146088"/>
                <a:gd name="adj3" fmla="val 16667"/>
              </a:avLst>
            </a:prstGeom>
            <a:solidFill>
              <a:schemeClr val="bg1"/>
            </a:solidFill>
            <a:ln w="79375" cap="flat" cmpd="sng" algn="ctr">
              <a:noFill/>
              <a:prstDash val="solid"/>
              <a:miter lim="800000"/>
              <a:headEnd type="none" w="med" len="med"/>
              <a:tailEnd type="none" w="med" len="med"/>
            </a:ln>
            <a:effectLst/>
          </p:spPr>
          <p:txBody>
            <a:bodyPr vert="horz" wrap="square" lIns="68554" tIns="34277" rIns="68554" bIns="34277" numCol="1" rtlCol="0" anchor="ctr" anchorCtr="0" compatLnSpc="1">
              <a:prstTxWarp prst="textNoShape">
                <a:avLst/>
              </a:prstTxWarp>
              <a:noAutofit/>
            </a:bodyPr>
            <a:lstStyle/>
            <a:p>
              <a:pPr algn="ctr" defTabSz="685595" fontAlgn="base">
                <a:lnSpc>
                  <a:spcPct val="90000"/>
                </a:lnSpc>
                <a:spcAft>
                  <a:spcPct val="0"/>
                </a:spcAft>
                <a:buClr>
                  <a:srgbClr val="0095FF"/>
                </a:buClr>
                <a:buSzPct val="90000"/>
              </a:pPr>
              <a:endParaRPr lang="en-GB" sz="1349" b="1" dirty="0">
                <a:solidFill>
                  <a:srgbClr val="0000C9"/>
                </a:solidFill>
                <a:latin typeface="Arial" panose="020B0604020202020204"/>
              </a:endParaRPr>
            </a:p>
          </p:txBody>
        </p:sp>
        <p:sp>
          <p:nvSpPr>
            <p:cNvPr id="11" name="TextBox 10">
              <a:extLst>
                <a:ext uri="{FF2B5EF4-FFF2-40B4-BE49-F238E27FC236}">
                  <a16:creationId xmlns:a16="http://schemas.microsoft.com/office/drawing/2014/main" id="{18571A85-0522-FC6C-6237-22F0B2A17F8D}"/>
                </a:ext>
              </a:extLst>
            </p:cNvPr>
            <p:cNvSpPr txBox="1"/>
            <p:nvPr/>
          </p:nvSpPr>
          <p:spPr bwMode="gray">
            <a:xfrm>
              <a:off x="5822026" y="841143"/>
              <a:ext cx="2779421" cy="794120"/>
            </a:xfrm>
            <a:prstGeom prst="rect">
              <a:avLst/>
            </a:prstGeom>
          </p:spPr>
          <p:txBody>
            <a:bodyPr wrap="square" lIns="34281" tIns="34281" rIns="34281" bIns="34281" rtlCol="0">
              <a:noAutofit/>
            </a:bodyPr>
            <a:lstStyle/>
            <a:p>
              <a:pPr defTabSz="685595">
                <a:lnSpc>
                  <a:spcPct val="90000"/>
                </a:lnSpc>
                <a:spcBef>
                  <a:spcPts val="750"/>
                </a:spcBef>
              </a:pPr>
              <a:r>
                <a:rPr lang="en-GB" sz="1050" i="1" dirty="0">
                  <a:solidFill>
                    <a:srgbClr val="000000"/>
                  </a:solidFill>
                  <a:latin typeface="Arial" panose="020B0604020202020204"/>
                </a:rPr>
                <a:t>I love the ability to see </a:t>
              </a:r>
              <a:r>
                <a:rPr lang="en-GB" sz="1050" b="1" i="1" dirty="0">
                  <a:solidFill>
                    <a:srgbClr val="000000"/>
                  </a:solidFill>
                  <a:latin typeface="Arial" panose="020B0604020202020204"/>
                </a:rPr>
                <a:t>simple</a:t>
              </a:r>
              <a:r>
                <a:rPr lang="en-GB" sz="1050" i="1" dirty="0">
                  <a:solidFill>
                    <a:srgbClr val="000000"/>
                  </a:solidFill>
                  <a:latin typeface="Arial" panose="020B0604020202020204"/>
                </a:rPr>
                <a:t> instructions and videos on how </a:t>
              </a:r>
              <a:br>
                <a:rPr lang="en-GB" sz="1050" i="1" dirty="0">
                  <a:solidFill>
                    <a:srgbClr val="000000"/>
                  </a:solidFill>
                  <a:latin typeface="Arial" panose="020B0604020202020204"/>
                </a:rPr>
              </a:br>
              <a:r>
                <a:rPr lang="en-GB" sz="1050" i="1" dirty="0">
                  <a:solidFill>
                    <a:srgbClr val="000000"/>
                  </a:solidFill>
                  <a:latin typeface="Arial" panose="020B0604020202020204"/>
                </a:rPr>
                <a:t>to use my inhaler – all within </a:t>
              </a:r>
              <a:br>
                <a:rPr lang="en-GB" sz="1050" i="1" dirty="0">
                  <a:solidFill>
                    <a:srgbClr val="000000"/>
                  </a:solidFill>
                  <a:latin typeface="Arial" panose="020B0604020202020204"/>
                </a:rPr>
              </a:br>
              <a:r>
                <a:rPr lang="en-GB" sz="1050" i="1" dirty="0">
                  <a:solidFill>
                    <a:srgbClr val="000000"/>
                  </a:solidFill>
                  <a:latin typeface="Arial" panose="020B0604020202020204"/>
                </a:rPr>
                <a:t>the NHS app, which I trust.</a:t>
              </a:r>
            </a:p>
          </p:txBody>
        </p:sp>
        <p:sp>
          <p:nvSpPr>
            <p:cNvPr id="18" name="TextBox 17">
              <a:extLst>
                <a:ext uri="{FF2B5EF4-FFF2-40B4-BE49-F238E27FC236}">
                  <a16:creationId xmlns:a16="http://schemas.microsoft.com/office/drawing/2014/main" id="{A3A06164-ABAF-1707-A761-C84F9526F17E}"/>
                </a:ext>
              </a:extLst>
            </p:cNvPr>
            <p:cNvSpPr txBox="1"/>
            <p:nvPr/>
          </p:nvSpPr>
          <p:spPr bwMode="gray">
            <a:xfrm>
              <a:off x="5614184" y="746524"/>
              <a:ext cx="392445" cy="627909"/>
            </a:xfrm>
            <a:prstGeom prst="rect">
              <a:avLst/>
            </a:prstGeom>
          </p:spPr>
          <p:txBody>
            <a:bodyPr wrap="square" lIns="34281" tIns="34281" rIns="34281" bIns="34281" rtlCol="0">
              <a:noAutofit/>
            </a:bodyPr>
            <a:lstStyle/>
            <a:p>
              <a:pPr defTabSz="685595">
                <a:lnSpc>
                  <a:spcPct val="90000"/>
                </a:lnSpc>
                <a:spcBef>
                  <a:spcPts val="750"/>
                </a:spcBef>
              </a:pPr>
              <a:r>
                <a:rPr lang="en-GB" sz="2999" dirty="0">
                  <a:solidFill>
                    <a:srgbClr val="000000"/>
                  </a:solidFill>
                  <a:latin typeface="Arial" panose="020B0604020202020204"/>
                </a:rPr>
                <a:t>“ </a:t>
              </a:r>
            </a:p>
          </p:txBody>
        </p:sp>
      </p:grpSp>
      <p:grpSp>
        <p:nvGrpSpPr>
          <p:cNvPr id="32" name="Group 31">
            <a:extLst>
              <a:ext uri="{FF2B5EF4-FFF2-40B4-BE49-F238E27FC236}">
                <a16:creationId xmlns:a16="http://schemas.microsoft.com/office/drawing/2014/main" id="{49613DB3-7A99-B03B-C620-EBD385423BF2}"/>
              </a:ext>
            </a:extLst>
          </p:cNvPr>
          <p:cNvGrpSpPr/>
          <p:nvPr/>
        </p:nvGrpSpPr>
        <p:grpSpPr>
          <a:xfrm>
            <a:off x="1267636" y="768035"/>
            <a:ext cx="2365079" cy="1026544"/>
            <a:chOff x="1642153" y="620857"/>
            <a:chExt cx="3153438" cy="1368725"/>
          </a:xfrm>
        </p:grpSpPr>
        <p:sp>
          <p:nvSpPr>
            <p:cNvPr id="12" name="Speech Bubble: Rectangle with Corners Rounded 11">
              <a:extLst>
                <a:ext uri="{FF2B5EF4-FFF2-40B4-BE49-F238E27FC236}">
                  <a16:creationId xmlns:a16="http://schemas.microsoft.com/office/drawing/2014/main" id="{6C3F1763-B2DC-B144-36CE-A80A5154136E}"/>
                </a:ext>
              </a:extLst>
            </p:cNvPr>
            <p:cNvSpPr/>
            <p:nvPr/>
          </p:nvSpPr>
          <p:spPr bwMode="gray">
            <a:xfrm>
              <a:off x="1642153" y="620857"/>
              <a:ext cx="3153438" cy="1042006"/>
            </a:xfrm>
            <a:prstGeom prst="wedgeRoundRectCallout">
              <a:avLst>
                <a:gd name="adj1" fmla="val 8568"/>
                <a:gd name="adj2" fmla="val 113679"/>
                <a:gd name="adj3" fmla="val 16667"/>
              </a:avLst>
            </a:prstGeom>
            <a:solidFill>
              <a:schemeClr val="bg1"/>
            </a:solidFill>
            <a:ln w="28575" cap="flat" cmpd="sng" algn="ctr">
              <a:noFill/>
              <a:prstDash val="solid"/>
              <a:miter lim="800000"/>
              <a:headEnd type="none" w="med" len="med"/>
              <a:tailEnd type="none" w="med" len="med"/>
            </a:ln>
            <a:effectLst/>
          </p:spPr>
          <p:txBody>
            <a:bodyPr vert="horz" wrap="square" lIns="68554" tIns="34277" rIns="68554" bIns="34277" numCol="1" rtlCol="0" anchor="ctr" anchorCtr="0" compatLnSpc="1">
              <a:prstTxWarp prst="textNoShape">
                <a:avLst/>
              </a:prstTxWarp>
              <a:noAutofit/>
            </a:bodyPr>
            <a:lstStyle/>
            <a:p>
              <a:pPr algn="ctr" defTabSz="685595" fontAlgn="base">
                <a:lnSpc>
                  <a:spcPct val="90000"/>
                </a:lnSpc>
                <a:spcAft>
                  <a:spcPct val="0"/>
                </a:spcAft>
                <a:buClr>
                  <a:srgbClr val="0095FF"/>
                </a:buClr>
                <a:buSzPct val="90000"/>
              </a:pPr>
              <a:endParaRPr lang="en-GB" sz="1349" b="1" dirty="0">
                <a:solidFill>
                  <a:srgbClr val="0000C9"/>
                </a:solidFill>
                <a:latin typeface="Arial" panose="020B0604020202020204"/>
              </a:endParaRPr>
            </a:p>
          </p:txBody>
        </p:sp>
        <p:sp>
          <p:nvSpPr>
            <p:cNvPr id="13" name="TextBox 12">
              <a:extLst>
                <a:ext uri="{FF2B5EF4-FFF2-40B4-BE49-F238E27FC236}">
                  <a16:creationId xmlns:a16="http://schemas.microsoft.com/office/drawing/2014/main" id="{06D27005-D65B-243C-1A46-61F44875A16F}"/>
                </a:ext>
              </a:extLst>
            </p:cNvPr>
            <p:cNvSpPr txBox="1"/>
            <p:nvPr/>
          </p:nvSpPr>
          <p:spPr bwMode="gray">
            <a:xfrm>
              <a:off x="1931631" y="710753"/>
              <a:ext cx="2779421" cy="794120"/>
            </a:xfrm>
            <a:prstGeom prst="rect">
              <a:avLst/>
            </a:prstGeom>
          </p:spPr>
          <p:txBody>
            <a:bodyPr wrap="square" lIns="34281" tIns="34281" rIns="34281" bIns="34281" rtlCol="0">
              <a:noAutofit/>
            </a:bodyPr>
            <a:lstStyle/>
            <a:p>
              <a:pPr defTabSz="685595">
                <a:lnSpc>
                  <a:spcPct val="90000"/>
                </a:lnSpc>
                <a:spcBef>
                  <a:spcPts val="750"/>
                </a:spcBef>
              </a:pPr>
              <a:r>
                <a:rPr lang="en-GB" sz="1050" i="1" dirty="0">
                  <a:solidFill>
                    <a:srgbClr val="000000"/>
                  </a:solidFill>
                  <a:latin typeface="Arial" panose="020B0604020202020204"/>
                </a:rPr>
                <a:t>I trust my Doctor to prescribe me the right medicine. I just want to see how to take it, where to store it, and when I need a refill. </a:t>
              </a:r>
            </a:p>
          </p:txBody>
        </p:sp>
        <p:sp>
          <p:nvSpPr>
            <p:cNvPr id="19" name="TextBox 18">
              <a:extLst>
                <a:ext uri="{FF2B5EF4-FFF2-40B4-BE49-F238E27FC236}">
                  <a16:creationId xmlns:a16="http://schemas.microsoft.com/office/drawing/2014/main" id="{D72EB728-C162-4D40-67A9-D4699B5D6B62}"/>
                </a:ext>
              </a:extLst>
            </p:cNvPr>
            <p:cNvSpPr txBox="1"/>
            <p:nvPr/>
          </p:nvSpPr>
          <p:spPr bwMode="gray">
            <a:xfrm>
              <a:off x="1716961" y="620857"/>
              <a:ext cx="392445" cy="627909"/>
            </a:xfrm>
            <a:prstGeom prst="rect">
              <a:avLst/>
            </a:prstGeom>
          </p:spPr>
          <p:txBody>
            <a:bodyPr wrap="square" lIns="34281" tIns="34281" rIns="34281" bIns="34281" rtlCol="0">
              <a:noAutofit/>
            </a:bodyPr>
            <a:lstStyle/>
            <a:p>
              <a:pPr defTabSz="685595">
                <a:lnSpc>
                  <a:spcPct val="90000"/>
                </a:lnSpc>
                <a:spcBef>
                  <a:spcPts val="750"/>
                </a:spcBef>
              </a:pPr>
              <a:r>
                <a:rPr lang="en-GB" sz="2999" dirty="0">
                  <a:solidFill>
                    <a:srgbClr val="000000"/>
                  </a:solidFill>
                  <a:latin typeface="Arial" panose="020B0604020202020204"/>
                </a:rPr>
                <a:t>“ </a:t>
              </a:r>
            </a:p>
          </p:txBody>
        </p:sp>
        <p:sp>
          <p:nvSpPr>
            <p:cNvPr id="22" name="TextBox 21">
              <a:extLst>
                <a:ext uri="{FF2B5EF4-FFF2-40B4-BE49-F238E27FC236}">
                  <a16:creationId xmlns:a16="http://schemas.microsoft.com/office/drawing/2014/main" id="{33AE52A0-F884-847C-B02B-D26E038A23C7}"/>
                </a:ext>
              </a:extLst>
            </p:cNvPr>
            <p:cNvSpPr txBox="1"/>
            <p:nvPr/>
          </p:nvSpPr>
          <p:spPr bwMode="gray">
            <a:xfrm>
              <a:off x="4002286" y="1251089"/>
              <a:ext cx="482475" cy="738493"/>
            </a:xfrm>
            <a:prstGeom prst="rect">
              <a:avLst/>
            </a:prstGeom>
            <a:noFill/>
          </p:spPr>
          <p:txBody>
            <a:bodyPr wrap="square">
              <a:spAutoFit/>
            </a:bodyPr>
            <a:lstStyle/>
            <a:p>
              <a:pPr defTabSz="685595"/>
              <a:r>
                <a:rPr lang="en-GB" sz="2999" dirty="0">
                  <a:solidFill>
                    <a:srgbClr val="000000"/>
                  </a:solidFill>
                  <a:latin typeface="Arial" panose="020B0604020202020204"/>
                </a:rPr>
                <a:t>”</a:t>
              </a:r>
              <a:endParaRPr lang="en-GB" sz="1349" dirty="0">
                <a:solidFill>
                  <a:srgbClr val="000000"/>
                </a:solidFill>
                <a:latin typeface="Arial" panose="020B0604020202020204"/>
              </a:endParaRPr>
            </a:p>
          </p:txBody>
        </p:sp>
      </p:grpSp>
      <p:grpSp>
        <p:nvGrpSpPr>
          <p:cNvPr id="31" name="Group 30">
            <a:extLst>
              <a:ext uri="{FF2B5EF4-FFF2-40B4-BE49-F238E27FC236}">
                <a16:creationId xmlns:a16="http://schemas.microsoft.com/office/drawing/2014/main" id="{8EBB730B-2334-ED01-DA3C-4212E4CAF8E0}"/>
              </a:ext>
            </a:extLst>
          </p:cNvPr>
          <p:cNvGrpSpPr/>
          <p:nvPr/>
        </p:nvGrpSpPr>
        <p:grpSpPr>
          <a:xfrm>
            <a:off x="141202" y="2154876"/>
            <a:ext cx="2467525" cy="1066988"/>
            <a:chOff x="65434" y="2830673"/>
            <a:chExt cx="3290037" cy="1422650"/>
          </a:xfrm>
          <a:solidFill>
            <a:schemeClr val="bg1"/>
          </a:solidFill>
        </p:grpSpPr>
        <p:sp>
          <p:nvSpPr>
            <p:cNvPr id="6" name="Speech Bubble: Rectangle with Corners Rounded 5">
              <a:extLst>
                <a:ext uri="{FF2B5EF4-FFF2-40B4-BE49-F238E27FC236}">
                  <a16:creationId xmlns:a16="http://schemas.microsoft.com/office/drawing/2014/main" id="{8521549B-CAC8-6149-7CF5-6830437E7644}"/>
                </a:ext>
              </a:extLst>
            </p:cNvPr>
            <p:cNvSpPr/>
            <p:nvPr/>
          </p:nvSpPr>
          <p:spPr bwMode="gray">
            <a:xfrm>
              <a:off x="65434" y="2830673"/>
              <a:ext cx="3153438" cy="1055269"/>
            </a:xfrm>
            <a:prstGeom prst="wedgeRoundRectCallout">
              <a:avLst>
                <a:gd name="adj1" fmla="val -21236"/>
                <a:gd name="adj2" fmla="val 79337"/>
                <a:gd name="adj3" fmla="val 16667"/>
              </a:avLst>
            </a:prstGeom>
            <a:grpFill/>
            <a:ln w="28575" cap="flat" cmpd="sng" algn="ctr">
              <a:noFill/>
              <a:prstDash val="solid"/>
              <a:miter lim="800000"/>
              <a:headEnd type="none" w="med" len="med"/>
              <a:tailEnd type="none" w="med" len="med"/>
            </a:ln>
            <a:effectLst/>
          </p:spPr>
          <p:txBody>
            <a:bodyPr vert="horz" wrap="square" lIns="68554" tIns="34277" rIns="68554" bIns="34277" numCol="1" rtlCol="0" anchor="ctr" anchorCtr="0" compatLnSpc="1">
              <a:prstTxWarp prst="textNoShape">
                <a:avLst/>
              </a:prstTxWarp>
              <a:noAutofit/>
            </a:bodyPr>
            <a:lstStyle/>
            <a:p>
              <a:pPr algn="ctr" defTabSz="685595" fontAlgn="base">
                <a:lnSpc>
                  <a:spcPct val="90000"/>
                </a:lnSpc>
                <a:spcAft>
                  <a:spcPct val="0"/>
                </a:spcAft>
                <a:buClr>
                  <a:srgbClr val="0095FF"/>
                </a:buClr>
                <a:buSzPct val="90000"/>
              </a:pPr>
              <a:endParaRPr lang="en-GB" sz="1349" b="1" dirty="0">
                <a:solidFill>
                  <a:srgbClr val="0000C9"/>
                </a:solidFill>
                <a:latin typeface="Arial" panose="020B0604020202020204"/>
              </a:endParaRPr>
            </a:p>
          </p:txBody>
        </p:sp>
        <p:sp>
          <p:nvSpPr>
            <p:cNvPr id="7" name="TextBox 6">
              <a:extLst>
                <a:ext uri="{FF2B5EF4-FFF2-40B4-BE49-F238E27FC236}">
                  <a16:creationId xmlns:a16="http://schemas.microsoft.com/office/drawing/2014/main" id="{2594EC6A-2FFA-C981-B51F-F39F123DBD46}"/>
                </a:ext>
              </a:extLst>
            </p:cNvPr>
            <p:cNvSpPr txBox="1"/>
            <p:nvPr/>
          </p:nvSpPr>
          <p:spPr bwMode="gray">
            <a:xfrm>
              <a:off x="292497" y="2916717"/>
              <a:ext cx="2926375" cy="794120"/>
            </a:xfrm>
            <a:prstGeom prst="rect">
              <a:avLst/>
            </a:prstGeom>
            <a:grpFill/>
          </p:spPr>
          <p:txBody>
            <a:bodyPr wrap="square" lIns="34281" tIns="34281" rIns="34281" bIns="34281" rtlCol="0">
              <a:noAutofit/>
            </a:bodyPr>
            <a:lstStyle/>
            <a:p>
              <a:pPr defTabSz="685595">
                <a:lnSpc>
                  <a:spcPct val="90000"/>
                </a:lnSpc>
                <a:spcBef>
                  <a:spcPts val="750"/>
                </a:spcBef>
              </a:pPr>
              <a:r>
                <a:rPr lang="en-GB" sz="1050" i="1" dirty="0">
                  <a:solidFill>
                    <a:srgbClr val="000000"/>
                  </a:solidFill>
                  <a:latin typeface="Arial" panose="020B0604020202020204"/>
                </a:rPr>
                <a:t>I want to see an integrated dosing regimen for the 6 medicines my mother has to take every day, with reminder alerts when needed.</a:t>
              </a:r>
            </a:p>
          </p:txBody>
        </p:sp>
        <p:sp>
          <p:nvSpPr>
            <p:cNvPr id="16" name="TextBox 15">
              <a:extLst>
                <a:ext uri="{FF2B5EF4-FFF2-40B4-BE49-F238E27FC236}">
                  <a16:creationId xmlns:a16="http://schemas.microsoft.com/office/drawing/2014/main" id="{F1B64CEC-A17F-C7FF-A109-0751809653E3}"/>
                </a:ext>
              </a:extLst>
            </p:cNvPr>
            <p:cNvSpPr txBox="1"/>
            <p:nvPr/>
          </p:nvSpPr>
          <p:spPr bwMode="gray">
            <a:xfrm>
              <a:off x="117389" y="2867262"/>
              <a:ext cx="392445" cy="627909"/>
            </a:xfrm>
            <a:prstGeom prst="rect">
              <a:avLst/>
            </a:prstGeom>
            <a:noFill/>
            <a:effectLst/>
          </p:spPr>
          <p:txBody>
            <a:bodyPr wrap="square" lIns="34281" tIns="34281" rIns="34281" bIns="34281" rtlCol="0">
              <a:noAutofit/>
            </a:bodyPr>
            <a:lstStyle/>
            <a:p>
              <a:pPr defTabSz="685595">
                <a:lnSpc>
                  <a:spcPct val="90000"/>
                </a:lnSpc>
                <a:spcBef>
                  <a:spcPts val="750"/>
                </a:spcBef>
              </a:pPr>
              <a:r>
                <a:rPr lang="en-GB" sz="2999" dirty="0">
                  <a:solidFill>
                    <a:srgbClr val="000000"/>
                  </a:solidFill>
                  <a:latin typeface="Arial" panose="020B0604020202020204"/>
                </a:rPr>
                <a:t>“ </a:t>
              </a:r>
            </a:p>
          </p:txBody>
        </p:sp>
        <p:sp>
          <p:nvSpPr>
            <p:cNvPr id="23" name="TextBox 22">
              <a:extLst>
                <a:ext uri="{FF2B5EF4-FFF2-40B4-BE49-F238E27FC236}">
                  <a16:creationId xmlns:a16="http://schemas.microsoft.com/office/drawing/2014/main" id="{28E688B7-1082-C51D-32FC-62FD190C3D91}"/>
                </a:ext>
              </a:extLst>
            </p:cNvPr>
            <p:cNvSpPr txBox="1"/>
            <p:nvPr/>
          </p:nvSpPr>
          <p:spPr bwMode="gray">
            <a:xfrm>
              <a:off x="2872996" y="3514827"/>
              <a:ext cx="482475" cy="738496"/>
            </a:xfrm>
            <a:prstGeom prst="rect">
              <a:avLst/>
            </a:prstGeom>
            <a:noFill/>
            <a:effectLst/>
          </p:spPr>
          <p:txBody>
            <a:bodyPr wrap="square">
              <a:spAutoFit/>
            </a:bodyPr>
            <a:lstStyle/>
            <a:p>
              <a:pPr defTabSz="685595"/>
              <a:r>
                <a:rPr lang="en-GB" sz="2999" dirty="0">
                  <a:solidFill>
                    <a:srgbClr val="000000"/>
                  </a:solidFill>
                  <a:latin typeface="Arial" panose="020B0604020202020204"/>
                </a:rPr>
                <a:t>”</a:t>
              </a:r>
              <a:endParaRPr lang="en-GB" sz="1349" dirty="0">
                <a:solidFill>
                  <a:srgbClr val="000000"/>
                </a:solidFill>
                <a:latin typeface="Arial" panose="020B0604020202020204"/>
              </a:endParaRPr>
            </a:p>
          </p:txBody>
        </p:sp>
      </p:grpSp>
      <p:grpSp>
        <p:nvGrpSpPr>
          <p:cNvPr id="35" name="Group 34">
            <a:extLst>
              <a:ext uri="{FF2B5EF4-FFF2-40B4-BE49-F238E27FC236}">
                <a16:creationId xmlns:a16="http://schemas.microsoft.com/office/drawing/2014/main" id="{721020A9-82DE-13E2-0CBB-20537282D327}"/>
              </a:ext>
            </a:extLst>
          </p:cNvPr>
          <p:cNvGrpSpPr/>
          <p:nvPr/>
        </p:nvGrpSpPr>
        <p:grpSpPr>
          <a:xfrm>
            <a:off x="5632335" y="1977456"/>
            <a:ext cx="2440242" cy="916472"/>
            <a:chOff x="7705758" y="2493915"/>
            <a:chExt cx="3253656" cy="1221963"/>
          </a:xfrm>
        </p:grpSpPr>
        <p:sp>
          <p:nvSpPr>
            <p:cNvPr id="14" name="Speech Bubble: Rectangle with Corners Rounded 13">
              <a:extLst>
                <a:ext uri="{FF2B5EF4-FFF2-40B4-BE49-F238E27FC236}">
                  <a16:creationId xmlns:a16="http://schemas.microsoft.com/office/drawing/2014/main" id="{32E24285-3077-251D-200C-E4F5D54135DB}"/>
                </a:ext>
              </a:extLst>
            </p:cNvPr>
            <p:cNvSpPr/>
            <p:nvPr/>
          </p:nvSpPr>
          <p:spPr bwMode="gray">
            <a:xfrm>
              <a:off x="7705758" y="2493915"/>
              <a:ext cx="3153438" cy="904927"/>
            </a:xfrm>
            <a:prstGeom prst="wedgeRoundRectCallout">
              <a:avLst>
                <a:gd name="adj1" fmla="val 5925"/>
                <a:gd name="adj2" fmla="val 138895"/>
                <a:gd name="adj3" fmla="val 16667"/>
              </a:avLst>
            </a:prstGeom>
            <a:solidFill>
              <a:schemeClr val="bg1"/>
            </a:solidFill>
            <a:ln w="28575" cap="flat" cmpd="sng" algn="ctr">
              <a:noFill/>
              <a:prstDash val="solid"/>
              <a:miter lim="800000"/>
              <a:headEnd type="none" w="med" len="med"/>
              <a:tailEnd type="none" w="med" len="med"/>
            </a:ln>
            <a:effectLst/>
          </p:spPr>
          <p:txBody>
            <a:bodyPr vert="horz" wrap="square" lIns="68554" tIns="34277" rIns="68554" bIns="34277" numCol="1" rtlCol="0" anchor="ctr" anchorCtr="0" compatLnSpc="1">
              <a:prstTxWarp prst="textNoShape">
                <a:avLst/>
              </a:prstTxWarp>
              <a:noAutofit/>
            </a:bodyPr>
            <a:lstStyle/>
            <a:p>
              <a:pPr algn="ctr" defTabSz="685595" fontAlgn="base">
                <a:lnSpc>
                  <a:spcPct val="90000"/>
                </a:lnSpc>
                <a:spcAft>
                  <a:spcPct val="0"/>
                </a:spcAft>
                <a:buClr>
                  <a:srgbClr val="0095FF"/>
                </a:buClr>
                <a:buSzPct val="90000"/>
              </a:pPr>
              <a:endParaRPr lang="en-GB" sz="1349" b="1" i="1" dirty="0">
                <a:solidFill>
                  <a:srgbClr val="0000C9"/>
                </a:solidFill>
                <a:latin typeface="Arial" panose="020B0604020202020204"/>
              </a:endParaRPr>
            </a:p>
          </p:txBody>
        </p:sp>
        <p:sp>
          <p:nvSpPr>
            <p:cNvPr id="15" name="TextBox 14">
              <a:extLst>
                <a:ext uri="{FF2B5EF4-FFF2-40B4-BE49-F238E27FC236}">
                  <a16:creationId xmlns:a16="http://schemas.microsoft.com/office/drawing/2014/main" id="{0C943BE6-CD05-9FE1-9B28-8C2EB21DFFAF}"/>
                </a:ext>
              </a:extLst>
            </p:cNvPr>
            <p:cNvSpPr txBox="1"/>
            <p:nvPr/>
          </p:nvSpPr>
          <p:spPr bwMode="gray">
            <a:xfrm>
              <a:off x="8059991" y="2632280"/>
              <a:ext cx="2899423" cy="794120"/>
            </a:xfrm>
            <a:prstGeom prst="rect">
              <a:avLst/>
            </a:prstGeom>
          </p:spPr>
          <p:txBody>
            <a:bodyPr wrap="square" lIns="34281" tIns="34281" rIns="34281" bIns="34281" rtlCol="0">
              <a:noAutofit/>
            </a:bodyPr>
            <a:lstStyle/>
            <a:p>
              <a:pPr defTabSz="685595">
                <a:lnSpc>
                  <a:spcPct val="90000"/>
                </a:lnSpc>
                <a:spcBef>
                  <a:spcPts val="750"/>
                </a:spcBef>
              </a:pPr>
              <a:r>
                <a:rPr lang="en-GB" sz="1050" i="1" dirty="0">
                  <a:solidFill>
                    <a:srgbClr val="000000"/>
                  </a:solidFill>
                  <a:latin typeface="Arial" panose="020B0604020202020204"/>
                </a:rPr>
                <a:t>I don’t trust digital solutions. I’m concerned about data privacy. I want to receive a paper label.</a:t>
              </a:r>
            </a:p>
          </p:txBody>
        </p:sp>
        <p:sp>
          <p:nvSpPr>
            <p:cNvPr id="24" name="TextBox 23">
              <a:extLst>
                <a:ext uri="{FF2B5EF4-FFF2-40B4-BE49-F238E27FC236}">
                  <a16:creationId xmlns:a16="http://schemas.microsoft.com/office/drawing/2014/main" id="{46E96BD0-ACF0-3793-E416-05F329705E2D}"/>
                </a:ext>
              </a:extLst>
            </p:cNvPr>
            <p:cNvSpPr txBox="1"/>
            <p:nvPr/>
          </p:nvSpPr>
          <p:spPr bwMode="gray">
            <a:xfrm>
              <a:off x="7836156" y="2523871"/>
              <a:ext cx="392445" cy="627909"/>
            </a:xfrm>
            <a:prstGeom prst="rect">
              <a:avLst/>
            </a:prstGeom>
          </p:spPr>
          <p:txBody>
            <a:bodyPr wrap="square" lIns="34281" tIns="34281" rIns="34281" bIns="34281" rtlCol="0">
              <a:noAutofit/>
            </a:bodyPr>
            <a:lstStyle/>
            <a:p>
              <a:pPr defTabSz="685595">
                <a:lnSpc>
                  <a:spcPct val="90000"/>
                </a:lnSpc>
                <a:spcBef>
                  <a:spcPts val="750"/>
                </a:spcBef>
              </a:pPr>
              <a:r>
                <a:rPr lang="en-GB" sz="2999" i="1" dirty="0">
                  <a:solidFill>
                    <a:srgbClr val="000000"/>
                  </a:solidFill>
                  <a:latin typeface="Arial" panose="020B0604020202020204"/>
                </a:rPr>
                <a:t>“</a:t>
              </a:r>
            </a:p>
          </p:txBody>
        </p:sp>
        <p:sp>
          <p:nvSpPr>
            <p:cNvPr id="25" name="TextBox 24">
              <a:extLst>
                <a:ext uri="{FF2B5EF4-FFF2-40B4-BE49-F238E27FC236}">
                  <a16:creationId xmlns:a16="http://schemas.microsoft.com/office/drawing/2014/main" id="{08EBFC1B-1298-04EF-22E5-16B42BFDC4F9}"/>
                </a:ext>
              </a:extLst>
            </p:cNvPr>
            <p:cNvSpPr txBox="1"/>
            <p:nvPr/>
          </p:nvSpPr>
          <p:spPr bwMode="gray">
            <a:xfrm>
              <a:off x="10397406" y="2977384"/>
              <a:ext cx="482475" cy="738494"/>
            </a:xfrm>
            <a:prstGeom prst="rect">
              <a:avLst/>
            </a:prstGeom>
            <a:noFill/>
          </p:spPr>
          <p:txBody>
            <a:bodyPr wrap="square">
              <a:spAutoFit/>
            </a:bodyPr>
            <a:lstStyle/>
            <a:p>
              <a:pPr defTabSz="685595"/>
              <a:r>
                <a:rPr lang="en-GB" sz="2999" i="1" dirty="0">
                  <a:solidFill>
                    <a:srgbClr val="000000"/>
                  </a:solidFill>
                  <a:latin typeface="Arial" panose="020B0604020202020204"/>
                </a:rPr>
                <a:t>”</a:t>
              </a:r>
              <a:endParaRPr lang="en-GB" sz="1349" i="1" dirty="0">
                <a:solidFill>
                  <a:srgbClr val="000000"/>
                </a:solidFill>
                <a:latin typeface="Arial" panose="020B0604020202020204"/>
              </a:endParaRPr>
            </a:p>
          </p:txBody>
        </p:sp>
      </p:grpSp>
      <p:grpSp>
        <p:nvGrpSpPr>
          <p:cNvPr id="34" name="Group 33">
            <a:extLst>
              <a:ext uri="{FF2B5EF4-FFF2-40B4-BE49-F238E27FC236}">
                <a16:creationId xmlns:a16="http://schemas.microsoft.com/office/drawing/2014/main" id="{6382FFDE-A7C3-F4F5-B86E-8E00826AE4B6}"/>
              </a:ext>
            </a:extLst>
          </p:cNvPr>
          <p:cNvGrpSpPr/>
          <p:nvPr/>
        </p:nvGrpSpPr>
        <p:grpSpPr>
          <a:xfrm>
            <a:off x="2985622" y="2372476"/>
            <a:ext cx="2406666" cy="945374"/>
            <a:chOff x="3980829" y="3163301"/>
            <a:chExt cx="3208888" cy="1260499"/>
          </a:xfrm>
          <a:effectLst/>
        </p:grpSpPr>
        <p:sp>
          <p:nvSpPr>
            <p:cNvPr id="26" name="Speech Bubble: Rectangle with Corners Rounded 25">
              <a:extLst>
                <a:ext uri="{FF2B5EF4-FFF2-40B4-BE49-F238E27FC236}">
                  <a16:creationId xmlns:a16="http://schemas.microsoft.com/office/drawing/2014/main" id="{C0814480-8C20-DF88-06E3-DED05B16A5D8}"/>
                </a:ext>
              </a:extLst>
            </p:cNvPr>
            <p:cNvSpPr/>
            <p:nvPr/>
          </p:nvSpPr>
          <p:spPr bwMode="gray">
            <a:xfrm>
              <a:off x="3980829" y="3163301"/>
              <a:ext cx="3153438" cy="964876"/>
            </a:xfrm>
            <a:prstGeom prst="wedgeRoundRectCallout">
              <a:avLst>
                <a:gd name="adj1" fmla="val -3923"/>
                <a:gd name="adj2" fmla="val 127006"/>
                <a:gd name="adj3" fmla="val 16667"/>
              </a:avLst>
            </a:prstGeom>
            <a:solidFill>
              <a:schemeClr val="bg1"/>
            </a:solidFill>
            <a:ln w="28575" cap="flat" cmpd="sng" algn="ctr">
              <a:noFill/>
              <a:prstDash val="solid"/>
              <a:miter lim="800000"/>
              <a:headEnd type="none" w="med" len="med"/>
              <a:tailEnd type="none" w="med" len="med"/>
            </a:ln>
            <a:effectLst/>
          </p:spPr>
          <p:txBody>
            <a:bodyPr vert="horz" wrap="square" lIns="68554" tIns="34277" rIns="68554" bIns="34277" numCol="1" rtlCol="0" anchor="ctr" anchorCtr="0" compatLnSpc="1">
              <a:prstTxWarp prst="textNoShape">
                <a:avLst/>
              </a:prstTxWarp>
              <a:noAutofit/>
            </a:bodyPr>
            <a:lstStyle/>
            <a:p>
              <a:pPr algn="ctr" defTabSz="685595" fontAlgn="base">
                <a:lnSpc>
                  <a:spcPct val="90000"/>
                </a:lnSpc>
                <a:spcAft>
                  <a:spcPct val="0"/>
                </a:spcAft>
                <a:buClr>
                  <a:srgbClr val="0095FF"/>
                </a:buClr>
                <a:buSzPct val="90000"/>
              </a:pPr>
              <a:endParaRPr lang="en-GB" sz="1349" b="1" dirty="0">
                <a:solidFill>
                  <a:srgbClr val="0000C9"/>
                </a:solidFill>
                <a:latin typeface="Arial" panose="020B0604020202020204"/>
              </a:endParaRPr>
            </a:p>
          </p:txBody>
        </p:sp>
        <p:sp>
          <p:nvSpPr>
            <p:cNvPr id="27" name="TextBox 26">
              <a:extLst>
                <a:ext uri="{FF2B5EF4-FFF2-40B4-BE49-F238E27FC236}">
                  <a16:creationId xmlns:a16="http://schemas.microsoft.com/office/drawing/2014/main" id="{603852E9-975A-7625-46EC-12E1250AE2D7}"/>
                </a:ext>
              </a:extLst>
            </p:cNvPr>
            <p:cNvSpPr txBox="1"/>
            <p:nvPr/>
          </p:nvSpPr>
          <p:spPr bwMode="gray">
            <a:xfrm>
              <a:off x="4325049" y="3316036"/>
              <a:ext cx="2779421" cy="794120"/>
            </a:xfrm>
            <a:prstGeom prst="rect">
              <a:avLst/>
            </a:prstGeom>
          </p:spPr>
          <p:txBody>
            <a:bodyPr wrap="square" lIns="34281" tIns="34281" rIns="34281" bIns="34281" rtlCol="0">
              <a:noAutofit/>
            </a:bodyPr>
            <a:lstStyle/>
            <a:p>
              <a:pPr defTabSz="685595">
                <a:lnSpc>
                  <a:spcPct val="90000"/>
                </a:lnSpc>
                <a:spcBef>
                  <a:spcPts val="750"/>
                </a:spcBef>
              </a:pPr>
              <a:r>
                <a:rPr lang="en-GB" sz="1050" i="1" dirty="0">
                  <a:solidFill>
                    <a:srgbClr val="000000"/>
                  </a:solidFill>
                  <a:latin typeface="Arial" panose="020B0604020202020204"/>
                </a:rPr>
                <a:t>I’m travelling in Japan and forgot to pack my medicine. How do I make sure I get the right one?</a:t>
              </a:r>
            </a:p>
          </p:txBody>
        </p:sp>
        <p:sp>
          <p:nvSpPr>
            <p:cNvPr id="28" name="TextBox 27">
              <a:extLst>
                <a:ext uri="{FF2B5EF4-FFF2-40B4-BE49-F238E27FC236}">
                  <a16:creationId xmlns:a16="http://schemas.microsoft.com/office/drawing/2014/main" id="{C43EA4A5-3C1E-9CC8-FB5D-910228795031}"/>
                </a:ext>
              </a:extLst>
            </p:cNvPr>
            <p:cNvSpPr txBox="1"/>
            <p:nvPr/>
          </p:nvSpPr>
          <p:spPr bwMode="gray">
            <a:xfrm>
              <a:off x="4101344" y="3211306"/>
              <a:ext cx="392445" cy="627909"/>
            </a:xfrm>
            <a:prstGeom prst="rect">
              <a:avLst/>
            </a:prstGeom>
          </p:spPr>
          <p:txBody>
            <a:bodyPr wrap="square" lIns="34281" tIns="34281" rIns="34281" bIns="34281" rtlCol="0">
              <a:noAutofit/>
            </a:bodyPr>
            <a:lstStyle/>
            <a:p>
              <a:pPr defTabSz="685595">
                <a:lnSpc>
                  <a:spcPct val="90000"/>
                </a:lnSpc>
                <a:spcBef>
                  <a:spcPts val="750"/>
                </a:spcBef>
              </a:pPr>
              <a:r>
                <a:rPr lang="en-GB" sz="2999" dirty="0">
                  <a:solidFill>
                    <a:srgbClr val="000000"/>
                  </a:solidFill>
                  <a:latin typeface="Arial" panose="020B0604020202020204"/>
                </a:rPr>
                <a:t>“ </a:t>
              </a:r>
            </a:p>
          </p:txBody>
        </p:sp>
        <p:sp>
          <p:nvSpPr>
            <p:cNvPr id="29" name="TextBox 28">
              <a:extLst>
                <a:ext uri="{FF2B5EF4-FFF2-40B4-BE49-F238E27FC236}">
                  <a16:creationId xmlns:a16="http://schemas.microsoft.com/office/drawing/2014/main" id="{2A7916DE-A700-AB2A-3B17-9BDB444A8A83}"/>
                </a:ext>
              </a:extLst>
            </p:cNvPr>
            <p:cNvSpPr txBox="1"/>
            <p:nvPr/>
          </p:nvSpPr>
          <p:spPr bwMode="gray">
            <a:xfrm>
              <a:off x="6707242" y="3685306"/>
              <a:ext cx="482475" cy="738494"/>
            </a:xfrm>
            <a:prstGeom prst="rect">
              <a:avLst/>
            </a:prstGeom>
            <a:noFill/>
          </p:spPr>
          <p:txBody>
            <a:bodyPr wrap="square">
              <a:spAutoFit/>
            </a:bodyPr>
            <a:lstStyle/>
            <a:p>
              <a:pPr defTabSz="685595"/>
              <a:r>
                <a:rPr lang="en-GB" sz="2999" dirty="0">
                  <a:solidFill>
                    <a:srgbClr val="000000"/>
                  </a:solidFill>
                  <a:latin typeface="Arial" panose="020B0604020202020204"/>
                </a:rPr>
                <a:t>”</a:t>
              </a:r>
              <a:endParaRPr lang="en-GB" sz="1349" dirty="0">
                <a:solidFill>
                  <a:srgbClr val="000000"/>
                </a:solidFill>
                <a:latin typeface="Arial" panose="020B0604020202020204"/>
              </a:endParaRPr>
            </a:p>
          </p:txBody>
        </p:sp>
      </p:grpSp>
      <p:sp>
        <p:nvSpPr>
          <p:cNvPr id="38" name="Footer Placeholder 4">
            <a:extLst>
              <a:ext uri="{FF2B5EF4-FFF2-40B4-BE49-F238E27FC236}">
                <a16:creationId xmlns:a16="http://schemas.microsoft.com/office/drawing/2014/main" id="{7089BA28-5663-3C07-D12D-FBE79C48DD17}"/>
              </a:ext>
            </a:extLst>
          </p:cNvPr>
          <p:cNvSpPr txBox="1">
            <a:spLocks/>
          </p:cNvSpPr>
          <p:nvPr/>
        </p:nvSpPr>
        <p:spPr>
          <a:xfrm>
            <a:off x="74766" y="4848953"/>
            <a:ext cx="7981950" cy="285750"/>
          </a:xfrm>
          <a:prstGeom prst="rect">
            <a:avLst/>
          </a:prstGeom>
        </p:spPr>
        <p:txBody>
          <a:bodyPr vert="horz" lIns="0" tIns="0" rIns="0" bIns="54000" rtlCol="0" anchor="b"/>
          <a:lstStyle>
            <a:defPPr>
              <a:defRPr lang="en-US"/>
            </a:defPPr>
            <a:lvl1pPr marL="0" indent="0" algn="l" defTabSz="914400" rtl="0" eaLnBrk="1" latinLnBrk="0" hangingPunct="1">
              <a:spcAft>
                <a:spcPts val="300"/>
              </a:spcAft>
              <a:buFont typeface="+mj-lt"/>
              <a:buNone/>
              <a:defRPr lang="en-GB" sz="1000" b="0" kern="1200" dirty="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a:solidFill>
                  <a:schemeClr val="bg1"/>
                </a:solidFill>
              </a:rPr>
              <a:t>Slide courtesy of Shimon Yoshida, Executive Director, Head of International </a:t>
            </a:r>
            <a:r>
              <a:rPr lang="en-GB" sz="750" dirty="0" err="1">
                <a:solidFill>
                  <a:schemeClr val="bg1"/>
                </a:solidFill>
              </a:rPr>
              <a:t>Labeling</a:t>
            </a:r>
            <a:r>
              <a:rPr lang="en-GB" sz="750" dirty="0">
                <a:solidFill>
                  <a:schemeClr val="bg1"/>
                </a:solidFill>
              </a:rPr>
              <a:t> Group at Pfizer. </a:t>
            </a:r>
            <a:r>
              <a:rPr lang="en-GB" sz="800" dirty="0">
                <a:solidFill>
                  <a:schemeClr val="bg1"/>
                </a:solidFill>
              </a:rPr>
              <a:t>This information is for educational use only. Do not copy. Do not distribute.</a:t>
            </a:r>
            <a:br>
              <a:rPr lang="en-GB" sz="750" dirty="0">
                <a:solidFill>
                  <a:schemeClr val="bg1"/>
                </a:solidFill>
              </a:rPr>
            </a:br>
            <a:r>
              <a:rPr lang="en-GB" sz="750" dirty="0">
                <a:solidFill>
                  <a:schemeClr val="bg1"/>
                </a:solidFill>
              </a:rPr>
              <a:t>NHS, UK National Health Service.</a:t>
            </a:r>
          </a:p>
        </p:txBody>
      </p:sp>
      <p:sp>
        <p:nvSpPr>
          <p:cNvPr id="39" name="TextBox 38">
            <a:extLst>
              <a:ext uri="{FF2B5EF4-FFF2-40B4-BE49-F238E27FC236}">
                <a16:creationId xmlns:a16="http://schemas.microsoft.com/office/drawing/2014/main" id="{EB1B92C4-6401-BB09-9ECE-2BD7AC371A0E}"/>
              </a:ext>
            </a:extLst>
          </p:cNvPr>
          <p:cNvSpPr txBox="1"/>
          <p:nvPr/>
        </p:nvSpPr>
        <p:spPr bwMode="gray">
          <a:xfrm>
            <a:off x="5823668" y="923558"/>
            <a:ext cx="361856" cy="553870"/>
          </a:xfrm>
          <a:prstGeom prst="rect">
            <a:avLst/>
          </a:prstGeom>
          <a:noFill/>
        </p:spPr>
        <p:txBody>
          <a:bodyPr wrap="square">
            <a:spAutoFit/>
          </a:bodyPr>
          <a:lstStyle/>
          <a:p>
            <a:pPr defTabSz="685595"/>
            <a:r>
              <a:rPr lang="en-GB" sz="2999" dirty="0">
                <a:solidFill>
                  <a:srgbClr val="000000"/>
                </a:solidFill>
                <a:latin typeface="Arial" panose="020B0604020202020204"/>
              </a:rPr>
              <a:t>”</a:t>
            </a:r>
            <a:endParaRPr lang="en-GB" sz="1349" dirty="0">
              <a:solidFill>
                <a:srgbClr val="000000"/>
              </a:solidFill>
              <a:latin typeface="Arial" panose="020B0604020202020204"/>
            </a:endParaRPr>
          </a:p>
        </p:txBody>
      </p:sp>
    </p:spTree>
    <p:extLst>
      <p:ext uri="{BB962C8B-B14F-4D97-AF65-F5344CB8AC3E}">
        <p14:creationId xmlns:p14="http://schemas.microsoft.com/office/powerpoint/2010/main" val="2808190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489CC-25E4-79C3-1CB6-E11F5821249A}"/>
              </a:ext>
            </a:extLst>
          </p:cNvPr>
          <p:cNvSpPr>
            <a:spLocks noGrp="1"/>
          </p:cNvSpPr>
          <p:nvPr>
            <p:ph type="title"/>
          </p:nvPr>
        </p:nvSpPr>
        <p:spPr/>
        <p:txBody>
          <a:bodyPr>
            <a:normAutofit fontScale="90000"/>
          </a:bodyPr>
          <a:lstStyle/>
          <a:p>
            <a:endParaRPr lang="en-GB" dirty="0"/>
          </a:p>
        </p:txBody>
      </p:sp>
      <p:sp>
        <p:nvSpPr>
          <p:cNvPr id="5" name="Footer Placeholder 4">
            <a:extLst>
              <a:ext uri="{FF2B5EF4-FFF2-40B4-BE49-F238E27FC236}">
                <a16:creationId xmlns:a16="http://schemas.microsoft.com/office/drawing/2014/main" id="{E8A4AE0A-9934-52B1-52A2-D19A27A6CDEF}"/>
              </a:ext>
            </a:extLst>
          </p:cNvPr>
          <p:cNvSpPr>
            <a:spLocks noGrp="1"/>
          </p:cNvSpPr>
          <p:nvPr>
            <p:ph type="ftr" sz="quarter" idx="11"/>
          </p:nvPr>
        </p:nvSpPr>
        <p:spPr/>
        <p:txBody>
          <a:bodyPr/>
          <a:lstStyle/>
          <a:p>
            <a:r>
              <a:rPr lang="en-GB"/>
              <a:t>This information is for educational use only. Do not copy. Do not distribute.</a:t>
            </a:r>
            <a:endParaRPr lang="en-GB" dirty="0"/>
          </a:p>
        </p:txBody>
      </p:sp>
      <p:sp>
        <p:nvSpPr>
          <p:cNvPr id="4" name="Slide Number Placeholder 3">
            <a:extLst>
              <a:ext uri="{FF2B5EF4-FFF2-40B4-BE49-F238E27FC236}">
                <a16:creationId xmlns:a16="http://schemas.microsoft.com/office/drawing/2014/main" id="{384FF650-4835-1FB7-1E15-0848130DB2B0}"/>
              </a:ext>
            </a:extLst>
          </p:cNvPr>
          <p:cNvSpPr>
            <a:spLocks noGrp="1"/>
          </p:cNvSpPr>
          <p:nvPr>
            <p:ph type="sldNum" sz="quarter" idx="12"/>
          </p:nvPr>
        </p:nvSpPr>
        <p:spPr/>
        <p:txBody>
          <a:bodyPr/>
          <a:lstStyle/>
          <a:p>
            <a:fld id="{76B51402-D8AD-3345-AF1A-7CB73C854E7F}" type="slidenum">
              <a:rPr lang="en-GB" smtClean="0"/>
              <a:pPr/>
              <a:t>16</a:t>
            </a:fld>
            <a:endParaRPr lang="en-GB" dirty="0"/>
          </a:p>
        </p:txBody>
      </p:sp>
      <p:sp>
        <p:nvSpPr>
          <p:cNvPr id="30" name="Text Placeholder 29">
            <a:extLst>
              <a:ext uri="{FF2B5EF4-FFF2-40B4-BE49-F238E27FC236}">
                <a16:creationId xmlns:a16="http://schemas.microsoft.com/office/drawing/2014/main" id="{845F1704-89ED-1A40-05EC-6A61C5D82F6C}"/>
              </a:ext>
            </a:extLst>
          </p:cNvPr>
          <p:cNvSpPr>
            <a:spLocks noGrp="1"/>
          </p:cNvSpPr>
          <p:nvPr>
            <p:ph type="body" sz="quarter" idx="13"/>
          </p:nvPr>
        </p:nvSpPr>
        <p:spPr/>
        <p:txBody>
          <a:bodyPr/>
          <a:lstStyle/>
          <a:p>
            <a:endParaRPr lang="en-GB"/>
          </a:p>
        </p:txBody>
      </p:sp>
      <p:sp>
        <p:nvSpPr>
          <p:cNvPr id="37" name="Content Placeholder 36">
            <a:extLst>
              <a:ext uri="{FF2B5EF4-FFF2-40B4-BE49-F238E27FC236}">
                <a16:creationId xmlns:a16="http://schemas.microsoft.com/office/drawing/2014/main" id="{9D611D2A-79EE-47C8-5DFF-D84A3D679FA1}"/>
              </a:ext>
            </a:extLst>
          </p:cNvPr>
          <p:cNvSpPr>
            <a:spLocks noGrp="1"/>
          </p:cNvSpPr>
          <p:nvPr>
            <p:ph sz="quarter" idx="16"/>
          </p:nvPr>
        </p:nvSpPr>
        <p:spPr/>
        <p:txBody>
          <a:bodyPr/>
          <a:lstStyle/>
          <a:p>
            <a:endParaRPr lang="en-GB"/>
          </a:p>
        </p:txBody>
      </p:sp>
      <p:pic>
        <p:nvPicPr>
          <p:cNvPr id="3" name="Picture 2">
            <a:extLst>
              <a:ext uri="{FF2B5EF4-FFF2-40B4-BE49-F238E27FC236}">
                <a16:creationId xmlns:a16="http://schemas.microsoft.com/office/drawing/2014/main" id="{FBBD94E0-6EE1-E4A8-24AB-0567EA864C98}"/>
              </a:ext>
            </a:extLst>
          </p:cNvPr>
          <p:cNvPicPr>
            <a:picLocks noChangeAspect="1"/>
          </p:cNvPicPr>
          <p:nvPr/>
        </p:nvPicPr>
        <p:blipFill rotWithShape="1">
          <a:blip r:embed="rId3"/>
          <a:srcRect l="2601" r="3123"/>
          <a:stretch/>
        </p:blipFill>
        <p:spPr>
          <a:xfrm>
            <a:off x="-1" y="-5068"/>
            <a:ext cx="9144001" cy="5142161"/>
          </a:xfrm>
          <a:prstGeom prst="rect">
            <a:avLst/>
          </a:prstGeom>
        </p:spPr>
      </p:pic>
      <p:grpSp>
        <p:nvGrpSpPr>
          <p:cNvPr id="36" name="Group 35">
            <a:extLst>
              <a:ext uri="{FF2B5EF4-FFF2-40B4-BE49-F238E27FC236}">
                <a16:creationId xmlns:a16="http://schemas.microsoft.com/office/drawing/2014/main" id="{A6E372AD-798D-7234-1A7F-3B4D29EAA8AC}"/>
              </a:ext>
            </a:extLst>
          </p:cNvPr>
          <p:cNvGrpSpPr/>
          <p:nvPr/>
        </p:nvGrpSpPr>
        <p:grpSpPr>
          <a:xfrm>
            <a:off x="6693825" y="514309"/>
            <a:ext cx="2450175" cy="958315"/>
            <a:chOff x="8946248" y="630899"/>
            <a:chExt cx="3266900" cy="1277753"/>
          </a:xfrm>
        </p:grpSpPr>
        <p:sp>
          <p:nvSpPr>
            <p:cNvPr id="8" name="Speech Bubble: Rectangle with Corners Rounded 7">
              <a:extLst>
                <a:ext uri="{FF2B5EF4-FFF2-40B4-BE49-F238E27FC236}">
                  <a16:creationId xmlns:a16="http://schemas.microsoft.com/office/drawing/2014/main" id="{2C2F58DC-78A8-1F11-ED6B-3F2CB1DA8475}"/>
                </a:ext>
              </a:extLst>
            </p:cNvPr>
            <p:cNvSpPr/>
            <p:nvPr/>
          </p:nvSpPr>
          <p:spPr bwMode="gray">
            <a:xfrm>
              <a:off x="8946248" y="630899"/>
              <a:ext cx="3153438" cy="904927"/>
            </a:xfrm>
            <a:prstGeom prst="wedgeRoundRectCallout">
              <a:avLst>
                <a:gd name="adj1" fmla="val 30484"/>
                <a:gd name="adj2" fmla="val 174107"/>
                <a:gd name="adj3" fmla="val 16667"/>
              </a:avLst>
            </a:prstGeom>
            <a:solidFill>
              <a:srgbClr val="FFC000"/>
            </a:solidFill>
            <a:ln w="28575" cap="flat" cmpd="sng" algn="ctr">
              <a:noFill/>
              <a:prstDash val="solid"/>
              <a:miter lim="800000"/>
              <a:headEnd type="none" w="med" len="med"/>
              <a:tailEnd type="none" w="med" len="med"/>
            </a:ln>
            <a:effectLst/>
          </p:spPr>
          <p:txBody>
            <a:bodyPr vert="horz" wrap="square" lIns="68554" tIns="34277" rIns="68554" bIns="34277" numCol="1" rtlCol="0" anchor="ctr" anchorCtr="0" compatLnSpc="1">
              <a:prstTxWarp prst="textNoShape">
                <a:avLst/>
              </a:prstTxWarp>
              <a:noAutofit/>
            </a:bodyPr>
            <a:lstStyle/>
            <a:p>
              <a:pPr algn="ctr" defTabSz="685595" fontAlgn="base">
                <a:lnSpc>
                  <a:spcPct val="90000"/>
                </a:lnSpc>
                <a:spcAft>
                  <a:spcPct val="0"/>
                </a:spcAft>
                <a:buClr>
                  <a:srgbClr val="0095FF"/>
                </a:buClr>
                <a:buSzPct val="90000"/>
              </a:pPr>
              <a:endParaRPr lang="en-GB" sz="1349" b="1" dirty="0">
                <a:solidFill>
                  <a:srgbClr val="0000C9"/>
                </a:solidFill>
                <a:latin typeface="Arial" panose="020B0604020202020204"/>
              </a:endParaRPr>
            </a:p>
          </p:txBody>
        </p:sp>
        <p:sp>
          <p:nvSpPr>
            <p:cNvPr id="9" name="TextBox 8">
              <a:extLst>
                <a:ext uri="{FF2B5EF4-FFF2-40B4-BE49-F238E27FC236}">
                  <a16:creationId xmlns:a16="http://schemas.microsoft.com/office/drawing/2014/main" id="{2AF3D258-45C6-317C-E692-83B5E9DE836C}"/>
                </a:ext>
              </a:extLst>
            </p:cNvPr>
            <p:cNvSpPr txBox="1"/>
            <p:nvPr/>
          </p:nvSpPr>
          <p:spPr bwMode="gray">
            <a:xfrm>
              <a:off x="9313725" y="807722"/>
              <a:ext cx="2899423" cy="794120"/>
            </a:xfrm>
            <a:prstGeom prst="rect">
              <a:avLst/>
            </a:prstGeom>
          </p:spPr>
          <p:txBody>
            <a:bodyPr wrap="square" lIns="34281" tIns="34281" rIns="34281" bIns="34281" rtlCol="0">
              <a:noAutofit/>
            </a:bodyPr>
            <a:lstStyle/>
            <a:p>
              <a:pPr defTabSz="685595">
                <a:lnSpc>
                  <a:spcPct val="90000"/>
                </a:lnSpc>
                <a:spcBef>
                  <a:spcPts val="750"/>
                </a:spcBef>
              </a:pPr>
              <a:r>
                <a:rPr lang="en-GB" sz="1050" i="1" dirty="0">
                  <a:solidFill>
                    <a:srgbClr val="000000"/>
                  </a:solidFill>
                  <a:latin typeface="Arial" panose="020B0604020202020204"/>
                </a:rPr>
                <a:t>I’d like to see the results of the original clinical trials that led to </a:t>
              </a:r>
              <a:br>
                <a:rPr lang="en-GB" sz="1050" i="1" dirty="0">
                  <a:solidFill>
                    <a:srgbClr val="000000"/>
                  </a:solidFill>
                  <a:latin typeface="Arial" panose="020B0604020202020204"/>
                </a:rPr>
              </a:br>
              <a:r>
                <a:rPr lang="en-GB" sz="1050" i="1" dirty="0">
                  <a:solidFill>
                    <a:srgbClr val="000000"/>
                  </a:solidFill>
                  <a:latin typeface="Arial" panose="020B0604020202020204"/>
                </a:rPr>
                <a:t>the information in this label.</a:t>
              </a:r>
            </a:p>
          </p:txBody>
        </p:sp>
        <p:sp>
          <p:nvSpPr>
            <p:cNvPr id="17" name="TextBox 16">
              <a:extLst>
                <a:ext uri="{FF2B5EF4-FFF2-40B4-BE49-F238E27FC236}">
                  <a16:creationId xmlns:a16="http://schemas.microsoft.com/office/drawing/2014/main" id="{D03BB07D-AFCA-3AAC-2DF3-AD092BB2E3B6}"/>
                </a:ext>
              </a:extLst>
            </p:cNvPr>
            <p:cNvSpPr txBox="1"/>
            <p:nvPr/>
          </p:nvSpPr>
          <p:spPr bwMode="gray">
            <a:xfrm>
              <a:off x="9084075" y="696851"/>
              <a:ext cx="392445" cy="627909"/>
            </a:xfrm>
            <a:prstGeom prst="rect">
              <a:avLst/>
            </a:prstGeom>
          </p:spPr>
          <p:txBody>
            <a:bodyPr wrap="square" lIns="34281" tIns="34281" rIns="34281" bIns="34281" rtlCol="0">
              <a:noAutofit/>
            </a:bodyPr>
            <a:lstStyle/>
            <a:p>
              <a:pPr defTabSz="685595">
                <a:lnSpc>
                  <a:spcPct val="90000"/>
                </a:lnSpc>
                <a:spcBef>
                  <a:spcPts val="750"/>
                </a:spcBef>
              </a:pPr>
              <a:r>
                <a:rPr lang="en-GB" sz="2999" dirty="0">
                  <a:solidFill>
                    <a:srgbClr val="000000"/>
                  </a:solidFill>
                  <a:latin typeface="Arial" panose="020B0604020202020204"/>
                </a:rPr>
                <a:t>“</a:t>
              </a:r>
            </a:p>
          </p:txBody>
        </p:sp>
        <p:sp>
          <p:nvSpPr>
            <p:cNvPr id="20" name="TextBox 19">
              <a:extLst>
                <a:ext uri="{FF2B5EF4-FFF2-40B4-BE49-F238E27FC236}">
                  <a16:creationId xmlns:a16="http://schemas.microsoft.com/office/drawing/2014/main" id="{C062C5AB-5FB6-918C-F15E-BF3F36F6566C}"/>
                </a:ext>
              </a:extLst>
            </p:cNvPr>
            <p:cNvSpPr txBox="1"/>
            <p:nvPr/>
          </p:nvSpPr>
          <p:spPr bwMode="gray">
            <a:xfrm>
              <a:off x="11434544" y="1170159"/>
              <a:ext cx="482475" cy="738493"/>
            </a:xfrm>
            <a:prstGeom prst="rect">
              <a:avLst/>
            </a:prstGeom>
            <a:noFill/>
          </p:spPr>
          <p:txBody>
            <a:bodyPr wrap="square">
              <a:spAutoFit/>
            </a:bodyPr>
            <a:lstStyle/>
            <a:p>
              <a:pPr defTabSz="685595"/>
              <a:r>
                <a:rPr lang="en-GB" sz="2999" dirty="0">
                  <a:solidFill>
                    <a:srgbClr val="000000"/>
                  </a:solidFill>
                  <a:latin typeface="Arial" panose="020B0604020202020204"/>
                </a:rPr>
                <a:t>”</a:t>
              </a:r>
              <a:endParaRPr lang="en-GB" sz="1349" dirty="0">
                <a:solidFill>
                  <a:srgbClr val="000000"/>
                </a:solidFill>
                <a:latin typeface="Arial" panose="020B0604020202020204"/>
              </a:endParaRPr>
            </a:p>
          </p:txBody>
        </p:sp>
      </p:grpSp>
      <p:grpSp>
        <p:nvGrpSpPr>
          <p:cNvPr id="33" name="Group 32">
            <a:extLst>
              <a:ext uri="{FF2B5EF4-FFF2-40B4-BE49-F238E27FC236}">
                <a16:creationId xmlns:a16="http://schemas.microsoft.com/office/drawing/2014/main" id="{6B72F9E2-9E9F-D61E-9339-E92CA1CCA3B6}"/>
              </a:ext>
            </a:extLst>
          </p:cNvPr>
          <p:cNvGrpSpPr/>
          <p:nvPr/>
        </p:nvGrpSpPr>
        <p:grpSpPr>
          <a:xfrm>
            <a:off x="3963238" y="405180"/>
            <a:ext cx="2372894" cy="1072248"/>
            <a:chOff x="5437589" y="700181"/>
            <a:chExt cx="3163858" cy="1429664"/>
          </a:xfrm>
        </p:grpSpPr>
        <p:sp>
          <p:nvSpPr>
            <p:cNvPr id="10" name="Speech Bubble: Rectangle with Corners Rounded 9">
              <a:extLst>
                <a:ext uri="{FF2B5EF4-FFF2-40B4-BE49-F238E27FC236}">
                  <a16:creationId xmlns:a16="http://schemas.microsoft.com/office/drawing/2014/main" id="{2283AFFF-AF36-79AE-3C7E-7AC3CA0DD435}"/>
                </a:ext>
              </a:extLst>
            </p:cNvPr>
            <p:cNvSpPr/>
            <p:nvPr/>
          </p:nvSpPr>
          <p:spPr bwMode="gray">
            <a:xfrm>
              <a:off x="5437589" y="700181"/>
              <a:ext cx="3153438" cy="1112980"/>
            </a:xfrm>
            <a:prstGeom prst="wedgeRoundRectCallout">
              <a:avLst>
                <a:gd name="adj1" fmla="val -16807"/>
                <a:gd name="adj2" fmla="val 146088"/>
                <a:gd name="adj3" fmla="val 16667"/>
              </a:avLst>
            </a:prstGeom>
            <a:solidFill>
              <a:schemeClr val="bg1"/>
            </a:solidFill>
            <a:ln w="79375" cap="flat" cmpd="sng" algn="ctr">
              <a:noFill/>
              <a:prstDash val="solid"/>
              <a:miter lim="800000"/>
              <a:headEnd type="none" w="med" len="med"/>
              <a:tailEnd type="none" w="med" len="med"/>
            </a:ln>
            <a:effectLst/>
          </p:spPr>
          <p:txBody>
            <a:bodyPr vert="horz" wrap="square" lIns="68554" tIns="34277" rIns="68554" bIns="34277" numCol="1" rtlCol="0" anchor="ctr" anchorCtr="0" compatLnSpc="1">
              <a:prstTxWarp prst="textNoShape">
                <a:avLst/>
              </a:prstTxWarp>
              <a:noAutofit/>
            </a:bodyPr>
            <a:lstStyle/>
            <a:p>
              <a:pPr algn="ctr" defTabSz="685595" fontAlgn="base">
                <a:lnSpc>
                  <a:spcPct val="90000"/>
                </a:lnSpc>
                <a:spcAft>
                  <a:spcPct val="0"/>
                </a:spcAft>
                <a:buClr>
                  <a:srgbClr val="0095FF"/>
                </a:buClr>
                <a:buSzPct val="90000"/>
              </a:pPr>
              <a:endParaRPr lang="en-GB" sz="1349" b="1" dirty="0">
                <a:solidFill>
                  <a:srgbClr val="0000C9"/>
                </a:solidFill>
                <a:latin typeface="Arial" panose="020B0604020202020204"/>
              </a:endParaRPr>
            </a:p>
          </p:txBody>
        </p:sp>
        <p:sp>
          <p:nvSpPr>
            <p:cNvPr id="11" name="TextBox 10">
              <a:extLst>
                <a:ext uri="{FF2B5EF4-FFF2-40B4-BE49-F238E27FC236}">
                  <a16:creationId xmlns:a16="http://schemas.microsoft.com/office/drawing/2014/main" id="{18571A85-0522-FC6C-6237-22F0B2A17F8D}"/>
                </a:ext>
              </a:extLst>
            </p:cNvPr>
            <p:cNvSpPr txBox="1"/>
            <p:nvPr/>
          </p:nvSpPr>
          <p:spPr bwMode="gray">
            <a:xfrm>
              <a:off x="5822026" y="841143"/>
              <a:ext cx="2779421" cy="794120"/>
            </a:xfrm>
            <a:prstGeom prst="rect">
              <a:avLst/>
            </a:prstGeom>
          </p:spPr>
          <p:txBody>
            <a:bodyPr wrap="square" lIns="34281" tIns="34281" rIns="34281" bIns="34281" rtlCol="0">
              <a:noAutofit/>
            </a:bodyPr>
            <a:lstStyle/>
            <a:p>
              <a:pPr defTabSz="685595">
                <a:lnSpc>
                  <a:spcPct val="90000"/>
                </a:lnSpc>
                <a:spcBef>
                  <a:spcPts val="750"/>
                </a:spcBef>
              </a:pPr>
              <a:r>
                <a:rPr lang="en-GB" sz="1050" i="1" dirty="0">
                  <a:solidFill>
                    <a:srgbClr val="000000"/>
                  </a:solidFill>
                  <a:latin typeface="Arial" panose="020B0604020202020204"/>
                </a:rPr>
                <a:t>I love the ability to see </a:t>
              </a:r>
              <a:r>
                <a:rPr lang="en-GB" sz="1050" b="1" i="1" dirty="0">
                  <a:solidFill>
                    <a:srgbClr val="000000"/>
                  </a:solidFill>
                  <a:latin typeface="Arial" panose="020B0604020202020204"/>
                </a:rPr>
                <a:t>simple</a:t>
              </a:r>
              <a:r>
                <a:rPr lang="en-GB" sz="1050" i="1" dirty="0">
                  <a:solidFill>
                    <a:srgbClr val="000000"/>
                  </a:solidFill>
                  <a:latin typeface="Arial" panose="020B0604020202020204"/>
                </a:rPr>
                <a:t> instructions and videos on how </a:t>
              </a:r>
              <a:br>
                <a:rPr lang="en-GB" sz="1050" i="1" dirty="0">
                  <a:solidFill>
                    <a:srgbClr val="000000"/>
                  </a:solidFill>
                  <a:latin typeface="Arial" panose="020B0604020202020204"/>
                </a:rPr>
              </a:br>
              <a:r>
                <a:rPr lang="en-GB" sz="1050" i="1" dirty="0">
                  <a:solidFill>
                    <a:srgbClr val="000000"/>
                  </a:solidFill>
                  <a:latin typeface="Arial" panose="020B0604020202020204"/>
                </a:rPr>
                <a:t>to use my inhaler – all within </a:t>
              </a:r>
              <a:br>
                <a:rPr lang="en-GB" sz="1050" i="1" dirty="0">
                  <a:solidFill>
                    <a:srgbClr val="000000"/>
                  </a:solidFill>
                  <a:latin typeface="Arial" panose="020B0604020202020204"/>
                </a:rPr>
              </a:br>
              <a:r>
                <a:rPr lang="en-GB" sz="1050" i="1" dirty="0">
                  <a:solidFill>
                    <a:srgbClr val="000000"/>
                  </a:solidFill>
                  <a:latin typeface="Arial" panose="020B0604020202020204"/>
                </a:rPr>
                <a:t>the NHS app, which I trust.</a:t>
              </a:r>
            </a:p>
          </p:txBody>
        </p:sp>
        <p:sp>
          <p:nvSpPr>
            <p:cNvPr id="18" name="TextBox 17">
              <a:extLst>
                <a:ext uri="{FF2B5EF4-FFF2-40B4-BE49-F238E27FC236}">
                  <a16:creationId xmlns:a16="http://schemas.microsoft.com/office/drawing/2014/main" id="{A3A06164-ABAF-1707-A761-C84F9526F17E}"/>
                </a:ext>
              </a:extLst>
            </p:cNvPr>
            <p:cNvSpPr txBox="1"/>
            <p:nvPr/>
          </p:nvSpPr>
          <p:spPr bwMode="gray">
            <a:xfrm>
              <a:off x="5614184" y="746524"/>
              <a:ext cx="392445" cy="627909"/>
            </a:xfrm>
            <a:prstGeom prst="rect">
              <a:avLst/>
            </a:prstGeom>
          </p:spPr>
          <p:txBody>
            <a:bodyPr wrap="square" lIns="34281" tIns="34281" rIns="34281" bIns="34281" rtlCol="0">
              <a:noAutofit/>
            </a:bodyPr>
            <a:lstStyle/>
            <a:p>
              <a:pPr defTabSz="685595">
                <a:lnSpc>
                  <a:spcPct val="90000"/>
                </a:lnSpc>
                <a:spcBef>
                  <a:spcPts val="750"/>
                </a:spcBef>
              </a:pPr>
              <a:r>
                <a:rPr lang="en-GB" sz="2999" dirty="0">
                  <a:solidFill>
                    <a:srgbClr val="000000"/>
                  </a:solidFill>
                  <a:latin typeface="Arial" panose="020B0604020202020204"/>
                </a:rPr>
                <a:t>“ </a:t>
              </a:r>
            </a:p>
          </p:txBody>
        </p:sp>
        <p:sp>
          <p:nvSpPr>
            <p:cNvPr id="21" name="TextBox 20">
              <a:extLst>
                <a:ext uri="{FF2B5EF4-FFF2-40B4-BE49-F238E27FC236}">
                  <a16:creationId xmlns:a16="http://schemas.microsoft.com/office/drawing/2014/main" id="{D74B52CD-8BCA-971C-4081-8EB3EB7D2A21}"/>
                </a:ext>
              </a:extLst>
            </p:cNvPr>
            <p:cNvSpPr txBox="1"/>
            <p:nvPr/>
          </p:nvSpPr>
          <p:spPr bwMode="gray">
            <a:xfrm>
              <a:off x="7918162" y="1391352"/>
              <a:ext cx="482475" cy="738493"/>
            </a:xfrm>
            <a:prstGeom prst="rect">
              <a:avLst/>
            </a:prstGeom>
            <a:noFill/>
          </p:spPr>
          <p:txBody>
            <a:bodyPr wrap="square">
              <a:spAutoFit/>
            </a:bodyPr>
            <a:lstStyle/>
            <a:p>
              <a:pPr defTabSz="685595"/>
              <a:r>
                <a:rPr lang="en-GB" sz="2999" dirty="0">
                  <a:solidFill>
                    <a:srgbClr val="000000"/>
                  </a:solidFill>
                  <a:latin typeface="Arial" panose="020B0604020202020204"/>
                </a:rPr>
                <a:t>”</a:t>
              </a:r>
              <a:endParaRPr lang="en-GB" sz="1349" dirty="0">
                <a:solidFill>
                  <a:srgbClr val="000000"/>
                </a:solidFill>
                <a:latin typeface="Arial" panose="020B0604020202020204"/>
              </a:endParaRPr>
            </a:p>
          </p:txBody>
        </p:sp>
      </p:grpSp>
      <p:grpSp>
        <p:nvGrpSpPr>
          <p:cNvPr id="32" name="Group 31">
            <a:extLst>
              <a:ext uri="{FF2B5EF4-FFF2-40B4-BE49-F238E27FC236}">
                <a16:creationId xmlns:a16="http://schemas.microsoft.com/office/drawing/2014/main" id="{49613DB3-7A99-B03B-C620-EBD385423BF2}"/>
              </a:ext>
            </a:extLst>
          </p:cNvPr>
          <p:cNvGrpSpPr/>
          <p:nvPr/>
        </p:nvGrpSpPr>
        <p:grpSpPr>
          <a:xfrm>
            <a:off x="1267636" y="768035"/>
            <a:ext cx="2365079" cy="1026544"/>
            <a:chOff x="1642153" y="620857"/>
            <a:chExt cx="3153438" cy="1368725"/>
          </a:xfrm>
        </p:grpSpPr>
        <p:sp>
          <p:nvSpPr>
            <p:cNvPr id="12" name="Speech Bubble: Rectangle with Corners Rounded 11">
              <a:extLst>
                <a:ext uri="{FF2B5EF4-FFF2-40B4-BE49-F238E27FC236}">
                  <a16:creationId xmlns:a16="http://schemas.microsoft.com/office/drawing/2014/main" id="{6C3F1763-B2DC-B144-36CE-A80A5154136E}"/>
                </a:ext>
              </a:extLst>
            </p:cNvPr>
            <p:cNvSpPr/>
            <p:nvPr/>
          </p:nvSpPr>
          <p:spPr bwMode="gray">
            <a:xfrm>
              <a:off x="1642153" y="620857"/>
              <a:ext cx="3153438" cy="1042006"/>
            </a:xfrm>
            <a:prstGeom prst="wedgeRoundRectCallout">
              <a:avLst>
                <a:gd name="adj1" fmla="val 8568"/>
                <a:gd name="adj2" fmla="val 113679"/>
                <a:gd name="adj3" fmla="val 16667"/>
              </a:avLst>
            </a:prstGeom>
            <a:solidFill>
              <a:schemeClr val="bg1"/>
            </a:solidFill>
            <a:ln w="28575" cap="flat" cmpd="sng" algn="ctr">
              <a:noFill/>
              <a:prstDash val="solid"/>
              <a:miter lim="800000"/>
              <a:headEnd type="none" w="med" len="med"/>
              <a:tailEnd type="none" w="med" len="med"/>
            </a:ln>
            <a:effectLst/>
          </p:spPr>
          <p:txBody>
            <a:bodyPr vert="horz" wrap="square" lIns="68554" tIns="34277" rIns="68554" bIns="34277" numCol="1" rtlCol="0" anchor="ctr" anchorCtr="0" compatLnSpc="1">
              <a:prstTxWarp prst="textNoShape">
                <a:avLst/>
              </a:prstTxWarp>
              <a:noAutofit/>
            </a:bodyPr>
            <a:lstStyle/>
            <a:p>
              <a:pPr algn="ctr" defTabSz="685595" fontAlgn="base">
                <a:lnSpc>
                  <a:spcPct val="90000"/>
                </a:lnSpc>
                <a:spcAft>
                  <a:spcPct val="0"/>
                </a:spcAft>
                <a:buClr>
                  <a:srgbClr val="0095FF"/>
                </a:buClr>
                <a:buSzPct val="90000"/>
              </a:pPr>
              <a:endParaRPr lang="en-GB" sz="1349" b="1" dirty="0">
                <a:solidFill>
                  <a:srgbClr val="0000C9"/>
                </a:solidFill>
                <a:latin typeface="Arial" panose="020B0604020202020204"/>
              </a:endParaRPr>
            </a:p>
          </p:txBody>
        </p:sp>
        <p:sp>
          <p:nvSpPr>
            <p:cNvPr id="13" name="TextBox 12">
              <a:extLst>
                <a:ext uri="{FF2B5EF4-FFF2-40B4-BE49-F238E27FC236}">
                  <a16:creationId xmlns:a16="http://schemas.microsoft.com/office/drawing/2014/main" id="{06D27005-D65B-243C-1A46-61F44875A16F}"/>
                </a:ext>
              </a:extLst>
            </p:cNvPr>
            <p:cNvSpPr txBox="1"/>
            <p:nvPr/>
          </p:nvSpPr>
          <p:spPr bwMode="gray">
            <a:xfrm>
              <a:off x="1931631" y="710753"/>
              <a:ext cx="2779421" cy="794120"/>
            </a:xfrm>
            <a:prstGeom prst="rect">
              <a:avLst/>
            </a:prstGeom>
          </p:spPr>
          <p:txBody>
            <a:bodyPr wrap="square" lIns="34281" tIns="34281" rIns="34281" bIns="34281" rtlCol="0">
              <a:noAutofit/>
            </a:bodyPr>
            <a:lstStyle/>
            <a:p>
              <a:pPr defTabSz="685595">
                <a:lnSpc>
                  <a:spcPct val="90000"/>
                </a:lnSpc>
                <a:spcBef>
                  <a:spcPts val="750"/>
                </a:spcBef>
              </a:pPr>
              <a:r>
                <a:rPr lang="en-GB" sz="1050" i="1" dirty="0">
                  <a:solidFill>
                    <a:srgbClr val="000000"/>
                  </a:solidFill>
                  <a:latin typeface="Arial" panose="020B0604020202020204"/>
                </a:rPr>
                <a:t>I trust my Doctor to prescribe me the right medicine. I just want to see how to take it, where to store it, and when I need a refill. </a:t>
              </a:r>
            </a:p>
          </p:txBody>
        </p:sp>
        <p:sp>
          <p:nvSpPr>
            <p:cNvPr id="19" name="TextBox 18">
              <a:extLst>
                <a:ext uri="{FF2B5EF4-FFF2-40B4-BE49-F238E27FC236}">
                  <a16:creationId xmlns:a16="http://schemas.microsoft.com/office/drawing/2014/main" id="{D72EB728-C162-4D40-67A9-D4699B5D6B62}"/>
                </a:ext>
              </a:extLst>
            </p:cNvPr>
            <p:cNvSpPr txBox="1"/>
            <p:nvPr/>
          </p:nvSpPr>
          <p:spPr bwMode="gray">
            <a:xfrm>
              <a:off x="1716961" y="620857"/>
              <a:ext cx="392445" cy="627909"/>
            </a:xfrm>
            <a:prstGeom prst="rect">
              <a:avLst/>
            </a:prstGeom>
          </p:spPr>
          <p:txBody>
            <a:bodyPr wrap="square" lIns="34281" tIns="34281" rIns="34281" bIns="34281" rtlCol="0">
              <a:noAutofit/>
            </a:bodyPr>
            <a:lstStyle/>
            <a:p>
              <a:pPr defTabSz="685595">
                <a:lnSpc>
                  <a:spcPct val="90000"/>
                </a:lnSpc>
                <a:spcBef>
                  <a:spcPts val="750"/>
                </a:spcBef>
              </a:pPr>
              <a:r>
                <a:rPr lang="en-GB" sz="2999" dirty="0">
                  <a:solidFill>
                    <a:srgbClr val="000000"/>
                  </a:solidFill>
                  <a:latin typeface="Arial" panose="020B0604020202020204"/>
                </a:rPr>
                <a:t>“ </a:t>
              </a:r>
            </a:p>
          </p:txBody>
        </p:sp>
        <p:sp>
          <p:nvSpPr>
            <p:cNvPr id="22" name="TextBox 21">
              <a:extLst>
                <a:ext uri="{FF2B5EF4-FFF2-40B4-BE49-F238E27FC236}">
                  <a16:creationId xmlns:a16="http://schemas.microsoft.com/office/drawing/2014/main" id="{33AE52A0-F884-847C-B02B-D26E038A23C7}"/>
                </a:ext>
              </a:extLst>
            </p:cNvPr>
            <p:cNvSpPr txBox="1"/>
            <p:nvPr/>
          </p:nvSpPr>
          <p:spPr bwMode="gray">
            <a:xfrm>
              <a:off x="4002286" y="1251089"/>
              <a:ext cx="482475" cy="738493"/>
            </a:xfrm>
            <a:prstGeom prst="rect">
              <a:avLst/>
            </a:prstGeom>
            <a:noFill/>
          </p:spPr>
          <p:txBody>
            <a:bodyPr wrap="square">
              <a:spAutoFit/>
            </a:bodyPr>
            <a:lstStyle/>
            <a:p>
              <a:pPr defTabSz="685595"/>
              <a:r>
                <a:rPr lang="en-GB" sz="2999" dirty="0">
                  <a:solidFill>
                    <a:srgbClr val="000000"/>
                  </a:solidFill>
                  <a:latin typeface="Arial" panose="020B0604020202020204"/>
                </a:rPr>
                <a:t>”</a:t>
              </a:r>
              <a:endParaRPr lang="en-GB" sz="1349" dirty="0">
                <a:solidFill>
                  <a:srgbClr val="000000"/>
                </a:solidFill>
                <a:latin typeface="Arial" panose="020B0604020202020204"/>
              </a:endParaRPr>
            </a:p>
          </p:txBody>
        </p:sp>
      </p:grpSp>
      <p:grpSp>
        <p:nvGrpSpPr>
          <p:cNvPr id="35" name="Group 34">
            <a:extLst>
              <a:ext uri="{FF2B5EF4-FFF2-40B4-BE49-F238E27FC236}">
                <a16:creationId xmlns:a16="http://schemas.microsoft.com/office/drawing/2014/main" id="{721020A9-82DE-13E2-0CBB-20537282D327}"/>
              </a:ext>
            </a:extLst>
          </p:cNvPr>
          <p:cNvGrpSpPr/>
          <p:nvPr/>
        </p:nvGrpSpPr>
        <p:grpSpPr>
          <a:xfrm>
            <a:off x="5632335" y="1977456"/>
            <a:ext cx="2440242" cy="916472"/>
            <a:chOff x="7705758" y="2493915"/>
            <a:chExt cx="3253656" cy="1221963"/>
          </a:xfrm>
        </p:grpSpPr>
        <p:sp>
          <p:nvSpPr>
            <p:cNvPr id="14" name="Speech Bubble: Rectangle with Corners Rounded 13">
              <a:extLst>
                <a:ext uri="{FF2B5EF4-FFF2-40B4-BE49-F238E27FC236}">
                  <a16:creationId xmlns:a16="http://schemas.microsoft.com/office/drawing/2014/main" id="{32E24285-3077-251D-200C-E4F5D54135DB}"/>
                </a:ext>
              </a:extLst>
            </p:cNvPr>
            <p:cNvSpPr/>
            <p:nvPr/>
          </p:nvSpPr>
          <p:spPr bwMode="gray">
            <a:xfrm>
              <a:off x="7705758" y="2493915"/>
              <a:ext cx="3153438" cy="904927"/>
            </a:xfrm>
            <a:prstGeom prst="wedgeRoundRectCallout">
              <a:avLst>
                <a:gd name="adj1" fmla="val 5925"/>
                <a:gd name="adj2" fmla="val 138895"/>
                <a:gd name="adj3" fmla="val 16667"/>
              </a:avLst>
            </a:prstGeom>
            <a:solidFill>
              <a:schemeClr val="bg1"/>
            </a:solidFill>
            <a:ln w="28575" cap="flat" cmpd="sng" algn="ctr">
              <a:noFill/>
              <a:prstDash val="solid"/>
              <a:miter lim="800000"/>
              <a:headEnd type="none" w="med" len="med"/>
              <a:tailEnd type="none" w="med" len="med"/>
            </a:ln>
            <a:effectLst/>
          </p:spPr>
          <p:txBody>
            <a:bodyPr vert="horz" wrap="square" lIns="68554" tIns="34277" rIns="68554" bIns="34277" numCol="1" rtlCol="0" anchor="ctr" anchorCtr="0" compatLnSpc="1">
              <a:prstTxWarp prst="textNoShape">
                <a:avLst/>
              </a:prstTxWarp>
              <a:noAutofit/>
            </a:bodyPr>
            <a:lstStyle/>
            <a:p>
              <a:pPr algn="ctr" defTabSz="685595" fontAlgn="base">
                <a:lnSpc>
                  <a:spcPct val="90000"/>
                </a:lnSpc>
                <a:spcAft>
                  <a:spcPct val="0"/>
                </a:spcAft>
                <a:buClr>
                  <a:srgbClr val="0095FF"/>
                </a:buClr>
                <a:buSzPct val="90000"/>
              </a:pPr>
              <a:endParaRPr lang="en-GB" sz="1349" b="1" dirty="0">
                <a:solidFill>
                  <a:srgbClr val="0000C9"/>
                </a:solidFill>
                <a:latin typeface="Arial" panose="020B0604020202020204"/>
              </a:endParaRPr>
            </a:p>
          </p:txBody>
        </p:sp>
        <p:sp>
          <p:nvSpPr>
            <p:cNvPr id="15" name="TextBox 14">
              <a:extLst>
                <a:ext uri="{FF2B5EF4-FFF2-40B4-BE49-F238E27FC236}">
                  <a16:creationId xmlns:a16="http://schemas.microsoft.com/office/drawing/2014/main" id="{0C943BE6-CD05-9FE1-9B28-8C2EB21DFFAF}"/>
                </a:ext>
              </a:extLst>
            </p:cNvPr>
            <p:cNvSpPr txBox="1"/>
            <p:nvPr/>
          </p:nvSpPr>
          <p:spPr bwMode="gray">
            <a:xfrm>
              <a:off x="8059991" y="2632280"/>
              <a:ext cx="2899423" cy="794120"/>
            </a:xfrm>
            <a:prstGeom prst="rect">
              <a:avLst/>
            </a:prstGeom>
          </p:spPr>
          <p:txBody>
            <a:bodyPr wrap="square" lIns="34281" tIns="34281" rIns="34281" bIns="34281" rtlCol="0">
              <a:noAutofit/>
            </a:bodyPr>
            <a:lstStyle/>
            <a:p>
              <a:pPr defTabSz="685595">
                <a:lnSpc>
                  <a:spcPct val="90000"/>
                </a:lnSpc>
                <a:spcBef>
                  <a:spcPts val="750"/>
                </a:spcBef>
              </a:pPr>
              <a:r>
                <a:rPr lang="en-GB" sz="1050" i="1" dirty="0">
                  <a:solidFill>
                    <a:srgbClr val="000000"/>
                  </a:solidFill>
                  <a:latin typeface="Arial" panose="020B0604020202020204"/>
                </a:rPr>
                <a:t>I don’t trust digital solutions. I’m concerned about data privacy. I want to receive a paper label.</a:t>
              </a:r>
            </a:p>
          </p:txBody>
        </p:sp>
        <p:sp>
          <p:nvSpPr>
            <p:cNvPr id="24" name="TextBox 23">
              <a:extLst>
                <a:ext uri="{FF2B5EF4-FFF2-40B4-BE49-F238E27FC236}">
                  <a16:creationId xmlns:a16="http://schemas.microsoft.com/office/drawing/2014/main" id="{46E96BD0-ACF0-3793-E416-05F329705E2D}"/>
                </a:ext>
              </a:extLst>
            </p:cNvPr>
            <p:cNvSpPr txBox="1"/>
            <p:nvPr/>
          </p:nvSpPr>
          <p:spPr bwMode="gray">
            <a:xfrm>
              <a:off x="7836156" y="2523871"/>
              <a:ext cx="392445" cy="627909"/>
            </a:xfrm>
            <a:prstGeom prst="rect">
              <a:avLst/>
            </a:prstGeom>
          </p:spPr>
          <p:txBody>
            <a:bodyPr wrap="square" lIns="34281" tIns="34281" rIns="34281" bIns="34281" rtlCol="0">
              <a:noAutofit/>
            </a:bodyPr>
            <a:lstStyle/>
            <a:p>
              <a:pPr defTabSz="685595">
                <a:lnSpc>
                  <a:spcPct val="90000"/>
                </a:lnSpc>
                <a:spcBef>
                  <a:spcPts val="750"/>
                </a:spcBef>
              </a:pPr>
              <a:r>
                <a:rPr lang="en-GB" sz="2999" dirty="0">
                  <a:solidFill>
                    <a:srgbClr val="000000"/>
                  </a:solidFill>
                  <a:latin typeface="Arial" panose="020B0604020202020204"/>
                </a:rPr>
                <a:t>“</a:t>
              </a:r>
            </a:p>
          </p:txBody>
        </p:sp>
        <p:sp>
          <p:nvSpPr>
            <p:cNvPr id="25" name="TextBox 24">
              <a:extLst>
                <a:ext uri="{FF2B5EF4-FFF2-40B4-BE49-F238E27FC236}">
                  <a16:creationId xmlns:a16="http://schemas.microsoft.com/office/drawing/2014/main" id="{08EBFC1B-1298-04EF-22E5-16B42BFDC4F9}"/>
                </a:ext>
              </a:extLst>
            </p:cNvPr>
            <p:cNvSpPr txBox="1"/>
            <p:nvPr/>
          </p:nvSpPr>
          <p:spPr bwMode="gray">
            <a:xfrm>
              <a:off x="10397406" y="2977384"/>
              <a:ext cx="482475" cy="738494"/>
            </a:xfrm>
            <a:prstGeom prst="rect">
              <a:avLst/>
            </a:prstGeom>
            <a:noFill/>
          </p:spPr>
          <p:txBody>
            <a:bodyPr wrap="square">
              <a:spAutoFit/>
            </a:bodyPr>
            <a:lstStyle/>
            <a:p>
              <a:pPr defTabSz="685595"/>
              <a:r>
                <a:rPr lang="en-GB" sz="2999" dirty="0">
                  <a:solidFill>
                    <a:srgbClr val="000000"/>
                  </a:solidFill>
                  <a:latin typeface="Arial" panose="020B0604020202020204"/>
                </a:rPr>
                <a:t>”</a:t>
              </a:r>
              <a:endParaRPr lang="en-GB" sz="1349" dirty="0">
                <a:solidFill>
                  <a:srgbClr val="000000"/>
                </a:solidFill>
                <a:latin typeface="Arial" panose="020B0604020202020204"/>
              </a:endParaRPr>
            </a:p>
          </p:txBody>
        </p:sp>
      </p:grpSp>
      <p:grpSp>
        <p:nvGrpSpPr>
          <p:cNvPr id="34" name="Group 33">
            <a:extLst>
              <a:ext uri="{FF2B5EF4-FFF2-40B4-BE49-F238E27FC236}">
                <a16:creationId xmlns:a16="http://schemas.microsoft.com/office/drawing/2014/main" id="{6382FFDE-A7C3-F4F5-B86E-8E00826AE4B6}"/>
              </a:ext>
            </a:extLst>
          </p:cNvPr>
          <p:cNvGrpSpPr/>
          <p:nvPr/>
        </p:nvGrpSpPr>
        <p:grpSpPr>
          <a:xfrm>
            <a:off x="2985622" y="2372476"/>
            <a:ext cx="2406666" cy="945374"/>
            <a:chOff x="3980829" y="3163301"/>
            <a:chExt cx="3208888" cy="1260499"/>
          </a:xfrm>
          <a:effectLst/>
        </p:grpSpPr>
        <p:sp>
          <p:nvSpPr>
            <p:cNvPr id="26" name="Speech Bubble: Rectangle with Corners Rounded 25">
              <a:extLst>
                <a:ext uri="{FF2B5EF4-FFF2-40B4-BE49-F238E27FC236}">
                  <a16:creationId xmlns:a16="http://schemas.microsoft.com/office/drawing/2014/main" id="{C0814480-8C20-DF88-06E3-DED05B16A5D8}"/>
                </a:ext>
              </a:extLst>
            </p:cNvPr>
            <p:cNvSpPr/>
            <p:nvPr/>
          </p:nvSpPr>
          <p:spPr bwMode="gray">
            <a:xfrm>
              <a:off x="3980829" y="3163301"/>
              <a:ext cx="3153438" cy="964876"/>
            </a:xfrm>
            <a:prstGeom prst="wedgeRoundRectCallout">
              <a:avLst>
                <a:gd name="adj1" fmla="val -3923"/>
                <a:gd name="adj2" fmla="val 127006"/>
                <a:gd name="adj3" fmla="val 16667"/>
              </a:avLst>
            </a:prstGeom>
            <a:solidFill>
              <a:schemeClr val="bg1"/>
            </a:solidFill>
            <a:ln w="28575" cap="flat" cmpd="sng" algn="ctr">
              <a:noFill/>
              <a:prstDash val="solid"/>
              <a:miter lim="800000"/>
              <a:headEnd type="none" w="med" len="med"/>
              <a:tailEnd type="none" w="med" len="med"/>
            </a:ln>
            <a:effectLst/>
          </p:spPr>
          <p:txBody>
            <a:bodyPr vert="horz" wrap="square" lIns="68554" tIns="34277" rIns="68554" bIns="34277" numCol="1" rtlCol="0" anchor="ctr" anchorCtr="0" compatLnSpc="1">
              <a:prstTxWarp prst="textNoShape">
                <a:avLst/>
              </a:prstTxWarp>
              <a:noAutofit/>
            </a:bodyPr>
            <a:lstStyle/>
            <a:p>
              <a:pPr algn="ctr" defTabSz="685595" fontAlgn="base">
                <a:lnSpc>
                  <a:spcPct val="90000"/>
                </a:lnSpc>
                <a:spcAft>
                  <a:spcPct val="0"/>
                </a:spcAft>
                <a:buClr>
                  <a:srgbClr val="0095FF"/>
                </a:buClr>
                <a:buSzPct val="90000"/>
              </a:pPr>
              <a:endParaRPr lang="en-GB" sz="1349" b="1" dirty="0">
                <a:solidFill>
                  <a:srgbClr val="0000C9"/>
                </a:solidFill>
                <a:latin typeface="Arial" panose="020B0604020202020204"/>
              </a:endParaRPr>
            </a:p>
          </p:txBody>
        </p:sp>
        <p:sp>
          <p:nvSpPr>
            <p:cNvPr id="27" name="TextBox 26">
              <a:extLst>
                <a:ext uri="{FF2B5EF4-FFF2-40B4-BE49-F238E27FC236}">
                  <a16:creationId xmlns:a16="http://schemas.microsoft.com/office/drawing/2014/main" id="{603852E9-975A-7625-46EC-12E1250AE2D7}"/>
                </a:ext>
              </a:extLst>
            </p:cNvPr>
            <p:cNvSpPr txBox="1"/>
            <p:nvPr/>
          </p:nvSpPr>
          <p:spPr bwMode="gray">
            <a:xfrm>
              <a:off x="4325049" y="3316036"/>
              <a:ext cx="2779421" cy="794120"/>
            </a:xfrm>
            <a:prstGeom prst="rect">
              <a:avLst/>
            </a:prstGeom>
          </p:spPr>
          <p:txBody>
            <a:bodyPr wrap="square" lIns="34281" tIns="34281" rIns="34281" bIns="34281" rtlCol="0">
              <a:noAutofit/>
            </a:bodyPr>
            <a:lstStyle/>
            <a:p>
              <a:pPr defTabSz="685595">
                <a:lnSpc>
                  <a:spcPct val="90000"/>
                </a:lnSpc>
                <a:spcBef>
                  <a:spcPts val="750"/>
                </a:spcBef>
              </a:pPr>
              <a:r>
                <a:rPr lang="en-GB" sz="1050" i="1" dirty="0">
                  <a:solidFill>
                    <a:srgbClr val="000000"/>
                  </a:solidFill>
                  <a:latin typeface="Arial" panose="020B0604020202020204"/>
                </a:rPr>
                <a:t>I’m travelling in Japan and forgot to pack my medicine. How do I make sure I get the right one?</a:t>
              </a:r>
            </a:p>
          </p:txBody>
        </p:sp>
        <p:sp>
          <p:nvSpPr>
            <p:cNvPr id="28" name="TextBox 27">
              <a:extLst>
                <a:ext uri="{FF2B5EF4-FFF2-40B4-BE49-F238E27FC236}">
                  <a16:creationId xmlns:a16="http://schemas.microsoft.com/office/drawing/2014/main" id="{C43EA4A5-3C1E-9CC8-FB5D-910228795031}"/>
                </a:ext>
              </a:extLst>
            </p:cNvPr>
            <p:cNvSpPr txBox="1"/>
            <p:nvPr/>
          </p:nvSpPr>
          <p:spPr bwMode="gray">
            <a:xfrm>
              <a:off x="4101344" y="3211306"/>
              <a:ext cx="392445" cy="627909"/>
            </a:xfrm>
            <a:prstGeom prst="rect">
              <a:avLst/>
            </a:prstGeom>
          </p:spPr>
          <p:txBody>
            <a:bodyPr wrap="square" lIns="34281" tIns="34281" rIns="34281" bIns="34281" rtlCol="0">
              <a:noAutofit/>
            </a:bodyPr>
            <a:lstStyle/>
            <a:p>
              <a:pPr defTabSz="685595">
                <a:lnSpc>
                  <a:spcPct val="90000"/>
                </a:lnSpc>
                <a:spcBef>
                  <a:spcPts val="750"/>
                </a:spcBef>
              </a:pPr>
              <a:r>
                <a:rPr lang="en-GB" sz="2999" dirty="0">
                  <a:solidFill>
                    <a:srgbClr val="000000"/>
                  </a:solidFill>
                  <a:latin typeface="Arial" panose="020B0604020202020204"/>
                </a:rPr>
                <a:t>“ </a:t>
              </a:r>
            </a:p>
          </p:txBody>
        </p:sp>
        <p:sp>
          <p:nvSpPr>
            <p:cNvPr id="29" name="TextBox 28">
              <a:extLst>
                <a:ext uri="{FF2B5EF4-FFF2-40B4-BE49-F238E27FC236}">
                  <a16:creationId xmlns:a16="http://schemas.microsoft.com/office/drawing/2014/main" id="{2A7916DE-A700-AB2A-3B17-9BDB444A8A83}"/>
                </a:ext>
              </a:extLst>
            </p:cNvPr>
            <p:cNvSpPr txBox="1"/>
            <p:nvPr/>
          </p:nvSpPr>
          <p:spPr bwMode="gray">
            <a:xfrm>
              <a:off x="6707242" y="3685306"/>
              <a:ext cx="482475" cy="738494"/>
            </a:xfrm>
            <a:prstGeom prst="rect">
              <a:avLst/>
            </a:prstGeom>
            <a:noFill/>
          </p:spPr>
          <p:txBody>
            <a:bodyPr wrap="square">
              <a:spAutoFit/>
            </a:bodyPr>
            <a:lstStyle/>
            <a:p>
              <a:pPr defTabSz="685595"/>
              <a:r>
                <a:rPr lang="en-GB" sz="2999" dirty="0">
                  <a:solidFill>
                    <a:srgbClr val="000000"/>
                  </a:solidFill>
                  <a:latin typeface="Arial" panose="020B0604020202020204"/>
                </a:rPr>
                <a:t>”</a:t>
              </a:r>
              <a:endParaRPr lang="en-GB" sz="1349" dirty="0">
                <a:solidFill>
                  <a:srgbClr val="000000"/>
                </a:solidFill>
                <a:latin typeface="Arial" panose="020B0604020202020204"/>
              </a:endParaRPr>
            </a:p>
          </p:txBody>
        </p:sp>
      </p:grpSp>
      <p:grpSp>
        <p:nvGrpSpPr>
          <p:cNvPr id="40" name="Group 39">
            <a:extLst>
              <a:ext uri="{FF2B5EF4-FFF2-40B4-BE49-F238E27FC236}">
                <a16:creationId xmlns:a16="http://schemas.microsoft.com/office/drawing/2014/main" id="{50B6F3A0-15CD-216C-F7A0-CE8BD4B876B8}"/>
              </a:ext>
            </a:extLst>
          </p:cNvPr>
          <p:cNvGrpSpPr/>
          <p:nvPr/>
        </p:nvGrpSpPr>
        <p:grpSpPr>
          <a:xfrm>
            <a:off x="141202" y="2154876"/>
            <a:ext cx="2467525" cy="1066988"/>
            <a:chOff x="65434" y="2830673"/>
            <a:chExt cx="3290037" cy="1422650"/>
          </a:xfrm>
          <a:solidFill>
            <a:schemeClr val="bg1"/>
          </a:solidFill>
        </p:grpSpPr>
        <p:sp>
          <p:nvSpPr>
            <p:cNvPr id="41" name="Speech Bubble: Rectangle with Corners Rounded 40">
              <a:extLst>
                <a:ext uri="{FF2B5EF4-FFF2-40B4-BE49-F238E27FC236}">
                  <a16:creationId xmlns:a16="http://schemas.microsoft.com/office/drawing/2014/main" id="{E88E73BF-A404-57F2-3DEA-01949BAC4DB8}"/>
                </a:ext>
              </a:extLst>
            </p:cNvPr>
            <p:cNvSpPr/>
            <p:nvPr/>
          </p:nvSpPr>
          <p:spPr bwMode="gray">
            <a:xfrm>
              <a:off x="65434" y="2830673"/>
              <a:ext cx="3153438" cy="1055269"/>
            </a:xfrm>
            <a:prstGeom prst="wedgeRoundRectCallout">
              <a:avLst>
                <a:gd name="adj1" fmla="val -21236"/>
                <a:gd name="adj2" fmla="val 79337"/>
                <a:gd name="adj3" fmla="val 16667"/>
              </a:avLst>
            </a:prstGeom>
            <a:grpFill/>
            <a:ln w="28575" cap="flat" cmpd="sng" algn="ctr">
              <a:noFill/>
              <a:prstDash val="solid"/>
              <a:miter lim="800000"/>
              <a:headEnd type="none" w="med" len="med"/>
              <a:tailEnd type="none" w="med" len="med"/>
            </a:ln>
            <a:effectLst/>
          </p:spPr>
          <p:txBody>
            <a:bodyPr vert="horz" wrap="square" lIns="68554" tIns="34277" rIns="68554" bIns="34277" numCol="1" rtlCol="0" anchor="ctr" anchorCtr="0" compatLnSpc="1">
              <a:prstTxWarp prst="textNoShape">
                <a:avLst/>
              </a:prstTxWarp>
              <a:noAutofit/>
            </a:bodyPr>
            <a:lstStyle/>
            <a:p>
              <a:pPr algn="ctr" defTabSz="685595" fontAlgn="base">
                <a:lnSpc>
                  <a:spcPct val="90000"/>
                </a:lnSpc>
                <a:spcAft>
                  <a:spcPct val="0"/>
                </a:spcAft>
                <a:buClr>
                  <a:srgbClr val="0095FF"/>
                </a:buClr>
                <a:buSzPct val="90000"/>
              </a:pPr>
              <a:endParaRPr lang="en-GB" sz="1349" b="1" dirty="0">
                <a:solidFill>
                  <a:srgbClr val="0000C9"/>
                </a:solidFill>
                <a:latin typeface="Arial" panose="020B0604020202020204"/>
              </a:endParaRPr>
            </a:p>
          </p:txBody>
        </p:sp>
        <p:sp>
          <p:nvSpPr>
            <p:cNvPr id="42" name="TextBox 41">
              <a:extLst>
                <a:ext uri="{FF2B5EF4-FFF2-40B4-BE49-F238E27FC236}">
                  <a16:creationId xmlns:a16="http://schemas.microsoft.com/office/drawing/2014/main" id="{F3A3F9A7-D765-148D-3E8F-B2671F83A8D9}"/>
                </a:ext>
              </a:extLst>
            </p:cNvPr>
            <p:cNvSpPr txBox="1"/>
            <p:nvPr/>
          </p:nvSpPr>
          <p:spPr bwMode="gray">
            <a:xfrm>
              <a:off x="292497" y="2916717"/>
              <a:ext cx="2926375" cy="794120"/>
            </a:xfrm>
            <a:prstGeom prst="rect">
              <a:avLst/>
            </a:prstGeom>
            <a:grpFill/>
          </p:spPr>
          <p:txBody>
            <a:bodyPr wrap="square" lIns="34281" tIns="34281" rIns="34281" bIns="34281" rtlCol="0">
              <a:noAutofit/>
            </a:bodyPr>
            <a:lstStyle/>
            <a:p>
              <a:pPr defTabSz="685595">
                <a:lnSpc>
                  <a:spcPct val="90000"/>
                </a:lnSpc>
                <a:spcBef>
                  <a:spcPts val="750"/>
                </a:spcBef>
              </a:pPr>
              <a:r>
                <a:rPr lang="en-GB" sz="1050" i="1" dirty="0">
                  <a:solidFill>
                    <a:srgbClr val="000000"/>
                  </a:solidFill>
                  <a:latin typeface="Arial" panose="020B0604020202020204"/>
                </a:rPr>
                <a:t>I want to see an integrated dosing regimen for the 6 medicines my mother has to take every day, with reminder alerts when needed.</a:t>
              </a:r>
            </a:p>
          </p:txBody>
        </p:sp>
        <p:sp>
          <p:nvSpPr>
            <p:cNvPr id="43" name="TextBox 42">
              <a:extLst>
                <a:ext uri="{FF2B5EF4-FFF2-40B4-BE49-F238E27FC236}">
                  <a16:creationId xmlns:a16="http://schemas.microsoft.com/office/drawing/2014/main" id="{138BE0BE-343A-46E6-DA0C-0C1249ED1E90}"/>
                </a:ext>
              </a:extLst>
            </p:cNvPr>
            <p:cNvSpPr txBox="1"/>
            <p:nvPr/>
          </p:nvSpPr>
          <p:spPr bwMode="gray">
            <a:xfrm>
              <a:off x="117389" y="2867262"/>
              <a:ext cx="392445" cy="627909"/>
            </a:xfrm>
            <a:prstGeom prst="rect">
              <a:avLst/>
            </a:prstGeom>
            <a:noFill/>
            <a:effectLst/>
          </p:spPr>
          <p:txBody>
            <a:bodyPr wrap="square" lIns="34281" tIns="34281" rIns="34281" bIns="34281" rtlCol="0">
              <a:noAutofit/>
            </a:bodyPr>
            <a:lstStyle/>
            <a:p>
              <a:pPr defTabSz="685595">
                <a:lnSpc>
                  <a:spcPct val="90000"/>
                </a:lnSpc>
                <a:spcBef>
                  <a:spcPts val="750"/>
                </a:spcBef>
              </a:pPr>
              <a:r>
                <a:rPr lang="en-GB" sz="2999" dirty="0">
                  <a:solidFill>
                    <a:srgbClr val="000000"/>
                  </a:solidFill>
                  <a:latin typeface="Arial" panose="020B0604020202020204"/>
                </a:rPr>
                <a:t>“ </a:t>
              </a:r>
            </a:p>
          </p:txBody>
        </p:sp>
        <p:sp>
          <p:nvSpPr>
            <p:cNvPr id="44" name="TextBox 43">
              <a:extLst>
                <a:ext uri="{FF2B5EF4-FFF2-40B4-BE49-F238E27FC236}">
                  <a16:creationId xmlns:a16="http://schemas.microsoft.com/office/drawing/2014/main" id="{18E2650F-F12D-1C73-E3EF-EFEC8D377D4C}"/>
                </a:ext>
              </a:extLst>
            </p:cNvPr>
            <p:cNvSpPr txBox="1"/>
            <p:nvPr/>
          </p:nvSpPr>
          <p:spPr bwMode="gray">
            <a:xfrm>
              <a:off x="2872996" y="3514827"/>
              <a:ext cx="482475" cy="738496"/>
            </a:xfrm>
            <a:prstGeom prst="rect">
              <a:avLst/>
            </a:prstGeom>
            <a:noFill/>
            <a:effectLst/>
          </p:spPr>
          <p:txBody>
            <a:bodyPr wrap="square">
              <a:spAutoFit/>
            </a:bodyPr>
            <a:lstStyle/>
            <a:p>
              <a:pPr defTabSz="685595"/>
              <a:r>
                <a:rPr lang="en-GB" sz="2999" dirty="0">
                  <a:solidFill>
                    <a:srgbClr val="000000"/>
                  </a:solidFill>
                  <a:latin typeface="Arial" panose="020B0604020202020204"/>
                </a:rPr>
                <a:t>”</a:t>
              </a:r>
              <a:endParaRPr lang="en-GB" sz="1349" dirty="0">
                <a:solidFill>
                  <a:srgbClr val="000000"/>
                </a:solidFill>
                <a:latin typeface="Arial" panose="020B0604020202020204"/>
              </a:endParaRPr>
            </a:p>
          </p:txBody>
        </p:sp>
      </p:grpSp>
      <p:sp>
        <p:nvSpPr>
          <p:cNvPr id="6" name="Footer Placeholder 4">
            <a:extLst>
              <a:ext uri="{FF2B5EF4-FFF2-40B4-BE49-F238E27FC236}">
                <a16:creationId xmlns:a16="http://schemas.microsoft.com/office/drawing/2014/main" id="{0C24EA3E-031F-7D6A-38F8-C350281173D9}"/>
              </a:ext>
            </a:extLst>
          </p:cNvPr>
          <p:cNvSpPr txBox="1">
            <a:spLocks/>
          </p:cNvSpPr>
          <p:nvPr/>
        </p:nvSpPr>
        <p:spPr>
          <a:xfrm>
            <a:off x="74766" y="4848953"/>
            <a:ext cx="7981950" cy="285750"/>
          </a:xfrm>
          <a:prstGeom prst="rect">
            <a:avLst/>
          </a:prstGeom>
        </p:spPr>
        <p:txBody>
          <a:bodyPr vert="horz" lIns="0" tIns="0" rIns="0" bIns="54000" rtlCol="0" anchor="b"/>
          <a:lstStyle>
            <a:defPPr>
              <a:defRPr lang="en-US"/>
            </a:defPPr>
            <a:lvl1pPr marL="0" indent="0" algn="l" defTabSz="914400" rtl="0" eaLnBrk="1" latinLnBrk="0" hangingPunct="1">
              <a:spcAft>
                <a:spcPts val="300"/>
              </a:spcAft>
              <a:buFont typeface="+mj-lt"/>
              <a:buNone/>
              <a:defRPr lang="en-GB" sz="1000" b="0" kern="1200" dirty="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750" dirty="0">
                <a:solidFill>
                  <a:schemeClr val="bg1"/>
                </a:solidFill>
              </a:rPr>
              <a:t>Slide courtesy of Shimon Yoshida, Executive Director, Head of International </a:t>
            </a:r>
            <a:r>
              <a:rPr lang="en-GB" sz="750" dirty="0" err="1">
                <a:solidFill>
                  <a:schemeClr val="bg1"/>
                </a:solidFill>
              </a:rPr>
              <a:t>Labeling</a:t>
            </a:r>
            <a:r>
              <a:rPr lang="en-GB" sz="750" dirty="0">
                <a:solidFill>
                  <a:schemeClr val="bg1"/>
                </a:solidFill>
              </a:rPr>
              <a:t> Group at Pfizer. </a:t>
            </a:r>
            <a:r>
              <a:rPr lang="en-GB" sz="800" dirty="0">
                <a:solidFill>
                  <a:schemeClr val="bg1"/>
                </a:solidFill>
              </a:rPr>
              <a:t>This information is for educational use only. Do not copy. Do not distribute.</a:t>
            </a:r>
            <a:br>
              <a:rPr lang="en-GB" sz="750" dirty="0">
                <a:solidFill>
                  <a:schemeClr val="bg1"/>
                </a:solidFill>
              </a:rPr>
            </a:br>
            <a:r>
              <a:rPr lang="en-GB" sz="750" dirty="0">
                <a:solidFill>
                  <a:schemeClr val="bg1"/>
                </a:solidFill>
              </a:rPr>
              <a:t>NHS, UK National Health Service.</a:t>
            </a:r>
          </a:p>
        </p:txBody>
      </p:sp>
    </p:spTree>
    <p:extLst>
      <p:ext uri="{BB962C8B-B14F-4D97-AF65-F5344CB8AC3E}">
        <p14:creationId xmlns:p14="http://schemas.microsoft.com/office/powerpoint/2010/main" val="2519120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33016-0371-95C4-6CEE-1CC54A58A268}"/>
              </a:ext>
            </a:extLst>
          </p:cNvPr>
          <p:cNvSpPr>
            <a:spLocks noGrp="1"/>
          </p:cNvSpPr>
          <p:nvPr>
            <p:ph type="title"/>
          </p:nvPr>
        </p:nvSpPr>
        <p:spPr/>
        <p:txBody>
          <a:bodyPr>
            <a:normAutofit fontScale="90000"/>
          </a:bodyPr>
          <a:lstStyle/>
          <a:p>
            <a:r>
              <a:rPr lang="en-GB" dirty="0"/>
              <a:t>Product information is already evolving to embrace transparency</a:t>
            </a:r>
          </a:p>
        </p:txBody>
      </p:sp>
      <p:sp>
        <p:nvSpPr>
          <p:cNvPr id="3" name="Slide Number Placeholder 2">
            <a:extLst>
              <a:ext uri="{FF2B5EF4-FFF2-40B4-BE49-F238E27FC236}">
                <a16:creationId xmlns:a16="http://schemas.microsoft.com/office/drawing/2014/main" id="{0C023EE7-A563-618E-B65F-9A0DFA63D4D1}"/>
              </a:ext>
            </a:extLst>
          </p:cNvPr>
          <p:cNvSpPr>
            <a:spLocks noGrp="1"/>
          </p:cNvSpPr>
          <p:nvPr>
            <p:ph type="sldNum" sz="quarter" idx="10"/>
          </p:nvPr>
        </p:nvSpPr>
        <p:spPr/>
        <p:txBody>
          <a:bodyPr/>
          <a:lstStyle/>
          <a:p>
            <a:fld id="{42AD0A0E-4515-A647-B2E3-7F1B29FB990E}" type="slidenum">
              <a:rPr lang="en-US" smtClean="0"/>
              <a:pPr/>
              <a:t>17</a:t>
            </a:fld>
            <a:endParaRPr lang="en-US"/>
          </a:p>
        </p:txBody>
      </p:sp>
      <p:grpSp>
        <p:nvGrpSpPr>
          <p:cNvPr id="4" name="Group 3">
            <a:extLst>
              <a:ext uri="{FF2B5EF4-FFF2-40B4-BE49-F238E27FC236}">
                <a16:creationId xmlns:a16="http://schemas.microsoft.com/office/drawing/2014/main" id="{75383435-3CBC-E678-331C-07B46E5A6726}"/>
              </a:ext>
            </a:extLst>
          </p:cNvPr>
          <p:cNvGrpSpPr>
            <a:grpSpLocks noChangeAspect="1"/>
          </p:cNvGrpSpPr>
          <p:nvPr/>
        </p:nvGrpSpPr>
        <p:grpSpPr>
          <a:xfrm>
            <a:off x="487164" y="1001486"/>
            <a:ext cx="7817971" cy="3647333"/>
            <a:chOff x="614829" y="1119319"/>
            <a:chExt cx="10679061" cy="4982123"/>
          </a:xfrm>
        </p:grpSpPr>
        <p:grpSp>
          <p:nvGrpSpPr>
            <p:cNvPr id="5" name="Group 4">
              <a:extLst>
                <a:ext uri="{FF2B5EF4-FFF2-40B4-BE49-F238E27FC236}">
                  <a16:creationId xmlns:a16="http://schemas.microsoft.com/office/drawing/2014/main" id="{72E19B06-E885-8E1E-FE1C-E127DB85EBAA}"/>
                </a:ext>
              </a:extLst>
            </p:cNvPr>
            <p:cNvGrpSpPr/>
            <p:nvPr/>
          </p:nvGrpSpPr>
          <p:grpSpPr>
            <a:xfrm>
              <a:off x="614829" y="1119319"/>
              <a:ext cx="10679061" cy="4982123"/>
              <a:chOff x="456854" y="898612"/>
              <a:chExt cx="11278292" cy="5453925"/>
            </a:xfrm>
          </p:grpSpPr>
          <p:pic>
            <p:nvPicPr>
              <p:cNvPr id="9" name="Picture 8">
                <a:extLst>
                  <a:ext uri="{FF2B5EF4-FFF2-40B4-BE49-F238E27FC236}">
                    <a16:creationId xmlns:a16="http://schemas.microsoft.com/office/drawing/2014/main" id="{C6253AA6-723A-F815-E377-434477EAF7E2}"/>
                  </a:ext>
                </a:extLst>
              </p:cNvPr>
              <p:cNvPicPr>
                <a:picLocks noChangeAspect="1"/>
              </p:cNvPicPr>
              <p:nvPr/>
            </p:nvPicPr>
            <p:blipFill rotWithShape="1">
              <a:blip r:embed="rId3"/>
              <a:srcRect l="1549" r="48714" b="66078"/>
              <a:stretch/>
            </p:blipFill>
            <p:spPr>
              <a:xfrm>
                <a:off x="456854" y="898612"/>
                <a:ext cx="5700470" cy="2366155"/>
              </a:xfrm>
              <a:prstGeom prst="rect">
                <a:avLst/>
              </a:prstGeom>
            </p:spPr>
          </p:pic>
          <p:pic>
            <p:nvPicPr>
              <p:cNvPr id="10" name="Picture 9">
                <a:extLst>
                  <a:ext uri="{FF2B5EF4-FFF2-40B4-BE49-F238E27FC236}">
                    <a16:creationId xmlns:a16="http://schemas.microsoft.com/office/drawing/2014/main" id="{7496227F-4CA0-5C98-8550-217D72253042}"/>
                  </a:ext>
                </a:extLst>
              </p:cNvPr>
              <p:cNvPicPr>
                <a:picLocks noChangeAspect="1"/>
              </p:cNvPicPr>
              <p:nvPr/>
            </p:nvPicPr>
            <p:blipFill>
              <a:blip r:embed="rId4"/>
              <a:stretch>
                <a:fillRect/>
              </a:stretch>
            </p:blipFill>
            <p:spPr>
              <a:xfrm>
                <a:off x="524843" y="3215302"/>
                <a:ext cx="5386987" cy="2475967"/>
              </a:xfrm>
              <a:prstGeom prst="rect">
                <a:avLst/>
              </a:prstGeom>
            </p:spPr>
          </p:pic>
          <p:pic>
            <p:nvPicPr>
              <p:cNvPr id="11" name="Picture 10">
                <a:extLst>
                  <a:ext uri="{FF2B5EF4-FFF2-40B4-BE49-F238E27FC236}">
                    <a16:creationId xmlns:a16="http://schemas.microsoft.com/office/drawing/2014/main" id="{973FCDFD-87CE-22D9-C3BA-587A97471249}"/>
                  </a:ext>
                </a:extLst>
              </p:cNvPr>
              <p:cNvPicPr>
                <a:picLocks noChangeAspect="1"/>
              </p:cNvPicPr>
              <p:nvPr/>
            </p:nvPicPr>
            <p:blipFill>
              <a:blip r:embed="rId5"/>
              <a:stretch>
                <a:fillRect/>
              </a:stretch>
            </p:blipFill>
            <p:spPr>
              <a:xfrm>
                <a:off x="6280174" y="3126706"/>
                <a:ext cx="5454972" cy="2636061"/>
              </a:xfrm>
              <a:prstGeom prst="rect">
                <a:avLst/>
              </a:prstGeom>
            </p:spPr>
          </p:pic>
          <p:pic>
            <p:nvPicPr>
              <p:cNvPr id="12" name="Picture 11">
                <a:extLst>
                  <a:ext uri="{FF2B5EF4-FFF2-40B4-BE49-F238E27FC236}">
                    <a16:creationId xmlns:a16="http://schemas.microsoft.com/office/drawing/2014/main" id="{D8959EAD-3129-9CD2-E19B-8133308779FA}"/>
                  </a:ext>
                </a:extLst>
              </p:cNvPr>
              <p:cNvPicPr>
                <a:picLocks noChangeAspect="1"/>
              </p:cNvPicPr>
              <p:nvPr/>
            </p:nvPicPr>
            <p:blipFill>
              <a:blip r:embed="rId6"/>
              <a:stretch>
                <a:fillRect/>
              </a:stretch>
            </p:blipFill>
            <p:spPr>
              <a:xfrm>
                <a:off x="6344363" y="1208650"/>
                <a:ext cx="5326592" cy="1610053"/>
              </a:xfrm>
              <a:prstGeom prst="rect">
                <a:avLst/>
              </a:prstGeom>
            </p:spPr>
          </p:pic>
          <p:sp>
            <p:nvSpPr>
              <p:cNvPr id="13" name="Rectangle 12">
                <a:extLst>
                  <a:ext uri="{FF2B5EF4-FFF2-40B4-BE49-F238E27FC236}">
                    <a16:creationId xmlns:a16="http://schemas.microsoft.com/office/drawing/2014/main" id="{DC98F4B7-28A7-DEC8-389B-0B063602FB7C}"/>
                  </a:ext>
                </a:extLst>
              </p:cNvPr>
              <p:cNvSpPr/>
              <p:nvPr/>
            </p:nvSpPr>
            <p:spPr>
              <a:xfrm>
                <a:off x="761412" y="1208649"/>
                <a:ext cx="5150417" cy="514388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endParaRPr lang="en-GB" sz="1799">
                  <a:solidFill>
                    <a:srgbClr val="FFFFFF"/>
                  </a:solidFill>
                  <a:latin typeface="Calibri"/>
                </a:endParaRPr>
              </a:p>
            </p:txBody>
          </p:sp>
          <p:sp>
            <p:nvSpPr>
              <p:cNvPr id="14" name="Rectangle 13">
                <a:extLst>
                  <a:ext uri="{FF2B5EF4-FFF2-40B4-BE49-F238E27FC236}">
                    <a16:creationId xmlns:a16="http://schemas.microsoft.com/office/drawing/2014/main" id="{D9CE3628-8A8C-0F3B-9DB4-88774BE603E2}"/>
                  </a:ext>
                </a:extLst>
              </p:cNvPr>
              <p:cNvSpPr/>
              <p:nvPr/>
            </p:nvSpPr>
            <p:spPr>
              <a:xfrm>
                <a:off x="6402686" y="1208649"/>
                <a:ext cx="5150417" cy="514388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endParaRPr lang="en-GB" sz="1799">
                  <a:solidFill>
                    <a:srgbClr val="FFFFFF"/>
                  </a:solidFill>
                  <a:latin typeface="Calibri"/>
                </a:endParaRPr>
              </a:p>
            </p:txBody>
          </p:sp>
        </p:grpSp>
        <p:grpSp>
          <p:nvGrpSpPr>
            <p:cNvPr id="6" name="Group 5">
              <a:extLst>
                <a:ext uri="{FF2B5EF4-FFF2-40B4-BE49-F238E27FC236}">
                  <a16:creationId xmlns:a16="http://schemas.microsoft.com/office/drawing/2014/main" id="{73114DC0-3788-1F0B-C46A-5E7BC0CCFD20}"/>
                </a:ext>
              </a:extLst>
            </p:cNvPr>
            <p:cNvGrpSpPr/>
            <p:nvPr/>
          </p:nvGrpSpPr>
          <p:grpSpPr>
            <a:xfrm>
              <a:off x="941304" y="1461398"/>
              <a:ext cx="9812421" cy="1762237"/>
              <a:chOff x="941304" y="1461398"/>
              <a:chExt cx="9812421" cy="1762237"/>
            </a:xfrm>
          </p:grpSpPr>
          <p:pic>
            <p:nvPicPr>
              <p:cNvPr id="7" name="Picture 6">
                <a:extLst>
                  <a:ext uri="{FF2B5EF4-FFF2-40B4-BE49-F238E27FC236}">
                    <a16:creationId xmlns:a16="http://schemas.microsoft.com/office/drawing/2014/main" id="{E0991F70-7C25-23E8-5F27-73FA20DD7BD8}"/>
                  </a:ext>
                </a:extLst>
              </p:cNvPr>
              <p:cNvPicPr>
                <a:picLocks noChangeAspect="1"/>
              </p:cNvPicPr>
              <p:nvPr/>
            </p:nvPicPr>
            <p:blipFill rotWithShape="1">
              <a:blip r:embed="rId7"/>
              <a:srcRect l="5355" t="6157" r="4872"/>
              <a:stretch/>
            </p:blipFill>
            <p:spPr>
              <a:xfrm>
                <a:off x="941304" y="1461398"/>
                <a:ext cx="4623539" cy="1762237"/>
              </a:xfrm>
              <a:prstGeom prst="rect">
                <a:avLst/>
              </a:prstGeom>
            </p:spPr>
          </p:pic>
          <p:pic>
            <p:nvPicPr>
              <p:cNvPr id="8" name="Picture 7">
                <a:extLst>
                  <a:ext uri="{FF2B5EF4-FFF2-40B4-BE49-F238E27FC236}">
                    <a16:creationId xmlns:a16="http://schemas.microsoft.com/office/drawing/2014/main" id="{62C8691E-A8E3-E750-62E6-A409AEC7325C}"/>
                  </a:ext>
                </a:extLst>
              </p:cNvPr>
              <p:cNvPicPr>
                <a:picLocks noChangeAspect="1"/>
              </p:cNvPicPr>
              <p:nvPr/>
            </p:nvPicPr>
            <p:blipFill>
              <a:blip r:embed="rId8"/>
              <a:stretch>
                <a:fillRect/>
              </a:stretch>
            </p:blipFill>
            <p:spPr>
              <a:xfrm>
                <a:off x="6281751" y="1465546"/>
                <a:ext cx="4471974" cy="1416125"/>
              </a:xfrm>
              <a:prstGeom prst="rect">
                <a:avLst/>
              </a:prstGeom>
            </p:spPr>
          </p:pic>
        </p:grpSp>
      </p:grpSp>
      <p:sp>
        <p:nvSpPr>
          <p:cNvPr id="15" name="Footer Placeholder 4">
            <a:extLst>
              <a:ext uri="{FF2B5EF4-FFF2-40B4-BE49-F238E27FC236}">
                <a16:creationId xmlns:a16="http://schemas.microsoft.com/office/drawing/2014/main" id="{1B7FDD78-8421-8B36-2832-E7817329BDD2}"/>
              </a:ext>
            </a:extLst>
          </p:cNvPr>
          <p:cNvSpPr txBox="1">
            <a:spLocks/>
          </p:cNvSpPr>
          <p:nvPr/>
        </p:nvSpPr>
        <p:spPr>
          <a:xfrm>
            <a:off x="1" y="4807710"/>
            <a:ext cx="8319910" cy="365125"/>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GB" sz="900" dirty="0"/>
          </a:p>
          <a:p>
            <a:r>
              <a:rPr lang="en-GB" sz="900" dirty="0"/>
              <a:t>This information is for educational use only. Do not copy. Do not distribute.</a:t>
            </a:r>
          </a:p>
        </p:txBody>
      </p:sp>
      <p:sp>
        <p:nvSpPr>
          <p:cNvPr id="16" name="Freeform: Shape 15">
            <a:extLst>
              <a:ext uri="{FF2B5EF4-FFF2-40B4-BE49-F238E27FC236}">
                <a16:creationId xmlns:a16="http://schemas.microsoft.com/office/drawing/2014/main" id="{66EEB373-A21F-0B8E-ECD3-A8C0A8DDEE3C}"/>
              </a:ext>
            </a:extLst>
          </p:cNvPr>
          <p:cNvSpPr/>
          <p:nvPr/>
        </p:nvSpPr>
        <p:spPr>
          <a:xfrm>
            <a:off x="698280" y="3084126"/>
            <a:ext cx="772549" cy="282417"/>
          </a:xfrm>
          <a:custGeom>
            <a:avLst/>
            <a:gdLst>
              <a:gd name="connsiteX0" fmla="*/ 221682 w 1247114"/>
              <a:gd name="connsiteY0" fmla="*/ 0 h 839097"/>
              <a:gd name="connsiteX1" fmla="*/ 307743 w 1247114"/>
              <a:gd name="connsiteY1" fmla="*/ 10758 h 839097"/>
              <a:gd name="connsiteX2" fmla="*/ 963959 w 1247114"/>
              <a:gd name="connsiteY2" fmla="*/ 193638 h 839097"/>
              <a:gd name="connsiteX3" fmla="*/ 1082293 w 1247114"/>
              <a:gd name="connsiteY3" fmla="*/ 247426 h 839097"/>
              <a:gd name="connsiteX4" fmla="*/ 1211385 w 1247114"/>
              <a:gd name="connsiteY4" fmla="*/ 376518 h 839097"/>
              <a:gd name="connsiteX5" fmla="*/ 1243658 w 1247114"/>
              <a:gd name="connsiteY5" fmla="*/ 527125 h 839097"/>
              <a:gd name="connsiteX6" fmla="*/ 705776 w 1247114"/>
              <a:gd name="connsiteY6" fmla="*/ 839097 h 839097"/>
              <a:gd name="connsiteX7" fmla="*/ 60317 w 1247114"/>
              <a:gd name="connsiteY7" fmla="*/ 699247 h 839097"/>
              <a:gd name="connsiteX8" fmla="*/ 114105 w 1247114"/>
              <a:gd name="connsiteY8" fmla="*/ 290457 h 839097"/>
              <a:gd name="connsiteX9" fmla="*/ 275470 w 1247114"/>
              <a:gd name="connsiteY9" fmla="*/ 279699 h 839097"/>
              <a:gd name="connsiteX10" fmla="*/ 426077 w 1247114"/>
              <a:gd name="connsiteY10" fmla="*/ 322730 h 839097"/>
              <a:gd name="connsiteX11" fmla="*/ 426077 w 1247114"/>
              <a:gd name="connsiteY11" fmla="*/ 333487 h 839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47114" h="839097">
                <a:moveTo>
                  <a:pt x="221682" y="0"/>
                </a:moveTo>
                <a:cubicBezTo>
                  <a:pt x="250369" y="3586"/>
                  <a:pt x="279493" y="4617"/>
                  <a:pt x="307743" y="10758"/>
                </a:cubicBezTo>
                <a:cubicBezTo>
                  <a:pt x="615844" y="77737"/>
                  <a:pt x="700046" y="92731"/>
                  <a:pt x="963959" y="193638"/>
                </a:cubicBezTo>
                <a:cubicBezTo>
                  <a:pt x="1004430" y="209112"/>
                  <a:pt x="1042848" y="229497"/>
                  <a:pt x="1082293" y="247426"/>
                </a:cubicBezTo>
                <a:cubicBezTo>
                  <a:pt x="1125324" y="290457"/>
                  <a:pt x="1180975" y="323807"/>
                  <a:pt x="1211385" y="376518"/>
                </a:cubicBezTo>
                <a:cubicBezTo>
                  <a:pt x="1237042" y="420990"/>
                  <a:pt x="1254967" y="477044"/>
                  <a:pt x="1243658" y="527125"/>
                </a:cubicBezTo>
                <a:cubicBezTo>
                  <a:pt x="1181432" y="802697"/>
                  <a:pt x="947034" y="766719"/>
                  <a:pt x="705776" y="839097"/>
                </a:cubicBezTo>
                <a:cubicBezTo>
                  <a:pt x="490623" y="792480"/>
                  <a:pt x="253466" y="804875"/>
                  <a:pt x="60317" y="699247"/>
                </a:cubicBezTo>
                <a:cubicBezTo>
                  <a:pt x="-69484" y="628262"/>
                  <a:pt x="39544" y="343271"/>
                  <a:pt x="114105" y="290457"/>
                </a:cubicBezTo>
                <a:cubicBezTo>
                  <a:pt x="158095" y="259297"/>
                  <a:pt x="221682" y="283285"/>
                  <a:pt x="275470" y="279699"/>
                </a:cubicBezTo>
                <a:cubicBezTo>
                  <a:pt x="480653" y="293378"/>
                  <a:pt x="447045" y="238860"/>
                  <a:pt x="426077" y="322730"/>
                </a:cubicBezTo>
                <a:cubicBezTo>
                  <a:pt x="425207" y="326209"/>
                  <a:pt x="426077" y="329901"/>
                  <a:pt x="426077" y="333487"/>
                </a:cubicBezTo>
              </a:path>
            </a:pathLst>
          </a:custGeom>
          <a:ln w="3810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GB"/>
          </a:p>
        </p:txBody>
      </p:sp>
      <p:sp>
        <p:nvSpPr>
          <p:cNvPr id="17" name="Freeform: Shape 16">
            <a:extLst>
              <a:ext uri="{FF2B5EF4-FFF2-40B4-BE49-F238E27FC236}">
                <a16:creationId xmlns:a16="http://schemas.microsoft.com/office/drawing/2014/main" id="{91BE72DD-545C-11A7-25FD-2CA5A4D1F452}"/>
              </a:ext>
            </a:extLst>
          </p:cNvPr>
          <p:cNvSpPr/>
          <p:nvPr/>
        </p:nvSpPr>
        <p:spPr>
          <a:xfrm>
            <a:off x="4568312" y="3272642"/>
            <a:ext cx="1252693" cy="293812"/>
          </a:xfrm>
          <a:custGeom>
            <a:avLst/>
            <a:gdLst>
              <a:gd name="connsiteX0" fmla="*/ 221682 w 1247114"/>
              <a:gd name="connsiteY0" fmla="*/ 0 h 839097"/>
              <a:gd name="connsiteX1" fmla="*/ 307743 w 1247114"/>
              <a:gd name="connsiteY1" fmla="*/ 10758 h 839097"/>
              <a:gd name="connsiteX2" fmla="*/ 963959 w 1247114"/>
              <a:gd name="connsiteY2" fmla="*/ 193638 h 839097"/>
              <a:gd name="connsiteX3" fmla="*/ 1082293 w 1247114"/>
              <a:gd name="connsiteY3" fmla="*/ 247426 h 839097"/>
              <a:gd name="connsiteX4" fmla="*/ 1211385 w 1247114"/>
              <a:gd name="connsiteY4" fmla="*/ 376518 h 839097"/>
              <a:gd name="connsiteX5" fmla="*/ 1243658 w 1247114"/>
              <a:gd name="connsiteY5" fmla="*/ 527125 h 839097"/>
              <a:gd name="connsiteX6" fmla="*/ 705776 w 1247114"/>
              <a:gd name="connsiteY6" fmla="*/ 839097 h 839097"/>
              <a:gd name="connsiteX7" fmla="*/ 60317 w 1247114"/>
              <a:gd name="connsiteY7" fmla="*/ 699247 h 839097"/>
              <a:gd name="connsiteX8" fmla="*/ 114105 w 1247114"/>
              <a:gd name="connsiteY8" fmla="*/ 290457 h 839097"/>
              <a:gd name="connsiteX9" fmla="*/ 275470 w 1247114"/>
              <a:gd name="connsiteY9" fmla="*/ 279699 h 839097"/>
              <a:gd name="connsiteX10" fmla="*/ 426077 w 1247114"/>
              <a:gd name="connsiteY10" fmla="*/ 322730 h 839097"/>
              <a:gd name="connsiteX11" fmla="*/ 426077 w 1247114"/>
              <a:gd name="connsiteY11" fmla="*/ 333487 h 839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47114" h="839097">
                <a:moveTo>
                  <a:pt x="221682" y="0"/>
                </a:moveTo>
                <a:cubicBezTo>
                  <a:pt x="250369" y="3586"/>
                  <a:pt x="279493" y="4617"/>
                  <a:pt x="307743" y="10758"/>
                </a:cubicBezTo>
                <a:cubicBezTo>
                  <a:pt x="615844" y="77737"/>
                  <a:pt x="700046" y="92731"/>
                  <a:pt x="963959" y="193638"/>
                </a:cubicBezTo>
                <a:cubicBezTo>
                  <a:pt x="1004430" y="209112"/>
                  <a:pt x="1042848" y="229497"/>
                  <a:pt x="1082293" y="247426"/>
                </a:cubicBezTo>
                <a:cubicBezTo>
                  <a:pt x="1125324" y="290457"/>
                  <a:pt x="1180975" y="323807"/>
                  <a:pt x="1211385" y="376518"/>
                </a:cubicBezTo>
                <a:cubicBezTo>
                  <a:pt x="1237042" y="420990"/>
                  <a:pt x="1254967" y="477044"/>
                  <a:pt x="1243658" y="527125"/>
                </a:cubicBezTo>
                <a:cubicBezTo>
                  <a:pt x="1181432" y="802697"/>
                  <a:pt x="947034" y="766719"/>
                  <a:pt x="705776" y="839097"/>
                </a:cubicBezTo>
                <a:cubicBezTo>
                  <a:pt x="490623" y="792480"/>
                  <a:pt x="253466" y="804875"/>
                  <a:pt x="60317" y="699247"/>
                </a:cubicBezTo>
                <a:cubicBezTo>
                  <a:pt x="-69484" y="628262"/>
                  <a:pt x="39544" y="343271"/>
                  <a:pt x="114105" y="290457"/>
                </a:cubicBezTo>
                <a:cubicBezTo>
                  <a:pt x="158095" y="259297"/>
                  <a:pt x="221682" y="283285"/>
                  <a:pt x="275470" y="279699"/>
                </a:cubicBezTo>
                <a:cubicBezTo>
                  <a:pt x="480653" y="293378"/>
                  <a:pt x="447045" y="238860"/>
                  <a:pt x="426077" y="322730"/>
                </a:cubicBezTo>
                <a:cubicBezTo>
                  <a:pt x="425207" y="326209"/>
                  <a:pt x="426077" y="329901"/>
                  <a:pt x="426077" y="333487"/>
                </a:cubicBezTo>
              </a:path>
            </a:pathLst>
          </a:custGeom>
          <a:ln w="3810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GB"/>
          </a:p>
        </p:txBody>
      </p:sp>
      <p:sp>
        <p:nvSpPr>
          <p:cNvPr id="18" name="Freeform: Shape 17">
            <a:extLst>
              <a:ext uri="{FF2B5EF4-FFF2-40B4-BE49-F238E27FC236}">
                <a16:creationId xmlns:a16="http://schemas.microsoft.com/office/drawing/2014/main" id="{3B990B83-3EA8-C87B-F558-CFFA07BC4611}"/>
              </a:ext>
            </a:extLst>
          </p:cNvPr>
          <p:cNvSpPr/>
          <p:nvPr/>
        </p:nvSpPr>
        <p:spPr>
          <a:xfrm>
            <a:off x="4588580" y="3772432"/>
            <a:ext cx="1252693" cy="293812"/>
          </a:xfrm>
          <a:custGeom>
            <a:avLst/>
            <a:gdLst>
              <a:gd name="connsiteX0" fmla="*/ 221682 w 1247114"/>
              <a:gd name="connsiteY0" fmla="*/ 0 h 839097"/>
              <a:gd name="connsiteX1" fmla="*/ 307743 w 1247114"/>
              <a:gd name="connsiteY1" fmla="*/ 10758 h 839097"/>
              <a:gd name="connsiteX2" fmla="*/ 963959 w 1247114"/>
              <a:gd name="connsiteY2" fmla="*/ 193638 h 839097"/>
              <a:gd name="connsiteX3" fmla="*/ 1082293 w 1247114"/>
              <a:gd name="connsiteY3" fmla="*/ 247426 h 839097"/>
              <a:gd name="connsiteX4" fmla="*/ 1211385 w 1247114"/>
              <a:gd name="connsiteY4" fmla="*/ 376518 h 839097"/>
              <a:gd name="connsiteX5" fmla="*/ 1243658 w 1247114"/>
              <a:gd name="connsiteY5" fmla="*/ 527125 h 839097"/>
              <a:gd name="connsiteX6" fmla="*/ 705776 w 1247114"/>
              <a:gd name="connsiteY6" fmla="*/ 839097 h 839097"/>
              <a:gd name="connsiteX7" fmla="*/ 60317 w 1247114"/>
              <a:gd name="connsiteY7" fmla="*/ 699247 h 839097"/>
              <a:gd name="connsiteX8" fmla="*/ 114105 w 1247114"/>
              <a:gd name="connsiteY8" fmla="*/ 290457 h 839097"/>
              <a:gd name="connsiteX9" fmla="*/ 275470 w 1247114"/>
              <a:gd name="connsiteY9" fmla="*/ 279699 h 839097"/>
              <a:gd name="connsiteX10" fmla="*/ 426077 w 1247114"/>
              <a:gd name="connsiteY10" fmla="*/ 322730 h 839097"/>
              <a:gd name="connsiteX11" fmla="*/ 426077 w 1247114"/>
              <a:gd name="connsiteY11" fmla="*/ 333487 h 839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47114" h="839097">
                <a:moveTo>
                  <a:pt x="221682" y="0"/>
                </a:moveTo>
                <a:cubicBezTo>
                  <a:pt x="250369" y="3586"/>
                  <a:pt x="279493" y="4617"/>
                  <a:pt x="307743" y="10758"/>
                </a:cubicBezTo>
                <a:cubicBezTo>
                  <a:pt x="615844" y="77737"/>
                  <a:pt x="700046" y="92731"/>
                  <a:pt x="963959" y="193638"/>
                </a:cubicBezTo>
                <a:cubicBezTo>
                  <a:pt x="1004430" y="209112"/>
                  <a:pt x="1042848" y="229497"/>
                  <a:pt x="1082293" y="247426"/>
                </a:cubicBezTo>
                <a:cubicBezTo>
                  <a:pt x="1125324" y="290457"/>
                  <a:pt x="1180975" y="323807"/>
                  <a:pt x="1211385" y="376518"/>
                </a:cubicBezTo>
                <a:cubicBezTo>
                  <a:pt x="1237042" y="420990"/>
                  <a:pt x="1254967" y="477044"/>
                  <a:pt x="1243658" y="527125"/>
                </a:cubicBezTo>
                <a:cubicBezTo>
                  <a:pt x="1181432" y="802697"/>
                  <a:pt x="947034" y="766719"/>
                  <a:pt x="705776" y="839097"/>
                </a:cubicBezTo>
                <a:cubicBezTo>
                  <a:pt x="490623" y="792480"/>
                  <a:pt x="253466" y="804875"/>
                  <a:pt x="60317" y="699247"/>
                </a:cubicBezTo>
                <a:cubicBezTo>
                  <a:pt x="-69484" y="628262"/>
                  <a:pt x="39544" y="343271"/>
                  <a:pt x="114105" y="290457"/>
                </a:cubicBezTo>
                <a:cubicBezTo>
                  <a:pt x="158095" y="259297"/>
                  <a:pt x="221682" y="283285"/>
                  <a:pt x="275470" y="279699"/>
                </a:cubicBezTo>
                <a:cubicBezTo>
                  <a:pt x="480653" y="293378"/>
                  <a:pt x="447045" y="238860"/>
                  <a:pt x="426077" y="322730"/>
                </a:cubicBezTo>
                <a:cubicBezTo>
                  <a:pt x="425207" y="326209"/>
                  <a:pt x="426077" y="329901"/>
                  <a:pt x="426077" y="333487"/>
                </a:cubicBezTo>
              </a:path>
            </a:pathLst>
          </a:custGeom>
          <a:ln w="3810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27152844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33016-0371-95C4-6CEE-1CC54A58A268}"/>
              </a:ext>
            </a:extLst>
          </p:cNvPr>
          <p:cNvSpPr>
            <a:spLocks noGrp="1"/>
          </p:cNvSpPr>
          <p:nvPr>
            <p:ph type="title"/>
          </p:nvPr>
        </p:nvSpPr>
        <p:spPr>
          <a:xfrm>
            <a:off x="857250" y="59945"/>
            <a:ext cx="7933067" cy="941541"/>
          </a:xfrm>
        </p:spPr>
        <p:txBody>
          <a:bodyPr>
            <a:noAutofit/>
          </a:bodyPr>
          <a:lstStyle/>
          <a:p>
            <a:r>
              <a:rPr lang="en-GB" sz="2400" spc="-20" dirty="0"/>
              <a:t>An electronic format allows us to take the next step towards linking product information to the underlying evidence</a:t>
            </a:r>
          </a:p>
        </p:txBody>
      </p:sp>
      <p:sp>
        <p:nvSpPr>
          <p:cNvPr id="3" name="Slide Number Placeholder 2">
            <a:extLst>
              <a:ext uri="{FF2B5EF4-FFF2-40B4-BE49-F238E27FC236}">
                <a16:creationId xmlns:a16="http://schemas.microsoft.com/office/drawing/2014/main" id="{0C023EE7-A563-618E-B65F-9A0DFA63D4D1}"/>
              </a:ext>
            </a:extLst>
          </p:cNvPr>
          <p:cNvSpPr>
            <a:spLocks noGrp="1"/>
          </p:cNvSpPr>
          <p:nvPr>
            <p:ph type="sldNum" sz="quarter" idx="10"/>
          </p:nvPr>
        </p:nvSpPr>
        <p:spPr/>
        <p:txBody>
          <a:bodyPr/>
          <a:lstStyle/>
          <a:p>
            <a:fld id="{42AD0A0E-4515-A647-B2E3-7F1B29FB990E}" type="slidenum">
              <a:rPr lang="en-US" smtClean="0"/>
              <a:pPr/>
              <a:t>18</a:t>
            </a:fld>
            <a:endParaRPr lang="en-US"/>
          </a:p>
        </p:txBody>
      </p:sp>
      <p:sp>
        <p:nvSpPr>
          <p:cNvPr id="15" name="Footer Placeholder 4">
            <a:extLst>
              <a:ext uri="{FF2B5EF4-FFF2-40B4-BE49-F238E27FC236}">
                <a16:creationId xmlns:a16="http://schemas.microsoft.com/office/drawing/2014/main" id="{1B7FDD78-8421-8B36-2832-E7817329BDD2}"/>
              </a:ext>
            </a:extLst>
          </p:cNvPr>
          <p:cNvSpPr txBox="1">
            <a:spLocks/>
          </p:cNvSpPr>
          <p:nvPr/>
        </p:nvSpPr>
        <p:spPr>
          <a:xfrm>
            <a:off x="1" y="4807710"/>
            <a:ext cx="8319910" cy="365125"/>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900" dirty="0"/>
              <a:t>This information is for educational use only. Do not copy. Do not distribute.</a:t>
            </a:r>
            <a:br>
              <a:rPr lang="en-GB" sz="900" dirty="0"/>
            </a:br>
            <a:r>
              <a:rPr lang="en-GB" sz="900" dirty="0" err="1"/>
              <a:t>ePI</a:t>
            </a:r>
            <a:r>
              <a:rPr lang="en-GB" sz="900" dirty="0"/>
              <a:t>, electronic product information.</a:t>
            </a:r>
          </a:p>
        </p:txBody>
      </p:sp>
      <p:grpSp>
        <p:nvGrpSpPr>
          <p:cNvPr id="19" name="Group 18">
            <a:extLst>
              <a:ext uri="{FF2B5EF4-FFF2-40B4-BE49-F238E27FC236}">
                <a16:creationId xmlns:a16="http://schemas.microsoft.com/office/drawing/2014/main" id="{BE22ED47-52D1-FA7B-3A3A-D9A6A97278A6}"/>
              </a:ext>
            </a:extLst>
          </p:cNvPr>
          <p:cNvGrpSpPr/>
          <p:nvPr/>
        </p:nvGrpSpPr>
        <p:grpSpPr>
          <a:xfrm>
            <a:off x="487164" y="1001486"/>
            <a:ext cx="7817971" cy="3647333"/>
            <a:chOff x="487164" y="1001486"/>
            <a:chExt cx="7817971" cy="3647333"/>
          </a:xfrm>
        </p:grpSpPr>
        <p:grpSp>
          <p:nvGrpSpPr>
            <p:cNvPr id="4" name="Group 3">
              <a:extLst>
                <a:ext uri="{FF2B5EF4-FFF2-40B4-BE49-F238E27FC236}">
                  <a16:creationId xmlns:a16="http://schemas.microsoft.com/office/drawing/2014/main" id="{75383435-3CBC-E678-331C-07B46E5A6726}"/>
                </a:ext>
              </a:extLst>
            </p:cNvPr>
            <p:cNvGrpSpPr>
              <a:grpSpLocks noChangeAspect="1"/>
            </p:cNvGrpSpPr>
            <p:nvPr/>
          </p:nvGrpSpPr>
          <p:grpSpPr>
            <a:xfrm>
              <a:off x="487164" y="1001486"/>
              <a:ext cx="7817971" cy="3647333"/>
              <a:chOff x="614829" y="1119319"/>
              <a:chExt cx="10679061" cy="4982123"/>
            </a:xfrm>
          </p:grpSpPr>
          <p:grpSp>
            <p:nvGrpSpPr>
              <p:cNvPr id="5" name="Group 4">
                <a:extLst>
                  <a:ext uri="{FF2B5EF4-FFF2-40B4-BE49-F238E27FC236}">
                    <a16:creationId xmlns:a16="http://schemas.microsoft.com/office/drawing/2014/main" id="{72E19B06-E885-8E1E-FE1C-E127DB85EBAA}"/>
                  </a:ext>
                </a:extLst>
              </p:cNvPr>
              <p:cNvGrpSpPr/>
              <p:nvPr/>
            </p:nvGrpSpPr>
            <p:grpSpPr>
              <a:xfrm>
                <a:off x="614829" y="1119319"/>
                <a:ext cx="10679061" cy="4982123"/>
                <a:chOff x="456854" y="898612"/>
                <a:chExt cx="11278292" cy="5453925"/>
              </a:xfrm>
            </p:grpSpPr>
            <p:pic>
              <p:nvPicPr>
                <p:cNvPr id="9" name="Picture 8">
                  <a:extLst>
                    <a:ext uri="{FF2B5EF4-FFF2-40B4-BE49-F238E27FC236}">
                      <a16:creationId xmlns:a16="http://schemas.microsoft.com/office/drawing/2014/main" id="{C6253AA6-723A-F815-E377-434477EAF7E2}"/>
                    </a:ext>
                  </a:extLst>
                </p:cNvPr>
                <p:cNvPicPr>
                  <a:picLocks noChangeAspect="1"/>
                </p:cNvPicPr>
                <p:nvPr/>
              </p:nvPicPr>
              <p:blipFill rotWithShape="1">
                <a:blip r:embed="rId3"/>
                <a:srcRect l="1549" r="48714" b="66078"/>
                <a:stretch/>
              </p:blipFill>
              <p:spPr>
                <a:xfrm>
                  <a:off x="456854" y="898612"/>
                  <a:ext cx="5700470" cy="2366155"/>
                </a:xfrm>
                <a:prstGeom prst="rect">
                  <a:avLst/>
                </a:prstGeom>
              </p:spPr>
            </p:pic>
            <p:pic>
              <p:nvPicPr>
                <p:cNvPr id="10" name="Picture 9">
                  <a:extLst>
                    <a:ext uri="{FF2B5EF4-FFF2-40B4-BE49-F238E27FC236}">
                      <a16:creationId xmlns:a16="http://schemas.microsoft.com/office/drawing/2014/main" id="{7496227F-4CA0-5C98-8550-217D72253042}"/>
                    </a:ext>
                  </a:extLst>
                </p:cNvPr>
                <p:cNvPicPr>
                  <a:picLocks noChangeAspect="1"/>
                </p:cNvPicPr>
                <p:nvPr/>
              </p:nvPicPr>
              <p:blipFill>
                <a:blip r:embed="rId4"/>
                <a:stretch>
                  <a:fillRect/>
                </a:stretch>
              </p:blipFill>
              <p:spPr>
                <a:xfrm>
                  <a:off x="524843" y="3215302"/>
                  <a:ext cx="5386987" cy="2475967"/>
                </a:xfrm>
                <a:prstGeom prst="rect">
                  <a:avLst/>
                </a:prstGeom>
              </p:spPr>
            </p:pic>
            <p:pic>
              <p:nvPicPr>
                <p:cNvPr id="11" name="Picture 10">
                  <a:extLst>
                    <a:ext uri="{FF2B5EF4-FFF2-40B4-BE49-F238E27FC236}">
                      <a16:creationId xmlns:a16="http://schemas.microsoft.com/office/drawing/2014/main" id="{973FCDFD-87CE-22D9-C3BA-587A97471249}"/>
                    </a:ext>
                  </a:extLst>
                </p:cNvPr>
                <p:cNvPicPr>
                  <a:picLocks noChangeAspect="1"/>
                </p:cNvPicPr>
                <p:nvPr/>
              </p:nvPicPr>
              <p:blipFill>
                <a:blip r:embed="rId5"/>
                <a:stretch>
                  <a:fillRect/>
                </a:stretch>
              </p:blipFill>
              <p:spPr>
                <a:xfrm>
                  <a:off x="6280174" y="3126706"/>
                  <a:ext cx="5454972" cy="2636061"/>
                </a:xfrm>
                <a:prstGeom prst="rect">
                  <a:avLst/>
                </a:prstGeom>
              </p:spPr>
            </p:pic>
            <p:pic>
              <p:nvPicPr>
                <p:cNvPr id="12" name="Picture 11">
                  <a:extLst>
                    <a:ext uri="{FF2B5EF4-FFF2-40B4-BE49-F238E27FC236}">
                      <a16:creationId xmlns:a16="http://schemas.microsoft.com/office/drawing/2014/main" id="{D8959EAD-3129-9CD2-E19B-8133308779FA}"/>
                    </a:ext>
                  </a:extLst>
                </p:cNvPr>
                <p:cNvPicPr>
                  <a:picLocks noChangeAspect="1"/>
                </p:cNvPicPr>
                <p:nvPr/>
              </p:nvPicPr>
              <p:blipFill>
                <a:blip r:embed="rId6"/>
                <a:stretch>
                  <a:fillRect/>
                </a:stretch>
              </p:blipFill>
              <p:spPr>
                <a:xfrm>
                  <a:off x="6344363" y="1208650"/>
                  <a:ext cx="5326592" cy="1610053"/>
                </a:xfrm>
                <a:prstGeom prst="rect">
                  <a:avLst/>
                </a:prstGeom>
              </p:spPr>
            </p:pic>
            <p:sp>
              <p:nvSpPr>
                <p:cNvPr id="13" name="Rectangle 12">
                  <a:extLst>
                    <a:ext uri="{FF2B5EF4-FFF2-40B4-BE49-F238E27FC236}">
                      <a16:creationId xmlns:a16="http://schemas.microsoft.com/office/drawing/2014/main" id="{DC98F4B7-28A7-DEC8-389B-0B063602FB7C}"/>
                    </a:ext>
                  </a:extLst>
                </p:cNvPr>
                <p:cNvSpPr/>
                <p:nvPr/>
              </p:nvSpPr>
              <p:spPr>
                <a:xfrm>
                  <a:off x="761412" y="1208649"/>
                  <a:ext cx="5150417" cy="514388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endParaRPr lang="en-GB" sz="1799">
                    <a:solidFill>
                      <a:srgbClr val="FFFFFF"/>
                    </a:solidFill>
                    <a:latin typeface="Calibri"/>
                  </a:endParaRPr>
                </a:p>
              </p:txBody>
            </p:sp>
            <p:sp>
              <p:nvSpPr>
                <p:cNvPr id="14" name="Rectangle 13">
                  <a:extLst>
                    <a:ext uri="{FF2B5EF4-FFF2-40B4-BE49-F238E27FC236}">
                      <a16:creationId xmlns:a16="http://schemas.microsoft.com/office/drawing/2014/main" id="{D9CE3628-8A8C-0F3B-9DB4-88774BE603E2}"/>
                    </a:ext>
                  </a:extLst>
                </p:cNvPr>
                <p:cNvSpPr/>
                <p:nvPr/>
              </p:nvSpPr>
              <p:spPr>
                <a:xfrm>
                  <a:off x="6402686" y="1208649"/>
                  <a:ext cx="5150417" cy="514388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endParaRPr lang="en-GB" sz="1799">
                    <a:solidFill>
                      <a:srgbClr val="FFFFFF"/>
                    </a:solidFill>
                    <a:latin typeface="Calibri"/>
                  </a:endParaRPr>
                </a:p>
              </p:txBody>
            </p:sp>
          </p:grpSp>
          <p:grpSp>
            <p:nvGrpSpPr>
              <p:cNvPr id="6" name="Group 5">
                <a:extLst>
                  <a:ext uri="{FF2B5EF4-FFF2-40B4-BE49-F238E27FC236}">
                    <a16:creationId xmlns:a16="http://schemas.microsoft.com/office/drawing/2014/main" id="{73114DC0-3788-1F0B-C46A-5E7BC0CCFD20}"/>
                  </a:ext>
                </a:extLst>
              </p:cNvPr>
              <p:cNvGrpSpPr/>
              <p:nvPr/>
            </p:nvGrpSpPr>
            <p:grpSpPr>
              <a:xfrm>
                <a:off x="941304" y="1461398"/>
                <a:ext cx="9812421" cy="1762237"/>
                <a:chOff x="941304" y="1461398"/>
                <a:chExt cx="9812421" cy="1762237"/>
              </a:xfrm>
            </p:grpSpPr>
            <p:pic>
              <p:nvPicPr>
                <p:cNvPr id="7" name="Picture 6">
                  <a:extLst>
                    <a:ext uri="{FF2B5EF4-FFF2-40B4-BE49-F238E27FC236}">
                      <a16:creationId xmlns:a16="http://schemas.microsoft.com/office/drawing/2014/main" id="{E0991F70-7C25-23E8-5F27-73FA20DD7BD8}"/>
                    </a:ext>
                  </a:extLst>
                </p:cNvPr>
                <p:cNvPicPr>
                  <a:picLocks noChangeAspect="1"/>
                </p:cNvPicPr>
                <p:nvPr/>
              </p:nvPicPr>
              <p:blipFill rotWithShape="1">
                <a:blip r:embed="rId7"/>
                <a:srcRect l="5355" t="6157" r="4872"/>
                <a:stretch/>
              </p:blipFill>
              <p:spPr>
                <a:xfrm>
                  <a:off x="941304" y="1461398"/>
                  <a:ext cx="4623539" cy="1762237"/>
                </a:xfrm>
                <a:prstGeom prst="rect">
                  <a:avLst/>
                </a:prstGeom>
              </p:spPr>
            </p:pic>
            <p:pic>
              <p:nvPicPr>
                <p:cNvPr id="8" name="Picture 7">
                  <a:extLst>
                    <a:ext uri="{FF2B5EF4-FFF2-40B4-BE49-F238E27FC236}">
                      <a16:creationId xmlns:a16="http://schemas.microsoft.com/office/drawing/2014/main" id="{62C8691E-A8E3-E750-62E6-A409AEC7325C}"/>
                    </a:ext>
                  </a:extLst>
                </p:cNvPr>
                <p:cNvPicPr>
                  <a:picLocks noChangeAspect="1"/>
                </p:cNvPicPr>
                <p:nvPr/>
              </p:nvPicPr>
              <p:blipFill>
                <a:blip r:embed="rId8"/>
                <a:stretch>
                  <a:fillRect/>
                </a:stretch>
              </p:blipFill>
              <p:spPr>
                <a:xfrm>
                  <a:off x="6281751" y="1465546"/>
                  <a:ext cx="4471974" cy="1416125"/>
                </a:xfrm>
                <a:prstGeom prst="rect">
                  <a:avLst/>
                </a:prstGeom>
              </p:spPr>
            </p:pic>
          </p:grpSp>
        </p:grpSp>
        <p:grpSp>
          <p:nvGrpSpPr>
            <p:cNvPr id="18" name="Group 17">
              <a:extLst>
                <a:ext uri="{FF2B5EF4-FFF2-40B4-BE49-F238E27FC236}">
                  <a16:creationId xmlns:a16="http://schemas.microsoft.com/office/drawing/2014/main" id="{2E0E9D19-3D3B-FB37-D9C2-D54DA6991045}"/>
                </a:ext>
              </a:extLst>
            </p:cNvPr>
            <p:cNvGrpSpPr/>
            <p:nvPr/>
          </p:nvGrpSpPr>
          <p:grpSpPr>
            <a:xfrm>
              <a:off x="5396875" y="3244676"/>
              <a:ext cx="913011" cy="1125876"/>
              <a:chOff x="5396875" y="3244676"/>
              <a:chExt cx="913011" cy="1125876"/>
            </a:xfrm>
          </p:grpSpPr>
          <p:pic>
            <p:nvPicPr>
              <p:cNvPr id="16" name="Graphic 15" descr="Arrow: Slight curve with solid fill">
                <a:extLst>
                  <a:ext uri="{FF2B5EF4-FFF2-40B4-BE49-F238E27FC236}">
                    <a16:creationId xmlns:a16="http://schemas.microsoft.com/office/drawing/2014/main" id="{35A682AA-2CA3-DFE9-B156-D742A4A314F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396875" y="3244676"/>
                <a:ext cx="621010" cy="621010"/>
              </a:xfrm>
              <a:prstGeom prst="rect">
                <a:avLst/>
              </a:prstGeom>
            </p:spPr>
          </p:pic>
          <p:pic>
            <p:nvPicPr>
              <p:cNvPr id="17" name="Graphic 16" descr="Arrow: Slight curve with solid fill">
                <a:extLst>
                  <a:ext uri="{FF2B5EF4-FFF2-40B4-BE49-F238E27FC236}">
                    <a16:creationId xmlns:a16="http://schemas.microsoft.com/office/drawing/2014/main" id="{D71ED311-0F17-37AB-8F49-37520864E58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688876" y="3749542"/>
                <a:ext cx="621010" cy="621010"/>
              </a:xfrm>
              <a:prstGeom prst="rect">
                <a:avLst/>
              </a:prstGeom>
            </p:spPr>
          </p:pic>
        </p:grpSp>
      </p:grpSp>
    </p:spTree>
    <p:extLst>
      <p:ext uri="{BB962C8B-B14F-4D97-AF65-F5344CB8AC3E}">
        <p14:creationId xmlns:p14="http://schemas.microsoft.com/office/powerpoint/2010/main" val="41752911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A1DC2-E08F-DC12-7F6E-936C6AC02ACB}"/>
              </a:ext>
            </a:extLst>
          </p:cNvPr>
          <p:cNvSpPr>
            <a:spLocks noGrp="1"/>
          </p:cNvSpPr>
          <p:nvPr>
            <p:ph type="title"/>
          </p:nvPr>
        </p:nvSpPr>
        <p:spPr/>
        <p:txBody>
          <a:bodyPr>
            <a:noAutofit/>
          </a:bodyPr>
          <a:lstStyle/>
          <a:p>
            <a:r>
              <a:rPr lang="en-GB" sz="2400" dirty="0" err="1"/>
              <a:t>ePI</a:t>
            </a:r>
            <a:r>
              <a:rPr lang="en-GB" sz="2400" dirty="0"/>
              <a:t> could link together all electronic publications and disclosures to increase discoverability and use by all</a:t>
            </a:r>
          </a:p>
        </p:txBody>
      </p:sp>
      <p:sp>
        <p:nvSpPr>
          <p:cNvPr id="3" name="Slide Number Placeholder 2">
            <a:extLst>
              <a:ext uri="{FF2B5EF4-FFF2-40B4-BE49-F238E27FC236}">
                <a16:creationId xmlns:a16="http://schemas.microsoft.com/office/drawing/2014/main" id="{3131F5F0-CCAD-1CFB-490B-3FCC89131781}"/>
              </a:ext>
            </a:extLst>
          </p:cNvPr>
          <p:cNvSpPr>
            <a:spLocks noGrp="1"/>
          </p:cNvSpPr>
          <p:nvPr>
            <p:ph type="sldNum" sz="quarter" idx="10"/>
          </p:nvPr>
        </p:nvSpPr>
        <p:spPr/>
        <p:txBody>
          <a:bodyPr/>
          <a:lstStyle/>
          <a:p>
            <a:fld id="{42AD0A0E-4515-A647-B2E3-7F1B29FB990E}" type="slidenum">
              <a:rPr lang="en-US" smtClean="0"/>
              <a:pPr/>
              <a:t>19</a:t>
            </a:fld>
            <a:endParaRPr lang="en-US"/>
          </a:p>
        </p:txBody>
      </p:sp>
      <p:grpSp>
        <p:nvGrpSpPr>
          <p:cNvPr id="4" name="Group 3">
            <a:extLst>
              <a:ext uri="{FF2B5EF4-FFF2-40B4-BE49-F238E27FC236}">
                <a16:creationId xmlns:a16="http://schemas.microsoft.com/office/drawing/2014/main" id="{FA305675-A367-2FA9-5DC1-55801E0A5BAE}"/>
              </a:ext>
            </a:extLst>
          </p:cNvPr>
          <p:cNvGrpSpPr>
            <a:grpSpLocks noChangeAspect="1"/>
          </p:cNvGrpSpPr>
          <p:nvPr/>
        </p:nvGrpSpPr>
        <p:grpSpPr>
          <a:xfrm>
            <a:off x="367702" y="1359285"/>
            <a:ext cx="8895016" cy="3078849"/>
            <a:chOff x="394649" y="1467750"/>
            <a:chExt cx="12351948" cy="4275402"/>
          </a:xfrm>
        </p:grpSpPr>
        <p:sp>
          <p:nvSpPr>
            <p:cNvPr id="5" name="TextBox 4">
              <a:extLst>
                <a:ext uri="{FF2B5EF4-FFF2-40B4-BE49-F238E27FC236}">
                  <a16:creationId xmlns:a16="http://schemas.microsoft.com/office/drawing/2014/main" id="{6EE1BF79-458C-CE49-EA6F-DA8AB2D20BD1}"/>
                </a:ext>
              </a:extLst>
            </p:cNvPr>
            <p:cNvSpPr txBox="1"/>
            <p:nvPr/>
          </p:nvSpPr>
          <p:spPr>
            <a:xfrm>
              <a:off x="10524067" y="3078976"/>
              <a:ext cx="2222530" cy="936526"/>
            </a:xfrm>
            <a:prstGeom prst="rect">
              <a:avLst/>
            </a:prstGeom>
            <a:noFill/>
          </p:spPr>
          <p:txBody>
            <a:bodyPr wrap="square" rtlCol="0">
              <a:spAutoFit/>
            </a:bodyPr>
            <a:lstStyle/>
            <a:p>
              <a:r>
                <a:rPr lang="en-GB" sz="1250" dirty="0"/>
                <a:t>Trial results </a:t>
              </a:r>
              <a:br>
                <a:rPr lang="en-GB" sz="1250" dirty="0"/>
              </a:br>
              <a:r>
                <a:rPr lang="en-GB" sz="1250" dirty="0"/>
                <a:t>summary </a:t>
              </a:r>
            </a:p>
            <a:p>
              <a:r>
                <a:rPr lang="en-GB" sz="1250" dirty="0"/>
                <a:t>platform</a:t>
              </a:r>
            </a:p>
          </p:txBody>
        </p:sp>
        <p:grpSp>
          <p:nvGrpSpPr>
            <p:cNvPr id="7" name="Group 6">
              <a:extLst>
                <a:ext uri="{FF2B5EF4-FFF2-40B4-BE49-F238E27FC236}">
                  <a16:creationId xmlns:a16="http://schemas.microsoft.com/office/drawing/2014/main" id="{A322C7DF-5481-6EAF-721F-AF453DBEAFA9}"/>
                </a:ext>
              </a:extLst>
            </p:cNvPr>
            <p:cNvGrpSpPr/>
            <p:nvPr/>
          </p:nvGrpSpPr>
          <p:grpSpPr>
            <a:xfrm>
              <a:off x="394649" y="1467750"/>
              <a:ext cx="10955072" cy="4275402"/>
              <a:chOff x="449241" y="1399510"/>
              <a:chExt cx="10955072" cy="4275402"/>
            </a:xfrm>
          </p:grpSpPr>
          <p:cxnSp>
            <p:nvCxnSpPr>
              <p:cNvPr id="9" name="Connector: Elbow 13">
                <a:extLst>
                  <a:ext uri="{FF2B5EF4-FFF2-40B4-BE49-F238E27FC236}">
                    <a16:creationId xmlns:a16="http://schemas.microsoft.com/office/drawing/2014/main" id="{B0E0C4AF-C09B-4FC1-002A-74B356972D14}"/>
                  </a:ext>
                </a:extLst>
              </p:cNvPr>
              <p:cNvCxnSpPr>
                <a:cxnSpLocks/>
              </p:cNvCxnSpPr>
              <p:nvPr/>
            </p:nvCxnSpPr>
            <p:spPr bwMode="auto">
              <a:xfrm>
                <a:off x="6151688" y="2525992"/>
                <a:ext cx="2094845" cy="1230033"/>
              </a:xfrm>
              <a:prstGeom prst="bentConnector3">
                <a:avLst>
                  <a:gd name="adj1" fmla="val 66448"/>
                </a:avLst>
              </a:prstGeom>
              <a:solidFill>
                <a:srgbClr val="002395"/>
              </a:solidFill>
              <a:ln w="2857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TextBox 9">
                <a:extLst>
                  <a:ext uri="{FF2B5EF4-FFF2-40B4-BE49-F238E27FC236}">
                    <a16:creationId xmlns:a16="http://schemas.microsoft.com/office/drawing/2014/main" id="{C06D618E-7685-1248-25BB-9475F8EBE15A}"/>
                  </a:ext>
                </a:extLst>
              </p:cNvPr>
              <p:cNvSpPr txBox="1"/>
              <p:nvPr/>
            </p:nvSpPr>
            <p:spPr>
              <a:xfrm>
                <a:off x="449241" y="2128824"/>
                <a:ext cx="1138605" cy="401368"/>
              </a:xfrm>
              <a:prstGeom prst="rect">
                <a:avLst/>
              </a:prstGeom>
              <a:noFill/>
            </p:spPr>
            <p:txBody>
              <a:bodyPr wrap="none" rtlCol="0">
                <a:spAutoFit/>
              </a:bodyPr>
              <a:lstStyle/>
              <a:p>
                <a:pPr algn="r"/>
                <a:r>
                  <a:rPr lang="en-GB" sz="1250" dirty="0"/>
                  <a:t>Journal 1</a:t>
                </a:r>
              </a:p>
            </p:txBody>
          </p:sp>
          <p:sp>
            <p:nvSpPr>
              <p:cNvPr id="11" name="TextBox 10">
                <a:extLst>
                  <a:ext uri="{FF2B5EF4-FFF2-40B4-BE49-F238E27FC236}">
                    <a16:creationId xmlns:a16="http://schemas.microsoft.com/office/drawing/2014/main" id="{E9BB036C-8F77-CC0D-9E04-6AC64435304A}"/>
                  </a:ext>
                </a:extLst>
              </p:cNvPr>
              <p:cNvSpPr txBox="1"/>
              <p:nvPr/>
            </p:nvSpPr>
            <p:spPr>
              <a:xfrm>
                <a:off x="3777493" y="3386593"/>
                <a:ext cx="1816657" cy="401368"/>
              </a:xfrm>
              <a:prstGeom prst="rect">
                <a:avLst/>
              </a:prstGeom>
              <a:noFill/>
            </p:spPr>
            <p:txBody>
              <a:bodyPr wrap="none" rtlCol="0">
                <a:spAutoFit/>
              </a:bodyPr>
              <a:lstStyle/>
              <a:p>
                <a:r>
                  <a:rPr lang="en-GB" sz="1250" dirty="0"/>
                  <a:t>ClinicalTrials.gov</a:t>
                </a:r>
              </a:p>
            </p:txBody>
          </p:sp>
          <p:sp>
            <p:nvSpPr>
              <p:cNvPr id="12" name="TextBox 11">
                <a:extLst>
                  <a:ext uri="{FF2B5EF4-FFF2-40B4-BE49-F238E27FC236}">
                    <a16:creationId xmlns:a16="http://schemas.microsoft.com/office/drawing/2014/main" id="{920D257C-6D3C-38C4-0884-A267ABF03332}"/>
                  </a:ext>
                </a:extLst>
              </p:cNvPr>
              <p:cNvSpPr txBox="1"/>
              <p:nvPr/>
            </p:nvSpPr>
            <p:spPr>
              <a:xfrm>
                <a:off x="976300" y="3703874"/>
                <a:ext cx="1363908" cy="401368"/>
              </a:xfrm>
              <a:prstGeom prst="rect">
                <a:avLst/>
              </a:prstGeom>
              <a:noFill/>
            </p:spPr>
            <p:txBody>
              <a:bodyPr wrap="none" rtlCol="0">
                <a:spAutoFit/>
              </a:bodyPr>
              <a:lstStyle/>
              <a:p>
                <a:pPr algn="r"/>
                <a:r>
                  <a:rPr lang="en-GB" sz="1250" dirty="0"/>
                  <a:t>Congresses</a:t>
                </a:r>
              </a:p>
            </p:txBody>
          </p:sp>
          <p:sp>
            <p:nvSpPr>
              <p:cNvPr id="13" name="TextBox 12">
                <a:extLst>
                  <a:ext uri="{FF2B5EF4-FFF2-40B4-BE49-F238E27FC236}">
                    <a16:creationId xmlns:a16="http://schemas.microsoft.com/office/drawing/2014/main" id="{E67128E7-F2B5-EB97-A2BE-F165032C9ADC}"/>
                  </a:ext>
                </a:extLst>
              </p:cNvPr>
              <p:cNvSpPr txBox="1"/>
              <p:nvPr/>
            </p:nvSpPr>
            <p:spPr>
              <a:xfrm>
                <a:off x="8257104" y="3555871"/>
                <a:ext cx="1204570" cy="668947"/>
              </a:xfrm>
              <a:prstGeom prst="rect">
                <a:avLst/>
              </a:prstGeom>
              <a:noFill/>
            </p:spPr>
            <p:txBody>
              <a:bodyPr wrap="none" rtlCol="0">
                <a:spAutoFit/>
              </a:bodyPr>
              <a:lstStyle/>
              <a:p>
                <a:r>
                  <a:rPr lang="en-GB" sz="1250" dirty="0"/>
                  <a:t>Data</a:t>
                </a:r>
              </a:p>
              <a:p>
                <a:r>
                  <a:rPr lang="en-GB" sz="1250" dirty="0"/>
                  <a:t>repository</a:t>
                </a:r>
              </a:p>
            </p:txBody>
          </p:sp>
          <p:sp>
            <p:nvSpPr>
              <p:cNvPr id="14" name="TextBox 13">
                <a:extLst>
                  <a:ext uri="{FF2B5EF4-FFF2-40B4-BE49-F238E27FC236}">
                    <a16:creationId xmlns:a16="http://schemas.microsoft.com/office/drawing/2014/main" id="{EDBFE086-8453-2FBA-64E9-D200F8AF26FF}"/>
                  </a:ext>
                </a:extLst>
              </p:cNvPr>
              <p:cNvSpPr txBox="1"/>
              <p:nvPr/>
            </p:nvSpPr>
            <p:spPr>
              <a:xfrm>
                <a:off x="6035956" y="5005965"/>
                <a:ext cx="1204570" cy="668947"/>
              </a:xfrm>
              <a:prstGeom prst="rect">
                <a:avLst/>
              </a:prstGeom>
              <a:solidFill>
                <a:schemeClr val="bg1"/>
              </a:solidFill>
            </p:spPr>
            <p:txBody>
              <a:bodyPr wrap="none" rtlCol="0">
                <a:spAutoFit/>
              </a:bodyPr>
              <a:lstStyle/>
              <a:p>
                <a:pPr algn="ctr"/>
                <a:r>
                  <a:rPr lang="en-GB" sz="1250" dirty="0"/>
                  <a:t>Funder</a:t>
                </a:r>
              </a:p>
              <a:p>
                <a:pPr algn="ctr"/>
                <a:r>
                  <a:rPr lang="en-GB" sz="1250" dirty="0"/>
                  <a:t>repository</a:t>
                </a:r>
              </a:p>
            </p:txBody>
          </p:sp>
          <p:sp>
            <p:nvSpPr>
              <p:cNvPr id="15" name="TextBox 14">
                <a:extLst>
                  <a:ext uri="{FF2B5EF4-FFF2-40B4-BE49-F238E27FC236}">
                    <a16:creationId xmlns:a16="http://schemas.microsoft.com/office/drawing/2014/main" id="{514CCB94-4866-F662-BF36-4F7AA46B19CB}"/>
                  </a:ext>
                </a:extLst>
              </p:cNvPr>
              <p:cNvSpPr txBox="1"/>
              <p:nvPr/>
            </p:nvSpPr>
            <p:spPr>
              <a:xfrm>
                <a:off x="3347317" y="4451456"/>
                <a:ext cx="1635019" cy="668947"/>
              </a:xfrm>
              <a:prstGeom prst="rect">
                <a:avLst/>
              </a:prstGeom>
              <a:noFill/>
            </p:spPr>
            <p:txBody>
              <a:bodyPr wrap="none" rtlCol="0">
                <a:spAutoFit/>
              </a:bodyPr>
              <a:lstStyle/>
              <a:p>
                <a:pPr algn="r"/>
                <a:r>
                  <a:rPr lang="en-GB" sz="1250" dirty="0"/>
                  <a:t>Funder clinical</a:t>
                </a:r>
              </a:p>
              <a:p>
                <a:pPr algn="r"/>
                <a:r>
                  <a:rPr lang="en-GB" sz="1250" dirty="0"/>
                  <a:t>trial registry</a:t>
                </a:r>
              </a:p>
            </p:txBody>
          </p:sp>
          <p:sp>
            <p:nvSpPr>
              <p:cNvPr id="16" name="TextBox 15">
                <a:extLst>
                  <a:ext uri="{FF2B5EF4-FFF2-40B4-BE49-F238E27FC236}">
                    <a16:creationId xmlns:a16="http://schemas.microsoft.com/office/drawing/2014/main" id="{C237B178-06A0-0D4C-8FD3-458A9D433232}"/>
                  </a:ext>
                </a:extLst>
              </p:cNvPr>
              <p:cNvSpPr txBox="1"/>
              <p:nvPr/>
            </p:nvSpPr>
            <p:spPr>
              <a:xfrm>
                <a:off x="9166659" y="1756707"/>
                <a:ext cx="809983" cy="668947"/>
              </a:xfrm>
              <a:prstGeom prst="rect">
                <a:avLst/>
              </a:prstGeom>
              <a:noFill/>
            </p:spPr>
            <p:txBody>
              <a:bodyPr wrap="none" rtlCol="0">
                <a:spAutoFit/>
              </a:bodyPr>
              <a:lstStyle/>
              <a:p>
                <a:r>
                  <a:rPr lang="en-GB" sz="1250" dirty="0"/>
                  <a:t>News</a:t>
                </a:r>
              </a:p>
              <a:p>
                <a:r>
                  <a:rPr lang="en-GB" sz="1250" dirty="0"/>
                  <a:t>outlet</a:t>
                </a:r>
              </a:p>
            </p:txBody>
          </p:sp>
          <p:cxnSp>
            <p:nvCxnSpPr>
              <p:cNvPr id="17" name="Connector: Elbow 25">
                <a:extLst>
                  <a:ext uri="{FF2B5EF4-FFF2-40B4-BE49-F238E27FC236}">
                    <a16:creationId xmlns:a16="http://schemas.microsoft.com/office/drawing/2014/main" id="{5F36CC6E-4449-42B9-9040-ECDC49DDA152}"/>
                  </a:ext>
                </a:extLst>
              </p:cNvPr>
              <p:cNvCxnSpPr>
                <a:cxnSpLocks/>
              </p:cNvCxnSpPr>
              <p:nvPr/>
            </p:nvCxnSpPr>
            <p:spPr bwMode="auto">
              <a:xfrm flipV="1">
                <a:off x="7126879" y="2065390"/>
                <a:ext cx="2007016" cy="460603"/>
              </a:xfrm>
              <a:prstGeom prst="bentConnector3">
                <a:avLst>
                  <a:gd name="adj1" fmla="val 50000"/>
                </a:avLst>
              </a:prstGeom>
              <a:solidFill>
                <a:srgbClr val="002395"/>
              </a:solidFill>
              <a:ln w="2857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Connector: Elbow 28">
                <a:extLst>
                  <a:ext uri="{FF2B5EF4-FFF2-40B4-BE49-F238E27FC236}">
                    <a16:creationId xmlns:a16="http://schemas.microsoft.com/office/drawing/2014/main" id="{FB7BF928-C198-67B3-21CD-AD0C5B4BBDB6}"/>
                  </a:ext>
                </a:extLst>
              </p:cNvPr>
              <p:cNvCxnSpPr>
                <a:cxnSpLocks/>
              </p:cNvCxnSpPr>
              <p:nvPr/>
            </p:nvCxnSpPr>
            <p:spPr bwMode="auto">
              <a:xfrm>
                <a:off x="7184820" y="3756025"/>
                <a:ext cx="1685009" cy="1288648"/>
              </a:xfrm>
              <a:prstGeom prst="bentConnector3">
                <a:avLst>
                  <a:gd name="adj1" fmla="val 27585"/>
                </a:avLst>
              </a:prstGeom>
              <a:solidFill>
                <a:srgbClr val="002395"/>
              </a:solidFill>
              <a:ln w="2857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Connector: Elbow 32">
                <a:extLst>
                  <a:ext uri="{FF2B5EF4-FFF2-40B4-BE49-F238E27FC236}">
                    <a16:creationId xmlns:a16="http://schemas.microsoft.com/office/drawing/2014/main" id="{11CB0F11-3741-1FB8-7C49-0D666A6DE2E1}"/>
                  </a:ext>
                </a:extLst>
              </p:cNvPr>
              <p:cNvCxnSpPr>
                <a:cxnSpLocks/>
              </p:cNvCxnSpPr>
              <p:nvPr/>
            </p:nvCxnSpPr>
            <p:spPr bwMode="auto">
              <a:xfrm rot="5400000">
                <a:off x="5856914" y="3297243"/>
                <a:ext cx="2464258" cy="916339"/>
              </a:xfrm>
              <a:prstGeom prst="bentConnector3">
                <a:avLst/>
              </a:prstGeom>
              <a:solidFill>
                <a:srgbClr val="002395"/>
              </a:solidFill>
              <a:ln w="2857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Connector: Elbow 37">
                <a:extLst>
                  <a:ext uri="{FF2B5EF4-FFF2-40B4-BE49-F238E27FC236}">
                    <a16:creationId xmlns:a16="http://schemas.microsoft.com/office/drawing/2014/main" id="{EC6E593E-5106-5B07-DA99-8A6BD34C457F}"/>
                  </a:ext>
                </a:extLst>
              </p:cNvPr>
              <p:cNvCxnSpPr>
                <a:cxnSpLocks/>
              </p:cNvCxnSpPr>
              <p:nvPr/>
            </p:nvCxnSpPr>
            <p:spPr bwMode="auto">
              <a:xfrm flipV="1">
                <a:off x="4716523" y="2523283"/>
                <a:ext cx="1823611" cy="804344"/>
              </a:xfrm>
              <a:prstGeom prst="bentConnector3">
                <a:avLst>
                  <a:gd name="adj1" fmla="val 331"/>
                </a:avLst>
              </a:prstGeom>
              <a:solidFill>
                <a:srgbClr val="002395"/>
              </a:solidFill>
              <a:ln w="2857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Connector: Elbow 44">
                <a:extLst>
                  <a:ext uri="{FF2B5EF4-FFF2-40B4-BE49-F238E27FC236}">
                    <a16:creationId xmlns:a16="http://schemas.microsoft.com/office/drawing/2014/main" id="{09DFE724-6905-B14B-29E0-8C9E000BC335}"/>
                  </a:ext>
                </a:extLst>
              </p:cNvPr>
              <p:cNvCxnSpPr>
                <a:cxnSpLocks/>
              </p:cNvCxnSpPr>
              <p:nvPr/>
            </p:nvCxnSpPr>
            <p:spPr bwMode="auto">
              <a:xfrm rot="5400000">
                <a:off x="4451014" y="3105211"/>
                <a:ext cx="2238156" cy="1079719"/>
              </a:xfrm>
              <a:prstGeom prst="bentConnector2">
                <a:avLst/>
              </a:prstGeom>
              <a:solidFill>
                <a:srgbClr val="002395"/>
              </a:solidFill>
              <a:ln w="2857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Connector: Elbow 47">
                <a:extLst>
                  <a:ext uri="{FF2B5EF4-FFF2-40B4-BE49-F238E27FC236}">
                    <a16:creationId xmlns:a16="http://schemas.microsoft.com/office/drawing/2014/main" id="{613958B6-8307-242F-655E-32A858EE2E21}"/>
                  </a:ext>
                </a:extLst>
              </p:cNvPr>
              <p:cNvCxnSpPr>
                <a:cxnSpLocks/>
              </p:cNvCxnSpPr>
              <p:nvPr/>
            </p:nvCxnSpPr>
            <p:spPr bwMode="auto">
              <a:xfrm rot="10800000">
                <a:off x="3240823" y="2328729"/>
                <a:ext cx="1484859" cy="490493"/>
              </a:xfrm>
              <a:prstGeom prst="bentConnector3">
                <a:avLst/>
              </a:prstGeom>
              <a:solidFill>
                <a:srgbClr val="002395"/>
              </a:solidFill>
              <a:ln w="2857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Connector: Elbow 51">
                <a:extLst>
                  <a:ext uri="{FF2B5EF4-FFF2-40B4-BE49-F238E27FC236}">
                    <a16:creationId xmlns:a16="http://schemas.microsoft.com/office/drawing/2014/main" id="{D1CDAD05-545E-E2D4-E708-ADF29E560834}"/>
                  </a:ext>
                </a:extLst>
              </p:cNvPr>
              <p:cNvCxnSpPr>
                <a:cxnSpLocks/>
                <a:endCxn id="12" idx="3"/>
              </p:cNvCxnSpPr>
              <p:nvPr/>
            </p:nvCxnSpPr>
            <p:spPr bwMode="auto">
              <a:xfrm rot="10800000" flipV="1">
                <a:off x="2340209" y="2819217"/>
                <a:ext cx="1645457" cy="1085342"/>
              </a:xfrm>
              <a:prstGeom prst="bentConnector3">
                <a:avLst>
                  <a:gd name="adj1" fmla="val 50000"/>
                </a:avLst>
              </a:prstGeom>
              <a:solidFill>
                <a:srgbClr val="002395"/>
              </a:solidFill>
              <a:ln w="2857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Connector: Elbow 23">
                <a:extLst>
                  <a:ext uri="{FF2B5EF4-FFF2-40B4-BE49-F238E27FC236}">
                    <a16:creationId xmlns:a16="http://schemas.microsoft.com/office/drawing/2014/main" id="{F8F8F7FB-34DE-E8B2-82B2-5C877AAF2BA9}"/>
                  </a:ext>
                </a:extLst>
              </p:cNvPr>
              <p:cNvCxnSpPr>
                <a:cxnSpLocks/>
              </p:cNvCxnSpPr>
              <p:nvPr/>
            </p:nvCxnSpPr>
            <p:spPr bwMode="auto">
              <a:xfrm flipV="1">
                <a:off x="7181018" y="3239795"/>
                <a:ext cx="1065515" cy="516230"/>
              </a:xfrm>
              <a:prstGeom prst="bentConnector3">
                <a:avLst>
                  <a:gd name="adj1" fmla="val 50000"/>
                </a:avLst>
              </a:prstGeom>
              <a:solidFill>
                <a:srgbClr val="002395"/>
              </a:solidFill>
              <a:ln w="2857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 name="TextBox 24">
                <a:extLst>
                  <a:ext uri="{FF2B5EF4-FFF2-40B4-BE49-F238E27FC236}">
                    <a16:creationId xmlns:a16="http://schemas.microsoft.com/office/drawing/2014/main" id="{EA276B7A-F866-038C-A33E-1AA85BFD5DFB}"/>
                  </a:ext>
                </a:extLst>
              </p:cNvPr>
              <p:cNvSpPr txBox="1"/>
              <p:nvPr/>
            </p:nvSpPr>
            <p:spPr>
              <a:xfrm>
                <a:off x="624825" y="2836641"/>
                <a:ext cx="1138605" cy="401368"/>
              </a:xfrm>
              <a:prstGeom prst="rect">
                <a:avLst/>
              </a:prstGeom>
              <a:noFill/>
            </p:spPr>
            <p:txBody>
              <a:bodyPr wrap="none" rtlCol="0">
                <a:spAutoFit/>
              </a:bodyPr>
              <a:lstStyle/>
              <a:p>
                <a:pPr algn="r"/>
                <a:r>
                  <a:rPr lang="en-GB" sz="1250" dirty="0"/>
                  <a:t>Journal 2</a:t>
                </a:r>
              </a:p>
            </p:txBody>
          </p:sp>
          <p:cxnSp>
            <p:nvCxnSpPr>
              <p:cNvPr id="26" name="Connector: Elbow 47">
                <a:extLst>
                  <a:ext uri="{FF2B5EF4-FFF2-40B4-BE49-F238E27FC236}">
                    <a16:creationId xmlns:a16="http://schemas.microsoft.com/office/drawing/2014/main" id="{D3B8D7AB-9DDC-D032-396E-266119F67280}"/>
                  </a:ext>
                </a:extLst>
              </p:cNvPr>
              <p:cNvCxnSpPr>
                <a:cxnSpLocks/>
              </p:cNvCxnSpPr>
              <p:nvPr/>
            </p:nvCxnSpPr>
            <p:spPr bwMode="auto">
              <a:xfrm rot="10800000">
                <a:off x="1833185" y="3015533"/>
                <a:ext cx="1334179" cy="491209"/>
              </a:xfrm>
              <a:prstGeom prst="bentConnector3">
                <a:avLst/>
              </a:prstGeom>
              <a:solidFill>
                <a:srgbClr val="002395"/>
              </a:solidFill>
              <a:ln w="2857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7" name="TextBox 26">
                <a:extLst>
                  <a:ext uri="{FF2B5EF4-FFF2-40B4-BE49-F238E27FC236}">
                    <a16:creationId xmlns:a16="http://schemas.microsoft.com/office/drawing/2014/main" id="{D792D380-F63B-1F60-2B7D-FF6544C8D383}"/>
                  </a:ext>
                </a:extLst>
              </p:cNvPr>
              <p:cNvSpPr txBox="1"/>
              <p:nvPr/>
            </p:nvSpPr>
            <p:spPr>
              <a:xfrm>
                <a:off x="510487" y="4774379"/>
                <a:ext cx="1886059" cy="401368"/>
              </a:xfrm>
              <a:prstGeom prst="rect">
                <a:avLst/>
              </a:prstGeom>
              <a:noFill/>
            </p:spPr>
            <p:txBody>
              <a:bodyPr wrap="none" lIns="91440" tIns="45720" rIns="91440" bIns="45720" rtlCol="0" anchor="t">
                <a:spAutoFit/>
              </a:bodyPr>
              <a:lstStyle/>
              <a:p>
                <a:pPr algn="r"/>
                <a:r>
                  <a:rPr lang="en-GB" sz="1250" dirty="0"/>
                  <a:t>e-Poster platform</a:t>
                </a:r>
              </a:p>
            </p:txBody>
          </p:sp>
          <p:cxnSp>
            <p:nvCxnSpPr>
              <p:cNvPr id="28" name="Connector: Elbow 47">
                <a:extLst>
                  <a:ext uri="{FF2B5EF4-FFF2-40B4-BE49-F238E27FC236}">
                    <a16:creationId xmlns:a16="http://schemas.microsoft.com/office/drawing/2014/main" id="{5C9E6024-66B0-83A7-F920-CD74C764824D}"/>
                  </a:ext>
                </a:extLst>
              </p:cNvPr>
              <p:cNvCxnSpPr>
                <a:cxnSpLocks/>
              </p:cNvCxnSpPr>
              <p:nvPr/>
            </p:nvCxnSpPr>
            <p:spPr bwMode="auto">
              <a:xfrm>
                <a:off x="8123269" y="2529618"/>
                <a:ext cx="2400798" cy="977125"/>
              </a:xfrm>
              <a:prstGeom prst="bentConnector3">
                <a:avLst/>
              </a:prstGeom>
              <a:solidFill>
                <a:srgbClr val="002395"/>
              </a:solidFill>
              <a:ln w="2857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 name="TextBox 28">
                <a:extLst>
                  <a:ext uri="{FF2B5EF4-FFF2-40B4-BE49-F238E27FC236}">
                    <a16:creationId xmlns:a16="http://schemas.microsoft.com/office/drawing/2014/main" id="{32A42EED-23DD-6CEF-422D-4F19FAC1C6B0}"/>
                  </a:ext>
                </a:extLst>
              </p:cNvPr>
              <p:cNvSpPr txBox="1"/>
              <p:nvPr/>
            </p:nvSpPr>
            <p:spPr>
              <a:xfrm>
                <a:off x="8853318" y="4757562"/>
                <a:ext cx="2550995" cy="668947"/>
              </a:xfrm>
              <a:prstGeom prst="rect">
                <a:avLst/>
              </a:prstGeom>
              <a:noFill/>
            </p:spPr>
            <p:txBody>
              <a:bodyPr wrap="square" rtlCol="0">
                <a:spAutoFit/>
              </a:bodyPr>
              <a:lstStyle/>
              <a:p>
                <a:r>
                  <a:rPr lang="en-GB" sz="1250" dirty="0"/>
                  <a:t>Clinical study reports on FDA/EMA websites</a:t>
                </a:r>
              </a:p>
            </p:txBody>
          </p:sp>
          <p:sp>
            <p:nvSpPr>
              <p:cNvPr id="30" name="TextBox 29">
                <a:extLst>
                  <a:ext uri="{FF2B5EF4-FFF2-40B4-BE49-F238E27FC236}">
                    <a16:creationId xmlns:a16="http://schemas.microsoft.com/office/drawing/2014/main" id="{66160B2B-9678-898A-F1C3-9A2000B7E47F}"/>
                  </a:ext>
                </a:extLst>
              </p:cNvPr>
              <p:cNvSpPr txBox="1"/>
              <p:nvPr/>
            </p:nvSpPr>
            <p:spPr>
              <a:xfrm>
                <a:off x="8261848" y="2936779"/>
                <a:ext cx="1072917" cy="668947"/>
              </a:xfrm>
              <a:prstGeom prst="rect">
                <a:avLst/>
              </a:prstGeom>
              <a:noFill/>
            </p:spPr>
            <p:txBody>
              <a:bodyPr wrap="none" rtlCol="0">
                <a:spAutoFit/>
              </a:bodyPr>
              <a:lstStyle/>
              <a:p>
                <a:r>
                  <a:rPr lang="en-GB" sz="1250" dirty="0"/>
                  <a:t>Ethics </a:t>
                </a:r>
              </a:p>
              <a:p>
                <a:r>
                  <a:rPr lang="en-GB" sz="1250" dirty="0"/>
                  <a:t>approval</a:t>
                </a:r>
              </a:p>
            </p:txBody>
          </p:sp>
          <p:cxnSp>
            <p:nvCxnSpPr>
              <p:cNvPr id="31" name="Connector: Elbow 47">
                <a:extLst>
                  <a:ext uri="{FF2B5EF4-FFF2-40B4-BE49-F238E27FC236}">
                    <a16:creationId xmlns:a16="http://schemas.microsoft.com/office/drawing/2014/main" id="{4C71A646-3608-FA06-C04A-515F20114955}"/>
                  </a:ext>
                </a:extLst>
              </p:cNvPr>
              <p:cNvCxnSpPr>
                <a:cxnSpLocks/>
              </p:cNvCxnSpPr>
              <p:nvPr/>
            </p:nvCxnSpPr>
            <p:spPr bwMode="auto">
              <a:xfrm rot="5400000">
                <a:off x="2161099" y="4141943"/>
                <a:ext cx="1070781" cy="553428"/>
              </a:xfrm>
              <a:prstGeom prst="bentConnector2">
                <a:avLst/>
              </a:prstGeom>
              <a:solidFill>
                <a:srgbClr val="002395"/>
              </a:solidFill>
              <a:ln w="2857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Connector: Elbow 47">
                <a:extLst>
                  <a:ext uri="{FF2B5EF4-FFF2-40B4-BE49-F238E27FC236}">
                    <a16:creationId xmlns:a16="http://schemas.microsoft.com/office/drawing/2014/main" id="{F6F86F38-4B8A-82B2-4848-7E3CE5FBBB91}"/>
                  </a:ext>
                </a:extLst>
              </p:cNvPr>
              <p:cNvCxnSpPr>
                <a:cxnSpLocks/>
              </p:cNvCxnSpPr>
              <p:nvPr/>
            </p:nvCxnSpPr>
            <p:spPr bwMode="auto">
              <a:xfrm rot="10800000">
                <a:off x="1587849" y="2300455"/>
                <a:ext cx="883164" cy="714984"/>
              </a:xfrm>
              <a:prstGeom prst="bentConnector3">
                <a:avLst/>
              </a:prstGeom>
              <a:solidFill>
                <a:srgbClr val="002395"/>
              </a:solidFill>
              <a:ln w="28575" cap="flat" cmpd="sng" algn="ctr">
                <a:solidFill>
                  <a:schemeClr val="accent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3" name="TextBox 32">
                <a:extLst>
                  <a:ext uri="{FF2B5EF4-FFF2-40B4-BE49-F238E27FC236}">
                    <a16:creationId xmlns:a16="http://schemas.microsoft.com/office/drawing/2014/main" id="{69FB416D-7035-F068-A07B-26F5304EAF20}"/>
                  </a:ext>
                </a:extLst>
              </p:cNvPr>
              <p:cNvSpPr txBox="1"/>
              <p:nvPr/>
            </p:nvSpPr>
            <p:spPr>
              <a:xfrm>
                <a:off x="2219981" y="2024289"/>
                <a:ext cx="1027405" cy="668947"/>
              </a:xfrm>
              <a:prstGeom prst="rect">
                <a:avLst/>
              </a:prstGeom>
              <a:noFill/>
            </p:spPr>
            <p:txBody>
              <a:bodyPr wrap="square" rtlCol="0">
                <a:spAutoFit/>
              </a:bodyPr>
              <a:lstStyle/>
              <a:p>
                <a:pPr algn="r"/>
                <a:r>
                  <a:rPr lang="en-GB" sz="1250" dirty="0"/>
                  <a:t>Preprint server</a:t>
                </a:r>
              </a:p>
            </p:txBody>
          </p:sp>
          <p:sp>
            <p:nvSpPr>
              <p:cNvPr id="34" name="Oval 33">
                <a:extLst>
                  <a:ext uri="{FF2B5EF4-FFF2-40B4-BE49-F238E27FC236}">
                    <a16:creationId xmlns:a16="http://schemas.microsoft.com/office/drawing/2014/main" id="{3CA33204-6DFE-C861-D96D-A4B501E26C8A}"/>
                  </a:ext>
                </a:extLst>
              </p:cNvPr>
              <p:cNvSpPr/>
              <p:nvPr/>
            </p:nvSpPr>
            <p:spPr>
              <a:xfrm>
                <a:off x="4967465" y="1399510"/>
                <a:ext cx="2244838" cy="2244838"/>
              </a:xfrm>
              <a:prstGeom prst="ellipse">
                <a:avLst/>
              </a:prstGeom>
              <a:solidFill>
                <a:schemeClr val="bg1"/>
              </a:solid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50"/>
              </a:p>
            </p:txBody>
          </p:sp>
        </p:grpSp>
      </p:grpSp>
      <p:sp>
        <p:nvSpPr>
          <p:cNvPr id="35" name="Footer Placeholder 4">
            <a:extLst>
              <a:ext uri="{FF2B5EF4-FFF2-40B4-BE49-F238E27FC236}">
                <a16:creationId xmlns:a16="http://schemas.microsoft.com/office/drawing/2014/main" id="{43FF85A1-C5E6-9CD7-CEBE-C0D2AB444673}"/>
              </a:ext>
            </a:extLst>
          </p:cNvPr>
          <p:cNvSpPr txBox="1">
            <a:spLocks/>
          </p:cNvSpPr>
          <p:nvPr/>
        </p:nvSpPr>
        <p:spPr>
          <a:xfrm>
            <a:off x="1" y="4829310"/>
            <a:ext cx="8319910" cy="365125"/>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900" dirty="0"/>
              <a:t>This information is for educational use only. Do not copy. Do not distribute. </a:t>
            </a:r>
            <a:br>
              <a:rPr lang="en-GB" sz="900" dirty="0"/>
            </a:br>
            <a:r>
              <a:rPr lang="en-GB" sz="900" dirty="0"/>
              <a:t>EMA, European Medicines Agency; </a:t>
            </a:r>
            <a:r>
              <a:rPr lang="en-GB" sz="900" dirty="0" err="1"/>
              <a:t>ePI</a:t>
            </a:r>
            <a:r>
              <a:rPr lang="en-GB" sz="900" dirty="0"/>
              <a:t>, electronic product information; FDA, US Food and Drug Administration.</a:t>
            </a:r>
          </a:p>
        </p:txBody>
      </p:sp>
      <p:sp>
        <p:nvSpPr>
          <p:cNvPr id="36" name="Oval 35">
            <a:extLst>
              <a:ext uri="{FF2B5EF4-FFF2-40B4-BE49-F238E27FC236}">
                <a16:creationId xmlns:a16="http://schemas.microsoft.com/office/drawing/2014/main" id="{38A5360C-F0CE-FC25-AD7A-47A7B1D3659B}"/>
              </a:ext>
            </a:extLst>
          </p:cNvPr>
          <p:cNvSpPr/>
          <p:nvPr/>
        </p:nvSpPr>
        <p:spPr>
          <a:xfrm>
            <a:off x="3690430" y="1492649"/>
            <a:ext cx="1417029" cy="1313238"/>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800" b="1" dirty="0" err="1">
                <a:solidFill>
                  <a:schemeClr val="accent1"/>
                </a:solidFill>
              </a:rPr>
              <a:t>ePI</a:t>
            </a:r>
            <a:endParaRPr lang="en-GB" sz="4800" b="1" dirty="0">
              <a:solidFill>
                <a:schemeClr val="accent1"/>
              </a:solidFill>
            </a:endParaRPr>
          </a:p>
        </p:txBody>
      </p:sp>
    </p:spTree>
    <p:extLst>
      <p:ext uri="{BB962C8B-B14F-4D97-AF65-F5344CB8AC3E}">
        <p14:creationId xmlns:p14="http://schemas.microsoft.com/office/powerpoint/2010/main" val="13370711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Slide Number Placeholder 2">
            <a:extLst>
              <a:ext uri="{FF2B5EF4-FFF2-40B4-BE49-F238E27FC236}">
                <a16:creationId xmlns:a16="http://schemas.microsoft.com/office/drawing/2014/main" id="{13CB7A10-4206-4923-8BB7-E8518E49EABA}"/>
              </a:ext>
            </a:extLst>
          </p:cNvPr>
          <p:cNvSpPr txBox="1">
            <a:spLocks/>
          </p:cNvSpPr>
          <p:nvPr/>
        </p:nvSpPr>
        <p:spPr bwMode="auto">
          <a:xfrm>
            <a:off x="7444874" y="85797"/>
            <a:ext cx="1600200" cy="27384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defPPr>
              <a:defRPr lang="en-US"/>
            </a:defPPr>
            <a:lvl1pPr marL="0" algn="l" defTabSz="685800" rtl="0" eaLnBrk="1" latinLnBrk="0" hangingPunct="1">
              <a:spcBef>
                <a:spcPct val="20000"/>
              </a:spcBef>
              <a:buClr>
                <a:srgbClr val="FF6600"/>
              </a:buClr>
              <a:buSzPct val="100000"/>
              <a:buFont typeface="Arial" pitchFamily="34" charset="0"/>
              <a:buChar char="•"/>
              <a:defRPr sz="2100" kern="1200">
                <a:solidFill>
                  <a:srgbClr val="FBFBFB"/>
                </a:solidFill>
                <a:latin typeface="Arial" pitchFamily="34" charset="0"/>
                <a:ea typeface="+mn-ea"/>
                <a:cs typeface="Arial" pitchFamily="34" charset="0"/>
              </a:defRPr>
            </a:lvl1pPr>
            <a:lvl2pPr marL="557213" indent="-214313" algn="l" defTabSz="685800" rtl="0" eaLnBrk="1" latinLnBrk="0" hangingPunct="1">
              <a:spcBef>
                <a:spcPct val="20000"/>
              </a:spcBef>
              <a:buClr>
                <a:srgbClr val="FF6600"/>
              </a:buClr>
              <a:buSzPct val="110000"/>
              <a:buFont typeface="Arial" pitchFamily="34" charset="0"/>
              <a:buChar char="•"/>
              <a:defRPr sz="1800" kern="1200">
                <a:solidFill>
                  <a:srgbClr val="FBFBFB"/>
                </a:solidFill>
                <a:latin typeface="Arial" pitchFamily="34" charset="0"/>
                <a:ea typeface="+mn-ea"/>
                <a:cs typeface="Arial" pitchFamily="34" charset="0"/>
              </a:defRPr>
            </a:lvl2pPr>
            <a:lvl3pPr marL="857250" indent="-171450" algn="l" defTabSz="685800" rtl="0" eaLnBrk="1" latinLnBrk="0" hangingPunct="1">
              <a:spcBef>
                <a:spcPct val="20000"/>
              </a:spcBef>
              <a:buClr>
                <a:srgbClr val="FF6600"/>
              </a:buClr>
              <a:buSzPct val="110000"/>
              <a:buFont typeface="Arial" pitchFamily="34" charset="0"/>
              <a:buChar char="•"/>
              <a:defRPr sz="1500" kern="1200">
                <a:solidFill>
                  <a:srgbClr val="FBFBFB"/>
                </a:solidFill>
                <a:latin typeface="Arial" pitchFamily="34" charset="0"/>
                <a:ea typeface="+mn-ea"/>
                <a:cs typeface="Arial" pitchFamily="34" charset="0"/>
              </a:defRPr>
            </a:lvl3pPr>
            <a:lvl4pPr marL="1200150" indent="-171450" algn="l" defTabSz="685800" rtl="0" eaLnBrk="1" latinLnBrk="0" hangingPunct="1">
              <a:spcBef>
                <a:spcPct val="20000"/>
              </a:spcBef>
              <a:buClr>
                <a:srgbClr val="FF6600"/>
              </a:buClr>
              <a:buSzPct val="110000"/>
              <a:buFont typeface="Arial" pitchFamily="34" charset="0"/>
              <a:buChar char="•"/>
              <a:defRPr sz="1350" kern="1200">
                <a:solidFill>
                  <a:srgbClr val="FBFBFB"/>
                </a:solidFill>
                <a:latin typeface="Arial" pitchFamily="34" charset="0"/>
                <a:ea typeface="+mn-ea"/>
                <a:cs typeface="Arial" pitchFamily="34" charset="0"/>
              </a:defRPr>
            </a:lvl4pPr>
            <a:lvl5pPr marL="1543050" indent="-171450" algn="l" defTabSz="685800" rtl="0" eaLnBrk="1" latinLnBrk="0" hangingPunct="1">
              <a:spcBef>
                <a:spcPct val="20000"/>
              </a:spcBef>
              <a:buClr>
                <a:srgbClr val="FF6600"/>
              </a:buClr>
              <a:buSzPct val="110000"/>
              <a:buFont typeface="Arial" pitchFamily="34" charset="0"/>
              <a:buChar char="•"/>
              <a:defRPr sz="1350" kern="1200">
                <a:solidFill>
                  <a:srgbClr val="FBFBFB"/>
                </a:solidFill>
                <a:latin typeface="Arial" pitchFamily="34" charset="0"/>
                <a:ea typeface="+mn-ea"/>
                <a:cs typeface="Arial" pitchFamily="34" charset="0"/>
              </a:defRPr>
            </a:lvl5pPr>
            <a:lvl6pPr marL="1885950" indent="-171450" algn="l" defTabSz="685800" rtl="0" eaLnBrk="1" fontAlgn="base" latinLnBrk="0" hangingPunct="1">
              <a:spcBef>
                <a:spcPct val="20000"/>
              </a:spcBef>
              <a:spcAft>
                <a:spcPct val="0"/>
              </a:spcAft>
              <a:buClr>
                <a:srgbClr val="FF6600"/>
              </a:buClr>
              <a:buSzPct val="110000"/>
              <a:buFont typeface="Arial" pitchFamily="34" charset="0"/>
              <a:buChar char="•"/>
              <a:defRPr sz="1350" kern="1200">
                <a:solidFill>
                  <a:srgbClr val="FBFBFB"/>
                </a:solidFill>
                <a:latin typeface="Arial" pitchFamily="34" charset="0"/>
                <a:ea typeface="+mn-ea"/>
                <a:cs typeface="Arial" pitchFamily="34" charset="0"/>
              </a:defRPr>
            </a:lvl6pPr>
            <a:lvl7pPr marL="2228850" indent="-171450" algn="l" defTabSz="685800" rtl="0" eaLnBrk="1" fontAlgn="base" latinLnBrk="0" hangingPunct="1">
              <a:spcBef>
                <a:spcPct val="20000"/>
              </a:spcBef>
              <a:spcAft>
                <a:spcPct val="0"/>
              </a:spcAft>
              <a:buClr>
                <a:srgbClr val="FF6600"/>
              </a:buClr>
              <a:buSzPct val="110000"/>
              <a:buFont typeface="Arial" pitchFamily="34" charset="0"/>
              <a:buChar char="•"/>
              <a:defRPr sz="1350" kern="1200">
                <a:solidFill>
                  <a:srgbClr val="FBFBFB"/>
                </a:solidFill>
                <a:latin typeface="Arial" pitchFamily="34" charset="0"/>
                <a:ea typeface="+mn-ea"/>
                <a:cs typeface="Arial" pitchFamily="34" charset="0"/>
              </a:defRPr>
            </a:lvl7pPr>
            <a:lvl8pPr marL="2571750" indent="-171450" algn="l" defTabSz="685800" rtl="0" eaLnBrk="1" fontAlgn="base" latinLnBrk="0" hangingPunct="1">
              <a:spcBef>
                <a:spcPct val="20000"/>
              </a:spcBef>
              <a:spcAft>
                <a:spcPct val="0"/>
              </a:spcAft>
              <a:buClr>
                <a:srgbClr val="FF6600"/>
              </a:buClr>
              <a:buSzPct val="110000"/>
              <a:buFont typeface="Arial" pitchFamily="34" charset="0"/>
              <a:buChar char="•"/>
              <a:defRPr sz="1350" kern="1200">
                <a:solidFill>
                  <a:srgbClr val="FBFBFB"/>
                </a:solidFill>
                <a:latin typeface="Arial" pitchFamily="34" charset="0"/>
                <a:ea typeface="+mn-ea"/>
                <a:cs typeface="Arial" pitchFamily="34" charset="0"/>
              </a:defRPr>
            </a:lvl8pPr>
            <a:lvl9pPr marL="2914650" indent="-171450" algn="l" defTabSz="685800" rtl="0" eaLnBrk="1" fontAlgn="base" latinLnBrk="0" hangingPunct="1">
              <a:spcBef>
                <a:spcPct val="20000"/>
              </a:spcBef>
              <a:spcAft>
                <a:spcPct val="0"/>
              </a:spcAft>
              <a:buClr>
                <a:srgbClr val="FF6600"/>
              </a:buClr>
              <a:buSzPct val="110000"/>
              <a:buFont typeface="Arial" pitchFamily="34" charset="0"/>
              <a:buChar char="•"/>
              <a:defRPr sz="1350" kern="1200">
                <a:solidFill>
                  <a:srgbClr val="FBFBFB"/>
                </a:solidFill>
                <a:latin typeface="Arial" pitchFamily="34" charset="0"/>
                <a:ea typeface="+mn-ea"/>
                <a:cs typeface="Arial" pitchFamily="34" charset="0"/>
              </a:defRPr>
            </a:lvl9pPr>
          </a:lstStyle>
          <a:p>
            <a:pPr algn="r" defTabSz="685749" fontAlgn="base">
              <a:spcBef>
                <a:spcPct val="0"/>
              </a:spcBef>
              <a:spcAft>
                <a:spcPct val="0"/>
              </a:spcAft>
              <a:buClrTx/>
              <a:buSzTx/>
              <a:buNone/>
              <a:defRPr/>
            </a:pPr>
            <a:r>
              <a:rPr lang="en-US" altLang="en-US" sz="900">
                <a:solidFill>
                  <a:prstClr val="black"/>
                </a:solidFill>
                <a:latin typeface="+mn-lt"/>
              </a:rPr>
              <a:t>2</a:t>
            </a:r>
          </a:p>
        </p:txBody>
      </p:sp>
      <p:sp>
        <p:nvSpPr>
          <p:cNvPr id="8195" name="Content Placeholder 2">
            <a:extLst>
              <a:ext uri="{FF2B5EF4-FFF2-40B4-BE49-F238E27FC236}">
                <a16:creationId xmlns:a16="http://schemas.microsoft.com/office/drawing/2014/main" id="{D59FAA3D-6388-4573-9CF1-E44C113827C6}"/>
              </a:ext>
            </a:extLst>
          </p:cNvPr>
          <p:cNvSpPr txBox="1">
            <a:spLocks/>
          </p:cNvSpPr>
          <p:nvPr/>
        </p:nvSpPr>
        <p:spPr bwMode="auto">
          <a:xfrm>
            <a:off x="1097533" y="977110"/>
            <a:ext cx="6640171" cy="876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34286" rIns="0" bIns="34286" anchor="t"/>
          <a:lstStyle>
            <a:lvl1pPr eaLnBrk="0" hangingPunct="0">
              <a:spcBef>
                <a:spcPts val="600"/>
              </a:spcBef>
              <a:spcAft>
                <a:spcPts val="600"/>
              </a:spcAft>
              <a:buClr>
                <a:srgbClr val="FF6600"/>
              </a:buClr>
              <a:buSzPct val="130000"/>
              <a:buFont typeface="Arial" pitchFamily="34" charset="0"/>
              <a:buChar char="•"/>
              <a:tabLst>
                <a:tab pos="1435100" algn="l"/>
              </a:tabLst>
              <a:defRPr sz="2800">
                <a:solidFill>
                  <a:srgbClr val="142F92"/>
                </a:solidFill>
                <a:latin typeface="Arial Narrow" pitchFamily="34" charset="0"/>
                <a:cs typeface="Arial" pitchFamily="34" charset="0"/>
              </a:defRPr>
            </a:lvl1pPr>
            <a:lvl2pPr marL="742950" indent="-285750" eaLnBrk="0" hangingPunct="0">
              <a:spcBef>
                <a:spcPts val="600"/>
              </a:spcBef>
              <a:spcAft>
                <a:spcPts val="600"/>
              </a:spcAft>
              <a:buClr>
                <a:srgbClr val="FF6600"/>
              </a:buClr>
              <a:buSzPct val="130000"/>
              <a:buFont typeface="Arial Narrow" pitchFamily="34" charset="0"/>
              <a:buChar char="–"/>
              <a:tabLst>
                <a:tab pos="1435100" algn="l"/>
              </a:tabLst>
              <a:defRPr sz="2400">
                <a:solidFill>
                  <a:srgbClr val="142F92"/>
                </a:solidFill>
                <a:latin typeface="Arial Narrow" pitchFamily="34" charset="0"/>
                <a:cs typeface="Arial" pitchFamily="34" charset="0"/>
              </a:defRPr>
            </a:lvl2pPr>
            <a:lvl3pPr marL="1143000" indent="-228600" eaLnBrk="0" hangingPunct="0">
              <a:spcBef>
                <a:spcPts val="600"/>
              </a:spcBef>
              <a:spcAft>
                <a:spcPts val="600"/>
              </a:spcAft>
              <a:buClr>
                <a:srgbClr val="FF6600"/>
              </a:buClr>
              <a:buSzPct val="130000"/>
              <a:buFont typeface="Arial" pitchFamily="34" charset="0"/>
              <a:buChar char="•"/>
              <a:tabLst>
                <a:tab pos="1435100" algn="l"/>
              </a:tabLst>
              <a:defRPr sz="2000">
                <a:solidFill>
                  <a:srgbClr val="142F92"/>
                </a:solidFill>
                <a:latin typeface="Arial Narrow" pitchFamily="34" charset="0"/>
                <a:cs typeface="Arial" pitchFamily="34" charset="0"/>
              </a:defRPr>
            </a:lvl3pPr>
            <a:lvl4pPr marL="1600200" indent="-228600" eaLnBrk="0" hangingPunct="0">
              <a:spcBef>
                <a:spcPts val="600"/>
              </a:spcBef>
              <a:spcAft>
                <a:spcPts val="600"/>
              </a:spcAft>
              <a:buClr>
                <a:srgbClr val="FF6600"/>
              </a:buClr>
              <a:buSzPct val="130000"/>
              <a:buFont typeface="Arial Narrow" pitchFamily="34" charset="0"/>
              <a:buChar char="–"/>
              <a:tabLst>
                <a:tab pos="1435100" algn="l"/>
              </a:tabLst>
              <a:defRPr>
                <a:solidFill>
                  <a:srgbClr val="142F92"/>
                </a:solidFill>
                <a:latin typeface="Arial Narrow" pitchFamily="34" charset="0"/>
                <a:cs typeface="Arial" pitchFamily="34" charset="0"/>
              </a:defRPr>
            </a:lvl4pPr>
            <a:lvl5pPr marL="2057400" indent="-228600" eaLnBrk="0" hangingPunct="0">
              <a:spcBef>
                <a:spcPts val="600"/>
              </a:spcBef>
              <a:spcAft>
                <a:spcPts val="600"/>
              </a:spcAft>
              <a:buClr>
                <a:srgbClr val="FF6600"/>
              </a:buClr>
              <a:buSzPct val="130000"/>
              <a:buFont typeface="Arial" pitchFamily="34" charset="0"/>
              <a:buChar char="•"/>
              <a:tabLst>
                <a:tab pos="1435100" algn="l"/>
              </a:tabLst>
              <a:defRPr sz="1600">
                <a:solidFill>
                  <a:srgbClr val="142F92"/>
                </a:solidFill>
                <a:latin typeface="Arial Narrow" pitchFamily="34" charset="0"/>
                <a:cs typeface="Arial" pitchFamily="34" charset="0"/>
              </a:defRPr>
            </a:lvl5pPr>
            <a:lvl6pPr marL="2514600" indent="-228600" eaLnBrk="0" fontAlgn="base" hangingPunct="0">
              <a:spcBef>
                <a:spcPts val="600"/>
              </a:spcBef>
              <a:spcAft>
                <a:spcPts val="600"/>
              </a:spcAft>
              <a:buClr>
                <a:srgbClr val="FF6600"/>
              </a:buClr>
              <a:buSzPct val="130000"/>
              <a:buFont typeface="Arial" pitchFamily="34" charset="0"/>
              <a:buChar char="•"/>
              <a:tabLst>
                <a:tab pos="1435100" algn="l"/>
              </a:tabLst>
              <a:defRPr sz="1600">
                <a:solidFill>
                  <a:srgbClr val="142F92"/>
                </a:solidFill>
                <a:latin typeface="Arial Narrow" pitchFamily="34" charset="0"/>
                <a:cs typeface="Arial" pitchFamily="34" charset="0"/>
              </a:defRPr>
            </a:lvl6pPr>
            <a:lvl7pPr marL="2971800" indent="-228600" eaLnBrk="0" fontAlgn="base" hangingPunct="0">
              <a:spcBef>
                <a:spcPts val="600"/>
              </a:spcBef>
              <a:spcAft>
                <a:spcPts val="600"/>
              </a:spcAft>
              <a:buClr>
                <a:srgbClr val="FF6600"/>
              </a:buClr>
              <a:buSzPct val="130000"/>
              <a:buFont typeface="Arial" pitchFamily="34" charset="0"/>
              <a:buChar char="•"/>
              <a:tabLst>
                <a:tab pos="1435100" algn="l"/>
              </a:tabLst>
              <a:defRPr sz="1600">
                <a:solidFill>
                  <a:srgbClr val="142F92"/>
                </a:solidFill>
                <a:latin typeface="Arial Narrow" pitchFamily="34" charset="0"/>
                <a:cs typeface="Arial" pitchFamily="34" charset="0"/>
              </a:defRPr>
            </a:lvl7pPr>
            <a:lvl8pPr marL="3429000" indent="-228600" eaLnBrk="0" fontAlgn="base" hangingPunct="0">
              <a:spcBef>
                <a:spcPts val="600"/>
              </a:spcBef>
              <a:spcAft>
                <a:spcPts val="600"/>
              </a:spcAft>
              <a:buClr>
                <a:srgbClr val="FF6600"/>
              </a:buClr>
              <a:buSzPct val="130000"/>
              <a:buFont typeface="Arial" pitchFamily="34" charset="0"/>
              <a:buChar char="•"/>
              <a:tabLst>
                <a:tab pos="1435100" algn="l"/>
              </a:tabLst>
              <a:defRPr sz="1600">
                <a:solidFill>
                  <a:srgbClr val="142F92"/>
                </a:solidFill>
                <a:latin typeface="Arial Narrow" pitchFamily="34" charset="0"/>
                <a:cs typeface="Arial" pitchFamily="34" charset="0"/>
              </a:defRPr>
            </a:lvl8pPr>
            <a:lvl9pPr marL="3886200" indent="-228600" eaLnBrk="0" fontAlgn="base" hangingPunct="0">
              <a:spcBef>
                <a:spcPts val="600"/>
              </a:spcBef>
              <a:spcAft>
                <a:spcPts val="600"/>
              </a:spcAft>
              <a:buClr>
                <a:srgbClr val="FF6600"/>
              </a:buClr>
              <a:buSzPct val="130000"/>
              <a:buFont typeface="Arial" pitchFamily="34" charset="0"/>
              <a:buChar char="•"/>
              <a:tabLst>
                <a:tab pos="1435100" algn="l"/>
              </a:tabLst>
              <a:defRPr sz="1600">
                <a:solidFill>
                  <a:srgbClr val="142F92"/>
                </a:solidFill>
                <a:latin typeface="Arial Narrow" pitchFamily="34" charset="0"/>
                <a:cs typeface="Arial" pitchFamily="34" charset="0"/>
              </a:defRPr>
            </a:lvl9pPr>
          </a:lstStyle>
          <a:p>
            <a:pPr defTabSz="342875" fontAlgn="base">
              <a:lnSpc>
                <a:spcPct val="110000"/>
              </a:lnSpc>
              <a:buNone/>
              <a:tabLst>
                <a:tab pos="1076244" algn="l"/>
              </a:tabLst>
              <a:defRPr/>
            </a:pPr>
            <a:r>
              <a:rPr lang="en-US" altLang="en-US" sz="2400">
                <a:latin typeface="Franklin Gothic Book" panose="020B0503020102020204"/>
                <a:ea typeface="ＭＳ Ｐゴシック"/>
                <a:cs typeface="Calibri"/>
              </a:rPr>
              <a:t>. . . </a:t>
            </a:r>
            <a:r>
              <a:rPr lang="en-US" altLang="en-US" sz="2400" spc="-23">
                <a:latin typeface="Franklin Gothic Book" panose="020B0503020102020204"/>
                <a:ea typeface="ＭＳ Ｐゴシック"/>
                <a:cs typeface="Calibri"/>
              </a:rPr>
              <a:t>the following Titanium and Platinum Corporate Sponsors for their ongoing support of the Society:</a:t>
            </a:r>
          </a:p>
          <a:p>
            <a:pPr defTabSz="342875" fontAlgn="base">
              <a:buNone/>
              <a:tabLst>
                <a:tab pos="1076244" algn="l"/>
              </a:tabLst>
              <a:defRPr/>
            </a:pPr>
            <a:endParaRPr lang="en-US" altLang="en-US" sz="2400">
              <a:solidFill>
                <a:srgbClr val="0000FF"/>
              </a:solidFill>
              <a:latin typeface="Arial Narrow"/>
              <a:ea typeface="ＭＳ Ｐゴシック" pitchFamily="34" charset="-128"/>
              <a:cs typeface="Calibri" pitchFamily="34" charset="0"/>
            </a:endParaRPr>
          </a:p>
          <a:p>
            <a:pPr defTabSz="342875" fontAlgn="base">
              <a:buNone/>
              <a:tabLst>
                <a:tab pos="1076244" algn="l"/>
              </a:tabLst>
              <a:defRPr/>
            </a:pPr>
            <a:r>
              <a:rPr lang="en-US" altLang="en-US" sz="2400">
                <a:solidFill>
                  <a:srgbClr val="0000FF"/>
                </a:solidFill>
                <a:latin typeface="Arial Narrow"/>
                <a:ea typeface="ＭＳ Ｐゴシック" pitchFamily="34" charset="-128"/>
                <a:cs typeface="Calibri" pitchFamily="34" charset="0"/>
              </a:rPr>
              <a:t>																					</a:t>
            </a:r>
          </a:p>
          <a:p>
            <a:pPr defTabSz="342875">
              <a:buNone/>
              <a:tabLst>
                <a:tab pos="1076244" algn="l"/>
              </a:tabLst>
              <a:defRPr/>
            </a:pPr>
            <a:endParaRPr lang="en-US" altLang="en-US" sz="2400">
              <a:solidFill>
                <a:srgbClr val="0000FF"/>
              </a:solidFill>
              <a:latin typeface="Arial Narrow"/>
              <a:ea typeface="ＭＳ Ｐゴシック" pitchFamily="34" charset="-128"/>
              <a:cs typeface="Calibri" pitchFamily="34" charset="0"/>
            </a:endParaRPr>
          </a:p>
          <a:p>
            <a:pPr defTabSz="342875">
              <a:buNone/>
              <a:tabLst>
                <a:tab pos="1076244" algn="l"/>
              </a:tabLst>
              <a:defRPr/>
            </a:pPr>
            <a:endParaRPr lang="en-US" altLang="en-US" sz="2400">
              <a:solidFill>
                <a:srgbClr val="0000FF"/>
              </a:solidFill>
              <a:latin typeface="Arial Narrow"/>
              <a:ea typeface="ＭＳ Ｐゴシック" pitchFamily="34" charset="-128"/>
              <a:cs typeface="Calibri" pitchFamily="34" charset="0"/>
            </a:endParaRPr>
          </a:p>
          <a:p>
            <a:pPr defTabSz="342875">
              <a:buNone/>
              <a:tabLst>
                <a:tab pos="1076244" algn="l"/>
              </a:tabLst>
              <a:defRPr/>
            </a:pPr>
            <a:endParaRPr lang="en-US" altLang="en-US" sz="2400">
              <a:solidFill>
                <a:srgbClr val="0000FF"/>
              </a:solidFill>
              <a:latin typeface="Arial Narrow"/>
              <a:ea typeface="ＭＳ Ｐゴシック" pitchFamily="34" charset="-128"/>
              <a:cs typeface="Calibri" pitchFamily="34" charset="0"/>
            </a:endParaRPr>
          </a:p>
          <a:p>
            <a:pPr defTabSz="342875">
              <a:buNone/>
              <a:tabLst>
                <a:tab pos="1076244" algn="l"/>
              </a:tabLst>
              <a:defRPr/>
            </a:pPr>
            <a:endParaRPr lang="en-US" altLang="en-US" sz="2400">
              <a:solidFill>
                <a:srgbClr val="0000FF"/>
              </a:solidFill>
              <a:latin typeface="Arial Narrow"/>
              <a:ea typeface="ＭＳ Ｐゴシック" pitchFamily="34" charset="-128"/>
              <a:cs typeface="Calibri" pitchFamily="34" charset="0"/>
            </a:endParaRPr>
          </a:p>
          <a:p>
            <a:pPr defTabSz="342875">
              <a:buNone/>
              <a:tabLst>
                <a:tab pos="1076244" algn="l"/>
              </a:tabLst>
              <a:defRPr/>
            </a:pPr>
            <a:endParaRPr lang="en-US" altLang="en-US" sz="2400">
              <a:solidFill>
                <a:srgbClr val="0000FF"/>
              </a:solidFill>
              <a:latin typeface="Arial Narrow"/>
              <a:ea typeface="ＭＳ Ｐゴシック" pitchFamily="34" charset="-128"/>
              <a:cs typeface="Calibri" pitchFamily="34" charset="0"/>
            </a:endParaRPr>
          </a:p>
        </p:txBody>
      </p:sp>
      <p:pic>
        <p:nvPicPr>
          <p:cNvPr id="16390" name="Picture 8" descr="Amgen_2_Blue_PC.jpg">
            <a:extLst>
              <a:ext uri="{FF2B5EF4-FFF2-40B4-BE49-F238E27FC236}">
                <a16:creationId xmlns:a16="http://schemas.microsoft.com/office/drawing/2014/main" id="{C22B5629-429A-43DB-BDC1-D6253FF6CA1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23416" y="1950778"/>
            <a:ext cx="1235494" cy="536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6" name="Picture 2" descr="alt">
            <a:extLst>
              <a:ext uri="{FF2B5EF4-FFF2-40B4-BE49-F238E27FC236}">
                <a16:creationId xmlns:a16="http://schemas.microsoft.com/office/drawing/2014/main" id="{1FC28537-2511-43CA-B5FD-6092ABBD897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99150" y="1781881"/>
            <a:ext cx="1722475" cy="413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0" name="Picture 3">
            <a:extLst>
              <a:ext uri="{FF2B5EF4-FFF2-40B4-BE49-F238E27FC236}">
                <a16:creationId xmlns:a16="http://schemas.microsoft.com/office/drawing/2014/main" id="{A31D5FDF-969A-499D-832B-2336C9DB19D0}"/>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7500311" y="2808617"/>
            <a:ext cx="931953" cy="482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picture containing drawing&#10;&#10;Description automatically generated">
            <a:extLst>
              <a:ext uri="{FF2B5EF4-FFF2-40B4-BE49-F238E27FC236}">
                <a16:creationId xmlns:a16="http://schemas.microsoft.com/office/drawing/2014/main" id="{4E8E5AE2-FBA0-44A2-8D5B-51E781028FE2}"/>
              </a:ext>
            </a:extLst>
          </p:cNvPr>
          <p:cNvPicPr>
            <a:picLocks noChangeAspect="1"/>
          </p:cNvPicPr>
          <p:nvPr/>
        </p:nvPicPr>
        <p:blipFill>
          <a:blip r:embed="rId6">
            <a:clrChange>
              <a:clrFrom>
                <a:srgbClr val="FFFFF6"/>
              </a:clrFrom>
              <a:clrTo>
                <a:srgbClr val="FFFFF6">
                  <a:alpha val="0"/>
                </a:srgbClr>
              </a:clrTo>
            </a:clrChange>
            <a:extLst>
              <a:ext uri="{28A0092B-C50C-407E-A947-70E740481C1C}">
                <a14:useLocalDpi xmlns:a14="http://schemas.microsoft.com/office/drawing/2010/main" val="0"/>
              </a:ext>
            </a:extLst>
          </a:blip>
          <a:stretch>
            <a:fillRect/>
          </a:stretch>
        </p:blipFill>
        <p:spPr>
          <a:xfrm>
            <a:off x="5879619" y="2043437"/>
            <a:ext cx="685448" cy="664941"/>
          </a:xfrm>
          <a:prstGeom prst="rect">
            <a:avLst/>
          </a:prstGeom>
        </p:spPr>
      </p:pic>
      <p:pic>
        <p:nvPicPr>
          <p:cNvPr id="15" name="Picture 14" descr="Logo&#10;&#10;Description automatically generated">
            <a:extLst>
              <a:ext uri="{FF2B5EF4-FFF2-40B4-BE49-F238E27FC236}">
                <a16:creationId xmlns:a16="http://schemas.microsoft.com/office/drawing/2014/main" id="{7F11F72E-F027-4306-BD5C-6B8239205164}"/>
              </a:ext>
            </a:extLst>
          </p:cNvPr>
          <p:cNvPicPr>
            <a:picLocks noChangeAspect="1"/>
          </p:cNvPicPr>
          <p:nvPr/>
        </p:nvPicPr>
        <p:blipFill>
          <a:blip r:embed="rId7"/>
          <a:stretch>
            <a:fillRect/>
          </a:stretch>
        </p:blipFill>
        <p:spPr>
          <a:xfrm>
            <a:off x="4093138" y="3676070"/>
            <a:ext cx="1422950" cy="655320"/>
          </a:xfrm>
          <a:prstGeom prst="rect">
            <a:avLst/>
          </a:prstGeom>
        </p:spPr>
      </p:pic>
      <p:pic>
        <p:nvPicPr>
          <p:cNvPr id="27" name="Picture 26" descr="Logo, company name&#10;&#10;Description automatically generated">
            <a:extLst>
              <a:ext uri="{FF2B5EF4-FFF2-40B4-BE49-F238E27FC236}">
                <a16:creationId xmlns:a16="http://schemas.microsoft.com/office/drawing/2014/main" id="{69DDB59B-F9B7-4F33-AAC6-273D60F28623}"/>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654792" y="4037410"/>
            <a:ext cx="1824424" cy="1016625"/>
          </a:xfrm>
          <a:prstGeom prst="rect">
            <a:avLst/>
          </a:prstGeom>
          <a:noFill/>
          <a:ln>
            <a:noFill/>
          </a:ln>
        </p:spPr>
      </p:pic>
      <p:pic>
        <p:nvPicPr>
          <p:cNvPr id="1026" name="Picture 2">
            <a:hlinkClick r:id="rId9"/>
            <a:extLst>
              <a:ext uri="{FF2B5EF4-FFF2-40B4-BE49-F238E27FC236}">
                <a16:creationId xmlns:a16="http://schemas.microsoft.com/office/drawing/2014/main" id="{37CAB13B-8E08-4268-9B7B-B34D698F52C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232" y="2601526"/>
            <a:ext cx="1196207" cy="4818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92650A6-3EBB-43B3-959B-4E73C00D5CA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03118" y="4207802"/>
            <a:ext cx="659171" cy="65917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hlinkClick r:id="rId12"/>
            <a:extLst>
              <a:ext uri="{FF2B5EF4-FFF2-40B4-BE49-F238E27FC236}">
                <a16:creationId xmlns:a16="http://schemas.microsoft.com/office/drawing/2014/main" id="{968E2833-1B28-42C9-865C-8B2BDE673DA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014030" y="2803483"/>
            <a:ext cx="2278003" cy="48869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hlinkClick r:id="rId14"/>
            <a:extLst>
              <a:ext uri="{FF2B5EF4-FFF2-40B4-BE49-F238E27FC236}">
                <a16:creationId xmlns:a16="http://schemas.microsoft.com/office/drawing/2014/main" id="{0131A963-1A32-41AF-9EEC-67B63DBC2BD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711918" y="2030118"/>
            <a:ext cx="2068481" cy="30512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Logo&#10;&#10;Description automatically generated">
            <a:extLst>
              <a:ext uri="{FF2B5EF4-FFF2-40B4-BE49-F238E27FC236}">
                <a16:creationId xmlns:a16="http://schemas.microsoft.com/office/drawing/2014/main" id="{4A3E85D4-F676-4798-AAC5-4BB03138EE43}"/>
              </a:ext>
            </a:extLst>
          </p:cNvPr>
          <p:cNvPicPr>
            <a:picLocks noChangeAspect="1"/>
          </p:cNvPicPr>
          <p:nvPr/>
        </p:nvPicPr>
        <p:blipFill>
          <a:blip r:embed="rId16"/>
          <a:stretch>
            <a:fillRect/>
          </a:stretch>
        </p:blipFill>
        <p:spPr>
          <a:xfrm>
            <a:off x="428170" y="4534508"/>
            <a:ext cx="1281050" cy="319563"/>
          </a:xfrm>
          <a:prstGeom prst="rect">
            <a:avLst/>
          </a:prstGeom>
        </p:spPr>
      </p:pic>
      <p:pic>
        <p:nvPicPr>
          <p:cNvPr id="4" name="Picture 5" descr="Logo&#10;&#10;Description automatically generated">
            <a:extLst>
              <a:ext uri="{FF2B5EF4-FFF2-40B4-BE49-F238E27FC236}">
                <a16:creationId xmlns:a16="http://schemas.microsoft.com/office/drawing/2014/main" id="{6C9A291A-0E5B-4E0F-8622-93A6FDD11E30}"/>
              </a:ext>
            </a:extLst>
          </p:cNvPr>
          <p:cNvPicPr>
            <a:picLocks noChangeAspect="1"/>
          </p:cNvPicPr>
          <p:nvPr/>
        </p:nvPicPr>
        <p:blipFill>
          <a:blip r:embed="rId17"/>
          <a:stretch>
            <a:fillRect/>
          </a:stretch>
        </p:blipFill>
        <p:spPr>
          <a:xfrm>
            <a:off x="2460388" y="3810978"/>
            <a:ext cx="1311008" cy="329947"/>
          </a:xfrm>
          <a:prstGeom prst="rect">
            <a:avLst/>
          </a:prstGeom>
        </p:spPr>
      </p:pic>
      <p:pic>
        <p:nvPicPr>
          <p:cNvPr id="24" name="Picture 23" descr="Logo, company name&#10;&#10;Description automatically generated">
            <a:extLst>
              <a:ext uri="{FF2B5EF4-FFF2-40B4-BE49-F238E27FC236}">
                <a16:creationId xmlns:a16="http://schemas.microsoft.com/office/drawing/2014/main" id="{471F43E0-BB48-43EF-8A56-61DD3C44A076}"/>
              </a:ext>
            </a:extLst>
          </p:cNvPr>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5246206" y="4232702"/>
            <a:ext cx="1266825" cy="583565"/>
          </a:xfrm>
          <a:prstGeom prst="rect">
            <a:avLst/>
          </a:prstGeom>
          <a:noFill/>
          <a:ln>
            <a:noFill/>
          </a:ln>
        </p:spPr>
      </p:pic>
      <p:pic>
        <p:nvPicPr>
          <p:cNvPr id="6" name="Picture 5" descr="A picture containing text, clock, gauge&#10;&#10;Description automatically generated">
            <a:extLst>
              <a:ext uri="{FF2B5EF4-FFF2-40B4-BE49-F238E27FC236}">
                <a16:creationId xmlns:a16="http://schemas.microsoft.com/office/drawing/2014/main" id="{426C93CF-4034-D6EE-96EE-F25B2F94560F}"/>
              </a:ext>
            </a:extLst>
          </p:cNvPr>
          <p:cNvPicPr>
            <a:picLocks noChangeAspect="1"/>
          </p:cNvPicPr>
          <p:nvPr/>
        </p:nvPicPr>
        <p:blipFill>
          <a:blip r:embed="rId19"/>
          <a:stretch>
            <a:fillRect/>
          </a:stretch>
        </p:blipFill>
        <p:spPr>
          <a:xfrm>
            <a:off x="176282" y="1988866"/>
            <a:ext cx="855907" cy="312201"/>
          </a:xfrm>
          <a:prstGeom prst="rect">
            <a:avLst/>
          </a:prstGeom>
        </p:spPr>
      </p:pic>
      <p:pic>
        <p:nvPicPr>
          <p:cNvPr id="10" name="Picture 9" descr="Text, logo&#10;&#10;Description automatically generated">
            <a:extLst>
              <a:ext uri="{FF2B5EF4-FFF2-40B4-BE49-F238E27FC236}">
                <a16:creationId xmlns:a16="http://schemas.microsoft.com/office/drawing/2014/main" id="{2935C7A6-3F5A-4250-50A6-E37ABC495ED8}"/>
              </a:ext>
            </a:extLst>
          </p:cNvPr>
          <p:cNvPicPr>
            <a:picLocks noChangeAspect="1"/>
          </p:cNvPicPr>
          <p:nvPr/>
        </p:nvPicPr>
        <p:blipFill>
          <a:blip r:embed="rId20"/>
          <a:stretch>
            <a:fillRect/>
          </a:stretch>
        </p:blipFill>
        <p:spPr>
          <a:xfrm>
            <a:off x="1548795" y="2286953"/>
            <a:ext cx="2278003" cy="754061"/>
          </a:xfrm>
          <a:prstGeom prst="rect">
            <a:avLst/>
          </a:prstGeom>
        </p:spPr>
      </p:pic>
      <p:pic>
        <p:nvPicPr>
          <p:cNvPr id="7" name="Picture 6" descr="Text&#10;&#10;Description automatically generated">
            <a:extLst>
              <a:ext uri="{FF2B5EF4-FFF2-40B4-BE49-F238E27FC236}">
                <a16:creationId xmlns:a16="http://schemas.microsoft.com/office/drawing/2014/main" id="{B218BC9F-9DF6-4102-2C9F-8C11F3FFE73E}"/>
              </a:ext>
            </a:extLst>
          </p:cNvPr>
          <p:cNvPicPr>
            <a:picLocks noChangeAspect="1"/>
          </p:cNvPicPr>
          <p:nvPr/>
        </p:nvPicPr>
        <p:blipFill>
          <a:blip r:embed="rId21"/>
          <a:stretch>
            <a:fillRect/>
          </a:stretch>
        </p:blipFill>
        <p:spPr>
          <a:xfrm>
            <a:off x="3406371" y="4372886"/>
            <a:ext cx="1536919" cy="481185"/>
          </a:xfrm>
          <a:prstGeom prst="rect">
            <a:avLst/>
          </a:prstGeom>
        </p:spPr>
      </p:pic>
      <p:pic>
        <p:nvPicPr>
          <p:cNvPr id="3" name="Picture 2" descr="Blue letters on a white background&#10;&#10;Description automatically generated">
            <a:extLst>
              <a:ext uri="{FF2B5EF4-FFF2-40B4-BE49-F238E27FC236}">
                <a16:creationId xmlns:a16="http://schemas.microsoft.com/office/drawing/2014/main" id="{B7C5B775-8043-5139-D23C-B33C31D5DF74}"/>
              </a:ext>
            </a:extLst>
          </p:cNvPr>
          <p:cNvPicPr>
            <a:picLocks noChangeAspect="1"/>
          </p:cNvPicPr>
          <p:nvPr/>
        </p:nvPicPr>
        <p:blipFill>
          <a:blip r:embed="rId22"/>
          <a:stretch>
            <a:fillRect/>
          </a:stretch>
        </p:blipFill>
        <p:spPr>
          <a:xfrm>
            <a:off x="1203786" y="2973069"/>
            <a:ext cx="2355696" cy="402667"/>
          </a:xfrm>
          <a:prstGeom prst="rect">
            <a:avLst/>
          </a:prstGeom>
        </p:spPr>
      </p:pic>
      <p:pic>
        <p:nvPicPr>
          <p:cNvPr id="12" name="Picture 14">
            <a:extLst>
              <a:ext uri="{FF2B5EF4-FFF2-40B4-BE49-F238E27FC236}">
                <a16:creationId xmlns:a16="http://schemas.microsoft.com/office/drawing/2014/main" id="{7FF0C113-5E06-BF0A-03DC-B24009DD8D52}"/>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849838" y="2631995"/>
            <a:ext cx="954584" cy="9550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red and black sign&#10;&#10;Description automatically generated">
            <a:extLst>
              <a:ext uri="{FF2B5EF4-FFF2-40B4-BE49-F238E27FC236}">
                <a16:creationId xmlns:a16="http://schemas.microsoft.com/office/drawing/2014/main" id="{E8522397-C43A-010A-F9A3-90B1E7DC0AD2}"/>
              </a:ext>
            </a:extLst>
          </p:cNvPr>
          <p:cNvPicPr>
            <a:picLocks noChangeAspect="1"/>
          </p:cNvPicPr>
          <p:nvPr/>
        </p:nvPicPr>
        <p:blipFill>
          <a:blip r:embed="rId24"/>
          <a:stretch>
            <a:fillRect/>
          </a:stretch>
        </p:blipFill>
        <p:spPr>
          <a:xfrm>
            <a:off x="25938" y="3695574"/>
            <a:ext cx="2355696" cy="434701"/>
          </a:xfrm>
          <a:prstGeom prst="rect">
            <a:avLst/>
          </a:prstGeom>
        </p:spPr>
      </p:pic>
      <p:pic>
        <p:nvPicPr>
          <p:cNvPr id="16" name="Picture 15">
            <a:extLst>
              <a:ext uri="{FF2B5EF4-FFF2-40B4-BE49-F238E27FC236}">
                <a16:creationId xmlns:a16="http://schemas.microsoft.com/office/drawing/2014/main" id="{EDA6D931-968D-7D31-FF4F-90C255EEC499}"/>
              </a:ext>
            </a:extLst>
          </p:cNvPr>
          <p:cNvPicPr>
            <a:picLocks noChangeAspect="1"/>
          </p:cNvPicPr>
          <p:nvPr/>
        </p:nvPicPr>
        <p:blipFill>
          <a:blip r:embed="rId25"/>
          <a:stretch>
            <a:fillRect/>
          </a:stretch>
        </p:blipFill>
        <p:spPr>
          <a:xfrm>
            <a:off x="5780398" y="3593012"/>
            <a:ext cx="2752958" cy="718451"/>
          </a:xfrm>
          <a:prstGeom prst="rect">
            <a:avLst/>
          </a:prstGeom>
        </p:spPr>
      </p:pic>
      <p:sp>
        <p:nvSpPr>
          <p:cNvPr id="8" name="Title 2">
            <a:extLst>
              <a:ext uri="{FF2B5EF4-FFF2-40B4-BE49-F238E27FC236}">
                <a16:creationId xmlns:a16="http://schemas.microsoft.com/office/drawing/2014/main" id="{F1BD7ACC-D08F-2023-06C3-7E549EC6C827}"/>
              </a:ext>
            </a:extLst>
          </p:cNvPr>
          <p:cNvSpPr txBox="1">
            <a:spLocks/>
          </p:cNvSpPr>
          <p:nvPr/>
        </p:nvSpPr>
        <p:spPr>
          <a:xfrm>
            <a:off x="857251" y="59945"/>
            <a:ext cx="7462661" cy="941541"/>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3200" b="1" kern="1200">
                <a:solidFill>
                  <a:srgbClr val="F28C11"/>
                </a:solidFill>
                <a:latin typeface="+mj-lt"/>
                <a:ea typeface="+mj-ea"/>
                <a:cs typeface="+mj-cs"/>
              </a:defRPr>
            </a:lvl1pPr>
          </a:lstStyle>
          <a:p>
            <a:r>
              <a:rPr lang="en-US" sz="3000"/>
              <a:t>ISMPP Would Like to Thank…</a:t>
            </a:r>
          </a:p>
        </p:txBody>
      </p:sp>
    </p:spTree>
    <p:extLst>
      <p:ext uri="{BB962C8B-B14F-4D97-AF65-F5344CB8AC3E}">
        <p14:creationId xmlns:p14="http://schemas.microsoft.com/office/powerpoint/2010/main" val="36283522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23BFCA5-8F9E-48F4-FADB-54B523690ED5}"/>
              </a:ext>
            </a:extLst>
          </p:cNvPr>
          <p:cNvSpPr>
            <a:spLocks noGrp="1"/>
          </p:cNvSpPr>
          <p:nvPr>
            <p:ph type="sldNum" sz="quarter" idx="10"/>
          </p:nvPr>
        </p:nvSpPr>
        <p:spPr/>
        <p:txBody>
          <a:bodyPr/>
          <a:lstStyle/>
          <a:p>
            <a:fld id="{42AD0A0E-4515-A647-B2E3-7F1B29FB990E}" type="slidenum">
              <a:rPr lang="en-US" smtClean="0"/>
              <a:pPr/>
              <a:t>20</a:t>
            </a:fld>
            <a:endParaRPr lang="en-US"/>
          </a:p>
        </p:txBody>
      </p:sp>
      <p:pic>
        <p:nvPicPr>
          <p:cNvPr id="4" name="Picture 2" descr="undefined">
            <a:extLst>
              <a:ext uri="{FF2B5EF4-FFF2-40B4-BE49-F238E27FC236}">
                <a16:creationId xmlns:a16="http://schemas.microsoft.com/office/drawing/2014/main" id="{9C879647-0E79-63B2-5F8C-7F02DEAC4DD4}"/>
              </a:ext>
            </a:extLst>
          </p:cNvPr>
          <p:cNvPicPr>
            <a:picLocks noChangeAspect="1" noChangeArrowheads="1"/>
          </p:cNvPicPr>
          <p:nvPr/>
        </p:nvPicPr>
        <p:blipFill rotWithShape="1">
          <a:blip r:embed="rId3">
            <a:alphaModFix amt="70000"/>
            <a:extLst>
              <a:ext uri="{28A0092B-C50C-407E-A947-70E740481C1C}">
                <a14:useLocalDpi xmlns:a14="http://schemas.microsoft.com/office/drawing/2010/main"/>
              </a:ext>
            </a:extLst>
          </a:blip>
          <a:srcRect t="9106" b="15985"/>
          <a:stretch/>
        </p:blipFill>
        <p:spPr bwMode="auto">
          <a:xfrm>
            <a:off x="1588" y="0"/>
            <a:ext cx="9185719"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1842373-04F2-EAE2-64A4-B34E1BBF836C}"/>
              </a:ext>
            </a:extLst>
          </p:cNvPr>
          <p:cNvSpPr txBox="1"/>
          <p:nvPr/>
        </p:nvSpPr>
        <p:spPr>
          <a:xfrm>
            <a:off x="478409" y="1226770"/>
            <a:ext cx="8005192" cy="3170099"/>
          </a:xfrm>
          <a:prstGeom prst="rect">
            <a:avLst/>
          </a:prstGeom>
          <a:solidFill>
            <a:srgbClr val="FFFFFF">
              <a:alpha val="60000"/>
            </a:srgbClr>
          </a:solidFill>
        </p:spPr>
        <p:txBody>
          <a:bodyPr wrap="square" rtlCol="0">
            <a:spAutoFit/>
          </a:bodyPr>
          <a:lstStyle/>
          <a:p>
            <a:pPr marL="285664" indent="-285664" defTabSz="914126">
              <a:spcAft>
                <a:spcPts val="600"/>
              </a:spcAft>
              <a:buFont typeface="Arial" panose="020B0604020202020204" pitchFamily="34" charset="0"/>
              <a:buChar char="•"/>
            </a:pPr>
            <a:r>
              <a:rPr lang="en-GB" sz="1600" b="1" dirty="0">
                <a:solidFill>
                  <a:prstClr val="black"/>
                </a:solidFill>
                <a:latin typeface="+mj-lt"/>
                <a:cs typeface="Arial" panose="020B0604020202020204" pitchFamily="34" charset="0"/>
              </a:rPr>
              <a:t>Including live links in </a:t>
            </a:r>
            <a:r>
              <a:rPr lang="en-GB" sz="1600" b="1" dirty="0" err="1">
                <a:solidFill>
                  <a:prstClr val="black"/>
                </a:solidFill>
                <a:latin typeface="+mj-lt"/>
                <a:cs typeface="Arial" panose="020B0604020202020204" pitchFamily="34" charset="0"/>
              </a:rPr>
              <a:t>ePI</a:t>
            </a:r>
            <a:r>
              <a:rPr lang="en-GB" sz="1600" b="1" dirty="0">
                <a:solidFill>
                  <a:prstClr val="black"/>
                </a:solidFill>
                <a:latin typeface="+mj-lt"/>
                <a:cs typeface="Arial" panose="020B0604020202020204" pitchFamily="34" charset="0"/>
              </a:rPr>
              <a:t> has the potential to:</a:t>
            </a:r>
          </a:p>
          <a:p>
            <a:pPr marL="742727" lvl="1" indent="-285664" defTabSz="914126">
              <a:spcAft>
                <a:spcPts val="600"/>
              </a:spcAft>
              <a:buFont typeface="Arial" panose="020B0604020202020204" pitchFamily="34" charset="0"/>
              <a:buChar char="•"/>
            </a:pPr>
            <a:r>
              <a:rPr lang="en-GB" sz="1600" b="1" dirty="0">
                <a:solidFill>
                  <a:prstClr val="black"/>
                </a:solidFill>
                <a:latin typeface="+mj-lt"/>
                <a:cs typeface="Arial" panose="020B0604020202020204" pitchFamily="34" charset="0"/>
              </a:rPr>
              <a:t>increase access to and use of the highest quality, peer-reviewed evidence</a:t>
            </a:r>
          </a:p>
          <a:p>
            <a:pPr marL="742727" lvl="1" indent="-285664" defTabSz="914126">
              <a:spcAft>
                <a:spcPts val="600"/>
              </a:spcAft>
              <a:buFont typeface="Arial" panose="020B0604020202020204" pitchFamily="34" charset="0"/>
              <a:buChar char="•"/>
            </a:pPr>
            <a:r>
              <a:rPr lang="en-GB" sz="1600" b="1" dirty="0">
                <a:solidFill>
                  <a:prstClr val="black"/>
                </a:solidFill>
                <a:latin typeface="+mj-lt"/>
                <a:cs typeface="Arial" panose="020B0604020202020204" pitchFamily="34" charset="0"/>
              </a:rPr>
              <a:t>bring together the key information about a clinical study in a single place</a:t>
            </a:r>
          </a:p>
          <a:p>
            <a:pPr marL="1199790" lvl="2" indent="-285664" defTabSz="914126">
              <a:spcAft>
                <a:spcPts val="600"/>
              </a:spcAft>
              <a:buFont typeface="Arial" panose="020B0604020202020204" pitchFamily="34" charset="0"/>
              <a:buChar char="•"/>
            </a:pPr>
            <a:r>
              <a:rPr lang="en-GB" sz="1600" b="1" dirty="0">
                <a:solidFill>
                  <a:prstClr val="black"/>
                </a:solidFill>
                <a:latin typeface="+mj-lt"/>
                <a:cs typeface="Arial" panose="020B0604020202020204" pitchFamily="34" charset="0"/>
              </a:rPr>
              <a:t>HCPs</a:t>
            </a:r>
          </a:p>
          <a:p>
            <a:pPr marL="1199790" lvl="2" indent="-285664" defTabSz="914126">
              <a:spcAft>
                <a:spcPts val="600"/>
              </a:spcAft>
              <a:buFont typeface="Arial" panose="020B0604020202020204" pitchFamily="34" charset="0"/>
              <a:buChar char="•"/>
            </a:pPr>
            <a:r>
              <a:rPr lang="en-GB" sz="1600" b="1" dirty="0">
                <a:solidFill>
                  <a:prstClr val="black"/>
                </a:solidFill>
                <a:latin typeface="+mj-lt"/>
                <a:cs typeface="Arial" panose="020B0604020202020204" pitchFamily="34" charset="0"/>
              </a:rPr>
              <a:t>patients and carers</a:t>
            </a:r>
          </a:p>
          <a:p>
            <a:pPr marL="1199790" lvl="2" indent="-285664" defTabSz="914126">
              <a:spcAft>
                <a:spcPts val="600"/>
              </a:spcAft>
              <a:buFont typeface="Arial" panose="020B0604020202020204" pitchFamily="34" charset="0"/>
              <a:buChar char="•"/>
            </a:pPr>
            <a:r>
              <a:rPr lang="en-GB" sz="1600" b="1" dirty="0">
                <a:solidFill>
                  <a:prstClr val="black"/>
                </a:solidFill>
                <a:latin typeface="+mj-lt"/>
                <a:cs typeface="Arial" panose="020B0604020202020204" pitchFamily="34" charset="0"/>
              </a:rPr>
              <a:t>MSLs</a:t>
            </a:r>
          </a:p>
          <a:p>
            <a:pPr marL="1199790" lvl="2" indent="-285664" defTabSz="914126">
              <a:spcAft>
                <a:spcPts val="600"/>
              </a:spcAft>
              <a:buFont typeface="Arial" panose="020B0604020202020204" pitchFamily="34" charset="0"/>
              <a:buChar char="•"/>
            </a:pPr>
            <a:r>
              <a:rPr lang="en-GB" sz="1600" b="1" dirty="0">
                <a:solidFill>
                  <a:prstClr val="black"/>
                </a:solidFill>
                <a:latin typeface="+mj-lt"/>
                <a:cs typeface="Arial" panose="020B0604020202020204" pitchFamily="34" charset="0"/>
              </a:rPr>
              <a:t>industry critics</a:t>
            </a:r>
          </a:p>
          <a:p>
            <a:pPr marL="742727" lvl="1" indent="-285664" defTabSz="914126">
              <a:spcAft>
                <a:spcPts val="600"/>
              </a:spcAft>
              <a:buFont typeface="Arial" panose="020B0604020202020204" pitchFamily="34" charset="0"/>
              <a:buChar char="•"/>
            </a:pPr>
            <a:r>
              <a:rPr lang="en-GB" sz="1600" b="1" dirty="0">
                <a:solidFill>
                  <a:prstClr val="black"/>
                </a:solidFill>
                <a:latin typeface="+mj-lt"/>
                <a:cs typeface="Arial" panose="020B0604020202020204" pitchFamily="34" charset="0"/>
              </a:rPr>
              <a:t>increase discoverability of plain language summaries of publications, infographics and other assets that often get lost in supplementary materials</a:t>
            </a:r>
          </a:p>
          <a:p>
            <a:pPr marL="742727" lvl="1" indent="-285664" defTabSz="914126">
              <a:spcAft>
                <a:spcPts val="600"/>
              </a:spcAft>
              <a:buFont typeface="Arial" panose="020B0604020202020204" pitchFamily="34" charset="0"/>
              <a:buChar char="•"/>
            </a:pPr>
            <a:r>
              <a:rPr lang="en-GB" sz="1600" b="1" dirty="0">
                <a:solidFill>
                  <a:prstClr val="black"/>
                </a:solidFill>
                <a:latin typeface="+mj-lt"/>
                <a:cs typeface="Arial" panose="020B0604020202020204" pitchFamily="34" charset="0"/>
              </a:rPr>
              <a:t>improve health literacy, transparency and trust</a:t>
            </a:r>
          </a:p>
        </p:txBody>
      </p:sp>
      <p:sp>
        <p:nvSpPr>
          <p:cNvPr id="6" name="Title 1">
            <a:extLst>
              <a:ext uri="{FF2B5EF4-FFF2-40B4-BE49-F238E27FC236}">
                <a16:creationId xmlns:a16="http://schemas.microsoft.com/office/drawing/2014/main" id="{FA124619-8C17-9F39-D9F5-CDB9134FBC58}"/>
              </a:ext>
            </a:extLst>
          </p:cNvPr>
          <p:cNvSpPr>
            <a:spLocks noGrp="1"/>
          </p:cNvSpPr>
          <p:nvPr>
            <p:ph type="title"/>
          </p:nvPr>
        </p:nvSpPr>
        <p:spPr>
          <a:xfrm>
            <a:off x="857250" y="59945"/>
            <a:ext cx="7462661" cy="941541"/>
          </a:xfrm>
        </p:spPr>
        <p:txBody>
          <a:bodyPr>
            <a:noAutofit/>
          </a:bodyPr>
          <a:lstStyle/>
          <a:p>
            <a:r>
              <a:rPr lang="en-GB" sz="3100" dirty="0"/>
              <a:t>The prize</a:t>
            </a:r>
          </a:p>
        </p:txBody>
      </p:sp>
      <p:sp>
        <p:nvSpPr>
          <p:cNvPr id="2" name="Footer Placeholder 4">
            <a:extLst>
              <a:ext uri="{FF2B5EF4-FFF2-40B4-BE49-F238E27FC236}">
                <a16:creationId xmlns:a16="http://schemas.microsoft.com/office/drawing/2014/main" id="{850E5A40-6A72-0BCB-7B65-B00B88D8CA75}"/>
              </a:ext>
            </a:extLst>
          </p:cNvPr>
          <p:cNvSpPr txBox="1">
            <a:spLocks/>
          </p:cNvSpPr>
          <p:nvPr/>
        </p:nvSpPr>
        <p:spPr>
          <a:xfrm>
            <a:off x="1" y="4828032"/>
            <a:ext cx="8319910" cy="344803"/>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900" dirty="0"/>
              <a:t>This information is for educational use only. Do not copy. Do not distribute.</a:t>
            </a:r>
            <a:br>
              <a:rPr lang="en-GB" sz="900" dirty="0"/>
            </a:br>
            <a:r>
              <a:rPr lang="en-GB" sz="900" dirty="0" err="1"/>
              <a:t>ePI</a:t>
            </a:r>
            <a:r>
              <a:rPr lang="en-GB" sz="900" dirty="0"/>
              <a:t>, electronic product information; HCP, healthcare professional; MSL, medical science liaison.</a:t>
            </a:r>
          </a:p>
        </p:txBody>
      </p:sp>
    </p:spTree>
    <p:extLst>
      <p:ext uri="{BB962C8B-B14F-4D97-AF65-F5344CB8AC3E}">
        <p14:creationId xmlns:p14="http://schemas.microsoft.com/office/powerpoint/2010/main" val="24455456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E2602-3432-80D6-E458-17422CDE352A}"/>
              </a:ext>
            </a:extLst>
          </p:cNvPr>
          <p:cNvSpPr>
            <a:spLocks noGrp="1"/>
          </p:cNvSpPr>
          <p:nvPr>
            <p:ph type="title"/>
          </p:nvPr>
        </p:nvSpPr>
        <p:spPr/>
        <p:txBody>
          <a:bodyPr>
            <a:noAutofit/>
          </a:bodyPr>
          <a:lstStyle/>
          <a:p>
            <a:r>
              <a:rPr lang="en-GB" sz="3100" dirty="0"/>
              <a:t>Increasing the availability of </a:t>
            </a:r>
            <a:r>
              <a:rPr lang="en-GB" sz="3100" dirty="0" err="1"/>
              <a:t>ePI</a:t>
            </a:r>
            <a:r>
              <a:rPr lang="en-GB" sz="3100" dirty="0"/>
              <a:t> is part of </a:t>
            </a:r>
            <a:br>
              <a:rPr lang="en-GB" sz="3100" dirty="0"/>
            </a:br>
            <a:r>
              <a:rPr lang="en-GB" sz="3100" dirty="0"/>
              <a:t>a global movement towards digitization</a:t>
            </a:r>
          </a:p>
        </p:txBody>
      </p:sp>
      <p:sp>
        <p:nvSpPr>
          <p:cNvPr id="3" name="Slide Number Placeholder 2">
            <a:extLst>
              <a:ext uri="{FF2B5EF4-FFF2-40B4-BE49-F238E27FC236}">
                <a16:creationId xmlns:a16="http://schemas.microsoft.com/office/drawing/2014/main" id="{5592C24B-D5FD-95DA-64D6-2908787AB311}"/>
              </a:ext>
            </a:extLst>
          </p:cNvPr>
          <p:cNvSpPr>
            <a:spLocks noGrp="1"/>
          </p:cNvSpPr>
          <p:nvPr>
            <p:ph type="sldNum" sz="quarter" idx="10"/>
          </p:nvPr>
        </p:nvSpPr>
        <p:spPr/>
        <p:txBody>
          <a:bodyPr/>
          <a:lstStyle/>
          <a:p>
            <a:fld id="{42AD0A0E-4515-A647-B2E3-7F1B29FB990E}" type="slidenum">
              <a:rPr lang="en-US" smtClean="0">
                <a:latin typeface="+mj-lt"/>
              </a:rPr>
              <a:pPr/>
              <a:t>21</a:t>
            </a:fld>
            <a:endParaRPr lang="en-US">
              <a:latin typeface="+mj-lt"/>
            </a:endParaRPr>
          </a:p>
        </p:txBody>
      </p:sp>
      <p:sp>
        <p:nvSpPr>
          <p:cNvPr id="27" name="Footer Placeholder 4">
            <a:extLst>
              <a:ext uri="{FF2B5EF4-FFF2-40B4-BE49-F238E27FC236}">
                <a16:creationId xmlns:a16="http://schemas.microsoft.com/office/drawing/2014/main" id="{9B69588F-427E-239D-7F87-878465E2FE14}"/>
              </a:ext>
            </a:extLst>
          </p:cNvPr>
          <p:cNvSpPr txBox="1">
            <a:spLocks/>
          </p:cNvSpPr>
          <p:nvPr/>
        </p:nvSpPr>
        <p:spPr>
          <a:xfrm>
            <a:off x="1" y="4807710"/>
            <a:ext cx="8319910" cy="365125"/>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900" dirty="0">
                <a:latin typeface="+mj-lt"/>
              </a:rPr>
              <a:t>This information is for educational use only. Do not copy. Do not distribute. </a:t>
            </a:r>
          </a:p>
          <a:p>
            <a:r>
              <a:rPr lang="en-GB" sz="900" dirty="0" err="1">
                <a:latin typeface="+mj-lt"/>
              </a:rPr>
              <a:t>ePI</a:t>
            </a:r>
            <a:r>
              <a:rPr lang="en-GB" sz="900" dirty="0">
                <a:latin typeface="+mj-lt"/>
              </a:rPr>
              <a:t>, electronic product information.</a:t>
            </a:r>
          </a:p>
        </p:txBody>
      </p:sp>
      <p:grpSp>
        <p:nvGrpSpPr>
          <p:cNvPr id="25" name="Group 24">
            <a:extLst>
              <a:ext uri="{FF2B5EF4-FFF2-40B4-BE49-F238E27FC236}">
                <a16:creationId xmlns:a16="http://schemas.microsoft.com/office/drawing/2014/main" id="{BBC9063A-A636-2E22-8910-DE3C4B51A06E}"/>
              </a:ext>
            </a:extLst>
          </p:cNvPr>
          <p:cNvGrpSpPr/>
          <p:nvPr/>
        </p:nvGrpSpPr>
        <p:grpSpPr>
          <a:xfrm>
            <a:off x="634999" y="1161173"/>
            <a:ext cx="7684910" cy="3312480"/>
            <a:chOff x="766417" y="1067548"/>
            <a:chExt cx="10069739" cy="4529976"/>
          </a:xfrm>
        </p:grpSpPr>
        <p:grpSp>
          <p:nvGrpSpPr>
            <p:cNvPr id="28" name="Group 27">
              <a:extLst>
                <a:ext uri="{FF2B5EF4-FFF2-40B4-BE49-F238E27FC236}">
                  <a16:creationId xmlns:a16="http://schemas.microsoft.com/office/drawing/2014/main" id="{88F3E0CE-EDF0-25A7-B59E-D0A4FF529D7E}"/>
                </a:ext>
              </a:extLst>
            </p:cNvPr>
            <p:cNvGrpSpPr/>
            <p:nvPr/>
          </p:nvGrpSpPr>
          <p:grpSpPr>
            <a:xfrm>
              <a:off x="766417" y="1067548"/>
              <a:ext cx="10069739" cy="4529976"/>
              <a:chOff x="829917" y="1156448"/>
              <a:chExt cx="10069739" cy="4529976"/>
            </a:xfrm>
          </p:grpSpPr>
          <p:sp>
            <p:nvSpPr>
              <p:cNvPr id="39" name="Oval 38">
                <a:extLst>
                  <a:ext uri="{FF2B5EF4-FFF2-40B4-BE49-F238E27FC236}">
                    <a16:creationId xmlns:a16="http://schemas.microsoft.com/office/drawing/2014/main" id="{AB99EC5D-7FF8-83B3-1F29-D9142D59E80B}"/>
                  </a:ext>
                </a:extLst>
              </p:cNvPr>
              <p:cNvSpPr/>
              <p:nvPr/>
            </p:nvSpPr>
            <p:spPr>
              <a:xfrm>
                <a:off x="829917" y="1526784"/>
                <a:ext cx="3052230" cy="3052230"/>
              </a:xfrm>
              <a:prstGeom prst="ellipse">
                <a:avLst/>
              </a:prstGeom>
              <a:solidFill>
                <a:srgbClr val="FFFFFF">
                  <a:lumMod val="9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i="0" u="none" strike="noStrike" kern="0" cap="none" spc="0" normalizeH="0" baseline="0" noProof="0">
                  <a:ln>
                    <a:noFill/>
                  </a:ln>
                  <a:solidFill>
                    <a:srgbClr val="FFFFFF"/>
                  </a:solidFill>
                  <a:effectLst/>
                  <a:uLnTx/>
                  <a:uFillTx/>
                  <a:latin typeface="+mj-lt"/>
                  <a:ea typeface="+mn-ea"/>
                  <a:cs typeface="+mn-cs"/>
                </a:endParaRPr>
              </a:p>
            </p:txBody>
          </p:sp>
          <p:sp>
            <p:nvSpPr>
              <p:cNvPr id="40" name="Oval 39">
                <a:extLst>
                  <a:ext uri="{FF2B5EF4-FFF2-40B4-BE49-F238E27FC236}">
                    <a16:creationId xmlns:a16="http://schemas.microsoft.com/office/drawing/2014/main" id="{26BCAF16-043C-ACE6-961E-ACE377309469}"/>
                  </a:ext>
                </a:extLst>
              </p:cNvPr>
              <p:cNvSpPr/>
              <p:nvPr/>
            </p:nvSpPr>
            <p:spPr>
              <a:xfrm>
                <a:off x="2267711" y="1291170"/>
                <a:ext cx="3052230" cy="3052230"/>
              </a:xfrm>
              <a:prstGeom prst="ellipse">
                <a:avLst/>
              </a:prstGeom>
              <a:solidFill>
                <a:srgbClr val="FFFFFF">
                  <a:lumMod val="9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i="0" u="none" strike="noStrike" kern="0" cap="none" spc="0" normalizeH="0" baseline="0" noProof="0">
                  <a:ln>
                    <a:noFill/>
                  </a:ln>
                  <a:solidFill>
                    <a:srgbClr val="FFFFFF"/>
                  </a:solidFill>
                  <a:effectLst/>
                  <a:uLnTx/>
                  <a:uFillTx/>
                  <a:latin typeface="+mj-lt"/>
                  <a:ea typeface="+mn-ea"/>
                  <a:cs typeface="+mn-cs"/>
                </a:endParaRPr>
              </a:p>
            </p:txBody>
          </p:sp>
          <p:sp>
            <p:nvSpPr>
              <p:cNvPr id="41" name="Oval 40">
                <a:extLst>
                  <a:ext uri="{FF2B5EF4-FFF2-40B4-BE49-F238E27FC236}">
                    <a16:creationId xmlns:a16="http://schemas.microsoft.com/office/drawing/2014/main" id="{E5956A09-5559-027A-FE67-DC7B57544F12}"/>
                  </a:ext>
                </a:extLst>
              </p:cNvPr>
              <p:cNvSpPr/>
              <p:nvPr/>
            </p:nvSpPr>
            <p:spPr>
              <a:xfrm>
                <a:off x="4197532" y="1494370"/>
                <a:ext cx="3052230" cy="3052230"/>
              </a:xfrm>
              <a:prstGeom prst="ellipse">
                <a:avLst/>
              </a:prstGeom>
              <a:solidFill>
                <a:srgbClr val="FFFFFF">
                  <a:lumMod val="9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i="0" u="none" strike="noStrike" kern="0" cap="none" spc="0" normalizeH="0" baseline="0" noProof="0">
                  <a:ln>
                    <a:noFill/>
                  </a:ln>
                  <a:solidFill>
                    <a:srgbClr val="FFFFFF"/>
                  </a:solidFill>
                  <a:effectLst/>
                  <a:uLnTx/>
                  <a:uFillTx/>
                  <a:latin typeface="+mj-lt"/>
                  <a:ea typeface="+mn-ea"/>
                  <a:cs typeface="+mn-cs"/>
                </a:endParaRPr>
              </a:p>
            </p:txBody>
          </p:sp>
          <p:sp>
            <p:nvSpPr>
              <p:cNvPr id="42" name="Oval 41">
                <a:extLst>
                  <a:ext uri="{FF2B5EF4-FFF2-40B4-BE49-F238E27FC236}">
                    <a16:creationId xmlns:a16="http://schemas.microsoft.com/office/drawing/2014/main" id="{450DC29C-A042-D9C2-FB46-4E799A8204AA}"/>
                  </a:ext>
                </a:extLst>
              </p:cNvPr>
              <p:cNvSpPr/>
              <p:nvPr/>
            </p:nvSpPr>
            <p:spPr>
              <a:xfrm>
                <a:off x="6000932" y="1227670"/>
                <a:ext cx="3052230" cy="3052230"/>
              </a:xfrm>
              <a:prstGeom prst="ellipse">
                <a:avLst/>
              </a:prstGeom>
              <a:solidFill>
                <a:srgbClr val="FFFFFF">
                  <a:lumMod val="9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i="0" u="none" strike="noStrike" kern="0" cap="none" spc="0" normalizeH="0" baseline="0" noProof="0">
                  <a:ln>
                    <a:noFill/>
                  </a:ln>
                  <a:solidFill>
                    <a:srgbClr val="FFFFFF"/>
                  </a:solidFill>
                  <a:effectLst/>
                  <a:uLnTx/>
                  <a:uFillTx/>
                  <a:latin typeface="+mj-lt"/>
                  <a:ea typeface="+mn-ea"/>
                  <a:cs typeface="+mn-cs"/>
                </a:endParaRPr>
              </a:p>
            </p:txBody>
          </p:sp>
          <p:sp>
            <p:nvSpPr>
              <p:cNvPr id="43" name="Oval 42">
                <a:extLst>
                  <a:ext uri="{FF2B5EF4-FFF2-40B4-BE49-F238E27FC236}">
                    <a16:creationId xmlns:a16="http://schemas.microsoft.com/office/drawing/2014/main" id="{AFF5F141-B944-5825-A29F-35DC1E7DEC0B}"/>
                  </a:ext>
                </a:extLst>
              </p:cNvPr>
              <p:cNvSpPr/>
              <p:nvPr/>
            </p:nvSpPr>
            <p:spPr>
              <a:xfrm>
                <a:off x="7847426" y="1156448"/>
                <a:ext cx="3052230" cy="3052230"/>
              </a:xfrm>
              <a:prstGeom prst="ellipse">
                <a:avLst/>
              </a:prstGeom>
              <a:solidFill>
                <a:srgbClr val="FFFFFF">
                  <a:lumMod val="9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i="0" u="none" strike="noStrike" kern="0" cap="none" spc="0" normalizeH="0" baseline="0" noProof="0">
                  <a:ln>
                    <a:noFill/>
                  </a:ln>
                  <a:solidFill>
                    <a:srgbClr val="FFFFFF"/>
                  </a:solidFill>
                  <a:effectLst/>
                  <a:uLnTx/>
                  <a:uFillTx/>
                  <a:latin typeface="+mj-lt"/>
                  <a:ea typeface="+mn-ea"/>
                  <a:cs typeface="+mn-cs"/>
                </a:endParaRPr>
              </a:p>
            </p:txBody>
          </p:sp>
          <p:sp>
            <p:nvSpPr>
              <p:cNvPr id="44" name="Oval 43">
                <a:extLst>
                  <a:ext uri="{FF2B5EF4-FFF2-40B4-BE49-F238E27FC236}">
                    <a16:creationId xmlns:a16="http://schemas.microsoft.com/office/drawing/2014/main" id="{3D6C63A2-0B05-C03A-4439-8CDA0BAA8F44}"/>
                  </a:ext>
                </a:extLst>
              </p:cNvPr>
              <p:cNvSpPr/>
              <p:nvPr/>
            </p:nvSpPr>
            <p:spPr>
              <a:xfrm>
                <a:off x="7689583" y="2322301"/>
                <a:ext cx="3052230" cy="3052230"/>
              </a:xfrm>
              <a:prstGeom prst="ellipse">
                <a:avLst/>
              </a:prstGeom>
              <a:solidFill>
                <a:srgbClr val="FFFFFF">
                  <a:lumMod val="9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i="0" u="none" strike="noStrike" kern="0" cap="none" spc="0" normalizeH="0" baseline="0" noProof="0">
                  <a:ln>
                    <a:noFill/>
                  </a:ln>
                  <a:solidFill>
                    <a:srgbClr val="FFFFFF"/>
                  </a:solidFill>
                  <a:effectLst/>
                  <a:uLnTx/>
                  <a:uFillTx/>
                  <a:latin typeface="+mj-lt"/>
                  <a:ea typeface="+mn-ea"/>
                  <a:cs typeface="+mn-cs"/>
                </a:endParaRPr>
              </a:p>
            </p:txBody>
          </p:sp>
          <p:sp>
            <p:nvSpPr>
              <p:cNvPr id="45" name="Oval 44">
                <a:extLst>
                  <a:ext uri="{FF2B5EF4-FFF2-40B4-BE49-F238E27FC236}">
                    <a16:creationId xmlns:a16="http://schemas.microsoft.com/office/drawing/2014/main" id="{BC7DEF41-3E3F-BC44-C260-7550BBEFC129}"/>
                  </a:ext>
                </a:extLst>
              </p:cNvPr>
              <p:cNvSpPr/>
              <p:nvPr/>
            </p:nvSpPr>
            <p:spPr>
              <a:xfrm>
                <a:off x="5364248" y="2023055"/>
                <a:ext cx="3052231" cy="3052229"/>
              </a:xfrm>
              <a:prstGeom prst="ellipse">
                <a:avLst/>
              </a:prstGeom>
              <a:solidFill>
                <a:srgbClr val="FFFFFF">
                  <a:lumMod val="9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i="0" u="none" strike="noStrike" kern="0" cap="none" spc="0" normalizeH="0" baseline="0" noProof="0">
                  <a:ln>
                    <a:noFill/>
                  </a:ln>
                  <a:solidFill>
                    <a:srgbClr val="FFFFFF"/>
                  </a:solidFill>
                  <a:effectLst/>
                  <a:uLnTx/>
                  <a:uFillTx/>
                  <a:latin typeface="+mj-lt"/>
                  <a:ea typeface="+mn-ea"/>
                  <a:cs typeface="+mn-cs"/>
                </a:endParaRPr>
              </a:p>
            </p:txBody>
          </p:sp>
          <p:sp>
            <p:nvSpPr>
              <p:cNvPr id="46" name="Oval 45">
                <a:extLst>
                  <a:ext uri="{FF2B5EF4-FFF2-40B4-BE49-F238E27FC236}">
                    <a16:creationId xmlns:a16="http://schemas.microsoft.com/office/drawing/2014/main" id="{FEC3551F-9672-E9C0-E2F6-2032E5B68065}"/>
                  </a:ext>
                </a:extLst>
              </p:cNvPr>
              <p:cNvSpPr/>
              <p:nvPr/>
            </p:nvSpPr>
            <p:spPr>
              <a:xfrm>
                <a:off x="3841932" y="2383370"/>
                <a:ext cx="3052231" cy="3052229"/>
              </a:xfrm>
              <a:prstGeom prst="ellipse">
                <a:avLst/>
              </a:prstGeom>
              <a:solidFill>
                <a:srgbClr val="FFFFFF">
                  <a:lumMod val="9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i="0" u="none" strike="noStrike" kern="0" cap="none" spc="0" normalizeH="0" baseline="0" noProof="0">
                  <a:ln>
                    <a:noFill/>
                  </a:ln>
                  <a:solidFill>
                    <a:srgbClr val="FFFFFF"/>
                  </a:solidFill>
                  <a:effectLst/>
                  <a:uLnTx/>
                  <a:uFillTx/>
                  <a:latin typeface="+mj-lt"/>
                  <a:ea typeface="+mn-ea"/>
                  <a:cs typeface="+mn-cs"/>
                </a:endParaRPr>
              </a:p>
            </p:txBody>
          </p:sp>
          <p:sp>
            <p:nvSpPr>
              <p:cNvPr id="47" name="Oval 46">
                <a:extLst>
                  <a:ext uri="{FF2B5EF4-FFF2-40B4-BE49-F238E27FC236}">
                    <a16:creationId xmlns:a16="http://schemas.microsoft.com/office/drawing/2014/main" id="{AFA9D7A2-2638-93E7-A677-8DDFB6BEEA70}"/>
                  </a:ext>
                </a:extLst>
              </p:cNvPr>
              <p:cNvSpPr/>
              <p:nvPr/>
            </p:nvSpPr>
            <p:spPr>
              <a:xfrm>
                <a:off x="1678702" y="2634194"/>
                <a:ext cx="3052230" cy="3052230"/>
              </a:xfrm>
              <a:prstGeom prst="ellipse">
                <a:avLst/>
              </a:prstGeom>
              <a:solidFill>
                <a:srgbClr val="FFFFFF">
                  <a:lumMod val="9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i="0" u="none" strike="noStrike" kern="0" cap="none" spc="0" normalizeH="0" baseline="0" noProof="0">
                  <a:ln>
                    <a:noFill/>
                  </a:ln>
                  <a:solidFill>
                    <a:srgbClr val="FFFFFF"/>
                  </a:solidFill>
                  <a:effectLst/>
                  <a:uLnTx/>
                  <a:uFillTx/>
                  <a:latin typeface="+mj-lt"/>
                  <a:ea typeface="+mn-ea"/>
                  <a:cs typeface="+mn-cs"/>
                </a:endParaRPr>
              </a:p>
            </p:txBody>
          </p:sp>
        </p:grpSp>
        <p:sp>
          <p:nvSpPr>
            <p:cNvPr id="29" name="TextBox 28">
              <a:extLst>
                <a:ext uri="{FF2B5EF4-FFF2-40B4-BE49-F238E27FC236}">
                  <a16:creationId xmlns:a16="http://schemas.microsoft.com/office/drawing/2014/main" id="{F4A433AD-5364-B22D-86B2-11702B6B79E6}"/>
                </a:ext>
              </a:extLst>
            </p:cNvPr>
            <p:cNvSpPr txBox="1"/>
            <p:nvPr/>
          </p:nvSpPr>
          <p:spPr>
            <a:xfrm>
              <a:off x="1392528" y="1950165"/>
              <a:ext cx="4208318" cy="113642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i="0" u="none" strike="noStrike" kern="0" cap="none" spc="0" normalizeH="0" baseline="0" noProof="0" dirty="0">
                  <a:ln>
                    <a:noFill/>
                  </a:ln>
                  <a:solidFill>
                    <a:srgbClr val="1B75BB"/>
                  </a:solidFill>
                  <a:effectLst/>
                  <a:uLnTx/>
                  <a:uFillTx/>
                  <a:latin typeface="+mj-lt"/>
                </a:rPr>
                <a:t>Environmental sustainability</a:t>
              </a:r>
            </a:p>
          </p:txBody>
        </p:sp>
        <p:sp>
          <p:nvSpPr>
            <p:cNvPr id="30" name="TextBox 29">
              <a:extLst>
                <a:ext uri="{FF2B5EF4-FFF2-40B4-BE49-F238E27FC236}">
                  <a16:creationId xmlns:a16="http://schemas.microsoft.com/office/drawing/2014/main" id="{9D731624-5A07-3F0A-FF34-1918B585A367}"/>
                </a:ext>
              </a:extLst>
            </p:cNvPr>
            <p:cNvSpPr txBox="1"/>
            <p:nvPr/>
          </p:nvSpPr>
          <p:spPr>
            <a:xfrm>
              <a:off x="1295300" y="3108824"/>
              <a:ext cx="4044469" cy="88388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i="0" u="none" strike="noStrike" kern="0" cap="none" spc="0" normalizeH="0" baseline="0" noProof="0" dirty="0">
                  <a:ln>
                    <a:noFill/>
                  </a:ln>
                  <a:solidFill>
                    <a:srgbClr val="F68922"/>
                  </a:solidFill>
                  <a:effectLst/>
                  <a:uLnTx/>
                  <a:uFillTx/>
                  <a:latin typeface="+mj-lt"/>
                </a:rPr>
                <a:t>Consistent communication of medicines information</a:t>
              </a:r>
            </a:p>
          </p:txBody>
        </p:sp>
        <p:sp>
          <p:nvSpPr>
            <p:cNvPr id="31" name="TextBox 30">
              <a:extLst>
                <a:ext uri="{FF2B5EF4-FFF2-40B4-BE49-F238E27FC236}">
                  <a16:creationId xmlns:a16="http://schemas.microsoft.com/office/drawing/2014/main" id="{C690E7D5-B777-5962-D795-BC9B7CCF7E80}"/>
                </a:ext>
              </a:extLst>
            </p:cNvPr>
            <p:cNvSpPr txBox="1"/>
            <p:nvPr/>
          </p:nvSpPr>
          <p:spPr>
            <a:xfrm>
              <a:off x="4899428" y="1706676"/>
              <a:ext cx="3728646" cy="138896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i="0" u="none" strike="noStrike" kern="0" cap="none" spc="0" normalizeH="0" baseline="0" noProof="0" dirty="0">
                  <a:ln>
                    <a:noFill/>
                  </a:ln>
                  <a:solidFill>
                    <a:srgbClr val="61BA46"/>
                  </a:solidFill>
                  <a:effectLst/>
                  <a:uLnTx/>
                  <a:uFillTx/>
                  <a:latin typeface="+mj-lt"/>
                </a:rPr>
                <a:t>Supply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i="0" u="none" strike="noStrike" kern="0" cap="none" spc="0" normalizeH="0" baseline="0" noProof="0" dirty="0">
                  <a:ln>
                    <a:noFill/>
                  </a:ln>
                  <a:solidFill>
                    <a:srgbClr val="61BA46"/>
                  </a:solidFill>
                  <a:effectLst/>
                  <a:uLnTx/>
                  <a:uFillTx/>
                  <a:latin typeface="+mj-lt"/>
                </a:rPr>
                <a:t>chain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000" i="0" u="none" strike="noStrike" kern="0" cap="none" spc="0" normalizeH="0" baseline="0" noProof="0" dirty="0">
                  <a:ln>
                    <a:noFill/>
                  </a:ln>
                  <a:solidFill>
                    <a:srgbClr val="61BA46"/>
                  </a:solidFill>
                  <a:effectLst/>
                  <a:uLnTx/>
                  <a:uFillTx/>
                  <a:latin typeface="+mj-lt"/>
                </a:rPr>
                <a:t>efficiency</a:t>
              </a:r>
            </a:p>
          </p:txBody>
        </p:sp>
      </p:grpSp>
      <p:sp>
        <p:nvSpPr>
          <p:cNvPr id="48" name="TextBox 47">
            <a:extLst>
              <a:ext uri="{FF2B5EF4-FFF2-40B4-BE49-F238E27FC236}">
                <a16:creationId xmlns:a16="http://schemas.microsoft.com/office/drawing/2014/main" id="{B5E86A53-48D5-54CC-CCCA-0362AE8FB3FF}"/>
              </a:ext>
            </a:extLst>
          </p:cNvPr>
          <p:cNvSpPr txBox="1"/>
          <p:nvPr/>
        </p:nvSpPr>
        <p:spPr>
          <a:xfrm>
            <a:off x="4508585" y="2755895"/>
            <a:ext cx="3380789"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kern="0" dirty="0">
                <a:solidFill>
                  <a:srgbClr val="F28C11"/>
                </a:solidFill>
                <a:latin typeface="+mj-lt"/>
              </a:rPr>
              <a:t>Storage and resource capacity</a:t>
            </a:r>
            <a:endParaRPr kumimoji="0" lang="en-US" sz="1600" i="0" u="none" strike="noStrike" kern="0" cap="none" spc="0" normalizeH="0" baseline="0" noProof="0" dirty="0">
              <a:ln>
                <a:noFill/>
              </a:ln>
              <a:solidFill>
                <a:srgbClr val="F28C11"/>
              </a:solidFill>
              <a:effectLst/>
              <a:uLnTx/>
              <a:uFillTx/>
              <a:latin typeface="+mj-lt"/>
            </a:endParaRPr>
          </a:p>
        </p:txBody>
      </p:sp>
      <p:sp>
        <p:nvSpPr>
          <p:cNvPr id="49" name="TextBox 48">
            <a:extLst>
              <a:ext uri="{FF2B5EF4-FFF2-40B4-BE49-F238E27FC236}">
                <a16:creationId xmlns:a16="http://schemas.microsoft.com/office/drawing/2014/main" id="{B100F337-26FE-F900-8BFD-A7F79A61D0FA}"/>
              </a:ext>
            </a:extLst>
          </p:cNvPr>
          <p:cNvSpPr txBox="1"/>
          <p:nvPr/>
        </p:nvSpPr>
        <p:spPr>
          <a:xfrm>
            <a:off x="5273265" y="2061893"/>
            <a:ext cx="1931505"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i="0" u="none" strike="noStrike" kern="0" cap="none" spc="0" normalizeH="0" baseline="0" noProof="0" dirty="0">
                <a:ln>
                  <a:noFill/>
                </a:ln>
                <a:solidFill>
                  <a:srgbClr val="1B75BB"/>
                </a:solidFill>
                <a:effectLst/>
                <a:uLnTx/>
                <a:uFillTx/>
                <a:latin typeface="+mj-lt"/>
              </a:rPr>
              <a:t>Limiting risk</a:t>
            </a:r>
            <a:r>
              <a:rPr lang="en-US" sz="2000" kern="0" dirty="0">
                <a:solidFill>
                  <a:srgbClr val="1B75BB"/>
                </a:solidFill>
                <a:latin typeface="+mj-lt"/>
              </a:rPr>
              <a:t> </a:t>
            </a:r>
            <a:r>
              <a:rPr kumimoji="0" lang="en-US" sz="2000" i="0" u="none" strike="noStrike" kern="0" cap="none" spc="0" normalizeH="0" baseline="0" noProof="0" dirty="0">
                <a:ln>
                  <a:noFill/>
                </a:ln>
                <a:solidFill>
                  <a:srgbClr val="1B75BB"/>
                </a:solidFill>
                <a:effectLst/>
                <a:uLnTx/>
                <a:uFillTx/>
                <a:latin typeface="+mj-lt"/>
              </a:rPr>
              <a:t>of human error</a:t>
            </a:r>
          </a:p>
        </p:txBody>
      </p:sp>
      <p:sp>
        <p:nvSpPr>
          <p:cNvPr id="4" name="TextBox 3">
            <a:extLst>
              <a:ext uri="{FF2B5EF4-FFF2-40B4-BE49-F238E27FC236}">
                <a16:creationId xmlns:a16="http://schemas.microsoft.com/office/drawing/2014/main" id="{70786892-6F90-9AA9-6F7E-725E8E766647}"/>
              </a:ext>
            </a:extLst>
          </p:cNvPr>
          <p:cNvSpPr txBox="1"/>
          <p:nvPr/>
        </p:nvSpPr>
        <p:spPr>
          <a:xfrm>
            <a:off x="3673416" y="3135722"/>
            <a:ext cx="3211657"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i="0" u="none" strike="noStrike" kern="0" cap="none" spc="0" normalizeH="0" baseline="0" noProof="0" dirty="0">
                <a:ln>
                  <a:noFill/>
                </a:ln>
                <a:solidFill>
                  <a:srgbClr val="1B75BB"/>
                </a:solidFill>
                <a:effectLst/>
                <a:uLnTx/>
                <a:uFillTx/>
                <a:latin typeface="+mj-lt"/>
              </a:rPr>
              <a:t>Health equity</a:t>
            </a:r>
          </a:p>
        </p:txBody>
      </p:sp>
      <p:sp>
        <p:nvSpPr>
          <p:cNvPr id="5" name="TextBox 4">
            <a:extLst>
              <a:ext uri="{FF2B5EF4-FFF2-40B4-BE49-F238E27FC236}">
                <a16:creationId xmlns:a16="http://schemas.microsoft.com/office/drawing/2014/main" id="{167D202F-8E4B-B0AF-E39B-7A46FB6030B1}"/>
              </a:ext>
            </a:extLst>
          </p:cNvPr>
          <p:cNvSpPr txBox="1"/>
          <p:nvPr/>
        </p:nvSpPr>
        <p:spPr>
          <a:xfrm>
            <a:off x="1561947" y="3423475"/>
            <a:ext cx="1077681"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i="0" u="none" strike="noStrike" kern="0" cap="none" spc="0" normalizeH="0" baseline="0" noProof="0" dirty="0">
                <a:ln>
                  <a:noFill/>
                </a:ln>
                <a:solidFill>
                  <a:srgbClr val="61BA46"/>
                </a:solidFill>
                <a:effectLst/>
                <a:uLnTx/>
                <a:uFillTx/>
                <a:latin typeface="+mj-lt"/>
              </a:rPr>
              <a:t>Variety</a:t>
            </a:r>
          </a:p>
        </p:txBody>
      </p:sp>
      <p:sp>
        <p:nvSpPr>
          <p:cNvPr id="6" name="TextBox 5">
            <a:extLst>
              <a:ext uri="{FF2B5EF4-FFF2-40B4-BE49-F238E27FC236}">
                <a16:creationId xmlns:a16="http://schemas.microsoft.com/office/drawing/2014/main" id="{26B5DE43-31F2-DF1A-0B73-14BEE34840C7}"/>
              </a:ext>
            </a:extLst>
          </p:cNvPr>
          <p:cNvSpPr txBox="1"/>
          <p:nvPr/>
        </p:nvSpPr>
        <p:spPr>
          <a:xfrm>
            <a:off x="4920856" y="3575875"/>
            <a:ext cx="1109741"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800" kern="0" dirty="0">
                <a:solidFill>
                  <a:srgbClr val="61BA46"/>
                </a:solidFill>
                <a:latin typeface="+mj-lt"/>
              </a:rPr>
              <a:t>Trust</a:t>
            </a:r>
            <a:endParaRPr kumimoji="0" lang="en-US" sz="1800" i="0" u="none" strike="noStrike" kern="0" cap="none" spc="0" normalizeH="0" baseline="0" noProof="0" dirty="0">
              <a:ln>
                <a:noFill/>
              </a:ln>
              <a:solidFill>
                <a:srgbClr val="61BA46"/>
              </a:solidFill>
              <a:effectLst/>
              <a:uLnTx/>
              <a:uFillTx/>
              <a:latin typeface="+mj-lt"/>
            </a:endParaRPr>
          </a:p>
        </p:txBody>
      </p:sp>
      <p:sp>
        <p:nvSpPr>
          <p:cNvPr id="7" name="TextBox 6">
            <a:extLst>
              <a:ext uri="{FF2B5EF4-FFF2-40B4-BE49-F238E27FC236}">
                <a16:creationId xmlns:a16="http://schemas.microsoft.com/office/drawing/2014/main" id="{D81D2095-6F34-1D74-6E03-CA48BA7B0D03}"/>
              </a:ext>
            </a:extLst>
          </p:cNvPr>
          <p:cNvSpPr txBox="1"/>
          <p:nvPr/>
        </p:nvSpPr>
        <p:spPr>
          <a:xfrm>
            <a:off x="6027533" y="1617456"/>
            <a:ext cx="1730785"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kern="0" dirty="0">
                <a:solidFill>
                  <a:srgbClr val="F68922"/>
                </a:solidFill>
                <a:latin typeface="+mj-lt"/>
              </a:rPr>
              <a:t>Transparency</a:t>
            </a:r>
            <a:endParaRPr kumimoji="0" lang="en-US" sz="1600" i="0" u="none" strike="noStrike" kern="0" cap="none" spc="0" normalizeH="0" baseline="0" noProof="0" dirty="0">
              <a:ln>
                <a:noFill/>
              </a:ln>
              <a:solidFill>
                <a:srgbClr val="F68922"/>
              </a:solidFill>
              <a:effectLst/>
              <a:uLnTx/>
              <a:uFillTx/>
              <a:latin typeface="+mj-lt"/>
            </a:endParaRPr>
          </a:p>
        </p:txBody>
      </p:sp>
      <p:sp>
        <p:nvSpPr>
          <p:cNvPr id="8" name="TextBox 7">
            <a:extLst>
              <a:ext uri="{FF2B5EF4-FFF2-40B4-BE49-F238E27FC236}">
                <a16:creationId xmlns:a16="http://schemas.microsoft.com/office/drawing/2014/main" id="{98C555EC-D9DD-D35D-D37A-3DC6634143EF}"/>
              </a:ext>
            </a:extLst>
          </p:cNvPr>
          <p:cNvSpPr txBox="1"/>
          <p:nvPr/>
        </p:nvSpPr>
        <p:spPr>
          <a:xfrm>
            <a:off x="6424826" y="3268349"/>
            <a:ext cx="1805454"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i="0" u="none" strike="noStrike" kern="0" cap="none" spc="0" normalizeH="0" baseline="0" noProof="0" dirty="0">
                <a:ln>
                  <a:noFill/>
                </a:ln>
                <a:solidFill>
                  <a:srgbClr val="1B75BB"/>
                </a:solidFill>
                <a:effectLst/>
                <a:uLnTx/>
                <a:uFillTx/>
                <a:latin typeface="+mj-lt"/>
              </a:rPr>
              <a:t>Audience choice</a:t>
            </a:r>
          </a:p>
        </p:txBody>
      </p:sp>
      <p:sp>
        <p:nvSpPr>
          <p:cNvPr id="9" name="TextBox 8">
            <a:extLst>
              <a:ext uri="{FF2B5EF4-FFF2-40B4-BE49-F238E27FC236}">
                <a16:creationId xmlns:a16="http://schemas.microsoft.com/office/drawing/2014/main" id="{89A12732-D191-7843-1474-5ACA86EB1CEB}"/>
              </a:ext>
            </a:extLst>
          </p:cNvPr>
          <p:cNvSpPr txBox="1"/>
          <p:nvPr/>
        </p:nvSpPr>
        <p:spPr>
          <a:xfrm>
            <a:off x="2744810" y="3640977"/>
            <a:ext cx="1761517"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i="0" u="none" strike="noStrike" kern="0" cap="none" spc="0" normalizeH="0" baseline="0" noProof="0" dirty="0">
                <a:ln>
                  <a:noFill/>
                </a:ln>
                <a:solidFill>
                  <a:srgbClr val="F68922"/>
                </a:solidFill>
                <a:effectLst/>
                <a:uLnTx/>
                <a:uFillTx/>
                <a:latin typeface="+mj-lt"/>
              </a:rPr>
              <a:t>User centricity</a:t>
            </a:r>
          </a:p>
        </p:txBody>
      </p:sp>
    </p:spTree>
    <p:extLst>
      <p:ext uri="{BB962C8B-B14F-4D97-AF65-F5344CB8AC3E}">
        <p14:creationId xmlns:p14="http://schemas.microsoft.com/office/powerpoint/2010/main" val="5959704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C0EB177-95D5-37AC-3157-C70AFAB3A495}"/>
              </a:ext>
            </a:extLst>
          </p:cNvPr>
          <p:cNvSpPr>
            <a:spLocks noGrp="1"/>
          </p:cNvSpPr>
          <p:nvPr>
            <p:ph type="title"/>
          </p:nvPr>
        </p:nvSpPr>
        <p:spPr/>
        <p:txBody>
          <a:bodyPr>
            <a:normAutofit/>
          </a:bodyPr>
          <a:lstStyle/>
          <a:p>
            <a:r>
              <a:rPr lang="en-GB" sz="2800" dirty="0"/>
              <a:t>Who do you think </a:t>
            </a:r>
            <a:r>
              <a:rPr lang="en-GB" sz="2800" dirty="0" err="1"/>
              <a:t>ePI</a:t>
            </a:r>
            <a:r>
              <a:rPr lang="en-GB" sz="2800" dirty="0"/>
              <a:t> should be for?</a:t>
            </a:r>
          </a:p>
        </p:txBody>
      </p:sp>
      <p:sp>
        <p:nvSpPr>
          <p:cNvPr id="4" name="Slide Number Placeholder 3">
            <a:extLst>
              <a:ext uri="{FF2B5EF4-FFF2-40B4-BE49-F238E27FC236}">
                <a16:creationId xmlns:a16="http://schemas.microsoft.com/office/drawing/2014/main" id="{01FAB846-B28E-456D-2667-A3649C3BECD1}"/>
              </a:ext>
            </a:extLst>
          </p:cNvPr>
          <p:cNvSpPr>
            <a:spLocks noGrp="1"/>
          </p:cNvSpPr>
          <p:nvPr>
            <p:ph type="sldNum" sz="quarter" idx="10"/>
          </p:nvPr>
        </p:nvSpPr>
        <p:spPr/>
        <p:txBody>
          <a:bodyPr/>
          <a:lstStyle/>
          <a:p>
            <a:fld id="{42AD0A0E-4515-A647-B2E3-7F1B29FB990E}" type="slidenum">
              <a:rPr lang="en-US" smtClean="0"/>
              <a:pPr/>
              <a:t>22</a:t>
            </a:fld>
            <a:endParaRPr lang="en-US"/>
          </a:p>
        </p:txBody>
      </p:sp>
      <p:sp>
        <p:nvSpPr>
          <p:cNvPr id="6" name="Content Placeholder 5">
            <a:extLst>
              <a:ext uri="{FF2B5EF4-FFF2-40B4-BE49-F238E27FC236}">
                <a16:creationId xmlns:a16="http://schemas.microsoft.com/office/drawing/2014/main" id="{181E0065-89C4-A432-C62B-123D261263C1}"/>
              </a:ext>
            </a:extLst>
          </p:cNvPr>
          <p:cNvSpPr>
            <a:spLocks noGrp="1"/>
          </p:cNvSpPr>
          <p:nvPr>
            <p:ph idx="1"/>
          </p:nvPr>
        </p:nvSpPr>
        <p:spPr>
          <a:xfrm>
            <a:off x="857250" y="1215384"/>
            <a:ext cx="7462661" cy="437925"/>
          </a:xfrm>
        </p:spPr>
        <p:txBody>
          <a:bodyPr>
            <a:normAutofit/>
          </a:bodyPr>
          <a:lstStyle/>
          <a:p>
            <a:r>
              <a:rPr lang="en-GB" sz="2000" dirty="0"/>
              <a:t>Response options </a:t>
            </a:r>
            <a:r>
              <a:rPr lang="en-GB" sz="2000" i="1" dirty="0"/>
              <a:t>(please select all that apply)</a:t>
            </a:r>
            <a:r>
              <a:rPr lang="en-GB" sz="2000" dirty="0"/>
              <a:t>:</a:t>
            </a:r>
            <a:endParaRPr lang="en-GB" sz="1900" dirty="0"/>
          </a:p>
        </p:txBody>
      </p:sp>
      <p:sp>
        <p:nvSpPr>
          <p:cNvPr id="2" name="Footer Placeholder 4">
            <a:extLst>
              <a:ext uri="{FF2B5EF4-FFF2-40B4-BE49-F238E27FC236}">
                <a16:creationId xmlns:a16="http://schemas.microsoft.com/office/drawing/2014/main" id="{E0FE5036-3C66-99A7-DF39-62E99CBEFD00}"/>
              </a:ext>
            </a:extLst>
          </p:cNvPr>
          <p:cNvSpPr txBox="1">
            <a:spLocks/>
          </p:cNvSpPr>
          <p:nvPr/>
        </p:nvSpPr>
        <p:spPr>
          <a:xfrm>
            <a:off x="1" y="4807710"/>
            <a:ext cx="8319910" cy="365125"/>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900" dirty="0"/>
              <a:t>This information is for educational use only. Do not copy. Do not distribute. </a:t>
            </a:r>
          </a:p>
          <a:p>
            <a:r>
              <a:rPr lang="en-GB" sz="900" dirty="0" err="1"/>
              <a:t>ePI</a:t>
            </a:r>
            <a:r>
              <a:rPr lang="en-GB" sz="900" dirty="0"/>
              <a:t>, electronic product information.</a:t>
            </a:r>
          </a:p>
        </p:txBody>
      </p:sp>
      <p:sp>
        <p:nvSpPr>
          <p:cNvPr id="3" name="Content Placeholder 5">
            <a:extLst>
              <a:ext uri="{FF2B5EF4-FFF2-40B4-BE49-F238E27FC236}">
                <a16:creationId xmlns:a16="http://schemas.microsoft.com/office/drawing/2014/main" id="{19B2EFD2-AC0A-BB3D-2C4C-6E6373E861A7}"/>
              </a:ext>
            </a:extLst>
          </p:cNvPr>
          <p:cNvSpPr txBox="1">
            <a:spLocks/>
          </p:cNvSpPr>
          <p:nvPr/>
        </p:nvSpPr>
        <p:spPr>
          <a:xfrm>
            <a:off x="857250" y="1677203"/>
            <a:ext cx="7462661" cy="3130508"/>
          </a:xfrm>
          <a:prstGeom prst="rect">
            <a:avLst/>
          </a:prstGeom>
        </p:spPr>
        <p:txBody>
          <a:bodyPr vert="horz" lIns="91440" tIns="45720" rIns="91440" bIns="45720" numCol="1" rtlCol="0">
            <a:normAutofit/>
          </a:bodyPr>
          <a:lstStyle>
            <a:lvl1pPr marL="171450" indent="-171450" algn="l" defTabSz="685800" rtl="0" eaLnBrk="1" latinLnBrk="0" hangingPunct="1">
              <a:lnSpc>
                <a:spcPct val="90000"/>
              </a:lnSpc>
              <a:spcBef>
                <a:spcPts val="750"/>
              </a:spcBef>
              <a:buClr>
                <a:srgbClr val="F28C11"/>
              </a:buClr>
              <a:buFont typeface="Arial" panose="020B0604020202020204" pitchFamily="34" charset="0"/>
              <a:buChar char="•"/>
              <a:defRPr sz="2400" kern="1200">
                <a:solidFill>
                  <a:schemeClr val="tx1"/>
                </a:solidFill>
                <a:latin typeface="+mn-lt"/>
                <a:ea typeface="+mn-ea"/>
                <a:cs typeface="+mn-cs"/>
              </a:defRPr>
            </a:lvl1pPr>
            <a:lvl2pPr marL="584200" indent="-228600" algn="l" defTabSz="685800" rtl="0" eaLnBrk="1" latinLnBrk="0" hangingPunct="1">
              <a:lnSpc>
                <a:spcPct val="90000"/>
              </a:lnSpc>
              <a:spcBef>
                <a:spcPts val="375"/>
              </a:spcBef>
              <a:buClr>
                <a:srgbClr val="F28C11"/>
              </a:buClr>
              <a:buFont typeface=".AppleSystemUIFont" charset="-120"/>
              <a:buChar char="–"/>
              <a:tabLst/>
              <a:defRPr sz="2200" kern="1200">
                <a:solidFill>
                  <a:schemeClr val="tx1"/>
                </a:solidFill>
                <a:latin typeface="+mn-lt"/>
                <a:ea typeface="+mn-ea"/>
                <a:cs typeface="+mn-cs"/>
              </a:defRPr>
            </a:lvl2pPr>
            <a:lvl3pPr marL="927100" indent="-228600" algn="l" defTabSz="685800" rtl="0" eaLnBrk="1" latinLnBrk="0" hangingPunct="1">
              <a:lnSpc>
                <a:spcPct val="90000"/>
              </a:lnSpc>
              <a:spcBef>
                <a:spcPts val="375"/>
              </a:spcBef>
              <a:buClr>
                <a:srgbClr val="F28C11"/>
              </a:buClr>
              <a:buFont typeface="Wingdings" charset="2"/>
              <a:buChar char="§"/>
              <a:tabLst/>
              <a:defRPr sz="2000" kern="1200">
                <a:solidFill>
                  <a:schemeClr val="tx1"/>
                </a:solidFill>
                <a:latin typeface="+mn-lt"/>
                <a:ea typeface="+mn-ea"/>
                <a:cs typeface="+mn-cs"/>
              </a:defRPr>
            </a:lvl3pPr>
            <a:lvl4pPr marL="1155700" indent="-157163" algn="l" defTabSz="685800" rtl="0" eaLnBrk="1" latinLnBrk="0" hangingPunct="1">
              <a:lnSpc>
                <a:spcPct val="90000"/>
              </a:lnSpc>
              <a:spcBef>
                <a:spcPts val="375"/>
              </a:spcBef>
              <a:buClr>
                <a:srgbClr val="F28C11"/>
              </a:buClr>
              <a:buFont typeface="Arial" panose="020B0604020202020204" pitchFamily="34" charset="0"/>
              <a:buChar char="•"/>
              <a:tabLst/>
              <a:defRPr sz="1800" kern="1200">
                <a:solidFill>
                  <a:schemeClr val="tx1"/>
                </a:solidFill>
                <a:latin typeface="+mn-lt"/>
                <a:ea typeface="+mn-ea"/>
                <a:cs typeface="+mn-cs"/>
              </a:defRPr>
            </a:lvl4pPr>
            <a:lvl5pPr marL="1497013" indent="-200025" algn="l" defTabSz="685800" rtl="0" eaLnBrk="1" latinLnBrk="0" hangingPunct="1">
              <a:lnSpc>
                <a:spcPct val="90000"/>
              </a:lnSpc>
              <a:spcBef>
                <a:spcPts val="375"/>
              </a:spcBef>
              <a:buClr>
                <a:srgbClr val="F28C11"/>
              </a:buClr>
              <a:buFont typeface="Courier New" charset="0"/>
              <a:buChar char="o"/>
              <a:tabLst/>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r>
              <a:rPr lang="en-GB" sz="1800" dirty="0"/>
              <a:t>Healthcare professionals (prescribers) </a:t>
            </a:r>
          </a:p>
          <a:p>
            <a:pPr lvl="1"/>
            <a:r>
              <a:rPr lang="en-GB" sz="1800" dirty="0"/>
              <a:t>Healthcare professionals (non-prescribers) </a:t>
            </a:r>
          </a:p>
          <a:p>
            <a:pPr lvl="1"/>
            <a:r>
              <a:rPr lang="en-GB" sz="1800" dirty="0"/>
              <a:t>Patients and caregivers </a:t>
            </a:r>
          </a:p>
          <a:p>
            <a:pPr lvl="1"/>
            <a:r>
              <a:rPr lang="en-GB" sz="1800" dirty="0"/>
              <a:t>Patient advocacy groups</a:t>
            </a:r>
          </a:p>
          <a:p>
            <a:pPr lvl="1"/>
            <a:r>
              <a:rPr lang="en-GB" sz="1800" dirty="0"/>
              <a:t>Pharmaceutical companies</a:t>
            </a:r>
          </a:p>
          <a:p>
            <a:pPr lvl="1"/>
            <a:r>
              <a:rPr lang="en-GB" sz="1800" dirty="0"/>
              <a:t>Pharmacies </a:t>
            </a:r>
          </a:p>
          <a:p>
            <a:pPr lvl="1"/>
            <a:r>
              <a:rPr lang="en-GB" sz="1800" dirty="0"/>
              <a:t>Payers </a:t>
            </a:r>
          </a:p>
          <a:p>
            <a:pPr lvl="1"/>
            <a:r>
              <a:rPr lang="en-GB" sz="1800" dirty="0"/>
              <a:t>Scientific researchers </a:t>
            </a:r>
          </a:p>
          <a:p>
            <a:pPr lvl="1"/>
            <a:r>
              <a:rPr lang="en-GB" sz="1800" dirty="0"/>
              <a:t>Publication professionals</a:t>
            </a:r>
          </a:p>
          <a:p>
            <a:pPr lvl="1"/>
            <a:r>
              <a:rPr lang="en-GB" sz="1800" dirty="0"/>
              <a:t>Policymakers </a:t>
            </a:r>
          </a:p>
        </p:txBody>
      </p:sp>
    </p:spTree>
    <p:extLst>
      <p:ext uri="{BB962C8B-B14F-4D97-AF65-F5344CB8AC3E}">
        <p14:creationId xmlns:p14="http://schemas.microsoft.com/office/powerpoint/2010/main" val="19430453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C0EB177-95D5-37AC-3157-C70AFAB3A495}"/>
              </a:ext>
            </a:extLst>
          </p:cNvPr>
          <p:cNvSpPr>
            <a:spLocks noGrp="1"/>
          </p:cNvSpPr>
          <p:nvPr>
            <p:ph type="title"/>
          </p:nvPr>
        </p:nvSpPr>
        <p:spPr/>
        <p:txBody>
          <a:bodyPr>
            <a:noAutofit/>
          </a:bodyPr>
          <a:lstStyle/>
          <a:p>
            <a:r>
              <a:rPr lang="en-GB" sz="2800" dirty="0"/>
              <a:t>What types of resources do you think are suitable for linking to </a:t>
            </a:r>
            <a:r>
              <a:rPr lang="en-GB" sz="2800" dirty="0" err="1"/>
              <a:t>ePI</a:t>
            </a:r>
            <a:r>
              <a:rPr lang="en-GB" sz="2800" dirty="0"/>
              <a:t>?</a:t>
            </a:r>
          </a:p>
        </p:txBody>
      </p:sp>
      <p:sp>
        <p:nvSpPr>
          <p:cNvPr id="4" name="Slide Number Placeholder 3">
            <a:extLst>
              <a:ext uri="{FF2B5EF4-FFF2-40B4-BE49-F238E27FC236}">
                <a16:creationId xmlns:a16="http://schemas.microsoft.com/office/drawing/2014/main" id="{01FAB846-B28E-456D-2667-A3649C3BECD1}"/>
              </a:ext>
            </a:extLst>
          </p:cNvPr>
          <p:cNvSpPr>
            <a:spLocks noGrp="1"/>
          </p:cNvSpPr>
          <p:nvPr>
            <p:ph type="sldNum" sz="quarter" idx="10"/>
          </p:nvPr>
        </p:nvSpPr>
        <p:spPr/>
        <p:txBody>
          <a:bodyPr/>
          <a:lstStyle/>
          <a:p>
            <a:fld id="{42AD0A0E-4515-A647-B2E3-7F1B29FB990E}" type="slidenum">
              <a:rPr lang="en-US" smtClean="0"/>
              <a:pPr/>
              <a:t>23</a:t>
            </a:fld>
            <a:endParaRPr lang="en-US"/>
          </a:p>
        </p:txBody>
      </p:sp>
      <p:sp>
        <p:nvSpPr>
          <p:cNvPr id="3" name="Footer Placeholder 4">
            <a:extLst>
              <a:ext uri="{FF2B5EF4-FFF2-40B4-BE49-F238E27FC236}">
                <a16:creationId xmlns:a16="http://schemas.microsoft.com/office/drawing/2014/main" id="{84B2AD81-11BA-329E-126C-8605724D51C3}"/>
              </a:ext>
            </a:extLst>
          </p:cNvPr>
          <p:cNvSpPr txBox="1">
            <a:spLocks/>
          </p:cNvSpPr>
          <p:nvPr/>
        </p:nvSpPr>
        <p:spPr>
          <a:xfrm>
            <a:off x="1" y="4681728"/>
            <a:ext cx="8319910" cy="472686"/>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900" dirty="0"/>
              <a:t>This information is for educational use only. Do not copy. Do not distribute.</a:t>
            </a:r>
            <a:br>
              <a:rPr lang="en-GB" sz="900" dirty="0"/>
            </a:br>
            <a:r>
              <a:rPr lang="en-GB" sz="900" dirty="0"/>
              <a:t>CSRD, Clinical Science Research and Development; </a:t>
            </a:r>
            <a:r>
              <a:rPr lang="en-GB" sz="900" dirty="0" err="1"/>
              <a:t>ePI</a:t>
            </a:r>
            <a:r>
              <a:rPr lang="en-GB" sz="900" dirty="0"/>
              <a:t>, electronic product information; FDA, US Food and Drug Administration; </a:t>
            </a:r>
            <a:r>
              <a:rPr lang="en-GB" sz="900" dirty="0" err="1"/>
              <a:t>QRdb</a:t>
            </a:r>
            <a:r>
              <a:rPr lang="en-GB" sz="900" dirty="0"/>
              <a:t>, quick response database; YODA, Yale University Open Data Access.</a:t>
            </a:r>
          </a:p>
        </p:txBody>
      </p:sp>
      <p:sp>
        <p:nvSpPr>
          <p:cNvPr id="7" name="Content Placeholder 5">
            <a:extLst>
              <a:ext uri="{FF2B5EF4-FFF2-40B4-BE49-F238E27FC236}">
                <a16:creationId xmlns:a16="http://schemas.microsoft.com/office/drawing/2014/main" id="{5C1AD8EB-5B50-5AC8-4EA5-4B708D938969}"/>
              </a:ext>
            </a:extLst>
          </p:cNvPr>
          <p:cNvSpPr txBox="1">
            <a:spLocks/>
          </p:cNvSpPr>
          <p:nvPr/>
        </p:nvSpPr>
        <p:spPr>
          <a:xfrm>
            <a:off x="857250" y="1215384"/>
            <a:ext cx="7462661" cy="43792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rgbClr val="F28C11"/>
              </a:buClr>
              <a:buFont typeface="Arial" panose="020B0604020202020204" pitchFamily="34" charset="0"/>
              <a:buChar char="•"/>
              <a:defRPr sz="2400" kern="1200">
                <a:solidFill>
                  <a:schemeClr val="tx1"/>
                </a:solidFill>
                <a:latin typeface="+mn-lt"/>
                <a:ea typeface="+mn-ea"/>
                <a:cs typeface="+mn-cs"/>
              </a:defRPr>
            </a:lvl1pPr>
            <a:lvl2pPr marL="584200" indent="-228600" algn="l" defTabSz="685800" rtl="0" eaLnBrk="1" latinLnBrk="0" hangingPunct="1">
              <a:lnSpc>
                <a:spcPct val="90000"/>
              </a:lnSpc>
              <a:spcBef>
                <a:spcPts val="375"/>
              </a:spcBef>
              <a:buClr>
                <a:srgbClr val="F28C11"/>
              </a:buClr>
              <a:buFont typeface=".AppleSystemUIFont" charset="-120"/>
              <a:buChar char="–"/>
              <a:tabLst/>
              <a:defRPr sz="2200" kern="1200">
                <a:solidFill>
                  <a:schemeClr val="tx1"/>
                </a:solidFill>
                <a:latin typeface="+mn-lt"/>
                <a:ea typeface="+mn-ea"/>
                <a:cs typeface="+mn-cs"/>
              </a:defRPr>
            </a:lvl2pPr>
            <a:lvl3pPr marL="927100" indent="-228600" algn="l" defTabSz="685800" rtl="0" eaLnBrk="1" latinLnBrk="0" hangingPunct="1">
              <a:lnSpc>
                <a:spcPct val="90000"/>
              </a:lnSpc>
              <a:spcBef>
                <a:spcPts val="375"/>
              </a:spcBef>
              <a:buClr>
                <a:srgbClr val="F28C11"/>
              </a:buClr>
              <a:buFont typeface="Wingdings" charset="2"/>
              <a:buChar char="§"/>
              <a:tabLst/>
              <a:defRPr sz="2000" kern="1200">
                <a:solidFill>
                  <a:schemeClr val="tx1"/>
                </a:solidFill>
                <a:latin typeface="+mn-lt"/>
                <a:ea typeface="+mn-ea"/>
                <a:cs typeface="+mn-cs"/>
              </a:defRPr>
            </a:lvl3pPr>
            <a:lvl4pPr marL="1155700" indent="-157163" algn="l" defTabSz="685800" rtl="0" eaLnBrk="1" latinLnBrk="0" hangingPunct="1">
              <a:lnSpc>
                <a:spcPct val="90000"/>
              </a:lnSpc>
              <a:spcBef>
                <a:spcPts val="375"/>
              </a:spcBef>
              <a:buClr>
                <a:srgbClr val="F28C11"/>
              </a:buClr>
              <a:buFont typeface="Arial" panose="020B0604020202020204" pitchFamily="34" charset="0"/>
              <a:buChar char="•"/>
              <a:tabLst/>
              <a:defRPr sz="1800" kern="1200">
                <a:solidFill>
                  <a:schemeClr val="tx1"/>
                </a:solidFill>
                <a:latin typeface="+mn-lt"/>
                <a:ea typeface="+mn-ea"/>
                <a:cs typeface="+mn-cs"/>
              </a:defRPr>
            </a:lvl4pPr>
            <a:lvl5pPr marL="1497013" indent="-200025" algn="l" defTabSz="685800" rtl="0" eaLnBrk="1" latinLnBrk="0" hangingPunct="1">
              <a:lnSpc>
                <a:spcPct val="90000"/>
              </a:lnSpc>
              <a:spcBef>
                <a:spcPts val="375"/>
              </a:spcBef>
              <a:buClr>
                <a:srgbClr val="F28C11"/>
              </a:buClr>
              <a:buFont typeface="Courier New" charset="0"/>
              <a:buChar char="o"/>
              <a:tabLst/>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2000" dirty="0"/>
              <a:t>Response options </a:t>
            </a:r>
            <a:r>
              <a:rPr lang="en-GB" sz="2000" i="1" dirty="0"/>
              <a:t>(please select all that apply)</a:t>
            </a:r>
            <a:r>
              <a:rPr lang="en-GB" sz="2000" dirty="0"/>
              <a:t>:</a:t>
            </a:r>
            <a:endParaRPr lang="en-GB" sz="1900" dirty="0"/>
          </a:p>
        </p:txBody>
      </p:sp>
      <p:sp>
        <p:nvSpPr>
          <p:cNvPr id="8" name="Content Placeholder 5">
            <a:extLst>
              <a:ext uri="{FF2B5EF4-FFF2-40B4-BE49-F238E27FC236}">
                <a16:creationId xmlns:a16="http://schemas.microsoft.com/office/drawing/2014/main" id="{A4A0C58B-A605-3928-7107-090E18C4E7AF}"/>
              </a:ext>
            </a:extLst>
          </p:cNvPr>
          <p:cNvSpPr txBox="1">
            <a:spLocks/>
          </p:cNvSpPr>
          <p:nvPr/>
        </p:nvSpPr>
        <p:spPr>
          <a:xfrm>
            <a:off x="857250" y="1587261"/>
            <a:ext cx="7462661" cy="3094468"/>
          </a:xfrm>
          <a:prstGeom prst="rect">
            <a:avLst/>
          </a:prstGeom>
        </p:spPr>
        <p:txBody>
          <a:bodyPr vert="horz" lIns="91440" tIns="45720" rIns="91440" bIns="45720" numCol="1" rtlCol="0">
            <a:normAutofit fontScale="92500" lnSpcReduction="20000"/>
          </a:bodyPr>
          <a:lstStyle>
            <a:lvl1pPr marL="171450" indent="-171450" algn="l" defTabSz="685800" rtl="0" eaLnBrk="1" latinLnBrk="0" hangingPunct="1">
              <a:lnSpc>
                <a:spcPct val="90000"/>
              </a:lnSpc>
              <a:spcBef>
                <a:spcPts val="750"/>
              </a:spcBef>
              <a:buClr>
                <a:srgbClr val="F28C11"/>
              </a:buClr>
              <a:buFont typeface="Arial" panose="020B0604020202020204" pitchFamily="34" charset="0"/>
              <a:buChar char="•"/>
              <a:defRPr sz="2400" kern="1200">
                <a:solidFill>
                  <a:schemeClr val="tx1"/>
                </a:solidFill>
                <a:latin typeface="+mn-lt"/>
                <a:ea typeface="+mn-ea"/>
                <a:cs typeface="+mn-cs"/>
              </a:defRPr>
            </a:lvl1pPr>
            <a:lvl2pPr marL="584200" indent="-228600" algn="l" defTabSz="685800" rtl="0" eaLnBrk="1" latinLnBrk="0" hangingPunct="1">
              <a:lnSpc>
                <a:spcPct val="90000"/>
              </a:lnSpc>
              <a:spcBef>
                <a:spcPts val="375"/>
              </a:spcBef>
              <a:buClr>
                <a:srgbClr val="F28C11"/>
              </a:buClr>
              <a:buFont typeface=".AppleSystemUIFont" charset="-120"/>
              <a:buChar char="–"/>
              <a:tabLst/>
              <a:defRPr sz="2200" kern="1200">
                <a:solidFill>
                  <a:schemeClr val="tx1"/>
                </a:solidFill>
                <a:latin typeface="+mn-lt"/>
                <a:ea typeface="+mn-ea"/>
                <a:cs typeface="+mn-cs"/>
              </a:defRPr>
            </a:lvl2pPr>
            <a:lvl3pPr marL="927100" indent="-228600" algn="l" defTabSz="685800" rtl="0" eaLnBrk="1" latinLnBrk="0" hangingPunct="1">
              <a:lnSpc>
                <a:spcPct val="90000"/>
              </a:lnSpc>
              <a:spcBef>
                <a:spcPts val="375"/>
              </a:spcBef>
              <a:buClr>
                <a:srgbClr val="F28C11"/>
              </a:buClr>
              <a:buFont typeface="Wingdings" charset="2"/>
              <a:buChar char="§"/>
              <a:tabLst/>
              <a:defRPr sz="2000" kern="1200">
                <a:solidFill>
                  <a:schemeClr val="tx1"/>
                </a:solidFill>
                <a:latin typeface="+mn-lt"/>
                <a:ea typeface="+mn-ea"/>
                <a:cs typeface="+mn-cs"/>
              </a:defRPr>
            </a:lvl3pPr>
            <a:lvl4pPr marL="1155700" indent="-157163" algn="l" defTabSz="685800" rtl="0" eaLnBrk="1" latinLnBrk="0" hangingPunct="1">
              <a:lnSpc>
                <a:spcPct val="90000"/>
              </a:lnSpc>
              <a:spcBef>
                <a:spcPts val="375"/>
              </a:spcBef>
              <a:buClr>
                <a:srgbClr val="F28C11"/>
              </a:buClr>
              <a:buFont typeface="Arial" panose="020B0604020202020204" pitchFamily="34" charset="0"/>
              <a:buChar char="•"/>
              <a:tabLst/>
              <a:defRPr sz="1800" kern="1200">
                <a:solidFill>
                  <a:schemeClr val="tx1"/>
                </a:solidFill>
                <a:latin typeface="+mn-lt"/>
                <a:ea typeface="+mn-ea"/>
                <a:cs typeface="+mn-cs"/>
              </a:defRPr>
            </a:lvl4pPr>
            <a:lvl5pPr marL="1497013" indent="-200025" algn="l" defTabSz="685800" rtl="0" eaLnBrk="1" latinLnBrk="0" hangingPunct="1">
              <a:lnSpc>
                <a:spcPct val="90000"/>
              </a:lnSpc>
              <a:spcBef>
                <a:spcPts val="375"/>
              </a:spcBef>
              <a:buClr>
                <a:srgbClr val="F28C11"/>
              </a:buClr>
              <a:buFont typeface="Courier New" charset="0"/>
              <a:buChar char="o"/>
              <a:tabLst/>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lnSpc>
                <a:spcPct val="110000"/>
              </a:lnSpc>
            </a:pPr>
            <a:r>
              <a:rPr lang="en-GB" sz="1900" dirty="0"/>
              <a:t>Peer-reviewed publications</a:t>
            </a:r>
          </a:p>
          <a:p>
            <a:pPr lvl="1">
              <a:lnSpc>
                <a:spcPct val="110000"/>
              </a:lnSpc>
            </a:pPr>
            <a:r>
              <a:rPr lang="en-GB" sz="1900" dirty="0"/>
              <a:t>Plain language summaries </a:t>
            </a:r>
          </a:p>
          <a:p>
            <a:pPr lvl="1">
              <a:lnSpc>
                <a:spcPct val="110000"/>
              </a:lnSpc>
            </a:pPr>
            <a:r>
              <a:rPr lang="en-GB" sz="1900" dirty="0"/>
              <a:t>Publication enhancements</a:t>
            </a:r>
          </a:p>
          <a:p>
            <a:pPr lvl="1">
              <a:lnSpc>
                <a:spcPct val="110000"/>
              </a:lnSpc>
            </a:pPr>
            <a:r>
              <a:rPr lang="en-GB" sz="1900" dirty="0"/>
              <a:t>Regulatory trial result summaries</a:t>
            </a:r>
          </a:p>
          <a:p>
            <a:pPr lvl="1">
              <a:lnSpc>
                <a:spcPct val="110000"/>
              </a:lnSpc>
            </a:pPr>
            <a:r>
              <a:rPr lang="en-GB" sz="1900" dirty="0"/>
              <a:t>Clinical study reports </a:t>
            </a:r>
          </a:p>
          <a:p>
            <a:pPr lvl="1">
              <a:lnSpc>
                <a:spcPct val="110000"/>
              </a:lnSpc>
            </a:pPr>
            <a:r>
              <a:rPr lang="en-GB" sz="1900" dirty="0"/>
              <a:t>Individual patient data (e.g. </a:t>
            </a:r>
            <a:r>
              <a:rPr lang="en-GB" sz="1900" dirty="0" err="1"/>
              <a:t>Vivli</a:t>
            </a:r>
            <a:r>
              <a:rPr lang="en-GB" sz="1900" dirty="0"/>
              <a:t>, CSRD, YODA) </a:t>
            </a:r>
          </a:p>
          <a:p>
            <a:pPr lvl="1">
              <a:lnSpc>
                <a:spcPct val="110000"/>
              </a:lnSpc>
            </a:pPr>
            <a:r>
              <a:rPr lang="en-GB" sz="1900" dirty="0"/>
              <a:t>Congress publications</a:t>
            </a:r>
          </a:p>
          <a:p>
            <a:pPr lvl="1">
              <a:lnSpc>
                <a:spcPct val="110000"/>
              </a:lnSpc>
            </a:pPr>
            <a:r>
              <a:rPr lang="en-GB" sz="1900" dirty="0"/>
              <a:t>Systematic literature reviews</a:t>
            </a:r>
          </a:p>
          <a:p>
            <a:pPr lvl="1">
              <a:lnSpc>
                <a:spcPct val="110000"/>
              </a:lnSpc>
            </a:pPr>
            <a:r>
              <a:rPr lang="en-GB" sz="1900" dirty="0"/>
              <a:t>Clinical guidelines</a:t>
            </a:r>
          </a:p>
          <a:p>
            <a:pPr lvl="1">
              <a:lnSpc>
                <a:spcPct val="110000"/>
              </a:lnSpc>
            </a:pPr>
            <a:r>
              <a:rPr lang="en-GB" sz="1900" dirty="0"/>
              <a:t>Health technology appraisals</a:t>
            </a:r>
          </a:p>
        </p:txBody>
      </p:sp>
    </p:spTree>
    <p:extLst>
      <p:ext uri="{BB962C8B-B14F-4D97-AF65-F5344CB8AC3E}">
        <p14:creationId xmlns:p14="http://schemas.microsoft.com/office/powerpoint/2010/main" val="7308846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C0EB177-95D5-37AC-3157-C70AFAB3A495}"/>
              </a:ext>
            </a:extLst>
          </p:cNvPr>
          <p:cNvSpPr>
            <a:spLocks noGrp="1"/>
          </p:cNvSpPr>
          <p:nvPr>
            <p:ph type="title"/>
          </p:nvPr>
        </p:nvSpPr>
        <p:spPr/>
        <p:txBody>
          <a:bodyPr>
            <a:noAutofit/>
          </a:bodyPr>
          <a:lstStyle/>
          <a:p>
            <a:r>
              <a:rPr lang="en-GB" sz="2600" spc="-40" dirty="0"/>
              <a:t>What are the most important factors to consider </a:t>
            </a:r>
            <a:br>
              <a:rPr lang="en-GB" sz="2600" spc="-40" dirty="0"/>
            </a:br>
            <a:r>
              <a:rPr lang="en-GB" sz="2600" spc="-40" dirty="0"/>
              <a:t>when selecting materials to linking to </a:t>
            </a:r>
            <a:r>
              <a:rPr lang="en-GB" sz="2600" spc="-40" dirty="0" err="1"/>
              <a:t>ePI</a:t>
            </a:r>
            <a:r>
              <a:rPr lang="en-GB" sz="2600" spc="-40" dirty="0"/>
              <a:t>?</a:t>
            </a:r>
          </a:p>
        </p:txBody>
      </p:sp>
      <p:sp>
        <p:nvSpPr>
          <p:cNvPr id="4" name="Slide Number Placeholder 3">
            <a:extLst>
              <a:ext uri="{FF2B5EF4-FFF2-40B4-BE49-F238E27FC236}">
                <a16:creationId xmlns:a16="http://schemas.microsoft.com/office/drawing/2014/main" id="{01FAB846-B28E-456D-2667-A3649C3BECD1}"/>
              </a:ext>
            </a:extLst>
          </p:cNvPr>
          <p:cNvSpPr>
            <a:spLocks noGrp="1"/>
          </p:cNvSpPr>
          <p:nvPr>
            <p:ph type="sldNum" sz="quarter" idx="10"/>
          </p:nvPr>
        </p:nvSpPr>
        <p:spPr/>
        <p:txBody>
          <a:bodyPr/>
          <a:lstStyle/>
          <a:p>
            <a:fld id="{42AD0A0E-4515-A647-B2E3-7F1B29FB990E}" type="slidenum">
              <a:rPr lang="en-US" smtClean="0"/>
              <a:pPr/>
              <a:t>24</a:t>
            </a:fld>
            <a:endParaRPr lang="en-US"/>
          </a:p>
        </p:txBody>
      </p:sp>
      <p:sp>
        <p:nvSpPr>
          <p:cNvPr id="7" name="Footer Placeholder 4">
            <a:extLst>
              <a:ext uri="{FF2B5EF4-FFF2-40B4-BE49-F238E27FC236}">
                <a16:creationId xmlns:a16="http://schemas.microsoft.com/office/drawing/2014/main" id="{D54D5DFB-C904-30C5-3CA1-C78FBC5DA4BA}"/>
              </a:ext>
            </a:extLst>
          </p:cNvPr>
          <p:cNvSpPr txBox="1">
            <a:spLocks/>
          </p:cNvSpPr>
          <p:nvPr/>
        </p:nvSpPr>
        <p:spPr>
          <a:xfrm>
            <a:off x="1" y="4807710"/>
            <a:ext cx="8319910" cy="365125"/>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900" dirty="0"/>
              <a:t>This information is for educational use only. Do not copy. Do not distribute. </a:t>
            </a:r>
          </a:p>
          <a:p>
            <a:r>
              <a:rPr lang="en-GB" sz="900" dirty="0" err="1"/>
              <a:t>ePI</a:t>
            </a:r>
            <a:r>
              <a:rPr lang="en-GB" sz="900" dirty="0"/>
              <a:t>, electronic product information.</a:t>
            </a:r>
          </a:p>
        </p:txBody>
      </p:sp>
      <p:sp>
        <p:nvSpPr>
          <p:cNvPr id="2" name="Content Placeholder 5">
            <a:extLst>
              <a:ext uri="{FF2B5EF4-FFF2-40B4-BE49-F238E27FC236}">
                <a16:creationId xmlns:a16="http://schemas.microsoft.com/office/drawing/2014/main" id="{9D307F17-C9DD-189A-8B35-2BC2437EF2F4}"/>
              </a:ext>
            </a:extLst>
          </p:cNvPr>
          <p:cNvSpPr txBox="1">
            <a:spLocks/>
          </p:cNvSpPr>
          <p:nvPr/>
        </p:nvSpPr>
        <p:spPr>
          <a:xfrm>
            <a:off x="857250" y="1215384"/>
            <a:ext cx="7462661" cy="43792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Clr>
                <a:srgbClr val="F28C11"/>
              </a:buClr>
              <a:buFont typeface="Arial" panose="020B0604020202020204" pitchFamily="34" charset="0"/>
              <a:buChar char="•"/>
              <a:defRPr sz="2400" kern="1200">
                <a:solidFill>
                  <a:schemeClr val="tx1"/>
                </a:solidFill>
                <a:latin typeface="+mn-lt"/>
                <a:ea typeface="+mn-ea"/>
                <a:cs typeface="+mn-cs"/>
              </a:defRPr>
            </a:lvl1pPr>
            <a:lvl2pPr marL="584200" indent="-228600" algn="l" defTabSz="685800" rtl="0" eaLnBrk="1" latinLnBrk="0" hangingPunct="1">
              <a:lnSpc>
                <a:spcPct val="90000"/>
              </a:lnSpc>
              <a:spcBef>
                <a:spcPts val="375"/>
              </a:spcBef>
              <a:buClr>
                <a:srgbClr val="F28C11"/>
              </a:buClr>
              <a:buFont typeface=".AppleSystemUIFont" charset="-120"/>
              <a:buChar char="–"/>
              <a:tabLst/>
              <a:defRPr sz="2200" kern="1200">
                <a:solidFill>
                  <a:schemeClr val="tx1"/>
                </a:solidFill>
                <a:latin typeface="+mn-lt"/>
                <a:ea typeface="+mn-ea"/>
                <a:cs typeface="+mn-cs"/>
              </a:defRPr>
            </a:lvl2pPr>
            <a:lvl3pPr marL="927100" indent="-228600" algn="l" defTabSz="685800" rtl="0" eaLnBrk="1" latinLnBrk="0" hangingPunct="1">
              <a:lnSpc>
                <a:spcPct val="90000"/>
              </a:lnSpc>
              <a:spcBef>
                <a:spcPts val="375"/>
              </a:spcBef>
              <a:buClr>
                <a:srgbClr val="F28C11"/>
              </a:buClr>
              <a:buFont typeface="Wingdings" charset="2"/>
              <a:buChar char="§"/>
              <a:tabLst/>
              <a:defRPr sz="2000" kern="1200">
                <a:solidFill>
                  <a:schemeClr val="tx1"/>
                </a:solidFill>
                <a:latin typeface="+mn-lt"/>
                <a:ea typeface="+mn-ea"/>
                <a:cs typeface="+mn-cs"/>
              </a:defRPr>
            </a:lvl3pPr>
            <a:lvl4pPr marL="1155700" indent="-157163" algn="l" defTabSz="685800" rtl="0" eaLnBrk="1" latinLnBrk="0" hangingPunct="1">
              <a:lnSpc>
                <a:spcPct val="90000"/>
              </a:lnSpc>
              <a:spcBef>
                <a:spcPts val="375"/>
              </a:spcBef>
              <a:buClr>
                <a:srgbClr val="F28C11"/>
              </a:buClr>
              <a:buFont typeface="Arial" panose="020B0604020202020204" pitchFamily="34" charset="0"/>
              <a:buChar char="•"/>
              <a:tabLst/>
              <a:defRPr sz="1800" kern="1200">
                <a:solidFill>
                  <a:schemeClr val="tx1"/>
                </a:solidFill>
                <a:latin typeface="+mn-lt"/>
                <a:ea typeface="+mn-ea"/>
                <a:cs typeface="+mn-cs"/>
              </a:defRPr>
            </a:lvl4pPr>
            <a:lvl5pPr marL="1497013" indent="-200025" algn="l" defTabSz="685800" rtl="0" eaLnBrk="1" latinLnBrk="0" hangingPunct="1">
              <a:lnSpc>
                <a:spcPct val="90000"/>
              </a:lnSpc>
              <a:spcBef>
                <a:spcPts val="375"/>
              </a:spcBef>
              <a:buClr>
                <a:srgbClr val="F28C11"/>
              </a:buClr>
              <a:buFont typeface="Courier New" charset="0"/>
              <a:buChar char="o"/>
              <a:tabLst/>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GB" sz="2000" dirty="0"/>
              <a:t>Response options </a:t>
            </a:r>
            <a:r>
              <a:rPr lang="en-GB" sz="2000" i="1" dirty="0"/>
              <a:t>(please select all that apply)</a:t>
            </a:r>
            <a:r>
              <a:rPr lang="en-GB" sz="2000" dirty="0"/>
              <a:t>:</a:t>
            </a:r>
            <a:endParaRPr lang="en-GB" sz="1900" dirty="0"/>
          </a:p>
        </p:txBody>
      </p:sp>
      <p:sp>
        <p:nvSpPr>
          <p:cNvPr id="3" name="Content Placeholder 5">
            <a:extLst>
              <a:ext uri="{FF2B5EF4-FFF2-40B4-BE49-F238E27FC236}">
                <a16:creationId xmlns:a16="http://schemas.microsoft.com/office/drawing/2014/main" id="{46F84BDB-352C-9F86-2682-D78F2406E509}"/>
              </a:ext>
            </a:extLst>
          </p:cNvPr>
          <p:cNvSpPr txBox="1">
            <a:spLocks/>
          </p:cNvSpPr>
          <p:nvPr/>
        </p:nvSpPr>
        <p:spPr>
          <a:xfrm>
            <a:off x="857250" y="1677203"/>
            <a:ext cx="7462661" cy="3004525"/>
          </a:xfrm>
          <a:prstGeom prst="rect">
            <a:avLst/>
          </a:prstGeom>
        </p:spPr>
        <p:txBody>
          <a:bodyPr vert="horz" lIns="91440" tIns="45720" rIns="91440" bIns="45720" numCol="1" rtlCol="0">
            <a:normAutofit/>
          </a:bodyPr>
          <a:lstStyle>
            <a:lvl1pPr marL="171450" indent="-171450" algn="l" defTabSz="685800" rtl="0" eaLnBrk="1" latinLnBrk="0" hangingPunct="1">
              <a:lnSpc>
                <a:spcPct val="90000"/>
              </a:lnSpc>
              <a:spcBef>
                <a:spcPts val="750"/>
              </a:spcBef>
              <a:buClr>
                <a:srgbClr val="F28C11"/>
              </a:buClr>
              <a:buFont typeface="Arial" panose="020B0604020202020204" pitchFamily="34" charset="0"/>
              <a:buChar char="•"/>
              <a:defRPr sz="2400" kern="1200">
                <a:solidFill>
                  <a:schemeClr val="tx1"/>
                </a:solidFill>
                <a:latin typeface="+mn-lt"/>
                <a:ea typeface="+mn-ea"/>
                <a:cs typeface="+mn-cs"/>
              </a:defRPr>
            </a:lvl1pPr>
            <a:lvl2pPr marL="584200" indent="-228600" algn="l" defTabSz="685800" rtl="0" eaLnBrk="1" latinLnBrk="0" hangingPunct="1">
              <a:lnSpc>
                <a:spcPct val="90000"/>
              </a:lnSpc>
              <a:spcBef>
                <a:spcPts val="375"/>
              </a:spcBef>
              <a:buClr>
                <a:srgbClr val="F28C11"/>
              </a:buClr>
              <a:buFont typeface=".AppleSystemUIFont" charset="-120"/>
              <a:buChar char="–"/>
              <a:tabLst/>
              <a:defRPr sz="2200" kern="1200">
                <a:solidFill>
                  <a:schemeClr val="tx1"/>
                </a:solidFill>
                <a:latin typeface="+mn-lt"/>
                <a:ea typeface="+mn-ea"/>
                <a:cs typeface="+mn-cs"/>
              </a:defRPr>
            </a:lvl2pPr>
            <a:lvl3pPr marL="927100" indent="-228600" algn="l" defTabSz="685800" rtl="0" eaLnBrk="1" latinLnBrk="0" hangingPunct="1">
              <a:lnSpc>
                <a:spcPct val="90000"/>
              </a:lnSpc>
              <a:spcBef>
                <a:spcPts val="375"/>
              </a:spcBef>
              <a:buClr>
                <a:srgbClr val="F28C11"/>
              </a:buClr>
              <a:buFont typeface="Wingdings" charset="2"/>
              <a:buChar char="§"/>
              <a:tabLst/>
              <a:defRPr sz="2000" kern="1200">
                <a:solidFill>
                  <a:schemeClr val="tx1"/>
                </a:solidFill>
                <a:latin typeface="+mn-lt"/>
                <a:ea typeface="+mn-ea"/>
                <a:cs typeface="+mn-cs"/>
              </a:defRPr>
            </a:lvl3pPr>
            <a:lvl4pPr marL="1155700" indent="-157163" algn="l" defTabSz="685800" rtl="0" eaLnBrk="1" latinLnBrk="0" hangingPunct="1">
              <a:lnSpc>
                <a:spcPct val="90000"/>
              </a:lnSpc>
              <a:spcBef>
                <a:spcPts val="375"/>
              </a:spcBef>
              <a:buClr>
                <a:srgbClr val="F28C11"/>
              </a:buClr>
              <a:buFont typeface="Arial" panose="020B0604020202020204" pitchFamily="34" charset="0"/>
              <a:buChar char="•"/>
              <a:tabLst/>
              <a:defRPr sz="1800" kern="1200">
                <a:solidFill>
                  <a:schemeClr val="tx1"/>
                </a:solidFill>
                <a:latin typeface="+mn-lt"/>
                <a:ea typeface="+mn-ea"/>
                <a:cs typeface="+mn-cs"/>
              </a:defRPr>
            </a:lvl4pPr>
            <a:lvl5pPr marL="1497013" indent="-200025" algn="l" defTabSz="685800" rtl="0" eaLnBrk="1" latinLnBrk="0" hangingPunct="1">
              <a:lnSpc>
                <a:spcPct val="90000"/>
              </a:lnSpc>
              <a:spcBef>
                <a:spcPts val="375"/>
              </a:spcBef>
              <a:buClr>
                <a:srgbClr val="F28C11"/>
              </a:buClr>
              <a:buFont typeface="Courier New" charset="0"/>
              <a:buChar char="o"/>
              <a:tabLst/>
              <a:defRPr sz="16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lnSpc>
                <a:spcPct val="100000"/>
              </a:lnSpc>
            </a:pPr>
            <a:r>
              <a:rPr lang="en-GB" sz="1800" dirty="0"/>
              <a:t>Accuracy </a:t>
            </a:r>
          </a:p>
          <a:p>
            <a:pPr lvl="1">
              <a:lnSpc>
                <a:spcPct val="100000"/>
              </a:lnSpc>
            </a:pPr>
            <a:r>
              <a:rPr lang="en-GB" sz="1800" dirty="0"/>
              <a:t>Date of publication</a:t>
            </a:r>
          </a:p>
          <a:p>
            <a:pPr lvl="1">
              <a:lnSpc>
                <a:spcPct val="100000"/>
              </a:lnSpc>
            </a:pPr>
            <a:r>
              <a:rPr lang="en-GB" sz="1800" dirty="0"/>
              <a:t>Disclaimers (for transparency)</a:t>
            </a:r>
          </a:p>
          <a:p>
            <a:pPr lvl="1">
              <a:lnSpc>
                <a:spcPct val="100000"/>
              </a:lnSpc>
            </a:pPr>
            <a:r>
              <a:rPr lang="en-GB" sz="1800" dirty="0"/>
              <a:t>Format</a:t>
            </a:r>
          </a:p>
          <a:p>
            <a:pPr lvl="1">
              <a:lnSpc>
                <a:spcPct val="100000"/>
              </a:lnSpc>
            </a:pPr>
            <a:r>
              <a:rPr lang="en-GB" sz="1800" dirty="0"/>
              <a:t>Open access</a:t>
            </a:r>
          </a:p>
          <a:p>
            <a:pPr lvl="1">
              <a:lnSpc>
                <a:spcPct val="100000"/>
              </a:lnSpc>
            </a:pPr>
            <a:r>
              <a:rPr lang="en-GB" sz="1800" dirty="0"/>
              <a:t>Source (i.e. third-party or arm’s length)</a:t>
            </a:r>
          </a:p>
          <a:p>
            <a:pPr lvl="1">
              <a:lnSpc>
                <a:spcPct val="100000"/>
              </a:lnSpc>
            </a:pPr>
            <a:r>
              <a:rPr lang="en-GB" sz="1800" dirty="0"/>
              <a:t>Understandability </a:t>
            </a:r>
          </a:p>
          <a:p>
            <a:pPr lvl="1">
              <a:lnSpc>
                <a:spcPct val="100000"/>
              </a:lnSpc>
            </a:pPr>
            <a:r>
              <a:rPr lang="en-GB" sz="1800" dirty="0"/>
              <a:t>Other </a:t>
            </a:r>
          </a:p>
          <a:p>
            <a:pPr lvl="1">
              <a:lnSpc>
                <a:spcPct val="100000"/>
              </a:lnSpc>
              <a:spcBef>
                <a:spcPts val="0"/>
              </a:spcBef>
            </a:pPr>
            <a:endParaRPr lang="en-GB" sz="1800" dirty="0"/>
          </a:p>
        </p:txBody>
      </p:sp>
    </p:spTree>
    <p:extLst>
      <p:ext uri="{BB962C8B-B14F-4D97-AF65-F5344CB8AC3E}">
        <p14:creationId xmlns:p14="http://schemas.microsoft.com/office/powerpoint/2010/main" val="20337559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BCED93A-3FDC-42A8-866D-179067255059}"/>
              </a:ext>
            </a:extLst>
          </p:cNvPr>
          <p:cNvSpPr>
            <a:spLocks noGrp="1"/>
          </p:cNvSpPr>
          <p:nvPr>
            <p:ph type="title"/>
          </p:nvPr>
        </p:nvSpPr>
        <p:spPr/>
        <p:txBody>
          <a:bodyPr/>
          <a:lstStyle/>
          <a:p>
            <a:r>
              <a:rPr lang="en-US" dirty="0"/>
              <a:t>Panel discussion</a:t>
            </a:r>
          </a:p>
        </p:txBody>
      </p:sp>
      <p:sp>
        <p:nvSpPr>
          <p:cNvPr id="6" name="Text Placeholder 5">
            <a:extLst>
              <a:ext uri="{FF2B5EF4-FFF2-40B4-BE49-F238E27FC236}">
                <a16:creationId xmlns:a16="http://schemas.microsoft.com/office/drawing/2014/main" id="{9AB11F42-13EB-4142-8C89-08C4FC564941}"/>
              </a:ext>
            </a:extLst>
          </p:cNvPr>
          <p:cNvSpPr>
            <a:spLocks noGrp="1"/>
          </p:cNvSpPr>
          <p:nvPr>
            <p:ph type="body" idx="1"/>
          </p:nvPr>
        </p:nvSpPr>
        <p:spPr/>
        <p:txBody>
          <a:bodyPr/>
          <a:lstStyle/>
          <a:p>
            <a:r>
              <a:rPr lang="en-US" dirty="0"/>
              <a:t>All</a:t>
            </a:r>
          </a:p>
        </p:txBody>
      </p:sp>
      <p:sp>
        <p:nvSpPr>
          <p:cNvPr id="4" name="Slide Number Placeholder 3">
            <a:extLst>
              <a:ext uri="{FF2B5EF4-FFF2-40B4-BE49-F238E27FC236}">
                <a16:creationId xmlns:a16="http://schemas.microsoft.com/office/drawing/2014/main" id="{05D929D8-1ADB-44AE-92E9-468E38F2AD47}"/>
              </a:ext>
            </a:extLst>
          </p:cNvPr>
          <p:cNvSpPr>
            <a:spLocks noGrp="1"/>
          </p:cNvSpPr>
          <p:nvPr>
            <p:ph type="sldNum" sz="quarter" idx="10"/>
          </p:nvPr>
        </p:nvSpPr>
        <p:spPr/>
        <p:txBody>
          <a:bodyPr/>
          <a:lstStyle/>
          <a:p>
            <a:fld id="{42AD0A0E-4515-A647-B2E3-7F1B29FB990E}" type="slidenum">
              <a:rPr lang="en-US" smtClean="0"/>
              <a:pPr/>
              <a:t>25</a:t>
            </a:fld>
            <a:endParaRPr lang="en-US"/>
          </a:p>
        </p:txBody>
      </p:sp>
    </p:spTree>
    <p:extLst>
      <p:ext uri="{BB962C8B-B14F-4D97-AF65-F5344CB8AC3E}">
        <p14:creationId xmlns:p14="http://schemas.microsoft.com/office/powerpoint/2010/main" val="11013242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C30218C-499C-767C-6D4E-A0626BB7148D}"/>
              </a:ext>
            </a:extLst>
          </p:cNvPr>
          <p:cNvSpPr>
            <a:spLocks noGrp="1"/>
          </p:cNvSpPr>
          <p:nvPr>
            <p:ph type="title"/>
          </p:nvPr>
        </p:nvSpPr>
        <p:spPr/>
        <p:txBody>
          <a:bodyPr>
            <a:normAutofit/>
          </a:bodyPr>
          <a:lstStyle/>
          <a:p>
            <a:r>
              <a:rPr lang="en-GB" dirty="0"/>
              <a:t>Is the current status quo </a:t>
            </a:r>
            <a:br>
              <a:rPr lang="en-GB" dirty="0"/>
            </a:br>
            <a:r>
              <a:rPr lang="en-GB" dirty="0"/>
              <a:t>‘fit for purpose’?</a:t>
            </a:r>
          </a:p>
        </p:txBody>
      </p:sp>
      <p:sp>
        <p:nvSpPr>
          <p:cNvPr id="8" name="Text Placeholder 7">
            <a:extLst>
              <a:ext uri="{FF2B5EF4-FFF2-40B4-BE49-F238E27FC236}">
                <a16:creationId xmlns:a16="http://schemas.microsoft.com/office/drawing/2014/main" id="{ADE84960-63E7-ED70-0CEF-AA0061322EBF}"/>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F677DB4-D850-1135-25AC-CB71911DA592}"/>
              </a:ext>
            </a:extLst>
          </p:cNvPr>
          <p:cNvSpPr>
            <a:spLocks noGrp="1"/>
          </p:cNvSpPr>
          <p:nvPr>
            <p:ph type="sldNum" sz="quarter" idx="10"/>
          </p:nvPr>
        </p:nvSpPr>
        <p:spPr/>
        <p:txBody>
          <a:bodyPr/>
          <a:lstStyle/>
          <a:p>
            <a:fld id="{42AD0A0E-4515-A647-B2E3-7F1B29FB990E}" type="slidenum">
              <a:rPr lang="en-US" smtClean="0"/>
              <a:pPr/>
              <a:t>26</a:t>
            </a:fld>
            <a:endParaRPr lang="en-US"/>
          </a:p>
        </p:txBody>
      </p:sp>
      <p:sp>
        <p:nvSpPr>
          <p:cNvPr id="9" name="Footer Placeholder 4">
            <a:extLst>
              <a:ext uri="{FF2B5EF4-FFF2-40B4-BE49-F238E27FC236}">
                <a16:creationId xmlns:a16="http://schemas.microsoft.com/office/drawing/2014/main" id="{99884185-B1F7-F0DE-E6C7-465419C1623B}"/>
              </a:ext>
            </a:extLst>
          </p:cNvPr>
          <p:cNvSpPr txBox="1">
            <a:spLocks/>
          </p:cNvSpPr>
          <p:nvPr/>
        </p:nvSpPr>
        <p:spPr>
          <a:xfrm>
            <a:off x="3000376" y="4807710"/>
            <a:ext cx="8319910" cy="365125"/>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900" dirty="0"/>
              <a:t>This information is for educational use only. Do not copy. Do not distribute.</a:t>
            </a:r>
          </a:p>
        </p:txBody>
      </p:sp>
    </p:spTree>
    <p:extLst>
      <p:ext uri="{BB962C8B-B14F-4D97-AF65-F5344CB8AC3E}">
        <p14:creationId xmlns:p14="http://schemas.microsoft.com/office/powerpoint/2010/main" val="37704695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5C18350-C5F0-C335-10E6-8839A31EF3E2}"/>
              </a:ext>
            </a:extLst>
          </p:cNvPr>
          <p:cNvSpPr>
            <a:spLocks noGrp="1"/>
          </p:cNvSpPr>
          <p:nvPr>
            <p:ph type="title"/>
          </p:nvPr>
        </p:nvSpPr>
        <p:spPr/>
        <p:txBody>
          <a:bodyPr>
            <a:normAutofit/>
          </a:bodyPr>
          <a:lstStyle/>
          <a:p>
            <a:r>
              <a:rPr lang="en-GB" dirty="0"/>
              <a:t>How is product information evolving?</a:t>
            </a:r>
          </a:p>
        </p:txBody>
      </p:sp>
      <p:sp>
        <p:nvSpPr>
          <p:cNvPr id="8" name="Text Placeholder 7">
            <a:extLst>
              <a:ext uri="{FF2B5EF4-FFF2-40B4-BE49-F238E27FC236}">
                <a16:creationId xmlns:a16="http://schemas.microsoft.com/office/drawing/2014/main" id="{32D41533-3CD8-D626-7987-37F150B81A24}"/>
              </a:ext>
            </a:extLst>
          </p:cNvPr>
          <p:cNvSpPr>
            <a:spLocks noGrp="1"/>
          </p:cNvSpPr>
          <p:nvPr>
            <p:ph type="body" idx="1"/>
          </p:nvPr>
        </p:nvSpPr>
        <p:spPr>
          <a:xfrm>
            <a:off x="3000373" y="3157538"/>
            <a:ext cx="5695951" cy="1409700"/>
          </a:xfrm>
        </p:spPr>
        <p:txBody>
          <a:bodyPr>
            <a:noAutofit/>
          </a:bodyPr>
          <a:lstStyle/>
          <a:p>
            <a:r>
              <a:rPr lang="en-GB" b="0" dirty="0">
                <a:solidFill>
                  <a:srgbClr val="F68922"/>
                </a:solidFill>
                <a:latin typeface="+mj-lt"/>
              </a:rPr>
              <a:t>What drivers have contributed to the digitization of medicines information?</a:t>
            </a:r>
          </a:p>
        </p:txBody>
      </p:sp>
      <p:sp>
        <p:nvSpPr>
          <p:cNvPr id="4" name="Slide Number Placeholder 3">
            <a:extLst>
              <a:ext uri="{FF2B5EF4-FFF2-40B4-BE49-F238E27FC236}">
                <a16:creationId xmlns:a16="http://schemas.microsoft.com/office/drawing/2014/main" id="{35EB333D-FEAC-717F-990B-CCC1E3D54C95}"/>
              </a:ext>
            </a:extLst>
          </p:cNvPr>
          <p:cNvSpPr>
            <a:spLocks noGrp="1"/>
          </p:cNvSpPr>
          <p:nvPr>
            <p:ph type="sldNum" sz="quarter" idx="10"/>
          </p:nvPr>
        </p:nvSpPr>
        <p:spPr/>
        <p:txBody>
          <a:bodyPr/>
          <a:lstStyle/>
          <a:p>
            <a:fld id="{42AD0A0E-4515-A647-B2E3-7F1B29FB990E}" type="slidenum">
              <a:rPr lang="en-US" smtClean="0"/>
              <a:pPr/>
              <a:t>27</a:t>
            </a:fld>
            <a:endParaRPr lang="en-US"/>
          </a:p>
        </p:txBody>
      </p:sp>
      <p:sp>
        <p:nvSpPr>
          <p:cNvPr id="9" name="Footer Placeholder 4">
            <a:extLst>
              <a:ext uri="{FF2B5EF4-FFF2-40B4-BE49-F238E27FC236}">
                <a16:creationId xmlns:a16="http://schemas.microsoft.com/office/drawing/2014/main" id="{83B1A03B-AB11-803B-BAF0-9C511562D91F}"/>
              </a:ext>
            </a:extLst>
          </p:cNvPr>
          <p:cNvSpPr txBox="1">
            <a:spLocks/>
          </p:cNvSpPr>
          <p:nvPr/>
        </p:nvSpPr>
        <p:spPr>
          <a:xfrm>
            <a:off x="3000376" y="4807710"/>
            <a:ext cx="8319910" cy="365125"/>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900" dirty="0"/>
              <a:t>This information is for educational use only. Do not copy. Do not distribute.</a:t>
            </a:r>
          </a:p>
        </p:txBody>
      </p:sp>
    </p:spTree>
    <p:extLst>
      <p:ext uri="{BB962C8B-B14F-4D97-AF65-F5344CB8AC3E}">
        <p14:creationId xmlns:p14="http://schemas.microsoft.com/office/powerpoint/2010/main" val="4024567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5C18350-C5F0-C335-10E6-8839A31EF3E2}"/>
              </a:ext>
            </a:extLst>
          </p:cNvPr>
          <p:cNvSpPr>
            <a:spLocks noGrp="1"/>
          </p:cNvSpPr>
          <p:nvPr>
            <p:ph type="title"/>
          </p:nvPr>
        </p:nvSpPr>
        <p:spPr/>
        <p:txBody>
          <a:bodyPr>
            <a:normAutofit/>
          </a:bodyPr>
          <a:lstStyle/>
          <a:p>
            <a:r>
              <a:rPr lang="en-GB" dirty="0"/>
              <a:t>How can </a:t>
            </a:r>
            <a:r>
              <a:rPr lang="en-GB" dirty="0" err="1"/>
              <a:t>ePI</a:t>
            </a:r>
            <a:r>
              <a:rPr lang="en-GB" dirty="0"/>
              <a:t> best meet the needs of patients and other audiences?</a:t>
            </a:r>
          </a:p>
        </p:txBody>
      </p:sp>
      <p:sp>
        <p:nvSpPr>
          <p:cNvPr id="2" name="Text Placeholder 1">
            <a:extLst>
              <a:ext uri="{FF2B5EF4-FFF2-40B4-BE49-F238E27FC236}">
                <a16:creationId xmlns:a16="http://schemas.microsoft.com/office/drawing/2014/main" id="{6E6C90CA-FD51-145A-91EE-839E4884BA5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5EB333D-FEAC-717F-990B-CCC1E3D54C95}"/>
              </a:ext>
            </a:extLst>
          </p:cNvPr>
          <p:cNvSpPr>
            <a:spLocks noGrp="1"/>
          </p:cNvSpPr>
          <p:nvPr>
            <p:ph type="sldNum" sz="quarter" idx="10"/>
          </p:nvPr>
        </p:nvSpPr>
        <p:spPr/>
        <p:txBody>
          <a:bodyPr/>
          <a:lstStyle/>
          <a:p>
            <a:fld id="{42AD0A0E-4515-A647-B2E3-7F1B29FB990E}" type="slidenum">
              <a:rPr lang="en-US" smtClean="0"/>
              <a:pPr/>
              <a:t>28</a:t>
            </a:fld>
            <a:endParaRPr lang="en-US"/>
          </a:p>
        </p:txBody>
      </p:sp>
      <p:sp>
        <p:nvSpPr>
          <p:cNvPr id="3" name="Footer Placeholder 4">
            <a:extLst>
              <a:ext uri="{FF2B5EF4-FFF2-40B4-BE49-F238E27FC236}">
                <a16:creationId xmlns:a16="http://schemas.microsoft.com/office/drawing/2014/main" id="{B29D90E8-BA98-0A2E-810C-6277BC39CC01}"/>
              </a:ext>
            </a:extLst>
          </p:cNvPr>
          <p:cNvSpPr txBox="1">
            <a:spLocks/>
          </p:cNvSpPr>
          <p:nvPr/>
        </p:nvSpPr>
        <p:spPr>
          <a:xfrm>
            <a:off x="3000376" y="4807710"/>
            <a:ext cx="8319910" cy="365125"/>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900" dirty="0"/>
              <a:t>This information is for educational use only. Do not copy. Do not distribute.</a:t>
            </a:r>
          </a:p>
        </p:txBody>
      </p:sp>
    </p:spTree>
    <p:extLst>
      <p:ext uri="{BB962C8B-B14F-4D97-AF65-F5344CB8AC3E}">
        <p14:creationId xmlns:p14="http://schemas.microsoft.com/office/powerpoint/2010/main" val="10625599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C30218C-499C-767C-6D4E-A0626BB7148D}"/>
              </a:ext>
            </a:extLst>
          </p:cNvPr>
          <p:cNvSpPr>
            <a:spLocks noGrp="1"/>
          </p:cNvSpPr>
          <p:nvPr>
            <p:ph type="title"/>
          </p:nvPr>
        </p:nvSpPr>
        <p:spPr/>
        <p:txBody>
          <a:bodyPr>
            <a:normAutofit/>
          </a:bodyPr>
          <a:lstStyle/>
          <a:p>
            <a:r>
              <a:rPr lang="en-GB" dirty="0"/>
              <a:t>How can publication professionals get involved in the optimization of </a:t>
            </a:r>
            <a:r>
              <a:rPr lang="en-GB" dirty="0" err="1"/>
              <a:t>ePI</a:t>
            </a:r>
            <a:r>
              <a:rPr lang="en-GB" dirty="0"/>
              <a:t>?</a:t>
            </a:r>
          </a:p>
        </p:txBody>
      </p:sp>
      <p:sp>
        <p:nvSpPr>
          <p:cNvPr id="2" name="Text Placeholder 1">
            <a:extLst>
              <a:ext uri="{FF2B5EF4-FFF2-40B4-BE49-F238E27FC236}">
                <a16:creationId xmlns:a16="http://schemas.microsoft.com/office/drawing/2014/main" id="{E9A1508C-B77E-DC04-5EDB-AEA421881B0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F677DB4-D850-1135-25AC-CB71911DA592}"/>
              </a:ext>
            </a:extLst>
          </p:cNvPr>
          <p:cNvSpPr>
            <a:spLocks noGrp="1"/>
          </p:cNvSpPr>
          <p:nvPr>
            <p:ph type="sldNum" sz="quarter" idx="10"/>
          </p:nvPr>
        </p:nvSpPr>
        <p:spPr/>
        <p:txBody>
          <a:bodyPr/>
          <a:lstStyle/>
          <a:p>
            <a:fld id="{42AD0A0E-4515-A647-B2E3-7F1B29FB990E}" type="slidenum">
              <a:rPr lang="en-US" smtClean="0"/>
              <a:pPr/>
              <a:t>29</a:t>
            </a:fld>
            <a:endParaRPr lang="en-US"/>
          </a:p>
        </p:txBody>
      </p:sp>
      <p:sp>
        <p:nvSpPr>
          <p:cNvPr id="3" name="Footer Placeholder 4">
            <a:extLst>
              <a:ext uri="{FF2B5EF4-FFF2-40B4-BE49-F238E27FC236}">
                <a16:creationId xmlns:a16="http://schemas.microsoft.com/office/drawing/2014/main" id="{1623D338-D683-ADD1-6E27-481968011ECC}"/>
              </a:ext>
            </a:extLst>
          </p:cNvPr>
          <p:cNvSpPr txBox="1">
            <a:spLocks/>
          </p:cNvSpPr>
          <p:nvPr/>
        </p:nvSpPr>
        <p:spPr>
          <a:xfrm>
            <a:off x="3000376" y="4807710"/>
            <a:ext cx="8319910" cy="365125"/>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900" dirty="0"/>
              <a:t>This information is for educational use only. Do not copy. Do not distribute.</a:t>
            </a:r>
          </a:p>
        </p:txBody>
      </p:sp>
    </p:spTree>
    <p:extLst>
      <p:ext uri="{BB962C8B-B14F-4D97-AF65-F5344CB8AC3E}">
        <p14:creationId xmlns:p14="http://schemas.microsoft.com/office/powerpoint/2010/main" val="24973913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364296-4F47-4B80-BE8E-709BBE7771E2}"/>
              </a:ext>
            </a:extLst>
          </p:cNvPr>
          <p:cNvSpPr>
            <a:spLocks noGrp="1"/>
          </p:cNvSpPr>
          <p:nvPr>
            <p:ph type="title"/>
          </p:nvPr>
        </p:nvSpPr>
        <p:spPr/>
        <p:txBody>
          <a:bodyPr>
            <a:normAutofit/>
          </a:bodyPr>
          <a:lstStyle/>
          <a:p>
            <a:r>
              <a:rPr lang="en-US" sz="3000"/>
              <a:t>ISMPP Announcements</a:t>
            </a:r>
          </a:p>
        </p:txBody>
      </p:sp>
      <p:sp>
        <p:nvSpPr>
          <p:cNvPr id="8" name="Rectangle 7">
            <a:extLst>
              <a:ext uri="{FF2B5EF4-FFF2-40B4-BE49-F238E27FC236}">
                <a16:creationId xmlns:a16="http://schemas.microsoft.com/office/drawing/2014/main" id="{554B3AC2-C027-437C-9915-938F4F4B87B9}"/>
              </a:ext>
            </a:extLst>
          </p:cNvPr>
          <p:cNvSpPr/>
          <p:nvPr/>
        </p:nvSpPr>
        <p:spPr>
          <a:xfrm>
            <a:off x="774781" y="1071145"/>
            <a:ext cx="7594439" cy="1550553"/>
          </a:xfrm>
          <a:prstGeom prst="rect">
            <a:avLst/>
          </a:prstGeom>
        </p:spPr>
        <p:txBody>
          <a:bodyPr wrap="square" lIns="91440" tIns="45720" rIns="91440" bIns="45720" anchor="t">
            <a:spAutoFit/>
          </a:bodyPr>
          <a:lstStyle/>
          <a:p>
            <a:pPr algn="ctr">
              <a:spcBef>
                <a:spcPts val="600"/>
              </a:spcBef>
              <a:defRPr/>
            </a:pPr>
            <a:r>
              <a:rPr lang="en-US" sz="1988" b="1" spc="-23">
                <a:solidFill>
                  <a:srgbClr val="0070C0"/>
                </a:solidFill>
                <a:ea typeface="ＭＳ Ｐゴシック"/>
                <a:cs typeface="Calibri"/>
              </a:rPr>
              <a:t>Application deadline for the March CMPP </a:t>
            </a:r>
          </a:p>
          <a:p>
            <a:pPr algn="ctr">
              <a:spcBef>
                <a:spcPts val="600"/>
              </a:spcBef>
              <a:defRPr/>
            </a:pPr>
            <a:r>
              <a:rPr lang="en-US" sz="1988" b="1" spc="-23">
                <a:solidFill>
                  <a:srgbClr val="0070C0"/>
                </a:solidFill>
                <a:ea typeface="ＭＳ Ｐゴシック"/>
                <a:cs typeface="Calibri"/>
              </a:rPr>
              <a:t>exam is February 1</a:t>
            </a:r>
            <a:endParaRPr lang="en-US" sz="1988" b="1" spc="-23">
              <a:solidFill>
                <a:srgbClr val="0070C0"/>
              </a:solidFill>
            </a:endParaRPr>
          </a:p>
          <a:p>
            <a:pPr marL="285274" indent="-285274">
              <a:spcBef>
                <a:spcPts val="600"/>
              </a:spcBef>
              <a:buFont typeface="Arial" panose="020B0604020202020204" pitchFamily="34" charset="0"/>
              <a:buChar char="•"/>
              <a:defRPr/>
            </a:pPr>
            <a:endParaRPr lang="en-US" sz="2000" spc="-23">
              <a:latin typeface="Franklin Gothic Book"/>
              <a:ea typeface="ＭＳ Ｐゴシック" pitchFamily="34" charset="-128"/>
              <a:cs typeface="Calibri" pitchFamily="34" charset="0"/>
            </a:endParaRPr>
          </a:p>
          <a:p>
            <a:pPr>
              <a:spcBef>
                <a:spcPts val="600"/>
              </a:spcBef>
              <a:defRPr/>
            </a:pPr>
            <a:endParaRPr lang="en-US" sz="2000" spc="-23">
              <a:latin typeface="Franklin Gothic Book"/>
              <a:ea typeface="ＭＳ Ｐゴシック" pitchFamily="34" charset="-128"/>
              <a:cs typeface="Calibri" pitchFamily="34" charset="0"/>
            </a:endParaRPr>
          </a:p>
        </p:txBody>
      </p:sp>
      <p:sp>
        <p:nvSpPr>
          <p:cNvPr id="2" name="Slide Number Placeholder 1">
            <a:extLst>
              <a:ext uri="{FF2B5EF4-FFF2-40B4-BE49-F238E27FC236}">
                <a16:creationId xmlns:a16="http://schemas.microsoft.com/office/drawing/2014/main" id="{53AFCC83-E0F3-1F6F-F07C-2E602DD33DC5}"/>
              </a:ext>
            </a:extLst>
          </p:cNvPr>
          <p:cNvSpPr>
            <a:spLocks noGrp="1"/>
          </p:cNvSpPr>
          <p:nvPr>
            <p:ph type="sldNum" sz="quarter" idx="10"/>
          </p:nvPr>
        </p:nvSpPr>
        <p:spPr/>
        <p:txBody>
          <a:bodyPr/>
          <a:lstStyle/>
          <a:p>
            <a:fld id="{42AD0A0E-4515-A647-B2E3-7F1B29FB990E}" type="slidenum">
              <a:rPr lang="en-US" smtClean="0"/>
              <a:pPr/>
              <a:t>3</a:t>
            </a:fld>
            <a:endParaRPr lang="en-US"/>
          </a:p>
        </p:txBody>
      </p:sp>
      <p:pic>
        <p:nvPicPr>
          <p:cNvPr id="5" name="Picture 4" descr="A picture containing text, font, logo, graphics&#10;&#10;Description automatically generated">
            <a:extLst>
              <a:ext uri="{FF2B5EF4-FFF2-40B4-BE49-F238E27FC236}">
                <a16:creationId xmlns:a16="http://schemas.microsoft.com/office/drawing/2014/main" id="{2786F9BF-E262-ED15-A75D-9CC8A9FF4C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3209" y="2184401"/>
            <a:ext cx="2097583" cy="2108200"/>
          </a:xfrm>
          <a:prstGeom prst="rect">
            <a:avLst/>
          </a:prstGeom>
        </p:spPr>
      </p:pic>
      <p:sp>
        <p:nvSpPr>
          <p:cNvPr id="6" name="TextBox 5">
            <a:extLst>
              <a:ext uri="{FF2B5EF4-FFF2-40B4-BE49-F238E27FC236}">
                <a16:creationId xmlns:a16="http://schemas.microsoft.com/office/drawing/2014/main" id="{5FC811AF-DDDF-972E-2587-7A4B192ABE32}"/>
              </a:ext>
            </a:extLst>
          </p:cNvPr>
          <p:cNvSpPr txBox="1"/>
          <p:nvPr/>
        </p:nvSpPr>
        <p:spPr>
          <a:xfrm>
            <a:off x="2286000" y="2420164"/>
            <a:ext cx="4572000" cy="300082"/>
          </a:xfrm>
          <a:prstGeom prst="rect">
            <a:avLst/>
          </a:prstGeom>
          <a:noFill/>
        </p:spPr>
        <p:txBody>
          <a:bodyPr wrap="square">
            <a:spAutoFit/>
          </a:bodyPr>
          <a:lstStyle/>
          <a:p>
            <a:r>
              <a:rPr lang="en-US"/>
              <a:t> </a:t>
            </a:r>
          </a:p>
        </p:txBody>
      </p:sp>
      <p:sp>
        <p:nvSpPr>
          <p:cNvPr id="9" name="TextBox 8">
            <a:extLst>
              <a:ext uri="{FF2B5EF4-FFF2-40B4-BE49-F238E27FC236}">
                <a16:creationId xmlns:a16="http://schemas.microsoft.com/office/drawing/2014/main" id="{FE6EF96F-5C2F-41AF-68C8-43F0975FFDC1}"/>
              </a:ext>
            </a:extLst>
          </p:cNvPr>
          <p:cNvSpPr txBox="1"/>
          <p:nvPr/>
        </p:nvSpPr>
        <p:spPr>
          <a:xfrm>
            <a:off x="2286000" y="2420164"/>
            <a:ext cx="4572000" cy="300082"/>
          </a:xfrm>
          <a:prstGeom prst="rect">
            <a:avLst/>
          </a:prstGeom>
          <a:noFill/>
        </p:spPr>
        <p:txBody>
          <a:bodyPr wrap="square">
            <a:spAutoFit/>
          </a:bodyPr>
          <a:lstStyle/>
          <a:p>
            <a:r>
              <a:rPr lang="en-US"/>
              <a:t> </a:t>
            </a:r>
          </a:p>
        </p:txBody>
      </p:sp>
    </p:spTree>
    <p:extLst>
      <p:ext uri="{BB962C8B-B14F-4D97-AF65-F5344CB8AC3E}">
        <p14:creationId xmlns:p14="http://schemas.microsoft.com/office/powerpoint/2010/main" val="28932054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C30218C-499C-767C-6D4E-A0626BB7148D}"/>
              </a:ext>
            </a:extLst>
          </p:cNvPr>
          <p:cNvSpPr>
            <a:spLocks noGrp="1"/>
          </p:cNvSpPr>
          <p:nvPr>
            <p:ph type="title"/>
          </p:nvPr>
        </p:nvSpPr>
        <p:spPr/>
        <p:txBody>
          <a:bodyPr>
            <a:normAutofit/>
          </a:bodyPr>
          <a:lstStyle/>
          <a:p>
            <a:r>
              <a:rPr lang="en-GB" dirty="0"/>
              <a:t>What is our call to action – what can we do to reimagine </a:t>
            </a:r>
            <a:r>
              <a:rPr lang="en-GB" dirty="0" err="1"/>
              <a:t>ePI</a:t>
            </a:r>
            <a:r>
              <a:rPr lang="en-GB" dirty="0"/>
              <a:t> for the benefit of all?</a:t>
            </a:r>
          </a:p>
        </p:txBody>
      </p:sp>
      <p:sp>
        <p:nvSpPr>
          <p:cNvPr id="8" name="Text Placeholder 7">
            <a:extLst>
              <a:ext uri="{FF2B5EF4-FFF2-40B4-BE49-F238E27FC236}">
                <a16:creationId xmlns:a16="http://schemas.microsoft.com/office/drawing/2014/main" id="{ADE84960-63E7-ED70-0CEF-AA0061322EBF}"/>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2F677DB4-D850-1135-25AC-CB71911DA592}"/>
              </a:ext>
            </a:extLst>
          </p:cNvPr>
          <p:cNvSpPr>
            <a:spLocks noGrp="1"/>
          </p:cNvSpPr>
          <p:nvPr>
            <p:ph type="sldNum" sz="quarter" idx="10"/>
          </p:nvPr>
        </p:nvSpPr>
        <p:spPr/>
        <p:txBody>
          <a:bodyPr/>
          <a:lstStyle/>
          <a:p>
            <a:fld id="{42AD0A0E-4515-A647-B2E3-7F1B29FB990E}" type="slidenum">
              <a:rPr lang="en-US" smtClean="0"/>
              <a:pPr/>
              <a:t>30</a:t>
            </a:fld>
            <a:endParaRPr lang="en-US"/>
          </a:p>
        </p:txBody>
      </p:sp>
      <p:sp>
        <p:nvSpPr>
          <p:cNvPr id="2" name="Footer Placeholder 4">
            <a:extLst>
              <a:ext uri="{FF2B5EF4-FFF2-40B4-BE49-F238E27FC236}">
                <a16:creationId xmlns:a16="http://schemas.microsoft.com/office/drawing/2014/main" id="{C5D07C86-A77B-DD5C-6034-5E74C52CEF9A}"/>
              </a:ext>
            </a:extLst>
          </p:cNvPr>
          <p:cNvSpPr txBox="1">
            <a:spLocks/>
          </p:cNvSpPr>
          <p:nvPr/>
        </p:nvSpPr>
        <p:spPr>
          <a:xfrm>
            <a:off x="3000376" y="4807710"/>
            <a:ext cx="8319910" cy="365125"/>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900" dirty="0"/>
              <a:t>This information is for educational use only. Do not copy. Do not distribute.</a:t>
            </a:r>
          </a:p>
        </p:txBody>
      </p:sp>
    </p:spTree>
    <p:extLst>
      <p:ext uri="{BB962C8B-B14F-4D97-AF65-F5344CB8AC3E}">
        <p14:creationId xmlns:p14="http://schemas.microsoft.com/office/powerpoint/2010/main" val="29109417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BEEB60F-D35B-4C49-BFC2-90738170489B}"/>
              </a:ext>
            </a:extLst>
          </p:cNvPr>
          <p:cNvSpPr>
            <a:spLocks noGrp="1"/>
          </p:cNvSpPr>
          <p:nvPr>
            <p:ph type="title"/>
          </p:nvPr>
        </p:nvSpPr>
        <p:spPr/>
        <p:txBody>
          <a:bodyPr/>
          <a:lstStyle/>
          <a:p>
            <a:r>
              <a:rPr lang="en-US" dirty="0"/>
              <a:t>Q&amp;A</a:t>
            </a:r>
          </a:p>
        </p:txBody>
      </p:sp>
      <p:sp>
        <p:nvSpPr>
          <p:cNvPr id="3" name="Text Placeholder 2">
            <a:extLst>
              <a:ext uri="{FF2B5EF4-FFF2-40B4-BE49-F238E27FC236}">
                <a16:creationId xmlns:a16="http://schemas.microsoft.com/office/drawing/2014/main" id="{A0AEFC35-528F-F72A-235A-00D5DA3B2C7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51EF01E-1ED8-40F0-AC1D-A5BB61279CDD}"/>
              </a:ext>
            </a:extLst>
          </p:cNvPr>
          <p:cNvSpPr>
            <a:spLocks noGrp="1"/>
          </p:cNvSpPr>
          <p:nvPr>
            <p:ph type="sldNum" sz="quarter" idx="10"/>
          </p:nvPr>
        </p:nvSpPr>
        <p:spPr/>
        <p:txBody>
          <a:bodyPr/>
          <a:lstStyle/>
          <a:p>
            <a:fld id="{42AD0A0E-4515-A647-B2E3-7F1B29FB990E}" type="slidenum">
              <a:rPr lang="en-US" smtClean="0"/>
              <a:pPr/>
              <a:t>31</a:t>
            </a:fld>
            <a:endParaRPr lang="en-US"/>
          </a:p>
        </p:txBody>
      </p:sp>
    </p:spTree>
    <p:extLst>
      <p:ext uri="{BB962C8B-B14F-4D97-AF65-F5344CB8AC3E}">
        <p14:creationId xmlns:p14="http://schemas.microsoft.com/office/powerpoint/2010/main" val="15494927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ACC7354-773D-06E4-4B91-89AF2DC18D93}"/>
              </a:ext>
            </a:extLst>
          </p:cNvPr>
          <p:cNvSpPr>
            <a:spLocks noGrp="1"/>
          </p:cNvSpPr>
          <p:nvPr>
            <p:ph type="title"/>
          </p:nvPr>
        </p:nvSpPr>
        <p:spPr/>
        <p:txBody>
          <a:bodyPr>
            <a:noAutofit/>
          </a:bodyPr>
          <a:lstStyle/>
          <a:p>
            <a:r>
              <a:rPr lang="en-GB" spc="-20" dirty="0"/>
              <a:t>How can publication and communication professionals initiate activities to support the optimal digitization of </a:t>
            </a:r>
            <a:r>
              <a:rPr lang="en-GB" spc="-20" dirty="0" err="1"/>
              <a:t>ePI</a:t>
            </a:r>
            <a:r>
              <a:rPr lang="en-GB" spc="-20" dirty="0"/>
              <a:t>?</a:t>
            </a:r>
          </a:p>
        </p:txBody>
      </p:sp>
      <p:sp>
        <p:nvSpPr>
          <p:cNvPr id="6" name="Text Placeholder 5">
            <a:extLst>
              <a:ext uri="{FF2B5EF4-FFF2-40B4-BE49-F238E27FC236}">
                <a16:creationId xmlns:a16="http://schemas.microsoft.com/office/drawing/2014/main" id="{5A764818-A1FB-C839-A55C-25CD8C2E5B3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102D2C5-F6B2-98A0-CF4D-F5ECCF9AECAB}"/>
              </a:ext>
            </a:extLst>
          </p:cNvPr>
          <p:cNvSpPr>
            <a:spLocks noGrp="1"/>
          </p:cNvSpPr>
          <p:nvPr>
            <p:ph type="sldNum" sz="quarter" idx="10"/>
          </p:nvPr>
        </p:nvSpPr>
        <p:spPr/>
        <p:txBody>
          <a:bodyPr/>
          <a:lstStyle/>
          <a:p>
            <a:fld id="{42AD0A0E-4515-A647-B2E3-7F1B29FB990E}" type="slidenum">
              <a:rPr lang="en-US" smtClean="0"/>
              <a:pPr/>
              <a:t>32</a:t>
            </a:fld>
            <a:endParaRPr lang="en-US"/>
          </a:p>
        </p:txBody>
      </p:sp>
    </p:spTree>
    <p:extLst>
      <p:ext uri="{BB962C8B-B14F-4D97-AF65-F5344CB8AC3E}">
        <p14:creationId xmlns:p14="http://schemas.microsoft.com/office/powerpoint/2010/main" val="41657686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170DC-64AF-D2E6-C9BA-43DEB96AE0FD}"/>
              </a:ext>
            </a:extLst>
          </p:cNvPr>
          <p:cNvSpPr>
            <a:spLocks noGrp="1"/>
          </p:cNvSpPr>
          <p:nvPr>
            <p:ph type="title"/>
          </p:nvPr>
        </p:nvSpPr>
        <p:spPr>
          <a:xfrm>
            <a:off x="857250" y="59945"/>
            <a:ext cx="7691527" cy="941541"/>
          </a:xfrm>
        </p:spPr>
        <p:txBody>
          <a:bodyPr>
            <a:normAutofit/>
          </a:bodyPr>
          <a:lstStyle/>
          <a:p>
            <a:r>
              <a:rPr lang="en-GB" sz="2800" dirty="0"/>
              <a:t>“The Ask”: 4 practical steps in the right direction </a:t>
            </a:r>
          </a:p>
        </p:txBody>
      </p:sp>
      <p:sp>
        <p:nvSpPr>
          <p:cNvPr id="3" name="Slide Number Placeholder 2">
            <a:extLst>
              <a:ext uri="{FF2B5EF4-FFF2-40B4-BE49-F238E27FC236}">
                <a16:creationId xmlns:a16="http://schemas.microsoft.com/office/drawing/2014/main" id="{0A0D55D8-7206-FA41-D583-F6616F65CE5F}"/>
              </a:ext>
            </a:extLst>
          </p:cNvPr>
          <p:cNvSpPr>
            <a:spLocks noGrp="1"/>
          </p:cNvSpPr>
          <p:nvPr>
            <p:ph type="sldNum" sz="quarter" idx="10"/>
          </p:nvPr>
        </p:nvSpPr>
        <p:spPr/>
        <p:txBody>
          <a:bodyPr/>
          <a:lstStyle/>
          <a:p>
            <a:fld id="{42AD0A0E-4515-A647-B2E3-7F1B29FB990E}" type="slidenum">
              <a:rPr lang="en-US" smtClean="0"/>
              <a:pPr/>
              <a:t>33</a:t>
            </a:fld>
            <a:endParaRPr lang="en-US"/>
          </a:p>
        </p:txBody>
      </p:sp>
      <p:sp>
        <p:nvSpPr>
          <p:cNvPr id="4" name="Content Placeholder 5">
            <a:extLst>
              <a:ext uri="{FF2B5EF4-FFF2-40B4-BE49-F238E27FC236}">
                <a16:creationId xmlns:a16="http://schemas.microsoft.com/office/drawing/2014/main" id="{AC00CD3A-CAAA-DC26-8E29-864A8FCE29B5}"/>
              </a:ext>
            </a:extLst>
          </p:cNvPr>
          <p:cNvSpPr txBox="1">
            <a:spLocks/>
          </p:cNvSpPr>
          <p:nvPr/>
        </p:nvSpPr>
        <p:spPr>
          <a:xfrm>
            <a:off x="397328" y="1335315"/>
            <a:ext cx="7922583" cy="3181268"/>
          </a:xfrm>
          <a:prstGeom prst="rect">
            <a:avLst/>
          </a:prstGeom>
        </p:spPr>
        <p:txBody>
          <a:bodyPr/>
          <a:lstStyle>
            <a:lvl1pPr marL="171450" indent="-171450" algn="l" defTabSz="685800" rtl="0" eaLnBrk="1" latinLnBrk="0" hangingPunct="1">
              <a:lnSpc>
                <a:spcPct val="90000"/>
              </a:lnSpc>
              <a:spcBef>
                <a:spcPts val="750"/>
              </a:spcBef>
              <a:buClr>
                <a:srgbClr val="F28C11"/>
              </a:buClr>
              <a:buFont typeface="Arial" panose="020B0604020202020204" pitchFamily="34" charset="0"/>
              <a:buChar char="•"/>
              <a:defRPr sz="2000" kern="1200">
                <a:solidFill>
                  <a:schemeClr val="tx1"/>
                </a:solidFill>
                <a:latin typeface="+mn-lt"/>
                <a:ea typeface="+mn-ea"/>
                <a:cs typeface="+mn-cs"/>
              </a:defRPr>
            </a:lvl1pPr>
            <a:lvl2pPr marL="527050" indent="-171450" algn="l" defTabSz="685800" rtl="0" eaLnBrk="1" latinLnBrk="0" hangingPunct="1">
              <a:lnSpc>
                <a:spcPct val="90000"/>
              </a:lnSpc>
              <a:spcBef>
                <a:spcPts val="375"/>
              </a:spcBef>
              <a:buClr>
                <a:srgbClr val="F28C11"/>
              </a:buClr>
              <a:buFont typeface=".AppleSystemUIFont" charset="-120"/>
              <a:buChar char="–"/>
              <a:tabLst/>
              <a:defRPr sz="1600" kern="1200">
                <a:solidFill>
                  <a:schemeClr val="tx1"/>
                </a:solidFill>
                <a:latin typeface="+mn-lt"/>
                <a:ea typeface="+mn-ea"/>
                <a:cs typeface="+mn-cs"/>
              </a:defRPr>
            </a:lvl2pPr>
            <a:lvl3pPr marL="755650" indent="-114300" algn="l" defTabSz="685800" rtl="0" eaLnBrk="1" latinLnBrk="0" hangingPunct="1">
              <a:lnSpc>
                <a:spcPct val="90000"/>
              </a:lnSpc>
              <a:spcBef>
                <a:spcPts val="375"/>
              </a:spcBef>
              <a:buClr>
                <a:srgbClr val="F28C11"/>
              </a:buClr>
              <a:buFont typeface="Wingdings" charset="2"/>
              <a:buChar char="§"/>
              <a:tabLst/>
              <a:defRPr sz="1400" kern="1200">
                <a:solidFill>
                  <a:schemeClr val="tx1"/>
                </a:solidFill>
                <a:latin typeface="+mn-lt"/>
                <a:ea typeface="+mn-ea"/>
                <a:cs typeface="+mn-cs"/>
              </a:defRPr>
            </a:lvl3pPr>
            <a:lvl4pPr marL="984250" indent="-114300" algn="l" defTabSz="685800" rtl="0" eaLnBrk="1" latinLnBrk="0" hangingPunct="1">
              <a:lnSpc>
                <a:spcPct val="90000"/>
              </a:lnSpc>
              <a:spcBef>
                <a:spcPts val="375"/>
              </a:spcBef>
              <a:buClr>
                <a:srgbClr val="F28C11"/>
              </a:buClr>
              <a:buFont typeface="Arial" panose="020B0604020202020204" pitchFamily="34" charset="0"/>
              <a:buChar char="•"/>
              <a:tabLst/>
              <a:defRPr sz="1200" kern="1200">
                <a:solidFill>
                  <a:schemeClr val="tx1"/>
                </a:solidFill>
                <a:latin typeface="+mn-lt"/>
                <a:ea typeface="+mn-ea"/>
                <a:cs typeface="+mn-cs"/>
              </a:defRPr>
            </a:lvl4pPr>
            <a:lvl5pPr marL="1270000" indent="-171450" algn="l" defTabSz="685800" rtl="0" eaLnBrk="1" latinLnBrk="0" hangingPunct="1">
              <a:lnSpc>
                <a:spcPct val="90000"/>
              </a:lnSpc>
              <a:spcBef>
                <a:spcPts val="375"/>
              </a:spcBef>
              <a:buClr>
                <a:srgbClr val="F28C11"/>
              </a:buClr>
              <a:buFont typeface="Courier New" charset="0"/>
              <a:buChar char="o"/>
              <a:tabLst/>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indent="-457200">
              <a:spcBef>
                <a:spcPts val="1200"/>
              </a:spcBef>
              <a:buFont typeface="+mj-lt"/>
              <a:buAutoNum type="arabicPeriod"/>
            </a:pPr>
            <a:r>
              <a:rPr lang="en-GB" sz="2200" dirty="0">
                <a:latin typeface="Arial" panose="020B0604020202020204" pitchFamily="34" charset="0"/>
                <a:cs typeface="Arial" panose="020B0604020202020204" pitchFamily="34" charset="0"/>
              </a:rPr>
              <a:t>Publish and disclose research in a way that can be easily accessed, understood and found by all</a:t>
            </a:r>
          </a:p>
          <a:p>
            <a:pPr marL="457200" indent="-457200">
              <a:spcBef>
                <a:spcPts val="1200"/>
              </a:spcBef>
              <a:buFont typeface="+mj-lt"/>
              <a:buAutoNum type="arabicPeriod"/>
            </a:pPr>
            <a:r>
              <a:rPr lang="en-GB" sz="2200" dirty="0">
                <a:latin typeface="Arial" panose="020B0604020202020204" pitchFamily="34" charset="0"/>
                <a:cs typeface="Arial" panose="020B0604020202020204" pitchFamily="34" charset="0"/>
              </a:rPr>
              <a:t>Explore the possibility of companies adding links in </a:t>
            </a:r>
            <a:r>
              <a:rPr lang="en-GB" sz="2200" dirty="0" err="1">
                <a:latin typeface="Arial" panose="020B0604020202020204" pitchFamily="34" charset="0"/>
                <a:cs typeface="Arial" panose="020B0604020202020204" pitchFamily="34" charset="0"/>
              </a:rPr>
              <a:t>ePI</a:t>
            </a:r>
            <a:r>
              <a:rPr lang="en-GB" sz="2200" dirty="0">
                <a:latin typeface="Arial" panose="020B0604020202020204" pitchFamily="34" charset="0"/>
                <a:cs typeface="Arial" panose="020B0604020202020204" pitchFamily="34" charset="0"/>
              </a:rPr>
              <a:t> documents they or their partners host</a:t>
            </a:r>
          </a:p>
          <a:p>
            <a:pPr marL="457200" indent="-457200">
              <a:spcBef>
                <a:spcPts val="1200"/>
              </a:spcBef>
              <a:buFont typeface="+mj-lt"/>
              <a:buAutoNum type="arabicPeriod"/>
            </a:pPr>
            <a:r>
              <a:rPr lang="en-GB" sz="2200" dirty="0">
                <a:latin typeface="Arial" panose="020B0604020202020204" pitchFamily="34" charset="0"/>
                <a:cs typeface="Arial" panose="020B0604020202020204" pitchFamily="34" charset="0"/>
              </a:rPr>
              <a:t>Advocate for regulators to add/require links in </a:t>
            </a:r>
            <a:r>
              <a:rPr lang="en-GB" sz="2200" dirty="0" err="1">
                <a:latin typeface="Arial" panose="020B0604020202020204" pitchFamily="34" charset="0"/>
                <a:cs typeface="Arial" panose="020B0604020202020204" pitchFamily="34" charset="0"/>
              </a:rPr>
              <a:t>ePI</a:t>
            </a:r>
            <a:r>
              <a:rPr lang="en-GB" sz="2200" dirty="0">
                <a:latin typeface="Arial" panose="020B0604020202020204" pitchFamily="34" charset="0"/>
                <a:cs typeface="Arial" panose="020B0604020202020204" pitchFamily="34" charset="0"/>
              </a:rPr>
              <a:t> documents they host</a:t>
            </a:r>
          </a:p>
          <a:p>
            <a:pPr marL="457200" indent="-457200">
              <a:spcBef>
                <a:spcPts val="1200"/>
              </a:spcBef>
              <a:buFont typeface="+mj-lt"/>
              <a:buAutoNum type="arabicPeriod"/>
            </a:pPr>
            <a:r>
              <a:rPr lang="en-GB" sz="2200" dirty="0">
                <a:latin typeface="Arial" panose="020B0604020202020204" pitchFamily="34" charset="0"/>
                <a:cs typeface="Arial" panose="020B0604020202020204" pitchFamily="34" charset="0"/>
              </a:rPr>
              <a:t>Work together cross-functionally to include the transparency perspective in the development of </a:t>
            </a:r>
            <a:r>
              <a:rPr lang="en-GB" sz="2200" dirty="0" err="1">
                <a:latin typeface="Arial" panose="020B0604020202020204" pitchFamily="34" charset="0"/>
                <a:cs typeface="Arial" panose="020B0604020202020204" pitchFamily="34" charset="0"/>
              </a:rPr>
              <a:t>ePI</a:t>
            </a:r>
            <a:endParaRPr lang="en-GB" sz="2200" dirty="0">
              <a:latin typeface="Arial" panose="020B0604020202020204" pitchFamily="34" charset="0"/>
              <a:cs typeface="Arial" panose="020B0604020202020204" pitchFamily="34" charset="0"/>
            </a:endParaRPr>
          </a:p>
        </p:txBody>
      </p:sp>
      <p:sp>
        <p:nvSpPr>
          <p:cNvPr id="5" name="Footer Placeholder 4">
            <a:extLst>
              <a:ext uri="{FF2B5EF4-FFF2-40B4-BE49-F238E27FC236}">
                <a16:creationId xmlns:a16="http://schemas.microsoft.com/office/drawing/2014/main" id="{BC322582-7EA2-EE24-88D6-1E1C46ABC8DD}"/>
              </a:ext>
            </a:extLst>
          </p:cNvPr>
          <p:cNvSpPr txBox="1">
            <a:spLocks/>
          </p:cNvSpPr>
          <p:nvPr/>
        </p:nvSpPr>
        <p:spPr>
          <a:xfrm>
            <a:off x="1" y="4829310"/>
            <a:ext cx="8319910" cy="365125"/>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900" dirty="0"/>
              <a:t>This information is for educational use only. Do not copy. Do not distribute. </a:t>
            </a:r>
          </a:p>
          <a:p>
            <a:r>
              <a:rPr lang="en-GB" sz="900" dirty="0" err="1"/>
              <a:t>ePI</a:t>
            </a:r>
            <a:r>
              <a:rPr lang="en-GB" sz="900" dirty="0"/>
              <a:t>, electronic product information.</a:t>
            </a:r>
          </a:p>
        </p:txBody>
      </p:sp>
    </p:spTree>
    <p:extLst>
      <p:ext uri="{BB962C8B-B14F-4D97-AF65-F5344CB8AC3E}">
        <p14:creationId xmlns:p14="http://schemas.microsoft.com/office/powerpoint/2010/main" val="30522062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33DC3-FE7C-356E-4BBA-8982C674C864}"/>
              </a:ext>
            </a:extLst>
          </p:cNvPr>
          <p:cNvSpPr>
            <a:spLocks noGrp="1"/>
          </p:cNvSpPr>
          <p:nvPr>
            <p:ph type="title"/>
          </p:nvPr>
        </p:nvSpPr>
        <p:spPr/>
        <p:txBody>
          <a:bodyPr>
            <a:noAutofit/>
          </a:bodyPr>
          <a:lstStyle/>
          <a:p>
            <a:r>
              <a:rPr lang="en-GB" sz="2600" dirty="0"/>
              <a:t>1. Publish and disclose research in a way that can be easily accessed, understood and found by all</a:t>
            </a:r>
          </a:p>
        </p:txBody>
      </p:sp>
      <p:sp>
        <p:nvSpPr>
          <p:cNvPr id="3" name="Slide Number Placeholder 2">
            <a:extLst>
              <a:ext uri="{FF2B5EF4-FFF2-40B4-BE49-F238E27FC236}">
                <a16:creationId xmlns:a16="http://schemas.microsoft.com/office/drawing/2014/main" id="{3E86580F-A98B-0566-0DD4-06A8A36F3054}"/>
              </a:ext>
            </a:extLst>
          </p:cNvPr>
          <p:cNvSpPr>
            <a:spLocks noGrp="1"/>
          </p:cNvSpPr>
          <p:nvPr>
            <p:ph type="sldNum" sz="quarter" idx="10"/>
          </p:nvPr>
        </p:nvSpPr>
        <p:spPr/>
        <p:txBody>
          <a:bodyPr/>
          <a:lstStyle/>
          <a:p>
            <a:fld id="{42AD0A0E-4515-A647-B2E3-7F1B29FB990E}" type="slidenum">
              <a:rPr lang="en-US" smtClean="0"/>
              <a:pPr/>
              <a:t>34</a:t>
            </a:fld>
            <a:endParaRPr lang="en-US"/>
          </a:p>
        </p:txBody>
      </p:sp>
      <p:sp>
        <p:nvSpPr>
          <p:cNvPr id="21" name="Star: 5 Points 20">
            <a:extLst>
              <a:ext uri="{FF2B5EF4-FFF2-40B4-BE49-F238E27FC236}">
                <a16:creationId xmlns:a16="http://schemas.microsoft.com/office/drawing/2014/main" id="{05BDD1E2-0A65-958F-0B67-E1E33B0DC580}"/>
              </a:ext>
            </a:extLst>
          </p:cNvPr>
          <p:cNvSpPr/>
          <p:nvPr/>
        </p:nvSpPr>
        <p:spPr>
          <a:xfrm>
            <a:off x="6800663" y="1683984"/>
            <a:ext cx="717634" cy="589442"/>
          </a:xfrm>
          <a:prstGeom prst="star5">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Graphic 21" descr="Magnifying glass with solid fill">
            <a:extLst>
              <a:ext uri="{FF2B5EF4-FFF2-40B4-BE49-F238E27FC236}">
                <a16:creationId xmlns:a16="http://schemas.microsoft.com/office/drawing/2014/main" id="{8FFAC420-9273-91EB-FBB7-92F1C0DAAB7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196534" y="1046615"/>
            <a:ext cx="2057400" cy="2057400"/>
          </a:xfrm>
          <a:prstGeom prst="rect">
            <a:avLst/>
          </a:prstGeom>
        </p:spPr>
      </p:pic>
      <p:grpSp>
        <p:nvGrpSpPr>
          <p:cNvPr id="23" name="Group 22">
            <a:extLst>
              <a:ext uri="{FF2B5EF4-FFF2-40B4-BE49-F238E27FC236}">
                <a16:creationId xmlns:a16="http://schemas.microsoft.com/office/drawing/2014/main" id="{80FB2B95-CCB9-65EF-CEE2-BDAD1CDA7103}"/>
              </a:ext>
            </a:extLst>
          </p:cNvPr>
          <p:cNvGrpSpPr/>
          <p:nvPr/>
        </p:nvGrpSpPr>
        <p:grpSpPr>
          <a:xfrm>
            <a:off x="3078238" y="1056121"/>
            <a:ext cx="2516869" cy="2620306"/>
            <a:chOff x="3996980" y="2858801"/>
            <a:chExt cx="3884198" cy="3632903"/>
          </a:xfrm>
        </p:grpSpPr>
        <p:grpSp>
          <p:nvGrpSpPr>
            <p:cNvPr id="24" name="Group 23">
              <a:extLst>
                <a:ext uri="{FF2B5EF4-FFF2-40B4-BE49-F238E27FC236}">
                  <a16:creationId xmlns:a16="http://schemas.microsoft.com/office/drawing/2014/main" id="{BAB86F40-2A00-E895-4464-DD5CE822BB9A}"/>
                </a:ext>
              </a:extLst>
            </p:cNvPr>
            <p:cNvGrpSpPr/>
            <p:nvPr/>
          </p:nvGrpSpPr>
          <p:grpSpPr>
            <a:xfrm>
              <a:off x="3996980" y="2858801"/>
              <a:ext cx="3884198" cy="3632903"/>
              <a:chOff x="8191995" y="3123211"/>
              <a:chExt cx="2553194" cy="2553194"/>
            </a:xfrm>
          </p:grpSpPr>
          <p:pic>
            <p:nvPicPr>
              <p:cNvPr id="32" name="Graphic 31" descr="Brain in head outline">
                <a:extLst>
                  <a:ext uri="{FF2B5EF4-FFF2-40B4-BE49-F238E27FC236}">
                    <a16:creationId xmlns:a16="http://schemas.microsoft.com/office/drawing/2014/main" id="{32F1EA54-C9FD-D4FD-7B5E-45AF2AA23903}"/>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flipH="1">
                <a:off x="8191995" y="3123211"/>
                <a:ext cx="2553194" cy="2553194"/>
              </a:xfrm>
              <a:prstGeom prst="rect">
                <a:avLst/>
              </a:prstGeom>
            </p:spPr>
          </p:pic>
          <p:sp>
            <p:nvSpPr>
              <p:cNvPr id="33" name="Oval 32">
                <a:extLst>
                  <a:ext uri="{FF2B5EF4-FFF2-40B4-BE49-F238E27FC236}">
                    <a16:creationId xmlns:a16="http://schemas.microsoft.com/office/drawing/2014/main" id="{3B44686A-A8F6-FDEA-A861-6BCF92613857}"/>
                  </a:ext>
                </a:extLst>
              </p:cNvPr>
              <p:cNvSpPr/>
              <p:nvPr/>
            </p:nvSpPr>
            <p:spPr>
              <a:xfrm>
                <a:off x="8883236" y="3488018"/>
                <a:ext cx="1398319" cy="123800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126"/>
                <a:endParaRPr lang="en-GB" sz="1799">
                  <a:solidFill>
                    <a:srgbClr val="FFFFFF"/>
                  </a:solidFill>
                  <a:latin typeface="Calibri"/>
                </a:endParaRPr>
              </a:p>
            </p:txBody>
          </p:sp>
          <p:pic>
            <p:nvPicPr>
              <p:cNvPr id="34" name="Graphic 33" descr="Lightbulb outline">
                <a:extLst>
                  <a:ext uri="{FF2B5EF4-FFF2-40B4-BE49-F238E27FC236}">
                    <a16:creationId xmlns:a16="http://schemas.microsoft.com/office/drawing/2014/main" id="{8E42A217-041A-9EA4-0479-0BC41FC0663C}"/>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879528" y="3601191"/>
                <a:ext cx="1398319" cy="1398319"/>
              </a:xfrm>
              <a:prstGeom prst="rect">
                <a:avLst/>
              </a:prstGeom>
            </p:spPr>
          </p:pic>
        </p:grpSp>
        <p:cxnSp>
          <p:nvCxnSpPr>
            <p:cNvPr id="25" name="Straight Connector 24">
              <a:extLst>
                <a:ext uri="{FF2B5EF4-FFF2-40B4-BE49-F238E27FC236}">
                  <a16:creationId xmlns:a16="http://schemas.microsoft.com/office/drawing/2014/main" id="{6525B2E0-A3C9-FEFC-2FA1-57CE332DE79C}"/>
                </a:ext>
              </a:extLst>
            </p:cNvPr>
            <p:cNvCxnSpPr/>
            <p:nvPr/>
          </p:nvCxnSpPr>
          <p:spPr>
            <a:xfrm>
              <a:off x="5939079" y="3377879"/>
              <a:ext cx="0" cy="179953"/>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94AC438-F9E9-89FA-B46B-B27DF0F5A20F}"/>
                </a:ext>
              </a:extLst>
            </p:cNvPr>
            <p:cNvCxnSpPr>
              <a:cxnSpLocks/>
            </p:cNvCxnSpPr>
            <p:nvPr/>
          </p:nvCxnSpPr>
          <p:spPr>
            <a:xfrm flipV="1">
              <a:off x="6803775" y="4017526"/>
              <a:ext cx="230878" cy="8258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5D46E8C-8FCC-44F9-0C32-92BB06127704}"/>
                </a:ext>
              </a:extLst>
            </p:cNvPr>
            <p:cNvCxnSpPr>
              <a:cxnSpLocks/>
            </p:cNvCxnSpPr>
            <p:nvPr/>
          </p:nvCxnSpPr>
          <p:spPr>
            <a:xfrm flipH="1">
              <a:off x="6364500" y="3467855"/>
              <a:ext cx="92011" cy="159233"/>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FA236E5-3E63-9D5B-C166-AD69FEED5500}"/>
                </a:ext>
              </a:extLst>
            </p:cNvPr>
            <p:cNvCxnSpPr>
              <a:cxnSpLocks/>
            </p:cNvCxnSpPr>
            <p:nvPr/>
          </p:nvCxnSpPr>
          <p:spPr>
            <a:xfrm>
              <a:off x="5362441" y="3766563"/>
              <a:ext cx="166211" cy="151039"/>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1F9376E-B7C3-8CBB-4527-4D245F0FF4FF}"/>
                </a:ext>
              </a:extLst>
            </p:cNvPr>
            <p:cNvCxnSpPr>
              <a:cxnSpLocks/>
            </p:cNvCxnSpPr>
            <p:nvPr/>
          </p:nvCxnSpPr>
          <p:spPr>
            <a:xfrm>
              <a:off x="5596030" y="3508767"/>
              <a:ext cx="109290" cy="16996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23AFC17-1591-BB2D-26B0-E3F3EEA47705}"/>
                </a:ext>
              </a:extLst>
            </p:cNvPr>
            <p:cNvCxnSpPr>
              <a:cxnSpLocks/>
            </p:cNvCxnSpPr>
            <p:nvPr/>
          </p:nvCxnSpPr>
          <p:spPr>
            <a:xfrm>
              <a:off x="5281161" y="4128226"/>
              <a:ext cx="166211" cy="55887"/>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4482F8B-586A-226C-52AB-A86E1D105AE9}"/>
                </a:ext>
              </a:extLst>
            </p:cNvPr>
            <p:cNvCxnSpPr>
              <a:cxnSpLocks/>
            </p:cNvCxnSpPr>
            <p:nvPr/>
          </p:nvCxnSpPr>
          <p:spPr>
            <a:xfrm flipV="1">
              <a:off x="6655393" y="3704134"/>
              <a:ext cx="185009" cy="15236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grpSp>
      <p:pic>
        <p:nvPicPr>
          <p:cNvPr id="35" name="Picture 2" descr="What is open access?">
            <a:extLst>
              <a:ext uri="{FF2B5EF4-FFF2-40B4-BE49-F238E27FC236}">
                <a16:creationId xmlns:a16="http://schemas.microsoft.com/office/drawing/2014/main" id="{225FACA2-5840-D1D8-57E5-B48D9F50A90A}"/>
              </a:ext>
            </a:extLst>
          </p:cNvPr>
          <p:cNvPicPr>
            <a:picLocks noChangeAspect="1" noChangeArrowheads="1"/>
          </p:cNvPicPr>
          <p:nvPr/>
        </p:nvPicPr>
        <p:blipFill rotWithShape="1">
          <a:blip r:embed="rId9">
            <a:extLst>
              <a:ext uri="{28A0092B-C50C-407E-A947-70E740481C1C}">
                <a14:useLocalDpi xmlns:a14="http://schemas.microsoft.com/office/drawing/2010/main"/>
              </a:ext>
            </a:extLst>
          </a:blip>
          <a:srcRect l="32388" r="42804"/>
          <a:stretch/>
        </p:blipFill>
        <p:spPr bwMode="auto">
          <a:xfrm>
            <a:off x="404834" y="1225830"/>
            <a:ext cx="1413675" cy="2280888"/>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810A1945-53A6-7DCA-9E20-7AF800A6D2C6}"/>
              </a:ext>
            </a:extLst>
          </p:cNvPr>
          <p:cNvSpPr txBox="1"/>
          <p:nvPr/>
        </p:nvSpPr>
        <p:spPr>
          <a:xfrm>
            <a:off x="219768" y="3472215"/>
            <a:ext cx="2763520" cy="523220"/>
          </a:xfrm>
          <a:prstGeom prst="rect">
            <a:avLst/>
          </a:prstGeom>
          <a:noFill/>
        </p:spPr>
        <p:txBody>
          <a:bodyPr wrap="square">
            <a:spAutoFit/>
          </a:bodyPr>
          <a:lstStyle/>
          <a:p>
            <a:r>
              <a:rPr lang="en-GB" sz="2800" b="0" i="0" dirty="0">
                <a:solidFill>
                  <a:srgbClr val="4D5156"/>
                </a:solidFill>
                <a:effectLst/>
                <a:latin typeface="+mj-lt"/>
              </a:rPr>
              <a:t>Open Access</a:t>
            </a:r>
          </a:p>
        </p:txBody>
      </p:sp>
      <p:sp>
        <p:nvSpPr>
          <p:cNvPr id="37" name="TextBox 36">
            <a:extLst>
              <a:ext uri="{FF2B5EF4-FFF2-40B4-BE49-F238E27FC236}">
                <a16:creationId xmlns:a16="http://schemas.microsoft.com/office/drawing/2014/main" id="{89FC768A-29B5-D3E6-6C02-FBBCC8AFD41F}"/>
              </a:ext>
            </a:extLst>
          </p:cNvPr>
          <p:cNvSpPr txBox="1"/>
          <p:nvPr/>
        </p:nvSpPr>
        <p:spPr>
          <a:xfrm>
            <a:off x="3343603" y="3418891"/>
            <a:ext cx="2261693" cy="1384995"/>
          </a:xfrm>
          <a:prstGeom prst="rect">
            <a:avLst/>
          </a:prstGeom>
          <a:noFill/>
        </p:spPr>
        <p:txBody>
          <a:bodyPr wrap="square">
            <a:spAutoFit/>
          </a:bodyPr>
          <a:lstStyle/>
          <a:p>
            <a:pPr algn="ctr"/>
            <a:r>
              <a:rPr lang="en-GB" sz="2800" b="0" i="0" dirty="0">
                <a:solidFill>
                  <a:srgbClr val="4D5156"/>
                </a:solidFill>
                <a:effectLst/>
                <a:latin typeface="+mj-lt"/>
              </a:rPr>
              <a:t>Plain Language Summaries</a:t>
            </a:r>
          </a:p>
        </p:txBody>
      </p:sp>
      <p:sp>
        <p:nvSpPr>
          <p:cNvPr id="38" name="TextBox 37">
            <a:extLst>
              <a:ext uri="{FF2B5EF4-FFF2-40B4-BE49-F238E27FC236}">
                <a16:creationId xmlns:a16="http://schemas.microsoft.com/office/drawing/2014/main" id="{D7EAC547-E7C0-7D0F-E233-9B1917478B1C}"/>
              </a:ext>
            </a:extLst>
          </p:cNvPr>
          <p:cNvSpPr txBox="1"/>
          <p:nvPr/>
        </p:nvSpPr>
        <p:spPr>
          <a:xfrm>
            <a:off x="5843474" y="3050510"/>
            <a:ext cx="2763520" cy="523220"/>
          </a:xfrm>
          <a:prstGeom prst="rect">
            <a:avLst/>
          </a:prstGeom>
          <a:noFill/>
        </p:spPr>
        <p:txBody>
          <a:bodyPr wrap="square">
            <a:spAutoFit/>
          </a:bodyPr>
          <a:lstStyle/>
          <a:p>
            <a:pPr algn="ctr"/>
            <a:r>
              <a:rPr lang="en-GB" sz="2800" b="0" i="0" dirty="0">
                <a:solidFill>
                  <a:srgbClr val="4D5156"/>
                </a:solidFill>
                <a:effectLst/>
                <a:latin typeface="+mj-lt"/>
              </a:rPr>
              <a:t>Metadata</a:t>
            </a:r>
          </a:p>
        </p:txBody>
      </p:sp>
      <p:sp>
        <p:nvSpPr>
          <p:cNvPr id="39" name="Footer Placeholder 4">
            <a:extLst>
              <a:ext uri="{FF2B5EF4-FFF2-40B4-BE49-F238E27FC236}">
                <a16:creationId xmlns:a16="http://schemas.microsoft.com/office/drawing/2014/main" id="{88D4D0FF-2DAC-43A7-5775-AFBB69DE23B3}"/>
              </a:ext>
            </a:extLst>
          </p:cNvPr>
          <p:cNvSpPr txBox="1">
            <a:spLocks/>
          </p:cNvSpPr>
          <p:nvPr/>
        </p:nvSpPr>
        <p:spPr>
          <a:xfrm>
            <a:off x="1" y="4829310"/>
            <a:ext cx="8319910" cy="365125"/>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GB" sz="900" dirty="0"/>
          </a:p>
          <a:p>
            <a:r>
              <a:rPr lang="en-GB" sz="900" dirty="0"/>
              <a:t>This information is for educational use only. Do not copy. Do not distribute.</a:t>
            </a:r>
          </a:p>
        </p:txBody>
      </p:sp>
    </p:spTree>
    <p:extLst>
      <p:ext uri="{BB962C8B-B14F-4D97-AF65-F5344CB8AC3E}">
        <p14:creationId xmlns:p14="http://schemas.microsoft.com/office/powerpoint/2010/main" val="4211306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1381D-6E1D-69A3-19A5-EBA7C35FEB2C}"/>
              </a:ext>
            </a:extLst>
          </p:cNvPr>
          <p:cNvSpPr>
            <a:spLocks noGrp="1"/>
          </p:cNvSpPr>
          <p:nvPr>
            <p:ph type="title"/>
          </p:nvPr>
        </p:nvSpPr>
        <p:spPr/>
        <p:txBody>
          <a:bodyPr>
            <a:noAutofit/>
          </a:bodyPr>
          <a:lstStyle/>
          <a:p>
            <a:r>
              <a:rPr lang="en-GB" sz="2600" dirty="0"/>
              <a:t>2. Explore the possibility of companies adding links in </a:t>
            </a:r>
            <a:r>
              <a:rPr lang="en-GB" sz="2600" dirty="0" err="1"/>
              <a:t>ePI</a:t>
            </a:r>
            <a:r>
              <a:rPr lang="en-GB" sz="2600" dirty="0"/>
              <a:t> documents they or their partners host</a:t>
            </a:r>
          </a:p>
        </p:txBody>
      </p:sp>
      <p:sp>
        <p:nvSpPr>
          <p:cNvPr id="3" name="Slide Number Placeholder 2">
            <a:extLst>
              <a:ext uri="{FF2B5EF4-FFF2-40B4-BE49-F238E27FC236}">
                <a16:creationId xmlns:a16="http://schemas.microsoft.com/office/drawing/2014/main" id="{A88DF562-09E9-F9E5-AF2F-35D1F6B3595B}"/>
              </a:ext>
            </a:extLst>
          </p:cNvPr>
          <p:cNvSpPr>
            <a:spLocks noGrp="1"/>
          </p:cNvSpPr>
          <p:nvPr>
            <p:ph type="sldNum" sz="quarter" idx="10"/>
          </p:nvPr>
        </p:nvSpPr>
        <p:spPr/>
        <p:txBody>
          <a:bodyPr/>
          <a:lstStyle/>
          <a:p>
            <a:fld id="{42AD0A0E-4515-A647-B2E3-7F1B29FB990E}" type="slidenum">
              <a:rPr lang="en-US" smtClean="0"/>
              <a:pPr/>
              <a:t>35</a:t>
            </a:fld>
            <a:endParaRPr lang="en-US"/>
          </a:p>
        </p:txBody>
      </p:sp>
      <p:sp>
        <p:nvSpPr>
          <p:cNvPr id="4" name="Footer Placeholder 4">
            <a:extLst>
              <a:ext uri="{FF2B5EF4-FFF2-40B4-BE49-F238E27FC236}">
                <a16:creationId xmlns:a16="http://schemas.microsoft.com/office/drawing/2014/main" id="{7473C28B-ED6C-C423-F1BE-A0FCA0F56108}"/>
              </a:ext>
            </a:extLst>
          </p:cNvPr>
          <p:cNvSpPr txBox="1">
            <a:spLocks/>
          </p:cNvSpPr>
          <p:nvPr/>
        </p:nvSpPr>
        <p:spPr>
          <a:xfrm>
            <a:off x="1" y="4686300"/>
            <a:ext cx="8319910" cy="486535"/>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900" dirty="0"/>
              <a:t>This information is for educational use only. Do not copy. Do not distribute.</a:t>
            </a:r>
          </a:p>
          <a:p>
            <a:r>
              <a:rPr lang="en-GB" sz="900" dirty="0" err="1"/>
              <a:t>Zeljanz</a:t>
            </a:r>
            <a:r>
              <a:rPr lang="en-GB" sz="900" dirty="0"/>
              <a:t> Prescribing Information on Pfizer website. 2024. </a:t>
            </a:r>
            <a:r>
              <a:rPr lang="en-GB" sz="900" dirty="0">
                <a:hlinkClick r:id="rId2"/>
              </a:rPr>
              <a:t>https://www.pfizermedicalinformation.com/Xeljanz</a:t>
            </a:r>
            <a:r>
              <a:rPr lang="en-GB" sz="900" dirty="0"/>
              <a:t> (Accessed 22 October 2024) and </a:t>
            </a:r>
            <a:r>
              <a:rPr lang="en-GB" sz="900" dirty="0" err="1"/>
              <a:t>phactMI</a:t>
            </a:r>
            <a:r>
              <a:rPr lang="en-GB" sz="900" dirty="0"/>
              <a:t>. 2024. </a:t>
            </a:r>
            <a:r>
              <a:rPr lang="en-GB" sz="900" dirty="0">
                <a:hlinkClick r:id="rId3"/>
              </a:rPr>
              <a:t>https://www.phactmi.org/search</a:t>
            </a:r>
            <a:r>
              <a:rPr lang="en-GB" sz="900" dirty="0"/>
              <a:t> (Accessed 22 October 2024). </a:t>
            </a:r>
          </a:p>
        </p:txBody>
      </p:sp>
      <p:grpSp>
        <p:nvGrpSpPr>
          <p:cNvPr id="9" name="Group 8">
            <a:extLst>
              <a:ext uri="{FF2B5EF4-FFF2-40B4-BE49-F238E27FC236}">
                <a16:creationId xmlns:a16="http://schemas.microsoft.com/office/drawing/2014/main" id="{96AA7D4E-BCDC-98FB-1F18-D5679620DAE7}"/>
              </a:ext>
            </a:extLst>
          </p:cNvPr>
          <p:cNvGrpSpPr>
            <a:grpSpLocks noChangeAspect="1"/>
          </p:cNvGrpSpPr>
          <p:nvPr/>
        </p:nvGrpSpPr>
        <p:grpSpPr>
          <a:xfrm>
            <a:off x="619858" y="1268323"/>
            <a:ext cx="7462661" cy="3040709"/>
            <a:chOff x="774700" y="1523999"/>
            <a:chExt cx="10327796" cy="4208127"/>
          </a:xfrm>
        </p:grpSpPr>
        <p:pic>
          <p:nvPicPr>
            <p:cNvPr id="5" name="Picture 4">
              <a:extLst>
                <a:ext uri="{FF2B5EF4-FFF2-40B4-BE49-F238E27FC236}">
                  <a16:creationId xmlns:a16="http://schemas.microsoft.com/office/drawing/2014/main" id="{4B78E7E3-05C5-E156-D33A-B2775463530C}"/>
                </a:ext>
              </a:extLst>
            </p:cNvPr>
            <p:cNvPicPr>
              <a:picLocks noChangeAspect="1"/>
            </p:cNvPicPr>
            <p:nvPr/>
          </p:nvPicPr>
          <p:blipFill>
            <a:blip r:embed="rId4"/>
            <a:stretch>
              <a:fillRect/>
            </a:stretch>
          </p:blipFill>
          <p:spPr>
            <a:xfrm>
              <a:off x="5724308" y="1668540"/>
              <a:ext cx="4320000" cy="2466499"/>
            </a:xfrm>
            <a:prstGeom prst="rect">
              <a:avLst/>
            </a:prstGeom>
            <a:ln>
              <a:noFill/>
            </a:ln>
            <a:effectLst>
              <a:outerShdw blurRad="292100" dist="139700" dir="2700000" algn="tl" rotWithShape="0">
                <a:srgbClr val="333333">
                  <a:alpha val="65000"/>
                </a:srgbClr>
              </a:outerShdw>
            </a:effectLst>
          </p:spPr>
        </p:pic>
        <p:pic>
          <p:nvPicPr>
            <p:cNvPr id="6" name="Content Placeholder 17">
              <a:extLst>
                <a:ext uri="{FF2B5EF4-FFF2-40B4-BE49-F238E27FC236}">
                  <a16:creationId xmlns:a16="http://schemas.microsoft.com/office/drawing/2014/main" id="{357D6F17-B4F1-E4E9-A902-D9F990B79719}"/>
                </a:ext>
              </a:extLst>
            </p:cNvPr>
            <p:cNvPicPr>
              <a:picLocks noChangeAspect="1"/>
            </p:cNvPicPr>
            <p:nvPr/>
          </p:nvPicPr>
          <p:blipFill>
            <a:blip r:embed="rId5"/>
            <a:srcRect t="1303"/>
            <a:stretch/>
          </p:blipFill>
          <p:spPr>
            <a:xfrm>
              <a:off x="6782496" y="3274226"/>
              <a:ext cx="4320000" cy="2425676"/>
            </a:xfrm>
            <a:prstGeom prst="rect">
              <a:avLst/>
            </a:prstGeom>
            <a:ln>
              <a:noFill/>
            </a:ln>
            <a:effectLst>
              <a:outerShdw blurRad="292100" dist="139700" dir="2700000" algn="tl" rotWithShape="0">
                <a:srgbClr val="333333">
                  <a:alpha val="65000"/>
                </a:srgbClr>
              </a:outerShdw>
            </a:effectLst>
          </p:spPr>
        </p:pic>
        <p:pic>
          <p:nvPicPr>
            <p:cNvPr id="7" name="Content Placeholder 7">
              <a:extLst>
                <a:ext uri="{FF2B5EF4-FFF2-40B4-BE49-F238E27FC236}">
                  <a16:creationId xmlns:a16="http://schemas.microsoft.com/office/drawing/2014/main" id="{CB069F93-353A-EE09-EB49-5D68D5364B5E}"/>
                </a:ext>
              </a:extLst>
            </p:cNvPr>
            <p:cNvPicPr>
              <a:picLocks noChangeAspect="1"/>
            </p:cNvPicPr>
            <p:nvPr/>
          </p:nvPicPr>
          <p:blipFill>
            <a:blip r:embed="rId6"/>
            <a:stretch>
              <a:fillRect/>
            </a:stretch>
          </p:blipFill>
          <p:spPr>
            <a:xfrm>
              <a:off x="774700" y="1523999"/>
              <a:ext cx="4320000" cy="2945455"/>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F0F0D743-A758-3082-E046-0E6F66DE2518}"/>
                </a:ext>
              </a:extLst>
            </p:cNvPr>
            <p:cNvPicPr>
              <a:picLocks noChangeAspect="1"/>
            </p:cNvPicPr>
            <p:nvPr/>
          </p:nvPicPr>
          <p:blipFill>
            <a:blip r:embed="rId7"/>
            <a:stretch>
              <a:fillRect/>
            </a:stretch>
          </p:blipFill>
          <p:spPr>
            <a:xfrm>
              <a:off x="1089504" y="3452256"/>
              <a:ext cx="4320000" cy="2279870"/>
            </a:xfrm>
            <a:prstGeom prst="rect">
              <a:avLst/>
            </a:prstGeom>
            <a:ln>
              <a:noFill/>
            </a:ln>
            <a:effectLst>
              <a:outerShdw blurRad="292100" dist="139700" dir="2700000" algn="tl" rotWithShape="0">
                <a:srgbClr val="333333">
                  <a:alpha val="65000"/>
                </a:srgbClr>
              </a:outerShdw>
            </a:effectLst>
          </p:spPr>
        </p:pic>
      </p:grpSp>
      <p:pic>
        <p:nvPicPr>
          <p:cNvPr id="10" name="Graphic 9" descr="Arrow: Slight curve with solid fill">
            <a:extLst>
              <a:ext uri="{FF2B5EF4-FFF2-40B4-BE49-F238E27FC236}">
                <a16:creationId xmlns:a16="http://schemas.microsoft.com/office/drawing/2014/main" id="{6079BA9A-6065-3B4E-450E-71212078EED5}"/>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426266" y="3541839"/>
            <a:ext cx="926243" cy="926243"/>
          </a:xfrm>
          <a:prstGeom prst="rect">
            <a:avLst/>
          </a:prstGeom>
        </p:spPr>
      </p:pic>
      <p:pic>
        <p:nvPicPr>
          <p:cNvPr id="11" name="Graphic 10" descr="Arrow: Slight curve with solid fill">
            <a:extLst>
              <a:ext uri="{FF2B5EF4-FFF2-40B4-BE49-F238E27FC236}">
                <a16:creationId xmlns:a16="http://schemas.microsoft.com/office/drawing/2014/main" id="{47593A0F-26B0-D46B-A250-5C96B41BC6A1}"/>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337082" y="3359504"/>
            <a:ext cx="926243" cy="926243"/>
          </a:xfrm>
          <a:prstGeom prst="rect">
            <a:avLst/>
          </a:prstGeom>
        </p:spPr>
      </p:pic>
    </p:spTree>
    <p:extLst>
      <p:ext uri="{BB962C8B-B14F-4D97-AF65-F5344CB8AC3E}">
        <p14:creationId xmlns:p14="http://schemas.microsoft.com/office/powerpoint/2010/main" val="9514139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06956-29EC-D2B8-DA5A-89CD83286445}"/>
              </a:ext>
            </a:extLst>
          </p:cNvPr>
          <p:cNvSpPr>
            <a:spLocks noGrp="1"/>
          </p:cNvSpPr>
          <p:nvPr>
            <p:ph type="title"/>
          </p:nvPr>
        </p:nvSpPr>
        <p:spPr/>
        <p:txBody>
          <a:bodyPr vert="horz" lIns="91440" tIns="45720" rIns="91440" bIns="45720" rtlCol="0" anchor="b">
            <a:noAutofit/>
          </a:bodyPr>
          <a:lstStyle/>
          <a:p>
            <a:r>
              <a:rPr lang="en-GB" sz="2600" dirty="0"/>
              <a:t>3. Advocate for regulators to add/require links in </a:t>
            </a:r>
            <a:r>
              <a:rPr lang="en-GB" sz="2600" dirty="0" err="1"/>
              <a:t>ePI</a:t>
            </a:r>
            <a:r>
              <a:rPr lang="en-GB" sz="2600" dirty="0"/>
              <a:t> documents they host</a:t>
            </a:r>
          </a:p>
        </p:txBody>
      </p:sp>
      <p:sp>
        <p:nvSpPr>
          <p:cNvPr id="3" name="Slide Number Placeholder 2">
            <a:extLst>
              <a:ext uri="{FF2B5EF4-FFF2-40B4-BE49-F238E27FC236}">
                <a16:creationId xmlns:a16="http://schemas.microsoft.com/office/drawing/2014/main" id="{3D5D332D-CA0A-D9C5-F4DE-4CC581FD6EA7}"/>
              </a:ext>
            </a:extLst>
          </p:cNvPr>
          <p:cNvSpPr>
            <a:spLocks noGrp="1"/>
          </p:cNvSpPr>
          <p:nvPr>
            <p:ph type="sldNum" sz="quarter" idx="10"/>
          </p:nvPr>
        </p:nvSpPr>
        <p:spPr/>
        <p:txBody>
          <a:bodyPr/>
          <a:lstStyle/>
          <a:p>
            <a:fld id="{42AD0A0E-4515-A647-B2E3-7F1B29FB990E}" type="slidenum">
              <a:rPr lang="en-US" smtClean="0"/>
              <a:pPr/>
              <a:t>36</a:t>
            </a:fld>
            <a:endParaRPr lang="en-US"/>
          </a:p>
        </p:txBody>
      </p:sp>
      <p:sp>
        <p:nvSpPr>
          <p:cNvPr id="4" name="Footer Placeholder 4">
            <a:extLst>
              <a:ext uri="{FF2B5EF4-FFF2-40B4-BE49-F238E27FC236}">
                <a16:creationId xmlns:a16="http://schemas.microsoft.com/office/drawing/2014/main" id="{089D801D-C8D7-A5EF-AC99-2DB6B87EBE21}"/>
              </a:ext>
            </a:extLst>
          </p:cNvPr>
          <p:cNvSpPr txBox="1">
            <a:spLocks/>
          </p:cNvSpPr>
          <p:nvPr/>
        </p:nvSpPr>
        <p:spPr>
          <a:xfrm>
            <a:off x="1" y="4814910"/>
            <a:ext cx="8319910" cy="365125"/>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GB" sz="900" dirty="0"/>
          </a:p>
          <a:p>
            <a:r>
              <a:rPr lang="en-GB" sz="900" dirty="0"/>
              <a:t>This information is for educational use only. Do not copy. Do not distribute.</a:t>
            </a:r>
          </a:p>
        </p:txBody>
      </p:sp>
      <p:grpSp>
        <p:nvGrpSpPr>
          <p:cNvPr id="12" name="Group 11">
            <a:extLst>
              <a:ext uri="{FF2B5EF4-FFF2-40B4-BE49-F238E27FC236}">
                <a16:creationId xmlns:a16="http://schemas.microsoft.com/office/drawing/2014/main" id="{7C120467-8C71-AA3A-AFAF-343FAC3668C5}"/>
              </a:ext>
            </a:extLst>
          </p:cNvPr>
          <p:cNvGrpSpPr>
            <a:grpSpLocks noChangeAspect="1"/>
          </p:cNvGrpSpPr>
          <p:nvPr/>
        </p:nvGrpSpPr>
        <p:grpSpPr>
          <a:xfrm>
            <a:off x="549957" y="1172410"/>
            <a:ext cx="7462661" cy="3050942"/>
            <a:chOff x="791107" y="1902313"/>
            <a:chExt cx="10429898" cy="4264030"/>
          </a:xfrm>
        </p:grpSpPr>
        <p:pic>
          <p:nvPicPr>
            <p:cNvPr id="5" name="Picture 12" descr="E.F.P.I.A. | EURACTIV JobSite">
              <a:extLst>
                <a:ext uri="{FF2B5EF4-FFF2-40B4-BE49-F238E27FC236}">
                  <a16:creationId xmlns:a16="http://schemas.microsoft.com/office/drawing/2014/main" id="{FF273AAB-7DFB-334B-7ED9-958633E7E2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1107" y="3592024"/>
              <a:ext cx="3832479" cy="117319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42E6D653-4E70-4055-7A29-79AF183988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8967" y="5511671"/>
              <a:ext cx="3792038" cy="51655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Blue text on a black background&#10;&#10;Description automatically generated">
              <a:extLst>
                <a:ext uri="{FF2B5EF4-FFF2-40B4-BE49-F238E27FC236}">
                  <a16:creationId xmlns:a16="http://schemas.microsoft.com/office/drawing/2014/main" id="{4B5A4ABF-CBFF-1246-9A04-BA90715B5E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7879" y="5146222"/>
              <a:ext cx="3341009" cy="1020121"/>
            </a:xfrm>
            <a:prstGeom prst="rect">
              <a:avLst/>
            </a:prstGeom>
          </p:spPr>
        </p:pic>
        <p:pic>
          <p:nvPicPr>
            <p:cNvPr id="8" name="Picture 4" descr="FDA Logo Policy | FDA">
              <a:extLst>
                <a:ext uri="{FF2B5EF4-FFF2-40B4-BE49-F238E27FC236}">
                  <a16:creationId xmlns:a16="http://schemas.microsoft.com/office/drawing/2014/main" id="{41D36422-9B65-00CF-14F9-67D49F4CE6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9407" y="2052067"/>
              <a:ext cx="3395878" cy="80978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E17E6980-7F95-2AC7-835E-155BF91FD5CF}"/>
                </a:ext>
              </a:extLst>
            </p:cNvPr>
            <p:cNvPicPr>
              <a:picLocks noChangeAspect="1"/>
            </p:cNvPicPr>
            <p:nvPr/>
          </p:nvPicPr>
          <p:blipFill>
            <a:blip r:embed="rId7"/>
            <a:stretch>
              <a:fillRect/>
            </a:stretch>
          </p:blipFill>
          <p:spPr>
            <a:xfrm>
              <a:off x="4953943" y="3592779"/>
              <a:ext cx="2614473" cy="621015"/>
            </a:xfrm>
            <a:prstGeom prst="rect">
              <a:avLst/>
            </a:prstGeom>
          </p:spPr>
        </p:pic>
        <p:pic>
          <p:nvPicPr>
            <p:cNvPr id="10" name="Picture 9">
              <a:extLst>
                <a:ext uri="{FF2B5EF4-FFF2-40B4-BE49-F238E27FC236}">
                  <a16:creationId xmlns:a16="http://schemas.microsoft.com/office/drawing/2014/main" id="{CEDB832D-70EA-D458-41C5-29A54066C682}"/>
                </a:ext>
              </a:extLst>
            </p:cNvPr>
            <p:cNvPicPr>
              <a:picLocks noChangeAspect="1"/>
            </p:cNvPicPr>
            <p:nvPr/>
          </p:nvPicPr>
          <p:blipFill>
            <a:blip r:embed="rId8"/>
            <a:stretch>
              <a:fillRect/>
            </a:stretch>
          </p:blipFill>
          <p:spPr>
            <a:xfrm>
              <a:off x="6261179" y="1902313"/>
              <a:ext cx="4709568" cy="1089754"/>
            </a:xfrm>
            <a:prstGeom prst="rect">
              <a:avLst/>
            </a:prstGeom>
          </p:spPr>
        </p:pic>
        <p:pic>
          <p:nvPicPr>
            <p:cNvPr id="11" name="Picture 4" descr="ABPI Logo">
              <a:extLst>
                <a:ext uri="{FF2B5EF4-FFF2-40B4-BE49-F238E27FC236}">
                  <a16:creationId xmlns:a16="http://schemas.microsoft.com/office/drawing/2014/main" id="{29D9A58A-5815-D71B-5CD4-7B88A3111A7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24986" y="3370380"/>
              <a:ext cx="1466850" cy="132397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566053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6FC0C-A24B-AAA9-7AD4-4B0008C08AFC}"/>
              </a:ext>
            </a:extLst>
          </p:cNvPr>
          <p:cNvSpPr>
            <a:spLocks noGrp="1"/>
          </p:cNvSpPr>
          <p:nvPr>
            <p:ph type="title"/>
          </p:nvPr>
        </p:nvSpPr>
        <p:spPr/>
        <p:txBody>
          <a:bodyPr vert="horz" lIns="91440" tIns="45720" rIns="91440" bIns="45720" rtlCol="0" anchor="b">
            <a:noAutofit/>
          </a:bodyPr>
          <a:lstStyle/>
          <a:p>
            <a:r>
              <a:rPr lang="en-GB" sz="2600" dirty="0"/>
              <a:t>4. Work together cross-functionally to include the transparency perspective in the development of </a:t>
            </a:r>
            <a:r>
              <a:rPr lang="en-GB" sz="2600" dirty="0" err="1"/>
              <a:t>ePI</a:t>
            </a:r>
            <a:endParaRPr lang="en-GB" sz="2600" dirty="0"/>
          </a:p>
        </p:txBody>
      </p:sp>
      <p:sp>
        <p:nvSpPr>
          <p:cNvPr id="3" name="Slide Number Placeholder 2">
            <a:extLst>
              <a:ext uri="{FF2B5EF4-FFF2-40B4-BE49-F238E27FC236}">
                <a16:creationId xmlns:a16="http://schemas.microsoft.com/office/drawing/2014/main" id="{16BA1C69-70F4-EDDC-AA9D-39201F92CC94}"/>
              </a:ext>
            </a:extLst>
          </p:cNvPr>
          <p:cNvSpPr>
            <a:spLocks noGrp="1"/>
          </p:cNvSpPr>
          <p:nvPr>
            <p:ph type="sldNum" sz="quarter" idx="10"/>
          </p:nvPr>
        </p:nvSpPr>
        <p:spPr/>
        <p:txBody>
          <a:bodyPr/>
          <a:lstStyle/>
          <a:p>
            <a:fld id="{42AD0A0E-4515-A647-B2E3-7F1B29FB990E}" type="slidenum">
              <a:rPr lang="en-US" smtClean="0">
                <a:latin typeface="+mj-lt"/>
              </a:rPr>
              <a:pPr/>
              <a:t>37</a:t>
            </a:fld>
            <a:endParaRPr lang="en-US">
              <a:latin typeface="+mj-lt"/>
            </a:endParaRPr>
          </a:p>
        </p:txBody>
      </p:sp>
      <p:sp>
        <p:nvSpPr>
          <p:cNvPr id="4" name="Footer Placeholder 4">
            <a:extLst>
              <a:ext uri="{FF2B5EF4-FFF2-40B4-BE49-F238E27FC236}">
                <a16:creationId xmlns:a16="http://schemas.microsoft.com/office/drawing/2014/main" id="{9766FA77-F82D-6FC5-27CE-21AA171BC078}"/>
              </a:ext>
            </a:extLst>
          </p:cNvPr>
          <p:cNvSpPr txBox="1">
            <a:spLocks/>
          </p:cNvSpPr>
          <p:nvPr/>
        </p:nvSpPr>
        <p:spPr>
          <a:xfrm>
            <a:off x="0" y="4555631"/>
            <a:ext cx="8652293" cy="646079"/>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900" dirty="0">
                <a:latin typeface="+mj-lt"/>
              </a:rPr>
              <a:t>This information is for educational use only. Do not copy. Do not distribute</a:t>
            </a:r>
          </a:p>
          <a:p>
            <a:r>
              <a:rPr lang="en-GB" sz="900" dirty="0" err="1">
                <a:latin typeface="+mj-lt"/>
              </a:rPr>
              <a:t>ePI</a:t>
            </a:r>
            <a:r>
              <a:rPr lang="en-GB" sz="900" dirty="0">
                <a:latin typeface="+mj-lt"/>
              </a:rPr>
              <a:t>, electronic product information.</a:t>
            </a:r>
          </a:p>
          <a:p>
            <a:r>
              <a:rPr lang="en-GB" sz="900" dirty="0">
                <a:latin typeface="+mj-lt"/>
              </a:rPr>
              <a:t>Yoshida S. </a:t>
            </a:r>
            <a:r>
              <a:rPr lang="en-GB" sz="900" i="1" dirty="0">
                <a:latin typeface="+mj-lt"/>
              </a:rPr>
              <a:t>Open Pharma blog </a:t>
            </a:r>
            <a:r>
              <a:rPr lang="en-GB" sz="900" dirty="0">
                <a:latin typeface="+mj-lt"/>
              </a:rPr>
              <a:t>2024. 2024. Available from: </a:t>
            </a:r>
            <a:r>
              <a:rPr lang="en-GB" sz="900" dirty="0">
                <a:latin typeface="+mj-lt"/>
                <a:hlinkClick r:id="rId2"/>
              </a:rPr>
              <a:t>https://openpharma.blog/blog/guest-posts/reimagining-epi-for-the-benefit-of-all/</a:t>
            </a:r>
            <a:r>
              <a:rPr lang="en-GB" sz="900" dirty="0">
                <a:latin typeface="+mj-lt"/>
              </a:rPr>
              <a:t> (Accessed 22 October 2024). </a:t>
            </a:r>
          </a:p>
        </p:txBody>
      </p:sp>
      <p:pic>
        <p:nvPicPr>
          <p:cNvPr id="5" name="Content Placeholder 13">
            <a:extLst>
              <a:ext uri="{FF2B5EF4-FFF2-40B4-BE49-F238E27FC236}">
                <a16:creationId xmlns:a16="http://schemas.microsoft.com/office/drawing/2014/main" id="{A916825A-2ED4-187A-4411-9F6AD6F37A9E}"/>
              </a:ext>
            </a:extLst>
          </p:cNvPr>
          <p:cNvPicPr>
            <a:picLocks noChangeAspect="1"/>
          </p:cNvPicPr>
          <p:nvPr/>
        </p:nvPicPr>
        <p:blipFill>
          <a:blip r:embed="rId3"/>
          <a:stretch>
            <a:fillRect/>
          </a:stretch>
        </p:blipFill>
        <p:spPr>
          <a:xfrm>
            <a:off x="481012" y="1148329"/>
            <a:ext cx="3049588" cy="3378427"/>
          </a:xfrm>
          <a:prstGeom prst="rect">
            <a:avLst/>
          </a:prstGeom>
          <a:ln>
            <a:solidFill>
              <a:schemeClr val="accent1"/>
            </a:solidFill>
          </a:ln>
        </p:spPr>
      </p:pic>
      <p:sp>
        <p:nvSpPr>
          <p:cNvPr id="6" name="Content Placeholder 11">
            <a:extLst>
              <a:ext uri="{FF2B5EF4-FFF2-40B4-BE49-F238E27FC236}">
                <a16:creationId xmlns:a16="http://schemas.microsoft.com/office/drawing/2014/main" id="{0D80BFBD-1EB6-D614-F217-685E369D85E2}"/>
              </a:ext>
            </a:extLst>
          </p:cNvPr>
          <p:cNvSpPr txBox="1">
            <a:spLocks/>
          </p:cNvSpPr>
          <p:nvPr/>
        </p:nvSpPr>
        <p:spPr>
          <a:xfrm>
            <a:off x="4202349" y="1274412"/>
            <a:ext cx="4117561" cy="2807694"/>
          </a:xfrm>
          <a:prstGeom prst="rect">
            <a:avLst/>
          </a:prstGeom>
        </p:spPr>
        <p:txBody>
          <a:bodyPr/>
          <a:lstStyle>
            <a:lvl1pPr marL="171450" indent="-171450" algn="l" defTabSz="685800" rtl="0" eaLnBrk="1" latinLnBrk="0" hangingPunct="1">
              <a:lnSpc>
                <a:spcPct val="90000"/>
              </a:lnSpc>
              <a:spcBef>
                <a:spcPts val="750"/>
              </a:spcBef>
              <a:buClr>
                <a:srgbClr val="F28C11"/>
              </a:buClr>
              <a:buFont typeface="Arial" panose="020B0604020202020204" pitchFamily="34" charset="0"/>
              <a:buChar char="•"/>
              <a:defRPr sz="2000" kern="1200">
                <a:solidFill>
                  <a:schemeClr val="tx1"/>
                </a:solidFill>
                <a:latin typeface="+mn-lt"/>
                <a:ea typeface="+mn-ea"/>
                <a:cs typeface="+mn-cs"/>
              </a:defRPr>
            </a:lvl1pPr>
            <a:lvl2pPr marL="527050" indent="-171450" algn="l" defTabSz="685800" rtl="0" eaLnBrk="1" latinLnBrk="0" hangingPunct="1">
              <a:lnSpc>
                <a:spcPct val="90000"/>
              </a:lnSpc>
              <a:spcBef>
                <a:spcPts val="375"/>
              </a:spcBef>
              <a:buClr>
                <a:srgbClr val="F28C11"/>
              </a:buClr>
              <a:buFont typeface=".AppleSystemUIFont" charset="-120"/>
              <a:buChar char="–"/>
              <a:tabLst/>
              <a:defRPr sz="1600" kern="1200">
                <a:solidFill>
                  <a:schemeClr val="tx1"/>
                </a:solidFill>
                <a:latin typeface="+mn-lt"/>
                <a:ea typeface="+mn-ea"/>
                <a:cs typeface="+mn-cs"/>
              </a:defRPr>
            </a:lvl2pPr>
            <a:lvl3pPr marL="755650" indent="-114300" algn="l" defTabSz="685800" rtl="0" eaLnBrk="1" latinLnBrk="0" hangingPunct="1">
              <a:lnSpc>
                <a:spcPct val="90000"/>
              </a:lnSpc>
              <a:spcBef>
                <a:spcPts val="375"/>
              </a:spcBef>
              <a:buClr>
                <a:srgbClr val="F28C11"/>
              </a:buClr>
              <a:buFont typeface="Wingdings" charset="2"/>
              <a:buChar char="§"/>
              <a:tabLst/>
              <a:defRPr sz="1400" kern="1200">
                <a:solidFill>
                  <a:schemeClr val="tx1"/>
                </a:solidFill>
                <a:latin typeface="+mn-lt"/>
                <a:ea typeface="+mn-ea"/>
                <a:cs typeface="+mn-cs"/>
              </a:defRPr>
            </a:lvl3pPr>
            <a:lvl4pPr marL="984250" indent="-114300" algn="l" defTabSz="685800" rtl="0" eaLnBrk="1" latinLnBrk="0" hangingPunct="1">
              <a:lnSpc>
                <a:spcPct val="90000"/>
              </a:lnSpc>
              <a:spcBef>
                <a:spcPts val="375"/>
              </a:spcBef>
              <a:buClr>
                <a:srgbClr val="F28C11"/>
              </a:buClr>
              <a:buFont typeface="Arial" panose="020B0604020202020204" pitchFamily="34" charset="0"/>
              <a:buChar char="•"/>
              <a:tabLst/>
              <a:defRPr sz="1200" kern="1200">
                <a:solidFill>
                  <a:schemeClr val="tx1"/>
                </a:solidFill>
                <a:latin typeface="+mn-lt"/>
                <a:ea typeface="+mn-ea"/>
                <a:cs typeface="+mn-cs"/>
              </a:defRPr>
            </a:lvl4pPr>
            <a:lvl5pPr marL="1270000" indent="-171450" algn="l" defTabSz="685800" rtl="0" eaLnBrk="1" latinLnBrk="0" hangingPunct="1">
              <a:lnSpc>
                <a:spcPct val="90000"/>
              </a:lnSpc>
              <a:spcBef>
                <a:spcPts val="375"/>
              </a:spcBef>
              <a:buClr>
                <a:srgbClr val="F28C11"/>
              </a:buClr>
              <a:buFont typeface="Courier New" charset="0"/>
              <a:buChar char="o"/>
              <a:tabLst/>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sz="1600" dirty="0">
                <a:solidFill>
                  <a:srgbClr val="333333"/>
                </a:solidFill>
                <a:highlight>
                  <a:srgbClr val="FFFFFF"/>
                </a:highlight>
                <a:latin typeface="+mj-lt"/>
              </a:rPr>
              <a:t>If you care about the principles of patient-centricity, transparency, equity and trust, we urge you to join us in </a:t>
            </a:r>
            <a:r>
              <a:rPr lang="en-GB" sz="1600" dirty="0">
                <a:solidFill>
                  <a:srgbClr val="333333"/>
                </a:solidFill>
                <a:latin typeface="+mj-lt"/>
              </a:rPr>
              <a:t>this </a:t>
            </a:r>
            <a:r>
              <a:rPr lang="en-GB" sz="1600" dirty="0" err="1">
                <a:solidFill>
                  <a:srgbClr val="333333"/>
                </a:solidFill>
                <a:latin typeface="+mj-lt"/>
              </a:rPr>
              <a:t>endeavor</a:t>
            </a:r>
            <a:r>
              <a:rPr lang="en-GB" sz="1600" dirty="0">
                <a:solidFill>
                  <a:srgbClr val="333333"/>
                </a:solidFill>
                <a:latin typeface="+mj-lt"/>
              </a:rPr>
              <a:t> to </a:t>
            </a:r>
            <a:r>
              <a:rPr lang="en-GB" sz="1600" dirty="0">
                <a:solidFill>
                  <a:srgbClr val="333333"/>
                </a:solidFill>
                <a:highlight>
                  <a:srgbClr val="FFFFFF"/>
                </a:highlight>
                <a:latin typeface="+mj-lt"/>
              </a:rPr>
              <a:t>realize a future in which patients are empowered with accessible, reliable information on their medicines.</a:t>
            </a:r>
          </a:p>
          <a:p>
            <a:pPr marL="0" indent="0">
              <a:buNone/>
            </a:pPr>
            <a:r>
              <a:rPr lang="en-GB" sz="1600" dirty="0">
                <a:solidFill>
                  <a:srgbClr val="333333"/>
                </a:solidFill>
                <a:highlight>
                  <a:srgbClr val="FFFFFF"/>
                </a:highlight>
                <a:latin typeface="+mj-lt"/>
              </a:rPr>
              <a:t>Formal calls for participation will be issued shortly, but if you are interested in getting involved, please click on the following link and send your expression of interest to the team at </a:t>
            </a:r>
            <a:r>
              <a:rPr lang="en-GB" sz="1600" dirty="0">
                <a:solidFill>
                  <a:srgbClr val="001E9B"/>
                </a:solidFill>
                <a:highlight>
                  <a:srgbClr val="FFFFFF"/>
                </a:highlight>
                <a:latin typeface="+mj-lt"/>
                <a:hlinkClick r:id="rId4"/>
              </a:rPr>
              <a:t>Open Pharma</a:t>
            </a:r>
            <a:r>
              <a:rPr lang="en-GB" sz="1600" dirty="0">
                <a:solidFill>
                  <a:srgbClr val="333333"/>
                </a:solidFill>
                <a:highlight>
                  <a:srgbClr val="FFFFFF"/>
                </a:highlight>
                <a:latin typeface="+mj-lt"/>
              </a:rPr>
              <a:t>.</a:t>
            </a:r>
          </a:p>
        </p:txBody>
      </p:sp>
      <p:sp>
        <p:nvSpPr>
          <p:cNvPr id="7" name="TextBox 6">
            <a:extLst>
              <a:ext uri="{FF2B5EF4-FFF2-40B4-BE49-F238E27FC236}">
                <a16:creationId xmlns:a16="http://schemas.microsoft.com/office/drawing/2014/main" id="{AF9BE5C6-B807-985E-60E3-EB00C21A6437}"/>
              </a:ext>
            </a:extLst>
          </p:cNvPr>
          <p:cNvSpPr txBox="1"/>
          <p:nvPr/>
        </p:nvSpPr>
        <p:spPr>
          <a:xfrm>
            <a:off x="4202350" y="3965714"/>
            <a:ext cx="4249419" cy="707886"/>
          </a:xfrm>
          <a:prstGeom prst="rect">
            <a:avLst/>
          </a:prstGeom>
          <a:noFill/>
        </p:spPr>
        <p:txBody>
          <a:bodyPr wrap="square">
            <a:spAutoFit/>
          </a:bodyPr>
          <a:lstStyle/>
          <a:p>
            <a:r>
              <a:rPr lang="en-GB" sz="2000" dirty="0">
                <a:solidFill>
                  <a:srgbClr val="00B050"/>
                </a:solidFill>
                <a:latin typeface="+mj-lt"/>
              </a:rPr>
              <a:t>Publications ● Transparency ● Medical information ● Labelling</a:t>
            </a:r>
          </a:p>
        </p:txBody>
      </p:sp>
      <p:sp>
        <p:nvSpPr>
          <p:cNvPr id="8" name="Freeform: Shape 7">
            <a:extLst>
              <a:ext uri="{FF2B5EF4-FFF2-40B4-BE49-F238E27FC236}">
                <a16:creationId xmlns:a16="http://schemas.microsoft.com/office/drawing/2014/main" id="{55457313-E513-2175-E2F8-43F36FCBF605}"/>
              </a:ext>
            </a:extLst>
          </p:cNvPr>
          <p:cNvSpPr>
            <a:spLocks noChangeAspect="1"/>
          </p:cNvSpPr>
          <p:nvPr/>
        </p:nvSpPr>
        <p:spPr>
          <a:xfrm>
            <a:off x="3746800" y="1203541"/>
            <a:ext cx="432401" cy="321933"/>
          </a:xfrm>
          <a:custGeom>
            <a:avLst/>
            <a:gdLst>
              <a:gd name="connsiteX0" fmla="*/ 160699 w 382809"/>
              <a:gd name="connsiteY0" fmla="*/ 6109 h 285071"/>
              <a:gd name="connsiteX1" fmla="*/ 174708 w 382809"/>
              <a:gd name="connsiteY1" fmla="*/ 11403 h 285071"/>
              <a:gd name="connsiteX2" fmla="*/ 180247 w 382809"/>
              <a:gd name="connsiteY2" fmla="*/ 24760 h 285071"/>
              <a:gd name="connsiteX3" fmla="*/ 164120 w 382809"/>
              <a:gd name="connsiteY3" fmla="*/ 45937 h 285071"/>
              <a:gd name="connsiteX4" fmla="*/ 107757 w 382809"/>
              <a:gd name="connsiteY4" fmla="*/ 85358 h 285071"/>
              <a:gd name="connsiteX5" fmla="*/ 91223 w 382809"/>
              <a:gd name="connsiteY5" fmla="*/ 112074 h 285071"/>
              <a:gd name="connsiteX6" fmla="*/ 103929 w 382809"/>
              <a:gd name="connsiteY6" fmla="*/ 121848 h 285071"/>
              <a:gd name="connsiteX7" fmla="*/ 109060 w 382809"/>
              <a:gd name="connsiteY7" fmla="*/ 122255 h 285071"/>
              <a:gd name="connsiteX8" fmla="*/ 115820 w 382809"/>
              <a:gd name="connsiteY8" fmla="*/ 123069 h 285071"/>
              <a:gd name="connsiteX9" fmla="*/ 160292 w 382809"/>
              <a:gd name="connsiteY9" fmla="*/ 148319 h 285071"/>
              <a:gd name="connsiteX10" fmla="*/ 177233 w 382809"/>
              <a:gd name="connsiteY10" fmla="*/ 200609 h 285071"/>
              <a:gd name="connsiteX11" fmla="*/ 156056 w 382809"/>
              <a:gd name="connsiteY11" fmla="*/ 254773 h 285071"/>
              <a:gd name="connsiteX12" fmla="*/ 94644 w 382809"/>
              <a:gd name="connsiteY12" fmla="*/ 280592 h 285071"/>
              <a:gd name="connsiteX13" fmla="*/ 32824 w 382809"/>
              <a:gd name="connsiteY13" fmla="*/ 252166 h 285071"/>
              <a:gd name="connsiteX14" fmla="*/ 6109 w 382809"/>
              <a:gd name="connsiteY14" fmla="*/ 179758 h 285071"/>
              <a:gd name="connsiteX15" fmla="*/ 32824 w 382809"/>
              <a:gd name="connsiteY15" fmla="*/ 99938 h 285071"/>
              <a:gd name="connsiteX16" fmla="*/ 102300 w 382809"/>
              <a:gd name="connsiteY16" fmla="*/ 30706 h 285071"/>
              <a:gd name="connsiteX17" fmla="*/ 160699 w 382809"/>
              <a:gd name="connsiteY17" fmla="*/ 6109 h 285071"/>
              <a:gd name="connsiteX18" fmla="*/ 363181 w 382809"/>
              <a:gd name="connsiteY18" fmla="*/ 6109 h 285071"/>
              <a:gd name="connsiteX19" fmla="*/ 377190 w 382809"/>
              <a:gd name="connsiteY19" fmla="*/ 11403 h 285071"/>
              <a:gd name="connsiteX20" fmla="*/ 382729 w 382809"/>
              <a:gd name="connsiteY20" fmla="*/ 24760 h 285071"/>
              <a:gd name="connsiteX21" fmla="*/ 366602 w 382809"/>
              <a:gd name="connsiteY21" fmla="*/ 45937 h 285071"/>
              <a:gd name="connsiteX22" fmla="*/ 310239 w 382809"/>
              <a:gd name="connsiteY22" fmla="*/ 85358 h 285071"/>
              <a:gd name="connsiteX23" fmla="*/ 293705 w 382809"/>
              <a:gd name="connsiteY23" fmla="*/ 112074 h 285071"/>
              <a:gd name="connsiteX24" fmla="*/ 306411 w 382809"/>
              <a:gd name="connsiteY24" fmla="*/ 121848 h 285071"/>
              <a:gd name="connsiteX25" fmla="*/ 311461 w 382809"/>
              <a:gd name="connsiteY25" fmla="*/ 122255 h 285071"/>
              <a:gd name="connsiteX26" fmla="*/ 318221 w 382809"/>
              <a:gd name="connsiteY26" fmla="*/ 123069 h 285071"/>
              <a:gd name="connsiteX27" fmla="*/ 362692 w 382809"/>
              <a:gd name="connsiteY27" fmla="*/ 148237 h 285071"/>
              <a:gd name="connsiteX28" fmla="*/ 379633 w 382809"/>
              <a:gd name="connsiteY28" fmla="*/ 200527 h 285071"/>
              <a:gd name="connsiteX29" fmla="*/ 358457 w 382809"/>
              <a:gd name="connsiteY29" fmla="*/ 254773 h 285071"/>
              <a:gd name="connsiteX30" fmla="*/ 297044 w 382809"/>
              <a:gd name="connsiteY30" fmla="*/ 280592 h 285071"/>
              <a:gd name="connsiteX31" fmla="*/ 235225 w 382809"/>
              <a:gd name="connsiteY31" fmla="*/ 252166 h 285071"/>
              <a:gd name="connsiteX32" fmla="*/ 208509 w 382809"/>
              <a:gd name="connsiteY32" fmla="*/ 179758 h 285071"/>
              <a:gd name="connsiteX33" fmla="*/ 235225 w 382809"/>
              <a:gd name="connsiteY33" fmla="*/ 99938 h 285071"/>
              <a:gd name="connsiteX34" fmla="*/ 304701 w 382809"/>
              <a:gd name="connsiteY34" fmla="*/ 30706 h 285071"/>
              <a:gd name="connsiteX35" fmla="*/ 363181 w 382809"/>
              <a:gd name="connsiteY35" fmla="*/ 6109 h 285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82809" h="285071">
                <a:moveTo>
                  <a:pt x="160699" y="6109"/>
                </a:moveTo>
                <a:cubicBezTo>
                  <a:pt x="166319" y="6109"/>
                  <a:pt x="171043" y="7901"/>
                  <a:pt x="174708" y="11403"/>
                </a:cubicBezTo>
                <a:cubicBezTo>
                  <a:pt x="178373" y="14905"/>
                  <a:pt x="180247" y="19385"/>
                  <a:pt x="180247" y="24760"/>
                </a:cubicBezTo>
                <a:cubicBezTo>
                  <a:pt x="180247" y="33231"/>
                  <a:pt x="174871" y="40317"/>
                  <a:pt x="164120" y="45937"/>
                </a:cubicBezTo>
                <a:cubicBezTo>
                  <a:pt x="138463" y="59539"/>
                  <a:pt x="119649" y="72652"/>
                  <a:pt x="107757" y="85358"/>
                </a:cubicBezTo>
                <a:cubicBezTo>
                  <a:pt x="96761" y="97495"/>
                  <a:pt x="91223" y="106372"/>
                  <a:pt x="91223" y="112074"/>
                </a:cubicBezTo>
                <a:cubicBezTo>
                  <a:pt x="91223" y="117449"/>
                  <a:pt x="95458" y="120707"/>
                  <a:pt x="103929" y="121848"/>
                </a:cubicBezTo>
                <a:lnTo>
                  <a:pt x="109060" y="122255"/>
                </a:lnTo>
                <a:lnTo>
                  <a:pt x="115820" y="123069"/>
                </a:lnTo>
                <a:cubicBezTo>
                  <a:pt x="134146" y="125594"/>
                  <a:pt x="148970" y="133984"/>
                  <a:pt x="160292" y="148319"/>
                </a:cubicBezTo>
                <a:cubicBezTo>
                  <a:pt x="171613" y="162572"/>
                  <a:pt x="177233" y="180002"/>
                  <a:pt x="177233" y="200609"/>
                </a:cubicBezTo>
                <a:cubicBezTo>
                  <a:pt x="177233" y="221216"/>
                  <a:pt x="170147" y="239297"/>
                  <a:pt x="156056" y="254773"/>
                </a:cubicBezTo>
                <a:cubicBezTo>
                  <a:pt x="140255" y="272040"/>
                  <a:pt x="119730" y="280592"/>
                  <a:pt x="94644" y="280592"/>
                </a:cubicBezTo>
                <a:cubicBezTo>
                  <a:pt x="70372" y="280592"/>
                  <a:pt x="49765" y="271143"/>
                  <a:pt x="32824" y="252166"/>
                </a:cubicBezTo>
                <a:cubicBezTo>
                  <a:pt x="15068" y="233025"/>
                  <a:pt x="6109" y="208835"/>
                  <a:pt x="6109" y="179758"/>
                </a:cubicBezTo>
                <a:cubicBezTo>
                  <a:pt x="6109" y="154101"/>
                  <a:pt x="14987" y="127468"/>
                  <a:pt x="32824" y="99938"/>
                </a:cubicBezTo>
                <a:cubicBezTo>
                  <a:pt x="50580" y="72408"/>
                  <a:pt x="73793" y="49358"/>
                  <a:pt x="102300" y="30706"/>
                </a:cubicBezTo>
                <a:cubicBezTo>
                  <a:pt x="127142" y="14335"/>
                  <a:pt x="146608" y="6109"/>
                  <a:pt x="160699" y="6109"/>
                </a:cubicBezTo>
                <a:moveTo>
                  <a:pt x="363181" y="6109"/>
                </a:moveTo>
                <a:cubicBezTo>
                  <a:pt x="368801" y="6109"/>
                  <a:pt x="373443" y="7901"/>
                  <a:pt x="377190" y="11403"/>
                </a:cubicBezTo>
                <a:cubicBezTo>
                  <a:pt x="380855" y="14905"/>
                  <a:pt x="382729" y="19385"/>
                  <a:pt x="382729" y="24760"/>
                </a:cubicBezTo>
                <a:cubicBezTo>
                  <a:pt x="382729" y="33231"/>
                  <a:pt x="377353" y="40317"/>
                  <a:pt x="366602" y="45937"/>
                </a:cubicBezTo>
                <a:cubicBezTo>
                  <a:pt x="340864" y="59539"/>
                  <a:pt x="322049" y="72652"/>
                  <a:pt x="310239" y="85358"/>
                </a:cubicBezTo>
                <a:cubicBezTo>
                  <a:pt x="299243" y="97495"/>
                  <a:pt x="293705" y="106372"/>
                  <a:pt x="293705" y="112074"/>
                </a:cubicBezTo>
                <a:cubicBezTo>
                  <a:pt x="293705" y="117449"/>
                  <a:pt x="297940" y="120707"/>
                  <a:pt x="306411" y="121848"/>
                </a:cubicBezTo>
                <a:lnTo>
                  <a:pt x="311461" y="122255"/>
                </a:lnTo>
                <a:lnTo>
                  <a:pt x="318221" y="123069"/>
                </a:lnTo>
                <a:cubicBezTo>
                  <a:pt x="336628" y="125594"/>
                  <a:pt x="351371" y="134065"/>
                  <a:pt x="362692" y="148237"/>
                </a:cubicBezTo>
                <a:cubicBezTo>
                  <a:pt x="374014" y="162491"/>
                  <a:pt x="379633" y="179921"/>
                  <a:pt x="379633" y="200527"/>
                </a:cubicBezTo>
                <a:cubicBezTo>
                  <a:pt x="379633" y="221134"/>
                  <a:pt x="372547" y="239215"/>
                  <a:pt x="358457" y="254773"/>
                </a:cubicBezTo>
                <a:cubicBezTo>
                  <a:pt x="342656" y="272040"/>
                  <a:pt x="322131" y="280592"/>
                  <a:pt x="297044" y="280592"/>
                </a:cubicBezTo>
                <a:cubicBezTo>
                  <a:pt x="272772" y="280592"/>
                  <a:pt x="252166" y="271143"/>
                  <a:pt x="235225" y="252166"/>
                </a:cubicBezTo>
                <a:cubicBezTo>
                  <a:pt x="217469" y="233025"/>
                  <a:pt x="208509" y="208835"/>
                  <a:pt x="208509" y="179758"/>
                </a:cubicBezTo>
                <a:cubicBezTo>
                  <a:pt x="208509" y="154101"/>
                  <a:pt x="217387" y="127468"/>
                  <a:pt x="235225" y="99938"/>
                </a:cubicBezTo>
                <a:cubicBezTo>
                  <a:pt x="253062" y="72408"/>
                  <a:pt x="276193" y="49358"/>
                  <a:pt x="304701" y="30706"/>
                </a:cubicBezTo>
                <a:cubicBezTo>
                  <a:pt x="329542" y="14335"/>
                  <a:pt x="349009" y="6109"/>
                  <a:pt x="363181" y="6109"/>
                </a:cubicBezTo>
              </a:path>
            </a:pathLst>
          </a:custGeom>
          <a:solidFill>
            <a:srgbClr val="1A75B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5F5F5F"/>
              </a:solidFill>
              <a:effectLst/>
              <a:uLnTx/>
              <a:uFillTx/>
              <a:latin typeface="+mj-lt"/>
              <a:ea typeface="+mn-ea"/>
              <a:cs typeface="+mn-cs"/>
            </a:endParaRPr>
          </a:p>
        </p:txBody>
      </p:sp>
      <p:sp>
        <p:nvSpPr>
          <p:cNvPr id="9" name="Freeform: Shape 8">
            <a:extLst>
              <a:ext uri="{FF2B5EF4-FFF2-40B4-BE49-F238E27FC236}">
                <a16:creationId xmlns:a16="http://schemas.microsoft.com/office/drawing/2014/main" id="{2BFD2837-9906-8200-660B-589B3668C0F2}"/>
              </a:ext>
            </a:extLst>
          </p:cNvPr>
          <p:cNvSpPr>
            <a:spLocks noChangeAspect="1"/>
          </p:cNvSpPr>
          <p:nvPr/>
        </p:nvSpPr>
        <p:spPr>
          <a:xfrm rot="10800000">
            <a:off x="8019368" y="3509001"/>
            <a:ext cx="432401" cy="321933"/>
          </a:xfrm>
          <a:custGeom>
            <a:avLst/>
            <a:gdLst>
              <a:gd name="connsiteX0" fmla="*/ 160699 w 382809"/>
              <a:gd name="connsiteY0" fmla="*/ 6109 h 285071"/>
              <a:gd name="connsiteX1" fmla="*/ 174708 w 382809"/>
              <a:gd name="connsiteY1" fmla="*/ 11403 h 285071"/>
              <a:gd name="connsiteX2" fmla="*/ 180247 w 382809"/>
              <a:gd name="connsiteY2" fmla="*/ 24760 h 285071"/>
              <a:gd name="connsiteX3" fmla="*/ 164120 w 382809"/>
              <a:gd name="connsiteY3" fmla="*/ 45937 h 285071"/>
              <a:gd name="connsiteX4" fmla="*/ 107757 w 382809"/>
              <a:gd name="connsiteY4" fmla="*/ 85358 h 285071"/>
              <a:gd name="connsiteX5" fmla="*/ 91223 w 382809"/>
              <a:gd name="connsiteY5" fmla="*/ 112074 h 285071"/>
              <a:gd name="connsiteX6" fmla="*/ 103929 w 382809"/>
              <a:gd name="connsiteY6" fmla="*/ 121848 h 285071"/>
              <a:gd name="connsiteX7" fmla="*/ 109060 w 382809"/>
              <a:gd name="connsiteY7" fmla="*/ 122255 h 285071"/>
              <a:gd name="connsiteX8" fmla="*/ 115820 w 382809"/>
              <a:gd name="connsiteY8" fmla="*/ 123069 h 285071"/>
              <a:gd name="connsiteX9" fmla="*/ 160292 w 382809"/>
              <a:gd name="connsiteY9" fmla="*/ 148319 h 285071"/>
              <a:gd name="connsiteX10" fmla="*/ 177233 w 382809"/>
              <a:gd name="connsiteY10" fmla="*/ 200609 h 285071"/>
              <a:gd name="connsiteX11" fmla="*/ 156056 w 382809"/>
              <a:gd name="connsiteY11" fmla="*/ 254773 h 285071"/>
              <a:gd name="connsiteX12" fmla="*/ 94644 w 382809"/>
              <a:gd name="connsiteY12" fmla="*/ 280592 h 285071"/>
              <a:gd name="connsiteX13" fmla="*/ 32824 w 382809"/>
              <a:gd name="connsiteY13" fmla="*/ 252166 h 285071"/>
              <a:gd name="connsiteX14" fmla="*/ 6109 w 382809"/>
              <a:gd name="connsiteY14" fmla="*/ 179758 h 285071"/>
              <a:gd name="connsiteX15" fmla="*/ 32824 w 382809"/>
              <a:gd name="connsiteY15" fmla="*/ 99938 h 285071"/>
              <a:gd name="connsiteX16" fmla="*/ 102300 w 382809"/>
              <a:gd name="connsiteY16" fmla="*/ 30706 h 285071"/>
              <a:gd name="connsiteX17" fmla="*/ 160699 w 382809"/>
              <a:gd name="connsiteY17" fmla="*/ 6109 h 285071"/>
              <a:gd name="connsiteX18" fmla="*/ 363181 w 382809"/>
              <a:gd name="connsiteY18" fmla="*/ 6109 h 285071"/>
              <a:gd name="connsiteX19" fmla="*/ 377190 w 382809"/>
              <a:gd name="connsiteY19" fmla="*/ 11403 h 285071"/>
              <a:gd name="connsiteX20" fmla="*/ 382729 w 382809"/>
              <a:gd name="connsiteY20" fmla="*/ 24760 h 285071"/>
              <a:gd name="connsiteX21" fmla="*/ 366602 w 382809"/>
              <a:gd name="connsiteY21" fmla="*/ 45937 h 285071"/>
              <a:gd name="connsiteX22" fmla="*/ 310239 w 382809"/>
              <a:gd name="connsiteY22" fmla="*/ 85358 h 285071"/>
              <a:gd name="connsiteX23" fmla="*/ 293705 w 382809"/>
              <a:gd name="connsiteY23" fmla="*/ 112074 h 285071"/>
              <a:gd name="connsiteX24" fmla="*/ 306411 w 382809"/>
              <a:gd name="connsiteY24" fmla="*/ 121848 h 285071"/>
              <a:gd name="connsiteX25" fmla="*/ 311461 w 382809"/>
              <a:gd name="connsiteY25" fmla="*/ 122255 h 285071"/>
              <a:gd name="connsiteX26" fmla="*/ 318221 w 382809"/>
              <a:gd name="connsiteY26" fmla="*/ 123069 h 285071"/>
              <a:gd name="connsiteX27" fmla="*/ 362692 w 382809"/>
              <a:gd name="connsiteY27" fmla="*/ 148237 h 285071"/>
              <a:gd name="connsiteX28" fmla="*/ 379633 w 382809"/>
              <a:gd name="connsiteY28" fmla="*/ 200527 h 285071"/>
              <a:gd name="connsiteX29" fmla="*/ 358457 w 382809"/>
              <a:gd name="connsiteY29" fmla="*/ 254773 h 285071"/>
              <a:gd name="connsiteX30" fmla="*/ 297044 w 382809"/>
              <a:gd name="connsiteY30" fmla="*/ 280592 h 285071"/>
              <a:gd name="connsiteX31" fmla="*/ 235225 w 382809"/>
              <a:gd name="connsiteY31" fmla="*/ 252166 h 285071"/>
              <a:gd name="connsiteX32" fmla="*/ 208509 w 382809"/>
              <a:gd name="connsiteY32" fmla="*/ 179758 h 285071"/>
              <a:gd name="connsiteX33" fmla="*/ 235225 w 382809"/>
              <a:gd name="connsiteY33" fmla="*/ 99938 h 285071"/>
              <a:gd name="connsiteX34" fmla="*/ 304701 w 382809"/>
              <a:gd name="connsiteY34" fmla="*/ 30706 h 285071"/>
              <a:gd name="connsiteX35" fmla="*/ 363181 w 382809"/>
              <a:gd name="connsiteY35" fmla="*/ 6109 h 285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82809" h="285071">
                <a:moveTo>
                  <a:pt x="160699" y="6109"/>
                </a:moveTo>
                <a:cubicBezTo>
                  <a:pt x="166319" y="6109"/>
                  <a:pt x="171043" y="7901"/>
                  <a:pt x="174708" y="11403"/>
                </a:cubicBezTo>
                <a:cubicBezTo>
                  <a:pt x="178373" y="14905"/>
                  <a:pt x="180247" y="19385"/>
                  <a:pt x="180247" y="24760"/>
                </a:cubicBezTo>
                <a:cubicBezTo>
                  <a:pt x="180247" y="33231"/>
                  <a:pt x="174871" y="40317"/>
                  <a:pt x="164120" y="45937"/>
                </a:cubicBezTo>
                <a:cubicBezTo>
                  <a:pt x="138463" y="59539"/>
                  <a:pt x="119649" y="72652"/>
                  <a:pt x="107757" y="85358"/>
                </a:cubicBezTo>
                <a:cubicBezTo>
                  <a:pt x="96761" y="97495"/>
                  <a:pt x="91223" y="106372"/>
                  <a:pt x="91223" y="112074"/>
                </a:cubicBezTo>
                <a:cubicBezTo>
                  <a:pt x="91223" y="117449"/>
                  <a:pt x="95458" y="120707"/>
                  <a:pt x="103929" y="121848"/>
                </a:cubicBezTo>
                <a:lnTo>
                  <a:pt x="109060" y="122255"/>
                </a:lnTo>
                <a:lnTo>
                  <a:pt x="115820" y="123069"/>
                </a:lnTo>
                <a:cubicBezTo>
                  <a:pt x="134146" y="125594"/>
                  <a:pt x="148970" y="133984"/>
                  <a:pt x="160292" y="148319"/>
                </a:cubicBezTo>
                <a:cubicBezTo>
                  <a:pt x="171613" y="162572"/>
                  <a:pt x="177233" y="180002"/>
                  <a:pt x="177233" y="200609"/>
                </a:cubicBezTo>
                <a:cubicBezTo>
                  <a:pt x="177233" y="221216"/>
                  <a:pt x="170147" y="239297"/>
                  <a:pt x="156056" y="254773"/>
                </a:cubicBezTo>
                <a:cubicBezTo>
                  <a:pt x="140255" y="272040"/>
                  <a:pt x="119730" y="280592"/>
                  <a:pt x="94644" y="280592"/>
                </a:cubicBezTo>
                <a:cubicBezTo>
                  <a:pt x="70372" y="280592"/>
                  <a:pt x="49765" y="271143"/>
                  <a:pt x="32824" y="252166"/>
                </a:cubicBezTo>
                <a:cubicBezTo>
                  <a:pt x="15068" y="233025"/>
                  <a:pt x="6109" y="208835"/>
                  <a:pt x="6109" y="179758"/>
                </a:cubicBezTo>
                <a:cubicBezTo>
                  <a:pt x="6109" y="154101"/>
                  <a:pt x="14987" y="127468"/>
                  <a:pt x="32824" y="99938"/>
                </a:cubicBezTo>
                <a:cubicBezTo>
                  <a:pt x="50580" y="72408"/>
                  <a:pt x="73793" y="49358"/>
                  <a:pt x="102300" y="30706"/>
                </a:cubicBezTo>
                <a:cubicBezTo>
                  <a:pt x="127142" y="14335"/>
                  <a:pt x="146608" y="6109"/>
                  <a:pt x="160699" y="6109"/>
                </a:cubicBezTo>
                <a:moveTo>
                  <a:pt x="363181" y="6109"/>
                </a:moveTo>
                <a:cubicBezTo>
                  <a:pt x="368801" y="6109"/>
                  <a:pt x="373443" y="7901"/>
                  <a:pt x="377190" y="11403"/>
                </a:cubicBezTo>
                <a:cubicBezTo>
                  <a:pt x="380855" y="14905"/>
                  <a:pt x="382729" y="19385"/>
                  <a:pt x="382729" y="24760"/>
                </a:cubicBezTo>
                <a:cubicBezTo>
                  <a:pt x="382729" y="33231"/>
                  <a:pt x="377353" y="40317"/>
                  <a:pt x="366602" y="45937"/>
                </a:cubicBezTo>
                <a:cubicBezTo>
                  <a:pt x="340864" y="59539"/>
                  <a:pt x="322049" y="72652"/>
                  <a:pt x="310239" y="85358"/>
                </a:cubicBezTo>
                <a:cubicBezTo>
                  <a:pt x="299243" y="97495"/>
                  <a:pt x="293705" y="106372"/>
                  <a:pt x="293705" y="112074"/>
                </a:cubicBezTo>
                <a:cubicBezTo>
                  <a:pt x="293705" y="117449"/>
                  <a:pt x="297940" y="120707"/>
                  <a:pt x="306411" y="121848"/>
                </a:cubicBezTo>
                <a:lnTo>
                  <a:pt x="311461" y="122255"/>
                </a:lnTo>
                <a:lnTo>
                  <a:pt x="318221" y="123069"/>
                </a:lnTo>
                <a:cubicBezTo>
                  <a:pt x="336628" y="125594"/>
                  <a:pt x="351371" y="134065"/>
                  <a:pt x="362692" y="148237"/>
                </a:cubicBezTo>
                <a:cubicBezTo>
                  <a:pt x="374014" y="162491"/>
                  <a:pt x="379633" y="179921"/>
                  <a:pt x="379633" y="200527"/>
                </a:cubicBezTo>
                <a:cubicBezTo>
                  <a:pt x="379633" y="221134"/>
                  <a:pt x="372547" y="239215"/>
                  <a:pt x="358457" y="254773"/>
                </a:cubicBezTo>
                <a:cubicBezTo>
                  <a:pt x="342656" y="272040"/>
                  <a:pt x="322131" y="280592"/>
                  <a:pt x="297044" y="280592"/>
                </a:cubicBezTo>
                <a:cubicBezTo>
                  <a:pt x="272772" y="280592"/>
                  <a:pt x="252166" y="271143"/>
                  <a:pt x="235225" y="252166"/>
                </a:cubicBezTo>
                <a:cubicBezTo>
                  <a:pt x="217469" y="233025"/>
                  <a:pt x="208509" y="208835"/>
                  <a:pt x="208509" y="179758"/>
                </a:cubicBezTo>
                <a:cubicBezTo>
                  <a:pt x="208509" y="154101"/>
                  <a:pt x="217387" y="127468"/>
                  <a:pt x="235225" y="99938"/>
                </a:cubicBezTo>
                <a:cubicBezTo>
                  <a:pt x="253062" y="72408"/>
                  <a:pt x="276193" y="49358"/>
                  <a:pt x="304701" y="30706"/>
                </a:cubicBezTo>
                <a:cubicBezTo>
                  <a:pt x="329542" y="14335"/>
                  <a:pt x="349009" y="6109"/>
                  <a:pt x="363181" y="6109"/>
                </a:cubicBezTo>
              </a:path>
            </a:pathLst>
          </a:custGeom>
          <a:solidFill>
            <a:srgbClr val="1A75B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5F5F5F"/>
              </a:solidFill>
              <a:effectLst/>
              <a:uLnTx/>
              <a:uFillTx/>
              <a:latin typeface="+mj-lt"/>
              <a:ea typeface="+mn-ea"/>
              <a:cs typeface="+mn-cs"/>
            </a:endParaRPr>
          </a:p>
        </p:txBody>
      </p:sp>
    </p:spTree>
    <p:extLst>
      <p:ext uri="{BB962C8B-B14F-4D97-AF65-F5344CB8AC3E}">
        <p14:creationId xmlns:p14="http://schemas.microsoft.com/office/powerpoint/2010/main" val="10554949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8785CF-C70D-23A8-B1D8-86CFEE89D2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C6A76B-E17D-262F-35CA-12B71E860DCC}"/>
              </a:ext>
            </a:extLst>
          </p:cNvPr>
          <p:cNvSpPr>
            <a:spLocks noGrp="1"/>
          </p:cNvSpPr>
          <p:nvPr>
            <p:ph type="title"/>
          </p:nvPr>
        </p:nvSpPr>
        <p:spPr>
          <a:xfrm>
            <a:off x="857250" y="59945"/>
            <a:ext cx="7691527" cy="941541"/>
          </a:xfrm>
        </p:spPr>
        <p:txBody>
          <a:bodyPr>
            <a:normAutofit/>
          </a:bodyPr>
          <a:lstStyle/>
          <a:p>
            <a:r>
              <a:rPr lang="en-GB" sz="2800" dirty="0"/>
              <a:t>“The Ask”: 4 practical steps in the right direction </a:t>
            </a:r>
          </a:p>
        </p:txBody>
      </p:sp>
      <p:sp>
        <p:nvSpPr>
          <p:cNvPr id="3" name="Slide Number Placeholder 2">
            <a:extLst>
              <a:ext uri="{FF2B5EF4-FFF2-40B4-BE49-F238E27FC236}">
                <a16:creationId xmlns:a16="http://schemas.microsoft.com/office/drawing/2014/main" id="{B13C5944-EDD3-C7E5-2F28-0FB968B662FC}"/>
              </a:ext>
            </a:extLst>
          </p:cNvPr>
          <p:cNvSpPr>
            <a:spLocks noGrp="1"/>
          </p:cNvSpPr>
          <p:nvPr>
            <p:ph type="sldNum" sz="quarter" idx="10"/>
          </p:nvPr>
        </p:nvSpPr>
        <p:spPr/>
        <p:txBody>
          <a:bodyPr/>
          <a:lstStyle/>
          <a:p>
            <a:fld id="{42AD0A0E-4515-A647-B2E3-7F1B29FB990E}" type="slidenum">
              <a:rPr lang="en-US" smtClean="0"/>
              <a:pPr/>
              <a:t>38</a:t>
            </a:fld>
            <a:endParaRPr lang="en-US"/>
          </a:p>
        </p:txBody>
      </p:sp>
      <p:sp>
        <p:nvSpPr>
          <p:cNvPr id="4" name="Content Placeholder 5">
            <a:extLst>
              <a:ext uri="{FF2B5EF4-FFF2-40B4-BE49-F238E27FC236}">
                <a16:creationId xmlns:a16="http://schemas.microsoft.com/office/drawing/2014/main" id="{40B7F1E7-1BBE-A67B-9F0F-57DAA7242ED3}"/>
              </a:ext>
            </a:extLst>
          </p:cNvPr>
          <p:cNvSpPr txBox="1">
            <a:spLocks/>
          </p:cNvSpPr>
          <p:nvPr/>
        </p:nvSpPr>
        <p:spPr>
          <a:xfrm>
            <a:off x="397328" y="1335315"/>
            <a:ext cx="7922583" cy="3181268"/>
          </a:xfrm>
          <a:prstGeom prst="rect">
            <a:avLst/>
          </a:prstGeom>
        </p:spPr>
        <p:txBody>
          <a:bodyPr/>
          <a:lstStyle>
            <a:lvl1pPr marL="171450" indent="-171450" algn="l" defTabSz="685800" rtl="0" eaLnBrk="1" latinLnBrk="0" hangingPunct="1">
              <a:lnSpc>
                <a:spcPct val="90000"/>
              </a:lnSpc>
              <a:spcBef>
                <a:spcPts val="750"/>
              </a:spcBef>
              <a:buClr>
                <a:srgbClr val="F28C11"/>
              </a:buClr>
              <a:buFont typeface="Arial" panose="020B0604020202020204" pitchFamily="34" charset="0"/>
              <a:buChar char="•"/>
              <a:defRPr sz="2000" kern="1200">
                <a:solidFill>
                  <a:schemeClr val="tx1"/>
                </a:solidFill>
                <a:latin typeface="+mn-lt"/>
                <a:ea typeface="+mn-ea"/>
                <a:cs typeface="+mn-cs"/>
              </a:defRPr>
            </a:lvl1pPr>
            <a:lvl2pPr marL="527050" indent="-171450" algn="l" defTabSz="685800" rtl="0" eaLnBrk="1" latinLnBrk="0" hangingPunct="1">
              <a:lnSpc>
                <a:spcPct val="90000"/>
              </a:lnSpc>
              <a:spcBef>
                <a:spcPts val="375"/>
              </a:spcBef>
              <a:buClr>
                <a:srgbClr val="F28C11"/>
              </a:buClr>
              <a:buFont typeface=".AppleSystemUIFont" charset="-120"/>
              <a:buChar char="–"/>
              <a:tabLst/>
              <a:defRPr sz="1600" kern="1200">
                <a:solidFill>
                  <a:schemeClr val="tx1"/>
                </a:solidFill>
                <a:latin typeface="+mn-lt"/>
                <a:ea typeface="+mn-ea"/>
                <a:cs typeface="+mn-cs"/>
              </a:defRPr>
            </a:lvl2pPr>
            <a:lvl3pPr marL="755650" indent="-114300" algn="l" defTabSz="685800" rtl="0" eaLnBrk="1" latinLnBrk="0" hangingPunct="1">
              <a:lnSpc>
                <a:spcPct val="90000"/>
              </a:lnSpc>
              <a:spcBef>
                <a:spcPts val="375"/>
              </a:spcBef>
              <a:buClr>
                <a:srgbClr val="F28C11"/>
              </a:buClr>
              <a:buFont typeface="Wingdings" charset="2"/>
              <a:buChar char="§"/>
              <a:tabLst/>
              <a:defRPr sz="1400" kern="1200">
                <a:solidFill>
                  <a:schemeClr val="tx1"/>
                </a:solidFill>
                <a:latin typeface="+mn-lt"/>
                <a:ea typeface="+mn-ea"/>
                <a:cs typeface="+mn-cs"/>
              </a:defRPr>
            </a:lvl3pPr>
            <a:lvl4pPr marL="984250" indent="-114300" algn="l" defTabSz="685800" rtl="0" eaLnBrk="1" latinLnBrk="0" hangingPunct="1">
              <a:lnSpc>
                <a:spcPct val="90000"/>
              </a:lnSpc>
              <a:spcBef>
                <a:spcPts val="375"/>
              </a:spcBef>
              <a:buClr>
                <a:srgbClr val="F28C11"/>
              </a:buClr>
              <a:buFont typeface="Arial" panose="020B0604020202020204" pitchFamily="34" charset="0"/>
              <a:buChar char="•"/>
              <a:tabLst/>
              <a:defRPr sz="1200" kern="1200">
                <a:solidFill>
                  <a:schemeClr val="tx1"/>
                </a:solidFill>
                <a:latin typeface="+mn-lt"/>
                <a:ea typeface="+mn-ea"/>
                <a:cs typeface="+mn-cs"/>
              </a:defRPr>
            </a:lvl4pPr>
            <a:lvl5pPr marL="1270000" indent="-171450" algn="l" defTabSz="685800" rtl="0" eaLnBrk="1" latinLnBrk="0" hangingPunct="1">
              <a:lnSpc>
                <a:spcPct val="90000"/>
              </a:lnSpc>
              <a:spcBef>
                <a:spcPts val="375"/>
              </a:spcBef>
              <a:buClr>
                <a:srgbClr val="F28C11"/>
              </a:buClr>
              <a:buFont typeface="Courier New" charset="0"/>
              <a:buChar char="o"/>
              <a:tabLst/>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200" indent="-457200">
              <a:spcBef>
                <a:spcPts val="1200"/>
              </a:spcBef>
              <a:buFont typeface="+mj-lt"/>
              <a:buAutoNum type="arabicPeriod"/>
            </a:pPr>
            <a:r>
              <a:rPr lang="en-GB" sz="2200" dirty="0">
                <a:latin typeface="Arial" panose="020B0604020202020204" pitchFamily="34" charset="0"/>
                <a:cs typeface="Arial" panose="020B0604020202020204" pitchFamily="34" charset="0"/>
              </a:rPr>
              <a:t>Publish and disclose research in a way that can be easily accessed, understood and found by all</a:t>
            </a:r>
          </a:p>
          <a:p>
            <a:pPr marL="457200" indent="-457200">
              <a:spcBef>
                <a:spcPts val="1200"/>
              </a:spcBef>
              <a:buFont typeface="+mj-lt"/>
              <a:buAutoNum type="arabicPeriod"/>
            </a:pPr>
            <a:r>
              <a:rPr lang="en-GB" sz="2200" dirty="0">
                <a:latin typeface="Arial" panose="020B0604020202020204" pitchFamily="34" charset="0"/>
                <a:cs typeface="Arial" panose="020B0604020202020204" pitchFamily="34" charset="0"/>
              </a:rPr>
              <a:t>Explore the possibility of companies adding links in </a:t>
            </a:r>
            <a:r>
              <a:rPr lang="en-GB" sz="2200" dirty="0" err="1">
                <a:latin typeface="Arial" panose="020B0604020202020204" pitchFamily="34" charset="0"/>
                <a:cs typeface="Arial" panose="020B0604020202020204" pitchFamily="34" charset="0"/>
              </a:rPr>
              <a:t>ePI</a:t>
            </a:r>
            <a:r>
              <a:rPr lang="en-GB" sz="2200" dirty="0">
                <a:latin typeface="Arial" panose="020B0604020202020204" pitchFamily="34" charset="0"/>
                <a:cs typeface="Arial" panose="020B0604020202020204" pitchFamily="34" charset="0"/>
              </a:rPr>
              <a:t> documents they or their partners host</a:t>
            </a:r>
          </a:p>
          <a:p>
            <a:pPr marL="457200" indent="-457200">
              <a:spcBef>
                <a:spcPts val="1200"/>
              </a:spcBef>
              <a:buFont typeface="+mj-lt"/>
              <a:buAutoNum type="arabicPeriod"/>
            </a:pPr>
            <a:r>
              <a:rPr lang="en-GB" sz="2200" dirty="0">
                <a:latin typeface="Arial" panose="020B0604020202020204" pitchFamily="34" charset="0"/>
                <a:cs typeface="Arial" panose="020B0604020202020204" pitchFamily="34" charset="0"/>
              </a:rPr>
              <a:t>Advocate for regulators to add/require links in </a:t>
            </a:r>
            <a:r>
              <a:rPr lang="en-GB" sz="2200" dirty="0" err="1">
                <a:latin typeface="Arial" panose="020B0604020202020204" pitchFamily="34" charset="0"/>
                <a:cs typeface="Arial" panose="020B0604020202020204" pitchFamily="34" charset="0"/>
              </a:rPr>
              <a:t>ePI</a:t>
            </a:r>
            <a:r>
              <a:rPr lang="en-GB" sz="2200" dirty="0">
                <a:latin typeface="Arial" panose="020B0604020202020204" pitchFamily="34" charset="0"/>
                <a:cs typeface="Arial" panose="020B0604020202020204" pitchFamily="34" charset="0"/>
              </a:rPr>
              <a:t> documents they host</a:t>
            </a:r>
          </a:p>
          <a:p>
            <a:pPr marL="457200" indent="-457200">
              <a:spcBef>
                <a:spcPts val="1200"/>
              </a:spcBef>
              <a:buFont typeface="+mj-lt"/>
              <a:buAutoNum type="arabicPeriod"/>
            </a:pPr>
            <a:r>
              <a:rPr lang="en-GB" sz="2200" dirty="0">
                <a:latin typeface="Arial" panose="020B0604020202020204" pitchFamily="34" charset="0"/>
                <a:cs typeface="Arial" panose="020B0604020202020204" pitchFamily="34" charset="0"/>
              </a:rPr>
              <a:t>Work together cross-functionally to include the transparency perspective in the development of </a:t>
            </a:r>
            <a:r>
              <a:rPr lang="en-GB" sz="2200" dirty="0" err="1">
                <a:latin typeface="Arial" panose="020B0604020202020204" pitchFamily="34" charset="0"/>
                <a:cs typeface="Arial" panose="020B0604020202020204" pitchFamily="34" charset="0"/>
              </a:rPr>
              <a:t>ePI</a:t>
            </a:r>
            <a:endParaRPr lang="en-GB" sz="2200" dirty="0">
              <a:latin typeface="Arial" panose="020B0604020202020204" pitchFamily="34" charset="0"/>
              <a:cs typeface="Arial" panose="020B0604020202020204" pitchFamily="34" charset="0"/>
            </a:endParaRPr>
          </a:p>
        </p:txBody>
      </p:sp>
      <p:sp>
        <p:nvSpPr>
          <p:cNvPr id="5" name="Footer Placeholder 4">
            <a:extLst>
              <a:ext uri="{FF2B5EF4-FFF2-40B4-BE49-F238E27FC236}">
                <a16:creationId xmlns:a16="http://schemas.microsoft.com/office/drawing/2014/main" id="{3FDE5A78-8A4F-C2B6-9FB8-0CAD76B4EF60}"/>
              </a:ext>
            </a:extLst>
          </p:cNvPr>
          <p:cNvSpPr txBox="1">
            <a:spLocks/>
          </p:cNvSpPr>
          <p:nvPr/>
        </p:nvSpPr>
        <p:spPr>
          <a:xfrm>
            <a:off x="1" y="4829310"/>
            <a:ext cx="8319910" cy="365125"/>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GB" sz="900" dirty="0"/>
              <a:t>This information is for educational use only. Do not copy. Do not distribute. </a:t>
            </a:r>
          </a:p>
          <a:p>
            <a:r>
              <a:rPr lang="en-GB" sz="900" dirty="0" err="1"/>
              <a:t>ePI</a:t>
            </a:r>
            <a:r>
              <a:rPr lang="en-GB" sz="900" dirty="0"/>
              <a:t>, electronic product information.</a:t>
            </a:r>
          </a:p>
        </p:txBody>
      </p:sp>
    </p:spTree>
    <p:extLst>
      <p:ext uri="{BB962C8B-B14F-4D97-AF65-F5344CB8AC3E}">
        <p14:creationId xmlns:p14="http://schemas.microsoft.com/office/powerpoint/2010/main" val="14071256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C2C93BE-CE3D-4DE4-B069-C376301A6A65}"/>
              </a:ext>
            </a:extLst>
          </p:cNvPr>
          <p:cNvSpPr>
            <a:spLocks noGrp="1"/>
          </p:cNvSpPr>
          <p:nvPr>
            <p:ph type="title"/>
          </p:nvPr>
        </p:nvSpPr>
        <p:spPr/>
        <p:txBody>
          <a:bodyPr>
            <a:normAutofit/>
          </a:bodyPr>
          <a:lstStyle/>
          <a:p>
            <a:r>
              <a:rPr lang="en-US" sz="3075"/>
              <a:t>Upcoming ISMPP U Webinars</a:t>
            </a:r>
          </a:p>
        </p:txBody>
      </p:sp>
      <p:sp>
        <p:nvSpPr>
          <p:cNvPr id="8" name="Slide Number Placeholder 3">
            <a:extLst>
              <a:ext uri="{FF2B5EF4-FFF2-40B4-BE49-F238E27FC236}">
                <a16:creationId xmlns:a16="http://schemas.microsoft.com/office/drawing/2014/main" id="{44C72608-80B2-43A3-BD8E-50C311A9E3AB}"/>
              </a:ext>
            </a:extLst>
          </p:cNvPr>
          <p:cNvSpPr>
            <a:spLocks noGrp="1"/>
          </p:cNvSpPr>
          <p:nvPr>
            <p:ph type="sldNum" sz="quarter" idx="10"/>
          </p:nvPr>
        </p:nvSpPr>
        <p:spPr>
          <a:xfrm>
            <a:off x="6985487" y="27288"/>
            <a:ext cx="2057400" cy="273844"/>
          </a:xfrm>
        </p:spPr>
        <p:txBody>
          <a:bodyPr/>
          <a:lstStyle/>
          <a:p>
            <a:pPr marL="0" marR="0" lvl="0" indent="0" algn="r" defTabSz="685783" rtl="0" eaLnBrk="1" fontAlgn="auto" latinLnBrk="0" hangingPunct="1">
              <a:lnSpc>
                <a:spcPct val="100000"/>
              </a:lnSpc>
              <a:spcBef>
                <a:spcPts val="0"/>
              </a:spcBef>
              <a:spcAft>
                <a:spcPts val="0"/>
              </a:spcAft>
              <a:buClrTx/>
              <a:buSzTx/>
              <a:buFontTx/>
              <a:buNone/>
              <a:tabLst/>
              <a:defRPr/>
            </a:pPr>
            <a:fld id="{42AD0A0E-4515-A647-B2E3-7F1B29FB990E}" type="slidenum">
              <a:rPr kumimoji="0" lang="en-US" sz="900" b="0" i="0" u="none" strike="noStrike" kern="1200" cap="none" spc="0" normalizeH="0" baseline="0" noProof="0" dirty="0">
                <a:ln>
                  <a:noFill/>
                </a:ln>
                <a:solidFill>
                  <a:prstClr val="black"/>
                </a:solidFill>
                <a:effectLst/>
                <a:uLnTx/>
                <a:uFillTx/>
                <a:latin typeface="Franklin Gothic Book" panose="020B0503020102020204"/>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39</a:t>
            </a:fld>
            <a:endParaRPr kumimoji="0" lang="en-US" sz="9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4" name="Rectangle 3"/>
          <p:cNvSpPr/>
          <p:nvPr/>
        </p:nvSpPr>
        <p:spPr>
          <a:xfrm>
            <a:off x="5497116" y="4400550"/>
            <a:ext cx="464188" cy="571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766" rtl="0" eaLnBrk="1" fontAlgn="base" latinLnBrk="0" hangingPunct="1">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a:ea typeface="+mn-ea"/>
              <a:cs typeface="+mn-cs"/>
            </a:endParaRPr>
          </a:p>
        </p:txBody>
      </p:sp>
      <p:grpSp>
        <p:nvGrpSpPr>
          <p:cNvPr id="9" name="Group 8">
            <a:extLst>
              <a:ext uri="{FF2B5EF4-FFF2-40B4-BE49-F238E27FC236}">
                <a16:creationId xmlns:a16="http://schemas.microsoft.com/office/drawing/2014/main" id="{9BE29CBD-EA64-4311-9416-A4509447FFD4}"/>
              </a:ext>
            </a:extLst>
          </p:cNvPr>
          <p:cNvGrpSpPr>
            <a:grpSpLocks/>
          </p:cNvGrpSpPr>
          <p:nvPr/>
        </p:nvGrpSpPr>
        <p:grpSpPr>
          <a:xfrm>
            <a:off x="691192" y="1070485"/>
            <a:ext cx="7635170" cy="1880051"/>
            <a:chOff x="395288" y="6129942"/>
            <a:chExt cx="15763219" cy="2346910"/>
          </a:xfrm>
        </p:grpSpPr>
        <p:sp>
          <p:nvSpPr>
            <p:cNvPr id="10" name="Rectangle: Rounded Corners 9">
              <a:extLst>
                <a:ext uri="{FF2B5EF4-FFF2-40B4-BE49-F238E27FC236}">
                  <a16:creationId xmlns:a16="http://schemas.microsoft.com/office/drawing/2014/main" id="{7F23B056-5A55-4CBC-9853-67740DD0C535}"/>
                </a:ext>
              </a:extLst>
            </p:cNvPr>
            <p:cNvSpPr>
              <a:spLocks/>
            </p:cNvSpPr>
            <p:nvPr/>
          </p:nvSpPr>
          <p:spPr>
            <a:xfrm>
              <a:off x="395288" y="6129942"/>
              <a:ext cx="15727638" cy="2346910"/>
            </a:xfrm>
            <a:prstGeom prst="roundRect">
              <a:avLst>
                <a:gd name="adj" fmla="val 11108"/>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11" name="Rectangle 10">
              <a:extLst>
                <a:ext uri="{FF2B5EF4-FFF2-40B4-BE49-F238E27FC236}">
                  <a16:creationId xmlns:a16="http://schemas.microsoft.com/office/drawing/2014/main" id="{95A6E253-A376-4DA0-86D7-5587325B2A7E}"/>
                </a:ext>
              </a:extLst>
            </p:cNvPr>
            <p:cNvSpPr>
              <a:spLocks/>
            </p:cNvSpPr>
            <p:nvPr/>
          </p:nvSpPr>
          <p:spPr>
            <a:xfrm>
              <a:off x="810996" y="6309089"/>
              <a:ext cx="15347511" cy="997001"/>
            </a:xfrm>
            <a:prstGeom prst="rect">
              <a:avLst/>
            </a:prstGeom>
          </p:spPr>
          <p:txBody>
            <a:bodyPr lIns="0" tIns="13500" rIns="0" bIns="13500" anchor="ctr">
              <a:noAutofit/>
            </a:bodyPr>
            <a:lstStyle/>
            <a:p>
              <a:pPr marL="0" marR="0" lvl="0" indent="0" algn="l" defTabSz="685800" rtl="0" eaLnBrk="1" fontAlgn="auto" latinLnBrk="0" hangingPunct="1">
                <a:lnSpc>
                  <a:spcPct val="100000"/>
                </a:lnSpc>
                <a:spcBef>
                  <a:spcPts val="0"/>
                </a:spcBef>
                <a:spcAft>
                  <a:spcPts val="1125"/>
                </a:spcAft>
                <a:buClrTx/>
                <a:buSzTx/>
                <a:buFontTx/>
                <a:buNone/>
                <a:tabLst>
                  <a:tab pos="2088304" algn="l"/>
                </a:tabLst>
                <a:defRPr/>
              </a:pPr>
              <a:endParaRPr kumimoji="0" lang="en-GB" sz="1800" b="1" i="0" u="none" strike="noStrike" kern="1200" cap="none" spc="0" normalizeH="0" baseline="0" noProof="0">
                <a:ln>
                  <a:noFill/>
                </a:ln>
                <a:solidFill>
                  <a:srgbClr val="0070C0"/>
                </a:solidFill>
                <a:effectLst/>
                <a:uLnTx/>
                <a:uFillTx/>
                <a:latin typeface="Franklin Gothic Book" panose="020B0503020102020204"/>
                <a:ea typeface="+mn-ea"/>
                <a:cs typeface="+mn-cs"/>
              </a:endParaRPr>
            </a:p>
            <a:p>
              <a:pPr marL="0" marR="0" lvl="0" indent="0" algn="l" defTabSz="685800" rtl="0" eaLnBrk="1" fontAlgn="auto" latinLnBrk="0" hangingPunct="1">
                <a:lnSpc>
                  <a:spcPct val="100000"/>
                </a:lnSpc>
                <a:spcBef>
                  <a:spcPts val="0"/>
                </a:spcBef>
                <a:spcAft>
                  <a:spcPts val="1125"/>
                </a:spcAft>
                <a:buClrTx/>
                <a:buSzTx/>
                <a:buFontTx/>
                <a:buNone/>
                <a:tabLst>
                  <a:tab pos="2088304" algn="l"/>
                </a:tabLst>
                <a:defRPr/>
              </a:pPr>
              <a:endParaRPr kumimoji="0" lang="en-GB" sz="1800" b="1" i="0" u="none" strike="noStrike" kern="1200" cap="none" spc="0" normalizeH="0" baseline="0" noProof="0">
                <a:ln>
                  <a:noFill/>
                </a:ln>
                <a:solidFill>
                  <a:srgbClr val="0070C0"/>
                </a:solidFill>
                <a:effectLst/>
                <a:uLnTx/>
                <a:uFillTx/>
                <a:latin typeface="Franklin Gothic Book" panose="020B0503020102020204"/>
                <a:ea typeface="+mn-ea"/>
                <a:cs typeface="+mn-cs"/>
              </a:endParaRPr>
            </a:p>
          </p:txBody>
        </p:sp>
      </p:grpSp>
      <p:grpSp>
        <p:nvGrpSpPr>
          <p:cNvPr id="2" name="Group 1">
            <a:extLst>
              <a:ext uri="{FF2B5EF4-FFF2-40B4-BE49-F238E27FC236}">
                <a16:creationId xmlns:a16="http://schemas.microsoft.com/office/drawing/2014/main" id="{AD950970-5B38-BB95-C4C0-714E612E7527}"/>
              </a:ext>
            </a:extLst>
          </p:cNvPr>
          <p:cNvGrpSpPr>
            <a:grpSpLocks/>
          </p:cNvGrpSpPr>
          <p:nvPr/>
        </p:nvGrpSpPr>
        <p:grpSpPr>
          <a:xfrm>
            <a:off x="691192" y="3019535"/>
            <a:ext cx="7617936" cy="1796207"/>
            <a:chOff x="395288" y="6847224"/>
            <a:chExt cx="15727638" cy="771044"/>
          </a:xfrm>
        </p:grpSpPr>
        <p:sp>
          <p:nvSpPr>
            <p:cNvPr id="3" name="Rectangle: Rounded Corners 2">
              <a:extLst>
                <a:ext uri="{FF2B5EF4-FFF2-40B4-BE49-F238E27FC236}">
                  <a16:creationId xmlns:a16="http://schemas.microsoft.com/office/drawing/2014/main" id="{6505C580-CEFB-6D22-C083-0D4941CE95F6}"/>
                </a:ext>
              </a:extLst>
            </p:cNvPr>
            <p:cNvSpPr>
              <a:spLocks/>
            </p:cNvSpPr>
            <p:nvPr/>
          </p:nvSpPr>
          <p:spPr>
            <a:xfrm flipV="1">
              <a:off x="395288" y="6866393"/>
              <a:ext cx="15727638" cy="751875"/>
            </a:xfrm>
            <a:prstGeom prst="roundRect">
              <a:avLst>
                <a:gd name="adj" fmla="val 11108"/>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5" name="Rectangle 4">
              <a:extLst>
                <a:ext uri="{FF2B5EF4-FFF2-40B4-BE49-F238E27FC236}">
                  <a16:creationId xmlns:a16="http://schemas.microsoft.com/office/drawing/2014/main" id="{DA3AB865-D56D-0557-13FB-37F4F9376628}"/>
                </a:ext>
              </a:extLst>
            </p:cNvPr>
            <p:cNvSpPr>
              <a:spLocks/>
            </p:cNvSpPr>
            <p:nvPr/>
          </p:nvSpPr>
          <p:spPr>
            <a:xfrm>
              <a:off x="913595" y="6847224"/>
              <a:ext cx="15060366" cy="712338"/>
            </a:xfrm>
            <a:prstGeom prst="rect">
              <a:avLst/>
            </a:prstGeom>
          </p:spPr>
          <p:txBody>
            <a:bodyPr lIns="0" tIns="13500" rIns="0" bIns="13500" anchor="ctr">
              <a:noAutofit/>
            </a:bodyPr>
            <a:lstStyle/>
            <a:p>
              <a:pPr marL="0" marR="0" lvl="0" indent="0" algn="l" defTabSz="685800" rtl="0" eaLnBrk="1" fontAlgn="auto" latinLnBrk="0" hangingPunct="1">
                <a:lnSpc>
                  <a:spcPct val="100000"/>
                </a:lnSpc>
                <a:spcBef>
                  <a:spcPts val="0"/>
                </a:spcBef>
                <a:spcAft>
                  <a:spcPts val="1125"/>
                </a:spcAft>
                <a:buClrTx/>
                <a:buSzTx/>
                <a:buFontTx/>
                <a:buNone/>
                <a:tabLst>
                  <a:tab pos="2088304" algn="l"/>
                </a:tabLst>
                <a:defRPr/>
              </a:pPr>
              <a:endParaRPr kumimoji="0" lang="en-GB" sz="1800" b="1" i="0" u="none" strike="noStrike" kern="1200" cap="none" spc="0" normalizeH="0" baseline="0" noProof="0">
                <a:ln>
                  <a:noFill/>
                </a:ln>
                <a:solidFill>
                  <a:srgbClr val="4472C4"/>
                </a:solidFill>
                <a:effectLst/>
                <a:uLnTx/>
                <a:uFillTx/>
                <a:latin typeface="Franklin Gothic Book" panose="020B0503020102020204"/>
                <a:ea typeface="+mn-ea"/>
                <a:cs typeface="+mn-cs"/>
              </a:endParaRPr>
            </a:p>
          </p:txBody>
        </p:sp>
      </p:grpSp>
      <p:sp>
        <p:nvSpPr>
          <p:cNvPr id="12" name="TextBox 11">
            <a:extLst>
              <a:ext uri="{FF2B5EF4-FFF2-40B4-BE49-F238E27FC236}">
                <a16:creationId xmlns:a16="http://schemas.microsoft.com/office/drawing/2014/main" id="{458DFC35-D438-1C3C-54D6-33EFB0BDCD4E}"/>
              </a:ext>
            </a:extLst>
          </p:cNvPr>
          <p:cNvSpPr txBox="1"/>
          <p:nvPr/>
        </p:nvSpPr>
        <p:spPr>
          <a:xfrm>
            <a:off x="834872" y="1400616"/>
            <a:ext cx="7379724" cy="1064394"/>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1125"/>
              </a:spcAft>
              <a:buClrTx/>
              <a:buSzTx/>
              <a:buFontTx/>
              <a:buNone/>
              <a:tabLst>
                <a:tab pos="2088304" algn="l"/>
              </a:tabLst>
              <a:defRPr/>
            </a:pPr>
            <a:r>
              <a:rPr kumimoji="0" lang="en-GB" sz="1800" b="1" i="0" u="none" strike="noStrike" kern="1200" cap="none" spc="0" normalizeH="0" baseline="0" noProof="0">
                <a:ln>
                  <a:noFill/>
                </a:ln>
                <a:solidFill>
                  <a:srgbClr val="0070C0"/>
                </a:solidFill>
                <a:effectLst/>
                <a:uLnTx/>
                <a:uFillTx/>
                <a:latin typeface="Franklin Gothic Book" panose="020B0503020102020204"/>
                <a:ea typeface="+mn-ea"/>
                <a:cs typeface="+mn-cs"/>
              </a:rPr>
              <a:t>November </a:t>
            </a:r>
            <a:r>
              <a:rPr lang="en-GB" sz="1800" b="1">
                <a:solidFill>
                  <a:srgbClr val="0070C0"/>
                </a:solidFill>
                <a:latin typeface="Franklin Gothic Book" panose="020B0503020102020204"/>
              </a:rPr>
              <a:t>20</a:t>
            </a:r>
            <a:r>
              <a:rPr kumimoji="0" lang="en-GB" sz="1800" b="1" i="0" u="none" strike="noStrike" kern="1200" cap="none" spc="0" normalizeH="0" baseline="0" noProof="0">
                <a:ln>
                  <a:noFill/>
                </a:ln>
                <a:solidFill>
                  <a:srgbClr val="0070C0"/>
                </a:solidFill>
                <a:effectLst/>
                <a:uLnTx/>
                <a:uFillTx/>
                <a:latin typeface="Franklin Gothic Book" panose="020B0503020102020204"/>
                <a:ea typeface="+mn-ea"/>
                <a:cs typeface="+mn-cs"/>
              </a:rPr>
              <a:t>, 2024:</a:t>
            </a:r>
          </a:p>
          <a:p>
            <a:pPr marL="0" marR="0" lvl="0" indent="0" algn="l" defTabSz="685800" rtl="0" eaLnBrk="1" fontAlgn="auto" latinLnBrk="0" hangingPunct="1">
              <a:lnSpc>
                <a:spcPct val="100000"/>
              </a:lnSpc>
              <a:spcBef>
                <a:spcPts val="0"/>
              </a:spcBef>
              <a:spcAft>
                <a:spcPts val="1125"/>
              </a:spcAft>
              <a:buClrTx/>
              <a:buSzTx/>
              <a:buFontTx/>
              <a:buNone/>
              <a:tabLst>
                <a:tab pos="2088304" algn="l"/>
              </a:tabLst>
              <a:defRPr/>
            </a:pPr>
            <a:r>
              <a:rPr kumimoji="0" lang="en-US" sz="1800" b="1" i="0" u="none" strike="noStrike" kern="1200" cap="none" spc="0" normalizeH="0" baseline="0" noProof="0">
                <a:ln>
                  <a:noFill/>
                </a:ln>
                <a:solidFill>
                  <a:srgbClr val="0070C0"/>
                </a:solidFill>
                <a:effectLst/>
                <a:uLnTx/>
                <a:uFillTx/>
                <a:latin typeface="Franklin Gothic Book" panose="020B0503020102020204"/>
                <a:ea typeface="+mn-ea"/>
                <a:cs typeface="+mn-cs"/>
              </a:rPr>
              <a:t>Open Access - ISMPP U - Introducing </a:t>
            </a:r>
            <a:r>
              <a:rPr kumimoji="0" lang="en-US" sz="1800" b="1" i="0" u="none" strike="noStrike" kern="1200" cap="none" spc="0" normalizeH="0" baseline="0" noProof="0" err="1">
                <a:ln>
                  <a:noFill/>
                </a:ln>
                <a:solidFill>
                  <a:srgbClr val="0070C0"/>
                </a:solidFill>
                <a:effectLst/>
                <a:uLnTx/>
                <a:uFillTx/>
                <a:latin typeface="Franklin Gothic Book" panose="020B0503020102020204"/>
                <a:ea typeface="+mn-ea"/>
                <a:cs typeface="+mn-cs"/>
              </a:rPr>
              <a:t>LearningBUILDER</a:t>
            </a:r>
            <a:r>
              <a:rPr kumimoji="0" lang="en-US" sz="1800" b="1" i="0" u="none" strike="noStrike" kern="1200" cap="none" spc="0" normalizeH="0" baseline="0" noProof="0">
                <a:ln>
                  <a:noFill/>
                </a:ln>
                <a:solidFill>
                  <a:srgbClr val="0070C0"/>
                </a:solidFill>
                <a:effectLst/>
                <a:uLnTx/>
                <a:uFillTx/>
                <a:latin typeface="Franklin Gothic Book" panose="020B0503020102020204"/>
                <a:ea typeface="+mn-ea"/>
                <a:cs typeface="+mn-cs"/>
              </a:rPr>
              <a:t>™ - ISMPP's New Certification Management Platform Dedicated to the CMPP™ Credential! </a:t>
            </a:r>
            <a:endParaRPr kumimoji="0" lang="en-GB" sz="1800" b="1" i="0" u="none" strike="noStrike" kern="1200" cap="none" spc="0" normalizeH="0" baseline="0" noProof="0">
              <a:ln>
                <a:noFill/>
              </a:ln>
              <a:solidFill>
                <a:srgbClr val="4472C4"/>
              </a:solidFill>
              <a:effectLst/>
              <a:uLnTx/>
              <a:uFillTx/>
              <a:latin typeface="Franklin Gothic Book" panose="020B0503020102020204"/>
              <a:ea typeface="+mn-ea"/>
              <a:cs typeface="+mn-cs"/>
            </a:endParaRPr>
          </a:p>
        </p:txBody>
      </p:sp>
      <p:sp>
        <p:nvSpPr>
          <p:cNvPr id="13" name="TextBox 12">
            <a:extLst>
              <a:ext uri="{FF2B5EF4-FFF2-40B4-BE49-F238E27FC236}">
                <a16:creationId xmlns:a16="http://schemas.microsoft.com/office/drawing/2014/main" id="{E0DB234A-5505-C118-09E3-703C47915970}"/>
              </a:ext>
            </a:extLst>
          </p:cNvPr>
          <p:cNvSpPr txBox="1"/>
          <p:nvPr/>
        </p:nvSpPr>
        <p:spPr>
          <a:xfrm>
            <a:off x="942242" y="3342862"/>
            <a:ext cx="7014642" cy="787395"/>
          </a:xfrm>
          <a:prstGeom prst="rect">
            <a:avLst/>
          </a:prstGeom>
          <a:noFill/>
        </p:spPr>
        <p:txBody>
          <a:bodyPr wrap="square" lIns="91440" tIns="45720" rIns="91440" bIns="45720" anchor="t">
            <a:spAutoFit/>
          </a:bodyPr>
          <a:lstStyle/>
          <a:p>
            <a:pPr marL="0" marR="0" lvl="0" indent="0" algn="l" defTabSz="685800" rtl="0" eaLnBrk="1" fontAlgn="auto" latinLnBrk="0" hangingPunct="1">
              <a:lnSpc>
                <a:spcPct val="100000"/>
              </a:lnSpc>
              <a:spcBef>
                <a:spcPts val="0"/>
              </a:spcBef>
              <a:spcAft>
                <a:spcPts val="1125"/>
              </a:spcAft>
              <a:buClrTx/>
              <a:buSzTx/>
              <a:buFontTx/>
              <a:buNone/>
              <a:tabLst>
                <a:tab pos="2088304" algn="l"/>
              </a:tabLst>
              <a:defRPr/>
            </a:pPr>
            <a:r>
              <a:rPr kumimoji="0" lang="en-GB" sz="1800" b="1" i="0" u="none" strike="noStrike" kern="1200" cap="none" spc="0" normalizeH="0" baseline="0" noProof="0">
                <a:ln>
                  <a:noFill/>
                </a:ln>
                <a:solidFill>
                  <a:srgbClr val="0070C0"/>
                </a:solidFill>
                <a:effectLst/>
                <a:uLnTx/>
                <a:uFillTx/>
                <a:latin typeface="Franklin Gothic Book" panose="020B0503020102020204"/>
                <a:ea typeface="+mn-ea"/>
                <a:cs typeface="+mn-cs"/>
              </a:rPr>
              <a:t>December 2024:</a:t>
            </a:r>
            <a:endParaRPr kumimoji="0" lang="en-US" sz="1350" b="0" i="0" u="none" strike="noStrike" kern="1200" cap="none" spc="0" normalizeH="0" baseline="0" noProof="0">
              <a:ln>
                <a:noFill/>
              </a:ln>
              <a:solidFill>
                <a:prstClr val="black"/>
              </a:solidFill>
              <a:effectLst/>
              <a:uLnTx/>
              <a:uFillTx/>
              <a:latin typeface="Franklin Gothic Book" panose="020B0503020102020204"/>
              <a:ea typeface="+mn-ea"/>
              <a:cs typeface="+mn-cs"/>
            </a:endParaRPr>
          </a:p>
          <a:p>
            <a:pPr marL="0" marR="0" lvl="0" indent="0" algn="l" defTabSz="685800" rtl="0" eaLnBrk="1" fontAlgn="auto" latinLnBrk="0" hangingPunct="1">
              <a:lnSpc>
                <a:spcPct val="100000"/>
              </a:lnSpc>
              <a:spcBef>
                <a:spcPts val="0"/>
              </a:spcBef>
              <a:spcAft>
                <a:spcPts val="1125"/>
              </a:spcAft>
              <a:buClrTx/>
              <a:buSzTx/>
              <a:buFontTx/>
              <a:buNone/>
              <a:tabLst>
                <a:tab pos="2088304" algn="l"/>
              </a:tabLst>
              <a:defRPr/>
            </a:pPr>
            <a:r>
              <a:rPr kumimoji="0" lang="en-US" sz="1800" b="1" i="0" u="none" strike="noStrike" kern="1200" cap="none" spc="0" normalizeH="0" baseline="0" noProof="0">
                <a:ln>
                  <a:noFill/>
                </a:ln>
                <a:solidFill>
                  <a:srgbClr val="0070C0"/>
                </a:solidFill>
                <a:effectLst/>
                <a:uLnTx/>
                <a:uFillTx/>
                <a:latin typeface="Franklin Gothic Book" panose="020B0503020102020204"/>
                <a:ea typeface="+mn-ea"/>
                <a:cs typeface="+mn-cs"/>
              </a:rPr>
              <a:t>Actioning EDI for Our Industry: Turning Principles into Practice</a:t>
            </a:r>
            <a:endParaRPr kumimoji="0" lang="en-GB" sz="1800" b="1" i="0" u="none" strike="noStrike" kern="1200" cap="none" spc="0" normalizeH="0" baseline="0" noProof="0">
              <a:ln>
                <a:noFill/>
              </a:ln>
              <a:solidFill>
                <a:srgbClr val="4472C4"/>
              </a:solidFill>
              <a:effectLst/>
              <a:uLnTx/>
              <a:uFillTx/>
              <a:latin typeface="Franklin Gothic Book" panose="020B0503020102020204"/>
              <a:ea typeface="+mn-ea"/>
              <a:cs typeface="+mn-cs"/>
            </a:endParaRPr>
          </a:p>
        </p:txBody>
      </p:sp>
    </p:spTree>
    <p:custDataLst>
      <p:tags r:id="rId1"/>
    </p:custDataLst>
    <p:extLst>
      <p:ext uri="{BB962C8B-B14F-4D97-AF65-F5344CB8AC3E}">
        <p14:creationId xmlns:p14="http://schemas.microsoft.com/office/powerpoint/2010/main" val="5930113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106F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15" name="Rectangle 14">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360045"/>
            <a:ext cx="8428482" cy="442341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pic>
        <p:nvPicPr>
          <p:cNvPr id="8" name="Content Placeholder 7">
            <a:extLst>
              <a:ext uri="{FF2B5EF4-FFF2-40B4-BE49-F238E27FC236}">
                <a16:creationId xmlns:a16="http://schemas.microsoft.com/office/drawing/2014/main" id="{3379B418-2D09-5641-7D7F-7DCDE19EAA4D}"/>
              </a:ext>
            </a:extLst>
          </p:cNvPr>
          <p:cNvPicPr>
            <a:picLocks noGrp="1" noChangeAspect="1"/>
          </p:cNvPicPr>
          <p:nvPr>
            <p:ph idx="1"/>
          </p:nvPr>
        </p:nvPicPr>
        <p:blipFill>
          <a:blip r:embed="rId3"/>
          <a:stretch>
            <a:fillRect/>
          </a:stretch>
        </p:blipFill>
        <p:spPr>
          <a:xfrm>
            <a:off x="554405" y="482600"/>
            <a:ext cx="8035188" cy="4178299"/>
          </a:xfrm>
          <a:prstGeom prst="rect">
            <a:avLst/>
          </a:prstGeom>
        </p:spPr>
      </p:pic>
      <p:sp>
        <p:nvSpPr>
          <p:cNvPr id="3" name="Slide Number Placeholder 3">
            <a:extLst>
              <a:ext uri="{FF2B5EF4-FFF2-40B4-BE49-F238E27FC236}">
                <a16:creationId xmlns:a16="http://schemas.microsoft.com/office/drawing/2014/main" id="{C2F57F63-8AE9-1231-4C23-D563AB95EA8F}"/>
              </a:ext>
            </a:extLst>
          </p:cNvPr>
          <p:cNvSpPr>
            <a:spLocks noGrp="1"/>
          </p:cNvSpPr>
          <p:nvPr>
            <p:ph type="sldNum" sz="quarter" idx="10"/>
          </p:nvPr>
        </p:nvSpPr>
        <p:spPr>
          <a:xfrm>
            <a:off x="8778240" y="4841748"/>
            <a:ext cx="336042" cy="273843"/>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42AD0A0E-4515-A647-B2E3-7F1B29FB990E}" type="slidenum">
              <a:rPr kumimoji="0" lang="en-US" sz="800" b="0" i="0" u="none" strike="noStrike" kern="1200" cap="none" spc="0" normalizeH="0" baseline="0" noProof="0">
                <a:ln>
                  <a:noFill/>
                </a:ln>
                <a:solidFill>
                  <a:srgbClr val="FFFFFF"/>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a:t>
            </a:fld>
            <a:endParaRPr kumimoji="0" lang="en-US" sz="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18776010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75FDB-7D5F-48A1-6834-D96547B92E12}"/>
              </a:ext>
            </a:extLst>
          </p:cNvPr>
          <p:cNvSpPr>
            <a:spLocks noGrp="1"/>
          </p:cNvSpPr>
          <p:nvPr>
            <p:ph type="ctrTitle"/>
          </p:nvPr>
        </p:nvSpPr>
        <p:spPr>
          <a:xfrm>
            <a:off x="4809392" y="473393"/>
            <a:ext cx="3877408" cy="1856339"/>
          </a:xfrm>
        </p:spPr>
        <p:txBody>
          <a:bodyPr>
            <a:normAutofit/>
          </a:bodyPr>
          <a:lstStyle/>
          <a:p>
            <a:r>
              <a:rPr lang="en-GB" sz="3200" dirty="0"/>
              <a:t>Towards patient-friendly electronic product information</a:t>
            </a:r>
          </a:p>
        </p:txBody>
      </p:sp>
      <p:sp>
        <p:nvSpPr>
          <p:cNvPr id="3" name="Subtitle 2">
            <a:extLst>
              <a:ext uri="{FF2B5EF4-FFF2-40B4-BE49-F238E27FC236}">
                <a16:creationId xmlns:a16="http://schemas.microsoft.com/office/drawing/2014/main" id="{619C672B-6FB7-EAF8-EB52-04A194FB5BB4}"/>
              </a:ext>
            </a:extLst>
          </p:cNvPr>
          <p:cNvSpPr>
            <a:spLocks noGrp="1"/>
          </p:cNvSpPr>
          <p:nvPr>
            <p:ph type="subTitle" idx="1"/>
          </p:nvPr>
        </p:nvSpPr>
        <p:spPr>
          <a:xfrm>
            <a:off x="4809392" y="2321544"/>
            <a:ext cx="3877408" cy="954393"/>
          </a:xfrm>
        </p:spPr>
        <p:txBody>
          <a:bodyPr/>
          <a:lstStyle/>
          <a:p>
            <a:r>
              <a:rPr lang="en-GB" sz="2000" dirty="0"/>
              <a:t>What it means for us all as patients, clinicians and publication professionals</a:t>
            </a:r>
          </a:p>
          <a:p>
            <a:endParaRPr lang="en-GB" dirty="0"/>
          </a:p>
        </p:txBody>
      </p:sp>
      <p:pic>
        <p:nvPicPr>
          <p:cNvPr id="4" name="Picture 9" descr="A picture containing text&#10;&#10;Description automatically generated">
            <a:extLst>
              <a:ext uri="{FF2B5EF4-FFF2-40B4-BE49-F238E27FC236}">
                <a16:creationId xmlns:a16="http://schemas.microsoft.com/office/drawing/2014/main" id="{6EEEB336-969E-716F-E2D0-BD01EC4025A3}"/>
              </a:ext>
            </a:extLst>
          </p:cNvPr>
          <p:cNvPicPr>
            <a:picLocks noChangeAspect="1"/>
          </p:cNvPicPr>
          <p:nvPr/>
        </p:nvPicPr>
        <p:blipFill>
          <a:blip r:embed="rId3"/>
          <a:stretch>
            <a:fillRect/>
          </a:stretch>
        </p:blipFill>
        <p:spPr>
          <a:xfrm>
            <a:off x="5361896" y="248333"/>
            <a:ext cx="815068" cy="816430"/>
          </a:xfrm>
          <a:prstGeom prst="rect">
            <a:avLst/>
          </a:prstGeom>
        </p:spPr>
      </p:pic>
      <p:sp>
        <p:nvSpPr>
          <p:cNvPr id="5" name="Plus Sign 4">
            <a:extLst>
              <a:ext uri="{FF2B5EF4-FFF2-40B4-BE49-F238E27FC236}">
                <a16:creationId xmlns:a16="http://schemas.microsoft.com/office/drawing/2014/main" id="{1CBED505-1DA9-11C0-D31B-A7344E2F6208}"/>
              </a:ext>
            </a:extLst>
          </p:cNvPr>
          <p:cNvSpPr/>
          <p:nvPr/>
        </p:nvSpPr>
        <p:spPr>
          <a:xfrm>
            <a:off x="6265267" y="501824"/>
            <a:ext cx="506023" cy="413025"/>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US" sz="1013">
              <a:solidFill>
                <a:prstClr val="white"/>
              </a:solidFill>
              <a:latin typeface="Franklin Gothic Book" panose="020B0503020102020204"/>
            </a:endParaRPr>
          </a:p>
        </p:txBody>
      </p:sp>
      <p:pic>
        <p:nvPicPr>
          <p:cNvPr id="6" name="Picture 5">
            <a:extLst>
              <a:ext uri="{FF2B5EF4-FFF2-40B4-BE49-F238E27FC236}">
                <a16:creationId xmlns:a16="http://schemas.microsoft.com/office/drawing/2014/main" id="{420CA9B5-707A-FDD9-2681-4D3F1C01E566}"/>
              </a:ext>
            </a:extLst>
          </p:cNvPr>
          <p:cNvPicPr>
            <a:picLocks noChangeAspect="1"/>
          </p:cNvPicPr>
          <p:nvPr/>
        </p:nvPicPr>
        <p:blipFill>
          <a:blip r:embed="rId4"/>
          <a:stretch>
            <a:fillRect/>
          </a:stretch>
        </p:blipFill>
        <p:spPr>
          <a:xfrm>
            <a:off x="6863227" y="354328"/>
            <a:ext cx="799153" cy="597740"/>
          </a:xfrm>
          <a:prstGeom prst="rect">
            <a:avLst/>
          </a:prstGeom>
        </p:spPr>
      </p:pic>
      <p:sp>
        <p:nvSpPr>
          <p:cNvPr id="8" name="TextBox 7">
            <a:extLst>
              <a:ext uri="{FF2B5EF4-FFF2-40B4-BE49-F238E27FC236}">
                <a16:creationId xmlns:a16="http://schemas.microsoft.com/office/drawing/2014/main" id="{AAD9D964-D025-A25F-3A73-4A86F4347B04}"/>
              </a:ext>
            </a:extLst>
          </p:cNvPr>
          <p:cNvSpPr txBox="1"/>
          <p:nvPr/>
        </p:nvSpPr>
        <p:spPr>
          <a:xfrm>
            <a:off x="70415" y="4111388"/>
            <a:ext cx="1742483" cy="954107"/>
          </a:xfrm>
          <a:prstGeom prst="rect">
            <a:avLst/>
          </a:prstGeom>
          <a:noFill/>
        </p:spPr>
        <p:txBody>
          <a:bodyPr wrap="square">
            <a:spAutoFit/>
          </a:bodyPr>
          <a:lstStyle/>
          <a:p>
            <a:pPr algn="l" rtl="0" fontAlgn="base"/>
            <a:r>
              <a:rPr lang="en-US" sz="1400" b="1" i="0" u="none" strike="noStrike" dirty="0">
                <a:solidFill>
                  <a:srgbClr val="000000"/>
                </a:solidFill>
                <a:effectLst/>
                <a:latin typeface="Franklin Gothic Book" panose="020B0503020102020204" pitchFamily="34" charset="0"/>
              </a:rPr>
              <a:t>Webinar will begin promptly at: </a:t>
            </a:r>
            <a:r>
              <a:rPr lang="en-US" sz="1400" b="0" i="0" dirty="0">
                <a:solidFill>
                  <a:srgbClr val="000000"/>
                </a:solidFill>
                <a:effectLst/>
                <a:latin typeface="Franklin Gothic Book" panose="020B0503020102020204" pitchFamily="34" charset="0"/>
              </a:rPr>
              <a:t>​</a:t>
            </a:r>
            <a:endParaRPr lang="en-US" b="0" i="0" dirty="0">
              <a:solidFill>
                <a:srgbClr val="000000"/>
              </a:solidFill>
              <a:effectLst/>
              <a:latin typeface="Segoe UI" panose="020B0502040204020203" pitchFamily="34" charset="0"/>
            </a:endParaRPr>
          </a:p>
          <a:p>
            <a:pPr algn="l" rtl="0" fontAlgn="base"/>
            <a:r>
              <a:rPr lang="en-US" sz="1400" b="1" i="0" u="none" strike="noStrike" dirty="0">
                <a:solidFill>
                  <a:srgbClr val="000000"/>
                </a:solidFill>
                <a:effectLst/>
                <a:latin typeface="Franklin Gothic Book" panose="020B0503020102020204" pitchFamily="34" charset="0"/>
              </a:rPr>
              <a:t>11 AM ET / 4 PM GMT</a:t>
            </a:r>
            <a:endParaRPr lang="en-US" b="0" i="0" dirty="0">
              <a:solidFill>
                <a:srgbClr val="000000"/>
              </a:solidFill>
              <a:effectLst/>
              <a:latin typeface="Segoe UI" panose="020B0502040204020203" pitchFamily="34" charset="0"/>
            </a:endParaRPr>
          </a:p>
        </p:txBody>
      </p:sp>
      <p:sp>
        <p:nvSpPr>
          <p:cNvPr id="9" name="TextBox 8">
            <a:extLst>
              <a:ext uri="{FF2B5EF4-FFF2-40B4-BE49-F238E27FC236}">
                <a16:creationId xmlns:a16="http://schemas.microsoft.com/office/drawing/2014/main" id="{5D66861B-7C80-0C96-047D-642A2FC6A52E}"/>
              </a:ext>
            </a:extLst>
          </p:cNvPr>
          <p:cNvSpPr txBox="1"/>
          <p:nvPr/>
        </p:nvSpPr>
        <p:spPr>
          <a:xfrm>
            <a:off x="4994173" y="3286431"/>
            <a:ext cx="3554233" cy="300082"/>
          </a:xfrm>
          <a:prstGeom prst="rect">
            <a:avLst/>
          </a:prstGeom>
          <a:noFill/>
        </p:spPr>
        <p:txBody>
          <a:bodyPr wrap="square" rtlCol="0">
            <a:spAutoFit/>
          </a:bodyPr>
          <a:lstStyle/>
          <a:p>
            <a:pPr algn="ctr"/>
            <a:r>
              <a:rPr lang="en-US" b="1" dirty="0"/>
              <a:t>November 13, 2024</a:t>
            </a:r>
          </a:p>
        </p:txBody>
      </p:sp>
    </p:spTree>
    <p:extLst>
      <p:ext uri="{BB962C8B-B14F-4D97-AF65-F5344CB8AC3E}">
        <p14:creationId xmlns:p14="http://schemas.microsoft.com/office/powerpoint/2010/main" val="27376980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Content Placeholder 2">
            <a:extLst>
              <a:ext uri="{FF2B5EF4-FFF2-40B4-BE49-F238E27FC236}">
                <a16:creationId xmlns:a16="http://schemas.microsoft.com/office/drawing/2014/main" id="{FD0FE247-FC3A-41CD-A62B-1C1848015115}"/>
              </a:ext>
            </a:extLst>
          </p:cNvPr>
          <p:cNvSpPr>
            <a:spLocks noGrp="1"/>
          </p:cNvSpPr>
          <p:nvPr>
            <p:ph idx="11"/>
          </p:nvPr>
        </p:nvSpPr>
        <p:spPr/>
        <p:txBody>
          <a:bodyPr>
            <a:normAutofit/>
          </a:bodyPr>
          <a:lstStyle/>
          <a:p>
            <a:pPr marL="0" indent="0">
              <a:spcAft>
                <a:spcPts val="1200"/>
              </a:spcAft>
              <a:buNone/>
            </a:pPr>
            <a:r>
              <a:rPr lang="en-GB" altLang="en-US"/>
              <a:t>We hope you enjoyed today'</a:t>
            </a:r>
            <a:r>
              <a:rPr lang="en-GB" altLang="ja-JP"/>
              <a:t>s presentation. </a:t>
            </a:r>
          </a:p>
          <a:p>
            <a:pPr marL="0" indent="0">
              <a:spcAft>
                <a:spcPts val="1200"/>
              </a:spcAft>
              <a:buNone/>
            </a:pPr>
            <a:r>
              <a:rPr lang="en-GB" altLang="ja-JP" b="1">
                <a:solidFill>
                  <a:schemeClr val="accent2"/>
                </a:solidFill>
              </a:rPr>
              <a:t>After closing out of Zoom, please click the CONTINUE button </a:t>
            </a:r>
            <a:br>
              <a:rPr lang="en-GB" altLang="ja-JP" b="1">
                <a:solidFill>
                  <a:schemeClr val="accent2"/>
                </a:solidFill>
              </a:rPr>
            </a:br>
            <a:r>
              <a:rPr lang="en-GB" altLang="ja-JP" b="1">
                <a:solidFill>
                  <a:schemeClr val="accent2"/>
                </a:solidFill>
              </a:rPr>
              <a:t>on your screen to take our short survey. Thank you!</a:t>
            </a:r>
            <a:endParaRPr lang="en-GB" altLang="en-US" b="1">
              <a:solidFill>
                <a:schemeClr val="accent2"/>
              </a:solidFill>
            </a:endParaRPr>
          </a:p>
        </p:txBody>
      </p:sp>
      <p:sp>
        <p:nvSpPr>
          <p:cNvPr id="3" name="Title 2">
            <a:extLst>
              <a:ext uri="{FF2B5EF4-FFF2-40B4-BE49-F238E27FC236}">
                <a16:creationId xmlns:a16="http://schemas.microsoft.com/office/drawing/2014/main" id="{4F114EF1-A5FF-4254-A531-1B2C555157F1}"/>
              </a:ext>
            </a:extLst>
          </p:cNvPr>
          <p:cNvSpPr>
            <a:spLocks noGrp="1"/>
          </p:cNvSpPr>
          <p:nvPr>
            <p:ph type="title"/>
          </p:nvPr>
        </p:nvSpPr>
        <p:spPr/>
        <p:txBody>
          <a:bodyPr/>
          <a:lstStyle/>
          <a:p>
            <a:r>
              <a:rPr lang="en-US" sz="3075"/>
              <a:t>Thank you for attending!</a:t>
            </a:r>
          </a:p>
        </p:txBody>
      </p:sp>
      <p:pic>
        <p:nvPicPr>
          <p:cNvPr id="9" name="Picture 8" descr="Graphical user interface, text, application, chat or text message&#10;&#10;Description automatically generated">
            <a:extLst>
              <a:ext uri="{FF2B5EF4-FFF2-40B4-BE49-F238E27FC236}">
                <a16:creationId xmlns:a16="http://schemas.microsoft.com/office/drawing/2014/main" id="{D33EB056-BE07-4485-81AD-724D6E777C6A}"/>
              </a:ext>
            </a:extLst>
          </p:cNvPr>
          <p:cNvPicPr>
            <a:picLocks noChangeAspect="1"/>
          </p:cNvPicPr>
          <p:nvPr/>
        </p:nvPicPr>
        <p:blipFill>
          <a:blip r:embed="rId4"/>
          <a:stretch>
            <a:fillRect/>
          </a:stretch>
        </p:blipFill>
        <p:spPr>
          <a:xfrm>
            <a:off x="2068986" y="2397419"/>
            <a:ext cx="5326380" cy="2407920"/>
          </a:xfrm>
          <a:prstGeom prst="rect">
            <a:avLst/>
          </a:prstGeom>
        </p:spPr>
      </p:pic>
      <p:sp>
        <p:nvSpPr>
          <p:cNvPr id="14" name="Rectangle: Rounded Corners 13">
            <a:extLst>
              <a:ext uri="{FF2B5EF4-FFF2-40B4-BE49-F238E27FC236}">
                <a16:creationId xmlns:a16="http://schemas.microsoft.com/office/drawing/2014/main" id="{FB41DBDD-7315-4825-BA74-4932B3FADCAC}"/>
              </a:ext>
            </a:extLst>
          </p:cNvPr>
          <p:cNvSpPr/>
          <p:nvPr/>
        </p:nvSpPr>
        <p:spPr>
          <a:xfrm>
            <a:off x="3548991" y="4337184"/>
            <a:ext cx="1047754" cy="400903"/>
          </a:xfrm>
          <a:prstGeom prst="roundRect">
            <a:avLst>
              <a:gd name="adj" fmla="val 16667"/>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endParaRPr lang="en-GB" sz="1013">
              <a:solidFill>
                <a:prstClr val="white"/>
              </a:solidFill>
              <a:latin typeface="Franklin Gothic Book" panose="020B0503020102020204"/>
            </a:endParaRPr>
          </a:p>
        </p:txBody>
      </p:sp>
      <p:sp>
        <p:nvSpPr>
          <p:cNvPr id="6" name="Slide Number Placeholder 2">
            <a:extLst>
              <a:ext uri="{FF2B5EF4-FFF2-40B4-BE49-F238E27FC236}">
                <a16:creationId xmlns:a16="http://schemas.microsoft.com/office/drawing/2014/main" id="{F1BF8C6C-81B4-41D4-B2DF-45EA49D3F5E0}"/>
              </a:ext>
            </a:extLst>
          </p:cNvPr>
          <p:cNvSpPr>
            <a:spLocks noGrp="1"/>
          </p:cNvSpPr>
          <p:nvPr>
            <p:ph type="sldNum" sz="quarter" idx="10"/>
          </p:nvPr>
        </p:nvSpPr>
        <p:spPr>
          <a:xfrm>
            <a:off x="6985487" y="59946"/>
            <a:ext cx="2057400" cy="273844"/>
          </a:xfrm>
        </p:spPr>
        <p:txBody>
          <a:bodyPr/>
          <a:lstStyle/>
          <a:p>
            <a:pPr defTabSz="685783">
              <a:defRPr/>
            </a:pPr>
            <a:fld id="{42AD0A0E-4515-A647-B2E3-7F1B29FB990E}" type="slidenum">
              <a:rPr lang="en-US" dirty="0">
                <a:solidFill>
                  <a:prstClr val="black"/>
                </a:solidFill>
                <a:latin typeface="Franklin Gothic Book" panose="020B0503020102020204"/>
              </a:rPr>
              <a:pPr defTabSz="685783">
                <a:defRPr/>
              </a:pPr>
              <a:t>41</a:t>
            </a:fld>
            <a:endParaRPr lang="en-US">
              <a:solidFill>
                <a:prstClr val="black"/>
              </a:solidFill>
              <a:latin typeface="Franklin Gothic Book" panose="020B0503020102020204"/>
            </a:endParaRPr>
          </a:p>
        </p:txBody>
      </p:sp>
    </p:spTree>
    <p:custDataLst>
      <p:tags r:id="rId1"/>
    </p:custDataLst>
    <p:extLst>
      <p:ext uri="{BB962C8B-B14F-4D97-AF65-F5344CB8AC3E}">
        <p14:creationId xmlns:p14="http://schemas.microsoft.com/office/powerpoint/2010/main" val="41223349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9F9B3556-4CA0-41F1-8192-D09E711E3C51}"/>
              </a:ext>
            </a:extLst>
          </p:cNvPr>
          <p:cNvSpPr txBox="1"/>
          <p:nvPr/>
        </p:nvSpPr>
        <p:spPr>
          <a:xfrm>
            <a:off x="624131" y="488975"/>
            <a:ext cx="7895740" cy="593881"/>
          </a:xfrm>
          <a:prstGeom prst="rect">
            <a:avLst/>
          </a:prstGeom>
          <a:noFill/>
        </p:spPr>
        <p:txBody>
          <a:bodyPr wrap="square" lIns="68580" tIns="34290" rIns="68580" bIns="34290" rtlCol="0" anchor="t">
            <a:spAutoFit/>
          </a:bodyPr>
          <a:lstStyle/>
          <a:p>
            <a:pPr defTabSz="685783">
              <a:lnSpc>
                <a:spcPct val="90000"/>
              </a:lnSpc>
              <a:defRPr/>
            </a:pPr>
            <a:r>
              <a:rPr lang="en-US" sz="2775" b="1">
                <a:solidFill>
                  <a:srgbClr val="F28C11"/>
                </a:solidFill>
                <a:latin typeface="Franklin Gothic Medium" panose="020B0603020102020204"/>
              </a:rPr>
              <a:t>Catherine Skobe</a:t>
            </a:r>
          </a:p>
          <a:p>
            <a:pPr defTabSz="685783">
              <a:lnSpc>
                <a:spcPct val="90000"/>
              </a:lnSpc>
              <a:spcBef>
                <a:spcPct val="0"/>
              </a:spcBef>
              <a:defRPr/>
            </a:pPr>
            <a:endParaRPr lang="en-US" sz="1013"/>
          </a:p>
        </p:txBody>
      </p:sp>
      <p:sp>
        <p:nvSpPr>
          <p:cNvPr id="27" name="Rectangle 26">
            <a:extLst>
              <a:ext uri="{FF2B5EF4-FFF2-40B4-BE49-F238E27FC236}">
                <a16:creationId xmlns:a16="http://schemas.microsoft.com/office/drawing/2014/main" id="{30B86684-560B-4625-9126-37384A52BFC5}"/>
              </a:ext>
            </a:extLst>
          </p:cNvPr>
          <p:cNvSpPr/>
          <p:nvPr/>
        </p:nvSpPr>
        <p:spPr>
          <a:xfrm>
            <a:off x="216198" y="4852293"/>
            <a:ext cx="4389343" cy="196208"/>
          </a:xfrm>
          <a:prstGeom prst="rect">
            <a:avLst/>
          </a:prstGeom>
        </p:spPr>
        <p:txBody>
          <a:bodyPr wrap="none">
            <a:spAutoFit/>
          </a:bodyPr>
          <a:lstStyle/>
          <a:p>
            <a:pPr defTabSz="685783">
              <a:defRPr/>
            </a:pPr>
            <a:r>
              <a:rPr lang="en-US" sz="675">
                <a:solidFill>
                  <a:prstClr val="white"/>
                </a:solidFill>
                <a:latin typeface="Franklin Gothic Book" panose="020B0503020102020204"/>
              </a:rPr>
              <a:t>CMPP, certified medical publications professional; ISMPP, international society of medical publications professional</a:t>
            </a:r>
            <a:endParaRPr lang="en-IN" sz="675">
              <a:solidFill>
                <a:prstClr val="white"/>
              </a:solidFill>
              <a:latin typeface="Franklin Gothic Book" panose="020B0503020102020204"/>
            </a:endParaRPr>
          </a:p>
        </p:txBody>
      </p:sp>
      <p:sp>
        <p:nvSpPr>
          <p:cNvPr id="9" name="TextBox 8">
            <a:extLst>
              <a:ext uri="{FF2B5EF4-FFF2-40B4-BE49-F238E27FC236}">
                <a16:creationId xmlns:a16="http://schemas.microsoft.com/office/drawing/2014/main" id="{37AB2428-127A-4A02-B0AC-8037CBB5D7D8}"/>
              </a:ext>
            </a:extLst>
          </p:cNvPr>
          <p:cNvSpPr txBox="1"/>
          <p:nvPr/>
        </p:nvSpPr>
        <p:spPr>
          <a:xfrm>
            <a:off x="3041103" y="1399411"/>
            <a:ext cx="4876939" cy="1323439"/>
          </a:xfrm>
          <a:prstGeom prst="rect">
            <a:avLst/>
          </a:prstGeom>
          <a:noFill/>
        </p:spPr>
        <p:txBody>
          <a:bodyPr wrap="square" lIns="91440" tIns="45720" rIns="91440" bIns="45720" anchor="t">
            <a:spAutoFit/>
          </a:bodyPr>
          <a:lstStyle/>
          <a:p>
            <a:pPr marL="342424" indent="-342424">
              <a:buFont typeface="Symbol" panose="05050102010706020507" pitchFamily="18" charset="2"/>
              <a:buChar char=""/>
            </a:pPr>
            <a:r>
              <a:rPr lang="en-US" sz="1600"/>
              <a:t>Publications Management Team Leader at Pfizer</a:t>
            </a:r>
          </a:p>
          <a:p>
            <a:pPr marL="342424" indent="-342424">
              <a:buFont typeface="Symbol" panose="05050102010706020507" pitchFamily="18" charset="2"/>
              <a:buChar char=""/>
            </a:pPr>
            <a:r>
              <a:rPr lang="en-US" sz="1600"/>
              <a:t>Co-Lead ISMPP Patient Engagement Task Force</a:t>
            </a:r>
          </a:p>
          <a:p>
            <a:pPr marL="342424" indent="-342424">
              <a:buFont typeface="Symbol" panose="05050102010706020507" pitchFamily="18" charset="2"/>
              <a:buChar char=""/>
            </a:pPr>
            <a:r>
              <a:rPr lang="en-US" sz="1600"/>
              <a:t>Past-Chair of ISMPP, 2019-20</a:t>
            </a:r>
          </a:p>
          <a:p>
            <a:pPr marL="342424" indent="-342424">
              <a:buFont typeface="Symbol" panose="05050102010706020507" pitchFamily="18" charset="2"/>
              <a:buChar char=""/>
            </a:pPr>
            <a:r>
              <a:rPr lang="en-US" sz="1600"/>
              <a:t>Member of Open Pharma, Vision Task Force member</a:t>
            </a:r>
            <a:endParaRPr lang="en-US" sz="1600">
              <a:solidFill>
                <a:prstClr val="black"/>
              </a:solidFill>
            </a:endParaRPr>
          </a:p>
        </p:txBody>
      </p:sp>
      <p:pic>
        <p:nvPicPr>
          <p:cNvPr id="8" name="Picture 7">
            <a:extLst>
              <a:ext uri="{FF2B5EF4-FFF2-40B4-BE49-F238E27FC236}">
                <a16:creationId xmlns:a16="http://schemas.microsoft.com/office/drawing/2014/main" id="{65AEAB05-6AB2-B0B8-2264-88E78BAFC813}"/>
              </a:ext>
            </a:extLst>
          </p:cNvPr>
          <p:cNvPicPr>
            <a:picLocks noChangeAspect="1"/>
          </p:cNvPicPr>
          <p:nvPr/>
        </p:nvPicPr>
        <p:blipFill>
          <a:blip r:embed="rId3"/>
          <a:srcRect l="14298" r="14298"/>
          <a:stretch/>
        </p:blipFill>
        <p:spPr>
          <a:xfrm>
            <a:off x="991554" y="1226344"/>
            <a:ext cx="1863563" cy="2609851"/>
          </a:xfrm>
          <a:prstGeom prst="ellipse">
            <a:avLst/>
          </a:prstGeom>
          <a:ln w="57150">
            <a:solidFill>
              <a:schemeClr val="bg2">
                <a:lumMod val="25000"/>
              </a:schemeClr>
            </a:solidFill>
          </a:ln>
        </p:spPr>
      </p:pic>
    </p:spTree>
    <p:extLst>
      <p:ext uri="{BB962C8B-B14F-4D97-AF65-F5344CB8AC3E}">
        <p14:creationId xmlns:p14="http://schemas.microsoft.com/office/powerpoint/2010/main" val="9142075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9F9B3556-4CA0-41F1-8192-D09E711E3C51}"/>
              </a:ext>
            </a:extLst>
          </p:cNvPr>
          <p:cNvSpPr txBox="1"/>
          <p:nvPr/>
        </p:nvSpPr>
        <p:spPr>
          <a:xfrm>
            <a:off x="624131" y="488975"/>
            <a:ext cx="7895740" cy="593881"/>
          </a:xfrm>
          <a:prstGeom prst="rect">
            <a:avLst/>
          </a:prstGeom>
          <a:noFill/>
        </p:spPr>
        <p:txBody>
          <a:bodyPr wrap="square" lIns="68580" tIns="34290" rIns="68580" bIns="34290" rtlCol="0" anchor="t">
            <a:spAutoFit/>
          </a:bodyPr>
          <a:lstStyle/>
          <a:p>
            <a:pPr defTabSz="685783">
              <a:lnSpc>
                <a:spcPct val="90000"/>
              </a:lnSpc>
              <a:defRPr/>
            </a:pPr>
            <a:r>
              <a:rPr lang="en-US" sz="2775" b="1">
                <a:solidFill>
                  <a:srgbClr val="F28C11"/>
                </a:solidFill>
                <a:latin typeface="Franklin Gothic Medium" panose="020B0603020102020204"/>
              </a:rPr>
              <a:t>Trishna Bharadia</a:t>
            </a:r>
          </a:p>
          <a:p>
            <a:pPr defTabSz="685783">
              <a:lnSpc>
                <a:spcPct val="90000"/>
              </a:lnSpc>
              <a:spcBef>
                <a:spcPct val="0"/>
              </a:spcBef>
              <a:defRPr/>
            </a:pPr>
            <a:endParaRPr lang="en-US" sz="1013"/>
          </a:p>
        </p:txBody>
      </p:sp>
      <p:sp>
        <p:nvSpPr>
          <p:cNvPr id="27" name="Rectangle 26">
            <a:extLst>
              <a:ext uri="{FF2B5EF4-FFF2-40B4-BE49-F238E27FC236}">
                <a16:creationId xmlns:a16="http://schemas.microsoft.com/office/drawing/2014/main" id="{30B86684-560B-4625-9126-37384A52BFC5}"/>
              </a:ext>
            </a:extLst>
          </p:cNvPr>
          <p:cNvSpPr/>
          <p:nvPr/>
        </p:nvSpPr>
        <p:spPr>
          <a:xfrm>
            <a:off x="216198" y="4852293"/>
            <a:ext cx="4389343" cy="196208"/>
          </a:xfrm>
          <a:prstGeom prst="rect">
            <a:avLst/>
          </a:prstGeom>
        </p:spPr>
        <p:txBody>
          <a:bodyPr wrap="none">
            <a:spAutoFit/>
          </a:bodyPr>
          <a:lstStyle/>
          <a:p>
            <a:pPr defTabSz="685783">
              <a:defRPr/>
            </a:pPr>
            <a:r>
              <a:rPr lang="en-US" sz="675">
                <a:solidFill>
                  <a:prstClr val="white"/>
                </a:solidFill>
                <a:latin typeface="Franklin Gothic Book" panose="020B0503020102020204"/>
              </a:rPr>
              <a:t>CMPP, certified medical publications professional; ISMPP, international society of medical publications professional</a:t>
            </a:r>
            <a:endParaRPr lang="en-IN" sz="675">
              <a:solidFill>
                <a:prstClr val="white"/>
              </a:solidFill>
              <a:latin typeface="Franklin Gothic Book" panose="020B0503020102020204"/>
            </a:endParaRPr>
          </a:p>
        </p:txBody>
      </p:sp>
      <p:sp>
        <p:nvSpPr>
          <p:cNvPr id="9" name="TextBox 8">
            <a:extLst>
              <a:ext uri="{FF2B5EF4-FFF2-40B4-BE49-F238E27FC236}">
                <a16:creationId xmlns:a16="http://schemas.microsoft.com/office/drawing/2014/main" id="{37AB2428-127A-4A02-B0AC-8037CBB5D7D8}"/>
              </a:ext>
            </a:extLst>
          </p:cNvPr>
          <p:cNvSpPr txBox="1"/>
          <p:nvPr/>
        </p:nvSpPr>
        <p:spPr>
          <a:xfrm>
            <a:off x="2951049" y="1417588"/>
            <a:ext cx="4876939" cy="2308324"/>
          </a:xfrm>
          <a:prstGeom prst="rect">
            <a:avLst/>
          </a:prstGeom>
          <a:noFill/>
        </p:spPr>
        <p:txBody>
          <a:bodyPr wrap="square" lIns="91440" tIns="45720" rIns="91440" bIns="45720" anchor="t">
            <a:spAutoFit/>
          </a:bodyPr>
          <a:lstStyle/>
          <a:p>
            <a:pPr marL="342424" indent="-342424">
              <a:buFont typeface="Symbol" panose="05050102010706020507" pitchFamily="18" charset="2"/>
              <a:buChar char=""/>
            </a:pPr>
            <a:r>
              <a:rPr lang="en-US" sz="1600" dirty="0"/>
              <a:t>Multi-award winning with ~15 years experience working with multiple stakeholders in patient advocacy and engagement</a:t>
            </a:r>
          </a:p>
          <a:p>
            <a:pPr marL="342424" indent="-342424">
              <a:buFont typeface="Symbol" panose="05050102010706020507" pitchFamily="18" charset="2"/>
              <a:buChar char=""/>
            </a:pPr>
            <a:r>
              <a:rPr lang="en-US" sz="1600" dirty="0"/>
              <a:t>Visiting lecturer on patient engagement at King's College London's Centre for Pharmaceutical Medicine Research</a:t>
            </a:r>
          </a:p>
          <a:p>
            <a:pPr marL="342424" indent="-342424">
              <a:buFont typeface="Symbol" panose="05050102010706020507" pitchFamily="18" charset="2"/>
              <a:buChar char=""/>
            </a:pPr>
            <a:r>
              <a:rPr lang="en-US" sz="1600" dirty="0"/>
              <a:t>Specific experience in patient involvement in medical publications, information and communications</a:t>
            </a:r>
          </a:p>
        </p:txBody>
      </p:sp>
      <p:pic>
        <p:nvPicPr>
          <p:cNvPr id="8" name="Picture 7">
            <a:extLst>
              <a:ext uri="{FF2B5EF4-FFF2-40B4-BE49-F238E27FC236}">
                <a16:creationId xmlns:a16="http://schemas.microsoft.com/office/drawing/2014/main" id="{65AEAB05-6AB2-B0B8-2264-88E78BAFC813}"/>
              </a:ext>
            </a:extLst>
          </p:cNvPr>
          <p:cNvPicPr>
            <a:picLocks noChangeAspect="1"/>
          </p:cNvPicPr>
          <p:nvPr/>
        </p:nvPicPr>
        <p:blipFill>
          <a:blip r:embed="rId2"/>
          <a:srcRect l="14298" r="14298"/>
          <a:stretch/>
        </p:blipFill>
        <p:spPr>
          <a:xfrm>
            <a:off x="991554" y="1226344"/>
            <a:ext cx="1863563" cy="2609851"/>
          </a:xfrm>
          <a:prstGeom prst="ellipse">
            <a:avLst/>
          </a:prstGeom>
          <a:ln w="57150">
            <a:solidFill>
              <a:schemeClr val="bg2">
                <a:lumMod val="25000"/>
              </a:schemeClr>
            </a:solidFill>
          </a:ln>
        </p:spPr>
      </p:pic>
    </p:spTree>
    <p:extLst>
      <p:ext uri="{BB962C8B-B14F-4D97-AF65-F5344CB8AC3E}">
        <p14:creationId xmlns:p14="http://schemas.microsoft.com/office/powerpoint/2010/main" val="14741321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9F9B3556-4CA0-41F1-8192-D09E711E3C51}"/>
              </a:ext>
            </a:extLst>
          </p:cNvPr>
          <p:cNvSpPr txBox="1"/>
          <p:nvPr/>
        </p:nvSpPr>
        <p:spPr>
          <a:xfrm>
            <a:off x="624131" y="488975"/>
            <a:ext cx="7895740" cy="593881"/>
          </a:xfrm>
          <a:prstGeom prst="rect">
            <a:avLst/>
          </a:prstGeom>
          <a:noFill/>
        </p:spPr>
        <p:txBody>
          <a:bodyPr wrap="square" lIns="68580" tIns="34290" rIns="68580" bIns="34290" rtlCol="0" anchor="t">
            <a:spAutoFit/>
          </a:bodyPr>
          <a:lstStyle/>
          <a:p>
            <a:pPr defTabSz="685783">
              <a:lnSpc>
                <a:spcPct val="90000"/>
              </a:lnSpc>
              <a:defRPr/>
            </a:pPr>
            <a:r>
              <a:rPr lang="en-US" sz="2775" b="1">
                <a:solidFill>
                  <a:srgbClr val="F28C11"/>
                </a:solidFill>
                <a:latin typeface="Franklin Gothic Medium" panose="020B0603020102020204"/>
              </a:rPr>
              <a:t>Behtash Bahador</a:t>
            </a:r>
          </a:p>
          <a:p>
            <a:pPr defTabSz="685783">
              <a:lnSpc>
                <a:spcPct val="90000"/>
              </a:lnSpc>
              <a:spcBef>
                <a:spcPct val="0"/>
              </a:spcBef>
              <a:defRPr/>
            </a:pPr>
            <a:endParaRPr lang="en-US" sz="1013"/>
          </a:p>
        </p:txBody>
      </p:sp>
      <p:sp>
        <p:nvSpPr>
          <p:cNvPr id="27" name="Rectangle 26">
            <a:extLst>
              <a:ext uri="{FF2B5EF4-FFF2-40B4-BE49-F238E27FC236}">
                <a16:creationId xmlns:a16="http://schemas.microsoft.com/office/drawing/2014/main" id="{30B86684-560B-4625-9126-37384A52BFC5}"/>
              </a:ext>
            </a:extLst>
          </p:cNvPr>
          <p:cNvSpPr/>
          <p:nvPr/>
        </p:nvSpPr>
        <p:spPr>
          <a:xfrm>
            <a:off x="216198" y="4852293"/>
            <a:ext cx="4389343" cy="196208"/>
          </a:xfrm>
          <a:prstGeom prst="rect">
            <a:avLst/>
          </a:prstGeom>
        </p:spPr>
        <p:txBody>
          <a:bodyPr wrap="none">
            <a:spAutoFit/>
          </a:bodyPr>
          <a:lstStyle/>
          <a:p>
            <a:pPr defTabSz="685783">
              <a:defRPr/>
            </a:pPr>
            <a:r>
              <a:rPr lang="en-US" sz="675">
                <a:solidFill>
                  <a:prstClr val="white"/>
                </a:solidFill>
                <a:latin typeface="Franklin Gothic Book" panose="020B0503020102020204"/>
              </a:rPr>
              <a:t>CMPP, certified medical publications professional; ISMPP, international society of medical publications professional</a:t>
            </a:r>
            <a:endParaRPr lang="en-IN" sz="675">
              <a:solidFill>
                <a:prstClr val="white"/>
              </a:solidFill>
              <a:latin typeface="Franklin Gothic Book" panose="020B0503020102020204"/>
            </a:endParaRPr>
          </a:p>
        </p:txBody>
      </p:sp>
      <p:sp>
        <p:nvSpPr>
          <p:cNvPr id="9" name="TextBox 8">
            <a:extLst>
              <a:ext uri="{FF2B5EF4-FFF2-40B4-BE49-F238E27FC236}">
                <a16:creationId xmlns:a16="http://schemas.microsoft.com/office/drawing/2014/main" id="{37AB2428-127A-4A02-B0AC-8037CBB5D7D8}"/>
              </a:ext>
            </a:extLst>
          </p:cNvPr>
          <p:cNvSpPr txBox="1"/>
          <p:nvPr/>
        </p:nvSpPr>
        <p:spPr>
          <a:xfrm>
            <a:off x="2985685" y="1226344"/>
            <a:ext cx="4876939" cy="3108543"/>
          </a:xfrm>
          <a:prstGeom prst="rect">
            <a:avLst/>
          </a:prstGeom>
          <a:noFill/>
        </p:spPr>
        <p:txBody>
          <a:bodyPr wrap="square" lIns="91440" tIns="45720" rIns="91440" bIns="45720" anchor="t">
            <a:spAutoFit/>
          </a:bodyPr>
          <a:lstStyle/>
          <a:p>
            <a:pPr marL="342424" indent="-342424">
              <a:buFont typeface="Symbol" panose="05050102010706020507" pitchFamily="18" charset="2"/>
              <a:buChar char=""/>
            </a:pPr>
            <a:r>
              <a:rPr lang="en-US" sz="1400" dirty="0"/>
              <a:t>Director of Health Literacy at the non-profit organization CISCRP</a:t>
            </a:r>
          </a:p>
          <a:p>
            <a:pPr marL="342424" indent="-342424">
              <a:buFont typeface="Symbol" panose="05050102010706020507" pitchFamily="18" charset="2"/>
              <a:buChar char=""/>
            </a:pPr>
            <a:r>
              <a:rPr lang="en-US" sz="1400" dirty="0"/>
              <a:t>Master of Science in Health Communication from the Tufts University School of Medicine</a:t>
            </a:r>
          </a:p>
          <a:p>
            <a:pPr marL="342424" indent="-342424">
              <a:buFont typeface="Symbol" panose="05050102010706020507" pitchFamily="18" charset="2"/>
              <a:buChar char=""/>
            </a:pPr>
            <a:r>
              <a:rPr lang="en-US" sz="1400" dirty="0"/>
              <a:t>Since 2014, has collaborated with a range of stakeholder groups to establish and implement patient- and community-centric initiatives across the life-cycle of clinical research</a:t>
            </a:r>
          </a:p>
          <a:p>
            <a:pPr marL="342424" indent="-342424">
              <a:buFont typeface="Symbol" panose="05050102010706020507" pitchFamily="18" charset="2"/>
              <a:buChar char=""/>
            </a:pPr>
            <a:r>
              <a:rPr lang="en-US" sz="1400" dirty="0"/>
              <a:t>This has included supporting the development of regulatory and cross-disciplinary best practice guidelines, operationalizing key elements of evidence-based public health programing into research engagement activities, and always keeping the needs of patients, participants and the public at the forefront of his work</a:t>
            </a:r>
            <a:endParaRPr lang="en-US" sz="1400" dirty="0">
              <a:solidFill>
                <a:prstClr val="black"/>
              </a:solidFill>
            </a:endParaRPr>
          </a:p>
        </p:txBody>
      </p:sp>
      <p:pic>
        <p:nvPicPr>
          <p:cNvPr id="8" name="Picture 7">
            <a:extLst>
              <a:ext uri="{FF2B5EF4-FFF2-40B4-BE49-F238E27FC236}">
                <a16:creationId xmlns:a16="http://schemas.microsoft.com/office/drawing/2014/main" id="{65AEAB05-6AB2-B0B8-2264-88E78BAFC813}"/>
              </a:ext>
            </a:extLst>
          </p:cNvPr>
          <p:cNvPicPr>
            <a:picLocks noChangeAspect="1"/>
          </p:cNvPicPr>
          <p:nvPr/>
        </p:nvPicPr>
        <p:blipFill>
          <a:blip r:embed="rId2"/>
          <a:srcRect l="14298" r="14298"/>
          <a:stretch/>
        </p:blipFill>
        <p:spPr>
          <a:xfrm>
            <a:off x="991554" y="1226344"/>
            <a:ext cx="1863563" cy="2609851"/>
          </a:xfrm>
          <a:prstGeom prst="ellipse">
            <a:avLst/>
          </a:prstGeom>
          <a:ln w="57150">
            <a:solidFill>
              <a:schemeClr val="bg2">
                <a:lumMod val="25000"/>
              </a:schemeClr>
            </a:solidFill>
          </a:ln>
        </p:spPr>
      </p:pic>
    </p:spTree>
    <p:extLst>
      <p:ext uri="{BB962C8B-B14F-4D97-AF65-F5344CB8AC3E}">
        <p14:creationId xmlns:p14="http://schemas.microsoft.com/office/powerpoint/2010/main" val="21174401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9F9B3556-4CA0-41F1-8192-D09E711E3C51}"/>
              </a:ext>
            </a:extLst>
          </p:cNvPr>
          <p:cNvSpPr txBox="1"/>
          <p:nvPr/>
        </p:nvSpPr>
        <p:spPr>
          <a:xfrm>
            <a:off x="624131" y="488975"/>
            <a:ext cx="7895740" cy="593881"/>
          </a:xfrm>
          <a:prstGeom prst="rect">
            <a:avLst/>
          </a:prstGeom>
          <a:noFill/>
        </p:spPr>
        <p:txBody>
          <a:bodyPr wrap="square" lIns="68580" tIns="34290" rIns="68580" bIns="34290" rtlCol="0" anchor="t">
            <a:spAutoFit/>
          </a:bodyPr>
          <a:lstStyle/>
          <a:p>
            <a:pPr defTabSz="685783">
              <a:lnSpc>
                <a:spcPct val="90000"/>
              </a:lnSpc>
              <a:defRPr/>
            </a:pPr>
            <a:r>
              <a:rPr lang="en-US" sz="2775" b="1">
                <a:solidFill>
                  <a:srgbClr val="F28C11"/>
                </a:solidFill>
                <a:latin typeface="Franklin Gothic Medium" panose="020B0603020102020204"/>
              </a:rPr>
              <a:t>Chris Rains</a:t>
            </a:r>
          </a:p>
          <a:p>
            <a:pPr defTabSz="685783">
              <a:lnSpc>
                <a:spcPct val="90000"/>
              </a:lnSpc>
              <a:spcBef>
                <a:spcPct val="0"/>
              </a:spcBef>
              <a:defRPr/>
            </a:pPr>
            <a:endParaRPr lang="en-US" sz="1013"/>
          </a:p>
        </p:txBody>
      </p:sp>
      <p:sp>
        <p:nvSpPr>
          <p:cNvPr id="27" name="Rectangle 26">
            <a:extLst>
              <a:ext uri="{FF2B5EF4-FFF2-40B4-BE49-F238E27FC236}">
                <a16:creationId xmlns:a16="http://schemas.microsoft.com/office/drawing/2014/main" id="{30B86684-560B-4625-9126-37384A52BFC5}"/>
              </a:ext>
            </a:extLst>
          </p:cNvPr>
          <p:cNvSpPr/>
          <p:nvPr/>
        </p:nvSpPr>
        <p:spPr>
          <a:xfrm>
            <a:off x="216198" y="4852293"/>
            <a:ext cx="4389343" cy="196208"/>
          </a:xfrm>
          <a:prstGeom prst="rect">
            <a:avLst/>
          </a:prstGeom>
        </p:spPr>
        <p:txBody>
          <a:bodyPr wrap="none">
            <a:spAutoFit/>
          </a:bodyPr>
          <a:lstStyle/>
          <a:p>
            <a:pPr defTabSz="685783">
              <a:defRPr/>
            </a:pPr>
            <a:r>
              <a:rPr lang="en-US" sz="675">
                <a:solidFill>
                  <a:prstClr val="white"/>
                </a:solidFill>
                <a:latin typeface="Franklin Gothic Book" panose="020B0503020102020204"/>
              </a:rPr>
              <a:t>CMPP, certified medical publications professional; ISMPP, international society of medical publications professional</a:t>
            </a:r>
            <a:endParaRPr lang="en-IN" sz="675">
              <a:solidFill>
                <a:prstClr val="white"/>
              </a:solidFill>
              <a:latin typeface="Franklin Gothic Book" panose="020B0503020102020204"/>
            </a:endParaRPr>
          </a:p>
        </p:txBody>
      </p:sp>
      <p:pic>
        <p:nvPicPr>
          <p:cNvPr id="8" name="Picture 7">
            <a:extLst>
              <a:ext uri="{FF2B5EF4-FFF2-40B4-BE49-F238E27FC236}">
                <a16:creationId xmlns:a16="http://schemas.microsoft.com/office/drawing/2014/main" id="{65AEAB05-6AB2-B0B8-2264-88E78BAFC813}"/>
              </a:ext>
            </a:extLst>
          </p:cNvPr>
          <p:cNvPicPr>
            <a:picLocks noChangeAspect="1"/>
          </p:cNvPicPr>
          <p:nvPr/>
        </p:nvPicPr>
        <p:blipFill>
          <a:blip r:embed="rId2"/>
          <a:srcRect l="14298" r="14298"/>
          <a:stretch/>
        </p:blipFill>
        <p:spPr>
          <a:xfrm>
            <a:off x="991554" y="1226344"/>
            <a:ext cx="1863563" cy="2609851"/>
          </a:xfrm>
          <a:prstGeom prst="ellipse">
            <a:avLst/>
          </a:prstGeom>
          <a:ln w="57150">
            <a:solidFill>
              <a:schemeClr val="bg2">
                <a:lumMod val="25000"/>
              </a:schemeClr>
            </a:solidFill>
          </a:ln>
        </p:spPr>
      </p:pic>
      <p:sp>
        <p:nvSpPr>
          <p:cNvPr id="2" name="TextBox 1">
            <a:extLst>
              <a:ext uri="{FF2B5EF4-FFF2-40B4-BE49-F238E27FC236}">
                <a16:creationId xmlns:a16="http://schemas.microsoft.com/office/drawing/2014/main" id="{2DB2E6BD-1250-E767-0DC5-58C3CE1D0EA5}"/>
              </a:ext>
            </a:extLst>
          </p:cNvPr>
          <p:cNvSpPr txBox="1"/>
          <p:nvPr/>
        </p:nvSpPr>
        <p:spPr>
          <a:xfrm>
            <a:off x="3180520" y="1171366"/>
            <a:ext cx="4699221" cy="2800767"/>
          </a:xfrm>
          <a:prstGeom prst="rect">
            <a:avLst/>
          </a:prstGeom>
          <a:noFill/>
        </p:spPr>
        <p:txBody>
          <a:bodyPr wrap="square" rtlCol="0">
            <a:spAutoFit/>
          </a:bodyPr>
          <a:lstStyle/>
          <a:p>
            <a:pPr marL="285750" indent="-285750">
              <a:buFont typeface="Arial" panose="020B0604020202020204" pitchFamily="34" charset="0"/>
              <a:buChar char="•"/>
            </a:pPr>
            <a:r>
              <a:rPr lang="en-US" sz="1600" dirty="0"/>
              <a:t>Chris is the principal consultant at CPR Biopharma Consulting. </a:t>
            </a:r>
          </a:p>
          <a:p>
            <a:pPr marL="285750" indent="-285750">
              <a:buFont typeface="Arial" panose="020B0604020202020204" pitchFamily="34" charset="0"/>
              <a:buChar char="•"/>
            </a:pPr>
            <a:r>
              <a:rPr lang="en-US" sz="1600" dirty="0"/>
              <a:t>Prior to that he was a VP, Global Medical Affairs at Takeda, responsible for core Medical Affairs capabilities such as Publications, Medical Communications, Evidence Generation, Scientific Training and Medical Information.  </a:t>
            </a:r>
          </a:p>
          <a:p>
            <a:pPr marL="285750" indent="-285750">
              <a:buFont typeface="Arial" panose="020B0604020202020204" pitchFamily="34" charset="0"/>
              <a:buChar char="•"/>
            </a:pPr>
            <a:r>
              <a:rPr lang="en-US" sz="1600" dirty="0"/>
              <a:t>He is a co-founder of Open Pharma and has been responsible for driving the biopharma industry to be more transparent and innovative in its approach to communications. </a:t>
            </a:r>
          </a:p>
        </p:txBody>
      </p:sp>
    </p:spTree>
    <p:extLst>
      <p:ext uri="{BB962C8B-B14F-4D97-AF65-F5344CB8AC3E}">
        <p14:creationId xmlns:p14="http://schemas.microsoft.com/office/powerpoint/2010/main" val="6202317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9F9B3556-4CA0-41F1-8192-D09E711E3C51}"/>
              </a:ext>
            </a:extLst>
          </p:cNvPr>
          <p:cNvSpPr txBox="1"/>
          <p:nvPr/>
        </p:nvSpPr>
        <p:spPr>
          <a:xfrm>
            <a:off x="624131" y="488975"/>
            <a:ext cx="7895740" cy="593881"/>
          </a:xfrm>
          <a:prstGeom prst="rect">
            <a:avLst/>
          </a:prstGeom>
          <a:noFill/>
        </p:spPr>
        <p:txBody>
          <a:bodyPr wrap="square" lIns="68580" tIns="34290" rIns="68580" bIns="34290" rtlCol="0" anchor="t">
            <a:spAutoFit/>
          </a:bodyPr>
          <a:lstStyle/>
          <a:p>
            <a:pPr defTabSz="685783">
              <a:lnSpc>
                <a:spcPct val="90000"/>
              </a:lnSpc>
              <a:defRPr/>
            </a:pPr>
            <a:r>
              <a:rPr lang="en-US" sz="2775" b="1">
                <a:solidFill>
                  <a:srgbClr val="F28C11"/>
                </a:solidFill>
                <a:latin typeface="Franklin Gothic Medium" panose="020B0603020102020204"/>
              </a:rPr>
              <a:t>Moderator: Chris Winchester</a:t>
            </a:r>
          </a:p>
          <a:p>
            <a:pPr defTabSz="685783">
              <a:lnSpc>
                <a:spcPct val="90000"/>
              </a:lnSpc>
              <a:spcBef>
                <a:spcPct val="0"/>
              </a:spcBef>
              <a:defRPr/>
            </a:pPr>
            <a:endParaRPr lang="en-US" sz="1013"/>
          </a:p>
        </p:txBody>
      </p:sp>
      <p:sp>
        <p:nvSpPr>
          <p:cNvPr id="27" name="Rectangle 26">
            <a:extLst>
              <a:ext uri="{FF2B5EF4-FFF2-40B4-BE49-F238E27FC236}">
                <a16:creationId xmlns:a16="http://schemas.microsoft.com/office/drawing/2014/main" id="{30B86684-560B-4625-9126-37384A52BFC5}"/>
              </a:ext>
            </a:extLst>
          </p:cNvPr>
          <p:cNvSpPr/>
          <p:nvPr/>
        </p:nvSpPr>
        <p:spPr>
          <a:xfrm>
            <a:off x="216198" y="4852293"/>
            <a:ext cx="4389343" cy="196208"/>
          </a:xfrm>
          <a:prstGeom prst="rect">
            <a:avLst/>
          </a:prstGeom>
        </p:spPr>
        <p:txBody>
          <a:bodyPr wrap="none">
            <a:spAutoFit/>
          </a:bodyPr>
          <a:lstStyle/>
          <a:p>
            <a:pPr defTabSz="685783">
              <a:defRPr/>
            </a:pPr>
            <a:r>
              <a:rPr lang="en-US" sz="675">
                <a:solidFill>
                  <a:prstClr val="white"/>
                </a:solidFill>
                <a:latin typeface="Franklin Gothic Book" panose="020B0503020102020204"/>
              </a:rPr>
              <a:t>CMPP, certified medical publications professional; ISMPP, international society of medical publications professional</a:t>
            </a:r>
            <a:endParaRPr lang="en-IN" sz="675">
              <a:solidFill>
                <a:prstClr val="white"/>
              </a:solidFill>
              <a:latin typeface="Franklin Gothic Book" panose="020B0503020102020204"/>
            </a:endParaRPr>
          </a:p>
        </p:txBody>
      </p:sp>
      <p:sp>
        <p:nvSpPr>
          <p:cNvPr id="9" name="TextBox 8">
            <a:extLst>
              <a:ext uri="{FF2B5EF4-FFF2-40B4-BE49-F238E27FC236}">
                <a16:creationId xmlns:a16="http://schemas.microsoft.com/office/drawing/2014/main" id="{37AB2428-127A-4A02-B0AC-8037CBB5D7D8}"/>
              </a:ext>
            </a:extLst>
          </p:cNvPr>
          <p:cNvSpPr txBox="1"/>
          <p:nvPr/>
        </p:nvSpPr>
        <p:spPr>
          <a:xfrm>
            <a:off x="3041103" y="1399411"/>
            <a:ext cx="4876939" cy="2585323"/>
          </a:xfrm>
          <a:prstGeom prst="rect">
            <a:avLst/>
          </a:prstGeom>
          <a:noFill/>
        </p:spPr>
        <p:txBody>
          <a:bodyPr wrap="square" lIns="91440" tIns="45720" rIns="91440" bIns="45720" anchor="t">
            <a:spAutoFit/>
          </a:bodyPr>
          <a:lstStyle/>
          <a:p>
            <a:pPr marL="342424" indent="-342424">
              <a:buFont typeface="Symbol" panose="05050102010706020507" pitchFamily="18" charset="2"/>
              <a:buChar char=""/>
            </a:pPr>
            <a:r>
              <a:rPr lang="en-US" sz="1800"/>
              <a:t>Co-founder of Open Pharma</a:t>
            </a:r>
          </a:p>
          <a:p>
            <a:pPr marL="342424" indent="-342424">
              <a:buFont typeface="Symbol" panose="05050102010706020507" pitchFamily="18" charset="2"/>
              <a:buChar char=""/>
            </a:pPr>
            <a:r>
              <a:rPr lang="en-US" sz="1800"/>
              <a:t>Over 20 years of European and global communications experience</a:t>
            </a:r>
          </a:p>
          <a:p>
            <a:pPr marL="342424" indent="-342424">
              <a:buFont typeface="Symbol" panose="05050102010706020507" pitchFamily="18" charset="2"/>
              <a:buChar char=""/>
            </a:pPr>
            <a:r>
              <a:rPr lang="en-US" sz="1800"/>
              <a:t>Wide-ranging therapeutic experience</a:t>
            </a:r>
          </a:p>
          <a:p>
            <a:pPr marL="342424" indent="-342424">
              <a:buFont typeface="Symbol" panose="05050102010706020507" pitchFamily="18" charset="2"/>
              <a:buChar char=""/>
            </a:pPr>
            <a:r>
              <a:rPr lang="en-US" sz="1800"/>
              <a:t>Active researcher and communicator in medical communications, publications and transparency</a:t>
            </a:r>
          </a:p>
          <a:p>
            <a:pPr marL="342424" indent="-342424">
              <a:buFont typeface="Symbol" panose="05050102010706020507" pitchFamily="18" charset="2"/>
              <a:buChar char=""/>
            </a:pPr>
            <a:r>
              <a:rPr lang="en-US" sz="1800"/>
              <a:t>Chair of the International Society for Medical Publication Professionals (2018–19)</a:t>
            </a:r>
            <a:endParaRPr lang="en-US" sz="1800">
              <a:solidFill>
                <a:prstClr val="black"/>
              </a:solidFill>
            </a:endParaRPr>
          </a:p>
        </p:txBody>
      </p:sp>
      <p:pic>
        <p:nvPicPr>
          <p:cNvPr id="8" name="Picture 7">
            <a:extLst>
              <a:ext uri="{FF2B5EF4-FFF2-40B4-BE49-F238E27FC236}">
                <a16:creationId xmlns:a16="http://schemas.microsoft.com/office/drawing/2014/main" id="{65AEAB05-6AB2-B0B8-2264-88E78BAFC813}"/>
              </a:ext>
            </a:extLst>
          </p:cNvPr>
          <p:cNvPicPr>
            <a:picLocks noChangeAspect="1"/>
          </p:cNvPicPr>
          <p:nvPr/>
        </p:nvPicPr>
        <p:blipFill>
          <a:blip r:embed="rId2"/>
          <a:srcRect l="14298" r="14298"/>
          <a:stretch/>
        </p:blipFill>
        <p:spPr>
          <a:xfrm>
            <a:off x="991554" y="1226344"/>
            <a:ext cx="1863563" cy="2609851"/>
          </a:xfrm>
          <a:prstGeom prst="ellipse">
            <a:avLst/>
          </a:prstGeom>
          <a:ln w="57150">
            <a:solidFill>
              <a:schemeClr val="bg2">
                <a:lumMod val="25000"/>
              </a:schemeClr>
            </a:solidFill>
          </a:ln>
        </p:spPr>
      </p:pic>
    </p:spTree>
    <p:extLst>
      <p:ext uri="{BB962C8B-B14F-4D97-AF65-F5344CB8AC3E}">
        <p14:creationId xmlns:p14="http://schemas.microsoft.com/office/powerpoint/2010/main" val="40129758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A3FD4A1C-9821-443E-9CA3-AE73D3D581DE}"/>
              </a:ext>
            </a:extLst>
          </p:cNvPr>
          <p:cNvSpPr/>
          <p:nvPr/>
        </p:nvSpPr>
        <p:spPr>
          <a:xfrm>
            <a:off x="3595925" y="1279669"/>
            <a:ext cx="1985310" cy="3257942"/>
          </a:xfrm>
          <a:custGeom>
            <a:avLst/>
            <a:gdLst>
              <a:gd name="connsiteX0" fmla="*/ 2074820 w 4149640"/>
              <a:gd name="connsiteY0" fmla="*/ 5213650 h 6809667"/>
              <a:gd name="connsiteX1" fmla="*/ 2872829 w 4149640"/>
              <a:gd name="connsiteY1" fmla="*/ 6011659 h 6809667"/>
              <a:gd name="connsiteX2" fmla="*/ 2074820 w 4149640"/>
              <a:gd name="connsiteY2" fmla="*/ 6809667 h 6809667"/>
              <a:gd name="connsiteX3" fmla="*/ 1276812 w 4149640"/>
              <a:gd name="connsiteY3" fmla="*/ 6011659 h 6809667"/>
              <a:gd name="connsiteX4" fmla="*/ 2074820 w 4149640"/>
              <a:gd name="connsiteY4" fmla="*/ 5213650 h 6809667"/>
              <a:gd name="connsiteX5" fmla="*/ 2074820 w 4149640"/>
              <a:gd name="connsiteY5" fmla="*/ 0 h 6809667"/>
              <a:gd name="connsiteX6" fmla="*/ 4149640 w 4149640"/>
              <a:gd name="connsiteY6" fmla="*/ 2074820 h 6809667"/>
              <a:gd name="connsiteX7" fmla="*/ 3418133 w 4149640"/>
              <a:gd name="connsiteY7" fmla="*/ 3656207 h 6809667"/>
              <a:gd name="connsiteX8" fmla="*/ 2872828 w 4149640"/>
              <a:gd name="connsiteY8" fmla="*/ 4119051 h 6809667"/>
              <a:gd name="connsiteX9" fmla="*/ 2872828 w 4149640"/>
              <a:gd name="connsiteY9" fmla="*/ 4814648 h 6809667"/>
              <a:gd name="connsiteX10" fmla="*/ 1276812 w 4149640"/>
              <a:gd name="connsiteY10" fmla="*/ 4814648 h 6809667"/>
              <a:gd name="connsiteX11" fmla="*/ 1276812 w 4149640"/>
              <a:gd name="connsiteY11" fmla="*/ 3382224 h 6809667"/>
              <a:gd name="connsiteX12" fmla="*/ 2074820 w 4149640"/>
              <a:gd name="connsiteY12" fmla="*/ 2703916 h 6809667"/>
              <a:gd name="connsiteX13" fmla="*/ 2384713 w 4149640"/>
              <a:gd name="connsiteY13" fmla="*/ 2440574 h 6809667"/>
              <a:gd name="connsiteX14" fmla="*/ 2553625 w 4149640"/>
              <a:gd name="connsiteY14" fmla="*/ 2074820 h 6809667"/>
              <a:gd name="connsiteX15" fmla="*/ 2074820 w 4149640"/>
              <a:gd name="connsiteY15" fmla="*/ 1596016 h 6809667"/>
              <a:gd name="connsiteX16" fmla="*/ 1596016 w 4149640"/>
              <a:gd name="connsiteY16" fmla="*/ 2074820 h 6809667"/>
              <a:gd name="connsiteX17" fmla="*/ 1596016 w 4149640"/>
              <a:gd name="connsiteY17" fmla="*/ 2274322 h 6809667"/>
              <a:gd name="connsiteX18" fmla="*/ 0 w 4149640"/>
              <a:gd name="connsiteY18" fmla="*/ 2274322 h 6809667"/>
              <a:gd name="connsiteX19" fmla="*/ 0 w 4149640"/>
              <a:gd name="connsiteY19" fmla="*/ 2074820 h 6809667"/>
              <a:gd name="connsiteX20" fmla="*/ 2074820 w 4149640"/>
              <a:gd name="connsiteY20" fmla="*/ 0 h 68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9640" h="6809667">
                <a:moveTo>
                  <a:pt x="2074820" y="5213650"/>
                </a:moveTo>
                <a:cubicBezTo>
                  <a:pt x="2515548" y="5213650"/>
                  <a:pt x="2872829" y="5570930"/>
                  <a:pt x="2872829" y="6011659"/>
                </a:cubicBezTo>
                <a:cubicBezTo>
                  <a:pt x="2872829" y="6452386"/>
                  <a:pt x="2515548" y="6809667"/>
                  <a:pt x="2074820" y="6809667"/>
                </a:cubicBezTo>
                <a:cubicBezTo>
                  <a:pt x="1634092" y="6809667"/>
                  <a:pt x="1276812" y="6452386"/>
                  <a:pt x="1276812" y="6011659"/>
                </a:cubicBezTo>
                <a:cubicBezTo>
                  <a:pt x="1276812" y="5570930"/>
                  <a:pt x="1634092" y="5213650"/>
                  <a:pt x="2074820" y="5213650"/>
                </a:cubicBezTo>
                <a:close/>
                <a:moveTo>
                  <a:pt x="2074820" y="0"/>
                </a:moveTo>
                <a:cubicBezTo>
                  <a:pt x="3218631" y="0"/>
                  <a:pt x="4149640" y="931009"/>
                  <a:pt x="4149640" y="2074820"/>
                </a:cubicBezTo>
                <a:cubicBezTo>
                  <a:pt x="4149640" y="2683966"/>
                  <a:pt x="3882308" y="3261193"/>
                  <a:pt x="3418133" y="3656207"/>
                </a:cubicBezTo>
                <a:lnTo>
                  <a:pt x="2872828" y="4119051"/>
                </a:lnTo>
                <a:lnTo>
                  <a:pt x="2872828" y="4814648"/>
                </a:lnTo>
                <a:lnTo>
                  <a:pt x="1276812" y="4814648"/>
                </a:lnTo>
                <a:lnTo>
                  <a:pt x="1276812" y="3382224"/>
                </a:lnTo>
                <a:lnTo>
                  <a:pt x="2074820" y="2703916"/>
                </a:lnTo>
                <a:lnTo>
                  <a:pt x="2384713" y="2440574"/>
                </a:lnTo>
                <a:cubicBezTo>
                  <a:pt x="2492444" y="2348803"/>
                  <a:pt x="2553625" y="2215802"/>
                  <a:pt x="2553625" y="2074820"/>
                </a:cubicBezTo>
                <a:cubicBezTo>
                  <a:pt x="2553625" y="1811478"/>
                  <a:pt x="2338163" y="1596016"/>
                  <a:pt x="2074820" y="1596016"/>
                </a:cubicBezTo>
                <a:cubicBezTo>
                  <a:pt x="1811478" y="1596016"/>
                  <a:pt x="1596016" y="1811478"/>
                  <a:pt x="1596016" y="2074820"/>
                </a:cubicBezTo>
                <a:lnTo>
                  <a:pt x="1596016" y="2274322"/>
                </a:lnTo>
                <a:lnTo>
                  <a:pt x="0" y="2274322"/>
                </a:lnTo>
                <a:lnTo>
                  <a:pt x="0" y="2074820"/>
                </a:lnTo>
                <a:cubicBezTo>
                  <a:pt x="0" y="931009"/>
                  <a:pt x="931009" y="0"/>
                  <a:pt x="2074820" y="0"/>
                </a:cubicBezTo>
                <a:close/>
              </a:path>
            </a:pathLst>
          </a:custGeom>
          <a:solidFill>
            <a:schemeClr val="accent2">
              <a:lumMod val="20000"/>
              <a:lumOff val="80000"/>
            </a:schemeClr>
          </a:solidFill>
          <a:ln w="9525" cap="flat">
            <a:noFill/>
            <a:prstDash val="solid"/>
            <a:miter/>
          </a:ln>
        </p:spPr>
        <p:txBody>
          <a:bodyPr rtlCol="0" anchor="ct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GB" sz="506"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7" name="Title 6">
            <a:extLst>
              <a:ext uri="{FF2B5EF4-FFF2-40B4-BE49-F238E27FC236}">
                <a16:creationId xmlns:a16="http://schemas.microsoft.com/office/drawing/2014/main" id="{6C2C93BE-CE3D-4DE4-B069-C376301A6A65}"/>
              </a:ext>
            </a:extLst>
          </p:cNvPr>
          <p:cNvSpPr>
            <a:spLocks noGrp="1"/>
          </p:cNvSpPr>
          <p:nvPr>
            <p:ph type="title"/>
          </p:nvPr>
        </p:nvSpPr>
        <p:spPr/>
        <p:txBody>
          <a:bodyPr>
            <a:normAutofit/>
          </a:bodyPr>
          <a:lstStyle/>
          <a:p>
            <a:r>
              <a:rPr lang="en-US" sz="3000"/>
              <a:t>How To Ask Questions</a:t>
            </a:r>
          </a:p>
        </p:txBody>
      </p:sp>
      <p:sp>
        <p:nvSpPr>
          <p:cNvPr id="8" name="Slide Number Placeholder 3">
            <a:extLst>
              <a:ext uri="{FF2B5EF4-FFF2-40B4-BE49-F238E27FC236}">
                <a16:creationId xmlns:a16="http://schemas.microsoft.com/office/drawing/2014/main" id="{44C72608-80B2-43A3-BD8E-50C311A9E3AB}"/>
              </a:ext>
            </a:extLst>
          </p:cNvPr>
          <p:cNvSpPr>
            <a:spLocks noGrp="1"/>
          </p:cNvSpPr>
          <p:nvPr>
            <p:ph type="sldNum" sz="quarter" idx="10"/>
          </p:nvPr>
        </p:nvSpPr>
        <p:spPr>
          <a:xfrm>
            <a:off x="6985487" y="27288"/>
            <a:ext cx="2057400" cy="273844"/>
          </a:xfrm>
        </p:spPr>
        <p:txBody>
          <a:bodyPr/>
          <a:lstStyle/>
          <a:p>
            <a:pPr marL="0" marR="0" lvl="0" indent="0" algn="r" defTabSz="685783" rtl="0" eaLnBrk="1" fontAlgn="auto" latinLnBrk="0" hangingPunct="1">
              <a:lnSpc>
                <a:spcPct val="100000"/>
              </a:lnSpc>
              <a:spcBef>
                <a:spcPts val="0"/>
              </a:spcBef>
              <a:spcAft>
                <a:spcPts val="0"/>
              </a:spcAft>
              <a:buClrTx/>
              <a:buSzTx/>
              <a:buFontTx/>
              <a:buNone/>
              <a:tabLst/>
              <a:defRPr/>
            </a:pPr>
            <a:fld id="{42AD0A0E-4515-A647-B2E3-7F1B29FB990E}" type="slidenum">
              <a:rPr kumimoji="0" lang="en-US" sz="900" b="0" i="0" u="none" strike="noStrike" kern="1200" cap="none" spc="0" normalizeH="0" baseline="0" noProof="0">
                <a:ln>
                  <a:noFill/>
                </a:ln>
                <a:solidFill>
                  <a:prstClr val="black"/>
                </a:solidFill>
                <a:effectLst/>
                <a:uLnTx/>
                <a:uFillTx/>
                <a:latin typeface="Franklin Gothic Book" panose="020B0503020102020204"/>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5</a:t>
            </a:fld>
            <a:endParaRPr kumimoji="0" lang="en-US" sz="9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4" name="Rectangle 3"/>
          <p:cNvSpPr/>
          <p:nvPr/>
        </p:nvSpPr>
        <p:spPr>
          <a:xfrm>
            <a:off x="5497116" y="4400550"/>
            <a:ext cx="464188" cy="571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766" rtl="0" eaLnBrk="1" fontAlgn="base" latinLnBrk="0" hangingPunct="1">
              <a:lnSpc>
                <a:spcPct val="100000"/>
              </a:lnSpc>
              <a:spcBef>
                <a:spcPct val="0"/>
              </a:spcBef>
              <a:spcAft>
                <a:spcPct val="0"/>
              </a:spcAft>
              <a:buClrTx/>
              <a:buSzTx/>
              <a:buFontTx/>
              <a:buNone/>
              <a:tabLst/>
              <a:defRPr/>
            </a:pPr>
            <a:endParaRPr kumimoji="0" lang="en-US" sz="1013" b="0" i="0" u="none" strike="noStrike" kern="1200" cap="none" spc="0" normalizeH="0" baseline="0" noProof="0">
              <a:ln>
                <a:noFill/>
              </a:ln>
              <a:solidFill>
                <a:prstClr val="white"/>
              </a:solidFill>
              <a:effectLst/>
              <a:uLnTx/>
              <a:uFillTx/>
              <a:latin typeface="Calibri"/>
              <a:ea typeface="+mn-ea"/>
              <a:cs typeface="+mn-cs"/>
            </a:endParaRPr>
          </a:p>
        </p:txBody>
      </p:sp>
      <p:grpSp>
        <p:nvGrpSpPr>
          <p:cNvPr id="11" name="Group 10">
            <a:extLst>
              <a:ext uri="{FF2B5EF4-FFF2-40B4-BE49-F238E27FC236}">
                <a16:creationId xmlns:a16="http://schemas.microsoft.com/office/drawing/2014/main" id="{9F6AFA23-FBDC-4468-A59A-D56F421CFE00}"/>
              </a:ext>
            </a:extLst>
          </p:cNvPr>
          <p:cNvGrpSpPr>
            <a:grpSpLocks/>
          </p:cNvGrpSpPr>
          <p:nvPr/>
        </p:nvGrpSpPr>
        <p:grpSpPr>
          <a:xfrm>
            <a:off x="971551" y="1333152"/>
            <a:ext cx="7348361" cy="720000"/>
            <a:chOff x="395288" y="6318314"/>
            <a:chExt cx="15749901" cy="1008000"/>
          </a:xfrm>
        </p:grpSpPr>
        <p:sp>
          <p:nvSpPr>
            <p:cNvPr id="12" name="Rectangle: Rounded Corners 11">
              <a:extLst>
                <a:ext uri="{FF2B5EF4-FFF2-40B4-BE49-F238E27FC236}">
                  <a16:creationId xmlns:a16="http://schemas.microsoft.com/office/drawing/2014/main" id="{51C084D7-F551-4315-A7A0-4001CAB0044E}"/>
                </a:ext>
              </a:extLst>
            </p:cNvPr>
            <p:cNvSpPr>
              <a:spLocks/>
            </p:cNvSpPr>
            <p:nvPr/>
          </p:nvSpPr>
          <p:spPr>
            <a:xfrm>
              <a:off x="395288" y="6318314"/>
              <a:ext cx="15749901" cy="1008000"/>
            </a:xfrm>
            <a:prstGeom prst="roundRect">
              <a:avLst>
                <a:gd name="adj" fmla="val 11108"/>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13" name="Rectangle 12">
              <a:extLst>
                <a:ext uri="{FF2B5EF4-FFF2-40B4-BE49-F238E27FC236}">
                  <a16:creationId xmlns:a16="http://schemas.microsoft.com/office/drawing/2014/main" id="{7ACDE58D-D053-4AF3-9A84-474269278395}"/>
                </a:ext>
              </a:extLst>
            </p:cNvPr>
            <p:cNvSpPr>
              <a:spLocks/>
            </p:cNvSpPr>
            <p:nvPr/>
          </p:nvSpPr>
          <p:spPr>
            <a:xfrm>
              <a:off x="596481" y="6408313"/>
              <a:ext cx="15347512" cy="828001"/>
            </a:xfrm>
            <a:prstGeom prst="rect">
              <a:avLst/>
            </a:prstGeom>
          </p:spPr>
          <p:txBody>
            <a:bodyPr lIns="0" tIns="13500" rIns="0" bIns="13500" anchor="ctr">
              <a:noAutofit/>
            </a:bodyPr>
            <a:lstStyle/>
            <a:p>
              <a:pPr marL="0" marR="0" lvl="0" indent="0" algn="l" defTabSz="685783" rtl="0" eaLnBrk="1" fontAlgn="auto" latinLnBrk="0" hangingPunct="1">
                <a:lnSpc>
                  <a:spcPct val="100000"/>
                </a:lnSpc>
                <a:spcBef>
                  <a:spcPts val="0"/>
                </a:spcBef>
                <a:spcAft>
                  <a:spcPts val="1125"/>
                </a:spcAft>
                <a:buClrTx/>
                <a:buSzTx/>
                <a:buFontTx/>
                <a:buNone/>
                <a:tabLst>
                  <a:tab pos="2088304" algn="l"/>
                </a:tabLst>
                <a:defRPr/>
              </a:pPr>
              <a:r>
                <a:rPr kumimoji="0" lang="en-GB" sz="1800" b="0" i="0" u="none" strike="noStrike" kern="1200" cap="none" spc="0" normalizeH="0" baseline="0" noProof="0">
                  <a:ln>
                    <a:noFill/>
                  </a:ln>
                  <a:solidFill>
                    <a:prstClr val="black"/>
                  </a:solidFill>
                  <a:effectLst/>
                  <a:uLnTx/>
                  <a:uFillTx/>
                  <a:latin typeface="Franklin Gothic Book" panose="020B0503020102020204"/>
                  <a:ea typeface="+mn-ea"/>
                  <a:cs typeface="+mn-cs"/>
                </a:rPr>
                <a:t>Feel free to ask a question at any time, however all questions will be held until the end the of the presentation.</a:t>
              </a:r>
            </a:p>
          </p:txBody>
        </p:sp>
      </p:grpSp>
      <p:grpSp>
        <p:nvGrpSpPr>
          <p:cNvPr id="16" name="Group 15">
            <a:extLst>
              <a:ext uri="{FF2B5EF4-FFF2-40B4-BE49-F238E27FC236}">
                <a16:creationId xmlns:a16="http://schemas.microsoft.com/office/drawing/2014/main" id="{67318545-FB83-4C4A-BF86-55A940293317}"/>
              </a:ext>
            </a:extLst>
          </p:cNvPr>
          <p:cNvGrpSpPr>
            <a:grpSpLocks/>
          </p:cNvGrpSpPr>
          <p:nvPr/>
        </p:nvGrpSpPr>
        <p:grpSpPr>
          <a:xfrm>
            <a:off x="971551" y="2215949"/>
            <a:ext cx="7348361" cy="720000"/>
            <a:chOff x="395288" y="6318314"/>
            <a:chExt cx="15749901" cy="1008000"/>
          </a:xfrm>
        </p:grpSpPr>
        <p:sp>
          <p:nvSpPr>
            <p:cNvPr id="17" name="Rectangle: Rounded Corners 16">
              <a:extLst>
                <a:ext uri="{FF2B5EF4-FFF2-40B4-BE49-F238E27FC236}">
                  <a16:creationId xmlns:a16="http://schemas.microsoft.com/office/drawing/2014/main" id="{74D4A3A2-4CC3-4CE0-BCD1-93B258769DE2}"/>
                </a:ext>
              </a:extLst>
            </p:cNvPr>
            <p:cNvSpPr>
              <a:spLocks/>
            </p:cNvSpPr>
            <p:nvPr/>
          </p:nvSpPr>
          <p:spPr>
            <a:xfrm>
              <a:off x="395288" y="6318314"/>
              <a:ext cx="15749901" cy="1008000"/>
            </a:xfrm>
            <a:prstGeom prst="roundRect">
              <a:avLst>
                <a:gd name="adj" fmla="val 11108"/>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18" name="Rectangle 17">
              <a:extLst>
                <a:ext uri="{FF2B5EF4-FFF2-40B4-BE49-F238E27FC236}">
                  <a16:creationId xmlns:a16="http://schemas.microsoft.com/office/drawing/2014/main" id="{44ECB822-9122-4C41-A74E-9F82C798F7A4}"/>
                </a:ext>
              </a:extLst>
            </p:cNvPr>
            <p:cNvSpPr>
              <a:spLocks/>
            </p:cNvSpPr>
            <p:nvPr/>
          </p:nvSpPr>
          <p:spPr>
            <a:xfrm>
              <a:off x="596481" y="6408313"/>
              <a:ext cx="15347512" cy="828001"/>
            </a:xfrm>
            <a:prstGeom prst="rect">
              <a:avLst/>
            </a:prstGeom>
          </p:spPr>
          <p:txBody>
            <a:bodyPr lIns="0" tIns="13500" rIns="0" bIns="13500" anchor="ctr">
              <a:noAutofit/>
            </a:bodyPr>
            <a:lstStyle/>
            <a:p>
              <a:pPr marL="0" marR="0" lvl="0" indent="0" algn="l" defTabSz="685783" rtl="0" eaLnBrk="1" fontAlgn="auto" latinLnBrk="0" hangingPunct="1">
                <a:lnSpc>
                  <a:spcPct val="100000"/>
                </a:lnSpc>
                <a:spcBef>
                  <a:spcPts val="0"/>
                </a:spcBef>
                <a:spcAft>
                  <a:spcPts val="1125"/>
                </a:spcAft>
                <a:buClrTx/>
                <a:buSzTx/>
                <a:buFontTx/>
                <a:buNone/>
                <a:tabLst>
                  <a:tab pos="2088304" algn="l"/>
                </a:tabLst>
                <a:defRPr/>
              </a:pPr>
              <a:r>
                <a:rPr kumimoji="0" lang="en-GB" sz="1800" b="1" i="0" u="none" strike="noStrike" kern="1200" cap="none" spc="0" normalizeH="0" baseline="0" noProof="0">
                  <a:ln>
                    <a:noFill/>
                  </a:ln>
                  <a:solidFill>
                    <a:srgbClr val="4472C4"/>
                  </a:solidFill>
                  <a:effectLst/>
                  <a:uLnTx/>
                  <a:uFillTx/>
                  <a:latin typeface="Franklin Gothic Book" panose="020B0503020102020204"/>
                  <a:ea typeface="+mn-ea"/>
                  <a:cs typeface="+mn-cs"/>
                </a:rPr>
                <a:t>To ask a question</a:t>
              </a:r>
              <a:r>
                <a:rPr kumimoji="0" lang="en-GB" sz="1800" b="0" i="0" u="none" strike="noStrike" kern="1200" cap="none" spc="0" normalizeH="0" baseline="0" noProof="0">
                  <a:ln>
                    <a:noFill/>
                  </a:ln>
                  <a:solidFill>
                    <a:prstClr val="black"/>
                  </a:solidFill>
                  <a:effectLst/>
                  <a:uLnTx/>
                  <a:uFillTx/>
                  <a:latin typeface="Franklin Gothic Book" panose="020B0503020102020204"/>
                  <a:ea typeface="+mn-ea"/>
                  <a:cs typeface="+mn-cs"/>
                </a:rPr>
                <a:t>, open the Q&amp;A window, type your question into the </a:t>
              </a:r>
              <a:br>
                <a:rPr kumimoji="0" lang="en-GB" sz="1800" b="0" i="0" u="none" strike="noStrike" kern="1200" cap="none" spc="0" normalizeH="0" baseline="0" noProof="0">
                  <a:ln>
                    <a:noFill/>
                  </a:ln>
                  <a:solidFill>
                    <a:prstClr val="black"/>
                  </a:solidFill>
                  <a:effectLst/>
                  <a:uLnTx/>
                  <a:uFillTx/>
                  <a:latin typeface="Franklin Gothic Book" panose="020B0503020102020204"/>
                  <a:ea typeface="+mn-ea"/>
                  <a:cs typeface="+mn-cs"/>
                </a:rPr>
              </a:br>
              <a:r>
                <a:rPr kumimoji="0" lang="en-GB" sz="1800" b="0" i="0" u="none" strike="noStrike" kern="1200" cap="none" spc="0" normalizeH="0" baseline="0" noProof="0">
                  <a:ln>
                    <a:noFill/>
                  </a:ln>
                  <a:solidFill>
                    <a:prstClr val="black"/>
                  </a:solidFill>
                  <a:effectLst/>
                  <a:uLnTx/>
                  <a:uFillTx/>
                  <a:latin typeface="Franklin Gothic Book" panose="020B0503020102020204"/>
                  <a:ea typeface="+mn-ea"/>
                  <a:cs typeface="+mn-cs"/>
                </a:rPr>
                <a:t>Q&amp;A box. </a:t>
              </a:r>
              <a:r>
                <a:rPr kumimoji="0" lang="en-GB" sz="1800" b="1" i="0" u="none" strike="noStrike" kern="1200" cap="none" spc="0" normalizeH="0" baseline="0" noProof="0">
                  <a:ln>
                    <a:noFill/>
                  </a:ln>
                  <a:solidFill>
                    <a:srgbClr val="4472C4"/>
                  </a:solidFill>
                  <a:effectLst/>
                  <a:uLnTx/>
                  <a:uFillTx/>
                  <a:latin typeface="Franklin Gothic Book" panose="020B0503020102020204"/>
                  <a:ea typeface="+mn-ea"/>
                  <a:cs typeface="+mn-cs"/>
                </a:rPr>
                <a:t>Click Send</a:t>
              </a:r>
            </a:p>
          </p:txBody>
        </p:sp>
      </p:grpSp>
      <p:grpSp>
        <p:nvGrpSpPr>
          <p:cNvPr id="19" name="Group 18">
            <a:extLst>
              <a:ext uri="{FF2B5EF4-FFF2-40B4-BE49-F238E27FC236}">
                <a16:creationId xmlns:a16="http://schemas.microsoft.com/office/drawing/2014/main" id="{55F0C549-3585-4D16-B408-9F8B69CD1A04}"/>
              </a:ext>
            </a:extLst>
          </p:cNvPr>
          <p:cNvGrpSpPr>
            <a:grpSpLocks/>
          </p:cNvGrpSpPr>
          <p:nvPr/>
        </p:nvGrpSpPr>
        <p:grpSpPr>
          <a:xfrm>
            <a:off x="971551" y="3098746"/>
            <a:ext cx="7348361" cy="720000"/>
            <a:chOff x="395288" y="6318314"/>
            <a:chExt cx="15749901" cy="1008000"/>
          </a:xfrm>
        </p:grpSpPr>
        <p:sp>
          <p:nvSpPr>
            <p:cNvPr id="20" name="Rectangle: Rounded Corners 19">
              <a:extLst>
                <a:ext uri="{FF2B5EF4-FFF2-40B4-BE49-F238E27FC236}">
                  <a16:creationId xmlns:a16="http://schemas.microsoft.com/office/drawing/2014/main" id="{A3BF8ABD-6693-48DE-B0B0-29A3F4815509}"/>
                </a:ext>
              </a:extLst>
            </p:cNvPr>
            <p:cNvSpPr>
              <a:spLocks/>
            </p:cNvSpPr>
            <p:nvPr/>
          </p:nvSpPr>
          <p:spPr>
            <a:xfrm>
              <a:off x="395288" y="6318314"/>
              <a:ext cx="15749901" cy="1008000"/>
            </a:xfrm>
            <a:prstGeom prst="roundRect">
              <a:avLst>
                <a:gd name="adj" fmla="val 11108"/>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21" name="Rectangle 20">
              <a:extLst>
                <a:ext uri="{FF2B5EF4-FFF2-40B4-BE49-F238E27FC236}">
                  <a16:creationId xmlns:a16="http://schemas.microsoft.com/office/drawing/2014/main" id="{6D04F53B-1A0F-4202-8274-305B1E5DBD41}"/>
                </a:ext>
              </a:extLst>
            </p:cNvPr>
            <p:cNvSpPr>
              <a:spLocks/>
            </p:cNvSpPr>
            <p:nvPr/>
          </p:nvSpPr>
          <p:spPr>
            <a:xfrm>
              <a:off x="596481" y="6408313"/>
              <a:ext cx="15347512" cy="828001"/>
            </a:xfrm>
            <a:prstGeom prst="rect">
              <a:avLst/>
            </a:prstGeom>
          </p:spPr>
          <p:txBody>
            <a:bodyPr lIns="0" tIns="13500" rIns="0" bIns="13500" anchor="ctr">
              <a:noAutofit/>
            </a:bodyPr>
            <a:lstStyle/>
            <a:p>
              <a:pPr marL="0" marR="0" lvl="0" indent="0" algn="l" defTabSz="685783" rtl="0" eaLnBrk="1" fontAlgn="auto" latinLnBrk="0" hangingPunct="1">
                <a:lnSpc>
                  <a:spcPct val="100000"/>
                </a:lnSpc>
                <a:spcBef>
                  <a:spcPts val="0"/>
                </a:spcBef>
                <a:spcAft>
                  <a:spcPts val="1125"/>
                </a:spcAft>
                <a:buClrTx/>
                <a:buSzTx/>
                <a:buFontTx/>
                <a:buNone/>
                <a:tabLst>
                  <a:tab pos="2088304" algn="l"/>
                </a:tabLst>
                <a:defRPr/>
              </a:pPr>
              <a:r>
                <a:rPr kumimoji="0" lang="en-GB" sz="1800" b="1" i="0" u="none" strike="noStrike" kern="1200" cap="none" spc="0" normalizeH="0" baseline="0" noProof="0">
                  <a:ln>
                    <a:noFill/>
                  </a:ln>
                  <a:solidFill>
                    <a:srgbClr val="4472C4"/>
                  </a:solidFill>
                  <a:effectLst/>
                  <a:uLnTx/>
                  <a:uFillTx/>
                  <a:latin typeface="Franklin Gothic Book" panose="020B0503020102020204"/>
                  <a:ea typeface="+mn-ea"/>
                  <a:cs typeface="+mn-cs"/>
                </a:rPr>
                <a:t>Note: </a:t>
              </a:r>
              <a:r>
                <a:rPr kumimoji="0" lang="en-GB" sz="1800" b="0" i="0" u="none" strike="noStrike" kern="1200" cap="none" spc="0" normalizeH="0" baseline="0" noProof="0">
                  <a:ln>
                    <a:noFill/>
                  </a:ln>
                  <a:solidFill>
                    <a:prstClr val="black"/>
                  </a:solidFill>
                  <a:effectLst/>
                  <a:uLnTx/>
                  <a:uFillTx/>
                  <a:latin typeface="Franklin Gothic Book" panose="020B0503020102020204"/>
                  <a:ea typeface="+mn-ea"/>
                  <a:cs typeface="+mn-cs"/>
                </a:rPr>
                <a:t>Check </a:t>
              </a:r>
              <a:r>
                <a:rPr kumimoji="0" lang="en-GB" sz="1800" b="1" i="0" u="none" strike="noStrike" kern="1200" cap="none" spc="0" normalizeH="0" baseline="0" noProof="0">
                  <a:ln>
                    <a:noFill/>
                  </a:ln>
                  <a:solidFill>
                    <a:srgbClr val="4472C4"/>
                  </a:solidFill>
                  <a:effectLst/>
                  <a:uLnTx/>
                  <a:uFillTx/>
                  <a:latin typeface="Franklin Gothic Book" panose="020B0503020102020204"/>
                  <a:ea typeface="+mn-ea"/>
                  <a:cs typeface="+mn-cs"/>
                </a:rPr>
                <a:t>Send Anonymously </a:t>
              </a:r>
              <a:r>
                <a:rPr kumimoji="0" lang="en-GB" sz="1800" b="0" i="0" u="none" strike="noStrike" kern="1200" cap="none" spc="0" normalizeH="0" baseline="0" noProof="0">
                  <a:ln>
                    <a:noFill/>
                  </a:ln>
                  <a:solidFill>
                    <a:prstClr val="black"/>
                  </a:solidFill>
                  <a:effectLst/>
                  <a:uLnTx/>
                  <a:uFillTx/>
                  <a:latin typeface="Franklin Gothic Book" panose="020B0503020102020204"/>
                  <a:ea typeface="+mn-ea"/>
                  <a:cs typeface="+mn-cs"/>
                </a:rPr>
                <a:t>if you do not want your name attached </a:t>
              </a:r>
              <a:br>
                <a:rPr kumimoji="0" lang="en-GB" sz="1800" b="0" i="0" u="none" strike="noStrike" kern="1200" cap="none" spc="0" normalizeH="0" baseline="0" noProof="0">
                  <a:ln>
                    <a:noFill/>
                  </a:ln>
                  <a:solidFill>
                    <a:prstClr val="black"/>
                  </a:solidFill>
                  <a:effectLst/>
                  <a:uLnTx/>
                  <a:uFillTx/>
                  <a:latin typeface="Franklin Gothic Book" panose="020B0503020102020204"/>
                  <a:ea typeface="+mn-ea"/>
                  <a:cs typeface="+mn-cs"/>
                </a:rPr>
              </a:br>
              <a:r>
                <a:rPr kumimoji="0" lang="en-GB" sz="1800" b="0" i="0" u="none" strike="noStrike" kern="1200" cap="none" spc="0" normalizeH="0" baseline="0" noProof="0">
                  <a:ln>
                    <a:noFill/>
                  </a:ln>
                  <a:solidFill>
                    <a:prstClr val="black"/>
                  </a:solidFill>
                  <a:effectLst/>
                  <a:uLnTx/>
                  <a:uFillTx/>
                  <a:latin typeface="Franklin Gothic Book" panose="020B0503020102020204"/>
                  <a:ea typeface="+mn-ea"/>
                  <a:cs typeface="+mn-cs"/>
                </a:rPr>
                <a:t>to your question in the Q&amp;A</a:t>
              </a:r>
            </a:p>
          </p:txBody>
        </p:sp>
      </p:grpSp>
      <p:grpSp>
        <p:nvGrpSpPr>
          <p:cNvPr id="22" name="Group 21">
            <a:extLst>
              <a:ext uri="{FF2B5EF4-FFF2-40B4-BE49-F238E27FC236}">
                <a16:creationId xmlns:a16="http://schemas.microsoft.com/office/drawing/2014/main" id="{06AEAA9D-1FC2-4907-B59F-1AAFBFB44AB9}"/>
              </a:ext>
            </a:extLst>
          </p:cNvPr>
          <p:cNvGrpSpPr>
            <a:grpSpLocks/>
          </p:cNvGrpSpPr>
          <p:nvPr/>
        </p:nvGrpSpPr>
        <p:grpSpPr>
          <a:xfrm>
            <a:off x="971551" y="3981543"/>
            <a:ext cx="7348361" cy="432000"/>
            <a:chOff x="395288" y="6318314"/>
            <a:chExt cx="15749901" cy="1008000"/>
          </a:xfrm>
        </p:grpSpPr>
        <p:sp>
          <p:nvSpPr>
            <p:cNvPr id="23" name="Rectangle: Rounded Corners 22">
              <a:extLst>
                <a:ext uri="{FF2B5EF4-FFF2-40B4-BE49-F238E27FC236}">
                  <a16:creationId xmlns:a16="http://schemas.microsoft.com/office/drawing/2014/main" id="{272B71CD-A552-450C-AF69-E10699086A30}"/>
                </a:ext>
              </a:extLst>
            </p:cNvPr>
            <p:cNvSpPr>
              <a:spLocks/>
            </p:cNvSpPr>
            <p:nvPr/>
          </p:nvSpPr>
          <p:spPr>
            <a:xfrm>
              <a:off x="395288" y="6318314"/>
              <a:ext cx="15749901" cy="1008000"/>
            </a:xfrm>
            <a:prstGeom prst="roundRect">
              <a:avLst>
                <a:gd name="adj" fmla="val 16620"/>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24" name="Rectangle 23">
              <a:extLst>
                <a:ext uri="{FF2B5EF4-FFF2-40B4-BE49-F238E27FC236}">
                  <a16:creationId xmlns:a16="http://schemas.microsoft.com/office/drawing/2014/main" id="{D17A5F58-2D98-4A01-B36B-2207B1F5A0E6}"/>
                </a:ext>
              </a:extLst>
            </p:cNvPr>
            <p:cNvSpPr>
              <a:spLocks/>
            </p:cNvSpPr>
            <p:nvPr/>
          </p:nvSpPr>
          <p:spPr>
            <a:xfrm>
              <a:off x="596481" y="6408313"/>
              <a:ext cx="15347512" cy="828001"/>
            </a:xfrm>
            <a:prstGeom prst="rect">
              <a:avLst/>
            </a:prstGeom>
          </p:spPr>
          <p:txBody>
            <a:bodyPr lIns="0" tIns="13500" rIns="0" bIns="13500" anchor="ctr">
              <a:noAutofit/>
            </a:bodyPr>
            <a:lstStyle/>
            <a:p>
              <a:pPr marL="0" marR="0" lvl="0" indent="0" algn="l" defTabSz="685783" rtl="0" eaLnBrk="1" fontAlgn="auto" latinLnBrk="0" hangingPunct="1">
                <a:lnSpc>
                  <a:spcPct val="100000"/>
                </a:lnSpc>
                <a:spcBef>
                  <a:spcPts val="0"/>
                </a:spcBef>
                <a:spcAft>
                  <a:spcPts val="1125"/>
                </a:spcAft>
                <a:buClrTx/>
                <a:buSzTx/>
                <a:buFontTx/>
                <a:buNone/>
                <a:tabLst>
                  <a:tab pos="2088304" algn="l"/>
                </a:tabLst>
                <a:defRPr/>
              </a:pPr>
              <a:r>
                <a:rPr kumimoji="0" lang="en-GB" sz="1800" b="0" i="0" u="none" strike="noStrike" kern="1200" cap="none" spc="0" normalizeH="0" baseline="0" noProof="0">
                  <a:ln>
                    <a:noFill/>
                  </a:ln>
                  <a:solidFill>
                    <a:prstClr val="black"/>
                  </a:solidFill>
                  <a:effectLst/>
                  <a:uLnTx/>
                  <a:uFillTx/>
                  <a:latin typeface="Franklin Gothic Book" panose="020B0503020102020204"/>
                  <a:ea typeface="+mn-ea"/>
                  <a:cs typeface="+mn-cs"/>
                </a:rPr>
                <a:t>We will make every effort to respond to all questions live (out loud)</a:t>
              </a:r>
            </a:p>
          </p:txBody>
        </p:sp>
      </p:grpSp>
    </p:spTree>
    <p:extLst>
      <p:ext uri="{BB962C8B-B14F-4D97-AF65-F5344CB8AC3E}">
        <p14:creationId xmlns:p14="http://schemas.microsoft.com/office/powerpoint/2010/main" val="3481307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7134F-F5D1-4656-8CC1-0FD5B197DD29}"/>
              </a:ext>
            </a:extLst>
          </p:cNvPr>
          <p:cNvSpPr>
            <a:spLocks noGrp="1"/>
          </p:cNvSpPr>
          <p:nvPr>
            <p:ph type="title"/>
          </p:nvPr>
        </p:nvSpPr>
        <p:spPr/>
        <p:txBody>
          <a:bodyPr>
            <a:normAutofit/>
          </a:bodyPr>
          <a:lstStyle/>
          <a:p>
            <a:r>
              <a:rPr lang="en-US" sz="3000"/>
              <a:t>Disclaimer</a:t>
            </a:r>
          </a:p>
        </p:txBody>
      </p:sp>
      <p:sp>
        <p:nvSpPr>
          <p:cNvPr id="4" name="Content Placeholder 3">
            <a:extLst>
              <a:ext uri="{FF2B5EF4-FFF2-40B4-BE49-F238E27FC236}">
                <a16:creationId xmlns:a16="http://schemas.microsoft.com/office/drawing/2014/main" id="{79C78045-050D-4096-BEE3-B6607DCF8DE0}"/>
              </a:ext>
            </a:extLst>
          </p:cNvPr>
          <p:cNvSpPr>
            <a:spLocks noGrp="1"/>
          </p:cNvSpPr>
          <p:nvPr>
            <p:ph idx="1"/>
          </p:nvPr>
        </p:nvSpPr>
        <p:spPr>
          <a:xfrm>
            <a:off x="468314" y="1215384"/>
            <a:ext cx="8207374" cy="3675929"/>
          </a:xfrm>
        </p:spPr>
        <p:txBody>
          <a:bodyPr>
            <a:normAutofit/>
          </a:bodyPr>
          <a:lstStyle/>
          <a:p>
            <a:r>
              <a:rPr lang="en-US" sz="2000"/>
              <a:t>Information presented reflects the personal knowledge and opinions of the faculty and does not necessarily represent the position of their current or past employers</a:t>
            </a:r>
          </a:p>
          <a:p>
            <a:endParaRPr lang="en-US" sz="2000"/>
          </a:p>
        </p:txBody>
      </p:sp>
      <p:sp>
        <p:nvSpPr>
          <p:cNvPr id="3" name="Slide Number Placeholder 2">
            <a:extLst>
              <a:ext uri="{FF2B5EF4-FFF2-40B4-BE49-F238E27FC236}">
                <a16:creationId xmlns:a16="http://schemas.microsoft.com/office/drawing/2014/main" id="{7B8DA75C-44EC-42C6-9220-762929D91FA8}"/>
              </a:ext>
            </a:extLst>
          </p:cNvPr>
          <p:cNvSpPr>
            <a:spLocks noGrp="1"/>
          </p:cNvSpPr>
          <p:nvPr>
            <p:ph type="sldNum" sz="quarter" idx="10"/>
          </p:nvPr>
        </p:nvSpPr>
        <p:spPr/>
        <p:txBody>
          <a:bodyPr/>
          <a:lstStyle/>
          <a:p>
            <a:pPr marL="0" marR="0" lvl="0" indent="0" algn="r" defTabSz="685783" rtl="0" eaLnBrk="1" fontAlgn="auto" latinLnBrk="0" hangingPunct="1">
              <a:lnSpc>
                <a:spcPct val="100000"/>
              </a:lnSpc>
              <a:spcBef>
                <a:spcPts val="0"/>
              </a:spcBef>
              <a:spcAft>
                <a:spcPts val="0"/>
              </a:spcAft>
              <a:buClrTx/>
              <a:buSzTx/>
              <a:buFontTx/>
              <a:buNone/>
              <a:tabLst/>
              <a:defRPr/>
            </a:pPr>
            <a:fld id="{42AD0A0E-4515-A647-B2E3-7F1B29FB990E}" type="slidenum">
              <a:rPr kumimoji="0" lang="en-US" sz="900" b="0" i="0" u="none" strike="noStrike" kern="1200" cap="none" spc="0" normalizeH="0" baseline="0" noProof="0">
                <a:ln>
                  <a:noFill/>
                </a:ln>
                <a:solidFill>
                  <a:prstClr val="black"/>
                </a:solidFill>
                <a:effectLst/>
                <a:uLnTx/>
                <a:uFillTx/>
                <a:latin typeface="Franklin Gothic Book"/>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6</a:t>
            </a:fld>
            <a:endParaRPr kumimoji="0" lang="en-US" sz="900" b="0" i="0" u="none" strike="noStrike" kern="1200" cap="none" spc="0" normalizeH="0" baseline="0" noProof="0">
              <a:ln>
                <a:noFill/>
              </a:ln>
              <a:solidFill>
                <a:prstClr val="black"/>
              </a:solidFill>
              <a:effectLst/>
              <a:uLnTx/>
              <a:uFillTx/>
              <a:latin typeface="Franklin Gothic Book"/>
              <a:ea typeface="+mn-ea"/>
              <a:cs typeface="+mn-cs"/>
            </a:endParaRPr>
          </a:p>
        </p:txBody>
      </p:sp>
    </p:spTree>
    <p:extLst>
      <p:ext uri="{BB962C8B-B14F-4D97-AF65-F5344CB8AC3E}">
        <p14:creationId xmlns:p14="http://schemas.microsoft.com/office/powerpoint/2010/main" val="10341876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99FD9-5969-4AB4-9EED-9EB2B7FC1DCD}"/>
              </a:ext>
            </a:extLst>
          </p:cNvPr>
          <p:cNvSpPr>
            <a:spLocks noGrp="1"/>
          </p:cNvSpPr>
          <p:nvPr>
            <p:ph type="title"/>
          </p:nvPr>
        </p:nvSpPr>
        <p:spPr/>
        <p:txBody>
          <a:bodyPr>
            <a:normAutofit/>
          </a:bodyPr>
          <a:lstStyle/>
          <a:p>
            <a:r>
              <a:rPr lang="en-US" sz="3000"/>
              <a:t>Objectives</a:t>
            </a:r>
          </a:p>
        </p:txBody>
      </p:sp>
      <p:sp>
        <p:nvSpPr>
          <p:cNvPr id="3" name="Content Placeholder 2">
            <a:extLst>
              <a:ext uri="{FF2B5EF4-FFF2-40B4-BE49-F238E27FC236}">
                <a16:creationId xmlns:a16="http://schemas.microsoft.com/office/drawing/2014/main" id="{5E43AB08-E4BE-4D22-B393-D586B180881E}"/>
              </a:ext>
            </a:extLst>
          </p:cNvPr>
          <p:cNvSpPr>
            <a:spLocks noGrp="1"/>
          </p:cNvSpPr>
          <p:nvPr>
            <p:ph idx="1"/>
          </p:nvPr>
        </p:nvSpPr>
        <p:spPr>
          <a:xfrm>
            <a:off x="468313" y="1235548"/>
            <a:ext cx="8207375" cy="3314330"/>
          </a:xfrm>
        </p:spPr>
        <p:txBody>
          <a:bodyPr vert="horz" lIns="68580" tIns="34290" rIns="68580" bIns="34290" rtlCol="0" anchor="t">
            <a:noAutofit/>
          </a:bodyPr>
          <a:lstStyle/>
          <a:p>
            <a:pPr marL="0" indent="0">
              <a:lnSpc>
                <a:spcPct val="100000"/>
              </a:lnSpc>
              <a:buNone/>
            </a:pPr>
            <a:r>
              <a:rPr lang="en-US" sz="2000" dirty="0"/>
              <a:t>By the end of the session, attendees will:</a:t>
            </a:r>
          </a:p>
          <a:p>
            <a:pPr>
              <a:lnSpc>
                <a:spcPct val="100000"/>
              </a:lnSpc>
            </a:pPr>
            <a:r>
              <a:rPr lang="en-US" sz="2000" dirty="0"/>
              <a:t>Understand the evolving regulatory perspective about electronic product information (</a:t>
            </a:r>
            <a:r>
              <a:rPr lang="en-US" sz="2000" dirty="0" err="1"/>
              <a:t>ePI</a:t>
            </a:r>
            <a:r>
              <a:rPr lang="en-US" sz="2000" dirty="0"/>
              <a:t>)</a:t>
            </a:r>
          </a:p>
          <a:p>
            <a:pPr>
              <a:lnSpc>
                <a:spcPct val="100000"/>
              </a:lnSpc>
            </a:pPr>
            <a:r>
              <a:rPr lang="en-US" sz="2000" dirty="0"/>
              <a:t>Evaluate the opportunity for PLS of publications to become an easily accessible source of evidence for </a:t>
            </a:r>
            <a:r>
              <a:rPr lang="en-US" sz="2000" dirty="0" err="1"/>
              <a:t>ePI</a:t>
            </a:r>
            <a:r>
              <a:rPr lang="en-US" sz="2000" dirty="0"/>
              <a:t> users</a:t>
            </a:r>
          </a:p>
          <a:p>
            <a:pPr>
              <a:lnSpc>
                <a:spcPct val="100000"/>
              </a:lnSpc>
            </a:pPr>
            <a:r>
              <a:rPr lang="en-US" sz="2000" dirty="0"/>
              <a:t>Analyze barriers to widespread use of </a:t>
            </a:r>
            <a:r>
              <a:rPr lang="en-US" sz="2000" dirty="0" err="1"/>
              <a:t>ePI</a:t>
            </a:r>
            <a:r>
              <a:rPr lang="en-US" sz="2000" dirty="0"/>
              <a:t> and their linkage with PLS</a:t>
            </a:r>
          </a:p>
          <a:p>
            <a:pPr>
              <a:lnSpc>
                <a:spcPct val="100000"/>
              </a:lnSpc>
            </a:pPr>
            <a:r>
              <a:rPr lang="en-US" sz="2000" dirty="0"/>
              <a:t>Remember to raise this topic internally in their organizations</a:t>
            </a:r>
            <a:endParaRPr lang="en-GB" sz="2000" dirty="0"/>
          </a:p>
        </p:txBody>
      </p:sp>
      <p:sp>
        <p:nvSpPr>
          <p:cNvPr id="4" name="Slide Number Placeholder 3">
            <a:extLst>
              <a:ext uri="{FF2B5EF4-FFF2-40B4-BE49-F238E27FC236}">
                <a16:creationId xmlns:a16="http://schemas.microsoft.com/office/drawing/2014/main" id="{0244A883-B857-4BA7-B236-7B371BAE72E6}"/>
              </a:ext>
            </a:extLst>
          </p:cNvPr>
          <p:cNvSpPr>
            <a:spLocks noGrp="1"/>
          </p:cNvSpPr>
          <p:nvPr>
            <p:ph type="sldNum" sz="quarter" idx="10"/>
          </p:nvPr>
        </p:nvSpPr>
        <p:spPr/>
        <p:txBody>
          <a:bodyPr/>
          <a:lstStyle/>
          <a:p>
            <a:pPr marL="0" marR="0" lvl="0" indent="0" algn="r" defTabSz="685800" rtl="0" eaLnBrk="1" fontAlgn="base" latinLnBrk="0" hangingPunct="1">
              <a:lnSpc>
                <a:spcPct val="100000"/>
              </a:lnSpc>
              <a:spcBef>
                <a:spcPct val="0"/>
              </a:spcBef>
              <a:spcAft>
                <a:spcPct val="0"/>
              </a:spcAft>
              <a:buClrTx/>
              <a:buSzTx/>
              <a:buFontTx/>
              <a:buNone/>
              <a:tabLst/>
              <a:defRPr/>
            </a:pPr>
            <a:fld id="{C79F3CE7-12BC-4F55-8C78-3D25B804A499}" type="slidenum">
              <a:rPr kumimoji="0" lang="en-US" sz="900" b="0" i="0" u="none" strike="noStrike" kern="1200" cap="none" spc="0" normalizeH="0" baseline="0" noProof="0">
                <a:ln>
                  <a:noFill/>
                </a:ln>
                <a:solidFill>
                  <a:prstClr val="black"/>
                </a:solidFill>
                <a:effectLst/>
                <a:uLnTx/>
                <a:uFillTx/>
                <a:latin typeface="Calibri" pitchFamily="34" charset="0"/>
                <a:ea typeface="+mn-ea"/>
                <a:cs typeface="Arial" pitchFamily="34" charset="0"/>
              </a:rPr>
              <a:pPr marL="0" marR="0" lvl="0" indent="0" algn="r" defTabSz="685800" rtl="0" eaLnBrk="1" fontAlgn="base" latinLnBrk="0" hangingPunct="1">
                <a:lnSpc>
                  <a:spcPct val="100000"/>
                </a:lnSpc>
                <a:spcBef>
                  <a:spcPct val="0"/>
                </a:spcBef>
                <a:spcAft>
                  <a:spcPct val="0"/>
                </a:spcAft>
                <a:buClrTx/>
                <a:buSzTx/>
                <a:buFontTx/>
                <a:buNone/>
                <a:tabLst/>
                <a:defRPr/>
              </a:pPr>
              <a:t>7</a:t>
            </a:fld>
            <a:endParaRPr kumimoji="0" lang="en-US" sz="900" b="0" i="0" u="none" strike="noStrike" kern="1200" cap="none" spc="0" normalizeH="0" baseline="0" noProof="0">
              <a:ln>
                <a:noFill/>
              </a:ln>
              <a:solidFill>
                <a:prstClr val="black"/>
              </a:solidFill>
              <a:effectLst/>
              <a:uLnTx/>
              <a:uFillTx/>
              <a:latin typeface="Calibri" pitchFamily="34" charset="0"/>
              <a:ea typeface="+mn-ea"/>
              <a:cs typeface="Arial" pitchFamily="34" charset="0"/>
            </a:endParaRPr>
          </a:p>
        </p:txBody>
      </p:sp>
    </p:spTree>
    <p:extLst>
      <p:ext uri="{BB962C8B-B14F-4D97-AF65-F5344CB8AC3E}">
        <p14:creationId xmlns:p14="http://schemas.microsoft.com/office/powerpoint/2010/main" val="14484129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C0C1B-F225-C346-2FD5-5C3CD8C3EAB4}"/>
              </a:ext>
            </a:extLst>
          </p:cNvPr>
          <p:cNvSpPr>
            <a:spLocks noGrp="1"/>
          </p:cNvSpPr>
          <p:nvPr>
            <p:ph type="title"/>
          </p:nvPr>
        </p:nvSpPr>
        <p:spPr/>
        <p:txBody>
          <a:bodyPr>
            <a:normAutofit/>
          </a:bodyPr>
          <a:lstStyle/>
          <a:p>
            <a:r>
              <a:rPr lang="en-GB" sz="3100" dirty="0"/>
              <a:t>Introductions</a:t>
            </a:r>
          </a:p>
        </p:txBody>
      </p:sp>
      <p:sp>
        <p:nvSpPr>
          <p:cNvPr id="4" name="Slide Number Placeholder 3">
            <a:extLst>
              <a:ext uri="{FF2B5EF4-FFF2-40B4-BE49-F238E27FC236}">
                <a16:creationId xmlns:a16="http://schemas.microsoft.com/office/drawing/2014/main" id="{7CF6FF66-544B-FF64-F19F-EFB7E57528D0}"/>
              </a:ext>
            </a:extLst>
          </p:cNvPr>
          <p:cNvSpPr>
            <a:spLocks noGrp="1"/>
          </p:cNvSpPr>
          <p:nvPr>
            <p:ph type="sldNum" sz="quarter" idx="10"/>
          </p:nvPr>
        </p:nvSpPr>
        <p:spPr/>
        <p:txBody>
          <a:bodyPr/>
          <a:lstStyle/>
          <a:p>
            <a:fld id="{42AD0A0E-4515-A647-B2E3-7F1B29FB990E}" type="slidenum">
              <a:rPr lang="en-US" smtClean="0"/>
              <a:pPr/>
              <a:t>8</a:t>
            </a:fld>
            <a:endParaRPr lang="en-US"/>
          </a:p>
        </p:txBody>
      </p:sp>
      <p:sp>
        <p:nvSpPr>
          <p:cNvPr id="7" name="Footer Placeholder 4">
            <a:extLst>
              <a:ext uri="{FF2B5EF4-FFF2-40B4-BE49-F238E27FC236}">
                <a16:creationId xmlns:a16="http://schemas.microsoft.com/office/drawing/2014/main" id="{5ED9CDB4-5D03-A0BA-2FAA-7943EF18B13A}"/>
              </a:ext>
            </a:extLst>
          </p:cNvPr>
          <p:cNvSpPr txBox="1">
            <a:spLocks/>
          </p:cNvSpPr>
          <p:nvPr/>
        </p:nvSpPr>
        <p:spPr>
          <a:xfrm>
            <a:off x="1" y="4807710"/>
            <a:ext cx="8319910" cy="365125"/>
          </a:xfrm>
          <a:prstGeom prst="rect">
            <a:avLst/>
          </a:prstGeo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GB" sz="900" dirty="0"/>
          </a:p>
          <a:p>
            <a:r>
              <a:rPr lang="en-GB" sz="900" dirty="0"/>
              <a:t>This information is for educational use only. Do not copy. Do not distribute. </a:t>
            </a:r>
            <a:br>
              <a:rPr lang="en-GB" sz="900" dirty="0"/>
            </a:br>
            <a:endParaRPr lang="en-GB" sz="900" dirty="0"/>
          </a:p>
        </p:txBody>
      </p:sp>
      <p:grpSp>
        <p:nvGrpSpPr>
          <p:cNvPr id="48" name="Group 47">
            <a:extLst>
              <a:ext uri="{FF2B5EF4-FFF2-40B4-BE49-F238E27FC236}">
                <a16:creationId xmlns:a16="http://schemas.microsoft.com/office/drawing/2014/main" id="{BA65D736-4C0E-53AD-CD7E-895A435A0D90}"/>
              </a:ext>
            </a:extLst>
          </p:cNvPr>
          <p:cNvGrpSpPr>
            <a:grpSpLocks noChangeAspect="1"/>
          </p:cNvGrpSpPr>
          <p:nvPr/>
        </p:nvGrpSpPr>
        <p:grpSpPr>
          <a:xfrm>
            <a:off x="579008" y="1152106"/>
            <a:ext cx="8012540" cy="3495215"/>
            <a:chOff x="1266825" y="1237831"/>
            <a:chExt cx="11045705" cy="4818332"/>
          </a:xfrm>
        </p:grpSpPr>
        <p:grpSp>
          <p:nvGrpSpPr>
            <p:cNvPr id="35" name="Group 34">
              <a:extLst>
                <a:ext uri="{FF2B5EF4-FFF2-40B4-BE49-F238E27FC236}">
                  <a16:creationId xmlns:a16="http://schemas.microsoft.com/office/drawing/2014/main" id="{8084D895-5F30-240A-3D76-52A05884ABAE}"/>
                </a:ext>
              </a:extLst>
            </p:cNvPr>
            <p:cNvGrpSpPr/>
            <p:nvPr/>
          </p:nvGrpSpPr>
          <p:grpSpPr>
            <a:xfrm>
              <a:off x="1266825" y="4636985"/>
              <a:ext cx="5725427" cy="1419178"/>
              <a:chOff x="1266825" y="4636985"/>
              <a:chExt cx="5725427" cy="1419178"/>
            </a:xfrm>
          </p:grpSpPr>
          <p:sp>
            <p:nvSpPr>
              <p:cNvPr id="36" name="TextBox 35">
                <a:extLst>
                  <a:ext uri="{FF2B5EF4-FFF2-40B4-BE49-F238E27FC236}">
                    <a16:creationId xmlns:a16="http://schemas.microsoft.com/office/drawing/2014/main" id="{787C7781-FBD9-1964-52DD-BFEA2D5AA5D8}"/>
                  </a:ext>
                </a:extLst>
              </p:cNvPr>
              <p:cNvSpPr txBox="1"/>
              <p:nvPr/>
            </p:nvSpPr>
            <p:spPr>
              <a:xfrm>
                <a:off x="2806402" y="4991236"/>
                <a:ext cx="4185850" cy="710679"/>
              </a:xfrm>
              <a:prstGeom prst="rect">
                <a:avLst/>
              </a:prstGeom>
              <a:noFill/>
            </p:spPr>
            <p:txBody>
              <a:bodyPr wrap="none" rtlCol="0">
                <a:spAutoFit/>
              </a:bodyPr>
              <a:lstStyle/>
              <a:p>
                <a:r>
                  <a:rPr lang="en-GB" b="1" dirty="0">
                    <a:solidFill>
                      <a:schemeClr val="accent2"/>
                    </a:solidFill>
                    <a:latin typeface="+mj-lt"/>
                  </a:rPr>
                  <a:t>Christopher Rains </a:t>
                </a:r>
              </a:p>
              <a:p>
                <a:r>
                  <a:rPr lang="en-GB" sz="1400" i="1" dirty="0">
                    <a:latin typeface="+mj-lt"/>
                  </a:rPr>
                  <a:t>Principal, CPR BioPharma Consulting</a:t>
                </a:r>
              </a:p>
            </p:txBody>
          </p:sp>
          <p:pic>
            <p:nvPicPr>
              <p:cNvPr id="37" name="Picture 36">
                <a:extLst>
                  <a:ext uri="{FF2B5EF4-FFF2-40B4-BE49-F238E27FC236}">
                    <a16:creationId xmlns:a16="http://schemas.microsoft.com/office/drawing/2014/main" id="{4719AE7B-FEC8-A0FB-F2DF-C9F35FA7236B}"/>
                  </a:ext>
                </a:extLst>
              </p:cNvPr>
              <p:cNvPicPr>
                <a:picLocks noChangeAspect="1"/>
              </p:cNvPicPr>
              <p:nvPr/>
            </p:nvPicPr>
            <p:blipFill rotWithShape="1">
              <a:blip r:embed="rId3"/>
              <a:srcRect l="7798" t="3301" r="24320" b="24519"/>
              <a:stretch/>
            </p:blipFill>
            <p:spPr>
              <a:xfrm>
                <a:off x="1266825" y="4636985"/>
                <a:ext cx="1419178" cy="1419178"/>
              </a:xfrm>
              <a:prstGeom prst="flowChartConnector">
                <a:avLst/>
              </a:prstGeom>
              <a:ln w="38100">
                <a:solidFill>
                  <a:srgbClr val="1A75BB"/>
                </a:solidFill>
              </a:ln>
            </p:spPr>
          </p:pic>
        </p:grpSp>
        <p:grpSp>
          <p:nvGrpSpPr>
            <p:cNvPr id="38" name="Group 37">
              <a:extLst>
                <a:ext uri="{FF2B5EF4-FFF2-40B4-BE49-F238E27FC236}">
                  <a16:creationId xmlns:a16="http://schemas.microsoft.com/office/drawing/2014/main" id="{3F14F06D-0DFD-46F9-5173-0ADF369FA942}"/>
                </a:ext>
              </a:extLst>
            </p:cNvPr>
            <p:cNvGrpSpPr/>
            <p:nvPr/>
          </p:nvGrpSpPr>
          <p:grpSpPr>
            <a:xfrm>
              <a:off x="1266825" y="2937405"/>
              <a:ext cx="10187187" cy="1452130"/>
              <a:chOff x="1266825" y="2848725"/>
              <a:chExt cx="10187187" cy="1452130"/>
            </a:xfrm>
          </p:grpSpPr>
          <p:sp>
            <p:nvSpPr>
              <p:cNvPr id="39" name="TextBox 38">
                <a:extLst>
                  <a:ext uri="{FF2B5EF4-FFF2-40B4-BE49-F238E27FC236}">
                    <a16:creationId xmlns:a16="http://schemas.microsoft.com/office/drawing/2014/main" id="{96FB6207-F136-45B1-4B2A-E1CB31560985}"/>
                  </a:ext>
                </a:extLst>
              </p:cNvPr>
              <p:cNvSpPr txBox="1"/>
              <p:nvPr/>
            </p:nvSpPr>
            <p:spPr>
              <a:xfrm>
                <a:off x="2806402" y="3087426"/>
                <a:ext cx="3396947" cy="1007680"/>
              </a:xfrm>
              <a:prstGeom prst="rect">
                <a:avLst/>
              </a:prstGeom>
              <a:noFill/>
            </p:spPr>
            <p:txBody>
              <a:bodyPr wrap="square" rtlCol="0">
                <a:spAutoFit/>
              </a:bodyPr>
              <a:lstStyle/>
              <a:p>
                <a:r>
                  <a:rPr lang="en-GB" b="1" dirty="0">
                    <a:solidFill>
                      <a:schemeClr val="accent2"/>
                    </a:solidFill>
                    <a:latin typeface="+mj-lt"/>
                  </a:rPr>
                  <a:t>Trishna Bharadia </a:t>
                </a:r>
              </a:p>
              <a:p>
                <a:r>
                  <a:rPr lang="en-GB" sz="1400" i="1" dirty="0">
                    <a:latin typeface="+mj-lt"/>
                  </a:rPr>
                  <a:t>Owner and Patient Advocate, The Spark Global</a:t>
                </a:r>
              </a:p>
            </p:txBody>
          </p:sp>
          <p:sp>
            <p:nvSpPr>
              <p:cNvPr id="40" name="TextBox 39">
                <a:extLst>
                  <a:ext uri="{FF2B5EF4-FFF2-40B4-BE49-F238E27FC236}">
                    <a16:creationId xmlns:a16="http://schemas.microsoft.com/office/drawing/2014/main" id="{A6D9DF4F-9683-751D-DC08-D36E0BF4E649}"/>
                  </a:ext>
                </a:extLst>
              </p:cNvPr>
              <p:cNvSpPr txBox="1"/>
              <p:nvPr/>
            </p:nvSpPr>
            <p:spPr>
              <a:xfrm>
                <a:off x="8706847" y="3054474"/>
                <a:ext cx="2747165" cy="1007677"/>
              </a:xfrm>
              <a:prstGeom prst="rect">
                <a:avLst/>
              </a:prstGeom>
              <a:noFill/>
            </p:spPr>
            <p:txBody>
              <a:bodyPr wrap="none" rtlCol="0">
                <a:spAutoFit/>
              </a:bodyPr>
              <a:lstStyle/>
              <a:p>
                <a:r>
                  <a:rPr lang="en-GB" b="1" dirty="0">
                    <a:solidFill>
                      <a:schemeClr val="accent2"/>
                    </a:solidFill>
                    <a:latin typeface="+mj-lt"/>
                  </a:rPr>
                  <a:t>Chris Winchester</a:t>
                </a:r>
              </a:p>
              <a:p>
                <a:r>
                  <a:rPr lang="en-GB" sz="1400" i="1" dirty="0">
                    <a:latin typeface="+mj-lt"/>
                  </a:rPr>
                  <a:t>Chief Executive Officer, </a:t>
                </a:r>
              </a:p>
              <a:p>
                <a:r>
                  <a:rPr lang="en-GB" sz="1400" i="1" dirty="0">
                    <a:latin typeface="+mj-lt"/>
                  </a:rPr>
                  <a:t>Oxford PharmaGenesis</a:t>
                </a:r>
              </a:p>
            </p:txBody>
          </p:sp>
          <p:pic>
            <p:nvPicPr>
              <p:cNvPr id="41" name="Picture 40" descr="A person in a blue dress&#10;&#10;Description automatically generated">
                <a:extLst>
                  <a:ext uri="{FF2B5EF4-FFF2-40B4-BE49-F238E27FC236}">
                    <a16:creationId xmlns:a16="http://schemas.microsoft.com/office/drawing/2014/main" id="{F0277ED4-7132-1016-EF1F-FC6FE0D1990E}"/>
                  </a:ext>
                </a:extLst>
              </p:cNvPr>
              <p:cNvPicPr>
                <a:picLocks noChangeAspect="1"/>
              </p:cNvPicPr>
              <p:nvPr/>
            </p:nvPicPr>
            <p:blipFill rotWithShape="1">
              <a:blip r:embed="rId4"/>
              <a:srcRect l="31322" t="20708" r="31322" b="29485"/>
              <a:stretch/>
            </p:blipFill>
            <p:spPr>
              <a:xfrm>
                <a:off x="1266825" y="2881677"/>
                <a:ext cx="1419178" cy="1419178"/>
              </a:xfrm>
              <a:prstGeom prst="flowChartConnector">
                <a:avLst/>
              </a:prstGeom>
              <a:ln w="38100">
                <a:solidFill>
                  <a:srgbClr val="1A75BB"/>
                </a:solidFill>
              </a:ln>
            </p:spPr>
          </p:pic>
          <p:pic>
            <p:nvPicPr>
              <p:cNvPr id="42" name="Picture 41">
                <a:extLst>
                  <a:ext uri="{FF2B5EF4-FFF2-40B4-BE49-F238E27FC236}">
                    <a16:creationId xmlns:a16="http://schemas.microsoft.com/office/drawing/2014/main" id="{8F759469-2208-60A2-4D3A-E49EA1B983A4}"/>
                  </a:ext>
                </a:extLst>
              </p:cNvPr>
              <p:cNvPicPr>
                <a:picLocks noChangeAspect="1"/>
              </p:cNvPicPr>
              <p:nvPr/>
            </p:nvPicPr>
            <p:blipFill rotWithShape="1">
              <a:blip r:embed="rId5"/>
              <a:srcRect l="14208" t="6368" r="9932" b="17771"/>
              <a:stretch/>
            </p:blipFill>
            <p:spPr>
              <a:xfrm>
                <a:off x="7149353" y="2848725"/>
                <a:ext cx="1419178" cy="1419180"/>
              </a:xfrm>
              <a:prstGeom prst="flowChartConnector">
                <a:avLst/>
              </a:prstGeom>
              <a:ln w="38100">
                <a:solidFill>
                  <a:srgbClr val="1A75BB"/>
                </a:solidFill>
              </a:ln>
            </p:spPr>
          </p:pic>
        </p:grpSp>
        <p:grpSp>
          <p:nvGrpSpPr>
            <p:cNvPr id="43" name="Group 42">
              <a:extLst>
                <a:ext uri="{FF2B5EF4-FFF2-40B4-BE49-F238E27FC236}">
                  <a16:creationId xmlns:a16="http://schemas.microsoft.com/office/drawing/2014/main" id="{181B78E2-8C69-0122-FB1C-CCD229CE5D54}"/>
                </a:ext>
              </a:extLst>
            </p:cNvPr>
            <p:cNvGrpSpPr/>
            <p:nvPr/>
          </p:nvGrpSpPr>
          <p:grpSpPr>
            <a:xfrm>
              <a:off x="1266825" y="1237831"/>
              <a:ext cx="11045705" cy="1452126"/>
              <a:chOff x="1266825" y="1237831"/>
              <a:chExt cx="11045705" cy="1452126"/>
            </a:xfrm>
          </p:grpSpPr>
          <p:sp>
            <p:nvSpPr>
              <p:cNvPr id="44" name="TextBox 43">
                <a:extLst>
                  <a:ext uri="{FF2B5EF4-FFF2-40B4-BE49-F238E27FC236}">
                    <a16:creationId xmlns:a16="http://schemas.microsoft.com/office/drawing/2014/main" id="{F4490D27-0DA9-FA1C-7B78-07AA61485284}"/>
                  </a:ext>
                </a:extLst>
              </p:cNvPr>
              <p:cNvSpPr txBox="1"/>
              <p:nvPr/>
            </p:nvSpPr>
            <p:spPr>
              <a:xfrm>
                <a:off x="2809805" y="1295081"/>
                <a:ext cx="4062540" cy="1304678"/>
              </a:xfrm>
              <a:prstGeom prst="rect">
                <a:avLst/>
              </a:prstGeom>
              <a:noFill/>
            </p:spPr>
            <p:txBody>
              <a:bodyPr wrap="none" rtlCol="0">
                <a:spAutoFit/>
              </a:bodyPr>
              <a:lstStyle/>
              <a:p>
                <a:r>
                  <a:rPr lang="en-GB" b="1" dirty="0">
                    <a:solidFill>
                      <a:schemeClr val="accent2"/>
                    </a:solidFill>
                    <a:latin typeface="+mj-lt"/>
                  </a:rPr>
                  <a:t>Behtash Bahador</a:t>
                </a:r>
              </a:p>
              <a:p>
                <a:r>
                  <a:rPr lang="en-GB" sz="1400" i="1" dirty="0">
                    <a:latin typeface="+mj-lt"/>
                  </a:rPr>
                  <a:t>Director, The </a:t>
                </a:r>
                <a:r>
                  <a:rPr lang="en-GB" sz="1400" i="1" dirty="0" err="1">
                    <a:latin typeface="+mj-lt"/>
                  </a:rPr>
                  <a:t>Center</a:t>
                </a:r>
                <a:r>
                  <a:rPr lang="en-GB" sz="1400" i="1" dirty="0">
                    <a:latin typeface="+mj-lt"/>
                  </a:rPr>
                  <a:t> for Information </a:t>
                </a:r>
                <a:br>
                  <a:rPr lang="en-GB" sz="1400" i="1" dirty="0">
                    <a:latin typeface="+mj-lt"/>
                  </a:rPr>
                </a:br>
                <a:r>
                  <a:rPr lang="en-GB" sz="1400" i="1" dirty="0">
                    <a:latin typeface="+mj-lt"/>
                  </a:rPr>
                  <a:t>and Study on Clinical Research </a:t>
                </a:r>
                <a:br>
                  <a:rPr lang="en-GB" sz="1400" i="1" dirty="0">
                    <a:latin typeface="+mj-lt"/>
                  </a:rPr>
                </a:br>
                <a:r>
                  <a:rPr lang="en-GB" sz="1400" i="1" dirty="0">
                    <a:latin typeface="+mj-lt"/>
                  </a:rPr>
                  <a:t>Participation</a:t>
                </a:r>
              </a:p>
            </p:txBody>
          </p:sp>
          <p:sp>
            <p:nvSpPr>
              <p:cNvPr id="45" name="TextBox 44">
                <a:extLst>
                  <a:ext uri="{FF2B5EF4-FFF2-40B4-BE49-F238E27FC236}">
                    <a16:creationId xmlns:a16="http://schemas.microsoft.com/office/drawing/2014/main" id="{6932D48B-F203-532F-3F97-76EDA5327B57}"/>
                  </a:ext>
                </a:extLst>
              </p:cNvPr>
              <p:cNvSpPr txBox="1"/>
              <p:nvPr/>
            </p:nvSpPr>
            <p:spPr>
              <a:xfrm>
                <a:off x="8706844" y="1443391"/>
                <a:ext cx="3605686" cy="1007680"/>
              </a:xfrm>
              <a:prstGeom prst="rect">
                <a:avLst/>
              </a:prstGeom>
              <a:noFill/>
            </p:spPr>
            <p:txBody>
              <a:bodyPr wrap="square" rtlCol="0">
                <a:spAutoFit/>
              </a:bodyPr>
              <a:lstStyle/>
              <a:p>
                <a:r>
                  <a:rPr lang="en-GB" b="1" dirty="0">
                    <a:solidFill>
                      <a:schemeClr val="accent2"/>
                    </a:solidFill>
                    <a:latin typeface="+mj-lt"/>
                  </a:rPr>
                  <a:t>Catherine Skobe </a:t>
                </a:r>
              </a:p>
              <a:p>
                <a:r>
                  <a:rPr lang="en-GB" sz="1400" i="1" dirty="0">
                    <a:latin typeface="+mj-lt"/>
                  </a:rPr>
                  <a:t>Senior Director, Publications Management Team Lead, Pfizer</a:t>
                </a:r>
              </a:p>
            </p:txBody>
          </p:sp>
          <p:pic>
            <p:nvPicPr>
              <p:cNvPr id="46" name="Picture 45">
                <a:extLst>
                  <a:ext uri="{FF2B5EF4-FFF2-40B4-BE49-F238E27FC236}">
                    <a16:creationId xmlns:a16="http://schemas.microsoft.com/office/drawing/2014/main" id="{ABF87F5E-C93E-64CC-898A-07DC87E61CD7}"/>
                  </a:ext>
                </a:extLst>
              </p:cNvPr>
              <p:cNvPicPr>
                <a:picLocks noChangeAspect="1"/>
              </p:cNvPicPr>
              <p:nvPr/>
            </p:nvPicPr>
            <p:blipFill rotWithShape="1">
              <a:blip r:embed="rId6"/>
              <a:srcRect l="10380" t="742" r="10380" b="20282"/>
              <a:stretch/>
            </p:blipFill>
            <p:spPr>
              <a:xfrm>
                <a:off x="1266825" y="1270779"/>
                <a:ext cx="1419178" cy="1419178"/>
              </a:xfrm>
              <a:prstGeom prst="flowChartConnector">
                <a:avLst/>
              </a:prstGeom>
              <a:ln w="38100">
                <a:solidFill>
                  <a:srgbClr val="1A75BB"/>
                </a:solidFill>
              </a:ln>
            </p:spPr>
          </p:pic>
          <p:pic>
            <p:nvPicPr>
              <p:cNvPr id="47" name="Picture 46">
                <a:extLst>
                  <a:ext uri="{FF2B5EF4-FFF2-40B4-BE49-F238E27FC236}">
                    <a16:creationId xmlns:a16="http://schemas.microsoft.com/office/drawing/2014/main" id="{BC970CB9-2BEC-436D-140C-C74DE4177775}"/>
                  </a:ext>
                </a:extLst>
              </p:cNvPr>
              <p:cNvPicPr>
                <a:picLocks noChangeAspect="1"/>
              </p:cNvPicPr>
              <p:nvPr/>
            </p:nvPicPr>
            <p:blipFill rotWithShape="1">
              <a:blip r:embed="rId7"/>
              <a:srcRect l="23907" t="11351" r="16823" b="29022"/>
              <a:stretch/>
            </p:blipFill>
            <p:spPr>
              <a:xfrm>
                <a:off x="7149353" y="1237831"/>
                <a:ext cx="1419178" cy="1419178"/>
              </a:xfrm>
              <a:prstGeom prst="flowChartConnector">
                <a:avLst/>
              </a:prstGeom>
              <a:ln w="38100">
                <a:solidFill>
                  <a:srgbClr val="1A75BB"/>
                </a:solidFill>
              </a:ln>
            </p:spPr>
          </p:pic>
        </p:grpSp>
      </p:grpSp>
    </p:spTree>
    <p:extLst>
      <p:ext uri="{BB962C8B-B14F-4D97-AF65-F5344CB8AC3E}">
        <p14:creationId xmlns:p14="http://schemas.microsoft.com/office/powerpoint/2010/main" val="17882540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223BBC-1864-437A-AF1F-E7E98CC595D9}"/>
              </a:ext>
            </a:extLst>
          </p:cNvPr>
          <p:cNvSpPr>
            <a:spLocks noGrp="1"/>
          </p:cNvSpPr>
          <p:nvPr>
            <p:ph type="title"/>
          </p:nvPr>
        </p:nvSpPr>
        <p:spPr/>
        <p:txBody>
          <a:bodyPr/>
          <a:lstStyle/>
          <a:p>
            <a:r>
              <a:rPr lang="en-GB" dirty="0"/>
              <a:t>Electronic product information and discoverability of </a:t>
            </a:r>
            <a:br>
              <a:rPr lang="en-GB" dirty="0"/>
            </a:br>
            <a:r>
              <a:rPr lang="en-GB" dirty="0"/>
              <a:t>medical content</a:t>
            </a:r>
            <a:endParaRPr lang="en-US" dirty="0"/>
          </a:p>
        </p:txBody>
      </p:sp>
      <p:sp>
        <p:nvSpPr>
          <p:cNvPr id="6" name="Text Placeholder 5">
            <a:extLst>
              <a:ext uri="{FF2B5EF4-FFF2-40B4-BE49-F238E27FC236}">
                <a16:creationId xmlns:a16="http://schemas.microsoft.com/office/drawing/2014/main" id="{5992C889-06EC-4A3C-949B-CB79887518ED}"/>
              </a:ext>
            </a:extLst>
          </p:cNvPr>
          <p:cNvSpPr>
            <a:spLocks noGrp="1"/>
          </p:cNvSpPr>
          <p:nvPr>
            <p:ph type="body" idx="1"/>
          </p:nvPr>
        </p:nvSpPr>
        <p:spPr/>
        <p:txBody>
          <a:bodyPr/>
          <a:lstStyle/>
          <a:p>
            <a:r>
              <a:rPr lang="en-GB" dirty="0"/>
              <a:t>Chris Winchester</a:t>
            </a:r>
          </a:p>
        </p:txBody>
      </p:sp>
      <p:sp>
        <p:nvSpPr>
          <p:cNvPr id="4" name="Slide Number Placeholder 3">
            <a:extLst>
              <a:ext uri="{FF2B5EF4-FFF2-40B4-BE49-F238E27FC236}">
                <a16:creationId xmlns:a16="http://schemas.microsoft.com/office/drawing/2014/main" id="{A2379AD8-4241-4979-A2D0-DF387A92FAB3}"/>
              </a:ext>
            </a:extLst>
          </p:cNvPr>
          <p:cNvSpPr>
            <a:spLocks noGrp="1"/>
          </p:cNvSpPr>
          <p:nvPr>
            <p:ph type="sldNum" sz="quarter" idx="10"/>
          </p:nvPr>
        </p:nvSpPr>
        <p:spPr/>
        <p:txBody>
          <a:bodyPr/>
          <a:lstStyle/>
          <a:p>
            <a:fld id="{42AD0A0E-4515-A647-B2E3-7F1B29FB990E}" type="slidenum">
              <a:rPr lang="en-US" smtClean="0"/>
              <a:pPr/>
              <a:t>9</a:t>
            </a:fld>
            <a:endParaRPr lang="en-US"/>
          </a:p>
        </p:txBody>
      </p:sp>
    </p:spTree>
    <p:extLst>
      <p:ext uri="{BB962C8B-B14F-4D97-AF65-F5344CB8AC3E}">
        <p14:creationId xmlns:p14="http://schemas.microsoft.com/office/powerpoint/2010/main" val="133026069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6vWBB_5j0QYVHG1R9jWU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6vWBB_5j0QYVHG1R9jWUQ"/>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2366</TotalTime>
  <Words>4528</Words>
  <Application>Microsoft Office PowerPoint</Application>
  <PresentationFormat>On-screen Show (16:9)</PresentationFormat>
  <Paragraphs>472</Paragraphs>
  <Slides>46</Slides>
  <Notes>35</Notes>
  <HiddenSlides>0</HiddenSlides>
  <MMClips>0</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46</vt:i4>
      </vt:variant>
    </vt:vector>
  </HeadingPairs>
  <TitlesOfParts>
    <vt:vector size="62" baseType="lpstr">
      <vt:lpstr>MS PGothic</vt:lpstr>
      <vt:lpstr>.AppleSystemUIFont</vt:lpstr>
      <vt:lpstr>Aptos</vt:lpstr>
      <vt:lpstr>Arial</vt:lpstr>
      <vt:lpstr>Arial Narrow</vt:lpstr>
      <vt:lpstr>Calibri</vt:lpstr>
      <vt:lpstr>Calibri Light</vt:lpstr>
      <vt:lpstr>Courier New</vt:lpstr>
      <vt:lpstr>Franklin Gothic Book</vt:lpstr>
      <vt:lpstr>Franklin Gothic Medium</vt:lpstr>
      <vt:lpstr>Helvetica</vt:lpstr>
      <vt:lpstr>Segoe UI</vt:lpstr>
      <vt:lpstr>Symbol</vt:lpstr>
      <vt:lpstr>Wingdings</vt:lpstr>
      <vt:lpstr>Office Theme</vt:lpstr>
      <vt:lpstr>think-cell Slide</vt:lpstr>
      <vt:lpstr>Towards patient-friendly electronic product information</vt:lpstr>
      <vt:lpstr>PowerPoint Presentation</vt:lpstr>
      <vt:lpstr>ISMPP Announcements</vt:lpstr>
      <vt:lpstr>PowerPoint Presentation</vt:lpstr>
      <vt:lpstr>How To Ask Questions</vt:lpstr>
      <vt:lpstr>Disclaimer</vt:lpstr>
      <vt:lpstr>Objectives</vt:lpstr>
      <vt:lpstr>Introductions</vt:lpstr>
      <vt:lpstr>Electronic product information and discoverability of  medical content</vt:lpstr>
      <vt:lpstr>Results from polling questions at the 20th Annual Meeting of ISMPP </vt:lpstr>
      <vt:lpstr>Results from polling questions at the 20th Annual Meeting of ISMPP </vt:lpstr>
      <vt:lpstr>Product information is undergoing digital transformation</vt:lpstr>
      <vt:lpstr>ePI provides a common basis for shared decision-making</vt:lpstr>
      <vt:lpstr>Regulators recognize that ePI can help to meet the information needs of patients</vt:lpstr>
      <vt:lpstr>Patients (f</vt:lpstr>
      <vt:lpstr>PowerPoint Presentation</vt:lpstr>
      <vt:lpstr>Product information is already evolving to embrace transparency</vt:lpstr>
      <vt:lpstr>An electronic format allows us to take the next step towards linking product information to the underlying evidence</vt:lpstr>
      <vt:lpstr>ePI could link together all electronic publications and disclosures to increase discoverability and use by all</vt:lpstr>
      <vt:lpstr>The prize</vt:lpstr>
      <vt:lpstr>Increasing the availability of ePI is part of  a global movement towards digitization</vt:lpstr>
      <vt:lpstr>Who do you think ePI should be for?</vt:lpstr>
      <vt:lpstr>What types of resources do you think are suitable for linking to ePI?</vt:lpstr>
      <vt:lpstr>What are the most important factors to consider  when selecting materials to linking to ePI?</vt:lpstr>
      <vt:lpstr>Panel discussion</vt:lpstr>
      <vt:lpstr>Is the current status quo  ‘fit for purpose’?</vt:lpstr>
      <vt:lpstr>How is product information evolving?</vt:lpstr>
      <vt:lpstr>How can ePI best meet the needs of patients and other audiences?</vt:lpstr>
      <vt:lpstr>How can publication professionals get involved in the optimization of ePI?</vt:lpstr>
      <vt:lpstr>What is our call to action – what can we do to reimagine ePI for the benefit of all?</vt:lpstr>
      <vt:lpstr>Q&amp;A</vt:lpstr>
      <vt:lpstr>How can publication and communication professionals initiate activities to support the optimal digitization of ePI?</vt:lpstr>
      <vt:lpstr>“The Ask”: 4 practical steps in the right direction </vt:lpstr>
      <vt:lpstr>1. Publish and disclose research in a way that can be easily accessed, understood and found by all</vt:lpstr>
      <vt:lpstr>2. Explore the possibility of companies adding links in ePI documents they or their partners host</vt:lpstr>
      <vt:lpstr>3. Advocate for regulators to add/require links in ePI documents they host</vt:lpstr>
      <vt:lpstr>4. Work together cross-functionally to include the transparency perspective in the development of ePI</vt:lpstr>
      <vt:lpstr>“The Ask”: 4 practical steps in the right direction </vt:lpstr>
      <vt:lpstr>Upcoming ISMPP U Webinars</vt:lpstr>
      <vt:lpstr>Towards patient-friendly electronic product information</vt:lpstr>
      <vt:lpstr>Thank you for attending!</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Kevin Lewis</cp:lastModifiedBy>
  <cp:revision>130</cp:revision>
  <dcterms:created xsi:type="dcterms:W3CDTF">2017-08-02T13:46:59Z</dcterms:created>
  <dcterms:modified xsi:type="dcterms:W3CDTF">2024-11-12T13:37:55Z</dcterms:modified>
</cp:coreProperties>
</file>