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notesSlides/notesSlide2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notesSlides/notesSlide2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8.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9.xml" ContentType="application/vnd.openxmlformats-officedocument.themeOverride+xml"/>
  <Override PartName="/ppt/notesSlides/notesSlide3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0.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700" r:id="rId6"/>
  </p:sldMasterIdLst>
  <p:notesMasterIdLst>
    <p:notesMasterId r:id="rId63"/>
  </p:notesMasterIdLst>
  <p:sldIdLst>
    <p:sldId id="2705" r:id="rId7"/>
    <p:sldId id="2706" r:id="rId8"/>
    <p:sldId id="259" r:id="rId9"/>
    <p:sldId id="260" r:id="rId10"/>
    <p:sldId id="332" r:id="rId11"/>
    <p:sldId id="333" r:id="rId12"/>
    <p:sldId id="262" r:id="rId13"/>
    <p:sldId id="318" r:id="rId14"/>
    <p:sldId id="325" r:id="rId15"/>
    <p:sldId id="326" r:id="rId16"/>
    <p:sldId id="327" r:id="rId17"/>
    <p:sldId id="329" r:id="rId18"/>
    <p:sldId id="280" r:id="rId19"/>
    <p:sldId id="281" r:id="rId20"/>
    <p:sldId id="287" r:id="rId21"/>
    <p:sldId id="288" r:id="rId22"/>
    <p:sldId id="312" r:id="rId23"/>
    <p:sldId id="284" r:id="rId24"/>
    <p:sldId id="285" r:id="rId25"/>
    <p:sldId id="282" r:id="rId26"/>
    <p:sldId id="331" r:id="rId27"/>
    <p:sldId id="269" r:id="rId28"/>
    <p:sldId id="270" r:id="rId29"/>
    <p:sldId id="271" r:id="rId30"/>
    <p:sldId id="334" r:id="rId31"/>
    <p:sldId id="335" r:id="rId32"/>
    <p:sldId id="336" r:id="rId33"/>
    <p:sldId id="337" r:id="rId34"/>
    <p:sldId id="338" r:id="rId35"/>
    <p:sldId id="265" r:id="rId36"/>
    <p:sldId id="272" r:id="rId37"/>
    <p:sldId id="339" r:id="rId38"/>
    <p:sldId id="310" r:id="rId39"/>
    <p:sldId id="292" r:id="rId40"/>
    <p:sldId id="293" r:id="rId41"/>
    <p:sldId id="294" r:id="rId42"/>
    <p:sldId id="307" r:id="rId43"/>
    <p:sldId id="295" r:id="rId44"/>
    <p:sldId id="308" r:id="rId45"/>
    <p:sldId id="309" r:id="rId46"/>
    <p:sldId id="297" r:id="rId47"/>
    <p:sldId id="298" r:id="rId48"/>
    <p:sldId id="323" r:id="rId49"/>
    <p:sldId id="305" r:id="rId50"/>
    <p:sldId id="306" r:id="rId51"/>
    <p:sldId id="277" r:id="rId52"/>
    <p:sldId id="278" r:id="rId53"/>
    <p:sldId id="279" r:id="rId54"/>
    <p:sldId id="2707" r:id="rId55"/>
    <p:sldId id="2697" r:id="rId56"/>
    <p:sldId id="2700" r:id="rId57"/>
    <p:sldId id="2699" r:id="rId58"/>
    <p:sldId id="2703" r:id="rId59"/>
    <p:sldId id="2702" r:id="rId60"/>
    <p:sldId id="2704" r:id="rId61"/>
    <p:sldId id="270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0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7D"/>
    <a:srgbClr val="166938"/>
    <a:srgbClr val="60A5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9" autoAdjust="0"/>
    <p:restoredTop sz="94681"/>
  </p:normalViewPr>
  <p:slideViewPr>
    <p:cSldViewPr snapToGrid="0">
      <p:cViewPr varScale="1">
        <p:scale>
          <a:sx n="68" d="100"/>
          <a:sy n="68" d="100"/>
        </p:scale>
        <p:origin x="666" y="60"/>
      </p:cViewPr>
      <p:guideLst>
        <p:guide orient="horz" pos="2160"/>
        <p:guide pos="40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00" b="1" i="0" u="none" strike="noStrike" kern="1200" spc="0" baseline="0">
                <a:solidFill>
                  <a:sysClr val="windowText" lastClr="000000"/>
                </a:solidFill>
                <a:latin typeface="+mn-lt"/>
                <a:ea typeface="+mn-ea"/>
                <a:cs typeface="+mn-cs"/>
              </a:defRPr>
            </a:pPr>
            <a:r>
              <a:rPr lang="en-US" sz="2000" b="0">
                <a:solidFill>
                  <a:sysClr val="windowText" lastClr="000000"/>
                </a:solidFill>
              </a:rPr>
              <a:t>National</a:t>
            </a:r>
            <a:r>
              <a:rPr lang="en-US" sz="2000" b="0" baseline="0">
                <a:solidFill>
                  <a:sysClr val="windowText" lastClr="000000"/>
                </a:solidFill>
              </a:rPr>
              <a:t> Institutes of Health </a:t>
            </a:r>
            <a:r>
              <a:rPr lang="en-US" sz="2000" b="0" i="0" u="none" strike="noStrike" baseline="0">
                <a:solidFill>
                  <a:sysClr val="windowText" lastClr="000000"/>
                </a:solidFill>
                <a:effectLst/>
              </a:rPr>
              <a:t>Appropriations  </a:t>
            </a:r>
            <a:br>
              <a:rPr lang="en-US" sz="1400" b="0" i="0" u="none" strike="noStrike" baseline="0">
                <a:solidFill>
                  <a:sysClr val="windowText" lastClr="000000"/>
                </a:solidFill>
                <a:effectLst/>
              </a:rPr>
            </a:br>
            <a:r>
              <a:rPr lang="en-US" sz="1100" b="1" baseline="0">
                <a:solidFill>
                  <a:sysClr val="windowText" lastClr="000000"/>
                </a:solidFill>
              </a:rPr>
              <a:t>Fiscal Year 1989 - 2020 in Current and Constant Dollars </a:t>
            </a:r>
            <a:endParaRPr lang="en-US" sz="1100" b="1">
              <a:solidFill>
                <a:sysClr val="windowText" lastClr="000000"/>
              </a:solidFill>
            </a:endParaRPr>
          </a:p>
        </c:rich>
      </c:tx>
      <c:layout>
        <c:manualLayout>
          <c:xMode val="edge"/>
          <c:yMode val="edge"/>
          <c:x val="3.3997949324391701E-2"/>
          <c:y val="4.5054806449098102E-2"/>
        </c:manualLayout>
      </c:layout>
      <c:overlay val="0"/>
      <c:spPr>
        <a:noFill/>
        <a:ln>
          <a:noFill/>
        </a:ln>
        <a:effectLst/>
      </c:spPr>
      <c:txPr>
        <a:bodyPr rot="0" spcFirstLastPara="1" vertOverflow="ellipsis" vert="horz" wrap="square" anchor="ctr" anchorCtr="1"/>
        <a:lstStyle/>
        <a:p>
          <a:pPr algn="l">
            <a:defRPr sz="1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2133264726148495E-2"/>
          <c:y val="0.217244053467012"/>
          <c:w val="0.86821297380085005"/>
          <c:h val="0.71342170836240404"/>
        </c:manualLayout>
      </c:layout>
      <c:scatterChart>
        <c:scatterStyle val="lineMarker"/>
        <c:varyColors val="0"/>
        <c:ser>
          <c:idx val="4"/>
          <c:order val="0"/>
          <c:tx>
            <c:strRef>
              <c:f>NIH!$F$101</c:f>
              <c:strCache>
                <c:ptCount val="1"/>
                <c:pt idx="0">
                  <c:v>Appropriations (current dollars)</c:v>
                </c:pt>
              </c:strCache>
            </c:strRef>
          </c:tx>
          <c:spPr>
            <a:ln w="19050" cap="rnd">
              <a:solidFill>
                <a:schemeClr val="accent5"/>
              </a:solidFill>
              <a:round/>
            </a:ln>
            <a:effectLst/>
          </c:spPr>
          <c:marker>
            <c:symbol val="none"/>
          </c:marker>
          <c:dPt>
            <c:idx val="31"/>
            <c:marker>
              <c:symbol val="circle"/>
              <c:size val="5"/>
              <c:spPr>
                <a:solidFill>
                  <a:srgbClr val="FF0000"/>
                </a:solidFill>
                <a:ln w="9525">
                  <a:solidFill>
                    <a:srgbClr val="FF0000"/>
                  </a:solidFill>
                </a:ln>
                <a:effectLst/>
              </c:spPr>
            </c:marker>
            <c:bubble3D val="0"/>
            <c:spPr>
              <a:ln w="19050" cap="rnd">
                <a:solidFill>
                  <a:srgbClr val="FF0000"/>
                </a:solidFill>
                <a:round/>
              </a:ln>
              <a:effectLst/>
            </c:spPr>
            <c:extLst>
              <c:ext xmlns:c16="http://schemas.microsoft.com/office/drawing/2014/chart" uri="{C3380CC4-5D6E-409C-BE32-E72D297353CC}">
                <c16:uniqueId val="{00000001-1863-4566-9C7A-A39799EC31D5}"/>
              </c:ext>
            </c:extLst>
          </c:dPt>
          <c:dLbls>
            <c:dLbl>
              <c:idx val="31"/>
              <c:layout>
                <c:manualLayout>
                  <c:x val="-2.9209383104217192E-2"/>
                  <c:y val="9.29100688193739E-2"/>
                </c:manualLayout>
              </c:layout>
              <c:tx>
                <c:rich>
                  <a:bodyPr rot="0" spcFirstLastPara="1" vertOverflow="clip" horzOverflow="clip" vert="horz" wrap="square" lIns="36576" tIns="18288" rIns="36576" bIns="18288" anchor="ctr" anchorCtr="1">
                    <a:spAutoFit/>
                  </a:bodyPr>
                  <a:lstStyle/>
                  <a:p>
                    <a:pPr>
                      <a:defRPr sz="1000" b="1" i="0" u="none" strike="noStrike" kern="1200" baseline="0">
                        <a:ln>
                          <a:noFill/>
                        </a:ln>
                        <a:solidFill>
                          <a:schemeClr val="bg1"/>
                        </a:solidFill>
                        <a:latin typeface="+mn-lt"/>
                        <a:ea typeface="+mn-ea"/>
                        <a:cs typeface="+mn-cs"/>
                      </a:defRPr>
                    </a:pPr>
                    <a:r>
                      <a:rPr lang="en-US" sz="900" b="1" dirty="0"/>
                      <a:t>FY2020</a:t>
                    </a:r>
                    <a:r>
                      <a:rPr lang="en-US" sz="900" b="1" baseline="0" dirty="0"/>
                      <a:t> Budget:</a:t>
                    </a:r>
                  </a:p>
                  <a:p>
                    <a:pPr>
                      <a:defRPr sz="1000" b="1">
                        <a:ln>
                          <a:noFill/>
                        </a:ln>
                        <a:solidFill>
                          <a:schemeClr val="bg1"/>
                        </a:solidFill>
                      </a:defRPr>
                    </a:pPr>
                    <a:r>
                      <a:rPr lang="en-US" sz="900" b="1" baseline="0" dirty="0"/>
                      <a:t>$41.7 billion</a:t>
                    </a:r>
                    <a:endParaRPr lang="en-US" sz="900" b="1" dirty="0"/>
                  </a:p>
                </c:rich>
              </c:tx>
              <c:numFmt formatCode="_(&quot;$&quot;* #,##0_);_(&quot;$&quot;* \(#,##0\);_(&quot;$&quot;* &quot;-&quot;??_);_(@_)" sourceLinked="0"/>
              <c:spPr>
                <a:solidFill>
                  <a:srgbClr val="FF0000"/>
                </a:solidFill>
                <a:ln>
                  <a:solidFill>
                    <a:srgbClr val="FF0000"/>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ln>
                        <a:noFill/>
                      </a:ln>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15:layout>
                    <c:manualLayout>
                      <c:w val="0.11205901946949678"/>
                      <c:h val="8.7684322808012791E-2"/>
                    </c:manualLayout>
                  </c15:layout>
                </c:ext>
                <c:ext xmlns:c16="http://schemas.microsoft.com/office/drawing/2014/chart" uri="{C3380CC4-5D6E-409C-BE32-E72D297353CC}">
                  <c16:uniqueId val="{00000001-1863-4566-9C7A-A39799EC31D5}"/>
                </c:ext>
              </c:extLst>
            </c:dLbl>
            <c:spPr>
              <a:solidFill>
                <a:srgbClr val="FF0000"/>
              </a:solidFill>
              <a:ln>
                <a:solidFill>
                  <a:srgbClr val="FF0000"/>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ln>
                      <a:noFill/>
                    </a:ln>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15:showLeaderLines val="0"/>
              </c:ext>
            </c:extLst>
          </c:dLbls>
          <c:xVal>
            <c:numRef>
              <c:f>NIH!$E$102:$E$133</c:f>
              <c:numCache>
                <c:formatCode>General</c:formatCode>
                <c:ptCount val="32"/>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numCache>
            </c:numRef>
          </c:xVal>
          <c:yVal>
            <c:numRef>
              <c:f>NIH!$F$102:$F$133</c:f>
              <c:numCache>
                <c:formatCode>_("$"* #,##0_);_("$"* \(#,##0\);_("$"* "-"??_);_(@_)</c:formatCode>
                <c:ptCount val="32"/>
                <c:pt idx="0">
                  <c:v>7144764</c:v>
                </c:pt>
                <c:pt idx="1">
                  <c:v>7576352</c:v>
                </c:pt>
                <c:pt idx="2">
                  <c:v>8276739</c:v>
                </c:pt>
                <c:pt idx="3">
                  <c:v>8921687</c:v>
                </c:pt>
                <c:pt idx="4">
                  <c:v>10335996</c:v>
                </c:pt>
                <c:pt idx="5">
                  <c:v>10955773</c:v>
                </c:pt>
                <c:pt idx="6">
                  <c:v>11299522</c:v>
                </c:pt>
                <c:pt idx="7">
                  <c:v>11927562</c:v>
                </c:pt>
                <c:pt idx="8">
                  <c:v>12740843</c:v>
                </c:pt>
                <c:pt idx="9">
                  <c:v>13674843</c:v>
                </c:pt>
                <c:pt idx="10">
                  <c:v>15629156</c:v>
                </c:pt>
                <c:pt idx="11">
                  <c:v>17840587</c:v>
                </c:pt>
                <c:pt idx="12">
                  <c:v>20458556</c:v>
                </c:pt>
                <c:pt idx="13">
                  <c:v>23321382</c:v>
                </c:pt>
                <c:pt idx="14">
                  <c:v>27166715</c:v>
                </c:pt>
                <c:pt idx="15">
                  <c:v>28036627</c:v>
                </c:pt>
                <c:pt idx="16">
                  <c:v>28594357</c:v>
                </c:pt>
                <c:pt idx="17">
                  <c:v>28560417</c:v>
                </c:pt>
                <c:pt idx="18">
                  <c:v>29178504</c:v>
                </c:pt>
                <c:pt idx="19">
                  <c:v>29607070</c:v>
                </c:pt>
                <c:pt idx="20">
                  <c:v>30545098</c:v>
                </c:pt>
                <c:pt idx="21">
                  <c:v>31238000</c:v>
                </c:pt>
                <c:pt idx="22">
                  <c:v>30916345</c:v>
                </c:pt>
                <c:pt idx="23">
                  <c:v>30860913</c:v>
                </c:pt>
                <c:pt idx="24">
                  <c:v>29315822</c:v>
                </c:pt>
                <c:pt idx="25">
                  <c:v>30142653</c:v>
                </c:pt>
                <c:pt idx="26">
                  <c:v>30311349</c:v>
                </c:pt>
                <c:pt idx="27">
                  <c:v>32311349</c:v>
                </c:pt>
                <c:pt idx="28">
                  <c:v>34300999</c:v>
                </c:pt>
                <c:pt idx="29">
                  <c:v>37311349</c:v>
                </c:pt>
                <c:pt idx="30">
                  <c:v>39311349</c:v>
                </c:pt>
                <c:pt idx="31">
                  <c:v>41684000</c:v>
                </c:pt>
              </c:numCache>
            </c:numRef>
          </c:yVal>
          <c:smooth val="0"/>
          <c:extLst>
            <c:ext xmlns:c16="http://schemas.microsoft.com/office/drawing/2014/chart" uri="{C3380CC4-5D6E-409C-BE32-E72D297353CC}">
              <c16:uniqueId val="{00000002-1863-4566-9C7A-A39799EC31D5}"/>
            </c:ext>
          </c:extLst>
        </c:ser>
        <c:ser>
          <c:idx val="3"/>
          <c:order val="1"/>
          <c:tx>
            <c:strRef>
              <c:f>NIH!$G$101</c:f>
              <c:strCache>
                <c:ptCount val="1"/>
                <c:pt idx="0">
                  <c:v>with ARRA and COVID-19 Supplemental Appropriations</c:v>
                </c:pt>
              </c:strCache>
            </c:strRef>
          </c:tx>
          <c:spPr>
            <a:ln w="19050" cap="rnd">
              <a:solidFill>
                <a:schemeClr val="accent5"/>
              </a:solidFill>
              <a:prstDash val="sysDot"/>
              <a:round/>
            </a:ln>
            <a:effectLst/>
          </c:spPr>
          <c:marker>
            <c:symbol val="none"/>
          </c:marker>
          <c:xVal>
            <c:numRef>
              <c:f>NIH!$E$121:$E$124</c:f>
              <c:numCache>
                <c:formatCode>General</c:formatCode>
                <c:ptCount val="4"/>
                <c:pt idx="0">
                  <c:v>2008</c:v>
                </c:pt>
                <c:pt idx="1">
                  <c:v>2009</c:v>
                </c:pt>
                <c:pt idx="2">
                  <c:v>2010</c:v>
                </c:pt>
                <c:pt idx="3">
                  <c:v>2011</c:v>
                </c:pt>
              </c:numCache>
            </c:numRef>
          </c:xVal>
          <c:yVal>
            <c:numRef>
              <c:f>NIH!$G$121:$G$124</c:f>
              <c:numCache>
                <c:formatCode>"$"#,##0_);[Red]\("$"#,##0\)</c:formatCode>
                <c:ptCount val="4"/>
                <c:pt idx="0">
                  <c:v>29607070</c:v>
                </c:pt>
                <c:pt idx="1">
                  <c:v>35745098</c:v>
                </c:pt>
                <c:pt idx="2">
                  <c:v>36438000</c:v>
                </c:pt>
                <c:pt idx="3">
                  <c:v>30916345</c:v>
                </c:pt>
              </c:numCache>
            </c:numRef>
          </c:yVal>
          <c:smooth val="0"/>
          <c:extLst>
            <c:ext xmlns:c16="http://schemas.microsoft.com/office/drawing/2014/chart" uri="{C3380CC4-5D6E-409C-BE32-E72D297353CC}">
              <c16:uniqueId val="{00000003-1863-4566-9C7A-A39799EC31D5}"/>
            </c:ext>
          </c:extLst>
        </c:ser>
        <c:ser>
          <c:idx val="1"/>
          <c:order val="2"/>
          <c:tx>
            <c:strRef>
              <c:f>NIH!$H$54</c:f>
              <c:strCache>
                <c:ptCount val="1"/>
                <c:pt idx="0">
                  <c:v>CPI adjusted (1989 dollars)</c:v>
                </c:pt>
              </c:strCache>
            </c:strRef>
          </c:tx>
          <c:spPr>
            <a:ln w="19050" cap="rnd">
              <a:solidFill>
                <a:schemeClr val="accent2"/>
              </a:solidFill>
              <a:round/>
            </a:ln>
            <a:effectLst/>
          </c:spPr>
          <c:marker>
            <c:symbol val="none"/>
          </c:marker>
          <c:dPt>
            <c:idx val="31"/>
            <c:marker>
              <c:symbol val="circle"/>
              <c:size val="5"/>
              <c:spPr>
                <a:solidFill>
                  <a:srgbClr val="FF0000"/>
                </a:solidFill>
                <a:ln w="9525">
                  <a:solidFill>
                    <a:srgbClr val="FF0000"/>
                  </a:solidFill>
                </a:ln>
                <a:effectLst/>
              </c:spPr>
            </c:marker>
            <c:bubble3D val="0"/>
            <c:spPr>
              <a:ln w="19050" cap="rnd">
                <a:solidFill>
                  <a:srgbClr val="FF0000"/>
                </a:solidFill>
                <a:round/>
              </a:ln>
              <a:effectLst/>
            </c:spPr>
            <c:extLst>
              <c:ext xmlns:c16="http://schemas.microsoft.com/office/drawing/2014/chart" uri="{C3380CC4-5D6E-409C-BE32-E72D297353CC}">
                <c16:uniqueId val="{00000005-1863-4566-9C7A-A39799EC31D5}"/>
              </c:ext>
            </c:extLst>
          </c:dPt>
          <c:dLbls>
            <c:dLbl>
              <c:idx val="31"/>
              <c:layout>
                <c:manualLayout>
                  <c:x val="-1.7948039469725601E-2"/>
                  <c:y val="7.0175517764789197E-2"/>
                </c:manualLayout>
              </c:layout>
              <c:tx>
                <c:rich>
                  <a:bodyPr/>
                  <a:lstStyle/>
                  <a:p>
                    <a:r>
                      <a:rPr lang="en-US" sz="900" b="1" dirty="0"/>
                      <a:t>CPI Adjusted:</a:t>
                    </a:r>
                  </a:p>
                  <a:p>
                    <a:r>
                      <a:rPr lang="en-US" sz="900" b="1" dirty="0"/>
                      <a:t>$20.4</a:t>
                    </a:r>
                    <a:r>
                      <a:rPr lang="en-US" sz="900" b="1" baseline="0" dirty="0"/>
                      <a:t> billion</a:t>
                    </a:r>
                    <a:endParaRPr lang="en-US" sz="900" b="1" dirty="0"/>
                  </a:p>
                </c:rich>
              </c:tx>
              <c:showLegendKey val="0"/>
              <c:showVal val="1"/>
              <c:showCatName val="0"/>
              <c:showSerName val="0"/>
              <c:showPercent val="0"/>
              <c:showBubbleSize val="0"/>
              <c:extLst>
                <c:ext xmlns:c15="http://schemas.microsoft.com/office/drawing/2012/chart" uri="{CE6537A1-D6FC-4f65-9D91-7224C49458BB}">
                  <c15:layout>
                    <c:manualLayout>
                      <c:w val="9.9334875085718699E-2"/>
                      <c:h val="8.7076283634703905E-2"/>
                    </c:manualLayout>
                  </c15:layout>
                </c:ext>
                <c:ext xmlns:c16="http://schemas.microsoft.com/office/drawing/2014/chart" uri="{C3380CC4-5D6E-409C-BE32-E72D297353CC}">
                  <c16:uniqueId val="{00000005-1863-4566-9C7A-A39799EC31D5}"/>
                </c:ext>
              </c:extLst>
            </c:dLbl>
            <c:spPr>
              <a:solidFill>
                <a:srgbClr val="FF0000"/>
              </a:solidFill>
              <a:ln>
                <a:solidFill>
                  <a:srgbClr val="FF0000"/>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15:showLeaderLines val="0"/>
              </c:ext>
            </c:extLst>
          </c:dLbls>
          <c:xVal>
            <c:numRef>
              <c:f>NIH!$E$102:$E$133</c:f>
              <c:numCache>
                <c:formatCode>General</c:formatCode>
                <c:ptCount val="32"/>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numCache>
            </c:numRef>
          </c:xVal>
          <c:yVal>
            <c:numRef>
              <c:f>NIH!$H$102:$H$133</c:f>
              <c:numCache>
                <c:formatCode>_("$"* #,##0_);_("$"* \(#,##0\);_("$"* "-"??_);_(@_)</c:formatCode>
                <c:ptCount val="32"/>
                <c:pt idx="0">
                  <c:v>7144764</c:v>
                </c:pt>
                <c:pt idx="1">
                  <c:v>7187969.7628156086</c:v>
                </c:pt>
                <c:pt idx="2">
                  <c:v>7535357.0925110141</c:v>
                </c:pt>
                <c:pt idx="3">
                  <c:v>7885168.8382038483</c:v>
                </c:pt>
                <c:pt idx="4">
                  <c:v>8869643.6262975782</c:v>
                </c:pt>
                <c:pt idx="5">
                  <c:v>9166773.6302294191</c:v>
                </c:pt>
                <c:pt idx="6">
                  <c:v>9193836.7979002614</c:v>
                </c:pt>
                <c:pt idx="7">
                  <c:v>9426498.9674952198</c:v>
                </c:pt>
                <c:pt idx="8">
                  <c:v>9843392.7227414325</c:v>
                </c:pt>
                <c:pt idx="9">
                  <c:v>10402948.049079755</c:v>
                </c:pt>
                <c:pt idx="10">
                  <c:v>11632745.162064826</c:v>
                </c:pt>
                <c:pt idx="11">
                  <c:v>12846880.301974449</c:v>
                </c:pt>
                <c:pt idx="12">
                  <c:v>14324454.793901751</c:v>
                </c:pt>
                <c:pt idx="13">
                  <c:v>16074771.361867703</c:v>
                </c:pt>
                <c:pt idx="14">
                  <c:v>18308003.586956523</c:v>
                </c:pt>
                <c:pt idx="15">
                  <c:v>18404138.422445737</c:v>
                </c:pt>
                <c:pt idx="16">
                  <c:v>18155147.301587302</c:v>
                </c:pt>
                <c:pt idx="17">
                  <c:v>17566923.154761907</c:v>
                </c:pt>
                <c:pt idx="18">
                  <c:v>17450080.041670285</c:v>
                </c:pt>
                <c:pt idx="19">
                  <c:v>17051674.523810633</c:v>
                </c:pt>
                <c:pt idx="20">
                  <c:v>17654726.932883371</c:v>
                </c:pt>
                <c:pt idx="21">
                  <c:v>17763840.481344242</c:v>
                </c:pt>
                <c:pt idx="22">
                  <c:v>17042961.780749448</c:v>
                </c:pt>
                <c:pt idx="23">
                  <c:v>16667479.167574067</c:v>
                </c:pt>
                <c:pt idx="24">
                  <c:v>15604433.127143636</c:v>
                </c:pt>
                <c:pt idx="25">
                  <c:v>15788426.652473642</c:v>
                </c:pt>
                <c:pt idx="26">
                  <c:v>15857964.939223768</c:v>
                </c:pt>
                <c:pt idx="27">
                  <c:v>16693710.083455898</c:v>
                </c:pt>
                <c:pt idx="28">
                  <c:v>17352006.674281981</c:v>
                </c:pt>
                <c:pt idx="29">
                  <c:v>18424843.895231914</c:v>
                </c:pt>
                <c:pt idx="30">
                  <c:v>19066981.447799198</c:v>
                </c:pt>
                <c:pt idx="31">
                  <c:v>20217776.161028251</c:v>
                </c:pt>
              </c:numCache>
            </c:numRef>
          </c:yVal>
          <c:smooth val="0"/>
          <c:extLst>
            <c:ext xmlns:c16="http://schemas.microsoft.com/office/drawing/2014/chart" uri="{C3380CC4-5D6E-409C-BE32-E72D297353CC}">
              <c16:uniqueId val="{00000006-1863-4566-9C7A-A39799EC31D5}"/>
            </c:ext>
          </c:extLst>
        </c:ser>
        <c:ser>
          <c:idx val="2"/>
          <c:order val="3"/>
          <c:tx>
            <c:strRef>
              <c:f>NIH!$I$4</c:f>
              <c:strCache>
                <c:ptCount val="1"/>
                <c:pt idx="0">
                  <c:v>BRDPI adjusted (1990 dollars)</c:v>
                </c:pt>
              </c:strCache>
              <c:extLst xmlns:c15="http://schemas.microsoft.com/office/drawing/2012/chart"/>
            </c:strRef>
          </c:tx>
          <c:spPr>
            <a:ln w="19050" cap="rnd">
              <a:solidFill>
                <a:schemeClr val="accent3"/>
              </a:solidFill>
              <a:round/>
            </a:ln>
            <a:effectLst/>
          </c:spPr>
          <c:marker>
            <c:symbol val="none"/>
          </c:marker>
          <c:xVal>
            <c:numRef>
              <c:f>NIH!$E$11:$E$35</c:f>
              <c:numCache>
                <c:formatCode>General</c:formatCode>
                <c:ptCount val="25"/>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pt idx="24">
                  <c:v>2019</c:v>
                </c:pt>
              </c:numCache>
              <c:extLst xmlns:c15="http://schemas.microsoft.com/office/drawing/2012/chart"/>
            </c:numRef>
          </c:xVal>
          <c:yVal>
            <c:numRef>
              <c:f>NIH!$I$11:$I$35</c:f>
              <c:extLst xmlns:c15="http://schemas.microsoft.com/office/drawing/2012/chart"/>
            </c:numRef>
          </c:yVal>
          <c:smooth val="0"/>
          <c:extLst>
            <c:ext xmlns:c16="http://schemas.microsoft.com/office/drawing/2014/chart" uri="{C3380CC4-5D6E-409C-BE32-E72D297353CC}">
              <c16:uniqueId val="{00000007-1863-4566-9C7A-A39799EC31D5}"/>
            </c:ext>
          </c:extLst>
        </c:ser>
        <c:ser>
          <c:idx val="0"/>
          <c:order val="4"/>
          <c:tx>
            <c:strRef>
              <c:f>NIH!$G$208</c:f>
              <c:strCache>
                <c:ptCount val="1"/>
                <c:pt idx="0">
                  <c:v>with Supplemental Appropriation ARRA and COVID-19</c:v>
                </c:pt>
              </c:strCache>
            </c:strRef>
          </c:tx>
          <c:spPr>
            <a:ln w="19050" cap="rnd">
              <a:solidFill>
                <a:srgbClr val="FF0000"/>
              </a:solidFill>
              <a:prstDash val="sysDash"/>
              <a:round/>
            </a:ln>
            <a:effectLst/>
          </c:spPr>
          <c:marker>
            <c:symbol val="none"/>
          </c:marker>
          <c:dPt>
            <c:idx val="1"/>
            <c:marker>
              <c:symbol val="circle"/>
              <c:size val="5"/>
              <c:spPr>
                <a:solidFill>
                  <a:srgbClr val="FF0000"/>
                </a:solidFill>
                <a:ln w="9525">
                  <a:solidFill>
                    <a:srgbClr val="FF0000"/>
                  </a:solidFill>
                </a:ln>
                <a:effectLst/>
              </c:spPr>
            </c:marker>
            <c:bubble3D val="0"/>
            <c:spPr>
              <a:ln w="19050" cap="rnd">
                <a:solidFill>
                  <a:srgbClr val="FF0000"/>
                </a:solidFill>
                <a:prstDash val="sysDot"/>
                <a:round/>
              </a:ln>
              <a:effectLst/>
            </c:spPr>
            <c:extLst>
              <c:ext xmlns:c16="http://schemas.microsoft.com/office/drawing/2014/chart" uri="{C3380CC4-5D6E-409C-BE32-E72D297353CC}">
                <c16:uniqueId val="{00000009-1863-4566-9C7A-A39799EC31D5}"/>
              </c:ext>
            </c:extLst>
          </c:dPt>
          <c:dLbls>
            <c:dLbl>
              <c:idx val="1"/>
              <c:layout>
                <c:manualLayout>
                  <c:x val="-0.18759442475046115"/>
                  <c:y val="1.423654607831332E-2"/>
                </c:manualLayout>
              </c:layout>
              <c:tx>
                <c:rich>
                  <a:bodyPr/>
                  <a:lstStyle/>
                  <a:p>
                    <a:r>
                      <a:rPr lang="en-US" sz="900" b="1" dirty="0"/>
                      <a:t>FY2020 Budget with COVID-19 </a:t>
                    </a:r>
                    <a:r>
                      <a:rPr lang="en-US" sz="900" b="1" dirty="0" err="1"/>
                      <a:t>Supplementals</a:t>
                    </a:r>
                    <a:r>
                      <a:rPr lang="en-US" sz="900" b="1" dirty="0"/>
                      <a:t>: $45.3 billion</a:t>
                    </a:r>
                    <a:endParaRPr lang="en-US" sz="400" b="1" dirty="0"/>
                  </a:p>
                </c:rich>
              </c:tx>
              <c:showLegendKey val="0"/>
              <c:showVal val="1"/>
              <c:showCatName val="0"/>
              <c:showSerName val="0"/>
              <c:showPercent val="0"/>
              <c:showBubbleSize val="0"/>
              <c:extLst>
                <c:ext xmlns:c15="http://schemas.microsoft.com/office/drawing/2012/chart" uri="{CE6537A1-D6FC-4f65-9D91-7224C49458BB}">
                  <c15:layout>
                    <c:manualLayout>
                      <c:w val="0.17445540217592756"/>
                      <c:h val="0.1411339368084765"/>
                    </c:manualLayout>
                  </c15:layout>
                </c:ext>
                <c:ext xmlns:c16="http://schemas.microsoft.com/office/drawing/2014/chart" uri="{C3380CC4-5D6E-409C-BE32-E72D297353CC}">
                  <c16:uniqueId val="{00000009-1863-4566-9C7A-A39799EC31D5}"/>
                </c:ext>
              </c:extLst>
            </c:dLbl>
            <c:spPr>
              <a:solidFill>
                <a:srgbClr val="FF0000"/>
              </a:solidFill>
              <a:ln>
                <a:solidFill>
                  <a:srgbClr val="FF0000"/>
                </a:solidFill>
              </a:ln>
              <a:effectLst/>
            </c:spPr>
            <c:txPr>
              <a:bodyPr rot="0" spcFirstLastPara="1" vertOverflow="clip" horzOverflow="clip" vert="horz" wrap="square" lIns="36576" tIns="18288" rIns="36576" bIns="18288" anchor="ctr" anchorCtr="1">
                <a:spAutoFit/>
              </a:bodyPr>
              <a:lstStyle/>
              <a:p>
                <a:pPr>
                  <a:defRPr sz="7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oundRect">
                    <a:avLst/>
                  </a:prstGeom>
                  <a:noFill/>
                  <a:ln>
                    <a:noFill/>
                  </a:ln>
                </c15:spPr>
                <c15:showLeaderLines val="0"/>
              </c:ext>
            </c:extLst>
          </c:dLbls>
          <c:xVal>
            <c:numRef>
              <c:f>NIH!$E$239:$E$240</c:f>
              <c:numCache>
                <c:formatCode>General</c:formatCode>
                <c:ptCount val="2"/>
                <c:pt idx="0">
                  <c:v>2019</c:v>
                </c:pt>
                <c:pt idx="1">
                  <c:v>2020</c:v>
                </c:pt>
              </c:numCache>
            </c:numRef>
          </c:xVal>
          <c:yVal>
            <c:numRef>
              <c:f>NIH!$G$239:$G$240</c:f>
              <c:numCache>
                <c:formatCode>_("$"* #,##0_);_("$"* \(#,##0\);_("$"* "-"??_);_(@_)</c:formatCode>
                <c:ptCount val="2"/>
                <c:pt idx="0">
                  <c:v>39311349</c:v>
                </c:pt>
                <c:pt idx="1">
                  <c:v>45261500</c:v>
                </c:pt>
              </c:numCache>
            </c:numRef>
          </c:yVal>
          <c:smooth val="0"/>
          <c:extLst>
            <c:ext xmlns:c16="http://schemas.microsoft.com/office/drawing/2014/chart" uri="{C3380CC4-5D6E-409C-BE32-E72D297353CC}">
              <c16:uniqueId val="{0000000A-1863-4566-9C7A-A39799EC31D5}"/>
            </c:ext>
          </c:extLst>
        </c:ser>
        <c:dLbls>
          <c:showLegendKey val="0"/>
          <c:showVal val="0"/>
          <c:showCatName val="0"/>
          <c:showSerName val="0"/>
          <c:showPercent val="0"/>
          <c:showBubbleSize val="0"/>
        </c:dLbls>
        <c:axId val="351799952"/>
        <c:axId val="351805048"/>
        <c:extLst/>
      </c:scatterChart>
      <c:valAx>
        <c:axId val="351799952"/>
        <c:scaling>
          <c:orientation val="minMax"/>
          <c:min val="1989"/>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n-US"/>
          </a:p>
        </c:txPr>
        <c:crossAx val="351805048"/>
        <c:crosses val="autoZero"/>
        <c:crossBetween val="midCat"/>
      </c:valAx>
      <c:valAx>
        <c:axId val="351805048"/>
        <c:scaling>
          <c:orientation val="minMax"/>
          <c:max val="50000000"/>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r>
                  <a:rPr lang="en-US" sz="1050" b="0">
                    <a:solidFill>
                      <a:sysClr val="windowText" lastClr="000000"/>
                    </a:solidFill>
                  </a:rPr>
                  <a:t>Appropriation</a:t>
                </a:r>
                <a:r>
                  <a:rPr lang="en-US" sz="1050" b="0" baseline="0">
                    <a:solidFill>
                      <a:sysClr val="windowText" lastClr="000000"/>
                    </a:solidFill>
                  </a:rPr>
                  <a:t>s (billions)</a:t>
                </a:r>
                <a:endParaRPr lang="en-US" sz="1050" b="0">
                  <a:solidFill>
                    <a:sysClr val="windowText" lastClr="000000"/>
                  </a:solidFill>
                </a:endParaRPr>
              </a:p>
            </c:rich>
          </c:tx>
          <c:layout>
            <c:manualLayout>
              <c:xMode val="edge"/>
              <c:yMode val="edge"/>
              <c:x val="2.0890733460342901E-2"/>
              <c:y val="0.41963780085813401"/>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351799952"/>
        <c:crosses val="autoZero"/>
        <c:crossBetween val="midCat"/>
        <c:dispUnits>
          <c:builtInUnit val="millions"/>
        </c:dispUnits>
      </c:valAx>
      <c:spPr>
        <a:solidFill>
          <a:schemeClr val="bg1">
            <a:alpha val="76000"/>
          </a:schemeClr>
        </a:solidFill>
        <a:ln>
          <a:noFill/>
        </a:ln>
        <a:effectLst/>
      </c:spPr>
    </c:plotArea>
    <c:legend>
      <c:legendPos val="t"/>
      <c:legendEntry>
        <c:idx val="3"/>
        <c:delete val="1"/>
      </c:legendEntry>
      <c:layout>
        <c:manualLayout>
          <c:xMode val="edge"/>
          <c:yMode val="edge"/>
          <c:x val="7.3516945663960984E-2"/>
          <c:y val="0.1607063960736741"/>
          <c:w val="0.89660881259767411"/>
          <c:h val="3.6885497717740599E-2"/>
        </c:manualLayout>
      </c:layout>
      <c:overlay val="0"/>
      <c:spPr>
        <a:solidFill>
          <a:schemeClr val="bg1">
            <a:alpha val="97000"/>
          </a:schemeClr>
        </a:solidFill>
        <a:ln w="19050" cap="rnd" cmpd="sng">
          <a:noFill/>
          <a:prstDash val="solid"/>
          <a:round/>
        </a:ln>
        <a:effectLst>
          <a:outerShdw blurRad="76200" dist="38100" dir="5400000" sx="95000" sy="95000" algn="t" rotWithShape="0">
            <a:prstClr val="black">
              <a:alpha val="40000"/>
            </a:prstClr>
          </a:outerShdw>
          <a:softEdge rad="12700"/>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accent2">
        <a:lumMod val="20000"/>
        <a:lumOff val="80000"/>
      </a:schemeClr>
    </a:solidFill>
    <a:ln w="9525" cap="rnd" cmpd="sng" algn="ctr">
      <a:noFill/>
      <a:round/>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37556936668572E-2"/>
          <c:y val="0.13112732232000412"/>
          <c:w val="0.59129148213305283"/>
          <c:h val="0.80310483248417475"/>
        </c:manualLayout>
      </c:layout>
      <c:doughnutChart>
        <c:varyColors val="1"/>
        <c:ser>
          <c:idx val="0"/>
          <c:order val="0"/>
          <c:tx>
            <c:strRef>
              <c:f>Sheet1!$B$1</c:f>
              <c:strCache>
                <c:ptCount val="1"/>
                <c:pt idx="0">
                  <c:v>Series 1</c:v>
                </c:pt>
              </c:strCache>
            </c:strRef>
          </c:tx>
          <c:spPr>
            <a:ln>
              <a:solidFill>
                <a:schemeClr val="bg1"/>
              </a:solidFill>
            </a:ln>
          </c:spPr>
          <c:dPt>
            <c:idx val="0"/>
            <c:bubble3D val="0"/>
            <c:spPr>
              <a:solidFill>
                <a:srgbClr val="005BFF"/>
              </a:solidFill>
              <a:ln w="19050">
                <a:solidFill>
                  <a:schemeClr val="bg1"/>
                </a:solidFill>
              </a:ln>
              <a:effectLst/>
              <a:sp3d/>
            </c:spPr>
            <c:extLst>
              <c:ext xmlns:c16="http://schemas.microsoft.com/office/drawing/2014/chart" uri="{C3380CC4-5D6E-409C-BE32-E72D297353CC}">
                <c16:uniqueId val="{00000001-34B4-48A3-937A-F66E000CFF65}"/>
              </c:ext>
            </c:extLst>
          </c:dPt>
          <c:dPt>
            <c:idx val="1"/>
            <c:bubble3D val="0"/>
            <c:spPr>
              <a:solidFill>
                <a:srgbClr val="0070C0">
                  <a:alpha val="75000"/>
                </a:srgbClr>
              </a:solidFill>
              <a:ln w="19050">
                <a:solidFill>
                  <a:schemeClr val="bg1"/>
                </a:solidFill>
              </a:ln>
              <a:effectLst/>
              <a:sp3d/>
            </c:spPr>
            <c:extLst>
              <c:ext xmlns:c16="http://schemas.microsoft.com/office/drawing/2014/chart" uri="{C3380CC4-5D6E-409C-BE32-E72D297353CC}">
                <c16:uniqueId val="{00000003-34B4-48A3-937A-F66E000CFF65}"/>
              </c:ext>
            </c:extLst>
          </c:dPt>
          <c:dPt>
            <c:idx val="2"/>
            <c:bubble3D val="0"/>
            <c:spPr>
              <a:solidFill>
                <a:srgbClr val="B10021">
                  <a:alpha val="75000"/>
                </a:srgbClr>
              </a:solidFill>
              <a:ln w="19050">
                <a:solidFill>
                  <a:schemeClr val="bg1"/>
                </a:solidFill>
              </a:ln>
              <a:effectLst/>
              <a:sp3d/>
            </c:spPr>
            <c:extLst>
              <c:ext xmlns:c16="http://schemas.microsoft.com/office/drawing/2014/chart" uri="{C3380CC4-5D6E-409C-BE32-E72D297353CC}">
                <c16:uniqueId val="{00000005-34B4-48A3-937A-F66E000CFF65}"/>
              </c:ext>
            </c:extLst>
          </c:dPt>
          <c:dPt>
            <c:idx val="3"/>
            <c:bubble3D val="0"/>
            <c:spPr>
              <a:solidFill>
                <a:srgbClr val="B10021"/>
              </a:solidFill>
              <a:ln w="19050">
                <a:solidFill>
                  <a:schemeClr val="bg1"/>
                </a:solidFill>
              </a:ln>
              <a:effectLst/>
              <a:sp3d/>
            </c:spPr>
            <c:extLst>
              <c:ext xmlns:c16="http://schemas.microsoft.com/office/drawing/2014/chart" uri="{C3380CC4-5D6E-409C-BE32-E72D297353CC}">
                <c16:uniqueId val="{00000007-34B4-48A3-937A-F66E000CFF65}"/>
              </c:ext>
            </c:extLst>
          </c:dPt>
          <c:dPt>
            <c:idx val="4"/>
            <c:bubble3D val="0"/>
            <c:spPr>
              <a:solidFill>
                <a:schemeClr val="bg1">
                  <a:lumMod val="50000"/>
                </a:schemeClr>
              </a:solidFill>
              <a:ln w="19050">
                <a:solidFill>
                  <a:schemeClr val="bg1"/>
                </a:solidFill>
              </a:ln>
              <a:effectLst/>
              <a:sp3d/>
            </c:spPr>
            <c:extLst>
              <c:ext xmlns:c16="http://schemas.microsoft.com/office/drawing/2014/chart" uri="{C3380CC4-5D6E-409C-BE32-E72D297353CC}">
                <c16:uniqueId val="{00000009-34B4-48A3-937A-F66E000CFF65}"/>
              </c:ext>
            </c:extLst>
          </c:dPt>
          <c:dLbls>
            <c:dLbl>
              <c:idx val="0"/>
              <c:layout>
                <c:manualLayout>
                  <c:x val="6.6835003579098065E-2"/>
                  <c:y val="-9.4242613237701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B4-48A3-937A-F66E000CFF65}"/>
                </c:ext>
              </c:extLst>
            </c:dLbl>
            <c:dLbl>
              <c:idx val="1"/>
              <c:layout>
                <c:manualLayout>
                  <c:x val="-8.1481507993319019E-2"/>
                  <c:y val="8.41888204568487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B4-48A3-937A-F66E000CFF65}"/>
                </c:ext>
              </c:extLst>
            </c:dLbl>
            <c:dLbl>
              <c:idx val="2"/>
              <c:layout>
                <c:manualLayout>
                  <c:x val="-7.2615008351228819E-2"/>
                  <c:y val="-4.18429874483511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B4-48A3-937A-F66E000CFF65}"/>
                </c:ext>
              </c:extLst>
            </c:dLbl>
            <c:dLbl>
              <c:idx val="3"/>
              <c:layout>
                <c:manualLayout>
                  <c:x val="-5.7239083750894773E-2"/>
                  <c:y val="-9.8788752891037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B4-48A3-937A-F66E000CFF65}"/>
                </c:ext>
              </c:extLst>
            </c:dLbl>
            <c:dLbl>
              <c:idx val="4"/>
              <c:layout>
                <c:manualLayout>
                  <c:x val="-2.7272727272727271E-2"/>
                  <c:y val="-0.150682674566669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B4-48A3-937A-F66E000CFF6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0000"/>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Strongly favor</c:v>
                </c:pt>
                <c:pt idx="1">
                  <c:v>Somewhat favor</c:v>
                </c:pt>
                <c:pt idx="2">
                  <c:v>Somewhat oppose</c:v>
                </c:pt>
                <c:pt idx="3">
                  <c:v>Strongly oppose</c:v>
                </c:pt>
                <c:pt idx="4">
                  <c:v>Not sure</c:v>
                </c:pt>
              </c:strCache>
            </c:strRef>
          </c:cat>
          <c:val>
            <c:numRef>
              <c:f>Sheet1!$B$2:$B$6</c:f>
              <c:numCache>
                <c:formatCode>0.00%</c:formatCode>
                <c:ptCount val="5"/>
                <c:pt idx="0">
                  <c:v>0.38</c:v>
                </c:pt>
                <c:pt idx="1">
                  <c:v>0.38300000000000001</c:v>
                </c:pt>
                <c:pt idx="2">
                  <c:v>7.6999999999999999E-2</c:v>
                </c:pt>
                <c:pt idx="3">
                  <c:v>4.4999999999999998E-2</c:v>
                </c:pt>
                <c:pt idx="4">
                  <c:v>0.115</c:v>
                </c:pt>
              </c:numCache>
            </c:numRef>
          </c:val>
          <c:extLst>
            <c:ext xmlns:c16="http://schemas.microsoft.com/office/drawing/2014/chart" uri="{C3380CC4-5D6E-409C-BE32-E72D297353CC}">
              <c16:uniqueId val="{0000000A-34B4-48A3-937A-F66E000CFF65}"/>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65030792173705565"/>
          <c:y val="0.16634115588492615"/>
          <c:w val="0.29331448341684563"/>
          <c:h val="0.66443312233029694"/>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Trebuchet MS" panose="020B0603020202020204" pitchFamily="34" charset="0"/>
              <a:ea typeface="+mn-ea"/>
              <a:cs typeface="+mn-cs"/>
            </a:defRPr>
          </a:pPr>
          <a:endParaRPr lang="en-US"/>
        </a:p>
      </c:txPr>
    </c:legend>
    <c:plotVisOnly val="1"/>
    <c:dispBlanksAs val="gap"/>
    <c:showDLblsOverMax val="0"/>
  </c:chart>
  <c:spPr>
    <a:noFill/>
    <a:ln w="19050">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37556936668572E-2"/>
          <c:y val="0.13112732232000412"/>
          <c:w val="0.59129148213305283"/>
          <c:h val="0.80310483248417475"/>
        </c:manualLayout>
      </c:layout>
      <c:doughnutChart>
        <c:varyColors val="1"/>
        <c:ser>
          <c:idx val="0"/>
          <c:order val="0"/>
          <c:tx>
            <c:strRef>
              <c:f>Sheet1!$B$1</c:f>
              <c:strCache>
                <c:ptCount val="1"/>
                <c:pt idx="0">
                  <c:v>Series 1</c:v>
                </c:pt>
              </c:strCache>
            </c:strRef>
          </c:tx>
          <c:spPr>
            <a:solidFill>
              <a:srgbClr val="B10021"/>
            </a:solidFill>
            <a:ln>
              <a:solidFill>
                <a:schemeClr val="bg1"/>
              </a:solidFill>
            </a:ln>
          </c:spPr>
          <c:dPt>
            <c:idx val="0"/>
            <c:bubble3D val="0"/>
            <c:spPr>
              <a:solidFill>
                <a:srgbClr val="0070C0"/>
              </a:solidFill>
              <a:ln w="19050">
                <a:solidFill>
                  <a:schemeClr val="bg1"/>
                </a:solidFill>
              </a:ln>
              <a:effectLst/>
              <a:sp3d/>
            </c:spPr>
            <c:extLst>
              <c:ext xmlns:c16="http://schemas.microsoft.com/office/drawing/2014/chart" uri="{C3380CC4-5D6E-409C-BE32-E72D297353CC}">
                <c16:uniqueId val="{00000001-34B4-48A3-937A-F66E000CFF65}"/>
              </c:ext>
            </c:extLst>
          </c:dPt>
          <c:dPt>
            <c:idx val="1"/>
            <c:bubble3D val="0"/>
            <c:spPr>
              <a:solidFill>
                <a:srgbClr val="B10021"/>
              </a:solidFill>
              <a:ln w="19050">
                <a:solidFill>
                  <a:schemeClr val="bg1"/>
                </a:solidFill>
              </a:ln>
              <a:effectLst/>
              <a:sp3d/>
            </c:spPr>
            <c:extLst>
              <c:ext xmlns:c16="http://schemas.microsoft.com/office/drawing/2014/chart" uri="{C3380CC4-5D6E-409C-BE32-E72D297353CC}">
                <c16:uniqueId val="{00000003-34B4-48A3-937A-F66E000CFF65}"/>
              </c:ext>
            </c:extLst>
          </c:dPt>
          <c:dPt>
            <c:idx val="2"/>
            <c:bubble3D val="0"/>
            <c:spPr>
              <a:solidFill>
                <a:srgbClr val="B10021"/>
              </a:solidFill>
              <a:ln w="19050">
                <a:solidFill>
                  <a:schemeClr val="bg1"/>
                </a:solidFill>
              </a:ln>
              <a:effectLst/>
              <a:sp3d/>
            </c:spPr>
            <c:extLst>
              <c:ext xmlns:c16="http://schemas.microsoft.com/office/drawing/2014/chart" uri="{C3380CC4-5D6E-409C-BE32-E72D297353CC}">
                <c16:uniqueId val="{00000005-34B4-48A3-937A-F66E000CFF65}"/>
              </c:ext>
            </c:extLst>
          </c:dPt>
          <c:dPt>
            <c:idx val="3"/>
            <c:bubble3D val="0"/>
            <c:spPr>
              <a:solidFill>
                <a:srgbClr val="B10021"/>
              </a:solidFill>
              <a:ln w="19050">
                <a:solidFill>
                  <a:schemeClr val="bg1"/>
                </a:solidFill>
              </a:ln>
              <a:effectLst/>
              <a:sp3d/>
            </c:spPr>
            <c:extLst>
              <c:ext xmlns:c16="http://schemas.microsoft.com/office/drawing/2014/chart" uri="{C3380CC4-5D6E-409C-BE32-E72D297353CC}">
                <c16:uniqueId val="{00000007-34B4-48A3-937A-F66E000CFF65}"/>
              </c:ext>
            </c:extLst>
          </c:dPt>
          <c:dPt>
            <c:idx val="4"/>
            <c:bubble3D val="0"/>
            <c:spPr>
              <a:solidFill>
                <a:srgbClr val="B10021"/>
              </a:solidFill>
              <a:ln w="19050">
                <a:solidFill>
                  <a:schemeClr val="bg1"/>
                </a:solidFill>
              </a:ln>
              <a:effectLst/>
              <a:sp3d/>
            </c:spPr>
            <c:extLst>
              <c:ext xmlns:c16="http://schemas.microsoft.com/office/drawing/2014/chart" uri="{C3380CC4-5D6E-409C-BE32-E72D297353CC}">
                <c16:uniqueId val="{00000009-34B4-48A3-937A-F66E000CFF65}"/>
              </c:ext>
            </c:extLst>
          </c:dPt>
          <c:dLbls>
            <c:dLbl>
              <c:idx val="0"/>
              <c:layout>
                <c:manualLayout>
                  <c:x val="0.12014581510644494"/>
                  <c:y val="-8.19819210248599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B4-48A3-937A-F66E000CFF65}"/>
                </c:ext>
              </c:extLst>
            </c:dLbl>
            <c:dLbl>
              <c:idx val="1"/>
              <c:layout>
                <c:manualLayout>
                  <c:x val="-0.16026946631671038"/>
                  <c:y val="7.3276811621568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B4-48A3-937A-F66E000CFF65}"/>
                </c:ext>
              </c:extLst>
            </c:dLbl>
            <c:dLbl>
              <c:idx val="2"/>
              <c:layout>
                <c:manualLayout>
                  <c:x val="-8.5353553028093707E-2"/>
                  <c:y val="-0.117416827692701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B4-48A3-937A-F66E000CFF65}"/>
                </c:ext>
              </c:extLst>
            </c:dLbl>
            <c:dLbl>
              <c:idx val="3"/>
              <c:layout>
                <c:manualLayout>
                  <c:x val="-4.057241708422811E-2"/>
                  <c:y val="-0.134764891498874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B4-48A3-937A-F66E000CFF65}"/>
                </c:ext>
              </c:extLst>
            </c:dLbl>
            <c:dLbl>
              <c:idx val="4"/>
              <c:layout>
                <c:manualLayout>
                  <c:x val="-7.5757575757576315E-3"/>
                  <c:y val="-0.157113416878046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B4-48A3-937A-F66E000CFF6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0000"/>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Yes</c:v>
                </c:pt>
                <c:pt idx="1">
                  <c:v>No/Not Sure</c:v>
                </c:pt>
              </c:strCache>
            </c:strRef>
          </c:cat>
          <c:val>
            <c:numRef>
              <c:f>Sheet1!$B$2:$B$3</c:f>
              <c:numCache>
                <c:formatCode>0.00%</c:formatCode>
                <c:ptCount val="2"/>
                <c:pt idx="0">
                  <c:v>0.254</c:v>
                </c:pt>
                <c:pt idx="1">
                  <c:v>0.746</c:v>
                </c:pt>
              </c:numCache>
            </c:numRef>
          </c:val>
          <c:extLst>
            <c:ext xmlns:c16="http://schemas.microsoft.com/office/drawing/2014/chart" uri="{C3380CC4-5D6E-409C-BE32-E72D297353CC}">
              <c16:uniqueId val="{0000000A-34B4-48A3-937A-F66E000CFF65}"/>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65274773986585011"/>
          <c:y val="0.63263483701227996"/>
          <c:w val="0.33737571692427337"/>
          <c:h val="0.2614220959190652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Trebuchet MS" panose="020B0603020202020204" pitchFamily="34" charset="0"/>
              <a:ea typeface="+mn-ea"/>
              <a:cs typeface="+mn-cs"/>
            </a:defRPr>
          </a:pPr>
          <a:endParaRPr lang="en-US"/>
        </a:p>
      </c:txPr>
    </c:legend>
    <c:plotVisOnly val="1"/>
    <c:dispBlanksAs val="gap"/>
    <c:showDLblsOverMax val="0"/>
  </c:chart>
  <c:spPr>
    <a:noFill/>
    <a:ln w="19050">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37556936668572E-2"/>
          <c:y val="0.13112732232000412"/>
          <c:w val="0.59129148213305283"/>
          <c:h val="0.80310483248417475"/>
        </c:manualLayout>
      </c:layout>
      <c:doughnutChart>
        <c:varyColors val="1"/>
        <c:ser>
          <c:idx val="0"/>
          <c:order val="0"/>
          <c:tx>
            <c:strRef>
              <c:f>Sheet1!$B$1</c:f>
              <c:strCache>
                <c:ptCount val="1"/>
                <c:pt idx="0">
                  <c:v>Series 1</c:v>
                </c:pt>
              </c:strCache>
            </c:strRef>
          </c:tx>
          <c:spPr>
            <a:ln>
              <a:solidFill>
                <a:schemeClr val="bg1"/>
              </a:solidFill>
            </a:ln>
          </c:spPr>
          <c:dPt>
            <c:idx val="0"/>
            <c:bubble3D val="0"/>
            <c:spPr>
              <a:solidFill>
                <a:srgbClr val="005BFF"/>
              </a:solidFill>
              <a:ln w="19050">
                <a:solidFill>
                  <a:schemeClr val="bg1"/>
                </a:solidFill>
              </a:ln>
              <a:effectLst/>
              <a:sp3d/>
            </c:spPr>
            <c:extLst>
              <c:ext xmlns:c16="http://schemas.microsoft.com/office/drawing/2014/chart" uri="{C3380CC4-5D6E-409C-BE32-E72D297353CC}">
                <c16:uniqueId val="{00000001-34B4-48A3-937A-F66E000CFF65}"/>
              </c:ext>
            </c:extLst>
          </c:dPt>
          <c:dPt>
            <c:idx val="1"/>
            <c:bubble3D val="0"/>
            <c:spPr>
              <a:solidFill>
                <a:srgbClr val="B10021"/>
              </a:solidFill>
              <a:ln w="19050">
                <a:solidFill>
                  <a:schemeClr val="bg1"/>
                </a:solidFill>
              </a:ln>
              <a:effectLst/>
              <a:sp3d/>
            </c:spPr>
            <c:extLst>
              <c:ext xmlns:c16="http://schemas.microsoft.com/office/drawing/2014/chart" uri="{C3380CC4-5D6E-409C-BE32-E72D297353CC}">
                <c16:uniqueId val="{00000003-34B4-48A3-937A-F66E000CFF65}"/>
              </c:ext>
            </c:extLst>
          </c:dPt>
          <c:dPt>
            <c:idx val="2"/>
            <c:bubble3D val="0"/>
            <c:spPr>
              <a:solidFill>
                <a:srgbClr val="C00000"/>
              </a:solidFill>
              <a:ln w="19050">
                <a:solidFill>
                  <a:schemeClr val="bg1"/>
                </a:solidFill>
              </a:ln>
              <a:effectLst/>
              <a:sp3d/>
            </c:spPr>
            <c:extLst>
              <c:ext xmlns:c16="http://schemas.microsoft.com/office/drawing/2014/chart" uri="{C3380CC4-5D6E-409C-BE32-E72D297353CC}">
                <c16:uniqueId val="{00000005-34B4-48A3-937A-F66E000CFF65}"/>
              </c:ext>
            </c:extLst>
          </c:dPt>
          <c:dPt>
            <c:idx val="3"/>
            <c:bubble3D val="0"/>
            <c:spPr>
              <a:solidFill>
                <a:srgbClr val="B10021">
                  <a:alpha val="75000"/>
                </a:srgbClr>
              </a:solidFill>
              <a:ln w="19050">
                <a:solidFill>
                  <a:schemeClr val="bg1"/>
                </a:solidFill>
              </a:ln>
              <a:effectLst/>
              <a:sp3d/>
            </c:spPr>
            <c:extLst>
              <c:ext xmlns:c16="http://schemas.microsoft.com/office/drawing/2014/chart" uri="{C3380CC4-5D6E-409C-BE32-E72D297353CC}">
                <c16:uniqueId val="{00000007-34B4-48A3-937A-F66E000CFF65}"/>
              </c:ext>
            </c:extLst>
          </c:dPt>
          <c:dPt>
            <c:idx val="4"/>
            <c:bubble3D val="0"/>
            <c:spPr>
              <a:solidFill>
                <a:schemeClr val="bg1">
                  <a:lumMod val="50000"/>
                </a:schemeClr>
              </a:solidFill>
              <a:ln w="19050">
                <a:solidFill>
                  <a:schemeClr val="bg1"/>
                </a:solidFill>
              </a:ln>
              <a:effectLst/>
              <a:sp3d/>
            </c:spPr>
            <c:extLst>
              <c:ext xmlns:c16="http://schemas.microsoft.com/office/drawing/2014/chart" uri="{C3380CC4-5D6E-409C-BE32-E72D297353CC}">
                <c16:uniqueId val="{00000009-34B4-48A3-937A-F66E000CFF65}"/>
              </c:ext>
            </c:extLst>
          </c:dPt>
          <c:dLbls>
            <c:dLbl>
              <c:idx val="0"/>
              <c:layout>
                <c:manualLayout>
                  <c:x val="0.12014581510644494"/>
                  <c:y val="-8.19819210248599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B4-48A3-937A-F66E000CFF65}"/>
                </c:ext>
              </c:extLst>
            </c:dLbl>
            <c:dLbl>
              <c:idx val="1"/>
              <c:layout>
                <c:manualLayout>
                  <c:x val="-0.10373850490910859"/>
                  <c:y val="0.163204869175525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B4-48A3-937A-F66E000CFF65}"/>
                </c:ext>
              </c:extLst>
            </c:dLbl>
            <c:dLbl>
              <c:idx val="2"/>
              <c:layout>
                <c:manualLayout>
                  <c:x val="-8.5353553028093707E-2"/>
                  <c:y val="-0.117416827692701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B4-48A3-937A-F66E000CFF65}"/>
                </c:ext>
              </c:extLst>
            </c:dLbl>
            <c:dLbl>
              <c:idx val="3"/>
              <c:layout>
                <c:manualLayout>
                  <c:x val="-4.057241708422811E-2"/>
                  <c:y val="-0.134764891498874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B4-48A3-937A-F66E000CFF65}"/>
                </c:ext>
              </c:extLst>
            </c:dLbl>
            <c:dLbl>
              <c:idx val="4"/>
              <c:layout>
                <c:manualLayout>
                  <c:x val="-7.5757575757576315E-3"/>
                  <c:y val="-0.157113416878046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B4-48A3-937A-F66E000CFF6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0000"/>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Yes</c:v>
                </c:pt>
                <c:pt idx="1">
                  <c:v>No/Not sure</c:v>
                </c:pt>
              </c:strCache>
            </c:strRef>
          </c:cat>
          <c:val>
            <c:numRef>
              <c:f>Sheet1!$B$2:$B$3</c:f>
              <c:numCache>
                <c:formatCode>0.00%</c:formatCode>
                <c:ptCount val="2"/>
                <c:pt idx="0">
                  <c:v>0.52900000000000003</c:v>
                </c:pt>
                <c:pt idx="1">
                  <c:v>0.47099999999999997</c:v>
                </c:pt>
              </c:numCache>
            </c:numRef>
          </c:val>
          <c:extLst>
            <c:ext xmlns:c16="http://schemas.microsoft.com/office/drawing/2014/chart" uri="{C3380CC4-5D6E-409C-BE32-E72D297353CC}">
              <c16:uniqueId val="{0000000A-34B4-48A3-937A-F66E000CFF65}"/>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67990823369301057"/>
          <c:y val="0.59266681143274347"/>
          <c:w val="0.29639175658598232"/>
          <c:h val="0.39464884785085319"/>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Trebuchet MS" panose="020B0603020202020204" pitchFamily="34" charset="0"/>
              <a:ea typeface="+mn-ea"/>
              <a:cs typeface="+mn-cs"/>
            </a:defRPr>
          </a:pPr>
          <a:endParaRPr lang="en-US"/>
        </a:p>
      </c:txPr>
    </c:legend>
    <c:plotVisOnly val="1"/>
    <c:dispBlanksAs val="gap"/>
    <c:showDLblsOverMax val="0"/>
  </c:chart>
  <c:spPr>
    <a:noFill/>
    <a:ln w="19050">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37556936668572E-2"/>
          <c:y val="0.13112732232000412"/>
          <c:w val="0.59129148213305283"/>
          <c:h val="0.80310483248417475"/>
        </c:manualLayout>
      </c:layout>
      <c:doughnutChart>
        <c:varyColors val="1"/>
        <c:ser>
          <c:idx val="0"/>
          <c:order val="0"/>
          <c:tx>
            <c:strRef>
              <c:f>Sheet1!$B$1</c:f>
              <c:strCache>
                <c:ptCount val="1"/>
                <c:pt idx="0">
                  <c:v>Series 1</c:v>
                </c:pt>
              </c:strCache>
            </c:strRef>
          </c:tx>
          <c:spPr>
            <a:ln>
              <a:solidFill>
                <a:schemeClr val="bg1"/>
              </a:solidFill>
            </a:ln>
          </c:spPr>
          <c:dPt>
            <c:idx val="0"/>
            <c:bubble3D val="0"/>
            <c:spPr>
              <a:solidFill>
                <a:srgbClr val="005BFF"/>
              </a:solidFill>
              <a:ln w="19050">
                <a:solidFill>
                  <a:schemeClr val="bg1"/>
                </a:solidFill>
              </a:ln>
              <a:effectLst/>
              <a:sp3d/>
            </c:spPr>
            <c:extLst>
              <c:ext xmlns:c16="http://schemas.microsoft.com/office/drawing/2014/chart" uri="{C3380CC4-5D6E-409C-BE32-E72D297353CC}">
                <c16:uniqueId val="{00000001-34B4-48A3-937A-F66E000CFF65}"/>
              </c:ext>
            </c:extLst>
          </c:dPt>
          <c:dPt>
            <c:idx val="1"/>
            <c:bubble3D val="0"/>
            <c:spPr>
              <a:solidFill>
                <a:srgbClr val="B10021"/>
              </a:solidFill>
              <a:ln w="19050">
                <a:solidFill>
                  <a:schemeClr val="bg1"/>
                </a:solidFill>
              </a:ln>
              <a:effectLst/>
              <a:sp3d/>
            </c:spPr>
            <c:extLst>
              <c:ext xmlns:c16="http://schemas.microsoft.com/office/drawing/2014/chart" uri="{C3380CC4-5D6E-409C-BE32-E72D297353CC}">
                <c16:uniqueId val="{00000003-34B4-48A3-937A-F66E000CFF65}"/>
              </c:ext>
            </c:extLst>
          </c:dPt>
          <c:dPt>
            <c:idx val="2"/>
            <c:bubble3D val="0"/>
            <c:spPr>
              <a:solidFill>
                <a:srgbClr val="A6A6A6"/>
              </a:solidFill>
              <a:ln w="19050">
                <a:solidFill>
                  <a:schemeClr val="bg1"/>
                </a:solidFill>
              </a:ln>
              <a:effectLst/>
              <a:sp3d/>
            </c:spPr>
            <c:extLst>
              <c:ext xmlns:c16="http://schemas.microsoft.com/office/drawing/2014/chart" uri="{C3380CC4-5D6E-409C-BE32-E72D297353CC}">
                <c16:uniqueId val="{00000005-34B4-48A3-937A-F66E000CFF65}"/>
              </c:ext>
            </c:extLst>
          </c:dPt>
          <c:dPt>
            <c:idx val="3"/>
            <c:bubble3D val="0"/>
            <c:spPr>
              <a:solidFill>
                <a:srgbClr val="B10021">
                  <a:alpha val="75000"/>
                </a:srgbClr>
              </a:solidFill>
              <a:ln w="19050">
                <a:solidFill>
                  <a:schemeClr val="bg1"/>
                </a:solidFill>
              </a:ln>
              <a:effectLst/>
              <a:sp3d/>
            </c:spPr>
            <c:extLst>
              <c:ext xmlns:c16="http://schemas.microsoft.com/office/drawing/2014/chart" uri="{C3380CC4-5D6E-409C-BE32-E72D297353CC}">
                <c16:uniqueId val="{00000007-34B4-48A3-937A-F66E000CFF65}"/>
              </c:ext>
            </c:extLst>
          </c:dPt>
          <c:dPt>
            <c:idx val="4"/>
            <c:bubble3D val="0"/>
            <c:spPr>
              <a:solidFill>
                <a:schemeClr val="bg1">
                  <a:lumMod val="50000"/>
                </a:schemeClr>
              </a:solidFill>
              <a:ln w="19050">
                <a:solidFill>
                  <a:schemeClr val="bg1"/>
                </a:solidFill>
              </a:ln>
              <a:effectLst/>
              <a:sp3d/>
            </c:spPr>
            <c:extLst>
              <c:ext xmlns:c16="http://schemas.microsoft.com/office/drawing/2014/chart" uri="{C3380CC4-5D6E-409C-BE32-E72D297353CC}">
                <c16:uniqueId val="{00000009-34B4-48A3-937A-F66E000CFF65}"/>
              </c:ext>
            </c:extLst>
          </c:dPt>
          <c:dLbls>
            <c:dLbl>
              <c:idx val="0"/>
              <c:layout>
                <c:manualLayout>
                  <c:x val="8.0471367215461706E-2"/>
                  <c:y val="-6.53285770333864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B4-48A3-937A-F66E000CFF65}"/>
                </c:ext>
              </c:extLst>
            </c:dLbl>
            <c:dLbl>
              <c:idx val="1"/>
              <c:layout>
                <c:manualLayout>
                  <c:x val="0.10791243140062032"/>
                  <c:y val="0.1032528308062210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B4-48A3-937A-F66E000CFF65}"/>
                </c:ext>
              </c:extLst>
            </c:dLbl>
            <c:dLbl>
              <c:idx val="2"/>
              <c:layout>
                <c:manualLayout>
                  <c:x val="-9.6857432593653092E-2"/>
                  <c:y val="6.57699562135068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B4-48A3-937A-F66E000CFF65}"/>
                </c:ext>
              </c:extLst>
            </c:dLbl>
            <c:dLbl>
              <c:idx val="3"/>
              <c:layout>
                <c:manualLayout>
                  <c:x val="-4.057241708422811E-2"/>
                  <c:y val="-0.1347648914988743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B4-48A3-937A-F66E000CFF65}"/>
                </c:ext>
              </c:extLst>
            </c:dLbl>
            <c:dLbl>
              <c:idx val="4"/>
              <c:layout>
                <c:manualLayout>
                  <c:x val="-7.5757575757576315E-3"/>
                  <c:y val="-0.157113416878046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B4-48A3-937A-F66E000CFF6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0000"/>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Yes</c:v>
                </c:pt>
                <c:pt idx="1">
                  <c:v>No/ Not sure</c:v>
                </c:pt>
              </c:strCache>
            </c:strRef>
          </c:cat>
          <c:val>
            <c:numRef>
              <c:f>Sheet1!$B$2:$B$3</c:f>
              <c:numCache>
                <c:formatCode>0.00%</c:formatCode>
                <c:ptCount val="2"/>
                <c:pt idx="0">
                  <c:v>0.33800000000000002</c:v>
                </c:pt>
                <c:pt idx="1">
                  <c:v>0.66300000000000003</c:v>
                </c:pt>
              </c:numCache>
            </c:numRef>
          </c:val>
          <c:extLst>
            <c:ext xmlns:c16="http://schemas.microsoft.com/office/drawing/2014/chart" uri="{C3380CC4-5D6E-409C-BE32-E72D297353CC}">
              <c16:uniqueId val="{0000000A-34B4-48A3-937A-F66E000CFF65}"/>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68970186113099496"/>
          <c:y val="0.28957595078792608"/>
          <c:w val="0.19937508947745169"/>
          <c:h val="0.3713341662627903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Trebuchet MS" panose="020B0603020202020204" pitchFamily="34" charset="0"/>
              <a:ea typeface="+mn-ea"/>
              <a:cs typeface="+mn-cs"/>
            </a:defRPr>
          </a:pPr>
          <a:endParaRPr lang="en-US"/>
        </a:p>
      </c:txPr>
    </c:legend>
    <c:plotVisOnly val="1"/>
    <c:dispBlanksAs val="gap"/>
    <c:showDLblsOverMax val="0"/>
  </c:chart>
  <c:spPr>
    <a:noFill/>
    <a:ln w="19050">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16607015032211"/>
          <c:y val="0.12424470378702662"/>
          <c:w val="0.41603137675972318"/>
          <c:h val="0.81720449006374196"/>
        </c:manualLayout>
      </c:layout>
      <c:doughnutChart>
        <c:varyColors val="1"/>
        <c:ser>
          <c:idx val="0"/>
          <c:order val="0"/>
          <c:tx>
            <c:strRef>
              <c:f>Sheet1!$B$1</c:f>
              <c:strCache>
                <c:ptCount val="1"/>
                <c:pt idx="0">
                  <c:v>Sales</c:v>
                </c:pt>
              </c:strCache>
            </c:strRef>
          </c:tx>
          <c:spPr>
            <a:ln w="38100">
              <a:solidFill>
                <a:schemeClr val="lt1"/>
              </a:solidFill>
            </a:ln>
          </c:spPr>
          <c:dPt>
            <c:idx val="0"/>
            <c:bubble3D val="0"/>
            <c:spPr>
              <a:solidFill>
                <a:schemeClr val="tx2">
                  <a:lumMod val="60000"/>
                  <a:lumOff val="40000"/>
                </a:schemeClr>
              </a:solidFill>
              <a:ln w="38100">
                <a:solidFill>
                  <a:schemeClr val="lt1"/>
                </a:solidFill>
              </a:ln>
              <a:effectLst/>
            </c:spPr>
            <c:extLst>
              <c:ext xmlns:c16="http://schemas.microsoft.com/office/drawing/2014/chart" uri="{C3380CC4-5D6E-409C-BE32-E72D297353CC}">
                <c16:uniqueId val="{00000001-FAF0-4845-97BC-8CDCA819CA84}"/>
              </c:ext>
            </c:extLst>
          </c:dPt>
          <c:dPt>
            <c:idx val="1"/>
            <c:bubble3D val="0"/>
            <c:spPr>
              <a:solidFill>
                <a:schemeClr val="tx2">
                  <a:lumMod val="60000"/>
                  <a:lumOff val="40000"/>
                  <a:alpha val="75000"/>
                </a:schemeClr>
              </a:solidFill>
              <a:ln w="38100">
                <a:solidFill>
                  <a:schemeClr val="lt1"/>
                </a:solidFill>
              </a:ln>
              <a:effectLst/>
            </c:spPr>
            <c:extLst>
              <c:ext xmlns:c16="http://schemas.microsoft.com/office/drawing/2014/chart" uri="{C3380CC4-5D6E-409C-BE32-E72D297353CC}">
                <c16:uniqueId val="{00000003-FAF0-4845-97BC-8CDCA819CA84}"/>
              </c:ext>
            </c:extLst>
          </c:dPt>
          <c:dPt>
            <c:idx val="2"/>
            <c:bubble3D val="0"/>
            <c:spPr>
              <a:solidFill>
                <a:srgbClr val="B10021">
                  <a:alpha val="75000"/>
                </a:srgbClr>
              </a:solidFill>
              <a:ln w="38100">
                <a:solidFill>
                  <a:schemeClr val="lt1"/>
                </a:solidFill>
              </a:ln>
              <a:effectLst/>
            </c:spPr>
            <c:extLst>
              <c:ext xmlns:c16="http://schemas.microsoft.com/office/drawing/2014/chart" uri="{C3380CC4-5D6E-409C-BE32-E72D297353CC}">
                <c16:uniqueId val="{00000005-FAF0-4845-97BC-8CDCA819CA84}"/>
              </c:ext>
            </c:extLst>
          </c:dPt>
          <c:dPt>
            <c:idx val="3"/>
            <c:bubble3D val="0"/>
            <c:spPr>
              <a:solidFill>
                <a:srgbClr val="B10021"/>
              </a:solidFill>
              <a:ln w="38100">
                <a:solidFill>
                  <a:schemeClr val="lt1"/>
                </a:solidFill>
              </a:ln>
              <a:effectLst/>
            </c:spPr>
            <c:extLst>
              <c:ext xmlns:c16="http://schemas.microsoft.com/office/drawing/2014/chart" uri="{C3380CC4-5D6E-409C-BE32-E72D297353CC}">
                <c16:uniqueId val="{00000007-FAF0-4845-97BC-8CDCA819CA84}"/>
              </c:ext>
            </c:extLst>
          </c:dPt>
          <c:dPt>
            <c:idx val="4"/>
            <c:bubble3D val="0"/>
            <c:spPr>
              <a:solidFill>
                <a:schemeClr val="accent3"/>
              </a:solidFill>
              <a:ln w="38100">
                <a:solidFill>
                  <a:schemeClr val="lt1"/>
                </a:solidFill>
              </a:ln>
              <a:effectLst/>
            </c:spPr>
            <c:extLst>
              <c:ext xmlns:c16="http://schemas.microsoft.com/office/drawing/2014/chart" uri="{C3380CC4-5D6E-409C-BE32-E72D297353CC}">
                <c16:uniqueId val="{00000009-FAF0-4845-97BC-8CDCA819CA84}"/>
              </c:ext>
            </c:extLst>
          </c:dPt>
          <c:dLbls>
            <c:dLbl>
              <c:idx val="0"/>
              <c:layout>
                <c:manualLayout>
                  <c:x val="7.1212121212121102E-2"/>
                  <c:y val="9.52380952380952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F0-4845-97BC-8CDCA819CA84}"/>
                </c:ext>
              </c:extLst>
            </c:dLbl>
            <c:dLbl>
              <c:idx val="1"/>
              <c:layout>
                <c:manualLayout>
                  <c:x val="-7.575757575757576E-2"/>
                  <c:y val="8.0357142857142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F0-4845-97BC-8CDCA819CA84}"/>
                </c:ext>
              </c:extLst>
            </c:dLbl>
            <c:dLbl>
              <c:idx val="2"/>
              <c:layout>
                <c:manualLayout>
                  <c:x val="-5.1515151515151514E-2"/>
                  <c:y val="-8.92857142857142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F0-4845-97BC-8CDCA819CA84}"/>
                </c:ext>
              </c:extLst>
            </c:dLbl>
            <c:dLbl>
              <c:idx val="3"/>
              <c:layout>
                <c:manualLayout>
                  <c:x val="-3.0303030303030332E-2"/>
                  <c:y val="-0.1041666666666666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AF0-4845-97BC-8CDCA819CA84}"/>
                </c:ext>
              </c:extLst>
            </c:dLbl>
            <c:dLbl>
              <c:idx val="4"/>
              <c:layout>
                <c:manualLayout>
                  <c:x val="-1.0606060606060607E-2"/>
                  <c:y val="-0.1160714285714285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AF0-4845-97BC-8CDCA819CA8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Very Important</c:v>
                </c:pt>
                <c:pt idx="1">
                  <c:v>Somewhat Important</c:v>
                </c:pt>
                <c:pt idx="2">
                  <c:v>Not Too Important</c:v>
                </c:pt>
                <c:pt idx="3">
                  <c:v>Not At All Important</c:v>
                </c:pt>
                <c:pt idx="4">
                  <c:v>Not Sure</c:v>
                </c:pt>
              </c:strCache>
            </c:strRef>
          </c:cat>
          <c:val>
            <c:numRef>
              <c:f>Sheet1!$B$2:$B$6</c:f>
              <c:numCache>
                <c:formatCode>General</c:formatCode>
                <c:ptCount val="5"/>
                <c:pt idx="0">
                  <c:v>0.49</c:v>
                </c:pt>
                <c:pt idx="1">
                  <c:v>0.32</c:v>
                </c:pt>
                <c:pt idx="2">
                  <c:v>0.09</c:v>
                </c:pt>
                <c:pt idx="3">
                  <c:v>0.03</c:v>
                </c:pt>
                <c:pt idx="4">
                  <c:v>7.0000000000000007E-2</c:v>
                </c:pt>
              </c:numCache>
            </c:numRef>
          </c:val>
          <c:extLst>
            <c:ext xmlns:c16="http://schemas.microsoft.com/office/drawing/2014/chart" uri="{C3380CC4-5D6E-409C-BE32-E72D297353CC}">
              <c16:uniqueId val="{0000000A-FAF0-4845-97BC-8CDCA819CA84}"/>
            </c:ext>
          </c:extLst>
        </c:ser>
        <c:dLbls>
          <c:showLegendKey val="0"/>
          <c:showVal val="0"/>
          <c:showCatName val="0"/>
          <c:showSerName val="0"/>
          <c:showPercent val="0"/>
          <c:showBubbleSize val="0"/>
          <c:showLeaderLines val="0"/>
        </c:dLbls>
        <c:firstSliceAng val="0"/>
        <c:holeSize val="55"/>
      </c:doughnutChart>
      <c:spPr>
        <a:noFill/>
        <a:ln>
          <a:noFill/>
        </a:ln>
        <a:effectLst/>
      </c:spPr>
    </c:plotArea>
    <c:legend>
      <c:legendPos val="r"/>
      <c:layout>
        <c:manualLayout>
          <c:xMode val="edge"/>
          <c:yMode val="edge"/>
          <c:x val="0.66144010975900736"/>
          <c:y val="0.3580476659167604"/>
          <c:w val="0.32738200906704845"/>
          <c:h val="0.3208649700037495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16607015032211"/>
          <c:y val="0.12424470378702662"/>
          <c:w val="0.41603137675972318"/>
          <c:h val="0.81720449006374196"/>
        </c:manualLayout>
      </c:layout>
      <c:doughnutChart>
        <c:varyColors val="1"/>
        <c:ser>
          <c:idx val="0"/>
          <c:order val="0"/>
          <c:tx>
            <c:strRef>
              <c:f>Sheet1!$B$1</c:f>
              <c:strCache>
                <c:ptCount val="1"/>
                <c:pt idx="0">
                  <c:v>Sales</c:v>
                </c:pt>
              </c:strCache>
            </c:strRef>
          </c:tx>
          <c:spPr>
            <a:ln w="38100">
              <a:solidFill>
                <a:schemeClr val="lt1"/>
              </a:solidFill>
            </a:ln>
          </c:spPr>
          <c:dPt>
            <c:idx val="0"/>
            <c:bubble3D val="0"/>
            <c:spPr>
              <a:solidFill>
                <a:schemeClr val="tx2">
                  <a:lumMod val="60000"/>
                  <a:lumOff val="40000"/>
                </a:schemeClr>
              </a:solidFill>
              <a:ln w="38100">
                <a:solidFill>
                  <a:schemeClr val="lt1"/>
                </a:solidFill>
              </a:ln>
              <a:effectLst/>
            </c:spPr>
            <c:extLst>
              <c:ext xmlns:c16="http://schemas.microsoft.com/office/drawing/2014/chart" uri="{C3380CC4-5D6E-409C-BE32-E72D297353CC}">
                <c16:uniqueId val="{00000001-C59D-4492-B982-1A7844077A16}"/>
              </c:ext>
            </c:extLst>
          </c:dPt>
          <c:dPt>
            <c:idx val="1"/>
            <c:bubble3D val="0"/>
            <c:spPr>
              <a:solidFill>
                <a:schemeClr val="tx2">
                  <a:lumMod val="60000"/>
                  <a:lumOff val="40000"/>
                  <a:alpha val="75000"/>
                </a:schemeClr>
              </a:solidFill>
              <a:ln w="38100">
                <a:solidFill>
                  <a:schemeClr val="lt1"/>
                </a:solidFill>
              </a:ln>
              <a:effectLst/>
            </c:spPr>
            <c:extLst>
              <c:ext xmlns:c16="http://schemas.microsoft.com/office/drawing/2014/chart" uri="{C3380CC4-5D6E-409C-BE32-E72D297353CC}">
                <c16:uniqueId val="{00000003-C59D-4492-B982-1A7844077A16}"/>
              </c:ext>
            </c:extLst>
          </c:dPt>
          <c:dPt>
            <c:idx val="2"/>
            <c:bubble3D val="0"/>
            <c:spPr>
              <a:solidFill>
                <a:srgbClr val="B10021">
                  <a:alpha val="75000"/>
                </a:srgbClr>
              </a:solidFill>
              <a:ln w="38100">
                <a:solidFill>
                  <a:schemeClr val="lt1"/>
                </a:solidFill>
              </a:ln>
              <a:effectLst/>
            </c:spPr>
            <c:extLst>
              <c:ext xmlns:c16="http://schemas.microsoft.com/office/drawing/2014/chart" uri="{C3380CC4-5D6E-409C-BE32-E72D297353CC}">
                <c16:uniqueId val="{00000005-C59D-4492-B982-1A7844077A16}"/>
              </c:ext>
            </c:extLst>
          </c:dPt>
          <c:dPt>
            <c:idx val="3"/>
            <c:bubble3D val="0"/>
            <c:spPr>
              <a:solidFill>
                <a:srgbClr val="B10021"/>
              </a:solidFill>
              <a:ln w="38100">
                <a:solidFill>
                  <a:schemeClr val="lt1"/>
                </a:solidFill>
              </a:ln>
              <a:effectLst/>
            </c:spPr>
            <c:extLst>
              <c:ext xmlns:c16="http://schemas.microsoft.com/office/drawing/2014/chart" uri="{C3380CC4-5D6E-409C-BE32-E72D297353CC}">
                <c16:uniqueId val="{00000007-C59D-4492-B982-1A7844077A16}"/>
              </c:ext>
            </c:extLst>
          </c:dPt>
          <c:dPt>
            <c:idx val="4"/>
            <c:bubble3D val="0"/>
            <c:spPr>
              <a:solidFill>
                <a:schemeClr val="accent3"/>
              </a:solidFill>
              <a:ln w="38100">
                <a:solidFill>
                  <a:schemeClr val="lt1"/>
                </a:solidFill>
              </a:ln>
              <a:effectLst/>
            </c:spPr>
            <c:extLst>
              <c:ext xmlns:c16="http://schemas.microsoft.com/office/drawing/2014/chart" uri="{C3380CC4-5D6E-409C-BE32-E72D297353CC}">
                <c16:uniqueId val="{00000009-C59D-4492-B982-1A7844077A16}"/>
              </c:ext>
            </c:extLst>
          </c:dPt>
          <c:dLbls>
            <c:dLbl>
              <c:idx val="0"/>
              <c:layout>
                <c:manualLayout>
                  <c:x val="7.1212121212121102E-2"/>
                  <c:y val="9.52380952380952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9D-4492-B982-1A7844077A16}"/>
                </c:ext>
              </c:extLst>
            </c:dLbl>
            <c:dLbl>
              <c:idx val="1"/>
              <c:layout>
                <c:manualLayout>
                  <c:x val="-7.575757575757576E-2"/>
                  <c:y val="8.03571428571428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9D-4492-B982-1A7844077A16}"/>
                </c:ext>
              </c:extLst>
            </c:dLbl>
            <c:dLbl>
              <c:idx val="2"/>
              <c:layout>
                <c:manualLayout>
                  <c:x val="-5.1515151515151514E-2"/>
                  <c:y val="-8.92857142857142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59D-4492-B982-1A7844077A16}"/>
                </c:ext>
              </c:extLst>
            </c:dLbl>
            <c:dLbl>
              <c:idx val="3"/>
              <c:layout>
                <c:manualLayout>
                  <c:x val="-3.0303030303030332E-2"/>
                  <c:y val="-0.1041666666666666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59D-4492-B982-1A7844077A16}"/>
                </c:ext>
              </c:extLst>
            </c:dLbl>
            <c:dLbl>
              <c:idx val="4"/>
              <c:layout>
                <c:manualLayout>
                  <c:x val="-1.0606060606060607E-2"/>
                  <c:y val="-0.1160714285714285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59D-4492-B982-1A7844077A1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00"/>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Very Important</c:v>
                </c:pt>
                <c:pt idx="1">
                  <c:v>Somewhat Important</c:v>
                </c:pt>
                <c:pt idx="2">
                  <c:v>Not Too Important</c:v>
                </c:pt>
                <c:pt idx="3">
                  <c:v>Not At All Important</c:v>
                </c:pt>
                <c:pt idx="4">
                  <c:v>Not Sure</c:v>
                </c:pt>
              </c:strCache>
            </c:strRef>
          </c:cat>
          <c:val>
            <c:numRef>
              <c:f>Sheet1!$B$2:$B$6</c:f>
              <c:numCache>
                <c:formatCode>General</c:formatCode>
                <c:ptCount val="5"/>
                <c:pt idx="0">
                  <c:v>0.57999999999999996</c:v>
                </c:pt>
                <c:pt idx="1">
                  <c:v>0.28000000000000003</c:v>
                </c:pt>
                <c:pt idx="2">
                  <c:v>0.06</c:v>
                </c:pt>
                <c:pt idx="3">
                  <c:v>0.02</c:v>
                </c:pt>
                <c:pt idx="4">
                  <c:v>0.06</c:v>
                </c:pt>
              </c:numCache>
            </c:numRef>
          </c:val>
          <c:extLst>
            <c:ext xmlns:c16="http://schemas.microsoft.com/office/drawing/2014/chart" uri="{C3380CC4-5D6E-409C-BE32-E72D297353CC}">
              <c16:uniqueId val="{0000000A-C59D-4492-B982-1A7844077A16}"/>
            </c:ext>
          </c:extLst>
        </c:ser>
        <c:dLbls>
          <c:showLegendKey val="0"/>
          <c:showVal val="0"/>
          <c:showCatName val="0"/>
          <c:showSerName val="0"/>
          <c:showPercent val="0"/>
          <c:showBubbleSize val="0"/>
          <c:showLeaderLines val="0"/>
        </c:dLbls>
        <c:firstSliceAng val="0"/>
        <c:holeSize val="55"/>
      </c:doughnutChart>
      <c:spPr>
        <a:noFill/>
        <a:ln>
          <a:noFill/>
        </a:ln>
        <a:effectLst/>
      </c:spPr>
    </c:plotArea>
    <c:legend>
      <c:legendPos val="r"/>
      <c:layout>
        <c:manualLayout>
          <c:xMode val="edge"/>
          <c:yMode val="edge"/>
          <c:x val="0.66144010975900736"/>
          <c:y val="0.3580476659167604"/>
          <c:w val="0.32738200906704845"/>
          <c:h val="0.3208649700037495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375569366686E-2"/>
          <c:y val="0.13112732232000399"/>
          <c:w val="0.59129148213305305"/>
          <c:h val="0.80310483248417497"/>
        </c:manualLayout>
      </c:layout>
      <c:doughnutChart>
        <c:varyColors val="1"/>
        <c:ser>
          <c:idx val="0"/>
          <c:order val="0"/>
          <c:tx>
            <c:strRef>
              <c:f>Sheet1!$B$1</c:f>
              <c:strCache>
                <c:ptCount val="1"/>
                <c:pt idx="0">
                  <c:v>Series 1</c:v>
                </c:pt>
              </c:strCache>
            </c:strRef>
          </c:tx>
          <c:spPr>
            <a:ln>
              <a:solidFill>
                <a:schemeClr val="bg1"/>
              </a:solidFill>
            </a:ln>
          </c:spPr>
          <c:dPt>
            <c:idx val="0"/>
            <c:bubble3D val="0"/>
            <c:spPr>
              <a:solidFill>
                <a:srgbClr val="0070C0"/>
              </a:solidFill>
              <a:ln w="19050">
                <a:solidFill>
                  <a:schemeClr val="bg1"/>
                </a:solidFill>
              </a:ln>
              <a:effectLst/>
              <a:sp3d/>
            </c:spPr>
            <c:extLst>
              <c:ext xmlns:c16="http://schemas.microsoft.com/office/drawing/2014/chart" uri="{C3380CC4-5D6E-409C-BE32-E72D297353CC}">
                <c16:uniqueId val="{00000001-34B4-48A3-937A-F66E000CFF65}"/>
              </c:ext>
            </c:extLst>
          </c:dPt>
          <c:dPt>
            <c:idx val="1"/>
            <c:bubble3D val="0"/>
            <c:spPr>
              <a:solidFill>
                <a:srgbClr val="0070C0">
                  <a:alpha val="55000"/>
                </a:srgbClr>
              </a:solidFill>
              <a:ln w="19050">
                <a:solidFill>
                  <a:schemeClr val="bg1"/>
                </a:solidFill>
              </a:ln>
              <a:effectLst/>
              <a:sp3d/>
            </c:spPr>
            <c:extLst>
              <c:ext xmlns:c16="http://schemas.microsoft.com/office/drawing/2014/chart" uri="{C3380CC4-5D6E-409C-BE32-E72D297353CC}">
                <c16:uniqueId val="{00000003-34B4-48A3-937A-F66E000CFF65}"/>
              </c:ext>
            </c:extLst>
          </c:dPt>
          <c:dPt>
            <c:idx val="2"/>
            <c:bubble3D val="0"/>
            <c:spPr>
              <a:solidFill>
                <a:srgbClr val="C00000"/>
              </a:solidFill>
              <a:ln w="19050">
                <a:solidFill>
                  <a:schemeClr val="bg1"/>
                </a:solidFill>
              </a:ln>
              <a:effectLst/>
              <a:sp3d/>
            </c:spPr>
            <c:extLst>
              <c:ext xmlns:c16="http://schemas.microsoft.com/office/drawing/2014/chart" uri="{C3380CC4-5D6E-409C-BE32-E72D297353CC}">
                <c16:uniqueId val="{00000005-34B4-48A3-937A-F66E000CFF65}"/>
              </c:ext>
            </c:extLst>
          </c:dPt>
          <c:dPt>
            <c:idx val="3"/>
            <c:bubble3D val="0"/>
            <c:spPr>
              <a:solidFill>
                <a:srgbClr val="B10021">
                  <a:alpha val="55000"/>
                </a:srgbClr>
              </a:solidFill>
              <a:ln w="19050">
                <a:solidFill>
                  <a:schemeClr val="bg1"/>
                </a:solidFill>
              </a:ln>
              <a:effectLst/>
              <a:sp3d/>
            </c:spPr>
            <c:extLst>
              <c:ext xmlns:c16="http://schemas.microsoft.com/office/drawing/2014/chart" uri="{C3380CC4-5D6E-409C-BE32-E72D297353CC}">
                <c16:uniqueId val="{00000007-34B4-48A3-937A-F66E000CFF65}"/>
              </c:ext>
            </c:extLst>
          </c:dPt>
          <c:dPt>
            <c:idx val="4"/>
            <c:bubble3D val="0"/>
            <c:spPr>
              <a:solidFill>
                <a:schemeClr val="bg1">
                  <a:lumMod val="50000"/>
                </a:schemeClr>
              </a:solidFill>
              <a:ln w="19050">
                <a:solidFill>
                  <a:schemeClr val="bg1"/>
                </a:solidFill>
              </a:ln>
              <a:effectLst/>
              <a:sp3d/>
            </c:spPr>
            <c:extLst>
              <c:ext xmlns:c16="http://schemas.microsoft.com/office/drawing/2014/chart" uri="{C3380CC4-5D6E-409C-BE32-E72D297353CC}">
                <c16:uniqueId val="{00000009-34B4-48A3-937A-F66E000CFF65}"/>
              </c:ext>
            </c:extLst>
          </c:dPt>
          <c:dLbls>
            <c:dLbl>
              <c:idx val="0"/>
              <c:layout>
                <c:manualLayout>
                  <c:x val="7.4410761154855704E-2"/>
                  <c:y val="-8.43093510370027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B4-48A3-937A-F66E000CFF65}"/>
                </c:ext>
              </c:extLst>
            </c:dLbl>
            <c:dLbl>
              <c:idx val="1"/>
              <c:layout>
                <c:manualLayout>
                  <c:x val="-6.7845144356955406E-2"/>
                  <c:y val="7.4287736091811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B4-48A3-937A-F66E000CFF65}"/>
                </c:ext>
              </c:extLst>
            </c:dLbl>
            <c:dLbl>
              <c:idx val="2"/>
              <c:layout>
                <c:manualLayout>
                  <c:x val="-5.44331901694107E-2"/>
                  <c:y val="-8.1155627605372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B4-48A3-937A-F66E000CFF65}"/>
                </c:ext>
              </c:extLst>
            </c:dLbl>
            <c:dLbl>
              <c:idx val="3"/>
              <c:layout>
                <c:manualLayout>
                  <c:x val="-3.9057265569076599E-2"/>
                  <c:y val="-0.1019597550306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B4-48A3-937A-F66E000CFF65}"/>
                </c:ext>
              </c:extLst>
            </c:dLbl>
            <c:dLbl>
              <c:idx val="4"/>
              <c:layout>
                <c:manualLayout>
                  <c:x val="-1.6666666666666701E-2"/>
                  <c:y val="-0.1143790849673199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B4-48A3-937A-F66E000CFF6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0000"/>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Strongly agree</c:v>
                </c:pt>
                <c:pt idx="1">
                  <c:v>Somewhat agree</c:v>
                </c:pt>
                <c:pt idx="2">
                  <c:v>Somewhat disagree</c:v>
                </c:pt>
                <c:pt idx="3">
                  <c:v>Strongly disagree</c:v>
                </c:pt>
                <c:pt idx="4">
                  <c:v>Not sure</c:v>
                </c:pt>
              </c:strCache>
            </c:strRef>
          </c:cat>
          <c:val>
            <c:numRef>
              <c:f>Sheet1!$B$2:$B$6</c:f>
              <c:numCache>
                <c:formatCode>0.00%</c:formatCode>
                <c:ptCount val="5"/>
                <c:pt idx="0">
                  <c:v>0.495</c:v>
                </c:pt>
                <c:pt idx="1">
                  <c:v>0.35499999999999998</c:v>
                </c:pt>
                <c:pt idx="2">
                  <c:v>5.1999999999999998E-2</c:v>
                </c:pt>
                <c:pt idx="3">
                  <c:v>2.1000000000000001E-2</c:v>
                </c:pt>
                <c:pt idx="4">
                  <c:v>7.8E-2</c:v>
                </c:pt>
              </c:numCache>
            </c:numRef>
          </c:val>
          <c:extLst>
            <c:ext xmlns:c16="http://schemas.microsoft.com/office/drawing/2014/chart" uri="{C3380CC4-5D6E-409C-BE32-E72D297353CC}">
              <c16:uniqueId val="{0000000A-34B4-48A3-937A-F66E000CFF65}"/>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65030792173705498"/>
          <c:y val="0.16634115588492601"/>
          <c:w val="0.29331448341684602"/>
          <c:h val="0.66443312233029705"/>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Trebuchet MS" panose="020B0603020202020204" pitchFamily="34" charset="0"/>
              <a:ea typeface="+mn-ea"/>
              <a:cs typeface="+mn-cs"/>
            </a:defRPr>
          </a:pPr>
          <a:endParaRPr lang="en-US"/>
        </a:p>
      </c:txPr>
    </c:legend>
    <c:plotVisOnly val="1"/>
    <c:dispBlanksAs val="gap"/>
    <c:showDLblsOverMax val="0"/>
  </c:chart>
  <c:spPr>
    <a:noFill/>
    <a:ln w="19050">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37556936668572E-2"/>
          <c:y val="0.13112732232000412"/>
          <c:w val="0.59129148213305283"/>
          <c:h val="0.80310483248417475"/>
        </c:manualLayout>
      </c:layout>
      <c:doughnutChart>
        <c:varyColors val="1"/>
        <c:ser>
          <c:idx val="0"/>
          <c:order val="0"/>
          <c:tx>
            <c:strRef>
              <c:f>Sheet1!$B$1</c:f>
              <c:strCache>
                <c:ptCount val="1"/>
                <c:pt idx="0">
                  <c:v>Series 1</c:v>
                </c:pt>
              </c:strCache>
            </c:strRef>
          </c:tx>
          <c:spPr>
            <a:ln>
              <a:solidFill>
                <a:schemeClr val="bg1"/>
              </a:solidFill>
            </a:ln>
          </c:spPr>
          <c:dPt>
            <c:idx val="0"/>
            <c:bubble3D val="0"/>
            <c:spPr>
              <a:solidFill>
                <a:srgbClr val="005BFF"/>
              </a:solidFill>
              <a:ln w="19050">
                <a:solidFill>
                  <a:schemeClr val="bg1"/>
                </a:solidFill>
              </a:ln>
              <a:effectLst/>
              <a:sp3d/>
            </c:spPr>
            <c:extLst>
              <c:ext xmlns:c16="http://schemas.microsoft.com/office/drawing/2014/chart" uri="{C3380CC4-5D6E-409C-BE32-E72D297353CC}">
                <c16:uniqueId val="{00000001-34B4-48A3-937A-F66E000CFF65}"/>
              </c:ext>
            </c:extLst>
          </c:dPt>
          <c:dPt>
            <c:idx val="1"/>
            <c:bubble3D val="0"/>
            <c:spPr>
              <a:solidFill>
                <a:srgbClr val="0070C0">
                  <a:alpha val="75000"/>
                </a:srgbClr>
              </a:solidFill>
              <a:ln w="19050">
                <a:solidFill>
                  <a:schemeClr val="bg1"/>
                </a:solidFill>
              </a:ln>
              <a:effectLst/>
              <a:sp3d/>
            </c:spPr>
            <c:extLst>
              <c:ext xmlns:c16="http://schemas.microsoft.com/office/drawing/2014/chart" uri="{C3380CC4-5D6E-409C-BE32-E72D297353CC}">
                <c16:uniqueId val="{00000003-34B4-48A3-937A-F66E000CFF65}"/>
              </c:ext>
            </c:extLst>
          </c:dPt>
          <c:dPt>
            <c:idx val="2"/>
            <c:bubble3D val="0"/>
            <c:spPr>
              <a:solidFill>
                <a:srgbClr val="C00000"/>
              </a:solidFill>
              <a:ln w="19050">
                <a:solidFill>
                  <a:schemeClr val="bg1"/>
                </a:solidFill>
              </a:ln>
              <a:effectLst/>
              <a:sp3d/>
            </c:spPr>
            <c:extLst>
              <c:ext xmlns:c16="http://schemas.microsoft.com/office/drawing/2014/chart" uri="{C3380CC4-5D6E-409C-BE32-E72D297353CC}">
                <c16:uniqueId val="{00000005-34B4-48A3-937A-F66E000CFF65}"/>
              </c:ext>
            </c:extLst>
          </c:dPt>
          <c:dPt>
            <c:idx val="3"/>
            <c:bubble3D val="0"/>
            <c:spPr>
              <a:solidFill>
                <a:srgbClr val="B10021">
                  <a:alpha val="75000"/>
                </a:srgbClr>
              </a:solidFill>
              <a:ln w="19050">
                <a:solidFill>
                  <a:schemeClr val="bg1"/>
                </a:solidFill>
              </a:ln>
              <a:effectLst/>
              <a:sp3d/>
            </c:spPr>
            <c:extLst>
              <c:ext xmlns:c16="http://schemas.microsoft.com/office/drawing/2014/chart" uri="{C3380CC4-5D6E-409C-BE32-E72D297353CC}">
                <c16:uniqueId val="{00000007-34B4-48A3-937A-F66E000CFF65}"/>
              </c:ext>
            </c:extLst>
          </c:dPt>
          <c:dPt>
            <c:idx val="4"/>
            <c:bubble3D val="0"/>
            <c:spPr>
              <a:solidFill>
                <a:schemeClr val="bg1">
                  <a:lumMod val="50000"/>
                </a:schemeClr>
              </a:solidFill>
              <a:ln w="19050">
                <a:solidFill>
                  <a:schemeClr val="bg1"/>
                </a:solidFill>
              </a:ln>
              <a:effectLst/>
              <a:sp3d/>
            </c:spPr>
            <c:extLst>
              <c:ext xmlns:c16="http://schemas.microsoft.com/office/drawing/2014/chart" uri="{C3380CC4-5D6E-409C-BE32-E72D297353CC}">
                <c16:uniqueId val="{00000009-34B4-48A3-937A-F66E000CFF65}"/>
              </c:ext>
            </c:extLst>
          </c:dPt>
          <c:dLbls>
            <c:dLbl>
              <c:idx val="0"/>
              <c:layout>
                <c:manualLayout>
                  <c:x val="6.5319852063946554E-2"/>
                  <c:y val="-8.10413771807935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B4-48A3-937A-F66E000CFF65}"/>
                </c:ext>
              </c:extLst>
            </c:dLbl>
            <c:dLbl>
              <c:idx val="1"/>
              <c:layout>
                <c:manualLayout>
                  <c:x val="-8.148148148148153E-2"/>
                  <c:y val="7.4287864144140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B4-48A3-937A-F66E000CFF65}"/>
                </c:ext>
              </c:extLst>
            </c:dLbl>
            <c:dLbl>
              <c:idx val="2"/>
              <c:layout>
                <c:manualLayout>
                  <c:x val="-8.170591744213794E-2"/>
                  <c:y val="-5.1743862899490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B4-48A3-937A-F66E000CFF65}"/>
                </c:ext>
              </c:extLst>
            </c:dLbl>
            <c:dLbl>
              <c:idx val="3"/>
              <c:layout>
                <c:manualLayout>
                  <c:x val="-4.3602720114531139E-2"/>
                  <c:y val="-8.88878596057846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B4-48A3-937A-F66E000CFF65}"/>
                </c:ext>
              </c:extLst>
            </c:dLbl>
            <c:dLbl>
              <c:idx val="4"/>
              <c:layout>
                <c:manualLayout>
                  <c:x val="-1.6666666666666666E-2"/>
                  <c:y val="-0.114379084967320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B4-48A3-937A-F66E000CFF6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0000"/>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Mostly positive</c:v>
                </c:pt>
                <c:pt idx="1">
                  <c:v>Somewhat positive</c:v>
                </c:pt>
                <c:pt idx="2">
                  <c:v>Somewhat negative</c:v>
                </c:pt>
                <c:pt idx="3">
                  <c:v>Mostly negative</c:v>
                </c:pt>
                <c:pt idx="4">
                  <c:v>Not sure</c:v>
                </c:pt>
              </c:strCache>
            </c:strRef>
          </c:cat>
          <c:val>
            <c:numRef>
              <c:f>Sheet1!$B$2:$B$6</c:f>
              <c:numCache>
                <c:formatCode>0.00%</c:formatCode>
                <c:ptCount val="5"/>
                <c:pt idx="0">
                  <c:v>0.33500000000000002</c:v>
                </c:pt>
                <c:pt idx="1">
                  <c:v>0.434</c:v>
                </c:pt>
                <c:pt idx="2">
                  <c:v>6.4000000000000001E-2</c:v>
                </c:pt>
                <c:pt idx="3">
                  <c:v>2.7E-2</c:v>
                </c:pt>
                <c:pt idx="4">
                  <c:v>0.14099999999999999</c:v>
                </c:pt>
              </c:numCache>
            </c:numRef>
          </c:val>
          <c:extLst>
            <c:ext xmlns:c16="http://schemas.microsoft.com/office/drawing/2014/chart" uri="{C3380CC4-5D6E-409C-BE32-E72D297353CC}">
              <c16:uniqueId val="{0000000A-34B4-48A3-937A-F66E000CFF65}"/>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65030792173705565"/>
          <c:y val="0.16634115588492615"/>
          <c:w val="0.29331448341684563"/>
          <c:h val="0.66443312233029694"/>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Trebuchet MS" panose="020B0603020202020204" pitchFamily="34" charset="0"/>
              <a:ea typeface="+mn-ea"/>
              <a:cs typeface="+mn-cs"/>
            </a:defRPr>
          </a:pPr>
          <a:endParaRPr lang="en-US"/>
        </a:p>
      </c:txPr>
    </c:legend>
    <c:plotVisOnly val="1"/>
    <c:dispBlanksAs val="gap"/>
    <c:showDLblsOverMax val="0"/>
  </c:chart>
  <c:spPr>
    <a:noFill/>
    <a:ln w="19050">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37556936668572E-2"/>
          <c:y val="0.13112732232000412"/>
          <c:w val="0.59129148213305283"/>
          <c:h val="0.80310483248417475"/>
        </c:manualLayout>
      </c:layout>
      <c:doughnutChart>
        <c:varyColors val="1"/>
        <c:ser>
          <c:idx val="0"/>
          <c:order val="0"/>
          <c:tx>
            <c:strRef>
              <c:f>Sheet1!$B$1</c:f>
              <c:strCache>
                <c:ptCount val="1"/>
                <c:pt idx="0">
                  <c:v>Series 1</c:v>
                </c:pt>
              </c:strCache>
            </c:strRef>
          </c:tx>
          <c:spPr>
            <a:ln>
              <a:solidFill>
                <a:schemeClr val="bg1"/>
              </a:solidFill>
            </a:ln>
          </c:spPr>
          <c:dPt>
            <c:idx val="0"/>
            <c:bubble3D val="0"/>
            <c:spPr>
              <a:solidFill>
                <a:srgbClr val="005BFF"/>
              </a:solidFill>
              <a:ln w="19050">
                <a:solidFill>
                  <a:schemeClr val="bg1"/>
                </a:solidFill>
              </a:ln>
              <a:effectLst/>
              <a:sp3d/>
            </c:spPr>
            <c:extLst>
              <c:ext xmlns:c16="http://schemas.microsoft.com/office/drawing/2014/chart" uri="{C3380CC4-5D6E-409C-BE32-E72D297353CC}">
                <c16:uniqueId val="{00000001-34B4-48A3-937A-F66E000CFF65}"/>
              </c:ext>
            </c:extLst>
          </c:dPt>
          <c:dPt>
            <c:idx val="1"/>
            <c:bubble3D val="0"/>
            <c:spPr>
              <a:solidFill>
                <a:srgbClr val="0070C0">
                  <a:alpha val="75000"/>
                </a:srgbClr>
              </a:solidFill>
              <a:ln w="19050">
                <a:solidFill>
                  <a:schemeClr val="bg1"/>
                </a:solidFill>
              </a:ln>
              <a:effectLst/>
              <a:sp3d/>
            </c:spPr>
            <c:extLst>
              <c:ext xmlns:c16="http://schemas.microsoft.com/office/drawing/2014/chart" uri="{C3380CC4-5D6E-409C-BE32-E72D297353CC}">
                <c16:uniqueId val="{00000003-34B4-48A3-937A-F66E000CFF65}"/>
              </c:ext>
            </c:extLst>
          </c:dPt>
          <c:dPt>
            <c:idx val="2"/>
            <c:bubble3D val="0"/>
            <c:spPr>
              <a:solidFill>
                <a:srgbClr val="C00000"/>
              </a:solidFill>
              <a:ln w="19050">
                <a:solidFill>
                  <a:schemeClr val="bg1"/>
                </a:solidFill>
              </a:ln>
              <a:effectLst/>
              <a:sp3d/>
            </c:spPr>
            <c:extLst>
              <c:ext xmlns:c16="http://schemas.microsoft.com/office/drawing/2014/chart" uri="{C3380CC4-5D6E-409C-BE32-E72D297353CC}">
                <c16:uniqueId val="{00000005-34B4-48A3-937A-F66E000CFF65}"/>
              </c:ext>
            </c:extLst>
          </c:dPt>
          <c:dPt>
            <c:idx val="3"/>
            <c:bubble3D val="0"/>
            <c:spPr>
              <a:solidFill>
                <a:srgbClr val="B10021">
                  <a:alpha val="75000"/>
                </a:srgbClr>
              </a:solidFill>
              <a:ln w="19050">
                <a:solidFill>
                  <a:schemeClr val="bg1"/>
                </a:solidFill>
              </a:ln>
              <a:effectLst/>
              <a:sp3d/>
            </c:spPr>
            <c:extLst>
              <c:ext xmlns:c16="http://schemas.microsoft.com/office/drawing/2014/chart" uri="{C3380CC4-5D6E-409C-BE32-E72D297353CC}">
                <c16:uniqueId val="{00000007-34B4-48A3-937A-F66E000CFF65}"/>
              </c:ext>
            </c:extLst>
          </c:dPt>
          <c:dPt>
            <c:idx val="4"/>
            <c:bubble3D val="0"/>
            <c:spPr>
              <a:solidFill>
                <a:schemeClr val="bg1">
                  <a:lumMod val="50000"/>
                </a:schemeClr>
              </a:solidFill>
              <a:ln w="19050">
                <a:solidFill>
                  <a:schemeClr val="bg1"/>
                </a:solidFill>
              </a:ln>
              <a:effectLst/>
              <a:sp3d/>
            </c:spPr>
            <c:extLst>
              <c:ext xmlns:c16="http://schemas.microsoft.com/office/drawing/2014/chart" uri="{C3380CC4-5D6E-409C-BE32-E72D297353CC}">
                <c16:uniqueId val="{00000009-34B4-48A3-937A-F66E000CFF65}"/>
              </c:ext>
            </c:extLst>
          </c:dPt>
          <c:dLbls>
            <c:dLbl>
              <c:idx val="0"/>
              <c:layout>
                <c:manualLayout>
                  <c:x val="6.9865306609401101E-2"/>
                  <c:y val="-8.10413771807935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B4-48A3-937A-F66E000CFF65}"/>
                </c:ext>
              </c:extLst>
            </c:dLbl>
            <c:dLbl>
              <c:idx val="1"/>
              <c:layout>
                <c:manualLayout>
                  <c:x val="-8.148148148148153E-2"/>
                  <c:y val="7.4287864144140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B4-48A3-937A-F66E000CFF65}"/>
                </c:ext>
              </c:extLst>
            </c:dLbl>
            <c:dLbl>
              <c:idx val="2"/>
              <c:layout>
                <c:manualLayout>
                  <c:x val="-8.170591744213794E-2"/>
                  <c:y val="-5.1743862899490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B4-48A3-937A-F66E000CFF65}"/>
                </c:ext>
              </c:extLst>
            </c:dLbl>
            <c:dLbl>
              <c:idx val="3"/>
              <c:layout>
                <c:manualLayout>
                  <c:x val="-4.2087568599379649E-2"/>
                  <c:y val="-0.121567598167876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B4-48A3-937A-F66E000CFF65}"/>
                </c:ext>
              </c:extLst>
            </c:dLbl>
            <c:dLbl>
              <c:idx val="4"/>
              <c:layout>
                <c:manualLayout>
                  <c:x val="-7.5757575757576315E-3"/>
                  <c:y val="-0.150326797385620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B4-48A3-937A-F66E000CFF6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0000"/>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Strongly agree</c:v>
                </c:pt>
                <c:pt idx="1">
                  <c:v>Somewhat agree</c:v>
                </c:pt>
                <c:pt idx="2">
                  <c:v>Somewhat disagree</c:v>
                </c:pt>
                <c:pt idx="3">
                  <c:v>Strongly disagree</c:v>
                </c:pt>
                <c:pt idx="4">
                  <c:v>Not sure</c:v>
                </c:pt>
              </c:strCache>
            </c:strRef>
          </c:cat>
          <c:val>
            <c:numRef>
              <c:f>Sheet1!$B$2:$B$6</c:f>
              <c:numCache>
                <c:formatCode>0.00%</c:formatCode>
                <c:ptCount val="5"/>
                <c:pt idx="0">
                  <c:v>0.499</c:v>
                </c:pt>
                <c:pt idx="1">
                  <c:v>0.34200000000000003</c:v>
                </c:pt>
                <c:pt idx="2">
                  <c:v>5.8999999999999997E-2</c:v>
                </c:pt>
                <c:pt idx="3">
                  <c:v>1.9E-2</c:v>
                </c:pt>
                <c:pt idx="4">
                  <c:v>8.1000000000000003E-2</c:v>
                </c:pt>
              </c:numCache>
            </c:numRef>
          </c:val>
          <c:extLst>
            <c:ext xmlns:c16="http://schemas.microsoft.com/office/drawing/2014/chart" uri="{C3380CC4-5D6E-409C-BE32-E72D297353CC}">
              <c16:uniqueId val="{0000000A-34B4-48A3-937A-F66E000CFF65}"/>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65030792173705565"/>
          <c:y val="0.16634115588492615"/>
          <c:w val="0.29331448341684563"/>
          <c:h val="0.66443312233029694"/>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Trebuchet MS" panose="020B0603020202020204" pitchFamily="34" charset="0"/>
              <a:ea typeface="+mn-ea"/>
              <a:cs typeface="+mn-cs"/>
            </a:defRPr>
          </a:pPr>
          <a:endParaRPr lang="en-US"/>
        </a:p>
      </c:txPr>
    </c:legend>
    <c:plotVisOnly val="1"/>
    <c:dispBlanksAs val="gap"/>
    <c:showDLblsOverMax val="0"/>
  </c:chart>
  <c:spPr>
    <a:noFill/>
    <a:ln w="19050">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37556936668572E-2"/>
          <c:y val="0.13112732232000412"/>
          <c:w val="0.59129148213305283"/>
          <c:h val="0.80310483248417475"/>
        </c:manualLayout>
      </c:layout>
      <c:doughnutChart>
        <c:varyColors val="1"/>
        <c:ser>
          <c:idx val="0"/>
          <c:order val="0"/>
          <c:tx>
            <c:strRef>
              <c:f>Sheet1!$B$1</c:f>
              <c:strCache>
                <c:ptCount val="1"/>
                <c:pt idx="0">
                  <c:v>Series 1</c:v>
                </c:pt>
              </c:strCache>
            </c:strRef>
          </c:tx>
          <c:spPr>
            <a:ln>
              <a:solidFill>
                <a:schemeClr val="bg1"/>
              </a:solidFill>
            </a:ln>
          </c:spPr>
          <c:dPt>
            <c:idx val="0"/>
            <c:bubble3D val="0"/>
            <c:spPr>
              <a:solidFill>
                <a:srgbClr val="005BFF"/>
              </a:solidFill>
              <a:ln w="19050">
                <a:solidFill>
                  <a:schemeClr val="bg1"/>
                </a:solidFill>
              </a:ln>
              <a:effectLst/>
              <a:sp3d/>
            </c:spPr>
            <c:extLst>
              <c:ext xmlns:c16="http://schemas.microsoft.com/office/drawing/2014/chart" uri="{C3380CC4-5D6E-409C-BE32-E72D297353CC}">
                <c16:uniqueId val="{00000001-34B4-48A3-937A-F66E000CFF65}"/>
              </c:ext>
            </c:extLst>
          </c:dPt>
          <c:dPt>
            <c:idx val="1"/>
            <c:bubble3D val="0"/>
            <c:spPr>
              <a:solidFill>
                <a:srgbClr val="0070C0">
                  <a:alpha val="75000"/>
                </a:srgbClr>
              </a:solidFill>
              <a:ln w="19050">
                <a:solidFill>
                  <a:schemeClr val="bg1"/>
                </a:solidFill>
              </a:ln>
              <a:effectLst/>
              <a:sp3d/>
            </c:spPr>
            <c:extLst>
              <c:ext xmlns:c16="http://schemas.microsoft.com/office/drawing/2014/chart" uri="{C3380CC4-5D6E-409C-BE32-E72D297353CC}">
                <c16:uniqueId val="{00000003-34B4-48A3-937A-F66E000CFF65}"/>
              </c:ext>
            </c:extLst>
          </c:dPt>
          <c:dPt>
            <c:idx val="2"/>
            <c:bubble3D val="0"/>
            <c:spPr>
              <a:solidFill>
                <a:srgbClr val="C00000"/>
              </a:solidFill>
              <a:ln w="19050">
                <a:solidFill>
                  <a:schemeClr val="bg1"/>
                </a:solidFill>
              </a:ln>
              <a:effectLst/>
              <a:sp3d/>
            </c:spPr>
            <c:extLst>
              <c:ext xmlns:c16="http://schemas.microsoft.com/office/drawing/2014/chart" uri="{C3380CC4-5D6E-409C-BE32-E72D297353CC}">
                <c16:uniqueId val="{00000005-34B4-48A3-937A-F66E000CFF65}"/>
              </c:ext>
            </c:extLst>
          </c:dPt>
          <c:dPt>
            <c:idx val="3"/>
            <c:bubble3D val="0"/>
            <c:spPr>
              <a:solidFill>
                <a:srgbClr val="B10021">
                  <a:alpha val="75000"/>
                </a:srgbClr>
              </a:solidFill>
              <a:ln w="19050">
                <a:solidFill>
                  <a:schemeClr val="bg1"/>
                </a:solidFill>
              </a:ln>
              <a:effectLst/>
              <a:sp3d/>
            </c:spPr>
            <c:extLst>
              <c:ext xmlns:c16="http://schemas.microsoft.com/office/drawing/2014/chart" uri="{C3380CC4-5D6E-409C-BE32-E72D297353CC}">
                <c16:uniqueId val="{00000007-34B4-48A3-937A-F66E000CFF65}"/>
              </c:ext>
            </c:extLst>
          </c:dPt>
          <c:dPt>
            <c:idx val="4"/>
            <c:bubble3D val="0"/>
            <c:spPr>
              <a:solidFill>
                <a:schemeClr val="bg1">
                  <a:lumMod val="50000"/>
                </a:schemeClr>
              </a:solidFill>
              <a:ln w="19050">
                <a:solidFill>
                  <a:schemeClr val="bg1"/>
                </a:solidFill>
              </a:ln>
              <a:effectLst/>
              <a:sp3d/>
            </c:spPr>
            <c:extLst>
              <c:ext xmlns:c16="http://schemas.microsoft.com/office/drawing/2014/chart" uri="{C3380CC4-5D6E-409C-BE32-E72D297353CC}">
                <c16:uniqueId val="{00000009-34B4-48A3-937A-F66E000CFF65}"/>
              </c:ext>
            </c:extLst>
          </c:dPt>
          <c:dLbls>
            <c:dLbl>
              <c:idx val="0"/>
              <c:layout>
                <c:manualLayout>
                  <c:x val="6.5319852063946554E-2"/>
                  <c:y val="-8.10413771807935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B4-48A3-937A-F66E000CFF65}"/>
                </c:ext>
              </c:extLst>
            </c:dLbl>
            <c:dLbl>
              <c:idx val="1"/>
              <c:layout>
                <c:manualLayout>
                  <c:x val="-8.148148148148153E-2"/>
                  <c:y val="7.4287864144140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B4-48A3-937A-F66E000CFF65}"/>
                </c:ext>
              </c:extLst>
            </c:dLbl>
            <c:dLbl>
              <c:idx val="2"/>
              <c:layout>
                <c:manualLayout>
                  <c:x val="-8.170591744213794E-2"/>
                  <c:y val="-5.1743862899490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B4-48A3-937A-F66E000CFF65}"/>
                </c:ext>
              </c:extLst>
            </c:dLbl>
            <c:dLbl>
              <c:idx val="3"/>
              <c:layout>
                <c:manualLayout>
                  <c:x val="-6.3299689811500831E-2"/>
                  <c:y val="-8.8887859605784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B4-48A3-937A-F66E000CFF65}"/>
                </c:ext>
              </c:extLst>
            </c:dLbl>
            <c:dLbl>
              <c:idx val="4"/>
              <c:layout>
                <c:manualLayout>
                  <c:x val="-2.1212121212121213E-2"/>
                  <c:y val="-0.1307189542483660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B4-48A3-937A-F66E000CFF6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0000"/>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Strongly agree</c:v>
                </c:pt>
                <c:pt idx="1">
                  <c:v>Somewhat agree</c:v>
                </c:pt>
                <c:pt idx="2">
                  <c:v>Somewhat disagree</c:v>
                </c:pt>
                <c:pt idx="3">
                  <c:v>Strongly disagree</c:v>
                </c:pt>
                <c:pt idx="4">
                  <c:v>Not sure</c:v>
                </c:pt>
              </c:strCache>
            </c:strRef>
          </c:cat>
          <c:val>
            <c:numRef>
              <c:f>Sheet1!$B$2:$B$6</c:f>
              <c:numCache>
                <c:formatCode>0.00%</c:formatCode>
                <c:ptCount val="5"/>
                <c:pt idx="0">
                  <c:v>0.33600000000000002</c:v>
                </c:pt>
                <c:pt idx="1">
                  <c:v>0.42499999999999999</c:v>
                </c:pt>
                <c:pt idx="2">
                  <c:v>0.08</c:v>
                </c:pt>
                <c:pt idx="3">
                  <c:v>2.1000000000000001E-2</c:v>
                </c:pt>
                <c:pt idx="4">
                  <c:v>0.13900000000000001</c:v>
                </c:pt>
              </c:numCache>
            </c:numRef>
          </c:val>
          <c:extLst>
            <c:ext xmlns:c16="http://schemas.microsoft.com/office/drawing/2014/chart" uri="{C3380CC4-5D6E-409C-BE32-E72D297353CC}">
              <c16:uniqueId val="{0000000A-34B4-48A3-937A-F66E000CFF65}"/>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65030792173705565"/>
          <c:y val="0.16634115588492615"/>
          <c:w val="0.29331448341684563"/>
          <c:h val="0.66443312233029694"/>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Trebuchet MS" panose="020B0603020202020204" pitchFamily="34" charset="0"/>
              <a:ea typeface="+mn-ea"/>
              <a:cs typeface="+mn-cs"/>
            </a:defRPr>
          </a:pPr>
          <a:endParaRPr lang="en-US"/>
        </a:p>
      </c:txPr>
    </c:legend>
    <c:plotVisOnly val="1"/>
    <c:dispBlanksAs val="gap"/>
    <c:showDLblsOverMax val="0"/>
  </c:chart>
  <c:spPr>
    <a:noFill/>
    <a:ln w="19050">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837556936668572E-2"/>
          <c:y val="0.13112732232000412"/>
          <c:w val="0.59129148213305283"/>
          <c:h val="0.80310483248417475"/>
        </c:manualLayout>
      </c:layout>
      <c:doughnutChart>
        <c:varyColors val="1"/>
        <c:ser>
          <c:idx val="0"/>
          <c:order val="0"/>
          <c:tx>
            <c:strRef>
              <c:f>Sheet1!$B$1</c:f>
              <c:strCache>
                <c:ptCount val="1"/>
                <c:pt idx="0">
                  <c:v>Series 1</c:v>
                </c:pt>
              </c:strCache>
            </c:strRef>
          </c:tx>
          <c:spPr>
            <a:ln>
              <a:solidFill>
                <a:schemeClr val="bg1"/>
              </a:solidFill>
            </a:ln>
          </c:spPr>
          <c:dPt>
            <c:idx val="0"/>
            <c:bubble3D val="0"/>
            <c:spPr>
              <a:solidFill>
                <a:srgbClr val="005BFF"/>
              </a:solidFill>
              <a:ln w="19050">
                <a:solidFill>
                  <a:schemeClr val="bg1"/>
                </a:solidFill>
              </a:ln>
              <a:effectLst/>
              <a:sp3d/>
            </c:spPr>
            <c:extLst>
              <c:ext xmlns:c16="http://schemas.microsoft.com/office/drawing/2014/chart" uri="{C3380CC4-5D6E-409C-BE32-E72D297353CC}">
                <c16:uniqueId val="{00000001-34B4-48A3-937A-F66E000CFF65}"/>
              </c:ext>
            </c:extLst>
          </c:dPt>
          <c:dPt>
            <c:idx val="1"/>
            <c:bubble3D val="0"/>
            <c:spPr>
              <a:solidFill>
                <a:srgbClr val="0070C0">
                  <a:alpha val="75000"/>
                </a:srgbClr>
              </a:solidFill>
              <a:ln w="19050">
                <a:solidFill>
                  <a:schemeClr val="bg1"/>
                </a:solidFill>
              </a:ln>
              <a:effectLst/>
              <a:sp3d/>
            </c:spPr>
            <c:extLst>
              <c:ext xmlns:c16="http://schemas.microsoft.com/office/drawing/2014/chart" uri="{C3380CC4-5D6E-409C-BE32-E72D297353CC}">
                <c16:uniqueId val="{00000003-34B4-48A3-937A-F66E000CFF65}"/>
              </c:ext>
            </c:extLst>
          </c:dPt>
          <c:dPt>
            <c:idx val="2"/>
            <c:bubble3D val="0"/>
            <c:spPr>
              <a:solidFill>
                <a:srgbClr val="C00000"/>
              </a:solidFill>
              <a:ln w="19050">
                <a:solidFill>
                  <a:schemeClr val="bg1"/>
                </a:solidFill>
              </a:ln>
              <a:effectLst/>
              <a:sp3d/>
            </c:spPr>
            <c:extLst>
              <c:ext xmlns:c16="http://schemas.microsoft.com/office/drawing/2014/chart" uri="{C3380CC4-5D6E-409C-BE32-E72D297353CC}">
                <c16:uniqueId val="{00000005-34B4-48A3-937A-F66E000CFF65}"/>
              </c:ext>
            </c:extLst>
          </c:dPt>
          <c:dPt>
            <c:idx val="3"/>
            <c:bubble3D val="0"/>
            <c:spPr>
              <a:solidFill>
                <a:srgbClr val="B10021">
                  <a:alpha val="75000"/>
                </a:srgbClr>
              </a:solidFill>
              <a:ln w="19050">
                <a:solidFill>
                  <a:schemeClr val="bg1"/>
                </a:solidFill>
              </a:ln>
              <a:effectLst/>
              <a:sp3d/>
            </c:spPr>
            <c:extLst>
              <c:ext xmlns:c16="http://schemas.microsoft.com/office/drawing/2014/chart" uri="{C3380CC4-5D6E-409C-BE32-E72D297353CC}">
                <c16:uniqueId val="{00000007-34B4-48A3-937A-F66E000CFF65}"/>
              </c:ext>
            </c:extLst>
          </c:dPt>
          <c:dPt>
            <c:idx val="4"/>
            <c:bubble3D val="0"/>
            <c:spPr>
              <a:solidFill>
                <a:schemeClr val="bg1">
                  <a:lumMod val="50000"/>
                </a:schemeClr>
              </a:solidFill>
              <a:ln w="19050">
                <a:solidFill>
                  <a:schemeClr val="bg1"/>
                </a:solidFill>
              </a:ln>
              <a:effectLst/>
              <a:sp3d/>
            </c:spPr>
            <c:extLst>
              <c:ext xmlns:c16="http://schemas.microsoft.com/office/drawing/2014/chart" uri="{C3380CC4-5D6E-409C-BE32-E72D297353CC}">
                <c16:uniqueId val="{00000009-34B4-48A3-937A-F66E000CFF65}"/>
              </c:ext>
            </c:extLst>
          </c:dPt>
          <c:dLbls>
            <c:dLbl>
              <c:idx val="0"/>
              <c:layout>
                <c:manualLayout>
                  <c:x val="6.5319852063946554E-2"/>
                  <c:y val="-8.10413771807935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B4-48A3-937A-F66E000CFF65}"/>
                </c:ext>
              </c:extLst>
            </c:dLbl>
            <c:dLbl>
              <c:idx val="1"/>
              <c:layout>
                <c:manualLayout>
                  <c:x val="-8.148148148148153E-2"/>
                  <c:y val="7.4287864144140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B4-48A3-937A-F66E000CFF65}"/>
                </c:ext>
              </c:extLst>
            </c:dLbl>
            <c:dLbl>
              <c:idx val="2"/>
              <c:layout>
                <c:manualLayout>
                  <c:x val="-8.170591744213794E-2"/>
                  <c:y val="-5.1743862899490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B4-48A3-937A-F66E000CFF65}"/>
                </c:ext>
              </c:extLst>
            </c:dLbl>
            <c:dLbl>
              <c:idx val="3"/>
              <c:layout>
                <c:manualLayout>
                  <c:x val="-4.8148174659985714E-2"/>
                  <c:y val="-9.54238073182028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B4-48A3-937A-F66E000CFF65}"/>
                </c:ext>
              </c:extLst>
            </c:dLbl>
            <c:dLbl>
              <c:idx val="4"/>
              <c:layout>
                <c:manualLayout>
                  <c:x val="-1.8181818181818181E-2"/>
                  <c:y val="-0.156862745098039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B4-48A3-937A-F66E000CFF6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0000"/>
                    </a:solidFill>
                    <a:latin typeface="Trebuchet MS" panose="020B06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Very important</c:v>
                </c:pt>
                <c:pt idx="1">
                  <c:v>Somewhat important</c:v>
                </c:pt>
                <c:pt idx="2">
                  <c:v>Not too important</c:v>
                </c:pt>
                <c:pt idx="3">
                  <c:v>Not at all important</c:v>
                </c:pt>
                <c:pt idx="4">
                  <c:v>Not sure</c:v>
                </c:pt>
              </c:strCache>
            </c:strRef>
          </c:cat>
          <c:val>
            <c:numRef>
              <c:f>Sheet1!$B$2:$B$6</c:f>
              <c:numCache>
                <c:formatCode>0.00%</c:formatCode>
                <c:ptCount val="5"/>
                <c:pt idx="0">
                  <c:v>0.34599999999999997</c:v>
                </c:pt>
                <c:pt idx="1">
                  <c:v>0.38900000000000001</c:v>
                </c:pt>
                <c:pt idx="2">
                  <c:v>0.104</c:v>
                </c:pt>
                <c:pt idx="3">
                  <c:v>4.7E-2</c:v>
                </c:pt>
                <c:pt idx="4">
                  <c:v>0.115</c:v>
                </c:pt>
              </c:numCache>
            </c:numRef>
          </c:val>
          <c:extLst>
            <c:ext xmlns:c16="http://schemas.microsoft.com/office/drawing/2014/chart" uri="{C3380CC4-5D6E-409C-BE32-E72D297353CC}">
              <c16:uniqueId val="{0000000A-34B4-48A3-937A-F66E000CFF65}"/>
            </c:ext>
          </c:extLst>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65030792173705565"/>
          <c:y val="0.16634115588492615"/>
          <c:w val="0.29331448341684563"/>
          <c:h val="0.66443312233029694"/>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Trebuchet MS" panose="020B0603020202020204" pitchFamily="34" charset="0"/>
              <a:ea typeface="+mn-ea"/>
              <a:cs typeface="+mn-cs"/>
            </a:defRPr>
          </a:pPr>
          <a:endParaRPr lang="en-US"/>
        </a:p>
      </c:txPr>
    </c:legend>
    <c:plotVisOnly val="1"/>
    <c:dispBlanksAs val="gap"/>
    <c:showDLblsOverMax val="0"/>
  </c:chart>
  <c:spPr>
    <a:noFill/>
    <a:ln w="19050">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Yes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Trebuchet MS" panose="020B0603020202020204" pitchFamily="34" charset="0"/>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2013</c:v>
                </c:pt>
                <c:pt idx="1">
                  <c:v>2017</c:v>
                </c:pt>
                <c:pt idx="2">
                  <c:v>2019</c:v>
                </c:pt>
              </c:numCache>
            </c:numRef>
          </c:cat>
          <c:val>
            <c:numRef>
              <c:f>Sheet1!$B$2:$B$4</c:f>
              <c:numCache>
                <c:formatCode>0%</c:formatCode>
                <c:ptCount val="3"/>
                <c:pt idx="0">
                  <c:v>0.39</c:v>
                </c:pt>
                <c:pt idx="1">
                  <c:v>0.34</c:v>
                </c:pt>
                <c:pt idx="2">
                  <c:v>0.28000000000000003</c:v>
                </c:pt>
              </c:numCache>
            </c:numRef>
          </c:val>
          <c:extLst>
            <c:ext xmlns:c16="http://schemas.microsoft.com/office/drawing/2014/chart" uri="{C3380CC4-5D6E-409C-BE32-E72D297353CC}">
              <c16:uniqueId val="{00000000-92C6-4F20-B30D-EA15A41144BD}"/>
            </c:ext>
          </c:extLst>
        </c:ser>
        <c:ser>
          <c:idx val="1"/>
          <c:order val="1"/>
          <c:tx>
            <c:strRef>
              <c:f>Sheet1!$C$1</c:f>
              <c:strCache>
                <c:ptCount val="1"/>
                <c:pt idx="0">
                  <c:v>No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Trebuchet MS" panose="020B0603020202020204" pitchFamily="34" charset="0"/>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2013</c:v>
                </c:pt>
                <c:pt idx="1">
                  <c:v>2017</c:v>
                </c:pt>
                <c:pt idx="2">
                  <c:v>2019</c:v>
                </c:pt>
              </c:numCache>
            </c:numRef>
          </c:cat>
          <c:val>
            <c:numRef>
              <c:f>Sheet1!$C$2:$C$4</c:f>
              <c:numCache>
                <c:formatCode>0%</c:formatCode>
                <c:ptCount val="3"/>
                <c:pt idx="0">
                  <c:v>0.48</c:v>
                </c:pt>
                <c:pt idx="1">
                  <c:v>0.46</c:v>
                </c:pt>
                <c:pt idx="2">
                  <c:v>0.53</c:v>
                </c:pt>
              </c:numCache>
            </c:numRef>
          </c:val>
          <c:extLst>
            <c:ext xmlns:c16="http://schemas.microsoft.com/office/drawing/2014/chart" uri="{C3380CC4-5D6E-409C-BE32-E72D297353CC}">
              <c16:uniqueId val="{00000001-92C6-4F20-B30D-EA15A41144BD}"/>
            </c:ext>
          </c:extLst>
        </c:ser>
        <c:ser>
          <c:idx val="2"/>
          <c:order val="2"/>
          <c:tx>
            <c:strRef>
              <c:f>Sheet1!$D$1</c:f>
              <c:strCache>
                <c:ptCount val="1"/>
                <c:pt idx="0">
                  <c:v>Not Sure</c:v>
                </c:pt>
              </c:strCache>
            </c:strRef>
          </c:tx>
          <c:spPr>
            <a:solidFill>
              <a:schemeClr val="accent3"/>
            </a:solidFill>
            <a:ln>
              <a:noFill/>
            </a:ln>
            <a:effectLst/>
          </c:spPr>
          <c:invertIfNegative val="0"/>
          <c:dLbls>
            <c:dLbl>
              <c:idx val="0"/>
              <c:layout>
                <c:manualLayout>
                  <c:x val="-4.5454545454546597E-3"/>
                  <c:y val="6.87226596675416E-3"/>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000000"/>
                      </a:solidFill>
                      <a:latin typeface="Trebuchet MS" panose="020B06030202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9.4121212121212106E-2"/>
                      <c:h val="0.197584272554166"/>
                    </c:manualLayout>
                  </c15:layout>
                </c:ext>
                <c:ext xmlns:c16="http://schemas.microsoft.com/office/drawing/2014/chart" uri="{C3380CC4-5D6E-409C-BE32-E72D297353CC}">
                  <c16:uniqueId val="{00000002-92C6-4F20-B30D-EA15A41144B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0000"/>
                    </a:solidFill>
                    <a:latin typeface="Trebuchet MS" panose="020B0603020202020204" pitchFamily="34" charset="0"/>
                    <a:ea typeface="+mn-ea"/>
                    <a:cs typeface="+mn-cs"/>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2013</c:v>
                </c:pt>
                <c:pt idx="1">
                  <c:v>2017</c:v>
                </c:pt>
                <c:pt idx="2">
                  <c:v>2019</c:v>
                </c:pt>
              </c:numCache>
            </c:numRef>
          </c:cat>
          <c:val>
            <c:numRef>
              <c:f>Sheet1!$D$2:$D$4</c:f>
              <c:numCache>
                <c:formatCode>0%</c:formatCode>
                <c:ptCount val="3"/>
                <c:pt idx="0">
                  <c:v>0.13</c:v>
                </c:pt>
                <c:pt idx="1">
                  <c:v>0.2</c:v>
                </c:pt>
                <c:pt idx="2">
                  <c:v>0.19</c:v>
                </c:pt>
              </c:numCache>
            </c:numRef>
          </c:val>
          <c:extLst>
            <c:ext xmlns:c16="http://schemas.microsoft.com/office/drawing/2014/chart" uri="{C3380CC4-5D6E-409C-BE32-E72D297353CC}">
              <c16:uniqueId val="{00000003-92C6-4F20-B30D-EA15A41144BD}"/>
            </c:ext>
          </c:extLst>
        </c:ser>
        <c:dLbls>
          <c:showLegendKey val="0"/>
          <c:showVal val="0"/>
          <c:showCatName val="0"/>
          <c:showSerName val="0"/>
          <c:showPercent val="0"/>
          <c:showBubbleSize val="0"/>
        </c:dLbls>
        <c:gapWidth val="68"/>
        <c:overlap val="100"/>
        <c:axId val="423865672"/>
        <c:axId val="423862536"/>
      </c:barChart>
      <c:catAx>
        <c:axId val="423865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Trebuchet MS" panose="020B0603020202020204" pitchFamily="34" charset="0"/>
                <a:ea typeface="+mn-ea"/>
                <a:cs typeface="+mn-cs"/>
              </a:defRPr>
            </a:pPr>
            <a:endParaRPr lang="en-US"/>
          </a:p>
        </c:txPr>
        <c:crossAx val="423862536"/>
        <c:crosses val="autoZero"/>
        <c:auto val="1"/>
        <c:lblAlgn val="ctr"/>
        <c:lblOffset val="100"/>
        <c:noMultiLvlLbl val="0"/>
      </c:catAx>
      <c:valAx>
        <c:axId val="423862536"/>
        <c:scaling>
          <c:orientation val="minMax"/>
        </c:scaling>
        <c:delete val="1"/>
        <c:axPos val="b"/>
        <c:numFmt formatCode="0%" sourceLinked="1"/>
        <c:majorTickMark val="none"/>
        <c:minorTickMark val="none"/>
        <c:tickLblPos val="nextTo"/>
        <c:crossAx val="4238656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Trebuchet MS" panose="020B0603020202020204" pitchFamily="34" charset="0"/>
              <a:ea typeface="+mn-ea"/>
              <a:cs typeface="+mn-cs"/>
            </a:defRPr>
          </a:pPr>
          <a:endParaRPr lang="en-US"/>
        </a:p>
      </c:txPr>
    </c:legend>
    <c:plotVisOnly val="1"/>
    <c:dispBlanksAs val="gap"/>
    <c:showDLblsOverMax val="0"/>
  </c:chart>
  <c:spPr>
    <a:noFill/>
    <a:ln>
      <a:noFill/>
    </a:ln>
    <a:effectLst/>
  </c:spPr>
  <c:txPr>
    <a:bodyPr/>
    <a:lstStyle/>
    <a:p>
      <a:pPr>
        <a:defRPr>
          <a:solidFill>
            <a:srgbClr val="000000"/>
          </a:solidFill>
          <a:latin typeface="Trebuchet MS" panose="020B06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F991AC-9882-4698-8237-35E8447A8A46}" type="doc">
      <dgm:prSet loTypeId="urn:microsoft.com/office/officeart/2005/8/layout/radial4" loCatId="relationship" qsTypeId="urn:microsoft.com/office/officeart/2005/8/quickstyle/simple1" qsCatId="simple" csTypeId="urn:microsoft.com/office/officeart/2005/8/colors/accent1_2" csCatId="accent1" phldr="1"/>
      <dgm:spPr/>
    </dgm:pt>
    <dgm:pt modelId="{C272BDFF-6CFA-4DB9-8C25-5B4FC732EEA4}">
      <dgm:prSet phldrT="[Text]"/>
      <dgm:spPr/>
      <dgm:t>
        <a:bodyPr/>
        <a:lstStyle/>
        <a:p>
          <a:r>
            <a:rPr lang="en-US" dirty="0">
              <a:latin typeface="Trebuchet MS" panose="020B0603020202020204" pitchFamily="34" charset="0"/>
            </a:rPr>
            <a:t>Formulate concrete solutions to persistent challenges</a:t>
          </a:r>
        </a:p>
      </dgm:t>
    </dgm:pt>
    <dgm:pt modelId="{2BAF6CD0-0EA2-4A2B-B95D-EF251B20F373}" type="parTrans" cxnId="{8F63DA1E-5D61-494E-BEB7-CB802ECAB8B8}">
      <dgm:prSet/>
      <dgm:spPr/>
      <dgm:t>
        <a:bodyPr/>
        <a:lstStyle/>
        <a:p>
          <a:endParaRPr lang="en-US">
            <a:latin typeface="Trebuchet MS" panose="020B0603020202020204" pitchFamily="34" charset="0"/>
          </a:endParaRPr>
        </a:p>
      </dgm:t>
    </dgm:pt>
    <dgm:pt modelId="{32F65494-0ED9-4C83-868A-1F21EF6DA3BC}" type="sibTrans" cxnId="{8F63DA1E-5D61-494E-BEB7-CB802ECAB8B8}">
      <dgm:prSet/>
      <dgm:spPr/>
      <dgm:t>
        <a:bodyPr/>
        <a:lstStyle/>
        <a:p>
          <a:endParaRPr lang="en-US">
            <a:latin typeface="Trebuchet MS" panose="020B0603020202020204" pitchFamily="34" charset="0"/>
          </a:endParaRPr>
        </a:p>
      </dgm:t>
    </dgm:pt>
    <dgm:pt modelId="{44A2591B-000A-4942-912C-0214BBB3D201}">
      <dgm:prSet phldrT="[Text]"/>
      <dgm:spPr/>
      <dgm:t>
        <a:bodyPr/>
        <a:lstStyle/>
        <a:p>
          <a:r>
            <a:rPr lang="en-US" dirty="0">
              <a:latin typeface="Trebuchet MS" panose="020B0603020202020204" pitchFamily="34" charset="0"/>
            </a:rPr>
            <a:t>Academia</a:t>
          </a:r>
        </a:p>
      </dgm:t>
    </dgm:pt>
    <dgm:pt modelId="{2EFFE74D-90A3-473C-816B-82D3603ED43A}" type="parTrans" cxnId="{6F45A20A-83B0-4222-93EE-665FD3BC54F3}">
      <dgm:prSet/>
      <dgm:spPr>
        <a:solidFill>
          <a:srgbClr val="AAAACA"/>
        </a:solidFill>
      </dgm:spPr>
      <dgm:t>
        <a:bodyPr/>
        <a:lstStyle/>
        <a:p>
          <a:endParaRPr lang="en-US">
            <a:latin typeface="Trebuchet MS" panose="020B0603020202020204" pitchFamily="34" charset="0"/>
          </a:endParaRPr>
        </a:p>
      </dgm:t>
    </dgm:pt>
    <dgm:pt modelId="{C84C547D-7CD7-489A-A513-6C1FF8614752}" type="sibTrans" cxnId="{6F45A20A-83B0-4222-93EE-665FD3BC54F3}">
      <dgm:prSet/>
      <dgm:spPr/>
      <dgm:t>
        <a:bodyPr/>
        <a:lstStyle/>
        <a:p>
          <a:endParaRPr lang="en-US">
            <a:latin typeface="Trebuchet MS" panose="020B0603020202020204" pitchFamily="34" charset="0"/>
          </a:endParaRPr>
        </a:p>
      </dgm:t>
    </dgm:pt>
    <dgm:pt modelId="{209727C8-6823-4271-92D6-9E3EE95BCB2D}">
      <dgm:prSet phldrT="[Text]"/>
      <dgm:spPr/>
      <dgm:t>
        <a:bodyPr/>
        <a:lstStyle/>
        <a:p>
          <a:r>
            <a:rPr lang="en-US" dirty="0">
              <a:latin typeface="Trebuchet MS" panose="020B0603020202020204" pitchFamily="34" charset="0"/>
            </a:rPr>
            <a:t>Industry</a:t>
          </a:r>
        </a:p>
      </dgm:t>
    </dgm:pt>
    <dgm:pt modelId="{3360336E-9BE7-4902-B7D7-BB8C876F7478}" type="parTrans" cxnId="{C5FEB321-4278-40B5-B283-BF3464337231}">
      <dgm:prSet/>
      <dgm:spPr/>
      <dgm:t>
        <a:bodyPr/>
        <a:lstStyle/>
        <a:p>
          <a:endParaRPr lang="en-US">
            <a:latin typeface="Trebuchet MS" panose="020B0603020202020204" pitchFamily="34" charset="0"/>
          </a:endParaRPr>
        </a:p>
      </dgm:t>
    </dgm:pt>
    <dgm:pt modelId="{517D9FB3-8EAA-4A6D-A389-36B8F901212B}" type="sibTrans" cxnId="{C5FEB321-4278-40B5-B283-BF3464337231}">
      <dgm:prSet/>
      <dgm:spPr/>
      <dgm:t>
        <a:bodyPr/>
        <a:lstStyle/>
        <a:p>
          <a:endParaRPr lang="en-US">
            <a:latin typeface="Trebuchet MS" panose="020B0603020202020204" pitchFamily="34" charset="0"/>
          </a:endParaRPr>
        </a:p>
      </dgm:t>
    </dgm:pt>
    <dgm:pt modelId="{F31407B0-3848-44FD-B987-1FDA440AAD45}">
      <dgm:prSet phldrT="[Text]"/>
      <dgm:spPr/>
      <dgm:t>
        <a:bodyPr/>
        <a:lstStyle/>
        <a:p>
          <a:r>
            <a:rPr lang="en-US" dirty="0">
              <a:latin typeface="Trebuchet MS" panose="020B0603020202020204" pitchFamily="34" charset="0"/>
            </a:rPr>
            <a:t>Patient groups and nonprofits</a:t>
          </a:r>
        </a:p>
      </dgm:t>
    </dgm:pt>
    <dgm:pt modelId="{843D77A0-77E4-4CF7-966C-418D77B274D9}" type="parTrans" cxnId="{C092D0E3-DBCF-4E1A-820E-59E0C4459606}">
      <dgm:prSet/>
      <dgm:spPr/>
      <dgm:t>
        <a:bodyPr/>
        <a:lstStyle/>
        <a:p>
          <a:endParaRPr lang="en-US">
            <a:latin typeface="Trebuchet MS" panose="020B0603020202020204" pitchFamily="34" charset="0"/>
          </a:endParaRPr>
        </a:p>
      </dgm:t>
    </dgm:pt>
    <dgm:pt modelId="{4AC02685-7092-48B2-A92F-A345C06F47F1}" type="sibTrans" cxnId="{C092D0E3-DBCF-4E1A-820E-59E0C4459606}">
      <dgm:prSet/>
      <dgm:spPr/>
      <dgm:t>
        <a:bodyPr/>
        <a:lstStyle/>
        <a:p>
          <a:endParaRPr lang="en-US">
            <a:latin typeface="Trebuchet MS" panose="020B0603020202020204" pitchFamily="34" charset="0"/>
          </a:endParaRPr>
        </a:p>
      </dgm:t>
    </dgm:pt>
    <dgm:pt modelId="{5F78FDDA-8413-43A6-BA0B-CF142ED42F87}">
      <dgm:prSet phldrT="[Text]"/>
      <dgm:spPr/>
      <dgm:t>
        <a:bodyPr/>
        <a:lstStyle/>
        <a:p>
          <a:r>
            <a:rPr lang="en-US" dirty="0">
              <a:latin typeface="Trebuchet MS" panose="020B0603020202020204" pitchFamily="34" charset="0"/>
            </a:rPr>
            <a:t>Scientific societies</a:t>
          </a:r>
        </a:p>
      </dgm:t>
    </dgm:pt>
    <dgm:pt modelId="{E6DD7FFF-0C45-488D-9946-5EDCC9692447}" type="parTrans" cxnId="{7B85837A-073E-4C93-8047-F401C5C8690F}">
      <dgm:prSet/>
      <dgm:spPr/>
      <dgm:t>
        <a:bodyPr/>
        <a:lstStyle/>
        <a:p>
          <a:endParaRPr lang="en-US">
            <a:latin typeface="Trebuchet MS" panose="020B0603020202020204" pitchFamily="34" charset="0"/>
          </a:endParaRPr>
        </a:p>
      </dgm:t>
    </dgm:pt>
    <dgm:pt modelId="{E8A04EDD-6D8A-472B-BF5D-5BF0A7F6FA95}" type="sibTrans" cxnId="{7B85837A-073E-4C93-8047-F401C5C8690F}">
      <dgm:prSet/>
      <dgm:spPr/>
      <dgm:t>
        <a:bodyPr/>
        <a:lstStyle/>
        <a:p>
          <a:endParaRPr lang="en-US">
            <a:latin typeface="Trebuchet MS" panose="020B0603020202020204" pitchFamily="34" charset="0"/>
          </a:endParaRPr>
        </a:p>
      </dgm:t>
    </dgm:pt>
    <dgm:pt modelId="{2837AB3D-ABB5-4235-8C9A-7E579DED7B32}">
      <dgm:prSet phldrT="[Text]"/>
      <dgm:spPr/>
      <dgm:t>
        <a:bodyPr/>
        <a:lstStyle/>
        <a:p>
          <a:r>
            <a:rPr lang="en-US" dirty="0">
              <a:latin typeface="Trebuchet MS" panose="020B0603020202020204" pitchFamily="34" charset="0"/>
            </a:rPr>
            <a:t>Foundations and state/local groups</a:t>
          </a:r>
        </a:p>
      </dgm:t>
    </dgm:pt>
    <dgm:pt modelId="{934B1CEC-8ED8-4D4B-84BF-B711EE82A62D}" type="parTrans" cxnId="{295BB91E-A4EF-44FD-934E-74A42FA381B3}">
      <dgm:prSet/>
      <dgm:spPr/>
      <dgm:t>
        <a:bodyPr/>
        <a:lstStyle/>
        <a:p>
          <a:endParaRPr lang="en-US">
            <a:latin typeface="Trebuchet MS" panose="020B0603020202020204" pitchFamily="34" charset="0"/>
          </a:endParaRPr>
        </a:p>
      </dgm:t>
    </dgm:pt>
    <dgm:pt modelId="{03DF0816-81B4-4AE5-9FB7-BAF3FFC05CF7}" type="sibTrans" cxnId="{295BB91E-A4EF-44FD-934E-74A42FA381B3}">
      <dgm:prSet/>
      <dgm:spPr/>
      <dgm:t>
        <a:bodyPr/>
        <a:lstStyle/>
        <a:p>
          <a:endParaRPr lang="en-US">
            <a:latin typeface="Trebuchet MS" panose="020B0603020202020204" pitchFamily="34" charset="0"/>
          </a:endParaRPr>
        </a:p>
      </dgm:t>
    </dgm:pt>
    <dgm:pt modelId="{2CD184F8-4BF3-4801-BBCD-C43D905FE806}" type="pres">
      <dgm:prSet presAssocID="{FBF991AC-9882-4698-8237-35E8447A8A46}" presName="cycle" presStyleCnt="0">
        <dgm:presLayoutVars>
          <dgm:chMax val="1"/>
          <dgm:dir/>
          <dgm:animLvl val="ctr"/>
          <dgm:resizeHandles val="exact"/>
        </dgm:presLayoutVars>
      </dgm:prSet>
      <dgm:spPr/>
    </dgm:pt>
    <dgm:pt modelId="{766DA0AF-334C-4EDA-88D4-C8E5A086C6AE}" type="pres">
      <dgm:prSet presAssocID="{C272BDFF-6CFA-4DB9-8C25-5B4FC732EEA4}" presName="centerShape" presStyleLbl="node0" presStyleIdx="0" presStyleCnt="1"/>
      <dgm:spPr/>
    </dgm:pt>
    <dgm:pt modelId="{9C892D30-EE74-4A07-ABC5-00C2C1DB4639}" type="pres">
      <dgm:prSet presAssocID="{2EFFE74D-90A3-473C-816B-82D3603ED43A}" presName="parTrans" presStyleLbl="bgSibTrans2D1" presStyleIdx="0" presStyleCnt="5"/>
      <dgm:spPr/>
    </dgm:pt>
    <dgm:pt modelId="{09705D30-0273-4E72-A04E-E2913DCE8A32}" type="pres">
      <dgm:prSet presAssocID="{44A2591B-000A-4942-912C-0214BBB3D201}" presName="node" presStyleLbl="node1" presStyleIdx="0" presStyleCnt="5">
        <dgm:presLayoutVars>
          <dgm:bulletEnabled val="1"/>
        </dgm:presLayoutVars>
      </dgm:prSet>
      <dgm:spPr/>
    </dgm:pt>
    <dgm:pt modelId="{18DB7ADF-DE80-4D45-A402-E1908429A286}" type="pres">
      <dgm:prSet presAssocID="{3360336E-9BE7-4902-B7D7-BB8C876F7478}" presName="parTrans" presStyleLbl="bgSibTrans2D1" presStyleIdx="1" presStyleCnt="5"/>
      <dgm:spPr/>
    </dgm:pt>
    <dgm:pt modelId="{E077A78F-47AB-45DF-B1D5-89AFF1BF545A}" type="pres">
      <dgm:prSet presAssocID="{209727C8-6823-4271-92D6-9E3EE95BCB2D}" presName="node" presStyleLbl="node1" presStyleIdx="1" presStyleCnt="5">
        <dgm:presLayoutVars>
          <dgm:bulletEnabled val="1"/>
        </dgm:presLayoutVars>
      </dgm:prSet>
      <dgm:spPr/>
    </dgm:pt>
    <dgm:pt modelId="{5BDC237D-F948-40DE-AE35-70CBFD2BB997}" type="pres">
      <dgm:prSet presAssocID="{843D77A0-77E4-4CF7-966C-418D77B274D9}" presName="parTrans" presStyleLbl="bgSibTrans2D1" presStyleIdx="2" presStyleCnt="5"/>
      <dgm:spPr/>
    </dgm:pt>
    <dgm:pt modelId="{D2F2D4D1-0A60-43F6-B8D8-67DB7EED51ED}" type="pres">
      <dgm:prSet presAssocID="{F31407B0-3848-44FD-B987-1FDA440AAD45}" presName="node" presStyleLbl="node1" presStyleIdx="2" presStyleCnt="5">
        <dgm:presLayoutVars>
          <dgm:bulletEnabled val="1"/>
        </dgm:presLayoutVars>
      </dgm:prSet>
      <dgm:spPr/>
    </dgm:pt>
    <dgm:pt modelId="{842244A7-4E0B-4322-AC56-5ACB4A2F3FC6}" type="pres">
      <dgm:prSet presAssocID="{E6DD7FFF-0C45-488D-9946-5EDCC9692447}" presName="parTrans" presStyleLbl="bgSibTrans2D1" presStyleIdx="3" presStyleCnt="5"/>
      <dgm:spPr/>
    </dgm:pt>
    <dgm:pt modelId="{31D90A17-CB6B-4E1D-867C-6EB097DC5285}" type="pres">
      <dgm:prSet presAssocID="{5F78FDDA-8413-43A6-BA0B-CF142ED42F87}" presName="node" presStyleLbl="node1" presStyleIdx="3" presStyleCnt="5">
        <dgm:presLayoutVars>
          <dgm:bulletEnabled val="1"/>
        </dgm:presLayoutVars>
      </dgm:prSet>
      <dgm:spPr/>
    </dgm:pt>
    <dgm:pt modelId="{95C1772C-B13E-4C52-A221-CD8234C829BA}" type="pres">
      <dgm:prSet presAssocID="{934B1CEC-8ED8-4D4B-84BF-B711EE82A62D}" presName="parTrans" presStyleLbl="bgSibTrans2D1" presStyleIdx="4" presStyleCnt="5"/>
      <dgm:spPr/>
    </dgm:pt>
    <dgm:pt modelId="{7F09D98F-C252-48F3-97B0-C6470725B5FC}" type="pres">
      <dgm:prSet presAssocID="{2837AB3D-ABB5-4235-8C9A-7E579DED7B32}" presName="node" presStyleLbl="node1" presStyleIdx="4" presStyleCnt="5">
        <dgm:presLayoutVars>
          <dgm:bulletEnabled val="1"/>
        </dgm:presLayoutVars>
      </dgm:prSet>
      <dgm:spPr/>
    </dgm:pt>
  </dgm:ptLst>
  <dgm:cxnLst>
    <dgm:cxn modelId="{6F45A20A-83B0-4222-93EE-665FD3BC54F3}" srcId="{C272BDFF-6CFA-4DB9-8C25-5B4FC732EEA4}" destId="{44A2591B-000A-4942-912C-0214BBB3D201}" srcOrd="0" destOrd="0" parTransId="{2EFFE74D-90A3-473C-816B-82D3603ED43A}" sibTransId="{C84C547D-7CD7-489A-A513-6C1FF8614752}"/>
    <dgm:cxn modelId="{295BB91E-A4EF-44FD-934E-74A42FA381B3}" srcId="{C272BDFF-6CFA-4DB9-8C25-5B4FC732EEA4}" destId="{2837AB3D-ABB5-4235-8C9A-7E579DED7B32}" srcOrd="4" destOrd="0" parTransId="{934B1CEC-8ED8-4D4B-84BF-B711EE82A62D}" sibTransId="{03DF0816-81B4-4AE5-9FB7-BAF3FFC05CF7}"/>
    <dgm:cxn modelId="{8F63DA1E-5D61-494E-BEB7-CB802ECAB8B8}" srcId="{FBF991AC-9882-4698-8237-35E8447A8A46}" destId="{C272BDFF-6CFA-4DB9-8C25-5B4FC732EEA4}" srcOrd="0" destOrd="0" parTransId="{2BAF6CD0-0EA2-4A2B-B95D-EF251B20F373}" sibTransId="{32F65494-0ED9-4C83-868A-1F21EF6DA3BC}"/>
    <dgm:cxn modelId="{C5FEB321-4278-40B5-B283-BF3464337231}" srcId="{C272BDFF-6CFA-4DB9-8C25-5B4FC732EEA4}" destId="{209727C8-6823-4271-92D6-9E3EE95BCB2D}" srcOrd="1" destOrd="0" parTransId="{3360336E-9BE7-4902-B7D7-BB8C876F7478}" sibTransId="{517D9FB3-8EAA-4A6D-A389-36B8F901212B}"/>
    <dgm:cxn modelId="{354B2746-61C8-4D19-9C11-C5B8261FEA02}" type="presOf" srcId="{FBF991AC-9882-4698-8237-35E8447A8A46}" destId="{2CD184F8-4BF3-4801-BBCD-C43D905FE806}" srcOrd="0" destOrd="0" presId="urn:microsoft.com/office/officeart/2005/8/layout/radial4"/>
    <dgm:cxn modelId="{C4065E57-BFC3-4118-9E93-FEA24341F68C}" type="presOf" srcId="{E6DD7FFF-0C45-488D-9946-5EDCC9692447}" destId="{842244A7-4E0B-4322-AC56-5ACB4A2F3FC6}" srcOrd="0" destOrd="0" presId="urn:microsoft.com/office/officeart/2005/8/layout/radial4"/>
    <dgm:cxn modelId="{32743659-8CA5-42B6-B346-64CF0F393B9F}" type="presOf" srcId="{5F78FDDA-8413-43A6-BA0B-CF142ED42F87}" destId="{31D90A17-CB6B-4E1D-867C-6EB097DC5285}" srcOrd="0" destOrd="0" presId="urn:microsoft.com/office/officeart/2005/8/layout/radial4"/>
    <dgm:cxn modelId="{7B85837A-073E-4C93-8047-F401C5C8690F}" srcId="{C272BDFF-6CFA-4DB9-8C25-5B4FC732EEA4}" destId="{5F78FDDA-8413-43A6-BA0B-CF142ED42F87}" srcOrd="3" destOrd="0" parTransId="{E6DD7FFF-0C45-488D-9946-5EDCC9692447}" sibTransId="{E8A04EDD-6D8A-472B-BF5D-5BF0A7F6FA95}"/>
    <dgm:cxn modelId="{8AAB9A7B-B88A-4CBC-BE3A-E64B536BF8D1}" type="presOf" srcId="{44A2591B-000A-4942-912C-0214BBB3D201}" destId="{09705D30-0273-4E72-A04E-E2913DCE8A32}" srcOrd="0" destOrd="0" presId="urn:microsoft.com/office/officeart/2005/8/layout/radial4"/>
    <dgm:cxn modelId="{90AF8183-6446-4FC4-B7DE-FEF1E5248BAA}" type="presOf" srcId="{C272BDFF-6CFA-4DB9-8C25-5B4FC732EEA4}" destId="{766DA0AF-334C-4EDA-88D4-C8E5A086C6AE}" srcOrd="0" destOrd="0" presId="urn:microsoft.com/office/officeart/2005/8/layout/radial4"/>
    <dgm:cxn modelId="{77B83294-164B-49CC-A94B-51033F5DA2D6}" type="presOf" srcId="{2837AB3D-ABB5-4235-8C9A-7E579DED7B32}" destId="{7F09D98F-C252-48F3-97B0-C6470725B5FC}" srcOrd="0" destOrd="0" presId="urn:microsoft.com/office/officeart/2005/8/layout/radial4"/>
    <dgm:cxn modelId="{63DE4394-2C93-4990-9CED-F4F6CB46AB87}" type="presOf" srcId="{209727C8-6823-4271-92D6-9E3EE95BCB2D}" destId="{E077A78F-47AB-45DF-B1D5-89AFF1BF545A}" srcOrd="0" destOrd="0" presId="urn:microsoft.com/office/officeart/2005/8/layout/radial4"/>
    <dgm:cxn modelId="{BEA93E95-9646-40CB-B1FE-114F771386F8}" type="presOf" srcId="{3360336E-9BE7-4902-B7D7-BB8C876F7478}" destId="{18DB7ADF-DE80-4D45-A402-E1908429A286}" srcOrd="0" destOrd="0" presId="urn:microsoft.com/office/officeart/2005/8/layout/radial4"/>
    <dgm:cxn modelId="{5F3058BB-AC07-4BC4-AFE0-75B8FBB3E2C4}" type="presOf" srcId="{F31407B0-3848-44FD-B987-1FDA440AAD45}" destId="{D2F2D4D1-0A60-43F6-B8D8-67DB7EED51ED}" srcOrd="0" destOrd="0" presId="urn:microsoft.com/office/officeart/2005/8/layout/radial4"/>
    <dgm:cxn modelId="{C092D0E3-DBCF-4E1A-820E-59E0C4459606}" srcId="{C272BDFF-6CFA-4DB9-8C25-5B4FC732EEA4}" destId="{F31407B0-3848-44FD-B987-1FDA440AAD45}" srcOrd="2" destOrd="0" parTransId="{843D77A0-77E4-4CF7-966C-418D77B274D9}" sibTransId="{4AC02685-7092-48B2-A92F-A345C06F47F1}"/>
    <dgm:cxn modelId="{17F2A4F6-1796-4C92-ACDA-0124D558ED4E}" type="presOf" srcId="{934B1CEC-8ED8-4D4B-84BF-B711EE82A62D}" destId="{95C1772C-B13E-4C52-A221-CD8234C829BA}" srcOrd="0" destOrd="0" presId="urn:microsoft.com/office/officeart/2005/8/layout/radial4"/>
    <dgm:cxn modelId="{6F06E7F6-B084-41F6-8022-4A5A4F1CF5EF}" type="presOf" srcId="{843D77A0-77E4-4CF7-966C-418D77B274D9}" destId="{5BDC237D-F948-40DE-AE35-70CBFD2BB997}" srcOrd="0" destOrd="0" presId="urn:microsoft.com/office/officeart/2005/8/layout/radial4"/>
    <dgm:cxn modelId="{3D603EFE-044C-4BE3-80A8-644994CA51E4}" type="presOf" srcId="{2EFFE74D-90A3-473C-816B-82D3603ED43A}" destId="{9C892D30-EE74-4A07-ABC5-00C2C1DB4639}" srcOrd="0" destOrd="0" presId="urn:microsoft.com/office/officeart/2005/8/layout/radial4"/>
    <dgm:cxn modelId="{11B9D40D-8D1C-4807-A165-3A8711B71C0D}" type="presParOf" srcId="{2CD184F8-4BF3-4801-BBCD-C43D905FE806}" destId="{766DA0AF-334C-4EDA-88D4-C8E5A086C6AE}" srcOrd="0" destOrd="0" presId="urn:microsoft.com/office/officeart/2005/8/layout/radial4"/>
    <dgm:cxn modelId="{BCDFB196-7132-42AF-930F-08BCAE6AA859}" type="presParOf" srcId="{2CD184F8-4BF3-4801-BBCD-C43D905FE806}" destId="{9C892D30-EE74-4A07-ABC5-00C2C1DB4639}" srcOrd="1" destOrd="0" presId="urn:microsoft.com/office/officeart/2005/8/layout/radial4"/>
    <dgm:cxn modelId="{2EA68401-65A2-4F95-BAC1-27C5C8057608}" type="presParOf" srcId="{2CD184F8-4BF3-4801-BBCD-C43D905FE806}" destId="{09705D30-0273-4E72-A04E-E2913DCE8A32}" srcOrd="2" destOrd="0" presId="urn:microsoft.com/office/officeart/2005/8/layout/radial4"/>
    <dgm:cxn modelId="{BECB8470-86F8-4EC4-9C16-2EA0566C937C}" type="presParOf" srcId="{2CD184F8-4BF3-4801-BBCD-C43D905FE806}" destId="{18DB7ADF-DE80-4D45-A402-E1908429A286}" srcOrd="3" destOrd="0" presId="urn:microsoft.com/office/officeart/2005/8/layout/radial4"/>
    <dgm:cxn modelId="{D3DAC0E7-CF16-47BB-98C2-2A9F5A909E4C}" type="presParOf" srcId="{2CD184F8-4BF3-4801-BBCD-C43D905FE806}" destId="{E077A78F-47AB-45DF-B1D5-89AFF1BF545A}" srcOrd="4" destOrd="0" presId="urn:microsoft.com/office/officeart/2005/8/layout/radial4"/>
    <dgm:cxn modelId="{AEA069E8-9F19-47AE-BB17-6AF45EE0C99C}" type="presParOf" srcId="{2CD184F8-4BF3-4801-BBCD-C43D905FE806}" destId="{5BDC237D-F948-40DE-AE35-70CBFD2BB997}" srcOrd="5" destOrd="0" presId="urn:microsoft.com/office/officeart/2005/8/layout/radial4"/>
    <dgm:cxn modelId="{6ECDE718-4661-42D1-9562-CAC0CA5EF093}" type="presParOf" srcId="{2CD184F8-4BF3-4801-BBCD-C43D905FE806}" destId="{D2F2D4D1-0A60-43F6-B8D8-67DB7EED51ED}" srcOrd="6" destOrd="0" presId="urn:microsoft.com/office/officeart/2005/8/layout/radial4"/>
    <dgm:cxn modelId="{3DDAA904-CAF4-4D37-95AA-2A5801723250}" type="presParOf" srcId="{2CD184F8-4BF3-4801-BBCD-C43D905FE806}" destId="{842244A7-4E0B-4322-AC56-5ACB4A2F3FC6}" srcOrd="7" destOrd="0" presId="urn:microsoft.com/office/officeart/2005/8/layout/radial4"/>
    <dgm:cxn modelId="{3D5A4C07-D5BF-468C-8124-3F38C54817B5}" type="presParOf" srcId="{2CD184F8-4BF3-4801-BBCD-C43D905FE806}" destId="{31D90A17-CB6B-4E1D-867C-6EB097DC5285}" srcOrd="8" destOrd="0" presId="urn:microsoft.com/office/officeart/2005/8/layout/radial4"/>
    <dgm:cxn modelId="{B0BFD0AC-622D-4423-BA0E-6958E2DB0408}" type="presParOf" srcId="{2CD184F8-4BF3-4801-BBCD-C43D905FE806}" destId="{95C1772C-B13E-4C52-A221-CD8234C829BA}" srcOrd="9" destOrd="0" presId="urn:microsoft.com/office/officeart/2005/8/layout/radial4"/>
    <dgm:cxn modelId="{39C3F7D8-36A4-465B-82F0-59C6F8D19E14}" type="presParOf" srcId="{2CD184F8-4BF3-4801-BBCD-C43D905FE806}" destId="{7F09D98F-C252-48F3-97B0-C6470725B5FC}"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244517-2CE8-41B1-816E-2BAB2C4941CC}"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256C7CBD-4E09-4E5A-9A88-691E969905DD}">
      <dgm:prSet phldrT="[Text]"/>
      <dgm:spPr/>
      <dgm:t>
        <a:bodyPr/>
        <a:lstStyle/>
        <a:p>
          <a:r>
            <a:rPr lang="en-US" dirty="0">
              <a:latin typeface="Trebuchet MS" panose="020B0603020202020204" pitchFamily="34" charset="0"/>
            </a:rPr>
            <a:t>Advocacy for Research</a:t>
          </a:r>
        </a:p>
      </dgm:t>
    </dgm:pt>
    <dgm:pt modelId="{706B7E6A-1756-4DA2-A091-482004EA4951}" type="parTrans" cxnId="{81E5374D-A63C-43F6-A0DB-FA307BFA4C53}">
      <dgm:prSet/>
      <dgm:spPr/>
      <dgm:t>
        <a:bodyPr/>
        <a:lstStyle/>
        <a:p>
          <a:endParaRPr lang="en-US"/>
        </a:p>
      </dgm:t>
    </dgm:pt>
    <dgm:pt modelId="{50770A87-382A-4C95-ABD0-21AE431AA703}" type="sibTrans" cxnId="{81E5374D-A63C-43F6-A0DB-FA307BFA4C53}">
      <dgm:prSet/>
      <dgm:spPr/>
      <dgm:t>
        <a:bodyPr/>
        <a:lstStyle/>
        <a:p>
          <a:endParaRPr lang="en-US"/>
        </a:p>
      </dgm:t>
    </dgm:pt>
    <dgm:pt modelId="{9F753C73-82C5-4B21-9273-F0112F028A23}">
      <dgm:prSet phldrT="[Text]"/>
      <dgm:spPr/>
      <dgm:t>
        <a:bodyPr/>
        <a:lstStyle/>
        <a:p>
          <a:r>
            <a:rPr lang="en-US" dirty="0">
              <a:latin typeface="Trebuchet MS" panose="020B0603020202020204" pitchFamily="34" charset="0"/>
            </a:rPr>
            <a:t>Raised the budget caps</a:t>
          </a:r>
        </a:p>
      </dgm:t>
    </dgm:pt>
    <dgm:pt modelId="{BD8D1A9D-B835-4728-81BA-F3286DEC3FED}" type="parTrans" cxnId="{8B3A483D-4FD8-4414-948F-3300118B44E3}">
      <dgm:prSet/>
      <dgm:spPr/>
      <dgm:t>
        <a:bodyPr/>
        <a:lstStyle/>
        <a:p>
          <a:endParaRPr lang="en-US"/>
        </a:p>
      </dgm:t>
    </dgm:pt>
    <dgm:pt modelId="{3C5D7C7A-CDF5-4A8D-A7A3-40B86E5C3FD4}" type="sibTrans" cxnId="{8B3A483D-4FD8-4414-948F-3300118B44E3}">
      <dgm:prSet/>
      <dgm:spPr/>
      <dgm:t>
        <a:bodyPr/>
        <a:lstStyle/>
        <a:p>
          <a:endParaRPr lang="en-US"/>
        </a:p>
      </dgm:t>
    </dgm:pt>
    <dgm:pt modelId="{2146586D-702D-4DEC-87D4-F35599EACD9E}">
      <dgm:prSet phldrT="[Text]"/>
      <dgm:spPr>
        <a:solidFill>
          <a:srgbClr val="B10021"/>
        </a:solidFill>
      </dgm:spPr>
      <dgm:t>
        <a:bodyPr/>
        <a:lstStyle/>
        <a:p>
          <a:r>
            <a:rPr lang="en-US" b="1" dirty="0">
              <a:latin typeface="Trebuchet MS" panose="020B0603020202020204" pitchFamily="34" charset="0"/>
            </a:rPr>
            <a:t>$2.6 billion </a:t>
          </a:r>
          <a:r>
            <a:rPr lang="en-US" dirty="0">
              <a:latin typeface="Trebuchet MS" panose="020B0603020202020204" pitchFamily="34" charset="0"/>
            </a:rPr>
            <a:t>increase for NIH in FY20</a:t>
          </a:r>
        </a:p>
      </dgm:t>
    </dgm:pt>
    <dgm:pt modelId="{D97B541B-20B5-4A5E-8E81-B9E4E39A52F1}" type="parTrans" cxnId="{5DB836DC-DF1E-4DD8-A080-F5666D32EF29}">
      <dgm:prSet/>
      <dgm:spPr/>
      <dgm:t>
        <a:bodyPr/>
        <a:lstStyle/>
        <a:p>
          <a:endParaRPr lang="en-US"/>
        </a:p>
      </dgm:t>
    </dgm:pt>
    <dgm:pt modelId="{DB33DE85-0B89-45C5-B10C-8FC39B30FD77}" type="sibTrans" cxnId="{5DB836DC-DF1E-4DD8-A080-F5666D32EF29}">
      <dgm:prSet/>
      <dgm:spPr/>
      <dgm:t>
        <a:bodyPr/>
        <a:lstStyle/>
        <a:p>
          <a:endParaRPr lang="en-US"/>
        </a:p>
      </dgm:t>
    </dgm:pt>
    <dgm:pt modelId="{46C62FF4-02F0-4AC2-A910-691B7E0864D8}">
      <dgm:prSet/>
      <dgm:spPr/>
      <dgm:t>
        <a:bodyPr/>
        <a:lstStyle/>
        <a:p>
          <a:r>
            <a:rPr lang="en-US" dirty="0">
              <a:latin typeface="Trebuchet MS" panose="020B0603020202020204" pitchFamily="34" charset="0"/>
            </a:rPr>
            <a:t>Increased funding for NIH, CDC, FDA and NSF</a:t>
          </a:r>
        </a:p>
      </dgm:t>
    </dgm:pt>
    <dgm:pt modelId="{FADFDA52-E100-4192-9129-4B28B885D54B}" type="parTrans" cxnId="{D5505B86-4D6B-4FAA-852C-A0ED4D600BE7}">
      <dgm:prSet/>
      <dgm:spPr/>
      <dgm:t>
        <a:bodyPr/>
        <a:lstStyle/>
        <a:p>
          <a:endParaRPr lang="en-US"/>
        </a:p>
      </dgm:t>
    </dgm:pt>
    <dgm:pt modelId="{5502A6FD-8410-4AA6-BED7-64751B902129}" type="sibTrans" cxnId="{D5505B86-4D6B-4FAA-852C-A0ED4D600BE7}">
      <dgm:prSet/>
      <dgm:spPr/>
      <dgm:t>
        <a:bodyPr/>
        <a:lstStyle/>
        <a:p>
          <a:endParaRPr lang="en-US"/>
        </a:p>
      </dgm:t>
    </dgm:pt>
    <dgm:pt modelId="{6A1B3B4B-9694-4107-80A0-B91DEBE118C0}">
      <dgm:prSet/>
      <dgm:spPr/>
      <dgm:t>
        <a:bodyPr/>
        <a:lstStyle/>
        <a:p>
          <a:r>
            <a:rPr lang="en-US" dirty="0">
              <a:latin typeface="Trebuchet MS" panose="020B0603020202020204" pitchFamily="34" charset="0"/>
            </a:rPr>
            <a:t>Strengthened our public health disease tracking capabilities</a:t>
          </a:r>
        </a:p>
      </dgm:t>
    </dgm:pt>
    <dgm:pt modelId="{941EF452-2B8B-4F94-882B-0AD6C09E7ACF}" type="parTrans" cxnId="{A7949EEF-6516-4FDB-A0DD-52CD23F9E04E}">
      <dgm:prSet/>
      <dgm:spPr/>
      <dgm:t>
        <a:bodyPr/>
        <a:lstStyle/>
        <a:p>
          <a:endParaRPr lang="en-US"/>
        </a:p>
      </dgm:t>
    </dgm:pt>
    <dgm:pt modelId="{65475AB8-54D7-4912-8364-40363644ADDC}" type="sibTrans" cxnId="{A7949EEF-6516-4FDB-A0DD-52CD23F9E04E}">
      <dgm:prSet/>
      <dgm:spPr/>
      <dgm:t>
        <a:bodyPr/>
        <a:lstStyle/>
        <a:p>
          <a:endParaRPr lang="en-US"/>
        </a:p>
      </dgm:t>
    </dgm:pt>
    <dgm:pt modelId="{5A2A2674-98A3-4CAC-9CAB-E9C7E6859F5A}">
      <dgm:prSet/>
      <dgm:spPr/>
      <dgm:t>
        <a:bodyPr/>
        <a:lstStyle/>
        <a:p>
          <a:r>
            <a:rPr lang="en-US" dirty="0">
              <a:latin typeface="Trebuchet MS" panose="020B0603020202020204" pitchFamily="34" charset="0"/>
            </a:rPr>
            <a:t>Protected funding for AHRQ and reauthorized PCORI</a:t>
          </a:r>
        </a:p>
      </dgm:t>
    </dgm:pt>
    <dgm:pt modelId="{5A2CE226-6D09-41AE-B5E4-A56E722739D2}" type="parTrans" cxnId="{320A5A16-76C9-40BE-AFD8-3C118809731F}">
      <dgm:prSet/>
      <dgm:spPr/>
      <dgm:t>
        <a:bodyPr/>
        <a:lstStyle/>
        <a:p>
          <a:endParaRPr lang="en-US"/>
        </a:p>
      </dgm:t>
    </dgm:pt>
    <dgm:pt modelId="{F5E808CC-54E7-4ADD-A49F-B0D93C6A7302}" type="sibTrans" cxnId="{320A5A16-76C9-40BE-AFD8-3C118809731F}">
      <dgm:prSet/>
      <dgm:spPr/>
      <dgm:t>
        <a:bodyPr/>
        <a:lstStyle/>
        <a:p>
          <a:endParaRPr lang="en-US"/>
        </a:p>
      </dgm:t>
    </dgm:pt>
    <dgm:pt modelId="{8FF91B2D-98D1-488A-8E6F-636C3EB61DA5}">
      <dgm:prSet/>
      <dgm:spPr/>
      <dgm:t>
        <a:bodyPr/>
        <a:lstStyle/>
        <a:p>
          <a:r>
            <a:rPr lang="en-US" dirty="0">
              <a:latin typeface="Trebuchet MS" panose="020B0603020202020204" pitchFamily="34" charset="0"/>
            </a:rPr>
            <a:t>Secured repeal of the medical device tax</a:t>
          </a:r>
        </a:p>
      </dgm:t>
    </dgm:pt>
    <dgm:pt modelId="{DE6A75A3-2D86-42FF-8023-5953ED648BD9}" type="parTrans" cxnId="{9F6F6187-F422-4229-876E-041E987397B4}">
      <dgm:prSet/>
      <dgm:spPr/>
      <dgm:t>
        <a:bodyPr/>
        <a:lstStyle/>
        <a:p>
          <a:endParaRPr lang="en-US"/>
        </a:p>
      </dgm:t>
    </dgm:pt>
    <dgm:pt modelId="{FA86EEAF-7266-4216-A97A-EF1CFDDD7A24}" type="sibTrans" cxnId="{9F6F6187-F422-4229-876E-041E987397B4}">
      <dgm:prSet/>
      <dgm:spPr/>
      <dgm:t>
        <a:bodyPr/>
        <a:lstStyle/>
        <a:p>
          <a:endParaRPr lang="en-US"/>
        </a:p>
      </dgm:t>
    </dgm:pt>
    <dgm:pt modelId="{21E671F2-EF2D-46A4-A5FC-E9799268BE20}">
      <dgm:prSet/>
      <dgm:spPr>
        <a:solidFill>
          <a:srgbClr val="B10021"/>
        </a:solidFill>
      </dgm:spPr>
      <dgm:t>
        <a:bodyPr/>
        <a:lstStyle/>
        <a:p>
          <a:r>
            <a:rPr lang="en-US" b="1" dirty="0">
              <a:latin typeface="Trebuchet MS" panose="020B0603020202020204" pitchFamily="34" charset="0"/>
            </a:rPr>
            <a:t>$636 million </a:t>
          </a:r>
          <a:r>
            <a:rPr lang="en-US" dirty="0">
              <a:latin typeface="Trebuchet MS" panose="020B0603020202020204" pitchFamily="34" charset="0"/>
            </a:rPr>
            <a:t>increase for CDC in FY20 </a:t>
          </a:r>
        </a:p>
      </dgm:t>
    </dgm:pt>
    <dgm:pt modelId="{32E682BB-0E9B-441F-B5A3-C93C6015305C}" type="parTrans" cxnId="{9BD757C4-7B54-49F7-8A75-B1808AB0371C}">
      <dgm:prSet/>
      <dgm:spPr/>
      <dgm:t>
        <a:bodyPr/>
        <a:lstStyle/>
        <a:p>
          <a:endParaRPr lang="en-US"/>
        </a:p>
      </dgm:t>
    </dgm:pt>
    <dgm:pt modelId="{7430222C-5EA1-462D-9EBD-B342035C2738}" type="sibTrans" cxnId="{9BD757C4-7B54-49F7-8A75-B1808AB0371C}">
      <dgm:prSet/>
      <dgm:spPr/>
      <dgm:t>
        <a:bodyPr/>
        <a:lstStyle/>
        <a:p>
          <a:endParaRPr lang="en-US"/>
        </a:p>
      </dgm:t>
    </dgm:pt>
    <dgm:pt modelId="{AEC36EE9-7510-4BC6-84AF-8954031B2160}">
      <dgm:prSet/>
      <dgm:spPr>
        <a:solidFill>
          <a:srgbClr val="B10021"/>
        </a:solidFill>
      </dgm:spPr>
      <dgm:t>
        <a:bodyPr/>
        <a:lstStyle/>
        <a:p>
          <a:r>
            <a:rPr lang="en-US" b="1" dirty="0">
              <a:latin typeface="Trebuchet MS" panose="020B0603020202020204" pitchFamily="34" charset="0"/>
            </a:rPr>
            <a:t>$203 million </a:t>
          </a:r>
          <a:r>
            <a:rPr lang="en-US" dirty="0">
              <a:latin typeface="Trebuchet MS" panose="020B0603020202020204" pitchFamily="34" charset="0"/>
            </a:rPr>
            <a:t>increase for NSF in FY20</a:t>
          </a:r>
        </a:p>
      </dgm:t>
    </dgm:pt>
    <dgm:pt modelId="{FBE20A06-AED9-44CE-A155-4FA8F71C49FC}" type="parTrans" cxnId="{FB8A7DB2-5635-4BF5-B860-A1BCCDEF4D9B}">
      <dgm:prSet/>
      <dgm:spPr/>
      <dgm:t>
        <a:bodyPr/>
        <a:lstStyle/>
        <a:p>
          <a:endParaRPr lang="en-US"/>
        </a:p>
      </dgm:t>
    </dgm:pt>
    <dgm:pt modelId="{854B2CC5-8783-4A90-8F8A-612D1A0446CB}" type="sibTrans" cxnId="{FB8A7DB2-5635-4BF5-B860-A1BCCDEF4D9B}">
      <dgm:prSet/>
      <dgm:spPr/>
      <dgm:t>
        <a:bodyPr/>
        <a:lstStyle/>
        <a:p>
          <a:endParaRPr lang="en-US"/>
        </a:p>
      </dgm:t>
    </dgm:pt>
    <dgm:pt modelId="{7D6571E0-84D3-4683-8AA0-78E37DB00511}">
      <dgm:prSet/>
      <dgm:spPr>
        <a:solidFill>
          <a:srgbClr val="B10021"/>
        </a:solidFill>
      </dgm:spPr>
      <dgm:t>
        <a:bodyPr/>
        <a:lstStyle/>
        <a:p>
          <a:r>
            <a:rPr lang="en-US" b="1" dirty="0">
              <a:latin typeface="Trebuchet MS" panose="020B0603020202020204" pitchFamily="34" charset="0"/>
            </a:rPr>
            <a:t>$91 million </a:t>
          </a:r>
          <a:r>
            <a:rPr lang="en-US" dirty="0">
              <a:latin typeface="Trebuchet MS" panose="020B0603020202020204" pitchFamily="34" charset="0"/>
            </a:rPr>
            <a:t>increase for FDA in FY20</a:t>
          </a:r>
        </a:p>
      </dgm:t>
    </dgm:pt>
    <dgm:pt modelId="{0966B2E5-EA5B-489B-8DBF-E02D03F8DB67}" type="parTrans" cxnId="{93186A4F-A652-4B43-9BB3-0C27C8797A74}">
      <dgm:prSet/>
      <dgm:spPr/>
      <dgm:t>
        <a:bodyPr/>
        <a:lstStyle/>
        <a:p>
          <a:endParaRPr lang="en-US"/>
        </a:p>
      </dgm:t>
    </dgm:pt>
    <dgm:pt modelId="{83B7EF7A-82D5-4582-913C-7A85A8F728C9}" type="sibTrans" cxnId="{93186A4F-A652-4B43-9BB3-0C27C8797A74}">
      <dgm:prSet/>
      <dgm:spPr/>
      <dgm:t>
        <a:bodyPr/>
        <a:lstStyle/>
        <a:p>
          <a:endParaRPr lang="en-US"/>
        </a:p>
      </dgm:t>
    </dgm:pt>
    <dgm:pt modelId="{85CE7FA1-33A1-4E4E-84FB-5D7936C69DB5}">
      <dgm:prSet phldrT="[Text]"/>
      <dgm:spPr>
        <a:solidFill>
          <a:srgbClr val="B10021"/>
        </a:solidFill>
      </dgm:spPr>
      <dgm:t>
        <a:bodyPr/>
        <a:lstStyle/>
        <a:p>
          <a:r>
            <a:rPr lang="en-US" dirty="0">
              <a:latin typeface="Trebuchet MS" panose="020B0603020202020204" pitchFamily="34" charset="0"/>
            </a:rPr>
            <a:t>FY20 Budget</a:t>
          </a:r>
        </a:p>
      </dgm:t>
    </dgm:pt>
    <dgm:pt modelId="{F5ECB0C3-57F9-4DA3-A4E7-64BD9D7CBBD8}" type="parTrans" cxnId="{80F43E5D-9250-4C22-829A-EB902DE54769}">
      <dgm:prSet/>
      <dgm:spPr/>
      <dgm:t>
        <a:bodyPr/>
        <a:lstStyle/>
        <a:p>
          <a:endParaRPr lang="en-US"/>
        </a:p>
      </dgm:t>
    </dgm:pt>
    <dgm:pt modelId="{FE59CCB5-D1D2-4961-9E30-6FD6A5A77DF0}" type="sibTrans" cxnId="{80F43E5D-9250-4C22-829A-EB902DE54769}">
      <dgm:prSet/>
      <dgm:spPr/>
      <dgm:t>
        <a:bodyPr/>
        <a:lstStyle/>
        <a:p>
          <a:endParaRPr lang="en-US"/>
        </a:p>
      </dgm:t>
    </dgm:pt>
    <dgm:pt modelId="{01B79679-41D6-42E8-8610-9DE3C556C129}" type="pres">
      <dgm:prSet presAssocID="{80244517-2CE8-41B1-816E-2BAB2C4941CC}" presName="diagram" presStyleCnt="0">
        <dgm:presLayoutVars>
          <dgm:dir/>
          <dgm:resizeHandles val="exact"/>
        </dgm:presLayoutVars>
      </dgm:prSet>
      <dgm:spPr/>
    </dgm:pt>
    <dgm:pt modelId="{40FC04EE-52AA-4D7E-87BE-E637E8747B79}" type="pres">
      <dgm:prSet presAssocID="{256C7CBD-4E09-4E5A-9A88-691E969905DD}" presName="node" presStyleLbl="node1" presStyleIdx="0" presStyleCnt="2" custScaleY="166863">
        <dgm:presLayoutVars>
          <dgm:bulletEnabled val="1"/>
        </dgm:presLayoutVars>
      </dgm:prSet>
      <dgm:spPr/>
    </dgm:pt>
    <dgm:pt modelId="{7A38BFD9-F474-463E-AAB2-F8D5BFE0CEAB}" type="pres">
      <dgm:prSet presAssocID="{50770A87-382A-4C95-ABD0-21AE431AA703}" presName="sibTrans" presStyleCnt="0"/>
      <dgm:spPr/>
    </dgm:pt>
    <dgm:pt modelId="{55A59D9E-47B7-4C07-BE1B-8100F4BA9024}" type="pres">
      <dgm:prSet presAssocID="{85CE7FA1-33A1-4E4E-84FB-5D7936C69DB5}" presName="node" presStyleLbl="node1" presStyleIdx="1" presStyleCnt="2" custScaleY="166863">
        <dgm:presLayoutVars>
          <dgm:bulletEnabled val="1"/>
        </dgm:presLayoutVars>
      </dgm:prSet>
      <dgm:spPr/>
    </dgm:pt>
  </dgm:ptLst>
  <dgm:cxnLst>
    <dgm:cxn modelId="{16085C0C-2611-4E0C-A8DA-4BCCAF67B8B4}" type="presOf" srcId="{2146586D-702D-4DEC-87D4-F35599EACD9E}" destId="{55A59D9E-47B7-4C07-BE1B-8100F4BA9024}" srcOrd="0" destOrd="1" presId="urn:microsoft.com/office/officeart/2005/8/layout/default"/>
    <dgm:cxn modelId="{1921C614-E32E-4BC5-8160-76C3FA90EE11}" type="presOf" srcId="{256C7CBD-4E09-4E5A-9A88-691E969905DD}" destId="{40FC04EE-52AA-4D7E-87BE-E637E8747B79}" srcOrd="0" destOrd="0" presId="urn:microsoft.com/office/officeart/2005/8/layout/default"/>
    <dgm:cxn modelId="{320A5A16-76C9-40BE-AFD8-3C118809731F}" srcId="{256C7CBD-4E09-4E5A-9A88-691E969905DD}" destId="{5A2A2674-98A3-4CAC-9CAB-E9C7E6859F5A}" srcOrd="3" destOrd="0" parTransId="{5A2CE226-6D09-41AE-B5E4-A56E722739D2}" sibTransId="{F5E808CC-54E7-4ADD-A49F-B0D93C6A7302}"/>
    <dgm:cxn modelId="{EFBB451B-F2FF-4CC8-BB29-E7BBFD7DB441}" type="presOf" srcId="{AEC36EE9-7510-4BC6-84AF-8954031B2160}" destId="{55A59D9E-47B7-4C07-BE1B-8100F4BA9024}" srcOrd="0" destOrd="3" presId="urn:microsoft.com/office/officeart/2005/8/layout/default"/>
    <dgm:cxn modelId="{F833CD1D-8FEE-463D-AD7B-AE8517D69F26}" type="presOf" srcId="{9F753C73-82C5-4B21-9273-F0112F028A23}" destId="{40FC04EE-52AA-4D7E-87BE-E637E8747B79}" srcOrd="0" destOrd="1" presId="urn:microsoft.com/office/officeart/2005/8/layout/default"/>
    <dgm:cxn modelId="{8269A327-9B24-4573-B9B2-FD6414ABAE38}" type="presOf" srcId="{85CE7FA1-33A1-4E4E-84FB-5D7936C69DB5}" destId="{55A59D9E-47B7-4C07-BE1B-8100F4BA9024}" srcOrd="0" destOrd="0" presId="urn:microsoft.com/office/officeart/2005/8/layout/default"/>
    <dgm:cxn modelId="{8B3A483D-4FD8-4414-948F-3300118B44E3}" srcId="{256C7CBD-4E09-4E5A-9A88-691E969905DD}" destId="{9F753C73-82C5-4B21-9273-F0112F028A23}" srcOrd="0" destOrd="0" parTransId="{BD8D1A9D-B835-4728-81BA-F3286DEC3FED}" sibTransId="{3C5D7C7A-CDF5-4A8D-A7A3-40B86E5C3FD4}"/>
    <dgm:cxn modelId="{80F43E5D-9250-4C22-829A-EB902DE54769}" srcId="{80244517-2CE8-41B1-816E-2BAB2C4941CC}" destId="{85CE7FA1-33A1-4E4E-84FB-5D7936C69DB5}" srcOrd="1" destOrd="0" parTransId="{F5ECB0C3-57F9-4DA3-A4E7-64BD9D7CBBD8}" sibTransId="{FE59CCB5-D1D2-4961-9E30-6FD6A5A77DF0}"/>
    <dgm:cxn modelId="{4F751C49-2AF0-469B-B870-E9B582088414}" type="presOf" srcId="{8FF91B2D-98D1-488A-8E6F-636C3EB61DA5}" destId="{40FC04EE-52AA-4D7E-87BE-E637E8747B79}" srcOrd="0" destOrd="5" presId="urn:microsoft.com/office/officeart/2005/8/layout/default"/>
    <dgm:cxn modelId="{81E5374D-A63C-43F6-A0DB-FA307BFA4C53}" srcId="{80244517-2CE8-41B1-816E-2BAB2C4941CC}" destId="{256C7CBD-4E09-4E5A-9A88-691E969905DD}" srcOrd="0" destOrd="0" parTransId="{706B7E6A-1756-4DA2-A091-482004EA4951}" sibTransId="{50770A87-382A-4C95-ABD0-21AE431AA703}"/>
    <dgm:cxn modelId="{93186A4F-A652-4B43-9BB3-0C27C8797A74}" srcId="{85CE7FA1-33A1-4E4E-84FB-5D7936C69DB5}" destId="{7D6571E0-84D3-4683-8AA0-78E37DB00511}" srcOrd="3" destOrd="0" parTransId="{0966B2E5-EA5B-489B-8DBF-E02D03F8DB67}" sibTransId="{83B7EF7A-82D5-4582-913C-7A85A8F728C9}"/>
    <dgm:cxn modelId="{0CAC6352-316E-4591-AC17-91CE46DE8021}" type="presOf" srcId="{80244517-2CE8-41B1-816E-2BAB2C4941CC}" destId="{01B79679-41D6-42E8-8610-9DE3C556C129}" srcOrd="0" destOrd="0" presId="urn:microsoft.com/office/officeart/2005/8/layout/default"/>
    <dgm:cxn modelId="{525DB37D-93E2-40BA-BB66-252CB0F5E8EF}" type="presOf" srcId="{5A2A2674-98A3-4CAC-9CAB-E9C7E6859F5A}" destId="{40FC04EE-52AA-4D7E-87BE-E637E8747B79}" srcOrd="0" destOrd="4" presId="urn:microsoft.com/office/officeart/2005/8/layout/default"/>
    <dgm:cxn modelId="{D5505B86-4D6B-4FAA-852C-A0ED4D600BE7}" srcId="{256C7CBD-4E09-4E5A-9A88-691E969905DD}" destId="{46C62FF4-02F0-4AC2-A910-691B7E0864D8}" srcOrd="1" destOrd="0" parTransId="{FADFDA52-E100-4192-9129-4B28B885D54B}" sibTransId="{5502A6FD-8410-4AA6-BED7-64751B902129}"/>
    <dgm:cxn modelId="{9F6F6187-F422-4229-876E-041E987397B4}" srcId="{256C7CBD-4E09-4E5A-9A88-691E969905DD}" destId="{8FF91B2D-98D1-488A-8E6F-636C3EB61DA5}" srcOrd="4" destOrd="0" parTransId="{DE6A75A3-2D86-42FF-8023-5953ED648BD9}" sibTransId="{FA86EEAF-7266-4216-A97A-EF1CFDDD7A24}"/>
    <dgm:cxn modelId="{5C7FF6AD-C903-4F34-93CF-A181F25A7745}" type="presOf" srcId="{21E671F2-EF2D-46A4-A5FC-E9799268BE20}" destId="{55A59D9E-47B7-4C07-BE1B-8100F4BA9024}" srcOrd="0" destOrd="2" presId="urn:microsoft.com/office/officeart/2005/8/layout/default"/>
    <dgm:cxn modelId="{FB8A7DB2-5635-4BF5-B860-A1BCCDEF4D9B}" srcId="{85CE7FA1-33A1-4E4E-84FB-5D7936C69DB5}" destId="{AEC36EE9-7510-4BC6-84AF-8954031B2160}" srcOrd="2" destOrd="0" parTransId="{FBE20A06-AED9-44CE-A155-4FA8F71C49FC}" sibTransId="{854B2CC5-8783-4A90-8F8A-612D1A0446CB}"/>
    <dgm:cxn modelId="{3272B0B5-D77B-4B7D-9405-3A1214BEC7F5}" type="presOf" srcId="{46C62FF4-02F0-4AC2-A910-691B7E0864D8}" destId="{40FC04EE-52AA-4D7E-87BE-E637E8747B79}" srcOrd="0" destOrd="2" presId="urn:microsoft.com/office/officeart/2005/8/layout/default"/>
    <dgm:cxn modelId="{9BD757C4-7B54-49F7-8A75-B1808AB0371C}" srcId="{85CE7FA1-33A1-4E4E-84FB-5D7936C69DB5}" destId="{21E671F2-EF2D-46A4-A5FC-E9799268BE20}" srcOrd="1" destOrd="0" parTransId="{32E682BB-0E9B-441F-B5A3-C93C6015305C}" sibTransId="{7430222C-5EA1-462D-9EBD-B342035C2738}"/>
    <dgm:cxn modelId="{5DB836DC-DF1E-4DD8-A080-F5666D32EF29}" srcId="{85CE7FA1-33A1-4E4E-84FB-5D7936C69DB5}" destId="{2146586D-702D-4DEC-87D4-F35599EACD9E}" srcOrd="0" destOrd="0" parTransId="{D97B541B-20B5-4A5E-8E81-B9E4E39A52F1}" sibTransId="{DB33DE85-0B89-45C5-B10C-8FC39B30FD77}"/>
    <dgm:cxn modelId="{E2998BE9-8854-4051-8992-B03B2B86ECB8}" type="presOf" srcId="{7D6571E0-84D3-4683-8AA0-78E37DB00511}" destId="{55A59D9E-47B7-4C07-BE1B-8100F4BA9024}" srcOrd="0" destOrd="4" presId="urn:microsoft.com/office/officeart/2005/8/layout/default"/>
    <dgm:cxn modelId="{A7949EEF-6516-4FDB-A0DD-52CD23F9E04E}" srcId="{256C7CBD-4E09-4E5A-9A88-691E969905DD}" destId="{6A1B3B4B-9694-4107-80A0-B91DEBE118C0}" srcOrd="2" destOrd="0" parTransId="{941EF452-2B8B-4F94-882B-0AD6C09E7ACF}" sibTransId="{65475AB8-54D7-4912-8364-40363644ADDC}"/>
    <dgm:cxn modelId="{3AF900F8-BFC5-4413-8EF6-F7F9650A6631}" type="presOf" srcId="{6A1B3B4B-9694-4107-80A0-B91DEBE118C0}" destId="{40FC04EE-52AA-4D7E-87BE-E637E8747B79}" srcOrd="0" destOrd="3" presId="urn:microsoft.com/office/officeart/2005/8/layout/default"/>
    <dgm:cxn modelId="{0D8B94C8-B91C-4F02-80F7-9CE2D0997A2B}" type="presParOf" srcId="{01B79679-41D6-42E8-8610-9DE3C556C129}" destId="{40FC04EE-52AA-4D7E-87BE-E637E8747B79}" srcOrd="0" destOrd="0" presId="urn:microsoft.com/office/officeart/2005/8/layout/default"/>
    <dgm:cxn modelId="{03A3BE9E-E81D-4637-8F12-0C0A2B1E4472}" type="presParOf" srcId="{01B79679-41D6-42E8-8610-9DE3C556C129}" destId="{7A38BFD9-F474-463E-AAB2-F8D5BFE0CEAB}" srcOrd="1" destOrd="0" presId="urn:microsoft.com/office/officeart/2005/8/layout/default"/>
    <dgm:cxn modelId="{3F214722-5D2B-41E1-9C84-4E587F2D1BBC}" type="presParOf" srcId="{01B79679-41D6-42E8-8610-9DE3C556C129}" destId="{55A59D9E-47B7-4C07-BE1B-8100F4BA9024}"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6DA0AF-334C-4EDA-88D4-C8E5A086C6AE}">
      <dsp:nvSpPr>
        <dsp:cNvPr id="0" name=""/>
        <dsp:cNvSpPr/>
      </dsp:nvSpPr>
      <dsp:spPr>
        <a:xfrm>
          <a:off x="1833246" y="1828969"/>
          <a:ext cx="1270505" cy="127050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Trebuchet MS" panose="020B0603020202020204" pitchFamily="34" charset="0"/>
            </a:rPr>
            <a:t>Formulate concrete solutions to persistent challenges</a:t>
          </a:r>
        </a:p>
      </dsp:txBody>
      <dsp:txXfrm>
        <a:off x="2019307" y="2015030"/>
        <a:ext cx="898383" cy="898383"/>
      </dsp:txXfrm>
    </dsp:sp>
    <dsp:sp modelId="{9C892D30-EE74-4A07-ABC5-00C2C1DB4639}">
      <dsp:nvSpPr>
        <dsp:cNvPr id="0" name=""/>
        <dsp:cNvSpPr/>
      </dsp:nvSpPr>
      <dsp:spPr>
        <a:xfrm rot="10800000">
          <a:off x="603868" y="2283175"/>
          <a:ext cx="1161762" cy="362094"/>
        </a:xfrm>
        <a:prstGeom prst="leftArrow">
          <a:avLst>
            <a:gd name="adj1" fmla="val 60000"/>
            <a:gd name="adj2" fmla="val 50000"/>
          </a:avLst>
        </a:prstGeom>
        <a:solidFill>
          <a:srgbClr val="AAAACA"/>
        </a:solidFill>
        <a:ln>
          <a:noFill/>
        </a:ln>
        <a:effectLst/>
      </dsp:spPr>
      <dsp:style>
        <a:lnRef idx="0">
          <a:scrgbClr r="0" g="0" b="0"/>
        </a:lnRef>
        <a:fillRef idx="1">
          <a:scrgbClr r="0" g="0" b="0"/>
        </a:fillRef>
        <a:effectRef idx="0">
          <a:scrgbClr r="0" g="0" b="0"/>
        </a:effectRef>
        <a:fontRef idx="minor">
          <a:schemeClr val="lt1"/>
        </a:fontRef>
      </dsp:style>
    </dsp:sp>
    <dsp:sp modelId="{09705D30-0273-4E72-A04E-E2913DCE8A32}">
      <dsp:nvSpPr>
        <dsp:cNvPr id="0" name=""/>
        <dsp:cNvSpPr/>
      </dsp:nvSpPr>
      <dsp:spPr>
        <a:xfrm>
          <a:off x="377" y="1981430"/>
          <a:ext cx="1206980" cy="9655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rebuchet MS" panose="020B0603020202020204" pitchFamily="34" charset="0"/>
            </a:rPr>
            <a:t>Academia</a:t>
          </a:r>
        </a:p>
      </dsp:txBody>
      <dsp:txXfrm>
        <a:off x="28658" y="2009711"/>
        <a:ext cx="1150418" cy="909022"/>
      </dsp:txXfrm>
    </dsp:sp>
    <dsp:sp modelId="{18DB7ADF-DE80-4D45-A402-E1908429A286}">
      <dsp:nvSpPr>
        <dsp:cNvPr id="0" name=""/>
        <dsp:cNvSpPr/>
      </dsp:nvSpPr>
      <dsp:spPr>
        <a:xfrm rot="13500000">
          <a:off x="979869" y="1375427"/>
          <a:ext cx="1161762" cy="3620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77A78F-47AB-45DF-B1D5-89AFF1BF545A}">
      <dsp:nvSpPr>
        <dsp:cNvPr id="0" name=""/>
        <dsp:cNvSpPr/>
      </dsp:nvSpPr>
      <dsp:spPr>
        <a:xfrm>
          <a:off x="546515" y="662937"/>
          <a:ext cx="1206980" cy="9655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rebuchet MS" panose="020B0603020202020204" pitchFamily="34" charset="0"/>
            </a:rPr>
            <a:t>Industry</a:t>
          </a:r>
        </a:p>
      </dsp:txBody>
      <dsp:txXfrm>
        <a:off x="574796" y="691218"/>
        <a:ext cx="1150418" cy="909022"/>
      </dsp:txXfrm>
    </dsp:sp>
    <dsp:sp modelId="{5BDC237D-F948-40DE-AE35-70CBFD2BB997}">
      <dsp:nvSpPr>
        <dsp:cNvPr id="0" name=""/>
        <dsp:cNvSpPr/>
      </dsp:nvSpPr>
      <dsp:spPr>
        <a:xfrm rot="16200000">
          <a:off x="1887617" y="999425"/>
          <a:ext cx="1161762" cy="3620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F2D4D1-0A60-43F6-B8D8-67DB7EED51ED}">
      <dsp:nvSpPr>
        <dsp:cNvPr id="0" name=""/>
        <dsp:cNvSpPr/>
      </dsp:nvSpPr>
      <dsp:spPr>
        <a:xfrm>
          <a:off x="1865008" y="116799"/>
          <a:ext cx="1206980" cy="9655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rebuchet MS" panose="020B0603020202020204" pitchFamily="34" charset="0"/>
            </a:rPr>
            <a:t>Patient groups and nonprofits</a:t>
          </a:r>
        </a:p>
      </dsp:txBody>
      <dsp:txXfrm>
        <a:off x="1893289" y="145080"/>
        <a:ext cx="1150418" cy="909022"/>
      </dsp:txXfrm>
    </dsp:sp>
    <dsp:sp modelId="{842244A7-4E0B-4322-AC56-5ACB4A2F3FC6}">
      <dsp:nvSpPr>
        <dsp:cNvPr id="0" name=""/>
        <dsp:cNvSpPr/>
      </dsp:nvSpPr>
      <dsp:spPr>
        <a:xfrm rot="18900000">
          <a:off x="2795365" y="1375427"/>
          <a:ext cx="1161762" cy="3620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D90A17-CB6B-4E1D-867C-6EB097DC5285}">
      <dsp:nvSpPr>
        <dsp:cNvPr id="0" name=""/>
        <dsp:cNvSpPr/>
      </dsp:nvSpPr>
      <dsp:spPr>
        <a:xfrm>
          <a:off x="3183501" y="662937"/>
          <a:ext cx="1206980" cy="9655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rebuchet MS" panose="020B0603020202020204" pitchFamily="34" charset="0"/>
            </a:rPr>
            <a:t>Scientific societies</a:t>
          </a:r>
        </a:p>
      </dsp:txBody>
      <dsp:txXfrm>
        <a:off x="3211782" y="691218"/>
        <a:ext cx="1150418" cy="909022"/>
      </dsp:txXfrm>
    </dsp:sp>
    <dsp:sp modelId="{95C1772C-B13E-4C52-A221-CD8234C829BA}">
      <dsp:nvSpPr>
        <dsp:cNvPr id="0" name=""/>
        <dsp:cNvSpPr/>
      </dsp:nvSpPr>
      <dsp:spPr>
        <a:xfrm>
          <a:off x="3171367" y="2283175"/>
          <a:ext cx="1161762" cy="3620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09D98F-C252-48F3-97B0-C6470725B5FC}">
      <dsp:nvSpPr>
        <dsp:cNvPr id="0" name=""/>
        <dsp:cNvSpPr/>
      </dsp:nvSpPr>
      <dsp:spPr>
        <a:xfrm>
          <a:off x="3729639" y="1981430"/>
          <a:ext cx="1206980" cy="96558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Trebuchet MS" panose="020B0603020202020204" pitchFamily="34" charset="0"/>
            </a:rPr>
            <a:t>Foundations and state/local groups</a:t>
          </a:r>
        </a:p>
      </dsp:txBody>
      <dsp:txXfrm>
        <a:off x="3757920" y="2009711"/>
        <a:ext cx="1150418" cy="909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C04EE-52AA-4D7E-87BE-E637E8747B79}">
      <dsp:nvSpPr>
        <dsp:cNvPr id="0" name=""/>
        <dsp:cNvSpPr/>
      </dsp:nvSpPr>
      <dsp:spPr>
        <a:xfrm>
          <a:off x="995" y="304801"/>
          <a:ext cx="3881623" cy="388619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Trebuchet MS" panose="020B0603020202020204" pitchFamily="34" charset="0"/>
            </a:rPr>
            <a:t>Advocacy for Research</a:t>
          </a:r>
        </a:p>
        <a:p>
          <a:pPr marL="228600" lvl="1" indent="-228600" algn="l" defTabSz="933450">
            <a:lnSpc>
              <a:spcPct val="90000"/>
            </a:lnSpc>
            <a:spcBef>
              <a:spcPct val="0"/>
            </a:spcBef>
            <a:spcAft>
              <a:spcPct val="15000"/>
            </a:spcAft>
            <a:buChar char="•"/>
          </a:pPr>
          <a:r>
            <a:rPr lang="en-US" sz="2100" kern="1200" dirty="0">
              <a:latin typeface="Trebuchet MS" panose="020B0603020202020204" pitchFamily="34" charset="0"/>
            </a:rPr>
            <a:t>Raised the budget caps</a:t>
          </a:r>
        </a:p>
        <a:p>
          <a:pPr marL="228600" lvl="1" indent="-228600" algn="l" defTabSz="933450">
            <a:lnSpc>
              <a:spcPct val="90000"/>
            </a:lnSpc>
            <a:spcBef>
              <a:spcPct val="0"/>
            </a:spcBef>
            <a:spcAft>
              <a:spcPct val="15000"/>
            </a:spcAft>
            <a:buChar char="•"/>
          </a:pPr>
          <a:r>
            <a:rPr lang="en-US" sz="2100" kern="1200" dirty="0">
              <a:latin typeface="Trebuchet MS" panose="020B0603020202020204" pitchFamily="34" charset="0"/>
            </a:rPr>
            <a:t>Increased funding for NIH, CDC, FDA and NSF</a:t>
          </a:r>
        </a:p>
        <a:p>
          <a:pPr marL="228600" lvl="1" indent="-228600" algn="l" defTabSz="933450">
            <a:lnSpc>
              <a:spcPct val="90000"/>
            </a:lnSpc>
            <a:spcBef>
              <a:spcPct val="0"/>
            </a:spcBef>
            <a:spcAft>
              <a:spcPct val="15000"/>
            </a:spcAft>
            <a:buChar char="•"/>
          </a:pPr>
          <a:r>
            <a:rPr lang="en-US" sz="2100" kern="1200" dirty="0">
              <a:latin typeface="Trebuchet MS" panose="020B0603020202020204" pitchFamily="34" charset="0"/>
            </a:rPr>
            <a:t>Strengthened our public health disease tracking capabilities</a:t>
          </a:r>
        </a:p>
        <a:p>
          <a:pPr marL="228600" lvl="1" indent="-228600" algn="l" defTabSz="933450">
            <a:lnSpc>
              <a:spcPct val="90000"/>
            </a:lnSpc>
            <a:spcBef>
              <a:spcPct val="0"/>
            </a:spcBef>
            <a:spcAft>
              <a:spcPct val="15000"/>
            </a:spcAft>
            <a:buChar char="•"/>
          </a:pPr>
          <a:r>
            <a:rPr lang="en-US" sz="2100" kern="1200" dirty="0">
              <a:latin typeface="Trebuchet MS" panose="020B0603020202020204" pitchFamily="34" charset="0"/>
            </a:rPr>
            <a:t>Protected funding for AHRQ and reauthorized PCORI</a:t>
          </a:r>
        </a:p>
        <a:p>
          <a:pPr marL="228600" lvl="1" indent="-228600" algn="l" defTabSz="933450">
            <a:lnSpc>
              <a:spcPct val="90000"/>
            </a:lnSpc>
            <a:spcBef>
              <a:spcPct val="0"/>
            </a:spcBef>
            <a:spcAft>
              <a:spcPct val="15000"/>
            </a:spcAft>
            <a:buChar char="•"/>
          </a:pPr>
          <a:r>
            <a:rPr lang="en-US" sz="2100" kern="1200" dirty="0">
              <a:latin typeface="Trebuchet MS" panose="020B0603020202020204" pitchFamily="34" charset="0"/>
            </a:rPr>
            <a:t>Secured repeal of the medical device tax</a:t>
          </a:r>
        </a:p>
      </dsp:txBody>
      <dsp:txXfrm>
        <a:off x="995" y="304801"/>
        <a:ext cx="3881623" cy="3886196"/>
      </dsp:txXfrm>
    </dsp:sp>
    <dsp:sp modelId="{55A59D9E-47B7-4C07-BE1B-8100F4BA9024}">
      <dsp:nvSpPr>
        <dsp:cNvPr id="0" name=""/>
        <dsp:cNvSpPr/>
      </dsp:nvSpPr>
      <dsp:spPr>
        <a:xfrm>
          <a:off x="4270781" y="304801"/>
          <a:ext cx="3881623" cy="3886196"/>
        </a:xfrm>
        <a:prstGeom prst="rect">
          <a:avLst/>
        </a:prstGeom>
        <a:solidFill>
          <a:srgbClr val="B10021"/>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Trebuchet MS" panose="020B0603020202020204" pitchFamily="34" charset="0"/>
            </a:rPr>
            <a:t>FY20 Budget</a:t>
          </a:r>
        </a:p>
        <a:p>
          <a:pPr marL="228600" lvl="1" indent="-228600" algn="l" defTabSz="933450">
            <a:lnSpc>
              <a:spcPct val="90000"/>
            </a:lnSpc>
            <a:spcBef>
              <a:spcPct val="0"/>
            </a:spcBef>
            <a:spcAft>
              <a:spcPct val="15000"/>
            </a:spcAft>
            <a:buChar char="•"/>
          </a:pPr>
          <a:r>
            <a:rPr lang="en-US" sz="2100" b="1" kern="1200" dirty="0">
              <a:latin typeface="Trebuchet MS" panose="020B0603020202020204" pitchFamily="34" charset="0"/>
            </a:rPr>
            <a:t>$2.6 billion </a:t>
          </a:r>
          <a:r>
            <a:rPr lang="en-US" sz="2100" kern="1200" dirty="0">
              <a:latin typeface="Trebuchet MS" panose="020B0603020202020204" pitchFamily="34" charset="0"/>
            </a:rPr>
            <a:t>increase for NIH in FY20</a:t>
          </a:r>
        </a:p>
        <a:p>
          <a:pPr marL="228600" lvl="1" indent="-228600" algn="l" defTabSz="933450">
            <a:lnSpc>
              <a:spcPct val="90000"/>
            </a:lnSpc>
            <a:spcBef>
              <a:spcPct val="0"/>
            </a:spcBef>
            <a:spcAft>
              <a:spcPct val="15000"/>
            </a:spcAft>
            <a:buChar char="•"/>
          </a:pPr>
          <a:r>
            <a:rPr lang="en-US" sz="2100" b="1" kern="1200" dirty="0">
              <a:latin typeface="Trebuchet MS" panose="020B0603020202020204" pitchFamily="34" charset="0"/>
            </a:rPr>
            <a:t>$636 million </a:t>
          </a:r>
          <a:r>
            <a:rPr lang="en-US" sz="2100" kern="1200" dirty="0">
              <a:latin typeface="Trebuchet MS" panose="020B0603020202020204" pitchFamily="34" charset="0"/>
            </a:rPr>
            <a:t>increase for CDC in FY20 </a:t>
          </a:r>
        </a:p>
        <a:p>
          <a:pPr marL="228600" lvl="1" indent="-228600" algn="l" defTabSz="933450">
            <a:lnSpc>
              <a:spcPct val="90000"/>
            </a:lnSpc>
            <a:spcBef>
              <a:spcPct val="0"/>
            </a:spcBef>
            <a:spcAft>
              <a:spcPct val="15000"/>
            </a:spcAft>
            <a:buChar char="•"/>
          </a:pPr>
          <a:r>
            <a:rPr lang="en-US" sz="2100" b="1" kern="1200" dirty="0">
              <a:latin typeface="Trebuchet MS" panose="020B0603020202020204" pitchFamily="34" charset="0"/>
            </a:rPr>
            <a:t>$203 million </a:t>
          </a:r>
          <a:r>
            <a:rPr lang="en-US" sz="2100" kern="1200" dirty="0">
              <a:latin typeface="Trebuchet MS" panose="020B0603020202020204" pitchFamily="34" charset="0"/>
            </a:rPr>
            <a:t>increase for NSF in FY20</a:t>
          </a:r>
        </a:p>
        <a:p>
          <a:pPr marL="228600" lvl="1" indent="-228600" algn="l" defTabSz="933450">
            <a:lnSpc>
              <a:spcPct val="90000"/>
            </a:lnSpc>
            <a:spcBef>
              <a:spcPct val="0"/>
            </a:spcBef>
            <a:spcAft>
              <a:spcPct val="15000"/>
            </a:spcAft>
            <a:buChar char="•"/>
          </a:pPr>
          <a:r>
            <a:rPr lang="en-US" sz="2100" b="1" kern="1200" dirty="0">
              <a:latin typeface="Trebuchet MS" panose="020B0603020202020204" pitchFamily="34" charset="0"/>
            </a:rPr>
            <a:t>$91 million </a:t>
          </a:r>
          <a:r>
            <a:rPr lang="en-US" sz="2100" kern="1200" dirty="0">
              <a:latin typeface="Trebuchet MS" panose="020B0603020202020204" pitchFamily="34" charset="0"/>
            </a:rPr>
            <a:t>increase for FDA in FY20</a:t>
          </a:r>
        </a:p>
      </dsp:txBody>
      <dsp:txXfrm>
        <a:off x="4270781" y="304801"/>
        <a:ext cx="3881623" cy="3886196"/>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93C45-12E2-4DDE-B368-909549E8AD89}" type="datetimeFigureOut">
              <a:rPr lang="en-US" smtClean="0"/>
              <a:t>5/1/2020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9E6336-FDC4-41D8-BDBF-C949D477B596}" type="slidenum">
              <a:rPr lang="en-US" smtClean="0"/>
              <a:t>‹#›</a:t>
            </a:fld>
            <a:endParaRPr lang="en-US"/>
          </a:p>
        </p:txBody>
      </p:sp>
    </p:spTree>
    <p:extLst>
      <p:ext uri="{BB962C8B-B14F-4D97-AF65-F5344CB8AC3E}">
        <p14:creationId xmlns:p14="http://schemas.microsoft.com/office/powerpoint/2010/main" val="17054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CE647-ECE5-42F8-8922-E986F67D34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Header Placeholder 2"/>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113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TS - keep</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1954F2-3AA0-4176-A5DE-EAACC437E9DF}"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 name="Header Placeholder 1"/>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597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MW – good idea – go for it</a:t>
            </a:r>
          </a:p>
          <a:p>
            <a:r>
              <a:rPr lang="en-US" dirty="0"/>
              <a:t>TS – suggest we keep</a:t>
            </a:r>
            <a:r>
              <a:rPr lang="en-US" baseline="0" dirty="0"/>
              <a:t> but add that during pandemic hill staff have been very receptive to calls and virtual meetings.</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3AC76-90DA-4E22-9719-7F1A806B7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840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dirty="0"/>
              <a:t>TS – suggest we keep</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3AC76-90DA-4E22-9719-7F1A806B7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079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20195E-23B2-4489-B9B3-3E27A47AAD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Header Placeholder 1"/>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AMSMIC, January 2018</a:t>
            </a:r>
          </a:p>
        </p:txBody>
      </p:sp>
    </p:spTree>
    <p:extLst>
      <p:ext uri="{BB962C8B-B14F-4D97-AF65-F5344CB8AC3E}">
        <p14:creationId xmlns:p14="http://schemas.microsoft.com/office/powerpoint/2010/main" val="795621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835CA-91E6-42BE-993A-9BFB0D5B7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3/7/2019</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265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08548"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66A2F5-A59F-4CEE-92D5-F4EE175F395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 name="Header Placeholder 1"/>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3/7/2019</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217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1954F2-3AA0-4176-A5DE-EAACC437E9DF}"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 name="Header Placeholder 1"/>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026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2835CA-91E6-42BE-993A-9BFB0D5B7C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3/7/2019</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699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6326B3-E75B-4BF0-95B6-DA55E415D5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Header Placeholder 2"/>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216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940AF-191F-45F9-AF27-D360998444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118787" name="Rectangle 7"/>
          <p:cNvSpPr txBox="1">
            <a:spLocks noGrp="1" noChangeArrowheads="1"/>
          </p:cNvSpPr>
          <p:nvPr/>
        </p:nvSpPr>
        <p:spPr bwMode="auto">
          <a:xfrm>
            <a:off x="4059238" y="8977313"/>
            <a:ext cx="3105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7" tIns="46580" rIns="93157" bIns="4658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381D372-B3E8-4CA1-BB00-C47C345D6CD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8788"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MW – yes, for sure.</a:t>
            </a:r>
          </a:p>
          <a:p>
            <a:pPr eaLnBrk="1" hangingPunct="1">
              <a:spcBef>
                <a:spcPct val="0"/>
              </a:spcBef>
            </a:pPr>
            <a:r>
              <a:rPr lang="en-US" altLang="en-US" dirty="0"/>
              <a:t>TS – should we add</a:t>
            </a:r>
            <a:r>
              <a:rPr lang="en-US" altLang="en-US" baseline="0" dirty="0"/>
              <a:t> some of the genetics survey in this section?</a:t>
            </a:r>
            <a:endParaRPr lang="en-US" altLang="en-US" dirty="0"/>
          </a:p>
        </p:txBody>
      </p:sp>
      <p:sp>
        <p:nvSpPr>
          <p:cNvPr id="3" name="Header Placeholder 2"/>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441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8DCE35-9CB2-4B4D-93E6-F9A51519C1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988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69CF-CCF0-4267-8247-0CBB979CC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09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6FA5D-FE9A-4E4F-A55B-690ABC8633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981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6FA5D-FE9A-4E4F-A55B-690ABC8633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472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MW – not sure of your thinking?   Seems</a:t>
            </a:r>
            <a:r>
              <a:rPr lang="en-US" baseline="0" dirty="0"/>
              <a:t> relevant right now – I’ll bet the % saying “yes” would be even lower now – and thus an argument for more research support?  Maybe not? Tell me your thinking.</a:t>
            </a:r>
          </a:p>
          <a:p>
            <a:r>
              <a:rPr lang="en-US" dirty="0"/>
              <a:t>TS –</a:t>
            </a:r>
            <a:r>
              <a:rPr lang="en-US" baseline="0" dirty="0"/>
              <a:t> suggest we delete</a:t>
            </a:r>
          </a:p>
          <a:p>
            <a:r>
              <a:rPr lang="en-US" baseline="0" dirty="0"/>
              <a:t>-TS – had been thinking that the only medical progress that matters right now is COVID, so that might be a distraction.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69CF-CCF0-4267-8247-0CBB979CC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690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MW</a:t>
            </a:r>
            <a:r>
              <a:rPr lang="en-US" baseline="0" dirty="0"/>
              <a:t> –  the second column should say 2020, right?   And I guess my point here would be that if anything, were we to do a survey again today, speeding medical progress will go up, but concern re economy will still be high!   I’d like to work in a slide that shows the relevance of investing in science to driving the economy.   There is some data on that; I’m not sure where it resides – policy team might know</a:t>
            </a:r>
          </a:p>
          <a:p>
            <a:pPr marL="171450" indent="-171450">
              <a:buFontTx/>
              <a:buChar char="-"/>
            </a:pPr>
            <a:r>
              <a:rPr lang="en-US" baseline="0" dirty="0"/>
              <a:t>TS will work on this  with policy</a:t>
            </a:r>
          </a:p>
          <a:p>
            <a:pPr marL="171450" indent="-171450">
              <a:buFontTx/>
              <a:buChar char="-"/>
            </a:pPr>
            <a:r>
              <a:rPr lang="en-US" baseline="0" dirty="0"/>
              <a:t>- update – policy wasn’t sure about anything recent other than what is in investment report. Maybe a call to discuss what you have in mind.</a:t>
            </a:r>
          </a:p>
          <a:p>
            <a:pPr marL="171450" indent="-171450">
              <a:buFontTx/>
              <a:buChar char="-"/>
            </a:pPr>
            <a:r>
              <a:rPr lang="en-US" baseline="0" dirty="0"/>
              <a:t>Still think the second column should be labelled 2020.  And I’m sure there is info on impact of funding research as driving the economy.  I saw figures just today in an </a:t>
            </a:r>
            <a:r>
              <a:rPr lang="en-US" baseline="0" dirty="0" err="1"/>
              <a:t>AdHoc</a:t>
            </a:r>
            <a:r>
              <a:rPr lang="en-US" baseline="0" dirty="0"/>
              <a:t> letter – near the end – and these figures have been around for years – ITIF maybe? </a:t>
            </a:r>
          </a:p>
          <a:p>
            <a:pPr marL="171450" indent="-171450">
              <a:buFontTx/>
              <a:buChar char="-"/>
            </a:pPr>
            <a:r>
              <a:rPr lang="en-US" baseline="0" dirty="0"/>
              <a:t>TS – aha, found the Ad Hoc letter. See next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7A2F0-C620-4E56-8AFC-1126FA3A8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944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From the Ad</a:t>
            </a:r>
            <a:r>
              <a:rPr lang="en-US" baseline="0" dirty="0"/>
              <a:t> Hoc letter: </a:t>
            </a:r>
            <a:r>
              <a:rPr lang="en-US" dirty="0"/>
              <a:t>In FY 2019, NIH-funded research supported more than 476,000 jobs across the U.S. and generated more than $81 billion in new economic activity.3 A $1 increase in public basic research stimulates an additional $8.38 investment in the private sector after eight years. A $1 increase in public clinical research stimulates an additional $2.35 in private sector investments after three years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7A2F0-C620-4E56-8AFC-1126FA3A8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356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6FA5D-FE9A-4E4F-A55B-690ABC8633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382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aseline="0" dirty="0"/>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24A5F-04DC-4BE3-9F99-3C3A26A56E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Header Placeholder 1"/>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36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CAED8E-F330-4DC4-B4BC-58443B8EDF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Header Placeholder 2"/>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484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C8074-8D93-4879-9F65-0726A0871D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Header Placeholder 1"/>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848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7A2F0-C620-4E56-8AFC-1126FA3A8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55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6FA5D-FE9A-4E4F-A55B-690ABC8633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890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ACFD8D-C2AE-4484-8FDD-CC83FAC036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Header Placeholder 1"/>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693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6FA5D-FE9A-4E4F-A55B-690ABC8633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968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26FA5D-FE9A-4E4F-A55B-690ABC8633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602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F29192-1F51-4595-90F2-4E11184B3A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Header Placeholder 1"/>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659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BE41BF-0469-4A7C-A298-78FBC597A1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910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D9973-625F-40CB-9D16-ABD3D7B39162}"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3251" name="Rectangle 2"/>
          <p:cNvSpPr>
            <a:spLocks noGrp="1" noRot="1" noChangeAspect="1" noChangeArrowheads="1" noTextEdit="1"/>
          </p:cNvSpPr>
          <p:nvPr>
            <p:ph type="sldImg"/>
          </p:nvPr>
        </p:nvSpPr>
        <p:spPr>
          <a:xfrm>
            <a:off x="685800" y="1143000"/>
            <a:ext cx="5486400" cy="3086100"/>
          </a:xfrm>
          <a:ln/>
        </p:spPr>
      </p:sp>
      <p:sp>
        <p:nvSpPr>
          <p:cNvPr id="53252" name="Rectangle 3"/>
          <p:cNvSpPr>
            <a:spLocks noGrp="1" noChangeArrowheads="1"/>
          </p:cNvSpPr>
          <p:nvPr>
            <p:ph type="body" idx="1"/>
          </p:nvPr>
        </p:nvSpPr>
        <p:spPr>
          <a:noFill/>
          <a:ln/>
        </p:spPr>
        <p:txBody>
          <a:bodyPr/>
          <a:lstStyle/>
          <a:p>
            <a:pPr defTabSz="949478">
              <a:defRPr/>
            </a:pPr>
            <a:endParaRPr lang="en-US" b="0" baseline="0" dirty="0">
              <a:latin typeface="Arial" charset="0"/>
            </a:endParaRPr>
          </a:p>
        </p:txBody>
      </p:sp>
      <p:sp>
        <p:nvSpPr>
          <p:cNvPr id="2" name="Header Placeholder 1"/>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AMSMIC, January 2018</a:t>
            </a:r>
          </a:p>
        </p:txBody>
      </p:sp>
    </p:spTree>
    <p:extLst>
      <p:ext uri="{BB962C8B-B14F-4D97-AF65-F5344CB8AC3E}">
        <p14:creationId xmlns:p14="http://schemas.microsoft.com/office/powerpoint/2010/main" val="1298072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NIH Executive Leadership Program</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30C2AD-1613-4229-B513-5C2B644D1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Date Placeholder 5"/>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Header Placeholder 1"/>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0459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1E27FF-61E3-4C2C-978B-9B39D00EDC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Header Placeholder 1"/>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029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C519-BD2A-448C-AFED-DDB78D425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Header Placeholder 1"/>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710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Please</a:t>
            </a:r>
            <a:r>
              <a:rPr lang="en-US" baseline="0" dirty="0"/>
              <a:t> ask policy team to update to show the </a:t>
            </a:r>
            <a:r>
              <a:rPr lang="en-US" baseline="0" dirty="0" err="1"/>
              <a:t>supplementals</a:t>
            </a:r>
            <a:r>
              <a:rPr lang="en-US" baseline="0" dirty="0"/>
              <a:t>, as per next slide – maybe use dotted line, as for ARRA</a:t>
            </a:r>
          </a:p>
          <a:p>
            <a:r>
              <a:rPr lang="en-US" baseline="0" dirty="0"/>
              <a:t>TS – updated by Anna Z</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3AC76-90DA-4E22-9719-7F1A806B7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882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C24978-8E60-4CA0-8EC7-4EDC159B69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2" name="Header Placeholder 1"/>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431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a:t>
            </a:r>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D5A1A5-BF95-42C5-8300-A9386207A14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 name="Header Placeholder 2"/>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Rutgers University</a:t>
            </a:r>
          </a:p>
        </p:txBody>
      </p:sp>
    </p:spTree>
    <p:extLst>
      <p:ext uri="{BB962C8B-B14F-4D97-AF65-F5344CB8AC3E}">
        <p14:creationId xmlns:p14="http://schemas.microsoft.com/office/powerpoint/2010/main" val="4276060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study a specific disease, become involved in that disease advocacy group. Ex: Cystic Fibrosis Foundation Great Strides, inviting CFF folks to our lab, etc.</a:t>
            </a:r>
          </a:p>
        </p:txBody>
      </p:sp>
      <p:sp>
        <p:nvSpPr>
          <p:cNvPr id="4" name="Slide Number Placeholder 3"/>
          <p:cNvSpPr>
            <a:spLocks noGrp="1"/>
          </p:cNvSpPr>
          <p:nvPr>
            <p:ph type="sldNum" sz="quarter" idx="5"/>
          </p:nvPr>
        </p:nvSpPr>
        <p:spPr/>
        <p:txBody>
          <a:bodyPr/>
          <a:lstStyle/>
          <a:p>
            <a:fld id="{3F9E6336-FDC4-41D8-BDBF-C949D477B596}" type="slidenum">
              <a:rPr lang="en-US" smtClean="0"/>
              <a:t>52</a:t>
            </a:fld>
            <a:endParaRPr lang="en-US"/>
          </a:p>
        </p:txBody>
      </p:sp>
    </p:spTree>
    <p:extLst>
      <p:ext uri="{BB962C8B-B14F-4D97-AF65-F5344CB8AC3E}">
        <p14:creationId xmlns:p14="http://schemas.microsoft.com/office/powerpoint/2010/main" val="1011334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 using my platform as a baseball writer to write about COVID-19 is an example of using my other interests to reach a wider audience. </a:t>
            </a:r>
          </a:p>
        </p:txBody>
      </p:sp>
      <p:sp>
        <p:nvSpPr>
          <p:cNvPr id="4" name="Slide Number Placeholder 3"/>
          <p:cNvSpPr>
            <a:spLocks noGrp="1"/>
          </p:cNvSpPr>
          <p:nvPr>
            <p:ph type="sldNum" sz="quarter" idx="5"/>
          </p:nvPr>
        </p:nvSpPr>
        <p:spPr/>
        <p:txBody>
          <a:bodyPr/>
          <a:lstStyle/>
          <a:p>
            <a:fld id="{3F9E6336-FDC4-41D8-BDBF-C949D477B596}" type="slidenum">
              <a:rPr lang="en-US" smtClean="0"/>
              <a:t>53</a:t>
            </a:fld>
            <a:endParaRPr lang="en-US"/>
          </a:p>
        </p:txBody>
      </p:sp>
    </p:spTree>
    <p:extLst>
      <p:ext uri="{BB962C8B-B14F-4D97-AF65-F5344CB8AC3E}">
        <p14:creationId xmlns:p14="http://schemas.microsoft.com/office/powerpoint/2010/main" val="1936253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TS – Updated By Anna Z.</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7A2F0-C620-4E56-8AFC-1126FA3A8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48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MW – Election year shouldn’t be a sub-bullet of COVID19</a:t>
            </a:r>
          </a:p>
          <a:p>
            <a:r>
              <a:rPr lang="en-US" dirty="0"/>
              <a:t>TS – we will update this slide and State of Play</a:t>
            </a:r>
          </a:p>
          <a:p>
            <a:r>
              <a:rPr lang="en-US" dirty="0"/>
              <a:t>AP – I edited the second main bullet; I think the first bullet (and it’s sub-bullets) are still fine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69CF-CCF0-4267-8247-0CBB979CC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00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TS</a:t>
            </a:r>
            <a:r>
              <a:rPr lang="en-US" baseline="0" dirty="0"/>
              <a:t> – we can update this slide </a:t>
            </a:r>
          </a:p>
          <a:p>
            <a:r>
              <a:rPr lang="en-US" baseline="0" dirty="0"/>
              <a:t>AP – made some edits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7A2F0-C620-4E56-8AFC-1126FA3A8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357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769CF-CCF0-4267-8247-0CBB979CC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95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9FE846-D60E-4762-A07D-8231CDE57A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Header Placeholder 1"/>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Date Placeholder 2"/>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3/7/2019</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227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77FAA-CD7A-473F-882D-2501C65730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8DAFA0-721F-451C-A3B1-AFD7278CE6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81AE95-E3E1-4E66-BDD2-84E0F3F119A5}"/>
              </a:ext>
            </a:extLst>
          </p:cNvPr>
          <p:cNvSpPr>
            <a:spLocks noGrp="1"/>
          </p:cNvSpPr>
          <p:nvPr>
            <p:ph type="dt" sz="half" idx="10"/>
          </p:nvPr>
        </p:nvSpPr>
        <p:spPr/>
        <p:txBody>
          <a:bodyPr/>
          <a:lstStyle/>
          <a:p>
            <a:fld id="{2E4B1525-7F3C-40DF-BB8E-01E63E4F711D}" type="datetimeFigureOut">
              <a:rPr lang="en-US" smtClean="0"/>
              <a:t>5/1/2020</a:t>
            </a:fld>
            <a:endParaRPr lang="en-US"/>
          </a:p>
        </p:txBody>
      </p:sp>
      <p:sp>
        <p:nvSpPr>
          <p:cNvPr id="5" name="Footer Placeholder 4">
            <a:extLst>
              <a:ext uri="{FF2B5EF4-FFF2-40B4-BE49-F238E27FC236}">
                <a16:creationId xmlns:a16="http://schemas.microsoft.com/office/drawing/2014/main" id="{B6EEA9C2-79C3-43A0-BB30-59D345BE4C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EFB3D-E53A-42A7-AB84-2AC3933A55AC}"/>
              </a:ext>
            </a:extLst>
          </p:cNvPr>
          <p:cNvSpPr>
            <a:spLocks noGrp="1"/>
          </p:cNvSpPr>
          <p:nvPr>
            <p:ph type="sldNum" sz="quarter" idx="12"/>
          </p:nvPr>
        </p:nvSpPr>
        <p:spPr/>
        <p:txBody>
          <a:bodyPr/>
          <a:lstStyle/>
          <a:p>
            <a:fld id="{9FD4F5E0-7723-4108-A7C3-3BAB7A53AE39}" type="slidenum">
              <a:rPr lang="en-US" smtClean="0"/>
              <a:t>‹#›</a:t>
            </a:fld>
            <a:endParaRPr lang="en-US"/>
          </a:p>
        </p:txBody>
      </p:sp>
    </p:spTree>
    <p:extLst>
      <p:ext uri="{BB962C8B-B14F-4D97-AF65-F5344CB8AC3E}">
        <p14:creationId xmlns:p14="http://schemas.microsoft.com/office/powerpoint/2010/main" val="4144134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BF1CA-B2E0-4F57-AFBA-8D3953543A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75A88B-E52F-4E69-831D-0105164655F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88532F-9DB0-4BD7-B383-B1981E2C3426}"/>
              </a:ext>
            </a:extLst>
          </p:cNvPr>
          <p:cNvSpPr>
            <a:spLocks noGrp="1"/>
          </p:cNvSpPr>
          <p:nvPr>
            <p:ph type="dt" sz="half" idx="10"/>
          </p:nvPr>
        </p:nvSpPr>
        <p:spPr/>
        <p:txBody>
          <a:bodyPr/>
          <a:lstStyle/>
          <a:p>
            <a:fld id="{2E4B1525-7F3C-40DF-BB8E-01E63E4F711D}" type="datetimeFigureOut">
              <a:rPr lang="en-US" smtClean="0"/>
              <a:t>5/1/2020</a:t>
            </a:fld>
            <a:endParaRPr lang="en-US"/>
          </a:p>
        </p:txBody>
      </p:sp>
      <p:sp>
        <p:nvSpPr>
          <p:cNvPr id="5" name="Footer Placeholder 4">
            <a:extLst>
              <a:ext uri="{FF2B5EF4-FFF2-40B4-BE49-F238E27FC236}">
                <a16:creationId xmlns:a16="http://schemas.microsoft.com/office/drawing/2014/main" id="{6F8E2669-9F07-4F9E-96BB-364245842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F4103-F450-4580-B04D-1401B25DF286}"/>
              </a:ext>
            </a:extLst>
          </p:cNvPr>
          <p:cNvSpPr>
            <a:spLocks noGrp="1"/>
          </p:cNvSpPr>
          <p:nvPr>
            <p:ph type="sldNum" sz="quarter" idx="12"/>
          </p:nvPr>
        </p:nvSpPr>
        <p:spPr/>
        <p:txBody>
          <a:bodyPr/>
          <a:lstStyle/>
          <a:p>
            <a:fld id="{9FD4F5E0-7723-4108-A7C3-3BAB7A53AE39}" type="slidenum">
              <a:rPr lang="en-US" smtClean="0"/>
              <a:t>‹#›</a:t>
            </a:fld>
            <a:endParaRPr lang="en-US"/>
          </a:p>
        </p:txBody>
      </p:sp>
    </p:spTree>
    <p:extLst>
      <p:ext uri="{BB962C8B-B14F-4D97-AF65-F5344CB8AC3E}">
        <p14:creationId xmlns:p14="http://schemas.microsoft.com/office/powerpoint/2010/main" val="1729447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E2482B-A25F-45C5-AB1F-A6493FB054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CD5E28-AFEA-4F13-83DA-242438AB3FB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25F7F-14CC-43AD-98C4-F3D5B7711818}"/>
              </a:ext>
            </a:extLst>
          </p:cNvPr>
          <p:cNvSpPr>
            <a:spLocks noGrp="1"/>
          </p:cNvSpPr>
          <p:nvPr>
            <p:ph type="dt" sz="half" idx="10"/>
          </p:nvPr>
        </p:nvSpPr>
        <p:spPr/>
        <p:txBody>
          <a:bodyPr/>
          <a:lstStyle/>
          <a:p>
            <a:fld id="{2E4B1525-7F3C-40DF-BB8E-01E63E4F711D}" type="datetimeFigureOut">
              <a:rPr lang="en-US" smtClean="0"/>
              <a:t>5/1/2020</a:t>
            </a:fld>
            <a:endParaRPr lang="en-US"/>
          </a:p>
        </p:txBody>
      </p:sp>
      <p:sp>
        <p:nvSpPr>
          <p:cNvPr id="5" name="Footer Placeholder 4">
            <a:extLst>
              <a:ext uri="{FF2B5EF4-FFF2-40B4-BE49-F238E27FC236}">
                <a16:creationId xmlns:a16="http://schemas.microsoft.com/office/drawing/2014/main" id="{D507AF0F-CF20-4827-A3B7-C55B4694AB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354DA-6601-4C5B-98CB-EAB1EAE23D52}"/>
              </a:ext>
            </a:extLst>
          </p:cNvPr>
          <p:cNvSpPr>
            <a:spLocks noGrp="1"/>
          </p:cNvSpPr>
          <p:nvPr>
            <p:ph type="sldNum" sz="quarter" idx="12"/>
          </p:nvPr>
        </p:nvSpPr>
        <p:spPr/>
        <p:txBody>
          <a:bodyPr/>
          <a:lstStyle/>
          <a:p>
            <a:fld id="{9FD4F5E0-7723-4108-A7C3-3BAB7A53AE39}" type="slidenum">
              <a:rPr lang="en-US" smtClean="0"/>
              <a:t>‹#›</a:t>
            </a:fld>
            <a:endParaRPr lang="en-US"/>
          </a:p>
        </p:txBody>
      </p:sp>
    </p:spTree>
    <p:extLst>
      <p:ext uri="{BB962C8B-B14F-4D97-AF65-F5344CB8AC3E}">
        <p14:creationId xmlns:p14="http://schemas.microsoft.com/office/powerpoint/2010/main" val="2281242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000099"/>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14" name="Rectangle 13"/>
          <p:cNvSpPr/>
          <p:nvPr/>
        </p:nvSpPr>
        <p:spPr>
          <a:xfrm>
            <a:off x="3145371" y="6043620"/>
            <a:ext cx="9046633" cy="714375"/>
          </a:xfrm>
          <a:prstGeom prst="rect">
            <a:avLst/>
          </a:prstGeom>
          <a:solidFill>
            <a:srgbClr val="2F2FFF">
              <a:alpha val="74902"/>
            </a:srgbClr>
          </a:solidFill>
          <a:ln w="50800" cap="rnd" cmpd="dbl"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itchFamily="34" charset="0"/>
              <a:ea typeface="+mn-ea"/>
              <a:cs typeface="+mn-cs"/>
            </a:endParaRPr>
          </a:p>
        </p:txBody>
      </p:sp>
      <p:sp>
        <p:nvSpPr>
          <p:cNvPr id="5" name="Rectangle 4"/>
          <p:cNvSpPr/>
          <p:nvPr/>
        </p:nvSpPr>
        <p:spPr>
          <a:xfrm>
            <a:off x="-12700" y="6053145"/>
            <a:ext cx="2999317" cy="712787"/>
          </a:xfrm>
          <a:prstGeom prst="rect">
            <a:avLst/>
          </a:prstGeom>
          <a:solidFill>
            <a:srgbClr val="B1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8" name="Title 7"/>
          <p:cNvSpPr>
            <a:spLocks noGrp="1"/>
          </p:cNvSpPr>
          <p:nvPr>
            <p:ph type="ctrTitle" hasCustomPrompt="1"/>
          </p:nvPr>
        </p:nvSpPr>
        <p:spPr>
          <a:xfrm>
            <a:off x="3149600" y="4038600"/>
            <a:ext cx="8636000" cy="1828800"/>
          </a:xfrm>
        </p:spPr>
        <p:txBody>
          <a:bodyPr anchor="b"/>
          <a:lstStyle>
            <a:lvl1pPr>
              <a:defRPr cap="none" baseline="0">
                <a:solidFill>
                  <a:schemeClr val="tx1"/>
                </a:solidFill>
                <a:latin typeface="Trebuchet MS" pitchFamily="34" charset="0"/>
              </a:defRPr>
            </a:lvl1pPr>
          </a:lstStyle>
          <a:p>
            <a:r>
              <a:rPr lang="en-US" dirty="0"/>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latin typeface="Trebuchet MS"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3" name="Text Placeholder 13"/>
          <p:cNvSpPr>
            <a:spLocks noGrp="1"/>
          </p:cNvSpPr>
          <p:nvPr>
            <p:ph type="body" sz="quarter" idx="13"/>
          </p:nvPr>
        </p:nvSpPr>
        <p:spPr>
          <a:xfrm>
            <a:off x="203200" y="6096000"/>
            <a:ext cx="2540000" cy="533400"/>
          </a:xfrm>
        </p:spPr>
        <p:txBody>
          <a:bodyPr/>
          <a:lstStyle>
            <a:lvl1pPr marL="0" indent="0">
              <a:spcBef>
                <a:spcPts val="0"/>
              </a:spcBef>
              <a:buNone/>
              <a:defRPr sz="1800">
                <a:solidFill>
                  <a:schemeClr val="tx1"/>
                </a:solidFill>
              </a:defRPr>
            </a:lvl1pPr>
            <a:lvl2pPr marL="0" indent="0">
              <a:spcBef>
                <a:spcPts val="0"/>
              </a:spcBef>
              <a:buNone/>
              <a:defRPr sz="1800">
                <a:solidFill>
                  <a:schemeClr val="tx1"/>
                </a:solidFill>
              </a:defRPr>
            </a:lvl2pPr>
            <a:lvl3pPr marL="0" indent="0">
              <a:spcBef>
                <a:spcPts val="0"/>
              </a:spcBef>
              <a:buNone/>
              <a:defRPr sz="1800">
                <a:solidFill>
                  <a:schemeClr val="tx1"/>
                </a:solidFill>
              </a:defRPr>
            </a:lvl3pPr>
            <a:lvl4pPr marL="0" indent="0">
              <a:spcBef>
                <a:spcPts val="0"/>
              </a:spcBef>
              <a:buNone/>
              <a:defRPr sz="1800">
                <a:solidFill>
                  <a:schemeClr val="tx1"/>
                </a:solidFill>
              </a:defRPr>
            </a:lvl4pPr>
            <a:lvl5pPr marL="0" indent="0">
              <a:spcBef>
                <a:spcPts val="0"/>
              </a:spcBef>
              <a:buNone/>
              <a:defRPr sz="1800">
                <a:solidFill>
                  <a:schemeClr val="tx1"/>
                </a:solidFill>
              </a:defRPr>
            </a:lvl5pPr>
          </a:lstStyle>
          <a:p>
            <a:pPr lvl="0"/>
            <a:r>
              <a:rPr lang="en-US"/>
              <a:t>Click to edit Master text styles</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2224" y="381000"/>
            <a:ext cx="8607552" cy="2658214"/>
          </a:xfrm>
          <a:prstGeom prst="rect">
            <a:avLst/>
          </a:prstGeom>
        </p:spPr>
      </p:pic>
    </p:spTree>
    <p:extLst>
      <p:ext uri="{BB962C8B-B14F-4D97-AF65-F5344CB8AC3E}">
        <p14:creationId xmlns:p14="http://schemas.microsoft.com/office/powerpoint/2010/main" val="1195010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oll Slide">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a:t>Click to edit Master title style</a:t>
            </a:r>
          </a:p>
        </p:txBody>
      </p:sp>
      <p:sp>
        <p:nvSpPr>
          <p:cNvPr id="4" name="Slide Number Placeholder 22"/>
          <p:cNvSpPr>
            <a:spLocks noGrp="1"/>
          </p:cNvSpPr>
          <p:nvPr>
            <p:ph type="sldNum" sz="quarter" idx="10"/>
          </p:nvPr>
        </p:nvSpPr>
        <p:spPr/>
        <p:txBody>
          <a:bodyPr/>
          <a:lstStyle>
            <a:lvl1pPr>
              <a:defRPr/>
            </a:lvl1pPr>
          </a:lstStyle>
          <a:p>
            <a:fld id="{8F743E25-9D91-46DA-B0AB-B71660643F09}" type="slidenum">
              <a:rPr lang="en-US" smtClean="0"/>
              <a:pPr/>
              <a:t>‹#›</a:t>
            </a:fld>
            <a:endParaRPr lang="en-US"/>
          </a:p>
        </p:txBody>
      </p:sp>
      <p:sp>
        <p:nvSpPr>
          <p:cNvPr id="5" name="Chart Placeholder 2"/>
          <p:cNvSpPr>
            <a:spLocks noGrp="1"/>
          </p:cNvSpPr>
          <p:nvPr>
            <p:ph type="chart" idx="1"/>
          </p:nvPr>
        </p:nvSpPr>
        <p:spPr>
          <a:xfrm>
            <a:off x="609600" y="2590800"/>
            <a:ext cx="11176000" cy="3886200"/>
          </a:xfrm>
        </p:spPr>
        <p:txBody>
          <a:bodyPr/>
          <a:lstStyle/>
          <a:p>
            <a:pPr lvl="0"/>
            <a:r>
              <a:rPr lang="en-US" noProof="0"/>
              <a:t>Click icon to add chart</a:t>
            </a:r>
            <a:endParaRPr lang="en-US" noProof="0" dirty="0"/>
          </a:p>
        </p:txBody>
      </p:sp>
      <p:sp>
        <p:nvSpPr>
          <p:cNvPr id="7" name="Text Placeholder 6"/>
          <p:cNvSpPr>
            <a:spLocks noGrp="1"/>
          </p:cNvSpPr>
          <p:nvPr>
            <p:ph type="body" sz="quarter" idx="11" hasCustomPrompt="1"/>
          </p:nvPr>
        </p:nvSpPr>
        <p:spPr>
          <a:xfrm>
            <a:off x="812800" y="1600200"/>
            <a:ext cx="10871200" cy="838200"/>
          </a:xfrm>
        </p:spPr>
        <p:txBody>
          <a:bodyPr/>
          <a:lstStyle>
            <a:lvl1pPr marL="0" indent="0">
              <a:buNone/>
              <a:defRPr sz="2000"/>
            </a:lvl1pPr>
            <a:lvl2pPr>
              <a:buNone/>
              <a:defRPr/>
            </a:lvl2pPr>
            <a:lvl3pPr>
              <a:buNone/>
              <a:defRPr/>
            </a:lvl3pPr>
            <a:lvl4pPr>
              <a:buNone/>
              <a:defRPr/>
            </a:lvl4pPr>
            <a:lvl5pPr>
              <a:buNone/>
              <a:defRPr/>
            </a:lvl5pPr>
          </a:lstStyle>
          <a:p>
            <a:pPr lvl="0"/>
            <a:r>
              <a:rPr lang="en-US" dirty="0"/>
              <a:t>Click to add Poll Question</a:t>
            </a:r>
          </a:p>
        </p:txBody>
      </p:sp>
      <p:sp>
        <p:nvSpPr>
          <p:cNvPr id="10" name="Text Placeholder 9"/>
          <p:cNvSpPr>
            <a:spLocks noGrp="1"/>
          </p:cNvSpPr>
          <p:nvPr>
            <p:ph type="body" sz="quarter" idx="12" hasCustomPrompt="1"/>
          </p:nvPr>
        </p:nvSpPr>
        <p:spPr>
          <a:xfrm>
            <a:off x="0" y="6248400"/>
            <a:ext cx="9448800" cy="609600"/>
          </a:xfrm>
        </p:spPr>
        <p:txBody>
          <a:bodyPr/>
          <a:lstStyle>
            <a:lvl1pPr marL="0" indent="0">
              <a:buNone/>
              <a:defRPr sz="1800"/>
            </a:lvl1pPr>
            <a:lvl2pPr>
              <a:buNone/>
              <a:defRPr sz="1800"/>
            </a:lvl2pPr>
            <a:lvl3pPr>
              <a:buNone/>
              <a:defRPr sz="1800"/>
            </a:lvl3pPr>
            <a:lvl4pPr>
              <a:buNone/>
              <a:defRPr sz="1800"/>
            </a:lvl4pPr>
            <a:lvl5pPr>
              <a:buNone/>
              <a:defRPr sz="1800"/>
            </a:lvl5pPr>
          </a:lstStyle>
          <a:p>
            <a:pPr lvl="0"/>
            <a:r>
              <a:rPr lang="en-US" dirty="0"/>
              <a:t>Click to add Poll Citation</a:t>
            </a:r>
          </a:p>
        </p:txBody>
      </p:sp>
    </p:spTree>
    <p:extLst>
      <p:ext uri="{BB962C8B-B14F-4D97-AF65-F5344CB8AC3E}">
        <p14:creationId xmlns:p14="http://schemas.microsoft.com/office/powerpoint/2010/main" val="21455635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5" name="Rectangle 4"/>
          <p:cNvSpPr/>
          <p:nvPr/>
        </p:nvSpPr>
        <p:spPr>
          <a:xfrm>
            <a:off x="-12700" y="6053145"/>
            <a:ext cx="2999317" cy="712787"/>
          </a:xfrm>
          <a:prstGeom prst="rect">
            <a:avLst/>
          </a:prstGeom>
          <a:solidFill>
            <a:srgbClr val="B1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6" name="Rectangle 5"/>
          <p:cNvSpPr/>
          <p:nvPr/>
        </p:nvSpPr>
        <p:spPr>
          <a:xfrm>
            <a:off x="3145371" y="6043620"/>
            <a:ext cx="9046633" cy="714375"/>
          </a:xfrm>
          <a:prstGeom prst="rect">
            <a:avLst/>
          </a:prstGeom>
          <a:solidFill>
            <a:srgbClr val="00009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8" name="Title 7"/>
          <p:cNvSpPr>
            <a:spLocks noGrp="1"/>
          </p:cNvSpPr>
          <p:nvPr>
            <p:ph type="ctrTitle" hasCustomPrompt="1"/>
          </p:nvPr>
        </p:nvSpPr>
        <p:spPr>
          <a:xfrm>
            <a:off x="3149600" y="4038600"/>
            <a:ext cx="8636000" cy="1828800"/>
          </a:xfrm>
        </p:spPr>
        <p:txBody>
          <a:bodyPr anchor="b"/>
          <a:lstStyle>
            <a:lvl1pPr>
              <a:defRPr cap="none" baseline="0"/>
            </a:lvl1pPr>
          </a:lstStyle>
          <a:p>
            <a:r>
              <a:rPr lang="en-US" dirty="0"/>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0" name="Footer Placeholder 16"/>
          <p:cNvSpPr>
            <a:spLocks noGrp="1"/>
          </p:cNvSpPr>
          <p:nvPr>
            <p:ph type="ftr" sz="quarter" idx="11"/>
          </p:nvPr>
        </p:nvSpPr>
        <p:spPr>
          <a:xfrm>
            <a:off x="2781300" y="236545"/>
            <a:ext cx="7823200" cy="365125"/>
          </a:xfrm>
          <a:prstGeom prst="rect">
            <a:avLst/>
          </a:prstGeom>
        </p:spPr>
        <p:txBody>
          <a:bodyPr/>
          <a:lstStyle>
            <a:lvl1pPr algn="r">
              <a:defRPr>
                <a:solidFill>
                  <a:srgbClr val="EEECE1"/>
                </a:solidFill>
                <a:latin typeface="Trebuchet MS" pitchFamily="34" charset="0"/>
                <a:cs typeface="+mn-cs"/>
              </a:defRPr>
            </a:lvl1pPr>
          </a:lstStyle>
          <a:p>
            <a:endParaRPr lang="en-US" dirty="0"/>
          </a:p>
        </p:txBody>
      </p:sp>
      <p:sp>
        <p:nvSpPr>
          <p:cNvPr id="11" name="Slide Number Placeholder 28"/>
          <p:cNvSpPr>
            <a:spLocks noGrp="1"/>
          </p:cNvSpPr>
          <p:nvPr>
            <p:ph type="sldNum" sz="quarter" idx="12"/>
          </p:nvPr>
        </p:nvSpPr>
        <p:spPr>
          <a:xfrm>
            <a:off x="10668000" y="228600"/>
            <a:ext cx="1117600" cy="381000"/>
          </a:xfrm>
        </p:spPr>
        <p:txBody>
          <a:bodyPr/>
          <a:lstStyle>
            <a:lvl1pPr>
              <a:defRPr>
                <a:solidFill>
                  <a:srgbClr val="EEECE1"/>
                </a:solidFill>
              </a:defRPr>
            </a:lvl1pPr>
          </a:lstStyle>
          <a:p>
            <a:fld id="{8F743E25-9D91-46DA-B0AB-B71660643F09}" type="slidenum">
              <a:rPr lang="en-US" smtClean="0"/>
              <a:pPr/>
              <a:t>‹#›</a:t>
            </a:fld>
            <a:endParaRPr lang="en-US"/>
          </a:p>
        </p:txBody>
      </p:sp>
      <p:sp>
        <p:nvSpPr>
          <p:cNvPr id="14" name="Text Placeholder 13"/>
          <p:cNvSpPr>
            <a:spLocks noGrp="1"/>
          </p:cNvSpPr>
          <p:nvPr>
            <p:ph type="body" sz="quarter" idx="13"/>
          </p:nvPr>
        </p:nvSpPr>
        <p:spPr>
          <a:xfrm>
            <a:off x="203200" y="6096000"/>
            <a:ext cx="2540000" cy="533400"/>
          </a:xfrm>
        </p:spPr>
        <p:txBody>
          <a:bodyPr/>
          <a:lstStyle>
            <a:lvl1pPr marL="0" indent="0">
              <a:spcBef>
                <a:spcPts val="0"/>
              </a:spcBef>
              <a:buNone/>
              <a:defRPr sz="1800">
                <a:solidFill>
                  <a:schemeClr val="tx1"/>
                </a:solidFill>
              </a:defRPr>
            </a:lvl1pPr>
            <a:lvl2pPr marL="0" indent="0">
              <a:spcBef>
                <a:spcPts val="0"/>
              </a:spcBef>
              <a:buNone/>
              <a:defRPr sz="1800">
                <a:solidFill>
                  <a:schemeClr val="tx1"/>
                </a:solidFill>
              </a:defRPr>
            </a:lvl2pPr>
            <a:lvl3pPr marL="0" indent="0">
              <a:spcBef>
                <a:spcPts val="0"/>
              </a:spcBef>
              <a:buNone/>
              <a:defRPr sz="1800">
                <a:solidFill>
                  <a:schemeClr val="tx1"/>
                </a:solidFill>
              </a:defRPr>
            </a:lvl3pPr>
            <a:lvl4pPr marL="0" indent="0">
              <a:spcBef>
                <a:spcPts val="0"/>
              </a:spcBef>
              <a:buNone/>
              <a:defRPr sz="1800">
                <a:solidFill>
                  <a:schemeClr val="tx1"/>
                </a:solidFill>
              </a:defRPr>
            </a:lvl4pPr>
            <a:lvl5pPr marL="0" indent="0">
              <a:spcBef>
                <a:spcPts val="0"/>
              </a:spcBef>
              <a:buNone/>
              <a:defRPr sz="18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160543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a:t>Click to edit Master title style</a:t>
            </a:r>
          </a:p>
        </p:txBody>
      </p:sp>
      <p:sp>
        <p:nvSpPr>
          <p:cNvPr id="8" name="Content Placeholder 7"/>
          <p:cNvSpPr>
            <a:spLocks noGrp="1"/>
          </p:cNvSpPr>
          <p:nvPr>
            <p:ph sz="quarter" idx="1"/>
          </p:nvPr>
        </p:nvSpPr>
        <p:spPr>
          <a:xfrm>
            <a:off x="816864" y="1600200"/>
            <a:ext cx="10871200" cy="4495800"/>
          </a:xfrm>
        </p:spPr>
        <p:txBody>
          <a:bodyPr/>
          <a:lstStyle>
            <a:lvl3pPr>
              <a:defRPr>
                <a:solidFill>
                  <a:srgbClr val="000000"/>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2"/>
          <p:cNvSpPr>
            <a:spLocks noGrp="1"/>
          </p:cNvSpPr>
          <p:nvPr>
            <p:ph type="sldNum" sz="quarter" idx="10"/>
          </p:nvPr>
        </p:nvSpPr>
        <p:spPr/>
        <p:txBody>
          <a:bodyPr/>
          <a:lstStyle>
            <a:lvl1pPr>
              <a:defRPr/>
            </a:lvl1pPr>
          </a:lstStyle>
          <a:p>
            <a:fld id="{8F743E25-9D91-46DA-B0AB-B71660643F09}" type="slidenum">
              <a:rPr lang="en-US" smtClean="0"/>
              <a:pPr/>
              <a:t>‹#›</a:t>
            </a:fld>
            <a:endParaRPr lang="en-US"/>
          </a:p>
        </p:txBody>
      </p:sp>
    </p:spTree>
    <p:extLst>
      <p:ext uri="{BB962C8B-B14F-4D97-AF65-F5344CB8AC3E}">
        <p14:creationId xmlns:p14="http://schemas.microsoft.com/office/powerpoint/2010/main" val="14306558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6459868" y="1589567"/>
            <a:ext cx="5181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9"/>
          <p:cNvSpPr>
            <a:spLocks noGrp="1"/>
          </p:cNvSpPr>
          <p:nvPr>
            <p:ph type="sldNum" sz="quarter" idx="10"/>
          </p:nvPr>
        </p:nvSpPr>
        <p:spPr/>
        <p:txBody>
          <a:bodyPr rtlCol="0"/>
          <a:lstStyle>
            <a:lvl1pPr>
              <a:defRPr/>
            </a:lvl1pPr>
          </a:lstStyle>
          <a:p>
            <a:fld id="{8F743E25-9D91-46DA-B0AB-B71660643F09}" type="slidenum">
              <a:rPr lang="en-US" smtClean="0"/>
              <a:pPr/>
              <a:t>‹#›</a:t>
            </a:fld>
            <a:endParaRPr lang="en-US"/>
          </a:p>
        </p:txBody>
      </p:sp>
    </p:spTree>
    <p:extLst>
      <p:ext uri="{BB962C8B-B14F-4D97-AF65-F5344CB8AC3E}">
        <p14:creationId xmlns:p14="http://schemas.microsoft.com/office/powerpoint/2010/main" val="334297958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6400800" y="2438400"/>
            <a:ext cx="51816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812800" y="1752600"/>
            <a:ext cx="5181600" cy="640080"/>
          </a:xfrm>
          <a:solidFill>
            <a:srgbClr val="B10021"/>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6400800" y="1752600"/>
            <a:ext cx="5181600" cy="640080"/>
          </a:xfrm>
          <a:solidFill>
            <a:srgbClr val="B10021"/>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Slide Number Placeholder 11"/>
          <p:cNvSpPr>
            <a:spLocks noGrp="1"/>
          </p:cNvSpPr>
          <p:nvPr>
            <p:ph type="sldNum" sz="quarter" idx="10"/>
          </p:nvPr>
        </p:nvSpPr>
        <p:spPr/>
        <p:txBody>
          <a:bodyPr rtlCol="0"/>
          <a:lstStyle>
            <a:lvl1pPr>
              <a:defRPr/>
            </a:lvl1pPr>
          </a:lstStyle>
          <a:p>
            <a:fld id="{8F743E25-9D91-46DA-B0AB-B71660643F09}" type="slidenum">
              <a:rPr lang="en-US" smtClean="0"/>
              <a:pPr/>
              <a:t>‹#›</a:t>
            </a:fld>
            <a:endParaRPr lang="en-US"/>
          </a:p>
        </p:txBody>
      </p:sp>
    </p:spTree>
    <p:extLst>
      <p:ext uri="{BB962C8B-B14F-4D97-AF65-F5344CB8AC3E}">
        <p14:creationId xmlns:p14="http://schemas.microsoft.com/office/powerpoint/2010/main" val="371013133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2"/>
          <p:cNvSpPr>
            <a:spLocks noGrp="1"/>
          </p:cNvSpPr>
          <p:nvPr>
            <p:ph type="sldNum" sz="quarter" idx="10"/>
          </p:nvPr>
        </p:nvSpPr>
        <p:spPr/>
        <p:txBody>
          <a:bodyPr/>
          <a:lstStyle>
            <a:lvl1pPr>
              <a:defRPr/>
            </a:lvl1pPr>
          </a:lstStyle>
          <a:p>
            <a:fld id="{8F743E25-9D91-46DA-B0AB-B71660643F09}" type="slidenum">
              <a:rPr lang="en-US" smtClean="0"/>
              <a:pPr/>
              <a:t>‹#›</a:t>
            </a:fld>
            <a:endParaRPr lang="en-US"/>
          </a:p>
        </p:txBody>
      </p:sp>
    </p:spTree>
    <p:extLst>
      <p:ext uri="{BB962C8B-B14F-4D97-AF65-F5344CB8AC3E}">
        <p14:creationId xmlns:p14="http://schemas.microsoft.com/office/powerpoint/2010/main" val="296302666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812800" y="1752600"/>
            <a:ext cx="2133600" cy="4343400"/>
          </a:xfrm>
          <a:solidFill>
            <a:srgbClr val="B10021"/>
          </a:solidFill>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Trebuchet MS"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2"/>
          <p:cNvSpPr>
            <a:spLocks noGrp="1"/>
          </p:cNvSpPr>
          <p:nvPr>
            <p:ph type="sldNum" sz="quarter" idx="10"/>
          </p:nvPr>
        </p:nvSpPr>
        <p:spPr/>
        <p:txBody>
          <a:bodyPr/>
          <a:lstStyle>
            <a:lvl1pPr>
              <a:defRPr/>
            </a:lvl1pPr>
          </a:lstStyle>
          <a:p>
            <a:fld id="{8F743E25-9D91-46DA-B0AB-B71660643F09}" type="slidenum">
              <a:rPr lang="en-US" smtClean="0"/>
              <a:pPr/>
              <a:t>‹#›</a:t>
            </a:fld>
            <a:endParaRPr lang="en-US"/>
          </a:p>
        </p:txBody>
      </p:sp>
    </p:spTree>
    <p:extLst>
      <p:ext uri="{BB962C8B-B14F-4D97-AF65-F5344CB8AC3E}">
        <p14:creationId xmlns:p14="http://schemas.microsoft.com/office/powerpoint/2010/main" val="206331771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D3C4D-2BFB-4D66-B9A9-53A60EB93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F7092-81D8-4475-9620-F5BD537260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333EC-02DC-4E52-A69A-E35798F824F4}"/>
              </a:ext>
            </a:extLst>
          </p:cNvPr>
          <p:cNvSpPr>
            <a:spLocks noGrp="1"/>
          </p:cNvSpPr>
          <p:nvPr>
            <p:ph type="dt" sz="half" idx="10"/>
          </p:nvPr>
        </p:nvSpPr>
        <p:spPr/>
        <p:txBody>
          <a:bodyPr/>
          <a:lstStyle/>
          <a:p>
            <a:fld id="{2E4B1525-7F3C-40DF-BB8E-01E63E4F711D}" type="datetimeFigureOut">
              <a:rPr lang="en-US" smtClean="0"/>
              <a:t>5/1/2020</a:t>
            </a:fld>
            <a:endParaRPr lang="en-US"/>
          </a:p>
        </p:txBody>
      </p:sp>
      <p:sp>
        <p:nvSpPr>
          <p:cNvPr id="5" name="Footer Placeholder 4">
            <a:extLst>
              <a:ext uri="{FF2B5EF4-FFF2-40B4-BE49-F238E27FC236}">
                <a16:creationId xmlns:a16="http://schemas.microsoft.com/office/drawing/2014/main" id="{1AF30C43-544B-4936-9206-A2C9C2370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004A5-E3AC-4195-A1FA-AAABE98ACB44}"/>
              </a:ext>
            </a:extLst>
          </p:cNvPr>
          <p:cNvSpPr>
            <a:spLocks noGrp="1"/>
          </p:cNvSpPr>
          <p:nvPr>
            <p:ph type="sldNum" sz="quarter" idx="12"/>
          </p:nvPr>
        </p:nvSpPr>
        <p:spPr/>
        <p:txBody>
          <a:bodyPr/>
          <a:lstStyle/>
          <a:p>
            <a:fld id="{9FD4F5E0-7723-4108-A7C3-3BAB7A53AE39}" type="slidenum">
              <a:rPr lang="en-US" smtClean="0"/>
              <a:t>‹#›</a:t>
            </a:fld>
            <a:endParaRPr lang="en-US"/>
          </a:p>
        </p:txBody>
      </p:sp>
    </p:spTree>
    <p:extLst>
      <p:ext uri="{BB962C8B-B14F-4D97-AF65-F5344CB8AC3E}">
        <p14:creationId xmlns:p14="http://schemas.microsoft.com/office/powerpoint/2010/main" val="4075030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5" name="Rectangle 4"/>
          <p:cNvSpPr/>
          <p:nvPr/>
        </p:nvSpPr>
        <p:spPr>
          <a:xfrm>
            <a:off x="0" y="1600200"/>
            <a:ext cx="1727200" cy="990600"/>
          </a:xfrm>
          <a:prstGeom prst="rect">
            <a:avLst/>
          </a:prstGeom>
          <a:solidFill>
            <a:srgbClr val="B1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6" name="Rectangle 5"/>
          <p:cNvSpPr/>
          <p:nvPr/>
        </p:nvSpPr>
        <p:spPr>
          <a:xfrm>
            <a:off x="1828800" y="1600200"/>
            <a:ext cx="10363200" cy="990600"/>
          </a:xfrm>
          <a:prstGeom prst="rect">
            <a:avLst/>
          </a:prstGeom>
          <a:solidFill>
            <a:srgbClr val="00009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3" name="Text Placeholder 2"/>
          <p:cNvSpPr>
            <a:spLocks noGrp="1"/>
          </p:cNvSpPr>
          <p:nvPr>
            <p:ph type="body" idx="1"/>
          </p:nvPr>
        </p:nvSpPr>
        <p:spPr>
          <a:xfrm>
            <a:off x="1828803" y="2743200"/>
            <a:ext cx="9497484" cy="1673225"/>
          </a:xfrm>
        </p:spPr>
        <p:txBody>
          <a:bodyPr/>
          <a:lstStyle>
            <a:lvl1pPr marL="0" indent="0">
              <a:buNone/>
              <a:defRPr sz="2800">
                <a:solidFill>
                  <a:srgbClr val="000000"/>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en-US"/>
              <a:t>Click to edit Master title style</a:t>
            </a:r>
          </a:p>
        </p:txBody>
      </p:sp>
      <p:sp>
        <p:nvSpPr>
          <p:cNvPr id="8" name="Slide Number Placeholder 12"/>
          <p:cNvSpPr>
            <a:spLocks noGrp="1"/>
          </p:cNvSpPr>
          <p:nvPr>
            <p:ph type="sldNum" sz="quarter" idx="10"/>
          </p:nvPr>
        </p:nvSpPr>
        <p:spPr>
          <a:xfrm>
            <a:off x="0" y="1752607"/>
            <a:ext cx="1727200" cy="701675"/>
          </a:xfrm>
        </p:spPr>
        <p:txBody>
          <a:bodyPr>
            <a:noAutofit/>
          </a:bodyPr>
          <a:lstStyle>
            <a:lvl1pPr>
              <a:defRPr sz="2400">
                <a:solidFill>
                  <a:srgbClr val="FFFFFF"/>
                </a:solidFill>
              </a:defRPr>
            </a:lvl1pPr>
          </a:lstStyle>
          <a:p>
            <a:fld id="{8F743E25-9D91-46DA-B0AB-B71660643F09}"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3315" y="6019807"/>
            <a:ext cx="3033508" cy="936819"/>
          </a:xfrm>
          <a:prstGeom prst="rect">
            <a:avLst/>
          </a:prstGeom>
        </p:spPr>
      </p:pic>
    </p:spTree>
    <p:extLst>
      <p:ext uri="{BB962C8B-B14F-4D97-AF65-F5344CB8AC3E}">
        <p14:creationId xmlns:p14="http://schemas.microsoft.com/office/powerpoint/2010/main" val="21978939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bwMode="white">
          <a:xfrm>
            <a:off x="-12700" y="4572007"/>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6" name="Rectangle 5"/>
          <p:cNvSpPr/>
          <p:nvPr/>
        </p:nvSpPr>
        <p:spPr>
          <a:xfrm>
            <a:off x="-12696" y="4664075"/>
            <a:ext cx="1951567" cy="712788"/>
          </a:xfrm>
          <a:prstGeom prst="rect">
            <a:avLst/>
          </a:prstGeom>
          <a:solidFill>
            <a:srgbClr val="B1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7" name="Rectangle 6"/>
          <p:cNvSpPr/>
          <p:nvPr/>
        </p:nvSpPr>
        <p:spPr>
          <a:xfrm>
            <a:off x="2059517" y="4654550"/>
            <a:ext cx="10132483" cy="712788"/>
          </a:xfrm>
          <a:prstGeom prst="rect">
            <a:avLst/>
          </a:prstGeom>
          <a:solidFill>
            <a:srgbClr val="00009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Slide Number Placeholder 12"/>
          <p:cNvSpPr>
            <a:spLocks noGrp="1"/>
          </p:cNvSpPr>
          <p:nvPr>
            <p:ph type="sldNum" sz="quarter" idx="10"/>
          </p:nvPr>
        </p:nvSpPr>
        <p:spPr>
          <a:xfrm>
            <a:off x="0" y="4667257"/>
            <a:ext cx="1930400" cy="663575"/>
          </a:xfrm>
        </p:spPr>
        <p:txBody>
          <a:bodyPr rtlCol="0"/>
          <a:lstStyle>
            <a:lvl1pPr>
              <a:defRPr sz="2800"/>
            </a:lvl1pPr>
          </a:lstStyle>
          <a:p>
            <a:fld id="{8F743E25-9D91-46DA-B0AB-B71660643F09}" type="slidenum">
              <a:rPr lang="en-US" smtClean="0"/>
              <a:pPr/>
              <a:t>‹#›</a:t>
            </a:fld>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3315" y="6019807"/>
            <a:ext cx="3033508" cy="936819"/>
          </a:xfrm>
          <a:prstGeom prst="rect">
            <a:avLst/>
          </a:prstGeom>
        </p:spPr>
      </p:pic>
    </p:spTree>
    <p:extLst>
      <p:ext uri="{BB962C8B-B14F-4D97-AF65-F5344CB8AC3E}">
        <p14:creationId xmlns:p14="http://schemas.microsoft.com/office/powerpoint/2010/main" val="39610646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22"/>
          <p:cNvSpPr>
            <a:spLocks noGrp="1"/>
          </p:cNvSpPr>
          <p:nvPr>
            <p:ph type="sldNum" sz="quarter" idx="10"/>
          </p:nvPr>
        </p:nvSpPr>
        <p:spPr/>
        <p:txBody>
          <a:bodyPr/>
          <a:lstStyle>
            <a:lvl1pPr>
              <a:defRPr/>
            </a:lvl1pPr>
          </a:lstStyle>
          <a:p>
            <a:fld id="{8F743E25-9D91-46DA-B0AB-B71660643F09}" type="slidenum">
              <a:rPr lang="en-US" smtClean="0"/>
              <a:pPr/>
              <a:t>‹#›</a:t>
            </a:fld>
            <a:endParaRPr lang="en-US"/>
          </a:p>
        </p:txBody>
      </p:sp>
    </p:spTree>
    <p:extLst>
      <p:ext uri="{BB962C8B-B14F-4D97-AF65-F5344CB8AC3E}">
        <p14:creationId xmlns:p14="http://schemas.microsoft.com/office/powerpoint/2010/main" val="370481191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F743E25-9D91-46DA-B0AB-B71660643F09}" type="slidenum">
              <a:rPr lang="en-US" smtClean="0"/>
              <a:pPr/>
              <a:t>‹#›</a:t>
            </a:fld>
            <a:endParaRPr lang="en-US"/>
          </a:p>
        </p:txBody>
      </p:sp>
      <p:pic>
        <p:nvPicPr>
          <p:cNvPr id="4" name="Picture 3" descr="2000px-Blank_US_Map.svg.gif"/>
          <p:cNvPicPr>
            <a:picLocks noChangeAspect="1"/>
          </p:cNvPicPr>
          <p:nvPr/>
        </p:nvPicPr>
        <p:blipFill>
          <a:blip r:embed="rId2" cstate="print">
            <a:lum/>
          </a:blip>
          <a:stretch>
            <a:fillRect/>
          </a:stretch>
        </p:blipFill>
        <p:spPr>
          <a:xfrm>
            <a:off x="406400" y="4648200"/>
            <a:ext cx="4106709" cy="1905000"/>
          </a:xfrm>
          <a:prstGeom prst="rect">
            <a:avLst/>
          </a:prstGeom>
        </p:spPr>
      </p:pic>
      <p:sp>
        <p:nvSpPr>
          <p:cNvPr id="5" name="Text Placeholder 2"/>
          <p:cNvSpPr>
            <a:spLocks noGrp="1"/>
          </p:cNvSpPr>
          <p:nvPr>
            <p:ph type="body" idx="1"/>
          </p:nvPr>
        </p:nvSpPr>
        <p:spPr>
          <a:xfrm>
            <a:off x="1320803" y="2743200"/>
            <a:ext cx="9497484" cy="1673225"/>
          </a:xfrm>
        </p:spPr>
        <p:txBody>
          <a:bodyPr/>
          <a:lstStyle>
            <a:lvl1pPr marL="0" indent="0" algn="ctr">
              <a:buNone/>
              <a:defRPr sz="4000">
                <a:solidFill>
                  <a:srgbClr val="B1002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Tree>
    <p:extLst>
      <p:ext uri="{BB962C8B-B14F-4D97-AF65-F5344CB8AC3E}">
        <p14:creationId xmlns:p14="http://schemas.microsoft.com/office/powerpoint/2010/main" val="255311830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Slide">
    <p:bg>
      <p:bgPr>
        <a:solidFill>
          <a:srgbClr val="000099"/>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10" name="Rectangle 9"/>
          <p:cNvSpPr/>
          <p:nvPr/>
        </p:nvSpPr>
        <p:spPr>
          <a:xfrm>
            <a:off x="3145371" y="6043620"/>
            <a:ext cx="9046633" cy="714375"/>
          </a:xfrm>
          <a:prstGeom prst="rect">
            <a:avLst/>
          </a:prstGeom>
          <a:solidFill>
            <a:srgbClr val="2F2FFF">
              <a:alpha val="74902"/>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5" name="Rectangle 4"/>
          <p:cNvSpPr/>
          <p:nvPr/>
        </p:nvSpPr>
        <p:spPr>
          <a:xfrm>
            <a:off x="-12700" y="6053145"/>
            <a:ext cx="2999317" cy="712787"/>
          </a:xfrm>
          <a:prstGeom prst="rect">
            <a:avLst/>
          </a:prstGeom>
          <a:solidFill>
            <a:srgbClr val="B1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8" name="Title 7"/>
          <p:cNvSpPr>
            <a:spLocks noGrp="1"/>
          </p:cNvSpPr>
          <p:nvPr>
            <p:ph type="ctrTitle" hasCustomPrompt="1"/>
          </p:nvPr>
        </p:nvSpPr>
        <p:spPr>
          <a:xfrm>
            <a:off x="6096000" y="609600"/>
            <a:ext cx="5588000" cy="5181600"/>
          </a:xfrm>
        </p:spPr>
        <p:txBody>
          <a:bodyPr anchor="b"/>
          <a:lstStyle>
            <a:lvl1pPr>
              <a:defRPr cap="none" baseline="0">
                <a:solidFill>
                  <a:schemeClr val="tx1"/>
                </a:solidFill>
                <a:latin typeface="Trebuchet MS" pitchFamily="34" charset="0"/>
              </a:defRPr>
            </a:lvl1pPr>
          </a:lstStyle>
          <a:p>
            <a:r>
              <a:rPr lang="en-US" dirty="0"/>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latin typeface="Trebuchet MS"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4" name="Picture Placeholder 2"/>
          <p:cNvSpPr>
            <a:spLocks noGrp="1"/>
          </p:cNvSpPr>
          <p:nvPr>
            <p:ph type="pic" idx="10"/>
          </p:nvPr>
        </p:nvSpPr>
        <p:spPr>
          <a:xfrm>
            <a:off x="1016000" y="838200"/>
            <a:ext cx="4165600" cy="4800600"/>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Tree>
    <p:extLst>
      <p:ext uri="{BB962C8B-B14F-4D97-AF65-F5344CB8AC3E}">
        <p14:creationId xmlns:p14="http://schemas.microsoft.com/office/powerpoint/2010/main" val="4445233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7"/>
            <a:ext cx="2844800" cy="365125"/>
          </a:xfrm>
          <a:prstGeom prst="rect">
            <a:avLst/>
          </a:prstGeom>
        </p:spPr>
        <p:txBody>
          <a:bodyPr/>
          <a:lstStyle>
            <a:lvl1pPr>
              <a:defRPr>
                <a:latin typeface="Trebuchet MS" pitchFamily="34" charset="0"/>
              </a:defRPr>
            </a:lvl1pPr>
          </a:lstStyle>
          <a:p>
            <a:endParaRPr lang="en-US" dirty="0"/>
          </a:p>
        </p:txBody>
      </p:sp>
      <p:sp>
        <p:nvSpPr>
          <p:cNvPr id="5" name="Footer Placeholder 4"/>
          <p:cNvSpPr>
            <a:spLocks noGrp="1"/>
          </p:cNvSpPr>
          <p:nvPr>
            <p:ph type="ftr" sz="quarter" idx="11"/>
          </p:nvPr>
        </p:nvSpPr>
        <p:spPr>
          <a:xfrm>
            <a:off x="4165600" y="6356357"/>
            <a:ext cx="3860800" cy="365125"/>
          </a:xfrm>
          <a:prstGeom prst="rect">
            <a:avLst/>
          </a:prstGeom>
        </p:spPr>
        <p:txBody>
          <a:bodyPr/>
          <a:lstStyle>
            <a:lvl1pPr>
              <a:defRPr>
                <a:latin typeface="Trebuchet MS" pitchFamily="34" charset="0"/>
              </a:defRPr>
            </a:lvl1pPr>
          </a:lstStyle>
          <a:p>
            <a:endParaRPr lang="en-US" dirty="0"/>
          </a:p>
        </p:txBody>
      </p:sp>
      <p:sp>
        <p:nvSpPr>
          <p:cNvPr id="6" name="Slide Number Placeholder 5"/>
          <p:cNvSpPr>
            <a:spLocks noGrp="1"/>
          </p:cNvSpPr>
          <p:nvPr>
            <p:ph type="sldNum" sz="quarter" idx="12"/>
          </p:nvPr>
        </p:nvSpPr>
        <p:spPr/>
        <p:txBody>
          <a:bodyPr/>
          <a:lstStyle/>
          <a:p>
            <a:fld id="{8F743E25-9D91-46DA-B0AB-B71660643F09}" type="slidenum">
              <a:rPr lang="en-US" smtClean="0"/>
              <a:pPr/>
              <a:t>‹#›</a:t>
            </a:fld>
            <a:endParaRPr lang="en-US"/>
          </a:p>
        </p:txBody>
      </p:sp>
    </p:spTree>
    <p:extLst>
      <p:ext uri="{BB962C8B-B14F-4D97-AF65-F5344CB8AC3E}">
        <p14:creationId xmlns:p14="http://schemas.microsoft.com/office/powerpoint/2010/main" val="1852345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Poll Slide">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a:t>Click to edit Master title style</a:t>
            </a:r>
          </a:p>
        </p:txBody>
      </p:sp>
      <p:sp>
        <p:nvSpPr>
          <p:cNvPr id="5" name="Chart Placeholder 2"/>
          <p:cNvSpPr>
            <a:spLocks noGrp="1"/>
          </p:cNvSpPr>
          <p:nvPr>
            <p:ph type="chart" idx="1"/>
          </p:nvPr>
        </p:nvSpPr>
        <p:spPr>
          <a:xfrm>
            <a:off x="609600" y="2590800"/>
            <a:ext cx="11176000" cy="3886200"/>
          </a:xfrm>
        </p:spPr>
        <p:txBody>
          <a:bodyPr/>
          <a:lstStyle/>
          <a:p>
            <a:pPr lvl="0"/>
            <a:r>
              <a:rPr lang="en-US" noProof="0"/>
              <a:t>Click icon to add chart</a:t>
            </a:r>
            <a:endParaRPr lang="en-US" noProof="0" dirty="0"/>
          </a:p>
        </p:txBody>
      </p:sp>
      <p:sp>
        <p:nvSpPr>
          <p:cNvPr id="7" name="Text Placeholder 6"/>
          <p:cNvSpPr>
            <a:spLocks noGrp="1"/>
          </p:cNvSpPr>
          <p:nvPr>
            <p:ph type="body" sz="quarter" idx="11"/>
          </p:nvPr>
        </p:nvSpPr>
        <p:spPr>
          <a:xfrm>
            <a:off x="812800" y="1600200"/>
            <a:ext cx="10871200" cy="838200"/>
          </a:xfrm>
        </p:spPr>
        <p:txBody>
          <a:bodyPr/>
          <a:lstStyle>
            <a:lvl1pPr marL="0" indent="0">
              <a:buNone/>
              <a:defRPr sz="2000"/>
            </a:lvl1pPr>
            <a:lvl2pPr>
              <a:buNone/>
              <a:defRPr/>
            </a:lvl2pPr>
            <a:lvl3pPr>
              <a:buNone/>
              <a:defRPr/>
            </a:lvl3pPr>
            <a:lvl4pPr>
              <a:buNone/>
              <a:defRPr/>
            </a:lvl4pPr>
            <a:lvl5pPr>
              <a:buNone/>
              <a:defRPr/>
            </a:lvl5pPr>
          </a:lstStyle>
          <a:p>
            <a:pPr lvl="0"/>
            <a:r>
              <a:rPr lang="en-US"/>
              <a:t>Click to edit Master text styles</a:t>
            </a:r>
          </a:p>
        </p:txBody>
      </p:sp>
      <p:sp>
        <p:nvSpPr>
          <p:cNvPr id="6" name="Slide Number Placeholder 22"/>
          <p:cNvSpPr>
            <a:spLocks noGrp="1"/>
          </p:cNvSpPr>
          <p:nvPr>
            <p:ph type="sldNum" sz="quarter" idx="13"/>
          </p:nvPr>
        </p:nvSpPr>
        <p:spPr/>
        <p:txBody>
          <a:bodyPr/>
          <a:lstStyle>
            <a:lvl1pPr>
              <a:defRPr/>
            </a:lvl1pPr>
          </a:lstStyle>
          <a:p>
            <a:pPr>
              <a:defRPr/>
            </a:pPr>
            <a:fld id="{E787D22F-5163-4D71-845E-B9E14C7F476A}" type="slidenum">
              <a:rPr lang="en-US" altLang="en-US"/>
              <a:pPr>
                <a:defRPr/>
              </a:pPr>
              <a:t>‹#›</a:t>
            </a:fld>
            <a:endParaRPr lang="en-US" altLang="en-US"/>
          </a:p>
        </p:txBody>
      </p:sp>
    </p:spTree>
    <p:extLst>
      <p:ext uri="{BB962C8B-B14F-4D97-AF65-F5344CB8AC3E}">
        <p14:creationId xmlns:p14="http://schemas.microsoft.com/office/powerpoint/2010/main" val="381116376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000099"/>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14" name="Rectangle 13"/>
          <p:cNvSpPr/>
          <p:nvPr/>
        </p:nvSpPr>
        <p:spPr>
          <a:xfrm>
            <a:off x="3145371" y="6043620"/>
            <a:ext cx="9046633" cy="714375"/>
          </a:xfrm>
          <a:prstGeom prst="rect">
            <a:avLst/>
          </a:prstGeom>
          <a:solidFill>
            <a:srgbClr val="2F2FFF">
              <a:alpha val="74902"/>
            </a:srgbClr>
          </a:solidFill>
          <a:ln w="50800" cap="rnd" cmpd="dbl" algn="ctr">
            <a:no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itchFamily="34" charset="0"/>
              <a:ea typeface="+mn-ea"/>
              <a:cs typeface="+mn-cs"/>
            </a:endParaRPr>
          </a:p>
        </p:txBody>
      </p:sp>
      <p:sp>
        <p:nvSpPr>
          <p:cNvPr id="5" name="Rectangle 4"/>
          <p:cNvSpPr/>
          <p:nvPr/>
        </p:nvSpPr>
        <p:spPr>
          <a:xfrm>
            <a:off x="-12700" y="6053145"/>
            <a:ext cx="2999317" cy="712787"/>
          </a:xfrm>
          <a:prstGeom prst="rect">
            <a:avLst/>
          </a:prstGeom>
          <a:solidFill>
            <a:srgbClr val="B1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8" name="Title 7"/>
          <p:cNvSpPr>
            <a:spLocks noGrp="1"/>
          </p:cNvSpPr>
          <p:nvPr>
            <p:ph type="ctrTitle" hasCustomPrompt="1"/>
          </p:nvPr>
        </p:nvSpPr>
        <p:spPr>
          <a:xfrm>
            <a:off x="3149600" y="4038600"/>
            <a:ext cx="8636000" cy="1828800"/>
          </a:xfrm>
        </p:spPr>
        <p:txBody>
          <a:bodyPr anchor="b"/>
          <a:lstStyle>
            <a:lvl1pPr>
              <a:defRPr cap="none" baseline="0">
                <a:solidFill>
                  <a:schemeClr val="tx1"/>
                </a:solidFill>
                <a:latin typeface="Trebuchet MS" pitchFamily="34" charset="0"/>
              </a:defRPr>
            </a:lvl1pPr>
          </a:lstStyle>
          <a:p>
            <a:r>
              <a:rPr lang="en-US" dirty="0"/>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latin typeface="Trebuchet MS"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3" name="Text Placeholder 13"/>
          <p:cNvSpPr>
            <a:spLocks noGrp="1"/>
          </p:cNvSpPr>
          <p:nvPr>
            <p:ph type="body" sz="quarter" idx="13"/>
          </p:nvPr>
        </p:nvSpPr>
        <p:spPr>
          <a:xfrm>
            <a:off x="203200" y="6096000"/>
            <a:ext cx="2540000" cy="533400"/>
          </a:xfrm>
        </p:spPr>
        <p:txBody>
          <a:bodyPr/>
          <a:lstStyle>
            <a:lvl1pPr marL="0" indent="0">
              <a:spcBef>
                <a:spcPts val="0"/>
              </a:spcBef>
              <a:buNone/>
              <a:defRPr sz="1800">
                <a:solidFill>
                  <a:schemeClr val="tx1"/>
                </a:solidFill>
              </a:defRPr>
            </a:lvl1pPr>
            <a:lvl2pPr marL="0" indent="0">
              <a:spcBef>
                <a:spcPts val="0"/>
              </a:spcBef>
              <a:buNone/>
              <a:defRPr sz="1800">
                <a:solidFill>
                  <a:schemeClr val="tx1"/>
                </a:solidFill>
              </a:defRPr>
            </a:lvl2pPr>
            <a:lvl3pPr marL="0" indent="0">
              <a:spcBef>
                <a:spcPts val="0"/>
              </a:spcBef>
              <a:buNone/>
              <a:defRPr sz="1800">
                <a:solidFill>
                  <a:schemeClr val="tx1"/>
                </a:solidFill>
              </a:defRPr>
            </a:lvl3pPr>
            <a:lvl4pPr marL="0" indent="0">
              <a:spcBef>
                <a:spcPts val="0"/>
              </a:spcBef>
              <a:buNone/>
              <a:defRPr sz="1800">
                <a:solidFill>
                  <a:schemeClr val="tx1"/>
                </a:solidFill>
              </a:defRPr>
            </a:lvl4pPr>
            <a:lvl5pPr marL="0" indent="0">
              <a:spcBef>
                <a:spcPts val="0"/>
              </a:spcBef>
              <a:buNone/>
              <a:defRPr sz="1800">
                <a:solidFill>
                  <a:schemeClr val="tx1"/>
                </a:solidFill>
              </a:defRPr>
            </a:lvl5pPr>
          </a:lstStyle>
          <a:p>
            <a:pPr lvl="0"/>
            <a:r>
              <a:rPr lang="en-US"/>
              <a:t>Click to 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2224" y="381000"/>
            <a:ext cx="8607552" cy="2658214"/>
          </a:xfrm>
          <a:prstGeom prst="rect">
            <a:avLst/>
          </a:prstGeom>
        </p:spPr>
      </p:pic>
    </p:spTree>
    <p:extLst>
      <p:ext uri="{BB962C8B-B14F-4D97-AF65-F5344CB8AC3E}">
        <p14:creationId xmlns:p14="http://schemas.microsoft.com/office/powerpoint/2010/main" val="3043096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ll Slide">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a:t>Click to edit Master title style</a:t>
            </a:r>
          </a:p>
        </p:txBody>
      </p:sp>
      <p:sp>
        <p:nvSpPr>
          <p:cNvPr id="4" name="Slide Number Placeholder 22"/>
          <p:cNvSpPr>
            <a:spLocks noGrp="1"/>
          </p:cNvSpPr>
          <p:nvPr>
            <p:ph type="sldNum" sz="quarter" idx="10"/>
          </p:nvPr>
        </p:nvSpPr>
        <p:spPr/>
        <p:txBody>
          <a:bodyPr/>
          <a:lstStyle>
            <a:lvl1pPr>
              <a:defRPr/>
            </a:lvl1pPr>
          </a:lstStyle>
          <a:p>
            <a:fld id="{8F743E25-9D91-46DA-B0AB-B71660643F09}" type="slidenum">
              <a:rPr lang="en-US" smtClean="0"/>
              <a:pPr/>
              <a:t>‹#›</a:t>
            </a:fld>
            <a:endParaRPr lang="en-US"/>
          </a:p>
        </p:txBody>
      </p:sp>
      <p:sp>
        <p:nvSpPr>
          <p:cNvPr id="5" name="Chart Placeholder 2"/>
          <p:cNvSpPr>
            <a:spLocks noGrp="1"/>
          </p:cNvSpPr>
          <p:nvPr>
            <p:ph type="chart" idx="1"/>
          </p:nvPr>
        </p:nvSpPr>
        <p:spPr>
          <a:xfrm>
            <a:off x="609600" y="2590800"/>
            <a:ext cx="11176000" cy="3886200"/>
          </a:xfrm>
        </p:spPr>
        <p:txBody>
          <a:bodyPr/>
          <a:lstStyle/>
          <a:p>
            <a:pPr lvl="0"/>
            <a:r>
              <a:rPr lang="en-US" noProof="0"/>
              <a:t>Click icon to add chart</a:t>
            </a:r>
            <a:endParaRPr lang="en-US" noProof="0" dirty="0"/>
          </a:p>
        </p:txBody>
      </p:sp>
      <p:sp>
        <p:nvSpPr>
          <p:cNvPr id="7" name="Text Placeholder 6"/>
          <p:cNvSpPr>
            <a:spLocks noGrp="1"/>
          </p:cNvSpPr>
          <p:nvPr>
            <p:ph type="body" sz="quarter" idx="11" hasCustomPrompt="1"/>
          </p:nvPr>
        </p:nvSpPr>
        <p:spPr>
          <a:xfrm>
            <a:off x="812800" y="1600200"/>
            <a:ext cx="10871200" cy="838200"/>
          </a:xfrm>
        </p:spPr>
        <p:txBody>
          <a:bodyPr/>
          <a:lstStyle>
            <a:lvl1pPr marL="0" indent="0">
              <a:buNone/>
              <a:defRPr sz="2000"/>
            </a:lvl1pPr>
            <a:lvl2pPr>
              <a:buNone/>
              <a:defRPr/>
            </a:lvl2pPr>
            <a:lvl3pPr>
              <a:buNone/>
              <a:defRPr/>
            </a:lvl3pPr>
            <a:lvl4pPr>
              <a:buNone/>
              <a:defRPr/>
            </a:lvl4pPr>
            <a:lvl5pPr>
              <a:buNone/>
              <a:defRPr/>
            </a:lvl5pPr>
          </a:lstStyle>
          <a:p>
            <a:pPr lvl="0"/>
            <a:r>
              <a:rPr lang="en-US" dirty="0"/>
              <a:t>Click to add Poll Question</a:t>
            </a:r>
          </a:p>
        </p:txBody>
      </p:sp>
      <p:sp>
        <p:nvSpPr>
          <p:cNvPr id="10" name="Text Placeholder 9"/>
          <p:cNvSpPr>
            <a:spLocks noGrp="1"/>
          </p:cNvSpPr>
          <p:nvPr>
            <p:ph type="body" sz="quarter" idx="12" hasCustomPrompt="1"/>
          </p:nvPr>
        </p:nvSpPr>
        <p:spPr>
          <a:xfrm>
            <a:off x="0" y="6248400"/>
            <a:ext cx="9448800" cy="609600"/>
          </a:xfrm>
        </p:spPr>
        <p:txBody>
          <a:bodyPr/>
          <a:lstStyle>
            <a:lvl1pPr marL="0" indent="0">
              <a:buNone/>
              <a:defRPr sz="1800"/>
            </a:lvl1pPr>
            <a:lvl2pPr>
              <a:buNone/>
              <a:defRPr sz="1800"/>
            </a:lvl2pPr>
            <a:lvl3pPr>
              <a:buNone/>
              <a:defRPr sz="1800"/>
            </a:lvl3pPr>
            <a:lvl4pPr>
              <a:buNone/>
              <a:defRPr sz="1800"/>
            </a:lvl4pPr>
            <a:lvl5pPr>
              <a:buNone/>
              <a:defRPr sz="1800"/>
            </a:lvl5pPr>
          </a:lstStyle>
          <a:p>
            <a:pPr lvl="0"/>
            <a:r>
              <a:rPr lang="en-US" dirty="0"/>
              <a:t>Click to add Poll Citation</a:t>
            </a:r>
          </a:p>
        </p:txBody>
      </p:sp>
    </p:spTree>
    <p:extLst>
      <p:ext uri="{BB962C8B-B14F-4D97-AF65-F5344CB8AC3E}">
        <p14:creationId xmlns:p14="http://schemas.microsoft.com/office/powerpoint/2010/main" val="187679468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5" name="Rectangle 4"/>
          <p:cNvSpPr/>
          <p:nvPr/>
        </p:nvSpPr>
        <p:spPr>
          <a:xfrm>
            <a:off x="-12700" y="6053145"/>
            <a:ext cx="2999317" cy="712787"/>
          </a:xfrm>
          <a:prstGeom prst="rect">
            <a:avLst/>
          </a:prstGeom>
          <a:solidFill>
            <a:srgbClr val="B1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6" name="Rectangle 5"/>
          <p:cNvSpPr/>
          <p:nvPr/>
        </p:nvSpPr>
        <p:spPr>
          <a:xfrm>
            <a:off x="3145371" y="6043620"/>
            <a:ext cx="9046633" cy="714375"/>
          </a:xfrm>
          <a:prstGeom prst="rect">
            <a:avLst/>
          </a:prstGeom>
          <a:solidFill>
            <a:srgbClr val="00009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8" name="Title 7"/>
          <p:cNvSpPr>
            <a:spLocks noGrp="1"/>
          </p:cNvSpPr>
          <p:nvPr>
            <p:ph type="ctrTitle" hasCustomPrompt="1"/>
          </p:nvPr>
        </p:nvSpPr>
        <p:spPr>
          <a:xfrm>
            <a:off x="3149600" y="4038600"/>
            <a:ext cx="8636000" cy="1828800"/>
          </a:xfrm>
        </p:spPr>
        <p:txBody>
          <a:bodyPr anchor="b"/>
          <a:lstStyle>
            <a:lvl1pPr>
              <a:defRPr cap="none" baseline="0"/>
            </a:lvl1pPr>
          </a:lstStyle>
          <a:p>
            <a:r>
              <a:rPr lang="en-US" dirty="0"/>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0" name="Footer Placeholder 16"/>
          <p:cNvSpPr>
            <a:spLocks noGrp="1"/>
          </p:cNvSpPr>
          <p:nvPr>
            <p:ph type="ftr" sz="quarter" idx="11"/>
          </p:nvPr>
        </p:nvSpPr>
        <p:spPr>
          <a:xfrm>
            <a:off x="2781300" y="236545"/>
            <a:ext cx="7823200" cy="365125"/>
          </a:xfrm>
          <a:prstGeom prst="rect">
            <a:avLst/>
          </a:prstGeom>
        </p:spPr>
        <p:txBody>
          <a:bodyPr/>
          <a:lstStyle>
            <a:lvl1pPr algn="r">
              <a:defRPr>
                <a:solidFill>
                  <a:srgbClr val="EEECE1"/>
                </a:solidFill>
                <a:latin typeface="Trebuchet MS" pitchFamily="34" charset="0"/>
                <a:cs typeface="+mn-cs"/>
              </a:defRPr>
            </a:lvl1pPr>
          </a:lstStyle>
          <a:p>
            <a:endParaRPr lang="en-US" dirty="0"/>
          </a:p>
        </p:txBody>
      </p:sp>
      <p:sp>
        <p:nvSpPr>
          <p:cNvPr id="11" name="Slide Number Placeholder 28"/>
          <p:cNvSpPr>
            <a:spLocks noGrp="1"/>
          </p:cNvSpPr>
          <p:nvPr>
            <p:ph type="sldNum" sz="quarter" idx="12"/>
          </p:nvPr>
        </p:nvSpPr>
        <p:spPr>
          <a:xfrm>
            <a:off x="10668000" y="228600"/>
            <a:ext cx="1117600" cy="381000"/>
          </a:xfrm>
        </p:spPr>
        <p:txBody>
          <a:bodyPr/>
          <a:lstStyle>
            <a:lvl1pPr>
              <a:defRPr>
                <a:solidFill>
                  <a:srgbClr val="EEECE1"/>
                </a:solidFill>
              </a:defRPr>
            </a:lvl1pPr>
          </a:lstStyle>
          <a:p>
            <a:fld id="{8F743E25-9D91-46DA-B0AB-B71660643F09}" type="slidenum">
              <a:rPr lang="en-US" smtClean="0"/>
              <a:pPr/>
              <a:t>‹#›</a:t>
            </a:fld>
            <a:endParaRPr lang="en-US"/>
          </a:p>
        </p:txBody>
      </p:sp>
      <p:sp>
        <p:nvSpPr>
          <p:cNvPr id="14" name="Text Placeholder 13"/>
          <p:cNvSpPr>
            <a:spLocks noGrp="1"/>
          </p:cNvSpPr>
          <p:nvPr>
            <p:ph type="body" sz="quarter" idx="13"/>
          </p:nvPr>
        </p:nvSpPr>
        <p:spPr>
          <a:xfrm>
            <a:off x="203200" y="6096000"/>
            <a:ext cx="2540000" cy="533400"/>
          </a:xfrm>
        </p:spPr>
        <p:txBody>
          <a:bodyPr/>
          <a:lstStyle>
            <a:lvl1pPr marL="0" indent="0">
              <a:spcBef>
                <a:spcPts val="0"/>
              </a:spcBef>
              <a:buNone/>
              <a:defRPr sz="1800">
                <a:solidFill>
                  <a:schemeClr val="tx1"/>
                </a:solidFill>
              </a:defRPr>
            </a:lvl1pPr>
            <a:lvl2pPr marL="0" indent="0">
              <a:spcBef>
                <a:spcPts val="0"/>
              </a:spcBef>
              <a:buNone/>
              <a:defRPr sz="1800">
                <a:solidFill>
                  <a:schemeClr val="tx1"/>
                </a:solidFill>
              </a:defRPr>
            </a:lvl2pPr>
            <a:lvl3pPr marL="0" indent="0">
              <a:spcBef>
                <a:spcPts val="0"/>
              </a:spcBef>
              <a:buNone/>
              <a:defRPr sz="1800">
                <a:solidFill>
                  <a:schemeClr val="tx1"/>
                </a:solidFill>
              </a:defRPr>
            </a:lvl3pPr>
            <a:lvl4pPr marL="0" indent="0">
              <a:spcBef>
                <a:spcPts val="0"/>
              </a:spcBef>
              <a:buNone/>
              <a:defRPr sz="1800">
                <a:solidFill>
                  <a:schemeClr val="tx1"/>
                </a:solidFill>
              </a:defRPr>
            </a:lvl4pPr>
            <a:lvl5pPr marL="0" indent="0">
              <a:spcBef>
                <a:spcPts val="0"/>
              </a:spcBef>
              <a:buNone/>
              <a:defRPr sz="18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3833344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7B84B-D7B5-454E-9772-9C3B496EB9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98BEBE-C597-435B-BCC0-C4105582C3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1985792-3235-455F-8A2B-098C9961CB76}"/>
              </a:ext>
            </a:extLst>
          </p:cNvPr>
          <p:cNvSpPr>
            <a:spLocks noGrp="1"/>
          </p:cNvSpPr>
          <p:nvPr>
            <p:ph type="dt" sz="half" idx="10"/>
          </p:nvPr>
        </p:nvSpPr>
        <p:spPr/>
        <p:txBody>
          <a:bodyPr/>
          <a:lstStyle/>
          <a:p>
            <a:fld id="{2E4B1525-7F3C-40DF-BB8E-01E63E4F711D}" type="datetimeFigureOut">
              <a:rPr lang="en-US" smtClean="0"/>
              <a:t>5/1/2020</a:t>
            </a:fld>
            <a:endParaRPr lang="en-US"/>
          </a:p>
        </p:txBody>
      </p:sp>
      <p:sp>
        <p:nvSpPr>
          <p:cNvPr id="5" name="Footer Placeholder 4">
            <a:extLst>
              <a:ext uri="{FF2B5EF4-FFF2-40B4-BE49-F238E27FC236}">
                <a16:creationId xmlns:a16="http://schemas.microsoft.com/office/drawing/2014/main" id="{23147256-FA1F-4B7F-B801-77C93293E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EA1B1-CCD3-42F7-849F-49EF0F1F3E68}"/>
              </a:ext>
            </a:extLst>
          </p:cNvPr>
          <p:cNvSpPr>
            <a:spLocks noGrp="1"/>
          </p:cNvSpPr>
          <p:nvPr>
            <p:ph type="sldNum" sz="quarter" idx="12"/>
          </p:nvPr>
        </p:nvSpPr>
        <p:spPr/>
        <p:txBody>
          <a:bodyPr/>
          <a:lstStyle/>
          <a:p>
            <a:fld id="{9FD4F5E0-7723-4108-A7C3-3BAB7A53AE39}" type="slidenum">
              <a:rPr lang="en-US" smtClean="0"/>
              <a:t>‹#›</a:t>
            </a:fld>
            <a:endParaRPr lang="en-US"/>
          </a:p>
        </p:txBody>
      </p:sp>
    </p:spTree>
    <p:extLst>
      <p:ext uri="{BB962C8B-B14F-4D97-AF65-F5344CB8AC3E}">
        <p14:creationId xmlns:p14="http://schemas.microsoft.com/office/powerpoint/2010/main" val="991455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lang="en-US"/>
              <a:t>Click to edit Master title style</a:t>
            </a:r>
          </a:p>
        </p:txBody>
      </p:sp>
      <p:sp>
        <p:nvSpPr>
          <p:cNvPr id="8" name="Content Placeholder 7"/>
          <p:cNvSpPr>
            <a:spLocks noGrp="1"/>
          </p:cNvSpPr>
          <p:nvPr>
            <p:ph sz="quarter" idx="1"/>
          </p:nvPr>
        </p:nvSpPr>
        <p:spPr>
          <a:xfrm>
            <a:off x="816864" y="1600200"/>
            <a:ext cx="10871200" cy="4495800"/>
          </a:xfrm>
        </p:spPr>
        <p:txBody>
          <a:bodyPr/>
          <a:lstStyle>
            <a:lvl3pPr>
              <a:defRPr>
                <a:solidFill>
                  <a:srgbClr val="000000"/>
                </a:solidFill>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22"/>
          <p:cNvSpPr>
            <a:spLocks noGrp="1"/>
          </p:cNvSpPr>
          <p:nvPr>
            <p:ph type="sldNum" sz="quarter" idx="10"/>
          </p:nvPr>
        </p:nvSpPr>
        <p:spPr/>
        <p:txBody>
          <a:bodyPr/>
          <a:lstStyle>
            <a:lvl1pPr>
              <a:defRPr/>
            </a:lvl1pPr>
          </a:lstStyle>
          <a:p>
            <a:fld id="{8F743E25-9D91-46DA-B0AB-B71660643F09}" type="slidenum">
              <a:rPr lang="en-US" smtClean="0"/>
              <a:pPr/>
              <a:t>‹#›</a:t>
            </a:fld>
            <a:endParaRPr lang="en-US"/>
          </a:p>
        </p:txBody>
      </p:sp>
    </p:spTree>
    <p:extLst>
      <p:ext uri="{BB962C8B-B14F-4D97-AF65-F5344CB8AC3E}">
        <p14:creationId xmlns:p14="http://schemas.microsoft.com/office/powerpoint/2010/main" val="301510056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6459868" y="1589567"/>
            <a:ext cx="5181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9"/>
          <p:cNvSpPr>
            <a:spLocks noGrp="1"/>
          </p:cNvSpPr>
          <p:nvPr>
            <p:ph type="sldNum" sz="quarter" idx="10"/>
          </p:nvPr>
        </p:nvSpPr>
        <p:spPr/>
        <p:txBody>
          <a:bodyPr rtlCol="0"/>
          <a:lstStyle>
            <a:lvl1pPr>
              <a:defRPr/>
            </a:lvl1pPr>
          </a:lstStyle>
          <a:p>
            <a:fld id="{8F743E25-9D91-46DA-B0AB-B71660643F09}" type="slidenum">
              <a:rPr lang="en-US" smtClean="0"/>
              <a:pPr/>
              <a:t>‹#›</a:t>
            </a:fld>
            <a:endParaRPr lang="en-US"/>
          </a:p>
        </p:txBody>
      </p:sp>
    </p:spTree>
    <p:extLst>
      <p:ext uri="{BB962C8B-B14F-4D97-AF65-F5344CB8AC3E}">
        <p14:creationId xmlns:p14="http://schemas.microsoft.com/office/powerpoint/2010/main" val="429250541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6400800" y="2438400"/>
            <a:ext cx="51816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812800" y="1752600"/>
            <a:ext cx="5181600" cy="640080"/>
          </a:xfrm>
          <a:solidFill>
            <a:srgbClr val="B10021"/>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6400800" y="1752600"/>
            <a:ext cx="5181600" cy="640080"/>
          </a:xfrm>
          <a:solidFill>
            <a:srgbClr val="B10021"/>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Slide Number Placeholder 11"/>
          <p:cNvSpPr>
            <a:spLocks noGrp="1"/>
          </p:cNvSpPr>
          <p:nvPr>
            <p:ph type="sldNum" sz="quarter" idx="10"/>
          </p:nvPr>
        </p:nvSpPr>
        <p:spPr/>
        <p:txBody>
          <a:bodyPr rtlCol="0"/>
          <a:lstStyle>
            <a:lvl1pPr>
              <a:defRPr/>
            </a:lvl1pPr>
          </a:lstStyle>
          <a:p>
            <a:fld id="{8F743E25-9D91-46DA-B0AB-B71660643F09}" type="slidenum">
              <a:rPr lang="en-US" smtClean="0"/>
              <a:pPr/>
              <a:t>‹#›</a:t>
            </a:fld>
            <a:endParaRPr lang="en-US"/>
          </a:p>
        </p:txBody>
      </p:sp>
    </p:spTree>
    <p:extLst>
      <p:ext uri="{BB962C8B-B14F-4D97-AF65-F5344CB8AC3E}">
        <p14:creationId xmlns:p14="http://schemas.microsoft.com/office/powerpoint/2010/main" val="399719866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2"/>
          <p:cNvSpPr>
            <a:spLocks noGrp="1"/>
          </p:cNvSpPr>
          <p:nvPr>
            <p:ph type="sldNum" sz="quarter" idx="10"/>
          </p:nvPr>
        </p:nvSpPr>
        <p:spPr/>
        <p:txBody>
          <a:bodyPr/>
          <a:lstStyle>
            <a:lvl1pPr>
              <a:defRPr/>
            </a:lvl1pPr>
          </a:lstStyle>
          <a:p>
            <a:fld id="{8F743E25-9D91-46DA-B0AB-B71660643F09}" type="slidenum">
              <a:rPr lang="en-US" smtClean="0"/>
              <a:pPr/>
              <a:t>‹#›</a:t>
            </a:fld>
            <a:endParaRPr lang="en-US"/>
          </a:p>
        </p:txBody>
      </p:sp>
    </p:spTree>
    <p:extLst>
      <p:ext uri="{BB962C8B-B14F-4D97-AF65-F5344CB8AC3E}">
        <p14:creationId xmlns:p14="http://schemas.microsoft.com/office/powerpoint/2010/main" val="251244928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812800" y="1752600"/>
            <a:ext cx="2133600" cy="4343400"/>
          </a:xfrm>
          <a:solidFill>
            <a:srgbClr val="B10021"/>
          </a:solidFill>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Trebuchet MS" pitchFamily="34" charset="0"/>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2"/>
          <p:cNvSpPr>
            <a:spLocks noGrp="1"/>
          </p:cNvSpPr>
          <p:nvPr>
            <p:ph type="sldNum" sz="quarter" idx="10"/>
          </p:nvPr>
        </p:nvSpPr>
        <p:spPr/>
        <p:txBody>
          <a:bodyPr/>
          <a:lstStyle>
            <a:lvl1pPr>
              <a:defRPr/>
            </a:lvl1pPr>
          </a:lstStyle>
          <a:p>
            <a:fld id="{8F743E25-9D91-46DA-B0AB-B71660643F09}" type="slidenum">
              <a:rPr lang="en-US" smtClean="0"/>
              <a:pPr/>
              <a:t>‹#›</a:t>
            </a:fld>
            <a:endParaRPr lang="en-US"/>
          </a:p>
        </p:txBody>
      </p:sp>
    </p:spTree>
    <p:extLst>
      <p:ext uri="{BB962C8B-B14F-4D97-AF65-F5344CB8AC3E}">
        <p14:creationId xmlns:p14="http://schemas.microsoft.com/office/powerpoint/2010/main" val="31675029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609600" y="1600206"/>
            <a:ext cx="10972800" cy="4525963"/>
          </a:xfrm>
        </p:spPr>
        <p:txBody>
          <a:bodyPr/>
          <a:lstStyle/>
          <a:p>
            <a:pPr lvl="0"/>
            <a:r>
              <a:rPr lang="en-US" noProof="0"/>
              <a:t>Click icon to add chart</a:t>
            </a:r>
            <a:endParaRPr lang="en-US" noProof="0" dirty="0"/>
          </a:p>
        </p:txBody>
      </p:sp>
      <p:sp>
        <p:nvSpPr>
          <p:cNvPr id="5" name="Title 1"/>
          <p:cNvSpPr>
            <a:spLocks noGrp="1"/>
          </p:cNvSpPr>
          <p:nvPr>
            <p:ph type="title"/>
          </p:nvPr>
        </p:nvSpPr>
        <p:spPr>
          <a:xfrm>
            <a:off x="816864" y="228600"/>
            <a:ext cx="10871200" cy="990600"/>
          </a:xfrm>
        </p:spPr>
        <p:txBody>
          <a:bodyPr/>
          <a:lstStyle/>
          <a:p>
            <a:r>
              <a:rPr lang="en-US"/>
              <a:t>Click to edit Master title style</a:t>
            </a:r>
          </a:p>
        </p:txBody>
      </p:sp>
    </p:spTree>
    <p:extLst>
      <p:ext uri="{BB962C8B-B14F-4D97-AF65-F5344CB8AC3E}">
        <p14:creationId xmlns:p14="http://schemas.microsoft.com/office/powerpoint/2010/main" val="155558272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5" name="Rectangle 4"/>
          <p:cNvSpPr/>
          <p:nvPr/>
        </p:nvSpPr>
        <p:spPr>
          <a:xfrm>
            <a:off x="0" y="1600200"/>
            <a:ext cx="1727200" cy="990600"/>
          </a:xfrm>
          <a:prstGeom prst="rect">
            <a:avLst/>
          </a:prstGeom>
          <a:solidFill>
            <a:srgbClr val="B1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6" name="Rectangle 5"/>
          <p:cNvSpPr/>
          <p:nvPr/>
        </p:nvSpPr>
        <p:spPr>
          <a:xfrm>
            <a:off x="1828800" y="1600200"/>
            <a:ext cx="10363200" cy="990600"/>
          </a:xfrm>
          <a:prstGeom prst="rect">
            <a:avLst/>
          </a:prstGeom>
          <a:solidFill>
            <a:srgbClr val="00009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3" name="Text Placeholder 2"/>
          <p:cNvSpPr>
            <a:spLocks noGrp="1"/>
          </p:cNvSpPr>
          <p:nvPr>
            <p:ph type="body" idx="1"/>
          </p:nvPr>
        </p:nvSpPr>
        <p:spPr>
          <a:xfrm>
            <a:off x="1828803" y="2743200"/>
            <a:ext cx="9497484" cy="1673225"/>
          </a:xfrm>
        </p:spPr>
        <p:txBody>
          <a:bodyPr/>
          <a:lstStyle>
            <a:lvl1pPr marL="0" indent="0">
              <a:buNone/>
              <a:defRPr sz="2800">
                <a:solidFill>
                  <a:srgbClr val="000000"/>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en-US"/>
              <a:t>Click to edit Master title style</a:t>
            </a:r>
          </a:p>
        </p:txBody>
      </p:sp>
      <p:sp>
        <p:nvSpPr>
          <p:cNvPr id="8" name="Slide Number Placeholder 12"/>
          <p:cNvSpPr>
            <a:spLocks noGrp="1"/>
          </p:cNvSpPr>
          <p:nvPr>
            <p:ph type="sldNum" sz="quarter" idx="10"/>
          </p:nvPr>
        </p:nvSpPr>
        <p:spPr>
          <a:xfrm>
            <a:off x="0" y="1752607"/>
            <a:ext cx="1727200" cy="701675"/>
          </a:xfrm>
        </p:spPr>
        <p:txBody>
          <a:bodyPr>
            <a:noAutofit/>
          </a:bodyPr>
          <a:lstStyle>
            <a:lvl1pPr>
              <a:defRPr sz="2400">
                <a:solidFill>
                  <a:srgbClr val="FFFFFF"/>
                </a:solidFill>
              </a:defRPr>
            </a:lvl1pPr>
          </a:lstStyle>
          <a:p>
            <a:fld id="{8F743E25-9D91-46DA-B0AB-B71660643F09}"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3315" y="6019807"/>
            <a:ext cx="3033508" cy="936819"/>
          </a:xfrm>
          <a:prstGeom prst="rect">
            <a:avLst/>
          </a:prstGeom>
        </p:spPr>
      </p:pic>
    </p:spTree>
    <p:extLst>
      <p:ext uri="{BB962C8B-B14F-4D97-AF65-F5344CB8AC3E}">
        <p14:creationId xmlns:p14="http://schemas.microsoft.com/office/powerpoint/2010/main" val="18061533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bwMode="white">
          <a:xfrm>
            <a:off x="-12700" y="4572007"/>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6" name="Rectangle 5"/>
          <p:cNvSpPr/>
          <p:nvPr/>
        </p:nvSpPr>
        <p:spPr>
          <a:xfrm>
            <a:off x="-12696" y="4664075"/>
            <a:ext cx="1951567" cy="712788"/>
          </a:xfrm>
          <a:prstGeom prst="rect">
            <a:avLst/>
          </a:prstGeom>
          <a:solidFill>
            <a:srgbClr val="B1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7" name="Rectangle 6"/>
          <p:cNvSpPr/>
          <p:nvPr/>
        </p:nvSpPr>
        <p:spPr>
          <a:xfrm>
            <a:off x="2059517" y="4654550"/>
            <a:ext cx="10132483" cy="712788"/>
          </a:xfrm>
          <a:prstGeom prst="rect">
            <a:avLst/>
          </a:prstGeom>
          <a:solidFill>
            <a:srgbClr val="00009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Slide Number Placeholder 12"/>
          <p:cNvSpPr>
            <a:spLocks noGrp="1"/>
          </p:cNvSpPr>
          <p:nvPr>
            <p:ph type="sldNum" sz="quarter" idx="10"/>
          </p:nvPr>
        </p:nvSpPr>
        <p:spPr>
          <a:xfrm>
            <a:off x="0" y="4667257"/>
            <a:ext cx="1930400" cy="663575"/>
          </a:xfrm>
        </p:spPr>
        <p:txBody>
          <a:bodyPr rtlCol="0"/>
          <a:lstStyle>
            <a:lvl1pPr>
              <a:defRPr sz="2800"/>
            </a:lvl1pPr>
          </a:lstStyle>
          <a:p>
            <a:fld id="{8F743E25-9D91-46DA-B0AB-B71660643F09}" type="slidenum">
              <a:rPr lang="en-US" smtClean="0"/>
              <a:pPr/>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3315" y="6019807"/>
            <a:ext cx="3033508" cy="936819"/>
          </a:xfrm>
          <a:prstGeom prst="rect">
            <a:avLst/>
          </a:prstGeom>
        </p:spPr>
      </p:pic>
    </p:spTree>
    <p:extLst>
      <p:ext uri="{BB962C8B-B14F-4D97-AF65-F5344CB8AC3E}">
        <p14:creationId xmlns:p14="http://schemas.microsoft.com/office/powerpoint/2010/main" val="17557133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22"/>
          <p:cNvSpPr>
            <a:spLocks noGrp="1"/>
          </p:cNvSpPr>
          <p:nvPr>
            <p:ph type="sldNum" sz="quarter" idx="10"/>
          </p:nvPr>
        </p:nvSpPr>
        <p:spPr/>
        <p:txBody>
          <a:bodyPr/>
          <a:lstStyle>
            <a:lvl1pPr>
              <a:defRPr/>
            </a:lvl1pPr>
          </a:lstStyle>
          <a:p>
            <a:fld id="{8F743E25-9D91-46DA-B0AB-B71660643F09}" type="slidenum">
              <a:rPr lang="en-US" smtClean="0"/>
              <a:pPr/>
              <a:t>‹#›</a:t>
            </a:fld>
            <a:endParaRPr lang="en-US"/>
          </a:p>
        </p:txBody>
      </p:sp>
    </p:spTree>
    <p:extLst>
      <p:ext uri="{BB962C8B-B14F-4D97-AF65-F5344CB8AC3E}">
        <p14:creationId xmlns:p14="http://schemas.microsoft.com/office/powerpoint/2010/main" val="20988291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F743E25-9D91-46DA-B0AB-B71660643F09}" type="slidenum">
              <a:rPr lang="en-US" smtClean="0"/>
              <a:pPr/>
              <a:t>‹#›</a:t>
            </a:fld>
            <a:endParaRPr lang="en-US"/>
          </a:p>
        </p:txBody>
      </p:sp>
      <p:pic>
        <p:nvPicPr>
          <p:cNvPr id="4" name="Picture 3" descr="2000px-Blank_US_Map.svg.gif"/>
          <p:cNvPicPr>
            <a:picLocks noChangeAspect="1"/>
          </p:cNvPicPr>
          <p:nvPr/>
        </p:nvPicPr>
        <p:blipFill>
          <a:blip r:embed="rId2" cstate="print">
            <a:lum/>
          </a:blip>
          <a:stretch>
            <a:fillRect/>
          </a:stretch>
        </p:blipFill>
        <p:spPr>
          <a:xfrm>
            <a:off x="406400" y="4648200"/>
            <a:ext cx="4106709" cy="1905000"/>
          </a:xfrm>
          <a:prstGeom prst="rect">
            <a:avLst/>
          </a:prstGeom>
        </p:spPr>
      </p:pic>
      <p:sp>
        <p:nvSpPr>
          <p:cNvPr id="5" name="Text Placeholder 2"/>
          <p:cNvSpPr>
            <a:spLocks noGrp="1"/>
          </p:cNvSpPr>
          <p:nvPr>
            <p:ph type="body" idx="1"/>
          </p:nvPr>
        </p:nvSpPr>
        <p:spPr>
          <a:xfrm>
            <a:off x="1320803" y="2743200"/>
            <a:ext cx="9497484" cy="1673225"/>
          </a:xfrm>
        </p:spPr>
        <p:txBody>
          <a:bodyPr/>
          <a:lstStyle>
            <a:lvl1pPr marL="0" indent="0" algn="ctr">
              <a:buNone/>
              <a:defRPr sz="4000">
                <a:solidFill>
                  <a:srgbClr val="B1002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Tree>
    <p:extLst>
      <p:ext uri="{BB962C8B-B14F-4D97-AF65-F5344CB8AC3E}">
        <p14:creationId xmlns:p14="http://schemas.microsoft.com/office/powerpoint/2010/main" val="125508578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B2622-A974-48DC-BA2B-95BE5EA61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2A55BC-F0C8-4066-9156-2F04ABAA7B3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94AC6A-FB9E-459B-8032-5F7DB17623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15ED69-57AC-4A85-B4A2-1AD07B64E860}"/>
              </a:ext>
            </a:extLst>
          </p:cNvPr>
          <p:cNvSpPr>
            <a:spLocks noGrp="1"/>
          </p:cNvSpPr>
          <p:nvPr>
            <p:ph type="dt" sz="half" idx="10"/>
          </p:nvPr>
        </p:nvSpPr>
        <p:spPr/>
        <p:txBody>
          <a:bodyPr/>
          <a:lstStyle/>
          <a:p>
            <a:fld id="{2E4B1525-7F3C-40DF-BB8E-01E63E4F711D}" type="datetimeFigureOut">
              <a:rPr lang="en-US" smtClean="0"/>
              <a:t>5/1/2020</a:t>
            </a:fld>
            <a:endParaRPr lang="en-US"/>
          </a:p>
        </p:txBody>
      </p:sp>
      <p:sp>
        <p:nvSpPr>
          <p:cNvPr id="6" name="Footer Placeholder 5">
            <a:extLst>
              <a:ext uri="{FF2B5EF4-FFF2-40B4-BE49-F238E27FC236}">
                <a16:creationId xmlns:a16="http://schemas.microsoft.com/office/drawing/2014/main" id="{356C9E4D-7A99-4951-BBA4-42B8978236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10384A-E2D7-4813-B458-FE32C4D4CF3E}"/>
              </a:ext>
            </a:extLst>
          </p:cNvPr>
          <p:cNvSpPr>
            <a:spLocks noGrp="1"/>
          </p:cNvSpPr>
          <p:nvPr>
            <p:ph type="sldNum" sz="quarter" idx="12"/>
          </p:nvPr>
        </p:nvSpPr>
        <p:spPr/>
        <p:txBody>
          <a:bodyPr/>
          <a:lstStyle/>
          <a:p>
            <a:fld id="{9FD4F5E0-7723-4108-A7C3-3BAB7A53AE39}" type="slidenum">
              <a:rPr lang="en-US" smtClean="0"/>
              <a:t>‹#›</a:t>
            </a:fld>
            <a:endParaRPr lang="en-US"/>
          </a:p>
        </p:txBody>
      </p:sp>
    </p:spTree>
    <p:extLst>
      <p:ext uri="{BB962C8B-B14F-4D97-AF65-F5344CB8AC3E}">
        <p14:creationId xmlns:p14="http://schemas.microsoft.com/office/powerpoint/2010/main" val="26879352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Quote Slide">
    <p:bg>
      <p:bgPr>
        <a:solidFill>
          <a:srgbClr val="000099"/>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10" name="Rectangle 9"/>
          <p:cNvSpPr/>
          <p:nvPr/>
        </p:nvSpPr>
        <p:spPr>
          <a:xfrm>
            <a:off x="3145371" y="6043620"/>
            <a:ext cx="9046633" cy="714375"/>
          </a:xfrm>
          <a:prstGeom prst="rect">
            <a:avLst/>
          </a:prstGeom>
          <a:solidFill>
            <a:srgbClr val="2F2FFF">
              <a:alpha val="74902"/>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5" name="Rectangle 4"/>
          <p:cNvSpPr/>
          <p:nvPr/>
        </p:nvSpPr>
        <p:spPr>
          <a:xfrm>
            <a:off x="-12700" y="6053145"/>
            <a:ext cx="2999317" cy="712787"/>
          </a:xfrm>
          <a:prstGeom prst="rect">
            <a:avLst/>
          </a:prstGeom>
          <a:solidFill>
            <a:srgbClr val="B1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8" name="Title 7"/>
          <p:cNvSpPr>
            <a:spLocks noGrp="1"/>
          </p:cNvSpPr>
          <p:nvPr>
            <p:ph type="ctrTitle" hasCustomPrompt="1"/>
          </p:nvPr>
        </p:nvSpPr>
        <p:spPr>
          <a:xfrm>
            <a:off x="6096000" y="609600"/>
            <a:ext cx="5588000" cy="5181600"/>
          </a:xfrm>
        </p:spPr>
        <p:txBody>
          <a:bodyPr anchor="b"/>
          <a:lstStyle>
            <a:lvl1pPr>
              <a:defRPr cap="none" baseline="0">
                <a:solidFill>
                  <a:schemeClr val="tx1"/>
                </a:solidFill>
                <a:latin typeface="Trebuchet MS" pitchFamily="34" charset="0"/>
              </a:defRPr>
            </a:lvl1pPr>
          </a:lstStyle>
          <a:p>
            <a:r>
              <a:rPr lang="en-US" dirty="0"/>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latin typeface="Trebuchet MS"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14" name="Picture Placeholder 2"/>
          <p:cNvSpPr>
            <a:spLocks noGrp="1"/>
          </p:cNvSpPr>
          <p:nvPr>
            <p:ph type="pic" idx="10"/>
          </p:nvPr>
        </p:nvSpPr>
        <p:spPr>
          <a:xfrm>
            <a:off x="1016000" y="838200"/>
            <a:ext cx="4165600" cy="4800600"/>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Tree>
    <p:extLst>
      <p:ext uri="{BB962C8B-B14F-4D97-AF65-F5344CB8AC3E}">
        <p14:creationId xmlns:p14="http://schemas.microsoft.com/office/powerpoint/2010/main" val="15099671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7"/>
            <a:ext cx="2844800" cy="365125"/>
          </a:xfrm>
          <a:prstGeom prst="rect">
            <a:avLst/>
          </a:prstGeom>
        </p:spPr>
        <p:txBody>
          <a:bodyPr/>
          <a:lstStyle>
            <a:lvl1pPr>
              <a:defRPr>
                <a:latin typeface="Trebuchet MS" pitchFamily="34" charset="0"/>
              </a:defRPr>
            </a:lvl1pPr>
          </a:lstStyle>
          <a:p>
            <a:endParaRPr lang="en-US" dirty="0"/>
          </a:p>
        </p:txBody>
      </p:sp>
      <p:sp>
        <p:nvSpPr>
          <p:cNvPr id="5" name="Footer Placeholder 4"/>
          <p:cNvSpPr>
            <a:spLocks noGrp="1"/>
          </p:cNvSpPr>
          <p:nvPr>
            <p:ph type="ftr" sz="quarter" idx="11"/>
          </p:nvPr>
        </p:nvSpPr>
        <p:spPr>
          <a:xfrm>
            <a:off x="4165600" y="6356357"/>
            <a:ext cx="3860800" cy="365125"/>
          </a:xfrm>
          <a:prstGeom prst="rect">
            <a:avLst/>
          </a:prstGeom>
        </p:spPr>
        <p:txBody>
          <a:bodyPr/>
          <a:lstStyle>
            <a:lvl1pPr>
              <a:defRPr>
                <a:latin typeface="Trebuchet MS" pitchFamily="34" charset="0"/>
              </a:defRPr>
            </a:lvl1pPr>
          </a:lstStyle>
          <a:p>
            <a:endParaRPr lang="en-US" dirty="0"/>
          </a:p>
        </p:txBody>
      </p:sp>
      <p:sp>
        <p:nvSpPr>
          <p:cNvPr id="6" name="Slide Number Placeholder 5"/>
          <p:cNvSpPr>
            <a:spLocks noGrp="1"/>
          </p:cNvSpPr>
          <p:nvPr>
            <p:ph type="sldNum" sz="quarter" idx="12"/>
          </p:nvPr>
        </p:nvSpPr>
        <p:spPr/>
        <p:txBody>
          <a:bodyPr/>
          <a:lstStyle/>
          <a:p>
            <a:fld id="{8F743E25-9D91-46DA-B0AB-B71660643F09}" type="slidenum">
              <a:rPr lang="en-US" smtClean="0"/>
              <a:pPr/>
              <a:t>‹#›</a:t>
            </a:fld>
            <a:endParaRPr lang="en-US"/>
          </a:p>
        </p:txBody>
      </p:sp>
    </p:spTree>
    <p:extLst>
      <p:ext uri="{BB962C8B-B14F-4D97-AF65-F5344CB8AC3E}">
        <p14:creationId xmlns:p14="http://schemas.microsoft.com/office/powerpoint/2010/main" val="3114025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D554-60F9-430B-A18A-1980CD51C8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8EDDBD-172A-4BEF-AFF5-49151E700B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58F8EDF-713B-4D57-B046-9A1365FD13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7F7FE8-956B-4A55-874C-8358EDC2A2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F6017F-C296-482B-8D5E-98AFEC9D07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82B627-03D6-4741-A36E-B81A60CF5029}"/>
              </a:ext>
            </a:extLst>
          </p:cNvPr>
          <p:cNvSpPr>
            <a:spLocks noGrp="1"/>
          </p:cNvSpPr>
          <p:nvPr>
            <p:ph type="dt" sz="half" idx="10"/>
          </p:nvPr>
        </p:nvSpPr>
        <p:spPr/>
        <p:txBody>
          <a:bodyPr/>
          <a:lstStyle/>
          <a:p>
            <a:fld id="{2E4B1525-7F3C-40DF-BB8E-01E63E4F711D}" type="datetimeFigureOut">
              <a:rPr lang="en-US" smtClean="0"/>
              <a:t>5/1/2020</a:t>
            </a:fld>
            <a:endParaRPr lang="en-US"/>
          </a:p>
        </p:txBody>
      </p:sp>
      <p:sp>
        <p:nvSpPr>
          <p:cNvPr id="8" name="Footer Placeholder 7">
            <a:extLst>
              <a:ext uri="{FF2B5EF4-FFF2-40B4-BE49-F238E27FC236}">
                <a16:creationId xmlns:a16="http://schemas.microsoft.com/office/drawing/2014/main" id="{F04ACEC4-029C-41AF-8EE1-F0354B1B1C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AEB139-3582-4A3C-AFF4-DEA5AF3468AF}"/>
              </a:ext>
            </a:extLst>
          </p:cNvPr>
          <p:cNvSpPr>
            <a:spLocks noGrp="1"/>
          </p:cNvSpPr>
          <p:nvPr>
            <p:ph type="sldNum" sz="quarter" idx="12"/>
          </p:nvPr>
        </p:nvSpPr>
        <p:spPr/>
        <p:txBody>
          <a:bodyPr/>
          <a:lstStyle/>
          <a:p>
            <a:fld id="{9FD4F5E0-7723-4108-A7C3-3BAB7A53AE39}" type="slidenum">
              <a:rPr lang="en-US" smtClean="0"/>
              <a:t>‹#›</a:t>
            </a:fld>
            <a:endParaRPr lang="en-US"/>
          </a:p>
        </p:txBody>
      </p:sp>
    </p:spTree>
    <p:extLst>
      <p:ext uri="{BB962C8B-B14F-4D97-AF65-F5344CB8AC3E}">
        <p14:creationId xmlns:p14="http://schemas.microsoft.com/office/powerpoint/2010/main" val="304363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A77AE-BD26-4F12-87CA-4EBEA45C2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134FD-F276-4C4E-AA56-C62B541A301C}"/>
              </a:ext>
            </a:extLst>
          </p:cNvPr>
          <p:cNvSpPr>
            <a:spLocks noGrp="1"/>
          </p:cNvSpPr>
          <p:nvPr>
            <p:ph type="dt" sz="half" idx="10"/>
          </p:nvPr>
        </p:nvSpPr>
        <p:spPr/>
        <p:txBody>
          <a:bodyPr/>
          <a:lstStyle/>
          <a:p>
            <a:fld id="{2E4B1525-7F3C-40DF-BB8E-01E63E4F711D}" type="datetimeFigureOut">
              <a:rPr lang="en-US" smtClean="0"/>
              <a:t>5/1/2020</a:t>
            </a:fld>
            <a:endParaRPr lang="en-US"/>
          </a:p>
        </p:txBody>
      </p:sp>
      <p:sp>
        <p:nvSpPr>
          <p:cNvPr id="4" name="Footer Placeholder 3">
            <a:extLst>
              <a:ext uri="{FF2B5EF4-FFF2-40B4-BE49-F238E27FC236}">
                <a16:creationId xmlns:a16="http://schemas.microsoft.com/office/drawing/2014/main" id="{5DFFFA9D-9C23-44E0-89F3-8E19E15BD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0F01CB-0149-47B0-9066-3FE62DBCB6AA}"/>
              </a:ext>
            </a:extLst>
          </p:cNvPr>
          <p:cNvSpPr>
            <a:spLocks noGrp="1"/>
          </p:cNvSpPr>
          <p:nvPr>
            <p:ph type="sldNum" sz="quarter" idx="12"/>
          </p:nvPr>
        </p:nvSpPr>
        <p:spPr/>
        <p:txBody>
          <a:bodyPr/>
          <a:lstStyle/>
          <a:p>
            <a:fld id="{9FD4F5E0-7723-4108-A7C3-3BAB7A53AE39}" type="slidenum">
              <a:rPr lang="en-US" smtClean="0"/>
              <a:t>‹#›</a:t>
            </a:fld>
            <a:endParaRPr lang="en-US"/>
          </a:p>
        </p:txBody>
      </p:sp>
    </p:spTree>
    <p:extLst>
      <p:ext uri="{BB962C8B-B14F-4D97-AF65-F5344CB8AC3E}">
        <p14:creationId xmlns:p14="http://schemas.microsoft.com/office/powerpoint/2010/main" val="4237369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0B161E-40E9-46FD-843E-0F24898ABD56}"/>
              </a:ext>
            </a:extLst>
          </p:cNvPr>
          <p:cNvSpPr>
            <a:spLocks noGrp="1"/>
          </p:cNvSpPr>
          <p:nvPr>
            <p:ph type="dt" sz="half" idx="10"/>
          </p:nvPr>
        </p:nvSpPr>
        <p:spPr/>
        <p:txBody>
          <a:bodyPr/>
          <a:lstStyle/>
          <a:p>
            <a:fld id="{2E4B1525-7F3C-40DF-BB8E-01E63E4F711D}" type="datetimeFigureOut">
              <a:rPr lang="en-US" smtClean="0"/>
              <a:t>5/1/2020</a:t>
            </a:fld>
            <a:endParaRPr lang="en-US"/>
          </a:p>
        </p:txBody>
      </p:sp>
      <p:sp>
        <p:nvSpPr>
          <p:cNvPr id="3" name="Footer Placeholder 2">
            <a:extLst>
              <a:ext uri="{FF2B5EF4-FFF2-40B4-BE49-F238E27FC236}">
                <a16:creationId xmlns:a16="http://schemas.microsoft.com/office/drawing/2014/main" id="{7ECA2EA4-1A5F-4AA8-B527-9166E59A4F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6E08D2-771D-4EAD-8AD0-7EF782A022FD}"/>
              </a:ext>
            </a:extLst>
          </p:cNvPr>
          <p:cNvSpPr>
            <a:spLocks noGrp="1"/>
          </p:cNvSpPr>
          <p:nvPr>
            <p:ph type="sldNum" sz="quarter" idx="12"/>
          </p:nvPr>
        </p:nvSpPr>
        <p:spPr/>
        <p:txBody>
          <a:bodyPr/>
          <a:lstStyle/>
          <a:p>
            <a:fld id="{9FD4F5E0-7723-4108-A7C3-3BAB7A53AE39}" type="slidenum">
              <a:rPr lang="en-US" smtClean="0"/>
              <a:t>‹#›</a:t>
            </a:fld>
            <a:endParaRPr lang="en-US"/>
          </a:p>
        </p:txBody>
      </p:sp>
    </p:spTree>
    <p:extLst>
      <p:ext uri="{BB962C8B-B14F-4D97-AF65-F5344CB8AC3E}">
        <p14:creationId xmlns:p14="http://schemas.microsoft.com/office/powerpoint/2010/main" val="1686312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F29D-5D24-47DE-896E-6E8C52CC9B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0E5660-843D-4CD8-894A-E4747289D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98B147-FDDE-4FBF-A1B2-30306832A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E92DFD-E349-4BCB-AD9A-D51ED5E7CEB6}"/>
              </a:ext>
            </a:extLst>
          </p:cNvPr>
          <p:cNvSpPr>
            <a:spLocks noGrp="1"/>
          </p:cNvSpPr>
          <p:nvPr>
            <p:ph type="dt" sz="half" idx="10"/>
          </p:nvPr>
        </p:nvSpPr>
        <p:spPr/>
        <p:txBody>
          <a:bodyPr/>
          <a:lstStyle/>
          <a:p>
            <a:fld id="{2E4B1525-7F3C-40DF-BB8E-01E63E4F711D}" type="datetimeFigureOut">
              <a:rPr lang="en-US" smtClean="0"/>
              <a:t>5/1/2020</a:t>
            </a:fld>
            <a:endParaRPr lang="en-US"/>
          </a:p>
        </p:txBody>
      </p:sp>
      <p:sp>
        <p:nvSpPr>
          <p:cNvPr id="6" name="Footer Placeholder 5">
            <a:extLst>
              <a:ext uri="{FF2B5EF4-FFF2-40B4-BE49-F238E27FC236}">
                <a16:creationId xmlns:a16="http://schemas.microsoft.com/office/drawing/2014/main" id="{C46D469C-13B6-489C-9018-A3C1DDF77B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4D663D-908D-4A25-B5FF-CD5EC27501A9}"/>
              </a:ext>
            </a:extLst>
          </p:cNvPr>
          <p:cNvSpPr>
            <a:spLocks noGrp="1"/>
          </p:cNvSpPr>
          <p:nvPr>
            <p:ph type="sldNum" sz="quarter" idx="12"/>
          </p:nvPr>
        </p:nvSpPr>
        <p:spPr/>
        <p:txBody>
          <a:bodyPr/>
          <a:lstStyle/>
          <a:p>
            <a:fld id="{9FD4F5E0-7723-4108-A7C3-3BAB7A53AE39}" type="slidenum">
              <a:rPr lang="en-US" smtClean="0"/>
              <a:t>‹#›</a:t>
            </a:fld>
            <a:endParaRPr lang="en-US"/>
          </a:p>
        </p:txBody>
      </p:sp>
    </p:spTree>
    <p:extLst>
      <p:ext uri="{BB962C8B-B14F-4D97-AF65-F5344CB8AC3E}">
        <p14:creationId xmlns:p14="http://schemas.microsoft.com/office/powerpoint/2010/main" val="388683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3437-4814-4CF1-9615-14F0B8D8FF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9CD52D-B203-457A-B93D-097BA32138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9785F8-ED82-406E-B0B2-BF8F750FC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E36294-48D4-4B4A-B8D9-7C13FBBF751F}"/>
              </a:ext>
            </a:extLst>
          </p:cNvPr>
          <p:cNvSpPr>
            <a:spLocks noGrp="1"/>
          </p:cNvSpPr>
          <p:nvPr>
            <p:ph type="dt" sz="half" idx="10"/>
          </p:nvPr>
        </p:nvSpPr>
        <p:spPr/>
        <p:txBody>
          <a:bodyPr/>
          <a:lstStyle/>
          <a:p>
            <a:fld id="{2E4B1525-7F3C-40DF-BB8E-01E63E4F711D}" type="datetimeFigureOut">
              <a:rPr lang="en-US" smtClean="0"/>
              <a:t>5/1/2020</a:t>
            </a:fld>
            <a:endParaRPr lang="en-US"/>
          </a:p>
        </p:txBody>
      </p:sp>
      <p:sp>
        <p:nvSpPr>
          <p:cNvPr id="6" name="Footer Placeholder 5">
            <a:extLst>
              <a:ext uri="{FF2B5EF4-FFF2-40B4-BE49-F238E27FC236}">
                <a16:creationId xmlns:a16="http://schemas.microsoft.com/office/drawing/2014/main" id="{D7C733DC-6B17-482F-9B69-946E61D732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C63863-20E3-4D00-9F18-98A7E8F4D1A8}"/>
              </a:ext>
            </a:extLst>
          </p:cNvPr>
          <p:cNvSpPr>
            <a:spLocks noGrp="1"/>
          </p:cNvSpPr>
          <p:nvPr>
            <p:ph type="sldNum" sz="quarter" idx="12"/>
          </p:nvPr>
        </p:nvSpPr>
        <p:spPr/>
        <p:txBody>
          <a:bodyPr/>
          <a:lstStyle/>
          <a:p>
            <a:fld id="{9FD4F5E0-7723-4108-A7C3-3BAB7A53AE39}" type="slidenum">
              <a:rPr lang="en-US" smtClean="0"/>
              <a:t>‹#›</a:t>
            </a:fld>
            <a:endParaRPr lang="en-US"/>
          </a:p>
        </p:txBody>
      </p:sp>
    </p:spTree>
    <p:extLst>
      <p:ext uri="{BB962C8B-B14F-4D97-AF65-F5344CB8AC3E}">
        <p14:creationId xmlns:p14="http://schemas.microsoft.com/office/powerpoint/2010/main" val="2445828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7.pn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9E1C9C-629E-46B4-B665-D4A28E8BD8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2D1802-2E44-4B93-9DDA-9B37923195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00475-3557-449A-B8DF-D40567DA54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B1525-7F3C-40DF-BB8E-01E63E4F711D}" type="datetimeFigureOut">
              <a:rPr lang="en-US" smtClean="0"/>
              <a:t>5/1/2020</a:t>
            </a:fld>
            <a:endParaRPr lang="en-US"/>
          </a:p>
        </p:txBody>
      </p:sp>
      <p:sp>
        <p:nvSpPr>
          <p:cNvPr id="5" name="Footer Placeholder 4">
            <a:extLst>
              <a:ext uri="{FF2B5EF4-FFF2-40B4-BE49-F238E27FC236}">
                <a16:creationId xmlns:a16="http://schemas.microsoft.com/office/drawing/2014/main" id="{2F5C1F1F-97F2-479E-8B07-B9C2332662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3E5945-205B-4D52-BD94-16DC8C9352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D4F5E0-7723-4108-A7C3-3BAB7A53AE39}" type="slidenum">
              <a:rPr lang="en-US" smtClean="0"/>
              <a:t>‹#›</a:t>
            </a:fld>
            <a:endParaRPr lang="en-US"/>
          </a:p>
        </p:txBody>
      </p:sp>
    </p:spTree>
    <p:extLst>
      <p:ext uri="{BB962C8B-B14F-4D97-AF65-F5344CB8AC3E}">
        <p14:creationId xmlns:p14="http://schemas.microsoft.com/office/powerpoint/2010/main" val="1103644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812800" y="228600"/>
            <a:ext cx="10871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12"/>
          <p:cNvSpPr>
            <a:spLocks noGrp="1"/>
          </p:cNvSpPr>
          <p:nvPr>
            <p:ph type="body" idx="1"/>
          </p:nvPr>
        </p:nvSpPr>
        <p:spPr bwMode="auto">
          <a:xfrm>
            <a:off x="817033" y="1600206"/>
            <a:ext cx="10871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8" name="Rectangle 7"/>
          <p:cNvSpPr/>
          <p:nvPr/>
        </p:nvSpPr>
        <p:spPr>
          <a:xfrm>
            <a:off x="0" y="1279525"/>
            <a:ext cx="711200" cy="228600"/>
          </a:xfrm>
          <a:prstGeom prst="rect">
            <a:avLst/>
          </a:prstGeom>
          <a:solidFill>
            <a:srgbClr val="B1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9" name="Rectangle 8"/>
          <p:cNvSpPr/>
          <p:nvPr/>
        </p:nvSpPr>
        <p:spPr>
          <a:xfrm>
            <a:off x="787400" y="1279525"/>
            <a:ext cx="11404600" cy="228600"/>
          </a:xfrm>
          <a:prstGeom prst="rect">
            <a:avLst/>
          </a:prstGeom>
          <a:solidFill>
            <a:srgbClr val="00009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23" name="Slide Number Placeholder 22"/>
          <p:cNvSpPr>
            <a:spLocks noGrp="1"/>
          </p:cNvSpPr>
          <p:nvPr>
            <p:ph type="sldNum" sz="quarter" idx="4"/>
          </p:nvPr>
        </p:nvSpPr>
        <p:spPr>
          <a:xfrm>
            <a:off x="0" y="1271595"/>
            <a:ext cx="7112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rebuchet MS" pitchFamily="34" charset="0"/>
                <a:cs typeface="+mn-cs"/>
              </a:defRPr>
            </a:lvl1pPr>
          </a:lstStyle>
          <a:p>
            <a:fld id="{8F743E25-9D91-46DA-B0AB-B71660643F09}" type="slidenum">
              <a:rPr lang="en-US" smtClean="0"/>
              <a:pPr/>
              <a:t>‹#›</a:t>
            </a:fld>
            <a:endParaRPr lang="en-US" dirty="0"/>
          </a:p>
        </p:txBody>
      </p:sp>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463315" y="6019807"/>
            <a:ext cx="3033508" cy="936819"/>
          </a:xfrm>
          <a:prstGeom prst="rect">
            <a:avLst/>
          </a:prstGeom>
        </p:spPr>
      </p:pic>
    </p:spTree>
    <p:extLst>
      <p:ext uri="{BB962C8B-B14F-4D97-AF65-F5344CB8AC3E}">
        <p14:creationId xmlns:p14="http://schemas.microsoft.com/office/powerpoint/2010/main" val="6190909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p:fade/>
  </p:transition>
  <p:hf sldNum="0" hdr="0" ftr="0" dt="0"/>
  <p:txStyles>
    <p:titleStyle>
      <a:lvl1pPr algn="l" rtl="0" eaLnBrk="1" fontAlgn="base" hangingPunct="1">
        <a:spcBef>
          <a:spcPct val="0"/>
        </a:spcBef>
        <a:spcAft>
          <a:spcPct val="0"/>
        </a:spcAft>
        <a:defRPr sz="4400" kern="1200">
          <a:solidFill>
            <a:srgbClr val="000099"/>
          </a:solidFill>
          <a:latin typeface="Trebuchet MS" pitchFamily="34" charset="0"/>
          <a:ea typeface="+mj-ea"/>
          <a:cs typeface="+mj-cs"/>
        </a:defRPr>
      </a:lvl1pPr>
      <a:lvl2pPr algn="l" rtl="0" eaLnBrk="1" fontAlgn="base" hangingPunct="1">
        <a:spcBef>
          <a:spcPct val="0"/>
        </a:spcBef>
        <a:spcAft>
          <a:spcPct val="0"/>
        </a:spcAft>
        <a:defRPr sz="4400">
          <a:solidFill>
            <a:srgbClr val="000099"/>
          </a:solidFill>
          <a:latin typeface="Tw Cen MT" pitchFamily="34" charset="0"/>
        </a:defRPr>
      </a:lvl2pPr>
      <a:lvl3pPr algn="l" rtl="0" eaLnBrk="1" fontAlgn="base" hangingPunct="1">
        <a:spcBef>
          <a:spcPct val="0"/>
        </a:spcBef>
        <a:spcAft>
          <a:spcPct val="0"/>
        </a:spcAft>
        <a:defRPr sz="4400">
          <a:solidFill>
            <a:srgbClr val="000099"/>
          </a:solidFill>
          <a:latin typeface="Tw Cen MT" pitchFamily="34" charset="0"/>
        </a:defRPr>
      </a:lvl3pPr>
      <a:lvl4pPr algn="l" rtl="0" eaLnBrk="1" fontAlgn="base" hangingPunct="1">
        <a:spcBef>
          <a:spcPct val="0"/>
        </a:spcBef>
        <a:spcAft>
          <a:spcPct val="0"/>
        </a:spcAft>
        <a:defRPr sz="4400">
          <a:solidFill>
            <a:srgbClr val="000099"/>
          </a:solidFill>
          <a:latin typeface="Tw Cen MT" pitchFamily="34" charset="0"/>
        </a:defRPr>
      </a:lvl4pPr>
      <a:lvl5pPr algn="l" rtl="0" eaLnBrk="1" fontAlgn="base" hangingPunct="1">
        <a:spcBef>
          <a:spcPct val="0"/>
        </a:spcBef>
        <a:spcAft>
          <a:spcPct val="0"/>
        </a:spcAft>
        <a:defRPr sz="4400">
          <a:solidFill>
            <a:srgbClr val="000099"/>
          </a:solidFill>
          <a:latin typeface="Tw Cen MT" pitchFamily="34" charset="0"/>
        </a:defRPr>
      </a:lvl5pPr>
      <a:lvl6pPr marL="457200" algn="l" rtl="0" eaLnBrk="1" fontAlgn="base" hangingPunct="1">
        <a:spcBef>
          <a:spcPct val="0"/>
        </a:spcBef>
        <a:spcAft>
          <a:spcPct val="0"/>
        </a:spcAft>
        <a:defRPr sz="4400">
          <a:solidFill>
            <a:schemeClr val="tx2"/>
          </a:solidFill>
          <a:latin typeface="Tw Cen MT" pitchFamily="34" charset="0"/>
        </a:defRPr>
      </a:lvl6pPr>
      <a:lvl7pPr marL="914400" algn="l" rtl="0" eaLnBrk="1" fontAlgn="base" hangingPunct="1">
        <a:spcBef>
          <a:spcPct val="0"/>
        </a:spcBef>
        <a:spcAft>
          <a:spcPct val="0"/>
        </a:spcAft>
        <a:defRPr sz="4400">
          <a:solidFill>
            <a:schemeClr val="tx2"/>
          </a:solidFill>
          <a:latin typeface="Tw Cen MT" pitchFamily="34" charset="0"/>
        </a:defRPr>
      </a:lvl7pPr>
      <a:lvl8pPr marL="1371600" algn="l" rtl="0" eaLnBrk="1" fontAlgn="base" hangingPunct="1">
        <a:spcBef>
          <a:spcPct val="0"/>
        </a:spcBef>
        <a:spcAft>
          <a:spcPct val="0"/>
        </a:spcAft>
        <a:defRPr sz="4400">
          <a:solidFill>
            <a:schemeClr val="tx2"/>
          </a:solidFill>
          <a:latin typeface="Tw Cen MT" pitchFamily="34" charset="0"/>
        </a:defRPr>
      </a:lvl8pPr>
      <a:lvl9pPr marL="1828800" algn="l" rtl="0" eaLnBrk="1" fontAlgn="base" hangingPunct="1">
        <a:spcBef>
          <a:spcPct val="0"/>
        </a:spcBef>
        <a:spcAft>
          <a:spcPct val="0"/>
        </a:spcAft>
        <a:defRPr sz="4400">
          <a:solidFill>
            <a:schemeClr val="tx2"/>
          </a:solidFill>
          <a:latin typeface="Tw Cen MT" pitchFamily="34" charset="0"/>
        </a:defRPr>
      </a:lvl9pPr>
    </p:titleStyle>
    <p:bodyStyle>
      <a:lvl1pPr marL="319088" indent="-319088" algn="l" rtl="0" eaLnBrk="1" fontAlgn="base" hangingPunct="1">
        <a:spcBef>
          <a:spcPts val="700"/>
        </a:spcBef>
        <a:spcAft>
          <a:spcPct val="0"/>
        </a:spcAft>
        <a:buClr>
          <a:srgbClr val="B10021"/>
        </a:buClr>
        <a:buSzPct val="60000"/>
        <a:buFont typeface="Arial" charset="0"/>
        <a:buChar char="•"/>
        <a:defRPr sz="2900" kern="1200">
          <a:solidFill>
            <a:srgbClr val="000000"/>
          </a:solidFill>
          <a:latin typeface="Trebuchet MS" pitchFamily="34" charset="0"/>
          <a:ea typeface="+mn-ea"/>
          <a:cs typeface="+mn-cs"/>
        </a:defRPr>
      </a:lvl1pPr>
      <a:lvl2pPr marL="639763" indent="-273050" algn="l" rtl="0" eaLnBrk="1" fontAlgn="base" hangingPunct="1">
        <a:spcBef>
          <a:spcPts val="550"/>
        </a:spcBef>
        <a:spcAft>
          <a:spcPct val="0"/>
        </a:spcAft>
        <a:buClr>
          <a:srgbClr val="B10021"/>
        </a:buClr>
        <a:buSzPct val="70000"/>
        <a:buFont typeface="Arial" charset="0"/>
        <a:buChar char="•"/>
        <a:defRPr sz="2600" kern="1200">
          <a:solidFill>
            <a:srgbClr val="000000"/>
          </a:solidFill>
          <a:latin typeface="Trebuchet MS" pitchFamily="34" charset="0"/>
          <a:ea typeface="+mn-ea"/>
          <a:cs typeface="+mn-cs"/>
        </a:defRPr>
      </a:lvl2pPr>
      <a:lvl3pPr marL="914400" indent="-228600" algn="l" rtl="0" eaLnBrk="1" fontAlgn="base" hangingPunct="1">
        <a:spcBef>
          <a:spcPts val="500"/>
        </a:spcBef>
        <a:spcAft>
          <a:spcPct val="0"/>
        </a:spcAft>
        <a:buClr>
          <a:srgbClr val="B10021"/>
        </a:buClr>
        <a:buSzPct val="75000"/>
        <a:buFont typeface="Arial" charset="0"/>
        <a:buChar char="•"/>
        <a:defRPr sz="2300" kern="1200">
          <a:solidFill>
            <a:srgbClr val="000000"/>
          </a:solidFill>
          <a:latin typeface="Trebuchet MS" pitchFamily="34" charset="0"/>
          <a:ea typeface="+mn-ea"/>
          <a:cs typeface="+mn-cs"/>
        </a:defRPr>
      </a:lvl3pPr>
      <a:lvl4pPr marL="1371600" indent="-228600" algn="l" rtl="0" eaLnBrk="1" fontAlgn="base" hangingPunct="1">
        <a:spcBef>
          <a:spcPts val="400"/>
        </a:spcBef>
        <a:spcAft>
          <a:spcPct val="0"/>
        </a:spcAft>
        <a:buClr>
          <a:srgbClr val="B10021"/>
        </a:buClr>
        <a:buSzPct val="75000"/>
        <a:buFont typeface="Arial" charset="0"/>
        <a:buChar char="•"/>
        <a:defRPr sz="2000" kern="1200">
          <a:solidFill>
            <a:srgbClr val="000000"/>
          </a:solidFill>
          <a:latin typeface="Trebuchet MS" pitchFamily="34" charset="0"/>
          <a:ea typeface="+mn-ea"/>
          <a:cs typeface="+mn-cs"/>
        </a:defRPr>
      </a:lvl4pPr>
      <a:lvl5pPr marL="1828800" indent="-228600" algn="l" rtl="0" eaLnBrk="1" fontAlgn="base" hangingPunct="1">
        <a:spcBef>
          <a:spcPts val="400"/>
        </a:spcBef>
        <a:spcAft>
          <a:spcPct val="0"/>
        </a:spcAft>
        <a:buClr>
          <a:srgbClr val="B10021"/>
        </a:buClr>
        <a:buSzPct val="65000"/>
        <a:buFont typeface="Arial" charset="0"/>
        <a:buChar char="•"/>
        <a:defRPr sz="20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812800" y="228600"/>
            <a:ext cx="10871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12"/>
          <p:cNvSpPr>
            <a:spLocks noGrp="1"/>
          </p:cNvSpPr>
          <p:nvPr>
            <p:ph type="body" idx="1"/>
          </p:nvPr>
        </p:nvSpPr>
        <p:spPr bwMode="auto">
          <a:xfrm>
            <a:off x="817033" y="1600206"/>
            <a:ext cx="10871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8" name="Rectangle 7"/>
          <p:cNvSpPr/>
          <p:nvPr/>
        </p:nvSpPr>
        <p:spPr>
          <a:xfrm>
            <a:off x="0" y="1279525"/>
            <a:ext cx="711200" cy="228600"/>
          </a:xfrm>
          <a:prstGeom prst="rect">
            <a:avLst/>
          </a:prstGeom>
          <a:solidFill>
            <a:srgbClr val="B10021"/>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9" name="Rectangle 8"/>
          <p:cNvSpPr/>
          <p:nvPr/>
        </p:nvSpPr>
        <p:spPr>
          <a:xfrm>
            <a:off x="787400" y="1279525"/>
            <a:ext cx="11404600" cy="228600"/>
          </a:xfrm>
          <a:prstGeom prst="rect">
            <a:avLst/>
          </a:prstGeom>
          <a:solidFill>
            <a:srgbClr val="00009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fontAlgn="base">
              <a:spcBef>
                <a:spcPct val="0"/>
              </a:spcBef>
              <a:spcAft>
                <a:spcPct val="0"/>
              </a:spcAft>
              <a:defRPr/>
            </a:pPr>
            <a:endParaRPr lang="en-US" sz="1800" kern="1200" dirty="0">
              <a:solidFill>
                <a:prstClr val="white"/>
              </a:solidFill>
              <a:latin typeface="Trebuchet MS" pitchFamily="34" charset="0"/>
              <a:ea typeface="+mn-ea"/>
              <a:cs typeface="+mn-cs"/>
            </a:endParaRPr>
          </a:p>
        </p:txBody>
      </p:sp>
      <p:sp>
        <p:nvSpPr>
          <p:cNvPr id="23" name="Slide Number Placeholder 22"/>
          <p:cNvSpPr>
            <a:spLocks noGrp="1"/>
          </p:cNvSpPr>
          <p:nvPr>
            <p:ph type="sldNum" sz="quarter" idx="4"/>
          </p:nvPr>
        </p:nvSpPr>
        <p:spPr>
          <a:xfrm>
            <a:off x="0" y="1271595"/>
            <a:ext cx="7112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rebuchet MS" pitchFamily="34" charset="0"/>
                <a:cs typeface="+mn-cs"/>
              </a:defRPr>
            </a:lvl1pPr>
          </a:lstStyle>
          <a:p>
            <a:fld id="{8F743E25-9D91-46DA-B0AB-B71660643F09}" type="slidenum">
              <a:rPr lang="en-US" smtClean="0"/>
              <a:pPr/>
              <a:t>‹#›</a:t>
            </a:fld>
            <a:endParaRPr lang="en-US" dirty="0"/>
          </a:p>
        </p:txBody>
      </p:sp>
      <p:pic>
        <p:nvPicPr>
          <p:cNvPr id="2" name="Picture 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448805" y="6019800"/>
            <a:ext cx="3049743" cy="941832"/>
          </a:xfrm>
          <a:prstGeom prst="rect">
            <a:avLst/>
          </a:prstGeom>
        </p:spPr>
      </p:pic>
    </p:spTree>
    <p:extLst>
      <p:ext uri="{BB962C8B-B14F-4D97-AF65-F5344CB8AC3E}">
        <p14:creationId xmlns:p14="http://schemas.microsoft.com/office/powerpoint/2010/main" val="78252226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p:transition>
    <p:fade/>
  </p:transition>
  <p:hf sldNum="0" hdr="0" ftr="0" dt="0"/>
  <p:txStyles>
    <p:titleStyle>
      <a:lvl1pPr algn="l" rtl="0" eaLnBrk="1" fontAlgn="base" hangingPunct="1">
        <a:spcBef>
          <a:spcPct val="0"/>
        </a:spcBef>
        <a:spcAft>
          <a:spcPct val="0"/>
        </a:spcAft>
        <a:defRPr sz="4400" kern="1200">
          <a:solidFill>
            <a:srgbClr val="000099"/>
          </a:solidFill>
          <a:latin typeface="Trebuchet MS" pitchFamily="34" charset="0"/>
          <a:ea typeface="+mj-ea"/>
          <a:cs typeface="+mj-cs"/>
        </a:defRPr>
      </a:lvl1pPr>
      <a:lvl2pPr algn="l" rtl="0" eaLnBrk="1" fontAlgn="base" hangingPunct="1">
        <a:spcBef>
          <a:spcPct val="0"/>
        </a:spcBef>
        <a:spcAft>
          <a:spcPct val="0"/>
        </a:spcAft>
        <a:defRPr sz="4400">
          <a:solidFill>
            <a:srgbClr val="000099"/>
          </a:solidFill>
          <a:latin typeface="Tw Cen MT" pitchFamily="34" charset="0"/>
        </a:defRPr>
      </a:lvl2pPr>
      <a:lvl3pPr algn="l" rtl="0" eaLnBrk="1" fontAlgn="base" hangingPunct="1">
        <a:spcBef>
          <a:spcPct val="0"/>
        </a:spcBef>
        <a:spcAft>
          <a:spcPct val="0"/>
        </a:spcAft>
        <a:defRPr sz="4400">
          <a:solidFill>
            <a:srgbClr val="000099"/>
          </a:solidFill>
          <a:latin typeface="Tw Cen MT" pitchFamily="34" charset="0"/>
        </a:defRPr>
      </a:lvl3pPr>
      <a:lvl4pPr algn="l" rtl="0" eaLnBrk="1" fontAlgn="base" hangingPunct="1">
        <a:spcBef>
          <a:spcPct val="0"/>
        </a:spcBef>
        <a:spcAft>
          <a:spcPct val="0"/>
        </a:spcAft>
        <a:defRPr sz="4400">
          <a:solidFill>
            <a:srgbClr val="000099"/>
          </a:solidFill>
          <a:latin typeface="Tw Cen MT" pitchFamily="34" charset="0"/>
        </a:defRPr>
      </a:lvl4pPr>
      <a:lvl5pPr algn="l" rtl="0" eaLnBrk="1" fontAlgn="base" hangingPunct="1">
        <a:spcBef>
          <a:spcPct val="0"/>
        </a:spcBef>
        <a:spcAft>
          <a:spcPct val="0"/>
        </a:spcAft>
        <a:defRPr sz="4400">
          <a:solidFill>
            <a:srgbClr val="000099"/>
          </a:solidFill>
          <a:latin typeface="Tw Cen MT" pitchFamily="34" charset="0"/>
        </a:defRPr>
      </a:lvl5pPr>
      <a:lvl6pPr marL="457200" algn="l" rtl="0" eaLnBrk="1" fontAlgn="base" hangingPunct="1">
        <a:spcBef>
          <a:spcPct val="0"/>
        </a:spcBef>
        <a:spcAft>
          <a:spcPct val="0"/>
        </a:spcAft>
        <a:defRPr sz="4400">
          <a:solidFill>
            <a:schemeClr val="tx2"/>
          </a:solidFill>
          <a:latin typeface="Tw Cen MT" pitchFamily="34" charset="0"/>
        </a:defRPr>
      </a:lvl6pPr>
      <a:lvl7pPr marL="914400" algn="l" rtl="0" eaLnBrk="1" fontAlgn="base" hangingPunct="1">
        <a:spcBef>
          <a:spcPct val="0"/>
        </a:spcBef>
        <a:spcAft>
          <a:spcPct val="0"/>
        </a:spcAft>
        <a:defRPr sz="4400">
          <a:solidFill>
            <a:schemeClr val="tx2"/>
          </a:solidFill>
          <a:latin typeface="Tw Cen MT" pitchFamily="34" charset="0"/>
        </a:defRPr>
      </a:lvl7pPr>
      <a:lvl8pPr marL="1371600" algn="l" rtl="0" eaLnBrk="1" fontAlgn="base" hangingPunct="1">
        <a:spcBef>
          <a:spcPct val="0"/>
        </a:spcBef>
        <a:spcAft>
          <a:spcPct val="0"/>
        </a:spcAft>
        <a:defRPr sz="4400">
          <a:solidFill>
            <a:schemeClr val="tx2"/>
          </a:solidFill>
          <a:latin typeface="Tw Cen MT" pitchFamily="34" charset="0"/>
        </a:defRPr>
      </a:lvl8pPr>
      <a:lvl9pPr marL="1828800" algn="l" rtl="0" eaLnBrk="1" fontAlgn="base" hangingPunct="1">
        <a:spcBef>
          <a:spcPct val="0"/>
        </a:spcBef>
        <a:spcAft>
          <a:spcPct val="0"/>
        </a:spcAft>
        <a:defRPr sz="4400">
          <a:solidFill>
            <a:schemeClr val="tx2"/>
          </a:solidFill>
          <a:latin typeface="Tw Cen MT" pitchFamily="34" charset="0"/>
        </a:defRPr>
      </a:lvl9pPr>
    </p:titleStyle>
    <p:bodyStyle>
      <a:lvl1pPr marL="319088" indent="-319088" algn="l" rtl="0" eaLnBrk="1" fontAlgn="base" hangingPunct="1">
        <a:spcBef>
          <a:spcPts val="700"/>
        </a:spcBef>
        <a:spcAft>
          <a:spcPct val="0"/>
        </a:spcAft>
        <a:buClr>
          <a:srgbClr val="B10021"/>
        </a:buClr>
        <a:buSzPct val="60000"/>
        <a:buFont typeface="Arial" charset="0"/>
        <a:buChar char="•"/>
        <a:defRPr sz="2900" kern="1200">
          <a:solidFill>
            <a:srgbClr val="000000"/>
          </a:solidFill>
          <a:latin typeface="Trebuchet MS" pitchFamily="34" charset="0"/>
          <a:ea typeface="+mn-ea"/>
          <a:cs typeface="+mn-cs"/>
        </a:defRPr>
      </a:lvl1pPr>
      <a:lvl2pPr marL="639763" indent="-273050" algn="l" rtl="0" eaLnBrk="1" fontAlgn="base" hangingPunct="1">
        <a:spcBef>
          <a:spcPts val="550"/>
        </a:spcBef>
        <a:spcAft>
          <a:spcPct val="0"/>
        </a:spcAft>
        <a:buClr>
          <a:srgbClr val="B10021"/>
        </a:buClr>
        <a:buSzPct val="70000"/>
        <a:buFont typeface="Arial" charset="0"/>
        <a:buChar char="•"/>
        <a:defRPr sz="2600" kern="1200">
          <a:solidFill>
            <a:srgbClr val="000000"/>
          </a:solidFill>
          <a:latin typeface="Trebuchet MS" pitchFamily="34" charset="0"/>
          <a:ea typeface="+mn-ea"/>
          <a:cs typeface="+mn-cs"/>
        </a:defRPr>
      </a:lvl2pPr>
      <a:lvl3pPr marL="914400" indent="-228600" algn="l" rtl="0" eaLnBrk="1" fontAlgn="base" hangingPunct="1">
        <a:spcBef>
          <a:spcPts val="500"/>
        </a:spcBef>
        <a:spcAft>
          <a:spcPct val="0"/>
        </a:spcAft>
        <a:buClr>
          <a:srgbClr val="B10021"/>
        </a:buClr>
        <a:buSzPct val="75000"/>
        <a:buFont typeface="Arial" charset="0"/>
        <a:buChar char="•"/>
        <a:defRPr sz="2300" kern="1200">
          <a:solidFill>
            <a:srgbClr val="000000"/>
          </a:solidFill>
          <a:latin typeface="Trebuchet MS" pitchFamily="34" charset="0"/>
          <a:ea typeface="+mn-ea"/>
          <a:cs typeface="+mn-cs"/>
        </a:defRPr>
      </a:lvl3pPr>
      <a:lvl4pPr marL="1371600" indent="-228600" algn="l" rtl="0" eaLnBrk="1" fontAlgn="base" hangingPunct="1">
        <a:spcBef>
          <a:spcPts val="400"/>
        </a:spcBef>
        <a:spcAft>
          <a:spcPct val="0"/>
        </a:spcAft>
        <a:buClr>
          <a:srgbClr val="B10021"/>
        </a:buClr>
        <a:buSzPct val="75000"/>
        <a:buFont typeface="Arial" charset="0"/>
        <a:buChar char="•"/>
        <a:defRPr sz="2000" kern="1200">
          <a:solidFill>
            <a:srgbClr val="000000"/>
          </a:solidFill>
          <a:latin typeface="Trebuchet MS" pitchFamily="34" charset="0"/>
          <a:ea typeface="+mn-ea"/>
          <a:cs typeface="+mn-cs"/>
        </a:defRPr>
      </a:lvl4pPr>
      <a:lvl5pPr marL="1828800" indent="-228600" algn="l" rtl="0" eaLnBrk="1" fontAlgn="base" hangingPunct="1">
        <a:spcBef>
          <a:spcPts val="400"/>
        </a:spcBef>
        <a:spcAft>
          <a:spcPct val="0"/>
        </a:spcAft>
        <a:buClr>
          <a:srgbClr val="B10021"/>
        </a:buClr>
        <a:buSzPct val="65000"/>
        <a:buFont typeface="Arial" charset="0"/>
        <a:buChar char="•"/>
        <a:defRPr sz="20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chart" Target="../charts/char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chart" Target="../charts/char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chart" Target="../charts/char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chart" Target="../charts/char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chart" Target="../charts/char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image" Target="../media/image25.jpeg"/><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5.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researchamerica" TargetMode="External"/><Relationship Id="rId7"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blog.ucsusa.org/science-blogger/empowering-early-career-scientists-to-engage-in-science-advocacy-policy-and-communication" TargetMode="External"/><Relationship Id="rId2" Type="http://schemas.openxmlformats.org/officeDocument/2006/relationships/hyperlink" Target="https://www.ashg.org/advocacy/advocacy-center/" TargetMode="External"/><Relationship Id="rId1" Type="http://schemas.openxmlformats.org/officeDocument/2006/relationships/slideLayout" Target="../slideLayouts/slideLayout1.xml"/><Relationship Id="rId5" Type="http://schemas.openxmlformats.org/officeDocument/2006/relationships/hyperlink" Target="https://www.aaas.org/resources/take-action-toolkit" TargetMode="External"/><Relationship Id="rId4" Type="http://schemas.openxmlformats.org/officeDocument/2006/relationships/hyperlink" Target="https://scipolnetwork.or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BD236E-C71A-4969-BB95-AFD2410CF168}"/>
              </a:ext>
            </a:extLst>
          </p:cNvPr>
          <p:cNvSpPr txBox="1">
            <a:spLocks/>
          </p:cNvSpPr>
          <p:nvPr/>
        </p:nvSpPr>
        <p:spPr>
          <a:xfrm>
            <a:off x="968962" y="1596044"/>
            <a:ext cx="10752839" cy="23135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600" b="1" i="0" u="none" strike="noStrike" kern="1200" cap="none" spc="0" normalizeH="0" baseline="0" noProof="0" dirty="0">
                <a:ln>
                  <a:noFill/>
                </a:ln>
                <a:solidFill>
                  <a:srgbClr val="166938"/>
                </a:solidFill>
                <a:effectLst/>
                <a:uLnTx/>
                <a:uFillTx/>
                <a:latin typeface="Calibri" panose="020F0502020204030204"/>
                <a:ea typeface="+mj-ea"/>
                <a:cs typeface="Arial" panose="020B0604020202020204" pitchFamily="34" charset="0"/>
              </a:rPr>
              <a:t>The Need for Science Advocacy and How to Get Started</a:t>
            </a:r>
          </a:p>
        </p:txBody>
      </p:sp>
      <p:sp>
        <p:nvSpPr>
          <p:cNvPr id="4" name="Rectangle 3">
            <a:extLst>
              <a:ext uri="{FF2B5EF4-FFF2-40B4-BE49-F238E27FC236}">
                <a16:creationId xmlns:a16="http://schemas.microsoft.com/office/drawing/2014/main" id="{C0778F00-4EFB-407F-AB99-BC6A99728F08}"/>
              </a:ext>
            </a:extLst>
          </p:cNvPr>
          <p:cNvSpPr/>
          <p:nvPr/>
        </p:nvSpPr>
        <p:spPr>
          <a:xfrm>
            <a:off x="7701288" y="3801643"/>
            <a:ext cx="4020513"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7D"/>
                </a:solidFill>
                <a:effectLst/>
                <a:uLnTx/>
                <a:uFillTx/>
                <a:latin typeface="Calibri" panose="020F0502020204030204"/>
                <a:ea typeface="+mn-ea"/>
                <a:cs typeface="+mn-cs"/>
              </a:rPr>
              <a:t>May 2020</a:t>
            </a:r>
          </a:p>
        </p:txBody>
      </p:sp>
    </p:spTree>
    <p:extLst>
      <p:ext uri="{BB962C8B-B14F-4D97-AF65-F5344CB8AC3E}">
        <p14:creationId xmlns:p14="http://schemas.microsoft.com/office/powerpoint/2010/main" val="342102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Current Budget Reality</a:t>
            </a:r>
          </a:p>
        </p:txBody>
      </p:sp>
      <p:sp>
        <p:nvSpPr>
          <p:cNvPr id="3" name="Content Placeholder 2"/>
          <p:cNvSpPr>
            <a:spLocks noGrp="1"/>
          </p:cNvSpPr>
          <p:nvPr>
            <p:ph sz="quarter" idx="1"/>
          </p:nvPr>
        </p:nvSpPr>
        <p:spPr>
          <a:xfrm>
            <a:off x="2136648" y="1600200"/>
            <a:ext cx="8455152" cy="5029200"/>
          </a:xfrm>
        </p:spPr>
        <p:txBody>
          <a:bodyPr vert="horz" wrap="square" lIns="0" tIns="0" rIns="0" bIns="0" numCol="1" anchor="t" anchorCtr="0" compatLnSpc="1">
            <a:prstTxWarp prst="textNoShape">
              <a:avLst/>
            </a:prstTxWarp>
          </a:bodyPr>
          <a:lstStyle/>
          <a:p>
            <a:r>
              <a:rPr lang="en-US" dirty="0"/>
              <a:t>2019 budget deal enabled increases for </a:t>
            </a:r>
            <a:br>
              <a:rPr lang="en-US" dirty="0"/>
            </a:br>
            <a:r>
              <a:rPr lang="en-US" dirty="0"/>
              <a:t>FY20 &amp; FY21</a:t>
            </a:r>
          </a:p>
          <a:p>
            <a:pPr lvl="1"/>
            <a:r>
              <a:rPr lang="en-US" dirty="0"/>
              <a:t>$25B front-loaded to $20B for FY20</a:t>
            </a:r>
          </a:p>
          <a:p>
            <a:pPr lvl="1"/>
            <a:r>
              <a:rPr lang="en-US" dirty="0"/>
              <a:t>FY21 has been set at $5B for </a:t>
            </a:r>
            <a:r>
              <a:rPr lang="en-US" i="1" dirty="0"/>
              <a:t>all</a:t>
            </a:r>
            <a:r>
              <a:rPr lang="en-US" dirty="0"/>
              <a:t> non-defense spending, including education, agriculture, transportation, and much, much more</a:t>
            </a:r>
          </a:p>
          <a:p>
            <a:pPr lvl="1"/>
            <a:r>
              <a:rPr lang="en-US" dirty="0"/>
              <a:t>NIH increase in FY20 = ½ FY21 total!</a:t>
            </a:r>
          </a:p>
          <a:p>
            <a:r>
              <a:rPr lang="en-US" dirty="0"/>
              <a:t>Ongoing COVID-19 pandemic presents challenges to regular order</a:t>
            </a:r>
          </a:p>
          <a:p>
            <a:r>
              <a:rPr lang="en-US" dirty="0"/>
              <a:t>Election year</a:t>
            </a:r>
          </a:p>
        </p:txBody>
      </p:sp>
    </p:spTree>
    <p:extLst>
      <p:ext uri="{BB962C8B-B14F-4D97-AF65-F5344CB8AC3E}">
        <p14:creationId xmlns:p14="http://schemas.microsoft.com/office/powerpoint/2010/main" val="31819929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of Play</a:t>
            </a:r>
          </a:p>
        </p:txBody>
      </p:sp>
      <p:sp>
        <p:nvSpPr>
          <p:cNvPr id="3" name="Content Placeholder 2"/>
          <p:cNvSpPr>
            <a:spLocks noGrp="1"/>
          </p:cNvSpPr>
          <p:nvPr>
            <p:ph sz="quarter" idx="1"/>
          </p:nvPr>
        </p:nvSpPr>
        <p:spPr>
          <a:xfrm>
            <a:off x="2136648" y="1600200"/>
            <a:ext cx="5178552" cy="4648200"/>
          </a:xfrm>
        </p:spPr>
        <p:txBody>
          <a:bodyPr/>
          <a:lstStyle/>
          <a:p>
            <a:pPr>
              <a:spcBef>
                <a:spcPts val="1200"/>
              </a:spcBef>
            </a:pPr>
            <a:r>
              <a:rPr lang="en-US" dirty="0"/>
              <a:t>Past performance is not a guarantee of future results</a:t>
            </a:r>
          </a:p>
          <a:p>
            <a:pPr>
              <a:spcBef>
                <a:spcPts val="1200"/>
              </a:spcBef>
            </a:pPr>
            <a:r>
              <a:rPr lang="en-US" dirty="0"/>
              <a:t>COVID-19 and beyond</a:t>
            </a:r>
          </a:p>
          <a:p>
            <a:pPr>
              <a:spcBef>
                <a:spcPts val="1200"/>
              </a:spcBef>
            </a:pPr>
            <a:r>
              <a:rPr lang="en-US" dirty="0"/>
              <a:t>We must think and act with both short and long term in mind</a:t>
            </a:r>
          </a:p>
          <a:p>
            <a:pPr>
              <a:spcBef>
                <a:spcPts val="1200"/>
              </a:spcBef>
            </a:pPr>
            <a:r>
              <a:rPr lang="en-US" dirty="0"/>
              <a:t>Smart messaging is crucial now</a:t>
            </a:r>
          </a:p>
        </p:txBody>
      </p:sp>
      <p:sp>
        <p:nvSpPr>
          <p:cNvPr id="4" name="Diamond 3"/>
          <p:cNvSpPr/>
          <p:nvPr/>
        </p:nvSpPr>
        <p:spPr>
          <a:xfrm>
            <a:off x="7620000" y="1905000"/>
            <a:ext cx="3657600" cy="3383280"/>
          </a:xfrm>
          <a:prstGeom prst="diamond">
            <a:avLst/>
          </a:prstGeom>
          <a:ln w="28575">
            <a:solidFill>
              <a:srgbClr val="000000"/>
            </a:solidFill>
          </a:ln>
          <a:scene3d>
            <a:camera prst="isometricTopDown" fov="0">
              <a:rot lat="0" lon="0" rev="0"/>
            </a:camera>
            <a:lightRig rig="balanced" dir="t">
              <a:rot lat="0" lon="0" rev="13800000"/>
            </a:lightRig>
          </a:scene3d>
          <a:sp3d extrusionH="38100" contourW="38100" prstMaterial="plastic">
            <a:bevelT w="88900" h="57150"/>
            <a:contourClr>
              <a:schemeClr val="accent5"/>
            </a:contourClr>
          </a:sp3d>
        </p:spPr>
        <p:style>
          <a:lnRef idx="0">
            <a:schemeClr val="accent5"/>
          </a:lnRef>
          <a:fillRef idx="3">
            <a:schemeClr val="accent5"/>
          </a:fillRef>
          <a:effectRef idx="3">
            <a:schemeClr val="accent5"/>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Warning: Uncertainty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ahead</a:t>
            </a:r>
          </a:p>
        </p:txBody>
      </p:sp>
    </p:spTree>
    <p:extLst>
      <p:ext uri="{BB962C8B-B14F-4D97-AF65-F5344CB8AC3E}">
        <p14:creationId xmlns:p14="http://schemas.microsoft.com/office/powerpoint/2010/main" val="13745568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We Must Do Together</a:t>
            </a:r>
          </a:p>
        </p:txBody>
      </p:sp>
      <p:sp>
        <p:nvSpPr>
          <p:cNvPr id="5" name="Rounded Rectangle 4"/>
          <p:cNvSpPr/>
          <p:nvPr/>
        </p:nvSpPr>
        <p:spPr>
          <a:xfrm>
            <a:off x="2590800" y="1752600"/>
            <a:ext cx="7010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Engage policymakers and the public</a:t>
            </a:r>
          </a:p>
        </p:txBody>
      </p:sp>
      <p:sp>
        <p:nvSpPr>
          <p:cNvPr id="6" name="Rounded Rectangle 5"/>
          <p:cNvSpPr/>
          <p:nvPr/>
        </p:nvSpPr>
        <p:spPr>
          <a:xfrm>
            <a:off x="2584704" y="2514600"/>
            <a:ext cx="3429000" cy="609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Trebuchet MS" panose="020B0603020202020204" pitchFamily="34" charset="0"/>
                <a:ea typeface="+mn-ea"/>
                <a:cs typeface="+mn-cs"/>
              </a:rPr>
              <a:t>Short term</a:t>
            </a:r>
          </a:p>
        </p:txBody>
      </p:sp>
      <p:sp>
        <p:nvSpPr>
          <p:cNvPr id="7" name="Rounded Rectangle 6"/>
          <p:cNvSpPr/>
          <p:nvPr/>
        </p:nvSpPr>
        <p:spPr>
          <a:xfrm>
            <a:off x="6210300" y="2514600"/>
            <a:ext cx="3429000" cy="609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Trebuchet MS" panose="020B0603020202020204" pitchFamily="34" charset="0"/>
                <a:ea typeface="+mn-ea"/>
                <a:cs typeface="+mn-cs"/>
              </a:rPr>
              <a:t>Long term</a:t>
            </a:r>
          </a:p>
        </p:txBody>
      </p:sp>
      <p:sp>
        <p:nvSpPr>
          <p:cNvPr id="8" name="Rounded Rectangle 7"/>
          <p:cNvSpPr/>
          <p:nvPr/>
        </p:nvSpPr>
        <p:spPr>
          <a:xfrm>
            <a:off x="5486400" y="3236214"/>
            <a:ext cx="3810000"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Trebuchet MS" panose="020B0603020202020204" pitchFamily="34" charset="0"/>
                <a:ea typeface="+mn-ea"/>
                <a:cs typeface="+mn-cs"/>
              </a:rPr>
              <a:t>Election</a:t>
            </a:r>
          </a:p>
        </p:txBody>
      </p:sp>
      <p:sp>
        <p:nvSpPr>
          <p:cNvPr id="9" name="Rounded Rectangle 8"/>
          <p:cNvSpPr/>
          <p:nvPr/>
        </p:nvSpPr>
        <p:spPr>
          <a:xfrm>
            <a:off x="2596896" y="3249168"/>
            <a:ext cx="2755392"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Trebuchet MS" panose="020B0603020202020204" pitchFamily="34" charset="0"/>
                <a:ea typeface="+mn-ea"/>
                <a:cs typeface="+mn-cs"/>
              </a:rPr>
              <a:t>Respond to COVID19 + FY21 Budget </a:t>
            </a:r>
          </a:p>
        </p:txBody>
      </p:sp>
      <p:sp>
        <p:nvSpPr>
          <p:cNvPr id="10" name="Rounded Rectangle 9"/>
          <p:cNvSpPr/>
          <p:nvPr/>
        </p:nvSpPr>
        <p:spPr>
          <a:xfrm>
            <a:off x="2596896" y="3983736"/>
            <a:ext cx="2743200" cy="609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Trebuchet MS" panose="020B0603020202020204" pitchFamily="34" charset="0"/>
                <a:ea typeface="+mn-ea"/>
                <a:cs typeface="+mn-cs"/>
              </a:rPr>
              <a:t>Social Media Outreach Campaign</a:t>
            </a:r>
          </a:p>
        </p:txBody>
      </p:sp>
      <p:sp>
        <p:nvSpPr>
          <p:cNvPr id="11" name="Rounded Rectangle 10"/>
          <p:cNvSpPr/>
          <p:nvPr/>
        </p:nvSpPr>
        <p:spPr>
          <a:xfrm>
            <a:off x="5486400" y="3968496"/>
            <a:ext cx="3429000" cy="609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Trebuchet MS" panose="020B0603020202020204" pitchFamily="34" charset="0"/>
                <a:ea typeface="+mn-ea"/>
                <a:cs typeface="+mn-cs"/>
              </a:rPr>
              <a:t>Candidate Outreach</a:t>
            </a:r>
          </a:p>
        </p:txBody>
      </p:sp>
      <p:sp>
        <p:nvSpPr>
          <p:cNvPr id="12" name="Rounded Rectangle 11"/>
          <p:cNvSpPr/>
          <p:nvPr/>
        </p:nvSpPr>
        <p:spPr>
          <a:xfrm>
            <a:off x="2584704" y="5379720"/>
            <a:ext cx="7054596"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Empower many more scientists to advocate for research</a:t>
            </a:r>
          </a:p>
        </p:txBody>
      </p:sp>
      <p:sp>
        <p:nvSpPr>
          <p:cNvPr id="13" name="Rounded Rectangle 12"/>
          <p:cNvSpPr/>
          <p:nvPr/>
        </p:nvSpPr>
        <p:spPr>
          <a:xfrm>
            <a:off x="3194304" y="4666488"/>
            <a:ext cx="5791200" cy="609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Trebuchet MS" panose="020B0603020202020204" pitchFamily="34" charset="0"/>
                <a:ea typeface="+mn-ea"/>
                <a:cs typeface="+mn-cs"/>
              </a:rPr>
              <a:t>Empower and encourage student voices </a:t>
            </a:r>
          </a:p>
        </p:txBody>
      </p:sp>
    </p:spTree>
    <p:extLst>
      <p:ext uri="{BB962C8B-B14F-4D97-AF65-F5344CB8AC3E}">
        <p14:creationId xmlns:p14="http://schemas.microsoft.com/office/powerpoint/2010/main" val="2361921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3"/>
          <p:cNvSpPr>
            <a:spLocks noGrp="1"/>
          </p:cNvSpPr>
          <p:nvPr>
            <p:ph type="ctrTitle"/>
          </p:nvPr>
        </p:nvSpPr>
        <p:spPr>
          <a:xfrm>
            <a:off x="6096000" y="533400"/>
            <a:ext cx="4572000" cy="5181600"/>
          </a:xfrm>
        </p:spPr>
        <p:txBody>
          <a:bodyPr/>
          <a:lstStyle/>
          <a:p>
            <a:pPr eaLnBrk="1" hangingPunct="1"/>
            <a:r>
              <a:rPr lang="en-US" altLang="en-US" sz="3600"/>
              <a:t>“You can change the image of things to come. But you can’t do it sitting on your hands…The science community should reach out to Congress and build bridges.” </a:t>
            </a:r>
          </a:p>
        </p:txBody>
      </p:sp>
      <p:sp>
        <p:nvSpPr>
          <p:cNvPr id="5" name="Subtitle 4"/>
          <p:cNvSpPr>
            <a:spLocks noGrp="1"/>
          </p:cNvSpPr>
          <p:nvPr>
            <p:ph type="subTitle" idx="1"/>
          </p:nvPr>
        </p:nvSpPr>
        <p:spPr>
          <a:xfrm>
            <a:off x="3886200" y="6049963"/>
            <a:ext cx="6781800" cy="685800"/>
          </a:xfrm>
        </p:spPr>
        <p:txBody>
          <a:bodyPr>
            <a:normAutofit fontScale="85000" lnSpcReduction="20000"/>
          </a:bodyPr>
          <a:lstStyle/>
          <a:p>
            <a:pPr eaLnBrk="1" hangingPunct="1">
              <a:buFont typeface="Arial" charset="0"/>
              <a:buNone/>
              <a:defRPr/>
            </a:pPr>
            <a:r>
              <a:rPr lang="en-US" dirty="0" err="1"/>
              <a:t>Research!America</a:t>
            </a:r>
            <a:r>
              <a:rPr lang="en-US" dirty="0"/>
              <a:t> Chair Emeritus, </a:t>
            </a:r>
            <a:br>
              <a:rPr lang="en-US" dirty="0"/>
            </a:br>
            <a:r>
              <a:rPr lang="en-US" dirty="0"/>
              <a:t>Former Congressman John Edward Porter</a:t>
            </a: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981200" y="533407"/>
            <a:ext cx="3735036" cy="5114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130128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1752600" y="147638"/>
            <a:ext cx="8915400" cy="990600"/>
          </a:xfrm>
        </p:spPr>
        <p:txBody>
          <a:bodyPr/>
          <a:lstStyle/>
          <a:p>
            <a:r>
              <a:rPr lang="en-US" altLang="en-US" sz="3200" dirty="0"/>
              <a:t>Important for Scientists to Engage Policymakers</a:t>
            </a:r>
          </a:p>
        </p:txBody>
      </p:sp>
      <p:sp>
        <p:nvSpPr>
          <p:cNvPr id="84996" name="Text Placeholder 3"/>
          <p:cNvSpPr>
            <a:spLocks noGrp="1"/>
          </p:cNvSpPr>
          <p:nvPr>
            <p:ph type="body" sz="quarter" idx="11"/>
          </p:nvPr>
        </p:nvSpPr>
        <p:spPr>
          <a:xfrm>
            <a:off x="2133600" y="1600200"/>
            <a:ext cx="8153400" cy="1143000"/>
          </a:xfrm>
        </p:spPr>
        <p:txBody>
          <a:bodyPr/>
          <a:lstStyle/>
          <a:p>
            <a:r>
              <a:rPr lang="en-US" altLang="en-US" dirty="0"/>
              <a:t>How important is it for scientists to inform elected officials about their research and its impact on society?</a:t>
            </a:r>
          </a:p>
        </p:txBody>
      </p:sp>
      <p:sp>
        <p:nvSpPr>
          <p:cNvPr id="84997" name="Text Placeholder 4"/>
          <p:cNvSpPr>
            <a:spLocks noGrp="1"/>
          </p:cNvSpPr>
          <p:nvPr>
            <p:ph type="body" sz="quarter" idx="12"/>
          </p:nvPr>
        </p:nvSpPr>
        <p:spPr>
          <a:xfrm>
            <a:off x="3321050" y="6324600"/>
            <a:ext cx="5778500" cy="496888"/>
          </a:xfrm>
        </p:spPr>
        <p:txBody>
          <a:bodyPr/>
          <a:lstStyle/>
          <a:p>
            <a:pPr algn="ctr" eaLnBrk="1" hangingPunct="1">
              <a:spcBef>
                <a:spcPct val="0"/>
              </a:spcBef>
              <a:buClrTx/>
              <a:buSzTx/>
            </a:pPr>
            <a:r>
              <a:rPr lang="en-US" altLang="en-US" sz="1200"/>
              <a:t>Source: A Research!America survey of U.S. adults conducted in partnership </a:t>
            </a:r>
          </a:p>
          <a:p>
            <a:pPr algn="ctr" eaLnBrk="1" hangingPunct="1">
              <a:spcBef>
                <a:spcPct val="0"/>
              </a:spcBef>
              <a:buClrTx/>
              <a:buSzTx/>
            </a:pPr>
            <a:r>
              <a:rPr lang="en-US" altLang="en-US" sz="1200"/>
              <a:t>with Zogby Analytics in January 2018.</a:t>
            </a:r>
          </a:p>
          <a:p>
            <a:pPr eaLnBrk="1" hangingPunct="1"/>
            <a:endParaRPr lang="en-US" altLang="en-US"/>
          </a:p>
        </p:txBody>
      </p:sp>
      <p:pic>
        <p:nvPicPr>
          <p:cNvPr id="84998"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2600" y="6075370"/>
            <a:ext cx="16525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p:nvPr/>
        </p:nvGraphicFramePr>
        <p:xfrm>
          <a:off x="1981200" y="2057400"/>
          <a:ext cx="8382000" cy="42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349804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A3C6-82CD-9247-BE85-7484750D72C3}"/>
              </a:ext>
            </a:extLst>
          </p:cNvPr>
          <p:cNvSpPr>
            <a:spLocks noGrp="1"/>
          </p:cNvSpPr>
          <p:nvPr>
            <p:ph type="title"/>
          </p:nvPr>
        </p:nvSpPr>
        <p:spPr/>
        <p:txBody>
          <a:bodyPr/>
          <a:lstStyle/>
          <a:p>
            <a:r>
              <a:rPr lang="en-US" dirty="0"/>
              <a:t>Constituent voices matter</a:t>
            </a:r>
          </a:p>
        </p:txBody>
      </p:sp>
      <p:sp>
        <p:nvSpPr>
          <p:cNvPr id="3" name="Content Placeholder 2">
            <a:extLst>
              <a:ext uri="{FF2B5EF4-FFF2-40B4-BE49-F238E27FC236}">
                <a16:creationId xmlns:a16="http://schemas.microsoft.com/office/drawing/2014/main" id="{741E786E-663A-5C4E-93BB-94D19E87F9A3}"/>
              </a:ext>
            </a:extLst>
          </p:cNvPr>
          <p:cNvSpPr>
            <a:spLocks noGrp="1"/>
          </p:cNvSpPr>
          <p:nvPr>
            <p:ph sz="quarter" idx="1"/>
          </p:nvPr>
        </p:nvSpPr>
        <p:spPr/>
        <p:txBody>
          <a:bodyPr/>
          <a:lstStyle/>
          <a:p>
            <a:r>
              <a:rPr lang="en-US" sz="2800" i="1" dirty="0"/>
              <a:t>Pre-pandemic: </a:t>
            </a:r>
            <a:r>
              <a:rPr lang="en-US" sz="2800" dirty="0"/>
              <a:t>When congressional staff were asked what advocacy factors would have some or a lot of influence:</a:t>
            </a:r>
          </a:p>
          <a:p>
            <a:pPr lvl="1"/>
            <a:r>
              <a:rPr lang="en-US" sz="2800" dirty="0"/>
              <a:t>94% said “in-person issue visits from constituents”</a:t>
            </a:r>
          </a:p>
          <a:p>
            <a:pPr lvl="1"/>
            <a:r>
              <a:rPr lang="en-US" sz="2800" dirty="0"/>
              <a:t>92% said “individualized email messages” from constituents</a:t>
            </a:r>
          </a:p>
          <a:p>
            <a:r>
              <a:rPr lang="en-US" sz="2800" i="1" dirty="0"/>
              <a:t>In COVID-19 context: </a:t>
            </a:r>
            <a:r>
              <a:rPr lang="en-US" sz="2800" dirty="0"/>
              <a:t>staff have been very receptive to calls and virtual meetings</a:t>
            </a:r>
          </a:p>
        </p:txBody>
      </p:sp>
      <p:sp>
        <p:nvSpPr>
          <p:cNvPr id="5" name="TextBox 4"/>
          <p:cNvSpPr txBox="1"/>
          <p:nvPr/>
        </p:nvSpPr>
        <p:spPr>
          <a:xfrm>
            <a:off x="1676400" y="6300490"/>
            <a:ext cx="7315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rebuchet MS" pitchFamily="34" charset="0"/>
                <a:ea typeface="+mn-ea"/>
                <a:cs typeface="+mn-cs"/>
              </a:rPr>
              <a:t>Source: “Citizen-Centric Advocacy: The Untapped Power of Constituent Engagement,” Congressional Management Foundation, 2015</a:t>
            </a:r>
          </a:p>
        </p:txBody>
      </p:sp>
    </p:spTree>
    <p:extLst>
      <p:ext uri="{BB962C8B-B14F-4D97-AF65-F5344CB8AC3E}">
        <p14:creationId xmlns:p14="http://schemas.microsoft.com/office/powerpoint/2010/main" val="7391605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A3C6-82CD-9247-BE85-7484750D72C3}"/>
              </a:ext>
            </a:extLst>
          </p:cNvPr>
          <p:cNvSpPr>
            <a:spLocks noGrp="1"/>
          </p:cNvSpPr>
          <p:nvPr>
            <p:ph type="title"/>
          </p:nvPr>
        </p:nvSpPr>
        <p:spPr/>
        <p:txBody>
          <a:bodyPr/>
          <a:lstStyle/>
          <a:p>
            <a:r>
              <a:rPr lang="en-US" dirty="0"/>
              <a:t>Constituent interests matter</a:t>
            </a:r>
          </a:p>
        </p:txBody>
      </p:sp>
      <p:sp>
        <p:nvSpPr>
          <p:cNvPr id="3" name="Content Placeholder 2">
            <a:extLst>
              <a:ext uri="{FF2B5EF4-FFF2-40B4-BE49-F238E27FC236}">
                <a16:creationId xmlns:a16="http://schemas.microsoft.com/office/drawing/2014/main" id="{741E786E-663A-5C4E-93BB-94D19E87F9A3}"/>
              </a:ext>
            </a:extLst>
          </p:cNvPr>
          <p:cNvSpPr>
            <a:spLocks noGrp="1"/>
          </p:cNvSpPr>
          <p:nvPr>
            <p:ph sz="quarter" idx="1"/>
          </p:nvPr>
        </p:nvSpPr>
        <p:spPr/>
        <p:txBody>
          <a:bodyPr/>
          <a:lstStyle/>
          <a:p>
            <a:r>
              <a:rPr lang="en-US" sz="2800" dirty="0"/>
              <a:t>91% of congressional staff said it’s helpful to have information about the impact the bill/issue would have on the district or state. </a:t>
            </a:r>
          </a:p>
          <a:p>
            <a:r>
              <a:rPr lang="en-US" sz="2800" dirty="0"/>
              <a:t>79% percent said a personal story from a constituent related to the bill or issue would be helpful.</a:t>
            </a:r>
          </a:p>
          <a:p>
            <a:pPr marL="0" indent="0">
              <a:buNone/>
            </a:pPr>
            <a:r>
              <a:rPr lang="en-US" sz="2800" dirty="0"/>
              <a:t> </a:t>
            </a:r>
          </a:p>
          <a:p>
            <a:pPr lvl="1">
              <a:buFont typeface="Wingdings" panose="05000000000000000000" pitchFamily="2" charset="2"/>
              <a:buChar char="Ø"/>
            </a:pPr>
            <a:r>
              <a:rPr lang="en-US" sz="2500" i="1" dirty="0">
                <a:solidFill>
                  <a:srgbClr val="C00000"/>
                </a:solidFill>
                <a:sym typeface="Wingdings" panose="05000000000000000000" pitchFamily="2" charset="2"/>
              </a:rPr>
              <a:t>Research!America can help you frame your story! </a:t>
            </a:r>
            <a:endParaRPr lang="en-US" sz="2500" i="1" dirty="0">
              <a:solidFill>
                <a:srgbClr val="C00000"/>
              </a:solidFill>
            </a:endParaRPr>
          </a:p>
        </p:txBody>
      </p:sp>
      <p:sp>
        <p:nvSpPr>
          <p:cNvPr id="5" name="TextBox 4"/>
          <p:cNvSpPr txBox="1"/>
          <p:nvPr/>
        </p:nvSpPr>
        <p:spPr>
          <a:xfrm>
            <a:off x="1676400" y="6300490"/>
            <a:ext cx="7315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rebuchet MS" pitchFamily="34" charset="0"/>
                <a:ea typeface="+mn-ea"/>
                <a:cs typeface="+mn-cs"/>
              </a:rPr>
              <a:t>Source: “Citizen-Centric Advocacy: The Untapped Power of Constituent Engagement,” Congressional Management Foundation, 2015</a:t>
            </a:r>
          </a:p>
        </p:txBody>
      </p:sp>
    </p:spTree>
    <p:extLst>
      <p:ext uri="{BB962C8B-B14F-4D97-AF65-F5344CB8AC3E}">
        <p14:creationId xmlns:p14="http://schemas.microsoft.com/office/powerpoint/2010/main" val="40855364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a:xfrm>
            <a:off x="5710151" y="762000"/>
            <a:ext cx="4876800" cy="4343400"/>
          </a:xfrm>
        </p:spPr>
        <p:txBody>
          <a:bodyPr/>
          <a:lstStyle/>
          <a:p>
            <a:r>
              <a:rPr lang="en-US" altLang="en-US" sz="2000" dirty="0"/>
              <a:t>“Scientists deepened my understanding of the promise of embryonic stem cell research during a time when there was huge opposition in Congress and the White House for federal support of such research. This interaction led to the development of bipartisan legislation introduced by me and Rep. Diana DeGette (D-CO) in 2005 that expanded federal funding of embryonic stem cell research.”   </a:t>
            </a:r>
            <a:br>
              <a:rPr lang="en-US" altLang="en-US" sz="2000" dirty="0"/>
            </a:br>
            <a:br>
              <a:rPr lang="en-US" altLang="en-US" sz="2000" dirty="0"/>
            </a:br>
            <a:r>
              <a:rPr lang="en-US" altLang="en-US" sz="1600" dirty="0"/>
              <a:t>-- Q&amp;A with Society for Neuroscience, </a:t>
            </a:r>
            <a:br>
              <a:rPr lang="en-US" altLang="en-US" sz="1600" dirty="0"/>
            </a:br>
            <a:r>
              <a:rPr lang="en-US" altLang="en-US" sz="1600" dirty="0"/>
              <a:t>Fall 2017</a:t>
            </a:r>
          </a:p>
        </p:txBody>
      </p:sp>
      <p:sp>
        <p:nvSpPr>
          <p:cNvPr id="3" name="Subtitle 2"/>
          <p:cNvSpPr>
            <a:spLocks noGrp="1"/>
          </p:cNvSpPr>
          <p:nvPr>
            <p:ph type="subTitle" idx="1"/>
          </p:nvPr>
        </p:nvSpPr>
        <p:spPr>
          <a:xfrm>
            <a:off x="3848100" y="6096000"/>
            <a:ext cx="6705600" cy="685800"/>
          </a:xfrm>
        </p:spPr>
        <p:txBody>
          <a:bodyPr>
            <a:normAutofit fontScale="70000" lnSpcReduction="20000"/>
          </a:bodyPr>
          <a:lstStyle/>
          <a:p>
            <a:pPr>
              <a:defRPr/>
            </a:pPr>
            <a:r>
              <a:rPr lang="en-US" dirty="0"/>
              <a:t>Research!America Chair</a:t>
            </a:r>
          </a:p>
          <a:p>
            <a:pPr>
              <a:defRPr/>
            </a:pPr>
            <a:r>
              <a:rPr lang="en-US" dirty="0"/>
              <a:t>Former Governor &amp; Congressman Michael N. Castle (R-DE)</a:t>
            </a:r>
          </a:p>
        </p:txBody>
      </p:sp>
      <p:pic>
        <p:nvPicPr>
          <p:cNvPr id="10" name="Picture Placeholder 4">
            <a:extLst>
              <a:ext uri="{FF2B5EF4-FFF2-40B4-BE49-F238E27FC236}">
                <a16:creationId xmlns:a16="http://schemas.microsoft.com/office/drawing/2014/main" id="{DB80047D-A1AB-484C-9BCD-C3FACC95D16B}"/>
              </a:ext>
            </a:extLst>
          </p:cNvPr>
          <p:cNvPicPr>
            <a:picLocks noGrp="1" noChangeAspect="1"/>
          </p:cNvPicPr>
          <p:nvPr>
            <p:ph type="pic" idx="10"/>
          </p:nvPr>
        </p:nvPicPr>
        <p:blipFill>
          <a:blip r:embed="rId3">
            <a:extLst>
              <a:ext uri="{28A0092B-C50C-407E-A947-70E740481C1C}">
                <a14:useLocalDpi xmlns:a14="http://schemas.microsoft.com/office/drawing/2010/main" val="0"/>
              </a:ext>
            </a:extLst>
          </a:blip>
          <a:srcRect l="3750" r="3750"/>
          <a:stretch>
            <a:fillRect/>
          </a:stretch>
        </p:blipFill>
        <p:spPr>
          <a:xfrm>
            <a:off x="1676400" y="647700"/>
            <a:ext cx="3124200" cy="48006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18227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Content Placeholder 2"/>
          <p:cNvSpPr>
            <a:spLocks noGrp="1"/>
          </p:cNvSpPr>
          <p:nvPr>
            <p:ph sz="quarter" idx="1"/>
          </p:nvPr>
        </p:nvSpPr>
        <p:spPr>
          <a:xfrm>
            <a:off x="2286000" y="2819400"/>
            <a:ext cx="8153400" cy="3276600"/>
          </a:xfrm>
        </p:spPr>
        <p:txBody>
          <a:bodyPr/>
          <a:lstStyle/>
          <a:p>
            <a:pPr marL="0" indent="0">
              <a:buNone/>
            </a:pPr>
            <a:r>
              <a:rPr lang="en-US" altLang="en-US"/>
              <a:t>Q:  What do elected officials and scientists have in common? </a:t>
            </a:r>
          </a:p>
        </p:txBody>
      </p:sp>
    </p:spTree>
    <p:extLst>
      <p:ext uri="{BB962C8B-B14F-4D97-AF65-F5344CB8AC3E}">
        <p14:creationId xmlns:p14="http://schemas.microsoft.com/office/powerpoint/2010/main" val="20123379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ontent Placeholder 2"/>
          <p:cNvSpPr>
            <a:spLocks noGrp="1"/>
          </p:cNvSpPr>
          <p:nvPr>
            <p:ph sz="quarter" idx="1"/>
          </p:nvPr>
        </p:nvSpPr>
        <p:spPr>
          <a:xfrm>
            <a:off x="2057400" y="1981200"/>
            <a:ext cx="8153400" cy="3276600"/>
          </a:xfrm>
        </p:spPr>
        <p:txBody>
          <a:bodyPr/>
          <a:lstStyle/>
          <a:p>
            <a:pPr marL="0" indent="0">
              <a:buNone/>
            </a:pPr>
            <a:r>
              <a:rPr lang="en-US" altLang="en-US"/>
              <a:t>Q:  What do elected officials and scientists have in common? </a:t>
            </a:r>
          </a:p>
          <a:p>
            <a:pPr marL="0" indent="0">
              <a:buNone/>
            </a:pPr>
            <a:endParaRPr lang="en-US" altLang="en-US"/>
          </a:p>
          <a:p>
            <a:pPr marL="0" indent="0">
              <a:buNone/>
            </a:pPr>
            <a:r>
              <a:rPr lang="en-US" altLang="en-US"/>
              <a:t>A: Serving the public’s interest.</a:t>
            </a:r>
          </a:p>
          <a:p>
            <a:pPr marL="0" indent="0">
              <a:buNone/>
            </a:pPr>
            <a:endParaRPr lang="en-US" altLang="en-US"/>
          </a:p>
          <a:p>
            <a:pPr marL="0" indent="0">
              <a:buNone/>
            </a:pPr>
            <a:r>
              <a:rPr lang="en-US" altLang="en-US" i="1"/>
              <a:t>You can effectively start a conversation with any elected official by thanking them for serving the public’s interest.  And then say how you serve the public’s interest.  </a:t>
            </a:r>
          </a:p>
          <a:p>
            <a:pPr marL="0" indent="0">
              <a:buNone/>
            </a:pPr>
            <a:endParaRPr lang="en-US" altLang="en-US"/>
          </a:p>
        </p:txBody>
      </p:sp>
    </p:spTree>
    <p:extLst>
      <p:ext uri="{BB962C8B-B14F-4D97-AF65-F5344CB8AC3E}">
        <p14:creationId xmlns:p14="http://schemas.microsoft.com/office/powerpoint/2010/main" val="17595581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BD236E-C71A-4969-BB95-AFD2410CF168}"/>
              </a:ext>
            </a:extLst>
          </p:cNvPr>
          <p:cNvSpPr txBox="1">
            <a:spLocks/>
          </p:cNvSpPr>
          <p:nvPr/>
        </p:nvSpPr>
        <p:spPr>
          <a:xfrm>
            <a:off x="994153" y="509269"/>
            <a:ext cx="10752839" cy="6654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166938"/>
                </a:solidFill>
                <a:effectLst/>
                <a:uLnTx/>
                <a:uFillTx/>
                <a:latin typeface="Calibri" panose="020F0502020204030204"/>
                <a:ea typeface="+mj-ea"/>
                <a:cs typeface="Arial" panose="020B0604020202020204" pitchFamily="34" charset="0"/>
              </a:rPr>
              <a:t>Today’s Presenters</a:t>
            </a:r>
          </a:p>
        </p:txBody>
      </p:sp>
      <p:sp>
        <p:nvSpPr>
          <p:cNvPr id="17" name="TextBox 16">
            <a:extLst>
              <a:ext uri="{FF2B5EF4-FFF2-40B4-BE49-F238E27FC236}">
                <a16:creationId xmlns:a16="http://schemas.microsoft.com/office/drawing/2014/main" id="{97B1BB2B-2FD7-4B9A-AF7B-DB310EE80249}"/>
              </a:ext>
            </a:extLst>
          </p:cNvPr>
          <p:cNvSpPr txBox="1"/>
          <p:nvPr/>
        </p:nvSpPr>
        <p:spPr>
          <a:xfrm>
            <a:off x="2311723" y="4235850"/>
            <a:ext cx="21857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77D"/>
                </a:solidFill>
                <a:effectLst/>
                <a:uLnTx/>
                <a:uFillTx/>
                <a:latin typeface="Calibri" panose="020F0502020204030204"/>
                <a:ea typeface="+mn-ea"/>
                <a:cs typeface="+mn-cs"/>
              </a:rPr>
              <a:t>Mary Woolley</a:t>
            </a:r>
          </a:p>
        </p:txBody>
      </p:sp>
      <p:sp>
        <p:nvSpPr>
          <p:cNvPr id="18" name="TextBox 17">
            <a:extLst>
              <a:ext uri="{FF2B5EF4-FFF2-40B4-BE49-F238E27FC236}">
                <a16:creationId xmlns:a16="http://schemas.microsoft.com/office/drawing/2014/main" id="{A44D00D8-7890-43F6-9E57-32B2898678BE}"/>
              </a:ext>
            </a:extLst>
          </p:cNvPr>
          <p:cNvSpPr txBox="1"/>
          <p:nvPr/>
        </p:nvSpPr>
        <p:spPr>
          <a:xfrm>
            <a:off x="7707901" y="4203680"/>
            <a:ext cx="21857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77D"/>
                </a:solidFill>
                <a:effectLst/>
                <a:uLnTx/>
                <a:uFillTx/>
                <a:latin typeface="Calibri" panose="020F0502020204030204"/>
                <a:ea typeface="+mn-ea"/>
                <a:cs typeface="+mn-cs"/>
              </a:rPr>
              <a:t>Lynn Jorde, PhD, </a:t>
            </a:r>
            <a:r>
              <a:rPr kumimoji="0" lang="en-US" sz="1800" b="0" i="1" u="none" strike="noStrike" kern="1200" cap="none" spc="0" normalizeH="0" baseline="0" noProof="0" dirty="0">
                <a:ln>
                  <a:noFill/>
                </a:ln>
                <a:solidFill>
                  <a:srgbClr val="00577D"/>
                </a:solidFill>
                <a:effectLst/>
                <a:uLnTx/>
                <a:uFillTx/>
                <a:latin typeface="Calibri" panose="020F0502020204030204"/>
                <a:ea typeface="+mn-ea"/>
                <a:cs typeface="+mn-cs"/>
              </a:rPr>
              <a:t>Moderator</a:t>
            </a:r>
          </a:p>
        </p:txBody>
      </p:sp>
      <p:sp>
        <p:nvSpPr>
          <p:cNvPr id="19" name="TextBox 18">
            <a:extLst>
              <a:ext uri="{FF2B5EF4-FFF2-40B4-BE49-F238E27FC236}">
                <a16:creationId xmlns:a16="http://schemas.microsoft.com/office/drawing/2014/main" id="{98A1122A-FD20-412E-A843-EB674AC17BC8}"/>
              </a:ext>
            </a:extLst>
          </p:cNvPr>
          <p:cNvSpPr txBox="1"/>
          <p:nvPr/>
        </p:nvSpPr>
        <p:spPr>
          <a:xfrm>
            <a:off x="4937760" y="4235850"/>
            <a:ext cx="22510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77D"/>
                </a:solidFill>
                <a:effectLst/>
                <a:uLnTx/>
                <a:uFillTx/>
                <a:latin typeface="Calibri" panose="020F0502020204030204"/>
                <a:ea typeface="+mn-ea"/>
                <a:cs typeface="+mn-cs"/>
              </a:rPr>
              <a:t>Allison McCague, PhD</a:t>
            </a:r>
          </a:p>
        </p:txBody>
      </p:sp>
      <p:pic>
        <p:nvPicPr>
          <p:cNvPr id="3" name="Picture 2" descr="A person posing for the camera&#10;&#10;Description automatically generated">
            <a:extLst>
              <a:ext uri="{FF2B5EF4-FFF2-40B4-BE49-F238E27FC236}">
                <a16:creationId xmlns:a16="http://schemas.microsoft.com/office/drawing/2014/main" id="{CDDE183F-D790-4AEB-ACDD-4EA406846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232" y="1789549"/>
            <a:ext cx="1747358" cy="2446301"/>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44860886-2BAC-4704-9C60-2E72B36DB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900" y="1789549"/>
            <a:ext cx="1639472" cy="2465596"/>
          </a:xfrm>
          <a:prstGeom prst="rect">
            <a:avLst/>
          </a:prstGeom>
        </p:spPr>
      </p:pic>
      <p:pic>
        <p:nvPicPr>
          <p:cNvPr id="8" name="Picture 7" descr="A person wearing a hat&#10;&#10;Description automatically generated">
            <a:extLst>
              <a:ext uri="{FF2B5EF4-FFF2-40B4-BE49-F238E27FC236}">
                <a16:creationId xmlns:a16="http://schemas.microsoft.com/office/drawing/2014/main" id="{AEC097E9-09EC-4627-8EAB-1909957C5D23}"/>
              </a:ext>
            </a:extLst>
          </p:cNvPr>
          <p:cNvPicPr>
            <a:picLocks noChangeAspect="1"/>
          </p:cNvPicPr>
          <p:nvPr/>
        </p:nvPicPr>
        <p:blipFill rotWithShape="1">
          <a:blip r:embed="rId4">
            <a:extLst>
              <a:ext uri="{28A0092B-C50C-407E-A947-70E740481C1C}">
                <a14:useLocalDpi xmlns:a14="http://schemas.microsoft.com/office/drawing/2010/main" val="0"/>
              </a:ext>
            </a:extLst>
          </a:blip>
          <a:srcRect l="4872" t="-1" r="32372" b="-2769"/>
          <a:stretch/>
        </p:blipFill>
        <p:spPr>
          <a:xfrm>
            <a:off x="7844138" y="1847427"/>
            <a:ext cx="1913243" cy="2349840"/>
          </a:xfrm>
          <a:prstGeom prst="rect">
            <a:avLst/>
          </a:prstGeom>
        </p:spPr>
      </p:pic>
    </p:spTree>
    <p:extLst>
      <p:ext uri="{BB962C8B-B14F-4D97-AF65-F5344CB8AC3E}">
        <p14:creationId xmlns:p14="http://schemas.microsoft.com/office/powerpoint/2010/main" val="210609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2133600" y="147638"/>
            <a:ext cx="8534400" cy="990600"/>
          </a:xfrm>
        </p:spPr>
        <p:txBody>
          <a:bodyPr/>
          <a:lstStyle/>
          <a:p>
            <a:pPr eaLnBrk="1" hangingPunct="1"/>
            <a:r>
              <a:rPr lang="en-US" altLang="en-US" sz="3200"/>
              <a:t>Important for Scientists to Engage Public</a:t>
            </a:r>
          </a:p>
        </p:txBody>
      </p:sp>
      <p:sp>
        <p:nvSpPr>
          <p:cNvPr id="84996" name="Text Placeholder 3"/>
          <p:cNvSpPr>
            <a:spLocks noGrp="1"/>
          </p:cNvSpPr>
          <p:nvPr>
            <p:ph type="body" sz="quarter" idx="11"/>
          </p:nvPr>
        </p:nvSpPr>
        <p:spPr>
          <a:xfrm>
            <a:off x="2133600" y="1600200"/>
            <a:ext cx="8153400" cy="1143000"/>
          </a:xfrm>
        </p:spPr>
        <p:txBody>
          <a:bodyPr/>
          <a:lstStyle/>
          <a:p>
            <a:pPr eaLnBrk="1" hangingPunct="1"/>
            <a:r>
              <a:rPr lang="en-US" altLang="en-US"/>
              <a:t>How important is it for scientists to inform the public about their research and its impact on society?</a:t>
            </a:r>
          </a:p>
        </p:txBody>
      </p:sp>
      <p:sp>
        <p:nvSpPr>
          <p:cNvPr id="84997" name="Text Placeholder 4"/>
          <p:cNvSpPr>
            <a:spLocks noGrp="1"/>
          </p:cNvSpPr>
          <p:nvPr>
            <p:ph type="body" sz="quarter" idx="12"/>
          </p:nvPr>
        </p:nvSpPr>
        <p:spPr>
          <a:xfrm>
            <a:off x="3321050" y="6324600"/>
            <a:ext cx="5778500" cy="496888"/>
          </a:xfrm>
        </p:spPr>
        <p:txBody>
          <a:bodyPr/>
          <a:lstStyle/>
          <a:p>
            <a:pPr algn="ctr" eaLnBrk="1" hangingPunct="1">
              <a:spcBef>
                <a:spcPct val="0"/>
              </a:spcBef>
              <a:buClrTx/>
              <a:buSzTx/>
            </a:pPr>
            <a:r>
              <a:rPr lang="en-US" altLang="en-US" sz="1200"/>
              <a:t>Source: A Research!America survey of U.S. adults conducted in partnership </a:t>
            </a:r>
          </a:p>
          <a:p>
            <a:pPr algn="ctr" eaLnBrk="1" hangingPunct="1">
              <a:spcBef>
                <a:spcPct val="0"/>
              </a:spcBef>
              <a:buClrTx/>
              <a:buSzTx/>
            </a:pPr>
            <a:r>
              <a:rPr lang="en-US" altLang="en-US" sz="1200"/>
              <a:t>with Zogby Analytics in January 2018.</a:t>
            </a:r>
          </a:p>
          <a:p>
            <a:pPr eaLnBrk="1" hangingPunct="1"/>
            <a:endParaRPr lang="en-US" altLang="en-US"/>
          </a:p>
        </p:txBody>
      </p:sp>
      <p:pic>
        <p:nvPicPr>
          <p:cNvPr id="84998"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52600" y="6075370"/>
            <a:ext cx="16525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p:nvPr/>
        </p:nvGraphicFramePr>
        <p:xfrm>
          <a:off x="1981200" y="2057400"/>
          <a:ext cx="8382000" cy="42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324368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Content Placeholder 2"/>
          <p:cNvSpPr>
            <a:spLocks noGrp="1"/>
          </p:cNvSpPr>
          <p:nvPr>
            <p:ph sz="quarter" idx="1"/>
          </p:nvPr>
        </p:nvSpPr>
        <p:spPr>
          <a:xfrm>
            <a:off x="2286000" y="2819400"/>
            <a:ext cx="8153400" cy="3276600"/>
          </a:xfrm>
        </p:spPr>
        <p:txBody>
          <a:bodyPr/>
          <a:lstStyle/>
          <a:p>
            <a:pPr marL="0" indent="0">
              <a:buNone/>
            </a:pPr>
            <a:r>
              <a:rPr lang="en-US" altLang="en-US" dirty="0"/>
              <a:t>Q:  What else do elected officials and scientists have in common?</a:t>
            </a:r>
          </a:p>
          <a:p>
            <a:pPr marL="0" indent="0">
              <a:buNone/>
            </a:pPr>
            <a:endParaRPr lang="en-US" altLang="en-US" dirty="0"/>
          </a:p>
          <a:p>
            <a:pPr marL="0" indent="0">
              <a:buNone/>
            </a:pPr>
            <a:r>
              <a:rPr lang="en-US" altLang="en-US" dirty="0"/>
              <a:t>A:  They like data. Just different kinds of data.  </a:t>
            </a:r>
          </a:p>
        </p:txBody>
      </p:sp>
    </p:spTree>
    <p:extLst>
      <p:ext uri="{BB962C8B-B14F-4D97-AF65-F5344CB8AC3E}">
        <p14:creationId xmlns:p14="http://schemas.microsoft.com/office/powerpoint/2010/main" val="36043021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9" name="Picture 3" descr="lincol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7" y="914407"/>
            <a:ext cx="3317875" cy="4124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5715" name="Title 3"/>
          <p:cNvSpPr>
            <a:spLocks noGrp="1"/>
          </p:cNvSpPr>
          <p:nvPr>
            <p:ph type="ctrTitle"/>
          </p:nvPr>
        </p:nvSpPr>
        <p:spPr/>
        <p:txBody>
          <a:bodyPr/>
          <a:lstStyle/>
          <a:p>
            <a:pPr eaLnBrk="1" hangingPunct="1"/>
            <a:r>
              <a:rPr lang="en-US" altLang="en-US" sz="4000" dirty="0"/>
              <a:t>“…public sentiment is everything. With public sentiment, nothing can fail; without it nothing can succeed.”</a:t>
            </a:r>
          </a:p>
        </p:txBody>
      </p:sp>
      <p:sp>
        <p:nvSpPr>
          <p:cNvPr id="115716" name="Subtitle 4"/>
          <p:cNvSpPr>
            <a:spLocks noGrp="1"/>
          </p:cNvSpPr>
          <p:nvPr>
            <p:ph type="subTitle" idx="1"/>
          </p:nvPr>
        </p:nvSpPr>
        <p:spPr/>
        <p:txBody>
          <a:bodyPr/>
          <a:lstStyle/>
          <a:p>
            <a:pPr eaLnBrk="1" hangingPunct="1"/>
            <a:r>
              <a:rPr lang="en-US" altLang="en-US" sz="2800">
                <a:solidFill>
                  <a:schemeClr val="tx1"/>
                </a:solidFill>
              </a:rPr>
              <a:t>President Abraham Lincoln</a:t>
            </a:r>
            <a:endParaRPr lang="en-US" altLang="en-US">
              <a:solidFill>
                <a:schemeClr val="tx1"/>
              </a:solidFill>
            </a:endParaRPr>
          </a:p>
        </p:txBody>
      </p:sp>
    </p:spTree>
    <p:extLst>
      <p:ext uri="{BB962C8B-B14F-4D97-AF65-F5344CB8AC3E}">
        <p14:creationId xmlns:p14="http://schemas.microsoft.com/office/powerpoint/2010/main" val="26833453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p:cNvSpPr>
            <a:spLocks noGrp="1" noChangeArrowheads="1"/>
          </p:cNvSpPr>
          <p:nvPr>
            <p:ph type="title"/>
          </p:nvPr>
        </p:nvSpPr>
        <p:spPr/>
        <p:txBody>
          <a:bodyPr/>
          <a:lstStyle/>
          <a:p>
            <a:pPr eaLnBrk="1" hangingPunct="1"/>
            <a:r>
              <a:rPr lang="en-US" altLang="en-US"/>
              <a:t>Research!America Surveys</a:t>
            </a:r>
          </a:p>
        </p:txBody>
      </p:sp>
      <p:sp>
        <p:nvSpPr>
          <p:cNvPr id="117764" name="Rectangle 3"/>
          <p:cNvSpPr>
            <a:spLocks noGrp="1" noChangeArrowheads="1"/>
          </p:cNvSpPr>
          <p:nvPr>
            <p:ph sz="quarter" idx="1"/>
          </p:nvPr>
        </p:nvSpPr>
        <p:spPr/>
        <p:txBody>
          <a:bodyPr/>
          <a:lstStyle/>
          <a:p>
            <a:pPr eaLnBrk="1" hangingPunct="1"/>
            <a:r>
              <a:rPr lang="en-US" altLang="en-US" sz="2200" dirty="0"/>
              <a:t>Commissioning public opinion surveys on research issues for 28 years:</a:t>
            </a:r>
          </a:p>
          <a:p>
            <a:pPr lvl="2" eaLnBrk="1" hangingPunct="1"/>
            <a:r>
              <a:rPr lang="en-US" altLang="en-US" sz="2200" dirty="0"/>
              <a:t>National Surveys</a:t>
            </a:r>
          </a:p>
          <a:p>
            <a:pPr lvl="2" eaLnBrk="1" hangingPunct="1"/>
            <a:r>
              <a:rPr lang="en-US" altLang="en-US" sz="2200" dirty="0"/>
              <a:t>State-Based Surveys</a:t>
            </a:r>
          </a:p>
          <a:p>
            <a:pPr lvl="2" eaLnBrk="1" hangingPunct="1"/>
            <a:r>
              <a:rPr lang="en-US" altLang="en-US" sz="2200" dirty="0"/>
              <a:t>Issue-Specific Surveys</a:t>
            </a:r>
          </a:p>
          <a:p>
            <a:pPr eaLnBrk="1" hangingPunct="1"/>
            <a:r>
              <a:rPr lang="en-US" altLang="en-US" sz="2200" dirty="0"/>
              <a:t>Online surveys are conducted with a sample size of 1000-2000 adults and sampling error of +/-3.1% to +/-2.1%. The data are weighted in two stages to ensure accurate representation of the U.S. adult population.</a:t>
            </a:r>
          </a:p>
        </p:txBody>
      </p:sp>
    </p:spTree>
    <p:extLst>
      <p:ext uri="{BB962C8B-B14F-4D97-AF65-F5344CB8AC3E}">
        <p14:creationId xmlns:p14="http://schemas.microsoft.com/office/powerpoint/2010/main" val="41964798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648" y="228600"/>
            <a:ext cx="8378952" cy="990600"/>
          </a:xfrm>
        </p:spPr>
        <p:txBody>
          <a:bodyPr/>
          <a:lstStyle/>
          <a:p>
            <a:r>
              <a:rPr lang="en-US" sz="2800" dirty="0"/>
              <a:t>Strong Majority Agree Basic Research is Critical</a:t>
            </a:r>
            <a:endParaRPr lang="en-US" sz="2800" dirty="0">
              <a:solidFill>
                <a:srgbClr val="000000"/>
              </a:solidFill>
            </a:endParaRPr>
          </a:p>
        </p:txBody>
      </p:sp>
      <p:graphicFrame>
        <p:nvGraphicFramePr>
          <p:cNvPr id="10" name="Chart Placeholder 9"/>
          <p:cNvGraphicFramePr>
            <a:graphicFrameLocks noGrp="1"/>
          </p:cNvGraphicFramePr>
          <p:nvPr>
            <p:ph type="chart" idx="1"/>
          </p:nvPr>
        </p:nvGraphicFramePr>
        <p:xfrm>
          <a:off x="2133600" y="2720377"/>
          <a:ext cx="7989376" cy="356967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1"/>
          </p:nvPr>
        </p:nvSpPr>
        <p:spPr/>
        <p:txBody>
          <a:bodyPr/>
          <a:lstStyle/>
          <a:p>
            <a:r>
              <a:rPr lang="en-US" sz="1600" dirty="0"/>
              <a:t>Do you agree or disagree with the following statement? Even if it brings no immediate benefits, basic scientific research that advances the frontiers of knowledge is necessary and should be supported by the federal government.</a:t>
            </a:r>
          </a:p>
        </p:txBody>
      </p:sp>
      <p:pic>
        <p:nvPicPr>
          <p:cNvPr id="6"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7119" y="6273251"/>
            <a:ext cx="136374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133600" y="2450068"/>
            <a:ext cx="7696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Trebuchet MS" pitchFamily="34" charset="0"/>
                <a:ea typeface="+mn-ea"/>
                <a:cs typeface="+mn-cs"/>
              </a:rPr>
              <a:t>86% strongly or somewhat agree </a:t>
            </a:r>
            <a:r>
              <a:rPr kumimoji="0" lang="mr-IN" sz="1800" b="0" i="0" u="none" strike="noStrike" kern="1200" cap="none" spc="0" normalizeH="0" baseline="0" noProof="0" dirty="0">
                <a:ln>
                  <a:noFill/>
                </a:ln>
                <a:solidFill>
                  <a:srgbClr val="000099"/>
                </a:solidFill>
                <a:effectLst/>
                <a:uLnTx/>
                <a:uFillTx/>
                <a:latin typeface="Trebuchet MS" pitchFamily="34" charset="0"/>
                <a:ea typeface="+mn-ea"/>
                <a:cs typeface="Mangal" panose="02040503050203030202" pitchFamily="18" charset="0"/>
              </a:rPr>
              <a:t>–</a:t>
            </a:r>
            <a:r>
              <a:rPr kumimoji="0" lang="en-US" sz="1800" b="0" i="0" u="none" strike="noStrike" kern="1200" cap="none" spc="0" normalizeH="0" baseline="0" noProof="0" dirty="0">
                <a:ln>
                  <a:noFill/>
                </a:ln>
                <a:solidFill>
                  <a:srgbClr val="000099"/>
                </a:solidFill>
                <a:effectLst/>
                <a:uLnTx/>
                <a:uFillTx/>
                <a:latin typeface="Trebuchet MS" pitchFamily="34" charset="0"/>
                <a:ea typeface="+mn-ea"/>
                <a:cs typeface="+mn-cs"/>
              </a:rPr>
              <a:t> increase from 63% in 2017</a:t>
            </a:r>
          </a:p>
        </p:txBody>
      </p:sp>
      <p:sp>
        <p:nvSpPr>
          <p:cNvPr id="9" name="Text Placeholder 4"/>
          <p:cNvSpPr txBox="1">
            <a:spLocks/>
          </p:cNvSpPr>
          <p:nvPr/>
        </p:nvSpPr>
        <p:spPr bwMode="auto">
          <a:xfrm>
            <a:off x="3352807" y="6370826"/>
            <a:ext cx="4977243" cy="40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700"/>
              </a:spcBef>
              <a:spcAft>
                <a:spcPct val="0"/>
              </a:spcAft>
              <a:buClr>
                <a:srgbClr val="B10021"/>
              </a:buClr>
              <a:buSzPct val="60000"/>
              <a:buFont typeface="Arial" panose="020B0604020202020204" pitchFamily="34" charset="0"/>
              <a:buNone/>
              <a:defRPr sz="1800" kern="1200">
                <a:solidFill>
                  <a:srgbClr val="000000"/>
                </a:solidFill>
                <a:latin typeface="Trebuchet MS" pitchFamily="34" charset="0"/>
                <a:ea typeface="+mn-ea"/>
                <a:cs typeface="+mn-cs"/>
              </a:defRPr>
            </a:lvl1pPr>
            <a:lvl2pPr marL="639763" indent="-273050" algn="l" rtl="0" eaLnBrk="0" fontAlgn="base" hangingPunct="0">
              <a:spcBef>
                <a:spcPts val="550"/>
              </a:spcBef>
              <a:spcAft>
                <a:spcPct val="0"/>
              </a:spcAft>
              <a:buClr>
                <a:srgbClr val="B10021"/>
              </a:buClr>
              <a:buSzPct val="70000"/>
              <a:buFont typeface="Arial" panose="020B0604020202020204" pitchFamily="34" charset="0"/>
              <a:buNone/>
              <a:defRPr sz="1800" kern="1200">
                <a:solidFill>
                  <a:srgbClr val="000000"/>
                </a:solidFill>
                <a:latin typeface="Trebuchet MS" pitchFamily="34" charset="0"/>
                <a:ea typeface="+mn-ea"/>
                <a:cs typeface="+mn-cs"/>
              </a:defRPr>
            </a:lvl2pPr>
            <a:lvl3pPr marL="914400" indent="-228600" algn="l" rtl="0" eaLnBrk="0" fontAlgn="base" hangingPunct="0">
              <a:spcBef>
                <a:spcPts val="5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3pPr>
            <a:lvl4pPr marL="1371600" indent="-228600" algn="l" rtl="0" eaLnBrk="0" fontAlgn="base" hangingPunct="0">
              <a:spcBef>
                <a:spcPts val="4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4pPr>
            <a:lvl5pPr marL="1828800" indent="-228600" algn="l" rtl="0" eaLnBrk="0" fontAlgn="base" hangingPunct="0">
              <a:spcBef>
                <a:spcPts val="400"/>
              </a:spcBef>
              <a:spcAft>
                <a:spcPct val="0"/>
              </a:spcAft>
              <a:buClr>
                <a:srgbClr val="B10021"/>
              </a:buClr>
              <a:buSzPct val="65000"/>
              <a:buFont typeface="Arial" panose="020B0604020202020204" pitchFamily="34" charset="0"/>
              <a:buNone/>
              <a:defRPr sz="18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Trebuchet MS" pitchFamily="34" charset="0"/>
                <a:ea typeface="+mn-ea"/>
                <a:cs typeface="+mn-cs"/>
              </a:rPr>
              <a:t>Source: A Research!America poll of U.S. adults conducted in partnership with Zogby Analytics in January 2020</a:t>
            </a:r>
          </a:p>
        </p:txBody>
      </p:sp>
    </p:spTree>
    <p:extLst>
      <p:ext uri="{BB962C8B-B14F-4D97-AF65-F5344CB8AC3E}">
        <p14:creationId xmlns:p14="http://schemas.microsoft.com/office/powerpoint/2010/main" val="27156298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8153400" cy="990600"/>
          </a:xfrm>
        </p:spPr>
        <p:txBody>
          <a:bodyPr/>
          <a:lstStyle/>
          <a:p>
            <a:r>
              <a:rPr lang="en-US" sz="3200" dirty="0"/>
              <a:t>Americans Feel Positive About Human Genetics Research</a:t>
            </a:r>
          </a:p>
        </p:txBody>
      </p:sp>
      <p:sp>
        <p:nvSpPr>
          <p:cNvPr id="4" name="Text Placeholder 4"/>
          <p:cNvSpPr txBox="1">
            <a:spLocks/>
          </p:cNvSpPr>
          <p:nvPr/>
        </p:nvSpPr>
        <p:spPr bwMode="auto">
          <a:xfrm>
            <a:off x="3641677" y="6172207"/>
            <a:ext cx="4977243" cy="55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700"/>
              </a:spcBef>
              <a:spcAft>
                <a:spcPct val="0"/>
              </a:spcAft>
              <a:buClr>
                <a:srgbClr val="B10021"/>
              </a:buClr>
              <a:buSzPct val="60000"/>
              <a:buFont typeface="Arial" panose="020B0604020202020204" pitchFamily="34" charset="0"/>
              <a:buNone/>
              <a:defRPr sz="1800" kern="1200">
                <a:solidFill>
                  <a:srgbClr val="000000"/>
                </a:solidFill>
                <a:latin typeface="Trebuchet MS" pitchFamily="34" charset="0"/>
                <a:ea typeface="+mn-ea"/>
                <a:cs typeface="+mn-cs"/>
              </a:defRPr>
            </a:lvl1pPr>
            <a:lvl2pPr marL="639763" indent="-273050" algn="l" rtl="0" eaLnBrk="0" fontAlgn="base" hangingPunct="0">
              <a:spcBef>
                <a:spcPts val="550"/>
              </a:spcBef>
              <a:spcAft>
                <a:spcPct val="0"/>
              </a:spcAft>
              <a:buClr>
                <a:srgbClr val="B10021"/>
              </a:buClr>
              <a:buSzPct val="70000"/>
              <a:buFont typeface="Arial" panose="020B0604020202020204" pitchFamily="34" charset="0"/>
              <a:buNone/>
              <a:defRPr sz="1800" kern="1200">
                <a:solidFill>
                  <a:srgbClr val="000000"/>
                </a:solidFill>
                <a:latin typeface="Trebuchet MS" pitchFamily="34" charset="0"/>
                <a:ea typeface="+mn-ea"/>
                <a:cs typeface="+mn-cs"/>
              </a:defRPr>
            </a:lvl2pPr>
            <a:lvl3pPr marL="914400" indent="-228600" algn="l" rtl="0" eaLnBrk="0" fontAlgn="base" hangingPunct="0">
              <a:spcBef>
                <a:spcPts val="5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3pPr>
            <a:lvl4pPr marL="1371600" indent="-228600" algn="l" rtl="0" eaLnBrk="0" fontAlgn="base" hangingPunct="0">
              <a:spcBef>
                <a:spcPts val="4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4pPr>
            <a:lvl5pPr marL="1828800" indent="-228600" algn="l" rtl="0" eaLnBrk="0" fontAlgn="base" hangingPunct="0">
              <a:spcBef>
                <a:spcPts val="400"/>
              </a:spcBef>
              <a:spcAft>
                <a:spcPct val="0"/>
              </a:spcAft>
              <a:buClr>
                <a:srgbClr val="B10021"/>
              </a:buClr>
              <a:buSzPct val="65000"/>
              <a:buFont typeface="Arial" panose="020B0604020202020204" pitchFamily="34" charset="0"/>
              <a:buNone/>
              <a:defRPr sz="18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Trebuchet MS" pitchFamily="34" charset="0"/>
                <a:ea typeface="+mn-ea"/>
                <a:cs typeface="+mn-cs"/>
              </a:rPr>
              <a:t>Source: A Research!America poll of U.S. adults conducted in partnership with Zogby Analytics in December 2019</a:t>
            </a:r>
          </a:p>
          <a:p>
            <a:pPr marL="0" marR="0" lvl="0" indent="0" algn="l"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5" name="Picture 4"/>
          <p:cNvPicPr>
            <a:picLocks noChangeAspect="1"/>
          </p:cNvPicPr>
          <p:nvPr/>
        </p:nvPicPr>
        <p:blipFill>
          <a:blip r:embed="rId2"/>
          <a:stretch>
            <a:fillRect/>
          </a:stretch>
        </p:blipFill>
        <p:spPr>
          <a:xfrm>
            <a:off x="1837121" y="6172207"/>
            <a:ext cx="1652157" cy="554783"/>
          </a:xfrm>
          <a:prstGeom prst="rect">
            <a:avLst/>
          </a:prstGeom>
        </p:spPr>
      </p:pic>
      <p:sp>
        <p:nvSpPr>
          <p:cNvPr id="7" name="Text Placeholder 7"/>
          <p:cNvSpPr txBox="1">
            <a:spLocks/>
          </p:cNvSpPr>
          <p:nvPr/>
        </p:nvSpPr>
        <p:spPr>
          <a:xfrm>
            <a:off x="2585027" y="1600200"/>
            <a:ext cx="7073900" cy="533400"/>
          </a:xfrm>
          <a:prstGeom prst="rect">
            <a:avLst/>
          </a:prstGeom>
        </p:spPr>
        <p:txBody>
          <a:bodyPr/>
          <a:lstStyle>
            <a:lvl1pPr marL="319088" indent="-319088" algn="l" rtl="0" eaLnBrk="1" fontAlgn="base" hangingPunct="1">
              <a:spcBef>
                <a:spcPts val="700"/>
              </a:spcBef>
              <a:spcAft>
                <a:spcPct val="0"/>
              </a:spcAft>
              <a:buClr>
                <a:srgbClr val="B10021"/>
              </a:buClr>
              <a:buSzPct val="60000"/>
              <a:buFont typeface="Arial" charset="0"/>
              <a:buChar char="•"/>
              <a:defRPr sz="2900" kern="1200">
                <a:solidFill>
                  <a:srgbClr val="000000"/>
                </a:solidFill>
                <a:latin typeface="Trebuchet MS" pitchFamily="34" charset="0"/>
                <a:ea typeface="+mn-ea"/>
                <a:cs typeface="+mn-cs"/>
              </a:defRPr>
            </a:lvl1pPr>
            <a:lvl2pPr marL="639763" indent="-273050" algn="l" rtl="0" eaLnBrk="1" fontAlgn="base" hangingPunct="1">
              <a:spcBef>
                <a:spcPts val="550"/>
              </a:spcBef>
              <a:spcAft>
                <a:spcPct val="0"/>
              </a:spcAft>
              <a:buClr>
                <a:srgbClr val="B10021"/>
              </a:buClr>
              <a:buSzPct val="70000"/>
              <a:buFont typeface="Arial" charset="0"/>
              <a:buChar char="•"/>
              <a:defRPr sz="2600" kern="1200">
                <a:solidFill>
                  <a:srgbClr val="000000"/>
                </a:solidFill>
                <a:latin typeface="Trebuchet MS" pitchFamily="34" charset="0"/>
                <a:ea typeface="+mn-ea"/>
                <a:cs typeface="+mn-cs"/>
              </a:defRPr>
            </a:lvl2pPr>
            <a:lvl3pPr marL="914400" indent="-228600" algn="l" rtl="0" eaLnBrk="1" fontAlgn="base" hangingPunct="1">
              <a:spcBef>
                <a:spcPts val="500"/>
              </a:spcBef>
              <a:spcAft>
                <a:spcPct val="0"/>
              </a:spcAft>
              <a:buClr>
                <a:srgbClr val="B10021"/>
              </a:buClr>
              <a:buSzPct val="75000"/>
              <a:buFont typeface="Arial" charset="0"/>
              <a:buChar char="•"/>
              <a:defRPr sz="2300" kern="1200">
                <a:solidFill>
                  <a:srgbClr val="000000"/>
                </a:solidFill>
                <a:latin typeface="Trebuchet MS" pitchFamily="34" charset="0"/>
                <a:ea typeface="+mn-ea"/>
                <a:cs typeface="+mn-cs"/>
              </a:defRPr>
            </a:lvl3pPr>
            <a:lvl4pPr marL="1371600" indent="-228600" algn="l" rtl="0" eaLnBrk="1" fontAlgn="base" hangingPunct="1">
              <a:spcBef>
                <a:spcPts val="400"/>
              </a:spcBef>
              <a:spcAft>
                <a:spcPct val="0"/>
              </a:spcAft>
              <a:buClr>
                <a:srgbClr val="B10021"/>
              </a:buClr>
              <a:buSzPct val="75000"/>
              <a:buFont typeface="Arial" charset="0"/>
              <a:buChar char="•"/>
              <a:defRPr sz="2000" kern="1200">
                <a:solidFill>
                  <a:srgbClr val="000000"/>
                </a:solidFill>
                <a:latin typeface="Trebuchet MS" pitchFamily="34" charset="0"/>
                <a:ea typeface="+mn-ea"/>
                <a:cs typeface="+mn-cs"/>
              </a:defRPr>
            </a:lvl4pPr>
            <a:lvl5pPr marL="1828800" indent="-228600" algn="l" rtl="0" eaLnBrk="1" fontAlgn="base" hangingPunct="1">
              <a:spcBef>
                <a:spcPts val="400"/>
              </a:spcBef>
              <a:spcAft>
                <a:spcPct val="0"/>
              </a:spcAft>
              <a:buClr>
                <a:srgbClr val="B10021"/>
              </a:buClr>
              <a:buSzPct val="65000"/>
              <a:buFont typeface="Arial" charset="0"/>
              <a:buChar char="•"/>
              <a:defRPr sz="20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700"/>
              </a:spcBef>
              <a:spcAft>
                <a:spcPct val="0"/>
              </a:spcAft>
              <a:buClr>
                <a:srgbClr val="B10021"/>
              </a:buClr>
              <a:buSzPct val="60000"/>
              <a:buFont typeface="Arial" charset="0"/>
              <a:buNone/>
              <a:tabLst/>
              <a:defRPr/>
            </a:pPr>
            <a:r>
              <a:rPr kumimoji="0" lang="en-US" sz="1800" b="0" i="0" u="none" strike="noStrike" kern="1200" cap="none" spc="0" normalizeH="0" baseline="0" noProof="0" dirty="0">
                <a:ln>
                  <a:noFill/>
                </a:ln>
                <a:solidFill>
                  <a:srgbClr val="000000"/>
                </a:solidFill>
                <a:effectLst/>
                <a:uLnTx/>
                <a:uFillTx/>
                <a:latin typeface="Trebuchet MS" pitchFamily="34" charset="0"/>
                <a:ea typeface="+mn-ea"/>
                <a:cs typeface="+mn-cs"/>
              </a:rPr>
              <a:t>How would you describe your feelings about human genetics research?</a:t>
            </a:r>
          </a:p>
        </p:txBody>
      </p:sp>
      <p:graphicFrame>
        <p:nvGraphicFramePr>
          <p:cNvPr id="10" name="Chart Placeholder 9"/>
          <p:cNvGraphicFramePr>
            <a:graphicFrameLocks/>
          </p:cNvGraphicFramePr>
          <p:nvPr/>
        </p:nvGraphicFramePr>
        <p:xfrm>
          <a:off x="1930977" y="2247900"/>
          <a:ext cx="8382000"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218841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8153400" cy="990600"/>
          </a:xfrm>
        </p:spPr>
        <p:txBody>
          <a:bodyPr/>
          <a:lstStyle/>
          <a:p>
            <a:r>
              <a:rPr lang="en-US" sz="3200" dirty="0"/>
              <a:t>Americans Are Curious About Human Genetics Research</a:t>
            </a:r>
          </a:p>
        </p:txBody>
      </p:sp>
      <p:sp>
        <p:nvSpPr>
          <p:cNvPr id="4" name="Text Placeholder 4"/>
          <p:cNvSpPr txBox="1">
            <a:spLocks/>
          </p:cNvSpPr>
          <p:nvPr/>
        </p:nvSpPr>
        <p:spPr bwMode="auto">
          <a:xfrm>
            <a:off x="3641677" y="6172207"/>
            <a:ext cx="4977243" cy="55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700"/>
              </a:spcBef>
              <a:spcAft>
                <a:spcPct val="0"/>
              </a:spcAft>
              <a:buClr>
                <a:srgbClr val="B10021"/>
              </a:buClr>
              <a:buSzPct val="60000"/>
              <a:buFont typeface="Arial" panose="020B0604020202020204" pitchFamily="34" charset="0"/>
              <a:buNone/>
              <a:defRPr sz="1800" kern="1200">
                <a:solidFill>
                  <a:srgbClr val="000000"/>
                </a:solidFill>
                <a:latin typeface="Trebuchet MS" pitchFamily="34" charset="0"/>
                <a:ea typeface="+mn-ea"/>
                <a:cs typeface="+mn-cs"/>
              </a:defRPr>
            </a:lvl1pPr>
            <a:lvl2pPr marL="639763" indent="-273050" algn="l" rtl="0" eaLnBrk="0" fontAlgn="base" hangingPunct="0">
              <a:spcBef>
                <a:spcPts val="550"/>
              </a:spcBef>
              <a:spcAft>
                <a:spcPct val="0"/>
              </a:spcAft>
              <a:buClr>
                <a:srgbClr val="B10021"/>
              </a:buClr>
              <a:buSzPct val="70000"/>
              <a:buFont typeface="Arial" panose="020B0604020202020204" pitchFamily="34" charset="0"/>
              <a:buNone/>
              <a:defRPr sz="1800" kern="1200">
                <a:solidFill>
                  <a:srgbClr val="000000"/>
                </a:solidFill>
                <a:latin typeface="Trebuchet MS" pitchFamily="34" charset="0"/>
                <a:ea typeface="+mn-ea"/>
                <a:cs typeface="+mn-cs"/>
              </a:defRPr>
            </a:lvl2pPr>
            <a:lvl3pPr marL="914400" indent="-228600" algn="l" rtl="0" eaLnBrk="0" fontAlgn="base" hangingPunct="0">
              <a:spcBef>
                <a:spcPts val="5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3pPr>
            <a:lvl4pPr marL="1371600" indent="-228600" algn="l" rtl="0" eaLnBrk="0" fontAlgn="base" hangingPunct="0">
              <a:spcBef>
                <a:spcPts val="4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4pPr>
            <a:lvl5pPr marL="1828800" indent="-228600" algn="l" rtl="0" eaLnBrk="0" fontAlgn="base" hangingPunct="0">
              <a:spcBef>
                <a:spcPts val="400"/>
              </a:spcBef>
              <a:spcAft>
                <a:spcPct val="0"/>
              </a:spcAft>
              <a:buClr>
                <a:srgbClr val="B10021"/>
              </a:buClr>
              <a:buSzPct val="65000"/>
              <a:buFont typeface="Arial" panose="020B0604020202020204" pitchFamily="34" charset="0"/>
              <a:buNone/>
              <a:defRPr sz="18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Trebuchet MS" pitchFamily="34" charset="0"/>
                <a:ea typeface="+mn-ea"/>
                <a:cs typeface="+mn-cs"/>
              </a:rPr>
              <a:t>Source: A Research!America poll of U.S. adults conducted in partnership with Zogby Analytics in December 2019</a:t>
            </a:r>
          </a:p>
          <a:p>
            <a:pPr marL="0" marR="0" lvl="0" indent="0" algn="l"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5" name="Picture 4"/>
          <p:cNvPicPr>
            <a:picLocks noChangeAspect="1"/>
          </p:cNvPicPr>
          <p:nvPr/>
        </p:nvPicPr>
        <p:blipFill>
          <a:blip r:embed="rId3"/>
          <a:stretch>
            <a:fillRect/>
          </a:stretch>
        </p:blipFill>
        <p:spPr>
          <a:xfrm>
            <a:off x="1837121" y="6172207"/>
            <a:ext cx="1652157" cy="554783"/>
          </a:xfrm>
          <a:prstGeom prst="rect">
            <a:avLst/>
          </a:prstGeom>
        </p:spPr>
      </p:pic>
      <p:sp>
        <p:nvSpPr>
          <p:cNvPr id="8" name="Text Placeholder 7"/>
          <p:cNvSpPr txBox="1">
            <a:spLocks/>
          </p:cNvSpPr>
          <p:nvPr/>
        </p:nvSpPr>
        <p:spPr>
          <a:xfrm>
            <a:off x="2863850" y="1471055"/>
            <a:ext cx="7073900" cy="533400"/>
          </a:xfrm>
          <a:prstGeom prst="rect">
            <a:avLst/>
          </a:prstGeom>
        </p:spPr>
        <p:txBody>
          <a:bodyPr/>
          <a:lstStyle>
            <a:lvl1pPr marL="319088" indent="-319088" algn="l" rtl="0" eaLnBrk="1" fontAlgn="base" hangingPunct="1">
              <a:spcBef>
                <a:spcPts val="700"/>
              </a:spcBef>
              <a:spcAft>
                <a:spcPct val="0"/>
              </a:spcAft>
              <a:buClr>
                <a:srgbClr val="B10021"/>
              </a:buClr>
              <a:buSzPct val="60000"/>
              <a:buFont typeface="Arial" charset="0"/>
              <a:buChar char="•"/>
              <a:defRPr sz="2900" kern="1200">
                <a:solidFill>
                  <a:srgbClr val="000000"/>
                </a:solidFill>
                <a:latin typeface="Trebuchet MS" pitchFamily="34" charset="0"/>
                <a:ea typeface="+mn-ea"/>
                <a:cs typeface="+mn-cs"/>
              </a:defRPr>
            </a:lvl1pPr>
            <a:lvl2pPr marL="639763" indent="-273050" algn="l" rtl="0" eaLnBrk="1" fontAlgn="base" hangingPunct="1">
              <a:spcBef>
                <a:spcPts val="550"/>
              </a:spcBef>
              <a:spcAft>
                <a:spcPct val="0"/>
              </a:spcAft>
              <a:buClr>
                <a:srgbClr val="B10021"/>
              </a:buClr>
              <a:buSzPct val="70000"/>
              <a:buFont typeface="Arial" charset="0"/>
              <a:buChar char="•"/>
              <a:defRPr sz="2600" kern="1200">
                <a:solidFill>
                  <a:srgbClr val="000000"/>
                </a:solidFill>
                <a:latin typeface="Trebuchet MS" pitchFamily="34" charset="0"/>
                <a:ea typeface="+mn-ea"/>
                <a:cs typeface="+mn-cs"/>
              </a:defRPr>
            </a:lvl2pPr>
            <a:lvl3pPr marL="914400" indent="-228600" algn="l" rtl="0" eaLnBrk="1" fontAlgn="base" hangingPunct="1">
              <a:spcBef>
                <a:spcPts val="500"/>
              </a:spcBef>
              <a:spcAft>
                <a:spcPct val="0"/>
              </a:spcAft>
              <a:buClr>
                <a:srgbClr val="B10021"/>
              </a:buClr>
              <a:buSzPct val="75000"/>
              <a:buFont typeface="Arial" charset="0"/>
              <a:buChar char="•"/>
              <a:defRPr sz="2300" kern="1200">
                <a:solidFill>
                  <a:srgbClr val="000000"/>
                </a:solidFill>
                <a:latin typeface="Trebuchet MS" pitchFamily="34" charset="0"/>
                <a:ea typeface="+mn-ea"/>
                <a:cs typeface="+mn-cs"/>
              </a:defRPr>
            </a:lvl3pPr>
            <a:lvl4pPr marL="1371600" indent="-228600" algn="l" rtl="0" eaLnBrk="1" fontAlgn="base" hangingPunct="1">
              <a:spcBef>
                <a:spcPts val="400"/>
              </a:spcBef>
              <a:spcAft>
                <a:spcPct val="0"/>
              </a:spcAft>
              <a:buClr>
                <a:srgbClr val="B10021"/>
              </a:buClr>
              <a:buSzPct val="75000"/>
              <a:buFont typeface="Arial" charset="0"/>
              <a:buChar char="•"/>
              <a:defRPr sz="2000" kern="1200">
                <a:solidFill>
                  <a:srgbClr val="000000"/>
                </a:solidFill>
                <a:latin typeface="Trebuchet MS" pitchFamily="34" charset="0"/>
                <a:ea typeface="+mn-ea"/>
                <a:cs typeface="+mn-cs"/>
              </a:defRPr>
            </a:lvl4pPr>
            <a:lvl5pPr marL="1828800" indent="-228600" algn="l" rtl="0" eaLnBrk="1" fontAlgn="base" hangingPunct="1">
              <a:spcBef>
                <a:spcPts val="400"/>
              </a:spcBef>
              <a:spcAft>
                <a:spcPct val="0"/>
              </a:spcAft>
              <a:buClr>
                <a:srgbClr val="B10021"/>
              </a:buClr>
              <a:buSzPct val="65000"/>
              <a:buFont typeface="Arial" charset="0"/>
              <a:buChar char="•"/>
              <a:defRPr sz="20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700"/>
              </a:spcBef>
              <a:spcAft>
                <a:spcPct val="0"/>
              </a:spcAft>
              <a:buClr>
                <a:srgbClr val="B10021"/>
              </a:buClr>
              <a:buSzPct val="60000"/>
              <a:buFont typeface="Arial" charset="0"/>
              <a:buNone/>
              <a:tabLst/>
              <a:defRPr/>
            </a:pPr>
            <a:r>
              <a:rPr kumimoji="0" lang="en-US" sz="1800" b="0" i="0" u="none" strike="noStrike" kern="1200" cap="none" spc="0" normalizeH="0" baseline="0" noProof="0" dirty="0">
                <a:ln>
                  <a:noFill/>
                </a:ln>
                <a:solidFill>
                  <a:srgbClr val="000000"/>
                </a:solidFill>
                <a:effectLst/>
                <a:uLnTx/>
                <a:uFillTx/>
                <a:latin typeface="Trebuchet MS" pitchFamily="34" charset="0"/>
                <a:ea typeface="+mn-ea"/>
                <a:cs typeface="+mn-cs"/>
              </a:rPr>
              <a:t>Please select from the following the top five words that best reflect your attitudes towards human genetics research:</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4445" r="36960" b="4445"/>
          <a:stretch/>
        </p:blipFill>
        <p:spPr>
          <a:xfrm>
            <a:off x="4369384" y="2057400"/>
            <a:ext cx="3403023" cy="4123034"/>
          </a:xfrm>
          <a:prstGeom prst="rect">
            <a:avLst/>
          </a:prstGeom>
        </p:spPr>
      </p:pic>
    </p:spTree>
    <p:extLst>
      <p:ext uri="{BB962C8B-B14F-4D97-AF65-F5344CB8AC3E}">
        <p14:creationId xmlns:p14="http://schemas.microsoft.com/office/powerpoint/2010/main" val="41121650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8153400" cy="990600"/>
          </a:xfrm>
        </p:spPr>
        <p:txBody>
          <a:bodyPr/>
          <a:lstStyle/>
          <a:p>
            <a:r>
              <a:rPr lang="en-US" sz="3600" dirty="0"/>
              <a:t>Americans Think More Research is Needed in Human Genetics</a:t>
            </a:r>
          </a:p>
        </p:txBody>
      </p:sp>
      <p:sp>
        <p:nvSpPr>
          <p:cNvPr id="4" name="Text Placeholder 4"/>
          <p:cNvSpPr txBox="1">
            <a:spLocks/>
          </p:cNvSpPr>
          <p:nvPr/>
        </p:nvSpPr>
        <p:spPr bwMode="auto">
          <a:xfrm>
            <a:off x="3641677" y="6172207"/>
            <a:ext cx="4977243" cy="55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700"/>
              </a:spcBef>
              <a:spcAft>
                <a:spcPct val="0"/>
              </a:spcAft>
              <a:buClr>
                <a:srgbClr val="B10021"/>
              </a:buClr>
              <a:buSzPct val="60000"/>
              <a:buFont typeface="Arial" panose="020B0604020202020204" pitchFamily="34" charset="0"/>
              <a:buNone/>
              <a:defRPr sz="1800" kern="1200">
                <a:solidFill>
                  <a:srgbClr val="000000"/>
                </a:solidFill>
                <a:latin typeface="Trebuchet MS" pitchFamily="34" charset="0"/>
                <a:ea typeface="+mn-ea"/>
                <a:cs typeface="+mn-cs"/>
              </a:defRPr>
            </a:lvl1pPr>
            <a:lvl2pPr marL="639763" indent="-273050" algn="l" rtl="0" eaLnBrk="0" fontAlgn="base" hangingPunct="0">
              <a:spcBef>
                <a:spcPts val="550"/>
              </a:spcBef>
              <a:spcAft>
                <a:spcPct val="0"/>
              </a:spcAft>
              <a:buClr>
                <a:srgbClr val="B10021"/>
              </a:buClr>
              <a:buSzPct val="70000"/>
              <a:buFont typeface="Arial" panose="020B0604020202020204" pitchFamily="34" charset="0"/>
              <a:buNone/>
              <a:defRPr sz="1800" kern="1200">
                <a:solidFill>
                  <a:srgbClr val="000000"/>
                </a:solidFill>
                <a:latin typeface="Trebuchet MS" pitchFamily="34" charset="0"/>
                <a:ea typeface="+mn-ea"/>
                <a:cs typeface="+mn-cs"/>
              </a:defRPr>
            </a:lvl2pPr>
            <a:lvl3pPr marL="914400" indent="-228600" algn="l" rtl="0" eaLnBrk="0" fontAlgn="base" hangingPunct="0">
              <a:spcBef>
                <a:spcPts val="5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3pPr>
            <a:lvl4pPr marL="1371600" indent="-228600" algn="l" rtl="0" eaLnBrk="0" fontAlgn="base" hangingPunct="0">
              <a:spcBef>
                <a:spcPts val="4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4pPr>
            <a:lvl5pPr marL="1828800" indent="-228600" algn="l" rtl="0" eaLnBrk="0" fontAlgn="base" hangingPunct="0">
              <a:spcBef>
                <a:spcPts val="400"/>
              </a:spcBef>
              <a:spcAft>
                <a:spcPct val="0"/>
              </a:spcAft>
              <a:buClr>
                <a:srgbClr val="B10021"/>
              </a:buClr>
              <a:buSzPct val="65000"/>
              <a:buFont typeface="Arial" panose="020B0604020202020204" pitchFamily="34" charset="0"/>
              <a:buNone/>
              <a:defRPr sz="18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Trebuchet MS" pitchFamily="34" charset="0"/>
                <a:ea typeface="+mn-ea"/>
                <a:cs typeface="+mn-cs"/>
              </a:rPr>
              <a:t>Source: A Research!America poll of U.S. adults conducted in partnership with Zogby Analytics in December 2019</a:t>
            </a:r>
          </a:p>
          <a:p>
            <a:pPr marL="0" marR="0" lvl="0" indent="0" algn="l"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5" name="Picture 4"/>
          <p:cNvPicPr>
            <a:picLocks noChangeAspect="1"/>
          </p:cNvPicPr>
          <p:nvPr/>
        </p:nvPicPr>
        <p:blipFill>
          <a:blip r:embed="rId2"/>
          <a:stretch>
            <a:fillRect/>
          </a:stretch>
        </p:blipFill>
        <p:spPr>
          <a:xfrm>
            <a:off x="1837121" y="6172207"/>
            <a:ext cx="1652157" cy="554783"/>
          </a:xfrm>
          <a:prstGeom prst="rect">
            <a:avLst/>
          </a:prstGeom>
        </p:spPr>
      </p:pic>
      <p:sp>
        <p:nvSpPr>
          <p:cNvPr id="7" name="Text Placeholder 7"/>
          <p:cNvSpPr txBox="1">
            <a:spLocks/>
          </p:cNvSpPr>
          <p:nvPr/>
        </p:nvSpPr>
        <p:spPr>
          <a:xfrm>
            <a:off x="2585027" y="1600200"/>
            <a:ext cx="7073900" cy="533400"/>
          </a:xfrm>
          <a:prstGeom prst="rect">
            <a:avLst/>
          </a:prstGeom>
        </p:spPr>
        <p:txBody>
          <a:bodyPr/>
          <a:lstStyle>
            <a:lvl1pPr marL="319088" indent="-319088" algn="l" rtl="0" eaLnBrk="1" fontAlgn="base" hangingPunct="1">
              <a:spcBef>
                <a:spcPts val="700"/>
              </a:spcBef>
              <a:spcAft>
                <a:spcPct val="0"/>
              </a:spcAft>
              <a:buClr>
                <a:srgbClr val="B10021"/>
              </a:buClr>
              <a:buSzPct val="60000"/>
              <a:buFont typeface="Arial" charset="0"/>
              <a:buChar char="•"/>
              <a:defRPr sz="2900" kern="1200">
                <a:solidFill>
                  <a:srgbClr val="000000"/>
                </a:solidFill>
                <a:latin typeface="Trebuchet MS" pitchFamily="34" charset="0"/>
                <a:ea typeface="+mn-ea"/>
                <a:cs typeface="+mn-cs"/>
              </a:defRPr>
            </a:lvl1pPr>
            <a:lvl2pPr marL="639763" indent="-273050" algn="l" rtl="0" eaLnBrk="1" fontAlgn="base" hangingPunct="1">
              <a:spcBef>
                <a:spcPts val="550"/>
              </a:spcBef>
              <a:spcAft>
                <a:spcPct val="0"/>
              </a:spcAft>
              <a:buClr>
                <a:srgbClr val="B10021"/>
              </a:buClr>
              <a:buSzPct val="70000"/>
              <a:buFont typeface="Arial" charset="0"/>
              <a:buChar char="•"/>
              <a:defRPr sz="2600" kern="1200">
                <a:solidFill>
                  <a:srgbClr val="000000"/>
                </a:solidFill>
                <a:latin typeface="Trebuchet MS" pitchFamily="34" charset="0"/>
                <a:ea typeface="+mn-ea"/>
                <a:cs typeface="+mn-cs"/>
              </a:defRPr>
            </a:lvl2pPr>
            <a:lvl3pPr marL="914400" indent="-228600" algn="l" rtl="0" eaLnBrk="1" fontAlgn="base" hangingPunct="1">
              <a:spcBef>
                <a:spcPts val="500"/>
              </a:spcBef>
              <a:spcAft>
                <a:spcPct val="0"/>
              </a:spcAft>
              <a:buClr>
                <a:srgbClr val="B10021"/>
              </a:buClr>
              <a:buSzPct val="75000"/>
              <a:buFont typeface="Arial" charset="0"/>
              <a:buChar char="•"/>
              <a:defRPr sz="2300" kern="1200">
                <a:solidFill>
                  <a:srgbClr val="000000"/>
                </a:solidFill>
                <a:latin typeface="Trebuchet MS" pitchFamily="34" charset="0"/>
                <a:ea typeface="+mn-ea"/>
                <a:cs typeface="+mn-cs"/>
              </a:defRPr>
            </a:lvl3pPr>
            <a:lvl4pPr marL="1371600" indent="-228600" algn="l" rtl="0" eaLnBrk="1" fontAlgn="base" hangingPunct="1">
              <a:spcBef>
                <a:spcPts val="400"/>
              </a:spcBef>
              <a:spcAft>
                <a:spcPct val="0"/>
              </a:spcAft>
              <a:buClr>
                <a:srgbClr val="B10021"/>
              </a:buClr>
              <a:buSzPct val="75000"/>
              <a:buFont typeface="Arial" charset="0"/>
              <a:buChar char="•"/>
              <a:defRPr sz="2000" kern="1200">
                <a:solidFill>
                  <a:srgbClr val="000000"/>
                </a:solidFill>
                <a:latin typeface="Trebuchet MS" pitchFamily="34" charset="0"/>
                <a:ea typeface="+mn-ea"/>
                <a:cs typeface="+mn-cs"/>
              </a:defRPr>
            </a:lvl4pPr>
            <a:lvl5pPr marL="1828800" indent="-228600" algn="l" rtl="0" eaLnBrk="1" fontAlgn="base" hangingPunct="1">
              <a:spcBef>
                <a:spcPts val="400"/>
              </a:spcBef>
              <a:spcAft>
                <a:spcPct val="0"/>
              </a:spcAft>
              <a:buClr>
                <a:srgbClr val="B10021"/>
              </a:buClr>
              <a:buSzPct val="65000"/>
              <a:buFont typeface="Arial" charset="0"/>
              <a:buChar char="•"/>
              <a:defRPr sz="20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700"/>
              </a:spcBef>
              <a:spcAft>
                <a:spcPct val="0"/>
              </a:spcAft>
              <a:buClr>
                <a:srgbClr val="B10021"/>
              </a:buClr>
              <a:buSzPct val="60000"/>
              <a:buFont typeface="Arial" charset="0"/>
              <a:buNone/>
              <a:tabLst/>
              <a:defRPr/>
            </a:pPr>
            <a:r>
              <a:rPr kumimoji="0" lang="en-US" sz="1800" b="0" i="0" u="none" strike="noStrike" kern="1200" cap="none" spc="0" normalizeH="0" baseline="0" noProof="0" dirty="0">
                <a:ln>
                  <a:noFill/>
                </a:ln>
                <a:solidFill>
                  <a:srgbClr val="000000"/>
                </a:solidFill>
                <a:effectLst/>
                <a:uLnTx/>
                <a:uFillTx/>
                <a:latin typeface="Trebuchet MS" pitchFamily="34" charset="0"/>
                <a:ea typeface="+mn-ea"/>
                <a:cs typeface="+mn-cs"/>
              </a:rPr>
              <a:t>Please indicate the extent to which you agree or disagree with the following statements: More research is needed in human genetics</a:t>
            </a:r>
          </a:p>
        </p:txBody>
      </p:sp>
      <p:graphicFrame>
        <p:nvGraphicFramePr>
          <p:cNvPr id="10" name="Chart Placeholder 9"/>
          <p:cNvGraphicFramePr>
            <a:graphicFrameLocks/>
          </p:cNvGraphicFramePr>
          <p:nvPr>
            <p:extLst>
              <p:ext uri="{D42A27DB-BD31-4B8C-83A1-F6EECF244321}">
                <p14:modId xmlns:p14="http://schemas.microsoft.com/office/powerpoint/2010/main" val="947768730"/>
              </p:ext>
            </p:extLst>
          </p:nvPr>
        </p:nvGraphicFramePr>
        <p:xfrm>
          <a:off x="1930977" y="2247900"/>
          <a:ext cx="8382000"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94233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8153400" cy="990600"/>
          </a:xfrm>
        </p:spPr>
        <p:txBody>
          <a:bodyPr/>
          <a:lstStyle/>
          <a:p>
            <a:r>
              <a:rPr lang="en-US" sz="3600" dirty="0"/>
              <a:t>Americans Think Research is Important to Improving Family Health</a:t>
            </a:r>
          </a:p>
        </p:txBody>
      </p:sp>
      <p:sp>
        <p:nvSpPr>
          <p:cNvPr id="4" name="Text Placeholder 4"/>
          <p:cNvSpPr txBox="1">
            <a:spLocks/>
          </p:cNvSpPr>
          <p:nvPr/>
        </p:nvSpPr>
        <p:spPr bwMode="auto">
          <a:xfrm>
            <a:off x="3641677" y="6172207"/>
            <a:ext cx="4977243" cy="55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700"/>
              </a:spcBef>
              <a:spcAft>
                <a:spcPct val="0"/>
              </a:spcAft>
              <a:buClr>
                <a:srgbClr val="B10021"/>
              </a:buClr>
              <a:buSzPct val="60000"/>
              <a:buFont typeface="Arial" panose="020B0604020202020204" pitchFamily="34" charset="0"/>
              <a:buNone/>
              <a:defRPr sz="1800" kern="1200">
                <a:solidFill>
                  <a:srgbClr val="000000"/>
                </a:solidFill>
                <a:latin typeface="Trebuchet MS" pitchFamily="34" charset="0"/>
                <a:ea typeface="+mn-ea"/>
                <a:cs typeface="+mn-cs"/>
              </a:defRPr>
            </a:lvl1pPr>
            <a:lvl2pPr marL="639763" indent="-273050" algn="l" rtl="0" eaLnBrk="0" fontAlgn="base" hangingPunct="0">
              <a:spcBef>
                <a:spcPts val="550"/>
              </a:spcBef>
              <a:spcAft>
                <a:spcPct val="0"/>
              </a:spcAft>
              <a:buClr>
                <a:srgbClr val="B10021"/>
              </a:buClr>
              <a:buSzPct val="70000"/>
              <a:buFont typeface="Arial" panose="020B0604020202020204" pitchFamily="34" charset="0"/>
              <a:buNone/>
              <a:defRPr sz="1800" kern="1200">
                <a:solidFill>
                  <a:srgbClr val="000000"/>
                </a:solidFill>
                <a:latin typeface="Trebuchet MS" pitchFamily="34" charset="0"/>
                <a:ea typeface="+mn-ea"/>
                <a:cs typeface="+mn-cs"/>
              </a:defRPr>
            </a:lvl2pPr>
            <a:lvl3pPr marL="914400" indent="-228600" algn="l" rtl="0" eaLnBrk="0" fontAlgn="base" hangingPunct="0">
              <a:spcBef>
                <a:spcPts val="5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3pPr>
            <a:lvl4pPr marL="1371600" indent="-228600" algn="l" rtl="0" eaLnBrk="0" fontAlgn="base" hangingPunct="0">
              <a:spcBef>
                <a:spcPts val="4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4pPr>
            <a:lvl5pPr marL="1828800" indent="-228600" algn="l" rtl="0" eaLnBrk="0" fontAlgn="base" hangingPunct="0">
              <a:spcBef>
                <a:spcPts val="400"/>
              </a:spcBef>
              <a:spcAft>
                <a:spcPct val="0"/>
              </a:spcAft>
              <a:buClr>
                <a:srgbClr val="B10021"/>
              </a:buClr>
              <a:buSzPct val="65000"/>
              <a:buFont typeface="Arial" panose="020B0604020202020204" pitchFamily="34" charset="0"/>
              <a:buNone/>
              <a:defRPr sz="18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Trebuchet MS" pitchFamily="34" charset="0"/>
                <a:ea typeface="+mn-ea"/>
                <a:cs typeface="+mn-cs"/>
              </a:rPr>
              <a:t>Source: A Research!America poll of U.S. adults conducted in partnership with Zogby Analytics in December 2019</a:t>
            </a:r>
          </a:p>
          <a:p>
            <a:pPr marL="0" marR="0" lvl="0" indent="0" algn="l"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5" name="Picture 4"/>
          <p:cNvPicPr>
            <a:picLocks noChangeAspect="1"/>
          </p:cNvPicPr>
          <p:nvPr/>
        </p:nvPicPr>
        <p:blipFill>
          <a:blip r:embed="rId2"/>
          <a:stretch>
            <a:fillRect/>
          </a:stretch>
        </p:blipFill>
        <p:spPr>
          <a:xfrm>
            <a:off x="1837121" y="6172207"/>
            <a:ext cx="1652157" cy="554783"/>
          </a:xfrm>
          <a:prstGeom prst="rect">
            <a:avLst/>
          </a:prstGeom>
        </p:spPr>
      </p:pic>
      <p:sp>
        <p:nvSpPr>
          <p:cNvPr id="7" name="Text Placeholder 7"/>
          <p:cNvSpPr txBox="1">
            <a:spLocks/>
          </p:cNvSpPr>
          <p:nvPr/>
        </p:nvSpPr>
        <p:spPr>
          <a:xfrm>
            <a:off x="2585027" y="1600200"/>
            <a:ext cx="7073900" cy="533400"/>
          </a:xfrm>
          <a:prstGeom prst="rect">
            <a:avLst/>
          </a:prstGeom>
        </p:spPr>
        <p:txBody>
          <a:bodyPr/>
          <a:lstStyle>
            <a:lvl1pPr marL="319088" indent="-319088" algn="l" rtl="0" eaLnBrk="1" fontAlgn="base" hangingPunct="1">
              <a:spcBef>
                <a:spcPts val="700"/>
              </a:spcBef>
              <a:spcAft>
                <a:spcPct val="0"/>
              </a:spcAft>
              <a:buClr>
                <a:srgbClr val="B10021"/>
              </a:buClr>
              <a:buSzPct val="60000"/>
              <a:buFont typeface="Arial" charset="0"/>
              <a:buChar char="•"/>
              <a:defRPr sz="2900" kern="1200">
                <a:solidFill>
                  <a:srgbClr val="000000"/>
                </a:solidFill>
                <a:latin typeface="Trebuchet MS" pitchFamily="34" charset="0"/>
                <a:ea typeface="+mn-ea"/>
                <a:cs typeface="+mn-cs"/>
              </a:defRPr>
            </a:lvl1pPr>
            <a:lvl2pPr marL="639763" indent="-273050" algn="l" rtl="0" eaLnBrk="1" fontAlgn="base" hangingPunct="1">
              <a:spcBef>
                <a:spcPts val="550"/>
              </a:spcBef>
              <a:spcAft>
                <a:spcPct val="0"/>
              </a:spcAft>
              <a:buClr>
                <a:srgbClr val="B10021"/>
              </a:buClr>
              <a:buSzPct val="70000"/>
              <a:buFont typeface="Arial" charset="0"/>
              <a:buChar char="•"/>
              <a:defRPr sz="2600" kern="1200">
                <a:solidFill>
                  <a:srgbClr val="000000"/>
                </a:solidFill>
                <a:latin typeface="Trebuchet MS" pitchFamily="34" charset="0"/>
                <a:ea typeface="+mn-ea"/>
                <a:cs typeface="+mn-cs"/>
              </a:defRPr>
            </a:lvl2pPr>
            <a:lvl3pPr marL="914400" indent="-228600" algn="l" rtl="0" eaLnBrk="1" fontAlgn="base" hangingPunct="1">
              <a:spcBef>
                <a:spcPts val="500"/>
              </a:spcBef>
              <a:spcAft>
                <a:spcPct val="0"/>
              </a:spcAft>
              <a:buClr>
                <a:srgbClr val="B10021"/>
              </a:buClr>
              <a:buSzPct val="75000"/>
              <a:buFont typeface="Arial" charset="0"/>
              <a:buChar char="•"/>
              <a:defRPr sz="2300" kern="1200">
                <a:solidFill>
                  <a:srgbClr val="000000"/>
                </a:solidFill>
                <a:latin typeface="Trebuchet MS" pitchFamily="34" charset="0"/>
                <a:ea typeface="+mn-ea"/>
                <a:cs typeface="+mn-cs"/>
              </a:defRPr>
            </a:lvl3pPr>
            <a:lvl4pPr marL="1371600" indent="-228600" algn="l" rtl="0" eaLnBrk="1" fontAlgn="base" hangingPunct="1">
              <a:spcBef>
                <a:spcPts val="400"/>
              </a:spcBef>
              <a:spcAft>
                <a:spcPct val="0"/>
              </a:spcAft>
              <a:buClr>
                <a:srgbClr val="B10021"/>
              </a:buClr>
              <a:buSzPct val="75000"/>
              <a:buFont typeface="Arial" charset="0"/>
              <a:buChar char="•"/>
              <a:defRPr sz="2000" kern="1200">
                <a:solidFill>
                  <a:srgbClr val="000000"/>
                </a:solidFill>
                <a:latin typeface="Trebuchet MS" pitchFamily="34" charset="0"/>
                <a:ea typeface="+mn-ea"/>
                <a:cs typeface="+mn-cs"/>
              </a:defRPr>
            </a:lvl4pPr>
            <a:lvl5pPr marL="1828800" indent="-228600" algn="l" rtl="0" eaLnBrk="1" fontAlgn="base" hangingPunct="1">
              <a:spcBef>
                <a:spcPts val="400"/>
              </a:spcBef>
              <a:spcAft>
                <a:spcPct val="0"/>
              </a:spcAft>
              <a:buClr>
                <a:srgbClr val="B10021"/>
              </a:buClr>
              <a:buSzPct val="65000"/>
              <a:buFont typeface="Arial" charset="0"/>
              <a:buChar char="•"/>
              <a:defRPr sz="20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700"/>
              </a:spcBef>
              <a:spcAft>
                <a:spcPct val="0"/>
              </a:spcAft>
              <a:buClr>
                <a:srgbClr val="B10021"/>
              </a:buClr>
              <a:buSzPct val="60000"/>
              <a:buFont typeface="Arial" charset="0"/>
              <a:buNone/>
              <a:tabLst/>
              <a:defRPr/>
            </a:pPr>
            <a:r>
              <a:rPr kumimoji="0" lang="en-US" sz="1800" b="0" i="0" u="none" strike="noStrike" kern="1200" cap="none" spc="0" normalizeH="0" baseline="0" noProof="0" dirty="0">
                <a:ln>
                  <a:noFill/>
                </a:ln>
                <a:solidFill>
                  <a:srgbClr val="000000"/>
                </a:solidFill>
                <a:effectLst/>
                <a:uLnTx/>
                <a:uFillTx/>
                <a:latin typeface="Trebuchet MS" pitchFamily="34" charset="0"/>
                <a:ea typeface="+mn-ea"/>
                <a:cs typeface="+mn-cs"/>
              </a:rPr>
              <a:t>Do you agree or disagree that genetic research is important to improving your family's health?</a:t>
            </a:r>
          </a:p>
        </p:txBody>
      </p:sp>
      <p:graphicFrame>
        <p:nvGraphicFramePr>
          <p:cNvPr id="10" name="Chart Placeholder 9"/>
          <p:cNvGraphicFramePr>
            <a:graphicFrameLocks/>
          </p:cNvGraphicFramePr>
          <p:nvPr>
            <p:extLst>
              <p:ext uri="{D42A27DB-BD31-4B8C-83A1-F6EECF244321}">
                <p14:modId xmlns:p14="http://schemas.microsoft.com/office/powerpoint/2010/main" val="4172386904"/>
              </p:ext>
            </p:extLst>
          </p:nvPr>
        </p:nvGraphicFramePr>
        <p:xfrm>
          <a:off x="1930977" y="2247900"/>
          <a:ext cx="8382000"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733644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8153400" cy="990600"/>
          </a:xfrm>
        </p:spPr>
        <p:txBody>
          <a:bodyPr/>
          <a:lstStyle/>
          <a:p>
            <a:r>
              <a:rPr lang="en-US" sz="3200" dirty="0"/>
              <a:t>Americans Support Federal Funding For Genetic Research</a:t>
            </a:r>
          </a:p>
        </p:txBody>
      </p:sp>
      <p:sp>
        <p:nvSpPr>
          <p:cNvPr id="4" name="Text Placeholder 4"/>
          <p:cNvSpPr txBox="1">
            <a:spLocks/>
          </p:cNvSpPr>
          <p:nvPr/>
        </p:nvSpPr>
        <p:spPr bwMode="auto">
          <a:xfrm>
            <a:off x="3641677" y="6172207"/>
            <a:ext cx="4977243" cy="55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700"/>
              </a:spcBef>
              <a:spcAft>
                <a:spcPct val="0"/>
              </a:spcAft>
              <a:buClr>
                <a:srgbClr val="B10021"/>
              </a:buClr>
              <a:buSzPct val="60000"/>
              <a:buFont typeface="Arial" panose="020B0604020202020204" pitchFamily="34" charset="0"/>
              <a:buNone/>
              <a:defRPr sz="1800" kern="1200">
                <a:solidFill>
                  <a:srgbClr val="000000"/>
                </a:solidFill>
                <a:latin typeface="Trebuchet MS" pitchFamily="34" charset="0"/>
                <a:ea typeface="+mn-ea"/>
                <a:cs typeface="+mn-cs"/>
              </a:defRPr>
            </a:lvl1pPr>
            <a:lvl2pPr marL="639763" indent="-273050" algn="l" rtl="0" eaLnBrk="0" fontAlgn="base" hangingPunct="0">
              <a:spcBef>
                <a:spcPts val="550"/>
              </a:spcBef>
              <a:spcAft>
                <a:spcPct val="0"/>
              </a:spcAft>
              <a:buClr>
                <a:srgbClr val="B10021"/>
              </a:buClr>
              <a:buSzPct val="70000"/>
              <a:buFont typeface="Arial" panose="020B0604020202020204" pitchFamily="34" charset="0"/>
              <a:buNone/>
              <a:defRPr sz="1800" kern="1200">
                <a:solidFill>
                  <a:srgbClr val="000000"/>
                </a:solidFill>
                <a:latin typeface="Trebuchet MS" pitchFamily="34" charset="0"/>
                <a:ea typeface="+mn-ea"/>
                <a:cs typeface="+mn-cs"/>
              </a:defRPr>
            </a:lvl2pPr>
            <a:lvl3pPr marL="914400" indent="-228600" algn="l" rtl="0" eaLnBrk="0" fontAlgn="base" hangingPunct="0">
              <a:spcBef>
                <a:spcPts val="5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3pPr>
            <a:lvl4pPr marL="1371600" indent="-228600" algn="l" rtl="0" eaLnBrk="0" fontAlgn="base" hangingPunct="0">
              <a:spcBef>
                <a:spcPts val="4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4pPr>
            <a:lvl5pPr marL="1828800" indent="-228600" algn="l" rtl="0" eaLnBrk="0" fontAlgn="base" hangingPunct="0">
              <a:spcBef>
                <a:spcPts val="400"/>
              </a:spcBef>
              <a:spcAft>
                <a:spcPct val="0"/>
              </a:spcAft>
              <a:buClr>
                <a:srgbClr val="B10021"/>
              </a:buClr>
              <a:buSzPct val="65000"/>
              <a:buFont typeface="Arial" panose="020B0604020202020204" pitchFamily="34" charset="0"/>
              <a:buNone/>
              <a:defRPr sz="18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r>
              <a:rPr kumimoji="0" lang="en-US" sz="1400" b="0" i="0" u="none" strike="noStrike" kern="1200" cap="none" spc="0" normalizeH="0" baseline="0" noProof="0" dirty="0">
                <a:ln>
                  <a:noFill/>
                </a:ln>
                <a:solidFill>
                  <a:srgbClr val="000000"/>
                </a:solidFill>
                <a:effectLst/>
                <a:uLnTx/>
                <a:uFillTx/>
                <a:latin typeface="Trebuchet MS" pitchFamily="34" charset="0"/>
                <a:ea typeface="+mn-ea"/>
                <a:cs typeface="+mn-cs"/>
              </a:rPr>
              <a:t>Source: A Research!America poll of U.S. adults conducted in partnership with Zogby Analytics in December 2019</a:t>
            </a:r>
          </a:p>
          <a:p>
            <a:pPr marL="0" marR="0" lvl="0" indent="0" algn="l"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5" name="Picture 4"/>
          <p:cNvPicPr>
            <a:picLocks noChangeAspect="1"/>
          </p:cNvPicPr>
          <p:nvPr/>
        </p:nvPicPr>
        <p:blipFill>
          <a:blip r:embed="rId3"/>
          <a:stretch>
            <a:fillRect/>
          </a:stretch>
        </p:blipFill>
        <p:spPr>
          <a:xfrm>
            <a:off x="1837121" y="6172207"/>
            <a:ext cx="1652157" cy="554783"/>
          </a:xfrm>
          <a:prstGeom prst="rect">
            <a:avLst/>
          </a:prstGeom>
        </p:spPr>
      </p:pic>
      <p:sp>
        <p:nvSpPr>
          <p:cNvPr id="8" name="Text Placeholder 7"/>
          <p:cNvSpPr txBox="1">
            <a:spLocks/>
          </p:cNvSpPr>
          <p:nvPr/>
        </p:nvSpPr>
        <p:spPr>
          <a:xfrm>
            <a:off x="2585027" y="1600200"/>
            <a:ext cx="7073900" cy="533400"/>
          </a:xfrm>
          <a:prstGeom prst="rect">
            <a:avLst/>
          </a:prstGeom>
        </p:spPr>
        <p:txBody>
          <a:bodyPr/>
          <a:lstStyle>
            <a:lvl1pPr marL="319088" indent="-319088" algn="l" rtl="0" eaLnBrk="1" fontAlgn="base" hangingPunct="1">
              <a:spcBef>
                <a:spcPts val="700"/>
              </a:spcBef>
              <a:spcAft>
                <a:spcPct val="0"/>
              </a:spcAft>
              <a:buClr>
                <a:srgbClr val="B10021"/>
              </a:buClr>
              <a:buSzPct val="60000"/>
              <a:buFont typeface="Arial" charset="0"/>
              <a:buChar char="•"/>
              <a:defRPr sz="2900" kern="1200">
                <a:solidFill>
                  <a:srgbClr val="000000"/>
                </a:solidFill>
                <a:latin typeface="Trebuchet MS" pitchFamily="34" charset="0"/>
                <a:ea typeface="+mn-ea"/>
                <a:cs typeface="+mn-cs"/>
              </a:defRPr>
            </a:lvl1pPr>
            <a:lvl2pPr marL="639763" indent="-273050" algn="l" rtl="0" eaLnBrk="1" fontAlgn="base" hangingPunct="1">
              <a:spcBef>
                <a:spcPts val="550"/>
              </a:spcBef>
              <a:spcAft>
                <a:spcPct val="0"/>
              </a:spcAft>
              <a:buClr>
                <a:srgbClr val="B10021"/>
              </a:buClr>
              <a:buSzPct val="70000"/>
              <a:buFont typeface="Arial" charset="0"/>
              <a:buChar char="•"/>
              <a:defRPr sz="2600" kern="1200">
                <a:solidFill>
                  <a:srgbClr val="000000"/>
                </a:solidFill>
                <a:latin typeface="Trebuchet MS" pitchFamily="34" charset="0"/>
                <a:ea typeface="+mn-ea"/>
                <a:cs typeface="+mn-cs"/>
              </a:defRPr>
            </a:lvl2pPr>
            <a:lvl3pPr marL="914400" indent="-228600" algn="l" rtl="0" eaLnBrk="1" fontAlgn="base" hangingPunct="1">
              <a:spcBef>
                <a:spcPts val="500"/>
              </a:spcBef>
              <a:spcAft>
                <a:spcPct val="0"/>
              </a:spcAft>
              <a:buClr>
                <a:srgbClr val="B10021"/>
              </a:buClr>
              <a:buSzPct val="75000"/>
              <a:buFont typeface="Arial" charset="0"/>
              <a:buChar char="•"/>
              <a:defRPr sz="2300" kern="1200">
                <a:solidFill>
                  <a:srgbClr val="000000"/>
                </a:solidFill>
                <a:latin typeface="Trebuchet MS" pitchFamily="34" charset="0"/>
                <a:ea typeface="+mn-ea"/>
                <a:cs typeface="+mn-cs"/>
              </a:defRPr>
            </a:lvl3pPr>
            <a:lvl4pPr marL="1371600" indent="-228600" algn="l" rtl="0" eaLnBrk="1" fontAlgn="base" hangingPunct="1">
              <a:spcBef>
                <a:spcPts val="400"/>
              </a:spcBef>
              <a:spcAft>
                <a:spcPct val="0"/>
              </a:spcAft>
              <a:buClr>
                <a:srgbClr val="B10021"/>
              </a:buClr>
              <a:buSzPct val="75000"/>
              <a:buFont typeface="Arial" charset="0"/>
              <a:buChar char="•"/>
              <a:defRPr sz="2000" kern="1200">
                <a:solidFill>
                  <a:srgbClr val="000000"/>
                </a:solidFill>
                <a:latin typeface="Trebuchet MS" pitchFamily="34" charset="0"/>
                <a:ea typeface="+mn-ea"/>
                <a:cs typeface="+mn-cs"/>
              </a:defRPr>
            </a:lvl4pPr>
            <a:lvl5pPr marL="1828800" indent="-228600" algn="l" rtl="0" eaLnBrk="1" fontAlgn="base" hangingPunct="1">
              <a:spcBef>
                <a:spcPts val="400"/>
              </a:spcBef>
              <a:spcAft>
                <a:spcPct val="0"/>
              </a:spcAft>
              <a:buClr>
                <a:srgbClr val="B10021"/>
              </a:buClr>
              <a:buSzPct val="65000"/>
              <a:buFont typeface="Arial" charset="0"/>
              <a:buChar char="•"/>
              <a:defRPr sz="20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700"/>
              </a:spcBef>
              <a:spcAft>
                <a:spcPct val="0"/>
              </a:spcAft>
              <a:buClr>
                <a:srgbClr val="B10021"/>
              </a:buClr>
              <a:buSzPct val="60000"/>
              <a:buFont typeface="Arial" charset="0"/>
              <a:buNone/>
              <a:tabLst/>
              <a:defRPr/>
            </a:pPr>
            <a:r>
              <a:rPr kumimoji="0" lang="en-US" sz="1800" b="0" i="0" u="none" strike="noStrike" kern="1200" cap="none" spc="0" normalizeH="0" baseline="0" noProof="0" dirty="0">
                <a:ln>
                  <a:noFill/>
                </a:ln>
                <a:solidFill>
                  <a:srgbClr val="000000"/>
                </a:solidFill>
                <a:effectLst/>
                <a:uLnTx/>
                <a:uFillTx/>
                <a:latin typeface="Trebuchet MS" pitchFamily="34" charset="0"/>
                <a:ea typeface="+mn-ea"/>
                <a:cs typeface="+mn-cs"/>
              </a:rPr>
              <a:t>How important is it to increase federal funding to support genetic research?</a:t>
            </a:r>
          </a:p>
        </p:txBody>
      </p:sp>
      <p:graphicFrame>
        <p:nvGraphicFramePr>
          <p:cNvPr id="9" name="Chart Placeholder 9"/>
          <p:cNvGraphicFramePr>
            <a:graphicFrameLocks/>
          </p:cNvGraphicFramePr>
          <p:nvPr/>
        </p:nvGraphicFramePr>
        <p:xfrm>
          <a:off x="1939298" y="2234741"/>
          <a:ext cx="8382000" cy="3886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67483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Winning Hearts and Minds for Research in 2020 and Beyond</a:t>
            </a:r>
          </a:p>
        </p:txBody>
      </p:sp>
      <p:sp>
        <p:nvSpPr>
          <p:cNvPr id="5" name="Subtitle 4"/>
          <p:cNvSpPr>
            <a:spLocks noGrp="1"/>
          </p:cNvSpPr>
          <p:nvPr>
            <p:ph type="subTitle" idx="1"/>
          </p:nvPr>
        </p:nvSpPr>
        <p:spPr/>
        <p:txBody>
          <a:bodyPr/>
          <a:lstStyle/>
          <a:p>
            <a:r>
              <a:rPr lang="en-US" dirty="0"/>
              <a:t>American Society for Human Genetics</a:t>
            </a:r>
          </a:p>
        </p:txBody>
      </p:sp>
      <p:sp>
        <p:nvSpPr>
          <p:cNvPr id="6" name="Text Placeholder 5"/>
          <p:cNvSpPr>
            <a:spLocks noGrp="1"/>
          </p:cNvSpPr>
          <p:nvPr>
            <p:ph type="body" sz="quarter" idx="13"/>
          </p:nvPr>
        </p:nvSpPr>
        <p:spPr>
          <a:xfrm>
            <a:off x="1600200" y="6211718"/>
            <a:ext cx="2057400" cy="487437"/>
          </a:xfrm>
        </p:spPr>
        <p:txBody>
          <a:bodyPr/>
          <a:lstStyle/>
          <a:p>
            <a:r>
              <a:rPr lang="en-US" dirty="0"/>
              <a:t>May 6, 2020</a:t>
            </a:r>
          </a:p>
        </p:txBody>
      </p:sp>
    </p:spTree>
    <p:extLst>
      <p:ext uri="{BB962C8B-B14F-4D97-AF65-F5344CB8AC3E}">
        <p14:creationId xmlns:p14="http://schemas.microsoft.com/office/powerpoint/2010/main" val="41803138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648" y="228600"/>
            <a:ext cx="8153400" cy="838200"/>
          </a:xfrm>
        </p:spPr>
        <p:txBody>
          <a:bodyPr/>
          <a:lstStyle/>
          <a:p>
            <a:r>
              <a:rPr lang="en-US" sz="4000" dirty="0"/>
              <a:t>Decline in Those Saying We are Making Enough Progress </a:t>
            </a:r>
          </a:p>
        </p:txBody>
      </p:sp>
      <p:graphicFrame>
        <p:nvGraphicFramePr>
          <p:cNvPr id="11" name="Chart Placeholder 10"/>
          <p:cNvGraphicFramePr>
            <a:graphicFrameLocks noGrp="1"/>
          </p:cNvGraphicFramePr>
          <p:nvPr>
            <p:ph type="chart" idx="1"/>
          </p:nvPr>
        </p:nvGraphicFramePr>
        <p:xfrm>
          <a:off x="1905000" y="2133600"/>
          <a:ext cx="8382000"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p:cNvSpPr>
            <a:spLocks noGrp="1"/>
          </p:cNvSpPr>
          <p:nvPr>
            <p:ph type="body" sz="quarter" idx="11"/>
          </p:nvPr>
        </p:nvSpPr>
        <p:spPr/>
        <p:txBody>
          <a:bodyPr/>
          <a:lstStyle/>
          <a:p>
            <a:r>
              <a:rPr lang="en-US" sz="2400" dirty="0"/>
              <a:t>Do you believe we are making enough progress in health research in the U.S.?</a:t>
            </a:r>
          </a:p>
        </p:txBody>
      </p:sp>
      <p:pic>
        <p:nvPicPr>
          <p:cNvPr id="13" name="Picture 12"/>
          <p:cNvPicPr>
            <a:picLocks noChangeAspect="1"/>
          </p:cNvPicPr>
          <p:nvPr/>
        </p:nvPicPr>
        <p:blipFill>
          <a:blip r:embed="rId4"/>
          <a:stretch>
            <a:fillRect/>
          </a:stretch>
        </p:blipFill>
        <p:spPr>
          <a:xfrm>
            <a:off x="1837121" y="6172207"/>
            <a:ext cx="1652157" cy="554783"/>
          </a:xfrm>
          <a:prstGeom prst="rect">
            <a:avLst/>
          </a:prstGeom>
        </p:spPr>
      </p:pic>
      <p:sp>
        <p:nvSpPr>
          <p:cNvPr id="7" name="Text Placeholder 4"/>
          <p:cNvSpPr txBox="1">
            <a:spLocks/>
          </p:cNvSpPr>
          <p:nvPr/>
        </p:nvSpPr>
        <p:spPr bwMode="auto">
          <a:xfrm>
            <a:off x="3379804" y="6275815"/>
            <a:ext cx="5432392" cy="55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700"/>
              </a:spcBef>
              <a:spcAft>
                <a:spcPct val="0"/>
              </a:spcAft>
              <a:buClr>
                <a:srgbClr val="B10021"/>
              </a:buClr>
              <a:buSzPct val="60000"/>
              <a:buFont typeface="Arial" panose="020B0604020202020204" pitchFamily="34" charset="0"/>
              <a:buNone/>
              <a:defRPr sz="1800" kern="1200">
                <a:solidFill>
                  <a:srgbClr val="000000"/>
                </a:solidFill>
                <a:latin typeface="Trebuchet MS" pitchFamily="34" charset="0"/>
                <a:ea typeface="+mn-ea"/>
                <a:cs typeface="+mn-cs"/>
              </a:defRPr>
            </a:lvl1pPr>
            <a:lvl2pPr marL="639763" indent="-273050" algn="l" rtl="0" eaLnBrk="0" fontAlgn="base" hangingPunct="0">
              <a:spcBef>
                <a:spcPts val="550"/>
              </a:spcBef>
              <a:spcAft>
                <a:spcPct val="0"/>
              </a:spcAft>
              <a:buClr>
                <a:srgbClr val="B10021"/>
              </a:buClr>
              <a:buSzPct val="70000"/>
              <a:buFont typeface="Arial" panose="020B0604020202020204" pitchFamily="34" charset="0"/>
              <a:buNone/>
              <a:defRPr sz="1800" kern="1200">
                <a:solidFill>
                  <a:srgbClr val="000000"/>
                </a:solidFill>
                <a:latin typeface="Trebuchet MS" pitchFamily="34" charset="0"/>
                <a:ea typeface="+mn-ea"/>
                <a:cs typeface="+mn-cs"/>
              </a:defRPr>
            </a:lvl2pPr>
            <a:lvl3pPr marL="914400" indent="-228600" algn="l" rtl="0" eaLnBrk="0" fontAlgn="base" hangingPunct="0">
              <a:spcBef>
                <a:spcPts val="5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3pPr>
            <a:lvl4pPr marL="1371600" indent="-228600" algn="l" rtl="0" eaLnBrk="0" fontAlgn="base" hangingPunct="0">
              <a:spcBef>
                <a:spcPts val="4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4pPr>
            <a:lvl5pPr marL="1828800" indent="-228600" algn="l" rtl="0" eaLnBrk="0" fontAlgn="base" hangingPunct="0">
              <a:spcBef>
                <a:spcPts val="400"/>
              </a:spcBef>
              <a:spcAft>
                <a:spcPct val="0"/>
              </a:spcAft>
              <a:buClr>
                <a:srgbClr val="B10021"/>
              </a:buClr>
              <a:buSzPct val="65000"/>
              <a:buFont typeface="Arial" panose="020B0604020202020204" pitchFamily="34" charset="0"/>
              <a:buNone/>
              <a:defRPr sz="18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Trebuchet MS" pitchFamily="34" charset="0"/>
                <a:ea typeface="+mn-ea"/>
                <a:cs typeface="+mn-cs"/>
              </a:rPr>
              <a:t>Source: </a:t>
            </a:r>
            <a:r>
              <a:rPr kumimoji="0" lang="en-US" sz="1200" b="0" i="0" u="none" strike="noStrike" kern="1200" cap="none" spc="0" normalizeH="0" baseline="0" noProof="0" dirty="0" err="1">
                <a:ln>
                  <a:noFill/>
                </a:ln>
                <a:solidFill>
                  <a:srgbClr val="000000"/>
                </a:solidFill>
                <a:effectLst/>
                <a:uLnTx/>
                <a:uFillTx/>
                <a:latin typeface="Trebuchet MS" pitchFamily="34" charset="0"/>
                <a:ea typeface="+mn-ea"/>
                <a:cs typeface="+mn-cs"/>
              </a:rPr>
              <a:t>Research!America</a:t>
            </a:r>
            <a:r>
              <a:rPr kumimoji="0" lang="en-US" sz="1200" b="0" i="0" u="none" strike="noStrike" kern="1200" cap="none" spc="0" normalizeH="0" baseline="0" noProof="0" dirty="0">
                <a:ln>
                  <a:noFill/>
                </a:ln>
                <a:solidFill>
                  <a:srgbClr val="000000"/>
                </a:solidFill>
                <a:effectLst/>
                <a:uLnTx/>
                <a:uFillTx/>
                <a:latin typeface="Trebuchet MS" pitchFamily="34" charset="0"/>
                <a:ea typeface="+mn-ea"/>
                <a:cs typeface="+mn-cs"/>
              </a:rPr>
              <a:t> surveys of U.S. adults conducted in partnership with Zogby Analytics in December 2019, July 2017, and May 2013</a:t>
            </a:r>
          </a:p>
          <a:p>
            <a:pPr marL="0" marR="0" lvl="0" indent="0" algn="l"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endParaRPr kumimoji="0" lang="en-US" sz="16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spTree>
    <p:extLst>
      <p:ext uri="{BB962C8B-B14F-4D97-AF65-F5344CB8AC3E}">
        <p14:creationId xmlns:p14="http://schemas.microsoft.com/office/powerpoint/2010/main" val="7406812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Shifting Voter Priorities</a:t>
            </a:r>
          </a:p>
        </p:txBody>
      </p:sp>
      <p:sp>
        <p:nvSpPr>
          <p:cNvPr id="5" name="Text Placeholder 4"/>
          <p:cNvSpPr>
            <a:spLocks noGrp="1"/>
          </p:cNvSpPr>
          <p:nvPr>
            <p:ph type="body" sz="quarter" idx="11"/>
          </p:nvPr>
        </p:nvSpPr>
        <p:spPr/>
        <p:txBody>
          <a:bodyPr/>
          <a:lstStyle/>
          <a:p>
            <a:r>
              <a:rPr lang="en-US" sz="1800" dirty="0"/>
              <a:t>Which of the following should be included among the priorities of candidates running for national office THIS YEAR? (Choose all that apply) (selected responses)</a:t>
            </a:r>
          </a:p>
        </p:txBody>
      </p:sp>
      <p:graphicFrame>
        <p:nvGraphicFramePr>
          <p:cNvPr id="3" name="Table 2"/>
          <p:cNvGraphicFramePr>
            <a:graphicFrameLocks noGrp="1"/>
          </p:cNvGraphicFramePr>
          <p:nvPr/>
        </p:nvGraphicFramePr>
        <p:xfrm>
          <a:off x="2209800" y="2590800"/>
          <a:ext cx="7924800" cy="2966720"/>
        </p:xfrm>
        <a:graphic>
          <a:graphicData uri="http://schemas.openxmlformats.org/drawingml/2006/table">
            <a:tbl>
              <a:tblPr firstRow="1" bandRow="1">
                <a:tableStyleId>{5C22544A-7EE6-4342-B048-85BDC9FD1C3A}</a:tableStyleId>
              </a:tblPr>
              <a:tblGrid>
                <a:gridCol w="5136444">
                  <a:extLst>
                    <a:ext uri="{9D8B030D-6E8A-4147-A177-3AD203B41FA5}">
                      <a16:colId xmlns:a16="http://schemas.microsoft.com/office/drawing/2014/main" val="20000"/>
                    </a:ext>
                  </a:extLst>
                </a:gridCol>
                <a:gridCol w="1320800">
                  <a:extLst>
                    <a:ext uri="{9D8B030D-6E8A-4147-A177-3AD203B41FA5}">
                      <a16:colId xmlns:a16="http://schemas.microsoft.com/office/drawing/2014/main" val="20001"/>
                    </a:ext>
                  </a:extLst>
                </a:gridCol>
                <a:gridCol w="1467556">
                  <a:extLst>
                    <a:ext uri="{9D8B030D-6E8A-4147-A177-3AD203B41FA5}">
                      <a16:colId xmlns:a16="http://schemas.microsoft.com/office/drawing/2014/main" val="20002"/>
                    </a:ext>
                  </a:extLst>
                </a:gridCol>
              </a:tblGrid>
              <a:tr h="370840">
                <a:tc>
                  <a:txBody>
                    <a:bodyPr/>
                    <a:lstStyle/>
                    <a:p>
                      <a:endParaRPr lang="en-US" dirty="0">
                        <a:latin typeface="Trebuchet MS" panose="020B0603020202020204" pitchFamily="34" charset="0"/>
                      </a:endParaRPr>
                    </a:p>
                  </a:txBody>
                  <a:tcPr/>
                </a:tc>
                <a:tc>
                  <a:txBody>
                    <a:bodyPr/>
                    <a:lstStyle/>
                    <a:p>
                      <a:r>
                        <a:rPr lang="en-US" dirty="0">
                          <a:latin typeface="Trebuchet MS" panose="020B0603020202020204" pitchFamily="34" charset="0"/>
                        </a:rPr>
                        <a:t>2016</a:t>
                      </a:r>
                    </a:p>
                  </a:txBody>
                  <a:tcPr/>
                </a:tc>
                <a:tc>
                  <a:txBody>
                    <a:bodyPr/>
                    <a:lstStyle/>
                    <a:p>
                      <a:r>
                        <a:rPr lang="en-US" dirty="0">
                          <a:latin typeface="Trebuchet MS" panose="020B0603020202020204" pitchFamily="34" charset="0"/>
                        </a:rPr>
                        <a:t>2020</a:t>
                      </a:r>
                    </a:p>
                  </a:txBody>
                  <a:tcPr/>
                </a:tc>
                <a:extLst>
                  <a:ext uri="{0D108BD9-81ED-4DB2-BD59-A6C34878D82A}">
                    <a16:rowId xmlns:a16="http://schemas.microsoft.com/office/drawing/2014/main" val="10000"/>
                  </a:ext>
                </a:extLst>
              </a:tr>
              <a:tr h="370840">
                <a:tc>
                  <a:txBody>
                    <a:bodyPr/>
                    <a:lstStyle/>
                    <a:p>
                      <a:r>
                        <a:rPr lang="en-US" dirty="0">
                          <a:latin typeface="Trebuchet MS" panose="020B0603020202020204" pitchFamily="34" charset="0"/>
                        </a:rPr>
                        <a:t>Creating jobs/economic growth</a:t>
                      </a:r>
                    </a:p>
                  </a:txBody>
                  <a:tcPr/>
                </a:tc>
                <a:tc>
                  <a:txBody>
                    <a:bodyPr/>
                    <a:lstStyle/>
                    <a:p>
                      <a:r>
                        <a:rPr lang="en-US" dirty="0">
                          <a:latin typeface="Trebuchet MS" panose="020B0603020202020204" pitchFamily="34" charset="0"/>
                        </a:rPr>
                        <a:t>74%</a:t>
                      </a:r>
                    </a:p>
                  </a:txBody>
                  <a:tcPr/>
                </a:tc>
                <a:tc>
                  <a:txBody>
                    <a:bodyPr/>
                    <a:lstStyle/>
                    <a:p>
                      <a:r>
                        <a:rPr lang="en-US" dirty="0">
                          <a:latin typeface="Trebuchet MS" panose="020B0603020202020204" pitchFamily="34" charset="0"/>
                        </a:rPr>
                        <a:t>57%</a:t>
                      </a:r>
                    </a:p>
                  </a:txBody>
                  <a:tcPr/>
                </a:tc>
                <a:extLst>
                  <a:ext uri="{0D108BD9-81ED-4DB2-BD59-A6C34878D82A}">
                    <a16:rowId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rebuchet MS" panose="020B0603020202020204" pitchFamily="34" charset="0"/>
                        </a:rPr>
                        <a:t>Speeding medical progress</a:t>
                      </a:r>
                    </a:p>
                  </a:txBody>
                  <a:tcPr/>
                </a:tc>
                <a:tc>
                  <a:txBody>
                    <a:bodyPr/>
                    <a:lstStyle/>
                    <a:p>
                      <a:r>
                        <a:rPr lang="en-US" b="1" dirty="0">
                          <a:latin typeface="Trebuchet MS" panose="020B0603020202020204" pitchFamily="34" charset="0"/>
                        </a:rPr>
                        <a:t>36%</a:t>
                      </a:r>
                    </a:p>
                  </a:txBody>
                  <a:tcPr/>
                </a:tc>
                <a:tc>
                  <a:txBody>
                    <a:bodyPr/>
                    <a:lstStyle/>
                    <a:p>
                      <a:r>
                        <a:rPr lang="en-US" b="1" dirty="0">
                          <a:latin typeface="Trebuchet MS" panose="020B0603020202020204" pitchFamily="34" charset="0"/>
                        </a:rPr>
                        <a:t>46%</a:t>
                      </a:r>
                    </a:p>
                  </a:txBody>
                  <a:tcPr/>
                </a:tc>
                <a:extLst>
                  <a:ext uri="{0D108BD9-81ED-4DB2-BD59-A6C34878D82A}">
                    <a16:rowId xmlns:a16="http://schemas.microsoft.com/office/drawing/2014/main" val="10002"/>
                  </a:ext>
                </a:extLst>
              </a:tr>
              <a:tr h="370840">
                <a:tc>
                  <a:txBody>
                    <a:bodyPr/>
                    <a:lstStyle/>
                    <a:p>
                      <a:r>
                        <a:rPr lang="en-US" dirty="0">
                          <a:latin typeface="Trebuchet MS" panose="020B0603020202020204" pitchFamily="34" charset="0"/>
                        </a:rPr>
                        <a:t>Improving infrastructure</a:t>
                      </a:r>
                    </a:p>
                  </a:txBody>
                  <a:tcPr/>
                </a:tc>
                <a:tc>
                  <a:txBody>
                    <a:bodyPr/>
                    <a:lstStyle/>
                    <a:p>
                      <a:r>
                        <a:rPr lang="en-US" dirty="0">
                          <a:latin typeface="Trebuchet MS" panose="020B0603020202020204" pitchFamily="34" charset="0"/>
                        </a:rPr>
                        <a:t>38%</a:t>
                      </a:r>
                    </a:p>
                  </a:txBody>
                  <a:tcPr/>
                </a:tc>
                <a:tc>
                  <a:txBody>
                    <a:bodyPr/>
                    <a:lstStyle/>
                    <a:p>
                      <a:r>
                        <a:rPr lang="en-US" dirty="0">
                          <a:latin typeface="Trebuchet MS" panose="020B0603020202020204" pitchFamily="34" charset="0"/>
                        </a:rPr>
                        <a:t>49%</a:t>
                      </a:r>
                    </a:p>
                  </a:txBody>
                  <a:tcPr/>
                </a:tc>
                <a:extLst>
                  <a:ext uri="{0D108BD9-81ED-4DB2-BD59-A6C34878D82A}">
                    <a16:rowId xmlns:a16="http://schemas.microsoft.com/office/drawing/2014/main" val="10003"/>
                  </a:ext>
                </a:extLst>
              </a:tr>
              <a:tr h="370840">
                <a:tc>
                  <a:txBody>
                    <a:bodyPr/>
                    <a:lstStyle/>
                    <a:p>
                      <a:r>
                        <a:rPr lang="en-US" dirty="0">
                          <a:latin typeface="Trebuchet MS" panose="020B0603020202020204" pitchFamily="34" charset="0"/>
                        </a:rPr>
                        <a:t>Taking action on climate change</a:t>
                      </a:r>
                    </a:p>
                  </a:txBody>
                  <a:tcPr/>
                </a:tc>
                <a:tc>
                  <a:txBody>
                    <a:bodyPr/>
                    <a:lstStyle/>
                    <a:p>
                      <a:r>
                        <a:rPr lang="en-US" dirty="0">
                          <a:latin typeface="Trebuchet MS" panose="020B0603020202020204" pitchFamily="34" charset="0"/>
                        </a:rPr>
                        <a:t>32%</a:t>
                      </a:r>
                    </a:p>
                  </a:txBody>
                  <a:tcPr/>
                </a:tc>
                <a:tc>
                  <a:txBody>
                    <a:bodyPr/>
                    <a:lstStyle/>
                    <a:p>
                      <a:r>
                        <a:rPr lang="en-US" dirty="0">
                          <a:latin typeface="Trebuchet MS" panose="020B0603020202020204" pitchFamily="34" charset="0"/>
                        </a:rPr>
                        <a:t>42%</a:t>
                      </a:r>
                    </a:p>
                  </a:txBody>
                  <a:tcPr/>
                </a:tc>
                <a:extLst>
                  <a:ext uri="{0D108BD9-81ED-4DB2-BD59-A6C34878D82A}">
                    <a16:rowId xmlns:a16="http://schemas.microsoft.com/office/drawing/2014/main" val="10004"/>
                  </a:ext>
                </a:extLst>
              </a:tr>
              <a:tr h="370840">
                <a:tc>
                  <a:txBody>
                    <a:bodyPr/>
                    <a:lstStyle/>
                    <a:p>
                      <a:r>
                        <a:rPr lang="en-US" dirty="0">
                          <a:latin typeface="Trebuchet MS" panose="020B0603020202020204" pitchFamily="34" charset="0"/>
                        </a:rPr>
                        <a:t>Improving education</a:t>
                      </a:r>
                    </a:p>
                  </a:txBody>
                  <a:tcPr/>
                </a:tc>
                <a:tc>
                  <a:txBody>
                    <a:bodyPr/>
                    <a:lstStyle/>
                    <a:p>
                      <a:r>
                        <a:rPr lang="en-US" dirty="0">
                          <a:latin typeface="Trebuchet MS" panose="020B0603020202020204" pitchFamily="34" charset="0"/>
                        </a:rPr>
                        <a:t>58%</a:t>
                      </a:r>
                    </a:p>
                  </a:txBody>
                  <a:tcPr/>
                </a:tc>
                <a:tc>
                  <a:txBody>
                    <a:bodyPr/>
                    <a:lstStyle/>
                    <a:p>
                      <a:r>
                        <a:rPr lang="en-US" dirty="0">
                          <a:latin typeface="Trebuchet MS" panose="020B0603020202020204" pitchFamily="34" charset="0"/>
                        </a:rPr>
                        <a:t>39%</a:t>
                      </a:r>
                    </a:p>
                  </a:txBody>
                  <a:tcPr/>
                </a:tc>
                <a:extLst>
                  <a:ext uri="{0D108BD9-81ED-4DB2-BD59-A6C34878D82A}">
                    <a16:rowId xmlns:a16="http://schemas.microsoft.com/office/drawing/2014/main" val="10005"/>
                  </a:ext>
                </a:extLst>
              </a:tr>
              <a:tr h="370840">
                <a:tc>
                  <a:txBody>
                    <a:bodyPr/>
                    <a:lstStyle/>
                    <a:p>
                      <a:r>
                        <a:rPr lang="en-US" dirty="0">
                          <a:latin typeface="Trebuchet MS" panose="020B0603020202020204" pitchFamily="34" charset="0"/>
                        </a:rPr>
                        <a:t>Strengthening</a:t>
                      </a:r>
                      <a:r>
                        <a:rPr lang="en-US" baseline="0" dirty="0">
                          <a:latin typeface="Trebuchet MS" panose="020B0603020202020204" pitchFamily="34" charset="0"/>
                        </a:rPr>
                        <a:t> defense and national security</a:t>
                      </a:r>
                      <a:endParaRPr lang="en-US" dirty="0">
                        <a:latin typeface="Trebuchet MS" panose="020B0603020202020204" pitchFamily="34" charset="0"/>
                      </a:endParaRPr>
                    </a:p>
                  </a:txBody>
                  <a:tcPr/>
                </a:tc>
                <a:tc>
                  <a:txBody>
                    <a:bodyPr/>
                    <a:lstStyle/>
                    <a:p>
                      <a:r>
                        <a:rPr lang="en-US" dirty="0">
                          <a:latin typeface="Trebuchet MS" panose="020B0603020202020204" pitchFamily="34" charset="0"/>
                        </a:rPr>
                        <a:t>58%</a:t>
                      </a:r>
                    </a:p>
                  </a:txBody>
                  <a:tcPr/>
                </a:tc>
                <a:tc>
                  <a:txBody>
                    <a:bodyPr/>
                    <a:lstStyle/>
                    <a:p>
                      <a:r>
                        <a:rPr lang="en-US" dirty="0">
                          <a:latin typeface="Trebuchet MS" panose="020B0603020202020204" pitchFamily="34" charset="0"/>
                        </a:rPr>
                        <a:t>45%</a:t>
                      </a:r>
                    </a:p>
                  </a:txBody>
                  <a:tcPr/>
                </a:tc>
                <a:extLst>
                  <a:ext uri="{0D108BD9-81ED-4DB2-BD59-A6C34878D82A}">
                    <a16:rowId xmlns:a16="http://schemas.microsoft.com/office/drawing/2014/main" val="10006"/>
                  </a:ext>
                </a:extLst>
              </a:tr>
              <a:tr h="370840">
                <a:tc>
                  <a:txBody>
                    <a:bodyPr/>
                    <a:lstStyle/>
                    <a:p>
                      <a:r>
                        <a:rPr lang="en-US" dirty="0">
                          <a:latin typeface="Trebuchet MS" panose="020B0603020202020204" pitchFamily="34" charset="0"/>
                        </a:rPr>
                        <a:t>Addressing immigration</a:t>
                      </a:r>
                      <a:r>
                        <a:rPr lang="en-US" baseline="0" dirty="0">
                          <a:latin typeface="Trebuchet MS" panose="020B0603020202020204" pitchFamily="34" charset="0"/>
                        </a:rPr>
                        <a:t> and border security</a:t>
                      </a:r>
                      <a:endParaRPr lang="en-US" dirty="0">
                        <a:latin typeface="Trebuchet MS" panose="020B0603020202020204" pitchFamily="34" charset="0"/>
                      </a:endParaRPr>
                    </a:p>
                  </a:txBody>
                  <a:tcPr/>
                </a:tc>
                <a:tc>
                  <a:txBody>
                    <a:bodyPr/>
                    <a:lstStyle/>
                    <a:p>
                      <a:r>
                        <a:rPr lang="en-US" dirty="0">
                          <a:latin typeface="Trebuchet MS" panose="020B0603020202020204" pitchFamily="34" charset="0"/>
                        </a:rPr>
                        <a:t>48%</a:t>
                      </a:r>
                    </a:p>
                  </a:txBody>
                  <a:tcPr/>
                </a:tc>
                <a:tc>
                  <a:txBody>
                    <a:bodyPr/>
                    <a:lstStyle/>
                    <a:p>
                      <a:r>
                        <a:rPr lang="en-US" dirty="0">
                          <a:latin typeface="Trebuchet MS" panose="020B0603020202020204" pitchFamily="34" charset="0"/>
                        </a:rPr>
                        <a:t>47%</a:t>
                      </a:r>
                    </a:p>
                  </a:txBody>
                  <a:tcPr/>
                </a:tc>
                <a:extLst>
                  <a:ext uri="{0D108BD9-81ED-4DB2-BD59-A6C34878D82A}">
                    <a16:rowId xmlns:a16="http://schemas.microsoft.com/office/drawing/2014/main" val="10007"/>
                  </a:ext>
                </a:extLst>
              </a:tr>
            </a:tbl>
          </a:graphicData>
        </a:graphic>
      </p:graphicFrame>
      <p:pic>
        <p:nvPicPr>
          <p:cNvPr id="7" name="Picture 6"/>
          <p:cNvPicPr>
            <a:picLocks noChangeAspect="1"/>
          </p:cNvPicPr>
          <p:nvPr/>
        </p:nvPicPr>
        <p:blipFill>
          <a:blip r:embed="rId3"/>
          <a:stretch>
            <a:fillRect/>
          </a:stretch>
        </p:blipFill>
        <p:spPr>
          <a:xfrm>
            <a:off x="1837121" y="6172207"/>
            <a:ext cx="1652157" cy="554783"/>
          </a:xfrm>
          <a:prstGeom prst="rect">
            <a:avLst/>
          </a:prstGeom>
        </p:spPr>
      </p:pic>
      <p:sp>
        <p:nvSpPr>
          <p:cNvPr id="8" name="Text Placeholder 4"/>
          <p:cNvSpPr txBox="1">
            <a:spLocks/>
          </p:cNvSpPr>
          <p:nvPr/>
        </p:nvSpPr>
        <p:spPr bwMode="auto">
          <a:xfrm>
            <a:off x="3607386" y="6324607"/>
            <a:ext cx="4977243" cy="40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700"/>
              </a:spcBef>
              <a:spcAft>
                <a:spcPct val="0"/>
              </a:spcAft>
              <a:buClr>
                <a:srgbClr val="B10021"/>
              </a:buClr>
              <a:buSzPct val="60000"/>
              <a:buFont typeface="Arial" panose="020B0604020202020204" pitchFamily="34" charset="0"/>
              <a:buNone/>
              <a:defRPr sz="1800" kern="1200">
                <a:solidFill>
                  <a:srgbClr val="000000"/>
                </a:solidFill>
                <a:latin typeface="Trebuchet MS" pitchFamily="34" charset="0"/>
                <a:ea typeface="+mn-ea"/>
                <a:cs typeface="+mn-cs"/>
              </a:defRPr>
            </a:lvl1pPr>
            <a:lvl2pPr marL="639763" indent="-273050" algn="l" rtl="0" eaLnBrk="0" fontAlgn="base" hangingPunct="0">
              <a:spcBef>
                <a:spcPts val="550"/>
              </a:spcBef>
              <a:spcAft>
                <a:spcPct val="0"/>
              </a:spcAft>
              <a:buClr>
                <a:srgbClr val="B10021"/>
              </a:buClr>
              <a:buSzPct val="70000"/>
              <a:buFont typeface="Arial" panose="020B0604020202020204" pitchFamily="34" charset="0"/>
              <a:buNone/>
              <a:defRPr sz="1800" kern="1200">
                <a:solidFill>
                  <a:srgbClr val="000000"/>
                </a:solidFill>
                <a:latin typeface="Trebuchet MS" pitchFamily="34" charset="0"/>
                <a:ea typeface="+mn-ea"/>
                <a:cs typeface="+mn-cs"/>
              </a:defRPr>
            </a:lvl2pPr>
            <a:lvl3pPr marL="914400" indent="-228600" algn="l" rtl="0" eaLnBrk="0" fontAlgn="base" hangingPunct="0">
              <a:spcBef>
                <a:spcPts val="5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3pPr>
            <a:lvl4pPr marL="1371600" indent="-228600" algn="l" rtl="0" eaLnBrk="0" fontAlgn="base" hangingPunct="0">
              <a:spcBef>
                <a:spcPts val="4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4pPr>
            <a:lvl5pPr marL="1828800" indent="-228600" algn="l" rtl="0" eaLnBrk="0" fontAlgn="base" hangingPunct="0">
              <a:spcBef>
                <a:spcPts val="400"/>
              </a:spcBef>
              <a:spcAft>
                <a:spcPct val="0"/>
              </a:spcAft>
              <a:buClr>
                <a:srgbClr val="B10021"/>
              </a:buClr>
              <a:buSzPct val="65000"/>
              <a:buFont typeface="Arial" panose="020B0604020202020204" pitchFamily="34" charset="0"/>
              <a:buNone/>
              <a:defRPr sz="18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Trebuchet MS" pitchFamily="34" charset="0"/>
                <a:ea typeface="+mn-ea"/>
                <a:cs typeface="+mn-cs"/>
              </a:rPr>
              <a:t>Source: A Research!America poll of U.S. adults conducted in partnership with Zogby Analytics in January 2020</a:t>
            </a:r>
          </a:p>
        </p:txBody>
      </p:sp>
    </p:spTree>
    <p:extLst>
      <p:ext uri="{BB962C8B-B14F-4D97-AF65-F5344CB8AC3E}">
        <p14:creationId xmlns:p14="http://schemas.microsoft.com/office/powerpoint/2010/main" val="3007477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Research and the Economy</a:t>
            </a:r>
          </a:p>
        </p:txBody>
      </p:sp>
      <p:sp>
        <p:nvSpPr>
          <p:cNvPr id="8" name="Content Placeholder 7"/>
          <p:cNvSpPr>
            <a:spLocks noGrp="1"/>
          </p:cNvSpPr>
          <p:nvPr>
            <p:ph sz="quarter" idx="1"/>
          </p:nvPr>
        </p:nvSpPr>
        <p:spPr/>
        <p:txBody>
          <a:bodyPr/>
          <a:lstStyle/>
          <a:p>
            <a:pPr marL="0" indent="0">
              <a:buNone/>
            </a:pPr>
            <a:r>
              <a:rPr lang="en-US" dirty="0"/>
              <a:t>In FY 2019, NIH-funded research supported more than </a:t>
            </a:r>
            <a:r>
              <a:rPr lang="en-US" sz="3600" b="1" dirty="0"/>
              <a:t>476,000 jobs </a:t>
            </a:r>
            <a:r>
              <a:rPr lang="en-US" dirty="0"/>
              <a:t>across the U.S. and generated more than </a:t>
            </a:r>
            <a:r>
              <a:rPr lang="en-US" sz="3600" b="1" dirty="0"/>
              <a:t>$81 billion </a:t>
            </a:r>
            <a:br>
              <a:rPr lang="en-US" sz="3600" b="1" dirty="0"/>
            </a:br>
            <a:r>
              <a:rPr lang="en-US" dirty="0"/>
              <a:t>in new economic activity</a:t>
            </a:r>
          </a:p>
        </p:txBody>
      </p:sp>
      <p:sp>
        <p:nvSpPr>
          <p:cNvPr id="12" name="Rectangle 11"/>
          <p:cNvSpPr/>
          <p:nvPr/>
        </p:nvSpPr>
        <p:spPr>
          <a:xfrm>
            <a:off x="6229349" y="1956412"/>
            <a:ext cx="1295400" cy="14478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Trebuchet MS" panose="020B0603020202020204" pitchFamily="34" charset="0"/>
                <a:ea typeface="+mn-ea"/>
                <a:cs typeface="+mn-cs"/>
              </a:rPr>
              <a:t>A $1 increase in public basic research </a:t>
            </a:r>
          </a:p>
        </p:txBody>
      </p:sp>
      <p:sp>
        <p:nvSpPr>
          <p:cNvPr id="13" name="Right Arrow 12"/>
          <p:cNvSpPr/>
          <p:nvPr/>
        </p:nvSpPr>
        <p:spPr>
          <a:xfrm>
            <a:off x="7620000" y="2223112"/>
            <a:ext cx="990600" cy="91440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99"/>
              </a:solidFill>
              <a:effectLst/>
              <a:uLnTx/>
              <a:uFillTx/>
              <a:latin typeface="Tw Cen MT"/>
              <a:ea typeface="+mn-ea"/>
              <a:cs typeface="+mn-cs"/>
            </a:endParaRPr>
          </a:p>
        </p:txBody>
      </p:sp>
      <p:sp>
        <p:nvSpPr>
          <p:cNvPr id="14" name="Rectangle 13"/>
          <p:cNvSpPr/>
          <p:nvPr/>
        </p:nvSpPr>
        <p:spPr>
          <a:xfrm>
            <a:off x="8705851" y="1638300"/>
            <a:ext cx="1733548" cy="21717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Trebuchet MS" panose="020B0603020202020204" pitchFamily="34" charset="0"/>
                <a:ea typeface="+mn-ea"/>
                <a:cs typeface="+mn-cs"/>
              </a:rPr>
              <a:t>Stimulates an additional  $8.38 investment in the private sector after 8 years</a:t>
            </a:r>
          </a:p>
        </p:txBody>
      </p:sp>
      <p:sp>
        <p:nvSpPr>
          <p:cNvPr id="15" name="Rectangle 14"/>
          <p:cNvSpPr/>
          <p:nvPr/>
        </p:nvSpPr>
        <p:spPr>
          <a:xfrm>
            <a:off x="6229349" y="4167130"/>
            <a:ext cx="1295400" cy="1447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Trebuchet MS" panose="020B0603020202020204" pitchFamily="34" charset="0"/>
                <a:ea typeface="+mn-ea"/>
                <a:cs typeface="+mn-cs"/>
              </a:rPr>
              <a:t>A $1 increase in public clinical research </a:t>
            </a:r>
          </a:p>
        </p:txBody>
      </p:sp>
      <p:sp>
        <p:nvSpPr>
          <p:cNvPr id="16" name="Right Arrow 15"/>
          <p:cNvSpPr/>
          <p:nvPr/>
        </p:nvSpPr>
        <p:spPr>
          <a:xfrm>
            <a:off x="7620000" y="4433830"/>
            <a:ext cx="990600" cy="9144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99"/>
              </a:solidFill>
              <a:effectLst/>
              <a:uLnTx/>
              <a:uFillTx/>
              <a:latin typeface="Tw Cen MT"/>
              <a:ea typeface="+mn-ea"/>
              <a:cs typeface="+mn-cs"/>
            </a:endParaRPr>
          </a:p>
        </p:txBody>
      </p:sp>
      <p:sp>
        <p:nvSpPr>
          <p:cNvPr id="17" name="Rectangle 16"/>
          <p:cNvSpPr/>
          <p:nvPr/>
        </p:nvSpPr>
        <p:spPr>
          <a:xfrm>
            <a:off x="8705851" y="4038600"/>
            <a:ext cx="1733548" cy="204317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Trebuchet MS" panose="020B0603020202020204" pitchFamily="34" charset="0"/>
                <a:ea typeface="+mn-ea"/>
                <a:cs typeface="+mn-cs"/>
              </a:rPr>
              <a:t>Stimulates an additional $2.35 investment in the private sector after 8 years</a:t>
            </a:r>
          </a:p>
        </p:txBody>
      </p:sp>
    </p:spTree>
    <p:extLst>
      <p:ext uri="{BB962C8B-B14F-4D97-AF65-F5344CB8AC3E}">
        <p14:creationId xmlns:p14="http://schemas.microsoft.com/office/powerpoint/2010/main" val="3669576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37121" y="6172207"/>
            <a:ext cx="1652157" cy="554783"/>
          </a:xfrm>
          <a:prstGeom prst="rect">
            <a:avLst/>
          </a:prstGeom>
        </p:spPr>
      </p:pic>
      <p:sp>
        <p:nvSpPr>
          <p:cNvPr id="8" name="Text Placeholder 7"/>
          <p:cNvSpPr txBox="1">
            <a:spLocks/>
          </p:cNvSpPr>
          <p:nvPr/>
        </p:nvSpPr>
        <p:spPr>
          <a:xfrm>
            <a:off x="2113788" y="1600200"/>
            <a:ext cx="7964424" cy="533400"/>
          </a:xfrm>
          <a:prstGeom prst="rect">
            <a:avLst/>
          </a:prstGeom>
        </p:spPr>
        <p:txBody>
          <a:bodyPr/>
          <a:lstStyle>
            <a:lvl1pPr marL="319088" indent="-319088" algn="l" rtl="0" eaLnBrk="1" fontAlgn="base" hangingPunct="1">
              <a:spcBef>
                <a:spcPts val="700"/>
              </a:spcBef>
              <a:spcAft>
                <a:spcPct val="0"/>
              </a:spcAft>
              <a:buClr>
                <a:srgbClr val="B10021"/>
              </a:buClr>
              <a:buSzPct val="60000"/>
              <a:buFont typeface="Arial" charset="0"/>
              <a:buChar char="•"/>
              <a:defRPr sz="2900" kern="1200">
                <a:solidFill>
                  <a:srgbClr val="000000"/>
                </a:solidFill>
                <a:latin typeface="Trebuchet MS" pitchFamily="34" charset="0"/>
                <a:ea typeface="+mn-ea"/>
                <a:cs typeface="+mn-cs"/>
              </a:defRPr>
            </a:lvl1pPr>
            <a:lvl2pPr marL="639763" indent="-273050" algn="l" rtl="0" eaLnBrk="1" fontAlgn="base" hangingPunct="1">
              <a:spcBef>
                <a:spcPts val="550"/>
              </a:spcBef>
              <a:spcAft>
                <a:spcPct val="0"/>
              </a:spcAft>
              <a:buClr>
                <a:srgbClr val="B10021"/>
              </a:buClr>
              <a:buSzPct val="70000"/>
              <a:buFont typeface="Arial" charset="0"/>
              <a:buChar char="•"/>
              <a:defRPr sz="2600" kern="1200">
                <a:solidFill>
                  <a:srgbClr val="000000"/>
                </a:solidFill>
                <a:latin typeface="Trebuchet MS" pitchFamily="34" charset="0"/>
                <a:ea typeface="+mn-ea"/>
                <a:cs typeface="+mn-cs"/>
              </a:defRPr>
            </a:lvl2pPr>
            <a:lvl3pPr marL="914400" indent="-228600" algn="l" rtl="0" eaLnBrk="1" fontAlgn="base" hangingPunct="1">
              <a:spcBef>
                <a:spcPts val="500"/>
              </a:spcBef>
              <a:spcAft>
                <a:spcPct val="0"/>
              </a:spcAft>
              <a:buClr>
                <a:srgbClr val="B10021"/>
              </a:buClr>
              <a:buSzPct val="75000"/>
              <a:buFont typeface="Arial" charset="0"/>
              <a:buChar char="•"/>
              <a:defRPr sz="2300" kern="1200">
                <a:solidFill>
                  <a:srgbClr val="000000"/>
                </a:solidFill>
                <a:latin typeface="Trebuchet MS" pitchFamily="34" charset="0"/>
                <a:ea typeface="+mn-ea"/>
                <a:cs typeface="+mn-cs"/>
              </a:defRPr>
            </a:lvl3pPr>
            <a:lvl4pPr marL="1371600" indent="-228600" algn="l" rtl="0" eaLnBrk="1" fontAlgn="base" hangingPunct="1">
              <a:spcBef>
                <a:spcPts val="400"/>
              </a:spcBef>
              <a:spcAft>
                <a:spcPct val="0"/>
              </a:spcAft>
              <a:buClr>
                <a:srgbClr val="B10021"/>
              </a:buClr>
              <a:buSzPct val="75000"/>
              <a:buFont typeface="Arial" charset="0"/>
              <a:buChar char="•"/>
              <a:defRPr sz="2000" kern="1200">
                <a:solidFill>
                  <a:srgbClr val="000000"/>
                </a:solidFill>
                <a:latin typeface="Trebuchet MS" pitchFamily="34" charset="0"/>
                <a:ea typeface="+mn-ea"/>
                <a:cs typeface="+mn-cs"/>
              </a:defRPr>
            </a:lvl4pPr>
            <a:lvl5pPr marL="1828800" indent="-228600" algn="l" rtl="0" eaLnBrk="1" fontAlgn="base" hangingPunct="1">
              <a:spcBef>
                <a:spcPts val="400"/>
              </a:spcBef>
              <a:spcAft>
                <a:spcPct val="0"/>
              </a:spcAft>
              <a:buClr>
                <a:srgbClr val="B10021"/>
              </a:buClr>
              <a:buSzPct val="65000"/>
              <a:buFont typeface="Arial" charset="0"/>
              <a:buChar char="•"/>
              <a:defRPr sz="20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B10021"/>
              </a:buClr>
              <a:buSzPct val="60000"/>
              <a:buFont typeface="Arial" charset="0"/>
              <a:buNone/>
              <a:tabLst/>
              <a:defRPr/>
            </a:pPr>
            <a:r>
              <a:rPr kumimoji="0" lang="en-US" sz="1600" b="0" i="0" u="none" strike="noStrike" kern="1200" cap="none" spc="0" normalizeH="0" baseline="0" noProof="0" dirty="0">
                <a:ln>
                  <a:noFill/>
                </a:ln>
                <a:solidFill>
                  <a:srgbClr val="000000"/>
                </a:solidFill>
                <a:effectLst/>
                <a:uLnTx/>
                <a:uFillTx/>
                <a:latin typeface="Trebuchet MS" pitchFamily="34" charset="0"/>
                <a:ea typeface="+mn-ea"/>
                <a:cs typeface="+mn-cs"/>
              </a:rPr>
              <a:t>Do you favor or oppose doubling federal spending on medical research over the next five years?</a:t>
            </a:r>
          </a:p>
        </p:txBody>
      </p:sp>
      <p:sp>
        <p:nvSpPr>
          <p:cNvPr id="10" name="Title 1"/>
          <p:cNvSpPr>
            <a:spLocks noGrp="1"/>
          </p:cNvSpPr>
          <p:nvPr>
            <p:ph type="title"/>
          </p:nvPr>
        </p:nvSpPr>
        <p:spPr>
          <a:xfrm>
            <a:off x="2114931" y="228600"/>
            <a:ext cx="7962138" cy="990600"/>
          </a:xfrm>
        </p:spPr>
        <p:txBody>
          <a:bodyPr/>
          <a:lstStyle/>
          <a:p>
            <a:r>
              <a:rPr lang="en-US" sz="3200" dirty="0"/>
              <a:t>Majority Favor Doubling Funding for Medical Research over the Next Five Years</a:t>
            </a:r>
          </a:p>
        </p:txBody>
      </p:sp>
      <p:sp>
        <p:nvSpPr>
          <p:cNvPr id="11" name="Text Placeholder 4"/>
          <p:cNvSpPr txBox="1">
            <a:spLocks/>
          </p:cNvSpPr>
          <p:nvPr/>
        </p:nvSpPr>
        <p:spPr bwMode="auto">
          <a:xfrm>
            <a:off x="3607386" y="6324607"/>
            <a:ext cx="4977243" cy="40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700"/>
              </a:spcBef>
              <a:spcAft>
                <a:spcPct val="0"/>
              </a:spcAft>
              <a:buClr>
                <a:srgbClr val="B10021"/>
              </a:buClr>
              <a:buSzPct val="60000"/>
              <a:buFont typeface="Arial" panose="020B0604020202020204" pitchFamily="34" charset="0"/>
              <a:buNone/>
              <a:defRPr sz="1800" kern="1200">
                <a:solidFill>
                  <a:srgbClr val="000000"/>
                </a:solidFill>
                <a:latin typeface="Trebuchet MS" pitchFamily="34" charset="0"/>
                <a:ea typeface="+mn-ea"/>
                <a:cs typeface="+mn-cs"/>
              </a:defRPr>
            </a:lvl1pPr>
            <a:lvl2pPr marL="639763" indent="-273050" algn="l" rtl="0" eaLnBrk="0" fontAlgn="base" hangingPunct="0">
              <a:spcBef>
                <a:spcPts val="550"/>
              </a:spcBef>
              <a:spcAft>
                <a:spcPct val="0"/>
              </a:spcAft>
              <a:buClr>
                <a:srgbClr val="B10021"/>
              </a:buClr>
              <a:buSzPct val="70000"/>
              <a:buFont typeface="Arial" panose="020B0604020202020204" pitchFamily="34" charset="0"/>
              <a:buNone/>
              <a:defRPr sz="1800" kern="1200">
                <a:solidFill>
                  <a:srgbClr val="000000"/>
                </a:solidFill>
                <a:latin typeface="Trebuchet MS" pitchFamily="34" charset="0"/>
                <a:ea typeface="+mn-ea"/>
                <a:cs typeface="+mn-cs"/>
              </a:defRPr>
            </a:lvl2pPr>
            <a:lvl3pPr marL="914400" indent="-228600" algn="l" rtl="0" eaLnBrk="0" fontAlgn="base" hangingPunct="0">
              <a:spcBef>
                <a:spcPts val="5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3pPr>
            <a:lvl4pPr marL="1371600" indent="-228600" algn="l" rtl="0" eaLnBrk="0" fontAlgn="base" hangingPunct="0">
              <a:spcBef>
                <a:spcPts val="4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4pPr>
            <a:lvl5pPr marL="1828800" indent="-228600" algn="l" rtl="0" eaLnBrk="0" fontAlgn="base" hangingPunct="0">
              <a:spcBef>
                <a:spcPts val="400"/>
              </a:spcBef>
              <a:spcAft>
                <a:spcPct val="0"/>
              </a:spcAft>
              <a:buClr>
                <a:srgbClr val="B10021"/>
              </a:buClr>
              <a:buSzPct val="65000"/>
              <a:buFont typeface="Arial" panose="020B0604020202020204" pitchFamily="34" charset="0"/>
              <a:buNone/>
              <a:defRPr sz="18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Trebuchet MS" pitchFamily="34" charset="0"/>
                <a:ea typeface="+mn-ea"/>
                <a:cs typeface="+mn-cs"/>
              </a:rPr>
              <a:t>Source: A Research!America poll of U.S. adults conducted in partnership with Zogby Analytics in January 2020</a:t>
            </a:r>
          </a:p>
        </p:txBody>
      </p:sp>
      <p:graphicFrame>
        <p:nvGraphicFramePr>
          <p:cNvPr id="7" name="Chart Placeholder 9"/>
          <p:cNvGraphicFramePr>
            <a:graphicFrameLocks/>
          </p:cNvGraphicFramePr>
          <p:nvPr/>
        </p:nvGraphicFramePr>
        <p:xfrm>
          <a:off x="1930977" y="2322576"/>
          <a:ext cx="8382000" cy="38130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833258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altLang="en-US" sz="4000"/>
              <a:t>Americans Express Confidence in Military, Scientists</a:t>
            </a:r>
          </a:p>
        </p:txBody>
      </p:sp>
      <p:pic>
        <p:nvPicPr>
          <p:cNvPr id="4" name="Picture 3"/>
          <p:cNvPicPr>
            <a:picLocks noChangeAspect="1"/>
          </p:cNvPicPr>
          <p:nvPr/>
        </p:nvPicPr>
        <p:blipFill rotWithShape="1">
          <a:blip r:embed="rId3"/>
          <a:srcRect b="18572"/>
          <a:stretch/>
        </p:blipFill>
        <p:spPr>
          <a:xfrm>
            <a:off x="1828800" y="1600200"/>
            <a:ext cx="7239000" cy="5029200"/>
          </a:xfrm>
          <a:prstGeom prst="rect">
            <a:avLst/>
          </a:prstGeom>
        </p:spPr>
      </p:pic>
      <p:sp>
        <p:nvSpPr>
          <p:cNvPr id="5" name="TextBox 4"/>
          <p:cNvSpPr txBox="1"/>
          <p:nvPr/>
        </p:nvSpPr>
        <p:spPr>
          <a:xfrm>
            <a:off x="9067800" y="4419607"/>
            <a:ext cx="1600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rebuchet MS" pitchFamily="34" charset="0"/>
                <a:ea typeface="+mn-ea"/>
                <a:cs typeface="+mn-cs"/>
              </a:rPr>
              <a:t>Note: respondents who did not give an answer are not shown. Source: Survey conducted Jan. 29 - Feb. 13,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Trebuchet MS" pitchFamily="34" charset="0"/>
                <a:ea typeface="+mn-ea"/>
                <a:cs typeface="+mn-cs"/>
              </a:rPr>
              <a:t>PEW RESEARCH CENTER</a:t>
            </a:r>
          </a:p>
        </p:txBody>
      </p:sp>
    </p:spTree>
    <p:extLst>
      <p:ext uri="{BB962C8B-B14F-4D97-AF65-F5344CB8AC3E}">
        <p14:creationId xmlns:p14="http://schemas.microsoft.com/office/powerpoint/2010/main" val="40569481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Placeholder 2"/>
          <p:cNvSpPr>
            <a:spLocks noGrp="1"/>
          </p:cNvSpPr>
          <p:nvPr>
            <p:ph type="body" idx="1"/>
          </p:nvPr>
        </p:nvSpPr>
        <p:spPr/>
        <p:txBody>
          <a:bodyPr/>
          <a:lstStyle/>
          <a:p>
            <a:pPr eaLnBrk="1" hangingPunct="1"/>
            <a:r>
              <a:rPr lang="en-US" altLang="en-US" sz="4000"/>
              <a:t>And Yet, Despite High Levels of Public Confidence, </a:t>
            </a:r>
            <a:br>
              <a:rPr lang="en-US" altLang="en-US" sz="4000"/>
            </a:br>
            <a:r>
              <a:rPr lang="en-US" altLang="en-US" sz="4000"/>
              <a:t>Scientists are Invisible in Our Society…</a:t>
            </a:r>
          </a:p>
          <a:p>
            <a:pPr eaLnBrk="1" hangingPunct="1"/>
            <a:endParaRPr lang="en-US" altLang="en-US"/>
          </a:p>
        </p:txBody>
      </p:sp>
    </p:spTree>
    <p:extLst>
      <p:ext uri="{BB962C8B-B14F-4D97-AF65-F5344CB8AC3E}">
        <p14:creationId xmlns:p14="http://schemas.microsoft.com/office/powerpoint/2010/main" val="29131011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3"/>
          <p:cNvSpPr>
            <a:spLocks noGrp="1"/>
          </p:cNvSpPr>
          <p:nvPr>
            <p:ph type="title"/>
          </p:nvPr>
        </p:nvSpPr>
        <p:spPr>
          <a:xfrm>
            <a:off x="2133600" y="152400"/>
            <a:ext cx="8153400" cy="990600"/>
          </a:xfrm>
        </p:spPr>
        <p:txBody>
          <a:bodyPr/>
          <a:lstStyle/>
          <a:p>
            <a:pPr eaLnBrk="1" hangingPunct="1"/>
            <a:r>
              <a:rPr lang="en-US" altLang="en-US"/>
              <a:t>Can Americans Name a Living Scientist?</a:t>
            </a:r>
          </a:p>
        </p:txBody>
      </p:sp>
    </p:spTree>
    <p:extLst>
      <p:ext uri="{BB962C8B-B14F-4D97-AF65-F5344CB8AC3E}">
        <p14:creationId xmlns:p14="http://schemas.microsoft.com/office/powerpoint/2010/main" val="33494779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3788" y="152400"/>
            <a:ext cx="7964424" cy="990600"/>
          </a:xfrm>
        </p:spPr>
        <p:txBody>
          <a:bodyPr/>
          <a:lstStyle/>
          <a:p>
            <a:r>
              <a:rPr lang="en-US" sz="3200" dirty="0"/>
              <a:t>Most Americans Cannot Name a Living Scientist</a:t>
            </a:r>
          </a:p>
        </p:txBody>
      </p:sp>
      <p:pic>
        <p:nvPicPr>
          <p:cNvPr id="5" name="Picture 4"/>
          <p:cNvPicPr>
            <a:picLocks noChangeAspect="1"/>
          </p:cNvPicPr>
          <p:nvPr/>
        </p:nvPicPr>
        <p:blipFill>
          <a:blip r:embed="rId3"/>
          <a:stretch>
            <a:fillRect/>
          </a:stretch>
        </p:blipFill>
        <p:spPr>
          <a:xfrm>
            <a:off x="1837121" y="6172207"/>
            <a:ext cx="1652157" cy="554783"/>
          </a:xfrm>
          <a:prstGeom prst="rect">
            <a:avLst/>
          </a:prstGeom>
        </p:spPr>
      </p:pic>
      <p:sp>
        <p:nvSpPr>
          <p:cNvPr id="8" name="Text Placeholder 7"/>
          <p:cNvSpPr txBox="1">
            <a:spLocks/>
          </p:cNvSpPr>
          <p:nvPr/>
        </p:nvSpPr>
        <p:spPr>
          <a:xfrm>
            <a:off x="2113788" y="1600200"/>
            <a:ext cx="7964424" cy="533400"/>
          </a:xfrm>
          <a:prstGeom prst="rect">
            <a:avLst/>
          </a:prstGeom>
        </p:spPr>
        <p:txBody>
          <a:bodyPr/>
          <a:lstStyle>
            <a:lvl1pPr marL="319088" indent="-319088" algn="l" rtl="0" eaLnBrk="1" fontAlgn="base" hangingPunct="1">
              <a:spcBef>
                <a:spcPts val="700"/>
              </a:spcBef>
              <a:spcAft>
                <a:spcPct val="0"/>
              </a:spcAft>
              <a:buClr>
                <a:srgbClr val="B10021"/>
              </a:buClr>
              <a:buSzPct val="60000"/>
              <a:buFont typeface="Arial" charset="0"/>
              <a:buChar char="•"/>
              <a:defRPr sz="2900" kern="1200">
                <a:solidFill>
                  <a:srgbClr val="000000"/>
                </a:solidFill>
                <a:latin typeface="Trebuchet MS" pitchFamily="34" charset="0"/>
                <a:ea typeface="+mn-ea"/>
                <a:cs typeface="+mn-cs"/>
              </a:defRPr>
            </a:lvl1pPr>
            <a:lvl2pPr marL="639763" indent="-273050" algn="l" rtl="0" eaLnBrk="1" fontAlgn="base" hangingPunct="1">
              <a:spcBef>
                <a:spcPts val="550"/>
              </a:spcBef>
              <a:spcAft>
                <a:spcPct val="0"/>
              </a:spcAft>
              <a:buClr>
                <a:srgbClr val="B10021"/>
              </a:buClr>
              <a:buSzPct val="70000"/>
              <a:buFont typeface="Arial" charset="0"/>
              <a:buChar char="•"/>
              <a:defRPr sz="2600" kern="1200">
                <a:solidFill>
                  <a:srgbClr val="000000"/>
                </a:solidFill>
                <a:latin typeface="Trebuchet MS" pitchFamily="34" charset="0"/>
                <a:ea typeface="+mn-ea"/>
                <a:cs typeface="+mn-cs"/>
              </a:defRPr>
            </a:lvl2pPr>
            <a:lvl3pPr marL="914400" indent="-228600" algn="l" rtl="0" eaLnBrk="1" fontAlgn="base" hangingPunct="1">
              <a:spcBef>
                <a:spcPts val="500"/>
              </a:spcBef>
              <a:spcAft>
                <a:spcPct val="0"/>
              </a:spcAft>
              <a:buClr>
                <a:srgbClr val="B10021"/>
              </a:buClr>
              <a:buSzPct val="75000"/>
              <a:buFont typeface="Arial" charset="0"/>
              <a:buChar char="•"/>
              <a:defRPr sz="2300" kern="1200">
                <a:solidFill>
                  <a:srgbClr val="000000"/>
                </a:solidFill>
                <a:latin typeface="Trebuchet MS" pitchFamily="34" charset="0"/>
                <a:ea typeface="+mn-ea"/>
                <a:cs typeface="+mn-cs"/>
              </a:defRPr>
            </a:lvl3pPr>
            <a:lvl4pPr marL="1371600" indent="-228600" algn="l" rtl="0" eaLnBrk="1" fontAlgn="base" hangingPunct="1">
              <a:spcBef>
                <a:spcPts val="400"/>
              </a:spcBef>
              <a:spcAft>
                <a:spcPct val="0"/>
              </a:spcAft>
              <a:buClr>
                <a:srgbClr val="B10021"/>
              </a:buClr>
              <a:buSzPct val="75000"/>
              <a:buFont typeface="Arial" charset="0"/>
              <a:buChar char="•"/>
              <a:defRPr sz="2000" kern="1200">
                <a:solidFill>
                  <a:srgbClr val="000000"/>
                </a:solidFill>
                <a:latin typeface="Trebuchet MS" pitchFamily="34" charset="0"/>
                <a:ea typeface="+mn-ea"/>
                <a:cs typeface="+mn-cs"/>
              </a:defRPr>
            </a:lvl4pPr>
            <a:lvl5pPr marL="1828800" indent="-228600" algn="l" rtl="0" eaLnBrk="1" fontAlgn="base" hangingPunct="1">
              <a:spcBef>
                <a:spcPts val="400"/>
              </a:spcBef>
              <a:spcAft>
                <a:spcPct val="0"/>
              </a:spcAft>
              <a:buClr>
                <a:srgbClr val="B10021"/>
              </a:buClr>
              <a:buSzPct val="65000"/>
              <a:buFont typeface="Arial" charset="0"/>
              <a:buChar char="•"/>
              <a:defRPr sz="20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700"/>
              </a:spcBef>
              <a:spcAft>
                <a:spcPct val="0"/>
              </a:spcAft>
              <a:buClr>
                <a:srgbClr val="B10021"/>
              </a:buClr>
              <a:buSzPct val="60000"/>
              <a:buFont typeface="Arial" charset="0"/>
              <a:buNone/>
              <a:tabLst/>
              <a:defRPr/>
            </a:pPr>
            <a:r>
              <a:rPr kumimoji="0" lang="en-US" sz="1600" b="0" i="0" u="none" strike="noStrike" kern="1200" cap="none" spc="0" normalizeH="0" baseline="0" noProof="0" dirty="0">
                <a:ln>
                  <a:noFill/>
                </a:ln>
                <a:solidFill>
                  <a:srgbClr val="000000"/>
                </a:solidFill>
                <a:effectLst/>
                <a:uLnTx/>
                <a:uFillTx/>
                <a:latin typeface="Trebuchet MS" pitchFamily="34" charset="0"/>
                <a:ea typeface="+mn-ea"/>
                <a:cs typeface="+mn-cs"/>
              </a:rPr>
              <a:t>Can you name a living scientist?</a:t>
            </a:r>
          </a:p>
        </p:txBody>
      </p:sp>
      <p:sp>
        <p:nvSpPr>
          <p:cNvPr id="7" name="Text Placeholder 4"/>
          <p:cNvSpPr txBox="1">
            <a:spLocks/>
          </p:cNvSpPr>
          <p:nvPr/>
        </p:nvSpPr>
        <p:spPr bwMode="auto">
          <a:xfrm>
            <a:off x="3607386" y="6324607"/>
            <a:ext cx="4977243" cy="40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700"/>
              </a:spcBef>
              <a:spcAft>
                <a:spcPct val="0"/>
              </a:spcAft>
              <a:buClr>
                <a:srgbClr val="B10021"/>
              </a:buClr>
              <a:buSzPct val="60000"/>
              <a:buFont typeface="Arial" panose="020B0604020202020204" pitchFamily="34" charset="0"/>
              <a:buNone/>
              <a:defRPr sz="1800" kern="1200">
                <a:solidFill>
                  <a:srgbClr val="000000"/>
                </a:solidFill>
                <a:latin typeface="Trebuchet MS" pitchFamily="34" charset="0"/>
                <a:ea typeface="+mn-ea"/>
                <a:cs typeface="+mn-cs"/>
              </a:defRPr>
            </a:lvl1pPr>
            <a:lvl2pPr marL="639763" indent="-273050" algn="l" rtl="0" eaLnBrk="0" fontAlgn="base" hangingPunct="0">
              <a:spcBef>
                <a:spcPts val="550"/>
              </a:spcBef>
              <a:spcAft>
                <a:spcPct val="0"/>
              </a:spcAft>
              <a:buClr>
                <a:srgbClr val="B10021"/>
              </a:buClr>
              <a:buSzPct val="70000"/>
              <a:buFont typeface="Arial" panose="020B0604020202020204" pitchFamily="34" charset="0"/>
              <a:buNone/>
              <a:defRPr sz="1800" kern="1200">
                <a:solidFill>
                  <a:srgbClr val="000000"/>
                </a:solidFill>
                <a:latin typeface="Trebuchet MS" pitchFamily="34" charset="0"/>
                <a:ea typeface="+mn-ea"/>
                <a:cs typeface="+mn-cs"/>
              </a:defRPr>
            </a:lvl2pPr>
            <a:lvl3pPr marL="914400" indent="-228600" algn="l" rtl="0" eaLnBrk="0" fontAlgn="base" hangingPunct="0">
              <a:spcBef>
                <a:spcPts val="5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3pPr>
            <a:lvl4pPr marL="1371600" indent="-228600" algn="l" rtl="0" eaLnBrk="0" fontAlgn="base" hangingPunct="0">
              <a:spcBef>
                <a:spcPts val="4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4pPr>
            <a:lvl5pPr marL="1828800" indent="-228600" algn="l" rtl="0" eaLnBrk="0" fontAlgn="base" hangingPunct="0">
              <a:spcBef>
                <a:spcPts val="400"/>
              </a:spcBef>
              <a:spcAft>
                <a:spcPct val="0"/>
              </a:spcAft>
              <a:buClr>
                <a:srgbClr val="B10021"/>
              </a:buClr>
              <a:buSzPct val="65000"/>
              <a:buFont typeface="Arial" panose="020B0604020202020204" pitchFamily="34" charset="0"/>
              <a:buNone/>
              <a:defRPr sz="18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Trebuchet MS" pitchFamily="34" charset="0"/>
                <a:ea typeface="+mn-ea"/>
                <a:cs typeface="+mn-cs"/>
              </a:rPr>
              <a:t>Source: A Research!America poll of U.S. adults conducted in partnership with Zogby Analytics in January 2020</a:t>
            </a:r>
          </a:p>
        </p:txBody>
      </p:sp>
      <p:graphicFrame>
        <p:nvGraphicFramePr>
          <p:cNvPr id="10" name="Chart Placeholder 9"/>
          <p:cNvGraphicFramePr>
            <a:graphicFrameLocks/>
          </p:cNvGraphicFramePr>
          <p:nvPr/>
        </p:nvGraphicFramePr>
        <p:xfrm>
          <a:off x="1546860" y="2141220"/>
          <a:ext cx="5143500" cy="381304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4096029" y="5650466"/>
            <a:ext cx="579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Trebuchet MS" pitchFamily="34" charset="0"/>
                <a:ea typeface="+mn-ea"/>
                <a:cs typeface="+mn-cs"/>
              </a:rPr>
              <a:t>*Increase by 5% of those saying “yes” since 2019</a:t>
            </a:r>
          </a:p>
        </p:txBody>
      </p:sp>
      <p:sp>
        <p:nvSpPr>
          <p:cNvPr id="12" name="Flowchart: Off-page Connector 11"/>
          <p:cNvSpPr/>
          <p:nvPr/>
        </p:nvSpPr>
        <p:spPr>
          <a:xfrm rot="5400000">
            <a:off x="6248424" y="1447800"/>
            <a:ext cx="2971800" cy="4038600"/>
          </a:xfrm>
          <a:prstGeom prst="flowChartOffpageConnector">
            <a:avLst/>
          </a:prstGeom>
          <a:solidFill>
            <a:srgbClr val="00529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Tw Cen MT"/>
              <a:ea typeface="+mn-ea"/>
              <a:cs typeface="+mn-cs"/>
            </a:endParaRPr>
          </a:p>
        </p:txBody>
      </p:sp>
      <p:graphicFrame>
        <p:nvGraphicFramePr>
          <p:cNvPr id="11" name="Table 10"/>
          <p:cNvGraphicFramePr>
            <a:graphicFrameLocks noGrp="1"/>
          </p:cNvGraphicFramePr>
          <p:nvPr/>
        </p:nvGraphicFramePr>
        <p:xfrm>
          <a:off x="6553200" y="2075698"/>
          <a:ext cx="3124200" cy="2733525"/>
        </p:xfrm>
        <a:graphic>
          <a:graphicData uri="http://schemas.openxmlformats.org/drawingml/2006/table">
            <a:tbl>
              <a:tblPr firstRow="1" bandRow="1">
                <a:tableStyleId>{2D5ABB26-0587-4C30-8999-92F81FD0307C}</a:tableStyleId>
              </a:tblPr>
              <a:tblGrid>
                <a:gridCol w="2466893">
                  <a:extLst>
                    <a:ext uri="{9D8B030D-6E8A-4147-A177-3AD203B41FA5}">
                      <a16:colId xmlns:a16="http://schemas.microsoft.com/office/drawing/2014/main" val="20000"/>
                    </a:ext>
                  </a:extLst>
                </a:gridCol>
                <a:gridCol w="657307">
                  <a:extLst>
                    <a:ext uri="{9D8B030D-6E8A-4147-A177-3AD203B41FA5}">
                      <a16:colId xmlns:a16="http://schemas.microsoft.com/office/drawing/2014/main" val="20001"/>
                    </a:ext>
                  </a:extLst>
                </a:gridCol>
              </a:tblGrid>
              <a:tr h="367286">
                <a:tc>
                  <a:txBody>
                    <a:bodyPr/>
                    <a:lstStyle/>
                    <a:p>
                      <a:r>
                        <a:rPr lang="en-US" sz="1400" dirty="0">
                          <a:solidFill>
                            <a:srgbClr val="000000"/>
                          </a:solidFill>
                          <a:latin typeface="Trebuchet MS" panose="020B0603020202020204" pitchFamily="34" charset="0"/>
                        </a:rPr>
                        <a:t>Neil</a:t>
                      </a:r>
                      <a:r>
                        <a:rPr lang="en-US" sz="1400" baseline="0" dirty="0">
                          <a:solidFill>
                            <a:srgbClr val="000000"/>
                          </a:solidFill>
                          <a:latin typeface="Trebuchet MS" panose="020B0603020202020204" pitchFamily="34" charset="0"/>
                        </a:rPr>
                        <a:t> </a:t>
                      </a:r>
                      <a:r>
                        <a:rPr lang="en-US" sz="1400" baseline="0" dirty="0" err="1">
                          <a:solidFill>
                            <a:srgbClr val="000000"/>
                          </a:solidFill>
                          <a:latin typeface="Trebuchet MS" panose="020B0603020202020204" pitchFamily="34" charset="0"/>
                        </a:rPr>
                        <a:t>deGrasse</a:t>
                      </a:r>
                      <a:r>
                        <a:rPr lang="en-US" sz="1400" baseline="0" dirty="0">
                          <a:solidFill>
                            <a:srgbClr val="000000"/>
                          </a:solidFill>
                          <a:latin typeface="Trebuchet MS" panose="020B0603020202020204" pitchFamily="34" charset="0"/>
                        </a:rPr>
                        <a:t> Tyson</a:t>
                      </a:r>
                      <a:endParaRPr lang="en-US" sz="1400" dirty="0">
                        <a:solidFill>
                          <a:srgbClr val="000000"/>
                        </a:solidFill>
                        <a:latin typeface="Trebuchet MS" panose="020B0603020202020204" pitchFamily="34" charset="0"/>
                      </a:endParaRPr>
                    </a:p>
                  </a:txBody>
                  <a:tcPr/>
                </a:tc>
                <a:tc>
                  <a:txBody>
                    <a:bodyPr/>
                    <a:lstStyle/>
                    <a:p>
                      <a:pPr algn="r"/>
                      <a:r>
                        <a:rPr lang="en-US" sz="1400" dirty="0">
                          <a:solidFill>
                            <a:srgbClr val="000000"/>
                          </a:solidFill>
                          <a:latin typeface="Trebuchet MS" panose="020B0603020202020204" pitchFamily="34" charset="0"/>
                        </a:rPr>
                        <a:t>16%</a:t>
                      </a:r>
                    </a:p>
                  </a:txBody>
                  <a:tcPr/>
                </a:tc>
                <a:extLst>
                  <a:ext uri="{0D108BD9-81ED-4DB2-BD59-A6C34878D82A}">
                    <a16:rowId xmlns:a16="http://schemas.microsoft.com/office/drawing/2014/main" val="10000"/>
                  </a:ext>
                </a:extLst>
              </a:tr>
              <a:tr h="283597">
                <a:tc>
                  <a:txBody>
                    <a:bodyPr/>
                    <a:lstStyle/>
                    <a:p>
                      <a:r>
                        <a:rPr lang="en-US" sz="1400" dirty="0">
                          <a:solidFill>
                            <a:srgbClr val="000000"/>
                          </a:solidFill>
                          <a:latin typeface="Trebuchet MS" panose="020B0603020202020204" pitchFamily="34" charset="0"/>
                        </a:rPr>
                        <a:t>Bill Nye</a:t>
                      </a:r>
                    </a:p>
                  </a:txBody>
                  <a:tcPr/>
                </a:tc>
                <a:tc>
                  <a:txBody>
                    <a:bodyPr/>
                    <a:lstStyle/>
                    <a:p>
                      <a:pPr algn="r"/>
                      <a:r>
                        <a:rPr lang="en-US" sz="1400" dirty="0">
                          <a:solidFill>
                            <a:srgbClr val="000000"/>
                          </a:solidFill>
                          <a:latin typeface="Trebuchet MS" panose="020B0603020202020204" pitchFamily="34" charset="0"/>
                        </a:rPr>
                        <a:t>13%</a:t>
                      </a:r>
                    </a:p>
                  </a:txBody>
                  <a:tcPr/>
                </a:tc>
                <a:extLst>
                  <a:ext uri="{0D108BD9-81ED-4DB2-BD59-A6C34878D82A}">
                    <a16:rowId xmlns:a16="http://schemas.microsoft.com/office/drawing/2014/main" val="10001"/>
                  </a:ext>
                </a:extLst>
              </a:tr>
              <a:tr h="367286">
                <a:tc>
                  <a:txBody>
                    <a:bodyPr/>
                    <a:lstStyle/>
                    <a:p>
                      <a:r>
                        <a:rPr lang="en-US" sz="1400" dirty="0">
                          <a:solidFill>
                            <a:srgbClr val="000000"/>
                          </a:solidFill>
                          <a:latin typeface="Trebuchet MS" panose="020B0603020202020204" pitchFamily="34" charset="0"/>
                        </a:rPr>
                        <a:t>Jane Goodall</a:t>
                      </a:r>
                    </a:p>
                  </a:txBody>
                  <a:tcPr/>
                </a:tc>
                <a:tc>
                  <a:txBody>
                    <a:bodyPr/>
                    <a:lstStyle/>
                    <a:p>
                      <a:pPr algn="r"/>
                      <a:r>
                        <a:rPr lang="en-US" sz="1400" dirty="0">
                          <a:solidFill>
                            <a:srgbClr val="000000"/>
                          </a:solidFill>
                          <a:latin typeface="Trebuchet MS" panose="020B0603020202020204" pitchFamily="34" charset="0"/>
                        </a:rPr>
                        <a:t>12%</a:t>
                      </a:r>
                    </a:p>
                  </a:txBody>
                  <a:tcPr/>
                </a:tc>
                <a:extLst>
                  <a:ext uri="{0D108BD9-81ED-4DB2-BD59-A6C34878D82A}">
                    <a16:rowId xmlns:a16="http://schemas.microsoft.com/office/drawing/2014/main" val="10002"/>
                  </a:ext>
                </a:extLst>
              </a:tr>
              <a:tr h="412467">
                <a:tc>
                  <a:txBody>
                    <a:bodyPr/>
                    <a:lstStyle/>
                    <a:p>
                      <a:r>
                        <a:rPr lang="en-US" sz="1400" dirty="0">
                          <a:solidFill>
                            <a:srgbClr val="000000"/>
                          </a:solidFill>
                          <a:latin typeface="Trebuchet MS" panose="020B0603020202020204" pitchFamily="34" charset="0"/>
                        </a:rPr>
                        <a:t>Timothy</a:t>
                      </a:r>
                      <a:r>
                        <a:rPr lang="en-US" sz="1400" baseline="0" dirty="0">
                          <a:solidFill>
                            <a:srgbClr val="000000"/>
                          </a:solidFill>
                          <a:latin typeface="Trebuchet MS" panose="020B0603020202020204" pitchFamily="34" charset="0"/>
                        </a:rPr>
                        <a:t> Berners-Lee</a:t>
                      </a:r>
                      <a:endParaRPr lang="en-US" sz="1400" dirty="0">
                        <a:solidFill>
                          <a:srgbClr val="000000"/>
                        </a:solidFill>
                        <a:latin typeface="Trebuchet MS" panose="020B0603020202020204" pitchFamily="34" charset="0"/>
                      </a:endParaRPr>
                    </a:p>
                  </a:txBody>
                  <a:tcPr/>
                </a:tc>
                <a:tc>
                  <a:txBody>
                    <a:bodyPr/>
                    <a:lstStyle/>
                    <a:p>
                      <a:pPr algn="r"/>
                      <a:r>
                        <a:rPr lang="en-US" sz="1400" dirty="0">
                          <a:solidFill>
                            <a:srgbClr val="000000"/>
                          </a:solidFill>
                          <a:latin typeface="Trebuchet MS" panose="020B0603020202020204" pitchFamily="34" charset="0"/>
                        </a:rPr>
                        <a:t>10%</a:t>
                      </a:r>
                    </a:p>
                  </a:txBody>
                  <a:tcPr/>
                </a:tc>
                <a:extLst>
                  <a:ext uri="{0D108BD9-81ED-4DB2-BD59-A6C34878D82A}">
                    <a16:rowId xmlns:a16="http://schemas.microsoft.com/office/drawing/2014/main" val="10003"/>
                  </a:ext>
                </a:extLst>
              </a:tr>
              <a:tr h="367286">
                <a:tc>
                  <a:txBody>
                    <a:bodyPr/>
                    <a:lstStyle/>
                    <a:p>
                      <a:r>
                        <a:rPr lang="en-US" sz="1400" dirty="0">
                          <a:solidFill>
                            <a:srgbClr val="000000"/>
                          </a:solidFill>
                          <a:latin typeface="Trebuchet MS" panose="020B0603020202020204" pitchFamily="34" charset="0"/>
                        </a:rPr>
                        <a:t>James</a:t>
                      </a:r>
                      <a:r>
                        <a:rPr lang="en-US" sz="1400" baseline="0" dirty="0">
                          <a:solidFill>
                            <a:srgbClr val="000000"/>
                          </a:solidFill>
                          <a:latin typeface="Trebuchet MS" panose="020B0603020202020204" pitchFamily="34" charset="0"/>
                        </a:rPr>
                        <a:t> Watson</a:t>
                      </a:r>
                      <a:endParaRPr lang="en-US" sz="1400" dirty="0">
                        <a:solidFill>
                          <a:srgbClr val="000000"/>
                        </a:solidFill>
                        <a:latin typeface="Trebuchet MS" panose="020B0603020202020204" pitchFamily="34" charset="0"/>
                      </a:endParaRPr>
                    </a:p>
                  </a:txBody>
                  <a:tcPr/>
                </a:tc>
                <a:tc>
                  <a:txBody>
                    <a:bodyPr/>
                    <a:lstStyle/>
                    <a:p>
                      <a:pPr algn="r"/>
                      <a:r>
                        <a:rPr lang="en-US" sz="1400" dirty="0">
                          <a:solidFill>
                            <a:srgbClr val="000000"/>
                          </a:solidFill>
                          <a:latin typeface="Trebuchet MS" panose="020B0603020202020204" pitchFamily="34" charset="0"/>
                        </a:rPr>
                        <a:t>7%</a:t>
                      </a:r>
                    </a:p>
                  </a:txBody>
                  <a:tcPr/>
                </a:tc>
                <a:extLst>
                  <a:ext uri="{0D108BD9-81ED-4DB2-BD59-A6C34878D82A}">
                    <a16:rowId xmlns:a16="http://schemas.microsoft.com/office/drawing/2014/main" val="10004"/>
                  </a:ext>
                </a:extLst>
              </a:tr>
              <a:tr h="283597">
                <a:tc>
                  <a:txBody>
                    <a:bodyPr/>
                    <a:lstStyle/>
                    <a:p>
                      <a:r>
                        <a:rPr lang="en-US" sz="1400" dirty="0">
                          <a:solidFill>
                            <a:srgbClr val="000000"/>
                          </a:solidFill>
                          <a:latin typeface="Trebuchet MS" panose="020B0603020202020204" pitchFamily="34" charset="0"/>
                        </a:rPr>
                        <a:t>Alan </a:t>
                      </a:r>
                      <a:r>
                        <a:rPr lang="en-US" sz="1400" dirty="0" err="1">
                          <a:solidFill>
                            <a:srgbClr val="000000"/>
                          </a:solidFill>
                          <a:latin typeface="Trebuchet MS" panose="020B0603020202020204" pitchFamily="34" charset="0"/>
                        </a:rPr>
                        <a:t>Guth</a:t>
                      </a:r>
                      <a:endParaRPr lang="en-US" sz="1400" dirty="0">
                        <a:solidFill>
                          <a:srgbClr val="000000"/>
                        </a:solidFill>
                        <a:latin typeface="Trebuchet MS" panose="020B0603020202020204" pitchFamily="34" charset="0"/>
                      </a:endParaRPr>
                    </a:p>
                  </a:txBody>
                  <a:tcPr/>
                </a:tc>
                <a:tc>
                  <a:txBody>
                    <a:bodyPr/>
                    <a:lstStyle/>
                    <a:p>
                      <a:pPr algn="r"/>
                      <a:r>
                        <a:rPr lang="en-US" sz="1400" dirty="0">
                          <a:solidFill>
                            <a:srgbClr val="000000"/>
                          </a:solidFill>
                          <a:latin typeface="Trebuchet MS" panose="020B0603020202020204" pitchFamily="34" charset="0"/>
                        </a:rPr>
                        <a:t>4%</a:t>
                      </a:r>
                    </a:p>
                  </a:txBody>
                  <a:tcPr/>
                </a:tc>
                <a:extLst>
                  <a:ext uri="{0D108BD9-81ED-4DB2-BD59-A6C34878D82A}">
                    <a16:rowId xmlns:a16="http://schemas.microsoft.com/office/drawing/2014/main" val="10005"/>
                  </a:ext>
                </a:extLst>
              </a:tr>
              <a:tr h="283597">
                <a:tc>
                  <a:txBody>
                    <a:bodyPr/>
                    <a:lstStyle/>
                    <a:p>
                      <a:r>
                        <a:rPr lang="en-US" sz="1400" dirty="0">
                          <a:solidFill>
                            <a:srgbClr val="000000"/>
                          </a:solidFill>
                          <a:latin typeface="Trebuchet MS" panose="020B0603020202020204" pitchFamily="34" charset="0"/>
                        </a:rPr>
                        <a:t>Richard</a:t>
                      </a:r>
                      <a:r>
                        <a:rPr lang="en-US" sz="1400" baseline="0" dirty="0">
                          <a:solidFill>
                            <a:srgbClr val="000000"/>
                          </a:solidFill>
                          <a:latin typeface="Trebuchet MS" panose="020B0603020202020204" pitchFamily="34" charset="0"/>
                        </a:rPr>
                        <a:t> Dawkins</a:t>
                      </a:r>
                      <a:endParaRPr lang="en-US" sz="1400" dirty="0">
                        <a:solidFill>
                          <a:srgbClr val="000000"/>
                        </a:solidFill>
                        <a:latin typeface="Trebuchet MS" panose="020B0603020202020204" pitchFamily="34" charset="0"/>
                      </a:endParaRPr>
                    </a:p>
                  </a:txBody>
                  <a:tcPr/>
                </a:tc>
                <a:tc>
                  <a:txBody>
                    <a:bodyPr/>
                    <a:lstStyle/>
                    <a:p>
                      <a:pPr algn="r"/>
                      <a:r>
                        <a:rPr lang="en-US" sz="1400" dirty="0">
                          <a:solidFill>
                            <a:srgbClr val="000000"/>
                          </a:solidFill>
                          <a:latin typeface="Trebuchet MS" panose="020B0603020202020204" pitchFamily="34" charset="0"/>
                        </a:rPr>
                        <a:t>3%</a:t>
                      </a:r>
                    </a:p>
                  </a:txBody>
                  <a:tcPr/>
                </a:tc>
                <a:extLst>
                  <a:ext uri="{0D108BD9-81ED-4DB2-BD59-A6C34878D82A}">
                    <a16:rowId xmlns:a16="http://schemas.microsoft.com/office/drawing/2014/main" val="10006"/>
                  </a:ext>
                </a:extLst>
              </a:tr>
              <a:tr h="283597">
                <a:tc>
                  <a:txBody>
                    <a:bodyPr/>
                    <a:lstStyle/>
                    <a:p>
                      <a:r>
                        <a:rPr lang="en-US" sz="1400" dirty="0">
                          <a:solidFill>
                            <a:srgbClr val="000000"/>
                          </a:solidFill>
                          <a:latin typeface="Trebuchet MS" panose="020B0603020202020204" pitchFamily="34" charset="0"/>
                        </a:rPr>
                        <a:t>Other</a:t>
                      </a:r>
                    </a:p>
                  </a:txBody>
                  <a:tcPr/>
                </a:tc>
                <a:tc>
                  <a:txBody>
                    <a:bodyPr/>
                    <a:lstStyle/>
                    <a:p>
                      <a:pPr algn="r"/>
                      <a:r>
                        <a:rPr lang="en-US" sz="1400" dirty="0">
                          <a:solidFill>
                            <a:srgbClr val="000000"/>
                          </a:solidFill>
                          <a:latin typeface="Trebuchet MS" panose="020B0603020202020204" pitchFamily="34" charset="0"/>
                        </a:rPr>
                        <a:t>36%</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267515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3"/>
          <p:cNvSpPr>
            <a:spLocks noGrp="1"/>
          </p:cNvSpPr>
          <p:nvPr>
            <p:ph type="title"/>
          </p:nvPr>
        </p:nvSpPr>
        <p:spPr>
          <a:xfrm>
            <a:off x="2133600" y="152400"/>
            <a:ext cx="8153400" cy="990600"/>
          </a:xfrm>
        </p:spPr>
        <p:txBody>
          <a:bodyPr/>
          <a:lstStyle/>
          <a:p>
            <a:pPr eaLnBrk="1" hangingPunct="1"/>
            <a:r>
              <a:rPr lang="en-US" altLang="en-US" sz="4000"/>
              <a:t>Do Americans Know Where Medical or Health Research is Conducted?</a:t>
            </a:r>
          </a:p>
        </p:txBody>
      </p:sp>
      <p:sp>
        <p:nvSpPr>
          <p:cNvPr id="3" name="TextBox 2"/>
          <p:cNvSpPr txBox="1"/>
          <p:nvPr/>
        </p:nvSpPr>
        <p:spPr>
          <a:xfrm>
            <a:off x="5562607" y="6400807"/>
            <a:ext cx="23209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a:t>
            </a:r>
            <a:r>
              <a:rPr kumimoji="0" lang="en-US" sz="1400" b="0" i="0" u="none" strike="noStrike" kern="1200" cap="none" spc="0" normalizeH="0" baseline="0" noProof="0" dirty="0" err="1">
                <a:ln>
                  <a:noFill/>
                </a:ln>
                <a:solidFill>
                  <a:srgbClr val="000000"/>
                </a:solidFill>
                <a:effectLst/>
                <a:uLnTx/>
                <a:uFillTx/>
                <a:latin typeface="Trebuchet MS" pitchFamily="34" charset="0"/>
                <a:ea typeface="+mn-ea"/>
                <a:cs typeface="+mn-cs"/>
              </a:rPr>
              <a:t>researchamerica</a:t>
            </a:r>
            <a:endParaRPr kumimoji="0" lang="en-US" sz="14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4" name="Picture 3" descr="twitter_newbird_blu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09258" y="6427511"/>
            <a:ext cx="329549" cy="22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acebook_128x128.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01955" y="6442444"/>
            <a:ext cx="2222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476600" y="6378546"/>
            <a:ext cx="16161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mn-cs"/>
              </a:rPr>
              <a:t>research_america</a:t>
            </a:r>
            <a:endParaRPr kumimoji="0" lang="en-US" sz="14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0686313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3788" y="152400"/>
            <a:ext cx="7964424" cy="990600"/>
          </a:xfrm>
        </p:spPr>
        <p:txBody>
          <a:bodyPr/>
          <a:lstStyle/>
          <a:p>
            <a:r>
              <a:rPr lang="en-US" sz="2800" dirty="0"/>
              <a:t>Only Half of Americans Can Name a Place Where Medical or Health Research is Conducted</a:t>
            </a:r>
          </a:p>
        </p:txBody>
      </p:sp>
      <p:pic>
        <p:nvPicPr>
          <p:cNvPr id="5" name="Picture 4"/>
          <p:cNvPicPr>
            <a:picLocks noChangeAspect="1"/>
          </p:cNvPicPr>
          <p:nvPr/>
        </p:nvPicPr>
        <p:blipFill>
          <a:blip r:embed="rId3"/>
          <a:stretch>
            <a:fillRect/>
          </a:stretch>
        </p:blipFill>
        <p:spPr>
          <a:xfrm>
            <a:off x="1837121" y="6172207"/>
            <a:ext cx="1652157" cy="554783"/>
          </a:xfrm>
          <a:prstGeom prst="rect">
            <a:avLst/>
          </a:prstGeom>
        </p:spPr>
      </p:pic>
      <p:sp>
        <p:nvSpPr>
          <p:cNvPr id="8" name="Text Placeholder 7"/>
          <p:cNvSpPr txBox="1">
            <a:spLocks/>
          </p:cNvSpPr>
          <p:nvPr/>
        </p:nvSpPr>
        <p:spPr>
          <a:xfrm>
            <a:off x="2113788" y="1600200"/>
            <a:ext cx="7964424" cy="533400"/>
          </a:xfrm>
          <a:prstGeom prst="rect">
            <a:avLst/>
          </a:prstGeom>
        </p:spPr>
        <p:txBody>
          <a:bodyPr/>
          <a:lstStyle>
            <a:lvl1pPr marL="319088" indent="-319088" algn="l" rtl="0" eaLnBrk="1" fontAlgn="base" hangingPunct="1">
              <a:spcBef>
                <a:spcPts val="700"/>
              </a:spcBef>
              <a:spcAft>
                <a:spcPct val="0"/>
              </a:spcAft>
              <a:buClr>
                <a:srgbClr val="B10021"/>
              </a:buClr>
              <a:buSzPct val="60000"/>
              <a:buFont typeface="Arial" charset="0"/>
              <a:buChar char="•"/>
              <a:defRPr sz="2900" kern="1200">
                <a:solidFill>
                  <a:srgbClr val="000000"/>
                </a:solidFill>
                <a:latin typeface="Trebuchet MS" pitchFamily="34" charset="0"/>
                <a:ea typeface="+mn-ea"/>
                <a:cs typeface="+mn-cs"/>
              </a:defRPr>
            </a:lvl1pPr>
            <a:lvl2pPr marL="639763" indent="-273050" algn="l" rtl="0" eaLnBrk="1" fontAlgn="base" hangingPunct="1">
              <a:spcBef>
                <a:spcPts val="550"/>
              </a:spcBef>
              <a:spcAft>
                <a:spcPct val="0"/>
              </a:spcAft>
              <a:buClr>
                <a:srgbClr val="B10021"/>
              </a:buClr>
              <a:buSzPct val="70000"/>
              <a:buFont typeface="Arial" charset="0"/>
              <a:buChar char="•"/>
              <a:defRPr sz="2600" kern="1200">
                <a:solidFill>
                  <a:srgbClr val="000000"/>
                </a:solidFill>
                <a:latin typeface="Trebuchet MS" pitchFamily="34" charset="0"/>
                <a:ea typeface="+mn-ea"/>
                <a:cs typeface="+mn-cs"/>
              </a:defRPr>
            </a:lvl2pPr>
            <a:lvl3pPr marL="914400" indent="-228600" algn="l" rtl="0" eaLnBrk="1" fontAlgn="base" hangingPunct="1">
              <a:spcBef>
                <a:spcPts val="500"/>
              </a:spcBef>
              <a:spcAft>
                <a:spcPct val="0"/>
              </a:spcAft>
              <a:buClr>
                <a:srgbClr val="B10021"/>
              </a:buClr>
              <a:buSzPct val="75000"/>
              <a:buFont typeface="Arial" charset="0"/>
              <a:buChar char="•"/>
              <a:defRPr sz="2300" kern="1200">
                <a:solidFill>
                  <a:srgbClr val="000000"/>
                </a:solidFill>
                <a:latin typeface="Trebuchet MS" pitchFamily="34" charset="0"/>
                <a:ea typeface="+mn-ea"/>
                <a:cs typeface="+mn-cs"/>
              </a:defRPr>
            </a:lvl3pPr>
            <a:lvl4pPr marL="1371600" indent="-228600" algn="l" rtl="0" eaLnBrk="1" fontAlgn="base" hangingPunct="1">
              <a:spcBef>
                <a:spcPts val="400"/>
              </a:spcBef>
              <a:spcAft>
                <a:spcPct val="0"/>
              </a:spcAft>
              <a:buClr>
                <a:srgbClr val="B10021"/>
              </a:buClr>
              <a:buSzPct val="75000"/>
              <a:buFont typeface="Arial" charset="0"/>
              <a:buChar char="•"/>
              <a:defRPr sz="2000" kern="1200">
                <a:solidFill>
                  <a:srgbClr val="000000"/>
                </a:solidFill>
                <a:latin typeface="Trebuchet MS" pitchFamily="34" charset="0"/>
                <a:ea typeface="+mn-ea"/>
                <a:cs typeface="+mn-cs"/>
              </a:defRPr>
            </a:lvl4pPr>
            <a:lvl5pPr marL="1828800" indent="-228600" algn="l" rtl="0" eaLnBrk="1" fontAlgn="base" hangingPunct="1">
              <a:spcBef>
                <a:spcPts val="400"/>
              </a:spcBef>
              <a:spcAft>
                <a:spcPct val="0"/>
              </a:spcAft>
              <a:buClr>
                <a:srgbClr val="B10021"/>
              </a:buClr>
              <a:buSzPct val="65000"/>
              <a:buFont typeface="Arial" charset="0"/>
              <a:buChar char="•"/>
              <a:defRPr sz="20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700"/>
              </a:spcBef>
              <a:spcAft>
                <a:spcPct val="0"/>
              </a:spcAft>
              <a:buClr>
                <a:srgbClr val="B10021"/>
              </a:buClr>
              <a:buSzPct val="60000"/>
              <a:buFont typeface="Arial" charset="0"/>
              <a:buNone/>
              <a:tabLst/>
              <a:defRPr/>
            </a:pPr>
            <a:r>
              <a:rPr kumimoji="0" lang="en-US" sz="1600" b="0" i="0" u="none" strike="noStrike" kern="1200" cap="none" spc="0" normalizeH="0" baseline="0" noProof="0" dirty="0">
                <a:ln>
                  <a:noFill/>
                </a:ln>
                <a:solidFill>
                  <a:srgbClr val="000000"/>
                </a:solidFill>
                <a:effectLst/>
                <a:uLnTx/>
                <a:uFillTx/>
                <a:latin typeface="Trebuchet MS" pitchFamily="34" charset="0"/>
                <a:ea typeface="+mn-ea"/>
                <a:cs typeface="+mn-cs"/>
              </a:rPr>
              <a:t>Can you name any institution, company or organization where medical or health research is conducted?</a:t>
            </a:r>
          </a:p>
        </p:txBody>
      </p:sp>
      <p:sp>
        <p:nvSpPr>
          <p:cNvPr id="7" name="Text Placeholder 4"/>
          <p:cNvSpPr txBox="1">
            <a:spLocks/>
          </p:cNvSpPr>
          <p:nvPr/>
        </p:nvSpPr>
        <p:spPr bwMode="auto">
          <a:xfrm>
            <a:off x="3607386" y="6324607"/>
            <a:ext cx="4977243" cy="40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700"/>
              </a:spcBef>
              <a:spcAft>
                <a:spcPct val="0"/>
              </a:spcAft>
              <a:buClr>
                <a:srgbClr val="B10021"/>
              </a:buClr>
              <a:buSzPct val="60000"/>
              <a:buFont typeface="Arial" panose="020B0604020202020204" pitchFamily="34" charset="0"/>
              <a:buNone/>
              <a:defRPr sz="1800" kern="1200">
                <a:solidFill>
                  <a:srgbClr val="000000"/>
                </a:solidFill>
                <a:latin typeface="Trebuchet MS" pitchFamily="34" charset="0"/>
                <a:ea typeface="+mn-ea"/>
                <a:cs typeface="+mn-cs"/>
              </a:defRPr>
            </a:lvl1pPr>
            <a:lvl2pPr marL="639763" indent="-273050" algn="l" rtl="0" eaLnBrk="0" fontAlgn="base" hangingPunct="0">
              <a:spcBef>
                <a:spcPts val="550"/>
              </a:spcBef>
              <a:spcAft>
                <a:spcPct val="0"/>
              </a:spcAft>
              <a:buClr>
                <a:srgbClr val="B10021"/>
              </a:buClr>
              <a:buSzPct val="70000"/>
              <a:buFont typeface="Arial" panose="020B0604020202020204" pitchFamily="34" charset="0"/>
              <a:buNone/>
              <a:defRPr sz="1800" kern="1200">
                <a:solidFill>
                  <a:srgbClr val="000000"/>
                </a:solidFill>
                <a:latin typeface="Trebuchet MS" pitchFamily="34" charset="0"/>
                <a:ea typeface="+mn-ea"/>
                <a:cs typeface="+mn-cs"/>
              </a:defRPr>
            </a:lvl2pPr>
            <a:lvl3pPr marL="914400" indent="-228600" algn="l" rtl="0" eaLnBrk="0" fontAlgn="base" hangingPunct="0">
              <a:spcBef>
                <a:spcPts val="5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3pPr>
            <a:lvl4pPr marL="1371600" indent="-228600" algn="l" rtl="0" eaLnBrk="0" fontAlgn="base" hangingPunct="0">
              <a:spcBef>
                <a:spcPts val="4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4pPr>
            <a:lvl5pPr marL="1828800" indent="-228600" algn="l" rtl="0" eaLnBrk="0" fontAlgn="base" hangingPunct="0">
              <a:spcBef>
                <a:spcPts val="400"/>
              </a:spcBef>
              <a:spcAft>
                <a:spcPct val="0"/>
              </a:spcAft>
              <a:buClr>
                <a:srgbClr val="B10021"/>
              </a:buClr>
              <a:buSzPct val="65000"/>
              <a:buFont typeface="Arial" panose="020B0604020202020204" pitchFamily="34" charset="0"/>
              <a:buNone/>
              <a:defRPr sz="18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Trebuchet MS" pitchFamily="34" charset="0"/>
                <a:ea typeface="+mn-ea"/>
                <a:cs typeface="+mn-cs"/>
              </a:rPr>
              <a:t>Source: A Research!America poll of U.S. adults conducted in partnership with Zogby Analytics in January 2020</a:t>
            </a:r>
          </a:p>
        </p:txBody>
      </p:sp>
      <p:graphicFrame>
        <p:nvGraphicFramePr>
          <p:cNvPr id="10" name="Chart Placeholder 9"/>
          <p:cNvGraphicFramePr>
            <a:graphicFrameLocks/>
          </p:cNvGraphicFramePr>
          <p:nvPr/>
        </p:nvGraphicFramePr>
        <p:xfrm>
          <a:off x="1600200" y="2170176"/>
          <a:ext cx="5143500" cy="3813048"/>
        </p:xfrm>
        <a:graphic>
          <a:graphicData uri="http://schemas.openxmlformats.org/drawingml/2006/chart">
            <c:chart xmlns:c="http://schemas.openxmlformats.org/drawingml/2006/chart" xmlns:r="http://schemas.openxmlformats.org/officeDocument/2006/relationships" r:id="rId4"/>
          </a:graphicData>
        </a:graphic>
      </p:graphicFrame>
      <p:sp>
        <p:nvSpPr>
          <p:cNvPr id="9" name="Flowchart: Off-page Connector 8"/>
          <p:cNvSpPr/>
          <p:nvPr/>
        </p:nvSpPr>
        <p:spPr>
          <a:xfrm rot="5400000">
            <a:off x="6438900" y="1866900"/>
            <a:ext cx="3581400" cy="3962400"/>
          </a:xfrm>
          <a:prstGeom prst="flowChartOffpageConnector">
            <a:avLst/>
          </a:prstGeom>
          <a:solidFill>
            <a:srgbClr val="00529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Tw Cen MT"/>
              <a:ea typeface="+mn-ea"/>
              <a:cs typeface="+mn-cs"/>
            </a:endParaRPr>
          </a:p>
        </p:txBody>
      </p:sp>
      <p:graphicFrame>
        <p:nvGraphicFramePr>
          <p:cNvPr id="3" name="Table 2"/>
          <p:cNvGraphicFramePr>
            <a:graphicFrameLocks noGrp="1"/>
          </p:cNvGraphicFramePr>
          <p:nvPr/>
        </p:nvGraphicFramePr>
        <p:xfrm>
          <a:off x="7086600" y="2147096"/>
          <a:ext cx="2991612" cy="3415506"/>
        </p:xfrm>
        <a:graphic>
          <a:graphicData uri="http://schemas.openxmlformats.org/drawingml/2006/table">
            <a:tbl>
              <a:tblPr firstRow="1" bandRow="1">
                <a:tableStyleId>{2D5ABB26-0587-4C30-8999-92F81FD0307C}</a:tableStyleId>
              </a:tblPr>
              <a:tblGrid>
                <a:gridCol w="2362200">
                  <a:extLst>
                    <a:ext uri="{9D8B030D-6E8A-4147-A177-3AD203B41FA5}">
                      <a16:colId xmlns:a16="http://schemas.microsoft.com/office/drawing/2014/main" val="20000"/>
                    </a:ext>
                  </a:extLst>
                </a:gridCol>
                <a:gridCol w="629412">
                  <a:extLst>
                    <a:ext uri="{9D8B030D-6E8A-4147-A177-3AD203B41FA5}">
                      <a16:colId xmlns:a16="http://schemas.microsoft.com/office/drawing/2014/main" val="20001"/>
                    </a:ext>
                  </a:extLst>
                </a:gridCol>
              </a:tblGrid>
              <a:tr h="523948">
                <a:tc>
                  <a:txBody>
                    <a:bodyPr/>
                    <a:lstStyle/>
                    <a:p>
                      <a:r>
                        <a:rPr lang="en-US" sz="1400" dirty="0">
                          <a:solidFill>
                            <a:srgbClr val="000000"/>
                          </a:solidFill>
                          <a:latin typeface="Trebuchet MS" panose="020B0603020202020204" pitchFamily="34" charset="0"/>
                        </a:rPr>
                        <a:t>St. Jude Children's Research Hospital</a:t>
                      </a:r>
                    </a:p>
                  </a:txBody>
                  <a:tcPr/>
                </a:tc>
                <a:tc>
                  <a:txBody>
                    <a:bodyPr/>
                    <a:lstStyle/>
                    <a:p>
                      <a:pPr algn="r"/>
                      <a:r>
                        <a:rPr lang="en-US" sz="1400" dirty="0">
                          <a:solidFill>
                            <a:srgbClr val="000000"/>
                          </a:solidFill>
                          <a:latin typeface="Trebuchet MS" panose="020B0603020202020204" pitchFamily="34" charset="0"/>
                        </a:rPr>
                        <a:t>12%</a:t>
                      </a:r>
                    </a:p>
                  </a:txBody>
                  <a:tcPr/>
                </a:tc>
                <a:extLst>
                  <a:ext uri="{0D108BD9-81ED-4DB2-BD59-A6C34878D82A}">
                    <a16:rowId xmlns:a16="http://schemas.microsoft.com/office/drawing/2014/main" val="10000"/>
                  </a:ext>
                </a:extLst>
              </a:tr>
              <a:tr h="313815">
                <a:tc>
                  <a:txBody>
                    <a:bodyPr/>
                    <a:lstStyle/>
                    <a:p>
                      <a:r>
                        <a:rPr lang="en-US" sz="1400" dirty="0">
                          <a:solidFill>
                            <a:srgbClr val="000000"/>
                          </a:solidFill>
                          <a:latin typeface="Trebuchet MS" panose="020B0603020202020204" pitchFamily="34" charset="0"/>
                        </a:rPr>
                        <a:t>Mayo Clinic</a:t>
                      </a:r>
                    </a:p>
                  </a:txBody>
                  <a:tcPr/>
                </a:tc>
                <a:tc>
                  <a:txBody>
                    <a:bodyPr/>
                    <a:lstStyle/>
                    <a:p>
                      <a:pPr algn="r"/>
                      <a:r>
                        <a:rPr lang="en-US" sz="1400" dirty="0">
                          <a:solidFill>
                            <a:srgbClr val="000000"/>
                          </a:solidFill>
                          <a:latin typeface="Trebuchet MS" panose="020B0603020202020204" pitchFamily="34" charset="0"/>
                        </a:rPr>
                        <a:t>12%</a:t>
                      </a:r>
                    </a:p>
                  </a:txBody>
                  <a:tcPr/>
                </a:tc>
                <a:extLst>
                  <a:ext uri="{0D108BD9-81ED-4DB2-BD59-A6C34878D82A}">
                    <a16:rowId xmlns:a16="http://schemas.microsoft.com/office/drawing/2014/main" val="10001"/>
                  </a:ext>
                </a:extLst>
              </a:tr>
              <a:tr h="523948">
                <a:tc>
                  <a:txBody>
                    <a:bodyPr/>
                    <a:lstStyle/>
                    <a:p>
                      <a:r>
                        <a:rPr lang="en-US" sz="1400" dirty="0">
                          <a:solidFill>
                            <a:srgbClr val="000000"/>
                          </a:solidFill>
                          <a:latin typeface="Trebuchet MS" panose="020B0603020202020204" pitchFamily="34" charset="0"/>
                        </a:rPr>
                        <a:t>Johns Hopkins University/Hospital</a:t>
                      </a:r>
                    </a:p>
                  </a:txBody>
                  <a:tcPr/>
                </a:tc>
                <a:tc>
                  <a:txBody>
                    <a:bodyPr/>
                    <a:lstStyle/>
                    <a:p>
                      <a:pPr algn="r"/>
                      <a:r>
                        <a:rPr lang="en-US" sz="1400" dirty="0">
                          <a:solidFill>
                            <a:srgbClr val="000000"/>
                          </a:solidFill>
                          <a:latin typeface="Trebuchet MS" panose="020B0603020202020204" pitchFamily="34" charset="0"/>
                        </a:rPr>
                        <a:t>7%</a:t>
                      </a:r>
                    </a:p>
                  </a:txBody>
                  <a:tcPr/>
                </a:tc>
                <a:extLst>
                  <a:ext uri="{0D108BD9-81ED-4DB2-BD59-A6C34878D82A}">
                    <a16:rowId xmlns:a16="http://schemas.microsoft.com/office/drawing/2014/main" val="10002"/>
                  </a:ext>
                </a:extLst>
              </a:tr>
              <a:tr h="588402">
                <a:tc>
                  <a:txBody>
                    <a:bodyPr/>
                    <a:lstStyle/>
                    <a:p>
                      <a:r>
                        <a:rPr lang="en-US" sz="1400" dirty="0">
                          <a:solidFill>
                            <a:srgbClr val="000000"/>
                          </a:solidFill>
                          <a:latin typeface="Trebuchet MS" panose="020B0603020202020204" pitchFamily="34" charset="0"/>
                        </a:rPr>
                        <a:t>Center for Disease Control and Prevention (CDC)</a:t>
                      </a:r>
                    </a:p>
                  </a:txBody>
                  <a:tcPr/>
                </a:tc>
                <a:tc>
                  <a:txBody>
                    <a:bodyPr/>
                    <a:lstStyle/>
                    <a:p>
                      <a:pPr algn="r"/>
                      <a:r>
                        <a:rPr lang="en-US" sz="1400" dirty="0">
                          <a:solidFill>
                            <a:srgbClr val="000000"/>
                          </a:solidFill>
                          <a:latin typeface="Trebuchet MS" panose="020B0603020202020204" pitchFamily="34" charset="0"/>
                        </a:rPr>
                        <a:t>5%</a:t>
                      </a:r>
                    </a:p>
                  </a:txBody>
                  <a:tcPr/>
                </a:tc>
                <a:extLst>
                  <a:ext uri="{0D108BD9-81ED-4DB2-BD59-A6C34878D82A}">
                    <a16:rowId xmlns:a16="http://schemas.microsoft.com/office/drawing/2014/main" val="10003"/>
                  </a:ext>
                </a:extLst>
              </a:tr>
              <a:tr h="523948">
                <a:tc>
                  <a:txBody>
                    <a:bodyPr/>
                    <a:lstStyle/>
                    <a:p>
                      <a:r>
                        <a:rPr lang="en-US" sz="1400" dirty="0">
                          <a:solidFill>
                            <a:srgbClr val="000000"/>
                          </a:solidFill>
                          <a:latin typeface="Trebuchet MS" panose="020B0603020202020204" pitchFamily="34" charset="0"/>
                        </a:rPr>
                        <a:t>National Institutes of Health (NIH)</a:t>
                      </a:r>
                    </a:p>
                  </a:txBody>
                  <a:tcPr/>
                </a:tc>
                <a:tc>
                  <a:txBody>
                    <a:bodyPr/>
                    <a:lstStyle/>
                    <a:p>
                      <a:pPr algn="r"/>
                      <a:r>
                        <a:rPr lang="en-US" sz="1400" dirty="0">
                          <a:solidFill>
                            <a:srgbClr val="000000"/>
                          </a:solidFill>
                          <a:latin typeface="Trebuchet MS" panose="020B0603020202020204" pitchFamily="34" charset="0"/>
                        </a:rPr>
                        <a:t>5%</a:t>
                      </a:r>
                    </a:p>
                  </a:txBody>
                  <a:tcPr/>
                </a:tc>
                <a:extLst>
                  <a:ext uri="{0D108BD9-81ED-4DB2-BD59-A6C34878D82A}">
                    <a16:rowId xmlns:a16="http://schemas.microsoft.com/office/drawing/2014/main" val="10004"/>
                  </a:ext>
                </a:extLst>
              </a:tr>
              <a:tr h="313815">
                <a:tc>
                  <a:txBody>
                    <a:bodyPr/>
                    <a:lstStyle/>
                    <a:p>
                      <a:r>
                        <a:rPr lang="en-US" sz="1400" dirty="0">
                          <a:solidFill>
                            <a:srgbClr val="000000"/>
                          </a:solidFill>
                          <a:latin typeface="Trebuchet MS" panose="020B0603020202020204" pitchFamily="34" charset="0"/>
                        </a:rPr>
                        <a:t>Cleveland Clinic</a:t>
                      </a:r>
                    </a:p>
                  </a:txBody>
                  <a:tcPr/>
                </a:tc>
                <a:tc>
                  <a:txBody>
                    <a:bodyPr/>
                    <a:lstStyle/>
                    <a:p>
                      <a:pPr algn="r"/>
                      <a:r>
                        <a:rPr lang="en-US" sz="1400" dirty="0">
                          <a:solidFill>
                            <a:srgbClr val="000000"/>
                          </a:solidFill>
                          <a:latin typeface="Trebuchet MS" panose="020B0603020202020204" pitchFamily="34" charset="0"/>
                        </a:rPr>
                        <a:t>3%</a:t>
                      </a:r>
                    </a:p>
                  </a:txBody>
                  <a:tcPr/>
                </a:tc>
                <a:extLst>
                  <a:ext uri="{0D108BD9-81ED-4DB2-BD59-A6C34878D82A}">
                    <a16:rowId xmlns:a16="http://schemas.microsoft.com/office/drawing/2014/main" val="10005"/>
                  </a:ext>
                </a:extLst>
              </a:tr>
              <a:tr h="313815">
                <a:tc>
                  <a:txBody>
                    <a:bodyPr/>
                    <a:lstStyle/>
                    <a:p>
                      <a:r>
                        <a:rPr lang="en-US" sz="1400" dirty="0">
                          <a:solidFill>
                            <a:srgbClr val="000000"/>
                          </a:solidFill>
                          <a:latin typeface="Trebuchet MS" panose="020B0603020202020204" pitchFamily="34" charset="0"/>
                        </a:rPr>
                        <a:t>Pfizer Inc.</a:t>
                      </a:r>
                    </a:p>
                  </a:txBody>
                  <a:tcPr/>
                </a:tc>
                <a:tc>
                  <a:txBody>
                    <a:bodyPr/>
                    <a:lstStyle/>
                    <a:p>
                      <a:pPr algn="r"/>
                      <a:r>
                        <a:rPr lang="en-US" sz="1400" dirty="0">
                          <a:solidFill>
                            <a:srgbClr val="000000"/>
                          </a:solidFill>
                          <a:latin typeface="Trebuchet MS" panose="020B0603020202020204" pitchFamily="34" charset="0"/>
                        </a:rPr>
                        <a:t>3%</a:t>
                      </a:r>
                    </a:p>
                  </a:txBody>
                  <a:tcPr/>
                </a:tc>
                <a:extLst>
                  <a:ext uri="{0D108BD9-81ED-4DB2-BD59-A6C34878D82A}">
                    <a16:rowId xmlns:a16="http://schemas.microsoft.com/office/drawing/2014/main" val="10006"/>
                  </a:ext>
                </a:extLst>
              </a:tr>
              <a:tr h="313815">
                <a:tc>
                  <a:txBody>
                    <a:bodyPr/>
                    <a:lstStyle/>
                    <a:p>
                      <a:r>
                        <a:rPr lang="en-US" sz="1400" dirty="0">
                          <a:solidFill>
                            <a:srgbClr val="000000"/>
                          </a:solidFill>
                          <a:latin typeface="Trebuchet MS" panose="020B0603020202020204" pitchFamily="34" charset="0"/>
                        </a:rPr>
                        <a:t>Other</a:t>
                      </a:r>
                    </a:p>
                  </a:txBody>
                  <a:tcPr/>
                </a:tc>
                <a:tc>
                  <a:txBody>
                    <a:bodyPr/>
                    <a:lstStyle/>
                    <a:p>
                      <a:pPr algn="r"/>
                      <a:r>
                        <a:rPr lang="en-US" sz="1400" dirty="0">
                          <a:solidFill>
                            <a:srgbClr val="000000"/>
                          </a:solidFill>
                          <a:latin typeface="Trebuchet MS" panose="020B0603020202020204" pitchFamily="34" charset="0"/>
                        </a:rPr>
                        <a:t>54%</a:t>
                      </a:r>
                    </a:p>
                  </a:txBody>
                  <a:tcPr/>
                </a:tc>
                <a:extLst>
                  <a:ext uri="{0D108BD9-81ED-4DB2-BD59-A6C34878D82A}">
                    <a16:rowId xmlns:a16="http://schemas.microsoft.com/office/drawing/2014/main" val="10007"/>
                  </a:ext>
                </a:extLst>
              </a:tr>
            </a:tbl>
          </a:graphicData>
        </a:graphic>
      </p:graphicFrame>
      <p:sp>
        <p:nvSpPr>
          <p:cNvPr id="4" name="TextBox 3"/>
          <p:cNvSpPr txBox="1"/>
          <p:nvPr/>
        </p:nvSpPr>
        <p:spPr>
          <a:xfrm>
            <a:off x="3657600" y="2133607"/>
            <a:ext cx="32964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Trebuchet MS" pitchFamily="34" charset="0"/>
                <a:ea typeface="+mn-ea"/>
                <a:cs typeface="+mn-cs"/>
              </a:rPr>
              <a:t>18% increase from 2018 when only 35% could name</a:t>
            </a:r>
          </a:p>
        </p:txBody>
      </p:sp>
    </p:spTree>
    <p:extLst>
      <p:ext uri="{BB962C8B-B14F-4D97-AF65-F5344CB8AC3E}">
        <p14:creationId xmlns:p14="http://schemas.microsoft.com/office/powerpoint/2010/main" val="34214089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title"/>
          </p:nvPr>
        </p:nvSpPr>
        <p:spPr/>
        <p:txBody>
          <a:bodyPr/>
          <a:lstStyle/>
          <a:p>
            <a:pPr eaLnBrk="1" hangingPunct="1"/>
            <a:r>
              <a:rPr lang="en-US" altLang="en-US"/>
              <a:t>Research!America’s Mission</a:t>
            </a:r>
          </a:p>
        </p:txBody>
      </p:sp>
      <p:sp>
        <p:nvSpPr>
          <p:cNvPr id="54275" name="Text Box 4"/>
          <p:cNvSpPr txBox="1">
            <a:spLocks noChangeArrowheads="1"/>
          </p:cNvSpPr>
          <p:nvPr/>
        </p:nvSpPr>
        <p:spPr bwMode="auto">
          <a:xfrm>
            <a:off x="2362200" y="1627395"/>
            <a:ext cx="74676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B10021"/>
              </a:buClr>
              <a:buSzPct val="60000"/>
              <a:buFont typeface="Arial" panose="020B0604020202020204" pitchFamily="34" charset="0"/>
              <a:buChar char="•"/>
              <a:defRPr sz="2900">
                <a:solidFill>
                  <a:srgbClr val="000000"/>
                </a:solidFill>
                <a:latin typeface="Trebuchet MS" panose="020B0603020202020204" pitchFamily="34" charset="0"/>
              </a:defRPr>
            </a:lvl1pPr>
            <a:lvl2pPr marL="742950" indent="-285750">
              <a:spcBef>
                <a:spcPts val="550"/>
              </a:spcBef>
              <a:buClr>
                <a:srgbClr val="B10021"/>
              </a:buClr>
              <a:buSzPct val="70000"/>
              <a:buFont typeface="Arial" panose="020B0604020202020204" pitchFamily="34" charset="0"/>
              <a:buChar char="•"/>
              <a:defRPr sz="2600">
                <a:solidFill>
                  <a:srgbClr val="000000"/>
                </a:solidFill>
                <a:latin typeface="Trebuchet MS" panose="020B0603020202020204" pitchFamily="34" charset="0"/>
              </a:defRPr>
            </a:lvl2pPr>
            <a:lvl3pPr marL="1143000" indent="-228600">
              <a:spcBef>
                <a:spcPts val="500"/>
              </a:spcBef>
              <a:buClr>
                <a:srgbClr val="B10021"/>
              </a:buClr>
              <a:buSzPct val="75000"/>
              <a:buFont typeface="Arial" panose="020B0604020202020204" pitchFamily="34" charset="0"/>
              <a:buChar char="•"/>
              <a:defRPr sz="2300">
                <a:solidFill>
                  <a:srgbClr val="000000"/>
                </a:solidFill>
                <a:latin typeface="Trebuchet MS" panose="020B0603020202020204" pitchFamily="34" charset="0"/>
              </a:defRPr>
            </a:lvl3pPr>
            <a:lvl4pPr marL="1600200" indent="-228600">
              <a:spcBef>
                <a:spcPts val="400"/>
              </a:spcBef>
              <a:buClr>
                <a:srgbClr val="B10021"/>
              </a:buClr>
              <a:buSzPct val="75000"/>
              <a:buFont typeface="Arial" panose="020B0604020202020204" pitchFamily="34" charset="0"/>
              <a:buChar char="•"/>
              <a:defRPr sz="2000">
                <a:solidFill>
                  <a:srgbClr val="000000"/>
                </a:solidFill>
                <a:latin typeface="Trebuchet MS" panose="020B0603020202020204" pitchFamily="34" charset="0"/>
              </a:defRPr>
            </a:lvl4pPr>
            <a:lvl5pPr marL="2057400" indent="-228600">
              <a:spcBef>
                <a:spcPts val="400"/>
              </a:spcBef>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5pPr>
            <a:lvl6pPr marL="25146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6pPr>
            <a:lvl7pPr marL="29718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7pPr>
            <a:lvl8pPr marL="34290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8pPr>
            <a:lvl9pPr marL="38862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0" i="0" u="none" strike="noStrike" kern="1200" cap="none" spc="0" normalizeH="0" baseline="0" noProof="0" dirty="0">
                <a:ln>
                  <a:noFill/>
                </a:ln>
                <a:solidFill>
                  <a:srgbClr val="B10021"/>
                </a:solidFill>
                <a:effectLst/>
                <a:uLnTx/>
                <a:uFillTx/>
                <a:latin typeface="Trebuchet MS" panose="020B0603020202020204" pitchFamily="34" charset="0"/>
                <a:ea typeface="+mn-ea"/>
                <a:cs typeface="+mn-cs"/>
              </a:rPr>
              <a:t>The Research!America alliance advocates for science, discovery, and innovation to achieve better health for all. </a:t>
            </a:r>
          </a:p>
        </p:txBody>
      </p:sp>
      <p:sp>
        <p:nvSpPr>
          <p:cNvPr id="54276" name="Text Box 5"/>
          <p:cNvSpPr txBox="1">
            <a:spLocks noChangeArrowheads="1"/>
          </p:cNvSpPr>
          <p:nvPr/>
        </p:nvSpPr>
        <p:spPr bwMode="auto">
          <a:xfrm>
            <a:off x="1905000" y="5334000"/>
            <a:ext cx="55626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B10021"/>
              </a:buClr>
              <a:buSzPct val="60000"/>
              <a:buFont typeface="Arial" panose="020B0604020202020204" pitchFamily="34" charset="0"/>
              <a:buChar char="•"/>
              <a:defRPr sz="2900">
                <a:solidFill>
                  <a:srgbClr val="000000"/>
                </a:solidFill>
                <a:latin typeface="Trebuchet MS" panose="020B0603020202020204" pitchFamily="34" charset="0"/>
              </a:defRPr>
            </a:lvl1pPr>
            <a:lvl2pPr marL="742950" indent="-285750">
              <a:spcBef>
                <a:spcPts val="550"/>
              </a:spcBef>
              <a:buClr>
                <a:srgbClr val="B10021"/>
              </a:buClr>
              <a:buSzPct val="70000"/>
              <a:buFont typeface="Arial" panose="020B0604020202020204" pitchFamily="34" charset="0"/>
              <a:buChar char="•"/>
              <a:defRPr sz="2600">
                <a:solidFill>
                  <a:srgbClr val="000000"/>
                </a:solidFill>
                <a:latin typeface="Trebuchet MS" panose="020B0603020202020204" pitchFamily="34" charset="0"/>
              </a:defRPr>
            </a:lvl2pPr>
            <a:lvl3pPr marL="1143000" indent="-228600">
              <a:spcBef>
                <a:spcPts val="500"/>
              </a:spcBef>
              <a:buClr>
                <a:srgbClr val="B10021"/>
              </a:buClr>
              <a:buSzPct val="75000"/>
              <a:buFont typeface="Arial" panose="020B0604020202020204" pitchFamily="34" charset="0"/>
              <a:buChar char="•"/>
              <a:defRPr sz="2300">
                <a:solidFill>
                  <a:srgbClr val="000000"/>
                </a:solidFill>
                <a:latin typeface="Trebuchet MS" panose="020B0603020202020204" pitchFamily="34" charset="0"/>
              </a:defRPr>
            </a:lvl3pPr>
            <a:lvl4pPr marL="1600200" indent="-228600">
              <a:spcBef>
                <a:spcPts val="400"/>
              </a:spcBef>
              <a:buClr>
                <a:srgbClr val="B10021"/>
              </a:buClr>
              <a:buSzPct val="75000"/>
              <a:buFont typeface="Arial" panose="020B0604020202020204" pitchFamily="34" charset="0"/>
              <a:buChar char="•"/>
              <a:defRPr sz="2000">
                <a:solidFill>
                  <a:srgbClr val="000000"/>
                </a:solidFill>
                <a:latin typeface="Trebuchet MS" panose="020B0603020202020204" pitchFamily="34" charset="0"/>
              </a:defRPr>
            </a:lvl4pPr>
            <a:lvl5pPr marL="2057400" indent="-228600">
              <a:spcBef>
                <a:spcPts val="400"/>
              </a:spcBef>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5pPr>
            <a:lvl6pPr marL="25146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6pPr>
            <a:lvl7pPr marL="29718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7pPr>
            <a:lvl8pPr marL="34290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8pPr>
            <a:lvl9pPr marL="38862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FFFF00"/>
              </a:buClr>
              <a:buSzTx/>
              <a:buFontTx/>
              <a:buNone/>
              <a:tabLst/>
              <a:defRPr/>
            </a:pPr>
            <a:r>
              <a:rPr kumimoji="0" lang="en-US" altLang="en-US" sz="2800" b="0" i="1" u="none" strike="noStrike" kern="1200" cap="none" spc="0" normalizeH="0" baseline="0" noProof="0" dirty="0">
                <a:ln>
                  <a:noFill/>
                </a:ln>
                <a:solidFill>
                  <a:srgbClr val="000099"/>
                </a:solidFill>
                <a:effectLst/>
                <a:uLnTx/>
                <a:uFillTx/>
                <a:latin typeface="Trebuchet MS" panose="020B0603020202020204" pitchFamily="34" charset="0"/>
                <a:ea typeface="+mn-ea"/>
                <a:cs typeface="+mn-cs"/>
              </a:rPr>
              <a:t>Research!America is an innovator in advocacy for research</a:t>
            </a:r>
          </a:p>
        </p:txBody>
      </p:sp>
      <p:sp>
        <p:nvSpPr>
          <p:cNvPr id="5" name="TextBox 4"/>
          <p:cNvSpPr txBox="1"/>
          <p:nvPr/>
        </p:nvSpPr>
        <p:spPr>
          <a:xfrm>
            <a:off x="1759939" y="6528459"/>
            <a:ext cx="23209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a:t>
            </a:r>
            <a:r>
              <a:rPr kumimoji="0" lang="en-US" sz="1400" b="0" i="0" u="none" strike="noStrike" kern="1200" cap="none" spc="0" normalizeH="0" baseline="0" noProof="0" dirty="0" err="1">
                <a:ln>
                  <a:noFill/>
                </a:ln>
                <a:solidFill>
                  <a:srgbClr val="000000"/>
                </a:solidFill>
                <a:effectLst/>
                <a:uLnTx/>
                <a:uFillTx/>
                <a:latin typeface="Trebuchet MS" pitchFamily="34" charset="0"/>
                <a:ea typeface="+mn-ea"/>
                <a:cs typeface="+mn-cs"/>
              </a:rPr>
              <a:t>researchamerica</a:t>
            </a:r>
            <a:endParaRPr kumimoji="0" lang="en-US" sz="14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6" name="Picture 5" descr="twitter_newbird_blu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6587" y="6555163"/>
            <a:ext cx="329549" cy="22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acebook_128x128.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9287" y="6570096"/>
            <a:ext cx="2222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673932" y="6528776"/>
            <a:ext cx="16161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mn-cs"/>
              </a:rPr>
              <a:t>research_america</a:t>
            </a:r>
            <a:endParaRPr kumimoji="0" lang="en-US" sz="14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4546751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3788" y="152400"/>
            <a:ext cx="7964424" cy="990600"/>
          </a:xfrm>
        </p:spPr>
        <p:txBody>
          <a:bodyPr/>
          <a:lstStyle/>
          <a:p>
            <a:r>
              <a:rPr lang="en-US" sz="3100" dirty="0"/>
              <a:t>The Majority of Americans Do Not Know That Research is Conducted in All 50 States</a:t>
            </a:r>
          </a:p>
        </p:txBody>
      </p:sp>
      <p:pic>
        <p:nvPicPr>
          <p:cNvPr id="5" name="Picture 4"/>
          <p:cNvPicPr>
            <a:picLocks noChangeAspect="1"/>
          </p:cNvPicPr>
          <p:nvPr/>
        </p:nvPicPr>
        <p:blipFill>
          <a:blip r:embed="rId3"/>
          <a:stretch>
            <a:fillRect/>
          </a:stretch>
        </p:blipFill>
        <p:spPr>
          <a:xfrm>
            <a:off x="1837121" y="6172207"/>
            <a:ext cx="1652157" cy="554783"/>
          </a:xfrm>
          <a:prstGeom prst="rect">
            <a:avLst/>
          </a:prstGeom>
        </p:spPr>
      </p:pic>
      <p:sp>
        <p:nvSpPr>
          <p:cNvPr id="8" name="Text Placeholder 7"/>
          <p:cNvSpPr txBox="1">
            <a:spLocks/>
          </p:cNvSpPr>
          <p:nvPr/>
        </p:nvSpPr>
        <p:spPr>
          <a:xfrm>
            <a:off x="2113788" y="1600200"/>
            <a:ext cx="7964424" cy="533400"/>
          </a:xfrm>
          <a:prstGeom prst="rect">
            <a:avLst/>
          </a:prstGeom>
        </p:spPr>
        <p:txBody>
          <a:bodyPr/>
          <a:lstStyle>
            <a:lvl1pPr marL="319088" indent="-319088" algn="l" rtl="0" eaLnBrk="1" fontAlgn="base" hangingPunct="1">
              <a:spcBef>
                <a:spcPts val="700"/>
              </a:spcBef>
              <a:spcAft>
                <a:spcPct val="0"/>
              </a:spcAft>
              <a:buClr>
                <a:srgbClr val="B10021"/>
              </a:buClr>
              <a:buSzPct val="60000"/>
              <a:buFont typeface="Arial" charset="0"/>
              <a:buChar char="•"/>
              <a:defRPr sz="2900" kern="1200">
                <a:solidFill>
                  <a:srgbClr val="000000"/>
                </a:solidFill>
                <a:latin typeface="Trebuchet MS" pitchFamily="34" charset="0"/>
                <a:ea typeface="+mn-ea"/>
                <a:cs typeface="+mn-cs"/>
              </a:defRPr>
            </a:lvl1pPr>
            <a:lvl2pPr marL="639763" indent="-273050" algn="l" rtl="0" eaLnBrk="1" fontAlgn="base" hangingPunct="1">
              <a:spcBef>
                <a:spcPts val="550"/>
              </a:spcBef>
              <a:spcAft>
                <a:spcPct val="0"/>
              </a:spcAft>
              <a:buClr>
                <a:srgbClr val="B10021"/>
              </a:buClr>
              <a:buSzPct val="70000"/>
              <a:buFont typeface="Arial" charset="0"/>
              <a:buChar char="•"/>
              <a:defRPr sz="2600" kern="1200">
                <a:solidFill>
                  <a:srgbClr val="000000"/>
                </a:solidFill>
                <a:latin typeface="Trebuchet MS" pitchFamily="34" charset="0"/>
                <a:ea typeface="+mn-ea"/>
                <a:cs typeface="+mn-cs"/>
              </a:defRPr>
            </a:lvl2pPr>
            <a:lvl3pPr marL="914400" indent="-228600" algn="l" rtl="0" eaLnBrk="1" fontAlgn="base" hangingPunct="1">
              <a:spcBef>
                <a:spcPts val="500"/>
              </a:spcBef>
              <a:spcAft>
                <a:spcPct val="0"/>
              </a:spcAft>
              <a:buClr>
                <a:srgbClr val="B10021"/>
              </a:buClr>
              <a:buSzPct val="75000"/>
              <a:buFont typeface="Arial" charset="0"/>
              <a:buChar char="•"/>
              <a:defRPr sz="2300" kern="1200">
                <a:solidFill>
                  <a:srgbClr val="000000"/>
                </a:solidFill>
                <a:latin typeface="Trebuchet MS" pitchFamily="34" charset="0"/>
                <a:ea typeface="+mn-ea"/>
                <a:cs typeface="+mn-cs"/>
              </a:defRPr>
            </a:lvl3pPr>
            <a:lvl4pPr marL="1371600" indent="-228600" algn="l" rtl="0" eaLnBrk="1" fontAlgn="base" hangingPunct="1">
              <a:spcBef>
                <a:spcPts val="400"/>
              </a:spcBef>
              <a:spcAft>
                <a:spcPct val="0"/>
              </a:spcAft>
              <a:buClr>
                <a:srgbClr val="B10021"/>
              </a:buClr>
              <a:buSzPct val="75000"/>
              <a:buFont typeface="Arial" charset="0"/>
              <a:buChar char="•"/>
              <a:defRPr sz="2000" kern="1200">
                <a:solidFill>
                  <a:srgbClr val="000000"/>
                </a:solidFill>
                <a:latin typeface="Trebuchet MS" pitchFamily="34" charset="0"/>
                <a:ea typeface="+mn-ea"/>
                <a:cs typeface="+mn-cs"/>
              </a:defRPr>
            </a:lvl4pPr>
            <a:lvl5pPr marL="1828800" indent="-228600" algn="l" rtl="0" eaLnBrk="1" fontAlgn="base" hangingPunct="1">
              <a:spcBef>
                <a:spcPts val="400"/>
              </a:spcBef>
              <a:spcAft>
                <a:spcPct val="0"/>
              </a:spcAft>
              <a:buClr>
                <a:srgbClr val="B10021"/>
              </a:buClr>
              <a:buSzPct val="65000"/>
              <a:buFont typeface="Arial" charset="0"/>
              <a:buChar char="•"/>
              <a:defRPr sz="20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700"/>
              </a:spcBef>
              <a:spcAft>
                <a:spcPct val="0"/>
              </a:spcAft>
              <a:buClr>
                <a:srgbClr val="B10021"/>
              </a:buClr>
              <a:buSzPct val="60000"/>
              <a:buFont typeface="Arial" charset="0"/>
              <a:buNone/>
              <a:tabLst/>
              <a:defRPr/>
            </a:pPr>
            <a:r>
              <a:rPr kumimoji="0" lang="en-US" sz="1600" b="0" i="0" u="none" strike="noStrike" kern="1200" cap="none" spc="0" normalizeH="0" baseline="0" noProof="0" dirty="0">
                <a:ln>
                  <a:noFill/>
                </a:ln>
                <a:solidFill>
                  <a:srgbClr val="000000"/>
                </a:solidFill>
                <a:effectLst/>
                <a:uLnTx/>
                <a:uFillTx/>
                <a:latin typeface="Trebuchet MS" pitchFamily="34" charset="0"/>
                <a:ea typeface="+mn-ea"/>
                <a:cs typeface="+mn-cs"/>
              </a:rPr>
              <a:t>To the best of your knowledge, would you say that medical research in the U.S. is conducted in all 50 states?</a:t>
            </a:r>
          </a:p>
        </p:txBody>
      </p:sp>
      <p:sp>
        <p:nvSpPr>
          <p:cNvPr id="7" name="Text Placeholder 4"/>
          <p:cNvSpPr txBox="1">
            <a:spLocks/>
          </p:cNvSpPr>
          <p:nvPr/>
        </p:nvSpPr>
        <p:spPr bwMode="auto">
          <a:xfrm>
            <a:off x="3607386" y="6324607"/>
            <a:ext cx="4977243" cy="40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700"/>
              </a:spcBef>
              <a:spcAft>
                <a:spcPct val="0"/>
              </a:spcAft>
              <a:buClr>
                <a:srgbClr val="B10021"/>
              </a:buClr>
              <a:buSzPct val="60000"/>
              <a:buFont typeface="Arial" panose="020B0604020202020204" pitchFamily="34" charset="0"/>
              <a:buNone/>
              <a:defRPr sz="1800" kern="1200">
                <a:solidFill>
                  <a:srgbClr val="000000"/>
                </a:solidFill>
                <a:latin typeface="Trebuchet MS" pitchFamily="34" charset="0"/>
                <a:ea typeface="+mn-ea"/>
                <a:cs typeface="+mn-cs"/>
              </a:defRPr>
            </a:lvl1pPr>
            <a:lvl2pPr marL="639763" indent="-273050" algn="l" rtl="0" eaLnBrk="0" fontAlgn="base" hangingPunct="0">
              <a:spcBef>
                <a:spcPts val="550"/>
              </a:spcBef>
              <a:spcAft>
                <a:spcPct val="0"/>
              </a:spcAft>
              <a:buClr>
                <a:srgbClr val="B10021"/>
              </a:buClr>
              <a:buSzPct val="70000"/>
              <a:buFont typeface="Arial" panose="020B0604020202020204" pitchFamily="34" charset="0"/>
              <a:buNone/>
              <a:defRPr sz="1800" kern="1200">
                <a:solidFill>
                  <a:srgbClr val="000000"/>
                </a:solidFill>
                <a:latin typeface="Trebuchet MS" pitchFamily="34" charset="0"/>
                <a:ea typeface="+mn-ea"/>
                <a:cs typeface="+mn-cs"/>
              </a:defRPr>
            </a:lvl2pPr>
            <a:lvl3pPr marL="914400" indent="-228600" algn="l" rtl="0" eaLnBrk="0" fontAlgn="base" hangingPunct="0">
              <a:spcBef>
                <a:spcPts val="5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3pPr>
            <a:lvl4pPr marL="1371600" indent="-228600" algn="l" rtl="0" eaLnBrk="0" fontAlgn="base" hangingPunct="0">
              <a:spcBef>
                <a:spcPts val="400"/>
              </a:spcBef>
              <a:spcAft>
                <a:spcPct val="0"/>
              </a:spcAft>
              <a:buClr>
                <a:srgbClr val="B10021"/>
              </a:buClr>
              <a:buSzPct val="75000"/>
              <a:buFont typeface="Arial" panose="020B0604020202020204" pitchFamily="34" charset="0"/>
              <a:buNone/>
              <a:defRPr sz="1800" kern="1200">
                <a:solidFill>
                  <a:srgbClr val="000000"/>
                </a:solidFill>
                <a:latin typeface="Trebuchet MS" pitchFamily="34" charset="0"/>
                <a:ea typeface="+mn-ea"/>
                <a:cs typeface="+mn-cs"/>
              </a:defRPr>
            </a:lvl4pPr>
            <a:lvl5pPr marL="1828800" indent="-228600" algn="l" rtl="0" eaLnBrk="0" fontAlgn="base" hangingPunct="0">
              <a:spcBef>
                <a:spcPts val="400"/>
              </a:spcBef>
              <a:spcAft>
                <a:spcPct val="0"/>
              </a:spcAft>
              <a:buClr>
                <a:srgbClr val="B10021"/>
              </a:buClr>
              <a:buSzPct val="65000"/>
              <a:buFont typeface="Arial" panose="020B0604020202020204" pitchFamily="34" charset="0"/>
              <a:buNone/>
              <a:defRPr sz="1800" kern="1200">
                <a:solidFill>
                  <a:srgbClr val="000000"/>
                </a:solidFill>
                <a:latin typeface="Trebuchet M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700"/>
              </a:spcBef>
              <a:spcAft>
                <a:spcPct val="0"/>
              </a:spcAft>
              <a:buClr>
                <a:srgbClr val="B10021"/>
              </a:buClr>
              <a:buSzPct val="60000"/>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Trebuchet MS" pitchFamily="34" charset="0"/>
                <a:ea typeface="+mn-ea"/>
                <a:cs typeface="+mn-cs"/>
              </a:rPr>
              <a:t>Source: A Research!America poll of U.S. adults conducted in partnership with Zogby Analytics in January 2020</a:t>
            </a:r>
          </a:p>
        </p:txBody>
      </p:sp>
      <p:graphicFrame>
        <p:nvGraphicFramePr>
          <p:cNvPr id="10" name="Chart Placeholder 9"/>
          <p:cNvGraphicFramePr>
            <a:graphicFrameLocks/>
          </p:cNvGraphicFramePr>
          <p:nvPr/>
        </p:nvGraphicFramePr>
        <p:xfrm>
          <a:off x="1905000" y="2283162"/>
          <a:ext cx="8382000" cy="381304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7010400" y="2283169"/>
            <a:ext cx="3276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Trebuchet MS" pitchFamily="34" charset="0"/>
                <a:ea typeface="+mn-ea"/>
                <a:cs typeface="+mn-cs"/>
              </a:rPr>
              <a:t>Increase in “yes” – up 6% from 27% </a:t>
            </a:r>
          </a:p>
        </p:txBody>
      </p:sp>
    </p:spTree>
    <p:extLst>
      <p:ext uri="{BB962C8B-B14F-4D97-AF65-F5344CB8AC3E}">
        <p14:creationId xmlns:p14="http://schemas.microsoft.com/office/powerpoint/2010/main" val="40079061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154626" name="Title 2"/>
          <p:cNvSpPr>
            <a:spLocks noGrp="1"/>
          </p:cNvSpPr>
          <p:nvPr>
            <p:ph type="title"/>
          </p:nvPr>
        </p:nvSpPr>
        <p:spPr/>
        <p:txBody>
          <a:bodyPr/>
          <a:lstStyle/>
          <a:p>
            <a:r>
              <a:rPr lang="en-US" altLang="en-US" sz="3600"/>
              <a:t>Increase the Visibility of Science</a:t>
            </a:r>
          </a:p>
        </p:txBody>
      </p:sp>
      <p:sp>
        <p:nvSpPr>
          <p:cNvPr id="154627" name="AutoShape 4" descr="https://www.updentity.com/wp-content/uploads/2015/05/visibility-247x300.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99"/>
              </a:solidFill>
              <a:effectLst/>
              <a:uLnTx/>
              <a:uFillTx/>
              <a:latin typeface="Arial" panose="020B0604020202020204" pitchFamily="34" charset="0"/>
              <a:ea typeface="+mn-ea"/>
              <a:cs typeface="+mn-cs"/>
            </a:endParaRPr>
          </a:p>
        </p:txBody>
      </p:sp>
      <p:pic>
        <p:nvPicPr>
          <p:cNvPr id="154628"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19600" y="2613025"/>
            <a:ext cx="3200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3061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r>
              <a:rPr lang="en-US" altLang="en-US" dirty="0"/>
              <a:t>Tell the right story</a:t>
            </a:r>
          </a:p>
        </p:txBody>
      </p:sp>
      <p:sp>
        <p:nvSpPr>
          <p:cNvPr id="3" name="Content Placeholder 2"/>
          <p:cNvSpPr>
            <a:spLocks noGrp="1"/>
          </p:cNvSpPr>
          <p:nvPr>
            <p:ph sz="quarter" idx="1"/>
          </p:nvPr>
        </p:nvSpPr>
        <p:spPr>
          <a:xfrm>
            <a:off x="1676400" y="1979613"/>
            <a:ext cx="8362950" cy="3262312"/>
          </a:xfrm>
        </p:spPr>
        <p:txBody>
          <a:bodyPr/>
          <a:lstStyle/>
          <a:p>
            <a:pPr>
              <a:spcBef>
                <a:spcPts val="0"/>
              </a:spcBef>
              <a:defRPr/>
            </a:pPr>
            <a:r>
              <a:rPr lang="en-US" sz="2400" dirty="0"/>
              <a:t>The first reason we have not been able to engage the audience is simple: we are telling the wrong story.</a:t>
            </a:r>
          </a:p>
          <a:p>
            <a:pPr marL="0" indent="0">
              <a:spcBef>
                <a:spcPts val="0"/>
              </a:spcBef>
              <a:buNone/>
              <a:defRPr/>
            </a:pPr>
            <a:endParaRPr lang="en-US" sz="2400" dirty="0"/>
          </a:p>
          <a:p>
            <a:pPr>
              <a:spcBef>
                <a:spcPts val="0"/>
              </a:spcBef>
              <a:defRPr/>
            </a:pPr>
            <a:r>
              <a:rPr lang="en-US" sz="2400" dirty="0"/>
              <a:t>We are telling </a:t>
            </a:r>
            <a:r>
              <a:rPr lang="en-US" sz="2400" i="1" dirty="0"/>
              <a:t>our</a:t>
            </a:r>
            <a:r>
              <a:rPr lang="en-US" sz="2400" dirty="0"/>
              <a:t> story, not </a:t>
            </a:r>
            <a:r>
              <a:rPr lang="en-US" sz="2400" i="1" dirty="0"/>
              <a:t>theirs</a:t>
            </a:r>
            <a:r>
              <a:rPr lang="en-US" sz="2400" dirty="0"/>
              <a:t>.</a:t>
            </a:r>
          </a:p>
          <a:p>
            <a:pPr marL="0" indent="0">
              <a:spcBef>
                <a:spcPts val="0"/>
              </a:spcBef>
              <a:buNone/>
              <a:defRPr/>
            </a:pPr>
            <a:endParaRPr lang="en-US" sz="2400" dirty="0"/>
          </a:p>
          <a:p>
            <a:pPr>
              <a:spcBef>
                <a:spcPts val="0"/>
              </a:spcBef>
              <a:defRPr/>
            </a:pPr>
            <a:r>
              <a:rPr lang="en-US" sz="2400" dirty="0"/>
              <a:t>The first thing you must do is </a:t>
            </a:r>
          </a:p>
          <a:p>
            <a:pPr marL="0" indent="0">
              <a:spcBef>
                <a:spcPts val="0"/>
              </a:spcBef>
              <a:buNone/>
              <a:defRPr/>
            </a:pPr>
            <a:r>
              <a:rPr lang="en-US" sz="2400" dirty="0"/>
              <a:t>    convey that your mission helps </a:t>
            </a:r>
          </a:p>
          <a:p>
            <a:pPr marL="0" indent="0">
              <a:spcBef>
                <a:spcPts val="0"/>
              </a:spcBef>
              <a:buNone/>
              <a:defRPr/>
            </a:pPr>
            <a:r>
              <a:rPr lang="en-US" sz="2400" dirty="0"/>
              <a:t>    to meet their needs.</a:t>
            </a:r>
          </a:p>
        </p:txBody>
      </p:sp>
      <p:pic>
        <p:nvPicPr>
          <p:cNvPr id="16077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772282" y="3500438"/>
            <a:ext cx="3584575"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5"/>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24032" y="6172207"/>
            <a:ext cx="15144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24200" y="6481769"/>
            <a:ext cx="4191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Trebuchet MS" pitchFamily="34" charset="0"/>
                <a:ea typeface="+mn-ea"/>
                <a:cs typeface="+mn-cs"/>
              </a:rPr>
              <a:t>Narratives project, 2016</a:t>
            </a:r>
          </a:p>
        </p:txBody>
      </p:sp>
      <p:sp>
        <p:nvSpPr>
          <p:cNvPr id="8" name="TextBox 7"/>
          <p:cNvSpPr txBox="1"/>
          <p:nvPr/>
        </p:nvSpPr>
        <p:spPr>
          <a:xfrm>
            <a:off x="5486407" y="6483555"/>
            <a:ext cx="23209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a:t>
            </a:r>
            <a:r>
              <a:rPr kumimoji="0" lang="en-US" sz="1400" b="0" i="0" u="none" strike="noStrike" kern="1200" cap="none" spc="0" normalizeH="0" baseline="0" noProof="0" dirty="0" err="1">
                <a:ln>
                  <a:noFill/>
                </a:ln>
                <a:solidFill>
                  <a:srgbClr val="000000"/>
                </a:solidFill>
                <a:effectLst/>
                <a:uLnTx/>
                <a:uFillTx/>
                <a:latin typeface="Trebuchet MS" pitchFamily="34" charset="0"/>
                <a:ea typeface="+mn-ea"/>
                <a:cs typeface="+mn-cs"/>
              </a:rPr>
              <a:t>researchamerica</a:t>
            </a:r>
            <a:endParaRPr kumimoji="0" lang="en-US" sz="14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9" name="Picture 5" descr="twitter_newbird_blue.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33058" y="6510259"/>
            <a:ext cx="329549" cy="22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facebook_128x128.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25755" y="6525192"/>
            <a:ext cx="2222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400400" y="6461294"/>
            <a:ext cx="16161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err="1">
                <a:ln>
                  <a:noFill/>
                </a:ln>
                <a:solidFill>
                  <a:srgbClr val="000000"/>
                </a:solidFill>
                <a:effectLst/>
                <a:uLnTx/>
                <a:uFillTx/>
                <a:latin typeface="Trebuchet MS" panose="020B0603020202020204" pitchFamily="34" charset="0"/>
                <a:ea typeface="+mn-ea"/>
                <a:cs typeface="+mn-cs"/>
              </a:rPr>
              <a:t>research_america</a:t>
            </a:r>
            <a:endParaRPr kumimoji="0" lang="en-US" sz="14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40738438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b="1" dirty="0"/>
              <a:t>Aspirational</a:t>
            </a:r>
            <a:r>
              <a:rPr lang="en-US" dirty="0"/>
              <a:t> Communications</a:t>
            </a:r>
          </a:p>
        </p:txBody>
      </p:sp>
      <p:sp>
        <p:nvSpPr>
          <p:cNvPr id="4100" name="Text Box 4"/>
          <p:cNvSpPr txBox="1">
            <a:spLocks noChangeArrowheads="1"/>
          </p:cNvSpPr>
          <p:nvPr/>
        </p:nvSpPr>
        <p:spPr bwMode="auto">
          <a:xfrm>
            <a:off x="3657600" y="1668470"/>
            <a:ext cx="7010400" cy="1323439"/>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THEN… </a:t>
            </a:r>
            <a:r>
              <a:rPr kumimoji="0" lang="en-US" sz="2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Known as the “first molecular disease” sickle cell disease (SCD) was only curable with a bone marrow transplant—a treatment option not available for most patients.</a:t>
            </a:r>
            <a:endParaRPr kumimoji="0" lang="en-US" sz="2000" b="1"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sp>
        <p:nvSpPr>
          <p:cNvPr id="4101" name="Text Box 5"/>
          <p:cNvSpPr txBox="1">
            <a:spLocks noChangeArrowheads="1"/>
          </p:cNvSpPr>
          <p:nvPr/>
        </p:nvSpPr>
        <p:spPr bwMode="auto">
          <a:xfrm>
            <a:off x="3730881" y="3271537"/>
            <a:ext cx="7010400" cy="132343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NOW… </a:t>
            </a:r>
            <a:r>
              <a:rPr kumimoji="0" lang="en-US" sz="2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Thanks to advances in basic and translational research, gene therapies and gene editing tools, such as CRISPR/Cas9, are becoming possible treatment options for SCD.</a:t>
            </a:r>
          </a:p>
        </p:txBody>
      </p:sp>
      <p:sp>
        <p:nvSpPr>
          <p:cNvPr id="4102" name="Text Box 6"/>
          <p:cNvSpPr txBox="1">
            <a:spLocks noChangeArrowheads="1"/>
          </p:cNvSpPr>
          <p:nvPr/>
        </p:nvSpPr>
        <p:spPr bwMode="auto">
          <a:xfrm>
            <a:off x="3657600" y="4800607"/>
            <a:ext cx="7010400" cy="132343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IMAGINE</a:t>
            </a:r>
            <a:r>
              <a:rPr kumimoji="0" lang="en-US" sz="2000" b="0" i="0" u="none" strike="noStrike" kern="1200" cap="none" spc="0" normalizeH="0" baseline="0" noProof="0" dirty="0">
                <a:ln>
                  <a:noFill/>
                </a:ln>
                <a:solidFill>
                  <a:srgbClr val="000000"/>
                </a:solidFill>
                <a:effectLst/>
                <a:uLnTx/>
                <a:uFillTx/>
                <a:latin typeface="Trebuchet MS" pitchFamily="34" charset="0"/>
                <a:ea typeface="+mn-ea"/>
                <a:cs typeface="+mn-cs"/>
              </a:rPr>
              <a:t>… Curing all patients of SCD.</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000" b="1" i="1"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Research finds solutions to what ails us!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369" y="1703123"/>
            <a:ext cx="1750337" cy="1163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2594" t="24966"/>
          <a:stretch/>
        </p:blipFill>
        <p:spPr>
          <a:xfrm>
            <a:off x="1993205" y="3211004"/>
            <a:ext cx="1264650" cy="1487002"/>
          </a:xfrm>
          <a:prstGeom prst="rect">
            <a:avLst/>
          </a:prstGeom>
          <a:effectLst>
            <a:softEdge rad="31750"/>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 r="25983" b="-2425"/>
          <a:stretch/>
        </p:blipFill>
        <p:spPr>
          <a:xfrm>
            <a:off x="1866370" y="4953007"/>
            <a:ext cx="1518320" cy="1400079"/>
          </a:xfrm>
          <a:prstGeom prst="rect">
            <a:avLst/>
          </a:prstGeom>
          <a:effectLst>
            <a:softEdge rad="31750"/>
          </a:effectLst>
        </p:spPr>
      </p:pic>
    </p:spTree>
    <p:extLst>
      <p:ext uri="{BB962C8B-B14F-4D97-AF65-F5344CB8AC3E}">
        <p14:creationId xmlns:p14="http://schemas.microsoft.com/office/powerpoint/2010/main" val="4219361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3"/>
          <p:cNvSpPr>
            <a:spLocks noGrp="1"/>
          </p:cNvSpPr>
          <p:nvPr>
            <p:ph type="title"/>
          </p:nvPr>
        </p:nvSpPr>
        <p:spPr>
          <a:xfrm>
            <a:off x="2057407" y="152400"/>
            <a:ext cx="8531225" cy="990600"/>
          </a:xfrm>
        </p:spPr>
        <p:txBody>
          <a:bodyPr/>
          <a:lstStyle/>
          <a:p>
            <a:r>
              <a:rPr lang="en-US" altLang="en-US"/>
              <a:t>Re-Cap: How to Think About Talking to Non-Scientists</a:t>
            </a:r>
          </a:p>
        </p:txBody>
      </p:sp>
      <p:sp>
        <p:nvSpPr>
          <p:cNvPr id="175107" name="Content Placeholder 2"/>
          <p:cNvSpPr>
            <a:spLocks noGrp="1"/>
          </p:cNvSpPr>
          <p:nvPr>
            <p:ph sz="quarter" idx="1"/>
          </p:nvPr>
        </p:nvSpPr>
        <p:spPr>
          <a:xfrm>
            <a:off x="2136782" y="1600200"/>
            <a:ext cx="8531225" cy="4495800"/>
          </a:xfrm>
        </p:spPr>
        <p:txBody>
          <a:bodyPr/>
          <a:lstStyle/>
          <a:p>
            <a:r>
              <a:rPr lang="en-US" altLang="en-US" dirty="0"/>
              <a:t>Know your audience</a:t>
            </a:r>
          </a:p>
          <a:p>
            <a:r>
              <a:rPr lang="en-US" altLang="en-US" dirty="0"/>
              <a:t>Use the Then-Now-Imagine message frame</a:t>
            </a:r>
          </a:p>
          <a:p>
            <a:r>
              <a:rPr lang="en-US" altLang="en-US" dirty="0"/>
              <a:t>Be visible</a:t>
            </a:r>
          </a:p>
          <a:p>
            <a:r>
              <a:rPr lang="en-US" altLang="en-US" dirty="0"/>
              <a:t>Use emotion</a:t>
            </a:r>
          </a:p>
          <a:p>
            <a:r>
              <a:rPr lang="en-US" altLang="en-US" dirty="0"/>
              <a:t>Remember -- if people are skeptical, they are thinking like scientists!</a:t>
            </a:r>
          </a:p>
          <a:p>
            <a:r>
              <a:rPr lang="en-US" altLang="en-US" dirty="0"/>
              <a:t>Convey your personal commitment/passion </a:t>
            </a:r>
          </a:p>
          <a:p>
            <a:pPr>
              <a:buFont typeface="Arial" panose="020B0604020202020204" pitchFamily="34" charset="0"/>
              <a:buNone/>
            </a:pPr>
            <a:endParaRPr lang="en-US" altLang="en-US" i="1" dirty="0"/>
          </a:p>
          <a:p>
            <a:pPr>
              <a:buFont typeface="Arial" panose="020B0604020202020204" pitchFamily="34" charset="0"/>
              <a:buNone/>
            </a:pPr>
            <a:r>
              <a:rPr lang="en-US" altLang="en-US" i="1" dirty="0"/>
              <a:t>      </a:t>
            </a:r>
          </a:p>
        </p:txBody>
      </p:sp>
      <p:pic>
        <p:nvPicPr>
          <p:cNvPr id="175108" name="Picture 5" descr="twitter_newbird_blu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678120"/>
            <a:ext cx="8382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9" name="Content Placeholder 4" descr="delicious_128x128.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2601913"/>
            <a:ext cx="6731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0" name="Picture 6" descr="facebook_128x128.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315200" y="2601913"/>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1" name="Picture 7" descr="reddit_128x128.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153400" y="2601913"/>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2" name="Picture 1"/>
          <p:cNvPicPr>
            <a:picLocks noChangeAspect="1"/>
          </p:cNvPicPr>
          <p:nvPr/>
        </p:nvPicPr>
        <p:blipFill>
          <a:blip r:embed="rId7" cstate="screen">
            <a:extLst>
              <a:ext uri="{28A0092B-C50C-407E-A947-70E740481C1C}">
                <a14:useLocalDpi xmlns:a14="http://schemas.microsoft.com/office/drawing/2010/main"/>
              </a:ext>
            </a:extLst>
          </a:blip>
          <a:srcRect l="26563" t="4782" r="31250"/>
          <a:stretch>
            <a:fillRect/>
          </a:stretch>
        </p:blipFill>
        <p:spPr bwMode="auto">
          <a:xfrm>
            <a:off x="8974138" y="2597150"/>
            <a:ext cx="703262"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3" name="TextBox 1"/>
          <p:cNvSpPr txBox="1">
            <a:spLocks noChangeArrowheads="1"/>
          </p:cNvSpPr>
          <p:nvPr/>
        </p:nvSpPr>
        <p:spPr bwMode="auto">
          <a:xfrm>
            <a:off x="1905000" y="5665795"/>
            <a:ext cx="7239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B10021"/>
              </a:buClr>
              <a:buSzPct val="60000"/>
              <a:buFont typeface="Arial" panose="020B0604020202020204" pitchFamily="34" charset="0"/>
              <a:buChar char="•"/>
              <a:defRPr sz="2900">
                <a:solidFill>
                  <a:srgbClr val="000000"/>
                </a:solidFill>
                <a:latin typeface="Trebuchet MS" panose="020B0603020202020204" pitchFamily="34" charset="0"/>
              </a:defRPr>
            </a:lvl1pPr>
            <a:lvl2pPr marL="742950" indent="-285750">
              <a:spcBef>
                <a:spcPts val="550"/>
              </a:spcBef>
              <a:buClr>
                <a:srgbClr val="B10021"/>
              </a:buClr>
              <a:buSzPct val="70000"/>
              <a:buFont typeface="Arial" panose="020B0604020202020204" pitchFamily="34" charset="0"/>
              <a:buChar char="•"/>
              <a:defRPr sz="2600">
                <a:solidFill>
                  <a:srgbClr val="000000"/>
                </a:solidFill>
                <a:latin typeface="Trebuchet MS" panose="020B0603020202020204" pitchFamily="34" charset="0"/>
              </a:defRPr>
            </a:lvl2pPr>
            <a:lvl3pPr marL="1143000" indent="-228600">
              <a:spcBef>
                <a:spcPts val="500"/>
              </a:spcBef>
              <a:buClr>
                <a:srgbClr val="B10021"/>
              </a:buClr>
              <a:buSzPct val="75000"/>
              <a:buFont typeface="Arial" panose="020B0604020202020204" pitchFamily="34" charset="0"/>
              <a:buChar char="•"/>
              <a:defRPr sz="2300">
                <a:solidFill>
                  <a:srgbClr val="000000"/>
                </a:solidFill>
                <a:latin typeface="Trebuchet MS" panose="020B0603020202020204" pitchFamily="34" charset="0"/>
              </a:defRPr>
            </a:lvl3pPr>
            <a:lvl4pPr marL="1600200" indent="-228600">
              <a:spcBef>
                <a:spcPts val="400"/>
              </a:spcBef>
              <a:buClr>
                <a:srgbClr val="B10021"/>
              </a:buClr>
              <a:buSzPct val="75000"/>
              <a:buFont typeface="Arial" panose="020B0604020202020204" pitchFamily="34" charset="0"/>
              <a:buChar char="•"/>
              <a:defRPr sz="2000">
                <a:solidFill>
                  <a:srgbClr val="000000"/>
                </a:solidFill>
                <a:latin typeface="Trebuchet MS" panose="020B0603020202020204" pitchFamily="34" charset="0"/>
              </a:defRPr>
            </a:lvl4pPr>
            <a:lvl5pPr marL="2057400" indent="-228600">
              <a:spcBef>
                <a:spcPts val="400"/>
              </a:spcBef>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5pPr>
            <a:lvl6pPr marL="25146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6pPr>
            <a:lvl7pPr marL="29718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7pPr>
            <a:lvl8pPr marL="34290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8pPr>
            <a:lvl9pPr marL="38862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500" b="0" i="1" u="none" strike="noStrike" kern="1200" cap="none" spc="0" normalizeH="0" baseline="0" noProof="0">
                <a:ln>
                  <a:noFill/>
                </a:ln>
                <a:solidFill>
                  <a:srgbClr val="000000"/>
                </a:solidFill>
                <a:effectLst/>
                <a:uLnTx/>
                <a:uFillTx/>
                <a:latin typeface="Trebuchet MS" panose="020B0603020202020204" pitchFamily="34" charset="0"/>
                <a:ea typeface="+mn-ea"/>
                <a:cs typeface="+mn-cs"/>
              </a:rPr>
              <a:t>Communicating well demonstrates understanding, sensitivity and accountability</a:t>
            </a:r>
            <a:r>
              <a:rPr kumimoji="0" lang="en-US" altLang="en-US" sz="2500" b="0" i="0" u="none" strike="noStrike" kern="1200" cap="none" spc="0" normalizeH="0" baseline="0" noProof="0">
                <a:ln>
                  <a:noFill/>
                </a:ln>
                <a:solidFill>
                  <a:srgbClr val="000000"/>
                </a:solidFill>
                <a:effectLst/>
                <a:uLnTx/>
                <a:uFillTx/>
                <a:latin typeface="Trebuchet MS" panose="020B0603020202020204" pitchFamily="34" charset="0"/>
                <a:ea typeface="+mn-ea"/>
                <a:cs typeface="+mn-cs"/>
              </a:rPr>
              <a:t>.</a:t>
            </a:r>
            <a:endParaRPr kumimoji="0" lang="en-US" altLang="en-US" sz="2500" b="0" i="1" u="none" strike="noStrike" kern="1200" cap="none" spc="0" normalizeH="0" baseline="0" noProof="0">
              <a:ln>
                <a:noFill/>
              </a:ln>
              <a:solidFill>
                <a:srgbClr val="000000"/>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7686563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a:xfrm>
            <a:off x="2136775" y="152400"/>
            <a:ext cx="8153400" cy="990600"/>
          </a:xfrm>
        </p:spPr>
        <p:txBody>
          <a:bodyPr/>
          <a:lstStyle/>
          <a:p>
            <a:pPr eaLnBrk="1" hangingPunct="1"/>
            <a:r>
              <a:rPr lang="en-US" altLang="en-US"/>
              <a:t>Put a Face on Research: YOURS!</a:t>
            </a:r>
          </a:p>
        </p:txBody>
      </p:sp>
      <p:pic>
        <p:nvPicPr>
          <p:cNvPr id="6" name="Picture 3" descr="C:\Documents and Settings\mperry\Local Settings\Temporary Internet Files\Content.IE5\I2AQ40KN\MCj02909520000[1].wmf"/>
          <p:cNvPicPr>
            <a:picLocks noGrp="1" noChangeAspect="1" noChangeArrowheads="1"/>
          </p:cNvPicPr>
          <p:nvPr>
            <p:ph sz="quarter" idx="1"/>
          </p:nvPr>
        </p:nvPicPr>
        <p:blipFill>
          <a:blip r:embed="rId3" cstate="screen">
            <a:extLst>
              <a:ext uri="{28A0092B-C50C-407E-A947-70E740481C1C}">
                <a14:useLocalDpi xmlns:a14="http://schemas.microsoft.com/office/drawing/2010/main"/>
              </a:ext>
            </a:extLst>
          </a:blip>
          <a:srcRect/>
          <a:stretch>
            <a:fillRect/>
          </a:stretch>
        </p:blipFill>
        <p:spPr>
          <a:xfrm>
            <a:off x="4191000" y="1620838"/>
            <a:ext cx="4038600" cy="5237162"/>
          </a:xfrm>
        </p:spPr>
      </p:pic>
    </p:spTree>
    <p:extLst>
      <p:ext uri="{BB962C8B-B14F-4D97-AF65-F5344CB8AC3E}">
        <p14:creationId xmlns:p14="http://schemas.microsoft.com/office/powerpoint/2010/main" val="26083924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Content Placeholder 2"/>
          <p:cNvSpPr>
            <a:spLocks noGrp="1"/>
          </p:cNvSpPr>
          <p:nvPr>
            <p:ph type="body" idx="1"/>
          </p:nvPr>
        </p:nvSpPr>
        <p:spPr/>
        <p:txBody>
          <a:bodyPr/>
          <a:lstStyle/>
          <a:p>
            <a:pPr eaLnBrk="1" hangingPunct="1"/>
            <a:r>
              <a:rPr lang="en-US" altLang="en-US" sz="4400" dirty="0"/>
              <a:t>The most important four words a scientist can say and convey are …</a:t>
            </a:r>
          </a:p>
        </p:txBody>
      </p:sp>
      <p:sp>
        <p:nvSpPr>
          <p:cNvPr id="2" name="Title 1"/>
          <p:cNvSpPr>
            <a:spLocks noGrp="1"/>
          </p:cNvSpPr>
          <p:nvPr>
            <p:ph type="title"/>
          </p:nvPr>
        </p:nvSpPr>
        <p:spPr/>
        <p:txBody>
          <a:bodyPr/>
          <a:lstStyle/>
          <a:p>
            <a:r>
              <a:rPr lang="en-US" dirty="0"/>
              <a:t>Remember</a:t>
            </a:r>
          </a:p>
        </p:txBody>
      </p:sp>
    </p:spTree>
    <p:extLst>
      <p:ext uri="{BB962C8B-B14F-4D97-AF65-F5344CB8AC3E}">
        <p14:creationId xmlns:p14="http://schemas.microsoft.com/office/powerpoint/2010/main" val="38509476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250" name="Group 2"/>
          <p:cNvGrpSpPr>
            <a:grpSpLocks/>
          </p:cNvGrpSpPr>
          <p:nvPr/>
        </p:nvGrpSpPr>
        <p:grpSpPr bwMode="auto">
          <a:xfrm>
            <a:off x="1524000" y="0"/>
            <a:ext cx="9144000" cy="6858000"/>
            <a:chOff x="0" y="0"/>
            <a:chExt cx="5760" cy="4320"/>
          </a:xfrm>
        </p:grpSpPr>
        <p:pic>
          <p:nvPicPr>
            <p:cNvPr id="181252" name="Picture 3" descr="MPj04020950000[1]"/>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3120" y="2758"/>
              <a:ext cx="2640" cy="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3" name="Picture 4" descr="MPj04221710000[1]"/>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3615" y="0"/>
              <a:ext cx="1507" cy="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4" name="Picture 5" descr="MPj04002480000[1]"/>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0" y="0"/>
              <a:ext cx="1669" cy="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5" name="Picture 6" descr="MPj03089660000[1]"/>
            <p:cNvPicPr>
              <a:picLocks noChangeAspect="1" noChangeArrowheads="1"/>
            </p:cNvPicPr>
            <p:nvPr/>
          </p:nvPicPr>
          <p:blipFill>
            <a:blip r:embed="rId6">
              <a:lum contrast="-20000"/>
              <a:extLst>
                <a:ext uri="{28A0092B-C50C-407E-A947-70E740481C1C}">
                  <a14:useLocalDpi xmlns:a14="http://schemas.microsoft.com/office/drawing/2010/main" val="0"/>
                </a:ext>
              </a:extLst>
            </a:blip>
            <a:srcRect/>
            <a:stretch>
              <a:fillRect/>
            </a:stretch>
          </p:blipFill>
          <p:spPr bwMode="auto">
            <a:xfrm>
              <a:off x="1532" y="0"/>
              <a:ext cx="2304"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6" name="Picture 7" descr="MPj02898380000[1]"/>
            <p:cNvPicPr>
              <a:picLocks noChangeAspect="1" noChangeArrowheads="1"/>
            </p:cNvPicPr>
            <p:nvPr/>
          </p:nvPicPr>
          <p:blipFill>
            <a:blip r:embed="rId7">
              <a:lum contrast="-20000"/>
              <a:extLst>
                <a:ext uri="{28A0092B-C50C-407E-A947-70E740481C1C}">
                  <a14:useLocalDpi xmlns:a14="http://schemas.microsoft.com/office/drawing/2010/main" val="0"/>
                </a:ext>
              </a:extLst>
            </a:blip>
            <a:srcRect/>
            <a:stretch>
              <a:fillRect/>
            </a:stretch>
          </p:blipFill>
          <p:spPr bwMode="auto">
            <a:xfrm>
              <a:off x="0" y="1548"/>
              <a:ext cx="2304" cy="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7" name="Picture 8" descr="MPj02022320000[1]"/>
            <p:cNvPicPr>
              <a:picLocks noChangeAspect="1" noChangeArrowheads="1"/>
            </p:cNvPicPr>
            <p:nvPr/>
          </p:nvPicPr>
          <p:blipFill>
            <a:blip r:embed="rId8">
              <a:lum contrast="-20000"/>
              <a:extLst>
                <a:ext uri="{28A0092B-C50C-407E-A947-70E740481C1C}">
                  <a14:useLocalDpi xmlns:a14="http://schemas.microsoft.com/office/drawing/2010/main" val="0"/>
                </a:ext>
              </a:extLst>
            </a:blip>
            <a:srcRect/>
            <a:stretch>
              <a:fillRect/>
            </a:stretch>
          </p:blipFill>
          <p:spPr bwMode="auto">
            <a:xfrm>
              <a:off x="5061" y="0"/>
              <a:ext cx="699" cy="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8" name="Picture 9" descr="MPj02278140000[1]"/>
            <p:cNvPicPr>
              <a:picLocks noChangeAspect="1" noChangeArrowheads="1"/>
            </p:cNvPicPr>
            <p:nvPr/>
          </p:nvPicPr>
          <p:blipFill>
            <a:blip r:embed="rId9">
              <a:lum contrast="-20000"/>
              <a:extLst>
                <a:ext uri="{28A0092B-C50C-407E-A947-70E740481C1C}">
                  <a14:useLocalDpi xmlns:a14="http://schemas.microsoft.com/office/drawing/2010/main" val="0"/>
                </a:ext>
              </a:extLst>
            </a:blip>
            <a:srcRect/>
            <a:stretch>
              <a:fillRect/>
            </a:stretch>
          </p:blipFill>
          <p:spPr bwMode="auto">
            <a:xfrm>
              <a:off x="3839" y="1791"/>
              <a:ext cx="1921" cy="1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9" name="Picture 10" descr="MPj04228180000[1]"/>
            <p:cNvPicPr>
              <a:picLocks noChangeAspect="1" noChangeArrowheads="1"/>
            </p:cNvPicPr>
            <p:nvPr/>
          </p:nvPicPr>
          <p:blipFill>
            <a:blip r:embed="rId10">
              <a:lum contrast="-20000"/>
              <a:extLst>
                <a:ext uri="{28A0092B-C50C-407E-A947-70E740481C1C}">
                  <a14:useLocalDpi xmlns:a14="http://schemas.microsoft.com/office/drawing/2010/main" val="0"/>
                </a:ext>
              </a:extLst>
            </a:blip>
            <a:srcRect/>
            <a:stretch>
              <a:fillRect/>
            </a:stretch>
          </p:blipFill>
          <p:spPr bwMode="auto">
            <a:xfrm>
              <a:off x="2294" y="1488"/>
              <a:ext cx="1630" cy="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60" name="Picture 11" descr="MPPH01763J0000[1]"/>
            <p:cNvPicPr>
              <a:picLocks noChangeAspect="1" noChangeArrowheads="1"/>
            </p:cNvPicPr>
            <p:nvPr/>
          </p:nvPicPr>
          <p:blipFill>
            <a:blip r:embed="rId11">
              <a:lum contrast="-20000"/>
              <a:extLst>
                <a:ext uri="{28A0092B-C50C-407E-A947-70E740481C1C}">
                  <a14:useLocalDpi xmlns:a14="http://schemas.microsoft.com/office/drawing/2010/main" val="0"/>
                </a:ext>
              </a:extLst>
            </a:blip>
            <a:srcRect/>
            <a:stretch>
              <a:fillRect/>
            </a:stretch>
          </p:blipFill>
          <p:spPr bwMode="auto">
            <a:xfrm>
              <a:off x="2338" y="3089"/>
              <a:ext cx="1866" cy="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61" name="Picture 12" descr="MPj03999180000[1]"/>
            <p:cNvPicPr>
              <a:picLocks noChangeAspect="1" noChangeArrowheads="1"/>
            </p:cNvPicPr>
            <p:nvPr/>
          </p:nvPicPr>
          <p:blipFill>
            <a:blip r:embed="rId12">
              <a:lum contrast="-20000"/>
              <a:extLst>
                <a:ext uri="{28A0092B-C50C-407E-A947-70E740481C1C}">
                  <a14:useLocalDpi xmlns:a14="http://schemas.microsoft.com/office/drawing/2010/main" val="0"/>
                </a:ext>
              </a:extLst>
            </a:blip>
            <a:srcRect/>
            <a:stretch>
              <a:fillRect/>
            </a:stretch>
          </p:blipFill>
          <p:spPr bwMode="auto">
            <a:xfrm>
              <a:off x="0" y="2945"/>
              <a:ext cx="2458" cy="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1251" name="Rectangle 13"/>
          <p:cNvSpPr>
            <a:spLocks noGrp="1" noChangeArrowheads="1"/>
          </p:cNvSpPr>
          <p:nvPr>
            <p:ph type="body" idx="4294967295"/>
          </p:nvPr>
        </p:nvSpPr>
        <p:spPr>
          <a:xfrm>
            <a:off x="1524000" y="2654300"/>
            <a:ext cx="9144000" cy="1612900"/>
          </a:xfrm>
          <a:solidFill>
            <a:srgbClr val="000099">
              <a:alpha val="50195"/>
            </a:srgbClr>
          </a:solidFill>
        </p:spPr>
        <p:txBody>
          <a:bodyPr/>
          <a:lstStyle/>
          <a:p>
            <a:pPr algn="ctr" eaLnBrk="1" hangingPunct="1">
              <a:buFontTx/>
              <a:buNone/>
            </a:pPr>
            <a:r>
              <a:rPr lang="en-US" altLang="en-US" sz="8800" i="1">
                <a:solidFill>
                  <a:schemeClr val="bg1"/>
                </a:solidFill>
              </a:rPr>
              <a:t>“I work for you.”</a:t>
            </a:r>
          </a:p>
        </p:txBody>
      </p:sp>
    </p:spTree>
    <p:extLst>
      <p:ext uri="{BB962C8B-B14F-4D97-AF65-F5344CB8AC3E}">
        <p14:creationId xmlns:p14="http://schemas.microsoft.com/office/powerpoint/2010/main" val="38813062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Placeholder 3"/>
          <p:cNvSpPr>
            <a:spLocks noGrp="1"/>
          </p:cNvSpPr>
          <p:nvPr>
            <p:ph type="body" idx="1"/>
          </p:nvPr>
        </p:nvSpPr>
        <p:spPr>
          <a:xfrm>
            <a:off x="2895607" y="3200400"/>
            <a:ext cx="7123113" cy="2590800"/>
          </a:xfrm>
        </p:spPr>
        <p:txBody>
          <a:bodyPr/>
          <a:lstStyle/>
          <a:p>
            <a:pPr eaLnBrk="1" hangingPunct="1"/>
            <a:r>
              <a:rPr lang="en-US" altLang="en-US" dirty="0"/>
              <a:t>www.researchamerica.org</a:t>
            </a:r>
            <a:endParaRPr lang="en-US" altLang="en-US" b="1" u="sng" dirty="0"/>
          </a:p>
          <a:p>
            <a:pPr eaLnBrk="1" hangingPunct="1"/>
            <a:r>
              <a:rPr lang="en-US" altLang="en-US" dirty="0"/>
              <a:t>www.facebook.com/researchamerica.org</a:t>
            </a:r>
            <a:endParaRPr lang="en-US" altLang="en-US" b="1" u="sng" dirty="0"/>
          </a:p>
          <a:p>
            <a:pPr eaLnBrk="1" hangingPunct="1"/>
            <a:r>
              <a:rPr lang="en-US" altLang="en-US" dirty="0"/>
              <a:t>www.twitter.com/researchamerica</a:t>
            </a:r>
            <a:endParaRPr lang="en-US" altLang="en-US" b="1" u="sng" dirty="0"/>
          </a:p>
          <a:p>
            <a:pPr eaLnBrk="1" hangingPunct="1"/>
            <a:r>
              <a:rPr lang="en-US" altLang="en-US" dirty="0">
                <a:hlinkClick r:id="rId3"/>
              </a:rPr>
              <a:t>www.youtube.com/researchamerica</a:t>
            </a:r>
            <a:endParaRPr lang="en-US" altLang="en-US" b="1" u="sng" dirty="0"/>
          </a:p>
          <a:p>
            <a:pPr eaLnBrk="1" hangingPunct="1"/>
            <a:r>
              <a:rPr lang="en-US" altLang="en-US" b="1" dirty="0"/>
              <a:t>mwoolley@researchamerica.org</a:t>
            </a:r>
            <a:endParaRPr lang="en-US" altLang="en-US" dirty="0"/>
          </a:p>
        </p:txBody>
      </p:sp>
      <p:sp>
        <p:nvSpPr>
          <p:cNvPr id="173059" name="Title 1"/>
          <p:cNvSpPr>
            <a:spLocks noGrp="1"/>
          </p:cNvSpPr>
          <p:nvPr>
            <p:ph type="title"/>
          </p:nvPr>
        </p:nvSpPr>
        <p:spPr/>
        <p:txBody>
          <a:bodyPr/>
          <a:lstStyle/>
          <a:p>
            <a:pPr eaLnBrk="1" hangingPunct="1"/>
            <a:r>
              <a:rPr lang="en-US" altLang="en-US" sz="3600"/>
              <a:t>Research!America Works for You</a:t>
            </a:r>
          </a:p>
        </p:txBody>
      </p:sp>
      <p:pic>
        <p:nvPicPr>
          <p:cNvPr id="173060" name="Picture 2" descr="facebook-128x1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38407" y="3810007"/>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3" descr="youtube-128x1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38400" y="4895850"/>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4" descr="twitter-128x12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38407" y="4340232"/>
            <a:ext cx="3841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3" name="Picture 5" descr="rss-128x12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38400" y="3276600"/>
            <a:ext cx="350838"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4" name="TextBox 8"/>
          <p:cNvSpPr txBox="1">
            <a:spLocks noChangeArrowheads="1"/>
          </p:cNvSpPr>
          <p:nvPr/>
        </p:nvSpPr>
        <p:spPr bwMode="auto">
          <a:xfrm>
            <a:off x="2895600" y="2667007"/>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rgbClr val="B10021"/>
              </a:buClr>
              <a:buSzPct val="60000"/>
              <a:buFont typeface="Arial" panose="020B0604020202020204" pitchFamily="34" charset="0"/>
              <a:buChar char="•"/>
              <a:defRPr sz="2900">
                <a:solidFill>
                  <a:srgbClr val="000000"/>
                </a:solidFill>
                <a:latin typeface="Trebuchet MS" panose="020B0603020202020204" pitchFamily="34" charset="0"/>
              </a:defRPr>
            </a:lvl1pPr>
            <a:lvl2pPr marL="742950" indent="-285750">
              <a:spcBef>
                <a:spcPts val="550"/>
              </a:spcBef>
              <a:buClr>
                <a:srgbClr val="B10021"/>
              </a:buClr>
              <a:buSzPct val="70000"/>
              <a:buFont typeface="Arial" panose="020B0604020202020204" pitchFamily="34" charset="0"/>
              <a:buChar char="•"/>
              <a:defRPr sz="2600">
                <a:solidFill>
                  <a:srgbClr val="000000"/>
                </a:solidFill>
                <a:latin typeface="Trebuchet MS" panose="020B0603020202020204" pitchFamily="34" charset="0"/>
              </a:defRPr>
            </a:lvl2pPr>
            <a:lvl3pPr marL="1143000" indent="-228600">
              <a:spcBef>
                <a:spcPts val="500"/>
              </a:spcBef>
              <a:buClr>
                <a:srgbClr val="B10021"/>
              </a:buClr>
              <a:buSzPct val="75000"/>
              <a:buFont typeface="Arial" panose="020B0604020202020204" pitchFamily="34" charset="0"/>
              <a:buChar char="•"/>
              <a:defRPr sz="2300">
                <a:solidFill>
                  <a:srgbClr val="000000"/>
                </a:solidFill>
                <a:latin typeface="Trebuchet MS" panose="020B0603020202020204" pitchFamily="34" charset="0"/>
              </a:defRPr>
            </a:lvl3pPr>
            <a:lvl4pPr marL="1600200" indent="-228600">
              <a:spcBef>
                <a:spcPts val="400"/>
              </a:spcBef>
              <a:buClr>
                <a:srgbClr val="B10021"/>
              </a:buClr>
              <a:buSzPct val="75000"/>
              <a:buFont typeface="Arial" panose="020B0604020202020204" pitchFamily="34" charset="0"/>
              <a:buChar char="•"/>
              <a:defRPr sz="2000">
                <a:solidFill>
                  <a:srgbClr val="000000"/>
                </a:solidFill>
                <a:latin typeface="Trebuchet MS" panose="020B0603020202020204" pitchFamily="34" charset="0"/>
              </a:defRPr>
            </a:lvl4pPr>
            <a:lvl5pPr marL="2057400" indent="-228600">
              <a:spcBef>
                <a:spcPts val="400"/>
              </a:spcBef>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5pPr>
            <a:lvl6pPr marL="25146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6pPr>
            <a:lvl7pPr marL="29718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7pPr>
            <a:lvl8pPr marL="34290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8pPr>
            <a:lvl9pPr marL="3886200" indent="-228600" eaLnBrk="0" fontAlgn="base" hangingPunct="0">
              <a:spcBef>
                <a:spcPts val="400"/>
              </a:spcBef>
              <a:spcAft>
                <a:spcPct val="0"/>
              </a:spcAft>
              <a:buClr>
                <a:srgbClr val="B10021"/>
              </a:buClr>
              <a:buSzPct val="65000"/>
              <a:buFont typeface="Arial" panose="020B0604020202020204" pitchFamily="34" charset="0"/>
              <a:buChar char="•"/>
              <a:defRPr sz="2000">
                <a:solidFill>
                  <a:srgbClr val="000000"/>
                </a:solidFill>
                <a:latin typeface="Trebuchet MS" panose="020B0603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srgbClr val="B10021"/>
                </a:solidFill>
                <a:effectLst/>
                <a:uLnTx/>
                <a:uFillTx/>
                <a:latin typeface="Trebuchet MS" panose="020B0603020202020204" pitchFamily="34" charset="0"/>
                <a:ea typeface="+mn-ea"/>
                <a:cs typeface="+mn-cs"/>
              </a:rPr>
              <a:t>Connect with us</a:t>
            </a:r>
          </a:p>
        </p:txBody>
      </p:sp>
    </p:spTree>
    <p:extLst>
      <p:ext uri="{BB962C8B-B14F-4D97-AF65-F5344CB8AC3E}">
        <p14:creationId xmlns:p14="http://schemas.microsoft.com/office/powerpoint/2010/main" val="40045797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BD236E-C71A-4969-BB95-AFD2410CF168}"/>
              </a:ext>
            </a:extLst>
          </p:cNvPr>
          <p:cNvSpPr txBox="1">
            <a:spLocks/>
          </p:cNvSpPr>
          <p:nvPr/>
        </p:nvSpPr>
        <p:spPr>
          <a:xfrm>
            <a:off x="994153" y="509269"/>
            <a:ext cx="10752839" cy="6654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4800" b="1" dirty="0">
                <a:solidFill>
                  <a:srgbClr val="166938"/>
                </a:solidFill>
                <a:latin typeface="Calibri" panose="020F0502020204030204"/>
                <a:cs typeface="Arial" panose="020B0604020202020204" pitchFamily="34" charset="0"/>
              </a:rPr>
              <a:t>Become an ASHG Advocate</a:t>
            </a:r>
          </a:p>
        </p:txBody>
      </p:sp>
      <p:sp>
        <p:nvSpPr>
          <p:cNvPr id="4" name="Rectangle 3">
            <a:extLst>
              <a:ext uri="{FF2B5EF4-FFF2-40B4-BE49-F238E27FC236}">
                <a16:creationId xmlns:a16="http://schemas.microsoft.com/office/drawing/2014/main" id="{8F8B9677-AE09-4FE9-B7ED-F44A691CE1A8}"/>
              </a:ext>
            </a:extLst>
          </p:cNvPr>
          <p:cNvSpPr/>
          <p:nvPr/>
        </p:nvSpPr>
        <p:spPr>
          <a:xfrm>
            <a:off x="1002391" y="1233011"/>
            <a:ext cx="1074064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7D"/>
                </a:solidFill>
                <a:effectLst/>
                <a:uLnTx/>
                <a:uFillTx/>
                <a:latin typeface="Calibri" panose="020F0502020204030204"/>
                <a:ea typeface="+mn-ea"/>
                <a:cs typeface="+mn-cs"/>
              </a:rPr>
              <a:t>Take the Advocate’s pledge on ASHG’s Advocacy Center.</a:t>
            </a:r>
          </a:p>
        </p:txBody>
      </p:sp>
      <p:pic>
        <p:nvPicPr>
          <p:cNvPr id="6" name="Picture 5">
            <a:extLst>
              <a:ext uri="{FF2B5EF4-FFF2-40B4-BE49-F238E27FC236}">
                <a16:creationId xmlns:a16="http://schemas.microsoft.com/office/drawing/2014/main" id="{3E92B768-5EF4-4894-9415-3C8C16C47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691" y="2090356"/>
            <a:ext cx="3211830" cy="3211830"/>
          </a:xfrm>
          <a:prstGeom prst="rect">
            <a:avLst/>
          </a:prstGeom>
        </p:spPr>
      </p:pic>
      <p:sp>
        <p:nvSpPr>
          <p:cNvPr id="7" name="Rectangle 6">
            <a:extLst>
              <a:ext uri="{FF2B5EF4-FFF2-40B4-BE49-F238E27FC236}">
                <a16:creationId xmlns:a16="http://schemas.microsoft.com/office/drawing/2014/main" id="{59EBD273-9136-4C9A-A84A-C715BCC08514}"/>
              </a:ext>
            </a:extLst>
          </p:cNvPr>
          <p:cNvSpPr/>
          <p:nvPr/>
        </p:nvSpPr>
        <p:spPr>
          <a:xfrm>
            <a:off x="1130296" y="2293973"/>
            <a:ext cx="7282183" cy="3211831"/>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Commit to advocating for human genetics</a:t>
            </a:r>
            <a:br>
              <a:rPr kumimoji="0" lang="en-US" sz="2800" b="0" i="0" u="none" strike="noStrike" kern="1200" cap="none" spc="0" normalizeH="0" baseline="0" noProof="0" dirty="0">
                <a:ln>
                  <a:noFill/>
                </a:ln>
                <a:solidFill>
                  <a:prstClr val="black"/>
                </a:solidFill>
                <a:effectLst/>
                <a:uLnTx/>
                <a:uFillTx/>
                <a:latin typeface="Calibri"/>
                <a:ea typeface="+mn-ea"/>
                <a:cs typeface="+mn-cs"/>
              </a:rPr>
            </a:b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Get relevant and timely updates on issues and advocacy opportunities</a:t>
            </a:r>
            <a:br>
              <a:rPr kumimoji="0" lang="en-US" sz="2800" b="0" i="0" u="none" strike="noStrike" kern="1200" cap="none" spc="0" normalizeH="0" baseline="0" noProof="0" dirty="0">
                <a:ln>
                  <a:noFill/>
                </a:ln>
                <a:solidFill>
                  <a:prstClr val="black"/>
                </a:solidFill>
                <a:effectLst/>
                <a:uLnTx/>
                <a:uFillTx/>
                <a:latin typeface="Calibri"/>
                <a:ea typeface="+mn-ea"/>
                <a:cs typeface="+mn-cs"/>
              </a:rPr>
            </a:b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Take action by contacting your policymakers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DAD30A3-6FA9-4072-AF0F-6151DA38A85E}"/>
              </a:ext>
            </a:extLst>
          </p:cNvPr>
          <p:cNvSpPr/>
          <p:nvPr/>
        </p:nvSpPr>
        <p:spPr>
          <a:xfrm>
            <a:off x="4144129" y="5825511"/>
            <a:ext cx="4452887" cy="584775"/>
          </a:xfrm>
          <a:prstGeom prst="rect">
            <a:avLst/>
          </a:prstGeom>
        </p:spPr>
        <p:txBody>
          <a:bodyPr wrap="square">
            <a:spAutoFit/>
          </a:bodyPr>
          <a:lstStyle/>
          <a:p>
            <a:pPr algn="ctr"/>
            <a:r>
              <a:rPr lang="en-US" sz="3200" b="1" dirty="0">
                <a:solidFill>
                  <a:srgbClr val="00577D"/>
                </a:solidFill>
                <a:latin typeface="Calibri" panose="020F0502020204030204"/>
              </a:rPr>
              <a:t>www.ashg.org/pledge</a:t>
            </a:r>
          </a:p>
        </p:txBody>
      </p:sp>
    </p:spTree>
    <p:extLst>
      <p:ext uri="{BB962C8B-B14F-4D97-AF65-F5344CB8AC3E}">
        <p14:creationId xmlns:p14="http://schemas.microsoft.com/office/powerpoint/2010/main" val="2918577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p:cNvSpPr/>
          <p:nvPr/>
        </p:nvSpPr>
        <p:spPr>
          <a:xfrm rot="5400000">
            <a:off x="7364349" y="4897075"/>
            <a:ext cx="685800" cy="285750"/>
          </a:xfrm>
          <a:prstGeom prst="homePlate">
            <a:avLst/>
          </a:prstGeom>
          <a:solidFill>
            <a:srgbClr val="AAA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Tw Cen MT"/>
              <a:ea typeface="+mn-ea"/>
              <a:cs typeface="+mn-cs"/>
            </a:endParaRPr>
          </a:p>
        </p:txBody>
      </p:sp>
      <p:sp>
        <p:nvSpPr>
          <p:cNvPr id="2" name="Title 1"/>
          <p:cNvSpPr>
            <a:spLocks noGrp="1"/>
          </p:cNvSpPr>
          <p:nvPr>
            <p:ph type="title"/>
          </p:nvPr>
        </p:nvSpPr>
        <p:spPr>
          <a:xfrm>
            <a:off x="2133600" y="381000"/>
            <a:ext cx="8153400" cy="838200"/>
          </a:xfrm>
        </p:spPr>
        <p:txBody>
          <a:bodyPr/>
          <a:lstStyle/>
          <a:p>
            <a:r>
              <a:rPr lang="en-US" sz="3600" dirty="0"/>
              <a:t>Research! America Alliance </a:t>
            </a:r>
            <a:br>
              <a:rPr lang="en-US" sz="3600" dirty="0"/>
            </a:br>
            <a:endParaRPr lang="en-US" sz="3600" dirty="0"/>
          </a:p>
        </p:txBody>
      </p:sp>
      <p:sp>
        <p:nvSpPr>
          <p:cNvPr id="3" name="Content Placeholder 2"/>
          <p:cNvSpPr>
            <a:spLocks noGrp="1"/>
          </p:cNvSpPr>
          <p:nvPr>
            <p:ph sz="quarter" idx="4294967295"/>
          </p:nvPr>
        </p:nvSpPr>
        <p:spPr>
          <a:xfrm>
            <a:off x="1524007" y="1839913"/>
            <a:ext cx="3273425" cy="2857500"/>
          </a:xfrm>
        </p:spPr>
        <p:txBody>
          <a:bodyPr/>
          <a:lstStyle/>
          <a:p>
            <a:pPr marL="0" indent="0" algn="ctr">
              <a:buNone/>
            </a:pPr>
            <a:r>
              <a:rPr lang="en-US" sz="2400" dirty="0"/>
              <a:t>We bring stakeholders together to heighten the priority of research and to help assure scientific progress and the health and vitality of the scientific enterprise.</a:t>
            </a:r>
          </a:p>
        </p:txBody>
      </p:sp>
      <p:graphicFrame>
        <p:nvGraphicFramePr>
          <p:cNvPr id="4" name="Diagram 3"/>
          <p:cNvGraphicFramePr/>
          <p:nvPr/>
        </p:nvGraphicFramePr>
        <p:xfrm>
          <a:off x="5238750" y="2000258"/>
          <a:ext cx="4936998" cy="3216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6535674" y="5404077"/>
            <a:ext cx="2343150" cy="4413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Act to effect change</a:t>
            </a:r>
          </a:p>
        </p:txBody>
      </p:sp>
    </p:spTree>
    <p:extLst>
      <p:ext uri="{BB962C8B-B14F-4D97-AF65-F5344CB8AC3E}">
        <p14:creationId xmlns:p14="http://schemas.microsoft.com/office/powerpoint/2010/main" val="20986556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BD236E-C71A-4969-BB95-AFD2410CF168}"/>
              </a:ext>
            </a:extLst>
          </p:cNvPr>
          <p:cNvSpPr txBox="1">
            <a:spLocks/>
          </p:cNvSpPr>
          <p:nvPr/>
        </p:nvSpPr>
        <p:spPr>
          <a:xfrm>
            <a:off x="968962" y="1596044"/>
            <a:ext cx="10752839" cy="23135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600" b="1" i="0" u="none" strike="noStrike" kern="1200" cap="none" spc="0" normalizeH="0" baseline="0" noProof="0" dirty="0">
                <a:ln>
                  <a:noFill/>
                </a:ln>
                <a:solidFill>
                  <a:srgbClr val="166938"/>
                </a:solidFill>
                <a:effectLst/>
                <a:uLnTx/>
                <a:uFillTx/>
                <a:latin typeface="Calibri" panose="020F0502020204030204"/>
                <a:ea typeface="+mj-ea"/>
                <a:cs typeface="Arial" panose="020B0604020202020204" pitchFamily="34" charset="0"/>
              </a:rPr>
              <a:t>Getting involved in advocacy as a trainee or early career scientist</a:t>
            </a:r>
          </a:p>
        </p:txBody>
      </p:sp>
      <p:sp>
        <p:nvSpPr>
          <p:cNvPr id="4" name="Rectangle 3">
            <a:extLst>
              <a:ext uri="{FF2B5EF4-FFF2-40B4-BE49-F238E27FC236}">
                <a16:creationId xmlns:a16="http://schemas.microsoft.com/office/drawing/2014/main" id="{C0778F00-4EFB-407F-AB99-BC6A99728F08}"/>
              </a:ext>
            </a:extLst>
          </p:cNvPr>
          <p:cNvSpPr/>
          <p:nvPr/>
        </p:nvSpPr>
        <p:spPr>
          <a:xfrm>
            <a:off x="7701288" y="3801643"/>
            <a:ext cx="4020513"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7D"/>
                </a:solidFill>
                <a:effectLst/>
                <a:uLnTx/>
                <a:uFillTx/>
                <a:latin typeface="Calibri" panose="020F0502020204030204"/>
                <a:ea typeface="+mn-ea"/>
                <a:cs typeface="+mn-cs"/>
              </a:rPr>
              <a:t>May 6, 2020</a:t>
            </a:r>
          </a:p>
        </p:txBody>
      </p:sp>
      <p:sp>
        <p:nvSpPr>
          <p:cNvPr id="5" name="Rectangle 4">
            <a:extLst>
              <a:ext uri="{FF2B5EF4-FFF2-40B4-BE49-F238E27FC236}">
                <a16:creationId xmlns:a16="http://schemas.microsoft.com/office/drawing/2014/main" id="{B6F3B718-0EB9-5A4D-85FE-0C42FBEAEFB4}"/>
              </a:ext>
            </a:extLst>
          </p:cNvPr>
          <p:cNvSpPr/>
          <p:nvPr/>
        </p:nvSpPr>
        <p:spPr>
          <a:xfrm>
            <a:off x="968962" y="3801642"/>
            <a:ext cx="4020513"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600" b="1" dirty="0">
                <a:solidFill>
                  <a:srgbClr val="00577D"/>
                </a:solidFill>
                <a:latin typeface="Calibri" panose="020F0502020204030204"/>
              </a:rPr>
              <a:t>Allison </a:t>
            </a:r>
            <a:r>
              <a:rPr lang="en-US" sz="3600" b="1" dirty="0" err="1">
                <a:solidFill>
                  <a:srgbClr val="00577D"/>
                </a:solidFill>
                <a:latin typeface="Calibri" panose="020F0502020204030204"/>
              </a:rPr>
              <a:t>McCague</a:t>
            </a:r>
            <a:endParaRPr kumimoji="0" lang="en-US" sz="3600" b="1" i="0" u="none" strike="noStrike" kern="1200" cap="none" spc="0" normalizeH="0" baseline="0" noProof="0" dirty="0">
              <a:ln>
                <a:noFill/>
              </a:ln>
              <a:solidFill>
                <a:srgbClr val="00577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3346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90BF9F-2243-4F85-A6A3-B37CBC1EFDCB}"/>
              </a:ext>
            </a:extLst>
          </p:cNvPr>
          <p:cNvSpPr/>
          <p:nvPr/>
        </p:nvSpPr>
        <p:spPr>
          <a:xfrm>
            <a:off x="989038" y="1349192"/>
            <a:ext cx="8607476" cy="4278094"/>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Graduate school activities</a:t>
            </a:r>
          </a:p>
          <a:p>
            <a:pPr marL="800100" lvl="1" indent="-34290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Dual thesis project</a:t>
            </a:r>
          </a:p>
          <a:p>
            <a:pPr marL="800100" lvl="1" indent="-342900">
              <a:buFont typeface="Arial" panose="020B0604020202020204" pitchFamily="34" charset="0"/>
              <a:buChar char="•"/>
              <a:defRPr/>
            </a:pPr>
            <a:r>
              <a:rPr lang="en-US" sz="2800" dirty="0">
                <a:solidFill>
                  <a:prstClr val="black"/>
                </a:solidFill>
                <a:latin typeface="Calibri" panose="020F0502020204030204"/>
              </a:rPr>
              <a:t>Writing for The Nascent Transcript</a:t>
            </a:r>
          </a:p>
          <a:p>
            <a:pPr marL="800100" lvl="1" indent="-34290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Johns Hopkins Science Policy Group</a:t>
            </a:r>
          </a:p>
          <a:p>
            <a:pPr marL="800100" lvl="1" indent="-342900">
              <a:buFont typeface="Arial" panose="020B0604020202020204" pitchFamily="34" charset="0"/>
              <a:buChar char="•"/>
              <a:defRPr/>
            </a:pPr>
            <a:r>
              <a:rPr lang="en-US" sz="2800" dirty="0">
                <a:solidFill>
                  <a:prstClr val="black"/>
                </a:solidFill>
                <a:latin typeface="Calibri" panose="020F0502020204030204"/>
              </a:rPr>
              <a:t>ASBMB Hill Day</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Work with ASHG GPAC</a:t>
            </a:r>
          </a:p>
          <a:p>
            <a:pPr marR="0" lvl="0" algn="l" defTabSz="914400" rtl="0" eaLnBrk="1" fontAlgn="auto" latinLnBrk="0" hangingPunct="1">
              <a:lnSpc>
                <a:spcPct val="100000"/>
              </a:lnSpc>
              <a:spcBef>
                <a:spcPts val="0"/>
              </a:spcBef>
              <a:spcAft>
                <a:spcPts val="0"/>
              </a:spcAft>
              <a:buClrTx/>
              <a:buSzTx/>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prstClr val="black"/>
                </a:solidFill>
                <a:latin typeface="Calibri" panose="020F0502020204030204"/>
              </a:rPr>
              <a:t>Eagleton Science &amp; Politics Fellowship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04A78045-A72E-40BB-BF18-08CCDEB756B7}"/>
              </a:ext>
            </a:extLst>
          </p:cNvPr>
          <p:cNvSpPr txBox="1">
            <a:spLocks/>
          </p:cNvSpPr>
          <p:nvPr/>
        </p:nvSpPr>
        <p:spPr>
          <a:xfrm>
            <a:off x="994153" y="509269"/>
            <a:ext cx="10752839" cy="6654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800" b="1" dirty="0">
                <a:solidFill>
                  <a:srgbClr val="166938"/>
                </a:solidFill>
                <a:latin typeface="Calibri" panose="020F0502020204030204"/>
                <a:cs typeface="Arial" panose="020B0604020202020204" pitchFamily="34" charset="0"/>
              </a:rPr>
              <a:t>My path</a:t>
            </a:r>
            <a:endParaRPr kumimoji="0" lang="en-US" sz="4800" b="1" i="0" u="none" strike="noStrike" kern="1200" cap="none" spc="0" normalizeH="0" baseline="0" noProof="0" dirty="0">
              <a:ln>
                <a:noFill/>
              </a:ln>
              <a:solidFill>
                <a:srgbClr val="166938"/>
              </a:solidFill>
              <a:effectLst/>
              <a:uLnTx/>
              <a:uFillTx/>
              <a:latin typeface="Calibri" panose="020F0502020204030204"/>
              <a:ea typeface="+mj-ea"/>
              <a:cs typeface="Arial" panose="020B0604020202020204" pitchFamily="34" charset="0"/>
            </a:endParaRPr>
          </a:p>
        </p:txBody>
      </p:sp>
      <p:pic>
        <p:nvPicPr>
          <p:cNvPr id="6" name="Picture 5">
            <a:extLst>
              <a:ext uri="{FF2B5EF4-FFF2-40B4-BE49-F238E27FC236}">
                <a16:creationId xmlns:a16="http://schemas.microsoft.com/office/drawing/2014/main" id="{13D8D3BD-BA6B-EC45-9638-8614EAD99AA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340557" y="1349192"/>
            <a:ext cx="2272650" cy="3419762"/>
          </a:xfrm>
          <a:prstGeom prst="rect">
            <a:avLst/>
          </a:prstGeom>
        </p:spPr>
      </p:pic>
    </p:spTree>
    <p:extLst>
      <p:ext uri="{BB962C8B-B14F-4D97-AF65-F5344CB8AC3E}">
        <p14:creationId xmlns:p14="http://schemas.microsoft.com/office/powerpoint/2010/main" val="39991928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BD236E-C71A-4969-BB95-AFD2410CF168}"/>
              </a:ext>
            </a:extLst>
          </p:cNvPr>
          <p:cNvSpPr txBox="1">
            <a:spLocks/>
          </p:cNvSpPr>
          <p:nvPr/>
        </p:nvSpPr>
        <p:spPr>
          <a:xfrm>
            <a:off x="994153" y="509269"/>
            <a:ext cx="10752839" cy="6654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4800" b="1" dirty="0">
                <a:solidFill>
                  <a:srgbClr val="166938"/>
                </a:solidFill>
                <a:latin typeface="Calibri" panose="020F0502020204030204"/>
                <a:cs typeface="Arial" panose="020B0604020202020204" pitchFamily="34" charset="0"/>
              </a:rPr>
              <a:t>Advocacy tips for trainees</a:t>
            </a:r>
          </a:p>
        </p:txBody>
      </p:sp>
      <p:sp>
        <p:nvSpPr>
          <p:cNvPr id="4" name="Rectangle 3">
            <a:extLst>
              <a:ext uri="{FF2B5EF4-FFF2-40B4-BE49-F238E27FC236}">
                <a16:creationId xmlns:a16="http://schemas.microsoft.com/office/drawing/2014/main" id="{8F8B9677-AE09-4FE9-B7ED-F44A691CE1A8}"/>
              </a:ext>
            </a:extLst>
          </p:cNvPr>
          <p:cNvSpPr/>
          <p:nvPr/>
        </p:nvSpPr>
        <p:spPr>
          <a:xfrm>
            <a:off x="1002391" y="1233011"/>
            <a:ext cx="1074064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7D"/>
                </a:solidFill>
                <a:effectLst/>
                <a:uLnTx/>
                <a:uFillTx/>
                <a:latin typeface="Calibri" panose="020F0502020204030204"/>
                <a:ea typeface="+mn-ea"/>
                <a:cs typeface="+mn-cs"/>
              </a:rPr>
              <a:t>Seek out opportunities to engage…</a:t>
            </a:r>
          </a:p>
        </p:txBody>
      </p:sp>
      <p:sp>
        <p:nvSpPr>
          <p:cNvPr id="5" name="Rectangle 4">
            <a:extLst>
              <a:ext uri="{FF2B5EF4-FFF2-40B4-BE49-F238E27FC236}">
                <a16:creationId xmlns:a16="http://schemas.microsoft.com/office/drawing/2014/main" id="{EEEDB2EC-2B19-4748-801E-89588E0E2861}"/>
              </a:ext>
            </a:extLst>
          </p:cNvPr>
          <p:cNvSpPr/>
          <p:nvPr/>
        </p:nvSpPr>
        <p:spPr>
          <a:xfrm>
            <a:off x="1002392" y="1951399"/>
            <a:ext cx="5544182" cy="4955203"/>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At your institution</a:t>
            </a:r>
          </a:p>
          <a:p>
            <a:pPr marL="800100" lvl="1" indent="-34290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Science policy groups/clubs</a:t>
            </a:r>
          </a:p>
          <a:p>
            <a:pPr marL="800100" lvl="1" indent="-342900">
              <a:buFont typeface="Arial" panose="020B0604020202020204" pitchFamily="34" charset="0"/>
              <a:buChar char="•"/>
              <a:defRPr/>
            </a:pPr>
            <a:r>
              <a:rPr lang="en-US" sz="2400" dirty="0">
                <a:solidFill>
                  <a:prstClr val="black"/>
                </a:solidFill>
                <a:latin typeface="Calibri" panose="020F0502020204030204"/>
              </a:rPr>
              <a:t>Student government</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Elected officials and non-scientists</a:t>
            </a:r>
          </a:p>
          <a:p>
            <a:pPr marL="800100" lvl="1" indent="-34290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Invite elected officials to your lab/institution</a:t>
            </a:r>
          </a:p>
          <a:p>
            <a:pPr marL="800100" lvl="1" indent="-342900">
              <a:buFont typeface="Arial" panose="020B0604020202020204" pitchFamily="34" charset="0"/>
              <a:buChar char="•"/>
              <a:defRPr/>
            </a:pPr>
            <a:r>
              <a:rPr lang="en-US" sz="2400" dirty="0">
                <a:solidFill>
                  <a:prstClr val="black"/>
                </a:solidFill>
                <a:latin typeface="Calibri" panose="020F0502020204030204"/>
              </a:rPr>
              <a:t>Patient advocacy groups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With your home scientific society</a:t>
            </a:r>
            <a:endParaRPr lang="en-US" sz="2800" dirty="0">
              <a:solidFill>
                <a:prstClr val="black"/>
              </a:solidFill>
              <a:latin typeface="Calibri" panose="020F0502020204030204"/>
            </a:endParaRPr>
          </a:p>
          <a:p>
            <a:pPr marL="800100" lvl="1" indent="-34290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Become an ASHG advocate</a:t>
            </a:r>
          </a:p>
          <a:p>
            <a:pPr marL="800100" lvl="1" indent="-342900">
              <a:buFont typeface="Arial" panose="020B0604020202020204" pitchFamily="34" charset="0"/>
              <a:buChar char="•"/>
              <a:defRPr/>
            </a:pPr>
            <a:r>
              <a:rPr lang="en-US" sz="2400" dirty="0">
                <a:solidFill>
                  <a:prstClr val="black"/>
                </a:solidFill>
                <a:latin typeface="Calibri" panose="020F0502020204030204"/>
              </a:rPr>
              <a:t>Organized Hill Days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BFF80BA-4C8F-2A41-B241-9EE7903249EE}"/>
              </a:ext>
            </a:extLst>
          </p:cNvPr>
          <p:cNvPicPr>
            <a:picLocks noChangeAspect="1"/>
          </p:cNvPicPr>
          <p:nvPr/>
        </p:nvPicPr>
        <p:blipFill>
          <a:blip r:embed="rId3"/>
          <a:stretch>
            <a:fillRect/>
          </a:stretch>
        </p:blipFill>
        <p:spPr>
          <a:xfrm>
            <a:off x="6679096" y="1951399"/>
            <a:ext cx="5234609" cy="3925957"/>
          </a:xfrm>
          <a:prstGeom prst="rect">
            <a:avLst/>
          </a:prstGeom>
        </p:spPr>
      </p:pic>
    </p:spTree>
    <p:extLst>
      <p:ext uri="{BB962C8B-B14F-4D97-AF65-F5344CB8AC3E}">
        <p14:creationId xmlns:p14="http://schemas.microsoft.com/office/powerpoint/2010/main" val="2995066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5BD236E-C71A-4969-BB95-AFD2410CF168}"/>
              </a:ext>
            </a:extLst>
          </p:cNvPr>
          <p:cNvSpPr txBox="1">
            <a:spLocks/>
          </p:cNvSpPr>
          <p:nvPr/>
        </p:nvSpPr>
        <p:spPr>
          <a:xfrm>
            <a:off x="994153" y="509269"/>
            <a:ext cx="10752839" cy="6654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4800" b="1" dirty="0">
                <a:solidFill>
                  <a:srgbClr val="166938"/>
                </a:solidFill>
                <a:latin typeface="Calibri" panose="020F0502020204030204"/>
                <a:cs typeface="Arial" panose="020B0604020202020204" pitchFamily="34" charset="0"/>
              </a:rPr>
              <a:t>Advocacy tips for trainees</a:t>
            </a:r>
          </a:p>
        </p:txBody>
      </p:sp>
      <p:sp>
        <p:nvSpPr>
          <p:cNvPr id="4" name="Rectangle 3">
            <a:extLst>
              <a:ext uri="{FF2B5EF4-FFF2-40B4-BE49-F238E27FC236}">
                <a16:creationId xmlns:a16="http://schemas.microsoft.com/office/drawing/2014/main" id="{8F8B9677-AE09-4FE9-B7ED-F44A691CE1A8}"/>
              </a:ext>
            </a:extLst>
          </p:cNvPr>
          <p:cNvSpPr/>
          <p:nvPr/>
        </p:nvSpPr>
        <p:spPr>
          <a:xfrm>
            <a:off x="1002391" y="1233011"/>
            <a:ext cx="1074064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577D"/>
                </a:solidFill>
                <a:latin typeface="Calibri" panose="020F0502020204030204"/>
              </a:rPr>
              <a:t>The narrative power of storytelling</a:t>
            </a:r>
            <a:endParaRPr kumimoji="0" lang="en-US" sz="3600" b="1" i="0" u="none" strike="noStrike" kern="1200" cap="none" spc="0" normalizeH="0" baseline="0" noProof="0" dirty="0">
              <a:ln>
                <a:noFill/>
              </a:ln>
              <a:solidFill>
                <a:srgbClr val="00577D"/>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EEDB2EC-2B19-4748-801E-89588E0E2861}"/>
              </a:ext>
            </a:extLst>
          </p:cNvPr>
          <p:cNvSpPr/>
          <p:nvPr/>
        </p:nvSpPr>
        <p:spPr>
          <a:xfrm>
            <a:off x="1002391" y="1951399"/>
            <a:ext cx="6235317" cy="4893647"/>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Writing and blogging</a:t>
            </a:r>
          </a:p>
          <a:p>
            <a:pPr marL="800100" lvl="1" indent="-342900">
              <a:buFont typeface="Arial" panose="020B0604020202020204" pitchFamily="34" charset="0"/>
              <a:buChar char="•"/>
              <a:defRPr/>
            </a:pPr>
            <a:r>
              <a:rPr lang="en-US" sz="2400" dirty="0">
                <a:solidFill>
                  <a:prstClr val="black"/>
                </a:solidFill>
                <a:latin typeface="Calibri" panose="020F0502020204030204"/>
              </a:rPr>
              <a:t>Can be via a scientific society, your institution, or on your own</a:t>
            </a:r>
          </a:p>
          <a:p>
            <a:pPr marL="800100" lvl="1" indent="-34290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Op-eds</a:t>
            </a:r>
          </a:p>
          <a:p>
            <a:pPr marL="800100" lvl="1" indent="-342900">
              <a:buFont typeface="Arial" panose="020B0604020202020204" pitchFamily="34" charset="0"/>
              <a:buChar char="•"/>
              <a:defRPr/>
            </a:pPr>
            <a:r>
              <a:rPr lang="en-US" sz="2400" dirty="0">
                <a:solidFill>
                  <a:prstClr val="black"/>
                </a:solidFill>
                <a:latin typeface="Calibri" panose="020F0502020204030204"/>
              </a:rPr>
              <a:t>Perspectives in journals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Arial" panose="020B0604020202020204" pitchFamily="34" charset="0"/>
              <a:buChar char="•"/>
              <a:defRPr/>
            </a:pPr>
            <a:r>
              <a:rPr lang="en-US" sz="2800" dirty="0">
                <a:solidFill>
                  <a:prstClr val="black"/>
                </a:solidFill>
              </a:rPr>
              <a:t>Use your other interests to reach a wider audience</a:t>
            </a:r>
          </a:p>
          <a:p>
            <a:pPr>
              <a:defRPr/>
            </a:pPr>
            <a:endParaRPr lang="en-US" sz="2800" dirty="0">
              <a:solidFill>
                <a:prstClr val="black"/>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Social media</a:t>
            </a:r>
          </a:p>
          <a:p>
            <a:pPr marL="800100" lvl="1" indent="-34290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Seize the moment – post about relevant issues</a:t>
            </a:r>
          </a:p>
        </p:txBody>
      </p:sp>
      <p:pic>
        <p:nvPicPr>
          <p:cNvPr id="3" name="Picture 2">
            <a:extLst>
              <a:ext uri="{FF2B5EF4-FFF2-40B4-BE49-F238E27FC236}">
                <a16:creationId xmlns:a16="http://schemas.microsoft.com/office/drawing/2014/main" id="{2B7B1704-A7DF-114E-946A-B722FC1E8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9000" y="1925495"/>
            <a:ext cx="3169814" cy="4919552"/>
          </a:xfrm>
          <a:prstGeom prst="rect">
            <a:avLst/>
          </a:prstGeom>
        </p:spPr>
      </p:pic>
    </p:spTree>
    <p:extLst>
      <p:ext uri="{BB962C8B-B14F-4D97-AF65-F5344CB8AC3E}">
        <p14:creationId xmlns:p14="http://schemas.microsoft.com/office/powerpoint/2010/main" val="1412893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3C262E-05EB-42E5-8CD1-5818795B9B03}"/>
              </a:ext>
            </a:extLst>
          </p:cNvPr>
          <p:cNvSpPr/>
          <p:nvPr/>
        </p:nvSpPr>
        <p:spPr>
          <a:xfrm>
            <a:off x="994154" y="1659285"/>
            <a:ext cx="6569020" cy="4708981"/>
          </a:xfrm>
          <a:prstGeom prst="rect">
            <a:avLst/>
          </a:prstGeom>
        </p:spPr>
        <p:txBody>
          <a:bodyPr wrap="square">
            <a:spAutoFit/>
          </a:bodyPr>
          <a:lstStyle/>
          <a:p>
            <a:pPr marL="342900" lvl="0" indent="-342900">
              <a:buFont typeface="Arial" panose="020B0604020202020204" pitchFamily="34" charset="0"/>
              <a:buChar char="•"/>
              <a:defRPr/>
            </a:pPr>
            <a:r>
              <a:rPr lang="en-US" sz="2800" dirty="0">
                <a:solidFill>
                  <a:prstClr val="black"/>
                </a:solidFill>
              </a:rPr>
              <a:t>You can provide a perspective others can’t about how certain policies impact you</a:t>
            </a:r>
          </a:p>
          <a:p>
            <a:pPr marL="800100" lvl="1" indent="-342900">
              <a:buFont typeface="Arial" panose="020B0604020202020204" pitchFamily="34" charset="0"/>
              <a:buChar char="•"/>
              <a:defRPr/>
            </a:pPr>
            <a:r>
              <a:rPr lang="en-US" sz="2400" dirty="0">
                <a:solidFill>
                  <a:prstClr val="black"/>
                </a:solidFill>
              </a:rPr>
              <a:t>Grad student tax</a:t>
            </a:r>
          </a:p>
          <a:p>
            <a:pPr marL="800100" lvl="1" indent="-342900">
              <a:buFont typeface="Arial" panose="020B0604020202020204" pitchFamily="34" charset="0"/>
              <a:buChar char="•"/>
              <a:defRPr/>
            </a:pPr>
            <a:r>
              <a:rPr lang="en-US" sz="2400" dirty="0">
                <a:solidFill>
                  <a:prstClr val="black"/>
                </a:solidFill>
              </a:rPr>
              <a:t>NIH funding and training grants </a:t>
            </a:r>
            <a:br>
              <a:rPr lang="en-US" sz="2800" dirty="0">
                <a:solidFill>
                  <a:prstClr val="black"/>
                </a:solidFill>
              </a:rPr>
            </a:br>
            <a:endParaRPr lang="en-US" sz="2800" dirty="0">
              <a:solidFill>
                <a:prstClr val="black"/>
              </a:solidFill>
            </a:endParaRPr>
          </a:p>
          <a:p>
            <a:pPr marL="342900" lvl="0" indent="-342900">
              <a:buFont typeface="Arial" panose="020B0604020202020204" pitchFamily="34" charset="0"/>
              <a:buChar char="•"/>
              <a:defRPr/>
            </a:pPr>
            <a:r>
              <a:rPr lang="en-US" sz="2800" dirty="0">
                <a:solidFill>
                  <a:prstClr val="black"/>
                </a:solidFill>
              </a:rPr>
              <a:t>You are the future of the scientific community!</a:t>
            </a:r>
            <a:br>
              <a:rPr lang="en-US" sz="2800" dirty="0">
                <a:solidFill>
                  <a:prstClr val="black"/>
                </a:solidFill>
              </a:rPr>
            </a:br>
            <a:endParaRPr lang="en-US" sz="2800" dirty="0">
              <a:solidFill>
                <a:prstClr val="black"/>
              </a:solidFill>
            </a:endParaRPr>
          </a:p>
          <a:p>
            <a:pPr marL="342900" lvl="0" indent="-342900">
              <a:buFont typeface="Arial" panose="020B0604020202020204" pitchFamily="34" charset="0"/>
              <a:buChar char="•"/>
              <a:defRPr/>
            </a:pPr>
            <a:r>
              <a:rPr lang="en-US" sz="2800" dirty="0">
                <a:solidFill>
                  <a:prstClr val="black"/>
                </a:solidFill>
              </a:rPr>
              <a:t>Young people have historically been the activists/drivers of change</a:t>
            </a:r>
          </a:p>
        </p:txBody>
      </p:sp>
      <p:sp>
        <p:nvSpPr>
          <p:cNvPr id="10" name="Title 1">
            <a:extLst>
              <a:ext uri="{FF2B5EF4-FFF2-40B4-BE49-F238E27FC236}">
                <a16:creationId xmlns:a16="http://schemas.microsoft.com/office/drawing/2014/main" id="{15BD236E-C71A-4969-BB95-AFD2410CF168}"/>
              </a:ext>
            </a:extLst>
          </p:cNvPr>
          <p:cNvSpPr txBox="1">
            <a:spLocks/>
          </p:cNvSpPr>
          <p:nvPr/>
        </p:nvSpPr>
        <p:spPr>
          <a:xfrm>
            <a:off x="605643" y="509269"/>
            <a:ext cx="11483438" cy="6654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4800" b="1" dirty="0">
                <a:solidFill>
                  <a:srgbClr val="166938"/>
                </a:solidFill>
                <a:latin typeface="Calibri" panose="020F0502020204030204"/>
                <a:cs typeface="Arial" panose="020B0604020202020204" pitchFamily="34" charset="0"/>
              </a:rPr>
              <a:t>Why trainee and early career voices matter</a:t>
            </a:r>
          </a:p>
        </p:txBody>
      </p:sp>
      <p:pic>
        <p:nvPicPr>
          <p:cNvPr id="4" name="Picture 3">
            <a:extLst>
              <a:ext uri="{FF2B5EF4-FFF2-40B4-BE49-F238E27FC236}">
                <a16:creationId xmlns:a16="http://schemas.microsoft.com/office/drawing/2014/main" id="{A15EEF7A-A35C-1045-94B4-22703AC66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370404" y="1945677"/>
            <a:ext cx="4639906" cy="3479929"/>
          </a:xfrm>
          <a:prstGeom prst="rect">
            <a:avLst/>
          </a:prstGeom>
        </p:spPr>
      </p:pic>
      <p:sp>
        <p:nvSpPr>
          <p:cNvPr id="5" name="TextBox 4">
            <a:extLst>
              <a:ext uri="{FF2B5EF4-FFF2-40B4-BE49-F238E27FC236}">
                <a16:creationId xmlns:a16="http://schemas.microsoft.com/office/drawing/2014/main" id="{D757B477-D7C7-424B-A2DE-6AB85FF4D483}"/>
              </a:ext>
            </a:extLst>
          </p:cNvPr>
          <p:cNvSpPr txBox="1"/>
          <p:nvPr/>
        </p:nvSpPr>
        <p:spPr>
          <a:xfrm>
            <a:off x="7857404" y="5990097"/>
            <a:ext cx="3828320" cy="307777"/>
          </a:xfrm>
          <a:prstGeom prst="rect">
            <a:avLst/>
          </a:prstGeom>
          <a:noFill/>
        </p:spPr>
        <p:txBody>
          <a:bodyPr wrap="square" rtlCol="0">
            <a:spAutoFit/>
          </a:bodyPr>
          <a:lstStyle/>
          <a:p>
            <a:r>
              <a:rPr lang="en-US" sz="1400" dirty="0"/>
              <a:t>Source: Allison </a:t>
            </a:r>
            <a:r>
              <a:rPr lang="en-US" sz="1400" dirty="0" err="1"/>
              <a:t>McCague</a:t>
            </a:r>
            <a:r>
              <a:rPr lang="en-US" sz="1400" dirty="0"/>
              <a:t>, 2018 March for Science</a:t>
            </a:r>
          </a:p>
        </p:txBody>
      </p:sp>
    </p:spTree>
    <p:extLst>
      <p:ext uri="{BB962C8B-B14F-4D97-AF65-F5344CB8AC3E}">
        <p14:creationId xmlns:p14="http://schemas.microsoft.com/office/powerpoint/2010/main" val="147533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3C262E-05EB-42E5-8CD1-5818795B9B03}"/>
              </a:ext>
            </a:extLst>
          </p:cNvPr>
          <p:cNvSpPr/>
          <p:nvPr/>
        </p:nvSpPr>
        <p:spPr>
          <a:xfrm>
            <a:off x="994153" y="1174705"/>
            <a:ext cx="9916509" cy="6124754"/>
          </a:xfrm>
          <a:prstGeom prst="rect">
            <a:avLst/>
          </a:prstGeom>
        </p:spPr>
        <p:txBody>
          <a:bodyPr wrap="square">
            <a:spAutoFit/>
          </a:bodyPr>
          <a:lstStyle/>
          <a:p>
            <a:pPr marL="342900" lvl="0" indent="-342900">
              <a:buFont typeface="Arial" panose="020B0604020202020204" pitchFamily="34" charset="0"/>
              <a:buChar char="•"/>
              <a:defRPr/>
            </a:pPr>
            <a:r>
              <a:rPr lang="en-US" sz="2800" dirty="0">
                <a:solidFill>
                  <a:prstClr val="black"/>
                </a:solidFill>
              </a:rPr>
              <a:t>ASHG Advocacy Center: </a:t>
            </a:r>
            <a:r>
              <a:rPr lang="en-US" sz="2800" dirty="0">
                <a:solidFill>
                  <a:prstClr val="black"/>
                </a:solidFill>
                <a:hlinkClick r:id="rId2"/>
              </a:rPr>
              <a:t>https://www.ashg.org/advocacy/advocacy-center/</a:t>
            </a:r>
            <a:endParaRPr lang="en-US" sz="2800" dirty="0">
              <a:solidFill>
                <a:prstClr val="black"/>
              </a:solidFill>
            </a:endParaRPr>
          </a:p>
          <a:p>
            <a:pPr lvl="0">
              <a:defRPr/>
            </a:pPr>
            <a:endParaRPr lang="en-US" sz="2800" dirty="0">
              <a:solidFill>
                <a:prstClr val="black"/>
              </a:solidFill>
            </a:endParaRPr>
          </a:p>
          <a:p>
            <a:pPr marL="342900" lvl="0" indent="-342900">
              <a:buFont typeface="Arial" panose="020B0604020202020204" pitchFamily="34" charset="0"/>
              <a:buChar char="•"/>
              <a:defRPr/>
            </a:pPr>
            <a:r>
              <a:rPr lang="en-US" sz="2800" dirty="0">
                <a:solidFill>
                  <a:prstClr val="black"/>
                </a:solidFill>
              </a:rPr>
              <a:t>Union of Concerned Scientists: </a:t>
            </a:r>
            <a:r>
              <a:rPr lang="en-US" sz="2800" dirty="0">
                <a:solidFill>
                  <a:prstClr val="black"/>
                </a:solidFill>
                <a:hlinkClick r:id="rId3"/>
              </a:rPr>
              <a:t>https://blog.ucsusa.org/science-blogger/empowering-early-career-scientists-to-engage-in-science-advocacy-policy-and-communication</a:t>
            </a:r>
            <a:endParaRPr lang="en-US" sz="2800" dirty="0">
              <a:solidFill>
                <a:prstClr val="black"/>
              </a:solidFill>
            </a:endParaRPr>
          </a:p>
          <a:p>
            <a:pPr lvl="0">
              <a:defRPr/>
            </a:pPr>
            <a:endParaRPr lang="en-US" sz="2800" dirty="0">
              <a:solidFill>
                <a:prstClr val="black"/>
              </a:solidFill>
            </a:endParaRPr>
          </a:p>
          <a:p>
            <a:pPr marL="342900" lvl="0" indent="-342900">
              <a:buFont typeface="Arial" panose="020B0604020202020204" pitchFamily="34" charset="0"/>
              <a:buChar char="•"/>
              <a:defRPr/>
            </a:pPr>
            <a:r>
              <a:rPr lang="en-US" sz="2800" dirty="0">
                <a:solidFill>
                  <a:prstClr val="black"/>
                </a:solidFill>
              </a:rPr>
              <a:t>National Science Policy Network: </a:t>
            </a:r>
            <a:r>
              <a:rPr lang="en-US" sz="2800" dirty="0">
                <a:solidFill>
                  <a:prstClr val="black"/>
                </a:solidFill>
                <a:hlinkClick r:id="rId4"/>
              </a:rPr>
              <a:t>https://scipolnetwork.org/</a:t>
            </a:r>
            <a:endParaRPr lang="en-US" sz="2800" dirty="0">
              <a:solidFill>
                <a:prstClr val="black"/>
              </a:solidFill>
            </a:endParaRPr>
          </a:p>
          <a:p>
            <a:pPr lvl="0">
              <a:defRPr/>
            </a:pPr>
            <a:endParaRPr lang="en-US" sz="2800" dirty="0">
              <a:solidFill>
                <a:prstClr val="black"/>
              </a:solidFill>
            </a:endParaRPr>
          </a:p>
          <a:p>
            <a:pPr marL="342900" lvl="0" indent="-342900">
              <a:buFont typeface="Arial" panose="020B0604020202020204" pitchFamily="34" charset="0"/>
              <a:buChar char="•"/>
              <a:defRPr/>
            </a:pPr>
            <a:r>
              <a:rPr lang="en-US" sz="2800" dirty="0">
                <a:solidFill>
                  <a:prstClr val="black"/>
                </a:solidFill>
              </a:rPr>
              <a:t>AAAS: </a:t>
            </a:r>
            <a:r>
              <a:rPr lang="en-US" sz="2800" dirty="0">
                <a:solidFill>
                  <a:prstClr val="black"/>
                </a:solidFill>
                <a:hlinkClick r:id="rId5"/>
              </a:rPr>
              <a:t>https://www.aaas.org/resources/take-action-toolkit</a:t>
            </a:r>
            <a:endParaRPr lang="en-US" sz="2800" dirty="0">
              <a:solidFill>
                <a:prstClr val="black"/>
              </a:solidFill>
            </a:endParaRPr>
          </a:p>
          <a:p>
            <a:pPr lvl="0">
              <a:defRPr/>
            </a:pPr>
            <a:endParaRPr lang="en-US" sz="2800" dirty="0">
              <a:solidFill>
                <a:prstClr val="black"/>
              </a:solidFill>
            </a:endParaRPr>
          </a:p>
          <a:p>
            <a:pPr marL="342900" lvl="0" indent="-342900">
              <a:buFont typeface="Arial" panose="020B0604020202020204" pitchFamily="34" charset="0"/>
              <a:buChar char="•"/>
              <a:defRPr/>
            </a:pPr>
            <a:r>
              <a:rPr lang="en-US" sz="2800" dirty="0">
                <a:solidFill>
                  <a:prstClr val="black"/>
                </a:solidFill>
              </a:rPr>
              <a:t>And many more! Feel free to reach out to me: </a:t>
            </a:r>
            <a:r>
              <a:rPr lang="en-US" sz="2800" dirty="0" err="1">
                <a:solidFill>
                  <a:prstClr val="black"/>
                </a:solidFill>
              </a:rPr>
              <a:t>mccague.allison@gmail.com</a:t>
            </a:r>
            <a:endParaRPr lang="en-US" sz="2800" dirty="0">
              <a:solidFill>
                <a:prstClr val="black"/>
              </a:solidFill>
            </a:endParaRPr>
          </a:p>
          <a:p>
            <a:pPr marL="342900" lvl="0" indent="-342900">
              <a:buFont typeface="Arial" panose="020B0604020202020204" pitchFamily="34" charset="0"/>
              <a:buChar char="•"/>
              <a:defRPr/>
            </a:pPr>
            <a:endParaRPr lang="en-US" sz="2800" dirty="0">
              <a:solidFill>
                <a:prstClr val="black"/>
              </a:solidFill>
            </a:endParaRPr>
          </a:p>
        </p:txBody>
      </p:sp>
      <p:sp>
        <p:nvSpPr>
          <p:cNvPr id="10" name="Title 1">
            <a:extLst>
              <a:ext uri="{FF2B5EF4-FFF2-40B4-BE49-F238E27FC236}">
                <a16:creationId xmlns:a16="http://schemas.microsoft.com/office/drawing/2014/main" id="{15BD236E-C71A-4969-BB95-AFD2410CF168}"/>
              </a:ext>
            </a:extLst>
          </p:cNvPr>
          <p:cNvSpPr txBox="1">
            <a:spLocks/>
          </p:cNvSpPr>
          <p:nvPr/>
        </p:nvSpPr>
        <p:spPr>
          <a:xfrm>
            <a:off x="994153" y="509269"/>
            <a:ext cx="10752839" cy="6654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4800" b="1" dirty="0">
                <a:solidFill>
                  <a:srgbClr val="166938"/>
                </a:solidFill>
                <a:latin typeface="Calibri" panose="020F0502020204030204"/>
                <a:cs typeface="Arial" panose="020B0604020202020204" pitchFamily="34" charset="0"/>
              </a:rPr>
              <a:t>Resources and Links</a:t>
            </a:r>
          </a:p>
        </p:txBody>
      </p:sp>
    </p:spTree>
    <p:extLst>
      <p:ext uri="{BB962C8B-B14F-4D97-AF65-F5344CB8AC3E}">
        <p14:creationId xmlns:p14="http://schemas.microsoft.com/office/powerpoint/2010/main" val="20849687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7B1BB2B-2FD7-4B9A-AF7B-DB310EE80249}"/>
              </a:ext>
            </a:extLst>
          </p:cNvPr>
          <p:cNvSpPr txBox="1"/>
          <p:nvPr/>
        </p:nvSpPr>
        <p:spPr>
          <a:xfrm>
            <a:off x="2311723" y="4235850"/>
            <a:ext cx="21857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77D"/>
                </a:solidFill>
                <a:effectLst/>
                <a:uLnTx/>
                <a:uFillTx/>
                <a:latin typeface="Calibri" panose="020F0502020204030204"/>
                <a:ea typeface="+mn-ea"/>
                <a:cs typeface="+mn-cs"/>
              </a:rPr>
              <a:t>Mary Woolley</a:t>
            </a:r>
          </a:p>
        </p:txBody>
      </p:sp>
      <p:sp>
        <p:nvSpPr>
          <p:cNvPr id="18" name="TextBox 17">
            <a:extLst>
              <a:ext uri="{FF2B5EF4-FFF2-40B4-BE49-F238E27FC236}">
                <a16:creationId xmlns:a16="http://schemas.microsoft.com/office/drawing/2014/main" id="{A44D00D8-7890-43F6-9E57-32B2898678BE}"/>
              </a:ext>
            </a:extLst>
          </p:cNvPr>
          <p:cNvSpPr txBox="1"/>
          <p:nvPr/>
        </p:nvSpPr>
        <p:spPr>
          <a:xfrm>
            <a:off x="7707901" y="4203680"/>
            <a:ext cx="21857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77D"/>
                </a:solidFill>
                <a:effectLst/>
                <a:uLnTx/>
                <a:uFillTx/>
                <a:latin typeface="Calibri" panose="020F0502020204030204"/>
                <a:ea typeface="+mn-ea"/>
                <a:cs typeface="+mn-cs"/>
              </a:rPr>
              <a:t>Lynn Jorde, PhD, </a:t>
            </a:r>
            <a:r>
              <a:rPr kumimoji="0" lang="en-US" sz="1800" b="0" i="1" u="none" strike="noStrike" kern="1200" cap="none" spc="0" normalizeH="0" baseline="0" noProof="0" dirty="0">
                <a:ln>
                  <a:noFill/>
                </a:ln>
                <a:solidFill>
                  <a:srgbClr val="00577D"/>
                </a:solidFill>
                <a:effectLst/>
                <a:uLnTx/>
                <a:uFillTx/>
                <a:latin typeface="Calibri" panose="020F0502020204030204"/>
                <a:ea typeface="+mn-ea"/>
                <a:cs typeface="+mn-cs"/>
              </a:rPr>
              <a:t>Moderator</a:t>
            </a:r>
          </a:p>
        </p:txBody>
      </p:sp>
      <p:sp>
        <p:nvSpPr>
          <p:cNvPr id="19" name="TextBox 18">
            <a:extLst>
              <a:ext uri="{FF2B5EF4-FFF2-40B4-BE49-F238E27FC236}">
                <a16:creationId xmlns:a16="http://schemas.microsoft.com/office/drawing/2014/main" id="{98A1122A-FD20-412E-A843-EB674AC17BC8}"/>
              </a:ext>
            </a:extLst>
          </p:cNvPr>
          <p:cNvSpPr txBox="1"/>
          <p:nvPr/>
        </p:nvSpPr>
        <p:spPr>
          <a:xfrm>
            <a:off x="4937760" y="4235850"/>
            <a:ext cx="22510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77D"/>
                </a:solidFill>
                <a:effectLst/>
                <a:uLnTx/>
                <a:uFillTx/>
                <a:latin typeface="Calibri" panose="020F0502020204030204"/>
                <a:ea typeface="+mn-ea"/>
                <a:cs typeface="+mn-cs"/>
              </a:rPr>
              <a:t>Allison McCague, PhD</a:t>
            </a:r>
          </a:p>
        </p:txBody>
      </p:sp>
      <p:pic>
        <p:nvPicPr>
          <p:cNvPr id="3" name="Picture 2" descr="A person posing for the camera&#10;&#10;Description automatically generated">
            <a:extLst>
              <a:ext uri="{FF2B5EF4-FFF2-40B4-BE49-F238E27FC236}">
                <a16:creationId xmlns:a16="http://schemas.microsoft.com/office/drawing/2014/main" id="{CDDE183F-D790-4AEB-ACDD-4EA4068460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232" y="1789549"/>
            <a:ext cx="1747358" cy="2446301"/>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44860886-2BAC-4704-9C60-2E72B36DB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900" y="1789549"/>
            <a:ext cx="1639472" cy="2465596"/>
          </a:xfrm>
          <a:prstGeom prst="rect">
            <a:avLst/>
          </a:prstGeom>
        </p:spPr>
      </p:pic>
      <p:pic>
        <p:nvPicPr>
          <p:cNvPr id="8" name="Picture 7" descr="A person wearing a hat&#10;&#10;Description automatically generated">
            <a:extLst>
              <a:ext uri="{FF2B5EF4-FFF2-40B4-BE49-F238E27FC236}">
                <a16:creationId xmlns:a16="http://schemas.microsoft.com/office/drawing/2014/main" id="{AEC097E9-09EC-4627-8EAB-1909957C5D23}"/>
              </a:ext>
            </a:extLst>
          </p:cNvPr>
          <p:cNvPicPr>
            <a:picLocks noChangeAspect="1"/>
          </p:cNvPicPr>
          <p:nvPr/>
        </p:nvPicPr>
        <p:blipFill rotWithShape="1">
          <a:blip r:embed="rId4">
            <a:extLst>
              <a:ext uri="{28A0092B-C50C-407E-A947-70E740481C1C}">
                <a14:useLocalDpi xmlns:a14="http://schemas.microsoft.com/office/drawing/2010/main" val="0"/>
              </a:ext>
            </a:extLst>
          </a:blip>
          <a:srcRect l="4872" t="-1" r="32372" b="-2769"/>
          <a:stretch/>
        </p:blipFill>
        <p:spPr>
          <a:xfrm>
            <a:off x="7844138" y="1847427"/>
            <a:ext cx="1913243" cy="2349840"/>
          </a:xfrm>
          <a:prstGeom prst="rect">
            <a:avLst/>
          </a:prstGeom>
        </p:spPr>
      </p:pic>
      <p:sp>
        <p:nvSpPr>
          <p:cNvPr id="9" name="Title 1">
            <a:extLst>
              <a:ext uri="{FF2B5EF4-FFF2-40B4-BE49-F238E27FC236}">
                <a16:creationId xmlns:a16="http://schemas.microsoft.com/office/drawing/2014/main" id="{74FA7739-02BD-4461-A348-0675BCF5C299}"/>
              </a:ext>
            </a:extLst>
          </p:cNvPr>
          <p:cNvSpPr txBox="1">
            <a:spLocks/>
          </p:cNvSpPr>
          <p:nvPr/>
        </p:nvSpPr>
        <p:spPr>
          <a:xfrm>
            <a:off x="1104350" y="538910"/>
            <a:ext cx="10752839" cy="6654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166938"/>
                </a:solidFill>
                <a:effectLst/>
                <a:uLnTx/>
                <a:uFillTx/>
                <a:latin typeface="Calibri" panose="020F0502020204030204"/>
                <a:ea typeface="+mj-ea"/>
                <a:cs typeface="Arial" panose="020B0604020202020204" pitchFamily="34" charset="0"/>
              </a:rPr>
              <a:t>Q&amp;A with Speakers</a:t>
            </a:r>
          </a:p>
        </p:txBody>
      </p:sp>
    </p:spTree>
    <p:extLst>
      <p:ext uri="{BB962C8B-B14F-4D97-AF65-F5344CB8AC3E}">
        <p14:creationId xmlns:p14="http://schemas.microsoft.com/office/powerpoint/2010/main" val="3864715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648" y="228600"/>
            <a:ext cx="7312152" cy="762000"/>
          </a:xfrm>
        </p:spPr>
        <p:txBody>
          <a:bodyPr/>
          <a:lstStyle/>
          <a:p>
            <a:r>
              <a:rPr lang="en-US" sz="4000" dirty="0"/>
              <a:t>Research!America Strategies for Success</a:t>
            </a:r>
          </a:p>
        </p:txBody>
      </p:sp>
      <p:sp>
        <p:nvSpPr>
          <p:cNvPr id="3" name="Content Placeholder 2"/>
          <p:cNvSpPr>
            <a:spLocks noGrp="1"/>
          </p:cNvSpPr>
          <p:nvPr>
            <p:ph sz="quarter" idx="1"/>
          </p:nvPr>
        </p:nvSpPr>
        <p:spPr/>
        <p:txBody>
          <a:bodyPr/>
          <a:lstStyle/>
          <a:p>
            <a:pPr>
              <a:spcBef>
                <a:spcPts val="600"/>
              </a:spcBef>
              <a:spcAft>
                <a:spcPts val="600"/>
              </a:spcAft>
            </a:pPr>
            <a:r>
              <a:rPr lang="en-US" sz="2600" dirty="0"/>
              <a:t>Keep a finger on public pulse via public opinion surveys</a:t>
            </a:r>
          </a:p>
          <a:p>
            <a:pPr>
              <a:spcBef>
                <a:spcPts val="600"/>
              </a:spcBef>
              <a:spcAft>
                <a:spcPts val="600"/>
              </a:spcAft>
            </a:pPr>
            <a:r>
              <a:rPr lang="en-US" sz="2600" dirty="0"/>
              <a:t>Develop and deliver timely messages</a:t>
            </a:r>
          </a:p>
          <a:p>
            <a:pPr>
              <a:spcBef>
                <a:spcPts val="600"/>
              </a:spcBef>
              <a:spcAft>
                <a:spcPts val="600"/>
              </a:spcAft>
            </a:pPr>
            <a:r>
              <a:rPr lang="en-US" sz="2600" dirty="0"/>
              <a:t>Track investment in research</a:t>
            </a:r>
          </a:p>
          <a:p>
            <a:pPr>
              <a:spcBef>
                <a:spcPts val="600"/>
              </a:spcBef>
              <a:spcAft>
                <a:spcPts val="600"/>
              </a:spcAft>
            </a:pPr>
            <a:r>
              <a:rPr lang="en-US" sz="2600" dirty="0"/>
              <a:t>Design and trigger grassroots plus </a:t>
            </a:r>
            <a:r>
              <a:rPr lang="en-US" sz="2600" dirty="0" err="1"/>
              <a:t>grasstops</a:t>
            </a:r>
            <a:r>
              <a:rPr lang="en-US" sz="2600" dirty="0"/>
              <a:t> advocacy strategies</a:t>
            </a:r>
          </a:p>
          <a:p>
            <a:pPr>
              <a:spcBef>
                <a:spcPts val="600"/>
              </a:spcBef>
              <a:spcAft>
                <a:spcPts val="600"/>
              </a:spcAft>
            </a:pPr>
            <a:r>
              <a:rPr lang="en-US" sz="2600" dirty="0"/>
              <a:t>Drive earned and paid media attention</a:t>
            </a:r>
          </a:p>
          <a:p>
            <a:pPr>
              <a:spcBef>
                <a:spcPts val="600"/>
              </a:spcBef>
              <a:spcAft>
                <a:spcPts val="600"/>
              </a:spcAft>
            </a:pPr>
            <a:r>
              <a:rPr lang="en-US" sz="2600" dirty="0"/>
              <a:t>Empower members of the science community as advocates</a:t>
            </a:r>
          </a:p>
          <a:p>
            <a:pPr>
              <a:spcBef>
                <a:spcPts val="600"/>
              </a:spcBef>
              <a:spcAft>
                <a:spcPts val="600"/>
              </a:spcAft>
            </a:pPr>
            <a:r>
              <a:rPr lang="en-US" sz="2600" dirty="0"/>
              <a:t>Engage congressional champions</a:t>
            </a:r>
          </a:p>
          <a:p>
            <a:pPr marL="0" indent="0">
              <a:buNone/>
            </a:pPr>
            <a:endParaRPr lang="en-US" dirty="0"/>
          </a:p>
        </p:txBody>
      </p:sp>
    </p:spTree>
    <p:extLst>
      <p:ext uri="{BB962C8B-B14F-4D97-AF65-F5344CB8AC3E}">
        <p14:creationId xmlns:p14="http://schemas.microsoft.com/office/powerpoint/2010/main" val="19531350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a:t>What We Accomplished Together in 2019: Advocacy Works!</a:t>
            </a:r>
          </a:p>
        </p:txBody>
      </p:sp>
      <p:graphicFrame>
        <p:nvGraphicFramePr>
          <p:cNvPr id="2" name="Content Placeholder 1"/>
          <p:cNvGraphicFramePr>
            <a:graphicFrameLocks noGrp="1"/>
          </p:cNvGraphicFramePr>
          <p:nvPr>
            <p:ph sz="quarter" idx="1"/>
          </p:nvPr>
        </p:nvGraphicFramePr>
        <p:xfrm>
          <a:off x="2136775" y="1600200"/>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35994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b="1" dirty="0">
                <a:latin typeface="Calibri" panose="020F0502020204030204" pitchFamily="34" charset="0"/>
                <a:cs typeface="Calibri" panose="020F0502020204030204" pitchFamily="34" charset="0"/>
              </a:rPr>
              <a:t>National Institutes of Health Appropriations</a:t>
            </a:r>
            <a:br>
              <a:rPr lang="en-US" b="1" dirty="0"/>
            </a:br>
            <a:r>
              <a:rPr lang="en-US" sz="1600" b="1" dirty="0">
                <a:latin typeface="Calibri" panose="020F0502020204030204" pitchFamily="34" charset="0"/>
                <a:cs typeface="Calibri" panose="020F0502020204030204" pitchFamily="34" charset="0"/>
              </a:rPr>
              <a:t>Fiscal Year 1989 – 2020</a:t>
            </a:r>
          </a:p>
        </p:txBody>
      </p:sp>
      <p:graphicFrame>
        <p:nvGraphicFramePr>
          <p:cNvPr id="4" name="Chart 3"/>
          <p:cNvGraphicFramePr>
            <a:graphicFrameLocks/>
          </p:cNvGraphicFramePr>
          <p:nvPr/>
        </p:nvGraphicFramePr>
        <p:xfrm>
          <a:off x="2057408" y="1600208"/>
          <a:ext cx="8077199" cy="43433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159731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Agency Funding with </a:t>
            </a:r>
            <a:r>
              <a:rPr lang="en-US" sz="3600" dirty="0" err="1"/>
              <a:t>Supplementals</a:t>
            </a:r>
            <a:endParaRPr lang="en-US" sz="3600" dirty="0"/>
          </a:p>
        </p:txBody>
      </p:sp>
      <p:graphicFrame>
        <p:nvGraphicFramePr>
          <p:cNvPr id="4" name="Content Placeholder 3"/>
          <p:cNvGraphicFramePr>
            <a:graphicFrameLocks noGrp="1"/>
          </p:cNvGraphicFramePr>
          <p:nvPr>
            <p:ph sz="quarter" idx="1"/>
          </p:nvPr>
        </p:nvGraphicFramePr>
        <p:xfrm>
          <a:off x="2706688" y="1600200"/>
          <a:ext cx="6778624" cy="1828800"/>
        </p:xfrm>
        <a:graphic>
          <a:graphicData uri="http://schemas.openxmlformats.org/drawingml/2006/table">
            <a:tbl>
              <a:tblPr firstRow="1" firstCol="1" bandRow="1">
                <a:tableStyleId>{5C22544A-7EE6-4342-B048-85BDC9FD1C3A}</a:tableStyleId>
              </a:tblPr>
              <a:tblGrid>
                <a:gridCol w="1694656">
                  <a:extLst>
                    <a:ext uri="{9D8B030D-6E8A-4147-A177-3AD203B41FA5}">
                      <a16:colId xmlns:a16="http://schemas.microsoft.com/office/drawing/2014/main" val="20000"/>
                    </a:ext>
                  </a:extLst>
                </a:gridCol>
                <a:gridCol w="1694656">
                  <a:extLst>
                    <a:ext uri="{9D8B030D-6E8A-4147-A177-3AD203B41FA5}">
                      <a16:colId xmlns:a16="http://schemas.microsoft.com/office/drawing/2014/main" val="20001"/>
                    </a:ext>
                  </a:extLst>
                </a:gridCol>
                <a:gridCol w="1694656">
                  <a:extLst>
                    <a:ext uri="{9D8B030D-6E8A-4147-A177-3AD203B41FA5}">
                      <a16:colId xmlns:a16="http://schemas.microsoft.com/office/drawing/2014/main" val="20002"/>
                    </a:ext>
                  </a:extLst>
                </a:gridCol>
                <a:gridCol w="1694656">
                  <a:extLst>
                    <a:ext uri="{9D8B030D-6E8A-4147-A177-3AD203B41FA5}">
                      <a16:colId xmlns:a16="http://schemas.microsoft.com/office/drawing/2014/main" val="20003"/>
                    </a:ext>
                  </a:extLst>
                </a:gridCol>
              </a:tblGrid>
              <a:tr h="343220">
                <a:tc>
                  <a:txBody>
                    <a:bodyPr/>
                    <a:lstStyle/>
                    <a:p>
                      <a:pPr algn="ctr" fontAlgn="b"/>
                      <a:r>
                        <a:rPr lang="en-US" sz="1200" u="none" strike="noStrike" dirty="0">
                          <a:effectLst/>
                          <a:latin typeface="Trebuchet MS" panose="020B0603020202020204" pitchFamily="34" charset="0"/>
                        </a:rPr>
                        <a:t>Agency</a:t>
                      </a:r>
                      <a:endParaRPr lang="en-US" sz="1200" b="1" i="0" u="none" strike="noStrike" dirty="0">
                        <a:solidFill>
                          <a:schemeClr val="bg1"/>
                        </a:solidFill>
                        <a:effectLst/>
                        <a:latin typeface="Trebuchet MS" panose="020B0603020202020204" pitchFamily="34" charset="0"/>
                      </a:endParaRPr>
                    </a:p>
                  </a:txBody>
                  <a:tcPr marL="45720" marR="45720" anchor="ctr"/>
                </a:tc>
                <a:tc>
                  <a:txBody>
                    <a:bodyPr/>
                    <a:lstStyle/>
                    <a:p>
                      <a:pPr algn="ctr" fontAlgn="b"/>
                      <a:r>
                        <a:rPr lang="en-US" sz="1200" u="none" strike="noStrike" dirty="0">
                          <a:effectLst/>
                          <a:latin typeface="Trebuchet MS" panose="020B0603020202020204" pitchFamily="34" charset="0"/>
                        </a:rPr>
                        <a:t>FY18 Enacted</a:t>
                      </a:r>
                      <a:endParaRPr lang="en-US" sz="1200" b="1" i="0" u="none" strike="noStrike" dirty="0">
                        <a:solidFill>
                          <a:schemeClr val="bg1"/>
                        </a:solidFill>
                        <a:effectLst/>
                        <a:latin typeface="Trebuchet MS" panose="020B0603020202020204" pitchFamily="34" charset="0"/>
                      </a:endParaRPr>
                    </a:p>
                  </a:txBody>
                  <a:tcPr marL="45720" marR="45720" anchor="ctr"/>
                </a:tc>
                <a:tc>
                  <a:txBody>
                    <a:bodyPr/>
                    <a:lstStyle/>
                    <a:p>
                      <a:pPr algn="ctr" fontAlgn="b"/>
                      <a:r>
                        <a:rPr lang="en-US" sz="1200" u="none" strike="noStrike">
                          <a:effectLst/>
                          <a:latin typeface="Trebuchet MS" panose="020B0603020202020204" pitchFamily="34" charset="0"/>
                        </a:rPr>
                        <a:t>FY19 Enacted</a:t>
                      </a:r>
                      <a:endParaRPr lang="en-US" sz="1200" b="1" i="0" u="none" strike="noStrike">
                        <a:solidFill>
                          <a:schemeClr val="bg1"/>
                        </a:solidFill>
                        <a:effectLst/>
                        <a:latin typeface="Trebuchet MS" panose="020B0603020202020204" pitchFamily="34" charset="0"/>
                      </a:endParaRPr>
                    </a:p>
                  </a:txBody>
                  <a:tcPr marL="45720" marR="45720" anchor="ctr"/>
                </a:tc>
                <a:tc>
                  <a:txBody>
                    <a:bodyPr/>
                    <a:lstStyle/>
                    <a:p>
                      <a:pPr algn="ctr" fontAlgn="b"/>
                      <a:r>
                        <a:rPr lang="en-US" sz="1200" u="none" strike="noStrike" dirty="0">
                          <a:effectLst/>
                          <a:latin typeface="Trebuchet MS" panose="020B0603020202020204" pitchFamily="34" charset="0"/>
                        </a:rPr>
                        <a:t>Original FY20 </a:t>
                      </a:r>
                      <a:br>
                        <a:rPr lang="en-US" sz="1200" u="none" strike="noStrike" dirty="0">
                          <a:effectLst/>
                          <a:latin typeface="Trebuchet MS" panose="020B0603020202020204" pitchFamily="34" charset="0"/>
                        </a:rPr>
                      </a:br>
                      <a:r>
                        <a:rPr lang="en-US" sz="1200" u="none" strike="noStrike" dirty="0">
                          <a:effectLst/>
                          <a:latin typeface="Trebuchet MS" panose="020B0603020202020204" pitchFamily="34" charset="0"/>
                        </a:rPr>
                        <a:t>Appropriations</a:t>
                      </a:r>
                      <a:endParaRPr lang="en-US" sz="1200" b="1" i="0" u="none" strike="noStrike" dirty="0">
                        <a:solidFill>
                          <a:schemeClr val="bg1"/>
                        </a:solidFill>
                        <a:effectLst/>
                        <a:latin typeface="Trebuchet MS" panose="020B0603020202020204" pitchFamily="34" charset="0"/>
                      </a:endParaRPr>
                    </a:p>
                  </a:txBody>
                  <a:tcPr marL="45720" marR="45720" anchor="ctr"/>
                </a:tc>
                <a:extLst>
                  <a:ext uri="{0D108BD9-81ED-4DB2-BD59-A6C34878D82A}">
                    <a16:rowId xmlns:a16="http://schemas.microsoft.com/office/drawing/2014/main" val="10000"/>
                  </a:ext>
                </a:extLst>
              </a:tr>
              <a:tr h="220916">
                <a:tc>
                  <a:txBody>
                    <a:bodyPr/>
                    <a:lstStyle/>
                    <a:p>
                      <a:pPr algn="l" fontAlgn="b"/>
                      <a:r>
                        <a:rPr lang="en-US" sz="1200" u="none" strike="noStrike" dirty="0">
                          <a:effectLst/>
                          <a:latin typeface="Trebuchet MS" panose="020B0603020202020204" pitchFamily="34" charset="0"/>
                        </a:rPr>
                        <a:t>NIH</a:t>
                      </a:r>
                      <a:endParaRPr lang="en-US" sz="1200" b="0" i="0" u="none" strike="noStrike" dirty="0">
                        <a:solidFill>
                          <a:schemeClr val="bg1"/>
                        </a:solidFill>
                        <a:effectLst/>
                        <a:latin typeface="Trebuchet MS" panose="020B0603020202020204" pitchFamily="34" charset="0"/>
                      </a:endParaRPr>
                    </a:p>
                  </a:txBody>
                  <a:tcPr marL="45720" marR="45720" anchor="ctr"/>
                </a:tc>
                <a:tc>
                  <a:txBody>
                    <a:bodyPr/>
                    <a:lstStyle/>
                    <a:p>
                      <a:pPr algn="r" fontAlgn="b"/>
                      <a:r>
                        <a:rPr lang="en-US" sz="1200" u="none" strike="noStrike" dirty="0">
                          <a:effectLst/>
                          <a:latin typeface="Trebuchet MS" panose="020B0603020202020204" pitchFamily="34" charset="0"/>
                        </a:rPr>
                        <a:t>$37.08</a:t>
                      </a:r>
                      <a:endParaRPr lang="en-US" sz="1200" b="0" i="0" u="none" strike="noStrike" dirty="0">
                        <a:solidFill>
                          <a:schemeClr val="bg1"/>
                        </a:solidFill>
                        <a:effectLst/>
                        <a:latin typeface="Trebuchet MS" panose="020B0603020202020204" pitchFamily="34" charset="0"/>
                      </a:endParaRPr>
                    </a:p>
                  </a:txBody>
                  <a:tcPr marL="45720" marR="45720" anchor="ctr"/>
                </a:tc>
                <a:tc>
                  <a:txBody>
                    <a:bodyPr/>
                    <a:lstStyle/>
                    <a:p>
                      <a:pPr algn="r" fontAlgn="b"/>
                      <a:r>
                        <a:rPr lang="en-US" sz="1200" u="none" strike="noStrike">
                          <a:effectLst/>
                          <a:latin typeface="Trebuchet MS" panose="020B0603020202020204" pitchFamily="34" charset="0"/>
                        </a:rPr>
                        <a:t>$39.08</a:t>
                      </a:r>
                      <a:endParaRPr lang="en-US" sz="1200" b="0" i="0" u="none" strike="noStrike">
                        <a:solidFill>
                          <a:schemeClr val="bg1"/>
                        </a:solidFill>
                        <a:effectLst/>
                        <a:latin typeface="Trebuchet MS" panose="020B0603020202020204" pitchFamily="34" charset="0"/>
                      </a:endParaRPr>
                    </a:p>
                  </a:txBody>
                  <a:tcPr marL="45720" marR="45720" anchor="ctr"/>
                </a:tc>
                <a:tc>
                  <a:txBody>
                    <a:bodyPr/>
                    <a:lstStyle/>
                    <a:p>
                      <a:pPr algn="r" fontAlgn="b"/>
                      <a:r>
                        <a:rPr lang="en-US" sz="1200" u="none" strike="noStrike">
                          <a:effectLst/>
                          <a:latin typeface="Trebuchet MS" panose="020B0603020202020204" pitchFamily="34" charset="0"/>
                        </a:rPr>
                        <a:t>$41.68</a:t>
                      </a:r>
                      <a:endParaRPr lang="en-US" sz="1200" b="0" i="0" u="none" strike="noStrike">
                        <a:solidFill>
                          <a:schemeClr val="bg1"/>
                        </a:solidFill>
                        <a:effectLst/>
                        <a:latin typeface="Trebuchet MS" panose="020B0603020202020204" pitchFamily="34" charset="0"/>
                      </a:endParaRPr>
                    </a:p>
                  </a:txBody>
                  <a:tcPr marL="45720" marR="45720" anchor="ctr"/>
                </a:tc>
                <a:extLst>
                  <a:ext uri="{0D108BD9-81ED-4DB2-BD59-A6C34878D82A}">
                    <a16:rowId xmlns:a16="http://schemas.microsoft.com/office/drawing/2014/main" val="10001"/>
                  </a:ext>
                </a:extLst>
              </a:tr>
              <a:tr h="220916">
                <a:tc>
                  <a:txBody>
                    <a:bodyPr/>
                    <a:lstStyle/>
                    <a:p>
                      <a:pPr algn="l" fontAlgn="b"/>
                      <a:r>
                        <a:rPr lang="en-US" sz="1200" u="none" strike="noStrike">
                          <a:effectLst/>
                          <a:latin typeface="Trebuchet MS" panose="020B0603020202020204" pitchFamily="34" charset="0"/>
                        </a:rPr>
                        <a:t>CDC</a:t>
                      </a:r>
                      <a:endParaRPr lang="en-US" sz="1200" b="0" i="0" u="none" strike="noStrike">
                        <a:solidFill>
                          <a:schemeClr val="bg1"/>
                        </a:solidFill>
                        <a:effectLst/>
                        <a:latin typeface="Trebuchet MS" panose="020B0603020202020204" pitchFamily="34" charset="0"/>
                      </a:endParaRPr>
                    </a:p>
                  </a:txBody>
                  <a:tcPr marL="45720" marR="45720" anchor="ctr"/>
                </a:tc>
                <a:tc>
                  <a:txBody>
                    <a:bodyPr/>
                    <a:lstStyle/>
                    <a:p>
                      <a:pPr algn="r" fontAlgn="b"/>
                      <a:r>
                        <a:rPr lang="en-US" sz="1200" u="none" strike="noStrike" dirty="0">
                          <a:effectLst/>
                          <a:latin typeface="Trebuchet MS" panose="020B0603020202020204" pitchFamily="34" charset="0"/>
                        </a:rPr>
                        <a:t>$8.30</a:t>
                      </a:r>
                      <a:endParaRPr lang="en-US" sz="1200" b="0" i="0" u="none" strike="noStrike" dirty="0">
                        <a:solidFill>
                          <a:schemeClr val="bg1"/>
                        </a:solidFill>
                        <a:effectLst/>
                        <a:latin typeface="Trebuchet MS" panose="020B0603020202020204" pitchFamily="34" charset="0"/>
                      </a:endParaRPr>
                    </a:p>
                  </a:txBody>
                  <a:tcPr marL="45720" marR="45720" anchor="ctr"/>
                </a:tc>
                <a:tc>
                  <a:txBody>
                    <a:bodyPr/>
                    <a:lstStyle/>
                    <a:p>
                      <a:pPr algn="r" fontAlgn="b"/>
                      <a:r>
                        <a:rPr lang="en-US" sz="1200" u="none" strike="noStrike">
                          <a:effectLst/>
                          <a:latin typeface="Trebuchet MS" panose="020B0603020202020204" pitchFamily="34" charset="0"/>
                        </a:rPr>
                        <a:t>$7.28</a:t>
                      </a:r>
                      <a:endParaRPr lang="en-US" sz="1200" b="0" i="0" u="none" strike="noStrike">
                        <a:solidFill>
                          <a:schemeClr val="bg1"/>
                        </a:solidFill>
                        <a:effectLst/>
                        <a:latin typeface="Trebuchet MS" panose="020B0603020202020204" pitchFamily="34" charset="0"/>
                      </a:endParaRPr>
                    </a:p>
                  </a:txBody>
                  <a:tcPr marL="45720" marR="45720" anchor="ctr"/>
                </a:tc>
                <a:tc>
                  <a:txBody>
                    <a:bodyPr/>
                    <a:lstStyle/>
                    <a:p>
                      <a:pPr algn="r" fontAlgn="b"/>
                      <a:r>
                        <a:rPr lang="en-US" sz="1200" u="none" strike="noStrike">
                          <a:effectLst/>
                          <a:latin typeface="Trebuchet MS" panose="020B0603020202020204" pitchFamily="34" charset="0"/>
                        </a:rPr>
                        <a:t>$7.92</a:t>
                      </a:r>
                      <a:endParaRPr lang="en-US" sz="1200" b="0" i="0" u="none" strike="noStrike">
                        <a:solidFill>
                          <a:schemeClr val="bg1"/>
                        </a:solidFill>
                        <a:effectLst/>
                        <a:latin typeface="Trebuchet MS" panose="020B0603020202020204" pitchFamily="34" charset="0"/>
                      </a:endParaRPr>
                    </a:p>
                  </a:txBody>
                  <a:tcPr marL="45720" marR="45720" anchor="ctr"/>
                </a:tc>
                <a:extLst>
                  <a:ext uri="{0D108BD9-81ED-4DB2-BD59-A6C34878D82A}">
                    <a16:rowId xmlns:a16="http://schemas.microsoft.com/office/drawing/2014/main" val="10002"/>
                  </a:ext>
                </a:extLst>
              </a:tr>
              <a:tr h="220916">
                <a:tc>
                  <a:txBody>
                    <a:bodyPr/>
                    <a:lstStyle/>
                    <a:p>
                      <a:pPr algn="l" fontAlgn="b"/>
                      <a:r>
                        <a:rPr lang="en-US" sz="1200" u="none" strike="noStrike" dirty="0">
                          <a:effectLst/>
                          <a:latin typeface="Trebuchet MS" panose="020B0603020202020204" pitchFamily="34" charset="0"/>
                        </a:rPr>
                        <a:t>FDA</a:t>
                      </a:r>
                      <a:endParaRPr lang="en-US" sz="1200" b="0" i="0" u="none" strike="noStrike" dirty="0">
                        <a:solidFill>
                          <a:schemeClr val="bg1"/>
                        </a:solidFill>
                        <a:effectLst/>
                        <a:latin typeface="Trebuchet MS" panose="020B0603020202020204" pitchFamily="34" charset="0"/>
                      </a:endParaRPr>
                    </a:p>
                  </a:txBody>
                  <a:tcPr marL="45720" marR="45720" anchor="ctr"/>
                </a:tc>
                <a:tc>
                  <a:txBody>
                    <a:bodyPr/>
                    <a:lstStyle/>
                    <a:p>
                      <a:pPr algn="r" fontAlgn="b"/>
                      <a:r>
                        <a:rPr lang="en-US" sz="1200" u="none" strike="noStrike" dirty="0">
                          <a:effectLst/>
                          <a:latin typeface="Trebuchet MS" panose="020B0603020202020204" pitchFamily="34" charset="0"/>
                        </a:rPr>
                        <a:t>$2.81</a:t>
                      </a:r>
                      <a:endParaRPr lang="en-US" sz="1200" b="0" i="0" u="none" strike="noStrike" dirty="0">
                        <a:solidFill>
                          <a:schemeClr val="bg1"/>
                        </a:solidFill>
                        <a:effectLst/>
                        <a:latin typeface="Trebuchet MS" panose="020B0603020202020204" pitchFamily="34" charset="0"/>
                      </a:endParaRPr>
                    </a:p>
                  </a:txBody>
                  <a:tcPr marL="45720" marR="45720" anchor="ctr"/>
                </a:tc>
                <a:tc>
                  <a:txBody>
                    <a:bodyPr/>
                    <a:lstStyle/>
                    <a:p>
                      <a:pPr algn="r" fontAlgn="b"/>
                      <a:r>
                        <a:rPr lang="en-US" sz="1200" u="none" strike="noStrike" dirty="0">
                          <a:effectLst/>
                          <a:latin typeface="Trebuchet MS" panose="020B0603020202020204" pitchFamily="34" charset="0"/>
                        </a:rPr>
                        <a:t>$3.08</a:t>
                      </a:r>
                      <a:endParaRPr lang="en-US" sz="1200" b="0" i="0" u="none" strike="noStrike" dirty="0">
                        <a:solidFill>
                          <a:schemeClr val="bg1"/>
                        </a:solidFill>
                        <a:effectLst/>
                        <a:latin typeface="Trebuchet MS" panose="020B0603020202020204" pitchFamily="34" charset="0"/>
                      </a:endParaRPr>
                    </a:p>
                  </a:txBody>
                  <a:tcPr marL="45720" marR="45720" anchor="ctr"/>
                </a:tc>
                <a:tc>
                  <a:txBody>
                    <a:bodyPr/>
                    <a:lstStyle/>
                    <a:p>
                      <a:pPr algn="r" fontAlgn="b"/>
                      <a:r>
                        <a:rPr lang="en-US" sz="1200" u="none" strike="noStrike">
                          <a:effectLst/>
                          <a:latin typeface="Trebuchet MS" panose="020B0603020202020204" pitchFamily="34" charset="0"/>
                        </a:rPr>
                        <a:t>$3.17</a:t>
                      </a:r>
                      <a:endParaRPr lang="en-US" sz="1200" b="0" i="0" u="none" strike="noStrike">
                        <a:solidFill>
                          <a:schemeClr val="bg1"/>
                        </a:solidFill>
                        <a:effectLst/>
                        <a:latin typeface="Trebuchet MS" panose="020B0603020202020204" pitchFamily="34" charset="0"/>
                      </a:endParaRPr>
                    </a:p>
                  </a:txBody>
                  <a:tcPr marL="45720" marR="45720" anchor="ctr"/>
                </a:tc>
                <a:extLst>
                  <a:ext uri="{0D108BD9-81ED-4DB2-BD59-A6C34878D82A}">
                    <a16:rowId xmlns:a16="http://schemas.microsoft.com/office/drawing/2014/main" val="10003"/>
                  </a:ext>
                </a:extLst>
              </a:tr>
              <a:tr h="220916">
                <a:tc>
                  <a:txBody>
                    <a:bodyPr/>
                    <a:lstStyle/>
                    <a:p>
                      <a:pPr algn="l" fontAlgn="b"/>
                      <a:r>
                        <a:rPr lang="en-US" sz="1200" u="none" strike="noStrike">
                          <a:effectLst/>
                          <a:latin typeface="Trebuchet MS" panose="020B0603020202020204" pitchFamily="34" charset="0"/>
                        </a:rPr>
                        <a:t>NSF</a:t>
                      </a:r>
                      <a:endParaRPr lang="en-US" sz="1200" b="0" i="0" u="none" strike="noStrike">
                        <a:solidFill>
                          <a:schemeClr val="bg1"/>
                        </a:solidFill>
                        <a:effectLst/>
                        <a:latin typeface="Trebuchet MS" panose="020B0603020202020204" pitchFamily="34" charset="0"/>
                      </a:endParaRPr>
                    </a:p>
                  </a:txBody>
                  <a:tcPr marL="45720" marR="45720" anchor="ctr"/>
                </a:tc>
                <a:tc>
                  <a:txBody>
                    <a:bodyPr/>
                    <a:lstStyle/>
                    <a:p>
                      <a:pPr algn="r" fontAlgn="b"/>
                      <a:r>
                        <a:rPr lang="en-US" sz="1200" u="none" strike="noStrike" dirty="0">
                          <a:effectLst/>
                          <a:latin typeface="Trebuchet MS" panose="020B0603020202020204" pitchFamily="34" charset="0"/>
                        </a:rPr>
                        <a:t>$7.77</a:t>
                      </a:r>
                      <a:endParaRPr lang="en-US" sz="1200" b="0" i="0" u="none" strike="noStrike" dirty="0">
                        <a:solidFill>
                          <a:schemeClr val="bg1"/>
                        </a:solidFill>
                        <a:effectLst/>
                        <a:latin typeface="Trebuchet MS" panose="020B0603020202020204" pitchFamily="34" charset="0"/>
                      </a:endParaRPr>
                    </a:p>
                  </a:txBody>
                  <a:tcPr marL="45720" marR="45720" anchor="ctr"/>
                </a:tc>
                <a:tc>
                  <a:txBody>
                    <a:bodyPr/>
                    <a:lstStyle/>
                    <a:p>
                      <a:pPr algn="r" fontAlgn="b"/>
                      <a:r>
                        <a:rPr lang="en-US" sz="1200" u="none" strike="noStrike" dirty="0">
                          <a:effectLst/>
                          <a:latin typeface="Trebuchet MS" panose="020B0603020202020204" pitchFamily="34" charset="0"/>
                        </a:rPr>
                        <a:t>$8.10</a:t>
                      </a:r>
                      <a:endParaRPr lang="en-US" sz="1200" b="0" i="0" u="none" strike="noStrike" dirty="0">
                        <a:solidFill>
                          <a:schemeClr val="bg1"/>
                        </a:solidFill>
                        <a:effectLst/>
                        <a:latin typeface="Trebuchet MS" panose="020B0603020202020204" pitchFamily="34" charset="0"/>
                      </a:endParaRPr>
                    </a:p>
                  </a:txBody>
                  <a:tcPr marL="45720" marR="45720" anchor="ctr"/>
                </a:tc>
                <a:tc>
                  <a:txBody>
                    <a:bodyPr/>
                    <a:lstStyle/>
                    <a:p>
                      <a:pPr algn="r" fontAlgn="b"/>
                      <a:r>
                        <a:rPr lang="en-US" sz="1200" u="none" strike="noStrike" dirty="0">
                          <a:effectLst/>
                          <a:latin typeface="Trebuchet MS" panose="020B0603020202020204" pitchFamily="34" charset="0"/>
                        </a:rPr>
                        <a:t>$8.28</a:t>
                      </a:r>
                      <a:endParaRPr lang="en-US" sz="1200" b="0" i="0" u="none" strike="noStrike" dirty="0">
                        <a:solidFill>
                          <a:schemeClr val="bg1"/>
                        </a:solidFill>
                        <a:effectLst/>
                        <a:latin typeface="Trebuchet MS" panose="020B0603020202020204" pitchFamily="34" charset="0"/>
                      </a:endParaRPr>
                    </a:p>
                  </a:txBody>
                  <a:tcPr marL="45720" marR="45720" anchor="ctr"/>
                </a:tc>
                <a:extLst>
                  <a:ext uri="{0D108BD9-81ED-4DB2-BD59-A6C34878D82A}">
                    <a16:rowId xmlns:a16="http://schemas.microsoft.com/office/drawing/2014/main" val="10004"/>
                  </a:ext>
                </a:extLst>
              </a:tr>
              <a:tr h="220916">
                <a:tc>
                  <a:txBody>
                    <a:bodyPr/>
                    <a:lstStyle/>
                    <a:p>
                      <a:pPr algn="l" fontAlgn="b"/>
                      <a:r>
                        <a:rPr lang="en-US" sz="1200" u="none" strike="noStrike">
                          <a:effectLst/>
                          <a:latin typeface="Trebuchet MS" panose="020B0603020202020204" pitchFamily="34" charset="0"/>
                        </a:rPr>
                        <a:t>AHRQ</a:t>
                      </a:r>
                      <a:endParaRPr lang="en-US" sz="1200" b="0" i="0" u="none" strike="noStrike">
                        <a:solidFill>
                          <a:schemeClr val="bg1"/>
                        </a:solidFill>
                        <a:effectLst/>
                        <a:latin typeface="Trebuchet MS" panose="020B0603020202020204" pitchFamily="34" charset="0"/>
                      </a:endParaRPr>
                    </a:p>
                  </a:txBody>
                  <a:tcPr marL="45720" marR="45720" anchor="ctr"/>
                </a:tc>
                <a:tc>
                  <a:txBody>
                    <a:bodyPr/>
                    <a:lstStyle/>
                    <a:p>
                      <a:pPr algn="r" fontAlgn="b"/>
                      <a:r>
                        <a:rPr lang="en-US" sz="1200" u="none" strike="noStrike">
                          <a:effectLst/>
                          <a:latin typeface="Trebuchet MS" panose="020B0603020202020204" pitchFamily="34" charset="0"/>
                        </a:rPr>
                        <a:t>$0.33</a:t>
                      </a:r>
                      <a:endParaRPr lang="en-US" sz="1200" b="0" i="0" u="none" strike="noStrike">
                        <a:solidFill>
                          <a:schemeClr val="bg1"/>
                        </a:solidFill>
                        <a:effectLst/>
                        <a:latin typeface="Trebuchet MS" panose="020B0603020202020204" pitchFamily="34" charset="0"/>
                      </a:endParaRPr>
                    </a:p>
                  </a:txBody>
                  <a:tcPr marL="45720" marR="45720" anchor="ctr"/>
                </a:tc>
                <a:tc>
                  <a:txBody>
                    <a:bodyPr/>
                    <a:lstStyle/>
                    <a:p>
                      <a:pPr algn="r" fontAlgn="b"/>
                      <a:r>
                        <a:rPr lang="en-US" sz="1200" u="none" strike="noStrike">
                          <a:effectLst/>
                          <a:latin typeface="Trebuchet MS" panose="020B0603020202020204" pitchFamily="34" charset="0"/>
                        </a:rPr>
                        <a:t>$0.34</a:t>
                      </a:r>
                      <a:endParaRPr lang="en-US" sz="1200" b="0" i="0" u="none" strike="noStrike">
                        <a:solidFill>
                          <a:schemeClr val="bg1"/>
                        </a:solidFill>
                        <a:effectLst/>
                        <a:latin typeface="Trebuchet MS" panose="020B0603020202020204" pitchFamily="34" charset="0"/>
                      </a:endParaRPr>
                    </a:p>
                  </a:txBody>
                  <a:tcPr marL="45720" marR="45720" anchor="ctr"/>
                </a:tc>
                <a:tc>
                  <a:txBody>
                    <a:bodyPr/>
                    <a:lstStyle/>
                    <a:p>
                      <a:pPr algn="r" fontAlgn="b"/>
                      <a:r>
                        <a:rPr lang="en-US" sz="1200" u="none" strike="noStrike" dirty="0">
                          <a:effectLst/>
                          <a:latin typeface="Trebuchet MS" panose="020B0603020202020204" pitchFamily="34" charset="0"/>
                        </a:rPr>
                        <a:t>$0.34</a:t>
                      </a:r>
                      <a:endParaRPr lang="en-US" sz="1200" b="0" i="0" u="none" strike="noStrike" dirty="0">
                        <a:solidFill>
                          <a:schemeClr val="bg1"/>
                        </a:solidFill>
                        <a:effectLst/>
                        <a:latin typeface="Trebuchet MS" panose="020B0603020202020204" pitchFamily="34" charset="0"/>
                      </a:endParaRPr>
                    </a:p>
                  </a:txBody>
                  <a:tcPr marL="45720" marR="45720" anchor="ctr"/>
                </a:tc>
                <a:extLst>
                  <a:ext uri="{0D108BD9-81ED-4DB2-BD59-A6C34878D82A}">
                    <a16:rowId xmlns:a16="http://schemas.microsoft.com/office/drawing/2014/main" val="10005"/>
                  </a:ext>
                </a:extLst>
              </a:tr>
            </a:tbl>
          </a:graphicData>
        </a:graphic>
      </p:graphicFrame>
      <p:sp>
        <p:nvSpPr>
          <p:cNvPr id="5" name="Rectangle 4"/>
          <p:cNvSpPr/>
          <p:nvPr/>
        </p:nvSpPr>
        <p:spPr>
          <a:xfrm>
            <a:off x="1939355" y="6324600"/>
            <a:ext cx="2428875" cy="36830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*All amounts in billions</a:t>
            </a:r>
            <a:r>
              <a:rPr kumimoji="0" lang="en-US" sz="1800" b="0" i="0" u="none" strike="noStrike" kern="1200" cap="none" spc="0" normalizeH="0" baseline="0" noProof="0" dirty="0">
                <a:ln>
                  <a:noFill/>
                </a:ln>
                <a:solidFill>
                  <a:srgbClr val="000099"/>
                </a:solidFill>
                <a:effectLst/>
                <a:uLnTx/>
                <a:uFillTx/>
                <a:latin typeface="Tw Cen MT"/>
                <a:ea typeface="+mn-ea"/>
                <a:cs typeface="+mn-cs"/>
              </a:rPr>
              <a:t> </a:t>
            </a:r>
          </a:p>
        </p:txBody>
      </p:sp>
      <p:graphicFrame>
        <p:nvGraphicFramePr>
          <p:cNvPr id="3" name="Table 2"/>
          <p:cNvGraphicFramePr>
            <a:graphicFrameLocks noGrp="1"/>
          </p:cNvGraphicFramePr>
          <p:nvPr/>
        </p:nvGraphicFramePr>
        <p:xfrm>
          <a:off x="1920650" y="3581400"/>
          <a:ext cx="8350700" cy="2362200"/>
        </p:xfrm>
        <a:graphic>
          <a:graphicData uri="http://schemas.openxmlformats.org/drawingml/2006/table">
            <a:tbl>
              <a:tblPr firstRow="1" firstCol="1" bandRow="1">
                <a:tableStyleId>{5C22544A-7EE6-4342-B048-85BDC9FD1C3A}</a:tableStyleId>
              </a:tblPr>
              <a:tblGrid>
                <a:gridCol w="729336">
                  <a:extLst>
                    <a:ext uri="{9D8B030D-6E8A-4147-A177-3AD203B41FA5}">
                      <a16:colId xmlns:a16="http://schemas.microsoft.com/office/drawing/2014/main" val="20000"/>
                    </a:ext>
                  </a:extLst>
                </a:gridCol>
                <a:gridCol w="2208116">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841248">
                  <a:extLst>
                    <a:ext uri="{9D8B030D-6E8A-4147-A177-3AD203B41FA5}">
                      <a16:colId xmlns:a16="http://schemas.microsoft.com/office/drawing/2014/main" val="20005"/>
                    </a:ext>
                  </a:extLst>
                </a:gridCol>
              </a:tblGrid>
              <a:tr h="885825">
                <a:tc>
                  <a:txBody>
                    <a:bodyPr/>
                    <a:lstStyle/>
                    <a:p>
                      <a:pPr algn="ctr" fontAlgn="b"/>
                      <a:r>
                        <a:rPr lang="en-US" sz="1200" u="none" strike="noStrike" dirty="0">
                          <a:effectLst/>
                          <a:latin typeface="Trebuchet MS" panose="020B0603020202020204" pitchFamily="34" charset="0"/>
                        </a:rPr>
                        <a:t>Agency</a:t>
                      </a:r>
                      <a:endParaRPr lang="en-US" sz="1200" b="1" i="0" u="none" strike="noStrike" dirty="0">
                        <a:solidFill>
                          <a:srgbClr val="000000"/>
                        </a:solidFill>
                        <a:effectLst/>
                        <a:latin typeface="Trebuchet MS" panose="020B0603020202020204" pitchFamily="34" charset="0"/>
                      </a:endParaRPr>
                    </a:p>
                  </a:txBody>
                  <a:tcPr anchor="ctr"/>
                </a:tc>
                <a:tc>
                  <a:txBody>
                    <a:bodyPr/>
                    <a:lstStyle/>
                    <a:p>
                      <a:pPr algn="ctr" fontAlgn="b"/>
                      <a:r>
                        <a:rPr lang="en-US" sz="1200" b="1" i="0" u="none" strike="noStrike" dirty="0">
                          <a:solidFill>
                            <a:schemeClr val="bg1"/>
                          </a:solidFill>
                          <a:effectLst/>
                          <a:latin typeface="Trebuchet MS" panose="020B0603020202020204" pitchFamily="34" charset="0"/>
                        </a:rPr>
                        <a:t>Coronavirus Preparedness and Response Supplemental Appropriations Act - 3/6/2020</a:t>
                      </a:r>
                    </a:p>
                  </a:txBody>
                  <a:tcPr anchor="ctr"/>
                </a:tc>
                <a:tc>
                  <a:txBody>
                    <a:bodyPr/>
                    <a:lstStyle/>
                    <a:p>
                      <a:pPr algn="ctr" fontAlgn="b"/>
                      <a:r>
                        <a:rPr lang="en-US" sz="1200" b="1" i="0" u="none" strike="noStrike">
                          <a:solidFill>
                            <a:schemeClr val="bg1"/>
                          </a:solidFill>
                          <a:effectLst/>
                          <a:latin typeface="Trebuchet MS" panose="020B0603020202020204" pitchFamily="34" charset="0"/>
                        </a:rPr>
                        <a:t>CARES Act - 3/27/2020</a:t>
                      </a:r>
                    </a:p>
                  </a:txBody>
                  <a:tcPr anchor="ctr"/>
                </a:tc>
                <a:tc>
                  <a:txBody>
                    <a:bodyPr/>
                    <a:lstStyle/>
                    <a:p>
                      <a:pPr algn="ctr" fontAlgn="b"/>
                      <a:r>
                        <a:rPr lang="en-US" sz="1200" b="1" i="0" u="none" strike="noStrike" dirty="0">
                          <a:solidFill>
                            <a:schemeClr val="bg1"/>
                          </a:solidFill>
                          <a:effectLst/>
                          <a:latin typeface="Trebuchet MS" panose="020B0603020202020204" pitchFamily="34" charset="0"/>
                        </a:rPr>
                        <a:t>Paycheck Protection Program and Health Care Enhancement Act – 4/24/20</a:t>
                      </a:r>
                    </a:p>
                  </a:txBody>
                  <a:tcPr anchor="ctr"/>
                </a:tc>
                <a:tc>
                  <a:txBody>
                    <a:bodyPr/>
                    <a:lstStyle/>
                    <a:p>
                      <a:pPr algn="ctr" fontAlgn="b"/>
                      <a:r>
                        <a:rPr lang="en-US" sz="1200" b="1" i="0" u="none" strike="noStrike">
                          <a:solidFill>
                            <a:schemeClr val="bg1"/>
                          </a:solidFill>
                          <a:effectLst/>
                          <a:latin typeface="Trebuchet MS" panose="020B0603020202020204" pitchFamily="34" charset="0"/>
                        </a:rPr>
                        <a:t>Total FY20 Supplemental Funding</a:t>
                      </a:r>
                    </a:p>
                  </a:txBody>
                  <a:tcPr anchor="ctr"/>
                </a:tc>
                <a:tc>
                  <a:txBody>
                    <a:bodyPr/>
                    <a:lstStyle/>
                    <a:p>
                      <a:pPr algn="ctr" fontAlgn="b"/>
                      <a:r>
                        <a:rPr lang="en-US" sz="1200" b="1" i="0" u="none" strike="noStrike" dirty="0">
                          <a:solidFill>
                            <a:schemeClr val="bg1"/>
                          </a:solidFill>
                          <a:effectLst/>
                          <a:latin typeface="Trebuchet MS" panose="020B0603020202020204" pitchFamily="34" charset="0"/>
                        </a:rPr>
                        <a:t>Total FY20</a:t>
                      </a:r>
                    </a:p>
                  </a:txBody>
                  <a:tcPr anchor="ctr"/>
                </a:tc>
                <a:extLst>
                  <a:ext uri="{0D108BD9-81ED-4DB2-BD59-A6C34878D82A}">
                    <a16:rowId xmlns:a16="http://schemas.microsoft.com/office/drawing/2014/main" val="10000"/>
                  </a:ext>
                </a:extLst>
              </a:tr>
              <a:tr h="295275">
                <a:tc>
                  <a:txBody>
                    <a:bodyPr/>
                    <a:lstStyle/>
                    <a:p>
                      <a:pPr algn="l" fontAlgn="b"/>
                      <a:r>
                        <a:rPr lang="en-US" sz="1200" u="none" strike="noStrike" dirty="0">
                          <a:effectLst/>
                          <a:latin typeface="Trebuchet MS" panose="020B0603020202020204" pitchFamily="34" charset="0"/>
                        </a:rPr>
                        <a:t>NIH</a:t>
                      </a:r>
                      <a:endParaRPr lang="en-US" sz="1200" b="0" i="0" u="none" strike="noStrike" dirty="0">
                        <a:solidFill>
                          <a:srgbClr val="000000"/>
                        </a:solidFill>
                        <a:effectLst/>
                        <a:latin typeface="Trebuchet MS" panose="020B0603020202020204" pitchFamily="34" charset="0"/>
                      </a:endParaRPr>
                    </a:p>
                  </a:txBody>
                  <a:tcPr anchor="b"/>
                </a:tc>
                <a:tc>
                  <a:txBody>
                    <a:bodyPr/>
                    <a:lstStyle/>
                    <a:p>
                      <a:pPr algn="r" fontAlgn="b"/>
                      <a:r>
                        <a:rPr lang="en-US" sz="1200" b="0" i="0" u="none" strike="noStrike" dirty="0">
                          <a:solidFill>
                            <a:schemeClr val="tx1"/>
                          </a:solidFill>
                          <a:effectLst/>
                          <a:latin typeface="Trebuchet MS" panose="020B0603020202020204" pitchFamily="34" charset="0"/>
                        </a:rPr>
                        <a:t>$0.84</a:t>
                      </a:r>
                    </a:p>
                  </a:txBody>
                  <a:tcPr anchor="b"/>
                </a:tc>
                <a:tc>
                  <a:txBody>
                    <a:bodyPr/>
                    <a:lstStyle/>
                    <a:p>
                      <a:pPr algn="r" fontAlgn="b"/>
                      <a:r>
                        <a:rPr lang="en-US" sz="1200" b="0" i="0" u="none" strike="noStrike">
                          <a:solidFill>
                            <a:schemeClr val="tx1"/>
                          </a:solidFill>
                          <a:effectLst/>
                          <a:latin typeface="Trebuchet MS" panose="020B0603020202020204" pitchFamily="34" charset="0"/>
                        </a:rPr>
                        <a:t>$0.95</a:t>
                      </a:r>
                    </a:p>
                  </a:txBody>
                  <a:tcPr anchor="b"/>
                </a:tc>
                <a:tc>
                  <a:txBody>
                    <a:bodyPr/>
                    <a:lstStyle/>
                    <a:p>
                      <a:pPr algn="r" fontAlgn="b"/>
                      <a:r>
                        <a:rPr lang="en-US" sz="1200" b="0" i="0" u="none" strike="noStrike">
                          <a:solidFill>
                            <a:schemeClr val="tx1"/>
                          </a:solidFill>
                          <a:effectLst/>
                          <a:latin typeface="Trebuchet MS" panose="020B0603020202020204" pitchFamily="34" charset="0"/>
                        </a:rPr>
                        <a:t>$1.80</a:t>
                      </a:r>
                    </a:p>
                  </a:txBody>
                  <a:tcPr anchor="b"/>
                </a:tc>
                <a:tc>
                  <a:txBody>
                    <a:bodyPr/>
                    <a:lstStyle/>
                    <a:p>
                      <a:pPr algn="r" fontAlgn="b"/>
                      <a:r>
                        <a:rPr lang="en-US" sz="1200" b="0" i="0" u="none" strike="noStrike">
                          <a:solidFill>
                            <a:schemeClr val="tx1"/>
                          </a:solidFill>
                          <a:effectLst/>
                          <a:latin typeface="Trebuchet MS" panose="020B0603020202020204" pitchFamily="34" charset="0"/>
                        </a:rPr>
                        <a:t>$3.58</a:t>
                      </a:r>
                    </a:p>
                  </a:txBody>
                  <a:tcPr anchor="b"/>
                </a:tc>
                <a:tc>
                  <a:txBody>
                    <a:bodyPr/>
                    <a:lstStyle/>
                    <a:p>
                      <a:pPr algn="r" fontAlgn="b"/>
                      <a:r>
                        <a:rPr lang="en-US" sz="1200" b="0" i="0" u="none" strike="noStrike">
                          <a:solidFill>
                            <a:schemeClr val="tx1"/>
                          </a:solidFill>
                          <a:effectLst/>
                          <a:latin typeface="Trebuchet MS" panose="020B0603020202020204" pitchFamily="34" charset="0"/>
                        </a:rPr>
                        <a:t>$45.26</a:t>
                      </a:r>
                    </a:p>
                  </a:txBody>
                  <a:tcPr anchor="b"/>
                </a:tc>
                <a:extLst>
                  <a:ext uri="{0D108BD9-81ED-4DB2-BD59-A6C34878D82A}">
                    <a16:rowId xmlns:a16="http://schemas.microsoft.com/office/drawing/2014/main" val="10001"/>
                  </a:ext>
                </a:extLst>
              </a:tr>
              <a:tr h="295275">
                <a:tc>
                  <a:txBody>
                    <a:bodyPr/>
                    <a:lstStyle/>
                    <a:p>
                      <a:pPr algn="l" fontAlgn="b"/>
                      <a:r>
                        <a:rPr lang="en-US" sz="1200" u="none" strike="noStrike">
                          <a:effectLst/>
                          <a:latin typeface="Trebuchet MS" panose="020B0603020202020204" pitchFamily="34" charset="0"/>
                        </a:rPr>
                        <a:t>CDC</a:t>
                      </a:r>
                      <a:endParaRPr lang="en-US" sz="1200" b="0" i="0" u="none" strike="noStrike">
                        <a:solidFill>
                          <a:srgbClr val="000000"/>
                        </a:solidFill>
                        <a:effectLst/>
                        <a:latin typeface="Trebuchet MS" panose="020B0603020202020204" pitchFamily="34" charset="0"/>
                      </a:endParaRPr>
                    </a:p>
                  </a:txBody>
                  <a:tcPr anchor="b"/>
                </a:tc>
                <a:tc>
                  <a:txBody>
                    <a:bodyPr/>
                    <a:lstStyle/>
                    <a:p>
                      <a:pPr algn="r" fontAlgn="b"/>
                      <a:r>
                        <a:rPr lang="en-US" sz="1200" b="0" i="0" u="none" strike="noStrike">
                          <a:solidFill>
                            <a:schemeClr val="tx1"/>
                          </a:solidFill>
                          <a:effectLst/>
                          <a:latin typeface="Trebuchet MS" panose="020B0603020202020204" pitchFamily="34" charset="0"/>
                        </a:rPr>
                        <a:t>$2.20</a:t>
                      </a:r>
                    </a:p>
                  </a:txBody>
                  <a:tcPr anchor="b"/>
                </a:tc>
                <a:tc>
                  <a:txBody>
                    <a:bodyPr/>
                    <a:lstStyle/>
                    <a:p>
                      <a:pPr algn="r" fontAlgn="b"/>
                      <a:r>
                        <a:rPr lang="en-US" sz="1200" b="0" i="0" u="none" strike="noStrike">
                          <a:solidFill>
                            <a:schemeClr val="tx1"/>
                          </a:solidFill>
                          <a:effectLst/>
                          <a:latin typeface="Trebuchet MS" panose="020B0603020202020204" pitchFamily="34" charset="0"/>
                        </a:rPr>
                        <a:t>$4.30</a:t>
                      </a:r>
                    </a:p>
                  </a:txBody>
                  <a:tcPr anchor="b"/>
                </a:tc>
                <a:tc>
                  <a:txBody>
                    <a:bodyPr/>
                    <a:lstStyle/>
                    <a:p>
                      <a:pPr algn="r" fontAlgn="b"/>
                      <a:r>
                        <a:rPr lang="en-US" sz="1200" b="0" i="0" u="none" strike="noStrike">
                          <a:solidFill>
                            <a:schemeClr val="tx1"/>
                          </a:solidFill>
                          <a:effectLst/>
                          <a:latin typeface="Trebuchet MS" panose="020B0603020202020204" pitchFamily="34" charset="0"/>
                        </a:rPr>
                        <a:t>$1.00</a:t>
                      </a:r>
                    </a:p>
                  </a:txBody>
                  <a:tcPr anchor="b"/>
                </a:tc>
                <a:tc>
                  <a:txBody>
                    <a:bodyPr/>
                    <a:lstStyle/>
                    <a:p>
                      <a:pPr algn="r" fontAlgn="b"/>
                      <a:r>
                        <a:rPr lang="en-US" sz="1200" b="0" i="0" u="none" strike="noStrike">
                          <a:solidFill>
                            <a:schemeClr val="tx1"/>
                          </a:solidFill>
                          <a:effectLst/>
                          <a:latin typeface="Trebuchet MS" panose="020B0603020202020204" pitchFamily="34" charset="0"/>
                        </a:rPr>
                        <a:t>$7.50</a:t>
                      </a:r>
                    </a:p>
                  </a:txBody>
                  <a:tcPr anchor="b"/>
                </a:tc>
                <a:tc>
                  <a:txBody>
                    <a:bodyPr/>
                    <a:lstStyle/>
                    <a:p>
                      <a:pPr algn="r" fontAlgn="b"/>
                      <a:r>
                        <a:rPr lang="en-US" sz="1200" b="0" i="0" u="none" strike="noStrike">
                          <a:solidFill>
                            <a:schemeClr val="tx1"/>
                          </a:solidFill>
                          <a:effectLst/>
                          <a:latin typeface="Trebuchet MS" panose="020B0603020202020204" pitchFamily="34" charset="0"/>
                        </a:rPr>
                        <a:t>$15.42</a:t>
                      </a:r>
                    </a:p>
                  </a:txBody>
                  <a:tcPr anchor="b"/>
                </a:tc>
                <a:extLst>
                  <a:ext uri="{0D108BD9-81ED-4DB2-BD59-A6C34878D82A}">
                    <a16:rowId xmlns:a16="http://schemas.microsoft.com/office/drawing/2014/main" val="10002"/>
                  </a:ext>
                </a:extLst>
              </a:tr>
              <a:tr h="295275">
                <a:tc>
                  <a:txBody>
                    <a:bodyPr/>
                    <a:lstStyle/>
                    <a:p>
                      <a:pPr algn="l" fontAlgn="b"/>
                      <a:r>
                        <a:rPr lang="en-US" sz="1200" u="none" strike="noStrike">
                          <a:effectLst/>
                          <a:latin typeface="Trebuchet MS" panose="020B0603020202020204" pitchFamily="34" charset="0"/>
                        </a:rPr>
                        <a:t>FDA</a:t>
                      </a:r>
                      <a:endParaRPr lang="en-US" sz="1200" b="0" i="0" u="none" strike="noStrike">
                        <a:solidFill>
                          <a:srgbClr val="000000"/>
                        </a:solidFill>
                        <a:effectLst/>
                        <a:latin typeface="Trebuchet MS" panose="020B0603020202020204" pitchFamily="34" charset="0"/>
                      </a:endParaRPr>
                    </a:p>
                  </a:txBody>
                  <a:tcPr anchor="b"/>
                </a:tc>
                <a:tc>
                  <a:txBody>
                    <a:bodyPr/>
                    <a:lstStyle/>
                    <a:p>
                      <a:pPr algn="r" fontAlgn="b"/>
                      <a:r>
                        <a:rPr lang="en-US" sz="1200" b="0" i="0" u="none" strike="noStrike">
                          <a:solidFill>
                            <a:schemeClr val="tx1"/>
                          </a:solidFill>
                          <a:effectLst/>
                          <a:latin typeface="Trebuchet MS" panose="020B0603020202020204" pitchFamily="34" charset="0"/>
                        </a:rPr>
                        <a:t>$0.06</a:t>
                      </a:r>
                    </a:p>
                  </a:txBody>
                  <a:tcPr anchor="b"/>
                </a:tc>
                <a:tc>
                  <a:txBody>
                    <a:bodyPr/>
                    <a:lstStyle/>
                    <a:p>
                      <a:pPr algn="r" fontAlgn="b"/>
                      <a:r>
                        <a:rPr lang="en-US" sz="1200" b="0" i="0" u="none" strike="noStrike">
                          <a:solidFill>
                            <a:schemeClr val="tx1"/>
                          </a:solidFill>
                          <a:effectLst/>
                          <a:latin typeface="Trebuchet MS" panose="020B0603020202020204" pitchFamily="34" charset="0"/>
                        </a:rPr>
                        <a:t>$0.08</a:t>
                      </a:r>
                    </a:p>
                  </a:txBody>
                  <a:tcPr anchor="b"/>
                </a:tc>
                <a:tc>
                  <a:txBody>
                    <a:bodyPr/>
                    <a:lstStyle/>
                    <a:p>
                      <a:pPr algn="r" fontAlgn="b"/>
                      <a:r>
                        <a:rPr lang="en-US" sz="1200" b="0" i="0" u="none" strike="noStrike">
                          <a:solidFill>
                            <a:schemeClr val="tx1"/>
                          </a:solidFill>
                          <a:effectLst/>
                          <a:latin typeface="Trebuchet MS" panose="020B0603020202020204" pitchFamily="34" charset="0"/>
                        </a:rPr>
                        <a:t>$0.02</a:t>
                      </a:r>
                    </a:p>
                  </a:txBody>
                  <a:tcPr anchor="b"/>
                </a:tc>
                <a:tc>
                  <a:txBody>
                    <a:bodyPr/>
                    <a:lstStyle/>
                    <a:p>
                      <a:pPr algn="r" fontAlgn="b"/>
                      <a:r>
                        <a:rPr lang="en-US" sz="1200" b="0" i="0" u="none" strike="noStrike">
                          <a:solidFill>
                            <a:schemeClr val="tx1"/>
                          </a:solidFill>
                          <a:effectLst/>
                          <a:latin typeface="Trebuchet MS" panose="020B0603020202020204" pitchFamily="34" charset="0"/>
                        </a:rPr>
                        <a:t>$0.16</a:t>
                      </a:r>
                    </a:p>
                  </a:txBody>
                  <a:tcPr anchor="b"/>
                </a:tc>
                <a:tc>
                  <a:txBody>
                    <a:bodyPr/>
                    <a:lstStyle/>
                    <a:p>
                      <a:pPr algn="r" fontAlgn="b"/>
                      <a:r>
                        <a:rPr lang="en-US" sz="1200" b="0" i="0" u="none" strike="noStrike">
                          <a:solidFill>
                            <a:schemeClr val="tx1"/>
                          </a:solidFill>
                          <a:effectLst/>
                          <a:latin typeface="Trebuchet MS" panose="020B0603020202020204" pitchFamily="34" charset="0"/>
                        </a:rPr>
                        <a:t>$3.33</a:t>
                      </a:r>
                    </a:p>
                  </a:txBody>
                  <a:tcPr anchor="b"/>
                </a:tc>
                <a:extLst>
                  <a:ext uri="{0D108BD9-81ED-4DB2-BD59-A6C34878D82A}">
                    <a16:rowId xmlns:a16="http://schemas.microsoft.com/office/drawing/2014/main" val="10003"/>
                  </a:ext>
                </a:extLst>
              </a:tr>
              <a:tr h="295275">
                <a:tc>
                  <a:txBody>
                    <a:bodyPr/>
                    <a:lstStyle/>
                    <a:p>
                      <a:pPr algn="l" fontAlgn="b"/>
                      <a:r>
                        <a:rPr lang="en-US" sz="1200" u="none" strike="noStrike">
                          <a:effectLst/>
                          <a:latin typeface="Trebuchet MS" panose="020B0603020202020204" pitchFamily="34" charset="0"/>
                        </a:rPr>
                        <a:t>NSF</a:t>
                      </a:r>
                      <a:endParaRPr lang="en-US" sz="1200" b="0" i="0" u="none" strike="noStrike">
                        <a:solidFill>
                          <a:srgbClr val="000000"/>
                        </a:solidFill>
                        <a:effectLst/>
                        <a:latin typeface="Trebuchet MS" panose="020B0603020202020204" pitchFamily="34" charset="0"/>
                      </a:endParaRPr>
                    </a:p>
                  </a:txBody>
                  <a:tcPr anchor="b"/>
                </a:tc>
                <a:tc>
                  <a:txBody>
                    <a:bodyPr/>
                    <a:lstStyle/>
                    <a:p>
                      <a:pPr algn="r" fontAlgn="b"/>
                      <a:r>
                        <a:rPr lang="en-US" sz="1200" b="0" i="0" u="none" strike="noStrike">
                          <a:solidFill>
                            <a:schemeClr val="tx1"/>
                          </a:solidFill>
                          <a:effectLst/>
                          <a:latin typeface="Trebuchet MS" panose="020B0603020202020204" pitchFamily="34" charset="0"/>
                        </a:rPr>
                        <a:t>$0.00</a:t>
                      </a:r>
                    </a:p>
                  </a:txBody>
                  <a:tcPr anchor="b"/>
                </a:tc>
                <a:tc>
                  <a:txBody>
                    <a:bodyPr/>
                    <a:lstStyle/>
                    <a:p>
                      <a:pPr algn="r" fontAlgn="b"/>
                      <a:r>
                        <a:rPr lang="en-US" sz="1200" b="0" i="0" u="none" strike="noStrike">
                          <a:solidFill>
                            <a:schemeClr val="tx1"/>
                          </a:solidFill>
                          <a:effectLst/>
                          <a:latin typeface="Trebuchet MS" panose="020B0603020202020204" pitchFamily="34" charset="0"/>
                        </a:rPr>
                        <a:t>$0.08</a:t>
                      </a:r>
                    </a:p>
                  </a:txBody>
                  <a:tcPr anchor="b"/>
                </a:tc>
                <a:tc>
                  <a:txBody>
                    <a:bodyPr/>
                    <a:lstStyle/>
                    <a:p>
                      <a:pPr algn="r" fontAlgn="b"/>
                      <a:r>
                        <a:rPr lang="en-US" sz="1200" b="0" i="0" u="none" strike="noStrike">
                          <a:solidFill>
                            <a:schemeClr val="tx1"/>
                          </a:solidFill>
                          <a:effectLst/>
                          <a:latin typeface="Trebuchet MS" panose="020B0603020202020204" pitchFamily="34" charset="0"/>
                        </a:rPr>
                        <a:t>$0.00</a:t>
                      </a:r>
                    </a:p>
                  </a:txBody>
                  <a:tcPr anchor="b"/>
                </a:tc>
                <a:tc>
                  <a:txBody>
                    <a:bodyPr/>
                    <a:lstStyle/>
                    <a:p>
                      <a:pPr algn="r" fontAlgn="b"/>
                      <a:r>
                        <a:rPr lang="en-US" sz="1200" b="0" i="0" u="none" strike="noStrike">
                          <a:solidFill>
                            <a:schemeClr val="tx1"/>
                          </a:solidFill>
                          <a:effectLst/>
                          <a:latin typeface="Trebuchet MS" panose="020B0603020202020204" pitchFamily="34" charset="0"/>
                        </a:rPr>
                        <a:t>$0.08</a:t>
                      </a:r>
                    </a:p>
                  </a:txBody>
                  <a:tcPr anchor="b"/>
                </a:tc>
                <a:tc>
                  <a:txBody>
                    <a:bodyPr/>
                    <a:lstStyle/>
                    <a:p>
                      <a:pPr algn="r" fontAlgn="b"/>
                      <a:r>
                        <a:rPr lang="en-US" sz="1200" b="0" i="0" u="none" strike="noStrike">
                          <a:solidFill>
                            <a:schemeClr val="tx1"/>
                          </a:solidFill>
                          <a:effectLst/>
                          <a:latin typeface="Trebuchet MS" panose="020B0603020202020204" pitchFamily="34" charset="0"/>
                        </a:rPr>
                        <a:t>$8.36</a:t>
                      </a:r>
                    </a:p>
                  </a:txBody>
                  <a:tcPr anchor="b"/>
                </a:tc>
                <a:extLst>
                  <a:ext uri="{0D108BD9-81ED-4DB2-BD59-A6C34878D82A}">
                    <a16:rowId xmlns:a16="http://schemas.microsoft.com/office/drawing/2014/main" val="10004"/>
                  </a:ext>
                </a:extLst>
              </a:tr>
              <a:tr h="295275">
                <a:tc>
                  <a:txBody>
                    <a:bodyPr/>
                    <a:lstStyle/>
                    <a:p>
                      <a:pPr algn="l" fontAlgn="b"/>
                      <a:r>
                        <a:rPr lang="en-US" sz="1200" u="none" strike="noStrike">
                          <a:effectLst/>
                          <a:latin typeface="Trebuchet MS" panose="020B0603020202020204" pitchFamily="34" charset="0"/>
                        </a:rPr>
                        <a:t>AHRQ</a:t>
                      </a:r>
                      <a:endParaRPr lang="en-US" sz="1200" b="0" i="0" u="none" strike="noStrike">
                        <a:solidFill>
                          <a:srgbClr val="000000"/>
                        </a:solidFill>
                        <a:effectLst/>
                        <a:latin typeface="Trebuchet MS" panose="020B0603020202020204" pitchFamily="34" charset="0"/>
                      </a:endParaRPr>
                    </a:p>
                  </a:txBody>
                  <a:tcPr anchor="b"/>
                </a:tc>
                <a:tc>
                  <a:txBody>
                    <a:bodyPr/>
                    <a:lstStyle/>
                    <a:p>
                      <a:pPr algn="r" fontAlgn="b"/>
                      <a:r>
                        <a:rPr lang="en-US" sz="1200" b="0" i="0" u="none" strike="noStrike">
                          <a:solidFill>
                            <a:schemeClr val="tx1"/>
                          </a:solidFill>
                          <a:effectLst/>
                          <a:latin typeface="Trebuchet MS" panose="020B0603020202020204" pitchFamily="34" charset="0"/>
                        </a:rPr>
                        <a:t>$0.00</a:t>
                      </a:r>
                    </a:p>
                  </a:txBody>
                  <a:tcPr anchor="b"/>
                </a:tc>
                <a:tc>
                  <a:txBody>
                    <a:bodyPr/>
                    <a:lstStyle/>
                    <a:p>
                      <a:pPr algn="r" fontAlgn="b"/>
                      <a:r>
                        <a:rPr lang="en-US" sz="1200" b="0" i="0" u="none" strike="noStrike">
                          <a:solidFill>
                            <a:schemeClr val="tx1"/>
                          </a:solidFill>
                          <a:effectLst/>
                          <a:latin typeface="Trebuchet MS" panose="020B0603020202020204" pitchFamily="34" charset="0"/>
                        </a:rPr>
                        <a:t>$0.00</a:t>
                      </a:r>
                    </a:p>
                  </a:txBody>
                  <a:tcPr anchor="b"/>
                </a:tc>
                <a:tc>
                  <a:txBody>
                    <a:bodyPr/>
                    <a:lstStyle/>
                    <a:p>
                      <a:pPr algn="r" fontAlgn="b"/>
                      <a:r>
                        <a:rPr lang="en-US" sz="1200" b="0" i="0" u="none" strike="noStrike">
                          <a:solidFill>
                            <a:schemeClr val="tx1"/>
                          </a:solidFill>
                          <a:effectLst/>
                          <a:latin typeface="Trebuchet MS" panose="020B0603020202020204" pitchFamily="34" charset="0"/>
                        </a:rPr>
                        <a:t>$0.00</a:t>
                      </a:r>
                    </a:p>
                  </a:txBody>
                  <a:tcPr anchor="b"/>
                </a:tc>
                <a:tc>
                  <a:txBody>
                    <a:bodyPr/>
                    <a:lstStyle/>
                    <a:p>
                      <a:pPr algn="r" fontAlgn="b"/>
                      <a:r>
                        <a:rPr lang="en-US" sz="1200" b="0" i="0" u="none" strike="noStrike">
                          <a:solidFill>
                            <a:schemeClr val="tx1"/>
                          </a:solidFill>
                          <a:effectLst/>
                          <a:latin typeface="Trebuchet MS" panose="020B0603020202020204" pitchFamily="34" charset="0"/>
                        </a:rPr>
                        <a:t>$0.00</a:t>
                      </a:r>
                    </a:p>
                  </a:txBody>
                  <a:tcPr anchor="b"/>
                </a:tc>
                <a:tc>
                  <a:txBody>
                    <a:bodyPr/>
                    <a:lstStyle/>
                    <a:p>
                      <a:pPr algn="r" fontAlgn="b"/>
                      <a:r>
                        <a:rPr lang="en-US" sz="1200" b="0" i="0" u="none" strike="noStrike" dirty="0">
                          <a:solidFill>
                            <a:schemeClr val="tx1"/>
                          </a:solidFill>
                          <a:effectLst/>
                          <a:latin typeface="Trebuchet MS" panose="020B0603020202020204" pitchFamily="34" charset="0"/>
                        </a:rPr>
                        <a:t>$0.34</a:t>
                      </a:r>
                    </a:p>
                  </a:txBody>
                  <a:tcPr anchor="b"/>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124183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Overr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lank">
  <a:themeElements>
    <a:clrScheme name="RA with Accent">
      <a:dk1>
        <a:srgbClr val="000099"/>
      </a:dk1>
      <a:lt1>
        <a:sysClr val="window" lastClr="FFFFFF"/>
      </a:lt1>
      <a:dk2>
        <a:srgbClr val="00338D"/>
      </a:dk2>
      <a:lt2>
        <a:srgbClr val="EEECE1"/>
      </a:lt2>
      <a:accent1>
        <a:srgbClr val="000099"/>
      </a:accent1>
      <a:accent2>
        <a:srgbClr val="B10021"/>
      </a:accent2>
      <a:accent3>
        <a:srgbClr val="A6A6A6"/>
      </a:accent3>
      <a:accent4>
        <a:srgbClr val="FF9900"/>
      </a:accent4>
      <a:accent5>
        <a:srgbClr val="F0EA00"/>
      </a:accent5>
      <a:accent6>
        <a:srgbClr val="00B050"/>
      </a:accent6>
      <a:hlink>
        <a:srgbClr val="C00000"/>
      </a:hlink>
      <a:folHlink>
        <a:srgbClr val="C0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latin typeface="Trebuchet MS" pitchFamily="34" charset="0"/>
          </a:defRPr>
        </a:defPPr>
      </a:lstStyle>
    </a:txDef>
  </a:objectDefaults>
  <a:extraClrSchemeLst/>
  <a:custClrLst>
    <a:custClr name="RA Blue">
      <a:srgbClr val="000099"/>
    </a:custClr>
    <a:custClr name="RA Red">
      <a:srgbClr val="B10021"/>
    </a:custClr>
    <a:custClr name="Grey">
      <a:srgbClr val="A6A6A6"/>
    </a:custClr>
    <a:custClr name="Orange">
      <a:srgbClr val="FF9900"/>
    </a:custClr>
    <a:custClr name="Yellow">
      <a:srgbClr val="F0EA00"/>
    </a:custClr>
    <a:custClr name="Green">
      <a:srgbClr val="009900"/>
    </a:custClr>
    <a:custClr name="Purple">
      <a:srgbClr val="7030A0"/>
    </a:custClr>
    <a:custClr name="Turquoise">
      <a:srgbClr val="00B0F0"/>
    </a:custClr>
    <a:custClr name="Brown">
      <a:srgbClr val="996633"/>
    </a:custClr>
  </a:custClrLst>
  <a:extLst>
    <a:ext uri="{05A4C25C-085E-4340-85A3-A5531E510DB2}">
      <thm15:themeFamily xmlns:thm15="http://schemas.microsoft.com/office/thememl/2012/main" name="Standard test.potx [Read-Only]" id="{A50EA585-A6E9-4557-A53C-F64BBE45E302}" vid="{949A7FC2-4E2B-4D97-8808-7733C9FF2070}"/>
    </a:ext>
  </a:extLst>
</a:theme>
</file>

<file path=ppt/theme/theme3.xml><?xml version="1.0" encoding="utf-8"?>
<a:theme xmlns:a="http://schemas.openxmlformats.org/drawingml/2006/main" name="Blank">
  <a:themeElements>
    <a:clrScheme name="RA with Accent">
      <a:dk1>
        <a:srgbClr val="000099"/>
      </a:dk1>
      <a:lt1>
        <a:sysClr val="window" lastClr="FFFFFF"/>
      </a:lt1>
      <a:dk2>
        <a:srgbClr val="00338D"/>
      </a:dk2>
      <a:lt2>
        <a:srgbClr val="EEECE1"/>
      </a:lt2>
      <a:accent1>
        <a:srgbClr val="000099"/>
      </a:accent1>
      <a:accent2>
        <a:srgbClr val="B10021"/>
      </a:accent2>
      <a:accent3>
        <a:srgbClr val="A6A6A6"/>
      </a:accent3>
      <a:accent4>
        <a:srgbClr val="FF9900"/>
      </a:accent4>
      <a:accent5>
        <a:srgbClr val="F0EA00"/>
      </a:accent5>
      <a:accent6>
        <a:srgbClr val="00B050"/>
      </a:accent6>
      <a:hlink>
        <a:srgbClr val="C00000"/>
      </a:hlink>
      <a:folHlink>
        <a:srgbClr val="C0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txDef>
      <a:spPr>
        <a:noFill/>
      </a:spPr>
      <a:bodyPr wrap="square" rtlCol="0">
        <a:spAutoFit/>
      </a:bodyPr>
      <a:lstStyle>
        <a:defPPr>
          <a:defRPr dirty="0">
            <a:latin typeface="Trebuchet MS" pitchFamily="34" charset="0"/>
          </a:defRPr>
        </a:defPPr>
      </a:lstStyle>
    </a:txDef>
  </a:objectDefaults>
  <a:extraClrSchemeLst/>
  <a:extLst>
    <a:ext uri="{05A4C25C-085E-4340-85A3-A5531E510DB2}">
      <thm15:themeFamily xmlns:thm15="http://schemas.microsoft.com/office/thememl/2012/main" name="Standard test.potx [Read-Only]" id="{A50EA585-A6E9-4557-A53C-F64BBE45E302}" vid="{14589CA5-0044-42A7-B6C8-D91FC2314F7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RA with Accent">
    <a:dk1>
      <a:srgbClr val="000099"/>
    </a:dk1>
    <a:lt1>
      <a:sysClr val="window" lastClr="FFFFFF"/>
    </a:lt1>
    <a:dk2>
      <a:srgbClr val="00338D"/>
    </a:dk2>
    <a:lt2>
      <a:srgbClr val="EEECE1"/>
    </a:lt2>
    <a:accent1>
      <a:srgbClr val="000099"/>
    </a:accent1>
    <a:accent2>
      <a:srgbClr val="B10021"/>
    </a:accent2>
    <a:accent3>
      <a:srgbClr val="A6A6A6"/>
    </a:accent3>
    <a:accent4>
      <a:srgbClr val="FF9900"/>
    </a:accent4>
    <a:accent5>
      <a:srgbClr val="F0EA00"/>
    </a:accent5>
    <a:accent6>
      <a:srgbClr val="00B050"/>
    </a:accent6>
    <a:hlink>
      <a:srgbClr val="C00000"/>
    </a:hlink>
    <a:folHlink>
      <a:srgbClr val="C0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2.xml><?xml version="1.0" encoding="utf-8"?>
<a:themeOverride xmlns:a="http://schemas.openxmlformats.org/drawingml/2006/main">
  <a:clrScheme name="RA with Accent">
    <a:dk1>
      <a:srgbClr val="000099"/>
    </a:dk1>
    <a:lt1>
      <a:sysClr val="window" lastClr="FFFFFF"/>
    </a:lt1>
    <a:dk2>
      <a:srgbClr val="00338D"/>
    </a:dk2>
    <a:lt2>
      <a:srgbClr val="EEECE1"/>
    </a:lt2>
    <a:accent1>
      <a:srgbClr val="000099"/>
    </a:accent1>
    <a:accent2>
      <a:srgbClr val="B10021"/>
    </a:accent2>
    <a:accent3>
      <a:srgbClr val="A6A6A6"/>
    </a:accent3>
    <a:accent4>
      <a:srgbClr val="FF9900"/>
    </a:accent4>
    <a:accent5>
      <a:srgbClr val="F0EA00"/>
    </a:accent5>
    <a:accent6>
      <a:srgbClr val="00B050"/>
    </a:accent6>
    <a:hlink>
      <a:srgbClr val="C00000"/>
    </a:hlink>
    <a:folHlink>
      <a:srgbClr val="C0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3.xml><?xml version="1.0" encoding="utf-8"?>
<a:themeOverride xmlns:a="http://schemas.openxmlformats.org/drawingml/2006/main">
  <a:clrScheme name="RA with Accent">
    <a:dk1>
      <a:srgbClr val="000099"/>
    </a:dk1>
    <a:lt1>
      <a:sysClr val="window" lastClr="FFFFFF"/>
    </a:lt1>
    <a:dk2>
      <a:srgbClr val="00338D"/>
    </a:dk2>
    <a:lt2>
      <a:srgbClr val="EEECE1"/>
    </a:lt2>
    <a:accent1>
      <a:srgbClr val="000099"/>
    </a:accent1>
    <a:accent2>
      <a:srgbClr val="B10021"/>
    </a:accent2>
    <a:accent3>
      <a:srgbClr val="A6A6A6"/>
    </a:accent3>
    <a:accent4>
      <a:srgbClr val="FF9900"/>
    </a:accent4>
    <a:accent5>
      <a:srgbClr val="F0EA00"/>
    </a:accent5>
    <a:accent6>
      <a:srgbClr val="00B050"/>
    </a:accent6>
    <a:hlink>
      <a:srgbClr val="C00000"/>
    </a:hlink>
    <a:folHlink>
      <a:srgbClr val="C0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4.xml><?xml version="1.0" encoding="utf-8"?>
<a:themeOverride xmlns:a="http://schemas.openxmlformats.org/drawingml/2006/main">
  <a:clrScheme name="RA with Accent">
    <a:dk1>
      <a:srgbClr val="000099"/>
    </a:dk1>
    <a:lt1>
      <a:sysClr val="window" lastClr="FFFFFF"/>
    </a:lt1>
    <a:dk2>
      <a:srgbClr val="00338D"/>
    </a:dk2>
    <a:lt2>
      <a:srgbClr val="EEECE1"/>
    </a:lt2>
    <a:accent1>
      <a:srgbClr val="000099"/>
    </a:accent1>
    <a:accent2>
      <a:srgbClr val="B10021"/>
    </a:accent2>
    <a:accent3>
      <a:srgbClr val="A6A6A6"/>
    </a:accent3>
    <a:accent4>
      <a:srgbClr val="FF9900"/>
    </a:accent4>
    <a:accent5>
      <a:srgbClr val="F0EA00"/>
    </a:accent5>
    <a:accent6>
      <a:srgbClr val="00B050"/>
    </a:accent6>
    <a:hlink>
      <a:srgbClr val="C00000"/>
    </a:hlink>
    <a:folHlink>
      <a:srgbClr val="C0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5.xml><?xml version="1.0" encoding="utf-8"?>
<a:themeOverride xmlns:a="http://schemas.openxmlformats.org/drawingml/2006/main">
  <a:clrScheme name="RA with Accent">
    <a:dk1>
      <a:srgbClr val="000099"/>
    </a:dk1>
    <a:lt1>
      <a:sysClr val="window" lastClr="FFFFFF"/>
    </a:lt1>
    <a:dk2>
      <a:srgbClr val="00338D"/>
    </a:dk2>
    <a:lt2>
      <a:srgbClr val="EEECE1"/>
    </a:lt2>
    <a:accent1>
      <a:srgbClr val="000099"/>
    </a:accent1>
    <a:accent2>
      <a:srgbClr val="B10021"/>
    </a:accent2>
    <a:accent3>
      <a:srgbClr val="A6A6A6"/>
    </a:accent3>
    <a:accent4>
      <a:srgbClr val="FF9900"/>
    </a:accent4>
    <a:accent5>
      <a:srgbClr val="F0EA00"/>
    </a:accent5>
    <a:accent6>
      <a:srgbClr val="00B050"/>
    </a:accent6>
    <a:hlink>
      <a:srgbClr val="C00000"/>
    </a:hlink>
    <a:folHlink>
      <a:srgbClr val="C0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6.xml><?xml version="1.0" encoding="utf-8"?>
<a:themeOverride xmlns:a="http://schemas.openxmlformats.org/drawingml/2006/main">
  <a:clrScheme name="RA with Accent">
    <a:dk1>
      <a:srgbClr val="000099"/>
    </a:dk1>
    <a:lt1>
      <a:sysClr val="window" lastClr="FFFFFF"/>
    </a:lt1>
    <a:dk2>
      <a:srgbClr val="00338D"/>
    </a:dk2>
    <a:lt2>
      <a:srgbClr val="EEECE1"/>
    </a:lt2>
    <a:accent1>
      <a:srgbClr val="000099"/>
    </a:accent1>
    <a:accent2>
      <a:srgbClr val="B10021"/>
    </a:accent2>
    <a:accent3>
      <a:srgbClr val="A6A6A6"/>
    </a:accent3>
    <a:accent4>
      <a:srgbClr val="FF9900"/>
    </a:accent4>
    <a:accent5>
      <a:srgbClr val="F0EA00"/>
    </a:accent5>
    <a:accent6>
      <a:srgbClr val="00B050"/>
    </a:accent6>
    <a:hlink>
      <a:srgbClr val="C00000"/>
    </a:hlink>
    <a:folHlink>
      <a:srgbClr val="C0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7.xml><?xml version="1.0" encoding="utf-8"?>
<a:themeOverride xmlns:a="http://schemas.openxmlformats.org/drawingml/2006/main">
  <a:clrScheme name="RA with Accent">
    <a:dk1>
      <a:srgbClr val="000099"/>
    </a:dk1>
    <a:lt1>
      <a:sysClr val="window" lastClr="FFFFFF"/>
    </a:lt1>
    <a:dk2>
      <a:srgbClr val="00338D"/>
    </a:dk2>
    <a:lt2>
      <a:srgbClr val="EEECE1"/>
    </a:lt2>
    <a:accent1>
      <a:srgbClr val="000099"/>
    </a:accent1>
    <a:accent2>
      <a:srgbClr val="B10021"/>
    </a:accent2>
    <a:accent3>
      <a:srgbClr val="A6A6A6"/>
    </a:accent3>
    <a:accent4>
      <a:srgbClr val="FF9900"/>
    </a:accent4>
    <a:accent5>
      <a:srgbClr val="F0EA00"/>
    </a:accent5>
    <a:accent6>
      <a:srgbClr val="00B050"/>
    </a:accent6>
    <a:hlink>
      <a:srgbClr val="C00000"/>
    </a:hlink>
    <a:folHlink>
      <a:srgbClr val="C0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8.xml><?xml version="1.0" encoding="utf-8"?>
<a:themeOverride xmlns:a="http://schemas.openxmlformats.org/drawingml/2006/main">
  <a:clrScheme name="RA with Accent">
    <a:dk1>
      <a:srgbClr val="000099"/>
    </a:dk1>
    <a:lt1>
      <a:sysClr val="window" lastClr="FFFFFF"/>
    </a:lt1>
    <a:dk2>
      <a:srgbClr val="00338D"/>
    </a:dk2>
    <a:lt2>
      <a:srgbClr val="EEECE1"/>
    </a:lt2>
    <a:accent1>
      <a:srgbClr val="000099"/>
    </a:accent1>
    <a:accent2>
      <a:srgbClr val="B10021"/>
    </a:accent2>
    <a:accent3>
      <a:srgbClr val="A6A6A6"/>
    </a:accent3>
    <a:accent4>
      <a:srgbClr val="FF9900"/>
    </a:accent4>
    <a:accent5>
      <a:srgbClr val="F0EA00"/>
    </a:accent5>
    <a:accent6>
      <a:srgbClr val="00B050"/>
    </a:accent6>
    <a:hlink>
      <a:srgbClr val="C00000"/>
    </a:hlink>
    <a:folHlink>
      <a:srgbClr val="C0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9.xml><?xml version="1.0" encoding="utf-8"?>
<a:themeOverride xmlns:a="http://schemas.openxmlformats.org/drawingml/2006/main">
  <a:clrScheme name="RA with Accent">
    <a:dk1>
      <a:srgbClr val="000099"/>
    </a:dk1>
    <a:lt1>
      <a:sysClr val="window" lastClr="FFFFFF"/>
    </a:lt1>
    <a:dk2>
      <a:srgbClr val="00338D"/>
    </a:dk2>
    <a:lt2>
      <a:srgbClr val="EEECE1"/>
    </a:lt2>
    <a:accent1>
      <a:srgbClr val="000099"/>
    </a:accent1>
    <a:accent2>
      <a:srgbClr val="B10021"/>
    </a:accent2>
    <a:accent3>
      <a:srgbClr val="A6A6A6"/>
    </a:accent3>
    <a:accent4>
      <a:srgbClr val="FF9900"/>
    </a:accent4>
    <a:accent5>
      <a:srgbClr val="F0EA00"/>
    </a:accent5>
    <a:accent6>
      <a:srgbClr val="00B050"/>
    </a:accent6>
    <a:hlink>
      <a:srgbClr val="C00000"/>
    </a:hlink>
    <a:folHlink>
      <a:srgbClr val="C0000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2C37E67CB36743A5F3E448CC3AD486" ma:contentTypeVersion="12" ma:contentTypeDescription="Create a new document." ma:contentTypeScope="" ma:versionID="7e94c7beda04af590f6a51e846dc4e29">
  <xsd:schema xmlns:xsd="http://www.w3.org/2001/XMLSchema" xmlns:xs="http://www.w3.org/2001/XMLSchema" xmlns:p="http://schemas.microsoft.com/office/2006/metadata/properties" xmlns:ns2="df41a61a-5c0e-455d-b971-28b1b9f34882" xmlns:ns3="1ebf9f1d-cd22-4590-8ec9-1f6fc234cead" targetNamespace="http://schemas.microsoft.com/office/2006/metadata/properties" ma:root="true" ma:fieldsID="5f952311bf3688d3aef26fe6f6f21be2" ns2:_="" ns3:_="">
    <xsd:import namespace="df41a61a-5c0e-455d-b971-28b1b9f34882"/>
    <xsd:import namespace="1ebf9f1d-cd22-4590-8ec9-1f6fc234ce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41a61a-5c0e-455d-b971-28b1b9f3488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ebf9f1d-cd22-4590-8ec9-1f6fc234cea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67C848-4537-4FAD-90E6-694BEE0C2F49}">
  <ds:schemaRefs>
    <ds:schemaRef ds:uri="1ebf9f1d-cd22-4590-8ec9-1f6fc234cead"/>
    <ds:schemaRef ds:uri="http://purl.org/dc/terms/"/>
    <ds:schemaRef ds:uri="http://purl.org/dc/elements/1.1/"/>
    <ds:schemaRef ds:uri="http://schemas.microsoft.com/office/2006/metadata/properties"/>
    <ds:schemaRef ds:uri="df41a61a-5c0e-455d-b971-28b1b9f34882"/>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E563ED9D-DB2B-452D-ACCA-9FC4FD11627A}">
  <ds:schemaRefs>
    <ds:schemaRef ds:uri="http://schemas.microsoft.com/sharepoint/v3/contenttype/forms"/>
  </ds:schemaRefs>
</ds:datastoreItem>
</file>

<file path=customXml/itemProps3.xml><?xml version="1.0" encoding="utf-8"?>
<ds:datastoreItem xmlns:ds="http://schemas.openxmlformats.org/officeDocument/2006/customXml" ds:itemID="{9F95EA48-5450-45FF-85E8-79EE71076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41a61a-5c0e-455d-b971-28b1b9f34882"/>
    <ds:schemaRef ds:uri="1ebf9f1d-cd22-4590-8ec9-1f6fc234ce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254</TotalTime>
  <Words>3142</Words>
  <Application>Microsoft Office PowerPoint</Application>
  <PresentationFormat>Widescreen</PresentationFormat>
  <Paragraphs>471</Paragraphs>
  <Slides>56</Slides>
  <Notes>43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56</vt:i4>
      </vt:variant>
    </vt:vector>
  </HeadingPairs>
  <TitlesOfParts>
    <vt:vector size="66" baseType="lpstr">
      <vt:lpstr>Arial</vt:lpstr>
      <vt:lpstr>Arial Narrow</vt:lpstr>
      <vt:lpstr>Calibri</vt:lpstr>
      <vt:lpstr>Calibri Light</vt:lpstr>
      <vt:lpstr>Trebuchet MS</vt:lpstr>
      <vt:lpstr>Tw Cen MT</vt:lpstr>
      <vt:lpstr>Wingdings</vt:lpstr>
      <vt:lpstr>2_Office Theme</vt:lpstr>
      <vt:lpstr>2_Blank</vt:lpstr>
      <vt:lpstr>Blank</vt:lpstr>
      <vt:lpstr>PowerPoint Presentation</vt:lpstr>
      <vt:lpstr>PowerPoint Presentation</vt:lpstr>
      <vt:lpstr>Winning Hearts and Minds for Research in 2020 and Beyond</vt:lpstr>
      <vt:lpstr>Research!America’s Mission</vt:lpstr>
      <vt:lpstr>Research! America Alliance  </vt:lpstr>
      <vt:lpstr>Research!America Strategies for Success</vt:lpstr>
      <vt:lpstr>What We Accomplished Together in 2019: Advocacy Works!</vt:lpstr>
      <vt:lpstr>National Institutes of Health Appropriations Fiscal Year 1989 – 2020</vt:lpstr>
      <vt:lpstr>Agency Funding with Supplementals</vt:lpstr>
      <vt:lpstr>The Current Budget Reality</vt:lpstr>
      <vt:lpstr>State of Play</vt:lpstr>
      <vt:lpstr>What We Must Do Together</vt:lpstr>
      <vt:lpstr>“You can change the image of things to come. But you can’t do it sitting on your hands…The science community should reach out to Congress and build bridges.” </vt:lpstr>
      <vt:lpstr>Important for Scientists to Engage Policymakers</vt:lpstr>
      <vt:lpstr>Constituent voices matter</vt:lpstr>
      <vt:lpstr>Constituent interests matter</vt:lpstr>
      <vt:lpstr>“Scientists deepened my understanding of the promise of embryonic stem cell research during a time when there was huge opposition in Congress and the White House for federal support of such research. This interaction led to the development of bipartisan legislation introduced by me and Rep. Diana DeGette (D-CO) in 2005 that expanded federal funding of embryonic stem cell research.”     -- Q&amp;A with Society for Neuroscience,  Fall 2017</vt:lpstr>
      <vt:lpstr>PowerPoint Presentation</vt:lpstr>
      <vt:lpstr>PowerPoint Presentation</vt:lpstr>
      <vt:lpstr>Important for Scientists to Engage Public</vt:lpstr>
      <vt:lpstr>PowerPoint Presentation</vt:lpstr>
      <vt:lpstr>“…public sentiment is everything. With public sentiment, nothing can fail; without it nothing can succeed.”</vt:lpstr>
      <vt:lpstr>Research!America Surveys</vt:lpstr>
      <vt:lpstr>Strong Majority Agree Basic Research is Critical</vt:lpstr>
      <vt:lpstr>Americans Feel Positive About Human Genetics Research</vt:lpstr>
      <vt:lpstr>Americans Are Curious About Human Genetics Research</vt:lpstr>
      <vt:lpstr>Americans Think More Research is Needed in Human Genetics</vt:lpstr>
      <vt:lpstr>Americans Think Research is Important to Improving Family Health</vt:lpstr>
      <vt:lpstr>Americans Support Federal Funding For Genetic Research</vt:lpstr>
      <vt:lpstr>Decline in Those Saying We are Making Enough Progress </vt:lpstr>
      <vt:lpstr>Shifting Voter Priorities</vt:lpstr>
      <vt:lpstr>Research and the Economy</vt:lpstr>
      <vt:lpstr>Majority Favor Doubling Funding for Medical Research over the Next Five Years</vt:lpstr>
      <vt:lpstr>Americans Express Confidence in Military, Scientists</vt:lpstr>
      <vt:lpstr>PowerPoint Presentation</vt:lpstr>
      <vt:lpstr>Can Americans Name a Living Scientist?</vt:lpstr>
      <vt:lpstr>Most Americans Cannot Name a Living Scientist</vt:lpstr>
      <vt:lpstr>Do Americans Know Where Medical or Health Research is Conducted?</vt:lpstr>
      <vt:lpstr>Only Half of Americans Can Name a Place Where Medical or Health Research is Conducted</vt:lpstr>
      <vt:lpstr>The Majority of Americans Do Not Know That Research is Conducted in All 50 States</vt:lpstr>
      <vt:lpstr>Increase the Visibility of Science</vt:lpstr>
      <vt:lpstr>Tell the right story</vt:lpstr>
      <vt:lpstr>Aspirational Communications</vt:lpstr>
      <vt:lpstr>Re-Cap: How to Think About Talking to Non-Scientists</vt:lpstr>
      <vt:lpstr>Put a Face on Research: YOURS!</vt:lpstr>
      <vt:lpstr>Remember</vt:lpstr>
      <vt:lpstr>PowerPoint Presentation</vt:lpstr>
      <vt:lpstr>Research!America Works for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ASHG</dc:creator>
  <cp:lastModifiedBy>Jil Staszewski</cp:lastModifiedBy>
  <cp:revision>16</cp:revision>
  <dcterms:created xsi:type="dcterms:W3CDTF">2018-06-29T17:09:57Z</dcterms:created>
  <dcterms:modified xsi:type="dcterms:W3CDTF">2020-05-01T21:05:46Z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0x010100B62C37E67CB36743A5F3E448CC3AD486</vt:lpwstr>
  </property>
</Properties>
</file>