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07"/>
  </p:normalViewPr>
  <p:slideViewPr>
    <p:cSldViewPr snapToGrid="0">
      <p:cViewPr varScale="1">
        <p:scale>
          <a:sx n="76" d="100"/>
          <a:sy n="76" d="100"/>
        </p:scale>
        <p:origin x="71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31facecfd8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331facecfd8_0_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331facecfd8_0_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dirty="0"/>
          </a:p>
        </p:txBody>
      </p:sp>
      <p:sp>
        <p:nvSpPr>
          <p:cNvPr id="135" name="Google Shape;135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555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>
            <a:off x="990600" y="3067359"/>
            <a:ext cx="11734800" cy="4152281"/>
          </a:xfrm>
          <a:custGeom>
            <a:avLst/>
            <a:gdLst/>
            <a:ahLst/>
            <a:cxnLst/>
            <a:rect l="l" t="t" r="r" b="b"/>
            <a:pathLst>
              <a:path w="9871376" h="3314081" extrusionOk="0">
                <a:moveTo>
                  <a:pt x="0" y="0"/>
                </a:moveTo>
                <a:lnTo>
                  <a:pt x="9871376" y="0"/>
                </a:lnTo>
                <a:lnTo>
                  <a:pt x="9871376" y="3314081"/>
                </a:lnTo>
                <a:lnTo>
                  <a:pt x="0" y="33140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oogle Shape;166;p22"/>
          <p:cNvGrpSpPr/>
          <p:nvPr/>
        </p:nvGrpSpPr>
        <p:grpSpPr>
          <a:xfrm>
            <a:off x="0" y="8745718"/>
            <a:ext cx="18288118" cy="1541291"/>
            <a:chOff x="0" y="-76200"/>
            <a:chExt cx="4816592" cy="405934"/>
          </a:xfrm>
        </p:grpSpPr>
        <p:sp>
          <p:nvSpPr>
            <p:cNvPr id="167" name="Google Shape;167;p22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22"/>
            <p:cNvSpPr txBox="1"/>
            <p:nvPr/>
          </p:nvSpPr>
          <p:spPr>
            <a:xfrm>
              <a:off x="0" y="-76200"/>
              <a:ext cx="4816500" cy="40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9" name="Google Shape;169;p22"/>
          <p:cNvSpPr txBox="1"/>
          <p:nvPr/>
        </p:nvSpPr>
        <p:spPr>
          <a:xfrm>
            <a:off x="0" y="1195075"/>
            <a:ext cx="182880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</a:rPr>
              <a:t>Any questions?</a:t>
            </a:r>
            <a:endParaRPr/>
          </a:p>
        </p:txBody>
      </p:sp>
      <p:sp>
        <p:nvSpPr>
          <p:cNvPr id="170" name="Google Shape;170;p22"/>
          <p:cNvSpPr/>
          <p:nvPr/>
        </p:nvSpPr>
        <p:spPr>
          <a:xfrm>
            <a:off x="6122325" y="3852100"/>
            <a:ext cx="5380200" cy="32964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2"/>
          <p:cNvSpPr txBox="1"/>
          <p:nvPr/>
        </p:nvSpPr>
        <p:spPr>
          <a:xfrm rot="1143958">
            <a:off x="9240798" y="4495819"/>
            <a:ext cx="930335" cy="1723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10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2"/>
          <p:cNvSpPr txBox="1"/>
          <p:nvPr/>
        </p:nvSpPr>
        <p:spPr>
          <a:xfrm rot="1109">
            <a:off x="8302048" y="4495912"/>
            <a:ext cx="9303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10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2"/>
          <p:cNvSpPr txBox="1"/>
          <p:nvPr/>
        </p:nvSpPr>
        <p:spPr>
          <a:xfrm rot="-919876">
            <a:off x="7355702" y="4495870"/>
            <a:ext cx="930410" cy="17238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10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14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94" name="Google Shape;94;p14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4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6" name="Google Shape;96;p14"/>
          <p:cNvSpPr/>
          <p:nvPr/>
        </p:nvSpPr>
        <p:spPr>
          <a:xfrm>
            <a:off x="14117000" y="24073"/>
            <a:ext cx="4171954" cy="4100424"/>
          </a:xfrm>
          <a:custGeom>
            <a:avLst/>
            <a:gdLst/>
            <a:ahLst/>
            <a:cxnLst/>
            <a:rect l="l" t="t" r="r" b="b"/>
            <a:pathLst>
              <a:path w="5231290" h="5522456" extrusionOk="0">
                <a:moveTo>
                  <a:pt x="0" y="0"/>
                </a:moveTo>
                <a:lnTo>
                  <a:pt x="5231290" y="0"/>
                </a:lnTo>
                <a:lnTo>
                  <a:pt x="5231290" y="5522457"/>
                </a:lnTo>
                <a:lnTo>
                  <a:pt x="0" y="552245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 txBox="1"/>
          <p:nvPr/>
        </p:nvSpPr>
        <p:spPr>
          <a:xfrm>
            <a:off x="2090099" y="862600"/>
            <a:ext cx="108522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What is NAPCRG?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1673325" y="2535125"/>
            <a:ext cx="12936300" cy="62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24161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NAPCRG is an international organization that aims to support and nurture clinicians, scientists, students and patients around the world as they pursue primary care research.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Through our ongoing support, conferences, and programs, we bring researchers together, connecting them with the resources they need as they shape the future of primary care.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15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104" name="Google Shape;104;p15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5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15"/>
          <p:cNvSpPr txBox="1"/>
          <p:nvPr/>
        </p:nvSpPr>
        <p:spPr>
          <a:xfrm>
            <a:off x="4995097" y="308797"/>
            <a:ext cx="82977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What is PaCE?</a:t>
            </a:r>
            <a:endParaRPr/>
          </a:p>
        </p:txBody>
      </p:sp>
      <p:sp>
        <p:nvSpPr>
          <p:cNvPr id="107" name="Google Shape;107;p15"/>
          <p:cNvSpPr txBox="1"/>
          <p:nvPr/>
        </p:nvSpPr>
        <p:spPr>
          <a:xfrm>
            <a:off x="755825" y="2730725"/>
            <a:ext cx="16776300" cy="54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Patient and Clinician Engagement (PaCE) committee is a </a:t>
            </a:r>
            <a:r>
              <a:rPr lang="en-US" sz="3099" b="1">
                <a:solidFill>
                  <a:srgbClr val="000000"/>
                </a:solidFill>
              </a:rPr>
              <a:t>community 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 sz="3099" b="1">
                <a:solidFill>
                  <a:srgbClr val="000000"/>
                </a:solidFill>
              </a:rPr>
              <a:t>patients, frontline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99" b="1">
                <a:solidFill>
                  <a:srgbClr val="000000"/>
                </a:solidFill>
              </a:rPr>
              <a:t>clinicians, and researchers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with knowledge and understanding of the unique features of </a:t>
            </a:r>
            <a:r>
              <a:rPr lang="en-US" sz="3099" b="1">
                <a:solidFill>
                  <a:srgbClr val="000000"/>
                </a:solidFill>
              </a:rPr>
              <a:t>patient-centered research related to primary care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The </a:t>
            </a:r>
            <a:r>
              <a:rPr lang="en-US" sz="3099" b="1">
                <a:solidFill>
                  <a:srgbClr val="000000"/>
                </a:solidFill>
              </a:rPr>
              <a:t>committee 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consists of a </a:t>
            </a:r>
            <a:r>
              <a:rPr lang="en-US" sz="3099" b="1">
                <a:solidFill>
                  <a:srgbClr val="000000"/>
                </a:solidFill>
              </a:rPr>
              <a:t>diverse 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group of individuals and holds </a:t>
            </a:r>
            <a:r>
              <a:rPr lang="en-US" sz="3099" b="1">
                <a:solidFill>
                  <a:srgbClr val="000000"/>
                </a:solidFill>
              </a:rPr>
              <a:t>two seats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on the </a:t>
            </a:r>
            <a:r>
              <a:rPr lang="en-US" sz="3099" b="1">
                <a:solidFill>
                  <a:srgbClr val="000000"/>
                </a:solidFill>
              </a:rPr>
              <a:t>NAPCRG Board of Directors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099" b="1">
                <a:solidFill>
                  <a:srgbClr val="000000"/>
                </a:solidFill>
              </a:rPr>
              <a:t>patient representatives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one from the </a:t>
            </a:r>
            <a:r>
              <a:rPr lang="en-US" sz="3099" b="1">
                <a:solidFill>
                  <a:srgbClr val="000000"/>
                </a:solidFill>
              </a:rPr>
              <a:t>US 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one from </a:t>
            </a:r>
            <a:r>
              <a:rPr lang="en-US" sz="3099" b="1">
                <a:solidFill>
                  <a:srgbClr val="000000"/>
                </a:solidFill>
              </a:rPr>
              <a:t>Canada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0" marR="0" lvl="0" indent="0" algn="ctr" rtl="0">
              <a:lnSpc>
                <a:spcPct val="15001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9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main goal of PaCE is to </a:t>
            </a:r>
            <a:r>
              <a:rPr lang="en-US" sz="3099" b="1">
                <a:solidFill>
                  <a:srgbClr val="000000"/>
                </a:solidFill>
              </a:rPr>
              <a:t>encourage patient and clinician engagement</a:t>
            </a:r>
            <a:r>
              <a:rPr lang="en-US" sz="30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 </a:t>
            </a:r>
            <a:r>
              <a:rPr lang="en-US" sz="3099" b="1">
                <a:solidFill>
                  <a:srgbClr val="000000"/>
                </a:solidFill>
              </a:rPr>
              <a:t>collaborative primary care research. 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/>
        </p:nvSpPr>
        <p:spPr>
          <a:xfrm>
            <a:off x="3334047" y="289225"/>
            <a:ext cx="116199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The History of PaCE</a:t>
            </a:r>
            <a:endParaRPr sz="9150" b="1">
              <a:solidFill>
                <a:srgbClr val="1B35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361500" y="2190150"/>
            <a:ext cx="17565000" cy="70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457136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SzPts val="3599"/>
              <a:buChar char="●"/>
            </a:pPr>
            <a:r>
              <a:rPr lang="en-US" sz="3599"/>
              <a:t>D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eveloped in </a:t>
            </a:r>
            <a:r>
              <a:rPr lang="en-US" sz="3599" b="1">
                <a:solidFill>
                  <a:srgbClr val="000000"/>
                </a:solidFill>
              </a:rPr>
              <a:t>2013 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a special project, forming </a:t>
            </a:r>
            <a:r>
              <a:rPr lang="en-US" sz="3599" b="1">
                <a:solidFill>
                  <a:srgbClr val="000000"/>
                </a:solidFill>
              </a:rPr>
              <a:t>dyads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sz="3599" b="1">
                <a:solidFill>
                  <a:srgbClr val="000000"/>
                </a:solidFill>
              </a:rPr>
              <a:t>patient-partners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 sz="3599" b="1">
                <a:solidFill>
                  <a:srgbClr val="000000"/>
                </a:solidFill>
              </a:rPr>
              <a:t>clinicians 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who </a:t>
            </a:r>
            <a:r>
              <a:rPr lang="en-US" sz="3599" b="1">
                <a:solidFill>
                  <a:srgbClr val="000000"/>
                </a:solidFill>
              </a:rPr>
              <a:t>advocated 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the patient voice in research</a:t>
            </a:r>
            <a:endParaRPr sz="359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457200" marR="0" lvl="0" indent="-457136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SzPts val="3599"/>
              <a:buChar char="●"/>
            </a:pP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These dyads were invited to host a </a:t>
            </a:r>
            <a:r>
              <a:rPr lang="en-US" sz="3599" b="1">
                <a:solidFill>
                  <a:srgbClr val="000000"/>
                </a:solidFill>
              </a:rPr>
              <a:t>pre-conference workshop in 2014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to engage and build partnerships throughout NAPCRG</a:t>
            </a:r>
            <a:r>
              <a:rPr lang="en-US" sz="3599"/>
              <a:t>,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/>
              <a:t>now an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annual offering at the meeting</a:t>
            </a:r>
            <a:endParaRPr sz="3599"/>
          </a:p>
          <a:p>
            <a:pPr marL="45720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457200" marR="0" lvl="0" indent="-457136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Char char="●"/>
            </a:pP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PaCE received numerous grants for funding through PCORI, before they were made into </a:t>
            </a:r>
            <a:r>
              <a:rPr lang="en-US" sz="3599" b="1">
                <a:solidFill>
                  <a:srgbClr val="000000"/>
                </a:solidFill>
              </a:rPr>
              <a:t>a formal committee at NAPCRG</a:t>
            </a:r>
            <a:endParaRPr sz="3599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457200" marR="0" lvl="0" indent="-457136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SzPts val="3599"/>
              <a:buChar char="●"/>
            </a:pPr>
            <a:r>
              <a:rPr lang="en-US" sz="3599"/>
              <a:t>The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>
                <a:solidFill>
                  <a:srgbClr val="000000"/>
                </a:solidFill>
              </a:rPr>
              <a:t>mission 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en-US" sz="3599" b="1">
                <a:solidFill>
                  <a:srgbClr val="000000"/>
                </a:solidFill>
              </a:rPr>
              <a:t>vision</a:t>
            </a:r>
            <a:r>
              <a:rPr lang="en-US" sz="3599" b="1"/>
              <a:t> 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remain the same</a:t>
            </a:r>
            <a:r>
              <a:rPr lang="en-US" sz="3599"/>
              <a:t>: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to </a:t>
            </a:r>
            <a:r>
              <a:rPr lang="en-US" sz="3599" b="1">
                <a:solidFill>
                  <a:srgbClr val="000000"/>
                </a:solidFill>
              </a:rPr>
              <a:t>create an environment of belonging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 sz="3599" b="1">
                <a:solidFill>
                  <a:srgbClr val="000000"/>
                </a:solidFill>
              </a:rPr>
              <a:t>advocate </a:t>
            </a: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</a:t>
            </a:r>
            <a:r>
              <a:rPr lang="en-US" sz="3599" b="1">
                <a:solidFill>
                  <a:srgbClr val="000000"/>
                </a:solidFill>
              </a:rPr>
              <a:t>patient </a:t>
            </a:r>
            <a:r>
              <a:rPr lang="en-US" sz="3599">
                <a:solidFill>
                  <a:srgbClr val="000000"/>
                </a:solidFill>
              </a:rPr>
              <a:t>and </a:t>
            </a:r>
            <a:r>
              <a:rPr lang="en-US" sz="3599" b="1">
                <a:solidFill>
                  <a:srgbClr val="000000"/>
                </a:solidFill>
              </a:rPr>
              <a:t>clinician engagement </a:t>
            </a:r>
            <a:r>
              <a:rPr lang="en-US" sz="3599">
                <a:solidFill>
                  <a:srgbClr val="000000"/>
                </a:solidFill>
              </a:rPr>
              <a:t>in </a:t>
            </a:r>
            <a:r>
              <a:rPr lang="en-US" sz="3599" b="1">
                <a:solidFill>
                  <a:srgbClr val="000000"/>
                </a:solidFill>
              </a:rPr>
              <a:t>primary care research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17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119" name="Google Shape;119;p17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7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1" name="Google Shape;121;p17"/>
          <p:cNvSpPr txBox="1"/>
          <p:nvPr/>
        </p:nvSpPr>
        <p:spPr>
          <a:xfrm>
            <a:off x="3334049" y="461197"/>
            <a:ext cx="116199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Objectives of PaCE</a:t>
            </a:r>
            <a:endParaRPr/>
          </a:p>
        </p:txBody>
      </p:sp>
      <p:sp>
        <p:nvSpPr>
          <p:cNvPr id="122" name="Google Shape;122;p17"/>
          <p:cNvSpPr txBox="1"/>
          <p:nvPr/>
        </p:nvSpPr>
        <p:spPr>
          <a:xfrm>
            <a:off x="1818074" y="2867600"/>
            <a:ext cx="15614400" cy="47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60281" marR="0" lvl="1" indent="-571500" algn="l" rtl="0">
              <a:lnSpc>
                <a:spcPct val="15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Cultivate a desire for relationship between patients and primary care researchers</a:t>
            </a:r>
            <a:endParaRPr/>
          </a:p>
          <a:p>
            <a:pPr marL="960281" marR="0" lvl="1" indent="-571500" algn="l" rtl="0">
              <a:lnSpc>
                <a:spcPct val="1500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 a connecting point for patients and NAPCRG members and an advocate for ongoing engagement practices</a:t>
            </a:r>
            <a:endParaRPr/>
          </a:p>
          <a:p>
            <a:pPr marL="960281" marR="0" lvl="1" indent="-571500" algn="l" rtl="0">
              <a:lnSpc>
                <a:spcPct val="15009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create a diverse community through the life experiences of the members in addition to the work they have previously been a part of.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18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128" name="Google Shape;128;p18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8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0" name="Google Shape;130;p18"/>
          <p:cNvSpPr txBox="1"/>
          <p:nvPr/>
        </p:nvSpPr>
        <p:spPr>
          <a:xfrm>
            <a:off x="3334049" y="308797"/>
            <a:ext cx="116199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Values of PaCE</a:t>
            </a:r>
            <a:endParaRPr/>
          </a:p>
        </p:txBody>
      </p:sp>
      <p:sp>
        <p:nvSpPr>
          <p:cNvPr id="131" name="Google Shape;131;p18"/>
          <p:cNvSpPr txBox="1"/>
          <p:nvPr/>
        </p:nvSpPr>
        <p:spPr>
          <a:xfrm>
            <a:off x="1520540" y="2406874"/>
            <a:ext cx="15246900" cy="51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77234" marR="0" lvl="1" indent="-388617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Support and nurture frontline clinician voices within primary care research and NAPCRG membership</a:t>
            </a:r>
            <a:endParaRPr sz="3599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  <a:p>
            <a:pPr marL="777234" marR="0" lvl="1" indent="-388617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Enhance the diversity of the NAPCRG membership</a:t>
            </a:r>
            <a:endParaRPr sz="3599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  <a:p>
            <a:pPr marL="777234" marR="0" lvl="1" indent="-388617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Create a community of belonging</a:t>
            </a:r>
            <a:endParaRPr sz="3599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Educate and train patient partners about research and what to expect when they’re a part of a research team</a:t>
            </a: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p19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138" name="Google Shape;138;p19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9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19"/>
          <p:cNvSpPr txBox="1"/>
          <p:nvPr/>
        </p:nvSpPr>
        <p:spPr>
          <a:xfrm>
            <a:off x="2416950" y="369425"/>
            <a:ext cx="134541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Deliverables of PaCE</a:t>
            </a:r>
            <a:endParaRPr/>
          </a:p>
        </p:txBody>
      </p:sp>
      <p:sp>
        <p:nvSpPr>
          <p:cNvPr id="141" name="Google Shape;141;p19"/>
          <p:cNvSpPr txBox="1"/>
          <p:nvPr/>
        </p:nvSpPr>
        <p:spPr>
          <a:xfrm>
            <a:off x="1147477" y="2678337"/>
            <a:ext cx="15993000" cy="55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Pre-Conference Workshop at NAPCRG Annual Meeting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Poster and Workshop Presentations at the Practice-Based Research Network (PBRN) Conference and NAPCRG Annual Meeting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Articles and Publishings in </a:t>
            </a:r>
            <a:r>
              <a:rPr lang="en-US" sz="3599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Annals of Family Medicine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PaCE Distinguished Service Award given at the NAPCRG Annual Meeting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PaCE Tea-Time Chats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PaCE Approved Pins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20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147" name="Google Shape;147;p20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20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9" name="Google Shape;149;p20"/>
          <p:cNvSpPr txBox="1"/>
          <p:nvPr/>
        </p:nvSpPr>
        <p:spPr>
          <a:xfrm>
            <a:off x="1993755" y="430819"/>
            <a:ext cx="143004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Membership</a:t>
            </a:r>
            <a:endParaRPr/>
          </a:p>
        </p:txBody>
      </p:sp>
      <p:sp>
        <p:nvSpPr>
          <p:cNvPr id="150" name="Google Shape;150;p20"/>
          <p:cNvSpPr txBox="1"/>
          <p:nvPr/>
        </p:nvSpPr>
        <p:spPr>
          <a:xfrm>
            <a:off x="1933449" y="2781300"/>
            <a:ext cx="14421000" cy="55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Benefits of a membership include: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Engagement with a global community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Access to year-round training program</a:t>
            </a:r>
            <a:endParaRPr/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Access to </a:t>
            </a:r>
            <a:r>
              <a:rPr lang="en-US" sz="3599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Annals of Family Medicine </a:t>
            </a: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supplements</a:t>
            </a:r>
            <a:endParaRPr/>
          </a:p>
          <a:p>
            <a:pPr marL="777234" marR="0" lvl="1" indent="-388617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Opportunities to serve on a committee or the Board of Directors</a:t>
            </a:r>
            <a:endParaRPr sz="3599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5" marR="0" lvl="1" indent="-388618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SzPts val="3599"/>
              <a:buChar char="•"/>
            </a:pPr>
            <a:r>
              <a:rPr lang="en-US" sz="3599"/>
              <a:t>And much more!</a:t>
            </a:r>
            <a:endParaRPr sz="3599"/>
          </a:p>
          <a:p>
            <a:pPr marL="777235" marR="0" lvl="1" indent="-160081" algn="l" rtl="0">
              <a:lnSpc>
                <a:spcPct val="15001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None/>
            </a:pPr>
            <a:endParaRPr sz="3599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oogle Shape;156;p21"/>
          <p:cNvGrpSpPr/>
          <p:nvPr/>
        </p:nvGrpSpPr>
        <p:grpSpPr>
          <a:xfrm>
            <a:off x="0" y="8745720"/>
            <a:ext cx="18288000" cy="1541280"/>
            <a:chOff x="0" y="-76200"/>
            <a:chExt cx="4816593" cy="405934"/>
          </a:xfrm>
        </p:grpSpPr>
        <p:sp>
          <p:nvSpPr>
            <p:cNvPr id="157" name="Google Shape;157;p21"/>
            <p:cNvSpPr/>
            <p:nvPr/>
          </p:nvSpPr>
          <p:spPr>
            <a:xfrm>
              <a:off x="0" y="0"/>
              <a:ext cx="4816592" cy="329734"/>
            </a:xfrm>
            <a:custGeom>
              <a:avLst/>
              <a:gdLst/>
              <a:ahLst/>
              <a:cxnLst/>
              <a:rect l="l" t="t" r="r" b="b"/>
              <a:pathLst>
                <a:path w="4816592" h="32973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329734"/>
                  </a:lnTo>
                  <a:lnTo>
                    <a:pt x="0" y="329734"/>
                  </a:lnTo>
                  <a:close/>
                </a:path>
              </a:pathLst>
            </a:custGeom>
            <a:solidFill>
              <a:srgbClr val="4179B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21"/>
            <p:cNvSpPr txBox="1"/>
            <p:nvPr/>
          </p:nvSpPr>
          <p:spPr>
            <a:xfrm>
              <a:off x="0" y="-76200"/>
              <a:ext cx="4816593" cy="4059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9" name="Google Shape;159;p21"/>
          <p:cNvSpPr txBox="1"/>
          <p:nvPr/>
        </p:nvSpPr>
        <p:spPr>
          <a:xfrm>
            <a:off x="0" y="585475"/>
            <a:ext cx="18288000" cy="14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150" b="1">
                <a:solidFill>
                  <a:srgbClr val="1B3555"/>
                </a:solidFill>
                <a:latin typeface="Arial"/>
                <a:ea typeface="Arial"/>
                <a:cs typeface="Arial"/>
                <a:sym typeface="Arial"/>
              </a:rPr>
              <a:t>PaCE Committee Life Cycle</a:t>
            </a:r>
            <a:endParaRPr/>
          </a:p>
        </p:txBody>
      </p:sp>
      <p:pic>
        <p:nvPicPr>
          <p:cNvPr id="160" name="Google Shape;160;p21" descr="A blue arrows in a circl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19598" y="2522439"/>
            <a:ext cx="9448800" cy="6803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Microsoft Macintosh PowerPoint</Application>
  <PresentationFormat>Custom</PresentationFormat>
  <Paragraphs>51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STFM_Staff_Mac</cp:lastModifiedBy>
  <cp:revision>1</cp:revision>
  <dcterms:modified xsi:type="dcterms:W3CDTF">2025-03-10T18:03:10Z</dcterms:modified>
</cp:coreProperties>
</file>