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7"/>
  </p:notesMasterIdLst>
  <p:sldIdLst>
    <p:sldId id="258" r:id="rId2"/>
    <p:sldId id="256" r:id="rId3"/>
    <p:sldId id="259" r:id="rId4"/>
    <p:sldId id="275" r:id="rId5"/>
    <p:sldId id="276" r:id="rId6"/>
    <p:sldId id="260" r:id="rId7"/>
    <p:sldId id="277" r:id="rId8"/>
    <p:sldId id="274" r:id="rId9"/>
    <p:sldId id="268" r:id="rId10"/>
    <p:sldId id="281" r:id="rId11"/>
    <p:sldId id="271" r:id="rId12"/>
    <p:sldId id="280" r:id="rId13"/>
    <p:sldId id="263" r:id="rId14"/>
    <p:sldId id="279" r:id="rId15"/>
    <p:sldId id="265" r:id="rId1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58012" autoAdjust="0"/>
  </p:normalViewPr>
  <p:slideViewPr>
    <p:cSldViewPr snapToGrid="0">
      <p:cViewPr varScale="1">
        <p:scale>
          <a:sx n="51" d="100"/>
          <a:sy n="51" d="100"/>
        </p:scale>
        <p:origin x="190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28B3C32-81E9-481F-93CB-90980A5C81E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2A63E6-822B-4CE0-A6A3-4A00D1111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66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F3AFAF-881B-400D-88CF-556EE59EBA0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170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30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27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57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764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31774"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31774"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31774"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04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82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7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12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100000"/>
              <a:buFont typeface="Arial" panose="020B0604020202020204" pitchFamily="34" charset="0"/>
              <a:buNone/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SzPct val="100000"/>
              <a:buFont typeface="Arial" panose="020B0604020202020204" pitchFamily="34" charset="0"/>
              <a:buNone/>
              <a:defRPr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93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defTabSz="931774"/>
            <a:endParaRPr lang="en-US" dirty="0"/>
          </a:p>
          <a:p>
            <a:pPr defTabSz="931774"/>
            <a:endParaRPr lang="en-US" dirty="0"/>
          </a:p>
          <a:p>
            <a:pPr defTabSz="931774"/>
            <a:endParaRPr lang="en-US" u="sng" dirty="0"/>
          </a:p>
          <a:p>
            <a:pPr defTabSz="931774"/>
            <a:endParaRPr lang="en-US" dirty="0"/>
          </a:p>
          <a:p>
            <a:pPr defTabSz="931774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44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87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33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A63E6-822B-4CE0-A6A3-4A00D11110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71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1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1314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0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11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32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3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8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0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1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9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5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4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0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E159A-85B1-45A9-8563-157126324D8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6A9FE6-E188-4E3A-A4FC-3C7A5D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4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dxnodengn.epa.gov/oeca-netdmr-web/action/logi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ho.epa.gov/" TargetMode="External"/><Relationship Id="rId4" Type="http://schemas.openxmlformats.org/officeDocument/2006/relationships/hyperlink" Target="https://netdmr.zendesk.com/hc/en-us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06287" y="1358900"/>
            <a:ext cx="8331200" cy="147002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72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New Users Guide to</a:t>
            </a:r>
            <a:br>
              <a:rPr lang="en-US" sz="72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</a:br>
            <a:r>
              <a:rPr lang="en-US" sz="80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NetDMR</a:t>
            </a:r>
            <a:endParaRPr lang="en-US" sz="7200" dirty="0">
              <a:solidFill>
                <a:schemeClr val="accent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9220" name="Group 6" descr="This is a series of pictures beginning with an overflowing file cabinet then an arrow pointing to the right, illustrating the transition, to the picture of a computer on the far left." title="Graphic"/>
          <p:cNvGrpSpPr>
            <a:grpSpLocks/>
          </p:cNvGrpSpPr>
          <p:nvPr/>
        </p:nvGrpSpPr>
        <p:grpSpPr bwMode="auto">
          <a:xfrm>
            <a:off x="2053771" y="4114801"/>
            <a:ext cx="6858000" cy="2163763"/>
            <a:chOff x="457200" y="4114800"/>
            <a:chExt cx="6858000" cy="2163763"/>
          </a:xfrm>
        </p:grpSpPr>
        <p:pic>
          <p:nvPicPr>
            <p:cNvPr id="9221" name="Picture 7" descr="MCj0215727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178300"/>
              <a:ext cx="2209800" cy="2100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10" descr="MCj04326180000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6600" y="4572000"/>
              <a:ext cx="1295400" cy="1295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2" name="Picture 9" descr="MCj03965520000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4114800"/>
              <a:ext cx="2133600" cy="2122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4442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68"/>
    </mc:Choice>
    <mc:Fallback xmlns="">
      <p:transition spd="slow" advTm="416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2792-4EBE-45A5-B7C3-E25B08F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641" y="2199827"/>
            <a:ext cx="8596668" cy="18265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Requesting Access (Live Presentation)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8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27AA6-47DF-434E-A762-1DDB23054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1" y="1454850"/>
            <a:ext cx="11192283" cy="5565913"/>
          </a:xfrm>
        </p:spPr>
        <p:txBody>
          <a:bodyPr>
            <a:noAutofit/>
          </a:bodyPr>
          <a:lstStyle/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EPA ID No. is needed (TX…)</a:t>
            </a:r>
          </a:p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requesting access, enter permit ID No. &amp; </a:t>
            </a:r>
            <a:r>
              <a:rPr 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hit update</a:t>
            </a:r>
          </a:p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 or Facility</a:t>
            </a:r>
          </a:p>
          <a:p>
            <a:pPr marL="914400" indent="-457200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Parent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if you work at a corporate headquarters or offsite office</a:t>
            </a:r>
          </a:p>
          <a:p>
            <a:pPr marL="914400" indent="-457200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if you work at or near to the location of the wastewater treatment facility.</a:t>
            </a:r>
          </a:p>
          <a:p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A6FC12-CC7A-4C97-BF86-BA9BF858DA9E}"/>
              </a:ext>
            </a:extLst>
          </p:cNvPr>
          <p:cNvSpPr txBox="1">
            <a:spLocks/>
          </p:cNvSpPr>
          <p:nvPr/>
        </p:nvSpPr>
        <p:spPr>
          <a:xfrm>
            <a:off x="677332" y="625230"/>
            <a:ext cx="9500338" cy="11485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NetDMR Access Requests - Pitfalls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64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27AA6-47DF-434E-A762-1DDB23054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1" y="1454850"/>
            <a:ext cx="11192283" cy="5565913"/>
          </a:xfrm>
        </p:spPr>
        <p:txBody>
          <a:bodyPr>
            <a:noAutofit/>
          </a:bodyPr>
          <a:lstStyle/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electronically signed subscriber agreements, if you are a </a:t>
            </a:r>
            <a:r>
              <a:rPr lang="en-US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Duly Authorized Representative (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DAR) and not an </a:t>
            </a:r>
            <a:r>
              <a:rPr lang="en-US" alt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Responsible Official (RO)</a:t>
            </a:r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 RO will need a CDX account to approve</a:t>
            </a:r>
            <a:b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DAR will need to know the RO’s first and last name, title, phone number, and email address</a:t>
            </a:r>
          </a:p>
          <a:p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3A6FC12-CC7A-4C97-BF86-BA9BF858DA9E}"/>
              </a:ext>
            </a:extLst>
          </p:cNvPr>
          <p:cNvSpPr txBox="1">
            <a:spLocks/>
          </p:cNvSpPr>
          <p:nvPr/>
        </p:nvSpPr>
        <p:spPr>
          <a:xfrm>
            <a:off x="677332" y="625230"/>
            <a:ext cx="9500338" cy="11485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NetDMR Access Requests - Pitfalls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215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2792-4EBE-45A5-B7C3-E25B08F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641" y="2199827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Basics of NetDMR (Live Presentation) 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17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38F96-86CC-4251-9C98-87D671960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 Website Links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D6F1C-BA00-4661-8788-0CD3F2325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2050"/>
            <a:ext cx="9205220" cy="5574889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NetDMR 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https://cdxnodengn.epa.gov/oeca-netdmr-web/action/login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NetDMR Support Portal (netdmr.Zendesk.com/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-us) 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https://netdmr.zendesk.com/hc/en-us</a:t>
            </a:r>
            <a: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Self-reported data can be accessible through EPA’s ECHO database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5"/>
              </a:rPr>
              <a:t>https://echo.epa.gov/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1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F1BB3-B5B1-4E07-93B7-D7485060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4" y="255638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5128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339834-699B-4003-B9F0-22C40600E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9647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6DDEAB-AE29-45BE-A16D-CC3EA9D1D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8899"/>
            <a:ext cx="10752666" cy="5764694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NetDMR?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Electronic Reporting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EPA Databases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 Creation (Live Presentation)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Basics of NetDMR (Live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87787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36"/>
    </mc:Choice>
    <mc:Fallback xmlns="">
      <p:transition spd="slow" advTm="250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BDDEE-EE2A-4D67-B2AA-5EE61529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is NetDMR? 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5ECEC-8E4E-48CD-AD21-469F3693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913" y="1602321"/>
            <a:ext cx="10973276" cy="53684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Web-based tool that allows permittees to electronically submit Discharge Monitoring Reports (DMRs)</a:t>
            </a:r>
            <a:br>
              <a:rPr lang="en-US" sz="3200" dirty="0">
                <a:latin typeface="Tahoma" pitchFamily="34" charset="0"/>
                <a:cs typeface="Tahoma" pitchFamily="34" charset="0"/>
              </a:rPr>
            </a:b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EPA hosts the national NetDMR </a:t>
            </a:r>
            <a:br>
              <a:rPr lang="en-US" sz="3200" dirty="0">
                <a:latin typeface="Tahoma" pitchFamily="34" charset="0"/>
                <a:cs typeface="Tahoma" pitchFamily="34" charset="0"/>
              </a:rPr>
            </a:b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TCEQ previously hosted Texas NetDMR</a:t>
            </a:r>
          </a:p>
          <a:p>
            <a:pPr marL="1319212" lvl="1" indent="-457200">
              <a:buSzPct val="100000"/>
              <a:defRPr/>
            </a:pPr>
            <a:r>
              <a:rPr lang="en-US" sz="3000" dirty="0">
                <a:latin typeface="Tahoma" pitchFamily="34" charset="0"/>
                <a:cs typeface="Tahoma" pitchFamily="34" charset="0"/>
              </a:rPr>
              <a:t>On March 26, 2018, TCEQ began migrating its NetDMR users to the EPA’s hosted national NetDMR Customer</a:t>
            </a:r>
          </a:p>
          <a:p>
            <a:pPr marL="0" indent="0">
              <a:lnSpc>
                <a:spcPct val="80000"/>
              </a:lnSpc>
              <a:buSzPct val="100000"/>
              <a:buNone/>
              <a:defRPr/>
            </a:pP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 marL="0" indent="0">
              <a:lnSpc>
                <a:spcPct val="80000"/>
              </a:lnSpc>
              <a:buSzPct val="100000"/>
              <a:buNone/>
              <a:defRPr/>
            </a:pP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pPr marL="0" indent="0">
              <a:lnSpc>
                <a:spcPct val="80000"/>
              </a:lnSpc>
              <a:buSzPct val="100000"/>
              <a:buNone/>
              <a:defRPr/>
            </a:pPr>
            <a:endParaRPr lang="en-US" sz="3200" dirty="0">
              <a:latin typeface="Tahoma" pitchFamily="34" charset="0"/>
              <a:cs typeface="Tahoma" pitchFamily="34" charset="0"/>
            </a:endParaRPr>
          </a:p>
          <a:p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4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763D-D7A9-4633-98CC-26BC38B7D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0278"/>
            <a:ext cx="8596668" cy="13208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Electronic Reporting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4A45D-6413-4944-AE1B-3B80A166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670541"/>
            <a:ext cx="10981267" cy="4564254"/>
          </a:xfrm>
        </p:spPr>
        <p:txBody>
          <a:bodyPr>
            <a:norm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ahoma" pitchFamily="34" charset="0"/>
                <a:cs typeface="Tahoma" pitchFamily="34" charset="0"/>
              </a:rPr>
              <a:t>EPA NPDES Electronic Reporting Rule, effective </a:t>
            </a:r>
            <a:br>
              <a:rPr lang="en-US" sz="3200" dirty="0">
                <a:latin typeface="Tahoma" pitchFamily="34" charset="0"/>
                <a:cs typeface="Tahoma" pitchFamily="34" charset="0"/>
              </a:rPr>
            </a:br>
            <a:r>
              <a:rPr lang="en-US" sz="3200" dirty="0">
                <a:latin typeface="Tahoma" pitchFamily="34" charset="0"/>
                <a:cs typeface="Tahoma" pitchFamily="34" charset="0"/>
              </a:rPr>
              <a:t>December 21, 2016</a:t>
            </a:r>
            <a:br>
              <a:rPr lang="en-US" sz="3200" dirty="0">
                <a:latin typeface="Tahoma" pitchFamily="34" charset="0"/>
                <a:cs typeface="Tahoma" pitchFamily="34" charset="0"/>
              </a:rPr>
            </a:b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E-reporting wavier (TCEQ Form 20754)</a:t>
            </a:r>
            <a:b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958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8D0AF9-7EFD-4454-A56E-D1E0F47A6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EPA Databases </a:t>
            </a:r>
          </a:p>
        </p:txBody>
      </p:sp>
      <p:pic>
        <p:nvPicPr>
          <p:cNvPr id="6" name="Picture 5" descr="Flow chart showing data flowing from first shape labled &quot;CDX (Central Data Exchange)&quot; and described as “the security checkpoint” to the second shape labled as &quot;NetDMR&quot; and described as “Permittees self report- EPA and States are the Administrators and provide assistance to users” to the third shape labled as &quot;ECHO&quot; and described as “(Enforcement Compliance History Online) is available to everyone for researching national, statewide and/or  individual facility data from multiple medias”.">
            <a:extLst>
              <a:ext uri="{FF2B5EF4-FFF2-40B4-BE49-F238E27FC236}">
                <a16:creationId xmlns:a16="http://schemas.microsoft.com/office/drawing/2014/main" id="{B29028DA-2B25-4E77-85F8-6F2FC49687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13" t="40976" r="23079" b="15610"/>
          <a:stretch/>
        </p:blipFill>
        <p:spPr>
          <a:xfrm>
            <a:off x="677334" y="1647644"/>
            <a:ext cx="10573052" cy="496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5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B0F8-1669-4DF0-9203-25882CED0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CDX vs NetDMR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13479-9FF8-44B0-BAC9-2B494F0A04E8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395979" y="1619794"/>
            <a:ext cx="5213512" cy="540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CDX</a:t>
            </a: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Tool used to access several different EPA systems with a</a:t>
            </a:r>
            <a:r>
              <a:rPr lang="en-US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single login</a:t>
            </a: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"</a:t>
            </a:r>
            <a:r>
              <a:rPr lang="en-US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Signature Agreement" 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authenticate &amp; authorize for users who "certify' data </a:t>
            </a: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Signature Agreement needs to be submitted &amp; approved only </a:t>
            </a:r>
            <a:r>
              <a:rPr lang="en-US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once per CDX account</a:t>
            </a:r>
          </a:p>
          <a:p>
            <a:pPr algn="ctr">
              <a:defRPr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D43AD2-7F7C-4CA9-A00A-D48983A90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3533" y="1619794"/>
            <a:ext cx="6074729" cy="5203795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NetDMR</a:t>
            </a: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Tool used for electronic reporting and management of DMR data</a:t>
            </a:r>
            <a:b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Uses a "</a:t>
            </a:r>
            <a:r>
              <a:rPr lang="en-US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Subscriber Agreement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to authenticate &amp; authorize users who Sign &amp; Submit DMRs </a:t>
            </a:r>
          </a:p>
          <a:p>
            <a:pPr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Subscriber Agreement is required for each NPDES Permit ID Signatory Role Request</a:t>
            </a:r>
          </a:p>
          <a:p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1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A6248-CDA9-4B7B-BA97-BCE44BAE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CDX User Types &amp; NetDMR Roles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252603-AC43-4E1A-AA93-072FDD6F71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905853"/>
              </p:ext>
            </p:extLst>
          </p:nvPr>
        </p:nvGraphicFramePr>
        <p:xfrm>
          <a:off x="677862" y="1633052"/>
          <a:ext cx="10857644" cy="4577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7800">
                  <a:extLst>
                    <a:ext uri="{9D8B030D-6E8A-4147-A177-3AD203B41FA5}">
                      <a16:colId xmlns:a16="http://schemas.microsoft.com/office/drawing/2014/main" val="3494769892"/>
                    </a:ext>
                  </a:extLst>
                </a:gridCol>
                <a:gridCol w="2268415">
                  <a:extLst>
                    <a:ext uri="{9D8B030D-6E8A-4147-A177-3AD203B41FA5}">
                      <a16:colId xmlns:a16="http://schemas.microsoft.com/office/drawing/2014/main" val="4238843028"/>
                    </a:ext>
                  </a:extLst>
                </a:gridCol>
                <a:gridCol w="2813538">
                  <a:extLst>
                    <a:ext uri="{9D8B030D-6E8A-4147-A177-3AD203B41FA5}">
                      <a16:colId xmlns:a16="http://schemas.microsoft.com/office/drawing/2014/main" val="1420919682"/>
                    </a:ext>
                  </a:extLst>
                </a:gridCol>
                <a:gridCol w="4237891">
                  <a:extLst>
                    <a:ext uri="{9D8B030D-6E8A-4147-A177-3AD203B41FA5}">
                      <a16:colId xmlns:a16="http://schemas.microsoft.com/office/drawing/2014/main" val="3121713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Available NetDMR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4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Permittee (signature)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you work for the company and will </a:t>
                      </a:r>
                      <a:r>
                        <a:rPr lang="en-US" u="sng" dirty="0"/>
                        <a:t>sign/submit DMRs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Signatory, Permit Administrator, Edit,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person authorized to sign, view, edit and submit DMRs for a specific permit. Will also be able to approve roles for others except signatory.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42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Permittee (no signature)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you work for the company but </a:t>
                      </a:r>
                      <a:r>
                        <a:rPr lang="en-US" u="sng" dirty="0"/>
                        <a:t>will NOT sign/submit DMRs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Permit Administrator, Edit,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view, enter and upload DMRs into NetDMR, edit CORs, and approve roles for other users within NetDMR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601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Lab, Contractor or 3</a:t>
                      </a:r>
                      <a:r>
                        <a:rPr lang="en-US" baseline="30000" dirty="0"/>
                        <a:t>rd</a:t>
                      </a:r>
                      <a:r>
                        <a:rPr lang="en-US" dirty="0"/>
                        <a:t> Party Affiliate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Edit, View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Allowed to view, enter and import DMRs into NetDMR and edit CORs but they</a:t>
                      </a:r>
                      <a:r>
                        <a:rPr lang="en-US" b="1" u="sng" dirty="0"/>
                        <a:t> cannot </a:t>
                      </a:r>
                      <a:r>
                        <a:rPr lang="en-US" dirty="0"/>
                        <a:t>sign and submit forms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74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Internal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is for state/EPA Agency Personnel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Internal Administrator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regulatory authority staff member with a NetDMR Account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843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93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2792-4EBE-45A5-B7C3-E25B08F6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641" y="2199827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 Creation (Live Presentation)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36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ADDD2-2653-4AFB-9EA2-0D0F9CFC8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CDX Account Creation - Pitfalls</a:t>
            </a:r>
            <a:br>
              <a:rPr lang="en-US" sz="400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27AA6-47DF-434E-A762-1DDB23054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570383"/>
            <a:ext cx="11050841" cy="520810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 Email Needed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ID (case sensitive)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to 8 Different security questions answers (case sensitive)</a:t>
            </a:r>
          </a:p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Service: NDMR-TX: Texas Commission on Environmental Quality</a:t>
            </a:r>
          </a:p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Correct CDX User Type </a:t>
            </a:r>
          </a:p>
          <a:p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Identity proofing (3</a:t>
            </a:r>
            <a:r>
              <a:rPr lang="en-US" sz="2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party - LexisNexis): Uses personal identifying information</a:t>
            </a:r>
          </a:p>
          <a:p>
            <a:pPr marL="1889125" indent="-517525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4 numbers of SSN</a:t>
            </a:r>
          </a:p>
          <a:p>
            <a:pPr marL="1889125" indent="-517525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Home address (cannot use PO Box)</a:t>
            </a:r>
          </a:p>
          <a:p>
            <a:pPr marL="338138" indent="-338138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Electronic Signing of ESA – click “Yes”</a:t>
            </a:r>
          </a:p>
          <a:p>
            <a:pPr marL="0" indent="0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199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4829</TotalTime>
  <Words>481</Words>
  <Application>Microsoft Office PowerPoint</Application>
  <PresentationFormat>Widescreen</PresentationFormat>
  <Paragraphs>109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Trebuchet MS</vt:lpstr>
      <vt:lpstr>Wingdings 3</vt:lpstr>
      <vt:lpstr>Facet</vt:lpstr>
      <vt:lpstr>New Users Guide to NetDMR</vt:lpstr>
      <vt:lpstr>Presentation Topics</vt:lpstr>
      <vt:lpstr>What is NetDMR?  </vt:lpstr>
      <vt:lpstr>Electronic Reporting Rule</vt:lpstr>
      <vt:lpstr>EPA Databases </vt:lpstr>
      <vt:lpstr>CDX vs NetDMR </vt:lpstr>
      <vt:lpstr>CDX User Types &amp; NetDMR Roles</vt:lpstr>
      <vt:lpstr>Account Creation (Live Presentation) </vt:lpstr>
      <vt:lpstr>CDX Account Creation - Pitfalls </vt:lpstr>
      <vt:lpstr>Requesting Access (Live Presentation) </vt:lpstr>
      <vt:lpstr>PowerPoint Presentation</vt:lpstr>
      <vt:lpstr>PowerPoint Presentation</vt:lpstr>
      <vt:lpstr>Basics of NetDMR (Live Presentation)  </vt:lpstr>
      <vt:lpstr>Useful Website Links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NetDMR</dc:title>
  <dc:creator>Lisa Westbrook</dc:creator>
  <cp:lastModifiedBy>Freeman</cp:lastModifiedBy>
  <cp:revision>121</cp:revision>
  <cp:lastPrinted>2018-04-11T15:35:04Z</cp:lastPrinted>
  <dcterms:created xsi:type="dcterms:W3CDTF">2018-04-04T21:51:33Z</dcterms:created>
  <dcterms:modified xsi:type="dcterms:W3CDTF">2019-05-14T20:32:12Z</dcterms:modified>
</cp:coreProperties>
</file>