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Agrandir Grand Bold Italics" charset="1" panose="00000807000000000000"/>
      <p:regular r:id="rId26"/>
    </p:embeddedFont>
    <p:embeddedFont>
      <p:font typeface="Helvetica World Bold" charset="1" panose="020B0800040000020004"/>
      <p:regular r:id="rId27"/>
    </p:embeddedFont>
    <p:embeddedFont>
      <p:font typeface="Agrandir Grand Bold" charset="1" panose="00000807000000000000"/>
      <p:regular r:id="rId28"/>
    </p:embeddedFont>
    <p:embeddedFont>
      <p:font typeface="Helvetica World" charset="1" panose="020B0500040000020004"/>
      <p:regular r:id="rId29"/>
    </p:embeddedFont>
    <p:embeddedFont>
      <p:font typeface="Glacial Indifference Bold" charset="1" panose="00000800000000000000"/>
      <p:regular r:id="rId30"/>
    </p:embeddedFont>
    <p:embeddedFont>
      <p:font typeface="Aileron Bold" charset="1" panose="00000800000000000000"/>
      <p:regular r:id="rId31"/>
    </p:embeddedFont>
    <p:embeddedFont>
      <p:font typeface="Aileron Italics" charset="1" panose="00000500000000000000"/>
      <p:regular r:id="rId32"/>
    </p:embeddedFont>
    <p:embeddedFont>
      <p:font typeface="HK Grotesk Bold" charset="1" panose="00000800000000000000"/>
      <p:regular r:id="rId33"/>
    </p:embeddedFont>
    <p:embeddedFont>
      <p:font typeface="TT Fors Bold" charset="1" panose="020B0003030001020000"/>
      <p:regular r:id="rId34"/>
    </p:embeddedFont>
    <p:embeddedFont>
      <p:font typeface="TT Fors" charset="1" panose="020B0003030001020000"/>
      <p:regular r:id="rId35"/>
    </p:embeddedFont>
    <p:embeddedFont>
      <p:font typeface="Days" charset="1" panose="02000505050000020004"/>
      <p:regular r:id="rId36"/>
    </p:embeddedFont>
    <p:embeddedFont>
      <p:font typeface="Open Sauce Bold" charset="1" panose="00000800000000000000"/>
      <p:regular r:id="rId37"/>
    </p:embeddedFont>
    <p:embeddedFont>
      <p:font typeface="Open Sauce" charset="1" panose="00000500000000000000"/>
      <p:regular r:id="rId38"/>
    </p:embeddedFont>
    <p:embeddedFont>
      <p:font typeface="TT Hoves Bold" charset="1" panose="02000003020000060003"/>
      <p:regular r:id="rId39"/>
    </p:embeddedFont>
    <p:embeddedFont>
      <p:font typeface="TT Hoves" charset="1" panose="02000003020000060003"/>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7200900"/>
            <a:ext cx="18288000" cy="3086100"/>
            <a:chOff x="0" y="0"/>
            <a:chExt cx="4816593" cy="812800"/>
          </a:xfrm>
        </p:grpSpPr>
        <p:sp>
          <p:nvSpPr>
            <p:cNvPr name="Freeform 3" id="3"/>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FCFEFD"/>
            </a:solidFill>
          </p:spPr>
        </p:sp>
        <p:sp>
          <p:nvSpPr>
            <p:cNvPr name="TextBox 4" id="4"/>
            <p:cNvSpPr txBox="true"/>
            <p:nvPr/>
          </p:nvSpPr>
          <p:spPr>
            <a:xfrm>
              <a:off x="0" y="-38100"/>
              <a:ext cx="4816593" cy="850900"/>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534864" y="517782"/>
            <a:ext cx="17218272" cy="9251437"/>
            <a:chOff x="0" y="0"/>
            <a:chExt cx="1587014" cy="852708"/>
          </a:xfrm>
        </p:grpSpPr>
        <p:sp>
          <p:nvSpPr>
            <p:cNvPr name="Freeform 6" id="6"/>
            <p:cNvSpPr/>
            <p:nvPr/>
          </p:nvSpPr>
          <p:spPr>
            <a:xfrm flipH="false" flipV="false" rot="0">
              <a:off x="0" y="0"/>
              <a:ext cx="1587014" cy="852708"/>
            </a:xfrm>
            <a:custGeom>
              <a:avLst/>
              <a:gdLst/>
              <a:ahLst/>
              <a:cxnLst/>
              <a:rect r="r" b="b" t="t" l="l"/>
              <a:pathLst>
                <a:path h="852708" w="1587014">
                  <a:moveTo>
                    <a:pt x="0" y="0"/>
                  </a:moveTo>
                  <a:lnTo>
                    <a:pt x="1587014" y="0"/>
                  </a:lnTo>
                  <a:lnTo>
                    <a:pt x="1587014" y="852708"/>
                  </a:lnTo>
                  <a:lnTo>
                    <a:pt x="0" y="852708"/>
                  </a:lnTo>
                  <a:close/>
                </a:path>
              </a:pathLst>
            </a:custGeom>
            <a:blipFill>
              <a:blip r:embed="rId2"/>
              <a:stretch>
                <a:fillRect l="0" t="-11925" r="0" b="-11925"/>
              </a:stretch>
            </a:blipFill>
          </p:spPr>
        </p:sp>
      </p:grpSp>
      <p:sp>
        <p:nvSpPr>
          <p:cNvPr name="Freeform 7" id="7"/>
          <p:cNvSpPr/>
          <p:nvPr/>
        </p:nvSpPr>
        <p:spPr>
          <a:xfrm flipH="false" flipV="true" rot="0">
            <a:off x="16524405" y="8536484"/>
            <a:ext cx="734895" cy="734895"/>
          </a:xfrm>
          <a:custGeom>
            <a:avLst/>
            <a:gdLst/>
            <a:ahLst/>
            <a:cxnLst/>
            <a:rect r="r" b="b" t="t" l="l"/>
            <a:pathLst>
              <a:path h="734895" w="734895">
                <a:moveTo>
                  <a:pt x="0" y="734895"/>
                </a:moveTo>
                <a:lnTo>
                  <a:pt x="734895" y="734895"/>
                </a:lnTo>
                <a:lnTo>
                  <a:pt x="734895" y="0"/>
                </a:lnTo>
                <a:lnTo>
                  <a:pt x="0" y="0"/>
                </a:lnTo>
                <a:lnTo>
                  <a:pt x="0" y="73489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511197" y="2706799"/>
            <a:ext cx="15265605" cy="3416471"/>
          </a:xfrm>
          <a:prstGeom prst="rect">
            <a:avLst/>
          </a:prstGeom>
        </p:spPr>
        <p:txBody>
          <a:bodyPr anchor="t" rtlCol="false" tIns="0" lIns="0" bIns="0" rIns="0">
            <a:spAutoFit/>
          </a:bodyPr>
          <a:lstStyle/>
          <a:p>
            <a:pPr algn="ctr">
              <a:lnSpc>
                <a:spcPts val="7902"/>
              </a:lnSpc>
            </a:pPr>
            <a:r>
              <a:rPr lang="en-US" b="true" sz="10003" i="true">
                <a:solidFill>
                  <a:srgbClr val="FCFEFD"/>
                </a:solidFill>
                <a:latin typeface="Agrandir Grand Bold Italics"/>
                <a:ea typeface="Agrandir Grand Bold Italics"/>
                <a:cs typeface="Agrandir Grand Bold Italics"/>
                <a:sym typeface="Agrandir Grand Bold Italics"/>
              </a:rPr>
              <a:t>Advoc</a:t>
            </a:r>
            <a:r>
              <a:rPr lang="en-US" b="true" sz="10003" i="true">
                <a:solidFill>
                  <a:srgbClr val="FCFEFD"/>
                </a:solidFill>
                <a:latin typeface="Agrandir Grand Bold Italics"/>
                <a:ea typeface="Agrandir Grand Bold Italics"/>
                <a:cs typeface="Agrandir Grand Bold Italics"/>
                <a:sym typeface="Agrandir Grand Bold Italics"/>
              </a:rPr>
              <a:t>ating for Your Patients in Louisiana</a:t>
            </a:r>
          </a:p>
        </p:txBody>
      </p:sp>
      <p:sp>
        <p:nvSpPr>
          <p:cNvPr name="TextBox 9" id="9"/>
          <p:cNvSpPr txBox="true"/>
          <p:nvPr/>
        </p:nvSpPr>
        <p:spPr>
          <a:xfrm rot="0">
            <a:off x="5019499" y="9201150"/>
            <a:ext cx="8283730" cy="387350"/>
          </a:xfrm>
          <a:prstGeom prst="rect">
            <a:avLst/>
          </a:prstGeom>
        </p:spPr>
        <p:txBody>
          <a:bodyPr anchor="t" rtlCol="false" tIns="0" lIns="0" bIns="0" rIns="0">
            <a:spAutoFit/>
          </a:bodyPr>
          <a:lstStyle/>
          <a:p>
            <a:pPr algn="ctr">
              <a:lnSpc>
                <a:spcPts val="2800"/>
              </a:lnSpc>
              <a:spcBef>
                <a:spcPct val="0"/>
              </a:spcBef>
            </a:pPr>
            <a:r>
              <a:rPr lang="en-US" b="true" sz="2000">
                <a:solidFill>
                  <a:srgbClr val="FCFEFD"/>
                </a:solidFill>
                <a:latin typeface="Helvetica World Bold"/>
                <a:ea typeface="Helvetica World Bold"/>
                <a:cs typeface="Helvetica World Bold"/>
                <a:sym typeface="Helvetica World Bold"/>
              </a:rPr>
              <a:t>SEERSUCKER </a:t>
            </a:r>
            <a:r>
              <a:rPr lang="en-US" b="true" sz="2000">
                <a:solidFill>
                  <a:srgbClr val="FCFEFD"/>
                </a:solidFill>
                <a:latin typeface="Helvetica World Bold"/>
                <a:ea typeface="Helvetica World Bold"/>
                <a:cs typeface="Helvetica World Bold"/>
                <a:sym typeface="Helvetica World Bold"/>
              </a:rPr>
              <a:t>ST</a:t>
            </a:r>
            <a:r>
              <a:rPr lang="en-US" b="true" sz="2000">
                <a:solidFill>
                  <a:srgbClr val="FCFEFD"/>
                </a:solidFill>
                <a:latin typeface="Helvetica World Bold"/>
                <a:ea typeface="Helvetica World Bold"/>
                <a:cs typeface="Helvetica World Bold"/>
                <a:sym typeface="Helvetica World Bold"/>
              </a:rPr>
              <a:t>RATEGIES LLC | LOUISIANA CHAPTER OF AAP</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sp>
        <p:nvSpPr>
          <p:cNvPr name="TextBox 2" id="2"/>
          <p:cNvSpPr txBox="true"/>
          <p:nvPr/>
        </p:nvSpPr>
        <p:spPr>
          <a:xfrm rot="0">
            <a:off x="1028700" y="1815883"/>
            <a:ext cx="9823219" cy="990600"/>
          </a:xfrm>
          <a:prstGeom prst="rect">
            <a:avLst/>
          </a:prstGeom>
        </p:spPr>
        <p:txBody>
          <a:bodyPr anchor="t" rtlCol="false" tIns="0" lIns="0" bIns="0" rIns="0">
            <a:spAutoFit/>
          </a:bodyPr>
          <a:lstStyle/>
          <a:p>
            <a:pPr algn="l" marL="0" indent="0" lvl="1">
              <a:lnSpc>
                <a:spcPts val="6299"/>
              </a:lnSpc>
              <a:spcBef>
                <a:spcPct val="0"/>
              </a:spcBef>
            </a:pPr>
            <a:r>
              <a:rPr lang="en-US" b="true" sz="5999" spc="-329">
                <a:solidFill>
                  <a:srgbClr val="FCFEFD"/>
                </a:solidFill>
                <a:latin typeface="Agrandir Grand Bold"/>
                <a:ea typeface="Agrandir Grand Bold"/>
                <a:cs typeface="Agrandir Grand Bold"/>
                <a:sym typeface="Agrandir Grand Bold"/>
              </a:rPr>
              <a:t>Agency Advocacy</a:t>
            </a:r>
          </a:p>
        </p:txBody>
      </p:sp>
      <p:grpSp>
        <p:nvGrpSpPr>
          <p:cNvPr name="Group 3" id="3"/>
          <p:cNvGrpSpPr/>
          <p:nvPr/>
        </p:nvGrpSpPr>
        <p:grpSpPr>
          <a:xfrm rot="0">
            <a:off x="0" y="8287159"/>
            <a:ext cx="18288000" cy="2151384"/>
            <a:chOff x="0" y="0"/>
            <a:chExt cx="4816593" cy="566620"/>
          </a:xfrm>
        </p:grpSpPr>
        <p:sp>
          <p:nvSpPr>
            <p:cNvPr name="Freeform 4" id="4"/>
            <p:cNvSpPr/>
            <p:nvPr/>
          </p:nvSpPr>
          <p:spPr>
            <a:xfrm flipH="false" flipV="false" rot="0">
              <a:off x="0" y="0"/>
              <a:ext cx="4816592" cy="566620"/>
            </a:xfrm>
            <a:custGeom>
              <a:avLst/>
              <a:gdLst/>
              <a:ahLst/>
              <a:cxnLst/>
              <a:rect r="r" b="b" t="t" l="l"/>
              <a:pathLst>
                <a:path h="566620" w="4816592">
                  <a:moveTo>
                    <a:pt x="0" y="0"/>
                  </a:moveTo>
                  <a:lnTo>
                    <a:pt x="4816592" y="0"/>
                  </a:lnTo>
                  <a:lnTo>
                    <a:pt x="4816592" y="566620"/>
                  </a:lnTo>
                  <a:lnTo>
                    <a:pt x="0" y="566620"/>
                  </a:lnTo>
                  <a:close/>
                </a:path>
              </a:pathLst>
            </a:custGeom>
            <a:solidFill>
              <a:srgbClr val="FCFEFD"/>
            </a:solidFill>
          </p:spPr>
        </p:sp>
        <p:sp>
          <p:nvSpPr>
            <p:cNvPr name="TextBox 5" id="5"/>
            <p:cNvSpPr txBox="true"/>
            <p:nvPr/>
          </p:nvSpPr>
          <p:spPr>
            <a:xfrm>
              <a:off x="0" y="-38100"/>
              <a:ext cx="4816593" cy="604720"/>
            </a:xfrm>
            <a:prstGeom prst="rect">
              <a:avLst/>
            </a:prstGeom>
          </p:spPr>
          <p:txBody>
            <a:bodyPr anchor="ctr" rtlCol="false" tIns="50800" lIns="50800" bIns="50800" rIns="50800"/>
            <a:lstStyle/>
            <a:p>
              <a:pPr algn="ctr">
                <a:lnSpc>
                  <a:spcPts val="2680"/>
                </a:lnSpc>
              </a:pPr>
            </a:p>
          </p:txBody>
        </p:sp>
      </p:grpSp>
      <p:grpSp>
        <p:nvGrpSpPr>
          <p:cNvPr name="Group 6" id="6"/>
          <p:cNvGrpSpPr/>
          <p:nvPr/>
        </p:nvGrpSpPr>
        <p:grpSpPr>
          <a:xfrm rot="0">
            <a:off x="1028700" y="3435132"/>
            <a:ext cx="8833131" cy="5823168"/>
            <a:chOff x="0" y="0"/>
            <a:chExt cx="1368483" cy="902161"/>
          </a:xfrm>
        </p:grpSpPr>
        <p:sp>
          <p:nvSpPr>
            <p:cNvPr name="Freeform 7" id="7"/>
            <p:cNvSpPr/>
            <p:nvPr/>
          </p:nvSpPr>
          <p:spPr>
            <a:xfrm flipH="false" flipV="false" rot="0">
              <a:off x="0" y="0"/>
              <a:ext cx="1368483" cy="902161"/>
            </a:xfrm>
            <a:custGeom>
              <a:avLst/>
              <a:gdLst/>
              <a:ahLst/>
              <a:cxnLst/>
              <a:rect r="r" b="b" t="t" l="l"/>
              <a:pathLst>
                <a:path h="902161" w="1368483">
                  <a:moveTo>
                    <a:pt x="0" y="0"/>
                  </a:moveTo>
                  <a:lnTo>
                    <a:pt x="1368483" y="0"/>
                  </a:lnTo>
                  <a:lnTo>
                    <a:pt x="1368483" y="902161"/>
                  </a:lnTo>
                  <a:lnTo>
                    <a:pt x="0" y="902161"/>
                  </a:lnTo>
                  <a:close/>
                </a:path>
              </a:pathLst>
            </a:custGeom>
            <a:blipFill>
              <a:blip r:embed="rId2"/>
              <a:stretch>
                <a:fillRect l="0" t="-531" r="0" b="-531"/>
              </a:stretch>
            </a:blipFill>
          </p:spPr>
        </p:sp>
      </p:gr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9" id="9"/>
          <p:cNvSpPr txBox="true"/>
          <p:nvPr/>
        </p:nvSpPr>
        <p:spPr>
          <a:xfrm rot="0">
            <a:off x="11505807" y="4450398"/>
            <a:ext cx="4506706" cy="5669915"/>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Operati</a:t>
            </a:r>
            <a:r>
              <a:rPr lang="en-US" sz="2000" spc="-110">
                <a:solidFill>
                  <a:srgbClr val="FCFEFD"/>
                </a:solidFill>
                <a:latin typeface="Helvetica World"/>
                <a:ea typeface="Helvetica World"/>
                <a:cs typeface="Helvetica World"/>
                <a:sym typeface="Helvetica World"/>
              </a:rPr>
              <a:t>onalize “Regulatory Intelligence” into your advocacy cadence. Map the decision architecture within key agencies (e.g., Louisiana Department of Health, Medicaid managed care organizations, licensing boards) and track rulemaking dockets, waiver amendments, and sub-regulatory guidance. Align your advocacy asks to where authority actually sits—distinguishing between statutory constraints and discretionary agency action.</a:t>
            </a:r>
          </a:p>
          <a:p>
            <a:pPr algn="l">
              <a:lnSpc>
                <a:spcPts val="2680"/>
              </a:lnSpc>
            </a:pPr>
          </a:p>
          <a:p>
            <a:pPr algn="l">
              <a:lnSpc>
                <a:spcPts val="2680"/>
              </a:lnSpc>
            </a:pPr>
          </a:p>
          <a:p>
            <a:pPr algn="l">
              <a:lnSpc>
                <a:spcPts val="2680"/>
              </a:lnSpc>
            </a:pPr>
            <a:r>
              <a:rPr lang="en-US" sz="2000" spc="-110">
                <a:solidFill>
                  <a:srgbClr val="35B8BF"/>
                </a:solidFill>
                <a:latin typeface="Helvetica World"/>
                <a:ea typeface="Helvetica World"/>
                <a:cs typeface="Helvetica World"/>
                <a:sym typeface="Helvetica World"/>
              </a:rPr>
              <a:t> Pediatricians who anchor requests in the agency’s existing regulatory authority (e.g., State Plan Amendments, EPSDT obligations) are far more likely to gain traction than those seeking legislative fixes prematurely.</a:t>
            </a:r>
          </a:p>
        </p:txBody>
      </p:sp>
      <p:sp>
        <p:nvSpPr>
          <p:cNvPr name="TextBox 10" id="10"/>
          <p:cNvSpPr txBox="true"/>
          <p:nvPr/>
        </p:nvSpPr>
        <p:spPr>
          <a:xfrm rot="0">
            <a:off x="11505807" y="3444657"/>
            <a:ext cx="5455498"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Regulatory Intelligence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sp>
        <p:nvSpPr>
          <p:cNvPr name="TextBox 2" id="2"/>
          <p:cNvSpPr txBox="true"/>
          <p:nvPr/>
        </p:nvSpPr>
        <p:spPr>
          <a:xfrm rot="0">
            <a:off x="1028700" y="1815883"/>
            <a:ext cx="9823219" cy="990600"/>
          </a:xfrm>
          <a:prstGeom prst="rect">
            <a:avLst/>
          </a:prstGeom>
        </p:spPr>
        <p:txBody>
          <a:bodyPr anchor="t" rtlCol="false" tIns="0" lIns="0" bIns="0" rIns="0">
            <a:spAutoFit/>
          </a:bodyPr>
          <a:lstStyle/>
          <a:p>
            <a:pPr algn="l" marL="0" indent="0" lvl="1">
              <a:lnSpc>
                <a:spcPts val="6299"/>
              </a:lnSpc>
              <a:spcBef>
                <a:spcPct val="0"/>
              </a:spcBef>
            </a:pPr>
            <a:r>
              <a:rPr lang="en-US" b="true" sz="5999" spc="-329">
                <a:solidFill>
                  <a:srgbClr val="FCFEFD"/>
                </a:solidFill>
                <a:latin typeface="Agrandir Grand Bold"/>
                <a:ea typeface="Agrandir Grand Bold"/>
                <a:cs typeface="Agrandir Grand Bold"/>
                <a:sym typeface="Agrandir Grand Bold"/>
              </a:rPr>
              <a:t>Agency Advocacy</a:t>
            </a:r>
          </a:p>
        </p:txBody>
      </p:sp>
      <p:grpSp>
        <p:nvGrpSpPr>
          <p:cNvPr name="Group 3" id="3"/>
          <p:cNvGrpSpPr/>
          <p:nvPr/>
        </p:nvGrpSpPr>
        <p:grpSpPr>
          <a:xfrm rot="0">
            <a:off x="0" y="8287159"/>
            <a:ext cx="18288000" cy="2151384"/>
            <a:chOff x="0" y="0"/>
            <a:chExt cx="4816593" cy="566620"/>
          </a:xfrm>
        </p:grpSpPr>
        <p:sp>
          <p:nvSpPr>
            <p:cNvPr name="Freeform 4" id="4"/>
            <p:cNvSpPr/>
            <p:nvPr/>
          </p:nvSpPr>
          <p:spPr>
            <a:xfrm flipH="false" flipV="false" rot="0">
              <a:off x="0" y="0"/>
              <a:ext cx="4816592" cy="566620"/>
            </a:xfrm>
            <a:custGeom>
              <a:avLst/>
              <a:gdLst/>
              <a:ahLst/>
              <a:cxnLst/>
              <a:rect r="r" b="b" t="t" l="l"/>
              <a:pathLst>
                <a:path h="566620" w="4816592">
                  <a:moveTo>
                    <a:pt x="0" y="0"/>
                  </a:moveTo>
                  <a:lnTo>
                    <a:pt x="4816592" y="0"/>
                  </a:lnTo>
                  <a:lnTo>
                    <a:pt x="4816592" y="566620"/>
                  </a:lnTo>
                  <a:lnTo>
                    <a:pt x="0" y="566620"/>
                  </a:lnTo>
                  <a:close/>
                </a:path>
              </a:pathLst>
            </a:custGeom>
            <a:solidFill>
              <a:srgbClr val="FCFEFD"/>
            </a:solidFill>
          </p:spPr>
        </p:sp>
        <p:sp>
          <p:nvSpPr>
            <p:cNvPr name="TextBox 5" id="5"/>
            <p:cNvSpPr txBox="true"/>
            <p:nvPr/>
          </p:nvSpPr>
          <p:spPr>
            <a:xfrm>
              <a:off x="0" y="-38100"/>
              <a:ext cx="4816593" cy="604720"/>
            </a:xfrm>
            <a:prstGeom prst="rect">
              <a:avLst/>
            </a:prstGeom>
          </p:spPr>
          <p:txBody>
            <a:bodyPr anchor="ctr" rtlCol="false" tIns="50800" lIns="50800" bIns="50800" rIns="50800"/>
            <a:lstStyle/>
            <a:p>
              <a:pPr algn="ctr">
                <a:lnSpc>
                  <a:spcPts val="2680"/>
                </a:lnSpc>
              </a:pPr>
            </a:p>
          </p:txBody>
        </p:sp>
      </p:grpSp>
      <p:grpSp>
        <p:nvGrpSpPr>
          <p:cNvPr name="Group 6" id="6"/>
          <p:cNvGrpSpPr/>
          <p:nvPr/>
        </p:nvGrpSpPr>
        <p:grpSpPr>
          <a:xfrm rot="0">
            <a:off x="1028700" y="3435132"/>
            <a:ext cx="8833131" cy="5823168"/>
            <a:chOff x="0" y="0"/>
            <a:chExt cx="1368483" cy="902161"/>
          </a:xfrm>
        </p:grpSpPr>
        <p:sp>
          <p:nvSpPr>
            <p:cNvPr name="Freeform 7" id="7"/>
            <p:cNvSpPr/>
            <p:nvPr/>
          </p:nvSpPr>
          <p:spPr>
            <a:xfrm flipH="false" flipV="false" rot="0">
              <a:off x="0" y="0"/>
              <a:ext cx="1368483" cy="902161"/>
            </a:xfrm>
            <a:custGeom>
              <a:avLst/>
              <a:gdLst/>
              <a:ahLst/>
              <a:cxnLst/>
              <a:rect r="r" b="b" t="t" l="l"/>
              <a:pathLst>
                <a:path h="902161" w="1368483">
                  <a:moveTo>
                    <a:pt x="0" y="0"/>
                  </a:moveTo>
                  <a:lnTo>
                    <a:pt x="1368483" y="0"/>
                  </a:lnTo>
                  <a:lnTo>
                    <a:pt x="1368483" y="902161"/>
                  </a:lnTo>
                  <a:lnTo>
                    <a:pt x="0" y="902161"/>
                  </a:lnTo>
                  <a:close/>
                </a:path>
              </a:pathLst>
            </a:custGeom>
            <a:blipFill>
              <a:blip r:embed="rId2"/>
              <a:stretch>
                <a:fillRect l="-4936" t="0" r="-4936" b="0"/>
              </a:stretch>
            </a:blipFill>
          </p:spPr>
        </p:sp>
      </p:gr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9" id="9"/>
          <p:cNvSpPr txBox="true"/>
          <p:nvPr/>
        </p:nvSpPr>
        <p:spPr>
          <a:xfrm rot="0">
            <a:off x="11505807" y="4438016"/>
            <a:ext cx="4723613" cy="6336665"/>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Translate cli</a:t>
            </a:r>
            <a:r>
              <a:rPr lang="en-US" sz="2000" spc="-110">
                <a:solidFill>
                  <a:srgbClr val="FCFEFD"/>
                </a:solidFill>
                <a:latin typeface="Helvetica World"/>
                <a:ea typeface="Helvetica World"/>
                <a:cs typeface="Helvetica World"/>
                <a:sym typeface="Helvetica World"/>
              </a:rPr>
              <a:t>nical outcomes into budget-neutral or cost-saving narratives. Regulators are fundamentally constrained by fiscal notes and program integrity requirements. Frame pediatric advocacy in terms of downstream cost avoidance (e.g., reduced NICU utilization, avoided ED visits, improved immunization compliance). </a:t>
            </a:r>
          </a:p>
          <a:p>
            <a:pPr algn="l">
              <a:lnSpc>
                <a:spcPts val="2680"/>
              </a:lnSpc>
            </a:pPr>
          </a:p>
          <a:p>
            <a:pPr algn="l">
              <a:lnSpc>
                <a:spcPts val="2680"/>
              </a:lnSpc>
            </a:pPr>
          </a:p>
          <a:p>
            <a:pPr algn="l">
              <a:lnSpc>
                <a:spcPts val="2680"/>
              </a:lnSpc>
            </a:pPr>
          </a:p>
          <a:p>
            <a:pPr algn="l">
              <a:lnSpc>
                <a:spcPts val="2680"/>
              </a:lnSpc>
            </a:pPr>
          </a:p>
          <a:p>
            <a:pPr algn="l">
              <a:lnSpc>
                <a:spcPts val="2680"/>
              </a:lnSpc>
            </a:pPr>
            <a:r>
              <a:rPr lang="en-US" sz="2000" spc="-110">
                <a:solidFill>
                  <a:srgbClr val="35B8BF"/>
                </a:solidFill>
                <a:latin typeface="Helvetica World"/>
                <a:ea typeface="Helvetica World"/>
                <a:cs typeface="Helvetica World"/>
                <a:sym typeface="Helvetica World"/>
              </a:rPr>
              <a:t>Use claims data, peer-reviewed benchmarks, and pilot program results to present “actuarially credible” proposals that align with Medicaid’s value-based purchasing priorities—this shifts your position from advocacy to solution-provider.</a:t>
            </a:r>
          </a:p>
          <a:p>
            <a:pPr algn="l">
              <a:lnSpc>
                <a:spcPts val="2680"/>
              </a:lnSpc>
            </a:pPr>
          </a:p>
          <a:p>
            <a:pPr algn="l">
              <a:lnSpc>
                <a:spcPts val="2680"/>
              </a:lnSpc>
            </a:pPr>
          </a:p>
        </p:txBody>
      </p:sp>
      <p:sp>
        <p:nvSpPr>
          <p:cNvPr name="TextBox 10" id="10"/>
          <p:cNvSpPr txBox="true"/>
          <p:nvPr/>
        </p:nvSpPr>
        <p:spPr>
          <a:xfrm rot="0">
            <a:off x="11505807" y="3444657"/>
            <a:ext cx="5455498"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Clinical Outcomes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sp>
        <p:nvSpPr>
          <p:cNvPr name="TextBox 2" id="2"/>
          <p:cNvSpPr txBox="true"/>
          <p:nvPr/>
        </p:nvSpPr>
        <p:spPr>
          <a:xfrm rot="0">
            <a:off x="1028700" y="1815883"/>
            <a:ext cx="9823219" cy="990600"/>
          </a:xfrm>
          <a:prstGeom prst="rect">
            <a:avLst/>
          </a:prstGeom>
        </p:spPr>
        <p:txBody>
          <a:bodyPr anchor="t" rtlCol="false" tIns="0" lIns="0" bIns="0" rIns="0">
            <a:spAutoFit/>
          </a:bodyPr>
          <a:lstStyle/>
          <a:p>
            <a:pPr algn="l" marL="0" indent="0" lvl="1">
              <a:lnSpc>
                <a:spcPts val="6299"/>
              </a:lnSpc>
              <a:spcBef>
                <a:spcPct val="0"/>
              </a:spcBef>
            </a:pPr>
            <a:r>
              <a:rPr lang="en-US" b="true" sz="5999" spc="-329">
                <a:solidFill>
                  <a:srgbClr val="FCFEFD"/>
                </a:solidFill>
                <a:latin typeface="Agrandir Grand Bold"/>
                <a:ea typeface="Agrandir Grand Bold"/>
                <a:cs typeface="Agrandir Grand Bold"/>
                <a:sym typeface="Agrandir Grand Bold"/>
              </a:rPr>
              <a:t>Agency Advocacy</a:t>
            </a:r>
          </a:p>
        </p:txBody>
      </p:sp>
      <p:grpSp>
        <p:nvGrpSpPr>
          <p:cNvPr name="Group 3" id="3"/>
          <p:cNvGrpSpPr/>
          <p:nvPr/>
        </p:nvGrpSpPr>
        <p:grpSpPr>
          <a:xfrm rot="0">
            <a:off x="0" y="8287159"/>
            <a:ext cx="18288000" cy="2151384"/>
            <a:chOff x="0" y="0"/>
            <a:chExt cx="4816593" cy="566620"/>
          </a:xfrm>
        </p:grpSpPr>
        <p:sp>
          <p:nvSpPr>
            <p:cNvPr name="Freeform 4" id="4"/>
            <p:cNvSpPr/>
            <p:nvPr/>
          </p:nvSpPr>
          <p:spPr>
            <a:xfrm flipH="false" flipV="false" rot="0">
              <a:off x="0" y="0"/>
              <a:ext cx="4816592" cy="566620"/>
            </a:xfrm>
            <a:custGeom>
              <a:avLst/>
              <a:gdLst/>
              <a:ahLst/>
              <a:cxnLst/>
              <a:rect r="r" b="b" t="t" l="l"/>
              <a:pathLst>
                <a:path h="566620" w="4816592">
                  <a:moveTo>
                    <a:pt x="0" y="0"/>
                  </a:moveTo>
                  <a:lnTo>
                    <a:pt x="4816592" y="0"/>
                  </a:lnTo>
                  <a:lnTo>
                    <a:pt x="4816592" y="566620"/>
                  </a:lnTo>
                  <a:lnTo>
                    <a:pt x="0" y="566620"/>
                  </a:lnTo>
                  <a:close/>
                </a:path>
              </a:pathLst>
            </a:custGeom>
            <a:solidFill>
              <a:srgbClr val="FCFEFD"/>
            </a:solidFill>
          </p:spPr>
        </p:sp>
        <p:sp>
          <p:nvSpPr>
            <p:cNvPr name="TextBox 5" id="5"/>
            <p:cNvSpPr txBox="true"/>
            <p:nvPr/>
          </p:nvSpPr>
          <p:spPr>
            <a:xfrm>
              <a:off x="0" y="-38100"/>
              <a:ext cx="4816593" cy="604720"/>
            </a:xfrm>
            <a:prstGeom prst="rect">
              <a:avLst/>
            </a:prstGeom>
          </p:spPr>
          <p:txBody>
            <a:bodyPr anchor="ctr" rtlCol="false" tIns="50800" lIns="50800" bIns="50800" rIns="50800"/>
            <a:lstStyle/>
            <a:p>
              <a:pPr algn="ctr">
                <a:lnSpc>
                  <a:spcPts val="2680"/>
                </a:lnSpc>
              </a:pPr>
            </a:p>
          </p:txBody>
        </p:sp>
      </p:grpSp>
      <p:grpSp>
        <p:nvGrpSpPr>
          <p:cNvPr name="Group 6" id="6"/>
          <p:cNvGrpSpPr/>
          <p:nvPr/>
        </p:nvGrpSpPr>
        <p:grpSpPr>
          <a:xfrm rot="0">
            <a:off x="1028700" y="3435132"/>
            <a:ext cx="8833131" cy="5823168"/>
            <a:chOff x="0" y="0"/>
            <a:chExt cx="1368483" cy="902161"/>
          </a:xfrm>
        </p:grpSpPr>
        <p:sp>
          <p:nvSpPr>
            <p:cNvPr name="Freeform 7" id="7"/>
            <p:cNvSpPr/>
            <p:nvPr/>
          </p:nvSpPr>
          <p:spPr>
            <a:xfrm flipH="false" flipV="false" rot="0">
              <a:off x="0" y="0"/>
              <a:ext cx="1368483" cy="902161"/>
            </a:xfrm>
            <a:custGeom>
              <a:avLst/>
              <a:gdLst/>
              <a:ahLst/>
              <a:cxnLst/>
              <a:rect r="r" b="b" t="t" l="l"/>
              <a:pathLst>
                <a:path h="902161" w="1368483">
                  <a:moveTo>
                    <a:pt x="0" y="0"/>
                  </a:moveTo>
                  <a:lnTo>
                    <a:pt x="1368483" y="0"/>
                  </a:lnTo>
                  <a:lnTo>
                    <a:pt x="1368483" y="902161"/>
                  </a:lnTo>
                  <a:lnTo>
                    <a:pt x="0" y="902161"/>
                  </a:lnTo>
                  <a:close/>
                </a:path>
              </a:pathLst>
            </a:custGeom>
            <a:blipFill>
              <a:blip r:embed="rId2"/>
              <a:stretch>
                <a:fillRect l="0" t="-531" r="0" b="-531"/>
              </a:stretch>
            </a:blipFill>
          </p:spPr>
        </p:sp>
      </p:gr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9" id="9"/>
          <p:cNvSpPr txBox="true"/>
          <p:nvPr/>
        </p:nvSpPr>
        <p:spPr>
          <a:xfrm rot="0">
            <a:off x="11505807" y="4427257"/>
            <a:ext cx="4723613" cy="5336540"/>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Engage e</a:t>
            </a:r>
            <a:r>
              <a:rPr lang="en-US" sz="2000" spc="-110">
                <a:solidFill>
                  <a:srgbClr val="FCFEFD"/>
                </a:solidFill>
                <a:latin typeface="Helvetica World"/>
                <a:ea typeface="Helvetica World"/>
                <a:cs typeface="Helvetica World"/>
                <a:sym typeface="Helvetica World"/>
              </a:rPr>
              <a:t>arly through informal rulemaking channels and staff-level relationships. The most consequential influence occurs before formal Notices of Intent are published. Build working relationships with bureau directors, medical directors, and policy analysts—not just agency heads. Offer to serve as a technical resource during policy drafting, provide redlined language, and submit pre-rule concept memos.</a:t>
            </a:r>
          </a:p>
          <a:p>
            <a:pPr algn="l">
              <a:lnSpc>
                <a:spcPts val="2680"/>
              </a:lnSpc>
            </a:pPr>
          </a:p>
          <a:p>
            <a:pPr algn="l">
              <a:lnSpc>
                <a:spcPts val="2680"/>
              </a:lnSpc>
            </a:pPr>
          </a:p>
          <a:p>
            <a:pPr algn="l">
              <a:lnSpc>
                <a:spcPts val="2680"/>
              </a:lnSpc>
            </a:pPr>
          </a:p>
          <a:p>
            <a:pPr algn="l">
              <a:lnSpc>
                <a:spcPts val="2680"/>
              </a:lnSpc>
            </a:pPr>
            <a:r>
              <a:rPr lang="en-US" sz="2000" spc="-110">
                <a:solidFill>
                  <a:srgbClr val="35B8BF"/>
                </a:solidFill>
                <a:latin typeface="Helvetica World"/>
                <a:ea typeface="Helvetica World"/>
                <a:cs typeface="Helvetica World"/>
                <a:sym typeface="Helvetica World"/>
              </a:rPr>
              <a:t>Con</a:t>
            </a:r>
            <a:r>
              <a:rPr lang="en-US" sz="2000" spc="-110">
                <a:solidFill>
                  <a:srgbClr val="35B8BF"/>
                </a:solidFill>
                <a:latin typeface="Helvetica World"/>
                <a:ea typeface="Helvetica World"/>
                <a:cs typeface="Helvetica World"/>
                <a:sym typeface="Helvetica World"/>
              </a:rPr>
              <a:t>sistent, non-adversarial engagement positions pediatricians as trusted subject-matter experts rather than episodic stakeholders.</a:t>
            </a:r>
          </a:p>
          <a:p>
            <a:pPr algn="l">
              <a:lnSpc>
                <a:spcPts val="2680"/>
              </a:lnSpc>
            </a:pPr>
            <a:r>
              <a:rPr lang="en-US" sz="2000" spc="-110">
                <a:solidFill>
                  <a:srgbClr val="35B8BF"/>
                </a:solidFill>
                <a:latin typeface="Helvetica World"/>
                <a:ea typeface="Helvetica World"/>
                <a:cs typeface="Helvetica World"/>
                <a:sym typeface="Helvetica World"/>
              </a:rPr>
              <a:t> </a:t>
            </a:r>
          </a:p>
        </p:txBody>
      </p:sp>
      <p:sp>
        <p:nvSpPr>
          <p:cNvPr name="TextBox 10" id="10"/>
          <p:cNvSpPr txBox="true"/>
          <p:nvPr/>
        </p:nvSpPr>
        <p:spPr>
          <a:xfrm rot="0">
            <a:off x="11505807" y="3444657"/>
            <a:ext cx="5455498"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Early Engagement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sp>
        <p:nvSpPr>
          <p:cNvPr name="TextBox 2" id="2"/>
          <p:cNvSpPr txBox="true"/>
          <p:nvPr/>
        </p:nvSpPr>
        <p:spPr>
          <a:xfrm rot="0">
            <a:off x="1028700" y="1815883"/>
            <a:ext cx="9823219" cy="990600"/>
          </a:xfrm>
          <a:prstGeom prst="rect">
            <a:avLst/>
          </a:prstGeom>
        </p:spPr>
        <p:txBody>
          <a:bodyPr anchor="t" rtlCol="false" tIns="0" lIns="0" bIns="0" rIns="0">
            <a:spAutoFit/>
          </a:bodyPr>
          <a:lstStyle/>
          <a:p>
            <a:pPr algn="l" marL="0" indent="0" lvl="1">
              <a:lnSpc>
                <a:spcPts val="6299"/>
              </a:lnSpc>
              <a:spcBef>
                <a:spcPct val="0"/>
              </a:spcBef>
            </a:pPr>
            <a:r>
              <a:rPr lang="en-US" b="true" sz="5999" spc="-329">
                <a:solidFill>
                  <a:srgbClr val="FCFEFD"/>
                </a:solidFill>
                <a:latin typeface="Agrandir Grand Bold"/>
                <a:ea typeface="Agrandir Grand Bold"/>
                <a:cs typeface="Agrandir Grand Bold"/>
                <a:sym typeface="Agrandir Grand Bold"/>
              </a:rPr>
              <a:t>Agency Advocacy</a:t>
            </a:r>
          </a:p>
        </p:txBody>
      </p:sp>
      <p:grpSp>
        <p:nvGrpSpPr>
          <p:cNvPr name="Group 3" id="3"/>
          <p:cNvGrpSpPr/>
          <p:nvPr/>
        </p:nvGrpSpPr>
        <p:grpSpPr>
          <a:xfrm rot="0">
            <a:off x="0" y="8287159"/>
            <a:ext cx="18288000" cy="2151384"/>
            <a:chOff x="0" y="0"/>
            <a:chExt cx="4816593" cy="566620"/>
          </a:xfrm>
        </p:grpSpPr>
        <p:sp>
          <p:nvSpPr>
            <p:cNvPr name="Freeform 4" id="4"/>
            <p:cNvSpPr/>
            <p:nvPr/>
          </p:nvSpPr>
          <p:spPr>
            <a:xfrm flipH="false" flipV="false" rot="0">
              <a:off x="0" y="0"/>
              <a:ext cx="4816592" cy="566620"/>
            </a:xfrm>
            <a:custGeom>
              <a:avLst/>
              <a:gdLst/>
              <a:ahLst/>
              <a:cxnLst/>
              <a:rect r="r" b="b" t="t" l="l"/>
              <a:pathLst>
                <a:path h="566620" w="4816592">
                  <a:moveTo>
                    <a:pt x="0" y="0"/>
                  </a:moveTo>
                  <a:lnTo>
                    <a:pt x="4816592" y="0"/>
                  </a:lnTo>
                  <a:lnTo>
                    <a:pt x="4816592" y="566620"/>
                  </a:lnTo>
                  <a:lnTo>
                    <a:pt x="0" y="566620"/>
                  </a:lnTo>
                  <a:close/>
                </a:path>
              </a:pathLst>
            </a:custGeom>
            <a:solidFill>
              <a:srgbClr val="FCFEFD"/>
            </a:solidFill>
          </p:spPr>
        </p:sp>
        <p:sp>
          <p:nvSpPr>
            <p:cNvPr name="TextBox 5" id="5"/>
            <p:cNvSpPr txBox="true"/>
            <p:nvPr/>
          </p:nvSpPr>
          <p:spPr>
            <a:xfrm>
              <a:off x="0" y="-38100"/>
              <a:ext cx="4816593" cy="604720"/>
            </a:xfrm>
            <a:prstGeom prst="rect">
              <a:avLst/>
            </a:prstGeom>
          </p:spPr>
          <p:txBody>
            <a:bodyPr anchor="ctr" rtlCol="false" tIns="50800" lIns="50800" bIns="50800" rIns="50800"/>
            <a:lstStyle/>
            <a:p>
              <a:pPr algn="ctr">
                <a:lnSpc>
                  <a:spcPts val="2680"/>
                </a:lnSpc>
              </a:pPr>
            </a:p>
          </p:txBody>
        </p:sp>
      </p:grpSp>
      <p:grpSp>
        <p:nvGrpSpPr>
          <p:cNvPr name="Group 6" id="6"/>
          <p:cNvGrpSpPr/>
          <p:nvPr/>
        </p:nvGrpSpPr>
        <p:grpSpPr>
          <a:xfrm rot="0">
            <a:off x="1028700" y="3435132"/>
            <a:ext cx="8833131" cy="5823168"/>
            <a:chOff x="0" y="0"/>
            <a:chExt cx="1368483" cy="902161"/>
          </a:xfrm>
        </p:grpSpPr>
        <p:sp>
          <p:nvSpPr>
            <p:cNvPr name="Freeform 7" id="7"/>
            <p:cNvSpPr/>
            <p:nvPr/>
          </p:nvSpPr>
          <p:spPr>
            <a:xfrm flipH="false" flipV="false" rot="0">
              <a:off x="0" y="0"/>
              <a:ext cx="1368483" cy="902161"/>
            </a:xfrm>
            <a:custGeom>
              <a:avLst/>
              <a:gdLst/>
              <a:ahLst/>
              <a:cxnLst/>
              <a:rect r="r" b="b" t="t" l="l"/>
              <a:pathLst>
                <a:path h="902161" w="1368483">
                  <a:moveTo>
                    <a:pt x="0" y="0"/>
                  </a:moveTo>
                  <a:lnTo>
                    <a:pt x="1368483" y="0"/>
                  </a:lnTo>
                  <a:lnTo>
                    <a:pt x="1368483" y="902161"/>
                  </a:lnTo>
                  <a:lnTo>
                    <a:pt x="0" y="902161"/>
                  </a:lnTo>
                  <a:close/>
                </a:path>
              </a:pathLst>
            </a:custGeom>
            <a:blipFill>
              <a:blip r:embed="rId2"/>
              <a:stretch>
                <a:fillRect l="0" t="-626" r="0" b="-626"/>
              </a:stretch>
            </a:blipFill>
          </p:spPr>
        </p:sp>
      </p:gr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9" id="9"/>
          <p:cNvSpPr txBox="true"/>
          <p:nvPr/>
        </p:nvSpPr>
        <p:spPr>
          <a:xfrm rot="0">
            <a:off x="11505807" y="4518147"/>
            <a:ext cx="4723613" cy="5336540"/>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Leverage mu</a:t>
            </a:r>
            <a:r>
              <a:rPr lang="en-US" sz="2000" spc="-110">
                <a:solidFill>
                  <a:srgbClr val="FCFEFD"/>
                </a:solidFill>
                <a:latin typeface="Helvetica World"/>
                <a:ea typeface="Helvetica World"/>
                <a:cs typeface="Helvetica World"/>
                <a:sym typeface="Helvetica World"/>
              </a:rPr>
              <a:t>lti-stakeholder coalitions with aligned regulatory incentives. Pair pediatric voices with hospitals, MCOs, patient advocacy groups, and, where relevant, education agencies to present unified proposals that reduce fragmentation. Regulators are more receptive to initiatives demonstrating system-wide alignment (e.g., care coordination models, school-based health integrations).</a:t>
            </a:r>
          </a:p>
          <a:p>
            <a:pPr algn="l">
              <a:lnSpc>
                <a:spcPts val="2680"/>
              </a:lnSpc>
            </a:pPr>
          </a:p>
          <a:p>
            <a:pPr algn="l">
              <a:lnSpc>
                <a:spcPts val="2680"/>
              </a:lnSpc>
            </a:pPr>
          </a:p>
          <a:p>
            <a:pPr algn="l">
              <a:lnSpc>
                <a:spcPts val="2680"/>
              </a:lnSpc>
            </a:pPr>
          </a:p>
          <a:p>
            <a:pPr algn="l">
              <a:lnSpc>
                <a:spcPts val="2680"/>
              </a:lnSpc>
            </a:pPr>
            <a:r>
              <a:rPr lang="en-US" sz="2000" spc="-110">
                <a:solidFill>
                  <a:srgbClr val="35B8BF"/>
                </a:solidFill>
                <a:latin typeface="Helvetica World"/>
                <a:ea typeface="Helvetica World"/>
                <a:cs typeface="Helvetica World"/>
                <a:sym typeface="Helvetica World"/>
              </a:rPr>
              <a:t>S</a:t>
            </a:r>
            <a:r>
              <a:rPr lang="en-US" sz="2000" spc="-110">
                <a:solidFill>
                  <a:srgbClr val="35B8BF"/>
                </a:solidFill>
                <a:latin typeface="Helvetica World"/>
                <a:ea typeface="Helvetica World"/>
                <a:cs typeface="Helvetica World"/>
                <a:sym typeface="Helvetica World"/>
              </a:rPr>
              <a:t>tructured coalitions—backed by letters of support, shared data, and coordinated testimony—signal implementation feasibility and political durability. </a:t>
            </a:r>
          </a:p>
        </p:txBody>
      </p:sp>
      <p:sp>
        <p:nvSpPr>
          <p:cNvPr name="TextBox 10" id="10"/>
          <p:cNvSpPr txBox="true"/>
          <p:nvPr/>
        </p:nvSpPr>
        <p:spPr>
          <a:xfrm rot="0">
            <a:off x="11505807" y="3444657"/>
            <a:ext cx="5455498"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Coalitions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E3B7"/>
        </a:solidFill>
      </p:bgPr>
    </p:bg>
    <p:spTree>
      <p:nvGrpSpPr>
        <p:cNvPr id="1" name=""/>
        <p:cNvGrpSpPr/>
        <p:nvPr/>
      </p:nvGrpSpPr>
      <p:grpSpPr>
        <a:xfrm>
          <a:off x="0" y="0"/>
          <a:ext cx="0" cy="0"/>
          <a:chOff x="0" y="0"/>
          <a:chExt cx="0" cy="0"/>
        </a:xfrm>
      </p:grpSpPr>
      <p:grpSp>
        <p:nvGrpSpPr>
          <p:cNvPr name="Group 2" id="2"/>
          <p:cNvGrpSpPr/>
          <p:nvPr/>
        </p:nvGrpSpPr>
        <p:grpSpPr>
          <a:xfrm rot="0">
            <a:off x="0" y="7200900"/>
            <a:ext cx="18288000" cy="3086100"/>
            <a:chOff x="0" y="0"/>
            <a:chExt cx="4816593" cy="812800"/>
          </a:xfrm>
        </p:grpSpPr>
        <p:sp>
          <p:nvSpPr>
            <p:cNvPr name="Freeform 3" id="3"/>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35B8BF"/>
            </a:solidFill>
          </p:spPr>
        </p:sp>
        <p:sp>
          <p:nvSpPr>
            <p:cNvPr name="TextBox 4" id="4"/>
            <p:cNvSpPr txBox="true"/>
            <p:nvPr/>
          </p:nvSpPr>
          <p:spPr>
            <a:xfrm>
              <a:off x="0" y="-38100"/>
              <a:ext cx="4816593" cy="850900"/>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2295108" y="693338"/>
            <a:ext cx="13697784" cy="8900324"/>
            <a:chOff x="0" y="0"/>
            <a:chExt cx="1404864" cy="912830"/>
          </a:xfrm>
        </p:grpSpPr>
        <p:sp>
          <p:nvSpPr>
            <p:cNvPr name="Freeform 6" id="6"/>
            <p:cNvSpPr/>
            <p:nvPr/>
          </p:nvSpPr>
          <p:spPr>
            <a:xfrm flipH="false" flipV="false" rot="0">
              <a:off x="0" y="0"/>
              <a:ext cx="1404864" cy="912830"/>
            </a:xfrm>
            <a:custGeom>
              <a:avLst/>
              <a:gdLst/>
              <a:ahLst/>
              <a:cxnLst/>
              <a:rect r="r" b="b" t="t" l="l"/>
              <a:pathLst>
                <a:path h="912830" w="1404864">
                  <a:moveTo>
                    <a:pt x="0" y="0"/>
                  </a:moveTo>
                  <a:lnTo>
                    <a:pt x="1404864" y="0"/>
                  </a:lnTo>
                  <a:lnTo>
                    <a:pt x="1404864" y="912830"/>
                  </a:lnTo>
                  <a:lnTo>
                    <a:pt x="0" y="912830"/>
                  </a:lnTo>
                  <a:close/>
                </a:path>
              </a:pathLst>
            </a:custGeom>
            <a:blipFill>
              <a:blip r:embed="rId2"/>
              <a:stretch>
                <a:fillRect l="0" t="-1207" r="0" b="-1207"/>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E3B7"/>
        </a:solidFill>
      </p:bgPr>
    </p:bg>
    <p:spTree>
      <p:nvGrpSpPr>
        <p:cNvPr id="1" name=""/>
        <p:cNvGrpSpPr/>
        <p:nvPr/>
      </p:nvGrpSpPr>
      <p:grpSpPr>
        <a:xfrm>
          <a:off x="0" y="0"/>
          <a:ext cx="0" cy="0"/>
          <a:chOff x="0" y="0"/>
          <a:chExt cx="0" cy="0"/>
        </a:xfrm>
      </p:grpSpPr>
      <p:sp>
        <p:nvSpPr>
          <p:cNvPr name="Freeform 2" id="2"/>
          <p:cNvSpPr/>
          <p:nvPr/>
        </p:nvSpPr>
        <p:spPr>
          <a:xfrm flipH="true" flipV="false" rot="0">
            <a:off x="1389809" y="1330610"/>
            <a:ext cx="7891438" cy="7644830"/>
          </a:xfrm>
          <a:custGeom>
            <a:avLst/>
            <a:gdLst/>
            <a:ahLst/>
            <a:cxnLst/>
            <a:rect r="r" b="b" t="t" l="l"/>
            <a:pathLst>
              <a:path h="7644830" w="7891438">
                <a:moveTo>
                  <a:pt x="7891438" y="0"/>
                </a:moveTo>
                <a:lnTo>
                  <a:pt x="0" y="0"/>
                </a:lnTo>
                <a:lnTo>
                  <a:pt x="0" y="7644830"/>
                </a:lnTo>
                <a:lnTo>
                  <a:pt x="7891438" y="7644830"/>
                </a:lnTo>
                <a:lnTo>
                  <a:pt x="789143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145238" y="3068918"/>
            <a:ext cx="6072282" cy="1203416"/>
          </a:xfrm>
          <a:custGeom>
            <a:avLst/>
            <a:gdLst/>
            <a:ahLst/>
            <a:cxnLst/>
            <a:rect r="r" b="b" t="t" l="l"/>
            <a:pathLst>
              <a:path h="1203416" w="6072282">
                <a:moveTo>
                  <a:pt x="0" y="0"/>
                </a:moveTo>
                <a:lnTo>
                  <a:pt x="6072282" y="0"/>
                </a:lnTo>
                <a:lnTo>
                  <a:pt x="6072282" y="1203416"/>
                </a:lnTo>
                <a:lnTo>
                  <a:pt x="0" y="1203416"/>
                </a:lnTo>
                <a:lnTo>
                  <a:pt x="0" y="0"/>
                </a:lnTo>
                <a:close/>
              </a:path>
            </a:pathLst>
          </a:custGeom>
          <a:blipFill>
            <a:blip r:embed="rId4"/>
            <a:stretch>
              <a:fillRect l="0" t="0" r="0" b="0"/>
            </a:stretch>
          </a:blipFill>
        </p:spPr>
      </p:sp>
      <p:sp>
        <p:nvSpPr>
          <p:cNvPr name="Freeform 4" id="4"/>
          <p:cNvSpPr/>
          <p:nvPr/>
        </p:nvSpPr>
        <p:spPr>
          <a:xfrm flipH="false" flipV="false" rot="0">
            <a:off x="10145238" y="4702084"/>
            <a:ext cx="6072282" cy="1203416"/>
          </a:xfrm>
          <a:custGeom>
            <a:avLst/>
            <a:gdLst/>
            <a:ahLst/>
            <a:cxnLst/>
            <a:rect r="r" b="b" t="t" l="l"/>
            <a:pathLst>
              <a:path h="1203416" w="6072282">
                <a:moveTo>
                  <a:pt x="0" y="0"/>
                </a:moveTo>
                <a:lnTo>
                  <a:pt x="6072282" y="0"/>
                </a:lnTo>
                <a:lnTo>
                  <a:pt x="6072282" y="1203416"/>
                </a:lnTo>
                <a:lnTo>
                  <a:pt x="0" y="1203416"/>
                </a:lnTo>
                <a:lnTo>
                  <a:pt x="0" y="0"/>
                </a:lnTo>
                <a:close/>
              </a:path>
            </a:pathLst>
          </a:custGeom>
          <a:blipFill>
            <a:blip r:embed="rId4"/>
            <a:stretch>
              <a:fillRect l="0" t="0" r="0" b="0"/>
            </a:stretch>
          </a:blipFill>
        </p:spPr>
      </p:sp>
      <p:grpSp>
        <p:nvGrpSpPr>
          <p:cNvPr name="Group 5" id="5"/>
          <p:cNvGrpSpPr/>
          <p:nvPr/>
        </p:nvGrpSpPr>
        <p:grpSpPr>
          <a:xfrm rot="0">
            <a:off x="9913103" y="2678645"/>
            <a:ext cx="6536552" cy="1154304"/>
            <a:chOff x="0" y="0"/>
            <a:chExt cx="1721561" cy="304014"/>
          </a:xfrm>
        </p:grpSpPr>
        <p:sp>
          <p:nvSpPr>
            <p:cNvPr name="Freeform 6" id="6"/>
            <p:cNvSpPr/>
            <p:nvPr/>
          </p:nvSpPr>
          <p:spPr>
            <a:xfrm flipH="false" flipV="false" rot="0">
              <a:off x="0" y="0"/>
              <a:ext cx="1721561" cy="304014"/>
            </a:xfrm>
            <a:custGeom>
              <a:avLst/>
              <a:gdLst/>
              <a:ahLst/>
              <a:cxnLst/>
              <a:rect r="r" b="b" t="t" l="l"/>
              <a:pathLst>
                <a:path h="304014" w="1721561">
                  <a:moveTo>
                    <a:pt x="20135" y="0"/>
                  </a:moveTo>
                  <a:lnTo>
                    <a:pt x="1701426" y="0"/>
                  </a:lnTo>
                  <a:cubicBezTo>
                    <a:pt x="1712546" y="0"/>
                    <a:pt x="1721561" y="9015"/>
                    <a:pt x="1721561" y="20135"/>
                  </a:cubicBezTo>
                  <a:lnTo>
                    <a:pt x="1721561" y="283879"/>
                  </a:lnTo>
                  <a:cubicBezTo>
                    <a:pt x="1721561" y="295000"/>
                    <a:pt x="1712546" y="304014"/>
                    <a:pt x="1701426" y="304014"/>
                  </a:cubicBezTo>
                  <a:lnTo>
                    <a:pt x="20135" y="304014"/>
                  </a:lnTo>
                  <a:cubicBezTo>
                    <a:pt x="9015" y="304014"/>
                    <a:pt x="0" y="295000"/>
                    <a:pt x="0" y="283879"/>
                  </a:cubicBezTo>
                  <a:lnTo>
                    <a:pt x="0" y="20135"/>
                  </a:lnTo>
                  <a:cubicBezTo>
                    <a:pt x="0" y="9015"/>
                    <a:pt x="9015" y="0"/>
                    <a:pt x="20135" y="0"/>
                  </a:cubicBezTo>
                  <a:close/>
                </a:path>
              </a:pathLst>
            </a:custGeom>
            <a:solidFill>
              <a:srgbClr val="35B8BF"/>
            </a:solidFill>
          </p:spPr>
        </p:sp>
        <p:sp>
          <p:nvSpPr>
            <p:cNvPr name="TextBox 7" id="7"/>
            <p:cNvSpPr txBox="true"/>
            <p:nvPr/>
          </p:nvSpPr>
          <p:spPr>
            <a:xfrm>
              <a:off x="0" y="-38100"/>
              <a:ext cx="1721561" cy="342114"/>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9913103" y="4368254"/>
            <a:ext cx="6536552" cy="1154304"/>
            <a:chOff x="0" y="0"/>
            <a:chExt cx="1721561" cy="304014"/>
          </a:xfrm>
        </p:grpSpPr>
        <p:sp>
          <p:nvSpPr>
            <p:cNvPr name="Freeform 9" id="9"/>
            <p:cNvSpPr/>
            <p:nvPr/>
          </p:nvSpPr>
          <p:spPr>
            <a:xfrm flipH="false" flipV="false" rot="0">
              <a:off x="0" y="0"/>
              <a:ext cx="1721561" cy="304014"/>
            </a:xfrm>
            <a:custGeom>
              <a:avLst/>
              <a:gdLst/>
              <a:ahLst/>
              <a:cxnLst/>
              <a:rect r="r" b="b" t="t" l="l"/>
              <a:pathLst>
                <a:path h="304014" w="1721561">
                  <a:moveTo>
                    <a:pt x="20135" y="0"/>
                  </a:moveTo>
                  <a:lnTo>
                    <a:pt x="1701426" y="0"/>
                  </a:lnTo>
                  <a:cubicBezTo>
                    <a:pt x="1712546" y="0"/>
                    <a:pt x="1721561" y="9015"/>
                    <a:pt x="1721561" y="20135"/>
                  </a:cubicBezTo>
                  <a:lnTo>
                    <a:pt x="1721561" y="283879"/>
                  </a:lnTo>
                  <a:cubicBezTo>
                    <a:pt x="1721561" y="295000"/>
                    <a:pt x="1712546" y="304014"/>
                    <a:pt x="1701426" y="304014"/>
                  </a:cubicBezTo>
                  <a:lnTo>
                    <a:pt x="20135" y="304014"/>
                  </a:lnTo>
                  <a:cubicBezTo>
                    <a:pt x="9015" y="304014"/>
                    <a:pt x="0" y="295000"/>
                    <a:pt x="0" y="283879"/>
                  </a:cubicBezTo>
                  <a:lnTo>
                    <a:pt x="0" y="20135"/>
                  </a:lnTo>
                  <a:cubicBezTo>
                    <a:pt x="0" y="9015"/>
                    <a:pt x="9015" y="0"/>
                    <a:pt x="20135" y="0"/>
                  </a:cubicBezTo>
                  <a:close/>
                </a:path>
              </a:pathLst>
            </a:custGeom>
            <a:solidFill>
              <a:srgbClr val="35B8BF"/>
            </a:solidFill>
          </p:spPr>
        </p:sp>
        <p:sp>
          <p:nvSpPr>
            <p:cNvPr name="TextBox 10" id="10"/>
            <p:cNvSpPr txBox="true"/>
            <p:nvPr/>
          </p:nvSpPr>
          <p:spPr>
            <a:xfrm>
              <a:off x="0" y="-38100"/>
              <a:ext cx="1721561" cy="342114"/>
            </a:xfrm>
            <a:prstGeom prst="rect">
              <a:avLst/>
            </a:prstGeom>
          </p:spPr>
          <p:txBody>
            <a:bodyPr anchor="ctr" rtlCol="false" tIns="50800" lIns="50800" bIns="50800" rIns="50800"/>
            <a:lstStyle/>
            <a:p>
              <a:pPr algn="ctr">
                <a:lnSpc>
                  <a:spcPts val="2520"/>
                </a:lnSpc>
              </a:pPr>
            </a:p>
          </p:txBody>
        </p:sp>
      </p:grpSp>
      <p:grpSp>
        <p:nvGrpSpPr>
          <p:cNvPr name="Group 11" id="11"/>
          <p:cNvGrpSpPr/>
          <p:nvPr/>
        </p:nvGrpSpPr>
        <p:grpSpPr>
          <a:xfrm rot="0">
            <a:off x="10145238" y="2503096"/>
            <a:ext cx="6072282" cy="1505402"/>
            <a:chOff x="0" y="0"/>
            <a:chExt cx="1599284" cy="396484"/>
          </a:xfrm>
        </p:grpSpPr>
        <p:sp>
          <p:nvSpPr>
            <p:cNvPr name="Freeform 12" id="12"/>
            <p:cNvSpPr/>
            <p:nvPr/>
          </p:nvSpPr>
          <p:spPr>
            <a:xfrm flipH="false" flipV="false" rot="0">
              <a:off x="0" y="0"/>
              <a:ext cx="1599284" cy="396484"/>
            </a:xfrm>
            <a:custGeom>
              <a:avLst/>
              <a:gdLst/>
              <a:ahLst/>
              <a:cxnLst/>
              <a:rect r="r" b="b" t="t" l="l"/>
              <a:pathLst>
                <a:path h="396484" w="1599284">
                  <a:moveTo>
                    <a:pt x="24224" y="0"/>
                  </a:moveTo>
                  <a:lnTo>
                    <a:pt x="1575060" y="0"/>
                  </a:lnTo>
                  <a:cubicBezTo>
                    <a:pt x="1581484" y="0"/>
                    <a:pt x="1587646" y="2552"/>
                    <a:pt x="1592189" y="7095"/>
                  </a:cubicBezTo>
                  <a:cubicBezTo>
                    <a:pt x="1596732" y="11638"/>
                    <a:pt x="1599284" y="17800"/>
                    <a:pt x="1599284" y="24224"/>
                  </a:cubicBezTo>
                  <a:lnTo>
                    <a:pt x="1599284" y="372260"/>
                  </a:lnTo>
                  <a:cubicBezTo>
                    <a:pt x="1599284" y="378685"/>
                    <a:pt x="1596732" y="384846"/>
                    <a:pt x="1592189" y="389389"/>
                  </a:cubicBezTo>
                  <a:cubicBezTo>
                    <a:pt x="1587646" y="393932"/>
                    <a:pt x="1581484" y="396484"/>
                    <a:pt x="1575060" y="396484"/>
                  </a:cubicBezTo>
                  <a:lnTo>
                    <a:pt x="24224" y="396484"/>
                  </a:lnTo>
                  <a:cubicBezTo>
                    <a:pt x="17800" y="396484"/>
                    <a:pt x="11638" y="393932"/>
                    <a:pt x="7095" y="389389"/>
                  </a:cubicBezTo>
                  <a:cubicBezTo>
                    <a:pt x="2552" y="384846"/>
                    <a:pt x="0" y="378685"/>
                    <a:pt x="0" y="372260"/>
                  </a:cubicBezTo>
                  <a:lnTo>
                    <a:pt x="0" y="24224"/>
                  </a:lnTo>
                  <a:cubicBezTo>
                    <a:pt x="0" y="17800"/>
                    <a:pt x="2552" y="11638"/>
                    <a:pt x="7095" y="7095"/>
                  </a:cubicBezTo>
                  <a:cubicBezTo>
                    <a:pt x="11638" y="2552"/>
                    <a:pt x="17800" y="0"/>
                    <a:pt x="24224" y="0"/>
                  </a:cubicBezTo>
                  <a:close/>
                </a:path>
              </a:pathLst>
            </a:custGeom>
            <a:solidFill>
              <a:srgbClr val="FCFEFD"/>
            </a:solidFill>
          </p:spPr>
        </p:sp>
        <p:sp>
          <p:nvSpPr>
            <p:cNvPr name="TextBox 13" id="13"/>
            <p:cNvSpPr txBox="true"/>
            <p:nvPr/>
          </p:nvSpPr>
          <p:spPr>
            <a:xfrm>
              <a:off x="0" y="-38100"/>
              <a:ext cx="1599284" cy="434584"/>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10145238" y="4192705"/>
            <a:ext cx="6072282" cy="1505402"/>
            <a:chOff x="0" y="0"/>
            <a:chExt cx="1599284" cy="396484"/>
          </a:xfrm>
        </p:grpSpPr>
        <p:sp>
          <p:nvSpPr>
            <p:cNvPr name="Freeform 15" id="15"/>
            <p:cNvSpPr/>
            <p:nvPr/>
          </p:nvSpPr>
          <p:spPr>
            <a:xfrm flipH="false" flipV="false" rot="0">
              <a:off x="0" y="0"/>
              <a:ext cx="1599284" cy="396484"/>
            </a:xfrm>
            <a:custGeom>
              <a:avLst/>
              <a:gdLst/>
              <a:ahLst/>
              <a:cxnLst/>
              <a:rect r="r" b="b" t="t" l="l"/>
              <a:pathLst>
                <a:path h="396484" w="1599284">
                  <a:moveTo>
                    <a:pt x="24224" y="0"/>
                  </a:moveTo>
                  <a:lnTo>
                    <a:pt x="1575060" y="0"/>
                  </a:lnTo>
                  <a:cubicBezTo>
                    <a:pt x="1581484" y="0"/>
                    <a:pt x="1587646" y="2552"/>
                    <a:pt x="1592189" y="7095"/>
                  </a:cubicBezTo>
                  <a:cubicBezTo>
                    <a:pt x="1596732" y="11638"/>
                    <a:pt x="1599284" y="17800"/>
                    <a:pt x="1599284" y="24224"/>
                  </a:cubicBezTo>
                  <a:lnTo>
                    <a:pt x="1599284" y="372260"/>
                  </a:lnTo>
                  <a:cubicBezTo>
                    <a:pt x="1599284" y="378685"/>
                    <a:pt x="1596732" y="384846"/>
                    <a:pt x="1592189" y="389389"/>
                  </a:cubicBezTo>
                  <a:cubicBezTo>
                    <a:pt x="1587646" y="393932"/>
                    <a:pt x="1581484" y="396484"/>
                    <a:pt x="1575060" y="396484"/>
                  </a:cubicBezTo>
                  <a:lnTo>
                    <a:pt x="24224" y="396484"/>
                  </a:lnTo>
                  <a:cubicBezTo>
                    <a:pt x="17800" y="396484"/>
                    <a:pt x="11638" y="393932"/>
                    <a:pt x="7095" y="389389"/>
                  </a:cubicBezTo>
                  <a:cubicBezTo>
                    <a:pt x="2552" y="384846"/>
                    <a:pt x="0" y="378685"/>
                    <a:pt x="0" y="372260"/>
                  </a:cubicBezTo>
                  <a:lnTo>
                    <a:pt x="0" y="24224"/>
                  </a:lnTo>
                  <a:cubicBezTo>
                    <a:pt x="0" y="17800"/>
                    <a:pt x="2552" y="11638"/>
                    <a:pt x="7095" y="7095"/>
                  </a:cubicBezTo>
                  <a:cubicBezTo>
                    <a:pt x="11638" y="2552"/>
                    <a:pt x="17800" y="0"/>
                    <a:pt x="24224" y="0"/>
                  </a:cubicBezTo>
                  <a:close/>
                </a:path>
              </a:pathLst>
            </a:custGeom>
            <a:solidFill>
              <a:srgbClr val="FCFEFD"/>
            </a:solidFill>
          </p:spPr>
        </p:sp>
        <p:sp>
          <p:nvSpPr>
            <p:cNvPr name="TextBox 16" id="16"/>
            <p:cNvSpPr txBox="true"/>
            <p:nvPr/>
          </p:nvSpPr>
          <p:spPr>
            <a:xfrm>
              <a:off x="0" y="-38100"/>
              <a:ext cx="1599284" cy="434584"/>
            </a:xfrm>
            <a:prstGeom prst="rect">
              <a:avLst/>
            </a:prstGeom>
          </p:spPr>
          <p:txBody>
            <a:bodyPr anchor="ctr" rtlCol="false" tIns="50800" lIns="50800" bIns="50800" rIns="50800"/>
            <a:lstStyle/>
            <a:p>
              <a:pPr algn="ctr">
                <a:lnSpc>
                  <a:spcPts val="2520"/>
                </a:lnSpc>
              </a:pPr>
            </a:p>
          </p:txBody>
        </p:sp>
      </p:grpSp>
      <p:sp>
        <p:nvSpPr>
          <p:cNvPr name="Freeform 17" id="17"/>
          <p:cNvSpPr/>
          <p:nvPr/>
        </p:nvSpPr>
        <p:spPr>
          <a:xfrm flipH="false" flipV="false" rot="0">
            <a:off x="10145238" y="6397534"/>
            <a:ext cx="6072282" cy="1203416"/>
          </a:xfrm>
          <a:custGeom>
            <a:avLst/>
            <a:gdLst/>
            <a:ahLst/>
            <a:cxnLst/>
            <a:rect r="r" b="b" t="t" l="l"/>
            <a:pathLst>
              <a:path h="1203416" w="6072282">
                <a:moveTo>
                  <a:pt x="0" y="0"/>
                </a:moveTo>
                <a:lnTo>
                  <a:pt x="6072282" y="0"/>
                </a:lnTo>
                <a:lnTo>
                  <a:pt x="6072282" y="1203416"/>
                </a:lnTo>
                <a:lnTo>
                  <a:pt x="0" y="1203416"/>
                </a:lnTo>
                <a:lnTo>
                  <a:pt x="0" y="0"/>
                </a:lnTo>
                <a:close/>
              </a:path>
            </a:pathLst>
          </a:custGeom>
          <a:blipFill>
            <a:blip r:embed="rId4"/>
            <a:stretch>
              <a:fillRect l="0" t="0" r="0" b="0"/>
            </a:stretch>
          </a:blipFill>
        </p:spPr>
      </p:sp>
      <p:sp>
        <p:nvSpPr>
          <p:cNvPr name="Freeform 18" id="18"/>
          <p:cNvSpPr/>
          <p:nvPr/>
        </p:nvSpPr>
        <p:spPr>
          <a:xfrm flipH="false" flipV="false" rot="0">
            <a:off x="10145238" y="8081591"/>
            <a:ext cx="6072282" cy="1203416"/>
          </a:xfrm>
          <a:custGeom>
            <a:avLst/>
            <a:gdLst/>
            <a:ahLst/>
            <a:cxnLst/>
            <a:rect r="r" b="b" t="t" l="l"/>
            <a:pathLst>
              <a:path h="1203416" w="6072282">
                <a:moveTo>
                  <a:pt x="0" y="0"/>
                </a:moveTo>
                <a:lnTo>
                  <a:pt x="6072282" y="0"/>
                </a:lnTo>
                <a:lnTo>
                  <a:pt x="6072282" y="1203416"/>
                </a:lnTo>
                <a:lnTo>
                  <a:pt x="0" y="1203416"/>
                </a:lnTo>
                <a:lnTo>
                  <a:pt x="0" y="0"/>
                </a:lnTo>
                <a:close/>
              </a:path>
            </a:pathLst>
          </a:custGeom>
          <a:blipFill>
            <a:blip r:embed="rId4"/>
            <a:stretch>
              <a:fillRect l="0" t="0" r="0" b="0"/>
            </a:stretch>
          </a:blipFill>
        </p:spPr>
      </p:sp>
      <p:grpSp>
        <p:nvGrpSpPr>
          <p:cNvPr name="Group 19" id="19"/>
          <p:cNvGrpSpPr/>
          <p:nvPr/>
        </p:nvGrpSpPr>
        <p:grpSpPr>
          <a:xfrm rot="0">
            <a:off x="9913103" y="6057863"/>
            <a:ext cx="6536552" cy="1154304"/>
            <a:chOff x="0" y="0"/>
            <a:chExt cx="1721561" cy="304014"/>
          </a:xfrm>
        </p:grpSpPr>
        <p:sp>
          <p:nvSpPr>
            <p:cNvPr name="Freeform 20" id="20"/>
            <p:cNvSpPr/>
            <p:nvPr/>
          </p:nvSpPr>
          <p:spPr>
            <a:xfrm flipH="false" flipV="false" rot="0">
              <a:off x="0" y="0"/>
              <a:ext cx="1721561" cy="304014"/>
            </a:xfrm>
            <a:custGeom>
              <a:avLst/>
              <a:gdLst/>
              <a:ahLst/>
              <a:cxnLst/>
              <a:rect r="r" b="b" t="t" l="l"/>
              <a:pathLst>
                <a:path h="304014" w="1721561">
                  <a:moveTo>
                    <a:pt x="20135" y="0"/>
                  </a:moveTo>
                  <a:lnTo>
                    <a:pt x="1701426" y="0"/>
                  </a:lnTo>
                  <a:cubicBezTo>
                    <a:pt x="1712546" y="0"/>
                    <a:pt x="1721561" y="9015"/>
                    <a:pt x="1721561" y="20135"/>
                  </a:cubicBezTo>
                  <a:lnTo>
                    <a:pt x="1721561" y="283879"/>
                  </a:lnTo>
                  <a:cubicBezTo>
                    <a:pt x="1721561" y="295000"/>
                    <a:pt x="1712546" y="304014"/>
                    <a:pt x="1701426" y="304014"/>
                  </a:cubicBezTo>
                  <a:lnTo>
                    <a:pt x="20135" y="304014"/>
                  </a:lnTo>
                  <a:cubicBezTo>
                    <a:pt x="9015" y="304014"/>
                    <a:pt x="0" y="295000"/>
                    <a:pt x="0" y="283879"/>
                  </a:cubicBezTo>
                  <a:lnTo>
                    <a:pt x="0" y="20135"/>
                  </a:lnTo>
                  <a:cubicBezTo>
                    <a:pt x="0" y="9015"/>
                    <a:pt x="9015" y="0"/>
                    <a:pt x="20135" y="0"/>
                  </a:cubicBezTo>
                  <a:close/>
                </a:path>
              </a:pathLst>
            </a:custGeom>
            <a:solidFill>
              <a:srgbClr val="35B8BF"/>
            </a:solidFill>
          </p:spPr>
        </p:sp>
        <p:sp>
          <p:nvSpPr>
            <p:cNvPr name="TextBox 21" id="21"/>
            <p:cNvSpPr txBox="true"/>
            <p:nvPr/>
          </p:nvSpPr>
          <p:spPr>
            <a:xfrm>
              <a:off x="0" y="-38100"/>
              <a:ext cx="1721561" cy="342114"/>
            </a:xfrm>
            <a:prstGeom prst="rect">
              <a:avLst/>
            </a:prstGeom>
          </p:spPr>
          <p:txBody>
            <a:bodyPr anchor="ctr" rtlCol="false" tIns="50800" lIns="50800" bIns="50800" rIns="50800"/>
            <a:lstStyle/>
            <a:p>
              <a:pPr algn="ctr">
                <a:lnSpc>
                  <a:spcPts val="2520"/>
                </a:lnSpc>
              </a:pPr>
            </a:p>
          </p:txBody>
        </p:sp>
      </p:grpSp>
      <p:grpSp>
        <p:nvGrpSpPr>
          <p:cNvPr name="Group 22" id="22"/>
          <p:cNvGrpSpPr/>
          <p:nvPr/>
        </p:nvGrpSpPr>
        <p:grpSpPr>
          <a:xfrm rot="0">
            <a:off x="10145238" y="5882314"/>
            <a:ext cx="6072282" cy="1505402"/>
            <a:chOff x="0" y="0"/>
            <a:chExt cx="1599284" cy="396484"/>
          </a:xfrm>
        </p:grpSpPr>
        <p:sp>
          <p:nvSpPr>
            <p:cNvPr name="Freeform 23" id="23"/>
            <p:cNvSpPr/>
            <p:nvPr/>
          </p:nvSpPr>
          <p:spPr>
            <a:xfrm flipH="false" flipV="false" rot="0">
              <a:off x="0" y="0"/>
              <a:ext cx="1599284" cy="396484"/>
            </a:xfrm>
            <a:custGeom>
              <a:avLst/>
              <a:gdLst/>
              <a:ahLst/>
              <a:cxnLst/>
              <a:rect r="r" b="b" t="t" l="l"/>
              <a:pathLst>
                <a:path h="396484" w="1599284">
                  <a:moveTo>
                    <a:pt x="24224" y="0"/>
                  </a:moveTo>
                  <a:lnTo>
                    <a:pt x="1575060" y="0"/>
                  </a:lnTo>
                  <a:cubicBezTo>
                    <a:pt x="1581484" y="0"/>
                    <a:pt x="1587646" y="2552"/>
                    <a:pt x="1592189" y="7095"/>
                  </a:cubicBezTo>
                  <a:cubicBezTo>
                    <a:pt x="1596732" y="11638"/>
                    <a:pt x="1599284" y="17800"/>
                    <a:pt x="1599284" y="24224"/>
                  </a:cubicBezTo>
                  <a:lnTo>
                    <a:pt x="1599284" y="372260"/>
                  </a:lnTo>
                  <a:cubicBezTo>
                    <a:pt x="1599284" y="378685"/>
                    <a:pt x="1596732" y="384846"/>
                    <a:pt x="1592189" y="389389"/>
                  </a:cubicBezTo>
                  <a:cubicBezTo>
                    <a:pt x="1587646" y="393932"/>
                    <a:pt x="1581484" y="396484"/>
                    <a:pt x="1575060" y="396484"/>
                  </a:cubicBezTo>
                  <a:lnTo>
                    <a:pt x="24224" y="396484"/>
                  </a:lnTo>
                  <a:cubicBezTo>
                    <a:pt x="17800" y="396484"/>
                    <a:pt x="11638" y="393932"/>
                    <a:pt x="7095" y="389389"/>
                  </a:cubicBezTo>
                  <a:cubicBezTo>
                    <a:pt x="2552" y="384846"/>
                    <a:pt x="0" y="378685"/>
                    <a:pt x="0" y="372260"/>
                  </a:cubicBezTo>
                  <a:lnTo>
                    <a:pt x="0" y="24224"/>
                  </a:lnTo>
                  <a:cubicBezTo>
                    <a:pt x="0" y="17800"/>
                    <a:pt x="2552" y="11638"/>
                    <a:pt x="7095" y="7095"/>
                  </a:cubicBezTo>
                  <a:cubicBezTo>
                    <a:pt x="11638" y="2552"/>
                    <a:pt x="17800" y="0"/>
                    <a:pt x="24224" y="0"/>
                  </a:cubicBezTo>
                  <a:close/>
                </a:path>
              </a:pathLst>
            </a:custGeom>
            <a:solidFill>
              <a:srgbClr val="FCFEFD"/>
            </a:solidFill>
          </p:spPr>
        </p:sp>
        <p:sp>
          <p:nvSpPr>
            <p:cNvPr name="TextBox 24" id="24"/>
            <p:cNvSpPr txBox="true"/>
            <p:nvPr/>
          </p:nvSpPr>
          <p:spPr>
            <a:xfrm>
              <a:off x="0" y="-38100"/>
              <a:ext cx="1599284" cy="434584"/>
            </a:xfrm>
            <a:prstGeom prst="rect">
              <a:avLst/>
            </a:prstGeom>
          </p:spPr>
          <p:txBody>
            <a:bodyPr anchor="ctr" rtlCol="false" tIns="50800" lIns="50800" bIns="50800" rIns="50800"/>
            <a:lstStyle/>
            <a:p>
              <a:pPr algn="ctr">
                <a:lnSpc>
                  <a:spcPts val="2520"/>
                </a:lnSpc>
              </a:pPr>
            </a:p>
          </p:txBody>
        </p:sp>
      </p:grpSp>
      <p:grpSp>
        <p:nvGrpSpPr>
          <p:cNvPr name="Group 25" id="25"/>
          <p:cNvGrpSpPr/>
          <p:nvPr/>
        </p:nvGrpSpPr>
        <p:grpSpPr>
          <a:xfrm rot="0">
            <a:off x="9913103" y="7747472"/>
            <a:ext cx="6536552" cy="1154304"/>
            <a:chOff x="0" y="0"/>
            <a:chExt cx="1721561" cy="304014"/>
          </a:xfrm>
        </p:grpSpPr>
        <p:sp>
          <p:nvSpPr>
            <p:cNvPr name="Freeform 26" id="26"/>
            <p:cNvSpPr/>
            <p:nvPr/>
          </p:nvSpPr>
          <p:spPr>
            <a:xfrm flipH="false" flipV="false" rot="0">
              <a:off x="0" y="0"/>
              <a:ext cx="1721561" cy="304014"/>
            </a:xfrm>
            <a:custGeom>
              <a:avLst/>
              <a:gdLst/>
              <a:ahLst/>
              <a:cxnLst/>
              <a:rect r="r" b="b" t="t" l="l"/>
              <a:pathLst>
                <a:path h="304014" w="1721561">
                  <a:moveTo>
                    <a:pt x="20135" y="0"/>
                  </a:moveTo>
                  <a:lnTo>
                    <a:pt x="1701426" y="0"/>
                  </a:lnTo>
                  <a:cubicBezTo>
                    <a:pt x="1712546" y="0"/>
                    <a:pt x="1721561" y="9015"/>
                    <a:pt x="1721561" y="20135"/>
                  </a:cubicBezTo>
                  <a:lnTo>
                    <a:pt x="1721561" y="283879"/>
                  </a:lnTo>
                  <a:cubicBezTo>
                    <a:pt x="1721561" y="295000"/>
                    <a:pt x="1712546" y="304014"/>
                    <a:pt x="1701426" y="304014"/>
                  </a:cubicBezTo>
                  <a:lnTo>
                    <a:pt x="20135" y="304014"/>
                  </a:lnTo>
                  <a:cubicBezTo>
                    <a:pt x="9015" y="304014"/>
                    <a:pt x="0" y="295000"/>
                    <a:pt x="0" y="283879"/>
                  </a:cubicBezTo>
                  <a:lnTo>
                    <a:pt x="0" y="20135"/>
                  </a:lnTo>
                  <a:cubicBezTo>
                    <a:pt x="0" y="9015"/>
                    <a:pt x="9015" y="0"/>
                    <a:pt x="20135" y="0"/>
                  </a:cubicBezTo>
                  <a:close/>
                </a:path>
              </a:pathLst>
            </a:custGeom>
            <a:solidFill>
              <a:srgbClr val="35B8BF"/>
            </a:solidFill>
          </p:spPr>
        </p:sp>
        <p:sp>
          <p:nvSpPr>
            <p:cNvPr name="TextBox 27" id="27"/>
            <p:cNvSpPr txBox="true"/>
            <p:nvPr/>
          </p:nvSpPr>
          <p:spPr>
            <a:xfrm>
              <a:off x="0" y="-38100"/>
              <a:ext cx="1721561" cy="342114"/>
            </a:xfrm>
            <a:prstGeom prst="rect">
              <a:avLst/>
            </a:prstGeom>
          </p:spPr>
          <p:txBody>
            <a:bodyPr anchor="ctr" rtlCol="false" tIns="50800" lIns="50800" bIns="50800" rIns="50800"/>
            <a:lstStyle/>
            <a:p>
              <a:pPr algn="ctr">
                <a:lnSpc>
                  <a:spcPts val="2520"/>
                </a:lnSpc>
              </a:pPr>
            </a:p>
          </p:txBody>
        </p:sp>
      </p:grpSp>
      <p:grpSp>
        <p:nvGrpSpPr>
          <p:cNvPr name="Group 28" id="28"/>
          <p:cNvGrpSpPr/>
          <p:nvPr/>
        </p:nvGrpSpPr>
        <p:grpSpPr>
          <a:xfrm rot="0">
            <a:off x="10145238" y="7571923"/>
            <a:ext cx="6072282" cy="1505402"/>
            <a:chOff x="0" y="0"/>
            <a:chExt cx="1599284" cy="396484"/>
          </a:xfrm>
        </p:grpSpPr>
        <p:sp>
          <p:nvSpPr>
            <p:cNvPr name="Freeform 29" id="29"/>
            <p:cNvSpPr/>
            <p:nvPr/>
          </p:nvSpPr>
          <p:spPr>
            <a:xfrm flipH="false" flipV="false" rot="0">
              <a:off x="0" y="0"/>
              <a:ext cx="1599284" cy="396484"/>
            </a:xfrm>
            <a:custGeom>
              <a:avLst/>
              <a:gdLst/>
              <a:ahLst/>
              <a:cxnLst/>
              <a:rect r="r" b="b" t="t" l="l"/>
              <a:pathLst>
                <a:path h="396484" w="1599284">
                  <a:moveTo>
                    <a:pt x="24224" y="0"/>
                  </a:moveTo>
                  <a:lnTo>
                    <a:pt x="1575060" y="0"/>
                  </a:lnTo>
                  <a:cubicBezTo>
                    <a:pt x="1581484" y="0"/>
                    <a:pt x="1587646" y="2552"/>
                    <a:pt x="1592189" y="7095"/>
                  </a:cubicBezTo>
                  <a:cubicBezTo>
                    <a:pt x="1596732" y="11638"/>
                    <a:pt x="1599284" y="17800"/>
                    <a:pt x="1599284" y="24224"/>
                  </a:cubicBezTo>
                  <a:lnTo>
                    <a:pt x="1599284" y="372260"/>
                  </a:lnTo>
                  <a:cubicBezTo>
                    <a:pt x="1599284" y="378685"/>
                    <a:pt x="1596732" y="384846"/>
                    <a:pt x="1592189" y="389389"/>
                  </a:cubicBezTo>
                  <a:cubicBezTo>
                    <a:pt x="1587646" y="393932"/>
                    <a:pt x="1581484" y="396484"/>
                    <a:pt x="1575060" y="396484"/>
                  </a:cubicBezTo>
                  <a:lnTo>
                    <a:pt x="24224" y="396484"/>
                  </a:lnTo>
                  <a:cubicBezTo>
                    <a:pt x="17800" y="396484"/>
                    <a:pt x="11638" y="393932"/>
                    <a:pt x="7095" y="389389"/>
                  </a:cubicBezTo>
                  <a:cubicBezTo>
                    <a:pt x="2552" y="384846"/>
                    <a:pt x="0" y="378685"/>
                    <a:pt x="0" y="372260"/>
                  </a:cubicBezTo>
                  <a:lnTo>
                    <a:pt x="0" y="24224"/>
                  </a:lnTo>
                  <a:cubicBezTo>
                    <a:pt x="0" y="17800"/>
                    <a:pt x="2552" y="11638"/>
                    <a:pt x="7095" y="7095"/>
                  </a:cubicBezTo>
                  <a:cubicBezTo>
                    <a:pt x="11638" y="2552"/>
                    <a:pt x="17800" y="0"/>
                    <a:pt x="24224" y="0"/>
                  </a:cubicBezTo>
                  <a:close/>
                </a:path>
              </a:pathLst>
            </a:custGeom>
            <a:solidFill>
              <a:srgbClr val="FCFEFD"/>
            </a:solidFill>
          </p:spPr>
        </p:sp>
        <p:sp>
          <p:nvSpPr>
            <p:cNvPr name="TextBox 30" id="30"/>
            <p:cNvSpPr txBox="true"/>
            <p:nvPr/>
          </p:nvSpPr>
          <p:spPr>
            <a:xfrm>
              <a:off x="0" y="-38100"/>
              <a:ext cx="1599284" cy="434584"/>
            </a:xfrm>
            <a:prstGeom prst="rect">
              <a:avLst/>
            </a:prstGeom>
          </p:spPr>
          <p:txBody>
            <a:bodyPr anchor="ctr" rtlCol="false" tIns="50800" lIns="50800" bIns="50800" rIns="50800"/>
            <a:lstStyle/>
            <a:p>
              <a:pPr algn="ctr">
                <a:lnSpc>
                  <a:spcPts val="2520"/>
                </a:lnSpc>
              </a:pPr>
            </a:p>
          </p:txBody>
        </p:sp>
      </p:grpSp>
      <p:sp>
        <p:nvSpPr>
          <p:cNvPr name="Freeform 31" id="31"/>
          <p:cNvSpPr/>
          <p:nvPr/>
        </p:nvSpPr>
        <p:spPr>
          <a:xfrm flipH="false" flipV="false" rot="0">
            <a:off x="5490787" y="1830982"/>
            <a:ext cx="874675" cy="874675"/>
          </a:xfrm>
          <a:custGeom>
            <a:avLst/>
            <a:gdLst/>
            <a:ahLst/>
            <a:cxnLst/>
            <a:rect r="r" b="b" t="t" l="l"/>
            <a:pathLst>
              <a:path h="874675" w="874675">
                <a:moveTo>
                  <a:pt x="0" y="0"/>
                </a:moveTo>
                <a:lnTo>
                  <a:pt x="874675" y="0"/>
                </a:lnTo>
                <a:lnTo>
                  <a:pt x="874675" y="874675"/>
                </a:lnTo>
                <a:lnTo>
                  <a:pt x="0" y="8746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0">
            <a:off x="5365777" y="3670626"/>
            <a:ext cx="1124695" cy="913815"/>
          </a:xfrm>
          <a:custGeom>
            <a:avLst/>
            <a:gdLst/>
            <a:ahLst/>
            <a:cxnLst/>
            <a:rect r="r" b="b" t="t" l="l"/>
            <a:pathLst>
              <a:path h="913815" w="1124695">
                <a:moveTo>
                  <a:pt x="0" y="0"/>
                </a:moveTo>
                <a:lnTo>
                  <a:pt x="1124695" y="0"/>
                </a:lnTo>
                <a:lnTo>
                  <a:pt x="1124695" y="913815"/>
                </a:lnTo>
                <a:lnTo>
                  <a:pt x="0" y="9138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0">
            <a:off x="5438041" y="5624966"/>
            <a:ext cx="980168" cy="980168"/>
          </a:xfrm>
          <a:custGeom>
            <a:avLst/>
            <a:gdLst/>
            <a:ahLst/>
            <a:cxnLst/>
            <a:rect r="r" b="b" t="t" l="l"/>
            <a:pathLst>
              <a:path h="980168" w="980168">
                <a:moveTo>
                  <a:pt x="0" y="0"/>
                </a:moveTo>
                <a:lnTo>
                  <a:pt x="980168" y="0"/>
                </a:lnTo>
                <a:lnTo>
                  <a:pt x="980168" y="980168"/>
                </a:lnTo>
                <a:lnTo>
                  <a:pt x="0" y="98016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4" id="34"/>
          <p:cNvSpPr/>
          <p:nvPr/>
        </p:nvSpPr>
        <p:spPr>
          <a:xfrm flipH="false" flipV="false" rot="0">
            <a:off x="5567025" y="7567159"/>
            <a:ext cx="722199" cy="962932"/>
          </a:xfrm>
          <a:custGeom>
            <a:avLst/>
            <a:gdLst/>
            <a:ahLst/>
            <a:cxnLst/>
            <a:rect r="r" b="b" t="t" l="l"/>
            <a:pathLst>
              <a:path h="962932" w="722199">
                <a:moveTo>
                  <a:pt x="0" y="0"/>
                </a:moveTo>
                <a:lnTo>
                  <a:pt x="722199" y="0"/>
                </a:lnTo>
                <a:lnTo>
                  <a:pt x="722199" y="962932"/>
                </a:lnTo>
                <a:lnTo>
                  <a:pt x="0" y="96293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5" id="35"/>
          <p:cNvSpPr txBox="true"/>
          <p:nvPr/>
        </p:nvSpPr>
        <p:spPr>
          <a:xfrm rot="0">
            <a:off x="9976541" y="962025"/>
            <a:ext cx="7591456" cy="622935"/>
          </a:xfrm>
          <a:prstGeom prst="rect">
            <a:avLst/>
          </a:prstGeom>
        </p:spPr>
        <p:txBody>
          <a:bodyPr anchor="t" rtlCol="false" tIns="0" lIns="0" bIns="0" rIns="0">
            <a:spAutoFit/>
          </a:bodyPr>
          <a:lstStyle/>
          <a:p>
            <a:pPr algn="l">
              <a:lnSpc>
                <a:spcPts val="5040"/>
              </a:lnSpc>
              <a:spcBef>
                <a:spcPct val="0"/>
              </a:spcBef>
            </a:pPr>
            <a:r>
              <a:rPr lang="en-US" b="true" sz="3600">
                <a:solidFill>
                  <a:srgbClr val="05A2A9"/>
                </a:solidFill>
                <a:latin typeface="TT Fors Bold"/>
                <a:ea typeface="TT Fors Bold"/>
                <a:cs typeface="TT Fors Bold"/>
                <a:sym typeface="TT Fors Bold"/>
              </a:rPr>
              <a:t>Health Plan Strategy</a:t>
            </a:r>
          </a:p>
        </p:txBody>
      </p:sp>
      <p:sp>
        <p:nvSpPr>
          <p:cNvPr name="TextBox 36" id="36"/>
          <p:cNvSpPr txBox="true"/>
          <p:nvPr/>
        </p:nvSpPr>
        <p:spPr>
          <a:xfrm rot="0">
            <a:off x="9976541" y="1624290"/>
            <a:ext cx="7591456" cy="356235"/>
          </a:xfrm>
          <a:prstGeom prst="rect">
            <a:avLst/>
          </a:prstGeom>
        </p:spPr>
        <p:txBody>
          <a:bodyPr anchor="t" rtlCol="false" tIns="0" lIns="0" bIns="0" rIns="0">
            <a:spAutoFit/>
          </a:bodyPr>
          <a:lstStyle/>
          <a:p>
            <a:pPr algn="l">
              <a:lnSpc>
                <a:spcPts val="2940"/>
              </a:lnSpc>
              <a:spcBef>
                <a:spcPct val="0"/>
              </a:spcBef>
            </a:pPr>
            <a:r>
              <a:rPr lang="en-US" sz="2100">
                <a:solidFill>
                  <a:srgbClr val="05A2A9"/>
                </a:solidFill>
                <a:latin typeface="TT Fors"/>
                <a:ea typeface="TT Fors"/>
                <a:cs typeface="TT Fors"/>
                <a:sym typeface="TT Fors"/>
              </a:rPr>
              <a:t>Translate Advocacy Into Value Propositions</a:t>
            </a:r>
          </a:p>
        </p:txBody>
      </p:sp>
      <p:sp>
        <p:nvSpPr>
          <p:cNvPr name="TextBox 37" id="37"/>
          <p:cNvSpPr txBox="true"/>
          <p:nvPr/>
        </p:nvSpPr>
        <p:spPr>
          <a:xfrm rot="0">
            <a:off x="1227884" y="3112896"/>
            <a:ext cx="1433154" cy="421005"/>
          </a:xfrm>
          <a:prstGeom prst="rect">
            <a:avLst/>
          </a:prstGeom>
        </p:spPr>
        <p:txBody>
          <a:bodyPr anchor="t" rtlCol="false" tIns="0" lIns="0" bIns="0" rIns="0">
            <a:spAutoFit/>
          </a:bodyPr>
          <a:lstStyle/>
          <a:p>
            <a:pPr algn="r">
              <a:lnSpc>
                <a:spcPts val="3360"/>
              </a:lnSpc>
            </a:pPr>
            <a:r>
              <a:rPr lang="en-US" b="true" sz="3000">
                <a:solidFill>
                  <a:srgbClr val="FCFEFD"/>
                </a:solidFill>
                <a:latin typeface="TT Fors Bold"/>
                <a:ea typeface="TT Fors Bold"/>
                <a:cs typeface="TT Fors Bold"/>
                <a:sym typeface="TT Fors Bold"/>
              </a:rPr>
              <a:t>01</a:t>
            </a:r>
          </a:p>
        </p:txBody>
      </p:sp>
      <p:sp>
        <p:nvSpPr>
          <p:cNvPr name="TextBox 38" id="38"/>
          <p:cNvSpPr txBox="true"/>
          <p:nvPr/>
        </p:nvSpPr>
        <p:spPr>
          <a:xfrm rot="0">
            <a:off x="1227884" y="4267200"/>
            <a:ext cx="1433154" cy="421005"/>
          </a:xfrm>
          <a:prstGeom prst="rect">
            <a:avLst/>
          </a:prstGeom>
        </p:spPr>
        <p:txBody>
          <a:bodyPr anchor="t" rtlCol="false" tIns="0" lIns="0" bIns="0" rIns="0">
            <a:spAutoFit/>
          </a:bodyPr>
          <a:lstStyle/>
          <a:p>
            <a:pPr algn="r">
              <a:lnSpc>
                <a:spcPts val="3360"/>
              </a:lnSpc>
            </a:pPr>
            <a:r>
              <a:rPr lang="en-US" b="true" sz="3000">
                <a:solidFill>
                  <a:srgbClr val="FCFEFD"/>
                </a:solidFill>
                <a:latin typeface="TT Fors Bold"/>
                <a:ea typeface="TT Fors Bold"/>
                <a:cs typeface="TT Fors Bold"/>
                <a:sym typeface="TT Fors Bold"/>
              </a:rPr>
              <a:t>02</a:t>
            </a:r>
          </a:p>
        </p:txBody>
      </p:sp>
      <p:sp>
        <p:nvSpPr>
          <p:cNvPr name="TextBox 39" id="39"/>
          <p:cNvSpPr txBox="true"/>
          <p:nvPr/>
        </p:nvSpPr>
        <p:spPr>
          <a:xfrm rot="0">
            <a:off x="1227884" y="5659629"/>
            <a:ext cx="1433154" cy="421005"/>
          </a:xfrm>
          <a:prstGeom prst="rect">
            <a:avLst/>
          </a:prstGeom>
        </p:spPr>
        <p:txBody>
          <a:bodyPr anchor="t" rtlCol="false" tIns="0" lIns="0" bIns="0" rIns="0">
            <a:spAutoFit/>
          </a:bodyPr>
          <a:lstStyle/>
          <a:p>
            <a:pPr algn="r">
              <a:lnSpc>
                <a:spcPts val="3360"/>
              </a:lnSpc>
            </a:pPr>
            <a:r>
              <a:rPr lang="en-US" b="true" sz="3000">
                <a:solidFill>
                  <a:srgbClr val="05A2A9"/>
                </a:solidFill>
                <a:latin typeface="TT Fors Bold"/>
                <a:ea typeface="TT Fors Bold"/>
                <a:cs typeface="TT Fors Bold"/>
                <a:sym typeface="TT Fors Bold"/>
              </a:rPr>
              <a:t>03</a:t>
            </a:r>
          </a:p>
        </p:txBody>
      </p:sp>
      <p:sp>
        <p:nvSpPr>
          <p:cNvPr name="TextBox 40" id="40"/>
          <p:cNvSpPr txBox="true"/>
          <p:nvPr/>
        </p:nvSpPr>
        <p:spPr>
          <a:xfrm rot="0">
            <a:off x="1227884" y="6764036"/>
            <a:ext cx="1433154" cy="421005"/>
          </a:xfrm>
          <a:prstGeom prst="rect">
            <a:avLst/>
          </a:prstGeom>
        </p:spPr>
        <p:txBody>
          <a:bodyPr anchor="t" rtlCol="false" tIns="0" lIns="0" bIns="0" rIns="0">
            <a:spAutoFit/>
          </a:bodyPr>
          <a:lstStyle/>
          <a:p>
            <a:pPr algn="r">
              <a:lnSpc>
                <a:spcPts val="3360"/>
              </a:lnSpc>
            </a:pPr>
            <a:r>
              <a:rPr lang="en-US" b="true" sz="3000">
                <a:solidFill>
                  <a:srgbClr val="05A2A9"/>
                </a:solidFill>
                <a:latin typeface="TT Fors Bold"/>
                <a:ea typeface="TT Fors Bold"/>
                <a:cs typeface="TT Fors Bold"/>
                <a:sym typeface="TT Fors Bold"/>
              </a:rPr>
              <a:t>04</a:t>
            </a:r>
          </a:p>
        </p:txBody>
      </p:sp>
      <p:sp>
        <p:nvSpPr>
          <p:cNvPr name="TextBox 41" id="41"/>
          <p:cNvSpPr txBox="true"/>
          <p:nvPr/>
        </p:nvSpPr>
        <p:spPr>
          <a:xfrm rot="0">
            <a:off x="10634704" y="4789346"/>
            <a:ext cx="5248889" cy="549910"/>
          </a:xfrm>
          <a:prstGeom prst="rect">
            <a:avLst/>
          </a:prstGeom>
        </p:spPr>
        <p:txBody>
          <a:bodyPr anchor="t" rtlCol="false" tIns="0" lIns="0" bIns="0" rIns="0">
            <a:spAutoFit/>
          </a:bodyPr>
          <a:lstStyle/>
          <a:p>
            <a:pPr algn="l">
              <a:lnSpc>
                <a:spcPts val="2239"/>
              </a:lnSpc>
              <a:spcBef>
                <a:spcPct val="0"/>
              </a:spcBef>
            </a:pPr>
            <a:r>
              <a:rPr lang="en-US" sz="1599">
                <a:solidFill>
                  <a:srgbClr val="05A2A9"/>
                </a:solidFill>
                <a:latin typeface="TT Fors"/>
                <a:ea typeface="TT Fors"/>
                <a:cs typeface="TT Fors"/>
                <a:sym typeface="TT Fors"/>
              </a:rPr>
              <a:t>Downs</a:t>
            </a:r>
            <a:r>
              <a:rPr lang="en-US" sz="1599">
                <a:solidFill>
                  <a:srgbClr val="05A2A9"/>
                </a:solidFill>
                <a:latin typeface="TT Fors"/>
                <a:ea typeface="TT Fors"/>
                <a:cs typeface="TT Fors"/>
                <a:sym typeface="TT Fors"/>
              </a:rPr>
              <a:t>t</a:t>
            </a:r>
            <a:r>
              <a:rPr lang="en-US" sz="1599">
                <a:solidFill>
                  <a:srgbClr val="05A2A9"/>
                </a:solidFill>
                <a:latin typeface="TT Fors"/>
                <a:ea typeface="TT Fors"/>
                <a:cs typeface="TT Fors"/>
                <a:sym typeface="TT Fors"/>
              </a:rPr>
              <a:t>ream cost avoidance (e.g., avoided ED visits or NICU readmissions)</a:t>
            </a:r>
          </a:p>
        </p:txBody>
      </p:sp>
      <p:sp>
        <p:nvSpPr>
          <p:cNvPr name="TextBox 42" id="42"/>
          <p:cNvSpPr txBox="true"/>
          <p:nvPr/>
        </p:nvSpPr>
        <p:spPr>
          <a:xfrm rot="0">
            <a:off x="10556934" y="2685567"/>
            <a:ext cx="5248889" cy="1102360"/>
          </a:xfrm>
          <a:prstGeom prst="rect">
            <a:avLst/>
          </a:prstGeom>
        </p:spPr>
        <p:txBody>
          <a:bodyPr anchor="t" rtlCol="false" tIns="0" lIns="0" bIns="0" rIns="0">
            <a:spAutoFit/>
          </a:bodyPr>
          <a:lstStyle/>
          <a:p>
            <a:pPr algn="l">
              <a:lnSpc>
                <a:spcPts val="2239"/>
              </a:lnSpc>
              <a:spcBef>
                <a:spcPct val="0"/>
              </a:spcBef>
            </a:pPr>
            <a:r>
              <a:rPr lang="en-US" b="true" sz="1599">
                <a:solidFill>
                  <a:srgbClr val="05A2A9"/>
                </a:solidFill>
                <a:latin typeface="TT Fors Bold"/>
                <a:ea typeface="TT Fors Bold"/>
                <a:cs typeface="TT Fors Bold"/>
                <a:sym typeface="TT Fors Bold"/>
              </a:rPr>
              <a:t>Frame every patient a</a:t>
            </a:r>
            <a:r>
              <a:rPr lang="en-US" b="true" sz="1599">
                <a:solidFill>
                  <a:srgbClr val="05A2A9"/>
                </a:solidFill>
                <a:latin typeface="TT Fors Bold"/>
                <a:ea typeface="TT Fors Bold"/>
                <a:cs typeface="TT Fors Bold"/>
                <a:sym typeface="TT Fors Bold"/>
              </a:rPr>
              <a:t>dvocacy issue (e.g., prior authorization delays, formulary exclusions, care coordination gaps) in terms of total cost of care (TCOC), </a:t>
            </a:r>
          </a:p>
        </p:txBody>
      </p:sp>
      <p:sp>
        <p:nvSpPr>
          <p:cNvPr name="TextBox 43" id="43"/>
          <p:cNvSpPr txBox="true"/>
          <p:nvPr/>
        </p:nvSpPr>
        <p:spPr>
          <a:xfrm rot="0">
            <a:off x="10634704" y="4418531"/>
            <a:ext cx="5248889" cy="306705"/>
          </a:xfrm>
          <a:prstGeom prst="rect">
            <a:avLst/>
          </a:prstGeom>
        </p:spPr>
        <p:txBody>
          <a:bodyPr anchor="t" rtlCol="false" tIns="0" lIns="0" bIns="0" rIns="0">
            <a:spAutoFit/>
          </a:bodyPr>
          <a:lstStyle/>
          <a:p>
            <a:pPr algn="l">
              <a:lnSpc>
                <a:spcPts val="2519"/>
              </a:lnSpc>
              <a:spcBef>
                <a:spcPct val="0"/>
              </a:spcBef>
            </a:pPr>
            <a:r>
              <a:rPr lang="en-US" b="true" sz="1799">
                <a:solidFill>
                  <a:srgbClr val="05A2A9"/>
                </a:solidFill>
                <a:latin typeface="TT Fors Bold"/>
                <a:ea typeface="TT Fors Bold"/>
                <a:cs typeface="TT Fors Bold"/>
                <a:sym typeface="TT Fors Bold"/>
              </a:rPr>
              <a:t>Example</a:t>
            </a:r>
          </a:p>
        </p:txBody>
      </p:sp>
      <p:sp>
        <p:nvSpPr>
          <p:cNvPr name="TextBox 44" id="44"/>
          <p:cNvSpPr txBox="true"/>
          <p:nvPr/>
        </p:nvSpPr>
        <p:spPr>
          <a:xfrm rot="0">
            <a:off x="10634704" y="6478955"/>
            <a:ext cx="5248889" cy="273685"/>
          </a:xfrm>
          <a:prstGeom prst="rect">
            <a:avLst/>
          </a:prstGeom>
        </p:spPr>
        <p:txBody>
          <a:bodyPr anchor="t" rtlCol="false" tIns="0" lIns="0" bIns="0" rIns="0">
            <a:spAutoFit/>
          </a:bodyPr>
          <a:lstStyle/>
          <a:p>
            <a:pPr algn="l">
              <a:lnSpc>
                <a:spcPts val="2239"/>
              </a:lnSpc>
              <a:spcBef>
                <a:spcPct val="0"/>
              </a:spcBef>
            </a:pPr>
            <a:r>
              <a:rPr lang="en-US" sz="1599">
                <a:solidFill>
                  <a:srgbClr val="05A2A9"/>
                </a:solidFill>
                <a:latin typeface="TT Fors"/>
                <a:ea typeface="TT Fors"/>
                <a:cs typeface="TT Fors"/>
                <a:sym typeface="TT Fors"/>
              </a:rPr>
              <a:t>I</a:t>
            </a:r>
            <a:r>
              <a:rPr lang="en-US" sz="1599">
                <a:solidFill>
                  <a:srgbClr val="05A2A9"/>
                </a:solidFill>
                <a:latin typeface="TT Fors"/>
                <a:ea typeface="TT Fors"/>
                <a:cs typeface="TT Fors"/>
                <a:sym typeface="TT Fors"/>
              </a:rPr>
              <a:t>mpact on HEDIS/STAR metrics</a:t>
            </a:r>
          </a:p>
        </p:txBody>
      </p:sp>
      <p:sp>
        <p:nvSpPr>
          <p:cNvPr name="TextBox 45" id="45"/>
          <p:cNvSpPr txBox="true"/>
          <p:nvPr/>
        </p:nvSpPr>
        <p:spPr>
          <a:xfrm rot="0">
            <a:off x="10634704" y="6108140"/>
            <a:ext cx="5248889" cy="306705"/>
          </a:xfrm>
          <a:prstGeom prst="rect">
            <a:avLst/>
          </a:prstGeom>
        </p:spPr>
        <p:txBody>
          <a:bodyPr anchor="t" rtlCol="false" tIns="0" lIns="0" bIns="0" rIns="0">
            <a:spAutoFit/>
          </a:bodyPr>
          <a:lstStyle/>
          <a:p>
            <a:pPr algn="l">
              <a:lnSpc>
                <a:spcPts val="2519"/>
              </a:lnSpc>
              <a:spcBef>
                <a:spcPct val="0"/>
              </a:spcBef>
            </a:pPr>
            <a:r>
              <a:rPr lang="en-US" b="true" sz="1799">
                <a:solidFill>
                  <a:srgbClr val="05A2A9"/>
                </a:solidFill>
                <a:latin typeface="TT Fors Bold"/>
                <a:ea typeface="TT Fors Bold"/>
                <a:cs typeface="TT Fors Bold"/>
                <a:sym typeface="TT Fors Bold"/>
              </a:rPr>
              <a:t>Example</a:t>
            </a:r>
          </a:p>
        </p:txBody>
      </p:sp>
      <p:sp>
        <p:nvSpPr>
          <p:cNvPr name="TextBox 46" id="46"/>
          <p:cNvSpPr txBox="true"/>
          <p:nvPr/>
        </p:nvSpPr>
        <p:spPr>
          <a:xfrm rot="0">
            <a:off x="10634704" y="8168565"/>
            <a:ext cx="5248889" cy="826135"/>
          </a:xfrm>
          <a:prstGeom prst="rect">
            <a:avLst/>
          </a:prstGeom>
        </p:spPr>
        <p:txBody>
          <a:bodyPr anchor="t" rtlCol="false" tIns="0" lIns="0" bIns="0" rIns="0">
            <a:spAutoFit/>
          </a:bodyPr>
          <a:lstStyle/>
          <a:p>
            <a:pPr algn="l">
              <a:lnSpc>
                <a:spcPts val="2239"/>
              </a:lnSpc>
              <a:spcBef>
                <a:spcPct val="0"/>
              </a:spcBef>
            </a:pPr>
            <a:r>
              <a:rPr lang="en-US" sz="1599">
                <a:solidFill>
                  <a:srgbClr val="05A2A9"/>
                </a:solidFill>
                <a:latin typeface="TT Fors"/>
                <a:ea typeface="TT Fors"/>
                <a:cs typeface="TT Fors"/>
                <a:sym typeface="TT Fors"/>
              </a:rPr>
              <a:t>Align</a:t>
            </a:r>
            <a:r>
              <a:rPr lang="en-US" sz="1599">
                <a:solidFill>
                  <a:srgbClr val="05A2A9"/>
                </a:solidFill>
                <a:latin typeface="TT Fors"/>
                <a:ea typeface="TT Fors"/>
                <a:cs typeface="TT Fors"/>
                <a:sym typeface="TT Fors"/>
              </a:rPr>
              <a:t>ment with the plan’s medical loss ratio  targets. Plans engage fastest when advocacy is positioned as margin-protective or revenue-accretive.</a:t>
            </a:r>
          </a:p>
        </p:txBody>
      </p:sp>
      <p:sp>
        <p:nvSpPr>
          <p:cNvPr name="TextBox 47" id="47"/>
          <p:cNvSpPr txBox="true"/>
          <p:nvPr/>
        </p:nvSpPr>
        <p:spPr>
          <a:xfrm rot="0">
            <a:off x="10634704" y="7797749"/>
            <a:ext cx="5248889" cy="306705"/>
          </a:xfrm>
          <a:prstGeom prst="rect">
            <a:avLst/>
          </a:prstGeom>
        </p:spPr>
        <p:txBody>
          <a:bodyPr anchor="t" rtlCol="false" tIns="0" lIns="0" bIns="0" rIns="0">
            <a:spAutoFit/>
          </a:bodyPr>
          <a:lstStyle/>
          <a:p>
            <a:pPr algn="l">
              <a:lnSpc>
                <a:spcPts val="2519"/>
              </a:lnSpc>
              <a:spcBef>
                <a:spcPct val="0"/>
              </a:spcBef>
            </a:pPr>
            <a:r>
              <a:rPr lang="en-US" b="true" sz="1799">
                <a:solidFill>
                  <a:srgbClr val="05A2A9"/>
                </a:solidFill>
                <a:latin typeface="TT Fors Bold"/>
                <a:ea typeface="TT Fors Bold"/>
                <a:cs typeface="TT Fors Bold"/>
                <a:sym typeface="TT Fors Bold"/>
              </a:rPr>
              <a:t>Example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111" r="0" b="-19111"/>
            </a:stretch>
          </a:blipFill>
        </p:spPr>
      </p:sp>
      <p:grpSp>
        <p:nvGrpSpPr>
          <p:cNvPr name="Group 3" id="3"/>
          <p:cNvGrpSpPr/>
          <p:nvPr/>
        </p:nvGrpSpPr>
        <p:grpSpPr>
          <a:xfrm rot="0">
            <a:off x="-690092" y="2372147"/>
            <a:ext cx="20370072" cy="6018193"/>
            <a:chOff x="0" y="0"/>
            <a:chExt cx="5364957" cy="1585039"/>
          </a:xfrm>
        </p:grpSpPr>
        <p:sp>
          <p:nvSpPr>
            <p:cNvPr name="Freeform 4" id="4"/>
            <p:cNvSpPr/>
            <p:nvPr/>
          </p:nvSpPr>
          <p:spPr>
            <a:xfrm flipH="false" flipV="false" rot="0">
              <a:off x="0" y="0"/>
              <a:ext cx="5364957" cy="1585039"/>
            </a:xfrm>
            <a:custGeom>
              <a:avLst/>
              <a:gdLst/>
              <a:ahLst/>
              <a:cxnLst/>
              <a:rect r="r" b="b" t="t" l="l"/>
              <a:pathLst>
                <a:path h="1585039" w="5364957">
                  <a:moveTo>
                    <a:pt x="0" y="0"/>
                  </a:moveTo>
                  <a:lnTo>
                    <a:pt x="5364957" y="0"/>
                  </a:lnTo>
                  <a:lnTo>
                    <a:pt x="5364957" y="1585039"/>
                  </a:lnTo>
                  <a:lnTo>
                    <a:pt x="0" y="1585039"/>
                  </a:lnTo>
                  <a:close/>
                </a:path>
              </a:pathLst>
            </a:custGeom>
            <a:solidFill>
              <a:srgbClr val="FCFEFD"/>
            </a:solidFill>
          </p:spPr>
        </p:sp>
        <p:sp>
          <p:nvSpPr>
            <p:cNvPr name="TextBox 5" id="5"/>
            <p:cNvSpPr txBox="true"/>
            <p:nvPr/>
          </p:nvSpPr>
          <p:spPr>
            <a:xfrm>
              <a:off x="0" y="-28575"/>
              <a:ext cx="5364957" cy="1613614"/>
            </a:xfrm>
            <a:prstGeom prst="rect">
              <a:avLst/>
            </a:prstGeom>
          </p:spPr>
          <p:txBody>
            <a:bodyPr anchor="ctr" rtlCol="false" tIns="50800" lIns="50800" bIns="50800" rIns="50800"/>
            <a:lstStyle/>
            <a:p>
              <a:pPr algn="ctr">
                <a:lnSpc>
                  <a:spcPts val="1869"/>
                </a:lnSpc>
              </a:pPr>
            </a:p>
          </p:txBody>
        </p:sp>
      </p:grpSp>
      <p:sp>
        <p:nvSpPr>
          <p:cNvPr name="AutoShape 6" id="6"/>
          <p:cNvSpPr/>
          <p:nvPr/>
        </p:nvSpPr>
        <p:spPr>
          <a:xfrm flipH="true" flipV="true">
            <a:off x="-7266123" y="5614472"/>
            <a:ext cx="15156557" cy="0"/>
          </a:xfrm>
          <a:prstGeom prst="line">
            <a:avLst/>
          </a:prstGeom>
          <a:ln cap="flat" w="76200">
            <a:solidFill>
              <a:srgbClr val="E8AF57"/>
            </a:solidFill>
            <a:prstDash val="solid"/>
            <a:headEnd type="none" len="sm" w="sm"/>
            <a:tailEnd type="none" len="sm" w="sm"/>
          </a:ln>
        </p:spPr>
      </p:sp>
      <p:sp>
        <p:nvSpPr>
          <p:cNvPr name="TextBox 7" id="7"/>
          <p:cNvSpPr txBox="true"/>
          <p:nvPr/>
        </p:nvSpPr>
        <p:spPr>
          <a:xfrm rot="0">
            <a:off x="1622987" y="3491865"/>
            <a:ext cx="6543672" cy="898081"/>
          </a:xfrm>
          <a:prstGeom prst="rect">
            <a:avLst/>
          </a:prstGeom>
        </p:spPr>
        <p:txBody>
          <a:bodyPr anchor="t" rtlCol="false" tIns="0" lIns="0" bIns="0" rIns="0">
            <a:spAutoFit/>
          </a:bodyPr>
          <a:lstStyle/>
          <a:p>
            <a:pPr algn="r">
              <a:lnSpc>
                <a:spcPts val="6836"/>
              </a:lnSpc>
            </a:pPr>
            <a:r>
              <a:rPr lang="en-US" sz="6215" spc="198">
                <a:solidFill>
                  <a:srgbClr val="35B8BF"/>
                </a:solidFill>
                <a:latin typeface="Days"/>
                <a:ea typeface="Days"/>
                <a:cs typeface="Days"/>
                <a:sym typeface="Days"/>
              </a:rPr>
              <a:t>Health Plan</a:t>
            </a:r>
          </a:p>
        </p:txBody>
      </p:sp>
      <p:sp>
        <p:nvSpPr>
          <p:cNvPr name="TextBox 8" id="8"/>
          <p:cNvSpPr txBox="true"/>
          <p:nvPr/>
        </p:nvSpPr>
        <p:spPr>
          <a:xfrm rot="0">
            <a:off x="9144000" y="3239317"/>
            <a:ext cx="7589372" cy="4693158"/>
          </a:xfrm>
          <a:prstGeom prst="rect">
            <a:avLst/>
          </a:prstGeom>
        </p:spPr>
        <p:txBody>
          <a:bodyPr anchor="t" rtlCol="false" tIns="0" lIns="0" bIns="0" rIns="0">
            <a:spAutoFit/>
          </a:bodyPr>
          <a:lstStyle/>
          <a:p>
            <a:pPr algn="l">
              <a:lnSpc>
                <a:spcPts val="3380"/>
              </a:lnSpc>
            </a:pPr>
            <a:r>
              <a:rPr lang="en-US" sz="2299" b="true">
                <a:solidFill>
                  <a:srgbClr val="35B8BF"/>
                </a:solidFill>
                <a:latin typeface="Open Sauce Bold"/>
                <a:ea typeface="Open Sauce Bold"/>
                <a:cs typeface="Open Sauce Bold"/>
                <a:sym typeface="Open Sauce Bold"/>
              </a:rPr>
              <a:t>Build</a:t>
            </a:r>
            <a:r>
              <a:rPr lang="en-US" sz="2299" b="true">
                <a:solidFill>
                  <a:srgbClr val="35B8BF"/>
                </a:solidFill>
                <a:latin typeface="Open Sauce Bold"/>
                <a:ea typeface="Open Sauce Bold"/>
                <a:cs typeface="Open Sauce Bold"/>
                <a:sym typeface="Open Sauce Bold"/>
              </a:rPr>
              <a:t> plan-specific “micro-pilots” tied to contract levers.</a:t>
            </a:r>
          </a:p>
          <a:p>
            <a:pPr algn="l">
              <a:lnSpc>
                <a:spcPts val="3380"/>
              </a:lnSpc>
            </a:pPr>
            <a:r>
              <a:rPr lang="en-US" sz="2299">
                <a:solidFill>
                  <a:srgbClr val="35B8BF"/>
                </a:solidFill>
                <a:latin typeface="Open Sauce"/>
                <a:ea typeface="Open Sauce"/>
                <a:cs typeface="Open Sauce"/>
                <a:sym typeface="Open Sauce"/>
              </a:rPr>
              <a:t>Instead of broad asks, propose narrowly scoped pilots (90–180 days) with defined populations (e.g., high-risk asthma, ADHD medication adherence, early developmental screening). Tie success metrics to contractual levers—care management fees, pay-for-performance bonuses, or shared savings corridors. Offer to co-design workflows with the plan’s medical directors and utilization management team to reduce friction and demonstrate scalability.</a:t>
            </a:r>
          </a:p>
        </p:txBody>
      </p:sp>
      <p:sp>
        <p:nvSpPr>
          <p:cNvPr name="TextBox 9" id="9"/>
          <p:cNvSpPr txBox="true"/>
          <p:nvPr/>
        </p:nvSpPr>
        <p:spPr>
          <a:xfrm rot="0">
            <a:off x="1346762" y="4492688"/>
            <a:ext cx="6543672" cy="888556"/>
          </a:xfrm>
          <a:prstGeom prst="rect">
            <a:avLst/>
          </a:prstGeom>
        </p:spPr>
        <p:txBody>
          <a:bodyPr anchor="t" rtlCol="false" tIns="0" lIns="0" bIns="0" rIns="0">
            <a:spAutoFit/>
          </a:bodyPr>
          <a:lstStyle/>
          <a:p>
            <a:pPr algn="r">
              <a:lnSpc>
                <a:spcPts val="6836"/>
              </a:lnSpc>
            </a:pPr>
            <a:r>
              <a:rPr lang="en-US" b="true" sz="6215" spc="198">
                <a:solidFill>
                  <a:srgbClr val="35B8BF"/>
                </a:solidFill>
                <a:latin typeface="Open Sauce Bold"/>
                <a:ea typeface="Open Sauce Bold"/>
                <a:cs typeface="Open Sauce Bold"/>
                <a:sym typeface="Open Sauce Bold"/>
              </a:rPr>
              <a:t>ADVOCACY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111" r="0" b="-19111"/>
            </a:stretch>
          </a:blipFill>
        </p:spPr>
      </p:sp>
      <p:grpSp>
        <p:nvGrpSpPr>
          <p:cNvPr name="Group 3" id="3"/>
          <p:cNvGrpSpPr/>
          <p:nvPr/>
        </p:nvGrpSpPr>
        <p:grpSpPr>
          <a:xfrm rot="0">
            <a:off x="-690092" y="2372147"/>
            <a:ext cx="20370072" cy="6018193"/>
            <a:chOff x="0" y="0"/>
            <a:chExt cx="5364957" cy="1585039"/>
          </a:xfrm>
        </p:grpSpPr>
        <p:sp>
          <p:nvSpPr>
            <p:cNvPr name="Freeform 4" id="4"/>
            <p:cNvSpPr/>
            <p:nvPr/>
          </p:nvSpPr>
          <p:spPr>
            <a:xfrm flipH="false" flipV="false" rot="0">
              <a:off x="0" y="0"/>
              <a:ext cx="5364957" cy="1585039"/>
            </a:xfrm>
            <a:custGeom>
              <a:avLst/>
              <a:gdLst/>
              <a:ahLst/>
              <a:cxnLst/>
              <a:rect r="r" b="b" t="t" l="l"/>
              <a:pathLst>
                <a:path h="1585039" w="5364957">
                  <a:moveTo>
                    <a:pt x="0" y="0"/>
                  </a:moveTo>
                  <a:lnTo>
                    <a:pt x="5364957" y="0"/>
                  </a:lnTo>
                  <a:lnTo>
                    <a:pt x="5364957" y="1585039"/>
                  </a:lnTo>
                  <a:lnTo>
                    <a:pt x="0" y="1585039"/>
                  </a:lnTo>
                  <a:close/>
                </a:path>
              </a:pathLst>
            </a:custGeom>
            <a:solidFill>
              <a:srgbClr val="FCFEFD"/>
            </a:solidFill>
          </p:spPr>
        </p:sp>
        <p:sp>
          <p:nvSpPr>
            <p:cNvPr name="TextBox 5" id="5"/>
            <p:cNvSpPr txBox="true"/>
            <p:nvPr/>
          </p:nvSpPr>
          <p:spPr>
            <a:xfrm>
              <a:off x="0" y="-28575"/>
              <a:ext cx="5364957" cy="1613614"/>
            </a:xfrm>
            <a:prstGeom prst="rect">
              <a:avLst/>
            </a:prstGeom>
          </p:spPr>
          <p:txBody>
            <a:bodyPr anchor="ctr" rtlCol="false" tIns="50800" lIns="50800" bIns="50800" rIns="50800"/>
            <a:lstStyle/>
            <a:p>
              <a:pPr algn="ctr">
                <a:lnSpc>
                  <a:spcPts val="1869"/>
                </a:lnSpc>
              </a:pPr>
            </a:p>
          </p:txBody>
        </p:sp>
      </p:grpSp>
      <p:sp>
        <p:nvSpPr>
          <p:cNvPr name="AutoShape 6" id="6"/>
          <p:cNvSpPr/>
          <p:nvPr/>
        </p:nvSpPr>
        <p:spPr>
          <a:xfrm flipH="true" flipV="true">
            <a:off x="-7266123" y="5614472"/>
            <a:ext cx="15156557" cy="0"/>
          </a:xfrm>
          <a:prstGeom prst="line">
            <a:avLst/>
          </a:prstGeom>
          <a:ln cap="flat" w="76200">
            <a:solidFill>
              <a:srgbClr val="E8AF57"/>
            </a:solidFill>
            <a:prstDash val="solid"/>
            <a:headEnd type="none" len="sm" w="sm"/>
            <a:tailEnd type="none" len="sm" w="sm"/>
          </a:ln>
        </p:spPr>
      </p:sp>
      <p:sp>
        <p:nvSpPr>
          <p:cNvPr name="TextBox 7" id="7"/>
          <p:cNvSpPr txBox="true"/>
          <p:nvPr/>
        </p:nvSpPr>
        <p:spPr>
          <a:xfrm rot="0">
            <a:off x="1622987" y="3491865"/>
            <a:ext cx="6543672" cy="898081"/>
          </a:xfrm>
          <a:prstGeom prst="rect">
            <a:avLst/>
          </a:prstGeom>
        </p:spPr>
        <p:txBody>
          <a:bodyPr anchor="t" rtlCol="false" tIns="0" lIns="0" bIns="0" rIns="0">
            <a:spAutoFit/>
          </a:bodyPr>
          <a:lstStyle/>
          <a:p>
            <a:pPr algn="r">
              <a:lnSpc>
                <a:spcPts val="6836"/>
              </a:lnSpc>
            </a:pPr>
            <a:r>
              <a:rPr lang="en-US" sz="6215" spc="198">
                <a:solidFill>
                  <a:srgbClr val="35B8BF"/>
                </a:solidFill>
                <a:latin typeface="Days"/>
                <a:ea typeface="Days"/>
                <a:cs typeface="Days"/>
                <a:sym typeface="Days"/>
              </a:rPr>
              <a:t>Health Plan</a:t>
            </a:r>
          </a:p>
        </p:txBody>
      </p:sp>
      <p:sp>
        <p:nvSpPr>
          <p:cNvPr name="TextBox 8" id="8"/>
          <p:cNvSpPr txBox="true"/>
          <p:nvPr/>
        </p:nvSpPr>
        <p:spPr>
          <a:xfrm rot="0">
            <a:off x="9144000" y="3239317"/>
            <a:ext cx="8320032" cy="4693158"/>
          </a:xfrm>
          <a:prstGeom prst="rect">
            <a:avLst/>
          </a:prstGeom>
        </p:spPr>
        <p:txBody>
          <a:bodyPr anchor="t" rtlCol="false" tIns="0" lIns="0" bIns="0" rIns="0">
            <a:spAutoFit/>
          </a:bodyPr>
          <a:lstStyle/>
          <a:p>
            <a:pPr algn="l">
              <a:lnSpc>
                <a:spcPts val="3380"/>
              </a:lnSpc>
            </a:pPr>
            <a:r>
              <a:rPr lang="en-US" sz="2299" b="true">
                <a:solidFill>
                  <a:srgbClr val="35B8BF"/>
                </a:solidFill>
                <a:latin typeface="Open Sauce Bold"/>
                <a:ea typeface="Open Sauce Bold"/>
                <a:cs typeface="Open Sauce Bold"/>
                <a:sym typeface="Open Sauce Bold"/>
              </a:rPr>
              <a:t>Engage the right internal stakeholders—simultaneously.</a:t>
            </a:r>
          </a:p>
          <a:p>
            <a:pPr algn="l">
              <a:lnSpc>
                <a:spcPts val="3380"/>
              </a:lnSpc>
            </a:pPr>
            <a:r>
              <a:rPr lang="en-US" sz="2299">
                <a:solidFill>
                  <a:srgbClr val="35B8BF"/>
                </a:solidFill>
                <a:latin typeface="Open Sauce"/>
                <a:ea typeface="Open Sauce"/>
                <a:cs typeface="Open Sauce"/>
                <a:sym typeface="Open Sauce"/>
              </a:rPr>
              <a:t>Effective advocacy requires coordinated outreach to multiple nodes inside the plan: Medical Director (clinical policy), Pharmacy Director (formulary), Network/Provider Relations (contracting), and Quality Improvement leadership (HEDIS/STAR). Pediatricians should request joint working sessions rather than siloed conversations, ensuring that proposed changes (e.g., easing step therapy for pediatric populations) are evaluated across clinical, financial, and operational lenses at once—this accelerates decision-making.</a:t>
            </a:r>
          </a:p>
        </p:txBody>
      </p:sp>
      <p:sp>
        <p:nvSpPr>
          <p:cNvPr name="TextBox 9" id="9"/>
          <p:cNvSpPr txBox="true"/>
          <p:nvPr/>
        </p:nvSpPr>
        <p:spPr>
          <a:xfrm rot="0">
            <a:off x="1346762" y="4492688"/>
            <a:ext cx="6543672" cy="888556"/>
          </a:xfrm>
          <a:prstGeom prst="rect">
            <a:avLst/>
          </a:prstGeom>
        </p:spPr>
        <p:txBody>
          <a:bodyPr anchor="t" rtlCol="false" tIns="0" lIns="0" bIns="0" rIns="0">
            <a:spAutoFit/>
          </a:bodyPr>
          <a:lstStyle/>
          <a:p>
            <a:pPr algn="r">
              <a:lnSpc>
                <a:spcPts val="6836"/>
              </a:lnSpc>
            </a:pPr>
            <a:r>
              <a:rPr lang="en-US" b="true" sz="6215" spc="198">
                <a:solidFill>
                  <a:srgbClr val="35B8BF"/>
                </a:solidFill>
                <a:latin typeface="Open Sauce Bold"/>
                <a:ea typeface="Open Sauce Bold"/>
                <a:cs typeface="Open Sauce Bold"/>
                <a:sym typeface="Open Sauce Bold"/>
              </a:rPr>
              <a:t>ADVOCACY</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111" r="0" b="-19111"/>
            </a:stretch>
          </a:blipFill>
        </p:spPr>
      </p:sp>
      <p:grpSp>
        <p:nvGrpSpPr>
          <p:cNvPr name="Group 3" id="3"/>
          <p:cNvGrpSpPr/>
          <p:nvPr/>
        </p:nvGrpSpPr>
        <p:grpSpPr>
          <a:xfrm rot="0">
            <a:off x="-690092" y="2372147"/>
            <a:ext cx="20370072" cy="6018193"/>
            <a:chOff x="0" y="0"/>
            <a:chExt cx="5364957" cy="1585039"/>
          </a:xfrm>
        </p:grpSpPr>
        <p:sp>
          <p:nvSpPr>
            <p:cNvPr name="Freeform 4" id="4"/>
            <p:cNvSpPr/>
            <p:nvPr/>
          </p:nvSpPr>
          <p:spPr>
            <a:xfrm flipH="false" flipV="false" rot="0">
              <a:off x="0" y="0"/>
              <a:ext cx="5364957" cy="1585039"/>
            </a:xfrm>
            <a:custGeom>
              <a:avLst/>
              <a:gdLst/>
              <a:ahLst/>
              <a:cxnLst/>
              <a:rect r="r" b="b" t="t" l="l"/>
              <a:pathLst>
                <a:path h="1585039" w="5364957">
                  <a:moveTo>
                    <a:pt x="0" y="0"/>
                  </a:moveTo>
                  <a:lnTo>
                    <a:pt x="5364957" y="0"/>
                  </a:lnTo>
                  <a:lnTo>
                    <a:pt x="5364957" y="1585039"/>
                  </a:lnTo>
                  <a:lnTo>
                    <a:pt x="0" y="1585039"/>
                  </a:lnTo>
                  <a:close/>
                </a:path>
              </a:pathLst>
            </a:custGeom>
            <a:solidFill>
              <a:srgbClr val="FCFEFD"/>
            </a:solidFill>
          </p:spPr>
        </p:sp>
        <p:sp>
          <p:nvSpPr>
            <p:cNvPr name="TextBox 5" id="5"/>
            <p:cNvSpPr txBox="true"/>
            <p:nvPr/>
          </p:nvSpPr>
          <p:spPr>
            <a:xfrm>
              <a:off x="0" y="-28575"/>
              <a:ext cx="5364957" cy="1613614"/>
            </a:xfrm>
            <a:prstGeom prst="rect">
              <a:avLst/>
            </a:prstGeom>
          </p:spPr>
          <p:txBody>
            <a:bodyPr anchor="ctr" rtlCol="false" tIns="50800" lIns="50800" bIns="50800" rIns="50800"/>
            <a:lstStyle/>
            <a:p>
              <a:pPr algn="ctr">
                <a:lnSpc>
                  <a:spcPts val="1869"/>
                </a:lnSpc>
              </a:pPr>
            </a:p>
          </p:txBody>
        </p:sp>
      </p:grpSp>
      <p:sp>
        <p:nvSpPr>
          <p:cNvPr name="AutoShape 6" id="6"/>
          <p:cNvSpPr/>
          <p:nvPr/>
        </p:nvSpPr>
        <p:spPr>
          <a:xfrm flipH="true" flipV="true">
            <a:off x="-7266123" y="5614472"/>
            <a:ext cx="15156557" cy="0"/>
          </a:xfrm>
          <a:prstGeom prst="line">
            <a:avLst/>
          </a:prstGeom>
          <a:ln cap="flat" w="76200">
            <a:solidFill>
              <a:srgbClr val="E8AF57"/>
            </a:solidFill>
            <a:prstDash val="solid"/>
            <a:headEnd type="none" len="sm" w="sm"/>
            <a:tailEnd type="none" len="sm" w="sm"/>
          </a:ln>
        </p:spPr>
      </p:sp>
      <p:sp>
        <p:nvSpPr>
          <p:cNvPr name="TextBox 7" id="7"/>
          <p:cNvSpPr txBox="true"/>
          <p:nvPr/>
        </p:nvSpPr>
        <p:spPr>
          <a:xfrm rot="0">
            <a:off x="1622987" y="3491865"/>
            <a:ext cx="6543672" cy="898081"/>
          </a:xfrm>
          <a:prstGeom prst="rect">
            <a:avLst/>
          </a:prstGeom>
        </p:spPr>
        <p:txBody>
          <a:bodyPr anchor="t" rtlCol="false" tIns="0" lIns="0" bIns="0" rIns="0">
            <a:spAutoFit/>
          </a:bodyPr>
          <a:lstStyle/>
          <a:p>
            <a:pPr algn="r">
              <a:lnSpc>
                <a:spcPts val="6836"/>
              </a:lnSpc>
            </a:pPr>
            <a:r>
              <a:rPr lang="en-US" sz="6215" spc="198">
                <a:solidFill>
                  <a:srgbClr val="35B8BF"/>
                </a:solidFill>
                <a:latin typeface="Days"/>
                <a:ea typeface="Days"/>
                <a:cs typeface="Days"/>
                <a:sym typeface="Days"/>
              </a:rPr>
              <a:t>Health Plan</a:t>
            </a:r>
          </a:p>
        </p:txBody>
      </p:sp>
      <p:sp>
        <p:nvSpPr>
          <p:cNvPr name="TextBox 8" id="8"/>
          <p:cNvSpPr txBox="true"/>
          <p:nvPr/>
        </p:nvSpPr>
        <p:spPr>
          <a:xfrm rot="0">
            <a:off x="8886120" y="3025005"/>
            <a:ext cx="8728343" cy="5121783"/>
          </a:xfrm>
          <a:prstGeom prst="rect">
            <a:avLst/>
          </a:prstGeom>
        </p:spPr>
        <p:txBody>
          <a:bodyPr anchor="t" rtlCol="false" tIns="0" lIns="0" bIns="0" rIns="0">
            <a:spAutoFit/>
          </a:bodyPr>
          <a:lstStyle/>
          <a:p>
            <a:pPr algn="l">
              <a:lnSpc>
                <a:spcPts val="3380"/>
              </a:lnSpc>
            </a:pPr>
            <a:r>
              <a:rPr lang="en-US" sz="2299" b="true">
                <a:solidFill>
                  <a:srgbClr val="35B8BF"/>
                </a:solidFill>
                <a:latin typeface="Open Sauce Bold"/>
                <a:ea typeface="Open Sauce Bold"/>
                <a:cs typeface="Open Sauce Bold"/>
                <a:sym typeface="Open Sauce Bold"/>
              </a:rPr>
              <a:t>Leverage pediatric-specific data collaboratives and peer benchmarking.</a:t>
            </a:r>
          </a:p>
          <a:p>
            <a:pPr algn="l">
              <a:lnSpc>
                <a:spcPts val="3380"/>
              </a:lnSpc>
            </a:pPr>
            <a:r>
              <a:rPr lang="en-US" sz="2299">
                <a:solidFill>
                  <a:srgbClr val="35B8BF"/>
                </a:solidFill>
                <a:latin typeface="Open Sauce"/>
                <a:ea typeface="Open Sauce"/>
                <a:cs typeface="Open Sauce"/>
                <a:sym typeface="Open Sauce"/>
              </a:rPr>
              <a:t>Health plans respond strongly to comparative performance data. Pediatricians should aggregate de-identified outcomes across practices (via IPA/ACO structures or state chapter collaboratives) to show variance vs. peers and national benchmarks (e.g., National Committee for Quality Assurance metrics). Position advocacy requests as mechanisms to close measurable gaps (e.g., immunization rates, well-child visit adherence), not as isolated exceptions—this reframes the request as system-level quality improvement rather than provider preference.</a:t>
            </a:r>
          </a:p>
        </p:txBody>
      </p:sp>
      <p:sp>
        <p:nvSpPr>
          <p:cNvPr name="TextBox 9" id="9"/>
          <p:cNvSpPr txBox="true"/>
          <p:nvPr/>
        </p:nvSpPr>
        <p:spPr>
          <a:xfrm rot="0">
            <a:off x="1346762" y="4492688"/>
            <a:ext cx="6543672" cy="888556"/>
          </a:xfrm>
          <a:prstGeom prst="rect">
            <a:avLst/>
          </a:prstGeom>
        </p:spPr>
        <p:txBody>
          <a:bodyPr anchor="t" rtlCol="false" tIns="0" lIns="0" bIns="0" rIns="0">
            <a:spAutoFit/>
          </a:bodyPr>
          <a:lstStyle/>
          <a:p>
            <a:pPr algn="r">
              <a:lnSpc>
                <a:spcPts val="6836"/>
              </a:lnSpc>
            </a:pPr>
            <a:r>
              <a:rPr lang="en-US" b="true" sz="6215" spc="198">
                <a:solidFill>
                  <a:srgbClr val="35B8BF"/>
                </a:solidFill>
                <a:latin typeface="Open Sauce Bold"/>
                <a:ea typeface="Open Sauce Bold"/>
                <a:cs typeface="Open Sauce Bold"/>
                <a:sym typeface="Open Sauce Bold"/>
              </a:rPr>
              <a:t>ADVOCACY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B4E6E3"/>
        </a:solidFill>
      </p:bgPr>
    </p:bg>
    <p:spTree>
      <p:nvGrpSpPr>
        <p:cNvPr id="1" name=""/>
        <p:cNvGrpSpPr/>
        <p:nvPr/>
      </p:nvGrpSpPr>
      <p:grpSpPr>
        <a:xfrm>
          <a:off x="0" y="0"/>
          <a:ext cx="0" cy="0"/>
          <a:chOff x="0" y="0"/>
          <a:chExt cx="0" cy="0"/>
        </a:xfrm>
      </p:grpSpPr>
      <p:grpSp>
        <p:nvGrpSpPr>
          <p:cNvPr name="Group 2" id="2"/>
          <p:cNvGrpSpPr/>
          <p:nvPr/>
        </p:nvGrpSpPr>
        <p:grpSpPr>
          <a:xfrm rot="0">
            <a:off x="3577104" y="4607334"/>
            <a:ext cx="7694878" cy="1410531"/>
            <a:chOff x="0" y="0"/>
            <a:chExt cx="2217036" cy="406400"/>
          </a:xfrm>
        </p:grpSpPr>
        <p:sp>
          <p:nvSpPr>
            <p:cNvPr name="Freeform 3" id="3"/>
            <p:cNvSpPr/>
            <p:nvPr/>
          </p:nvSpPr>
          <p:spPr>
            <a:xfrm flipH="false" flipV="false" rot="0">
              <a:off x="0" y="0"/>
              <a:ext cx="2217036" cy="406400"/>
            </a:xfrm>
            <a:custGeom>
              <a:avLst/>
              <a:gdLst/>
              <a:ahLst/>
              <a:cxnLst/>
              <a:rect r="r" b="b" t="t" l="l"/>
              <a:pathLst>
                <a:path h="406400" w="2217036">
                  <a:moveTo>
                    <a:pt x="2013836" y="0"/>
                  </a:moveTo>
                  <a:lnTo>
                    <a:pt x="0" y="0"/>
                  </a:lnTo>
                  <a:lnTo>
                    <a:pt x="0" y="406400"/>
                  </a:lnTo>
                  <a:lnTo>
                    <a:pt x="2013836" y="406400"/>
                  </a:lnTo>
                  <a:lnTo>
                    <a:pt x="2217036" y="203200"/>
                  </a:lnTo>
                  <a:lnTo>
                    <a:pt x="2013836" y="0"/>
                  </a:lnTo>
                  <a:close/>
                </a:path>
              </a:pathLst>
            </a:custGeom>
            <a:solidFill>
              <a:srgbClr val="05A2A9"/>
            </a:solidFill>
          </p:spPr>
        </p:sp>
        <p:sp>
          <p:nvSpPr>
            <p:cNvPr name="TextBox 4" id="4"/>
            <p:cNvSpPr txBox="true"/>
            <p:nvPr/>
          </p:nvSpPr>
          <p:spPr>
            <a:xfrm>
              <a:off x="0" y="-19050"/>
              <a:ext cx="2102736" cy="425450"/>
            </a:xfrm>
            <a:prstGeom prst="rect">
              <a:avLst/>
            </a:prstGeom>
          </p:spPr>
          <p:txBody>
            <a:bodyPr anchor="ctr" rtlCol="false" tIns="43615" lIns="43615" bIns="43615" rIns="43615"/>
            <a:lstStyle/>
            <a:p>
              <a:pPr algn="ctr" marL="0" indent="0" lvl="0">
                <a:lnSpc>
                  <a:spcPts val="2163"/>
                </a:lnSpc>
                <a:spcBef>
                  <a:spcPct val="0"/>
                </a:spcBef>
              </a:pPr>
            </a:p>
          </p:txBody>
        </p:sp>
      </p:grpSp>
      <p:grpSp>
        <p:nvGrpSpPr>
          <p:cNvPr name="Group 5" id="5"/>
          <p:cNvGrpSpPr/>
          <p:nvPr/>
        </p:nvGrpSpPr>
        <p:grpSpPr>
          <a:xfrm rot="0">
            <a:off x="3577104" y="3196803"/>
            <a:ext cx="5544080" cy="1299761"/>
            <a:chOff x="0" y="0"/>
            <a:chExt cx="1445080" cy="338786"/>
          </a:xfrm>
        </p:grpSpPr>
        <p:sp>
          <p:nvSpPr>
            <p:cNvPr name="Freeform 6" id="6"/>
            <p:cNvSpPr/>
            <p:nvPr/>
          </p:nvSpPr>
          <p:spPr>
            <a:xfrm flipH="false" flipV="false" rot="0">
              <a:off x="0" y="0"/>
              <a:ext cx="1445080" cy="338786"/>
            </a:xfrm>
            <a:custGeom>
              <a:avLst/>
              <a:gdLst/>
              <a:ahLst/>
              <a:cxnLst/>
              <a:rect r="r" b="b" t="t" l="l"/>
              <a:pathLst>
                <a:path h="338786" w="1445080">
                  <a:moveTo>
                    <a:pt x="0" y="0"/>
                  </a:moveTo>
                  <a:lnTo>
                    <a:pt x="1445080" y="0"/>
                  </a:lnTo>
                  <a:lnTo>
                    <a:pt x="1445080" y="338786"/>
                  </a:lnTo>
                  <a:lnTo>
                    <a:pt x="0" y="338786"/>
                  </a:lnTo>
                  <a:close/>
                </a:path>
              </a:pathLst>
            </a:custGeom>
            <a:solidFill>
              <a:srgbClr val="05A2A9"/>
            </a:solidFill>
          </p:spPr>
        </p:sp>
        <p:sp>
          <p:nvSpPr>
            <p:cNvPr name="TextBox 7" id="7"/>
            <p:cNvSpPr txBox="true"/>
            <p:nvPr/>
          </p:nvSpPr>
          <p:spPr>
            <a:xfrm>
              <a:off x="0" y="-19050"/>
              <a:ext cx="1445080" cy="357836"/>
            </a:xfrm>
            <a:prstGeom prst="rect">
              <a:avLst/>
            </a:prstGeom>
          </p:spPr>
          <p:txBody>
            <a:bodyPr anchor="ctr" rtlCol="false" tIns="43615" lIns="43615" bIns="43615" rIns="43615"/>
            <a:lstStyle/>
            <a:p>
              <a:pPr algn="ctr" marL="0" indent="0" lvl="0">
                <a:lnSpc>
                  <a:spcPts val="2163"/>
                </a:lnSpc>
                <a:spcBef>
                  <a:spcPct val="0"/>
                </a:spcBef>
              </a:pPr>
            </a:p>
          </p:txBody>
        </p:sp>
      </p:grpSp>
      <p:grpSp>
        <p:nvGrpSpPr>
          <p:cNvPr name="Group 8" id="8"/>
          <p:cNvGrpSpPr/>
          <p:nvPr/>
        </p:nvGrpSpPr>
        <p:grpSpPr>
          <a:xfrm rot="0">
            <a:off x="8676749" y="2572115"/>
            <a:ext cx="1842558" cy="1924449"/>
            <a:chOff x="0" y="0"/>
            <a:chExt cx="571500" cy="596900"/>
          </a:xfrm>
        </p:grpSpPr>
        <p:sp>
          <p:nvSpPr>
            <p:cNvPr name="Freeform 9" id="9"/>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05A2A9"/>
            </a:solidFill>
          </p:spPr>
        </p:sp>
        <p:sp>
          <p:nvSpPr>
            <p:cNvPr name="TextBox 10" id="10"/>
            <p:cNvSpPr txBox="true"/>
            <p:nvPr/>
          </p:nvSpPr>
          <p:spPr>
            <a:xfrm>
              <a:off x="0" y="279400"/>
              <a:ext cx="285750" cy="317500"/>
            </a:xfrm>
            <a:prstGeom prst="rect">
              <a:avLst/>
            </a:prstGeom>
          </p:spPr>
          <p:txBody>
            <a:bodyPr anchor="ctr" rtlCol="false" tIns="43615" lIns="43615" bIns="43615" rIns="43615"/>
            <a:lstStyle/>
            <a:p>
              <a:pPr algn="ctr" marL="0" indent="0" lvl="0">
                <a:lnSpc>
                  <a:spcPts val="2163"/>
                </a:lnSpc>
                <a:spcBef>
                  <a:spcPct val="0"/>
                </a:spcBef>
              </a:pPr>
            </a:p>
          </p:txBody>
        </p:sp>
      </p:grpSp>
      <p:grpSp>
        <p:nvGrpSpPr>
          <p:cNvPr name="Group 11" id="11"/>
          <p:cNvGrpSpPr/>
          <p:nvPr/>
        </p:nvGrpSpPr>
        <p:grpSpPr>
          <a:xfrm rot="0">
            <a:off x="3577104" y="6132354"/>
            <a:ext cx="5544080" cy="1299761"/>
            <a:chOff x="0" y="0"/>
            <a:chExt cx="1445080" cy="338786"/>
          </a:xfrm>
        </p:grpSpPr>
        <p:sp>
          <p:nvSpPr>
            <p:cNvPr name="Freeform 12" id="12"/>
            <p:cNvSpPr/>
            <p:nvPr/>
          </p:nvSpPr>
          <p:spPr>
            <a:xfrm flipH="false" flipV="false" rot="0">
              <a:off x="0" y="0"/>
              <a:ext cx="1445080" cy="338786"/>
            </a:xfrm>
            <a:custGeom>
              <a:avLst/>
              <a:gdLst/>
              <a:ahLst/>
              <a:cxnLst/>
              <a:rect r="r" b="b" t="t" l="l"/>
              <a:pathLst>
                <a:path h="338786" w="1445080">
                  <a:moveTo>
                    <a:pt x="0" y="0"/>
                  </a:moveTo>
                  <a:lnTo>
                    <a:pt x="1445080" y="0"/>
                  </a:lnTo>
                  <a:lnTo>
                    <a:pt x="1445080" y="338786"/>
                  </a:lnTo>
                  <a:lnTo>
                    <a:pt x="0" y="338786"/>
                  </a:lnTo>
                  <a:close/>
                </a:path>
              </a:pathLst>
            </a:custGeom>
            <a:solidFill>
              <a:srgbClr val="05A2A9"/>
            </a:solidFill>
          </p:spPr>
        </p:sp>
        <p:sp>
          <p:nvSpPr>
            <p:cNvPr name="TextBox 13" id="13"/>
            <p:cNvSpPr txBox="true"/>
            <p:nvPr/>
          </p:nvSpPr>
          <p:spPr>
            <a:xfrm>
              <a:off x="0" y="-19050"/>
              <a:ext cx="1445080" cy="357836"/>
            </a:xfrm>
            <a:prstGeom prst="rect">
              <a:avLst/>
            </a:prstGeom>
          </p:spPr>
          <p:txBody>
            <a:bodyPr anchor="ctr" rtlCol="false" tIns="43615" lIns="43615" bIns="43615" rIns="43615"/>
            <a:lstStyle/>
            <a:p>
              <a:pPr algn="ctr" marL="0" indent="0" lvl="0">
                <a:lnSpc>
                  <a:spcPts val="2163"/>
                </a:lnSpc>
                <a:spcBef>
                  <a:spcPct val="0"/>
                </a:spcBef>
              </a:pPr>
            </a:p>
          </p:txBody>
        </p:sp>
      </p:grpSp>
      <p:grpSp>
        <p:nvGrpSpPr>
          <p:cNvPr name="Group 14" id="14"/>
          <p:cNvGrpSpPr/>
          <p:nvPr/>
        </p:nvGrpSpPr>
        <p:grpSpPr>
          <a:xfrm rot="5400000">
            <a:off x="8715953" y="6076871"/>
            <a:ext cx="1764151" cy="1842558"/>
            <a:chOff x="0" y="0"/>
            <a:chExt cx="571500" cy="596900"/>
          </a:xfrm>
        </p:grpSpPr>
        <p:sp>
          <p:nvSpPr>
            <p:cNvPr name="Freeform 15" id="15"/>
            <p:cNvSpPr/>
            <p:nvPr/>
          </p:nvSpPr>
          <p:spPr>
            <a:xfrm flipH="false" flipV="false" rot="0">
              <a:off x="0" y="0"/>
              <a:ext cx="571500" cy="596900"/>
            </a:xfrm>
            <a:custGeom>
              <a:avLst/>
              <a:gdLst/>
              <a:ahLst/>
              <a:cxnLst/>
              <a:rect r="r" b="b" t="t" l="l"/>
              <a:pathLst>
                <a:path h="596900" w="571500">
                  <a:moveTo>
                    <a:pt x="571500" y="596900"/>
                  </a:moveTo>
                  <a:lnTo>
                    <a:pt x="0" y="596900"/>
                  </a:lnTo>
                  <a:lnTo>
                    <a:pt x="0" y="0"/>
                  </a:lnTo>
                  <a:lnTo>
                    <a:pt x="571500" y="596900"/>
                  </a:lnTo>
                  <a:close/>
                </a:path>
              </a:pathLst>
            </a:custGeom>
            <a:solidFill>
              <a:srgbClr val="05A2A9"/>
            </a:solidFill>
          </p:spPr>
        </p:sp>
        <p:sp>
          <p:nvSpPr>
            <p:cNvPr name="TextBox 16" id="16"/>
            <p:cNvSpPr txBox="true"/>
            <p:nvPr/>
          </p:nvSpPr>
          <p:spPr>
            <a:xfrm>
              <a:off x="0" y="279400"/>
              <a:ext cx="285750" cy="317500"/>
            </a:xfrm>
            <a:prstGeom prst="rect">
              <a:avLst/>
            </a:prstGeom>
          </p:spPr>
          <p:txBody>
            <a:bodyPr anchor="ctr" rtlCol="false" tIns="43615" lIns="43615" bIns="43615" rIns="43615"/>
            <a:lstStyle/>
            <a:p>
              <a:pPr algn="ctr" marL="0" indent="0" lvl="0">
                <a:lnSpc>
                  <a:spcPts val="2163"/>
                </a:lnSpc>
                <a:spcBef>
                  <a:spcPct val="0"/>
                </a:spcBef>
              </a:pPr>
            </a:p>
          </p:txBody>
        </p:sp>
      </p:grpSp>
      <p:sp>
        <p:nvSpPr>
          <p:cNvPr name="Freeform 17" id="17"/>
          <p:cNvSpPr/>
          <p:nvPr/>
        </p:nvSpPr>
        <p:spPr>
          <a:xfrm flipH="false" flipV="false" rot="0">
            <a:off x="832393" y="2476500"/>
            <a:ext cx="5454107" cy="5447290"/>
          </a:xfrm>
          <a:custGeom>
            <a:avLst/>
            <a:gdLst/>
            <a:ahLst/>
            <a:cxnLst/>
            <a:rect r="r" b="b" t="t" l="l"/>
            <a:pathLst>
              <a:path h="5447290" w="5454107">
                <a:moveTo>
                  <a:pt x="0" y="0"/>
                </a:moveTo>
                <a:lnTo>
                  <a:pt x="5454107" y="0"/>
                </a:lnTo>
                <a:lnTo>
                  <a:pt x="5454107" y="5447290"/>
                </a:lnTo>
                <a:lnTo>
                  <a:pt x="0" y="5447290"/>
                </a:lnTo>
                <a:lnTo>
                  <a:pt x="0" y="0"/>
                </a:lnTo>
                <a:close/>
              </a:path>
            </a:pathLst>
          </a:custGeom>
          <a:blipFill>
            <a:blip r:embed="rId2"/>
            <a:stretch>
              <a:fillRect l="0" t="0" r="0" b="0"/>
            </a:stretch>
          </a:blipFill>
        </p:spPr>
      </p:sp>
      <p:grpSp>
        <p:nvGrpSpPr>
          <p:cNvPr name="Group 18" id="18"/>
          <p:cNvGrpSpPr/>
          <p:nvPr/>
        </p:nvGrpSpPr>
        <p:grpSpPr>
          <a:xfrm rot="0">
            <a:off x="832393" y="3052712"/>
            <a:ext cx="4563933" cy="4563933"/>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943D"/>
            </a:solidFill>
          </p:spPr>
        </p:sp>
        <p:sp>
          <p:nvSpPr>
            <p:cNvPr name="TextBox 20" id="20"/>
            <p:cNvSpPr txBox="true"/>
            <p:nvPr/>
          </p:nvSpPr>
          <p:spPr>
            <a:xfrm>
              <a:off x="76200" y="0"/>
              <a:ext cx="660400" cy="736600"/>
            </a:xfrm>
            <a:prstGeom prst="rect">
              <a:avLst/>
            </a:prstGeom>
          </p:spPr>
          <p:txBody>
            <a:bodyPr anchor="ctr" rtlCol="false" tIns="50800" lIns="50800" bIns="50800" rIns="50800"/>
            <a:lstStyle/>
            <a:p>
              <a:pPr algn="ctr">
                <a:lnSpc>
                  <a:spcPts val="5039"/>
                </a:lnSpc>
              </a:pPr>
              <a:r>
                <a:rPr lang="en-US" sz="3599" b="true">
                  <a:solidFill>
                    <a:srgbClr val="FCFEFD"/>
                  </a:solidFill>
                  <a:latin typeface="TT Hoves Bold"/>
                  <a:ea typeface="TT Hoves Bold"/>
                  <a:cs typeface="TT Hoves Bold"/>
                  <a:sym typeface="TT Hoves Bold"/>
                </a:rPr>
                <a:t>Social </a:t>
              </a:r>
            </a:p>
            <a:p>
              <a:pPr algn="ctr">
                <a:lnSpc>
                  <a:spcPts val="5039"/>
                </a:lnSpc>
              </a:pPr>
              <a:r>
                <a:rPr lang="en-US" sz="3599" b="true">
                  <a:solidFill>
                    <a:srgbClr val="FCFEFD"/>
                  </a:solidFill>
                  <a:latin typeface="TT Hoves Bold"/>
                  <a:ea typeface="TT Hoves Bold"/>
                  <a:cs typeface="TT Hoves Bold"/>
                  <a:sym typeface="TT Hoves Bold"/>
                </a:rPr>
                <a:t>Media</a:t>
              </a:r>
            </a:p>
            <a:p>
              <a:pPr algn="ctr" marL="0" indent="0" lvl="0">
                <a:lnSpc>
                  <a:spcPts val="5039"/>
                </a:lnSpc>
                <a:spcBef>
                  <a:spcPct val="0"/>
                </a:spcBef>
              </a:pPr>
              <a:r>
                <a:rPr lang="en-US" b="true" sz="3599">
                  <a:solidFill>
                    <a:srgbClr val="FCFEFD"/>
                  </a:solidFill>
                  <a:latin typeface="TT Hoves Bold"/>
                  <a:ea typeface="TT Hoves Bold"/>
                  <a:cs typeface="TT Hoves Bold"/>
                  <a:sym typeface="TT Hoves Bold"/>
                </a:rPr>
                <a:t>Strategy</a:t>
              </a:r>
            </a:p>
          </p:txBody>
        </p:sp>
      </p:grpSp>
      <p:sp>
        <p:nvSpPr>
          <p:cNvPr name="Freeform 21" id="21"/>
          <p:cNvSpPr/>
          <p:nvPr/>
        </p:nvSpPr>
        <p:spPr>
          <a:xfrm flipH="false" flipV="false" rot="0">
            <a:off x="10616344" y="3708437"/>
            <a:ext cx="5374871" cy="354598"/>
          </a:xfrm>
          <a:custGeom>
            <a:avLst/>
            <a:gdLst/>
            <a:ahLst/>
            <a:cxnLst/>
            <a:rect r="r" b="b" t="t" l="l"/>
            <a:pathLst>
              <a:path h="354598" w="5374871">
                <a:moveTo>
                  <a:pt x="0" y="0"/>
                </a:moveTo>
                <a:lnTo>
                  <a:pt x="5374870" y="0"/>
                </a:lnTo>
                <a:lnTo>
                  <a:pt x="5374870" y="354599"/>
                </a:lnTo>
                <a:lnTo>
                  <a:pt x="0" y="354599"/>
                </a:lnTo>
                <a:lnTo>
                  <a:pt x="0" y="0"/>
                </a:lnTo>
                <a:close/>
              </a:path>
            </a:pathLst>
          </a:custGeom>
          <a:blipFill>
            <a:blip r:embed="rId3">
              <a:alphaModFix amt="29000"/>
            </a:blip>
            <a:stretch>
              <a:fillRect l="0" t="-73623" r="0" b="0"/>
            </a:stretch>
          </a:blipFill>
        </p:spPr>
      </p:sp>
      <p:sp>
        <p:nvSpPr>
          <p:cNvPr name="Freeform 22" id="22"/>
          <p:cNvSpPr/>
          <p:nvPr/>
        </p:nvSpPr>
        <p:spPr>
          <a:xfrm flipH="false" flipV="false" rot="0">
            <a:off x="11934323" y="6137466"/>
            <a:ext cx="5374871" cy="354598"/>
          </a:xfrm>
          <a:custGeom>
            <a:avLst/>
            <a:gdLst/>
            <a:ahLst/>
            <a:cxnLst/>
            <a:rect r="r" b="b" t="t" l="l"/>
            <a:pathLst>
              <a:path h="354598" w="5374871">
                <a:moveTo>
                  <a:pt x="0" y="0"/>
                </a:moveTo>
                <a:lnTo>
                  <a:pt x="5374871" y="0"/>
                </a:lnTo>
                <a:lnTo>
                  <a:pt x="5374871" y="354598"/>
                </a:lnTo>
                <a:lnTo>
                  <a:pt x="0" y="354598"/>
                </a:lnTo>
                <a:lnTo>
                  <a:pt x="0" y="0"/>
                </a:lnTo>
                <a:close/>
              </a:path>
            </a:pathLst>
          </a:custGeom>
          <a:blipFill>
            <a:blip r:embed="rId3">
              <a:alphaModFix amt="29000"/>
            </a:blip>
            <a:stretch>
              <a:fillRect l="0" t="-73623" r="0" b="0"/>
            </a:stretch>
          </a:blipFill>
        </p:spPr>
      </p:sp>
      <p:grpSp>
        <p:nvGrpSpPr>
          <p:cNvPr name="Group 23" id="23"/>
          <p:cNvGrpSpPr/>
          <p:nvPr/>
        </p:nvGrpSpPr>
        <p:grpSpPr>
          <a:xfrm rot="0">
            <a:off x="10616344" y="1978959"/>
            <a:ext cx="5374871" cy="1811527"/>
            <a:chOff x="0" y="0"/>
            <a:chExt cx="1415604" cy="477110"/>
          </a:xfrm>
        </p:grpSpPr>
        <p:sp>
          <p:nvSpPr>
            <p:cNvPr name="Freeform 24" id="24"/>
            <p:cNvSpPr/>
            <p:nvPr/>
          </p:nvSpPr>
          <p:spPr>
            <a:xfrm flipH="false" flipV="false" rot="0">
              <a:off x="0" y="0"/>
              <a:ext cx="1415604" cy="477110"/>
            </a:xfrm>
            <a:custGeom>
              <a:avLst/>
              <a:gdLst/>
              <a:ahLst/>
              <a:cxnLst/>
              <a:rect r="r" b="b" t="t" l="l"/>
              <a:pathLst>
                <a:path h="477110" w="1415604">
                  <a:moveTo>
                    <a:pt x="14404" y="0"/>
                  </a:moveTo>
                  <a:lnTo>
                    <a:pt x="1401200" y="0"/>
                  </a:lnTo>
                  <a:cubicBezTo>
                    <a:pt x="1405020" y="0"/>
                    <a:pt x="1408684" y="1518"/>
                    <a:pt x="1411385" y="4219"/>
                  </a:cubicBezTo>
                  <a:cubicBezTo>
                    <a:pt x="1414086" y="6920"/>
                    <a:pt x="1415604" y="10584"/>
                    <a:pt x="1415604" y="14404"/>
                  </a:cubicBezTo>
                  <a:lnTo>
                    <a:pt x="1415604" y="462706"/>
                  </a:lnTo>
                  <a:cubicBezTo>
                    <a:pt x="1415604" y="466526"/>
                    <a:pt x="1414086" y="470190"/>
                    <a:pt x="1411385" y="472891"/>
                  </a:cubicBezTo>
                  <a:cubicBezTo>
                    <a:pt x="1408684" y="475593"/>
                    <a:pt x="1405020" y="477110"/>
                    <a:pt x="1401200" y="477110"/>
                  </a:cubicBezTo>
                  <a:lnTo>
                    <a:pt x="14404" y="477110"/>
                  </a:lnTo>
                  <a:cubicBezTo>
                    <a:pt x="6449" y="477110"/>
                    <a:pt x="0" y="470661"/>
                    <a:pt x="0" y="462706"/>
                  </a:cubicBezTo>
                  <a:lnTo>
                    <a:pt x="0" y="14404"/>
                  </a:lnTo>
                  <a:cubicBezTo>
                    <a:pt x="0" y="6449"/>
                    <a:pt x="6449" y="0"/>
                    <a:pt x="14404" y="0"/>
                  </a:cubicBezTo>
                  <a:close/>
                </a:path>
              </a:pathLst>
            </a:custGeom>
            <a:solidFill>
              <a:srgbClr val="CA943D"/>
            </a:solidFill>
          </p:spPr>
        </p:sp>
        <p:sp>
          <p:nvSpPr>
            <p:cNvPr name="TextBox 25" id="25"/>
            <p:cNvSpPr txBox="true"/>
            <p:nvPr/>
          </p:nvSpPr>
          <p:spPr>
            <a:xfrm>
              <a:off x="0" y="-47625"/>
              <a:ext cx="1415604" cy="524735"/>
            </a:xfrm>
            <a:prstGeom prst="rect">
              <a:avLst/>
            </a:prstGeom>
          </p:spPr>
          <p:txBody>
            <a:bodyPr anchor="ctr" rtlCol="false" tIns="50800" lIns="50800" bIns="50800" rIns="50800"/>
            <a:lstStyle/>
            <a:p>
              <a:pPr algn="ctr">
                <a:lnSpc>
                  <a:spcPts val="2520"/>
                </a:lnSpc>
              </a:pPr>
            </a:p>
          </p:txBody>
        </p:sp>
      </p:grpSp>
      <p:grpSp>
        <p:nvGrpSpPr>
          <p:cNvPr name="Group 26" id="26"/>
          <p:cNvGrpSpPr/>
          <p:nvPr/>
        </p:nvGrpSpPr>
        <p:grpSpPr>
          <a:xfrm rot="0">
            <a:off x="10354053" y="2622432"/>
            <a:ext cx="524581" cy="52458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2A9"/>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marL="0" indent="0" lvl="0">
                <a:lnSpc>
                  <a:spcPts val="2520"/>
                </a:lnSpc>
                <a:spcBef>
                  <a:spcPct val="0"/>
                </a:spcBef>
              </a:pPr>
              <a:r>
                <a:rPr lang="en-US" b="true" sz="1800" strike="noStrike" u="none">
                  <a:solidFill>
                    <a:srgbClr val="FCFEFD"/>
                  </a:solidFill>
                  <a:latin typeface="TT Hoves Bold"/>
                  <a:ea typeface="TT Hoves Bold"/>
                  <a:cs typeface="TT Hoves Bold"/>
                  <a:sym typeface="TT Hoves Bold"/>
                </a:rPr>
                <a:t>01</a:t>
              </a:r>
            </a:p>
          </p:txBody>
        </p:sp>
      </p:grpSp>
      <p:sp>
        <p:nvSpPr>
          <p:cNvPr name="Freeform 29" id="29"/>
          <p:cNvSpPr/>
          <p:nvPr/>
        </p:nvSpPr>
        <p:spPr>
          <a:xfrm flipH="false" flipV="false" rot="0">
            <a:off x="10616344" y="8566494"/>
            <a:ext cx="5374871" cy="354598"/>
          </a:xfrm>
          <a:custGeom>
            <a:avLst/>
            <a:gdLst/>
            <a:ahLst/>
            <a:cxnLst/>
            <a:rect r="r" b="b" t="t" l="l"/>
            <a:pathLst>
              <a:path h="354598" w="5374871">
                <a:moveTo>
                  <a:pt x="0" y="0"/>
                </a:moveTo>
                <a:lnTo>
                  <a:pt x="5374870" y="0"/>
                </a:lnTo>
                <a:lnTo>
                  <a:pt x="5374870" y="354598"/>
                </a:lnTo>
                <a:lnTo>
                  <a:pt x="0" y="354598"/>
                </a:lnTo>
                <a:lnTo>
                  <a:pt x="0" y="0"/>
                </a:lnTo>
                <a:close/>
              </a:path>
            </a:pathLst>
          </a:custGeom>
          <a:blipFill>
            <a:blip r:embed="rId3">
              <a:alphaModFix amt="29000"/>
            </a:blip>
            <a:stretch>
              <a:fillRect l="0" t="-73623" r="0" b="0"/>
            </a:stretch>
          </a:blipFill>
        </p:spPr>
      </p:sp>
      <p:grpSp>
        <p:nvGrpSpPr>
          <p:cNvPr name="Group 30" id="30"/>
          <p:cNvGrpSpPr/>
          <p:nvPr/>
        </p:nvGrpSpPr>
        <p:grpSpPr>
          <a:xfrm rot="0">
            <a:off x="10616344" y="6838640"/>
            <a:ext cx="5374871" cy="1811527"/>
            <a:chOff x="0" y="0"/>
            <a:chExt cx="1415604" cy="477110"/>
          </a:xfrm>
        </p:grpSpPr>
        <p:sp>
          <p:nvSpPr>
            <p:cNvPr name="Freeform 31" id="31"/>
            <p:cNvSpPr/>
            <p:nvPr/>
          </p:nvSpPr>
          <p:spPr>
            <a:xfrm flipH="false" flipV="false" rot="0">
              <a:off x="0" y="0"/>
              <a:ext cx="1415604" cy="477110"/>
            </a:xfrm>
            <a:custGeom>
              <a:avLst/>
              <a:gdLst/>
              <a:ahLst/>
              <a:cxnLst/>
              <a:rect r="r" b="b" t="t" l="l"/>
              <a:pathLst>
                <a:path h="477110" w="1415604">
                  <a:moveTo>
                    <a:pt x="14404" y="0"/>
                  </a:moveTo>
                  <a:lnTo>
                    <a:pt x="1401200" y="0"/>
                  </a:lnTo>
                  <a:cubicBezTo>
                    <a:pt x="1405020" y="0"/>
                    <a:pt x="1408684" y="1518"/>
                    <a:pt x="1411385" y="4219"/>
                  </a:cubicBezTo>
                  <a:cubicBezTo>
                    <a:pt x="1414086" y="6920"/>
                    <a:pt x="1415604" y="10584"/>
                    <a:pt x="1415604" y="14404"/>
                  </a:cubicBezTo>
                  <a:lnTo>
                    <a:pt x="1415604" y="462706"/>
                  </a:lnTo>
                  <a:cubicBezTo>
                    <a:pt x="1415604" y="466526"/>
                    <a:pt x="1414086" y="470190"/>
                    <a:pt x="1411385" y="472891"/>
                  </a:cubicBezTo>
                  <a:cubicBezTo>
                    <a:pt x="1408684" y="475593"/>
                    <a:pt x="1405020" y="477110"/>
                    <a:pt x="1401200" y="477110"/>
                  </a:cubicBezTo>
                  <a:lnTo>
                    <a:pt x="14404" y="477110"/>
                  </a:lnTo>
                  <a:cubicBezTo>
                    <a:pt x="6449" y="477110"/>
                    <a:pt x="0" y="470661"/>
                    <a:pt x="0" y="462706"/>
                  </a:cubicBezTo>
                  <a:lnTo>
                    <a:pt x="0" y="14404"/>
                  </a:lnTo>
                  <a:cubicBezTo>
                    <a:pt x="0" y="6449"/>
                    <a:pt x="6449" y="0"/>
                    <a:pt x="14404" y="0"/>
                  </a:cubicBezTo>
                  <a:close/>
                </a:path>
              </a:pathLst>
            </a:custGeom>
            <a:solidFill>
              <a:srgbClr val="CA943D"/>
            </a:solidFill>
          </p:spPr>
        </p:sp>
        <p:sp>
          <p:nvSpPr>
            <p:cNvPr name="TextBox 32" id="32"/>
            <p:cNvSpPr txBox="true"/>
            <p:nvPr/>
          </p:nvSpPr>
          <p:spPr>
            <a:xfrm>
              <a:off x="0" y="-47625"/>
              <a:ext cx="1415604" cy="524735"/>
            </a:xfrm>
            <a:prstGeom prst="rect">
              <a:avLst/>
            </a:prstGeom>
          </p:spPr>
          <p:txBody>
            <a:bodyPr anchor="ctr" rtlCol="false" tIns="50800" lIns="50800" bIns="50800" rIns="50800"/>
            <a:lstStyle/>
            <a:p>
              <a:pPr algn="ctr">
                <a:lnSpc>
                  <a:spcPts val="2520"/>
                </a:lnSpc>
              </a:pPr>
            </a:p>
          </p:txBody>
        </p:sp>
      </p:grpSp>
      <p:grpSp>
        <p:nvGrpSpPr>
          <p:cNvPr name="Group 33" id="33"/>
          <p:cNvGrpSpPr/>
          <p:nvPr/>
        </p:nvGrpSpPr>
        <p:grpSpPr>
          <a:xfrm rot="0">
            <a:off x="10354053" y="7482113"/>
            <a:ext cx="524581" cy="524581"/>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2A9"/>
            </a:solidFill>
          </p:spPr>
        </p:sp>
        <p:sp>
          <p:nvSpPr>
            <p:cNvPr name="TextBox 35" id="35"/>
            <p:cNvSpPr txBox="true"/>
            <p:nvPr/>
          </p:nvSpPr>
          <p:spPr>
            <a:xfrm>
              <a:off x="76200" y="28575"/>
              <a:ext cx="660400" cy="708025"/>
            </a:xfrm>
            <a:prstGeom prst="rect">
              <a:avLst/>
            </a:prstGeom>
          </p:spPr>
          <p:txBody>
            <a:bodyPr anchor="ctr" rtlCol="false" tIns="50800" lIns="50800" bIns="50800" rIns="50800"/>
            <a:lstStyle/>
            <a:p>
              <a:pPr algn="ctr" marL="0" indent="0" lvl="0">
                <a:lnSpc>
                  <a:spcPts val="2520"/>
                </a:lnSpc>
                <a:spcBef>
                  <a:spcPct val="0"/>
                </a:spcBef>
              </a:pPr>
              <a:r>
                <a:rPr lang="en-US" b="true" sz="1800" strike="noStrike" u="none">
                  <a:solidFill>
                    <a:srgbClr val="FCFEFD"/>
                  </a:solidFill>
                  <a:latin typeface="TT Hoves Bold"/>
                  <a:ea typeface="TT Hoves Bold"/>
                  <a:cs typeface="TT Hoves Bold"/>
                  <a:sym typeface="TT Hoves Bold"/>
                </a:rPr>
                <a:t>03</a:t>
              </a:r>
            </a:p>
          </p:txBody>
        </p:sp>
      </p:grpSp>
      <p:grpSp>
        <p:nvGrpSpPr>
          <p:cNvPr name="Group 36" id="36"/>
          <p:cNvGrpSpPr/>
          <p:nvPr/>
        </p:nvGrpSpPr>
        <p:grpSpPr>
          <a:xfrm rot="0">
            <a:off x="11934323" y="4407987"/>
            <a:ext cx="5374871" cy="1811527"/>
            <a:chOff x="0" y="0"/>
            <a:chExt cx="1415604" cy="477110"/>
          </a:xfrm>
        </p:grpSpPr>
        <p:sp>
          <p:nvSpPr>
            <p:cNvPr name="Freeform 37" id="37"/>
            <p:cNvSpPr/>
            <p:nvPr/>
          </p:nvSpPr>
          <p:spPr>
            <a:xfrm flipH="false" flipV="false" rot="0">
              <a:off x="0" y="0"/>
              <a:ext cx="1415604" cy="477110"/>
            </a:xfrm>
            <a:custGeom>
              <a:avLst/>
              <a:gdLst/>
              <a:ahLst/>
              <a:cxnLst/>
              <a:rect r="r" b="b" t="t" l="l"/>
              <a:pathLst>
                <a:path h="477110" w="1415604">
                  <a:moveTo>
                    <a:pt x="14404" y="0"/>
                  </a:moveTo>
                  <a:lnTo>
                    <a:pt x="1401200" y="0"/>
                  </a:lnTo>
                  <a:cubicBezTo>
                    <a:pt x="1405020" y="0"/>
                    <a:pt x="1408684" y="1518"/>
                    <a:pt x="1411385" y="4219"/>
                  </a:cubicBezTo>
                  <a:cubicBezTo>
                    <a:pt x="1414086" y="6920"/>
                    <a:pt x="1415604" y="10584"/>
                    <a:pt x="1415604" y="14404"/>
                  </a:cubicBezTo>
                  <a:lnTo>
                    <a:pt x="1415604" y="462706"/>
                  </a:lnTo>
                  <a:cubicBezTo>
                    <a:pt x="1415604" y="466526"/>
                    <a:pt x="1414086" y="470190"/>
                    <a:pt x="1411385" y="472891"/>
                  </a:cubicBezTo>
                  <a:cubicBezTo>
                    <a:pt x="1408684" y="475593"/>
                    <a:pt x="1405020" y="477110"/>
                    <a:pt x="1401200" y="477110"/>
                  </a:cubicBezTo>
                  <a:lnTo>
                    <a:pt x="14404" y="477110"/>
                  </a:lnTo>
                  <a:cubicBezTo>
                    <a:pt x="6449" y="477110"/>
                    <a:pt x="0" y="470661"/>
                    <a:pt x="0" y="462706"/>
                  </a:cubicBezTo>
                  <a:lnTo>
                    <a:pt x="0" y="14404"/>
                  </a:lnTo>
                  <a:cubicBezTo>
                    <a:pt x="0" y="6449"/>
                    <a:pt x="6449" y="0"/>
                    <a:pt x="14404" y="0"/>
                  </a:cubicBezTo>
                  <a:close/>
                </a:path>
              </a:pathLst>
            </a:custGeom>
            <a:solidFill>
              <a:srgbClr val="CA943D"/>
            </a:solidFill>
          </p:spPr>
        </p:sp>
        <p:sp>
          <p:nvSpPr>
            <p:cNvPr name="TextBox 38" id="38"/>
            <p:cNvSpPr txBox="true"/>
            <p:nvPr/>
          </p:nvSpPr>
          <p:spPr>
            <a:xfrm>
              <a:off x="0" y="-47625"/>
              <a:ext cx="1415604" cy="524735"/>
            </a:xfrm>
            <a:prstGeom prst="rect">
              <a:avLst/>
            </a:prstGeom>
          </p:spPr>
          <p:txBody>
            <a:bodyPr anchor="ctr" rtlCol="false" tIns="50800" lIns="50800" bIns="50800" rIns="50800"/>
            <a:lstStyle/>
            <a:p>
              <a:pPr algn="ctr">
                <a:lnSpc>
                  <a:spcPts val="2520"/>
                </a:lnSpc>
              </a:pPr>
            </a:p>
          </p:txBody>
        </p:sp>
      </p:grpSp>
      <p:grpSp>
        <p:nvGrpSpPr>
          <p:cNvPr name="Group 39" id="39"/>
          <p:cNvGrpSpPr/>
          <p:nvPr/>
        </p:nvGrpSpPr>
        <p:grpSpPr>
          <a:xfrm rot="0">
            <a:off x="11672033" y="5051461"/>
            <a:ext cx="524581" cy="524581"/>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2A9"/>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marL="0" indent="0" lvl="0">
                <a:lnSpc>
                  <a:spcPts val="2520"/>
                </a:lnSpc>
                <a:spcBef>
                  <a:spcPct val="0"/>
                </a:spcBef>
              </a:pPr>
              <a:r>
                <a:rPr lang="en-US" b="true" sz="1800" strike="noStrike" u="none">
                  <a:solidFill>
                    <a:srgbClr val="FCFEFD"/>
                  </a:solidFill>
                  <a:latin typeface="TT Hoves Bold"/>
                  <a:ea typeface="TT Hoves Bold"/>
                  <a:cs typeface="TT Hoves Bold"/>
                  <a:sym typeface="TT Hoves Bold"/>
                </a:rPr>
                <a:t>02</a:t>
              </a:r>
            </a:p>
          </p:txBody>
        </p:sp>
      </p:grpSp>
      <p:sp>
        <p:nvSpPr>
          <p:cNvPr name="TextBox 42" id="42"/>
          <p:cNvSpPr txBox="true"/>
          <p:nvPr/>
        </p:nvSpPr>
        <p:spPr>
          <a:xfrm rot="0">
            <a:off x="5736068" y="3639992"/>
            <a:ext cx="2360153" cy="365760"/>
          </a:xfrm>
          <a:prstGeom prst="rect">
            <a:avLst/>
          </a:prstGeom>
        </p:spPr>
        <p:txBody>
          <a:bodyPr anchor="t" rtlCol="false" tIns="0" lIns="0" bIns="0" rIns="0">
            <a:spAutoFit/>
          </a:bodyPr>
          <a:lstStyle/>
          <a:p>
            <a:pPr algn="l" marL="0" indent="0" lvl="0">
              <a:lnSpc>
                <a:spcPts val="2940"/>
              </a:lnSpc>
              <a:spcBef>
                <a:spcPct val="0"/>
              </a:spcBef>
            </a:pPr>
            <a:r>
              <a:rPr lang="en-US" b="true" sz="2100">
                <a:solidFill>
                  <a:srgbClr val="FCFEFD"/>
                </a:solidFill>
                <a:latin typeface="TT Hoves Bold"/>
                <a:ea typeface="TT Hoves Bold"/>
                <a:cs typeface="TT Hoves Bold"/>
                <a:sym typeface="TT Hoves Bold"/>
              </a:rPr>
              <a:t>Platforms</a:t>
            </a:r>
          </a:p>
        </p:txBody>
      </p:sp>
      <p:sp>
        <p:nvSpPr>
          <p:cNvPr name="TextBox 43" id="43"/>
          <p:cNvSpPr txBox="true"/>
          <p:nvPr/>
        </p:nvSpPr>
        <p:spPr>
          <a:xfrm rot="0">
            <a:off x="5736068" y="6575542"/>
            <a:ext cx="2627861" cy="365760"/>
          </a:xfrm>
          <a:prstGeom prst="rect">
            <a:avLst/>
          </a:prstGeom>
        </p:spPr>
        <p:txBody>
          <a:bodyPr anchor="t" rtlCol="false" tIns="0" lIns="0" bIns="0" rIns="0">
            <a:spAutoFit/>
          </a:bodyPr>
          <a:lstStyle/>
          <a:p>
            <a:pPr algn="l" marL="0" indent="0" lvl="0">
              <a:lnSpc>
                <a:spcPts val="2940"/>
              </a:lnSpc>
              <a:spcBef>
                <a:spcPct val="0"/>
              </a:spcBef>
            </a:pPr>
            <a:r>
              <a:rPr lang="en-US" b="true" sz="2100">
                <a:solidFill>
                  <a:srgbClr val="FCFEFD"/>
                </a:solidFill>
                <a:latin typeface="TT Hoves Bold"/>
                <a:ea typeface="TT Hoves Bold"/>
                <a:cs typeface="TT Hoves Bold"/>
                <a:sym typeface="TT Hoves Bold"/>
              </a:rPr>
              <a:t>Tag and Follow Up</a:t>
            </a:r>
          </a:p>
        </p:txBody>
      </p:sp>
      <p:sp>
        <p:nvSpPr>
          <p:cNvPr name="TextBox 44" id="44"/>
          <p:cNvSpPr txBox="true"/>
          <p:nvPr/>
        </p:nvSpPr>
        <p:spPr>
          <a:xfrm rot="0">
            <a:off x="6789656" y="5105908"/>
            <a:ext cx="2360153" cy="365760"/>
          </a:xfrm>
          <a:prstGeom prst="rect">
            <a:avLst/>
          </a:prstGeom>
        </p:spPr>
        <p:txBody>
          <a:bodyPr anchor="t" rtlCol="false" tIns="0" lIns="0" bIns="0" rIns="0">
            <a:spAutoFit/>
          </a:bodyPr>
          <a:lstStyle/>
          <a:p>
            <a:pPr algn="l" marL="0" indent="0" lvl="0">
              <a:lnSpc>
                <a:spcPts val="2940"/>
              </a:lnSpc>
              <a:spcBef>
                <a:spcPct val="0"/>
              </a:spcBef>
            </a:pPr>
            <a:r>
              <a:rPr lang="en-US" b="true" sz="2100">
                <a:solidFill>
                  <a:srgbClr val="FCFEFD"/>
                </a:solidFill>
                <a:latin typeface="TT Hoves Bold"/>
                <a:ea typeface="TT Hoves Bold"/>
                <a:cs typeface="TT Hoves Bold"/>
                <a:sym typeface="TT Hoves Bold"/>
              </a:rPr>
              <a:t>Be Respectful</a:t>
            </a:r>
          </a:p>
        </p:txBody>
      </p:sp>
      <p:sp>
        <p:nvSpPr>
          <p:cNvPr name="TextBox 45" id="45"/>
          <p:cNvSpPr txBox="true"/>
          <p:nvPr/>
        </p:nvSpPr>
        <p:spPr>
          <a:xfrm rot="0">
            <a:off x="11335394" y="2324018"/>
            <a:ext cx="3936770" cy="816610"/>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FCFEFD"/>
                </a:solidFill>
                <a:latin typeface="TT Hoves"/>
                <a:ea typeface="TT Hoves"/>
                <a:cs typeface="TT Hoves"/>
                <a:sym typeface="TT Hoves"/>
              </a:rPr>
              <a:t>Twitter and Facebook are the most highly utilized social media platforms by Louisiana policy-makers. </a:t>
            </a:r>
          </a:p>
        </p:txBody>
      </p:sp>
      <p:sp>
        <p:nvSpPr>
          <p:cNvPr name="TextBox 46" id="46"/>
          <p:cNvSpPr txBox="true"/>
          <p:nvPr/>
        </p:nvSpPr>
        <p:spPr>
          <a:xfrm rot="0">
            <a:off x="11335394" y="7183699"/>
            <a:ext cx="3936770" cy="816610"/>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FCFEFD"/>
                </a:solidFill>
                <a:latin typeface="TT Hoves"/>
                <a:ea typeface="TT Hoves"/>
                <a:cs typeface="TT Hoves"/>
                <a:sym typeface="TT Hoves"/>
              </a:rPr>
              <a:t>Policymakers Appreciate Social Media Engagement - Tag Officials in Posts and Follow Up on Previous Interactions. </a:t>
            </a:r>
          </a:p>
        </p:txBody>
      </p:sp>
      <p:sp>
        <p:nvSpPr>
          <p:cNvPr name="TextBox 47" id="47"/>
          <p:cNvSpPr txBox="true"/>
          <p:nvPr/>
        </p:nvSpPr>
        <p:spPr>
          <a:xfrm rot="0">
            <a:off x="12653373" y="4753046"/>
            <a:ext cx="3936770" cy="1092835"/>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FCFEFD"/>
                </a:solidFill>
                <a:latin typeface="TT Hoves"/>
                <a:ea typeface="TT Hoves"/>
                <a:cs typeface="TT Hoves"/>
                <a:sym typeface="TT Hoves"/>
              </a:rPr>
              <a:t>Outside of State-Wide Elected Officials, most policymakers are managing their own accounts and will see any negative comments you leave and remember them. </a:t>
            </a:r>
          </a:p>
        </p:txBody>
      </p:sp>
      <p:sp>
        <p:nvSpPr>
          <p:cNvPr name="Freeform 48" id="48"/>
          <p:cNvSpPr/>
          <p:nvPr/>
        </p:nvSpPr>
        <p:spPr>
          <a:xfrm flipH="false" flipV="false" rot="0">
            <a:off x="8363929" y="3513309"/>
            <a:ext cx="649778" cy="666750"/>
          </a:xfrm>
          <a:custGeom>
            <a:avLst/>
            <a:gdLst/>
            <a:ahLst/>
            <a:cxnLst/>
            <a:rect r="r" b="b" t="t" l="l"/>
            <a:pathLst>
              <a:path h="666750" w="649778">
                <a:moveTo>
                  <a:pt x="0" y="0"/>
                </a:moveTo>
                <a:lnTo>
                  <a:pt x="649778" y="0"/>
                </a:lnTo>
                <a:lnTo>
                  <a:pt x="649778" y="666750"/>
                </a:lnTo>
                <a:lnTo>
                  <a:pt x="0" y="666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9" id="49"/>
          <p:cNvSpPr/>
          <p:nvPr/>
        </p:nvSpPr>
        <p:spPr>
          <a:xfrm flipH="false" flipV="false" rot="0">
            <a:off x="9590184" y="4979225"/>
            <a:ext cx="685444" cy="666750"/>
          </a:xfrm>
          <a:custGeom>
            <a:avLst/>
            <a:gdLst/>
            <a:ahLst/>
            <a:cxnLst/>
            <a:rect r="r" b="b" t="t" l="l"/>
            <a:pathLst>
              <a:path h="666750" w="685444">
                <a:moveTo>
                  <a:pt x="0" y="0"/>
                </a:moveTo>
                <a:lnTo>
                  <a:pt x="685444" y="0"/>
                </a:lnTo>
                <a:lnTo>
                  <a:pt x="685444" y="666750"/>
                </a:lnTo>
                <a:lnTo>
                  <a:pt x="0" y="666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0" id="50"/>
          <p:cNvSpPr/>
          <p:nvPr/>
        </p:nvSpPr>
        <p:spPr>
          <a:xfrm flipH="false" flipV="false" rot="0">
            <a:off x="8403934" y="6448860"/>
            <a:ext cx="569768" cy="666750"/>
          </a:xfrm>
          <a:custGeom>
            <a:avLst/>
            <a:gdLst/>
            <a:ahLst/>
            <a:cxnLst/>
            <a:rect r="r" b="b" t="t" l="l"/>
            <a:pathLst>
              <a:path h="666750" w="569768">
                <a:moveTo>
                  <a:pt x="0" y="0"/>
                </a:moveTo>
                <a:lnTo>
                  <a:pt x="569768" y="0"/>
                </a:lnTo>
                <a:lnTo>
                  <a:pt x="569768" y="666750"/>
                </a:lnTo>
                <a:lnTo>
                  <a:pt x="0" y="666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5143500"/>
            <a:ext cx="18288000" cy="5143500"/>
            <a:chOff x="0" y="0"/>
            <a:chExt cx="4816593" cy="1354667"/>
          </a:xfrm>
        </p:grpSpPr>
        <p:sp>
          <p:nvSpPr>
            <p:cNvPr name="Freeform 3" id="3"/>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FCFEFD"/>
            </a:solidFill>
          </p:spPr>
        </p:sp>
        <p:sp>
          <p:nvSpPr>
            <p:cNvPr name="TextBox 4" id="4"/>
            <p:cNvSpPr txBox="true"/>
            <p:nvPr/>
          </p:nvSpPr>
          <p:spPr>
            <a:xfrm>
              <a:off x="0" y="-38100"/>
              <a:ext cx="4816593" cy="1392767"/>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226994" y="3431740"/>
            <a:ext cx="5356921" cy="5826560"/>
            <a:chOff x="0" y="0"/>
            <a:chExt cx="829927" cy="902687"/>
          </a:xfrm>
        </p:grpSpPr>
        <p:sp>
          <p:nvSpPr>
            <p:cNvPr name="Freeform 6" id="6"/>
            <p:cNvSpPr/>
            <p:nvPr/>
          </p:nvSpPr>
          <p:spPr>
            <a:xfrm flipH="false" flipV="false" rot="0">
              <a:off x="0" y="0"/>
              <a:ext cx="829927" cy="902687"/>
            </a:xfrm>
            <a:custGeom>
              <a:avLst/>
              <a:gdLst/>
              <a:ahLst/>
              <a:cxnLst/>
              <a:rect r="r" b="b" t="t" l="l"/>
              <a:pathLst>
                <a:path h="902687" w="829927">
                  <a:moveTo>
                    <a:pt x="0" y="0"/>
                  </a:moveTo>
                  <a:lnTo>
                    <a:pt x="829927" y="0"/>
                  </a:lnTo>
                  <a:lnTo>
                    <a:pt x="829927" y="902687"/>
                  </a:lnTo>
                  <a:lnTo>
                    <a:pt x="0" y="902687"/>
                  </a:lnTo>
                  <a:close/>
                </a:path>
              </a:pathLst>
            </a:custGeom>
            <a:blipFill>
              <a:blip r:embed="rId2"/>
              <a:stretch>
                <a:fillRect l="-31473" t="0" r="-31473" b="0"/>
              </a:stretch>
            </a:blipFill>
          </p:spPr>
        </p:sp>
      </p:grpSp>
      <p:grpSp>
        <p:nvGrpSpPr>
          <p:cNvPr name="Group 7" id="7"/>
          <p:cNvGrpSpPr/>
          <p:nvPr/>
        </p:nvGrpSpPr>
        <p:grpSpPr>
          <a:xfrm rot="0">
            <a:off x="5717956" y="3431740"/>
            <a:ext cx="4193025" cy="3583613"/>
            <a:chOff x="0" y="0"/>
            <a:chExt cx="898741" cy="768118"/>
          </a:xfrm>
        </p:grpSpPr>
        <p:sp>
          <p:nvSpPr>
            <p:cNvPr name="Freeform 8" id="8"/>
            <p:cNvSpPr/>
            <p:nvPr/>
          </p:nvSpPr>
          <p:spPr>
            <a:xfrm flipH="false" flipV="false" rot="0">
              <a:off x="0" y="0"/>
              <a:ext cx="898741" cy="768118"/>
            </a:xfrm>
            <a:custGeom>
              <a:avLst/>
              <a:gdLst/>
              <a:ahLst/>
              <a:cxnLst/>
              <a:rect r="r" b="b" t="t" l="l"/>
              <a:pathLst>
                <a:path h="768118" w="898741">
                  <a:moveTo>
                    <a:pt x="0" y="0"/>
                  </a:moveTo>
                  <a:lnTo>
                    <a:pt x="898741" y="0"/>
                  </a:lnTo>
                  <a:lnTo>
                    <a:pt x="898741" y="768118"/>
                  </a:lnTo>
                  <a:lnTo>
                    <a:pt x="0" y="768118"/>
                  </a:lnTo>
                  <a:close/>
                </a:path>
              </a:pathLst>
            </a:custGeom>
            <a:blipFill>
              <a:blip r:embed="rId3"/>
              <a:stretch>
                <a:fillRect l="-14139" t="0" r="-14139" b="0"/>
              </a:stretch>
            </a:blipFill>
          </p:spPr>
        </p:sp>
      </p:grpSp>
      <p:grpSp>
        <p:nvGrpSpPr>
          <p:cNvPr name="Group 9" id="9"/>
          <p:cNvGrpSpPr/>
          <p:nvPr/>
        </p:nvGrpSpPr>
        <p:grpSpPr>
          <a:xfrm rot="0">
            <a:off x="10501531" y="3431740"/>
            <a:ext cx="5290413" cy="3583613"/>
            <a:chOff x="0" y="0"/>
            <a:chExt cx="1133957" cy="768118"/>
          </a:xfrm>
        </p:grpSpPr>
        <p:sp>
          <p:nvSpPr>
            <p:cNvPr name="Freeform 10" id="10"/>
            <p:cNvSpPr/>
            <p:nvPr/>
          </p:nvSpPr>
          <p:spPr>
            <a:xfrm flipH="false" flipV="false" rot="0">
              <a:off x="0" y="0"/>
              <a:ext cx="1133957" cy="768118"/>
            </a:xfrm>
            <a:custGeom>
              <a:avLst/>
              <a:gdLst/>
              <a:ahLst/>
              <a:cxnLst/>
              <a:rect r="r" b="b" t="t" l="l"/>
              <a:pathLst>
                <a:path h="768118" w="1133957">
                  <a:moveTo>
                    <a:pt x="0" y="0"/>
                  </a:moveTo>
                  <a:lnTo>
                    <a:pt x="1133957" y="0"/>
                  </a:lnTo>
                  <a:lnTo>
                    <a:pt x="1133957" y="768118"/>
                  </a:lnTo>
                  <a:lnTo>
                    <a:pt x="0" y="768118"/>
                  </a:lnTo>
                  <a:close/>
                </a:path>
              </a:pathLst>
            </a:custGeom>
            <a:blipFill>
              <a:blip r:embed="rId4"/>
              <a:stretch>
                <a:fillRect l="-739" t="0" r="-739" b="0"/>
              </a:stretch>
            </a:blipFill>
          </p:spPr>
        </p:sp>
      </p:grpSp>
      <p:grpSp>
        <p:nvGrpSpPr>
          <p:cNvPr name="Group 11" id="11"/>
          <p:cNvGrpSpPr/>
          <p:nvPr/>
        </p:nvGrpSpPr>
        <p:grpSpPr>
          <a:xfrm rot="0">
            <a:off x="16382494" y="3431740"/>
            <a:ext cx="3871979" cy="3583613"/>
            <a:chOff x="0" y="0"/>
            <a:chExt cx="829927" cy="768118"/>
          </a:xfrm>
        </p:grpSpPr>
        <p:sp>
          <p:nvSpPr>
            <p:cNvPr name="Freeform 12" id="12"/>
            <p:cNvSpPr/>
            <p:nvPr/>
          </p:nvSpPr>
          <p:spPr>
            <a:xfrm flipH="false" flipV="false" rot="0">
              <a:off x="0" y="0"/>
              <a:ext cx="829927" cy="768118"/>
            </a:xfrm>
            <a:custGeom>
              <a:avLst/>
              <a:gdLst/>
              <a:ahLst/>
              <a:cxnLst/>
              <a:rect r="r" b="b" t="t" l="l"/>
              <a:pathLst>
                <a:path h="768118" w="829927">
                  <a:moveTo>
                    <a:pt x="0" y="0"/>
                  </a:moveTo>
                  <a:lnTo>
                    <a:pt x="829927" y="0"/>
                  </a:lnTo>
                  <a:lnTo>
                    <a:pt x="829927" y="768118"/>
                  </a:lnTo>
                  <a:lnTo>
                    <a:pt x="0" y="768118"/>
                  </a:lnTo>
                  <a:close/>
                </a:path>
              </a:pathLst>
            </a:custGeom>
            <a:blipFill>
              <a:blip r:embed="rId5"/>
              <a:stretch>
                <a:fillRect l="-19414" t="0" r="-19414" b="0"/>
              </a:stretch>
            </a:blipFill>
          </p:spPr>
        </p:sp>
      </p:grpSp>
      <p:sp>
        <p:nvSpPr>
          <p:cNvPr name="TextBox 13" id="13"/>
          <p:cNvSpPr txBox="true"/>
          <p:nvPr/>
        </p:nvSpPr>
        <p:spPr>
          <a:xfrm rot="0">
            <a:off x="1028700" y="1815883"/>
            <a:ext cx="10477107" cy="990600"/>
          </a:xfrm>
          <a:prstGeom prst="rect">
            <a:avLst/>
          </a:prstGeom>
        </p:spPr>
        <p:txBody>
          <a:bodyPr anchor="t" rtlCol="false" tIns="0" lIns="0" bIns="0" rIns="0">
            <a:spAutoFit/>
          </a:bodyPr>
          <a:lstStyle/>
          <a:p>
            <a:pPr algn="l">
              <a:lnSpc>
                <a:spcPts val="6299"/>
              </a:lnSpc>
            </a:pPr>
            <a:r>
              <a:rPr lang="en-US" b="true" sz="5999" i="true" spc="-329">
                <a:solidFill>
                  <a:srgbClr val="FCFEFD"/>
                </a:solidFill>
                <a:latin typeface="Agrandir Grand Bold Italics"/>
                <a:ea typeface="Agrandir Grand Bold Italics"/>
                <a:cs typeface="Agrandir Grand Bold Italics"/>
                <a:sym typeface="Agrandir Grand Bold Italics"/>
              </a:rPr>
              <a:t>e</a:t>
            </a:r>
            <a:r>
              <a:rPr lang="en-US" b="true" sz="5999" spc="-329">
                <a:solidFill>
                  <a:srgbClr val="FCFEFD"/>
                </a:solidFill>
                <a:latin typeface="Agrandir Grand Bold"/>
                <a:ea typeface="Agrandir Grand Bold"/>
                <a:cs typeface="Agrandir Grand Bold"/>
                <a:sym typeface="Agrandir Grand Bold"/>
              </a:rPr>
              <a:t>xecutive </a:t>
            </a:r>
            <a:r>
              <a:rPr lang="en-US" b="true" sz="5999" i="true" spc="-329">
                <a:solidFill>
                  <a:srgbClr val="FCFEFD"/>
                </a:solidFill>
                <a:latin typeface="Agrandir Grand Bold Italics"/>
                <a:ea typeface="Agrandir Grand Bold Italics"/>
                <a:cs typeface="Agrandir Grand Bold Italics"/>
                <a:sym typeface="Agrandir Grand Bold Italics"/>
              </a:rPr>
              <a:t>s</a:t>
            </a:r>
            <a:r>
              <a:rPr lang="en-US" b="true" sz="5999" spc="-329">
                <a:solidFill>
                  <a:srgbClr val="FCFEFD"/>
                </a:solidFill>
                <a:latin typeface="Agrandir Grand Bold"/>
                <a:ea typeface="Agrandir Grand Bold"/>
                <a:cs typeface="Agrandir Grand Bold"/>
                <a:sym typeface="Agrandir Grand Bold"/>
              </a:rPr>
              <a:t>ummary</a:t>
            </a:r>
          </a:p>
        </p:txBody>
      </p:sp>
      <p:sp>
        <p:nvSpPr>
          <p:cNvPr name="TextBox 14" id="14"/>
          <p:cNvSpPr txBox="true"/>
          <p:nvPr/>
        </p:nvSpPr>
        <p:spPr>
          <a:xfrm rot="0">
            <a:off x="5752313" y="7505700"/>
            <a:ext cx="4524033" cy="20072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Louisiana pedi</a:t>
            </a:r>
            <a:r>
              <a:rPr lang="en-US" sz="3500" spc="-192">
                <a:solidFill>
                  <a:srgbClr val="35B8BF"/>
                </a:solidFill>
                <a:latin typeface="Helvetica World"/>
                <a:ea typeface="Helvetica World"/>
                <a:cs typeface="Helvetica World"/>
                <a:sym typeface="Helvetica World"/>
              </a:rPr>
              <a:t>atric outcomes are heavily policy-driven</a:t>
            </a:r>
          </a:p>
          <a:p>
            <a:pPr algn="l">
              <a:lnSpc>
                <a:spcPts val="3920"/>
              </a:lnSpc>
            </a:pPr>
          </a:p>
        </p:txBody>
      </p:sp>
      <p:sp>
        <p:nvSpPr>
          <p:cNvPr name="TextBox 15" id="15"/>
          <p:cNvSpPr txBox="true"/>
          <p:nvPr/>
        </p:nvSpPr>
        <p:spPr>
          <a:xfrm rot="0">
            <a:off x="10475927" y="7505700"/>
            <a:ext cx="5316017" cy="20072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Pediatricians ar</a:t>
            </a:r>
            <a:r>
              <a:rPr lang="en-US" sz="3500" spc="-192">
                <a:solidFill>
                  <a:srgbClr val="35B8BF"/>
                </a:solidFill>
                <a:latin typeface="Helvetica World"/>
                <a:ea typeface="Helvetica World"/>
                <a:cs typeface="Helvetica World"/>
                <a:sym typeface="Helvetica World"/>
              </a:rPr>
              <a:t>e the most credible advocates in the system</a:t>
            </a:r>
          </a:p>
          <a:p>
            <a:pPr algn="l">
              <a:lnSpc>
                <a:spcPts val="3920"/>
              </a:lnSpc>
            </a:pPr>
          </a:p>
        </p:txBody>
      </p:sp>
      <p:sp>
        <p:nvSpPr>
          <p:cNvPr name="AutoShape 16" id="16"/>
          <p:cNvSpPr/>
          <p:nvPr/>
        </p:nvSpPr>
        <p:spPr>
          <a:xfrm>
            <a:off x="11505807" y="2358807"/>
            <a:ext cx="7704368" cy="0"/>
          </a:xfrm>
          <a:prstGeom prst="line">
            <a:avLst/>
          </a:prstGeom>
          <a:ln cap="flat" w="9525">
            <a:solidFill>
              <a:srgbClr val="FCFEFD"/>
            </a:solidFill>
            <a:prstDash val="solid"/>
            <a:headEnd type="none" len="sm" w="sm"/>
            <a:tailEnd type="none" len="sm" w="sm"/>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7200900"/>
            <a:ext cx="18288000" cy="3086100"/>
            <a:chOff x="0" y="0"/>
            <a:chExt cx="4816593" cy="812800"/>
          </a:xfrm>
        </p:grpSpPr>
        <p:sp>
          <p:nvSpPr>
            <p:cNvPr name="Freeform 3" id="3"/>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FCFEFD"/>
            </a:solidFill>
          </p:spPr>
        </p:sp>
        <p:sp>
          <p:nvSpPr>
            <p:cNvPr name="TextBox 4" id="4"/>
            <p:cNvSpPr txBox="true"/>
            <p:nvPr/>
          </p:nvSpPr>
          <p:spPr>
            <a:xfrm>
              <a:off x="0" y="-38100"/>
              <a:ext cx="4816593" cy="850900"/>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534864" y="1968265"/>
            <a:ext cx="17218272" cy="7800953"/>
            <a:chOff x="0" y="0"/>
            <a:chExt cx="1587014" cy="719016"/>
          </a:xfrm>
        </p:grpSpPr>
        <p:sp>
          <p:nvSpPr>
            <p:cNvPr name="Freeform 6" id="6"/>
            <p:cNvSpPr/>
            <p:nvPr/>
          </p:nvSpPr>
          <p:spPr>
            <a:xfrm flipH="false" flipV="false" rot="0">
              <a:off x="0" y="0"/>
              <a:ext cx="1587014" cy="719016"/>
            </a:xfrm>
            <a:custGeom>
              <a:avLst/>
              <a:gdLst/>
              <a:ahLst/>
              <a:cxnLst/>
              <a:rect r="r" b="b" t="t" l="l"/>
              <a:pathLst>
                <a:path h="719016" w="1587014">
                  <a:moveTo>
                    <a:pt x="0" y="0"/>
                  </a:moveTo>
                  <a:lnTo>
                    <a:pt x="1587014" y="0"/>
                  </a:lnTo>
                  <a:lnTo>
                    <a:pt x="1587014" y="719016"/>
                  </a:lnTo>
                  <a:lnTo>
                    <a:pt x="0" y="719016"/>
                  </a:lnTo>
                  <a:close/>
                </a:path>
              </a:pathLst>
            </a:custGeom>
            <a:blipFill>
              <a:blip r:embed="rId2"/>
              <a:stretch>
                <a:fillRect l="0" t="-16560" r="0" b="-30318"/>
              </a:stretch>
            </a:blipFill>
          </p:spPr>
        </p:sp>
      </p:grpSp>
      <p:sp>
        <p:nvSpPr>
          <p:cNvPr name="Freeform 7" id="7"/>
          <p:cNvSpPr/>
          <p:nvPr/>
        </p:nvSpPr>
        <p:spPr>
          <a:xfrm flipH="false" flipV="true" rot="0">
            <a:off x="16524405" y="8536484"/>
            <a:ext cx="734895" cy="734895"/>
          </a:xfrm>
          <a:custGeom>
            <a:avLst/>
            <a:gdLst/>
            <a:ahLst/>
            <a:cxnLst/>
            <a:rect r="r" b="b" t="t" l="l"/>
            <a:pathLst>
              <a:path h="734895" w="734895">
                <a:moveTo>
                  <a:pt x="0" y="734895"/>
                </a:moveTo>
                <a:lnTo>
                  <a:pt x="734895" y="734895"/>
                </a:lnTo>
                <a:lnTo>
                  <a:pt x="734895" y="0"/>
                </a:lnTo>
                <a:lnTo>
                  <a:pt x="0" y="0"/>
                </a:lnTo>
                <a:lnTo>
                  <a:pt x="0" y="73489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2972625"/>
            <a:ext cx="15265605" cy="1416221"/>
          </a:xfrm>
          <a:prstGeom prst="rect">
            <a:avLst/>
          </a:prstGeom>
        </p:spPr>
        <p:txBody>
          <a:bodyPr anchor="t" rtlCol="false" tIns="0" lIns="0" bIns="0" rIns="0">
            <a:spAutoFit/>
          </a:bodyPr>
          <a:lstStyle/>
          <a:p>
            <a:pPr algn="ctr">
              <a:lnSpc>
                <a:spcPts val="7902"/>
              </a:lnSpc>
            </a:pPr>
            <a:r>
              <a:rPr lang="en-US" b="true" sz="10003" i="true">
                <a:solidFill>
                  <a:srgbClr val="FCFEFD"/>
                </a:solidFill>
                <a:latin typeface="Agrandir Grand Bold Italics"/>
                <a:ea typeface="Agrandir Grand Bold Italics"/>
                <a:cs typeface="Agrandir Grand Bold Italics"/>
                <a:sym typeface="Agrandir Grand Bold Italics"/>
              </a:rPr>
              <a:t>t</a:t>
            </a:r>
            <a:r>
              <a:rPr lang="en-US" b="true" sz="10003">
                <a:solidFill>
                  <a:srgbClr val="FCFEFD"/>
                </a:solidFill>
                <a:latin typeface="Agrandir Grand Bold"/>
                <a:ea typeface="Agrandir Grand Bold"/>
                <a:cs typeface="Agrandir Grand Bold"/>
                <a:sym typeface="Agrandir Grand Bold"/>
              </a:rPr>
              <a:t>hank </a:t>
            </a:r>
            <a:r>
              <a:rPr lang="en-US" b="true" sz="10003" i="true">
                <a:solidFill>
                  <a:srgbClr val="FCFEFD"/>
                </a:solidFill>
                <a:latin typeface="Agrandir Grand Bold Italics"/>
                <a:ea typeface="Agrandir Grand Bold Italics"/>
                <a:cs typeface="Agrandir Grand Bold Italics"/>
                <a:sym typeface="Agrandir Grand Bold Italics"/>
              </a:rPr>
              <a:t>y</a:t>
            </a:r>
            <a:r>
              <a:rPr lang="en-US" b="true" sz="10003">
                <a:solidFill>
                  <a:srgbClr val="FCFEFD"/>
                </a:solidFill>
                <a:latin typeface="Agrandir Grand Bold"/>
                <a:ea typeface="Agrandir Grand Bold"/>
                <a:cs typeface="Agrandir Grand Bold"/>
                <a:sym typeface="Agrandir Grand Bold"/>
              </a:rPr>
              <a:t>ou</a:t>
            </a:r>
          </a:p>
        </p:txBody>
      </p:sp>
      <p:sp>
        <p:nvSpPr>
          <p:cNvPr name="TextBox 9" id="9"/>
          <p:cNvSpPr txBox="true"/>
          <p:nvPr/>
        </p:nvSpPr>
        <p:spPr>
          <a:xfrm rot="0">
            <a:off x="4519638" y="4591484"/>
            <a:ext cx="8283730" cy="387350"/>
          </a:xfrm>
          <a:prstGeom prst="rect">
            <a:avLst/>
          </a:prstGeom>
        </p:spPr>
        <p:txBody>
          <a:bodyPr anchor="t" rtlCol="false" tIns="0" lIns="0" bIns="0" rIns="0">
            <a:spAutoFit/>
          </a:bodyPr>
          <a:lstStyle/>
          <a:p>
            <a:pPr algn="ctr">
              <a:lnSpc>
                <a:spcPts val="2800"/>
              </a:lnSpc>
              <a:spcBef>
                <a:spcPct val="0"/>
              </a:spcBef>
            </a:pPr>
            <a:r>
              <a:rPr lang="en-US" b="true" sz="2000">
                <a:solidFill>
                  <a:srgbClr val="FCFEFD"/>
                </a:solidFill>
                <a:latin typeface="Helvetica World Bold"/>
                <a:ea typeface="Helvetica World Bold"/>
                <a:cs typeface="Helvetica World Bold"/>
                <a:sym typeface="Helvetica World Bold"/>
              </a:rPr>
              <a:t>QUESTIONS ARE WELCOMED!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sp>
        <p:nvSpPr>
          <p:cNvPr name="TextBox 2" id="2"/>
          <p:cNvSpPr txBox="true"/>
          <p:nvPr/>
        </p:nvSpPr>
        <p:spPr>
          <a:xfrm rot="0">
            <a:off x="1028700" y="1815883"/>
            <a:ext cx="9658954" cy="990600"/>
          </a:xfrm>
          <a:prstGeom prst="rect">
            <a:avLst/>
          </a:prstGeom>
        </p:spPr>
        <p:txBody>
          <a:bodyPr anchor="t" rtlCol="false" tIns="0" lIns="0" bIns="0" rIns="0">
            <a:spAutoFit/>
          </a:bodyPr>
          <a:lstStyle/>
          <a:p>
            <a:pPr algn="l" marL="0" indent="0" lvl="1">
              <a:lnSpc>
                <a:spcPts val="6299"/>
              </a:lnSpc>
              <a:spcBef>
                <a:spcPct val="0"/>
              </a:spcBef>
            </a:pPr>
            <a:r>
              <a:rPr lang="en-US" b="true" sz="5999" i="true" spc="-329">
                <a:solidFill>
                  <a:srgbClr val="FCFEFD"/>
                </a:solidFill>
                <a:latin typeface="Agrandir Grand Bold Italics"/>
                <a:ea typeface="Agrandir Grand Bold Italics"/>
                <a:cs typeface="Agrandir Grand Bold Italics"/>
                <a:sym typeface="Agrandir Grand Bold Italics"/>
              </a:rPr>
              <a:t>Louisi</a:t>
            </a:r>
            <a:r>
              <a:rPr lang="en-US" b="true" sz="5999" i="true" spc="-329" strike="noStrike" u="none">
                <a:solidFill>
                  <a:srgbClr val="FCFEFD"/>
                </a:solidFill>
                <a:latin typeface="Agrandir Grand Bold Italics"/>
                <a:ea typeface="Agrandir Grand Bold Italics"/>
                <a:cs typeface="Agrandir Grand Bold Italics"/>
                <a:sym typeface="Agrandir Grand Bold Italics"/>
              </a:rPr>
              <a:t>ana Reality</a:t>
            </a:r>
          </a:p>
        </p:txBody>
      </p:sp>
      <p:grpSp>
        <p:nvGrpSpPr>
          <p:cNvPr name="Group 3" id="3"/>
          <p:cNvGrpSpPr/>
          <p:nvPr/>
        </p:nvGrpSpPr>
        <p:grpSpPr>
          <a:xfrm rot="0">
            <a:off x="0" y="7768604"/>
            <a:ext cx="18288000" cy="2669939"/>
            <a:chOff x="0" y="0"/>
            <a:chExt cx="4816593" cy="703194"/>
          </a:xfrm>
        </p:grpSpPr>
        <p:sp>
          <p:nvSpPr>
            <p:cNvPr name="Freeform 4" id="4"/>
            <p:cNvSpPr/>
            <p:nvPr/>
          </p:nvSpPr>
          <p:spPr>
            <a:xfrm flipH="false" flipV="false" rot="0">
              <a:off x="0" y="0"/>
              <a:ext cx="4816592" cy="703194"/>
            </a:xfrm>
            <a:custGeom>
              <a:avLst/>
              <a:gdLst/>
              <a:ahLst/>
              <a:cxnLst/>
              <a:rect r="r" b="b" t="t" l="l"/>
              <a:pathLst>
                <a:path h="703194" w="4816592">
                  <a:moveTo>
                    <a:pt x="0" y="0"/>
                  </a:moveTo>
                  <a:lnTo>
                    <a:pt x="4816592" y="0"/>
                  </a:lnTo>
                  <a:lnTo>
                    <a:pt x="4816592" y="703194"/>
                  </a:lnTo>
                  <a:lnTo>
                    <a:pt x="0" y="703194"/>
                  </a:lnTo>
                  <a:close/>
                </a:path>
              </a:pathLst>
            </a:custGeom>
            <a:solidFill>
              <a:srgbClr val="FCFEFD"/>
            </a:solidFill>
          </p:spPr>
        </p:sp>
        <p:sp>
          <p:nvSpPr>
            <p:cNvPr name="TextBox 5" id="5"/>
            <p:cNvSpPr txBox="true"/>
            <p:nvPr/>
          </p:nvSpPr>
          <p:spPr>
            <a:xfrm>
              <a:off x="0" y="-38100"/>
              <a:ext cx="4816593" cy="741294"/>
            </a:xfrm>
            <a:prstGeom prst="rect">
              <a:avLst/>
            </a:prstGeom>
          </p:spPr>
          <p:txBody>
            <a:bodyPr anchor="ctr" rtlCol="false" tIns="50800" lIns="50800" bIns="50800" rIns="50800"/>
            <a:lstStyle/>
            <a:p>
              <a:pPr algn="ctr">
                <a:lnSpc>
                  <a:spcPts val="2680"/>
                </a:lnSpc>
              </a:pPr>
            </a:p>
          </p:txBody>
        </p:sp>
      </p:grpSp>
      <p:grpSp>
        <p:nvGrpSpPr>
          <p:cNvPr name="Group 6" id="6"/>
          <p:cNvGrpSpPr/>
          <p:nvPr/>
        </p:nvGrpSpPr>
        <p:grpSpPr>
          <a:xfrm rot="0">
            <a:off x="1028700" y="3435132"/>
            <a:ext cx="8250573" cy="5823168"/>
            <a:chOff x="0" y="0"/>
            <a:chExt cx="1278230" cy="902161"/>
          </a:xfrm>
        </p:grpSpPr>
        <p:sp>
          <p:nvSpPr>
            <p:cNvPr name="Freeform 7" id="7"/>
            <p:cNvSpPr/>
            <p:nvPr/>
          </p:nvSpPr>
          <p:spPr>
            <a:xfrm flipH="false" flipV="false" rot="0">
              <a:off x="0" y="0"/>
              <a:ext cx="1278230" cy="902161"/>
            </a:xfrm>
            <a:custGeom>
              <a:avLst/>
              <a:gdLst/>
              <a:ahLst/>
              <a:cxnLst/>
              <a:rect r="r" b="b" t="t" l="l"/>
              <a:pathLst>
                <a:path h="902161" w="1278230">
                  <a:moveTo>
                    <a:pt x="0" y="0"/>
                  </a:moveTo>
                  <a:lnTo>
                    <a:pt x="1278230" y="0"/>
                  </a:lnTo>
                  <a:lnTo>
                    <a:pt x="1278230" y="902161"/>
                  </a:lnTo>
                  <a:lnTo>
                    <a:pt x="0" y="902161"/>
                  </a:lnTo>
                  <a:close/>
                </a:path>
              </a:pathLst>
            </a:custGeom>
            <a:blipFill>
              <a:blip r:embed="rId2"/>
              <a:stretch>
                <a:fillRect l="-2868" t="0" r="-2868" b="0"/>
              </a:stretch>
            </a:blipFill>
          </p:spPr>
        </p:sp>
      </p:grpSp>
      <p:sp>
        <p:nvSpPr>
          <p:cNvPr name="TextBox 8" id="8"/>
          <p:cNvSpPr txBox="true"/>
          <p:nvPr/>
        </p:nvSpPr>
        <p:spPr>
          <a:xfrm rot="0">
            <a:off x="10017423" y="3733525"/>
            <a:ext cx="3719384"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Foster Care</a:t>
            </a:r>
          </a:p>
        </p:txBody>
      </p:sp>
      <p:sp>
        <p:nvSpPr>
          <p:cNvPr name="TextBox 9" id="9"/>
          <p:cNvSpPr txBox="true"/>
          <p:nvPr/>
        </p:nvSpPr>
        <p:spPr>
          <a:xfrm rot="0">
            <a:off x="10017423" y="4461138"/>
            <a:ext cx="5837045" cy="669290"/>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4,100</a:t>
            </a:r>
            <a:r>
              <a:rPr lang="en-US" sz="2000" spc="-110">
                <a:solidFill>
                  <a:srgbClr val="FCFEFD"/>
                </a:solidFill>
                <a:latin typeface="Helvetica World"/>
                <a:ea typeface="Helvetica World"/>
                <a:cs typeface="Helvetica World"/>
                <a:sym typeface="Helvetica World"/>
              </a:rPr>
              <a:t> children in foster care daily</a:t>
            </a:r>
          </a:p>
          <a:p>
            <a:pPr algn="l">
              <a:lnSpc>
                <a:spcPts val="2680"/>
              </a:lnSpc>
            </a:pPr>
          </a:p>
        </p:txBody>
      </p:sp>
      <p:sp>
        <p:nvSpPr>
          <p:cNvPr name="TextBox 10" id="10"/>
          <p:cNvSpPr txBox="true"/>
          <p:nvPr/>
        </p:nvSpPr>
        <p:spPr>
          <a:xfrm rot="0">
            <a:off x="10017423" y="6656526"/>
            <a:ext cx="5353883" cy="669290"/>
          </a:xfrm>
          <a:prstGeom prst="rect">
            <a:avLst/>
          </a:prstGeom>
        </p:spPr>
        <p:txBody>
          <a:bodyPr anchor="t" rtlCol="false" tIns="0" lIns="0" bIns="0" rIns="0">
            <a:spAutoFit/>
          </a:bodyPr>
          <a:lstStyle/>
          <a:p>
            <a:pPr algn="l">
              <a:lnSpc>
                <a:spcPts val="2680"/>
              </a:lnSpc>
            </a:pPr>
            <a:r>
              <a:rPr lang="en-US" sz="2000" spc="-110">
                <a:solidFill>
                  <a:srgbClr val="FCFEFD"/>
                </a:solidFill>
                <a:latin typeface="Helvetica World"/>
                <a:ea typeface="Helvetica World"/>
                <a:cs typeface="Helvetica World"/>
                <a:sym typeface="Helvetica World"/>
              </a:rPr>
              <a:t>S</a:t>
            </a:r>
            <a:r>
              <a:rPr lang="en-US" sz="2000" spc="-110">
                <a:solidFill>
                  <a:srgbClr val="FCFEFD"/>
                </a:solidFill>
                <a:latin typeface="Helvetica World"/>
                <a:ea typeface="Helvetica World"/>
                <a:cs typeface="Helvetica World"/>
                <a:sym typeface="Helvetica World"/>
              </a:rPr>
              <a:t>ignificant behavioral health access gaps</a:t>
            </a:r>
          </a:p>
          <a:p>
            <a:pPr algn="l">
              <a:lnSpc>
                <a:spcPts val="2680"/>
              </a:lnSpc>
            </a:pPr>
          </a:p>
        </p:txBody>
      </p:sp>
      <p:sp>
        <p:nvSpPr>
          <p:cNvPr name="TextBox 11" id="11"/>
          <p:cNvSpPr txBox="true"/>
          <p:nvPr/>
        </p:nvSpPr>
        <p:spPr>
          <a:xfrm rot="0">
            <a:off x="10017423" y="8767658"/>
            <a:ext cx="6034069"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M</a:t>
            </a:r>
            <a:r>
              <a:rPr lang="en-US" sz="2000" spc="-110">
                <a:solidFill>
                  <a:srgbClr val="35B8BF"/>
                </a:solidFill>
                <a:latin typeface="Helvetica World"/>
                <a:ea typeface="Helvetica World"/>
                <a:cs typeface="Helvetica World"/>
                <a:sym typeface="Helvetica World"/>
              </a:rPr>
              <a:t>edicaid policy drives access and delays</a:t>
            </a:r>
          </a:p>
        </p:txBody>
      </p:sp>
      <p:sp>
        <p:nvSpPr>
          <p:cNvPr name="TextBox 12" id="12"/>
          <p:cNvSpPr txBox="true"/>
          <p:nvPr/>
        </p:nvSpPr>
        <p:spPr>
          <a:xfrm rot="0">
            <a:off x="10017423" y="5916116"/>
            <a:ext cx="5353883" cy="521335"/>
          </a:xfrm>
          <a:prstGeom prst="rect">
            <a:avLst/>
          </a:prstGeom>
        </p:spPr>
        <p:txBody>
          <a:bodyPr anchor="t" rtlCol="false" tIns="0" lIns="0" bIns="0" rIns="0">
            <a:spAutoFit/>
          </a:bodyPr>
          <a:lstStyle/>
          <a:p>
            <a:pPr algn="l">
              <a:lnSpc>
                <a:spcPts val="3920"/>
              </a:lnSpc>
            </a:pPr>
            <a:r>
              <a:rPr lang="en-US" sz="3500" spc="-192">
                <a:solidFill>
                  <a:srgbClr val="FCFEFD"/>
                </a:solidFill>
                <a:latin typeface="Helvetica World"/>
                <a:ea typeface="Helvetica World"/>
                <a:cs typeface="Helvetica World"/>
                <a:sym typeface="Helvetica World"/>
              </a:rPr>
              <a:t>Behavioral Health Access</a:t>
            </a:r>
          </a:p>
        </p:txBody>
      </p:sp>
      <p:sp>
        <p:nvSpPr>
          <p:cNvPr name="TextBox 13" id="13"/>
          <p:cNvSpPr txBox="true"/>
          <p:nvPr/>
        </p:nvSpPr>
        <p:spPr>
          <a:xfrm rot="0">
            <a:off x="10017423" y="8027248"/>
            <a:ext cx="2541690" cy="5213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Medicaid</a:t>
            </a:r>
          </a:p>
        </p:txBody>
      </p:sp>
      <p:sp>
        <p:nvSpPr>
          <p:cNvPr name="AutoShape 14" id="14"/>
          <p:cNvSpPr/>
          <p:nvPr/>
        </p:nvSpPr>
        <p:spPr>
          <a:xfrm>
            <a:off x="11505807" y="2358807"/>
            <a:ext cx="7704368" cy="0"/>
          </a:xfrm>
          <a:prstGeom prst="line">
            <a:avLst/>
          </a:prstGeom>
          <a:ln cap="flat" w="9525">
            <a:solidFill>
              <a:srgbClr val="FCFEFD"/>
            </a:solidFill>
            <a:prstDash val="solid"/>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6215580"/>
            <a:ext cx="18288000" cy="4071420"/>
            <a:chOff x="0" y="0"/>
            <a:chExt cx="4816593" cy="1072308"/>
          </a:xfrm>
        </p:grpSpPr>
        <p:sp>
          <p:nvSpPr>
            <p:cNvPr name="Freeform 3" id="3"/>
            <p:cNvSpPr/>
            <p:nvPr/>
          </p:nvSpPr>
          <p:spPr>
            <a:xfrm flipH="false" flipV="false" rot="0">
              <a:off x="0" y="0"/>
              <a:ext cx="4816592" cy="1072308"/>
            </a:xfrm>
            <a:custGeom>
              <a:avLst/>
              <a:gdLst/>
              <a:ahLst/>
              <a:cxnLst/>
              <a:rect r="r" b="b" t="t" l="l"/>
              <a:pathLst>
                <a:path h="1072308" w="4816592">
                  <a:moveTo>
                    <a:pt x="0" y="0"/>
                  </a:moveTo>
                  <a:lnTo>
                    <a:pt x="4816592" y="0"/>
                  </a:lnTo>
                  <a:lnTo>
                    <a:pt x="4816592" y="1072308"/>
                  </a:lnTo>
                  <a:lnTo>
                    <a:pt x="0" y="1072308"/>
                  </a:lnTo>
                  <a:close/>
                </a:path>
              </a:pathLst>
            </a:custGeom>
            <a:solidFill>
              <a:srgbClr val="FCFEFD"/>
            </a:solidFill>
          </p:spPr>
        </p:sp>
        <p:sp>
          <p:nvSpPr>
            <p:cNvPr name="TextBox 4" id="4"/>
            <p:cNvSpPr txBox="true"/>
            <p:nvPr/>
          </p:nvSpPr>
          <p:spPr>
            <a:xfrm>
              <a:off x="0" y="-38100"/>
              <a:ext cx="4816593" cy="1110408"/>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11505807" y="3431740"/>
            <a:ext cx="5753493" cy="5826560"/>
            <a:chOff x="0" y="0"/>
            <a:chExt cx="1233215" cy="1248876"/>
          </a:xfrm>
        </p:grpSpPr>
        <p:sp>
          <p:nvSpPr>
            <p:cNvPr name="Freeform 6" id="6"/>
            <p:cNvSpPr/>
            <p:nvPr/>
          </p:nvSpPr>
          <p:spPr>
            <a:xfrm flipH="false" flipV="false" rot="0">
              <a:off x="0" y="0"/>
              <a:ext cx="1233215" cy="1248876"/>
            </a:xfrm>
            <a:custGeom>
              <a:avLst/>
              <a:gdLst/>
              <a:ahLst/>
              <a:cxnLst/>
              <a:rect r="r" b="b" t="t" l="l"/>
              <a:pathLst>
                <a:path h="1248876" w="1233215">
                  <a:moveTo>
                    <a:pt x="0" y="0"/>
                  </a:moveTo>
                  <a:lnTo>
                    <a:pt x="1233215" y="0"/>
                  </a:lnTo>
                  <a:lnTo>
                    <a:pt x="1233215" y="1248876"/>
                  </a:lnTo>
                  <a:lnTo>
                    <a:pt x="0" y="1248876"/>
                  </a:lnTo>
                  <a:close/>
                </a:path>
              </a:pathLst>
            </a:custGeom>
            <a:blipFill>
              <a:blip r:embed="rId2"/>
              <a:stretch>
                <a:fillRect l="-25999" t="0" r="-25999" b="0"/>
              </a:stretch>
            </a:blipFill>
          </p:spPr>
        </p:sp>
      </p:grpSp>
      <p:sp>
        <p:nvSpPr>
          <p:cNvPr name="TextBox 7" id="7"/>
          <p:cNvSpPr txBox="true"/>
          <p:nvPr/>
        </p:nvSpPr>
        <p:spPr>
          <a:xfrm rot="0">
            <a:off x="1028700" y="869515"/>
            <a:ext cx="10477107" cy="1781175"/>
          </a:xfrm>
          <a:prstGeom prst="rect">
            <a:avLst/>
          </a:prstGeom>
        </p:spPr>
        <p:txBody>
          <a:bodyPr anchor="t" rtlCol="false" tIns="0" lIns="0" bIns="0" rIns="0">
            <a:spAutoFit/>
          </a:bodyPr>
          <a:lstStyle/>
          <a:p>
            <a:pPr algn="l">
              <a:lnSpc>
                <a:spcPts val="6299"/>
              </a:lnSpc>
            </a:pPr>
            <a:r>
              <a:rPr lang="en-US" b="true" sz="5999" i="true" spc="-329">
                <a:solidFill>
                  <a:srgbClr val="FCFEFD"/>
                </a:solidFill>
                <a:latin typeface="Agrandir Grand Bold Italics"/>
                <a:ea typeface="Agrandir Grand Bold Italics"/>
                <a:cs typeface="Agrandir Grand Bold Italics"/>
                <a:sym typeface="Agrandir Grand Bold Italics"/>
              </a:rPr>
              <a:t>Case S</a:t>
            </a:r>
            <a:r>
              <a:rPr lang="en-US" b="true" sz="5999" i="true" spc="-329">
                <a:solidFill>
                  <a:srgbClr val="FCFEFD"/>
                </a:solidFill>
                <a:latin typeface="Agrandir Grand Bold Italics"/>
                <a:ea typeface="Agrandir Grand Bold Italics"/>
                <a:cs typeface="Agrandir Grand Bold Italics"/>
                <a:sym typeface="Agrandir Grand Bold Italics"/>
              </a:rPr>
              <a:t>tudy: Prior Authorization Delay</a:t>
            </a:r>
          </a:p>
        </p:txBody>
      </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9" id="9"/>
          <p:cNvSpPr txBox="true"/>
          <p:nvPr/>
        </p:nvSpPr>
        <p:spPr>
          <a:xfrm rot="0">
            <a:off x="802584" y="3551119"/>
            <a:ext cx="7417465" cy="2997835"/>
          </a:xfrm>
          <a:prstGeom prst="rect">
            <a:avLst/>
          </a:prstGeom>
        </p:spPr>
        <p:txBody>
          <a:bodyPr anchor="t" rtlCol="false" tIns="0" lIns="0" bIns="0" rIns="0">
            <a:spAutoFit/>
          </a:bodyPr>
          <a:lstStyle/>
          <a:p>
            <a:pPr algn="l" marL="755651" indent="-377825" lvl="1">
              <a:lnSpc>
                <a:spcPts val="3920"/>
              </a:lnSpc>
              <a:buFont typeface="Arial"/>
              <a:buChar char="•"/>
            </a:pPr>
            <a:r>
              <a:rPr lang="en-US" sz="3500" spc="-192">
                <a:solidFill>
                  <a:srgbClr val="FCFEFD"/>
                </a:solidFill>
                <a:latin typeface="Helvetica World"/>
                <a:ea typeface="Helvetica World"/>
                <a:cs typeface="Helvetica World"/>
                <a:sym typeface="Helvetica World"/>
              </a:rPr>
              <a:t>Child </a:t>
            </a:r>
            <a:r>
              <a:rPr lang="en-US" sz="3500" spc="-192">
                <a:solidFill>
                  <a:srgbClr val="FCFEFD"/>
                </a:solidFill>
                <a:latin typeface="Helvetica World"/>
                <a:ea typeface="Helvetica World"/>
                <a:cs typeface="Helvetica World"/>
                <a:sym typeface="Helvetica World"/>
              </a:rPr>
              <a:t>requires therapy services</a:t>
            </a:r>
          </a:p>
          <a:p>
            <a:pPr algn="l">
              <a:lnSpc>
                <a:spcPts val="3920"/>
              </a:lnSpc>
            </a:pPr>
          </a:p>
          <a:p>
            <a:pPr algn="l">
              <a:lnSpc>
                <a:spcPts val="3920"/>
              </a:lnSpc>
            </a:pPr>
          </a:p>
          <a:p>
            <a:pPr algn="l" marL="755651" indent="-377825" lvl="1">
              <a:lnSpc>
                <a:spcPts val="3920"/>
              </a:lnSpc>
              <a:buFont typeface="Arial"/>
              <a:buChar char="•"/>
            </a:pPr>
            <a:r>
              <a:rPr lang="en-US" sz="3500" spc="-192">
                <a:solidFill>
                  <a:srgbClr val="FCFEFD"/>
                </a:solidFill>
                <a:latin typeface="Helvetica World"/>
                <a:ea typeface="Helvetica World"/>
                <a:cs typeface="Helvetica World"/>
                <a:sym typeface="Helvetica World"/>
              </a:rPr>
              <a:t>Authorization delays push care outside intervention window</a:t>
            </a:r>
          </a:p>
          <a:p>
            <a:pPr algn="l">
              <a:lnSpc>
                <a:spcPts val="3920"/>
              </a:lnSpc>
            </a:pPr>
          </a:p>
        </p:txBody>
      </p:sp>
      <p:sp>
        <p:nvSpPr>
          <p:cNvPr name="TextBox 10" id="10"/>
          <p:cNvSpPr txBox="true"/>
          <p:nvPr/>
        </p:nvSpPr>
        <p:spPr>
          <a:xfrm rot="0">
            <a:off x="802584" y="6868224"/>
            <a:ext cx="8472976" cy="521335"/>
          </a:xfrm>
          <a:prstGeom prst="rect">
            <a:avLst/>
          </a:prstGeom>
        </p:spPr>
        <p:txBody>
          <a:bodyPr anchor="t" rtlCol="false" tIns="0" lIns="0" bIns="0" rIns="0">
            <a:spAutoFit/>
          </a:bodyPr>
          <a:lstStyle/>
          <a:p>
            <a:pPr algn="l" marL="755651" indent="-377825" lvl="1">
              <a:lnSpc>
                <a:spcPts val="3920"/>
              </a:lnSpc>
              <a:buFont typeface="Arial"/>
              <a:buChar char="•"/>
            </a:pPr>
            <a:r>
              <a:rPr lang="en-US" sz="3500" spc="-192">
                <a:solidFill>
                  <a:srgbClr val="35B8BF"/>
                </a:solidFill>
                <a:latin typeface="Helvetica World"/>
                <a:ea typeface="Helvetica World"/>
                <a:cs typeface="Helvetica World"/>
                <a:sym typeface="Helvetica World"/>
              </a:rPr>
              <a:t>R</a:t>
            </a:r>
            <a:r>
              <a:rPr lang="en-US" sz="3500" spc="-192">
                <a:solidFill>
                  <a:srgbClr val="35B8BF"/>
                </a:solidFill>
                <a:latin typeface="Helvetica World"/>
                <a:ea typeface="Helvetica World"/>
                <a:cs typeface="Helvetica World"/>
                <a:sym typeface="Helvetica World"/>
              </a:rPr>
              <a:t>esults in worsened long-term outcomes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882412"/>
            <a:chOff x="0" y="0"/>
            <a:chExt cx="2833290" cy="756413"/>
          </a:xfrm>
        </p:grpSpPr>
        <p:sp>
          <p:nvSpPr>
            <p:cNvPr name="Freeform 3" id="3"/>
            <p:cNvSpPr/>
            <p:nvPr/>
          </p:nvSpPr>
          <p:spPr>
            <a:xfrm flipH="false" flipV="false" rot="0">
              <a:off x="0" y="0"/>
              <a:ext cx="2833290" cy="756413"/>
            </a:xfrm>
            <a:custGeom>
              <a:avLst/>
              <a:gdLst/>
              <a:ahLst/>
              <a:cxnLst/>
              <a:rect r="r" b="b" t="t" l="l"/>
              <a:pathLst>
                <a:path h="756413" w="2833290">
                  <a:moveTo>
                    <a:pt x="0" y="0"/>
                  </a:moveTo>
                  <a:lnTo>
                    <a:pt x="2833290" y="0"/>
                  </a:lnTo>
                  <a:lnTo>
                    <a:pt x="2833290" y="756413"/>
                  </a:lnTo>
                  <a:lnTo>
                    <a:pt x="0" y="756413"/>
                  </a:lnTo>
                  <a:close/>
                </a:path>
              </a:pathLst>
            </a:custGeom>
            <a:blipFill>
              <a:blip r:embed="rId2"/>
              <a:stretch>
                <a:fillRect l="0" t="-74778" r="0" b="-74778"/>
              </a:stretch>
            </a:blipFill>
          </p:spPr>
        </p:sp>
      </p:grpSp>
      <p:sp>
        <p:nvSpPr>
          <p:cNvPr name="TextBox 4" id="4"/>
          <p:cNvSpPr txBox="true"/>
          <p:nvPr/>
        </p:nvSpPr>
        <p:spPr>
          <a:xfrm rot="0">
            <a:off x="924181" y="1690180"/>
            <a:ext cx="9658954" cy="990600"/>
          </a:xfrm>
          <a:prstGeom prst="rect">
            <a:avLst/>
          </a:prstGeom>
        </p:spPr>
        <p:txBody>
          <a:bodyPr anchor="t" rtlCol="false" tIns="0" lIns="0" bIns="0" rIns="0">
            <a:spAutoFit/>
          </a:bodyPr>
          <a:lstStyle/>
          <a:p>
            <a:pPr algn="l" marL="0" indent="0" lvl="1">
              <a:lnSpc>
                <a:spcPts val="6299"/>
              </a:lnSpc>
              <a:spcBef>
                <a:spcPct val="0"/>
              </a:spcBef>
            </a:pPr>
            <a:r>
              <a:rPr lang="en-US" b="true" sz="5999" i="true" spc="-329">
                <a:solidFill>
                  <a:srgbClr val="FCFEFD"/>
                </a:solidFill>
                <a:latin typeface="Agrandir Grand Bold Italics"/>
                <a:ea typeface="Agrandir Grand Bold Italics"/>
                <a:cs typeface="Agrandir Grand Bold Italics"/>
                <a:sym typeface="Agrandir Grand Bold Italics"/>
              </a:rPr>
              <a:t>Policy Makers </a:t>
            </a:r>
          </a:p>
        </p:txBody>
      </p:sp>
      <p:grpSp>
        <p:nvGrpSpPr>
          <p:cNvPr name="Group 5" id="5"/>
          <p:cNvGrpSpPr/>
          <p:nvPr/>
        </p:nvGrpSpPr>
        <p:grpSpPr>
          <a:xfrm rot="0">
            <a:off x="0" y="8283087"/>
            <a:ext cx="18288000" cy="2155456"/>
            <a:chOff x="0" y="0"/>
            <a:chExt cx="4816593" cy="567692"/>
          </a:xfrm>
        </p:grpSpPr>
        <p:sp>
          <p:nvSpPr>
            <p:cNvPr name="Freeform 6" id="6"/>
            <p:cNvSpPr/>
            <p:nvPr/>
          </p:nvSpPr>
          <p:spPr>
            <a:xfrm flipH="false" flipV="false" rot="0">
              <a:off x="0" y="0"/>
              <a:ext cx="4816592" cy="567692"/>
            </a:xfrm>
            <a:custGeom>
              <a:avLst/>
              <a:gdLst/>
              <a:ahLst/>
              <a:cxnLst/>
              <a:rect r="r" b="b" t="t" l="l"/>
              <a:pathLst>
                <a:path h="567692" w="4816592">
                  <a:moveTo>
                    <a:pt x="0" y="0"/>
                  </a:moveTo>
                  <a:lnTo>
                    <a:pt x="4816592" y="0"/>
                  </a:lnTo>
                  <a:lnTo>
                    <a:pt x="4816592" y="567692"/>
                  </a:lnTo>
                  <a:lnTo>
                    <a:pt x="0" y="567692"/>
                  </a:lnTo>
                  <a:close/>
                </a:path>
              </a:pathLst>
            </a:custGeom>
            <a:solidFill>
              <a:srgbClr val="FCFEFD"/>
            </a:solidFill>
          </p:spPr>
        </p:sp>
        <p:sp>
          <p:nvSpPr>
            <p:cNvPr name="TextBox 7" id="7"/>
            <p:cNvSpPr txBox="true"/>
            <p:nvPr/>
          </p:nvSpPr>
          <p:spPr>
            <a:xfrm>
              <a:off x="0" y="-38100"/>
              <a:ext cx="4816593" cy="605792"/>
            </a:xfrm>
            <a:prstGeom prst="rect">
              <a:avLst/>
            </a:prstGeom>
          </p:spPr>
          <p:txBody>
            <a:bodyPr anchor="ctr" rtlCol="false" tIns="50800" lIns="50800" bIns="50800" rIns="50800"/>
            <a:lstStyle/>
            <a:p>
              <a:pPr algn="ctr">
                <a:lnSpc>
                  <a:spcPts val="2680"/>
                </a:lnSpc>
              </a:pPr>
            </a:p>
          </p:txBody>
        </p:sp>
      </p:grpSp>
      <p:sp>
        <p:nvSpPr>
          <p:cNvPr name="AutoShape 8" id="8"/>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AutoShape 9" id="9"/>
          <p:cNvSpPr/>
          <p:nvPr/>
        </p:nvSpPr>
        <p:spPr>
          <a:xfrm flipV="true">
            <a:off x="6922768" y="7204257"/>
            <a:ext cx="4411982" cy="0"/>
          </a:xfrm>
          <a:prstGeom prst="line">
            <a:avLst/>
          </a:prstGeom>
          <a:ln cap="flat" w="9525">
            <a:solidFill>
              <a:srgbClr val="FCFEFD"/>
            </a:solidFill>
            <a:prstDash val="solid"/>
            <a:headEnd type="none" len="sm" w="sm"/>
            <a:tailEnd type="none" len="sm" w="sm"/>
          </a:ln>
        </p:spPr>
      </p:sp>
      <p:sp>
        <p:nvSpPr>
          <p:cNvPr name="AutoShape 10" id="10"/>
          <p:cNvSpPr/>
          <p:nvPr/>
        </p:nvSpPr>
        <p:spPr>
          <a:xfrm>
            <a:off x="2571750" y="7206762"/>
            <a:ext cx="13144500" cy="0"/>
          </a:xfrm>
          <a:prstGeom prst="line">
            <a:avLst/>
          </a:prstGeom>
          <a:ln cap="flat" w="9525">
            <a:solidFill>
              <a:srgbClr val="FCFEFD"/>
            </a:solidFill>
            <a:prstDash val="solid"/>
            <a:headEnd type="none" len="sm" w="sm"/>
            <a:tailEnd type="none" len="sm" w="sm"/>
          </a:ln>
        </p:spPr>
      </p:sp>
      <p:grpSp>
        <p:nvGrpSpPr>
          <p:cNvPr name="Group 11" id="11"/>
          <p:cNvGrpSpPr/>
          <p:nvPr/>
        </p:nvGrpSpPr>
        <p:grpSpPr>
          <a:xfrm rot="0">
            <a:off x="6430156" y="5425337"/>
            <a:ext cx="5428895" cy="1206715"/>
            <a:chOff x="0" y="0"/>
            <a:chExt cx="1429832" cy="317818"/>
          </a:xfrm>
        </p:grpSpPr>
        <p:sp>
          <p:nvSpPr>
            <p:cNvPr name="Freeform 12" id="12"/>
            <p:cNvSpPr/>
            <p:nvPr/>
          </p:nvSpPr>
          <p:spPr>
            <a:xfrm flipH="false" flipV="false" rot="0">
              <a:off x="0" y="0"/>
              <a:ext cx="1429832" cy="317818"/>
            </a:xfrm>
            <a:custGeom>
              <a:avLst/>
              <a:gdLst/>
              <a:ahLst/>
              <a:cxnLst/>
              <a:rect r="r" b="b" t="t" l="l"/>
              <a:pathLst>
                <a:path h="317818" w="1429832">
                  <a:moveTo>
                    <a:pt x="0" y="0"/>
                  </a:moveTo>
                  <a:lnTo>
                    <a:pt x="1429832" y="0"/>
                  </a:lnTo>
                  <a:lnTo>
                    <a:pt x="1429832" y="317818"/>
                  </a:lnTo>
                  <a:lnTo>
                    <a:pt x="0" y="317818"/>
                  </a:lnTo>
                  <a:close/>
                </a:path>
              </a:pathLst>
            </a:custGeom>
            <a:solidFill>
              <a:srgbClr val="FCFEFD"/>
            </a:solidFill>
          </p:spPr>
        </p:sp>
        <p:sp>
          <p:nvSpPr>
            <p:cNvPr name="TextBox 13" id="13"/>
            <p:cNvSpPr txBox="true"/>
            <p:nvPr/>
          </p:nvSpPr>
          <p:spPr>
            <a:xfrm>
              <a:off x="0" y="-38100"/>
              <a:ext cx="1429832" cy="355918"/>
            </a:xfrm>
            <a:prstGeom prst="rect">
              <a:avLst/>
            </a:prstGeom>
          </p:spPr>
          <p:txBody>
            <a:bodyPr anchor="ctr" rtlCol="false" tIns="50800" lIns="50800" bIns="50800" rIns="50800"/>
            <a:lstStyle/>
            <a:p>
              <a:pPr algn="ctr">
                <a:lnSpc>
                  <a:spcPts val="2680"/>
                </a:lnSpc>
              </a:pPr>
            </a:p>
          </p:txBody>
        </p:sp>
      </p:grpSp>
      <p:sp>
        <p:nvSpPr>
          <p:cNvPr name="TextBox 14" id="14"/>
          <p:cNvSpPr txBox="true"/>
          <p:nvPr/>
        </p:nvSpPr>
        <p:spPr>
          <a:xfrm rot="0">
            <a:off x="6953250" y="5693415"/>
            <a:ext cx="4381500" cy="813435"/>
          </a:xfrm>
          <a:prstGeom prst="rect">
            <a:avLst/>
          </a:prstGeom>
        </p:spPr>
        <p:txBody>
          <a:bodyPr anchor="t" rtlCol="false" tIns="0" lIns="0" bIns="0" rIns="0">
            <a:spAutoFit/>
          </a:bodyPr>
          <a:lstStyle/>
          <a:p>
            <a:pPr algn="ctr">
              <a:lnSpc>
                <a:spcPts val="2520"/>
              </a:lnSpc>
            </a:pPr>
            <a:r>
              <a:rPr lang="en-US" b="true" sz="3500" spc="-353">
                <a:solidFill>
                  <a:srgbClr val="35B8BF"/>
                </a:solidFill>
                <a:latin typeface="Helvetica World Bold"/>
                <a:ea typeface="Helvetica World Bold"/>
                <a:cs typeface="Helvetica World Bold"/>
                <a:sym typeface="Helvetica World Bold"/>
              </a:rPr>
              <a:t>WHO</a:t>
            </a:r>
            <a:r>
              <a:rPr lang="en-US" b="true" sz="3500" spc="-353">
                <a:solidFill>
                  <a:srgbClr val="35B8BF"/>
                </a:solidFill>
                <a:latin typeface="Helvetica World Bold"/>
                <a:ea typeface="Helvetica World Bold"/>
                <a:cs typeface="Helvetica World Bold"/>
                <a:sym typeface="Helvetica World Bold"/>
              </a:rPr>
              <a:t> CONTROLS OUTCOMES</a:t>
            </a:r>
          </a:p>
        </p:txBody>
      </p:sp>
      <p:grpSp>
        <p:nvGrpSpPr>
          <p:cNvPr name="Group 15" id="15"/>
          <p:cNvGrpSpPr/>
          <p:nvPr/>
        </p:nvGrpSpPr>
        <p:grpSpPr>
          <a:xfrm rot="0">
            <a:off x="1028700" y="7202000"/>
            <a:ext cx="3086100" cy="2056300"/>
            <a:chOff x="0" y="0"/>
            <a:chExt cx="812800" cy="541577"/>
          </a:xfrm>
        </p:grpSpPr>
        <p:sp>
          <p:nvSpPr>
            <p:cNvPr name="Freeform 16" id="16"/>
            <p:cNvSpPr/>
            <p:nvPr/>
          </p:nvSpPr>
          <p:spPr>
            <a:xfrm flipH="false" flipV="false" rot="0">
              <a:off x="0" y="0"/>
              <a:ext cx="812800" cy="541577"/>
            </a:xfrm>
            <a:custGeom>
              <a:avLst/>
              <a:gdLst/>
              <a:ahLst/>
              <a:cxnLst/>
              <a:rect r="r" b="b" t="t" l="l"/>
              <a:pathLst>
                <a:path h="541577" w="812800">
                  <a:moveTo>
                    <a:pt x="0" y="0"/>
                  </a:moveTo>
                  <a:lnTo>
                    <a:pt x="812800" y="0"/>
                  </a:lnTo>
                  <a:lnTo>
                    <a:pt x="812800" y="541577"/>
                  </a:lnTo>
                  <a:lnTo>
                    <a:pt x="0" y="541577"/>
                  </a:lnTo>
                  <a:close/>
                </a:path>
              </a:pathLst>
            </a:custGeom>
            <a:solidFill>
              <a:srgbClr val="35B8BF"/>
            </a:solidFill>
            <a:ln w="9525" cap="sq">
              <a:solidFill>
                <a:srgbClr val="F5C5F5"/>
              </a:solidFill>
              <a:prstDash val="solid"/>
              <a:miter/>
            </a:ln>
          </p:spPr>
        </p:sp>
        <p:sp>
          <p:nvSpPr>
            <p:cNvPr name="TextBox 17" id="17"/>
            <p:cNvSpPr txBox="true"/>
            <p:nvPr/>
          </p:nvSpPr>
          <p:spPr>
            <a:xfrm>
              <a:off x="0" y="-38100"/>
              <a:ext cx="812800" cy="579677"/>
            </a:xfrm>
            <a:prstGeom prst="rect">
              <a:avLst/>
            </a:prstGeom>
          </p:spPr>
          <p:txBody>
            <a:bodyPr anchor="ctr" rtlCol="false" tIns="50800" lIns="50800" bIns="50800" rIns="50800"/>
            <a:lstStyle/>
            <a:p>
              <a:pPr algn="ctr">
                <a:lnSpc>
                  <a:spcPts val="2680"/>
                </a:lnSpc>
              </a:pPr>
            </a:p>
          </p:txBody>
        </p:sp>
      </p:grpSp>
      <p:sp>
        <p:nvSpPr>
          <p:cNvPr name="TextBox 18" id="18"/>
          <p:cNvSpPr txBox="true"/>
          <p:nvPr/>
        </p:nvSpPr>
        <p:spPr>
          <a:xfrm rot="0">
            <a:off x="1372158" y="7709767"/>
            <a:ext cx="2399184" cy="1002665"/>
          </a:xfrm>
          <a:prstGeom prst="rect">
            <a:avLst/>
          </a:prstGeom>
        </p:spPr>
        <p:txBody>
          <a:bodyPr anchor="t" rtlCol="false" tIns="0" lIns="0" bIns="0" rIns="0">
            <a:spAutoFit/>
          </a:bodyPr>
          <a:lstStyle/>
          <a:p>
            <a:pPr algn="ctr">
              <a:lnSpc>
                <a:spcPts val="2680"/>
              </a:lnSpc>
            </a:pPr>
            <a:r>
              <a:rPr lang="en-US" sz="2000" spc="-110">
                <a:solidFill>
                  <a:srgbClr val="FCFEFD"/>
                </a:solidFill>
                <a:latin typeface="Helvetica World"/>
                <a:ea typeface="Helvetica World"/>
                <a:cs typeface="Helvetica World"/>
                <a:sym typeface="Helvetica World"/>
              </a:rPr>
              <a:t>L</a:t>
            </a:r>
            <a:r>
              <a:rPr lang="en-US" sz="2000" spc="-110">
                <a:solidFill>
                  <a:srgbClr val="FCFEFD"/>
                </a:solidFill>
                <a:latin typeface="Helvetica World"/>
                <a:ea typeface="Helvetica World"/>
                <a:cs typeface="Helvetica World"/>
                <a:sym typeface="Helvetica World"/>
              </a:rPr>
              <a:t>egislature: funding and mandates</a:t>
            </a:r>
          </a:p>
          <a:p>
            <a:pPr algn="ctr">
              <a:lnSpc>
                <a:spcPts val="2680"/>
              </a:lnSpc>
            </a:pPr>
          </a:p>
        </p:txBody>
      </p:sp>
      <p:grpSp>
        <p:nvGrpSpPr>
          <p:cNvPr name="Group 19" id="19"/>
          <p:cNvGrpSpPr/>
          <p:nvPr/>
        </p:nvGrpSpPr>
        <p:grpSpPr>
          <a:xfrm rot="0">
            <a:off x="5410200" y="7202000"/>
            <a:ext cx="3086100" cy="2056300"/>
            <a:chOff x="0" y="0"/>
            <a:chExt cx="812800" cy="541577"/>
          </a:xfrm>
        </p:grpSpPr>
        <p:sp>
          <p:nvSpPr>
            <p:cNvPr name="Freeform 20" id="20"/>
            <p:cNvSpPr/>
            <p:nvPr/>
          </p:nvSpPr>
          <p:spPr>
            <a:xfrm flipH="false" flipV="false" rot="0">
              <a:off x="0" y="0"/>
              <a:ext cx="812800" cy="541577"/>
            </a:xfrm>
            <a:custGeom>
              <a:avLst/>
              <a:gdLst/>
              <a:ahLst/>
              <a:cxnLst/>
              <a:rect r="r" b="b" t="t" l="l"/>
              <a:pathLst>
                <a:path h="541577" w="812800">
                  <a:moveTo>
                    <a:pt x="0" y="0"/>
                  </a:moveTo>
                  <a:lnTo>
                    <a:pt x="812800" y="0"/>
                  </a:lnTo>
                  <a:lnTo>
                    <a:pt x="812800" y="541577"/>
                  </a:lnTo>
                  <a:lnTo>
                    <a:pt x="0" y="541577"/>
                  </a:lnTo>
                  <a:close/>
                </a:path>
              </a:pathLst>
            </a:custGeom>
            <a:solidFill>
              <a:srgbClr val="35B8BF"/>
            </a:solidFill>
            <a:ln w="9525" cap="sq">
              <a:solidFill>
                <a:srgbClr val="F5C5F5"/>
              </a:solidFill>
              <a:prstDash val="solid"/>
              <a:miter/>
            </a:ln>
          </p:spPr>
        </p:sp>
        <p:sp>
          <p:nvSpPr>
            <p:cNvPr name="TextBox 21" id="21"/>
            <p:cNvSpPr txBox="true"/>
            <p:nvPr/>
          </p:nvSpPr>
          <p:spPr>
            <a:xfrm>
              <a:off x="0" y="-38100"/>
              <a:ext cx="812800" cy="579677"/>
            </a:xfrm>
            <a:prstGeom prst="rect">
              <a:avLst/>
            </a:prstGeom>
          </p:spPr>
          <p:txBody>
            <a:bodyPr anchor="ctr" rtlCol="false" tIns="50800" lIns="50800" bIns="50800" rIns="50800"/>
            <a:lstStyle/>
            <a:p>
              <a:pPr algn="ctr">
                <a:lnSpc>
                  <a:spcPts val="2680"/>
                </a:lnSpc>
              </a:pPr>
            </a:p>
          </p:txBody>
        </p:sp>
      </p:grpSp>
      <p:sp>
        <p:nvSpPr>
          <p:cNvPr name="TextBox 22" id="22"/>
          <p:cNvSpPr txBox="true"/>
          <p:nvPr/>
        </p:nvSpPr>
        <p:spPr>
          <a:xfrm rot="0">
            <a:off x="5753658" y="7876455"/>
            <a:ext cx="2399184" cy="669290"/>
          </a:xfrm>
          <a:prstGeom prst="rect">
            <a:avLst/>
          </a:prstGeom>
        </p:spPr>
        <p:txBody>
          <a:bodyPr anchor="t" rtlCol="false" tIns="0" lIns="0" bIns="0" rIns="0">
            <a:spAutoFit/>
          </a:bodyPr>
          <a:lstStyle/>
          <a:p>
            <a:pPr algn="ctr">
              <a:lnSpc>
                <a:spcPts val="2680"/>
              </a:lnSpc>
            </a:pPr>
            <a:r>
              <a:rPr lang="en-US" sz="2000" spc="-110">
                <a:solidFill>
                  <a:srgbClr val="FCFEFD"/>
                </a:solidFill>
                <a:latin typeface="Helvetica World"/>
                <a:ea typeface="Helvetica World"/>
                <a:cs typeface="Helvetica World"/>
                <a:sym typeface="Helvetica World"/>
              </a:rPr>
              <a:t>LDH:</a:t>
            </a:r>
            <a:r>
              <a:rPr lang="en-US" sz="2000" spc="-110">
                <a:solidFill>
                  <a:srgbClr val="FCFEFD"/>
                </a:solidFill>
                <a:latin typeface="Helvetica World"/>
                <a:ea typeface="Helvetica World"/>
                <a:cs typeface="Helvetica World"/>
                <a:sym typeface="Helvetica World"/>
              </a:rPr>
              <a:t> Medicaid rules</a:t>
            </a:r>
          </a:p>
          <a:p>
            <a:pPr algn="ctr">
              <a:lnSpc>
                <a:spcPts val="2680"/>
              </a:lnSpc>
            </a:pPr>
          </a:p>
        </p:txBody>
      </p:sp>
      <p:grpSp>
        <p:nvGrpSpPr>
          <p:cNvPr name="Group 23" id="23"/>
          <p:cNvGrpSpPr/>
          <p:nvPr/>
        </p:nvGrpSpPr>
        <p:grpSpPr>
          <a:xfrm rot="0">
            <a:off x="9791700" y="7202000"/>
            <a:ext cx="3086100" cy="2056300"/>
            <a:chOff x="0" y="0"/>
            <a:chExt cx="812800" cy="541577"/>
          </a:xfrm>
        </p:grpSpPr>
        <p:sp>
          <p:nvSpPr>
            <p:cNvPr name="Freeform 24" id="24"/>
            <p:cNvSpPr/>
            <p:nvPr/>
          </p:nvSpPr>
          <p:spPr>
            <a:xfrm flipH="false" flipV="false" rot="0">
              <a:off x="0" y="0"/>
              <a:ext cx="812800" cy="541577"/>
            </a:xfrm>
            <a:custGeom>
              <a:avLst/>
              <a:gdLst/>
              <a:ahLst/>
              <a:cxnLst/>
              <a:rect r="r" b="b" t="t" l="l"/>
              <a:pathLst>
                <a:path h="541577" w="812800">
                  <a:moveTo>
                    <a:pt x="0" y="0"/>
                  </a:moveTo>
                  <a:lnTo>
                    <a:pt x="812800" y="0"/>
                  </a:lnTo>
                  <a:lnTo>
                    <a:pt x="812800" y="541577"/>
                  </a:lnTo>
                  <a:lnTo>
                    <a:pt x="0" y="541577"/>
                  </a:lnTo>
                  <a:close/>
                </a:path>
              </a:pathLst>
            </a:custGeom>
            <a:solidFill>
              <a:srgbClr val="35B8BF"/>
            </a:solidFill>
            <a:ln w="9525" cap="sq">
              <a:solidFill>
                <a:srgbClr val="F5C5F5"/>
              </a:solidFill>
              <a:prstDash val="solid"/>
              <a:miter/>
            </a:ln>
          </p:spPr>
        </p:sp>
        <p:sp>
          <p:nvSpPr>
            <p:cNvPr name="TextBox 25" id="25"/>
            <p:cNvSpPr txBox="true"/>
            <p:nvPr/>
          </p:nvSpPr>
          <p:spPr>
            <a:xfrm>
              <a:off x="0" y="-38100"/>
              <a:ext cx="812800" cy="579677"/>
            </a:xfrm>
            <a:prstGeom prst="rect">
              <a:avLst/>
            </a:prstGeom>
          </p:spPr>
          <p:txBody>
            <a:bodyPr anchor="ctr" rtlCol="false" tIns="50800" lIns="50800" bIns="50800" rIns="50800"/>
            <a:lstStyle/>
            <a:p>
              <a:pPr algn="ctr">
                <a:lnSpc>
                  <a:spcPts val="2680"/>
                </a:lnSpc>
              </a:pPr>
            </a:p>
          </p:txBody>
        </p:sp>
      </p:grpSp>
      <p:sp>
        <p:nvSpPr>
          <p:cNvPr name="TextBox 26" id="26"/>
          <p:cNvSpPr txBox="true"/>
          <p:nvPr/>
        </p:nvSpPr>
        <p:spPr>
          <a:xfrm rot="0">
            <a:off x="10135158" y="7709767"/>
            <a:ext cx="2399184" cy="1002665"/>
          </a:xfrm>
          <a:prstGeom prst="rect">
            <a:avLst/>
          </a:prstGeom>
        </p:spPr>
        <p:txBody>
          <a:bodyPr anchor="t" rtlCol="false" tIns="0" lIns="0" bIns="0" rIns="0">
            <a:spAutoFit/>
          </a:bodyPr>
          <a:lstStyle/>
          <a:p>
            <a:pPr algn="ctr">
              <a:lnSpc>
                <a:spcPts val="2680"/>
              </a:lnSpc>
            </a:pPr>
            <a:r>
              <a:rPr lang="en-US" sz="2000" spc="-110">
                <a:solidFill>
                  <a:srgbClr val="FCFEFD"/>
                </a:solidFill>
                <a:latin typeface="Helvetica World"/>
                <a:ea typeface="Helvetica World"/>
                <a:cs typeface="Helvetica World"/>
                <a:sym typeface="Helvetica World"/>
              </a:rPr>
              <a:t>DCFS: </a:t>
            </a:r>
            <a:r>
              <a:rPr lang="en-US" sz="2000" spc="-110">
                <a:solidFill>
                  <a:srgbClr val="FCFEFD"/>
                </a:solidFill>
                <a:latin typeface="Helvetica World"/>
                <a:ea typeface="Helvetica World"/>
                <a:cs typeface="Helvetica World"/>
                <a:sym typeface="Helvetica World"/>
              </a:rPr>
              <a:t>child safety and placement</a:t>
            </a:r>
          </a:p>
          <a:p>
            <a:pPr algn="ctr">
              <a:lnSpc>
                <a:spcPts val="2680"/>
              </a:lnSpc>
            </a:pPr>
          </a:p>
        </p:txBody>
      </p:sp>
      <p:grpSp>
        <p:nvGrpSpPr>
          <p:cNvPr name="Group 27" id="27"/>
          <p:cNvGrpSpPr/>
          <p:nvPr/>
        </p:nvGrpSpPr>
        <p:grpSpPr>
          <a:xfrm rot="0">
            <a:off x="14173200" y="7202000"/>
            <a:ext cx="3086100" cy="2056300"/>
            <a:chOff x="0" y="0"/>
            <a:chExt cx="812800" cy="541577"/>
          </a:xfrm>
        </p:grpSpPr>
        <p:sp>
          <p:nvSpPr>
            <p:cNvPr name="Freeform 28" id="28"/>
            <p:cNvSpPr/>
            <p:nvPr/>
          </p:nvSpPr>
          <p:spPr>
            <a:xfrm flipH="false" flipV="false" rot="0">
              <a:off x="0" y="0"/>
              <a:ext cx="812800" cy="541577"/>
            </a:xfrm>
            <a:custGeom>
              <a:avLst/>
              <a:gdLst/>
              <a:ahLst/>
              <a:cxnLst/>
              <a:rect r="r" b="b" t="t" l="l"/>
              <a:pathLst>
                <a:path h="541577" w="812800">
                  <a:moveTo>
                    <a:pt x="0" y="0"/>
                  </a:moveTo>
                  <a:lnTo>
                    <a:pt x="812800" y="0"/>
                  </a:lnTo>
                  <a:lnTo>
                    <a:pt x="812800" y="541577"/>
                  </a:lnTo>
                  <a:lnTo>
                    <a:pt x="0" y="541577"/>
                  </a:lnTo>
                  <a:close/>
                </a:path>
              </a:pathLst>
            </a:custGeom>
            <a:solidFill>
              <a:srgbClr val="35B8BF"/>
            </a:solidFill>
            <a:ln w="9525" cap="sq">
              <a:solidFill>
                <a:srgbClr val="F5C5F5"/>
              </a:solidFill>
              <a:prstDash val="solid"/>
              <a:miter/>
            </a:ln>
          </p:spPr>
        </p:sp>
        <p:sp>
          <p:nvSpPr>
            <p:cNvPr name="TextBox 29" id="29"/>
            <p:cNvSpPr txBox="true"/>
            <p:nvPr/>
          </p:nvSpPr>
          <p:spPr>
            <a:xfrm>
              <a:off x="0" y="-38100"/>
              <a:ext cx="812800" cy="579677"/>
            </a:xfrm>
            <a:prstGeom prst="rect">
              <a:avLst/>
            </a:prstGeom>
          </p:spPr>
          <p:txBody>
            <a:bodyPr anchor="ctr" rtlCol="false" tIns="50800" lIns="50800" bIns="50800" rIns="50800"/>
            <a:lstStyle/>
            <a:p>
              <a:pPr algn="ctr">
                <a:lnSpc>
                  <a:spcPts val="2680"/>
                </a:lnSpc>
              </a:pPr>
            </a:p>
          </p:txBody>
        </p:sp>
      </p:grpSp>
      <p:sp>
        <p:nvSpPr>
          <p:cNvPr name="TextBox 30" id="30"/>
          <p:cNvSpPr txBox="true"/>
          <p:nvPr/>
        </p:nvSpPr>
        <p:spPr>
          <a:xfrm rot="0">
            <a:off x="14516658" y="7876455"/>
            <a:ext cx="2399184" cy="669290"/>
          </a:xfrm>
          <a:prstGeom prst="rect">
            <a:avLst/>
          </a:prstGeom>
        </p:spPr>
        <p:txBody>
          <a:bodyPr anchor="t" rtlCol="false" tIns="0" lIns="0" bIns="0" rIns="0">
            <a:spAutoFit/>
          </a:bodyPr>
          <a:lstStyle/>
          <a:p>
            <a:pPr algn="ctr">
              <a:lnSpc>
                <a:spcPts val="2680"/>
              </a:lnSpc>
            </a:pPr>
            <a:r>
              <a:rPr lang="en-US" sz="2000" spc="-110">
                <a:solidFill>
                  <a:srgbClr val="FCFEFD"/>
                </a:solidFill>
                <a:latin typeface="Helvetica World"/>
                <a:ea typeface="Helvetica World"/>
                <a:cs typeface="Helvetica World"/>
                <a:sym typeface="Helvetica World"/>
              </a:rPr>
              <a:t>MCOs:</a:t>
            </a:r>
            <a:r>
              <a:rPr lang="en-US" sz="2000" spc="-110">
                <a:solidFill>
                  <a:srgbClr val="FCFEFD"/>
                </a:solidFill>
                <a:latin typeface="Helvetica World"/>
                <a:ea typeface="Helvetica World"/>
                <a:cs typeface="Helvetica World"/>
                <a:sym typeface="Helvetica World"/>
              </a:rPr>
              <a:t> approvals and access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0" y="4808811"/>
            <a:ext cx="18288000" cy="5478189"/>
            <a:chOff x="0" y="0"/>
            <a:chExt cx="4816593" cy="1442815"/>
          </a:xfrm>
        </p:grpSpPr>
        <p:sp>
          <p:nvSpPr>
            <p:cNvPr name="Freeform 3" id="3"/>
            <p:cNvSpPr/>
            <p:nvPr/>
          </p:nvSpPr>
          <p:spPr>
            <a:xfrm flipH="false" flipV="false" rot="0">
              <a:off x="0" y="0"/>
              <a:ext cx="4816592" cy="1442815"/>
            </a:xfrm>
            <a:custGeom>
              <a:avLst/>
              <a:gdLst/>
              <a:ahLst/>
              <a:cxnLst/>
              <a:rect r="r" b="b" t="t" l="l"/>
              <a:pathLst>
                <a:path h="1442815" w="4816592">
                  <a:moveTo>
                    <a:pt x="0" y="0"/>
                  </a:moveTo>
                  <a:lnTo>
                    <a:pt x="4816592" y="0"/>
                  </a:lnTo>
                  <a:lnTo>
                    <a:pt x="4816592" y="1442815"/>
                  </a:lnTo>
                  <a:lnTo>
                    <a:pt x="0" y="1442815"/>
                  </a:lnTo>
                  <a:close/>
                </a:path>
              </a:pathLst>
            </a:custGeom>
            <a:solidFill>
              <a:srgbClr val="FCFEFD"/>
            </a:solidFill>
          </p:spPr>
        </p:sp>
        <p:sp>
          <p:nvSpPr>
            <p:cNvPr name="TextBox 4" id="4"/>
            <p:cNvSpPr txBox="true"/>
            <p:nvPr/>
          </p:nvSpPr>
          <p:spPr>
            <a:xfrm>
              <a:off x="0" y="-38100"/>
              <a:ext cx="4816593" cy="1480915"/>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0" y="3431740"/>
            <a:ext cx="5129928" cy="5826560"/>
            <a:chOff x="0" y="0"/>
            <a:chExt cx="794760" cy="902687"/>
          </a:xfrm>
        </p:grpSpPr>
        <p:sp>
          <p:nvSpPr>
            <p:cNvPr name="Freeform 6" id="6"/>
            <p:cNvSpPr/>
            <p:nvPr/>
          </p:nvSpPr>
          <p:spPr>
            <a:xfrm flipH="false" flipV="false" rot="0">
              <a:off x="0" y="0"/>
              <a:ext cx="794760" cy="902687"/>
            </a:xfrm>
            <a:custGeom>
              <a:avLst/>
              <a:gdLst/>
              <a:ahLst/>
              <a:cxnLst/>
              <a:rect r="r" b="b" t="t" l="l"/>
              <a:pathLst>
                <a:path h="902687" w="794760">
                  <a:moveTo>
                    <a:pt x="0" y="0"/>
                  </a:moveTo>
                  <a:lnTo>
                    <a:pt x="794760" y="0"/>
                  </a:lnTo>
                  <a:lnTo>
                    <a:pt x="794760" y="902687"/>
                  </a:lnTo>
                  <a:lnTo>
                    <a:pt x="0" y="902687"/>
                  </a:lnTo>
                  <a:close/>
                </a:path>
              </a:pathLst>
            </a:custGeom>
            <a:blipFill>
              <a:blip r:embed="rId2"/>
              <a:stretch>
                <a:fillRect l="-35078" t="0" r="-35078" b="0"/>
              </a:stretch>
            </a:blipFill>
          </p:spPr>
        </p:sp>
      </p:grpSp>
      <p:grpSp>
        <p:nvGrpSpPr>
          <p:cNvPr name="Group 7" id="7"/>
          <p:cNvGrpSpPr/>
          <p:nvPr/>
        </p:nvGrpSpPr>
        <p:grpSpPr>
          <a:xfrm rot="0">
            <a:off x="5752313" y="3431740"/>
            <a:ext cx="3585211" cy="2093494"/>
            <a:chOff x="0" y="0"/>
            <a:chExt cx="555443" cy="324337"/>
          </a:xfrm>
        </p:grpSpPr>
        <p:sp>
          <p:nvSpPr>
            <p:cNvPr name="Freeform 8" id="8"/>
            <p:cNvSpPr/>
            <p:nvPr/>
          </p:nvSpPr>
          <p:spPr>
            <a:xfrm flipH="false" flipV="false" rot="0">
              <a:off x="0" y="0"/>
              <a:ext cx="555443" cy="324337"/>
            </a:xfrm>
            <a:custGeom>
              <a:avLst/>
              <a:gdLst/>
              <a:ahLst/>
              <a:cxnLst/>
              <a:rect r="r" b="b" t="t" l="l"/>
              <a:pathLst>
                <a:path h="324337" w="555443">
                  <a:moveTo>
                    <a:pt x="0" y="0"/>
                  </a:moveTo>
                  <a:lnTo>
                    <a:pt x="555443" y="0"/>
                  </a:lnTo>
                  <a:lnTo>
                    <a:pt x="555443" y="324337"/>
                  </a:lnTo>
                  <a:lnTo>
                    <a:pt x="0" y="324337"/>
                  </a:lnTo>
                  <a:close/>
                </a:path>
              </a:pathLst>
            </a:custGeom>
            <a:blipFill>
              <a:blip r:embed="rId3"/>
              <a:stretch>
                <a:fillRect l="0" t="-6981" r="0" b="-6981"/>
              </a:stretch>
            </a:blipFill>
          </p:spPr>
        </p:sp>
      </p:grpSp>
      <p:grpSp>
        <p:nvGrpSpPr>
          <p:cNvPr name="Group 9" id="9"/>
          <p:cNvGrpSpPr/>
          <p:nvPr/>
        </p:nvGrpSpPr>
        <p:grpSpPr>
          <a:xfrm rot="0">
            <a:off x="9998969" y="3431740"/>
            <a:ext cx="3585211" cy="2093494"/>
            <a:chOff x="0" y="0"/>
            <a:chExt cx="555443" cy="324337"/>
          </a:xfrm>
        </p:grpSpPr>
        <p:sp>
          <p:nvSpPr>
            <p:cNvPr name="Freeform 10" id="10"/>
            <p:cNvSpPr/>
            <p:nvPr/>
          </p:nvSpPr>
          <p:spPr>
            <a:xfrm flipH="false" flipV="false" rot="0">
              <a:off x="0" y="0"/>
              <a:ext cx="555443" cy="324337"/>
            </a:xfrm>
            <a:custGeom>
              <a:avLst/>
              <a:gdLst/>
              <a:ahLst/>
              <a:cxnLst/>
              <a:rect r="r" b="b" t="t" l="l"/>
              <a:pathLst>
                <a:path h="324337" w="555443">
                  <a:moveTo>
                    <a:pt x="0" y="0"/>
                  </a:moveTo>
                  <a:lnTo>
                    <a:pt x="555443" y="0"/>
                  </a:lnTo>
                  <a:lnTo>
                    <a:pt x="555443" y="324337"/>
                  </a:lnTo>
                  <a:lnTo>
                    <a:pt x="0" y="324337"/>
                  </a:lnTo>
                  <a:close/>
                </a:path>
              </a:pathLst>
            </a:custGeom>
            <a:blipFill>
              <a:blip r:embed="rId4"/>
              <a:stretch>
                <a:fillRect l="0" t="-7049" r="0" b="-7049"/>
              </a:stretch>
            </a:blipFill>
          </p:spPr>
        </p:sp>
      </p:grpSp>
      <p:grpSp>
        <p:nvGrpSpPr>
          <p:cNvPr name="Group 11" id="11"/>
          <p:cNvGrpSpPr/>
          <p:nvPr/>
        </p:nvGrpSpPr>
        <p:grpSpPr>
          <a:xfrm rot="0">
            <a:off x="14266076" y="3431740"/>
            <a:ext cx="4434805" cy="2093494"/>
            <a:chOff x="0" y="0"/>
            <a:chExt cx="687067" cy="324337"/>
          </a:xfrm>
        </p:grpSpPr>
        <p:sp>
          <p:nvSpPr>
            <p:cNvPr name="Freeform 12" id="12"/>
            <p:cNvSpPr/>
            <p:nvPr/>
          </p:nvSpPr>
          <p:spPr>
            <a:xfrm flipH="false" flipV="false" rot="0">
              <a:off x="0" y="0"/>
              <a:ext cx="687067" cy="324337"/>
            </a:xfrm>
            <a:custGeom>
              <a:avLst/>
              <a:gdLst/>
              <a:ahLst/>
              <a:cxnLst/>
              <a:rect r="r" b="b" t="t" l="l"/>
              <a:pathLst>
                <a:path h="324337" w="687067">
                  <a:moveTo>
                    <a:pt x="0" y="0"/>
                  </a:moveTo>
                  <a:lnTo>
                    <a:pt x="687067" y="0"/>
                  </a:lnTo>
                  <a:lnTo>
                    <a:pt x="687067" y="324337"/>
                  </a:lnTo>
                  <a:lnTo>
                    <a:pt x="0" y="324337"/>
                  </a:lnTo>
                  <a:close/>
                </a:path>
              </a:pathLst>
            </a:custGeom>
            <a:blipFill>
              <a:blip r:embed="rId5"/>
              <a:stretch>
                <a:fillRect l="0" t="-23348" r="0" b="-23348"/>
              </a:stretch>
            </a:blipFill>
          </p:spPr>
        </p:sp>
      </p:grpSp>
      <p:sp>
        <p:nvSpPr>
          <p:cNvPr name="TextBox 13" id="13"/>
          <p:cNvSpPr txBox="true"/>
          <p:nvPr/>
        </p:nvSpPr>
        <p:spPr>
          <a:xfrm rot="0">
            <a:off x="1028700" y="1815883"/>
            <a:ext cx="11303748" cy="990600"/>
          </a:xfrm>
          <a:prstGeom prst="rect">
            <a:avLst/>
          </a:prstGeom>
        </p:spPr>
        <p:txBody>
          <a:bodyPr anchor="t" rtlCol="false" tIns="0" lIns="0" bIns="0" rIns="0">
            <a:spAutoFit/>
          </a:bodyPr>
          <a:lstStyle/>
          <a:p>
            <a:pPr algn="l">
              <a:lnSpc>
                <a:spcPts val="6299"/>
              </a:lnSpc>
            </a:pPr>
            <a:r>
              <a:rPr lang="en-US" b="true" sz="5999" i="true" spc="-329">
                <a:solidFill>
                  <a:srgbClr val="FCFEFD"/>
                </a:solidFill>
                <a:latin typeface="Agrandir Grand Bold Italics"/>
                <a:ea typeface="Agrandir Grand Bold Italics"/>
                <a:cs typeface="Agrandir Grand Bold Italics"/>
                <a:sym typeface="Agrandir Grand Bold Italics"/>
              </a:rPr>
              <a:t>Advoc</a:t>
            </a:r>
            <a:r>
              <a:rPr lang="en-US" b="true" sz="5999" i="true" spc="-329">
                <a:solidFill>
                  <a:srgbClr val="FCFEFD"/>
                </a:solidFill>
                <a:latin typeface="Agrandir Grand Bold Italics"/>
                <a:ea typeface="Agrandir Grand Bold Italics"/>
                <a:cs typeface="Agrandir Grand Bold Italics"/>
                <a:sym typeface="Agrandir Grand Bold Italics"/>
              </a:rPr>
              <a:t>acy Framework</a:t>
            </a:r>
          </a:p>
        </p:txBody>
      </p:sp>
      <p:sp>
        <p:nvSpPr>
          <p:cNvPr name="AutoShape 14" id="14"/>
          <p:cNvSpPr/>
          <p:nvPr/>
        </p:nvSpPr>
        <p:spPr>
          <a:xfrm>
            <a:off x="11505807" y="2358807"/>
            <a:ext cx="7704368" cy="0"/>
          </a:xfrm>
          <a:prstGeom prst="line">
            <a:avLst/>
          </a:prstGeom>
          <a:ln cap="flat" w="9525">
            <a:solidFill>
              <a:srgbClr val="FCFEFD"/>
            </a:solidFill>
            <a:prstDash val="solid"/>
            <a:headEnd type="none" len="sm" w="sm"/>
            <a:tailEnd type="none" len="sm" w="sm"/>
          </a:ln>
        </p:spPr>
      </p:sp>
      <p:sp>
        <p:nvSpPr>
          <p:cNvPr name="TextBox 15" id="15"/>
          <p:cNvSpPr txBox="true"/>
          <p:nvPr/>
        </p:nvSpPr>
        <p:spPr>
          <a:xfrm rot="0">
            <a:off x="5731862" y="5963425"/>
            <a:ext cx="3339112" cy="5213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Reality</a:t>
            </a:r>
          </a:p>
        </p:txBody>
      </p:sp>
      <p:sp>
        <p:nvSpPr>
          <p:cNvPr name="TextBox 16" id="16"/>
          <p:cNvSpPr txBox="true"/>
          <p:nvPr/>
        </p:nvSpPr>
        <p:spPr>
          <a:xfrm rot="0">
            <a:off x="5731862" y="6739890"/>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01</a:t>
            </a:r>
          </a:p>
        </p:txBody>
      </p:sp>
      <p:sp>
        <p:nvSpPr>
          <p:cNvPr name="TextBox 17" id="17"/>
          <p:cNvSpPr txBox="true"/>
          <p:nvPr/>
        </p:nvSpPr>
        <p:spPr>
          <a:xfrm rot="0">
            <a:off x="5731862" y="7592695"/>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02</a:t>
            </a:r>
          </a:p>
        </p:txBody>
      </p:sp>
      <p:sp>
        <p:nvSpPr>
          <p:cNvPr name="TextBox 18" id="18"/>
          <p:cNvSpPr txBox="true"/>
          <p:nvPr/>
        </p:nvSpPr>
        <p:spPr>
          <a:xfrm rot="0">
            <a:off x="5731862" y="8338185"/>
            <a:ext cx="635721" cy="443865"/>
          </a:xfrm>
          <a:prstGeom prst="rect">
            <a:avLst/>
          </a:prstGeom>
        </p:spPr>
        <p:txBody>
          <a:bodyPr anchor="t" rtlCol="false" tIns="0" lIns="0" bIns="0" rIns="0">
            <a:spAutoFit/>
          </a:bodyPr>
          <a:lstStyle/>
          <a:p>
            <a:pPr algn="l">
              <a:lnSpc>
                <a:spcPts val="3780"/>
              </a:lnSpc>
            </a:pPr>
            <a:r>
              <a:rPr lang="en-US" sz="2000" spc="-110">
                <a:solidFill>
                  <a:srgbClr val="35B8BF"/>
                </a:solidFill>
                <a:latin typeface="Helvetica World"/>
                <a:ea typeface="Helvetica World"/>
                <a:cs typeface="Helvetica World"/>
                <a:sym typeface="Helvetica World"/>
              </a:rPr>
              <a:t>03</a:t>
            </a:r>
          </a:p>
        </p:txBody>
      </p:sp>
      <p:sp>
        <p:nvSpPr>
          <p:cNvPr name="TextBox 19" id="19"/>
          <p:cNvSpPr txBox="true"/>
          <p:nvPr/>
        </p:nvSpPr>
        <p:spPr>
          <a:xfrm rot="0">
            <a:off x="6332472" y="6739890"/>
            <a:ext cx="2738502"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Tell a Real Patient Story</a:t>
            </a:r>
          </a:p>
        </p:txBody>
      </p:sp>
      <p:sp>
        <p:nvSpPr>
          <p:cNvPr name="TextBox 20" id="20"/>
          <p:cNvSpPr txBox="true"/>
          <p:nvPr/>
        </p:nvSpPr>
        <p:spPr>
          <a:xfrm rot="0">
            <a:off x="6332472" y="7592695"/>
            <a:ext cx="2738502" cy="669290"/>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Connect the issue to the policymakers area. </a:t>
            </a:r>
          </a:p>
        </p:txBody>
      </p:sp>
      <p:sp>
        <p:nvSpPr>
          <p:cNvPr name="TextBox 21" id="21"/>
          <p:cNvSpPr txBox="true"/>
          <p:nvPr/>
        </p:nvSpPr>
        <p:spPr>
          <a:xfrm rot="0">
            <a:off x="6332472" y="8442960"/>
            <a:ext cx="2738502" cy="669290"/>
          </a:xfrm>
          <a:prstGeom prst="rect">
            <a:avLst/>
          </a:prstGeom>
        </p:spPr>
        <p:txBody>
          <a:bodyPr anchor="t" rtlCol="false" tIns="0" lIns="0" bIns="0" rIns="0">
            <a:spAutoFit/>
          </a:bodyPr>
          <a:lstStyle/>
          <a:p>
            <a:pPr algn="l" marL="0" indent="0" lvl="0">
              <a:lnSpc>
                <a:spcPts val="2680"/>
              </a:lnSpc>
              <a:spcBef>
                <a:spcPct val="0"/>
              </a:spcBef>
            </a:pPr>
            <a:r>
              <a:rPr lang="en-US" sz="2000" spc="-110">
                <a:solidFill>
                  <a:srgbClr val="35B8BF"/>
                </a:solidFill>
                <a:latin typeface="Helvetica World"/>
                <a:ea typeface="Helvetica World"/>
                <a:cs typeface="Helvetica World"/>
                <a:sym typeface="Helvetica World"/>
              </a:rPr>
              <a:t>Show Proof of Actual Impact Where Possible</a:t>
            </a:r>
          </a:p>
        </p:txBody>
      </p:sp>
      <p:sp>
        <p:nvSpPr>
          <p:cNvPr name="TextBox 22" id="22"/>
          <p:cNvSpPr txBox="true"/>
          <p:nvPr/>
        </p:nvSpPr>
        <p:spPr>
          <a:xfrm rot="0">
            <a:off x="9998969" y="5963425"/>
            <a:ext cx="3339112" cy="5213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Simplicity</a:t>
            </a:r>
          </a:p>
        </p:txBody>
      </p:sp>
      <p:sp>
        <p:nvSpPr>
          <p:cNvPr name="TextBox 23" id="23"/>
          <p:cNvSpPr txBox="true"/>
          <p:nvPr/>
        </p:nvSpPr>
        <p:spPr>
          <a:xfrm rot="0">
            <a:off x="9998969" y="6739890"/>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01</a:t>
            </a:r>
          </a:p>
        </p:txBody>
      </p:sp>
      <p:sp>
        <p:nvSpPr>
          <p:cNvPr name="TextBox 24" id="24"/>
          <p:cNvSpPr txBox="true"/>
          <p:nvPr/>
        </p:nvSpPr>
        <p:spPr>
          <a:xfrm rot="0">
            <a:off x="9998969" y="7592695"/>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02</a:t>
            </a:r>
          </a:p>
        </p:txBody>
      </p:sp>
      <p:sp>
        <p:nvSpPr>
          <p:cNvPr name="TextBox 25" id="25"/>
          <p:cNvSpPr txBox="true"/>
          <p:nvPr/>
        </p:nvSpPr>
        <p:spPr>
          <a:xfrm rot="0">
            <a:off x="9998969" y="8338185"/>
            <a:ext cx="635721" cy="443865"/>
          </a:xfrm>
          <a:prstGeom prst="rect">
            <a:avLst/>
          </a:prstGeom>
        </p:spPr>
        <p:txBody>
          <a:bodyPr anchor="t" rtlCol="false" tIns="0" lIns="0" bIns="0" rIns="0">
            <a:spAutoFit/>
          </a:bodyPr>
          <a:lstStyle/>
          <a:p>
            <a:pPr algn="l">
              <a:lnSpc>
                <a:spcPts val="3780"/>
              </a:lnSpc>
            </a:pPr>
            <a:r>
              <a:rPr lang="en-US" sz="2000" spc="-110">
                <a:solidFill>
                  <a:srgbClr val="35B8BF"/>
                </a:solidFill>
                <a:latin typeface="Helvetica World"/>
                <a:ea typeface="Helvetica World"/>
                <a:cs typeface="Helvetica World"/>
                <a:sym typeface="Helvetica World"/>
              </a:rPr>
              <a:t>03</a:t>
            </a:r>
          </a:p>
        </p:txBody>
      </p:sp>
      <p:sp>
        <p:nvSpPr>
          <p:cNvPr name="TextBox 26" id="26"/>
          <p:cNvSpPr txBox="true"/>
          <p:nvPr/>
        </p:nvSpPr>
        <p:spPr>
          <a:xfrm rot="0">
            <a:off x="10599579" y="6739890"/>
            <a:ext cx="2738502" cy="669290"/>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Remember Policymakers are not Experts </a:t>
            </a:r>
          </a:p>
        </p:txBody>
      </p:sp>
      <p:sp>
        <p:nvSpPr>
          <p:cNvPr name="TextBox 27" id="27"/>
          <p:cNvSpPr txBox="true"/>
          <p:nvPr/>
        </p:nvSpPr>
        <p:spPr>
          <a:xfrm rot="0">
            <a:off x="10599579" y="7592695"/>
            <a:ext cx="2738502" cy="669290"/>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Provide simply data - no acronyms</a:t>
            </a:r>
          </a:p>
        </p:txBody>
      </p:sp>
      <p:sp>
        <p:nvSpPr>
          <p:cNvPr name="TextBox 28" id="28"/>
          <p:cNvSpPr txBox="true"/>
          <p:nvPr/>
        </p:nvSpPr>
        <p:spPr>
          <a:xfrm rot="0">
            <a:off x="10599579" y="8338185"/>
            <a:ext cx="2738502" cy="443865"/>
          </a:xfrm>
          <a:prstGeom prst="rect">
            <a:avLst/>
          </a:prstGeom>
        </p:spPr>
        <p:txBody>
          <a:bodyPr anchor="t" rtlCol="false" tIns="0" lIns="0" bIns="0" rIns="0">
            <a:spAutoFit/>
          </a:bodyPr>
          <a:lstStyle/>
          <a:p>
            <a:pPr algn="l">
              <a:lnSpc>
                <a:spcPts val="3780"/>
              </a:lnSpc>
            </a:pPr>
            <a:r>
              <a:rPr lang="en-US" sz="2000" spc="-110">
                <a:solidFill>
                  <a:srgbClr val="35B8BF"/>
                </a:solidFill>
                <a:latin typeface="Helvetica World"/>
                <a:ea typeface="Helvetica World"/>
                <a:cs typeface="Helvetica World"/>
                <a:sym typeface="Helvetica World"/>
              </a:rPr>
              <a:t>Make Sure Your Information is Accurate</a:t>
            </a:r>
          </a:p>
        </p:txBody>
      </p:sp>
      <p:sp>
        <p:nvSpPr>
          <p:cNvPr name="TextBox 29" id="29"/>
          <p:cNvSpPr txBox="true"/>
          <p:nvPr/>
        </p:nvSpPr>
        <p:spPr>
          <a:xfrm rot="0">
            <a:off x="14266076" y="6036450"/>
            <a:ext cx="3339112" cy="521335"/>
          </a:xfrm>
          <a:prstGeom prst="rect">
            <a:avLst/>
          </a:prstGeom>
        </p:spPr>
        <p:txBody>
          <a:bodyPr anchor="t" rtlCol="false" tIns="0" lIns="0" bIns="0" rIns="0">
            <a:spAutoFit/>
          </a:bodyPr>
          <a:lstStyle/>
          <a:p>
            <a:pPr algn="l">
              <a:lnSpc>
                <a:spcPts val="3920"/>
              </a:lnSpc>
            </a:pPr>
            <a:r>
              <a:rPr lang="en-US" sz="3500" spc="-192">
                <a:solidFill>
                  <a:srgbClr val="35B8BF"/>
                </a:solidFill>
                <a:latin typeface="Helvetica World"/>
                <a:ea typeface="Helvetica World"/>
                <a:cs typeface="Helvetica World"/>
                <a:sym typeface="Helvetica World"/>
              </a:rPr>
              <a:t>The Ask</a:t>
            </a:r>
          </a:p>
        </p:txBody>
      </p:sp>
      <p:sp>
        <p:nvSpPr>
          <p:cNvPr name="TextBox 30" id="30"/>
          <p:cNvSpPr txBox="true"/>
          <p:nvPr/>
        </p:nvSpPr>
        <p:spPr>
          <a:xfrm rot="0">
            <a:off x="14266076" y="6812915"/>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01</a:t>
            </a:r>
          </a:p>
        </p:txBody>
      </p:sp>
      <p:sp>
        <p:nvSpPr>
          <p:cNvPr name="TextBox 31" id="31"/>
          <p:cNvSpPr txBox="true"/>
          <p:nvPr/>
        </p:nvSpPr>
        <p:spPr>
          <a:xfrm rot="0">
            <a:off x="14866686" y="6812915"/>
            <a:ext cx="2738502" cy="669290"/>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Have a Prepared Concise Request for Solution</a:t>
            </a:r>
          </a:p>
        </p:txBody>
      </p:sp>
      <p:sp>
        <p:nvSpPr>
          <p:cNvPr name="TextBox 32" id="32"/>
          <p:cNvSpPr txBox="true"/>
          <p:nvPr/>
        </p:nvSpPr>
        <p:spPr>
          <a:xfrm rot="0">
            <a:off x="14266076" y="7665720"/>
            <a:ext cx="635721" cy="335915"/>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02</a:t>
            </a:r>
          </a:p>
        </p:txBody>
      </p:sp>
      <p:sp>
        <p:nvSpPr>
          <p:cNvPr name="TextBox 33" id="33"/>
          <p:cNvSpPr txBox="true"/>
          <p:nvPr/>
        </p:nvSpPr>
        <p:spPr>
          <a:xfrm rot="0">
            <a:off x="14866686" y="7665720"/>
            <a:ext cx="2738502" cy="669290"/>
          </a:xfrm>
          <a:prstGeom prst="rect">
            <a:avLst/>
          </a:prstGeom>
        </p:spPr>
        <p:txBody>
          <a:bodyPr anchor="t" rtlCol="false" tIns="0" lIns="0" bIns="0" rIns="0">
            <a:spAutoFit/>
          </a:bodyPr>
          <a:lstStyle/>
          <a:p>
            <a:pPr algn="l">
              <a:lnSpc>
                <a:spcPts val="2680"/>
              </a:lnSpc>
            </a:pPr>
            <a:r>
              <a:rPr lang="en-US" sz="2000" spc="-110">
                <a:solidFill>
                  <a:srgbClr val="35B8BF"/>
                </a:solidFill>
                <a:latin typeface="Helvetica World"/>
                <a:ea typeface="Helvetica World"/>
                <a:cs typeface="Helvetica World"/>
                <a:sym typeface="Helvetica World"/>
              </a:rPr>
              <a:t>Show Up with a Recommended Resolution</a:t>
            </a:r>
          </a:p>
        </p:txBody>
      </p:sp>
      <p:sp>
        <p:nvSpPr>
          <p:cNvPr name="TextBox 34" id="34"/>
          <p:cNvSpPr txBox="true"/>
          <p:nvPr/>
        </p:nvSpPr>
        <p:spPr>
          <a:xfrm rot="0">
            <a:off x="14266076" y="8415655"/>
            <a:ext cx="635721" cy="443865"/>
          </a:xfrm>
          <a:prstGeom prst="rect">
            <a:avLst/>
          </a:prstGeom>
        </p:spPr>
        <p:txBody>
          <a:bodyPr anchor="t" rtlCol="false" tIns="0" lIns="0" bIns="0" rIns="0">
            <a:spAutoFit/>
          </a:bodyPr>
          <a:lstStyle/>
          <a:p>
            <a:pPr algn="l">
              <a:lnSpc>
                <a:spcPts val="3780"/>
              </a:lnSpc>
            </a:pPr>
            <a:r>
              <a:rPr lang="en-US" sz="2000" spc="-110">
                <a:solidFill>
                  <a:srgbClr val="35B8BF"/>
                </a:solidFill>
                <a:latin typeface="Helvetica World"/>
                <a:ea typeface="Helvetica World"/>
                <a:cs typeface="Helvetica World"/>
                <a:sym typeface="Helvetica World"/>
              </a:rPr>
              <a:t>03</a:t>
            </a:r>
          </a:p>
        </p:txBody>
      </p:sp>
      <p:sp>
        <p:nvSpPr>
          <p:cNvPr name="TextBox 35" id="35"/>
          <p:cNvSpPr txBox="true"/>
          <p:nvPr/>
        </p:nvSpPr>
        <p:spPr>
          <a:xfrm rot="0">
            <a:off x="14866686" y="8415655"/>
            <a:ext cx="2738502" cy="920115"/>
          </a:xfrm>
          <a:prstGeom prst="rect">
            <a:avLst/>
          </a:prstGeom>
        </p:spPr>
        <p:txBody>
          <a:bodyPr anchor="t" rtlCol="false" tIns="0" lIns="0" bIns="0" rIns="0">
            <a:spAutoFit/>
          </a:bodyPr>
          <a:lstStyle/>
          <a:p>
            <a:pPr algn="l">
              <a:lnSpc>
                <a:spcPts val="3780"/>
              </a:lnSpc>
            </a:pPr>
            <a:r>
              <a:rPr lang="en-US" sz="2000" spc="-110">
                <a:solidFill>
                  <a:srgbClr val="35B8BF"/>
                </a:solidFill>
                <a:latin typeface="Helvetica World"/>
                <a:ea typeface="Helvetica World"/>
                <a:cs typeface="Helvetica World"/>
                <a:sym typeface="Helvetica World"/>
              </a:rPr>
              <a:t>Don’t Just Connect When Something is Wrong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8AF57"/>
        </a:solidFill>
      </p:bgPr>
    </p:bg>
    <p:spTree>
      <p:nvGrpSpPr>
        <p:cNvPr id="1" name=""/>
        <p:cNvGrpSpPr/>
        <p:nvPr/>
      </p:nvGrpSpPr>
      <p:grpSpPr>
        <a:xfrm>
          <a:off x="0" y="0"/>
          <a:ext cx="0" cy="0"/>
          <a:chOff x="0" y="0"/>
          <a:chExt cx="0" cy="0"/>
        </a:xfrm>
      </p:grpSpPr>
      <p:grpSp>
        <p:nvGrpSpPr>
          <p:cNvPr name="Group 2" id="2"/>
          <p:cNvGrpSpPr/>
          <p:nvPr/>
        </p:nvGrpSpPr>
        <p:grpSpPr>
          <a:xfrm rot="0">
            <a:off x="0" y="7200900"/>
            <a:ext cx="18288000" cy="3086100"/>
            <a:chOff x="0" y="0"/>
            <a:chExt cx="4816593" cy="812800"/>
          </a:xfrm>
        </p:grpSpPr>
        <p:sp>
          <p:nvSpPr>
            <p:cNvPr name="Freeform 3" id="3"/>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FCFEFD"/>
            </a:solidFill>
          </p:spPr>
        </p:sp>
        <p:sp>
          <p:nvSpPr>
            <p:cNvPr name="TextBox 4" id="4"/>
            <p:cNvSpPr txBox="true"/>
            <p:nvPr/>
          </p:nvSpPr>
          <p:spPr>
            <a:xfrm>
              <a:off x="0" y="-38100"/>
              <a:ext cx="4816593" cy="850900"/>
            </a:xfrm>
            <a:prstGeom prst="rect">
              <a:avLst/>
            </a:prstGeom>
          </p:spPr>
          <p:txBody>
            <a:bodyPr anchor="ctr" rtlCol="false" tIns="50800" lIns="50800" bIns="50800" rIns="50800"/>
            <a:lstStyle/>
            <a:p>
              <a:pPr algn="ctr">
                <a:lnSpc>
                  <a:spcPts val="2680"/>
                </a:lnSpc>
              </a:pPr>
            </a:p>
          </p:txBody>
        </p:sp>
      </p:grpSp>
      <p:grpSp>
        <p:nvGrpSpPr>
          <p:cNvPr name="Group 5" id="5"/>
          <p:cNvGrpSpPr/>
          <p:nvPr/>
        </p:nvGrpSpPr>
        <p:grpSpPr>
          <a:xfrm rot="0">
            <a:off x="2295108" y="693338"/>
            <a:ext cx="13697784" cy="8900324"/>
            <a:chOff x="0" y="0"/>
            <a:chExt cx="1404864" cy="912830"/>
          </a:xfrm>
        </p:grpSpPr>
        <p:sp>
          <p:nvSpPr>
            <p:cNvPr name="Freeform 6" id="6"/>
            <p:cNvSpPr/>
            <p:nvPr/>
          </p:nvSpPr>
          <p:spPr>
            <a:xfrm flipH="false" flipV="false" rot="0">
              <a:off x="0" y="0"/>
              <a:ext cx="1404864" cy="912830"/>
            </a:xfrm>
            <a:custGeom>
              <a:avLst/>
              <a:gdLst/>
              <a:ahLst/>
              <a:cxnLst/>
              <a:rect r="r" b="b" t="t" l="l"/>
              <a:pathLst>
                <a:path h="912830" w="1404864">
                  <a:moveTo>
                    <a:pt x="0" y="0"/>
                  </a:moveTo>
                  <a:lnTo>
                    <a:pt x="1404864" y="0"/>
                  </a:lnTo>
                  <a:lnTo>
                    <a:pt x="1404864" y="912830"/>
                  </a:lnTo>
                  <a:lnTo>
                    <a:pt x="0" y="912830"/>
                  </a:lnTo>
                  <a:close/>
                </a:path>
              </a:pathLst>
            </a:custGeom>
            <a:blipFill>
              <a:blip r:embed="rId2"/>
              <a:stretch>
                <a:fillRect l="0" t="-1207" r="0" b="-1207"/>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2629731" y="-912010"/>
            <a:ext cx="13110673" cy="12587680"/>
            <a:chOff x="0" y="0"/>
            <a:chExt cx="2862356" cy="2748175"/>
          </a:xfrm>
        </p:grpSpPr>
        <p:sp>
          <p:nvSpPr>
            <p:cNvPr name="Freeform 3" id="3"/>
            <p:cNvSpPr/>
            <p:nvPr/>
          </p:nvSpPr>
          <p:spPr>
            <a:xfrm flipH="false" flipV="false" rot="0">
              <a:off x="0" y="0"/>
              <a:ext cx="2862356" cy="2748175"/>
            </a:xfrm>
            <a:custGeom>
              <a:avLst/>
              <a:gdLst/>
              <a:ahLst/>
              <a:cxnLst/>
              <a:rect r="r" b="b" t="t" l="l"/>
              <a:pathLst>
                <a:path h="2748175" w="2862356">
                  <a:moveTo>
                    <a:pt x="0" y="0"/>
                  </a:moveTo>
                  <a:lnTo>
                    <a:pt x="2862356" y="0"/>
                  </a:lnTo>
                  <a:lnTo>
                    <a:pt x="2862356" y="2748175"/>
                  </a:lnTo>
                  <a:lnTo>
                    <a:pt x="0" y="2748175"/>
                  </a:lnTo>
                  <a:close/>
                </a:path>
              </a:pathLst>
            </a:custGeom>
            <a:solidFill>
              <a:srgbClr val="FCFEFD"/>
            </a:solidFill>
          </p:spPr>
        </p:sp>
        <p:sp>
          <p:nvSpPr>
            <p:cNvPr name="TextBox 4" id="4"/>
            <p:cNvSpPr txBox="true"/>
            <p:nvPr/>
          </p:nvSpPr>
          <p:spPr>
            <a:xfrm>
              <a:off x="0" y="-47625"/>
              <a:ext cx="2862356" cy="2795800"/>
            </a:xfrm>
            <a:prstGeom prst="rect">
              <a:avLst/>
            </a:prstGeom>
          </p:spPr>
          <p:txBody>
            <a:bodyPr anchor="ctr" rtlCol="false" tIns="50800" lIns="50800" bIns="50800" rIns="50800"/>
            <a:lstStyle/>
            <a:p>
              <a:pPr algn="ctr">
                <a:lnSpc>
                  <a:spcPts val="3244"/>
                </a:lnSpc>
              </a:pPr>
            </a:p>
          </p:txBody>
        </p:sp>
      </p:grpSp>
      <p:sp>
        <p:nvSpPr>
          <p:cNvPr name="TextBox 5" id="5"/>
          <p:cNvSpPr txBox="true"/>
          <p:nvPr/>
        </p:nvSpPr>
        <p:spPr>
          <a:xfrm rot="0">
            <a:off x="4545786" y="2441430"/>
            <a:ext cx="6580836" cy="891540"/>
          </a:xfrm>
          <a:prstGeom prst="rect">
            <a:avLst/>
          </a:prstGeom>
        </p:spPr>
        <p:txBody>
          <a:bodyPr anchor="t" rtlCol="false" tIns="0" lIns="0" bIns="0" rIns="0">
            <a:spAutoFit/>
          </a:bodyPr>
          <a:lstStyle/>
          <a:p>
            <a:pPr algn="l">
              <a:lnSpc>
                <a:spcPts val="6600"/>
              </a:lnSpc>
            </a:pPr>
            <a:r>
              <a:rPr lang="en-US" b="true" sz="6600" spc="772">
                <a:solidFill>
                  <a:srgbClr val="35B8BF"/>
                </a:solidFill>
                <a:latin typeface="Glacial Indifference Bold"/>
                <a:ea typeface="Glacial Indifference Bold"/>
                <a:cs typeface="Glacial Indifference Bold"/>
                <a:sym typeface="Glacial Indifference Bold"/>
              </a:rPr>
              <a:t>HOUSE SIDE</a:t>
            </a:r>
          </a:p>
        </p:txBody>
      </p:sp>
      <p:sp>
        <p:nvSpPr>
          <p:cNvPr name="TextBox 6" id="6"/>
          <p:cNvSpPr txBox="true"/>
          <p:nvPr/>
        </p:nvSpPr>
        <p:spPr>
          <a:xfrm rot="0">
            <a:off x="4055487" y="8279216"/>
            <a:ext cx="2884068"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Dustin Miller</a:t>
            </a:r>
          </a:p>
        </p:txBody>
      </p:sp>
      <p:sp>
        <p:nvSpPr>
          <p:cNvPr name="TextBox 7" id="7"/>
          <p:cNvSpPr txBox="true"/>
          <p:nvPr/>
        </p:nvSpPr>
        <p:spPr>
          <a:xfrm rot="0">
            <a:off x="4493752" y="8680240"/>
            <a:ext cx="2007538" cy="62112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House Health and Welfare Chair</a:t>
            </a:r>
          </a:p>
        </p:txBody>
      </p:sp>
      <p:sp>
        <p:nvSpPr>
          <p:cNvPr name="TextBox 8" id="8"/>
          <p:cNvSpPr txBox="true"/>
          <p:nvPr/>
        </p:nvSpPr>
        <p:spPr>
          <a:xfrm rot="0">
            <a:off x="7814812" y="8263519"/>
            <a:ext cx="2781967"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Gabe Firment</a:t>
            </a:r>
          </a:p>
        </p:txBody>
      </p:sp>
      <p:sp>
        <p:nvSpPr>
          <p:cNvPr name="TextBox 9" id="9"/>
          <p:cNvSpPr txBox="true"/>
          <p:nvPr/>
        </p:nvSpPr>
        <p:spPr>
          <a:xfrm rot="0">
            <a:off x="8152708" y="8672183"/>
            <a:ext cx="2007538" cy="62848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House Insurance Chair</a:t>
            </a:r>
          </a:p>
        </p:txBody>
      </p:sp>
      <p:sp>
        <p:nvSpPr>
          <p:cNvPr name="TextBox 10" id="10"/>
          <p:cNvSpPr txBox="true"/>
          <p:nvPr/>
        </p:nvSpPr>
        <p:spPr>
          <a:xfrm rot="0">
            <a:off x="11625470" y="8263519"/>
            <a:ext cx="2469039"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Rhonda Butler</a:t>
            </a:r>
          </a:p>
        </p:txBody>
      </p:sp>
      <p:sp>
        <p:nvSpPr>
          <p:cNvPr name="TextBox 11" id="11"/>
          <p:cNvSpPr txBox="true"/>
          <p:nvPr/>
        </p:nvSpPr>
        <p:spPr>
          <a:xfrm rot="0">
            <a:off x="11856220" y="8672183"/>
            <a:ext cx="2007538" cy="62848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House Health and Welfare Vice Chair</a:t>
            </a:r>
          </a:p>
        </p:txBody>
      </p:sp>
      <p:sp>
        <p:nvSpPr>
          <p:cNvPr name="TextBox 12" id="12"/>
          <p:cNvSpPr txBox="true"/>
          <p:nvPr/>
        </p:nvSpPr>
        <p:spPr>
          <a:xfrm rot="0">
            <a:off x="4545786" y="1641262"/>
            <a:ext cx="6315322" cy="784225"/>
          </a:xfrm>
          <a:prstGeom prst="rect">
            <a:avLst/>
          </a:prstGeom>
        </p:spPr>
        <p:txBody>
          <a:bodyPr anchor="t" rtlCol="false" tIns="0" lIns="0" bIns="0" rIns="0">
            <a:spAutoFit/>
          </a:bodyPr>
          <a:lstStyle/>
          <a:p>
            <a:pPr algn="l" marL="0" indent="0" lvl="0">
              <a:lnSpc>
                <a:spcPts val="6049"/>
              </a:lnSpc>
            </a:pPr>
            <a:r>
              <a:rPr lang="en-US" b="true" sz="5499">
                <a:solidFill>
                  <a:srgbClr val="35B8BF"/>
                </a:solidFill>
                <a:latin typeface="HK Grotesk Bold"/>
                <a:ea typeface="HK Grotesk Bold"/>
                <a:cs typeface="HK Grotesk Bold"/>
                <a:sym typeface="HK Grotesk Bold"/>
              </a:rPr>
              <a:t>KEY LEGISLATORS</a:t>
            </a:r>
          </a:p>
        </p:txBody>
      </p:sp>
      <p:sp>
        <p:nvSpPr>
          <p:cNvPr name="AutoShape 13" id="13"/>
          <p:cNvSpPr/>
          <p:nvPr/>
        </p:nvSpPr>
        <p:spPr>
          <a:xfrm flipV="true">
            <a:off x="4233740" y="1676822"/>
            <a:ext cx="0" cy="1611738"/>
          </a:xfrm>
          <a:prstGeom prst="line">
            <a:avLst/>
          </a:prstGeom>
          <a:ln cap="flat" w="133350">
            <a:solidFill>
              <a:srgbClr val="E8AF57"/>
            </a:solidFill>
            <a:prstDash val="solid"/>
            <a:headEnd type="none" len="sm" w="sm"/>
            <a:tailEnd type="none" len="sm" w="sm"/>
          </a:ln>
        </p:spPr>
      </p:sp>
      <p:sp>
        <p:nvSpPr>
          <p:cNvPr name="Freeform 14" id="14"/>
          <p:cNvSpPr/>
          <p:nvPr/>
        </p:nvSpPr>
        <p:spPr>
          <a:xfrm flipH="false" flipV="false" rot="0">
            <a:off x="4167065" y="3706891"/>
            <a:ext cx="2909318" cy="4366706"/>
          </a:xfrm>
          <a:custGeom>
            <a:avLst/>
            <a:gdLst/>
            <a:ahLst/>
            <a:cxnLst/>
            <a:rect r="r" b="b" t="t" l="l"/>
            <a:pathLst>
              <a:path h="4366706" w="2909318">
                <a:moveTo>
                  <a:pt x="0" y="0"/>
                </a:moveTo>
                <a:lnTo>
                  <a:pt x="2909318" y="0"/>
                </a:lnTo>
                <a:lnTo>
                  <a:pt x="2909318" y="4366706"/>
                </a:lnTo>
                <a:lnTo>
                  <a:pt x="0" y="4366706"/>
                </a:lnTo>
                <a:lnTo>
                  <a:pt x="0" y="0"/>
                </a:lnTo>
                <a:close/>
              </a:path>
            </a:pathLst>
          </a:custGeom>
          <a:blipFill>
            <a:blip r:embed="rId2"/>
            <a:stretch>
              <a:fillRect l="-10037" t="0" r="-10037" b="0"/>
            </a:stretch>
          </a:blipFill>
        </p:spPr>
      </p:sp>
      <p:sp>
        <p:nvSpPr>
          <p:cNvPr name="Freeform 15" id="15"/>
          <p:cNvSpPr/>
          <p:nvPr/>
        </p:nvSpPr>
        <p:spPr>
          <a:xfrm flipH="false" flipV="false" rot="0">
            <a:off x="7814812" y="3699042"/>
            <a:ext cx="2909318" cy="4366706"/>
          </a:xfrm>
          <a:custGeom>
            <a:avLst/>
            <a:gdLst/>
            <a:ahLst/>
            <a:cxnLst/>
            <a:rect r="r" b="b" t="t" l="l"/>
            <a:pathLst>
              <a:path h="4366706" w="2909318">
                <a:moveTo>
                  <a:pt x="0" y="0"/>
                </a:moveTo>
                <a:lnTo>
                  <a:pt x="2909318" y="0"/>
                </a:lnTo>
                <a:lnTo>
                  <a:pt x="2909318" y="4366706"/>
                </a:lnTo>
                <a:lnTo>
                  <a:pt x="0" y="4366706"/>
                </a:lnTo>
                <a:lnTo>
                  <a:pt x="0" y="0"/>
                </a:lnTo>
                <a:close/>
              </a:path>
            </a:pathLst>
          </a:custGeom>
          <a:blipFill>
            <a:blip r:embed="rId3"/>
            <a:stretch>
              <a:fillRect l="-10037" t="0" r="-10037" b="0"/>
            </a:stretch>
          </a:blipFill>
        </p:spPr>
      </p:sp>
      <p:sp>
        <p:nvSpPr>
          <p:cNvPr name="Freeform 16" id="16"/>
          <p:cNvSpPr/>
          <p:nvPr/>
        </p:nvSpPr>
        <p:spPr>
          <a:xfrm flipH="false" flipV="false" rot="0">
            <a:off x="11405330" y="3706891"/>
            <a:ext cx="2909318" cy="4413041"/>
          </a:xfrm>
          <a:custGeom>
            <a:avLst/>
            <a:gdLst/>
            <a:ahLst/>
            <a:cxnLst/>
            <a:rect r="r" b="b" t="t" l="l"/>
            <a:pathLst>
              <a:path h="4413041" w="2909318">
                <a:moveTo>
                  <a:pt x="0" y="0"/>
                </a:moveTo>
                <a:lnTo>
                  <a:pt x="2909318" y="0"/>
                </a:lnTo>
                <a:lnTo>
                  <a:pt x="2909318" y="4413041"/>
                </a:lnTo>
                <a:lnTo>
                  <a:pt x="0" y="4413041"/>
                </a:lnTo>
                <a:lnTo>
                  <a:pt x="0" y="0"/>
                </a:lnTo>
                <a:close/>
              </a:path>
            </a:pathLst>
          </a:custGeom>
          <a:blipFill>
            <a:blip r:embed="rId4"/>
            <a:stretch>
              <a:fillRect l="-10674" t="0" r="-10674" b="0"/>
            </a:stretch>
          </a:blipFill>
        </p:spPr>
      </p:sp>
      <p:sp>
        <p:nvSpPr>
          <p:cNvPr name="Freeform 17" id="17"/>
          <p:cNvSpPr/>
          <p:nvPr/>
        </p:nvSpPr>
        <p:spPr>
          <a:xfrm flipH="false" flipV="false" rot="0">
            <a:off x="12124826" y="-5328158"/>
            <a:ext cx="10674613" cy="9915287"/>
          </a:xfrm>
          <a:custGeom>
            <a:avLst/>
            <a:gdLst/>
            <a:ahLst/>
            <a:cxnLst/>
            <a:rect r="r" b="b" t="t" l="l"/>
            <a:pathLst>
              <a:path h="9915287" w="10674613">
                <a:moveTo>
                  <a:pt x="0" y="0"/>
                </a:moveTo>
                <a:lnTo>
                  <a:pt x="10674613" y="0"/>
                </a:lnTo>
                <a:lnTo>
                  <a:pt x="10674613" y="9915287"/>
                </a:lnTo>
                <a:lnTo>
                  <a:pt x="0" y="9915287"/>
                </a:lnTo>
                <a:lnTo>
                  <a:pt x="0" y="0"/>
                </a:lnTo>
                <a:close/>
              </a:path>
            </a:pathLst>
          </a:custGeom>
          <a:blipFill>
            <a:blip r:embed="rId5">
              <a:extLst>
                <a:ext uri="{96DAC541-7B7A-43D3-8B79-37D633B846F1}">
                  <asvg:svgBlip xmlns:asvg="http://schemas.microsoft.com/office/drawing/2016/SVG/main" r:embed="rId6"/>
                </a:ext>
              </a:extLst>
            </a:blip>
            <a:stretch>
              <a:fillRect l="-40376" t="0" r="0" b="0"/>
            </a:stretch>
          </a:blipFill>
        </p:spPr>
      </p:sp>
      <p:sp>
        <p:nvSpPr>
          <p:cNvPr name="Freeform 18" id="18"/>
          <p:cNvSpPr/>
          <p:nvPr/>
        </p:nvSpPr>
        <p:spPr>
          <a:xfrm flipH="false" flipV="false" rot="-9077721">
            <a:off x="-5255947" y="5434483"/>
            <a:ext cx="9429146" cy="8608194"/>
          </a:xfrm>
          <a:custGeom>
            <a:avLst/>
            <a:gdLst/>
            <a:ahLst/>
            <a:cxnLst/>
            <a:rect r="r" b="b" t="t" l="l"/>
            <a:pathLst>
              <a:path h="8608194" w="9429146">
                <a:moveTo>
                  <a:pt x="0" y="0"/>
                </a:moveTo>
                <a:lnTo>
                  <a:pt x="9429146" y="0"/>
                </a:lnTo>
                <a:lnTo>
                  <a:pt x="9429146" y="8608195"/>
                </a:lnTo>
                <a:lnTo>
                  <a:pt x="0" y="8608195"/>
                </a:lnTo>
                <a:lnTo>
                  <a:pt x="0" y="0"/>
                </a:lnTo>
                <a:close/>
              </a:path>
            </a:pathLst>
          </a:custGeom>
          <a:blipFill>
            <a:blip r:embed="rId5">
              <a:extLst>
                <a:ext uri="{96DAC541-7B7A-43D3-8B79-37D633B846F1}">
                  <asvg:svgBlip xmlns:asvg="http://schemas.microsoft.com/office/drawing/2016/SVG/main" r:embed="rId6"/>
                </a:ext>
              </a:extLst>
            </a:blip>
            <a:stretch>
              <a:fillRect l="-37968"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5B8BF"/>
        </a:solidFill>
      </p:bgPr>
    </p:bg>
    <p:spTree>
      <p:nvGrpSpPr>
        <p:cNvPr id="1" name=""/>
        <p:cNvGrpSpPr/>
        <p:nvPr/>
      </p:nvGrpSpPr>
      <p:grpSpPr>
        <a:xfrm>
          <a:off x="0" y="0"/>
          <a:ext cx="0" cy="0"/>
          <a:chOff x="0" y="0"/>
          <a:chExt cx="0" cy="0"/>
        </a:xfrm>
      </p:grpSpPr>
      <p:grpSp>
        <p:nvGrpSpPr>
          <p:cNvPr name="Group 2" id="2"/>
          <p:cNvGrpSpPr/>
          <p:nvPr/>
        </p:nvGrpSpPr>
        <p:grpSpPr>
          <a:xfrm rot="0">
            <a:off x="2629731" y="-912010"/>
            <a:ext cx="13110673" cy="12587680"/>
            <a:chOff x="0" y="0"/>
            <a:chExt cx="2862356" cy="2748175"/>
          </a:xfrm>
        </p:grpSpPr>
        <p:sp>
          <p:nvSpPr>
            <p:cNvPr name="Freeform 3" id="3"/>
            <p:cNvSpPr/>
            <p:nvPr/>
          </p:nvSpPr>
          <p:spPr>
            <a:xfrm flipH="false" flipV="false" rot="0">
              <a:off x="0" y="0"/>
              <a:ext cx="2862356" cy="2748175"/>
            </a:xfrm>
            <a:custGeom>
              <a:avLst/>
              <a:gdLst/>
              <a:ahLst/>
              <a:cxnLst/>
              <a:rect r="r" b="b" t="t" l="l"/>
              <a:pathLst>
                <a:path h="2748175" w="2862356">
                  <a:moveTo>
                    <a:pt x="0" y="0"/>
                  </a:moveTo>
                  <a:lnTo>
                    <a:pt x="2862356" y="0"/>
                  </a:lnTo>
                  <a:lnTo>
                    <a:pt x="2862356" y="2748175"/>
                  </a:lnTo>
                  <a:lnTo>
                    <a:pt x="0" y="2748175"/>
                  </a:lnTo>
                  <a:close/>
                </a:path>
              </a:pathLst>
            </a:custGeom>
            <a:solidFill>
              <a:srgbClr val="FCFEFD"/>
            </a:solidFill>
          </p:spPr>
        </p:sp>
        <p:sp>
          <p:nvSpPr>
            <p:cNvPr name="TextBox 4" id="4"/>
            <p:cNvSpPr txBox="true"/>
            <p:nvPr/>
          </p:nvSpPr>
          <p:spPr>
            <a:xfrm>
              <a:off x="0" y="-47625"/>
              <a:ext cx="2862356" cy="2795800"/>
            </a:xfrm>
            <a:prstGeom prst="rect">
              <a:avLst/>
            </a:prstGeom>
          </p:spPr>
          <p:txBody>
            <a:bodyPr anchor="ctr" rtlCol="false" tIns="50800" lIns="50800" bIns="50800" rIns="50800"/>
            <a:lstStyle/>
            <a:p>
              <a:pPr algn="ctr">
                <a:lnSpc>
                  <a:spcPts val="3244"/>
                </a:lnSpc>
              </a:pPr>
            </a:p>
          </p:txBody>
        </p:sp>
      </p:grpSp>
      <p:sp>
        <p:nvSpPr>
          <p:cNvPr name="TextBox 5" id="5"/>
          <p:cNvSpPr txBox="true"/>
          <p:nvPr/>
        </p:nvSpPr>
        <p:spPr>
          <a:xfrm rot="0">
            <a:off x="4545786" y="2441430"/>
            <a:ext cx="6580836" cy="891540"/>
          </a:xfrm>
          <a:prstGeom prst="rect">
            <a:avLst/>
          </a:prstGeom>
        </p:spPr>
        <p:txBody>
          <a:bodyPr anchor="t" rtlCol="false" tIns="0" lIns="0" bIns="0" rIns="0">
            <a:spAutoFit/>
          </a:bodyPr>
          <a:lstStyle/>
          <a:p>
            <a:pPr algn="l">
              <a:lnSpc>
                <a:spcPts val="6600"/>
              </a:lnSpc>
            </a:pPr>
            <a:r>
              <a:rPr lang="en-US" b="true" sz="6600" spc="772">
                <a:solidFill>
                  <a:srgbClr val="35B8BF"/>
                </a:solidFill>
                <a:latin typeface="Glacial Indifference Bold"/>
                <a:ea typeface="Glacial Indifference Bold"/>
                <a:cs typeface="Glacial Indifference Bold"/>
                <a:sym typeface="Glacial Indifference Bold"/>
              </a:rPr>
              <a:t>SENATE SIDE</a:t>
            </a:r>
          </a:p>
        </p:txBody>
      </p:sp>
      <p:sp>
        <p:nvSpPr>
          <p:cNvPr name="TextBox 6" id="6"/>
          <p:cNvSpPr txBox="true"/>
          <p:nvPr/>
        </p:nvSpPr>
        <p:spPr>
          <a:xfrm rot="0">
            <a:off x="4055487" y="8279216"/>
            <a:ext cx="2884068"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Patrick McMath</a:t>
            </a:r>
          </a:p>
        </p:txBody>
      </p:sp>
      <p:sp>
        <p:nvSpPr>
          <p:cNvPr name="TextBox 7" id="7"/>
          <p:cNvSpPr txBox="true"/>
          <p:nvPr/>
        </p:nvSpPr>
        <p:spPr>
          <a:xfrm rot="0">
            <a:off x="4493752" y="8680240"/>
            <a:ext cx="2007538" cy="62112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Senate Health and Welfare Chair</a:t>
            </a:r>
          </a:p>
        </p:txBody>
      </p:sp>
      <p:sp>
        <p:nvSpPr>
          <p:cNvPr name="TextBox 8" id="8"/>
          <p:cNvSpPr txBox="true"/>
          <p:nvPr/>
        </p:nvSpPr>
        <p:spPr>
          <a:xfrm rot="0">
            <a:off x="7814812" y="8263519"/>
            <a:ext cx="2781967"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Kirk Talbot</a:t>
            </a:r>
          </a:p>
        </p:txBody>
      </p:sp>
      <p:sp>
        <p:nvSpPr>
          <p:cNvPr name="TextBox 9" id="9"/>
          <p:cNvSpPr txBox="true"/>
          <p:nvPr/>
        </p:nvSpPr>
        <p:spPr>
          <a:xfrm rot="0">
            <a:off x="8152708" y="8672183"/>
            <a:ext cx="2007538" cy="62848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Senate Insurance Chair</a:t>
            </a:r>
          </a:p>
        </p:txBody>
      </p:sp>
      <p:sp>
        <p:nvSpPr>
          <p:cNvPr name="TextBox 10" id="10"/>
          <p:cNvSpPr txBox="true"/>
          <p:nvPr/>
        </p:nvSpPr>
        <p:spPr>
          <a:xfrm rot="0">
            <a:off x="10936980" y="8263519"/>
            <a:ext cx="3846018" cy="383441"/>
          </a:xfrm>
          <a:prstGeom prst="rect">
            <a:avLst/>
          </a:prstGeom>
        </p:spPr>
        <p:txBody>
          <a:bodyPr anchor="t" rtlCol="false" tIns="0" lIns="0" bIns="0" rIns="0">
            <a:spAutoFit/>
          </a:bodyPr>
          <a:lstStyle/>
          <a:p>
            <a:pPr algn="ctr">
              <a:lnSpc>
                <a:spcPts val="3015"/>
              </a:lnSpc>
              <a:spcBef>
                <a:spcPct val="0"/>
              </a:spcBef>
            </a:pPr>
            <a:r>
              <a:rPr lang="en-US" b="true" sz="2153">
                <a:solidFill>
                  <a:srgbClr val="35B8BF"/>
                </a:solidFill>
                <a:latin typeface="Aileron Bold"/>
                <a:ea typeface="Aileron Bold"/>
                <a:cs typeface="Aileron Bold"/>
                <a:sym typeface="Aileron Bold"/>
              </a:rPr>
              <a:t>Katrina Jackson-Andrews</a:t>
            </a:r>
          </a:p>
        </p:txBody>
      </p:sp>
      <p:sp>
        <p:nvSpPr>
          <p:cNvPr name="TextBox 11" id="11"/>
          <p:cNvSpPr txBox="true"/>
          <p:nvPr/>
        </p:nvSpPr>
        <p:spPr>
          <a:xfrm rot="0">
            <a:off x="11856220" y="8672183"/>
            <a:ext cx="2007538" cy="628481"/>
          </a:xfrm>
          <a:prstGeom prst="rect">
            <a:avLst/>
          </a:prstGeom>
        </p:spPr>
        <p:txBody>
          <a:bodyPr anchor="t" rtlCol="false" tIns="0" lIns="0" bIns="0" rIns="0">
            <a:spAutoFit/>
          </a:bodyPr>
          <a:lstStyle/>
          <a:p>
            <a:pPr algn="ctr">
              <a:lnSpc>
                <a:spcPts val="2507"/>
              </a:lnSpc>
              <a:spcBef>
                <a:spcPct val="0"/>
              </a:spcBef>
            </a:pPr>
            <a:r>
              <a:rPr lang="en-US" sz="1791" i="true">
                <a:solidFill>
                  <a:srgbClr val="35B8BF"/>
                </a:solidFill>
                <a:latin typeface="Aileron Italics"/>
                <a:ea typeface="Aileron Italics"/>
                <a:cs typeface="Aileron Italics"/>
                <a:sym typeface="Aileron Italics"/>
              </a:rPr>
              <a:t>Senate Health and Welfare Vice Chair</a:t>
            </a:r>
          </a:p>
        </p:txBody>
      </p:sp>
      <p:sp>
        <p:nvSpPr>
          <p:cNvPr name="TextBox 12" id="12"/>
          <p:cNvSpPr txBox="true"/>
          <p:nvPr/>
        </p:nvSpPr>
        <p:spPr>
          <a:xfrm rot="0">
            <a:off x="4545786" y="1641262"/>
            <a:ext cx="6315322" cy="784225"/>
          </a:xfrm>
          <a:prstGeom prst="rect">
            <a:avLst/>
          </a:prstGeom>
        </p:spPr>
        <p:txBody>
          <a:bodyPr anchor="t" rtlCol="false" tIns="0" lIns="0" bIns="0" rIns="0">
            <a:spAutoFit/>
          </a:bodyPr>
          <a:lstStyle/>
          <a:p>
            <a:pPr algn="l" marL="0" indent="0" lvl="0">
              <a:lnSpc>
                <a:spcPts val="6049"/>
              </a:lnSpc>
            </a:pPr>
            <a:r>
              <a:rPr lang="en-US" b="true" sz="5499">
                <a:solidFill>
                  <a:srgbClr val="35B8BF"/>
                </a:solidFill>
                <a:latin typeface="HK Grotesk Bold"/>
                <a:ea typeface="HK Grotesk Bold"/>
                <a:cs typeface="HK Grotesk Bold"/>
                <a:sym typeface="HK Grotesk Bold"/>
              </a:rPr>
              <a:t>KEY LEGISLATORS</a:t>
            </a:r>
          </a:p>
        </p:txBody>
      </p:sp>
      <p:sp>
        <p:nvSpPr>
          <p:cNvPr name="AutoShape 13" id="13"/>
          <p:cNvSpPr/>
          <p:nvPr/>
        </p:nvSpPr>
        <p:spPr>
          <a:xfrm flipV="true">
            <a:off x="4233740" y="1676822"/>
            <a:ext cx="0" cy="1611738"/>
          </a:xfrm>
          <a:prstGeom prst="line">
            <a:avLst/>
          </a:prstGeom>
          <a:ln cap="flat" w="133350">
            <a:solidFill>
              <a:srgbClr val="E8AF57"/>
            </a:solidFill>
            <a:prstDash val="solid"/>
            <a:headEnd type="none" len="sm" w="sm"/>
            <a:tailEnd type="none" len="sm" w="sm"/>
          </a:ln>
        </p:spPr>
      </p:sp>
      <p:sp>
        <p:nvSpPr>
          <p:cNvPr name="Freeform 14" id="14"/>
          <p:cNvSpPr/>
          <p:nvPr/>
        </p:nvSpPr>
        <p:spPr>
          <a:xfrm flipH="false" flipV="false" rot="0">
            <a:off x="4167065" y="3706891"/>
            <a:ext cx="2909318" cy="4366706"/>
          </a:xfrm>
          <a:custGeom>
            <a:avLst/>
            <a:gdLst/>
            <a:ahLst/>
            <a:cxnLst/>
            <a:rect r="r" b="b" t="t" l="l"/>
            <a:pathLst>
              <a:path h="4366706" w="2909318">
                <a:moveTo>
                  <a:pt x="0" y="0"/>
                </a:moveTo>
                <a:lnTo>
                  <a:pt x="2909318" y="0"/>
                </a:lnTo>
                <a:lnTo>
                  <a:pt x="2909318" y="4366706"/>
                </a:lnTo>
                <a:lnTo>
                  <a:pt x="0" y="4366706"/>
                </a:lnTo>
                <a:lnTo>
                  <a:pt x="0" y="0"/>
                </a:lnTo>
                <a:close/>
              </a:path>
            </a:pathLst>
          </a:custGeom>
          <a:blipFill>
            <a:blip r:embed="rId2"/>
            <a:stretch>
              <a:fillRect l="-25046" t="0" r="-25046" b="0"/>
            </a:stretch>
          </a:blipFill>
        </p:spPr>
      </p:sp>
      <p:sp>
        <p:nvSpPr>
          <p:cNvPr name="Freeform 15" id="15"/>
          <p:cNvSpPr/>
          <p:nvPr/>
        </p:nvSpPr>
        <p:spPr>
          <a:xfrm flipH="false" flipV="false" rot="0">
            <a:off x="7814812" y="3699042"/>
            <a:ext cx="2909318" cy="4366706"/>
          </a:xfrm>
          <a:custGeom>
            <a:avLst/>
            <a:gdLst/>
            <a:ahLst/>
            <a:cxnLst/>
            <a:rect r="r" b="b" t="t" l="l"/>
            <a:pathLst>
              <a:path h="4366706" w="2909318">
                <a:moveTo>
                  <a:pt x="0" y="0"/>
                </a:moveTo>
                <a:lnTo>
                  <a:pt x="2909318" y="0"/>
                </a:lnTo>
                <a:lnTo>
                  <a:pt x="2909318" y="4366706"/>
                </a:lnTo>
                <a:lnTo>
                  <a:pt x="0" y="4366706"/>
                </a:lnTo>
                <a:lnTo>
                  <a:pt x="0" y="0"/>
                </a:lnTo>
                <a:close/>
              </a:path>
            </a:pathLst>
          </a:custGeom>
          <a:blipFill>
            <a:blip r:embed="rId3"/>
            <a:stretch>
              <a:fillRect l="-10037" t="0" r="-10037" b="0"/>
            </a:stretch>
          </a:blipFill>
        </p:spPr>
      </p:sp>
      <p:sp>
        <p:nvSpPr>
          <p:cNvPr name="Freeform 16" id="16"/>
          <p:cNvSpPr/>
          <p:nvPr/>
        </p:nvSpPr>
        <p:spPr>
          <a:xfrm flipH="false" flipV="false" rot="0">
            <a:off x="11405330" y="3706891"/>
            <a:ext cx="2909318" cy="4413041"/>
          </a:xfrm>
          <a:custGeom>
            <a:avLst/>
            <a:gdLst/>
            <a:ahLst/>
            <a:cxnLst/>
            <a:rect r="r" b="b" t="t" l="l"/>
            <a:pathLst>
              <a:path h="4413041" w="2909318">
                <a:moveTo>
                  <a:pt x="0" y="0"/>
                </a:moveTo>
                <a:lnTo>
                  <a:pt x="2909318" y="0"/>
                </a:lnTo>
                <a:lnTo>
                  <a:pt x="2909318" y="4413041"/>
                </a:lnTo>
                <a:lnTo>
                  <a:pt x="0" y="4413041"/>
                </a:lnTo>
                <a:lnTo>
                  <a:pt x="0" y="0"/>
                </a:lnTo>
                <a:close/>
              </a:path>
            </a:pathLst>
          </a:custGeom>
          <a:blipFill>
            <a:blip r:embed="rId4"/>
            <a:stretch>
              <a:fillRect l="-10674" t="0" r="-10674" b="0"/>
            </a:stretch>
          </a:blipFill>
        </p:spPr>
      </p:sp>
      <p:sp>
        <p:nvSpPr>
          <p:cNvPr name="Freeform 17" id="17"/>
          <p:cNvSpPr/>
          <p:nvPr/>
        </p:nvSpPr>
        <p:spPr>
          <a:xfrm flipH="false" flipV="false" rot="0">
            <a:off x="12124826" y="-5328158"/>
            <a:ext cx="10674613" cy="9915287"/>
          </a:xfrm>
          <a:custGeom>
            <a:avLst/>
            <a:gdLst/>
            <a:ahLst/>
            <a:cxnLst/>
            <a:rect r="r" b="b" t="t" l="l"/>
            <a:pathLst>
              <a:path h="9915287" w="10674613">
                <a:moveTo>
                  <a:pt x="0" y="0"/>
                </a:moveTo>
                <a:lnTo>
                  <a:pt x="10674613" y="0"/>
                </a:lnTo>
                <a:lnTo>
                  <a:pt x="10674613" y="9915287"/>
                </a:lnTo>
                <a:lnTo>
                  <a:pt x="0" y="9915287"/>
                </a:lnTo>
                <a:lnTo>
                  <a:pt x="0" y="0"/>
                </a:lnTo>
                <a:close/>
              </a:path>
            </a:pathLst>
          </a:custGeom>
          <a:blipFill>
            <a:blip r:embed="rId5">
              <a:extLst>
                <a:ext uri="{96DAC541-7B7A-43D3-8B79-37D633B846F1}">
                  <asvg:svgBlip xmlns:asvg="http://schemas.microsoft.com/office/drawing/2016/SVG/main" r:embed="rId6"/>
                </a:ext>
              </a:extLst>
            </a:blip>
            <a:stretch>
              <a:fillRect l="-40376" t="0" r="0" b="0"/>
            </a:stretch>
          </a:blipFill>
        </p:spPr>
      </p:sp>
      <p:sp>
        <p:nvSpPr>
          <p:cNvPr name="Freeform 18" id="18"/>
          <p:cNvSpPr/>
          <p:nvPr/>
        </p:nvSpPr>
        <p:spPr>
          <a:xfrm flipH="false" flipV="false" rot="-9077721">
            <a:off x="-5255947" y="5434483"/>
            <a:ext cx="9429146" cy="8608194"/>
          </a:xfrm>
          <a:custGeom>
            <a:avLst/>
            <a:gdLst/>
            <a:ahLst/>
            <a:cxnLst/>
            <a:rect r="r" b="b" t="t" l="l"/>
            <a:pathLst>
              <a:path h="8608194" w="9429146">
                <a:moveTo>
                  <a:pt x="0" y="0"/>
                </a:moveTo>
                <a:lnTo>
                  <a:pt x="9429146" y="0"/>
                </a:lnTo>
                <a:lnTo>
                  <a:pt x="9429146" y="8608195"/>
                </a:lnTo>
                <a:lnTo>
                  <a:pt x="0" y="8608195"/>
                </a:lnTo>
                <a:lnTo>
                  <a:pt x="0" y="0"/>
                </a:lnTo>
                <a:close/>
              </a:path>
            </a:pathLst>
          </a:custGeom>
          <a:blipFill>
            <a:blip r:embed="rId5">
              <a:extLst>
                <a:ext uri="{96DAC541-7B7A-43D3-8B79-37D633B846F1}">
                  <asvg:svgBlip xmlns:asvg="http://schemas.microsoft.com/office/drawing/2016/SVG/main" r:embed="rId6"/>
                </a:ext>
              </a:extLst>
            </a:blip>
            <a:stretch>
              <a:fillRect l="-37968"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DAHE_Kjkq_E</dc:identifier>
  <dcterms:modified xsi:type="dcterms:W3CDTF">2011-08-01T06:04:30Z</dcterms:modified>
  <cp:revision>1</cp:revision>
  <dc:title>Pediatric Patient Advocacy Presentation</dc:title>
</cp:coreProperties>
</file>