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33"/>
  </p:notesMasterIdLst>
  <p:handoutMasterIdLst>
    <p:handoutMasterId r:id="rId34"/>
  </p:handoutMasterIdLst>
  <p:sldIdLst>
    <p:sldId id="737" r:id="rId2"/>
    <p:sldId id="1053" r:id="rId3"/>
    <p:sldId id="1055" r:id="rId4"/>
    <p:sldId id="1056" r:id="rId5"/>
    <p:sldId id="921" r:id="rId6"/>
    <p:sldId id="947" r:id="rId7"/>
    <p:sldId id="1062" r:id="rId8"/>
    <p:sldId id="1063" r:id="rId9"/>
    <p:sldId id="1068" r:id="rId10"/>
    <p:sldId id="1061" r:id="rId11"/>
    <p:sldId id="1069" r:id="rId12"/>
    <p:sldId id="1070" r:id="rId13"/>
    <p:sldId id="1103" r:id="rId14"/>
    <p:sldId id="1120" r:id="rId15"/>
    <p:sldId id="1112" r:id="rId16"/>
    <p:sldId id="907" r:id="rId17"/>
    <p:sldId id="908" r:id="rId18"/>
    <p:sldId id="910" r:id="rId19"/>
    <p:sldId id="912" r:id="rId20"/>
    <p:sldId id="1105" r:id="rId21"/>
    <p:sldId id="929" r:id="rId22"/>
    <p:sldId id="1094" r:id="rId23"/>
    <p:sldId id="1095" r:id="rId24"/>
    <p:sldId id="1096" r:id="rId25"/>
    <p:sldId id="1097" r:id="rId26"/>
    <p:sldId id="1115" r:id="rId27"/>
    <p:sldId id="1072" r:id="rId28"/>
    <p:sldId id="333" r:id="rId29"/>
    <p:sldId id="332" r:id="rId30"/>
    <p:sldId id="1104" r:id="rId31"/>
    <p:sldId id="1121" r:id="rId3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08">
          <p15:clr>
            <a:srgbClr val="A4A3A4"/>
          </p15:clr>
        </p15:guide>
        <p15:guide id="2" orient="horz" pos="1296">
          <p15:clr>
            <a:srgbClr val="A4A3A4"/>
          </p15:clr>
        </p15:guide>
        <p15:guide id="3" orient="horz" pos="1584">
          <p15:clr>
            <a:srgbClr val="A4A3A4"/>
          </p15:clr>
        </p15:guide>
        <p15:guide id="4" orient="horz" pos="1872">
          <p15:clr>
            <a:srgbClr val="A4A3A4"/>
          </p15:clr>
        </p15:guide>
        <p15:guide id="5" pos="432">
          <p15:clr>
            <a:srgbClr val="A4A3A4"/>
          </p15:clr>
        </p15:guide>
        <p15:guide id="6" pos="336">
          <p15:clr>
            <a:srgbClr val="A4A3A4"/>
          </p15:clr>
        </p15:guide>
        <p15:guide id="7" pos="720">
          <p15:clr>
            <a:srgbClr val="A4A3A4"/>
          </p15:clr>
        </p15:guide>
        <p15:guide id="8"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66"/>
    <a:srgbClr val="F7F7F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10"/>
    <p:restoredTop sz="97049" autoAdjust="0"/>
  </p:normalViewPr>
  <p:slideViewPr>
    <p:cSldViewPr>
      <p:cViewPr varScale="1">
        <p:scale>
          <a:sx n="128" d="100"/>
          <a:sy n="128" d="100"/>
        </p:scale>
        <p:origin x="1600" y="176"/>
      </p:cViewPr>
      <p:guideLst>
        <p:guide orient="horz" pos="1008"/>
        <p:guide orient="horz" pos="1296"/>
        <p:guide orient="horz" pos="1584"/>
        <p:guide orient="horz" pos="1872"/>
        <p:guide pos="432"/>
        <p:guide pos="336"/>
        <p:guide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4" d="100"/>
          <a:sy n="94" d="100"/>
        </p:scale>
        <p:origin x="-201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gram, Sharon (NIH/OD) [E]" userId="1a53b339-0708-4882-9e14-ac26fdd4fe18" providerId="ADAL" clId="{AB99D7B7-6145-BE43-85D1-3F01E71E982D}"/>
    <pc:docChg chg="delSld">
      <pc:chgData name="Milgram, Sharon (NIH/OD) [E]" userId="1a53b339-0708-4882-9e14-ac26fdd4fe18" providerId="ADAL" clId="{AB99D7B7-6145-BE43-85D1-3F01E71E982D}" dt="2019-04-16T18:22:22.692" v="1" actId="2696"/>
      <pc:docMkLst>
        <pc:docMk/>
      </pc:docMkLst>
      <pc:sldChg chg="del">
        <pc:chgData name="Milgram, Sharon (NIH/OD) [E]" userId="1a53b339-0708-4882-9e14-ac26fdd4fe18" providerId="ADAL" clId="{AB99D7B7-6145-BE43-85D1-3F01E71E982D}" dt="2019-04-16T18:22:19.204" v="0" actId="2696"/>
        <pc:sldMkLst>
          <pc:docMk/>
          <pc:sldMk cId="479146698" sldId="328"/>
        </pc:sldMkLst>
      </pc:sldChg>
      <pc:sldChg chg="del">
        <pc:chgData name="Milgram, Sharon (NIH/OD) [E]" userId="1a53b339-0708-4882-9e14-ac26fdd4fe18" providerId="ADAL" clId="{AB99D7B7-6145-BE43-85D1-3F01E71E982D}" dt="2019-04-16T18:22:22.692" v="1" actId="2696"/>
        <pc:sldMkLst>
          <pc:docMk/>
          <pc:sldMk cId="3889241869" sldId="11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algn="l" eaLnBrk="1" hangingPunct="1">
              <a:defRPr sz="1200">
                <a:ea typeface="ＭＳ Ｐゴシック"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algn="r" eaLnBrk="1" hangingPunct="1">
              <a:defRPr sz="1200">
                <a:ea typeface="ＭＳ Ｐゴシック"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algn="l" eaLnBrk="1" hangingPunct="1">
              <a:defRPr sz="1200">
                <a:ea typeface="ＭＳ Ｐゴシック"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algn="r" eaLnBrk="1" hangingPunct="1">
              <a:defRPr sz="1200"/>
            </a:lvl1pPr>
          </a:lstStyle>
          <a:p>
            <a:fld id="{48DE5442-FC6C-9B42-A4D3-CEB3C27819DF}" type="slidenum">
              <a:rPr lang="en-US"/>
              <a:pPr/>
              <a:t>‹#›</a:t>
            </a:fld>
            <a:endParaRPr lang="en-US"/>
          </a:p>
        </p:txBody>
      </p:sp>
    </p:spTree>
    <p:extLst>
      <p:ext uri="{BB962C8B-B14F-4D97-AF65-F5344CB8AC3E}">
        <p14:creationId xmlns:p14="http://schemas.microsoft.com/office/powerpoint/2010/main" val="2657957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algn="l" eaLnBrk="1" hangingPunct="1">
              <a:defRPr sz="1200">
                <a:ea typeface="ＭＳ Ｐゴシック" charset="0"/>
                <a:cs typeface="+mn-cs"/>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algn="r" eaLnBrk="1" hangingPunct="1">
              <a:defRPr sz="1200">
                <a:ea typeface="ＭＳ Ｐゴシック"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algn="l" eaLnBrk="1" hangingPunct="1">
              <a:defRPr sz="1200">
                <a:ea typeface="ＭＳ Ｐゴシック" charset="0"/>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algn="r" eaLnBrk="1" hangingPunct="1">
              <a:defRPr sz="1200"/>
            </a:lvl1pPr>
          </a:lstStyle>
          <a:p>
            <a:fld id="{1919D73A-EBF3-324B-9B1D-97C7E5297085}" type="slidenum">
              <a:rPr lang="en-US"/>
              <a:pPr/>
              <a:t>‹#›</a:t>
            </a:fld>
            <a:endParaRPr lang="en-US"/>
          </a:p>
        </p:txBody>
      </p:sp>
    </p:spTree>
    <p:extLst>
      <p:ext uri="{BB962C8B-B14F-4D97-AF65-F5344CB8AC3E}">
        <p14:creationId xmlns:p14="http://schemas.microsoft.com/office/powerpoint/2010/main" val="1436666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a:t>
            </a:fld>
            <a:endParaRPr lang="en-US"/>
          </a:p>
        </p:txBody>
      </p:sp>
    </p:spTree>
    <p:extLst>
      <p:ext uri="{BB962C8B-B14F-4D97-AF65-F5344CB8AC3E}">
        <p14:creationId xmlns:p14="http://schemas.microsoft.com/office/powerpoint/2010/main" val="29182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9D73A-EBF3-324B-9B1D-97C7E5297085}" type="slidenum">
              <a:rPr lang="en-US" smtClean="0"/>
              <a:pPr/>
              <a:t>12</a:t>
            </a:fld>
            <a:endParaRPr lang="en-US" dirty="0"/>
          </a:p>
        </p:txBody>
      </p:sp>
    </p:spTree>
    <p:extLst>
      <p:ext uri="{BB962C8B-B14F-4D97-AF65-F5344CB8AC3E}">
        <p14:creationId xmlns:p14="http://schemas.microsoft.com/office/powerpoint/2010/main" val="58034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CDA8A43-9F15-F246-8C4B-487938DD69D8}" type="slidenum">
              <a:rPr lang="en-US" sz="1200"/>
              <a:pPr/>
              <a:t>15</a:t>
            </a:fld>
            <a:endParaRPr lang="en-US" sz="12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sz="1800">
              <a:ea typeface="ＭＳ Ｐゴシック" charset="0"/>
              <a:cs typeface="ＭＳ Ｐゴシック" charset="0"/>
            </a:endParaRPr>
          </a:p>
        </p:txBody>
      </p:sp>
    </p:spTree>
    <p:extLst>
      <p:ext uri="{BB962C8B-B14F-4D97-AF65-F5344CB8AC3E}">
        <p14:creationId xmlns:p14="http://schemas.microsoft.com/office/powerpoint/2010/main" val="319831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661AB82-F9DA-274C-87E8-F5B5C6606A16}" type="slidenum">
              <a:rPr lang="en-US" sz="1200"/>
              <a:pPr/>
              <a:t>16</a:t>
            </a:fld>
            <a:endParaRPr lang="en-US" sz="1200"/>
          </a:p>
        </p:txBody>
      </p:sp>
    </p:spTree>
    <p:extLst>
      <p:ext uri="{BB962C8B-B14F-4D97-AF65-F5344CB8AC3E}">
        <p14:creationId xmlns:p14="http://schemas.microsoft.com/office/powerpoint/2010/main" val="134148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17</a:t>
            </a:fld>
            <a:endParaRPr lang="en-US"/>
          </a:p>
        </p:txBody>
      </p:sp>
    </p:spTree>
    <p:extLst>
      <p:ext uri="{BB962C8B-B14F-4D97-AF65-F5344CB8AC3E}">
        <p14:creationId xmlns:p14="http://schemas.microsoft.com/office/powerpoint/2010/main" val="43364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18</a:t>
            </a:fld>
            <a:endParaRPr lang="en-US"/>
          </a:p>
        </p:txBody>
      </p:sp>
    </p:spTree>
    <p:extLst>
      <p:ext uri="{BB962C8B-B14F-4D97-AF65-F5344CB8AC3E}">
        <p14:creationId xmlns:p14="http://schemas.microsoft.com/office/powerpoint/2010/main" val="1414497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19</a:t>
            </a:fld>
            <a:endParaRPr lang="en-US"/>
          </a:p>
        </p:txBody>
      </p:sp>
    </p:spTree>
    <p:extLst>
      <p:ext uri="{BB962C8B-B14F-4D97-AF65-F5344CB8AC3E}">
        <p14:creationId xmlns:p14="http://schemas.microsoft.com/office/powerpoint/2010/main" val="178082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21</a:t>
            </a:fld>
            <a:endParaRPr lang="en-US"/>
          </a:p>
        </p:txBody>
      </p:sp>
    </p:spTree>
    <p:extLst>
      <p:ext uri="{BB962C8B-B14F-4D97-AF65-F5344CB8AC3E}">
        <p14:creationId xmlns:p14="http://schemas.microsoft.com/office/powerpoint/2010/main" val="1790605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30</a:t>
            </a:fld>
            <a:endParaRPr lang="en-US"/>
          </a:p>
        </p:txBody>
      </p:sp>
    </p:spTree>
    <p:extLst>
      <p:ext uri="{BB962C8B-B14F-4D97-AF65-F5344CB8AC3E}">
        <p14:creationId xmlns:p14="http://schemas.microsoft.com/office/powerpoint/2010/main" val="7720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70947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6884E1-3903-6549-B5B9-0662840EEA82}" type="slidenum">
              <a:rPr lang="en-US" smtClean="0"/>
              <a:pPr>
                <a:defRPr/>
              </a:pPr>
              <a:t>3</a:t>
            </a:fld>
            <a:endParaRPr lang="en-US"/>
          </a:p>
        </p:txBody>
      </p:sp>
    </p:spTree>
    <p:extLst>
      <p:ext uri="{BB962C8B-B14F-4D97-AF65-F5344CB8AC3E}">
        <p14:creationId xmlns:p14="http://schemas.microsoft.com/office/powerpoint/2010/main" val="241646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CEB6C44D-3B20-6B42-9A88-4F1690E7E408}" type="slidenum">
              <a:rPr lang="en-US" altLang="en-US" smtClean="0"/>
              <a:pPr>
                <a:defRPr/>
              </a:pPr>
              <a:t>4</a:t>
            </a:fld>
            <a:endParaRPr lang="en-US" altLang="en-US"/>
          </a:p>
        </p:txBody>
      </p:sp>
    </p:spTree>
    <p:extLst>
      <p:ext uri="{BB962C8B-B14F-4D97-AF65-F5344CB8AC3E}">
        <p14:creationId xmlns:p14="http://schemas.microsoft.com/office/powerpoint/2010/main" val="141635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5</a:t>
            </a:fld>
            <a:endParaRPr lang="en-US"/>
          </a:p>
        </p:txBody>
      </p:sp>
    </p:spTree>
    <p:extLst>
      <p:ext uri="{BB962C8B-B14F-4D97-AF65-F5344CB8AC3E}">
        <p14:creationId xmlns:p14="http://schemas.microsoft.com/office/powerpoint/2010/main" val="140996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6</a:t>
            </a:fld>
            <a:endParaRPr lang="en-US"/>
          </a:p>
        </p:txBody>
      </p:sp>
    </p:spTree>
    <p:extLst>
      <p:ext uri="{BB962C8B-B14F-4D97-AF65-F5344CB8AC3E}">
        <p14:creationId xmlns:p14="http://schemas.microsoft.com/office/powerpoint/2010/main" val="74068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7</a:t>
            </a:fld>
            <a:endParaRPr lang="en-US"/>
          </a:p>
        </p:txBody>
      </p:sp>
    </p:spTree>
    <p:extLst>
      <p:ext uri="{BB962C8B-B14F-4D97-AF65-F5344CB8AC3E}">
        <p14:creationId xmlns:p14="http://schemas.microsoft.com/office/powerpoint/2010/main" val="138782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6884E1-3903-6549-B5B9-0662840EEA82}" type="slidenum">
              <a:rPr lang="en-US" smtClean="0"/>
              <a:pPr>
                <a:defRPr/>
              </a:pPr>
              <a:t>8</a:t>
            </a:fld>
            <a:endParaRPr lang="en-US"/>
          </a:p>
        </p:txBody>
      </p:sp>
    </p:spTree>
    <p:extLst>
      <p:ext uri="{BB962C8B-B14F-4D97-AF65-F5344CB8AC3E}">
        <p14:creationId xmlns:p14="http://schemas.microsoft.com/office/powerpoint/2010/main" val="290839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10</a:t>
            </a:fld>
            <a:endParaRPr lang="en-US"/>
          </a:p>
        </p:txBody>
      </p:sp>
    </p:spTree>
    <p:extLst>
      <p:ext uri="{BB962C8B-B14F-4D97-AF65-F5344CB8AC3E}">
        <p14:creationId xmlns:p14="http://schemas.microsoft.com/office/powerpoint/2010/main" val="3877916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6" descr="bkgd 014d4b"/>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7" descr="TitleSide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0013" y="685800"/>
            <a:ext cx="9043987" cy="513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2995" name="Rectangle 3"/>
          <p:cNvSpPr>
            <a:spLocks noGrp="1" noChangeArrowheads="1"/>
          </p:cNvSpPr>
          <p:nvPr>
            <p:ph type="ctrTitle"/>
          </p:nvPr>
        </p:nvSpPr>
        <p:spPr>
          <a:xfrm>
            <a:off x="1600200" y="914400"/>
            <a:ext cx="6019800" cy="2209800"/>
          </a:xfrm>
        </p:spPr>
        <p:txBody>
          <a:bodyPr/>
          <a:lstStyle>
            <a:lvl1pPr>
              <a:defRPr sz="4600">
                <a:solidFill>
                  <a:srgbClr val="FFFFFF"/>
                </a:solidFill>
              </a:defRPr>
            </a:lvl1pPr>
          </a:lstStyle>
          <a:p>
            <a:pPr lvl="0"/>
            <a:r>
              <a:rPr lang="en-US" noProof="0"/>
              <a:t>Click to edit Master title style</a:t>
            </a:r>
          </a:p>
        </p:txBody>
      </p:sp>
    </p:spTree>
    <p:extLst>
      <p:ext uri="{BB962C8B-B14F-4D97-AF65-F5344CB8AC3E}">
        <p14:creationId xmlns:p14="http://schemas.microsoft.com/office/powerpoint/2010/main" val="222221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fld id="{4D3ACAEC-FB21-9C41-9738-C418E9BCFD02}" type="slidenum">
              <a:rPr lang="en-US"/>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213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800"/>
            <a:ext cx="60198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fld id="{2586C421-12CE-474C-8F8A-E53D9913EECF}" type="slidenum">
              <a:rPr lang="en-US"/>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1957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fld id="{F110279A-8C09-6D45-888D-205467AC57A3}" type="slidenum">
              <a:rPr lang="en-US"/>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467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fld id="{11ED8A6F-FFC5-BC42-9AE9-953516782612}" type="slidenum">
              <a:rPr lang="en-US"/>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243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fld id="{5E065212-3375-4849-ACAC-770105655AB6}" type="slidenum">
              <a:rPr lang="en-US"/>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176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fld id="{D6FFE701-23CF-054A-8310-AC8AFCB6C428}" type="slidenum">
              <a:rPr lang="en-US"/>
              <a:pPr/>
              <a:t>‹#›</a:t>
            </a:fld>
            <a:endParaRPr lang="en-US"/>
          </a:p>
        </p:txBody>
      </p:sp>
      <p:sp>
        <p:nvSpPr>
          <p:cNvPr id="9"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883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fld id="{79E1CC33-BB25-D24E-A7D8-18D47F2990BF}" type="slidenum">
              <a:rPr lang="en-US"/>
              <a:pPr/>
              <a:t>‹#›</a:t>
            </a:fld>
            <a:endParaRPr lang="en-US"/>
          </a:p>
        </p:txBody>
      </p:sp>
      <p:sp>
        <p:nvSpPr>
          <p:cNvPr id="5"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2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fld id="{9DA6ECBA-56C5-4042-A2CA-415340832322}" type="slidenum">
              <a:rPr lang="en-US"/>
              <a:pPr/>
              <a:t>‹#›</a:t>
            </a:fld>
            <a:endParaRPr lang="en-US"/>
          </a:p>
        </p:txBody>
      </p:sp>
      <p:sp>
        <p:nvSpPr>
          <p:cNvPr id="4"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329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fld id="{DA3CF193-B18F-A34B-8FB5-852353D60193}" type="slidenum">
              <a:rPr lang="en-US"/>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335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fld id="{7F057CF6-E8B0-C749-B00D-26A3BEB33D76}" type="slidenum">
              <a:rPr lang="en-US"/>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139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order top"/>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52400" y="152400"/>
            <a:ext cx="8839200" cy="66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1971" name="Rectangle 3"/>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mn-cs"/>
              </a:defRPr>
            </a:lvl1pPr>
          </a:lstStyle>
          <a:p>
            <a:pPr>
              <a:defRPr/>
            </a:pPr>
            <a:endParaRPr lang="en-US"/>
          </a:p>
        </p:txBody>
      </p:sp>
      <p:sp>
        <p:nvSpPr>
          <p:cNvPr id="211972" name="Rectangle 4"/>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defRPr>
            </a:lvl1pPr>
          </a:lstStyle>
          <a:p>
            <a:fld id="{5D31EE53-AE91-B644-850F-D5B9AD2A367A}" type="slidenum">
              <a:rPr lang="en-US"/>
              <a:pPr/>
              <a:t>‹#›</a:t>
            </a:fld>
            <a:endParaRPr lang="en-US"/>
          </a:p>
        </p:txBody>
      </p:sp>
      <p:sp>
        <p:nvSpPr>
          <p:cNvPr id="1029" name="Rectangle 5"/>
          <p:cNvSpPr>
            <a:spLocks noGrp="1" noChangeArrowheads="1"/>
          </p:cNvSpPr>
          <p:nvPr>
            <p:ph type="title"/>
          </p:nvPr>
        </p:nvSpPr>
        <p:spPr bwMode="auto">
          <a:xfrm>
            <a:off x="457200" y="1066800"/>
            <a:ext cx="8229600" cy="9906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457200" y="1981200"/>
            <a:ext cx="8229600" cy="3886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1975" name="Rectangle 7"/>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ea typeface="ＭＳ Ｐゴシック"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0" fontAlgn="base" hangingPunct="0">
        <a:spcBef>
          <a:spcPct val="0"/>
        </a:spcBef>
        <a:spcAft>
          <a:spcPct val="0"/>
        </a:spcAft>
        <a:defRPr sz="4000">
          <a:solidFill>
            <a:schemeClr val="tx1"/>
          </a:solidFill>
          <a:latin typeface="+mj-lt"/>
          <a:ea typeface="+mj-ea"/>
          <a:cs typeface="ＭＳ Ｐゴシック" charset="0"/>
        </a:defRPr>
      </a:lvl1pPr>
      <a:lvl2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65000"/>
        <a:buFont typeface="Wingding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aulineroseclance.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lf-compassion.org/" TargetMode="External"/><Relationship Id="rId2" Type="http://schemas.openxmlformats.org/officeDocument/2006/relationships/hyperlink" Target="https://brenebrown.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raining.nih.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ndtools.com/pages/article/abc.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14400"/>
            <a:ext cx="7315200" cy="2209800"/>
          </a:xfrm>
        </p:spPr>
        <p:txBody>
          <a:bodyPr/>
          <a:lstStyle/>
          <a:p>
            <a:pPr algn="ctr"/>
            <a:r>
              <a:rPr lang="en-US" sz="4400" b="1" dirty="0"/>
              <a:t>Becoming a Resilient Scientist</a:t>
            </a:r>
          </a:p>
        </p:txBody>
      </p:sp>
      <p:sp>
        <p:nvSpPr>
          <p:cNvPr id="3" name="TextBox 2"/>
          <p:cNvSpPr txBox="1"/>
          <p:nvPr/>
        </p:nvSpPr>
        <p:spPr>
          <a:xfrm>
            <a:off x="1371600" y="2743200"/>
            <a:ext cx="7391400" cy="1815882"/>
          </a:xfrm>
          <a:prstGeom prst="rect">
            <a:avLst/>
          </a:prstGeom>
          <a:noFill/>
        </p:spPr>
        <p:txBody>
          <a:bodyPr wrap="square" rtlCol="0">
            <a:spAutoFit/>
          </a:bodyPr>
          <a:lstStyle/>
          <a:p>
            <a:pPr algn="l"/>
            <a:r>
              <a:rPr lang="en-US" sz="2800" b="1" dirty="0">
                <a:solidFill>
                  <a:schemeClr val="bg1"/>
                </a:solidFill>
              </a:rPr>
              <a:t>Dr. Sharon L. Milgram, Director NIH OITE</a:t>
            </a:r>
          </a:p>
          <a:p>
            <a:r>
              <a:rPr lang="en-US" sz="2800" b="1" dirty="0" err="1">
                <a:solidFill>
                  <a:schemeClr val="bg1"/>
                </a:solidFill>
              </a:rPr>
              <a:t>milgrams@od.nih.gov</a:t>
            </a:r>
            <a:endParaRPr lang="en-US" sz="2800" b="1" dirty="0">
              <a:solidFill>
                <a:schemeClr val="bg1"/>
              </a:solidFill>
            </a:endParaRPr>
          </a:p>
          <a:p>
            <a:r>
              <a:rPr lang="en-US" sz="2800" b="1" dirty="0" err="1">
                <a:solidFill>
                  <a:schemeClr val="bg1"/>
                </a:solidFill>
              </a:rPr>
              <a:t>www.training.nih.gov</a:t>
            </a:r>
            <a:endParaRPr lang="en-US" sz="2800" b="1" dirty="0">
              <a:solidFill>
                <a:schemeClr val="bg1"/>
              </a:solidFill>
            </a:endParaRPr>
          </a:p>
          <a:p>
            <a:r>
              <a:rPr lang="en-US" sz="2800" b="1" dirty="0">
                <a:solidFill>
                  <a:schemeClr val="bg1"/>
                </a:solidFill>
              </a:rPr>
              <a:t>On Twitter @NIH_OITE</a:t>
            </a:r>
          </a:p>
        </p:txBody>
      </p:sp>
    </p:spTree>
    <p:extLst>
      <p:ext uri="{BB962C8B-B14F-4D97-AF65-F5344CB8AC3E}">
        <p14:creationId xmlns:p14="http://schemas.microsoft.com/office/powerpoint/2010/main" val="39980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Two Areas to Consider</a:t>
            </a:r>
          </a:p>
        </p:txBody>
      </p:sp>
      <p:sp>
        <p:nvSpPr>
          <p:cNvPr id="3" name="Content Placeholder 2"/>
          <p:cNvSpPr>
            <a:spLocks noGrp="1"/>
          </p:cNvSpPr>
          <p:nvPr>
            <p:ph idx="1"/>
          </p:nvPr>
        </p:nvSpPr>
        <p:spPr>
          <a:xfrm>
            <a:off x="304800" y="1905000"/>
            <a:ext cx="8534400" cy="3886200"/>
          </a:xfrm>
        </p:spPr>
        <p:txBody>
          <a:bodyPr/>
          <a:lstStyle/>
          <a:p>
            <a:endParaRPr lang="en-US" dirty="0"/>
          </a:p>
          <a:p>
            <a:r>
              <a:rPr lang="en-US" dirty="0"/>
              <a:t>Cognitive distortions…. leading to pessimistic attitudes and feelings of hopelessness</a:t>
            </a:r>
          </a:p>
          <a:p>
            <a:r>
              <a:rPr lang="en-US" dirty="0"/>
              <a:t>Imposter fears…… leading us to feel like we don’t belong</a:t>
            </a:r>
          </a:p>
        </p:txBody>
      </p:sp>
    </p:spTree>
    <p:extLst>
      <p:ext uri="{BB962C8B-B14F-4D97-AF65-F5344CB8AC3E}">
        <p14:creationId xmlns:p14="http://schemas.microsoft.com/office/powerpoint/2010/main" val="1214744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lstStyle/>
          <a:p>
            <a:pPr algn="ctr"/>
            <a:r>
              <a:rPr lang="en-US" sz="3600" dirty="0"/>
              <a:t>Cognitive Distortions</a:t>
            </a:r>
            <a:br>
              <a:rPr lang="en-US" sz="3600" dirty="0"/>
            </a:br>
            <a:r>
              <a:rPr lang="en-US" sz="3600" dirty="0"/>
              <a:t>(Automatic Negative Thoughts)</a:t>
            </a:r>
          </a:p>
        </p:txBody>
      </p:sp>
      <p:sp>
        <p:nvSpPr>
          <p:cNvPr id="3" name="Content Placeholder 2"/>
          <p:cNvSpPr>
            <a:spLocks noGrp="1"/>
          </p:cNvSpPr>
          <p:nvPr>
            <p:ph idx="1"/>
          </p:nvPr>
        </p:nvSpPr>
        <p:spPr>
          <a:xfrm>
            <a:off x="457200" y="2667000"/>
            <a:ext cx="8229600" cy="2438400"/>
          </a:xfrm>
        </p:spPr>
        <p:txBody>
          <a:bodyPr/>
          <a:lstStyle/>
          <a:p>
            <a:pPr marL="0" indent="0" algn="ctr">
              <a:buSzPct val="125000"/>
              <a:buNone/>
            </a:pPr>
            <a:r>
              <a:rPr lang="en-US" sz="2800" dirty="0"/>
              <a:t>Characteristic ways that our mind convinces us of something that is really not true to reinforce negative thinking or emotions. Generally serve to keep us feeling bad about ourselves and can lead us to feel very anxious and pessimistic.</a:t>
            </a:r>
          </a:p>
          <a:p>
            <a:pPr marL="0" indent="0" algn="ctr">
              <a:buSzPct val="125000"/>
              <a:buNone/>
            </a:pPr>
            <a:endParaRPr lang="en-US" sz="2800" dirty="0"/>
          </a:p>
          <a:p>
            <a:pPr marL="0" indent="0">
              <a:buSzPct val="125000"/>
              <a:buNone/>
            </a:pPr>
            <a:r>
              <a:rPr lang="en-US" sz="2800" dirty="0"/>
              <a:t>NOTE: Our brain has a built-in negativity bias</a:t>
            </a:r>
          </a:p>
          <a:p>
            <a:pPr marL="0" indent="0" algn="ctr">
              <a:buNone/>
            </a:pPr>
            <a:endParaRPr lang="en-US" sz="3600" dirty="0"/>
          </a:p>
        </p:txBody>
      </p:sp>
    </p:spTree>
    <p:extLst>
      <p:ext uri="{BB962C8B-B14F-4D97-AF65-F5344CB8AC3E}">
        <p14:creationId xmlns:p14="http://schemas.microsoft.com/office/powerpoint/2010/main" val="275709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pPr algn="ctr"/>
            <a:r>
              <a:rPr lang="en-US" sz="3600" dirty="0"/>
              <a:t>Some ANT Examples (and  a vote)</a:t>
            </a:r>
          </a:p>
        </p:txBody>
      </p:sp>
      <p:sp>
        <p:nvSpPr>
          <p:cNvPr id="3" name="Content Placeholder 2"/>
          <p:cNvSpPr>
            <a:spLocks noGrp="1"/>
          </p:cNvSpPr>
          <p:nvPr>
            <p:ph idx="1"/>
          </p:nvPr>
        </p:nvSpPr>
        <p:spPr>
          <a:xfrm>
            <a:off x="228600" y="1828800"/>
            <a:ext cx="8763000" cy="4648200"/>
          </a:xfrm>
        </p:spPr>
        <p:txBody>
          <a:bodyPr/>
          <a:lstStyle/>
          <a:p>
            <a:r>
              <a:rPr lang="en-US" b="1" dirty="0"/>
              <a:t>All-or-nothing thinking: </a:t>
            </a:r>
            <a:r>
              <a:rPr lang="en-US" dirty="0"/>
              <a:t>Your performance is either perfect or it is a complete failure</a:t>
            </a:r>
          </a:p>
          <a:p>
            <a:r>
              <a:rPr lang="en-US" b="1" dirty="0"/>
              <a:t>Catastrophizing: </a:t>
            </a:r>
            <a:r>
              <a:rPr lang="en-US" dirty="0"/>
              <a:t>You exaggerate the implications of a set-back or mistake</a:t>
            </a:r>
          </a:p>
          <a:p>
            <a:r>
              <a:rPr lang="en-US" b="1" dirty="0"/>
              <a:t>Mind reading: </a:t>
            </a:r>
            <a:r>
              <a:rPr lang="en-US" dirty="0"/>
              <a:t>You make assumptions about what someone else is thinking</a:t>
            </a:r>
          </a:p>
          <a:p>
            <a:r>
              <a:rPr lang="en-US" b="1" dirty="0"/>
              <a:t>Fortune telling: </a:t>
            </a:r>
            <a:r>
              <a:rPr lang="en-US" dirty="0"/>
              <a:t>Predicting the outcome of an event before it happens</a:t>
            </a:r>
            <a:endParaRPr lang="en-US" b="1" dirty="0"/>
          </a:p>
          <a:p>
            <a:r>
              <a:rPr lang="en-US" b="1" dirty="0"/>
              <a:t>Minimizing</a:t>
            </a:r>
            <a:r>
              <a:rPr lang="en-US" dirty="0"/>
              <a:t>: You downplay the importance of your accomplishments or positive qualities</a:t>
            </a:r>
          </a:p>
          <a:p>
            <a:r>
              <a:rPr lang="en-US" b="1" dirty="0"/>
              <a:t>Over-generalization: </a:t>
            </a:r>
            <a:r>
              <a:rPr lang="en-US" dirty="0"/>
              <a:t>You take one negative event and see other similar events through that failure</a:t>
            </a:r>
          </a:p>
        </p:txBody>
      </p:sp>
    </p:spTree>
    <p:extLst>
      <p:ext uri="{BB962C8B-B14F-4D97-AF65-F5344CB8AC3E}">
        <p14:creationId xmlns:p14="http://schemas.microsoft.com/office/powerpoint/2010/main" val="37214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Tame the ANTS</a:t>
            </a:r>
          </a:p>
        </p:txBody>
      </p:sp>
      <p:sp>
        <p:nvSpPr>
          <p:cNvPr id="3" name="Content Placeholder 2"/>
          <p:cNvSpPr>
            <a:spLocks noGrp="1"/>
          </p:cNvSpPr>
          <p:nvPr>
            <p:ph idx="1"/>
          </p:nvPr>
        </p:nvSpPr>
        <p:spPr>
          <a:xfrm>
            <a:off x="457200" y="1981200"/>
            <a:ext cx="8229600" cy="4343400"/>
          </a:xfrm>
        </p:spPr>
        <p:txBody>
          <a:bodyPr/>
          <a:lstStyle/>
          <a:p>
            <a:r>
              <a:rPr lang="en-US" dirty="0"/>
              <a:t>Explore your negative self-talk and recognize your “go to” ANTS; reflect on how these ANTs impact you</a:t>
            </a:r>
          </a:p>
          <a:p>
            <a:pPr lvl="1">
              <a:buSzPct val="85000"/>
              <a:buFont typeface="Wingdings" pitchFamily="2" charset="2"/>
              <a:buChar char="q"/>
            </a:pPr>
            <a:r>
              <a:rPr lang="en-US" sz="2000" dirty="0"/>
              <a:t>Use journaling for self-reflection and discovery</a:t>
            </a:r>
          </a:p>
          <a:p>
            <a:pPr lvl="1">
              <a:buSzPct val="85000"/>
              <a:buFont typeface="Wingdings" pitchFamily="2" charset="2"/>
              <a:buChar char="q"/>
            </a:pPr>
            <a:r>
              <a:rPr lang="en-US" sz="2000" dirty="0"/>
              <a:t>Talk about them with mentors and peers</a:t>
            </a:r>
          </a:p>
          <a:p>
            <a:pPr lvl="1">
              <a:buSzPct val="85000"/>
              <a:buFont typeface="Wingdings" pitchFamily="2" charset="2"/>
              <a:buChar char="q"/>
            </a:pPr>
            <a:r>
              <a:rPr lang="en-US" sz="2000" dirty="0"/>
              <a:t>Be open to counseling if they become a real issue for you</a:t>
            </a:r>
          </a:p>
          <a:p>
            <a:r>
              <a:rPr lang="en-US" dirty="0"/>
              <a:t>Be mindful and recognize them when they happen</a:t>
            </a:r>
          </a:p>
          <a:p>
            <a:pPr lvl="1">
              <a:buSzPct val="85000"/>
              <a:buFont typeface="Wingdings" charset="2"/>
              <a:buChar char="q"/>
            </a:pPr>
            <a:r>
              <a:rPr lang="en-US" sz="2000" dirty="0"/>
              <a:t>Take a deep breath</a:t>
            </a:r>
          </a:p>
          <a:p>
            <a:pPr lvl="1">
              <a:buSzPct val="85000"/>
              <a:buFont typeface="Wingdings" charset="2"/>
              <a:buChar char="q"/>
            </a:pPr>
            <a:r>
              <a:rPr lang="en-US" sz="2000" dirty="0"/>
              <a:t>Acknowledge and talk back to them (giraffe language)</a:t>
            </a:r>
          </a:p>
          <a:p>
            <a:pPr lvl="1">
              <a:buSzPct val="85000"/>
              <a:buFont typeface="Wingdings" charset="2"/>
              <a:buChar char="q"/>
            </a:pPr>
            <a:r>
              <a:rPr lang="en-US" sz="2000" dirty="0"/>
              <a:t>Use your science voice to question them</a:t>
            </a:r>
          </a:p>
          <a:p>
            <a:pPr lvl="1">
              <a:buSzPct val="85000"/>
              <a:buFont typeface="Wingdings" charset="2"/>
              <a:buChar char="q"/>
            </a:pPr>
            <a:r>
              <a:rPr lang="en-US" sz="2000" dirty="0"/>
              <a:t>Find inspiration…… from a positive affirmation, a phrase, an image that makes you feel strong</a:t>
            </a:r>
          </a:p>
          <a:p>
            <a:endParaRPr lang="en-US" dirty="0"/>
          </a:p>
          <a:p>
            <a:endParaRPr lang="en-US" dirty="0"/>
          </a:p>
        </p:txBody>
      </p:sp>
    </p:spTree>
    <p:extLst>
      <p:ext uri="{BB962C8B-B14F-4D97-AF65-F5344CB8AC3E}">
        <p14:creationId xmlns:p14="http://schemas.microsoft.com/office/powerpoint/2010/main" val="4213194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B826-2FDA-BA48-AFC1-13D29F00F7DF}"/>
              </a:ext>
            </a:extLst>
          </p:cNvPr>
          <p:cNvSpPr>
            <a:spLocks noGrp="1"/>
          </p:cNvSpPr>
          <p:nvPr>
            <p:ph type="title"/>
          </p:nvPr>
        </p:nvSpPr>
        <p:spPr/>
        <p:txBody>
          <a:bodyPr/>
          <a:lstStyle/>
          <a:p>
            <a:pPr algn="ctr"/>
            <a:r>
              <a:rPr lang="en-US" dirty="0"/>
              <a:t>An Acronym To Help - HATS</a:t>
            </a:r>
          </a:p>
        </p:txBody>
      </p:sp>
      <p:sp>
        <p:nvSpPr>
          <p:cNvPr id="3" name="Content Placeholder 2">
            <a:extLst>
              <a:ext uri="{FF2B5EF4-FFF2-40B4-BE49-F238E27FC236}">
                <a16:creationId xmlns:a16="http://schemas.microsoft.com/office/drawing/2014/main" id="{94E00F16-FF18-4041-81FA-3E7B387E6C1C}"/>
              </a:ext>
            </a:extLst>
          </p:cNvPr>
          <p:cNvSpPr>
            <a:spLocks noGrp="1"/>
          </p:cNvSpPr>
          <p:nvPr>
            <p:ph idx="1"/>
          </p:nvPr>
        </p:nvSpPr>
        <p:spPr/>
        <p:txBody>
          <a:bodyPr/>
          <a:lstStyle/>
          <a:p>
            <a:pPr marL="0" indent="0">
              <a:buNone/>
            </a:pPr>
            <a:r>
              <a:rPr lang="en-US" sz="5400" b="1" dirty="0"/>
              <a:t>H</a:t>
            </a:r>
            <a:r>
              <a:rPr lang="en-US" dirty="0"/>
              <a:t>ear your negative self-talk/inner critic</a:t>
            </a:r>
          </a:p>
          <a:p>
            <a:pPr marL="0" indent="0">
              <a:buNone/>
            </a:pPr>
            <a:r>
              <a:rPr lang="en-US" sz="5400" b="1" dirty="0"/>
              <a:t>A</a:t>
            </a:r>
            <a:r>
              <a:rPr lang="en-US" dirty="0"/>
              <a:t>ppreciate you have a choice</a:t>
            </a:r>
          </a:p>
          <a:p>
            <a:pPr marL="0" indent="0">
              <a:buNone/>
            </a:pPr>
            <a:r>
              <a:rPr lang="en-US" sz="5400" b="1" dirty="0"/>
              <a:t>T</a:t>
            </a:r>
            <a:r>
              <a:rPr lang="en-US" dirty="0"/>
              <a:t>alk back – giraffe language </a:t>
            </a:r>
          </a:p>
          <a:p>
            <a:pPr marL="0" indent="0">
              <a:buNone/>
            </a:pPr>
            <a:r>
              <a:rPr lang="en-US" sz="5400" b="1" dirty="0"/>
              <a:t>S</a:t>
            </a:r>
            <a:r>
              <a:rPr lang="en-US" dirty="0"/>
              <a:t>eek help and access resources</a:t>
            </a:r>
          </a:p>
        </p:txBody>
      </p:sp>
    </p:spTree>
    <p:extLst>
      <p:ext uri="{BB962C8B-B14F-4D97-AF65-F5344CB8AC3E}">
        <p14:creationId xmlns:p14="http://schemas.microsoft.com/office/powerpoint/2010/main" val="66363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914400"/>
            <a:ext cx="7239000" cy="990600"/>
          </a:xfrm>
        </p:spPr>
        <p:txBody>
          <a:bodyPr/>
          <a:lstStyle/>
          <a:p>
            <a:pPr algn="ctr" eaLnBrk="1" hangingPunct="1"/>
            <a:r>
              <a:rPr lang="en-US" dirty="0">
                <a:latin typeface="Arial" charset="0"/>
                <a:ea typeface="ＭＳ Ｐゴシック" charset="0"/>
                <a:cs typeface="ＭＳ Ｐゴシック" charset="0"/>
              </a:rPr>
              <a:t>Imposter Fears</a:t>
            </a:r>
          </a:p>
        </p:txBody>
      </p:sp>
      <p:sp>
        <p:nvSpPr>
          <p:cNvPr id="259075" name="Rectangle 3"/>
          <p:cNvSpPr>
            <a:spLocks noGrp="1" noChangeArrowheads="1"/>
          </p:cNvSpPr>
          <p:nvPr>
            <p:ph type="body" idx="1"/>
          </p:nvPr>
        </p:nvSpPr>
        <p:spPr>
          <a:xfrm>
            <a:off x="533400" y="2133600"/>
            <a:ext cx="8001000" cy="3657600"/>
          </a:xfrm>
        </p:spPr>
        <p:txBody>
          <a:bodyPr/>
          <a:lstStyle/>
          <a:p>
            <a:pPr marL="0" indent="0" algn="ctr" eaLnBrk="1" hangingPunct="1">
              <a:lnSpc>
                <a:spcPct val="90000"/>
              </a:lnSpc>
              <a:spcBef>
                <a:spcPts val="600"/>
              </a:spcBef>
              <a:spcAft>
                <a:spcPts val="200"/>
              </a:spcAft>
              <a:buSzPct val="125000"/>
              <a:buNone/>
            </a:pPr>
            <a:r>
              <a:rPr lang="en-US" sz="3200" dirty="0">
                <a:latin typeface="Arial" charset="0"/>
                <a:ea typeface="ＭＳ Ｐゴシック" charset="0"/>
                <a:cs typeface="ＭＳ Ｐゴシック" charset="0"/>
              </a:rPr>
              <a:t>The feeling of phoniness in people who believe that they are not intelligent, capable or creative despite evidence of high achievement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3889488"/>
            <a:ext cx="3048000" cy="2746489"/>
          </a:xfrm>
          <a:prstGeom prst="rect">
            <a:avLst/>
          </a:prstGeom>
        </p:spPr>
      </p:pic>
    </p:spTree>
    <p:extLst>
      <p:ext uri="{BB962C8B-B14F-4D97-AF65-F5344CB8AC3E}">
        <p14:creationId xmlns:p14="http://schemas.microsoft.com/office/powerpoint/2010/main" val="42860405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152400" y="914400"/>
            <a:ext cx="8686800" cy="990600"/>
          </a:xfrm>
        </p:spPr>
        <p:txBody>
          <a:bodyPr/>
          <a:lstStyle/>
          <a:p>
            <a:pPr algn="ctr"/>
            <a:r>
              <a:rPr lang="en-US" dirty="0">
                <a:latin typeface="Arial" charset="0"/>
                <a:ea typeface="ＭＳ Ｐゴシック" charset="0"/>
                <a:cs typeface="ＭＳ Ｐゴシック" charset="0"/>
              </a:rPr>
              <a:t>More on Imposter Fears</a:t>
            </a:r>
          </a:p>
        </p:txBody>
      </p:sp>
      <p:sp>
        <p:nvSpPr>
          <p:cNvPr id="93186" name="Content Placeholder 2"/>
          <p:cNvSpPr>
            <a:spLocks noGrp="1"/>
          </p:cNvSpPr>
          <p:nvPr>
            <p:ph idx="1"/>
          </p:nvPr>
        </p:nvSpPr>
        <p:spPr>
          <a:xfrm>
            <a:off x="152400" y="1676400"/>
            <a:ext cx="8839200" cy="4648200"/>
          </a:xfrm>
        </p:spPr>
        <p:txBody>
          <a:bodyPr/>
          <a:lstStyle/>
          <a:p>
            <a:r>
              <a:rPr lang="en-US" dirty="0">
                <a:latin typeface="Arial" charset="0"/>
                <a:ea typeface="ＭＳ Ｐゴシック" charset="0"/>
                <a:cs typeface="ＭＳ Ｐゴシック" charset="0"/>
              </a:rPr>
              <a:t>Four </a:t>
            </a:r>
            <a:r>
              <a:rPr lang="en-US" dirty="0">
                <a:latin typeface="Arial" charset="0"/>
                <a:ea typeface="ＭＳ Ｐゴシック" charset="0"/>
              </a:rPr>
              <a:t>flavors</a:t>
            </a:r>
            <a:r>
              <a:rPr lang="en-US" dirty="0">
                <a:latin typeface="Arial" charset="0"/>
                <a:ea typeface="ＭＳ Ｐゴシック" charset="0"/>
                <a:cs typeface="ＭＳ Ｐゴシック" charset="0"/>
              </a:rPr>
              <a:t>:</a:t>
            </a:r>
          </a:p>
          <a:p>
            <a:pPr lvl="1">
              <a:buSzPct val="85000"/>
              <a:buFont typeface="Wingdings" charset="0"/>
              <a:buChar char="q"/>
            </a:pPr>
            <a:r>
              <a:rPr lang="en-US" sz="2000" dirty="0">
                <a:latin typeface="Arial" charset="0"/>
                <a:ea typeface="ＭＳ Ｐゴシック" charset="0"/>
              </a:rPr>
              <a:t>Feeling like a fake</a:t>
            </a:r>
          </a:p>
          <a:p>
            <a:pPr lvl="1">
              <a:buSzPct val="85000"/>
              <a:buFont typeface="Wingdings" charset="0"/>
              <a:buChar char="q"/>
            </a:pPr>
            <a:r>
              <a:rPr lang="en-US" sz="2000" dirty="0">
                <a:latin typeface="Arial" charset="0"/>
                <a:ea typeface="ＭＳ Ｐゴシック" charset="0"/>
              </a:rPr>
              <a:t>Attributing success to luck</a:t>
            </a:r>
          </a:p>
          <a:p>
            <a:pPr lvl="1">
              <a:buSzPct val="85000"/>
              <a:buFont typeface="Wingdings" charset="0"/>
              <a:buChar char="q"/>
            </a:pPr>
            <a:r>
              <a:rPr lang="en-US" sz="2000" dirty="0">
                <a:latin typeface="Arial" charset="0"/>
                <a:ea typeface="ＭＳ Ｐゴシック" charset="0"/>
              </a:rPr>
              <a:t>Discounting your successes</a:t>
            </a:r>
          </a:p>
          <a:p>
            <a:pPr lvl="1">
              <a:buSzPct val="85000"/>
              <a:buFont typeface="Wingdings" charset="0"/>
              <a:buChar char="q"/>
            </a:pPr>
            <a:r>
              <a:rPr lang="en-US" sz="2000" dirty="0">
                <a:latin typeface="Arial" charset="0"/>
                <a:ea typeface="ＭＳ Ｐゴシック" charset="0"/>
              </a:rPr>
              <a:t>Assuming you had to work hard and that the equivalent accomplishment was easy for everyone else</a:t>
            </a:r>
          </a:p>
          <a:p>
            <a:pPr>
              <a:buSzPct val="125000"/>
              <a:buFont typeface="Wingdings" charset="2"/>
              <a:buChar char="§"/>
            </a:pPr>
            <a:r>
              <a:rPr lang="en-US" dirty="0">
                <a:latin typeface="Arial" charset="0"/>
                <a:ea typeface="ＭＳ Ｐゴシック" charset="0"/>
              </a:rPr>
              <a:t>Often a result of:</a:t>
            </a:r>
          </a:p>
          <a:p>
            <a:pPr lvl="1">
              <a:buSzPct val="85000"/>
              <a:buFont typeface="Wingdings" charset="0"/>
              <a:buChar char="q"/>
            </a:pPr>
            <a:r>
              <a:rPr lang="en-US" sz="2000" dirty="0"/>
              <a:t>Fear of failure</a:t>
            </a:r>
          </a:p>
          <a:p>
            <a:pPr lvl="1">
              <a:buSzPct val="85000"/>
              <a:buFont typeface="Wingdings" charset="0"/>
              <a:buChar char="q"/>
            </a:pPr>
            <a:r>
              <a:rPr lang="en-US" sz="2000" dirty="0">
                <a:latin typeface="Arial" charset="0"/>
                <a:ea typeface="ＭＳ Ｐゴシック" charset="0"/>
              </a:rPr>
              <a:t>Perfectionist tendencies</a:t>
            </a:r>
          </a:p>
          <a:p>
            <a:pPr lvl="1">
              <a:buSzPct val="85000"/>
              <a:buFont typeface="Wingdings" charset="0"/>
              <a:buChar char="q"/>
            </a:pPr>
            <a:r>
              <a:rPr lang="en-US" sz="2000" dirty="0">
                <a:latin typeface="Arial" charset="0"/>
                <a:ea typeface="ＭＳ Ｐゴシック" charset="0"/>
              </a:rPr>
              <a:t>The tendency to compare ourselves to others</a:t>
            </a:r>
          </a:p>
          <a:p>
            <a:pPr marL="0" indent="0">
              <a:buSzPct val="125000"/>
              <a:buNone/>
            </a:pPr>
            <a:endParaRPr lang="en-US" dirty="0">
              <a:latin typeface="Arial" charset="0"/>
              <a:ea typeface="ＭＳ Ｐゴシック" charset="0"/>
            </a:endParaRPr>
          </a:p>
          <a:p>
            <a:pPr marL="0" indent="0" algn="ctr">
              <a:buSzPct val="125000"/>
              <a:buNone/>
            </a:pPr>
            <a:r>
              <a:rPr lang="en-US" sz="2000" dirty="0">
                <a:latin typeface="Arial" charset="0"/>
                <a:ea typeface="ＭＳ Ｐゴシック" charset="0"/>
                <a:cs typeface="ＭＳ Ｐゴシック" charset="0"/>
                <a:hlinkClick r:id="rId3"/>
              </a:rPr>
              <a:t>http://paulineroseclance.com/</a:t>
            </a:r>
            <a:endParaRPr lang="en-US"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345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Causes of Imposter Fears</a:t>
            </a:r>
          </a:p>
        </p:txBody>
      </p:sp>
      <p:sp>
        <p:nvSpPr>
          <p:cNvPr id="3" name="Content Placeholder 2"/>
          <p:cNvSpPr>
            <a:spLocks noGrp="1"/>
          </p:cNvSpPr>
          <p:nvPr>
            <p:ph idx="1"/>
          </p:nvPr>
        </p:nvSpPr>
        <p:spPr>
          <a:xfrm>
            <a:off x="228600" y="1981200"/>
            <a:ext cx="8686800" cy="4648200"/>
          </a:xfrm>
        </p:spPr>
        <p:txBody>
          <a:bodyPr/>
          <a:lstStyle/>
          <a:p>
            <a:r>
              <a:rPr lang="en-US" dirty="0"/>
              <a:t>Being a student</a:t>
            </a:r>
          </a:p>
          <a:p>
            <a:r>
              <a:rPr lang="en-US" dirty="0"/>
              <a:t>Being in an environment that feels foreign to you</a:t>
            </a:r>
          </a:p>
          <a:p>
            <a:r>
              <a:rPr lang="en-US" dirty="0"/>
              <a:t>Organizational culture and messaging</a:t>
            </a:r>
          </a:p>
          <a:p>
            <a:r>
              <a:rPr lang="en-US" dirty="0"/>
              <a:t>Messages from family and childhood</a:t>
            </a:r>
          </a:p>
          <a:p>
            <a:r>
              <a:rPr lang="en-US" dirty="0"/>
              <a:t>Stereotype threat</a:t>
            </a:r>
          </a:p>
          <a:p>
            <a:r>
              <a:rPr lang="en-US" dirty="0"/>
              <a:t>Working in a creative field</a:t>
            </a:r>
          </a:p>
          <a:p>
            <a:endParaRPr lang="en-US" dirty="0"/>
          </a:p>
          <a:p>
            <a:pPr marL="0" indent="0" algn="ctr">
              <a:buNone/>
            </a:pPr>
            <a:r>
              <a:rPr lang="en-US" dirty="0"/>
              <a:t>YOU ARE NOT ALONE! 70+% of individuals experience imposter fears at some point in their educational and work journey.</a:t>
            </a:r>
          </a:p>
          <a:p>
            <a:pPr lvl="1"/>
            <a:endParaRPr lang="en-US" dirty="0"/>
          </a:p>
          <a:p>
            <a:pPr lvl="1"/>
            <a:endParaRPr lang="en-US" dirty="0"/>
          </a:p>
        </p:txBody>
      </p:sp>
    </p:spTree>
    <p:extLst>
      <p:ext uri="{BB962C8B-B14F-4D97-AF65-F5344CB8AC3E}">
        <p14:creationId xmlns:p14="http://schemas.microsoft.com/office/powerpoint/2010/main" val="21298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Impacts of Imposter Fears</a:t>
            </a:r>
          </a:p>
        </p:txBody>
      </p:sp>
      <p:sp>
        <p:nvSpPr>
          <p:cNvPr id="3" name="Content Placeholder 2"/>
          <p:cNvSpPr>
            <a:spLocks noGrp="1"/>
          </p:cNvSpPr>
          <p:nvPr>
            <p:ph idx="1"/>
          </p:nvPr>
        </p:nvSpPr>
        <p:spPr>
          <a:xfrm>
            <a:off x="304800" y="1981200"/>
            <a:ext cx="8610600" cy="4648200"/>
          </a:xfrm>
        </p:spPr>
        <p:txBody>
          <a:bodyPr/>
          <a:lstStyle/>
          <a:p>
            <a:r>
              <a:rPr lang="en-US" dirty="0"/>
              <a:t>In small doses and put into perspective?  </a:t>
            </a:r>
          </a:p>
          <a:p>
            <a:pPr lvl="1">
              <a:buSzPct val="85000"/>
              <a:buFont typeface="Wingdings" pitchFamily="2" charset="2"/>
              <a:buChar char="q"/>
            </a:pPr>
            <a:r>
              <a:rPr lang="en-US" sz="2000" dirty="0"/>
              <a:t>They can make us use resources and work hard</a:t>
            </a:r>
          </a:p>
          <a:p>
            <a:r>
              <a:rPr lang="en-US" dirty="0"/>
              <a:t>Unchecked and unquestioned?</a:t>
            </a:r>
          </a:p>
          <a:p>
            <a:pPr lvl="1">
              <a:buSzPct val="85000"/>
              <a:buFont typeface="Wingdings" pitchFamily="2" charset="2"/>
              <a:buChar char="q"/>
            </a:pPr>
            <a:r>
              <a:rPr lang="en-US" sz="2000" dirty="0"/>
              <a:t>Increased stress, potentially leading to poor performance</a:t>
            </a:r>
          </a:p>
          <a:p>
            <a:pPr lvl="1">
              <a:buSzPct val="85000"/>
              <a:buFont typeface="Wingdings" pitchFamily="2" charset="2"/>
              <a:buChar char="q"/>
            </a:pPr>
            <a:r>
              <a:rPr lang="en-US" sz="2000" dirty="0"/>
              <a:t>Second guessing (in class, on exams, in our research group, </a:t>
            </a:r>
            <a:r>
              <a:rPr lang="en-US" sz="2000" dirty="0" err="1"/>
              <a:t>etc</a:t>
            </a:r>
            <a:r>
              <a:rPr lang="en-US" sz="2000" dirty="0"/>
              <a:t>)</a:t>
            </a:r>
          </a:p>
          <a:p>
            <a:pPr lvl="1">
              <a:buSzPct val="85000"/>
              <a:buFont typeface="Wingdings" pitchFamily="2" charset="2"/>
              <a:buChar char="q"/>
            </a:pPr>
            <a:r>
              <a:rPr lang="en-US" sz="2000" dirty="0"/>
              <a:t>Hesitating to ask for help</a:t>
            </a:r>
          </a:p>
          <a:p>
            <a:pPr lvl="1">
              <a:buSzPct val="85000"/>
              <a:buFont typeface="Wingdings" pitchFamily="2" charset="2"/>
              <a:buChar char="q"/>
            </a:pPr>
            <a:r>
              <a:rPr lang="en-US" sz="2000" dirty="0"/>
              <a:t>Not volunteering for assignments or applying for competitive positions</a:t>
            </a:r>
          </a:p>
          <a:p>
            <a:pPr lvl="1">
              <a:buSzPct val="85000"/>
              <a:buFont typeface="Wingdings" pitchFamily="2" charset="2"/>
              <a:buChar char="q"/>
            </a:pPr>
            <a:r>
              <a:rPr lang="en-US" sz="2000" dirty="0"/>
              <a:t>Maintaining a low profile in the group</a:t>
            </a:r>
          </a:p>
          <a:p>
            <a:pPr lvl="1">
              <a:buSzPct val="85000"/>
              <a:buFont typeface="Wingdings" pitchFamily="2" charset="2"/>
              <a:buChar char="q"/>
            </a:pPr>
            <a:r>
              <a:rPr lang="en-US" sz="2000" dirty="0"/>
              <a:t>Engaging in self-sabotaging behavior</a:t>
            </a:r>
          </a:p>
          <a:p>
            <a:endParaRPr lang="en-US" sz="2000" dirty="0"/>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77562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pPr algn="ctr"/>
            <a:r>
              <a:rPr lang="en-US" dirty="0"/>
              <a:t>When You Feel Like an Imposter…</a:t>
            </a:r>
          </a:p>
        </p:txBody>
      </p:sp>
      <p:sp>
        <p:nvSpPr>
          <p:cNvPr id="3" name="Content Placeholder 2"/>
          <p:cNvSpPr>
            <a:spLocks noGrp="1"/>
          </p:cNvSpPr>
          <p:nvPr>
            <p:ph idx="1"/>
          </p:nvPr>
        </p:nvSpPr>
        <p:spPr>
          <a:xfrm>
            <a:off x="76200" y="1066800"/>
            <a:ext cx="8915400" cy="5791200"/>
          </a:xfrm>
        </p:spPr>
        <p:txBody>
          <a:bodyPr/>
          <a:lstStyle/>
          <a:p>
            <a:endParaRPr lang="en-US" sz="2000" dirty="0"/>
          </a:p>
          <a:p>
            <a:r>
              <a:rPr lang="en-US" dirty="0"/>
              <a:t>HATS</a:t>
            </a:r>
            <a:endParaRPr lang="en-US" sz="2000" dirty="0"/>
          </a:p>
          <a:p>
            <a:pPr lvl="1">
              <a:buSzPct val="85000"/>
              <a:buFont typeface="Wingdings" pitchFamily="2" charset="2"/>
              <a:buChar char="q"/>
            </a:pPr>
            <a:r>
              <a:rPr lang="en-US" sz="2000" dirty="0"/>
              <a:t>Normalize them by reminding yourself that they are a common response to new experiences and learning environments</a:t>
            </a:r>
          </a:p>
          <a:p>
            <a:pPr lvl="1">
              <a:buSzPct val="85000"/>
              <a:buFont typeface="Wingdings" pitchFamily="2" charset="2"/>
              <a:buChar char="q"/>
            </a:pPr>
            <a:r>
              <a:rPr lang="en-US" sz="2000" dirty="0"/>
              <a:t>Use your science voice to question and explore them</a:t>
            </a:r>
          </a:p>
          <a:p>
            <a:pPr lvl="1">
              <a:buSzPct val="85000"/>
              <a:buFont typeface="Wingdings" pitchFamily="2" charset="2"/>
              <a:buChar char="q"/>
            </a:pPr>
            <a:r>
              <a:rPr lang="en-US" sz="2000" dirty="0"/>
              <a:t>Talk about your feelings with peers, mentors, friends, family, etc.</a:t>
            </a:r>
          </a:p>
          <a:p>
            <a:r>
              <a:rPr lang="en-US" dirty="0"/>
              <a:t>And in the long-term</a:t>
            </a:r>
          </a:p>
          <a:p>
            <a:pPr lvl="1">
              <a:buSzPct val="85000"/>
              <a:buFont typeface="Wingdings" pitchFamily="2" charset="2"/>
              <a:buChar char="q"/>
            </a:pPr>
            <a:r>
              <a:rPr lang="en-US" sz="2000" dirty="0"/>
              <a:t>Build confidence in developing new skills by practicing in low stress situations</a:t>
            </a:r>
          </a:p>
          <a:p>
            <a:pPr lvl="1">
              <a:buSzPct val="85000"/>
              <a:buFont typeface="Wingdings" pitchFamily="2" charset="2"/>
              <a:buChar char="q"/>
            </a:pPr>
            <a:r>
              <a:rPr lang="en-US" sz="2000" dirty="0"/>
              <a:t>Learn to accept praise rather than rebutting it</a:t>
            </a:r>
          </a:p>
          <a:p>
            <a:pPr lvl="1">
              <a:buSzPct val="85000"/>
              <a:buFont typeface="Wingdings" pitchFamily="2" charset="2"/>
              <a:buChar char="q"/>
            </a:pPr>
            <a:r>
              <a:rPr lang="en-US" sz="2000" dirty="0"/>
              <a:t>Use journaling and other resources to explore where they might come from and what their impact is</a:t>
            </a:r>
          </a:p>
          <a:p>
            <a:pPr lvl="1">
              <a:buSzPct val="85000"/>
              <a:buFont typeface="Wingdings" pitchFamily="2" charset="2"/>
              <a:buChar char="q"/>
            </a:pPr>
            <a:r>
              <a:rPr lang="en-US" sz="2000" dirty="0"/>
              <a:t>Really getting in the way? Talk about them with a counselor so you can explore where they come from and how to deal with them</a:t>
            </a:r>
          </a:p>
        </p:txBody>
      </p:sp>
    </p:spTree>
    <p:extLst>
      <p:ext uri="{BB962C8B-B14F-4D97-AF65-F5344CB8AC3E}">
        <p14:creationId xmlns:p14="http://schemas.microsoft.com/office/powerpoint/2010/main" val="114252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a:xfrm>
            <a:off x="650132" y="1023144"/>
            <a:ext cx="8229600" cy="990600"/>
          </a:xfrm>
        </p:spPr>
        <p:txBody>
          <a:bodyPr/>
          <a:lstStyle/>
          <a:p>
            <a:pPr algn="ctr" eaLnBrk="1" hangingPunct="1"/>
            <a:r>
              <a:rPr lang="en-US" sz="3600" dirty="0">
                <a:latin typeface="Arial" charset="0"/>
                <a:ea typeface="ＭＳ Ｐゴシック" charset="0"/>
                <a:cs typeface="ＭＳ Ｐゴシック" charset="0"/>
              </a:rPr>
              <a:t>The Stages of Learning</a:t>
            </a:r>
          </a:p>
        </p:txBody>
      </p:sp>
      <p:sp>
        <p:nvSpPr>
          <p:cNvPr id="45058" name="TextBox 3"/>
          <p:cNvSpPr txBox="1">
            <a:spLocks noChangeArrowheads="1"/>
          </p:cNvSpPr>
          <p:nvPr/>
        </p:nvSpPr>
        <p:spPr bwMode="auto">
          <a:xfrm>
            <a:off x="228600" y="6488113"/>
            <a:ext cx="8382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1800"/>
              <a:t>Adapted from Ken Blanchard, Self Leadership and the One Minute Manager</a:t>
            </a:r>
          </a:p>
        </p:txBody>
      </p:sp>
      <p:sp>
        <p:nvSpPr>
          <p:cNvPr id="6" name="Rectangle 5"/>
          <p:cNvSpPr/>
          <p:nvPr/>
        </p:nvSpPr>
        <p:spPr bwMode="auto">
          <a:xfrm>
            <a:off x="1905000" y="2819400"/>
            <a:ext cx="1676400" cy="9906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dirty="0">
                <a:ea typeface="+mn-ea"/>
                <a:cs typeface="+mn-cs"/>
              </a:rPr>
              <a:t>Enthusiastic</a:t>
            </a:r>
          </a:p>
          <a:p>
            <a:pPr>
              <a:defRPr/>
            </a:pPr>
            <a:r>
              <a:rPr lang="en-US" sz="2000" dirty="0">
                <a:ea typeface="+mn-ea"/>
                <a:cs typeface="+mn-cs"/>
              </a:rPr>
              <a:t>beginner</a:t>
            </a:r>
          </a:p>
        </p:txBody>
      </p:sp>
      <p:sp>
        <p:nvSpPr>
          <p:cNvPr id="10" name="Rectangle 9"/>
          <p:cNvSpPr/>
          <p:nvPr/>
        </p:nvSpPr>
        <p:spPr bwMode="auto">
          <a:xfrm>
            <a:off x="7239000" y="2819400"/>
            <a:ext cx="1676400" cy="9906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dirty="0">
                <a:ea typeface="+mn-ea"/>
                <a:cs typeface="+mn-cs"/>
              </a:rPr>
              <a:t>High</a:t>
            </a:r>
          </a:p>
          <a:p>
            <a:pPr>
              <a:defRPr/>
            </a:pPr>
            <a:r>
              <a:rPr lang="en-US" sz="2000" dirty="0">
                <a:ea typeface="+mn-ea"/>
                <a:cs typeface="+mn-cs"/>
              </a:rPr>
              <a:t>Achiever</a:t>
            </a:r>
          </a:p>
        </p:txBody>
      </p:sp>
      <p:sp>
        <p:nvSpPr>
          <p:cNvPr id="11" name="Rectangle 10"/>
          <p:cNvSpPr/>
          <p:nvPr/>
        </p:nvSpPr>
        <p:spPr bwMode="auto">
          <a:xfrm>
            <a:off x="5486400" y="2819400"/>
            <a:ext cx="1676400" cy="9906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dirty="0">
                <a:ea typeface="+mn-ea"/>
                <a:cs typeface="+mn-cs"/>
              </a:rPr>
              <a:t>Cautious </a:t>
            </a:r>
          </a:p>
          <a:p>
            <a:pPr>
              <a:defRPr/>
            </a:pPr>
            <a:r>
              <a:rPr lang="en-US" sz="2000" dirty="0">
                <a:ea typeface="+mn-ea"/>
                <a:cs typeface="+mn-cs"/>
              </a:rPr>
              <a:t>performer</a:t>
            </a:r>
          </a:p>
        </p:txBody>
      </p:sp>
      <p:sp>
        <p:nvSpPr>
          <p:cNvPr id="12" name="Rectangle 11"/>
          <p:cNvSpPr/>
          <p:nvPr/>
        </p:nvSpPr>
        <p:spPr bwMode="auto">
          <a:xfrm>
            <a:off x="3657600" y="2819400"/>
            <a:ext cx="1752600" cy="9906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dirty="0">
                <a:ea typeface="+mn-ea"/>
                <a:cs typeface="+mn-cs"/>
              </a:rPr>
              <a:t>Disillusioned</a:t>
            </a:r>
          </a:p>
          <a:p>
            <a:pPr>
              <a:defRPr/>
            </a:pPr>
            <a:r>
              <a:rPr lang="en-US" sz="2000" dirty="0">
                <a:ea typeface="+mn-ea"/>
                <a:cs typeface="+mn-cs"/>
              </a:rPr>
              <a:t>learner</a:t>
            </a:r>
          </a:p>
        </p:txBody>
      </p:sp>
      <p:sp>
        <p:nvSpPr>
          <p:cNvPr id="15" name="Rectangle 14"/>
          <p:cNvSpPr/>
          <p:nvPr/>
        </p:nvSpPr>
        <p:spPr bwMode="auto">
          <a:xfrm>
            <a:off x="7239000" y="3810000"/>
            <a:ext cx="1676400" cy="533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a:ea typeface="+mn-ea"/>
                <a:cs typeface="+mn-cs"/>
              </a:rPr>
              <a:t>High</a:t>
            </a:r>
          </a:p>
        </p:txBody>
      </p:sp>
      <p:sp>
        <p:nvSpPr>
          <p:cNvPr id="19" name="Rectangle 18"/>
          <p:cNvSpPr/>
          <p:nvPr/>
        </p:nvSpPr>
        <p:spPr bwMode="auto">
          <a:xfrm>
            <a:off x="7239000" y="4343400"/>
            <a:ext cx="1676400" cy="533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dirty="0">
                <a:ea typeface="+mn-ea"/>
                <a:cs typeface="+mn-cs"/>
              </a:rPr>
              <a:t>High</a:t>
            </a:r>
          </a:p>
        </p:txBody>
      </p:sp>
      <p:sp>
        <p:nvSpPr>
          <p:cNvPr id="16" name="Rectangle 15"/>
          <p:cNvSpPr/>
          <p:nvPr/>
        </p:nvSpPr>
        <p:spPr bwMode="auto">
          <a:xfrm>
            <a:off x="5486400" y="3810000"/>
            <a:ext cx="1676400" cy="533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a:ea typeface="+mn-ea"/>
                <a:cs typeface="+mn-cs"/>
              </a:rPr>
              <a:t>Moderate</a:t>
            </a:r>
          </a:p>
        </p:txBody>
      </p:sp>
      <p:sp>
        <p:nvSpPr>
          <p:cNvPr id="20" name="Rectangle 19"/>
          <p:cNvSpPr/>
          <p:nvPr/>
        </p:nvSpPr>
        <p:spPr bwMode="auto">
          <a:xfrm>
            <a:off x="5486400" y="4343400"/>
            <a:ext cx="1676400" cy="533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a:ea typeface="+mn-ea"/>
                <a:cs typeface="+mn-cs"/>
              </a:rPr>
              <a:t>Variable</a:t>
            </a:r>
          </a:p>
        </p:txBody>
      </p:sp>
      <p:sp>
        <p:nvSpPr>
          <p:cNvPr id="17" name="Rectangle 16"/>
          <p:cNvSpPr/>
          <p:nvPr/>
        </p:nvSpPr>
        <p:spPr bwMode="auto">
          <a:xfrm>
            <a:off x="3657600" y="3810000"/>
            <a:ext cx="1752600" cy="533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a:ea typeface="+mn-ea"/>
                <a:cs typeface="+mn-cs"/>
              </a:rPr>
              <a:t>Some</a:t>
            </a:r>
          </a:p>
        </p:txBody>
      </p:sp>
      <p:sp>
        <p:nvSpPr>
          <p:cNvPr id="21" name="Rectangle 20"/>
          <p:cNvSpPr/>
          <p:nvPr/>
        </p:nvSpPr>
        <p:spPr bwMode="auto">
          <a:xfrm>
            <a:off x="3657600" y="4343400"/>
            <a:ext cx="1752600" cy="533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dirty="0">
                <a:ea typeface="+mn-ea"/>
                <a:cs typeface="+mn-cs"/>
              </a:rPr>
              <a:t>Low</a:t>
            </a:r>
          </a:p>
        </p:txBody>
      </p:sp>
      <p:sp>
        <p:nvSpPr>
          <p:cNvPr id="14" name="Rectangle 13"/>
          <p:cNvSpPr/>
          <p:nvPr/>
        </p:nvSpPr>
        <p:spPr bwMode="auto">
          <a:xfrm>
            <a:off x="1905000" y="3810000"/>
            <a:ext cx="1676400" cy="533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dirty="0">
                <a:ea typeface="+mn-ea"/>
                <a:cs typeface="+mn-cs"/>
              </a:rPr>
              <a:t>Low/None</a:t>
            </a:r>
          </a:p>
        </p:txBody>
      </p:sp>
      <p:sp>
        <p:nvSpPr>
          <p:cNvPr id="18" name="Rectangle 17"/>
          <p:cNvSpPr/>
          <p:nvPr/>
        </p:nvSpPr>
        <p:spPr bwMode="auto">
          <a:xfrm>
            <a:off x="1905000" y="4343400"/>
            <a:ext cx="1676400" cy="533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dirty="0">
                <a:ea typeface="+mn-ea"/>
                <a:cs typeface="+mn-cs"/>
              </a:rPr>
              <a:t>High</a:t>
            </a:r>
          </a:p>
        </p:txBody>
      </p:sp>
      <p:sp>
        <p:nvSpPr>
          <p:cNvPr id="26" name="Rectangle 25"/>
          <p:cNvSpPr/>
          <p:nvPr/>
        </p:nvSpPr>
        <p:spPr bwMode="auto">
          <a:xfrm>
            <a:off x="228600" y="3810000"/>
            <a:ext cx="1676400" cy="533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dirty="0">
                <a:ea typeface="+mn-ea"/>
                <a:cs typeface="+mn-cs"/>
              </a:rPr>
              <a:t>Competence</a:t>
            </a:r>
          </a:p>
        </p:txBody>
      </p:sp>
      <p:sp>
        <p:nvSpPr>
          <p:cNvPr id="27" name="Rectangle 26"/>
          <p:cNvSpPr/>
          <p:nvPr/>
        </p:nvSpPr>
        <p:spPr bwMode="auto">
          <a:xfrm>
            <a:off x="228600" y="4343400"/>
            <a:ext cx="1676400" cy="533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wrap="none" anchor="ctr"/>
          <a:lstStyle/>
          <a:p>
            <a:pPr>
              <a:defRPr/>
            </a:pPr>
            <a:r>
              <a:rPr lang="en-US" sz="2000" dirty="0">
                <a:ea typeface="+mn-ea"/>
                <a:cs typeface="+mn-cs"/>
              </a:rPr>
              <a:t>Confidence</a:t>
            </a:r>
            <a:r>
              <a:rPr lang="en-US" sz="2400" dirty="0">
                <a:ea typeface="+mn-ea"/>
                <a:cs typeface="+mn-cs"/>
              </a:rPr>
              <a:t>	</a:t>
            </a:r>
          </a:p>
        </p:txBody>
      </p:sp>
      <p:cxnSp>
        <p:nvCxnSpPr>
          <p:cNvPr id="3" name="Straight Arrow Connector 2">
            <a:extLst>
              <a:ext uri="{FF2B5EF4-FFF2-40B4-BE49-F238E27FC236}">
                <a16:creationId xmlns:a16="http://schemas.microsoft.com/office/drawing/2014/main" id="{1F203C8F-9E47-C54F-8C7E-C87E9EA9803D}"/>
              </a:ext>
            </a:extLst>
          </p:cNvPr>
          <p:cNvCxnSpPr/>
          <p:nvPr/>
        </p:nvCxnSpPr>
        <p:spPr bwMode="auto">
          <a:xfrm flipV="1">
            <a:off x="4495800" y="4953000"/>
            <a:ext cx="0" cy="914400"/>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44143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707C-5A02-B944-9D6B-CF2C054151EF}"/>
              </a:ext>
            </a:extLst>
          </p:cNvPr>
          <p:cNvSpPr>
            <a:spLocks noGrp="1"/>
          </p:cNvSpPr>
          <p:nvPr>
            <p:ph type="title"/>
          </p:nvPr>
        </p:nvSpPr>
        <p:spPr/>
        <p:txBody>
          <a:bodyPr/>
          <a:lstStyle/>
          <a:p>
            <a:pPr algn="ctr"/>
            <a:r>
              <a:rPr lang="en-US" sz="3600" dirty="0"/>
              <a:t>Most Important Take Home Message</a:t>
            </a:r>
          </a:p>
        </p:txBody>
      </p:sp>
      <p:sp>
        <p:nvSpPr>
          <p:cNvPr id="3" name="Content Placeholder 2">
            <a:extLst>
              <a:ext uri="{FF2B5EF4-FFF2-40B4-BE49-F238E27FC236}">
                <a16:creationId xmlns:a16="http://schemas.microsoft.com/office/drawing/2014/main" id="{DF85741B-D72F-2C46-AC03-202BAED6CF0B}"/>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000" dirty="0"/>
              <a:t>To do well, we have to be well</a:t>
            </a:r>
          </a:p>
        </p:txBody>
      </p:sp>
    </p:spTree>
    <p:extLst>
      <p:ext uri="{BB962C8B-B14F-4D97-AF65-F5344CB8AC3E}">
        <p14:creationId xmlns:p14="http://schemas.microsoft.com/office/powerpoint/2010/main" val="133014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pPr algn="ctr"/>
            <a:r>
              <a:rPr lang="en-US" sz="3600" dirty="0"/>
              <a:t>Holistic Self-Care</a:t>
            </a:r>
          </a:p>
        </p:txBody>
      </p:sp>
      <p:grpSp>
        <p:nvGrpSpPr>
          <p:cNvPr id="4" name="Group 3"/>
          <p:cNvGrpSpPr/>
          <p:nvPr/>
        </p:nvGrpSpPr>
        <p:grpSpPr>
          <a:xfrm>
            <a:off x="838200" y="1981200"/>
            <a:ext cx="4380636" cy="4380636"/>
            <a:chOff x="2527203" y="1316489"/>
            <a:chExt cx="4380636" cy="4380636"/>
          </a:xfrm>
        </p:grpSpPr>
        <p:sp>
          <p:nvSpPr>
            <p:cNvPr id="5" name="Freeform 4"/>
            <p:cNvSpPr/>
            <p:nvPr/>
          </p:nvSpPr>
          <p:spPr>
            <a:xfrm>
              <a:off x="2888576" y="1550795"/>
              <a:ext cx="3784956" cy="3784956"/>
            </a:xfrm>
            <a:custGeom>
              <a:avLst/>
              <a:gdLst>
                <a:gd name="connsiteX0" fmla="*/ 1892478 w 3784956"/>
                <a:gd name="connsiteY0" fmla="*/ 0 h 3784956"/>
                <a:gd name="connsiteX1" fmla="*/ 3784956 w 3784956"/>
                <a:gd name="connsiteY1" fmla="*/ 1892478 h 3784956"/>
                <a:gd name="connsiteX2" fmla="*/ 1892478 w 3784956"/>
                <a:gd name="connsiteY2" fmla="*/ 1892478 h 3784956"/>
                <a:gd name="connsiteX3" fmla="*/ 1892478 w 3784956"/>
                <a:gd name="connsiteY3" fmla="*/ 0 h 3784956"/>
              </a:gdLst>
              <a:ahLst/>
              <a:cxnLst>
                <a:cxn ang="0">
                  <a:pos x="connsiteX0" y="connsiteY0"/>
                </a:cxn>
                <a:cxn ang="0">
                  <a:pos x="connsiteX1" y="connsiteY1"/>
                </a:cxn>
                <a:cxn ang="0">
                  <a:pos x="connsiteX2" y="connsiteY2"/>
                </a:cxn>
                <a:cxn ang="0">
                  <a:pos x="connsiteX3" y="connsiteY3"/>
                </a:cxn>
              </a:cxnLst>
              <a:rect l="l" t="t" r="r" b="b"/>
              <a:pathLst>
                <a:path w="3784956" h="3784956">
                  <a:moveTo>
                    <a:pt x="1892478" y="0"/>
                  </a:moveTo>
                  <a:cubicBezTo>
                    <a:pt x="2937665" y="0"/>
                    <a:pt x="3784956" y="847291"/>
                    <a:pt x="3784956" y="1892478"/>
                  </a:cubicBezTo>
                  <a:lnTo>
                    <a:pt x="1892478" y="1892478"/>
                  </a:lnTo>
                  <a:lnTo>
                    <a:pt x="1892478" y="0"/>
                  </a:lnTo>
                  <a:close/>
                </a:path>
              </a:pathLst>
            </a:cu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61251" tIns="836548" rIns="431016" bIns="2016191" numCol="1" spcCol="1270" anchor="ctr" anchorCtr="0">
              <a:noAutofit/>
            </a:bodyPr>
            <a:lstStyle/>
            <a:p>
              <a:pPr lvl="0" algn="ctr" defTabSz="1822450">
                <a:lnSpc>
                  <a:spcPct val="90000"/>
                </a:lnSpc>
                <a:spcBef>
                  <a:spcPct val="0"/>
                </a:spcBef>
                <a:spcAft>
                  <a:spcPct val="35000"/>
                </a:spcAft>
              </a:pPr>
              <a:r>
                <a:rPr lang="en-US" sz="4100" kern="1200" dirty="0"/>
                <a:t>Mind</a:t>
              </a:r>
            </a:p>
          </p:txBody>
        </p:sp>
        <p:sp>
          <p:nvSpPr>
            <p:cNvPr id="6" name="Freeform 5"/>
            <p:cNvSpPr/>
            <p:nvPr/>
          </p:nvSpPr>
          <p:spPr>
            <a:xfrm>
              <a:off x="2888576" y="1677862"/>
              <a:ext cx="3784956" cy="3784956"/>
            </a:xfrm>
            <a:custGeom>
              <a:avLst/>
              <a:gdLst>
                <a:gd name="connsiteX0" fmla="*/ 3784956 w 3784956"/>
                <a:gd name="connsiteY0" fmla="*/ 1892478 h 3784956"/>
                <a:gd name="connsiteX1" fmla="*/ 1892478 w 3784956"/>
                <a:gd name="connsiteY1" fmla="*/ 3784956 h 3784956"/>
                <a:gd name="connsiteX2" fmla="*/ 1892478 w 3784956"/>
                <a:gd name="connsiteY2" fmla="*/ 1892478 h 3784956"/>
                <a:gd name="connsiteX3" fmla="*/ 3784956 w 3784956"/>
                <a:gd name="connsiteY3" fmla="*/ 1892478 h 3784956"/>
              </a:gdLst>
              <a:ahLst/>
              <a:cxnLst>
                <a:cxn ang="0">
                  <a:pos x="connsiteX0" y="connsiteY0"/>
                </a:cxn>
                <a:cxn ang="0">
                  <a:pos x="connsiteX1" y="connsiteY1"/>
                </a:cxn>
                <a:cxn ang="0">
                  <a:pos x="connsiteX2" y="connsiteY2"/>
                </a:cxn>
                <a:cxn ang="0">
                  <a:pos x="connsiteX3" y="connsiteY3"/>
                </a:cxn>
              </a:cxnLst>
              <a:rect l="l" t="t" r="r" b="b"/>
              <a:pathLst>
                <a:path w="3784956" h="3784956">
                  <a:moveTo>
                    <a:pt x="3784956" y="1892478"/>
                  </a:moveTo>
                  <a:cubicBezTo>
                    <a:pt x="3784956" y="2937665"/>
                    <a:pt x="2937665" y="3784956"/>
                    <a:pt x="1892478" y="3784956"/>
                  </a:cubicBezTo>
                  <a:lnTo>
                    <a:pt x="1892478" y="1892478"/>
                  </a:lnTo>
                  <a:lnTo>
                    <a:pt x="3784956" y="1892478"/>
                  </a:lnTo>
                  <a:close/>
                </a:path>
              </a:pathLst>
            </a:cu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61251" tIns="2016192" rIns="431016" bIns="836547" numCol="1" spcCol="1270" anchor="ctr" anchorCtr="0">
              <a:noAutofit/>
            </a:bodyPr>
            <a:lstStyle/>
            <a:p>
              <a:pPr lvl="0" algn="ctr" defTabSz="1822450">
                <a:lnSpc>
                  <a:spcPct val="90000"/>
                </a:lnSpc>
                <a:spcBef>
                  <a:spcPct val="0"/>
                </a:spcBef>
                <a:spcAft>
                  <a:spcPct val="35000"/>
                </a:spcAft>
              </a:pPr>
              <a:r>
                <a:rPr lang="en-US" sz="4100" kern="1200" dirty="0"/>
                <a:t>Spirit</a:t>
              </a:r>
            </a:p>
          </p:txBody>
        </p:sp>
        <p:sp>
          <p:nvSpPr>
            <p:cNvPr id="7" name="Freeform 6"/>
            <p:cNvSpPr/>
            <p:nvPr/>
          </p:nvSpPr>
          <p:spPr>
            <a:xfrm>
              <a:off x="2761509" y="1677862"/>
              <a:ext cx="3784956" cy="3784956"/>
            </a:xfrm>
            <a:custGeom>
              <a:avLst/>
              <a:gdLst>
                <a:gd name="connsiteX0" fmla="*/ 1892478 w 3784956"/>
                <a:gd name="connsiteY0" fmla="*/ 3784956 h 3784956"/>
                <a:gd name="connsiteX1" fmla="*/ 0 w 3784956"/>
                <a:gd name="connsiteY1" fmla="*/ 1892478 h 3784956"/>
                <a:gd name="connsiteX2" fmla="*/ 1892478 w 3784956"/>
                <a:gd name="connsiteY2" fmla="*/ 1892478 h 3784956"/>
                <a:gd name="connsiteX3" fmla="*/ 1892478 w 3784956"/>
                <a:gd name="connsiteY3" fmla="*/ 3784956 h 3784956"/>
              </a:gdLst>
              <a:ahLst/>
              <a:cxnLst>
                <a:cxn ang="0">
                  <a:pos x="connsiteX0" y="connsiteY0"/>
                </a:cxn>
                <a:cxn ang="0">
                  <a:pos x="connsiteX1" y="connsiteY1"/>
                </a:cxn>
                <a:cxn ang="0">
                  <a:pos x="connsiteX2" y="connsiteY2"/>
                </a:cxn>
                <a:cxn ang="0">
                  <a:pos x="connsiteX3" y="connsiteY3"/>
                </a:cxn>
              </a:cxnLst>
              <a:rect l="l" t="t" r="r" b="b"/>
              <a:pathLst>
                <a:path w="3784956" h="3784956">
                  <a:moveTo>
                    <a:pt x="1892478" y="3784956"/>
                  </a:moveTo>
                  <a:cubicBezTo>
                    <a:pt x="847291" y="3784956"/>
                    <a:pt x="0" y="2937665"/>
                    <a:pt x="0" y="1892478"/>
                  </a:cubicBezTo>
                  <a:lnTo>
                    <a:pt x="1892478" y="1892478"/>
                  </a:lnTo>
                  <a:lnTo>
                    <a:pt x="1892478" y="3784956"/>
                  </a:lnTo>
                  <a:close/>
                </a:path>
              </a:pathLst>
            </a:cu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31017" tIns="2016192" rIns="2061250" bIns="836547" numCol="1" spcCol="1270" anchor="ctr" anchorCtr="0">
              <a:noAutofit/>
            </a:bodyPr>
            <a:lstStyle/>
            <a:p>
              <a:pPr lvl="0" algn="ctr" defTabSz="1822450">
                <a:lnSpc>
                  <a:spcPct val="90000"/>
                </a:lnSpc>
                <a:spcBef>
                  <a:spcPct val="0"/>
                </a:spcBef>
                <a:spcAft>
                  <a:spcPct val="35000"/>
                </a:spcAft>
              </a:pPr>
              <a:r>
                <a:rPr lang="en-US" sz="4100" kern="1200" dirty="0"/>
                <a:t>Heart</a:t>
              </a:r>
            </a:p>
          </p:txBody>
        </p:sp>
        <p:sp>
          <p:nvSpPr>
            <p:cNvPr id="8" name="Freeform 7"/>
            <p:cNvSpPr/>
            <p:nvPr/>
          </p:nvSpPr>
          <p:spPr>
            <a:xfrm>
              <a:off x="2761509" y="1550795"/>
              <a:ext cx="3784956" cy="3784956"/>
            </a:xfrm>
            <a:custGeom>
              <a:avLst/>
              <a:gdLst>
                <a:gd name="connsiteX0" fmla="*/ 0 w 3784956"/>
                <a:gd name="connsiteY0" fmla="*/ 1892478 h 3784956"/>
                <a:gd name="connsiteX1" fmla="*/ 1892478 w 3784956"/>
                <a:gd name="connsiteY1" fmla="*/ 0 h 3784956"/>
                <a:gd name="connsiteX2" fmla="*/ 1892478 w 3784956"/>
                <a:gd name="connsiteY2" fmla="*/ 1892478 h 3784956"/>
                <a:gd name="connsiteX3" fmla="*/ 0 w 3784956"/>
                <a:gd name="connsiteY3" fmla="*/ 1892478 h 3784956"/>
              </a:gdLst>
              <a:ahLst/>
              <a:cxnLst>
                <a:cxn ang="0">
                  <a:pos x="connsiteX0" y="connsiteY0"/>
                </a:cxn>
                <a:cxn ang="0">
                  <a:pos x="connsiteX1" y="connsiteY1"/>
                </a:cxn>
                <a:cxn ang="0">
                  <a:pos x="connsiteX2" y="connsiteY2"/>
                </a:cxn>
                <a:cxn ang="0">
                  <a:pos x="connsiteX3" y="connsiteY3"/>
                </a:cxn>
              </a:cxnLst>
              <a:rect l="l" t="t" r="r" b="b"/>
              <a:pathLst>
                <a:path w="3784956" h="3784956">
                  <a:moveTo>
                    <a:pt x="0" y="1892478"/>
                  </a:moveTo>
                  <a:cubicBezTo>
                    <a:pt x="0" y="847291"/>
                    <a:pt x="847291" y="0"/>
                    <a:pt x="1892478" y="0"/>
                  </a:cubicBezTo>
                  <a:lnTo>
                    <a:pt x="1892478" y="1892478"/>
                  </a:lnTo>
                  <a:lnTo>
                    <a:pt x="0" y="1892478"/>
                  </a:lnTo>
                  <a:close/>
                </a:path>
              </a:pathLst>
            </a:cu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31017" tIns="836548" rIns="2061250" bIns="2016191" numCol="1" spcCol="1270" anchor="ctr" anchorCtr="0">
              <a:noAutofit/>
            </a:bodyPr>
            <a:lstStyle/>
            <a:p>
              <a:pPr lvl="0" algn="ctr" defTabSz="1822450">
                <a:lnSpc>
                  <a:spcPct val="90000"/>
                </a:lnSpc>
                <a:spcBef>
                  <a:spcPct val="0"/>
                </a:spcBef>
                <a:spcAft>
                  <a:spcPct val="35000"/>
                </a:spcAft>
              </a:pPr>
              <a:r>
                <a:rPr lang="en-US" sz="4100" kern="1200" dirty="0"/>
                <a:t>Body</a:t>
              </a:r>
            </a:p>
          </p:txBody>
        </p:sp>
        <p:sp>
          <p:nvSpPr>
            <p:cNvPr id="9" name="Circular Arrow 8"/>
            <p:cNvSpPr/>
            <p:nvPr/>
          </p:nvSpPr>
          <p:spPr>
            <a:xfrm>
              <a:off x="2654269" y="1316489"/>
              <a:ext cx="4253570" cy="4253570"/>
            </a:xfrm>
            <a:prstGeom prst="circularArrow">
              <a:avLst>
                <a:gd name="adj1" fmla="val 5085"/>
                <a:gd name="adj2" fmla="val 327528"/>
                <a:gd name="adj3" fmla="val 21272472"/>
                <a:gd name="adj4" fmla="val 16200000"/>
                <a:gd name="adj5" fmla="val 5932"/>
              </a:avLst>
            </a:prstGeom>
            <a:solidFill>
              <a:srgbClr val="0070C0"/>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10" name="Circular Arrow 9"/>
            <p:cNvSpPr/>
            <p:nvPr/>
          </p:nvSpPr>
          <p:spPr>
            <a:xfrm>
              <a:off x="2654269" y="1443555"/>
              <a:ext cx="4253570" cy="4253570"/>
            </a:xfrm>
            <a:prstGeom prst="circularArrow">
              <a:avLst>
                <a:gd name="adj1" fmla="val 5085"/>
                <a:gd name="adj2" fmla="val 327528"/>
                <a:gd name="adj3" fmla="val 5072472"/>
                <a:gd name="adj4" fmla="val 0"/>
                <a:gd name="adj5" fmla="val 5932"/>
              </a:avLst>
            </a:prstGeom>
            <a:solidFill>
              <a:srgbClr val="0070C0"/>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11" name="Circular Arrow 10"/>
            <p:cNvSpPr/>
            <p:nvPr/>
          </p:nvSpPr>
          <p:spPr>
            <a:xfrm>
              <a:off x="2527203" y="1443555"/>
              <a:ext cx="4253570" cy="4253570"/>
            </a:xfrm>
            <a:prstGeom prst="circularArrow">
              <a:avLst>
                <a:gd name="adj1" fmla="val 5085"/>
                <a:gd name="adj2" fmla="val 327528"/>
                <a:gd name="adj3" fmla="val 10472472"/>
                <a:gd name="adj4" fmla="val 5400000"/>
                <a:gd name="adj5" fmla="val 5932"/>
              </a:avLst>
            </a:prstGeom>
            <a:solidFill>
              <a:srgbClr val="0070C0"/>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12" name="Circular Arrow 11"/>
            <p:cNvSpPr/>
            <p:nvPr/>
          </p:nvSpPr>
          <p:spPr>
            <a:xfrm>
              <a:off x="2527203" y="1316489"/>
              <a:ext cx="4253570" cy="4253570"/>
            </a:xfrm>
            <a:prstGeom prst="circularArrow">
              <a:avLst>
                <a:gd name="adj1" fmla="val 5085"/>
                <a:gd name="adj2" fmla="val 327528"/>
                <a:gd name="adj3" fmla="val 15872472"/>
                <a:gd name="adj4" fmla="val 10800000"/>
                <a:gd name="adj5" fmla="val 5932"/>
              </a:avLst>
            </a:prstGeom>
            <a:solidFill>
              <a:srgbClr val="0070C0"/>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grpSp>
      <p:sp>
        <p:nvSpPr>
          <p:cNvPr id="3" name="TextBox 2">
            <a:extLst>
              <a:ext uri="{FF2B5EF4-FFF2-40B4-BE49-F238E27FC236}">
                <a16:creationId xmlns:a16="http://schemas.microsoft.com/office/drawing/2014/main" id="{7BC56418-B1BB-F641-906F-38DE3FEAF7DB}"/>
              </a:ext>
            </a:extLst>
          </p:cNvPr>
          <p:cNvSpPr txBox="1"/>
          <p:nvPr/>
        </p:nvSpPr>
        <p:spPr>
          <a:xfrm>
            <a:off x="5408979" y="3276600"/>
            <a:ext cx="2563522" cy="1200329"/>
          </a:xfrm>
          <a:prstGeom prst="rect">
            <a:avLst/>
          </a:prstGeom>
          <a:noFill/>
        </p:spPr>
        <p:txBody>
          <a:bodyPr wrap="none" rtlCol="0">
            <a:spAutoFit/>
          </a:bodyPr>
          <a:lstStyle/>
          <a:p>
            <a:r>
              <a:rPr lang="en-US" dirty="0"/>
              <a:t>What we do..</a:t>
            </a:r>
          </a:p>
          <a:p>
            <a:r>
              <a:rPr lang="en-US" dirty="0"/>
              <a:t>And</a:t>
            </a:r>
          </a:p>
          <a:p>
            <a:r>
              <a:rPr lang="en-US" dirty="0"/>
              <a:t>What we don’t do</a:t>
            </a:r>
          </a:p>
        </p:txBody>
      </p:sp>
    </p:spTree>
    <p:extLst>
      <p:ext uri="{BB962C8B-B14F-4D97-AF65-F5344CB8AC3E}">
        <p14:creationId xmlns:p14="http://schemas.microsoft.com/office/powerpoint/2010/main" val="74793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9B0A-F389-3E4C-8CA0-FBB3EC643936}"/>
              </a:ext>
            </a:extLst>
          </p:cNvPr>
          <p:cNvSpPr>
            <a:spLocks noGrp="1"/>
          </p:cNvSpPr>
          <p:nvPr>
            <p:ph type="title"/>
          </p:nvPr>
        </p:nvSpPr>
        <p:spPr/>
        <p:txBody>
          <a:bodyPr/>
          <a:lstStyle/>
          <a:p>
            <a:pPr algn="ctr"/>
            <a:r>
              <a:rPr lang="en-US" dirty="0"/>
              <a:t>Wellness Assessment - BODY</a:t>
            </a:r>
          </a:p>
        </p:txBody>
      </p:sp>
      <p:sp>
        <p:nvSpPr>
          <p:cNvPr id="3" name="Content Placeholder 2">
            <a:extLst>
              <a:ext uri="{FF2B5EF4-FFF2-40B4-BE49-F238E27FC236}">
                <a16:creationId xmlns:a16="http://schemas.microsoft.com/office/drawing/2014/main" id="{33870C00-DE6A-2C41-88A7-B69D4698C5E8}"/>
              </a:ext>
            </a:extLst>
          </p:cNvPr>
          <p:cNvSpPr>
            <a:spLocks noGrp="1"/>
          </p:cNvSpPr>
          <p:nvPr>
            <p:ph idx="1"/>
          </p:nvPr>
        </p:nvSpPr>
        <p:spPr>
          <a:xfrm>
            <a:off x="0" y="1981200"/>
            <a:ext cx="9144000" cy="3886200"/>
          </a:xfrm>
        </p:spPr>
        <p:txBody>
          <a:bodyPr/>
          <a:lstStyle/>
          <a:p>
            <a:pPr marL="0" indent="0">
              <a:buNone/>
            </a:pPr>
            <a:r>
              <a:rPr lang="en-US" b="1" dirty="0"/>
              <a:t>NEVER………………….SOMETIMES…………………....ALWAYS</a:t>
            </a:r>
          </a:p>
          <a:p>
            <a:pPr marL="0" indent="0">
              <a:buNone/>
            </a:pPr>
            <a:endParaRPr lang="en-US" b="1" dirty="0"/>
          </a:p>
          <a:p>
            <a:pPr marL="0" indent="0">
              <a:buNone/>
            </a:pPr>
            <a:endParaRPr lang="en-US" b="1" dirty="0"/>
          </a:p>
          <a:p>
            <a:pPr>
              <a:buSzPct val="125000"/>
              <a:buFont typeface="Wingdings" pitchFamily="2" charset="2"/>
              <a:buChar char="§"/>
            </a:pPr>
            <a:r>
              <a:rPr lang="en-US" dirty="0"/>
              <a:t>I am getting enough sleep (7-9 hours)</a:t>
            </a:r>
          </a:p>
          <a:p>
            <a:pPr>
              <a:buSzPct val="125000"/>
              <a:buFont typeface="Wingdings" pitchFamily="2" charset="2"/>
              <a:buChar char="§"/>
            </a:pPr>
            <a:r>
              <a:rPr lang="en-US" dirty="0"/>
              <a:t>I am eating balanced, nutritional meals</a:t>
            </a:r>
          </a:p>
          <a:p>
            <a:pPr>
              <a:buSzPct val="125000"/>
              <a:buFont typeface="Wingdings" pitchFamily="2" charset="2"/>
              <a:buChar char="§"/>
            </a:pPr>
            <a:r>
              <a:rPr lang="en-US" dirty="0"/>
              <a:t>I avoid excessive use of caffeine, alcohol and other drugs of abuse</a:t>
            </a:r>
          </a:p>
          <a:p>
            <a:pPr>
              <a:buSzPct val="125000"/>
              <a:buFont typeface="Wingdings" pitchFamily="2" charset="2"/>
              <a:buChar char="§"/>
            </a:pPr>
            <a:r>
              <a:rPr lang="en-US" dirty="0"/>
              <a:t>I am getting regular exercise (3+ times per week)</a:t>
            </a:r>
          </a:p>
          <a:p>
            <a:pPr>
              <a:buSzPct val="125000"/>
              <a:buFont typeface="Wingdings" pitchFamily="2" charset="2"/>
              <a:buChar char="§"/>
            </a:pPr>
            <a:r>
              <a:rPr lang="en-US" dirty="0"/>
              <a:t>I am getting regular health care for myself</a:t>
            </a:r>
          </a:p>
          <a:p>
            <a:pPr>
              <a:buSzPct val="125000"/>
              <a:buFont typeface="Wingdings" pitchFamily="2" charset="2"/>
              <a:buChar char="§"/>
            </a:pPr>
            <a:r>
              <a:rPr lang="en-US" dirty="0"/>
              <a:t>I take care of myself when I am sick, tired or just need a break</a:t>
            </a:r>
          </a:p>
        </p:txBody>
      </p:sp>
    </p:spTree>
    <p:extLst>
      <p:ext uri="{BB962C8B-B14F-4D97-AF65-F5344CB8AC3E}">
        <p14:creationId xmlns:p14="http://schemas.microsoft.com/office/powerpoint/2010/main" val="11492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9B0A-F389-3E4C-8CA0-FBB3EC643936}"/>
              </a:ext>
            </a:extLst>
          </p:cNvPr>
          <p:cNvSpPr>
            <a:spLocks noGrp="1"/>
          </p:cNvSpPr>
          <p:nvPr>
            <p:ph type="title"/>
          </p:nvPr>
        </p:nvSpPr>
        <p:spPr/>
        <p:txBody>
          <a:bodyPr/>
          <a:lstStyle/>
          <a:p>
            <a:pPr algn="ctr"/>
            <a:r>
              <a:rPr lang="en-US" dirty="0"/>
              <a:t>Wellness Assessment - MIND</a:t>
            </a:r>
          </a:p>
        </p:txBody>
      </p:sp>
      <p:sp>
        <p:nvSpPr>
          <p:cNvPr id="3" name="Content Placeholder 2">
            <a:extLst>
              <a:ext uri="{FF2B5EF4-FFF2-40B4-BE49-F238E27FC236}">
                <a16:creationId xmlns:a16="http://schemas.microsoft.com/office/drawing/2014/main" id="{33870C00-DE6A-2C41-88A7-B69D4698C5E8}"/>
              </a:ext>
            </a:extLst>
          </p:cNvPr>
          <p:cNvSpPr>
            <a:spLocks noGrp="1"/>
          </p:cNvSpPr>
          <p:nvPr>
            <p:ph idx="1"/>
          </p:nvPr>
        </p:nvSpPr>
        <p:spPr>
          <a:xfrm>
            <a:off x="0" y="1981200"/>
            <a:ext cx="9144000" cy="3886200"/>
          </a:xfrm>
        </p:spPr>
        <p:txBody>
          <a:bodyPr/>
          <a:lstStyle/>
          <a:p>
            <a:pPr marL="0" indent="0">
              <a:buNone/>
            </a:pPr>
            <a:r>
              <a:rPr lang="en-US" b="1" dirty="0"/>
              <a:t>NEVER………………….SOMETIMES…………………....ALWAYS</a:t>
            </a:r>
          </a:p>
          <a:p>
            <a:pPr marL="0" indent="0">
              <a:buNone/>
            </a:pPr>
            <a:endParaRPr lang="en-US" b="1" dirty="0"/>
          </a:p>
          <a:p>
            <a:pPr>
              <a:buSzPct val="125000"/>
              <a:buFont typeface="Wingdings" pitchFamily="2" charset="2"/>
              <a:buChar char="§"/>
            </a:pPr>
            <a:r>
              <a:rPr lang="en-US" dirty="0"/>
              <a:t>I don’t think I have to do everything perfectly</a:t>
            </a:r>
          </a:p>
          <a:p>
            <a:pPr>
              <a:buSzPct val="125000"/>
              <a:buFont typeface="Wingdings" pitchFamily="2" charset="2"/>
              <a:buChar char="§"/>
            </a:pPr>
            <a:r>
              <a:rPr lang="en-US" dirty="0"/>
              <a:t>I focus on the present rather than rehashing the past or worrying about the future</a:t>
            </a:r>
          </a:p>
          <a:p>
            <a:pPr>
              <a:buSzPct val="125000"/>
              <a:buFont typeface="Wingdings" pitchFamily="2" charset="2"/>
              <a:buChar char="§"/>
            </a:pPr>
            <a:r>
              <a:rPr lang="en-US" dirty="0"/>
              <a:t>I engage in negative or deceptive self-talk</a:t>
            </a:r>
          </a:p>
          <a:p>
            <a:pPr>
              <a:buSzPct val="125000"/>
              <a:buFont typeface="Wingdings" pitchFamily="2" charset="2"/>
              <a:buChar char="§"/>
            </a:pPr>
            <a:r>
              <a:rPr lang="en-US" dirty="0"/>
              <a:t>I practice self-affirmations and positive self-talk</a:t>
            </a:r>
          </a:p>
          <a:p>
            <a:pPr>
              <a:buSzPct val="125000"/>
              <a:buFont typeface="Wingdings" pitchFamily="2" charset="2"/>
              <a:buChar char="§"/>
            </a:pPr>
            <a:r>
              <a:rPr lang="en-US" dirty="0"/>
              <a:t>I frequently compare myself to others</a:t>
            </a:r>
          </a:p>
          <a:p>
            <a:pPr>
              <a:buSzPct val="125000"/>
              <a:buFont typeface="Wingdings" pitchFamily="2" charset="2"/>
              <a:buChar char="§"/>
            </a:pPr>
            <a:r>
              <a:rPr lang="en-US" dirty="0"/>
              <a:t>I give myself time to explore and learn new things</a:t>
            </a:r>
          </a:p>
          <a:p>
            <a:pPr>
              <a:buSzPct val="125000"/>
              <a:buFont typeface="Wingdings" pitchFamily="2" charset="2"/>
              <a:buChar char="§"/>
            </a:pPr>
            <a:r>
              <a:rPr lang="en-US" dirty="0"/>
              <a:t>I am open to counseling as a tool to maintain and improve my health and well-being</a:t>
            </a:r>
          </a:p>
        </p:txBody>
      </p:sp>
    </p:spTree>
    <p:extLst>
      <p:ext uri="{BB962C8B-B14F-4D97-AF65-F5344CB8AC3E}">
        <p14:creationId xmlns:p14="http://schemas.microsoft.com/office/powerpoint/2010/main" val="70149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9B0A-F389-3E4C-8CA0-FBB3EC643936}"/>
              </a:ext>
            </a:extLst>
          </p:cNvPr>
          <p:cNvSpPr>
            <a:spLocks noGrp="1"/>
          </p:cNvSpPr>
          <p:nvPr>
            <p:ph type="title"/>
          </p:nvPr>
        </p:nvSpPr>
        <p:spPr/>
        <p:txBody>
          <a:bodyPr/>
          <a:lstStyle/>
          <a:p>
            <a:pPr algn="ctr"/>
            <a:r>
              <a:rPr lang="en-US" dirty="0"/>
              <a:t>Wellness Assessment - HEART</a:t>
            </a:r>
          </a:p>
        </p:txBody>
      </p:sp>
      <p:sp>
        <p:nvSpPr>
          <p:cNvPr id="3" name="Content Placeholder 2">
            <a:extLst>
              <a:ext uri="{FF2B5EF4-FFF2-40B4-BE49-F238E27FC236}">
                <a16:creationId xmlns:a16="http://schemas.microsoft.com/office/drawing/2014/main" id="{33870C00-DE6A-2C41-88A7-B69D4698C5E8}"/>
              </a:ext>
            </a:extLst>
          </p:cNvPr>
          <p:cNvSpPr>
            <a:spLocks noGrp="1"/>
          </p:cNvSpPr>
          <p:nvPr>
            <p:ph idx="1"/>
          </p:nvPr>
        </p:nvSpPr>
        <p:spPr>
          <a:xfrm>
            <a:off x="0" y="1981200"/>
            <a:ext cx="9144000" cy="3886200"/>
          </a:xfrm>
        </p:spPr>
        <p:txBody>
          <a:bodyPr/>
          <a:lstStyle/>
          <a:p>
            <a:pPr marL="0" indent="0">
              <a:buNone/>
            </a:pPr>
            <a:r>
              <a:rPr lang="en-US" b="1" dirty="0"/>
              <a:t>NEVER………………….SOMETIMES…………………....ALWAYS</a:t>
            </a:r>
          </a:p>
          <a:p>
            <a:pPr marL="0" indent="0">
              <a:buNone/>
            </a:pPr>
            <a:endParaRPr lang="en-US" b="1" dirty="0"/>
          </a:p>
          <a:p>
            <a:pPr>
              <a:buSzPct val="125000"/>
              <a:buFont typeface="Wingdings" pitchFamily="2" charset="2"/>
              <a:buChar char="§"/>
            </a:pPr>
            <a:r>
              <a:rPr lang="en-US" dirty="0"/>
              <a:t>I’m in touch with and let myself feel all of my emotions</a:t>
            </a:r>
          </a:p>
          <a:p>
            <a:pPr>
              <a:buSzPct val="125000"/>
              <a:buFont typeface="Wingdings" pitchFamily="2" charset="2"/>
              <a:buChar char="§"/>
            </a:pPr>
            <a:r>
              <a:rPr lang="en-US" dirty="0"/>
              <a:t>I reach out to others for support when I need it</a:t>
            </a:r>
          </a:p>
          <a:p>
            <a:pPr>
              <a:buSzPct val="125000"/>
              <a:buFont typeface="Wingdings" pitchFamily="2" charset="2"/>
              <a:buChar char="§"/>
            </a:pPr>
            <a:r>
              <a:rPr lang="en-US" dirty="0"/>
              <a:t>I communicate my needs and feelings directly and honestly</a:t>
            </a:r>
          </a:p>
          <a:p>
            <a:pPr>
              <a:buSzPct val="125000"/>
              <a:buFont typeface="Wingdings" pitchFamily="2" charset="2"/>
              <a:buChar char="§"/>
            </a:pPr>
            <a:r>
              <a:rPr lang="en-US" dirty="0"/>
              <a:t>I make time to spend with my friends and family</a:t>
            </a:r>
          </a:p>
          <a:p>
            <a:pPr>
              <a:buSzPct val="125000"/>
              <a:buFont typeface="Wingdings" pitchFamily="2" charset="2"/>
              <a:buChar char="§"/>
            </a:pPr>
            <a:r>
              <a:rPr lang="en-US" dirty="0"/>
              <a:t>I engage in activities that are fun and relaxing for me</a:t>
            </a:r>
          </a:p>
          <a:p>
            <a:pPr>
              <a:buSzPct val="125000"/>
              <a:buFont typeface="Wingdings" pitchFamily="2" charset="2"/>
              <a:buChar char="§"/>
            </a:pPr>
            <a:r>
              <a:rPr lang="en-US" dirty="0"/>
              <a:t>I demonstrate compassion for myself and others</a:t>
            </a:r>
          </a:p>
          <a:p>
            <a:pPr>
              <a:buSzPct val="125000"/>
              <a:buFont typeface="Wingdings" pitchFamily="2" charset="2"/>
              <a:buChar char="§"/>
            </a:pPr>
            <a:endParaRPr lang="en-US" dirty="0"/>
          </a:p>
        </p:txBody>
      </p:sp>
    </p:spTree>
    <p:extLst>
      <p:ext uri="{BB962C8B-B14F-4D97-AF65-F5344CB8AC3E}">
        <p14:creationId xmlns:p14="http://schemas.microsoft.com/office/powerpoint/2010/main" val="409784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9B0A-F389-3E4C-8CA0-FBB3EC643936}"/>
              </a:ext>
            </a:extLst>
          </p:cNvPr>
          <p:cNvSpPr>
            <a:spLocks noGrp="1"/>
          </p:cNvSpPr>
          <p:nvPr>
            <p:ph type="title"/>
          </p:nvPr>
        </p:nvSpPr>
        <p:spPr/>
        <p:txBody>
          <a:bodyPr/>
          <a:lstStyle/>
          <a:p>
            <a:pPr algn="ctr"/>
            <a:r>
              <a:rPr lang="en-US" dirty="0"/>
              <a:t>Wellness Assessment - SPIRIT</a:t>
            </a:r>
          </a:p>
        </p:txBody>
      </p:sp>
      <p:sp>
        <p:nvSpPr>
          <p:cNvPr id="3" name="Content Placeholder 2">
            <a:extLst>
              <a:ext uri="{FF2B5EF4-FFF2-40B4-BE49-F238E27FC236}">
                <a16:creationId xmlns:a16="http://schemas.microsoft.com/office/drawing/2014/main" id="{33870C00-DE6A-2C41-88A7-B69D4698C5E8}"/>
              </a:ext>
            </a:extLst>
          </p:cNvPr>
          <p:cNvSpPr>
            <a:spLocks noGrp="1"/>
          </p:cNvSpPr>
          <p:nvPr>
            <p:ph idx="1"/>
          </p:nvPr>
        </p:nvSpPr>
        <p:spPr>
          <a:xfrm>
            <a:off x="0" y="1981200"/>
            <a:ext cx="9144000" cy="3886200"/>
          </a:xfrm>
        </p:spPr>
        <p:txBody>
          <a:bodyPr/>
          <a:lstStyle/>
          <a:p>
            <a:pPr marL="0" indent="0">
              <a:buNone/>
            </a:pPr>
            <a:r>
              <a:rPr lang="en-US" b="1" dirty="0"/>
              <a:t>NEVER………………….SOMETIMES…………………....ALWAYS</a:t>
            </a:r>
          </a:p>
          <a:p>
            <a:pPr>
              <a:buSzPct val="125000"/>
              <a:buFont typeface="Wingdings" pitchFamily="2" charset="2"/>
              <a:buChar char="§"/>
            </a:pPr>
            <a:endParaRPr lang="en-US" b="1" dirty="0"/>
          </a:p>
          <a:p>
            <a:pPr>
              <a:buSzPct val="125000"/>
              <a:buFont typeface="Wingdings" pitchFamily="2" charset="2"/>
              <a:buChar char="§"/>
            </a:pPr>
            <a:r>
              <a:rPr lang="en-US" dirty="0"/>
              <a:t>I feel connected to something bigger than me – however I define that</a:t>
            </a:r>
          </a:p>
          <a:p>
            <a:pPr>
              <a:buSzPct val="125000"/>
              <a:buFont typeface="Wingdings" pitchFamily="2" charset="2"/>
              <a:buChar char="§"/>
            </a:pPr>
            <a:r>
              <a:rPr lang="en-US" dirty="0"/>
              <a:t>I seek out resources (practices, activities, people and places) that nurture my spirit</a:t>
            </a:r>
          </a:p>
          <a:p>
            <a:pPr>
              <a:buSzPct val="125000"/>
              <a:buFont typeface="Wingdings" pitchFamily="2" charset="2"/>
              <a:buChar char="§"/>
            </a:pPr>
            <a:r>
              <a:rPr lang="en-US" dirty="0"/>
              <a:t>I reflect on and invest in what is meaningful to me</a:t>
            </a:r>
          </a:p>
          <a:p>
            <a:pPr>
              <a:buSzPct val="125000"/>
              <a:buFont typeface="Wingdings" pitchFamily="2" charset="2"/>
              <a:buChar char="§"/>
            </a:pPr>
            <a:r>
              <a:rPr lang="en-US" dirty="0"/>
              <a:t>I read writings or watch media that are inspirational to me</a:t>
            </a:r>
          </a:p>
          <a:p>
            <a:pPr>
              <a:buSzPct val="125000"/>
              <a:buFont typeface="Wingdings" pitchFamily="2" charset="2"/>
              <a:buChar char="§"/>
            </a:pPr>
            <a:r>
              <a:rPr lang="en-US" dirty="0"/>
              <a:t>I allow time to just be (human </a:t>
            </a:r>
            <a:r>
              <a:rPr lang="en-US" i="1" dirty="0"/>
              <a:t>being </a:t>
            </a:r>
            <a:r>
              <a:rPr lang="en-US" dirty="0"/>
              <a:t>vs</a:t>
            </a:r>
            <a:r>
              <a:rPr lang="en-US" i="1" dirty="0"/>
              <a:t>. </a:t>
            </a:r>
            <a:r>
              <a:rPr lang="en-US" dirty="0"/>
              <a:t>human </a:t>
            </a:r>
            <a:r>
              <a:rPr lang="en-US" i="1" dirty="0"/>
              <a:t>doing)</a:t>
            </a:r>
          </a:p>
          <a:p>
            <a:pPr>
              <a:buSzPct val="125000"/>
              <a:buFont typeface="Wingdings" pitchFamily="2" charset="2"/>
              <a:buChar char="§"/>
            </a:pPr>
            <a:r>
              <a:rPr lang="en-US" dirty="0"/>
              <a:t>I engage in activities that support my life’s purpose</a:t>
            </a:r>
          </a:p>
          <a:p>
            <a:pPr>
              <a:buSzPct val="125000"/>
              <a:buFont typeface="Wingdings" pitchFamily="2" charset="2"/>
              <a:buChar char="§"/>
            </a:pPr>
            <a:endParaRPr lang="en-US" b="1" dirty="0"/>
          </a:p>
        </p:txBody>
      </p:sp>
    </p:spTree>
    <p:extLst>
      <p:ext uri="{BB962C8B-B14F-4D97-AF65-F5344CB8AC3E}">
        <p14:creationId xmlns:p14="http://schemas.microsoft.com/office/powerpoint/2010/main" val="414919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23A1-36A8-F145-A8D8-11C11C7B861F}"/>
              </a:ext>
            </a:extLst>
          </p:cNvPr>
          <p:cNvSpPr>
            <a:spLocks noGrp="1"/>
          </p:cNvSpPr>
          <p:nvPr>
            <p:ph type="title"/>
          </p:nvPr>
        </p:nvSpPr>
        <p:spPr>
          <a:xfrm>
            <a:off x="457200" y="762000"/>
            <a:ext cx="8229600" cy="990600"/>
          </a:xfrm>
        </p:spPr>
        <p:txBody>
          <a:bodyPr/>
          <a:lstStyle/>
          <a:p>
            <a:pPr algn="ctr"/>
            <a:r>
              <a:rPr lang="en-US" dirty="0"/>
              <a:t>Now Let’s Talk About the…..</a:t>
            </a:r>
          </a:p>
        </p:txBody>
      </p:sp>
      <p:grpSp>
        <p:nvGrpSpPr>
          <p:cNvPr id="3" name="Group 2">
            <a:extLst>
              <a:ext uri="{FF2B5EF4-FFF2-40B4-BE49-F238E27FC236}">
                <a16:creationId xmlns:a16="http://schemas.microsoft.com/office/drawing/2014/main" id="{C8AA0365-7040-394A-A744-903C4678DB6D}"/>
              </a:ext>
            </a:extLst>
          </p:cNvPr>
          <p:cNvGrpSpPr/>
          <p:nvPr/>
        </p:nvGrpSpPr>
        <p:grpSpPr>
          <a:xfrm>
            <a:off x="228600" y="1409700"/>
            <a:ext cx="8686800" cy="6515100"/>
            <a:chOff x="228600" y="1409700"/>
            <a:chExt cx="8686800" cy="6515100"/>
          </a:xfrm>
        </p:grpSpPr>
        <p:pic>
          <p:nvPicPr>
            <p:cNvPr id="4" name="Picture 3">
              <a:extLst>
                <a:ext uri="{FF2B5EF4-FFF2-40B4-BE49-F238E27FC236}">
                  <a16:creationId xmlns:a16="http://schemas.microsoft.com/office/drawing/2014/main" id="{FB938566-9E21-F344-A4B0-2AF8D03FAC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1409700"/>
              <a:ext cx="8686800" cy="6515100"/>
            </a:xfrm>
            <a:prstGeom prst="rect">
              <a:avLst/>
            </a:prstGeom>
          </p:spPr>
        </p:pic>
        <p:sp>
          <p:nvSpPr>
            <p:cNvPr id="5" name="Rectangle 4">
              <a:extLst>
                <a:ext uri="{FF2B5EF4-FFF2-40B4-BE49-F238E27FC236}">
                  <a16:creationId xmlns:a16="http://schemas.microsoft.com/office/drawing/2014/main" id="{501C7D4C-A663-0949-B511-85BA276525C7}"/>
                </a:ext>
              </a:extLst>
            </p:cNvPr>
            <p:cNvSpPr/>
            <p:nvPr/>
          </p:nvSpPr>
          <p:spPr>
            <a:xfrm>
              <a:off x="2514600" y="1828800"/>
              <a:ext cx="5715000" cy="584775"/>
            </a:xfrm>
            <a:prstGeom prst="rect">
              <a:avLst/>
            </a:prstGeom>
          </p:spPr>
          <p:txBody>
            <a:bodyPr wrap="square">
              <a:spAutoFit/>
            </a:bodyPr>
            <a:lstStyle/>
            <a:p>
              <a:r>
                <a:rPr lang="en-US" sz="3200" b="1" dirty="0"/>
                <a:t>Elephant(s) in the room </a:t>
              </a:r>
            </a:p>
          </p:txBody>
        </p:sp>
      </p:grpSp>
    </p:spTree>
    <p:extLst>
      <p:ext uri="{BB962C8B-B14F-4D97-AF65-F5344CB8AC3E}">
        <p14:creationId xmlns:p14="http://schemas.microsoft.com/office/powerpoint/2010/main" val="6844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5B1-C9FA-0849-B114-1E887523A6CA}"/>
              </a:ext>
            </a:extLst>
          </p:cNvPr>
          <p:cNvSpPr>
            <a:spLocks noGrp="1"/>
          </p:cNvSpPr>
          <p:nvPr>
            <p:ph type="title"/>
          </p:nvPr>
        </p:nvSpPr>
        <p:spPr/>
        <p:txBody>
          <a:bodyPr/>
          <a:lstStyle/>
          <a:p>
            <a:pPr algn="ctr">
              <a:defRPr/>
            </a:pPr>
            <a:r>
              <a:rPr lang="en-US" dirty="0"/>
              <a:t>Shame</a:t>
            </a:r>
          </a:p>
        </p:txBody>
      </p:sp>
      <p:sp>
        <p:nvSpPr>
          <p:cNvPr id="3" name="Content Placeholder 2">
            <a:extLst>
              <a:ext uri="{FF2B5EF4-FFF2-40B4-BE49-F238E27FC236}">
                <a16:creationId xmlns:a16="http://schemas.microsoft.com/office/drawing/2014/main" id="{9A5C2AC7-4FD7-EE45-9C86-89AE644A4AF3}"/>
              </a:ext>
            </a:extLst>
          </p:cNvPr>
          <p:cNvSpPr>
            <a:spLocks noGrp="1"/>
          </p:cNvSpPr>
          <p:nvPr>
            <p:ph idx="1"/>
          </p:nvPr>
        </p:nvSpPr>
        <p:spPr>
          <a:xfrm>
            <a:off x="457200" y="1981200"/>
            <a:ext cx="8229600" cy="1828800"/>
          </a:xfrm>
        </p:spPr>
        <p:txBody>
          <a:bodyPr/>
          <a:lstStyle/>
          <a:p>
            <a:pPr marL="0" indent="0">
              <a:buFont typeface="Wingdings" pitchFamily="2" charset="2"/>
              <a:buNone/>
              <a:defRPr/>
            </a:pPr>
            <a:r>
              <a:rPr lang="en-US" dirty="0"/>
              <a:t>“Intensely painful feeling or experience of believing that we are flawed and therefore unworthy of love and belonging </a:t>
            </a:r>
            <a:r>
              <a:rPr lang="en-US"/>
              <a:t>– [something we are] or something </a:t>
            </a:r>
            <a:r>
              <a:rPr lang="en-US" dirty="0"/>
              <a:t>we’ve experienced, done, or failed to do makes us unworthy of connection.”</a:t>
            </a:r>
          </a:p>
        </p:txBody>
      </p:sp>
      <p:sp>
        <p:nvSpPr>
          <p:cNvPr id="49155" name="Rectangle 3">
            <a:extLst>
              <a:ext uri="{FF2B5EF4-FFF2-40B4-BE49-F238E27FC236}">
                <a16:creationId xmlns:a16="http://schemas.microsoft.com/office/drawing/2014/main" id="{95333254-B7B6-C540-B443-4DE3CF273053}"/>
              </a:ext>
            </a:extLst>
          </p:cNvPr>
          <p:cNvSpPr>
            <a:spLocks noChangeArrowheads="1"/>
          </p:cNvSpPr>
          <p:nvPr/>
        </p:nvSpPr>
        <p:spPr bwMode="auto">
          <a:xfrm>
            <a:off x="2209800" y="5715000"/>
            <a:ext cx="4579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2400">
                <a:solidFill>
                  <a:schemeClr val="tx1"/>
                </a:solidFill>
                <a:latin typeface="Arial" panose="020B0604020202020204" pitchFamily="34" charset="0"/>
              </a:defRPr>
            </a:lvl1pPr>
            <a:lvl2pPr marL="742950" indent="-285750">
              <a:spcBef>
                <a:spcPct val="20000"/>
              </a:spcBef>
              <a:buClr>
                <a:schemeClr val="accent2"/>
              </a:buClr>
              <a:buSzPct val="65000"/>
              <a:buFont typeface="Wingdings"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Dr. Brené Brown: </a:t>
            </a:r>
            <a:r>
              <a:rPr lang="en-US" altLang="en-US" sz="1800">
                <a:hlinkClick r:id="rId2"/>
              </a:rPr>
              <a:t>https://brenebrown.com/</a:t>
            </a:r>
            <a:endParaRPr lang="en-US" altLang="en-US" sz="1800"/>
          </a:p>
          <a:p>
            <a:pPr>
              <a:spcBef>
                <a:spcPct val="0"/>
              </a:spcBef>
              <a:buClrTx/>
              <a:buSzTx/>
              <a:buFontTx/>
              <a:buNone/>
            </a:pPr>
            <a:r>
              <a:rPr lang="en-US" altLang="en-US" sz="1800"/>
              <a:t>Dr. Kristen Neff: </a:t>
            </a:r>
            <a:r>
              <a:rPr lang="en-US" altLang="en-US" sz="1800">
                <a:hlinkClick r:id="rId3"/>
              </a:rPr>
              <a:t>http://self-compassion.org/</a:t>
            </a:r>
            <a:endParaRPr lang="en-US" altLang="en-US" sz="1800"/>
          </a:p>
          <a:p>
            <a:pPr>
              <a:spcBef>
                <a:spcPct val="0"/>
              </a:spcBef>
              <a:buClrTx/>
              <a:buSzTx/>
              <a:buFontTx/>
              <a:buNone/>
            </a:pPr>
            <a:endParaRPr lang="en-US" altLang="en-US" sz="1800"/>
          </a:p>
        </p:txBody>
      </p:sp>
    </p:spTree>
    <p:extLst>
      <p:ext uri="{BB962C8B-B14F-4D97-AF65-F5344CB8AC3E}">
        <p14:creationId xmlns:p14="http://schemas.microsoft.com/office/powerpoint/2010/main" val="1570873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5FFB-6441-C044-A0DB-BE126EED939C}"/>
              </a:ext>
            </a:extLst>
          </p:cNvPr>
          <p:cNvSpPr>
            <a:spLocks noGrp="1"/>
          </p:cNvSpPr>
          <p:nvPr>
            <p:ph type="title"/>
          </p:nvPr>
        </p:nvSpPr>
        <p:spPr/>
        <p:txBody>
          <a:bodyPr/>
          <a:lstStyle/>
          <a:p>
            <a:pPr algn="ctr">
              <a:defRPr/>
            </a:pPr>
            <a:r>
              <a:rPr lang="en-US" dirty="0"/>
              <a:t>Shame and Shame Resilience</a:t>
            </a:r>
          </a:p>
        </p:txBody>
      </p:sp>
      <p:sp>
        <p:nvSpPr>
          <p:cNvPr id="3" name="Content Placeholder 2">
            <a:extLst>
              <a:ext uri="{FF2B5EF4-FFF2-40B4-BE49-F238E27FC236}">
                <a16:creationId xmlns:a16="http://schemas.microsoft.com/office/drawing/2014/main" id="{8989F032-42FC-2948-BED3-9C7824DAB7D3}"/>
              </a:ext>
            </a:extLst>
          </p:cNvPr>
          <p:cNvSpPr>
            <a:spLocks noGrp="1"/>
          </p:cNvSpPr>
          <p:nvPr>
            <p:ph idx="1"/>
          </p:nvPr>
        </p:nvSpPr>
        <p:spPr/>
        <p:txBody>
          <a:bodyPr/>
          <a:lstStyle/>
          <a:p>
            <a:pPr>
              <a:defRPr/>
            </a:pPr>
            <a:r>
              <a:rPr lang="en-US" i="1" dirty="0"/>
              <a:t>“</a:t>
            </a:r>
            <a:r>
              <a:rPr lang="en-US" dirty="0"/>
              <a:t>An intensely painful feeling or experience of believing we are flawed and therefore unworthy of acceptance and belonging. </a:t>
            </a:r>
          </a:p>
          <a:p>
            <a:pPr>
              <a:defRPr/>
            </a:pPr>
            <a:r>
              <a:rPr lang="en-US" dirty="0"/>
              <a:t>Is experienced by everyone and creates feelings of fear and disconnection.</a:t>
            </a:r>
          </a:p>
          <a:p>
            <a:pPr>
              <a:defRPr/>
            </a:pPr>
            <a:r>
              <a:rPr lang="en-US" dirty="0"/>
              <a:t>To develop shame resilience, we need to learn to</a:t>
            </a:r>
          </a:p>
          <a:p>
            <a:pPr lvl="1">
              <a:buSzPct val="85000"/>
              <a:buFont typeface="Wingdings" pitchFamily="2" charset="2"/>
              <a:buChar char="q"/>
              <a:defRPr/>
            </a:pPr>
            <a:r>
              <a:rPr lang="en-US" sz="2000" dirty="0"/>
              <a:t>Recognize shame</a:t>
            </a:r>
          </a:p>
          <a:p>
            <a:pPr lvl="1">
              <a:buSzPct val="85000"/>
              <a:buFont typeface="Wingdings" pitchFamily="2" charset="2"/>
              <a:buChar char="q"/>
              <a:defRPr/>
            </a:pPr>
            <a:r>
              <a:rPr lang="en-US" sz="2000" dirty="0"/>
              <a:t>Understand the context</a:t>
            </a:r>
          </a:p>
          <a:p>
            <a:pPr lvl="1">
              <a:buSzPct val="85000"/>
              <a:buFont typeface="Wingdings" pitchFamily="2" charset="2"/>
              <a:buChar char="q"/>
              <a:defRPr/>
            </a:pPr>
            <a:r>
              <a:rPr lang="en-US" sz="2000" dirty="0"/>
              <a:t>Find community</a:t>
            </a:r>
          </a:p>
          <a:p>
            <a:pPr lvl="1">
              <a:buSzPct val="85000"/>
              <a:buFont typeface="Wingdings" pitchFamily="2" charset="2"/>
              <a:buChar char="q"/>
              <a:defRPr/>
            </a:pPr>
            <a:r>
              <a:rPr lang="en-US" sz="2000" dirty="0"/>
              <a:t>Talk about it</a:t>
            </a:r>
          </a:p>
          <a:p>
            <a:pPr marL="0" indent="0">
              <a:buFont typeface="Wingdings" pitchFamily="2" charset="2"/>
              <a:buNone/>
              <a:defRPr/>
            </a:pPr>
            <a:endParaRPr lang="en-US" dirty="0"/>
          </a:p>
        </p:txBody>
      </p:sp>
      <p:sp>
        <p:nvSpPr>
          <p:cNvPr id="51203" name="Rectangle 3">
            <a:extLst>
              <a:ext uri="{FF2B5EF4-FFF2-40B4-BE49-F238E27FC236}">
                <a16:creationId xmlns:a16="http://schemas.microsoft.com/office/drawing/2014/main" id="{D346053A-8B68-2A49-894A-14E12A1C6028}"/>
              </a:ext>
            </a:extLst>
          </p:cNvPr>
          <p:cNvSpPr>
            <a:spLocks noChangeArrowheads="1"/>
          </p:cNvSpPr>
          <p:nvPr/>
        </p:nvSpPr>
        <p:spPr bwMode="auto">
          <a:xfrm>
            <a:off x="3429000" y="6324600"/>
            <a:ext cx="2930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2400">
                <a:solidFill>
                  <a:schemeClr val="tx1"/>
                </a:solidFill>
                <a:latin typeface="Arial" panose="020B0604020202020204" pitchFamily="34" charset="0"/>
              </a:defRPr>
            </a:lvl1pPr>
            <a:lvl2pPr marL="742950" indent="-285750">
              <a:spcBef>
                <a:spcPct val="20000"/>
              </a:spcBef>
              <a:buClr>
                <a:schemeClr val="accent2"/>
              </a:buClr>
              <a:buSzPct val="65000"/>
              <a:buFont typeface="Wingdings"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t>https://brenebrown.com/</a:t>
            </a:r>
          </a:p>
        </p:txBody>
      </p:sp>
    </p:spTree>
    <p:extLst>
      <p:ext uri="{BB962C8B-B14F-4D97-AF65-F5344CB8AC3E}">
        <p14:creationId xmlns:p14="http://schemas.microsoft.com/office/powerpoint/2010/main" val="86342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B42D-F2EB-B749-8446-C3CCC5879257}"/>
              </a:ext>
            </a:extLst>
          </p:cNvPr>
          <p:cNvSpPr>
            <a:spLocks noGrp="1"/>
          </p:cNvSpPr>
          <p:nvPr>
            <p:ph type="title"/>
          </p:nvPr>
        </p:nvSpPr>
        <p:spPr/>
        <p:txBody>
          <a:bodyPr/>
          <a:lstStyle/>
          <a:p>
            <a:pPr algn="ctr">
              <a:defRPr/>
            </a:pPr>
            <a:r>
              <a:rPr lang="en-US" dirty="0"/>
              <a:t>Take Home Message</a:t>
            </a:r>
          </a:p>
        </p:txBody>
      </p:sp>
      <p:sp>
        <p:nvSpPr>
          <p:cNvPr id="52226" name="TextBox 3">
            <a:extLst>
              <a:ext uri="{FF2B5EF4-FFF2-40B4-BE49-F238E27FC236}">
                <a16:creationId xmlns:a16="http://schemas.microsoft.com/office/drawing/2014/main" id="{1757A136-0BBB-E24C-9681-DF39179390A0}"/>
              </a:ext>
            </a:extLst>
          </p:cNvPr>
          <p:cNvSpPr txBox="1">
            <a:spLocks noChangeArrowheads="1"/>
          </p:cNvSpPr>
          <p:nvPr/>
        </p:nvSpPr>
        <p:spPr bwMode="auto">
          <a:xfrm>
            <a:off x="533400" y="3760788"/>
            <a:ext cx="32004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itchFamily="2" charset="2"/>
              <a:buChar char="n"/>
              <a:defRPr sz="2400">
                <a:solidFill>
                  <a:schemeClr val="tx1"/>
                </a:solidFill>
                <a:latin typeface="Arial" panose="020B0604020202020204" pitchFamily="34" charset="0"/>
              </a:defRPr>
            </a:lvl1pPr>
            <a:lvl2pPr marL="742950" indent="-285750">
              <a:spcBef>
                <a:spcPct val="20000"/>
              </a:spcBef>
              <a:buClr>
                <a:schemeClr val="accent2"/>
              </a:buClr>
              <a:buSzPct val="65000"/>
              <a:buFont typeface="Wingdings"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b="1"/>
              <a:t>OUR OWN INTERNAL </a:t>
            </a:r>
          </a:p>
          <a:p>
            <a:pPr algn="ctr">
              <a:spcBef>
                <a:spcPct val="0"/>
              </a:spcBef>
              <a:buClrTx/>
              <a:buSzTx/>
              <a:buFontTx/>
              <a:buNone/>
            </a:pPr>
            <a:r>
              <a:rPr lang="en-US" altLang="en-US" b="1"/>
              <a:t>LANDSCAPE</a:t>
            </a:r>
          </a:p>
        </p:txBody>
      </p:sp>
      <p:sp>
        <p:nvSpPr>
          <p:cNvPr id="52227" name="TextBox 4">
            <a:extLst>
              <a:ext uri="{FF2B5EF4-FFF2-40B4-BE49-F238E27FC236}">
                <a16:creationId xmlns:a16="http://schemas.microsoft.com/office/drawing/2014/main" id="{12199DC3-A19E-C143-A2CC-A8BD29E284BF}"/>
              </a:ext>
            </a:extLst>
          </p:cNvPr>
          <p:cNvSpPr txBox="1">
            <a:spLocks noChangeArrowheads="1"/>
          </p:cNvSpPr>
          <p:nvPr/>
        </p:nvSpPr>
        <p:spPr bwMode="auto">
          <a:xfrm>
            <a:off x="4876800" y="3733800"/>
            <a:ext cx="32004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itchFamily="2" charset="2"/>
              <a:buChar char="n"/>
              <a:defRPr sz="2400">
                <a:solidFill>
                  <a:schemeClr val="tx1"/>
                </a:solidFill>
                <a:latin typeface="Arial" panose="020B0604020202020204" pitchFamily="34" charset="0"/>
              </a:defRPr>
            </a:lvl1pPr>
            <a:lvl2pPr marL="742950" indent="-285750">
              <a:spcBef>
                <a:spcPct val="20000"/>
              </a:spcBef>
              <a:buClr>
                <a:schemeClr val="accent2"/>
              </a:buClr>
              <a:buSzPct val="65000"/>
              <a:buFont typeface="Wingdings"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b="1"/>
              <a:t>MENTORS &amp; LEARNING COMMUNITIES</a:t>
            </a:r>
          </a:p>
        </p:txBody>
      </p:sp>
      <p:sp>
        <p:nvSpPr>
          <p:cNvPr id="52228" name="TextBox 3">
            <a:extLst>
              <a:ext uri="{FF2B5EF4-FFF2-40B4-BE49-F238E27FC236}">
                <a16:creationId xmlns:a16="http://schemas.microsoft.com/office/drawing/2014/main" id="{DED24532-FA12-B34D-966B-093F58915DE0}"/>
              </a:ext>
            </a:extLst>
          </p:cNvPr>
          <p:cNvSpPr txBox="1">
            <a:spLocks noChangeArrowheads="1"/>
          </p:cNvSpPr>
          <p:nvPr/>
        </p:nvSpPr>
        <p:spPr bwMode="auto">
          <a:xfrm>
            <a:off x="2895600" y="5570538"/>
            <a:ext cx="320040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itchFamily="2" charset="2"/>
              <a:buChar char="n"/>
              <a:defRPr sz="2400">
                <a:solidFill>
                  <a:schemeClr val="tx1"/>
                </a:solidFill>
                <a:latin typeface="Arial" panose="020B0604020202020204" pitchFamily="34" charset="0"/>
              </a:defRPr>
            </a:lvl1pPr>
            <a:lvl2pPr marL="742950" indent="-285750">
              <a:spcBef>
                <a:spcPct val="20000"/>
              </a:spcBef>
              <a:buClr>
                <a:schemeClr val="accent2"/>
              </a:buClr>
              <a:buSzPct val="65000"/>
              <a:buFont typeface="Wingdings"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b="1"/>
              <a:t>WHERE WE WANT TO GO</a:t>
            </a:r>
          </a:p>
        </p:txBody>
      </p:sp>
      <p:sp>
        <p:nvSpPr>
          <p:cNvPr id="52229" name="TextBox 3">
            <a:extLst>
              <a:ext uri="{FF2B5EF4-FFF2-40B4-BE49-F238E27FC236}">
                <a16:creationId xmlns:a16="http://schemas.microsoft.com/office/drawing/2014/main" id="{82E67DFB-8246-4542-B39C-3206346271AA}"/>
              </a:ext>
            </a:extLst>
          </p:cNvPr>
          <p:cNvSpPr txBox="1">
            <a:spLocks noChangeArrowheads="1"/>
          </p:cNvSpPr>
          <p:nvPr/>
        </p:nvSpPr>
        <p:spPr bwMode="auto">
          <a:xfrm>
            <a:off x="2819400" y="2293938"/>
            <a:ext cx="320040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itchFamily="2" charset="2"/>
              <a:buChar char="n"/>
              <a:defRPr sz="2400">
                <a:solidFill>
                  <a:schemeClr val="tx1"/>
                </a:solidFill>
                <a:latin typeface="Arial" panose="020B0604020202020204" pitchFamily="34" charset="0"/>
              </a:defRPr>
            </a:lvl1pPr>
            <a:lvl2pPr marL="742950" indent="-285750">
              <a:spcBef>
                <a:spcPct val="20000"/>
              </a:spcBef>
              <a:buClr>
                <a:schemeClr val="accent2"/>
              </a:buClr>
              <a:buSzPct val="65000"/>
              <a:buFont typeface="Wingdings"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b="1"/>
              <a:t>WHERE WE ARE</a:t>
            </a:r>
          </a:p>
          <a:p>
            <a:pPr algn="ctr">
              <a:spcBef>
                <a:spcPct val="0"/>
              </a:spcBef>
              <a:buClrTx/>
              <a:buSzTx/>
              <a:buFontTx/>
              <a:buNone/>
            </a:pPr>
            <a:r>
              <a:rPr lang="en-US" altLang="en-US" b="1"/>
              <a:t>NOW</a:t>
            </a:r>
          </a:p>
        </p:txBody>
      </p:sp>
      <p:cxnSp>
        <p:nvCxnSpPr>
          <p:cNvPr id="4" name="Straight Arrow Connector 3">
            <a:extLst>
              <a:ext uri="{FF2B5EF4-FFF2-40B4-BE49-F238E27FC236}">
                <a16:creationId xmlns:a16="http://schemas.microsoft.com/office/drawing/2014/main" id="{B6EE05B1-AC1A-2748-B2B6-B2634CBCAE67}"/>
              </a:ext>
            </a:extLst>
          </p:cNvPr>
          <p:cNvCxnSpPr/>
          <p:nvPr/>
        </p:nvCxnSpPr>
        <p:spPr bwMode="auto">
          <a:xfrm>
            <a:off x="4419600" y="3352800"/>
            <a:ext cx="0" cy="2133600"/>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97324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Resilience?</a:t>
            </a:r>
          </a:p>
        </p:txBody>
      </p:sp>
      <p:sp>
        <p:nvSpPr>
          <p:cNvPr id="3" name="Content Placeholder 2"/>
          <p:cNvSpPr>
            <a:spLocks noGrp="1"/>
          </p:cNvSpPr>
          <p:nvPr>
            <p:ph idx="1"/>
          </p:nvPr>
        </p:nvSpPr>
        <p:spPr>
          <a:xfrm>
            <a:off x="228600" y="2057400"/>
            <a:ext cx="8686800" cy="4419600"/>
          </a:xfrm>
        </p:spPr>
        <p:txBody>
          <a:bodyPr/>
          <a:lstStyle/>
          <a:p>
            <a:pPr>
              <a:buSzPct val="125000"/>
              <a:buFont typeface="Wingdings" charset="2"/>
              <a:buChar char="§"/>
            </a:pPr>
            <a:r>
              <a:rPr lang="en-US" dirty="0"/>
              <a:t>The ability to: </a:t>
            </a:r>
          </a:p>
          <a:p>
            <a:pPr lvl="1" indent="-342900">
              <a:buSzPct val="85000"/>
              <a:buFont typeface="Wingdings" charset="2"/>
              <a:buChar char="q"/>
            </a:pPr>
            <a:r>
              <a:rPr lang="en-US" sz="2000" dirty="0"/>
              <a:t>adapt and grow through adversity </a:t>
            </a:r>
          </a:p>
          <a:p>
            <a:pPr lvl="1" indent="-342900">
              <a:buSzPct val="85000"/>
              <a:buFont typeface="Wingdings" charset="2"/>
              <a:buChar char="q"/>
            </a:pPr>
            <a:r>
              <a:rPr lang="en-US" sz="2000" dirty="0"/>
              <a:t>navigate difficult challenges with awareness, intention, and skill</a:t>
            </a:r>
          </a:p>
          <a:p>
            <a:pPr lvl="1">
              <a:buSzPct val="85000"/>
              <a:buFont typeface="Wingdings" charset="2"/>
              <a:buChar char="q"/>
            </a:pPr>
            <a:r>
              <a:rPr lang="en-US" sz="2000" dirty="0"/>
              <a:t>find a constructive way forward during challenging time </a:t>
            </a:r>
          </a:p>
          <a:p>
            <a:pPr lvl="1">
              <a:buSzPct val="85000"/>
              <a:buFont typeface="Wingdings" charset="2"/>
              <a:buChar char="q"/>
            </a:pPr>
            <a:endParaRPr lang="en-US" sz="2000" dirty="0"/>
          </a:p>
          <a:p>
            <a:pPr>
              <a:buSzPct val="125000"/>
              <a:buFont typeface="Wingdings" charset="2"/>
              <a:buChar char="§"/>
            </a:pPr>
            <a:r>
              <a:rPr lang="en-US" dirty="0"/>
              <a:t>A set of attitudes and behaviors that can be </a:t>
            </a:r>
            <a:r>
              <a:rPr lang="en-US" b="1" dirty="0"/>
              <a:t>learned and developed</a:t>
            </a:r>
            <a:r>
              <a:rPr lang="en-US" dirty="0"/>
              <a:t> through education, self-reflection, and practice</a:t>
            </a:r>
            <a:endParaRPr lang="en-US" sz="2000" dirty="0"/>
          </a:p>
          <a:p>
            <a:pPr marL="0" indent="0" algn="ctr">
              <a:buNone/>
            </a:pPr>
            <a:endParaRPr lang="en-US" sz="3200" dirty="0"/>
          </a:p>
          <a:p>
            <a:pPr marL="0" indent="0">
              <a:buNone/>
            </a:pPr>
            <a:endParaRPr lang="en-US" sz="3200" dirty="0"/>
          </a:p>
          <a:p>
            <a:pPr marL="0" indent="0">
              <a:buNone/>
            </a:pPr>
            <a:r>
              <a:rPr lang="en-US" sz="1800" dirty="0"/>
              <a:t>http://</a:t>
            </a:r>
            <a:r>
              <a:rPr lang="en-US" sz="1800" dirty="0" err="1"/>
              <a:t>www.apa.org</a:t>
            </a:r>
            <a:r>
              <a:rPr lang="en-US" sz="1800" dirty="0"/>
              <a:t>/</a:t>
            </a:r>
            <a:r>
              <a:rPr lang="en-US" sz="1800" dirty="0" err="1"/>
              <a:t>helpcenter</a:t>
            </a:r>
            <a:r>
              <a:rPr lang="en-US" sz="1800" dirty="0"/>
              <a:t>/road-</a:t>
            </a:r>
            <a:r>
              <a:rPr lang="en-US" sz="1800" dirty="0" err="1"/>
              <a:t>resilience.aspx</a:t>
            </a:r>
            <a:r>
              <a:rPr lang="en-US" sz="1800" dirty="0"/>
              <a:t>	</a:t>
            </a:r>
          </a:p>
        </p:txBody>
      </p:sp>
    </p:spTree>
    <p:extLst>
      <p:ext uri="{BB962C8B-B14F-4D97-AF65-F5344CB8AC3E}">
        <p14:creationId xmlns:p14="http://schemas.microsoft.com/office/powerpoint/2010/main" val="1423841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To Be Resilient We Have To</a:t>
            </a:r>
          </a:p>
        </p:txBody>
      </p:sp>
      <p:sp>
        <p:nvSpPr>
          <p:cNvPr id="3" name="Content Placeholder 2"/>
          <p:cNvSpPr>
            <a:spLocks noGrp="1"/>
          </p:cNvSpPr>
          <p:nvPr>
            <p:ph idx="1"/>
          </p:nvPr>
        </p:nvSpPr>
        <p:spPr>
          <a:xfrm>
            <a:off x="228600" y="1828800"/>
            <a:ext cx="8686800" cy="3886200"/>
          </a:xfrm>
        </p:spPr>
        <p:txBody>
          <a:bodyPr/>
          <a:lstStyle/>
          <a:p>
            <a:r>
              <a:rPr lang="en-US" dirty="0"/>
              <a:t>Learn from previous experiences, both good and bad</a:t>
            </a:r>
          </a:p>
          <a:p>
            <a:r>
              <a:rPr lang="en-US" dirty="0"/>
              <a:t>Build strong positive relationships with peers and mentors</a:t>
            </a:r>
          </a:p>
          <a:p>
            <a:r>
              <a:rPr lang="en-US" dirty="0"/>
              <a:t>Be proactive and use resources to thrive</a:t>
            </a:r>
          </a:p>
          <a:p>
            <a:r>
              <a:rPr lang="en-US" dirty="0"/>
              <a:t>Develop our growth mindset</a:t>
            </a:r>
          </a:p>
          <a:p>
            <a:r>
              <a:rPr lang="en-US" dirty="0"/>
              <a:t>Be thoughtful about how we approach setback and engage with our negative self-talk</a:t>
            </a:r>
          </a:p>
          <a:p>
            <a:r>
              <a:rPr lang="en-US" dirty="0"/>
              <a:t>Do things that bring meaning to our day, week, month….</a:t>
            </a:r>
          </a:p>
          <a:p>
            <a:endParaRPr lang="en-US" dirty="0"/>
          </a:p>
          <a:p>
            <a:pPr marL="0" indent="0" algn="ctr">
              <a:buNone/>
            </a:pPr>
            <a:r>
              <a:rPr lang="en-US" b="1" dirty="0"/>
              <a:t>Q for U – what brings meaning to your day, week, month?</a:t>
            </a:r>
          </a:p>
        </p:txBody>
      </p:sp>
      <p:sp>
        <p:nvSpPr>
          <p:cNvPr id="4" name="TextBox 3"/>
          <p:cNvSpPr txBox="1"/>
          <p:nvPr/>
        </p:nvSpPr>
        <p:spPr>
          <a:xfrm>
            <a:off x="228600" y="6096000"/>
            <a:ext cx="8686800" cy="523220"/>
          </a:xfrm>
          <a:prstGeom prst="rect">
            <a:avLst/>
          </a:prstGeom>
          <a:noFill/>
        </p:spPr>
        <p:txBody>
          <a:bodyPr wrap="square" rtlCol="0">
            <a:spAutoFit/>
          </a:bodyPr>
          <a:lstStyle/>
          <a:p>
            <a:pPr marL="0" indent="0">
              <a:spcBef>
                <a:spcPts val="0"/>
              </a:spcBef>
              <a:buNone/>
            </a:pPr>
            <a:r>
              <a:rPr lang="en-US" sz="1400"/>
              <a:t>Mayo Clinic </a:t>
            </a:r>
            <a:r>
              <a:rPr lang="en-US" sz="1400">
                <a:hlinkClick r:id="" action="ppaction://noaction"/>
              </a:rPr>
              <a:t>http://www.mayoclinic.org/tests-procedures/resilience-training/</a:t>
            </a:r>
          </a:p>
          <a:p>
            <a:pPr marL="0" indent="0">
              <a:spcBef>
                <a:spcPts val="0"/>
              </a:spcBef>
              <a:buNone/>
            </a:pPr>
            <a:r>
              <a:rPr lang="en-US" sz="1400">
                <a:hlinkClick r:id="" action="ppaction://noaction"/>
              </a:rPr>
              <a:t>in-depth/resilience/art-20046311?pg=2</a:t>
            </a:r>
            <a:r>
              <a:rPr lang="en-US" sz="1400"/>
              <a:t>)</a:t>
            </a:r>
            <a:endParaRPr lang="en-US"/>
          </a:p>
        </p:txBody>
      </p:sp>
    </p:spTree>
    <p:extLst>
      <p:ext uri="{BB962C8B-B14F-4D97-AF65-F5344CB8AC3E}">
        <p14:creationId xmlns:p14="http://schemas.microsoft.com/office/powerpoint/2010/main" val="1072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34FB-EB8F-ED49-83E9-39B7C1A82D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25D480-08DA-4F4D-8A1B-4C6C0261537D}"/>
              </a:ext>
            </a:extLst>
          </p:cNvPr>
          <p:cNvSpPr>
            <a:spLocks noGrp="1"/>
          </p:cNvSpPr>
          <p:nvPr>
            <p:ph idx="1"/>
          </p:nvPr>
        </p:nvSpPr>
        <p:spPr/>
        <p:txBody>
          <a:bodyPr/>
          <a:lstStyle/>
          <a:p>
            <a:endParaRPr lang="en-US" dirty="0"/>
          </a:p>
          <a:p>
            <a:pPr marL="0" indent="0">
              <a:buNone/>
            </a:pPr>
            <a:endParaRPr lang="en-US" dirty="0"/>
          </a:p>
          <a:p>
            <a:pPr marL="0" indent="0" algn="ctr">
              <a:buNone/>
            </a:pPr>
            <a:r>
              <a:rPr lang="en-US" sz="4000" dirty="0"/>
              <a:t>QUESTIONS?</a:t>
            </a:r>
          </a:p>
          <a:p>
            <a:pPr marL="0" indent="0">
              <a:buNone/>
            </a:pPr>
            <a:endParaRPr lang="en-US" dirty="0">
              <a:hlinkClick r:id="rId2"/>
            </a:endParaRPr>
          </a:p>
          <a:p>
            <a:pPr>
              <a:buFont typeface="Wingdings" pitchFamily="2" charset="2"/>
              <a:buChar char="§"/>
            </a:pPr>
            <a:r>
              <a:rPr lang="en-US" dirty="0"/>
              <a:t>Learn about NIH Intramural training opportunities and access our on-line career development resources at </a:t>
            </a:r>
            <a:r>
              <a:rPr lang="en-US" dirty="0">
                <a:hlinkClick r:id="rId2"/>
              </a:rPr>
              <a:t>www.training.nih.gov</a:t>
            </a:r>
            <a:r>
              <a:rPr lang="en-US" dirty="0"/>
              <a:t>.</a:t>
            </a:r>
          </a:p>
          <a:p>
            <a:pPr>
              <a:buFont typeface="Wingdings" pitchFamily="2" charset="2"/>
              <a:buChar char="§"/>
            </a:pPr>
            <a:r>
              <a:rPr lang="en-US" dirty="0"/>
              <a:t>All trainees are invited to join us at the NIH Career Symposium; May 10, 2019 on the NIH Bethesda Campus.</a:t>
            </a:r>
          </a:p>
        </p:txBody>
      </p:sp>
    </p:spTree>
    <p:extLst>
      <p:ext uri="{BB962C8B-B14F-4D97-AF65-F5344CB8AC3E}">
        <p14:creationId xmlns:p14="http://schemas.microsoft.com/office/powerpoint/2010/main" val="202701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pPr algn="ctr">
              <a:defRPr/>
            </a:pPr>
            <a:r>
              <a:rPr lang="en-US" sz="3600" dirty="0"/>
              <a:t>Take-Aways</a:t>
            </a:r>
          </a:p>
        </p:txBody>
      </p:sp>
      <p:sp>
        <p:nvSpPr>
          <p:cNvPr id="3" name="Content Placeholder 2"/>
          <p:cNvSpPr>
            <a:spLocks noGrp="1"/>
          </p:cNvSpPr>
          <p:nvPr>
            <p:ph idx="1"/>
          </p:nvPr>
        </p:nvSpPr>
        <p:spPr>
          <a:xfrm>
            <a:off x="457200" y="1828800"/>
            <a:ext cx="8229600" cy="3886200"/>
          </a:xfrm>
        </p:spPr>
        <p:txBody>
          <a:bodyPr/>
          <a:lstStyle/>
          <a:p>
            <a:pPr marL="0" indent="0" algn="ctr">
              <a:buFont typeface="Wingdings" charset="2"/>
              <a:buNone/>
              <a:defRPr/>
            </a:pPr>
            <a:r>
              <a:rPr lang="en-US" sz="3200" dirty="0"/>
              <a:t>Resilience = People + Process</a:t>
            </a:r>
          </a:p>
          <a:p>
            <a:pPr marL="0" indent="0" algn="ctr">
              <a:buFont typeface="Wingdings" charset="2"/>
              <a:buNone/>
              <a:defRPr/>
            </a:pPr>
            <a:endParaRPr lang="en-US" sz="3200" dirty="0"/>
          </a:p>
          <a:p>
            <a:pPr marL="0" indent="0" algn="ctr">
              <a:buFont typeface="Wingdings" charset="2"/>
              <a:buNone/>
              <a:defRPr/>
            </a:pPr>
            <a:r>
              <a:rPr lang="en-US" sz="3200" dirty="0"/>
              <a:t>Those who are resilient prepare to be resilient</a:t>
            </a:r>
          </a:p>
          <a:p>
            <a:pPr marL="0" indent="0" algn="ctr">
              <a:buFont typeface="Wingdings" charset="2"/>
              <a:buNone/>
              <a:defRPr/>
            </a:pPr>
            <a:endParaRPr lang="en-US" sz="3200" dirty="0"/>
          </a:p>
          <a:p>
            <a:pPr>
              <a:defRPr/>
            </a:pPr>
            <a:endParaRPr lang="en-US" dirty="0"/>
          </a:p>
          <a:p>
            <a:pPr>
              <a:defRPr/>
            </a:pPr>
            <a:endParaRPr lang="en-US" dirty="0"/>
          </a:p>
        </p:txBody>
      </p:sp>
      <p:sp>
        <p:nvSpPr>
          <p:cNvPr id="50179" name="Rectangle 3"/>
          <p:cNvSpPr>
            <a:spLocks noChangeArrowheads="1"/>
          </p:cNvSpPr>
          <p:nvPr/>
        </p:nvSpPr>
        <p:spPr bwMode="auto">
          <a:xfrm>
            <a:off x="457200" y="5689600"/>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lgn="ctr">
              <a:buClr>
                <a:schemeClr val="bg2"/>
              </a:buClr>
              <a:buSzPct val="75000"/>
              <a:buFont typeface="Wingdings" charset="2"/>
              <a:buNone/>
            </a:pPr>
            <a:r>
              <a:rPr lang="en-US" altLang="en-US" sz="2000">
                <a:hlinkClick r:id="" action="ppaction://noaction"/>
              </a:rPr>
              <a:t>http://www.psychologytoday.com/blog/design-your-path/201305/10-traits-emotionally-resilient-people</a:t>
            </a:r>
            <a:r>
              <a:rPr lang="en-US" altLang="en-US" sz="2000"/>
              <a:t> </a:t>
            </a:r>
          </a:p>
        </p:txBody>
      </p:sp>
    </p:spTree>
    <p:extLst>
      <p:ext uri="{BB962C8B-B14F-4D97-AF65-F5344CB8AC3E}">
        <p14:creationId xmlns:p14="http://schemas.microsoft.com/office/powerpoint/2010/main" val="80825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To Be Resilient We Have To</a:t>
            </a:r>
          </a:p>
        </p:txBody>
      </p:sp>
      <p:sp>
        <p:nvSpPr>
          <p:cNvPr id="3" name="Content Placeholder 2"/>
          <p:cNvSpPr>
            <a:spLocks noGrp="1"/>
          </p:cNvSpPr>
          <p:nvPr>
            <p:ph idx="1"/>
          </p:nvPr>
        </p:nvSpPr>
        <p:spPr>
          <a:xfrm>
            <a:off x="228600" y="1828800"/>
            <a:ext cx="8686800" cy="3886200"/>
          </a:xfrm>
        </p:spPr>
        <p:txBody>
          <a:bodyPr/>
          <a:lstStyle/>
          <a:p>
            <a:r>
              <a:rPr lang="en-US" dirty="0"/>
              <a:t>Learn from previous experiences, both good and bad</a:t>
            </a:r>
          </a:p>
          <a:p>
            <a:r>
              <a:rPr lang="en-US" dirty="0"/>
              <a:t>Build strong positive relationships with peers and mentors</a:t>
            </a:r>
          </a:p>
          <a:p>
            <a:r>
              <a:rPr lang="en-US" dirty="0"/>
              <a:t>Be proactive and use resources to thrive</a:t>
            </a:r>
          </a:p>
        </p:txBody>
      </p:sp>
      <p:sp>
        <p:nvSpPr>
          <p:cNvPr id="4" name="TextBox 3"/>
          <p:cNvSpPr txBox="1"/>
          <p:nvPr/>
        </p:nvSpPr>
        <p:spPr>
          <a:xfrm>
            <a:off x="228600" y="6096000"/>
            <a:ext cx="8686800" cy="523220"/>
          </a:xfrm>
          <a:prstGeom prst="rect">
            <a:avLst/>
          </a:prstGeom>
          <a:noFill/>
        </p:spPr>
        <p:txBody>
          <a:bodyPr wrap="square" rtlCol="0">
            <a:spAutoFit/>
          </a:bodyPr>
          <a:lstStyle/>
          <a:p>
            <a:pPr marL="0" indent="0">
              <a:spcBef>
                <a:spcPts val="0"/>
              </a:spcBef>
              <a:buNone/>
            </a:pPr>
            <a:r>
              <a:rPr lang="en-US" sz="1400"/>
              <a:t>Mayo Clinic </a:t>
            </a:r>
            <a:r>
              <a:rPr lang="en-US" sz="1400">
                <a:hlinkClick r:id="" action="ppaction://noaction"/>
              </a:rPr>
              <a:t>http://www.mayoclinic.org/tests-procedures/resilience-training/</a:t>
            </a:r>
          </a:p>
          <a:p>
            <a:pPr marL="0" indent="0">
              <a:spcBef>
                <a:spcPts val="0"/>
              </a:spcBef>
              <a:buNone/>
            </a:pPr>
            <a:r>
              <a:rPr lang="en-US" sz="1400">
                <a:hlinkClick r:id="" action="ppaction://noaction"/>
              </a:rPr>
              <a:t>in-depth/resilience/art-20046311?pg=2</a:t>
            </a:r>
            <a:r>
              <a:rPr lang="en-US" sz="1400"/>
              <a:t>)</a:t>
            </a:r>
            <a:endParaRPr lang="en-US"/>
          </a:p>
        </p:txBody>
      </p:sp>
    </p:spTree>
    <p:extLst>
      <p:ext uri="{BB962C8B-B14F-4D97-AF65-F5344CB8AC3E}">
        <p14:creationId xmlns:p14="http://schemas.microsoft.com/office/powerpoint/2010/main" val="108487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To Be Resilient We Have To</a:t>
            </a:r>
          </a:p>
        </p:txBody>
      </p:sp>
      <p:sp>
        <p:nvSpPr>
          <p:cNvPr id="3" name="Content Placeholder 2"/>
          <p:cNvSpPr>
            <a:spLocks noGrp="1"/>
          </p:cNvSpPr>
          <p:nvPr>
            <p:ph idx="1"/>
          </p:nvPr>
        </p:nvSpPr>
        <p:spPr>
          <a:xfrm>
            <a:off x="228600" y="1828800"/>
            <a:ext cx="8686800" cy="3886200"/>
          </a:xfrm>
        </p:spPr>
        <p:txBody>
          <a:bodyPr/>
          <a:lstStyle/>
          <a:p>
            <a:r>
              <a:rPr lang="en-US" dirty="0"/>
              <a:t>Learn from previous experiences, both good and bad</a:t>
            </a:r>
          </a:p>
          <a:p>
            <a:r>
              <a:rPr lang="en-US" dirty="0"/>
              <a:t>Build strong positive relationships with peers and mentors</a:t>
            </a:r>
          </a:p>
          <a:p>
            <a:r>
              <a:rPr lang="en-US" dirty="0"/>
              <a:t>Be proactive and use resources to thrive</a:t>
            </a:r>
          </a:p>
          <a:p>
            <a:r>
              <a:rPr lang="en-US" dirty="0"/>
              <a:t>Be thoughtful about how we approach setback and engage with our negative self-talk (our </a:t>
            </a:r>
            <a:r>
              <a:rPr lang="en-US"/>
              <a:t>inner critic)</a:t>
            </a:r>
            <a:endParaRPr lang="en-US" dirty="0"/>
          </a:p>
        </p:txBody>
      </p:sp>
      <p:sp>
        <p:nvSpPr>
          <p:cNvPr id="4" name="TextBox 3"/>
          <p:cNvSpPr txBox="1"/>
          <p:nvPr/>
        </p:nvSpPr>
        <p:spPr>
          <a:xfrm>
            <a:off x="228600" y="6096000"/>
            <a:ext cx="8686800" cy="523220"/>
          </a:xfrm>
          <a:prstGeom prst="rect">
            <a:avLst/>
          </a:prstGeom>
          <a:noFill/>
        </p:spPr>
        <p:txBody>
          <a:bodyPr wrap="square" rtlCol="0">
            <a:spAutoFit/>
          </a:bodyPr>
          <a:lstStyle/>
          <a:p>
            <a:pPr marL="0" indent="0">
              <a:spcBef>
                <a:spcPts val="0"/>
              </a:spcBef>
              <a:buNone/>
            </a:pPr>
            <a:r>
              <a:rPr lang="en-US" sz="1400"/>
              <a:t>Mayo Clinic </a:t>
            </a:r>
            <a:r>
              <a:rPr lang="en-US" sz="1400">
                <a:hlinkClick r:id="" action="ppaction://noaction"/>
              </a:rPr>
              <a:t>http://www.mayoclinic.org/tests-procedures/resilience-training/</a:t>
            </a:r>
          </a:p>
          <a:p>
            <a:pPr marL="0" indent="0">
              <a:spcBef>
                <a:spcPts val="0"/>
              </a:spcBef>
              <a:buNone/>
            </a:pPr>
            <a:r>
              <a:rPr lang="en-US" sz="1400">
                <a:hlinkClick r:id="" action="ppaction://noaction"/>
              </a:rPr>
              <a:t>in-depth/resilience/art-20046311?pg=2</a:t>
            </a:r>
            <a:r>
              <a:rPr lang="en-US" sz="1400"/>
              <a:t>)</a:t>
            </a:r>
            <a:endParaRPr lang="en-US"/>
          </a:p>
        </p:txBody>
      </p:sp>
    </p:spTree>
    <p:extLst>
      <p:ext uri="{BB962C8B-B14F-4D97-AF65-F5344CB8AC3E}">
        <p14:creationId xmlns:p14="http://schemas.microsoft.com/office/powerpoint/2010/main" val="93802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algn="ctr"/>
            <a:r>
              <a:rPr lang="en-US" sz="3600" dirty="0">
                <a:latin typeface="Arial" charset="0"/>
                <a:ea typeface="ＭＳ Ｐゴシック" charset="0"/>
              </a:rPr>
              <a:t>The ABCs</a:t>
            </a:r>
            <a:endParaRPr lang="en-US" sz="3600" dirty="0">
              <a:latin typeface="Arial" charset="0"/>
              <a:ea typeface="ＭＳ Ｐゴシック" charset="0"/>
              <a:cs typeface="ＭＳ Ｐゴシック" charset="0"/>
            </a:endParaRPr>
          </a:p>
        </p:txBody>
      </p:sp>
      <p:sp>
        <p:nvSpPr>
          <p:cNvPr id="4" name="Rectangle 3"/>
          <p:cNvSpPr/>
          <p:nvPr/>
        </p:nvSpPr>
        <p:spPr bwMode="auto">
          <a:xfrm>
            <a:off x="152400" y="1981200"/>
            <a:ext cx="2362200" cy="1143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a:solidFill>
                  <a:srgbClr val="000000"/>
                </a:solidFill>
              </a:rPr>
              <a:t>A</a:t>
            </a:r>
            <a:r>
              <a:rPr lang="en-US" sz="2400" dirty="0">
                <a:solidFill>
                  <a:srgbClr val="000000"/>
                </a:solidFill>
              </a:rPr>
              <a:t>ctivating event</a:t>
            </a: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6" name="Rectangle 5"/>
          <p:cNvSpPr/>
          <p:nvPr/>
        </p:nvSpPr>
        <p:spPr bwMode="auto">
          <a:xfrm>
            <a:off x="3276600" y="1981200"/>
            <a:ext cx="2362200" cy="1143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ea typeface="ＭＳ Ｐゴシック" charset="0"/>
              </a:rPr>
              <a:t>B</a:t>
            </a:r>
            <a:r>
              <a:rPr kumimoji="0" lang="en-US" sz="2400" b="0" i="0" u="none" strike="noStrike" cap="none" normalizeH="0" baseline="0" dirty="0">
                <a:ln>
                  <a:noFill/>
                </a:ln>
                <a:solidFill>
                  <a:srgbClr val="000000"/>
                </a:solidFill>
                <a:effectLst/>
                <a:latin typeface="Arial" charset="0"/>
                <a:ea typeface="ＭＳ Ｐゴシック" charset="0"/>
              </a:rPr>
              <a:t>eliefs</a:t>
            </a:r>
          </a:p>
        </p:txBody>
      </p:sp>
      <p:sp>
        <p:nvSpPr>
          <p:cNvPr id="7" name="Rectangle 6"/>
          <p:cNvSpPr/>
          <p:nvPr/>
        </p:nvSpPr>
        <p:spPr bwMode="auto">
          <a:xfrm>
            <a:off x="6553200" y="1981200"/>
            <a:ext cx="2362200" cy="1143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ea typeface="ＭＳ Ｐゴシック" charset="0"/>
              </a:rPr>
              <a:t>C</a:t>
            </a:r>
            <a:r>
              <a:rPr kumimoji="0" lang="en-US" sz="2400" b="0" i="0" u="none" strike="noStrike" cap="none" normalizeH="0" baseline="0" dirty="0">
                <a:ln>
                  <a:noFill/>
                </a:ln>
                <a:solidFill>
                  <a:srgbClr val="000000"/>
                </a:solidFill>
                <a:effectLst/>
                <a:latin typeface="Arial" charset="0"/>
                <a:ea typeface="ＭＳ Ｐゴシック" charset="0"/>
              </a:rPr>
              <a:t>onsequences</a:t>
            </a:r>
          </a:p>
        </p:txBody>
      </p:sp>
      <p:sp>
        <p:nvSpPr>
          <p:cNvPr id="10" name="Striped Right Arrow 9"/>
          <p:cNvSpPr/>
          <p:nvPr/>
        </p:nvSpPr>
        <p:spPr bwMode="auto">
          <a:xfrm>
            <a:off x="5410200" y="2362200"/>
            <a:ext cx="1219200" cy="304800"/>
          </a:xfrm>
          <a:prstGeom prst="stripedRightArrow">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3" name="Straight Arrow Connector 2"/>
          <p:cNvCxnSpPr/>
          <p:nvPr/>
        </p:nvCxnSpPr>
        <p:spPr bwMode="auto">
          <a:xfrm flipV="1">
            <a:off x="4419600" y="3276600"/>
            <a:ext cx="0" cy="609600"/>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1" name="TextBox 10"/>
          <p:cNvSpPr txBox="1"/>
          <p:nvPr/>
        </p:nvSpPr>
        <p:spPr>
          <a:xfrm>
            <a:off x="1894832" y="3919835"/>
            <a:ext cx="5354351" cy="584775"/>
          </a:xfrm>
          <a:prstGeom prst="rect">
            <a:avLst/>
          </a:prstGeom>
          <a:noFill/>
        </p:spPr>
        <p:txBody>
          <a:bodyPr wrap="none" rtlCol="0">
            <a:spAutoFit/>
          </a:bodyPr>
          <a:lstStyle/>
          <a:p>
            <a:r>
              <a:rPr lang="en-US" sz="3200" dirty="0"/>
              <a:t>The stories we tell ourselves</a:t>
            </a:r>
          </a:p>
        </p:txBody>
      </p:sp>
      <p:sp>
        <p:nvSpPr>
          <p:cNvPr id="2" name="Rectangle 1"/>
          <p:cNvSpPr/>
          <p:nvPr/>
        </p:nvSpPr>
        <p:spPr>
          <a:xfrm>
            <a:off x="228600" y="5762415"/>
            <a:ext cx="8534400" cy="461665"/>
          </a:xfrm>
          <a:prstGeom prst="rect">
            <a:avLst/>
          </a:prstGeom>
        </p:spPr>
        <p:txBody>
          <a:bodyPr wrap="square">
            <a:spAutoFit/>
          </a:bodyPr>
          <a:lstStyle/>
          <a:p>
            <a:pPr>
              <a:buSzPct val="125000"/>
              <a:buFont typeface="Wingdings" charset="2"/>
              <a:buChar char="§"/>
              <a:defRPr/>
            </a:pPr>
            <a:r>
              <a:rPr lang="en-US" dirty="0">
                <a:hlinkClick r:id="rId3"/>
              </a:rPr>
              <a:t>http://www.mindtools.com/pages/article/abc.htm</a:t>
            </a:r>
            <a:r>
              <a:rPr lang="en-US" dirty="0"/>
              <a:t> </a:t>
            </a:r>
          </a:p>
        </p:txBody>
      </p:sp>
      <p:sp>
        <p:nvSpPr>
          <p:cNvPr id="12" name="Striped Right Arrow 11"/>
          <p:cNvSpPr/>
          <p:nvPr/>
        </p:nvSpPr>
        <p:spPr bwMode="auto">
          <a:xfrm>
            <a:off x="2514600" y="2362200"/>
            <a:ext cx="1219200" cy="304800"/>
          </a:xfrm>
          <a:prstGeom prst="stripedRightArrow">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250608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0" y="1066800"/>
            <a:ext cx="9144000" cy="990600"/>
          </a:xfrm>
        </p:spPr>
        <p:txBody>
          <a:bodyPr/>
          <a:lstStyle/>
          <a:p>
            <a:pPr algn="ctr"/>
            <a:r>
              <a:rPr lang="en-US" dirty="0">
                <a:latin typeface="Arial" charset="0"/>
                <a:ea typeface="ＭＳ Ｐゴシック" charset="0"/>
              </a:rPr>
              <a:t>Some Philosophy At the Outset</a:t>
            </a:r>
          </a:p>
        </p:txBody>
      </p:sp>
      <p:sp>
        <p:nvSpPr>
          <p:cNvPr id="15376" name="TextBox 4"/>
          <p:cNvSpPr txBox="1">
            <a:spLocks noChangeArrowheads="1"/>
          </p:cNvSpPr>
          <p:nvPr/>
        </p:nvSpPr>
        <p:spPr bwMode="auto">
          <a:xfrm>
            <a:off x="228600" y="5943600"/>
            <a:ext cx="8610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From the work Marshall Rosenberg and colleagues, Nonviolent Communication; www.cnvc.org </a:t>
            </a:r>
          </a:p>
        </p:txBody>
      </p:sp>
      <p:sp>
        <p:nvSpPr>
          <p:cNvPr id="2" name="Content Placeholder 1"/>
          <p:cNvSpPr>
            <a:spLocks noGrp="1"/>
          </p:cNvSpPr>
          <p:nvPr>
            <p:ph idx="1"/>
          </p:nvPr>
        </p:nvSpPr>
        <p:spPr/>
        <p:txBody>
          <a:bodyPr/>
          <a:lstStyle/>
          <a:p>
            <a:endParaRPr lang="en-US"/>
          </a:p>
        </p:txBody>
      </p:sp>
      <p:pic>
        <p:nvPicPr>
          <p:cNvPr id="7" name="Content Placeholder 3"/>
          <p:cNvPicPr>
            <a:picLocks noChangeAspect="1"/>
          </p:cNvPicPr>
          <p:nvPr/>
        </p:nvPicPr>
        <p:blipFill>
          <a:blip r:embed="rId3"/>
          <a:stretch>
            <a:fillRect/>
          </a:stretch>
        </p:blipFill>
        <p:spPr bwMode="auto">
          <a:xfrm>
            <a:off x="-228600" y="2057400"/>
            <a:ext cx="5079524" cy="330126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6389" y="2057400"/>
            <a:ext cx="4932537" cy="3301266"/>
          </a:xfrm>
          <a:prstGeom prst="rect">
            <a:avLst/>
          </a:prstGeom>
        </p:spPr>
      </p:pic>
    </p:spTree>
    <p:extLst>
      <p:ext uri="{BB962C8B-B14F-4D97-AF65-F5344CB8AC3E}">
        <p14:creationId xmlns:p14="http://schemas.microsoft.com/office/powerpoint/2010/main" val="96339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Generalizations About the Stories We Tell</a:t>
            </a:r>
          </a:p>
        </p:txBody>
      </p:sp>
      <p:sp>
        <p:nvSpPr>
          <p:cNvPr id="3" name="Content Placeholder 2"/>
          <p:cNvSpPr>
            <a:spLocks noGrp="1"/>
          </p:cNvSpPr>
          <p:nvPr>
            <p:ph idx="1"/>
          </p:nvPr>
        </p:nvSpPr>
        <p:spPr>
          <a:xfrm>
            <a:off x="457200" y="2514600"/>
            <a:ext cx="8229600" cy="3886200"/>
          </a:xfrm>
        </p:spPr>
        <p:txBody>
          <a:bodyPr/>
          <a:lstStyle/>
          <a:p>
            <a:pPr marL="400050">
              <a:buSzPct val="125000"/>
              <a:buFont typeface="Wingdings" charset="2"/>
              <a:buChar char="§"/>
            </a:pPr>
            <a:r>
              <a:rPr lang="en-US" dirty="0"/>
              <a:t>They are often:</a:t>
            </a:r>
          </a:p>
          <a:p>
            <a:pPr marL="857250" lvl="1" indent="-342900">
              <a:buSzPct val="85000"/>
              <a:buFont typeface="Wingdings" charset="2"/>
              <a:buChar char="q"/>
            </a:pPr>
            <a:r>
              <a:rPr lang="en-US" sz="2000" dirty="0"/>
              <a:t>more negative than the situation warrants</a:t>
            </a:r>
          </a:p>
          <a:p>
            <a:pPr marL="857250" lvl="1" indent="-342900">
              <a:buSzPct val="85000"/>
              <a:buFont typeface="Wingdings" charset="2"/>
              <a:buChar char="q"/>
            </a:pPr>
            <a:r>
              <a:rPr lang="en-US" sz="2000" dirty="0"/>
              <a:t>delivered in jackal language</a:t>
            </a:r>
          </a:p>
          <a:p>
            <a:pPr marL="857250" lvl="1" indent="-342900">
              <a:buSzPct val="85000"/>
              <a:buFont typeface="Wingdings" charset="2"/>
              <a:buChar char="q"/>
            </a:pPr>
            <a:r>
              <a:rPr lang="en-US" sz="2000" dirty="0"/>
              <a:t>often making them demotivating and self-defeating</a:t>
            </a:r>
          </a:p>
        </p:txBody>
      </p:sp>
    </p:spTree>
    <p:extLst>
      <p:ext uri="{BB962C8B-B14F-4D97-AF65-F5344CB8AC3E}">
        <p14:creationId xmlns:p14="http://schemas.microsoft.com/office/powerpoint/2010/main" val="828960386"/>
      </p:ext>
    </p:extLst>
  </p:cSld>
  <p:clrMapOvr>
    <a:masterClrMapping/>
  </p:clrMapOvr>
</p:sld>
</file>

<file path=ppt/theme/theme1.xml><?xml version="1.0" encoding="utf-8"?>
<a:theme xmlns:a="http://schemas.openxmlformats.org/drawingml/2006/main" name="1_Pixel">
  <a:themeElements>
    <a:clrScheme name="">
      <a:dk1>
        <a:srgbClr val="000000"/>
      </a:dk1>
      <a:lt1>
        <a:srgbClr val="FFFFFF"/>
      </a:lt1>
      <a:dk2>
        <a:srgbClr val="000000"/>
      </a:dk2>
      <a:lt2>
        <a:srgbClr val="006666"/>
      </a:lt2>
      <a:accent1>
        <a:srgbClr val="BED600"/>
      </a:accent1>
      <a:accent2>
        <a:srgbClr val="BED600"/>
      </a:accent2>
      <a:accent3>
        <a:srgbClr val="FFFFFF"/>
      </a:accent3>
      <a:accent4>
        <a:srgbClr val="000000"/>
      </a:accent4>
      <a:accent5>
        <a:srgbClr val="DBE8AA"/>
      </a:accent5>
      <a:accent6>
        <a:srgbClr val="ACC200"/>
      </a:accent6>
      <a:hlink>
        <a:srgbClr val="006666"/>
      </a:hlink>
      <a:folHlink>
        <a:srgbClr val="808080"/>
      </a:folHlink>
    </a:clrScheme>
    <a:fontScheme name="1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000000"/>
        </a:dk1>
        <a:lt1>
          <a:srgbClr val="FFFFFF"/>
        </a:lt1>
        <a:dk2>
          <a:srgbClr val="000000"/>
        </a:dk2>
        <a:lt2>
          <a:srgbClr val="779F92"/>
        </a:lt2>
        <a:accent1>
          <a:srgbClr val="33CCCC"/>
        </a:accent1>
        <a:accent2>
          <a:srgbClr val="C1FD55"/>
        </a:accent2>
        <a:accent3>
          <a:srgbClr val="FFFFFF"/>
        </a:accent3>
        <a:accent4>
          <a:srgbClr val="000000"/>
        </a:accent4>
        <a:accent5>
          <a:srgbClr val="ADE2E2"/>
        </a:accent5>
        <a:accent6>
          <a:srgbClr val="AFE54C"/>
        </a:accent6>
        <a:hlink>
          <a:srgbClr val="008080"/>
        </a:hlink>
        <a:folHlink>
          <a:srgbClr val="CCCCFF"/>
        </a:folHlink>
      </a:clrScheme>
      <a:clrMap bg1="lt1" tx1="dk1" bg2="lt2" tx2="dk2" accent1="accent1" accent2="accent2" accent3="accent3" accent4="accent4" accent5="accent5" accent6="accent6" hlink="hlink" folHlink="folHlink"/>
    </a:extraClrScheme>
    <a:extraClrScheme>
      <a:clrScheme name="1_Pixel 14">
        <a:dk1>
          <a:srgbClr val="000000"/>
        </a:dk1>
        <a:lt1>
          <a:srgbClr val="FFFFFF"/>
        </a:lt1>
        <a:dk2>
          <a:srgbClr val="000000"/>
        </a:dk2>
        <a:lt2>
          <a:srgbClr val="006666"/>
        </a:lt2>
        <a:accent1>
          <a:srgbClr val="33CCCC"/>
        </a:accent1>
        <a:accent2>
          <a:srgbClr val="C1FD55"/>
        </a:accent2>
        <a:accent3>
          <a:srgbClr val="FFFFFF"/>
        </a:accent3>
        <a:accent4>
          <a:srgbClr val="000000"/>
        </a:accent4>
        <a:accent5>
          <a:srgbClr val="ADE2E2"/>
        </a:accent5>
        <a:accent6>
          <a:srgbClr val="AFE54C"/>
        </a:accent6>
        <a:hlink>
          <a:srgbClr val="008080"/>
        </a:hlink>
        <a:folHlink>
          <a:srgbClr val="CCCCFF"/>
        </a:folHlink>
      </a:clrScheme>
      <a:clrMap bg1="lt1" tx1="dk1" bg2="lt2" tx2="dk2" accent1="accent1" accent2="accent2" accent3="accent3" accent4="accent4" accent5="accent5" accent6="accent6" hlink="hlink" folHlink="folHlink"/>
    </a:extraClrScheme>
    <a:extraClrScheme>
      <a:clrScheme name="1_Pixel 15">
        <a:dk1>
          <a:srgbClr val="000000"/>
        </a:dk1>
        <a:lt1>
          <a:srgbClr val="FFFFFF"/>
        </a:lt1>
        <a:dk2>
          <a:srgbClr val="000000"/>
        </a:dk2>
        <a:lt2>
          <a:srgbClr val="006666"/>
        </a:lt2>
        <a:accent1>
          <a:srgbClr val="33CCCC"/>
        </a:accent1>
        <a:accent2>
          <a:srgbClr val="C1FD55"/>
        </a:accent2>
        <a:accent3>
          <a:srgbClr val="FFFFFF"/>
        </a:accent3>
        <a:accent4>
          <a:srgbClr val="000000"/>
        </a:accent4>
        <a:accent5>
          <a:srgbClr val="ADE2E2"/>
        </a:accent5>
        <a:accent6>
          <a:srgbClr val="AFE54C"/>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6">
        <a:dk1>
          <a:srgbClr val="000000"/>
        </a:dk1>
        <a:lt1>
          <a:srgbClr val="FFFFFF"/>
        </a:lt1>
        <a:dk2>
          <a:srgbClr val="000000"/>
        </a:dk2>
        <a:lt2>
          <a:srgbClr val="006666"/>
        </a:lt2>
        <a:accent1>
          <a:srgbClr val="33CCCC"/>
        </a:accent1>
        <a:accent2>
          <a:srgbClr val="FFFFFF"/>
        </a:accent2>
        <a:accent3>
          <a:srgbClr val="FFFFFF"/>
        </a:accent3>
        <a:accent4>
          <a:srgbClr val="000000"/>
        </a:accent4>
        <a:accent5>
          <a:srgbClr val="ADE2E2"/>
        </a:accent5>
        <a:accent6>
          <a:srgbClr val="E7E7E7"/>
        </a:accent6>
        <a:hlink>
          <a:srgbClr val="006666"/>
        </a:hlink>
        <a:folHlink>
          <a:srgbClr val="B9FF5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17907</TotalTime>
  <Words>1626</Words>
  <Application>Microsoft Macintosh PowerPoint</Application>
  <PresentationFormat>On-screen Show (4:3)</PresentationFormat>
  <Paragraphs>250</Paragraphs>
  <Slides>31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Black</vt:lpstr>
      <vt:lpstr>Wingdings</vt:lpstr>
      <vt:lpstr>1_Pixel</vt:lpstr>
      <vt:lpstr>Becoming a Resilient Scientist</vt:lpstr>
      <vt:lpstr>The Stages of Learning</vt:lpstr>
      <vt:lpstr>What is Resilience?</vt:lpstr>
      <vt:lpstr>Take-Aways</vt:lpstr>
      <vt:lpstr>To Be Resilient We Have To</vt:lpstr>
      <vt:lpstr>To Be Resilient We Have To</vt:lpstr>
      <vt:lpstr>The ABCs</vt:lpstr>
      <vt:lpstr>Some Philosophy At the Outset</vt:lpstr>
      <vt:lpstr>Some Generalizations About the Stories We Tell</vt:lpstr>
      <vt:lpstr>Two Areas to Consider</vt:lpstr>
      <vt:lpstr>Cognitive Distortions (Automatic Negative Thoughts)</vt:lpstr>
      <vt:lpstr>Some ANT Examples (and  a vote)</vt:lpstr>
      <vt:lpstr>Tame the ANTS</vt:lpstr>
      <vt:lpstr>An Acronym To Help - HATS</vt:lpstr>
      <vt:lpstr>Imposter Fears</vt:lpstr>
      <vt:lpstr>More on Imposter Fears</vt:lpstr>
      <vt:lpstr>Causes of Imposter Fears</vt:lpstr>
      <vt:lpstr>Impacts of Imposter Fears</vt:lpstr>
      <vt:lpstr>When You Feel Like an Imposter…</vt:lpstr>
      <vt:lpstr>Most Important Take Home Message</vt:lpstr>
      <vt:lpstr>Holistic Self-Care</vt:lpstr>
      <vt:lpstr>Wellness Assessment - BODY</vt:lpstr>
      <vt:lpstr>Wellness Assessment - MIND</vt:lpstr>
      <vt:lpstr>Wellness Assessment - HEART</vt:lpstr>
      <vt:lpstr>Wellness Assessment - SPIRIT</vt:lpstr>
      <vt:lpstr>Now Let’s Talk About the…..</vt:lpstr>
      <vt:lpstr>Shame</vt:lpstr>
      <vt:lpstr>Shame and Shame Resilience</vt:lpstr>
      <vt:lpstr>Take Home Message</vt:lpstr>
      <vt:lpstr>To Be Resilient We Have To</vt:lpstr>
      <vt:lpstr>PowerPoint Presentation</vt:lpstr>
    </vt:vector>
  </TitlesOfParts>
  <Company>NIH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NIH</dc:title>
  <dc:creator>NIH User</dc:creator>
  <cp:lastModifiedBy>Milgram, Sharon (NIH/OD) [E]</cp:lastModifiedBy>
  <cp:revision>545</cp:revision>
  <cp:lastPrinted>2018-06-05T21:29:49Z</cp:lastPrinted>
  <dcterms:created xsi:type="dcterms:W3CDTF">2012-04-30T17:23:14Z</dcterms:created>
  <dcterms:modified xsi:type="dcterms:W3CDTF">2019-04-16T18:22:29Z</dcterms:modified>
</cp:coreProperties>
</file>