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6" autoAdjust="0"/>
    <p:restoredTop sz="86392" autoAdjust="0"/>
  </p:normalViewPr>
  <p:slideViewPr>
    <p:cSldViewPr snapToGrid="0">
      <p:cViewPr varScale="1">
        <p:scale>
          <a:sx n="145" d="100"/>
          <a:sy n="145" d="100"/>
        </p:scale>
        <p:origin x="282"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b8eee7f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b8eee7f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020480c7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020480c7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299464ee0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299464ee0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0186a4df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0186a4df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299464ee0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299464ee0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299464e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299464e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020480c7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020480c7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Faculty digging in their feet and not engaging in the process.  Like a dog that has had enough of their walk. Sometimes I stop asking if the accommodation is reasonable and I start asking if it is reasonable to consider the proposed solutions as a fundamental alteration? Sometimes you have to ask the same question four different ways to get someone to come around to the fact that the proposal seems reasonable to an outside perspective.  If I were a jury - how would you convince me otherwise?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299464ee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299464ee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b8eee7f9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b8eee7f9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595959"/>
              </a:buClr>
              <a:buSzPts val="1200"/>
              <a:buFont typeface="Calibri"/>
              <a:buChar char="●"/>
            </a:pPr>
            <a:r>
              <a:rPr lang="en" sz="1200">
                <a:solidFill>
                  <a:srgbClr val="595959"/>
                </a:solidFill>
                <a:latin typeface="Calibri"/>
                <a:ea typeface="Calibri"/>
                <a:cs typeface="Calibri"/>
                <a:sym typeface="Calibri"/>
              </a:rPr>
              <a:t>Generally increased flexibility with participation</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299464ee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299464ee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0186a4d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0186a4d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020480c7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020480c7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020480c7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020480c7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020480c7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020480c7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020480c7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020480c7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020480c7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020480c7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was is a NO unless by attendance we actually mean participation. This is why we always want to make sure of what we are talking about before we deny. Before the pandemic, if the issue was physically getting to class, we would have explored other ways for the student to get to class other than physical presence in the room (i.e. can the student zoom? Is the classroom set up for this type of participation? Can we move the class to a more accessible space, if yes?).  In this case, we are already in zoom and the student actually meant they may need to miss class because of their disability.  In that case, it would be unreasonable because the student could not participate and their absence effects the other students in the class who cannot move forward with their component of the magazine without this student's work.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299464ee0_4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299464ee0_4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299464ee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c299464ee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0f746804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0f746804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0f746804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0f746804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0f74680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0f74680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299464e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299464e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299464ee0_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299464ee0_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020480c7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020480c7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299464ee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299464ee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559351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1500"/>
              </a:spcBef>
              <a:spcAft>
                <a:spcPts val="0"/>
              </a:spcAft>
              <a:buNone/>
            </a:pPr>
            <a:r>
              <a:rPr lang="en" sz="2022" b="1" dirty="0">
                <a:solidFill>
                  <a:srgbClr val="333333"/>
                </a:solidFill>
                <a:latin typeface="Calibri"/>
                <a:ea typeface="Calibri"/>
                <a:cs typeface="Calibri"/>
                <a:sym typeface="Calibri"/>
              </a:rPr>
              <a:t>Full and Flexible Participation</a:t>
            </a:r>
            <a:endParaRPr sz="2022" b="1" dirty="0">
              <a:solidFill>
                <a:srgbClr val="333333"/>
              </a:solidFill>
              <a:latin typeface="Calibri"/>
              <a:ea typeface="Calibri"/>
              <a:cs typeface="Calibri"/>
              <a:sym typeface="Calibri"/>
            </a:endParaRPr>
          </a:p>
          <a:p>
            <a:pPr marL="0" lvl="0" indent="0" algn="ctr" rtl="0">
              <a:spcBef>
                <a:spcPts val="1500"/>
              </a:spcBef>
              <a:spcAft>
                <a:spcPts val="0"/>
              </a:spcAft>
              <a:buClr>
                <a:schemeClr val="dk1"/>
              </a:buClr>
              <a:buSzPct val="54395"/>
              <a:buFont typeface="Arial"/>
              <a:buNone/>
            </a:pPr>
            <a:r>
              <a:rPr lang="en" sz="2022" b="1" dirty="0">
                <a:solidFill>
                  <a:srgbClr val="333333"/>
                </a:solidFill>
                <a:latin typeface="Calibri"/>
                <a:ea typeface="Calibri"/>
                <a:cs typeface="Calibri"/>
                <a:sym typeface="Calibri"/>
              </a:rPr>
              <a:t> in Populations of Students with Psychological Disabilities </a:t>
            </a:r>
            <a:endParaRPr sz="2022" i="1" dirty="0">
              <a:solidFill>
                <a:srgbClr val="333333"/>
              </a:solidFill>
              <a:latin typeface="Calibri"/>
              <a:ea typeface="Calibri"/>
              <a:cs typeface="Calibri"/>
              <a:sym typeface="Calibri"/>
            </a:endParaRPr>
          </a:p>
          <a:p>
            <a:pPr marL="0" lvl="0" indent="0" algn="l" rtl="0">
              <a:spcBef>
                <a:spcPts val="750"/>
              </a:spcBef>
              <a:spcAft>
                <a:spcPts val="0"/>
              </a:spcAft>
              <a:buClr>
                <a:schemeClr val="dk1"/>
              </a:buClr>
              <a:buSzPct val="77343"/>
              <a:buFont typeface="Arial"/>
              <a:buNone/>
            </a:pPr>
            <a:endParaRPr sz="1422" i="1" dirty="0">
              <a:solidFill>
                <a:srgbClr val="333333"/>
              </a:solidFill>
              <a:latin typeface="Calibri"/>
              <a:ea typeface="Calibri"/>
              <a:cs typeface="Calibri"/>
              <a:sym typeface="Calibri"/>
            </a:endParaRPr>
          </a:p>
          <a:p>
            <a:pPr marL="0" lvl="0" indent="0" algn="ctr" rtl="0">
              <a:spcBef>
                <a:spcPts val="750"/>
              </a:spcBef>
              <a:spcAft>
                <a:spcPts val="0"/>
              </a:spcAft>
              <a:buNone/>
            </a:pPr>
            <a:endParaRPr dirty="0">
              <a:latin typeface="Calibri"/>
              <a:ea typeface="Calibri"/>
              <a:cs typeface="Calibri"/>
              <a:sym typeface="Calibri"/>
            </a:endParaRPr>
          </a:p>
        </p:txBody>
      </p:sp>
      <p:sp>
        <p:nvSpPr>
          <p:cNvPr id="55" name="Google Shape;55;p13"/>
          <p:cNvSpPr txBox="1">
            <a:spLocks noGrp="1"/>
          </p:cNvSpPr>
          <p:nvPr>
            <p:ph type="subTitle" idx="1"/>
          </p:nvPr>
        </p:nvSpPr>
        <p:spPr>
          <a:xfrm>
            <a:off x="311700" y="2834125"/>
            <a:ext cx="8520600" cy="1473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600" i="1">
                <a:solidFill>
                  <a:srgbClr val="333333"/>
                </a:solidFill>
                <a:latin typeface="Calibri"/>
                <a:ea typeface="Calibri"/>
                <a:cs typeface="Calibri"/>
                <a:sym typeface="Calibri"/>
              </a:rPr>
              <a:t>Jane M. Castillon, M.A., University of California at Santa Barbara</a:t>
            </a:r>
            <a:br>
              <a:rPr lang="en" sz="1600" i="1">
                <a:solidFill>
                  <a:srgbClr val="333333"/>
                </a:solidFill>
                <a:latin typeface="Calibri"/>
                <a:ea typeface="Calibri"/>
                <a:cs typeface="Calibri"/>
                <a:sym typeface="Calibri"/>
              </a:rPr>
            </a:br>
            <a:r>
              <a:rPr lang="en" sz="1600" i="1">
                <a:solidFill>
                  <a:srgbClr val="333333"/>
                </a:solidFill>
                <a:latin typeface="Calibri"/>
                <a:ea typeface="Calibri"/>
                <a:cs typeface="Calibri"/>
                <a:sym typeface="Calibri"/>
              </a:rPr>
              <a:t>Jennifer Lofthus, J.D., University of California at Santa Barbara</a:t>
            </a:r>
            <a:endParaRPr sz="1600" i="1">
              <a:solidFill>
                <a:srgbClr val="333333"/>
              </a:solidFill>
              <a:latin typeface="Calibri"/>
              <a:ea typeface="Calibri"/>
              <a:cs typeface="Calibri"/>
              <a:sym typeface="Calibri"/>
            </a:endParaRPr>
          </a:p>
          <a:p>
            <a:pPr marL="0" lvl="0" indent="0" algn="ctr" rtl="0">
              <a:spcBef>
                <a:spcPts val="750"/>
              </a:spcBef>
              <a:spcAft>
                <a:spcPts val="0"/>
              </a:spcAft>
              <a:buNone/>
            </a:pPr>
            <a:endParaRPr sz="1600" i="1">
              <a:solidFill>
                <a:srgbClr val="333333"/>
              </a:solidFill>
              <a:latin typeface="Calibri"/>
              <a:ea typeface="Calibri"/>
              <a:cs typeface="Calibri"/>
              <a:sym typeface="Calibri"/>
            </a:endParaRPr>
          </a:p>
          <a:p>
            <a:pPr marL="0" lvl="0" indent="0" algn="ctr" rtl="0">
              <a:spcBef>
                <a:spcPts val="750"/>
              </a:spcBef>
              <a:spcAft>
                <a:spcPts val="750"/>
              </a:spcAft>
              <a:buClr>
                <a:schemeClr val="dk1"/>
              </a:buClr>
              <a:buSzPts val="1100"/>
              <a:buFont typeface="Arial"/>
              <a:buNone/>
            </a:pPr>
            <a:r>
              <a:rPr lang="en" sz="1600" i="1">
                <a:solidFill>
                  <a:srgbClr val="333333"/>
                </a:solidFill>
                <a:latin typeface="Calibri"/>
                <a:ea typeface="Calibri"/>
                <a:cs typeface="Calibri"/>
                <a:sym typeface="Calibri"/>
              </a:rPr>
              <a:t>Situated on traditional and ancestral lands of Chumash Nation</a:t>
            </a:r>
            <a:endParaRPr sz="1600" i="1">
              <a:solidFill>
                <a:srgbClr val="33333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1522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750"/>
              </a:spcAft>
              <a:buClr>
                <a:schemeClr val="dk1"/>
              </a:buClr>
              <a:buSzPct val="61111"/>
              <a:buFont typeface="Arial"/>
              <a:buNone/>
            </a:pPr>
            <a:r>
              <a:rPr lang="en" sz="1800">
                <a:solidFill>
                  <a:srgbClr val="202124"/>
                </a:solidFill>
                <a:highlight>
                  <a:schemeClr val="lt1"/>
                </a:highlight>
                <a:latin typeface="Calibri"/>
                <a:ea typeface="Calibri"/>
                <a:cs typeface="Calibri"/>
                <a:sym typeface="Calibri"/>
              </a:rPr>
              <a:t>First Juncture for Consideration of Flexible Participation </a:t>
            </a:r>
            <a:endParaRPr>
              <a:latin typeface="Calibri"/>
              <a:ea typeface="Calibri"/>
              <a:cs typeface="Calibri"/>
              <a:sym typeface="Calibri"/>
            </a:endParaRPr>
          </a:p>
        </p:txBody>
      </p:sp>
      <p:sp>
        <p:nvSpPr>
          <p:cNvPr id="109" name="Google Shape;109;p22"/>
          <p:cNvSpPr txBox="1">
            <a:spLocks noGrp="1"/>
          </p:cNvSpPr>
          <p:nvPr>
            <p:ph type="body" idx="1"/>
          </p:nvPr>
        </p:nvSpPr>
        <p:spPr>
          <a:xfrm>
            <a:off x="311700" y="585600"/>
            <a:ext cx="8520600" cy="3983400"/>
          </a:xfrm>
          <a:prstGeom prst="rect">
            <a:avLst/>
          </a:prstGeom>
        </p:spPr>
        <p:txBody>
          <a:bodyPr spcFirstLastPara="1" wrap="square" lIns="91425" tIns="91425" rIns="91425" bIns="91425" anchor="t" anchorCtr="0">
            <a:noAutofit/>
          </a:bodyPr>
          <a:lstStyle/>
          <a:p>
            <a:pPr marL="457200" lvl="0" indent="-317500" algn="l" rtl="0">
              <a:lnSpc>
                <a:spcPct val="90000"/>
              </a:lnSpc>
              <a:spcBef>
                <a:spcPts val="0"/>
              </a:spcBef>
              <a:spcAft>
                <a:spcPts val="0"/>
              </a:spcAft>
              <a:buClr>
                <a:srgbClr val="202124"/>
              </a:buClr>
              <a:buSzPts val="1400"/>
              <a:buFont typeface="Calibri"/>
              <a:buChar char="●"/>
            </a:pPr>
            <a:r>
              <a:rPr lang="en" sz="1400" dirty="0">
                <a:solidFill>
                  <a:srgbClr val="202124"/>
                </a:solidFill>
                <a:highlight>
                  <a:schemeClr val="lt1"/>
                </a:highlight>
                <a:latin typeface="Calibri"/>
                <a:ea typeface="Calibri"/>
                <a:cs typeface="Calibri"/>
                <a:sym typeface="Calibri"/>
              </a:rPr>
              <a:t>Case by case basis</a:t>
            </a:r>
            <a:endParaRPr sz="1400" dirty="0">
              <a:solidFill>
                <a:srgbClr val="202124"/>
              </a:solidFill>
              <a:highlight>
                <a:schemeClr val="lt1"/>
              </a:highlight>
              <a:latin typeface="Calibri"/>
              <a:ea typeface="Calibri"/>
              <a:cs typeface="Calibri"/>
              <a:sym typeface="Calibri"/>
            </a:endParaRPr>
          </a:p>
          <a:p>
            <a:pPr marL="0" lvl="0" indent="457200" algn="l" rtl="0">
              <a:lnSpc>
                <a:spcPct val="90000"/>
              </a:lnSpc>
              <a:spcBef>
                <a:spcPts val="750"/>
              </a:spcBef>
              <a:spcAft>
                <a:spcPts val="0"/>
              </a:spcAft>
              <a:buSzPts val="523"/>
              <a:buNone/>
            </a:pPr>
            <a:r>
              <a:rPr lang="en" sz="1400" dirty="0">
                <a:solidFill>
                  <a:srgbClr val="202124"/>
                </a:solidFill>
                <a:highlight>
                  <a:schemeClr val="lt1"/>
                </a:highlight>
                <a:latin typeface="Calibri"/>
                <a:ea typeface="Calibri"/>
                <a:cs typeface="Calibri"/>
                <a:sym typeface="Calibri"/>
              </a:rPr>
              <a:t>Interactive process considerations:</a:t>
            </a:r>
            <a:endParaRPr sz="1400" dirty="0">
              <a:solidFill>
                <a:srgbClr val="202124"/>
              </a:solidFill>
              <a:highlight>
                <a:schemeClr val="lt1"/>
              </a:highlight>
              <a:latin typeface="Calibri"/>
              <a:ea typeface="Calibri"/>
              <a:cs typeface="Calibri"/>
              <a:sym typeface="Calibri"/>
            </a:endParaRPr>
          </a:p>
          <a:p>
            <a:pPr marL="914400" lvl="0" indent="-317500" algn="l" rtl="0">
              <a:lnSpc>
                <a:spcPct val="90000"/>
              </a:lnSpc>
              <a:spcBef>
                <a:spcPts val="750"/>
              </a:spcBef>
              <a:spcAft>
                <a:spcPts val="0"/>
              </a:spcAft>
              <a:buClr>
                <a:srgbClr val="202124"/>
              </a:buClr>
              <a:buSzPts val="1400"/>
              <a:buFont typeface="Calibri"/>
              <a:buChar char="●"/>
            </a:pPr>
            <a:r>
              <a:rPr lang="en" sz="1400" dirty="0">
                <a:solidFill>
                  <a:srgbClr val="202124"/>
                </a:solidFill>
                <a:highlight>
                  <a:schemeClr val="lt1"/>
                </a:highlight>
                <a:latin typeface="Calibri"/>
                <a:ea typeface="Calibri"/>
                <a:cs typeface="Calibri"/>
                <a:sym typeface="Calibri"/>
              </a:rPr>
              <a:t>Diagnosis and Disability</a:t>
            </a:r>
            <a:endParaRPr sz="1400" dirty="0">
              <a:solidFill>
                <a:srgbClr val="202124"/>
              </a:solidFill>
              <a:highlight>
                <a:schemeClr val="lt1"/>
              </a:highlight>
              <a:latin typeface="Calibri"/>
              <a:ea typeface="Calibri"/>
              <a:cs typeface="Calibri"/>
              <a:sym typeface="Calibri"/>
            </a:endParaRPr>
          </a:p>
          <a:p>
            <a:pPr marL="1371600" lvl="1" indent="-317500" algn="l" rtl="0">
              <a:lnSpc>
                <a:spcPct val="90000"/>
              </a:lnSpc>
              <a:spcBef>
                <a:spcPts val="0"/>
              </a:spcBef>
              <a:spcAft>
                <a:spcPts val="0"/>
              </a:spcAft>
              <a:buClr>
                <a:srgbClr val="202124"/>
              </a:buClr>
              <a:buSzPts val="1400"/>
              <a:buFont typeface="Calibri"/>
              <a:buChar char="○"/>
            </a:pPr>
            <a:r>
              <a:rPr lang="en" dirty="0">
                <a:solidFill>
                  <a:srgbClr val="202124"/>
                </a:solidFill>
                <a:highlight>
                  <a:schemeClr val="lt1"/>
                </a:highlight>
                <a:latin typeface="Calibri"/>
                <a:ea typeface="Calibri"/>
                <a:cs typeface="Calibri"/>
                <a:sym typeface="Calibri"/>
              </a:rPr>
              <a:t>A</a:t>
            </a:r>
            <a:r>
              <a:rPr lang="en" sz="1400" dirty="0">
                <a:solidFill>
                  <a:srgbClr val="202124"/>
                </a:solidFill>
                <a:highlight>
                  <a:schemeClr val="lt1"/>
                </a:highlight>
                <a:latin typeface="Calibri"/>
                <a:ea typeface="Calibri"/>
                <a:cs typeface="Calibri"/>
                <a:sym typeface="Calibri"/>
              </a:rPr>
              <a:t>lignment</a:t>
            </a:r>
            <a:r>
              <a:rPr lang="en" dirty="0">
                <a:solidFill>
                  <a:srgbClr val="202124"/>
                </a:solidFill>
                <a:highlight>
                  <a:schemeClr val="lt1"/>
                </a:highlight>
                <a:latin typeface="Calibri"/>
                <a:ea typeface="Calibri"/>
                <a:cs typeface="Calibri"/>
                <a:sym typeface="Calibri"/>
              </a:rPr>
              <a:t> </a:t>
            </a:r>
            <a:endParaRPr sz="1400" dirty="0">
              <a:solidFill>
                <a:srgbClr val="202124"/>
              </a:solidFill>
              <a:highlight>
                <a:schemeClr val="lt1"/>
              </a:highlight>
              <a:latin typeface="Calibri"/>
              <a:ea typeface="Calibri"/>
              <a:cs typeface="Calibri"/>
              <a:sym typeface="Calibri"/>
            </a:endParaRPr>
          </a:p>
          <a:p>
            <a:pPr marL="1371600" lvl="1" indent="-317500" algn="l" rtl="0">
              <a:lnSpc>
                <a:spcPct val="90000"/>
              </a:lnSpc>
              <a:spcBef>
                <a:spcPts val="0"/>
              </a:spcBef>
              <a:spcAft>
                <a:spcPts val="0"/>
              </a:spcAft>
              <a:buClr>
                <a:srgbClr val="202124"/>
              </a:buClr>
              <a:buSzPts val="1400"/>
              <a:buFont typeface="Calibri"/>
              <a:buChar char="○"/>
            </a:pPr>
            <a:r>
              <a:rPr lang="en" dirty="0">
                <a:solidFill>
                  <a:srgbClr val="202124"/>
                </a:solidFill>
                <a:highlight>
                  <a:schemeClr val="lt1"/>
                </a:highlight>
                <a:latin typeface="Calibri"/>
                <a:ea typeface="Calibri"/>
                <a:cs typeface="Calibri"/>
                <a:sym typeface="Calibri"/>
              </a:rPr>
              <a:t>Relationship to diagnosis, disability-identity indicators/predictors, cultural issues, etc.</a:t>
            </a:r>
            <a:endParaRPr sz="1400" dirty="0">
              <a:solidFill>
                <a:srgbClr val="202124"/>
              </a:solidFill>
              <a:highlight>
                <a:schemeClr val="lt1"/>
              </a:highlight>
              <a:latin typeface="Calibri"/>
              <a:ea typeface="Calibri"/>
              <a:cs typeface="Calibri"/>
              <a:sym typeface="Calibri"/>
            </a:endParaRPr>
          </a:p>
          <a:p>
            <a:pPr marL="914400" lvl="0" indent="-317500" algn="l" rtl="0">
              <a:lnSpc>
                <a:spcPct val="90000"/>
              </a:lnSpc>
              <a:spcBef>
                <a:spcPts val="0"/>
              </a:spcBef>
              <a:spcAft>
                <a:spcPts val="0"/>
              </a:spcAft>
              <a:buClr>
                <a:srgbClr val="202124"/>
              </a:buClr>
              <a:buSzPts val="1400"/>
              <a:buFont typeface="Calibri"/>
              <a:buChar char="●"/>
            </a:pPr>
            <a:r>
              <a:rPr lang="en" sz="1400" dirty="0">
                <a:solidFill>
                  <a:srgbClr val="202124"/>
                </a:solidFill>
                <a:highlight>
                  <a:schemeClr val="lt1"/>
                </a:highlight>
                <a:latin typeface="Calibri"/>
                <a:ea typeface="Calibri"/>
                <a:cs typeface="Calibri"/>
                <a:sym typeface="Calibri"/>
              </a:rPr>
              <a:t>History: course of condition, impacts (current and previous with regard to education), previous modifications or adjustments (formal or informal)</a:t>
            </a:r>
            <a:endParaRPr sz="1400" dirty="0">
              <a:solidFill>
                <a:srgbClr val="202124"/>
              </a:solidFill>
              <a:highlight>
                <a:schemeClr val="lt1"/>
              </a:highlight>
              <a:latin typeface="Calibri"/>
              <a:ea typeface="Calibri"/>
              <a:cs typeface="Calibri"/>
              <a:sym typeface="Calibri"/>
            </a:endParaRPr>
          </a:p>
          <a:p>
            <a:pPr marL="1371600" lvl="1" indent="-317500" algn="l" rtl="0">
              <a:lnSpc>
                <a:spcPct val="90000"/>
              </a:lnSpc>
              <a:spcBef>
                <a:spcPts val="0"/>
              </a:spcBef>
              <a:spcAft>
                <a:spcPts val="0"/>
              </a:spcAft>
              <a:buClr>
                <a:srgbClr val="202124"/>
              </a:buClr>
              <a:buSzPts val="1400"/>
              <a:buFont typeface="Calibri"/>
              <a:buChar char="○"/>
            </a:pPr>
            <a:r>
              <a:rPr lang="en" dirty="0">
                <a:solidFill>
                  <a:srgbClr val="202124"/>
                </a:solidFill>
                <a:highlight>
                  <a:schemeClr val="lt1"/>
                </a:highlight>
                <a:latin typeface="Calibri"/>
                <a:ea typeface="Calibri"/>
                <a:cs typeface="Calibri"/>
                <a:sym typeface="Calibri"/>
              </a:rPr>
              <a:t>Access to health care, treatment, familiarity with accessing resources</a:t>
            </a:r>
            <a:endParaRPr sz="1400" dirty="0">
              <a:solidFill>
                <a:srgbClr val="202124"/>
              </a:solidFill>
              <a:highlight>
                <a:schemeClr val="lt1"/>
              </a:highlight>
              <a:latin typeface="Calibri"/>
              <a:ea typeface="Calibri"/>
              <a:cs typeface="Calibri"/>
              <a:sym typeface="Calibri"/>
            </a:endParaRPr>
          </a:p>
          <a:p>
            <a:pPr marL="914400" lvl="0" indent="-317500" algn="l" rtl="0">
              <a:lnSpc>
                <a:spcPct val="90000"/>
              </a:lnSpc>
              <a:spcBef>
                <a:spcPts val="0"/>
              </a:spcBef>
              <a:spcAft>
                <a:spcPts val="0"/>
              </a:spcAft>
              <a:buClr>
                <a:srgbClr val="202124"/>
              </a:buClr>
              <a:buSzPts val="1400"/>
              <a:buFont typeface="Calibri"/>
              <a:buChar char="●"/>
            </a:pPr>
            <a:r>
              <a:rPr lang="en" sz="1400" dirty="0">
                <a:solidFill>
                  <a:srgbClr val="202124"/>
                </a:solidFill>
                <a:highlight>
                  <a:schemeClr val="lt1"/>
                </a:highlight>
                <a:latin typeface="Calibri"/>
                <a:ea typeface="Calibri"/>
                <a:cs typeface="Calibri"/>
                <a:sym typeface="Calibri"/>
              </a:rPr>
              <a:t>Effective strategies and connections to resources</a:t>
            </a:r>
            <a:endParaRPr sz="1400" dirty="0">
              <a:solidFill>
                <a:srgbClr val="202124"/>
              </a:solidFill>
              <a:highlight>
                <a:schemeClr val="lt1"/>
              </a:highlight>
              <a:latin typeface="Calibri"/>
              <a:ea typeface="Calibri"/>
              <a:cs typeface="Calibri"/>
              <a:sym typeface="Calibri"/>
            </a:endParaRPr>
          </a:p>
          <a:p>
            <a:pPr marL="914400" lvl="0" indent="-317500" algn="l" rtl="0">
              <a:lnSpc>
                <a:spcPct val="90000"/>
              </a:lnSpc>
              <a:spcBef>
                <a:spcPts val="0"/>
              </a:spcBef>
              <a:spcAft>
                <a:spcPts val="0"/>
              </a:spcAft>
              <a:buClr>
                <a:srgbClr val="202124"/>
              </a:buClr>
              <a:buSzPts val="1400"/>
              <a:buFont typeface="Calibri"/>
              <a:buChar char="●"/>
            </a:pPr>
            <a:r>
              <a:rPr lang="en" sz="1400" dirty="0">
                <a:solidFill>
                  <a:srgbClr val="202124"/>
                </a:solidFill>
                <a:highlight>
                  <a:schemeClr val="lt1"/>
                </a:highlight>
                <a:latin typeface="Calibri"/>
                <a:ea typeface="Calibri"/>
                <a:cs typeface="Calibri"/>
                <a:sym typeface="Calibri"/>
              </a:rPr>
              <a:t>Accommodations being requested and nexus: how does request for flexible participation fit within the student’s reported/documented condition, self-report, and current impact</a:t>
            </a:r>
            <a:endParaRPr dirty="0">
              <a:solidFill>
                <a:srgbClr val="202124"/>
              </a:solidFill>
              <a:highlight>
                <a:schemeClr val="lt1"/>
              </a:highlight>
              <a:latin typeface="Calibri"/>
              <a:ea typeface="Calibri"/>
              <a:cs typeface="Calibri"/>
              <a:sym typeface="Calibri"/>
            </a:endParaRPr>
          </a:p>
          <a:p>
            <a:pPr marL="457200" lvl="0" indent="-317500" algn="l" rtl="0">
              <a:lnSpc>
                <a:spcPct val="90000"/>
              </a:lnSpc>
              <a:spcBef>
                <a:spcPts val="0"/>
              </a:spcBef>
              <a:spcAft>
                <a:spcPts val="0"/>
              </a:spcAft>
              <a:buClr>
                <a:srgbClr val="202124"/>
              </a:buClr>
              <a:buSzPts val="1400"/>
              <a:buFont typeface="Calibri"/>
              <a:buChar char="●"/>
            </a:pPr>
            <a:r>
              <a:rPr lang="en" sz="1400" dirty="0">
                <a:solidFill>
                  <a:srgbClr val="202124"/>
                </a:solidFill>
                <a:highlight>
                  <a:schemeClr val="lt1"/>
                </a:highlight>
                <a:latin typeface="Calibri"/>
                <a:ea typeface="Calibri"/>
                <a:cs typeface="Calibri"/>
                <a:sym typeface="Calibri"/>
              </a:rPr>
              <a:t>Framework </a:t>
            </a:r>
            <a:endParaRPr sz="1400" dirty="0">
              <a:solidFill>
                <a:srgbClr val="202124"/>
              </a:solidFill>
              <a:highlight>
                <a:schemeClr val="lt1"/>
              </a:highlight>
              <a:latin typeface="Calibri"/>
              <a:ea typeface="Calibri"/>
              <a:cs typeface="Calibri"/>
              <a:sym typeface="Calibri"/>
            </a:endParaRPr>
          </a:p>
          <a:p>
            <a:pPr marL="914400" lvl="1" indent="-317500" algn="l" rtl="0">
              <a:lnSpc>
                <a:spcPct val="90000"/>
              </a:lnSpc>
              <a:spcBef>
                <a:spcPts val="0"/>
              </a:spcBef>
              <a:spcAft>
                <a:spcPts val="0"/>
              </a:spcAft>
              <a:buClr>
                <a:srgbClr val="202124"/>
              </a:buClr>
              <a:buSzPts val="1400"/>
              <a:buFont typeface="Calibri"/>
              <a:buChar char="○"/>
            </a:pPr>
            <a:r>
              <a:rPr lang="en" dirty="0">
                <a:solidFill>
                  <a:srgbClr val="333333"/>
                </a:solidFill>
                <a:latin typeface="Calibri"/>
                <a:ea typeface="Calibri"/>
                <a:cs typeface="Calibri"/>
                <a:sym typeface="Calibri"/>
              </a:rPr>
              <a:t>Does  the student have a disability?</a:t>
            </a:r>
            <a:endParaRPr dirty="0">
              <a:solidFill>
                <a:srgbClr val="333333"/>
              </a:solidFill>
              <a:latin typeface="Calibri"/>
              <a:ea typeface="Calibri"/>
              <a:cs typeface="Calibri"/>
              <a:sym typeface="Calibri"/>
            </a:endParaRPr>
          </a:p>
          <a:p>
            <a:pPr marL="914400" lvl="1" indent="-317500" algn="l" rtl="0">
              <a:lnSpc>
                <a:spcPct val="90000"/>
              </a:lnSpc>
              <a:spcBef>
                <a:spcPts val="0"/>
              </a:spcBef>
              <a:spcAft>
                <a:spcPts val="0"/>
              </a:spcAft>
              <a:buClr>
                <a:srgbClr val="202124"/>
              </a:buClr>
              <a:buSzPts val="1400"/>
              <a:buFont typeface="Calibri"/>
              <a:buChar char="○"/>
            </a:pPr>
            <a:r>
              <a:rPr lang="en" dirty="0">
                <a:solidFill>
                  <a:srgbClr val="333333"/>
                </a:solidFill>
                <a:latin typeface="Calibri"/>
                <a:ea typeface="Calibri"/>
                <a:cs typeface="Calibri"/>
                <a:sym typeface="Calibri"/>
              </a:rPr>
              <a:t>Is impact on participation related to disability (nexus)?</a:t>
            </a:r>
            <a:endParaRPr dirty="0">
              <a:solidFill>
                <a:srgbClr val="333333"/>
              </a:solidFill>
              <a:latin typeface="Calibri"/>
              <a:ea typeface="Calibri"/>
              <a:cs typeface="Calibri"/>
              <a:sym typeface="Calibri"/>
            </a:endParaRPr>
          </a:p>
          <a:p>
            <a:pPr marL="914400" lvl="1" indent="-317500" algn="l" rtl="0">
              <a:lnSpc>
                <a:spcPct val="90000"/>
              </a:lnSpc>
              <a:spcBef>
                <a:spcPts val="0"/>
              </a:spcBef>
              <a:spcAft>
                <a:spcPts val="0"/>
              </a:spcAft>
              <a:buClr>
                <a:srgbClr val="202124"/>
              </a:buClr>
              <a:buSzPts val="1400"/>
              <a:buFont typeface="Calibri"/>
              <a:buChar char="○"/>
            </a:pPr>
            <a:r>
              <a:rPr lang="en" dirty="0">
                <a:solidFill>
                  <a:srgbClr val="333333"/>
                </a:solidFill>
                <a:latin typeface="Calibri"/>
                <a:ea typeface="Calibri"/>
                <a:cs typeface="Calibri"/>
                <a:sym typeface="Calibri"/>
              </a:rPr>
              <a:t>For a specific student, absent modification to participation (as outlined in the syllabus), would this action result in a denial of equal access?</a:t>
            </a:r>
            <a:endParaRPr dirty="0">
              <a:solidFill>
                <a:srgbClr val="202124"/>
              </a:solidFill>
              <a:highlight>
                <a:schemeClr val="lt1"/>
              </a:highlight>
              <a:latin typeface="Calibri"/>
              <a:ea typeface="Calibri"/>
              <a:cs typeface="Calibri"/>
              <a:sym typeface="Calibri"/>
            </a:endParaRPr>
          </a:p>
          <a:p>
            <a:pPr marL="457200" lvl="0" indent="-317500" algn="l" rtl="0">
              <a:lnSpc>
                <a:spcPct val="90000"/>
              </a:lnSpc>
              <a:spcBef>
                <a:spcPts val="0"/>
              </a:spcBef>
              <a:spcAft>
                <a:spcPts val="0"/>
              </a:spcAft>
              <a:buClr>
                <a:srgbClr val="202124"/>
              </a:buClr>
              <a:buSzPts val="1400"/>
              <a:buFont typeface="Calibri"/>
              <a:buChar char="●"/>
            </a:pPr>
            <a:r>
              <a:rPr lang="en" sz="1400" dirty="0">
                <a:solidFill>
                  <a:srgbClr val="202124"/>
                </a:solidFill>
                <a:highlight>
                  <a:schemeClr val="lt1"/>
                </a:highlight>
                <a:latin typeface="Calibri"/>
                <a:ea typeface="Calibri"/>
                <a:cs typeface="Calibri"/>
                <a:sym typeface="Calibri"/>
              </a:rPr>
              <a:t>Full Committee review-approved by committee as a reasonable accommodation but not a blanket accommodation (fundamental alteration) and never a waiver of participation </a:t>
            </a:r>
            <a:endParaRPr sz="14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3" name="Title 2">
            <a:extLst>
              <a:ext uri="{FF2B5EF4-FFF2-40B4-BE49-F238E27FC236}">
                <a16:creationId xmlns:a16="http://schemas.microsoft.com/office/drawing/2014/main" id="{01BC6E12-BA34-414B-8668-1EAA3F3659E9}"/>
              </a:ext>
            </a:extLst>
          </p:cNvPr>
          <p:cNvSpPr>
            <a:spLocks noGrp="1"/>
          </p:cNvSpPr>
          <p:nvPr>
            <p:ph type="title"/>
          </p:nvPr>
        </p:nvSpPr>
        <p:spPr/>
        <p:txBody>
          <a:bodyPr>
            <a:normAutofit fontScale="90000"/>
          </a:bodyPr>
          <a:lstStyle/>
          <a:p>
            <a:r>
              <a:rPr lang="en-US" dirty="0">
                <a:solidFill>
                  <a:schemeClr val="bg1"/>
                </a:solidFill>
              </a:rPr>
              <a:t>Determining reasonable accommodations diagram</a:t>
            </a:r>
          </a:p>
        </p:txBody>
      </p:sp>
      <p:grpSp>
        <p:nvGrpSpPr>
          <p:cNvPr id="2" name="Group 1" descr="Diagram with &quot;Diagnosis&quot; in a box at the top, with two arrows pointing to a triangle at the bottom labeled &quot;Course Objectives and Requirements.&quot; In the middle between the &quot;Diagnosis box and the triangle is the word &quot;Nexus.&quot; On each side of the triangle is an oval--the left one labeled &quot;Learning Limitations&quot; and the right one labeled &quot;Behavioral Interpersonal Limitations.&quot;">
            <a:extLst>
              <a:ext uri="{FF2B5EF4-FFF2-40B4-BE49-F238E27FC236}">
                <a16:creationId xmlns:a16="http://schemas.microsoft.com/office/drawing/2014/main" id="{B3C42C2F-AA83-4CB1-9489-C99B785696CE}"/>
              </a:ext>
            </a:extLst>
          </p:cNvPr>
          <p:cNvGrpSpPr/>
          <p:nvPr/>
        </p:nvGrpSpPr>
        <p:grpSpPr>
          <a:xfrm>
            <a:off x="863000" y="327950"/>
            <a:ext cx="6973150" cy="3357275"/>
            <a:chOff x="863000" y="327950"/>
            <a:chExt cx="6973150" cy="3357275"/>
          </a:xfrm>
        </p:grpSpPr>
        <p:sp>
          <p:nvSpPr>
            <p:cNvPr id="114" name="Google Shape;114;p23"/>
            <p:cNvSpPr/>
            <p:nvPr/>
          </p:nvSpPr>
          <p:spPr>
            <a:xfrm>
              <a:off x="3365725" y="327950"/>
              <a:ext cx="1967700" cy="67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Diagnosis</a:t>
              </a:r>
              <a:endParaRPr/>
            </a:p>
          </p:txBody>
        </p:sp>
        <p:sp>
          <p:nvSpPr>
            <p:cNvPr id="115" name="Google Shape;115;p23"/>
            <p:cNvSpPr/>
            <p:nvPr/>
          </p:nvSpPr>
          <p:spPr>
            <a:xfrm>
              <a:off x="2321475" y="1406675"/>
              <a:ext cx="1777800" cy="95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Learning Limitations</a:t>
              </a:r>
              <a:endParaRPr/>
            </a:p>
          </p:txBody>
        </p:sp>
        <p:sp>
          <p:nvSpPr>
            <p:cNvPr id="116" name="Google Shape;116;p23"/>
            <p:cNvSpPr/>
            <p:nvPr/>
          </p:nvSpPr>
          <p:spPr>
            <a:xfrm>
              <a:off x="4572000" y="1406675"/>
              <a:ext cx="1728900" cy="95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Behavioral</a:t>
              </a:r>
              <a:endParaRPr/>
            </a:p>
            <a:p>
              <a:pPr marL="0" lvl="0" indent="0" algn="ctr" rtl="0">
                <a:spcBef>
                  <a:spcPts val="0"/>
                </a:spcBef>
                <a:spcAft>
                  <a:spcPts val="0"/>
                </a:spcAft>
                <a:buNone/>
              </a:pPr>
              <a:r>
                <a:rPr lang="en"/>
                <a:t>Interpersonal Limitations</a:t>
              </a:r>
              <a:endParaRPr/>
            </a:p>
          </p:txBody>
        </p:sp>
        <p:sp>
          <p:nvSpPr>
            <p:cNvPr id="117" name="Google Shape;117;p23"/>
            <p:cNvSpPr/>
            <p:nvPr/>
          </p:nvSpPr>
          <p:spPr>
            <a:xfrm>
              <a:off x="3055075" y="1493000"/>
              <a:ext cx="2597700" cy="2192100"/>
            </a:xfrm>
            <a:prstGeom prst="triangle">
              <a:avLst>
                <a:gd name="adj" fmla="val 493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Course Objectives and</a:t>
              </a:r>
              <a:endParaRPr/>
            </a:p>
            <a:p>
              <a:pPr marL="0" lvl="0" indent="0" algn="ctr" rtl="0">
                <a:spcBef>
                  <a:spcPts val="0"/>
                </a:spcBef>
                <a:spcAft>
                  <a:spcPts val="0"/>
                </a:spcAft>
                <a:buNone/>
              </a:pPr>
              <a:r>
                <a:rPr lang="en"/>
                <a:t>Requirements</a:t>
              </a:r>
              <a:endParaRPr/>
            </a:p>
          </p:txBody>
        </p:sp>
        <p:sp>
          <p:nvSpPr>
            <p:cNvPr id="118" name="Google Shape;118;p23"/>
            <p:cNvSpPr/>
            <p:nvPr/>
          </p:nvSpPr>
          <p:spPr>
            <a:xfrm>
              <a:off x="863000" y="552325"/>
              <a:ext cx="2347500" cy="31329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p:nvPr/>
          </p:nvSpPr>
          <p:spPr>
            <a:xfrm flipH="1">
              <a:off x="5488650" y="509175"/>
              <a:ext cx="2347500" cy="31329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txBox="1"/>
            <p:nvPr/>
          </p:nvSpPr>
          <p:spPr>
            <a:xfrm>
              <a:off x="3952525" y="1147800"/>
              <a:ext cx="794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Nexus</a:t>
              </a:r>
              <a:endParaRPr/>
            </a:p>
          </p:txBody>
        </p:sp>
      </p:grpSp>
      <p:sp>
        <p:nvSpPr>
          <p:cNvPr id="121" name="Google Shape;121;p23"/>
          <p:cNvSpPr txBox="1"/>
          <p:nvPr/>
        </p:nvSpPr>
        <p:spPr>
          <a:xfrm>
            <a:off x="595475" y="4047475"/>
            <a:ext cx="7887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Diagnosis does not determine reasonable accommodation. Instead, we ask how the functional limitations (learning, behavioral, and interpersonal) conflict with course objectives in making a determination about whether an accommodation appears reasonable at this juncture.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Second Juncture: Syllabus Review and Modification Exploration</a:t>
            </a:r>
            <a:endParaRPr>
              <a:latin typeface="Calibri"/>
              <a:ea typeface="Calibri"/>
              <a:cs typeface="Calibri"/>
              <a:sym typeface="Calibri"/>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457200" lvl="0" indent="-315912" algn="l" rtl="0">
              <a:spcBef>
                <a:spcPts val="0"/>
              </a:spcBef>
              <a:spcAft>
                <a:spcPts val="0"/>
              </a:spcAft>
              <a:buSzPct val="100000"/>
              <a:buFont typeface="Calibri"/>
              <a:buChar char="●"/>
            </a:pPr>
            <a:r>
              <a:rPr lang="en" sz="5500" dirty="0">
                <a:latin typeface="Calibri"/>
                <a:ea typeface="Calibri"/>
                <a:cs typeface="Calibri"/>
                <a:sym typeface="Calibri"/>
              </a:rPr>
              <a:t>Student uploads syllabus to the DSP portal</a:t>
            </a:r>
            <a:endParaRPr sz="5500" dirty="0">
              <a:latin typeface="Calibri"/>
              <a:ea typeface="Calibri"/>
              <a:cs typeface="Calibri"/>
              <a:sym typeface="Calibri"/>
            </a:endParaRPr>
          </a:p>
          <a:p>
            <a:pPr marL="457200" lvl="0" indent="-315912" algn="l" rtl="0">
              <a:spcBef>
                <a:spcPts val="0"/>
              </a:spcBef>
              <a:spcAft>
                <a:spcPts val="0"/>
              </a:spcAft>
              <a:buSzPct val="100000"/>
              <a:buFont typeface="Calibri"/>
              <a:buChar char="●"/>
            </a:pPr>
            <a:r>
              <a:rPr lang="en" sz="5500" dirty="0">
                <a:latin typeface="Calibri"/>
                <a:ea typeface="Calibri"/>
                <a:cs typeface="Calibri"/>
                <a:sym typeface="Calibri"/>
              </a:rPr>
              <a:t>Specialist conducts preliminary review of syllabus: </a:t>
            </a:r>
            <a:endParaRPr sz="5500" dirty="0">
              <a:latin typeface="Calibri"/>
              <a:ea typeface="Calibri"/>
              <a:cs typeface="Calibri"/>
              <a:sym typeface="Calibri"/>
            </a:endParaRPr>
          </a:p>
          <a:p>
            <a:pPr marL="914400" lvl="1" indent="-315912" algn="l" rtl="0">
              <a:spcBef>
                <a:spcPts val="0"/>
              </a:spcBef>
              <a:spcAft>
                <a:spcPts val="0"/>
              </a:spcAft>
              <a:buSzPct val="100000"/>
              <a:buFont typeface="Calibri"/>
              <a:buChar char="○"/>
            </a:pPr>
            <a:r>
              <a:rPr lang="en" sz="5500" dirty="0">
                <a:latin typeface="Calibri"/>
                <a:ea typeface="Calibri"/>
                <a:cs typeface="Calibri"/>
                <a:sym typeface="Calibri"/>
              </a:rPr>
              <a:t>How does the syllabus read? </a:t>
            </a:r>
            <a:endParaRPr sz="5500" dirty="0">
              <a:latin typeface="Calibri"/>
              <a:ea typeface="Calibri"/>
              <a:cs typeface="Calibri"/>
              <a:sym typeface="Calibri"/>
            </a:endParaRPr>
          </a:p>
          <a:p>
            <a:pPr marL="914400" lvl="1" indent="-315912" algn="l" rtl="0">
              <a:spcBef>
                <a:spcPts val="0"/>
              </a:spcBef>
              <a:spcAft>
                <a:spcPts val="0"/>
              </a:spcAft>
              <a:buSzPct val="100000"/>
              <a:buFont typeface="Calibri"/>
              <a:buChar char="○"/>
            </a:pPr>
            <a:r>
              <a:rPr lang="en" sz="5500" dirty="0">
                <a:latin typeface="Calibri"/>
                <a:ea typeface="Calibri"/>
                <a:cs typeface="Calibri"/>
                <a:sym typeface="Calibri"/>
              </a:rPr>
              <a:t>Purpose of participation? </a:t>
            </a:r>
            <a:endParaRPr sz="5500" dirty="0">
              <a:latin typeface="Calibri"/>
              <a:ea typeface="Calibri"/>
              <a:cs typeface="Calibri"/>
              <a:sym typeface="Calibri"/>
            </a:endParaRPr>
          </a:p>
          <a:p>
            <a:pPr marL="914400" lvl="1" indent="-315912" algn="l" rtl="0">
              <a:spcBef>
                <a:spcPts val="0"/>
              </a:spcBef>
              <a:spcAft>
                <a:spcPts val="0"/>
              </a:spcAft>
              <a:buSzPct val="100000"/>
              <a:buFont typeface="Calibri"/>
              <a:buChar char="○"/>
            </a:pPr>
            <a:r>
              <a:rPr lang="en" sz="5500" dirty="0">
                <a:latin typeface="Calibri"/>
                <a:ea typeface="Calibri"/>
                <a:cs typeface="Calibri"/>
                <a:sym typeface="Calibri"/>
              </a:rPr>
              <a:t>Essential at 10%</a:t>
            </a:r>
            <a:endParaRPr sz="5500" dirty="0">
              <a:latin typeface="Calibri"/>
              <a:ea typeface="Calibri"/>
              <a:cs typeface="Calibri"/>
              <a:sym typeface="Calibri"/>
            </a:endParaRPr>
          </a:p>
          <a:p>
            <a:pPr marL="914400" lvl="1" indent="-315912" algn="l" rtl="0">
              <a:spcBef>
                <a:spcPts val="0"/>
              </a:spcBef>
              <a:spcAft>
                <a:spcPts val="0"/>
              </a:spcAft>
              <a:buSzPct val="100000"/>
              <a:buFont typeface="Calibri"/>
              <a:buChar char="○"/>
            </a:pPr>
            <a:r>
              <a:rPr lang="en" sz="5500" dirty="0">
                <a:latin typeface="Calibri"/>
                <a:ea typeface="Calibri"/>
                <a:cs typeface="Calibri"/>
                <a:sym typeface="Calibri"/>
              </a:rPr>
              <a:t>Based in initial reading, does accommodation seem reasonable?</a:t>
            </a:r>
            <a:endParaRPr sz="5500" dirty="0">
              <a:latin typeface="Calibri"/>
              <a:ea typeface="Calibri"/>
              <a:cs typeface="Calibri"/>
              <a:sym typeface="Calibri"/>
            </a:endParaRPr>
          </a:p>
          <a:p>
            <a:pPr marL="457200" lvl="0" indent="-315912" algn="l" rtl="0">
              <a:spcBef>
                <a:spcPts val="0"/>
              </a:spcBef>
              <a:spcAft>
                <a:spcPts val="0"/>
              </a:spcAft>
              <a:buSzPct val="100000"/>
              <a:buFont typeface="Calibri"/>
              <a:buChar char="●"/>
            </a:pPr>
            <a:r>
              <a:rPr lang="en" sz="5500" dirty="0">
                <a:latin typeface="Calibri"/>
                <a:ea typeface="Calibri"/>
                <a:cs typeface="Calibri"/>
                <a:sym typeface="Calibri"/>
              </a:rPr>
              <a:t>Based on syllabus review:</a:t>
            </a:r>
            <a:endParaRPr sz="5500" dirty="0">
              <a:latin typeface="Calibri"/>
              <a:ea typeface="Calibri"/>
              <a:cs typeface="Calibri"/>
              <a:sym typeface="Calibri"/>
            </a:endParaRPr>
          </a:p>
          <a:p>
            <a:pPr marL="914400" lvl="1" indent="-315912" algn="l" rtl="0">
              <a:spcBef>
                <a:spcPts val="0"/>
              </a:spcBef>
              <a:spcAft>
                <a:spcPts val="0"/>
              </a:spcAft>
              <a:buSzPct val="100000"/>
              <a:buFont typeface="Calibri"/>
              <a:buChar char="○"/>
            </a:pPr>
            <a:r>
              <a:rPr lang="en" sz="5500" dirty="0">
                <a:latin typeface="Calibri"/>
                <a:ea typeface="Calibri"/>
                <a:cs typeface="Calibri"/>
                <a:sym typeface="Calibri"/>
              </a:rPr>
              <a:t>Specialist reaches out to student with request for acceptable modifications</a:t>
            </a:r>
            <a:endParaRPr sz="5500" dirty="0">
              <a:latin typeface="Calibri"/>
              <a:ea typeface="Calibri"/>
              <a:cs typeface="Calibri"/>
              <a:sym typeface="Calibri"/>
            </a:endParaRPr>
          </a:p>
          <a:p>
            <a:pPr marL="1371600" lvl="2" indent="-315912" algn="l" rtl="0">
              <a:spcBef>
                <a:spcPts val="0"/>
              </a:spcBef>
              <a:spcAft>
                <a:spcPts val="0"/>
              </a:spcAft>
              <a:buSzPct val="100000"/>
              <a:buFont typeface="Calibri"/>
              <a:buChar char="■"/>
            </a:pPr>
            <a:r>
              <a:rPr lang="en" sz="5500" dirty="0">
                <a:latin typeface="Calibri"/>
                <a:ea typeface="Calibri"/>
                <a:cs typeface="Calibri"/>
                <a:sym typeface="Calibri"/>
              </a:rPr>
              <a:t>Not a waiver, in lieu of participation as indicated on the syllabus, how might you participate?</a:t>
            </a:r>
          </a:p>
          <a:p>
            <a:pPr marL="1055688" lvl="2" indent="0" algn="l" rtl="0">
              <a:spcBef>
                <a:spcPts val="0"/>
              </a:spcBef>
              <a:spcAft>
                <a:spcPts val="0"/>
              </a:spcAft>
              <a:buSzPct val="100000"/>
              <a:buNone/>
            </a:pPr>
            <a:endParaRPr sz="5500" dirty="0">
              <a:latin typeface="Calibri"/>
              <a:ea typeface="Calibri"/>
              <a:cs typeface="Calibri"/>
              <a:sym typeface="Calibri"/>
            </a:endParaRPr>
          </a:p>
          <a:p>
            <a:pPr marL="914400" lvl="1" indent="-315912" algn="l" rtl="0">
              <a:lnSpc>
                <a:spcPct val="90000"/>
              </a:lnSpc>
              <a:spcBef>
                <a:spcPts val="0"/>
              </a:spcBef>
              <a:spcAft>
                <a:spcPts val="0"/>
              </a:spcAft>
              <a:buSzPct val="100000"/>
              <a:buFont typeface="Calibri"/>
              <a:buChar char="○"/>
            </a:pPr>
            <a:r>
              <a:rPr lang="en" sz="5500" dirty="0">
                <a:solidFill>
                  <a:srgbClr val="202124"/>
                </a:solidFill>
                <a:highlight>
                  <a:schemeClr val="lt1"/>
                </a:highlight>
                <a:latin typeface="Calibri"/>
                <a:ea typeface="Calibri"/>
                <a:cs typeface="Calibri"/>
                <a:sym typeface="Calibri"/>
              </a:rPr>
              <a:t>Determination that there is not room for accommodation? Bring to committee review.</a:t>
            </a:r>
          </a:p>
          <a:p>
            <a:pPr marL="914400" lvl="1" indent="-315912" algn="l" rtl="0">
              <a:lnSpc>
                <a:spcPct val="90000"/>
              </a:lnSpc>
              <a:spcBef>
                <a:spcPts val="0"/>
              </a:spcBef>
              <a:spcAft>
                <a:spcPts val="0"/>
              </a:spcAft>
              <a:buSzPct val="100000"/>
              <a:buFont typeface="Calibri"/>
              <a:buChar char="○"/>
            </a:pPr>
            <a:endParaRPr sz="5500" dirty="0">
              <a:solidFill>
                <a:srgbClr val="202124"/>
              </a:solidFill>
              <a:highlight>
                <a:schemeClr val="lt1"/>
              </a:highlight>
              <a:latin typeface="Calibri"/>
              <a:ea typeface="Calibri"/>
              <a:cs typeface="Calibri"/>
              <a:sym typeface="Calibri"/>
            </a:endParaRPr>
          </a:p>
          <a:p>
            <a:pPr marL="1828800" lvl="3" indent="-315912" algn="l" rtl="0">
              <a:lnSpc>
                <a:spcPct val="90000"/>
              </a:lnSpc>
              <a:spcBef>
                <a:spcPts val="0"/>
              </a:spcBef>
              <a:spcAft>
                <a:spcPts val="0"/>
              </a:spcAft>
              <a:buClr>
                <a:srgbClr val="202124"/>
              </a:buClr>
              <a:buSzPct val="100000"/>
              <a:buFont typeface="Calibri"/>
              <a:buChar char="●"/>
            </a:pPr>
            <a:r>
              <a:rPr lang="en" sz="5500" dirty="0">
                <a:solidFill>
                  <a:srgbClr val="202124"/>
                </a:solidFill>
                <a:highlight>
                  <a:schemeClr val="lt1"/>
                </a:highlight>
                <a:latin typeface="Calibri"/>
                <a:ea typeface="Calibri"/>
                <a:cs typeface="Calibri"/>
                <a:sym typeface="Calibri"/>
              </a:rPr>
              <a:t>Based on committee review:</a:t>
            </a:r>
          </a:p>
          <a:p>
            <a:pPr marL="1512888" lvl="3" indent="0" algn="l" rtl="0">
              <a:lnSpc>
                <a:spcPct val="90000"/>
              </a:lnSpc>
              <a:spcBef>
                <a:spcPts val="0"/>
              </a:spcBef>
              <a:spcAft>
                <a:spcPts val="0"/>
              </a:spcAft>
              <a:buClr>
                <a:srgbClr val="202124"/>
              </a:buClr>
              <a:buSzPct val="100000"/>
              <a:buNone/>
            </a:pPr>
            <a:endParaRPr sz="5500" dirty="0">
              <a:solidFill>
                <a:srgbClr val="202124"/>
              </a:solidFill>
              <a:highlight>
                <a:schemeClr val="lt1"/>
              </a:highlight>
              <a:latin typeface="Calibri"/>
              <a:ea typeface="Calibri"/>
              <a:cs typeface="Calibri"/>
              <a:sym typeface="Calibri"/>
            </a:endParaRPr>
          </a:p>
          <a:p>
            <a:pPr marL="2286000" lvl="4" indent="-315912" algn="l" rtl="0">
              <a:lnSpc>
                <a:spcPct val="90000"/>
              </a:lnSpc>
              <a:spcBef>
                <a:spcPts val="0"/>
              </a:spcBef>
              <a:spcAft>
                <a:spcPts val="0"/>
              </a:spcAft>
              <a:buClr>
                <a:srgbClr val="202124"/>
              </a:buClr>
              <a:buSzPct val="100000"/>
              <a:buFont typeface="Calibri"/>
              <a:buChar char="○"/>
            </a:pPr>
            <a:r>
              <a:rPr lang="en" sz="5500" dirty="0">
                <a:solidFill>
                  <a:srgbClr val="202124"/>
                </a:solidFill>
                <a:highlight>
                  <a:schemeClr val="lt1"/>
                </a:highlight>
                <a:latin typeface="Calibri"/>
                <a:ea typeface="Calibri"/>
                <a:cs typeface="Calibri"/>
                <a:sym typeface="Calibri"/>
              </a:rPr>
              <a:t>Inform student of decision and rationale, in writing</a:t>
            </a:r>
          </a:p>
          <a:p>
            <a:pPr marL="1970088" lvl="4" indent="0" algn="l" rtl="0">
              <a:lnSpc>
                <a:spcPct val="90000"/>
              </a:lnSpc>
              <a:spcBef>
                <a:spcPts val="0"/>
              </a:spcBef>
              <a:spcAft>
                <a:spcPts val="0"/>
              </a:spcAft>
              <a:buClr>
                <a:srgbClr val="202124"/>
              </a:buClr>
              <a:buSzPct val="100000"/>
              <a:buNone/>
            </a:pPr>
            <a:endParaRPr sz="5500" dirty="0">
              <a:solidFill>
                <a:srgbClr val="202124"/>
              </a:solidFill>
              <a:highlight>
                <a:schemeClr val="lt1"/>
              </a:highlight>
              <a:latin typeface="Calibri"/>
              <a:ea typeface="Calibri"/>
              <a:cs typeface="Calibri"/>
              <a:sym typeface="Calibri"/>
            </a:endParaRPr>
          </a:p>
          <a:p>
            <a:pPr marL="2286000" lvl="4" indent="-315912" algn="l" rtl="0">
              <a:lnSpc>
                <a:spcPct val="90000"/>
              </a:lnSpc>
              <a:spcBef>
                <a:spcPts val="0"/>
              </a:spcBef>
              <a:spcAft>
                <a:spcPts val="0"/>
              </a:spcAft>
              <a:buClr>
                <a:srgbClr val="202124"/>
              </a:buClr>
              <a:buSzPct val="100000"/>
              <a:buFont typeface="Calibri"/>
              <a:buChar char="○"/>
            </a:pPr>
            <a:r>
              <a:rPr lang="en" sz="5500" dirty="0">
                <a:solidFill>
                  <a:srgbClr val="202124"/>
                </a:solidFill>
                <a:highlight>
                  <a:schemeClr val="lt1"/>
                </a:highlight>
                <a:latin typeface="Calibri"/>
                <a:ea typeface="Calibri"/>
                <a:cs typeface="Calibri"/>
                <a:sym typeface="Calibri"/>
              </a:rPr>
              <a:t>Reach out to faculty</a:t>
            </a:r>
            <a:endParaRPr sz="5500" dirty="0">
              <a:solidFill>
                <a:srgbClr val="202124"/>
              </a:solidFill>
              <a:highlight>
                <a:schemeClr val="lt1"/>
              </a:highlight>
              <a:latin typeface="Calibri"/>
              <a:ea typeface="Calibri"/>
              <a:cs typeface="Calibri"/>
              <a:sym typeface="Calibri"/>
            </a:endParaRPr>
          </a:p>
          <a:p>
            <a:pPr marL="1371600" lvl="0" indent="0" algn="l" rtl="0">
              <a:spcBef>
                <a:spcPts val="750"/>
              </a:spcBef>
              <a:spcAft>
                <a:spcPts val="0"/>
              </a:spcAft>
              <a:buNone/>
            </a:pPr>
            <a:endParaRPr dirty="0">
              <a:latin typeface="Calibri"/>
              <a:ea typeface="Calibri"/>
              <a:cs typeface="Calibri"/>
              <a:sym typeface="Calibri"/>
            </a:endParaRPr>
          </a:p>
          <a:p>
            <a:pPr marL="457200" lvl="0" indent="0" algn="l" rtl="0">
              <a:lnSpc>
                <a:spcPct val="90000"/>
              </a:lnSpc>
              <a:spcBef>
                <a:spcPts val="1200"/>
              </a:spcBef>
              <a:spcAft>
                <a:spcPts val="0"/>
              </a:spcAft>
              <a:buNone/>
            </a:pPr>
            <a:endParaRPr sz="1400" dirty="0">
              <a:latin typeface="Calibri"/>
              <a:ea typeface="Calibri"/>
              <a:cs typeface="Calibri"/>
              <a:sym typeface="Calibri"/>
            </a:endParaRPr>
          </a:p>
          <a:p>
            <a:pPr marL="1371600" lvl="0" indent="0" algn="l" rtl="0">
              <a:spcBef>
                <a:spcPts val="750"/>
              </a:spcBef>
              <a:spcAft>
                <a:spcPts val="0"/>
              </a:spcAft>
              <a:buNone/>
            </a:pPr>
            <a:endParaRPr dirty="0">
              <a:latin typeface="Calibri"/>
              <a:ea typeface="Calibri"/>
              <a:cs typeface="Calibri"/>
              <a:sym typeface="Calibri"/>
            </a:endParaRPr>
          </a:p>
          <a:p>
            <a:pPr marL="457200" lvl="0" indent="0" algn="l" rtl="0">
              <a:spcBef>
                <a:spcPts val="1200"/>
              </a:spcBef>
              <a:spcAft>
                <a:spcPts val="1200"/>
              </a:spcAft>
              <a:buNone/>
            </a:pPr>
            <a:endParaRPr sz="17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Third Juncture: Outreach to Faculty</a:t>
            </a:r>
            <a:endParaRPr/>
          </a:p>
        </p:txBody>
      </p:sp>
      <p:sp>
        <p:nvSpPr>
          <p:cNvPr id="133" name="Google Shape;13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Calibri"/>
              <a:buChar char="●"/>
            </a:pPr>
            <a:r>
              <a:rPr lang="en">
                <a:latin typeface="Calibri"/>
                <a:ea typeface="Calibri"/>
                <a:cs typeface="Calibri"/>
                <a:sym typeface="Calibri"/>
              </a:rPr>
              <a:t>Specialist outreaches to faculty with minimally worded email:</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Accommodation is noted</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Possible alternatives to participation included</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Need to explore whether accommodation is reasonable within framework of your course.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Is there room for this type of flexibility?</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Clarify and respond to any faculty questions or concerns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Circle back to student with approval for modification, ask student to check in with faculty about options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Fourth Juncture: Fundamental Alteration? </a:t>
            </a:r>
            <a:r>
              <a:rPr lang="en"/>
              <a:t> </a:t>
            </a:r>
            <a:endParaRPr/>
          </a:p>
        </p:txBody>
      </p:sp>
      <p:sp>
        <p:nvSpPr>
          <p:cNvPr id="139" name="Google Shape;13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latin typeface="Calibri"/>
                <a:ea typeface="Calibri"/>
                <a:cs typeface="Calibri"/>
                <a:sym typeface="Calibri"/>
              </a:rPr>
              <a:t>Need to substantiate an accommodation results in a fundamental accommodation:</a:t>
            </a:r>
            <a:endParaRPr>
              <a:latin typeface="Calibri"/>
              <a:ea typeface="Calibri"/>
              <a:cs typeface="Calibri"/>
              <a:sym typeface="Calibri"/>
            </a:endParaRPr>
          </a:p>
          <a:p>
            <a:pPr marL="457200" lvl="0" indent="-342900" algn="l" rtl="0">
              <a:spcBef>
                <a:spcPts val="1200"/>
              </a:spcBef>
              <a:spcAft>
                <a:spcPts val="0"/>
              </a:spcAft>
              <a:buSzPts val="1800"/>
              <a:buFont typeface="Calibri"/>
              <a:buChar char="●"/>
            </a:pPr>
            <a:r>
              <a:rPr lang="en">
                <a:latin typeface="Calibri"/>
                <a:ea typeface="Calibri"/>
                <a:cs typeface="Calibri"/>
                <a:sym typeface="Calibri"/>
              </a:rPr>
              <a:t>Deliberate, documented process that explores questions and logic surrounding denial of accommodation.</a:t>
            </a:r>
            <a:endParaRPr>
              <a:latin typeface="Calibri"/>
              <a:ea typeface="Calibri"/>
              <a:cs typeface="Calibri"/>
              <a:sym typeface="Calibri"/>
            </a:endParaRPr>
          </a:p>
          <a:p>
            <a:pPr marL="0" lvl="0" indent="0" algn="l" rtl="0">
              <a:spcBef>
                <a:spcPts val="1200"/>
              </a:spcBef>
              <a:spcAft>
                <a:spcPts val="0"/>
              </a:spcAft>
              <a:buNone/>
            </a:pPr>
            <a:r>
              <a:rPr lang="en">
                <a:latin typeface="Calibri"/>
                <a:ea typeface="Calibri"/>
                <a:cs typeface="Calibri"/>
                <a:sym typeface="Calibri"/>
              </a:rPr>
              <a:t>Classes inherently difficult, but not necessarily impossible, to accommodate in this way:</a:t>
            </a:r>
            <a:endParaRPr>
              <a:latin typeface="Calibri"/>
              <a:ea typeface="Calibri"/>
              <a:cs typeface="Calibri"/>
              <a:sym typeface="Calibri"/>
            </a:endParaRPr>
          </a:p>
          <a:p>
            <a:pPr marL="457200" lvl="0" indent="-342900" algn="l" rtl="0">
              <a:spcBef>
                <a:spcPts val="1200"/>
              </a:spcBef>
              <a:spcAft>
                <a:spcPts val="0"/>
              </a:spcAft>
              <a:buSzPts val="1800"/>
              <a:buFont typeface="Calibri"/>
              <a:buChar char="●"/>
            </a:pPr>
            <a:r>
              <a:rPr lang="en">
                <a:latin typeface="Calibri"/>
                <a:ea typeface="Calibri"/>
                <a:cs typeface="Calibri"/>
                <a:sym typeface="Calibri"/>
              </a:rPr>
              <a:t>language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theatre/performance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labs</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Production related </a:t>
            </a:r>
            <a:endParaRPr>
              <a:latin typeface="Calibri"/>
              <a:ea typeface="Calibri"/>
              <a:cs typeface="Calibri"/>
              <a:sym typeface="Calibri"/>
            </a:endParaRPr>
          </a:p>
          <a:p>
            <a:pPr marL="0" lvl="0" indent="0" algn="l" rtl="0">
              <a:spcBef>
                <a:spcPts val="1200"/>
              </a:spcBef>
              <a:spcAft>
                <a:spcPts val="120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Existing OCR Framework: Attendance </a:t>
            </a:r>
            <a:endParaRPr>
              <a:latin typeface="Calibri"/>
              <a:ea typeface="Calibri"/>
              <a:cs typeface="Calibri"/>
              <a:sym typeface="Calibri"/>
            </a:endParaRPr>
          </a:p>
        </p:txBody>
      </p:sp>
      <p:sp>
        <p:nvSpPr>
          <p:cNvPr id="145" name="Google Shape;145;p27"/>
          <p:cNvSpPr txBox="1">
            <a:spLocks noGrp="1"/>
          </p:cNvSpPr>
          <p:nvPr>
            <p:ph type="body" idx="1"/>
          </p:nvPr>
        </p:nvSpPr>
        <p:spPr>
          <a:xfrm>
            <a:off x="311700" y="927200"/>
            <a:ext cx="8520600" cy="36417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latin typeface="Calibri"/>
                <a:ea typeface="Calibri"/>
                <a:cs typeface="Calibri"/>
                <a:sym typeface="Calibri"/>
              </a:rPr>
              <a:t>A primary factor in determining whether classroom participation is essential to the educational program of a particular course is the nature of the course itself. </a:t>
            </a:r>
            <a:endParaRPr>
              <a:latin typeface="Calibri"/>
              <a:ea typeface="Calibri"/>
              <a:cs typeface="Calibri"/>
              <a:sym typeface="Calibri"/>
            </a:endParaRPr>
          </a:p>
          <a:p>
            <a:pPr marL="457200" lvl="0" indent="-304006" algn="l" rtl="0">
              <a:lnSpc>
                <a:spcPct val="90000"/>
              </a:lnSpc>
              <a:spcBef>
                <a:spcPts val="1200"/>
              </a:spcBef>
              <a:spcAft>
                <a:spcPts val="0"/>
              </a:spcAft>
              <a:buSzPct val="100000"/>
              <a:buChar char="●"/>
            </a:pPr>
            <a:r>
              <a:rPr lang="en" sz="1900">
                <a:solidFill>
                  <a:schemeClr val="dk1"/>
                </a:solidFill>
              </a:rPr>
              <a:t>What does the syllabus state regarding attendance/participation?</a:t>
            </a:r>
            <a:endParaRPr sz="1900">
              <a:solidFill>
                <a:schemeClr val="dk1"/>
              </a:solidFill>
            </a:endParaRPr>
          </a:p>
          <a:p>
            <a:pPr marL="457200" lvl="0" indent="-304006" algn="l" rtl="0">
              <a:lnSpc>
                <a:spcPct val="90000"/>
              </a:lnSpc>
              <a:spcBef>
                <a:spcPts val="0"/>
              </a:spcBef>
              <a:spcAft>
                <a:spcPts val="0"/>
              </a:spcAft>
              <a:buSzPct val="100000"/>
              <a:buChar char="●"/>
            </a:pPr>
            <a:r>
              <a:rPr lang="en" sz="1900">
                <a:solidFill>
                  <a:schemeClr val="dk1"/>
                </a:solidFill>
              </a:rPr>
              <a:t>Is attendance factored in as part of the final course grade?  If yes, what percentage of the final grade?</a:t>
            </a:r>
            <a:endParaRPr sz="1900">
              <a:solidFill>
                <a:schemeClr val="dk1"/>
              </a:solidFill>
            </a:endParaRPr>
          </a:p>
          <a:p>
            <a:pPr marL="457200" lvl="0" indent="-304006" algn="l" rtl="0">
              <a:lnSpc>
                <a:spcPct val="90000"/>
              </a:lnSpc>
              <a:spcBef>
                <a:spcPts val="0"/>
              </a:spcBef>
              <a:spcAft>
                <a:spcPts val="0"/>
              </a:spcAft>
              <a:buSzPct val="100000"/>
              <a:buChar char="●"/>
            </a:pPr>
            <a:r>
              <a:rPr lang="en" sz="1900">
                <a:solidFill>
                  <a:schemeClr val="dk1"/>
                </a:solidFill>
              </a:rPr>
              <a:t>Are there stated outcomes/learning objectives that require participation?</a:t>
            </a:r>
            <a:endParaRPr sz="1900">
              <a:solidFill>
                <a:schemeClr val="dk1"/>
              </a:solidFill>
            </a:endParaRPr>
          </a:p>
          <a:p>
            <a:pPr marL="457200" lvl="0" indent="-304006" algn="l" rtl="0">
              <a:lnSpc>
                <a:spcPct val="90000"/>
              </a:lnSpc>
              <a:spcBef>
                <a:spcPts val="0"/>
              </a:spcBef>
              <a:spcAft>
                <a:spcPts val="0"/>
              </a:spcAft>
              <a:buSzPct val="100000"/>
              <a:buChar char="●"/>
            </a:pPr>
            <a:r>
              <a:rPr lang="en" sz="1900">
                <a:solidFill>
                  <a:schemeClr val="dk1"/>
                </a:solidFill>
              </a:rPr>
              <a:t>Is there classroom interaction between the instructor and students, and/or among students?</a:t>
            </a:r>
            <a:endParaRPr sz="1900">
              <a:solidFill>
                <a:schemeClr val="dk1"/>
              </a:solidFill>
            </a:endParaRPr>
          </a:p>
          <a:p>
            <a:pPr marL="457200" lvl="0" indent="-304006" algn="l" rtl="0">
              <a:lnSpc>
                <a:spcPct val="90000"/>
              </a:lnSpc>
              <a:spcBef>
                <a:spcPts val="0"/>
              </a:spcBef>
              <a:spcAft>
                <a:spcPts val="0"/>
              </a:spcAft>
              <a:buSzPct val="100000"/>
              <a:buChar char="●"/>
            </a:pPr>
            <a:r>
              <a:rPr lang="en" sz="1900">
                <a:solidFill>
                  <a:schemeClr val="dk1"/>
                </a:solidFill>
              </a:rPr>
              <a:t>Do student contributions in the classroom constitute a significant component of the learning process?</a:t>
            </a:r>
            <a:endParaRPr sz="1900">
              <a:solidFill>
                <a:schemeClr val="dk1"/>
              </a:solidFill>
            </a:endParaRPr>
          </a:p>
          <a:p>
            <a:pPr marL="457200" lvl="0" indent="-304006" algn="l" rtl="0">
              <a:lnSpc>
                <a:spcPct val="90000"/>
              </a:lnSpc>
              <a:spcBef>
                <a:spcPts val="0"/>
              </a:spcBef>
              <a:spcAft>
                <a:spcPts val="0"/>
              </a:spcAft>
              <a:buSzPct val="100000"/>
              <a:buChar char="●"/>
            </a:pPr>
            <a:r>
              <a:rPr lang="en" sz="1900">
                <a:solidFill>
                  <a:schemeClr val="dk1"/>
                </a:solidFill>
              </a:rPr>
              <a:t>Does the course rely on student participation as a method of learning?</a:t>
            </a:r>
            <a:endParaRPr sz="1900">
              <a:solidFill>
                <a:schemeClr val="dk1"/>
              </a:solidFill>
            </a:endParaRPr>
          </a:p>
          <a:p>
            <a:pPr marL="457200" lvl="0" indent="-304006" algn="l" rtl="0">
              <a:lnSpc>
                <a:spcPct val="90000"/>
              </a:lnSpc>
              <a:spcBef>
                <a:spcPts val="0"/>
              </a:spcBef>
              <a:spcAft>
                <a:spcPts val="0"/>
              </a:spcAft>
              <a:buSzPct val="100000"/>
              <a:buChar char="●"/>
            </a:pPr>
            <a:r>
              <a:rPr lang="en" sz="1900">
                <a:solidFill>
                  <a:schemeClr val="dk1"/>
                </a:solidFill>
              </a:rPr>
              <a:t>What is the impact of the educational experience for other students in the class?</a:t>
            </a:r>
            <a:endParaRPr sz="1900">
              <a:solidFill>
                <a:schemeClr val="dk1"/>
              </a:solidFill>
            </a:endParaRPr>
          </a:p>
          <a:p>
            <a:pPr marL="457200" lvl="0" indent="-304006" algn="l" rtl="0">
              <a:lnSpc>
                <a:spcPct val="90000"/>
              </a:lnSpc>
              <a:spcBef>
                <a:spcPts val="0"/>
              </a:spcBef>
              <a:spcAft>
                <a:spcPts val="0"/>
              </a:spcAft>
              <a:buSzPct val="100000"/>
              <a:buChar char="●"/>
            </a:pPr>
            <a:r>
              <a:rPr lang="en" sz="1900">
                <a:solidFill>
                  <a:schemeClr val="dk1"/>
                </a:solidFill>
              </a:rPr>
              <a:t>Is there content offered only in class?</a:t>
            </a:r>
            <a:endParaRPr sz="1900">
              <a:solidFill>
                <a:schemeClr val="dk1"/>
              </a:solidFill>
            </a:endParaRPr>
          </a:p>
          <a:p>
            <a:pPr marL="457200" lvl="0" indent="-304006" algn="l" rtl="0">
              <a:lnSpc>
                <a:spcPct val="90000"/>
              </a:lnSpc>
              <a:spcBef>
                <a:spcPts val="0"/>
              </a:spcBef>
              <a:spcAft>
                <a:spcPts val="0"/>
              </a:spcAft>
              <a:buSzPct val="100000"/>
              <a:buChar char="●"/>
            </a:pPr>
            <a:r>
              <a:rPr lang="en" sz="1900">
                <a:solidFill>
                  <a:schemeClr val="dk1"/>
                </a:solidFill>
              </a:rPr>
              <a:t>Are assignments used as class content when they are due?  </a:t>
            </a:r>
            <a:endParaRPr sz="1900">
              <a:solidFill>
                <a:schemeClr val="dk1"/>
              </a:solidFill>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1200"/>
              </a:spcBef>
              <a:spcAft>
                <a:spcPts val="0"/>
              </a:spcAft>
              <a:buClr>
                <a:schemeClr val="dk1"/>
              </a:buClr>
              <a:buSzPct val="61111"/>
              <a:buFont typeface="Arial"/>
              <a:buNone/>
            </a:pPr>
            <a:r>
              <a:rPr lang="en">
                <a:latin typeface="Calibri"/>
                <a:ea typeface="Calibri"/>
                <a:cs typeface="Calibri"/>
                <a:sym typeface="Calibri"/>
              </a:rPr>
              <a:t>Ask: </a:t>
            </a:r>
            <a:r>
              <a:rPr lang="en">
                <a:solidFill>
                  <a:schemeClr val="dk1"/>
                </a:solidFill>
                <a:latin typeface="Calibri"/>
                <a:ea typeface="Calibri"/>
                <a:cs typeface="Calibri"/>
                <a:sym typeface="Calibri"/>
              </a:rPr>
              <a:t> </a:t>
            </a:r>
            <a:r>
              <a:rPr lang="en">
                <a:solidFill>
                  <a:schemeClr val="dk1"/>
                </a:solidFill>
              </a:rPr>
              <a:t>If yes to any/all of the questions, then evaluate whether there is another way to engage the student that is reasonably equivalent or similar that will allow for the accommodation.</a:t>
            </a:r>
            <a:endParaRPr>
              <a:latin typeface="Calibri"/>
              <a:ea typeface="Calibri"/>
              <a:cs typeface="Calibri"/>
              <a:sym typeface="Calibri"/>
            </a:endParaRPr>
          </a:p>
          <a:p>
            <a:pPr marL="0" lvl="0" indent="0" algn="l" rtl="0">
              <a:spcBef>
                <a:spcPts val="1200"/>
              </a:spcBef>
              <a:spcAft>
                <a:spcPts val="0"/>
              </a:spcAft>
              <a:buNone/>
            </a:pPr>
            <a:r>
              <a:rPr lang="en">
                <a:latin typeface="Calibri"/>
                <a:ea typeface="Calibri"/>
                <a:cs typeface="Calibri"/>
                <a:sym typeface="Calibri"/>
              </a:rPr>
              <a:t>“ln short, the question is not whether a student who is not present in the class can simply, through alternative means, obtain the information that was dispensed in class. The question is whether a student who is not present in class is necessarily precluded by his/her absence from the fundamental experience of the course offered by the college.” </a:t>
            </a:r>
            <a:endParaRPr>
              <a:latin typeface="Calibri"/>
              <a:ea typeface="Calibri"/>
              <a:cs typeface="Calibri"/>
              <a:sym typeface="Calibri"/>
            </a:endParaRPr>
          </a:p>
          <a:p>
            <a:pPr marL="0" lvl="0" indent="0" algn="l" rtl="0">
              <a:spcBef>
                <a:spcPts val="1200"/>
              </a:spcBef>
              <a:spcAft>
                <a:spcPts val="1200"/>
              </a:spcAft>
              <a:buNone/>
            </a:pPr>
            <a:r>
              <a:rPr lang="en"/>
              <a:t>http://www.dspssolutions.org/sites/default/files/resources/OCR_Letter_Cabrillo_Community_College_1996.acc_.pdf</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for Faculty Engagement in the Conversation</a:t>
            </a:r>
            <a:endParaRPr/>
          </a:p>
        </p:txBody>
      </p:sp>
      <p:sp>
        <p:nvSpPr>
          <p:cNvPr id="151" name="Google Shape;15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61111"/>
              <a:buFont typeface="Arial"/>
              <a:buNone/>
            </a:pPr>
            <a:r>
              <a:rPr lang="en"/>
              <a:t>Flipping the narrative:  Is it reasonable to consider this a fundamental alteration?</a:t>
            </a:r>
            <a:endParaRPr/>
          </a:p>
          <a:p>
            <a:pPr marL="457200" lvl="0" indent="-325755" algn="l" rtl="0">
              <a:spcBef>
                <a:spcPts val="1200"/>
              </a:spcBef>
              <a:spcAft>
                <a:spcPts val="0"/>
              </a:spcAft>
              <a:buSzPct val="100000"/>
              <a:buChar char="●"/>
            </a:pPr>
            <a:r>
              <a:rPr lang="en"/>
              <a:t>Ask Why:  Why would participation in this other way not be reasonable in this context? </a:t>
            </a:r>
            <a:endParaRPr/>
          </a:p>
          <a:p>
            <a:pPr marL="457200" lvl="0" indent="-325755" algn="l" rtl="0">
              <a:spcBef>
                <a:spcPts val="0"/>
              </a:spcBef>
              <a:spcAft>
                <a:spcPts val="0"/>
              </a:spcAft>
              <a:buSzPct val="100000"/>
              <a:buChar char="●"/>
            </a:pPr>
            <a:r>
              <a:rPr lang="en"/>
              <a:t>Play Devil’s Advocate (e.g. this seems reasonable to me… can you help me to understand?)</a:t>
            </a:r>
            <a:endParaRPr/>
          </a:p>
          <a:p>
            <a:pPr marL="457200" lvl="0" indent="-325755" algn="l" rtl="0">
              <a:spcBef>
                <a:spcPts val="0"/>
              </a:spcBef>
              <a:spcAft>
                <a:spcPts val="0"/>
              </a:spcAft>
              <a:buSzPct val="100000"/>
              <a:buChar char="●"/>
            </a:pPr>
            <a:r>
              <a:rPr lang="en"/>
              <a:t>Remind faculty you are trying to ensure a defensible position</a:t>
            </a:r>
            <a:endParaRPr/>
          </a:p>
          <a:p>
            <a:pPr marL="914400" lvl="1" indent="-304165" algn="l" rtl="0">
              <a:spcBef>
                <a:spcPts val="0"/>
              </a:spcBef>
              <a:spcAft>
                <a:spcPts val="0"/>
              </a:spcAft>
              <a:buSzPct val="100000"/>
              <a:buChar char="○"/>
            </a:pPr>
            <a:r>
              <a:rPr lang="en"/>
              <a:t>Protecting the student’s rights</a:t>
            </a:r>
            <a:endParaRPr/>
          </a:p>
          <a:p>
            <a:pPr marL="914400" lvl="1" indent="-304165" algn="l" rtl="0">
              <a:spcBef>
                <a:spcPts val="0"/>
              </a:spcBef>
              <a:spcAft>
                <a:spcPts val="0"/>
              </a:spcAft>
              <a:buSzPct val="100000"/>
              <a:buChar char="○"/>
            </a:pPr>
            <a:r>
              <a:rPr lang="en"/>
              <a:t>Protecting the institution</a:t>
            </a:r>
            <a:endParaRPr/>
          </a:p>
          <a:p>
            <a:pPr marL="914400" lvl="1" indent="-304165" algn="l" rtl="0">
              <a:spcBef>
                <a:spcPts val="0"/>
              </a:spcBef>
              <a:spcAft>
                <a:spcPts val="0"/>
              </a:spcAft>
              <a:buSzPct val="100000"/>
              <a:buChar char="○"/>
            </a:pPr>
            <a:r>
              <a:rPr lang="en" b="1"/>
              <a:t>Protecting the faculty member’s time</a:t>
            </a:r>
            <a:endParaRPr b="1"/>
          </a:p>
          <a:p>
            <a:pPr marL="457200" lvl="0" indent="-325755" algn="l" rtl="0">
              <a:spcBef>
                <a:spcPts val="0"/>
              </a:spcBef>
              <a:spcAft>
                <a:spcPts val="0"/>
              </a:spcAft>
              <a:buSzPct val="100000"/>
              <a:buChar char="●"/>
            </a:pPr>
            <a:r>
              <a:rPr lang="en"/>
              <a:t>Concede that these are difficult questions, they are time consuming, and that demands on faculty are greater than ever before</a:t>
            </a:r>
            <a:endParaRPr/>
          </a:p>
          <a:p>
            <a:pPr marL="457200" lvl="0" indent="-325755" algn="l" rtl="0">
              <a:spcBef>
                <a:spcPts val="0"/>
              </a:spcBef>
              <a:spcAft>
                <a:spcPts val="0"/>
              </a:spcAft>
              <a:buSzPct val="100000"/>
              <a:buChar char="●"/>
            </a:pPr>
            <a:r>
              <a:rPr lang="en"/>
              <a:t>Be humble</a:t>
            </a:r>
            <a:endParaRPr/>
          </a:p>
          <a:p>
            <a:pPr marL="457200" lvl="0" indent="-325755" algn="l" rtl="0">
              <a:spcBef>
                <a:spcPts val="0"/>
              </a:spcBef>
              <a:spcAft>
                <a:spcPts val="0"/>
              </a:spcAft>
              <a:buSzPct val="100000"/>
              <a:buChar char="●"/>
            </a:pPr>
            <a:r>
              <a:rPr lang="en"/>
              <a:t>Be thankful for their time and consideration</a:t>
            </a:r>
            <a:endParaRPr/>
          </a:p>
          <a:p>
            <a:pPr marL="457200" lvl="0" indent="-325755" algn="l" rtl="0">
              <a:spcBef>
                <a:spcPts val="0"/>
              </a:spcBef>
              <a:spcAft>
                <a:spcPts val="0"/>
              </a:spcAft>
              <a:buSzPct val="100000"/>
              <a:buChar char="●"/>
            </a:pPr>
            <a:r>
              <a:rPr lang="en"/>
              <a:t>… But be Direct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Limitations:  Reasonableness (You’ll Know It When You See It?) </a:t>
            </a:r>
            <a:r>
              <a:rPr lang="en"/>
              <a:t> </a:t>
            </a:r>
            <a:endParaRPr/>
          </a:p>
        </p:txBody>
      </p:sp>
      <p:sp>
        <p:nvSpPr>
          <p:cNvPr id="157" name="Google Shape;157;p29"/>
          <p:cNvSpPr txBox="1">
            <a:spLocks noGrp="1"/>
          </p:cNvSpPr>
          <p:nvPr>
            <p:ph type="body" idx="1"/>
          </p:nvPr>
        </p:nvSpPr>
        <p:spPr>
          <a:xfrm>
            <a:off x="311700" y="11331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17182" algn="l" rtl="0">
              <a:spcBef>
                <a:spcPts val="1200"/>
              </a:spcBef>
              <a:spcAft>
                <a:spcPts val="0"/>
              </a:spcAft>
              <a:buSzPct val="100000"/>
              <a:buChar char="●"/>
            </a:pPr>
            <a:r>
              <a:rPr lang="en"/>
              <a:t>Requests to waive participation outright</a:t>
            </a:r>
            <a:endParaRPr/>
          </a:p>
          <a:p>
            <a:pPr marL="914400" lvl="1" indent="-297497" algn="l" rtl="0">
              <a:spcBef>
                <a:spcPts val="0"/>
              </a:spcBef>
              <a:spcAft>
                <a:spcPts val="0"/>
              </a:spcAft>
              <a:buSzPct val="100000"/>
              <a:buChar char="○"/>
            </a:pPr>
            <a:r>
              <a:rPr lang="en"/>
              <a:t>Is it participation or attendance?</a:t>
            </a:r>
            <a:endParaRPr/>
          </a:p>
          <a:p>
            <a:pPr marL="1371600" lvl="2" indent="-297497" algn="l" rtl="0">
              <a:spcBef>
                <a:spcPts val="0"/>
              </a:spcBef>
              <a:spcAft>
                <a:spcPts val="0"/>
              </a:spcAft>
              <a:buSzPct val="100000"/>
              <a:buChar char="■"/>
            </a:pPr>
            <a:r>
              <a:rPr lang="en"/>
              <a:t>Success v. Access</a:t>
            </a:r>
            <a:endParaRPr/>
          </a:p>
          <a:p>
            <a:pPr marL="457200" lvl="0" indent="-317182" algn="l" rtl="0">
              <a:spcBef>
                <a:spcPts val="0"/>
              </a:spcBef>
              <a:spcAft>
                <a:spcPts val="0"/>
              </a:spcAft>
              <a:buSzPct val="100000"/>
              <a:buChar char="●"/>
            </a:pPr>
            <a:r>
              <a:rPr lang="en"/>
              <a:t>Grading criteria evaluation (30%+)</a:t>
            </a:r>
            <a:endParaRPr/>
          </a:p>
          <a:p>
            <a:pPr marL="914400" lvl="1" indent="-297497" algn="l" rtl="0">
              <a:spcBef>
                <a:spcPts val="0"/>
              </a:spcBef>
              <a:spcAft>
                <a:spcPts val="0"/>
              </a:spcAft>
              <a:buSzPct val="100000"/>
              <a:buChar char="○"/>
            </a:pPr>
            <a:r>
              <a:rPr lang="en"/>
              <a:t>Is there another mechanism by which the student can meaningfully engage?</a:t>
            </a:r>
            <a:endParaRPr/>
          </a:p>
          <a:p>
            <a:pPr marL="457200" lvl="0" indent="-317182" algn="l" rtl="0">
              <a:spcBef>
                <a:spcPts val="0"/>
              </a:spcBef>
              <a:spcAft>
                <a:spcPts val="0"/>
              </a:spcAft>
              <a:buSzPct val="100000"/>
              <a:buChar char="●"/>
            </a:pPr>
            <a:r>
              <a:rPr lang="en"/>
              <a:t>Allowances granted by faculty</a:t>
            </a:r>
            <a:endParaRPr/>
          </a:p>
          <a:p>
            <a:pPr marL="914400" lvl="1" indent="-297497" algn="l" rtl="0">
              <a:spcBef>
                <a:spcPts val="0"/>
              </a:spcBef>
              <a:spcAft>
                <a:spcPts val="0"/>
              </a:spcAft>
              <a:buSzPct val="100000"/>
              <a:buChar char="○"/>
            </a:pPr>
            <a:r>
              <a:rPr lang="en"/>
              <a:t>How has the faculty responded to requests in the past outside the context of DSP approved accommodations?</a:t>
            </a:r>
            <a:endParaRPr/>
          </a:p>
          <a:p>
            <a:pPr marL="457200" lvl="0" indent="-317182" algn="l" rtl="0">
              <a:spcBef>
                <a:spcPts val="0"/>
              </a:spcBef>
              <a:spcAft>
                <a:spcPts val="0"/>
              </a:spcAft>
              <a:buSzPct val="100000"/>
              <a:buChar char="●"/>
            </a:pPr>
            <a:r>
              <a:rPr lang="en"/>
              <a:t>What is reasonable for this class?</a:t>
            </a:r>
            <a:endParaRPr/>
          </a:p>
          <a:p>
            <a:pPr marL="914400" lvl="1" indent="-297497" algn="l" rtl="0">
              <a:spcBef>
                <a:spcPts val="0"/>
              </a:spcBef>
              <a:spcAft>
                <a:spcPts val="0"/>
              </a:spcAft>
              <a:buSzPct val="100000"/>
              <a:buChar char="○"/>
            </a:pPr>
            <a:r>
              <a:rPr lang="en"/>
              <a:t>Setting parameters for participation AND attendance</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138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Equal Access Modifications for Participation</a:t>
            </a:r>
            <a:endParaRPr>
              <a:latin typeface="Calibri"/>
              <a:ea typeface="Calibri"/>
              <a:cs typeface="Calibri"/>
              <a:sym typeface="Calibri"/>
            </a:endParaRPr>
          </a:p>
        </p:txBody>
      </p:sp>
      <p:sp>
        <p:nvSpPr>
          <p:cNvPr id="163" name="Google Shape;163;p30"/>
          <p:cNvSpPr txBox="1">
            <a:spLocks noGrp="1"/>
          </p:cNvSpPr>
          <p:nvPr>
            <p:ph type="body" idx="1"/>
          </p:nvPr>
        </p:nvSpPr>
        <p:spPr>
          <a:xfrm>
            <a:off x="311700" y="711300"/>
            <a:ext cx="8520600" cy="4180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000" u="sng">
                <a:latin typeface="Calibri"/>
                <a:ea typeface="Calibri"/>
                <a:cs typeface="Calibri"/>
                <a:sym typeface="Calibri"/>
              </a:rPr>
              <a:t>Pre-Pandemic Suggested Modifications</a:t>
            </a:r>
            <a:r>
              <a:rPr lang="en" sz="6000">
                <a:latin typeface="Calibri"/>
                <a:ea typeface="Calibri"/>
                <a:cs typeface="Calibri"/>
                <a:sym typeface="Calibri"/>
              </a:rPr>
              <a:t>:</a:t>
            </a:r>
            <a:endParaRPr sz="6000">
              <a:latin typeface="Calibri"/>
              <a:ea typeface="Calibri"/>
              <a:cs typeface="Calibri"/>
              <a:sym typeface="Calibri"/>
            </a:endParaRPr>
          </a:p>
          <a:p>
            <a:pPr marL="457200" lvl="0" indent="-323850" algn="l" rtl="0">
              <a:spcBef>
                <a:spcPts val="1200"/>
              </a:spcBef>
              <a:spcAft>
                <a:spcPts val="0"/>
              </a:spcAft>
              <a:buSzPct val="100000"/>
              <a:buFont typeface="Calibri"/>
              <a:buChar char="●"/>
            </a:pPr>
            <a:r>
              <a:rPr lang="en" sz="6000">
                <a:latin typeface="Calibri"/>
                <a:ea typeface="Calibri"/>
                <a:cs typeface="Calibri"/>
                <a:sym typeface="Calibri"/>
              </a:rPr>
              <a:t>In-class, audible, participation: smaller group participation (language learning based classes), office-hours, written reflections that demonstrates engagement with reading</a:t>
            </a:r>
            <a:endParaRPr sz="600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 sz="6000">
                <a:latin typeface="Calibri"/>
                <a:ea typeface="Calibri"/>
                <a:cs typeface="Calibri"/>
                <a:sym typeface="Calibri"/>
              </a:rPr>
              <a:t>Presentations: Pre-recorded, office hours, background versus foreground contributions</a:t>
            </a:r>
            <a:endParaRPr sz="600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 sz="6000">
                <a:latin typeface="Calibri"/>
                <a:ea typeface="Calibri"/>
                <a:cs typeface="Calibri"/>
                <a:sym typeface="Calibri"/>
              </a:rPr>
              <a:t>Randomized Participation: Window for participation, not calling on student unless their hand is raised</a:t>
            </a:r>
            <a:endParaRPr sz="600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 sz="6000">
                <a:latin typeface="Calibri"/>
                <a:ea typeface="Calibri"/>
                <a:cs typeface="Calibri"/>
                <a:sym typeface="Calibri"/>
              </a:rPr>
              <a:t>I-Clicker: no penalties for wrong answers, alternative participation/comparable participation</a:t>
            </a:r>
            <a:endParaRPr sz="600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 sz="6000">
                <a:latin typeface="Calibri"/>
                <a:ea typeface="Calibri"/>
                <a:cs typeface="Calibri"/>
                <a:sym typeface="Calibri"/>
              </a:rPr>
              <a:t>Other: Step outside to manage disability related symptoms </a:t>
            </a:r>
            <a:endParaRPr sz="6000">
              <a:latin typeface="Calibri"/>
              <a:ea typeface="Calibri"/>
              <a:cs typeface="Calibri"/>
              <a:sym typeface="Calibri"/>
            </a:endParaRPr>
          </a:p>
          <a:p>
            <a:pPr marL="0" lvl="0" indent="0" algn="l" rtl="0">
              <a:spcBef>
                <a:spcPts val="1200"/>
              </a:spcBef>
              <a:spcAft>
                <a:spcPts val="0"/>
              </a:spcAft>
              <a:buNone/>
            </a:pPr>
            <a:r>
              <a:rPr lang="en" sz="6000" u="sng">
                <a:latin typeface="Calibri"/>
                <a:ea typeface="Calibri"/>
                <a:cs typeface="Calibri"/>
                <a:sym typeface="Calibri"/>
              </a:rPr>
              <a:t>Pandemic Suggested Modifications</a:t>
            </a:r>
            <a:r>
              <a:rPr lang="en" sz="6000">
                <a:latin typeface="Calibri"/>
                <a:ea typeface="Calibri"/>
                <a:cs typeface="Calibri"/>
                <a:sym typeface="Calibri"/>
              </a:rPr>
              <a:t>: </a:t>
            </a:r>
            <a:endParaRPr sz="6000">
              <a:latin typeface="Calibri"/>
              <a:ea typeface="Calibri"/>
              <a:cs typeface="Calibri"/>
              <a:sym typeface="Calibri"/>
            </a:endParaRPr>
          </a:p>
          <a:p>
            <a:pPr marL="457200" lvl="0" indent="-323850" algn="l" rtl="0">
              <a:spcBef>
                <a:spcPts val="1200"/>
              </a:spcBef>
              <a:spcAft>
                <a:spcPts val="0"/>
              </a:spcAft>
              <a:buSzPct val="100000"/>
              <a:buChar char="●"/>
            </a:pPr>
            <a:r>
              <a:rPr lang="en" sz="6000">
                <a:latin typeface="Calibri"/>
                <a:ea typeface="Calibri"/>
                <a:cs typeface="Calibri"/>
                <a:sym typeface="Calibri"/>
              </a:rPr>
              <a:t>In Class Zoom: Camera off as needed/Revert to audio only when needed, Use of Alias, Picture only, use of chat feature</a:t>
            </a:r>
            <a:endParaRPr sz="6000">
              <a:latin typeface="Calibri"/>
              <a:ea typeface="Calibri"/>
              <a:cs typeface="Calibri"/>
              <a:sym typeface="Calibri"/>
            </a:endParaRPr>
          </a:p>
          <a:p>
            <a:pPr marL="457200" lvl="0" indent="-323850" algn="l" rtl="0">
              <a:spcBef>
                <a:spcPts val="0"/>
              </a:spcBef>
              <a:spcAft>
                <a:spcPts val="0"/>
              </a:spcAft>
              <a:buSzPct val="100000"/>
              <a:buChar char="●"/>
            </a:pPr>
            <a:r>
              <a:rPr lang="en" sz="6000">
                <a:latin typeface="Calibri"/>
                <a:ea typeface="Calibri"/>
                <a:cs typeface="Calibri"/>
                <a:sym typeface="Calibri"/>
              </a:rPr>
              <a:t>Presentations: zoom office hours</a:t>
            </a:r>
            <a:endParaRPr sz="6000">
              <a:latin typeface="Calibri"/>
              <a:ea typeface="Calibri"/>
              <a:cs typeface="Calibri"/>
              <a:sym typeface="Calibri"/>
            </a:endParaRPr>
          </a:p>
          <a:p>
            <a:pPr marL="457200" lvl="0" indent="-323850" algn="l" rtl="0">
              <a:spcBef>
                <a:spcPts val="0"/>
              </a:spcBef>
              <a:spcAft>
                <a:spcPts val="0"/>
              </a:spcAft>
              <a:buSzPct val="100000"/>
              <a:buChar char="●"/>
            </a:pPr>
            <a:r>
              <a:rPr lang="en" sz="6000">
                <a:latin typeface="Calibri"/>
                <a:ea typeface="Calibri"/>
                <a:cs typeface="Calibri"/>
                <a:sym typeface="Calibri"/>
              </a:rPr>
              <a:t>Participation: written reflections that demonstrate engagement, alternative assignments (faculty initiated)</a:t>
            </a:r>
            <a:r>
              <a:rPr lang="en" sz="6000"/>
              <a:t> </a:t>
            </a:r>
            <a:endParaRPr sz="6000"/>
          </a:p>
          <a:p>
            <a:pPr marL="0" lvl="0" indent="0" algn="l" rtl="0">
              <a:spcBef>
                <a:spcPts val="1200"/>
              </a:spcBef>
              <a:spcAft>
                <a:spcPts val="0"/>
              </a:spcAft>
              <a:buNone/>
            </a:pPr>
            <a:endParaRPr sz="6000"/>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Case Study:  Film Studies I</a:t>
            </a:r>
            <a:r>
              <a:rPr lang="en"/>
              <a:t> </a:t>
            </a:r>
            <a:endParaRPr/>
          </a:p>
        </p:txBody>
      </p:sp>
      <p:sp>
        <p:nvSpPr>
          <p:cNvPr id="169" name="Google Shape;16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457200" lvl="0" indent="-352266" algn="l" rtl="0">
              <a:spcBef>
                <a:spcPts val="0"/>
              </a:spcBef>
              <a:spcAft>
                <a:spcPts val="0"/>
              </a:spcAft>
              <a:buSzPct val="100000"/>
              <a:buChar char="●"/>
            </a:pPr>
            <a:r>
              <a:rPr lang="en" sz="4100"/>
              <a:t>Requirement:  View all films in the theater each week</a:t>
            </a:r>
            <a:endParaRPr sz="4100"/>
          </a:p>
          <a:p>
            <a:pPr marL="457200" lvl="0" indent="-352266" algn="l" rtl="0">
              <a:spcBef>
                <a:spcPts val="0"/>
              </a:spcBef>
              <a:spcAft>
                <a:spcPts val="0"/>
              </a:spcAft>
              <a:buSzPct val="100000"/>
              <a:buChar char="●"/>
            </a:pPr>
            <a:r>
              <a:rPr lang="en" sz="4100"/>
              <a:t>Requested Accommodation:  View films at home when flare up occurs</a:t>
            </a:r>
            <a:endParaRPr sz="4100"/>
          </a:p>
          <a:p>
            <a:pPr marL="457200" lvl="0" indent="-352266" algn="l" rtl="0">
              <a:spcBef>
                <a:spcPts val="0"/>
              </a:spcBef>
              <a:spcAft>
                <a:spcPts val="0"/>
              </a:spcAft>
              <a:buSzPct val="100000"/>
              <a:buChar char="●"/>
            </a:pPr>
            <a:r>
              <a:rPr lang="en" sz="4100"/>
              <a:t>Faculty Response:  No. (In fact, would not even meet to discuss)</a:t>
            </a:r>
            <a:endParaRPr sz="4100"/>
          </a:p>
          <a:p>
            <a:pPr marL="457200" lvl="0" indent="-352266" algn="l" rtl="0">
              <a:spcBef>
                <a:spcPts val="0"/>
              </a:spcBef>
              <a:spcAft>
                <a:spcPts val="0"/>
              </a:spcAft>
              <a:buSzPct val="100000"/>
              <a:buChar char="●"/>
            </a:pPr>
            <a:r>
              <a:rPr lang="en" sz="4100"/>
              <a:t>Our Response:  Escalate to a higher power</a:t>
            </a:r>
            <a:endParaRPr sz="4100"/>
          </a:p>
          <a:p>
            <a:pPr marL="457200" lvl="0" indent="-352266" algn="l" rtl="0">
              <a:spcBef>
                <a:spcPts val="0"/>
              </a:spcBef>
              <a:spcAft>
                <a:spcPts val="0"/>
              </a:spcAft>
              <a:buSzPct val="100000"/>
              <a:buChar char="●"/>
            </a:pPr>
            <a:r>
              <a:rPr lang="en" sz="4100"/>
              <a:t>At issue:  Can a student appreciate and engage with the film meaningfully (as a film student) without experiencing it in the theater?</a:t>
            </a:r>
            <a:endParaRPr sz="4100"/>
          </a:p>
          <a:p>
            <a:pPr marL="0" lvl="0" indent="0" algn="l" rtl="0">
              <a:spcBef>
                <a:spcPts val="1200"/>
              </a:spcBef>
              <a:spcAft>
                <a:spcPts val="0"/>
              </a:spcAft>
              <a:buNone/>
            </a:pPr>
            <a:endParaRPr sz="3137"/>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Learning Outcomes</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a:solidFill>
                  <a:schemeClr val="dk1"/>
                </a:solidFill>
                <a:highlight>
                  <a:srgbClr val="FFFFFF"/>
                </a:highlight>
              </a:rPr>
              <a:t>As a result of attending this webinar participants will:</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457200" lvl="0" indent="0" algn="l" rtl="0">
              <a:spcBef>
                <a:spcPts val="0"/>
              </a:spcBef>
              <a:spcAft>
                <a:spcPts val="0"/>
              </a:spcAft>
              <a:buNone/>
            </a:pPr>
            <a:r>
              <a:rPr lang="en">
                <a:solidFill>
                  <a:schemeClr val="dk1"/>
                </a:solidFill>
                <a:highlight>
                  <a:srgbClr val="FFFFFF"/>
                </a:highlight>
              </a:rPr>
              <a:t>1. Consider effective communication strategies with faculty  </a:t>
            </a:r>
            <a:endParaRPr>
              <a:solidFill>
                <a:schemeClr val="dk1"/>
              </a:solidFill>
              <a:highlight>
                <a:srgbClr val="FFFFFF"/>
              </a:highlight>
            </a:endParaRPr>
          </a:p>
          <a:p>
            <a:pPr marL="457200" lvl="0" indent="0" algn="l" rtl="0">
              <a:spcBef>
                <a:spcPts val="0"/>
              </a:spcBef>
              <a:spcAft>
                <a:spcPts val="0"/>
              </a:spcAft>
              <a:buNone/>
            </a:pPr>
            <a:endParaRPr>
              <a:solidFill>
                <a:schemeClr val="dk1"/>
              </a:solidFill>
              <a:highlight>
                <a:srgbClr val="FFFFFF"/>
              </a:highlight>
            </a:endParaRPr>
          </a:p>
          <a:p>
            <a:pPr marL="457200" lvl="0" indent="0" algn="l" rtl="0">
              <a:spcBef>
                <a:spcPts val="0"/>
              </a:spcBef>
              <a:spcAft>
                <a:spcPts val="0"/>
              </a:spcAft>
              <a:buNone/>
            </a:pPr>
            <a:r>
              <a:rPr lang="en">
                <a:solidFill>
                  <a:schemeClr val="dk1"/>
                </a:solidFill>
                <a:highlight>
                  <a:srgbClr val="FFFFFF"/>
                </a:highlight>
              </a:rPr>
              <a:t>2. Recognize critical junctures where exploration of “reasonable accommodation” is essential</a:t>
            </a:r>
            <a:endParaRPr>
              <a:solidFill>
                <a:schemeClr val="dk1"/>
              </a:solidFill>
              <a:highlight>
                <a:srgbClr val="FFFFFF"/>
              </a:highlight>
            </a:endParaRPr>
          </a:p>
          <a:p>
            <a:pPr marL="457200" lvl="0" indent="0" algn="l" rtl="0">
              <a:spcBef>
                <a:spcPts val="0"/>
              </a:spcBef>
              <a:spcAft>
                <a:spcPts val="0"/>
              </a:spcAft>
              <a:buNone/>
            </a:pPr>
            <a:endParaRPr>
              <a:solidFill>
                <a:schemeClr val="dk1"/>
              </a:solidFill>
              <a:highlight>
                <a:srgbClr val="FFFFFF"/>
              </a:highlight>
            </a:endParaRPr>
          </a:p>
          <a:p>
            <a:pPr marL="457200" lvl="0" indent="0" algn="l" rtl="0">
              <a:spcBef>
                <a:spcPts val="0"/>
              </a:spcBef>
              <a:spcAft>
                <a:spcPts val="0"/>
              </a:spcAft>
              <a:buNone/>
            </a:pPr>
            <a:r>
              <a:rPr lang="en">
                <a:solidFill>
                  <a:schemeClr val="dk1"/>
                </a:solidFill>
                <a:highlight>
                  <a:srgbClr val="FFFFFF"/>
                </a:highlight>
              </a:rPr>
              <a:t>3. Recognize existing frameworks that inform flexible participation and how the framework serves to inform other accommodations</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latin typeface="Calibri"/>
                <a:ea typeface="Calibri"/>
                <a:cs typeface="Calibri"/>
                <a:sym typeface="Calibri"/>
              </a:rPr>
              <a:t>Case Study:  Film Studies II</a:t>
            </a:r>
            <a:endParaRPr/>
          </a:p>
        </p:txBody>
      </p:sp>
      <p:sp>
        <p:nvSpPr>
          <p:cNvPr id="175" name="Google Shape;175;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7500" lnSpcReduction="20000"/>
          </a:bodyPr>
          <a:lstStyle/>
          <a:p>
            <a:pPr marL="457200" lvl="0" indent="-323236" algn="l" rtl="0">
              <a:spcBef>
                <a:spcPts val="0"/>
              </a:spcBef>
              <a:spcAft>
                <a:spcPts val="0"/>
              </a:spcAft>
              <a:buSzPct val="100000"/>
              <a:buChar char="●"/>
            </a:pPr>
            <a:r>
              <a:rPr lang="en" sz="3137"/>
              <a:t>Requirement:  Promote a film series put on by the department; analyze community engagement strategies/ efficacy based on implementation; meetings with businesses to promote film series, building community collaboration, reporting back to class strategies implemented. Minimal in-class activity/lecture instead heavily applied learning that relied on student’s participation &amp; reporting back to class for discussion.</a:t>
            </a:r>
            <a:endParaRPr sz="3137"/>
          </a:p>
          <a:p>
            <a:pPr marL="457200" lvl="0" indent="-323236" algn="l" rtl="0">
              <a:spcBef>
                <a:spcPts val="0"/>
              </a:spcBef>
              <a:spcAft>
                <a:spcPts val="0"/>
              </a:spcAft>
              <a:buSzPct val="100000"/>
              <a:buChar char="●"/>
            </a:pPr>
            <a:r>
              <a:rPr lang="en" sz="3137"/>
              <a:t>Requested Accommodation:  Flexible participation//waive participation</a:t>
            </a:r>
            <a:endParaRPr sz="3137"/>
          </a:p>
          <a:p>
            <a:pPr marL="457200" lvl="0" indent="-323236" algn="l" rtl="0">
              <a:spcBef>
                <a:spcPts val="0"/>
              </a:spcBef>
              <a:spcAft>
                <a:spcPts val="0"/>
              </a:spcAft>
              <a:buSzPct val="100000"/>
              <a:buChar char="●"/>
            </a:pPr>
            <a:r>
              <a:rPr lang="en" sz="3137"/>
              <a:t>Faculty Response:  Not Engaged</a:t>
            </a:r>
            <a:endParaRPr sz="3137"/>
          </a:p>
          <a:p>
            <a:pPr marL="457200" lvl="0" indent="-323236" algn="l" rtl="0">
              <a:spcBef>
                <a:spcPts val="0"/>
              </a:spcBef>
              <a:spcAft>
                <a:spcPts val="0"/>
              </a:spcAft>
              <a:buSzPct val="100000"/>
              <a:buChar char="●"/>
            </a:pPr>
            <a:r>
              <a:rPr lang="en" sz="3137"/>
              <a:t>Our Response:  Committee determined on the basis of the syllabus alone that this class was not appropriate for flex participation/attendance. </a:t>
            </a:r>
            <a:r>
              <a:rPr lang="en" sz="3000"/>
              <a:t>Syllabus: participation is essential with rationale connecting stated learning objectives</a:t>
            </a:r>
            <a:r>
              <a:rPr lang="en" sz="3000">
                <a:solidFill>
                  <a:schemeClr val="dk1"/>
                </a:solidFill>
              </a:rPr>
              <a:t>  that require participation; Student contributions in the classroom constitute a significant component of the learning process;   Course relied on student participation as a method of learning.</a:t>
            </a:r>
            <a:endParaRPr sz="3000"/>
          </a:p>
          <a:p>
            <a:pPr marL="457200" lvl="0" indent="-323236" algn="l" rtl="0">
              <a:spcBef>
                <a:spcPts val="0"/>
              </a:spcBef>
              <a:spcAft>
                <a:spcPts val="0"/>
              </a:spcAft>
              <a:buSzPct val="100000"/>
              <a:buChar char="●"/>
            </a:pPr>
            <a:r>
              <a:rPr lang="en" sz="3137"/>
              <a:t>At issue: Fundamental Alteration. Experiential learning is the purpose of the course, course and learning is informed via each student’s participation.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latin typeface="Calibri"/>
                <a:ea typeface="Calibri"/>
                <a:cs typeface="Calibri"/>
                <a:sym typeface="Calibri"/>
              </a:rPr>
              <a:t>Case Study:  Technology Management Program (Masters)</a:t>
            </a:r>
            <a:endParaRPr/>
          </a:p>
          <a:p>
            <a:pPr marL="0" lvl="0" indent="0" algn="l" rtl="0">
              <a:spcBef>
                <a:spcPts val="0"/>
              </a:spcBef>
              <a:spcAft>
                <a:spcPts val="0"/>
              </a:spcAft>
              <a:buNone/>
            </a:pPr>
            <a:endParaRPr/>
          </a:p>
        </p:txBody>
      </p:sp>
      <p:sp>
        <p:nvSpPr>
          <p:cNvPr id="181" name="Google Shape;18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457200" lvl="0" indent="-354806" algn="l" rtl="0">
              <a:spcBef>
                <a:spcPts val="0"/>
              </a:spcBef>
              <a:spcAft>
                <a:spcPts val="0"/>
              </a:spcAft>
              <a:buSzPct val="100000"/>
              <a:buChar char="●"/>
            </a:pPr>
            <a:r>
              <a:rPr lang="en" sz="3180"/>
              <a:t>Requirement:  Complete a one year program with a cohort where, </a:t>
            </a:r>
            <a:r>
              <a:rPr lang="en" sz="3180">
                <a:solidFill>
                  <a:srgbClr val="3D4952"/>
                </a:solidFill>
              </a:rPr>
              <a:t>over winter and spring quarters, students will apply respective strategies and skills through a consulting field project in which they will work with a team of fellow students, faculty advisor, and company advisor within a technology company to achieve a contemporary business challenge.</a:t>
            </a:r>
            <a:endParaRPr sz="3180"/>
          </a:p>
          <a:p>
            <a:pPr marL="457200" lvl="0" indent="-353121" algn="l" rtl="0">
              <a:spcBef>
                <a:spcPts val="0"/>
              </a:spcBef>
              <a:spcAft>
                <a:spcPts val="0"/>
              </a:spcAft>
              <a:buSzPct val="100000"/>
              <a:buChar char="●"/>
            </a:pPr>
            <a:r>
              <a:rPr lang="en" sz="3137"/>
              <a:t>Requested Accommodation:  Complete program over two years</a:t>
            </a:r>
            <a:endParaRPr sz="3137"/>
          </a:p>
          <a:p>
            <a:pPr marL="457200" lvl="0" indent="-353121" algn="l" rtl="0">
              <a:spcBef>
                <a:spcPts val="0"/>
              </a:spcBef>
              <a:spcAft>
                <a:spcPts val="0"/>
              </a:spcAft>
              <a:buSzPct val="100000"/>
              <a:buChar char="●"/>
            </a:pPr>
            <a:r>
              <a:rPr lang="en" sz="3137"/>
              <a:t>Department Response:  Not possible</a:t>
            </a:r>
            <a:endParaRPr sz="3137"/>
          </a:p>
          <a:p>
            <a:pPr marL="457200" lvl="0" indent="-353121" algn="l" rtl="0">
              <a:spcBef>
                <a:spcPts val="0"/>
              </a:spcBef>
              <a:spcAft>
                <a:spcPts val="0"/>
              </a:spcAft>
              <a:buSzPct val="100000"/>
              <a:buChar char="●"/>
            </a:pPr>
            <a:r>
              <a:rPr lang="en" sz="3137"/>
              <a:t>Our Response:  Let’s discuss!</a:t>
            </a:r>
            <a:endParaRPr sz="3137"/>
          </a:p>
          <a:p>
            <a:pPr marL="457200" lvl="0" indent="-353121" algn="l" rtl="0">
              <a:spcBef>
                <a:spcPts val="0"/>
              </a:spcBef>
              <a:spcAft>
                <a:spcPts val="0"/>
              </a:spcAft>
              <a:buSzPct val="100000"/>
              <a:buChar char="●"/>
            </a:pPr>
            <a:r>
              <a:rPr lang="en" sz="3137"/>
              <a:t>At issue:  How to turn a one-year, cohort-based, group project oriented program into a two year program.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latin typeface="Calibri"/>
                <a:ea typeface="Calibri"/>
                <a:cs typeface="Calibri"/>
                <a:sym typeface="Calibri"/>
              </a:rPr>
              <a:t>Case Study: English</a:t>
            </a:r>
            <a:endParaRPr/>
          </a:p>
        </p:txBody>
      </p:sp>
      <p:sp>
        <p:nvSpPr>
          <p:cNvPr id="187" name="Google Shape;18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Requirement:  Can miss up to two classes, then lose points/fail</a:t>
            </a:r>
            <a:endParaRPr sz="1900"/>
          </a:p>
          <a:p>
            <a:pPr marL="457200" lvl="0" indent="-349250" algn="l" rtl="0">
              <a:spcBef>
                <a:spcPts val="0"/>
              </a:spcBef>
              <a:spcAft>
                <a:spcPts val="0"/>
              </a:spcAft>
              <a:buSzPts val="1900"/>
              <a:buChar char="●"/>
            </a:pPr>
            <a:r>
              <a:rPr lang="en" sz="1900"/>
              <a:t>Requested Accommodation:  Flex attendance</a:t>
            </a:r>
            <a:endParaRPr sz="1900"/>
          </a:p>
          <a:p>
            <a:pPr marL="457200" lvl="0" indent="-349250" algn="l" rtl="0">
              <a:spcBef>
                <a:spcPts val="0"/>
              </a:spcBef>
              <a:spcAft>
                <a:spcPts val="0"/>
              </a:spcAft>
              <a:buSzPts val="1900"/>
              <a:buChar char="●"/>
            </a:pPr>
            <a:r>
              <a:rPr lang="en" sz="1900"/>
              <a:t>Faculty Response:  No. </a:t>
            </a:r>
            <a:endParaRPr sz="1900"/>
          </a:p>
          <a:p>
            <a:pPr marL="457200" lvl="0" indent="-349250" algn="l" rtl="0">
              <a:spcBef>
                <a:spcPts val="0"/>
              </a:spcBef>
              <a:spcAft>
                <a:spcPts val="0"/>
              </a:spcAft>
              <a:buSzPts val="1900"/>
              <a:buChar char="●"/>
            </a:pPr>
            <a:r>
              <a:rPr lang="en" sz="1900"/>
              <a:t>Our Response:  Let’s discuss</a:t>
            </a:r>
            <a:endParaRPr sz="1900"/>
          </a:p>
          <a:p>
            <a:pPr marL="457200" lvl="0" indent="-349250" algn="l" rtl="0">
              <a:spcBef>
                <a:spcPts val="0"/>
              </a:spcBef>
              <a:spcAft>
                <a:spcPts val="0"/>
              </a:spcAft>
              <a:buSzPts val="1900"/>
              <a:buChar char="●"/>
            </a:pPr>
            <a:r>
              <a:rPr lang="en" sz="1900"/>
              <a:t>At issue:  If you allow two for everyone, what are you allowing for a person with a disability? Is it three? More?</a:t>
            </a: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Study:  Political Science Grassroots Organization</a:t>
            </a:r>
            <a:endParaRPr/>
          </a:p>
        </p:txBody>
      </p:sp>
      <p:sp>
        <p:nvSpPr>
          <p:cNvPr id="193" name="Google Shape;19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457200" lvl="0" indent="-315912" algn="l" rtl="0">
              <a:spcBef>
                <a:spcPts val="0"/>
              </a:spcBef>
              <a:spcAft>
                <a:spcPts val="0"/>
              </a:spcAft>
              <a:buSzPct val="100000"/>
              <a:buChar char="●"/>
            </a:pPr>
            <a:r>
              <a:rPr lang="en" sz="2500"/>
              <a:t>Requirement:  Course learning objective is teaching students how to organize and conduct grassroots organization in the UCSB/SB community. Students must outreach to community, door to door initiatives, strategize campaigns, group and individual participation, reporting back to class.  Heavily applied learning that relied on student’s participation, field experience, reporting back to class for discussion.</a:t>
            </a:r>
            <a:endParaRPr sz="2500"/>
          </a:p>
          <a:p>
            <a:pPr marL="457200" lvl="0" indent="-315912" algn="l" rtl="0">
              <a:spcBef>
                <a:spcPts val="0"/>
              </a:spcBef>
              <a:spcAft>
                <a:spcPts val="0"/>
              </a:spcAft>
              <a:buSzPct val="100000"/>
              <a:buChar char="●"/>
            </a:pPr>
            <a:r>
              <a:rPr lang="en" sz="2500"/>
              <a:t>Requested Accommodation:  Flexible participation//no community outreach</a:t>
            </a:r>
            <a:endParaRPr sz="2500"/>
          </a:p>
          <a:p>
            <a:pPr marL="457200" lvl="0" indent="-315912" algn="l" rtl="0">
              <a:spcBef>
                <a:spcPts val="0"/>
              </a:spcBef>
              <a:spcAft>
                <a:spcPts val="0"/>
              </a:spcAft>
              <a:buSzPct val="100000"/>
              <a:buChar char="●"/>
            </a:pPr>
            <a:r>
              <a:rPr lang="en" sz="2500"/>
              <a:t>Faculty Response:  Not engaged</a:t>
            </a:r>
            <a:endParaRPr sz="2500"/>
          </a:p>
          <a:p>
            <a:pPr marL="457200" lvl="0" indent="-315912" algn="l" rtl="0">
              <a:spcBef>
                <a:spcPts val="0"/>
              </a:spcBef>
              <a:spcAft>
                <a:spcPts val="0"/>
              </a:spcAft>
              <a:buSzPct val="100000"/>
              <a:buChar char="●"/>
            </a:pPr>
            <a:r>
              <a:rPr lang="en" sz="2500"/>
              <a:t>Our Response:  Committee determined on the basis of the syllabus alone that this class was not appropriate for flex participation. Syllabus: participation is essential with rationale connecting stated learning objectives</a:t>
            </a:r>
            <a:r>
              <a:rPr lang="en" sz="2500">
                <a:solidFill>
                  <a:schemeClr val="dk1"/>
                </a:solidFill>
              </a:rPr>
              <a:t>  that require participation; Student contributions in the classroom constitute a significant component of the learning process;  Course relied on student participation as a method of learning.</a:t>
            </a:r>
            <a:endParaRPr sz="2500"/>
          </a:p>
          <a:p>
            <a:pPr marL="457200" lvl="0" indent="0" algn="l" rtl="0">
              <a:spcBef>
                <a:spcPts val="1200"/>
              </a:spcBef>
              <a:spcAft>
                <a:spcPts val="0"/>
              </a:spcAft>
              <a:buNone/>
            </a:pPr>
            <a:r>
              <a:rPr lang="en" sz="2500"/>
              <a:t> </a:t>
            </a:r>
            <a:endParaRPr sz="2500"/>
          </a:p>
          <a:p>
            <a:pPr marL="457200" lvl="0" indent="-294957" algn="l" rtl="0">
              <a:spcBef>
                <a:spcPts val="1200"/>
              </a:spcBef>
              <a:spcAft>
                <a:spcPts val="0"/>
              </a:spcAft>
              <a:buSzPct val="76000"/>
              <a:buChar char="●"/>
            </a:pPr>
            <a:r>
              <a:rPr lang="en" sz="2500"/>
              <a:t>At issue:  Fundamental Alteration. Experiential learning is the purpose of the course. </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latin typeface="Calibri"/>
                <a:ea typeface="Calibri"/>
                <a:cs typeface="Calibri"/>
                <a:sym typeface="Calibri"/>
              </a:rPr>
              <a:t>Case Study: Communications	</a:t>
            </a:r>
            <a:r>
              <a:rPr lang="en"/>
              <a:t> </a:t>
            </a:r>
            <a:endParaRPr/>
          </a:p>
        </p:txBody>
      </p:sp>
      <p:sp>
        <p:nvSpPr>
          <p:cNvPr id="199" name="Google Shape;19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457200" lvl="0" indent="-381952" algn="l" rtl="0">
              <a:spcBef>
                <a:spcPts val="0"/>
              </a:spcBef>
              <a:spcAft>
                <a:spcPts val="0"/>
              </a:spcAft>
              <a:buSzPct val="100000"/>
              <a:buChar char="●"/>
            </a:pPr>
            <a:r>
              <a:rPr lang="en" sz="3450"/>
              <a:t>Requirement:  Design and create a magazine (as a class) over the course of ten weeks (inception to final product).</a:t>
            </a:r>
            <a:endParaRPr sz="3450"/>
          </a:p>
          <a:p>
            <a:pPr marL="457200" lvl="0" indent="-381952" algn="l" rtl="0">
              <a:spcBef>
                <a:spcPts val="0"/>
              </a:spcBef>
              <a:spcAft>
                <a:spcPts val="0"/>
              </a:spcAft>
              <a:buSzPct val="100000"/>
              <a:buChar char="●"/>
            </a:pPr>
            <a:r>
              <a:rPr lang="en" sz="3450"/>
              <a:t>Requested Accommodation:  Flexible attendance</a:t>
            </a:r>
            <a:endParaRPr sz="3450"/>
          </a:p>
          <a:p>
            <a:pPr marL="457200" lvl="0" indent="-381952" algn="l" rtl="0">
              <a:spcBef>
                <a:spcPts val="0"/>
              </a:spcBef>
              <a:spcAft>
                <a:spcPts val="0"/>
              </a:spcAft>
              <a:buSzPct val="100000"/>
              <a:buChar char="●"/>
            </a:pPr>
            <a:r>
              <a:rPr lang="en" sz="3450"/>
              <a:t>Faculty Response:  No. </a:t>
            </a:r>
            <a:endParaRPr sz="3450"/>
          </a:p>
          <a:p>
            <a:pPr marL="457200" lvl="0" indent="-381952" algn="l" rtl="0">
              <a:spcBef>
                <a:spcPts val="0"/>
              </a:spcBef>
              <a:spcAft>
                <a:spcPts val="0"/>
              </a:spcAft>
              <a:buSzPct val="100000"/>
              <a:buChar char="●"/>
            </a:pPr>
            <a:r>
              <a:rPr lang="en" sz="3450"/>
              <a:t>Our Response:  Let’s discuss</a:t>
            </a:r>
            <a:endParaRPr sz="3450"/>
          </a:p>
          <a:p>
            <a:pPr marL="457200" lvl="0" indent="-381952" algn="l" rtl="0">
              <a:spcBef>
                <a:spcPts val="0"/>
              </a:spcBef>
              <a:spcAft>
                <a:spcPts val="0"/>
              </a:spcAft>
              <a:buSzPct val="100000"/>
              <a:buChar char="●"/>
            </a:pPr>
            <a:r>
              <a:rPr lang="en" sz="3450"/>
              <a:t>At issue:  Is there any way to allow for flexible attendance in a class where weekly in-class participation is the point of the class? (Pandemic v. pre-pandemic)</a:t>
            </a:r>
            <a:endParaRPr sz="3450"/>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Future Directions</a:t>
            </a:r>
            <a:r>
              <a:rPr lang="en"/>
              <a:t>:  </a:t>
            </a:r>
            <a:r>
              <a:rPr lang="en">
                <a:latin typeface="Calibri"/>
                <a:ea typeface="Calibri"/>
                <a:cs typeface="Calibri"/>
                <a:sym typeface="Calibri"/>
              </a:rPr>
              <a:t>UCSB’s Plans</a:t>
            </a:r>
            <a:endParaRPr>
              <a:latin typeface="Calibri"/>
              <a:ea typeface="Calibri"/>
              <a:cs typeface="Calibri"/>
              <a:sym typeface="Calibri"/>
            </a:endParaRPr>
          </a:p>
        </p:txBody>
      </p:sp>
      <p:sp>
        <p:nvSpPr>
          <p:cNvPr id="205" name="Google Shape;205;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Calibri"/>
              <a:buChar char="●"/>
            </a:pPr>
            <a:r>
              <a:rPr lang="en">
                <a:latin typeface="Calibri"/>
                <a:ea typeface="Calibri"/>
                <a:cs typeface="Calibri"/>
                <a:sym typeface="Calibri"/>
              </a:rPr>
              <a:t>Working toward universal design</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Theater example</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Post Pandemic Considerations - we know it can be done when reasonable</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Outreach Campaigns to Faculty/Department/Academic Senate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Still needs to be a reasonable accommodation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Student voices (preferences are important, but participation is too)</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Campus Academic Accommodations Appeals Committee</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Faculty under the guidance from DSP, ADA Compliance Officer, etc.</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Mandatory training</a:t>
            </a:r>
            <a:endParaRPr>
              <a:latin typeface="Calibri"/>
              <a:ea typeface="Calibri"/>
              <a:cs typeface="Calibri"/>
              <a:sym typeface="Calibri"/>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&amp; Questions</a:t>
            </a:r>
            <a:endParaRPr/>
          </a:p>
        </p:txBody>
      </p:sp>
      <p:sp>
        <p:nvSpPr>
          <p:cNvPr id="211" name="Google Shape;211;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3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Calibri"/>
                <a:ea typeface="Calibri"/>
                <a:cs typeface="Calibri"/>
                <a:sym typeface="Calibri"/>
              </a:rPr>
              <a:t>Macro Contextualization (Global/U.S.)</a:t>
            </a:r>
            <a:endParaRPr dirty="0">
              <a:latin typeface="Calibri"/>
              <a:ea typeface="Calibri"/>
              <a:cs typeface="Calibri"/>
              <a:sym typeface="Calibri"/>
            </a:endParaRPr>
          </a:p>
        </p:txBody>
      </p:sp>
      <p:sp>
        <p:nvSpPr>
          <p:cNvPr id="67" name="Google Shape;67;p15"/>
          <p:cNvSpPr txBox="1">
            <a:spLocks noGrp="1"/>
          </p:cNvSpPr>
          <p:nvPr>
            <p:ph type="body" idx="1"/>
          </p:nvPr>
        </p:nvSpPr>
        <p:spPr>
          <a:xfrm>
            <a:off x="311700" y="525300"/>
            <a:ext cx="8520600" cy="4235100"/>
          </a:xfrm>
          <a:prstGeom prst="rect">
            <a:avLst/>
          </a:prstGeom>
        </p:spPr>
        <p:txBody>
          <a:bodyPr spcFirstLastPara="1" wrap="square" lIns="91425" tIns="91425" rIns="91425" bIns="91425" anchor="t" anchorCtr="0">
            <a:normAutofit fontScale="25000" lnSpcReduction="20000"/>
          </a:bodyPr>
          <a:lstStyle/>
          <a:p>
            <a:pPr marL="457200" lvl="0" indent="-319087" algn="l" rtl="0">
              <a:spcBef>
                <a:spcPts val="0"/>
              </a:spcBef>
              <a:spcAft>
                <a:spcPts val="0"/>
              </a:spcAft>
              <a:buSzPct val="100000"/>
              <a:buFont typeface="Calibri"/>
              <a:buChar char="●"/>
            </a:pPr>
            <a:r>
              <a:rPr lang="en" sz="5700">
                <a:solidFill>
                  <a:schemeClr val="tx1"/>
                </a:solidFill>
                <a:highlight>
                  <a:srgbClr val="FFFFFF"/>
                </a:highlight>
                <a:latin typeface="Calibri"/>
                <a:ea typeface="Calibri"/>
                <a:cs typeface="Calibri"/>
                <a:sym typeface="Calibri"/>
              </a:rPr>
              <a:t>Mental illness accounts for roughly one-third of adult disability globally (</a:t>
            </a:r>
            <a:r>
              <a:rPr lang="en" sz="5700" u="sng">
                <a:solidFill>
                  <a:schemeClr val="tx1"/>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https://www.ncbi.nlm.nih.gov/pmc/articles/PMC5593510/</a:t>
            </a:r>
            <a:r>
              <a:rPr lang="en" sz="5700">
                <a:solidFill>
                  <a:schemeClr val="tx1"/>
                </a:solidFill>
                <a:highlight>
                  <a:srgbClr val="FFFFFF"/>
                </a:highlight>
                <a:latin typeface="Calibri"/>
                <a:ea typeface="Calibri"/>
                <a:cs typeface="Calibri"/>
                <a:sym typeface="Calibri"/>
              </a:rPr>
              <a:t>)</a:t>
            </a:r>
            <a:endParaRPr sz="5700">
              <a:solidFill>
                <a:schemeClr val="tx1"/>
              </a:solidFill>
              <a:highlight>
                <a:srgbClr val="FFFFFF"/>
              </a:highlight>
              <a:latin typeface="Calibri"/>
              <a:ea typeface="Calibri"/>
              <a:cs typeface="Calibri"/>
              <a:sym typeface="Calibri"/>
            </a:endParaRPr>
          </a:p>
          <a:p>
            <a:pPr marL="457200" lvl="0" indent="0" algn="l" rtl="0">
              <a:spcBef>
                <a:spcPts val="1200"/>
              </a:spcBef>
              <a:spcAft>
                <a:spcPts val="0"/>
              </a:spcAft>
              <a:buNone/>
            </a:pPr>
            <a:endParaRPr sz="5700">
              <a:solidFill>
                <a:schemeClr val="tx1"/>
              </a:solidFill>
              <a:highlight>
                <a:srgbClr val="FFFFFF"/>
              </a:highlight>
              <a:latin typeface="Calibri"/>
              <a:ea typeface="Calibri"/>
              <a:cs typeface="Calibri"/>
              <a:sym typeface="Calibri"/>
            </a:endParaRPr>
          </a:p>
          <a:p>
            <a:pPr marL="457200" lvl="0" indent="-319087" algn="l" rtl="0">
              <a:spcBef>
                <a:spcPts val="1200"/>
              </a:spcBef>
              <a:spcAft>
                <a:spcPts val="0"/>
              </a:spcAft>
              <a:buSzPct val="100000"/>
              <a:buFont typeface="Calibri"/>
              <a:buChar char="●"/>
            </a:pPr>
            <a:r>
              <a:rPr lang="en" sz="5700">
                <a:solidFill>
                  <a:schemeClr val="tx1"/>
                </a:solidFill>
                <a:highlight>
                  <a:srgbClr val="FFFFFF"/>
                </a:highlight>
                <a:latin typeface="Calibri"/>
                <a:ea typeface="Calibri"/>
                <a:cs typeface="Calibri"/>
                <a:sym typeface="Calibri"/>
              </a:rPr>
              <a:t>In 2019, there were an estimated 13.1 million adults aged 18 or older in the United States with Serious Mental Illness (5.2% of all U.S. adults) </a:t>
            </a:r>
            <a:endParaRPr sz="5700">
              <a:solidFill>
                <a:schemeClr val="tx1"/>
              </a:solidFill>
              <a:highlight>
                <a:srgbClr val="FFFFFF"/>
              </a:highlight>
              <a:latin typeface="Calibri"/>
              <a:ea typeface="Calibri"/>
              <a:cs typeface="Calibri"/>
              <a:sym typeface="Calibri"/>
            </a:endParaRPr>
          </a:p>
          <a:p>
            <a:pPr marL="457200" lvl="0" indent="0" algn="l" rtl="0">
              <a:spcBef>
                <a:spcPts val="1200"/>
              </a:spcBef>
              <a:spcAft>
                <a:spcPts val="0"/>
              </a:spcAft>
              <a:buNone/>
            </a:pPr>
            <a:endParaRPr sz="5700">
              <a:solidFill>
                <a:schemeClr val="tx1"/>
              </a:solidFill>
              <a:highlight>
                <a:srgbClr val="FFFFFF"/>
              </a:highlight>
              <a:latin typeface="Calibri"/>
              <a:ea typeface="Calibri"/>
              <a:cs typeface="Calibri"/>
              <a:sym typeface="Calibri"/>
            </a:endParaRPr>
          </a:p>
          <a:p>
            <a:pPr marL="457200" lvl="0" indent="-319087" algn="l" rtl="0">
              <a:spcBef>
                <a:spcPts val="1200"/>
              </a:spcBef>
              <a:spcAft>
                <a:spcPts val="0"/>
              </a:spcAft>
              <a:buSzPct val="100000"/>
              <a:buFont typeface="Calibri"/>
              <a:buChar char="●"/>
            </a:pPr>
            <a:r>
              <a:rPr lang="en" sz="5700">
                <a:solidFill>
                  <a:schemeClr val="tx1"/>
                </a:solidFill>
                <a:highlight>
                  <a:srgbClr val="FFFFFF"/>
                </a:highlight>
                <a:latin typeface="Calibri"/>
                <a:ea typeface="Calibri"/>
                <a:cs typeface="Calibri"/>
                <a:sym typeface="Calibri"/>
              </a:rPr>
              <a:t>Young adults aged 18-25 years had the highest prevalence of Serious Mental Illness (8.6%) compared to adults aged 26-49 years (6.8%) and aged 50 and older (2.9%)</a:t>
            </a:r>
            <a:endParaRPr sz="5700">
              <a:solidFill>
                <a:schemeClr val="tx1"/>
              </a:solidFill>
              <a:highlight>
                <a:srgbClr val="FFFFFF"/>
              </a:highlight>
              <a:latin typeface="Calibri"/>
              <a:ea typeface="Calibri"/>
              <a:cs typeface="Calibri"/>
              <a:sym typeface="Calibri"/>
            </a:endParaRPr>
          </a:p>
          <a:p>
            <a:pPr marL="457200" lvl="0" indent="0" algn="l" rtl="0">
              <a:spcBef>
                <a:spcPts val="1200"/>
              </a:spcBef>
              <a:spcAft>
                <a:spcPts val="0"/>
              </a:spcAft>
              <a:buNone/>
            </a:pPr>
            <a:endParaRPr sz="5700">
              <a:solidFill>
                <a:schemeClr val="tx1"/>
              </a:solidFill>
              <a:highlight>
                <a:srgbClr val="FFFFFF"/>
              </a:highlight>
              <a:latin typeface="Calibri"/>
              <a:ea typeface="Calibri"/>
              <a:cs typeface="Calibri"/>
              <a:sym typeface="Calibri"/>
            </a:endParaRPr>
          </a:p>
          <a:p>
            <a:pPr marL="457200" lvl="0" indent="0" algn="l" rtl="0">
              <a:spcBef>
                <a:spcPts val="1200"/>
              </a:spcBef>
              <a:spcAft>
                <a:spcPts val="0"/>
              </a:spcAft>
              <a:buNone/>
            </a:pPr>
            <a:r>
              <a:rPr lang="en" sz="5700">
                <a:solidFill>
                  <a:schemeClr val="tx1"/>
                </a:solidFill>
                <a:highlight>
                  <a:srgbClr val="FFFFFF"/>
                </a:highlight>
              </a:rPr>
              <a:t>https://www.nimh.nih.gov/health/statistics/mental-illness.shtml</a:t>
            </a:r>
            <a:endParaRPr sz="5700">
              <a:solidFill>
                <a:schemeClr val="tx1"/>
              </a:solidFill>
              <a:highlight>
                <a:srgbClr val="FFFFFF"/>
              </a:highlight>
            </a:endParaRPr>
          </a:p>
          <a:p>
            <a:pPr marL="457200" lvl="0" indent="0" algn="l" rtl="0">
              <a:spcBef>
                <a:spcPts val="1200"/>
              </a:spcBef>
              <a:spcAft>
                <a:spcPts val="0"/>
              </a:spcAft>
              <a:buNone/>
            </a:pPr>
            <a:endParaRPr sz="5700">
              <a:solidFill>
                <a:schemeClr val="tx1"/>
              </a:solidFill>
              <a:highlight>
                <a:srgbClr val="FFFFFF"/>
              </a:highlight>
            </a:endParaRPr>
          </a:p>
          <a:p>
            <a:pPr marL="457200" lvl="0" indent="0" algn="l" rtl="0">
              <a:spcBef>
                <a:spcPts val="1200"/>
              </a:spcBef>
              <a:spcAft>
                <a:spcPts val="0"/>
              </a:spcAft>
              <a:buNone/>
            </a:pPr>
            <a:r>
              <a:rPr lang="en" sz="5700">
                <a:solidFill>
                  <a:schemeClr val="tx1"/>
                </a:solidFill>
                <a:highlight>
                  <a:srgbClr val="FFFFFF"/>
                </a:highlight>
              </a:rPr>
              <a:t> </a:t>
            </a:r>
            <a:endParaRPr sz="5700">
              <a:solidFill>
                <a:schemeClr val="tx1"/>
              </a:solidFill>
              <a:highlight>
                <a:srgbClr val="FFFFFF"/>
              </a:highlight>
            </a:endParaRPr>
          </a:p>
          <a:p>
            <a:pPr marL="0" lvl="0" indent="0" algn="l" rtl="0">
              <a:spcBef>
                <a:spcPts val="1200"/>
              </a:spcBef>
              <a:spcAft>
                <a:spcPts val="1200"/>
              </a:spcAft>
              <a:buNone/>
            </a:pPr>
            <a:endParaRPr sz="1200">
              <a:solidFill>
                <a:schemeClr val="tx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Macro Contextualization (Trends on College Campuses) </a:t>
            </a:r>
            <a:endParaRPr>
              <a:latin typeface="Calibri"/>
              <a:ea typeface="Calibri"/>
              <a:cs typeface="Calibri"/>
              <a:sym typeface="Calibri"/>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457200" lvl="0" indent="-454818" algn="l" rtl="0">
              <a:spcBef>
                <a:spcPts val="0"/>
              </a:spcBef>
              <a:spcAft>
                <a:spcPts val="0"/>
              </a:spcAft>
              <a:buSzPct val="100000"/>
              <a:buFont typeface="Calibri"/>
              <a:buChar char="●"/>
            </a:pPr>
            <a:r>
              <a:rPr lang="en" sz="5700">
                <a:solidFill>
                  <a:srgbClr val="293340"/>
                </a:solidFill>
                <a:highlight>
                  <a:srgbClr val="FFFFFF"/>
                </a:highlight>
                <a:latin typeface="Calibri"/>
                <a:ea typeface="Calibri"/>
                <a:cs typeface="Calibri"/>
                <a:sym typeface="Calibri"/>
              </a:rPr>
              <a:t>Last 10 years, Increased student mental health needs across campuses</a:t>
            </a:r>
            <a:endParaRPr sz="5700">
              <a:solidFill>
                <a:srgbClr val="293340"/>
              </a:solidFill>
              <a:highlight>
                <a:srgbClr val="FFFFFF"/>
              </a:highlight>
              <a:latin typeface="Calibri"/>
              <a:ea typeface="Calibri"/>
              <a:cs typeface="Calibri"/>
              <a:sym typeface="Calibri"/>
            </a:endParaRPr>
          </a:p>
          <a:p>
            <a:pPr marL="457200" lvl="0" indent="-454818" algn="l" rtl="0">
              <a:spcBef>
                <a:spcPts val="0"/>
              </a:spcBef>
              <a:spcAft>
                <a:spcPts val="0"/>
              </a:spcAft>
              <a:buSzPct val="100000"/>
              <a:buFont typeface="Calibri"/>
              <a:buChar char="●"/>
            </a:pPr>
            <a:r>
              <a:rPr lang="en" sz="5700">
                <a:solidFill>
                  <a:srgbClr val="293340"/>
                </a:solidFill>
                <a:highlight>
                  <a:srgbClr val="FFFFFF"/>
                </a:highlight>
                <a:latin typeface="Calibri"/>
                <a:ea typeface="Calibri"/>
                <a:cs typeface="Calibri"/>
                <a:sym typeface="Calibri"/>
              </a:rPr>
              <a:t>Increased needs correlated to increases for student academic supports</a:t>
            </a:r>
            <a:endParaRPr sz="5700">
              <a:solidFill>
                <a:srgbClr val="293340"/>
              </a:solidFill>
              <a:highlight>
                <a:srgbClr val="FFFFFF"/>
              </a:highlight>
              <a:latin typeface="Calibri"/>
              <a:ea typeface="Calibri"/>
              <a:cs typeface="Calibri"/>
              <a:sym typeface="Calibri"/>
            </a:endParaRPr>
          </a:p>
          <a:p>
            <a:pPr marL="457200" lvl="0" indent="-454818" algn="l" rtl="0">
              <a:spcBef>
                <a:spcPts val="0"/>
              </a:spcBef>
              <a:spcAft>
                <a:spcPts val="0"/>
              </a:spcAft>
              <a:buSzPct val="100000"/>
              <a:buFont typeface="Calibri"/>
              <a:buChar char="●"/>
            </a:pPr>
            <a:r>
              <a:rPr lang="en" sz="5700">
                <a:solidFill>
                  <a:srgbClr val="293340"/>
                </a:solidFill>
                <a:highlight>
                  <a:srgbClr val="FFFFFF"/>
                </a:highlight>
                <a:latin typeface="Calibri"/>
                <a:ea typeface="Calibri"/>
                <a:cs typeface="Calibri"/>
                <a:sym typeface="Calibri"/>
              </a:rPr>
              <a:t>Investments largely focused on treatment/prevention vs support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Micro Contextualization: UC Santa Barbara</a:t>
            </a:r>
            <a:endParaRPr>
              <a:latin typeface="Calibri"/>
              <a:ea typeface="Calibri"/>
              <a:cs typeface="Calibri"/>
              <a:sym typeface="Calibri"/>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401386" algn="l" rtl="0">
              <a:lnSpc>
                <a:spcPct val="100000"/>
              </a:lnSpc>
              <a:spcBef>
                <a:spcPts val="0"/>
              </a:spcBef>
              <a:spcAft>
                <a:spcPts val="0"/>
              </a:spcAft>
              <a:buSzPts val="2721"/>
              <a:buFont typeface="Calibri"/>
              <a:buChar char="●"/>
            </a:pPr>
            <a:r>
              <a:rPr lang="en" sz="2721">
                <a:latin typeface="Calibri"/>
                <a:ea typeface="Calibri"/>
                <a:cs typeface="Calibri"/>
                <a:sym typeface="Calibri"/>
              </a:rPr>
              <a:t>24,346 undergrad and graduate students</a:t>
            </a:r>
            <a:endParaRPr sz="2721">
              <a:latin typeface="Calibri"/>
              <a:ea typeface="Calibri"/>
              <a:cs typeface="Calibri"/>
              <a:sym typeface="Calibri"/>
            </a:endParaRPr>
          </a:p>
          <a:p>
            <a:pPr marL="457200" lvl="0" indent="-401386" algn="l" rtl="0">
              <a:lnSpc>
                <a:spcPct val="100000"/>
              </a:lnSpc>
              <a:spcBef>
                <a:spcPts val="0"/>
              </a:spcBef>
              <a:spcAft>
                <a:spcPts val="0"/>
              </a:spcAft>
              <a:buSzPts val="2721"/>
              <a:buFont typeface="Calibri"/>
              <a:buChar char="●"/>
            </a:pPr>
            <a:r>
              <a:rPr lang="en" sz="2721">
                <a:latin typeface="Calibri"/>
                <a:ea typeface="Calibri"/>
                <a:cs typeface="Calibri"/>
                <a:sym typeface="Calibri"/>
              </a:rPr>
              <a:t>Tier 1 University Research within UC System </a:t>
            </a:r>
            <a:endParaRPr sz="2721">
              <a:latin typeface="Calibri"/>
              <a:ea typeface="Calibri"/>
              <a:cs typeface="Calibri"/>
              <a:sym typeface="Calibri"/>
            </a:endParaRPr>
          </a:p>
          <a:p>
            <a:pPr marL="457200" lvl="0" indent="-401386" algn="l" rtl="0">
              <a:lnSpc>
                <a:spcPct val="100000"/>
              </a:lnSpc>
              <a:spcBef>
                <a:spcPts val="0"/>
              </a:spcBef>
              <a:spcAft>
                <a:spcPts val="0"/>
              </a:spcAft>
              <a:buSzPts val="2721"/>
              <a:buFont typeface="Calibri"/>
              <a:buChar char="●"/>
            </a:pPr>
            <a:r>
              <a:rPr lang="en" sz="2721">
                <a:latin typeface="Calibri"/>
                <a:ea typeface="Calibri"/>
                <a:cs typeface="Calibri"/>
                <a:sym typeface="Calibri"/>
              </a:rPr>
              <a:t>DSP: 12 FT Staff, 6 FT Specialists </a:t>
            </a:r>
            <a:endParaRPr sz="2721">
              <a:latin typeface="Calibri"/>
              <a:ea typeface="Calibri"/>
              <a:cs typeface="Calibri"/>
              <a:sym typeface="Calibri"/>
            </a:endParaRPr>
          </a:p>
          <a:p>
            <a:pPr marL="457200" lvl="0" indent="-401386" algn="l" rtl="0">
              <a:lnSpc>
                <a:spcPct val="100000"/>
              </a:lnSpc>
              <a:spcBef>
                <a:spcPts val="0"/>
              </a:spcBef>
              <a:spcAft>
                <a:spcPts val="0"/>
              </a:spcAft>
              <a:buSzPts val="2721"/>
              <a:buFont typeface="Calibri"/>
              <a:buChar char="●"/>
            </a:pPr>
            <a:r>
              <a:rPr lang="en" sz="2721">
                <a:latin typeface="Calibri"/>
                <a:ea typeface="Calibri"/>
                <a:cs typeface="Calibri"/>
                <a:sym typeface="Calibri"/>
              </a:rPr>
              <a:t>1,766 Students registered with DSP (7.25% of all students on campus)</a:t>
            </a:r>
            <a:endParaRPr sz="2721">
              <a:latin typeface="Calibri"/>
              <a:ea typeface="Calibri"/>
              <a:cs typeface="Calibri"/>
              <a:sym typeface="Calibri"/>
            </a:endParaRPr>
          </a:p>
          <a:p>
            <a:pPr marL="457200" lvl="0" indent="-401386" algn="l" rtl="0">
              <a:lnSpc>
                <a:spcPct val="100000"/>
              </a:lnSpc>
              <a:spcBef>
                <a:spcPts val="0"/>
              </a:spcBef>
              <a:spcAft>
                <a:spcPts val="0"/>
              </a:spcAft>
              <a:buSzPts val="2721"/>
              <a:buFont typeface="Calibri"/>
              <a:buChar char="●"/>
            </a:pPr>
            <a:r>
              <a:rPr lang="en" sz="2721">
                <a:latin typeface="Calibri"/>
                <a:ea typeface="Calibri"/>
                <a:cs typeface="Calibri"/>
                <a:sym typeface="Calibri"/>
              </a:rPr>
              <a:t>5 years with Flexible Participation &amp; Attendance on campus</a:t>
            </a:r>
            <a:endParaRPr sz="2721">
              <a:latin typeface="Calibri"/>
              <a:ea typeface="Calibri"/>
              <a:cs typeface="Calibri"/>
              <a:sym typeface="Calibri"/>
            </a:endParaRPr>
          </a:p>
          <a:p>
            <a:pPr marL="457200" lvl="0" indent="0" algn="l" rtl="0">
              <a:lnSpc>
                <a:spcPct val="100000"/>
              </a:lnSpc>
              <a:spcBef>
                <a:spcPts val="750"/>
              </a:spcBef>
              <a:spcAft>
                <a:spcPts val="750"/>
              </a:spcAft>
              <a:buNone/>
            </a:pPr>
            <a:endParaRPr sz="272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750"/>
              </a:spcAft>
              <a:buClr>
                <a:schemeClr val="dk1"/>
              </a:buClr>
              <a:buSzPts val="1100"/>
              <a:buFont typeface="Arial"/>
              <a:buNone/>
            </a:pPr>
            <a:r>
              <a:rPr lang="en" sz="2500">
                <a:latin typeface="Calibri"/>
                <a:ea typeface="Calibri"/>
                <a:cs typeface="Calibri"/>
                <a:sym typeface="Calibri"/>
              </a:rPr>
              <a:t>Registration Trends: Caseloads &amp; Psychological conditions</a:t>
            </a:r>
            <a:endParaRPr sz="4200"/>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457200" lvl="0" indent="-342900" algn="l" rtl="0">
              <a:lnSpc>
                <a:spcPct val="100000"/>
              </a:lnSpc>
              <a:spcBef>
                <a:spcPts val="0"/>
              </a:spcBef>
              <a:spcAft>
                <a:spcPts val="0"/>
              </a:spcAft>
              <a:buSzPct val="100000"/>
              <a:buFont typeface="Calibri"/>
              <a:buChar char="●"/>
            </a:pPr>
            <a:r>
              <a:rPr lang="en" sz="7200">
                <a:latin typeface="Calibri"/>
                <a:ea typeface="Calibri"/>
                <a:cs typeface="Calibri"/>
                <a:sym typeface="Calibri"/>
              </a:rPr>
              <a:t>143% increase in students with psychological disabilities from 2011-2021 </a:t>
            </a:r>
            <a:endParaRPr sz="7200">
              <a:latin typeface="Calibri"/>
              <a:ea typeface="Calibri"/>
              <a:cs typeface="Calibri"/>
              <a:sym typeface="Calibri"/>
            </a:endParaRPr>
          </a:p>
          <a:p>
            <a:pPr marL="0" lvl="0" indent="0" algn="l" rtl="0">
              <a:lnSpc>
                <a:spcPct val="100000"/>
              </a:lnSpc>
              <a:spcBef>
                <a:spcPts val="750"/>
              </a:spcBef>
              <a:spcAft>
                <a:spcPts val="0"/>
              </a:spcAft>
              <a:buClr>
                <a:schemeClr val="dk1"/>
              </a:buClr>
              <a:buSzPts val="275"/>
              <a:buFont typeface="Arial"/>
              <a:buNone/>
            </a:pPr>
            <a:endParaRPr sz="7200">
              <a:latin typeface="Calibri"/>
              <a:ea typeface="Calibri"/>
              <a:cs typeface="Calibri"/>
              <a:sym typeface="Calibri"/>
            </a:endParaRPr>
          </a:p>
          <a:p>
            <a:pPr marL="457200" lvl="0" indent="-342900" algn="l" rtl="0">
              <a:lnSpc>
                <a:spcPct val="100000"/>
              </a:lnSpc>
              <a:spcBef>
                <a:spcPts val="750"/>
              </a:spcBef>
              <a:spcAft>
                <a:spcPts val="0"/>
              </a:spcAft>
              <a:buSzPct val="100000"/>
              <a:buFont typeface="Calibri"/>
              <a:buChar char="●"/>
            </a:pPr>
            <a:r>
              <a:rPr lang="en" sz="7200">
                <a:latin typeface="Calibri"/>
                <a:ea typeface="Calibri"/>
                <a:cs typeface="Calibri"/>
                <a:sym typeface="Calibri"/>
              </a:rPr>
              <a:t>Currently: 42% of registered students are students with psychological disabilities (683/1,633) </a:t>
            </a:r>
            <a:endParaRPr sz="7200">
              <a:latin typeface="Calibri"/>
              <a:ea typeface="Calibri"/>
              <a:cs typeface="Calibri"/>
              <a:sym typeface="Calibri"/>
            </a:endParaRPr>
          </a:p>
          <a:p>
            <a:pPr marL="0" lvl="0" indent="0" algn="l" rtl="0">
              <a:lnSpc>
                <a:spcPct val="100000"/>
              </a:lnSpc>
              <a:spcBef>
                <a:spcPts val="750"/>
              </a:spcBef>
              <a:spcAft>
                <a:spcPts val="0"/>
              </a:spcAft>
              <a:buClr>
                <a:schemeClr val="dk1"/>
              </a:buClr>
              <a:buSzPts val="275"/>
              <a:buFont typeface="Arial"/>
              <a:buNone/>
            </a:pPr>
            <a:endParaRPr sz="7200">
              <a:latin typeface="Calibri"/>
              <a:ea typeface="Calibri"/>
              <a:cs typeface="Calibri"/>
              <a:sym typeface="Calibri"/>
            </a:endParaRPr>
          </a:p>
          <a:p>
            <a:pPr marL="457200" lvl="0" indent="-342900" algn="l" rtl="0">
              <a:lnSpc>
                <a:spcPct val="100000"/>
              </a:lnSpc>
              <a:spcBef>
                <a:spcPts val="750"/>
              </a:spcBef>
              <a:spcAft>
                <a:spcPts val="0"/>
              </a:spcAft>
              <a:buSzPct val="100000"/>
              <a:buFont typeface="Calibri"/>
              <a:buChar char="●"/>
            </a:pPr>
            <a:r>
              <a:rPr lang="en" sz="7200">
                <a:latin typeface="Calibri"/>
                <a:ea typeface="Calibri"/>
                <a:cs typeface="Calibri"/>
                <a:sym typeface="Calibri"/>
              </a:rPr>
              <a:t>Currently: 25% Students approved for Consideration of Flexible Participation (n=175) (“Psychological Conditions”, Depression, Anxiety, Multiple conditions noted) </a:t>
            </a:r>
            <a:endParaRPr sz="7200">
              <a:latin typeface="Calibri"/>
              <a:ea typeface="Calibri"/>
              <a:cs typeface="Calibri"/>
              <a:sym typeface="Calibri"/>
            </a:endParaRPr>
          </a:p>
          <a:p>
            <a:pPr marL="457200" lvl="0" indent="0" algn="l" rtl="0">
              <a:lnSpc>
                <a:spcPct val="100000"/>
              </a:lnSpc>
              <a:spcBef>
                <a:spcPts val="750"/>
              </a:spcBef>
              <a:spcAft>
                <a:spcPts val="0"/>
              </a:spcAft>
              <a:buNone/>
            </a:pPr>
            <a:endParaRPr sz="7200">
              <a:latin typeface="Calibri"/>
              <a:ea typeface="Calibri"/>
              <a:cs typeface="Calibri"/>
              <a:sym typeface="Calibri"/>
            </a:endParaRPr>
          </a:p>
          <a:p>
            <a:pPr marL="457200" lvl="0" indent="-342900" algn="l" rtl="0">
              <a:lnSpc>
                <a:spcPct val="100000"/>
              </a:lnSpc>
              <a:spcBef>
                <a:spcPts val="750"/>
              </a:spcBef>
              <a:spcAft>
                <a:spcPts val="0"/>
              </a:spcAft>
              <a:buSzPct val="100000"/>
              <a:buFont typeface="Calibri"/>
              <a:buChar char="●"/>
            </a:pPr>
            <a:r>
              <a:rPr lang="en" sz="7200">
                <a:latin typeface="Calibri"/>
                <a:ea typeface="Calibri"/>
                <a:cs typeface="Calibri"/>
                <a:sym typeface="Calibri"/>
              </a:rPr>
              <a:t>Utilization of Flexible Participation: 19% Pre-COVID; 7% During COVID</a:t>
            </a:r>
            <a:endParaRPr sz="7200">
              <a:latin typeface="Calibri"/>
              <a:ea typeface="Calibri"/>
              <a:cs typeface="Calibri"/>
              <a:sym typeface="Calibri"/>
            </a:endParaRPr>
          </a:p>
          <a:p>
            <a:pPr marL="0" lvl="0" indent="0" algn="l" rtl="0">
              <a:lnSpc>
                <a:spcPct val="100000"/>
              </a:lnSpc>
              <a:spcBef>
                <a:spcPts val="750"/>
              </a:spcBef>
              <a:spcAft>
                <a:spcPts val="0"/>
              </a:spcAft>
              <a:buClr>
                <a:schemeClr val="dk1"/>
              </a:buClr>
              <a:buSzPct val="40425"/>
              <a:buFont typeface="Arial"/>
              <a:buNone/>
            </a:pPr>
            <a:endParaRPr sz="2721"/>
          </a:p>
          <a:p>
            <a:pPr marL="0" lvl="0" indent="0" algn="l" rtl="0">
              <a:lnSpc>
                <a:spcPct val="100000"/>
              </a:lnSpc>
              <a:spcBef>
                <a:spcPts val="750"/>
              </a:spcBef>
              <a:spcAft>
                <a:spcPts val="0"/>
              </a:spcAft>
              <a:buClr>
                <a:schemeClr val="dk1"/>
              </a:buClr>
              <a:buSzPct val="40425"/>
              <a:buFont typeface="Arial"/>
              <a:buNone/>
            </a:pPr>
            <a:endParaRPr sz="2721"/>
          </a:p>
          <a:p>
            <a:pPr marL="0" lvl="0" indent="0" algn="l" rtl="0">
              <a:lnSpc>
                <a:spcPct val="100000"/>
              </a:lnSpc>
              <a:spcBef>
                <a:spcPts val="750"/>
              </a:spcBef>
              <a:spcAft>
                <a:spcPts val="0"/>
              </a:spcAft>
              <a:buClr>
                <a:schemeClr val="dk1"/>
              </a:buClr>
              <a:buSzPct val="40425"/>
              <a:buFont typeface="Arial"/>
              <a:buNone/>
            </a:pPr>
            <a:endParaRPr sz="2721"/>
          </a:p>
          <a:p>
            <a:pPr marL="0" lvl="0" indent="0" algn="l" rtl="0">
              <a:lnSpc>
                <a:spcPct val="100000"/>
              </a:lnSpc>
              <a:spcBef>
                <a:spcPts val="750"/>
              </a:spcBef>
              <a:spcAft>
                <a:spcPts val="0"/>
              </a:spcAft>
              <a:buClr>
                <a:schemeClr val="dk1"/>
              </a:buClr>
              <a:buSzPct val="61111"/>
              <a:buFont typeface="Arial"/>
              <a:buNone/>
            </a:pPr>
            <a:endParaRPr/>
          </a:p>
          <a:p>
            <a:pPr marL="0" lvl="0" indent="0" algn="l" rtl="0">
              <a:lnSpc>
                <a:spcPct val="100000"/>
              </a:lnSpc>
              <a:spcBef>
                <a:spcPts val="750"/>
              </a:spcBef>
              <a:spcAft>
                <a:spcPts val="0"/>
              </a:spcAft>
              <a:buClr>
                <a:schemeClr val="dk1"/>
              </a:buClr>
              <a:buSzPct val="61111"/>
              <a:buFont typeface="Arial"/>
              <a:buNone/>
            </a:pPr>
            <a:endParaRPr/>
          </a:p>
          <a:p>
            <a:pPr marL="0" lvl="0" indent="0" algn="l" rtl="0">
              <a:lnSpc>
                <a:spcPct val="100000"/>
              </a:lnSpc>
              <a:spcBef>
                <a:spcPts val="750"/>
              </a:spcBef>
              <a:spcAft>
                <a:spcPts val="750"/>
              </a:spcAft>
              <a:buClr>
                <a:schemeClr val="dk1"/>
              </a:buClr>
              <a:buSzPct val="61111"/>
              <a:buFont typeface="Arial"/>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History of Flexible Participation at UCSB</a:t>
            </a:r>
            <a:endParaRPr>
              <a:latin typeface="Calibri"/>
              <a:ea typeface="Calibri"/>
              <a:cs typeface="Calibri"/>
              <a:sym typeface="Calibri"/>
            </a:endParaRPr>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Initially, not offered as an accommodation</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Implementation:</a:t>
            </a:r>
            <a:endParaRPr sz="1700">
              <a:solidFill>
                <a:schemeClr val="dk1"/>
              </a:solidFill>
              <a:latin typeface="Calibri"/>
              <a:ea typeface="Calibri"/>
              <a:cs typeface="Calibri"/>
              <a:sym typeface="Calibri"/>
            </a:endParaRPr>
          </a:p>
          <a:p>
            <a:pPr marL="914400" lvl="1"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“Flexible Participation” appeared on LOA as “a reasonable accommodation” with need for modification</a:t>
            </a:r>
            <a:endParaRPr sz="1700">
              <a:solidFill>
                <a:schemeClr val="dk1"/>
              </a:solidFill>
              <a:latin typeface="Calibri"/>
              <a:ea typeface="Calibri"/>
              <a:cs typeface="Calibri"/>
              <a:sym typeface="Calibri"/>
            </a:endParaRPr>
          </a:p>
          <a:p>
            <a:pPr marL="914400" lvl="1"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Link to framework included</a:t>
            </a:r>
            <a:endParaRPr sz="1700">
              <a:solidFill>
                <a:schemeClr val="dk1"/>
              </a:solidFill>
              <a:latin typeface="Calibri"/>
              <a:ea typeface="Calibri"/>
              <a:cs typeface="Calibri"/>
              <a:sym typeface="Calibri"/>
            </a:endParaRPr>
          </a:p>
          <a:p>
            <a:pPr marL="914400" lvl="1"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Later Added ADA Compliance Contact due to severe push back.   </a:t>
            </a:r>
            <a:endParaRPr sz="1700">
              <a:solidFill>
                <a:schemeClr val="dk1"/>
              </a:solidFill>
              <a:latin typeface="Calibri"/>
              <a:ea typeface="Calibri"/>
              <a:cs typeface="Calibri"/>
              <a:sym typeface="Calibri"/>
            </a:endParaRPr>
          </a:p>
          <a:p>
            <a:pPr marL="1371600" lvl="2"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80-90% NO responses</a:t>
            </a:r>
            <a:endParaRPr sz="1700">
              <a:solidFill>
                <a:schemeClr val="dk1"/>
              </a:solidFill>
              <a:latin typeface="Calibri"/>
              <a:ea typeface="Calibri"/>
              <a:cs typeface="Calibri"/>
              <a:sym typeface="Calibri"/>
            </a:endParaRPr>
          </a:p>
          <a:p>
            <a:pPr marL="1371600" lvl="2"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No responses before outreach even began</a:t>
            </a:r>
            <a:endParaRPr sz="1700">
              <a:solidFill>
                <a:schemeClr val="dk1"/>
              </a:solidFill>
              <a:latin typeface="Calibri"/>
              <a:ea typeface="Calibri"/>
              <a:cs typeface="Calibri"/>
              <a:sym typeface="Calibri"/>
            </a:endParaRPr>
          </a:p>
          <a:p>
            <a:pPr marL="1371600" lvl="2"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 Repeated meetings with ADA Compliance Officer.</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Changed LOA “Consideration of Flexible Participation” process emphasis on LOA, brief email to faculty with possible modifications, responses overwhelming YES. Significantly reduced the need for meetings with ADA Compliance Officer and faculty. </a:t>
            </a:r>
            <a:endParaRPr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LOA Changes	</a:t>
            </a:r>
            <a:endParaRPr/>
          </a:p>
        </p:txBody>
      </p:sp>
      <p:sp>
        <p:nvSpPr>
          <p:cNvPr id="97" name="Google Shape;9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dirty="0"/>
              <a:t>“Consideration of” language in lieu of mandate</a:t>
            </a:r>
            <a:endParaRPr dirty="0"/>
          </a:p>
          <a:p>
            <a:pPr marL="457200" lvl="0" indent="-342900" algn="l" rtl="0">
              <a:spcBef>
                <a:spcPts val="0"/>
              </a:spcBef>
              <a:spcAft>
                <a:spcPts val="0"/>
              </a:spcAft>
              <a:buSzPts val="1800"/>
              <a:buChar char="●"/>
            </a:pPr>
            <a:r>
              <a:rPr lang="en" dirty="0"/>
              <a:t>Emphasis on process</a:t>
            </a:r>
            <a:endParaRPr dirty="0"/>
          </a:p>
          <a:p>
            <a:pPr marL="914400" lvl="1" indent="-317500" algn="l" rtl="0">
              <a:spcBef>
                <a:spcPts val="0"/>
              </a:spcBef>
              <a:spcAft>
                <a:spcPts val="0"/>
              </a:spcAft>
              <a:buSzPts val="1400"/>
              <a:buChar char="○"/>
            </a:pPr>
            <a:r>
              <a:rPr lang="en" dirty="0"/>
              <a:t>Transparency</a:t>
            </a:r>
          </a:p>
          <a:p>
            <a:pPr marL="914400" lvl="1" indent="-317500" algn="l" rtl="0">
              <a:spcBef>
                <a:spcPts val="0"/>
              </a:spcBef>
              <a:spcAft>
                <a:spcPts val="0"/>
              </a:spcAft>
              <a:buSzPts val="1400"/>
              <a:buChar char="○"/>
            </a:pPr>
            <a:r>
              <a:rPr lang="en" dirty="0"/>
              <a:t>Framework for engagement with faculty</a:t>
            </a:r>
          </a:p>
          <a:p>
            <a:pPr marL="914400" lvl="1" indent="-317500" algn="l" rtl="0">
              <a:spcBef>
                <a:spcPts val="0"/>
              </a:spcBef>
              <a:spcAft>
                <a:spcPts val="0"/>
              </a:spcAft>
              <a:buSzPts val="1400"/>
              <a:buChar char="○"/>
            </a:pPr>
            <a:r>
              <a:rPr lang="en" dirty="0"/>
              <a:t>Link to consideration still included</a:t>
            </a:r>
          </a:p>
          <a:p>
            <a:r>
              <a:rPr lang="en-US" dirty="0"/>
              <a:t>Brief email communication - “Might you be </a:t>
            </a:r>
            <a:r>
              <a:rPr lang="en-US" b="1" u="sng" dirty="0"/>
              <a:t>open</a:t>
            </a:r>
            <a:r>
              <a:rPr lang="en-US" dirty="0"/>
              <a:t>?”</a:t>
            </a:r>
          </a:p>
          <a:p>
            <a:pPr marL="0" lvl="0" indent="0" algn="l" rtl="0">
              <a:spcBef>
                <a:spcPts val="1200"/>
              </a:spcBef>
              <a:spcAft>
                <a:spcPts val="0"/>
              </a:spcAft>
              <a:buNone/>
            </a:pPr>
            <a:r>
              <a:rPr lang="en" dirty="0"/>
              <a:t>Allows faculty to feel engaged in the process instead of being told, the process becomes transparent and they are a party to it throughout, faculty feel more in control of their course and the accommodations </a:t>
            </a:r>
            <a:r>
              <a:rPr lang="en" b="1" u="sng" dirty="0"/>
              <a:t>they</a:t>
            </a:r>
            <a:r>
              <a:rPr lang="en" dirty="0"/>
              <a:t> are providing.</a:t>
            </a:r>
            <a:endParaRPr dirty="0"/>
          </a:p>
          <a:p>
            <a:pPr marL="0" lvl="0" indent="0" algn="l" rtl="0">
              <a:spcBef>
                <a:spcPts val="1200"/>
              </a:spcBef>
              <a:spcAft>
                <a:spcPts val="1200"/>
              </a:spcAft>
              <a:buNone/>
            </a:pPr>
            <a:r>
              <a:rPr lang="en" dirty="0"/>
              <a:t>Not about academic freedom anymore, it’s about finding solutions for the benefit of all.</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149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Registration Process &amp; Functional Limitations</a:t>
            </a:r>
            <a:endParaRPr>
              <a:latin typeface="Calibri"/>
              <a:ea typeface="Calibri"/>
              <a:cs typeface="Calibri"/>
              <a:sym typeface="Calibri"/>
            </a:endParaRPr>
          </a:p>
        </p:txBody>
      </p:sp>
      <p:sp>
        <p:nvSpPr>
          <p:cNvPr id="103" name="Google Shape;103;p21"/>
          <p:cNvSpPr txBox="1">
            <a:spLocks noGrp="1"/>
          </p:cNvSpPr>
          <p:nvPr>
            <p:ph type="body" idx="1"/>
          </p:nvPr>
        </p:nvSpPr>
        <p:spPr>
          <a:xfrm>
            <a:off x="311700" y="722250"/>
            <a:ext cx="8520600" cy="41697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Clr>
                <a:schemeClr val="dk1"/>
              </a:buClr>
              <a:buSzPts val="275"/>
              <a:buFont typeface="Arial"/>
              <a:buNone/>
            </a:pPr>
            <a:r>
              <a:rPr lang="en" sz="5600">
                <a:solidFill>
                  <a:schemeClr val="dk1"/>
                </a:solidFill>
                <a:latin typeface="Calibri"/>
                <a:ea typeface="Calibri"/>
                <a:cs typeface="Calibri"/>
                <a:sym typeface="Calibri"/>
              </a:rPr>
              <a:t>Registration</a:t>
            </a:r>
            <a:endParaRPr sz="5600">
              <a:solidFill>
                <a:schemeClr val="dk1"/>
              </a:solidFill>
              <a:latin typeface="Calibri"/>
              <a:ea typeface="Calibri"/>
              <a:cs typeface="Calibri"/>
              <a:sym typeface="Calibri"/>
            </a:endParaRPr>
          </a:p>
          <a:p>
            <a:pPr marL="457200" lvl="0" indent="-317500" algn="l" rtl="0">
              <a:lnSpc>
                <a:spcPct val="100000"/>
              </a:lnSpc>
              <a:spcBef>
                <a:spcPts val="750"/>
              </a:spcBef>
              <a:spcAft>
                <a:spcPts val="0"/>
              </a:spcAft>
              <a:buClr>
                <a:schemeClr val="dk1"/>
              </a:buClr>
              <a:buSzPct val="100000"/>
              <a:buFont typeface="Calibri"/>
              <a:buChar char="●"/>
            </a:pPr>
            <a:r>
              <a:rPr lang="en" sz="5600">
                <a:solidFill>
                  <a:schemeClr val="dk1"/>
                </a:solidFill>
                <a:latin typeface="Calibri"/>
                <a:ea typeface="Calibri"/>
                <a:cs typeface="Calibri"/>
                <a:sym typeface="Calibri"/>
              </a:rPr>
              <a:t>Online portal application</a:t>
            </a:r>
            <a:endParaRPr sz="560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ct val="100000"/>
              <a:buFont typeface="Calibri"/>
              <a:buChar char="●"/>
            </a:pPr>
            <a:r>
              <a:rPr lang="en" sz="5600">
                <a:solidFill>
                  <a:schemeClr val="dk1"/>
                </a:solidFill>
                <a:latin typeface="Calibri"/>
                <a:ea typeface="Calibri"/>
                <a:cs typeface="Calibri"/>
                <a:sym typeface="Calibri"/>
              </a:rPr>
              <a:t>Options for documentation </a:t>
            </a:r>
            <a:endParaRPr sz="560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ct val="100000"/>
              <a:buFont typeface="Calibri"/>
              <a:buChar char="●"/>
            </a:pPr>
            <a:r>
              <a:rPr lang="en" sz="5600">
                <a:solidFill>
                  <a:schemeClr val="dk1"/>
                </a:solidFill>
                <a:latin typeface="Calibri"/>
                <a:ea typeface="Calibri"/>
                <a:cs typeface="Calibri"/>
                <a:sym typeface="Calibri"/>
              </a:rPr>
              <a:t>Options for intake</a:t>
            </a:r>
            <a:endParaRPr sz="5600">
              <a:solidFill>
                <a:schemeClr val="dk1"/>
              </a:solidFill>
              <a:latin typeface="Calibri"/>
              <a:ea typeface="Calibri"/>
              <a:cs typeface="Calibri"/>
              <a:sym typeface="Calibri"/>
            </a:endParaRPr>
          </a:p>
          <a:p>
            <a:pPr marL="0" lvl="0" indent="0" algn="l" rtl="0">
              <a:lnSpc>
                <a:spcPct val="100000"/>
              </a:lnSpc>
              <a:spcBef>
                <a:spcPts val="750"/>
              </a:spcBef>
              <a:spcAft>
                <a:spcPts val="0"/>
              </a:spcAft>
              <a:buClr>
                <a:schemeClr val="dk1"/>
              </a:buClr>
              <a:buSzPts val="275"/>
              <a:buFont typeface="Arial"/>
              <a:buNone/>
            </a:pPr>
            <a:r>
              <a:rPr lang="en" sz="5600">
                <a:solidFill>
                  <a:schemeClr val="dk1"/>
                </a:solidFill>
                <a:latin typeface="Calibri"/>
                <a:ea typeface="Calibri"/>
                <a:cs typeface="Calibri"/>
                <a:sym typeface="Calibri"/>
              </a:rPr>
              <a:t>Condition that rises to the level of disability </a:t>
            </a:r>
            <a:endParaRPr sz="5600">
              <a:solidFill>
                <a:schemeClr val="dk1"/>
              </a:solidFill>
              <a:latin typeface="Calibri"/>
              <a:ea typeface="Calibri"/>
              <a:cs typeface="Calibri"/>
              <a:sym typeface="Calibri"/>
            </a:endParaRPr>
          </a:p>
          <a:p>
            <a:pPr marL="457200" lvl="0" indent="-317500" algn="l" rtl="0">
              <a:lnSpc>
                <a:spcPct val="100000"/>
              </a:lnSpc>
              <a:spcBef>
                <a:spcPts val="750"/>
              </a:spcBef>
              <a:spcAft>
                <a:spcPts val="0"/>
              </a:spcAft>
              <a:buClr>
                <a:schemeClr val="dk1"/>
              </a:buClr>
              <a:buSzPct val="100000"/>
              <a:buFont typeface="Calibri"/>
              <a:buChar char="●"/>
            </a:pPr>
            <a:r>
              <a:rPr lang="en" sz="5600">
                <a:solidFill>
                  <a:schemeClr val="dk1"/>
                </a:solidFill>
                <a:latin typeface="Calibri"/>
                <a:ea typeface="Calibri"/>
                <a:cs typeface="Calibri"/>
                <a:sym typeface="Calibri"/>
              </a:rPr>
              <a:t>DSM 5 diagnostic criteria/language</a:t>
            </a:r>
            <a:endParaRPr sz="560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ct val="100000"/>
              <a:buFont typeface="Calibri"/>
              <a:buChar char="●"/>
            </a:pPr>
            <a:r>
              <a:rPr lang="en" sz="5600">
                <a:solidFill>
                  <a:schemeClr val="dk1"/>
                </a:solidFill>
                <a:latin typeface="Calibri"/>
                <a:ea typeface="Calibri"/>
                <a:cs typeface="Calibri"/>
                <a:sym typeface="Calibri"/>
              </a:rPr>
              <a:t>NIMH  serious mental illness</a:t>
            </a:r>
            <a:endParaRPr sz="560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ct val="100000"/>
              <a:buFont typeface="Calibri"/>
              <a:buChar char="●"/>
            </a:pPr>
            <a:r>
              <a:rPr lang="en" sz="5600">
                <a:solidFill>
                  <a:schemeClr val="dk1"/>
                </a:solidFill>
                <a:latin typeface="Calibri"/>
                <a:ea typeface="Calibri"/>
                <a:cs typeface="Calibri"/>
                <a:sym typeface="Calibri"/>
              </a:rPr>
              <a:t>ADA 	</a:t>
            </a:r>
            <a:r>
              <a:rPr lang="en" sz="5600">
                <a:solidFill>
                  <a:srgbClr val="202124"/>
                </a:solidFill>
                <a:highlight>
                  <a:srgbClr val="FFFFFF"/>
                </a:highlight>
                <a:latin typeface="Calibri"/>
                <a:ea typeface="Calibri"/>
                <a:cs typeface="Calibri"/>
                <a:sym typeface="Calibri"/>
              </a:rPr>
              <a:t>“an impairment that substantially limits one or more major life activities”...</a:t>
            </a:r>
            <a:endParaRPr sz="5600">
              <a:solidFill>
                <a:srgbClr val="202124"/>
              </a:solidFill>
              <a:highlight>
                <a:srgbClr val="FFFFFF"/>
              </a:highlight>
              <a:latin typeface="Calibri"/>
              <a:ea typeface="Calibri"/>
              <a:cs typeface="Calibri"/>
              <a:sym typeface="Calibri"/>
            </a:endParaRPr>
          </a:p>
          <a:p>
            <a:pPr marL="0" lvl="0" indent="0" algn="l" rtl="0">
              <a:lnSpc>
                <a:spcPct val="100000"/>
              </a:lnSpc>
              <a:spcBef>
                <a:spcPts val="750"/>
              </a:spcBef>
              <a:spcAft>
                <a:spcPts val="0"/>
              </a:spcAft>
              <a:buNone/>
            </a:pPr>
            <a:r>
              <a:rPr lang="en" sz="5600">
                <a:solidFill>
                  <a:srgbClr val="202124"/>
                </a:solidFill>
                <a:highlight>
                  <a:srgbClr val="FFFFFF"/>
                </a:highlight>
                <a:latin typeface="Calibri"/>
                <a:ea typeface="Calibri"/>
                <a:cs typeface="Calibri"/>
                <a:sym typeface="Calibri"/>
              </a:rPr>
              <a:t>Retrospective associated functional limitations (moderate to severe impact noted): </a:t>
            </a:r>
            <a:endParaRPr sz="5600">
              <a:solidFill>
                <a:srgbClr val="202124"/>
              </a:solidFill>
              <a:highlight>
                <a:srgbClr val="FFFFFF"/>
              </a:highlight>
              <a:latin typeface="Calibri"/>
              <a:ea typeface="Calibri"/>
              <a:cs typeface="Calibri"/>
              <a:sym typeface="Calibri"/>
            </a:endParaRPr>
          </a:p>
          <a:p>
            <a:pPr marL="914400" lvl="1" indent="-317500" algn="l" rtl="0">
              <a:lnSpc>
                <a:spcPct val="100000"/>
              </a:lnSpc>
              <a:spcBef>
                <a:spcPts val="750"/>
              </a:spcBef>
              <a:spcAft>
                <a:spcPts val="0"/>
              </a:spcAft>
              <a:buClr>
                <a:srgbClr val="202124"/>
              </a:buClr>
              <a:buSzPct val="100000"/>
              <a:buFont typeface="Calibri"/>
              <a:buChar char="○"/>
            </a:pPr>
            <a:r>
              <a:rPr lang="en" sz="5600">
                <a:solidFill>
                  <a:srgbClr val="202124"/>
                </a:solidFill>
                <a:highlight>
                  <a:srgbClr val="FFFFFF"/>
                </a:highlight>
                <a:latin typeface="Calibri"/>
                <a:ea typeface="Calibri"/>
                <a:cs typeface="Calibri"/>
                <a:sym typeface="Calibri"/>
              </a:rPr>
              <a:t>Learning limitations</a:t>
            </a:r>
            <a:endParaRPr sz="5600">
              <a:solidFill>
                <a:srgbClr val="202124"/>
              </a:solidFill>
              <a:highlight>
                <a:srgbClr val="FFFFFF"/>
              </a:highlight>
              <a:latin typeface="Calibri"/>
              <a:ea typeface="Calibri"/>
              <a:cs typeface="Calibri"/>
              <a:sym typeface="Calibri"/>
            </a:endParaRPr>
          </a:p>
          <a:p>
            <a:pPr marL="1371600" lvl="2" indent="-317500" algn="l" rtl="0">
              <a:lnSpc>
                <a:spcPct val="100000"/>
              </a:lnSpc>
              <a:spcBef>
                <a:spcPts val="0"/>
              </a:spcBef>
              <a:spcAft>
                <a:spcPts val="0"/>
              </a:spcAft>
              <a:buClr>
                <a:srgbClr val="202124"/>
              </a:buClr>
              <a:buSzPct val="100000"/>
              <a:buFont typeface="Calibri"/>
              <a:buChar char="■"/>
            </a:pPr>
            <a:r>
              <a:rPr lang="en" sz="5600">
                <a:solidFill>
                  <a:srgbClr val="202124"/>
                </a:solidFill>
                <a:highlight>
                  <a:srgbClr val="FFFFFF"/>
                </a:highlight>
                <a:latin typeface="Calibri"/>
                <a:ea typeface="Calibri"/>
                <a:cs typeface="Calibri"/>
                <a:sym typeface="Calibri"/>
              </a:rPr>
              <a:t>Engagement: Concentration, Avoidance, Distractibility, Attending, Thinking, Cognitive functioning</a:t>
            </a:r>
            <a:endParaRPr sz="5600">
              <a:solidFill>
                <a:srgbClr val="202124"/>
              </a:solidFill>
              <a:highlight>
                <a:srgbClr val="FFFFFF"/>
              </a:highlight>
              <a:latin typeface="Calibri"/>
              <a:ea typeface="Calibri"/>
              <a:cs typeface="Calibri"/>
              <a:sym typeface="Calibri"/>
            </a:endParaRPr>
          </a:p>
          <a:p>
            <a:pPr marL="1371600" lvl="2" indent="-317500" algn="l" rtl="0">
              <a:lnSpc>
                <a:spcPct val="100000"/>
              </a:lnSpc>
              <a:spcBef>
                <a:spcPts val="0"/>
              </a:spcBef>
              <a:spcAft>
                <a:spcPts val="0"/>
              </a:spcAft>
              <a:buClr>
                <a:srgbClr val="202124"/>
              </a:buClr>
              <a:buSzPct val="100000"/>
              <a:buFont typeface="Calibri"/>
              <a:buChar char="■"/>
            </a:pPr>
            <a:r>
              <a:rPr lang="en" sz="5600">
                <a:solidFill>
                  <a:srgbClr val="202124"/>
                </a:solidFill>
                <a:highlight>
                  <a:srgbClr val="FFFFFF"/>
                </a:highlight>
                <a:latin typeface="Calibri"/>
                <a:ea typeface="Calibri"/>
                <a:cs typeface="Calibri"/>
                <a:sym typeface="Calibri"/>
              </a:rPr>
              <a:t>Exploration: Performing, Time-management, Decision-making</a:t>
            </a:r>
            <a:endParaRPr sz="5600">
              <a:solidFill>
                <a:srgbClr val="202124"/>
              </a:solidFill>
              <a:highlight>
                <a:srgbClr val="FFFFFF"/>
              </a:highlight>
              <a:latin typeface="Calibri"/>
              <a:ea typeface="Calibri"/>
              <a:cs typeface="Calibri"/>
              <a:sym typeface="Calibri"/>
            </a:endParaRPr>
          </a:p>
          <a:p>
            <a:pPr marL="1371600" lvl="2" indent="-317500" algn="l" rtl="0">
              <a:lnSpc>
                <a:spcPct val="100000"/>
              </a:lnSpc>
              <a:spcBef>
                <a:spcPts val="0"/>
              </a:spcBef>
              <a:spcAft>
                <a:spcPts val="0"/>
              </a:spcAft>
              <a:buClr>
                <a:srgbClr val="202124"/>
              </a:buClr>
              <a:buSzPct val="100000"/>
              <a:buFont typeface="Calibri"/>
              <a:buChar char="■"/>
            </a:pPr>
            <a:r>
              <a:rPr lang="en" sz="5600">
                <a:solidFill>
                  <a:srgbClr val="202124"/>
                </a:solidFill>
                <a:highlight>
                  <a:srgbClr val="FFFFFF"/>
                </a:highlight>
                <a:latin typeface="Calibri"/>
                <a:ea typeface="Calibri"/>
                <a:cs typeface="Calibri"/>
                <a:sym typeface="Calibri"/>
              </a:rPr>
              <a:t>Extension Oral presentations, Participating in class discussions, Reasoning</a:t>
            </a:r>
            <a:endParaRPr sz="5600">
              <a:solidFill>
                <a:srgbClr val="202124"/>
              </a:solidFill>
              <a:highlight>
                <a:srgbClr val="FFFFFF"/>
              </a:highlight>
              <a:latin typeface="Calibri"/>
              <a:ea typeface="Calibri"/>
              <a:cs typeface="Calibri"/>
              <a:sym typeface="Calibri"/>
            </a:endParaRPr>
          </a:p>
          <a:p>
            <a:pPr marL="1371600" lvl="2" indent="-317500" algn="l" rtl="0">
              <a:lnSpc>
                <a:spcPct val="100000"/>
              </a:lnSpc>
              <a:spcBef>
                <a:spcPts val="0"/>
              </a:spcBef>
              <a:spcAft>
                <a:spcPts val="0"/>
              </a:spcAft>
              <a:buClr>
                <a:srgbClr val="202124"/>
              </a:buClr>
              <a:buSzPct val="100000"/>
              <a:buFont typeface="Calibri"/>
              <a:buChar char="■"/>
            </a:pPr>
            <a:r>
              <a:rPr lang="en" sz="5600">
                <a:solidFill>
                  <a:srgbClr val="202124"/>
                </a:solidFill>
                <a:highlight>
                  <a:srgbClr val="FFFFFF"/>
                </a:highlight>
                <a:latin typeface="Calibri"/>
                <a:ea typeface="Calibri"/>
                <a:cs typeface="Calibri"/>
                <a:sym typeface="Calibri"/>
              </a:rPr>
              <a:t>Evaluation: Demonstrating knowledge</a:t>
            </a:r>
            <a:endParaRPr sz="5600">
              <a:solidFill>
                <a:srgbClr val="202124"/>
              </a:solidFill>
              <a:highlight>
                <a:srgbClr val="FFFFFF"/>
              </a:highlight>
              <a:latin typeface="Calibri"/>
              <a:ea typeface="Calibri"/>
              <a:cs typeface="Calibri"/>
              <a:sym typeface="Calibri"/>
            </a:endParaRPr>
          </a:p>
          <a:p>
            <a:pPr marL="914400" lvl="1" indent="-317500" algn="l" rtl="0">
              <a:lnSpc>
                <a:spcPct val="100000"/>
              </a:lnSpc>
              <a:spcBef>
                <a:spcPts val="0"/>
              </a:spcBef>
              <a:spcAft>
                <a:spcPts val="0"/>
              </a:spcAft>
              <a:buClr>
                <a:srgbClr val="202124"/>
              </a:buClr>
              <a:buSzPct val="100000"/>
              <a:buFont typeface="Calibri"/>
              <a:buChar char="○"/>
            </a:pPr>
            <a:r>
              <a:rPr lang="en" sz="5600">
                <a:solidFill>
                  <a:srgbClr val="202124"/>
                </a:solidFill>
                <a:highlight>
                  <a:srgbClr val="FFFFFF"/>
                </a:highlight>
                <a:latin typeface="Calibri"/>
                <a:ea typeface="Calibri"/>
                <a:cs typeface="Calibri"/>
                <a:sym typeface="Calibri"/>
              </a:rPr>
              <a:t>Behavioral/ Interpersonal limitations : Fatigue or low energy, Motivation, Restricted/Labile affect, Avoidance of Social interactions, Attending class, changes in sleep, initiating work</a:t>
            </a:r>
            <a:endParaRPr sz="5600">
              <a:solidFill>
                <a:srgbClr val="202124"/>
              </a:solidFill>
              <a:highlight>
                <a:srgbClr val="FFFFFF"/>
              </a:highlight>
              <a:latin typeface="Calibri"/>
              <a:ea typeface="Calibri"/>
              <a:cs typeface="Calibri"/>
              <a:sym typeface="Calibri"/>
            </a:endParaRPr>
          </a:p>
          <a:p>
            <a:pPr marL="0" lvl="0" indent="0" algn="l" rtl="0">
              <a:lnSpc>
                <a:spcPct val="100000"/>
              </a:lnSpc>
              <a:spcBef>
                <a:spcPts val="750"/>
              </a:spcBef>
              <a:spcAft>
                <a:spcPts val="0"/>
              </a:spcAft>
              <a:buNone/>
            </a:pPr>
            <a:endParaRPr>
              <a:solidFill>
                <a:srgbClr val="202124"/>
              </a:solidFill>
              <a:highlight>
                <a:srgbClr val="FFFFFF"/>
              </a:highlight>
              <a:latin typeface="Roboto"/>
              <a:ea typeface="Roboto"/>
              <a:cs typeface="Roboto"/>
              <a:sym typeface="Roboto"/>
            </a:endParaRPr>
          </a:p>
          <a:p>
            <a:pPr marL="914400" lvl="0" indent="0" algn="l" rtl="0">
              <a:lnSpc>
                <a:spcPct val="100000"/>
              </a:lnSpc>
              <a:spcBef>
                <a:spcPts val="750"/>
              </a:spcBef>
              <a:spcAft>
                <a:spcPts val="0"/>
              </a:spcAft>
              <a:buNone/>
            </a:pPr>
            <a:endParaRPr>
              <a:solidFill>
                <a:srgbClr val="202124"/>
              </a:solidFill>
              <a:highlight>
                <a:srgbClr val="FFFFFF"/>
              </a:highlight>
              <a:latin typeface="Roboto"/>
              <a:ea typeface="Roboto"/>
              <a:cs typeface="Roboto"/>
              <a:sym typeface="Roboto"/>
            </a:endParaRPr>
          </a:p>
          <a:p>
            <a:pPr marL="914400" lvl="0" indent="0" algn="l" rtl="0">
              <a:lnSpc>
                <a:spcPct val="100000"/>
              </a:lnSpc>
              <a:spcBef>
                <a:spcPts val="750"/>
              </a:spcBef>
              <a:spcAft>
                <a:spcPts val="0"/>
              </a:spcAft>
              <a:buNone/>
            </a:pPr>
            <a:endParaRPr>
              <a:solidFill>
                <a:srgbClr val="202124"/>
              </a:solidFill>
              <a:highlight>
                <a:srgbClr val="FFFFFF"/>
              </a:highlight>
              <a:latin typeface="Roboto"/>
              <a:ea typeface="Roboto"/>
              <a:cs typeface="Roboto"/>
              <a:sym typeface="Roboto"/>
            </a:endParaRPr>
          </a:p>
          <a:p>
            <a:pPr marL="0" lvl="0" indent="0" algn="l" rtl="0">
              <a:lnSpc>
                <a:spcPct val="100000"/>
              </a:lnSpc>
              <a:spcBef>
                <a:spcPts val="750"/>
              </a:spcBef>
              <a:spcAft>
                <a:spcPts val="0"/>
              </a:spcAft>
              <a:buNone/>
            </a:pPr>
            <a:endParaRPr>
              <a:solidFill>
                <a:srgbClr val="202124"/>
              </a:solidFill>
              <a:highlight>
                <a:srgbClr val="FFFFFF"/>
              </a:highlight>
              <a:latin typeface="Roboto"/>
              <a:ea typeface="Roboto"/>
              <a:cs typeface="Roboto"/>
              <a:sym typeface="Roboto"/>
            </a:endParaRPr>
          </a:p>
          <a:p>
            <a:pPr marL="0" lvl="0" indent="0" algn="l" rtl="0">
              <a:lnSpc>
                <a:spcPct val="100000"/>
              </a:lnSpc>
              <a:spcBef>
                <a:spcPts val="750"/>
              </a:spcBef>
              <a:spcAft>
                <a:spcPts val="750"/>
              </a:spcAft>
              <a:buClr>
                <a:schemeClr val="dk1"/>
              </a:buClr>
              <a:buSzPct val="100000"/>
              <a:buFont typeface="Arial"/>
              <a:buNone/>
            </a:pPr>
            <a:r>
              <a:rPr lang="en"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2777</Words>
  <Application>Microsoft Office PowerPoint</Application>
  <PresentationFormat>On-screen Show (16:9)</PresentationFormat>
  <Paragraphs>249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Roboto</vt:lpstr>
      <vt:lpstr>Simple Light</vt:lpstr>
      <vt:lpstr>Full and Flexible Participation  in Populations of Students with Psychological Disabilities   </vt:lpstr>
      <vt:lpstr>Learning Outcomes</vt:lpstr>
      <vt:lpstr>Macro Contextualization (Global/U.S.)</vt:lpstr>
      <vt:lpstr>Macro Contextualization (Trends on College Campuses) </vt:lpstr>
      <vt:lpstr>Micro Contextualization: UC Santa Barbara</vt:lpstr>
      <vt:lpstr>Registration Trends: Caseloads &amp; Psychological conditions</vt:lpstr>
      <vt:lpstr>History of Flexible Participation at UCSB</vt:lpstr>
      <vt:lpstr>LOA Changes </vt:lpstr>
      <vt:lpstr>Registration Process &amp; Functional Limitations</vt:lpstr>
      <vt:lpstr>First Juncture for Consideration of Flexible Participation </vt:lpstr>
      <vt:lpstr>Determining reasonable accommodations diagram</vt:lpstr>
      <vt:lpstr>Second Juncture: Syllabus Review and Modification Exploration</vt:lpstr>
      <vt:lpstr>Third Juncture: Outreach to Faculty</vt:lpstr>
      <vt:lpstr>Fourth Juncture: Fundamental Alteration?  </vt:lpstr>
      <vt:lpstr>Existing OCR Framework: Attendance </vt:lpstr>
      <vt:lpstr>Strategies for Faculty Engagement in the Conversation</vt:lpstr>
      <vt:lpstr>Limitations:  Reasonableness (You’ll Know It When You See It?)  </vt:lpstr>
      <vt:lpstr>Equal Access Modifications for Participation</vt:lpstr>
      <vt:lpstr>Case Study:  Film Studies I </vt:lpstr>
      <vt:lpstr>Case Study:  Film Studies II</vt:lpstr>
      <vt:lpstr>Case Study:  Technology Management Program (Masters) </vt:lpstr>
      <vt:lpstr>Case Study: English</vt:lpstr>
      <vt:lpstr>Case Study:  Political Science Grassroots Organization</vt:lpstr>
      <vt:lpstr>Case Study: Communications  </vt:lpstr>
      <vt:lpstr>Future Directions:  UCSB’s Plans</vt:lpstr>
      <vt:lpstr>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and Flexible Participation  in Populations of Students with Psychological Disabilities</dc:title>
  <dc:creator>DSP Admin</dc:creator>
  <cp:lastModifiedBy>Elisa Laird</cp:lastModifiedBy>
  <cp:revision>2</cp:revision>
  <dcterms:modified xsi:type="dcterms:W3CDTF">2021-04-21T20:20:43Z</dcterms:modified>
</cp:coreProperties>
</file>