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9.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harts/chart4.xml" ContentType="application/vnd.openxmlformats-officedocument.drawingml.chart+xml"/>
  <Override PartName="/ppt/notesSlides/notesSlide29.xml" ContentType="application/vnd.openxmlformats-officedocument.presentationml.notesSlide+xml"/>
  <Override PartName="/ppt/charts/chart5.xml" ContentType="application/vnd.openxmlformats-officedocument.drawingml.chart+xml"/>
  <Override PartName="/ppt/charts/chart6.xml" ContentType="application/vnd.openxmlformats-officedocument.drawingml.chart+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style4.xml" ContentType="application/vnd.ms-office.chartstyle+xml"/>
  <Override PartName="/ppt/charts/colors4.xml" ContentType="application/vnd.ms-office.chartcolorstyle+xml"/>
  <Override PartName="/ppt/charts/chart11.xml" ContentType="application/vnd.openxmlformats-officedocument.drawingml.chart+xml"/>
  <Override PartName="/ppt/charts/style5.xml" ContentType="application/vnd.ms-office.chartstyle+xml"/>
  <Override PartName="/ppt/charts/colors5.xml" ContentType="application/vnd.ms-office.chartcolorstyle+xml"/>
  <Override PartName="/ppt/charts/chart12.xml" ContentType="application/vnd.openxmlformats-officedocument.drawingml.chart+xml"/>
  <Override PartName="/ppt/charts/style6.xml" ContentType="application/vnd.ms-office.chartstyle+xml"/>
  <Override PartName="/ppt/charts/colors6.xml" ContentType="application/vnd.ms-office.chartcolorstyle+xml"/>
  <Override PartName="/ppt/charts/chart13.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33.xml" ContentType="application/vnd.openxmlformats-officedocument.presentationml.notesSlide+xml"/>
  <Override PartName="/ppt/tags/tag1.xml" ContentType="application/vnd.openxmlformats-officedocument.presentationml.tags+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0" r:id="rId4"/>
    <p:sldMasterId id="2147483759" r:id="rId5"/>
  </p:sldMasterIdLst>
  <p:notesMasterIdLst>
    <p:notesMasterId r:id="rId70"/>
  </p:notesMasterIdLst>
  <p:sldIdLst>
    <p:sldId id="2141411505" r:id="rId6"/>
    <p:sldId id="2141411484" r:id="rId7"/>
    <p:sldId id="2141411502" r:id="rId8"/>
    <p:sldId id="2141411386" r:id="rId9"/>
    <p:sldId id="2141411509" r:id="rId10"/>
    <p:sldId id="952" r:id="rId11"/>
    <p:sldId id="1008" r:id="rId12"/>
    <p:sldId id="2141411397" r:id="rId13"/>
    <p:sldId id="2141411390" r:id="rId14"/>
    <p:sldId id="258" r:id="rId15"/>
    <p:sldId id="3992" r:id="rId16"/>
    <p:sldId id="3981" r:id="rId17"/>
    <p:sldId id="295" r:id="rId18"/>
    <p:sldId id="3991" r:id="rId19"/>
    <p:sldId id="2147471980" r:id="rId20"/>
    <p:sldId id="2147471981" r:id="rId21"/>
    <p:sldId id="3984" r:id="rId22"/>
    <p:sldId id="2147471989" r:id="rId23"/>
    <p:sldId id="3986" r:id="rId24"/>
    <p:sldId id="2147472001" r:id="rId25"/>
    <p:sldId id="2147472002" r:id="rId26"/>
    <p:sldId id="2147472003" r:id="rId27"/>
    <p:sldId id="2147471985" r:id="rId28"/>
    <p:sldId id="3985" r:id="rId29"/>
    <p:sldId id="2147471987" r:id="rId30"/>
    <p:sldId id="2141411504" r:id="rId31"/>
    <p:sldId id="287" r:id="rId32"/>
    <p:sldId id="273" r:id="rId33"/>
    <p:sldId id="2147471991" r:id="rId34"/>
    <p:sldId id="285" r:id="rId35"/>
    <p:sldId id="278" r:id="rId36"/>
    <p:sldId id="286" r:id="rId37"/>
    <p:sldId id="279" r:id="rId38"/>
    <p:sldId id="274" r:id="rId39"/>
    <p:sldId id="266" r:id="rId40"/>
    <p:sldId id="282" r:id="rId41"/>
    <p:sldId id="283" r:id="rId42"/>
    <p:sldId id="284" r:id="rId43"/>
    <p:sldId id="271" r:id="rId44"/>
    <p:sldId id="281" r:id="rId45"/>
    <p:sldId id="272" r:id="rId46"/>
    <p:sldId id="2147471990" r:id="rId47"/>
    <p:sldId id="2147471993" r:id="rId48"/>
    <p:sldId id="2147471994" r:id="rId49"/>
    <p:sldId id="263" r:id="rId50"/>
    <p:sldId id="2147471995" r:id="rId51"/>
    <p:sldId id="265" r:id="rId52"/>
    <p:sldId id="2147471996" r:id="rId53"/>
    <p:sldId id="267" r:id="rId54"/>
    <p:sldId id="268" r:id="rId55"/>
    <p:sldId id="269" r:id="rId56"/>
    <p:sldId id="270" r:id="rId57"/>
    <p:sldId id="2147471997" r:id="rId58"/>
    <p:sldId id="2147471998" r:id="rId59"/>
    <p:sldId id="275" r:id="rId60"/>
    <p:sldId id="2141411335" r:id="rId61"/>
    <p:sldId id="2147472000" r:id="rId62"/>
    <p:sldId id="2147471999" r:id="rId63"/>
    <p:sldId id="951" r:id="rId64"/>
    <p:sldId id="2141411448" r:id="rId65"/>
    <p:sldId id="2141411447" r:id="rId66"/>
    <p:sldId id="2141411449" r:id="rId67"/>
    <p:sldId id="2141411450" r:id="rId68"/>
    <p:sldId id="2141411506" r:id="rId6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ACAD25D-E080-5252-A7A3-12CB410A800C}" name="Kevin Lewis" initials="KL" userId="S::klewis@ismpp.org::fe5c263d-7384-4949-a3c7-921a76347998" providerId="AD"/>
  <p188:author id="{6D0E2A74-9E41-846D-5AAC-7E3C056A4602}" name="Guest User" initials="GU" userId="S::urn:spo:anon#9476293e5d3b927006afb5319260a7f9db4fd8cfb6655f488f05899a52ac0674::" providerId="AD"/>
  <p188:author id="{1AFD18B0-83E0-59EB-2922-D1DED3628390}" name="Wieting, Susan" initials="SWi" userId="Wieting, Susan"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A39A8"/>
    <a:srgbClr val="0070C0"/>
    <a:srgbClr val="F28C11"/>
    <a:srgbClr val="04090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1" d="100"/>
          <a:sy n="101" d="100"/>
        </p:scale>
        <p:origin x="120" y="18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openxmlformats.org/officeDocument/2006/relationships/tableStyles" Target="tableStyle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notesMaster" Target="notesMasters/notesMaster1.xml"/><Relationship Id="rId75"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4.xml"/><Relationship Id="rId1" Type="http://schemas.microsoft.com/office/2011/relationships/chartStyle" Target="style4.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5.xml"/><Relationship Id="rId1" Type="http://schemas.microsoft.com/office/2011/relationships/chartStyle" Target="style5.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6.xml"/><Relationship Id="rId1" Type="http://schemas.microsoft.com/office/2011/relationships/chartStyle" Target="style6.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7.xml"/><Relationship Id="rId1" Type="http://schemas.microsoft.com/office/2011/relationships/chartStyle" Target="style7.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7.xml.rels><?xml version="1.0" encoding="UTF-8" standalone="yes"?>
<Relationships xmlns="http://schemas.openxmlformats.org/package/2006/relationships"><Relationship Id="rId1" Type="http://schemas.openxmlformats.org/officeDocument/2006/relationships/oleObject" Target="file:///C:\Users\david\OneDrive\Desktop\benchmark.xlsx"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C:\Users\david\OneDrive\Desktop\benchmark.xlsx"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file:///C:\Users\david\OneDrive\Desktop\benchmark.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Round 1</c:v>
                </c:pt>
              </c:strCache>
            </c:strRef>
          </c:tx>
          <c:spPr>
            <a:solidFill>
              <a:schemeClr val="accent1"/>
            </a:solidFill>
            <a:ln>
              <a:noFill/>
            </a:ln>
            <a:effectLst/>
          </c:spPr>
          <c:invertIfNegative val="0"/>
          <c:dLbls>
            <c:dLbl>
              <c:idx val="0"/>
              <c:layout>
                <c:manualLayout>
                  <c:x val="-5.6785180766904505E-3"/>
                  <c:y val="7.3313138964414895E-2"/>
                </c:manualLayout>
              </c:layout>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6C8A-47E3-A87D-ACD7E600326F}"/>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General</c:formatCode>
                <c:ptCount val="1"/>
                <c:pt idx="0">
                  <c:v>87.5</c:v>
                </c:pt>
              </c:numCache>
            </c:numRef>
          </c:val>
          <c:extLst>
            <c:ext xmlns:c16="http://schemas.microsoft.com/office/drawing/2014/chart" uri="{C3380CC4-5D6E-409C-BE32-E72D297353CC}">
              <c16:uniqueId val="{00000000-6C8A-47E3-A87D-ACD7E600326F}"/>
            </c:ext>
          </c:extLst>
        </c:ser>
        <c:ser>
          <c:idx val="1"/>
          <c:order val="1"/>
          <c:tx>
            <c:strRef>
              <c:f>Sheet1!$C$1</c:f>
              <c:strCache>
                <c:ptCount val="1"/>
                <c:pt idx="0">
                  <c:v>Round 2</c:v>
                </c:pt>
              </c:strCache>
            </c:strRef>
          </c:tx>
          <c:spPr>
            <a:solidFill>
              <a:schemeClr val="bg1">
                <a:lumMod val="50000"/>
              </a:schemeClr>
            </a:solidFill>
            <a:ln>
              <a:noFill/>
            </a:ln>
            <a:effectLst/>
          </c:spPr>
          <c:invertIfNegative val="0"/>
          <c:dPt>
            <c:idx val="0"/>
            <c:invertIfNegative val="0"/>
            <c:bubble3D val="0"/>
            <c:spPr>
              <a:solidFill>
                <a:schemeClr val="bg1">
                  <a:lumMod val="50000"/>
                </a:schemeClr>
              </a:solidFill>
              <a:ln>
                <a:noFill/>
              </a:ln>
              <a:effectLst/>
            </c:spPr>
            <c:extLst>
              <c:ext xmlns:c16="http://schemas.microsoft.com/office/drawing/2014/chart" uri="{C3380CC4-5D6E-409C-BE32-E72D297353CC}">
                <c16:uniqueId val="{00000004-6C8A-47E3-A87D-ACD7E600326F}"/>
              </c:ext>
            </c:extLst>
          </c:dPt>
          <c:dLbls>
            <c:dLbl>
              <c:idx val="0"/>
              <c:layout>
                <c:manualLayout>
                  <c:x val="-5.6785180766903984E-3"/>
                  <c:y val="0.10518841677503006"/>
                </c:manualLayout>
              </c:layout>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6C8A-47E3-A87D-ACD7E600326F}"/>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General</c:formatCode>
                <c:ptCount val="1"/>
                <c:pt idx="0">
                  <c:v>73.099999999999994</c:v>
                </c:pt>
              </c:numCache>
            </c:numRef>
          </c:val>
          <c:extLst>
            <c:ext xmlns:c16="http://schemas.microsoft.com/office/drawing/2014/chart" uri="{C3380CC4-5D6E-409C-BE32-E72D297353CC}">
              <c16:uniqueId val="{00000001-6C8A-47E3-A87D-ACD7E600326F}"/>
            </c:ext>
          </c:extLst>
        </c:ser>
        <c:ser>
          <c:idx val="2"/>
          <c:order val="2"/>
          <c:tx>
            <c:strRef>
              <c:f>Sheet1!$D$1</c:f>
              <c:strCache>
                <c:ptCount val="1"/>
                <c:pt idx="0">
                  <c:v>Round 3</c:v>
                </c:pt>
              </c:strCache>
            </c:strRef>
          </c:tx>
          <c:spPr>
            <a:solidFill>
              <a:schemeClr val="bg2">
                <a:lumMod val="75000"/>
              </a:schemeClr>
            </a:solidFill>
            <a:ln>
              <a:noFill/>
            </a:ln>
            <a:effectLst/>
          </c:spPr>
          <c:invertIfNegative val="0"/>
          <c:dPt>
            <c:idx val="0"/>
            <c:invertIfNegative val="0"/>
            <c:bubble3D val="0"/>
            <c:spPr>
              <a:solidFill>
                <a:schemeClr val="bg1">
                  <a:lumMod val="50000"/>
                </a:schemeClr>
              </a:solidFill>
              <a:ln>
                <a:noFill/>
              </a:ln>
              <a:effectLst/>
            </c:spPr>
            <c:extLst>
              <c:ext xmlns:c16="http://schemas.microsoft.com/office/drawing/2014/chart" uri="{C3380CC4-5D6E-409C-BE32-E72D297353CC}">
                <c16:uniqueId val="{00000003-6C8A-47E3-A87D-ACD7E600326F}"/>
              </c:ext>
            </c:extLst>
          </c:dPt>
          <c:dLbls>
            <c:dLbl>
              <c:idx val="0"/>
              <c:layout>
                <c:manualLayout>
                  <c:x val="-5.6785180766905025E-3"/>
                  <c:y val="9.2438305650783995E-2"/>
                </c:manualLayout>
              </c:layout>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6C8A-47E3-A87D-ACD7E600326F}"/>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General</c:formatCode>
                <c:ptCount val="1"/>
                <c:pt idx="0">
                  <c:v>76</c:v>
                </c:pt>
              </c:numCache>
            </c:numRef>
          </c:val>
          <c:extLst>
            <c:ext xmlns:c16="http://schemas.microsoft.com/office/drawing/2014/chart" uri="{C3380CC4-5D6E-409C-BE32-E72D297353CC}">
              <c16:uniqueId val="{00000002-6C8A-47E3-A87D-ACD7E600326F}"/>
            </c:ext>
          </c:extLst>
        </c:ser>
        <c:dLbls>
          <c:showLegendKey val="0"/>
          <c:showVal val="0"/>
          <c:showCatName val="0"/>
          <c:showSerName val="0"/>
          <c:showPercent val="0"/>
          <c:showBubbleSize val="0"/>
        </c:dLbls>
        <c:gapWidth val="219"/>
        <c:overlap val="-27"/>
        <c:axId val="714246255"/>
        <c:axId val="1098028335"/>
      </c:barChart>
      <c:catAx>
        <c:axId val="714246255"/>
        <c:scaling>
          <c:orientation val="minMax"/>
        </c:scaling>
        <c:delete val="1"/>
        <c:axPos val="b"/>
        <c:numFmt formatCode="General" sourceLinked="1"/>
        <c:majorTickMark val="none"/>
        <c:minorTickMark val="none"/>
        <c:tickLblPos val="nextTo"/>
        <c:crossAx val="1098028335"/>
        <c:crosses val="autoZero"/>
        <c:auto val="1"/>
        <c:lblAlgn val="ctr"/>
        <c:lblOffset val="100"/>
        <c:noMultiLvlLbl val="0"/>
      </c:catAx>
      <c:valAx>
        <c:axId val="1098028335"/>
        <c:scaling>
          <c:orientation val="minMax"/>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GB" sz="1400"/>
                  <a:t>% agree or strongly agree</a:t>
                </a:r>
              </a:p>
            </c:rich>
          </c:tx>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714246255"/>
        <c:crosses val="autoZero"/>
        <c:crossBetween val="between"/>
        <c:majorUnit val="20"/>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rgbClr val="4F2F92"/>
            </a:solidFill>
            <a:ln>
              <a:noFill/>
            </a:ln>
            <a:effectLst/>
          </c:spPr>
          <c:invertIfNegative val="0"/>
          <c:dPt>
            <c:idx val="0"/>
            <c:invertIfNegative val="0"/>
            <c:bubble3D val="0"/>
            <c:spPr>
              <a:solidFill>
                <a:srgbClr val="00BD86"/>
              </a:solidFill>
              <a:ln>
                <a:noFill/>
              </a:ln>
              <a:effectLst/>
            </c:spPr>
            <c:extLst>
              <c:ext xmlns:c16="http://schemas.microsoft.com/office/drawing/2014/chart" uri="{C3380CC4-5D6E-409C-BE32-E72D297353CC}">
                <c16:uniqueId val="{00000001-1DC6-41B6-AEF9-98950948FEE8}"/>
              </c:ext>
            </c:extLst>
          </c:dPt>
          <c:dPt>
            <c:idx val="1"/>
            <c:invertIfNegative val="0"/>
            <c:bubble3D val="0"/>
            <c:spPr>
              <a:solidFill>
                <a:srgbClr val="00DB9D"/>
              </a:solidFill>
              <a:ln>
                <a:noFill/>
              </a:ln>
              <a:effectLst/>
            </c:spPr>
            <c:extLst>
              <c:ext xmlns:c16="http://schemas.microsoft.com/office/drawing/2014/chart" uri="{C3380CC4-5D6E-409C-BE32-E72D297353CC}">
                <c16:uniqueId val="{00000003-1DC6-41B6-AEF9-98950948FEE8}"/>
              </c:ext>
            </c:extLst>
          </c:dPt>
          <c:dPt>
            <c:idx val="2"/>
            <c:invertIfNegative val="0"/>
            <c:bubble3D val="0"/>
            <c:spPr>
              <a:solidFill>
                <a:srgbClr val="DF00C5"/>
              </a:solidFill>
              <a:ln>
                <a:noFill/>
              </a:ln>
              <a:effectLst/>
            </c:spPr>
            <c:extLst>
              <c:ext xmlns:c16="http://schemas.microsoft.com/office/drawing/2014/chart" uri="{C3380CC4-5D6E-409C-BE32-E72D297353CC}">
                <c16:uniqueId val="{00000005-1DC6-41B6-AEF9-98950948FEE8}"/>
              </c:ext>
            </c:extLst>
          </c:dPt>
          <c:dPt>
            <c:idx val="3"/>
            <c:invertIfNegative val="0"/>
            <c:bubble3D val="0"/>
            <c:spPr>
              <a:solidFill>
                <a:srgbClr val="6D5D69"/>
              </a:solidFill>
              <a:ln>
                <a:noFill/>
              </a:ln>
              <a:effectLst/>
            </c:spPr>
            <c:extLst>
              <c:ext xmlns:c16="http://schemas.microsoft.com/office/drawing/2014/chart" uri="{C3380CC4-5D6E-409C-BE32-E72D297353CC}">
                <c16:uniqueId val="{00000007-1DC6-41B6-AEF9-98950948FEE8}"/>
              </c:ext>
            </c:extLst>
          </c:dPt>
          <c:cat>
            <c:strRef>
              <c:f>Sheet1!$A$2:$A$5</c:f>
              <c:strCache>
                <c:ptCount val="4"/>
                <c:pt idx="0">
                  <c:v>AI aPLS (Approach 2)</c:v>
                </c:pt>
                <c:pt idx="1">
                  <c:v>AI aPLS (Approach 1)</c:v>
                </c:pt>
                <c:pt idx="2">
                  <c:v>Human aPLS</c:v>
                </c:pt>
                <c:pt idx="3">
                  <c:v>Scientific Abstract</c:v>
                </c:pt>
              </c:strCache>
            </c:strRef>
          </c:cat>
          <c:val>
            <c:numRef>
              <c:f>Sheet1!$B$2:$B$5</c:f>
              <c:numCache>
                <c:formatCode>General</c:formatCode>
                <c:ptCount val="4"/>
                <c:pt idx="0">
                  <c:v>1</c:v>
                </c:pt>
                <c:pt idx="1">
                  <c:v>1</c:v>
                </c:pt>
                <c:pt idx="2">
                  <c:v>1.4</c:v>
                </c:pt>
                <c:pt idx="3">
                  <c:v>3.15</c:v>
                </c:pt>
              </c:numCache>
            </c:numRef>
          </c:val>
          <c:extLst>
            <c:ext xmlns:c16="http://schemas.microsoft.com/office/drawing/2014/chart" uri="{C3380CC4-5D6E-409C-BE32-E72D297353CC}">
              <c16:uniqueId val="{00000008-1DC6-41B6-AEF9-98950948FEE8}"/>
            </c:ext>
          </c:extLst>
        </c:ser>
        <c:dLbls>
          <c:showLegendKey val="0"/>
          <c:showVal val="0"/>
          <c:showCatName val="0"/>
          <c:showSerName val="0"/>
          <c:showPercent val="0"/>
          <c:showBubbleSize val="0"/>
        </c:dLbls>
        <c:gapWidth val="182"/>
        <c:axId val="16077040"/>
        <c:axId val="1763094160"/>
      </c:barChart>
      <c:catAx>
        <c:axId val="16077040"/>
        <c:scaling>
          <c:orientation val="minMax"/>
        </c:scaling>
        <c:delete val="0"/>
        <c:axPos val="l"/>
        <c:numFmt formatCode="General" sourceLinked="1"/>
        <c:majorTickMark val="none"/>
        <c:minorTickMark val="none"/>
        <c:tickLblPos val="nextTo"/>
        <c:spPr>
          <a:noFill/>
          <a:ln w="19050" cap="flat" cmpd="sng" algn="ctr">
            <a:solidFill>
              <a:schemeClr val="tx2">
                <a:lumMod val="50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1763094160"/>
        <c:crosses val="autoZero"/>
        <c:auto val="1"/>
        <c:lblAlgn val="ctr"/>
        <c:lblOffset val="100"/>
        <c:noMultiLvlLbl val="0"/>
      </c:catAx>
      <c:valAx>
        <c:axId val="1763094160"/>
        <c:scaling>
          <c:orientation val="minMax"/>
          <c:max val="5"/>
        </c:scaling>
        <c:delete val="0"/>
        <c:axPos val="b"/>
        <c:title>
          <c:tx>
            <c:rich>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r>
                  <a:rPr lang="en-GB" sz="1200">
                    <a:solidFill>
                      <a:schemeClr val="tx1"/>
                    </a:solidFill>
                  </a:rPr>
                  <a:t>Reading</a:t>
                </a:r>
                <a:r>
                  <a:rPr lang="en-GB" sz="1200" baseline="0">
                    <a:solidFill>
                      <a:schemeClr val="tx1"/>
                    </a:solidFill>
                  </a:rPr>
                  <a:t> time (minutes)</a:t>
                </a:r>
                <a:endParaRPr lang="en-GB" sz="1200">
                  <a:solidFill>
                    <a:schemeClr val="tx1"/>
                  </a:solidFill>
                </a:endParaRPr>
              </a:p>
            </c:rich>
          </c:tx>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title>
        <c:numFmt formatCode="General" sourceLinked="1"/>
        <c:majorTickMark val="out"/>
        <c:minorTickMark val="none"/>
        <c:tickLblPos val="nextTo"/>
        <c:spPr>
          <a:noFill/>
          <a:ln w="19050">
            <a:solidFill>
              <a:schemeClr val="tx2">
                <a:lumMod val="50000"/>
              </a:schemeClr>
            </a:solid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1607704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Column1</c:v>
                </c:pt>
              </c:strCache>
            </c:strRef>
          </c:tx>
          <c:spPr>
            <a:solidFill>
              <a:srgbClr val="A6A6A6"/>
            </a:solidFill>
          </c:spPr>
          <c:dPt>
            <c:idx val="0"/>
            <c:bubble3D val="0"/>
            <c:spPr>
              <a:solidFill>
                <a:srgbClr val="FF0000"/>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1-DE39-4FAA-A894-04A680E9AB0E}"/>
              </c:ext>
            </c:extLst>
          </c:dPt>
          <c:dPt>
            <c:idx val="1"/>
            <c:bubble3D val="0"/>
            <c:spPr>
              <a:solidFill>
                <a:srgbClr val="92D050"/>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3-DE39-4FAA-A894-04A680E9AB0E}"/>
              </c:ext>
            </c:extLst>
          </c:dPt>
          <c:dPt>
            <c:idx val="2"/>
            <c:bubble3D val="0"/>
            <c:spPr>
              <a:solidFill>
                <a:srgbClr val="FFFF00"/>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5-DE39-4FAA-A894-04A680E9AB0E}"/>
              </c:ext>
            </c:extLst>
          </c:dPt>
          <c:dLbls>
            <c:dLbl>
              <c:idx val="0"/>
              <c:layout>
                <c:manualLayout>
                  <c:x val="-0.14505060488862997"/>
                  <c:y val="0.20581695543087847"/>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DE39-4FAA-A894-04A680E9AB0E}"/>
                </c:ext>
              </c:extLst>
            </c:dLbl>
            <c:dLbl>
              <c:idx val="1"/>
              <c:layout>
                <c:manualLayout>
                  <c:x val="-0.14826743975028578"/>
                  <c:y val="-0.22588992671447883"/>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DE39-4FAA-A894-04A680E9AB0E}"/>
                </c:ext>
              </c:extLst>
            </c:dLbl>
            <c:dLbl>
              <c:idx val="2"/>
              <c:layout>
                <c:manualLayout>
                  <c:x val="0.25582658521558349"/>
                  <c:y val="6.3015628969379997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DE39-4FAA-A894-04A680E9AB0E}"/>
                </c:ext>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dLblPos val="in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Sheet1!$A$2:$A$4</c:f>
              <c:strCache>
                <c:ptCount val="3"/>
                <c:pt idx="0">
                  <c:v>Poor</c:v>
                </c:pt>
                <c:pt idx="1">
                  <c:v>Good</c:v>
                </c:pt>
                <c:pt idx="2">
                  <c:v>Moderate</c:v>
                </c:pt>
              </c:strCache>
            </c:strRef>
          </c:cat>
          <c:val>
            <c:numRef>
              <c:f>Sheet1!$B$2:$B$4</c:f>
              <c:numCache>
                <c:formatCode>General</c:formatCode>
                <c:ptCount val="3"/>
                <c:pt idx="0">
                  <c:v>22</c:v>
                </c:pt>
                <c:pt idx="1">
                  <c:v>33</c:v>
                </c:pt>
                <c:pt idx="2">
                  <c:v>43</c:v>
                </c:pt>
              </c:numCache>
            </c:numRef>
          </c:val>
          <c:extLst>
            <c:ext xmlns:c16="http://schemas.microsoft.com/office/drawing/2014/chart" uri="{C3380CC4-5D6E-409C-BE32-E72D297353CC}">
              <c16:uniqueId val="{00000006-DE39-4FAA-A894-04A680E9AB0E}"/>
            </c:ext>
          </c:extLst>
        </c:ser>
        <c:dLbls>
          <c:dLblPos val="inEnd"/>
          <c:showLegendKey val="0"/>
          <c:showVal val="0"/>
          <c:showCatName val="0"/>
          <c:showSerName val="0"/>
          <c:showPercent val="1"/>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Column1</c:v>
                </c:pt>
              </c:strCache>
            </c:strRef>
          </c:tx>
          <c:spPr>
            <a:solidFill>
              <a:srgbClr val="A6A6A6"/>
            </a:solidFill>
          </c:spPr>
          <c:dPt>
            <c:idx val="0"/>
            <c:bubble3D val="0"/>
            <c:spPr>
              <a:solidFill>
                <a:srgbClr val="FF0000"/>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1-5F09-4B94-ACC1-98B549377D4E}"/>
              </c:ext>
            </c:extLst>
          </c:dPt>
          <c:dPt>
            <c:idx val="1"/>
            <c:bubble3D val="0"/>
            <c:spPr>
              <a:solidFill>
                <a:srgbClr val="92D050"/>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3-5F09-4B94-ACC1-98B549377D4E}"/>
              </c:ext>
            </c:extLst>
          </c:dPt>
          <c:dPt>
            <c:idx val="2"/>
            <c:bubble3D val="0"/>
            <c:spPr>
              <a:solidFill>
                <a:srgbClr val="FFFF00"/>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5-5F09-4B94-ACC1-98B549377D4E}"/>
              </c:ext>
            </c:extLst>
          </c:dPt>
          <c:dLbls>
            <c:dLbl>
              <c:idx val="0"/>
              <c:layout>
                <c:manualLayout>
                  <c:x val="-8.4146544306631377E-2"/>
                  <c:y val="0.1288855201939338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5F09-4B94-ACC1-98B549377D4E}"/>
                </c:ext>
              </c:extLst>
            </c:dLbl>
            <c:dLbl>
              <c:idx val="1"/>
              <c:layout>
                <c:manualLayout>
                  <c:x val="-0.20276054658681086"/>
                  <c:y val="-0.1633831355844613"/>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5F09-4B94-ACC1-98B549377D4E}"/>
                </c:ext>
              </c:extLst>
            </c:dLbl>
            <c:dLbl>
              <c:idx val="2"/>
              <c:layout>
                <c:manualLayout>
                  <c:x val="0.25582658521558349"/>
                  <c:y val="6.3015628969379997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5F09-4B94-ACC1-98B549377D4E}"/>
                </c:ext>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dLblPos val="in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Sheet1!$A$2:$A$4</c:f>
              <c:strCache>
                <c:ptCount val="3"/>
                <c:pt idx="0">
                  <c:v>Poor</c:v>
                </c:pt>
                <c:pt idx="1">
                  <c:v>Good</c:v>
                </c:pt>
                <c:pt idx="2">
                  <c:v>Moderate</c:v>
                </c:pt>
              </c:strCache>
            </c:strRef>
          </c:cat>
          <c:val>
            <c:numRef>
              <c:f>Sheet1!$B$2:$B$4</c:f>
              <c:numCache>
                <c:formatCode>General</c:formatCode>
                <c:ptCount val="3"/>
                <c:pt idx="0">
                  <c:v>12</c:v>
                </c:pt>
                <c:pt idx="1">
                  <c:v>45</c:v>
                </c:pt>
                <c:pt idx="2">
                  <c:v>44</c:v>
                </c:pt>
              </c:numCache>
            </c:numRef>
          </c:val>
          <c:extLst>
            <c:ext xmlns:c16="http://schemas.microsoft.com/office/drawing/2014/chart" uri="{C3380CC4-5D6E-409C-BE32-E72D297353CC}">
              <c16:uniqueId val="{00000006-5F09-4B94-ACC1-98B549377D4E}"/>
            </c:ext>
          </c:extLst>
        </c:ser>
        <c:dLbls>
          <c:dLblPos val="inEnd"/>
          <c:showLegendKey val="0"/>
          <c:showVal val="0"/>
          <c:showCatName val="0"/>
          <c:showSerName val="0"/>
          <c:showPercent val="1"/>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Column1</c:v>
                </c:pt>
              </c:strCache>
            </c:strRef>
          </c:tx>
          <c:spPr>
            <a:solidFill>
              <a:srgbClr val="A6A6A6"/>
            </a:solidFill>
          </c:spPr>
          <c:dPt>
            <c:idx val="0"/>
            <c:bubble3D val="0"/>
            <c:spPr>
              <a:solidFill>
                <a:srgbClr val="FF0000"/>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1-54F6-4756-A8AC-D3547BF0DEE2}"/>
              </c:ext>
            </c:extLst>
          </c:dPt>
          <c:dPt>
            <c:idx val="1"/>
            <c:bubble3D val="0"/>
            <c:spPr>
              <a:solidFill>
                <a:srgbClr val="92D050"/>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3-54F6-4756-A8AC-D3547BF0DEE2}"/>
              </c:ext>
            </c:extLst>
          </c:dPt>
          <c:dPt>
            <c:idx val="2"/>
            <c:bubble3D val="0"/>
            <c:spPr>
              <a:solidFill>
                <a:srgbClr val="FFFF00"/>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5-54F6-4756-A8AC-D3547BF0DEE2}"/>
              </c:ext>
            </c:extLst>
          </c:dPt>
          <c:dLbls>
            <c:dLbl>
              <c:idx val="0"/>
              <c:layout>
                <c:manualLayout>
                  <c:x val="-2.9653437470106462E-2"/>
                  <c:y val="5.6762299659298236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54F6-4756-A8AC-D3547BF0DEE2}"/>
                </c:ext>
              </c:extLst>
            </c:dLbl>
            <c:dLbl>
              <c:idx val="1"/>
              <c:layout>
                <c:manualLayout>
                  <c:x val="-0.20276054658681086"/>
                  <c:y val="-0.1633831355844613"/>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54F6-4756-A8AC-D3547BF0DEE2}"/>
                </c:ext>
              </c:extLst>
            </c:dLbl>
            <c:dLbl>
              <c:idx val="2"/>
              <c:layout>
                <c:manualLayout>
                  <c:x val="0.1500458484152703"/>
                  <c:y val="0.1928374259317241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54F6-4756-A8AC-D3547BF0DEE2}"/>
                </c:ext>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dLblPos val="in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Sheet1!$A$2:$A$4</c:f>
              <c:strCache>
                <c:ptCount val="3"/>
                <c:pt idx="0">
                  <c:v>Poor</c:v>
                </c:pt>
                <c:pt idx="1">
                  <c:v>Good</c:v>
                </c:pt>
                <c:pt idx="2">
                  <c:v>Moderate</c:v>
                </c:pt>
              </c:strCache>
            </c:strRef>
          </c:cat>
          <c:val>
            <c:numRef>
              <c:f>Sheet1!$B$2:$B$4</c:f>
              <c:numCache>
                <c:formatCode>General</c:formatCode>
                <c:ptCount val="3"/>
                <c:pt idx="0">
                  <c:v>4</c:v>
                </c:pt>
                <c:pt idx="1">
                  <c:v>78</c:v>
                </c:pt>
                <c:pt idx="2">
                  <c:v>18</c:v>
                </c:pt>
              </c:numCache>
            </c:numRef>
          </c:val>
          <c:extLst>
            <c:ext xmlns:c16="http://schemas.microsoft.com/office/drawing/2014/chart" uri="{C3380CC4-5D6E-409C-BE32-E72D297353CC}">
              <c16:uniqueId val="{00000006-54F6-4756-A8AC-D3547BF0DEE2}"/>
            </c:ext>
          </c:extLst>
        </c:ser>
        <c:dLbls>
          <c:dLblPos val="inEnd"/>
          <c:showLegendKey val="0"/>
          <c:showVal val="0"/>
          <c:showCatName val="0"/>
          <c:showSerName val="0"/>
          <c:showPercent val="1"/>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percentStacked"/>
        <c:varyColors val="0"/>
        <c:ser>
          <c:idx val="0"/>
          <c:order val="0"/>
          <c:tx>
            <c:strRef>
              <c:f>Sheet1!$B$1</c:f>
              <c:strCache>
                <c:ptCount val="1"/>
                <c:pt idx="0">
                  <c:v>Title</c:v>
                </c:pt>
              </c:strCache>
            </c:strRef>
          </c:tx>
          <c:spPr>
            <a:solidFill>
              <a:schemeClr val="accent1"/>
            </a:solidFill>
            <a:ln>
              <a:noFill/>
            </a:ln>
            <a:effectLst/>
          </c:spPr>
          <c:invertIfNegative val="0"/>
          <c:cat>
            <c:strRef>
              <c:f>Sheet1!$A$2</c:f>
              <c:strCache>
                <c:ptCount val="1"/>
                <c:pt idx="0">
                  <c:v>Category 1</c:v>
                </c:pt>
              </c:strCache>
            </c:strRef>
          </c:cat>
          <c:val>
            <c:numRef>
              <c:f>Sheet1!$B$2</c:f>
              <c:numCache>
                <c:formatCode>General</c:formatCode>
                <c:ptCount val="1"/>
                <c:pt idx="0">
                  <c:v>1</c:v>
                </c:pt>
              </c:numCache>
            </c:numRef>
          </c:val>
          <c:extLst>
            <c:ext xmlns:c16="http://schemas.microsoft.com/office/drawing/2014/chart" uri="{C3380CC4-5D6E-409C-BE32-E72D297353CC}">
              <c16:uniqueId val="{00000000-D266-431C-9308-4904E0B4ABB3}"/>
            </c:ext>
          </c:extLst>
        </c:ser>
        <c:ser>
          <c:idx val="1"/>
          <c:order val="1"/>
          <c:tx>
            <c:strRef>
              <c:f>Sheet1!$C$1</c:f>
              <c:strCache>
                <c:ptCount val="1"/>
                <c:pt idx="0">
                  <c:v>Introduction</c:v>
                </c:pt>
              </c:strCache>
            </c:strRef>
          </c:tx>
          <c:spPr>
            <a:solidFill>
              <a:schemeClr val="accent2"/>
            </a:solidFill>
            <a:ln>
              <a:noFill/>
            </a:ln>
            <a:effectLst/>
          </c:spPr>
          <c:invertIfNegative val="0"/>
          <c:cat>
            <c:strRef>
              <c:f>Sheet1!$A$2</c:f>
              <c:strCache>
                <c:ptCount val="1"/>
                <c:pt idx="0">
                  <c:v>Category 1</c:v>
                </c:pt>
              </c:strCache>
            </c:strRef>
          </c:cat>
          <c:val>
            <c:numRef>
              <c:f>Sheet1!$C$2</c:f>
              <c:numCache>
                <c:formatCode>General</c:formatCode>
                <c:ptCount val="1"/>
                <c:pt idx="0">
                  <c:v>3</c:v>
                </c:pt>
              </c:numCache>
            </c:numRef>
          </c:val>
          <c:extLst>
            <c:ext xmlns:c16="http://schemas.microsoft.com/office/drawing/2014/chart" uri="{C3380CC4-5D6E-409C-BE32-E72D297353CC}">
              <c16:uniqueId val="{00000001-D266-431C-9308-4904E0B4ABB3}"/>
            </c:ext>
          </c:extLst>
        </c:ser>
        <c:ser>
          <c:idx val="2"/>
          <c:order val="2"/>
          <c:tx>
            <c:strRef>
              <c:f>Sheet1!$D$1</c:f>
              <c:strCache>
                <c:ptCount val="1"/>
                <c:pt idx="0">
                  <c:v>Methods</c:v>
                </c:pt>
              </c:strCache>
            </c:strRef>
          </c:tx>
          <c:spPr>
            <a:solidFill>
              <a:srgbClr val="3A39A8"/>
            </a:solidFill>
            <a:ln>
              <a:noFill/>
            </a:ln>
            <a:effectLst/>
          </c:spPr>
          <c:invertIfNegative val="0"/>
          <c:cat>
            <c:strRef>
              <c:f>Sheet1!$A$2</c:f>
              <c:strCache>
                <c:ptCount val="1"/>
                <c:pt idx="0">
                  <c:v>Category 1</c:v>
                </c:pt>
              </c:strCache>
            </c:strRef>
          </c:cat>
          <c:val>
            <c:numRef>
              <c:f>Sheet1!$D$2</c:f>
              <c:numCache>
                <c:formatCode>General</c:formatCode>
                <c:ptCount val="1"/>
                <c:pt idx="0">
                  <c:v>21</c:v>
                </c:pt>
              </c:numCache>
            </c:numRef>
          </c:val>
          <c:extLst>
            <c:ext xmlns:c16="http://schemas.microsoft.com/office/drawing/2014/chart" uri="{C3380CC4-5D6E-409C-BE32-E72D297353CC}">
              <c16:uniqueId val="{00000002-D266-431C-9308-4904E0B4ABB3}"/>
            </c:ext>
          </c:extLst>
        </c:ser>
        <c:ser>
          <c:idx val="3"/>
          <c:order val="3"/>
          <c:tx>
            <c:strRef>
              <c:f>Sheet1!$E$1</c:f>
              <c:strCache>
                <c:ptCount val="1"/>
                <c:pt idx="0">
                  <c:v>Results</c:v>
                </c:pt>
              </c:strCache>
            </c:strRef>
          </c:tx>
          <c:spPr>
            <a:solidFill>
              <a:schemeClr val="accent4"/>
            </a:solidFill>
            <a:ln>
              <a:noFill/>
            </a:ln>
            <a:effectLst/>
          </c:spPr>
          <c:invertIfNegative val="0"/>
          <c:dPt>
            <c:idx val="0"/>
            <c:invertIfNegative val="0"/>
            <c:bubble3D val="0"/>
            <c:spPr>
              <a:solidFill>
                <a:schemeClr val="accent2">
                  <a:lumMod val="60000"/>
                  <a:lumOff val="40000"/>
                </a:schemeClr>
              </a:solidFill>
              <a:ln>
                <a:noFill/>
              </a:ln>
              <a:effectLst/>
            </c:spPr>
            <c:extLst>
              <c:ext xmlns:c16="http://schemas.microsoft.com/office/drawing/2014/chart" uri="{C3380CC4-5D6E-409C-BE32-E72D297353CC}">
                <c16:uniqueId val="{00000000-C88E-478C-89DC-A248C11086D7}"/>
              </c:ext>
            </c:extLst>
          </c:dPt>
          <c:cat>
            <c:strRef>
              <c:f>Sheet1!$A$2</c:f>
              <c:strCache>
                <c:ptCount val="1"/>
                <c:pt idx="0">
                  <c:v>Category 1</c:v>
                </c:pt>
              </c:strCache>
            </c:strRef>
          </c:cat>
          <c:val>
            <c:numRef>
              <c:f>Sheet1!$E$2</c:f>
              <c:numCache>
                <c:formatCode>General</c:formatCode>
                <c:ptCount val="1"/>
                <c:pt idx="0">
                  <c:v>5</c:v>
                </c:pt>
              </c:numCache>
            </c:numRef>
          </c:val>
          <c:extLst>
            <c:ext xmlns:c16="http://schemas.microsoft.com/office/drawing/2014/chart" uri="{C3380CC4-5D6E-409C-BE32-E72D297353CC}">
              <c16:uniqueId val="{00000003-D266-431C-9308-4904E0B4ABB3}"/>
            </c:ext>
          </c:extLst>
        </c:ser>
        <c:ser>
          <c:idx val="4"/>
          <c:order val="4"/>
          <c:tx>
            <c:strRef>
              <c:f>Sheet1!$F$1</c:f>
              <c:strCache>
                <c:ptCount val="1"/>
                <c:pt idx="0">
                  <c:v>Discussion</c:v>
                </c:pt>
              </c:strCache>
            </c:strRef>
          </c:tx>
          <c:spPr>
            <a:solidFill>
              <a:schemeClr val="accent5"/>
            </a:solidFill>
            <a:ln>
              <a:noFill/>
            </a:ln>
            <a:effectLst/>
          </c:spPr>
          <c:invertIfNegative val="0"/>
          <c:cat>
            <c:strRef>
              <c:f>Sheet1!$A$2</c:f>
              <c:strCache>
                <c:ptCount val="1"/>
                <c:pt idx="0">
                  <c:v>Category 1</c:v>
                </c:pt>
              </c:strCache>
            </c:strRef>
          </c:cat>
          <c:val>
            <c:numRef>
              <c:f>Sheet1!$F$2</c:f>
              <c:numCache>
                <c:formatCode>General</c:formatCode>
                <c:ptCount val="1"/>
                <c:pt idx="0">
                  <c:v>2</c:v>
                </c:pt>
              </c:numCache>
            </c:numRef>
          </c:val>
          <c:extLst>
            <c:ext xmlns:c16="http://schemas.microsoft.com/office/drawing/2014/chart" uri="{C3380CC4-5D6E-409C-BE32-E72D297353CC}">
              <c16:uniqueId val="{00000004-D266-431C-9308-4904E0B4ABB3}"/>
            </c:ext>
          </c:extLst>
        </c:ser>
        <c:ser>
          <c:idx val="5"/>
          <c:order val="5"/>
          <c:tx>
            <c:strRef>
              <c:f>Sheet1!$G$1</c:f>
              <c:strCache>
                <c:ptCount val="1"/>
                <c:pt idx="0">
                  <c:v>Other</c:v>
                </c:pt>
              </c:strCache>
            </c:strRef>
          </c:tx>
          <c:spPr>
            <a:solidFill>
              <a:schemeClr val="bg1">
                <a:lumMod val="65000"/>
              </a:schemeClr>
            </a:solidFill>
            <a:ln>
              <a:noFill/>
            </a:ln>
            <a:effectLst/>
          </c:spPr>
          <c:invertIfNegative val="0"/>
          <c:dPt>
            <c:idx val="0"/>
            <c:invertIfNegative val="0"/>
            <c:bubble3D val="0"/>
            <c:spPr>
              <a:solidFill>
                <a:schemeClr val="bg1">
                  <a:lumMod val="65000"/>
                </a:schemeClr>
              </a:solidFill>
              <a:ln>
                <a:noFill/>
              </a:ln>
              <a:effectLst/>
            </c:spPr>
            <c:extLst>
              <c:ext xmlns:c16="http://schemas.microsoft.com/office/drawing/2014/chart" uri="{C3380CC4-5D6E-409C-BE32-E72D297353CC}">
                <c16:uniqueId val="{00000006-D266-431C-9308-4904E0B4ABB3}"/>
              </c:ext>
            </c:extLst>
          </c:dPt>
          <c:cat>
            <c:strRef>
              <c:f>Sheet1!$A$2</c:f>
              <c:strCache>
                <c:ptCount val="1"/>
                <c:pt idx="0">
                  <c:v>Category 1</c:v>
                </c:pt>
              </c:strCache>
            </c:strRef>
          </c:cat>
          <c:val>
            <c:numRef>
              <c:f>Sheet1!$G$2</c:f>
              <c:numCache>
                <c:formatCode>General</c:formatCode>
                <c:ptCount val="1"/>
                <c:pt idx="0">
                  <c:v>3</c:v>
                </c:pt>
              </c:numCache>
            </c:numRef>
          </c:val>
          <c:extLst>
            <c:ext xmlns:c16="http://schemas.microsoft.com/office/drawing/2014/chart" uri="{C3380CC4-5D6E-409C-BE32-E72D297353CC}">
              <c16:uniqueId val="{00000005-D266-431C-9308-4904E0B4ABB3}"/>
            </c:ext>
          </c:extLst>
        </c:ser>
        <c:dLbls>
          <c:showLegendKey val="0"/>
          <c:showVal val="0"/>
          <c:showCatName val="0"/>
          <c:showSerName val="0"/>
          <c:showPercent val="0"/>
          <c:showBubbleSize val="0"/>
        </c:dLbls>
        <c:gapWidth val="150"/>
        <c:overlap val="100"/>
        <c:axId val="791483584"/>
        <c:axId val="785644720"/>
      </c:barChart>
      <c:catAx>
        <c:axId val="791483584"/>
        <c:scaling>
          <c:orientation val="minMax"/>
        </c:scaling>
        <c:delete val="1"/>
        <c:axPos val="l"/>
        <c:numFmt formatCode="General" sourceLinked="1"/>
        <c:majorTickMark val="none"/>
        <c:minorTickMark val="none"/>
        <c:tickLblPos val="nextTo"/>
        <c:crossAx val="785644720"/>
        <c:crosses val="autoZero"/>
        <c:auto val="1"/>
        <c:lblAlgn val="ctr"/>
        <c:lblOffset val="100"/>
        <c:noMultiLvlLbl val="0"/>
      </c:catAx>
      <c:valAx>
        <c:axId val="785644720"/>
        <c:scaling>
          <c:orientation val="minMax"/>
        </c:scaling>
        <c:delete val="1"/>
        <c:axPos val="b"/>
        <c:numFmt formatCode="0%" sourceLinked="1"/>
        <c:majorTickMark val="none"/>
        <c:minorTickMark val="none"/>
        <c:tickLblPos val="nextTo"/>
        <c:crossAx val="79148358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percentStacked"/>
        <c:varyColors val="0"/>
        <c:ser>
          <c:idx val="0"/>
          <c:order val="0"/>
          <c:tx>
            <c:strRef>
              <c:f>Sheet1!$B$1</c:f>
              <c:strCache>
                <c:ptCount val="1"/>
                <c:pt idx="0">
                  <c:v>Title/abstract</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Sheet1!$A$2:$A$5</c:f>
              <c:strCache>
                <c:ptCount val="4"/>
                <c:pt idx="0">
                  <c:v>STROBE</c:v>
                </c:pt>
                <c:pt idx="1">
                  <c:v>PRISMA</c:v>
                </c:pt>
                <c:pt idx="2">
                  <c:v>CONSORT</c:v>
                </c:pt>
                <c:pt idx="3">
                  <c:v>ACCORD</c:v>
                </c:pt>
              </c:strCache>
            </c:strRef>
          </c:cat>
          <c:val>
            <c:numRef>
              <c:f>Sheet1!$B$2:$B$5</c:f>
              <c:numCache>
                <c:formatCode>General</c:formatCode>
                <c:ptCount val="4"/>
                <c:pt idx="0">
                  <c:v>1</c:v>
                </c:pt>
                <c:pt idx="1">
                  <c:v>1</c:v>
                </c:pt>
                <c:pt idx="2">
                  <c:v>2</c:v>
                </c:pt>
                <c:pt idx="3">
                  <c:v>1</c:v>
                </c:pt>
              </c:numCache>
            </c:numRef>
          </c:val>
          <c:extLst>
            <c:ext xmlns:c16="http://schemas.microsoft.com/office/drawing/2014/chart" uri="{C3380CC4-5D6E-409C-BE32-E72D297353CC}">
              <c16:uniqueId val="{00000000-D266-431C-9308-4904E0B4ABB3}"/>
            </c:ext>
          </c:extLst>
        </c:ser>
        <c:ser>
          <c:idx val="1"/>
          <c:order val="1"/>
          <c:tx>
            <c:strRef>
              <c:f>Sheet1!$C$1</c:f>
              <c:strCache>
                <c:ptCount val="1"/>
                <c:pt idx="0">
                  <c:v>Introduction</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Sheet1!$A$2:$A$5</c:f>
              <c:strCache>
                <c:ptCount val="4"/>
                <c:pt idx="0">
                  <c:v>STROBE</c:v>
                </c:pt>
                <c:pt idx="1">
                  <c:v>PRISMA</c:v>
                </c:pt>
                <c:pt idx="2">
                  <c:v>CONSORT</c:v>
                </c:pt>
                <c:pt idx="3">
                  <c:v>ACCORD</c:v>
                </c:pt>
              </c:strCache>
            </c:strRef>
          </c:cat>
          <c:val>
            <c:numRef>
              <c:f>Sheet1!$C$2:$C$5</c:f>
              <c:numCache>
                <c:formatCode>General</c:formatCode>
                <c:ptCount val="4"/>
                <c:pt idx="0">
                  <c:v>2</c:v>
                </c:pt>
                <c:pt idx="1">
                  <c:v>2</c:v>
                </c:pt>
                <c:pt idx="2">
                  <c:v>2</c:v>
                </c:pt>
                <c:pt idx="3">
                  <c:v>3</c:v>
                </c:pt>
              </c:numCache>
            </c:numRef>
          </c:val>
          <c:extLst>
            <c:ext xmlns:c16="http://schemas.microsoft.com/office/drawing/2014/chart" uri="{C3380CC4-5D6E-409C-BE32-E72D297353CC}">
              <c16:uniqueId val="{00000001-D266-431C-9308-4904E0B4ABB3}"/>
            </c:ext>
          </c:extLst>
        </c:ser>
        <c:ser>
          <c:idx val="2"/>
          <c:order val="2"/>
          <c:tx>
            <c:strRef>
              <c:f>Sheet1!$D$1</c:f>
              <c:strCache>
                <c:ptCount val="1"/>
                <c:pt idx="0">
                  <c:v>Methods</c:v>
                </c:pt>
              </c:strCache>
            </c:strRef>
          </c:tx>
          <c:spPr>
            <a:solidFill>
              <a:srgbClr val="3A39A8"/>
            </a:solidFill>
            <a:ln>
              <a:noFill/>
            </a:ln>
            <a:effectLst/>
          </c:spPr>
          <c:invertIfNegative val="0"/>
          <c:dPt>
            <c:idx val="3"/>
            <c:invertIfNegative val="0"/>
            <c:bubble3D val="0"/>
            <c:spPr>
              <a:solidFill>
                <a:srgbClr val="3A39A8"/>
              </a:solidFill>
              <a:ln>
                <a:solidFill>
                  <a:srgbClr val="3A39A8"/>
                </a:solidFill>
              </a:ln>
              <a:effectLst/>
            </c:spPr>
            <c:extLst>
              <c:ext xmlns:c16="http://schemas.microsoft.com/office/drawing/2014/chart" uri="{C3380CC4-5D6E-409C-BE32-E72D297353CC}">
                <c16:uniqueId val="{00000000-E4BB-421E-A9D4-21D834B0B0B6}"/>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Sheet1!$A$2:$A$5</c:f>
              <c:strCache>
                <c:ptCount val="4"/>
                <c:pt idx="0">
                  <c:v>STROBE</c:v>
                </c:pt>
                <c:pt idx="1">
                  <c:v>PRISMA</c:v>
                </c:pt>
                <c:pt idx="2">
                  <c:v>CONSORT</c:v>
                </c:pt>
                <c:pt idx="3">
                  <c:v>ACCORD</c:v>
                </c:pt>
              </c:strCache>
            </c:strRef>
          </c:cat>
          <c:val>
            <c:numRef>
              <c:f>Sheet1!$D$2:$D$5</c:f>
              <c:numCache>
                <c:formatCode>General</c:formatCode>
                <c:ptCount val="4"/>
                <c:pt idx="0">
                  <c:v>9</c:v>
                </c:pt>
                <c:pt idx="1">
                  <c:v>19</c:v>
                </c:pt>
                <c:pt idx="2">
                  <c:v>17</c:v>
                </c:pt>
                <c:pt idx="3">
                  <c:v>21</c:v>
                </c:pt>
              </c:numCache>
            </c:numRef>
          </c:val>
          <c:extLst>
            <c:ext xmlns:c16="http://schemas.microsoft.com/office/drawing/2014/chart" uri="{C3380CC4-5D6E-409C-BE32-E72D297353CC}">
              <c16:uniqueId val="{00000002-D266-431C-9308-4904E0B4ABB3}"/>
            </c:ext>
          </c:extLst>
        </c:ser>
        <c:ser>
          <c:idx val="3"/>
          <c:order val="3"/>
          <c:tx>
            <c:strRef>
              <c:f>Sheet1!$E$1</c:f>
              <c:strCache>
                <c:ptCount val="1"/>
                <c:pt idx="0">
                  <c:v>Results</c:v>
                </c:pt>
              </c:strCache>
            </c:strRef>
          </c:tx>
          <c:spPr>
            <a:solidFill>
              <a:schemeClr val="accent2">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Sheet1!$A$2:$A$5</c:f>
              <c:strCache>
                <c:ptCount val="4"/>
                <c:pt idx="0">
                  <c:v>STROBE</c:v>
                </c:pt>
                <c:pt idx="1">
                  <c:v>PRISMA</c:v>
                </c:pt>
                <c:pt idx="2">
                  <c:v>CONSORT</c:v>
                </c:pt>
                <c:pt idx="3">
                  <c:v>ACCORD</c:v>
                </c:pt>
              </c:strCache>
            </c:strRef>
          </c:cat>
          <c:val>
            <c:numRef>
              <c:f>Sheet1!$E$2:$E$5</c:f>
              <c:numCache>
                <c:formatCode>General</c:formatCode>
                <c:ptCount val="4"/>
                <c:pt idx="0">
                  <c:v>5</c:v>
                </c:pt>
                <c:pt idx="1">
                  <c:v>11</c:v>
                </c:pt>
                <c:pt idx="2">
                  <c:v>10</c:v>
                </c:pt>
                <c:pt idx="3">
                  <c:v>5</c:v>
                </c:pt>
              </c:numCache>
            </c:numRef>
          </c:val>
          <c:extLst>
            <c:ext xmlns:c16="http://schemas.microsoft.com/office/drawing/2014/chart" uri="{C3380CC4-5D6E-409C-BE32-E72D297353CC}">
              <c16:uniqueId val="{00000003-D266-431C-9308-4904E0B4ABB3}"/>
            </c:ext>
          </c:extLst>
        </c:ser>
        <c:ser>
          <c:idx val="4"/>
          <c:order val="4"/>
          <c:tx>
            <c:strRef>
              <c:f>Sheet1!$F$1</c:f>
              <c:strCache>
                <c:ptCount val="1"/>
                <c:pt idx="0">
                  <c:v>Discussion</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Sheet1!$A$2:$A$5</c:f>
              <c:strCache>
                <c:ptCount val="4"/>
                <c:pt idx="0">
                  <c:v>STROBE</c:v>
                </c:pt>
                <c:pt idx="1">
                  <c:v>PRISMA</c:v>
                </c:pt>
                <c:pt idx="2">
                  <c:v>CONSORT</c:v>
                </c:pt>
                <c:pt idx="3">
                  <c:v>ACCORD</c:v>
                </c:pt>
              </c:strCache>
            </c:strRef>
          </c:cat>
          <c:val>
            <c:numRef>
              <c:f>Sheet1!$F$2:$F$5</c:f>
              <c:numCache>
                <c:formatCode>General</c:formatCode>
                <c:ptCount val="4"/>
                <c:pt idx="0">
                  <c:v>4</c:v>
                </c:pt>
                <c:pt idx="1">
                  <c:v>4</c:v>
                </c:pt>
                <c:pt idx="2">
                  <c:v>3</c:v>
                </c:pt>
                <c:pt idx="3">
                  <c:v>2</c:v>
                </c:pt>
              </c:numCache>
            </c:numRef>
          </c:val>
          <c:extLst>
            <c:ext xmlns:c16="http://schemas.microsoft.com/office/drawing/2014/chart" uri="{C3380CC4-5D6E-409C-BE32-E72D297353CC}">
              <c16:uniqueId val="{00000004-D266-431C-9308-4904E0B4ABB3}"/>
            </c:ext>
          </c:extLst>
        </c:ser>
        <c:ser>
          <c:idx val="5"/>
          <c:order val="5"/>
          <c:tx>
            <c:strRef>
              <c:f>Sheet1!$G$1</c:f>
              <c:strCache>
                <c:ptCount val="1"/>
                <c:pt idx="0">
                  <c:v>Other</c:v>
                </c:pt>
              </c:strCache>
            </c:strRef>
          </c:tx>
          <c:spPr>
            <a:solidFill>
              <a:schemeClr val="bg1">
                <a:lumMod val="65000"/>
              </a:schemeClr>
            </a:solidFill>
            <a:ln>
              <a:noFill/>
            </a:ln>
            <a:effectLst/>
          </c:spPr>
          <c:invertIfNegative val="0"/>
          <c:dPt>
            <c:idx val="0"/>
            <c:invertIfNegative val="0"/>
            <c:bubble3D val="0"/>
            <c:spPr>
              <a:solidFill>
                <a:schemeClr val="bg1">
                  <a:lumMod val="65000"/>
                </a:schemeClr>
              </a:solidFill>
              <a:ln>
                <a:noFill/>
              </a:ln>
              <a:effectLst/>
            </c:spPr>
            <c:extLst>
              <c:ext xmlns:c16="http://schemas.microsoft.com/office/drawing/2014/chart" uri="{C3380CC4-5D6E-409C-BE32-E72D297353CC}">
                <c16:uniqueId val="{00000006-D266-431C-9308-4904E0B4ABB3}"/>
              </c:ext>
            </c:extLst>
          </c:dPt>
          <c:dPt>
            <c:idx val="1"/>
            <c:invertIfNegative val="0"/>
            <c:bubble3D val="0"/>
            <c:spPr>
              <a:solidFill>
                <a:schemeClr val="bg1">
                  <a:lumMod val="65000"/>
                </a:schemeClr>
              </a:solidFill>
              <a:ln>
                <a:noFill/>
              </a:ln>
              <a:effectLst/>
            </c:spPr>
            <c:extLst>
              <c:ext xmlns:c16="http://schemas.microsoft.com/office/drawing/2014/chart" uri="{C3380CC4-5D6E-409C-BE32-E72D297353CC}">
                <c16:uniqueId val="{00000003-1772-4D40-B68C-3C3A1A17797E}"/>
              </c:ext>
            </c:extLst>
          </c:dPt>
          <c:dPt>
            <c:idx val="2"/>
            <c:invertIfNegative val="0"/>
            <c:bubble3D val="0"/>
            <c:spPr>
              <a:solidFill>
                <a:schemeClr val="bg1">
                  <a:lumMod val="65000"/>
                </a:schemeClr>
              </a:solidFill>
              <a:ln>
                <a:noFill/>
              </a:ln>
              <a:effectLst/>
            </c:spPr>
            <c:extLst>
              <c:ext xmlns:c16="http://schemas.microsoft.com/office/drawing/2014/chart" uri="{C3380CC4-5D6E-409C-BE32-E72D297353CC}">
                <c16:uniqueId val="{00000002-1772-4D40-B68C-3C3A1A17797E}"/>
              </c:ext>
            </c:extLst>
          </c:dPt>
          <c:dPt>
            <c:idx val="3"/>
            <c:invertIfNegative val="0"/>
            <c:bubble3D val="0"/>
            <c:spPr>
              <a:solidFill>
                <a:schemeClr val="bg1">
                  <a:lumMod val="65000"/>
                </a:schemeClr>
              </a:solidFill>
              <a:ln>
                <a:noFill/>
              </a:ln>
              <a:effectLst/>
            </c:spPr>
            <c:extLst>
              <c:ext xmlns:c16="http://schemas.microsoft.com/office/drawing/2014/chart" uri="{C3380CC4-5D6E-409C-BE32-E72D297353CC}">
                <c16:uniqueId val="{00000001-1772-4D40-B68C-3C3A1A17797E}"/>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Sheet1!$A$2:$A$5</c:f>
              <c:strCache>
                <c:ptCount val="4"/>
                <c:pt idx="0">
                  <c:v>STROBE</c:v>
                </c:pt>
                <c:pt idx="1">
                  <c:v>PRISMA</c:v>
                </c:pt>
                <c:pt idx="2">
                  <c:v>CONSORT</c:v>
                </c:pt>
                <c:pt idx="3">
                  <c:v>ACCORD</c:v>
                </c:pt>
              </c:strCache>
            </c:strRef>
          </c:cat>
          <c:val>
            <c:numRef>
              <c:f>Sheet1!$G$2:$G$5</c:f>
              <c:numCache>
                <c:formatCode>General</c:formatCode>
                <c:ptCount val="4"/>
                <c:pt idx="0">
                  <c:v>1</c:v>
                </c:pt>
                <c:pt idx="1">
                  <c:v>6</c:v>
                </c:pt>
                <c:pt idx="2">
                  <c:v>3</c:v>
                </c:pt>
                <c:pt idx="3">
                  <c:v>3</c:v>
                </c:pt>
              </c:numCache>
            </c:numRef>
          </c:val>
          <c:extLst>
            <c:ext xmlns:c16="http://schemas.microsoft.com/office/drawing/2014/chart" uri="{C3380CC4-5D6E-409C-BE32-E72D297353CC}">
              <c16:uniqueId val="{00000005-D266-431C-9308-4904E0B4ABB3}"/>
            </c:ext>
          </c:extLst>
        </c:ser>
        <c:dLbls>
          <c:dLblPos val="ctr"/>
          <c:showLegendKey val="0"/>
          <c:showVal val="1"/>
          <c:showCatName val="0"/>
          <c:showSerName val="0"/>
          <c:showPercent val="0"/>
          <c:showBubbleSize val="0"/>
        </c:dLbls>
        <c:gapWidth val="79"/>
        <c:overlap val="100"/>
        <c:axId val="791483584"/>
        <c:axId val="785644720"/>
      </c:barChart>
      <c:catAx>
        <c:axId val="79148358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cap="all" spc="120" normalizeH="0" baseline="0">
                <a:solidFill>
                  <a:schemeClr val="tx1">
                    <a:lumMod val="65000"/>
                    <a:lumOff val="35000"/>
                  </a:schemeClr>
                </a:solidFill>
                <a:latin typeface="+mn-lt"/>
                <a:ea typeface="+mn-ea"/>
                <a:cs typeface="+mn-cs"/>
              </a:defRPr>
            </a:pPr>
            <a:endParaRPr lang="en-US"/>
          </a:p>
        </c:txPr>
        <c:crossAx val="785644720"/>
        <c:crosses val="autoZero"/>
        <c:auto val="1"/>
        <c:lblAlgn val="ctr"/>
        <c:lblOffset val="100"/>
        <c:noMultiLvlLbl val="0"/>
      </c:catAx>
      <c:valAx>
        <c:axId val="785644720"/>
        <c:scaling>
          <c:orientation val="minMax"/>
        </c:scaling>
        <c:delete val="1"/>
        <c:axPos val="b"/>
        <c:numFmt formatCode="0%" sourceLinked="1"/>
        <c:majorTickMark val="none"/>
        <c:minorTickMark val="none"/>
        <c:tickLblPos val="nextTo"/>
        <c:crossAx val="79148358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22393"/>
          <c:y val="2.54267E-2"/>
          <c:w val="0.46850599999999998"/>
          <c:h val="0.93072500000000002"/>
        </c:manualLayout>
      </c:layout>
      <c:barChart>
        <c:barDir val="bar"/>
        <c:grouping val="clustered"/>
        <c:varyColors val="0"/>
        <c:ser>
          <c:idx val="0"/>
          <c:order val="0"/>
          <c:tx>
            <c:v>% Resonding</c:v>
          </c:tx>
          <c:spPr>
            <a:solidFill>
              <a:srgbClr val="1D1A6B"/>
            </a:solidFill>
            <a:ln w="12700" cap="flat">
              <a:noFill/>
              <a:miter lim="400000"/>
            </a:ln>
            <a:effectLst/>
          </c:spPr>
          <c:invertIfNegative val="0"/>
          <c:dPt>
            <c:idx val="0"/>
            <c:invertIfNegative val="1"/>
            <c:bubble3D val="0"/>
            <c:extLst>
              <c:ext xmlns:c16="http://schemas.microsoft.com/office/drawing/2014/chart" uri="{C3380CC4-5D6E-409C-BE32-E72D297353CC}">
                <c16:uniqueId val="{00000000-B0CA-6D43-827B-992D52D563E5}"/>
              </c:ext>
            </c:extLst>
          </c:dPt>
          <c:dPt>
            <c:idx val="1"/>
            <c:invertIfNegative val="1"/>
            <c:bubble3D val="0"/>
            <c:extLst>
              <c:ext xmlns:c16="http://schemas.microsoft.com/office/drawing/2014/chart" uri="{C3380CC4-5D6E-409C-BE32-E72D297353CC}">
                <c16:uniqueId val="{00000001-B0CA-6D43-827B-992D52D563E5}"/>
              </c:ext>
            </c:extLst>
          </c:dPt>
          <c:dPt>
            <c:idx val="2"/>
            <c:invertIfNegative val="1"/>
            <c:bubble3D val="0"/>
            <c:extLst>
              <c:ext xmlns:c16="http://schemas.microsoft.com/office/drawing/2014/chart" uri="{C3380CC4-5D6E-409C-BE32-E72D297353CC}">
                <c16:uniqueId val="{00000002-B0CA-6D43-827B-992D52D563E5}"/>
              </c:ext>
            </c:extLst>
          </c:dPt>
          <c:dPt>
            <c:idx val="3"/>
            <c:invertIfNegative val="1"/>
            <c:bubble3D val="0"/>
            <c:extLst>
              <c:ext xmlns:c16="http://schemas.microsoft.com/office/drawing/2014/chart" uri="{C3380CC4-5D6E-409C-BE32-E72D297353CC}">
                <c16:uniqueId val="{00000003-B0CA-6D43-827B-992D52D563E5}"/>
              </c:ext>
            </c:extLst>
          </c:dPt>
          <c:dPt>
            <c:idx val="4"/>
            <c:invertIfNegative val="1"/>
            <c:bubble3D val="0"/>
            <c:extLst>
              <c:ext xmlns:c16="http://schemas.microsoft.com/office/drawing/2014/chart" uri="{C3380CC4-5D6E-409C-BE32-E72D297353CC}">
                <c16:uniqueId val="{00000004-B0CA-6D43-827B-992D52D563E5}"/>
              </c:ext>
            </c:extLst>
          </c:dPt>
          <c:dPt>
            <c:idx val="5"/>
            <c:invertIfNegative val="1"/>
            <c:bubble3D val="0"/>
            <c:extLst>
              <c:ext xmlns:c16="http://schemas.microsoft.com/office/drawing/2014/chart" uri="{C3380CC4-5D6E-409C-BE32-E72D297353CC}">
                <c16:uniqueId val="{00000005-B0CA-6D43-827B-992D52D563E5}"/>
              </c:ext>
            </c:extLst>
          </c:dPt>
          <c:dPt>
            <c:idx val="6"/>
            <c:invertIfNegative val="1"/>
            <c:bubble3D val="0"/>
            <c:spPr>
              <a:solidFill>
                <a:srgbClr val="ADABE6"/>
              </a:solidFill>
              <a:ln w="12700" cap="flat">
                <a:noFill/>
                <a:miter lim="400000"/>
              </a:ln>
              <a:effectLst/>
            </c:spPr>
            <c:extLst>
              <c:ext xmlns:c16="http://schemas.microsoft.com/office/drawing/2014/chart" uri="{C3380CC4-5D6E-409C-BE32-E72D297353CC}">
                <c16:uniqueId val="{00000007-B0CA-6D43-827B-992D52D563E5}"/>
              </c:ext>
            </c:extLst>
          </c:dPt>
          <c:dPt>
            <c:idx val="7"/>
            <c:invertIfNegative val="1"/>
            <c:bubble3D val="0"/>
            <c:spPr>
              <a:solidFill>
                <a:srgbClr val="ADABE6"/>
              </a:solidFill>
              <a:ln w="12700" cap="flat">
                <a:noFill/>
                <a:miter lim="400000"/>
              </a:ln>
              <a:effectLst/>
            </c:spPr>
            <c:extLst>
              <c:ext xmlns:c16="http://schemas.microsoft.com/office/drawing/2014/chart" uri="{C3380CC4-5D6E-409C-BE32-E72D297353CC}">
                <c16:uniqueId val="{00000009-B0CA-6D43-827B-992D52D563E5}"/>
              </c:ext>
            </c:extLst>
          </c:dPt>
          <c:dPt>
            <c:idx val="8"/>
            <c:invertIfNegative val="1"/>
            <c:bubble3D val="0"/>
            <c:spPr>
              <a:solidFill>
                <a:srgbClr val="ADABE6"/>
              </a:solidFill>
              <a:ln w="12700" cap="flat">
                <a:noFill/>
                <a:miter lim="400000"/>
              </a:ln>
              <a:effectLst/>
            </c:spPr>
            <c:extLst>
              <c:ext xmlns:c16="http://schemas.microsoft.com/office/drawing/2014/chart" uri="{C3380CC4-5D6E-409C-BE32-E72D297353CC}">
                <c16:uniqueId val="{0000000B-B0CA-6D43-827B-992D52D563E5}"/>
              </c:ext>
            </c:extLst>
          </c:dPt>
          <c:dPt>
            <c:idx val="9"/>
            <c:invertIfNegative val="1"/>
            <c:bubble3D val="0"/>
            <c:spPr>
              <a:solidFill>
                <a:srgbClr val="ADABE6"/>
              </a:solidFill>
              <a:ln w="12700" cap="flat">
                <a:noFill/>
                <a:miter lim="400000"/>
              </a:ln>
              <a:effectLst/>
            </c:spPr>
            <c:extLst>
              <c:ext xmlns:c16="http://schemas.microsoft.com/office/drawing/2014/chart" uri="{C3380CC4-5D6E-409C-BE32-E72D297353CC}">
                <c16:uniqueId val="{0000000D-B0CA-6D43-827B-992D52D563E5}"/>
              </c:ext>
            </c:extLst>
          </c:dPt>
          <c:dPt>
            <c:idx val="10"/>
            <c:invertIfNegative val="1"/>
            <c:bubble3D val="0"/>
            <c:spPr>
              <a:solidFill>
                <a:srgbClr val="ADABE6"/>
              </a:solidFill>
              <a:ln w="12700" cap="flat">
                <a:noFill/>
                <a:miter lim="400000"/>
              </a:ln>
              <a:effectLst/>
            </c:spPr>
            <c:extLst>
              <c:ext xmlns:c16="http://schemas.microsoft.com/office/drawing/2014/chart" uri="{C3380CC4-5D6E-409C-BE32-E72D297353CC}">
                <c16:uniqueId val="{0000000F-B0CA-6D43-827B-992D52D563E5}"/>
              </c:ext>
            </c:extLst>
          </c:dPt>
          <c:dPt>
            <c:idx val="11"/>
            <c:invertIfNegative val="1"/>
            <c:bubble3D val="0"/>
            <c:spPr>
              <a:solidFill>
                <a:srgbClr val="ADABE6"/>
              </a:solidFill>
              <a:ln w="12700" cap="flat">
                <a:noFill/>
                <a:miter lim="400000"/>
              </a:ln>
              <a:effectLst/>
            </c:spPr>
            <c:extLst>
              <c:ext xmlns:c16="http://schemas.microsoft.com/office/drawing/2014/chart" uri="{C3380CC4-5D6E-409C-BE32-E72D297353CC}">
                <c16:uniqueId val="{00000011-B0CA-6D43-827B-992D52D563E5}"/>
              </c:ext>
            </c:extLst>
          </c:dPt>
          <c:dPt>
            <c:idx val="12"/>
            <c:invertIfNegative val="1"/>
            <c:bubble3D val="0"/>
            <c:spPr>
              <a:solidFill>
                <a:srgbClr val="ADABE6"/>
              </a:solidFill>
              <a:ln w="12700" cap="flat">
                <a:noFill/>
                <a:miter lim="400000"/>
              </a:ln>
              <a:effectLst/>
            </c:spPr>
            <c:extLst>
              <c:ext xmlns:c16="http://schemas.microsoft.com/office/drawing/2014/chart" uri="{C3380CC4-5D6E-409C-BE32-E72D297353CC}">
                <c16:uniqueId val="{00000013-B0CA-6D43-827B-992D52D563E5}"/>
              </c:ext>
            </c:extLst>
          </c:dPt>
          <c:dPt>
            <c:idx val="13"/>
            <c:invertIfNegative val="1"/>
            <c:bubble3D val="0"/>
            <c:spPr>
              <a:solidFill>
                <a:srgbClr val="ADABE6"/>
              </a:solidFill>
              <a:ln w="12700" cap="flat">
                <a:noFill/>
                <a:miter lim="400000"/>
              </a:ln>
              <a:effectLst/>
            </c:spPr>
            <c:extLst>
              <c:ext xmlns:c16="http://schemas.microsoft.com/office/drawing/2014/chart" uri="{C3380CC4-5D6E-409C-BE32-E72D297353CC}">
                <c16:uniqueId val="{00000015-B0CA-6D43-827B-992D52D563E5}"/>
              </c:ext>
            </c:extLst>
          </c:dPt>
          <c:dPt>
            <c:idx val="14"/>
            <c:invertIfNegative val="1"/>
            <c:bubble3D val="0"/>
            <c:spPr>
              <a:solidFill>
                <a:srgbClr val="ADABE6"/>
              </a:solidFill>
              <a:ln w="12700" cap="flat">
                <a:noFill/>
                <a:miter lim="400000"/>
              </a:ln>
              <a:effectLst/>
            </c:spPr>
            <c:extLst>
              <c:ext xmlns:c16="http://schemas.microsoft.com/office/drawing/2014/chart" uri="{C3380CC4-5D6E-409C-BE32-E72D297353CC}">
                <c16:uniqueId val="{00000017-B0CA-6D43-827B-992D52D563E5}"/>
              </c:ext>
            </c:extLst>
          </c:dPt>
          <c:dLbls>
            <c:dLbl>
              <c:idx val="0"/>
              <c:numFmt formatCode="0%" sourceLinked="0"/>
              <c:spPr/>
              <c:txPr>
                <a:bodyPr/>
                <a:lstStyle/>
                <a:p>
                  <a:pPr>
                    <a:defRPr sz="1000" b="1" i="0" u="none" strike="noStrike">
                      <a:solidFill>
                        <a:srgbClr val="1D1A6B"/>
                      </a:solidFill>
                      <a:latin typeface="Arial"/>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0-B0CA-6D43-827B-992D52D563E5}"/>
                </c:ext>
              </c:extLst>
            </c:dLbl>
            <c:dLbl>
              <c:idx val="1"/>
              <c:numFmt formatCode="0%" sourceLinked="0"/>
              <c:spPr/>
              <c:txPr>
                <a:bodyPr/>
                <a:lstStyle/>
                <a:p>
                  <a:pPr>
                    <a:defRPr sz="1000" b="1" i="0" u="none" strike="noStrike">
                      <a:solidFill>
                        <a:srgbClr val="1D1A6B"/>
                      </a:solidFill>
                      <a:latin typeface="Arial"/>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1-B0CA-6D43-827B-992D52D563E5}"/>
                </c:ext>
              </c:extLst>
            </c:dLbl>
            <c:dLbl>
              <c:idx val="2"/>
              <c:numFmt formatCode="0%" sourceLinked="0"/>
              <c:spPr/>
              <c:txPr>
                <a:bodyPr/>
                <a:lstStyle/>
                <a:p>
                  <a:pPr>
                    <a:defRPr sz="1000" b="1" i="0" u="none" strike="noStrike">
                      <a:solidFill>
                        <a:srgbClr val="1D1A6B"/>
                      </a:solidFill>
                      <a:latin typeface="Arial"/>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2-B0CA-6D43-827B-992D52D563E5}"/>
                </c:ext>
              </c:extLst>
            </c:dLbl>
            <c:dLbl>
              <c:idx val="3"/>
              <c:numFmt formatCode="0%" sourceLinked="0"/>
              <c:spPr/>
              <c:txPr>
                <a:bodyPr/>
                <a:lstStyle/>
                <a:p>
                  <a:pPr>
                    <a:defRPr sz="1000" b="1" i="0" u="none" strike="noStrike">
                      <a:solidFill>
                        <a:srgbClr val="1D1A6B"/>
                      </a:solidFill>
                      <a:latin typeface="Arial"/>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3-B0CA-6D43-827B-992D52D563E5}"/>
                </c:ext>
              </c:extLst>
            </c:dLbl>
            <c:dLbl>
              <c:idx val="4"/>
              <c:numFmt formatCode="0%" sourceLinked="0"/>
              <c:spPr/>
              <c:txPr>
                <a:bodyPr/>
                <a:lstStyle/>
                <a:p>
                  <a:pPr>
                    <a:defRPr sz="1000" b="1" i="0" u="none" strike="noStrike">
                      <a:solidFill>
                        <a:srgbClr val="1D1A6B"/>
                      </a:solidFill>
                      <a:latin typeface="Arial"/>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4-B0CA-6D43-827B-992D52D563E5}"/>
                </c:ext>
              </c:extLst>
            </c:dLbl>
            <c:dLbl>
              <c:idx val="5"/>
              <c:numFmt formatCode="0%" sourceLinked="0"/>
              <c:spPr/>
              <c:txPr>
                <a:bodyPr/>
                <a:lstStyle/>
                <a:p>
                  <a:pPr>
                    <a:defRPr sz="1000" b="1" i="0" u="none" strike="noStrike">
                      <a:solidFill>
                        <a:srgbClr val="1D1A6B"/>
                      </a:solidFill>
                      <a:latin typeface="Arial"/>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5-B0CA-6D43-827B-992D52D563E5}"/>
                </c:ext>
              </c:extLst>
            </c:dLbl>
            <c:dLbl>
              <c:idx val="6"/>
              <c:numFmt formatCode="0%" sourceLinked="0"/>
              <c:spPr/>
              <c:txPr>
                <a:bodyPr/>
                <a:lstStyle/>
                <a:p>
                  <a:pPr>
                    <a:defRPr sz="1000" b="1" i="0" u="none" strike="noStrike">
                      <a:solidFill>
                        <a:srgbClr val="5C58D0"/>
                      </a:solidFill>
                      <a:latin typeface="Arial"/>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7-B0CA-6D43-827B-992D52D563E5}"/>
                </c:ext>
              </c:extLst>
            </c:dLbl>
            <c:dLbl>
              <c:idx val="7"/>
              <c:numFmt formatCode="0%" sourceLinked="0"/>
              <c:spPr/>
              <c:txPr>
                <a:bodyPr/>
                <a:lstStyle/>
                <a:p>
                  <a:pPr>
                    <a:defRPr sz="1000" b="1" i="0" u="none" strike="noStrike">
                      <a:solidFill>
                        <a:srgbClr val="5C58D0"/>
                      </a:solidFill>
                      <a:latin typeface="Arial"/>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9-B0CA-6D43-827B-992D52D563E5}"/>
                </c:ext>
              </c:extLst>
            </c:dLbl>
            <c:dLbl>
              <c:idx val="8"/>
              <c:numFmt formatCode="0%" sourceLinked="0"/>
              <c:spPr/>
              <c:txPr>
                <a:bodyPr/>
                <a:lstStyle/>
                <a:p>
                  <a:pPr>
                    <a:defRPr sz="1000" b="1" i="0" u="none" strike="noStrike">
                      <a:solidFill>
                        <a:srgbClr val="5C58D0"/>
                      </a:solidFill>
                      <a:latin typeface="Arial"/>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B-B0CA-6D43-827B-992D52D563E5}"/>
                </c:ext>
              </c:extLst>
            </c:dLbl>
            <c:dLbl>
              <c:idx val="9"/>
              <c:numFmt formatCode="0%" sourceLinked="0"/>
              <c:spPr/>
              <c:txPr>
                <a:bodyPr/>
                <a:lstStyle/>
                <a:p>
                  <a:pPr>
                    <a:defRPr sz="1000" b="1" i="0" u="none" strike="noStrike">
                      <a:solidFill>
                        <a:srgbClr val="5C58D0"/>
                      </a:solidFill>
                      <a:latin typeface="Arial"/>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D-B0CA-6D43-827B-992D52D563E5}"/>
                </c:ext>
              </c:extLst>
            </c:dLbl>
            <c:dLbl>
              <c:idx val="10"/>
              <c:numFmt formatCode="0%" sourceLinked="0"/>
              <c:spPr/>
              <c:txPr>
                <a:bodyPr/>
                <a:lstStyle/>
                <a:p>
                  <a:pPr>
                    <a:defRPr sz="1000" b="1" i="0" u="none" strike="noStrike">
                      <a:solidFill>
                        <a:srgbClr val="5C58D0"/>
                      </a:solidFill>
                      <a:latin typeface="Arial"/>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F-B0CA-6D43-827B-992D52D563E5}"/>
                </c:ext>
              </c:extLst>
            </c:dLbl>
            <c:dLbl>
              <c:idx val="11"/>
              <c:numFmt formatCode="0%" sourceLinked="0"/>
              <c:spPr/>
              <c:txPr>
                <a:bodyPr/>
                <a:lstStyle/>
                <a:p>
                  <a:pPr>
                    <a:defRPr sz="1000" b="1" i="0" u="none" strike="noStrike">
                      <a:solidFill>
                        <a:srgbClr val="5C58D0"/>
                      </a:solidFill>
                      <a:latin typeface="Arial"/>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11-B0CA-6D43-827B-992D52D563E5}"/>
                </c:ext>
              </c:extLst>
            </c:dLbl>
            <c:dLbl>
              <c:idx val="12"/>
              <c:numFmt formatCode="0%" sourceLinked="0"/>
              <c:spPr/>
              <c:txPr>
                <a:bodyPr/>
                <a:lstStyle/>
                <a:p>
                  <a:pPr>
                    <a:defRPr sz="1000" b="1" i="0" u="none" strike="noStrike">
                      <a:solidFill>
                        <a:srgbClr val="5C58D0"/>
                      </a:solidFill>
                      <a:latin typeface="Arial"/>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13-B0CA-6D43-827B-992D52D563E5}"/>
                </c:ext>
              </c:extLst>
            </c:dLbl>
            <c:dLbl>
              <c:idx val="13"/>
              <c:numFmt formatCode="0%" sourceLinked="0"/>
              <c:spPr/>
              <c:txPr>
                <a:bodyPr/>
                <a:lstStyle/>
                <a:p>
                  <a:pPr>
                    <a:defRPr sz="1000" b="1" i="0" u="none" strike="noStrike">
                      <a:solidFill>
                        <a:srgbClr val="5C58D0"/>
                      </a:solidFill>
                      <a:latin typeface="Arial"/>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15-B0CA-6D43-827B-992D52D563E5}"/>
                </c:ext>
              </c:extLst>
            </c:dLbl>
            <c:dLbl>
              <c:idx val="14"/>
              <c:numFmt formatCode="0%" sourceLinked="0"/>
              <c:spPr/>
              <c:txPr>
                <a:bodyPr/>
                <a:lstStyle/>
                <a:p>
                  <a:pPr>
                    <a:defRPr sz="1000" b="1" i="0" u="none" strike="noStrike">
                      <a:solidFill>
                        <a:srgbClr val="5C58D0"/>
                      </a:solidFill>
                      <a:latin typeface="Arial"/>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17-B0CA-6D43-827B-992D52D563E5}"/>
                </c:ext>
              </c:extLst>
            </c:dLbl>
            <c:numFmt formatCode="0%" sourceLinked="0"/>
            <c:spPr>
              <a:noFill/>
              <a:ln>
                <a:noFill/>
              </a:ln>
              <a:effectLst/>
            </c:spPr>
            <c:txPr>
              <a:bodyPr/>
              <a:lstStyle/>
              <a:p>
                <a:pPr>
                  <a:defRPr sz="1000" b="1" i="0" u="none" strike="noStrike">
                    <a:solidFill>
                      <a:srgbClr val="1D1A6B"/>
                    </a:solidFill>
                    <a:latin typeface="Arial"/>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Lit>
              <c:ptCount val="15"/>
              <c:pt idx="0">
                <c:v>Patient advocacy organizations’ websites or events/in-person support networks</c:v>
              </c:pt>
              <c:pt idx="1">
                <c:v>WebMD or other medical websites intended for the public</c:v>
              </c:pt>
              <c:pt idx="2">
                <c:v>Scientific journal articles that are open access</c:v>
              </c:pt>
              <c:pt idx="3">
                <c:v>Social media networks</c:v>
              </c:pt>
              <c:pt idx="4">
                <c:v>Handouts or other materials from doctors</c:v>
              </c:pt>
              <c:pt idx="5">
                <c:v>PubMed or other literature databases that are freely available to search</c:v>
              </c:pt>
              <c:pt idx="6">
                <c:v>Online medical videos</c:v>
              </c:pt>
              <c:pt idx="7">
                <c:v>Medical websites that are intended for healthcare professionals</c:v>
              </c:pt>
              <c:pt idx="8">
                <c:v>Medical conferences</c:v>
              </c:pt>
              <c:pt idx="9">
                <c:v>Podcasts available on podcast providers/apps</c:v>
              </c:pt>
              <c:pt idx="10">
                <c:v>Pharmaceutical company websites</c:v>
              </c:pt>
              <c:pt idx="11">
                <c:v>Other*</c:v>
              </c:pt>
              <c:pt idx="12">
                <c:v>Public lectures on cancer</c:v>
              </c:pt>
              <c:pt idx="13">
                <c:v>Medical newsletters</c:v>
              </c:pt>
              <c:pt idx="14">
                <c:v>Scientific journal articles that are not freely available</c:v>
              </c:pt>
            </c:strLit>
          </c:cat>
          <c:val>
            <c:numLit>
              <c:formatCode>General</c:formatCode>
              <c:ptCount val="15"/>
              <c:pt idx="0">
                <c:v>0.75806499999999999</c:v>
              </c:pt>
              <c:pt idx="1">
                <c:v>0.68548399999999998</c:v>
              </c:pt>
              <c:pt idx="2">
                <c:v>0.62903200000000004</c:v>
              </c:pt>
              <c:pt idx="3">
                <c:v>0.62096799999999996</c:v>
              </c:pt>
              <c:pt idx="4">
                <c:v>0.42741899999999999</c:v>
              </c:pt>
              <c:pt idx="5">
                <c:v>0.40322599999999997</c:v>
              </c:pt>
              <c:pt idx="6">
                <c:v>0.266129</c:v>
              </c:pt>
              <c:pt idx="7">
                <c:v>0.24193500000000001</c:v>
              </c:pt>
              <c:pt idx="8">
                <c:v>0.20161299999999999</c:v>
              </c:pt>
              <c:pt idx="9">
                <c:v>0.16935500000000001</c:v>
              </c:pt>
              <c:pt idx="10">
                <c:v>0.16128999999999999</c:v>
              </c:pt>
              <c:pt idx="11">
                <c:v>0.137097</c:v>
              </c:pt>
              <c:pt idx="12">
                <c:v>0.12903200000000001</c:v>
              </c:pt>
              <c:pt idx="13">
                <c:v>0.112903</c:v>
              </c:pt>
              <c:pt idx="14">
                <c:v>5.6452000000000002E-2</c:v>
              </c:pt>
            </c:numLit>
          </c:val>
          <c:extLst>
            <c:ext xmlns:c16="http://schemas.microsoft.com/office/drawing/2014/chart" uri="{C3380CC4-5D6E-409C-BE32-E72D297353CC}">
              <c16:uniqueId val="{00000018-B0CA-6D43-827B-992D52D563E5}"/>
            </c:ext>
          </c:extLst>
        </c:ser>
        <c:dLbls>
          <c:showLegendKey val="0"/>
          <c:showVal val="0"/>
          <c:showCatName val="0"/>
          <c:showSerName val="0"/>
          <c:showPercent val="0"/>
          <c:showBubbleSize val="0"/>
        </c:dLbls>
        <c:gapWidth val="74"/>
        <c:axId val="2094734552"/>
        <c:axId val="2094734553"/>
      </c:barChart>
      <c:catAx>
        <c:axId val="2094734552"/>
        <c:scaling>
          <c:orientation val="maxMin"/>
        </c:scaling>
        <c:delete val="0"/>
        <c:axPos val="l"/>
        <c:numFmt formatCode="General" sourceLinked="0"/>
        <c:majorTickMark val="none"/>
        <c:minorTickMark val="none"/>
        <c:tickLblPos val="nextTo"/>
        <c:spPr>
          <a:ln w="12700" cap="flat">
            <a:solidFill>
              <a:srgbClr val="D9D9D9"/>
            </a:solidFill>
            <a:prstDash val="solid"/>
            <a:round/>
          </a:ln>
        </c:spPr>
        <c:txPr>
          <a:bodyPr rot="0"/>
          <a:lstStyle/>
          <a:p>
            <a:pPr>
              <a:defRPr sz="950" b="0" i="0" u="none" strike="noStrike">
                <a:solidFill>
                  <a:srgbClr val="000000"/>
                </a:solidFill>
                <a:latin typeface="Arial"/>
              </a:defRPr>
            </a:pPr>
            <a:endParaRPr lang="en-US"/>
          </a:p>
        </c:txPr>
        <c:crossAx val="2094734553"/>
        <c:crosses val="autoZero"/>
        <c:auto val="1"/>
        <c:lblAlgn val="ctr"/>
        <c:lblOffset val="100"/>
        <c:noMultiLvlLbl val="1"/>
      </c:catAx>
      <c:valAx>
        <c:axId val="2094734553"/>
        <c:scaling>
          <c:orientation val="minMax"/>
        </c:scaling>
        <c:delete val="0"/>
        <c:axPos val="t"/>
        <c:majorGridlines>
          <c:spPr>
            <a:ln w="12700" cap="flat">
              <a:solidFill>
                <a:srgbClr val="D9D9D9"/>
              </a:solidFill>
              <a:prstDash val="solid"/>
              <a:round/>
            </a:ln>
          </c:spPr>
        </c:majorGridlines>
        <c:numFmt formatCode="0%" sourceLinked="0"/>
        <c:majorTickMark val="none"/>
        <c:minorTickMark val="none"/>
        <c:tickLblPos val="high"/>
        <c:spPr>
          <a:ln w="12700" cap="flat">
            <a:noFill/>
            <a:prstDash val="solid"/>
            <a:round/>
          </a:ln>
        </c:spPr>
        <c:txPr>
          <a:bodyPr rot="0"/>
          <a:lstStyle/>
          <a:p>
            <a:pPr>
              <a:defRPr sz="600" b="0" i="0" u="none" strike="noStrike">
                <a:solidFill>
                  <a:srgbClr val="000000"/>
                </a:solidFill>
                <a:latin typeface="Arial"/>
              </a:defRPr>
            </a:pPr>
            <a:endParaRPr lang="en-US"/>
          </a:p>
        </c:txPr>
        <c:crossAx val="2094734552"/>
        <c:crosses val="autoZero"/>
        <c:crossBetween val="between"/>
        <c:majorUnit val="0.2"/>
        <c:minorUnit val="0.1"/>
      </c:valAx>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n-US"/>
  <c:roundedCorners val="0"/>
  <c:style val="2"/>
  <c:chart>
    <c:autoTitleDeleted val="1"/>
    <c:plotArea>
      <c:layout>
        <c:manualLayout>
          <c:layoutTarget val="inner"/>
          <c:xMode val="edge"/>
          <c:yMode val="edge"/>
          <c:x val="0.37012200000000001"/>
          <c:y val="2.9186299999999998E-2"/>
          <c:w val="0.61741699999999999"/>
          <c:h val="0.92232999999999998"/>
        </c:manualLayout>
      </c:layout>
      <c:barChart>
        <c:barDir val="bar"/>
        <c:grouping val="clustered"/>
        <c:varyColors val="0"/>
        <c:ser>
          <c:idx val="0"/>
          <c:order val="0"/>
          <c:tx>
            <c:v>% Responding</c:v>
          </c:tx>
          <c:spPr>
            <a:solidFill>
              <a:srgbClr val="1D1A6B"/>
            </a:solidFill>
            <a:ln w="12700" cap="flat">
              <a:noFill/>
              <a:miter lim="400000"/>
            </a:ln>
            <a:effectLst/>
          </c:spPr>
          <c:invertIfNegative val="0"/>
          <c:dPt>
            <c:idx val="0"/>
            <c:invertIfNegative val="1"/>
            <c:bubble3D val="0"/>
            <c:extLst>
              <c:ext xmlns:c16="http://schemas.microsoft.com/office/drawing/2014/chart" uri="{C3380CC4-5D6E-409C-BE32-E72D297353CC}">
                <c16:uniqueId val="{00000001-27EE-7A4F-8824-46D1B93922F4}"/>
              </c:ext>
            </c:extLst>
          </c:dPt>
          <c:dPt>
            <c:idx val="1"/>
            <c:invertIfNegative val="1"/>
            <c:bubble3D val="0"/>
            <c:extLst>
              <c:ext xmlns:c16="http://schemas.microsoft.com/office/drawing/2014/chart" uri="{C3380CC4-5D6E-409C-BE32-E72D297353CC}">
                <c16:uniqueId val="{00000003-27EE-7A4F-8824-46D1B93922F4}"/>
              </c:ext>
            </c:extLst>
          </c:dPt>
          <c:dPt>
            <c:idx val="2"/>
            <c:invertIfNegative val="1"/>
            <c:bubble3D val="0"/>
            <c:extLst>
              <c:ext xmlns:c16="http://schemas.microsoft.com/office/drawing/2014/chart" uri="{C3380CC4-5D6E-409C-BE32-E72D297353CC}">
                <c16:uniqueId val="{00000005-27EE-7A4F-8824-46D1B93922F4}"/>
              </c:ext>
            </c:extLst>
          </c:dPt>
          <c:dPt>
            <c:idx val="3"/>
            <c:invertIfNegative val="1"/>
            <c:bubble3D val="0"/>
            <c:extLst>
              <c:ext xmlns:c16="http://schemas.microsoft.com/office/drawing/2014/chart" uri="{C3380CC4-5D6E-409C-BE32-E72D297353CC}">
                <c16:uniqueId val="{00000007-27EE-7A4F-8824-46D1B93922F4}"/>
              </c:ext>
            </c:extLst>
          </c:dPt>
          <c:dPt>
            <c:idx val="4"/>
            <c:invertIfNegative val="1"/>
            <c:bubble3D val="0"/>
            <c:spPr>
              <a:solidFill>
                <a:srgbClr val="ADABE6"/>
              </a:solidFill>
              <a:ln w="12700" cap="flat">
                <a:noFill/>
                <a:miter lim="400000"/>
              </a:ln>
              <a:effectLst/>
            </c:spPr>
            <c:extLst>
              <c:ext xmlns:c16="http://schemas.microsoft.com/office/drawing/2014/chart" uri="{C3380CC4-5D6E-409C-BE32-E72D297353CC}">
                <c16:uniqueId val="{00000009-27EE-7A4F-8824-46D1B93922F4}"/>
              </c:ext>
            </c:extLst>
          </c:dPt>
          <c:dPt>
            <c:idx val="5"/>
            <c:invertIfNegative val="1"/>
            <c:bubble3D val="0"/>
            <c:spPr>
              <a:solidFill>
                <a:srgbClr val="ADABE6"/>
              </a:solidFill>
              <a:ln w="12700" cap="flat">
                <a:noFill/>
                <a:miter lim="400000"/>
              </a:ln>
              <a:effectLst/>
            </c:spPr>
            <c:extLst>
              <c:ext xmlns:c16="http://schemas.microsoft.com/office/drawing/2014/chart" uri="{C3380CC4-5D6E-409C-BE32-E72D297353CC}">
                <c16:uniqueId val="{0000000B-27EE-7A4F-8824-46D1B93922F4}"/>
              </c:ext>
            </c:extLst>
          </c:dPt>
          <c:dPt>
            <c:idx val="6"/>
            <c:invertIfNegative val="1"/>
            <c:bubble3D val="0"/>
            <c:spPr>
              <a:solidFill>
                <a:srgbClr val="ADABE6"/>
              </a:solidFill>
              <a:ln w="12700" cap="flat">
                <a:noFill/>
                <a:miter lim="400000"/>
              </a:ln>
              <a:effectLst/>
            </c:spPr>
            <c:extLst>
              <c:ext xmlns:c16="http://schemas.microsoft.com/office/drawing/2014/chart" uri="{C3380CC4-5D6E-409C-BE32-E72D297353CC}">
                <c16:uniqueId val="{0000000D-27EE-7A4F-8824-46D1B93922F4}"/>
              </c:ext>
            </c:extLst>
          </c:dPt>
          <c:dPt>
            <c:idx val="7"/>
            <c:invertIfNegative val="1"/>
            <c:bubble3D val="0"/>
            <c:spPr>
              <a:solidFill>
                <a:srgbClr val="ADABE6"/>
              </a:solidFill>
              <a:ln w="12700" cap="flat">
                <a:noFill/>
                <a:miter lim="400000"/>
              </a:ln>
              <a:effectLst/>
            </c:spPr>
            <c:extLst>
              <c:ext xmlns:c16="http://schemas.microsoft.com/office/drawing/2014/chart" uri="{C3380CC4-5D6E-409C-BE32-E72D297353CC}">
                <c16:uniqueId val="{0000000F-27EE-7A4F-8824-46D1B93922F4}"/>
              </c:ext>
            </c:extLst>
          </c:dPt>
          <c:dPt>
            <c:idx val="8"/>
            <c:invertIfNegative val="1"/>
            <c:bubble3D val="0"/>
            <c:spPr>
              <a:solidFill>
                <a:srgbClr val="ADABE6"/>
              </a:solidFill>
              <a:ln w="12700" cap="flat">
                <a:noFill/>
                <a:miter lim="400000"/>
              </a:ln>
              <a:effectLst/>
            </c:spPr>
            <c:extLst>
              <c:ext xmlns:c16="http://schemas.microsoft.com/office/drawing/2014/chart" uri="{C3380CC4-5D6E-409C-BE32-E72D297353CC}">
                <c16:uniqueId val="{00000011-27EE-7A4F-8824-46D1B93922F4}"/>
              </c:ext>
            </c:extLst>
          </c:dPt>
          <c:dPt>
            <c:idx val="9"/>
            <c:invertIfNegative val="1"/>
            <c:bubble3D val="0"/>
            <c:spPr>
              <a:solidFill>
                <a:srgbClr val="ADABE6"/>
              </a:solidFill>
              <a:ln w="12700" cap="flat">
                <a:noFill/>
                <a:miter lim="400000"/>
              </a:ln>
              <a:effectLst/>
            </c:spPr>
            <c:extLst>
              <c:ext xmlns:c16="http://schemas.microsoft.com/office/drawing/2014/chart" uri="{C3380CC4-5D6E-409C-BE32-E72D297353CC}">
                <c16:uniqueId val="{00000013-27EE-7A4F-8824-46D1B93922F4}"/>
              </c:ext>
            </c:extLst>
          </c:dPt>
          <c:dLbls>
            <c:dLbl>
              <c:idx val="0"/>
              <c:numFmt formatCode="0%" sourceLinked="0"/>
              <c:spPr/>
              <c:txPr>
                <a:bodyPr/>
                <a:lstStyle/>
                <a:p>
                  <a:pPr>
                    <a:defRPr sz="1000" b="1" i="0" u="none" strike="noStrike">
                      <a:solidFill>
                        <a:srgbClr val="1D1A6B"/>
                      </a:solidFill>
                      <a:latin typeface="Arial"/>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1-27EE-7A4F-8824-46D1B93922F4}"/>
                </c:ext>
              </c:extLst>
            </c:dLbl>
            <c:dLbl>
              <c:idx val="1"/>
              <c:numFmt formatCode="0%" sourceLinked="0"/>
              <c:spPr/>
              <c:txPr>
                <a:bodyPr/>
                <a:lstStyle/>
                <a:p>
                  <a:pPr>
                    <a:defRPr sz="1000" b="1" i="0" u="none" strike="noStrike">
                      <a:solidFill>
                        <a:srgbClr val="1D1A6B"/>
                      </a:solidFill>
                      <a:latin typeface="Arial"/>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3-27EE-7A4F-8824-46D1B93922F4}"/>
                </c:ext>
              </c:extLst>
            </c:dLbl>
            <c:dLbl>
              <c:idx val="2"/>
              <c:numFmt formatCode="0%" sourceLinked="0"/>
              <c:spPr/>
              <c:txPr>
                <a:bodyPr/>
                <a:lstStyle/>
                <a:p>
                  <a:pPr>
                    <a:defRPr sz="1000" b="1" i="0" u="none" strike="noStrike">
                      <a:solidFill>
                        <a:srgbClr val="1D1A6B"/>
                      </a:solidFill>
                      <a:latin typeface="Arial"/>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5-27EE-7A4F-8824-46D1B93922F4}"/>
                </c:ext>
              </c:extLst>
            </c:dLbl>
            <c:dLbl>
              <c:idx val="3"/>
              <c:numFmt formatCode="0%" sourceLinked="0"/>
              <c:spPr/>
              <c:txPr>
                <a:bodyPr/>
                <a:lstStyle/>
                <a:p>
                  <a:pPr>
                    <a:defRPr sz="1000" b="1" i="0" u="none" strike="noStrike">
                      <a:solidFill>
                        <a:srgbClr val="1D1A6B"/>
                      </a:solidFill>
                      <a:latin typeface="Arial"/>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7-27EE-7A4F-8824-46D1B93922F4}"/>
                </c:ext>
              </c:extLst>
            </c:dLbl>
            <c:dLbl>
              <c:idx val="4"/>
              <c:numFmt formatCode="0%" sourceLinked="0"/>
              <c:spPr/>
              <c:txPr>
                <a:bodyPr/>
                <a:lstStyle/>
                <a:p>
                  <a:pPr>
                    <a:defRPr sz="1000" b="1" i="0" u="none" strike="noStrike">
                      <a:solidFill>
                        <a:srgbClr val="5C58D0"/>
                      </a:solidFill>
                      <a:latin typeface="Arial"/>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9-27EE-7A4F-8824-46D1B93922F4}"/>
                </c:ext>
              </c:extLst>
            </c:dLbl>
            <c:dLbl>
              <c:idx val="5"/>
              <c:numFmt formatCode="0%" sourceLinked="0"/>
              <c:spPr/>
              <c:txPr>
                <a:bodyPr/>
                <a:lstStyle/>
                <a:p>
                  <a:pPr>
                    <a:defRPr sz="1000" b="1" i="0" u="none" strike="noStrike">
                      <a:solidFill>
                        <a:srgbClr val="5C58D0"/>
                      </a:solidFill>
                      <a:latin typeface="Arial"/>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B-27EE-7A4F-8824-46D1B93922F4}"/>
                </c:ext>
              </c:extLst>
            </c:dLbl>
            <c:dLbl>
              <c:idx val="6"/>
              <c:numFmt formatCode="0%" sourceLinked="0"/>
              <c:spPr/>
              <c:txPr>
                <a:bodyPr/>
                <a:lstStyle/>
                <a:p>
                  <a:pPr>
                    <a:defRPr sz="1000" b="1" i="0" u="none" strike="noStrike">
                      <a:solidFill>
                        <a:srgbClr val="5C58D0"/>
                      </a:solidFill>
                      <a:latin typeface="Arial"/>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D-27EE-7A4F-8824-46D1B93922F4}"/>
                </c:ext>
              </c:extLst>
            </c:dLbl>
            <c:dLbl>
              <c:idx val="7"/>
              <c:numFmt formatCode="0%" sourceLinked="0"/>
              <c:spPr/>
              <c:txPr>
                <a:bodyPr/>
                <a:lstStyle/>
                <a:p>
                  <a:pPr>
                    <a:defRPr sz="1000" b="1" i="0" u="none" strike="noStrike">
                      <a:solidFill>
                        <a:srgbClr val="5C58D0"/>
                      </a:solidFill>
                      <a:latin typeface="Arial"/>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F-27EE-7A4F-8824-46D1B93922F4}"/>
                </c:ext>
              </c:extLst>
            </c:dLbl>
            <c:dLbl>
              <c:idx val="8"/>
              <c:numFmt formatCode="0%" sourceLinked="0"/>
              <c:spPr/>
              <c:txPr>
                <a:bodyPr/>
                <a:lstStyle/>
                <a:p>
                  <a:pPr>
                    <a:defRPr sz="1000" b="1" i="0" u="none" strike="noStrike">
                      <a:solidFill>
                        <a:srgbClr val="5C58D0"/>
                      </a:solidFill>
                      <a:latin typeface="Arial"/>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11-27EE-7A4F-8824-46D1B93922F4}"/>
                </c:ext>
              </c:extLst>
            </c:dLbl>
            <c:dLbl>
              <c:idx val="9"/>
              <c:numFmt formatCode="0%" sourceLinked="0"/>
              <c:spPr/>
              <c:txPr>
                <a:bodyPr/>
                <a:lstStyle/>
                <a:p>
                  <a:pPr>
                    <a:defRPr sz="1000" b="1" i="0" u="none" strike="noStrike">
                      <a:solidFill>
                        <a:srgbClr val="5C58D0"/>
                      </a:solidFill>
                      <a:latin typeface="Arial"/>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13-27EE-7A4F-8824-46D1B93922F4}"/>
                </c:ext>
              </c:extLst>
            </c:dLbl>
            <c:numFmt formatCode="0%" sourceLinked="0"/>
            <c:spPr>
              <a:noFill/>
              <a:ln>
                <a:noFill/>
              </a:ln>
              <a:effectLst/>
            </c:spPr>
            <c:txPr>
              <a:bodyPr/>
              <a:lstStyle/>
              <a:p>
                <a:pPr>
                  <a:defRPr sz="1000" b="1" i="0" u="none" strike="noStrike">
                    <a:solidFill>
                      <a:srgbClr val="1D1A6B"/>
                    </a:solidFill>
                    <a:latin typeface="Arial"/>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Lit>
              <c:ptCount val="10"/>
              <c:pt idx="0">
                <c:v>Interpreting medical articles</c:v>
              </c:pt>
              <c:pt idx="1">
                <c:v>Effort of sorting through the volume of articles</c:v>
              </c:pt>
              <c:pt idx="2">
                <c:v>Knowing where to find the most recent research</c:v>
              </c:pt>
              <c:pt idx="3">
                <c:v>Knowing trusted sources</c:v>
              </c:pt>
              <c:pt idx="4">
                <c:v>Accessing articles of interest</c:v>
              </c:pt>
              <c:pt idx="5">
                <c:v>Time spent reading an article for answers</c:v>
              </c:pt>
              <c:pt idx="6">
                <c:v>Finding specific answers on the diagnosis</c:v>
              </c:pt>
              <c:pt idx="7">
                <c:v>Searches not returning relevant results/material</c:v>
              </c:pt>
              <c:pt idx="8">
                <c:v>Scientific literature quickly becoming dated</c:v>
              </c:pt>
              <c:pt idx="9">
                <c:v>Other</c:v>
              </c:pt>
            </c:strLit>
          </c:cat>
          <c:val>
            <c:numLit>
              <c:formatCode>General</c:formatCode>
              <c:ptCount val="10"/>
              <c:pt idx="0">
                <c:v>0.67741899999999999</c:v>
              </c:pt>
              <c:pt idx="1">
                <c:v>0.55645199999999995</c:v>
              </c:pt>
              <c:pt idx="2">
                <c:v>0.50806499999999999</c:v>
              </c:pt>
              <c:pt idx="3">
                <c:v>0.5</c:v>
              </c:pt>
              <c:pt idx="4">
                <c:v>0.43548399999999998</c:v>
              </c:pt>
              <c:pt idx="5">
                <c:v>0.41128999999999999</c:v>
              </c:pt>
              <c:pt idx="6">
                <c:v>0.34677400000000003</c:v>
              </c:pt>
              <c:pt idx="7">
                <c:v>0.266129</c:v>
              </c:pt>
              <c:pt idx="8">
                <c:v>0.24193500000000001</c:v>
              </c:pt>
              <c:pt idx="9">
                <c:v>5.6452000000000002E-2</c:v>
              </c:pt>
            </c:numLit>
          </c:val>
          <c:extLst>
            <c:ext xmlns:c16="http://schemas.microsoft.com/office/drawing/2014/chart" uri="{C3380CC4-5D6E-409C-BE32-E72D297353CC}">
              <c16:uniqueId val="{00000014-27EE-7A4F-8824-46D1B93922F4}"/>
            </c:ext>
          </c:extLst>
        </c:ser>
        <c:dLbls>
          <c:showLegendKey val="0"/>
          <c:showVal val="0"/>
          <c:showCatName val="0"/>
          <c:showSerName val="0"/>
          <c:showPercent val="0"/>
          <c:showBubbleSize val="0"/>
        </c:dLbls>
        <c:gapWidth val="74"/>
        <c:axId val="2094734552"/>
        <c:axId val="2094734553"/>
      </c:barChart>
      <c:catAx>
        <c:axId val="2094734552"/>
        <c:scaling>
          <c:orientation val="maxMin"/>
        </c:scaling>
        <c:delete val="0"/>
        <c:axPos val="l"/>
        <c:numFmt formatCode="General" sourceLinked="0"/>
        <c:majorTickMark val="none"/>
        <c:minorTickMark val="none"/>
        <c:tickLblPos val="nextTo"/>
        <c:spPr>
          <a:ln w="12700" cap="flat">
            <a:solidFill>
              <a:srgbClr val="D9D9D9"/>
            </a:solidFill>
            <a:prstDash val="solid"/>
            <a:round/>
          </a:ln>
        </c:spPr>
        <c:txPr>
          <a:bodyPr rot="0"/>
          <a:lstStyle/>
          <a:p>
            <a:pPr>
              <a:defRPr sz="1000" b="0" i="0" u="none" strike="noStrike">
                <a:solidFill>
                  <a:srgbClr val="000000"/>
                </a:solidFill>
                <a:latin typeface="Arial"/>
              </a:defRPr>
            </a:pPr>
            <a:endParaRPr lang="en-US"/>
          </a:p>
        </c:txPr>
        <c:crossAx val="2094734553"/>
        <c:crosses val="autoZero"/>
        <c:auto val="1"/>
        <c:lblAlgn val="ctr"/>
        <c:lblOffset val="100"/>
        <c:noMultiLvlLbl val="1"/>
      </c:catAx>
      <c:valAx>
        <c:axId val="2094734553"/>
        <c:scaling>
          <c:orientation val="minMax"/>
        </c:scaling>
        <c:delete val="0"/>
        <c:axPos val="t"/>
        <c:majorGridlines>
          <c:spPr>
            <a:ln w="12700" cap="flat">
              <a:solidFill>
                <a:srgbClr val="D9D9D9"/>
              </a:solidFill>
              <a:prstDash val="solid"/>
              <a:round/>
            </a:ln>
          </c:spPr>
        </c:majorGridlines>
        <c:numFmt formatCode="0%" sourceLinked="0"/>
        <c:majorTickMark val="none"/>
        <c:minorTickMark val="none"/>
        <c:tickLblPos val="high"/>
        <c:spPr>
          <a:ln w="12700" cap="flat">
            <a:noFill/>
            <a:prstDash val="solid"/>
            <a:round/>
          </a:ln>
        </c:spPr>
        <c:txPr>
          <a:bodyPr rot="0"/>
          <a:lstStyle/>
          <a:p>
            <a:pPr>
              <a:defRPr sz="600" b="0" i="0" u="none" strike="noStrike">
                <a:solidFill>
                  <a:srgbClr val="000000"/>
                </a:solidFill>
                <a:latin typeface="Arial"/>
              </a:defRPr>
            </a:pPr>
            <a:endParaRPr lang="en-US"/>
          </a:p>
        </c:txPr>
        <c:crossAx val="2094734552"/>
        <c:crosses val="autoZero"/>
        <c:crossBetween val="between"/>
        <c:majorUnit val="0.17499999999999999"/>
        <c:minorUnit val="8.7499999999999994E-2"/>
      </c:valAx>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n-US"/>
  <c:roundedCorners val="0"/>
  <c:style val="2"/>
  <c:chart>
    <c:autoTitleDeleted val="1"/>
    <c:plotArea>
      <c:layout>
        <c:manualLayout>
          <c:layoutTarget val="inner"/>
          <c:xMode val="edge"/>
          <c:yMode val="edge"/>
          <c:x val="5.0000000000000001E-3"/>
          <c:y val="5.0000000000000001E-3"/>
          <c:w val="0.99"/>
          <c:h val="0.98750000000000004"/>
        </c:manualLayout>
      </c:layout>
      <c:doughnutChart>
        <c:varyColors val="0"/>
        <c:ser>
          <c:idx val="0"/>
          <c:order val="0"/>
          <c:tx>
            <c:strRef>
              <c:f>Sheet1!$A$2</c:f>
              <c:strCache>
                <c:ptCount val="1"/>
                <c:pt idx="0">
                  <c:v>% Responding</c:v>
                </c:pt>
              </c:strCache>
            </c:strRef>
          </c:tx>
          <c:spPr>
            <a:solidFill>
              <a:schemeClr val="accent1"/>
            </a:solidFill>
            <a:ln w="12700" cap="flat">
              <a:noFill/>
              <a:miter lim="400000"/>
            </a:ln>
            <a:effectLst/>
          </c:spPr>
          <c:dPt>
            <c:idx val="0"/>
            <c:bubble3D val="0"/>
            <c:extLst>
              <c:ext xmlns:c16="http://schemas.microsoft.com/office/drawing/2014/chart" uri="{C3380CC4-5D6E-409C-BE32-E72D297353CC}">
                <c16:uniqueId val="{00000001-3DB9-7D4A-8BAD-459C56D62509}"/>
              </c:ext>
            </c:extLst>
          </c:dPt>
          <c:dPt>
            <c:idx val="1"/>
            <c:bubble3D val="0"/>
            <c:spPr>
              <a:solidFill>
                <a:schemeClr val="accent2"/>
              </a:solidFill>
              <a:ln w="12700" cap="flat">
                <a:noFill/>
                <a:miter lim="400000"/>
              </a:ln>
              <a:effectLst/>
            </c:spPr>
            <c:extLst>
              <c:ext xmlns:c16="http://schemas.microsoft.com/office/drawing/2014/chart" uri="{C3380CC4-5D6E-409C-BE32-E72D297353CC}">
                <c16:uniqueId val="{00000003-3DB9-7D4A-8BAD-459C56D62509}"/>
              </c:ext>
            </c:extLst>
          </c:dPt>
          <c:dPt>
            <c:idx val="2"/>
            <c:bubble3D val="0"/>
            <c:spPr>
              <a:solidFill>
                <a:schemeClr val="accent3"/>
              </a:solidFill>
              <a:ln w="12700" cap="flat">
                <a:noFill/>
                <a:miter lim="400000"/>
              </a:ln>
              <a:effectLst/>
            </c:spPr>
            <c:extLst>
              <c:ext xmlns:c16="http://schemas.microsoft.com/office/drawing/2014/chart" uri="{C3380CC4-5D6E-409C-BE32-E72D297353CC}">
                <c16:uniqueId val="{00000005-3DB9-7D4A-8BAD-459C56D62509}"/>
              </c:ext>
            </c:extLst>
          </c:dPt>
          <c:dPt>
            <c:idx val="3"/>
            <c:bubble3D val="0"/>
            <c:spPr>
              <a:solidFill>
                <a:schemeClr val="accent4"/>
              </a:solidFill>
              <a:ln w="12700" cap="flat">
                <a:noFill/>
                <a:miter lim="400000"/>
              </a:ln>
              <a:effectLst/>
            </c:spPr>
            <c:extLst>
              <c:ext xmlns:c16="http://schemas.microsoft.com/office/drawing/2014/chart" uri="{C3380CC4-5D6E-409C-BE32-E72D297353CC}">
                <c16:uniqueId val="{00000007-3DB9-7D4A-8BAD-459C56D62509}"/>
              </c:ext>
            </c:extLst>
          </c:dPt>
          <c:dPt>
            <c:idx val="4"/>
            <c:bubble3D val="0"/>
            <c:spPr>
              <a:solidFill>
                <a:schemeClr val="accent5"/>
              </a:solidFill>
              <a:ln w="12700" cap="flat">
                <a:noFill/>
                <a:miter lim="400000"/>
              </a:ln>
              <a:effectLst/>
            </c:spPr>
            <c:extLst>
              <c:ext xmlns:c16="http://schemas.microsoft.com/office/drawing/2014/chart" uri="{C3380CC4-5D6E-409C-BE32-E72D297353CC}">
                <c16:uniqueId val="{00000009-3DB9-7D4A-8BAD-459C56D62509}"/>
              </c:ext>
            </c:extLst>
          </c:dPt>
          <c:dPt>
            <c:idx val="5"/>
            <c:bubble3D val="0"/>
            <c:extLst>
              <c:ext xmlns:c16="http://schemas.microsoft.com/office/drawing/2014/chart" uri="{C3380CC4-5D6E-409C-BE32-E72D297353CC}">
                <c16:uniqueId val="{0000000B-3DB9-7D4A-8BAD-459C56D62509}"/>
              </c:ext>
            </c:extLst>
          </c:dPt>
          <c:dPt>
            <c:idx val="6"/>
            <c:bubble3D val="0"/>
            <c:spPr>
              <a:solidFill>
                <a:srgbClr val="95183E"/>
              </a:solidFill>
              <a:ln w="12700" cap="flat">
                <a:noFill/>
                <a:miter lim="400000"/>
              </a:ln>
              <a:effectLst/>
            </c:spPr>
            <c:extLst>
              <c:ext xmlns:c16="http://schemas.microsoft.com/office/drawing/2014/chart" uri="{C3380CC4-5D6E-409C-BE32-E72D297353CC}">
                <c16:uniqueId val="{0000000D-3DB9-7D4A-8BAD-459C56D62509}"/>
              </c:ext>
            </c:extLst>
          </c:dPt>
          <c:dPt>
            <c:idx val="7"/>
            <c:bubble3D val="0"/>
            <c:spPr>
              <a:solidFill>
                <a:srgbClr val="4D0F4F"/>
              </a:solidFill>
              <a:ln w="12700" cap="flat">
                <a:noFill/>
                <a:miter lim="400000"/>
              </a:ln>
              <a:effectLst/>
            </c:spPr>
            <c:extLst>
              <c:ext xmlns:c16="http://schemas.microsoft.com/office/drawing/2014/chart" uri="{C3380CC4-5D6E-409C-BE32-E72D297353CC}">
                <c16:uniqueId val="{0000000F-3DB9-7D4A-8BAD-459C56D62509}"/>
              </c:ext>
            </c:extLst>
          </c:dPt>
          <c:dPt>
            <c:idx val="8"/>
            <c:bubble3D val="0"/>
            <c:spPr>
              <a:solidFill>
                <a:srgbClr val="232265"/>
              </a:solidFill>
              <a:ln w="12700" cap="flat">
                <a:noFill/>
                <a:miter lim="400000"/>
              </a:ln>
              <a:effectLst/>
            </c:spPr>
            <c:extLst>
              <c:ext xmlns:c16="http://schemas.microsoft.com/office/drawing/2014/chart" uri="{C3380CC4-5D6E-409C-BE32-E72D297353CC}">
                <c16:uniqueId val="{00000011-3DB9-7D4A-8BAD-459C56D62509}"/>
              </c:ext>
            </c:extLst>
          </c:dPt>
          <c:dLbls>
            <c:dLbl>
              <c:idx val="0"/>
              <c:numFmt formatCode="0%" sourceLinked="0"/>
              <c:spPr/>
              <c:txPr>
                <a:bodyPr/>
                <a:lstStyle/>
                <a:p>
                  <a:pPr>
                    <a:defRPr sz="1600" b="1" i="0" u="none" strike="noStrike">
                      <a:solidFill>
                        <a:srgbClr val="FFFFFF"/>
                      </a:solidFill>
                      <a:latin typeface="Arial"/>
                    </a:defRPr>
                  </a:pPr>
                  <a:endParaRPr lang="en-US"/>
                </a:p>
              </c:txPr>
              <c:showLegendKey val="0"/>
              <c:showVal val="0"/>
              <c:showCatName val="0"/>
              <c:showSerName val="0"/>
              <c:showPercent val="1"/>
              <c:showBubbleSize val="0"/>
              <c:extLst>
                <c:ext xmlns:c16="http://schemas.microsoft.com/office/drawing/2014/chart" uri="{C3380CC4-5D6E-409C-BE32-E72D297353CC}">
                  <c16:uniqueId val="{00000001-3DB9-7D4A-8BAD-459C56D62509}"/>
                </c:ext>
              </c:extLst>
            </c:dLbl>
            <c:dLbl>
              <c:idx val="1"/>
              <c:numFmt formatCode="0%" sourceLinked="0"/>
              <c:spPr/>
              <c:txPr>
                <a:bodyPr/>
                <a:lstStyle/>
                <a:p>
                  <a:pPr>
                    <a:defRPr sz="1600" b="1" i="0" u="none" strike="noStrike">
                      <a:solidFill>
                        <a:srgbClr val="FFFFFF"/>
                      </a:solidFill>
                      <a:latin typeface="Arial"/>
                    </a:defRPr>
                  </a:pPr>
                  <a:endParaRPr lang="en-US"/>
                </a:p>
              </c:txPr>
              <c:showLegendKey val="0"/>
              <c:showVal val="0"/>
              <c:showCatName val="0"/>
              <c:showSerName val="0"/>
              <c:showPercent val="1"/>
              <c:showBubbleSize val="0"/>
              <c:extLst>
                <c:ext xmlns:c16="http://schemas.microsoft.com/office/drawing/2014/chart" uri="{C3380CC4-5D6E-409C-BE32-E72D297353CC}">
                  <c16:uniqueId val="{00000003-3DB9-7D4A-8BAD-459C56D62509}"/>
                </c:ext>
              </c:extLst>
            </c:dLbl>
            <c:dLbl>
              <c:idx val="2"/>
              <c:numFmt formatCode="0%" sourceLinked="0"/>
              <c:spPr/>
              <c:txPr>
                <a:bodyPr/>
                <a:lstStyle/>
                <a:p>
                  <a:pPr>
                    <a:defRPr sz="1600" b="1" i="0" u="none" strike="noStrike">
                      <a:solidFill>
                        <a:srgbClr val="FFFFFF"/>
                      </a:solidFill>
                      <a:latin typeface="Arial"/>
                    </a:defRPr>
                  </a:pPr>
                  <a:endParaRPr lang="en-US"/>
                </a:p>
              </c:txPr>
              <c:showLegendKey val="0"/>
              <c:showVal val="0"/>
              <c:showCatName val="0"/>
              <c:showSerName val="0"/>
              <c:showPercent val="1"/>
              <c:showBubbleSize val="0"/>
              <c:extLst>
                <c:ext xmlns:c16="http://schemas.microsoft.com/office/drawing/2014/chart" uri="{C3380CC4-5D6E-409C-BE32-E72D297353CC}">
                  <c16:uniqueId val="{00000005-3DB9-7D4A-8BAD-459C56D62509}"/>
                </c:ext>
              </c:extLst>
            </c:dLbl>
            <c:dLbl>
              <c:idx val="3"/>
              <c:numFmt formatCode="0%" sourceLinked="0"/>
              <c:spPr/>
              <c:txPr>
                <a:bodyPr/>
                <a:lstStyle/>
                <a:p>
                  <a:pPr>
                    <a:defRPr sz="1600" b="1" i="0" u="none" strike="noStrike">
                      <a:solidFill>
                        <a:srgbClr val="FFFFFF"/>
                      </a:solidFill>
                      <a:latin typeface="Arial"/>
                    </a:defRPr>
                  </a:pPr>
                  <a:endParaRPr lang="en-US"/>
                </a:p>
              </c:txPr>
              <c:showLegendKey val="0"/>
              <c:showVal val="0"/>
              <c:showCatName val="0"/>
              <c:showSerName val="0"/>
              <c:showPercent val="1"/>
              <c:showBubbleSize val="0"/>
              <c:extLst>
                <c:ext xmlns:c16="http://schemas.microsoft.com/office/drawing/2014/chart" uri="{C3380CC4-5D6E-409C-BE32-E72D297353CC}">
                  <c16:uniqueId val="{00000007-3DB9-7D4A-8BAD-459C56D62509}"/>
                </c:ext>
              </c:extLst>
            </c:dLbl>
            <c:dLbl>
              <c:idx val="4"/>
              <c:numFmt formatCode="0%" sourceLinked="0"/>
              <c:spPr/>
              <c:txPr>
                <a:bodyPr/>
                <a:lstStyle/>
                <a:p>
                  <a:pPr>
                    <a:defRPr sz="1600" b="1" i="0" u="none" strike="noStrike">
                      <a:solidFill>
                        <a:srgbClr val="FFFFFF"/>
                      </a:solidFill>
                      <a:latin typeface="Arial"/>
                    </a:defRPr>
                  </a:pPr>
                  <a:endParaRPr lang="en-US"/>
                </a:p>
              </c:txPr>
              <c:showLegendKey val="0"/>
              <c:showVal val="0"/>
              <c:showCatName val="0"/>
              <c:showSerName val="0"/>
              <c:showPercent val="1"/>
              <c:showBubbleSize val="0"/>
              <c:extLst>
                <c:ext xmlns:c16="http://schemas.microsoft.com/office/drawing/2014/chart" uri="{C3380CC4-5D6E-409C-BE32-E72D297353CC}">
                  <c16:uniqueId val="{00000009-3DB9-7D4A-8BAD-459C56D62509}"/>
                </c:ext>
              </c:extLst>
            </c:dLbl>
            <c:dLbl>
              <c:idx val="5"/>
              <c:numFmt formatCode="0%" sourceLinked="0"/>
              <c:spPr/>
              <c:txPr>
                <a:bodyPr/>
                <a:lstStyle/>
                <a:p>
                  <a:pPr>
                    <a:defRPr sz="1600" b="1" i="0" u="none" strike="noStrike">
                      <a:solidFill>
                        <a:srgbClr val="FFFFFF"/>
                      </a:solidFill>
                      <a:latin typeface="Arial"/>
                    </a:defRPr>
                  </a:pPr>
                  <a:endParaRPr lang="en-US"/>
                </a:p>
              </c:txPr>
              <c:showLegendKey val="0"/>
              <c:showVal val="0"/>
              <c:showCatName val="0"/>
              <c:showSerName val="0"/>
              <c:showPercent val="1"/>
              <c:showBubbleSize val="0"/>
              <c:extLst>
                <c:ext xmlns:c16="http://schemas.microsoft.com/office/drawing/2014/chart" uri="{C3380CC4-5D6E-409C-BE32-E72D297353CC}">
                  <c16:uniqueId val="{0000000B-3DB9-7D4A-8BAD-459C56D62509}"/>
                </c:ext>
              </c:extLst>
            </c:dLbl>
            <c:dLbl>
              <c:idx val="6"/>
              <c:numFmt formatCode="0%" sourceLinked="0"/>
              <c:spPr/>
              <c:txPr>
                <a:bodyPr/>
                <a:lstStyle/>
                <a:p>
                  <a:pPr>
                    <a:defRPr sz="1600" b="1" i="0" u="none" strike="noStrike">
                      <a:solidFill>
                        <a:srgbClr val="FFFFFF"/>
                      </a:solidFill>
                      <a:latin typeface="Arial"/>
                    </a:defRPr>
                  </a:pPr>
                  <a:endParaRPr lang="en-US"/>
                </a:p>
              </c:txPr>
              <c:showLegendKey val="0"/>
              <c:showVal val="0"/>
              <c:showCatName val="0"/>
              <c:showSerName val="0"/>
              <c:showPercent val="1"/>
              <c:showBubbleSize val="0"/>
              <c:extLst>
                <c:ext xmlns:c16="http://schemas.microsoft.com/office/drawing/2014/chart" uri="{C3380CC4-5D6E-409C-BE32-E72D297353CC}">
                  <c16:uniqueId val="{0000000D-3DB9-7D4A-8BAD-459C56D62509}"/>
                </c:ext>
              </c:extLst>
            </c:dLbl>
            <c:dLbl>
              <c:idx val="7"/>
              <c:numFmt formatCode="0%" sourceLinked="0"/>
              <c:spPr/>
              <c:txPr>
                <a:bodyPr/>
                <a:lstStyle/>
                <a:p>
                  <a:pPr>
                    <a:defRPr sz="1600" b="1" i="0" u="none" strike="noStrike">
                      <a:solidFill>
                        <a:srgbClr val="FFFFFF"/>
                      </a:solidFill>
                      <a:latin typeface="Arial"/>
                    </a:defRPr>
                  </a:pPr>
                  <a:endParaRPr lang="en-US"/>
                </a:p>
              </c:txPr>
              <c:showLegendKey val="0"/>
              <c:showVal val="0"/>
              <c:showCatName val="0"/>
              <c:showSerName val="0"/>
              <c:showPercent val="1"/>
              <c:showBubbleSize val="0"/>
              <c:extLst>
                <c:ext xmlns:c16="http://schemas.microsoft.com/office/drawing/2014/chart" uri="{C3380CC4-5D6E-409C-BE32-E72D297353CC}">
                  <c16:uniqueId val="{0000000F-3DB9-7D4A-8BAD-459C56D62509}"/>
                </c:ext>
              </c:extLst>
            </c:dLbl>
            <c:dLbl>
              <c:idx val="8"/>
              <c:numFmt formatCode="0%" sourceLinked="0"/>
              <c:spPr/>
              <c:txPr>
                <a:bodyPr/>
                <a:lstStyle/>
                <a:p>
                  <a:pPr>
                    <a:defRPr sz="1600" b="1" i="0" u="none" strike="noStrike">
                      <a:solidFill>
                        <a:srgbClr val="FFFFFF"/>
                      </a:solidFill>
                      <a:latin typeface="Arial"/>
                    </a:defRPr>
                  </a:pPr>
                  <a:endParaRPr lang="en-US"/>
                </a:p>
              </c:txPr>
              <c:showLegendKey val="0"/>
              <c:showVal val="0"/>
              <c:showCatName val="0"/>
              <c:showSerName val="0"/>
              <c:showPercent val="1"/>
              <c:showBubbleSize val="0"/>
              <c:extLst>
                <c:ext xmlns:c16="http://schemas.microsoft.com/office/drawing/2014/chart" uri="{C3380CC4-5D6E-409C-BE32-E72D297353CC}">
                  <c16:uniqueId val="{00000011-3DB9-7D4A-8BAD-459C56D62509}"/>
                </c:ext>
              </c:extLst>
            </c:dLbl>
            <c:numFmt formatCode="0%" sourceLinked="0"/>
            <c:spPr>
              <a:noFill/>
              <a:ln>
                <a:noFill/>
              </a:ln>
              <a:effectLst/>
            </c:spPr>
            <c:txPr>
              <a:bodyPr/>
              <a:lstStyle/>
              <a:p>
                <a:pPr>
                  <a:defRPr sz="1600" b="1" i="0" u="none" strike="noStrike">
                    <a:solidFill>
                      <a:srgbClr val="FFFFFF"/>
                    </a:solidFill>
                    <a:latin typeface="Arial"/>
                  </a:defRPr>
                </a:pPr>
                <a:endParaRPr lang="en-US"/>
              </a:p>
            </c:txPr>
            <c:showLegendKey val="0"/>
            <c:showVal val="0"/>
            <c:showCatName val="0"/>
            <c:showSerName val="0"/>
            <c:showPercent val="1"/>
            <c:showBubbleSize val="0"/>
            <c:showLeaderLines val="1"/>
            <c:leaderLines>
              <c:spPr>
                <a:ln w="9525" cap="flat">
                  <a:solidFill>
                    <a:srgbClr val="A6A6A6"/>
                  </a:solidFill>
                  <a:prstDash val="solid"/>
                  <a:round/>
                </a:ln>
                <a:effectLst/>
              </c:spPr>
            </c:leaderLines>
            <c:extLst>
              <c:ext xmlns:c15="http://schemas.microsoft.com/office/drawing/2012/chart" uri="{CE6537A1-D6FC-4f65-9D91-7224C49458BB}"/>
            </c:extLst>
          </c:dLbls>
          <c:cat>
            <c:strRef>
              <c:f>Sheet1!$B$1:$F$1</c:f>
              <c:strCache>
                <c:ptCount val="5"/>
                <c:pt idx="0">
                  <c:v>Journal article</c:v>
                </c:pt>
                <c:pt idx="1">
                  <c:v>Plain language summary</c:v>
                </c:pt>
                <c:pt idx="2">
                  <c:v>Infographic</c:v>
                </c:pt>
                <c:pt idx="3">
                  <c:v>Videos</c:v>
                </c:pt>
                <c:pt idx="4">
                  <c:v>Podcasts</c:v>
                </c:pt>
              </c:strCache>
            </c:strRef>
          </c:cat>
          <c:val>
            <c:numRef>
              <c:f>Sheet1!$B$2:$F$2</c:f>
              <c:numCache>
                <c:formatCode>General</c:formatCode>
                <c:ptCount val="5"/>
                <c:pt idx="0">
                  <c:v>0.40350900000000001</c:v>
                </c:pt>
                <c:pt idx="1">
                  <c:v>0.394737</c:v>
                </c:pt>
                <c:pt idx="2">
                  <c:v>8.7719000000000005E-2</c:v>
                </c:pt>
                <c:pt idx="3">
                  <c:v>6.1404E-2</c:v>
                </c:pt>
                <c:pt idx="4">
                  <c:v>5.2631999999999998E-2</c:v>
                </c:pt>
              </c:numCache>
            </c:numRef>
          </c:val>
          <c:extLst>
            <c:ext xmlns:c16="http://schemas.microsoft.com/office/drawing/2014/chart" uri="{C3380CC4-5D6E-409C-BE32-E72D297353CC}">
              <c16:uniqueId val="{00000012-3DB9-7D4A-8BAD-459C56D62509}"/>
            </c:ext>
          </c:extLst>
        </c:ser>
        <c:dLbls>
          <c:showLegendKey val="0"/>
          <c:showVal val="0"/>
          <c:showCatName val="0"/>
          <c:showSerName val="0"/>
          <c:showPercent val="0"/>
          <c:showBubbleSize val="0"/>
          <c:showLeaderLines val="1"/>
        </c:dLbls>
        <c:firstSliceAng val="303"/>
        <c:holeSize val="56"/>
      </c:doughnutChart>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1"/>
        <c:ser>
          <c:idx val="0"/>
          <c:order val="0"/>
          <c:spPr>
            <a:solidFill>
              <a:srgbClr val="4F2F92"/>
            </a:solidFill>
            <a:ln cmpd="sng">
              <a:noFill/>
            </a:ln>
          </c:spPr>
          <c:invertIfNegative val="1"/>
          <c:cat>
            <c:strRef>
              <c:f>'Journals &amp; Therapy areas'!$H$3:$H$15</c:f>
              <c:strCache>
                <c:ptCount val="13"/>
                <c:pt idx="0">
                  <c:v>Oncology</c:v>
                </c:pt>
                <c:pt idx="1">
                  <c:v>Neurology</c:v>
                </c:pt>
                <c:pt idx="2">
                  <c:v>Cardiovascular</c:v>
                </c:pt>
                <c:pt idx="3">
                  <c:v>Fungal Disease</c:v>
                </c:pt>
                <c:pt idx="4">
                  <c:v>Dermatology</c:v>
                </c:pt>
                <c:pt idx="5">
                  <c:v>Obesity</c:v>
                </c:pt>
                <c:pt idx="6">
                  <c:v>Infection</c:v>
                </c:pt>
                <c:pt idx="7">
                  <c:v>Virology</c:v>
                </c:pt>
                <c:pt idx="8">
                  <c:v>Rheumatology</c:v>
                </c:pt>
                <c:pt idx="9">
                  <c:v>Opthalmology</c:v>
                </c:pt>
                <c:pt idx="10">
                  <c:v>Immunology</c:v>
                </c:pt>
                <c:pt idx="11">
                  <c:v>Respiratory</c:v>
                </c:pt>
                <c:pt idx="12">
                  <c:v>Pain</c:v>
                </c:pt>
              </c:strCache>
            </c:strRef>
          </c:cat>
          <c:val>
            <c:numRef>
              <c:f>'Journals &amp; Therapy areas'!$I$3:$I$15</c:f>
              <c:numCache>
                <c:formatCode>General</c:formatCode>
                <c:ptCount val="13"/>
                <c:pt idx="0">
                  <c:v>23</c:v>
                </c:pt>
                <c:pt idx="1">
                  <c:v>7</c:v>
                </c:pt>
                <c:pt idx="2">
                  <c:v>3</c:v>
                </c:pt>
                <c:pt idx="3">
                  <c:v>3</c:v>
                </c:pt>
                <c:pt idx="4">
                  <c:v>3</c:v>
                </c:pt>
                <c:pt idx="5">
                  <c:v>2</c:v>
                </c:pt>
                <c:pt idx="6">
                  <c:v>1</c:v>
                </c:pt>
                <c:pt idx="7">
                  <c:v>1</c:v>
                </c:pt>
                <c:pt idx="8">
                  <c:v>1</c:v>
                </c:pt>
                <c:pt idx="9">
                  <c:v>1</c:v>
                </c:pt>
                <c:pt idx="10">
                  <c:v>1</c:v>
                </c:pt>
                <c:pt idx="11">
                  <c:v>1</c:v>
                </c:pt>
                <c:pt idx="12">
                  <c:v>1</c:v>
                </c:pt>
              </c:numCache>
            </c:numRef>
          </c:val>
          <c:extLst>
            <c:ext xmlns:c14="http://schemas.microsoft.com/office/drawing/2007/8/2/chart" uri="{6F2FDCE9-48DA-4B69-8628-5D25D57E5C99}">
              <c14:invertSolidFillFmt>
                <c14:spPr xmlns:c14="http://schemas.microsoft.com/office/drawing/2007/8/2/chart">
                  <a:solidFill>
                    <a:srgbClr val="FFFFFF"/>
                  </a:solidFill>
                  <a:ln cmpd="sng">
                    <a:noFill/>
                  </a:ln>
                </c14:spPr>
              </c14:invertSolidFillFmt>
            </c:ext>
            <c:ext xmlns:c16="http://schemas.microsoft.com/office/drawing/2014/chart" uri="{C3380CC4-5D6E-409C-BE32-E72D297353CC}">
              <c16:uniqueId val="{00000000-BE7C-4C36-AD55-BFFF8EF915E8}"/>
            </c:ext>
          </c:extLst>
        </c:ser>
        <c:dLbls>
          <c:showLegendKey val="0"/>
          <c:showVal val="0"/>
          <c:showCatName val="0"/>
          <c:showSerName val="0"/>
          <c:showPercent val="0"/>
          <c:showBubbleSize val="0"/>
        </c:dLbls>
        <c:gapWidth val="50"/>
        <c:axId val="1716542624"/>
        <c:axId val="480075419"/>
      </c:barChart>
      <c:catAx>
        <c:axId val="1716542624"/>
        <c:scaling>
          <c:orientation val="minMax"/>
        </c:scaling>
        <c:delete val="0"/>
        <c:axPos val="l"/>
        <c:numFmt formatCode="General" sourceLinked="1"/>
        <c:majorTickMark val="none"/>
        <c:minorTickMark val="none"/>
        <c:tickLblPos val="nextTo"/>
        <c:spPr>
          <a:ln w="19050"/>
        </c:spPr>
        <c:txPr>
          <a:bodyPr/>
          <a:lstStyle/>
          <a:p>
            <a:pPr lvl="0">
              <a:defRPr sz="1100" b="0">
                <a:solidFill>
                  <a:srgbClr val="000000"/>
                </a:solidFill>
                <a:latin typeface="+mn-lt"/>
              </a:defRPr>
            </a:pPr>
            <a:endParaRPr lang="en-US"/>
          </a:p>
        </c:txPr>
        <c:crossAx val="480075419"/>
        <c:crosses val="autoZero"/>
        <c:auto val="1"/>
        <c:lblAlgn val="ctr"/>
        <c:lblOffset val="100"/>
        <c:noMultiLvlLbl val="1"/>
      </c:catAx>
      <c:valAx>
        <c:axId val="480075419"/>
        <c:scaling>
          <c:orientation val="minMax"/>
        </c:scaling>
        <c:delete val="0"/>
        <c:axPos val="b"/>
        <c:minorGridlines>
          <c:spPr>
            <a:ln>
              <a:solidFill>
                <a:srgbClr val="CCCCCC">
                  <a:alpha val="0"/>
                </a:srgbClr>
              </a:solidFill>
            </a:ln>
          </c:spPr>
        </c:minorGridlines>
        <c:title>
          <c:tx>
            <c:rich>
              <a:bodyPr/>
              <a:lstStyle/>
              <a:p>
                <a:pPr lvl="0">
                  <a:defRPr sz="1200" b="1">
                    <a:solidFill>
                      <a:srgbClr val="000000"/>
                    </a:solidFill>
                    <a:latin typeface="+mn-lt"/>
                  </a:defRPr>
                </a:pPr>
                <a:r>
                  <a:rPr lang="en-GB" sz="1200" b="1">
                    <a:solidFill>
                      <a:srgbClr val="000000"/>
                    </a:solidFill>
                    <a:latin typeface="+mn-lt"/>
                  </a:rPr>
                  <a:t>Number of abstracts</a:t>
                </a:r>
              </a:p>
            </c:rich>
          </c:tx>
          <c:overlay val="0"/>
        </c:title>
        <c:numFmt formatCode="General" sourceLinked="1"/>
        <c:majorTickMark val="out"/>
        <c:minorTickMark val="none"/>
        <c:tickLblPos val="nextTo"/>
        <c:spPr>
          <a:ln w="19050">
            <a:solidFill/>
          </a:ln>
        </c:spPr>
        <c:txPr>
          <a:bodyPr/>
          <a:lstStyle/>
          <a:p>
            <a:pPr lvl="0">
              <a:defRPr sz="1100" b="0">
                <a:solidFill>
                  <a:srgbClr val="000000"/>
                </a:solidFill>
                <a:latin typeface="+mn-lt"/>
              </a:defRPr>
            </a:pPr>
            <a:endParaRPr lang="en-US"/>
          </a:p>
        </c:txPr>
        <c:crossAx val="1716542624"/>
        <c:crosses val="autoZero"/>
        <c:crossBetween val="between"/>
      </c:valAx>
    </c:plotArea>
    <c:plotVisOnly val="1"/>
    <c:dispBlanksAs val="zero"/>
    <c:showDLblsOverMax val="1"/>
  </c:chart>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1"/>
        <c:ser>
          <c:idx val="0"/>
          <c:order val="0"/>
          <c:tx>
            <c:strRef>
              <c:f>'Journals &amp; Therapy areas'!$F$2</c:f>
              <c:strCache>
                <c:ptCount val="1"/>
                <c:pt idx="0">
                  <c:v>n</c:v>
                </c:pt>
              </c:strCache>
            </c:strRef>
          </c:tx>
          <c:spPr>
            <a:solidFill>
              <a:srgbClr val="4F2F92"/>
            </a:solidFill>
            <a:ln cmpd="sng">
              <a:noFill/>
            </a:ln>
          </c:spPr>
          <c:invertIfNegative val="1"/>
          <c:cat>
            <c:strRef>
              <c:f>'Journals &amp; Therapy areas'!$E$3:$E$10</c:f>
              <c:strCache>
                <c:ptCount val="8"/>
                <c:pt idx="0">
                  <c:v>Future Oncology</c:v>
                </c:pt>
                <c:pt idx="1">
                  <c:v>Neurodegener Dis Manag.</c:v>
                </c:pt>
                <c:pt idx="2">
                  <c:v>Immunotherapy</c:v>
                </c:pt>
                <c:pt idx="3">
                  <c:v>Future Microbiology</c:v>
                </c:pt>
                <c:pt idx="4">
                  <c:v>Future cardiology</c:v>
                </c:pt>
                <c:pt idx="5">
                  <c:v>J Compar Effec Res</c:v>
                </c:pt>
                <c:pt idx="6">
                  <c:v>Future Virology</c:v>
                </c:pt>
                <c:pt idx="7">
                  <c:v>Pain Management</c:v>
                </c:pt>
              </c:strCache>
            </c:strRef>
          </c:cat>
          <c:val>
            <c:numRef>
              <c:f>'Journals &amp; Therapy areas'!$F$3:$F$10</c:f>
              <c:numCache>
                <c:formatCode>General</c:formatCode>
                <c:ptCount val="8"/>
                <c:pt idx="0">
                  <c:v>23</c:v>
                </c:pt>
                <c:pt idx="1">
                  <c:v>7</c:v>
                </c:pt>
                <c:pt idx="2">
                  <c:v>6</c:v>
                </c:pt>
                <c:pt idx="3">
                  <c:v>4</c:v>
                </c:pt>
                <c:pt idx="4">
                  <c:v>3</c:v>
                </c:pt>
                <c:pt idx="5">
                  <c:v>3</c:v>
                </c:pt>
                <c:pt idx="6">
                  <c:v>1</c:v>
                </c:pt>
                <c:pt idx="7">
                  <c:v>1</c:v>
                </c:pt>
              </c:numCache>
            </c:numRef>
          </c:val>
          <c:extLst>
            <c:ext xmlns:c14="http://schemas.microsoft.com/office/drawing/2007/8/2/chart" uri="{6F2FDCE9-48DA-4B69-8628-5D25D57E5C99}">
              <c14:invertSolidFillFmt>
                <c14:spPr xmlns:c14="http://schemas.microsoft.com/office/drawing/2007/8/2/chart">
                  <a:solidFill>
                    <a:srgbClr val="FFFFFF"/>
                  </a:solidFill>
                  <a:ln cmpd="sng">
                    <a:noFill/>
                  </a:ln>
                </c14:spPr>
              </c14:invertSolidFillFmt>
            </c:ext>
            <c:ext xmlns:c16="http://schemas.microsoft.com/office/drawing/2014/chart" uri="{C3380CC4-5D6E-409C-BE32-E72D297353CC}">
              <c16:uniqueId val="{00000000-DE75-4E3C-838E-1983EC564300}"/>
            </c:ext>
          </c:extLst>
        </c:ser>
        <c:dLbls>
          <c:showLegendKey val="0"/>
          <c:showVal val="0"/>
          <c:showCatName val="0"/>
          <c:showSerName val="0"/>
          <c:showPercent val="0"/>
          <c:showBubbleSize val="0"/>
        </c:dLbls>
        <c:gapWidth val="150"/>
        <c:axId val="394570620"/>
        <c:axId val="1375290446"/>
      </c:barChart>
      <c:catAx>
        <c:axId val="394570620"/>
        <c:scaling>
          <c:orientation val="minMax"/>
        </c:scaling>
        <c:delete val="0"/>
        <c:axPos val="l"/>
        <c:numFmt formatCode="General" sourceLinked="1"/>
        <c:majorTickMark val="none"/>
        <c:minorTickMark val="none"/>
        <c:tickLblPos val="nextTo"/>
        <c:spPr>
          <a:ln w="19050"/>
        </c:spPr>
        <c:txPr>
          <a:bodyPr/>
          <a:lstStyle/>
          <a:p>
            <a:pPr lvl="0">
              <a:defRPr sz="1100" b="0">
                <a:solidFill>
                  <a:srgbClr val="000000"/>
                </a:solidFill>
                <a:latin typeface="+mn-lt"/>
              </a:defRPr>
            </a:pPr>
            <a:endParaRPr lang="en-US"/>
          </a:p>
        </c:txPr>
        <c:crossAx val="1375290446"/>
        <c:crosses val="autoZero"/>
        <c:auto val="1"/>
        <c:lblAlgn val="ctr"/>
        <c:lblOffset val="100"/>
        <c:noMultiLvlLbl val="1"/>
      </c:catAx>
      <c:valAx>
        <c:axId val="1375290446"/>
        <c:scaling>
          <c:orientation val="minMax"/>
        </c:scaling>
        <c:delete val="0"/>
        <c:axPos val="b"/>
        <c:minorGridlines>
          <c:spPr>
            <a:ln>
              <a:solidFill>
                <a:srgbClr val="CCCCCC">
                  <a:alpha val="0"/>
                </a:srgbClr>
              </a:solidFill>
            </a:ln>
          </c:spPr>
        </c:minorGridlines>
        <c:title>
          <c:tx>
            <c:rich>
              <a:bodyPr/>
              <a:lstStyle/>
              <a:p>
                <a:pPr lvl="0">
                  <a:defRPr sz="1200" b="1">
                    <a:solidFill>
                      <a:srgbClr val="000000"/>
                    </a:solidFill>
                    <a:latin typeface="+mn-lt"/>
                  </a:defRPr>
                </a:pPr>
                <a:r>
                  <a:rPr lang="en-GB" sz="1200" b="1">
                    <a:solidFill>
                      <a:srgbClr val="000000"/>
                    </a:solidFill>
                    <a:latin typeface="+mn-lt"/>
                  </a:rPr>
                  <a:t>Number of abstracts</a:t>
                </a:r>
              </a:p>
            </c:rich>
          </c:tx>
          <c:overlay val="0"/>
        </c:title>
        <c:numFmt formatCode="General" sourceLinked="1"/>
        <c:majorTickMark val="out"/>
        <c:minorTickMark val="none"/>
        <c:tickLblPos val="nextTo"/>
        <c:spPr>
          <a:ln w="19050">
            <a:solidFill/>
          </a:ln>
        </c:spPr>
        <c:txPr>
          <a:bodyPr/>
          <a:lstStyle/>
          <a:p>
            <a:pPr lvl="0">
              <a:defRPr sz="1100" b="0">
                <a:solidFill>
                  <a:srgbClr val="000000"/>
                </a:solidFill>
                <a:latin typeface="+mn-lt"/>
              </a:defRPr>
            </a:pPr>
            <a:endParaRPr lang="en-US"/>
          </a:p>
        </c:txPr>
        <c:crossAx val="394570620"/>
        <c:crosses val="autoZero"/>
        <c:crossBetween val="between"/>
      </c:valAx>
    </c:plotArea>
    <c:plotVisOnly val="1"/>
    <c:dispBlanksAs val="zero"/>
    <c:showDLblsOverMax val="1"/>
  </c:chart>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1"/>
        <c:ser>
          <c:idx val="0"/>
          <c:order val="0"/>
          <c:tx>
            <c:strRef>
              <c:f>'Post-enhancement Analyses (n=48'!$F$2</c:f>
              <c:strCache>
                <c:ptCount val="1"/>
                <c:pt idx="0">
                  <c:v>Scientific abstract</c:v>
                </c:pt>
              </c:strCache>
            </c:strRef>
          </c:tx>
          <c:spPr>
            <a:solidFill>
              <a:srgbClr val="6D5D69"/>
            </a:solidFill>
            <a:ln cmpd="sng">
              <a:noFill/>
            </a:ln>
          </c:spPr>
          <c:invertIfNegative val="1"/>
          <c:dLbls>
            <c:spPr>
              <a:noFill/>
              <a:ln>
                <a:noFill/>
              </a:ln>
              <a:effectLst/>
            </c:spPr>
            <c:txPr>
              <a:bodyPr/>
              <a:lstStyle/>
              <a:p>
                <a:pPr lvl="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'Post-enhancement Analyses (n=48'!$G$1:$J$1</c:f>
              <c:strCache>
                <c:ptCount val="4"/>
                <c:pt idx="0">
                  <c:v>Flesch-Kincaid</c:v>
                </c:pt>
                <c:pt idx="1">
                  <c:v>ARI</c:v>
                </c:pt>
                <c:pt idx="2">
                  <c:v>Linsear-Write</c:v>
                </c:pt>
                <c:pt idx="3">
                  <c:v>SPACHE</c:v>
                </c:pt>
              </c:strCache>
            </c:strRef>
          </c:cat>
          <c:val>
            <c:numRef>
              <c:f>'Post-enhancement Analyses (n=48'!$G$2:$J$2</c:f>
              <c:numCache>
                <c:formatCode>0.0</c:formatCode>
                <c:ptCount val="4"/>
                <c:pt idx="0">
                  <c:v>16.514970240122842</c:v>
                </c:pt>
                <c:pt idx="1">
                  <c:v>17.744046111878706</c:v>
                </c:pt>
                <c:pt idx="2">
                  <c:v>20.380656615461046</c:v>
                </c:pt>
                <c:pt idx="3">
                  <c:v>9.9411379180864987</c:v>
                </c:pt>
              </c:numCache>
            </c:numRef>
          </c:val>
          <c:extLst>
            <c:ext xmlns:c14="http://schemas.microsoft.com/office/drawing/2007/8/2/chart" uri="{6F2FDCE9-48DA-4B69-8628-5D25D57E5C99}">
              <c14:invertSolidFillFmt>
                <c14:spPr xmlns:c14="http://schemas.microsoft.com/office/drawing/2007/8/2/chart">
                  <a:solidFill>
                    <a:srgbClr val="FFFFFF"/>
                  </a:solidFill>
                  <a:ln cmpd="sng">
                    <a:noFill/>
                  </a:ln>
                </c14:spPr>
              </c14:invertSolidFillFmt>
            </c:ext>
            <c:ext xmlns:c16="http://schemas.microsoft.com/office/drawing/2014/chart" uri="{C3380CC4-5D6E-409C-BE32-E72D297353CC}">
              <c16:uniqueId val="{00000000-6500-4DC9-B5C9-EC116406C096}"/>
            </c:ext>
          </c:extLst>
        </c:ser>
        <c:ser>
          <c:idx val="1"/>
          <c:order val="1"/>
          <c:tx>
            <c:strRef>
              <c:f>'Post-enhancement Analyses (n=48'!$F$3</c:f>
              <c:strCache>
                <c:ptCount val="1"/>
                <c:pt idx="0">
                  <c:v>Human aPLS</c:v>
                </c:pt>
              </c:strCache>
            </c:strRef>
          </c:tx>
          <c:spPr>
            <a:solidFill>
              <a:srgbClr val="DF00C5"/>
            </a:solidFill>
            <a:ln cmpd="sng">
              <a:noFill/>
            </a:ln>
          </c:spPr>
          <c:invertIfNegative val="1"/>
          <c:dLbls>
            <c:spPr>
              <a:noFill/>
              <a:ln>
                <a:noFill/>
              </a:ln>
              <a:effectLst/>
            </c:spPr>
            <c:txPr>
              <a:bodyPr/>
              <a:lstStyle/>
              <a:p>
                <a:pPr lvl="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'Post-enhancement Analyses (n=48'!$G$1:$J$1</c:f>
              <c:strCache>
                <c:ptCount val="4"/>
                <c:pt idx="0">
                  <c:v>Flesch-Kincaid</c:v>
                </c:pt>
                <c:pt idx="1">
                  <c:v>ARI</c:v>
                </c:pt>
                <c:pt idx="2">
                  <c:v>Linsear-Write</c:v>
                </c:pt>
                <c:pt idx="3">
                  <c:v>SPACHE</c:v>
                </c:pt>
              </c:strCache>
            </c:strRef>
          </c:cat>
          <c:val>
            <c:numRef>
              <c:f>'Post-enhancement Analyses (n=48'!$G$3:$J$3</c:f>
              <c:numCache>
                <c:formatCode>0.0</c:formatCode>
                <c:ptCount val="4"/>
                <c:pt idx="0">
                  <c:v>12.298119640574695</c:v>
                </c:pt>
                <c:pt idx="1">
                  <c:v>12.848126640432723</c:v>
                </c:pt>
                <c:pt idx="2">
                  <c:v>13.73443696526248</c:v>
                </c:pt>
                <c:pt idx="3">
                  <c:v>7.6387620158748568</c:v>
                </c:pt>
              </c:numCache>
            </c:numRef>
          </c:val>
          <c:extLst>
            <c:ext xmlns:c14="http://schemas.microsoft.com/office/drawing/2007/8/2/chart" uri="{6F2FDCE9-48DA-4B69-8628-5D25D57E5C99}">
              <c14:invertSolidFillFmt>
                <c14:spPr xmlns:c14="http://schemas.microsoft.com/office/drawing/2007/8/2/chart">
                  <a:solidFill>
                    <a:srgbClr val="FFFFFF"/>
                  </a:solidFill>
                  <a:ln cmpd="sng">
                    <a:noFill/>
                  </a:ln>
                </c14:spPr>
              </c14:invertSolidFillFmt>
            </c:ext>
            <c:ext xmlns:c16="http://schemas.microsoft.com/office/drawing/2014/chart" uri="{C3380CC4-5D6E-409C-BE32-E72D297353CC}">
              <c16:uniqueId val="{00000001-6500-4DC9-B5C9-EC116406C096}"/>
            </c:ext>
          </c:extLst>
        </c:ser>
        <c:ser>
          <c:idx val="2"/>
          <c:order val="2"/>
          <c:tx>
            <c:strRef>
              <c:f>'Post-enhancement Analyses (n=48'!$F$4</c:f>
              <c:strCache>
                <c:ptCount val="1"/>
                <c:pt idx="0">
                  <c:v>AI aPLS (Approach 1)</c:v>
                </c:pt>
              </c:strCache>
            </c:strRef>
          </c:tx>
          <c:spPr>
            <a:solidFill>
              <a:srgbClr val="00DB9D"/>
            </a:solidFill>
            <a:ln cmpd="sng">
              <a:noFill/>
            </a:ln>
          </c:spPr>
          <c:invertIfNegative val="1"/>
          <c:dLbls>
            <c:spPr>
              <a:noFill/>
              <a:ln>
                <a:noFill/>
              </a:ln>
              <a:effectLst/>
            </c:spPr>
            <c:txPr>
              <a:bodyPr/>
              <a:lstStyle/>
              <a:p>
                <a:pPr lvl="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'Post-enhancement Analyses (n=48'!$G$1:$J$1</c:f>
              <c:strCache>
                <c:ptCount val="4"/>
                <c:pt idx="0">
                  <c:v>Flesch-Kincaid</c:v>
                </c:pt>
                <c:pt idx="1">
                  <c:v>ARI</c:v>
                </c:pt>
                <c:pt idx="2">
                  <c:v>Linsear-Write</c:v>
                </c:pt>
                <c:pt idx="3">
                  <c:v>SPACHE</c:v>
                </c:pt>
              </c:strCache>
            </c:strRef>
          </c:cat>
          <c:val>
            <c:numRef>
              <c:f>'Post-enhancement Analyses (n=48'!$G$4:$J$4</c:f>
              <c:numCache>
                <c:formatCode>0.0</c:formatCode>
                <c:ptCount val="4"/>
                <c:pt idx="0">
                  <c:v>8.46041314374283</c:v>
                </c:pt>
                <c:pt idx="1">
                  <c:v>8.3517621183661692</c:v>
                </c:pt>
                <c:pt idx="2">
                  <c:v>8.3298303391091366</c:v>
                </c:pt>
                <c:pt idx="3">
                  <c:v>6.0323374263666061</c:v>
                </c:pt>
              </c:numCache>
            </c:numRef>
          </c:val>
          <c:extLst>
            <c:ext xmlns:c14="http://schemas.microsoft.com/office/drawing/2007/8/2/chart" uri="{6F2FDCE9-48DA-4B69-8628-5D25D57E5C99}">
              <c14:invertSolidFillFmt>
                <c14:spPr xmlns:c14="http://schemas.microsoft.com/office/drawing/2007/8/2/chart">
                  <a:solidFill>
                    <a:srgbClr val="FFFFFF"/>
                  </a:solidFill>
                  <a:ln cmpd="sng">
                    <a:noFill/>
                  </a:ln>
                </c14:spPr>
              </c14:invertSolidFillFmt>
            </c:ext>
            <c:ext xmlns:c16="http://schemas.microsoft.com/office/drawing/2014/chart" uri="{C3380CC4-5D6E-409C-BE32-E72D297353CC}">
              <c16:uniqueId val="{00000002-6500-4DC9-B5C9-EC116406C096}"/>
            </c:ext>
          </c:extLst>
        </c:ser>
        <c:ser>
          <c:idx val="3"/>
          <c:order val="3"/>
          <c:tx>
            <c:strRef>
              <c:f>'Post-enhancement Analyses (n=48'!$F$5</c:f>
              <c:strCache>
                <c:ptCount val="1"/>
                <c:pt idx="0">
                  <c:v>AI aPLS (Approach 2)</c:v>
                </c:pt>
              </c:strCache>
            </c:strRef>
          </c:tx>
          <c:spPr>
            <a:solidFill>
              <a:srgbClr val="00BD86"/>
            </a:solidFill>
            <a:ln cmpd="sng">
              <a:noFill/>
            </a:ln>
          </c:spPr>
          <c:invertIfNegative val="1"/>
          <c:dPt>
            <c:idx val="0"/>
            <c:invertIfNegative val="1"/>
            <c:bubble3D val="0"/>
            <c:extLst>
              <c:ext xmlns:c16="http://schemas.microsoft.com/office/drawing/2014/chart" uri="{C3380CC4-5D6E-409C-BE32-E72D297353CC}">
                <c16:uniqueId val="{00000003-6500-4DC9-B5C9-EC116406C096}"/>
              </c:ext>
            </c:extLst>
          </c:dPt>
          <c:dLbls>
            <c:spPr>
              <a:noFill/>
              <a:ln>
                <a:noFill/>
              </a:ln>
              <a:effectLst/>
            </c:spPr>
            <c:txPr>
              <a:bodyPr/>
              <a:lstStyle/>
              <a:p>
                <a:pPr lvl="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'Post-enhancement Analyses (n=48'!$G$1:$J$1</c:f>
              <c:strCache>
                <c:ptCount val="4"/>
                <c:pt idx="0">
                  <c:v>Flesch-Kincaid</c:v>
                </c:pt>
                <c:pt idx="1">
                  <c:v>ARI</c:v>
                </c:pt>
                <c:pt idx="2">
                  <c:v>Linsear-Write</c:v>
                </c:pt>
                <c:pt idx="3">
                  <c:v>SPACHE</c:v>
                </c:pt>
              </c:strCache>
            </c:strRef>
          </c:cat>
          <c:val>
            <c:numRef>
              <c:f>'Post-enhancement Analyses (n=48'!$G$5:$J$5</c:f>
              <c:numCache>
                <c:formatCode>General</c:formatCode>
                <c:ptCount val="4"/>
                <c:pt idx="0">
                  <c:v>9.4</c:v>
                </c:pt>
                <c:pt idx="1">
                  <c:v>9.6</c:v>
                </c:pt>
                <c:pt idx="2">
                  <c:v>10.5</c:v>
                </c:pt>
                <c:pt idx="3">
                  <c:v>6.1</c:v>
                </c:pt>
              </c:numCache>
            </c:numRef>
          </c:val>
          <c:extLst>
            <c:ext xmlns:c14="http://schemas.microsoft.com/office/drawing/2007/8/2/chart" uri="{6F2FDCE9-48DA-4B69-8628-5D25D57E5C99}">
              <c14:invertSolidFillFmt>
                <c14:spPr xmlns:c14="http://schemas.microsoft.com/office/drawing/2007/8/2/chart">
                  <a:solidFill>
                    <a:srgbClr val="FFFFFF"/>
                  </a:solidFill>
                  <a:ln cmpd="sng">
                    <a:noFill/>
                  </a:ln>
                </c14:spPr>
              </c14:invertSolidFillFmt>
            </c:ext>
            <c:ext xmlns:c16="http://schemas.microsoft.com/office/drawing/2014/chart" uri="{C3380CC4-5D6E-409C-BE32-E72D297353CC}">
              <c16:uniqueId val="{00000004-6500-4DC9-B5C9-EC116406C096}"/>
            </c:ext>
          </c:extLst>
        </c:ser>
        <c:dLbls>
          <c:showLegendKey val="0"/>
          <c:showVal val="0"/>
          <c:showCatName val="0"/>
          <c:showSerName val="0"/>
          <c:showPercent val="0"/>
          <c:showBubbleSize val="0"/>
        </c:dLbls>
        <c:gapWidth val="150"/>
        <c:overlap val="-10"/>
        <c:axId val="773686404"/>
        <c:axId val="376371439"/>
      </c:barChart>
      <c:catAx>
        <c:axId val="773686404"/>
        <c:scaling>
          <c:orientation val="minMax"/>
        </c:scaling>
        <c:delete val="0"/>
        <c:axPos val="b"/>
        <c:title>
          <c:tx>
            <c:rich>
              <a:bodyPr/>
              <a:lstStyle/>
              <a:p>
                <a:pPr lvl="0">
                  <a:defRPr b="0">
                    <a:solidFill>
                      <a:srgbClr val="000000"/>
                    </a:solidFill>
                    <a:latin typeface="+mn-lt"/>
                  </a:defRPr>
                </a:pPr>
                <a:endParaRPr lang="en-GB"/>
              </a:p>
            </c:rich>
          </c:tx>
          <c:overlay val="0"/>
        </c:title>
        <c:numFmt formatCode="General" sourceLinked="1"/>
        <c:majorTickMark val="none"/>
        <c:minorTickMark val="none"/>
        <c:tickLblPos val="nextTo"/>
        <c:spPr>
          <a:ln w="19050"/>
        </c:spPr>
        <c:txPr>
          <a:bodyPr/>
          <a:lstStyle/>
          <a:p>
            <a:pPr lvl="0">
              <a:defRPr b="1">
                <a:solidFill>
                  <a:srgbClr val="000000"/>
                </a:solidFill>
                <a:latin typeface="Arial"/>
              </a:defRPr>
            </a:pPr>
            <a:endParaRPr lang="en-US"/>
          </a:p>
        </c:txPr>
        <c:crossAx val="376371439"/>
        <c:crosses val="autoZero"/>
        <c:auto val="1"/>
        <c:lblAlgn val="ctr"/>
        <c:lblOffset val="100"/>
        <c:noMultiLvlLbl val="1"/>
      </c:catAx>
      <c:valAx>
        <c:axId val="376371439"/>
        <c:scaling>
          <c:orientation val="minMax"/>
        </c:scaling>
        <c:delete val="0"/>
        <c:axPos val="l"/>
        <c:title>
          <c:tx>
            <c:rich>
              <a:bodyPr/>
              <a:lstStyle/>
              <a:p>
                <a:pPr lvl="0">
                  <a:defRPr b="0">
                    <a:solidFill>
                      <a:srgbClr val="000000"/>
                    </a:solidFill>
                    <a:latin typeface="+mn-lt"/>
                  </a:defRPr>
                </a:pPr>
                <a:endParaRPr lang="en-GB"/>
              </a:p>
            </c:rich>
          </c:tx>
          <c:overlay val="0"/>
        </c:title>
        <c:numFmt formatCode="0.0" sourceLinked="1"/>
        <c:majorTickMark val="out"/>
        <c:minorTickMark val="none"/>
        <c:tickLblPos val="nextTo"/>
        <c:spPr>
          <a:ln w="19050">
            <a:solidFill/>
          </a:ln>
        </c:spPr>
        <c:txPr>
          <a:bodyPr/>
          <a:lstStyle/>
          <a:p>
            <a:pPr lvl="0">
              <a:defRPr sz="1000" b="1">
                <a:solidFill>
                  <a:srgbClr val="000000"/>
                </a:solidFill>
                <a:latin typeface="+mn-lt"/>
              </a:defRPr>
            </a:pPr>
            <a:endParaRPr lang="en-US"/>
          </a:p>
        </c:txPr>
        <c:crossAx val="773686404"/>
        <c:crosses val="autoZero"/>
        <c:crossBetween val="between"/>
      </c:valAx>
    </c:plotArea>
    <c:legend>
      <c:legendPos val="r"/>
      <c:layout>
        <c:manualLayout>
          <c:xMode val="edge"/>
          <c:yMode val="edge"/>
          <c:x val="0.75381371434703925"/>
          <c:y val="0"/>
          <c:w val="0.23203363951667583"/>
          <c:h val="0.2793056492866014"/>
        </c:manualLayout>
      </c:layout>
      <c:overlay val="1"/>
      <c:txPr>
        <a:bodyPr/>
        <a:lstStyle/>
        <a:p>
          <a:pPr lvl="0">
            <a:defRPr sz="1200" b="0">
              <a:solidFill>
                <a:srgbClr val="1A1A1A"/>
              </a:solidFill>
              <a:latin typeface="Arial"/>
            </a:defRPr>
          </a:pPr>
          <a:endParaRPr lang="en-US"/>
        </a:p>
      </c:txPr>
    </c:legend>
    <c:plotVisOnly val="1"/>
    <c:dispBlanksAs val="zero"/>
    <c:showDLblsOverMax val="1"/>
  </c:chart>
  <c:spPr>
    <a:ln>
      <a:noFill/>
    </a:ln>
  </c:sp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8">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064"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197" b="0"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064"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1197"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197"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197"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197"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6961679-9655-4157-B130-C575182936F2}" type="doc">
      <dgm:prSet loTypeId="urn:microsoft.com/office/officeart/2005/8/layout/hChevron3" loCatId="process" qsTypeId="urn:microsoft.com/office/officeart/2005/8/quickstyle/simple1" qsCatId="simple" csTypeId="urn:microsoft.com/office/officeart/2005/8/colors/accent1_2" csCatId="accent1" phldr="1"/>
      <dgm:spPr/>
    </dgm:pt>
    <dgm:pt modelId="{738AE9E1-876D-456D-8E92-0421BFF5A79E}">
      <dgm:prSet phldrT="[Text]" custT="1"/>
      <dgm:spPr/>
      <dgm:t>
        <a:bodyPr/>
        <a:lstStyle/>
        <a:p>
          <a:r>
            <a:rPr lang="en-GB" sz="1800"/>
            <a:t>2021</a:t>
          </a:r>
        </a:p>
      </dgm:t>
    </dgm:pt>
    <dgm:pt modelId="{906A7E95-B97E-413D-8679-26DBF9EC9795}" type="parTrans" cxnId="{5739E1B1-22EF-4AE0-B584-1F592839E3E1}">
      <dgm:prSet/>
      <dgm:spPr/>
      <dgm:t>
        <a:bodyPr/>
        <a:lstStyle/>
        <a:p>
          <a:endParaRPr lang="en-GB" sz="1800"/>
        </a:p>
      </dgm:t>
    </dgm:pt>
    <dgm:pt modelId="{6CDAEEC7-64F1-4F05-B5A5-E80781F0E93E}" type="sibTrans" cxnId="{5739E1B1-22EF-4AE0-B584-1F592839E3E1}">
      <dgm:prSet/>
      <dgm:spPr/>
      <dgm:t>
        <a:bodyPr/>
        <a:lstStyle/>
        <a:p>
          <a:endParaRPr lang="en-GB" sz="1800"/>
        </a:p>
      </dgm:t>
    </dgm:pt>
    <dgm:pt modelId="{6EFA635D-B020-4BB9-B235-C1B52D27540B}">
      <dgm:prSet phldrT="[Text]" custT="1"/>
      <dgm:spPr/>
      <dgm:t>
        <a:bodyPr/>
        <a:lstStyle/>
        <a:p>
          <a:r>
            <a:rPr lang="en-GB" sz="1800"/>
            <a:t>2022</a:t>
          </a:r>
        </a:p>
      </dgm:t>
    </dgm:pt>
    <dgm:pt modelId="{45956F82-A01D-44DF-9249-76633BD82D25}" type="parTrans" cxnId="{72CA3786-0D0E-4CC9-872C-D4732207E6E1}">
      <dgm:prSet/>
      <dgm:spPr/>
      <dgm:t>
        <a:bodyPr/>
        <a:lstStyle/>
        <a:p>
          <a:endParaRPr lang="en-GB"/>
        </a:p>
      </dgm:t>
    </dgm:pt>
    <dgm:pt modelId="{DA1C1870-3F54-4A94-B888-576826861208}" type="sibTrans" cxnId="{72CA3786-0D0E-4CC9-872C-D4732207E6E1}">
      <dgm:prSet/>
      <dgm:spPr/>
      <dgm:t>
        <a:bodyPr/>
        <a:lstStyle/>
        <a:p>
          <a:endParaRPr lang="en-GB"/>
        </a:p>
      </dgm:t>
    </dgm:pt>
    <dgm:pt modelId="{C5E7B712-EACE-4084-B711-7E4040BB0860}">
      <dgm:prSet phldrT="[Text]" custT="1"/>
      <dgm:spPr/>
      <dgm:t>
        <a:bodyPr/>
        <a:lstStyle/>
        <a:p>
          <a:r>
            <a:rPr lang="en-GB" sz="1800"/>
            <a:t>2023</a:t>
          </a:r>
        </a:p>
      </dgm:t>
    </dgm:pt>
    <dgm:pt modelId="{E4B20301-5850-4FBC-925F-70FDB89F079B}" type="parTrans" cxnId="{10C93E68-B27F-4B36-A587-D391199A87A3}">
      <dgm:prSet/>
      <dgm:spPr/>
      <dgm:t>
        <a:bodyPr/>
        <a:lstStyle/>
        <a:p>
          <a:endParaRPr lang="en-GB"/>
        </a:p>
      </dgm:t>
    </dgm:pt>
    <dgm:pt modelId="{A3E2828B-D38F-45A9-BD75-48A72B28F3A2}" type="sibTrans" cxnId="{10C93E68-B27F-4B36-A587-D391199A87A3}">
      <dgm:prSet/>
      <dgm:spPr/>
      <dgm:t>
        <a:bodyPr/>
        <a:lstStyle/>
        <a:p>
          <a:endParaRPr lang="en-GB"/>
        </a:p>
      </dgm:t>
    </dgm:pt>
    <dgm:pt modelId="{6502FCEF-EA61-4E1A-BE40-DFA39B0869AF}">
      <dgm:prSet phldrT="[Text]" custT="1"/>
      <dgm:spPr/>
      <dgm:t>
        <a:bodyPr/>
        <a:lstStyle/>
        <a:p>
          <a:r>
            <a:rPr lang="en-GB" sz="1800"/>
            <a:t>2024</a:t>
          </a:r>
        </a:p>
      </dgm:t>
    </dgm:pt>
    <dgm:pt modelId="{2472C640-E4F7-4DDB-AF2F-D30C1E40BA80}" type="parTrans" cxnId="{0B4127E5-5B79-4691-B700-B3C52612B1EA}">
      <dgm:prSet/>
      <dgm:spPr/>
      <dgm:t>
        <a:bodyPr/>
        <a:lstStyle/>
        <a:p>
          <a:endParaRPr lang="en-GB"/>
        </a:p>
      </dgm:t>
    </dgm:pt>
    <dgm:pt modelId="{48BCBF76-B455-48AF-91C0-28A11B01B670}" type="sibTrans" cxnId="{0B4127E5-5B79-4691-B700-B3C52612B1EA}">
      <dgm:prSet/>
      <dgm:spPr/>
      <dgm:t>
        <a:bodyPr/>
        <a:lstStyle/>
        <a:p>
          <a:endParaRPr lang="en-GB"/>
        </a:p>
      </dgm:t>
    </dgm:pt>
    <dgm:pt modelId="{7D4FA345-8DB6-4E6B-97A3-13BB694678FB}" type="pres">
      <dgm:prSet presAssocID="{D6961679-9655-4157-B130-C575182936F2}" presName="Name0" presStyleCnt="0">
        <dgm:presLayoutVars>
          <dgm:dir/>
          <dgm:resizeHandles val="exact"/>
        </dgm:presLayoutVars>
      </dgm:prSet>
      <dgm:spPr/>
    </dgm:pt>
    <dgm:pt modelId="{824A3B13-3AA4-434E-A143-40E58A5D6E29}" type="pres">
      <dgm:prSet presAssocID="{738AE9E1-876D-456D-8E92-0421BFF5A79E}" presName="parTxOnly" presStyleLbl="node1" presStyleIdx="0" presStyleCnt="4">
        <dgm:presLayoutVars>
          <dgm:bulletEnabled val="1"/>
        </dgm:presLayoutVars>
      </dgm:prSet>
      <dgm:spPr/>
    </dgm:pt>
    <dgm:pt modelId="{E2F7A729-9E7E-46D1-A606-733A017B64C1}" type="pres">
      <dgm:prSet presAssocID="{6CDAEEC7-64F1-4F05-B5A5-E80781F0E93E}" presName="parSpace" presStyleCnt="0"/>
      <dgm:spPr/>
    </dgm:pt>
    <dgm:pt modelId="{2E700DB1-C5AC-41FA-9132-F1A5D648A192}" type="pres">
      <dgm:prSet presAssocID="{6EFA635D-B020-4BB9-B235-C1B52D27540B}" presName="parTxOnly" presStyleLbl="node1" presStyleIdx="1" presStyleCnt="4">
        <dgm:presLayoutVars>
          <dgm:bulletEnabled val="1"/>
        </dgm:presLayoutVars>
      </dgm:prSet>
      <dgm:spPr/>
    </dgm:pt>
    <dgm:pt modelId="{28A3CFBA-D953-4F24-B4E5-C5016872A25C}" type="pres">
      <dgm:prSet presAssocID="{DA1C1870-3F54-4A94-B888-576826861208}" presName="parSpace" presStyleCnt="0"/>
      <dgm:spPr/>
    </dgm:pt>
    <dgm:pt modelId="{3FBABB41-883B-4BA7-A3EA-21457E6BFFBB}" type="pres">
      <dgm:prSet presAssocID="{C5E7B712-EACE-4084-B711-7E4040BB0860}" presName="parTxOnly" presStyleLbl="node1" presStyleIdx="2" presStyleCnt="4">
        <dgm:presLayoutVars>
          <dgm:bulletEnabled val="1"/>
        </dgm:presLayoutVars>
      </dgm:prSet>
      <dgm:spPr/>
    </dgm:pt>
    <dgm:pt modelId="{A7ED8049-19C9-43D0-93F3-5E3F8AE0C1A9}" type="pres">
      <dgm:prSet presAssocID="{A3E2828B-D38F-45A9-BD75-48A72B28F3A2}" presName="parSpace" presStyleCnt="0"/>
      <dgm:spPr/>
    </dgm:pt>
    <dgm:pt modelId="{3F319015-05A3-4080-8EA7-A0EB2C14F7F1}" type="pres">
      <dgm:prSet presAssocID="{6502FCEF-EA61-4E1A-BE40-DFA39B0869AF}" presName="parTxOnly" presStyleLbl="node1" presStyleIdx="3" presStyleCnt="4" custScaleX="26204">
        <dgm:presLayoutVars>
          <dgm:bulletEnabled val="1"/>
        </dgm:presLayoutVars>
      </dgm:prSet>
      <dgm:spPr/>
    </dgm:pt>
  </dgm:ptLst>
  <dgm:cxnLst>
    <dgm:cxn modelId="{28851606-7139-4EED-B2E1-1E37690AC1AE}" type="presOf" srcId="{6EFA635D-B020-4BB9-B235-C1B52D27540B}" destId="{2E700DB1-C5AC-41FA-9132-F1A5D648A192}" srcOrd="0" destOrd="0" presId="urn:microsoft.com/office/officeart/2005/8/layout/hChevron3"/>
    <dgm:cxn modelId="{00C47823-608E-486C-B5BF-5E66E88D8C1C}" type="presOf" srcId="{6502FCEF-EA61-4E1A-BE40-DFA39B0869AF}" destId="{3F319015-05A3-4080-8EA7-A0EB2C14F7F1}" srcOrd="0" destOrd="0" presId="urn:microsoft.com/office/officeart/2005/8/layout/hChevron3"/>
    <dgm:cxn modelId="{10C93E68-B27F-4B36-A587-D391199A87A3}" srcId="{D6961679-9655-4157-B130-C575182936F2}" destId="{C5E7B712-EACE-4084-B711-7E4040BB0860}" srcOrd="2" destOrd="0" parTransId="{E4B20301-5850-4FBC-925F-70FDB89F079B}" sibTransId="{A3E2828B-D38F-45A9-BD75-48A72B28F3A2}"/>
    <dgm:cxn modelId="{4C269653-59A2-41F5-8208-3F07862C3318}" type="presOf" srcId="{738AE9E1-876D-456D-8E92-0421BFF5A79E}" destId="{824A3B13-3AA4-434E-A143-40E58A5D6E29}" srcOrd="0" destOrd="0" presId="urn:microsoft.com/office/officeart/2005/8/layout/hChevron3"/>
    <dgm:cxn modelId="{5352657E-ADE1-4F4A-AD44-DF0A6F7ECB8F}" type="presOf" srcId="{C5E7B712-EACE-4084-B711-7E4040BB0860}" destId="{3FBABB41-883B-4BA7-A3EA-21457E6BFFBB}" srcOrd="0" destOrd="0" presId="urn:microsoft.com/office/officeart/2005/8/layout/hChevron3"/>
    <dgm:cxn modelId="{72CA3786-0D0E-4CC9-872C-D4732207E6E1}" srcId="{D6961679-9655-4157-B130-C575182936F2}" destId="{6EFA635D-B020-4BB9-B235-C1B52D27540B}" srcOrd="1" destOrd="0" parTransId="{45956F82-A01D-44DF-9249-76633BD82D25}" sibTransId="{DA1C1870-3F54-4A94-B888-576826861208}"/>
    <dgm:cxn modelId="{5739E1B1-22EF-4AE0-B584-1F592839E3E1}" srcId="{D6961679-9655-4157-B130-C575182936F2}" destId="{738AE9E1-876D-456D-8E92-0421BFF5A79E}" srcOrd="0" destOrd="0" parTransId="{906A7E95-B97E-413D-8679-26DBF9EC9795}" sibTransId="{6CDAEEC7-64F1-4F05-B5A5-E80781F0E93E}"/>
    <dgm:cxn modelId="{0B4127E5-5B79-4691-B700-B3C52612B1EA}" srcId="{D6961679-9655-4157-B130-C575182936F2}" destId="{6502FCEF-EA61-4E1A-BE40-DFA39B0869AF}" srcOrd="3" destOrd="0" parTransId="{2472C640-E4F7-4DDB-AF2F-D30C1E40BA80}" sibTransId="{48BCBF76-B455-48AF-91C0-28A11B01B670}"/>
    <dgm:cxn modelId="{3C7978F3-4E8B-4070-965B-BDB05D70F77C}" type="presOf" srcId="{D6961679-9655-4157-B130-C575182936F2}" destId="{7D4FA345-8DB6-4E6B-97A3-13BB694678FB}" srcOrd="0" destOrd="0" presId="urn:microsoft.com/office/officeart/2005/8/layout/hChevron3"/>
    <dgm:cxn modelId="{D7952FBC-8D66-43CA-BC68-A938FE71A09D}" type="presParOf" srcId="{7D4FA345-8DB6-4E6B-97A3-13BB694678FB}" destId="{824A3B13-3AA4-434E-A143-40E58A5D6E29}" srcOrd="0" destOrd="0" presId="urn:microsoft.com/office/officeart/2005/8/layout/hChevron3"/>
    <dgm:cxn modelId="{55FE27D2-E5DD-4A17-A972-15B3F78B1A0E}" type="presParOf" srcId="{7D4FA345-8DB6-4E6B-97A3-13BB694678FB}" destId="{E2F7A729-9E7E-46D1-A606-733A017B64C1}" srcOrd="1" destOrd="0" presId="urn:microsoft.com/office/officeart/2005/8/layout/hChevron3"/>
    <dgm:cxn modelId="{A332706B-2444-4CC4-8B06-174EE47C45EB}" type="presParOf" srcId="{7D4FA345-8DB6-4E6B-97A3-13BB694678FB}" destId="{2E700DB1-C5AC-41FA-9132-F1A5D648A192}" srcOrd="2" destOrd="0" presId="urn:microsoft.com/office/officeart/2005/8/layout/hChevron3"/>
    <dgm:cxn modelId="{BB9E30EB-3B72-4AB1-8D71-398B75D2117E}" type="presParOf" srcId="{7D4FA345-8DB6-4E6B-97A3-13BB694678FB}" destId="{28A3CFBA-D953-4F24-B4E5-C5016872A25C}" srcOrd="3" destOrd="0" presId="urn:microsoft.com/office/officeart/2005/8/layout/hChevron3"/>
    <dgm:cxn modelId="{72A4449D-44B2-4DD9-8E47-C7C0913AB5DA}" type="presParOf" srcId="{7D4FA345-8DB6-4E6B-97A3-13BB694678FB}" destId="{3FBABB41-883B-4BA7-A3EA-21457E6BFFBB}" srcOrd="4" destOrd="0" presId="urn:microsoft.com/office/officeart/2005/8/layout/hChevron3"/>
    <dgm:cxn modelId="{6EDC13B3-9112-4554-91EA-74494A7C6753}" type="presParOf" srcId="{7D4FA345-8DB6-4E6B-97A3-13BB694678FB}" destId="{A7ED8049-19C9-43D0-93F3-5E3F8AE0C1A9}" srcOrd="5" destOrd="0" presId="urn:microsoft.com/office/officeart/2005/8/layout/hChevron3"/>
    <dgm:cxn modelId="{6FA5AD9A-EB40-4EF9-87D5-637E0D73CC55}" type="presParOf" srcId="{7D4FA345-8DB6-4E6B-97A3-13BB694678FB}" destId="{3F319015-05A3-4080-8EA7-A0EB2C14F7F1}" srcOrd="6"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4A3B13-3AA4-434E-A143-40E58A5D6E29}">
      <dsp:nvSpPr>
        <dsp:cNvPr id="0" name=""/>
        <dsp:cNvSpPr/>
      </dsp:nvSpPr>
      <dsp:spPr>
        <a:xfrm>
          <a:off x="2592" y="0"/>
          <a:ext cx="4473041" cy="428060"/>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marL="0" lvl="0" indent="0" algn="ctr" defTabSz="800100">
            <a:lnSpc>
              <a:spcPct val="90000"/>
            </a:lnSpc>
            <a:spcBef>
              <a:spcPct val="0"/>
            </a:spcBef>
            <a:spcAft>
              <a:spcPct val="35000"/>
            </a:spcAft>
            <a:buNone/>
          </a:pPr>
          <a:r>
            <a:rPr lang="en-GB" sz="1800" kern="1200"/>
            <a:t>2021</a:t>
          </a:r>
        </a:p>
      </dsp:txBody>
      <dsp:txXfrm>
        <a:off x="2592" y="0"/>
        <a:ext cx="4366026" cy="428060"/>
      </dsp:txXfrm>
    </dsp:sp>
    <dsp:sp modelId="{2E700DB1-C5AC-41FA-9132-F1A5D648A192}">
      <dsp:nvSpPr>
        <dsp:cNvPr id="0" name=""/>
        <dsp:cNvSpPr/>
      </dsp:nvSpPr>
      <dsp:spPr>
        <a:xfrm>
          <a:off x="3581025" y="0"/>
          <a:ext cx="4473041" cy="428060"/>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marL="0" lvl="0" indent="0" algn="ctr" defTabSz="800100">
            <a:lnSpc>
              <a:spcPct val="90000"/>
            </a:lnSpc>
            <a:spcBef>
              <a:spcPct val="0"/>
            </a:spcBef>
            <a:spcAft>
              <a:spcPct val="35000"/>
            </a:spcAft>
            <a:buNone/>
          </a:pPr>
          <a:r>
            <a:rPr lang="en-GB" sz="1800" kern="1200"/>
            <a:t>2022</a:t>
          </a:r>
        </a:p>
      </dsp:txBody>
      <dsp:txXfrm>
        <a:off x="3795055" y="0"/>
        <a:ext cx="4044981" cy="428060"/>
      </dsp:txXfrm>
    </dsp:sp>
    <dsp:sp modelId="{3FBABB41-883B-4BA7-A3EA-21457E6BFFBB}">
      <dsp:nvSpPr>
        <dsp:cNvPr id="0" name=""/>
        <dsp:cNvSpPr/>
      </dsp:nvSpPr>
      <dsp:spPr>
        <a:xfrm>
          <a:off x="7159458" y="0"/>
          <a:ext cx="4473041" cy="428060"/>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marL="0" lvl="0" indent="0" algn="ctr" defTabSz="800100">
            <a:lnSpc>
              <a:spcPct val="90000"/>
            </a:lnSpc>
            <a:spcBef>
              <a:spcPct val="0"/>
            </a:spcBef>
            <a:spcAft>
              <a:spcPct val="35000"/>
            </a:spcAft>
            <a:buNone/>
          </a:pPr>
          <a:r>
            <a:rPr lang="en-GB" sz="1800" kern="1200"/>
            <a:t>2023</a:t>
          </a:r>
        </a:p>
      </dsp:txBody>
      <dsp:txXfrm>
        <a:off x="7373488" y="0"/>
        <a:ext cx="4044981" cy="428060"/>
      </dsp:txXfrm>
    </dsp:sp>
    <dsp:sp modelId="{3F319015-05A3-4080-8EA7-A0EB2C14F7F1}">
      <dsp:nvSpPr>
        <dsp:cNvPr id="0" name=""/>
        <dsp:cNvSpPr/>
      </dsp:nvSpPr>
      <dsp:spPr>
        <a:xfrm>
          <a:off x="10737892" y="0"/>
          <a:ext cx="1172115" cy="428060"/>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marL="0" lvl="0" indent="0" algn="ctr" defTabSz="800100">
            <a:lnSpc>
              <a:spcPct val="90000"/>
            </a:lnSpc>
            <a:spcBef>
              <a:spcPct val="0"/>
            </a:spcBef>
            <a:spcAft>
              <a:spcPct val="35000"/>
            </a:spcAft>
            <a:buNone/>
          </a:pPr>
          <a:r>
            <a:rPr lang="en-GB" sz="1800" kern="1200"/>
            <a:t>2024</a:t>
          </a:r>
        </a:p>
      </dsp:txBody>
      <dsp:txXfrm>
        <a:off x="10951922" y="0"/>
        <a:ext cx="744055" cy="428060"/>
      </dsp:txXfrm>
    </dsp:sp>
  </dsp:spTree>
</dsp:drawing>
</file>

<file path=ppt/diagrams/layout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8F2E048-2DC7-40B0-869D-7C3F5BC70C6D}" type="datetimeFigureOut">
              <a:rPr lang="en-US" smtClean="0"/>
              <a:t>2/26/2024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52C2207-81C5-4B87-BA22-63FEFC9BB1F3}" type="slidenum">
              <a:rPr lang="en-US" smtClean="0"/>
              <a:t>‹#›</a:t>
            </a:fld>
            <a:endParaRPr lang="en-US"/>
          </a:p>
        </p:txBody>
      </p:sp>
    </p:spTree>
    <p:extLst>
      <p:ext uri="{BB962C8B-B14F-4D97-AF65-F5344CB8AC3E}">
        <p14:creationId xmlns:p14="http://schemas.microsoft.com/office/powerpoint/2010/main" val="2356130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4400" spc="-30" dirty="0">
                <a:solidFill>
                  <a:prstClr val="black"/>
                </a:solidFill>
                <a:ea typeface="ＭＳ Ｐゴシック"/>
                <a:cs typeface="Calibri"/>
              </a:rPr>
              <a:t>Thank you for joining us for this ISMPP U; highlighting the member research oral presentations from the most recent European Meeting of ISMPP. Please take a moment to a take a screenshot for CMPP credit.</a:t>
            </a:r>
            <a:endParaRPr lang="en-US" sz="4400" b="0" u="none" strike="noStrike" kern="1200" cap="none" spc="-30" normalizeH="0" baseline="0" noProof="0" dirty="0">
              <a:ln>
                <a:noFill/>
              </a:ln>
              <a:solidFill>
                <a:prstClr val="black"/>
              </a:solidFill>
              <a:effectLst/>
              <a:uLnTx/>
              <a:uFillTx/>
              <a:ea typeface="ＭＳ Ｐゴシック"/>
              <a:cs typeface="Calibri"/>
            </a:endParaRPr>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2FB49D4D-568C-2641-B360-BD4A87EDB85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379375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AE8591E-94D9-4EDA-BA10-EBB47307D46A}"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088338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sz="1050">
                <a:latin typeface="Arial" panose="020B0604020202020204" pitchFamily="34" charset="0"/>
                <a:cs typeface="Arial" panose="020B0604020202020204" pitchFamily="34" charset="0"/>
              </a:rPr>
              <a:t>Consensus is widely used tool in medical research, including in clinical practice guidelines, diagnostic guidelines, disease classification, establishing research priorities, and developing core outcome sets … and developing reporting guidelines</a:t>
            </a:r>
          </a:p>
          <a:p>
            <a:pPr marL="171450" indent="-171450">
              <a:buFont typeface="Arial" panose="020B0604020202020204" pitchFamily="34" charset="0"/>
              <a:buChar char="•"/>
            </a:pPr>
            <a:r>
              <a:rPr lang="en-GB" sz="1050">
                <a:latin typeface="Arial" panose="020B0604020202020204" pitchFamily="34" charset="0"/>
                <a:cs typeface="Arial" panose="020B0604020202020204" pitchFamily="34" charset="0"/>
              </a:rPr>
              <a:t>Systematic reviews have found that current reporting of studies using consensus methods is poor, and we know that reporting guidelines can improve reporting quality</a:t>
            </a:r>
          </a:p>
          <a:p>
            <a:pPr marL="171450" indent="-171450">
              <a:buFont typeface="Arial" panose="020B0604020202020204" pitchFamily="34" charset="0"/>
              <a:buChar char="•"/>
            </a:pPr>
            <a:r>
              <a:rPr lang="en-GB" sz="1050">
                <a:latin typeface="Arial" panose="020B0604020202020204" pitchFamily="34" charset="0"/>
                <a:cs typeface="Arial" panose="020B0604020202020204" pitchFamily="34" charset="0"/>
              </a:rPr>
              <a:t>Delphi is probably the most widely used method of assessing consensus, but other methods such as NGT and RAND/UCLA appropriateness method are also common</a:t>
            </a:r>
          </a:p>
          <a:p>
            <a:pPr marL="171450" indent="-171450">
              <a:buFont typeface="Arial" panose="020B0604020202020204" pitchFamily="34" charset="0"/>
              <a:buChar char="•"/>
            </a:pPr>
            <a:r>
              <a:rPr lang="en-GB" sz="1050">
                <a:latin typeface="Arial" panose="020B0604020202020204" pitchFamily="34" charset="0"/>
                <a:cs typeface="Arial" panose="020B0604020202020204" pitchFamily="34" charset="0"/>
              </a:rPr>
              <a:t>The AGREE-II tool includes 23 items of which only one (‘Formulation of Recommendations’) relates to the method used to obtain consensus (Brouwers 2016)</a:t>
            </a:r>
          </a:p>
          <a:p>
            <a:pPr marL="171450" indent="-171450">
              <a:buFont typeface="Arial" panose="020B0604020202020204" pitchFamily="34" charset="0"/>
              <a:buChar char="•"/>
            </a:pPr>
            <a:r>
              <a:rPr lang="en-GB" sz="1050">
                <a:latin typeface="Arial" panose="020B0604020202020204" pitchFamily="34" charset="0"/>
                <a:cs typeface="Arial" panose="020B0604020202020204" pitchFamily="34" charset="0"/>
              </a:rPr>
              <a:t>The COS-STAR statement (Kirkham 2016) is specific to the development of core outcome sets; its methods section includes several items relating to the consensus process, but is specific to this type of study</a:t>
            </a:r>
          </a:p>
          <a:p>
            <a:pPr marL="171450" indent="-171450">
              <a:buFont typeface="Arial" panose="020B0604020202020204" pitchFamily="34" charset="0"/>
              <a:buChar char="•"/>
            </a:pPr>
            <a:r>
              <a:rPr lang="en-GB" sz="1050">
                <a:latin typeface="Arial" panose="020B0604020202020204" pitchFamily="34" charset="0"/>
                <a:cs typeface="Arial" panose="020B0604020202020204" pitchFamily="34" charset="0"/>
              </a:rPr>
              <a:t>The CREDES guideline (Junger 2017) is specific to Delphi and designed with a focus on palliative care, and AGREE-II</a:t>
            </a:r>
          </a:p>
          <a:p>
            <a:pPr marL="171450" indent="-171450">
              <a:buFont typeface="Arial" panose="020B0604020202020204" pitchFamily="34" charset="0"/>
              <a:buChar char="•"/>
            </a:pPr>
            <a:r>
              <a:rPr lang="en-GB" sz="1050">
                <a:latin typeface="Arial" panose="020B0604020202020204" pitchFamily="34" charset="0"/>
                <a:cs typeface="Arial" panose="020B0604020202020204" pitchFamily="34" charset="0"/>
              </a:rPr>
              <a:t>We therefore identified a need for a reporting tool with broad applicability</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AE8591E-94D9-4EDA-BA10-EBB47307D46A}"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72826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sz="1050">
                <a:latin typeface="Arial" panose="020B0604020202020204" pitchFamily="34" charset="0"/>
                <a:cs typeface="Arial" panose="020B0604020202020204" pitchFamily="34" charset="0"/>
              </a:rPr>
              <a:t>Our aim was to develop a new tool, applicable worldwide, that will facilitate the rigorous and transparent reporting of all types of consensus methods across the spectrum of health research</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a:effectLst/>
                <a:latin typeface="Arial" panose="020B0604020202020204" pitchFamily="34" charset="0"/>
                <a:ea typeface="Calibri" panose="020F0502020204030204" pitchFamily="34" charset="0"/>
                <a:cs typeface="Arial" panose="020B0604020202020204" pitchFamily="34" charset="0"/>
              </a:rPr>
              <a:t>The checklist will make the rigour of the consensus methods used to guide the recommendations clear for readers</a:t>
            </a:r>
            <a:endParaRPr lang="en-GB" sz="105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GB" sz="1050">
                <a:effectLst/>
                <a:latin typeface="Arial" panose="020B0604020202020204" pitchFamily="34" charset="0"/>
                <a:ea typeface="Calibri" panose="020F0502020204030204" pitchFamily="34" charset="0"/>
                <a:cs typeface="Arial" panose="020B0604020202020204" pitchFamily="34" charset="0"/>
              </a:rPr>
              <a:t>Reporting consensus studies with greater clarity and transparency may enhance trust and confidence in guideline and other recommendations made by consensus panels</a:t>
            </a:r>
          </a:p>
          <a:p>
            <a:pPr marL="171450" indent="-171450">
              <a:buFont typeface="Arial" panose="020B0604020202020204" pitchFamily="34" charset="0"/>
              <a:buChar char="•"/>
            </a:pPr>
            <a:r>
              <a:rPr lang="en-GB" sz="1050">
                <a:effectLst/>
                <a:latin typeface="Arial" panose="020B0604020202020204" pitchFamily="34" charset="0"/>
                <a:cs typeface="Arial" panose="020B0604020202020204" pitchFamily="34" charset="0"/>
              </a:rPr>
              <a:t>ACCORD </a:t>
            </a:r>
            <a:r>
              <a:rPr lang="en-GB" sz="1050">
                <a:effectLst/>
                <a:latin typeface="Arial" panose="020B0604020202020204" pitchFamily="34" charset="0"/>
                <a:ea typeface="Calibri" panose="020F0502020204030204" pitchFamily="34" charset="0"/>
                <a:cs typeface="Arial" panose="020B0604020202020204" pitchFamily="34" charset="0"/>
              </a:rPr>
              <a:t>it is not a methodological guideline. It is not intended to provide guidance on how researchers and specialists should design their consensus activities, and it makes no judgement on which method is most appropriate in a particular context. </a:t>
            </a:r>
            <a:endParaRPr lang="en-GB" sz="105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661B6A-BBAB-4F80-9AEE-0FC66D5BA5D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536178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sz="1000">
                <a:latin typeface="Arial" panose="020B0604020202020204" pitchFamily="34" charset="0"/>
                <a:cs typeface="Arial" panose="020B0604020202020204" pitchFamily="34" charset="0"/>
              </a:rPr>
              <a:t>The ACCORD protocol drew on EQUATOR recommendations and set out a number of stages; there were some small adjustments but these remained the framework of the project</a:t>
            </a:r>
          </a:p>
          <a:p>
            <a:pPr marL="171450" indent="-171450">
              <a:buFont typeface="Arial" panose="020B0604020202020204" pitchFamily="34" charset="0"/>
              <a:buChar char="•"/>
            </a:pPr>
            <a:r>
              <a:rPr lang="en-GB" sz="1000">
                <a:latin typeface="Arial" panose="020B0604020202020204" pitchFamily="34" charset="0"/>
                <a:cs typeface="Arial" panose="020B0604020202020204" pitchFamily="34" charset="0"/>
              </a:rPr>
              <a:t>The first stage took place between May 2021 and August 2022, and was to define the project methodology, including its scope and the composition of the steering committee and </a:t>
            </a:r>
            <a:r>
              <a:rPr lang="en-GB" sz="1000" err="1">
                <a:latin typeface="Arial" panose="020B0604020202020204" pitchFamily="34" charset="0"/>
                <a:cs typeface="Arial" panose="020B0604020202020204" pitchFamily="34" charset="0"/>
              </a:rPr>
              <a:t>delphi</a:t>
            </a:r>
            <a:r>
              <a:rPr lang="en-GB" sz="1000">
                <a:latin typeface="Arial" panose="020B0604020202020204" pitchFamily="34" charset="0"/>
                <a:cs typeface="Arial" panose="020B0604020202020204" pitchFamily="34" charset="0"/>
              </a:rPr>
              <a:t> panel</a:t>
            </a:r>
          </a:p>
          <a:p>
            <a:pPr marL="171450" indent="-171450">
              <a:buFont typeface="Arial" panose="020B0604020202020204" pitchFamily="34" charset="0"/>
              <a:buChar char="•"/>
            </a:pPr>
            <a:r>
              <a:rPr lang="en-GB" sz="1000">
                <a:latin typeface="Arial" panose="020B0604020202020204" pitchFamily="34" charset="0"/>
                <a:cs typeface="Arial" panose="020B0604020202020204" pitchFamily="34" charset="0"/>
              </a:rPr>
              <a:t>The protocol received endorsement from ISMPP, was registered on the OSF, and ultimately published in research integrity and peer review</a:t>
            </a:r>
          </a:p>
          <a:p>
            <a:pPr marL="171450" indent="-171450">
              <a:buFont typeface="Arial" panose="020B0604020202020204" pitchFamily="34" charset="0"/>
              <a:buChar char="•"/>
            </a:pPr>
            <a:r>
              <a:rPr lang="en-GB" sz="1000">
                <a:latin typeface="Arial" panose="020B0604020202020204" pitchFamily="34" charset="0"/>
                <a:cs typeface="Arial" panose="020B0604020202020204" pitchFamily="34" charset="0"/>
              </a:rPr>
              <a:t>Three key benefits – provided clarity on our goals; established a baseline for our approach that we could refer back to (even if we later modified it); and started to raise awareness of the project</a:t>
            </a:r>
          </a:p>
          <a:p>
            <a:pPr marL="171450" indent="-171450">
              <a:buFont typeface="Arial" panose="020B0604020202020204" pitchFamily="34" charset="0"/>
              <a:buChar char="•"/>
            </a:pPr>
            <a:r>
              <a:rPr lang="en-GB" sz="1000">
                <a:latin typeface="Arial" panose="020B0604020202020204" pitchFamily="34" charset="0"/>
                <a:cs typeface="Arial" panose="020B0604020202020204" pitchFamily="34" charset="0"/>
              </a:rPr>
              <a:t>The second stage took place between November 2021 and September 2022, and was to conduct a systematic literature review to confirm the need for ACCORD and identify existing relevant research into the quality of consensus reporting</a:t>
            </a:r>
          </a:p>
          <a:p>
            <a:pPr marL="171450" indent="-171450">
              <a:buFont typeface="Arial" panose="020B0604020202020204" pitchFamily="34" charset="0"/>
              <a:buChar char="•"/>
            </a:pPr>
            <a:r>
              <a:rPr lang="en-GB" sz="1000">
                <a:latin typeface="Arial" panose="020B0604020202020204" pitchFamily="34" charset="0"/>
                <a:cs typeface="Arial" panose="020B0604020202020204" pitchFamily="34" charset="0"/>
              </a:rPr>
              <a:t>The results indicated a clear need to improve the quality of reporting of consensus methods, particularly around areas such as panel composition, definition of consensus, roles and responsibilities, and conflicts of interest</a:t>
            </a:r>
          </a:p>
          <a:p>
            <a:pPr marL="171450" indent="-171450">
              <a:buFont typeface="Arial" panose="020B0604020202020204" pitchFamily="34" charset="0"/>
              <a:buChar char="•"/>
            </a:pPr>
            <a:r>
              <a:rPr lang="en-GB" sz="1000">
                <a:latin typeface="Arial" panose="020B0604020202020204" pitchFamily="34" charset="0"/>
                <a:cs typeface="Arial" panose="020B0604020202020204" pitchFamily="34" charset="0"/>
              </a:rPr>
              <a:t>From the results, a preliminary list of reporting statements was created; retrospective analysis confirmed that this included the majority of topics that would be in the final checklist</a:t>
            </a:r>
          </a:p>
          <a:p>
            <a:pPr marL="171450" indent="-171450">
              <a:buFont typeface="Arial" panose="020B0604020202020204" pitchFamily="34" charset="0"/>
              <a:buChar char="•"/>
            </a:pPr>
            <a:r>
              <a:rPr lang="en-GB" sz="1000">
                <a:latin typeface="Arial" panose="020B0604020202020204" pitchFamily="34" charset="0"/>
                <a:cs typeface="Arial" panose="020B0604020202020204" pitchFamily="34" charset="0"/>
              </a:rPr>
              <a:t>The third stage took place between May 2022 and March 2023 and was to agree and refine checklist items </a:t>
            </a:r>
          </a:p>
          <a:p>
            <a:pPr marL="171450" indent="-171450">
              <a:buFont typeface="Arial" panose="020B0604020202020204" pitchFamily="34" charset="0"/>
              <a:buChar char="•"/>
            </a:pPr>
            <a:r>
              <a:rPr lang="en-GB" sz="1000">
                <a:latin typeface="Arial" panose="020B0604020202020204" pitchFamily="34" charset="0"/>
                <a:cs typeface="Arial" panose="020B0604020202020204" pitchFamily="34" charset="0"/>
              </a:rPr>
              <a:t>Initial items from the SLR were reviewed and refined by the SC over the course of two surveys</a:t>
            </a:r>
          </a:p>
          <a:p>
            <a:pPr marL="171450" indent="-171450">
              <a:buFont typeface="Arial" panose="020B0604020202020204" pitchFamily="34" charset="0"/>
              <a:buChar char="•"/>
            </a:pPr>
            <a:r>
              <a:rPr lang="en-GB" sz="1000">
                <a:latin typeface="Arial" panose="020B0604020202020204" pitchFamily="34" charset="0"/>
                <a:cs typeface="Arial" panose="020B0604020202020204" pitchFamily="34" charset="0"/>
              </a:rPr>
              <a:t>A </a:t>
            </a:r>
            <a:r>
              <a:rPr lang="en-GB" sz="1000" err="1">
                <a:latin typeface="Arial" panose="020B0604020202020204" pitchFamily="34" charset="0"/>
                <a:cs typeface="Arial" panose="020B0604020202020204" pitchFamily="34" charset="0"/>
              </a:rPr>
              <a:t>delphi</a:t>
            </a:r>
            <a:r>
              <a:rPr lang="en-GB" sz="1000">
                <a:latin typeface="Arial" panose="020B0604020202020204" pitchFamily="34" charset="0"/>
                <a:cs typeface="Arial" panose="020B0604020202020204" pitchFamily="34" charset="0"/>
              </a:rPr>
              <a:t> panel was recruited, aiming for broad range of expertise and geography, and a three-round </a:t>
            </a:r>
            <a:r>
              <a:rPr lang="en-GB" sz="1000" err="1">
                <a:latin typeface="Arial" panose="020B0604020202020204" pitchFamily="34" charset="0"/>
                <a:cs typeface="Arial" panose="020B0604020202020204" pitchFamily="34" charset="0"/>
              </a:rPr>
              <a:t>delphi</a:t>
            </a:r>
            <a:r>
              <a:rPr lang="en-GB" sz="1000">
                <a:latin typeface="Arial" panose="020B0604020202020204" pitchFamily="34" charset="0"/>
                <a:cs typeface="Arial" panose="020B0604020202020204" pitchFamily="34" charset="0"/>
              </a:rPr>
              <a:t> process was conducted to finalise the checklist</a:t>
            </a:r>
          </a:p>
          <a:p>
            <a:pPr marL="171450" indent="-171450">
              <a:buFont typeface="Arial" panose="020B0604020202020204" pitchFamily="34" charset="0"/>
              <a:buChar char="•"/>
            </a:pPr>
            <a:r>
              <a:rPr lang="en-GB" sz="1000">
                <a:latin typeface="Arial" panose="020B0604020202020204" pitchFamily="34" charset="0"/>
                <a:cs typeface="Arial" panose="020B0604020202020204" pitchFamily="34" charset="0"/>
              </a:rPr>
              <a:t>The fourth stage is the creation and dissemination of the final reporting guideline, together with supporting activity, and is ongoing; the E&amp;E has been recently submitted</a:t>
            </a:r>
          </a:p>
          <a:p>
            <a:pPr marL="171450" indent="-171450">
              <a:buFont typeface="Arial" panose="020B0604020202020204" pitchFamily="34" charset="0"/>
              <a:buChar char="•"/>
            </a:pPr>
            <a:r>
              <a:rPr lang="en-GB" sz="1000">
                <a:latin typeface="Arial" panose="020B0604020202020204" pitchFamily="34" charset="0"/>
                <a:cs typeface="Arial" panose="020B0604020202020204" pitchFamily="34" charset="0"/>
              </a:rPr>
              <a:t>As we used a consensus process in this project, we have aimed to meet the standards of reporting that we are proposing!</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AE8591E-94D9-4EDA-BA10-EBB47307D46A}"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204931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sz="1050">
                <a:latin typeface="Arial" panose="020B0604020202020204" pitchFamily="34" charset="0"/>
                <a:cs typeface="Arial" panose="020B0604020202020204" pitchFamily="34" charset="0"/>
              </a:rPr>
              <a:t>WG and NH founded the ACCORD project, seeking endorsement from the International Society of Medical Publication Professionals (ISMPP) in April 2021. ISMPP provided practical support and guidance on the overall process at project outset but was not involved in checklist development</a:t>
            </a:r>
          </a:p>
          <a:p>
            <a:pPr marL="171450" indent="-171450">
              <a:buFont typeface="Arial" panose="020B0604020202020204" pitchFamily="34" charset="0"/>
              <a:buChar char="•"/>
            </a:pPr>
            <a:r>
              <a:rPr lang="en-GB" sz="1050">
                <a:latin typeface="Arial" panose="020B0604020202020204" pitchFamily="34" charset="0"/>
                <a:cs typeface="Arial" panose="020B0604020202020204" pitchFamily="34" charset="0"/>
              </a:rPr>
              <a:t>The ACCORD Steering Committee, established over the following months, was multidisciplinary in nature and comprised researchers from different countries and settings. Potential members were identified via ISMPP, literature research, professional connections and network recommendations. </a:t>
            </a:r>
          </a:p>
          <a:p>
            <a:pPr marL="171450" indent="-171450">
              <a:buFont typeface="Arial" panose="020B0604020202020204" pitchFamily="34" charset="0"/>
              <a:buChar char="•"/>
            </a:pPr>
            <a:r>
              <a:rPr lang="en-GB" sz="1050">
                <a:latin typeface="Arial" panose="020B0604020202020204" pitchFamily="34" charset="0"/>
                <a:cs typeface="Arial" panose="020B0604020202020204" pitchFamily="34" charset="0"/>
              </a:rPr>
              <a:t>PB joined the Steering Committee in September 2022 as a methodologist to support the execution of the ACCORD Delphi process and provide additional expertise on consensus methods.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661B6A-BBAB-4F80-9AEE-0FC66D5BA5D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376520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sz="1050">
                <a:latin typeface="Arial" panose="020B0604020202020204" pitchFamily="34" charset="0"/>
                <a:cs typeface="Arial" panose="020B0604020202020204" pitchFamily="34" charset="0"/>
              </a:rPr>
              <a:t>ACCORD development used a modified Delphi process; the modification was that the preliminary list of items for voting was based on the findings of the SLR rather than initial ideas or statements from the panel</a:t>
            </a:r>
          </a:p>
          <a:p>
            <a:pPr marL="171450" indent="-171450">
              <a:buFont typeface="Arial" panose="020B0604020202020204" pitchFamily="34" charset="0"/>
              <a:buChar char="•"/>
            </a:pPr>
            <a:r>
              <a:rPr lang="en-GB" sz="1050">
                <a:latin typeface="Arial" panose="020B0604020202020204" pitchFamily="34" charset="0"/>
                <a:cs typeface="Arial" panose="020B0604020202020204" pitchFamily="34" charset="0"/>
              </a:rPr>
              <a:t>Introductory pack included: letter, PLS, informed consent statement, protocol and SLR, items excluded by SC</a:t>
            </a:r>
          </a:p>
          <a:p>
            <a:pPr marL="171450" indent="-171450">
              <a:buFont typeface="Arial" panose="020B0604020202020204" pitchFamily="34" charset="0"/>
              <a:buChar char="•"/>
            </a:pPr>
            <a:r>
              <a:rPr lang="en-GB" sz="1050">
                <a:latin typeface="Arial" panose="020B0604020202020204" pitchFamily="34" charset="0"/>
                <a:cs typeface="Arial" panose="020B0604020202020204" pitchFamily="34" charset="0"/>
              </a:rPr>
              <a:t>Surveys administered via JISC, a GDPR-compliant platform accessed via University of Oxford. After piloting, order of items was not randomised (change to protocol)</a:t>
            </a:r>
          </a:p>
          <a:p>
            <a:pPr marL="171450" indent="-171450">
              <a:buFont typeface="Arial" panose="020B0604020202020204" pitchFamily="34" charset="0"/>
              <a:buChar char="•"/>
            </a:pPr>
            <a:r>
              <a:rPr lang="en-GB" sz="1050">
                <a:latin typeface="Arial" panose="020B0604020202020204" pitchFamily="34" charset="0"/>
                <a:cs typeface="Arial" panose="020B0604020202020204" pitchFamily="34" charset="0"/>
              </a:rPr>
              <a:t>Three rounds of voting and commenting – scoring from ‘strongly agree’ to ‘strongly disagree’ plus ‘neither agree nor disagree’; possible to suggest new items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a:latin typeface="Arial" panose="020B0604020202020204" pitchFamily="34" charset="0"/>
                <a:cs typeface="Arial" panose="020B0604020202020204" pitchFamily="34" charset="0"/>
              </a:rPr>
              <a:t>A priori threshold of ≥80% of a minimum of 20 respondents voting ‘Agree’ or ‘Strongly agree’ (felt by the SC to be a robust response threshold)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a:latin typeface="Arial" panose="020B0604020202020204" pitchFamily="34" charset="0"/>
                <a:cs typeface="Arial" panose="020B0604020202020204" pitchFamily="34" charset="0"/>
              </a:rPr>
              <a:t>Consensus had to be stable over 2 rounds – items were removed once threshold reached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a:latin typeface="Arial" panose="020B0604020202020204" pitchFamily="34" charset="0"/>
                <a:cs typeface="Arial" panose="020B0604020202020204" pitchFamily="34" charset="0"/>
              </a:rPr>
              <a:t>Email reminders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a:latin typeface="Arial" panose="020B0604020202020204" pitchFamily="34" charset="0"/>
                <a:cs typeface="Arial" panose="020B0604020202020204" pitchFamily="34" charset="0"/>
              </a:rPr>
              <a:t>Feedback between rounds included anonymised total votes and relevant free-text comments</a:t>
            </a:r>
          </a:p>
          <a:p>
            <a:pPr marL="171450" indent="-171450">
              <a:buFont typeface="Arial" panose="020B0604020202020204" pitchFamily="34" charset="0"/>
              <a:buChar char="•"/>
            </a:pPr>
            <a:r>
              <a:rPr lang="en-GB" sz="1050">
                <a:latin typeface="Arial" panose="020B0604020202020204" pitchFamily="34" charset="0"/>
                <a:cs typeface="Arial" panose="020B0604020202020204" pitchFamily="34" charset="0"/>
              </a:rPr>
              <a:t>Finalisation was via three two-hour virtual workshops involving the steering committee; co-chairs presented a recommended approach (approve/modify/reject)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AE8591E-94D9-4EDA-BA10-EBB47307D46A}"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816163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sz="900">
                <a:latin typeface="Arial" panose="020B0604020202020204" pitchFamily="34" charset="0"/>
                <a:cs typeface="Arial" panose="020B0604020202020204" pitchFamily="34" charset="0"/>
              </a:rPr>
              <a:t>Following preliminary drafting of checklist items by the steering committee, based primarily on the output of the SLR, a modified three-round Delphi was conducted to refine the checklist</a:t>
            </a:r>
          </a:p>
          <a:p>
            <a:pPr marL="171450" indent="-171450">
              <a:buFont typeface="Arial" panose="020B0604020202020204" pitchFamily="34" charset="0"/>
              <a:buChar char="•"/>
            </a:pPr>
            <a:r>
              <a:rPr lang="en-GB" sz="900">
                <a:latin typeface="Arial" panose="020B0604020202020204" pitchFamily="34" charset="0"/>
                <a:cs typeface="Arial" panose="020B0604020202020204" pitchFamily="34" charset="0"/>
              </a:rPr>
              <a:t>This format allowed for iteration of revisions, with the option to include additional rounds if necessary</a:t>
            </a:r>
          </a:p>
          <a:p>
            <a:pPr marL="171450" marR="0" lvl="0" indent="-171450" algn="l" defTabSz="914400" rtl="0" eaLnBrk="1" fontAlgn="auto" latinLnBrk="0" hangingPunct="1">
              <a:buClrTx/>
              <a:buSzTx/>
              <a:buFont typeface="Arial" panose="020B0604020202020204" pitchFamily="34" charset="0"/>
              <a:buChar char="•"/>
              <a:tabLst/>
              <a:defRPr/>
            </a:pPr>
            <a:r>
              <a:rPr lang="en-GB" sz="900">
                <a:effectLst/>
                <a:latin typeface="Arial" panose="020B0604020202020204" pitchFamily="34" charset="0"/>
                <a:cs typeface="Arial" panose="020B0604020202020204" pitchFamily="34" charset="0"/>
              </a:rPr>
              <a:t>An online, anonymous platform (JISC) was used, with materials piloted beforehand</a:t>
            </a:r>
          </a:p>
          <a:p>
            <a:pPr marL="171450" indent="-171450">
              <a:buFont typeface="Arial" panose="020B0604020202020204" pitchFamily="34" charset="0"/>
              <a:buChar char="•"/>
            </a:pPr>
            <a:r>
              <a:rPr lang="en-GB" sz="900">
                <a:effectLst/>
                <a:latin typeface="Arial" panose="020B0604020202020204" pitchFamily="34" charset="0"/>
                <a:ea typeface="Calibri" panose="020F0502020204030204" pitchFamily="34" charset="0"/>
                <a:cs typeface="Arial" panose="020B0604020202020204" pitchFamily="34" charset="0"/>
              </a:rPr>
              <a:t>Panellists who agreed to take part received an initial information pack and a summary of feedback between rounds</a:t>
            </a:r>
          </a:p>
          <a:p>
            <a:pPr marL="171450" indent="-171450">
              <a:buFont typeface="Arial" panose="020B0604020202020204" pitchFamily="34" charset="0"/>
              <a:buChar char="•"/>
            </a:pPr>
            <a:r>
              <a:rPr lang="en-GB" sz="900">
                <a:effectLst/>
                <a:latin typeface="Arial" panose="020B0604020202020204" pitchFamily="34" charset="0"/>
                <a:ea typeface="Calibri" panose="020F0502020204030204" pitchFamily="34" charset="0"/>
                <a:cs typeface="Arial" panose="020B0604020202020204" pitchFamily="34" charset="0"/>
              </a:rPr>
              <a:t>From 133 invitations, the final panel included 58 respondents, of whom 51 completed all three rounds (88% retention); we had even gender balance, reasonable geographic spread, and a good representation of different types of expertise</a:t>
            </a:r>
          </a:p>
          <a:p>
            <a:pPr marL="171450" indent="-171450">
              <a:buFont typeface="Arial" panose="020B0604020202020204" pitchFamily="34" charset="0"/>
              <a:buChar char="•"/>
            </a:pPr>
            <a:r>
              <a:rPr lang="en-GB" sz="900">
                <a:effectLst/>
                <a:latin typeface="Arial" panose="020B0604020202020204" pitchFamily="34" charset="0"/>
                <a:cs typeface="Arial" panose="020B0604020202020204" pitchFamily="34" charset="0"/>
              </a:rPr>
              <a:t>The Steering Committee reviewed feedback between rounds and held a series of workshops in February and March 2023 to finalise the checklist</a:t>
            </a:r>
          </a:p>
          <a:p>
            <a:pPr marL="171450" indent="-171450">
              <a:buFont typeface="Arial" panose="020B0604020202020204" pitchFamily="34" charset="0"/>
              <a:buChar char="•"/>
            </a:pPr>
            <a:r>
              <a:rPr lang="en-GB" sz="900">
                <a:effectLst/>
                <a:latin typeface="Arial" panose="020B0604020202020204" pitchFamily="34" charset="0"/>
                <a:ea typeface="Calibri" panose="020F0502020204030204" pitchFamily="34" charset="0"/>
                <a:cs typeface="Arial" panose="020B0604020202020204" pitchFamily="34" charset="0"/>
              </a:rPr>
              <a:t>Other occupation categories included:</a:t>
            </a:r>
            <a:br>
              <a:rPr lang="en-GB" sz="900">
                <a:effectLst/>
                <a:latin typeface="Arial" panose="020B0604020202020204" pitchFamily="34" charset="0"/>
                <a:ea typeface="Calibri" panose="020F0502020204030204" pitchFamily="34" charset="0"/>
                <a:cs typeface="Arial" panose="020B0604020202020204" pitchFamily="34" charset="0"/>
              </a:rPr>
            </a:br>
            <a:r>
              <a:rPr lang="en-GB" sz="900">
                <a:effectLst/>
                <a:latin typeface="Arial" panose="020B0604020202020204" pitchFamily="34" charset="0"/>
                <a:ea typeface="Calibri" panose="020F0502020204030204" pitchFamily="34" charset="0"/>
                <a:cs typeface="Arial" panose="020B0604020202020204" pitchFamily="34" charset="0"/>
              </a:rPr>
              <a:t>In Round 1: Patient &amp; Research Community: Pharmaceutical Physician; Research Funder; Academician (Professor); Guideline Developer; Medical Communications Services; Data manager; Research in Medical Education; Healthcare Consultant; Patient Advocacy Leader; Physician; Health and Care Guideline Developer.</a:t>
            </a:r>
          </a:p>
          <a:p>
            <a:pPr marL="171450" indent="-171450">
              <a:buFont typeface="Arial" panose="020B0604020202020204" pitchFamily="34" charset="0"/>
              <a:buChar char="•"/>
            </a:pPr>
            <a:r>
              <a:rPr lang="en-GB" sz="900">
                <a:effectLst/>
                <a:latin typeface="Arial" panose="020B0604020202020204" pitchFamily="34" charset="0"/>
                <a:ea typeface="Calibri" panose="020F0502020204030204" pitchFamily="34" charset="0"/>
                <a:cs typeface="Arial" panose="020B0604020202020204" pitchFamily="34" charset="0"/>
              </a:rPr>
              <a:t>In Round 2: Data Manager; Medical Education Research and Clinician; Guideline Developer; Administrator; Professor.</a:t>
            </a:r>
          </a:p>
          <a:p>
            <a:pPr marL="171450" indent="-171450">
              <a:buFont typeface="Arial" panose="020B0604020202020204" pitchFamily="34" charset="0"/>
              <a:buChar char="•"/>
            </a:pPr>
            <a:r>
              <a:rPr lang="en-GB" sz="900">
                <a:effectLst/>
                <a:latin typeface="Arial" panose="020B0604020202020204" pitchFamily="34" charset="0"/>
                <a:ea typeface="Calibri" panose="020F0502020204030204" pitchFamily="34" charset="0"/>
                <a:cs typeface="Arial" panose="020B0604020202020204" pitchFamily="34" charset="0"/>
              </a:rPr>
              <a:t>In Round 3: Data Manager; Consensus Development Facilitator; Professor; Patient Organisation; Guideline Developer.</a:t>
            </a:r>
            <a:endParaRPr lang="en-GB" sz="900">
              <a:effectLst/>
              <a:latin typeface="Arial" panose="020B0604020202020204" pitchFamily="34" charset="0"/>
              <a:cs typeface="Arial" panose="020B0604020202020204" pitchFamily="34" charset="0"/>
            </a:endParaRPr>
          </a:p>
          <a:p>
            <a:endParaRPr lang="en-GB" sz="90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AE8591E-94D9-4EDA-BA10-EBB47307D46A}"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07685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79B172-8E6F-AE44-8B33-A66212398AD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9179051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50">
                <a:latin typeface="Arial" panose="020B0604020202020204" pitchFamily="34" charset="0"/>
                <a:cs typeface="Arial" panose="020B0604020202020204" pitchFamily="34" charset="0"/>
              </a:rPr>
              <a:t>Delphi item M10 (patient and public involvement) failed to achieve stable consensus during the voting process (Round 1, 87.5%; Round 2, 73.1%; Round 3, 76%). The comments from the panel led the Steering Committee to conclude that panellists had not reached agreement on reporting patient and public involvement due to the item being essential in some—but not all—consensus processes (“Depends on the topic of Delphi consensus, should be optional”; “For me this rests on the topic of the exercise”), and because of disagreements about preferred terminology (“The difference between lay and patient and public partners is potentially confusing”; “DO NOT change ‘participants’ to ‘partners’”). However, the Steering Committee identified many situations where the inclusion of patients would be considered essential. Priority-setting and core outcome identification are just two areas where patient participation in consensus exercises is becoming standard [28-30]. Based on unanimous agreement (11/11), the Steering Committee decided to reinstate M10 as reporting item M5, while taking into account the most consistent comments regarding wording (notably, that “lay” should not be used).</a:t>
            </a:r>
          </a:p>
          <a:p>
            <a:endParaRPr lang="en-GB" sz="105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AE8591E-94D9-4EDA-BA10-EBB47307D46A}"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9547381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sz="1050" dirty="0">
                <a:latin typeface="Arial" panose="020B0604020202020204" pitchFamily="34" charset="0"/>
                <a:cs typeface="Arial" panose="020B0604020202020204" pitchFamily="34" charset="0"/>
              </a:rPr>
              <a:t>The final ACCORD checklist comprised 35 items that were identified as essential to ensure clear and transparent reporting of consensus studies.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661B6A-BBAB-4F80-9AEE-0FC66D5BA5D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650864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a:extLst>
              <a:ext uri="{FF2B5EF4-FFF2-40B4-BE49-F238E27FC236}">
                <a16:creationId xmlns:a16="http://schemas.microsoft.com/office/drawing/2014/main" id="{0AD4BD6F-191C-4BA8-B732-2EAB22BB99F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a:extLst>
              <a:ext uri="{FF2B5EF4-FFF2-40B4-BE49-F238E27FC236}">
                <a16:creationId xmlns:a16="http://schemas.microsoft.com/office/drawing/2014/main" id="{0D8BB900-C976-4510-AC7A-69AF68CCE8A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ltLang="en-US" sz="1400">
                <a:ea typeface="ＭＳ Ｐゴシック" panose="020B0600070205080204" pitchFamily="34" charset="-128"/>
              </a:rPr>
              <a:t>First a sincere thank you to all of ISMPP’s titanium and platinum corporate sponsors for their ongoing support of the Society. </a:t>
            </a:r>
          </a:p>
        </p:txBody>
      </p:sp>
      <p:sp>
        <p:nvSpPr>
          <p:cNvPr id="17412" name="Slide Number Placeholder 3">
            <a:extLst>
              <a:ext uri="{FF2B5EF4-FFF2-40B4-BE49-F238E27FC236}">
                <a16:creationId xmlns:a16="http://schemas.microsoft.com/office/drawing/2014/main" id="{23A487AE-EAA4-4C51-939E-92E1857B35B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71640" indent="-295768">
              <a:defRPr>
                <a:solidFill>
                  <a:schemeClr val="tx1"/>
                </a:solidFill>
                <a:latin typeface="Arial" panose="020B0604020202020204" pitchFamily="34" charset="0"/>
                <a:cs typeface="Arial" panose="020B0604020202020204" pitchFamily="34" charset="0"/>
              </a:defRPr>
            </a:lvl2pPr>
            <a:lvl3pPr marL="1188030" indent="-236285">
              <a:defRPr>
                <a:solidFill>
                  <a:schemeClr val="tx1"/>
                </a:solidFill>
                <a:latin typeface="Arial" panose="020B0604020202020204" pitchFamily="34" charset="0"/>
                <a:cs typeface="Arial" panose="020B0604020202020204" pitchFamily="34" charset="0"/>
              </a:defRPr>
            </a:lvl3pPr>
            <a:lvl4pPr marL="1663903" indent="-236285">
              <a:defRPr>
                <a:solidFill>
                  <a:schemeClr val="tx1"/>
                </a:solidFill>
                <a:latin typeface="Arial" panose="020B0604020202020204" pitchFamily="34" charset="0"/>
                <a:cs typeface="Arial" panose="020B0604020202020204" pitchFamily="34" charset="0"/>
              </a:defRPr>
            </a:lvl4pPr>
            <a:lvl5pPr marL="2139773" indent="-236285">
              <a:defRPr>
                <a:solidFill>
                  <a:schemeClr val="tx1"/>
                </a:solidFill>
                <a:latin typeface="Arial" panose="020B0604020202020204" pitchFamily="34" charset="0"/>
                <a:cs typeface="Arial" panose="020B0604020202020204" pitchFamily="34" charset="0"/>
              </a:defRPr>
            </a:lvl5pPr>
            <a:lvl6pPr marL="2615646" indent="-236285" defTabSz="47587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91518" indent="-236285" defTabSz="47587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567392" indent="-236285" defTabSz="47587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043263" indent="-236285" defTabSz="47587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475872" rtl="0" eaLnBrk="1" fontAlgn="base" latinLnBrk="0" hangingPunct="1">
              <a:lnSpc>
                <a:spcPct val="100000"/>
              </a:lnSpc>
              <a:spcBef>
                <a:spcPct val="0"/>
              </a:spcBef>
              <a:spcAft>
                <a:spcPct val="0"/>
              </a:spcAft>
              <a:buClrTx/>
              <a:buSzTx/>
              <a:buFontTx/>
              <a:buNone/>
              <a:tabLst/>
              <a:defRPr/>
            </a:pPr>
            <a:fld id="{1CA89FEE-7925-49B9-A87F-9A2D7DE389FB}" type="slidenum">
              <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ヒラギノ角ゴ Pro W3"/>
                <a:cs typeface="ヒラギノ角ゴ Pro W3"/>
              </a:rPr>
              <a:pPr marL="0" marR="0" lvl="0" indent="0" algn="r" defTabSz="475872" rtl="0" eaLnBrk="1" fontAlgn="base" latinLnBrk="0" hangingPunct="1">
                <a:lnSpc>
                  <a:spcPct val="100000"/>
                </a:lnSpc>
                <a:spcBef>
                  <a:spcPct val="0"/>
                </a:spcBef>
                <a:spcAft>
                  <a:spcPct val="0"/>
                </a:spcAft>
                <a:buClrTx/>
                <a:buSzTx/>
                <a:buFontTx/>
                <a:buNone/>
                <a:tabLst/>
                <a:defRPr/>
              </a:pPr>
              <a:t>2</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ヒラギノ角ゴ Pro W3"/>
              <a:cs typeface="ヒラギノ角ゴ Pro W3"/>
            </a:endParaRPr>
          </a:p>
        </p:txBody>
      </p:sp>
    </p:spTree>
    <p:extLst>
      <p:ext uri="{BB962C8B-B14F-4D97-AF65-F5344CB8AC3E}">
        <p14:creationId xmlns:p14="http://schemas.microsoft.com/office/powerpoint/2010/main" val="162066531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i="0" dirty="0">
                <a:latin typeface="Arial" panose="020B0604020202020204" pitchFamily="34" charset="0"/>
                <a:cs typeface="Arial" panose="020B0604020202020204" pitchFamily="34" charset="0"/>
              </a:rPr>
              <a:t>Looking at how ACCORD addresses gaps identified in the SLR explains the number of methodological items.; you can see that key reporting gaps are concentrated in the methods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i="0" dirty="0">
                <a:latin typeface="Arial" panose="020B0604020202020204" pitchFamily="34" charset="0"/>
                <a:cs typeface="Arial" panose="020B0604020202020204" pitchFamily="34" charset="0"/>
              </a:rPr>
              <a:t>The detailed methodological reporting in ACCORD can be used directly for consensus-based studies or can be used in combination with other tools, such as AGREE and are COS-STAR, that are for specific types of study but provide little guidance on what should be reported for the consensus elements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900" i="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900" i="0" dirty="0">
                <a:latin typeface="Arial" panose="020B0604020202020204" pitchFamily="34" charset="0"/>
                <a:cs typeface="Arial" panose="020B0604020202020204" pitchFamily="34" charset="0"/>
              </a:rPr>
              <a:t>Additional information: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900" i="0" dirty="0">
                <a:latin typeface="Arial" panose="020B0604020202020204" pitchFamily="34" charset="0"/>
                <a:cs typeface="Arial" panose="020B0604020202020204" pitchFamily="34" charset="0"/>
              </a:rPr>
              <a:t>M4. Include communication/advertisement method(s) and locations, numbers of invitations sent, and whether there was centralised oversight of invitations or if panellists were asked/allowed to suggest other members of the panel.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900" i="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900" i="0" dirty="0">
                <a:latin typeface="Arial" panose="020B0604020202020204" pitchFamily="34" charset="0"/>
                <a:cs typeface="Arial" panose="020B0604020202020204" pitchFamily="34" charset="0"/>
              </a:rPr>
              <a:t>M2. For example, whether the project was led by a chair, co-chairs or a steering committee, and, if so, how they were chosen. List their names if appropriate, and whether there were any subgroups for individual steps in the process.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900" i="0" dirty="0">
                <a:latin typeface="Arial" panose="020B0604020202020204" pitchFamily="34" charset="0"/>
                <a:cs typeface="Arial" panose="020B0604020202020204" pitchFamily="34" charset="0"/>
              </a:rPr>
              <a:t>M5. Did not achieve stable consensus (Round 1, 87.5%; Round 2, 73.1%; Round 3, 76%). The comments from the panel led the Steering Committee to conclude that panellists had not reached agreement on reporting patient and public involvement due to the item being essential in some—but not all—consensus processes (“Depends on the topic of Delphi consensus, should be optional”; “For me this rests on the topic of the exercise”), and because of disagreements about preferred terminology (“The difference between lay and patient and public partners is potentially confusing”; “DO NOT change ‘participants’ to ‘partners’”). However, the Steering Committee identified many situations where the inclusion of patients would be considered essential. Priority-setting and core outcome identification are just two areas where patient participation in consensus exercises is becoming standard [28-30]. Based on unanimous agreement (11/11), the Steering Committee decided to reinstate M10 as reporting item M5, while taking into account the most consistent comments regarding wording (notably, that “lay” should not be used).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900" i="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900" i="0" dirty="0">
                <a:latin typeface="Arial" panose="020B0604020202020204" pitchFamily="34" charset="0"/>
                <a:cs typeface="Arial" panose="020B0604020202020204" pitchFamily="34" charset="0"/>
              </a:rPr>
              <a:t>O3. </a:t>
            </a:r>
            <a:r>
              <a:rPr lang="en-GB" sz="900" i="0" dirty="0">
                <a:effectLst/>
                <a:latin typeface="Arial" panose="020B0604020202020204" pitchFamily="34" charset="0"/>
                <a:ea typeface="Calibri" panose="020F0502020204030204" pitchFamily="34" charset="0"/>
                <a:cs typeface="Arial" panose="020B0604020202020204" pitchFamily="34" charset="0"/>
              </a:rPr>
              <a:t>Specify, for example, any funder involvement in the study concept/design, participation in the steering committee, conducting the consensus process, funding of any medical writing support. This could be disclosed in the methods or in the relevant transparency section of the manuscript. Where a funder did not play a role in the process or influence the decisions reached, this should be specified.</a:t>
            </a:r>
            <a:endParaRPr lang="en-GB" sz="900" i="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AE8591E-94D9-4EDA-BA10-EBB47307D46A}"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809012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sz="1000" dirty="0">
                <a:latin typeface="Arial" panose="020B0604020202020204" pitchFamily="34" charset="0"/>
                <a:cs typeface="Arial" panose="020B0604020202020204" pitchFamily="34" charset="0"/>
              </a:rPr>
              <a:t>The methodological focus of ACCORD is confirmed by comparison with other reporting checklists</a:t>
            </a:r>
          </a:p>
          <a:p>
            <a:pPr marL="171450" indent="-171450">
              <a:buFont typeface="Arial" panose="020B0604020202020204" pitchFamily="34" charset="0"/>
              <a:buChar char="•"/>
            </a:pPr>
            <a:r>
              <a:rPr lang="en-GB" sz="1000" dirty="0">
                <a:latin typeface="Arial" panose="020B0604020202020204" pitchFamily="34" charset="0"/>
                <a:cs typeface="Arial" panose="020B0604020202020204" pitchFamily="34" charset="0"/>
              </a:rPr>
              <a:t>We recognise extensions might be needed </a:t>
            </a:r>
            <a:r>
              <a:rPr lang="en-GB" sz="1000" dirty="0">
                <a:effectLst/>
                <a:latin typeface="Arial" panose="020B0604020202020204" pitchFamily="34" charset="0"/>
                <a:ea typeface="Calibri" panose="020F0502020204030204" pitchFamily="34" charset="0"/>
                <a:cs typeface="Arial" panose="020B0604020202020204" pitchFamily="34" charset="0"/>
              </a:rPr>
              <a:t>in areas such as non-clinical biomedical studies, health economics, or health informatics and artificial intelligence</a:t>
            </a:r>
          </a:p>
          <a:p>
            <a:pPr marL="0" indent="0">
              <a:buFont typeface="Arial" panose="020B0604020202020204" pitchFamily="34" charset="0"/>
              <a:buNone/>
            </a:pPr>
            <a:endParaRPr lang="en-GB" sz="1000" dirty="0">
              <a:effectLst/>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661B6A-BBAB-4F80-9AEE-0FC66D5BA5D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1428304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sz="1050">
                <a:latin typeface="Arial" panose="020B0604020202020204" pitchFamily="34" charset="0"/>
                <a:cs typeface="Arial" panose="020B0604020202020204" pitchFamily="34" charset="0"/>
              </a:rPr>
              <a:t>Survey conducted online in July 2023</a:t>
            </a:r>
          </a:p>
          <a:p>
            <a:pPr marL="171450" indent="-171450">
              <a:buFont typeface="Arial" panose="020B0604020202020204" pitchFamily="34" charset="0"/>
              <a:buChar char="•"/>
            </a:pPr>
            <a:r>
              <a:rPr lang="en-GB" sz="1050">
                <a:latin typeface="Arial" panose="020B0604020202020204" pitchFamily="34" charset="0"/>
                <a:cs typeface="Arial" panose="020B0604020202020204" pitchFamily="34" charset="0"/>
              </a:rPr>
              <a:t>Most (11/14) respondents were publication professionals</a:t>
            </a:r>
          </a:p>
          <a:p>
            <a:pPr marL="171450" indent="-171450">
              <a:buFont typeface="Arial" panose="020B0604020202020204" pitchFamily="34" charset="0"/>
              <a:buChar char="•"/>
            </a:pPr>
            <a:r>
              <a:rPr lang="en-GB" sz="1050">
                <a:latin typeface="Arial" panose="020B0604020202020204" pitchFamily="34" charset="0"/>
                <a:cs typeface="Arial" panose="020B0604020202020204" pitchFamily="34" charset="0"/>
              </a:rPr>
              <a:t>These results have informed the forthcoming explanation and elaboration</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AE8591E-94D9-4EDA-BA10-EBB47307D46A}"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857879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50">
                <a:latin typeface="Arial" panose="020B0604020202020204" pitchFamily="34" charset="0"/>
                <a:cs typeface="Arial" panose="020B0604020202020204" pitchFamily="34" charset="0"/>
              </a:rPr>
              <a:t>We encourage users of ACCORD to share their experiences and feedback</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AE8591E-94D9-4EDA-BA10-EBB47307D46A}"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5283840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79B172-8E6F-AE44-8B33-A66212398AD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4619548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79B172-8E6F-AE44-8B33-A66212398AD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9285682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Rationale for priority groups to verbalize: The reason we prioritized these two groups are because we assessed the feasibility for industry to act on the intervention and the fact that the interventions would potentially have the greatest impact </a:t>
            </a:r>
          </a:p>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79B172-8E6F-AE44-8B33-A66212398AD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0110487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a:solidFill>
                <a:schemeClr val="tx1"/>
              </a:solidFill>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79B172-8E6F-AE44-8B33-A66212398AD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349641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a:solidFill>
                <a:schemeClr val="tx1"/>
              </a:solidFill>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79B172-8E6F-AE44-8B33-A66212398AD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7952890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79B172-8E6F-AE44-8B33-A66212398AD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108576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Here are some special reasons to join ISMPP! Knowledge, Community and Professionalism. Check out our website and Join ISMPP Today!</a:t>
            </a:r>
          </a:p>
        </p:txBody>
      </p:sp>
      <p:sp>
        <p:nvSpPr>
          <p:cNvPr id="4" name="Slide Number Placeholder 3"/>
          <p:cNvSpPr>
            <a:spLocks noGrp="1"/>
          </p:cNvSpPr>
          <p:nvPr>
            <p:ph type="sldNum" sz="quarter" idx="5"/>
          </p:nvPr>
        </p:nvSpPr>
        <p:spPr/>
        <p:txBody>
          <a:bodyPr/>
          <a:lstStyle/>
          <a:p>
            <a:fld id="{252C2207-81C5-4B87-BA22-63FEFC9BB1F3}" type="slidenum">
              <a:rPr lang="en-US" smtClean="0"/>
              <a:t>3</a:t>
            </a:fld>
            <a:endParaRPr lang="en-US"/>
          </a:p>
        </p:txBody>
      </p:sp>
    </p:spTree>
    <p:extLst>
      <p:ext uri="{BB962C8B-B14F-4D97-AF65-F5344CB8AC3E}">
        <p14:creationId xmlns:p14="http://schemas.microsoft.com/office/powerpoint/2010/main" val="362817622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79B172-8E6F-AE44-8B33-A66212398AD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3185393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gn="l">
              <a:buFont typeface="Arial" panose="020B0604020202020204" pitchFamily="34" charset="0"/>
              <a:buChar char="•"/>
            </a:pPr>
            <a:r>
              <a:rPr lang="en-GB" b="1" i="0">
                <a:solidFill>
                  <a:srgbClr val="0A0A0A"/>
                </a:solidFill>
                <a:effectLst/>
                <a:latin typeface="Noto Sans" panose="020B0502040504020204" pitchFamily="34" charset="0"/>
              </a:rPr>
              <a:t>Understanding the Clinical Trial Process:</a:t>
            </a:r>
            <a:r>
              <a:rPr lang="en-GB" b="0" i="0">
                <a:solidFill>
                  <a:srgbClr val="0A0A0A"/>
                </a:solidFill>
                <a:effectLst/>
                <a:latin typeface="Noto Sans" panose="020B0502040504020204" pitchFamily="34" charset="0"/>
              </a:rPr>
              <a:t> Comprehending the complexities of the clinical trial process can be challenging; still, it remains crucial to enable patients living with cancer to make well-informed decisions regarding their care</a:t>
            </a:r>
          </a:p>
          <a:p>
            <a:pPr marL="171450" indent="-171450" algn="l">
              <a:buFont typeface="Arial" panose="020B0604020202020204" pitchFamily="34" charset="0"/>
              <a:buChar char="•"/>
            </a:pPr>
            <a:r>
              <a:rPr lang="en-GB" b="1" i="0">
                <a:solidFill>
                  <a:srgbClr val="0A0A0A"/>
                </a:solidFill>
                <a:effectLst/>
                <a:latin typeface="Noto Sans" panose="020B0502040504020204" pitchFamily="34" charset="0"/>
              </a:rPr>
              <a:t>Navigating Clinical Trial Information Websites:</a:t>
            </a:r>
            <a:r>
              <a:rPr lang="en-GB" b="0" i="0">
                <a:solidFill>
                  <a:srgbClr val="0A0A0A"/>
                </a:solidFill>
                <a:effectLst/>
                <a:latin typeface="Noto Sans" panose="020B0502040504020204" pitchFamily="34" charset="0"/>
              </a:rPr>
              <a:t> During your cancer care, you may be interested in participating in a clinical trial; however, finding one that suits your needs may be overwhelming</a:t>
            </a:r>
          </a:p>
          <a:p>
            <a:pPr marL="171450" indent="-171450" algn="l">
              <a:buFont typeface="Arial" panose="020B0604020202020204" pitchFamily="34" charset="0"/>
              <a:buChar char="•"/>
            </a:pPr>
            <a:r>
              <a:rPr lang="en-GB" b="1" i="0">
                <a:solidFill>
                  <a:srgbClr val="0A0A0A"/>
                </a:solidFill>
                <a:effectLst/>
                <a:latin typeface="Noto Sans" panose="020B0502040504020204" pitchFamily="34" charset="0"/>
              </a:rPr>
              <a:t>Four Tips for Finding Medical Information Online:</a:t>
            </a:r>
            <a:r>
              <a:rPr lang="en-GB" b="0" i="0">
                <a:solidFill>
                  <a:srgbClr val="0A0A0A"/>
                </a:solidFill>
                <a:effectLst/>
                <a:latin typeface="Noto Sans" panose="020B0502040504020204" pitchFamily="34" charset="0"/>
              </a:rPr>
              <a:t> Unfortunately, there is a lot of misinformation on the internet about cancer. While the internet can be a helpful resource for people living with cancer, it’s important that the information is reliable, clear, and from a reputable source</a:t>
            </a:r>
          </a:p>
          <a:p>
            <a:pPr marL="171450" indent="-171450" algn="l">
              <a:buFont typeface="Arial" panose="020B0604020202020204" pitchFamily="34" charset="0"/>
              <a:buChar char="•"/>
            </a:pPr>
            <a:r>
              <a:rPr lang="en-GB" b="1" i="0">
                <a:solidFill>
                  <a:srgbClr val="0A0A0A"/>
                </a:solidFill>
                <a:effectLst/>
                <a:latin typeface="Noto Sans" panose="020B0502040504020204" pitchFamily="34" charset="0"/>
              </a:rPr>
              <a:t>How to Read an Abstract for a Clinical Trial Publication:</a:t>
            </a:r>
            <a:r>
              <a:rPr lang="en-GB" b="0" i="0">
                <a:solidFill>
                  <a:srgbClr val="0A0A0A"/>
                </a:solidFill>
                <a:effectLst/>
                <a:latin typeface="Noto Sans" panose="020B0502040504020204" pitchFamily="34" charset="0"/>
              </a:rPr>
              <a:t> There are countless research articles that provide information on clinical trials for many different types of cancer</a:t>
            </a:r>
          </a:p>
          <a:p>
            <a:pPr marL="171450" indent="-171450" algn="l">
              <a:buFont typeface="Arial" panose="020B0604020202020204" pitchFamily="34" charset="0"/>
              <a:buChar char="•"/>
            </a:pPr>
            <a:r>
              <a:rPr lang="en-GB" b="1" i="0">
                <a:solidFill>
                  <a:srgbClr val="0A0A0A"/>
                </a:solidFill>
                <a:effectLst/>
                <a:latin typeface="Noto Sans" panose="020B0502040504020204" pitchFamily="34" charset="0"/>
              </a:rPr>
              <a:t>Common Terms Used in Abstracts and Research Articles for Clinical Trials:</a:t>
            </a:r>
            <a:r>
              <a:rPr lang="en-GB" b="0" i="0">
                <a:solidFill>
                  <a:srgbClr val="0A0A0A"/>
                </a:solidFill>
                <a:effectLst/>
                <a:latin typeface="Noto Sans" panose="020B0502040504020204" pitchFamily="34" charset="0"/>
              </a:rPr>
              <a:t> Words used in abstracts and research articles for cancer clinical trials can be difficult to understand. This guide builds off and complements, “</a:t>
            </a:r>
            <a:r>
              <a:rPr lang="en-GB" b="0" i="1">
                <a:solidFill>
                  <a:srgbClr val="0A0A0A"/>
                </a:solidFill>
                <a:effectLst/>
                <a:latin typeface="Noto Sans" panose="020B0502040504020204" pitchFamily="34" charset="0"/>
              </a:rPr>
              <a:t>How to Read an Abstract for a Clinical Trial Publication.</a:t>
            </a:r>
            <a:r>
              <a:rPr lang="en-GB" b="0" i="0">
                <a:solidFill>
                  <a:srgbClr val="0A0A0A"/>
                </a:solidFill>
                <a:effectLst/>
                <a:latin typeface="Noto Sans" panose="020B0502040504020204" pitchFamily="34" charset="0"/>
              </a:rPr>
              <a:t>”</a:t>
            </a:r>
          </a:p>
          <a:p>
            <a:pPr marL="171450" indent="-171450" algn="l">
              <a:buFont typeface="Arial" panose="020B0604020202020204" pitchFamily="34" charset="0"/>
              <a:buChar char="•"/>
            </a:pPr>
            <a:r>
              <a:rPr lang="en-GB" b="1" i="0">
                <a:solidFill>
                  <a:srgbClr val="0A0A0A"/>
                </a:solidFill>
                <a:effectLst/>
                <a:latin typeface="Noto Sans" panose="020B0502040504020204" pitchFamily="34" charset="0"/>
              </a:rPr>
              <a:t>Abstract PLS at Scientific Congresses:</a:t>
            </a:r>
            <a:r>
              <a:rPr lang="en-GB" b="0" i="0">
                <a:solidFill>
                  <a:srgbClr val="0A0A0A"/>
                </a:solidFill>
                <a:effectLst/>
                <a:latin typeface="Noto Sans" panose="020B0502040504020204" pitchFamily="34" charset="0"/>
              </a:rPr>
              <a:t> Abstract Plain Language Summaries (aPLS) are resources that make data presented at medical meetings easier to understand to the layperson</a:t>
            </a:r>
          </a:p>
          <a:p>
            <a:pPr marL="171450" indent="-171450" algn="l">
              <a:buFont typeface="Arial" panose="020B0604020202020204" pitchFamily="34" charset="0"/>
              <a:buChar char="•"/>
            </a:pPr>
            <a:r>
              <a:rPr lang="en-GB" b="1" i="0">
                <a:solidFill>
                  <a:srgbClr val="0A0A0A"/>
                </a:solidFill>
                <a:effectLst/>
                <a:latin typeface="Noto Sans" panose="020B0502040504020204" pitchFamily="34" charset="0"/>
              </a:rPr>
              <a:t>The Basics of Medical Meetings:</a:t>
            </a:r>
            <a:r>
              <a:rPr lang="en-GB" b="0" i="0">
                <a:solidFill>
                  <a:srgbClr val="0A0A0A"/>
                </a:solidFill>
                <a:effectLst/>
                <a:latin typeface="Noto Sans" panose="020B0502040504020204" pitchFamily="34" charset="0"/>
              </a:rPr>
              <a:t> It’s important for patients to understand what medical meetings are and how the information or data that is shared there can impact their cancer care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79B172-8E6F-AE44-8B33-A66212398AD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0526722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79B172-8E6F-AE44-8B33-A66212398AD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1341875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A79B172-8E6F-AE44-8B33-A66212398ADC}" type="slidenum">
              <a:rPr lang="en-US" smtClean="0"/>
              <a:t>55</a:t>
            </a:fld>
            <a:endParaRPr lang="en-US"/>
          </a:p>
        </p:txBody>
      </p:sp>
    </p:spTree>
    <p:extLst>
      <p:ext uri="{BB962C8B-B14F-4D97-AF65-F5344CB8AC3E}">
        <p14:creationId xmlns:p14="http://schemas.microsoft.com/office/powerpoint/2010/main" val="255333682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And now it's time to answer your questions. As a reminder, please type them into the Q&amp;A box at the bottom of your screen. </a:t>
            </a:r>
          </a:p>
        </p:txBody>
      </p:sp>
      <p:sp>
        <p:nvSpPr>
          <p:cNvPr id="4" name="Slide Number Placeholder 3"/>
          <p:cNvSpPr>
            <a:spLocks noGrp="1"/>
          </p:cNvSpPr>
          <p:nvPr>
            <p:ph type="sldNum" sz="quarter" idx="5"/>
          </p:nvPr>
        </p:nvSpPr>
        <p:spPr/>
        <p:txBody>
          <a:bodyPr/>
          <a:lstStyle/>
          <a:p>
            <a:fld id="{2FB49D4D-568C-2641-B360-BD4A87EDB853}" type="slidenum">
              <a:rPr lang="en-US" smtClean="0"/>
              <a:t>56</a:t>
            </a:fld>
            <a:endParaRPr lang="en-US"/>
          </a:p>
        </p:txBody>
      </p:sp>
    </p:spTree>
    <p:extLst>
      <p:ext uri="{BB962C8B-B14F-4D97-AF65-F5344CB8AC3E}">
        <p14:creationId xmlns:p14="http://schemas.microsoft.com/office/powerpoint/2010/main" val="269428817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72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685800">
              <a:spcBef>
                <a:spcPct val="0"/>
              </a:spcBef>
              <a:defRPr/>
            </a:pPr>
            <a:r>
              <a:rPr lang="en-US" altLang="en-US" sz="1600">
                <a:cs typeface="Calibri"/>
              </a:rPr>
              <a:t>Also, be on the lookout for ISMPP’s next ISMPP U</a:t>
            </a:r>
            <a:endParaRPr lang="en-US" altLang="en-US" sz="1600">
              <a:ea typeface="Calibri"/>
              <a:cs typeface="Calibri"/>
            </a:endParaRPr>
          </a:p>
        </p:txBody>
      </p:sp>
      <p:sp>
        <p:nvSpPr>
          <p:cNvPr id="1372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93120" indent="-304031">
              <a:defRPr>
                <a:solidFill>
                  <a:schemeClr val="tx1"/>
                </a:solidFill>
                <a:latin typeface="Calibri" pitchFamily="34" charset="0"/>
              </a:defRPr>
            </a:lvl2pPr>
            <a:lvl3pPr marL="1221077" indent="-242893">
              <a:defRPr>
                <a:solidFill>
                  <a:schemeClr val="tx1"/>
                </a:solidFill>
                <a:latin typeface="Calibri" pitchFamily="34" charset="0"/>
              </a:defRPr>
            </a:lvl3pPr>
            <a:lvl4pPr marL="1710169" indent="-242893">
              <a:defRPr>
                <a:solidFill>
                  <a:schemeClr val="tx1"/>
                </a:solidFill>
                <a:latin typeface="Calibri" pitchFamily="34" charset="0"/>
              </a:defRPr>
            </a:lvl4pPr>
            <a:lvl5pPr marL="2199258" indent="-242893">
              <a:defRPr>
                <a:solidFill>
                  <a:schemeClr val="tx1"/>
                </a:solidFill>
                <a:latin typeface="Calibri" pitchFamily="34" charset="0"/>
              </a:defRPr>
            </a:lvl5pPr>
            <a:lvl6pPr marL="2675131" indent="-242893" fontAlgn="base">
              <a:spcBef>
                <a:spcPct val="0"/>
              </a:spcBef>
              <a:spcAft>
                <a:spcPct val="0"/>
              </a:spcAft>
              <a:defRPr>
                <a:solidFill>
                  <a:schemeClr val="tx1"/>
                </a:solidFill>
                <a:latin typeface="Calibri" pitchFamily="34" charset="0"/>
              </a:defRPr>
            </a:lvl6pPr>
            <a:lvl7pPr marL="3151003" indent="-242893" fontAlgn="base">
              <a:spcBef>
                <a:spcPct val="0"/>
              </a:spcBef>
              <a:spcAft>
                <a:spcPct val="0"/>
              </a:spcAft>
              <a:defRPr>
                <a:solidFill>
                  <a:schemeClr val="tx1"/>
                </a:solidFill>
                <a:latin typeface="Calibri" pitchFamily="34" charset="0"/>
              </a:defRPr>
            </a:lvl7pPr>
            <a:lvl8pPr marL="3626875" indent="-242893" fontAlgn="base">
              <a:spcBef>
                <a:spcPct val="0"/>
              </a:spcBef>
              <a:spcAft>
                <a:spcPct val="0"/>
              </a:spcAft>
              <a:defRPr>
                <a:solidFill>
                  <a:schemeClr val="tx1"/>
                </a:solidFill>
                <a:latin typeface="Calibri" pitchFamily="34" charset="0"/>
              </a:defRPr>
            </a:lvl8pPr>
            <a:lvl9pPr marL="4102748" indent="-242893" fontAlgn="base">
              <a:spcBef>
                <a:spcPct val="0"/>
              </a:spcBef>
              <a:spcAft>
                <a:spcPct val="0"/>
              </a:spcAft>
              <a:defRPr>
                <a:solidFill>
                  <a:schemeClr val="tx1"/>
                </a:solidFill>
                <a:latin typeface="Calibri" pitchFamily="34" charset="0"/>
              </a:defRPr>
            </a:lvl9pPr>
          </a:lstStyle>
          <a:p>
            <a:pPr marL="0" marR="0" lvl="0" indent="0" algn="r" defTabSz="951964" rtl="0" eaLnBrk="1" fontAlgn="base" latinLnBrk="0" hangingPunct="1">
              <a:lnSpc>
                <a:spcPct val="100000"/>
              </a:lnSpc>
              <a:spcBef>
                <a:spcPct val="0"/>
              </a:spcBef>
              <a:spcAft>
                <a:spcPct val="0"/>
              </a:spcAft>
              <a:buClrTx/>
              <a:buSzTx/>
              <a:buFontTx/>
              <a:buNone/>
              <a:tabLst/>
              <a:defRPr/>
            </a:pPr>
            <a:fld id="{C415E4E8-E76D-446B-9C18-288379B8CA0A}" type="slidenum">
              <a:rPr kumimoji="0" lang="en-US" altLang="en-US" sz="1200" b="0" i="0" u="none" strike="noStrike" kern="1200" cap="none" spc="0" normalizeH="0" baseline="0" noProof="0">
                <a:ln>
                  <a:noFill/>
                </a:ln>
                <a:solidFill>
                  <a:srgbClr val="000000"/>
                </a:solidFill>
                <a:effectLst/>
                <a:uLnTx/>
                <a:uFillTx/>
                <a:latin typeface="Calibri" pitchFamily="34" charset="0"/>
                <a:ea typeface="+mn-ea"/>
                <a:cs typeface="+mn-cs"/>
              </a:rPr>
              <a:pPr marL="0" marR="0" lvl="0" indent="0" algn="r" defTabSz="951964" rtl="0" eaLnBrk="1" fontAlgn="base" latinLnBrk="0" hangingPunct="1">
                <a:lnSpc>
                  <a:spcPct val="100000"/>
                </a:lnSpc>
                <a:spcBef>
                  <a:spcPct val="0"/>
                </a:spcBef>
                <a:spcAft>
                  <a:spcPct val="0"/>
                </a:spcAft>
                <a:buClrTx/>
                <a:buSzTx/>
                <a:buFontTx/>
                <a:buNone/>
                <a:tabLst/>
                <a:defRPr/>
              </a:pPr>
              <a:t>57</a:t>
            </a:fld>
            <a:endParaRPr kumimoji="0" lang="en-US" altLang="en-US" sz="1200" b="0" i="0" u="none" strike="noStrike" kern="1200" cap="none" spc="0" normalizeH="0" baseline="0" noProof="0">
              <a:ln>
                <a:noFill/>
              </a:ln>
              <a:solidFill>
                <a:srgbClr val="000000"/>
              </a:solidFill>
              <a:effectLst/>
              <a:uLnTx/>
              <a:uFillTx/>
              <a:latin typeface="Calibri" pitchFamily="34" charset="0"/>
              <a:ea typeface="+mn-ea"/>
              <a:cs typeface="+mn-cs"/>
            </a:endParaRPr>
          </a:p>
        </p:txBody>
      </p:sp>
    </p:spTree>
    <p:extLst>
      <p:ext uri="{BB962C8B-B14F-4D97-AF65-F5344CB8AC3E}">
        <p14:creationId xmlns:p14="http://schemas.microsoft.com/office/powerpoint/2010/main" val="230368335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C3C1BF-BDAF-91C2-10A3-55AC9558F72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712E94-9B4E-1274-DD67-5C5DA96EC4D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16EA0F-5025-36DA-A351-17229BF667A7}"/>
              </a:ext>
            </a:extLst>
          </p:cNvPr>
          <p:cNvSpPr>
            <a:spLocks noGrp="1"/>
          </p:cNvSpPr>
          <p:nvPr>
            <p:ph type="body" idx="1"/>
          </p:nvPr>
        </p:nvSpPr>
        <p:spPr/>
        <p:txBody>
          <a:bodyPr/>
          <a:lstStyle/>
          <a:p>
            <a:r>
              <a:rPr lang="en-US" sz="4400" spc="-30">
                <a:solidFill>
                  <a:prstClr val="black"/>
                </a:solidFill>
                <a:ea typeface="ＭＳ Ｐゴシック"/>
                <a:cs typeface="Calibri"/>
              </a:rPr>
              <a:t>If you were unable to at the beginning, please take a moment to take a screenshot for CMPP credit. </a:t>
            </a:r>
            <a:endParaRPr lang="en-US" sz="4400" b="0" u="none" strike="noStrike" kern="1200" cap="none" spc="-30" normalizeH="0" baseline="0" noProof="0">
              <a:ln>
                <a:noFill/>
              </a:ln>
              <a:solidFill>
                <a:prstClr val="black"/>
              </a:solidFill>
              <a:effectLst/>
              <a:uLnTx/>
              <a:uFillTx/>
              <a:ea typeface="ＭＳ Ｐゴシック"/>
              <a:cs typeface="Calibri"/>
            </a:endParaRPr>
          </a:p>
        </p:txBody>
      </p:sp>
      <p:sp>
        <p:nvSpPr>
          <p:cNvPr id="4" name="Slide Number Placeholder 3">
            <a:extLst>
              <a:ext uri="{FF2B5EF4-FFF2-40B4-BE49-F238E27FC236}">
                <a16:creationId xmlns:a16="http://schemas.microsoft.com/office/drawing/2014/main" id="{CB0F3538-3572-5166-1127-A6AC56FC6A2E}"/>
              </a:ext>
            </a:extLst>
          </p:cNvPr>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2FB49D4D-568C-2641-B360-BD4A87EDB85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58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5454137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Slide Image Placeholder 1">
            <a:extLst>
              <a:ext uri="{FF2B5EF4-FFF2-40B4-BE49-F238E27FC236}">
                <a16:creationId xmlns:a16="http://schemas.microsoft.com/office/drawing/2014/main" id="{216E7ADC-8A83-4087-A107-663E48FF09E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5715" name="Notes Placeholder 2">
            <a:extLst>
              <a:ext uri="{FF2B5EF4-FFF2-40B4-BE49-F238E27FC236}">
                <a16:creationId xmlns:a16="http://schemas.microsoft.com/office/drawing/2014/main" id="{D29E4F90-3349-4C73-95A0-2A3D7FA227E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r>
              <a:rPr lang="en-US" altLang="en-US" sz="1400"/>
              <a:t>Thank you again for attending today’s webinar. Please take a moment to fill out the survey link that will be sent to you.</a:t>
            </a:r>
          </a:p>
          <a:p>
            <a:pPr>
              <a:spcBef>
                <a:spcPct val="0"/>
              </a:spcBef>
            </a:pPr>
            <a:endParaRPr lang="en-US" altLang="en-US" sz="1400"/>
          </a:p>
          <a:p>
            <a:pPr>
              <a:spcBef>
                <a:spcPct val="0"/>
              </a:spcBef>
            </a:pPr>
            <a:r>
              <a:rPr lang="en-US" altLang="en-US" sz="1400"/>
              <a:t>After closing out of ZOOM, please click the ‘continue’ button on your screen to take a short survey. </a:t>
            </a:r>
          </a:p>
          <a:p>
            <a:pPr>
              <a:spcBef>
                <a:spcPct val="0"/>
              </a:spcBef>
            </a:pPr>
            <a:endParaRPr lang="en-US" altLang="en-US" sz="1400"/>
          </a:p>
          <a:p>
            <a:pPr>
              <a:spcBef>
                <a:spcPct val="0"/>
              </a:spcBef>
            </a:pPr>
            <a:r>
              <a:rPr lang="en-US" altLang="en-US" sz="1400"/>
              <a:t>Thank you!</a:t>
            </a:r>
          </a:p>
        </p:txBody>
      </p:sp>
      <p:sp>
        <p:nvSpPr>
          <p:cNvPr id="115716" name="Slide Number Placeholder 3">
            <a:extLst>
              <a:ext uri="{FF2B5EF4-FFF2-40B4-BE49-F238E27FC236}">
                <a16:creationId xmlns:a16="http://schemas.microsoft.com/office/drawing/2014/main" id="{7DD3FBF6-92DD-4D6D-894B-35E6CF3D91F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63379" indent="-292465">
              <a:defRPr>
                <a:solidFill>
                  <a:schemeClr val="tx1"/>
                </a:solidFill>
                <a:latin typeface="Arial" panose="020B0604020202020204" pitchFamily="34" charset="0"/>
                <a:cs typeface="Arial" panose="020B0604020202020204" pitchFamily="34" charset="0"/>
              </a:defRPr>
            </a:lvl2pPr>
            <a:lvl3pPr marL="1174810" indent="-234631">
              <a:defRPr>
                <a:solidFill>
                  <a:schemeClr val="tx1"/>
                </a:solidFill>
                <a:latin typeface="Arial" panose="020B0604020202020204" pitchFamily="34" charset="0"/>
                <a:cs typeface="Arial" panose="020B0604020202020204" pitchFamily="34" charset="0"/>
              </a:defRPr>
            </a:lvl3pPr>
            <a:lvl4pPr marL="1645725" indent="-234631">
              <a:defRPr>
                <a:solidFill>
                  <a:schemeClr val="tx1"/>
                </a:solidFill>
                <a:latin typeface="Arial" panose="020B0604020202020204" pitchFamily="34" charset="0"/>
                <a:cs typeface="Arial" panose="020B0604020202020204" pitchFamily="34" charset="0"/>
              </a:defRPr>
            </a:lvl4pPr>
            <a:lvl5pPr marL="2116642" indent="-234631">
              <a:defRPr>
                <a:solidFill>
                  <a:schemeClr val="tx1"/>
                </a:solidFill>
                <a:latin typeface="Arial" panose="020B0604020202020204" pitchFamily="34" charset="0"/>
                <a:cs typeface="Arial" panose="020B0604020202020204" pitchFamily="34" charset="0"/>
              </a:defRPr>
            </a:lvl5pPr>
            <a:lvl6pPr marL="2592515" indent="-234631" defTabSz="47587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68387" indent="-234631" defTabSz="47587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544260" indent="-234631" defTabSz="47587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020131" indent="-234631" defTabSz="47587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475872" rtl="0" eaLnBrk="1" fontAlgn="base" latinLnBrk="0" hangingPunct="1">
              <a:lnSpc>
                <a:spcPct val="100000"/>
              </a:lnSpc>
              <a:spcBef>
                <a:spcPct val="0"/>
              </a:spcBef>
              <a:spcAft>
                <a:spcPct val="0"/>
              </a:spcAft>
              <a:buClrTx/>
              <a:buSzTx/>
              <a:buFontTx/>
              <a:buNone/>
              <a:tabLst/>
              <a:defRPr/>
            </a:pPr>
            <a:fld id="{E824FA45-32E1-4B86-85CE-3B8753D9A46D}" type="slidenum">
              <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ヒラギノ角ゴ Pro W3"/>
                <a:cs typeface="ヒラギノ角ゴ Pro W3"/>
              </a:rPr>
              <a:pPr marL="0" marR="0" lvl="0" indent="0" algn="r" defTabSz="475872" rtl="0" eaLnBrk="1" fontAlgn="base" latinLnBrk="0" hangingPunct="1">
                <a:lnSpc>
                  <a:spcPct val="100000"/>
                </a:lnSpc>
                <a:spcBef>
                  <a:spcPct val="0"/>
                </a:spcBef>
                <a:spcAft>
                  <a:spcPct val="0"/>
                </a:spcAft>
                <a:buClrTx/>
                <a:buSzTx/>
                <a:buFontTx/>
                <a:buNone/>
                <a:tabLst/>
                <a:defRPr/>
              </a:pPr>
              <a:t>59</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ヒラギノ角ゴ Pro W3"/>
              <a:cs typeface="ヒラギノ角ゴ Pro W3"/>
            </a:endParaRPr>
          </a:p>
        </p:txBody>
      </p:sp>
    </p:spTree>
    <p:extLst>
      <p:ext uri="{BB962C8B-B14F-4D97-AF65-F5344CB8AC3E}">
        <p14:creationId xmlns:p14="http://schemas.microsoft.com/office/powerpoint/2010/main" val="282177550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2FB49D4D-568C-2641-B360-BD4A87EDB85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60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569196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61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AU" altLang="en-US" sz="1500" dirty="0">
                <a:cs typeface="Calibri"/>
              </a:rPr>
              <a:t>The application deadline for the next exam window is August 1</a:t>
            </a:r>
            <a:r>
              <a:rPr lang="en-AU" altLang="en-US" sz="1500">
                <a:cs typeface="Calibri"/>
              </a:rPr>
              <a:t>, 2023</a:t>
            </a:r>
            <a:endParaRPr lang="en-AU" altLang="en-US" sz="1500" dirty="0">
              <a:cs typeface="Calibri"/>
            </a:endParaRPr>
          </a:p>
        </p:txBody>
      </p:sp>
      <p:sp>
        <p:nvSpPr>
          <p:cNvPr id="1361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93120" indent="-304031">
              <a:defRPr>
                <a:solidFill>
                  <a:schemeClr val="tx1"/>
                </a:solidFill>
                <a:latin typeface="Calibri" pitchFamily="34" charset="0"/>
              </a:defRPr>
            </a:lvl2pPr>
            <a:lvl3pPr marL="1221077" indent="-242893">
              <a:defRPr>
                <a:solidFill>
                  <a:schemeClr val="tx1"/>
                </a:solidFill>
                <a:latin typeface="Calibri" pitchFamily="34" charset="0"/>
              </a:defRPr>
            </a:lvl3pPr>
            <a:lvl4pPr marL="1710169" indent="-242893">
              <a:defRPr>
                <a:solidFill>
                  <a:schemeClr val="tx1"/>
                </a:solidFill>
                <a:latin typeface="Calibri" pitchFamily="34" charset="0"/>
              </a:defRPr>
            </a:lvl4pPr>
            <a:lvl5pPr marL="2199258" indent="-242893">
              <a:defRPr>
                <a:solidFill>
                  <a:schemeClr val="tx1"/>
                </a:solidFill>
                <a:latin typeface="Calibri" pitchFamily="34" charset="0"/>
              </a:defRPr>
            </a:lvl5pPr>
            <a:lvl6pPr marL="2675131" indent="-242893" fontAlgn="base">
              <a:spcBef>
                <a:spcPct val="0"/>
              </a:spcBef>
              <a:spcAft>
                <a:spcPct val="0"/>
              </a:spcAft>
              <a:defRPr>
                <a:solidFill>
                  <a:schemeClr val="tx1"/>
                </a:solidFill>
                <a:latin typeface="Calibri" pitchFamily="34" charset="0"/>
              </a:defRPr>
            </a:lvl6pPr>
            <a:lvl7pPr marL="3151003" indent="-242893" fontAlgn="base">
              <a:spcBef>
                <a:spcPct val="0"/>
              </a:spcBef>
              <a:spcAft>
                <a:spcPct val="0"/>
              </a:spcAft>
              <a:defRPr>
                <a:solidFill>
                  <a:schemeClr val="tx1"/>
                </a:solidFill>
                <a:latin typeface="Calibri" pitchFamily="34" charset="0"/>
              </a:defRPr>
            </a:lvl7pPr>
            <a:lvl8pPr marL="3626875" indent="-242893" fontAlgn="base">
              <a:spcBef>
                <a:spcPct val="0"/>
              </a:spcBef>
              <a:spcAft>
                <a:spcPct val="0"/>
              </a:spcAft>
              <a:defRPr>
                <a:solidFill>
                  <a:schemeClr val="tx1"/>
                </a:solidFill>
                <a:latin typeface="Calibri" pitchFamily="34" charset="0"/>
              </a:defRPr>
            </a:lvl8pPr>
            <a:lvl9pPr marL="4102748" indent="-242893" fontAlgn="base">
              <a:spcBef>
                <a:spcPct val="0"/>
              </a:spcBef>
              <a:spcAft>
                <a:spcPct val="0"/>
              </a:spcAft>
              <a:defRPr>
                <a:solidFill>
                  <a:schemeClr val="tx1"/>
                </a:solidFill>
                <a:latin typeface="Calibri" pitchFamily="34" charset="0"/>
              </a:defRPr>
            </a:lvl9pPr>
          </a:lstStyle>
          <a:p>
            <a:pPr marL="0" marR="0" lvl="0" indent="0" algn="r" defTabSz="951964" rtl="0" eaLnBrk="1" fontAlgn="base" latinLnBrk="0" hangingPunct="1">
              <a:lnSpc>
                <a:spcPct val="100000"/>
              </a:lnSpc>
              <a:spcBef>
                <a:spcPct val="0"/>
              </a:spcBef>
              <a:spcAft>
                <a:spcPct val="0"/>
              </a:spcAft>
              <a:buClrTx/>
              <a:buSzTx/>
              <a:buFontTx/>
              <a:buNone/>
              <a:tabLst/>
              <a:defRPr/>
            </a:pPr>
            <a:fld id="{F6F8AE99-151B-4F30-A9F5-8B97ED74D97C}" type="slidenum">
              <a:rPr kumimoji="0" lang="en-US" altLang="en-US" sz="1200" b="0" i="0" u="none" strike="noStrike" kern="1200" cap="none" spc="0" normalizeH="0" baseline="0" noProof="0">
                <a:ln>
                  <a:noFill/>
                </a:ln>
                <a:solidFill>
                  <a:srgbClr val="000000"/>
                </a:solidFill>
                <a:effectLst/>
                <a:uLnTx/>
                <a:uFillTx/>
                <a:latin typeface="Calibri" pitchFamily="34" charset="0"/>
                <a:ea typeface="+mn-ea"/>
                <a:cs typeface="+mn-cs"/>
              </a:rPr>
              <a:pPr marL="0" marR="0" lvl="0" indent="0" algn="r" defTabSz="951964" rtl="0" eaLnBrk="1" fontAlgn="base" latinLnBrk="0" hangingPunct="1">
                <a:lnSpc>
                  <a:spcPct val="100000"/>
                </a:lnSpc>
                <a:spcBef>
                  <a:spcPct val="0"/>
                </a:spcBef>
                <a:spcAft>
                  <a:spcPct val="0"/>
                </a:spcAft>
                <a:buClrTx/>
                <a:buSzTx/>
                <a:buFontTx/>
                <a:buNone/>
                <a:tabLst/>
                <a:defRPr/>
              </a:pPr>
              <a:t>4</a:t>
            </a:fld>
            <a:endParaRPr kumimoji="0" lang="en-US" altLang="en-US" sz="1200" b="0" i="0" u="none" strike="noStrike" kern="1200" cap="none" spc="0" normalizeH="0" baseline="0" noProof="0">
              <a:ln>
                <a:noFill/>
              </a:ln>
              <a:solidFill>
                <a:srgbClr val="000000"/>
              </a:solidFill>
              <a:effectLst/>
              <a:uLnTx/>
              <a:uFillTx/>
              <a:latin typeface="Calibri" pitchFamily="34" charset="0"/>
              <a:ea typeface="+mn-ea"/>
              <a:cs typeface="+mn-cs"/>
            </a:endParaRPr>
          </a:p>
        </p:txBody>
      </p:sp>
    </p:spTree>
    <p:extLst>
      <p:ext uri="{BB962C8B-B14F-4D97-AF65-F5344CB8AC3E}">
        <p14:creationId xmlns:p14="http://schemas.microsoft.com/office/powerpoint/2010/main" val="36593182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61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57150" indent="0">
              <a:lnSpc>
                <a:spcPct val="90000"/>
              </a:lnSpc>
              <a:spcBef>
                <a:spcPts val="600"/>
              </a:spcBef>
              <a:buFont typeface="Arial" panose="020B0604020202020204" pitchFamily="34" charset="0"/>
              <a:buNone/>
              <a:defRPr/>
            </a:pPr>
            <a:r>
              <a:rPr lang="en-US" sz="1500" spc="-23">
                <a:cs typeface="Calibri"/>
              </a:rPr>
              <a:t>Registration is open for the 20</a:t>
            </a:r>
            <a:r>
              <a:rPr lang="en-US" sz="1500" spc="-23" baseline="30000">
                <a:cs typeface="Calibri"/>
              </a:rPr>
              <a:t>th</a:t>
            </a:r>
            <a:r>
              <a:rPr lang="en-US" sz="1500" spc="-23">
                <a:cs typeface="Calibri"/>
              </a:rPr>
              <a:t> Annual meeting of ISMPP</a:t>
            </a:r>
          </a:p>
        </p:txBody>
      </p:sp>
      <p:sp>
        <p:nvSpPr>
          <p:cNvPr id="1361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93120" indent="-304031">
              <a:defRPr>
                <a:solidFill>
                  <a:schemeClr val="tx1"/>
                </a:solidFill>
                <a:latin typeface="Calibri" pitchFamily="34" charset="0"/>
              </a:defRPr>
            </a:lvl2pPr>
            <a:lvl3pPr marL="1221077" indent="-242893">
              <a:defRPr>
                <a:solidFill>
                  <a:schemeClr val="tx1"/>
                </a:solidFill>
                <a:latin typeface="Calibri" pitchFamily="34" charset="0"/>
              </a:defRPr>
            </a:lvl3pPr>
            <a:lvl4pPr marL="1710169" indent="-242893">
              <a:defRPr>
                <a:solidFill>
                  <a:schemeClr val="tx1"/>
                </a:solidFill>
                <a:latin typeface="Calibri" pitchFamily="34" charset="0"/>
              </a:defRPr>
            </a:lvl4pPr>
            <a:lvl5pPr marL="2199258" indent="-242893">
              <a:defRPr>
                <a:solidFill>
                  <a:schemeClr val="tx1"/>
                </a:solidFill>
                <a:latin typeface="Calibri" pitchFamily="34" charset="0"/>
              </a:defRPr>
            </a:lvl5pPr>
            <a:lvl6pPr marL="2675131" indent="-242893" fontAlgn="base">
              <a:spcBef>
                <a:spcPct val="0"/>
              </a:spcBef>
              <a:spcAft>
                <a:spcPct val="0"/>
              </a:spcAft>
              <a:defRPr>
                <a:solidFill>
                  <a:schemeClr val="tx1"/>
                </a:solidFill>
                <a:latin typeface="Calibri" pitchFamily="34" charset="0"/>
              </a:defRPr>
            </a:lvl6pPr>
            <a:lvl7pPr marL="3151003" indent="-242893" fontAlgn="base">
              <a:spcBef>
                <a:spcPct val="0"/>
              </a:spcBef>
              <a:spcAft>
                <a:spcPct val="0"/>
              </a:spcAft>
              <a:defRPr>
                <a:solidFill>
                  <a:schemeClr val="tx1"/>
                </a:solidFill>
                <a:latin typeface="Calibri" pitchFamily="34" charset="0"/>
              </a:defRPr>
            </a:lvl7pPr>
            <a:lvl8pPr marL="3626875" indent="-242893" fontAlgn="base">
              <a:spcBef>
                <a:spcPct val="0"/>
              </a:spcBef>
              <a:spcAft>
                <a:spcPct val="0"/>
              </a:spcAft>
              <a:defRPr>
                <a:solidFill>
                  <a:schemeClr val="tx1"/>
                </a:solidFill>
                <a:latin typeface="Calibri" pitchFamily="34" charset="0"/>
              </a:defRPr>
            </a:lvl8pPr>
            <a:lvl9pPr marL="4102748" indent="-242893" fontAlgn="base">
              <a:spcBef>
                <a:spcPct val="0"/>
              </a:spcBef>
              <a:spcAft>
                <a:spcPct val="0"/>
              </a:spcAft>
              <a:defRPr>
                <a:solidFill>
                  <a:schemeClr val="tx1"/>
                </a:solidFill>
                <a:latin typeface="Calibri" pitchFamily="34" charset="0"/>
              </a:defRPr>
            </a:lvl9pPr>
          </a:lstStyle>
          <a:p>
            <a:pPr marL="0" marR="0" lvl="0" indent="0" algn="r" defTabSz="951964" rtl="0" eaLnBrk="1" fontAlgn="base" latinLnBrk="0" hangingPunct="1">
              <a:lnSpc>
                <a:spcPct val="100000"/>
              </a:lnSpc>
              <a:spcBef>
                <a:spcPct val="0"/>
              </a:spcBef>
              <a:spcAft>
                <a:spcPct val="0"/>
              </a:spcAft>
              <a:buClrTx/>
              <a:buSzTx/>
              <a:buFontTx/>
              <a:buNone/>
              <a:tabLst/>
              <a:defRPr/>
            </a:pPr>
            <a:fld id="{F6F8AE99-151B-4F30-A9F5-8B97ED74D97C}" type="slidenum">
              <a:rPr kumimoji="0" lang="en-US" altLang="en-US" sz="1200" b="0" i="0" u="none" strike="noStrike" kern="1200" cap="none" spc="0" normalizeH="0" baseline="0" noProof="0">
                <a:ln>
                  <a:noFill/>
                </a:ln>
                <a:solidFill>
                  <a:srgbClr val="000000"/>
                </a:solidFill>
                <a:effectLst/>
                <a:uLnTx/>
                <a:uFillTx/>
                <a:latin typeface="Calibri" pitchFamily="34" charset="0"/>
                <a:ea typeface="+mn-ea"/>
                <a:cs typeface="+mn-cs"/>
              </a:rPr>
              <a:pPr marL="0" marR="0" lvl="0" indent="0" algn="r" defTabSz="951964" rtl="0" eaLnBrk="1" fontAlgn="base" latinLnBrk="0" hangingPunct="1">
                <a:lnSpc>
                  <a:spcPct val="100000"/>
                </a:lnSpc>
                <a:spcBef>
                  <a:spcPct val="0"/>
                </a:spcBef>
                <a:spcAft>
                  <a:spcPct val="0"/>
                </a:spcAft>
                <a:buClrTx/>
                <a:buSzTx/>
                <a:buFontTx/>
                <a:buNone/>
                <a:tabLst/>
                <a:defRPr/>
              </a:pPr>
              <a:t>5</a:t>
            </a:fld>
            <a:endParaRPr kumimoji="0" lang="en-US" altLang="en-US" sz="1200" b="0" i="0" u="none" strike="noStrike" kern="1200" cap="none" spc="0" normalizeH="0" baseline="0" noProof="0">
              <a:ln>
                <a:noFill/>
              </a:ln>
              <a:solidFill>
                <a:srgbClr val="000000"/>
              </a:solidFill>
              <a:effectLst/>
              <a:uLnTx/>
              <a:uFillTx/>
              <a:latin typeface="Calibri" pitchFamily="34" charset="0"/>
              <a:ea typeface="+mn-ea"/>
              <a:cs typeface="+mn-cs"/>
            </a:endParaRPr>
          </a:p>
        </p:txBody>
      </p:sp>
    </p:spTree>
    <p:extLst>
      <p:ext uri="{BB962C8B-B14F-4D97-AF65-F5344CB8AC3E}">
        <p14:creationId xmlns:p14="http://schemas.microsoft.com/office/powerpoint/2010/main" val="13258978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72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sz="1400"/>
              <a:t>You can submit a question at any time during the presentation by following the instructions on this slide. </a:t>
            </a:r>
          </a:p>
          <a:p>
            <a:pPr>
              <a:spcBef>
                <a:spcPct val="0"/>
              </a:spcBef>
            </a:pPr>
            <a:endParaRPr lang="en-US" altLang="en-US" sz="1400"/>
          </a:p>
          <a:p>
            <a:pPr>
              <a:spcBef>
                <a:spcPct val="0"/>
              </a:spcBef>
            </a:pPr>
            <a:r>
              <a:rPr lang="en-US" altLang="en-US" sz="1400"/>
              <a:t>The faculty will answer questions at the end of all the presentations. </a:t>
            </a:r>
          </a:p>
        </p:txBody>
      </p:sp>
      <p:sp>
        <p:nvSpPr>
          <p:cNvPr id="1372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93120" indent="-304031">
              <a:defRPr>
                <a:solidFill>
                  <a:schemeClr val="tx1"/>
                </a:solidFill>
                <a:latin typeface="Calibri" pitchFamily="34" charset="0"/>
              </a:defRPr>
            </a:lvl2pPr>
            <a:lvl3pPr marL="1221077" indent="-242893">
              <a:defRPr>
                <a:solidFill>
                  <a:schemeClr val="tx1"/>
                </a:solidFill>
                <a:latin typeface="Calibri" pitchFamily="34" charset="0"/>
              </a:defRPr>
            </a:lvl3pPr>
            <a:lvl4pPr marL="1710169" indent="-242893">
              <a:defRPr>
                <a:solidFill>
                  <a:schemeClr val="tx1"/>
                </a:solidFill>
                <a:latin typeface="Calibri" pitchFamily="34" charset="0"/>
              </a:defRPr>
            </a:lvl4pPr>
            <a:lvl5pPr marL="2199258" indent="-242893">
              <a:defRPr>
                <a:solidFill>
                  <a:schemeClr val="tx1"/>
                </a:solidFill>
                <a:latin typeface="Calibri" pitchFamily="34" charset="0"/>
              </a:defRPr>
            </a:lvl5pPr>
            <a:lvl6pPr marL="2675131" indent="-242893" fontAlgn="base">
              <a:spcBef>
                <a:spcPct val="0"/>
              </a:spcBef>
              <a:spcAft>
                <a:spcPct val="0"/>
              </a:spcAft>
              <a:defRPr>
                <a:solidFill>
                  <a:schemeClr val="tx1"/>
                </a:solidFill>
                <a:latin typeface="Calibri" pitchFamily="34" charset="0"/>
              </a:defRPr>
            </a:lvl6pPr>
            <a:lvl7pPr marL="3151003" indent="-242893" fontAlgn="base">
              <a:spcBef>
                <a:spcPct val="0"/>
              </a:spcBef>
              <a:spcAft>
                <a:spcPct val="0"/>
              </a:spcAft>
              <a:defRPr>
                <a:solidFill>
                  <a:schemeClr val="tx1"/>
                </a:solidFill>
                <a:latin typeface="Calibri" pitchFamily="34" charset="0"/>
              </a:defRPr>
            </a:lvl7pPr>
            <a:lvl8pPr marL="3626875" indent="-242893" fontAlgn="base">
              <a:spcBef>
                <a:spcPct val="0"/>
              </a:spcBef>
              <a:spcAft>
                <a:spcPct val="0"/>
              </a:spcAft>
              <a:defRPr>
                <a:solidFill>
                  <a:schemeClr val="tx1"/>
                </a:solidFill>
                <a:latin typeface="Calibri" pitchFamily="34" charset="0"/>
              </a:defRPr>
            </a:lvl8pPr>
            <a:lvl9pPr marL="4102748" indent="-242893" fontAlgn="base">
              <a:spcBef>
                <a:spcPct val="0"/>
              </a:spcBef>
              <a:spcAft>
                <a:spcPct val="0"/>
              </a:spcAft>
              <a:defRPr>
                <a:solidFill>
                  <a:schemeClr val="tx1"/>
                </a:solidFill>
                <a:latin typeface="Calibri" pitchFamily="34" charset="0"/>
              </a:defRPr>
            </a:lvl9pPr>
          </a:lstStyle>
          <a:p>
            <a:pPr marL="0" marR="0" lvl="0" indent="0" algn="r" defTabSz="951964" rtl="0" eaLnBrk="1" fontAlgn="base" latinLnBrk="0" hangingPunct="1">
              <a:lnSpc>
                <a:spcPct val="100000"/>
              </a:lnSpc>
              <a:spcBef>
                <a:spcPct val="0"/>
              </a:spcBef>
              <a:spcAft>
                <a:spcPct val="0"/>
              </a:spcAft>
              <a:buClrTx/>
              <a:buSzTx/>
              <a:buFontTx/>
              <a:buNone/>
              <a:tabLst/>
              <a:defRPr/>
            </a:pPr>
            <a:fld id="{C415E4E8-E76D-446B-9C18-288379B8CA0A}" type="slidenum">
              <a:rPr kumimoji="0" lang="en-US" altLang="en-US" sz="1200" b="0" i="0" u="none" strike="noStrike" kern="1200" cap="none" spc="0" normalizeH="0" baseline="0" noProof="0">
                <a:ln>
                  <a:noFill/>
                </a:ln>
                <a:solidFill>
                  <a:srgbClr val="000000"/>
                </a:solidFill>
                <a:effectLst/>
                <a:uLnTx/>
                <a:uFillTx/>
                <a:latin typeface="Calibri" pitchFamily="34" charset="0"/>
                <a:ea typeface="+mn-ea"/>
                <a:cs typeface="+mn-cs"/>
              </a:rPr>
              <a:pPr marL="0" marR="0" lvl="0" indent="0" algn="r" defTabSz="951964" rtl="0" eaLnBrk="1" fontAlgn="base" latinLnBrk="0" hangingPunct="1">
                <a:lnSpc>
                  <a:spcPct val="100000"/>
                </a:lnSpc>
                <a:spcBef>
                  <a:spcPct val="0"/>
                </a:spcBef>
                <a:spcAft>
                  <a:spcPct val="0"/>
                </a:spcAft>
                <a:buClrTx/>
                <a:buSzTx/>
                <a:buFontTx/>
                <a:buNone/>
                <a:tabLst/>
                <a:defRPr/>
              </a:pPr>
              <a:t>6</a:t>
            </a:fld>
            <a:endParaRPr kumimoji="0" lang="en-US" altLang="en-US" sz="1200" b="0" i="0" u="none" strike="noStrike" kern="1200" cap="none" spc="0" normalizeH="0" baseline="0" noProof="0">
              <a:ln>
                <a:noFill/>
              </a:ln>
              <a:solidFill>
                <a:srgbClr val="000000"/>
              </a:solidFill>
              <a:effectLst/>
              <a:uLnTx/>
              <a:uFillTx/>
              <a:latin typeface="Calibri" pitchFamily="34" charset="0"/>
              <a:ea typeface="+mn-ea"/>
              <a:cs typeface="+mn-cs"/>
            </a:endParaRPr>
          </a:p>
        </p:txBody>
      </p:sp>
    </p:spTree>
    <p:extLst>
      <p:ext uri="{BB962C8B-B14F-4D97-AF65-F5344CB8AC3E}">
        <p14:creationId xmlns:p14="http://schemas.microsoft.com/office/powerpoint/2010/main" val="4499865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a:t>Please take a moment to read our general disclaimer. </a:t>
            </a:r>
          </a:p>
        </p:txBody>
      </p:sp>
      <p:sp>
        <p:nvSpPr>
          <p:cNvPr id="4" name="Header Placeholder 3"/>
          <p:cNvSpPr>
            <a:spLocks noGrp="1"/>
          </p:cNvSpPr>
          <p:nvPr>
            <p:ph type="hdr" sz="quarter"/>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4"/>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6" name="Slide Number Placeholder 5"/>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2FB49D4D-568C-2641-B360-BD4A87EDB85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041858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a:t>Listed here are the learning objectives for today’s webinar.</a:t>
            </a:r>
          </a:p>
          <a:p>
            <a:endParaRPr lang="en-US" sz="1400"/>
          </a:p>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3EB531-83CF-4B7A-AE8C-7C6F3DAFD36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431831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6" name="Slide Number Placeholder 5"/>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2FB49D4D-568C-2641-B360-BD4A87EDB85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7827217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secHead" preserve="1">
  <p:cSld name="2_Section Header">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 y="1"/>
            <a:ext cx="12191999" cy="6857999"/>
          </a:xfrm>
          <a:prstGeom prst="rect">
            <a:avLst/>
          </a:prstGeom>
        </p:spPr>
      </p:pic>
      <p:sp>
        <p:nvSpPr>
          <p:cNvPr id="2" name="Title 1"/>
          <p:cNvSpPr>
            <a:spLocks noGrp="1"/>
          </p:cNvSpPr>
          <p:nvPr>
            <p:ph type="title"/>
          </p:nvPr>
        </p:nvSpPr>
        <p:spPr>
          <a:xfrm>
            <a:off x="4000499" y="742952"/>
            <a:ext cx="7346951" cy="3078163"/>
          </a:xfrm>
        </p:spPr>
        <p:txBody>
          <a:bodyPr anchor="b">
            <a:normAutofit/>
          </a:bodyPr>
          <a:lstStyle>
            <a:lvl1pPr>
              <a:defRPr sz="4533">
                <a:solidFill>
                  <a:srgbClr val="F28C11"/>
                </a:solidFill>
              </a:defRPr>
            </a:lvl1pPr>
          </a:lstStyle>
          <a:p>
            <a:r>
              <a:rPr lang="en-US"/>
              <a:t>Click to edit Master title style</a:t>
            </a:r>
          </a:p>
        </p:txBody>
      </p:sp>
      <p:sp>
        <p:nvSpPr>
          <p:cNvPr id="3" name="Text Placeholder 2"/>
          <p:cNvSpPr>
            <a:spLocks noGrp="1"/>
          </p:cNvSpPr>
          <p:nvPr>
            <p:ph type="body" idx="1"/>
          </p:nvPr>
        </p:nvSpPr>
        <p:spPr>
          <a:xfrm>
            <a:off x="4000499" y="4210051"/>
            <a:ext cx="7346952" cy="1879600"/>
          </a:xfrm>
        </p:spPr>
        <p:txBody>
          <a:bodyPr>
            <a:normAutofit/>
          </a:bodyPr>
          <a:lstStyle>
            <a:lvl1pPr marL="0" indent="0">
              <a:buNone/>
              <a:defRPr sz="3200" b="1" i="0">
                <a:solidFill>
                  <a:schemeClr val="tx1"/>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Master text styles</a:t>
            </a:r>
          </a:p>
        </p:txBody>
      </p:sp>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960815" y="5840292"/>
            <a:ext cx="1096368" cy="852731"/>
          </a:xfrm>
          <a:prstGeom prst="rect">
            <a:avLst/>
          </a:prstGeom>
        </p:spPr>
      </p:pic>
      <p:sp>
        <p:nvSpPr>
          <p:cNvPr id="6" name="Slide Number Placeholder 6">
            <a:extLst>
              <a:ext uri="{FF2B5EF4-FFF2-40B4-BE49-F238E27FC236}">
                <a16:creationId xmlns:a16="http://schemas.microsoft.com/office/drawing/2014/main" id="{435E2D7E-D7C0-461D-859B-B0E61D3E15E7}"/>
              </a:ext>
            </a:extLst>
          </p:cNvPr>
          <p:cNvSpPr>
            <a:spLocks noGrp="1"/>
          </p:cNvSpPr>
          <p:nvPr>
            <p:ph type="sldNum" sz="quarter" idx="10"/>
          </p:nvPr>
        </p:nvSpPr>
        <p:spPr>
          <a:xfrm>
            <a:off x="9313983" y="79927"/>
            <a:ext cx="2743200" cy="365125"/>
          </a:xfrm>
        </p:spPr>
        <p:txBody>
          <a:bodyPr/>
          <a:lstStyle/>
          <a:p>
            <a:fld id="{42AD0A0E-4515-A647-B2E3-7F1B29FB990E}"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0"/>
            <a:ext cx="12188388" cy="6858000"/>
          </a:xfrm>
          <a:prstGeom prst="rect">
            <a:avLst/>
          </a:prstGeom>
        </p:spPr>
      </p:pic>
      <p:sp>
        <p:nvSpPr>
          <p:cNvPr id="2" name="Title 1"/>
          <p:cNvSpPr>
            <a:spLocks noGrp="1"/>
          </p:cNvSpPr>
          <p:nvPr>
            <p:ph type="ctrTitle"/>
          </p:nvPr>
        </p:nvSpPr>
        <p:spPr>
          <a:xfrm>
            <a:off x="6412523" y="688609"/>
            <a:ext cx="5169877" cy="2387600"/>
          </a:xfrm>
        </p:spPr>
        <p:txBody>
          <a:bodyPr anchor="b">
            <a:normAutofit/>
          </a:bodyPr>
          <a:lstStyle>
            <a:lvl1pPr algn="ctr">
              <a:defRPr sz="5333" b="1">
                <a:solidFill>
                  <a:srgbClr val="F28C11"/>
                </a:solidFill>
              </a:defRPr>
            </a:lvl1pPr>
          </a:lstStyle>
          <a:p>
            <a:r>
              <a:rPr lang="en-US"/>
              <a:t>Click to edit Master title style</a:t>
            </a:r>
          </a:p>
        </p:txBody>
      </p:sp>
      <p:sp>
        <p:nvSpPr>
          <p:cNvPr id="3" name="Subtitle 2"/>
          <p:cNvSpPr>
            <a:spLocks noGrp="1"/>
          </p:cNvSpPr>
          <p:nvPr>
            <p:ph type="subTitle" idx="1"/>
          </p:nvPr>
        </p:nvSpPr>
        <p:spPr>
          <a:xfrm>
            <a:off x="6412523" y="3200400"/>
            <a:ext cx="5169877" cy="998173"/>
          </a:xfrm>
        </p:spPr>
        <p:txBody>
          <a:bodyPr>
            <a:noAutofit/>
          </a:bodyPr>
          <a:lstStyle>
            <a:lvl1pPr marL="0" indent="0" algn="ctr">
              <a:buNone/>
              <a:defRPr sz="3200" b="1" i="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21804" y="4733069"/>
            <a:ext cx="2351315" cy="1828800"/>
          </a:xfrm>
          <a:prstGeom prst="rect">
            <a:avLst/>
          </a:prstGeom>
        </p:spPr>
      </p:pic>
      <p:pic>
        <p:nvPicPr>
          <p:cNvPr id="6" name="Picture 5">
            <a:extLst>
              <a:ext uri="{FF2B5EF4-FFF2-40B4-BE49-F238E27FC236}">
                <a16:creationId xmlns:a16="http://schemas.microsoft.com/office/drawing/2014/main" id="{F2F8B120-AE1E-4158-A844-D8E4B36EC67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0"/>
            <a:ext cx="12188388" cy="6858000"/>
          </a:xfrm>
          <a:prstGeom prst="rect">
            <a:avLst/>
          </a:prstGeom>
        </p:spPr>
      </p:pic>
      <p:pic>
        <p:nvPicPr>
          <p:cNvPr id="9" name="Picture 8">
            <a:extLst>
              <a:ext uri="{FF2B5EF4-FFF2-40B4-BE49-F238E27FC236}">
                <a16:creationId xmlns:a16="http://schemas.microsoft.com/office/drawing/2014/main" id="{418E08F3-6548-4170-BCE7-7BAE0ECE96D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821804" y="4733069"/>
            <a:ext cx="2351315" cy="1828800"/>
          </a:xfrm>
          <a:prstGeom prst="rect">
            <a:avLst/>
          </a:prstGeom>
        </p:spPr>
      </p:pic>
    </p:spTree>
    <p:extLst>
      <p:ext uri="{BB962C8B-B14F-4D97-AF65-F5344CB8AC3E}">
        <p14:creationId xmlns:p14="http://schemas.microsoft.com/office/powerpoint/2010/main" val="42625806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normAutofit/>
          </a:bodyPr>
          <a:lstStyle>
            <a:lvl1pPr>
              <a:defRPr sz="3200"/>
            </a:lvl1pPr>
            <a:lvl2pPr marL="778914" indent="-304792">
              <a:tabLst/>
              <a:defRPr sz="2933"/>
            </a:lvl2pPr>
            <a:lvl3pPr marL="1236102" indent="-304792">
              <a:tabLst/>
              <a:defRPr sz="2667"/>
            </a:lvl3pPr>
            <a:lvl4pPr marL="1540895" indent="-209545">
              <a:tabLst/>
              <a:defRPr sz="2400"/>
            </a:lvl4pPr>
            <a:lvl5pPr marL="1995967" indent="-266693">
              <a:tabLst/>
              <a:defRPr sz="2133"/>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0"/>
          </p:nvPr>
        </p:nvSpPr>
        <p:spPr/>
        <p:txBody>
          <a:bodyPr/>
          <a:lstStyle>
            <a:lvl1pPr>
              <a:defRPr/>
            </a:lvl1pPr>
          </a:lstStyle>
          <a:p>
            <a:fld id="{C79F3CE7-12BC-4F55-8C78-3D25B804A499}" type="slidenum">
              <a:rPr lang="en-US" smtClean="0"/>
              <a:pPr/>
              <a:t>‹#›</a:t>
            </a:fld>
            <a:endParaRPr lang="en-US"/>
          </a:p>
        </p:txBody>
      </p:sp>
    </p:spTree>
    <p:extLst>
      <p:ext uri="{BB962C8B-B14F-4D97-AF65-F5344CB8AC3E}">
        <p14:creationId xmlns:p14="http://schemas.microsoft.com/office/powerpoint/2010/main" val="18579890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4000499" y="742952"/>
            <a:ext cx="7346951" cy="3078163"/>
          </a:xfrm>
        </p:spPr>
        <p:txBody>
          <a:bodyPr anchor="b">
            <a:normAutofit/>
          </a:bodyPr>
          <a:lstStyle>
            <a:lvl1pPr>
              <a:defRPr sz="4533">
                <a:solidFill>
                  <a:srgbClr val="F28C11"/>
                </a:solidFill>
              </a:defRPr>
            </a:lvl1pPr>
          </a:lstStyle>
          <a:p>
            <a:r>
              <a:rPr lang="en-US"/>
              <a:t>Click to edit Master title style</a:t>
            </a:r>
          </a:p>
        </p:txBody>
      </p:sp>
      <p:sp>
        <p:nvSpPr>
          <p:cNvPr id="3" name="Text Placeholder 2"/>
          <p:cNvSpPr>
            <a:spLocks noGrp="1"/>
          </p:cNvSpPr>
          <p:nvPr>
            <p:ph type="body" idx="1"/>
          </p:nvPr>
        </p:nvSpPr>
        <p:spPr>
          <a:xfrm>
            <a:off x="4000499" y="4210051"/>
            <a:ext cx="7346952" cy="1879600"/>
          </a:xfrm>
        </p:spPr>
        <p:txBody>
          <a:bodyPr>
            <a:normAutofit/>
          </a:bodyPr>
          <a:lstStyle>
            <a:lvl1pPr marL="0" indent="0">
              <a:buNone/>
              <a:defRPr sz="3200" b="1" i="0">
                <a:solidFill>
                  <a:schemeClr val="tx1"/>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Edit Master text styles</a:t>
            </a: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60815" y="5840292"/>
            <a:ext cx="1096368" cy="852731"/>
          </a:xfrm>
          <a:prstGeom prst="rect">
            <a:avLst/>
          </a:prstGeom>
        </p:spPr>
      </p:pic>
      <p:pic>
        <p:nvPicPr>
          <p:cNvPr id="6" name="Picture 5">
            <a:extLst>
              <a:ext uri="{FF2B5EF4-FFF2-40B4-BE49-F238E27FC236}">
                <a16:creationId xmlns:a16="http://schemas.microsoft.com/office/drawing/2014/main" id="{F2DCA169-715E-4EE5-ACDC-63291081A04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9" name="Picture 8">
            <a:extLst>
              <a:ext uri="{FF2B5EF4-FFF2-40B4-BE49-F238E27FC236}">
                <a16:creationId xmlns:a16="http://schemas.microsoft.com/office/drawing/2014/main" id="{723AE952-BF20-451E-A084-8931ED34CC6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960815" y="5840292"/>
            <a:ext cx="1096368" cy="852731"/>
          </a:xfrm>
          <a:prstGeom prst="rect">
            <a:avLst/>
          </a:prstGeom>
        </p:spPr>
      </p:pic>
      <p:sp>
        <p:nvSpPr>
          <p:cNvPr id="10" name="Slide Number Placeholder 6">
            <a:extLst>
              <a:ext uri="{FF2B5EF4-FFF2-40B4-BE49-F238E27FC236}">
                <a16:creationId xmlns:a16="http://schemas.microsoft.com/office/drawing/2014/main" id="{8D43473B-EAA1-488B-BB53-B69EED09AA74}"/>
              </a:ext>
            </a:extLst>
          </p:cNvPr>
          <p:cNvSpPr>
            <a:spLocks noGrp="1"/>
          </p:cNvSpPr>
          <p:nvPr>
            <p:ph type="sldNum" sz="quarter" idx="10"/>
          </p:nvPr>
        </p:nvSpPr>
        <p:spPr>
          <a:xfrm>
            <a:off x="9313983" y="79927"/>
            <a:ext cx="2743200" cy="365125"/>
          </a:xfrm>
        </p:spPr>
        <p:txBody>
          <a:bodyPr/>
          <a:lstStyle/>
          <a:p>
            <a:fld id="{42AD0A0E-4515-A647-B2E3-7F1B29FB990E}" type="slidenum">
              <a:rPr lang="en-US" smtClean="0"/>
              <a:pPr/>
              <a:t>‹#›</a:t>
            </a:fld>
            <a:endParaRPr lang="en-US"/>
          </a:p>
        </p:txBody>
      </p:sp>
    </p:spTree>
    <p:extLst>
      <p:ext uri="{BB962C8B-B14F-4D97-AF65-F5344CB8AC3E}">
        <p14:creationId xmlns:p14="http://schemas.microsoft.com/office/powerpoint/2010/main" val="18916495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12192000" cy="6857999"/>
          </a:xfrm>
          <a:prstGeom prst="rect">
            <a:avLst/>
          </a:prstGeom>
        </p:spPr>
      </p:pic>
      <p:sp>
        <p:nvSpPr>
          <p:cNvPr id="2" name="Title 1"/>
          <p:cNvSpPr>
            <a:spLocks noGrp="1"/>
          </p:cNvSpPr>
          <p:nvPr>
            <p:ph type="title"/>
          </p:nvPr>
        </p:nvSpPr>
        <p:spPr>
          <a:xfrm>
            <a:off x="4000499" y="742952"/>
            <a:ext cx="7346951" cy="3078163"/>
          </a:xfrm>
        </p:spPr>
        <p:txBody>
          <a:bodyPr anchor="b">
            <a:normAutofit/>
          </a:bodyPr>
          <a:lstStyle>
            <a:lvl1pPr>
              <a:defRPr sz="4533">
                <a:solidFill>
                  <a:srgbClr val="F28C11"/>
                </a:solidFill>
              </a:defRPr>
            </a:lvl1pPr>
          </a:lstStyle>
          <a:p>
            <a:r>
              <a:rPr lang="en-US"/>
              <a:t>Click to edit Master title style</a:t>
            </a:r>
          </a:p>
        </p:txBody>
      </p:sp>
      <p:sp>
        <p:nvSpPr>
          <p:cNvPr id="3" name="Text Placeholder 2"/>
          <p:cNvSpPr>
            <a:spLocks noGrp="1"/>
          </p:cNvSpPr>
          <p:nvPr>
            <p:ph type="body" idx="1"/>
          </p:nvPr>
        </p:nvSpPr>
        <p:spPr>
          <a:xfrm>
            <a:off x="4000499" y="4210051"/>
            <a:ext cx="7346952" cy="1879600"/>
          </a:xfrm>
        </p:spPr>
        <p:txBody>
          <a:bodyPr>
            <a:normAutofit/>
          </a:bodyPr>
          <a:lstStyle>
            <a:lvl1pPr marL="0" indent="0">
              <a:buNone/>
              <a:defRPr sz="3200" b="1" i="0">
                <a:solidFill>
                  <a:schemeClr val="tx1"/>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Edit Master text styles</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60815" y="5840292"/>
            <a:ext cx="1096368" cy="852731"/>
          </a:xfrm>
          <a:prstGeom prst="rect">
            <a:avLst/>
          </a:prstGeom>
        </p:spPr>
      </p:pic>
      <p:pic>
        <p:nvPicPr>
          <p:cNvPr id="6" name="Picture 5">
            <a:extLst>
              <a:ext uri="{FF2B5EF4-FFF2-40B4-BE49-F238E27FC236}">
                <a16:creationId xmlns:a16="http://schemas.microsoft.com/office/drawing/2014/main" id="{12667B8E-10B0-40F1-B876-B1C5EB9690A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1"/>
            <a:ext cx="12192000" cy="6857999"/>
          </a:xfrm>
          <a:prstGeom prst="rect">
            <a:avLst/>
          </a:prstGeom>
        </p:spPr>
      </p:pic>
      <p:pic>
        <p:nvPicPr>
          <p:cNvPr id="8" name="Picture 7">
            <a:extLst>
              <a:ext uri="{FF2B5EF4-FFF2-40B4-BE49-F238E27FC236}">
                <a16:creationId xmlns:a16="http://schemas.microsoft.com/office/drawing/2014/main" id="{1178C85F-4C3F-4F65-AB3B-8E9DD87253A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960815" y="5840292"/>
            <a:ext cx="1096368" cy="852731"/>
          </a:xfrm>
          <a:prstGeom prst="rect">
            <a:avLst/>
          </a:prstGeom>
        </p:spPr>
      </p:pic>
      <p:sp>
        <p:nvSpPr>
          <p:cNvPr id="9" name="Slide Number Placeholder 6">
            <a:extLst>
              <a:ext uri="{FF2B5EF4-FFF2-40B4-BE49-F238E27FC236}">
                <a16:creationId xmlns:a16="http://schemas.microsoft.com/office/drawing/2014/main" id="{FDE570D5-C968-409C-9840-C4C6EC9238E7}"/>
              </a:ext>
            </a:extLst>
          </p:cNvPr>
          <p:cNvSpPr>
            <a:spLocks noGrp="1"/>
          </p:cNvSpPr>
          <p:nvPr>
            <p:ph type="sldNum" sz="quarter" idx="10"/>
          </p:nvPr>
        </p:nvSpPr>
        <p:spPr>
          <a:xfrm>
            <a:off x="9313983" y="79927"/>
            <a:ext cx="2743200" cy="365125"/>
          </a:xfrm>
        </p:spPr>
        <p:txBody>
          <a:bodyPr/>
          <a:lstStyle/>
          <a:p>
            <a:fld id="{42AD0A0E-4515-A647-B2E3-7F1B29FB990E}" type="slidenum">
              <a:rPr lang="en-US" smtClean="0"/>
              <a:pPr/>
              <a:t>‹#›</a:t>
            </a:fld>
            <a:endParaRPr lang="en-US"/>
          </a:p>
        </p:txBody>
      </p:sp>
    </p:spTree>
    <p:extLst>
      <p:ext uri="{BB962C8B-B14F-4D97-AF65-F5344CB8AC3E}">
        <p14:creationId xmlns:p14="http://schemas.microsoft.com/office/powerpoint/2010/main" val="13439899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2_Section Header">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 y="1"/>
            <a:ext cx="12191999" cy="6857999"/>
          </a:xfrm>
          <a:prstGeom prst="rect">
            <a:avLst/>
          </a:prstGeom>
        </p:spPr>
      </p:pic>
      <p:sp>
        <p:nvSpPr>
          <p:cNvPr id="2" name="Title 1"/>
          <p:cNvSpPr>
            <a:spLocks noGrp="1"/>
          </p:cNvSpPr>
          <p:nvPr>
            <p:ph type="title"/>
          </p:nvPr>
        </p:nvSpPr>
        <p:spPr>
          <a:xfrm>
            <a:off x="4000499" y="742952"/>
            <a:ext cx="7346951" cy="3078163"/>
          </a:xfrm>
        </p:spPr>
        <p:txBody>
          <a:bodyPr anchor="b">
            <a:normAutofit/>
          </a:bodyPr>
          <a:lstStyle>
            <a:lvl1pPr>
              <a:defRPr sz="4533">
                <a:solidFill>
                  <a:srgbClr val="F28C11"/>
                </a:solidFill>
              </a:defRPr>
            </a:lvl1pPr>
          </a:lstStyle>
          <a:p>
            <a:r>
              <a:rPr lang="en-US"/>
              <a:t>Click to edit Master title style</a:t>
            </a:r>
          </a:p>
        </p:txBody>
      </p:sp>
      <p:sp>
        <p:nvSpPr>
          <p:cNvPr id="3" name="Text Placeholder 2"/>
          <p:cNvSpPr>
            <a:spLocks noGrp="1"/>
          </p:cNvSpPr>
          <p:nvPr>
            <p:ph type="body" idx="1"/>
          </p:nvPr>
        </p:nvSpPr>
        <p:spPr>
          <a:xfrm>
            <a:off x="4000499" y="4210051"/>
            <a:ext cx="7346952" cy="1879600"/>
          </a:xfrm>
        </p:spPr>
        <p:txBody>
          <a:bodyPr>
            <a:normAutofit/>
          </a:bodyPr>
          <a:lstStyle>
            <a:lvl1pPr marL="0" indent="0">
              <a:buNone/>
              <a:defRPr sz="3200" b="1" i="0">
                <a:solidFill>
                  <a:schemeClr val="tx1"/>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Edit Master text styles</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60815" y="5840292"/>
            <a:ext cx="1096368" cy="852731"/>
          </a:xfrm>
          <a:prstGeom prst="rect">
            <a:avLst/>
          </a:prstGeom>
        </p:spPr>
      </p:pic>
      <p:pic>
        <p:nvPicPr>
          <p:cNvPr id="6" name="Picture 5">
            <a:extLst>
              <a:ext uri="{FF2B5EF4-FFF2-40B4-BE49-F238E27FC236}">
                <a16:creationId xmlns:a16="http://schemas.microsoft.com/office/drawing/2014/main" id="{8D15CAF5-2085-44C3-9099-304C801B077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 y="1"/>
            <a:ext cx="12191999" cy="6857999"/>
          </a:xfrm>
          <a:prstGeom prst="rect">
            <a:avLst/>
          </a:prstGeom>
        </p:spPr>
      </p:pic>
      <p:pic>
        <p:nvPicPr>
          <p:cNvPr id="8" name="Picture 7">
            <a:extLst>
              <a:ext uri="{FF2B5EF4-FFF2-40B4-BE49-F238E27FC236}">
                <a16:creationId xmlns:a16="http://schemas.microsoft.com/office/drawing/2014/main" id="{0521534E-1F00-4CCF-8BFA-429BB747D20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960815" y="5840292"/>
            <a:ext cx="1096368" cy="852731"/>
          </a:xfrm>
          <a:prstGeom prst="rect">
            <a:avLst/>
          </a:prstGeom>
        </p:spPr>
      </p:pic>
      <p:sp>
        <p:nvSpPr>
          <p:cNvPr id="9" name="Slide Number Placeholder 6">
            <a:extLst>
              <a:ext uri="{FF2B5EF4-FFF2-40B4-BE49-F238E27FC236}">
                <a16:creationId xmlns:a16="http://schemas.microsoft.com/office/drawing/2014/main" id="{718E8CF1-4BB6-491D-9B4C-A7E12D8686B1}"/>
              </a:ext>
            </a:extLst>
          </p:cNvPr>
          <p:cNvSpPr>
            <a:spLocks noGrp="1"/>
          </p:cNvSpPr>
          <p:nvPr>
            <p:ph type="sldNum" sz="quarter" idx="10"/>
          </p:nvPr>
        </p:nvSpPr>
        <p:spPr>
          <a:xfrm>
            <a:off x="9313983" y="79927"/>
            <a:ext cx="2743200" cy="365125"/>
          </a:xfrm>
        </p:spPr>
        <p:txBody>
          <a:bodyPr/>
          <a:lstStyle/>
          <a:p>
            <a:fld id="{42AD0A0E-4515-A647-B2E3-7F1B29FB990E}" type="slidenum">
              <a:rPr lang="en-US" smtClean="0"/>
              <a:pPr/>
              <a:t>‹#›</a:t>
            </a:fld>
            <a:endParaRPr lang="en-US"/>
          </a:p>
        </p:txBody>
      </p:sp>
    </p:spTree>
    <p:extLst>
      <p:ext uri="{BB962C8B-B14F-4D97-AF65-F5344CB8AC3E}">
        <p14:creationId xmlns:p14="http://schemas.microsoft.com/office/powerpoint/2010/main" val="20318508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143001" y="1825625"/>
            <a:ext cx="4616215" cy="435133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477001" y="1825625"/>
            <a:ext cx="4616215" cy="435133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7"/>
          <p:cNvSpPr>
            <a:spLocks noGrp="1"/>
          </p:cNvSpPr>
          <p:nvPr>
            <p:ph type="sldNum" sz="quarter" idx="10"/>
          </p:nvPr>
        </p:nvSpPr>
        <p:spPr/>
        <p:txBody>
          <a:bodyPr/>
          <a:lstStyle/>
          <a:p>
            <a:fld id="{42AD0A0E-4515-A647-B2E3-7F1B29FB990E}" type="slidenum">
              <a:rPr lang="en-US" smtClean="0"/>
              <a:pPr/>
              <a:t>‹#›</a:t>
            </a:fld>
            <a:endParaRPr lang="en-US"/>
          </a:p>
        </p:txBody>
      </p:sp>
    </p:spTree>
    <p:extLst>
      <p:ext uri="{BB962C8B-B14F-4D97-AF65-F5344CB8AC3E}">
        <p14:creationId xmlns:p14="http://schemas.microsoft.com/office/powerpoint/2010/main" val="8799324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Slide Number Placeholder 5"/>
          <p:cNvSpPr>
            <a:spLocks noGrp="1"/>
          </p:cNvSpPr>
          <p:nvPr>
            <p:ph type="sldNum" sz="quarter" idx="10"/>
          </p:nvPr>
        </p:nvSpPr>
        <p:spPr/>
        <p:txBody>
          <a:bodyPr/>
          <a:lstStyle/>
          <a:p>
            <a:fld id="{42AD0A0E-4515-A647-B2E3-7F1B29FB990E}" type="slidenum">
              <a:rPr lang="en-US" smtClean="0"/>
              <a:pPr/>
              <a:t>‹#›</a:t>
            </a:fld>
            <a:endParaRPr lang="en-US"/>
          </a:p>
        </p:txBody>
      </p:sp>
    </p:spTree>
    <p:extLst>
      <p:ext uri="{BB962C8B-B14F-4D97-AF65-F5344CB8AC3E}">
        <p14:creationId xmlns:p14="http://schemas.microsoft.com/office/powerpoint/2010/main" val="243788349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Audience Poll Slid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a:t>Audience Poll Slide</a:t>
            </a:r>
          </a:p>
        </p:txBody>
      </p:sp>
      <p:sp>
        <p:nvSpPr>
          <p:cNvPr id="6" name="Slide Number Placeholder 5"/>
          <p:cNvSpPr>
            <a:spLocks noGrp="1"/>
          </p:cNvSpPr>
          <p:nvPr>
            <p:ph type="sldNum" sz="quarter" idx="10"/>
          </p:nvPr>
        </p:nvSpPr>
        <p:spPr/>
        <p:txBody>
          <a:bodyPr/>
          <a:lstStyle/>
          <a:p>
            <a:fld id="{42AD0A0E-4515-A647-B2E3-7F1B29FB990E}" type="slidenum">
              <a:rPr lang="en-US" smtClean="0"/>
              <a:pPr/>
              <a:t>‹#›</a:t>
            </a:fld>
            <a:endParaRPr lang="en-US"/>
          </a:p>
        </p:txBody>
      </p:sp>
      <p:pic>
        <p:nvPicPr>
          <p:cNvPr id="4" name="Picture 3">
            <a:extLst>
              <a:ext uri="{FF2B5EF4-FFF2-40B4-BE49-F238E27FC236}">
                <a16:creationId xmlns:a16="http://schemas.microsoft.com/office/drawing/2014/main" id="{A0F4BF42-301A-4D16-B771-1C4E3B8B6C8C}"/>
              </a:ext>
            </a:extLst>
          </p:cNvPr>
          <p:cNvPicPr>
            <a:picLocks noChangeAspect="1"/>
          </p:cNvPicPr>
          <p:nvPr userDrawn="1"/>
        </p:nvPicPr>
        <p:blipFill>
          <a:blip r:embed="rId2"/>
          <a:stretch>
            <a:fillRect/>
          </a:stretch>
        </p:blipFill>
        <p:spPr>
          <a:xfrm>
            <a:off x="9902881" y="-120702"/>
            <a:ext cx="2048433" cy="2048433"/>
          </a:xfrm>
          <a:prstGeom prst="rect">
            <a:avLst/>
          </a:prstGeom>
        </p:spPr>
      </p:pic>
      <p:sp>
        <p:nvSpPr>
          <p:cNvPr id="5" name="Content Placeholder 2">
            <a:extLst>
              <a:ext uri="{FF2B5EF4-FFF2-40B4-BE49-F238E27FC236}">
                <a16:creationId xmlns:a16="http://schemas.microsoft.com/office/drawing/2014/main" id="{818B8883-F592-4A07-9645-6260C6EBF0DF}"/>
              </a:ext>
            </a:extLst>
          </p:cNvPr>
          <p:cNvSpPr>
            <a:spLocks noGrp="1"/>
          </p:cNvSpPr>
          <p:nvPr>
            <p:ph idx="1"/>
          </p:nvPr>
        </p:nvSpPr>
        <p:spPr>
          <a:xfrm>
            <a:off x="1143000" y="1620513"/>
            <a:ext cx="9950215" cy="4901239"/>
          </a:xfrm>
        </p:spPr>
        <p:txBody>
          <a:bodyPr>
            <a:normAutofit/>
          </a:bodyPr>
          <a:lstStyle>
            <a:lvl1pPr>
              <a:defRPr sz="3200"/>
            </a:lvl1pPr>
            <a:lvl2pPr marL="778914" indent="-304792">
              <a:tabLst/>
              <a:defRPr sz="2933"/>
            </a:lvl2pPr>
            <a:lvl3pPr marL="1236102" indent="-304792">
              <a:tabLst/>
              <a:defRPr sz="2667"/>
            </a:lvl3pPr>
            <a:lvl4pPr marL="1540895" indent="-209545">
              <a:tabLst/>
              <a:defRPr sz="2400"/>
            </a:lvl4pPr>
            <a:lvl5pPr marL="1995967" indent="-266693">
              <a:tabLst/>
              <a:defRPr sz="2133"/>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262448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4000499" y="742952"/>
            <a:ext cx="7346951" cy="3078163"/>
          </a:xfrm>
        </p:spPr>
        <p:txBody>
          <a:bodyPr anchor="b">
            <a:normAutofit/>
          </a:bodyPr>
          <a:lstStyle>
            <a:lvl1pPr>
              <a:defRPr sz="4533">
                <a:solidFill>
                  <a:srgbClr val="F28C11"/>
                </a:solidFill>
              </a:defRPr>
            </a:lvl1pPr>
          </a:lstStyle>
          <a:p>
            <a:r>
              <a:rPr lang="en-US"/>
              <a:t>Click to edit Master title style</a:t>
            </a:r>
          </a:p>
        </p:txBody>
      </p:sp>
      <p:sp>
        <p:nvSpPr>
          <p:cNvPr id="3" name="Text Placeholder 2"/>
          <p:cNvSpPr>
            <a:spLocks noGrp="1"/>
          </p:cNvSpPr>
          <p:nvPr>
            <p:ph type="body" idx="1"/>
          </p:nvPr>
        </p:nvSpPr>
        <p:spPr>
          <a:xfrm>
            <a:off x="4000499" y="4210051"/>
            <a:ext cx="7346952" cy="1879600"/>
          </a:xfrm>
        </p:spPr>
        <p:txBody>
          <a:bodyPr>
            <a:normAutofit/>
          </a:bodyPr>
          <a:lstStyle>
            <a:lvl1pPr marL="0" indent="0">
              <a:buNone/>
              <a:defRPr sz="3200" b="1" i="0">
                <a:solidFill>
                  <a:schemeClr val="tx1"/>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Master text styles</a:t>
            </a:r>
          </a:p>
        </p:txBody>
      </p:sp>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960815" y="5840292"/>
            <a:ext cx="1096368" cy="852731"/>
          </a:xfrm>
          <a:prstGeom prst="rect">
            <a:avLst/>
          </a:prstGeom>
        </p:spPr>
      </p:pic>
      <p:sp>
        <p:nvSpPr>
          <p:cNvPr id="6" name="Slide Number Placeholder 6">
            <a:extLst>
              <a:ext uri="{FF2B5EF4-FFF2-40B4-BE49-F238E27FC236}">
                <a16:creationId xmlns:a16="http://schemas.microsoft.com/office/drawing/2014/main" id="{C812D4E2-C8AC-4B2C-95C7-ADACC9FB802A}"/>
              </a:ext>
            </a:extLst>
          </p:cNvPr>
          <p:cNvSpPr>
            <a:spLocks noGrp="1"/>
          </p:cNvSpPr>
          <p:nvPr>
            <p:ph type="sldNum" sz="quarter" idx="10"/>
          </p:nvPr>
        </p:nvSpPr>
        <p:spPr>
          <a:xfrm>
            <a:off x="9313983" y="79927"/>
            <a:ext cx="2743200" cy="365125"/>
          </a:xfrm>
        </p:spPr>
        <p:txBody>
          <a:bodyPr/>
          <a:lstStyle/>
          <a:p>
            <a:fld id="{42AD0A0E-4515-A647-B2E3-7F1B29FB990E}"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Slide Number Placeholder 5"/>
          <p:cNvSpPr>
            <a:spLocks noGrp="1"/>
          </p:cNvSpPr>
          <p:nvPr>
            <p:ph type="sldNum" sz="quarter" idx="10"/>
          </p:nvPr>
        </p:nvSpPr>
        <p:spPr/>
        <p:txBody>
          <a:bodyPr/>
          <a:lstStyle/>
          <a:p>
            <a:fld id="{42AD0A0E-4515-A647-B2E3-7F1B29FB990E}"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normAutofit/>
          </a:bodyPr>
          <a:lstStyle>
            <a:lvl1pPr>
              <a:defRPr sz="3200"/>
            </a:lvl1pPr>
            <a:lvl2pPr marL="778914" indent="-304792">
              <a:tabLst/>
              <a:defRPr sz="2933"/>
            </a:lvl2pPr>
            <a:lvl3pPr marL="1236102" indent="-304792">
              <a:tabLst/>
              <a:defRPr sz="2667"/>
            </a:lvl3pPr>
            <a:lvl4pPr marL="1540895" indent="-209545">
              <a:tabLst/>
              <a:defRPr sz="2400"/>
            </a:lvl4pPr>
            <a:lvl5pPr marL="1995967" indent="-266693">
              <a:tabLst/>
              <a:defRPr sz="2133"/>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0"/>
          </p:nvPr>
        </p:nvSpPr>
        <p:spPr/>
        <p:txBody>
          <a:bodyPr/>
          <a:lstStyle/>
          <a:p>
            <a:fld id="{42AD0A0E-4515-A647-B2E3-7F1B29FB990E}"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88388" cy="6858000"/>
          </a:xfrm>
          <a:prstGeom prst="rect">
            <a:avLst/>
          </a:prstGeom>
        </p:spPr>
      </p:pic>
      <p:sp>
        <p:nvSpPr>
          <p:cNvPr id="2" name="Title 1"/>
          <p:cNvSpPr>
            <a:spLocks noGrp="1"/>
          </p:cNvSpPr>
          <p:nvPr>
            <p:ph type="ctrTitle"/>
          </p:nvPr>
        </p:nvSpPr>
        <p:spPr>
          <a:xfrm>
            <a:off x="6412523" y="688609"/>
            <a:ext cx="5169877" cy="2387600"/>
          </a:xfrm>
        </p:spPr>
        <p:txBody>
          <a:bodyPr anchor="b">
            <a:normAutofit/>
          </a:bodyPr>
          <a:lstStyle>
            <a:lvl1pPr algn="ctr">
              <a:defRPr sz="5333" b="1">
                <a:solidFill>
                  <a:srgbClr val="F28C11"/>
                </a:solidFill>
              </a:defRPr>
            </a:lvl1pPr>
          </a:lstStyle>
          <a:p>
            <a:r>
              <a:rPr lang="en-US"/>
              <a:t>Click to edit Master title style</a:t>
            </a:r>
          </a:p>
        </p:txBody>
      </p:sp>
      <p:sp>
        <p:nvSpPr>
          <p:cNvPr id="3" name="Subtitle 2"/>
          <p:cNvSpPr>
            <a:spLocks noGrp="1"/>
          </p:cNvSpPr>
          <p:nvPr>
            <p:ph type="subTitle" idx="1"/>
          </p:nvPr>
        </p:nvSpPr>
        <p:spPr>
          <a:xfrm>
            <a:off x="6412523" y="3200400"/>
            <a:ext cx="5169877" cy="998173"/>
          </a:xfrm>
        </p:spPr>
        <p:txBody>
          <a:bodyPr>
            <a:noAutofit/>
          </a:bodyPr>
          <a:lstStyle>
            <a:lvl1pPr marL="0" indent="0" algn="ctr">
              <a:buNone/>
              <a:defRPr sz="3200" b="1" i="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821804" y="4733069"/>
            <a:ext cx="2351315" cy="182880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cSld name="1_Section Header">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12192000" cy="6857999"/>
          </a:xfrm>
          <a:prstGeom prst="rect">
            <a:avLst/>
          </a:prstGeom>
        </p:spPr>
      </p:pic>
      <p:sp>
        <p:nvSpPr>
          <p:cNvPr id="2" name="Title 1"/>
          <p:cNvSpPr>
            <a:spLocks noGrp="1"/>
          </p:cNvSpPr>
          <p:nvPr>
            <p:ph type="title"/>
          </p:nvPr>
        </p:nvSpPr>
        <p:spPr>
          <a:xfrm>
            <a:off x="4000499" y="742952"/>
            <a:ext cx="7346951" cy="3078163"/>
          </a:xfrm>
        </p:spPr>
        <p:txBody>
          <a:bodyPr anchor="b">
            <a:normAutofit/>
          </a:bodyPr>
          <a:lstStyle>
            <a:lvl1pPr>
              <a:defRPr sz="4533">
                <a:solidFill>
                  <a:srgbClr val="F28C11"/>
                </a:solidFill>
              </a:defRPr>
            </a:lvl1pPr>
          </a:lstStyle>
          <a:p>
            <a:r>
              <a:rPr lang="en-US"/>
              <a:t>Click to edit Master title style</a:t>
            </a:r>
          </a:p>
        </p:txBody>
      </p:sp>
      <p:sp>
        <p:nvSpPr>
          <p:cNvPr id="3" name="Text Placeholder 2"/>
          <p:cNvSpPr>
            <a:spLocks noGrp="1"/>
          </p:cNvSpPr>
          <p:nvPr>
            <p:ph type="body" idx="1"/>
          </p:nvPr>
        </p:nvSpPr>
        <p:spPr>
          <a:xfrm>
            <a:off x="4000499" y="4210051"/>
            <a:ext cx="7346952" cy="1879600"/>
          </a:xfrm>
        </p:spPr>
        <p:txBody>
          <a:bodyPr>
            <a:normAutofit/>
          </a:bodyPr>
          <a:lstStyle>
            <a:lvl1pPr marL="0" indent="0">
              <a:buNone/>
              <a:defRPr sz="3200" b="1" i="0">
                <a:solidFill>
                  <a:schemeClr val="tx1"/>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Master text styles</a:t>
            </a:r>
          </a:p>
        </p:txBody>
      </p:sp>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960815" y="5840292"/>
            <a:ext cx="1096368" cy="852731"/>
          </a:xfrm>
          <a:prstGeom prst="rect">
            <a:avLst/>
          </a:prstGeom>
        </p:spPr>
      </p:pic>
      <p:sp>
        <p:nvSpPr>
          <p:cNvPr id="6" name="Slide Number Placeholder 6">
            <a:extLst>
              <a:ext uri="{FF2B5EF4-FFF2-40B4-BE49-F238E27FC236}">
                <a16:creationId xmlns:a16="http://schemas.microsoft.com/office/drawing/2014/main" id="{EA2D1A8F-1B35-4CB2-94FF-DCE71E14CA54}"/>
              </a:ext>
            </a:extLst>
          </p:cNvPr>
          <p:cNvSpPr>
            <a:spLocks noGrp="1"/>
          </p:cNvSpPr>
          <p:nvPr>
            <p:ph type="sldNum" sz="quarter" idx="10"/>
          </p:nvPr>
        </p:nvSpPr>
        <p:spPr>
          <a:xfrm>
            <a:off x="9313983" y="79927"/>
            <a:ext cx="2743200" cy="365125"/>
          </a:xfrm>
        </p:spPr>
        <p:txBody>
          <a:bodyPr/>
          <a:lstStyle/>
          <a:p>
            <a:fld id="{42AD0A0E-4515-A647-B2E3-7F1B29FB990E}" type="slidenum">
              <a:rPr lang="en-US" smtClean="0"/>
              <a:pPr/>
              <a:t>‹#›</a:t>
            </a:fld>
            <a:endParaRPr lang="en-US"/>
          </a:p>
        </p:txBody>
      </p:sp>
    </p:spTree>
    <p:extLst>
      <p:ext uri="{BB962C8B-B14F-4D97-AF65-F5344CB8AC3E}">
        <p14:creationId xmlns:p14="http://schemas.microsoft.com/office/powerpoint/2010/main" val="12900875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3A69053C-6312-4C62-B942-BBDCF5A8DB9E}"/>
              </a:ext>
            </a:extLst>
          </p:cNvPr>
          <p:cNvSpPr>
            <a:spLocks noGrp="1"/>
          </p:cNvSpPr>
          <p:nvPr>
            <p:ph type="body" sz="quarter" idx="11"/>
          </p:nvPr>
        </p:nvSpPr>
        <p:spPr>
          <a:xfrm>
            <a:off x="1143000" y="1620513"/>
            <a:ext cx="9950215" cy="4901239"/>
          </a:xfrm>
        </p:spPr>
        <p:txBody>
          <a:bodyPr/>
          <a:lstStyle>
            <a:lvl2pPr>
              <a:defRPr sz="2133"/>
            </a:lvl2pPr>
            <a:lvl3pPr>
              <a:defRPr sz="1867"/>
            </a:lvl3pPr>
            <a:lvl4pPr>
              <a:defRPr sz="1600"/>
            </a:lvl4pPr>
            <a:lvl5pPr>
              <a:defRPr sz="1467"/>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itle 1"/>
          <p:cNvSpPr>
            <a:spLocks noGrp="1"/>
          </p:cNvSpPr>
          <p:nvPr>
            <p:ph type="title"/>
          </p:nvPr>
        </p:nvSpPr>
        <p:spPr/>
        <p:txBody>
          <a:bodyPr>
            <a:noAutofit/>
          </a:bodyPr>
          <a:lstStyle/>
          <a:p>
            <a:r>
              <a:rPr lang="en-US"/>
              <a:t>Click to edit Master title style</a:t>
            </a:r>
          </a:p>
        </p:txBody>
      </p:sp>
      <p:sp>
        <p:nvSpPr>
          <p:cNvPr id="7" name="Slide Number Placeholder 6"/>
          <p:cNvSpPr>
            <a:spLocks noGrp="1"/>
          </p:cNvSpPr>
          <p:nvPr>
            <p:ph type="sldNum" sz="quarter" idx="10"/>
          </p:nvPr>
        </p:nvSpPr>
        <p:spPr/>
        <p:txBody>
          <a:bodyPr>
            <a:noAutofit/>
          </a:bodyPr>
          <a:lstStyle/>
          <a:p>
            <a:fld id="{42AD0A0E-4515-A647-B2E3-7F1B29FB990E}" type="slidenum">
              <a:rPr lang="en-US" smtClean="0"/>
              <a:pPr/>
              <a:t>‹#›</a:t>
            </a:fld>
            <a:endParaRPr lang="en-US"/>
          </a:p>
        </p:txBody>
      </p:sp>
    </p:spTree>
    <p:extLst>
      <p:ext uri="{BB962C8B-B14F-4D97-AF65-F5344CB8AC3E}">
        <p14:creationId xmlns:p14="http://schemas.microsoft.com/office/powerpoint/2010/main" val="7384386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2_Placeholder 2 Circles">
    <p:spTree>
      <p:nvGrpSpPr>
        <p:cNvPr id="1" name=""/>
        <p:cNvGrpSpPr/>
        <p:nvPr/>
      </p:nvGrpSpPr>
      <p:grpSpPr>
        <a:xfrm>
          <a:off x="0" y="0"/>
          <a:ext cx="0" cy="0"/>
          <a:chOff x="0" y="0"/>
          <a:chExt cx="0" cy="0"/>
        </a:xfrm>
      </p:grpSpPr>
      <p:sp>
        <p:nvSpPr>
          <p:cNvPr id="11" name="Picture Placeholder 13"/>
          <p:cNvSpPr>
            <a:spLocks noGrp="1" noChangeAspect="1"/>
          </p:cNvSpPr>
          <p:nvPr>
            <p:ph type="pic" sz="quarter" idx="20"/>
          </p:nvPr>
        </p:nvSpPr>
        <p:spPr>
          <a:xfrm>
            <a:off x="1126466" y="1643863"/>
            <a:ext cx="2012204" cy="2011680"/>
          </a:xfrm>
          <a:prstGeom prst="ellipse">
            <a:avLst/>
          </a:prstGeom>
          <a:effectLst/>
        </p:spPr>
        <p:txBody>
          <a:bodyPr>
            <a:normAutofit/>
          </a:bodyPr>
          <a:lstStyle>
            <a:lvl1pPr marL="0" indent="0">
              <a:buNone/>
              <a:defRPr sz="1800">
                <a:ln>
                  <a:noFill/>
                </a:ln>
                <a:solidFill>
                  <a:schemeClr val="bg1">
                    <a:lumMod val="85000"/>
                  </a:schemeClr>
                </a:solidFill>
              </a:defRPr>
            </a:lvl1pPr>
          </a:lstStyle>
          <a:p>
            <a:endParaRPr lang="en-US"/>
          </a:p>
        </p:txBody>
      </p:sp>
      <p:sp>
        <p:nvSpPr>
          <p:cNvPr id="13" name="Picture Placeholder 13"/>
          <p:cNvSpPr>
            <a:spLocks noGrp="1" noChangeAspect="1"/>
          </p:cNvSpPr>
          <p:nvPr>
            <p:ph type="pic" sz="quarter" idx="21"/>
          </p:nvPr>
        </p:nvSpPr>
        <p:spPr>
          <a:xfrm>
            <a:off x="3819758" y="1643863"/>
            <a:ext cx="2012204" cy="2011680"/>
          </a:xfrm>
          <a:prstGeom prst="ellipse">
            <a:avLst/>
          </a:prstGeom>
          <a:effectLst/>
        </p:spPr>
        <p:txBody>
          <a:bodyPr>
            <a:normAutofit/>
          </a:bodyPr>
          <a:lstStyle>
            <a:lvl1pPr marL="0" indent="0">
              <a:buNone/>
              <a:defRPr sz="1800">
                <a:ln>
                  <a:noFill/>
                </a:ln>
                <a:solidFill>
                  <a:schemeClr val="bg1">
                    <a:lumMod val="85000"/>
                  </a:schemeClr>
                </a:solidFill>
              </a:defRPr>
            </a:lvl1pPr>
          </a:lstStyle>
          <a:p>
            <a:endParaRPr lang="en-US"/>
          </a:p>
        </p:txBody>
      </p:sp>
      <p:sp>
        <p:nvSpPr>
          <p:cNvPr id="14" name="Picture Placeholder 13"/>
          <p:cNvSpPr>
            <a:spLocks noGrp="1" noChangeAspect="1"/>
          </p:cNvSpPr>
          <p:nvPr>
            <p:ph type="pic" sz="quarter" idx="22"/>
          </p:nvPr>
        </p:nvSpPr>
        <p:spPr>
          <a:xfrm>
            <a:off x="6398149" y="1643863"/>
            <a:ext cx="2012204" cy="2011680"/>
          </a:xfrm>
          <a:prstGeom prst="ellipse">
            <a:avLst/>
          </a:prstGeom>
          <a:effectLst/>
        </p:spPr>
        <p:txBody>
          <a:bodyPr>
            <a:normAutofit/>
          </a:bodyPr>
          <a:lstStyle>
            <a:lvl1pPr marL="0" indent="0">
              <a:buNone/>
              <a:defRPr sz="1800">
                <a:ln>
                  <a:noFill/>
                </a:ln>
                <a:solidFill>
                  <a:schemeClr val="bg1">
                    <a:lumMod val="85000"/>
                  </a:schemeClr>
                </a:solidFill>
              </a:defRPr>
            </a:lvl1pPr>
          </a:lstStyle>
          <a:p>
            <a:endParaRPr lang="en-US"/>
          </a:p>
        </p:txBody>
      </p:sp>
      <p:sp>
        <p:nvSpPr>
          <p:cNvPr id="15" name="Picture Placeholder 13"/>
          <p:cNvSpPr>
            <a:spLocks noGrp="1" noChangeAspect="1"/>
          </p:cNvSpPr>
          <p:nvPr>
            <p:ph type="pic" sz="quarter" idx="23"/>
          </p:nvPr>
        </p:nvSpPr>
        <p:spPr>
          <a:xfrm>
            <a:off x="9092394" y="1643863"/>
            <a:ext cx="2012204" cy="2011680"/>
          </a:xfrm>
          <a:prstGeom prst="ellipse">
            <a:avLst/>
          </a:prstGeom>
          <a:effectLst/>
        </p:spPr>
        <p:txBody>
          <a:bodyPr>
            <a:normAutofit/>
          </a:bodyPr>
          <a:lstStyle>
            <a:lvl1pPr marL="0" indent="0">
              <a:buNone/>
              <a:defRPr sz="1800">
                <a:ln>
                  <a:noFill/>
                </a:ln>
                <a:solidFill>
                  <a:schemeClr val="bg1">
                    <a:lumMod val="85000"/>
                  </a:schemeClr>
                </a:solidFill>
              </a:defRPr>
            </a:lvl1pPr>
          </a:lstStyle>
          <a:p>
            <a:endParaRPr lang="en-US"/>
          </a:p>
        </p:txBody>
      </p:sp>
    </p:spTree>
    <p:extLst>
      <p:ext uri="{BB962C8B-B14F-4D97-AF65-F5344CB8AC3E}">
        <p14:creationId xmlns:p14="http://schemas.microsoft.com/office/powerpoint/2010/main" val="39502496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ACF42D31-03E6-579A-00AD-F30110BBB39A}"/>
              </a:ext>
            </a:extLst>
          </p:cNvPr>
          <p:cNvSpPr>
            <a:spLocks noGrp="1"/>
          </p:cNvSpPr>
          <p:nvPr>
            <p:ph type="sldNum" sz="quarter" idx="12"/>
          </p:nvPr>
        </p:nvSpPr>
        <p:spPr>
          <a:xfrm>
            <a:off x="116570" y="6486524"/>
            <a:ext cx="527462" cy="365125"/>
          </a:xfrm>
          <a:prstGeom prst="rect">
            <a:avLst/>
          </a:prstGeom>
        </p:spPr>
        <p:txBody>
          <a:bodyPr/>
          <a:lstStyle>
            <a:lvl1pPr algn="ctr">
              <a:defRPr sz="1050">
                <a:solidFill>
                  <a:schemeClr val="bg2"/>
                </a:solidFill>
              </a:defRPr>
            </a:lvl1pPr>
          </a:lstStyle>
          <a:p>
            <a:fld id="{76B51402-D8AD-3345-AF1A-7CB73C854E7F}" type="slidenum">
              <a:rPr lang="en-US" smtClean="0"/>
              <a:pPr/>
              <a:t>‹#›</a:t>
            </a:fld>
            <a:endParaRPr lang="en-US"/>
          </a:p>
        </p:txBody>
      </p:sp>
      <p:sp>
        <p:nvSpPr>
          <p:cNvPr id="2" name="Footer Placeholder 10">
            <a:extLst>
              <a:ext uri="{FF2B5EF4-FFF2-40B4-BE49-F238E27FC236}">
                <a16:creationId xmlns:a16="http://schemas.microsoft.com/office/drawing/2014/main" id="{98A1392B-99E9-129F-0B50-87F67B7AE792}"/>
              </a:ext>
            </a:extLst>
          </p:cNvPr>
          <p:cNvSpPr txBox="1"/>
          <p:nvPr userDrawn="1"/>
        </p:nvSpPr>
        <p:spPr>
          <a:xfrm>
            <a:off x="1681200" y="6416187"/>
            <a:ext cx="8829600" cy="24622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lgn="ctr">
              <a:defRPr sz="1000">
                <a:solidFill>
                  <a:srgbClr val="808080"/>
                </a:solidFill>
              </a:defRPr>
            </a:lvl1pPr>
          </a:lstStyle>
          <a:p>
            <a:endParaRPr/>
          </a:p>
        </p:txBody>
      </p:sp>
    </p:spTree>
    <p:extLst>
      <p:ext uri="{BB962C8B-B14F-4D97-AF65-F5344CB8AC3E}">
        <p14:creationId xmlns:p14="http://schemas.microsoft.com/office/powerpoint/2010/main" val="29745938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image" Target="../media/image7.png"/><Relationship Id="rId5" Type="http://schemas.openxmlformats.org/officeDocument/2006/relationships/slideLayout" Target="../slideLayouts/slideLayout14.xml"/><Relationship Id="rId10" Type="http://schemas.openxmlformats.org/officeDocument/2006/relationships/image" Target="../media/image1.png"/><Relationship Id="rId4" Type="http://schemas.openxmlformats.org/officeDocument/2006/relationships/slideLayout" Target="../slideLayouts/slideLayout13.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1">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143000" y="79927"/>
            <a:ext cx="9950215" cy="1255388"/>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1143000" y="1620513"/>
            <a:ext cx="9950215" cy="490123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9313983" y="79927"/>
            <a:ext cx="2743200" cy="365125"/>
          </a:xfrm>
          <a:prstGeom prst="rect">
            <a:avLst/>
          </a:prstGeom>
        </p:spPr>
        <p:txBody>
          <a:bodyPr vert="horz" lIns="91440" tIns="45720" rIns="91440" bIns="45720" rtlCol="0" anchor="ctr"/>
          <a:lstStyle>
            <a:lvl1pPr algn="r">
              <a:defRPr sz="1200">
                <a:solidFill>
                  <a:schemeClr val="tx1"/>
                </a:solidFill>
              </a:defRPr>
            </a:lvl1pPr>
          </a:lstStyle>
          <a:p>
            <a:fld id="{42AD0A0E-4515-A647-B2E3-7F1B29FB990E}" type="slidenum">
              <a:rPr lang="en-US" smtClean="0"/>
              <a:pPr/>
              <a:t>‹#›</a:t>
            </a:fld>
            <a:endParaRPr lang="en-US"/>
          </a:p>
        </p:txBody>
      </p:sp>
      <p:pic>
        <p:nvPicPr>
          <p:cNvPr id="7" name="Picture 6"/>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10960815" y="5840292"/>
            <a:ext cx="1096368" cy="852731"/>
          </a:xfrm>
          <a:prstGeom prst="rect">
            <a:avLst/>
          </a:prstGeom>
        </p:spPr>
      </p:pic>
      <p:sp>
        <p:nvSpPr>
          <p:cNvPr id="14" name="Freeform 13"/>
          <p:cNvSpPr/>
          <p:nvPr userDrawn="1"/>
        </p:nvSpPr>
        <p:spPr>
          <a:xfrm>
            <a:off x="633259" y="863600"/>
            <a:ext cx="60959" cy="471715"/>
          </a:xfrm>
          <a:custGeom>
            <a:avLst/>
            <a:gdLst>
              <a:gd name="connsiteX0" fmla="*/ 0 w 0"/>
              <a:gd name="connsiteY0" fmla="*/ 0 h 522514"/>
              <a:gd name="connsiteX1" fmla="*/ 0 w 0"/>
              <a:gd name="connsiteY1" fmla="*/ 522514 h 522514"/>
            </a:gdLst>
            <a:ahLst/>
            <a:cxnLst>
              <a:cxn ang="0">
                <a:pos x="connsiteX0" y="connsiteY0"/>
              </a:cxn>
              <a:cxn ang="0">
                <a:pos x="connsiteX1" y="connsiteY1"/>
              </a:cxn>
            </a:cxnLst>
            <a:rect l="l" t="t" r="r" b="b"/>
            <a:pathLst>
              <a:path h="522514">
                <a:moveTo>
                  <a:pt x="0" y="0"/>
                </a:moveTo>
                <a:lnTo>
                  <a:pt x="0" y="522514"/>
                </a:lnTo>
              </a:path>
            </a:pathLst>
          </a:custGeom>
          <a:noFill/>
          <a:ln w="1905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5" name="Freeform 14"/>
          <p:cNvSpPr/>
          <p:nvPr userDrawn="1"/>
        </p:nvSpPr>
        <p:spPr>
          <a:xfrm flipV="1">
            <a:off x="633259" y="1276170"/>
            <a:ext cx="10459956" cy="60959"/>
          </a:xfrm>
          <a:custGeom>
            <a:avLst/>
            <a:gdLst>
              <a:gd name="connsiteX0" fmla="*/ 0 w 7409543"/>
              <a:gd name="connsiteY0" fmla="*/ 0 h 0"/>
              <a:gd name="connsiteX1" fmla="*/ 0 w 7409543"/>
              <a:gd name="connsiteY1" fmla="*/ 0 h 0"/>
              <a:gd name="connsiteX2" fmla="*/ 7409543 w 7409543"/>
              <a:gd name="connsiteY2" fmla="*/ 0 h 0"/>
              <a:gd name="connsiteX3" fmla="*/ 7409543 w 7409543"/>
              <a:gd name="connsiteY3" fmla="*/ 0 h 0"/>
            </a:gdLst>
            <a:ahLst/>
            <a:cxnLst>
              <a:cxn ang="0">
                <a:pos x="connsiteX0" y="connsiteY0"/>
              </a:cxn>
              <a:cxn ang="0">
                <a:pos x="connsiteX1" y="connsiteY1"/>
              </a:cxn>
              <a:cxn ang="0">
                <a:pos x="connsiteX2" y="connsiteY2"/>
              </a:cxn>
              <a:cxn ang="0">
                <a:pos x="connsiteX3" y="connsiteY3"/>
              </a:cxn>
            </a:cxnLst>
            <a:rect l="l" t="t" r="r" b="b"/>
            <a:pathLst>
              <a:path w="7409543">
                <a:moveTo>
                  <a:pt x="0" y="0"/>
                </a:moveTo>
                <a:lnTo>
                  <a:pt x="0" y="0"/>
                </a:lnTo>
                <a:lnTo>
                  <a:pt x="7409543" y="0"/>
                </a:lnTo>
                <a:lnTo>
                  <a:pt x="7409543" y="0"/>
                </a:lnTo>
              </a:path>
            </a:pathLst>
          </a:custGeom>
          <a:noFill/>
          <a:ln w="1905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488530496"/>
      </p:ext>
    </p:extLst>
  </p:cSld>
  <p:clrMap bg1="lt1" tx1="dk1" bg2="lt2" tx2="dk2" accent1="accent1" accent2="accent2" accent3="accent3" accent4="accent4" accent5="accent5" accent6="accent6" hlink="hlink" folHlink="folHlink"/>
  <p:sldLayoutIdLst>
    <p:sldLayoutId id="2147483668" r:id="rId1"/>
    <p:sldLayoutId id="2147483663" r:id="rId2"/>
    <p:sldLayoutId id="2147483666" r:id="rId3"/>
    <p:sldLayoutId id="2147483662" r:id="rId4"/>
    <p:sldLayoutId id="2147483661" r:id="rId5"/>
    <p:sldLayoutId id="2147483751" r:id="rId6"/>
    <p:sldLayoutId id="2147483752" r:id="rId7"/>
    <p:sldLayoutId id="2147483753" r:id="rId8"/>
    <p:sldLayoutId id="2147483761" r:id="rId9"/>
  </p:sldLayoutIdLst>
  <p:hf hdr="0" ftr="0" dt="0"/>
  <p:txStyles>
    <p:titleStyle>
      <a:lvl1pPr algn="l" defTabSz="685800" rtl="0" eaLnBrk="1" latinLnBrk="0" hangingPunct="1">
        <a:lnSpc>
          <a:spcPct val="90000"/>
        </a:lnSpc>
        <a:spcBef>
          <a:spcPct val="0"/>
        </a:spcBef>
        <a:buNone/>
        <a:defRPr sz="3400" b="1" kern="1200">
          <a:solidFill>
            <a:srgbClr val="F28C11"/>
          </a:solidFill>
          <a:latin typeface="+mj-lt"/>
          <a:ea typeface="+mj-ea"/>
          <a:cs typeface="+mj-cs"/>
        </a:defRPr>
      </a:lvl1pPr>
    </p:titleStyle>
    <p:bodyStyle>
      <a:lvl1pPr marL="171450" indent="-171450" algn="l" defTabSz="685800" rtl="0" eaLnBrk="1" latinLnBrk="0" hangingPunct="1">
        <a:lnSpc>
          <a:spcPct val="90000"/>
        </a:lnSpc>
        <a:spcBef>
          <a:spcPts val="750"/>
        </a:spcBef>
        <a:buClr>
          <a:srgbClr val="F28C11"/>
        </a:buClr>
        <a:buFont typeface="Arial" panose="020B0604020202020204" pitchFamily="34" charset="0"/>
        <a:buChar char="•"/>
        <a:defRPr sz="2000" kern="1200">
          <a:solidFill>
            <a:schemeClr val="tx1"/>
          </a:solidFill>
          <a:latin typeface="+mn-lt"/>
          <a:ea typeface="+mn-ea"/>
          <a:cs typeface="+mn-cs"/>
        </a:defRPr>
      </a:lvl1pPr>
      <a:lvl2pPr marL="527050" indent="-171450" algn="l" defTabSz="685800" rtl="0" eaLnBrk="1" latinLnBrk="0" hangingPunct="1">
        <a:lnSpc>
          <a:spcPct val="90000"/>
        </a:lnSpc>
        <a:spcBef>
          <a:spcPts val="375"/>
        </a:spcBef>
        <a:buClr>
          <a:srgbClr val="F28C11"/>
        </a:buClr>
        <a:buFont typeface=".AppleSystemUIFont" charset="-120"/>
        <a:buChar char="–"/>
        <a:tabLst/>
        <a:defRPr sz="1600" kern="1200">
          <a:solidFill>
            <a:schemeClr val="tx1"/>
          </a:solidFill>
          <a:latin typeface="+mn-lt"/>
          <a:ea typeface="+mn-ea"/>
          <a:cs typeface="+mn-cs"/>
        </a:defRPr>
      </a:lvl2pPr>
      <a:lvl3pPr marL="755650" indent="-114300" algn="l" defTabSz="685800" rtl="0" eaLnBrk="1" latinLnBrk="0" hangingPunct="1">
        <a:lnSpc>
          <a:spcPct val="90000"/>
        </a:lnSpc>
        <a:spcBef>
          <a:spcPts val="375"/>
        </a:spcBef>
        <a:buClr>
          <a:srgbClr val="F28C11"/>
        </a:buClr>
        <a:buFont typeface="Wingdings" charset="2"/>
        <a:buChar char="§"/>
        <a:tabLst/>
        <a:defRPr sz="1400" kern="1200">
          <a:solidFill>
            <a:schemeClr val="tx1"/>
          </a:solidFill>
          <a:latin typeface="+mn-lt"/>
          <a:ea typeface="+mn-ea"/>
          <a:cs typeface="+mn-cs"/>
        </a:defRPr>
      </a:lvl3pPr>
      <a:lvl4pPr marL="984250" indent="-114300" algn="l" defTabSz="685800" rtl="0" eaLnBrk="1" latinLnBrk="0" hangingPunct="1">
        <a:lnSpc>
          <a:spcPct val="90000"/>
        </a:lnSpc>
        <a:spcBef>
          <a:spcPts val="375"/>
        </a:spcBef>
        <a:buClr>
          <a:srgbClr val="F28C11"/>
        </a:buClr>
        <a:buFont typeface="Arial" panose="020B0604020202020204" pitchFamily="34" charset="0"/>
        <a:buChar char="•"/>
        <a:tabLst/>
        <a:defRPr sz="1200" kern="1200">
          <a:solidFill>
            <a:schemeClr val="tx1"/>
          </a:solidFill>
          <a:latin typeface="+mn-lt"/>
          <a:ea typeface="+mn-ea"/>
          <a:cs typeface="+mn-cs"/>
        </a:defRPr>
      </a:lvl4pPr>
      <a:lvl5pPr marL="1270000" indent="-171450" algn="l" defTabSz="685800" rtl="0" eaLnBrk="1" latinLnBrk="0" hangingPunct="1">
        <a:lnSpc>
          <a:spcPct val="90000"/>
        </a:lnSpc>
        <a:spcBef>
          <a:spcPts val="375"/>
        </a:spcBef>
        <a:buClr>
          <a:srgbClr val="F28C11"/>
        </a:buClr>
        <a:buFont typeface="Courier New" charset="0"/>
        <a:buChar char="o"/>
        <a:tabLst/>
        <a:defRPr sz="12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0">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143000" y="79927"/>
            <a:ext cx="9950215" cy="1255388"/>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1143000" y="1620513"/>
            <a:ext cx="9950215" cy="4901239"/>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9313983" y="79927"/>
            <a:ext cx="2743200" cy="365125"/>
          </a:xfrm>
          <a:prstGeom prst="rect">
            <a:avLst/>
          </a:prstGeom>
        </p:spPr>
        <p:txBody>
          <a:bodyPr vert="horz" lIns="91440" tIns="45720" rIns="91440" bIns="45720" rtlCol="0" anchor="ctr"/>
          <a:lstStyle>
            <a:lvl1pPr algn="r">
              <a:defRPr sz="1200">
                <a:solidFill>
                  <a:schemeClr val="tx1"/>
                </a:solidFill>
              </a:defRPr>
            </a:lvl1pPr>
          </a:lstStyle>
          <a:p>
            <a:fld id="{42AD0A0E-4515-A647-B2E3-7F1B29FB990E}" type="slidenum">
              <a:rPr lang="en-US" smtClean="0"/>
              <a:pPr/>
              <a:t>‹#›</a:t>
            </a:fld>
            <a:endParaRPr lang="en-US"/>
          </a:p>
        </p:txBody>
      </p:sp>
      <p:pic>
        <p:nvPicPr>
          <p:cNvPr id="7" name="Picture 6"/>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0960815" y="5840292"/>
            <a:ext cx="1096368" cy="852731"/>
          </a:xfrm>
          <a:prstGeom prst="rect">
            <a:avLst/>
          </a:prstGeom>
        </p:spPr>
      </p:pic>
      <p:sp>
        <p:nvSpPr>
          <p:cNvPr id="14" name="Freeform 13"/>
          <p:cNvSpPr/>
          <p:nvPr/>
        </p:nvSpPr>
        <p:spPr>
          <a:xfrm>
            <a:off x="633259" y="863600"/>
            <a:ext cx="60959" cy="471715"/>
          </a:xfrm>
          <a:custGeom>
            <a:avLst/>
            <a:gdLst>
              <a:gd name="connsiteX0" fmla="*/ 0 w 0"/>
              <a:gd name="connsiteY0" fmla="*/ 0 h 522514"/>
              <a:gd name="connsiteX1" fmla="*/ 0 w 0"/>
              <a:gd name="connsiteY1" fmla="*/ 522514 h 522514"/>
            </a:gdLst>
            <a:ahLst/>
            <a:cxnLst>
              <a:cxn ang="0">
                <a:pos x="connsiteX0" y="connsiteY0"/>
              </a:cxn>
              <a:cxn ang="0">
                <a:pos x="connsiteX1" y="connsiteY1"/>
              </a:cxn>
            </a:cxnLst>
            <a:rect l="l" t="t" r="r" b="b"/>
            <a:pathLst>
              <a:path h="522514">
                <a:moveTo>
                  <a:pt x="0" y="0"/>
                </a:moveTo>
                <a:lnTo>
                  <a:pt x="0" y="522514"/>
                </a:lnTo>
              </a:path>
            </a:pathLst>
          </a:custGeom>
          <a:noFill/>
          <a:ln w="1905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5" name="Freeform 14"/>
          <p:cNvSpPr/>
          <p:nvPr/>
        </p:nvSpPr>
        <p:spPr>
          <a:xfrm flipV="1">
            <a:off x="633259" y="1276170"/>
            <a:ext cx="10459956" cy="60959"/>
          </a:xfrm>
          <a:custGeom>
            <a:avLst/>
            <a:gdLst>
              <a:gd name="connsiteX0" fmla="*/ 0 w 7409543"/>
              <a:gd name="connsiteY0" fmla="*/ 0 h 0"/>
              <a:gd name="connsiteX1" fmla="*/ 0 w 7409543"/>
              <a:gd name="connsiteY1" fmla="*/ 0 h 0"/>
              <a:gd name="connsiteX2" fmla="*/ 7409543 w 7409543"/>
              <a:gd name="connsiteY2" fmla="*/ 0 h 0"/>
              <a:gd name="connsiteX3" fmla="*/ 7409543 w 7409543"/>
              <a:gd name="connsiteY3" fmla="*/ 0 h 0"/>
            </a:gdLst>
            <a:ahLst/>
            <a:cxnLst>
              <a:cxn ang="0">
                <a:pos x="connsiteX0" y="connsiteY0"/>
              </a:cxn>
              <a:cxn ang="0">
                <a:pos x="connsiteX1" y="connsiteY1"/>
              </a:cxn>
              <a:cxn ang="0">
                <a:pos x="connsiteX2" y="connsiteY2"/>
              </a:cxn>
              <a:cxn ang="0">
                <a:pos x="connsiteX3" y="connsiteY3"/>
              </a:cxn>
            </a:cxnLst>
            <a:rect l="l" t="t" r="r" b="b"/>
            <a:pathLst>
              <a:path w="7409543">
                <a:moveTo>
                  <a:pt x="0" y="0"/>
                </a:moveTo>
                <a:lnTo>
                  <a:pt x="0" y="0"/>
                </a:lnTo>
                <a:lnTo>
                  <a:pt x="7409543" y="0"/>
                </a:lnTo>
                <a:lnTo>
                  <a:pt x="7409543" y="0"/>
                </a:lnTo>
              </a:path>
            </a:pathLst>
          </a:custGeom>
          <a:noFill/>
          <a:ln w="1905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8" name="Picture 7">
            <a:extLst>
              <a:ext uri="{FF2B5EF4-FFF2-40B4-BE49-F238E27FC236}">
                <a16:creationId xmlns:a16="http://schemas.microsoft.com/office/drawing/2014/main" id="{C81AA7E7-07D2-4252-A0D7-8F118691B073}"/>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0960815" y="5840292"/>
            <a:ext cx="1096368" cy="852731"/>
          </a:xfrm>
          <a:prstGeom prst="rect">
            <a:avLst/>
          </a:prstGeom>
        </p:spPr>
      </p:pic>
      <p:sp>
        <p:nvSpPr>
          <p:cNvPr id="9" name="Freeform 13">
            <a:extLst>
              <a:ext uri="{FF2B5EF4-FFF2-40B4-BE49-F238E27FC236}">
                <a16:creationId xmlns:a16="http://schemas.microsoft.com/office/drawing/2014/main" id="{ACB0EFB0-AD4A-452A-A79E-9AD7A0E4B2A9}"/>
              </a:ext>
            </a:extLst>
          </p:cNvPr>
          <p:cNvSpPr/>
          <p:nvPr userDrawn="1"/>
        </p:nvSpPr>
        <p:spPr>
          <a:xfrm>
            <a:off x="633259" y="863600"/>
            <a:ext cx="60959" cy="471715"/>
          </a:xfrm>
          <a:custGeom>
            <a:avLst/>
            <a:gdLst>
              <a:gd name="connsiteX0" fmla="*/ 0 w 0"/>
              <a:gd name="connsiteY0" fmla="*/ 0 h 522514"/>
              <a:gd name="connsiteX1" fmla="*/ 0 w 0"/>
              <a:gd name="connsiteY1" fmla="*/ 522514 h 522514"/>
            </a:gdLst>
            <a:ahLst/>
            <a:cxnLst>
              <a:cxn ang="0">
                <a:pos x="connsiteX0" y="connsiteY0"/>
              </a:cxn>
              <a:cxn ang="0">
                <a:pos x="connsiteX1" y="connsiteY1"/>
              </a:cxn>
            </a:cxnLst>
            <a:rect l="l" t="t" r="r" b="b"/>
            <a:pathLst>
              <a:path h="522514">
                <a:moveTo>
                  <a:pt x="0" y="0"/>
                </a:moveTo>
                <a:lnTo>
                  <a:pt x="0" y="522514"/>
                </a:lnTo>
              </a:path>
            </a:pathLst>
          </a:custGeom>
          <a:noFill/>
          <a:ln w="1905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0" name="Freeform 14">
            <a:extLst>
              <a:ext uri="{FF2B5EF4-FFF2-40B4-BE49-F238E27FC236}">
                <a16:creationId xmlns:a16="http://schemas.microsoft.com/office/drawing/2014/main" id="{0E5B3A3E-EF93-4928-BF72-32A94D37E5CB}"/>
              </a:ext>
            </a:extLst>
          </p:cNvPr>
          <p:cNvSpPr/>
          <p:nvPr userDrawn="1"/>
        </p:nvSpPr>
        <p:spPr>
          <a:xfrm flipV="1">
            <a:off x="633259" y="1276170"/>
            <a:ext cx="10459956" cy="60959"/>
          </a:xfrm>
          <a:custGeom>
            <a:avLst/>
            <a:gdLst>
              <a:gd name="connsiteX0" fmla="*/ 0 w 7409543"/>
              <a:gd name="connsiteY0" fmla="*/ 0 h 0"/>
              <a:gd name="connsiteX1" fmla="*/ 0 w 7409543"/>
              <a:gd name="connsiteY1" fmla="*/ 0 h 0"/>
              <a:gd name="connsiteX2" fmla="*/ 7409543 w 7409543"/>
              <a:gd name="connsiteY2" fmla="*/ 0 h 0"/>
              <a:gd name="connsiteX3" fmla="*/ 7409543 w 7409543"/>
              <a:gd name="connsiteY3" fmla="*/ 0 h 0"/>
            </a:gdLst>
            <a:ahLst/>
            <a:cxnLst>
              <a:cxn ang="0">
                <a:pos x="connsiteX0" y="connsiteY0"/>
              </a:cxn>
              <a:cxn ang="0">
                <a:pos x="connsiteX1" y="connsiteY1"/>
              </a:cxn>
              <a:cxn ang="0">
                <a:pos x="connsiteX2" y="connsiteY2"/>
              </a:cxn>
              <a:cxn ang="0">
                <a:pos x="connsiteX3" y="connsiteY3"/>
              </a:cxn>
            </a:cxnLst>
            <a:rect l="l" t="t" r="r" b="b"/>
            <a:pathLst>
              <a:path w="7409543">
                <a:moveTo>
                  <a:pt x="0" y="0"/>
                </a:moveTo>
                <a:lnTo>
                  <a:pt x="0" y="0"/>
                </a:lnTo>
                <a:lnTo>
                  <a:pt x="7409543" y="0"/>
                </a:lnTo>
                <a:lnTo>
                  <a:pt x="7409543" y="0"/>
                </a:lnTo>
              </a:path>
            </a:pathLst>
          </a:custGeom>
          <a:noFill/>
          <a:ln w="1905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3908593204"/>
      </p:ext>
    </p:extLst>
  </p:cSld>
  <p:clrMap bg1="lt1" tx1="dk1" bg2="lt2" tx2="dk2" accent1="accent1" accent2="accent2" accent3="accent3" accent4="accent4" accent5="accent5" accent6="accent6" hlink="hlink" folHlink="folHlink"/>
  <p:sldLayoutIdLst>
    <p:sldLayoutId id="2147483673" r:id="rId1"/>
    <p:sldLayoutId id="2147483760" r:id="rId2"/>
    <p:sldLayoutId id="2147483675" r:id="rId3"/>
    <p:sldLayoutId id="2147483676" r:id="rId4"/>
    <p:sldLayoutId id="2147483677" r:id="rId5"/>
    <p:sldLayoutId id="2147483678" r:id="rId6"/>
    <p:sldLayoutId id="2147483679" r:id="rId7"/>
    <p:sldLayoutId id="2147483680" r:id="rId8"/>
  </p:sldLayoutIdLst>
  <p:hf hdr="0" ftr="0" dt="0"/>
  <p:txStyles>
    <p:titleStyle>
      <a:lvl1pPr algn="l" defTabSz="914377" rtl="0" eaLnBrk="1" latinLnBrk="0" hangingPunct="1">
        <a:lnSpc>
          <a:spcPct val="90000"/>
        </a:lnSpc>
        <a:spcBef>
          <a:spcPct val="0"/>
        </a:spcBef>
        <a:buNone/>
        <a:defRPr sz="4533" b="1" kern="1200">
          <a:solidFill>
            <a:srgbClr val="F28C11"/>
          </a:solidFill>
          <a:latin typeface="+mj-lt"/>
          <a:ea typeface="+mj-ea"/>
          <a:cs typeface="+mj-cs"/>
        </a:defRPr>
      </a:lvl1pPr>
    </p:titleStyle>
    <p:bodyStyle>
      <a:lvl1pPr marL="228594" indent="-228594" algn="l" defTabSz="914377" rtl="0" eaLnBrk="1" latinLnBrk="0" hangingPunct="1">
        <a:lnSpc>
          <a:spcPct val="90000"/>
        </a:lnSpc>
        <a:spcBef>
          <a:spcPts val="1000"/>
        </a:spcBef>
        <a:buClr>
          <a:srgbClr val="F28C11"/>
        </a:buClr>
        <a:buFont typeface="Arial" panose="020B0604020202020204" pitchFamily="34" charset="0"/>
        <a:buChar char="•"/>
        <a:defRPr sz="2667" kern="1200">
          <a:solidFill>
            <a:schemeClr val="tx1"/>
          </a:solidFill>
          <a:latin typeface="+mn-lt"/>
          <a:ea typeface="+mn-ea"/>
          <a:cs typeface="+mn-cs"/>
        </a:defRPr>
      </a:lvl1pPr>
      <a:lvl2pPr marL="702716" indent="-228594" algn="l" defTabSz="914377" rtl="0" eaLnBrk="1" latinLnBrk="0" hangingPunct="1">
        <a:lnSpc>
          <a:spcPct val="90000"/>
        </a:lnSpc>
        <a:spcBef>
          <a:spcPts val="500"/>
        </a:spcBef>
        <a:buClr>
          <a:srgbClr val="F28C11"/>
        </a:buClr>
        <a:buFont typeface=".AppleSystemUIFont" charset="-120"/>
        <a:buChar char="–"/>
        <a:tabLst/>
        <a:defRPr sz="2133" kern="1200">
          <a:solidFill>
            <a:schemeClr val="tx1"/>
          </a:solidFill>
          <a:latin typeface="+mn-lt"/>
          <a:ea typeface="+mn-ea"/>
          <a:cs typeface="+mn-cs"/>
        </a:defRPr>
      </a:lvl2pPr>
      <a:lvl3pPr marL="1007508" indent="-152396" algn="l" defTabSz="914377" rtl="0" eaLnBrk="1" latinLnBrk="0" hangingPunct="1">
        <a:lnSpc>
          <a:spcPct val="90000"/>
        </a:lnSpc>
        <a:spcBef>
          <a:spcPts val="500"/>
        </a:spcBef>
        <a:buClr>
          <a:srgbClr val="F28C11"/>
        </a:buClr>
        <a:buFont typeface="Wingdings" charset="2"/>
        <a:buChar char="§"/>
        <a:tabLst/>
        <a:defRPr sz="1867" kern="1200">
          <a:solidFill>
            <a:schemeClr val="tx1"/>
          </a:solidFill>
          <a:latin typeface="+mn-lt"/>
          <a:ea typeface="+mn-ea"/>
          <a:cs typeface="+mn-cs"/>
        </a:defRPr>
      </a:lvl3pPr>
      <a:lvl4pPr marL="1312301" indent="-152396" algn="l" defTabSz="914377" rtl="0" eaLnBrk="1" latinLnBrk="0" hangingPunct="1">
        <a:lnSpc>
          <a:spcPct val="90000"/>
        </a:lnSpc>
        <a:spcBef>
          <a:spcPts val="500"/>
        </a:spcBef>
        <a:buClr>
          <a:srgbClr val="F28C11"/>
        </a:buClr>
        <a:buFont typeface="Arial" panose="020B0604020202020204" pitchFamily="34" charset="0"/>
        <a:buChar char="•"/>
        <a:tabLst/>
        <a:defRPr sz="1600" kern="1200">
          <a:solidFill>
            <a:schemeClr val="tx1"/>
          </a:solidFill>
          <a:latin typeface="+mn-lt"/>
          <a:ea typeface="+mn-ea"/>
          <a:cs typeface="+mn-cs"/>
        </a:defRPr>
      </a:lvl4pPr>
      <a:lvl5pPr marL="1693291" indent="-228594" algn="l" defTabSz="914377" rtl="0" eaLnBrk="1" latinLnBrk="0" hangingPunct="1">
        <a:lnSpc>
          <a:spcPct val="90000"/>
        </a:lnSpc>
        <a:spcBef>
          <a:spcPts val="500"/>
        </a:spcBef>
        <a:buClr>
          <a:srgbClr val="F28C11"/>
        </a:buClr>
        <a:buFont typeface="Courier New" charset="0"/>
        <a:buChar char="o"/>
        <a:tabLst/>
        <a:defRPr sz="16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5.xml"/><Relationship Id="rId4" Type="http://schemas.openxmlformats.org/officeDocument/2006/relationships/image" Target="../media/image1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1.xml"/><Relationship Id="rId1" Type="http://schemas.openxmlformats.org/officeDocument/2006/relationships/slideLayout" Target="../slideLayouts/slideLayout4.xml"/><Relationship Id="rId6" Type="http://schemas.openxmlformats.org/officeDocument/2006/relationships/image" Target="../media/image46.svg"/><Relationship Id="rId5" Type="http://schemas.openxmlformats.org/officeDocument/2006/relationships/image" Target="../media/image45.png"/><Relationship Id="rId4" Type="http://schemas.openxmlformats.org/officeDocument/2006/relationships/image" Target="../media/image44.svg"/></Relationships>
</file>

<file path=ppt/slides/_rels/slide13.xml.rels><?xml version="1.0" encoding="UTF-8" standalone="yes"?>
<Relationships xmlns="http://schemas.openxmlformats.org/package/2006/relationships"><Relationship Id="rId8" Type="http://schemas.openxmlformats.org/officeDocument/2006/relationships/image" Target="../media/image52.svg"/><Relationship Id="rId3" Type="http://schemas.openxmlformats.org/officeDocument/2006/relationships/image" Target="../media/image47.png"/><Relationship Id="rId7" Type="http://schemas.openxmlformats.org/officeDocument/2006/relationships/image" Target="../media/image51.png"/><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openxmlformats.org/officeDocument/2006/relationships/image" Target="../media/image50.svg"/><Relationship Id="rId5" Type="http://schemas.openxmlformats.org/officeDocument/2006/relationships/image" Target="../media/image49.png"/><Relationship Id="rId4" Type="http://schemas.openxmlformats.org/officeDocument/2006/relationships/image" Target="../media/image48.svg"/></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3.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5.xml.rels><?xml version="1.0" encoding="UTF-8" standalone="yes"?>
<Relationships xmlns="http://schemas.openxmlformats.org/package/2006/relationships"><Relationship Id="rId8" Type="http://schemas.openxmlformats.org/officeDocument/2006/relationships/image" Target="../media/image58.jpeg"/><Relationship Id="rId13" Type="http://schemas.openxmlformats.org/officeDocument/2006/relationships/image" Target="../media/image63.jpeg"/><Relationship Id="rId3" Type="http://schemas.openxmlformats.org/officeDocument/2006/relationships/image" Target="../media/image53.jpeg"/><Relationship Id="rId7" Type="http://schemas.openxmlformats.org/officeDocument/2006/relationships/image" Target="../media/image57.jpeg"/><Relationship Id="rId12" Type="http://schemas.openxmlformats.org/officeDocument/2006/relationships/image" Target="../media/image62.jpeg"/><Relationship Id="rId2" Type="http://schemas.openxmlformats.org/officeDocument/2006/relationships/notesSlide" Target="../notesSlides/notesSlide14.xml"/><Relationship Id="rId1" Type="http://schemas.openxmlformats.org/officeDocument/2006/relationships/slideLayout" Target="../slideLayouts/slideLayout4.xml"/><Relationship Id="rId6" Type="http://schemas.openxmlformats.org/officeDocument/2006/relationships/image" Target="../media/image56.jpeg"/><Relationship Id="rId11" Type="http://schemas.openxmlformats.org/officeDocument/2006/relationships/image" Target="../media/image61.jpeg"/><Relationship Id="rId5" Type="http://schemas.openxmlformats.org/officeDocument/2006/relationships/image" Target="../media/image55.jpeg"/><Relationship Id="rId10" Type="http://schemas.openxmlformats.org/officeDocument/2006/relationships/image" Target="../media/image60.jpeg"/><Relationship Id="rId4" Type="http://schemas.openxmlformats.org/officeDocument/2006/relationships/image" Target="../media/image54.jpeg"/><Relationship Id="rId9" Type="http://schemas.openxmlformats.org/officeDocument/2006/relationships/image" Target="../media/image59.jpeg"/></Relationships>
</file>

<file path=ppt/slides/_rels/slide16.xml.rels><?xml version="1.0" encoding="UTF-8" standalone="yes"?>
<Relationships xmlns="http://schemas.openxmlformats.org/package/2006/relationships"><Relationship Id="rId8" Type="http://schemas.openxmlformats.org/officeDocument/2006/relationships/image" Target="../media/image69.svg"/><Relationship Id="rId3" Type="http://schemas.openxmlformats.org/officeDocument/2006/relationships/image" Target="../media/image64.png"/><Relationship Id="rId7" Type="http://schemas.openxmlformats.org/officeDocument/2006/relationships/image" Target="../media/image68.png"/><Relationship Id="rId2" Type="http://schemas.openxmlformats.org/officeDocument/2006/relationships/notesSlide" Target="../notesSlides/notesSlide15.xml"/><Relationship Id="rId1" Type="http://schemas.openxmlformats.org/officeDocument/2006/relationships/slideLayout" Target="../slideLayouts/slideLayout4.xml"/><Relationship Id="rId6" Type="http://schemas.openxmlformats.org/officeDocument/2006/relationships/image" Target="../media/image67.svg"/><Relationship Id="rId5" Type="http://schemas.openxmlformats.org/officeDocument/2006/relationships/image" Target="../media/image66.png"/><Relationship Id="rId10" Type="http://schemas.openxmlformats.org/officeDocument/2006/relationships/image" Target="../media/image71.svg"/><Relationship Id="rId4" Type="http://schemas.openxmlformats.org/officeDocument/2006/relationships/image" Target="../media/image65.svg"/><Relationship Id="rId9" Type="http://schemas.openxmlformats.org/officeDocument/2006/relationships/image" Target="../media/image70.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hyperlink" Target="https://www.hcg-int.com/" TargetMode="External"/><Relationship Id="rId18" Type="http://schemas.openxmlformats.org/officeDocument/2006/relationships/image" Target="../media/image28.png"/><Relationship Id="rId26" Type="http://schemas.openxmlformats.org/officeDocument/2006/relationships/image" Target="../media/image36.png"/><Relationship Id="rId3" Type="http://schemas.openxmlformats.org/officeDocument/2006/relationships/image" Target="../media/image16.jpeg"/><Relationship Id="rId21" Type="http://schemas.openxmlformats.org/officeDocument/2006/relationships/image" Target="../media/image31.png"/><Relationship Id="rId7" Type="http://schemas.openxmlformats.org/officeDocument/2006/relationships/image" Target="../media/image20.jpeg"/><Relationship Id="rId12" Type="http://schemas.openxmlformats.org/officeDocument/2006/relationships/image" Target="../media/image24.png"/><Relationship Id="rId17" Type="http://schemas.openxmlformats.org/officeDocument/2006/relationships/image" Target="../media/image27.png"/><Relationship Id="rId25" Type="http://schemas.openxmlformats.org/officeDocument/2006/relationships/image" Target="../media/image35.png"/><Relationship Id="rId2" Type="http://schemas.openxmlformats.org/officeDocument/2006/relationships/notesSlide" Target="../notesSlides/notesSlide2.xml"/><Relationship Id="rId16" Type="http://schemas.openxmlformats.org/officeDocument/2006/relationships/image" Target="../media/image26.png"/><Relationship Id="rId20" Type="http://schemas.openxmlformats.org/officeDocument/2006/relationships/image" Target="../media/image30.png"/><Relationship Id="rId1" Type="http://schemas.openxmlformats.org/officeDocument/2006/relationships/slideLayout" Target="../slideLayouts/slideLayout11.xml"/><Relationship Id="rId6" Type="http://schemas.openxmlformats.org/officeDocument/2006/relationships/image" Target="../media/image19.jpeg"/><Relationship Id="rId11" Type="http://schemas.openxmlformats.org/officeDocument/2006/relationships/image" Target="../media/image23.png"/><Relationship Id="rId24" Type="http://schemas.openxmlformats.org/officeDocument/2006/relationships/image" Target="../media/image34.png"/><Relationship Id="rId5" Type="http://schemas.openxmlformats.org/officeDocument/2006/relationships/image" Target="../media/image18.png"/><Relationship Id="rId15" Type="http://schemas.openxmlformats.org/officeDocument/2006/relationships/hyperlink" Target="http://www.bms.com/pages/default.aspx" TargetMode="External"/><Relationship Id="rId23" Type="http://schemas.openxmlformats.org/officeDocument/2006/relationships/image" Target="../media/image33.jpeg"/><Relationship Id="rId10" Type="http://schemas.openxmlformats.org/officeDocument/2006/relationships/hyperlink" Target="https://www.pfizer.com/" TargetMode="External"/><Relationship Id="rId19" Type="http://schemas.openxmlformats.org/officeDocument/2006/relationships/image" Target="../media/image29.jpeg"/><Relationship Id="rId4" Type="http://schemas.openxmlformats.org/officeDocument/2006/relationships/image" Target="../media/image17.jpeg"/><Relationship Id="rId9" Type="http://schemas.openxmlformats.org/officeDocument/2006/relationships/image" Target="../media/image22.png"/><Relationship Id="rId14" Type="http://schemas.openxmlformats.org/officeDocument/2006/relationships/image" Target="../media/image25.png"/><Relationship Id="rId22" Type="http://schemas.openxmlformats.org/officeDocument/2006/relationships/image" Target="../media/image32.jpeg"/></Relationships>
</file>

<file path=ppt/slides/_rels/slide20.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72.png"/><Relationship Id="rId7" Type="http://schemas.openxmlformats.org/officeDocument/2006/relationships/image" Target="../media/image76.svg"/><Relationship Id="rId2" Type="http://schemas.openxmlformats.org/officeDocument/2006/relationships/notesSlide" Target="../notesSlides/notesSlide22.xml"/><Relationship Id="rId1" Type="http://schemas.openxmlformats.org/officeDocument/2006/relationships/slideLayout" Target="../slideLayouts/slideLayout4.xml"/><Relationship Id="rId6" Type="http://schemas.openxmlformats.org/officeDocument/2006/relationships/image" Target="../media/image75.png"/><Relationship Id="rId5" Type="http://schemas.openxmlformats.org/officeDocument/2006/relationships/image" Target="../media/image74.svg"/><Relationship Id="rId4" Type="http://schemas.openxmlformats.org/officeDocument/2006/relationships/image" Target="../media/image73.png"/></Relationships>
</file>

<file path=ppt/slides/_rels/slide24.xml.rels><?xml version="1.0" encoding="UTF-8" standalone="yes"?>
<Relationships xmlns="http://schemas.openxmlformats.org/package/2006/relationships"><Relationship Id="rId3" Type="http://schemas.openxmlformats.org/officeDocument/2006/relationships/hyperlink" Target="https://www.ismpp.org/accord" TargetMode="External"/><Relationship Id="rId2" Type="http://schemas.openxmlformats.org/officeDocument/2006/relationships/notesSlide" Target="../notesSlides/notesSlide23.xml"/><Relationship Id="rId1" Type="http://schemas.openxmlformats.org/officeDocument/2006/relationships/slideLayout" Target="../slideLayouts/slideLayout4.xml"/><Relationship Id="rId5" Type="http://schemas.openxmlformats.org/officeDocument/2006/relationships/image" Target="../media/image78.png"/><Relationship Id="rId4" Type="http://schemas.openxmlformats.org/officeDocument/2006/relationships/image" Target="../media/image77.png"/></Relationships>
</file>

<file path=ppt/slides/_rels/slide25.xml.rels><?xml version="1.0" encoding="UTF-8" standalone="yes"?>
<Relationships xmlns="http://schemas.openxmlformats.org/package/2006/relationships"><Relationship Id="rId8" Type="http://schemas.openxmlformats.org/officeDocument/2006/relationships/image" Target="../media/image84.jpeg"/><Relationship Id="rId13" Type="http://schemas.openxmlformats.org/officeDocument/2006/relationships/image" Target="../media/image77.png"/><Relationship Id="rId3" Type="http://schemas.openxmlformats.org/officeDocument/2006/relationships/image" Target="../media/image79.png"/><Relationship Id="rId7" Type="http://schemas.openxmlformats.org/officeDocument/2006/relationships/image" Target="../media/image83.jpeg"/><Relationship Id="rId12" Type="http://schemas.openxmlformats.org/officeDocument/2006/relationships/image" Target="../media/image88.png"/><Relationship Id="rId2" Type="http://schemas.openxmlformats.org/officeDocument/2006/relationships/notesSlide" Target="../notesSlides/notesSlide24.xml"/><Relationship Id="rId1" Type="http://schemas.openxmlformats.org/officeDocument/2006/relationships/slideLayout" Target="../slideLayouts/slideLayout4.xml"/><Relationship Id="rId6" Type="http://schemas.openxmlformats.org/officeDocument/2006/relationships/image" Target="../media/image82.png"/><Relationship Id="rId11" Type="http://schemas.openxmlformats.org/officeDocument/2006/relationships/image" Target="../media/image87.png"/><Relationship Id="rId5" Type="http://schemas.openxmlformats.org/officeDocument/2006/relationships/image" Target="../media/image81.jpeg"/><Relationship Id="rId10" Type="http://schemas.openxmlformats.org/officeDocument/2006/relationships/image" Target="../media/image86.png"/><Relationship Id="rId4" Type="http://schemas.openxmlformats.org/officeDocument/2006/relationships/image" Target="../media/image80.png"/><Relationship Id="rId9" Type="http://schemas.openxmlformats.org/officeDocument/2006/relationships/image" Target="../media/image85.png"/><Relationship Id="rId14" Type="http://schemas.openxmlformats.org/officeDocument/2006/relationships/image" Target="../media/image78.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hyperlink" Target="https://www.ismpp.org/join" TargetMode="External"/><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91.png"/><Relationship Id="rId7" Type="http://schemas.openxmlformats.org/officeDocument/2006/relationships/image" Target="../media/image95.png"/><Relationship Id="rId2" Type="http://schemas.openxmlformats.org/officeDocument/2006/relationships/notesSlide" Target="../notesSlides/notesSlide26.xml"/><Relationship Id="rId1" Type="http://schemas.openxmlformats.org/officeDocument/2006/relationships/slideLayout" Target="../slideLayouts/slideLayout4.xml"/><Relationship Id="rId6" Type="http://schemas.openxmlformats.org/officeDocument/2006/relationships/image" Target="../media/image94.png"/><Relationship Id="rId5" Type="http://schemas.openxmlformats.org/officeDocument/2006/relationships/image" Target="../media/image93.png"/><Relationship Id="rId4" Type="http://schemas.openxmlformats.org/officeDocument/2006/relationships/image" Target="../media/image92.png"/></Relationships>
</file>

<file path=ppt/slides/_rels/slide31.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image" Target="../media/image95.png"/><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3" Type="http://schemas.openxmlformats.org/officeDocument/2006/relationships/image" Target="../media/image95.png"/><Relationship Id="rId7" Type="http://schemas.openxmlformats.org/officeDocument/2006/relationships/image" Target="../media/image99.jpeg"/><Relationship Id="rId2" Type="http://schemas.openxmlformats.org/officeDocument/2006/relationships/notesSlide" Target="../notesSlides/notesSlide27.xml"/><Relationship Id="rId1" Type="http://schemas.openxmlformats.org/officeDocument/2006/relationships/slideLayout" Target="../slideLayouts/slideLayout4.xml"/><Relationship Id="rId6" Type="http://schemas.openxmlformats.org/officeDocument/2006/relationships/image" Target="../media/image98.jpeg"/><Relationship Id="rId5" Type="http://schemas.openxmlformats.org/officeDocument/2006/relationships/image" Target="../media/image97.jpeg"/><Relationship Id="rId4" Type="http://schemas.openxmlformats.org/officeDocument/2006/relationships/image" Target="../media/image96.jpeg"/></Relationships>
</file>

<file path=ppt/slides/_rels/slide33.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notesSlide" Target="../notesSlides/notesSlide28.xml"/><Relationship Id="rId1" Type="http://schemas.openxmlformats.org/officeDocument/2006/relationships/slideLayout" Target="../slideLayouts/slideLayout9.xml"/><Relationship Id="rId6" Type="http://schemas.openxmlformats.org/officeDocument/2006/relationships/image" Target="../media/image102.jpeg"/><Relationship Id="rId5" Type="http://schemas.openxmlformats.org/officeDocument/2006/relationships/image" Target="../media/image94.png"/><Relationship Id="rId4" Type="http://schemas.openxmlformats.org/officeDocument/2006/relationships/image" Target="../media/image101.jpeg"/></Relationships>
</file>

<file path=ppt/slides/_rels/slide34.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image" Target="../media/image103.png"/><Relationship Id="rId1" Type="http://schemas.openxmlformats.org/officeDocument/2006/relationships/slideLayout" Target="../slideLayouts/slideLayout9.xml"/><Relationship Id="rId5" Type="http://schemas.openxmlformats.org/officeDocument/2006/relationships/image" Target="../media/image106.svg"/><Relationship Id="rId4" Type="http://schemas.openxmlformats.org/officeDocument/2006/relationships/image" Target="../media/image105.png"/></Relationships>
</file>

<file path=ppt/slides/_rels/slide35.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29.xml"/><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3" Type="http://schemas.openxmlformats.org/officeDocument/2006/relationships/image" Target="../media/image107.png"/><Relationship Id="rId7" Type="http://schemas.openxmlformats.org/officeDocument/2006/relationships/image" Target="../media/image111.png"/><Relationship Id="rId2" Type="http://schemas.openxmlformats.org/officeDocument/2006/relationships/chart" Target="../charts/chart6.xml"/><Relationship Id="rId1" Type="http://schemas.openxmlformats.org/officeDocument/2006/relationships/slideLayout" Target="../slideLayouts/slideLayout9.xml"/><Relationship Id="rId6" Type="http://schemas.openxmlformats.org/officeDocument/2006/relationships/image" Target="../media/image110.png"/><Relationship Id="rId5" Type="http://schemas.openxmlformats.org/officeDocument/2006/relationships/image" Target="../media/image109.png"/><Relationship Id="rId4" Type="http://schemas.openxmlformats.org/officeDocument/2006/relationships/image" Target="../media/image108.png"/></Relationships>
</file>

<file path=ppt/slides/_rels/slide38.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image" Target="../media/image110.png"/><Relationship Id="rId1" Type="http://schemas.openxmlformats.org/officeDocument/2006/relationships/slideLayout" Target="../slideLayouts/slideLayout9.xml"/><Relationship Id="rId5" Type="http://schemas.openxmlformats.org/officeDocument/2006/relationships/image" Target="../media/image108.png"/><Relationship Id="rId4" Type="http://schemas.openxmlformats.org/officeDocument/2006/relationships/image" Target="../media/image107.png"/></Relationships>
</file>

<file path=ppt/slides/_rels/slide39.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notesSlide" Target="../notesSlides/notesSlide30.xml"/><Relationship Id="rId1" Type="http://schemas.openxmlformats.org/officeDocument/2006/relationships/slideLayout" Target="../slideLayouts/slideLayout9.xml"/><Relationship Id="rId6" Type="http://schemas.openxmlformats.org/officeDocument/2006/relationships/image" Target="../media/image115.png"/><Relationship Id="rId5" Type="http://schemas.openxmlformats.org/officeDocument/2006/relationships/image" Target="../media/image114.png"/><Relationship Id="rId4" Type="http://schemas.openxmlformats.org/officeDocument/2006/relationships/image" Target="../media/image113.png"/></Relationships>
</file>

<file path=ppt/slides/_rels/slide4.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notesSlide" Target="../notesSlides/notesSlide31.xml"/><Relationship Id="rId1" Type="http://schemas.openxmlformats.org/officeDocument/2006/relationships/slideLayout" Target="../slideLayouts/slideLayout9.xml"/><Relationship Id="rId6" Type="http://schemas.openxmlformats.org/officeDocument/2006/relationships/image" Target="../media/image119.png"/><Relationship Id="rId5" Type="http://schemas.openxmlformats.org/officeDocument/2006/relationships/image" Target="../media/image118.png"/><Relationship Id="rId4" Type="http://schemas.openxmlformats.org/officeDocument/2006/relationships/image" Target="../media/image117.pn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9.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image" Target="../media/image121.jpeg"/><Relationship Id="rId2" Type="http://schemas.openxmlformats.org/officeDocument/2006/relationships/image" Target="../media/image120.jpe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image" Target="../media/image122.png"/><Relationship Id="rId1" Type="http://schemas.openxmlformats.org/officeDocument/2006/relationships/slideLayout" Target="../slideLayouts/slideLayout4.xml"/><Relationship Id="rId5" Type="http://schemas.openxmlformats.org/officeDocument/2006/relationships/image" Target="../media/image125.png"/><Relationship Id="rId4" Type="http://schemas.openxmlformats.org/officeDocument/2006/relationships/image" Target="../media/image124.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image" Target="../media/image126.pn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chart" Target="../charts/chart7.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3" Type="http://schemas.openxmlformats.org/officeDocument/2006/relationships/hyperlink" Target="https://webfs.oecd.org/piaac/puf-data/csv/" TargetMode="External"/><Relationship Id="rId2" Type="http://schemas.openxmlformats.org/officeDocument/2006/relationships/image" Target="../media/image127.png"/><Relationship Id="rId1" Type="http://schemas.openxmlformats.org/officeDocument/2006/relationships/slideLayout" Target="../slideLayouts/slideLayout4.xml"/><Relationship Id="rId4" Type="http://schemas.openxmlformats.org/officeDocument/2006/relationships/hyperlink" Target="https://www.wyliecomm.com/2021/08/whats-the-latest-u-s-literacy-rate" TargetMode="External"/></Relationships>
</file>

<file path=ppt/slides/_rels/slide52.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chart" Target="../charts/chart11.xml"/><Relationship Id="rId1" Type="http://schemas.openxmlformats.org/officeDocument/2006/relationships/slideLayout" Target="../slideLayouts/slideLayout4.xml"/><Relationship Id="rId4" Type="http://schemas.openxmlformats.org/officeDocument/2006/relationships/chart" Target="../charts/chart1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image" Target="../media/image128.emf"/><Relationship Id="rId4" Type="http://schemas.openxmlformats.org/officeDocument/2006/relationships/oleObject" Target="../embeddings/oleObject1.bin"/></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6.xml"/><Relationship Id="rId1" Type="http://schemas.openxmlformats.org/officeDocument/2006/relationships/slideLayout" Target="../slideLayouts/slideLayout5.xml"/><Relationship Id="rId4" Type="http://schemas.openxmlformats.org/officeDocument/2006/relationships/image" Target="../media/image15.png"/></Relationships>
</file>

<file path=ppt/slides/_rels/slide59.xml.rels><?xml version="1.0" encoding="UTF-8" standalone="yes"?>
<Relationships xmlns="http://schemas.openxmlformats.org/package/2006/relationships"><Relationship Id="rId3" Type="http://schemas.openxmlformats.org/officeDocument/2006/relationships/image" Target="../media/image129.jpe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8.xml"/></Relationships>
</file>

<file path=ppt/slides/_rels/slide62.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8.xml"/></Relationships>
</file>

<file path=ppt/slides/_rels/slide63.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8.xml"/></Relationships>
</file>

<file path=ppt/slides/_rels/slide64.xml.rels><?xml version="1.0" encoding="UTF-8" standalone="yes"?>
<Relationships xmlns="http://schemas.openxmlformats.org/package/2006/relationships"><Relationship Id="rId2" Type="http://schemas.openxmlformats.org/officeDocument/2006/relationships/image" Target="../media/image130.jpe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image" Target="../media/image42.jpg"/><Relationship Id="rId5" Type="http://schemas.openxmlformats.org/officeDocument/2006/relationships/image" Target="../media/image41.png"/><Relationship Id="rId4" Type="http://schemas.openxmlformats.org/officeDocument/2006/relationships/image" Target="../media/image40.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801959-1619-4F96-8E97-53B7A28A6417}"/>
              </a:ext>
            </a:extLst>
          </p:cNvPr>
          <p:cNvSpPr>
            <a:spLocks noGrp="1"/>
          </p:cNvSpPr>
          <p:nvPr>
            <p:ph type="ctrTitle"/>
          </p:nvPr>
        </p:nvSpPr>
        <p:spPr>
          <a:xfrm>
            <a:off x="6184981" y="1614783"/>
            <a:ext cx="5408001" cy="886199"/>
          </a:xfrm>
        </p:spPr>
        <p:txBody>
          <a:bodyPr/>
          <a:lstStyle/>
          <a:p>
            <a:r>
              <a:rPr lang="en-US"/>
              <a:t>ISMPP University</a:t>
            </a:r>
          </a:p>
        </p:txBody>
      </p:sp>
      <p:sp>
        <p:nvSpPr>
          <p:cNvPr id="3" name="Subtitle 2">
            <a:extLst>
              <a:ext uri="{FF2B5EF4-FFF2-40B4-BE49-F238E27FC236}">
                <a16:creationId xmlns:a16="http://schemas.microsoft.com/office/drawing/2014/main" id="{F6A5669E-B61B-4FF9-8070-490009B12AEA}"/>
              </a:ext>
            </a:extLst>
          </p:cNvPr>
          <p:cNvSpPr>
            <a:spLocks noGrp="1"/>
          </p:cNvSpPr>
          <p:nvPr>
            <p:ph type="subTitle" idx="1"/>
          </p:nvPr>
        </p:nvSpPr>
        <p:spPr>
          <a:xfrm>
            <a:off x="6633165" y="2358124"/>
            <a:ext cx="4522398" cy="2888681"/>
          </a:xfrm>
        </p:spPr>
        <p:txBody>
          <a:bodyPr/>
          <a:lstStyle/>
          <a:p>
            <a:r>
              <a:rPr lang="en-US" sz="2933"/>
              <a:t>Member Research Spotlight: 2024 European Meeting of ISMPP</a:t>
            </a:r>
          </a:p>
        </p:txBody>
      </p:sp>
      <p:sp>
        <p:nvSpPr>
          <p:cNvPr id="4" name="TextBox 3">
            <a:extLst>
              <a:ext uri="{FF2B5EF4-FFF2-40B4-BE49-F238E27FC236}">
                <a16:creationId xmlns:a16="http://schemas.microsoft.com/office/drawing/2014/main" id="{F0FD9C17-DA93-4646-8A02-B34096B5D343}"/>
              </a:ext>
            </a:extLst>
          </p:cNvPr>
          <p:cNvSpPr txBox="1"/>
          <p:nvPr/>
        </p:nvSpPr>
        <p:spPr>
          <a:xfrm>
            <a:off x="130568" y="4957206"/>
            <a:ext cx="2664824" cy="1477328"/>
          </a:xfrm>
          <a:prstGeom prst="rect">
            <a:avLst/>
          </a:prstGeom>
          <a:noFill/>
        </p:spPr>
        <p:txBody>
          <a:bodyPr wrap="square" lIns="91440" tIns="45720" rIns="91440" bIns="45720" rtlCol="0" anchor="t">
            <a:spAutoFit/>
          </a:bodyPr>
          <a:lstStyle/>
          <a:p>
            <a:pPr defTabSz="914377">
              <a:defRPr/>
            </a:pPr>
            <a:endParaRPr lang="en-US">
              <a:solidFill>
                <a:prstClr val="black"/>
              </a:solidFill>
              <a:latin typeface="Franklin Gothic Book" panose="020B0503020102020204"/>
            </a:endParaRPr>
          </a:p>
          <a:p>
            <a:pPr defTabSz="914377">
              <a:defRPr/>
            </a:pPr>
            <a:endParaRPr lang="en-US">
              <a:solidFill>
                <a:prstClr val="black"/>
              </a:solidFill>
              <a:latin typeface="Franklin Gothic Book" panose="020B0503020102020204"/>
            </a:endParaRPr>
          </a:p>
          <a:p>
            <a:pPr algn="l" rtl="0" fontAlgn="base"/>
            <a:r>
              <a:rPr lang="en-US" sz="1800" b="1" i="0" u="none" strike="noStrike">
                <a:solidFill>
                  <a:srgbClr val="000000"/>
                </a:solidFill>
                <a:effectLst/>
                <a:latin typeface="Franklin Gothic Book" panose="020B0503020102020204" pitchFamily="34" charset="0"/>
              </a:rPr>
              <a:t>Webinar will begin promptly at: </a:t>
            </a:r>
            <a:r>
              <a:rPr lang="en-US" sz="1800" b="0" i="0">
                <a:solidFill>
                  <a:srgbClr val="000000"/>
                </a:solidFill>
                <a:effectLst/>
                <a:latin typeface="Franklin Gothic Book" panose="020B0503020102020204" pitchFamily="34" charset="0"/>
              </a:rPr>
              <a:t>​</a:t>
            </a:r>
            <a:endParaRPr lang="en-US" b="0" i="0">
              <a:solidFill>
                <a:srgbClr val="000000"/>
              </a:solidFill>
              <a:effectLst/>
              <a:latin typeface="Segoe UI" panose="020B0502040204020203" pitchFamily="34" charset="0"/>
            </a:endParaRPr>
          </a:p>
          <a:p>
            <a:pPr algn="l" rtl="0" fontAlgn="base"/>
            <a:r>
              <a:rPr lang="en-US" sz="1800" b="1" i="0" u="none" strike="noStrike">
                <a:solidFill>
                  <a:srgbClr val="000000"/>
                </a:solidFill>
                <a:effectLst/>
                <a:latin typeface="Franklin Gothic Book" panose="020B0503020102020204" pitchFamily="34" charset="0"/>
              </a:rPr>
              <a:t>11 AM ET / 4 PM GMT</a:t>
            </a:r>
            <a:endParaRPr lang="en-US" b="0" i="0">
              <a:solidFill>
                <a:srgbClr val="000000"/>
              </a:solidFill>
              <a:effectLst/>
              <a:latin typeface="Segoe UI" panose="020B0502040204020203" pitchFamily="34" charset="0"/>
            </a:endParaRPr>
          </a:p>
        </p:txBody>
      </p:sp>
      <p:sp>
        <p:nvSpPr>
          <p:cNvPr id="5" name="TextBox 4">
            <a:extLst>
              <a:ext uri="{FF2B5EF4-FFF2-40B4-BE49-F238E27FC236}">
                <a16:creationId xmlns:a16="http://schemas.microsoft.com/office/drawing/2014/main" id="{B51E204F-7927-43EE-8EBD-37CA3BC7DC54}"/>
              </a:ext>
            </a:extLst>
          </p:cNvPr>
          <p:cNvSpPr txBox="1"/>
          <p:nvPr/>
        </p:nvSpPr>
        <p:spPr>
          <a:xfrm>
            <a:off x="6397023" y="4131348"/>
            <a:ext cx="4929052" cy="451342"/>
          </a:xfrm>
          <a:prstGeom prst="rect">
            <a:avLst/>
          </a:prstGeom>
          <a:noFill/>
        </p:spPr>
        <p:txBody>
          <a:bodyPr wrap="square" lIns="121920" tIns="60960" rIns="121920" bIns="60960" rtlCol="0" anchor="t">
            <a:spAutoFit/>
          </a:bodyPr>
          <a:lstStyle/>
          <a:p>
            <a:pPr algn="ctr">
              <a:defRPr/>
            </a:pPr>
            <a:r>
              <a:rPr lang="en-US" sz="2100" b="1">
                <a:latin typeface="Franklin Gothic Book" panose="020B0503020102020204"/>
              </a:rPr>
              <a:t>February 28th, 2024</a:t>
            </a:r>
          </a:p>
        </p:txBody>
      </p:sp>
      <p:sp>
        <p:nvSpPr>
          <p:cNvPr id="8" name="Plus Sign 7">
            <a:extLst>
              <a:ext uri="{FF2B5EF4-FFF2-40B4-BE49-F238E27FC236}">
                <a16:creationId xmlns:a16="http://schemas.microsoft.com/office/drawing/2014/main" id="{7697EEA5-09DA-4234-BF38-6B90153E7B0F}"/>
              </a:ext>
            </a:extLst>
          </p:cNvPr>
          <p:cNvSpPr/>
          <p:nvPr/>
        </p:nvSpPr>
        <p:spPr>
          <a:xfrm>
            <a:off x="8353689" y="669098"/>
            <a:ext cx="674697" cy="550700"/>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a:solidFill>
                <a:prstClr val="white"/>
              </a:solidFill>
              <a:latin typeface="Franklin Gothic Book" panose="020B0503020102020204"/>
            </a:endParaRPr>
          </a:p>
        </p:txBody>
      </p:sp>
      <p:pic>
        <p:nvPicPr>
          <p:cNvPr id="9" name="Picture 8">
            <a:extLst>
              <a:ext uri="{FF2B5EF4-FFF2-40B4-BE49-F238E27FC236}">
                <a16:creationId xmlns:a16="http://schemas.microsoft.com/office/drawing/2014/main" id="{FCBFCC8E-C30E-4D8F-AA73-663C1BE95284}"/>
              </a:ext>
            </a:extLst>
          </p:cNvPr>
          <p:cNvPicPr>
            <a:picLocks noChangeAspect="1"/>
          </p:cNvPicPr>
          <p:nvPr/>
        </p:nvPicPr>
        <p:blipFill>
          <a:blip r:embed="rId3"/>
          <a:stretch>
            <a:fillRect/>
          </a:stretch>
        </p:blipFill>
        <p:spPr>
          <a:xfrm>
            <a:off x="9150969" y="472437"/>
            <a:ext cx="1065537" cy="796987"/>
          </a:xfrm>
          <a:prstGeom prst="rect">
            <a:avLst/>
          </a:prstGeom>
        </p:spPr>
      </p:pic>
      <p:pic>
        <p:nvPicPr>
          <p:cNvPr id="6" name="Picture 9" descr="A picture containing text&#10;&#10;Description automatically generated">
            <a:extLst>
              <a:ext uri="{FF2B5EF4-FFF2-40B4-BE49-F238E27FC236}">
                <a16:creationId xmlns:a16="http://schemas.microsoft.com/office/drawing/2014/main" id="{F4D40816-8132-90AA-2D8A-79C3245C3477}"/>
              </a:ext>
            </a:extLst>
          </p:cNvPr>
          <p:cNvPicPr>
            <a:picLocks noChangeAspect="1"/>
          </p:cNvPicPr>
          <p:nvPr/>
        </p:nvPicPr>
        <p:blipFill>
          <a:blip r:embed="rId4"/>
          <a:stretch>
            <a:fillRect/>
          </a:stretch>
        </p:blipFill>
        <p:spPr>
          <a:xfrm>
            <a:off x="7149194" y="331110"/>
            <a:ext cx="1086757" cy="1088573"/>
          </a:xfrm>
          <a:prstGeom prst="rect">
            <a:avLst/>
          </a:prstGeom>
        </p:spPr>
      </p:pic>
    </p:spTree>
    <p:extLst>
      <p:ext uri="{BB962C8B-B14F-4D97-AF65-F5344CB8AC3E}">
        <p14:creationId xmlns:p14="http://schemas.microsoft.com/office/powerpoint/2010/main" val="18605054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7223BBC-1864-437A-AF1F-E7E98CC595D9}"/>
              </a:ext>
            </a:extLst>
          </p:cNvPr>
          <p:cNvSpPr>
            <a:spLocks noGrp="1"/>
          </p:cNvSpPr>
          <p:nvPr>
            <p:ph type="title"/>
          </p:nvPr>
        </p:nvSpPr>
        <p:spPr/>
        <p:txBody>
          <a:bodyPr>
            <a:normAutofit fontScale="90000"/>
          </a:bodyPr>
          <a:lstStyle/>
          <a:p>
            <a:r>
              <a:rPr lang="en-US"/>
              <a:t>Accurate </a:t>
            </a:r>
            <a:r>
              <a:rPr lang="en-US" err="1"/>
              <a:t>COnsensus</a:t>
            </a:r>
            <a:r>
              <a:rPr lang="en-US"/>
              <a:t> Reporting Document (ACCORD) checklist: a reporting guideline for consensus methods</a:t>
            </a:r>
          </a:p>
        </p:txBody>
      </p:sp>
      <p:sp>
        <p:nvSpPr>
          <p:cNvPr id="6" name="Text Placeholder 5">
            <a:extLst>
              <a:ext uri="{FF2B5EF4-FFF2-40B4-BE49-F238E27FC236}">
                <a16:creationId xmlns:a16="http://schemas.microsoft.com/office/drawing/2014/main" id="{5992C889-06EC-4A3C-949B-CB79887518ED}"/>
              </a:ext>
            </a:extLst>
          </p:cNvPr>
          <p:cNvSpPr>
            <a:spLocks noGrp="1"/>
          </p:cNvSpPr>
          <p:nvPr>
            <p:ph type="body" idx="1"/>
          </p:nvPr>
        </p:nvSpPr>
        <p:spPr/>
        <p:txBody>
          <a:bodyPr>
            <a:normAutofit fontScale="92500" lnSpcReduction="10000"/>
          </a:bodyPr>
          <a:lstStyle/>
          <a:p>
            <a:r>
              <a:rPr lang="en-US" sz="1600"/>
              <a:t>Niall Harrison,</a:t>
            </a:r>
            <a:r>
              <a:rPr lang="en-US" sz="1600" baseline="30000"/>
              <a:t>1</a:t>
            </a:r>
            <a:r>
              <a:rPr lang="en-US" sz="1600"/>
              <a:t>Patricia Logullo,</a:t>
            </a:r>
            <a:r>
              <a:rPr lang="en-US" sz="1600" baseline="30000"/>
              <a:t>2</a:t>
            </a:r>
            <a:r>
              <a:rPr lang="en-US" sz="1600"/>
              <a:t> Esther J van Zuuren,</a:t>
            </a:r>
            <a:r>
              <a:rPr lang="en-US" sz="1600" baseline="30000"/>
              <a:t>3</a:t>
            </a:r>
            <a:r>
              <a:rPr lang="en-US" sz="1600"/>
              <a:t> Amy Price,</a:t>
            </a:r>
            <a:r>
              <a:rPr lang="en-US" sz="1600" baseline="30000"/>
              <a:t>4</a:t>
            </a:r>
            <a:r>
              <a:rPr lang="en-US" sz="1600"/>
              <a:t> Ellen L. Hughes,</a:t>
            </a:r>
            <a:r>
              <a:rPr lang="en-US" sz="1600" baseline="30000"/>
              <a:t>5</a:t>
            </a:r>
            <a:r>
              <a:rPr lang="en-US" sz="1600"/>
              <a:t> Paul Blazey,</a:t>
            </a:r>
            <a:r>
              <a:rPr lang="en-US" sz="1600" baseline="30000"/>
              <a:t>6 </a:t>
            </a:r>
            <a:r>
              <a:rPr lang="en-US" sz="1600"/>
              <a:t>Christopher C. Winchester,</a:t>
            </a:r>
            <a:r>
              <a:rPr lang="en-US" sz="1600" baseline="30000"/>
              <a:t>7</a:t>
            </a:r>
            <a:r>
              <a:rPr lang="en-US" sz="1600"/>
              <a:t> David Tovey,</a:t>
            </a:r>
            <a:r>
              <a:rPr lang="en-US" sz="1600" baseline="30000"/>
              <a:t>8</a:t>
            </a:r>
            <a:r>
              <a:rPr lang="en-US" sz="1600"/>
              <a:t> Keith Goldman,</a:t>
            </a:r>
            <a:r>
              <a:rPr lang="en-US" sz="1600" baseline="30000"/>
              <a:t>9</a:t>
            </a:r>
            <a:r>
              <a:rPr lang="en-US" sz="1600"/>
              <a:t> Amrit Pali Hungin,</a:t>
            </a:r>
            <a:r>
              <a:rPr lang="en-US" sz="1600" baseline="30000"/>
              <a:t>10</a:t>
            </a:r>
            <a:r>
              <a:rPr lang="en-US" sz="1600"/>
              <a:t> and William T. Gattrell</a:t>
            </a:r>
            <a:r>
              <a:rPr lang="en-US" sz="1600" baseline="30000"/>
              <a:t>11</a:t>
            </a:r>
          </a:p>
          <a:p>
            <a:r>
              <a:rPr lang="en-US" sz="1300" b="0"/>
              <a:t>1. OPEN Health Communications, Marlow, UK; 2. Centre for Statistics in Medicine, University of Oxford, and EQUATOR Network UK Centre, Oxford, UK; 3. Leiden University Medical Centre, Leiden, The Netherlands; 4. Dartmouth Institute for Health Policy &amp; Clinical Practice (TDI), Geisel School of Medicine, Dartmouth College, NH, USA; 5. Camino Communications Ltd, Mansfield, UK; 6. Department of Physiotherapy, University of British Columbia, Vancouver, Canada; 7. Oxford PharmaGenesis, </a:t>
            </a:r>
            <a:r>
              <a:rPr lang="en-US" sz="1300" b="0" err="1"/>
              <a:t>Tubney</a:t>
            </a:r>
            <a:r>
              <a:rPr lang="en-US" sz="1300" b="0"/>
              <a:t>, Oxford, UK; 8. Journal of Clinical Epidemiology, London, UK; 9. Global Medical Affairs, AbbVie, North Chicago, IL, USA; 10. Faculty of Medical Sciences, Newcastle University, Newcastle, UK; 11. Bristol Myers Squibb, Uxbridge, UK</a:t>
            </a:r>
          </a:p>
          <a:p>
            <a:endParaRPr lang="en-US" sz="1600"/>
          </a:p>
          <a:p>
            <a:endParaRPr lang="en-US"/>
          </a:p>
        </p:txBody>
      </p:sp>
      <p:sp>
        <p:nvSpPr>
          <p:cNvPr id="4" name="Slide Number Placeholder 3">
            <a:extLst>
              <a:ext uri="{FF2B5EF4-FFF2-40B4-BE49-F238E27FC236}">
                <a16:creationId xmlns:a16="http://schemas.microsoft.com/office/drawing/2014/main" id="{A2379AD8-4241-4979-A2D0-DF387A92FAB3}"/>
              </a:ext>
            </a:extLst>
          </p:cNvPr>
          <p:cNvSpPr>
            <a:spLocks noGrp="1"/>
          </p:cNvSpPr>
          <p:nvPr>
            <p:ph type="sldNum" sz="quarter" idx="10"/>
          </p:nvPr>
        </p:nvSpPr>
        <p:spPr/>
        <p:txBody>
          <a:bodyPr/>
          <a:lstStyle/>
          <a:p>
            <a:fld id="{42AD0A0E-4515-A647-B2E3-7F1B29FB990E}" type="slidenum">
              <a:rPr lang="en-US" smtClean="0"/>
              <a:pPr/>
              <a:t>10</a:t>
            </a:fld>
            <a:endParaRPr lang="en-US"/>
          </a:p>
        </p:txBody>
      </p:sp>
    </p:spTree>
    <p:extLst>
      <p:ext uri="{BB962C8B-B14F-4D97-AF65-F5344CB8AC3E}">
        <p14:creationId xmlns:p14="http://schemas.microsoft.com/office/powerpoint/2010/main" val="13302606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37E5301-AD9C-4A92-6E9B-C747DAA90513}"/>
              </a:ext>
            </a:extLst>
          </p:cNvPr>
          <p:cNvSpPr>
            <a:spLocks noGrp="1"/>
          </p:cNvSpPr>
          <p:nvPr>
            <p:ph idx="1"/>
          </p:nvPr>
        </p:nvSpPr>
        <p:spPr>
          <a:xfrm>
            <a:off x="392206" y="1583375"/>
            <a:ext cx="11407588" cy="4673492"/>
          </a:xfrm>
        </p:spPr>
        <p:txBody>
          <a:bodyPr>
            <a:normAutofit/>
          </a:bodyPr>
          <a:lstStyle/>
          <a:p>
            <a:pPr marL="0" indent="0">
              <a:buNone/>
            </a:pPr>
            <a:r>
              <a:rPr lang="en-GB" sz="1400"/>
              <a:t>Niall Harrison is an employee of OPEN Health Communications</a:t>
            </a:r>
          </a:p>
          <a:p>
            <a:pPr marL="0" indent="0">
              <a:buNone/>
            </a:pPr>
            <a:r>
              <a:rPr lang="en-GB" sz="1400"/>
              <a:t>Patricia Logullo is a member of the UK EQUATOR Centre, based in the University of Oxford; EQUATOR promotes the use of reporting guidelines, many of which are developed using consensus methods, and she is personally involved in the development of other reporting guidelines</a:t>
            </a:r>
          </a:p>
          <a:p>
            <a:pPr marL="0" indent="0">
              <a:buNone/>
            </a:pPr>
            <a:r>
              <a:rPr lang="en-GB" sz="1400"/>
              <a:t>Esther J. van Zuuren reports no conflicts of interest</a:t>
            </a:r>
          </a:p>
          <a:p>
            <a:pPr marL="0" indent="0">
              <a:buNone/>
            </a:pPr>
            <a:r>
              <a:rPr lang="en-GB" sz="1400"/>
              <a:t>Amy Price reports no conflicts of interest</a:t>
            </a:r>
          </a:p>
          <a:p>
            <a:pPr marL="0" indent="0">
              <a:buNone/>
            </a:pPr>
            <a:r>
              <a:rPr lang="en-GB" sz="1400"/>
              <a:t>Ellen L. Hughes is an employee of Camino Communications</a:t>
            </a:r>
          </a:p>
          <a:p>
            <a:pPr marL="0" indent="0">
              <a:buNone/>
            </a:pPr>
            <a:r>
              <a:rPr lang="en-GB" sz="1400"/>
              <a:t>Christopher C. Winchester is an employee, Director, and shareholder of Oxford </a:t>
            </a:r>
            <a:r>
              <a:rPr lang="en-GB" sz="1400" err="1"/>
              <a:t>PharmaGenesis</a:t>
            </a:r>
            <a:r>
              <a:rPr lang="en-GB" sz="1400"/>
              <a:t> Ltd., a Director of Oxford Health Policy Forum CIC, a Trustee of the Friends of the National Library of Medicine, and an Associate Fellow of Green Templeton College, University of Oxford</a:t>
            </a:r>
          </a:p>
          <a:p>
            <a:pPr marL="0" indent="0">
              <a:buNone/>
            </a:pPr>
            <a:r>
              <a:rPr lang="en-GB" sz="1400"/>
              <a:t>David Tovey is co–editor-in-chief of the </a:t>
            </a:r>
            <a:r>
              <a:rPr lang="en-GB" sz="1400" i="1"/>
              <a:t>Journal of Clinical Epidemiology </a:t>
            </a:r>
            <a:r>
              <a:rPr lang="en-GB" sz="1400"/>
              <a:t>and chairs the Scientific Advisory Committee for the Centre for Biomedical Transparency</a:t>
            </a:r>
          </a:p>
          <a:p>
            <a:pPr marL="0" indent="0">
              <a:buNone/>
            </a:pPr>
            <a:r>
              <a:rPr lang="en-GB" sz="1400"/>
              <a:t>Keith Goldman is an employee of AbbVie</a:t>
            </a:r>
          </a:p>
          <a:p>
            <a:pPr marL="0" indent="0">
              <a:buNone/>
            </a:pPr>
            <a:r>
              <a:rPr lang="en-GB" sz="1400"/>
              <a:t>Amrit Pali </a:t>
            </a:r>
            <a:r>
              <a:rPr lang="en-GB" sz="1400" err="1"/>
              <a:t>Hungin</a:t>
            </a:r>
            <a:r>
              <a:rPr lang="en-GB" sz="1400"/>
              <a:t> in the last five years worked with Reckitt Benckiser for the development of the definitions and management of gastro-oesophageal reflux disease</a:t>
            </a:r>
          </a:p>
          <a:p>
            <a:pPr marL="0" indent="0">
              <a:buNone/>
            </a:pPr>
            <a:r>
              <a:rPr lang="en-GB" sz="1400"/>
              <a:t>Paul Blazey reports no conflicts of interest</a:t>
            </a:r>
          </a:p>
          <a:p>
            <a:pPr marL="0" indent="0">
              <a:buNone/>
            </a:pPr>
            <a:r>
              <a:rPr lang="en-GB" sz="1400"/>
              <a:t>William T. Gattrell is an employee of Bristol Myers Squibb</a:t>
            </a:r>
          </a:p>
          <a:p>
            <a:pPr marL="0" indent="0">
              <a:buNone/>
            </a:pPr>
            <a:r>
              <a:rPr lang="en-GB" sz="1400"/>
              <a:t>At the outset of the work, Niall Harrison was an employee of Ogilvy Health UK and William Gattrell was an employee of Ipsen</a:t>
            </a:r>
          </a:p>
        </p:txBody>
      </p:sp>
      <p:sp>
        <p:nvSpPr>
          <p:cNvPr id="3" name="Title 2">
            <a:extLst>
              <a:ext uri="{FF2B5EF4-FFF2-40B4-BE49-F238E27FC236}">
                <a16:creationId xmlns:a16="http://schemas.microsoft.com/office/drawing/2014/main" id="{5E2471B6-B9B4-F40C-2EB2-C09E7CDEBEE7}"/>
              </a:ext>
            </a:extLst>
          </p:cNvPr>
          <p:cNvSpPr>
            <a:spLocks noGrp="1"/>
          </p:cNvSpPr>
          <p:nvPr>
            <p:ph type="title"/>
          </p:nvPr>
        </p:nvSpPr>
        <p:spPr/>
        <p:txBody>
          <a:bodyPr/>
          <a:lstStyle/>
          <a:p>
            <a:r>
              <a:rPr lang="en-GB"/>
              <a:t>Disclosure</a:t>
            </a:r>
          </a:p>
        </p:txBody>
      </p:sp>
      <p:sp>
        <p:nvSpPr>
          <p:cNvPr id="5" name="Slide Number Placeholder 3">
            <a:extLst>
              <a:ext uri="{FF2B5EF4-FFF2-40B4-BE49-F238E27FC236}">
                <a16:creationId xmlns:a16="http://schemas.microsoft.com/office/drawing/2014/main" id="{E01C25DF-05E2-DB4D-BC7B-671903CBD68D}"/>
              </a:ext>
            </a:extLst>
          </p:cNvPr>
          <p:cNvSpPr txBox="1">
            <a:spLocks/>
          </p:cNvSpPr>
          <p:nvPr/>
        </p:nvSpPr>
        <p:spPr>
          <a:xfrm>
            <a:off x="0" y="6486525"/>
            <a:ext cx="527050" cy="365125"/>
          </a:xfrm>
          <a:prstGeom prst="rect">
            <a:avLst/>
          </a:prstGeom>
        </p:spPr>
        <p:txBody>
          <a:bodyPr/>
          <a:lstStyle>
            <a:defPPr>
              <a:defRPr lang="en-US"/>
            </a:defPPr>
            <a:lvl1pPr marL="0" algn="ctr" defTabSz="914400" rtl="0" eaLnBrk="1" latinLnBrk="0" hangingPunct="1">
              <a:defRPr sz="105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76B51402-D8AD-3345-AF1A-7CB73C854E7F}" type="slidenum">
              <a:rPr kumimoji="0" lang="en-US" sz="1050" b="0" i="0" u="none" strike="noStrike" kern="1200" cap="none" spc="0" normalizeH="0" baseline="0" noProof="0" smtClean="0">
                <a:ln>
                  <a:noFill/>
                </a:ln>
                <a:solidFill>
                  <a:srgbClr val="00E5EF"/>
                </a:solidFill>
                <a:effectLst/>
                <a:uLnTx/>
                <a:uFillTx/>
                <a:latin typeface="Arial" panose="020B0604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11</a:t>
            </a:fld>
            <a:endParaRPr kumimoji="0" lang="en-US" sz="1050" b="0" i="0" u="none" strike="noStrike" kern="1200" cap="none" spc="0" normalizeH="0" baseline="0" noProof="0">
              <a:ln>
                <a:noFill/>
              </a:ln>
              <a:solidFill>
                <a:srgbClr val="00E5EF"/>
              </a:solidFill>
              <a:effectLst/>
              <a:uLnTx/>
              <a:uFillTx/>
              <a:latin typeface="Arial" panose="020B0604020202020204"/>
              <a:ea typeface="+mn-ea"/>
              <a:cs typeface="+mn-cs"/>
            </a:endParaRPr>
          </a:p>
        </p:txBody>
      </p:sp>
      <p:sp>
        <p:nvSpPr>
          <p:cNvPr id="7" name="Footer Placeholder 3">
            <a:extLst>
              <a:ext uri="{FF2B5EF4-FFF2-40B4-BE49-F238E27FC236}">
                <a16:creationId xmlns:a16="http://schemas.microsoft.com/office/drawing/2014/main" id="{23E504EF-6B25-C87F-6C79-2950A2F27D67}"/>
              </a:ext>
            </a:extLst>
          </p:cNvPr>
          <p:cNvSpPr>
            <a:spLocks noGrp="1"/>
          </p:cNvSpPr>
          <p:nvPr>
            <p:ph type="ftr" sz="quarter" idx="11"/>
          </p:nvPr>
        </p:nvSpPr>
        <p:spPr>
          <a:xfrm>
            <a:off x="351312" y="6388945"/>
            <a:ext cx="11489376" cy="365125"/>
          </a:xfrm>
          <a:prstGeom prst="rect">
            <a:avLst/>
          </a:prstGeom>
        </p:spPr>
        <p:txBody>
          <a:bodyPr anchor="b" anchorCtr="0"/>
          <a:lstStyle>
            <a:defPPr>
              <a:defRPr lang="en-US"/>
            </a:defPPr>
            <a:lvl1pPr marL="0" algn="ctr"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This information is for educational use only. Do not copy. Do not distribute.</a:t>
            </a:r>
            <a:endParaRPr kumimoji="0" lang="en-US" sz="1000" b="0" i="0" u="none" strike="noStrike" kern="1200" cap="none" spc="0" normalizeH="0" baseline="0" noProof="0">
              <a:ln>
                <a:noFill/>
              </a:ln>
              <a:solidFill>
                <a:srgbClr val="000000"/>
              </a:solidFill>
              <a:effectLst/>
              <a:uLnTx/>
              <a:uFillTx/>
              <a:latin typeface="Arial" panose="020B0604020202020204"/>
              <a:ea typeface="+mn-ea"/>
              <a:cs typeface="+mn-cs"/>
            </a:endParaRPr>
          </a:p>
        </p:txBody>
      </p:sp>
    </p:spTree>
    <p:extLst>
      <p:ext uri="{BB962C8B-B14F-4D97-AF65-F5344CB8AC3E}">
        <p14:creationId xmlns:p14="http://schemas.microsoft.com/office/powerpoint/2010/main" val="39919445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B6025FB-3045-AE8D-D8C6-C99767928032}"/>
              </a:ext>
            </a:extLst>
          </p:cNvPr>
          <p:cNvSpPr>
            <a:spLocks noGrp="1"/>
          </p:cNvSpPr>
          <p:nvPr>
            <p:ph type="title"/>
          </p:nvPr>
        </p:nvSpPr>
        <p:spPr/>
        <p:txBody>
          <a:bodyPr/>
          <a:lstStyle/>
          <a:p>
            <a:r>
              <a:rPr lang="en-GB"/>
              <a:t>Background: why ACCORD?</a:t>
            </a:r>
          </a:p>
        </p:txBody>
      </p:sp>
      <p:sp>
        <p:nvSpPr>
          <p:cNvPr id="4" name="Footer Placeholder 3">
            <a:extLst>
              <a:ext uri="{FF2B5EF4-FFF2-40B4-BE49-F238E27FC236}">
                <a16:creationId xmlns:a16="http://schemas.microsoft.com/office/drawing/2014/main" id="{9782880A-E867-D19A-A7E5-6528F70F1485}"/>
              </a:ext>
            </a:extLst>
          </p:cNvPr>
          <p:cNvSpPr>
            <a:spLocks noGrp="1"/>
          </p:cNvSpPr>
          <p:nvPr>
            <p:ph type="ftr" sz="quarter" idx="11"/>
          </p:nvPr>
        </p:nvSpPr>
        <p:spPr>
          <a:xfrm>
            <a:off x="351312" y="5782020"/>
            <a:ext cx="11489376" cy="926337"/>
          </a:xfrm>
          <a:prstGeom prst="rect">
            <a:avLst/>
          </a:prstGeom>
        </p:spPr>
        <p:txBody>
          <a:bodyPr anchor="b" anchorCtr="0"/>
          <a:lstStyle>
            <a:defPPr>
              <a:defRPr lang="en-US"/>
            </a:defPPr>
            <a:lvl1pPr marL="0" algn="ctr"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Arial" panose="020B0604020202020204"/>
                <a:ea typeface="+mn-ea"/>
                <a:cs typeface="+mn-cs"/>
              </a:rPr>
              <a:t>ACCORD: </a:t>
            </a:r>
            <a:r>
              <a:rPr kumimoji="0" lang="en-US" sz="1000" b="0" i="0" u="none" strike="noStrike" kern="1200" cap="none" spc="0" normalizeH="0" baseline="0" noProof="0" err="1">
                <a:ln>
                  <a:noFill/>
                </a:ln>
                <a:solidFill>
                  <a:srgbClr val="000000"/>
                </a:solidFill>
                <a:effectLst/>
                <a:uLnTx/>
                <a:uFillTx/>
                <a:latin typeface="Arial" panose="020B0604020202020204"/>
                <a:ea typeface="+mn-ea"/>
                <a:cs typeface="+mn-cs"/>
              </a:rPr>
              <a:t>ACcurate</a:t>
            </a:r>
            <a:r>
              <a:rPr kumimoji="0" lang="en-US" sz="1000" b="0" i="0" u="none" strike="noStrike" kern="1200" cap="none" spc="0" normalizeH="0" baseline="0" noProof="0">
                <a:ln>
                  <a:noFill/>
                </a:ln>
                <a:solidFill>
                  <a:srgbClr val="000000"/>
                </a:solidFill>
                <a:effectLst/>
                <a:uLnTx/>
                <a:uFillTx/>
                <a:latin typeface="Arial" panose="020B0604020202020204"/>
                <a:ea typeface="+mn-ea"/>
                <a:cs typeface="+mn-cs"/>
              </a:rPr>
              <a:t> </a:t>
            </a:r>
            <a:r>
              <a:rPr kumimoji="0" lang="en-US" sz="1000" b="0" i="0" u="none" strike="noStrike" kern="1200" cap="none" spc="0" normalizeH="0" baseline="0" noProof="0" err="1">
                <a:ln>
                  <a:noFill/>
                </a:ln>
                <a:solidFill>
                  <a:srgbClr val="000000"/>
                </a:solidFill>
                <a:effectLst/>
                <a:uLnTx/>
                <a:uFillTx/>
                <a:latin typeface="Arial" panose="020B0604020202020204"/>
                <a:ea typeface="+mn-ea"/>
                <a:cs typeface="+mn-cs"/>
              </a:rPr>
              <a:t>COnsensus</a:t>
            </a:r>
            <a:r>
              <a:rPr kumimoji="0" lang="en-US" sz="1000" b="0" i="0" u="none" strike="noStrike" kern="1200" cap="none" spc="0" normalizeH="0" baseline="0" noProof="0">
                <a:ln>
                  <a:noFill/>
                </a:ln>
                <a:solidFill>
                  <a:srgbClr val="000000"/>
                </a:solidFill>
                <a:effectLst/>
                <a:uLnTx/>
                <a:uFillTx/>
                <a:latin typeface="Arial" panose="020B0604020202020204"/>
                <a:ea typeface="+mn-ea"/>
                <a:cs typeface="+mn-cs"/>
              </a:rPr>
              <a:t> Reporting Document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Arial" panose="020B0604020202020204"/>
                <a:ea typeface="+mn-ea"/>
                <a:cs typeface="+mn-cs"/>
              </a:rPr>
              <a:t>1. </a:t>
            </a:r>
            <a:r>
              <a:rPr kumimoji="0" lang="en-US" sz="1000" b="0" i="0" u="none" strike="noStrike" kern="1200" cap="none" spc="0" normalizeH="0" baseline="0" noProof="0" err="1">
                <a:ln>
                  <a:noFill/>
                </a:ln>
                <a:solidFill>
                  <a:srgbClr val="000000"/>
                </a:solidFill>
                <a:effectLst/>
                <a:uLnTx/>
                <a:uFillTx/>
                <a:latin typeface="Arial" panose="020B0604020202020204"/>
                <a:ea typeface="+mn-ea"/>
                <a:cs typeface="+mn-cs"/>
              </a:rPr>
              <a:t>Kurvers</a:t>
            </a:r>
            <a:r>
              <a:rPr kumimoji="0" lang="en-US" sz="1000" b="0" i="0" u="none" strike="noStrike" kern="1200" cap="none" spc="0" normalizeH="0" baseline="0" noProof="0">
                <a:ln>
                  <a:noFill/>
                </a:ln>
                <a:solidFill>
                  <a:srgbClr val="000000"/>
                </a:solidFill>
                <a:effectLst/>
                <a:uLnTx/>
                <a:uFillTx/>
                <a:latin typeface="Arial" panose="020B0604020202020204"/>
                <a:ea typeface="+mn-ea"/>
                <a:cs typeface="+mn-cs"/>
              </a:rPr>
              <a:t> RH, et al. Proc Natl </a:t>
            </a:r>
            <a:r>
              <a:rPr kumimoji="0" lang="en-US" sz="1000" b="0" i="0" u="none" strike="noStrike" kern="1200" cap="none" spc="0" normalizeH="0" baseline="0" noProof="0" err="1">
                <a:ln>
                  <a:noFill/>
                </a:ln>
                <a:solidFill>
                  <a:srgbClr val="000000"/>
                </a:solidFill>
                <a:effectLst/>
                <a:uLnTx/>
                <a:uFillTx/>
                <a:latin typeface="Arial" panose="020B0604020202020204"/>
                <a:ea typeface="+mn-ea"/>
                <a:cs typeface="+mn-cs"/>
              </a:rPr>
              <a:t>Acad</a:t>
            </a:r>
            <a:r>
              <a:rPr kumimoji="0" lang="en-US" sz="1000" b="0" i="0" u="none" strike="noStrike" kern="1200" cap="none" spc="0" normalizeH="0" baseline="0" noProof="0">
                <a:ln>
                  <a:noFill/>
                </a:ln>
                <a:solidFill>
                  <a:srgbClr val="000000"/>
                </a:solidFill>
                <a:effectLst/>
                <a:uLnTx/>
                <a:uFillTx/>
                <a:latin typeface="Arial" panose="020B0604020202020204"/>
                <a:ea typeface="+mn-ea"/>
                <a:cs typeface="+mn-cs"/>
              </a:rPr>
              <a:t> Sci U S A. 2016;113(31):8777-82. 2. </a:t>
            </a:r>
            <a:r>
              <a:rPr kumimoji="0" lang="en-US" sz="1000" b="0" i="0" u="none" strike="noStrike" kern="1200" cap="none" spc="0" normalizeH="0" baseline="0" noProof="0" err="1">
                <a:ln>
                  <a:noFill/>
                </a:ln>
                <a:solidFill>
                  <a:srgbClr val="000000"/>
                </a:solidFill>
                <a:effectLst/>
                <a:uLnTx/>
                <a:uFillTx/>
                <a:latin typeface="Arial" panose="020B0604020202020204"/>
                <a:ea typeface="+mn-ea"/>
                <a:cs typeface="+mn-cs"/>
              </a:rPr>
              <a:t>Surowiecki</a:t>
            </a:r>
            <a:r>
              <a:rPr kumimoji="0" lang="en-US" sz="1000" b="0" i="0" u="none" strike="noStrike" kern="1200" cap="none" spc="0" normalizeH="0" baseline="0" noProof="0">
                <a:ln>
                  <a:noFill/>
                </a:ln>
                <a:solidFill>
                  <a:srgbClr val="000000"/>
                </a:solidFill>
                <a:effectLst/>
                <a:uLnTx/>
                <a:uFillTx/>
                <a:latin typeface="Arial" panose="020B0604020202020204"/>
                <a:ea typeface="+mn-ea"/>
                <a:cs typeface="+mn-cs"/>
              </a:rPr>
              <a:t> J. The wisdom of crowds. New York, USA: Anchor; 2004. 3. Woolley AW, et al. Science. 2010;330(6004):686-8. 4. van </a:t>
            </a:r>
            <a:r>
              <a:rPr kumimoji="0" lang="en-US" sz="1000" b="0" i="0" u="none" strike="noStrike" kern="1200" cap="none" spc="0" normalizeH="0" baseline="0" noProof="0" err="1">
                <a:ln>
                  <a:noFill/>
                </a:ln>
                <a:solidFill>
                  <a:srgbClr val="000000"/>
                </a:solidFill>
                <a:effectLst/>
                <a:uLnTx/>
                <a:uFillTx/>
                <a:latin typeface="Arial" panose="020B0604020202020204"/>
                <a:ea typeface="+mn-ea"/>
                <a:cs typeface="+mn-cs"/>
              </a:rPr>
              <a:t>Zuuren</a:t>
            </a:r>
            <a:r>
              <a:rPr kumimoji="0" lang="en-US" sz="1000" b="0" i="0" u="none" strike="noStrike" kern="1200" cap="none" spc="0" normalizeH="0" baseline="0" noProof="0">
                <a:ln>
                  <a:noFill/>
                </a:ln>
                <a:solidFill>
                  <a:srgbClr val="000000"/>
                </a:solidFill>
                <a:effectLst/>
                <a:uLnTx/>
                <a:uFillTx/>
                <a:latin typeface="Arial" panose="020B0604020202020204"/>
                <a:ea typeface="+mn-ea"/>
                <a:cs typeface="+mn-cs"/>
              </a:rPr>
              <a:t> EJ, et al. BMJ Open. 2022;12(9):e065154. 5. </a:t>
            </a:r>
            <a:r>
              <a:rPr kumimoji="0" lang="en-US" sz="1000" b="0" i="0" u="none" strike="noStrike" kern="1200" cap="none" spc="0" normalizeH="0" baseline="0" noProof="0" err="1">
                <a:ln>
                  <a:noFill/>
                </a:ln>
                <a:solidFill>
                  <a:srgbClr val="000000"/>
                </a:solidFill>
                <a:effectLst/>
                <a:uLnTx/>
                <a:uFillTx/>
                <a:latin typeface="Arial" panose="020B0604020202020204"/>
                <a:ea typeface="+mn-ea"/>
                <a:cs typeface="+mn-cs"/>
              </a:rPr>
              <a:t>Blazey</a:t>
            </a:r>
            <a:r>
              <a:rPr kumimoji="0" lang="en-US" sz="1000" b="0" i="0" u="none" strike="noStrike" kern="1200" cap="none" spc="0" normalizeH="0" baseline="0" noProof="0">
                <a:ln>
                  <a:noFill/>
                </a:ln>
                <a:solidFill>
                  <a:srgbClr val="000000"/>
                </a:solidFill>
                <a:effectLst/>
                <a:uLnTx/>
                <a:uFillTx/>
                <a:latin typeface="Arial" panose="020B0604020202020204"/>
                <a:ea typeface="+mn-ea"/>
                <a:cs typeface="+mn-cs"/>
              </a:rPr>
              <a:t> P, et al. Br J Sports Med. 2022;56(6):306-7. 6. Diamond IR, et al. J Clin Epidemiol. 2014;67(4):401-9. 7. Gupta UG. Technol Forecast Social Change. 1996;53(2):185-211.</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Arial" panose="020B0604020202020204"/>
                <a:ea typeface="+mn-ea"/>
                <a:cs typeface="+mn-cs"/>
              </a:rPr>
              <a:t>This information is for educational use only. Do not copy. Do not distribute.</a:t>
            </a:r>
          </a:p>
        </p:txBody>
      </p:sp>
      <p:sp>
        <p:nvSpPr>
          <p:cNvPr id="5" name="Rectangle 4">
            <a:extLst>
              <a:ext uri="{FF2B5EF4-FFF2-40B4-BE49-F238E27FC236}">
                <a16:creationId xmlns:a16="http://schemas.microsoft.com/office/drawing/2014/main" id="{CCF2FAFC-9C21-9496-DF61-354686808E1E}"/>
              </a:ext>
            </a:extLst>
          </p:cNvPr>
          <p:cNvSpPr/>
          <p:nvPr/>
        </p:nvSpPr>
        <p:spPr>
          <a:xfrm>
            <a:off x="2069020" y="1934709"/>
            <a:ext cx="3690510" cy="10383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srgbClr val="000000"/>
                </a:solidFill>
                <a:effectLst/>
                <a:uLnTx/>
                <a:uFillTx/>
                <a:latin typeface="Arial" panose="020B0604020202020204"/>
                <a:ea typeface="+mn-ea"/>
                <a:cs typeface="+mn-cs"/>
              </a:rPr>
              <a:t>Consensus methods are recognised as being more reliable than individual opinions and experiences</a:t>
            </a:r>
            <a:r>
              <a:rPr kumimoji="0" lang="en-GB" sz="1600" b="0" i="0" u="none" strike="noStrike" kern="1200" cap="none" spc="0" normalizeH="0" baseline="30000" noProof="0">
                <a:ln>
                  <a:noFill/>
                </a:ln>
                <a:solidFill>
                  <a:srgbClr val="000000"/>
                </a:solidFill>
                <a:effectLst/>
                <a:uLnTx/>
                <a:uFillTx/>
                <a:latin typeface="Arial" panose="020B0604020202020204"/>
                <a:ea typeface="+mn-ea"/>
                <a:cs typeface="+mn-cs"/>
              </a:rPr>
              <a:t>1-3</a:t>
            </a:r>
          </a:p>
        </p:txBody>
      </p:sp>
      <p:sp>
        <p:nvSpPr>
          <p:cNvPr id="6" name="Rectangle 5">
            <a:extLst>
              <a:ext uri="{FF2B5EF4-FFF2-40B4-BE49-F238E27FC236}">
                <a16:creationId xmlns:a16="http://schemas.microsoft.com/office/drawing/2014/main" id="{66E858D4-4662-7249-52C0-92F7232680CE}"/>
              </a:ext>
            </a:extLst>
          </p:cNvPr>
          <p:cNvSpPr/>
          <p:nvPr/>
        </p:nvSpPr>
        <p:spPr>
          <a:xfrm>
            <a:off x="7536224" y="1934709"/>
            <a:ext cx="2995418" cy="9639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srgbClr val="000000"/>
                </a:solidFill>
                <a:effectLst/>
                <a:uLnTx/>
                <a:uFillTx/>
                <a:latin typeface="Arial" panose="020B0604020202020204"/>
                <a:ea typeface="+mn-ea"/>
                <a:cs typeface="+mn-cs"/>
              </a:rPr>
              <a:t>The reporting of studies using consensus methods is often of poor quality</a:t>
            </a:r>
            <a:r>
              <a:rPr kumimoji="0" lang="en-GB" sz="1600" b="0" i="0" u="none" strike="noStrike" kern="1200" cap="none" spc="0" normalizeH="0" baseline="30000" noProof="0">
                <a:ln>
                  <a:noFill/>
                </a:ln>
                <a:solidFill>
                  <a:srgbClr val="000000"/>
                </a:solidFill>
                <a:effectLst/>
                <a:uLnTx/>
                <a:uFillTx/>
                <a:latin typeface="Arial" panose="020B0604020202020204"/>
                <a:ea typeface="+mn-ea"/>
                <a:cs typeface="+mn-cs"/>
              </a:rPr>
              <a:t>4-7</a:t>
            </a:r>
          </a:p>
        </p:txBody>
      </p:sp>
      <p:sp>
        <p:nvSpPr>
          <p:cNvPr id="7" name="Rectangle 6">
            <a:extLst>
              <a:ext uri="{FF2B5EF4-FFF2-40B4-BE49-F238E27FC236}">
                <a16:creationId xmlns:a16="http://schemas.microsoft.com/office/drawing/2014/main" id="{7A307D25-C4ED-7C42-C196-3A7C1D027E8D}"/>
              </a:ext>
            </a:extLst>
          </p:cNvPr>
          <p:cNvSpPr/>
          <p:nvPr/>
        </p:nvSpPr>
        <p:spPr>
          <a:xfrm>
            <a:off x="0" y="3428999"/>
            <a:ext cx="12192000" cy="132015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0" lang="en-GB" sz="2400" b="1" i="0" u="none" strike="noStrike" kern="1200" cap="none" spc="0" normalizeH="0" baseline="0" noProof="0">
                <a:ln>
                  <a:noFill/>
                </a:ln>
                <a:solidFill>
                  <a:srgbClr val="FFFFFF"/>
                </a:solidFill>
                <a:effectLst/>
                <a:uLnTx/>
                <a:uFillTx/>
                <a:latin typeface="Arial" panose="020B0604020202020204"/>
                <a:ea typeface="+mn-ea"/>
                <a:cs typeface="+mn-cs"/>
              </a:rPr>
              <a:t>A comprehensive reporting tool is </a:t>
            </a:r>
            <a:br>
              <a:rPr kumimoji="0" lang="en-GB" sz="2400" b="1" i="0" u="none" strike="noStrike" kern="1200" cap="none" spc="0" normalizeH="0" baseline="0" noProof="0">
                <a:ln>
                  <a:noFill/>
                </a:ln>
                <a:solidFill>
                  <a:srgbClr val="FFFFFF"/>
                </a:solidFill>
                <a:effectLst/>
                <a:uLnTx/>
                <a:uFillTx/>
                <a:latin typeface="Arial" panose="020B0604020202020204"/>
                <a:ea typeface="+mn-ea"/>
                <a:cs typeface="+mn-cs"/>
              </a:rPr>
            </a:br>
            <a:r>
              <a:rPr kumimoji="0" lang="en-GB" sz="2400" b="1" i="0" u="none" strike="noStrike" kern="1200" cap="none" spc="0" normalizeH="0" baseline="0" noProof="0">
                <a:ln>
                  <a:noFill/>
                </a:ln>
                <a:solidFill>
                  <a:srgbClr val="FFFFFF"/>
                </a:solidFill>
                <a:effectLst/>
                <a:uLnTx/>
                <a:uFillTx/>
                <a:latin typeface="Arial" panose="020B0604020202020204"/>
                <a:ea typeface="+mn-ea"/>
                <a:cs typeface="+mn-cs"/>
              </a:rPr>
              <a:t>needed because numerous methods are </a:t>
            </a:r>
            <a:br>
              <a:rPr kumimoji="0" lang="en-GB" sz="2400" b="1" i="0" u="none" strike="noStrike" kern="1200" cap="none" spc="0" normalizeH="0" baseline="0" noProof="0">
                <a:ln>
                  <a:noFill/>
                </a:ln>
                <a:solidFill>
                  <a:srgbClr val="FFFFFF"/>
                </a:solidFill>
                <a:effectLst/>
                <a:uLnTx/>
                <a:uFillTx/>
                <a:latin typeface="Arial" panose="020B0604020202020204"/>
                <a:ea typeface="+mn-ea"/>
                <a:cs typeface="+mn-cs"/>
              </a:rPr>
            </a:br>
            <a:r>
              <a:rPr kumimoji="0" lang="en-GB" sz="2400" b="1" i="0" u="none" strike="noStrike" kern="1200" cap="none" spc="0" normalizeH="0" baseline="0" noProof="0">
                <a:ln>
                  <a:noFill/>
                </a:ln>
                <a:solidFill>
                  <a:srgbClr val="FFFFFF"/>
                </a:solidFill>
                <a:effectLst/>
                <a:uLnTx/>
                <a:uFillTx/>
                <a:latin typeface="Arial" panose="020B0604020202020204"/>
                <a:ea typeface="+mn-ea"/>
                <a:cs typeface="+mn-cs"/>
              </a:rPr>
              <a:t>used to assess consensus </a:t>
            </a:r>
          </a:p>
        </p:txBody>
      </p:sp>
      <p:sp>
        <p:nvSpPr>
          <p:cNvPr id="8" name="TextBox 7">
            <a:extLst>
              <a:ext uri="{FF2B5EF4-FFF2-40B4-BE49-F238E27FC236}">
                <a16:creationId xmlns:a16="http://schemas.microsoft.com/office/drawing/2014/main" id="{AA4F0CFF-165D-6E07-25AF-625EB2579792}"/>
              </a:ext>
            </a:extLst>
          </p:cNvPr>
          <p:cNvSpPr txBox="1"/>
          <p:nvPr/>
        </p:nvSpPr>
        <p:spPr>
          <a:xfrm>
            <a:off x="6202681" y="3675313"/>
            <a:ext cx="4571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nvGrpSpPr>
          <p:cNvPr id="18" name="Group 17">
            <a:extLst>
              <a:ext uri="{FF2B5EF4-FFF2-40B4-BE49-F238E27FC236}">
                <a16:creationId xmlns:a16="http://schemas.microsoft.com/office/drawing/2014/main" id="{30268A69-CF8A-B3F2-2E1D-4741D235B920}"/>
              </a:ext>
            </a:extLst>
          </p:cNvPr>
          <p:cNvGrpSpPr/>
          <p:nvPr/>
        </p:nvGrpSpPr>
        <p:grpSpPr>
          <a:xfrm>
            <a:off x="1067300" y="1934709"/>
            <a:ext cx="1008000" cy="1008001"/>
            <a:chOff x="392206" y="3730589"/>
            <a:chExt cx="1008000" cy="1008001"/>
          </a:xfrm>
        </p:grpSpPr>
        <p:sp>
          <p:nvSpPr>
            <p:cNvPr id="15" name="Oval 14">
              <a:extLst>
                <a:ext uri="{FF2B5EF4-FFF2-40B4-BE49-F238E27FC236}">
                  <a16:creationId xmlns:a16="http://schemas.microsoft.com/office/drawing/2014/main" id="{4002C9AB-C8AC-F5D6-E7F3-EB4060D0FB4C}"/>
                </a:ext>
              </a:extLst>
            </p:cNvPr>
            <p:cNvSpPr/>
            <p:nvPr/>
          </p:nvSpPr>
          <p:spPr>
            <a:xfrm>
              <a:off x="392206" y="3730590"/>
              <a:ext cx="1008000" cy="1008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12" name="Graphic 11" descr="Group brainstorm outline">
              <a:extLst>
                <a:ext uri="{FF2B5EF4-FFF2-40B4-BE49-F238E27FC236}">
                  <a16:creationId xmlns:a16="http://schemas.microsoft.com/office/drawing/2014/main" id="{98A63AEA-CA3E-1229-63A1-32BCA4A84F5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39006" y="3730589"/>
              <a:ext cx="914400" cy="914400"/>
            </a:xfrm>
            <a:prstGeom prst="rect">
              <a:avLst/>
            </a:prstGeom>
          </p:spPr>
        </p:pic>
      </p:grpSp>
      <p:grpSp>
        <p:nvGrpSpPr>
          <p:cNvPr id="17" name="Group 16">
            <a:extLst>
              <a:ext uri="{FF2B5EF4-FFF2-40B4-BE49-F238E27FC236}">
                <a16:creationId xmlns:a16="http://schemas.microsoft.com/office/drawing/2014/main" id="{4EC7FD1B-1FBD-569F-3560-CF37EDD6227E}"/>
              </a:ext>
            </a:extLst>
          </p:cNvPr>
          <p:cNvGrpSpPr/>
          <p:nvPr/>
        </p:nvGrpSpPr>
        <p:grpSpPr>
          <a:xfrm>
            <a:off x="6481424" y="1934709"/>
            <a:ext cx="1008000" cy="1008000"/>
            <a:chOff x="10573900" y="3963725"/>
            <a:chExt cx="1008000" cy="1008000"/>
          </a:xfrm>
        </p:grpSpPr>
        <p:sp>
          <p:nvSpPr>
            <p:cNvPr id="16" name="Oval 15">
              <a:extLst>
                <a:ext uri="{FF2B5EF4-FFF2-40B4-BE49-F238E27FC236}">
                  <a16:creationId xmlns:a16="http://schemas.microsoft.com/office/drawing/2014/main" id="{D4A4A2AA-E6D8-2976-8F2C-0A0B26CEFB72}"/>
                </a:ext>
              </a:extLst>
            </p:cNvPr>
            <p:cNvSpPr/>
            <p:nvPr/>
          </p:nvSpPr>
          <p:spPr>
            <a:xfrm>
              <a:off x="10573900" y="3963725"/>
              <a:ext cx="1008000" cy="1008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14" name="Graphic 13" descr="Clipboard All Crosses outline">
              <a:extLst>
                <a:ext uri="{FF2B5EF4-FFF2-40B4-BE49-F238E27FC236}">
                  <a16:creationId xmlns:a16="http://schemas.microsoft.com/office/drawing/2014/main" id="{17E934E9-7E62-74A3-2E2F-554A94081F3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620700" y="4010525"/>
              <a:ext cx="914400" cy="914400"/>
            </a:xfrm>
            <a:prstGeom prst="rect">
              <a:avLst/>
            </a:prstGeom>
          </p:spPr>
        </p:pic>
      </p:grpSp>
      <p:sp>
        <p:nvSpPr>
          <p:cNvPr id="2" name="Slide Number Placeholder 3">
            <a:extLst>
              <a:ext uri="{FF2B5EF4-FFF2-40B4-BE49-F238E27FC236}">
                <a16:creationId xmlns:a16="http://schemas.microsoft.com/office/drawing/2014/main" id="{71F099BF-A71B-E009-5B74-39DAE55BB85E}"/>
              </a:ext>
            </a:extLst>
          </p:cNvPr>
          <p:cNvSpPr txBox="1">
            <a:spLocks/>
          </p:cNvSpPr>
          <p:nvPr/>
        </p:nvSpPr>
        <p:spPr>
          <a:xfrm>
            <a:off x="0" y="6486525"/>
            <a:ext cx="527050" cy="365125"/>
          </a:xfrm>
          <a:prstGeom prst="rect">
            <a:avLst/>
          </a:prstGeom>
        </p:spPr>
        <p:txBody>
          <a:bodyPr/>
          <a:lstStyle>
            <a:defPPr>
              <a:defRPr lang="en-US"/>
            </a:defPPr>
            <a:lvl1pPr marL="0" algn="ctr" defTabSz="914400" rtl="0" eaLnBrk="1" latinLnBrk="0" hangingPunct="1">
              <a:defRPr sz="105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76B51402-D8AD-3345-AF1A-7CB73C854E7F}" type="slidenum">
              <a:rPr kumimoji="0" lang="en-US" sz="1050" b="0" i="0" u="none" strike="noStrike" kern="1200" cap="none" spc="0" normalizeH="0" baseline="0" noProof="0" smtClean="0">
                <a:ln>
                  <a:noFill/>
                </a:ln>
                <a:solidFill>
                  <a:srgbClr val="00E5EF"/>
                </a:solidFill>
                <a:effectLst/>
                <a:uLnTx/>
                <a:uFillTx/>
                <a:latin typeface="Arial" panose="020B0604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12</a:t>
            </a:fld>
            <a:endParaRPr kumimoji="0" lang="en-US" sz="1050" b="0" i="0" u="none" strike="noStrike" kern="1200" cap="none" spc="0" normalizeH="0" baseline="0" noProof="0">
              <a:ln>
                <a:noFill/>
              </a:ln>
              <a:solidFill>
                <a:srgbClr val="00E5EF"/>
              </a:solidFill>
              <a:effectLst/>
              <a:uLnTx/>
              <a:uFillTx/>
              <a:latin typeface="Arial" panose="020B0604020202020204"/>
              <a:ea typeface="+mn-ea"/>
              <a:cs typeface="+mn-cs"/>
            </a:endParaRPr>
          </a:p>
        </p:txBody>
      </p:sp>
    </p:spTree>
    <p:extLst>
      <p:ext uri="{BB962C8B-B14F-4D97-AF65-F5344CB8AC3E}">
        <p14:creationId xmlns:p14="http://schemas.microsoft.com/office/powerpoint/2010/main" val="3848634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Content Placeholder 23">
            <a:extLst>
              <a:ext uri="{FF2B5EF4-FFF2-40B4-BE49-F238E27FC236}">
                <a16:creationId xmlns:a16="http://schemas.microsoft.com/office/drawing/2014/main" id="{F545FBDD-23CC-DE91-17BC-8663CE62AF97}"/>
              </a:ext>
            </a:extLst>
          </p:cNvPr>
          <p:cNvSpPr>
            <a:spLocks noGrp="1"/>
          </p:cNvSpPr>
          <p:nvPr>
            <p:ph idx="1"/>
          </p:nvPr>
        </p:nvSpPr>
        <p:spPr/>
        <p:txBody>
          <a:bodyPr/>
          <a:lstStyle/>
          <a:p>
            <a:r>
              <a:rPr lang="en-GB"/>
              <a:t>To develop a reporting guideline applicable to …</a:t>
            </a:r>
          </a:p>
        </p:txBody>
      </p:sp>
      <p:sp>
        <p:nvSpPr>
          <p:cNvPr id="3" name="Title 2">
            <a:extLst>
              <a:ext uri="{FF2B5EF4-FFF2-40B4-BE49-F238E27FC236}">
                <a16:creationId xmlns:a16="http://schemas.microsoft.com/office/drawing/2014/main" id="{659EA8A2-5F7D-0094-1D98-C4DC87928BE2}"/>
              </a:ext>
            </a:extLst>
          </p:cNvPr>
          <p:cNvSpPr>
            <a:spLocks noGrp="1"/>
          </p:cNvSpPr>
          <p:nvPr>
            <p:ph type="title"/>
          </p:nvPr>
        </p:nvSpPr>
        <p:spPr/>
        <p:txBody>
          <a:bodyPr/>
          <a:lstStyle/>
          <a:p>
            <a:r>
              <a:rPr lang="en-GB"/>
              <a:t>Objective</a:t>
            </a:r>
          </a:p>
        </p:txBody>
      </p:sp>
      <p:sp>
        <p:nvSpPr>
          <p:cNvPr id="23" name="TextBox 22">
            <a:extLst>
              <a:ext uri="{FF2B5EF4-FFF2-40B4-BE49-F238E27FC236}">
                <a16:creationId xmlns:a16="http://schemas.microsoft.com/office/drawing/2014/main" id="{13C76D88-9BE3-9F31-2929-0EFD92F19031}"/>
              </a:ext>
            </a:extLst>
          </p:cNvPr>
          <p:cNvSpPr txBox="1"/>
          <p:nvPr/>
        </p:nvSpPr>
        <p:spPr>
          <a:xfrm>
            <a:off x="1427613" y="4363314"/>
            <a:ext cx="2246887" cy="136861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000000"/>
                </a:solidFill>
                <a:effectLst/>
                <a:uLnTx/>
                <a:uFillTx/>
                <a:latin typeface="Arial" panose="020B0604020202020204"/>
                <a:ea typeface="+mn-ea"/>
                <a:cs typeface="+mn-cs"/>
              </a:rPr>
              <a:t>All types of consensus methods</a:t>
            </a:r>
          </a:p>
        </p:txBody>
      </p:sp>
      <p:pic>
        <p:nvPicPr>
          <p:cNvPr id="26" name="Graphic 25" descr="Boardroom with solid fill">
            <a:extLst>
              <a:ext uri="{FF2B5EF4-FFF2-40B4-BE49-F238E27FC236}">
                <a16:creationId xmlns:a16="http://schemas.microsoft.com/office/drawing/2014/main" id="{04346C38-E937-018A-E692-27BCB581405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598153" y="2401717"/>
            <a:ext cx="1905807" cy="1905807"/>
          </a:xfrm>
          <a:prstGeom prst="rect">
            <a:avLst/>
          </a:prstGeom>
        </p:spPr>
      </p:pic>
      <p:pic>
        <p:nvPicPr>
          <p:cNvPr id="28" name="Graphic 27" descr="Earth globe: Africa and Europe with solid fill">
            <a:extLst>
              <a:ext uri="{FF2B5EF4-FFF2-40B4-BE49-F238E27FC236}">
                <a16:creationId xmlns:a16="http://schemas.microsoft.com/office/drawing/2014/main" id="{9EC9D3F8-79D9-44D5-368F-1DD5A881953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567956" y="2554197"/>
            <a:ext cx="1600846" cy="1600846"/>
          </a:xfrm>
          <a:prstGeom prst="rect">
            <a:avLst/>
          </a:prstGeom>
        </p:spPr>
      </p:pic>
      <p:pic>
        <p:nvPicPr>
          <p:cNvPr id="31" name="Graphic 30" descr="Medical with solid fill">
            <a:extLst>
              <a:ext uri="{FF2B5EF4-FFF2-40B4-BE49-F238E27FC236}">
                <a16:creationId xmlns:a16="http://schemas.microsoft.com/office/drawing/2014/main" id="{0A101FA8-4001-F5DE-5F34-5DA0F2EAB2E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201670" y="2554197"/>
            <a:ext cx="1600846" cy="1600846"/>
          </a:xfrm>
          <a:prstGeom prst="rect">
            <a:avLst/>
          </a:prstGeom>
        </p:spPr>
      </p:pic>
      <p:sp>
        <p:nvSpPr>
          <p:cNvPr id="32" name="TextBox 31">
            <a:extLst>
              <a:ext uri="{FF2B5EF4-FFF2-40B4-BE49-F238E27FC236}">
                <a16:creationId xmlns:a16="http://schemas.microsoft.com/office/drawing/2014/main" id="{0FC17983-7490-6E52-951B-93432689D12D}"/>
              </a:ext>
            </a:extLst>
          </p:cNvPr>
          <p:cNvSpPr txBox="1"/>
          <p:nvPr/>
        </p:nvSpPr>
        <p:spPr>
          <a:xfrm>
            <a:off x="8057385" y="4363314"/>
            <a:ext cx="2621987"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000000"/>
                </a:solidFill>
                <a:effectLst/>
                <a:uLnTx/>
                <a:uFillTx/>
                <a:latin typeface="Arial" panose="020B0604020202020204"/>
                <a:ea typeface="+mn-ea"/>
                <a:cs typeface="+mn-cs"/>
              </a:rPr>
              <a:t>Researchers anywhere in the world</a:t>
            </a:r>
          </a:p>
        </p:txBody>
      </p:sp>
      <p:sp>
        <p:nvSpPr>
          <p:cNvPr id="33" name="TextBox 32">
            <a:extLst>
              <a:ext uri="{FF2B5EF4-FFF2-40B4-BE49-F238E27FC236}">
                <a16:creationId xmlns:a16="http://schemas.microsoft.com/office/drawing/2014/main" id="{3D3A68D8-A35B-1AD3-F0B3-0D8AA7806DBE}"/>
              </a:ext>
            </a:extLst>
          </p:cNvPr>
          <p:cNvSpPr txBox="1"/>
          <p:nvPr/>
        </p:nvSpPr>
        <p:spPr>
          <a:xfrm>
            <a:off x="4878649" y="4363314"/>
            <a:ext cx="2246887"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000000"/>
                </a:solidFill>
                <a:effectLst/>
                <a:uLnTx/>
                <a:uFillTx/>
                <a:latin typeface="Arial" panose="020B0604020202020204"/>
                <a:ea typeface="+mn-ea"/>
                <a:cs typeface="+mn-cs"/>
              </a:rPr>
              <a:t>All areas of biomedical research</a:t>
            </a:r>
          </a:p>
        </p:txBody>
      </p:sp>
      <p:sp>
        <p:nvSpPr>
          <p:cNvPr id="2" name="Slide Number Placeholder 3">
            <a:extLst>
              <a:ext uri="{FF2B5EF4-FFF2-40B4-BE49-F238E27FC236}">
                <a16:creationId xmlns:a16="http://schemas.microsoft.com/office/drawing/2014/main" id="{86F10551-178D-E32C-26CB-6F77F04BF24E}"/>
              </a:ext>
            </a:extLst>
          </p:cNvPr>
          <p:cNvSpPr txBox="1">
            <a:spLocks/>
          </p:cNvSpPr>
          <p:nvPr/>
        </p:nvSpPr>
        <p:spPr>
          <a:xfrm>
            <a:off x="0" y="6486525"/>
            <a:ext cx="527050" cy="365125"/>
          </a:xfrm>
          <a:prstGeom prst="rect">
            <a:avLst/>
          </a:prstGeom>
        </p:spPr>
        <p:txBody>
          <a:bodyPr/>
          <a:lstStyle>
            <a:defPPr>
              <a:defRPr lang="en-US"/>
            </a:defPPr>
            <a:lvl1pPr marL="0" algn="ctr" defTabSz="914400" rtl="0" eaLnBrk="1" latinLnBrk="0" hangingPunct="1">
              <a:defRPr sz="105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76B51402-D8AD-3345-AF1A-7CB73C854E7F}" type="slidenum">
              <a:rPr kumimoji="0" lang="en-US" sz="1050" b="0" i="0" u="none" strike="noStrike" kern="1200" cap="none" spc="0" normalizeH="0" baseline="0" noProof="0" smtClean="0">
                <a:ln>
                  <a:noFill/>
                </a:ln>
                <a:solidFill>
                  <a:srgbClr val="00E5EF"/>
                </a:solidFill>
                <a:effectLst/>
                <a:uLnTx/>
                <a:uFillTx/>
                <a:latin typeface="Arial" panose="020B0604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13</a:t>
            </a:fld>
            <a:endParaRPr kumimoji="0" lang="en-US" sz="1050" b="0" i="0" u="none" strike="noStrike" kern="1200" cap="none" spc="0" normalizeH="0" baseline="0" noProof="0">
              <a:ln>
                <a:noFill/>
              </a:ln>
              <a:solidFill>
                <a:srgbClr val="00E5EF"/>
              </a:solidFill>
              <a:effectLst/>
              <a:uLnTx/>
              <a:uFillTx/>
              <a:latin typeface="Arial" panose="020B0604020202020204"/>
              <a:ea typeface="+mn-ea"/>
              <a:cs typeface="+mn-cs"/>
            </a:endParaRPr>
          </a:p>
        </p:txBody>
      </p:sp>
      <p:sp>
        <p:nvSpPr>
          <p:cNvPr id="4" name="Footer Placeholder 3">
            <a:extLst>
              <a:ext uri="{FF2B5EF4-FFF2-40B4-BE49-F238E27FC236}">
                <a16:creationId xmlns:a16="http://schemas.microsoft.com/office/drawing/2014/main" id="{9AC1FFE1-35EB-B7B5-14FA-B40BF5881CD0}"/>
              </a:ext>
            </a:extLst>
          </p:cNvPr>
          <p:cNvSpPr>
            <a:spLocks noGrp="1"/>
          </p:cNvSpPr>
          <p:nvPr>
            <p:ph type="ftr" sz="quarter" idx="11"/>
          </p:nvPr>
        </p:nvSpPr>
        <p:spPr>
          <a:xfrm>
            <a:off x="373419" y="6367085"/>
            <a:ext cx="11489376" cy="365125"/>
          </a:xfrm>
          <a:prstGeom prst="rect">
            <a:avLst/>
          </a:prstGeom>
        </p:spPr>
        <p:txBody>
          <a:bodyPr anchor="b" anchorCtr="0"/>
          <a:lstStyle>
            <a:defPPr>
              <a:defRPr lang="en-US"/>
            </a:defPPr>
            <a:lvl1pPr marL="0" algn="ctr"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This information is for educational use only. Do not copy. Do not distribute.</a:t>
            </a:r>
            <a:endParaRPr kumimoji="0" lang="en-US" sz="1000" b="0" i="0" u="none" strike="noStrike" kern="1200" cap="none" spc="0" normalizeH="0" baseline="0" noProof="0">
              <a:ln>
                <a:noFill/>
              </a:ln>
              <a:solidFill>
                <a:srgbClr val="000000"/>
              </a:solidFill>
              <a:effectLst/>
              <a:uLnTx/>
              <a:uFillTx/>
              <a:latin typeface="Arial" panose="020B0604020202020204"/>
              <a:ea typeface="+mn-ea"/>
              <a:cs typeface="+mn-cs"/>
            </a:endParaRPr>
          </a:p>
        </p:txBody>
      </p:sp>
    </p:spTree>
    <p:extLst>
      <p:ext uri="{BB962C8B-B14F-4D97-AF65-F5344CB8AC3E}">
        <p14:creationId xmlns:p14="http://schemas.microsoft.com/office/powerpoint/2010/main" val="29419974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B7A552C-80BF-28EE-DB42-5C6048F46D2F}"/>
              </a:ext>
            </a:extLst>
          </p:cNvPr>
          <p:cNvSpPr>
            <a:spLocks noGrp="1"/>
          </p:cNvSpPr>
          <p:nvPr>
            <p:ph type="title"/>
          </p:nvPr>
        </p:nvSpPr>
        <p:spPr/>
        <p:txBody>
          <a:bodyPr/>
          <a:lstStyle/>
          <a:p>
            <a:r>
              <a:rPr lang="en-GB"/>
              <a:t>Project overview and timeline</a:t>
            </a:r>
          </a:p>
        </p:txBody>
      </p:sp>
      <p:graphicFrame>
        <p:nvGraphicFramePr>
          <p:cNvPr id="25" name="Diagram 24">
            <a:extLst>
              <a:ext uri="{FF2B5EF4-FFF2-40B4-BE49-F238E27FC236}">
                <a16:creationId xmlns:a16="http://schemas.microsoft.com/office/drawing/2014/main" id="{398634A5-EA66-8D1C-5E16-AB7A6BB74DA2}"/>
              </a:ext>
            </a:extLst>
          </p:cNvPr>
          <p:cNvGraphicFramePr/>
          <p:nvPr/>
        </p:nvGraphicFramePr>
        <p:xfrm>
          <a:off x="0" y="1579157"/>
          <a:ext cx="11912600" cy="4280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Rectangle: Rounded Corners 1">
            <a:extLst>
              <a:ext uri="{FF2B5EF4-FFF2-40B4-BE49-F238E27FC236}">
                <a16:creationId xmlns:a16="http://schemas.microsoft.com/office/drawing/2014/main" id="{1155F9B1-BAD1-F393-D6EF-893C4821B8D1}"/>
              </a:ext>
            </a:extLst>
          </p:cNvPr>
          <p:cNvSpPr/>
          <p:nvPr/>
        </p:nvSpPr>
        <p:spPr>
          <a:xfrm>
            <a:off x="391800" y="2130377"/>
            <a:ext cx="1274868" cy="661513"/>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srgbClr val="000000"/>
                </a:solidFill>
                <a:effectLst/>
                <a:uLnTx/>
                <a:uFillTx/>
                <a:latin typeface="Arial" panose="020B0604020202020204"/>
                <a:ea typeface="+mn-ea"/>
                <a:cs typeface="+mn-cs"/>
              </a:rPr>
              <a:t>EQUATOR </a:t>
            </a:r>
            <a:br>
              <a:rPr kumimoji="0" lang="en-GB" sz="1300" b="0" i="0" u="none" strike="noStrike" kern="1200" cap="none" spc="0" normalizeH="0" baseline="0" noProof="0">
                <a:ln>
                  <a:noFill/>
                </a:ln>
                <a:solidFill>
                  <a:srgbClr val="000000"/>
                </a:solidFill>
                <a:effectLst/>
                <a:uLnTx/>
                <a:uFillTx/>
                <a:latin typeface="Arial" panose="020B0604020202020204"/>
                <a:ea typeface="+mn-ea"/>
                <a:cs typeface="+mn-cs"/>
              </a:rPr>
            </a:br>
            <a:r>
              <a:rPr kumimoji="0" lang="en-GB" sz="1300" b="0" i="0" u="none" strike="noStrike" kern="1200" cap="none" spc="0" normalizeH="0" baseline="0" noProof="0">
                <a:ln>
                  <a:noFill/>
                </a:ln>
                <a:solidFill>
                  <a:srgbClr val="000000"/>
                </a:solidFill>
                <a:effectLst/>
                <a:uLnTx/>
                <a:uFillTx/>
                <a:latin typeface="Arial" panose="020B0604020202020204"/>
                <a:ea typeface="+mn-ea"/>
                <a:cs typeface="+mn-cs"/>
              </a:rPr>
              <a:t>and OSF registration</a:t>
            </a:r>
          </a:p>
        </p:txBody>
      </p:sp>
      <p:sp>
        <p:nvSpPr>
          <p:cNvPr id="4" name="Rectangle: Rounded Corners 3">
            <a:extLst>
              <a:ext uri="{FF2B5EF4-FFF2-40B4-BE49-F238E27FC236}">
                <a16:creationId xmlns:a16="http://schemas.microsoft.com/office/drawing/2014/main" id="{E05F83FA-E685-A468-2A92-C80B1EAA97A6}"/>
              </a:ext>
            </a:extLst>
          </p:cNvPr>
          <p:cNvSpPr/>
          <p:nvPr/>
        </p:nvSpPr>
        <p:spPr>
          <a:xfrm>
            <a:off x="1743919" y="2130377"/>
            <a:ext cx="1024681" cy="661513"/>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srgbClr val="000000"/>
                </a:solidFill>
                <a:effectLst/>
                <a:uLnTx/>
                <a:uFillTx/>
                <a:latin typeface="Arial" panose="020B0604020202020204"/>
                <a:ea typeface="+mn-ea"/>
                <a:cs typeface="+mn-cs"/>
              </a:rPr>
              <a:t>SC invitations</a:t>
            </a:r>
          </a:p>
        </p:txBody>
      </p:sp>
      <p:sp>
        <p:nvSpPr>
          <p:cNvPr id="5" name="Rectangle: Rounded Corners 4">
            <a:extLst>
              <a:ext uri="{FF2B5EF4-FFF2-40B4-BE49-F238E27FC236}">
                <a16:creationId xmlns:a16="http://schemas.microsoft.com/office/drawing/2014/main" id="{69C0AE75-4AD0-21B5-8AE8-282CEE683774}"/>
              </a:ext>
            </a:extLst>
          </p:cNvPr>
          <p:cNvSpPr/>
          <p:nvPr/>
        </p:nvSpPr>
        <p:spPr>
          <a:xfrm>
            <a:off x="2874977" y="2130377"/>
            <a:ext cx="1274868" cy="661513"/>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srgbClr val="000000"/>
                </a:solidFill>
                <a:effectLst/>
                <a:uLnTx/>
                <a:uFillTx/>
                <a:latin typeface="Arial" panose="020B0604020202020204"/>
                <a:ea typeface="+mn-ea"/>
                <a:cs typeface="+mn-cs"/>
              </a:rPr>
              <a:t>Protocol development</a:t>
            </a:r>
          </a:p>
        </p:txBody>
      </p:sp>
      <p:sp>
        <p:nvSpPr>
          <p:cNvPr id="6" name="Rectangle: Rounded Corners 5">
            <a:extLst>
              <a:ext uri="{FF2B5EF4-FFF2-40B4-BE49-F238E27FC236}">
                <a16:creationId xmlns:a16="http://schemas.microsoft.com/office/drawing/2014/main" id="{0A865F5C-40FD-47C1-9B49-3E85C6F02534}"/>
              </a:ext>
            </a:extLst>
          </p:cNvPr>
          <p:cNvSpPr/>
          <p:nvPr/>
        </p:nvSpPr>
        <p:spPr>
          <a:xfrm>
            <a:off x="4256222" y="2130377"/>
            <a:ext cx="1274868" cy="661513"/>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srgbClr val="000000"/>
                </a:solidFill>
                <a:effectLst/>
                <a:uLnTx/>
                <a:uFillTx/>
                <a:latin typeface="Arial" panose="020B0604020202020204"/>
                <a:ea typeface="+mn-ea"/>
                <a:cs typeface="+mn-cs"/>
              </a:rPr>
              <a:t>Protocol published</a:t>
            </a:r>
            <a:r>
              <a:rPr kumimoji="0" lang="en-GB" sz="1300" b="0" i="0" u="none" strike="noStrike" kern="1200" cap="none" spc="0" normalizeH="0" baseline="30000" noProof="0">
                <a:ln>
                  <a:noFill/>
                </a:ln>
                <a:solidFill>
                  <a:srgbClr val="000000"/>
                </a:solidFill>
                <a:effectLst/>
                <a:uLnTx/>
                <a:uFillTx/>
                <a:latin typeface="Arial" panose="020B0604020202020204"/>
                <a:ea typeface="+mn-ea"/>
                <a:cs typeface="+mn-cs"/>
              </a:rPr>
              <a:t>1</a:t>
            </a:r>
          </a:p>
        </p:txBody>
      </p:sp>
      <p:sp>
        <p:nvSpPr>
          <p:cNvPr id="7" name="Rectangle: Rounded Corners 6">
            <a:extLst>
              <a:ext uri="{FF2B5EF4-FFF2-40B4-BE49-F238E27FC236}">
                <a16:creationId xmlns:a16="http://schemas.microsoft.com/office/drawing/2014/main" id="{96F2D6E6-4B9F-5ECD-6165-69B9FCD06486}"/>
              </a:ext>
            </a:extLst>
          </p:cNvPr>
          <p:cNvSpPr/>
          <p:nvPr/>
        </p:nvSpPr>
        <p:spPr>
          <a:xfrm>
            <a:off x="2660075" y="2868609"/>
            <a:ext cx="1767992" cy="661513"/>
          </a:xfrm>
          <a:prstGeom prst="round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srgbClr val="000000"/>
                </a:solidFill>
                <a:effectLst/>
                <a:uLnTx/>
                <a:uFillTx/>
                <a:latin typeface="Arial" panose="020B0604020202020204"/>
                <a:ea typeface="+mn-ea"/>
                <a:cs typeface="+mn-cs"/>
              </a:rPr>
              <a:t>SLR</a:t>
            </a:r>
            <a:endParaRPr kumimoji="0" lang="en-GB" sz="1300" b="0" i="0" u="none" strike="noStrike" kern="1200" cap="none" spc="0" normalizeH="0" baseline="30000" noProof="0">
              <a:ln>
                <a:noFill/>
              </a:ln>
              <a:solidFill>
                <a:srgbClr val="000000"/>
              </a:solidFill>
              <a:effectLst/>
              <a:uLnTx/>
              <a:uFillTx/>
              <a:latin typeface="Arial" panose="020B0604020202020204"/>
              <a:ea typeface="+mn-ea"/>
              <a:cs typeface="+mn-cs"/>
            </a:endParaRPr>
          </a:p>
        </p:txBody>
      </p:sp>
      <p:sp>
        <p:nvSpPr>
          <p:cNvPr id="20" name="Rectangle: Rounded Corners 19">
            <a:extLst>
              <a:ext uri="{FF2B5EF4-FFF2-40B4-BE49-F238E27FC236}">
                <a16:creationId xmlns:a16="http://schemas.microsoft.com/office/drawing/2014/main" id="{2715F030-F4C6-BC03-783C-32AD8E500397}"/>
              </a:ext>
            </a:extLst>
          </p:cNvPr>
          <p:cNvSpPr/>
          <p:nvPr/>
        </p:nvSpPr>
        <p:spPr>
          <a:xfrm>
            <a:off x="5378492" y="2868609"/>
            <a:ext cx="1259992" cy="661513"/>
          </a:xfrm>
          <a:prstGeom prst="round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srgbClr val="000000"/>
                </a:solidFill>
                <a:effectLst/>
                <a:uLnTx/>
                <a:uFillTx/>
                <a:latin typeface="Arial" panose="020B0604020202020204"/>
                <a:ea typeface="+mn-ea"/>
                <a:cs typeface="+mn-cs"/>
              </a:rPr>
              <a:t>SLR published</a:t>
            </a:r>
            <a:r>
              <a:rPr kumimoji="0" lang="en-GB" sz="1300" b="0" i="0" u="none" strike="noStrike" kern="1200" cap="none" spc="0" normalizeH="0" baseline="30000" noProof="0">
                <a:ln>
                  <a:noFill/>
                </a:ln>
                <a:solidFill>
                  <a:srgbClr val="000000"/>
                </a:solidFill>
                <a:effectLst/>
                <a:uLnTx/>
                <a:uFillTx/>
                <a:latin typeface="Arial" panose="020B0604020202020204"/>
                <a:ea typeface="+mn-ea"/>
                <a:cs typeface="+mn-cs"/>
              </a:rPr>
              <a:t>2</a:t>
            </a:r>
          </a:p>
        </p:txBody>
      </p:sp>
      <p:sp>
        <p:nvSpPr>
          <p:cNvPr id="69" name="Rectangle: Rounded Corners 68">
            <a:extLst>
              <a:ext uri="{FF2B5EF4-FFF2-40B4-BE49-F238E27FC236}">
                <a16:creationId xmlns:a16="http://schemas.microsoft.com/office/drawing/2014/main" id="{CB06F413-5ADD-965E-2059-C254963C6F95}"/>
              </a:ext>
            </a:extLst>
          </p:cNvPr>
          <p:cNvSpPr/>
          <p:nvPr/>
        </p:nvSpPr>
        <p:spPr>
          <a:xfrm>
            <a:off x="4079176" y="3583840"/>
            <a:ext cx="870751" cy="661513"/>
          </a:xfrm>
          <a:prstGeom prst="round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srgbClr val="000000"/>
                </a:solidFill>
                <a:effectLst/>
                <a:uLnTx/>
                <a:uFillTx/>
                <a:latin typeface="Arial" panose="020B0604020202020204"/>
                <a:ea typeface="+mn-ea"/>
                <a:cs typeface="+mn-cs"/>
              </a:rPr>
              <a:t>Ethics approval</a:t>
            </a:r>
            <a:endParaRPr kumimoji="0" lang="en-GB" sz="1300" b="0" i="0" u="none" strike="noStrike" kern="1200" cap="none" spc="0" normalizeH="0" baseline="30000" noProof="0">
              <a:ln>
                <a:noFill/>
              </a:ln>
              <a:solidFill>
                <a:srgbClr val="000000"/>
              </a:solidFill>
              <a:effectLst/>
              <a:uLnTx/>
              <a:uFillTx/>
              <a:latin typeface="Arial" panose="020B0604020202020204"/>
              <a:ea typeface="+mn-ea"/>
              <a:cs typeface="+mn-cs"/>
            </a:endParaRPr>
          </a:p>
        </p:txBody>
      </p:sp>
      <p:sp>
        <p:nvSpPr>
          <p:cNvPr id="70" name="Rectangle: Rounded Corners 69">
            <a:extLst>
              <a:ext uri="{FF2B5EF4-FFF2-40B4-BE49-F238E27FC236}">
                <a16:creationId xmlns:a16="http://schemas.microsoft.com/office/drawing/2014/main" id="{A0A5C164-24E9-C543-61A2-A986E2032F54}"/>
              </a:ext>
            </a:extLst>
          </p:cNvPr>
          <p:cNvSpPr/>
          <p:nvPr/>
        </p:nvSpPr>
        <p:spPr>
          <a:xfrm>
            <a:off x="5023700" y="3583840"/>
            <a:ext cx="870751" cy="661513"/>
          </a:xfrm>
          <a:prstGeom prst="round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srgbClr val="000000"/>
                </a:solidFill>
                <a:effectLst/>
                <a:uLnTx/>
                <a:uFillTx/>
                <a:latin typeface="Arial" panose="020B0604020202020204"/>
                <a:ea typeface="+mn-ea"/>
                <a:cs typeface="+mn-cs"/>
              </a:rPr>
              <a:t>SC surveys</a:t>
            </a:r>
            <a:endParaRPr kumimoji="0" lang="en-GB" sz="1300" b="0" i="0" u="none" strike="noStrike" kern="1200" cap="none" spc="0" normalizeH="0" baseline="30000" noProof="0">
              <a:ln>
                <a:noFill/>
              </a:ln>
              <a:solidFill>
                <a:srgbClr val="000000"/>
              </a:solidFill>
              <a:effectLst/>
              <a:uLnTx/>
              <a:uFillTx/>
              <a:latin typeface="Arial" panose="020B0604020202020204"/>
              <a:ea typeface="+mn-ea"/>
              <a:cs typeface="+mn-cs"/>
            </a:endParaRPr>
          </a:p>
        </p:txBody>
      </p:sp>
      <p:sp>
        <p:nvSpPr>
          <p:cNvPr id="71" name="Rectangle: Rounded Corners 70">
            <a:extLst>
              <a:ext uri="{FF2B5EF4-FFF2-40B4-BE49-F238E27FC236}">
                <a16:creationId xmlns:a16="http://schemas.microsoft.com/office/drawing/2014/main" id="{F08A6984-1FA1-A0D1-6240-4C66E70C6DF5}"/>
              </a:ext>
            </a:extLst>
          </p:cNvPr>
          <p:cNvSpPr/>
          <p:nvPr/>
        </p:nvSpPr>
        <p:spPr>
          <a:xfrm>
            <a:off x="5968225" y="3583840"/>
            <a:ext cx="870751" cy="661513"/>
          </a:xfrm>
          <a:prstGeom prst="round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srgbClr val="000000"/>
                </a:solidFill>
                <a:effectLst/>
                <a:uLnTx/>
                <a:uFillTx/>
                <a:latin typeface="Arial" panose="020B0604020202020204"/>
                <a:ea typeface="+mn-ea"/>
                <a:cs typeface="+mn-cs"/>
              </a:rPr>
              <a:t>Draft checklist</a:t>
            </a:r>
            <a:endParaRPr kumimoji="0" lang="en-GB" sz="1300" b="0" i="0" u="none" strike="noStrike" kern="1200" cap="none" spc="0" normalizeH="0" baseline="30000" noProof="0">
              <a:ln>
                <a:noFill/>
              </a:ln>
              <a:solidFill>
                <a:srgbClr val="000000"/>
              </a:solidFill>
              <a:effectLst/>
              <a:uLnTx/>
              <a:uFillTx/>
              <a:latin typeface="Arial" panose="020B0604020202020204"/>
              <a:ea typeface="+mn-ea"/>
              <a:cs typeface="+mn-cs"/>
            </a:endParaRPr>
          </a:p>
        </p:txBody>
      </p:sp>
      <p:sp>
        <p:nvSpPr>
          <p:cNvPr id="72" name="Rectangle: Rounded Corners 71">
            <a:extLst>
              <a:ext uri="{FF2B5EF4-FFF2-40B4-BE49-F238E27FC236}">
                <a16:creationId xmlns:a16="http://schemas.microsoft.com/office/drawing/2014/main" id="{C8B95FE1-B39B-0487-FAEF-0BD5A12BE478}"/>
              </a:ext>
            </a:extLst>
          </p:cNvPr>
          <p:cNvSpPr/>
          <p:nvPr/>
        </p:nvSpPr>
        <p:spPr>
          <a:xfrm>
            <a:off x="5034517" y="4298843"/>
            <a:ext cx="870751" cy="661513"/>
          </a:xfrm>
          <a:prstGeom prst="round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srgbClr val="000000"/>
                </a:solidFill>
                <a:effectLst/>
                <a:uLnTx/>
                <a:uFillTx/>
                <a:latin typeface="Arial" panose="020B0604020202020204"/>
                <a:ea typeface="+mn-ea"/>
                <a:cs typeface="+mn-cs"/>
              </a:rPr>
              <a:t>Delphi invites</a:t>
            </a:r>
            <a:endParaRPr kumimoji="0" lang="en-GB" sz="1300" b="0" i="0" u="none" strike="noStrike" kern="1200" cap="none" spc="0" normalizeH="0" baseline="30000" noProof="0">
              <a:ln>
                <a:noFill/>
              </a:ln>
              <a:solidFill>
                <a:srgbClr val="000000"/>
              </a:solidFill>
              <a:effectLst/>
              <a:uLnTx/>
              <a:uFillTx/>
              <a:latin typeface="Arial" panose="020B0604020202020204"/>
              <a:ea typeface="+mn-ea"/>
              <a:cs typeface="+mn-cs"/>
            </a:endParaRPr>
          </a:p>
        </p:txBody>
      </p:sp>
      <p:sp>
        <p:nvSpPr>
          <p:cNvPr id="73" name="Rectangle: Rounded Corners 72">
            <a:extLst>
              <a:ext uri="{FF2B5EF4-FFF2-40B4-BE49-F238E27FC236}">
                <a16:creationId xmlns:a16="http://schemas.microsoft.com/office/drawing/2014/main" id="{EBEBA1E6-8D52-6ABE-E52B-B2A99A277CA8}"/>
              </a:ext>
            </a:extLst>
          </p:cNvPr>
          <p:cNvSpPr/>
          <p:nvPr/>
        </p:nvSpPr>
        <p:spPr>
          <a:xfrm>
            <a:off x="6506136" y="4298843"/>
            <a:ext cx="1299398" cy="661513"/>
          </a:xfrm>
          <a:prstGeom prst="round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srgbClr val="000000"/>
                </a:solidFill>
                <a:effectLst/>
                <a:uLnTx/>
                <a:uFillTx/>
                <a:latin typeface="Arial" panose="020B0604020202020204"/>
                <a:ea typeface="+mn-ea"/>
                <a:cs typeface="+mn-cs"/>
              </a:rPr>
              <a:t>Delphi surveys</a:t>
            </a:r>
            <a:endParaRPr kumimoji="0" lang="en-GB" sz="1300" b="0" i="0" u="none" strike="noStrike" kern="1200" cap="none" spc="0" normalizeH="0" baseline="30000" noProof="0">
              <a:ln>
                <a:noFill/>
              </a:ln>
              <a:solidFill>
                <a:srgbClr val="000000"/>
              </a:solidFill>
              <a:effectLst/>
              <a:uLnTx/>
              <a:uFillTx/>
              <a:latin typeface="Arial" panose="020B0604020202020204"/>
              <a:ea typeface="+mn-ea"/>
              <a:cs typeface="+mn-cs"/>
            </a:endParaRPr>
          </a:p>
        </p:txBody>
      </p:sp>
      <p:sp>
        <p:nvSpPr>
          <p:cNvPr id="74" name="Rectangle: Rounded Corners 73">
            <a:extLst>
              <a:ext uri="{FF2B5EF4-FFF2-40B4-BE49-F238E27FC236}">
                <a16:creationId xmlns:a16="http://schemas.microsoft.com/office/drawing/2014/main" id="{2CFE53F8-AA3E-628F-56D4-ADE0745EF65D}"/>
              </a:ext>
            </a:extLst>
          </p:cNvPr>
          <p:cNvSpPr/>
          <p:nvPr/>
        </p:nvSpPr>
        <p:spPr>
          <a:xfrm>
            <a:off x="7880850" y="4298843"/>
            <a:ext cx="870751" cy="661513"/>
          </a:xfrm>
          <a:prstGeom prst="round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srgbClr val="000000"/>
                </a:solidFill>
                <a:effectLst/>
                <a:uLnTx/>
                <a:uFillTx/>
                <a:latin typeface="Arial" panose="020B0604020202020204"/>
                <a:ea typeface="+mn-ea"/>
                <a:cs typeface="+mn-cs"/>
              </a:rPr>
              <a:t>Final checklist</a:t>
            </a:r>
            <a:endParaRPr kumimoji="0" lang="en-GB" sz="1300" b="0" i="0" u="none" strike="noStrike" kern="1200" cap="none" spc="0" normalizeH="0" baseline="30000" noProof="0">
              <a:ln>
                <a:noFill/>
              </a:ln>
              <a:solidFill>
                <a:srgbClr val="000000"/>
              </a:solidFill>
              <a:effectLst/>
              <a:uLnTx/>
              <a:uFillTx/>
              <a:latin typeface="Arial" panose="020B0604020202020204"/>
              <a:ea typeface="+mn-ea"/>
              <a:cs typeface="+mn-cs"/>
            </a:endParaRPr>
          </a:p>
        </p:txBody>
      </p:sp>
      <p:sp>
        <p:nvSpPr>
          <p:cNvPr id="75" name="Rectangle: Rounded Corners 74">
            <a:extLst>
              <a:ext uri="{FF2B5EF4-FFF2-40B4-BE49-F238E27FC236}">
                <a16:creationId xmlns:a16="http://schemas.microsoft.com/office/drawing/2014/main" id="{BA2D2814-E8D2-3D13-65FD-18E4B721F628}"/>
              </a:ext>
            </a:extLst>
          </p:cNvPr>
          <p:cNvSpPr/>
          <p:nvPr/>
        </p:nvSpPr>
        <p:spPr>
          <a:xfrm>
            <a:off x="8942417" y="4298843"/>
            <a:ext cx="952007" cy="661513"/>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srgbClr val="000000"/>
                </a:solidFill>
                <a:effectLst/>
                <a:uLnTx/>
                <a:uFillTx/>
                <a:latin typeface="Arial" panose="020B0604020202020204"/>
                <a:ea typeface="+mn-ea"/>
                <a:cs typeface="+mn-cs"/>
              </a:rPr>
              <a:t>Guideline submitted</a:t>
            </a:r>
            <a:endParaRPr kumimoji="0" lang="en-GB" sz="1300" b="0" i="0" u="none" strike="noStrike" kern="1200" cap="none" spc="0" normalizeH="0" baseline="30000" noProof="0">
              <a:ln>
                <a:noFill/>
              </a:ln>
              <a:solidFill>
                <a:srgbClr val="000000"/>
              </a:solidFill>
              <a:effectLst/>
              <a:uLnTx/>
              <a:uFillTx/>
              <a:latin typeface="Arial" panose="020B0604020202020204"/>
              <a:ea typeface="+mn-ea"/>
              <a:cs typeface="+mn-cs"/>
            </a:endParaRPr>
          </a:p>
        </p:txBody>
      </p:sp>
      <p:sp>
        <p:nvSpPr>
          <p:cNvPr id="76" name="Rectangle: Rounded Corners 75">
            <a:extLst>
              <a:ext uri="{FF2B5EF4-FFF2-40B4-BE49-F238E27FC236}">
                <a16:creationId xmlns:a16="http://schemas.microsoft.com/office/drawing/2014/main" id="{2D8593CD-8686-F0FB-695C-AE01EC653F7E}"/>
              </a:ext>
            </a:extLst>
          </p:cNvPr>
          <p:cNvSpPr/>
          <p:nvPr/>
        </p:nvSpPr>
        <p:spPr>
          <a:xfrm>
            <a:off x="9969782" y="4298843"/>
            <a:ext cx="952007" cy="661513"/>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srgbClr val="000000"/>
                </a:solidFill>
                <a:effectLst/>
                <a:uLnTx/>
                <a:uFillTx/>
                <a:latin typeface="Arial" panose="020B0604020202020204"/>
                <a:ea typeface="+mn-ea"/>
                <a:cs typeface="+mn-cs"/>
              </a:rPr>
              <a:t>Guideline preprint</a:t>
            </a:r>
            <a:r>
              <a:rPr kumimoji="0" lang="en-GB" sz="1300" b="0" i="0" u="none" strike="noStrike" kern="1200" cap="none" spc="0" normalizeH="0" baseline="30000" noProof="0">
                <a:ln>
                  <a:noFill/>
                </a:ln>
                <a:solidFill>
                  <a:srgbClr val="000000"/>
                </a:solidFill>
                <a:effectLst/>
                <a:uLnTx/>
                <a:uFillTx/>
                <a:latin typeface="Arial" panose="020B0604020202020204"/>
                <a:ea typeface="+mn-ea"/>
                <a:cs typeface="+mn-cs"/>
              </a:rPr>
              <a:t>3</a:t>
            </a:r>
          </a:p>
        </p:txBody>
      </p:sp>
      <p:sp>
        <p:nvSpPr>
          <p:cNvPr id="77" name="Rectangle: Rounded Corners 76">
            <a:extLst>
              <a:ext uri="{FF2B5EF4-FFF2-40B4-BE49-F238E27FC236}">
                <a16:creationId xmlns:a16="http://schemas.microsoft.com/office/drawing/2014/main" id="{F96DD580-64B3-45D2-9137-DBB743D75750}"/>
              </a:ext>
            </a:extLst>
          </p:cNvPr>
          <p:cNvSpPr/>
          <p:nvPr/>
        </p:nvSpPr>
        <p:spPr>
          <a:xfrm>
            <a:off x="8942417" y="5007383"/>
            <a:ext cx="952007" cy="661513"/>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srgbClr val="000000"/>
                </a:solidFill>
                <a:effectLst/>
                <a:uLnTx/>
                <a:uFillTx/>
                <a:latin typeface="Arial" panose="020B0604020202020204"/>
                <a:ea typeface="+mn-ea"/>
                <a:cs typeface="+mn-cs"/>
              </a:rPr>
              <a:t>Pilot study</a:t>
            </a:r>
            <a:endParaRPr kumimoji="0" lang="en-GB" sz="1300" b="0" i="0" u="none" strike="noStrike" kern="1200" cap="none" spc="0" normalizeH="0" baseline="30000" noProof="0">
              <a:ln>
                <a:noFill/>
              </a:ln>
              <a:solidFill>
                <a:srgbClr val="000000"/>
              </a:solidFill>
              <a:effectLst/>
              <a:uLnTx/>
              <a:uFillTx/>
              <a:latin typeface="Arial" panose="020B0604020202020204"/>
              <a:ea typeface="+mn-ea"/>
              <a:cs typeface="+mn-cs"/>
            </a:endParaRPr>
          </a:p>
        </p:txBody>
      </p:sp>
      <p:sp>
        <p:nvSpPr>
          <p:cNvPr id="78" name="Rectangle: Rounded Corners 77">
            <a:extLst>
              <a:ext uri="{FF2B5EF4-FFF2-40B4-BE49-F238E27FC236}">
                <a16:creationId xmlns:a16="http://schemas.microsoft.com/office/drawing/2014/main" id="{AF8F91B3-3DE1-FCB1-6A95-09B3F8DCBDB0}"/>
              </a:ext>
            </a:extLst>
          </p:cNvPr>
          <p:cNvSpPr/>
          <p:nvPr/>
        </p:nvSpPr>
        <p:spPr>
          <a:xfrm>
            <a:off x="9969781" y="5007383"/>
            <a:ext cx="952007" cy="661513"/>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srgbClr val="000000"/>
                </a:solidFill>
                <a:effectLst/>
                <a:uLnTx/>
                <a:uFillTx/>
                <a:latin typeface="Arial" panose="020B0604020202020204"/>
                <a:ea typeface="+mn-ea"/>
                <a:cs typeface="+mn-cs"/>
              </a:rPr>
              <a:t>E&amp;E submitted</a:t>
            </a:r>
            <a:endParaRPr kumimoji="0" lang="en-GB" sz="1300" b="0" i="0" u="none" strike="noStrike" kern="1200" cap="none" spc="0" normalizeH="0" baseline="30000" noProof="0">
              <a:ln>
                <a:noFill/>
              </a:ln>
              <a:solidFill>
                <a:srgbClr val="000000"/>
              </a:solidFill>
              <a:effectLst/>
              <a:uLnTx/>
              <a:uFillTx/>
              <a:latin typeface="Arial" panose="020B0604020202020204"/>
              <a:ea typeface="+mn-ea"/>
              <a:cs typeface="+mn-cs"/>
            </a:endParaRPr>
          </a:p>
        </p:txBody>
      </p:sp>
      <p:sp>
        <p:nvSpPr>
          <p:cNvPr id="8" name="Slide Number Placeholder 3">
            <a:extLst>
              <a:ext uri="{FF2B5EF4-FFF2-40B4-BE49-F238E27FC236}">
                <a16:creationId xmlns:a16="http://schemas.microsoft.com/office/drawing/2014/main" id="{8C2A78E1-DC94-B34D-D959-B658FB65DF95}"/>
              </a:ext>
            </a:extLst>
          </p:cNvPr>
          <p:cNvSpPr txBox="1">
            <a:spLocks/>
          </p:cNvSpPr>
          <p:nvPr/>
        </p:nvSpPr>
        <p:spPr>
          <a:xfrm>
            <a:off x="0" y="6486525"/>
            <a:ext cx="527050" cy="365125"/>
          </a:xfrm>
          <a:prstGeom prst="rect">
            <a:avLst/>
          </a:prstGeom>
        </p:spPr>
        <p:txBody>
          <a:bodyPr/>
          <a:lstStyle>
            <a:defPPr>
              <a:defRPr lang="en-US"/>
            </a:defPPr>
            <a:lvl1pPr marL="0" algn="ctr" defTabSz="914400" rtl="0" eaLnBrk="1" latinLnBrk="0" hangingPunct="1">
              <a:defRPr sz="105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76B51402-D8AD-3345-AF1A-7CB73C854E7F}" type="slidenum">
              <a:rPr kumimoji="0" lang="en-US" sz="1050" b="0" i="0" u="none" strike="noStrike" kern="1200" cap="none" spc="0" normalizeH="0" baseline="0" noProof="0" smtClean="0">
                <a:ln>
                  <a:noFill/>
                </a:ln>
                <a:solidFill>
                  <a:srgbClr val="00E5EF"/>
                </a:solidFill>
                <a:effectLst/>
                <a:uLnTx/>
                <a:uFillTx/>
                <a:latin typeface="Arial" panose="020B0604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14</a:t>
            </a:fld>
            <a:endParaRPr kumimoji="0" lang="en-US" sz="1050" b="0" i="0" u="none" strike="noStrike" kern="1200" cap="none" spc="0" normalizeH="0" baseline="0" noProof="0">
              <a:ln>
                <a:noFill/>
              </a:ln>
              <a:solidFill>
                <a:srgbClr val="00E5EF"/>
              </a:solidFill>
              <a:effectLst/>
              <a:uLnTx/>
              <a:uFillTx/>
              <a:latin typeface="Arial" panose="020B0604020202020204"/>
              <a:ea typeface="+mn-ea"/>
              <a:cs typeface="+mn-cs"/>
            </a:endParaRPr>
          </a:p>
        </p:txBody>
      </p:sp>
      <p:sp>
        <p:nvSpPr>
          <p:cNvPr id="9" name="Footer Placeholder 3">
            <a:extLst>
              <a:ext uri="{FF2B5EF4-FFF2-40B4-BE49-F238E27FC236}">
                <a16:creationId xmlns:a16="http://schemas.microsoft.com/office/drawing/2014/main" id="{FFEA488A-E6D7-A3A4-AFBA-5AF31A59279A}"/>
              </a:ext>
            </a:extLst>
          </p:cNvPr>
          <p:cNvSpPr txBox="1">
            <a:spLocks/>
          </p:cNvSpPr>
          <p:nvPr/>
        </p:nvSpPr>
        <p:spPr>
          <a:xfrm>
            <a:off x="392206" y="5668896"/>
            <a:ext cx="8905018" cy="951913"/>
          </a:xfrm>
          <a:prstGeom prst="rect">
            <a:avLst/>
          </a:prstGeom>
        </p:spPr>
        <p:txBody>
          <a:bodyPr anchor="b" anchorCtr="0"/>
          <a:lstStyle>
            <a:defPPr>
              <a:defRPr lang="en-US"/>
            </a:defPPr>
            <a:lvl1pPr marL="0" algn="ctr"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Arial" panose="020B0604020202020204"/>
                <a:ea typeface="+mn-ea"/>
                <a:cs typeface="+mn-cs"/>
              </a:rPr>
              <a:t>E&amp;E, explanation and elaboration; OSF, open science framework; SC, steering committee; SLR, systematic literature review</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Arial" panose="020B0604020202020204"/>
                <a:ea typeface="+mn-ea"/>
                <a:cs typeface="+mn-cs"/>
              </a:rPr>
              <a:t>1. Gattrell WT, et al. Res </a:t>
            </a:r>
            <a:r>
              <a:rPr kumimoji="0" lang="en-US" sz="1000" b="0" i="0" u="none" strike="noStrike" kern="1200" cap="none" spc="0" normalizeH="0" baseline="0" noProof="0" err="1">
                <a:ln>
                  <a:noFill/>
                </a:ln>
                <a:solidFill>
                  <a:srgbClr val="000000"/>
                </a:solidFill>
                <a:effectLst/>
                <a:uLnTx/>
                <a:uFillTx/>
                <a:latin typeface="Arial" panose="020B0604020202020204"/>
                <a:ea typeface="+mn-ea"/>
                <a:cs typeface="+mn-cs"/>
              </a:rPr>
              <a:t>Integr</a:t>
            </a:r>
            <a:r>
              <a:rPr kumimoji="0" lang="en-US" sz="1000" b="0" i="0" u="none" strike="noStrike" kern="1200" cap="none" spc="0" normalizeH="0" baseline="0" noProof="0">
                <a:ln>
                  <a:noFill/>
                </a:ln>
                <a:solidFill>
                  <a:srgbClr val="000000"/>
                </a:solidFill>
                <a:effectLst/>
                <a:uLnTx/>
                <a:uFillTx/>
                <a:latin typeface="Arial" panose="020B0604020202020204"/>
                <a:ea typeface="+mn-ea"/>
                <a:cs typeface="+mn-cs"/>
              </a:rPr>
              <a:t> Peer Rev. 2022;7(1):3. </a:t>
            </a:r>
            <a:br>
              <a:rPr kumimoji="0" lang="en-US" sz="1000" b="0" i="0" u="none" strike="noStrike" kern="1200" cap="none" spc="0" normalizeH="0" baseline="0" noProof="0">
                <a:ln>
                  <a:noFill/>
                </a:ln>
                <a:solidFill>
                  <a:srgbClr val="000000"/>
                </a:solidFill>
                <a:effectLst/>
                <a:uLnTx/>
                <a:uFillTx/>
                <a:latin typeface="Arial" panose="020B0604020202020204"/>
                <a:ea typeface="+mn-ea"/>
                <a:cs typeface="+mn-cs"/>
              </a:rPr>
            </a:br>
            <a:r>
              <a:rPr kumimoji="0" lang="en-US" sz="1000" b="0" i="0" u="none" strike="noStrike" kern="1200" cap="none" spc="0" normalizeH="0" baseline="0" noProof="0">
                <a:ln>
                  <a:noFill/>
                </a:ln>
                <a:solidFill>
                  <a:srgbClr val="000000"/>
                </a:solidFill>
                <a:effectLst/>
                <a:uLnTx/>
                <a:uFillTx/>
                <a:latin typeface="Arial" panose="020B0604020202020204"/>
                <a:ea typeface="+mn-ea"/>
                <a:cs typeface="+mn-cs"/>
              </a:rPr>
              <a:t>2. van Zuuren EJ, et al. BMJ Open. 2022;12(9):e065154.</a:t>
            </a:r>
            <a:br>
              <a:rPr kumimoji="0" lang="en-US" sz="1000" b="0" i="0" u="none" strike="noStrike" kern="1200" cap="none" spc="0" normalizeH="0" baseline="0" noProof="0">
                <a:ln>
                  <a:noFill/>
                </a:ln>
                <a:solidFill>
                  <a:srgbClr val="000000"/>
                </a:solidFill>
                <a:effectLst/>
                <a:uLnTx/>
                <a:uFillTx/>
                <a:latin typeface="Arial" panose="020B0604020202020204"/>
                <a:ea typeface="+mn-ea"/>
                <a:cs typeface="+mn-cs"/>
              </a:rPr>
            </a:br>
            <a:r>
              <a:rPr kumimoji="0" lang="en-US" sz="1000" b="0" i="0" u="none" strike="noStrike" kern="1200" cap="none" spc="0" normalizeH="0" baseline="0" noProof="0">
                <a:ln>
                  <a:noFill/>
                </a:ln>
                <a:solidFill>
                  <a:srgbClr val="000000"/>
                </a:solidFill>
                <a:effectLst/>
                <a:uLnTx/>
                <a:uFillTx/>
                <a:latin typeface="Arial" panose="020B0604020202020204"/>
                <a:ea typeface="+mn-ea"/>
                <a:cs typeface="+mn-cs"/>
              </a:rPr>
              <a:t>3. Gattrell WT, et al. </a:t>
            </a:r>
            <a:r>
              <a:rPr kumimoji="0" lang="en-US" sz="1000" b="0" i="0" u="none" strike="noStrike" kern="1200" cap="none" spc="0" normalizeH="0" baseline="0" noProof="0" err="1">
                <a:ln>
                  <a:noFill/>
                </a:ln>
                <a:solidFill>
                  <a:srgbClr val="000000"/>
                </a:solidFill>
                <a:effectLst/>
                <a:uLnTx/>
                <a:uFillTx/>
                <a:latin typeface="Arial" panose="020B0604020202020204"/>
                <a:ea typeface="+mn-ea"/>
                <a:cs typeface="+mn-cs"/>
              </a:rPr>
              <a:t>medRxiv</a:t>
            </a:r>
            <a:r>
              <a:rPr kumimoji="0" lang="en-US" sz="1000" b="0" i="0" u="none" strike="noStrike" kern="1200" cap="none" spc="0" normalizeH="0" baseline="0" noProof="0">
                <a:ln>
                  <a:noFill/>
                </a:ln>
                <a:solidFill>
                  <a:srgbClr val="000000"/>
                </a:solidFill>
                <a:effectLst/>
                <a:uLnTx/>
                <a:uFillTx/>
                <a:latin typeface="Arial" panose="020B0604020202020204"/>
                <a:ea typeface="+mn-ea"/>
                <a:cs typeface="+mn-cs"/>
              </a:rPr>
              <a:t> 2023.08.22.23294261; </a:t>
            </a:r>
            <a:r>
              <a:rPr kumimoji="0" lang="en-US" sz="1000" b="0" i="0" u="none" strike="noStrike" kern="1200" cap="none" spc="0" normalizeH="0" baseline="0" noProof="0" err="1">
                <a:ln>
                  <a:noFill/>
                </a:ln>
                <a:solidFill>
                  <a:srgbClr val="000000"/>
                </a:solidFill>
                <a:effectLst/>
                <a:uLnTx/>
                <a:uFillTx/>
                <a:latin typeface="Arial" panose="020B0604020202020204"/>
                <a:ea typeface="+mn-ea"/>
                <a:cs typeface="+mn-cs"/>
              </a:rPr>
              <a:t>doi</a:t>
            </a:r>
            <a:r>
              <a:rPr kumimoji="0" lang="en-US" sz="1000" b="0" i="0" u="none" strike="noStrike" kern="1200" cap="none" spc="0" normalizeH="0" baseline="0" noProof="0">
                <a:ln>
                  <a:noFill/>
                </a:ln>
                <a:solidFill>
                  <a:srgbClr val="000000"/>
                </a:solidFill>
                <a:effectLst/>
                <a:uLnTx/>
                <a:uFillTx/>
                <a:latin typeface="Arial" panose="020B0604020202020204"/>
                <a:ea typeface="+mn-ea"/>
                <a:cs typeface="+mn-cs"/>
              </a:rPr>
              <a:t>: https://doi.org/10.1101/2023.08.22.23294261</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Arial" panose="020B0604020202020204"/>
                <a:ea typeface="+mn-ea"/>
                <a:cs typeface="+mn-cs"/>
              </a:rPr>
              <a:t>This information is for educational use only. Do not copy. Do not distribute.</a:t>
            </a:r>
          </a:p>
        </p:txBody>
      </p:sp>
    </p:spTree>
    <p:extLst>
      <p:ext uri="{BB962C8B-B14F-4D97-AF65-F5344CB8AC3E}">
        <p14:creationId xmlns:p14="http://schemas.microsoft.com/office/powerpoint/2010/main" val="39033849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fade">
                                      <p:cBhvr>
                                        <p:cTn id="10" dur="500"/>
                                        <p:tgtEl>
                                          <p:spTgt spid="2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69"/>
                                        </p:tgtEl>
                                        <p:attrNameLst>
                                          <p:attrName>style.visibility</p:attrName>
                                        </p:attrNameLst>
                                      </p:cBhvr>
                                      <p:to>
                                        <p:strVal val="visible"/>
                                      </p:to>
                                    </p:set>
                                    <p:animEffect transition="in" filter="fade">
                                      <p:cBhvr>
                                        <p:cTn id="15" dur="500"/>
                                        <p:tgtEl>
                                          <p:spTgt spid="69"/>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70"/>
                                        </p:tgtEl>
                                        <p:attrNameLst>
                                          <p:attrName>style.visibility</p:attrName>
                                        </p:attrNameLst>
                                      </p:cBhvr>
                                      <p:to>
                                        <p:strVal val="visible"/>
                                      </p:to>
                                    </p:set>
                                    <p:animEffect transition="in" filter="fade">
                                      <p:cBhvr>
                                        <p:cTn id="18" dur="500"/>
                                        <p:tgtEl>
                                          <p:spTgt spid="70"/>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71"/>
                                        </p:tgtEl>
                                        <p:attrNameLst>
                                          <p:attrName>style.visibility</p:attrName>
                                        </p:attrNameLst>
                                      </p:cBhvr>
                                      <p:to>
                                        <p:strVal val="visible"/>
                                      </p:to>
                                    </p:set>
                                    <p:animEffect transition="in" filter="fade">
                                      <p:cBhvr>
                                        <p:cTn id="21" dur="500"/>
                                        <p:tgtEl>
                                          <p:spTgt spid="71"/>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72"/>
                                        </p:tgtEl>
                                        <p:attrNameLst>
                                          <p:attrName>style.visibility</p:attrName>
                                        </p:attrNameLst>
                                      </p:cBhvr>
                                      <p:to>
                                        <p:strVal val="visible"/>
                                      </p:to>
                                    </p:set>
                                    <p:animEffect transition="in" filter="fade">
                                      <p:cBhvr>
                                        <p:cTn id="24" dur="500"/>
                                        <p:tgtEl>
                                          <p:spTgt spid="72"/>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73"/>
                                        </p:tgtEl>
                                        <p:attrNameLst>
                                          <p:attrName>style.visibility</p:attrName>
                                        </p:attrNameLst>
                                      </p:cBhvr>
                                      <p:to>
                                        <p:strVal val="visible"/>
                                      </p:to>
                                    </p:set>
                                    <p:animEffect transition="in" filter="fade">
                                      <p:cBhvr>
                                        <p:cTn id="27" dur="500"/>
                                        <p:tgtEl>
                                          <p:spTgt spid="73"/>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74"/>
                                        </p:tgtEl>
                                        <p:attrNameLst>
                                          <p:attrName>style.visibility</p:attrName>
                                        </p:attrNameLst>
                                      </p:cBhvr>
                                      <p:to>
                                        <p:strVal val="visible"/>
                                      </p:to>
                                    </p:set>
                                    <p:animEffect transition="in" filter="fade">
                                      <p:cBhvr>
                                        <p:cTn id="30" dur="500"/>
                                        <p:tgtEl>
                                          <p:spTgt spid="74"/>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75"/>
                                        </p:tgtEl>
                                        <p:attrNameLst>
                                          <p:attrName>style.visibility</p:attrName>
                                        </p:attrNameLst>
                                      </p:cBhvr>
                                      <p:to>
                                        <p:strVal val="visible"/>
                                      </p:to>
                                    </p:set>
                                    <p:animEffect transition="in" filter="fade">
                                      <p:cBhvr>
                                        <p:cTn id="35" dur="500"/>
                                        <p:tgtEl>
                                          <p:spTgt spid="75"/>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76"/>
                                        </p:tgtEl>
                                        <p:attrNameLst>
                                          <p:attrName>style.visibility</p:attrName>
                                        </p:attrNameLst>
                                      </p:cBhvr>
                                      <p:to>
                                        <p:strVal val="visible"/>
                                      </p:to>
                                    </p:set>
                                    <p:animEffect transition="in" filter="fade">
                                      <p:cBhvr>
                                        <p:cTn id="38" dur="500"/>
                                        <p:tgtEl>
                                          <p:spTgt spid="76"/>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77"/>
                                        </p:tgtEl>
                                        <p:attrNameLst>
                                          <p:attrName>style.visibility</p:attrName>
                                        </p:attrNameLst>
                                      </p:cBhvr>
                                      <p:to>
                                        <p:strVal val="visible"/>
                                      </p:to>
                                    </p:set>
                                    <p:animEffect transition="in" filter="fade">
                                      <p:cBhvr>
                                        <p:cTn id="41" dur="500"/>
                                        <p:tgtEl>
                                          <p:spTgt spid="77"/>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78"/>
                                        </p:tgtEl>
                                        <p:attrNameLst>
                                          <p:attrName>style.visibility</p:attrName>
                                        </p:attrNameLst>
                                      </p:cBhvr>
                                      <p:to>
                                        <p:strVal val="visible"/>
                                      </p:to>
                                    </p:set>
                                    <p:animEffect transition="in" filter="fade">
                                      <p:cBhvr>
                                        <p:cTn id="44" dur="500"/>
                                        <p:tgtEl>
                                          <p:spTgt spid="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20" grpId="0" animBg="1"/>
      <p:bldP spid="69" grpId="0" animBg="1"/>
      <p:bldP spid="70" grpId="0" animBg="1"/>
      <p:bldP spid="71" grpId="0" animBg="1"/>
      <p:bldP spid="72" grpId="0" animBg="1"/>
      <p:bldP spid="73" grpId="0" animBg="1"/>
      <p:bldP spid="74" grpId="0" animBg="1"/>
      <p:bldP spid="75" grpId="0" animBg="1"/>
      <p:bldP spid="76" grpId="0" animBg="1"/>
      <p:bldP spid="77" grpId="0" animBg="1"/>
      <p:bldP spid="7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42EE2DA-2A8D-EB0B-4430-752139EDACEE}"/>
              </a:ext>
            </a:extLst>
          </p:cNvPr>
          <p:cNvSpPr>
            <a:spLocks noGrp="1"/>
          </p:cNvSpPr>
          <p:nvPr>
            <p:ph type="title"/>
          </p:nvPr>
        </p:nvSpPr>
        <p:spPr/>
        <p:txBody>
          <a:bodyPr/>
          <a:lstStyle/>
          <a:p>
            <a:r>
              <a:rPr lang="en-GB"/>
              <a:t>ACCORD steering committee</a:t>
            </a:r>
          </a:p>
        </p:txBody>
      </p:sp>
      <p:sp>
        <p:nvSpPr>
          <p:cNvPr id="17" name="TextBox 16">
            <a:extLst>
              <a:ext uri="{FF2B5EF4-FFF2-40B4-BE49-F238E27FC236}">
                <a16:creationId xmlns:a16="http://schemas.microsoft.com/office/drawing/2014/main" id="{0BDC5F72-1189-19BA-7E6D-1741BE087A57}"/>
              </a:ext>
            </a:extLst>
          </p:cNvPr>
          <p:cNvSpPr txBox="1"/>
          <p:nvPr/>
        </p:nvSpPr>
        <p:spPr>
          <a:xfrm>
            <a:off x="601291" y="3212027"/>
            <a:ext cx="1475266" cy="430887"/>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srgbClr val="000000"/>
                </a:solidFill>
                <a:effectLst/>
                <a:uLnTx/>
                <a:uFillTx/>
                <a:latin typeface="Arial" panose="020B0604020202020204"/>
                <a:ea typeface="+mn-ea"/>
                <a:cs typeface="Calibri" panose="020F0502020204030204" pitchFamily="34" charset="0"/>
              </a:rPr>
              <a:t>Will Gattrell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1" u="none" strike="noStrike" kern="1200" cap="none" spc="0" normalizeH="0" baseline="0" noProof="0">
                <a:ln>
                  <a:noFill/>
                </a:ln>
                <a:solidFill>
                  <a:srgbClr val="000000"/>
                </a:solidFill>
                <a:effectLst/>
                <a:uLnTx/>
                <a:uFillTx/>
                <a:latin typeface="Arial" panose="020B0604020202020204"/>
                <a:ea typeface="+mn-ea"/>
                <a:cs typeface="Calibri" panose="020F0502020204030204" pitchFamily="34" charset="0"/>
              </a:rPr>
              <a:t>Bristol Myers Squibb</a:t>
            </a:r>
          </a:p>
        </p:txBody>
      </p:sp>
      <p:sp>
        <p:nvSpPr>
          <p:cNvPr id="18" name="TextBox 17">
            <a:extLst>
              <a:ext uri="{FF2B5EF4-FFF2-40B4-BE49-F238E27FC236}">
                <a16:creationId xmlns:a16="http://schemas.microsoft.com/office/drawing/2014/main" id="{51442892-CD0B-6D85-A00D-9F4E8DE54945}"/>
              </a:ext>
            </a:extLst>
          </p:cNvPr>
          <p:cNvSpPr txBox="1"/>
          <p:nvPr/>
        </p:nvSpPr>
        <p:spPr>
          <a:xfrm>
            <a:off x="2455393" y="3212027"/>
            <a:ext cx="1475268" cy="430887"/>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srgbClr val="000000"/>
                </a:solidFill>
                <a:effectLst/>
                <a:uLnTx/>
                <a:uFillTx/>
                <a:latin typeface="Arial" panose="020B0604020202020204"/>
                <a:ea typeface="+mn-ea"/>
                <a:cs typeface="Calibri" panose="020F0502020204030204" pitchFamily="34" charset="0"/>
              </a:rPr>
              <a:t>Niall Harrison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1" u="none" strike="noStrike" kern="1200" cap="none" spc="0" normalizeH="0" baseline="0" noProof="0">
                <a:ln>
                  <a:noFill/>
                </a:ln>
                <a:solidFill>
                  <a:srgbClr val="000000"/>
                </a:solidFill>
                <a:effectLst/>
                <a:uLnTx/>
                <a:uFillTx/>
                <a:latin typeface="Arial" panose="020B0604020202020204"/>
                <a:ea typeface="+mn-ea"/>
                <a:cs typeface="Calibri" panose="020F0502020204030204" pitchFamily="34" charset="0"/>
              </a:rPr>
              <a:t>OPEN Health</a:t>
            </a:r>
          </a:p>
        </p:txBody>
      </p:sp>
      <p:sp>
        <p:nvSpPr>
          <p:cNvPr id="19" name="TextBox 18">
            <a:extLst>
              <a:ext uri="{FF2B5EF4-FFF2-40B4-BE49-F238E27FC236}">
                <a16:creationId xmlns:a16="http://schemas.microsoft.com/office/drawing/2014/main" id="{983D4D7A-73C7-5EE5-27C7-6C4AD4FD2E75}"/>
              </a:ext>
            </a:extLst>
          </p:cNvPr>
          <p:cNvSpPr txBox="1"/>
          <p:nvPr/>
        </p:nvSpPr>
        <p:spPr>
          <a:xfrm>
            <a:off x="6168687" y="5456555"/>
            <a:ext cx="1475268" cy="430887"/>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srgbClr val="000000"/>
                </a:solidFill>
                <a:effectLst/>
                <a:uLnTx/>
                <a:uFillTx/>
                <a:latin typeface="Arial" panose="020B0604020202020204"/>
                <a:ea typeface="+mn-ea"/>
                <a:cs typeface="Calibri" panose="020F0502020204030204" pitchFamily="34" charset="0"/>
              </a:rPr>
              <a:t>Amrit Pali Hungin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1" u="none" strike="noStrike" kern="1200" cap="none" spc="0" normalizeH="0" baseline="0" noProof="0">
                <a:ln>
                  <a:noFill/>
                </a:ln>
                <a:solidFill>
                  <a:srgbClr val="000000"/>
                </a:solidFill>
                <a:effectLst/>
                <a:uLnTx/>
                <a:uFillTx/>
                <a:latin typeface="Arial" panose="020B0604020202020204"/>
                <a:ea typeface="+mn-ea"/>
                <a:cs typeface="Calibri" panose="020F0502020204030204" pitchFamily="34" charset="0"/>
              </a:rPr>
              <a:t>University of Newcastle</a:t>
            </a:r>
          </a:p>
        </p:txBody>
      </p:sp>
      <p:sp>
        <p:nvSpPr>
          <p:cNvPr id="20" name="TextBox 19">
            <a:extLst>
              <a:ext uri="{FF2B5EF4-FFF2-40B4-BE49-F238E27FC236}">
                <a16:creationId xmlns:a16="http://schemas.microsoft.com/office/drawing/2014/main" id="{529AAC14-826B-F592-251F-4552C0C417D0}"/>
              </a:ext>
            </a:extLst>
          </p:cNvPr>
          <p:cNvSpPr txBox="1"/>
          <p:nvPr/>
        </p:nvSpPr>
        <p:spPr>
          <a:xfrm>
            <a:off x="4335923" y="5456555"/>
            <a:ext cx="1741585" cy="430887"/>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srgbClr val="000000"/>
                </a:solidFill>
                <a:effectLst/>
                <a:uLnTx/>
                <a:uFillTx/>
                <a:latin typeface="Arial" panose="020B0604020202020204"/>
                <a:ea typeface="+mn-ea"/>
                <a:cs typeface="Calibri" panose="020F0502020204030204" pitchFamily="34" charset="0"/>
              </a:rPr>
              <a:t>Keith Goldman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1" u="none" strike="noStrike" kern="1200" cap="none" spc="0" normalizeH="0" baseline="0" noProof="0">
                <a:ln>
                  <a:noFill/>
                </a:ln>
                <a:solidFill>
                  <a:srgbClr val="000000"/>
                </a:solidFill>
                <a:effectLst/>
                <a:uLnTx/>
                <a:uFillTx/>
                <a:latin typeface="Arial" panose="020B0604020202020204"/>
                <a:ea typeface="+mn-ea"/>
                <a:cs typeface="Calibri" panose="020F0502020204030204" pitchFamily="34" charset="0"/>
              </a:rPr>
              <a:t>AbbVie</a:t>
            </a:r>
          </a:p>
        </p:txBody>
      </p:sp>
      <p:sp>
        <p:nvSpPr>
          <p:cNvPr id="21" name="TextBox 20">
            <a:extLst>
              <a:ext uri="{FF2B5EF4-FFF2-40B4-BE49-F238E27FC236}">
                <a16:creationId xmlns:a16="http://schemas.microsoft.com/office/drawing/2014/main" id="{EF4E579B-4EFC-E25B-6BA5-9497D23C8EB1}"/>
              </a:ext>
            </a:extLst>
          </p:cNvPr>
          <p:cNvSpPr txBox="1"/>
          <p:nvPr/>
        </p:nvSpPr>
        <p:spPr>
          <a:xfrm>
            <a:off x="8157059" y="5456555"/>
            <a:ext cx="1741585" cy="430887"/>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srgbClr val="000000"/>
                </a:solidFill>
                <a:effectLst/>
                <a:uLnTx/>
                <a:uFillTx/>
                <a:latin typeface="Arial" panose="020B0604020202020204"/>
                <a:ea typeface="+mn-ea"/>
                <a:cs typeface="Calibri" panose="020F0502020204030204" pitchFamily="34" charset="0"/>
              </a:rPr>
              <a:t>Ellen L. Hughes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1" u="none" strike="noStrike" kern="1200" cap="none" spc="0" normalizeH="0" baseline="0" noProof="0">
                <a:ln>
                  <a:noFill/>
                </a:ln>
                <a:solidFill>
                  <a:srgbClr val="000000"/>
                </a:solidFill>
                <a:effectLst/>
                <a:uLnTx/>
                <a:uFillTx/>
                <a:latin typeface="Arial" panose="020B0604020202020204"/>
                <a:ea typeface="+mn-ea"/>
                <a:cs typeface="Calibri" panose="020F0502020204030204" pitchFamily="34" charset="0"/>
              </a:rPr>
              <a:t>Camino Communications</a:t>
            </a:r>
          </a:p>
        </p:txBody>
      </p:sp>
      <p:sp>
        <p:nvSpPr>
          <p:cNvPr id="22" name="TextBox 21">
            <a:extLst>
              <a:ext uri="{FF2B5EF4-FFF2-40B4-BE49-F238E27FC236}">
                <a16:creationId xmlns:a16="http://schemas.microsoft.com/office/drawing/2014/main" id="{04B7DF73-8BB9-6357-785B-185B75C58B8F}"/>
              </a:ext>
            </a:extLst>
          </p:cNvPr>
          <p:cNvSpPr txBox="1"/>
          <p:nvPr/>
        </p:nvSpPr>
        <p:spPr>
          <a:xfrm>
            <a:off x="4333968" y="3212027"/>
            <a:ext cx="1475268" cy="600164"/>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srgbClr val="000000"/>
                </a:solidFill>
                <a:effectLst/>
                <a:uLnTx/>
                <a:uFillTx/>
                <a:latin typeface="Arial" panose="020B0604020202020204"/>
                <a:ea typeface="+mn-ea"/>
                <a:cs typeface="Calibri" panose="020F0502020204030204" pitchFamily="34" charset="0"/>
              </a:rPr>
              <a:t>Patricia Logullo</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1" u="none" strike="noStrike" kern="1200" cap="none" spc="-10" normalizeH="0" baseline="0" noProof="0">
                <a:ln>
                  <a:noFill/>
                </a:ln>
                <a:solidFill>
                  <a:srgbClr val="000000"/>
                </a:solidFill>
                <a:effectLst/>
                <a:uLnTx/>
                <a:uFillTx/>
                <a:latin typeface="Arial" panose="020B0604020202020204"/>
                <a:ea typeface="+mn-ea"/>
                <a:cs typeface="Calibri" panose="020F0502020204030204" pitchFamily="34" charset="0"/>
              </a:rPr>
              <a:t>University of Oxford and EQUATOR</a:t>
            </a:r>
          </a:p>
        </p:txBody>
      </p:sp>
      <p:sp>
        <p:nvSpPr>
          <p:cNvPr id="23" name="TextBox 22">
            <a:extLst>
              <a:ext uri="{FF2B5EF4-FFF2-40B4-BE49-F238E27FC236}">
                <a16:creationId xmlns:a16="http://schemas.microsoft.com/office/drawing/2014/main" id="{9045B463-4076-3BB2-6A87-4A8899629C8E}"/>
              </a:ext>
            </a:extLst>
          </p:cNvPr>
          <p:cNvSpPr txBox="1"/>
          <p:nvPr/>
        </p:nvSpPr>
        <p:spPr>
          <a:xfrm>
            <a:off x="2393016" y="5456555"/>
            <a:ext cx="1705178" cy="600164"/>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srgbClr val="000000"/>
                </a:solidFill>
                <a:effectLst/>
                <a:uLnTx/>
                <a:uFillTx/>
                <a:latin typeface="Arial" panose="020B0604020202020204"/>
                <a:ea typeface="+mn-ea"/>
                <a:cs typeface="Calibri" panose="020F0502020204030204" pitchFamily="34" charset="0"/>
              </a:rPr>
              <a:t>David Tovey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1" u="none" strike="noStrike" kern="1200" cap="none" spc="0" normalizeH="0" baseline="0" noProof="0">
                <a:ln>
                  <a:noFill/>
                </a:ln>
                <a:solidFill>
                  <a:srgbClr val="000000"/>
                </a:solidFill>
                <a:effectLst/>
                <a:uLnTx/>
                <a:uFillTx/>
                <a:latin typeface="Arial" panose="020B0604020202020204"/>
                <a:ea typeface="+mn-ea"/>
                <a:cs typeface="Calibri" panose="020F0502020204030204" pitchFamily="34" charset="0"/>
              </a:rPr>
              <a:t>Journal of Clinical Epidemiology</a:t>
            </a:r>
          </a:p>
        </p:txBody>
      </p:sp>
      <p:sp>
        <p:nvSpPr>
          <p:cNvPr id="24" name="TextBox 23">
            <a:extLst>
              <a:ext uri="{FF2B5EF4-FFF2-40B4-BE49-F238E27FC236}">
                <a16:creationId xmlns:a16="http://schemas.microsoft.com/office/drawing/2014/main" id="{F69ACDAE-54E4-C1B7-16AF-E044DC162104}"/>
              </a:ext>
            </a:extLst>
          </p:cNvPr>
          <p:cNvSpPr txBox="1"/>
          <p:nvPr/>
        </p:nvSpPr>
        <p:spPr>
          <a:xfrm>
            <a:off x="6190166" y="3212027"/>
            <a:ext cx="1453790" cy="600164"/>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srgbClr val="000000"/>
                </a:solidFill>
                <a:effectLst/>
                <a:uLnTx/>
                <a:uFillTx/>
                <a:latin typeface="Arial" panose="020B0604020202020204"/>
                <a:ea typeface="+mn-ea"/>
                <a:cs typeface="Calibri" panose="020F0502020204030204" pitchFamily="34" charset="0"/>
              </a:rPr>
              <a:t>Esther J. van Zuuren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1" u="none" strike="noStrike" kern="1200" cap="none" spc="0" normalizeH="0" baseline="0" noProof="0">
                <a:ln>
                  <a:noFill/>
                </a:ln>
                <a:solidFill>
                  <a:srgbClr val="000000"/>
                </a:solidFill>
                <a:effectLst/>
                <a:uLnTx/>
                <a:uFillTx/>
                <a:latin typeface="Arial" panose="020B0604020202020204"/>
                <a:ea typeface="+mn-ea"/>
                <a:cs typeface="Calibri" panose="020F0502020204030204" pitchFamily="34" charset="0"/>
              </a:rPr>
              <a:t>Leiden University Medical Centre</a:t>
            </a:r>
          </a:p>
        </p:txBody>
      </p:sp>
      <p:sp>
        <p:nvSpPr>
          <p:cNvPr id="25" name="TextBox 24">
            <a:extLst>
              <a:ext uri="{FF2B5EF4-FFF2-40B4-BE49-F238E27FC236}">
                <a16:creationId xmlns:a16="http://schemas.microsoft.com/office/drawing/2014/main" id="{DC3347AD-391D-33BF-AF97-3FF92FFF063F}"/>
              </a:ext>
            </a:extLst>
          </p:cNvPr>
          <p:cNvSpPr txBox="1"/>
          <p:nvPr/>
        </p:nvSpPr>
        <p:spPr>
          <a:xfrm>
            <a:off x="600563" y="5456555"/>
            <a:ext cx="1554724" cy="600164"/>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srgbClr val="000000"/>
                </a:solidFill>
                <a:effectLst/>
                <a:uLnTx/>
                <a:uFillTx/>
                <a:latin typeface="Arial" panose="020B0604020202020204"/>
                <a:ea typeface="+mn-ea"/>
                <a:cs typeface="Calibri" panose="020F0502020204030204" pitchFamily="34" charset="0"/>
              </a:rPr>
              <a:t>Christopher C. Winchester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1" u="none" strike="noStrike" kern="1200" cap="none" spc="0" normalizeH="0" baseline="0" noProof="0">
                <a:ln>
                  <a:noFill/>
                </a:ln>
                <a:solidFill>
                  <a:srgbClr val="000000"/>
                </a:solidFill>
                <a:effectLst/>
                <a:uLnTx/>
                <a:uFillTx/>
                <a:latin typeface="Arial" panose="020B0604020202020204"/>
                <a:ea typeface="+mn-ea"/>
                <a:cs typeface="Calibri" panose="020F0502020204030204" pitchFamily="34" charset="0"/>
              </a:rPr>
              <a:t>Oxford </a:t>
            </a:r>
            <a:r>
              <a:rPr kumimoji="0" lang="en-GB" sz="1100" b="0" i="1" u="none" strike="noStrike" kern="1200" cap="none" spc="0" normalizeH="0" baseline="0" noProof="0" err="1">
                <a:ln>
                  <a:noFill/>
                </a:ln>
                <a:solidFill>
                  <a:srgbClr val="000000"/>
                </a:solidFill>
                <a:effectLst/>
                <a:uLnTx/>
                <a:uFillTx/>
                <a:latin typeface="Arial" panose="020B0604020202020204"/>
                <a:ea typeface="+mn-ea"/>
                <a:cs typeface="Calibri" panose="020F0502020204030204" pitchFamily="34" charset="0"/>
              </a:rPr>
              <a:t>PharmaGenesis</a:t>
            </a:r>
            <a:endParaRPr kumimoji="0" lang="en-GB" sz="1100" b="0" i="1" u="none" strike="noStrike" kern="1200" cap="none" spc="0" normalizeH="0" baseline="0" noProof="0">
              <a:ln>
                <a:noFill/>
              </a:ln>
              <a:solidFill>
                <a:srgbClr val="000000"/>
              </a:solidFill>
              <a:effectLst/>
              <a:uLnTx/>
              <a:uFillTx/>
              <a:latin typeface="Arial" panose="020B0604020202020204"/>
              <a:ea typeface="+mn-ea"/>
              <a:cs typeface="Calibri" panose="020F0502020204030204" pitchFamily="34" charset="0"/>
            </a:endParaRPr>
          </a:p>
        </p:txBody>
      </p:sp>
      <p:pic>
        <p:nvPicPr>
          <p:cNvPr id="26" name="Picture 25" descr="A person in a red shirt&#10;&#10;Description automatically generated with medium confidence">
            <a:extLst>
              <a:ext uri="{FF2B5EF4-FFF2-40B4-BE49-F238E27FC236}">
                <a16:creationId xmlns:a16="http://schemas.microsoft.com/office/drawing/2014/main" id="{CF480A5F-DF48-4721-C5CA-2259D97A911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01291" y="1835503"/>
            <a:ext cx="1293753" cy="1330411"/>
          </a:xfrm>
          <a:prstGeom prst="rect">
            <a:avLst/>
          </a:prstGeom>
        </p:spPr>
      </p:pic>
      <p:pic>
        <p:nvPicPr>
          <p:cNvPr id="27" name="Picture 26" descr="A person wearing glasses&#10;&#10;Description automatically generated with low confidence">
            <a:extLst>
              <a:ext uri="{FF2B5EF4-FFF2-40B4-BE49-F238E27FC236}">
                <a16:creationId xmlns:a16="http://schemas.microsoft.com/office/drawing/2014/main" id="{50FDED42-FE65-D084-B18D-CDB14424DB22}"/>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839"/>
          <a:stretch/>
        </p:blipFill>
        <p:spPr>
          <a:xfrm>
            <a:off x="2393016" y="4080031"/>
            <a:ext cx="1400804" cy="1330411"/>
          </a:xfrm>
          <a:prstGeom prst="rect">
            <a:avLst/>
          </a:prstGeom>
        </p:spPr>
      </p:pic>
      <p:pic>
        <p:nvPicPr>
          <p:cNvPr id="28" name="Picture 27" descr="A person smiling for the camera&#10;&#10;Description automatically generated with low confidence">
            <a:extLst>
              <a:ext uri="{FF2B5EF4-FFF2-40B4-BE49-F238E27FC236}">
                <a16:creationId xmlns:a16="http://schemas.microsoft.com/office/drawing/2014/main" id="{4EBB224F-A12C-A62F-BAA9-096B4C23992F}"/>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6190165" y="1835503"/>
            <a:ext cx="1244583" cy="1330411"/>
          </a:xfrm>
          <a:prstGeom prst="rect">
            <a:avLst/>
          </a:prstGeom>
        </p:spPr>
      </p:pic>
      <p:pic>
        <p:nvPicPr>
          <p:cNvPr id="29" name="Picture 28" descr="A person smiling for the camera&#10;&#10;Description automatically generated with low confidence">
            <a:extLst>
              <a:ext uri="{FF2B5EF4-FFF2-40B4-BE49-F238E27FC236}">
                <a16:creationId xmlns:a16="http://schemas.microsoft.com/office/drawing/2014/main" id="{D4D5B490-42C4-4463-5369-395A3CF6A907}"/>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333968" y="1835503"/>
            <a:ext cx="1330411" cy="1330411"/>
          </a:xfrm>
          <a:prstGeom prst="rect">
            <a:avLst/>
          </a:prstGeom>
        </p:spPr>
      </p:pic>
      <p:pic>
        <p:nvPicPr>
          <p:cNvPr id="30" name="Picture 29" descr="A person smiling for the camera&#10;&#10;Description automatically generated with medium confidence">
            <a:extLst>
              <a:ext uri="{FF2B5EF4-FFF2-40B4-BE49-F238E27FC236}">
                <a16:creationId xmlns:a16="http://schemas.microsoft.com/office/drawing/2014/main" id="{708DA442-83E3-FA06-8AAE-D6252F1B2DA5}"/>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600563" y="4080031"/>
            <a:ext cx="1375848" cy="1330411"/>
          </a:xfrm>
          <a:prstGeom prst="rect">
            <a:avLst/>
          </a:prstGeom>
        </p:spPr>
      </p:pic>
      <p:pic>
        <p:nvPicPr>
          <p:cNvPr id="31" name="Picture 30" descr="A person wearing a black hat and glasses&#10;&#10;Description automatically generated with low confidence">
            <a:extLst>
              <a:ext uri="{FF2B5EF4-FFF2-40B4-BE49-F238E27FC236}">
                <a16:creationId xmlns:a16="http://schemas.microsoft.com/office/drawing/2014/main" id="{46877D2E-72B5-CCD9-6917-375362AF8C67}"/>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6168687" y="4080031"/>
            <a:ext cx="1330411" cy="1330411"/>
          </a:xfrm>
          <a:prstGeom prst="rect">
            <a:avLst/>
          </a:prstGeom>
        </p:spPr>
      </p:pic>
      <p:pic>
        <p:nvPicPr>
          <p:cNvPr id="32" name="Picture 31" descr="A person in a suit smiling&#10;&#10;Description automatically generated with medium confidence">
            <a:extLst>
              <a:ext uri="{FF2B5EF4-FFF2-40B4-BE49-F238E27FC236}">
                <a16:creationId xmlns:a16="http://schemas.microsoft.com/office/drawing/2014/main" id="{9AC042C0-A63A-0B54-7A34-7B3113939268}"/>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4335923" y="4080031"/>
            <a:ext cx="1196800" cy="1330411"/>
          </a:xfrm>
          <a:prstGeom prst="rect">
            <a:avLst/>
          </a:prstGeom>
        </p:spPr>
      </p:pic>
      <p:pic>
        <p:nvPicPr>
          <p:cNvPr id="33" name="Picture 32" descr="A person wearing glasses&#10;&#10;Description automatically generated with medium confidence">
            <a:extLst>
              <a:ext uri="{FF2B5EF4-FFF2-40B4-BE49-F238E27FC236}">
                <a16:creationId xmlns:a16="http://schemas.microsoft.com/office/drawing/2014/main" id="{C35ACB60-2825-A1CF-6C36-B78E8FC51390}"/>
              </a:ext>
            </a:extLst>
          </p:cNvPr>
          <p:cNvPicPr>
            <a:picLocks noChangeAspect="1"/>
          </p:cNvPicPr>
          <p:nvPr/>
        </p:nvPicPr>
        <p:blipFill rotWithShape="1">
          <a:blip r:embed="rId10" cstate="screen">
            <a:extLst>
              <a:ext uri="{28A0092B-C50C-407E-A947-70E740481C1C}">
                <a14:useLocalDpi xmlns:a14="http://schemas.microsoft.com/office/drawing/2010/main"/>
              </a:ext>
            </a:extLst>
          </a:blip>
          <a:srcRect/>
          <a:stretch/>
        </p:blipFill>
        <p:spPr>
          <a:xfrm>
            <a:off x="2455393" y="1835503"/>
            <a:ext cx="1318226" cy="1330411"/>
          </a:xfrm>
          <a:prstGeom prst="rect">
            <a:avLst/>
          </a:prstGeom>
        </p:spPr>
      </p:pic>
      <p:pic>
        <p:nvPicPr>
          <p:cNvPr id="34" name="Picture 33" descr="A picture containing sky, outdoor, person&#10;&#10;Description automatically generated">
            <a:extLst>
              <a:ext uri="{FF2B5EF4-FFF2-40B4-BE49-F238E27FC236}">
                <a16:creationId xmlns:a16="http://schemas.microsoft.com/office/drawing/2014/main" id="{A1C4187B-4DD2-A36B-74D8-F5078A437DBE}"/>
              </a:ext>
            </a:extLst>
          </p:cNvPr>
          <p:cNvPicPr>
            <a:picLocks noChangeAspect="1"/>
          </p:cNvPicPr>
          <p:nvPr/>
        </p:nvPicPr>
        <p:blipFill rotWithShape="1">
          <a:blip r:embed="rId11" cstate="screen">
            <a:extLst>
              <a:ext uri="{28A0092B-C50C-407E-A947-70E740481C1C}">
                <a14:useLocalDpi xmlns:a14="http://schemas.microsoft.com/office/drawing/2010/main"/>
              </a:ext>
            </a:extLst>
          </a:blip>
          <a:srcRect/>
          <a:stretch/>
        </p:blipFill>
        <p:spPr>
          <a:xfrm>
            <a:off x="8157059" y="4080031"/>
            <a:ext cx="1357697" cy="1330411"/>
          </a:xfrm>
          <a:prstGeom prst="rect">
            <a:avLst/>
          </a:prstGeom>
        </p:spPr>
      </p:pic>
      <p:sp>
        <p:nvSpPr>
          <p:cNvPr id="35" name="TextBox 34">
            <a:extLst>
              <a:ext uri="{FF2B5EF4-FFF2-40B4-BE49-F238E27FC236}">
                <a16:creationId xmlns:a16="http://schemas.microsoft.com/office/drawing/2014/main" id="{AD164A5F-CF1E-C01D-B3BA-FED4D3272A13}"/>
              </a:ext>
            </a:extLst>
          </p:cNvPr>
          <p:cNvSpPr txBox="1"/>
          <p:nvPr/>
        </p:nvSpPr>
        <p:spPr>
          <a:xfrm>
            <a:off x="8159741" y="3212027"/>
            <a:ext cx="1741585" cy="769441"/>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srgbClr val="000000"/>
                </a:solidFill>
                <a:effectLst/>
                <a:uLnTx/>
                <a:uFillTx/>
                <a:latin typeface="Arial" panose="020B0604020202020204"/>
                <a:ea typeface="+mn-ea"/>
                <a:cs typeface="Calibri" panose="020F0502020204030204" pitchFamily="34" charset="0"/>
              </a:rPr>
              <a:t>Amy Price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1" u="none" strike="noStrike" kern="1200" cap="none" spc="0" normalizeH="0" baseline="0" noProof="0">
                <a:ln>
                  <a:noFill/>
                </a:ln>
                <a:solidFill>
                  <a:srgbClr val="000000"/>
                </a:solidFill>
                <a:effectLst/>
                <a:uLnTx/>
                <a:uFillTx/>
                <a:latin typeface="Arial" panose="020B0604020202020204"/>
                <a:ea typeface="+mn-ea"/>
                <a:cs typeface="Calibri" panose="020F0502020204030204" pitchFamily="34" charset="0"/>
              </a:rPr>
              <a:t>Stanford School of Medicine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1" u="none" strike="noStrike" kern="1200" cap="none" spc="0" normalizeH="0" baseline="0" noProof="0">
                <a:ln>
                  <a:noFill/>
                </a:ln>
                <a:solidFill>
                  <a:srgbClr val="000000"/>
                </a:solidFill>
                <a:effectLst/>
                <a:uLnTx/>
                <a:uFillTx/>
                <a:latin typeface="Arial" panose="020B0604020202020204"/>
                <a:ea typeface="+mn-ea"/>
                <a:cs typeface="Calibri" panose="020F0502020204030204" pitchFamily="34" charset="0"/>
              </a:rPr>
              <a:t>Patient Editor, BMJ</a:t>
            </a:r>
          </a:p>
        </p:txBody>
      </p:sp>
      <p:pic>
        <p:nvPicPr>
          <p:cNvPr id="36" name="Picture 2">
            <a:extLst>
              <a:ext uri="{FF2B5EF4-FFF2-40B4-BE49-F238E27FC236}">
                <a16:creationId xmlns:a16="http://schemas.microsoft.com/office/drawing/2014/main" id="{B24C0F58-8EE8-06EC-1E60-50232016968C}"/>
              </a:ext>
            </a:extLst>
          </p:cNvPr>
          <p:cNvPicPr>
            <a:picLocks noChangeAspect="1" noChangeArrowheads="1"/>
          </p:cNvPicPr>
          <p:nvPr/>
        </p:nvPicPr>
        <p:blipFill rotWithShape="1">
          <a:blip r:embed="rId12" cstate="screen">
            <a:extLst>
              <a:ext uri="{28A0092B-C50C-407E-A947-70E740481C1C}">
                <a14:useLocalDpi xmlns:a14="http://schemas.microsoft.com/office/drawing/2010/main"/>
              </a:ext>
            </a:extLst>
          </a:blip>
          <a:srcRect/>
          <a:stretch/>
        </p:blipFill>
        <p:spPr bwMode="auto">
          <a:xfrm>
            <a:off x="8159741" y="1835503"/>
            <a:ext cx="1358354" cy="1319976"/>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2" descr="Update on Physical Therapy Knowledge Broker Position | Physiotherapy  Association of British Columbia">
            <a:extLst>
              <a:ext uri="{FF2B5EF4-FFF2-40B4-BE49-F238E27FC236}">
                <a16:creationId xmlns:a16="http://schemas.microsoft.com/office/drawing/2014/main" id="{CE16F314-C0A3-C4AB-C2AD-E3C5FF4671C1}"/>
              </a:ext>
            </a:extLst>
          </p:cNvPr>
          <p:cNvPicPr>
            <a:picLocks noChangeAspect="1" noChangeArrowheads="1"/>
          </p:cNvPicPr>
          <p:nvPr/>
        </p:nvPicPr>
        <p:blipFill rotWithShape="1">
          <a:blip r:embed="rId13" cstate="screen">
            <a:extLst>
              <a:ext uri="{28A0092B-C50C-407E-A947-70E740481C1C}">
                <a14:useLocalDpi xmlns:a14="http://schemas.microsoft.com/office/drawing/2010/main"/>
              </a:ext>
            </a:extLst>
          </a:blip>
          <a:srcRect/>
          <a:stretch/>
        </p:blipFill>
        <p:spPr bwMode="auto">
          <a:xfrm>
            <a:off x="10196280" y="1835503"/>
            <a:ext cx="1245588" cy="1319976"/>
          </a:xfrm>
          <a:prstGeom prst="rect">
            <a:avLst/>
          </a:prstGeom>
          <a:noFill/>
          <a:extLst>
            <a:ext uri="{909E8E84-426E-40DD-AFC4-6F175D3DCCD1}">
              <a14:hiddenFill xmlns:a14="http://schemas.microsoft.com/office/drawing/2010/main">
                <a:solidFill>
                  <a:srgbClr val="FFFFFF"/>
                </a:solidFill>
              </a14:hiddenFill>
            </a:ext>
          </a:extLst>
        </p:spPr>
      </p:pic>
      <p:sp>
        <p:nvSpPr>
          <p:cNvPr id="38" name="TextBox 37">
            <a:extLst>
              <a:ext uri="{FF2B5EF4-FFF2-40B4-BE49-F238E27FC236}">
                <a16:creationId xmlns:a16="http://schemas.microsoft.com/office/drawing/2014/main" id="{61960154-A6BF-AC13-EDBF-1BFE7BA7DA1F}"/>
              </a:ext>
            </a:extLst>
          </p:cNvPr>
          <p:cNvSpPr txBox="1"/>
          <p:nvPr/>
        </p:nvSpPr>
        <p:spPr>
          <a:xfrm>
            <a:off x="10175157" y="3212028"/>
            <a:ext cx="1523037" cy="769441"/>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srgbClr val="000000"/>
                </a:solidFill>
                <a:effectLst/>
                <a:uLnTx/>
                <a:uFillTx/>
                <a:latin typeface="Arial" panose="020B0604020202020204"/>
                <a:ea typeface="+mn-ea"/>
                <a:cs typeface="Calibri" panose="020F0502020204030204" pitchFamily="34" charset="0"/>
              </a:rPr>
              <a:t>Paul Blazey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1" u="none" strike="noStrike" kern="1200" cap="none" spc="0" normalizeH="0" baseline="0" noProof="0">
                <a:ln>
                  <a:noFill/>
                </a:ln>
                <a:solidFill>
                  <a:srgbClr val="000000"/>
                </a:solidFill>
                <a:effectLst/>
                <a:uLnTx/>
                <a:uFillTx/>
                <a:latin typeface="Arial" panose="020B0604020202020204"/>
                <a:ea typeface="+mn-ea"/>
                <a:cs typeface="Calibri" panose="020F0502020204030204" pitchFamily="34" charset="0"/>
              </a:rPr>
              <a:t>University of British Columbia, Vancouver, Canada</a:t>
            </a:r>
          </a:p>
        </p:txBody>
      </p:sp>
      <p:sp>
        <p:nvSpPr>
          <p:cNvPr id="2" name="Slide Number Placeholder 3">
            <a:extLst>
              <a:ext uri="{FF2B5EF4-FFF2-40B4-BE49-F238E27FC236}">
                <a16:creationId xmlns:a16="http://schemas.microsoft.com/office/drawing/2014/main" id="{365BF9E5-F811-AAA7-9699-28D077A18FE8}"/>
              </a:ext>
            </a:extLst>
          </p:cNvPr>
          <p:cNvSpPr txBox="1">
            <a:spLocks/>
          </p:cNvSpPr>
          <p:nvPr/>
        </p:nvSpPr>
        <p:spPr>
          <a:xfrm>
            <a:off x="0" y="6486525"/>
            <a:ext cx="527050" cy="365125"/>
          </a:xfrm>
          <a:prstGeom prst="rect">
            <a:avLst/>
          </a:prstGeom>
        </p:spPr>
        <p:txBody>
          <a:bodyPr/>
          <a:lstStyle>
            <a:defPPr>
              <a:defRPr lang="en-US"/>
            </a:defPPr>
            <a:lvl1pPr marL="0" algn="ctr" defTabSz="914400" rtl="0" eaLnBrk="1" latinLnBrk="0" hangingPunct="1">
              <a:defRPr sz="105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76B51402-D8AD-3345-AF1A-7CB73C854E7F}" type="slidenum">
              <a:rPr kumimoji="0" lang="en-US" sz="1050" b="0" i="0" u="none" strike="noStrike" kern="1200" cap="none" spc="0" normalizeH="0" baseline="0" noProof="0" smtClean="0">
                <a:ln>
                  <a:noFill/>
                </a:ln>
                <a:solidFill>
                  <a:srgbClr val="00E5EF"/>
                </a:solidFill>
                <a:effectLst/>
                <a:uLnTx/>
                <a:uFillTx/>
                <a:latin typeface="Arial" panose="020B0604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15</a:t>
            </a:fld>
            <a:endParaRPr kumimoji="0" lang="en-US" sz="1050" b="0" i="0" u="none" strike="noStrike" kern="1200" cap="none" spc="0" normalizeH="0" baseline="0" noProof="0">
              <a:ln>
                <a:noFill/>
              </a:ln>
              <a:solidFill>
                <a:srgbClr val="00E5EF"/>
              </a:solidFill>
              <a:effectLst/>
              <a:uLnTx/>
              <a:uFillTx/>
              <a:latin typeface="Arial" panose="020B0604020202020204"/>
              <a:ea typeface="+mn-ea"/>
              <a:cs typeface="+mn-cs"/>
            </a:endParaRPr>
          </a:p>
        </p:txBody>
      </p:sp>
      <p:sp>
        <p:nvSpPr>
          <p:cNvPr id="4" name="Footer Placeholder 3">
            <a:extLst>
              <a:ext uri="{FF2B5EF4-FFF2-40B4-BE49-F238E27FC236}">
                <a16:creationId xmlns:a16="http://schemas.microsoft.com/office/drawing/2014/main" id="{FF28787F-A76C-C904-5778-68DAF8341927}"/>
              </a:ext>
            </a:extLst>
          </p:cNvPr>
          <p:cNvSpPr>
            <a:spLocks noGrp="1"/>
          </p:cNvSpPr>
          <p:nvPr>
            <p:ph type="ftr" sz="quarter" idx="11"/>
          </p:nvPr>
        </p:nvSpPr>
        <p:spPr>
          <a:xfrm>
            <a:off x="332820" y="6387630"/>
            <a:ext cx="11489376" cy="365125"/>
          </a:xfrm>
          <a:prstGeom prst="rect">
            <a:avLst/>
          </a:prstGeom>
        </p:spPr>
        <p:txBody>
          <a:bodyPr anchor="b" anchorCtr="0"/>
          <a:lstStyle>
            <a:defPPr>
              <a:defRPr lang="en-US"/>
            </a:defPPr>
            <a:lvl1pPr marL="0" algn="ctr"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This information is for educational use only. Do not copy. Do not distribute.</a:t>
            </a:r>
            <a:endParaRPr kumimoji="0" lang="en-US" sz="1000" b="0" i="0" u="none" strike="noStrike" kern="1200" cap="none" spc="0" normalizeH="0" baseline="0" noProof="0">
              <a:ln>
                <a:noFill/>
              </a:ln>
              <a:solidFill>
                <a:srgbClr val="000000"/>
              </a:solidFill>
              <a:effectLst/>
              <a:uLnTx/>
              <a:uFillTx/>
              <a:latin typeface="Arial" panose="020B0604020202020204"/>
              <a:ea typeface="+mn-ea"/>
              <a:cs typeface="+mn-cs"/>
            </a:endParaRPr>
          </a:p>
        </p:txBody>
      </p:sp>
    </p:spTree>
    <p:extLst>
      <p:ext uri="{BB962C8B-B14F-4D97-AF65-F5344CB8AC3E}">
        <p14:creationId xmlns:p14="http://schemas.microsoft.com/office/powerpoint/2010/main" val="8885662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8919498-8ECA-465D-A1AF-FE0163E41B56}"/>
              </a:ext>
            </a:extLst>
          </p:cNvPr>
          <p:cNvSpPr>
            <a:spLocks noGrp="1"/>
          </p:cNvSpPr>
          <p:nvPr>
            <p:ph type="title"/>
          </p:nvPr>
        </p:nvSpPr>
        <p:spPr/>
        <p:txBody>
          <a:bodyPr/>
          <a:lstStyle/>
          <a:p>
            <a:r>
              <a:rPr lang="en-GB"/>
              <a:t>ACCORD consensus process</a:t>
            </a:r>
          </a:p>
        </p:txBody>
      </p:sp>
      <p:pic>
        <p:nvPicPr>
          <p:cNvPr id="5" name="Graphic 4" descr="Folder Search outline">
            <a:extLst>
              <a:ext uri="{FF2B5EF4-FFF2-40B4-BE49-F238E27FC236}">
                <a16:creationId xmlns:a16="http://schemas.microsoft.com/office/drawing/2014/main" id="{3AD34165-3FB6-E56A-4C5C-3905A2C69E3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272842" y="2451429"/>
            <a:ext cx="1266491" cy="1266491"/>
          </a:xfrm>
          <a:prstGeom prst="rect">
            <a:avLst/>
          </a:prstGeom>
        </p:spPr>
      </p:pic>
      <p:sp>
        <p:nvSpPr>
          <p:cNvPr id="6" name="TextBox 5">
            <a:extLst>
              <a:ext uri="{FF2B5EF4-FFF2-40B4-BE49-F238E27FC236}">
                <a16:creationId xmlns:a16="http://schemas.microsoft.com/office/drawing/2014/main" id="{F4751F48-B61D-ED37-F79A-DF4A70C78760}"/>
              </a:ext>
            </a:extLst>
          </p:cNvPr>
          <p:cNvSpPr txBox="1"/>
          <p:nvPr/>
        </p:nvSpPr>
        <p:spPr>
          <a:xfrm>
            <a:off x="838443" y="3789314"/>
            <a:ext cx="208800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srgbClr val="000000"/>
                </a:solidFill>
                <a:effectLst/>
                <a:uLnTx/>
                <a:uFillTx/>
                <a:latin typeface="Arial" panose="020B0604020202020204"/>
                <a:ea typeface="+mn-ea"/>
                <a:cs typeface="+mn-cs"/>
              </a:rPr>
              <a:t>Information pack sent to participants</a:t>
            </a:r>
          </a:p>
        </p:txBody>
      </p:sp>
      <p:pic>
        <p:nvPicPr>
          <p:cNvPr id="8" name="Graphic 7" descr="Clipboard outline">
            <a:extLst>
              <a:ext uri="{FF2B5EF4-FFF2-40B4-BE49-F238E27FC236}">
                <a16:creationId xmlns:a16="http://schemas.microsoft.com/office/drawing/2014/main" id="{8458D0BE-0740-E160-A615-8C9BE03253A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892086" y="2451429"/>
            <a:ext cx="1266491" cy="1266491"/>
          </a:xfrm>
          <a:prstGeom prst="rect">
            <a:avLst/>
          </a:prstGeom>
        </p:spPr>
      </p:pic>
      <p:sp>
        <p:nvSpPr>
          <p:cNvPr id="9" name="TextBox 8">
            <a:extLst>
              <a:ext uri="{FF2B5EF4-FFF2-40B4-BE49-F238E27FC236}">
                <a16:creationId xmlns:a16="http://schemas.microsoft.com/office/drawing/2014/main" id="{13D12BCF-EF9D-E0EC-D6D1-8992C5E9980E}"/>
              </a:ext>
            </a:extLst>
          </p:cNvPr>
          <p:cNvSpPr txBox="1"/>
          <p:nvPr/>
        </p:nvSpPr>
        <p:spPr>
          <a:xfrm>
            <a:off x="3457687" y="3789314"/>
            <a:ext cx="2088000"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srgbClr val="000000"/>
                </a:solidFill>
                <a:effectLst/>
                <a:uLnTx/>
                <a:uFillTx/>
                <a:latin typeface="Arial" panose="020B0604020202020204"/>
                <a:ea typeface="+mn-ea"/>
                <a:cs typeface="+mn-cs"/>
              </a:rPr>
              <a:t>Anonymous online survey developed and piloted</a:t>
            </a:r>
          </a:p>
        </p:txBody>
      </p:sp>
      <p:pic>
        <p:nvPicPr>
          <p:cNvPr id="11" name="Graphic 10" descr="Circles with arrows outline">
            <a:extLst>
              <a:ext uri="{FF2B5EF4-FFF2-40B4-BE49-F238E27FC236}">
                <a16:creationId xmlns:a16="http://schemas.microsoft.com/office/drawing/2014/main" id="{E70F9764-1E86-C130-1393-B4C64014C35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511330" y="2451429"/>
            <a:ext cx="1266491" cy="1266491"/>
          </a:xfrm>
          <a:prstGeom prst="rect">
            <a:avLst/>
          </a:prstGeom>
        </p:spPr>
      </p:pic>
      <p:sp>
        <p:nvSpPr>
          <p:cNvPr id="12" name="TextBox 11">
            <a:extLst>
              <a:ext uri="{FF2B5EF4-FFF2-40B4-BE49-F238E27FC236}">
                <a16:creationId xmlns:a16="http://schemas.microsoft.com/office/drawing/2014/main" id="{7DAF1577-75E5-3D6A-9032-892D614EA025}"/>
              </a:ext>
            </a:extLst>
          </p:cNvPr>
          <p:cNvSpPr txBox="1"/>
          <p:nvPr/>
        </p:nvSpPr>
        <p:spPr>
          <a:xfrm>
            <a:off x="6076931" y="3789314"/>
            <a:ext cx="208800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srgbClr val="000000"/>
                </a:solidFill>
                <a:effectLst/>
                <a:uLnTx/>
                <a:uFillTx/>
                <a:latin typeface="Arial" panose="020B0604020202020204"/>
                <a:ea typeface="+mn-ea"/>
                <a:cs typeface="+mn-cs"/>
              </a:rPr>
              <a:t>Three iterative rounds of voting and commenting</a:t>
            </a:r>
          </a:p>
        </p:txBody>
      </p:sp>
      <p:pic>
        <p:nvPicPr>
          <p:cNvPr id="14" name="Graphic 13" descr="Meeting outline">
            <a:extLst>
              <a:ext uri="{FF2B5EF4-FFF2-40B4-BE49-F238E27FC236}">
                <a16:creationId xmlns:a16="http://schemas.microsoft.com/office/drawing/2014/main" id="{7C966707-4367-7874-2D18-D008566D65C9}"/>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9130575" y="2451429"/>
            <a:ext cx="1266491" cy="1266491"/>
          </a:xfrm>
          <a:prstGeom prst="rect">
            <a:avLst/>
          </a:prstGeom>
        </p:spPr>
      </p:pic>
      <p:sp>
        <p:nvSpPr>
          <p:cNvPr id="15" name="TextBox 14">
            <a:extLst>
              <a:ext uri="{FF2B5EF4-FFF2-40B4-BE49-F238E27FC236}">
                <a16:creationId xmlns:a16="http://schemas.microsoft.com/office/drawing/2014/main" id="{6AD3C052-2929-E8B2-4F17-08C0A0921BA1}"/>
              </a:ext>
            </a:extLst>
          </p:cNvPr>
          <p:cNvSpPr txBox="1"/>
          <p:nvPr/>
        </p:nvSpPr>
        <p:spPr>
          <a:xfrm>
            <a:off x="8696176" y="3789314"/>
            <a:ext cx="208800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srgbClr val="000000"/>
                </a:solidFill>
                <a:effectLst/>
                <a:uLnTx/>
                <a:uFillTx/>
                <a:latin typeface="Arial" panose="020B0604020202020204"/>
                <a:ea typeface="+mn-ea"/>
                <a:cs typeface="+mn-cs"/>
              </a:rPr>
              <a:t>Adjudication and finalisation by steering committee</a:t>
            </a:r>
          </a:p>
        </p:txBody>
      </p:sp>
      <p:sp>
        <p:nvSpPr>
          <p:cNvPr id="2" name="Slide Number Placeholder 3">
            <a:extLst>
              <a:ext uri="{FF2B5EF4-FFF2-40B4-BE49-F238E27FC236}">
                <a16:creationId xmlns:a16="http://schemas.microsoft.com/office/drawing/2014/main" id="{6FE0D7A0-6AB5-7889-9433-606FBCF791E3}"/>
              </a:ext>
            </a:extLst>
          </p:cNvPr>
          <p:cNvSpPr txBox="1">
            <a:spLocks/>
          </p:cNvSpPr>
          <p:nvPr/>
        </p:nvSpPr>
        <p:spPr>
          <a:xfrm>
            <a:off x="0" y="6492875"/>
            <a:ext cx="527050" cy="365125"/>
          </a:xfrm>
          <a:prstGeom prst="rect">
            <a:avLst/>
          </a:prstGeom>
        </p:spPr>
        <p:txBody>
          <a:bodyPr/>
          <a:lstStyle>
            <a:defPPr>
              <a:defRPr lang="en-US"/>
            </a:defPPr>
            <a:lvl1pPr marL="0" algn="ctr" defTabSz="914400" rtl="0" eaLnBrk="1" latinLnBrk="0" hangingPunct="1">
              <a:defRPr sz="105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76B51402-D8AD-3345-AF1A-7CB73C854E7F}" type="slidenum">
              <a:rPr kumimoji="0" lang="en-US" sz="1050" b="0" i="0" u="none" strike="noStrike" kern="1200" cap="none" spc="0" normalizeH="0" baseline="0" noProof="0" smtClean="0">
                <a:ln>
                  <a:noFill/>
                </a:ln>
                <a:solidFill>
                  <a:srgbClr val="00E5EF"/>
                </a:solidFill>
                <a:effectLst/>
                <a:uLnTx/>
                <a:uFillTx/>
                <a:latin typeface="Arial" panose="020B0604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16</a:t>
            </a:fld>
            <a:endParaRPr kumimoji="0" lang="en-US" sz="1050" b="0" i="0" u="none" strike="noStrike" kern="1200" cap="none" spc="0" normalizeH="0" baseline="0" noProof="0">
              <a:ln>
                <a:noFill/>
              </a:ln>
              <a:solidFill>
                <a:srgbClr val="00E5EF"/>
              </a:solidFill>
              <a:effectLst/>
              <a:uLnTx/>
              <a:uFillTx/>
              <a:latin typeface="Arial" panose="020B0604020202020204"/>
              <a:ea typeface="+mn-ea"/>
              <a:cs typeface="+mn-cs"/>
            </a:endParaRPr>
          </a:p>
        </p:txBody>
      </p:sp>
      <p:sp>
        <p:nvSpPr>
          <p:cNvPr id="4" name="Footer Placeholder 3">
            <a:extLst>
              <a:ext uri="{FF2B5EF4-FFF2-40B4-BE49-F238E27FC236}">
                <a16:creationId xmlns:a16="http://schemas.microsoft.com/office/drawing/2014/main" id="{0CDE8B2A-876D-09EA-4D9D-1C05832FA931}"/>
              </a:ext>
            </a:extLst>
          </p:cNvPr>
          <p:cNvSpPr>
            <a:spLocks noGrp="1"/>
          </p:cNvSpPr>
          <p:nvPr>
            <p:ph type="ftr" sz="quarter" idx="11"/>
          </p:nvPr>
        </p:nvSpPr>
        <p:spPr>
          <a:xfrm>
            <a:off x="332243" y="6345936"/>
            <a:ext cx="11489376" cy="432137"/>
          </a:xfrm>
          <a:prstGeom prst="rect">
            <a:avLst/>
          </a:prstGeom>
        </p:spPr>
        <p:txBody>
          <a:bodyPr anchor="b" anchorCtr="0"/>
          <a:lstStyle>
            <a:defPPr>
              <a:defRPr lang="en-US"/>
            </a:defPPr>
            <a:lvl1pPr marL="0" algn="ctr"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This information is for educational use only. Do not copy. Do not distribute.</a:t>
            </a:r>
            <a:endParaRPr kumimoji="0" lang="en-US" sz="1000" b="0" i="0" u="none" strike="noStrike" kern="1200" cap="none" spc="0" normalizeH="0" baseline="0" noProof="0">
              <a:ln>
                <a:noFill/>
              </a:ln>
              <a:solidFill>
                <a:srgbClr val="000000"/>
              </a:solidFill>
              <a:effectLst/>
              <a:uLnTx/>
              <a:uFillTx/>
              <a:latin typeface="Arial" panose="020B0604020202020204"/>
              <a:ea typeface="+mn-ea"/>
              <a:cs typeface="+mn-cs"/>
            </a:endParaRPr>
          </a:p>
        </p:txBody>
      </p:sp>
    </p:spTree>
    <p:extLst>
      <p:ext uri="{BB962C8B-B14F-4D97-AF65-F5344CB8AC3E}">
        <p14:creationId xmlns:p14="http://schemas.microsoft.com/office/powerpoint/2010/main" val="10281061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3CACB670-8424-CBFD-2FCF-3F8D23F1FC17}"/>
              </a:ext>
            </a:extLst>
          </p:cNvPr>
          <p:cNvGraphicFramePr>
            <a:graphicFrameLocks noGrp="1"/>
          </p:cNvGraphicFramePr>
          <p:nvPr>
            <p:ph idx="1"/>
          </p:nvPr>
        </p:nvGraphicFramePr>
        <p:xfrm>
          <a:off x="1612900" y="1380885"/>
          <a:ext cx="8597900" cy="4710240"/>
        </p:xfrm>
        <a:graphic>
          <a:graphicData uri="http://schemas.openxmlformats.org/drawingml/2006/table">
            <a:tbl>
              <a:tblPr firstRow="1" bandRow="1">
                <a:tableStyleId>{5C22544A-7EE6-4342-B048-85BDC9FD1C3A}</a:tableStyleId>
              </a:tblPr>
              <a:tblGrid>
                <a:gridCol w="3105009">
                  <a:extLst>
                    <a:ext uri="{9D8B030D-6E8A-4147-A177-3AD203B41FA5}">
                      <a16:colId xmlns:a16="http://schemas.microsoft.com/office/drawing/2014/main" val="3136945179"/>
                    </a:ext>
                  </a:extLst>
                </a:gridCol>
                <a:gridCol w="1756580">
                  <a:extLst>
                    <a:ext uri="{9D8B030D-6E8A-4147-A177-3AD203B41FA5}">
                      <a16:colId xmlns:a16="http://schemas.microsoft.com/office/drawing/2014/main" val="1893077541"/>
                    </a:ext>
                  </a:extLst>
                </a:gridCol>
                <a:gridCol w="1892948">
                  <a:extLst>
                    <a:ext uri="{9D8B030D-6E8A-4147-A177-3AD203B41FA5}">
                      <a16:colId xmlns:a16="http://schemas.microsoft.com/office/drawing/2014/main" val="3277237530"/>
                    </a:ext>
                  </a:extLst>
                </a:gridCol>
                <a:gridCol w="1843363">
                  <a:extLst>
                    <a:ext uri="{9D8B030D-6E8A-4147-A177-3AD203B41FA5}">
                      <a16:colId xmlns:a16="http://schemas.microsoft.com/office/drawing/2014/main" val="1862497793"/>
                    </a:ext>
                  </a:extLst>
                </a:gridCol>
              </a:tblGrid>
              <a:tr h="541953">
                <a:tc>
                  <a:txBody>
                    <a:bodyPr/>
                    <a:lstStyle/>
                    <a:p>
                      <a:pPr>
                        <a:lnSpc>
                          <a:spcPct val="100000"/>
                        </a:lnSpc>
                        <a:spcAft>
                          <a:spcPts val="0"/>
                        </a:spcAft>
                      </a:pPr>
                      <a:r>
                        <a:rPr lang="en-GB" sz="1200">
                          <a:effectLst/>
                        </a:rPr>
                        <a:t>Characteristic</a:t>
                      </a:r>
                      <a:endParaRPr lang="en-GB"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108000" marR="108000" marT="36000" marB="36000"/>
                </a:tc>
                <a:tc>
                  <a:txBody>
                    <a:bodyPr/>
                    <a:lstStyle/>
                    <a:p>
                      <a:pPr>
                        <a:lnSpc>
                          <a:spcPct val="100000"/>
                        </a:lnSpc>
                        <a:spcAft>
                          <a:spcPts val="0"/>
                        </a:spcAft>
                      </a:pPr>
                      <a:r>
                        <a:rPr lang="en-GB" sz="1200">
                          <a:effectLst/>
                        </a:rPr>
                        <a:t>Round 1 (N=58)</a:t>
                      </a:r>
                    </a:p>
                    <a:p>
                      <a:pPr>
                        <a:lnSpc>
                          <a:spcPct val="100000"/>
                        </a:lnSpc>
                        <a:spcAft>
                          <a:spcPts val="0"/>
                        </a:spcAft>
                      </a:pPr>
                      <a:r>
                        <a:rPr lang="en-GB" sz="1200">
                          <a:effectLst/>
                        </a:rPr>
                        <a:t>21 October–4 November 2022</a:t>
                      </a:r>
                      <a:endParaRPr lang="en-GB"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108000" marR="108000" marT="36000" marB="36000"/>
                </a:tc>
                <a:tc>
                  <a:txBody>
                    <a:bodyPr/>
                    <a:lstStyle/>
                    <a:p>
                      <a:pPr>
                        <a:lnSpc>
                          <a:spcPct val="100000"/>
                        </a:lnSpc>
                        <a:spcAft>
                          <a:spcPts val="0"/>
                        </a:spcAft>
                      </a:pPr>
                      <a:r>
                        <a:rPr lang="en-GB" sz="1200">
                          <a:effectLst/>
                        </a:rPr>
                        <a:t>Round 2 (N=54)</a:t>
                      </a:r>
                    </a:p>
                    <a:p>
                      <a:pPr>
                        <a:lnSpc>
                          <a:spcPct val="100000"/>
                        </a:lnSpc>
                        <a:spcAft>
                          <a:spcPts val="0"/>
                        </a:spcAft>
                      </a:pPr>
                      <a:r>
                        <a:rPr lang="en-GB" sz="1200">
                          <a:effectLst/>
                        </a:rPr>
                        <a:t>21 December 2022–16 January 2023</a:t>
                      </a:r>
                      <a:endParaRPr lang="en-GB"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108000" marR="108000" marT="36000" marB="36000"/>
                </a:tc>
                <a:tc>
                  <a:txBody>
                    <a:bodyPr/>
                    <a:lstStyle/>
                    <a:p>
                      <a:pPr>
                        <a:lnSpc>
                          <a:spcPct val="100000"/>
                        </a:lnSpc>
                        <a:spcAft>
                          <a:spcPts val="0"/>
                        </a:spcAft>
                      </a:pPr>
                      <a:r>
                        <a:rPr lang="en-GB" sz="1200">
                          <a:effectLst/>
                        </a:rPr>
                        <a:t>Round 3 (N=51)</a:t>
                      </a:r>
                    </a:p>
                    <a:p>
                      <a:pPr>
                        <a:lnSpc>
                          <a:spcPct val="100000"/>
                        </a:lnSpc>
                        <a:spcAft>
                          <a:spcPts val="0"/>
                        </a:spcAft>
                      </a:pPr>
                      <a:r>
                        <a:rPr lang="en-GB" sz="1200">
                          <a:effectLst/>
                        </a:rPr>
                        <a:t>10–27 Feb 2023</a:t>
                      </a:r>
                      <a:endParaRPr lang="en-GB"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108000" marR="108000" marT="36000" marB="36000"/>
                </a:tc>
                <a:extLst>
                  <a:ext uri="{0D108BD9-81ED-4DB2-BD59-A6C34878D82A}">
                    <a16:rowId xmlns:a16="http://schemas.microsoft.com/office/drawing/2014/main" val="3682738620"/>
                  </a:ext>
                </a:extLst>
              </a:tr>
              <a:tr h="222565">
                <a:tc gridSpan="4">
                  <a:txBody>
                    <a:bodyPr/>
                    <a:lstStyle/>
                    <a:p>
                      <a:pPr>
                        <a:lnSpc>
                          <a:spcPct val="100000"/>
                        </a:lnSpc>
                        <a:spcAft>
                          <a:spcPts val="0"/>
                        </a:spcAft>
                      </a:pPr>
                      <a:r>
                        <a:rPr lang="en-GB" sz="1200">
                          <a:effectLst/>
                        </a:rPr>
                        <a:t>Gender, n (%)</a:t>
                      </a:r>
                      <a:endParaRPr lang="en-GB"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108000" marR="108000" marT="36000" marB="36000"/>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52088629"/>
                  </a:ext>
                </a:extLst>
              </a:tr>
              <a:tr h="701647">
                <a:tc>
                  <a:txBody>
                    <a:bodyPr/>
                    <a:lstStyle/>
                    <a:p>
                      <a:pPr algn="r">
                        <a:lnSpc>
                          <a:spcPct val="100000"/>
                        </a:lnSpc>
                        <a:spcAft>
                          <a:spcPts val="0"/>
                        </a:spcAft>
                      </a:pPr>
                      <a:r>
                        <a:rPr lang="en-GB" sz="1200">
                          <a:effectLst/>
                        </a:rPr>
                        <a:t>Female</a:t>
                      </a:r>
                    </a:p>
                    <a:p>
                      <a:pPr algn="r">
                        <a:lnSpc>
                          <a:spcPct val="100000"/>
                        </a:lnSpc>
                        <a:spcAft>
                          <a:spcPts val="0"/>
                        </a:spcAft>
                      </a:pPr>
                      <a:r>
                        <a:rPr lang="en-GB" sz="1200">
                          <a:effectLst/>
                        </a:rPr>
                        <a:t>Male</a:t>
                      </a:r>
                    </a:p>
                    <a:p>
                      <a:pPr algn="r">
                        <a:lnSpc>
                          <a:spcPct val="100000"/>
                        </a:lnSpc>
                        <a:spcAft>
                          <a:spcPts val="0"/>
                        </a:spcAft>
                      </a:pPr>
                      <a:r>
                        <a:rPr lang="en-GB" sz="1200">
                          <a:effectLst/>
                        </a:rPr>
                        <a:t>Non-binary</a:t>
                      </a:r>
                    </a:p>
                    <a:p>
                      <a:pPr algn="r">
                        <a:lnSpc>
                          <a:spcPct val="100000"/>
                        </a:lnSpc>
                        <a:spcAft>
                          <a:spcPts val="0"/>
                        </a:spcAft>
                      </a:pPr>
                      <a:r>
                        <a:rPr lang="en-GB" sz="1200">
                          <a:effectLst/>
                        </a:rPr>
                        <a:t>Prefer not to say</a:t>
                      </a:r>
                      <a:endParaRPr lang="en-GB"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108000" marR="108000" marT="36000" marB="36000"/>
                </a:tc>
                <a:tc>
                  <a:txBody>
                    <a:bodyPr/>
                    <a:lstStyle/>
                    <a:p>
                      <a:pPr>
                        <a:lnSpc>
                          <a:spcPct val="100000"/>
                        </a:lnSpc>
                        <a:spcAft>
                          <a:spcPts val="0"/>
                        </a:spcAft>
                      </a:pPr>
                      <a:r>
                        <a:rPr lang="en-GB" sz="1200">
                          <a:effectLst/>
                        </a:rPr>
                        <a:t>31 (53.4)</a:t>
                      </a:r>
                    </a:p>
                    <a:p>
                      <a:pPr>
                        <a:lnSpc>
                          <a:spcPct val="100000"/>
                        </a:lnSpc>
                        <a:spcAft>
                          <a:spcPts val="0"/>
                        </a:spcAft>
                      </a:pPr>
                      <a:r>
                        <a:rPr lang="en-GB" sz="1200">
                          <a:effectLst/>
                        </a:rPr>
                        <a:t>27 (46.6)</a:t>
                      </a:r>
                    </a:p>
                    <a:p>
                      <a:pPr>
                        <a:lnSpc>
                          <a:spcPct val="100000"/>
                        </a:lnSpc>
                        <a:spcAft>
                          <a:spcPts val="0"/>
                        </a:spcAft>
                      </a:pPr>
                      <a:r>
                        <a:rPr lang="en-GB" sz="1200">
                          <a:effectLst/>
                        </a:rPr>
                        <a:t>0</a:t>
                      </a:r>
                    </a:p>
                    <a:p>
                      <a:pPr>
                        <a:lnSpc>
                          <a:spcPct val="100000"/>
                        </a:lnSpc>
                        <a:spcAft>
                          <a:spcPts val="0"/>
                        </a:spcAft>
                      </a:pPr>
                      <a:r>
                        <a:rPr lang="en-GB" sz="1200">
                          <a:effectLst/>
                        </a:rPr>
                        <a:t>0</a:t>
                      </a:r>
                      <a:endParaRPr lang="en-GB"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108000" marR="108000" marT="36000" marB="36000"/>
                </a:tc>
                <a:tc>
                  <a:txBody>
                    <a:bodyPr/>
                    <a:lstStyle/>
                    <a:p>
                      <a:pPr>
                        <a:lnSpc>
                          <a:spcPct val="100000"/>
                        </a:lnSpc>
                        <a:spcAft>
                          <a:spcPts val="0"/>
                        </a:spcAft>
                      </a:pPr>
                      <a:r>
                        <a:rPr lang="en-GB" sz="1200">
                          <a:effectLst/>
                        </a:rPr>
                        <a:t>28 (51.9)</a:t>
                      </a:r>
                    </a:p>
                    <a:p>
                      <a:pPr>
                        <a:lnSpc>
                          <a:spcPct val="100000"/>
                        </a:lnSpc>
                        <a:spcAft>
                          <a:spcPts val="0"/>
                        </a:spcAft>
                      </a:pPr>
                      <a:r>
                        <a:rPr lang="en-GB" sz="1200">
                          <a:effectLst/>
                        </a:rPr>
                        <a:t>25 (46.3)</a:t>
                      </a:r>
                    </a:p>
                    <a:p>
                      <a:pPr>
                        <a:lnSpc>
                          <a:spcPct val="100000"/>
                        </a:lnSpc>
                        <a:spcAft>
                          <a:spcPts val="0"/>
                        </a:spcAft>
                      </a:pPr>
                      <a:r>
                        <a:rPr lang="en-GB" sz="1200">
                          <a:effectLst/>
                        </a:rPr>
                        <a:t>1 (1.9)</a:t>
                      </a:r>
                    </a:p>
                    <a:p>
                      <a:pPr>
                        <a:lnSpc>
                          <a:spcPct val="100000"/>
                        </a:lnSpc>
                        <a:spcAft>
                          <a:spcPts val="0"/>
                        </a:spcAft>
                      </a:pPr>
                      <a:r>
                        <a:rPr lang="en-GB" sz="1200">
                          <a:effectLst/>
                        </a:rPr>
                        <a:t>0</a:t>
                      </a:r>
                      <a:endParaRPr lang="en-GB"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108000" marR="108000" marT="36000" marB="36000"/>
                </a:tc>
                <a:tc>
                  <a:txBody>
                    <a:bodyPr/>
                    <a:lstStyle/>
                    <a:p>
                      <a:pPr>
                        <a:lnSpc>
                          <a:spcPct val="100000"/>
                        </a:lnSpc>
                        <a:spcAft>
                          <a:spcPts val="0"/>
                        </a:spcAft>
                      </a:pPr>
                      <a:r>
                        <a:rPr lang="en-GB" sz="1200">
                          <a:effectLst/>
                        </a:rPr>
                        <a:t>28 (54.9)</a:t>
                      </a:r>
                    </a:p>
                    <a:p>
                      <a:pPr>
                        <a:lnSpc>
                          <a:spcPct val="100000"/>
                        </a:lnSpc>
                        <a:spcAft>
                          <a:spcPts val="0"/>
                        </a:spcAft>
                      </a:pPr>
                      <a:r>
                        <a:rPr lang="en-GB" sz="1200">
                          <a:effectLst/>
                        </a:rPr>
                        <a:t>22 (43.1)</a:t>
                      </a:r>
                    </a:p>
                    <a:p>
                      <a:pPr>
                        <a:lnSpc>
                          <a:spcPct val="100000"/>
                        </a:lnSpc>
                        <a:spcAft>
                          <a:spcPts val="0"/>
                        </a:spcAft>
                      </a:pPr>
                      <a:r>
                        <a:rPr lang="en-GB" sz="1200">
                          <a:effectLst/>
                        </a:rPr>
                        <a:t>0</a:t>
                      </a:r>
                    </a:p>
                    <a:p>
                      <a:pPr>
                        <a:lnSpc>
                          <a:spcPct val="100000"/>
                        </a:lnSpc>
                        <a:spcAft>
                          <a:spcPts val="0"/>
                        </a:spcAft>
                      </a:pPr>
                      <a:r>
                        <a:rPr lang="en-GB" sz="1200">
                          <a:effectLst/>
                        </a:rPr>
                        <a:t>1 (2.0)</a:t>
                      </a:r>
                      <a:endParaRPr lang="en-GB"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108000" marR="108000" marT="36000" marB="36000"/>
                </a:tc>
                <a:extLst>
                  <a:ext uri="{0D108BD9-81ED-4DB2-BD59-A6C34878D82A}">
                    <a16:rowId xmlns:a16="http://schemas.microsoft.com/office/drawing/2014/main" val="220971412"/>
                  </a:ext>
                </a:extLst>
              </a:tr>
              <a:tr h="222565">
                <a:tc gridSpan="4">
                  <a:txBody>
                    <a:bodyPr/>
                    <a:lstStyle/>
                    <a:p>
                      <a:pPr>
                        <a:lnSpc>
                          <a:spcPct val="100000"/>
                        </a:lnSpc>
                        <a:spcAft>
                          <a:spcPts val="0"/>
                        </a:spcAft>
                      </a:pPr>
                      <a:r>
                        <a:rPr lang="en-GB" sz="1200">
                          <a:effectLst/>
                        </a:rPr>
                        <a:t>Geographic location of current primary residence and work, n (%)</a:t>
                      </a:r>
                      <a:endParaRPr lang="en-GB"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108000" marR="108000" marT="36000" marB="36000"/>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45132837"/>
                  </a:ext>
                </a:extLst>
              </a:tr>
              <a:tr h="1021035">
                <a:tc>
                  <a:txBody>
                    <a:bodyPr/>
                    <a:lstStyle/>
                    <a:p>
                      <a:pPr algn="r">
                        <a:lnSpc>
                          <a:spcPct val="100000"/>
                        </a:lnSpc>
                        <a:spcAft>
                          <a:spcPts val="0"/>
                        </a:spcAft>
                      </a:pPr>
                      <a:r>
                        <a:rPr lang="en-GB" sz="1200">
                          <a:effectLst/>
                        </a:rPr>
                        <a:t>Africa</a:t>
                      </a:r>
                    </a:p>
                    <a:p>
                      <a:pPr algn="r">
                        <a:lnSpc>
                          <a:spcPct val="100000"/>
                        </a:lnSpc>
                        <a:spcAft>
                          <a:spcPts val="0"/>
                        </a:spcAft>
                      </a:pPr>
                      <a:r>
                        <a:rPr lang="en-GB" sz="1200">
                          <a:effectLst/>
                        </a:rPr>
                        <a:t>Asia</a:t>
                      </a:r>
                    </a:p>
                    <a:p>
                      <a:pPr algn="r">
                        <a:lnSpc>
                          <a:spcPct val="100000"/>
                        </a:lnSpc>
                        <a:spcAft>
                          <a:spcPts val="0"/>
                        </a:spcAft>
                      </a:pPr>
                      <a:r>
                        <a:rPr lang="en-GB" sz="1200">
                          <a:effectLst/>
                        </a:rPr>
                        <a:t>Europe</a:t>
                      </a:r>
                    </a:p>
                    <a:p>
                      <a:pPr algn="r">
                        <a:lnSpc>
                          <a:spcPct val="100000"/>
                        </a:lnSpc>
                        <a:spcAft>
                          <a:spcPts val="0"/>
                        </a:spcAft>
                      </a:pPr>
                      <a:r>
                        <a:rPr lang="en-GB" sz="1200">
                          <a:effectLst/>
                        </a:rPr>
                        <a:t>North America</a:t>
                      </a:r>
                    </a:p>
                    <a:p>
                      <a:pPr algn="r">
                        <a:lnSpc>
                          <a:spcPct val="100000"/>
                        </a:lnSpc>
                        <a:spcAft>
                          <a:spcPts val="0"/>
                        </a:spcAft>
                      </a:pPr>
                      <a:r>
                        <a:rPr lang="en-GB" sz="1200">
                          <a:effectLst/>
                        </a:rPr>
                        <a:t>Oceania</a:t>
                      </a:r>
                    </a:p>
                    <a:p>
                      <a:pPr algn="r">
                        <a:lnSpc>
                          <a:spcPct val="100000"/>
                        </a:lnSpc>
                        <a:spcAft>
                          <a:spcPts val="0"/>
                        </a:spcAft>
                      </a:pPr>
                      <a:r>
                        <a:rPr lang="en-GB" sz="1200">
                          <a:effectLst/>
                        </a:rPr>
                        <a:t>South America</a:t>
                      </a:r>
                      <a:endParaRPr lang="en-GB"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108000" marR="108000" marT="36000" marB="36000"/>
                </a:tc>
                <a:tc>
                  <a:txBody>
                    <a:bodyPr/>
                    <a:lstStyle/>
                    <a:p>
                      <a:pPr>
                        <a:lnSpc>
                          <a:spcPct val="100000"/>
                        </a:lnSpc>
                        <a:spcAft>
                          <a:spcPts val="0"/>
                        </a:spcAft>
                      </a:pPr>
                      <a:r>
                        <a:rPr lang="en-GB" sz="1200">
                          <a:effectLst/>
                        </a:rPr>
                        <a:t>3 (5.2)</a:t>
                      </a:r>
                    </a:p>
                    <a:p>
                      <a:pPr>
                        <a:lnSpc>
                          <a:spcPct val="100000"/>
                        </a:lnSpc>
                        <a:spcAft>
                          <a:spcPts val="0"/>
                        </a:spcAft>
                      </a:pPr>
                      <a:r>
                        <a:rPr lang="en-GB" sz="1200">
                          <a:effectLst/>
                        </a:rPr>
                        <a:t>4 (6.9)</a:t>
                      </a:r>
                    </a:p>
                    <a:p>
                      <a:pPr>
                        <a:lnSpc>
                          <a:spcPct val="100000"/>
                        </a:lnSpc>
                        <a:spcAft>
                          <a:spcPts val="0"/>
                        </a:spcAft>
                      </a:pPr>
                      <a:r>
                        <a:rPr lang="en-GB" sz="1200">
                          <a:effectLst/>
                        </a:rPr>
                        <a:t>31 (53.4)</a:t>
                      </a:r>
                    </a:p>
                    <a:p>
                      <a:pPr>
                        <a:lnSpc>
                          <a:spcPct val="100000"/>
                        </a:lnSpc>
                        <a:spcAft>
                          <a:spcPts val="0"/>
                        </a:spcAft>
                      </a:pPr>
                      <a:r>
                        <a:rPr lang="en-GB" sz="1200">
                          <a:effectLst/>
                        </a:rPr>
                        <a:t>16 (27.6)</a:t>
                      </a:r>
                    </a:p>
                    <a:p>
                      <a:pPr>
                        <a:lnSpc>
                          <a:spcPct val="100000"/>
                        </a:lnSpc>
                        <a:spcAft>
                          <a:spcPts val="0"/>
                        </a:spcAft>
                      </a:pPr>
                      <a:r>
                        <a:rPr lang="en-GB" sz="1200">
                          <a:effectLst/>
                        </a:rPr>
                        <a:t>1 (1.7)</a:t>
                      </a:r>
                    </a:p>
                    <a:p>
                      <a:pPr>
                        <a:lnSpc>
                          <a:spcPct val="100000"/>
                        </a:lnSpc>
                        <a:spcAft>
                          <a:spcPts val="0"/>
                        </a:spcAft>
                      </a:pPr>
                      <a:r>
                        <a:rPr lang="en-GB" sz="1200">
                          <a:effectLst/>
                        </a:rPr>
                        <a:t>3 (5.2)</a:t>
                      </a:r>
                      <a:endParaRPr lang="en-GB"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108000" marR="108000" marT="36000" marB="36000"/>
                </a:tc>
                <a:tc>
                  <a:txBody>
                    <a:bodyPr/>
                    <a:lstStyle/>
                    <a:p>
                      <a:pPr>
                        <a:lnSpc>
                          <a:spcPct val="100000"/>
                        </a:lnSpc>
                        <a:spcAft>
                          <a:spcPts val="0"/>
                        </a:spcAft>
                      </a:pPr>
                      <a:r>
                        <a:rPr lang="en-GB" sz="1200">
                          <a:effectLst/>
                        </a:rPr>
                        <a:t>3 (5.6)</a:t>
                      </a:r>
                    </a:p>
                    <a:p>
                      <a:pPr>
                        <a:lnSpc>
                          <a:spcPct val="100000"/>
                        </a:lnSpc>
                        <a:spcAft>
                          <a:spcPts val="0"/>
                        </a:spcAft>
                      </a:pPr>
                      <a:r>
                        <a:rPr lang="en-GB" sz="1200">
                          <a:effectLst/>
                        </a:rPr>
                        <a:t>4 (7.4)</a:t>
                      </a:r>
                    </a:p>
                    <a:p>
                      <a:pPr>
                        <a:lnSpc>
                          <a:spcPct val="100000"/>
                        </a:lnSpc>
                        <a:spcAft>
                          <a:spcPts val="0"/>
                        </a:spcAft>
                      </a:pPr>
                      <a:r>
                        <a:rPr lang="en-GB" sz="1200">
                          <a:effectLst/>
                        </a:rPr>
                        <a:t>28 (51.9)</a:t>
                      </a:r>
                    </a:p>
                    <a:p>
                      <a:pPr>
                        <a:lnSpc>
                          <a:spcPct val="100000"/>
                        </a:lnSpc>
                        <a:spcAft>
                          <a:spcPts val="0"/>
                        </a:spcAft>
                      </a:pPr>
                      <a:r>
                        <a:rPr lang="en-GB" sz="1200">
                          <a:effectLst/>
                        </a:rPr>
                        <a:t>15 (27.8)</a:t>
                      </a:r>
                    </a:p>
                    <a:p>
                      <a:pPr>
                        <a:lnSpc>
                          <a:spcPct val="100000"/>
                        </a:lnSpc>
                        <a:spcAft>
                          <a:spcPts val="0"/>
                        </a:spcAft>
                      </a:pPr>
                      <a:r>
                        <a:rPr lang="en-GB" sz="1200">
                          <a:effectLst/>
                        </a:rPr>
                        <a:t>1 (1.9)</a:t>
                      </a:r>
                    </a:p>
                    <a:p>
                      <a:pPr>
                        <a:lnSpc>
                          <a:spcPct val="100000"/>
                        </a:lnSpc>
                        <a:spcAft>
                          <a:spcPts val="0"/>
                        </a:spcAft>
                      </a:pPr>
                      <a:r>
                        <a:rPr lang="en-GB" sz="1200">
                          <a:effectLst/>
                        </a:rPr>
                        <a:t>3 (5.6)</a:t>
                      </a:r>
                      <a:endParaRPr lang="en-GB"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108000" marR="108000" marT="36000" marB="36000"/>
                </a:tc>
                <a:tc>
                  <a:txBody>
                    <a:bodyPr/>
                    <a:lstStyle/>
                    <a:p>
                      <a:pPr>
                        <a:lnSpc>
                          <a:spcPct val="100000"/>
                        </a:lnSpc>
                        <a:spcAft>
                          <a:spcPts val="0"/>
                        </a:spcAft>
                      </a:pPr>
                      <a:r>
                        <a:rPr lang="en-GB" sz="1200">
                          <a:effectLst/>
                        </a:rPr>
                        <a:t>2 (3.9)</a:t>
                      </a:r>
                    </a:p>
                    <a:p>
                      <a:pPr>
                        <a:lnSpc>
                          <a:spcPct val="100000"/>
                        </a:lnSpc>
                        <a:spcAft>
                          <a:spcPts val="0"/>
                        </a:spcAft>
                      </a:pPr>
                      <a:r>
                        <a:rPr lang="en-GB" sz="1200">
                          <a:effectLst/>
                        </a:rPr>
                        <a:t>4 (7.8)</a:t>
                      </a:r>
                    </a:p>
                    <a:p>
                      <a:pPr>
                        <a:lnSpc>
                          <a:spcPct val="100000"/>
                        </a:lnSpc>
                        <a:spcAft>
                          <a:spcPts val="0"/>
                        </a:spcAft>
                      </a:pPr>
                      <a:r>
                        <a:rPr lang="en-GB" sz="1200">
                          <a:effectLst/>
                        </a:rPr>
                        <a:t>26 (51.0)</a:t>
                      </a:r>
                    </a:p>
                    <a:p>
                      <a:pPr>
                        <a:lnSpc>
                          <a:spcPct val="100000"/>
                        </a:lnSpc>
                        <a:spcAft>
                          <a:spcPts val="0"/>
                        </a:spcAft>
                      </a:pPr>
                      <a:r>
                        <a:rPr lang="en-GB" sz="1200">
                          <a:effectLst/>
                        </a:rPr>
                        <a:t>15 (29.4)</a:t>
                      </a:r>
                    </a:p>
                    <a:p>
                      <a:pPr>
                        <a:lnSpc>
                          <a:spcPct val="100000"/>
                        </a:lnSpc>
                        <a:spcAft>
                          <a:spcPts val="0"/>
                        </a:spcAft>
                      </a:pPr>
                      <a:r>
                        <a:rPr lang="en-GB" sz="1200">
                          <a:effectLst/>
                        </a:rPr>
                        <a:t>1 (2.0)</a:t>
                      </a:r>
                    </a:p>
                    <a:p>
                      <a:pPr>
                        <a:lnSpc>
                          <a:spcPct val="100000"/>
                        </a:lnSpc>
                        <a:spcAft>
                          <a:spcPts val="0"/>
                        </a:spcAft>
                      </a:pPr>
                      <a:r>
                        <a:rPr lang="en-GB" sz="1200">
                          <a:effectLst/>
                        </a:rPr>
                        <a:t>3 (5.9)</a:t>
                      </a:r>
                      <a:endParaRPr lang="en-GB"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108000" marR="108000" marT="36000" marB="36000"/>
                </a:tc>
                <a:extLst>
                  <a:ext uri="{0D108BD9-81ED-4DB2-BD59-A6C34878D82A}">
                    <a16:rowId xmlns:a16="http://schemas.microsoft.com/office/drawing/2014/main" val="1918270710"/>
                  </a:ext>
                </a:extLst>
              </a:tr>
              <a:tr h="222565">
                <a:tc gridSpan="4">
                  <a:txBody>
                    <a:bodyPr/>
                    <a:lstStyle/>
                    <a:p>
                      <a:pPr>
                        <a:lnSpc>
                          <a:spcPct val="100000"/>
                        </a:lnSpc>
                        <a:spcAft>
                          <a:spcPts val="0"/>
                        </a:spcAft>
                      </a:pPr>
                      <a:r>
                        <a:rPr lang="en-GB" sz="1200">
                          <a:effectLst/>
                        </a:rPr>
                        <a:t>Background*, n (%)</a:t>
                      </a:r>
                      <a:endParaRPr lang="en-GB"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108000" marR="108000" marT="36000" marB="36000"/>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4847488"/>
                  </a:ext>
                </a:extLst>
              </a:tr>
              <a:tr h="1180729">
                <a:tc>
                  <a:txBody>
                    <a:bodyPr/>
                    <a:lstStyle/>
                    <a:p>
                      <a:pPr algn="r">
                        <a:lnSpc>
                          <a:spcPct val="100000"/>
                        </a:lnSpc>
                        <a:spcAft>
                          <a:spcPts val="0"/>
                        </a:spcAft>
                      </a:pPr>
                      <a:r>
                        <a:rPr lang="en-GB" sz="1200">
                          <a:effectLst/>
                        </a:rPr>
                        <a:t>Clinician</a:t>
                      </a:r>
                    </a:p>
                    <a:p>
                      <a:pPr algn="r">
                        <a:lnSpc>
                          <a:spcPct val="100000"/>
                        </a:lnSpc>
                        <a:spcAft>
                          <a:spcPts val="0"/>
                        </a:spcAft>
                      </a:pPr>
                      <a:r>
                        <a:rPr lang="en-GB" sz="1200">
                          <a:effectLst/>
                        </a:rPr>
                        <a:t>Journal editor</a:t>
                      </a:r>
                    </a:p>
                    <a:p>
                      <a:pPr algn="r">
                        <a:lnSpc>
                          <a:spcPct val="100000"/>
                        </a:lnSpc>
                        <a:spcAft>
                          <a:spcPts val="0"/>
                        </a:spcAft>
                      </a:pPr>
                      <a:r>
                        <a:rPr lang="en-GB" sz="1200">
                          <a:effectLst/>
                        </a:rPr>
                        <a:t>Patient partner</a:t>
                      </a:r>
                      <a:r>
                        <a:rPr lang="en-GB" sz="1200" baseline="30000">
                          <a:effectLst/>
                        </a:rPr>
                        <a:t>†</a:t>
                      </a:r>
                      <a:endParaRPr lang="en-GB" sz="1200">
                        <a:effectLst/>
                      </a:endParaRPr>
                    </a:p>
                    <a:p>
                      <a:pPr algn="r">
                        <a:lnSpc>
                          <a:spcPct val="100000"/>
                        </a:lnSpc>
                        <a:spcAft>
                          <a:spcPts val="0"/>
                        </a:spcAft>
                      </a:pPr>
                      <a:r>
                        <a:rPr lang="en-GB" sz="1200">
                          <a:effectLst/>
                        </a:rPr>
                        <a:t>Policymaker</a:t>
                      </a:r>
                    </a:p>
                    <a:p>
                      <a:pPr algn="r">
                        <a:lnSpc>
                          <a:spcPct val="100000"/>
                        </a:lnSpc>
                        <a:spcAft>
                          <a:spcPts val="0"/>
                        </a:spcAft>
                      </a:pPr>
                      <a:r>
                        <a:rPr lang="en-GB" sz="1200">
                          <a:effectLst/>
                        </a:rPr>
                        <a:t>Publications professional</a:t>
                      </a:r>
                    </a:p>
                    <a:p>
                      <a:pPr algn="r">
                        <a:lnSpc>
                          <a:spcPct val="100000"/>
                        </a:lnSpc>
                        <a:spcAft>
                          <a:spcPts val="0"/>
                        </a:spcAft>
                      </a:pPr>
                      <a:r>
                        <a:rPr lang="en-GB" sz="1200">
                          <a:effectLst/>
                        </a:rPr>
                        <a:t>Researcher</a:t>
                      </a:r>
                    </a:p>
                    <a:p>
                      <a:pPr algn="r">
                        <a:lnSpc>
                          <a:spcPct val="100000"/>
                        </a:lnSpc>
                        <a:spcAft>
                          <a:spcPts val="0"/>
                        </a:spcAft>
                      </a:pPr>
                      <a:r>
                        <a:rPr lang="en-GB" sz="1200">
                          <a:effectLst/>
                        </a:rPr>
                        <a:t>Other</a:t>
                      </a:r>
                      <a:endParaRPr lang="en-GB"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108000" marR="108000" marT="36000" marB="36000"/>
                </a:tc>
                <a:tc>
                  <a:txBody>
                    <a:bodyPr/>
                    <a:lstStyle/>
                    <a:p>
                      <a:pPr>
                        <a:lnSpc>
                          <a:spcPct val="100000"/>
                        </a:lnSpc>
                        <a:spcAft>
                          <a:spcPts val="0"/>
                        </a:spcAft>
                      </a:pPr>
                      <a:r>
                        <a:rPr lang="en-GB" sz="1200">
                          <a:effectLst/>
                        </a:rPr>
                        <a:t>16 (27.6)</a:t>
                      </a:r>
                    </a:p>
                    <a:p>
                      <a:pPr>
                        <a:lnSpc>
                          <a:spcPct val="100000"/>
                        </a:lnSpc>
                        <a:spcAft>
                          <a:spcPts val="0"/>
                        </a:spcAft>
                      </a:pPr>
                      <a:r>
                        <a:rPr lang="en-GB" sz="1200">
                          <a:effectLst/>
                        </a:rPr>
                        <a:t>8 (13.8)</a:t>
                      </a:r>
                    </a:p>
                    <a:p>
                      <a:pPr>
                        <a:lnSpc>
                          <a:spcPct val="100000"/>
                        </a:lnSpc>
                        <a:spcAft>
                          <a:spcPts val="0"/>
                        </a:spcAft>
                      </a:pPr>
                      <a:r>
                        <a:rPr lang="en-GB" sz="1200">
                          <a:effectLst/>
                        </a:rPr>
                        <a:t>6 (10.3)</a:t>
                      </a:r>
                    </a:p>
                    <a:p>
                      <a:pPr>
                        <a:lnSpc>
                          <a:spcPct val="100000"/>
                        </a:lnSpc>
                        <a:spcAft>
                          <a:spcPts val="0"/>
                        </a:spcAft>
                      </a:pPr>
                      <a:r>
                        <a:rPr lang="en-GB" sz="1200">
                          <a:effectLst/>
                        </a:rPr>
                        <a:t>3 (5.2)</a:t>
                      </a:r>
                    </a:p>
                    <a:p>
                      <a:pPr>
                        <a:lnSpc>
                          <a:spcPct val="100000"/>
                        </a:lnSpc>
                        <a:spcAft>
                          <a:spcPts val="0"/>
                        </a:spcAft>
                      </a:pPr>
                      <a:r>
                        <a:rPr lang="en-GB" sz="1200">
                          <a:effectLst/>
                        </a:rPr>
                        <a:t>17 (29.3)</a:t>
                      </a:r>
                    </a:p>
                    <a:p>
                      <a:pPr>
                        <a:lnSpc>
                          <a:spcPct val="100000"/>
                        </a:lnSpc>
                        <a:spcAft>
                          <a:spcPts val="0"/>
                        </a:spcAft>
                      </a:pPr>
                      <a:r>
                        <a:rPr lang="en-GB" sz="1200">
                          <a:effectLst/>
                        </a:rPr>
                        <a:t>29 (50.0)</a:t>
                      </a:r>
                    </a:p>
                    <a:p>
                      <a:pPr>
                        <a:lnSpc>
                          <a:spcPct val="100000"/>
                        </a:lnSpc>
                        <a:spcAft>
                          <a:spcPts val="0"/>
                        </a:spcAft>
                      </a:pPr>
                      <a:r>
                        <a:rPr lang="en-GB" sz="1200">
                          <a:effectLst/>
                        </a:rPr>
                        <a:t>11 (19)</a:t>
                      </a:r>
                      <a:endParaRPr lang="en-GB"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108000" marR="108000" marT="36000" marB="36000"/>
                </a:tc>
                <a:tc>
                  <a:txBody>
                    <a:bodyPr/>
                    <a:lstStyle/>
                    <a:p>
                      <a:pPr>
                        <a:lnSpc>
                          <a:spcPct val="100000"/>
                        </a:lnSpc>
                        <a:spcAft>
                          <a:spcPts val="0"/>
                        </a:spcAft>
                      </a:pPr>
                      <a:r>
                        <a:rPr lang="en-GB" sz="1200">
                          <a:effectLst/>
                        </a:rPr>
                        <a:t>14 (25.9)</a:t>
                      </a:r>
                    </a:p>
                    <a:p>
                      <a:pPr>
                        <a:lnSpc>
                          <a:spcPct val="100000"/>
                        </a:lnSpc>
                        <a:spcAft>
                          <a:spcPts val="0"/>
                        </a:spcAft>
                      </a:pPr>
                      <a:r>
                        <a:rPr lang="en-GB" sz="1200">
                          <a:effectLst/>
                        </a:rPr>
                        <a:t>6 (11.1)</a:t>
                      </a:r>
                    </a:p>
                    <a:p>
                      <a:pPr>
                        <a:lnSpc>
                          <a:spcPct val="100000"/>
                        </a:lnSpc>
                        <a:spcAft>
                          <a:spcPts val="0"/>
                        </a:spcAft>
                      </a:pPr>
                      <a:r>
                        <a:rPr lang="en-GB" sz="1200">
                          <a:effectLst/>
                        </a:rPr>
                        <a:t>6 (11.1)</a:t>
                      </a:r>
                    </a:p>
                    <a:p>
                      <a:pPr>
                        <a:lnSpc>
                          <a:spcPct val="100000"/>
                        </a:lnSpc>
                        <a:spcAft>
                          <a:spcPts val="0"/>
                        </a:spcAft>
                      </a:pPr>
                      <a:r>
                        <a:rPr lang="en-GB" sz="1200">
                          <a:effectLst/>
                        </a:rPr>
                        <a:t>3 (5.6)</a:t>
                      </a:r>
                    </a:p>
                    <a:p>
                      <a:pPr>
                        <a:lnSpc>
                          <a:spcPct val="100000"/>
                        </a:lnSpc>
                        <a:spcAft>
                          <a:spcPts val="0"/>
                        </a:spcAft>
                      </a:pPr>
                      <a:r>
                        <a:rPr lang="en-GB" sz="1200">
                          <a:effectLst/>
                        </a:rPr>
                        <a:t>17 (31.5)</a:t>
                      </a:r>
                    </a:p>
                    <a:p>
                      <a:pPr>
                        <a:lnSpc>
                          <a:spcPct val="100000"/>
                        </a:lnSpc>
                        <a:spcAft>
                          <a:spcPts val="0"/>
                        </a:spcAft>
                      </a:pPr>
                      <a:r>
                        <a:rPr lang="en-GB" sz="1200">
                          <a:effectLst/>
                        </a:rPr>
                        <a:t>29 (53.7)</a:t>
                      </a:r>
                    </a:p>
                    <a:p>
                      <a:pPr>
                        <a:lnSpc>
                          <a:spcPct val="100000"/>
                        </a:lnSpc>
                        <a:spcAft>
                          <a:spcPts val="0"/>
                        </a:spcAft>
                      </a:pPr>
                      <a:r>
                        <a:rPr lang="en-GB" sz="1200">
                          <a:effectLst/>
                        </a:rPr>
                        <a:t>6 (11.1)</a:t>
                      </a:r>
                      <a:endParaRPr lang="en-GB"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108000" marR="108000" marT="36000" marB="36000"/>
                </a:tc>
                <a:tc>
                  <a:txBody>
                    <a:bodyPr/>
                    <a:lstStyle/>
                    <a:p>
                      <a:pPr>
                        <a:lnSpc>
                          <a:spcPct val="100000"/>
                        </a:lnSpc>
                        <a:spcAft>
                          <a:spcPts val="0"/>
                        </a:spcAft>
                      </a:pPr>
                      <a:r>
                        <a:rPr lang="en-GB" sz="1200">
                          <a:effectLst/>
                        </a:rPr>
                        <a:t>13 (25.5)</a:t>
                      </a:r>
                    </a:p>
                    <a:p>
                      <a:pPr>
                        <a:lnSpc>
                          <a:spcPct val="100000"/>
                        </a:lnSpc>
                        <a:spcAft>
                          <a:spcPts val="0"/>
                        </a:spcAft>
                      </a:pPr>
                      <a:r>
                        <a:rPr lang="en-GB" sz="1200">
                          <a:effectLst/>
                        </a:rPr>
                        <a:t>8 (15.7)</a:t>
                      </a:r>
                    </a:p>
                    <a:p>
                      <a:pPr>
                        <a:lnSpc>
                          <a:spcPct val="100000"/>
                        </a:lnSpc>
                        <a:spcAft>
                          <a:spcPts val="0"/>
                        </a:spcAft>
                      </a:pPr>
                      <a:r>
                        <a:rPr lang="en-GB" sz="1200">
                          <a:effectLst/>
                        </a:rPr>
                        <a:t>5 (9.8)</a:t>
                      </a:r>
                    </a:p>
                    <a:p>
                      <a:pPr>
                        <a:lnSpc>
                          <a:spcPct val="100000"/>
                        </a:lnSpc>
                        <a:spcAft>
                          <a:spcPts val="0"/>
                        </a:spcAft>
                      </a:pPr>
                      <a:r>
                        <a:rPr lang="en-GB" sz="1200">
                          <a:effectLst/>
                        </a:rPr>
                        <a:t>4 (7.8)</a:t>
                      </a:r>
                    </a:p>
                    <a:p>
                      <a:pPr>
                        <a:lnSpc>
                          <a:spcPct val="100000"/>
                        </a:lnSpc>
                        <a:spcAft>
                          <a:spcPts val="0"/>
                        </a:spcAft>
                      </a:pPr>
                      <a:r>
                        <a:rPr lang="en-GB" sz="1200">
                          <a:effectLst/>
                        </a:rPr>
                        <a:t>15 (29.4)</a:t>
                      </a:r>
                    </a:p>
                    <a:p>
                      <a:pPr>
                        <a:lnSpc>
                          <a:spcPct val="100000"/>
                        </a:lnSpc>
                        <a:spcAft>
                          <a:spcPts val="0"/>
                        </a:spcAft>
                      </a:pPr>
                      <a:r>
                        <a:rPr lang="en-GB" sz="1200">
                          <a:effectLst/>
                        </a:rPr>
                        <a:t>24 (47.1)</a:t>
                      </a:r>
                    </a:p>
                    <a:p>
                      <a:pPr>
                        <a:lnSpc>
                          <a:spcPct val="100000"/>
                        </a:lnSpc>
                        <a:spcAft>
                          <a:spcPts val="0"/>
                        </a:spcAft>
                      </a:pPr>
                      <a:r>
                        <a:rPr lang="en-GB" sz="1200">
                          <a:effectLst/>
                        </a:rPr>
                        <a:t>8 (15.7)</a:t>
                      </a:r>
                      <a:endParaRPr lang="en-GB"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108000" marR="108000" marT="36000" marB="36000"/>
                </a:tc>
                <a:extLst>
                  <a:ext uri="{0D108BD9-81ED-4DB2-BD59-A6C34878D82A}">
                    <a16:rowId xmlns:a16="http://schemas.microsoft.com/office/drawing/2014/main" val="935333444"/>
                  </a:ext>
                </a:extLst>
              </a:tr>
            </a:tbl>
          </a:graphicData>
        </a:graphic>
      </p:graphicFrame>
      <p:sp>
        <p:nvSpPr>
          <p:cNvPr id="3" name="Title 2">
            <a:extLst>
              <a:ext uri="{FF2B5EF4-FFF2-40B4-BE49-F238E27FC236}">
                <a16:creationId xmlns:a16="http://schemas.microsoft.com/office/drawing/2014/main" id="{D1EE0577-F39F-72BA-3B0B-A94FFB56C1DE}"/>
              </a:ext>
            </a:extLst>
          </p:cNvPr>
          <p:cNvSpPr>
            <a:spLocks noGrp="1"/>
          </p:cNvSpPr>
          <p:nvPr>
            <p:ph type="title"/>
          </p:nvPr>
        </p:nvSpPr>
        <p:spPr/>
        <p:txBody>
          <a:bodyPr/>
          <a:lstStyle/>
          <a:p>
            <a:r>
              <a:rPr lang="en-GB"/>
              <a:t>Self-identified demographics of Delphi panellists</a:t>
            </a:r>
          </a:p>
        </p:txBody>
      </p:sp>
      <p:sp>
        <p:nvSpPr>
          <p:cNvPr id="2" name="Slide Number Placeholder 3">
            <a:extLst>
              <a:ext uri="{FF2B5EF4-FFF2-40B4-BE49-F238E27FC236}">
                <a16:creationId xmlns:a16="http://schemas.microsoft.com/office/drawing/2014/main" id="{EBF56659-9515-203A-98F3-92D5379DEF17}"/>
              </a:ext>
            </a:extLst>
          </p:cNvPr>
          <p:cNvSpPr txBox="1">
            <a:spLocks/>
          </p:cNvSpPr>
          <p:nvPr/>
        </p:nvSpPr>
        <p:spPr>
          <a:xfrm>
            <a:off x="0" y="6486525"/>
            <a:ext cx="527050" cy="365125"/>
          </a:xfrm>
          <a:prstGeom prst="rect">
            <a:avLst/>
          </a:prstGeom>
        </p:spPr>
        <p:txBody>
          <a:bodyPr/>
          <a:lstStyle>
            <a:defPPr>
              <a:defRPr lang="en-US"/>
            </a:defPPr>
            <a:lvl1pPr marL="0" algn="ctr" defTabSz="914400" rtl="0" eaLnBrk="1" latinLnBrk="0" hangingPunct="1">
              <a:defRPr sz="105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76B51402-D8AD-3345-AF1A-7CB73C854E7F}" type="slidenum">
              <a:rPr kumimoji="0" lang="en-US" sz="1050" b="0" i="0" u="none" strike="noStrike" kern="1200" cap="none" spc="0" normalizeH="0" baseline="0" noProof="0" smtClean="0">
                <a:ln>
                  <a:noFill/>
                </a:ln>
                <a:solidFill>
                  <a:srgbClr val="00E5EF"/>
                </a:solidFill>
                <a:effectLst/>
                <a:uLnTx/>
                <a:uFillTx/>
                <a:latin typeface="Arial" panose="020B0604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17</a:t>
            </a:fld>
            <a:endParaRPr kumimoji="0" lang="en-US" sz="1050" b="0" i="0" u="none" strike="noStrike" kern="1200" cap="none" spc="0" normalizeH="0" baseline="0" noProof="0">
              <a:ln>
                <a:noFill/>
              </a:ln>
              <a:solidFill>
                <a:srgbClr val="00E5EF"/>
              </a:solidFill>
              <a:effectLst/>
              <a:uLnTx/>
              <a:uFillTx/>
              <a:latin typeface="Arial" panose="020B0604020202020204"/>
              <a:ea typeface="+mn-ea"/>
              <a:cs typeface="+mn-cs"/>
            </a:endParaRPr>
          </a:p>
        </p:txBody>
      </p:sp>
      <p:sp>
        <p:nvSpPr>
          <p:cNvPr id="6" name="Footer Placeholder 3">
            <a:extLst>
              <a:ext uri="{FF2B5EF4-FFF2-40B4-BE49-F238E27FC236}">
                <a16:creationId xmlns:a16="http://schemas.microsoft.com/office/drawing/2014/main" id="{EA9CBC1C-7B81-A734-DA54-EB0C3D71D183}"/>
              </a:ext>
            </a:extLst>
          </p:cNvPr>
          <p:cNvSpPr txBox="1">
            <a:spLocks/>
          </p:cNvSpPr>
          <p:nvPr/>
        </p:nvSpPr>
        <p:spPr>
          <a:xfrm>
            <a:off x="392206" y="6091125"/>
            <a:ext cx="8905018" cy="529684"/>
          </a:xfrm>
          <a:prstGeom prst="rect">
            <a:avLst/>
          </a:prstGeom>
        </p:spPr>
        <p:txBody>
          <a:bodyPr anchor="b" anchorCtr="0"/>
          <a:lstStyle>
            <a:defPPr>
              <a:defRPr lang="en-US"/>
            </a:defPPr>
            <a:lvl1pPr marL="0" algn="ctr"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000000"/>
                </a:solidFill>
                <a:effectLst/>
                <a:uLnTx/>
                <a:uFillTx/>
                <a:latin typeface="Arial" panose="020B0604020202020204"/>
                <a:ea typeface="+mn-ea"/>
                <a:cs typeface="+mn-cs"/>
              </a:rPr>
              <a:t>*Panellists could select more than one option.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000000"/>
                </a:solidFill>
                <a:effectLst/>
                <a:uLnTx/>
                <a:uFillTx/>
                <a:latin typeface="Arial" panose="020B0604020202020204"/>
                <a:ea typeface="+mn-ea"/>
                <a:cs typeface="+mn-cs"/>
              </a:rPr>
              <a:t>†In Rounds 2 and 3, this category was changed to: Patient, Patient Partner, Family Member or Carer.</a:t>
            </a:r>
            <a:endParaRPr kumimoji="0" lang="en-US" sz="1000" b="0" i="0" u="none" strike="noStrike" kern="1200" cap="none" spc="0" normalizeH="0" baseline="0" noProof="0">
              <a:ln>
                <a:noFill/>
              </a:ln>
              <a:solidFill>
                <a:srgbClr val="000000"/>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Arial" panose="020B0604020202020204"/>
                <a:ea typeface="+mn-ea"/>
                <a:cs typeface="+mn-cs"/>
              </a:rPr>
              <a:t>This information is for educational use only. Do not copy. Do not distribute.</a:t>
            </a:r>
          </a:p>
        </p:txBody>
      </p:sp>
    </p:spTree>
    <p:extLst>
      <p:ext uri="{BB962C8B-B14F-4D97-AF65-F5344CB8AC3E}">
        <p14:creationId xmlns:p14="http://schemas.microsoft.com/office/powerpoint/2010/main" val="23453165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376DC6-34E1-9E15-BCBD-3835A83C83DF}"/>
              </a:ext>
            </a:extLst>
          </p:cNvPr>
          <p:cNvSpPr>
            <a:spLocks noGrp="1"/>
          </p:cNvSpPr>
          <p:nvPr>
            <p:ph type="title"/>
          </p:nvPr>
        </p:nvSpPr>
        <p:spPr/>
        <p:txBody>
          <a:bodyPr/>
          <a:lstStyle/>
          <a:p>
            <a:r>
              <a:rPr lang="en-GB"/>
              <a:t>Summary of checklist development</a:t>
            </a:r>
          </a:p>
        </p:txBody>
      </p:sp>
      <p:sp>
        <p:nvSpPr>
          <p:cNvPr id="43" name="Slide Number Placeholder 3">
            <a:extLst>
              <a:ext uri="{FF2B5EF4-FFF2-40B4-BE49-F238E27FC236}">
                <a16:creationId xmlns:a16="http://schemas.microsoft.com/office/drawing/2014/main" id="{C5AAB2BC-7EF4-7FFF-D21B-253245B2126F}"/>
              </a:ext>
            </a:extLst>
          </p:cNvPr>
          <p:cNvSpPr txBox="1">
            <a:spLocks/>
          </p:cNvSpPr>
          <p:nvPr/>
        </p:nvSpPr>
        <p:spPr>
          <a:xfrm>
            <a:off x="0" y="6486525"/>
            <a:ext cx="527050" cy="365125"/>
          </a:xfrm>
          <a:prstGeom prst="rect">
            <a:avLst/>
          </a:prstGeom>
        </p:spPr>
        <p:txBody>
          <a:bodyPr/>
          <a:lstStyle>
            <a:defPPr>
              <a:defRPr lang="en-US"/>
            </a:defPPr>
            <a:lvl1pPr marL="0" algn="ctr" defTabSz="914400" rtl="0" eaLnBrk="1" latinLnBrk="0" hangingPunct="1">
              <a:defRPr sz="105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76B51402-D8AD-3345-AF1A-7CB73C854E7F}" type="slidenum">
              <a:rPr kumimoji="0" lang="en-US" sz="1050" b="0" i="0" u="none" strike="noStrike" kern="1200" cap="none" spc="0" normalizeH="0" baseline="0" noProof="0" smtClean="0">
                <a:ln>
                  <a:noFill/>
                </a:ln>
                <a:solidFill>
                  <a:srgbClr val="00E5EF"/>
                </a:solidFill>
                <a:effectLst/>
                <a:uLnTx/>
                <a:uFillTx/>
                <a:latin typeface="Arial" panose="020B0604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18</a:t>
            </a:fld>
            <a:endParaRPr kumimoji="0" lang="en-US" sz="1050" b="0" i="0" u="none" strike="noStrike" kern="1200" cap="none" spc="0" normalizeH="0" baseline="0" noProof="0">
              <a:ln>
                <a:noFill/>
              </a:ln>
              <a:solidFill>
                <a:srgbClr val="00E5EF"/>
              </a:solidFill>
              <a:effectLst/>
              <a:uLnTx/>
              <a:uFillTx/>
              <a:latin typeface="Arial" panose="020B0604020202020204"/>
              <a:ea typeface="+mn-ea"/>
              <a:cs typeface="+mn-cs"/>
            </a:endParaRPr>
          </a:p>
        </p:txBody>
      </p:sp>
      <p:sp>
        <p:nvSpPr>
          <p:cNvPr id="44" name="Footer Placeholder 3">
            <a:extLst>
              <a:ext uri="{FF2B5EF4-FFF2-40B4-BE49-F238E27FC236}">
                <a16:creationId xmlns:a16="http://schemas.microsoft.com/office/drawing/2014/main" id="{437A309A-13EB-5FAC-4238-245CC0E705E3}"/>
              </a:ext>
            </a:extLst>
          </p:cNvPr>
          <p:cNvSpPr txBox="1">
            <a:spLocks/>
          </p:cNvSpPr>
          <p:nvPr/>
        </p:nvSpPr>
        <p:spPr>
          <a:xfrm>
            <a:off x="392206" y="6322219"/>
            <a:ext cx="5901914" cy="298590"/>
          </a:xfrm>
          <a:prstGeom prst="rect">
            <a:avLst/>
          </a:prstGeom>
        </p:spPr>
        <p:txBody>
          <a:bodyPr anchor="b" anchorCtr="0"/>
          <a:lstStyle>
            <a:defPPr>
              <a:defRPr lang="en-US"/>
            </a:defPPr>
            <a:lvl1pPr marL="0" algn="ctr"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000000"/>
                </a:solidFill>
                <a:effectLst/>
                <a:uLnTx/>
                <a:uFillTx/>
                <a:latin typeface="Arial" panose="020B0604020202020204"/>
                <a:ea typeface="+mn-ea"/>
                <a:cs typeface="+mn-cs"/>
              </a:rPr>
              <a:t>*Including relevant information beyond the predefined data extraction form.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Arial" panose="020B0604020202020204"/>
                <a:ea typeface="+mn-ea"/>
                <a:cs typeface="+mn-cs"/>
              </a:rPr>
              <a:t>This information is for educational use only. Do not copy. Do not distribute.</a:t>
            </a:r>
          </a:p>
        </p:txBody>
      </p:sp>
      <p:grpSp>
        <p:nvGrpSpPr>
          <p:cNvPr id="124" name="Group 123">
            <a:extLst>
              <a:ext uri="{FF2B5EF4-FFF2-40B4-BE49-F238E27FC236}">
                <a16:creationId xmlns:a16="http://schemas.microsoft.com/office/drawing/2014/main" id="{EC5C7CB1-327E-8DF3-864C-CFEFF99EA0F0}"/>
              </a:ext>
            </a:extLst>
          </p:cNvPr>
          <p:cNvGrpSpPr/>
          <p:nvPr/>
        </p:nvGrpSpPr>
        <p:grpSpPr>
          <a:xfrm>
            <a:off x="801508" y="1330969"/>
            <a:ext cx="3177826" cy="4703242"/>
            <a:chOff x="445908" y="1481441"/>
            <a:chExt cx="3177826" cy="4703242"/>
          </a:xfrm>
        </p:grpSpPr>
        <p:sp>
          <p:nvSpPr>
            <p:cNvPr id="17" name="Rectangle 16">
              <a:extLst>
                <a:ext uri="{FF2B5EF4-FFF2-40B4-BE49-F238E27FC236}">
                  <a16:creationId xmlns:a16="http://schemas.microsoft.com/office/drawing/2014/main" id="{53CD36F4-1021-84BF-9485-29F7D1AF0D8A}"/>
                </a:ext>
              </a:extLst>
            </p:cNvPr>
            <p:cNvSpPr/>
            <p:nvPr/>
          </p:nvSpPr>
          <p:spPr>
            <a:xfrm>
              <a:off x="764740" y="4529795"/>
              <a:ext cx="2858994" cy="1654888"/>
            </a:xfrm>
            <a:prstGeom prst="rect">
              <a:avLst/>
            </a:prstGeom>
            <a:solidFill>
              <a:srgbClr val="FADE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6" name="Rectangle 15">
              <a:extLst>
                <a:ext uri="{FF2B5EF4-FFF2-40B4-BE49-F238E27FC236}">
                  <a16:creationId xmlns:a16="http://schemas.microsoft.com/office/drawing/2014/main" id="{6FF78C5A-A00A-6F6D-4ED2-3D855564036B}"/>
                </a:ext>
              </a:extLst>
            </p:cNvPr>
            <p:cNvSpPr/>
            <p:nvPr/>
          </p:nvSpPr>
          <p:spPr>
            <a:xfrm>
              <a:off x="764740" y="2127772"/>
              <a:ext cx="2858994" cy="2354076"/>
            </a:xfrm>
            <a:prstGeom prst="rect">
              <a:avLst/>
            </a:prstGeom>
            <a:solidFill>
              <a:srgbClr val="FADE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6" name="TextBox 5">
              <a:extLst>
                <a:ext uri="{FF2B5EF4-FFF2-40B4-BE49-F238E27FC236}">
                  <a16:creationId xmlns:a16="http://schemas.microsoft.com/office/drawing/2014/main" id="{8E21EB18-6C84-5BC5-84E0-EDB418812FA3}"/>
                </a:ext>
              </a:extLst>
            </p:cNvPr>
            <p:cNvSpPr txBox="1"/>
            <p:nvPr/>
          </p:nvSpPr>
          <p:spPr>
            <a:xfrm>
              <a:off x="511199" y="1481441"/>
              <a:ext cx="1195372"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000000"/>
                  </a:solidFill>
                  <a:effectLst/>
                  <a:uLnTx/>
                  <a:uFillTx/>
                  <a:latin typeface="Arial" panose="020B0604020202020204"/>
                  <a:ea typeface="+mn-ea"/>
                  <a:cs typeface="+mn-cs"/>
                </a:rPr>
                <a:t>56 items from systematic review*</a:t>
              </a:r>
            </a:p>
          </p:txBody>
        </p:sp>
        <p:sp>
          <p:nvSpPr>
            <p:cNvPr id="8" name="TextBox 7">
              <a:extLst>
                <a:ext uri="{FF2B5EF4-FFF2-40B4-BE49-F238E27FC236}">
                  <a16:creationId xmlns:a16="http://schemas.microsoft.com/office/drawing/2014/main" id="{BA36EE80-F294-CB0C-E4BB-BE217F89AD15}"/>
                </a:ext>
              </a:extLst>
            </p:cNvPr>
            <p:cNvSpPr txBox="1"/>
            <p:nvPr/>
          </p:nvSpPr>
          <p:spPr>
            <a:xfrm>
              <a:off x="1683395" y="2911387"/>
              <a:ext cx="457819"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000000"/>
                  </a:solidFill>
                  <a:effectLst/>
                  <a:uLnTx/>
                  <a:uFillTx/>
                  <a:latin typeface="Arial" panose="020B0604020202020204"/>
                  <a:ea typeface="+mn-ea"/>
                  <a:cs typeface="+mn-cs"/>
                </a:rPr>
                <a:t>36</a:t>
              </a:r>
            </a:p>
          </p:txBody>
        </p:sp>
        <p:sp>
          <p:nvSpPr>
            <p:cNvPr id="9" name="TextBox 8">
              <a:extLst>
                <a:ext uri="{FF2B5EF4-FFF2-40B4-BE49-F238E27FC236}">
                  <a16:creationId xmlns:a16="http://schemas.microsoft.com/office/drawing/2014/main" id="{F894DC2E-3724-42F6-2CF3-922B8A4553EE}"/>
                </a:ext>
              </a:extLst>
            </p:cNvPr>
            <p:cNvSpPr txBox="1"/>
            <p:nvPr/>
          </p:nvSpPr>
          <p:spPr>
            <a:xfrm>
              <a:off x="2172798" y="2232225"/>
              <a:ext cx="1374736"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000000"/>
                  </a:solidFill>
                  <a:effectLst/>
                  <a:uLnTx/>
                  <a:uFillTx/>
                  <a:latin typeface="Arial" panose="020B0604020202020204"/>
                  <a:ea typeface="+mn-ea"/>
                  <a:cs typeface="+mn-cs"/>
                </a:rPr>
                <a:t>20 excluded or lost by combining with other items</a:t>
              </a:r>
            </a:p>
          </p:txBody>
        </p:sp>
        <p:sp>
          <p:nvSpPr>
            <p:cNvPr id="10" name="TextBox 9">
              <a:extLst>
                <a:ext uri="{FF2B5EF4-FFF2-40B4-BE49-F238E27FC236}">
                  <a16:creationId xmlns:a16="http://schemas.microsoft.com/office/drawing/2014/main" id="{5F74B31D-9435-7C47-9083-5352E7DAD5E0}"/>
                </a:ext>
              </a:extLst>
            </p:cNvPr>
            <p:cNvSpPr txBox="1"/>
            <p:nvPr/>
          </p:nvSpPr>
          <p:spPr>
            <a:xfrm>
              <a:off x="1683395" y="4067313"/>
              <a:ext cx="457819"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000000"/>
                  </a:solidFill>
                  <a:effectLst/>
                  <a:uLnTx/>
                  <a:uFillTx/>
                  <a:latin typeface="Arial" panose="020B0604020202020204"/>
                  <a:ea typeface="+mn-ea"/>
                  <a:cs typeface="+mn-cs"/>
                </a:rPr>
                <a:t>45</a:t>
              </a:r>
            </a:p>
          </p:txBody>
        </p:sp>
        <p:sp>
          <p:nvSpPr>
            <p:cNvPr id="11" name="TextBox 10">
              <a:extLst>
                <a:ext uri="{FF2B5EF4-FFF2-40B4-BE49-F238E27FC236}">
                  <a16:creationId xmlns:a16="http://schemas.microsoft.com/office/drawing/2014/main" id="{3D0A212D-D4A0-24F4-8667-14C8BF461B07}"/>
                </a:ext>
              </a:extLst>
            </p:cNvPr>
            <p:cNvSpPr txBox="1"/>
            <p:nvPr/>
          </p:nvSpPr>
          <p:spPr>
            <a:xfrm>
              <a:off x="611703" y="3398320"/>
              <a:ext cx="1094868" cy="46166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000000"/>
                  </a:solidFill>
                  <a:effectLst/>
                  <a:uLnTx/>
                  <a:uFillTx/>
                  <a:latin typeface="Arial" panose="020B0604020202020204"/>
                  <a:ea typeface="+mn-ea"/>
                  <a:cs typeface="+mn-cs"/>
                </a:rPr>
                <a:t>9 new proposed</a:t>
              </a:r>
            </a:p>
          </p:txBody>
        </p:sp>
        <p:sp>
          <p:nvSpPr>
            <p:cNvPr id="12" name="TextBox 11">
              <a:extLst>
                <a:ext uri="{FF2B5EF4-FFF2-40B4-BE49-F238E27FC236}">
                  <a16:creationId xmlns:a16="http://schemas.microsoft.com/office/drawing/2014/main" id="{F4A4F1BF-8D5F-F8BD-25AE-8C91B253C2A1}"/>
                </a:ext>
              </a:extLst>
            </p:cNvPr>
            <p:cNvSpPr txBox="1"/>
            <p:nvPr/>
          </p:nvSpPr>
          <p:spPr>
            <a:xfrm>
              <a:off x="1683395" y="5047966"/>
              <a:ext cx="457819"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000000"/>
                  </a:solidFill>
                  <a:effectLst/>
                  <a:uLnTx/>
                  <a:uFillTx/>
                  <a:latin typeface="Arial" panose="020B0604020202020204"/>
                  <a:ea typeface="+mn-ea"/>
                  <a:cs typeface="+mn-cs"/>
                </a:rPr>
                <a:t>40</a:t>
              </a:r>
            </a:p>
          </p:txBody>
        </p:sp>
        <p:sp>
          <p:nvSpPr>
            <p:cNvPr id="13" name="TextBox 12">
              <a:extLst>
                <a:ext uri="{FF2B5EF4-FFF2-40B4-BE49-F238E27FC236}">
                  <a16:creationId xmlns:a16="http://schemas.microsoft.com/office/drawing/2014/main" id="{CAA69F31-F65A-3376-7E75-E39EA5266FAE}"/>
                </a:ext>
              </a:extLst>
            </p:cNvPr>
            <p:cNvSpPr txBox="1"/>
            <p:nvPr/>
          </p:nvSpPr>
          <p:spPr>
            <a:xfrm>
              <a:off x="2172798" y="4586301"/>
              <a:ext cx="95844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000000"/>
                  </a:solidFill>
                  <a:effectLst/>
                  <a:uLnTx/>
                  <a:uFillTx/>
                  <a:latin typeface="Arial" panose="020B0604020202020204"/>
                  <a:ea typeface="+mn-ea"/>
                  <a:cs typeface="+mn-cs"/>
                </a:rPr>
                <a:t>5 lost by combining</a:t>
              </a:r>
            </a:p>
          </p:txBody>
        </p:sp>
        <p:sp>
          <p:nvSpPr>
            <p:cNvPr id="14" name="TextBox 13">
              <a:extLst>
                <a:ext uri="{FF2B5EF4-FFF2-40B4-BE49-F238E27FC236}">
                  <a16:creationId xmlns:a16="http://schemas.microsoft.com/office/drawing/2014/main" id="{EF1AF7FC-ABA1-759E-48F8-43E680992819}"/>
                </a:ext>
              </a:extLst>
            </p:cNvPr>
            <p:cNvSpPr txBox="1"/>
            <p:nvPr/>
          </p:nvSpPr>
          <p:spPr>
            <a:xfrm>
              <a:off x="1683395" y="5833129"/>
              <a:ext cx="457819"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000000"/>
                  </a:solidFill>
                  <a:effectLst/>
                  <a:uLnTx/>
                  <a:uFillTx/>
                  <a:latin typeface="Arial" panose="020B0604020202020204"/>
                  <a:ea typeface="+mn-ea"/>
                  <a:cs typeface="+mn-cs"/>
                </a:rPr>
                <a:t>41</a:t>
              </a:r>
            </a:p>
          </p:txBody>
        </p:sp>
        <p:sp>
          <p:nvSpPr>
            <p:cNvPr id="15" name="TextBox 14">
              <a:extLst>
                <a:ext uri="{FF2B5EF4-FFF2-40B4-BE49-F238E27FC236}">
                  <a16:creationId xmlns:a16="http://schemas.microsoft.com/office/drawing/2014/main" id="{4E499633-5EC1-D548-752C-707D3F18923F}"/>
                </a:ext>
              </a:extLst>
            </p:cNvPr>
            <p:cNvSpPr txBox="1"/>
            <p:nvPr/>
          </p:nvSpPr>
          <p:spPr>
            <a:xfrm>
              <a:off x="611703" y="5225151"/>
              <a:ext cx="1094868" cy="46166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000000"/>
                  </a:solidFill>
                  <a:effectLst/>
                  <a:uLnTx/>
                  <a:uFillTx/>
                  <a:latin typeface="Arial" panose="020B0604020202020204"/>
                  <a:ea typeface="+mn-ea"/>
                  <a:cs typeface="+mn-cs"/>
                </a:rPr>
                <a:t>1 new proposed</a:t>
              </a:r>
            </a:p>
          </p:txBody>
        </p:sp>
        <p:cxnSp>
          <p:nvCxnSpPr>
            <p:cNvPr id="19" name="Connector: Elbow 18">
              <a:extLst>
                <a:ext uri="{FF2B5EF4-FFF2-40B4-BE49-F238E27FC236}">
                  <a16:creationId xmlns:a16="http://schemas.microsoft.com/office/drawing/2014/main" id="{F1618604-7939-0DE0-D8AE-2B3E41E92F96}"/>
                </a:ext>
              </a:extLst>
            </p:cNvPr>
            <p:cNvCxnSpPr>
              <a:stCxn id="6" idx="3"/>
              <a:endCxn id="8" idx="0"/>
            </p:cNvCxnSpPr>
            <p:nvPr/>
          </p:nvCxnSpPr>
          <p:spPr>
            <a:xfrm>
              <a:off x="1706571" y="1804607"/>
              <a:ext cx="205734" cy="1106780"/>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17C14DC7-E114-F54C-9B65-738FC5DCF91C}"/>
                </a:ext>
              </a:extLst>
            </p:cNvPr>
            <p:cNvCxnSpPr>
              <a:stCxn id="8" idx="2"/>
              <a:endCxn id="10" idx="0"/>
            </p:cNvCxnSpPr>
            <p:nvPr/>
          </p:nvCxnSpPr>
          <p:spPr>
            <a:xfrm>
              <a:off x="1912305" y="3188386"/>
              <a:ext cx="0" cy="87892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5ED7538E-272D-E3B7-9101-8807F0EE23F0}"/>
                </a:ext>
              </a:extLst>
            </p:cNvPr>
            <p:cNvCxnSpPr>
              <a:endCxn id="12" idx="0"/>
            </p:cNvCxnSpPr>
            <p:nvPr/>
          </p:nvCxnSpPr>
          <p:spPr>
            <a:xfrm>
              <a:off x="1912304" y="4344312"/>
              <a:ext cx="1" cy="70365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1A241A5C-5AFD-80E0-F647-CA0EAECFC2D1}"/>
                </a:ext>
              </a:extLst>
            </p:cNvPr>
            <p:cNvCxnSpPr>
              <a:endCxn id="14" idx="0"/>
            </p:cNvCxnSpPr>
            <p:nvPr/>
          </p:nvCxnSpPr>
          <p:spPr>
            <a:xfrm>
              <a:off x="1912304" y="5324965"/>
              <a:ext cx="1" cy="50816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2" name="Connector: Elbow 31">
              <a:extLst>
                <a:ext uri="{FF2B5EF4-FFF2-40B4-BE49-F238E27FC236}">
                  <a16:creationId xmlns:a16="http://schemas.microsoft.com/office/drawing/2014/main" id="{73989302-A320-6F47-8FBC-110817D4F51D}"/>
                </a:ext>
              </a:extLst>
            </p:cNvPr>
            <p:cNvCxnSpPr>
              <a:cxnSpLocks/>
              <a:stCxn id="10" idx="2"/>
              <a:endCxn id="13" idx="1"/>
            </p:cNvCxnSpPr>
            <p:nvPr/>
          </p:nvCxnSpPr>
          <p:spPr>
            <a:xfrm rot="16200000" flipH="1">
              <a:off x="1806140" y="4450476"/>
              <a:ext cx="472822" cy="260493"/>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5" name="Connector: Elbow 34">
              <a:extLst>
                <a:ext uri="{FF2B5EF4-FFF2-40B4-BE49-F238E27FC236}">
                  <a16:creationId xmlns:a16="http://schemas.microsoft.com/office/drawing/2014/main" id="{9C6F3821-D2ED-3BCB-CCBE-E7FCB0A503B5}"/>
                </a:ext>
              </a:extLst>
            </p:cNvPr>
            <p:cNvCxnSpPr>
              <a:endCxn id="10" idx="0"/>
            </p:cNvCxnSpPr>
            <p:nvPr/>
          </p:nvCxnSpPr>
          <p:spPr>
            <a:xfrm rot="16200000" flipH="1">
              <a:off x="1589706" y="3744714"/>
              <a:ext cx="439464" cy="205734"/>
            </a:xfrm>
            <a:prstGeom prst="bentConnector3">
              <a:avLst>
                <a:gd name="adj1" fmla="val 145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8" name="Connector: Elbow 37">
              <a:extLst>
                <a:ext uri="{FF2B5EF4-FFF2-40B4-BE49-F238E27FC236}">
                  <a16:creationId xmlns:a16="http://schemas.microsoft.com/office/drawing/2014/main" id="{CC71A4CC-1AA1-B468-FF29-EBF781C0C3F0}"/>
                </a:ext>
              </a:extLst>
            </p:cNvPr>
            <p:cNvCxnSpPr>
              <a:stCxn id="15" idx="3"/>
              <a:endCxn id="14" idx="0"/>
            </p:cNvCxnSpPr>
            <p:nvPr/>
          </p:nvCxnSpPr>
          <p:spPr>
            <a:xfrm>
              <a:off x="1706571" y="5455984"/>
              <a:ext cx="205734" cy="377145"/>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a:extLst>
                <a:ext uri="{FF2B5EF4-FFF2-40B4-BE49-F238E27FC236}">
                  <a16:creationId xmlns:a16="http://schemas.microsoft.com/office/drawing/2014/main" id="{1D90B82B-4DEB-0080-6126-EE700CEA1F96}"/>
                </a:ext>
              </a:extLst>
            </p:cNvPr>
            <p:cNvCxnSpPr>
              <a:endCxn id="9" idx="1"/>
            </p:cNvCxnSpPr>
            <p:nvPr/>
          </p:nvCxnSpPr>
          <p:spPr>
            <a:xfrm flipV="1">
              <a:off x="1912305" y="2555391"/>
              <a:ext cx="260493" cy="48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5" name="TextBox 44">
              <a:extLst>
                <a:ext uri="{FF2B5EF4-FFF2-40B4-BE49-F238E27FC236}">
                  <a16:creationId xmlns:a16="http://schemas.microsoft.com/office/drawing/2014/main" id="{4F3937BE-BD51-358C-2FCD-D39C59307388}"/>
                </a:ext>
              </a:extLst>
            </p:cNvPr>
            <p:cNvSpPr txBox="1"/>
            <p:nvPr/>
          </p:nvSpPr>
          <p:spPr>
            <a:xfrm rot="16200000">
              <a:off x="44035" y="3127009"/>
              <a:ext cx="1080745"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E04171"/>
                  </a:solidFill>
                  <a:effectLst/>
                  <a:uLnTx/>
                  <a:uFillTx/>
                  <a:latin typeface="Arial" panose="020B0604020202020204"/>
                  <a:ea typeface="+mn-ea"/>
                  <a:cs typeface="+mn-cs"/>
                </a:rPr>
                <a:t>SC Survey 1</a:t>
              </a:r>
            </a:p>
          </p:txBody>
        </p:sp>
        <p:sp>
          <p:nvSpPr>
            <p:cNvPr id="46" name="TextBox 45">
              <a:extLst>
                <a:ext uri="{FF2B5EF4-FFF2-40B4-BE49-F238E27FC236}">
                  <a16:creationId xmlns:a16="http://schemas.microsoft.com/office/drawing/2014/main" id="{CD11CCF0-1699-6E0A-FD66-415AA89D89F0}"/>
                </a:ext>
              </a:extLst>
            </p:cNvPr>
            <p:cNvSpPr txBox="1"/>
            <p:nvPr/>
          </p:nvSpPr>
          <p:spPr>
            <a:xfrm rot="16200000">
              <a:off x="44035" y="5210289"/>
              <a:ext cx="1080745"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E04171"/>
                  </a:solidFill>
                  <a:effectLst/>
                  <a:uLnTx/>
                  <a:uFillTx/>
                  <a:latin typeface="Arial" panose="020B0604020202020204"/>
                  <a:ea typeface="+mn-ea"/>
                  <a:cs typeface="+mn-cs"/>
                </a:rPr>
                <a:t>SC Survey 2</a:t>
              </a:r>
            </a:p>
          </p:txBody>
        </p:sp>
      </p:grpSp>
      <p:grpSp>
        <p:nvGrpSpPr>
          <p:cNvPr id="125" name="Group 124">
            <a:extLst>
              <a:ext uri="{FF2B5EF4-FFF2-40B4-BE49-F238E27FC236}">
                <a16:creationId xmlns:a16="http://schemas.microsoft.com/office/drawing/2014/main" id="{710743C6-79BF-AC2F-EA8F-F4FB5C17E19A}"/>
              </a:ext>
            </a:extLst>
          </p:cNvPr>
          <p:cNvGrpSpPr/>
          <p:nvPr/>
        </p:nvGrpSpPr>
        <p:grpSpPr>
          <a:xfrm>
            <a:off x="4416353" y="1330969"/>
            <a:ext cx="3192367" cy="4944833"/>
            <a:chOff x="4209016" y="1481441"/>
            <a:chExt cx="3192367" cy="4944833"/>
          </a:xfrm>
        </p:grpSpPr>
        <p:sp>
          <p:nvSpPr>
            <p:cNvPr id="48" name="Rectangle 47">
              <a:extLst>
                <a:ext uri="{FF2B5EF4-FFF2-40B4-BE49-F238E27FC236}">
                  <a16:creationId xmlns:a16="http://schemas.microsoft.com/office/drawing/2014/main" id="{8A70CE08-23C7-5790-8BF9-E7D64264CA2C}"/>
                </a:ext>
              </a:extLst>
            </p:cNvPr>
            <p:cNvSpPr/>
            <p:nvPr/>
          </p:nvSpPr>
          <p:spPr>
            <a:xfrm>
              <a:off x="4542389" y="2127772"/>
              <a:ext cx="2858994" cy="1270548"/>
            </a:xfrm>
            <a:prstGeom prst="rect">
              <a:avLst/>
            </a:prstGeom>
            <a:solidFill>
              <a:srgbClr val="E1F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49" name="TextBox 48">
              <a:extLst>
                <a:ext uri="{FF2B5EF4-FFF2-40B4-BE49-F238E27FC236}">
                  <a16:creationId xmlns:a16="http://schemas.microsoft.com/office/drawing/2014/main" id="{0076E909-9BAF-C4BA-A999-4EFDC22FB90E}"/>
                </a:ext>
              </a:extLst>
            </p:cNvPr>
            <p:cNvSpPr txBox="1"/>
            <p:nvPr/>
          </p:nvSpPr>
          <p:spPr>
            <a:xfrm>
              <a:off x="4288848" y="1481441"/>
              <a:ext cx="1195372"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000000"/>
                  </a:solidFill>
                  <a:effectLst/>
                  <a:uLnTx/>
                  <a:uFillTx/>
                  <a:latin typeface="Arial" panose="020B0604020202020204"/>
                  <a:ea typeface="+mn-ea"/>
                  <a:cs typeface="+mn-cs"/>
                </a:rPr>
                <a:t>41 items from SC surveys</a:t>
              </a:r>
            </a:p>
          </p:txBody>
        </p:sp>
        <p:sp>
          <p:nvSpPr>
            <p:cNvPr id="51" name="TextBox 50">
              <a:extLst>
                <a:ext uri="{FF2B5EF4-FFF2-40B4-BE49-F238E27FC236}">
                  <a16:creationId xmlns:a16="http://schemas.microsoft.com/office/drawing/2014/main" id="{564771BC-CCE2-A867-032E-2D37568EE063}"/>
                </a:ext>
              </a:extLst>
            </p:cNvPr>
            <p:cNvSpPr txBox="1"/>
            <p:nvPr/>
          </p:nvSpPr>
          <p:spPr>
            <a:xfrm>
              <a:off x="5992609" y="2273284"/>
              <a:ext cx="1374736"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000000"/>
                  </a:solidFill>
                  <a:effectLst/>
                  <a:uLnTx/>
                  <a:uFillTx/>
                  <a:latin typeface="Arial" panose="020B0604020202020204"/>
                  <a:ea typeface="+mn-ea"/>
                  <a:cs typeface="+mn-cs"/>
                </a:rPr>
                <a:t>1 excluded</a:t>
              </a:r>
            </a:p>
          </p:txBody>
        </p:sp>
        <p:sp>
          <p:nvSpPr>
            <p:cNvPr id="52" name="TextBox 51">
              <a:extLst>
                <a:ext uri="{FF2B5EF4-FFF2-40B4-BE49-F238E27FC236}">
                  <a16:creationId xmlns:a16="http://schemas.microsoft.com/office/drawing/2014/main" id="{E54271F9-F8B2-F892-B296-F96B6D7E4365}"/>
                </a:ext>
              </a:extLst>
            </p:cNvPr>
            <p:cNvSpPr txBox="1"/>
            <p:nvPr/>
          </p:nvSpPr>
          <p:spPr>
            <a:xfrm>
              <a:off x="5461044" y="3051313"/>
              <a:ext cx="457819"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000000"/>
                  </a:solidFill>
                  <a:effectLst/>
                  <a:uLnTx/>
                  <a:uFillTx/>
                  <a:latin typeface="Arial" panose="020B0604020202020204"/>
                  <a:ea typeface="+mn-ea"/>
                  <a:cs typeface="+mn-cs"/>
                </a:rPr>
                <a:t>47</a:t>
              </a:r>
            </a:p>
          </p:txBody>
        </p:sp>
        <p:sp>
          <p:nvSpPr>
            <p:cNvPr id="53" name="TextBox 52">
              <a:extLst>
                <a:ext uri="{FF2B5EF4-FFF2-40B4-BE49-F238E27FC236}">
                  <a16:creationId xmlns:a16="http://schemas.microsoft.com/office/drawing/2014/main" id="{BF531A5D-E899-48D0-B429-0EB90200D97E}"/>
                </a:ext>
              </a:extLst>
            </p:cNvPr>
            <p:cNvSpPr txBox="1"/>
            <p:nvPr/>
          </p:nvSpPr>
          <p:spPr>
            <a:xfrm>
              <a:off x="4389352" y="2433120"/>
              <a:ext cx="1094868" cy="46166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000000"/>
                  </a:solidFill>
                  <a:effectLst/>
                  <a:uLnTx/>
                  <a:uFillTx/>
                  <a:latin typeface="Arial" panose="020B0604020202020204"/>
                  <a:ea typeface="+mn-ea"/>
                  <a:cs typeface="+mn-cs"/>
                </a:rPr>
                <a:t>7 new proposed</a:t>
              </a:r>
            </a:p>
          </p:txBody>
        </p:sp>
        <p:cxnSp>
          <p:nvCxnSpPr>
            <p:cNvPr id="58" name="Connector: Elbow 57">
              <a:extLst>
                <a:ext uri="{FF2B5EF4-FFF2-40B4-BE49-F238E27FC236}">
                  <a16:creationId xmlns:a16="http://schemas.microsoft.com/office/drawing/2014/main" id="{39D53A42-0D1C-E3B5-6499-5C720E17710E}"/>
                </a:ext>
              </a:extLst>
            </p:cNvPr>
            <p:cNvCxnSpPr>
              <a:cxnSpLocks/>
              <a:stCxn id="49" idx="3"/>
              <a:endCxn id="52" idx="0"/>
            </p:cNvCxnSpPr>
            <p:nvPr/>
          </p:nvCxnSpPr>
          <p:spPr>
            <a:xfrm>
              <a:off x="5484220" y="1712274"/>
              <a:ext cx="205734" cy="1339039"/>
            </a:xfrm>
            <a:prstGeom prst="bentConnector2">
              <a:avLst/>
            </a:prstGeom>
            <a:ln>
              <a:solidFill>
                <a:schemeClr val="accent5"/>
              </a:solidFill>
              <a:tailEnd type="triangle"/>
            </a:ln>
          </p:spPr>
          <p:style>
            <a:lnRef idx="1">
              <a:schemeClr val="accent1"/>
            </a:lnRef>
            <a:fillRef idx="0">
              <a:schemeClr val="accent1"/>
            </a:fillRef>
            <a:effectRef idx="0">
              <a:schemeClr val="accent1"/>
            </a:effectRef>
            <a:fontRef idx="minor">
              <a:schemeClr val="tx1"/>
            </a:fontRef>
          </p:style>
        </p:cxnSp>
        <p:sp>
          <p:nvSpPr>
            <p:cNvPr id="66" name="TextBox 65">
              <a:extLst>
                <a:ext uri="{FF2B5EF4-FFF2-40B4-BE49-F238E27FC236}">
                  <a16:creationId xmlns:a16="http://schemas.microsoft.com/office/drawing/2014/main" id="{4104C8E9-60E0-B719-9817-B44DCFCA6439}"/>
                </a:ext>
              </a:extLst>
            </p:cNvPr>
            <p:cNvSpPr txBox="1"/>
            <p:nvPr/>
          </p:nvSpPr>
          <p:spPr>
            <a:xfrm rot="16200000">
              <a:off x="3989459" y="2450170"/>
              <a:ext cx="784189"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00E5EF">
                      <a:lumMod val="75000"/>
                    </a:srgbClr>
                  </a:solidFill>
                  <a:effectLst/>
                  <a:uLnTx/>
                  <a:uFillTx/>
                  <a:latin typeface="Arial" panose="020B0604020202020204"/>
                  <a:ea typeface="+mn-ea"/>
                  <a:cs typeface="+mn-cs"/>
                </a:rPr>
                <a:t>Delphi 1</a:t>
              </a:r>
            </a:p>
          </p:txBody>
        </p:sp>
        <p:cxnSp>
          <p:nvCxnSpPr>
            <p:cNvPr id="70" name="Connector: Elbow 69">
              <a:extLst>
                <a:ext uri="{FF2B5EF4-FFF2-40B4-BE49-F238E27FC236}">
                  <a16:creationId xmlns:a16="http://schemas.microsoft.com/office/drawing/2014/main" id="{25D177E0-9C8B-CEBC-C4C6-118F407A652C}"/>
                </a:ext>
              </a:extLst>
            </p:cNvPr>
            <p:cNvCxnSpPr>
              <a:cxnSpLocks/>
              <a:stCxn id="53" idx="3"/>
            </p:cNvCxnSpPr>
            <p:nvPr/>
          </p:nvCxnSpPr>
          <p:spPr>
            <a:xfrm>
              <a:off x="5484220" y="2663953"/>
              <a:ext cx="205734" cy="387359"/>
            </a:xfrm>
            <a:prstGeom prst="bentConnector2">
              <a:avLst/>
            </a:prstGeom>
            <a:ln>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74" name="Straight Arrow Connector 73">
              <a:extLst>
                <a:ext uri="{FF2B5EF4-FFF2-40B4-BE49-F238E27FC236}">
                  <a16:creationId xmlns:a16="http://schemas.microsoft.com/office/drawing/2014/main" id="{91143249-47B9-53EA-54D1-6000E3C5A546}"/>
                </a:ext>
              </a:extLst>
            </p:cNvPr>
            <p:cNvCxnSpPr/>
            <p:nvPr/>
          </p:nvCxnSpPr>
          <p:spPr>
            <a:xfrm>
              <a:off x="5689954" y="2433120"/>
              <a:ext cx="302655" cy="0"/>
            </a:xfrm>
            <a:prstGeom prst="straightConnector1">
              <a:avLst/>
            </a:prstGeom>
            <a:ln>
              <a:solidFill>
                <a:schemeClr val="accent5"/>
              </a:solidFill>
              <a:tailEnd type="triangle"/>
            </a:ln>
          </p:spPr>
          <p:style>
            <a:lnRef idx="1">
              <a:schemeClr val="accent1"/>
            </a:lnRef>
            <a:fillRef idx="0">
              <a:schemeClr val="accent1"/>
            </a:fillRef>
            <a:effectRef idx="0">
              <a:schemeClr val="accent1"/>
            </a:effectRef>
            <a:fontRef idx="minor">
              <a:schemeClr val="tx1"/>
            </a:fontRef>
          </p:style>
        </p:cxnSp>
        <p:sp>
          <p:nvSpPr>
            <p:cNvPr id="75" name="Rectangle 74">
              <a:extLst>
                <a:ext uri="{FF2B5EF4-FFF2-40B4-BE49-F238E27FC236}">
                  <a16:creationId xmlns:a16="http://schemas.microsoft.com/office/drawing/2014/main" id="{878E2737-30BF-5AA0-F0EB-F0EA76AE132E}"/>
                </a:ext>
              </a:extLst>
            </p:cNvPr>
            <p:cNvSpPr/>
            <p:nvPr/>
          </p:nvSpPr>
          <p:spPr>
            <a:xfrm>
              <a:off x="4541752" y="3455847"/>
              <a:ext cx="2858994" cy="2065477"/>
            </a:xfrm>
            <a:prstGeom prst="rect">
              <a:avLst/>
            </a:prstGeom>
            <a:solidFill>
              <a:srgbClr val="E1F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76" name="TextBox 75">
              <a:extLst>
                <a:ext uri="{FF2B5EF4-FFF2-40B4-BE49-F238E27FC236}">
                  <a16:creationId xmlns:a16="http://schemas.microsoft.com/office/drawing/2014/main" id="{97EC123C-F830-A305-CF8D-CDA8F873134F}"/>
                </a:ext>
              </a:extLst>
            </p:cNvPr>
            <p:cNvSpPr txBox="1"/>
            <p:nvPr/>
          </p:nvSpPr>
          <p:spPr>
            <a:xfrm>
              <a:off x="5991972" y="3601361"/>
              <a:ext cx="1374736"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000000"/>
                  </a:solidFill>
                  <a:effectLst/>
                  <a:uLnTx/>
                  <a:uFillTx/>
                  <a:latin typeface="Arial" panose="020B0604020202020204"/>
                  <a:ea typeface="+mn-ea"/>
                  <a:cs typeface="+mn-cs"/>
                </a:rPr>
                <a:t>4 excluded or combined</a:t>
              </a:r>
            </a:p>
          </p:txBody>
        </p:sp>
        <p:sp>
          <p:nvSpPr>
            <p:cNvPr id="77" name="TextBox 76">
              <a:extLst>
                <a:ext uri="{FF2B5EF4-FFF2-40B4-BE49-F238E27FC236}">
                  <a16:creationId xmlns:a16="http://schemas.microsoft.com/office/drawing/2014/main" id="{2FB1CAAE-E404-A2E2-01AB-978634C20D0E}"/>
                </a:ext>
              </a:extLst>
            </p:cNvPr>
            <p:cNvSpPr txBox="1"/>
            <p:nvPr/>
          </p:nvSpPr>
          <p:spPr>
            <a:xfrm>
              <a:off x="4646060" y="4835985"/>
              <a:ext cx="2088658"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000000"/>
                  </a:solidFill>
                  <a:effectLst/>
                  <a:uLnTx/>
                  <a:uFillTx/>
                  <a:latin typeface="Arial" panose="020B0604020202020204"/>
                  <a:ea typeface="+mn-ea"/>
                  <a:cs typeface="+mn-cs"/>
                </a:rPr>
                <a:t>10</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000000"/>
                  </a:solidFill>
                  <a:effectLst/>
                  <a:uLnTx/>
                  <a:uFillTx/>
                  <a:latin typeface="Arial" panose="020B0604020202020204"/>
                  <a:ea typeface="+mn-ea"/>
                  <a:cs typeface="+mn-cs"/>
                </a:rPr>
                <a:t>(4 unstable, </a:t>
              </a:r>
              <a:br>
                <a:rPr kumimoji="0" lang="en-GB" sz="1200" b="0" i="0" u="none" strike="noStrike" kern="1200" cap="none" spc="0" normalizeH="0" baseline="0" noProof="0">
                  <a:ln>
                    <a:noFill/>
                  </a:ln>
                  <a:solidFill>
                    <a:srgbClr val="000000"/>
                  </a:solidFill>
                  <a:effectLst/>
                  <a:uLnTx/>
                  <a:uFillTx/>
                  <a:latin typeface="Arial" panose="020B0604020202020204"/>
                  <a:ea typeface="+mn-ea"/>
                  <a:cs typeface="+mn-cs"/>
                </a:rPr>
              </a:br>
              <a:r>
                <a:rPr kumimoji="0" lang="en-GB" sz="1200" b="0" i="0" u="none" strike="noStrike" kern="1200" cap="none" spc="0" normalizeH="0" baseline="0" noProof="0">
                  <a:ln>
                    <a:noFill/>
                  </a:ln>
                  <a:solidFill>
                    <a:srgbClr val="000000"/>
                  </a:solidFill>
                  <a:effectLst/>
                  <a:uLnTx/>
                  <a:uFillTx/>
                  <a:latin typeface="Arial" panose="020B0604020202020204"/>
                  <a:ea typeface="+mn-ea"/>
                  <a:cs typeface="+mn-cs"/>
                </a:rPr>
                <a:t>6 significantly modified)</a:t>
              </a:r>
            </a:p>
          </p:txBody>
        </p:sp>
        <p:sp>
          <p:nvSpPr>
            <p:cNvPr id="79" name="TextBox 78">
              <a:extLst>
                <a:ext uri="{FF2B5EF4-FFF2-40B4-BE49-F238E27FC236}">
                  <a16:creationId xmlns:a16="http://schemas.microsoft.com/office/drawing/2014/main" id="{6E6D8BF8-1D1B-C606-4B6C-D3D01BDDAC8A}"/>
                </a:ext>
              </a:extLst>
            </p:cNvPr>
            <p:cNvSpPr txBox="1"/>
            <p:nvPr/>
          </p:nvSpPr>
          <p:spPr>
            <a:xfrm rot="16200000">
              <a:off x="3988822" y="3778247"/>
              <a:ext cx="784189"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00E5EF">
                      <a:lumMod val="75000"/>
                    </a:srgbClr>
                  </a:solidFill>
                  <a:effectLst/>
                  <a:uLnTx/>
                  <a:uFillTx/>
                  <a:latin typeface="Arial" panose="020B0604020202020204"/>
                  <a:ea typeface="+mn-ea"/>
                  <a:cs typeface="+mn-cs"/>
                </a:rPr>
                <a:t>Delphi 2</a:t>
              </a:r>
            </a:p>
          </p:txBody>
        </p:sp>
        <p:cxnSp>
          <p:nvCxnSpPr>
            <p:cNvPr id="81" name="Straight Arrow Connector 80">
              <a:extLst>
                <a:ext uri="{FF2B5EF4-FFF2-40B4-BE49-F238E27FC236}">
                  <a16:creationId xmlns:a16="http://schemas.microsoft.com/office/drawing/2014/main" id="{F88FBB2B-1901-5D98-8147-B31E4F64102F}"/>
                </a:ext>
              </a:extLst>
            </p:cNvPr>
            <p:cNvCxnSpPr/>
            <p:nvPr/>
          </p:nvCxnSpPr>
          <p:spPr>
            <a:xfrm>
              <a:off x="5689317" y="3761197"/>
              <a:ext cx="302655" cy="0"/>
            </a:xfrm>
            <a:prstGeom prst="straightConnector1">
              <a:avLst/>
            </a:prstGeom>
            <a:ln>
              <a:solidFill>
                <a:schemeClr val="accent5"/>
              </a:solidFill>
              <a:tailEnd type="triangle"/>
            </a:ln>
          </p:spPr>
          <p:style>
            <a:lnRef idx="1">
              <a:schemeClr val="accent1"/>
            </a:lnRef>
            <a:fillRef idx="0">
              <a:schemeClr val="accent1"/>
            </a:fillRef>
            <a:effectRef idx="0">
              <a:schemeClr val="accent1"/>
            </a:effectRef>
            <a:fontRef idx="minor">
              <a:schemeClr val="tx1"/>
            </a:fontRef>
          </p:style>
        </p:cxnSp>
        <p:sp>
          <p:nvSpPr>
            <p:cNvPr id="82" name="TextBox 81">
              <a:extLst>
                <a:ext uri="{FF2B5EF4-FFF2-40B4-BE49-F238E27FC236}">
                  <a16:creationId xmlns:a16="http://schemas.microsoft.com/office/drawing/2014/main" id="{925CEA7D-D25E-F646-29AA-8F3024677159}"/>
                </a:ext>
              </a:extLst>
            </p:cNvPr>
            <p:cNvSpPr txBox="1"/>
            <p:nvPr/>
          </p:nvSpPr>
          <p:spPr>
            <a:xfrm>
              <a:off x="5991972" y="4288024"/>
              <a:ext cx="1374736"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00B050"/>
                  </a:solidFill>
                  <a:effectLst/>
                  <a:uLnTx/>
                  <a:uFillTx/>
                  <a:latin typeface="Arial" panose="020B0604020202020204"/>
                  <a:ea typeface="+mn-ea"/>
                  <a:cs typeface="+mn-cs"/>
                </a:rPr>
                <a:t>33 approved</a:t>
              </a:r>
            </a:p>
          </p:txBody>
        </p:sp>
        <p:cxnSp>
          <p:nvCxnSpPr>
            <p:cNvPr id="84" name="Straight Arrow Connector 83">
              <a:extLst>
                <a:ext uri="{FF2B5EF4-FFF2-40B4-BE49-F238E27FC236}">
                  <a16:creationId xmlns:a16="http://schemas.microsoft.com/office/drawing/2014/main" id="{E9FD3721-DCD7-8773-DB72-FC42114CA1CA}"/>
                </a:ext>
              </a:extLst>
            </p:cNvPr>
            <p:cNvCxnSpPr>
              <a:cxnSpLocks/>
              <a:stCxn id="52" idx="2"/>
            </p:cNvCxnSpPr>
            <p:nvPr/>
          </p:nvCxnSpPr>
          <p:spPr>
            <a:xfrm>
              <a:off x="5689954" y="3328312"/>
              <a:ext cx="0" cy="1480104"/>
            </a:xfrm>
            <a:prstGeom prst="straightConnector1">
              <a:avLst/>
            </a:prstGeom>
            <a:ln>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85" name="Straight Arrow Connector 84">
              <a:extLst>
                <a:ext uri="{FF2B5EF4-FFF2-40B4-BE49-F238E27FC236}">
                  <a16:creationId xmlns:a16="http://schemas.microsoft.com/office/drawing/2014/main" id="{5ADB9D48-9724-AB3B-771D-9CB0A47AAD31}"/>
                </a:ext>
              </a:extLst>
            </p:cNvPr>
            <p:cNvCxnSpPr/>
            <p:nvPr/>
          </p:nvCxnSpPr>
          <p:spPr>
            <a:xfrm>
              <a:off x="5690389" y="4421597"/>
              <a:ext cx="302655" cy="0"/>
            </a:xfrm>
            <a:prstGeom prst="straightConnector1">
              <a:avLst/>
            </a:prstGeom>
            <a:ln>
              <a:solidFill>
                <a:schemeClr val="accent5"/>
              </a:solidFill>
              <a:tailEnd type="triangle"/>
            </a:ln>
          </p:spPr>
          <p:style>
            <a:lnRef idx="1">
              <a:schemeClr val="accent1"/>
            </a:lnRef>
            <a:fillRef idx="0">
              <a:schemeClr val="accent1"/>
            </a:fillRef>
            <a:effectRef idx="0">
              <a:schemeClr val="accent1"/>
            </a:effectRef>
            <a:fontRef idx="minor">
              <a:schemeClr val="tx1"/>
            </a:fontRef>
          </p:style>
        </p:cxnSp>
        <p:sp>
          <p:nvSpPr>
            <p:cNvPr id="88" name="Rectangle 87">
              <a:extLst>
                <a:ext uri="{FF2B5EF4-FFF2-40B4-BE49-F238E27FC236}">
                  <a16:creationId xmlns:a16="http://schemas.microsoft.com/office/drawing/2014/main" id="{0E00C595-3749-A4EB-19E8-6667945C0413}"/>
                </a:ext>
              </a:extLst>
            </p:cNvPr>
            <p:cNvSpPr/>
            <p:nvPr/>
          </p:nvSpPr>
          <p:spPr>
            <a:xfrm>
              <a:off x="4508351" y="5576003"/>
              <a:ext cx="2858994" cy="850271"/>
            </a:xfrm>
            <a:prstGeom prst="rect">
              <a:avLst/>
            </a:prstGeom>
            <a:solidFill>
              <a:srgbClr val="E1F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89" name="TextBox 88">
              <a:extLst>
                <a:ext uri="{FF2B5EF4-FFF2-40B4-BE49-F238E27FC236}">
                  <a16:creationId xmlns:a16="http://schemas.microsoft.com/office/drawing/2014/main" id="{41170250-A7FA-EE52-2A4B-28DCE9CE1A2F}"/>
                </a:ext>
              </a:extLst>
            </p:cNvPr>
            <p:cNvSpPr txBox="1"/>
            <p:nvPr/>
          </p:nvSpPr>
          <p:spPr>
            <a:xfrm>
              <a:off x="5958571" y="5661621"/>
              <a:ext cx="1374736"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000000"/>
                  </a:solidFill>
                  <a:effectLst/>
                  <a:uLnTx/>
                  <a:uFillTx/>
                  <a:latin typeface="Arial" panose="020B0604020202020204"/>
                  <a:ea typeface="+mn-ea"/>
                  <a:cs typeface="+mn-cs"/>
                </a:rPr>
                <a:t>7 excluded</a:t>
              </a:r>
            </a:p>
          </p:txBody>
        </p:sp>
        <p:sp>
          <p:nvSpPr>
            <p:cNvPr id="92" name="TextBox 91">
              <a:extLst>
                <a:ext uri="{FF2B5EF4-FFF2-40B4-BE49-F238E27FC236}">
                  <a16:creationId xmlns:a16="http://schemas.microsoft.com/office/drawing/2014/main" id="{57E2647D-F2F4-5787-DD1B-93E71FDB514B}"/>
                </a:ext>
              </a:extLst>
            </p:cNvPr>
            <p:cNvSpPr txBox="1"/>
            <p:nvPr/>
          </p:nvSpPr>
          <p:spPr>
            <a:xfrm rot="16200000">
              <a:off x="3955421" y="5838507"/>
              <a:ext cx="784189"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00E5EF">
                      <a:lumMod val="75000"/>
                    </a:srgbClr>
                  </a:solidFill>
                  <a:effectLst/>
                  <a:uLnTx/>
                  <a:uFillTx/>
                  <a:latin typeface="Arial" panose="020B0604020202020204"/>
                  <a:ea typeface="+mn-ea"/>
                  <a:cs typeface="+mn-cs"/>
                </a:rPr>
                <a:t>Delphi 3</a:t>
              </a:r>
            </a:p>
          </p:txBody>
        </p:sp>
        <p:sp>
          <p:nvSpPr>
            <p:cNvPr id="95" name="TextBox 94">
              <a:extLst>
                <a:ext uri="{FF2B5EF4-FFF2-40B4-BE49-F238E27FC236}">
                  <a16:creationId xmlns:a16="http://schemas.microsoft.com/office/drawing/2014/main" id="{9E064449-4B5E-EB0E-425C-97262A4FC723}"/>
                </a:ext>
              </a:extLst>
            </p:cNvPr>
            <p:cNvSpPr txBox="1"/>
            <p:nvPr/>
          </p:nvSpPr>
          <p:spPr>
            <a:xfrm>
              <a:off x="5958571" y="6042315"/>
              <a:ext cx="1374736"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00B050"/>
                  </a:solidFill>
                  <a:effectLst/>
                  <a:uLnTx/>
                  <a:uFillTx/>
                  <a:latin typeface="Arial" panose="020B0604020202020204"/>
                  <a:ea typeface="+mn-ea"/>
                  <a:cs typeface="+mn-cs"/>
                </a:rPr>
                <a:t>3 approved</a:t>
              </a:r>
            </a:p>
          </p:txBody>
        </p:sp>
        <p:cxnSp>
          <p:nvCxnSpPr>
            <p:cNvPr id="98" name="Connector: Elbow 97">
              <a:extLst>
                <a:ext uri="{FF2B5EF4-FFF2-40B4-BE49-F238E27FC236}">
                  <a16:creationId xmlns:a16="http://schemas.microsoft.com/office/drawing/2014/main" id="{30FD17B2-05C4-1991-DEAB-D1E83968303F}"/>
                </a:ext>
              </a:extLst>
            </p:cNvPr>
            <p:cNvCxnSpPr>
              <a:stCxn id="77" idx="2"/>
              <a:endCxn id="89" idx="1"/>
            </p:cNvCxnSpPr>
            <p:nvPr/>
          </p:nvCxnSpPr>
          <p:spPr>
            <a:xfrm rot="16200000" flipH="1">
              <a:off x="5665578" y="5507127"/>
              <a:ext cx="317805" cy="268182"/>
            </a:xfrm>
            <a:prstGeom prst="bentConnector2">
              <a:avLst/>
            </a:prstGeom>
            <a:ln>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100" name="Connector: Elbow 99">
              <a:extLst>
                <a:ext uri="{FF2B5EF4-FFF2-40B4-BE49-F238E27FC236}">
                  <a16:creationId xmlns:a16="http://schemas.microsoft.com/office/drawing/2014/main" id="{F6265EC7-DA3E-D307-B196-FA8D47CE71A5}"/>
                </a:ext>
              </a:extLst>
            </p:cNvPr>
            <p:cNvCxnSpPr>
              <a:stCxn id="77" idx="2"/>
              <a:endCxn id="95" idx="1"/>
            </p:cNvCxnSpPr>
            <p:nvPr/>
          </p:nvCxnSpPr>
          <p:spPr>
            <a:xfrm rot="16200000" flipH="1">
              <a:off x="5475231" y="5697474"/>
              <a:ext cx="698499" cy="268182"/>
            </a:xfrm>
            <a:prstGeom prst="bentConnector2">
              <a:avLst/>
            </a:prstGeom>
            <a:ln>
              <a:solidFill>
                <a:schemeClr val="accent5"/>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26" name="Group 125">
            <a:extLst>
              <a:ext uri="{FF2B5EF4-FFF2-40B4-BE49-F238E27FC236}">
                <a16:creationId xmlns:a16="http://schemas.microsoft.com/office/drawing/2014/main" id="{939ED7F8-986C-A363-11AD-92E15784D03F}"/>
              </a:ext>
            </a:extLst>
          </p:cNvPr>
          <p:cNvGrpSpPr/>
          <p:nvPr/>
        </p:nvGrpSpPr>
        <p:grpSpPr>
          <a:xfrm>
            <a:off x="7906040" y="1330969"/>
            <a:ext cx="3246677" cy="3521745"/>
            <a:chOff x="7550440" y="1504943"/>
            <a:chExt cx="3246677" cy="3521745"/>
          </a:xfrm>
        </p:grpSpPr>
        <p:sp>
          <p:nvSpPr>
            <p:cNvPr id="101" name="Rectangle 100">
              <a:extLst>
                <a:ext uri="{FF2B5EF4-FFF2-40B4-BE49-F238E27FC236}">
                  <a16:creationId xmlns:a16="http://schemas.microsoft.com/office/drawing/2014/main" id="{162EA731-DFA9-9393-34CA-36E267ABB92F}"/>
                </a:ext>
              </a:extLst>
            </p:cNvPr>
            <p:cNvSpPr/>
            <p:nvPr/>
          </p:nvSpPr>
          <p:spPr>
            <a:xfrm>
              <a:off x="8046392" y="2151274"/>
              <a:ext cx="2750725" cy="2105964"/>
            </a:xfrm>
            <a:prstGeom prst="rect">
              <a:avLst/>
            </a:prstGeom>
            <a:solidFill>
              <a:srgbClr val="FCE8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02" name="TextBox 101">
              <a:extLst>
                <a:ext uri="{FF2B5EF4-FFF2-40B4-BE49-F238E27FC236}">
                  <a16:creationId xmlns:a16="http://schemas.microsoft.com/office/drawing/2014/main" id="{5B5D1ADA-7BCB-B521-842D-13A20731D1D7}"/>
                </a:ext>
              </a:extLst>
            </p:cNvPr>
            <p:cNvSpPr txBox="1"/>
            <p:nvPr/>
          </p:nvSpPr>
          <p:spPr>
            <a:xfrm>
              <a:off x="7550440" y="1504943"/>
              <a:ext cx="1414607"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000000"/>
                  </a:solidFill>
                  <a:effectLst/>
                  <a:uLnTx/>
                  <a:uFillTx/>
                  <a:latin typeface="Arial" panose="020B0604020202020204"/>
                  <a:ea typeface="+mn-ea"/>
                  <a:cs typeface="+mn-cs"/>
                </a:rPr>
                <a:t>36 approved items from Delphi</a:t>
              </a:r>
            </a:p>
          </p:txBody>
        </p:sp>
        <p:sp>
          <p:nvSpPr>
            <p:cNvPr id="104" name="TextBox 103">
              <a:extLst>
                <a:ext uri="{FF2B5EF4-FFF2-40B4-BE49-F238E27FC236}">
                  <a16:creationId xmlns:a16="http://schemas.microsoft.com/office/drawing/2014/main" id="{1989513F-C3E0-C03B-2BBD-940B3BD98632}"/>
                </a:ext>
              </a:extLst>
            </p:cNvPr>
            <p:cNvSpPr txBox="1"/>
            <p:nvPr/>
          </p:nvSpPr>
          <p:spPr>
            <a:xfrm>
              <a:off x="9570868" y="2255727"/>
              <a:ext cx="1090784"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000000"/>
                  </a:solidFill>
                  <a:effectLst/>
                  <a:uLnTx/>
                  <a:uFillTx/>
                  <a:latin typeface="Arial" panose="020B0604020202020204"/>
                  <a:ea typeface="+mn-ea"/>
                  <a:cs typeface="+mn-cs"/>
                </a:rPr>
                <a:t>2 items lost by combining</a:t>
              </a:r>
            </a:p>
          </p:txBody>
        </p:sp>
        <p:sp>
          <p:nvSpPr>
            <p:cNvPr id="105" name="TextBox 104">
              <a:extLst>
                <a:ext uri="{FF2B5EF4-FFF2-40B4-BE49-F238E27FC236}">
                  <a16:creationId xmlns:a16="http://schemas.microsoft.com/office/drawing/2014/main" id="{1747F788-3AC2-16E2-57B4-40FA811EF704}"/>
                </a:ext>
              </a:extLst>
            </p:cNvPr>
            <p:cNvSpPr txBox="1"/>
            <p:nvPr/>
          </p:nvSpPr>
          <p:spPr>
            <a:xfrm>
              <a:off x="8694130" y="4565023"/>
              <a:ext cx="1233333"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00B050"/>
                  </a:solidFill>
                  <a:effectLst/>
                  <a:uLnTx/>
                  <a:uFillTx/>
                  <a:latin typeface="Arial" panose="020B0604020202020204"/>
                  <a:ea typeface="+mn-ea"/>
                  <a:cs typeface="+mn-cs"/>
                </a:rPr>
                <a:t>35 items in final checklist</a:t>
              </a:r>
            </a:p>
          </p:txBody>
        </p:sp>
        <p:sp>
          <p:nvSpPr>
            <p:cNvPr id="106" name="TextBox 105">
              <a:extLst>
                <a:ext uri="{FF2B5EF4-FFF2-40B4-BE49-F238E27FC236}">
                  <a16:creationId xmlns:a16="http://schemas.microsoft.com/office/drawing/2014/main" id="{B6EC7E41-AEE9-B1C5-FB7F-524F0B45E73D}"/>
                </a:ext>
              </a:extLst>
            </p:cNvPr>
            <p:cNvSpPr txBox="1"/>
            <p:nvPr/>
          </p:nvSpPr>
          <p:spPr>
            <a:xfrm>
              <a:off x="7967912" y="3232357"/>
              <a:ext cx="1033788" cy="46166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000000"/>
                  </a:solidFill>
                  <a:effectLst/>
                  <a:uLnTx/>
                  <a:uFillTx/>
                  <a:latin typeface="Arial" panose="020B0604020202020204"/>
                  <a:ea typeface="+mn-ea"/>
                  <a:cs typeface="+mn-cs"/>
                </a:rPr>
                <a:t>1 reinstated item</a:t>
              </a:r>
            </a:p>
          </p:txBody>
        </p:sp>
        <p:cxnSp>
          <p:nvCxnSpPr>
            <p:cNvPr id="110" name="Straight Arrow Connector 109">
              <a:extLst>
                <a:ext uri="{FF2B5EF4-FFF2-40B4-BE49-F238E27FC236}">
                  <a16:creationId xmlns:a16="http://schemas.microsoft.com/office/drawing/2014/main" id="{DF41C9A2-56C2-7797-0EA7-28AE02F07A89}"/>
                </a:ext>
              </a:extLst>
            </p:cNvPr>
            <p:cNvCxnSpPr>
              <a:cxnSpLocks/>
              <a:endCxn id="104" idx="1"/>
            </p:cNvCxnSpPr>
            <p:nvPr/>
          </p:nvCxnSpPr>
          <p:spPr>
            <a:xfrm>
              <a:off x="9310375" y="2486560"/>
              <a:ext cx="260493" cy="0"/>
            </a:xfrm>
            <a:prstGeom prst="straightConnector1">
              <a:avLst/>
            </a:prstGeom>
            <a:ln>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11" name="TextBox 110">
              <a:extLst>
                <a:ext uri="{FF2B5EF4-FFF2-40B4-BE49-F238E27FC236}">
                  <a16:creationId xmlns:a16="http://schemas.microsoft.com/office/drawing/2014/main" id="{55970F0E-5627-F384-43F7-16F1BE9C3540}"/>
                </a:ext>
              </a:extLst>
            </p:cNvPr>
            <p:cNvSpPr txBox="1"/>
            <p:nvPr/>
          </p:nvSpPr>
          <p:spPr>
            <a:xfrm rot="16200000">
              <a:off x="6883264" y="3061950"/>
              <a:ext cx="1965603"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811983"/>
                  </a:solidFill>
                  <a:effectLst/>
                  <a:uLnTx/>
                  <a:uFillTx/>
                  <a:latin typeface="Arial" panose="020B0604020202020204"/>
                  <a:ea typeface="+mn-ea"/>
                  <a:cs typeface="+mn-cs"/>
                </a:rPr>
                <a:t>SC finalization meetings</a:t>
              </a:r>
            </a:p>
          </p:txBody>
        </p:sp>
        <p:cxnSp>
          <p:nvCxnSpPr>
            <p:cNvPr id="121" name="Connector: Elbow 120">
              <a:extLst>
                <a:ext uri="{FF2B5EF4-FFF2-40B4-BE49-F238E27FC236}">
                  <a16:creationId xmlns:a16="http://schemas.microsoft.com/office/drawing/2014/main" id="{4B0E1666-8012-1136-7344-3CCFDAB42B33}"/>
                </a:ext>
              </a:extLst>
            </p:cNvPr>
            <p:cNvCxnSpPr>
              <a:stCxn id="102" idx="3"/>
              <a:endCxn id="105" idx="0"/>
            </p:cNvCxnSpPr>
            <p:nvPr/>
          </p:nvCxnSpPr>
          <p:spPr>
            <a:xfrm>
              <a:off x="8965047" y="1735776"/>
              <a:ext cx="345750" cy="2829247"/>
            </a:xfrm>
            <a:prstGeom prst="bentConnector2">
              <a:avLst/>
            </a:prstGeom>
            <a:ln>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122" name="Straight Arrow Connector 121">
              <a:extLst>
                <a:ext uri="{FF2B5EF4-FFF2-40B4-BE49-F238E27FC236}">
                  <a16:creationId xmlns:a16="http://schemas.microsoft.com/office/drawing/2014/main" id="{B95F8D31-E0F8-E1CD-919B-A95F3665C376}"/>
                </a:ext>
              </a:extLst>
            </p:cNvPr>
            <p:cNvCxnSpPr>
              <a:cxnSpLocks/>
            </p:cNvCxnSpPr>
            <p:nvPr/>
          </p:nvCxnSpPr>
          <p:spPr>
            <a:xfrm>
              <a:off x="9047765" y="3393040"/>
              <a:ext cx="260493" cy="0"/>
            </a:xfrm>
            <a:prstGeom prst="straightConnector1">
              <a:avLst/>
            </a:prstGeom>
            <a:ln>
              <a:solidFill>
                <a:schemeClr val="accent2"/>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237029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4"/>
                                        </p:tgtEl>
                                        <p:attrNameLst>
                                          <p:attrName>style.visibility</p:attrName>
                                        </p:attrNameLst>
                                      </p:cBhvr>
                                      <p:to>
                                        <p:strVal val="visible"/>
                                      </p:to>
                                    </p:set>
                                    <p:animEffect transition="in" filter="fade">
                                      <p:cBhvr>
                                        <p:cTn id="7" dur="500"/>
                                        <p:tgtEl>
                                          <p:spTgt spid="12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5"/>
                                        </p:tgtEl>
                                        <p:attrNameLst>
                                          <p:attrName>style.visibility</p:attrName>
                                        </p:attrNameLst>
                                      </p:cBhvr>
                                      <p:to>
                                        <p:strVal val="visible"/>
                                      </p:to>
                                    </p:set>
                                    <p:animEffect transition="in" filter="fade">
                                      <p:cBhvr>
                                        <p:cTn id="12" dur="500"/>
                                        <p:tgtEl>
                                          <p:spTgt spid="12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26"/>
                                        </p:tgtEl>
                                        <p:attrNameLst>
                                          <p:attrName>style.visibility</p:attrName>
                                        </p:attrNameLst>
                                      </p:cBhvr>
                                      <p:to>
                                        <p:strVal val="visible"/>
                                      </p:to>
                                    </p:set>
                                    <p:animEffect transition="in" filter="fade">
                                      <p:cBhvr>
                                        <p:cTn id="17" dur="500"/>
                                        <p:tgtEl>
                                          <p:spTgt spid="1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B44478E-B56C-2754-3F92-75A144AB340D}"/>
              </a:ext>
            </a:extLst>
          </p:cNvPr>
          <p:cNvSpPr>
            <a:spLocks noGrp="1"/>
          </p:cNvSpPr>
          <p:nvPr>
            <p:ph idx="1"/>
          </p:nvPr>
        </p:nvSpPr>
        <p:spPr>
          <a:xfrm>
            <a:off x="1632368" y="1594126"/>
            <a:ext cx="2743200" cy="851611"/>
          </a:xfrm>
        </p:spPr>
        <p:txBody>
          <a:bodyPr>
            <a:normAutofit fontScale="85000" lnSpcReduction="10000"/>
          </a:bodyPr>
          <a:lstStyle/>
          <a:p>
            <a:pPr marL="0" indent="0" algn="ctr">
              <a:buNone/>
            </a:pPr>
            <a:r>
              <a:rPr lang="en-GB"/>
              <a:t>Did not reach stable consensus</a:t>
            </a:r>
          </a:p>
        </p:txBody>
      </p:sp>
      <p:graphicFrame>
        <p:nvGraphicFramePr>
          <p:cNvPr id="9" name="Chart 8">
            <a:extLst>
              <a:ext uri="{FF2B5EF4-FFF2-40B4-BE49-F238E27FC236}">
                <a16:creationId xmlns:a16="http://schemas.microsoft.com/office/drawing/2014/main" id="{4E6B65B7-E60C-4218-5AAD-4F33080F9999}"/>
              </a:ext>
            </a:extLst>
          </p:cNvPr>
          <p:cNvGraphicFramePr/>
          <p:nvPr/>
        </p:nvGraphicFramePr>
        <p:xfrm>
          <a:off x="392206" y="2532702"/>
          <a:ext cx="4472998" cy="3567724"/>
        </p:xfrm>
        <a:graphic>
          <a:graphicData uri="http://schemas.openxmlformats.org/drawingml/2006/chart">
            <c:chart xmlns:c="http://schemas.openxmlformats.org/drawingml/2006/chart" xmlns:r="http://schemas.openxmlformats.org/officeDocument/2006/relationships" r:id="rId3"/>
          </a:graphicData>
        </a:graphic>
      </p:graphicFrame>
      <p:sp>
        <p:nvSpPr>
          <p:cNvPr id="12" name="TextBox 11">
            <a:extLst>
              <a:ext uri="{FF2B5EF4-FFF2-40B4-BE49-F238E27FC236}">
                <a16:creationId xmlns:a16="http://schemas.microsoft.com/office/drawing/2014/main" id="{A2FC9F76-36FD-87D3-5F37-2140701A2013}"/>
              </a:ext>
            </a:extLst>
          </p:cNvPr>
          <p:cNvSpPr txBox="1"/>
          <p:nvPr/>
        </p:nvSpPr>
        <p:spPr>
          <a:xfrm>
            <a:off x="1878179" y="6017876"/>
            <a:ext cx="750526" cy="26161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a:ln>
                  <a:noFill/>
                </a:ln>
                <a:solidFill>
                  <a:srgbClr val="000000"/>
                </a:solidFill>
                <a:effectLst/>
                <a:uLnTx/>
                <a:uFillTx/>
                <a:latin typeface="Arial" panose="020B0604020202020204"/>
                <a:ea typeface="+mn-ea"/>
                <a:cs typeface="+mn-cs"/>
              </a:rPr>
              <a:t>Round 1</a:t>
            </a:r>
          </a:p>
        </p:txBody>
      </p:sp>
      <p:sp>
        <p:nvSpPr>
          <p:cNvPr id="13" name="TextBox 12">
            <a:extLst>
              <a:ext uri="{FF2B5EF4-FFF2-40B4-BE49-F238E27FC236}">
                <a16:creationId xmlns:a16="http://schemas.microsoft.com/office/drawing/2014/main" id="{343CC18C-E06A-2CA8-FE8C-47B965CD8352}"/>
              </a:ext>
            </a:extLst>
          </p:cNvPr>
          <p:cNvSpPr txBox="1"/>
          <p:nvPr/>
        </p:nvSpPr>
        <p:spPr>
          <a:xfrm>
            <a:off x="2628705" y="6017876"/>
            <a:ext cx="750526" cy="26161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a:ln>
                  <a:noFill/>
                </a:ln>
                <a:solidFill>
                  <a:srgbClr val="000000"/>
                </a:solidFill>
                <a:effectLst/>
                <a:uLnTx/>
                <a:uFillTx/>
                <a:latin typeface="Arial" panose="020B0604020202020204"/>
                <a:ea typeface="+mn-ea"/>
                <a:cs typeface="+mn-cs"/>
              </a:rPr>
              <a:t>Round 2</a:t>
            </a:r>
          </a:p>
        </p:txBody>
      </p:sp>
      <p:sp>
        <p:nvSpPr>
          <p:cNvPr id="14" name="TextBox 13">
            <a:extLst>
              <a:ext uri="{FF2B5EF4-FFF2-40B4-BE49-F238E27FC236}">
                <a16:creationId xmlns:a16="http://schemas.microsoft.com/office/drawing/2014/main" id="{54BC73F8-29EC-A4ED-F9C5-9F21AB33B60D}"/>
              </a:ext>
            </a:extLst>
          </p:cNvPr>
          <p:cNvSpPr txBox="1"/>
          <p:nvPr/>
        </p:nvSpPr>
        <p:spPr>
          <a:xfrm>
            <a:off x="3379231" y="6017876"/>
            <a:ext cx="750526" cy="26161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a:ln>
                  <a:noFill/>
                </a:ln>
                <a:solidFill>
                  <a:srgbClr val="000000"/>
                </a:solidFill>
                <a:effectLst/>
                <a:uLnTx/>
                <a:uFillTx/>
                <a:latin typeface="Arial" panose="020B0604020202020204"/>
                <a:ea typeface="+mn-ea"/>
                <a:cs typeface="+mn-cs"/>
              </a:rPr>
              <a:t>Round 3</a:t>
            </a:r>
          </a:p>
        </p:txBody>
      </p:sp>
      <p:cxnSp>
        <p:nvCxnSpPr>
          <p:cNvPr id="11" name="Straight Connector 10">
            <a:extLst>
              <a:ext uri="{FF2B5EF4-FFF2-40B4-BE49-F238E27FC236}">
                <a16:creationId xmlns:a16="http://schemas.microsoft.com/office/drawing/2014/main" id="{6D93A084-7833-80EB-F8E0-CF7FCC9F9B67}"/>
              </a:ext>
            </a:extLst>
          </p:cNvPr>
          <p:cNvCxnSpPr>
            <a:cxnSpLocks/>
          </p:cNvCxnSpPr>
          <p:nvPr/>
        </p:nvCxnSpPr>
        <p:spPr>
          <a:xfrm>
            <a:off x="1269668" y="3340100"/>
            <a:ext cx="3685540"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7" name="Content Placeholder 1">
            <a:extLst>
              <a:ext uri="{FF2B5EF4-FFF2-40B4-BE49-F238E27FC236}">
                <a16:creationId xmlns:a16="http://schemas.microsoft.com/office/drawing/2014/main" id="{4B5F43F3-5725-04E8-8408-E5B3F47605F8}"/>
              </a:ext>
            </a:extLst>
          </p:cNvPr>
          <p:cNvSpPr txBox="1">
            <a:spLocks/>
          </p:cNvSpPr>
          <p:nvPr/>
        </p:nvSpPr>
        <p:spPr>
          <a:xfrm>
            <a:off x="7169568" y="1594126"/>
            <a:ext cx="2743200" cy="851611"/>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6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6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6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600"/>
              </a:spcBef>
              <a:buFont typeface="Arial" panose="020B0604020202020204" pitchFamily="34" charset="0"/>
              <a:buChar char="•"/>
              <a:defRPr sz="16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600"/>
              </a:spcBef>
              <a:buFont typeface="Arial" panose="020B0604020202020204" pitchFamily="34" charset="0"/>
              <a:buChar char="•"/>
              <a:defRPr sz="14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en-GB" sz="2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Panellist feedback</a:t>
            </a:r>
          </a:p>
        </p:txBody>
      </p:sp>
      <p:sp>
        <p:nvSpPr>
          <p:cNvPr id="19" name="TextBox 18">
            <a:extLst>
              <a:ext uri="{FF2B5EF4-FFF2-40B4-BE49-F238E27FC236}">
                <a16:creationId xmlns:a16="http://schemas.microsoft.com/office/drawing/2014/main" id="{799A1610-F01B-B151-F9E5-318BFC88B9F6}"/>
              </a:ext>
            </a:extLst>
          </p:cNvPr>
          <p:cNvSpPr txBox="1"/>
          <p:nvPr/>
        </p:nvSpPr>
        <p:spPr>
          <a:xfrm>
            <a:off x="6478494" y="2684106"/>
            <a:ext cx="4646706" cy="34163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000000"/>
                </a:solidFill>
                <a:effectLst/>
                <a:uLnTx/>
                <a:uFillTx/>
                <a:latin typeface="Arial" panose="020B0604020202020204"/>
                <a:ea typeface="+mn-ea"/>
                <a:cs typeface="+mn-cs"/>
              </a:rPr>
              <a:t>Optional vs essential?</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a:ln>
                  <a:noFill/>
                </a:ln>
                <a:solidFill>
                  <a:srgbClr val="000000"/>
                </a:solidFill>
                <a:effectLst/>
                <a:uLnTx/>
                <a:uFillTx/>
                <a:latin typeface="Arial" panose="020B0604020202020204"/>
                <a:ea typeface="+mn-ea"/>
                <a:cs typeface="+mn-cs"/>
              </a:rPr>
              <a:t>“Depends on the topic of Delphi consensus, should be optional”</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a:ln>
                  <a:noFill/>
                </a:ln>
                <a:solidFill>
                  <a:srgbClr val="000000"/>
                </a:solidFill>
                <a:effectLst/>
                <a:uLnTx/>
                <a:uFillTx/>
                <a:latin typeface="Arial" panose="020B0604020202020204"/>
                <a:ea typeface="+mn-ea"/>
                <a:cs typeface="+mn-cs"/>
              </a:rPr>
              <a:t>“For me this rests on the topic of the exercise”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000000"/>
                </a:solidFill>
                <a:effectLst/>
                <a:uLnTx/>
                <a:uFillTx/>
                <a:latin typeface="Arial" panose="020B0604020202020204"/>
                <a:ea typeface="+mn-ea"/>
                <a:cs typeface="+mn-cs"/>
              </a:rPr>
              <a:t>Best terminology?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a:ln>
                  <a:noFill/>
                </a:ln>
                <a:solidFill>
                  <a:srgbClr val="000000"/>
                </a:solidFill>
                <a:effectLst/>
                <a:uLnTx/>
                <a:uFillTx/>
                <a:latin typeface="Arial" panose="020B0604020202020204"/>
                <a:ea typeface="+mn-ea"/>
                <a:cs typeface="+mn-cs"/>
              </a:rPr>
              <a:t>“The difference between lay and patient and public partners is potentially confusing”</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a:ln>
                  <a:noFill/>
                </a:ln>
                <a:solidFill>
                  <a:srgbClr val="000000"/>
                </a:solidFill>
                <a:effectLst/>
                <a:uLnTx/>
                <a:uFillTx/>
                <a:latin typeface="Arial" panose="020B0604020202020204"/>
                <a:ea typeface="+mn-ea"/>
                <a:cs typeface="+mn-cs"/>
              </a:rPr>
              <a:t>“DO NOT change ‘participants’ to ‘partners’”</a:t>
            </a:r>
          </a:p>
        </p:txBody>
      </p:sp>
      <p:sp>
        <p:nvSpPr>
          <p:cNvPr id="4" name="Slide Number Placeholder 3">
            <a:extLst>
              <a:ext uri="{FF2B5EF4-FFF2-40B4-BE49-F238E27FC236}">
                <a16:creationId xmlns:a16="http://schemas.microsoft.com/office/drawing/2014/main" id="{5EA20A3D-B90F-61EF-DB2A-E70103835392}"/>
              </a:ext>
            </a:extLst>
          </p:cNvPr>
          <p:cNvSpPr txBox="1">
            <a:spLocks/>
          </p:cNvSpPr>
          <p:nvPr/>
        </p:nvSpPr>
        <p:spPr>
          <a:xfrm>
            <a:off x="0" y="6486525"/>
            <a:ext cx="527050" cy="365125"/>
          </a:xfrm>
          <a:prstGeom prst="rect">
            <a:avLst/>
          </a:prstGeom>
        </p:spPr>
        <p:txBody>
          <a:bodyPr/>
          <a:lstStyle>
            <a:defPPr>
              <a:defRPr lang="en-US"/>
            </a:defPPr>
            <a:lvl1pPr marL="0" algn="ctr" defTabSz="914400" rtl="0" eaLnBrk="1" latinLnBrk="0" hangingPunct="1">
              <a:defRPr sz="105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76B51402-D8AD-3345-AF1A-7CB73C854E7F}" type="slidenum">
              <a:rPr kumimoji="0" lang="en-US" sz="1050" b="0" i="0" u="none" strike="noStrike" kern="1200" cap="none" spc="0" normalizeH="0" baseline="0" noProof="0" smtClean="0">
                <a:ln>
                  <a:noFill/>
                </a:ln>
                <a:solidFill>
                  <a:srgbClr val="00E5EF"/>
                </a:solidFill>
                <a:effectLst/>
                <a:uLnTx/>
                <a:uFillTx/>
                <a:latin typeface="Arial" panose="020B0604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19</a:t>
            </a:fld>
            <a:endParaRPr kumimoji="0" lang="en-US" sz="1050" b="0" i="0" u="none" strike="noStrike" kern="1200" cap="none" spc="0" normalizeH="0" baseline="0" noProof="0">
              <a:ln>
                <a:noFill/>
              </a:ln>
              <a:solidFill>
                <a:srgbClr val="00E5EF"/>
              </a:solidFill>
              <a:effectLst/>
              <a:uLnTx/>
              <a:uFillTx/>
              <a:latin typeface="Arial" panose="020B0604020202020204"/>
              <a:ea typeface="+mn-ea"/>
              <a:cs typeface="+mn-cs"/>
            </a:endParaRPr>
          </a:p>
        </p:txBody>
      </p:sp>
      <p:sp>
        <p:nvSpPr>
          <p:cNvPr id="5" name="Footer Placeholder 3">
            <a:extLst>
              <a:ext uri="{FF2B5EF4-FFF2-40B4-BE49-F238E27FC236}">
                <a16:creationId xmlns:a16="http://schemas.microsoft.com/office/drawing/2014/main" id="{4330F18F-25CF-1E9D-8C11-DBA3F60778F9}"/>
              </a:ext>
            </a:extLst>
          </p:cNvPr>
          <p:cNvSpPr>
            <a:spLocks noGrp="1"/>
          </p:cNvSpPr>
          <p:nvPr>
            <p:ph type="ftr" sz="quarter" idx="4294967295"/>
          </p:nvPr>
        </p:nvSpPr>
        <p:spPr>
          <a:xfrm>
            <a:off x="351312" y="6342224"/>
            <a:ext cx="11489376" cy="365125"/>
          </a:xfrm>
          <a:prstGeom prst="rect">
            <a:avLst/>
          </a:prstGeom>
        </p:spPr>
        <p:txBody>
          <a:bodyPr anchor="b" anchorCtr="0"/>
          <a:lstStyle>
            <a:defPPr>
              <a:defRPr lang="en-US"/>
            </a:defPPr>
            <a:lvl1pPr marL="0" algn="ctr"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information is for educational use only. Do not copy. Do not distribute.</a:t>
            </a:r>
            <a:endParaRPr kumimoji="0" lang="en-US" sz="10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7" name="Title 2">
            <a:extLst>
              <a:ext uri="{FF2B5EF4-FFF2-40B4-BE49-F238E27FC236}">
                <a16:creationId xmlns:a16="http://schemas.microsoft.com/office/drawing/2014/main" id="{6BA6C1CD-B46B-B812-A517-D7EAAF072E12}"/>
              </a:ext>
            </a:extLst>
          </p:cNvPr>
          <p:cNvSpPr txBox="1">
            <a:spLocks/>
          </p:cNvSpPr>
          <p:nvPr/>
        </p:nvSpPr>
        <p:spPr>
          <a:xfrm>
            <a:off x="1143000" y="79927"/>
            <a:ext cx="9950215" cy="1255388"/>
          </a:xfrm>
          <a:prstGeom prst="rect">
            <a:avLst/>
          </a:prstGeom>
        </p:spPr>
        <p:txBody>
          <a:bodyPr vert="horz" lIns="91440" tIns="45720" rIns="91440" bIns="45720" rtlCol="0" anchor="b">
            <a:normAutofit/>
          </a:bodyPr>
          <a:lstStyle>
            <a:lvl1pPr algn="l" defTabSz="685800" rtl="0" eaLnBrk="1" latinLnBrk="0" hangingPunct="1">
              <a:lnSpc>
                <a:spcPct val="90000"/>
              </a:lnSpc>
              <a:spcBef>
                <a:spcPct val="0"/>
              </a:spcBef>
              <a:buNone/>
              <a:defRPr sz="3400" b="1" kern="1200">
                <a:solidFill>
                  <a:srgbClr val="F28C11"/>
                </a:solidFill>
                <a:latin typeface="+mj-lt"/>
                <a:ea typeface="+mj-ea"/>
                <a:cs typeface="+mj-cs"/>
              </a:defRPr>
            </a:lvl1pPr>
          </a:lstStyle>
          <a:p>
            <a:r>
              <a:rPr lang="en-GB"/>
              <a:t>Restored item: patient and public involvement</a:t>
            </a:r>
            <a:endParaRPr lang="en-GB" b="0">
              <a:solidFill>
                <a:srgbClr val="000000"/>
              </a:solidFill>
            </a:endParaRPr>
          </a:p>
        </p:txBody>
      </p:sp>
    </p:spTree>
    <p:extLst>
      <p:ext uri="{BB962C8B-B14F-4D97-AF65-F5344CB8AC3E}">
        <p14:creationId xmlns:p14="http://schemas.microsoft.com/office/powerpoint/2010/main" val="33640125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Content Placeholder 2">
            <a:extLst>
              <a:ext uri="{FF2B5EF4-FFF2-40B4-BE49-F238E27FC236}">
                <a16:creationId xmlns:a16="http://schemas.microsoft.com/office/drawing/2014/main" id="{D59FAA3D-6388-4573-9CF1-E44C113827C6}"/>
              </a:ext>
            </a:extLst>
          </p:cNvPr>
          <p:cNvSpPr txBox="1">
            <a:spLocks/>
          </p:cNvSpPr>
          <p:nvPr/>
        </p:nvSpPr>
        <p:spPr bwMode="auto">
          <a:xfrm>
            <a:off x="1463376" y="1302813"/>
            <a:ext cx="8853561" cy="1169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45715" rIns="0" bIns="45715" anchor="t"/>
          <a:lstStyle>
            <a:lvl1pPr eaLnBrk="0" hangingPunct="0">
              <a:spcBef>
                <a:spcPts val="600"/>
              </a:spcBef>
              <a:spcAft>
                <a:spcPts val="600"/>
              </a:spcAft>
              <a:buClr>
                <a:srgbClr val="FF6600"/>
              </a:buClr>
              <a:buSzPct val="130000"/>
              <a:buFont typeface="Arial" pitchFamily="34" charset="0"/>
              <a:buChar char="•"/>
              <a:tabLst>
                <a:tab pos="1435100" algn="l"/>
              </a:tabLst>
              <a:defRPr sz="2800">
                <a:solidFill>
                  <a:srgbClr val="142F92"/>
                </a:solidFill>
                <a:latin typeface="Arial Narrow" pitchFamily="34" charset="0"/>
                <a:cs typeface="Arial" pitchFamily="34" charset="0"/>
              </a:defRPr>
            </a:lvl1pPr>
            <a:lvl2pPr marL="742950" indent="-285750" eaLnBrk="0" hangingPunct="0">
              <a:spcBef>
                <a:spcPts val="600"/>
              </a:spcBef>
              <a:spcAft>
                <a:spcPts val="600"/>
              </a:spcAft>
              <a:buClr>
                <a:srgbClr val="FF6600"/>
              </a:buClr>
              <a:buSzPct val="130000"/>
              <a:buFont typeface="Arial Narrow" pitchFamily="34" charset="0"/>
              <a:buChar char="–"/>
              <a:tabLst>
                <a:tab pos="1435100" algn="l"/>
              </a:tabLst>
              <a:defRPr sz="2400">
                <a:solidFill>
                  <a:srgbClr val="142F92"/>
                </a:solidFill>
                <a:latin typeface="Arial Narrow" pitchFamily="34" charset="0"/>
                <a:cs typeface="Arial" pitchFamily="34" charset="0"/>
              </a:defRPr>
            </a:lvl2pPr>
            <a:lvl3pPr marL="1143000" indent="-228600" eaLnBrk="0" hangingPunct="0">
              <a:spcBef>
                <a:spcPts val="600"/>
              </a:spcBef>
              <a:spcAft>
                <a:spcPts val="600"/>
              </a:spcAft>
              <a:buClr>
                <a:srgbClr val="FF6600"/>
              </a:buClr>
              <a:buSzPct val="130000"/>
              <a:buFont typeface="Arial" pitchFamily="34" charset="0"/>
              <a:buChar char="•"/>
              <a:tabLst>
                <a:tab pos="1435100" algn="l"/>
              </a:tabLst>
              <a:defRPr sz="2000">
                <a:solidFill>
                  <a:srgbClr val="142F92"/>
                </a:solidFill>
                <a:latin typeface="Arial Narrow" pitchFamily="34" charset="0"/>
                <a:cs typeface="Arial" pitchFamily="34" charset="0"/>
              </a:defRPr>
            </a:lvl3pPr>
            <a:lvl4pPr marL="1600200" indent="-228600" eaLnBrk="0" hangingPunct="0">
              <a:spcBef>
                <a:spcPts val="600"/>
              </a:spcBef>
              <a:spcAft>
                <a:spcPts val="600"/>
              </a:spcAft>
              <a:buClr>
                <a:srgbClr val="FF6600"/>
              </a:buClr>
              <a:buSzPct val="130000"/>
              <a:buFont typeface="Arial Narrow" pitchFamily="34" charset="0"/>
              <a:buChar char="–"/>
              <a:tabLst>
                <a:tab pos="1435100" algn="l"/>
              </a:tabLst>
              <a:defRPr>
                <a:solidFill>
                  <a:srgbClr val="142F92"/>
                </a:solidFill>
                <a:latin typeface="Arial Narrow" pitchFamily="34" charset="0"/>
                <a:cs typeface="Arial" pitchFamily="34" charset="0"/>
              </a:defRPr>
            </a:lvl4pPr>
            <a:lvl5pPr marL="2057400" indent="-228600" eaLnBrk="0" hangingPunct="0">
              <a:spcBef>
                <a:spcPts val="600"/>
              </a:spcBef>
              <a:spcAft>
                <a:spcPts val="600"/>
              </a:spcAft>
              <a:buClr>
                <a:srgbClr val="FF6600"/>
              </a:buClr>
              <a:buSzPct val="130000"/>
              <a:buFont typeface="Arial" pitchFamily="34" charset="0"/>
              <a:buChar char="•"/>
              <a:tabLst>
                <a:tab pos="1435100" algn="l"/>
              </a:tabLst>
              <a:defRPr sz="1600">
                <a:solidFill>
                  <a:srgbClr val="142F92"/>
                </a:solidFill>
                <a:latin typeface="Arial Narrow" pitchFamily="34" charset="0"/>
                <a:cs typeface="Arial" pitchFamily="34" charset="0"/>
              </a:defRPr>
            </a:lvl5pPr>
            <a:lvl6pPr marL="2514600" indent="-228600" eaLnBrk="0" fontAlgn="base" hangingPunct="0">
              <a:spcBef>
                <a:spcPts val="600"/>
              </a:spcBef>
              <a:spcAft>
                <a:spcPts val="600"/>
              </a:spcAft>
              <a:buClr>
                <a:srgbClr val="FF6600"/>
              </a:buClr>
              <a:buSzPct val="130000"/>
              <a:buFont typeface="Arial" pitchFamily="34" charset="0"/>
              <a:buChar char="•"/>
              <a:tabLst>
                <a:tab pos="1435100" algn="l"/>
              </a:tabLst>
              <a:defRPr sz="1600">
                <a:solidFill>
                  <a:srgbClr val="142F92"/>
                </a:solidFill>
                <a:latin typeface="Arial Narrow" pitchFamily="34" charset="0"/>
                <a:cs typeface="Arial" pitchFamily="34" charset="0"/>
              </a:defRPr>
            </a:lvl6pPr>
            <a:lvl7pPr marL="2971800" indent="-228600" eaLnBrk="0" fontAlgn="base" hangingPunct="0">
              <a:spcBef>
                <a:spcPts val="600"/>
              </a:spcBef>
              <a:spcAft>
                <a:spcPts val="600"/>
              </a:spcAft>
              <a:buClr>
                <a:srgbClr val="FF6600"/>
              </a:buClr>
              <a:buSzPct val="130000"/>
              <a:buFont typeface="Arial" pitchFamily="34" charset="0"/>
              <a:buChar char="•"/>
              <a:tabLst>
                <a:tab pos="1435100" algn="l"/>
              </a:tabLst>
              <a:defRPr sz="1600">
                <a:solidFill>
                  <a:srgbClr val="142F92"/>
                </a:solidFill>
                <a:latin typeface="Arial Narrow" pitchFamily="34" charset="0"/>
                <a:cs typeface="Arial" pitchFamily="34" charset="0"/>
              </a:defRPr>
            </a:lvl7pPr>
            <a:lvl8pPr marL="3429000" indent="-228600" eaLnBrk="0" fontAlgn="base" hangingPunct="0">
              <a:spcBef>
                <a:spcPts val="600"/>
              </a:spcBef>
              <a:spcAft>
                <a:spcPts val="600"/>
              </a:spcAft>
              <a:buClr>
                <a:srgbClr val="FF6600"/>
              </a:buClr>
              <a:buSzPct val="130000"/>
              <a:buFont typeface="Arial" pitchFamily="34" charset="0"/>
              <a:buChar char="•"/>
              <a:tabLst>
                <a:tab pos="1435100" algn="l"/>
              </a:tabLst>
              <a:defRPr sz="1600">
                <a:solidFill>
                  <a:srgbClr val="142F92"/>
                </a:solidFill>
                <a:latin typeface="Arial Narrow" pitchFamily="34" charset="0"/>
                <a:cs typeface="Arial" pitchFamily="34" charset="0"/>
              </a:defRPr>
            </a:lvl8pPr>
            <a:lvl9pPr marL="3886200" indent="-228600" eaLnBrk="0" fontAlgn="base" hangingPunct="0">
              <a:spcBef>
                <a:spcPts val="600"/>
              </a:spcBef>
              <a:spcAft>
                <a:spcPts val="600"/>
              </a:spcAft>
              <a:buClr>
                <a:srgbClr val="FF6600"/>
              </a:buClr>
              <a:buSzPct val="130000"/>
              <a:buFont typeface="Arial" pitchFamily="34" charset="0"/>
              <a:buChar char="•"/>
              <a:tabLst>
                <a:tab pos="1435100" algn="l"/>
              </a:tabLst>
              <a:defRPr sz="1600">
                <a:solidFill>
                  <a:srgbClr val="142F92"/>
                </a:solidFill>
                <a:latin typeface="Arial Narrow" pitchFamily="34" charset="0"/>
                <a:cs typeface="Arial" pitchFamily="34" charset="0"/>
              </a:defRPr>
            </a:lvl9pPr>
          </a:lstStyle>
          <a:p>
            <a:pPr defTabSz="457178" fontAlgn="base">
              <a:lnSpc>
                <a:spcPct val="110000"/>
              </a:lnSpc>
              <a:buNone/>
              <a:tabLst>
                <a:tab pos="1435028" algn="l"/>
              </a:tabLst>
              <a:defRPr/>
            </a:pPr>
            <a:r>
              <a:rPr lang="en-US" altLang="en-US" sz="3200">
                <a:latin typeface="Franklin Gothic Book" panose="020B0503020102020204"/>
                <a:ea typeface="ＭＳ Ｐゴシック"/>
                <a:cs typeface="Calibri"/>
              </a:rPr>
              <a:t>. . . </a:t>
            </a:r>
            <a:r>
              <a:rPr lang="en-US" altLang="en-US" sz="3200" spc="-31">
                <a:latin typeface="Franklin Gothic Book" panose="020B0503020102020204"/>
                <a:ea typeface="ＭＳ Ｐゴシック"/>
                <a:cs typeface="Calibri"/>
              </a:rPr>
              <a:t>the following Titanium and Platinum Corporate Sponsors for their ongoing support of the Society:</a:t>
            </a:r>
          </a:p>
          <a:p>
            <a:pPr defTabSz="457178" fontAlgn="base">
              <a:buNone/>
              <a:tabLst>
                <a:tab pos="1435028" algn="l"/>
              </a:tabLst>
              <a:defRPr/>
            </a:pPr>
            <a:endParaRPr lang="en-US" altLang="en-US" sz="3200">
              <a:solidFill>
                <a:srgbClr val="0000FF"/>
              </a:solidFill>
              <a:latin typeface="Arial Narrow"/>
              <a:ea typeface="ＭＳ Ｐゴシック" pitchFamily="34" charset="-128"/>
              <a:cs typeface="Calibri" pitchFamily="34" charset="0"/>
            </a:endParaRPr>
          </a:p>
          <a:p>
            <a:pPr defTabSz="457178" fontAlgn="base">
              <a:buNone/>
              <a:tabLst>
                <a:tab pos="1435028" algn="l"/>
              </a:tabLst>
              <a:defRPr/>
            </a:pPr>
            <a:r>
              <a:rPr lang="en-US" altLang="en-US" sz="3200">
                <a:solidFill>
                  <a:srgbClr val="0000FF"/>
                </a:solidFill>
                <a:latin typeface="Arial Narrow"/>
                <a:ea typeface="ＭＳ Ｐゴシック" pitchFamily="34" charset="-128"/>
                <a:cs typeface="Calibri" pitchFamily="34" charset="0"/>
              </a:rPr>
              <a:t>																					</a:t>
            </a:r>
          </a:p>
          <a:p>
            <a:pPr defTabSz="457178">
              <a:spcBef>
                <a:spcPts val="800"/>
              </a:spcBef>
              <a:spcAft>
                <a:spcPts val="800"/>
              </a:spcAft>
              <a:buNone/>
              <a:tabLst>
                <a:tab pos="1435028" algn="l"/>
              </a:tabLst>
              <a:defRPr/>
            </a:pPr>
            <a:endParaRPr lang="en-US" altLang="en-US" sz="3200">
              <a:solidFill>
                <a:srgbClr val="0000FF"/>
              </a:solidFill>
              <a:latin typeface="Arial Narrow"/>
              <a:ea typeface="ＭＳ Ｐゴシック" pitchFamily="34" charset="-128"/>
              <a:cs typeface="Calibri" pitchFamily="34" charset="0"/>
            </a:endParaRPr>
          </a:p>
          <a:p>
            <a:pPr defTabSz="457178">
              <a:spcBef>
                <a:spcPts val="800"/>
              </a:spcBef>
              <a:spcAft>
                <a:spcPts val="800"/>
              </a:spcAft>
              <a:buNone/>
              <a:tabLst>
                <a:tab pos="1435028" algn="l"/>
              </a:tabLst>
              <a:defRPr/>
            </a:pPr>
            <a:endParaRPr lang="en-US" altLang="en-US" sz="3200">
              <a:solidFill>
                <a:srgbClr val="0000FF"/>
              </a:solidFill>
              <a:latin typeface="Arial Narrow"/>
              <a:ea typeface="ＭＳ Ｐゴシック" pitchFamily="34" charset="-128"/>
              <a:cs typeface="Calibri" pitchFamily="34" charset="0"/>
            </a:endParaRPr>
          </a:p>
          <a:p>
            <a:pPr defTabSz="457178">
              <a:spcBef>
                <a:spcPts val="800"/>
              </a:spcBef>
              <a:spcAft>
                <a:spcPts val="800"/>
              </a:spcAft>
              <a:buNone/>
              <a:tabLst>
                <a:tab pos="1435028" algn="l"/>
              </a:tabLst>
              <a:defRPr/>
            </a:pPr>
            <a:endParaRPr lang="en-US" altLang="en-US" sz="3200">
              <a:solidFill>
                <a:srgbClr val="0000FF"/>
              </a:solidFill>
              <a:latin typeface="Arial Narrow"/>
              <a:ea typeface="ＭＳ Ｐゴシック" pitchFamily="34" charset="-128"/>
              <a:cs typeface="Calibri" pitchFamily="34" charset="0"/>
            </a:endParaRPr>
          </a:p>
          <a:p>
            <a:pPr defTabSz="457178">
              <a:spcBef>
                <a:spcPts val="800"/>
              </a:spcBef>
              <a:spcAft>
                <a:spcPts val="800"/>
              </a:spcAft>
              <a:buNone/>
              <a:tabLst>
                <a:tab pos="1435028" algn="l"/>
              </a:tabLst>
              <a:defRPr/>
            </a:pPr>
            <a:endParaRPr lang="en-US" altLang="en-US" sz="3200">
              <a:solidFill>
                <a:srgbClr val="0000FF"/>
              </a:solidFill>
              <a:latin typeface="Arial Narrow"/>
              <a:ea typeface="ＭＳ Ｐゴシック" pitchFamily="34" charset="-128"/>
              <a:cs typeface="Calibri" pitchFamily="34" charset="0"/>
            </a:endParaRPr>
          </a:p>
          <a:p>
            <a:pPr defTabSz="457178">
              <a:buNone/>
              <a:tabLst>
                <a:tab pos="1435028" algn="l"/>
              </a:tabLst>
              <a:defRPr/>
            </a:pPr>
            <a:endParaRPr lang="en-US" altLang="en-US" sz="3200">
              <a:solidFill>
                <a:srgbClr val="0000FF"/>
              </a:solidFill>
              <a:latin typeface="Arial Narrow"/>
              <a:ea typeface="ＭＳ Ｐゴシック" pitchFamily="34" charset="-128"/>
              <a:cs typeface="Calibri" pitchFamily="34" charset="0"/>
            </a:endParaRPr>
          </a:p>
        </p:txBody>
      </p:sp>
      <p:pic>
        <p:nvPicPr>
          <p:cNvPr id="16390" name="Picture 8" descr="Amgen_2_Blue_PC.jpg">
            <a:extLst>
              <a:ext uri="{FF2B5EF4-FFF2-40B4-BE49-F238E27FC236}">
                <a16:creationId xmlns:a16="http://schemas.microsoft.com/office/drawing/2014/main" id="{C22B5629-429A-43DB-BDC1-D6253FF6CA1C}"/>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8964553" y="2601036"/>
            <a:ext cx="1647325" cy="715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6" name="Picture 2" descr="alt">
            <a:extLst>
              <a:ext uri="{FF2B5EF4-FFF2-40B4-BE49-F238E27FC236}">
                <a16:creationId xmlns:a16="http://schemas.microsoft.com/office/drawing/2014/main" id="{1FC28537-2511-43CA-B5FD-6092ABBD8975}"/>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2132198" y="2375839"/>
            <a:ext cx="2296633" cy="5519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400" name="Picture 3">
            <a:extLst>
              <a:ext uri="{FF2B5EF4-FFF2-40B4-BE49-F238E27FC236}">
                <a16:creationId xmlns:a16="http://schemas.microsoft.com/office/drawing/2014/main" id="{A31D5FDF-969A-499D-832B-2336C9DB19D0}"/>
              </a:ext>
            </a:extLst>
          </p:cNvPr>
          <p:cNvPicPr>
            <a:picLocks noChangeAspect="1"/>
          </p:cNvPicPr>
          <p:nvPr/>
        </p:nvPicPr>
        <p:blipFill>
          <a:blip r:embed="rId5">
            <a:extLst>
              <a:ext uri="{28A0092B-C50C-407E-A947-70E740481C1C}">
                <a14:useLocalDpi xmlns:a14="http://schemas.microsoft.com/office/drawing/2010/main"/>
              </a:ext>
            </a:extLst>
          </a:blip>
          <a:srcRect/>
          <a:stretch>
            <a:fillRect/>
          </a:stretch>
        </p:blipFill>
        <p:spPr bwMode="auto">
          <a:xfrm>
            <a:off x="10000413" y="3744821"/>
            <a:ext cx="1242604" cy="6438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Title 1">
            <a:extLst>
              <a:ext uri="{FF2B5EF4-FFF2-40B4-BE49-F238E27FC236}">
                <a16:creationId xmlns:a16="http://schemas.microsoft.com/office/drawing/2014/main" id="{6559E723-3C3E-46F7-8BEB-29876CC8CD34}"/>
              </a:ext>
            </a:extLst>
          </p:cNvPr>
          <p:cNvSpPr>
            <a:spLocks noGrp="1"/>
          </p:cNvSpPr>
          <p:nvPr>
            <p:ph type="title"/>
          </p:nvPr>
        </p:nvSpPr>
        <p:spPr>
          <a:xfrm>
            <a:off x="1143001" y="119288"/>
            <a:ext cx="9950215" cy="1130963"/>
          </a:xfrm>
        </p:spPr>
        <p:txBody>
          <a:bodyPr>
            <a:normAutofit/>
          </a:bodyPr>
          <a:lstStyle/>
          <a:p>
            <a:pPr>
              <a:defRPr/>
            </a:pPr>
            <a:r>
              <a:rPr lang="en-US" sz="4133"/>
              <a:t>ISMPP Would Like to Thank…</a:t>
            </a:r>
            <a:endParaRPr sz="4133"/>
          </a:p>
        </p:txBody>
      </p:sp>
      <p:sp>
        <p:nvSpPr>
          <p:cNvPr id="18" name="Slide Number Placeholder 2">
            <a:extLst>
              <a:ext uri="{FF2B5EF4-FFF2-40B4-BE49-F238E27FC236}">
                <a16:creationId xmlns:a16="http://schemas.microsoft.com/office/drawing/2014/main" id="{13CB7A10-4206-4923-8BB7-E8518E49EABA}"/>
              </a:ext>
            </a:extLst>
          </p:cNvPr>
          <p:cNvSpPr txBox="1">
            <a:spLocks/>
          </p:cNvSpPr>
          <p:nvPr/>
        </p:nvSpPr>
        <p:spPr bwMode="auto">
          <a:xfrm>
            <a:off x="9874251" y="149227"/>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defPPr>
              <a:defRPr lang="en-US"/>
            </a:defPPr>
            <a:lvl1pPr marL="0" algn="l" defTabSz="685800" rtl="0" eaLnBrk="1" latinLnBrk="0" hangingPunct="1">
              <a:spcBef>
                <a:spcPct val="20000"/>
              </a:spcBef>
              <a:buClr>
                <a:srgbClr val="FF6600"/>
              </a:buClr>
              <a:buSzPct val="100000"/>
              <a:buFont typeface="Arial" pitchFamily="34" charset="0"/>
              <a:buChar char="•"/>
              <a:defRPr sz="2100" kern="1200">
                <a:solidFill>
                  <a:srgbClr val="FBFBFB"/>
                </a:solidFill>
                <a:latin typeface="Arial" pitchFamily="34" charset="0"/>
                <a:ea typeface="+mn-ea"/>
                <a:cs typeface="Arial" pitchFamily="34" charset="0"/>
              </a:defRPr>
            </a:lvl1pPr>
            <a:lvl2pPr marL="557213" indent="-214313" algn="l" defTabSz="685800" rtl="0" eaLnBrk="1" latinLnBrk="0" hangingPunct="1">
              <a:spcBef>
                <a:spcPct val="20000"/>
              </a:spcBef>
              <a:buClr>
                <a:srgbClr val="FF6600"/>
              </a:buClr>
              <a:buSzPct val="110000"/>
              <a:buFont typeface="Arial" pitchFamily="34" charset="0"/>
              <a:buChar char="•"/>
              <a:defRPr sz="1800" kern="1200">
                <a:solidFill>
                  <a:srgbClr val="FBFBFB"/>
                </a:solidFill>
                <a:latin typeface="Arial" pitchFamily="34" charset="0"/>
                <a:ea typeface="+mn-ea"/>
                <a:cs typeface="Arial" pitchFamily="34" charset="0"/>
              </a:defRPr>
            </a:lvl2pPr>
            <a:lvl3pPr marL="857250" indent="-171450" algn="l" defTabSz="685800" rtl="0" eaLnBrk="1" latinLnBrk="0" hangingPunct="1">
              <a:spcBef>
                <a:spcPct val="20000"/>
              </a:spcBef>
              <a:buClr>
                <a:srgbClr val="FF6600"/>
              </a:buClr>
              <a:buSzPct val="110000"/>
              <a:buFont typeface="Arial" pitchFamily="34" charset="0"/>
              <a:buChar char="•"/>
              <a:defRPr sz="1500" kern="1200">
                <a:solidFill>
                  <a:srgbClr val="FBFBFB"/>
                </a:solidFill>
                <a:latin typeface="Arial" pitchFamily="34" charset="0"/>
                <a:ea typeface="+mn-ea"/>
                <a:cs typeface="Arial" pitchFamily="34" charset="0"/>
              </a:defRPr>
            </a:lvl3pPr>
            <a:lvl4pPr marL="1200150" indent="-171450" algn="l" defTabSz="685800" rtl="0" eaLnBrk="1" latinLnBrk="0" hangingPunct="1">
              <a:spcBef>
                <a:spcPct val="20000"/>
              </a:spcBef>
              <a:buClr>
                <a:srgbClr val="FF6600"/>
              </a:buClr>
              <a:buSzPct val="110000"/>
              <a:buFont typeface="Arial" pitchFamily="34" charset="0"/>
              <a:buChar char="•"/>
              <a:defRPr sz="1350" kern="1200">
                <a:solidFill>
                  <a:srgbClr val="FBFBFB"/>
                </a:solidFill>
                <a:latin typeface="Arial" pitchFamily="34" charset="0"/>
                <a:ea typeface="+mn-ea"/>
                <a:cs typeface="Arial" pitchFamily="34" charset="0"/>
              </a:defRPr>
            </a:lvl4pPr>
            <a:lvl5pPr marL="1543050" indent="-171450" algn="l" defTabSz="685800" rtl="0" eaLnBrk="1" latinLnBrk="0" hangingPunct="1">
              <a:spcBef>
                <a:spcPct val="20000"/>
              </a:spcBef>
              <a:buClr>
                <a:srgbClr val="FF6600"/>
              </a:buClr>
              <a:buSzPct val="110000"/>
              <a:buFont typeface="Arial" pitchFamily="34" charset="0"/>
              <a:buChar char="•"/>
              <a:defRPr sz="1350" kern="1200">
                <a:solidFill>
                  <a:srgbClr val="FBFBFB"/>
                </a:solidFill>
                <a:latin typeface="Arial" pitchFamily="34" charset="0"/>
                <a:ea typeface="+mn-ea"/>
                <a:cs typeface="Arial" pitchFamily="34" charset="0"/>
              </a:defRPr>
            </a:lvl5pPr>
            <a:lvl6pPr marL="1885950" indent="-171450" algn="l" defTabSz="685800" rtl="0" eaLnBrk="1" fontAlgn="base" latinLnBrk="0" hangingPunct="1">
              <a:spcBef>
                <a:spcPct val="20000"/>
              </a:spcBef>
              <a:spcAft>
                <a:spcPct val="0"/>
              </a:spcAft>
              <a:buClr>
                <a:srgbClr val="FF6600"/>
              </a:buClr>
              <a:buSzPct val="110000"/>
              <a:buFont typeface="Arial" pitchFamily="34" charset="0"/>
              <a:buChar char="•"/>
              <a:defRPr sz="1350" kern="1200">
                <a:solidFill>
                  <a:srgbClr val="FBFBFB"/>
                </a:solidFill>
                <a:latin typeface="Arial" pitchFamily="34" charset="0"/>
                <a:ea typeface="+mn-ea"/>
                <a:cs typeface="Arial" pitchFamily="34" charset="0"/>
              </a:defRPr>
            </a:lvl6pPr>
            <a:lvl7pPr marL="2228850" indent="-171450" algn="l" defTabSz="685800" rtl="0" eaLnBrk="1" fontAlgn="base" latinLnBrk="0" hangingPunct="1">
              <a:spcBef>
                <a:spcPct val="20000"/>
              </a:spcBef>
              <a:spcAft>
                <a:spcPct val="0"/>
              </a:spcAft>
              <a:buClr>
                <a:srgbClr val="FF6600"/>
              </a:buClr>
              <a:buSzPct val="110000"/>
              <a:buFont typeface="Arial" pitchFamily="34" charset="0"/>
              <a:buChar char="•"/>
              <a:defRPr sz="1350" kern="1200">
                <a:solidFill>
                  <a:srgbClr val="FBFBFB"/>
                </a:solidFill>
                <a:latin typeface="Arial" pitchFamily="34" charset="0"/>
                <a:ea typeface="+mn-ea"/>
                <a:cs typeface="Arial" pitchFamily="34" charset="0"/>
              </a:defRPr>
            </a:lvl7pPr>
            <a:lvl8pPr marL="2571750" indent="-171450" algn="l" defTabSz="685800" rtl="0" eaLnBrk="1" fontAlgn="base" latinLnBrk="0" hangingPunct="1">
              <a:spcBef>
                <a:spcPct val="20000"/>
              </a:spcBef>
              <a:spcAft>
                <a:spcPct val="0"/>
              </a:spcAft>
              <a:buClr>
                <a:srgbClr val="FF6600"/>
              </a:buClr>
              <a:buSzPct val="110000"/>
              <a:buFont typeface="Arial" pitchFamily="34" charset="0"/>
              <a:buChar char="•"/>
              <a:defRPr sz="1350" kern="1200">
                <a:solidFill>
                  <a:srgbClr val="FBFBFB"/>
                </a:solidFill>
                <a:latin typeface="Arial" pitchFamily="34" charset="0"/>
                <a:ea typeface="+mn-ea"/>
                <a:cs typeface="Arial" pitchFamily="34" charset="0"/>
              </a:defRPr>
            </a:lvl8pPr>
            <a:lvl9pPr marL="2914650" indent="-171450" algn="l" defTabSz="685800" rtl="0" eaLnBrk="1" fontAlgn="base" latinLnBrk="0" hangingPunct="1">
              <a:spcBef>
                <a:spcPct val="20000"/>
              </a:spcBef>
              <a:spcAft>
                <a:spcPct val="0"/>
              </a:spcAft>
              <a:buClr>
                <a:srgbClr val="FF6600"/>
              </a:buClr>
              <a:buSzPct val="110000"/>
              <a:buFont typeface="Arial" pitchFamily="34" charset="0"/>
              <a:buChar char="•"/>
              <a:defRPr sz="1350" kern="1200">
                <a:solidFill>
                  <a:srgbClr val="FBFBFB"/>
                </a:solidFill>
                <a:latin typeface="Arial" pitchFamily="34" charset="0"/>
                <a:ea typeface="+mn-ea"/>
                <a:cs typeface="Arial" pitchFamily="34" charset="0"/>
              </a:defRPr>
            </a:lvl9pPr>
          </a:lstStyle>
          <a:p>
            <a:pPr algn="r" defTabSz="914354" fontAlgn="base">
              <a:spcBef>
                <a:spcPct val="0"/>
              </a:spcBef>
              <a:spcAft>
                <a:spcPct val="0"/>
              </a:spcAft>
              <a:buClrTx/>
              <a:buSzTx/>
              <a:buNone/>
              <a:defRPr/>
            </a:pPr>
            <a:r>
              <a:rPr lang="en-US" altLang="en-US" sz="1200">
                <a:solidFill>
                  <a:prstClr val="black"/>
                </a:solidFill>
                <a:latin typeface="+mn-lt"/>
              </a:rPr>
              <a:t>1</a:t>
            </a:r>
          </a:p>
        </p:txBody>
      </p:sp>
      <p:pic>
        <p:nvPicPr>
          <p:cNvPr id="9" name="Picture 8" descr="A picture containing drawing&#10;&#10;Description automatically generated">
            <a:extLst>
              <a:ext uri="{FF2B5EF4-FFF2-40B4-BE49-F238E27FC236}">
                <a16:creationId xmlns:a16="http://schemas.microsoft.com/office/drawing/2014/main" id="{700F95A9-CACB-499E-A3E1-1D6CC2D7C96D}"/>
              </a:ext>
            </a:extLst>
          </p:cNvPr>
          <p:cNvPicPr>
            <a:picLocks noChangeAspect="1"/>
          </p:cNvPicPr>
          <p:nvPr/>
        </p:nvPicPr>
        <p:blipFill rotWithShape="1">
          <a:blip r:embed="rId6">
            <a:clrChange>
              <a:clrFrom>
                <a:srgbClr val="FFFFFF"/>
              </a:clrFrom>
              <a:clrTo>
                <a:srgbClr val="FFFFFF">
                  <a:alpha val="0"/>
                </a:srgbClr>
              </a:clrTo>
            </a:clrChange>
          </a:blip>
          <a:srcRect l="6389" t="13432" r="7501" b="17790"/>
          <a:stretch/>
        </p:blipFill>
        <p:spPr>
          <a:xfrm>
            <a:off x="10593180" y="2724583"/>
            <a:ext cx="1155648" cy="612272"/>
          </a:xfrm>
          <a:prstGeom prst="rect">
            <a:avLst/>
          </a:prstGeom>
        </p:spPr>
      </p:pic>
      <p:pic>
        <p:nvPicPr>
          <p:cNvPr id="5" name="Picture 4" descr="A picture containing drawing&#10;&#10;Description automatically generated">
            <a:extLst>
              <a:ext uri="{FF2B5EF4-FFF2-40B4-BE49-F238E27FC236}">
                <a16:creationId xmlns:a16="http://schemas.microsoft.com/office/drawing/2014/main" id="{4E8E5AE2-FBA0-44A2-8D5B-51E781028FE2}"/>
              </a:ext>
            </a:extLst>
          </p:cNvPr>
          <p:cNvPicPr>
            <a:picLocks noChangeAspect="1"/>
          </p:cNvPicPr>
          <p:nvPr/>
        </p:nvPicPr>
        <p:blipFill>
          <a:blip r:embed="rId7">
            <a:clrChange>
              <a:clrFrom>
                <a:srgbClr val="FFFFF6"/>
              </a:clrFrom>
              <a:clrTo>
                <a:srgbClr val="FFFFF6">
                  <a:alpha val="0"/>
                </a:srgbClr>
              </a:clrTo>
            </a:clrChange>
            <a:extLst>
              <a:ext uri="{28A0092B-C50C-407E-A947-70E740481C1C}">
                <a14:useLocalDpi xmlns:a14="http://schemas.microsoft.com/office/drawing/2010/main" val="0"/>
              </a:ext>
            </a:extLst>
          </a:blip>
          <a:stretch>
            <a:fillRect/>
          </a:stretch>
        </p:blipFill>
        <p:spPr>
          <a:xfrm>
            <a:off x="7839490" y="2724583"/>
            <a:ext cx="913931" cy="886588"/>
          </a:xfrm>
          <a:prstGeom prst="rect">
            <a:avLst/>
          </a:prstGeom>
        </p:spPr>
      </p:pic>
      <p:pic>
        <p:nvPicPr>
          <p:cNvPr id="15" name="Picture 14" descr="Logo&#10;&#10;Description automatically generated">
            <a:extLst>
              <a:ext uri="{FF2B5EF4-FFF2-40B4-BE49-F238E27FC236}">
                <a16:creationId xmlns:a16="http://schemas.microsoft.com/office/drawing/2014/main" id="{7F11F72E-F027-4306-BD5C-6B8239205164}"/>
              </a:ext>
            </a:extLst>
          </p:cNvPr>
          <p:cNvPicPr>
            <a:picLocks noChangeAspect="1"/>
          </p:cNvPicPr>
          <p:nvPr/>
        </p:nvPicPr>
        <p:blipFill>
          <a:blip r:embed="rId8"/>
          <a:stretch>
            <a:fillRect/>
          </a:stretch>
        </p:blipFill>
        <p:spPr>
          <a:xfrm>
            <a:off x="5457515" y="4901426"/>
            <a:ext cx="1897267" cy="873760"/>
          </a:xfrm>
          <a:prstGeom prst="rect">
            <a:avLst/>
          </a:prstGeom>
        </p:spPr>
      </p:pic>
      <p:pic>
        <p:nvPicPr>
          <p:cNvPr id="27" name="Picture 26" descr="Logo, company name&#10;&#10;Description automatically generated">
            <a:extLst>
              <a:ext uri="{FF2B5EF4-FFF2-40B4-BE49-F238E27FC236}">
                <a16:creationId xmlns:a16="http://schemas.microsoft.com/office/drawing/2014/main" id="{69DDB59B-F9B7-4F33-AAC6-273D60F28623}"/>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8873054" y="5383212"/>
            <a:ext cx="2432565" cy="1355500"/>
          </a:xfrm>
          <a:prstGeom prst="rect">
            <a:avLst/>
          </a:prstGeom>
          <a:noFill/>
          <a:ln>
            <a:noFill/>
          </a:ln>
        </p:spPr>
      </p:pic>
      <p:pic>
        <p:nvPicPr>
          <p:cNvPr id="1026" name="Picture 2">
            <a:hlinkClick r:id="rId10"/>
            <a:extLst>
              <a:ext uri="{FF2B5EF4-FFF2-40B4-BE49-F238E27FC236}">
                <a16:creationId xmlns:a16="http://schemas.microsoft.com/office/drawing/2014/main" id="{37CAB13B-8E08-4268-9B7B-B34D698F52C6}"/>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2974" y="3468701"/>
            <a:ext cx="1594943" cy="64242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E92650A6-3EBB-43B3-959B-4E73C00D5CA3}"/>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937489" y="5610401"/>
            <a:ext cx="878895" cy="87889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hlinkClick r:id="rId13"/>
            <a:extLst>
              <a:ext uri="{FF2B5EF4-FFF2-40B4-BE49-F238E27FC236}">
                <a16:creationId xmlns:a16="http://schemas.microsoft.com/office/drawing/2014/main" id="{968E2833-1B28-42C9-865C-8B2BDE673DAA}"/>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685372" y="3737975"/>
            <a:ext cx="3037337" cy="651587"/>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a:hlinkClick r:id="rId15"/>
            <a:extLst>
              <a:ext uri="{FF2B5EF4-FFF2-40B4-BE49-F238E27FC236}">
                <a16:creationId xmlns:a16="http://schemas.microsoft.com/office/drawing/2014/main" id="{0131A963-1A32-41AF-9EEC-67B63DBC2BDB}"/>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4949222" y="2706823"/>
            <a:ext cx="2757975" cy="406829"/>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Logo&#10;&#10;Description automatically generated">
            <a:extLst>
              <a:ext uri="{FF2B5EF4-FFF2-40B4-BE49-F238E27FC236}">
                <a16:creationId xmlns:a16="http://schemas.microsoft.com/office/drawing/2014/main" id="{4A3E85D4-F676-4798-AAC5-4BB03138EE43}"/>
              </a:ext>
            </a:extLst>
          </p:cNvPr>
          <p:cNvPicPr>
            <a:picLocks noChangeAspect="1"/>
          </p:cNvPicPr>
          <p:nvPr/>
        </p:nvPicPr>
        <p:blipFill>
          <a:blip r:embed="rId17"/>
          <a:stretch>
            <a:fillRect/>
          </a:stretch>
        </p:blipFill>
        <p:spPr>
          <a:xfrm>
            <a:off x="570892" y="6046009"/>
            <a:ext cx="1708067" cy="426084"/>
          </a:xfrm>
          <a:prstGeom prst="rect">
            <a:avLst/>
          </a:prstGeom>
        </p:spPr>
      </p:pic>
      <p:pic>
        <p:nvPicPr>
          <p:cNvPr id="4" name="Picture 5" descr="Logo&#10;&#10;Description automatically generated">
            <a:extLst>
              <a:ext uri="{FF2B5EF4-FFF2-40B4-BE49-F238E27FC236}">
                <a16:creationId xmlns:a16="http://schemas.microsoft.com/office/drawing/2014/main" id="{6C9A291A-0E5B-4E0F-8622-93A6FDD11E30}"/>
              </a:ext>
            </a:extLst>
          </p:cNvPr>
          <p:cNvPicPr>
            <a:picLocks noChangeAspect="1"/>
          </p:cNvPicPr>
          <p:nvPr/>
        </p:nvPicPr>
        <p:blipFill>
          <a:blip r:embed="rId18"/>
          <a:stretch>
            <a:fillRect/>
          </a:stretch>
        </p:blipFill>
        <p:spPr>
          <a:xfrm>
            <a:off x="3280515" y="5081302"/>
            <a:ext cx="1748011" cy="439929"/>
          </a:xfrm>
          <a:prstGeom prst="rect">
            <a:avLst/>
          </a:prstGeom>
        </p:spPr>
      </p:pic>
      <p:pic>
        <p:nvPicPr>
          <p:cNvPr id="24" name="Picture 23" descr="Logo, company name&#10;&#10;Description automatically generated">
            <a:extLst>
              <a:ext uri="{FF2B5EF4-FFF2-40B4-BE49-F238E27FC236}">
                <a16:creationId xmlns:a16="http://schemas.microsoft.com/office/drawing/2014/main" id="{471F43E0-BB48-43EF-8A56-61DD3C44A076}"/>
              </a:ext>
            </a:extLst>
          </p:cNvPr>
          <p:cNvPicPr>
            <a:picLocks noChangeAspect="1"/>
          </p:cNvPicPr>
          <p:nvPr/>
        </p:nvPicPr>
        <p:blipFill>
          <a:blip r:embed="rId19">
            <a:extLst>
              <a:ext uri="{28A0092B-C50C-407E-A947-70E740481C1C}">
                <a14:useLocalDpi xmlns:a14="http://schemas.microsoft.com/office/drawing/2010/main" val="0"/>
              </a:ext>
            </a:extLst>
          </a:blip>
          <a:srcRect/>
          <a:stretch>
            <a:fillRect/>
          </a:stretch>
        </p:blipFill>
        <p:spPr bwMode="auto">
          <a:xfrm>
            <a:off x="6994940" y="5643601"/>
            <a:ext cx="1689100" cy="778087"/>
          </a:xfrm>
          <a:prstGeom prst="rect">
            <a:avLst/>
          </a:prstGeom>
          <a:noFill/>
          <a:ln>
            <a:noFill/>
          </a:ln>
        </p:spPr>
      </p:pic>
      <p:pic>
        <p:nvPicPr>
          <p:cNvPr id="6" name="Picture 5" descr="A picture containing text, clock, gauge&#10;&#10;Description automatically generated">
            <a:extLst>
              <a:ext uri="{FF2B5EF4-FFF2-40B4-BE49-F238E27FC236}">
                <a16:creationId xmlns:a16="http://schemas.microsoft.com/office/drawing/2014/main" id="{426C93CF-4034-D6EE-96EE-F25B2F94560F}"/>
              </a:ext>
            </a:extLst>
          </p:cNvPr>
          <p:cNvPicPr>
            <a:picLocks noChangeAspect="1"/>
          </p:cNvPicPr>
          <p:nvPr/>
        </p:nvPicPr>
        <p:blipFill>
          <a:blip r:embed="rId20"/>
          <a:stretch>
            <a:fillRect/>
          </a:stretch>
        </p:blipFill>
        <p:spPr>
          <a:xfrm>
            <a:off x="235041" y="2651820"/>
            <a:ext cx="1141209" cy="416268"/>
          </a:xfrm>
          <a:prstGeom prst="rect">
            <a:avLst/>
          </a:prstGeom>
        </p:spPr>
      </p:pic>
      <p:pic>
        <p:nvPicPr>
          <p:cNvPr id="10" name="Picture 9" descr="Text, logo&#10;&#10;Description automatically generated">
            <a:extLst>
              <a:ext uri="{FF2B5EF4-FFF2-40B4-BE49-F238E27FC236}">
                <a16:creationId xmlns:a16="http://schemas.microsoft.com/office/drawing/2014/main" id="{2935C7A6-3F5A-4250-50A6-E37ABC495ED8}"/>
              </a:ext>
            </a:extLst>
          </p:cNvPr>
          <p:cNvPicPr>
            <a:picLocks noChangeAspect="1"/>
          </p:cNvPicPr>
          <p:nvPr/>
        </p:nvPicPr>
        <p:blipFill>
          <a:blip r:embed="rId21"/>
          <a:stretch>
            <a:fillRect/>
          </a:stretch>
        </p:blipFill>
        <p:spPr>
          <a:xfrm>
            <a:off x="2065058" y="3049269"/>
            <a:ext cx="3037337" cy="1005415"/>
          </a:xfrm>
          <a:prstGeom prst="rect">
            <a:avLst/>
          </a:prstGeom>
        </p:spPr>
      </p:pic>
      <p:pic>
        <p:nvPicPr>
          <p:cNvPr id="7" name="Picture 6" descr="Text&#10;&#10;Description automatically generated">
            <a:extLst>
              <a:ext uri="{FF2B5EF4-FFF2-40B4-BE49-F238E27FC236}">
                <a16:creationId xmlns:a16="http://schemas.microsoft.com/office/drawing/2014/main" id="{B218BC9F-9DF6-4102-2C9F-8C11F3FFE73E}"/>
              </a:ext>
            </a:extLst>
          </p:cNvPr>
          <p:cNvPicPr>
            <a:picLocks noChangeAspect="1"/>
          </p:cNvPicPr>
          <p:nvPr/>
        </p:nvPicPr>
        <p:blipFill>
          <a:blip r:embed="rId22"/>
          <a:stretch>
            <a:fillRect/>
          </a:stretch>
        </p:blipFill>
        <p:spPr>
          <a:xfrm>
            <a:off x="4541826" y="5830513"/>
            <a:ext cx="2049225" cy="641580"/>
          </a:xfrm>
          <a:prstGeom prst="rect">
            <a:avLst/>
          </a:prstGeom>
        </p:spPr>
      </p:pic>
      <p:pic>
        <p:nvPicPr>
          <p:cNvPr id="3" name="Picture 2" descr="Blue letters on a white background&#10;&#10;Description automatically generated">
            <a:extLst>
              <a:ext uri="{FF2B5EF4-FFF2-40B4-BE49-F238E27FC236}">
                <a16:creationId xmlns:a16="http://schemas.microsoft.com/office/drawing/2014/main" id="{B7C5B775-8043-5139-D23C-B33C31D5DF74}"/>
              </a:ext>
            </a:extLst>
          </p:cNvPr>
          <p:cNvPicPr>
            <a:picLocks noChangeAspect="1"/>
          </p:cNvPicPr>
          <p:nvPr/>
        </p:nvPicPr>
        <p:blipFill>
          <a:blip r:embed="rId23"/>
          <a:stretch>
            <a:fillRect/>
          </a:stretch>
        </p:blipFill>
        <p:spPr>
          <a:xfrm>
            <a:off x="1605048" y="3964090"/>
            <a:ext cx="3140928" cy="536889"/>
          </a:xfrm>
          <a:prstGeom prst="rect">
            <a:avLst/>
          </a:prstGeom>
        </p:spPr>
      </p:pic>
      <p:pic>
        <p:nvPicPr>
          <p:cNvPr id="12" name="Picture 14">
            <a:extLst>
              <a:ext uri="{FF2B5EF4-FFF2-40B4-BE49-F238E27FC236}">
                <a16:creationId xmlns:a16="http://schemas.microsoft.com/office/drawing/2014/main" id="{7FF0C113-5E06-BF0A-03DC-B24009DD8D52}"/>
              </a:ext>
            </a:extLst>
          </p:cNvP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5133117" y="3509325"/>
            <a:ext cx="1272778" cy="1273367"/>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descr="A red and black sign&#10;&#10;Description automatically generated">
            <a:extLst>
              <a:ext uri="{FF2B5EF4-FFF2-40B4-BE49-F238E27FC236}">
                <a16:creationId xmlns:a16="http://schemas.microsoft.com/office/drawing/2014/main" id="{E8522397-C43A-010A-F9A3-90B1E7DC0AD2}"/>
              </a:ext>
            </a:extLst>
          </p:cNvPr>
          <p:cNvPicPr>
            <a:picLocks noChangeAspect="1"/>
          </p:cNvPicPr>
          <p:nvPr/>
        </p:nvPicPr>
        <p:blipFill>
          <a:blip r:embed="rId25"/>
          <a:stretch>
            <a:fillRect/>
          </a:stretch>
        </p:blipFill>
        <p:spPr>
          <a:xfrm>
            <a:off x="34584" y="4927430"/>
            <a:ext cx="3140928" cy="579601"/>
          </a:xfrm>
          <a:prstGeom prst="rect">
            <a:avLst/>
          </a:prstGeom>
        </p:spPr>
      </p:pic>
      <p:pic>
        <p:nvPicPr>
          <p:cNvPr id="16" name="Picture 15">
            <a:extLst>
              <a:ext uri="{FF2B5EF4-FFF2-40B4-BE49-F238E27FC236}">
                <a16:creationId xmlns:a16="http://schemas.microsoft.com/office/drawing/2014/main" id="{EDA6D931-968D-7D31-FF4F-90C255EEC499}"/>
              </a:ext>
            </a:extLst>
          </p:cNvPr>
          <p:cNvPicPr>
            <a:picLocks noChangeAspect="1"/>
          </p:cNvPicPr>
          <p:nvPr/>
        </p:nvPicPr>
        <p:blipFill>
          <a:blip r:embed="rId26"/>
          <a:stretch>
            <a:fillRect/>
          </a:stretch>
        </p:blipFill>
        <p:spPr>
          <a:xfrm>
            <a:off x="7707197" y="4790681"/>
            <a:ext cx="3670611" cy="957935"/>
          </a:xfrm>
          <a:prstGeom prst="rect">
            <a:avLst/>
          </a:prstGeom>
        </p:spPr>
      </p:pic>
    </p:spTree>
    <p:extLst>
      <p:ext uri="{BB962C8B-B14F-4D97-AF65-F5344CB8AC3E}">
        <p14:creationId xmlns:p14="http://schemas.microsoft.com/office/powerpoint/2010/main" val="37893364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a:extLst>
              <a:ext uri="{FF2B5EF4-FFF2-40B4-BE49-F238E27FC236}">
                <a16:creationId xmlns:a16="http://schemas.microsoft.com/office/drawing/2014/main" id="{7D71EDBA-C94F-C14A-A62B-11453AA54776}"/>
              </a:ext>
            </a:extLst>
          </p:cNvPr>
          <p:cNvGraphicFramePr>
            <a:graphicFrameLocks noGrp="1"/>
          </p:cNvGraphicFramePr>
          <p:nvPr>
            <p:ph idx="1"/>
            <p:extLst>
              <p:ext uri="{D42A27DB-BD31-4B8C-83A1-F6EECF244321}">
                <p14:modId xmlns:p14="http://schemas.microsoft.com/office/powerpoint/2010/main" val="1064520973"/>
              </p:ext>
            </p:extLst>
          </p:nvPr>
        </p:nvGraphicFramePr>
        <p:xfrm>
          <a:off x="392113" y="1582738"/>
          <a:ext cx="11407775" cy="4351337"/>
        </p:xfrm>
        <a:graphic>
          <a:graphicData uri="http://schemas.openxmlformats.org/drawingml/2006/chart">
            <c:chart xmlns:c="http://schemas.openxmlformats.org/drawingml/2006/chart" xmlns:r="http://schemas.openxmlformats.org/officeDocument/2006/relationships" r:id="rId3"/>
          </a:graphicData>
        </a:graphic>
      </p:graphicFrame>
      <p:sp>
        <p:nvSpPr>
          <p:cNvPr id="3" name="Title 2">
            <a:extLst>
              <a:ext uri="{FF2B5EF4-FFF2-40B4-BE49-F238E27FC236}">
                <a16:creationId xmlns:a16="http://schemas.microsoft.com/office/drawing/2014/main" id="{17D79CC7-5937-C47D-71A9-950AB41CF67F}"/>
              </a:ext>
            </a:extLst>
          </p:cNvPr>
          <p:cNvSpPr>
            <a:spLocks noGrp="1"/>
          </p:cNvSpPr>
          <p:nvPr>
            <p:ph type="title"/>
          </p:nvPr>
        </p:nvSpPr>
        <p:spPr/>
        <p:txBody>
          <a:bodyPr/>
          <a:lstStyle/>
          <a:p>
            <a:r>
              <a:rPr lang="en-GB" dirty="0"/>
              <a:t>ACCORD checklist structure</a:t>
            </a:r>
          </a:p>
        </p:txBody>
      </p:sp>
      <p:sp>
        <p:nvSpPr>
          <p:cNvPr id="7" name="TextBox 6">
            <a:extLst>
              <a:ext uri="{FF2B5EF4-FFF2-40B4-BE49-F238E27FC236}">
                <a16:creationId xmlns:a16="http://schemas.microsoft.com/office/drawing/2014/main" id="{724F7447-49A6-5058-DD81-259A291639A2}"/>
              </a:ext>
            </a:extLst>
          </p:cNvPr>
          <p:cNvSpPr txBox="1"/>
          <p:nvPr/>
        </p:nvSpPr>
        <p:spPr>
          <a:xfrm>
            <a:off x="259882" y="2165681"/>
            <a:ext cx="813043" cy="64633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Arial" panose="020B0604020202020204"/>
                <a:ea typeface="+mn-ea"/>
                <a:cs typeface="+mn-cs"/>
              </a:rPr>
              <a:t>Title: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Arial" panose="020B0604020202020204"/>
                <a:ea typeface="+mn-ea"/>
                <a:cs typeface="+mn-cs"/>
              </a:rPr>
              <a:t>1 item</a:t>
            </a:r>
          </a:p>
        </p:txBody>
      </p:sp>
      <p:sp>
        <p:nvSpPr>
          <p:cNvPr id="8" name="TextBox 7">
            <a:extLst>
              <a:ext uri="{FF2B5EF4-FFF2-40B4-BE49-F238E27FC236}">
                <a16:creationId xmlns:a16="http://schemas.microsoft.com/office/drawing/2014/main" id="{E7CD662C-3F15-AC72-0267-FE0774E58B46}"/>
              </a:ext>
            </a:extLst>
          </p:cNvPr>
          <p:cNvSpPr txBox="1"/>
          <p:nvPr/>
        </p:nvSpPr>
        <p:spPr>
          <a:xfrm>
            <a:off x="610212" y="4838553"/>
            <a:ext cx="1518364" cy="64633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Arial" panose="020B0604020202020204"/>
                <a:ea typeface="+mn-ea"/>
                <a:cs typeface="+mn-cs"/>
              </a:rPr>
              <a:t>Introduction: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Arial" panose="020B0604020202020204"/>
                <a:ea typeface="+mn-ea"/>
                <a:cs typeface="+mn-cs"/>
              </a:rPr>
              <a:t>3 items</a:t>
            </a:r>
          </a:p>
        </p:txBody>
      </p:sp>
      <p:sp>
        <p:nvSpPr>
          <p:cNvPr id="9" name="TextBox 8">
            <a:extLst>
              <a:ext uri="{FF2B5EF4-FFF2-40B4-BE49-F238E27FC236}">
                <a16:creationId xmlns:a16="http://schemas.microsoft.com/office/drawing/2014/main" id="{DDA6CF52-86F4-6893-D907-6FEF2FFFAD53}"/>
              </a:ext>
            </a:extLst>
          </p:cNvPr>
          <p:cNvSpPr txBox="1"/>
          <p:nvPr/>
        </p:nvSpPr>
        <p:spPr>
          <a:xfrm>
            <a:off x="4591634" y="2165681"/>
            <a:ext cx="1197764" cy="64633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Arial" panose="020B0604020202020204"/>
                <a:ea typeface="+mn-ea"/>
                <a:cs typeface="+mn-cs"/>
              </a:rPr>
              <a:t>Methods: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Arial" panose="020B0604020202020204"/>
                <a:ea typeface="+mn-ea"/>
                <a:cs typeface="+mn-cs"/>
              </a:rPr>
              <a:t>21 items</a:t>
            </a:r>
          </a:p>
        </p:txBody>
      </p:sp>
      <p:sp>
        <p:nvSpPr>
          <p:cNvPr id="10" name="TextBox 9">
            <a:extLst>
              <a:ext uri="{FF2B5EF4-FFF2-40B4-BE49-F238E27FC236}">
                <a16:creationId xmlns:a16="http://schemas.microsoft.com/office/drawing/2014/main" id="{E304C988-2635-ABD0-AC99-19731A0CEB4C}"/>
              </a:ext>
            </a:extLst>
          </p:cNvPr>
          <p:cNvSpPr txBox="1"/>
          <p:nvPr/>
        </p:nvSpPr>
        <p:spPr>
          <a:xfrm>
            <a:off x="8683910" y="4838553"/>
            <a:ext cx="1018227" cy="64633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Arial" panose="020B0604020202020204"/>
                <a:ea typeface="+mn-ea"/>
                <a:cs typeface="+mn-cs"/>
              </a:rPr>
              <a:t>Results: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Arial" panose="020B0604020202020204"/>
                <a:ea typeface="+mn-ea"/>
                <a:cs typeface="+mn-cs"/>
              </a:rPr>
              <a:t>5 items</a:t>
            </a:r>
          </a:p>
        </p:txBody>
      </p:sp>
      <p:sp>
        <p:nvSpPr>
          <p:cNvPr id="11" name="TextBox 10">
            <a:extLst>
              <a:ext uri="{FF2B5EF4-FFF2-40B4-BE49-F238E27FC236}">
                <a16:creationId xmlns:a16="http://schemas.microsoft.com/office/drawing/2014/main" id="{30966689-07F7-8E22-8FA3-DAC85442CF90}"/>
              </a:ext>
            </a:extLst>
          </p:cNvPr>
          <p:cNvSpPr txBox="1"/>
          <p:nvPr/>
        </p:nvSpPr>
        <p:spPr>
          <a:xfrm>
            <a:off x="9683782" y="2165681"/>
            <a:ext cx="1364476" cy="64633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Arial" panose="020B0604020202020204"/>
                <a:ea typeface="+mn-ea"/>
                <a:cs typeface="+mn-cs"/>
              </a:rPr>
              <a:t>Discussion: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Arial" panose="020B0604020202020204"/>
                <a:ea typeface="+mn-ea"/>
                <a:cs typeface="+mn-cs"/>
              </a:rPr>
              <a:t>2 items</a:t>
            </a:r>
          </a:p>
        </p:txBody>
      </p:sp>
      <p:sp>
        <p:nvSpPr>
          <p:cNvPr id="12" name="TextBox 11">
            <a:extLst>
              <a:ext uri="{FF2B5EF4-FFF2-40B4-BE49-F238E27FC236}">
                <a16:creationId xmlns:a16="http://schemas.microsoft.com/office/drawing/2014/main" id="{62122768-17A7-D12D-FB8F-B7E45B2527B9}"/>
              </a:ext>
            </a:extLst>
          </p:cNvPr>
          <p:cNvSpPr txBox="1"/>
          <p:nvPr/>
        </p:nvSpPr>
        <p:spPr>
          <a:xfrm>
            <a:off x="10653328" y="4838553"/>
            <a:ext cx="928460" cy="64633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Arial" panose="020B0604020202020204"/>
                <a:ea typeface="+mn-ea"/>
                <a:cs typeface="+mn-cs"/>
              </a:rPr>
              <a:t>Other: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Arial" panose="020B0604020202020204"/>
                <a:ea typeface="+mn-ea"/>
                <a:cs typeface="+mn-cs"/>
              </a:rPr>
              <a:t>3 items</a:t>
            </a:r>
          </a:p>
        </p:txBody>
      </p:sp>
      <p:cxnSp>
        <p:nvCxnSpPr>
          <p:cNvPr id="14" name="Straight Connector 13">
            <a:extLst>
              <a:ext uri="{FF2B5EF4-FFF2-40B4-BE49-F238E27FC236}">
                <a16:creationId xmlns:a16="http://schemas.microsoft.com/office/drawing/2014/main" id="{30835C13-E1DE-65D5-F23A-93EE9A0C8821}"/>
              </a:ext>
            </a:extLst>
          </p:cNvPr>
          <p:cNvCxnSpPr>
            <a:cxnSpLocks/>
            <a:stCxn id="7" idx="2"/>
          </p:cNvCxnSpPr>
          <p:nvPr/>
        </p:nvCxnSpPr>
        <p:spPr>
          <a:xfrm>
            <a:off x="666404" y="2812012"/>
            <a:ext cx="0" cy="775702"/>
          </a:xfrm>
          <a:prstGeom prst="line">
            <a:avLst/>
          </a:prstGeom>
          <a:ln w="28575"/>
        </p:spPr>
        <p:style>
          <a:lnRef idx="1">
            <a:schemeClr val="dk1"/>
          </a:lnRef>
          <a:fillRef idx="0">
            <a:schemeClr val="dk1"/>
          </a:fillRef>
          <a:effectRef idx="0">
            <a:schemeClr val="dk1"/>
          </a:effectRef>
          <a:fontRef idx="minor">
            <a:schemeClr val="tx1"/>
          </a:fontRef>
        </p:style>
      </p:cxnSp>
      <p:cxnSp>
        <p:nvCxnSpPr>
          <p:cNvPr id="15" name="Straight Connector 14">
            <a:extLst>
              <a:ext uri="{FF2B5EF4-FFF2-40B4-BE49-F238E27FC236}">
                <a16:creationId xmlns:a16="http://schemas.microsoft.com/office/drawing/2014/main" id="{E15ED773-6A66-5975-E810-C1955AEF47FB}"/>
              </a:ext>
            </a:extLst>
          </p:cNvPr>
          <p:cNvCxnSpPr>
            <a:cxnSpLocks/>
            <a:endCxn id="8" idx="0"/>
          </p:cNvCxnSpPr>
          <p:nvPr/>
        </p:nvCxnSpPr>
        <p:spPr>
          <a:xfrm>
            <a:off x="1369394" y="3840480"/>
            <a:ext cx="0" cy="998073"/>
          </a:xfrm>
          <a:prstGeom prst="line">
            <a:avLst/>
          </a:prstGeom>
          <a:ln w="28575"/>
        </p:spPr>
        <p:style>
          <a:lnRef idx="1">
            <a:schemeClr val="dk1"/>
          </a:lnRef>
          <a:fillRef idx="0">
            <a:schemeClr val="dk1"/>
          </a:fillRef>
          <a:effectRef idx="0">
            <a:schemeClr val="dk1"/>
          </a:effectRef>
          <a:fontRef idx="minor">
            <a:schemeClr val="tx1"/>
          </a:fontRef>
        </p:style>
      </p:cxnSp>
      <p:cxnSp>
        <p:nvCxnSpPr>
          <p:cNvPr id="19" name="Straight Connector 18">
            <a:extLst>
              <a:ext uri="{FF2B5EF4-FFF2-40B4-BE49-F238E27FC236}">
                <a16:creationId xmlns:a16="http://schemas.microsoft.com/office/drawing/2014/main" id="{33645E0E-EE80-9047-5BEE-77887BD1872E}"/>
              </a:ext>
            </a:extLst>
          </p:cNvPr>
          <p:cNvCxnSpPr>
            <a:cxnSpLocks/>
            <a:stCxn id="9" idx="2"/>
          </p:cNvCxnSpPr>
          <p:nvPr/>
        </p:nvCxnSpPr>
        <p:spPr>
          <a:xfrm>
            <a:off x="5190516" y="2812012"/>
            <a:ext cx="0" cy="775702"/>
          </a:xfrm>
          <a:prstGeom prst="line">
            <a:avLst/>
          </a:prstGeom>
          <a:ln w="28575"/>
        </p:spPr>
        <p:style>
          <a:lnRef idx="1">
            <a:schemeClr val="dk1"/>
          </a:lnRef>
          <a:fillRef idx="0">
            <a:schemeClr val="dk1"/>
          </a:fillRef>
          <a:effectRef idx="0">
            <a:schemeClr val="dk1"/>
          </a:effectRef>
          <a:fontRef idx="minor">
            <a:schemeClr val="tx1"/>
          </a:fontRef>
        </p:style>
      </p:cxnSp>
      <p:cxnSp>
        <p:nvCxnSpPr>
          <p:cNvPr id="22" name="Straight Connector 21">
            <a:extLst>
              <a:ext uri="{FF2B5EF4-FFF2-40B4-BE49-F238E27FC236}">
                <a16:creationId xmlns:a16="http://schemas.microsoft.com/office/drawing/2014/main" id="{41869AEE-BB93-11EE-B5B9-0B8B8A5754B9}"/>
              </a:ext>
            </a:extLst>
          </p:cNvPr>
          <p:cNvCxnSpPr>
            <a:cxnSpLocks/>
            <a:endCxn id="10" idx="0"/>
          </p:cNvCxnSpPr>
          <p:nvPr/>
        </p:nvCxnSpPr>
        <p:spPr>
          <a:xfrm>
            <a:off x="9193024" y="3840480"/>
            <a:ext cx="0" cy="998073"/>
          </a:xfrm>
          <a:prstGeom prst="line">
            <a:avLst/>
          </a:prstGeom>
          <a:ln w="28575"/>
        </p:spPr>
        <p:style>
          <a:lnRef idx="1">
            <a:schemeClr val="dk1"/>
          </a:lnRef>
          <a:fillRef idx="0">
            <a:schemeClr val="dk1"/>
          </a:fillRef>
          <a:effectRef idx="0">
            <a:schemeClr val="dk1"/>
          </a:effectRef>
          <a:fontRef idx="minor">
            <a:schemeClr val="tx1"/>
          </a:fontRef>
        </p:style>
      </p:cxnSp>
      <p:cxnSp>
        <p:nvCxnSpPr>
          <p:cNvPr id="25" name="Straight Connector 24">
            <a:extLst>
              <a:ext uri="{FF2B5EF4-FFF2-40B4-BE49-F238E27FC236}">
                <a16:creationId xmlns:a16="http://schemas.microsoft.com/office/drawing/2014/main" id="{A0300B48-9A38-F89F-AA15-0C7A3208F204}"/>
              </a:ext>
            </a:extLst>
          </p:cNvPr>
          <p:cNvCxnSpPr>
            <a:cxnSpLocks/>
            <a:stCxn id="11" idx="2"/>
          </p:cNvCxnSpPr>
          <p:nvPr/>
        </p:nvCxnSpPr>
        <p:spPr>
          <a:xfrm>
            <a:off x="10366020" y="2812012"/>
            <a:ext cx="0" cy="883986"/>
          </a:xfrm>
          <a:prstGeom prst="line">
            <a:avLst/>
          </a:prstGeom>
          <a:ln w="28575"/>
        </p:spPr>
        <p:style>
          <a:lnRef idx="1">
            <a:schemeClr val="dk1"/>
          </a:lnRef>
          <a:fillRef idx="0">
            <a:schemeClr val="dk1"/>
          </a:fillRef>
          <a:effectRef idx="0">
            <a:schemeClr val="dk1"/>
          </a:effectRef>
          <a:fontRef idx="minor">
            <a:schemeClr val="tx1"/>
          </a:fontRef>
        </p:style>
      </p:cxnSp>
      <p:cxnSp>
        <p:nvCxnSpPr>
          <p:cNvPr id="27" name="Straight Connector 26">
            <a:extLst>
              <a:ext uri="{FF2B5EF4-FFF2-40B4-BE49-F238E27FC236}">
                <a16:creationId xmlns:a16="http://schemas.microsoft.com/office/drawing/2014/main" id="{010147D4-62BA-F62D-4F94-FC54CBCD9A4B}"/>
              </a:ext>
            </a:extLst>
          </p:cNvPr>
          <p:cNvCxnSpPr>
            <a:cxnSpLocks/>
            <a:endCxn id="12" idx="0"/>
          </p:cNvCxnSpPr>
          <p:nvPr/>
        </p:nvCxnSpPr>
        <p:spPr>
          <a:xfrm>
            <a:off x="11117558" y="3840480"/>
            <a:ext cx="0" cy="998073"/>
          </a:xfrm>
          <a:prstGeom prst="line">
            <a:avLst/>
          </a:prstGeom>
          <a:ln w="28575"/>
        </p:spPr>
        <p:style>
          <a:lnRef idx="1">
            <a:schemeClr val="dk1"/>
          </a:lnRef>
          <a:fillRef idx="0">
            <a:schemeClr val="dk1"/>
          </a:fillRef>
          <a:effectRef idx="0">
            <a:schemeClr val="dk1"/>
          </a:effectRef>
          <a:fontRef idx="minor">
            <a:schemeClr val="tx1"/>
          </a:fontRef>
        </p:style>
      </p:cxnSp>
      <p:sp>
        <p:nvSpPr>
          <p:cNvPr id="2" name="Slide Number Placeholder 3">
            <a:extLst>
              <a:ext uri="{FF2B5EF4-FFF2-40B4-BE49-F238E27FC236}">
                <a16:creationId xmlns:a16="http://schemas.microsoft.com/office/drawing/2014/main" id="{88E7ACC9-4324-B17F-A438-C9034D594206}"/>
              </a:ext>
            </a:extLst>
          </p:cNvPr>
          <p:cNvSpPr txBox="1">
            <a:spLocks/>
          </p:cNvSpPr>
          <p:nvPr/>
        </p:nvSpPr>
        <p:spPr>
          <a:xfrm>
            <a:off x="0" y="6486525"/>
            <a:ext cx="527050" cy="365125"/>
          </a:xfrm>
          <a:prstGeom prst="rect">
            <a:avLst/>
          </a:prstGeom>
        </p:spPr>
        <p:txBody>
          <a:bodyPr/>
          <a:lstStyle>
            <a:defPPr>
              <a:defRPr lang="en-US"/>
            </a:defPPr>
            <a:lvl1pPr marL="0" algn="ctr" defTabSz="914400" rtl="0" eaLnBrk="1" latinLnBrk="0" hangingPunct="1">
              <a:defRPr sz="105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76B51402-D8AD-3345-AF1A-7CB73C854E7F}" type="slidenum">
              <a:rPr kumimoji="0" lang="en-US" sz="1050" b="0" i="0" u="none" strike="noStrike" kern="1200" cap="none" spc="0" normalizeH="0" baseline="0" noProof="0" smtClean="0">
                <a:ln>
                  <a:noFill/>
                </a:ln>
                <a:solidFill>
                  <a:srgbClr val="00E5EF"/>
                </a:solidFill>
                <a:effectLst/>
                <a:uLnTx/>
                <a:uFillTx/>
                <a:latin typeface="Arial" panose="020B0604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20</a:t>
            </a:fld>
            <a:endParaRPr kumimoji="0" lang="en-US" sz="1050" b="0" i="0" u="none" strike="noStrike" kern="1200" cap="none" spc="0" normalizeH="0" baseline="0" noProof="0" dirty="0">
              <a:ln>
                <a:noFill/>
              </a:ln>
              <a:solidFill>
                <a:srgbClr val="00E5EF"/>
              </a:solidFill>
              <a:effectLst/>
              <a:uLnTx/>
              <a:uFillTx/>
              <a:latin typeface="Arial" panose="020B0604020202020204"/>
              <a:ea typeface="+mn-ea"/>
              <a:cs typeface="+mn-cs"/>
            </a:endParaRPr>
          </a:p>
        </p:txBody>
      </p:sp>
      <p:sp>
        <p:nvSpPr>
          <p:cNvPr id="4" name="Footer Placeholder 3">
            <a:extLst>
              <a:ext uri="{FF2B5EF4-FFF2-40B4-BE49-F238E27FC236}">
                <a16:creationId xmlns:a16="http://schemas.microsoft.com/office/drawing/2014/main" id="{BE367DD1-BDEA-0AB8-F296-3DD51C22C455}"/>
              </a:ext>
            </a:extLst>
          </p:cNvPr>
          <p:cNvSpPr>
            <a:spLocks noGrp="1"/>
          </p:cNvSpPr>
          <p:nvPr>
            <p:ph type="ftr" sz="quarter" idx="11"/>
          </p:nvPr>
        </p:nvSpPr>
        <p:spPr>
          <a:xfrm>
            <a:off x="351312" y="6370598"/>
            <a:ext cx="11489376" cy="365125"/>
          </a:xfrm>
          <a:prstGeom prst="rect">
            <a:avLst/>
          </a:prstGeom>
        </p:spPr>
        <p:txBody>
          <a:bodyPr anchor="b" anchorCtr="0"/>
          <a:lstStyle>
            <a:defPPr>
              <a:defRPr lang="en-US"/>
            </a:defPPr>
            <a:lvl1pPr marL="0" algn="ctr"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information is for educational use only. Do not copy. Do not distribute.</a:t>
            </a:r>
            <a:endParaRPr kumimoji="0" lang="en-US" sz="10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Tree>
    <p:extLst>
      <p:ext uri="{BB962C8B-B14F-4D97-AF65-F5344CB8AC3E}">
        <p14:creationId xmlns:p14="http://schemas.microsoft.com/office/powerpoint/2010/main" val="21972715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D6DB49F-9D60-B9AB-1AAA-C501D47B5EB5}"/>
              </a:ext>
            </a:extLst>
          </p:cNvPr>
          <p:cNvSpPr>
            <a:spLocks noGrp="1"/>
          </p:cNvSpPr>
          <p:nvPr>
            <p:ph type="title"/>
          </p:nvPr>
        </p:nvSpPr>
        <p:spPr/>
        <p:txBody>
          <a:bodyPr/>
          <a:lstStyle/>
          <a:p>
            <a:r>
              <a:rPr lang="en-GB" dirty="0"/>
              <a:t>Addressing reporting gaps</a:t>
            </a:r>
          </a:p>
        </p:txBody>
      </p:sp>
      <p:sp>
        <p:nvSpPr>
          <p:cNvPr id="4" name="TextBox 3">
            <a:extLst>
              <a:ext uri="{FF2B5EF4-FFF2-40B4-BE49-F238E27FC236}">
                <a16:creationId xmlns:a16="http://schemas.microsoft.com/office/drawing/2014/main" id="{19E94FDD-EBD9-9651-D657-09AB6080C7C6}"/>
              </a:ext>
            </a:extLst>
          </p:cNvPr>
          <p:cNvSpPr txBox="1"/>
          <p:nvPr/>
        </p:nvSpPr>
        <p:spPr>
          <a:xfrm>
            <a:off x="585066" y="1781664"/>
            <a:ext cx="2149310"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000000"/>
                </a:solidFill>
                <a:effectLst/>
                <a:uLnTx/>
                <a:uFillTx/>
                <a:latin typeface="Arial" panose="020B0604020202020204"/>
                <a:ea typeface="+mn-ea"/>
                <a:cs typeface="+mn-cs"/>
              </a:rPr>
              <a:t>Panel composition</a:t>
            </a:r>
          </a:p>
        </p:txBody>
      </p:sp>
      <p:sp>
        <p:nvSpPr>
          <p:cNvPr id="5" name="TextBox 4">
            <a:extLst>
              <a:ext uri="{FF2B5EF4-FFF2-40B4-BE49-F238E27FC236}">
                <a16:creationId xmlns:a16="http://schemas.microsoft.com/office/drawing/2014/main" id="{3BC1C3B8-1BD5-B0CD-2910-73A9845AAC10}"/>
              </a:ext>
            </a:extLst>
          </p:cNvPr>
          <p:cNvSpPr txBox="1"/>
          <p:nvPr/>
        </p:nvSpPr>
        <p:spPr>
          <a:xfrm>
            <a:off x="585066" y="2404743"/>
            <a:ext cx="2630078" cy="203132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3A39A8"/>
                </a:solidFill>
                <a:effectLst/>
                <a:uLnTx/>
                <a:uFillTx/>
                <a:latin typeface="Arial" panose="020B0604020202020204"/>
                <a:ea typeface="+mn-ea"/>
                <a:cs typeface="+mn-cs"/>
              </a:rPr>
              <a:t>M3. Explain the criteria for panellist inclusion and the rationale for panellist numbers. State who was responsible for panellist selection.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3A39A8"/>
                </a:solidFill>
                <a:effectLst/>
                <a:uLnTx/>
                <a:uFillTx/>
                <a:latin typeface="Arial" panose="020B0604020202020204"/>
                <a:ea typeface="+mn-ea"/>
                <a:cs typeface="+mn-cs"/>
              </a:rPr>
              <a:t>M4. Describe the recruitment process (how panellists were invited to participate).</a:t>
            </a:r>
          </a:p>
        </p:txBody>
      </p:sp>
      <p:sp>
        <p:nvSpPr>
          <p:cNvPr id="6" name="TextBox 5">
            <a:extLst>
              <a:ext uri="{FF2B5EF4-FFF2-40B4-BE49-F238E27FC236}">
                <a16:creationId xmlns:a16="http://schemas.microsoft.com/office/drawing/2014/main" id="{2389C438-9CEC-BA87-04D2-A26860F339DC}"/>
              </a:ext>
            </a:extLst>
          </p:cNvPr>
          <p:cNvSpPr txBox="1"/>
          <p:nvPr/>
        </p:nvSpPr>
        <p:spPr>
          <a:xfrm>
            <a:off x="3477199" y="1781665"/>
            <a:ext cx="2149310" cy="5400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000000"/>
                </a:solidFill>
                <a:effectLst/>
                <a:uLnTx/>
                <a:uFillTx/>
                <a:latin typeface="Arial" panose="020B0604020202020204"/>
                <a:ea typeface="+mn-ea"/>
                <a:cs typeface="+mn-cs"/>
              </a:rPr>
              <a:t>Definition of consensus</a:t>
            </a:r>
          </a:p>
        </p:txBody>
      </p:sp>
      <p:sp>
        <p:nvSpPr>
          <p:cNvPr id="7" name="TextBox 6">
            <a:extLst>
              <a:ext uri="{FF2B5EF4-FFF2-40B4-BE49-F238E27FC236}">
                <a16:creationId xmlns:a16="http://schemas.microsoft.com/office/drawing/2014/main" id="{00AF430C-6379-74CF-CEC2-823E5A216C21}"/>
              </a:ext>
            </a:extLst>
          </p:cNvPr>
          <p:cNvSpPr txBox="1"/>
          <p:nvPr/>
        </p:nvSpPr>
        <p:spPr>
          <a:xfrm>
            <a:off x="3477199" y="2404743"/>
            <a:ext cx="2451761" cy="375487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3A39A8"/>
                </a:solidFill>
                <a:effectLst/>
                <a:uLnTx/>
                <a:uFillTx/>
                <a:latin typeface="Arial" panose="020B0604020202020204"/>
                <a:ea typeface="+mn-ea"/>
                <a:cs typeface="+mn-cs"/>
              </a:rPr>
              <a:t>M12. State the definition of consensus (for example, number, percentage, or categorical rating, such as ‘agree’ or ‘strongly agree’) </a:t>
            </a:r>
            <a:br>
              <a:rPr kumimoji="0" lang="en-GB" sz="1400" b="0" i="0" u="none" strike="noStrike" kern="1200" cap="none" spc="0" normalizeH="0" baseline="0" noProof="0" dirty="0">
                <a:ln>
                  <a:noFill/>
                </a:ln>
                <a:solidFill>
                  <a:srgbClr val="3A39A8"/>
                </a:solidFill>
                <a:effectLst/>
                <a:uLnTx/>
                <a:uFillTx/>
                <a:latin typeface="Arial" panose="020B0604020202020204"/>
                <a:ea typeface="+mn-ea"/>
                <a:cs typeface="+mn-cs"/>
              </a:rPr>
            </a:br>
            <a:r>
              <a:rPr kumimoji="0" lang="en-GB" sz="1400" b="0" i="0" u="none" strike="noStrike" kern="1200" cap="none" spc="0" normalizeH="0" baseline="0" noProof="0" dirty="0">
                <a:ln>
                  <a:noFill/>
                </a:ln>
                <a:solidFill>
                  <a:srgbClr val="3A39A8"/>
                </a:solidFill>
                <a:effectLst/>
                <a:uLnTx/>
                <a:uFillTx/>
                <a:latin typeface="Arial" panose="020B0604020202020204"/>
                <a:ea typeface="+mn-ea"/>
                <a:cs typeface="+mn-cs"/>
              </a:rPr>
              <a:t>and explain the rationale for that definition.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15134F">
                    <a:lumMod val="75000"/>
                  </a:srgbClr>
                </a:solidFill>
                <a:effectLst/>
                <a:uLnTx/>
                <a:uFillTx/>
                <a:latin typeface="Arial" panose="020B0604020202020204"/>
                <a:ea typeface="+mn-ea"/>
                <a:cs typeface="+mn-cs"/>
              </a:rPr>
              <a:t>R4. Report the final outcome of the consensus process as qualitative (for example, aggregated themes from comments) and/or quantitative (for example, summary statistics, score means, medians and/or ranges) data.</a:t>
            </a:r>
          </a:p>
        </p:txBody>
      </p:sp>
      <p:sp>
        <p:nvSpPr>
          <p:cNvPr id="8" name="TextBox 7">
            <a:extLst>
              <a:ext uri="{FF2B5EF4-FFF2-40B4-BE49-F238E27FC236}">
                <a16:creationId xmlns:a16="http://schemas.microsoft.com/office/drawing/2014/main" id="{6FBA3D97-07BF-759C-9D11-B0A199A4FE60}"/>
              </a:ext>
            </a:extLst>
          </p:cNvPr>
          <p:cNvSpPr txBox="1"/>
          <p:nvPr/>
        </p:nvSpPr>
        <p:spPr>
          <a:xfrm>
            <a:off x="6268207" y="1781665"/>
            <a:ext cx="2149310" cy="5400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000000"/>
                </a:solidFill>
                <a:effectLst/>
                <a:uLnTx/>
                <a:uFillTx/>
                <a:latin typeface="Arial" panose="020B0604020202020204"/>
                <a:ea typeface="+mn-ea"/>
                <a:cs typeface="+mn-cs"/>
              </a:rPr>
              <a:t>Roles and responsibilities</a:t>
            </a:r>
          </a:p>
        </p:txBody>
      </p:sp>
      <p:sp>
        <p:nvSpPr>
          <p:cNvPr id="9" name="TextBox 8">
            <a:extLst>
              <a:ext uri="{FF2B5EF4-FFF2-40B4-BE49-F238E27FC236}">
                <a16:creationId xmlns:a16="http://schemas.microsoft.com/office/drawing/2014/main" id="{24E50EF4-96CF-147E-E4E9-486B88744C73}"/>
              </a:ext>
            </a:extLst>
          </p:cNvPr>
          <p:cNvSpPr txBox="1"/>
          <p:nvPr/>
        </p:nvSpPr>
        <p:spPr>
          <a:xfrm>
            <a:off x="6268207" y="2404743"/>
            <a:ext cx="2630078" cy="310854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3A39A8"/>
                </a:solidFill>
                <a:effectLst/>
                <a:uLnTx/>
                <a:uFillTx/>
                <a:latin typeface="Arial" panose="020B0604020202020204"/>
                <a:ea typeface="+mn-ea"/>
                <a:cs typeface="+mn-cs"/>
              </a:rPr>
              <a:t>M2. Describe the role(s) and areas of expertise or experience of those directing the consensus exercise.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3A39A8"/>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3A39A8"/>
                </a:solidFill>
                <a:effectLst/>
                <a:uLnTx/>
                <a:uFillTx/>
                <a:latin typeface="Arial" panose="020B0604020202020204"/>
                <a:ea typeface="+mn-ea"/>
                <a:cs typeface="+mn-cs"/>
              </a:rPr>
              <a:t>M5. Describe the role of any members of the public, patients or carers in the different steps of the study.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3A39A8"/>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3A39A8"/>
                </a:solidFill>
                <a:effectLst/>
                <a:uLnTx/>
                <a:uFillTx/>
                <a:latin typeface="Arial" panose="020B0604020202020204"/>
                <a:ea typeface="+mn-ea"/>
                <a:cs typeface="+mn-cs"/>
              </a:rPr>
              <a:t>M19. State if the steering committee was involved in the decisions made by the consensus panel.</a:t>
            </a:r>
          </a:p>
        </p:txBody>
      </p:sp>
      <p:sp>
        <p:nvSpPr>
          <p:cNvPr id="10" name="TextBox 9">
            <a:extLst>
              <a:ext uri="{FF2B5EF4-FFF2-40B4-BE49-F238E27FC236}">
                <a16:creationId xmlns:a16="http://schemas.microsoft.com/office/drawing/2014/main" id="{3A641F92-4BFE-4ED6-D4C8-F7C518D295B9}"/>
              </a:ext>
            </a:extLst>
          </p:cNvPr>
          <p:cNvSpPr txBox="1"/>
          <p:nvPr/>
        </p:nvSpPr>
        <p:spPr>
          <a:xfrm>
            <a:off x="9169613" y="1781664"/>
            <a:ext cx="2149310"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000000"/>
                </a:solidFill>
                <a:effectLst/>
                <a:uLnTx/>
                <a:uFillTx/>
                <a:latin typeface="Arial" panose="020B0604020202020204"/>
                <a:ea typeface="+mn-ea"/>
                <a:cs typeface="+mn-cs"/>
              </a:rPr>
              <a:t>Conflicts of interest</a:t>
            </a:r>
          </a:p>
        </p:txBody>
      </p:sp>
      <p:sp>
        <p:nvSpPr>
          <p:cNvPr id="11" name="TextBox 10">
            <a:extLst>
              <a:ext uri="{FF2B5EF4-FFF2-40B4-BE49-F238E27FC236}">
                <a16:creationId xmlns:a16="http://schemas.microsoft.com/office/drawing/2014/main" id="{3F24C515-096F-0DE4-D6B8-B2154AAD1541}"/>
              </a:ext>
            </a:extLst>
          </p:cNvPr>
          <p:cNvSpPr txBox="1"/>
          <p:nvPr/>
        </p:nvSpPr>
        <p:spPr>
          <a:xfrm>
            <a:off x="9169613" y="2404743"/>
            <a:ext cx="2630078" cy="310854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0000">
                    <a:lumMod val="65000"/>
                    <a:lumOff val="35000"/>
                  </a:srgbClr>
                </a:solidFill>
                <a:effectLst/>
                <a:uLnTx/>
                <a:uFillTx/>
                <a:latin typeface="Arial" panose="020B0604020202020204"/>
                <a:ea typeface="+mn-ea"/>
                <a:cs typeface="+mn-cs"/>
              </a:rPr>
              <a:t>O1. List any endorsing organisations involved and their role.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lumMod val="65000"/>
                  <a:lumOff val="35000"/>
                </a:srgbClr>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0000">
                    <a:lumMod val="65000"/>
                    <a:lumOff val="35000"/>
                  </a:srgbClr>
                </a:solidFill>
                <a:effectLst/>
                <a:uLnTx/>
                <a:uFillTx/>
                <a:latin typeface="Arial" panose="020B0604020202020204"/>
                <a:ea typeface="+mn-ea"/>
                <a:cs typeface="+mn-cs"/>
              </a:rPr>
              <a:t>O2. State any potential conflicts of interests, including among those directing the consensus study and panellists. Describe how conflicts of interest were managed.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lumMod val="65000"/>
                  <a:lumOff val="35000"/>
                </a:srgbClr>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0000">
                    <a:lumMod val="65000"/>
                    <a:lumOff val="35000"/>
                  </a:srgbClr>
                </a:solidFill>
                <a:effectLst/>
                <a:uLnTx/>
                <a:uFillTx/>
                <a:latin typeface="Arial" panose="020B0604020202020204"/>
                <a:ea typeface="+mn-ea"/>
                <a:cs typeface="+mn-cs"/>
              </a:rPr>
              <a:t>O3. State any funding received and the role of the funder.</a:t>
            </a:r>
          </a:p>
        </p:txBody>
      </p:sp>
      <p:sp>
        <p:nvSpPr>
          <p:cNvPr id="12" name="Rectangle 11">
            <a:extLst>
              <a:ext uri="{FF2B5EF4-FFF2-40B4-BE49-F238E27FC236}">
                <a16:creationId xmlns:a16="http://schemas.microsoft.com/office/drawing/2014/main" id="{4C5F7FC7-B233-024C-7455-6FBC0BD4C5C6}"/>
              </a:ext>
            </a:extLst>
          </p:cNvPr>
          <p:cNvSpPr/>
          <p:nvPr/>
        </p:nvSpPr>
        <p:spPr>
          <a:xfrm>
            <a:off x="401022" y="2466736"/>
            <a:ext cx="165315" cy="1077210"/>
          </a:xfrm>
          <a:prstGeom prst="rect">
            <a:avLst/>
          </a:prstGeom>
          <a:solidFill>
            <a:srgbClr val="3A39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3" name="Rectangle 12">
            <a:extLst>
              <a:ext uri="{FF2B5EF4-FFF2-40B4-BE49-F238E27FC236}">
                <a16:creationId xmlns:a16="http://schemas.microsoft.com/office/drawing/2014/main" id="{6B4478FF-3741-C6CF-1B2B-BCA04BD99986}"/>
              </a:ext>
            </a:extLst>
          </p:cNvPr>
          <p:cNvSpPr/>
          <p:nvPr/>
        </p:nvSpPr>
        <p:spPr>
          <a:xfrm>
            <a:off x="403820" y="3743575"/>
            <a:ext cx="165315" cy="628400"/>
          </a:xfrm>
          <a:prstGeom prst="rect">
            <a:avLst/>
          </a:prstGeom>
          <a:solidFill>
            <a:srgbClr val="3A39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4" name="Rectangle 13">
            <a:extLst>
              <a:ext uri="{FF2B5EF4-FFF2-40B4-BE49-F238E27FC236}">
                <a16:creationId xmlns:a16="http://schemas.microsoft.com/office/drawing/2014/main" id="{C99DFE03-11B9-0EE6-575E-FA2B7A6659DB}"/>
              </a:ext>
            </a:extLst>
          </p:cNvPr>
          <p:cNvSpPr/>
          <p:nvPr/>
        </p:nvSpPr>
        <p:spPr>
          <a:xfrm>
            <a:off x="3310008" y="2466736"/>
            <a:ext cx="165315" cy="1422639"/>
          </a:xfrm>
          <a:prstGeom prst="rect">
            <a:avLst/>
          </a:prstGeom>
          <a:solidFill>
            <a:srgbClr val="3A39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5" name="Rectangle 14">
            <a:extLst>
              <a:ext uri="{FF2B5EF4-FFF2-40B4-BE49-F238E27FC236}">
                <a16:creationId xmlns:a16="http://schemas.microsoft.com/office/drawing/2014/main" id="{0C7311E2-160D-501C-714C-686A6CCE7490}"/>
              </a:ext>
            </a:extLst>
          </p:cNvPr>
          <p:cNvSpPr/>
          <p:nvPr/>
        </p:nvSpPr>
        <p:spPr>
          <a:xfrm>
            <a:off x="3310007" y="4158171"/>
            <a:ext cx="165315" cy="1883854"/>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6" name="Rectangle 15">
            <a:extLst>
              <a:ext uri="{FF2B5EF4-FFF2-40B4-BE49-F238E27FC236}">
                <a16:creationId xmlns:a16="http://schemas.microsoft.com/office/drawing/2014/main" id="{4B094A17-D6E6-7339-73AC-B42B950B8526}"/>
              </a:ext>
            </a:extLst>
          </p:cNvPr>
          <p:cNvSpPr/>
          <p:nvPr/>
        </p:nvSpPr>
        <p:spPr>
          <a:xfrm>
            <a:off x="6096410" y="2466735"/>
            <a:ext cx="165315" cy="795047"/>
          </a:xfrm>
          <a:prstGeom prst="rect">
            <a:avLst/>
          </a:prstGeom>
          <a:solidFill>
            <a:srgbClr val="3A39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highlight>
                <a:srgbClr val="3A39A8"/>
              </a:highlight>
              <a:uLnTx/>
              <a:uFillTx/>
              <a:latin typeface="Arial" panose="020B0604020202020204"/>
              <a:ea typeface="+mn-ea"/>
              <a:cs typeface="+mn-cs"/>
            </a:endParaRPr>
          </a:p>
        </p:txBody>
      </p:sp>
      <p:sp>
        <p:nvSpPr>
          <p:cNvPr id="17" name="Rectangle 16">
            <a:extLst>
              <a:ext uri="{FF2B5EF4-FFF2-40B4-BE49-F238E27FC236}">
                <a16:creationId xmlns:a16="http://schemas.microsoft.com/office/drawing/2014/main" id="{712CC80F-79AF-EA1C-8082-C5E783C44D9A}"/>
              </a:ext>
            </a:extLst>
          </p:cNvPr>
          <p:cNvSpPr/>
          <p:nvPr/>
        </p:nvSpPr>
        <p:spPr>
          <a:xfrm>
            <a:off x="6096410" y="3561490"/>
            <a:ext cx="165315" cy="795047"/>
          </a:xfrm>
          <a:prstGeom prst="rect">
            <a:avLst/>
          </a:prstGeom>
          <a:solidFill>
            <a:srgbClr val="3A39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8" name="Rectangle 17">
            <a:extLst>
              <a:ext uri="{FF2B5EF4-FFF2-40B4-BE49-F238E27FC236}">
                <a16:creationId xmlns:a16="http://schemas.microsoft.com/office/drawing/2014/main" id="{E7209AFA-E4B0-E318-440D-C3658082F757}"/>
              </a:ext>
            </a:extLst>
          </p:cNvPr>
          <p:cNvSpPr/>
          <p:nvPr/>
        </p:nvSpPr>
        <p:spPr>
          <a:xfrm>
            <a:off x="6096410" y="4618130"/>
            <a:ext cx="165315" cy="795047"/>
          </a:xfrm>
          <a:prstGeom prst="rect">
            <a:avLst/>
          </a:prstGeom>
          <a:solidFill>
            <a:srgbClr val="3A39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9" name="Rectangle 18">
            <a:extLst>
              <a:ext uri="{FF2B5EF4-FFF2-40B4-BE49-F238E27FC236}">
                <a16:creationId xmlns:a16="http://schemas.microsoft.com/office/drawing/2014/main" id="{C69DEF9C-D5F8-8533-9520-212994857BF5}"/>
              </a:ext>
            </a:extLst>
          </p:cNvPr>
          <p:cNvSpPr/>
          <p:nvPr/>
        </p:nvSpPr>
        <p:spPr>
          <a:xfrm>
            <a:off x="9013285" y="2460048"/>
            <a:ext cx="165315" cy="621819"/>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0" name="Rectangle 19">
            <a:extLst>
              <a:ext uri="{FF2B5EF4-FFF2-40B4-BE49-F238E27FC236}">
                <a16:creationId xmlns:a16="http://schemas.microsoft.com/office/drawing/2014/main" id="{208718B4-A3A2-11AF-594A-1800AF7E8B70}"/>
              </a:ext>
            </a:extLst>
          </p:cNvPr>
          <p:cNvSpPr/>
          <p:nvPr/>
        </p:nvSpPr>
        <p:spPr>
          <a:xfrm>
            <a:off x="9013285" y="3337194"/>
            <a:ext cx="165315" cy="1418956"/>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1" name="Rectangle 20">
            <a:extLst>
              <a:ext uri="{FF2B5EF4-FFF2-40B4-BE49-F238E27FC236}">
                <a16:creationId xmlns:a16="http://schemas.microsoft.com/office/drawing/2014/main" id="{918C85C5-F76F-BFCD-7630-8BA2EF5654B7}"/>
              </a:ext>
            </a:extLst>
          </p:cNvPr>
          <p:cNvSpPr/>
          <p:nvPr/>
        </p:nvSpPr>
        <p:spPr>
          <a:xfrm>
            <a:off x="9013285" y="5019131"/>
            <a:ext cx="165315" cy="41647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 name="Slide Number Placeholder 3">
            <a:extLst>
              <a:ext uri="{FF2B5EF4-FFF2-40B4-BE49-F238E27FC236}">
                <a16:creationId xmlns:a16="http://schemas.microsoft.com/office/drawing/2014/main" id="{F7E58787-CA2A-AC9F-337A-9569A3060D06}"/>
              </a:ext>
            </a:extLst>
          </p:cNvPr>
          <p:cNvSpPr txBox="1">
            <a:spLocks/>
          </p:cNvSpPr>
          <p:nvPr/>
        </p:nvSpPr>
        <p:spPr>
          <a:xfrm>
            <a:off x="0" y="6486525"/>
            <a:ext cx="527050" cy="365125"/>
          </a:xfrm>
          <a:prstGeom prst="rect">
            <a:avLst/>
          </a:prstGeom>
        </p:spPr>
        <p:txBody>
          <a:bodyPr/>
          <a:lstStyle>
            <a:defPPr>
              <a:defRPr lang="en-US"/>
            </a:defPPr>
            <a:lvl1pPr marL="0" algn="ctr" defTabSz="914400" rtl="0" eaLnBrk="1" latinLnBrk="0" hangingPunct="1">
              <a:defRPr sz="105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76B51402-D8AD-3345-AF1A-7CB73C854E7F}" type="slidenum">
              <a:rPr kumimoji="0" lang="en-US" sz="1050" b="0" i="0" u="none" strike="noStrike" kern="1200" cap="none" spc="0" normalizeH="0" baseline="0" noProof="0" smtClean="0">
                <a:ln>
                  <a:noFill/>
                </a:ln>
                <a:solidFill>
                  <a:srgbClr val="00E5EF"/>
                </a:solidFill>
                <a:effectLst/>
                <a:uLnTx/>
                <a:uFillTx/>
                <a:latin typeface="Arial" panose="020B0604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21</a:t>
            </a:fld>
            <a:endParaRPr kumimoji="0" lang="en-US" sz="1050" b="0" i="0" u="none" strike="noStrike" kern="1200" cap="none" spc="0" normalizeH="0" baseline="0" noProof="0" dirty="0">
              <a:ln>
                <a:noFill/>
              </a:ln>
              <a:solidFill>
                <a:srgbClr val="00E5EF"/>
              </a:solidFill>
              <a:effectLst/>
              <a:uLnTx/>
              <a:uFillTx/>
              <a:latin typeface="Arial" panose="020B0604020202020204"/>
              <a:ea typeface="+mn-ea"/>
              <a:cs typeface="+mn-cs"/>
            </a:endParaRPr>
          </a:p>
        </p:txBody>
      </p:sp>
      <p:sp>
        <p:nvSpPr>
          <p:cNvPr id="22" name="Footer Placeholder 3">
            <a:extLst>
              <a:ext uri="{FF2B5EF4-FFF2-40B4-BE49-F238E27FC236}">
                <a16:creationId xmlns:a16="http://schemas.microsoft.com/office/drawing/2014/main" id="{36192F0E-727F-01A3-0300-755023A71E18}"/>
              </a:ext>
            </a:extLst>
          </p:cNvPr>
          <p:cNvSpPr>
            <a:spLocks noGrp="1"/>
          </p:cNvSpPr>
          <p:nvPr>
            <p:ph type="ftr" sz="quarter" idx="11"/>
          </p:nvPr>
        </p:nvSpPr>
        <p:spPr>
          <a:xfrm>
            <a:off x="333775" y="6356631"/>
            <a:ext cx="11489376" cy="365125"/>
          </a:xfrm>
          <a:prstGeom prst="rect">
            <a:avLst/>
          </a:prstGeom>
        </p:spPr>
        <p:txBody>
          <a:bodyPr anchor="b" anchorCtr="0"/>
          <a:lstStyle>
            <a:defPPr>
              <a:defRPr lang="en-US"/>
            </a:defPPr>
            <a:lvl1pPr marL="0" algn="ctr"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information is for educational use only. Do not copy. Do not distribute.</a:t>
            </a:r>
            <a:endParaRPr kumimoji="0" lang="en-US" sz="10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Tree>
    <p:extLst>
      <p:ext uri="{BB962C8B-B14F-4D97-AF65-F5344CB8AC3E}">
        <p14:creationId xmlns:p14="http://schemas.microsoft.com/office/powerpoint/2010/main" val="3864873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fade">
                                      <p:cBhvr>
                                        <p:cTn id="23" dur="500"/>
                                        <p:tgtEl>
                                          <p:spTgt spid="8"/>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5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500"/>
                                        <p:tgtEl>
                                          <p:spTgt spid="10"/>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fade">
                                      <p:cBhvr>
                                        <p:cTn id="3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P spid="10" grpId="0"/>
      <p:bldP spid="11"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a:extLst>
              <a:ext uri="{FF2B5EF4-FFF2-40B4-BE49-F238E27FC236}">
                <a16:creationId xmlns:a16="http://schemas.microsoft.com/office/drawing/2014/main" id="{7D71EDBA-C94F-C14A-A62B-11453AA54776}"/>
              </a:ext>
            </a:extLst>
          </p:cNvPr>
          <p:cNvGraphicFramePr>
            <a:graphicFrameLocks noGrp="1"/>
          </p:cNvGraphicFramePr>
          <p:nvPr>
            <p:ph idx="1"/>
            <p:extLst>
              <p:ext uri="{D42A27DB-BD31-4B8C-83A1-F6EECF244321}">
                <p14:modId xmlns:p14="http://schemas.microsoft.com/office/powerpoint/2010/main" val="632619993"/>
              </p:ext>
            </p:extLst>
          </p:nvPr>
        </p:nvGraphicFramePr>
        <p:xfrm>
          <a:off x="1" y="1877030"/>
          <a:ext cx="10783614" cy="4351337"/>
        </p:xfrm>
        <a:graphic>
          <a:graphicData uri="http://schemas.openxmlformats.org/drawingml/2006/chart">
            <c:chart xmlns:c="http://schemas.openxmlformats.org/drawingml/2006/chart" xmlns:r="http://schemas.openxmlformats.org/officeDocument/2006/relationships" r:id="rId3"/>
          </a:graphicData>
        </a:graphic>
      </p:graphicFrame>
      <p:sp>
        <p:nvSpPr>
          <p:cNvPr id="3" name="Title 2">
            <a:extLst>
              <a:ext uri="{FF2B5EF4-FFF2-40B4-BE49-F238E27FC236}">
                <a16:creationId xmlns:a16="http://schemas.microsoft.com/office/drawing/2014/main" id="{17D79CC7-5937-C47D-71A9-950AB41CF67F}"/>
              </a:ext>
            </a:extLst>
          </p:cNvPr>
          <p:cNvSpPr>
            <a:spLocks noGrp="1"/>
          </p:cNvSpPr>
          <p:nvPr>
            <p:ph type="title"/>
          </p:nvPr>
        </p:nvSpPr>
        <p:spPr/>
        <p:txBody>
          <a:bodyPr/>
          <a:lstStyle/>
          <a:p>
            <a:r>
              <a:rPr lang="en-GB" dirty="0"/>
              <a:t>Comparison with other checklists</a:t>
            </a:r>
          </a:p>
        </p:txBody>
      </p:sp>
      <p:sp>
        <p:nvSpPr>
          <p:cNvPr id="2" name="TextBox 1">
            <a:extLst>
              <a:ext uri="{FF2B5EF4-FFF2-40B4-BE49-F238E27FC236}">
                <a16:creationId xmlns:a16="http://schemas.microsoft.com/office/drawing/2014/main" id="{D5E14635-6210-9408-EE3E-ABC6CFB40A52}"/>
              </a:ext>
            </a:extLst>
          </p:cNvPr>
          <p:cNvSpPr txBox="1"/>
          <p:nvPr/>
        </p:nvSpPr>
        <p:spPr>
          <a:xfrm>
            <a:off x="11185839" y="1572374"/>
            <a:ext cx="718978"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000000"/>
                </a:solidFill>
                <a:effectLst/>
                <a:uLnTx/>
                <a:uFillTx/>
                <a:latin typeface="Arial" panose="020B0604020202020204"/>
                <a:ea typeface="+mn-ea"/>
                <a:cs typeface="+mn-cs"/>
              </a:rPr>
              <a:t>Total</a:t>
            </a:r>
          </a:p>
        </p:txBody>
      </p:sp>
      <p:sp>
        <p:nvSpPr>
          <p:cNvPr id="4" name="TextBox 3">
            <a:extLst>
              <a:ext uri="{FF2B5EF4-FFF2-40B4-BE49-F238E27FC236}">
                <a16:creationId xmlns:a16="http://schemas.microsoft.com/office/drawing/2014/main" id="{AF3297BD-52E5-A086-B220-81A3D4891902}"/>
              </a:ext>
            </a:extLst>
          </p:cNvPr>
          <p:cNvSpPr txBox="1"/>
          <p:nvPr/>
        </p:nvSpPr>
        <p:spPr>
          <a:xfrm>
            <a:off x="25893" y="1570358"/>
            <a:ext cx="1616789"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E04171"/>
                </a:solidFill>
                <a:effectLst/>
                <a:uLnTx/>
                <a:uFillTx/>
                <a:latin typeface="Arial" panose="020B0604020202020204"/>
                <a:ea typeface="+mn-ea"/>
                <a:cs typeface="+mn-cs"/>
              </a:rPr>
              <a:t>Title/abstract</a:t>
            </a:r>
          </a:p>
        </p:txBody>
      </p:sp>
      <p:sp>
        <p:nvSpPr>
          <p:cNvPr id="5" name="TextBox 4">
            <a:extLst>
              <a:ext uri="{FF2B5EF4-FFF2-40B4-BE49-F238E27FC236}">
                <a16:creationId xmlns:a16="http://schemas.microsoft.com/office/drawing/2014/main" id="{1792B0E8-55A6-7030-ABC3-6D662D255FB1}"/>
              </a:ext>
            </a:extLst>
          </p:cNvPr>
          <p:cNvSpPr txBox="1"/>
          <p:nvPr/>
        </p:nvSpPr>
        <p:spPr>
          <a:xfrm>
            <a:off x="1634921" y="1570358"/>
            <a:ext cx="153118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811983"/>
                </a:solidFill>
                <a:effectLst/>
                <a:uLnTx/>
                <a:uFillTx/>
                <a:latin typeface="Arial" panose="020B0604020202020204"/>
                <a:ea typeface="+mn-ea"/>
                <a:cs typeface="+mn-cs"/>
              </a:rPr>
              <a:t>Introduction</a:t>
            </a:r>
          </a:p>
        </p:txBody>
      </p:sp>
      <p:sp>
        <p:nvSpPr>
          <p:cNvPr id="13" name="TextBox 12">
            <a:extLst>
              <a:ext uri="{FF2B5EF4-FFF2-40B4-BE49-F238E27FC236}">
                <a16:creationId xmlns:a16="http://schemas.microsoft.com/office/drawing/2014/main" id="{DC6B5FAF-CD16-82E4-64C4-2FFBB425CA44}"/>
              </a:ext>
            </a:extLst>
          </p:cNvPr>
          <p:cNvSpPr txBox="1"/>
          <p:nvPr/>
        </p:nvSpPr>
        <p:spPr>
          <a:xfrm>
            <a:off x="4532121" y="1570358"/>
            <a:ext cx="113364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3A39A8"/>
                </a:solidFill>
                <a:effectLst/>
                <a:uLnTx/>
                <a:uFillTx/>
                <a:latin typeface="Arial" panose="020B0604020202020204"/>
                <a:ea typeface="+mn-ea"/>
                <a:cs typeface="+mn-cs"/>
              </a:rPr>
              <a:t>Methods</a:t>
            </a:r>
          </a:p>
        </p:txBody>
      </p:sp>
      <p:sp>
        <p:nvSpPr>
          <p:cNvPr id="16" name="TextBox 15">
            <a:extLst>
              <a:ext uri="{FF2B5EF4-FFF2-40B4-BE49-F238E27FC236}">
                <a16:creationId xmlns:a16="http://schemas.microsoft.com/office/drawing/2014/main" id="{8487C07D-8AAC-418B-ED17-98D23E100D81}"/>
              </a:ext>
            </a:extLst>
          </p:cNvPr>
          <p:cNvSpPr txBox="1"/>
          <p:nvPr/>
        </p:nvSpPr>
        <p:spPr>
          <a:xfrm>
            <a:off x="7296226" y="1570358"/>
            <a:ext cx="101822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811983">
                    <a:lumMod val="60000"/>
                    <a:lumOff val="40000"/>
                  </a:srgbClr>
                </a:solidFill>
                <a:effectLst/>
                <a:uLnTx/>
                <a:uFillTx/>
                <a:latin typeface="Arial" panose="020B0604020202020204"/>
                <a:ea typeface="+mn-ea"/>
                <a:cs typeface="+mn-cs"/>
              </a:rPr>
              <a:t>Results</a:t>
            </a:r>
          </a:p>
        </p:txBody>
      </p:sp>
      <p:sp>
        <p:nvSpPr>
          <p:cNvPr id="17" name="TextBox 16">
            <a:extLst>
              <a:ext uri="{FF2B5EF4-FFF2-40B4-BE49-F238E27FC236}">
                <a16:creationId xmlns:a16="http://schemas.microsoft.com/office/drawing/2014/main" id="{6E1861DE-2035-B946-A9D0-803E0801970D}"/>
              </a:ext>
            </a:extLst>
          </p:cNvPr>
          <p:cNvSpPr txBox="1"/>
          <p:nvPr/>
        </p:nvSpPr>
        <p:spPr>
          <a:xfrm>
            <a:off x="8413829" y="1570358"/>
            <a:ext cx="141577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00E5EF"/>
                </a:solidFill>
                <a:effectLst/>
                <a:uLnTx/>
                <a:uFillTx/>
                <a:latin typeface="Arial" panose="020B0604020202020204"/>
                <a:ea typeface="+mn-ea"/>
                <a:cs typeface="+mn-cs"/>
              </a:rPr>
              <a:t>Discussion</a:t>
            </a:r>
          </a:p>
        </p:txBody>
      </p:sp>
      <p:sp>
        <p:nvSpPr>
          <p:cNvPr id="18" name="TextBox 17">
            <a:extLst>
              <a:ext uri="{FF2B5EF4-FFF2-40B4-BE49-F238E27FC236}">
                <a16:creationId xmlns:a16="http://schemas.microsoft.com/office/drawing/2014/main" id="{5C2BFDE2-41F7-A6A2-6228-E85808DA8249}"/>
              </a:ext>
            </a:extLst>
          </p:cNvPr>
          <p:cNvSpPr txBox="1"/>
          <p:nvPr/>
        </p:nvSpPr>
        <p:spPr>
          <a:xfrm>
            <a:off x="9884685" y="1570358"/>
            <a:ext cx="800219"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000000">
                    <a:lumMod val="50000"/>
                    <a:lumOff val="50000"/>
                  </a:srgbClr>
                </a:solidFill>
                <a:effectLst/>
                <a:uLnTx/>
                <a:uFillTx/>
                <a:latin typeface="Arial" panose="020B0604020202020204"/>
                <a:ea typeface="+mn-ea"/>
                <a:cs typeface="+mn-cs"/>
              </a:rPr>
              <a:t>Other</a:t>
            </a:r>
          </a:p>
        </p:txBody>
      </p:sp>
      <p:sp>
        <p:nvSpPr>
          <p:cNvPr id="20" name="TextBox 19">
            <a:extLst>
              <a:ext uri="{FF2B5EF4-FFF2-40B4-BE49-F238E27FC236}">
                <a16:creationId xmlns:a16="http://schemas.microsoft.com/office/drawing/2014/main" id="{C0CD774C-21D6-14E8-B17B-1184D38B6D9E}"/>
              </a:ext>
            </a:extLst>
          </p:cNvPr>
          <p:cNvSpPr txBox="1"/>
          <p:nvPr/>
        </p:nvSpPr>
        <p:spPr>
          <a:xfrm>
            <a:off x="11324755" y="2308508"/>
            <a:ext cx="44114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Arial" panose="020B0604020202020204"/>
                <a:ea typeface="+mn-ea"/>
                <a:cs typeface="+mn-cs"/>
              </a:rPr>
              <a:t>35</a:t>
            </a:r>
          </a:p>
        </p:txBody>
      </p:sp>
      <p:sp>
        <p:nvSpPr>
          <p:cNvPr id="21" name="TextBox 20">
            <a:extLst>
              <a:ext uri="{FF2B5EF4-FFF2-40B4-BE49-F238E27FC236}">
                <a16:creationId xmlns:a16="http://schemas.microsoft.com/office/drawing/2014/main" id="{6C81539E-697E-6519-8DB0-4F2A8B705BB9}"/>
              </a:ext>
            </a:extLst>
          </p:cNvPr>
          <p:cNvSpPr txBox="1"/>
          <p:nvPr/>
        </p:nvSpPr>
        <p:spPr>
          <a:xfrm>
            <a:off x="11324755" y="3323583"/>
            <a:ext cx="44114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Arial" panose="020B0604020202020204"/>
                <a:ea typeface="+mn-ea"/>
                <a:cs typeface="+mn-cs"/>
              </a:rPr>
              <a:t>37</a:t>
            </a:r>
          </a:p>
        </p:txBody>
      </p:sp>
      <p:sp>
        <p:nvSpPr>
          <p:cNvPr id="23" name="TextBox 22">
            <a:extLst>
              <a:ext uri="{FF2B5EF4-FFF2-40B4-BE49-F238E27FC236}">
                <a16:creationId xmlns:a16="http://schemas.microsoft.com/office/drawing/2014/main" id="{11705E1D-74D9-2D4E-0DF8-8D2B5CFCA7BD}"/>
              </a:ext>
            </a:extLst>
          </p:cNvPr>
          <p:cNvSpPr txBox="1"/>
          <p:nvPr/>
        </p:nvSpPr>
        <p:spPr>
          <a:xfrm>
            <a:off x="11324755" y="4408281"/>
            <a:ext cx="44114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Arial" panose="020B0604020202020204"/>
                <a:ea typeface="+mn-ea"/>
                <a:cs typeface="+mn-cs"/>
              </a:rPr>
              <a:t>43</a:t>
            </a:r>
          </a:p>
        </p:txBody>
      </p:sp>
      <p:sp>
        <p:nvSpPr>
          <p:cNvPr id="24" name="TextBox 23">
            <a:extLst>
              <a:ext uri="{FF2B5EF4-FFF2-40B4-BE49-F238E27FC236}">
                <a16:creationId xmlns:a16="http://schemas.microsoft.com/office/drawing/2014/main" id="{F1C247BC-CD97-1B5C-120A-53BFD8FA61BD}"/>
              </a:ext>
            </a:extLst>
          </p:cNvPr>
          <p:cNvSpPr txBox="1"/>
          <p:nvPr/>
        </p:nvSpPr>
        <p:spPr>
          <a:xfrm>
            <a:off x="11324755" y="5422614"/>
            <a:ext cx="44114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Arial" panose="020B0604020202020204"/>
                <a:ea typeface="+mn-ea"/>
                <a:cs typeface="+mn-cs"/>
              </a:rPr>
              <a:t>22</a:t>
            </a:r>
          </a:p>
        </p:txBody>
      </p:sp>
      <p:sp>
        <p:nvSpPr>
          <p:cNvPr id="7" name="Slide Number Placeholder 3">
            <a:extLst>
              <a:ext uri="{FF2B5EF4-FFF2-40B4-BE49-F238E27FC236}">
                <a16:creationId xmlns:a16="http://schemas.microsoft.com/office/drawing/2014/main" id="{02F8E979-9EA4-8FF3-5E3A-5D8E445287C6}"/>
              </a:ext>
            </a:extLst>
          </p:cNvPr>
          <p:cNvSpPr txBox="1">
            <a:spLocks/>
          </p:cNvSpPr>
          <p:nvPr/>
        </p:nvSpPr>
        <p:spPr>
          <a:xfrm>
            <a:off x="0" y="6486525"/>
            <a:ext cx="527050" cy="365125"/>
          </a:xfrm>
          <a:prstGeom prst="rect">
            <a:avLst/>
          </a:prstGeom>
        </p:spPr>
        <p:txBody>
          <a:bodyPr/>
          <a:lstStyle>
            <a:defPPr>
              <a:defRPr lang="en-US"/>
            </a:defPPr>
            <a:lvl1pPr marL="0" algn="ctr" defTabSz="914400" rtl="0" eaLnBrk="1" latinLnBrk="0" hangingPunct="1">
              <a:defRPr sz="105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76B51402-D8AD-3345-AF1A-7CB73C854E7F}" type="slidenum">
              <a:rPr kumimoji="0" lang="en-US" sz="1050" b="0" i="0" u="none" strike="noStrike" kern="1200" cap="none" spc="0" normalizeH="0" baseline="0" noProof="0" smtClean="0">
                <a:ln>
                  <a:noFill/>
                </a:ln>
                <a:solidFill>
                  <a:srgbClr val="00E5EF"/>
                </a:solidFill>
                <a:effectLst/>
                <a:uLnTx/>
                <a:uFillTx/>
                <a:latin typeface="Arial" panose="020B0604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22</a:t>
            </a:fld>
            <a:endParaRPr kumimoji="0" lang="en-US" sz="1050" b="0" i="0" u="none" strike="noStrike" kern="1200" cap="none" spc="0" normalizeH="0" baseline="0" noProof="0" dirty="0">
              <a:ln>
                <a:noFill/>
              </a:ln>
              <a:solidFill>
                <a:srgbClr val="00E5EF"/>
              </a:solidFill>
              <a:effectLst/>
              <a:uLnTx/>
              <a:uFillTx/>
              <a:latin typeface="Arial" panose="020B0604020202020204"/>
              <a:ea typeface="+mn-ea"/>
              <a:cs typeface="+mn-cs"/>
            </a:endParaRPr>
          </a:p>
        </p:txBody>
      </p:sp>
      <p:sp>
        <p:nvSpPr>
          <p:cNvPr id="8" name="Footer Placeholder 3">
            <a:extLst>
              <a:ext uri="{FF2B5EF4-FFF2-40B4-BE49-F238E27FC236}">
                <a16:creationId xmlns:a16="http://schemas.microsoft.com/office/drawing/2014/main" id="{CCCF402A-A1DA-4100-813F-E43C1FFD315E}"/>
              </a:ext>
            </a:extLst>
          </p:cNvPr>
          <p:cNvSpPr>
            <a:spLocks noGrp="1"/>
          </p:cNvSpPr>
          <p:nvPr>
            <p:ph type="ftr" sz="quarter" idx="11"/>
          </p:nvPr>
        </p:nvSpPr>
        <p:spPr>
          <a:xfrm>
            <a:off x="351312" y="6352476"/>
            <a:ext cx="11489376" cy="365125"/>
          </a:xfrm>
          <a:prstGeom prst="rect">
            <a:avLst/>
          </a:prstGeom>
        </p:spPr>
        <p:txBody>
          <a:bodyPr anchor="b" anchorCtr="0"/>
          <a:lstStyle>
            <a:defPPr>
              <a:defRPr lang="en-US"/>
            </a:defPPr>
            <a:lvl1pPr marL="0" algn="ctr"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information is for educational use only. Do not copy. Do not distribute.</a:t>
            </a:r>
            <a:endParaRPr kumimoji="0" lang="en-US" sz="10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Tree>
    <p:extLst>
      <p:ext uri="{BB962C8B-B14F-4D97-AF65-F5344CB8AC3E}">
        <p14:creationId xmlns:p14="http://schemas.microsoft.com/office/powerpoint/2010/main" val="11296310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C5F68B51-C620-8D09-AAA0-2B5996297DA0}"/>
              </a:ext>
            </a:extLst>
          </p:cNvPr>
          <p:cNvPicPr>
            <a:picLocks noChangeAspect="1"/>
          </p:cNvPicPr>
          <p:nvPr/>
        </p:nvPicPr>
        <p:blipFill>
          <a:blip r:embed="rId3"/>
          <a:stretch>
            <a:fillRect/>
          </a:stretch>
        </p:blipFill>
        <p:spPr>
          <a:xfrm>
            <a:off x="8720329" y="1593762"/>
            <a:ext cx="2243447" cy="3358096"/>
          </a:xfrm>
          <a:prstGeom prst="rect">
            <a:avLst/>
          </a:prstGeom>
          <a:ln>
            <a:solidFill>
              <a:schemeClr val="tx1"/>
            </a:solidFill>
          </a:ln>
        </p:spPr>
      </p:pic>
      <p:sp>
        <p:nvSpPr>
          <p:cNvPr id="2" name="Content Placeholder 1">
            <a:extLst>
              <a:ext uri="{FF2B5EF4-FFF2-40B4-BE49-F238E27FC236}">
                <a16:creationId xmlns:a16="http://schemas.microsoft.com/office/drawing/2014/main" id="{CE5336EF-20CB-1C36-588E-26CCC1A01E75}"/>
              </a:ext>
            </a:extLst>
          </p:cNvPr>
          <p:cNvSpPr>
            <a:spLocks noGrp="1"/>
          </p:cNvSpPr>
          <p:nvPr>
            <p:ph idx="1"/>
          </p:nvPr>
        </p:nvSpPr>
        <p:spPr>
          <a:xfrm>
            <a:off x="621506" y="3362431"/>
            <a:ext cx="2739998" cy="1886902"/>
          </a:xfrm>
        </p:spPr>
        <p:txBody>
          <a:bodyPr>
            <a:normAutofit/>
          </a:bodyPr>
          <a:lstStyle/>
          <a:p>
            <a:pPr marL="0" indent="0" algn="ctr">
              <a:buNone/>
            </a:pPr>
            <a:r>
              <a:rPr lang="en-GB" sz="2000"/>
              <a:t>71.4% (10/14) participants rated ACCORD as </a:t>
            </a:r>
            <a:r>
              <a:rPr lang="en-GB" sz="2000" b="1">
                <a:solidFill>
                  <a:schemeClr val="accent2"/>
                </a:solidFill>
              </a:rPr>
              <a:t>less complex</a:t>
            </a:r>
            <a:r>
              <a:rPr lang="en-GB" sz="2000"/>
              <a:t> than other reporting checklists</a:t>
            </a:r>
          </a:p>
        </p:txBody>
      </p:sp>
      <p:sp>
        <p:nvSpPr>
          <p:cNvPr id="3" name="Title 2">
            <a:extLst>
              <a:ext uri="{FF2B5EF4-FFF2-40B4-BE49-F238E27FC236}">
                <a16:creationId xmlns:a16="http://schemas.microsoft.com/office/drawing/2014/main" id="{9636B1C2-B9C1-A434-4F55-D5D85CF149CD}"/>
              </a:ext>
            </a:extLst>
          </p:cNvPr>
          <p:cNvSpPr>
            <a:spLocks noGrp="1"/>
          </p:cNvSpPr>
          <p:nvPr>
            <p:ph type="title"/>
          </p:nvPr>
        </p:nvSpPr>
        <p:spPr/>
        <p:txBody>
          <a:bodyPr/>
          <a:lstStyle/>
          <a:p>
            <a:r>
              <a:rPr lang="en-GB"/>
              <a:t>Usability of ACCORD</a:t>
            </a:r>
          </a:p>
        </p:txBody>
      </p:sp>
      <p:sp>
        <p:nvSpPr>
          <p:cNvPr id="6" name="TextBox 5">
            <a:extLst>
              <a:ext uri="{FF2B5EF4-FFF2-40B4-BE49-F238E27FC236}">
                <a16:creationId xmlns:a16="http://schemas.microsoft.com/office/drawing/2014/main" id="{335F6F04-88EA-C930-30C0-9DB7BF7379B0}"/>
              </a:ext>
            </a:extLst>
          </p:cNvPr>
          <p:cNvSpPr txBox="1"/>
          <p:nvPr/>
        </p:nvSpPr>
        <p:spPr>
          <a:xfrm>
            <a:off x="8693114" y="5054925"/>
            <a:ext cx="2312342"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srgbClr val="000000"/>
                </a:solidFill>
                <a:effectLst/>
                <a:uLnTx/>
                <a:uFillTx/>
                <a:latin typeface="Arial" panose="020B0604020202020204"/>
                <a:ea typeface="+mn-ea"/>
                <a:cs typeface="+mn-cs"/>
              </a:rPr>
              <a:t>Full survey results in Gattrell et al, poster 18.</a:t>
            </a:r>
          </a:p>
        </p:txBody>
      </p:sp>
      <p:pic>
        <p:nvPicPr>
          <p:cNvPr id="8" name="Graphic 7" descr="Badge Tick outline">
            <a:extLst>
              <a:ext uri="{FF2B5EF4-FFF2-40B4-BE49-F238E27FC236}">
                <a16:creationId xmlns:a16="http://schemas.microsoft.com/office/drawing/2014/main" id="{F6F723DB-9F89-BE28-4F54-5D0AC46AE4B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228224" y="1678408"/>
            <a:ext cx="1526562" cy="1526562"/>
          </a:xfrm>
          <a:prstGeom prst="rect">
            <a:avLst/>
          </a:prstGeom>
        </p:spPr>
      </p:pic>
      <p:pic>
        <p:nvPicPr>
          <p:cNvPr id="10" name="Graphic 9" descr="Badge Tick with solid fill">
            <a:extLst>
              <a:ext uri="{FF2B5EF4-FFF2-40B4-BE49-F238E27FC236}">
                <a16:creationId xmlns:a16="http://schemas.microsoft.com/office/drawing/2014/main" id="{F4DA22A8-4491-D250-2AE8-7C1C657C661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308710" y="1678408"/>
            <a:ext cx="1526562" cy="1526562"/>
          </a:xfrm>
          <a:prstGeom prst="rect">
            <a:avLst/>
          </a:prstGeom>
        </p:spPr>
      </p:pic>
      <p:sp>
        <p:nvSpPr>
          <p:cNvPr id="11" name="Content Placeholder 1">
            <a:extLst>
              <a:ext uri="{FF2B5EF4-FFF2-40B4-BE49-F238E27FC236}">
                <a16:creationId xmlns:a16="http://schemas.microsoft.com/office/drawing/2014/main" id="{6A9102F1-D73A-FCE6-E90A-256996AC80C9}"/>
              </a:ext>
            </a:extLst>
          </p:cNvPr>
          <p:cNvSpPr txBox="1">
            <a:spLocks/>
          </p:cNvSpPr>
          <p:nvPr/>
        </p:nvSpPr>
        <p:spPr>
          <a:xfrm>
            <a:off x="4757025" y="3327400"/>
            <a:ext cx="2629932" cy="1811867"/>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6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6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6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600"/>
              </a:spcBef>
              <a:buFont typeface="Arial" panose="020B0604020202020204" pitchFamily="34" charset="0"/>
              <a:buChar char="•"/>
              <a:defRPr sz="16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600"/>
              </a:spcBef>
              <a:buFont typeface="Arial" panose="020B0604020202020204" pitchFamily="34" charset="0"/>
              <a:buChar char="•"/>
              <a:defRPr sz="14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en-GB" sz="2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Over two-thirds (24/35, 68.6%) of items had a mean understandability </a:t>
            </a:r>
            <a:r>
              <a:rPr kumimoji="0" lang="en-GB" sz="2000" b="1" i="0" u="none" strike="noStrike" kern="1200" cap="none" spc="0" normalizeH="0" baseline="0" noProof="0">
                <a:ln>
                  <a:noFill/>
                </a:ln>
                <a:solidFill>
                  <a:srgbClr val="811983"/>
                </a:solidFill>
                <a:effectLst/>
                <a:uLnTx/>
                <a:uFillTx/>
                <a:latin typeface="Arial" panose="020B0604020202020204" pitchFamily="34" charset="0"/>
                <a:ea typeface="+mn-ea"/>
                <a:cs typeface="Arial" panose="020B0604020202020204" pitchFamily="34" charset="0"/>
              </a:rPr>
              <a:t>≥4.5/5</a:t>
            </a:r>
          </a:p>
        </p:txBody>
      </p:sp>
      <p:sp>
        <p:nvSpPr>
          <p:cNvPr id="4" name="Slide Number Placeholder 3">
            <a:extLst>
              <a:ext uri="{FF2B5EF4-FFF2-40B4-BE49-F238E27FC236}">
                <a16:creationId xmlns:a16="http://schemas.microsoft.com/office/drawing/2014/main" id="{9726662E-A05D-65C0-0669-4528C57A1204}"/>
              </a:ext>
            </a:extLst>
          </p:cNvPr>
          <p:cNvSpPr txBox="1">
            <a:spLocks/>
          </p:cNvSpPr>
          <p:nvPr/>
        </p:nvSpPr>
        <p:spPr>
          <a:xfrm>
            <a:off x="0" y="6486525"/>
            <a:ext cx="527050" cy="365125"/>
          </a:xfrm>
          <a:prstGeom prst="rect">
            <a:avLst/>
          </a:prstGeom>
        </p:spPr>
        <p:txBody>
          <a:bodyPr/>
          <a:lstStyle>
            <a:defPPr>
              <a:defRPr lang="en-US"/>
            </a:defPPr>
            <a:lvl1pPr marL="0" algn="ctr" defTabSz="914400" rtl="0" eaLnBrk="1" latinLnBrk="0" hangingPunct="1">
              <a:defRPr sz="105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76B51402-D8AD-3345-AF1A-7CB73C854E7F}" type="slidenum">
              <a:rPr kumimoji="0" lang="en-US" sz="1050" b="0" i="0" u="none" strike="noStrike" kern="1200" cap="none" spc="0" normalizeH="0" baseline="0" noProof="0" smtClean="0">
                <a:ln>
                  <a:noFill/>
                </a:ln>
                <a:solidFill>
                  <a:srgbClr val="00E5EF"/>
                </a:solidFill>
                <a:effectLst/>
                <a:uLnTx/>
                <a:uFillTx/>
                <a:latin typeface="Arial" panose="020B0604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23</a:t>
            </a:fld>
            <a:endParaRPr kumimoji="0" lang="en-US" sz="1050" b="0" i="0" u="none" strike="noStrike" kern="1200" cap="none" spc="0" normalizeH="0" baseline="0" noProof="0">
              <a:ln>
                <a:noFill/>
              </a:ln>
              <a:solidFill>
                <a:srgbClr val="00E5EF"/>
              </a:solidFill>
              <a:effectLst/>
              <a:uLnTx/>
              <a:uFillTx/>
              <a:latin typeface="Arial" panose="020B0604020202020204"/>
              <a:ea typeface="+mn-ea"/>
              <a:cs typeface="+mn-cs"/>
            </a:endParaRPr>
          </a:p>
        </p:txBody>
      </p:sp>
      <p:sp>
        <p:nvSpPr>
          <p:cNvPr id="7" name="Footer Placeholder 3">
            <a:extLst>
              <a:ext uri="{FF2B5EF4-FFF2-40B4-BE49-F238E27FC236}">
                <a16:creationId xmlns:a16="http://schemas.microsoft.com/office/drawing/2014/main" id="{74B3622A-2B06-94E4-4EAA-97349BBFFEE2}"/>
              </a:ext>
            </a:extLst>
          </p:cNvPr>
          <p:cNvSpPr>
            <a:spLocks noGrp="1"/>
          </p:cNvSpPr>
          <p:nvPr>
            <p:ph type="ftr" sz="quarter" idx="11"/>
          </p:nvPr>
        </p:nvSpPr>
        <p:spPr>
          <a:xfrm>
            <a:off x="327303" y="6325679"/>
            <a:ext cx="11489376" cy="365125"/>
          </a:xfrm>
          <a:prstGeom prst="rect">
            <a:avLst/>
          </a:prstGeom>
        </p:spPr>
        <p:txBody>
          <a:bodyPr anchor="b" anchorCtr="0"/>
          <a:lstStyle>
            <a:defPPr>
              <a:defRPr lang="en-US"/>
            </a:defPPr>
            <a:lvl1pPr marL="0" algn="ctr"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This information is for educational use only. Do not copy. Do not distribute.</a:t>
            </a:r>
            <a:endParaRPr kumimoji="0" lang="en-US" sz="1000" b="0" i="0" u="none" strike="noStrike" kern="1200" cap="none" spc="0" normalizeH="0" baseline="0" noProof="0">
              <a:ln>
                <a:noFill/>
              </a:ln>
              <a:solidFill>
                <a:srgbClr val="000000"/>
              </a:solidFill>
              <a:effectLst/>
              <a:uLnTx/>
              <a:uFillTx/>
              <a:latin typeface="Arial" panose="020B0604020202020204"/>
              <a:ea typeface="+mn-ea"/>
              <a:cs typeface="+mn-cs"/>
            </a:endParaRPr>
          </a:p>
        </p:txBody>
      </p:sp>
    </p:spTree>
    <p:extLst>
      <p:ext uri="{BB962C8B-B14F-4D97-AF65-F5344CB8AC3E}">
        <p14:creationId xmlns:p14="http://schemas.microsoft.com/office/powerpoint/2010/main" val="1206487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4496C3A-CB09-4242-42DC-9F934189F067}"/>
              </a:ext>
            </a:extLst>
          </p:cNvPr>
          <p:cNvSpPr>
            <a:spLocks noGrp="1"/>
          </p:cNvSpPr>
          <p:nvPr>
            <p:ph idx="1"/>
          </p:nvPr>
        </p:nvSpPr>
        <p:spPr>
          <a:xfrm>
            <a:off x="392206" y="1583375"/>
            <a:ext cx="7888194" cy="4351338"/>
          </a:xfrm>
        </p:spPr>
        <p:txBody>
          <a:bodyPr>
            <a:normAutofit fontScale="85000" lnSpcReduction="20000"/>
          </a:bodyPr>
          <a:lstStyle/>
          <a:p>
            <a:r>
              <a:rPr lang="en-GB"/>
              <a:t>ACCORD is the first reporting guideline applicable to all consensus-based studies</a:t>
            </a:r>
          </a:p>
          <a:p>
            <a:r>
              <a:rPr lang="en-GB"/>
              <a:t>ACCORD is the first reporting guideline initiated and led by publications professionals</a:t>
            </a:r>
          </a:p>
          <a:p>
            <a:r>
              <a:rPr lang="en-GB"/>
              <a:t>ACCORD provides authors with a tool to improve the completeness and transparency of reporting consensus exercise</a:t>
            </a:r>
          </a:p>
          <a:p>
            <a:r>
              <a:rPr lang="en-GB"/>
              <a:t>Reporting consensus studies with greater clarity and transparency may enhance trust in the recommendations made by consensus panels</a:t>
            </a:r>
          </a:p>
          <a:p>
            <a:r>
              <a:rPr lang="en-GB"/>
              <a:t>Further information is available via the ACCORD website: </a:t>
            </a:r>
            <a:r>
              <a:rPr lang="en-GB">
                <a:hlinkClick r:id="rId3"/>
              </a:rPr>
              <a:t>https://www.ismpp.org/accord</a:t>
            </a:r>
            <a:r>
              <a:rPr lang="en-GB"/>
              <a:t> </a:t>
            </a:r>
          </a:p>
          <a:p>
            <a:endParaRPr lang="en-GB"/>
          </a:p>
        </p:txBody>
      </p:sp>
      <p:sp>
        <p:nvSpPr>
          <p:cNvPr id="3" name="Title 2">
            <a:extLst>
              <a:ext uri="{FF2B5EF4-FFF2-40B4-BE49-F238E27FC236}">
                <a16:creationId xmlns:a16="http://schemas.microsoft.com/office/drawing/2014/main" id="{E7001656-B04B-4007-7AC5-C9E274AF26B9}"/>
              </a:ext>
            </a:extLst>
          </p:cNvPr>
          <p:cNvSpPr>
            <a:spLocks noGrp="1"/>
          </p:cNvSpPr>
          <p:nvPr>
            <p:ph type="title"/>
          </p:nvPr>
        </p:nvSpPr>
        <p:spPr/>
        <p:txBody>
          <a:bodyPr/>
          <a:lstStyle/>
          <a:p>
            <a:r>
              <a:rPr lang="en-GB"/>
              <a:t>Summary</a:t>
            </a:r>
          </a:p>
        </p:txBody>
      </p:sp>
      <p:sp>
        <p:nvSpPr>
          <p:cNvPr id="4" name="Slide Number Placeholder 3">
            <a:extLst>
              <a:ext uri="{FF2B5EF4-FFF2-40B4-BE49-F238E27FC236}">
                <a16:creationId xmlns:a16="http://schemas.microsoft.com/office/drawing/2014/main" id="{9A4D2229-190A-A523-A534-80BFA3AD8C0E}"/>
              </a:ext>
            </a:extLst>
          </p:cNvPr>
          <p:cNvSpPr txBox="1">
            <a:spLocks/>
          </p:cNvSpPr>
          <p:nvPr/>
        </p:nvSpPr>
        <p:spPr>
          <a:xfrm>
            <a:off x="0" y="6486525"/>
            <a:ext cx="527050" cy="365125"/>
          </a:xfrm>
          <a:prstGeom prst="rect">
            <a:avLst/>
          </a:prstGeom>
        </p:spPr>
        <p:txBody>
          <a:bodyPr/>
          <a:lstStyle>
            <a:defPPr>
              <a:defRPr lang="en-US"/>
            </a:defPPr>
            <a:lvl1pPr marL="0" algn="ctr" defTabSz="914400" rtl="0" eaLnBrk="1" latinLnBrk="0" hangingPunct="1">
              <a:defRPr sz="105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76B51402-D8AD-3345-AF1A-7CB73C854E7F}" type="slidenum">
              <a:rPr kumimoji="0" lang="en-US" sz="1050" b="0" i="0" u="none" strike="noStrike" kern="1200" cap="none" spc="0" normalizeH="0" baseline="0" noProof="0" smtClean="0">
                <a:ln>
                  <a:noFill/>
                </a:ln>
                <a:solidFill>
                  <a:srgbClr val="00E5EF"/>
                </a:solidFill>
                <a:effectLst/>
                <a:uLnTx/>
                <a:uFillTx/>
                <a:latin typeface="Arial" panose="020B0604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24</a:t>
            </a:fld>
            <a:endParaRPr kumimoji="0" lang="en-US" sz="1050" b="0" i="0" u="none" strike="noStrike" kern="1200" cap="none" spc="0" normalizeH="0" baseline="0" noProof="0">
              <a:ln>
                <a:noFill/>
              </a:ln>
              <a:solidFill>
                <a:srgbClr val="00E5EF"/>
              </a:solidFill>
              <a:effectLst/>
              <a:uLnTx/>
              <a:uFillTx/>
              <a:latin typeface="Arial" panose="020B0604020202020204"/>
              <a:ea typeface="+mn-ea"/>
              <a:cs typeface="+mn-cs"/>
            </a:endParaRPr>
          </a:p>
        </p:txBody>
      </p:sp>
      <p:sp>
        <p:nvSpPr>
          <p:cNvPr id="6" name="Footer Placeholder 3">
            <a:extLst>
              <a:ext uri="{FF2B5EF4-FFF2-40B4-BE49-F238E27FC236}">
                <a16:creationId xmlns:a16="http://schemas.microsoft.com/office/drawing/2014/main" id="{E2AF3B21-737B-CFD3-4669-F6BF89BE7827}"/>
              </a:ext>
            </a:extLst>
          </p:cNvPr>
          <p:cNvSpPr>
            <a:spLocks noGrp="1"/>
          </p:cNvSpPr>
          <p:nvPr>
            <p:ph type="ftr" sz="quarter" idx="11"/>
          </p:nvPr>
        </p:nvSpPr>
        <p:spPr>
          <a:xfrm>
            <a:off x="351312" y="6303962"/>
            <a:ext cx="11489376" cy="365125"/>
          </a:xfrm>
          <a:prstGeom prst="rect">
            <a:avLst/>
          </a:prstGeom>
        </p:spPr>
        <p:txBody>
          <a:bodyPr anchor="b" anchorCtr="0"/>
          <a:lstStyle>
            <a:defPPr>
              <a:defRPr lang="en-US"/>
            </a:defPPr>
            <a:lvl1pPr marL="0" algn="ctr"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This information is for educational use only. Do not copy. Do not distribute.</a:t>
            </a:r>
            <a:endParaRPr kumimoji="0" lang="en-US" sz="1000" b="0" i="0" u="none" strike="noStrike" kern="1200" cap="none" spc="0" normalizeH="0" baseline="0" noProof="0">
              <a:ln>
                <a:noFill/>
              </a:ln>
              <a:solidFill>
                <a:srgbClr val="000000"/>
              </a:solidFill>
              <a:effectLst/>
              <a:uLnTx/>
              <a:uFillTx/>
              <a:latin typeface="Arial" panose="020B0604020202020204"/>
              <a:ea typeface="+mn-ea"/>
              <a:cs typeface="+mn-cs"/>
            </a:endParaRPr>
          </a:p>
        </p:txBody>
      </p:sp>
      <p:pic>
        <p:nvPicPr>
          <p:cNvPr id="10" name="Picture 9">
            <a:extLst>
              <a:ext uri="{FF2B5EF4-FFF2-40B4-BE49-F238E27FC236}">
                <a16:creationId xmlns:a16="http://schemas.microsoft.com/office/drawing/2014/main" id="{2286F2A3-8985-89A4-DF31-45879D138EF3}"/>
              </a:ext>
            </a:extLst>
          </p:cNvPr>
          <p:cNvPicPr>
            <a:picLocks noChangeAspect="1"/>
          </p:cNvPicPr>
          <p:nvPr/>
        </p:nvPicPr>
        <p:blipFill>
          <a:blip r:embed="rId4"/>
          <a:stretch>
            <a:fillRect/>
          </a:stretch>
        </p:blipFill>
        <p:spPr>
          <a:xfrm>
            <a:off x="9119890" y="1484794"/>
            <a:ext cx="1683702" cy="1683702"/>
          </a:xfrm>
          <a:prstGeom prst="rect">
            <a:avLst/>
          </a:prstGeom>
        </p:spPr>
      </p:pic>
      <p:sp>
        <p:nvSpPr>
          <p:cNvPr id="11" name="TextBox 10">
            <a:extLst>
              <a:ext uri="{FF2B5EF4-FFF2-40B4-BE49-F238E27FC236}">
                <a16:creationId xmlns:a16="http://schemas.microsoft.com/office/drawing/2014/main" id="{7A7FBCFE-2026-FD03-3D7E-E39AFC125C57}"/>
              </a:ext>
            </a:extLst>
          </p:cNvPr>
          <p:cNvSpPr txBox="1"/>
          <p:nvPr/>
        </p:nvSpPr>
        <p:spPr>
          <a:xfrm>
            <a:off x="9011033" y="3233462"/>
            <a:ext cx="1911350"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000000"/>
                </a:solidFill>
                <a:effectLst/>
                <a:uLnTx/>
                <a:uFillTx/>
                <a:latin typeface="Arial" panose="020B0604020202020204"/>
                <a:ea typeface="+mn-ea"/>
                <a:cs typeface="+mn-cs"/>
              </a:rPr>
              <a:t>Download the full article from </a:t>
            </a:r>
            <a:r>
              <a:rPr kumimoji="0" lang="en-GB" sz="1800" b="0" i="1" u="none" strike="noStrike" kern="1200" cap="none" spc="0" normalizeH="0" baseline="0" noProof="0" err="1">
                <a:ln>
                  <a:noFill/>
                </a:ln>
                <a:solidFill>
                  <a:srgbClr val="000000"/>
                </a:solidFill>
                <a:effectLst/>
                <a:uLnTx/>
                <a:uFillTx/>
                <a:latin typeface="Arial" panose="020B0604020202020204"/>
                <a:ea typeface="+mn-ea"/>
                <a:cs typeface="+mn-cs"/>
              </a:rPr>
              <a:t>PLoS</a:t>
            </a:r>
            <a:r>
              <a:rPr kumimoji="0" lang="en-GB" sz="1800" b="0" i="1" u="none" strike="noStrike" kern="1200" cap="none" spc="0" normalizeH="0" baseline="0" noProof="0">
                <a:ln>
                  <a:noFill/>
                </a:ln>
                <a:solidFill>
                  <a:srgbClr val="000000"/>
                </a:solidFill>
                <a:effectLst/>
                <a:uLnTx/>
                <a:uFillTx/>
                <a:latin typeface="Arial" panose="020B0604020202020204"/>
                <a:ea typeface="+mn-ea"/>
                <a:cs typeface="+mn-cs"/>
              </a:rPr>
              <a:t> Medicine</a:t>
            </a:r>
          </a:p>
        </p:txBody>
      </p:sp>
      <p:pic>
        <p:nvPicPr>
          <p:cNvPr id="5" name="Picture 4" descr="A qr code on a white background&#10;&#10;Description automatically generated">
            <a:extLst>
              <a:ext uri="{FF2B5EF4-FFF2-40B4-BE49-F238E27FC236}">
                <a16:creationId xmlns:a16="http://schemas.microsoft.com/office/drawing/2014/main" id="{12CC8126-4398-1864-FD6A-9B2B0A4F929B}"/>
              </a:ext>
            </a:extLst>
          </p:cNvPr>
          <p:cNvPicPr>
            <a:picLocks noChangeAspect="1"/>
          </p:cNvPicPr>
          <p:nvPr/>
        </p:nvPicPr>
        <p:blipFill>
          <a:blip r:embed="rId5"/>
          <a:stretch>
            <a:fillRect/>
          </a:stretch>
        </p:blipFill>
        <p:spPr>
          <a:xfrm>
            <a:off x="9210604" y="4291995"/>
            <a:ext cx="1523245" cy="1515534"/>
          </a:xfrm>
          <a:prstGeom prst="rect">
            <a:avLst/>
          </a:prstGeom>
        </p:spPr>
      </p:pic>
      <p:sp>
        <p:nvSpPr>
          <p:cNvPr id="7" name="TextBox 6">
            <a:extLst>
              <a:ext uri="{FF2B5EF4-FFF2-40B4-BE49-F238E27FC236}">
                <a16:creationId xmlns:a16="http://schemas.microsoft.com/office/drawing/2014/main" id="{40933F2F-42D1-90FD-1232-6DCDD73652F8}"/>
              </a:ext>
            </a:extLst>
          </p:cNvPr>
          <p:cNvSpPr txBox="1"/>
          <p:nvPr/>
        </p:nvSpPr>
        <p:spPr>
          <a:xfrm>
            <a:off x="8877985" y="5737175"/>
            <a:ext cx="2177445" cy="646331"/>
          </a:xfrm>
          <a:prstGeom prst="rect">
            <a:avLst/>
          </a:prstGeom>
          <a:noFill/>
        </p:spPr>
        <p:txBody>
          <a:bodyPr wrap="square" lIns="91440" tIns="45720" rIns="91440" bIns="45720" rtlCol="0" anchor="t">
            <a:spAutoFit/>
          </a:bodyPr>
          <a:lstStyle/>
          <a:p>
            <a:pPr algn="ctr">
              <a:defRPr/>
            </a:pPr>
            <a:r>
              <a:rPr lang="en-GB">
                <a:solidFill>
                  <a:srgbClr val="000000"/>
                </a:solidFill>
                <a:latin typeface="Arial" panose="020B0604020202020204"/>
              </a:rPr>
              <a:t>Download the preprint of the E&amp;E</a:t>
            </a:r>
            <a:endParaRPr lang="en-US">
              <a:ea typeface="+mn-ea"/>
              <a:cs typeface="+mn-cs"/>
            </a:endParaRPr>
          </a:p>
        </p:txBody>
      </p:sp>
    </p:spTree>
    <p:extLst>
      <p:ext uri="{BB962C8B-B14F-4D97-AF65-F5344CB8AC3E}">
        <p14:creationId xmlns:p14="http://schemas.microsoft.com/office/powerpoint/2010/main" val="35923835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31F7EC4-0476-BB1A-CF75-D11706857884}"/>
              </a:ext>
            </a:extLst>
          </p:cNvPr>
          <p:cNvSpPr>
            <a:spLocks noGrp="1"/>
          </p:cNvSpPr>
          <p:nvPr>
            <p:ph idx="1"/>
          </p:nvPr>
        </p:nvSpPr>
        <p:spPr>
          <a:xfrm>
            <a:off x="406400" y="1484794"/>
            <a:ext cx="8468744" cy="3818612"/>
          </a:xfrm>
        </p:spPr>
        <p:txBody>
          <a:bodyPr vert="horz" lIns="91440" tIns="45720" rIns="91440" bIns="45720" rtlCol="0" anchor="t">
            <a:normAutofit/>
          </a:bodyPr>
          <a:lstStyle/>
          <a:p>
            <a:r>
              <a:rPr lang="en-GB" sz="1150"/>
              <a:t>Thanks to all the Delphi panellists for their vital contribution to the project, including: Anirudha </a:t>
            </a:r>
            <a:r>
              <a:rPr lang="en-GB" sz="1150" err="1"/>
              <a:t>Agnihotry</a:t>
            </a:r>
            <a:r>
              <a:rPr lang="en-GB" sz="1150"/>
              <a:t>, DDS; Brian S. Alper, MD, MSPH, FAAFP, FAMIA; Julián </a:t>
            </a:r>
            <a:r>
              <a:rPr lang="en-GB" sz="1150" err="1"/>
              <a:t>Amorín</a:t>
            </a:r>
            <a:r>
              <a:rPr lang="en-GB" sz="1150"/>
              <a:t>-Montes MD; Thierry </a:t>
            </a:r>
            <a:r>
              <a:rPr lang="en-GB" sz="1150" err="1"/>
              <a:t>Auperin</a:t>
            </a:r>
            <a:r>
              <a:rPr lang="en-GB" sz="1150"/>
              <a:t>, PhD; Slavka </a:t>
            </a:r>
            <a:r>
              <a:rPr lang="en-GB" sz="1150" err="1"/>
              <a:t>Baronikova</a:t>
            </a:r>
            <a:r>
              <a:rPr lang="en-GB" sz="1150"/>
              <a:t>; Franco Bazzoli; Marnie Brennan; Melissa Brouwers, PhD; Klara </a:t>
            </a:r>
            <a:r>
              <a:rPr lang="en-GB" sz="1150" err="1"/>
              <a:t>Brunnhuber</a:t>
            </a:r>
            <a:r>
              <a:rPr lang="en-GB" sz="1150"/>
              <a:t>; Teresa M. Chan; Martine Docking; Jenny </a:t>
            </a:r>
            <a:r>
              <a:rPr lang="en-GB" sz="1150" err="1"/>
              <a:t>Fanstone</a:t>
            </a:r>
            <a:r>
              <a:rPr lang="en-GB" sz="1150"/>
              <a:t>; Ivan D. Florez; Suzanne B. Gangi; Sean Grant; Susan Humphrey-Murto; Alexandra Frances Kavaney; Rachel E. Kettle, PhD; Samson G. Khachatryan; Karim Khan, MD, PhD; Margarita Lens, </a:t>
            </a:r>
            <a:r>
              <a:rPr lang="en-GB" sz="1150" err="1"/>
              <a:t>MSci</a:t>
            </a:r>
            <a:r>
              <a:rPr lang="en-GB" sz="1150"/>
              <a:t>; Elizabeth Loder, MD, MPH; Aubrey Malden; Lidwine B. </a:t>
            </a:r>
            <a:r>
              <a:rPr lang="en-GB" sz="1150" err="1"/>
              <a:t>Mokkink</a:t>
            </a:r>
            <a:r>
              <a:rPr lang="en-GB" sz="1150"/>
              <a:t>; Ronald Munatsi; Prof. </a:t>
            </a:r>
            <a:r>
              <a:rPr lang="en-GB" sz="1150" err="1"/>
              <a:t>Dr.</a:t>
            </a:r>
            <a:r>
              <a:rPr lang="en-GB" sz="1150"/>
              <a:t> Marlen Niederberger; Mina Patel, PhD; William R. Phillips, MD, MPH; Kris Pierce; </a:t>
            </a:r>
            <a:r>
              <a:rPr lang="en-GB" sz="1150" err="1"/>
              <a:t>Sheuli</a:t>
            </a:r>
            <a:r>
              <a:rPr lang="en-GB" sz="1150"/>
              <a:t> </a:t>
            </a:r>
            <a:r>
              <a:rPr lang="en-GB" sz="1150" err="1"/>
              <a:t>Porkess</a:t>
            </a:r>
            <a:r>
              <a:rPr lang="en-GB" sz="1150"/>
              <a:t>; </a:t>
            </a:r>
            <a:r>
              <a:rPr lang="en-GB" sz="1150" err="1"/>
              <a:t>Weini</a:t>
            </a:r>
            <a:r>
              <a:rPr lang="en-GB" sz="1150"/>
              <a:t> Qiu; Linda Romagnano, PhD; Maurizio Scarpa, MD, PhD; Dan Shanahan; Paul Sinclair; Professor Ripudaman Singh; Dr Curtis Sonny; Ms Ailsa Stein; Carey M Suehs; Bob Stevens; Dr Chit Su Tinn; Professor Vasiliy </a:t>
            </a:r>
            <a:r>
              <a:rPr lang="en-GB" sz="1150" err="1"/>
              <a:t>Vlassov</a:t>
            </a:r>
            <a:r>
              <a:rPr lang="en-GB" sz="1150"/>
              <a:t> MD; Konstantin P Vorobyov, MD. </a:t>
            </a:r>
          </a:p>
          <a:p>
            <a:r>
              <a:rPr lang="en-GB" sz="1150"/>
              <a:t>Thanks to those who contributed to the implementation study, including: Brian S. Alper, MD, MSPH, FAAFP, FAMIA; Emily Bruggeman; Vandana Chaudhary; Bert Yu-Hung Chen; Aisling Dixon; Gwendolyn F. Elphick; Marcus </a:t>
            </a:r>
            <a:r>
              <a:rPr lang="en-GB" sz="1150" err="1"/>
              <a:t>Gbekle</a:t>
            </a:r>
            <a:r>
              <a:rPr lang="en-GB" sz="1150"/>
              <a:t>; Silvia Maina; Susan E. Martin; Debora </a:t>
            </a:r>
            <a:r>
              <a:rPr lang="en-GB" sz="1150" err="1"/>
              <a:t>Mesojedovas</a:t>
            </a:r>
            <a:r>
              <a:rPr lang="en-GB" sz="1150"/>
              <a:t>; Dhanya Mukundan; Chona F. </a:t>
            </a:r>
            <a:r>
              <a:rPr lang="en-GB" sz="1150" err="1"/>
              <a:t>Patalen</a:t>
            </a:r>
            <a:r>
              <a:rPr lang="en-GB" sz="1150"/>
              <a:t>; Sangita P. Patil; Meenakshi P. Subramanian; Lin Wang</a:t>
            </a:r>
          </a:p>
          <a:p>
            <a:r>
              <a:rPr lang="en-GB" sz="1150"/>
              <a:t>Project management support was provided by Mark Rolfe, Helen Bremner, Amie Hedges and Mehraj Ahmed from Oxford </a:t>
            </a:r>
            <a:r>
              <a:rPr lang="en-GB" sz="1150" err="1"/>
              <a:t>PharmaGenesis</a:t>
            </a:r>
            <a:r>
              <a:rPr lang="en-GB" sz="1150"/>
              <a:t>.</a:t>
            </a:r>
          </a:p>
          <a:p>
            <a:r>
              <a:rPr lang="en-GB" sz="1150"/>
              <a:t>The authors would like to thank the support provided by ISMPP, in particular the input provided by the current President, Robert Matheis, at the outset of the project.</a:t>
            </a:r>
          </a:p>
          <a:p>
            <a:r>
              <a:rPr lang="en-GB" sz="1150"/>
              <a:t>Jan Schoones (Leiden University Medical Centre) assisted in development of the search strategy.</a:t>
            </a:r>
          </a:p>
          <a:p>
            <a:r>
              <a:rPr lang="en-GB" sz="1150" err="1"/>
              <a:t>Zbys</a:t>
            </a:r>
            <a:r>
              <a:rPr lang="en-GB" sz="1150"/>
              <a:t> Fedorowicz contributed to data screening, extraction and interpretation for the systematic review.</a:t>
            </a:r>
          </a:p>
          <a:p>
            <a:r>
              <a:rPr lang="en-GB" sz="1150"/>
              <a:t>Laura Harrington, PhD, an employee of Ogilvy Health, provided medical writing support.</a:t>
            </a:r>
          </a:p>
        </p:txBody>
      </p:sp>
      <p:sp>
        <p:nvSpPr>
          <p:cNvPr id="3" name="Title 2">
            <a:extLst>
              <a:ext uri="{FF2B5EF4-FFF2-40B4-BE49-F238E27FC236}">
                <a16:creationId xmlns:a16="http://schemas.microsoft.com/office/drawing/2014/main" id="{0A86325D-525C-CB35-5D74-EB84BA379507}"/>
              </a:ext>
            </a:extLst>
          </p:cNvPr>
          <p:cNvSpPr>
            <a:spLocks noGrp="1"/>
          </p:cNvSpPr>
          <p:nvPr>
            <p:ph type="title"/>
          </p:nvPr>
        </p:nvSpPr>
        <p:spPr/>
        <p:txBody>
          <a:bodyPr/>
          <a:lstStyle/>
          <a:p>
            <a:r>
              <a:rPr lang="en-GB"/>
              <a:t>Acknowledgements</a:t>
            </a:r>
          </a:p>
        </p:txBody>
      </p:sp>
      <p:sp>
        <p:nvSpPr>
          <p:cNvPr id="4" name="Rectangle 3">
            <a:extLst>
              <a:ext uri="{FF2B5EF4-FFF2-40B4-BE49-F238E27FC236}">
                <a16:creationId xmlns:a16="http://schemas.microsoft.com/office/drawing/2014/main" id="{D59991F2-03EF-6A89-899B-B0AD5EE9A3D3}"/>
              </a:ext>
            </a:extLst>
          </p:cNvPr>
          <p:cNvSpPr/>
          <p:nvPr/>
        </p:nvSpPr>
        <p:spPr>
          <a:xfrm>
            <a:off x="20245" y="5221918"/>
            <a:ext cx="12192000" cy="1300002"/>
          </a:xfrm>
          <a:prstGeom prst="rect">
            <a:avLst/>
          </a:prstGeom>
          <a:gradFill flip="none" rotWithShape="1">
            <a:gsLst>
              <a:gs pos="0">
                <a:schemeClr val="bg1"/>
              </a:gs>
              <a:gs pos="100000">
                <a:schemeClr val="bg1">
                  <a:alpha val="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grpSp>
        <p:nvGrpSpPr>
          <p:cNvPr id="5" name="Group 4">
            <a:extLst>
              <a:ext uri="{FF2B5EF4-FFF2-40B4-BE49-F238E27FC236}">
                <a16:creationId xmlns:a16="http://schemas.microsoft.com/office/drawing/2014/main" id="{844F9B54-CF35-7F48-6522-35398FBB3E23}"/>
              </a:ext>
            </a:extLst>
          </p:cNvPr>
          <p:cNvGrpSpPr/>
          <p:nvPr/>
        </p:nvGrpSpPr>
        <p:grpSpPr>
          <a:xfrm>
            <a:off x="612097" y="5410100"/>
            <a:ext cx="7837217" cy="1100615"/>
            <a:chOff x="179368" y="5444909"/>
            <a:chExt cx="9934428" cy="1371078"/>
          </a:xfrm>
        </p:grpSpPr>
        <p:pic>
          <p:nvPicPr>
            <p:cNvPr id="6" name="Picture 4" descr="Cancer Research UK - Wikipedia">
              <a:extLst>
                <a:ext uri="{FF2B5EF4-FFF2-40B4-BE49-F238E27FC236}">
                  <a16:creationId xmlns:a16="http://schemas.microsoft.com/office/drawing/2014/main" id="{BC0FE6FA-269D-C82E-323B-36DB972011C1}"/>
                </a:ext>
              </a:extLst>
            </p:cNvPr>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4761883" y="6215425"/>
              <a:ext cx="1405639" cy="540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EQUATOR Network | Enhancing the QUAlity and Transparency Of Health Research">
              <a:extLst>
                <a:ext uri="{FF2B5EF4-FFF2-40B4-BE49-F238E27FC236}">
                  <a16:creationId xmlns:a16="http://schemas.microsoft.com/office/drawing/2014/main" id="{08761903-CC3B-6FB7-25B1-B166A45827A5}"/>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79368" y="5566033"/>
              <a:ext cx="1860000" cy="54000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8" descr="Logos — Nuffield Department of Orthopaedics, Rheumatology and  Musculoskeletal Sciences">
              <a:extLst>
                <a:ext uri="{FF2B5EF4-FFF2-40B4-BE49-F238E27FC236}">
                  <a16:creationId xmlns:a16="http://schemas.microsoft.com/office/drawing/2014/main" id="{EB3CED71-A827-BEFB-AD0F-317FBB3927C3}"/>
                </a:ext>
              </a:extLst>
            </p:cNvPr>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2156824" y="5566033"/>
              <a:ext cx="2120245" cy="5400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10" descr="Leiden University Medical Center, The Netherlands - imSAVAR">
              <a:extLst>
                <a:ext uri="{FF2B5EF4-FFF2-40B4-BE49-F238E27FC236}">
                  <a16:creationId xmlns:a16="http://schemas.microsoft.com/office/drawing/2014/main" id="{B9EF10E7-07F7-40AD-F022-D7E094A1ED8E}"/>
                </a:ext>
              </a:extLst>
            </p:cNvPr>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179368" y="6215425"/>
              <a:ext cx="2136630" cy="54000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14" descr="OPEN Health Acquires ARK">
              <a:extLst>
                <a:ext uri="{FF2B5EF4-FFF2-40B4-BE49-F238E27FC236}">
                  <a16:creationId xmlns:a16="http://schemas.microsoft.com/office/drawing/2014/main" id="{410E69EC-A0E6-6ECF-3226-8D5732D8C430}"/>
                </a:ext>
              </a:extLst>
            </p:cNvPr>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7120283" y="5557998"/>
              <a:ext cx="1030572" cy="54000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6" descr="Ten unbeatable reasons to explore a career with Oxford PharmaGenesis in 2022">
              <a:extLst>
                <a:ext uri="{FF2B5EF4-FFF2-40B4-BE49-F238E27FC236}">
                  <a16:creationId xmlns:a16="http://schemas.microsoft.com/office/drawing/2014/main" id="{75E2CEC5-1F9B-293F-DC8A-9287B747FA11}"/>
                </a:ext>
              </a:extLst>
            </p:cNvPr>
            <p:cNvPicPr>
              <a:picLocks noChangeAspect="1" noChangeArrowheads="1"/>
            </p:cNvPicPr>
            <p:nvPr/>
          </p:nvPicPr>
          <p:blipFill rotWithShape="1">
            <a:blip r:embed="rId8" cstate="print">
              <a:extLst>
                <a:ext uri="{28A0092B-C50C-407E-A947-70E740481C1C}">
                  <a14:useLocalDpi xmlns:a14="http://schemas.microsoft.com/office/drawing/2010/main"/>
                </a:ext>
              </a:extLst>
            </a:blip>
            <a:srcRect/>
            <a:stretch/>
          </p:blipFill>
          <p:spPr bwMode="auto">
            <a:xfrm>
              <a:off x="6262272" y="6154863"/>
              <a:ext cx="1680609" cy="661124"/>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2" descr="Jump Start Awards | Diversity at Stanford Medicine | Stanford Medicine">
              <a:extLst>
                <a:ext uri="{FF2B5EF4-FFF2-40B4-BE49-F238E27FC236}">
                  <a16:creationId xmlns:a16="http://schemas.microsoft.com/office/drawing/2014/main" id="{B1DDDA3C-0654-06F9-E100-F035F3E418A5}"/>
                </a:ext>
              </a:extLst>
            </p:cNvPr>
            <p:cNvPicPr>
              <a:picLocks noChangeAspect="1" noChangeArrowheads="1"/>
            </p:cNvPicPr>
            <p:nvPr/>
          </p:nvPicPr>
          <p:blipFill rotWithShape="1">
            <a:blip r:embed="rId9" cstate="print">
              <a:extLst>
                <a:ext uri="{28A0092B-C50C-407E-A947-70E740481C1C}">
                  <a14:useLocalDpi xmlns:a14="http://schemas.microsoft.com/office/drawing/2010/main"/>
                </a:ext>
              </a:extLst>
            </a:blip>
            <a:srcRect/>
            <a:stretch/>
          </p:blipFill>
          <p:spPr bwMode="auto">
            <a:xfrm>
              <a:off x="2410748" y="6215425"/>
              <a:ext cx="2256385" cy="54000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6" descr="Newcastle University Logo and symbol, meaning, history, PNG, brand">
              <a:extLst>
                <a:ext uri="{FF2B5EF4-FFF2-40B4-BE49-F238E27FC236}">
                  <a16:creationId xmlns:a16="http://schemas.microsoft.com/office/drawing/2014/main" id="{F6145FB9-2768-EE73-7985-9CF39704D463}"/>
                </a:ext>
              </a:extLst>
            </p:cNvPr>
            <p:cNvPicPr>
              <a:picLocks noChangeAspect="1" noChangeArrowheads="1"/>
            </p:cNvPicPr>
            <p:nvPr/>
          </p:nvPicPr>
          <p:blipFill rotWithShape="1">
            <a:blip r:embed="rId10" cstate="print">
              <a:extLst>
                <a:ext uri="{28A0092B-C50C-407E-A947-70E740481C1C}">
                  <a14:useLocalDpi xmlns:a14="http://schemas.microsoft.com/office/drawing/2010/main"/>
                </a:ext>
              </a:extLst>
            </a:blip>
            <a:srcRect t="24198" b="29136"/>
            <a:stretch/>
          </p:blipFill>
          <p:spPr bwMode="auto">
            <a:xfrm>
              <a:off x="8095054" y="6234797"/>
              <a:ext cx="2018742" cy="530196"/>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descr="UBC Logos | UBC Brand">
              <a:extLst>
                <a:ext uri="{FF2B5EF4-FFF2-40B4-BE49-F238E27FC236}">
                  <a16:creationId xmlns:a16="http://schemas.microsoft.com/office/drawing/2014/main" id="{D246AEC3-B5AF-F162-21D2-CC62FC2BAAC6}"/>
                </a:ext>
              </a:extLst>
            </p:cNvPr>
            <p:cNvPicPr>
              <a:picLocks noChangeAspect="1" noChangeArrowheads="1"/>
            </p:cNvPicPr>
            <p:nvPr/>
          </p:nvPicPr>
          <p:blipFill>
            <a:blip r:embed="rId11" cstate="print">
              <a:extLst>
                <a:ext uri="{28A0092B-C50C-407E-A947-70E740481C1C}">
                  <a14:useLocalDpi xmlns:a14="http://schemas.microsoft.com/office/drawing/2010/main"/>
                </a:ext>
              </a:extLst>
            </a:blip>
            <a:srcRect/>
            <a:stretch>
              <a:fillRect/>
            </a:stretch>
          </p:blipFill>
          <p:spPr bwMode="auto">
            <a:xfrm>
              <a:off x="4394525" y="5566033"/>
              <a:ext cx="2608302" cy="54000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Home">
              <a:extLst>
                <a:ext uri="{FF2B5EF4-FFF2-40B4-BE49-F238E27FC236}">
                  <a16:creationId xmlns:a16="http://schemas.microsoft.com/office/drawing/2014/main" id="{E25A65AA-9642-BB45-1BA1-0BC10FBA110F}"/>
                </a:ext>
              </a:extLst>
            </p:cNvPr>
            <p:cNvPicPr>
              <a:picLocks noChangeAspect="1" noChangeArrowheads="1"/>
            </p:cNvPicPr>
            <p:nvPr/>
          </p:nvPicPr>
          <p:blipFill>
            <a:blip r:embed="rId12">
              <a:extLst>
                <a:ext uri="{28A0092B-C50C-407E-A947-70E740481C1C}">
                  <a14:useLocalDpi xmlns:a14="http://schemas.microsoft.com/office/drawing/2010/main"/>
                </a:ext>
              </a:extLst>
            </a:blip>
            <a:srcRect/>
            <a:stretch>
              <a:fillRect/>
            </a:stretch>
          </p:blipFill>
          <p:spPr bwMode="auto">
            <a:xfrm>
              <a:off x="8320076" y="5444909"/>
              <a:ext cx="703323" cy="661124"/>
            </a:xfrm>
            <a:prstGeom prst="rect">
              <a:avLst/>
            </a:prstGeom>
            <a:noFill/>
            <a:extLst>
              <a:ext uri="{909E8E84-426E-40DD-AFC4-6F175D3DCCD1}">
                <a14:hiddenFill xmlns:a14="http://schemas.microsoft.com/office/drawing/2010/main">
                  <a:solidFill>
                    <a:srgbClr val="FFFFFF"/>
                  </a:solidFill>
                </a14:hiddenFill>
              </a:ext>
            </a:extLst>
          </p:spPr>
        </p:pic>
      </p:grpSp>
      <p:sp>
        <p:nvSpPr>
          <p:cNvPr id="16" name="Slide Number Placeholder 3">
            <a:extLst>
              <a:ext uri="{FF2B5EF4-FFF2-40B4-BE49-F238E27FC236}">
                <a16:creationId xmlns:a16="http://schemas.microsoft.com/office/drawing/2014/main" id="{6C5D3768-BB5D-B9ED-EB92-F9819C19D8C0}"/>
              </a:ext>
            </a:extLst>
          </p:cNvPr>
          <p:cNvSpPr txBox="1">
            <a:spLocks/>
          </p:cNvSpPr>
          <p:nvPr/>
        </p:nvSpPr>
        <p:spPr>
          <a:xfrm>
            <a:off x="0" y="6486525"/>
            <a:ext cx="527050" cy="365125"/>
          </a:xfrm>
          <a:prstGeom prst="rect">
            <a:avLst/>
          </a:prstGeom>
        </p:spPr>
        <p:txBody>
          <a:bodyPr/>
          <a:lstStyle>
            <a:defPPr>
              <a:defRPr lang="en-US"/>
            </a:defPPr>
            <a:lvl1pPr marL="0" algn="ctr" defTabSz="914400" rtl="0" eaLnBrk="1" latinLnBrk="0" hangingPunct="1">
              <a:defRPr sz="105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76B51402-D8AD-3345-AF1A-7CB73C854E7F}" type="slidenum">
              <a:rPr kumimoji="0" lang="en-US" sz="1050" b="0" i="0" u="none" strike="noStrike" kern="1200" cap="none" spc="0" normalizeH="0" baseline="0" noProof="0" smtClean="0">
                <a:ln>
                  <a:noFill/>
                </a:ln>
                <a:solidFill>
                  <a:srgbClr val="00E5EF"/>
                </a:solidFill>
                <a:effectLst/>
                <a:uLnTx/>
                <a:uFillTx/>
                <a:latin typeface="Arial" panose="020B0604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25</a:t>
            </a:fld>
            <a:endParaRPr kumimoji="0" lang="en-US" sz="1050" b="0" i="0" u="none" strike="noStrike" kern="1200" cap="none" spc="0" normalizeH="0" baseline="0" noProof="0">
              <a:ln>
                <a:noFill/>
              </a:ln>
              <a:solidFill>
                <a:srgbClr val="00E5EF"/>
              </a:solidFill>
              <a:effectLst/>
              <a:uLnTx/>
              <a:uFillTx/>
              <a:latin typeface="Arial" panose="020B0604020202020204"/>
              <a:ea typeface="+mn-ea"/>
              <a:cs typeface="+mn-cs"/>
            </a:endParaRPr>
          </a:p>
        </p:txBody>
      </p:sp>
      <p:pic>
        <p:nvPicPr>
          <p:cNvPr id="20" name="Picture 19" descr="A qr code with a white background&#10;&#10;Description automatically generated">
            <a:extLst>
              <a:ext uri="{FF2B5EF4-FFF2-40B4-BE49-F238E27FC236}">
                <a16:creationId xmlns:a16="http://schemas.microsoft.com/office/drawing/2014/main" id="{BE641CCB-FB22-6FB6-F9A1-647C0BD70A0F}"/>
              </a:ext>
            </a:extLst>
          </p:cNvPr>
          <p:cNvPicPr>
            <a:picLocks noChangeAspect="1"/>
          </p:cNvPicPr>
          <p:nvPr/>
        </p:nvPicPr>
        <p:blipFill>
          <a:blip r:embed="rId13"/>
          <a:stretch>
            <a:fillRect/>
          </a:stretch>
        </p:blipFill>
        <p:spPr>
          <a:xfrm>
            <a:off x="9119890" y="1484794"/>
            <a:ext cx="1683702" cy="1683702"/>
          </a:xfrm>
          <a:prstGeom prst="rect">
            <a:avLst/>
          </a:prstGeom>
        </p:spPr>
      </p:pic>
      <p:sp>
        <p:nvSpPr>
          <p:cNvPr id="22" name="TextBox 21">
            <a:extLst>
              <a:ext uri="{FF2B5EF4-FFF2-40B4-BE49-F238E27FC236}">
                <a16:creationId xmlns:a16="http://schemas.microsoft.com/office/drawing/2014/main" id="{7E8AB27A-32F7-D43E-66CD-C78D4E077FDD}"/>
              </a:ext>
            </a:extLst>
          </p:cNvPr>
          <p:cNvSpPr txBox="1"/>
          <p:nvPr/>
        </p:nvSpPr>
        <p:spPr>
          <a:xfrm>
            <a:off x="9011033" y="3233462"/>
            <a:ext cx="1911350"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000000"/>
                </a:solidFill>
                <a:effectLst/>
                <a:uLnTx/>
                <a:uFillTx/>
                <a:latin typeface="Arial" panose="020B0604020202020204"/>
                <a:ea typeface="+mn-ea"/>
                <a:cs typeface="+mn-cs"/>
              </a:rPr>
              <a:t>Download the full article from </a:t>
            </a:r>
            <a:r>
              <a:rPr kumimoji="0" lang="en-GB" sz="1800" b="0" i="1" u="none" strike="noStrike" kern="1200" cap="none" spc="0" normalizeH="0" baseline="0" noProof="0" err="1">
                <a:ln>
                  <a:noFill/>
                </a:ln>
                <a:solidFill>
                  <a:srgbClr val="000000"/>
                </a:solidFill>
                <a:effectLst/>
                <a:uLnTx/>
                <a:uFillTx/>
                <a:latin typeface="Arial" panose="020B0604020202020204"/>
                <a:ea typeface="+mn-ea"/>
                <a:cs typeface="+mn-cs"/>
              </a:rPr>
              <a:t>PLoS</a:t>
            </a:r>
            <a:r>
              <a:rPr kumimoji="0" lang="en-GB" sz="1800" b="0" i="1" u="none" strike="noStrike" kern="1200" cap="none" spc="0" normalizeH="0" baseline="0" noProof="0">
                <a:ln>
                  <a:noFill/>
                </a:ln>
                <a:solidFill>
                  <a:srgbClr val="000000"/>
                </a:solidFill>
                <a:effectLst/>
                <a:uLnTx/>
                <a:uFillTx/>
                <a:latin typeface="Arial" panose="020B0604020202020204"/>
                <a:ea typeface="+mn-ea"/>
                <a:cs typeface="+mn-cs"/>
              </a:rPr>
              <a:t> Medicine</a:t>
            </a:r>
          </a:p>
        </p:txBody>
      </p:sp>
      <p:pic>
        <p:nvPicPr>
          <p:cNvPr id="24" name="Picture 23" descr="A qr code on a white background&#10;&#10;Description automatically generated">
            <a:extLst>
              <a:ext uri="{FF2B5EF4-FFF2-40B4-BE49-F238E27FC236}">
                <a16:creationId xmlns:a16="http://schemas.microsoft.com/office/drawing/2014/main" id="{A2D67481-14BF-8B07-7318-933333565FAF}"/>
              </a:ext>
            </a:extLst>
          </p:cNvPr>
          <p:cNvPicPr>
            <a:picLocks noChangeAspect="1"/>
          </p:cNvPicPr>
          <p:nvPr/>
        </p:nvPicPr>
        <p:blipFill>
          <a:blip r:embed="rId14"/>
          <a:stretch>
            <a:fillRect/>
          </a:stretch>
        </p:blipFill>
        <p:spPr>
          <a:xfrm>
            <a:off x="9210604" y="4291995"/>
            <a:ext cx="1523245" cy="1515534"/>
          </a:xfrm>
          <a:prstGeom prst="rect">
            <a:avLst/>
          </a:prstGeom>
        </p:spPr>
      </p:pic>
      <p:sp>
        <p:nvSpPr>
          <p:cNvPr id="26" name="TextBox 25">
            <a:extLst>
              <a:ext uri="{FF2B5EF4-FFF2-40B4-BE49-F238E27FC236}">
                <a16:creationId xmlns:a16="http://schemas.microsoft.com/office/drawing/2014/main" id="{7327E3AC-2F6A-7FE4-2752-9B44763817F2}"/>
              </a:ext>
            </a:extLst>
          </p:cNvPr>
          <p:cNvSpPr txBox="1"/>
          <p:nvPr/>
        </p:nvSpPr>
        <p:spPr>
          <a:xfrm>
            <a:off x="8877985" y="5737175"/>
            <a:ext cx="2177445" cy="646331"/>
          </a:xfrm>
          <a:prstGeom prst="rect">
            <a:avLst/>
          </a:prstGeom>
          <a:noFill/>
        </p:spPr>
        <p:txBody>
          <a:bodyPr wrap="square" lIns="91440" tIns="45720" rIns="91440" bIns="45720" rtlCol="0" anchor="t">
            <a:spAutoFit/>
          </a:bodyPr>
          <a:lstStyle/>
          <a:p>
            <a:pPr algn="ctr">
              <a:defRPr/>
            </a:pPr>
            <a:r>
              <a:rPr lang="en-GB">
                <a:solidFill>
                  <a:srgbClr val="000000"/>
                </a:solidFill>
                <a:latin typeface="Arial" panose="020B0604020202020204"/>
              </a:rPr>
              <a:t>Download the preprint of the E&amp;E</a:t>
            </a:r>
            <a:endParaRPr lang="en-US">
              <a:ea typeface="+mn-ea"/>
              <a:cs typeface="+mn-cs"/>
            </a:endParaRPr>
          </a:p>
        </p:txBody>
      </p:sp>
    </p:spTree>
    <p:extLst>
      <p:ext uri="{BB962C8B-B14F-4D97-AF65-F5344CB8AC3E}">
        <p14:creationId xmlns:p14="http://schemas.microsoft.com/office/powerpoint/2010/main" val="10521175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7223BBC-1864-437A-AF1F-E7E98CC595D9}"/>
              </a:ext>
            </a:extLst>
          </p:cNvPr>
          <p:cNvSpPr>
            <a:spLocks noGrp="1"/>
          </p:cNvSpPr>
          <p:nvPr>
            <p:ph type="title"/>
          </p:nvPr>
        </p:nvSpPr>
        <p:spPr/>
        <p:txBody>
          <a:bodyPr>
            <a:normAutofit fontScale="90000"/>
          </a:bodyPr>
          <a:lstStyle/>
          <a:p>
            <a:r>
              <a:rPr lang="en-US"/>
              <a:t>Customizing patient communications through quantitative and qualitative insights</a:t>
            </a:r>
            <a:br>
              <a:rPr lang="en-US"/>
            </a:br>
            <a:endParaRPr lang="en-US"/>
          </a:p>
        </p:txBody>
      </p:sp>
      <p:sp>
        <p:nvSpPr>
          <p:cNvPr id="6" name="Text Placeholder 5">
            <a:extLst>
              <a:ext uri="{FF2B5EF4-FFF2-40B4-BE49-F238E27FC236}">
                <a16:creationId xmlns:a16="http://schemas.microsoft.com/office/drawing/2014/main" id="{5992C889-06EC-4A3C-949B-CB79887518ED}"/>
              </a:ext>
            </a:extLst>
          </p:cNvPr>
          <p:cNvSpPr>
            <a:spLocks noGrp="1"/>
          </p:cNvSpPr>
          <p:nvPr>
            <p:ph type="body" idx="1"/>
          </p:nvPr>
        </p:nvSpPr>
        <p:spPr/>
        <p:txBody>
          <a:bodyPr vert="horz" lIns="91440" tIns="45720" rIns="91440" bIns="45720" rtlCol="0" anchor="t">
            <a:normAutofit/>
          </a:bodyPr>
          <a:lstStyle/>
          <a:p>
            <a:r>
              <a:rPr lang="en-US" sz="1800"/>
              <a:t>Brittany Wolf Gianares,</a:t>
            </a:r>
            <a:r>
              <a:rPr lang="en-US" sz="1800" baseline="30000"/>
              <a:t>1</a:t>
            </a:r>
            <a:r>
              <a:rPr lang="en-US" sz="1800"/>
              <a:t> Nishal Patel,</a:t>
            </a:r>
            <a:r>
              <a:rPr lang="en-US" sz="1800" baseline="30000"/>
              <a:t>1 </a:t>
            </a:r>
            <a:r>
              <a:rPr lang="en-US" sz="1800"/>
              <a:t>Dean Campbell,</a:t>
            </a:r>
            <a:r>
              <a:rPr lang="en-US" sz="1800" baseline="30000"/>
              <a:t>2</a:t>
            </a:r>
            <a:r>
              <a:rPr lang="en-US" sz="1800"/>
              <a:t> Martina Schwarzkopf,</a:t>
            </a:r>
            <a:r>
              <a:rPr lang="en-US" sz="1800" baseline="30000"/>
              <a:t>1</a:t>
            </a:r>
            <a:r>
              <a:rPr lang="en-US" sz="1800"/>
              <a:t> Raj Patel,</a:t>
            </a:r>
            <a:r>
              <a:rPr lang="en-US" sz="1800" baseline="30000"/>
              <a:t>3</a:t>
            </a:r>
            <a:r>
              <a:rPr lang="en-US" sz="1800"/>
              <a:t> Christan M. Thomas,</a:t>
            </a:r>
            <a:r>
              <a:rPr lang="en-US" sz="1800" baseline="30000"/>
              <a:t>2</a:t>
            </a:r>
            <a:r>
              <a:rPr lang="en-US" sz="1800"/>
              <a:t> Jennifer Ghith,</a:t>
            </a:r>
            <a:r>
              <a:rPr lang="en-US" sz="1800" baseline="30000"/>
              <a:t>2</a:t>
            </a:r>
            <a:r>
              <a:rPr lang="en-US" sz="1800"/>
              <a:t> Kristine W. Schuler,</a:t>
            </a:r>
            <a:r>
              <a:rPr lang="en-US" sz="1800" baseline="30000"/>
              <a:t>2</a:t>
            </a:r>
          </a:p>
          <a:p>
            <a:r>
              <a:rPr lang="en-US" sz="1300" b="0" baseline="30000"/>
              <a:t>1</a:t>
            </a:r>
            <a:r>
              <a:rPr lang="en-US" sz="1300" b="0"/>
              <a:t>Pfizer, Inc., New York, NY, USA; </a:t>
            </a:r>
            <a:r>
              <a:rPr lang="en-US" sz="1300" b="0" baseline="30000"/>
              <a:t>2</a:t>
            </a:r>
            <a:r>
              <a:rPr lang="en-US" sz="1300" b="0"/>
              <a:t>Pfizer, Inc., Collegeville, PA, USA, </a:t>
            </a:r>
            <a:r>
              <a:rPr lang="en-US" sz="1300" b="0" baseline="30000"/>
              <a:t>3</a:t>
            </a:r>
            <a:r>
              <a:rPr lang="en-US" sz="1300" b="0"/>
              <a:t>Pfizer, Inc., Peapack, NJ, USA </a:t>
            </a:r>
          </a:p>
          <a:p>
            <a:endParaRPr lang="en-US"/>
          </a:p>
        </p:txBody>
      </p:sp>
      <p:sp>
        <p:nvSpPr>
          <p:cNvPr id="4" name="Slide Number Placeholder 3">
            <a:extLst>
              <a:ext uri="{FF2B5EF4-FFF2-40B4-BE49-F238E27FC236}">
                <a16:creationId xmlns:a16="http://schemas.microsoft.com/office/drawing/2014/main" id="{A2379AD8-4241-4979-A2D0-DF387A92FAB3}"/>
              </a:ext>
            </a:extLst>
          </p:cNvPr>
          <p:cNvSpPr>
            <a:spLocks noGrp="1"/>
          </p:cNvSpPr>
          <p:nvPr>
            <p:ph type="sldNum" sz="quarter" idx="10"/>
          </p:nvPr>
        </p:nvSpPr>
        <p:spPr/>
        <p:txBody>
          <a:bodyPr/>
          <a:lstStyle/>
          <a:p>
            <a:fld id="{42AD0A0E-4515-A647-B2E3-7F1B29FB990E}" type="slidenum">
              <a:rPr lang="en-US" smtClean="0"/>
              <a:pPr/>
              <a:t>26</a:t>
            </a:fld>
            <a:endParaRPr lang="en-US"/>
          </a:p>
        </p:txBody>
      </p:sp>
    </p:spTree>
    <p:extLst>
      <p:ext uri="{BB962C8B-B14F-4D97-AF65-F5344CB8AC3E}">
        <p14:creationId xmlns:p14="http://schemas.microsoft.com/office/powerpoint/2010/main" val="401384598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 name="Rectangle 15">
            <a:extLst>
              <a:ext uri="{FF2B5EF4-FFF2-40B4-BE49-F238E27FC236}">
                <a16:creationId xmlns:a16="http://schemas.microsoft.com/office/drawing/2014/main" id="{3162028E-EC1A-AE4D-D629-BDAB48191AC9}"/>
              </a:ext>
            </a:extLst>
          </p:cNvPr>
          <p:cNvSpPr/>
          <p:nvPr/>
        </p:nvSpPr>
        <p:spPr>
          <a:xfrm>
            <a:off x="-62325" y="2094260"/>
            <a:ext cx="12254326" cy="3931160"/>
          </a:xfrm>
          <a:prstGeom prst="rect">
            <a:avLst/>
          </a:prstGeom>
          <a:solidFill>
            <a:srgbClr val="EBEBEB"/>
          </a:solidFill>
          <a:ln w="12700">
            <a:miter lim="400000"/>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a:solidFill>
                  <a:srgbClr val="FFFFFF"/>
                </a:solidFill>
              </a:defRPr>
            </a:pPr>
            <a:endParaRPr kumimoji="0"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94" name="Title 5">
            <a:extLst>
              <a:ext uri="{FF2B5EF4-FFF2-40B4-BE49-F238E27FC236}">
                <a16:creationId xmlns:a16="http://schemas.microsoft.com/office/drawing/2014/main" id="{00951B37-3312-A0E9-C568-0AC40F0DB968}"/>
              </a:ext>
            </a:extLst>
          </p:cNvPr>
          <p:cNvSpPr txBox="1">
            <a:spLocks noGrp="1"/>
          </p:cNvSpPr>
          <p:nvPr>
            <p:ph type="title"/>
          </p:nvPr>
        </p:nvSpPr>
        <p:spPr>
          <a:xfrm>
            <a:off x="1152143" y="315453"/>
            <a:ext cx="8276337" cy="975995"/>
          </a:xfrm>
          <a:prstGeom prst="rect">
            <a:avLst/>
          </a:prstGeom>
        </p:spPr>
        <p:txBody>
          <a:bodyPr/>
          <a:lstStyle>
            <a:lvl1pPr>
              <a:defRPr sz="2500"/>
            </a:lvl1pPr>
          </a:lstStyle>
          <a:p>
            <a:r>
              <a:t>A Multistep Pathway </a:t>
            </a:r>
            <a:r>
              <a:rPr lang="en-US"/>
              <a:t>For</a:t>
            </a:r>
            <a:r>
              <a:rPr lang="en-US">
                <a:solidFill>
                  <a:srgbClr val="FF0000"/>
                </a:solidFill>
              </a:rPr>
              <a:t> </a:t>
            </a:r>
            <a:r>
              <a:t>Patient Engagement</a:t>
            </a:r>
          </a:p>
        </p:txBody>
      </p:sp>
      <p:grpSp>
        <p:nvGrpSpPr>
          <p:cNvPr id="95" name="Group">
            <a:extLst>
              <a:ext uri="{FF2B5EF4-FFF2-40B4-BE49-F238E27FC236}">
                <a16:creationId xmlns:a16="http://schemas.microsoft.com/office/drawing/2014/main" id="{5AB4FC57-E02A-9690-17E0-2C4BBC6B59FE}"/>
              </a:ext>
            </a:extLst>
          </p:cNvPr>
          <p:cNvGrpSpPr/>
          <p:nvPr/>
        </p:nvGrpSpPr>
        <p:grpSpPr>
          <a:xfrm>
            <a:off x="501645" y="3044691"/>
            <a:ext cx="11250872" cy="490162"/>
            <a:chOff x="3750290" y="0"/>
            <a:chExt cx="11250871" cy="490161"/>
          </a:xfrm>
        </p:grpSpPr>
        <p:sp>
          <p:nvSpPr>
            <p:cNvPr id="96" name="Isosceles Triangle 35">
              <a:extLst>
                <a:ext uri="{FF2B5EF4-FFF2-40B4-BE49-F238E27FC236}">
                  <a16:creationId xmlns:a16="http://schemas.microsoft.com/office/drawing/2014/main" id="{69497081-F9A4-0D60-2F5D-AC294B7F3F85}"/>
                </a:ext>
              </a:extLst>
            </p:cNvPr>
            <p:cNvSpPr/>
            <p:nvPr/>
          </p:nvSpPr>
          <p:spPr>
            <a:xfrm rot="5400000">
              <a:off x="9198076" y="-5312925"/>
              <a:ext cx="355300" cy="11250872"/>
            </a:xfrm>
            <a:prstGeom prst="triangle">
              <a:avLst/>
            </a:prstGeom>
            <a:gradFill flip="none" rotWithShape="1">
              <a:gsLst>
                <a:gs pos="15000">
                  <a:schemeClr val="accent3"/>
                </a:gs>
                <a:gs pos="84000">
                  <a:schemeClr val="accent1"/>
                </a:gs>
              </a:gsLst>
              <a:lin ang="1416624" scaled="0"/>
            </a:gradFill>
            <a:ln w="12700" cap="flat">
              <a:noFill/>
              <a:miter lim="400000"/>
            </a:ln>
            <a:effectLst/>
          </p:spPr>
          <p:txBody>
            <a:bodyPr wrap="square" lIns="45719" tIns="45719" rIns="45719" bIns="45719" numCol="1"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solidFill>
                    <a:srgbClr val="FFFFFF"/>
                  </a:solidFill>
                </a:defRPr>
              </a:pPr>
              <a:endParaRPr kumimoji="0"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97" name="TextBox 36">
              <a:extLst>
                <a:ext uri="{FF2B5EF4-FFF2-40B4-BE49-F238E27FC236}">
                  <a16:creationId xmlns:a16="http://schemas.microsoft.com/office/drawing/2014/main" id="{1476ACE0-72B7-B785-C5F4-18806AD80825}"/>
                </a:ext>
              </a:extLst>
            </p:cNvPr>
            <p:cNvSpPr txBox="1"/>
            <p:nvPr/>
          </p:nvSpPr>
          <p:spPr>
            <a:xfrm>
              <a:off x="3816446" y="165978"/>
              <a:ext cx="1250204" cy="288824"/>
            </a:xfrm>
            <a:prstGeom prst="rect">
              <a:avLst/>
            </a:prstGeom>
            <a:noFill/>
            <a:ln w="12700" cap="flat">
              <a:noFill/>
              <a:miter lim="400000"/>
            </a:ln>
            <a:effectLst/>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none" lIns="45719" tIns="45719" rIns="45719" bIns="45719" numCol="1" anchor="t">
              <a:spAutoFit/>
            </a:bodyPr>
            <a:lstStyle>
              <a:lvl1pPr>
                <a:defRPr sz="1400" b="1">
                  <a:solidFill>
                    <a:srgbClr val="FFFFFF"/>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400" b="1" i="0" u="none" strike="noStrike" kern="1200" cap="none" spc="0" normalizeH="0" baseline="0" noProof="0">
                  <a:ln>
                    <a:noFill/>
                  </a:ln>
                  <a:solidFill>
                    <a:srgbClr val="FFFFFF"/>
                  </a:solidFill>
                  <a:effectLst/>
                  <a:uLnTx/>
                  <a:uFillTx/>
                  <a:latin typeface="Arial" panose="020B0604020202020204"/>
                  <a:ea typeface="+mn-ea"/>
                  <a:cs typeface="+mn-cs"/>
                </a:rPr>
                <a:t>Broad Trends</a:t>
              </a:r>
            </a:p>
          </p:txBody>
        </p:sp>
        <p:sp>
          <p:nvSpPr>
            <p:cNvPr id="98" name="TextBox 37">
              <a:extLst>
                <a:ext uri="{FF2B5EF4-FFF2-40B4-BE49-F238E27FC236}">
                  <a16:creationId xmlns:a16="http://schemas.microsoft.com/office/drawing/2014/main" id="{9E5873F3-4B04-3E43-C221-34A4124E08BB}"/>
                </a:ext>
              </a:extLst>
            </p:cNvPr>
            <p:cNvSpPr txBox="1"/>
            <p:nvPr/>
          </p:nvSpPr>
          <p:spPr>
            <a:xfrm>
              <a:off x="13329192" y="0"/>
              <a:ext cx="1602418" cy="288824"/>
            </a:xfrm>
            <a:prstGeom prst="rect">
              <a:avLst/>
            </a:prstGeom>
            <a:noFill/>
            <a:ln w="12700" cap="flat">
              <a:noFill/>
              <a:miter lim="400000"/>
            </a:ln>
            <a:effectLst/>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none" lIns="45719" tIns="45719" rIns="45719" bIns="45719" numCol="1" anchor="t">
              <a:spAutoFit/>
            </a:bodyPr>
            <a:lstStyle>
              <a:lvl1pPr>
                <a:defRPr sz="1400" b="1">
                  <a:solidFill>
                    <a:schemeClr val="accent3"/>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400" b="1" i="0" u="none" strike="noStrike" kern="1200" cap="none" spc="0" normalizeH="0" baseline="0" noProof="0">
                  <a:ln>
                    <a:noFill/>
                  </a:ln>
                  <a:solidFill>
                    <a:srgbClr val="3A39A8"/>
                  </a:solidFill>
                  <a:effectLst/>
                  <a:uLnTx/>
                  <a:uFillTx/>
                  <a:latin typeface="Arial" panose="020B0604020202020204"/>
                  <a:ea typeface="+mn-ea"/>
                  <a:cs typeface="+mn-cs"/>
                </a:rPr>
                <a:t>Specific Wording </a:t>
              </a:r>
            </a:p>
          </p:txBody>
        </p:sp>
      </p:grpSp>
      <p:sp>
        <p:nvSpPr>
          <p:cNvPr id="99" name="Straight Connector 30">
            <a:extLst>
              <a:ext uri="{FF2B5EF4-FFF2-40B4-BE49-F238E27FC236}">
                <a16:creationId xmlns:a16="http://schemas.microsoft.com/office/drawing/2014/main" id="{0CEABB3C-7BAD-635B-348F-47BBED2456FD}"/>
              </a:ext>
            </a:extLst>
          </p:cNvPr>
          <p:cNvSpPr/>
          <p:nvPr/>
        </p:nvSpPr>
        <p:spPr>
          <a:xfrm>
            <a:off x="-62325" y="4825078"/>
            <a:ext cx="12254325" cy="0"/>
          </a:xfrm>
          <a:prstGeom prst="line">
            <a:avLst/>
          </a:prstGeom>
          <a:ln w="57150">
            <a:solidFill>
              <a:srgbClr val="15144C"/>
            </a:solidFill>
            <a:miter/>
            <a:tailEnd type="triangle"/>
          </a:ln>
        </p:spPr>
        <p:txBody>
          <a:bodyPr lIns="45719" rIns="45719"/>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nvGrpSpPr>
          <p:cNvPr id="100" name="Group">
            <a:extLst>
              <a:ext uri="{FF2B5EF4-FFF2-40B4-BE49-F238E27FC236}">
                <a16:creationId xmlns:a16="http://schemas.microsoft.com/office/drawing/2014/main" id="{9FFE1062-E9D6-8959-339B-AA25F97A2D4E}"/>
              </a:ext>
            </a:extLst>
          </p:cNvPr>
          <p:cNvGrpSpPr/>
          <p:nvPr/>
        </p:nvGrpSpPr>
        <p:grpSpPr>
          <a:xfrm>
            <a:off x="2073847" y="3844506"/>
            <a:ext cx="3512404" cy="2069505"/>
            <a:chOff x="0" y="0"/>
            <a:chExt cx="3512403" cy="2069504"/>
          </a:xfrm>
        </p:grpSpPr>
        <p:sp>
          <p:nvSpPr>
            <p:cNvPr id="101" name="Rectangle">
              <a:extLst>
                <a:ext uri="{FF2B5EF4-FFF2-40B4-BE49-F238E27FC236}">
                  <a16:creationId xmlns:a16="http://schemas.microsoft.com/office/drawing/2014/main" id="{AD7D07D6-0977-0646-2D6C-88402EC4DCB6}"/>
                </a:ext>
              </a:extLst>
            </p:cNvPr>
            <p:cNvSpPr/>
            <p:nvPr/>
          </p:nvSpPr>
          <p:spPr>
            <a:xfrm>
              <a:off x="1112" y="0"/>
              <a:ext cx="3510176" cy="1445277"/>
            </a:xfrm>
            <a:prstGeom prst="rect">
              <a:avLst/>
            </a:prstGeom>
            <a:solidFill>
              <a:srgbClr val="C9FDFF">
                <a:alpha val="80000"/>
              </a:srgbClr>
            </a:solidFill>
            <a:ln w="12700" cap="flat">
              <a:noFill/>
              <a:miter lim="400000"/>
            </a:ln>
            <a:effectLst/>
          </p:spPr>
          <p:txBody>
            <a:bodyPr wrap="square" lIns="45719" tIns="45719" rIns="45719" bIns="45719" numCol="1" anchor="t">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400" b="1">
                  <a:solidFill>
                    <a:srgbClr val="007378"/>
                  </a:solidFill>
                </a:defRPr>
              </a:pPr>
              <a:endParaRPr kumimoji="0" sz="1400" b="1" i="0" u="none" strike="noStrike" kern="1200" cap="none" spc="0" normalizeH="0" baseline="0" noProof="0">
                <a:ln>
                  <a:noFill/>
                </a:ln>
                <a:solidFill>
                  <a:srgbClr val="007378"/>
                </a:solidFill>
                <a:effectLst/>
                <a:uLnTx/>
                <a:uFillTx/>
                <a:latin typeface="Arial" panose="020B0604020202020204"/>
                <a:ea typeface="+mn-ea"/>
                <a:cs typeface="+mn-cs"/>
              </a:endParaRPr>
            </a:p>
          </p:txBody>
        </p:sp>
        <p:sp>
          <p:nvSpPr>
            <p:cNvPr id="102" name="Patient Profiling">
              <a:extLst>
                <a:ext uri="{FF2B5EF4-FFF2-40B4-BE49-F238E27FC236}">
                  <a16:creationId xmlns:a16="http://schemas.microsoft.com/office/drawing/2014/main" id="{666A4C21-F377-B2B3-665F-D16A92C9718C}"/>
                </a:ext>
              </a:extLst>
            </p:cNvPr>
            <p:cNvSpPr txBox="1"/>
            <p:nvPr/>
          </p:nvSpPr>
          <p:spPr>
            <a:xfrm>
              <a:off x="47947" y="136441"/>
              <a:ext cx="3418736" cy="288824"/>
            </a:xfrm>
            <a:prstGeom prst="rect">
              <a:avLst/>
            </a:prstGeom>
            <a:noFill/>
            <a:ln w="12700" cap="flat">
              <a:noFill/>
              <a:miter lim="400000"/>
            </a:ln>
            <a:effectLst/>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45719" tIns="45719" rIns="45719" bIns="45719" numCol="1" anchor="t">
              <a:spAutoFit/>
            </a:bodyPr>
            <a:lstStyle>
              <a:lvl1pPr algn="ctr">
                <a:defRPr sz="1400" b="1">
                  <a:solidFill>
                    <a:srgbClr val="007378"/>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400" b="1" i="0" u="none" strike="noStrike" kern="1200" cap="none" spc="0" normalizeH="0" baseline="0" noProof="0">
                  <a:ln>
                    <a:noFill/>
                  </a:ln>
                  <a:solidFill>
                    <a:srgbClr val="007378"/>
                  </a:solidFill>
                  <a:effectLst/>
                  <a:uLnTx/>
                  <a:uFillTx/>
                  <a:latin typeface="Arial" panose="020B0604020202020204"/>
                  <a:ea typeface="+mn-ea"/>
                  <a:cs typeface="+mn-cs"/>
                </a:rPr>
                <a:t>Patient Profiling</a:t>
              </a:r>
            </a:p>
          </p:txBody>
        </p:sp>
        <p:sp>
          <p:nvSpPr>
            <p:cNvPr id="103" name="Rectangle">
              <a:extLst>
                <a:ext uri="{FF2B5EF4-FFF2-40B4-BE49-F238E27FC236}">
                  <a16:creationId xmlns:a16="http://schemas.microsoft.com/office/drawing/2014/main" id="{7CDAB173-FD4E-A5D8-6E13-0C7EB1118765}"/>
                </a:ext>
              </a:extLst>
            </p:cNvPr>
            <p:cNvSpPr/>
            <p:nvPr/>
          </p:nvSpPr>
          <p:spPr>
            <a:xfrm>
              <a:off x="1112" y="1445276"/>
              <a:ext cx="3510176" cy="624228"/>
            </a:xfrm>
            <a:prstGeom prst="rect">
              <a:avLst/>
            </a:prstGeom>
            <a:solidFill>
              <a:srgbClr val="007378"/>
            </a:solidFill>
            <a:ln w="12700" cap="flat">
              <a:noFill/>
              <a:miter lim="400000"/>
            </a:ln>
            <a:effectLst/>
          </p:spPr>
          <p:txBody>
            <a:bodyPr wrap="square" lIns="45719" tIns="45719" rIns="45719" bIns="45719" numCol="1"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100" b="1">
                  <a:solidFill>
                    <a:srgbClr val="C9FDFF"/>
                  </a:solidFill>
                </a:defRPr>
              </a:pPr>
              <a:endParaRPr kumimoji="0" sz="1100" b="1" i="0" u="none" strike="noStrike" kern="1200" cap="none" spc="0" normalizeH="0" baseline="0" noProof="0">
                <a:ln>
                  <a:noFill/>
                </a:ln>
                <a:solidFill>
                  <a:srgbClr val="C9FDFF"/>
                </a:solidFill>
                <a:effectLst/>
                <a:uLnTx/>
                <a:uFillTx/>
                <a:latin typeface="Arial" panose="020B0604020202020204"/>
                <a:ea typeface="+mn-ea"/>
                <a:cs typeface="+mn-cs"/>
              </a:endParaRPr>
            </a:p>
          </p:txBody>
        </p:sp>
        <p:sp>
          <p:nvSpPr>
            <p:cNvPr id="104" name="166,133 anonymized patients with prostate…">
              <a:extLst>
                <a:ext uri="{FF2B5EF4-FFF2-40B4-BE49-F238E27FC236}">
                  <a16:creationId xmlns:a16="http://schemas.microsoft.com/office/drawing/2014/main" id="{9018CDCE-D7FE-1BAA-B058-746E04BCD4F2}"/>
                </a:ext>
              </a:extLst>
            </p:cNvPr>
            <p:cNvSpPr txBox="1"/>
            <p:nvPr/>
          </p:nvSpPr>
          <p:spPr>
            <a:xfrm>
              <a:off x="53182" y="1561554"/>
              <a:ext cx="3406036" cy="391671"/>
            </a:xfrm>
            <a:prstGeom prst="rect">
              <a:avLst/>
            </a:prstGeom>
            <a:noFill/>
            <a:ln w="12700" cap="flat">
              <a:noFill/>
              <a:miter lim="400000"/>
            </a:ln>
            <a:effectLst/>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45719" tIns="45719" rIns="45719" bIns="45719" numCol="1"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100" b="1">
                  <a:solidFill>
                    <a:srgbClr val="C9FDFF"/>
                  </a:solidFill>
                </a:defRPr>
              </a:pPr>
              <a:r>
                <a:rPr kumimoji="0" sz="1100" b="1" i="0" u="none" strike="noStrike" kern="1200" cap="none" spc="0" normalizeH="0" baseline="0" noProof="0">
                  <a:ln>
                    <a:noFill/>
                  </a:ln>
                  <a:solidFill>
                    <a:srgbClr val="C9FDFF"/>
                  </a:solidFill>
                  <a:effectLst/>
                  <a:uLnTx/>
                  <a:uFillTx/>
                  <a:latin typeface="Arial" panose="020B0604020202020204"/>
                  <a:ea typeface="+mn-ea"/>
                  <a:cs typeface="+mn-cs"/>
                </a:rPr>
                <a:t>166,133 anonymized patients with prostate</a:t>
              </a:r>
              <a:endParaRPr kumimoji="0" sz="1100" b="1" i="0" u="none" strike="noStrike" kern="1200" cap="none" spc="0" normalizeH="0" baseline="0" noProof="0">
                <a:ln>
                  <a:noFill/>
                </a:ln>
                <a:solidFill>
                  <a:srgbClr val="FFFFFF"/>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sz="1100" b="1">
                  <a:solidFill>
                    <a:srgbClr val="C9FDFF"/>
                  </a:solidFill>
                </a:defRPr>
              </a:pPr>
              <a:r>
                <a:rPr kumimoji="0" sz="1100" b="1" i="0" u="none" strike="noStrike" kern="1200" cap="none" spc="0" normalizeH="0" baseline="0" noProof="0">
                  <a:ln>
                    <a:noFill/>
                  </a:ln>
                  <a:solidFill>
                    <a:srgbClr val="C9FDFF"/>
                  </a:solidFill>
                  <a:effectLst/>
                  <a:uLnTx/>
                  <a:uFillTx/>
                  <a:latin typeface="Arial" panose="020B0604020202020204"/>
                  <a:ea typeface="+mn-ea"/>
                  <a:cs typeface="+mn-cs"/>
                </a:rPr>
                <a:t>cancer – validation by HCP and patient interviews</a:t>
              </a:r>
            </a:p>
          </p:txBody>
        </p:sp>
        <p:sp>
          <p:nvSpPr>
            <p:cNvPr id="105" name="Rectangle">
              <a:extLst>
                <a:ext uri="{FF2B5EF4-FFF2-40B4-BE49-F238E27FC236}">
                  <a16:creationId xmlns:a16="http://schemas.microsoft.com/office/drawing/2014/main" id="{273151DE-B06A-3FA6-1258-1EC569F415C1}"/>
                </a:ext>
              </a:extLst>
            </p:cNvPr>
            <p:cNvSpPr/>
            <p:nvPr/>
          </p:nvSpPr>
          <p:spPr>
            <a:xfrm>
              <a:off x="0" y="564749"/>
              <a:ext cx="1146578" cy="813821"/>
            </a:xfrm>
            <a:prstGeom prst="rect">
              <a:avLst/>
            </a:prstGeom>
            <a:solidFill>
              <a:srgbClr val="007378"/>
            </a:solidFill>
            <a:ln w="12700" cap="flat">
              <a:noFill/>
              <a:miter lim="400000"/>
            </a:ln>
            <a:effectLst/>
          </p:spPr>
          <p:txBody>
            <a:bodyPr wrap="square" lIns="45719" tIns="45719" rIns="45719" bIns="45719" numCol="1"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000">
                  <a:solidFill>
                    <a:srgbClr val="FFFFFF"/>
                  </a:solidFill>
                </a:defRPr>
              </a:pPr>
              <a:endParaRPr kumimoji="0" sz="10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06" name="Establish patient personas using data attributes and analyses">
              <a:extLst>
                <a:ext uri="{FF2B5EF4-FFF2-40B4-BE49-F238E27FC236}">
                  <a16:creationId xmlns:a16="http://schemas.microsoft.com/office/drawing/2014/main" id="{8E144ACD-C8A8-8482-E19E-23BA2778E6BD}"/>
                </a:ext>
              </a:extLst>
            </p:cNvPr>
            <p:cNvSpPr txBox="1"/>
            <p:nvPr/>
          </p:nvSpPr>
          <p:spPr>
            <a:xfrm>
              <a:off x="52070" y="771605"/>
              <a:ext cx="1042439" cy="400108"/>
            </a:xfrm>
            <a:prstGeom prst="rect">
              <a:avLst/>
            </a:prstGeom>
            <a:noFill/>
            <a:ln w="12700" cap="flat">
              <a:noFill/>
              <a:miter lim="400000"/>
            </a:ln>
            <a:effectLst/>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45719" tIns="45719" rIns="45719" bIns="45719" numCol="1" anchor="ctr">
              <a:spAutoFit/>
            </a:bodyPr>
            <a:lstStyle>
              <a:lvl1pPr algn="ctr">
                <a:defRPr sz="1000">
                  <a:solidFill>
                    <a:srgbClr val="FFFFFF"/>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000" b="0" i="0" u="none" strike="noStrike" kern="1200" cap="none" spc="0" normalizeH="0" baseline="0" noProof="0">
                  <a:ln>
                    <a:noFill/>
                  </a:ln>
                  <a:solidFill>
                    <a:srgbClr val="FFFFFF"/>
                  </a:solidFill>
                  <a:effectLst/>
                  <a:uLnTx/>
                  <a:uFillTx/>
                  <a:latin typeface="Arial" panose="020B0604020202020204"/>
                  <a:ea typeface="+mn-ea"/>
                  <a:cs typeface="+mn-cs"/>
                </a:rPr>
                <a:t>Establish patient personas</a:t>
              </a:r>
              <a:endParaRPr kumimoji="0" sz="1000" b="0" i="0" u="none" strike="sngStrike" kern="1200" cap="none" spc="0" normalizeH="0" baseline="0" noProof="0">
                <a:ln>
                  <a:noFill/>
                </a:ln>
                <a:solidFill>
                  <a:srgbClr val="FFFFFF"/>
                </a:solidFill>
                <a:effectLst/>
                <a:uLnTx/>
                <a:uFillTx/>
                <a:latin typeface="Arial" panose="020B0604020202020204"/>
                <a:ea typeface="+mn-ea"/>
                <a:cs typeface="+mn-cs"/>
              </a:endParaRPr>
            </a:p>
          </p:txBody>
        </p:sp>
        <p:sp>
          <p:nvSpPr>
            <p:cNvPr id="107" name="Rectangle">
              <a:extLst>
                <a:ext uri="{FF2B5EF4-FFF2-40B4-BE49-F238E27FC236}">
                  <a16:creationId xmlns:a16="http://schemas.microsoft.com/office/drawing/2014/main" id="{372FE924-95E7-A0B2-031E-A5F4E7900AC0}"/>
                </a:ext>
              </a:extLst>
            </p:cNvPr>
            <p:cNvSpPr/>
            <p:nvPr/>
          </p:nvSpPr>
          <p:spPr>
            <a:xfrm>
              <a:off x="1216308" y="564749"/>
              <a:ext cx="1068891" cy="813821"/>
            </a:xfrm>
            <a:prstGeom prst="rect">
              <a:avLst/>
            </a:prstGeom>
            <a:solidFill>
              <a:srgbClr val="007378"/>
            </a:solidFill>
            <a:ln w="12700" cap="flat">
              <a:noFill/>
              <a:miter lim="400000"/>
            </a:ln>
            <a:effectLst/>
          </p:spPr>
          <p:txBody>
            <a:bodyPr wrap="square" lIns="45719" tIns="45719" rIns="45719" bIns="45719" numCol="1"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000">
                  <a:solidFill>
                    <a:srgbClr val="FFFFFF"/>
                  </a:solidFill>
                </a:defRPr>
              </a:pPr>
              <a:endParaRPr kumimoji="0" sz="10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08" name="Understand unique beliefs, barriers and needs">
              <a:extLst>
                <a:ext uri="{FF2B5EF4-FFF2-40B4-BE49-F238E27FC236}">
                  <a16:creationId xmlns:a16="http://schemas.microsoft.com/office/drawing/2014/main" id="{BE3AC9FC-FEE5-5109-3DBE-381ED3718757}"/>
                </a:ext>
              </a:extLst>
            </p:cNvPr>
            <p:cNvSpPr txBox="1"/>
            <p:nvPr/>
          </p:nvSpPr>
          <p:spPr>
            <a:xfrm>
              <a:off x="1294412" y="617717"/>
              <a:ext cx="922222" cy="707884"/>
            </a:xfrm>
            <a:prstGeom prst="rect">
              <a:avLst/>
            </a:prstGeom>
            <a:noFill/>
            <a:ln w="12700" cap="flat">
              <a:noFill/>
              <a:miter lim="400000"/>
            </a:ln>
            <a:effectLst/>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45719" tIns="45719" rIns="45719" bIns="45719" numCol="1" anchor="ctr">
              <a:spAutoFit/>
            </a:bodyPr>
            <a:lstStyle>
              <a:lvl1pPr algn="ctr">
                <a:defRPr sz="1000">
                  <a:solidFill>
                    <a:srgbClr val="FFFFFF"/>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000" b="0" i="0" u="none" strike="noStrike" kern="1200" cap="none" spc="0" normalizeH="0" baseline="0" noProof="0">
                  <a:ln>
                    <a:noFill/>
                  </a:ln>
                  <a:solidFill>
                    <a:srgbClr val="FFFFFF"/>
                  </a:solidFill>
                  <a:effectLst/>
                  <a:uLnTx/>
                  <a:uFillTx/>
                  <a:latin typeface="Arial" panose="020B0604020202020204"/>
                  <a:ea typeface="+mn-ea"/>
                  <a:cs typeface="+mn-cs"/>
                </a:rPr>
                <a:t>Understand beliefs, barriers </a:t>
              </a:r>
              <a:br>
                <a:rPr kumimoji="0" lang="en-GB" sz="1000" b="0" i="0" u="none" strike="noStrike" kern="1200" cap="none" spc="0" normalizeH="0" baseline="0" noProof="0">
                  <a:ln>
                    <a:noFill/>
                  </a:ln>
                  <a:solidFill>
                    <a:srgbClr val="FFFFFF"/>
                  </a:solidFill>
                  <a:effectLst/>
                  <a:uLnTx/>
                  <a:uFillTx/>
                  <a:latin typeface="Arial" panose="020B0604020202020204"/>
                  <a:ea typeface="+mn-ea"/>
                  <a:cs typeface="+mn-cs"/>
                </a:rPr>
              </a:br>
              <a:r>
                <a:rPr kumimoji="0" sz="1000" b="0" i="0" u="none" strike="noStrike" kern="1200" cap="none" spc="0" normalizeH="0" baseline="0" noProof="0">
                  <a:ln>
                    <a:noFill/>
                  </a:ln>
                  <a:solidFill>
                    <a:srgbClr val="FFFFFF"/>
                  </a:solidFill>
                  <a:effectLst/>
                  <a:uLnTx/>
                  <a:uFillTx/>
                  <a:latin typeface="Arial" panose="020B0604020202020204"/>
                  <a:ea typeface="+mn-ea"/>
                  <a:cs typeface="+mn-cs"/>
                </a:rPr>
                <a:t>and needs</a:t>
              </a:r>
            </a:p>
          </p:txBody>
        </p:sp>
        <p:sp>
          <p:nvSpPr>
            <p:cNvPr id="109" name="Rectangle">
              <a:extLst>
                <a:ext uri="{FF2B5EF4-FFF2-40B4-BE49-F238E27FC236}">
                  <a16:creationId xmlns:a16="http://schemas.microsoft.com/office/drawing/2014/main" id="{A86956BC-EA1C-4917-A59C-D03333DC428F}"/>
                </a:ext>
              </a:extLst>
            </p:cNvPr>
            <p:cNvSpPr/>
            <p:nvPr/>
          </p:nvSpPr>
          <p:spPr>
            <a:xfrm>
              <a:off x="2364470" y="564749"/>
              <a:ext cx="1147933" cy="813821"/>
            </a:xfrm>
            <a:prstGeom prst="rect">
              <a:avLst/>
            </a:prstGeom>
            <a:solidFill>
              <a:srgbClr val="007378"/>
            </a:solidFill>
            <a:ln w="12700" cap="flat">
              <a:noFill/>
              <a:miter lim="400000"/>
            </a:ln>
            <a:effectLst/>
          </p:spPr>
          <p:txBody>
            <a:bodyPr wrap="square" lIns="45719" tIns="45719" rIns="45719" bIns="45719" numCol="1"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000">
                  <a:solidFill>
                    <a:srgbClr val="FFFFFF"/>
                  </a:solidFill>
                </a:defRPr>
              </a:pPr>
              <a:endParaRPr kumimoji="0" sz="10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10" name="Develop tailored communication tactics and omnichannel plan">
              <a:extLst>
                <a:ext uri="{FF2B5EF4-FFF2-40B4-BE49-F238E27FC236}">
                  <a16:creationId xmlns:a16="http://schemas.microsoft.com/office/drawing/2014/main" id="{3F21EA52-38AB-B446-78D8-A36B331888FD}"/>
                </a:ext>
              </a:extLst>
            </p:cNvPr>
            <p:cNvSpPr txBox="1"/>
            <p:nvPr/>
          </p:nvSpPr>
          <p:spPr>
            <a:xfrm>
              <a:off x="2416540" y="771605"/>
              <a:ext cx="1043793" cy="400108"/>
            </a:xfrm>
            <a:prstGeom prst="rect">
              <a:avLst/>
            </a:prstGeom>
            <a:noFill/>
            <a:ln w="12700" cap="flat">
              <a:noFill/>
              <a:miter lim="400000"/>
            </a:ln>
            <a:effectLst/>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0" tIns="45719" rIns="0" bIns="45719" numCol="1" anchor="ctr">
              <a:spAutoFit/>
            </a:bodyPr>
            <a:lstStyle>
              <a:lvl1pPr algn="ctr">
                <a:defRPr sz="1000">
                  <a:solidFill>
                    <a:srgbClr val="FFFFFF"/>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000" b="0" i="0" u="none" strike="noStrike" kern="1200" cap="none" spc="0" normalizeH="0" baseline="0" noProof="0">
                  <a:ln>
                    <a:noFill/>
                  </a:ln>
                  <a:solidFill>
                    <a:srgbClr val="FFFFFF"/>
                  </a:solidFill>
                  <a:effectLst/>
                  <a:uLnTx/>
                  <a:uFillTx/>
                  <a:latin typeface="Arial" panose="020B0604020202020204"/>
                  <a:ea typeface="+mn-ea"/>
                  <a:cs typeface="+mn-cs"/>
                </a:rPr>
                <a:t>Develop tailored omnichannel plan</a:t>
              </a:r>
            </a:p>
          </p:txBody>
        </p:sp>
      </p:grpSp>
      <p:grpSp>
        <p:nvGrpSpPr>
          <p:cNvPr id="124" name="Group">
            <a:extLst>
              <a:ext uri="{FF2B5EF4-FFF2-40B4-BE49-F238E27FC236}">
                <a16:creationId xmlns:a16="http://schemas.microsoft.com/office/drawing/2014/main" id="{F2A18B86-9A6A-5800-CFF4-4219C326AD82}"/>
              </a:ext>
            </a:extLst>
          </p:cNvPr>
          <p:cNvGrpSpPr/>
          <p:nvPr/>
        </p:nvGrpSpPr>
        <p:grpSpPr>
          <a:xfrm>
            <a:off x="497955" y="3844506"/>
            <a:ext cx="1496197" cy="2053536"/>
            <a:chOff x="0" y="0"/>
            <a:chExt cx="1496195" cy="2053534"/>
          </a:xfrm>
        </p:grpSpPr>
        <p:sp>
          <p:nvSpPr>
            <p:cNvPr id="125" name="Rectangle">
              <a:extLst>
                <a:ext uri="{FF2B5EF4-FFF2-40B4-BE49-F238E27FC236}">
                  <a16:creationId xmlns:a16="http://schemas.microsoft.com/office/drawing/2014/main" id="{702259DF-2AEA-9151-D299-C44AE75D8AF2}"/>
                </a:ext>
              </a:extLst>
            </p:cNvPr>
            <p:cNvSpPr/>
            <p:nvPr/>
          </p:nvSpPr>
          <p:spPr>
            <a:xfrm>
              <a:off x="6711" y="0"/>
              <a:ext cx="1489484" cy="1445277"/>
            </a:xfrm>
            <a:prstGeom prst="rect">
              <a:avLst/>
            </a:prstGeom>
            <a:solidFill>
              <a:srgbClr val="F9D9E3"/>
            </a:solidFill>
            <a:ln w="12700" cap="flat">
              <a:noFill/>
              <a:miter lim="400000"/>
            </a:ln>
            <a:effectLst/>
          </p:spPr>
          <p:txBody>
            <a:bodyPr wrap="square" lIns="45719" tIns="45719" rIns="45719" bIns="45719" numCol="1" anchor="t">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400" b="1">
                  <a:solidFill>
                    <a:srgbClr val="7C1434"/>
                  </a:solidFill>
                </a:defRPr>
              </a:pPr>
              <a:endParaRPr kumimoji="0" sz="1400" b="1" i="0" u="none" strike="noStrike" kern="1200" cap="none" spc="0" normalizeH="0" baseline="0" noProof="0">
                <a:ln>
                  <a:noFill/>
                </a:ln>
                <a:solidFill>
                  <a:srgbClr val="7C1434"/>
                </a:solidFill>
                <a:effectLst/>
                <a:uLnTx/>
                <a:uFillTx/>
                <a:latin typeface="Arial" panose="020B0604020202020204"/>
                <a:ea typeface="+mn-ea"/>
                <a:cs typeface="+mn-cs"/>
              </a:endParaRPr>
            </a:p>
          </p:txBody>
        </p:sp>
        <p:sp>
          <p:nvSpPr>
            <p:cNvPr id="126" name="Engagement">
              <a:extLst>
                <a:ext uri="{FF2B5EF4-FFF2-40B4-BE49-F238E27FC236}">
                  <a16:creationId xmlns:a16="http://schemas.microsoft.com/office/drawing/2014/main" id="{530A6B96-E0C4-A267-2972-0A984548718A}"/>
                </a:ext>
              </a:extLst>
            </p:cNvPr>
            <p:cNvSpPr txBox="1"/>
            <p:nvPr/>
          </p:nvSpPr>
          <p:spPr>
            <a:xfrm>
              <a:off x="85661" y="136441"/>
              <a:ext cx="1398044" cy="288824"/>
            </a:xfrm>
            <a:prstGeom prst="rect">
              <a:avLst/>
            </a:prstGeom>
            <a:noFill/>
            <a:ln w="12700" cap="flat">
              <a:noFill/>
              <a:miter lim="400000"/>
            </a:ln>
            <a:effectLst/>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45719" tIns="45719" rIns="45719" bIns="45719" numCol="1" anchor="t">
              <a:spAutoFit/>
            </a:bodyPr>
            <a:lstStyle>
              <a:lvl1pPr algn="ctr">
                <a:defRPr sz="1400" b="1">
                  <a:solidFill>
                    <a:srgbClr val="7C1434"/>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400" b="1" i="0" u="none" strike="noStrike" kern="1200" cap="none" spc="0" normalizeH="0" baseline="0" noProof="0">
                  <a:ln>
                    <a:noFill/>
                  </a:ln>
                  <a:solidFill>
                    <a:srgbClr val="7C1434"/>
                  </a:solidFill>
                  <a:effectLst/>
                  <a:uLnTx/>
                  <a:uFillTx/>
                  <a:latin typeface="Arial" panose="020B0604020202020204"/>
                  <a:ea typeface="+mn-ea"/>
                  <a:cs typeface="+mn-cs"/>
                </a:rPr>
                <a:t>Engagement</a:t>
              </a:r>
            </a:p>
          </p:txBody>
        </p:sp>
        <p:sp>
          <p:nvSpPr>
            <p:cNvPr id="127" name="Rectangle">
              <a:extLst>
                <a:ext uri="{FF2B5EF4-FFF2-40B4-BE49-F238E27FC236}">
                  <a16:creationId xmlns:a16="http://schemas.microsoft.com/office/drawing/2014/main" id="{4771EC68-09F0-9B00-EFA9-B825FAB123F1}"/>
                </a:ext>
              </a:extLst>
            </p:cNvPr>
            <p:cNvSpPr/>
            <p:nvPr/>
          </p:nvSpPr>
          <p:spPr>
            <a:xfrm>
              <a:off x="0" y="564749"/>
              <a:ext cx="1489484" cy="813821"/>
            </a:xfrm>
            <a:prstGeom prst="rect">
              <a:avLst/>
            </a:prstGeom>
            <a:solidFill>
              <a:srgbClr val="7C1434"/>
            </a:solidFill>
            <a:ln w="12700" cap="flat">
              <a:noFill/>
              <a:miter lim="400000"/>
            </a:ln>
            <a:effectLst/>
          </p:spPr>
          <p:txBody>
            <a:bodyPr wrap="square" lIns="45719" tIns="45719" rIns="45719" bIns="45719" numCol="1"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000">
                  <a:solidFill>
                    <a:srgbClr val="FFFFFF"/>
                  </a:solidFill>
                </a:defRPr>
              </a:pPr>
              <a:endParaRPr kumimoji="0" sz="10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28" name="Identify educational gaps">
              <a:extLst>
                <a:ext uri="{FF2B5EF4-FFF2-40B4-BE49-F238E27FC236}">
                  <a16:creationId xmlns:a16="http://schemas.microsoft.com/office/drawing/2014/main" id="{B9D5F8E9-F4DD-470D-F0C2-895294427677}"/>
                </a:ext>
              </a:extLst>
            </p:cNvPr>
            <p:cNvSpPr txBox="1"/>
            <p:nvPr/>
          </p:nvSpPr>
          <p:spPr>
            <a:xfrm>
              <a:off x="296675" y="848549"/>
              <a:ext cx="922222" cy="246219"/>
            </a:xfrm>
            <a:prstGeom prst="rect">
              <a:avLst/>
            </a:prstGeom>
            <a:noFill/>
            <a:ln w="12700" cap="flat">
              <a:noFill/>
              <a:miter lim="400000"/>
            </a:ln>
            <a:effectLst/>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45719" tIns="45719" rIns="45719" bIns="45719" numCol="1" anchor="ctr">
              <a:spAutoFit/>
            </a:bodyPr>
            <a:lstStyle>
              <a:lvl1pPr algn="ctr">
                <a:defRPr sz="1000">
                  <a:solidFill>
                    <a:srgbClr val="FFFFFF"/>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000" b="0" i="0" u="none" strike="noStrike" kern="1200" cap="none" spc="0" normalizeH="0" baseline="0" noProof="0">
                  <a:ln>
                    <a:noFill/>
                  </a:ln>
                  <a:solidFill>
                    <a:srgbClr val="FFFFFF"/>
                  </a:solidFill>
                  <a:effectLst/>
                  <a:uLnTx/>
                  <a:uFillTx/>
                  <a:latin typeface="Arial" panose="020B0604020202020204"/>
                  <a:ea typeface="+mn-ea"/>
                  <a:cs typeface="+mn-cs"/>
                </a:rPr>
                <a:t>Identify gaps</a:t>
              </a:r>
            </a:p>
          </p:txBody>
        </p:sp>
        <p:sp>
          <p:nvSpPr>
            <p:cNvPr id="129" name="Rectangle">
              <a:extLst>
                <a:ext uri="{FF2B5EF4-FFF2-40B4-BE49-F238E27FC236}">
                  <a16:creationId xmlns:a16="http://schemas.microsoft.com/office/drawing/2014/main" id="{7721DE58-306C-6F16-D6AC-4048D332CCE1}"/>
                </a:ext>
              </a:extLst>
            </p:cNvPr>
            <p:cNvSpPr/>
            <p:nvPr/>
          </p:nvSpPr>
          <p:spPr>
            <a:xfrm>
              <a:off x="0" y="1434951"/>
              <a:ext cx="1489484" cy="618583"/>
            </a:xfrm>
            <a:prstGeom prst="rect">
              <a:avLst/>
            </a:prstGeom>
            <a:solidFill>
              <a:srgbClr val="7C1434"/>
            </a:solidFill>
            <a:ln w="12700" cap="flat">
              <a:noFill/>
              <a:miter lim="400000"/>
            </a:ln>
            <a:effectLst/>
          </p:spPr>
          <p:txBody>
            <a:bodyPr wrap="square" lIns="45719" tIns="45719" rIns="45719" bIns="45719" numCol="1"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000" b="1">
                  <a:solidFill>
                    <a:srgbClr val="F9D9E3"/>
                  </a:solidFill>
                </a:defRPr>
              </a:pPr>
              <a:endParaRPr kumimoji="0" sz="1000" b="1" i="0" u="none" strike="noStrike" kern="1200" cap="none" spc="0" normalizeH="0" baseline="0" noProof="0">
                <a:ln>
                  <a:noFill/>
                </a:ln>
                <a:solidFill>
                  <a:srgbClr val="F9D9E3"/>
                </a:solidFill>
                <a:effectLst/>
                <a:uLnTx/>
                <a:uFillTx/>
                <a:latin typeface="Arial" panose="020B0604020202020204"/>
                <a:ea typeface="+mn-ea"/>
                <a:cs typeface="+mn-cs"/>
              </a:endParaRPr>
            </a:p>
          </p:txBody>
        </p:sp>
        <p:sp>
          <p:nvSpPr>
            <p:cNvPr id="130" name="Engage with patient steering committees">
              <a:extLst>
                <a:ext uri="{FF2B5EF4-FFF2-40B4-BE49-F238E27FC236}">
                  <a16:creationId xmlns:a16="http://schemas.microsoft.com/office/drawing/2014/main" id="{FDD02EEB-DF0B-3D0D-5FA7-58225D6FF47C}"/>
                </a:ext>
              </a:extLst>
            </p:cNvPr>
            <p:cNvSpPr txBox="1"/>
            <p:nvPr/>
          </p:nvSpPr>
          <p:spPr>
            <a:xfrm>
              <a:off x="58781" y="1560899"/>
              <a:ext cx="1385345" cy="366686"/>
            </a:xfrm>
            <a:prstGeom prst="rect">
              <a:avLst/>
            </a:prstGeom>
            <a:noFill/>
            <a:ln w="12700" cap="flat">
              <a:noFill/>
              <a:miter lim="400000"/>
            </a:ln>
            <a:effectLst/>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45719" tIns="45719" rIns="45719" bIns="45719" numCol="1" anchor="ctr">
              <a:spAutoFit/>
            </a:bodyPr>
            <a:lstStyle>
              <a:lvl1pPr algn="ctr">
                <a:defRPr sz="1000" b="1">
                  <a:solidFill>
                    <a:srgbClr val="F9D9E3"/>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000" b="1" i="0" u="none" strike="noStrike" kern="1200" cap="none" spc="0" normalizeH="0" baseline="0" noProof="0">
                  <a:ln>
                    <a:noFill/>
                  </a:ln>
                  <a:solidFill>
                    <a:srgbClr val="F9D9E3"/>
                  </a:solidFill>
                  <a:effectLst/>
                  <a:uLnTx/>
                  <a:uFillTx/>
                  <a:latin typeface="Arial" panose="020B0604020202020204"/>
                  <a:ea typeface="+mn-ea"/>
                  <a:cs typeface="+mn-cs"/>
                </a:rPr>
                <a:t>Engage with patient steering committees</a:t>
              </a:r>
            </a:p>
          </p:txBody>
        </p:sp>
      </p:grpSp>
      <p:grpSp>
        <p:nvGrpSpPr>
          <p:cNvPr id="131" name="Group">
            <a:extLst>
              <a:ext uri="{FF2B5EF4-FFF2-40B4-BE49-F238E27FC236}">
                <a16:creationId xmlns:a16="http://schemas.microsoft.com/office/drawing/2014/main" id="{01530DBF-5F6B-C1B3-22EF-A5FFF5A434AF}"/>
              </a:ext>
            </a:extLst>
          </p:cNvPr>
          <p:cNvGrpSpPr/>
          <p:nvPr/>
        </p:nvGrpSpPr>
        <p:grpSpPr>
          <a:xfrm>
            <a:off x="9278083" y="3853948"/>
            <a:ext cx="2475192" cy="2060065"/>
            <a:chOff x="0" y="0"/>
            <a:chExt cx="1925976" cy="2060064"/>
          </a:xfrm>
        </p:grpSpPr>
        <p:sp>
          <p:nvSpPr>
            <p:cNvPr id="132" name="Rectangle">
              <a:extLst>
                <a:ext uri="{FF2B5EF4-FFF2-40B4-BE49-F238E27FC236}">
                  <a16:creationId xmlns:a16="http://schemas.microsoft.com/office/drawing/2014/main" id="{004F5976-5EF7-E8D2-ED1C-B22596CB9C1A}"/>
                </a:ext>
              </a:extLst>
            </p:cNvPr>
            <p:cNvSpPr/>
            <p:nvPr/>
          </p:nvSpPr>
          <p:spPr>
            <a:xfrm>
              <a:off x="6437" y="0"/>
              <a:ext cx="1919539" cy="1445277"/>
            </a:xfrm>
            <a:prstGeom prst="rect">
              <a:avLst/>
            </a:prstGeom>
            <a:solidFill>
              <a:srgbClr val="F3C4F4">
                <a:alpha val="80000"/>
              </a:srgbClr>
            </a:solidFill>
            <a:ln w="12700" cap="flat">
              <a:noFill/>
              <a:miter lim="400000"/>
            </a:ln>
            <a:effectLst/>
          </p:spPr>
          <p:txBody>
            <a:bodyPr wrap="square" lIns="45719" tIns="45719" rIns="45719" bIns="45719" numCol="1" anchor="t">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400" b="1">
                  <a:solidFill>
                    <a:srgbClr val="410C42"/>
                  </a:solidFill>
                </a:defRPr>
              </a:pPr>
              <a:endParaRPr kumimoji="0" sz="1400" b="1" i="0" u="none" strike="noStrike" kern="1200" cap="none" spc="0" normalizeH="0" baseline="0" noProof="0">
                <a:ln>
                  <a:noFill/>
                </a:ln>
                <a:solidFill>
                  <a:srgbClr val="410C42"/>
                </a:solidFill>
                <a:effectLst/>
                <a:uLnTx/>
                <a:uFillTx/>
                <a:latin typeface="Arial" panose="020B0604020202020204"/>
                <a:ea typeface="+mn-ea"/>
                <a:cs typeface="+mn-cs"/>
              </a:endParaRPr>
            </a:p>
          </p:txBody>
        </p:sp>
        <p:sp>
          <p:nvSpPr>
            <p:cNvPr id="133" name="Content Validation">
              <a:extLst>
                <a:ext uri="{FF2B5EF4-FFF2-40B4-BE49-F238E27FC236}">
                  <a16:creationId xmlns:a16="http://schemas.microsoft.com/office/drawing/2014/main" id="{FA74C6D9-643A-C667-33C2-1327B5973C5A}"/>
                </a:ext>
              </a:extLst>
            </p:cNvPr>
            <p:cNvSpPr txBox="1"/>
            <p:nvPr/>
          </p:nvSpPr>
          <p:spPr>
            <a:xfrm>
              <a:off x="46475" y="127000"/>
              <a:ext cx="1833781" cy="288824"/>
            </a:xfrm>
            <a:prstGeom prst="rect">
              <a:avLst/>
            </a:prstGeom>
            <a:noFill/>
            <a:ln w="12700" cap="flat">
              <a:noFill/>
              <a:miter lim="400000"/>
            </a:ln>
            <a:effectLst/>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45719" tIns="45719" rIns="45719" bIns="45719" numCol="1" anchor="t">
              <a:spAutoFit/>
            </a:bodyPr>
            <a:lstStyle>
              <a:lvl1pPr algn="ctr">
                <a:defRPr sz="1400" b="1">
                  <a:solidFill>
                    <a:srgbClr val="410C42"/>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400" b="1" i="0" u="none" strike="noStrike" kern="1200" cap="none" spc="0" normalizeH="0" baseline="0" noProof="0">
                  <a:ln>
                    <a:noFill/>
                  </a:ln>
                  <a:solidFill>
                    <a:srgbClr val="410C42"/>
                  </a:solidFill>
                  <a:effectLst/>
                  <a:uLnTx/>
                  <a:uFillTx/>
                  <a:latin typeface="Arial" panose="020B0604020202020204"/>
                  <a:ea typeface="+mn-ea"/>
                  <a:cs typeface="+mn-cs"/>
                </a:rPr>
                <a:t>Content Validation</a:t>
              </a:r>
            </a:p>
          </p:txBody>
        </p:sp>
        <p:sp>
          <p:nvSpPr>
            <p:cNvPr id="134" name="Rectangle">
              <a:extLst>
                <a:ext uri="{FF2B5EF4-FFF2-40B4-BE49-F238E27FC236}">
                  <a16:creationId xmlns:a16="http://schemas.microsoft.com/office/drawing/2014/main" id="{6E6F02A1-2D76-888E-3352-E24ECFC71BC0}"/>
                </a:ext>
              </a:extLst>
            </p:cNvPr>
            <p:cNvSpPr/>
            <p:nvPr/>
          </p:nvSpPr>
          <p:spPr>
            <a:xfrm>
              <a:off x="0" y="1455913"/>
              <a:ext cx="1925221" cy="604151"/>
            </a:xfrm>
            <a:prstGeom prst="rect">
              <a:avLst/>
            </a:prstGeom>
            <a:solidFill>
              <a:schemeClr val="accent2"/>
            </a:solidFill>
            <a:ln w="12700" cap="flat">
              <a:noFill/>
              <a:miter lim="400000"/>
            </a:ln>
            <a:effectLst/>
          </p:spPr>
          <p:txBody>
            <a:bodyPr wrap="square" lIns="45719" tIns="45719" rIns="45719" bIns="45719" numCol="1"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100" b="1">
                  <a:solidFill>
                    <a:srgbClr val="F3C4F4"/>
                  </a:solidFill>
                </a:defRPr>
              </a:pPr>
              <a:endParaRPr kumimoji="0" sz="1100" b="1" i="0" u="none" strike="noStrike" kern="1200" cap="none" spc="0" normalizeH="0" baseline="0" noProof="0">
                <a:ln>
                  <a:noFill/>
                </a:ln>
                <a:solidFill>
                  <a:srgbClr val="F3C4F4"/>
                </a:solidFill>
                <a:effectLst/>
                <a:uLnTx/>
                <a:uFillTx/>
                <a:latin typeface="Arial" panose="020B0604020202020204"/>
                <a:ea typeface="+mn-ea"/>
                <a:cs typeface="+mn-cs"/>
              </a:endParaRPr>
            </a:p>
          </p:txBody>
        </p:sp>
        <p:sp>
          <p:nvSpPr>
            <p:cNvPr id="135" name="25 patients reviewing…">
              <a:extLst>
                <a:ext uri="{FF2B5EF4-FFF2-40B4-BE49-F238E27FC236}">
                  <a16:creationId xmlns:a16="http://schemas.microsoft.com/office/drawing/2014/main" id="{6C552602-7DDE-F9F5-BA23-209B3D16A553}"/>
                </a:ext>
              </a:extLst>
            </p:cNvPr>
            <p:cNvSpPr txBox="1"/>
            <p:nvPr/>
          </p:nvSpPr>
          <p:spPr>
            <a:xfrm>
              <a:off x="52069" y="1542546"/>
              <a:ext cx="1821081" cy="430885"/>
            </a:xfrm>
            <a:prstGeom prst="rect">
              <a:avLst/>
            </a:prstGeom>
            <a:noFill/>
            <a:ln w="12700" cap="flat">
              <a:noFill/>
              <a:miter lim="400000"/>
            </a:ln>
            <a:effectLst/>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45719" tIns="45719" rIns="45719" bIns="45719" numCol="1"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100" b="1">
                  <a:solidFill>
                    <a:srgbClr val="F3C4F4"/>
                  </a:solidFill>
                </a:defRPr>
              </a:pPr>
              <a:r>
                <a:rPr kumimoji="0" sz="1100" b="1" i="0" u="none" strike="noStrike" kern="1200" cap="none" spc="0" normalizeH="0" baseline="0" noProof="0">
                  <a:ln>
                    <a:noFill/>
                  </a:ln>
                  <a:solidFill>
                    <a:srgbClr val="7030A0"/>
                  </a:solidFill>
                  <a:effectLst/>
                  <a:uLnTx/>
                  <a:uFillTx/>
                  <a:latin typeface="Arial" panose="020B0604020202020204"/>
                  <a:ea typeface="+mn-ea"/>
                  <a:cs typeface="+mn-cs"/>
                </a:rPr>
                <a:t>25 patients reviewing</a:t>
              </a:r>
            </a:p>
            <a:p>
              <a:pPr marL="0" marR="0" lvl="0" indent="0" algn="ctr" defTabSz="914400" rtl="0" eaLnBrk="1" fontAlgn="auto" latinLnBrk="0" hangingPunct="1">
                <a:lnSpc>
                  <a:spcPct val="100000"/>
                </a:lnSpc>
                <a:spcBef>
                  <a:spcPts val="0"/>
                </a:spcBef>
                <a:spcAft>
                  <a:spcPts val="0"/>
                </a:spcAft>
                <a:buClrTx/>
                <a:buSzTx/>
                <a:buFontTx/>
                <a:buNone/>
                <a:tabLst/>
                <a:defRPr sz="1100" b="1">
                  <a:solidFill>
                    <a:srgbClr val="F3C4F4"/>
                  </a:solidFill>
                </a:defRPr>
              </a:pPr>
              <a:r>
                <a:rPr kumimoji="0" sz="1100" b="1" i="0" u="none" strike="noStrike" kern="1200" cap="none" spc="0" normalizeH="0" baseline="0" noProof="0">
                  <a:ln>
                    <a:noFill/>
                  </a:ln>
                  <a:solidFill>
                    <a:srgbClr val="7030A0"/>
                  </a:solidFill>
                  <a:effectLst/>
                  <a:uLnTx/>
                  <a:uFillTx/>
                  <a:latin typeface="Arial" panose="020B0604020202020204"/>
                  <a:ea typeface="+mn-ea"/>
                  <a:cs typeface="+mn-cs"/>
                </a:rPr>
                <a:t>two PLS templates</a:t>
              </a:r>
            </a:p>
          </p:txBody>
        </p:sp>
        <p:sp>
          <p:nvSpPr>
            <p:cNvPr id="136" name="Rectangle">
              <a:extLst>
                <a:ext uri="{FF2B5EF4-FFF2-40B4-BE49-F238E27FC236}">
                  <a16:creationId xmlns:a16="http://schemas.microsoft.com/office/drawing/2014/main" id="{736610F9-13A1-C7F5-DACC-7F3CD633D440}"/>
                </a:ext>
              </a:extLst>
            </p:cNvPr>
            <p:cNvSpPr/>
            <p:nvPr/>
          </p:nvSpPr>
          <p:spPr>
            <a:xfrm>
              <a:off x="7230" y="555307"/>
              <a:ext cx="927267" cy="813820"/>
            </a:xfrm>
            <a:prstGeom prst="rect">
              <a:avLst/>
            </a:prstGeom>
            <a:solidFill>
              <a:schemeClr val="accent2"/>
            </a:solidFill>
            <a:ln w="12700" cap="flat">
              <a:noFill/>
              <a:miter lim="400000"/>
            </a:ln>
            <a:effectLst/>
          </p:spPr>
          <p:txBody>
            <a:bodyPr wrap="square" lIns="45719" tIns="45719" rIns="45719" bIns="45719" numCol="1"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000">
                  <a:solidFill>
                    <a:srgbClr val="FFFFFF"/>
                  </a:solidFill>
                </a:defRPr>
              </a:pPr>
              <a:endParaRPr kumimoji="0" sz="10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37" name="Assess impact and readability">
              <a:extLst>
                <a:ext uri="{FF2B5EF4-FFF2-40B4-BE49-F238E27FC236}">
                  <a16:creationId xmlns:a16="http://schemas.microsoft.com/office/drawing/2014/main" id="{5B2AAF9B-832B-C960-7F7C-70BA4DD3266B}"/>
                </a:ext>
              </a:extLst>
            </p:cNvPr>
            <p:cNvSpPr txBox="1"/>
            <p:nvPr/>
          </p:nvSpPr>
          <p:spPr>
            <a:xfrm>
              <a:off x="59300" y="762164"/>
              <a:ext cx="823127" cy="400108"/>
            </a:xfrm>
            <a:prstGeom prst="rect">
              <a:avLst/>
            </a:prstGeom>
            <a:noFill/>
            <a:ln w="12700" cap="flat">
              <a:noFill/>
              <a:miter lim="400000"/>
            </a:ln>
            <a:effectLst/>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45719" tIns="45719" rIns="45719" bIns="45719" numCol="1" anchor="ctr">
              <a:spAutoFit/>
            </a:bodyPr>
            <a:lstStyle>
              <a:lvl1pPr algn="ctr">
                <a:defRPr sz="1000">
                  <a:solidFill>
                    <a:srgbClr val="FFFFFF"/>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FFFFFF"/>
                  </a:solidFill>
                  <a:effectLst/>
                  <a:uLnTx/>
                  <a:uFillTx/>
                  <a:latin typeface="Arial" panose="020B0604020202020204"/>
                  <a:ea typeface="+mn-ea"/>
                  <a:cs typeface="+mn-cs"/>
                </a:rPr>
                <a:t>I</a:t>
              </a:r>
              <a:r>
                <a:rPr kumimoji="0" sz="1000" b="0" i="0" u="none" strike="noStrike" kern="1200" cap="none" spc="0" normalizeH="0" baseline="0" noProof="0" err="1">
                  <a:ln>
                    <a:noFill/>
                  </a:ln>
                  <a:solidFill>
                    <a:srgbClr val="FFFFFF"/>
                  </a:solidFill>
                  <a:effectLst/>
                  <a:uLnTx/>
                  <a:uFillTx/>
                  <a:latin typeface="Arial" panose="020B0604020202020204"/>
                  <a:ea typeface="+mn-ea"/>
                  <a:cs typeface="+mn-cs"/>
                </a:rPr>
                <a:t>mpact</a:t>
              </a:r>
              <a:r>
                <a:rPr kumimoji="0" sz="1000" b="0" i="0" u="none" strike="noStrike" kern="1200" cap="none" spc="0" normalizeH="0" baseline="0" noProof="0">
                  <a:ln>
                    <a:noFill/>
                  </a:ln>
                  <a:solidFill>
                    <a:srgbClr val="FFFFFF"/>
                  </a:solidFill>
                  <a:effectLst/>
                  <a:uLnTx/>
                  <a:uFillTx/>
                  <a:latin typeface="Arial" panose="020B0604020202020204"/>
                  <a:ea typeface="+mn-ea"/>
                  <a:cs typeface="+mn-cs"/>
                </a:rPr>
                <a:t> and readability</a:t>
              </a:r>
            </a:p>
          </p:txBody>
        </p:sp>
        <p:sp>
          <p:nvSpPr>
            <p:cNvPr id="138" name="Rectangle">
              <a:extLst>
                <a:ext uri="{FF2B5EF4-FFF2-40B4-BE49-F238E27FC236}">
                  <a16:creationId xmlns:a16="http://schemas.microsoft.com/office/drawing/2014/main" id="{32CEE667-6526-43CD-6FDD-D50C75C5A6B4}"/>
                </a:ext>
              </a:extLst>
            </p:cNvPr>
            <p:cNvSpPr/>
            <p:nvPr/>
          </p:nvSpPr>
          <p:spPr>
            <a:xfrm>
              <a:off x="998708" y="555307"/>
              <a:ext cx="926512" cy="813820"/>
            </a:xfrm>
            <a:prstGeom prst="rect">
              <a:avLst/>
            </a:prstGeom>
            <a:solidFill>
              <a:schemeClr val="accent2"/>
            </a:solidFill>
            <a:ln w="12700" cap="flat">
              <a:noFill/>
              <a:miter lim="400000"/>
            </a:ln>
            <a:effectLst/>
          </p:spPr>
          <p:txBody>
            <a:bodyPr wrap="square" lIns="45719" tIns="45719" rIns="45719" bIns="45719" numCol="1"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000">
                  <a:solidFill>
                    <a:srgbClr val="FFFFFF"/>
                  </a:solidFill>
                </a:defRPr>
              </a:pPr>
              <a:endParaRPr kumimoji="0" sz="10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39" name="Develop patient-supportive materials">
              <a:extLst>
                <a:ext uri="{FF2B5EF4-FFF2-40B4-BE49-F238E27FC236}">
                  <a16:creationId xmlns:a16="http://schemas.microsoft.com/office/drawing/2014/main" id="{A6E4F74E-AA15-17FE-B27B-BE3CCA1F4AD9}"/>
                </a:ext>
              </a:extLst>
            </p:cNvPr>
            <p:cNvSpPr txBox="1"/>
            <p:nvPr/>
          </p:nvSpPr>
          <p:spPr>
            <a:xfrm>
              <a:off x="1050778" y="639175"/>
              <a:ext cx="822372" cy="646086"/>
            </a:xfrm>
            <a:prstGeom prst="rect">
              <a:avLst/>
            </a:prstGeom>
            <a:noFill/>
            <a:ln w="12700" cap="flat">
              <a:noFill/>
              <a:miter lim="400000"/>
            </a:ln>
            <a:effectLst/>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45719" tIns="45719" rIns="45719" bIns="45719" numCol="1" anchor="ctr">
              <a:spAutoFit/>
            </a:bodyPr>
            <a:lstStyle>
              <a:lvl1pPr algn="ctr">
                <a:defRPr sz="1000">
                  <a:solidFill>
                    <a:srgbClr val="FFFFFF"/>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000" b="0" i="0" u="none" strike="noStrike" kern="1200" cap="none" spc="0" normalizeH="0" baseline="0" noProof="0">
                  <a:ln>
                    <a:noFill/>
                  </a:ln>
                  <a:solidFill>
                    <a:srgbClr val="FFFFFF"/>
                  </a:solidFill>
                  <a:effectLst/>
                  <a:uLnTx/>
                  <a:uFillTx/>
                  <a:latin typeface="Arial" panose="020B0604020202020204"/>
                  <a:ea typeface="+mn-ea"/>
                  <a:cs typeface="+mn-cs"/>
                </a:rPr>
                <a:t>Develop patient-supportive materials</a:t>
              </a:r>
            </a:p>
          </p:txBody>
        </p:sp>
      </p:grpSp>
      <p:sp>
        <p:nvSpPr>
          <p:cNvPr id="140" name="TextBox 8">
            <a:extLst>
              <a:ext uri="{FF2B5EF4-FFF2-40B4-BE49-F238E27FC236}">
                <a16:creationId xmlns:a16="http://schemas.microsoft.com/office/drawing/2014/main" id="{EA55D6A5-29A4-8401-668D-C521B5AA87F7}"/>
              </a:ext>
            </a:extLst>
          </p:cNvPr>
          <p:cNvSpPr txBox="1"/>
          <p:nvPr/>
        </p:nvSpPr>
        <p:spPr>
          <a:xfrm>
            <a:off x="1240857" y="257775"/>
            <a:ext cx="1870368" cy="288824"/>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lvl1pPr>
              <a:defRPr sz="1400" b="1" spc="300">
                <a:solidFill>
                  <a:srgbClr val="E1417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400" b="1" i="0" u="none" strike="noStrike" kern="1200" cap="none" spc="300" normalizeH="0" baseline="0" noProof="0">
                <a:ln>
                  <a:noFill/>
                </a:ln>
                <a:solidFill>
                  <a:srgbClr val="E14171"/>
                </a:solidFill>
                <a:effectLst/>
                <a:uLnTx/>
                <a:uFillTx/>
                <a:latin typeface="Arial" panose="020B0604020202020204"/>
                <a:ea typeface="+mn-ea"/>
                <a:cs typeface="+mn-cs"/>
              </a:rPr>
              <a:t>INTRODUCING: </a:t>
            </a:r>
          </a:p>
        </p:txBody>
      </p:sp>
      <p:sp>
        <p:nvSpPr>
          <p:cNvPr id="141" name="Slide Number Placeholder 5">
            <a:extLst>
              <a:ext uri="{FF2B5EF4-FFF2-40B4-BE49-F238E27FC236}">
                <a16:creationId xmlns:a16="http://schemas.microsoft.com/office/drawing/2014/main" id="{62D0A0E3-995B-5E69-D40C-5A9711E25C5F}"/>
              </a:ext>
            </a:extLst>
          </p:cNvPr>
          <p:cNvSpPr txBox="1">
            <a:spLocks/>
          </p:cNvSpPr>
          <p:nvPr/>
        </p:nvSpPr>
        <p:spPr>
          <a:xfrm>
            <a:off x="407499" y="6486523"/>
            <a:ext cx="245404" cy="226987"/>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none" lIns="45719" rIns="45719">
            <a:spAutoFit/>
          </a:bodyPr>
          <a:lstStyle>
            <a:defPPr marL="0" marR="0" indent="0" algn="l" defTabSz="914400" rtl="0" fontAlgn="auto" latinLnBrk="1" hangingPunct="0">
              <a:lnSpc>
                <a:spcPct val="100000"/>
              </a:lnSpc>
              <a:spcBef>
                <a:spcPts val="0"/>
              </a:spcBef>
              <a:spcAft>
                <a:spcPts val="0"/>
              </a:spcAft>
              <a:buClrTx/>
              <a:buSzTx/>
              <a:buFontTx/>
              <a:buNone/>
              <a:tabLst/>
              <a:defRPr kumimoji="0" lang="en-US" sz="1800" b="0" i="0" u="none" strike="noStrike" cap="none" spc="0" normalizeH="0" baseline="0">
                <a:ln>
                  <a:noFill/>
                </a:ln>
                <a:solidFill>
                  <a:srgbClr val="000000"/>
                </a:solidFill>
                <a:effectLst/>
                <a:uFillTx/>
              </a:defRPr>
            </a:defPPr>
            <a:lvl1pPr marL="0" marR="0" indent="0" algn="ctr" defTabSz="914400" rtl="0" eaLnBrk="1" fontAlgn="auto" latinLnBrk="0" hangingPunct="0">
              <a:lnSpc>
                <a:spcPct val="100000"/>
              </a:lnSpc>
              <a:spcBef>
                <a:spcPts val="0"/>
              </a:spcBef>
              <a:spcAft>
                <a:spcPts val="0"/>
              </a:spcAft>
              <a:buClrTx/>
              <a:buSzTx/>
              <a:buFontTx/>
              <a:buNone/>
              <a:tabLst/>
              <a:defRPr kumimoji="0" sz="1000" b="0" i="0" u="none" strike="noStrike" kern="1200" cap="none" spc="0" normalizeH="0" baseline="0">
                <a:ln>
                  <a:noFill/>
                </a:ln>
                <a:solidFill>
                  <a:schemeClr val="accent5"/>
                </a:solidFill>
                <a:effectLst/>
                <a:uFillTx/>
                <a:latin typeface="Arial"/>
                <a:ea typeface="Arial"/>
                <a:cs typeface="Arial"/>
                <a:sym typeface="Arial"/>
              </a:defRPr>
            </a:lvl1pPr>
            <a:lvl2pPr marL="0" marR="0" indent="457200" algn="l" defTabSz="914400" rtl="0" eaLnBrk="1" fontAlgn="auto" latinLnBrk="0" hangingPunct="0">
              <a:lnSpc>
                <a:spcPct val="100000"/>
              </a:lnSpc>
              <a:spcBef>
                <a:spcPts val="0"/>
              </a:spcBef>
              <a:spcAft>
                <a:spcPts val="0"/>
              </a:spcAft>
              <a:buClrTx/>
              <a:buSzTx/>
              <a:buFontTx/>
              <a:buNone/>
              <a:tabLst/>
              <a:defRPr kumimoji="0" sz="1800" b="0" i="0" u="none" strike="noStrike" kern="1200" cap="none" spc="0" normalizeH="0" baseline="0">
                <a:ln>
                  <a:noFill/>
                </a:ln>
                <a:solidFill>
                  <a:srgbClr val="000000"/>
                </a:solidFill>
                <a:effectLst/>
                <a:uFillTx/>
                <a:latin typeface="Arial"/>
                <a:ea typeface="Arial"/>
                <a:cs typeface="Arial"/>
                <a:sym typeface="Arial"/>
              </a:defRPr>
            </a:lvl2pPr>
            <a:lvl3pPr marL="0" marR="0" indent="914400" algn="l" defTabSz="914400" rtl="0" eaLnBrk="1" fontAlgn="auto" latinLnBrk="0" hangingPunct="0">
              <a:lnSpc>
                <a:spcPct val="100000"/>
              </a:lnSpc>
              <a:spcBef>
                <a:spcPts val="0"/>
              </a:spcBef>
              <a:spcAft>
                <a:spcPts val="0"/>
              </a:spcAft>
              <a:buClrTx/>
              <a:buSzTx/>
              <a:buFontTx/>
              <a:buNone/>
              <a:tabLst/>
              <a:defRPr kumimoji="0" sz="1800" b="0" i="0" u="none" strike="noStrike" kern="1200" cap="none" spc="0" normalizeH="0" baseline="0">
                <a:ln>
                  <a:noFill/>
                </a:ln>
                <a:solidFill>
                  <a:srgbClr val="000000"/>
                </a:solidFill>
                <a:effectLst/>
                <a:uFillTx/>
                <a:latin typeface="Arial"/>
                <a:ea typeface="Arial"/>
                <a:cs typeface="Arial"/>
                <a:sym typeface="Arial"/>
              </a:defRPr>
            </a:lvl3pPr>
            <a:lvl4pPr marL="0" marR="0" indent="1371600" algn="l" defTabSz="914400" rtl="0" eaLnBrk="1" fontAlgn="auto" latinLnBrk="0" hangingPunct="0">
              <a:lnSpc>
                <a:spcPct val="100000"/>
              </a:lnSpc>
              <a:spcBef>
                <a:spcPts val="0"/>
              </a:spcBef>
              <a:spcAft>
                <a:spcPts val="0"/>
              </a:spcAft>
              <a:buClrTx/>
              <a:buSzTx/>
              <a:buFontTx/>
              <a:buNone/>
              <a:tabLst/>
              <a:defRPr kumimoji="0" sz="1800" b="0" i="0" u="none" strike="noStrike" kern="1200" cap="none" spc="0" normalizeH="0" baseline="0">
                <a:ln>
                  <a:noFill/>
                </a:ln>
                <a:solidFill>
                  <a:srgbClr val="000000"/>
                </a:solidFill>
                <a:effectLst/>
                <a:uFillTx/>
                <a:latin typeface="Arial"/>
                <a:ea typeface="Arial"/>
                <a:cs typeface="Arial"/>
                <a:sym typeface="Arial"/>
              </a:defRPr>
            </a:lvl4pPr>
            <a:lvl5pPr marL="0" marR="0" indent="1828800" algn="l" defTabSz="914400" rtl="0" eaLnBrk="1" fontAlgn="auto" latinLnBrk="0" hangingPunct="0">
              <a:lnSpc>
                <a:spcPct val="100000"/>
              </a:lnSpc>
              <a:spcBef>
                <a:spcPts val="0"/>
              </a:spcBef>
              <a:spcAft>
                <a:spcPts val="0"/>
              </a:spcAft>
              <a:buClrTx/>
              <a:buSzTx/>
              <a:buFontTx/>
              <a:buNone/>
              <a:tabLst/>
              <a:defRPr kumimoji="0" sz="1800" b="0" i="0" u="none" strike="noStrike" kern="1200" cap="none" spc="0" normalizeH="0" baseline="0">
                <a:ln>
                  <a:noFill/>
                </a:ln>
                <a:solidFill>
                  <a:srgbClr val="000000"/>
                </a:solidFill>
                <a:effectLst/>
                <a:uFillTx/>
                <a:latin typeface="Arial"/>
                <a:ea typeface="Arial"/>
                <a:cs typeface="Arial"/>
                <a:sym typeface="Arial"/>
              </a:defRPr>
            </a:lvl5pPr>
            <a:lvl6pPr marL="0" marR="0" indent="2286000" algn="l" defTabSz="914400" rtl="0" eaLnBrk="1" fontAlgn="auto" latinLnBrk="0" hangingPunct="0">
              <a:lnSpc>
                <a:spcPct val="100000"/>
              </a:lnSpc>
              <a:spcBef>
                <a:spcPts val="0"/>
              </a:spcBef>
              <a:spcAft>
                <a:spcPts val="0"/>
              </a:spcAft>
              <a:buClrTx/>
              <a:buSzTx/>
              <a:buFontTx/>
              <a:buNone/>
              <a:tabLst/>
              <a:defRPr kumimoji="0" sz="1800" b="0" i="0" u="none" strike="noStrike" kern="1200" cap="none" spc="0" normalizeH="0" baseline="0">
                <a:ln>
                  <a:noFill/>
                </a:ln>
                <a:solidFill>
                  <a:srgbClr val="000000"/>
                </a:solidFill>
                <a:effectLst/>
                <a:uFillTx/>
                <a:latin typeface="Arial"/>
                <a:ea typeface="Arial"/>
                <a:cs typeface="Arial"/>
                <a:sym typeface="Arial"/>
              </a:defRPr>
            </a:lvl6pPr>
            <a:lvl7pPr marL="0" marR="0" indent="2743200" algn="l" defTabSz="914400" rtl="0" eaLnBrk="1" fontAlgn="auto" latinLnBrk="0" hangingPunct="0">
              <a:lnSpc>
                <a:spcPct val="100000"/>
              </a:lnSpc>
              <a:spcBef>
                <a:spcPts val="0"/>
              </a:spcBef>
              <a:spcAft>
                <a:spcPts val="0"/>
              </a:spcAft>
              <a:buClrTx/>
              <a:buSzTx/>
              <a:buFontTx/>
              <a:buNone/>
              <a:tabLst/>
              <a:defRPr kumimoji="0" sz="1800" b="0" i="0" u="none" strike="noStrike" kern="1200" cap="none" spc="0" normalizeH="0" baseline="0">
                <a:ln>
                  <a:noFill/>
                </a:ln>
                <a:solidFill>
                  <a:srgbClr val="000000"/>
                </a:solidFill>
                <a:effectLst/>
                <a:uFillTx/>
                <a:latin typeface="Arial"/>
                <a:ea typeface="Arial"/>
                <a:cs typeface="Arial"/>
                <a:sym typeface="Arial"/>
              </a:defRPr>
            </a:lvl7pPr>
            <a:lvl8pPr marL="0" marR="0" indent="3200400" algn="l" defTabSz="914400" rtl="0" eaLnBrk="1" fontAlgn="auto" latinLnBrk="0" hangingPunct="0">
              <a:lnSpc>
                <a:spcPct val="100000"/>
              </a:lnSpc>
              <a:spcBef>
                <a:spcPts val="0"/>
              </a:spcBef>
              <a:spcAft>
                <a:spcPts val="0"/>
              </a:spcAft>
              <a:buClrTx/>
              <a:buSzTx/>
              <a:buFontTx/>
              <a:buNone/>
              <a:tabLst/>
              <a:defRPr kumimoji="0" sz="1800" b="0" i="0" u="none" strike="noStrike" kern="1200" cap="none" spc="0" normalizeH="0" baseline="0">
                <a:ln>
                  <a:noFill/>
                </a:ln>
                <a:solidFill>
                  <a:srgbClr val="000000"/>
                </a:solidFill>
                <a:effectLst/>
                <a:uFillTx/>
                <a:latin typeface="Arial"/>
                <a:ea typeface="Arial"/>
                <a:cs typeface="Arial"/>
                <a:sym typeface="Arial"/>
              </a:defRPr>
            </a:lvl8pPr>
            <a:lvl9pPr marL="0" marR="0" indent="3657600" algn="l" defTabSz="914400" rtl="0" eaLnBrk="1" fontAlgn="auto" latinLnBrk="0" hangingPunct="0">
              <a:lnSpc>
                <a:spcPct val="100000"/>
              </a:lnSpc>
              <a:spcBef>
                <a:spcPts val="0"/>
              </a:spcBef>
              <a:spcAft>
                <a:spcPts val="0"/>
              </a:spcAft>
              <a:buClrTx/>
              <a:buSzTx/>
              <a:buFontTx/>
              <a:buNone/>
              <a:tabLst/>
              <a:defRPr kumimoji="0" sz="1800" b="0" i="0" u="none" strike="noStrike" kern="1200" cap="none" spc="0" normalizeH="0" baseline="0">
                <a:ln>
                  <a:noFill/>
                </a:ln>
                <a:solidFill>
                  <a:srgbClr val="000000"/>
                </a:solidFill>
                <a:effectLst/>
                <a:uFillTx/>
                <a:latin typeface="Arial"/>
                <a:ea typeface="Arial"/>
                <a:cs typeface="Arial"/>
                <a:sym typeface="Arial"/>
              </a:defRPr>
            </a:lvl9pPr>
          </a:lstStyle>
          <a:p>
            <a:pPr marL="0" marR="0" lvl="0" indent="0" algn="ctr" defTabSz="914400" rtl="0" eaLnBrk="1" fontAlgn="auto" latinLnBrk="0" hangingPunct="0">
              <a:lnSpc>
                <a:spcPct val="100000"/>
              </a:lnSpc>
              <a:spcBef>
                <a:spcPts val="0"/>
              </a:spcBef>
              <a:spcAft>
                <a:spcPts val="0"/>
              </a:spcAft>
              <a:buClrTx/>
              <a:buSzTx/>
              <a:buFontTx/>
              <a:buNone/>
              <a:tabLst/>
              <a:defRPr/>
            </a:pPr>
            <a:fld id="{86CB4B4D-7CA3-9044-876B-883B54F8677D}" type="slidenum">
              <a:rPr kumimoji="0" lang="en-US" sz="1000" b="0" i="0" u="none" strike="noStrike" kern="1200" cap="none" spc="0" normalizeH="0" baseline="0" noProof="0" smtClean="0">
                <a:ln>
                  <a:noFill/>
                </a:ln>
                <a:solidFill>
                  <a:srgbClr val="00E5EF"/>
                </a:solidFill>
                <a:effectLst/>
                <a:uLnTx/>
                <a:uFillTx/>
                <a:latin typeface="Arial"/>
                <a:cs typeface="Arial"/>
                <a:sym typeface="Arial"/>
              </a:rPr>
              <a:pPr marL="0" marR="0" lvl="0" indent="0" algn="ctr" defTabSz="914400" rtl="0" eaLnBrk="1" fontAlgn="auto" latinLnBrk="0" hangingPunct="0">
                <a:lnSpc>
                  <a:spcPct val="100000"/>
                </a:lnSpc>
                <a:spcBef>
                  <a:spcPts val="0"/>
                </a:spcBef>
                <a:spcAft>
                  <a:spcPts val="0"/>
                </a:spcAft>
                <a:buClrTx/>
                <a:buSzTx/>
                <a:buFontTx/>
                <a:buNone/>
                <a:tabLst/>
                <a:defRPr/>
              </a:pPr>
              <a:t>27</a:t>
            </a:fld>
            <a:endParaRPr kumimoji="0" lang="en-US" sz="1000" b="0" i="0" u="none" strike="noStrike" kern="1200" cap="none" spc="0" normalizeH="0" baseline="0" noProof="0">
              <a:ln>
                <a:noFill/>
              </a:ln>
              <a:solidFill>
                <a:srgbClr val="00E5EF"/>
              </a:solidFill>
              <a:effectLst/>
              <a:uLnTx/>
              <a:uFillTx/>
              <a:latin typeface="Arial"/>
              <a:cs typeface="Arial"/>
              <a:sym typeface="Arial"/>
            </a:endParaRPr>
          </a:p>
        </p:txBody>
      </p:sp>
      <p:grpSp>
        <p:nvGrpSpPr>
          <p:cNvPr id="143" name="Group">
            <a:extLst>
              <a:ext uri="{FF2B5EF4-FFF2-40B4-BE49-F238E27FC236}">
                <a16:creationId xmlns:a16="http://schemas.microsoft.com/office/drawing/2014/main" id="{DDC27E6C-CB61-BC2D-6864-6D4DA1A75535}"/>
              </a:ext>
            </a:extLst>
          </p:cNvPr>
          <p:cNvGrpSpPr/>
          <p:nvPr/>
        </p:nvGrpSpPr>
        <p:grpSpPr>
          <a:xfrm>
            <a:off x="163974" y="1823725"/>
            <a:ext cx="12970276" cy="904872"/>
            <a:chOff x="0" y="0"/>
            <a:chExt cx="12970274" cy="904870"/>
          </a:xfrm>
        </p:grpSpPr>
        <p:sp>
          <p:nvSpPr>
            <p:cNvPr id="144" name="Rounded Rectangle 29">
              <a:extLst>
                <a:ext uri="{FF2B5EF4-FFF2-40B4-BE49-F238E27FC236}">
                  <a16:creationId xmlns:a16="http://schemas.microsoft.com/office/drawing/2014/main" id="{7A2B4952-AE0E-F060-AC8E-97FF401830E8}"/>
                </a:ext>
              </a:extLst>
            </p:cNvPr>
            <p:cNvSpPr/>
            <p:nvPr/>
          </p:nvSpPr>
          <p:spPr>
            <a:xfrm>
              <a:off x="0" y="0"/>
              <a:ext cx="12970274" cy="904870"/>
            </a:xfrm>
            <a:prstGeom prst="roundRect">
              <a:avLst>
                <a:gd name="adj" fmla="val 50000"/>
              </a:avLst>
            </a:prstGeom>
            <a:solidFill>
              <a:schemeClr val="accent4"/>
            </a:solidFill>
            <a:ln w="12700" cap="flat">
              <a:noFill/>
              <a:miter lim="400000"/>
            </a:ln>
            <a:effectLst/>
          </p:spPr>
          <p:txBody>
            <a:bodyPr wrap="square" lIns="45719" tIns="45719" rIns="45719" bIns="45719" numCol="1"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solidFill>
                    <a:srgbClr val="FFFFFF"/>
                  </a:solidFill>
                </a:defRPr>
              </a:pPr>
              <a:endParaRPr kumimoji="0"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45" name="RESEARCH QUESTION:…">
              <a:extLst>
                <a:ext uri="{FF2B5EF4-FFF2-40B4-BE49-F238E27FC236}">
                  <a16:creationId xmlns:a16="http://schemas.microsoft.com/office/drawing/2014/main" id="{BF8108B5-0A39-007E-80E7-AB991E385023}"/>
                </a:ext>
              </a:extLst>
            </p:cNvPr>
            <p:cNvSpPr txBox="1"/>
            <p:nvPr/>
          </p:nvSpPr>
          <p:spPr>
            <a:xfrm>
              <a:off x="504182" y="193723"/>
              <a:ext cx="6687084" cy="523217"/>
            </a:xfrm>
            <a:prstGeom prst="rect">
              <a:avLst/>
            </a:prstGeom>
            <a:noFill/>
            <a:ln w="12700" cap="flat">
              <a:noFill/>
              <a:miter lim="400000"/>
            </a:ln>
            <a:effectLst/>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none" lIns="45719" tIns="45719" rIns="45719" bIns="45719" numCol="1"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400" b="1" spc="300">
                  <a:solidFill>
                    <a:srgbClr val="00E5EF"/>
                  </a:solidFill>
                </a:defRPr>
              </a:pPr>
              <a:r>
                <a:rPr kumimoji="0" sz="1400" b="1" i="0" u="none" strike="noStrike" kern="1200" cap="none" spc="300" normalizeH="0" baseline="0" noProof="0">
                  <a:ln>
                    <a:noFill/>
                  </a:ln>
                  <a:solidFill>
                    <a:schemeClr val="accent1">
                      <a:lumMod val="75000"/>
                    </a:schemeClr>
                  </a:solidFill>
                  <a:effectLst/>
                  <a:uLnTx/>
                  <a:uFillTx/>
                  <a:latin typeface="Arial" panose="020B0604020202020204"/>
                  <a:ea typeface="+mn-ea"/>
                  <a:cs typeface="+mn-cs"/>
                </a:rPr>
                <a:t>RESEARCH QUESTION:</a:t>
              </a:r>
            </a:p>
            <a:p>
              <a:pPr marL="0" marR="0" lvl="0" indent="0" algn="l" defTabSz="914400" rtl="0" eaLnBrk="1" fontAlgn="auto" latinLnBrk="0" hangingPunct="1">
                <a:lnSpc>
                  <a:spcPct val="100000"/>
                </a:lnSpc>
                <a:spcBef>
                  <a:spcPts val="0"/>
                </a:spcBef>
                <a:spcAft>
                  <a:spcPts val="0"/>
                </a:spcAft>
                <a:buClrTx/>
                <a:buSzTx/>
                <a:buFontTx/>
                <a:buNone/>
                <a:tabLst/>
                <a:defRPr sz="1400">
                  <a:solidFill>
                    <a:srgbClr val="FFFFFF"/>
                  </a:solidFill>
                </a:defRPr>
              </a:pPr>
              <a:r>
                <a:rPr kumimoji="0" sz="1400" b="0" i="0" u="none" strike="noStrike" kern="1200" cap="none" spc="0" normalizeH="0" baseline="0" noProof="0">
                  <a:ln>
                    <a:noFill/>
                  </a:ln>
                  <a:solidFill>
                    <a:srgbClr val="FFFFFF"/>
                  </a:solidFill>
                  <a:effectLst/>
                  <a:uLnTx/>
                  <a:uFillTx/>
                  <a:latin typeface="Arial" panose="020B0604020202020204"/>
                  <a:ea typeface="+mn-ea"/>
                  <a:cs typeface="+mn-cs"/>
                </a:rPr>
                <a:t>How can we optimize patient communication tailored to their personal preferences?</a:t>
              </a:r>
            </a:p>
          </p:txBody>
        </p:sp>
      </p:grpSp>
      <p:grpSp>
        <p:nvGrpSpPr>
          <p:cNvPr id="146" name="Rectangle 12">
            <a:extLst>
              <a:ext uri="{FF2B5EF4-FFF2-40B4-BE49-F238E27FC236}">
                <a16:creationId xmlns:a16="http://schemas.microsoft.com/office/drawing/2014/main" id="{E52DEC06-D25C-0BE0-1952-2243B7F02BF9}"/>
              </a:ext>
            </a:extLst>
          </p:cNvPr>
          <p:cNvGrpSpPr/>
          <p:nvPr/>
        </p:nvGrpSpPr>
        <p:grpSpPr>
          <a:xfrm>
            <a:off x="511614" y="2621096"/>
            <a:ext cx="11268451" cy="366620"/>
            <a:chOff x="0" y="0"/>
            <a:chExt cx="11268450" cy="366618"/>
          </a:xfrm>
        </p:grpSpPr>
        <p:sp>
          <p:nvSpPr>
            <p:cNvPr id="147" name="Rectangle">
              <a:extLst>
                <a:ext uri="{FF2B5EF4-FFF2-40B4-BE49-F238E27FC236}">
                  <a16:creationId xmlns:a16="http://schemas.microsoft.com/office/drawing/2014/main" id="{6934A7E7-652F-8D8A-FAC1-04837FE6427E}"/>
                </a:ext>
              </a:extLst>
            </p:cNvPr>
            <p:cNvSpPr/>
            <p:nvPr/>
          </p:nvSpPr>
          <p:spPr>
            <a:xfrm>
              <a:off x="-1" y="0"/>
              <a:ext cx="11268452" cy="366619"/>
            </a:xfrm>
            <a:prstGeom prst="rect">
              <a:avLst/>
            </a:prstGeom>
            <a:solidFill>
              <a:schemeClr val="accent2"/>
            </a:solidFill>
            <a:ln w="12700" cap="flat">
              <a:noFill/>
              <a:miter lim="400000"/>
            </a:ln>
            <a:effectLst/>
          </p:spPr>
          <p:txBody>
            <a:bodyPr wrap="square" lIns="45719" tIns="45719" rIns="45719" bIns="45719" numCol="1"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400" b="1">
                  <a:solidFill>
                    <a:srgbClr val="FFFFFF"/>
                  </a:solidFill>
                </a:defRPr>
              </a:pPr>
              <a:endParaRPr kumimoji="0" sz="1400" b="1"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48" name="OUR APPROACH">
              <a:extLst>
                <a:ext uri="{FF2B5EF4-FFF2-40B4-BE49-F238E27FC236}">
                  <a16:creationId xmlns:a16="http://schemas.microsoft.com/office/drawing/2014/main" id="{5E4190B5-4380-E7CA-12D0-F235A5DD3EBA}"/>
                </a:ext>
              </a:extLst>
            </p:cNvPr>
            <p:cNvSpPr txBox="1"/>
            <p:nvPr/>
          </p:nvSpPr>
          <p:spPr>
            <a:xfrm>
              <a:off x="45719" y="38897"/>
              <a:ext cx="11177012" cy="288825"/>
            </a:xfrm>
            <a:prstGeom prst="rect">
              <a:avLst/>
            </a:prstGeom>
            <a:noFill/>
            <a:ln w="12700" cap="flat">
              <a:noFill/>
              <a:miter lim="400000"/>
            </a:ln>
            <a:effectLst/>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45719" tIns="45719" rIns="45719" bIns="45719" numCol="1" anchor="ctr">
              <a:spAutoFit/>
            </a:bodyPr>
            <a:lstStyle>
              <a:lvl1pPr algn="ctr">
                <a:defRPr sz="1400" b="1" spc="293">
                  <a:solidFill>
                    <a:srgbClr val="FFFFFF"/>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400" b="1" i="0" u="none" strike="noStrike" kern="1200" cap="none" spc="293" normalizeH="0" baseline="0" noProof="0">
                  <a:ln>
                    <a:noFill/>
                  </a:ln>
                  <a:solidFill>
                    <a:srgbClr val="FFFFFF"/>
                  </a:solidFill>
                  <a:effectLst/>
                  <a:uLnTx/>
                  <a:uFillTx/>
                  <a:latin typeface="Arial" panose="020B0604020202020204"/>
                  <a:ea typeface="+mn-ea"/>
                  <a:cs typeface="+mn-cs"/>
                </a:rPr>
                <a:t>OUR APPROACH</a:t>
              </a:r>
            </a:p>
          </p:txBody>
        </p:sp>
      </p:grpSp>
      <p:sp>
        <p:nvSpPr>
          <p:cNvPr id="2" name="Footer Placeholder 10">
            <a:extLst>
              <a:ext uri="{FF2B5EF4-FFF2-40B4-BE49-F238E27FC236}">
                <a16:creationId xmlns:a16="http://schemas.microsoft.com/office/drawing/2014/main" id="{2FEDFFF0-E948-09CD-A339-CFA5E6E97EA7}"/>
              </a:ext>
            </a:extLst>
          </p:cNvPr>
          <p:cNvSpPr>
            <a:spLocks noGrp="1"/>
          </p:cNvSpPr>
          <p:nvPr>
            <p:ph type="ftr" sz="quarter" idx="11"/>
          </p:nvPr>
        </p:nvSpPr>
        <p:spPr>
          <a:xfrm>
            <a:off x="351312" y="6486524"/>
            <a:ext cx="11489376" cy="365125"/>
          </a:xfrm>
          <a:prstGeom prst="rect">
            <a:avLst/>
          </a:prstGeom>
        </p:spPr>
        <p:txBody>
          <a:bodyPr/>
          <a:lstStyle>
            <a:defPPr>
              <a:defRPr lang="en-US"/>
            </a:defPPr>
            <a:lvl1pPr marL="0" algn="ctr"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t>This information is for educational use only. Do not copy. Do not distribute.</a:t>
            </a:r>
            <a:endParaRPr kumimoji="0" lang="en-US" sz="1000" b="0" i="0" u="none" strike="noStrike" kern="1200" cap="none" spc="0" normalizeH="0" baseline="0" noProof="0">
              <a:ln>
                <a:noFill/>
              </a:ln>
              <a:solidFill>
                <a:srgbClr val="FFFFFF">
                  <a:lumMod val="50000"/>
                </a:srgbClr>
              </a:solidFill>
              <a:effectLst/>
              <a:uLnTx/>
              <a:uFillTx/>
              <a:latin typeface="Arial" panose="020B0604020202020204"/>
              <a:ea typeface="+mn-ea"/>
              <a:cs typeface="+mn-cs"/>
            </a:endParaRPr>
          </a:p>
        </p:txBody>
      </p:sp>
      <p:grpSp>
        <p:nvGrpSpPr>
          <p:cNvPr id="13" name="Group 12">
            <a:extLst>
              <a:ext uri="{FF2B5EF4-FFF2-40B4-BE49-F238E27FC236}">
                <a16:creationId xmlns:a16="http://schemas.microsoft.com/office/drawing/2014/main" id="{1296947A-F30B-BD68-91F4-0BEE5ED42DF4}"/>
              </a:ext>
            </a:extLst>
          </p:cNvPr>
          <p:cNvGrpSpPr/>
          <p:nvPr/>
        </p:nvGrpSpPr>
        <p:grpSpPr>
          <a:xfrm>
            <a:off x="5667540" y="3853948"/>
            <a:ext cx="3530669" cy="2060065"/>
            <a:chOff x="5667540" y="3853948"/>
            <a:chExt cx="3530669" cy="2060065"/>
          </a:xfrm>
        </p:grpSpPr>
        <p:grpSp>
          <p:nvGrpSpPr>
            <p:cNvPr id="111" name="Group">
              <a:extLst>
                <a:ext uri="{FF2B5EF4-FFF2-40B4-BE49-F238E27FC236}">
                  <a16:creationId xmlns:a16="http://schemas.microsoft.com/office/drawing/2014/main" id="{8AD7CF59-8F2E-F0BF-3F60-CE83DCA796F7}"/>
                </a:ext>
              </a:extLst>
            </p:cNvPr>
            <p:cNvGrpSpPr/>
            <p:nvPr/>
          </p:nvGrpSpPr>
          <p:grpSpPr>
            <a:xfrm>
              <a:off x="5678494" y="3853948"/>
              <a:ext cx="3519715" cy="1445279"/>
              <a:chOff x="10954" y="0"/>
              <a:chExt cx="3519713" cy="1445277"/>
            </a:xfrm>
          </p:grpSpPr>
          <p:sp>
            <p:nvSpPr>
              <p:cNvPr id="112" name="Rectangle">
                <a:extLst>
                  <a:ext uri="{FF2B5EF4-FFF2-40B4-BE49-F238E27FC236}">
                    <a16:creationId xmlns:a16="http://schemas.microsoft.com/office/drawing/2014/main" id="{ACBAC091-1131-79E5-9E15-FE93E5E19737}"/>
                  </a:ext>
                </a:extLst>
              </p:cNvPr>
              <p:cNvSpPr/>
              <p:nvPr/>
            </p:nvSpPr>
            <p:spPr>
              <a:xfrm>
                <a:off x="10954" y="0"/>
                <a:ext cx="3519713" cy="1445277"/>
              </a:xfrm>
              <a:prstGeom prst="rect">
                <a:avLst/>
              </a:prstGeom>
              <a:solidFill>
                <a:srgbClr val="DFDEF7">
                  <a:alpha val="80000"/>
                </a:srgbClr>
              </a:solidFill>
              <a:ln w="12700" cap="flat">
                <a:noFill/>
                <a:miter lim="400000"/>
              </a:ln>
              <a:effectLst/>
            </p:spPr>
            <p:txBody>
              <a:bodyPr wrap="square" lIns="45719" tIns="45719" rIns="45719" bIns="45719" numCol="1" anchor="t">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300" b="1" spc="-70">
                    <a:solidFill>
                      <a:srgbClr val="1E1B70"/>
                    </a:solidFill>
                  </a:defRPr>
                </a:pPr>
                <a:endParaRPr kumimoji="0" sz="1300" b="1" i="0" u="none" strike="noStrike" kern="1200" cap="none" spc="-70" normalizeH="0" baseline="0" noProof="0">
                  <a:ln>
                    <a:noFill/>
                  </a:ln>
                  <a:solidFill>
                    <a:srgbClr val="1E1B70"/>
                  </a:solidFill>
                  <a:effectLst/>
                  <a:uLnTx/>
                  <a:uFillTx/>
                  <a:latin typeface="Arial" panose="020B0604020202020204"/>
                  <a:ea typeface="+mn-ea"/>
                  <a:cs typeface="+mn-cs"/>
                </a:endParaRPr>
              </a:p>
            </p:txBody>
          </p:sp>
          <p:sp>
            <p:nvSpPr>
              <p:cNvPr id="113" name="Identifying barriers to, value, &amp; use of existing content">
                <a:extLst>
                  <a:ext uri="{FF2B5EF4-FFF2-40B4-BE49-F238E27FC236}">
                    <a16:creationId xmlns:a16="http://schemas.microsoft.com/office/drawing/2014/main" id="{B72F9347-D752-A1CF-6615-C0C92409CD3F}"/>
                  </a:ext>
                </a:extLst>
              </p:cNvPr>
              <p:cNvSpPr txBox="1"/>
              <p:nvPr/>
            </p:nvSpPr>
            <p:spPr>
              <a:xfrm>
                <a:off x="290048" y="145257"/>
                <a:ext cx="3021944" cy="286230"/>
              </a:xfrm>
              <a:prstGeom prst="rect">
                <a:avLst/>
              </a:prstGeom>
              <a:noFill/>
              <a:ln w="12700" cap="flat">
                <a:noFill/>
                <a:miter lim="400000"/>
              </a:ln>
              <a:effectLst/>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45719" tIns="45719" rIns="45719" bIns="45719" numCol="1" anchor="t">
                <a:spAutoFit/>
              </a:bodyPr>
              <a:lstStyle>
                <a:lvl1pPr algn="ctr">
                  <a:defRPr sz="1400" b="1">
                    <a:solidFill>
                      <a:srgbClr val="1E1B70"/>
                    </a:solidFill>
                  </a:defRPr>
                </a:lvl1p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sz="1400" b="1" i="0" u="none" strike="noStrike" kern="1200" cap="none" spc="0" normalizeH="0" baseline="0" noProof="0">
                    <a:ln>
                      <a:noFill/>
                    </a:ln>
                    <a:solidFill>
                      <a:srgbClr val="1E1B70"/>
                    </a:solidFill>
                    <a:effectLst/>
                    <a:uLnTx/>
                    <a:uFillTx/>
                    <a:latin typeface="Arial" panose="020B0604020202020204"/>
                    <a:ea typeface="+mn-ea"/>
                    <a:cs typeface="+mn-cs"/>
                  </a:rPr>
                  <a:t>Identifying barriers to</a:t>
                </a:r>
                <a:r>
                  <a:rPr kumimoji="0" lang="en-GB" sz="1400" b="1" i="0" u="none" strike="noStrike" kern="1200" cap="none" spc="0" normalizeH="0" baseline="0" noProof="0">
                    <a:ln>
                      <a:noFill/>
                    </a:ln>
                    <a:solidFill>
                      <a:srgbClr val="1E1B70"/>
                    </a:solidFill>
                    <a:effectLst/>
                    <a:uLnTx/>
                    <a:uFillTx/>
                    <a:latin typeface="Arial" panose="020B0604020202020204"/>
                    <a:ea typeface="+mn-ea"/>
                    <a:cs typeface="+mn-cs"/>
                  </a:rPr>
                  <a:t> </a:t>
                </a:r>
                <a:r>
                  <a:rPr kumimoji="0" sz="1400" b="1" i="0" u="none" strike="noStrike" kern="1200" cap="none" spc="0" normalizeH="0" baseline="0" noProof="0">
                    <a:ln>
                      <a:noFill/>
                    </a:ln>
                    <a:solidFill>
                      <a:srgbClr val="1E1B70"/>
                    </a:solidFill>
                    <a:effectLst/>
                    <a:uLnTx/>
                    <a:uFillTx/>
                    <a:latin typeface="Arial" panose="020B0604020202020204"/>
                    <a:ea typeface="+mn-ea"/>
                    <a:cs typeface="+mn-cs"/>
                  </a:rPr>
                  <a:t>content</a:t>
                </a:r>
                <a:r>
                  <a:rPr kumimoji="0" lang="en-US" sz="1400" b="1" i="0" u="none" strike="noStrike" kern="1200" cap="none" spc="0" normalizeH="0" baseline="0" noProof="0">
                    <a:ln>
                      <a:noFill/>
                    </a:ln>
                    <a:solidFill>
                      <a:srgbClr val="1E1B70"/>
                    </a:solidFill>
                    <a:effectLst/>
                    <a:uLnTx/>
                    <a:uFillTx/>
                    <a:latin typeface="Arial" panose="020B0604020202020204"/>
                    <a:ea typeface="+mn-ea"/>
                    <a:cs typeface="+mn-cs"/>
                  </a:rPr>
                  <a:t> use</a:t>
                </a:r>
                <a:r>
                  <a:rPr kumimoji="0" sz="1400" b="1" i="0" u="none" strike="noStrike" kern="1200" cap="none" spc="0" normalizeH="0" baseline="0" noProof="0">
                    <a:ln>
                      <a:noFill/>
                    </a:ln>
                    <a:solidFill>
                      <a:srgbClr val="1E1B70"/>
                    </a:solidFill>
                    <a:effectLst/>
                    <a:uLnTx/>
                    <a:uFillTx/>
                    <a:latin typeface="Arial" panose="020B0604020202020204"/>
                    <a:ea typeface="+mn-ea"/>
                    <a:cs typeface="+mn-cs"/>
                  </a:rPr>
                  <a:t> </a:t>
                </a:r>
              </a:p>
            </p:txBody>
          </p:sp>
        </p:grpSp>
        <p:grpSp>
          <p:nvGrpSpPr>
            <p:cNvPr id="9" name="Group 8">
              <a:extLst>
                <a:ext uri="{FF2B5EF4-FFF2-40B4-BE49-F238E27FC236}">
                  <a16:creationId xmlns:a16="http://schemas.microsoft.com/office/drawing/2014/main" id="{B979B51F-DC3A-274F-4466-2D80CB7B61E1}"/>
                </a:ext>
              </a:extLst>
            </p:cNvPr>
            <p:cNvGrpSpPr/>
            <p:nvPr/>
          </p:nvGrpSpPr>
          <p:grpSpPr>
            <a:xfrm>
              <a:off x="5677078" y="4409256"/>
              <a:ext cx="3510177" cy="813821"/>
              <a:chOff x="5677078" y="4409256"/>
              <a:chExt cx="3031445" cy="813821"/>
            </a:xfrm>
          </p:grpSpPr>
          <p:sp>
            <p:nvSpPr>
              <p:cNvPr id="3" name="Rectangle">
                <a:extLst>
                  <a:ext uri="{FF2B5EF4-FFF2-40B4-BE49-F238E27FC236}">
                    <a16:creationId xmlns:a16="http://schemas.microsoft.com/office/drawing/2014/main" id="{3AA63AE8-6BC0-7AB5-DC92-6C16B65ABF56}"/>
                  </a:ext>
                </a:extLst>
              </p:cNvPr>
              <p:cNvSpPr/>
              <p:nvPr/>
            </p:nvSpPr>
            <p:spPr>
              <a:xfrm>
                <a:off x="5677078" y="4409256"/>
                <a:ext cx="952501" cy="813821"/>
              </a:xfrm>
              <a:prstGeom prst="rect">
                <a:avLst/>
              </a:prstGeom>
              <a:solidFill>
                <a:schemeClr val="accent4"/>
              </a:solidFill>
              <a:ln w="12700" cap="flat">
                <a:noFill/>
                <a:miter lim="400000"/>
              </a:ln>
              <a:effectLst/>
            </p:spPr>
            <p:txBody>
              <a:bodyPr wrap="square" lIns="45719" tIns="45719" rIns="45719" bIns="45719" numCol="1"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000">
                    <a:solidFill>
                      <a:srgbClr val="FFFFFF"/>
                    </a:solidFill>
                  </a:defRPr>
                </a:pPr>
                <a:endParaRPr kumimoji="0" sz="10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4" name="Evaluate impact of available resources">
                <a:extLst>
                  <a:ext uri="{FF2B5EF4-FFF2-40B4-BE49-F238E27FC236}">
                    <a16:creationId xmlns:a16="http://schemas.microsoft.com/office/drawing/2014/main" id="{E61C3956-22B6-782B-1941-FD2734D52F4A}"/>
                  </a:ext>
                </a:extLst>
              </p:cNvPr>
              <p:cNvSpPr txBox="1"/>
              <p:nvPr/>
            </p:nvSpPr>
            <p:spPr>
              <a:xfrm>
                <a:off x="5729148" y="4616114"/>
                <a:ext cx="866625" cy="400108"/>
              </a:xfrm>
              <a:prstGeom prst="rect">
                <a:avLst/>
              </a:prstGeom>
              <a:noFill/>
              <a:ln w="12700" cap="flat">
                <a:noFill/>
                <a:miter lim="400000"/>
              </a:ln>
              <a:effectLst/>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45719" tIns="45719" rIns="45719" bIns="45719" numCol="1" anchor="ctr">
                <a:spAutoFit/>
              </a:bodyPr>
              <a:lstStyle>
                <a:lvl1pPr algn="ctr">
                  <a:defRPr sz="1000">
                    <a:solidFill>
                      <a:srgbClr val="FFFFFF"/>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000" b="0" i="0" u="none" strike="noStrike" kern="1200" cap="none" spc="0" normalizeH="0" baseline="0" noProof="0">
                    <a:ln>
                      <a:noFill/>
                    </a:ln>
                    <a:solidFill>
                      <a:srgbClr val="FFFFFF"/>
                    </a:solidFill>
                    <a:effectLst/>
                    <a:uLnTx/>
                    <a:uFillTx/>
                    <a:latin typeface="Arial" panose="020B0604020202020204"/>
                    <a:ea typeface="+mn-ea"/>
                    <a:cs typeface="+mn-cs"/>
                  </a:rPr>
                  <a:t>Evaluate impact</a:t>
                </a:r>
                <a:endParaRPr kumimoji="0" sz="1000" b="0" i="0" u="none" strike="sngStrike" kern="1200" cap="none" spc="0" normalizeH="0" baseline="0" noProof="0">
                  <a:ln>
                    <a:noFill/>
                  </a:ln>
                  <a:solidFill>
                    <a:srgbClr val="FFFFFF"/>
                  </a:solidFill>
                  <a:effectLst/>
                  <a:uLnTx/>
                  <a:uFillTx/>
                  <a:latin typeface="Arial" panose="020B0604020202020204"/>
                  <a:ea typeface="+mn-ea"/>
                  <a:cs typeface="+mn-cs"/>
                </a:endParaRPr>
              </a:p>
            </p:txBody>
          </p:sp>
          <p:sp>
            <p:nvSpPr>
              <p:cNvPr id="5" name="Rectangle">
                <a:extLst>
                  <a:ext uri="{FF2B5EF4-FFF2-40B4-BE49-F238E27FC236}">
                    <a16:creationId xmlns:a16="http://schemas.microsoft.com/office/drawing/2014/main" id="{FB327C83-9770-F29A-9576-74F8E8C9C918}"/>
                  </a:ext>
                </a:extLst>
              </p:cNvPr>
              <p:cNvSpPr/>
              <p:nvPr/>
            </p:nvSpPr>
            <p:spPr>
              <a:xfrm>
                <a:off x="6716550" y="4409256"/>
                <a:ext cx="952501" cy="813821"/>
              </a:xfrm>
              <a:prstGeom prst="rect">
                <a:avLst/>
              </a:prstGeom>
              <a:solidFill>
                <a:schemeClr val="accent4"/>
              </a:solidFill>
              <a:ln w="12700" cap="flat">
                <a:noFill/>
                <a:miter lim="400000"/>
              </a:ln>
              <a:effectLst/>
            </p:spPr>
            <p:txBody>
              <a:bodyPr wrap="square" lIns="45719" tIns="45719" rIns="45719" bIns="45719" numCol="1"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000">
                    <a:solidFill>
                      <a:srgbClr val="FFFFFF"/>
                    </a:solidFill>
                  </a:defRPr>
                </a:pPr>
                <a:endParaRPr kumimoji="0" sz="10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6" name="Assess barriers">
                <a:extLst>
                  <a:ext uri="{FF2B5EF4-FFF2-40B4-BE49-F238E27FC236}">
                    <a16:creationId xmlns:a16="http://schemas.microsoft.com/office/drawing/2014/main" id="{A6A57AB0-8DE8-5BC0-39DB-FA0E7CE555FF}"/>
                  </a:ext>
                </a:extLst>
              </p:cNvPr>
              <p:cNvSpPr txBox="1"/>
              <p:nvPr/>
            </p:nvSpPr>
            <p:spPr>
              <a:xfrm>
                <a:off x="6819717" y="4632824"/>
                <a:ext cx="809029" cy="366686"/>
              </a:xfrm>
              <a:prstGeom prst="rect">
                <a:avLst/>
              </a:prstGeom>
              <a:noFill/>
              <a:ln w="12700" cap="flat">
                <a:noFill/>
                <a:miter lim="400000"/>
              </a:ln>
              <a:effectLst/>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45719" tIns="45719" rIns="45719" bIns="45719" numCol="1" anchor="ctr">
                <a:spAutoFit/>
              </a:bodyPr>
              <a:lstStyle>
                <a:lvl1pPr algn="ctr">
                  <a:defRPr sz="1000">
                    <a:solidFill>
                      <a:srgbClr val="FFFFFF"/>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000" b="0" i="0" u="none" strike="noStrike" kern="1200" cap="none" spc="0" normalizeH="0" baseline="0" noProof="0">
                    <a:ln>
                      <a:noFill/>
                    </a:ln>
                    <a:solidFill>
                      <a:srgbClr val="FFFFFF"/>
                    </a:solidFill>
                    <a:effectLst/>
                    <a:uLnTx/>
                    <a:uFillTx/>
                    <a:latin typeface="Arial" panose="020B0604020202020204"/>
                    <a:ea typeface="+mn-ea"/>
                    <a:cs typeface="+mn-cs"/>
                  </a:rPr>
                  <a:t>Assess barriers</a:t>
                </a:r>
              </a:p>
            </p:txBody>
          </p:sp>
          <p:sp>
            <p:nvSpPr>
              <p:cNvPr id="7" name="Rectangle">
                <a:extLst>
                  <a:ext uri="{FF2B5EF4-FFF2-40B4-BE49-F238E27FC236}">
                    <a16:creationId xmlns:a16="http://schemas.microsoft.com/office/drawing/2014/main" id="{53A40BFE-A0D9-CC87-3128-E555E6FD1892}"/>
                  </a:ext>
                </a:extLst>
              </p:cNvPr>
              <p:cNvSpPr/>
              <p:nvPr/>
            </p:nvSpPr>
            <p:spPr>
              <a:xfrm>
                <a:off x="7756022" y="4409256"/>
                <a:ext cx="952501" cy="813821"/>
              </a:xfrm>
              <a:prstGeom prst="rect">
                <a:avLst/>
              </a:prstGeom>
              <a:solidFill>
                <a:schemeClr val="accent4"/>
              </a:solidFill>
              <a:ln w="12700" cap="flat">
                <a:noFill/>
                <a:miter lim="400000"/>
              </a:ln>
              <a:effectLst/>
            </p:spPr>
            <p:txBody>
              <a:bodyPr wrap="square" lIns="45719" tIns="45719" rIns="45719" bIns="45719" numCol="1"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000">
                    <a:solidFill>
                      <a:srgbClr val="FFFFFF"/>
                    </a:solidFill>
                  </a:defRPr>
                </a:pPr>
                <a:endParaRPr kumimoji="0" sz="10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8" name="Determine value">
                <a:extLst>
                  <a:ext uri="{FF2B5EF4-FFF2-40B4-BE49-F238E27FC236}">
                    <a16:creationId xmlns:a16="http://schemas.microsoft.com/office/drawing/2014/main" id="{575FC6BB-7B82-E8DF-A129-66E37722990C}"/>
                  </a:ext>
                </a:extLst>
              </p:cNvPr>
              <p:cNvSpPr txBox="1"/>
              <p:nvPr/>
            </p:nvSpPr>
            <p:spPr>
              <a:xfrm>
                <a:off x="7852690" y="4539169"/>
                <a:ext cx="809029" cy="553996"/>
              </a:xfrm>
              <a:prstGeom prst="rect">
                <a:avLst/>
              </a:prstGeom>
              <a:noFill/>
              <a:ln w="12700" cap="flat">
                <a:noFill/>
                <a:miter lim="400000"/>
              </a:ln>
              <a:effectLst/>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45719" tIns="45719" rIns="45719" bIns="45719" numCol="1" anchor="ctr">
                <a:spAutoFit/>
              </a:bodyPr>
              <a:lstStyle>
                <a:lvl1pPr algn="ctr">
                  <a:defRPr sz="1000">
                    <a:solidFill>
                      <a:srgbClr val="FFFFFF"/>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FFFF"/>
                    </a:solidFill>
                    <a:effectLst/>
                    <a:uLnTx/>
                    <a:uFillTx/>
                    <a:latin typeface="Arial" panose="020B0604020202020204"/>
                    <a:ea typeface="+mn-ea"/>
                    <a:cs typeface="+mn-cs"/>
                  </a:rPr>
                  <a:t>Evaluate patient–HCP use</a:t>
                </a:r>
                <a:endParaRPr kumimoji="0" lang="en-US" sz="1000" b="0" i="0" u="none" strike="sngStrike" kern="1200" cap="none" spc="0" normalizeH="0" baseline="0" noProof="0">
                  <a:ln>
                    <a:noFill/>
                  </a:ln>
                  <a:solidFill>
                    <a:srgbClr val="FFFFFF"/>
                  </a:solidFill>
                  <a:effectLst/>
                  <a:highlight>
                    <a:srgbClr val="FFFF00"/>
                  </a:highlight>
                  <a:uLnTx/>
                  <a:uFillTx/>
                  <a:latin typeface="Arial" panose="020B0604020202020204"/>
                  <a:ea typeface="+mn-ea"/>
                  <a:cs typeface="+mn-cs"/>
                </a:endParaRPr>
              </a:p>
            </p:txBody>
          </p:sp>
        </p:grpSp>
        <p:grpSp>
          <p:nvGrpSpPr>
            <p:cNvPr id="12" name="Group 11">
              <a:extLst>
                <a:ext uri="{FF2B5EF4-FFF2-40B4-BE49-F238E27FC236}">
                  <a16:creationId xmlns:a16="http://schemas.microsoft.com/office/drawing/2014/main" id="{0A1003A2-E1F1-2A0C-E877-C76F8DF181BB}"/>
                </a:ext>
              </a:extLst>
            </p:cNvPr>
            <p:cNvGrpSpPr/>
            <p:nvPr/>
          </p:nvGrpSpPr>
          <p:grpSpPr>
            <a:xfrm>
              <a:off x="5667540" y="5299225"/>
              <a:ext cx="3519715" cy="614788"/>
              <a:chOff x="5667540" y="5299225"/>
              <a:chExt cx="4079223" cy="614788"/>
            </a:xfrm>
          </p:grpSpPr>
          <p:sp>
            <p:nvSpPr>
              <p:cNvPr id="10" name="Rectangle">
                <a:extLst>
                  <a:ext uri="{FF2B5EF4-FFF2-40B4-BE49-F238E27FC236}">
                    <a16:creationId xmlns:a16="http://schemas.microsoft.com/office/drawing/2014/main" id="{D179CBA0-6F72-40BD-D714-EA015400A897}"/>
                  </a:ext>
                </a:extLst>
              </p:cNvPr>
              <p:cNvSpPr/>
              <p:nvPr/>
            </p:nvSpPr>
            <p:spPr>
              <a:xfrm>
                <a:off x="5667540" y="5299225"/>
                <a:ext cx="4079223" cy="614788"/>
              </a:xfrm>
              <a:prstGeom prst="rect">
                <a:avLst/>
              </a:prstGeom>
              <a:solidFill>
                <a:schemeClr val="accent4"/>
              </a:solidFill>
              <a:ln w="12700" cap="flat">
                <a:noFill/>
                <a:miter lim="400000"/>
              </a:ln>
              <a:effectLst/>
            </p:spPr>
            <p:txBody>
              <a:bodyPr wrap="square" lIns="45719" tIns="45719" rIns="45719" bIns="45719" numCol="1"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100" b="1">
                    <a:solidFill>
                      <a:srgbClr val="D5D4F1"/>
                    </a:solidFill>
                  </a:defRPr>
                </a:pPr>
                <a:endParaRPr kumimoji="0" sz="1100" b="1" i="0" u="none" strike="noStrike" kern="1200" cap="none" spc="0" normalizeH="0" baseline="0" noProof="0">
                  <a:ln>
                    <a:noFill/>
                  </a:ln>
                  <a:solidFill>
                    <a:srgbClr val="D5D4F1"/>
                  </a:solidFill>
                  <a:effectLst/>
                  <a:uLnTx/>
                  <a:uFillTx/>
                  <a:latin typeface="Arial" panose="020B0604020202020204"/>
                  <a:ea typeface="+mn-ea"/>
                  <a:cs typeface="+mn-cs"/>
                </a:endParaRPr>
              </a:p>
            </p:txBody>
          </p:sp>
          <p:sp>
            <p:nvSpPr>
              <p:cNvPr id="11" name="Survey of 125 pan-oncology patients">
                <a:extLst>
                  <a:ext uri="{FF2B5EF4-FFF2-40B4-BE49-F238E27FC236}">
                    <a16:creationId xmlns:a16="http://schemas.microsoft.com/office/drawing/2014/main" id="{1032AFE8-3F62-C907-895D-AD67EE146FD3}"/>
                  </a:ext>
                </a:extLst>
              </p:cNvPr>
              <p:cNvSpPr txBox="1"/>
              <p:nvPr/>
            </p:nvSpPr>
            <p:spPr>
              <a:xfrm>
                <a:off x="5719610" y="5475816"/>
                <a:ext cx="3975082" cy="261608"/>
              </a:xfrm>
              <a:prstGeom prst="rect">
                <a:avLst/>
              </a:prstGeom>
              <a:noFill/>
              <a:ln w="12700" cap="flat">
                <a:noFill/>
                <a:miter lim="400000"/>
              </a:ln>
              <a:effectLst/>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45719" tIns="45719" rIns="45719" bIns="45719" numCol="1" anchor="ctr">
                <a:spAutoFit/>
              </a:bodyPr>
              <a:lstStyle>
                <a:lvl1pPr algn="ctr">
                  <a:defRPr sz="1100" b="1">
                    <a:solidFill>
                      <a:srgbClr val="D5D4F1"/>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100" b="1" i="0" u="none" strike="noStrike" kern="1200" cap="none" spc="0" normalizeH="0" baseline="0" noProof="0">
                    <a:ln>
                      <a:noFill/>
                    </a:ln>
                    <a:solidFill>
                      <a:schemeClr val="accent1">
                        <a:lumMod val="75000"/>
                      </a:schemeClr>
                    </a:solidFill>
                    <a:effectLst/>
                    <a:uLnTx/>
                    <a:uFillTx/>
                    <a:latin typeface="Arial" panose="020B0604020202020204"/>
                    <a:ea typeface="+mn-ea"/>
                    <a:cs typeface="+mn-cs"/>
                  </a:rPr>
                  <a:t>Survey of 125 pan-oncology patients</a:t>
                </a:r>
              </a:p>
            </p:txBody>
          </p:sp>
        </p:grpSp>
      </p:grpSp>
    </p:spTree>
    <p:extLst>
      <p:ext uri="{BB962C8B-B14F-4D97-AF65-F5344CB8AC3E}">
        <p14:creationId xmlns:p14="http://schemas.microsoft.com/office/powerpoint/2010/main" val="193416627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iterate>
                                    <p:tmAbs val="0"/>
                                  </p:iterate>
                                  <p:childTnLst>
                                    <p:set>
                                      <p:cBhvr>
                                        <p:cTn id="6" fill="hold"/>
                                        <p:tgtEl>
                                          <p:spTgt spid="143"/>
                                        </p:tgtEl>
                                        <p:attrNameLst>
                                          <p:attrName>style.visibility</p:attrName>
                                        </p:attrNameLst>
                                      </p:cBhvr>
                                      <p:to>
                                        <p:strVal val="visible"/>
                                      </p:to>
                                    </p:set>
                                    <p:anim calcmode="lin" valueType="num">
                                      <p:cBhvr>
                                        <p:cTn id="7" dur="1000" fill="hold"/>
                                        <p:tgtEl>
                                          <p:spTgt spid="143"/>
                                        </p:tgtEl>
                                        <p:attrNameLst>
                                          <p:attrName>ppt_x</p:attrName>
                                        </p:attrNameLst>
                                      </p:cBhvr>
                                      <p:tavLst>
                                        <p:tav tm="0">
                                          <p:val>
                                            <p:strVal val="1+#ppt_w/2"/>
                                          </p:val>
                                        </p:tav>
                                        <p:tav tm="100000">
                                          <p:val>
                                            <p:strVal val="#ppt_x"/>
                                          </p:val>
                                        </p:tav>
                                      </p:tavLst>
                                    </p:anim>
                                    <p:anim calcmode="lin" valueType="num">
                                      <p:cBhvr>
                                        <p:cTn id="8" dur="1000" fill="hold"/>
                                        <p:tgtEl>
                                          <p:spTgt spid="14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iterate>
                                    <p:tmAbs val="0"/>
                                  </p:iterate>
                                  <p:childTnLst>
                                    <p:set>
                                      <p:cBhvr>
                                        <p:cTn id="12" fill="hold"/>
                                        <p:tgtEl>
                                          <p:spTgt spid="14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iterate>
                                    <p:tmAbs val="0"/>
                                  </p:iterate>
                                  <p:childTnLst>
                                    <p:set>
                                      <p:cBhvr>
                                        <p:cTn id="16" fill="hold"/>
                                        <p:tgtEl>
                                          <p:spTgt spid="9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iterate>
                                    <p:tmAbs val="0"/>
                                  </p:iterate>
                                  <p:childTnLst>
                                    <p:set>
                                      <p:cBhvr>
                                        <p:cTn id="20" fill="hold"/>
                                        <p:tgtEl>
                                          <p:spTgt spid="12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iterate>
                                    <p:tmAbs val="0"/>
                                  </p:iterate>
                                  <p:childTnLst>
                                    <p:set>
                                      <p:cBhvr>
                                        <p:cTn id="24" fill="hold"/>
                                        <p:tgtEl>
                                          <p:spTgt spid="10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3"/>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iterate>
                                    <p:tmAbs val="0"/>
                                  </p:iterate>
                                  <p:childTnLst>
                                    <p:set>
                                      <p:cBhvr>
                                        <p:cTn id="32" fill="hold"/>
                                        <p:tgtEl>
                                          <p:spTgt spid="131"/>
                                        </p:tgtEl>
                                        <p:attrNameLst>
                                          <p:attrName>style.visibility</p:attrName>
                                        </p:attrNameLst>
                                      </p:cBhvr>
                                      <p:to>
                                        <p:strVal val="visible"/>
                                      </p:to>
                                    </p:set>
                                  </p:childTnLst>
                                </p:cTn>
                              </p:par>
                            </p:childTnLst>
                          </p:cTn>
                        </p:par>
                        <p:par>
                          <p:cTn id="33" fill="hold">
                            <p:stCondLst>
                              <p:cond delay="0"/>
                            </p:stCondLst>
                            <p:childTnLst>
                              <p:par>
                                <p:cTn id="34" presetID="2" presetClass="entr" presetSubtype="8" fill="hold" grpId="0" nodeType="afterEffect">
                                  <p:stCondLst>
                                    <p:cond delay="0"/>
                                  </p:stCondLst>
                                  <p:iterate>
                                    <p:tmAbs val="0"/>
                                  </p:iterate>
                                  <p:childTnLst>
                                    <p:set>
                                      <p:cBhvr>
                                        <p:cTn id="35" fill="hold"/>
                                        <p:tgtEl>
                                          <p:spTgt spid="99"/>
                                        </p:tgtEl>
                                        <p:attrNameLst>
                                          <p:attrName>style.visibility</p:attrName>
                                        </p:attrNameLst>
                                      </p:cBhvr>
                                      <p:to>
                                        <p:strVal val="visible"/>
                                      </p:to>
                                    </p:set>
                                    <p:anim calcmode="lin" valueType="num">
                                      <p:cBhvr>
                                        <p:cTn id="36" dur="1000" fill="hold"/>
                                        <p:tgtEl>
                                          <p:spTgt spid="99"/>
                                        </p:tgtEl>
                                        <p:attrNameLst>
                                          <p:attrName>ppt_x</p:attrName>
                                        </p:attrNameLst>
                                      </p:cBhvr>
                                      <p:tavLst>
                                        <p:tav tm="0">
                                          <p:val>
                                            <p:strVal val="0-#ppt_w/2"/>
                                          </p:val>
                                        </p:tav>
                                        <p:tav tm="100000">
                                          <p:val>
                                            <p:strVal val="#ppt_x"/>
                                          </p:val>
                                        </p:tav>
                                      </p:tavLst>
                                    </p:anim>
                                    <p:anim calcmode="lin" valueType="num">
                                      <p:cBhvr>
                                        <p:cTn id="37" dur="1000" fill="hold"/>
                                        <p:tgtEl>
                                          <p:spTgt spid="9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5" grpId="0" animBg="1" advAuto="0"/>
      <p:bldP spid="99" grpId="0" animBg="1" advAuto="0"/>
      <p:bldP spid="100" grpId="0" animBg="1" advAuto="0"/>
      <p:bldP spid="124" grpId="0" animBg="1" advAuto="0"/>
      <p:bldP spid="131" grpId="0" animBg="1" advAuto="0"/>
      <p:bldP spid="143" grpId="0" animBg="1" advAuto="0"/>
      <p:bldP spid="146" grpId="0" animBg="1" advAuto="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9">
            <a:extLst>
              <a:ext uri="{FF2B5EF4-FFF2-40B4-BE49-F238E27FC236}">
                <a16:creationId xmlns:a16="http://schemas.microsoft.com/office/drawing/2014/main" id="{EB490CD0-5B76-17AF-BCD9-9C9A78ACC91E}"/>
              </a:ext>
            </a:extLst>
          </p:cNvPr>
          <p:cNvSpPr/>
          <p:nvPr/>
        </p:nvSpPr>
        <p:spPr>
          <a:xfrm>
            <a:off x="571331" y="2439982"/>
            <a:ext cx="421962" cy="1332667"/>
          </a:xfrm>
          <a:prstGeom prst="rect">
            <a:avLst/>
          </a:prstGeom>
          <a:solidFill>
            <a:srgbClr val="C9FDFF"/>
          </a:solidFill>
          <a:ln w="12700">
            <a:miter lim="400000"/>
          </a:ln>
        </p:spPr>
        <p:txBody>
          <a:bodyPr lIns="45719" rIns="45719"/>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6" name="Oval 35">
            <a:extLst>
              <a:ext uri="{FF2B5EF4-FFF2-40B4-BE49-F238E27FC236}">
                <a16:creationId xmlns:a16="http://schemas.microsoft.com/office/drawing/2014/main" id="{EB9F9137-CEA5-AD5F-E1DF-9E6EE47890EF}"/>
              </a:ext>
            </a:extLst>
          </p:cNvPr>
          <p:cNvSpPr/>
          <p:nvPr/>
        </p:nvSpPr>
        <p:spPr>
          <a:xfrm>
            <a:off x="17373580" y="2922575"/>
            <a:ext cx="187614" cy="187614"/>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37" name="Oval 36">
            <a:extLst>
              <a:ext uri="{FF2B5EF4-FFF2-40B4-BE49-F238E27FC236}">
                <a16:creationId xmlns:a16="http://schemas.microsoft.com/office/drawing/2014/main" id="{DF0B74B8-8A5A-E797-7514-4E7F1B85C75C}"/>
              </a:ext>
            </a:extLst>
          </p:cNvPr>
          <p:cNvSpPr/>
          <p:nvPr/>
        </p:nvSpPr>
        <p:spPr>
          <a:xfrm>
            <a:off x="17923296" y="2935183"/>
            <a:ext cx="187614" cy="187614"/>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3" name="Oval 30">
            <a:extLst>
              <a:ext uri="{FF2B5EF4-FFF2-40B4-BE49-F238E27FC236}">
                <a16:creationId xmlns:a16="http://schemas.microsoft.com/office/drawing/2014/main" id="{6B22A523-5338-0889-0A83-CD3A254F71EA}"/>
              </a:ext>
            </a:extLst>
          </p:cNvPr>
          <p:cNvSpPr/>
          <p:nvPr/>
        </p:nvSpPr>
        <p:spPr>
          <a:xfrm>
            <a:off x="14272260" y="2971125"/>
            <a:ext cx="187615" cy="187615"/>
          </a:xfrm>
          <a:prstGeom prst="ellipse">
            <a:avLst/>
          </a:prstGeom>
          <a:ln w="12700">
            <a:solidFill>
              <a:srgbClr val="5F1B30"/>
            </a:solidFill>
            <a:miter/>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a:solidFill>
                  <a:srgbClr val="FFFFFF"/>
                </a:solidFill>
              </a:defRPr>
            </a:pPr>
            <a:endParaRPr kumimoji="0"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5" name="Title 1">
            <a:extLst>
              <a:ext uri="{FF2B5EF4-FFF2-40B4-BE49-F238E27FC236}">
                <a16:creationId xmlns:a16="http://schemas.microsoft.com/office/drawing/2014/main" id="{A8F601EF-0CCC-16EE-966C-EDC1D8ABC208}"/>
              </a:ext>
            </a:extLst>
          </p:cNvPr>
          <p:cNvSpPr txBox="1"/>
          <p:nvPr/>
        </p:nvSpPr>
        <p:spPr>
          <a:xfrm>
            <a:off x="1151037" y="311606"/>
            <a:ext cx="8930642" cy="784830"/>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nchor="ctr">
            <a:spAutoFit/>
          </a:bodyPr>
          <a:lstStyle/>
          <a:p>
            <a:pPr marL="0" marR="0" lvl="0" indent="0" algn="l" defTabSz="914400" rtl="0" eaLnBrk="1" fontAlgn="auto" latinLnBrk="0" hangingPunct="1">
              <a:lnSpc>
                <a:spcPct val="90000"/>
              </a:lnSpc>
              <a:spcBef>
                <a:spcPts val="0"/>
              </a:spcBef>
              <a:spcAft>
                <a:spcPts val="0"/>
              </a:spcAft>
              <a:buClrTx/>
              <a:buSzTx/>
              <a:buFontTx/>
              <a:buNone/>
              <a:tabLst/>
              <a:defRPr sz="2500" b="1">
                <a:solidFill>
                  <a:srgbClr val="FFFFFF"/>
                </a:solidFill>
              </a:defRPr>
            </a:pPr>
            <a:r>
              <a:rPr kumimoji="0" sz="2500" b="1" i="0" u="none" strike="noStrike" kern="1200" cap="none" spc="0" normalizeH="0" baseline="0" noProof="0">
                <a:ln>
                  <a:noFill/>
                </a:ln>
                <a:solidFill>
                  <a:srgbClr val="F28C11"/>
                </a:solidFill>
                <a:effectLst/>
                <a:uLnTx/>
                <a:uFillTx/>
                <a:latin typeface="Arial" panose="020B0604020202020204"/>
                <a:ea typeface="+mn-ea"/>
                <a:cs typeface="+mn-cs"/>
              </a:rPr>
              <a:t>Patient Steering Committees</a:t>
            </a:r>
            <a:endParaRPr kumimoji="0" lang="en-US" sz="2500" b="1" i="0" u="none" strike="noStrike" kern="1200" cap="none" spc="0" normalizeH="0" baseline="0" noProof="0">
              <a:ln>
                <a:noFill/>
              </a:ln>
              <a:solidFill>
                <a:srgbClr val="F28C11"/>
              </a:solidFill>
              <a:effectLst/>
              <a:uLnTx/>
              <a:uFillTx/>
              <a:latin typeface="Arial" panose="020B0604020202020204"/>
              <a:ea typeface="+mn-ea"/>
              <a:cs typeface="+mn-cs"/>
            </a:endParaRPr>
          </a:p>
          <a:p>
            <a:pPr marL="0" marR="0" lvl="0" indent="0" algn="l" defTabSz="914400" rtl="0" eaLnBrk="1" fontAlgn="auto" latinLnBrk="0" hangingPunct="1">
              <a:lnSpc>
                <a:spcPct val="90000"/>
              </a:lnSpc>
              <a:spcBef>
                <a:spcPts val="0"/>
              </a:spcBef>
              <a:spcAft>
                <a:spcPts val="0"/>
              </a:spcAft>
              <a:buClrTx/>
              <a:buSzTx/>
              <a:buFontTx/>
              <a:buNone/>
              <a:tabLst/>
              <a:defRPr sz="2500" b="1">
                <a:solidFill>
                  <a:srgbClr val="FFFFFF"/>
                </a:solidFill>
              </a:defRPr>
            </a:pPr>
            <a:r>
              <a:rPr kumimoji="0" lang="en-US" sz="2500" b="1" i="0" u="none" strike="noStrike" kern="1200" cap="none" spc="0" normalizeH="0" baseline="0" noProof="0">
                <a:ln>
                  <a:noFill/>
                </a:ln>
                <a:solidFill>
                  <a:srgbClr val="F28C11"/>
                </a:solidFill>
                <a:effectLst/>
                <a:uLnTx/>
                <a:uFillTx/>
                <a:latin typeface="Arial" panose="020B0604020202020204"/>
                <a:ea typeface="+mn-ea"/>
                <a:cs typeface="+mn-cs"/>
              </a:rPr>
              <a:t>Provide Key Information on Unmet Needs</a:t>
            </a:r>
            <a:endParaRPr kumimoji="0" sz="2500" b="1" i="0" u="none" strike="noStrike" kern="1200" cap="none" spc="0" normalizeH="0" baseline="0" noProof="0">
              <a:ln>
                <a:noFill/>
              </a:ln>
              <a:solidFill>
                <a:srgbClr val="F28C11"/>
              </a:solidFill>
              <a:effectLst/>
              <a:uLnTx/>
              <a:uFillTx/>
              <a:latin typeface="Arial" panose="020B0604020202020204"/>
              <a:ea typeface="+mn-ea"/>
              <a:cs typeface="+mn-cs"/>
            </a:endParaRPr>
          </a:p>
        </p:txBody>
      </p:sp>
      <p:sp>
        <p:nvSpPr>
          <p:cNvPr id="11" name="TextBox 25">
            <a:extLst>
              <a:ext uri="{FF2B5EF4-FFF2-40B4-BE49-F238E27FC236}">
                <a16:creationId xmlns:a16="http://schemas.microsoft.com/office/drawing/2014/main" id="{C47E1103-5D75-3D7D-255B-CE234B67FB1C}"/>
              </a:ext>
            </a:extLst>
          </p:cNvPr>
          <p:cNvSpPr txBox="1"/>
          <p:nvPr/>
        </p:nvSpPr>
        <p:spPr>
          <a:xfrm>
            <a:off x="1174625" y="1767005"/>
            <a:ext cx="995763" cy="619853"/>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8" tIns="45718" rIns="45718" bIns="45718" anchor="ctr">
            <a:spAutoFit/>
          </a:bodyPr>
          <a:lstStyle>
            <a:lvl1pPr>
              <a:defRPr sz="1200">
                <a:solidFill>
                  <a:schemeClr val="accent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200" b="0" i="0" u="none" strike="noStrike" kern="1200" cap="none" spc="0" normalizeH="0" baseline="0" noProof="0">
                <a:ln>
                  <a:noFill/>
                </a:ln>
                <a:solidFill>
                  <a:srgbClr val="E04171"/>
                </a:solidFill>
                <a:effectLst/>
                <a:uLnTx/>
                <a:uFillTx/>
                <a:latin typeface="Arial" panose="020B0604020202020204"/>
                <a:ea typeface="+mn-ea"/>
                <a:cs typeface="+mn-cs"/>
              </a:rPr>
              <a:t>Identify educational gaps</a:t>
            </a:r>
          </a:p>
        </p:txBody>
      </p:sp>
      <p:sp>
        <p:nvSpPr>
          <p:cNvPr id="13" name="Rectangle 38">
            <a:extLst>
              <a:ext uri="{FF2B5EF4-FFF2-40B4-BE49-F238E27FC236}">
                <a16:creationId xmlns:a16="http://schemas.microsoft.com/office/drawing/2014/main" id="{0FB16C15-2DF7-02EF-5E95-10E684FA49A3}"/>
              </a:ext>
            </a:extLst>
          </p:cNvPr>
          <p:cNvSpPr/>
          <p:nvPr/>
        </p:nvSpPr>
        <p:spPr>
          <a:xfrm>
            <a:off x="571331" y="5279438"/>
            <a:ext cx="421962" cy="1008643"/>
          </a:xfrm>
          <a:prstGeom prst="rect">
            <a:avLst/>
          </a:prstGeom>
          <a:solidFill>
            <a:srgbClr val="F3C4F4"/>
          </a:solidFill>
          <a:ln w="12700">
            <a:miter lim="400000"/>
          </a:ln>
        </p:spPr>
        <p:txBody>
          <a:bodyPr lIns="45719" rIns="45719"/>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4" name="Rectangle 6">
            <a:extLst>
              <a:ext uri="{FF2B5EF4-FFF2-40B4-BE49-F238E27FC236}">
                <a16:creationId xmlns:a16="http://schemas.microsoft.com/office/drawing/2014/main" id="{2696CDCC-B2E2-D6F5-8125-0A0C7B5F685A}"/>
              </a:ext>
            </a:extLst>
          </p:cNvPr>
          <p:cNvSpPr/>
          <p:nvPr/>
        </p:nvSpPr>
        <p:spPr>
          <a:xfrm>
            <a:off x="571331" y="3834531"/>
            <a:ext cx="421962" cy="1369838"/>
          </a:xfrm>
          <a:prstGeom prst="rect">
            <a:avLst/>
          </a:prstGeom>
          <a:solidFill>
            <a:srgbClr val="DFDEF7"/>
          </a:solidFill>
          <a:ln w="12700">
            <a:miter lim="400000"/>
          </a:ln>
        </p:spPr>
        <p:txBody>
          <a:bodyPr lIns="45719" rIns="45719"/>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6" name="Rectangle 17">
            <a:extLst>
              <a:ext uri="{FF2B5EF4-FFF2-40B4-BE49-F238E27FC236}">
                <a16:creationId xmlns:a16="http://schemas.microsoft.com/office/drawing/2014/main" id="{55A75384-D49A-7017-9FDC-224587471762}"/>
              </a:ext>
            </a:extLst>
          </p:cNvPr>
          <p:cNvSpPr/>
          <p:nvPr/>
        </p:nvSpPr>
        <p:spPr>
          <a:xfrm>
            <a:off x="496906" y="1446702"/>
            <a:ext cx="553695" cy="888090"/>
          </a:xfrm>
          <a:prstGeom prst="rect">
            <a:avLst/>
          </a:prstGeom>
          <a:solidFill>
            <a:srgbClr val="F9D9E3"/>
          </a:solidFill>
          <a:ln w="12700">
            <a:miter lim="400000"/>
          </a:ln>
        </p:spPr>
        <p:txBody>
          <a:bodyPr lIns="45719" rIns="45719"/>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7" name="Straight Connector 8">
            <a:extLst>
              <a:ext uri="{FF2B5EF4-FFF2-40B4-BE49-F238E27FC236}">
                <a16:creationId xmlns:a16="http://schemas.microsoft.com/office/drawing/2014/main" id="{71E12680-225A-F9BE-B506-E5E53CF61D1A}"/>
              </a:ext>
            </a:extLst>
          </p:cNvPr>
          <p:cNvSpPr/>
          <p:nvPr/>
        </p:nvSpPr>
        <p:spPr>
          <a:xfrm>
            <a:off x="771994" y="2007155"/>
            <a:ext cx="10704" cy="4099624"/>
          </a:xfrm>
          <a:prstGeom prst="line">
            <a:avLst/>
          </a:prstGeom>
          <a:ln w="57150">
            <a:solidFill>
              <a:srgbClr val="000000"/>
            </a:solidFill>
            <a:miter/>
          </a:ln>
        </p:spPr>
        <p:txBody>
          <a:bodyPr lIns="45719" rIns="45719"/>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8" name="Rectangle 9">
            <a:extLst>
              <a:ext uri="{FF2B5EF4-FFF2-40B4-BE49-F238E27FC236}">
                <a16:creationId xmlns:a16="http://schemas.microsoft.com/office/drawing/2014/main" id="{C5137937-893C-0DF0-65CF-5DE25CEAF6A3}"/>
              </a:ext>
            </a:extLst>
          </p:cNvPr>
          <p:cNvSpPr/>
          <p:nvPr/>
        </p:nvSpPr>
        <p:spPr>
          <a:xfrm>
            <a:off x="679950" y="3970875"/>
            <a:ext cx="205493" cy="371089"/>
          </a:xfrm>
          <a:prstGeom prst="rect">
            <a:avLst/>
          </a:prstGeom>
          <a:solidFill>
            <a:schemeClr val="accent4"/>
          </a:solidFill>
          <a:ln w="12700">
            <a:solidFill>
              <a:srgbClr val="3B39A3"/>
            </a:solidFill>
            <a:miter/>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100" b="1">
                <a:solidFill>
                  <a:srgbClr val="D5D4F1"/>
                </a:solidFill>
              </a:defRPr>
            </a:pPr>
            <a:endParaRPr kumimoji="0" sz="1100" b="1" i="0" u="none" strike="noStrike" kern="1200" cap="none" spc="0" normalizeH="0" baseline="0" noProof="0">
              <a:ln>
                <a:noFill/>
              </a:ln>
              <a:solidFill>
                <a:srgbClr val="D5D4F1"/>
              </a:solidFill>
              <a:effectLst/>
              <a:uLnTx/>
              <a:uFillTx/>
              <a:latin typeface="Arial" panose="020B0604020202020204"/>
              <a:ea typeface="+mn-ea"/>
              <a:cs typeface="+mn-cs"/>
            </a:endParaRPr>
          </a:p>
        </p:txBody>
      </p:sp>
      <p:sp>
        <p:nvSpPr>
          <p:cNvPr id="19" name="Rectangle 10">
            <a:extLst>
              <a:ext uri="{FF2B5EF4-FFF2-40B4-BE49-F238E27FC236}">
                <a16:creationId xmlns:a16="http://schemas.microsoft.com/office/drawing/2014/main" id="{53BF982E-C0D0-F3ED-0C9D-EAD1BB532C05}"/>
              </a:ext>
            </a:extLst>
          </p:cNvPr>
          <p:cNvSpPr/>
          <p:nvPr/>
        </p:nvSpPr>
        <p:spPr>
          <a:xfrm>
            <a:off x="679950" y="4342181"/>
            <a:ext cx="205493" cy="371089"/>
          </a:xfrm>
          <a:prstGeom prst="rect">
            <a:avLst/>
          </a:prstGeom>
          <a:solidFill>
            <a:schemeClr val="accent4"/>
          </a:solidFill>
          <a:ln w="12700">
            <a:solidFill>
              <a:srgbClr val="3B39A3"/>
            </a:solidFill>
            <a:miter/>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100" b="1">
                <a:solidFill>
                  <a:srgbClr val="D5D4F1"/>
                </a:solidFill>
              </a:defRPr>
            </a:pPr>
            <a:endParaRPr kumimoji="0" sz="1100" b="1" i="0" u="none" strike="noStrike" kern="1200" cap="none" spc="0" normalizeH="0" baseline="0" noProof="0">
              <a:ln>
                <a:noFill/>
              </a:ln>
              <a:solidFill>
                <a:srgbClr val="D5D4F1"/>
              </a:solidFill>
              <a:effectLst/>
              <a:uLnTx/>
              <a:uFillTx/>
              <a:latin typeface="Arial" panose="020B0604020202020204"/>
              <a:ea typeface="+mn-ea"/>
              <a:cs typeface="+mn-cs"/>
            </a:endParaRPr>
          </a:p>
        </p:txBody>
      </p:sp>
      <p:sp>
        <p:nvSpPr>
          <p:cNvPr id="20" name="Rectangle 11">
            <a:extLst>
              <a:ext uri="{FF2B5EF4-FFF2-40B4-BE49-F238E27FC236}">
                <a16:creationId xmlns:a16="http://schemas.microsoft.com/office/drawing/2014/main" id="{264D5981-FA6E-8452-D0B6-3170C5E1BAC5}"/>
              </a:ext>
            </a:extLst>
          </p:cNvPr>
          <p:cNvSpPr/>
          <p:nvPr/>
        </p:nvSpPr>
        <p:spPr>
          <a:xfrm>
            <a:off x="679950" y="4713487"/>
            <a:ext cx="205493" cy="371089"/>
          </a:xfrm>
          <a:prstGeom prst="rect">
            <a:avLst/>
          </a:prstGeom>
          <a:solidFill>
            <a:schemeClr val="accent4"/>
          </a:solidFill>
          <a:ln w="12700">
            <a:solidFill>
              <a:srgbClr val="3B39A3"/>
            </a:solidFill>
            <a:miter/>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100" b="1">
                <a:solidFill>
                  <a:srgbClr val="D5D4F1"/>
                </a:solidFill>
              </a:defRPr>
            </a:pPr>
            <a:endParaRPr kumimoji="0" sz="1100" b="1" i="0" u="none" strike="noStrike" kern="1200" cap="none" spc="0" normalizeH="0" baseline="0" noProof="0">
              <a:ln>
                <a:noFill/>
              </a:ln>
              <a:solidFill>
                <a:srgbClr val="D5D4F1"/>
              </a:solidFill>
              <a:effectLst/>
              <a:uLnTx/>
              <a:uFillTx/>
              <a:latin typeface="Arial" panose="020B0604020202020204"/>
              <a:ea typeface="+mn-ea"/>
              <a:cs typeface="+mn-cs"/>
            </a:endParaRPr>
          </a:p>
        </p:txBody>
      </p:sp>
      <p:sp>
        <p:nvSpPr>
          <p:cNvPr id="22" name="Rectangle 20">
            <a:extLst>
              <a:ext uri="{FF2B5EF4-FFF2-40B4-BE49-F238E27FC236}">
                <a16:creationId xmlns:a16="http://schemas.microsoft.com/office/drawing/2014/main" id="{58B00186-0E03-3D87-6201-9F525596B9E1}"/>
              </a:ext>
            </a:extLst>
          </p:cNvPr>
          <p:cNvSpPr/>
          <p:nvPr/>
        </p:nvSpPr>
        <p:spPr>
          <a:xfrm>
            <a:off x="679950" y="2557328"/>
            <a:ext cx="205493" cy="371088"/>
          </a:xfrm>
          <a:prstGeom prst="rect">
            <a:avLst/>
          </a:prstGeom>
          <a:solidFill>
            <a:srgbClr val="007378"/>
          </a:solidFill>
          <a:ln w="12700">
            <a:solidFill>
              <a:srgbClr val="5F1B30"/>
            </a:solidFill>
            <a:miter/>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100" b="1">
                <a:solidFill>
                  <a:srgbClr val="C9FDFF"/>
                </a:solidFill>
              </a:defRPr>
            </a:pPr>
            <a:endParaRPr kumimoji="0" sz="1100" b="1" i="0" u="none" strike="noStrike" kern="1200" cap="none" spc="0" normalizeH="0" baseline="0" noProof="0">
              <a:ln>
                <a:noFill/>
              </a:ln>
              <a:solidFill>
                <a:srgbClr val="C9FDFF"/>
              </a:solidFill>
              <a:effectLst/>
              <a:uLnTx/>
              <a:uFillTx/>
              <a:latin typeface="Arial" panose="020B0604020202020204"/>
              <a:ea typeface="+mn-ea"/>
              <a:cs typeface="+mn-cs"/>
            </a:endParaRPr>
          </a:p>
        </p:txBody>
      </p:sp>
      <p:sp>
        <p:nvSpPr>
          <p:cNvPr id="23" name="Rectangle 21">
            <a:extLst>
              <a:ext uri="{FF2B5EF4-FFF2-40B4-BE49-F238E27FC236}">
                <a16:creationId xmlns:a16="http://schemas.microsoft.com/office/drawing/2014/main" id="{D01104AD-B024-3D3D-EBF3-57523D9EB65D}"/>
              </a:ext>
            </a:extLst>
          </p:cNvPr>
          <p:cNvSpPr/>
          <p:nvPr/>
        </p:nvSpPr>
        <p:spPr>
          <a:xfrm>
            <a:off x="679950" y="2928634"/>
            <a:ext cx="205493" cy="371089"/>
          </a:xfrm>
          <a:prstGeom prst="rect">
            <a:avLst/>
          </a:prstGeom>
          <a:solidFill>
            <a:srgbClr val="007378"/>
          </a:solidFill>
          <a:ln w="12700">
            <a:solidFill>
              <a:srgbClr val="5F1B30"/>
            </a:solidFill>
            <a:miter/>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100" b="1">
                <a:solidFill>
                  <a:srgbClr val="C9FDFF"/>
                </a:solidFill>
              </a:defRPr>
            </a:pPr>
            <a:endParaRPr kumimoji="0" sz="1100" b="1" i="0" u="none" strike="noStrike" kern="1200" cap="none" spc="0" normalizeH="0" baseline="0" noProof="0">
              <a:ln>
                <a:noFill/>
              </a:ln>
              <a:solidFill>
                <a:srgbClr val="C9FDFF"/>
              </a:solidFill>
              <a:effectLst/>
              <a:uLnTx/>
              <a:uFillTx/>
              <a:latin typeface="Arial" panose="020B0604020202020204"/>
              <a:ea typeface="+mn-ea"/>
              <a:cs typeface="+mn-cs"/>
            </a:endParaRPr>
          </a:p>
        </p:txBody>
      </p:sp>
      <p:sp>
        <p:nvSpPr>
          <p:cNvPr id="24" name="Rectangle 22">
            <a:extLst>
              <a:ext uri="{FF2B5EF4-FFF2-40B4-BE49-F238E27FC236}">
                <a16:creationId xmlns:a16="http://schemas.microsoft.com/office/drawing/2014/main" id="{96DE713C-A1E6-6D1A-2CCE-A5205E9EF06F}"/>
              </a:ext>
            </a:extLst>
          </p:cNvPr>
          <p:cNvSpPr/>
          <p:nvPr/>
        </p:nvSpPr>
        <p:spPr>
          <a:xfrm>
            <a:off x="679950" y="3299940"/>
            <a:ext cx="205493" cy="371089"/>
          </a:xfrm>
          <a:prstGeom prst="rect">
            <a:avLst/>
          </a:prstGeom>
          <a:solidFill>
            <a:srgbClr val="007378"/>
          </a:solidFill>
          <a:ln w="12700">
            <a:solidFill>
              <a:srgbClr val="5F1B30"/>
            </a:solidFill>
            <a:miter/>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100" b="1">
                <a:solidFill>
                  <a:srgbClr val="C9FDFF"/>
                </a:solidFill>
              </a:defRPr>
            </a:pPr>
            <a:endParaRPr kumimoji="0" sz="1100" b="1" i="0" u="none" strike="noStrike" kern="1200" cap="none" spc="0" normalizeH="0" baseline="0" noProof="0">
              <a:ln>
                <a:noFill/>
              </a:ln>
              <a:solidFill>
                <a:srgbClr val="C9FDFF"/>
              </a:solidFill>
              <a:effectLst/>
              <a:uLnTx/>
              <a:uFillTx/>
              <a:latin typeface="Arial" panose="020B0604020202020204"/>
              <a:ea typeface="+mn-ea"/>
              <a:cs typeface="+mn-cs"/>
            </a:endParaRPr>
          </a:p>
        </p:txBody>
      </p:sp>
      <p:sp>
        <p:nvSpPr>
          <p:cNvPr id="26" name="Isosceles Triangle 26">
            <a:extLst>
              <a:ext uri="{FF2B5EF4-FFF2-40B4-BE49-F238E27FC236}">
                <a16:creationId xmlns:a16="http://schemas.microsoft.com/office/drawing/2014/main" id="{82CF983F-EF2D-5912-23C3-9ED2FFD55793}"/>
              </a:ext>
            </a:extLst>
          </p:cNvPr>
          <p:cNvSpPr/>
          <p:nvPr/>
        </p:nvSpPr>
        <p:spPr>
          <a:xfrm rot="16200000">
            <a:off x="940092" y="1860951"/>
            <a:ext cx="183669" cy="108738"/>
          </a:xfrm>
          <a:prstGeom prst="triangle">
            <a:avLst/>
          </a:prstGeom>
          <a:solidFill>
            <a:schemeClr val="accent1"/>
          </a:solidFill>
          <a:ln w="12700">
            <a:solidFill>
              <a:srgbClr val="5F1B30"/>
            </a:solidFill>
            <a:miter lim="400000"/>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a:solidFill>
                  <a:srgbClr val="FFFFFF"/>
                </a:solidFill>
              </a:defRPr>
            </a:pPr>
            <a:endParaRPr kumimoji="0"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7" name="Rectangle 39">
            <a:extLst>
              <a:ext uri="{FF2B5EF4-FFF2-40B4-BE49-F238E27FC236}">
                <a16:creationId xmlns:a16="http://schemas.microsoft.com/office/drawing/2014/main" id="{9F23C210-CD02-F431-E72A-45F91AC0F526}"/>
              </a:ext>
            </a:extLst>
          </p:cNvPr>
          <p:cNvSpPr/>
          <p:nvPr/>
        </p:nvSpPr>
        <p:spPr>
          <a:xfrm>
            <a:off x="693235" y="5439567"/>
            <a:ext cx="186812" cy="337354"/>
          </a:xfrm>
          <a:prstGeom prst="rect">
            <a:avLst/>
          </a:prstGeom>
          <a:solidFill>
            <a:schemeClr val="accent2"/>
          </a:solidFill>
          <a:ln w="12700">
            <a:solidFill>
              <a:srgbClr val="5F1B30"/>
            </a:solidFill>
            <a:miter/>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100" b="1">
                <a:solidFill>
                  <a:srgbClr val="F3C4F4"/>
                </a:solidFill>
              </a:defRPr>
            </a:pPr>
            <a:endParaRPr kumimoji="0" sz="1100" b="1" i="0" u="none" strike="noStrike" kern="1200" cap="none" spc="0" normalizeH="0" baseline="0" noProof="0">
              <a:ln>
                <a:noFill/>
              </a:ln>
              <a:solidFill>
                <a:srgbClr val="F3C4F4"/>
              </a:solidFill>
              <a:effectLst/>
              <a:uLnTx/>
              <a:uFillTx/>
              <a:latin typeface="Arial" panose="020B0604020202020204"/>
              <a:ea typeface="+mn-ea"/>
              <a:cs typeface="+mn-cs"/>
            </a:endParaRPr>
          </a:p>
        </p:txBody>
      </p:sp>
      <p:sp>
        <p:nvSpPr>
          <p:cNvPr id="28" name="Rectangle 40">
            <a:extLst>
              <a:ext uri="{FF2B5EF4-FFF2-40B4-BE49-F238E27FC236}">
                <a16:creationId xmlns:a16="http://schemas.microsoft.com/office/drawing/2014/main" id="{7FDE35A9-801E-F431-82DE-D34D76D8CF00}"/>
              </a:ext>
            </a:extLst>
          </p:cNvPr>
          <p:cNvSpPr/>
          <p:nvPr/>
        </p:nvSpPr>
        <p:spPr>
          <a:xfrm>
            <a:off x="693235" y="5785506"/>
            <a:ext cx="186812" cy="337354"/>
          </a:xfrm>
          <a:prstGeom prst="rect">
            <a:avLst/>
          </a:prstGeom>
          <a:solidFill>
            <a:schemeClr val="accent2"/>
          </a:solidFill>
          <a:ln w="12700">
            <a:solidFill>
              <a:srgbClr val="5F1B30"/>
            </a:solidFill>
            <a:miter/>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100" b="1">
                <a:solidFill>
                  <a:srgbClr val="F3C4F4"/>
                </a:solidFill>
              </a:defRPr>
            </a:pPr>
            <a:endParaRPr kumimoji="0" sz="1100" b="1" i="0" u="none" strike="noStrike" kern="1200" cap="none" spc="0" normalizeH="0" baseline="0" noProof="0">
              <a:ln>
                <a:noFill/>
              </a:ln>
              <a:solidFill>
                <a:srgbClr val="F3C4F4"/>
              </a:solidFill>
              <a:effectLst/>
              <a:uLnTx/>
              <a:uFillTx/>
              <a:latin typeface="Arial" panose="020B0604020202020204"/>
              <a:ea typeface="+mn-ea"/>
              <a:cs typeface="+mn-cs"/>
            </a:endParaRPr>
          </a:p>
        </p:txBody>
      </p:sp>
      <p:sp>
        <p:nvSpPr>
          <p:cNvPr id="51" name="Slide Number Placeholder 5">
            <a:extLst>
              <a:ext uri="{FF2B5EF4-FFF2-40B4-BE49-F238E27FC236}">
                <a16:creationId xmlns:a16="http://schemas.microsoft.com/office/drawing/2014/main" id="{E035966F-A924-5424-0901-5A39AF5D8098}"/>
              </a:ext>
            </a:extLst>
          </p:cNvPr>
          <p:cNvSpPr txBox="1">
            <a:spLocks/>
          </p:cNvSpPr>
          <p:nvPr/>
        </p:nvSpPr>
        <p:spPr>
          <a:xfrm>
            <a:off x="257599" y="6486523"/>
            <a:ext cx="245404" cy="226987"/>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none" lIns="45719" rIns="45719">
            <a:spAutoFit/>
          </a:bodyPr>
          <a:lstStyle>
            <a:defPPr marL="0" marR="0" indent="0" algn="l" defTabSz="914400" rtl="0" fontAlgn="auto" latinLnBrk="1" hangingPunct="0">
              <a:lnSpc>
                <a:spcPct val="100000"/>
              </a:lnSpc>
              <a:spcBef>
                <a:spcPts val="0"/>
              </a:spcBef>
              <a:spcAft>
                <a:spcPts val="0"/>
              </a:spcAft>
              <a:buClrTx/>
              <a:buSzTx/>
              <a:buFontTx/>
              <a:buNone/>
              <a:tabLst/>
              <a:defRPr kumimoji="0" lang="en-US" sz="1800" b="0" i="0" u="none" strike="noStrike" cap="none" spc="0" normalizeH="0" baseline="0">
                <a:ln>
                  <a:noFill/>
                </a:ln>
                <a:solidFill>
                  <a:srgbClr val="000000"/>
                </a:solidFill>
                <a:effectLst/>
                <a:uFillTx/>
              </a:defRPr>
            </a:defPPr>
            <a:lvl1pPr marL="0" marR="0" indent="0" algn="ctr" defTabSz="914400" rtl="0" eaLnBrk="1" fontAlgn="auto" latinLnBrk="0" hangingPunct="0">
              <a:lnSpc>
                <a:spcPct val="100000"/>
              </a:lnSpc>
              <a:spcBef>
                <a:spcPts val="0"/>
              </a:spcBef>
              <a:spcAft>
                <a:spcPts val="0"/>
              </a:spcAft>
              <a:buClrTx/>
              <a:buSzTx/>
              <a:buFontTx/>
              <a:buNone/>
              <a:tabLst/>
              <a:defRPr kumimoji="0" sz="1000" b="0" i="0" u="none" strike="noStrike" kern="1200" cap="none" spc="0" normalizeH="0" baseline="0">
                <a:ln>
                  <a:noFill/>
                </a:ln>
                <a:solidFill>
                  <a:schemeClr val="accent5"/>
                </a:solidFill>
                <a:effectLst/>
                <a:uFillTx/>
                <a:latin typeface="Arial"/>
                <a:ea typeface="Arial"/>
                <a:cs typeface="Arial"/>
                <a:sym typeface="Arial"/>
              </a:defRPr>
            </a:lvl1pPr>
            <a:lvl2pPr marL="0" marR="0" indent="457200" algn="l" defTabSz="914400" rtl="0" eaLnBrk="1" fontAlgn="auto" latinLnBrk="0" hangingPunct="0">
              <a:lnSpc>
                <a:spcPct val="100000"/>
              </a:lnSpc>
              <a:spcBef>
                <a:spcPts val="0"/>
              </a:spcBef>
              <a:spcAft>
                <a:spcPts val="0"/>
              </a:spcAft>
              <a:buClrTx/>
              <a:buSzTx/>
              <a:buFontTx/>
              <a:buNone/>
              <a:tabLst/>
              <a:defRPr kumimoji="0" sz="1800" b="0" i="0" u="none" strike="noStrike" kern="1200" cap="none" spc="0" normalizeH="0" baseline="0">
                <a:ln>
                  <a:noFill/>
                </a:ln>
                <a:solidFill>
                  <a:srgbClr val="000000"/>
                </a:solidFill>
                <a:effectLst/>
                <a:uFillTx/>
                <a:latin typeface="Arial"/>
                <a:ea typeface="Arial"/>
                <a:cs typeface="Arial"/>
                <a:sym typeface="Arial"/>
              </a:defRPr>
            </a:lvl2pPr>
            <a:lvl3pPr marL="0" marR="0" indent="914400" algn="l" defTabSz="914400" rtl="0" eaLnBrk="1" fontAlgn="auto" latinLnBrk="0" hangingPunct="0">
              <a:lnSpc>
                <a:spcPct val="100000"/>
              </a:lnSpc>
              <a:spcBef>
                <a:spcPts val="0"/>
              </a:spcBef>
              <a:spcAft>
                <a:spcPts val="0"/>
              </a:spcAft>
              <a:buClrTx/>
              <a:buSzTx/>
              <a:buFontTx/>
              <a:buNone/>
              <a:tabLst/>
              <a:defRPr kumimoji="0" sz="1800" b="0" i="0" u="none" strike="noStrike" kern="1200" cap="none" spc="0" normalizeH="0" baseline="0">
                <a:ln>
                  <a:noFill/>
                </a:ln>
                <a:solidFill>
                  <a:srgbClr val="000000"/>
                </a:solidFill>
                <a:effectLst/>
                <a:uFillTx/>
                <a:latin typeface="Arial"/>
                <a:ea typeface="Arial"/>
                <a:cs typeface="Arial"/>
                <a:sym typeface="Arial"/>
              </a:defRPr>
            </a:lvl3pPr>
            <a:lvl4pPr marL="0" marR="0" indent="1371600" algn="l" defTabSz="914400" rtl="0" eaLnBrk="1" fontAlgn="auto" latinLnBrk="0" hangingPunct="0">
              <a:lnSpc>
                <a:spcPct val="100000"/>
              </a:lnSpc>
              <a:spcBef>
                <a:spcPts val="0"/>
              </a:spcBef>
              <a:spcAft>
                <a:spcPts val="0"/>
              </a:spcAft>
              <a:buClrTx/>
              <a:buSzTx/>
              <a:buFontTx/>
              <a:buNone/>
              <a:tabLst/>
              <a:defRPr kumimoji="0" sz="1800" b="0" i="0" u="none" strike="noStrike" kern="1200" cap="none" spc="0" normalizeH="0" baseline="0">
                <a:ln>
                  <a:noFill/>
                </a:ln>
                <a:solidFill>
                  <a:srgbClr val="000000"/>
                </a:solidFill>
                <a:effectLst/>
                <a:uFillTx/>
                <a:latin typeface="Arial"/>
                <a:ea typeface="Arial"/>
                <a:cs typeface="Arial"/>
                <a:sym typeface="Arial"/>
              </a:defRPr>
            </a:lvl4pPr>
            <a:lvl5pPr marL="0" marR="0" indent="1828800" algn="l" defTabSz="914400" rtl="0" eaLnBrk="1" fontAlgn="auto" latinLnBrk="0" hangingPunct="0">
              <a:lnSpc>
                <a:spcPct val="100000"/>
              </a:lnSpc>
              <a:spcBef>
                <a:spcPts val="0"/>
              </a:spcBef>
              <a:spcAft>
                <a:spcPts val="0"/>
              </a:spcAft>
              <a:buClrTx/>
              <a:buSzTx/>
              <a:buFontTx/>
              <a:buNone/>
              <a:tabLst/>
              <a:defRPr kumimoji="0" sz="1800" b="0" i="0" u="none" strike="noStrike" kern="1200" cap="none" spc="0" normalizeH="0" baseline="0">
                <a:ln>
                  <a:noFill/>
                </a:ln>
                <a:solidFill>
                  <a:srgbClr val="000000"/>
                </a:solidFill>
                <a:effectLst/>
                <a:uFillTx/>
                <a:latin typeface="Arial"/>
                <a:ea typeface="Arial"/>
                <a:cs typeface="Arial"/>
                <a:sym typeface="Arial"/>
              </a:defRPr>
            </a:lvl5pPr>
            <a:lvl6pPr marL="0" marR="0" indent="2286000" algn="l" defTabSz="914400" rtl="0" eaLnBrk="1" fontAlgn="auto" latinLnBrk="0" hangingPunct="0">
              <a:lnSpc>
                <a:spcPct val="100000"/>
              </a:lnSpc>
              <a:spcBef>
                <a:spcPts val="0"/>
              </a:spcBef>
              <a:spcAft>
                <a:spcPts val="0"/>
              </a:spcAft>
              <a:buClrTx/>
              <a:buSzTx/>
              <a:buFontTx/>
              <a:buNone/>
              <a:tabLst/>
              <a:defRPr kumimoji="0" sz="1800" b="0" i="0" u="none" strike="noStrike" kern="1200" cap="none" spc="0" normalizeH="0" baseline="0">
                <a:ln>
                  <a:noFill/>
                </a:ln>
                <a:solidFill>
                  <a:srgbClr val="000000"/>
                </a:solidFill>
                <a:effectLst/>
                <a:uFillTx/>
                <a:latin typeface="Arial"/>
                <a:ea typeface="Arial"/>
                <a:cs typeface="Arial"/>
                <a:sym typeface="Arial"/>
              </a:defRPr>
            </a:lvl6pPr>
            <a:lvl7pPr marL="0" marR="0" indent="2743200" algn="l" defTabSz="914400" rtl="0" eaLnBrk="1" fontAlgn="auto" latinLnBrk="0" hangingPunct="0">
              <a:lnSpc>
                <a:spcPct val="100000"/>
              </a:lnSpc>
              <a:spcBef>
                <a:spcPts val="0"/>
              </a:spcBef>
              <a:spcAft>
                <a:spcPts val="0"/>
              </a:spcAft>
              <a:buClrTx/>
              <a:buSzTx/>
              <a:buFontTx/>
              <a:buNone/>
              <a:tabLst/>
              <a:defRPr kumimoji="0" sz="1800" b="0" i="0" u="none" strike="noStrike" kern="1200" cap="none" spc="0" normalizeH="0" baseline="0">
                <a:ln>
                  <a:noFill/>
                </a:ln>
                <a:solidFill>
                  <a:srgbClr val="000000"/>
                </a:solidFill>
                <a:effectLst/>
                <a:uFillTx/>
                <a:latin typeface="Arial"/>
                <a:ea typeface="Arial"/>
                <a:cs typeface="Arial"/>
                <a:sym typeface="Arial"/>
              </a:defRPr>
            </a:lvl7pPr>
            <a:lvl8pPr marL="0" marR="0" indent="3200400" algn="l" defTabSz="914400" rtl="0" eaLnBrk="1" fontAlgn="auto" latinLnBrk="0" hangingPunct="0">
              <a:lnSpc>
                <a:spcPct val="100000"/>
              </a:lnSpc>
              <a:spcBef>
                <a:spcPts val="0"/>
              </a:spcBef>
              <a:spcAft>
                <a:spcPts val="0"/>
              </a:spcAft>
              <a:buClrTx/>
              <a:buSzTx/>
              <a:buFontTx/>
              <a:buNone/>
              <a:tabLst/>
              <a:defRPr kumimoji="0" sz="1800" b="0" i="0" u="none" strike="noStrike" kern="1200" cap="none" spc="0" normalizeH="0" baseline="0">
                <a:ln>
                  <a:noFill/>
                </a:ln>
                <a:solidFill>
                  <a:srgbClr val="000000"/>
                </a:solidFill>
                <a:effectLst/>
                <a:uFillTx/>
                <a:latin typeface="Arial"/>
                <a:ea typeface="Arial"/>
                <a:cs typeface="Arial"/>
                <a:sym typeface="Arial"/>
              </a:defRPr>
            </a:lvl8pPr>
            <a:lvl9pPr marL="0" marR="0" indent="3657600" algn="l" defTabSz="914400" rtl="0" eaLnBrk="1" fontAlgn="auto" latinLnBrk="0" hangingPunct="0">
              <a:lnSpc>
                <a:spcPct val="100000"/>
              </a:lnSpc>
              <a:spcBef>
                <a:spcPts val="0"/>
              </a:spcBef>
              <a:spcAft>
                <a:spcPts val="0"/>
              </a:spcAft>
              <a:buClrTx/>
              <a:buSzTx/>
              <a:buFontTx/>
              <a:buNone/>
              <a:tabLst/>
              <a:defRPr kumimoji="0" sz="1800" b="0" i="0" u="none" strike="noStrike" kern="1200" cap="none" spc="0" normalizeH="0" baseline="0">
                <a:ln>
                  <a:noFill/>
                </a:ln>
                <a:solidFill>
                  <a:srgbClr val="000000"/>
                </a:solidFill>
                <a:effectLst/>
                <a:uFillTx/>
                <a:latin typeface="Arial"/>
                <a:ea typeface="Arial"/>
                <a:cs typeface="Arial"/>
                <a:sym typeface="Arial"/>
              </a:defRPr>
            </a:lvl9pPr>
          </a:lstStyle>
          <a:p>
            <a:pPr marL="0" marR="0" lvl="0" indent="0" algn="ctr" defTabSz="914400" rtl="0" eaLnBrk="1" fontAlgn="auto" latinLnBrk="0" hangingPunct="0">
              <a:lnSpc>
                <a:spcPct val="100000"/>
              </a:lnSpc>
              <a:spcBef>
                <a:spcPts val="0"/>
              </a:spcBef>
              <a:spcAft>
                <a:spcPts val="0"/>
              </a:spcAft>
              <a:buClrTx/>
              <a:buSzTx/>
              <a:buFontTx/>
              <a:buNone/>
              <a:tabLst/>
              <a:defRPr/>
            </a:pPr>
            <a:fld id="{86CB4B4D-7CA3-9044-876B-883B54F8677D}" type="slidenum">
              <a:rPr kumimoji="0" lang="en-US" sz="1000" b="0" i="0" u="none" strike="noStrike" kern="1200" cap="none" spc="0" normalizeH="0" baseline="0" noProof="0" dirty="0" smtClean="0">
                <a:ln>
                  <a:noFill/>
                </a:ln>
                <a:solidFill>
                  <a:srgbClr val="00E5EF"/>
                </a:solidFill>
                <a:effectLst/>
                <a:uLnTx/>
                <a:uFillTx/>
                <a:latin typeface="Arial"/>
                <a:cs typeface="Arial"/>
                <a:sym typeface="Arial"/>
              </a:rPr>
              <a:pPr marL="0" marR="0" lvl="0" indent="0" algn="ctr" defTabSz="914400" rtl="0" eaLnBrk="1" fontAlgn="auto" latinLnBrk="0" hangingPunct="0">
                <a:lnSpc>
                  <a:spcPct val="100000"/>
                </a:lnSpc>
                <a:spcBef>
                  <a:spcPts val="0"/>
                </a:spcBef>
                <a:spcAft>
                  <a:spcPts val="0"/>
                </a:spcAft>
                <a:buClrTx/>
                <a:buSzTx/>
                <a:buFontTx/>
                <a:buNone/>
                <a:tabLst/>
                <a:defRPr/>
              </a:pPr>
              <a:t>28</a:t>
            </a:fld>
            <a:endParaRPr kumimoji="0" lang="en-US" sz="1000" b="0" i="0" u="none" strike="noStrike" kern="1200" cap="none" spc="0" normalizeH="0" baseline="0" noProof="0">
              <a:ln>
                <a:noFill/>
              </a:ln>
              <a:solidFill>
                <a:srgbClr val="00E5EF"/>
              </a:solidFill>
              <a:effectLst/>
              <a:uLnTx/>
              <a:uFillTx/>
              <a:latin typeface="Arial"/>
              <a:cs typeface="Arial"/>
              <a:sym typeface="Arial"/>
            </a:endParaRPr>
          </a:p>
        </p:txBody>
      </p:sp>
      <p:sp>
        <p:nvSpPr>
          <p:cNvPr id="58" name="TextBox 37">
            <a:extLst>
              <a:ext uri="{FF2B5EF4-FFF2-40B4-BE49-F238E27FC236}">
                <a16:creationId xmlns:a16="http://schemas.microsoft.com/office/drawing/2014/main" id="{45AB8FC1-8E86-EFE4-3865-D3EB3178F8A0}"/>
              </a:ext>
            </a:extLst>
          </p:cNvPr>
          <p:cNvSpPr txBox="1"/>
          <p:nvPr/>
        </p:nvSpPr>
        <p:spPr>
          <a:xfrm rot="16200000">
            <a:off x="-318205" y="1752509"/>
            <a:ext cx="1397011" cy="294639"/>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8" tIns="45718" rIns="45718" bIns="45718">
            <a:spAutoFit/>
          </a:bodyPr>
          <a:lstStyle>
            <a:lvl1pPr algn="ctr">
              <a:defRPr sz="1400" b="1">
                <a:solidFill>
                  <a:srgbClr val="CE4E72"/>
                </a:solidFill>
                <a:latin typeface="Arial Narrow"/>
                <a:ea typeface="Arial Narrow"/>
                <a:cs typeface="Arial Narrow"/>
                <a:sym typeface="Arial Narrow"/>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400" b="1" i="0" u="none" strike="noStrike" kern="1200" cap="none" spc="0" normalizeH="0" baseline="0" noProof="0">
                <a:ln>
                  <a:noFill/>
                </a:ln>
                <a:solidFill>
                  <a:srgbClr val="CE4E72"/>
                </a:solidFill>
                <a:effectLst/>
                <a:uLnTx/>
                <a:uFillTx/>
                <a:latin typeface="Arial Narrow"/>
                <a:sym typeface="Arial Narrow"/>
              </a:rPr>
              <a:t>Engagement</a:t>
            </a:r>
          </a:p>
        </p:txBody>
      </p:sp>
      <p:grpSp>
        <p:nvGrpSpPr>
          <p:cNvPr id="30" name="Group 29">
            <a:extLst>
              <a:ext uri="{FF2B5EF4-FFF2-40B4-BE49-F238E27FC236}">
                <a16:creationId xmlns:a16="http://schemas.microsoft.com/office/drawing/2014/main" id="{C31AE37C-5C11-A7DF-668C-A9A5BF07A78C}"/>
              </a:ext>
            </a:extLst>
          </p:cNvPr>
          <p:cNvGrpSpPr/>
          <p:nvPr/>
        </p:nvGrpSpPr>
        <p:grpSpPr>
          <a:xfrm>
            <a:off x="1820999" y="1180559"/>
            <a:ext cx="12013635" cy="4061955"/>
            <a:chOff x="1820999" y="1180559"/>
            <a:chExt cx="12013635" cy="4061955"/>
          </a:xfrm>
        </p:grpSpPr>
        <p:sp>
          <p:nvSpPr>
            <p:cNvPr id="2" name="Rounded Rectangle 29">
              <a:extLst>
                <a:ext uri="{FF2B5EF4-FFF2-40B4-BE49-F238E27FC236}">
                  <a16:creationId xmlns:a16="http://schemas.microsoft.com/office/drawing/2014/main" id="{166C55F4-7F2E-840D-3221-81123F2F4FA7}"/>
                </a:ext>
              </a:extLst>
            </p:cNvPr>
            <p:cNvSpPr/>
            <p:nvPr/>
          </p:nvSpPr>
          <p:spPr>
            <a:xfrm>
              <a:off x="1820999" y="1180559"/>
              <a:ext cx="12013635" cy="750949"/>
            </a:xfrm>
            <a:prstGeom prst="roundRect">
              <a:avLst>
                <a:gd name="adj" fmla="val 50000"/>
              </a:avLst>
            </a:prstGeom>
            <a:solidFill>
              <a:srgbClr val="E04171"/>
            </a:solidFill>
            <a:ln w="12700" cap="flat">
              <a:noFill/>
              <a:miter lim="400000"/>
            </a:ln>
            <a:effectLst/>
          </p:spPr>
          <p:txBody>
            <a:bodyPr wrap="square" lIns="45719" tIns="45719" rIns="45719" bIns="45719" numCol="1"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solidFill>
                    <a:srgbClr val="FFFFFF"/>
                  </a:solidFill>
                </a:defRPr>
              </a:pPr>
              <a:endParaRPr kumimoji="0"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4" name="Rectangle">
              <a:extLst>
                <a:ext uri="{FF2B5EF4-FFF2-40B4-BE49-F238E27FC236}">
                  <a16:creationId xmlns:a16="http://schemas.microsoft.com/office/drawing/2014/main" id="{01ECBF6F-AFF6-25B0-0259-76027BD0D722}"/>
                </a:ext>
              </a:extLst>
            </p:cNvPr>
            <p:cNvSpPr/>
            <p:nvPr/>
          </p:nvSpPr>
          <p:spPr>
            <a:xfrm>
              <a:off x="5207301" y="2632022"/>
              <a:ext cx="6993815" cy="2572348"/>
            </a:xfrm>
            <a:prstGeom prst="rect">
              <a:avLst/>
            </a:prstGeom>
            <a:solidFill>
              <a:srgbClr val="F9D9E3">
                <a:alpha val="42069"/>
              </a:srgbClr>
            </a:solidFill>
            <a:ln w="12700">
              <a:miter lim="400000"/>
            </a:ln>
          </p:spPr>
          <p:txBody>
            <a:bodyPr lIns="45719" rIns="45719"/>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6" name="TextBox 5">
              <a:extLst>
                <a:ext uri="{FF2B5EF4-FFF2-40B4-BE49-F238E27FC236}">
                  <a16:creationId xmlns:a16="http://schemas.microsoft.com/office/drawing/2014/main" id="{0BC8BA87-4133-53BC-BCF7-94D4D56FE837}"/>
                </a:ext>
              </a:extLst>
            </p:cNvPr>
            <p:cNvSpPr txBox="1"/>
            <p:nvPr/>
          </p:nvSpPr>
          <p:spPr>
            <a:xfrm>
              <a:off x="5839373" y="3579148"/>
              <a:ext cx="6200831" cy="342141"/>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8" tIns="45718" rIns="45718" bIns="45718">
              <a:spAutoFit/>
            </a:bodyPr>
            <a:lstStyle/>
            <a:p>
              <a:pPr marL="0" marR="0" lvl="0" indent="0" algn="l" defTabSz="914400" rtl="0" eaLnBrk="1" fontAlgn="auto" latinLnBrk="0" hangingPunct="1">
                <a:lnSpc>
                  <a:spcPct val="110000"/>
                </a:lnSpc>
                <a:spcBef>
                  <a:spcPts val="0"/>
                </a:spcBef>
                <a:spcAft>
                  <a:spcPts val="0"/>
                </a:spcAft>
                <a:buClrTx/>
                <a:buSzTx/>
                <a:buFontTx/>
                <a:buNone/>
                <a:tabLst/>
                <a:defRPr sz="1600">
                  <a:solidFill>
                    <a:srgbClr val="441321"/>
                  </a:solidFill>
                </a:defRPr>
              </a:pPr>
              <a:r>
                <a:rPr kumimoji="0" sz="1600" b="0" i="0" u="none" strike="noStrike" kern="1200" cap="none" spc="0" normalizeH="0" baseline="0" noProof="0">
                  <a:ln>
                    <a:noFill/>
                  </a:ln>
                  <a:solidFill>
                    <a:srgbClr val="441321"/>
                  </a:solidFill>
                  <a:effectLst/>
                  <a:uLnTx/>
                  <a:uFillTx/>
                  <a:latin typeface="Arial" panose="020B0604020202020204"/>
                  <a:ea typeface="+mn-ea"/>
                  <a:cs typeface="+mn-cs"/>
                </a:rPr>
                <a:t>Part of an ecosystem of </a:t>
              </a:r>
              <a:r>
                <a:rPr kumimoji="0" sz="1600" b="1" i="0" u="none" strike="noStrike" kern="1200" cap="none" spc="0" normalizeH="0" baseline="0" noProof="0">
                  <a:ln>
                    <a:noFill/>
                  </a:ln>
                  <a:solidFill>
                    <a:srgbClr val="CE4E72"/>
                  </a:solidFill>
                  <a:effectLst/>
                  <a:uLnTx/>
                  <a:uFillTx/>
                  <a:latin typeface="Arial" panose="020B0604020202020204"/>
                  <a:ea typeface="+mn-ea"/>
                  <a:cs typeface="+mn-cs"/>
                </a:rPr>
                <a:t>4</a:t>
              </a:r>
              <a:r>
                <a:rPr kumimoji="0" lang="en-GB" sz="1600" b="1" i="0" u="none" strike="noStrike" kern="1200" cap="none" spc="0" normalizeH="0" baseline="0" noProof="0">
                  <a:ln>
                    <a:noFill/>
                  </a:ln>
                  <a:solidFill>
                    <a:srgbClr val="CE4E72"/>
                  </a:solidFill>
                  <a:effectLst/>
                  <a:uLnTx/>
                  <a:uFillTx/>
                  <a:latin typeface="Arial" panose="020B0604020202020204"/>
                  <a:ea typeface="+mn-ea"/>
                  <a:cs typeface="+mn-cs"/>
                </a:rPr>
                <a:t>0</a:t>
              </a:r>
              <a:r>
                <a:rPr kumimoji="0" sz="1600" b="1" i="0" u="none" strike="noStrike" kern="1200" cap="none" spc="0" normalizeH="0" baseline="0" noProof="0">
                  <a:ln>
                    <a:noFill/>
                  </a:ln>
                  <a:solidFill>
                    <a:srgbClr val="CE4E72"/>
                  </a:solidFill>
                  <a:effectLst/>
                  <a:uLnTx/>
                  <a:uFillTx/>
                  <a:latin typeface="Arial" panose="020B0604020202020204"/>
                  <a:ea typeface="+mn-ea"/>
                  <a:cs typeface="+mn-cs"/>
                </a:rPr>
                <a:t>+</a:t>
              </a:r>
              <a:r>
                <a:rPr kumimoji="0" sz="1600" b="0" i="0" u="none" strike="noStrike" kern="1200" cap="none" spc="0" normalizeH="0" baseline="0" noProof="0">
                  <a:ln>
                    <a:noFill/>
                  </a:ln>
                  <a:solidFill>
                    <a:srgbClr val="441321"/>
                  </a:solidFill>
                  <a:effectLst/>
                  <a:uLnTx/>
                  <a:uFillTx/>
                  <a:latin typeface="Arial" panose="020B0604020202020204"/>
                  <a:ea typeface="+mn-ea"/>
                  <a:cs typeface="+mn-cs"/>
                </a:rPr>
                <a:t> advocacy groups</a:t>
              </a:r>
            </a:p>
          </p:txBody>
        </p:sp>
        <p:sp>
          <p:nvSpPr>
            <p:cNvPr id="7" name="TextBox 15">
              <a:extLst>
                <a:ext uri="{FF2B5EF4-FFF2-40B4-BE49-F238E27FC236}">
                  <a16:creationId xmlns:a16="http://schemas.microsoft.com/office/drawing/2014/main" id="{2C1D8DF3-43D1-83A9-39ED-D0B529CBF38B}"/>
                </a:ext>
              </a:extLst>
            </p:cNvPr>
            <p:cNvSpPr txBox="1"/>
            <p:nvPr/>
          </p:nvSpPr>
          <p:spPr>
            <a:xfrm>
              <a:off x="5839373" y="2955378"/>
              <a:ext cx="5624409" cy="313392"/>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8" tIns="45718" rIns="45718" bIns="45718">
              <a:spAutoFit/>
            </a:bodyPr>
            <a:lstStyle>
              <a:lvl1pPr>
                <a:lnSpc>
                  <a:spcPct val="110000"/>
                </a:lnSpc>
                <a:defRPr sz="1600">
                  <a:solidFill>
                    <a:srgbClr val="441321"/>
                  </a:solidFill>
                </a:defRPr>
              </a:lvl1pP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0" sz="1600" b="0" i="0" u="none" strike="noStrike" kern="1200" cap="none" spc="0" normalizeH="0" baseline="0" noProof="0">
                  <a:ln>
                    <a:noFill/>
                  </a:ln>
                  <a:solidFill>
                    <a:srgbClr val="441321"/>
                  </a:solidFill>
                  <a:effectLst/>
                  <a:uLnTx/>
                  <a:uFillTx/>
                  <a:latin typeface="Arial" panose="020B0604020202020204"/>
                  <a:ea typeface="+mn-ea"/>
                  <a:cs typeface="+mn-cs"/>
                </a:rPr>
                <a:t>US-based committees</a:t>
              </a:r>
            </a:p>
          </p:txBody>
        </p:sp>
        <p:grpSp>
          <p:nvGrpSpPr>
            <p:cNvPr id="8" name="Group">
              <a:extLst>
                <a:ext uri="{FF2B5EF4-FFF2-40B4-BE49-F238E27FC236}">
                  <a16:creationId xmlns:a16="http://schemas.microsoft.com/office/drawing/2014/main" id="{14FC0275-E3FC-08BF-046E-7923063BB94C}"/>
                </a:ext>
              </a:extLst>
            </p:cNvPr>
            <p:cNvGrpSpPr/>
            <p:nvPr/>
          </p:nvGrpSpPr>
          <p:grpSpPr>
            <a:xfrm>
              <a:off x="2461540" y="2594672"/>
              <a:ext cx="1736329" cy="1706149"/>
              <a:chOff x="0" y="-1"/>
              <a:chExt cx="1736327" cy="1706148"/>
            </a:xfrm>
          </p:grpSpPr>
          <p:pic>
            <p:nvPicPr>
              <p:cNvPr id="9" name="Graphic 18" descr="Graphic 18">
                <a:extLst>
                  <a:ext uri="{FF2B5EF4-FFF2-40B4-BE49-F238E27FC236}">
                    <a16:creationId xmlns:a16="http://schemas.microsoft.com/office/drawing/2014/main" id="{EBB87C64-D875-1232-8F55-B6BA6C0400B2}"/>
                  </a:ext>
                </a:extLst>
              </p:cNvPr>
              <p:cNvPicPr>
                <a:picLocks noChangeAspect="1"/>
              </p:cNvPicPr>
              <p:nvPr/>
            </p:nvPicPr>
            <p:blipFill>
              <a:blip r:embed="rId2"/>
              <a:stretch>
                <a:fillRect/>
              </a:stretch>
            </p:blipFill>
            <p:spPr>
              <a:xfrm>
                <a:off x="311866" y="243306"/>
                <a:ext cx="1143334" cy="1143334"/>
              </a:xfrm>
              <a:prstGeom prst="rect">
                <a:avLst/>
              </a:prstGeom>
              <a:ln w="12700" cap="flat">
                <a:noFill/>
                <a:miter lim="400000"/>
              </a:ln>
              <a:effectLst/>
            </p:spPr>
          </p:pic>
          <p:sp>
            <p:nvSpPr>
              <p:cNvPr id="10" name="Oval 24">
                <a:extLst>
                  <a:ext uri="{FF2B5EF4-FFF2-40B4-BE49-F238E27FC236}">
                    <a16:creationId xmlns:a16="http://schemas.microsoft.com/office/drawing/2014/main" id="{946B0F27-A48F-135C-324A-2F2734A9EE8F}"/>
                  </a:ext>
                </a:extLst>
              </p:cNvPr>
              <p:cNvSpPr/>
              <p:nvPr/>
            </p:nvSpPr>
            <p:spPr>
              <a:xfrm>
                <a:off x="0" y="-1"/>
                <a:ext cx="1736327" cy="1706148"/>
              </a:xfrm>
              <a:prstGeom prst="ellipse">
                <a:avLst/>
              </a:prstGeom>
              <a:noFill/>
              <a:ln w="28575" cap="flat">
                <a:solidFill>
                  <a:schemeClr val="accent2"/>
                </a:solidFill>
                <a:prstDash val="solid"/>
                <a:miter lim="800000"/>
              </a:ln>
              <a:effectLst/>
            </p:spPr>
            <p:txBody>
              <a:bodyPr wrap="square" lIns="45719" tIns="45719" rIns="45719" bIns="45719" numCol="1"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solidFill>
                      <a:srgbClr val="FFFFFF"/>
                    </a:solidFill>
                  </a:defRPr>
                </a:pPr>
                <a:endParaRPr kumimoji="0"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grpSp>
        <p:sp>
          <p:nvSpPr>
            <p:cNvPr id="12" name="TextBox 14">
              <a:extLst>
                <a:ext uri="{FF2B5EF4-FFF2-40B4-BE49-F238E27FC236}">
                  <a16:creationId xmlns:a16="http://schemas.microsoft.com/office/drawing/2014/main" id="{B6FFABEE-B5CC-2C75-DC8F-E4EE1D39009D}"/>
                </a:ext>
              </a:extLst>
            </p:cNvPr>
            <p:cNvSpPr txBox="1"/>
            <p:nvPr/>
          </p:nvSpPr>
          <p:spPr>
            <a:xfrm>
              <a:off x="5839373" y="4223659"/>
              <a:ext cx="6041490" cy="564186"/>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8" tIns="45718" rIns="45718" bIns="45718">
              <a:spAutoFit/>
            </a:bodyPr>
            <a:lstStyle>
              <a:lvl1pPr>
                <a:lnSpc>
                  <a:spcPct val="110000"/>
                </a:lnSpc>
                <a:defRPr sz="1600">
                  <a:solidFill>
                    <a:srgbClr val="441321"/>
                  </a:solidFill>
                </a:defRPr>
              </a:lvl1pP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0" sz="1600" b="0" i="0" u="none" strike="noStrike" kern="1200" cap="none" spc="0" normalizeH="0" baseline="0" noProof="0">
                  <a:ln>
                    <a:noFill/>
                  </a:ln>
                  <a:solidFill>
                    <a:srgbClr val="441321"/>
                  </a:solidFill>
                  <a:effectLst/>
                  <a:uLnTx/>
                  <a:uFillTx/>
                  <a:latin typeface="Arial" panose="020B0604020202020204"/>
                  <a:ea typeface="+mn-ea"/>
                  <a:cs typeface="+mn-cs"/>
                </a:rPr>
                <a:t>Quarterly Disease State Steering Committee meetings and regular meetings with the Pan-Tumor Group </a:t>
              </a:r>
            </a:p>
          </p:txBody>
        </p:sp>
        <p:sp>
          <p:nvSpPr>
            <p:cNvPr id="29" name="Pfizer Oncology Patient Centricity Ecosystem (POPCE)">
              <a:extLst>
                <a:ext uri="{FF2B5EF4-FFF2-40B4-BE49-F238E27FC236}">
                  <a16:creationId xmlns:a16="http://schemas.microsoft.com/office/drawing/2014/main" id="{20B86C2C-C664-B6D9-4B50-DCB9FF2F61D6}"/>
                </a:ext>
              </a:extLst>
            </p:cNvPr>
            <p:cNvSpPr txBox="1"/>
            <p:nvPr/>
          </p:nvSpPr>
          <p:spPr>
            <a:xfrm>
              <a:off x="1830369" y="4411521"/>
              <a:ext cx="2998666" cy="830993"/>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8" tIns="45718" rIns="45718" bIns="45718">
              <a:spAutoFit/>
            </a:bodyPr>
            <a:lstStyle>
              <a:lvl1pPr algn="ctr">
                <a:defRPr b="1">
                  <a:solidFill>
                    <a:srgbClr val="76237F"/>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600" b="1" i="0" u="none" strike="noStrike" kern="1200" cap="none" spc="0" normalizeH="0" baseline="0" noProof="0">
                  <a:ln>
                    <a:noFill/>
                  </a:ln>
                  <a:solidFill>
                    <a:srgbClr val="76237F"/>
                  </a:solidFill>
                  <a:effectLst/>
                  <a:uLnTx/>
                  <a:uFillTx/>
                  <a:latin typeface="Arial" panose="020B0604020202020204"/>
                  <a:ea typeface="+mn-ea"/>
                  <a:cs typeface="+mn-cs"/>
                </a:rPr>
                <a:t>Pfizer Oncology Patient Centricity Ecosystem (POPCE)</a:t>
              </a:r>
            </a:p>
          </p:txBody>
        </p:sp>
        <p:sp>
          <p:nvSpPr>
            <p:cNvPr id="38" name="Line">
              <a:extLst>
                <a:ext uri="{FF2B5EF4-FFF2-40B4-BE49-F238E27FC236}">
                  <a16:creationId xmlns:a16="http://schemas.microsoft.com/office/drawing/2014/main" id="{70C79226-556F-77BC-A430-2A963215D1AC}"/>
                </a:ext>
              </a:extLst>
            </p:cNvPr>
            <p:cNvSpPr/>
            <p:nvPr/>
          </p:nvSpPr>
          <p:spPr>
            <a:xfrm flipV="1">
              <a:off x="5195318" y="2637816"/>
              <a:ext cx="24685" cy="2566553"/>
            </a:xfrm>
            <a:prstGeom prst="line">
              <a:avLst/>
            </a:prstGeom>
            <a:ln w="25400">
              <a:solidFill>
                <a:schemeClr val="accent1"/>
              </a:solidFill>
              <a:miter/>
            </a:ln>
          </p:spPr>
          <p:txBody>
            <a:bodyPr lIns="45719" rIns="45719"/>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nvGrpSpPr>
            <p:cNvPr id="39" name="Group">
              <a:extLst>
                <a:ext uri="{FF2B5EF4-FFF2-40B4-BE49-F238E27FC236}">
                  <a16:creationId xmlns:a16="http://schemas.microsoft.com/office/drawing/2014/main" id="{22012F8A-34EB-7867-0D6A-AD8E9B8ACE0A}"/>
                </a:ext>
              </a:extLst>
            </p:cNvPr>
            <p:cNvGrpSpPr/>
            <p:nvPr/>
          </p:nvGrpSpPr>
          <p:grpSpPr>
            <a:xfrm>
              <a:off x="5432688" y="3009864"/>
              <a:ext cx="241988" cy="183670"/>
              <a:chOff x="0" y="0"/>
              <a:chExt cx="241987" cy="183668"/>
            </a:xfrm>
          </p:grpSpPr>
          <p:sp>
            <p:nvSpPr>
              <p:cNvPr id="40" name="Square">
                <a:extLst>
                  <a:ext uri="{FF2B5EF4-FFF2-40B4-BE49-F238E27FC236}">
                    <a16:creationId xmlns:a16="http://schemas.microsoft.com/office/drawing/2014/main" id="{B74C778D-4353-4D44-7001-358B9D10805D}"/>
                  </a:ext>
                </a:extLst>
              </p:cNvPr>
              <p:cNvSpPr/>
              <p:nvPr/>
            </p:nvSpPr>
            <p:spPr>
              <a:xfrm>
                <a:off x="0" y="0"/>
                <a:ext cx="183669" cy="183668"/>
              </a:xfrm>
              <a:prstGeom prst="rect">
                <a:avLst/>
              </a:prstGeom>
              <a:noFill/>
              <a:ln w="25400" cap="flat">
                <a:solidFill>
                  <a:schemeClr val="accent1"/>
                </a:solidFill>
                <a:prstDash val="solid"/>
                <a:miter lim="800000"/>
              </a:ln>
              <a:effectLst/>
            </p:spPr>
            <p:txBody>
              <a:bodyPr wrap="square" lIns="45719" tIns="45719" rIns="45719" bIns="45719" numCol="1"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1" name="Line">
                <a:extLst>
                  <a:ext uri="{FF2B5EF4-FFF2-40B4-BE49-F238E27FC236}">
                    <a16:creationId xmlns:a16="http://schemas.microsoft.com/office/drawing/2014/main" id="{A5322A8B-D2AF-AEAE-9D81-A16B7A0E06A8}"/>
                  </a:ext>
                </a:extLst>
              </p:cNvPr>
              <p:cNvSpPr/>
              <p:nvPr/>
            </p:nvSpPr>
            <p:spPr>
              <a:xfrm>
                <a:off x="59225" y="1914"/>
                <a:ext cx="182762" cy="130731"/>
              </a:xfrm>
              <a:custGeom>
                <a:avLst/>
                <a:gdLst/>
                <a:ahLst/>
                <a:cxnLst>
                  <a:cxn ang="0">
                    <a:pos x="wd2" y="hd2"/>
                  </a:cxn>
                  <a:cxn ang="5400000">
                    <a:pos x="wd2" y="hd2"/>
                  </a:cxn>
                  <a:cxn ang="10800000">
                    <a:pos x="wd2" y="hd2"/>
                  </a:cxn>
                  <a:cxn ang="16200000">
                    <a:pos x="wd2" y="hd2"/>
                  </a:cxn>
                </a:cxnLst>
                <a:rect l="0" t="0" r="r" b="b"/>
                <a:pathLst>
                  <a:path w="21600" h="21600" extrusionOk="0">
                    <a:moveTo>
                      <a:pt x="0" y="13003"/>
                    </a:moveTo>
                    <a:lnTo>
                      <a:pt x="6150" y="21600"/>
                    </a:lnTo>
                    <a:lnTo>
                      <a:pt x="21600" y="0"/>
                    </a:lnTo>
                  </a:path>
                </a:pathLst>
              </a:custGeom>
              <a:noFill/>
              <a:ln w="25400" cap="flat">
                <a:solidFill>
                  <a:schemeClr val="accent1"/>
                </a:solidFill>
                <a:prstDash val="solid"/>
                <a:miter lim="800000"/>
              </a:ln>
              <a:effectLst/>
            </p:spPr>
            <p:txBody>
              <a:bodyPr wrap="square" lIns="45719" tIns="45719" rIns="45719" bIns="45719" numCol="1"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59" name="Group">
              <a:extLst>
                <a:ext uri="{FF2B5EF4-FFF2-40B4-BE49-F238E27FC236}">
                  <a16:creationId xmlns:a16="http://schemas.microsoft.com/office/drawing/2014/main" id="{FABA81E5-A035-A516-600E-96695BE1BA1C}"/>
                </a:ext>
              </a:extLst>
            </p:cNvPr>
            <p:cNvGrpSpPr/>
            <p:nvPr/>
          </p:nvGrpSpPr>
          <p:grpSpPr>
            <a:xfrm>
              <a:off x="5432688" y="3644009"/>
              <a:ext cx="241988" cy="183670"/>
              <a:chOff x="0" y="0"/>
              <a:chExt cx="241987" cy="183668"/>
            </a:xfrm>
          </p:grpSpPr>
          <p:sp>
            <p:nvSpPr>
              <p:cNvPr id="60" name="Square">
                <a:extLst>
                  <a:ext uri="{FF2B5EF4-FFF2-40B4-BE49-F238E27FC236}">
                    <a16:creationId xmlns:a16="http://schemas.microsoft.com/office/drawing/2014/main" id="{1C1F7178-7E30-344F-79E4-E307AAE1EE9D}"/>
                  </a:ext>
                </a:extLst>
              </p:cNvPr>
              <p:cNvSpPr/>
              <p:nvPr/>
            </p:nvSpPr>
            <p:spPr>
              <a:xfrm>
                <a:off x="0" y="0"/>
                <a:ext cx="183669" cy="183668"/>
              </a:xfrm>
              <a:prstGeom prst="rect">
                <a:avLst/>
              </a:prstGeom>
              <a:noFill/>
              <a:ln w="25400" cap="flat">
                <a:solidFill>
                  <a:schemeClr val="accent1"/>
                </a:solidFill>
                <a:prstDash val="solid"/>
                <a:miter lim="800000"/>
              </a:ln>
              <a:effectLst/>
            </p:spPr>
            <p:txBody>
              <a:bodyPr wrap="square" lIns="45719" tIns="45719" rIns="45719" bIns="45719" numCol="1"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61" name="Line">
                <a:extLst>
                  <a:ext uri="{FF2B5EF4-FFF2-40B4-BE49-F238E27FC236}">
                    <a16:creationId xmlns:a16="http://schemas.microsoft.com/office/drawing/2014/main" id="{1F9E3155-45E1-BA05-9397-364C24FEC764}"/>
                  </a:ext>
                </a:extLst>
              </p:cNvPr>
              <p:cNvSpPr/>
              <p:nvPr/>
            </p:nvSpPr>
            <p:spPr>
              <a:xfrm>
                <a:off x="59225" y="1914"/>
                <a:ext cx="182762" cy="130731"/>
              </a:xfrm>
              <a:custGeom>
                <a:avLst/>
                <a:gdLst/>
                <a:ahLst/>
                <a:cxnLst>
                  <a:cxn ang="0">
                    <a:pos x="wd2" y="hd2"/>
                  </a:cxn>
                  <a:cxn ang="5400000">
                    <a:pos x="wd2" y="hd2"/>
                  </a:cxn>
                  <a:cxn ang="10800000">
                    <a:pos x="wd2" y="hd2"/>
                  </a:cxn>
                  <a:cxn ang="16200000">
                    <a:pos x="wd2" y="hd2"/>
                  </a:cxn>
                </a:cxnLst>
                <a:rect l="0" t="0" r="r" b="b"/>
                <a:pathLst>
                  <a:path w="21600" h="21600" extrusionOk="0">
                    <a:moveTo>
                      <a:pt x="0" y="13003"/>
                    </a:moveTo>
                    <a:lnTo>
                      <a:pt x="6150" y="21600"/>
                    </a:lnTo>
                    <a:lnTo>
                      <a:pt x="21600" y="0"/>
                    </a:lnTo>
                  </a:path>
                </a:pathLst>
              </a:custGeom>
              <a:noFill/>
              <a:ln w="25400" cap="flat">
                <a:solidFill>
                  <a:schemeClr val="accent1"/>
                </a:solidFill>
                <a:prstDash val="solid"/>
                <a:miter lim="800000"/>
              </a:ln>
              <a:effectLst/>
            </p:spPr>
            <p:txBody>
              <a:bodyPr wrap="square" lIns="45719" tIns="45719" rIns="45719" bIns="45719" numCol="1"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62" name="Group">
              <a:extLst>
                <a:ext uri="{FF2B5EF4-FFF2-40B4-BE49-F238E27FC236}">
                  <a16:creationId xmlns:a16="http://schemas.microsoft.com/office/drawing/2014/main" id="{61BACAF5-A305-BA91-C915-C7AE81B204C3}"/>
                </a:ext>
              </a:extLst>
            </p:cNvPr>
            <p:cNvGrpSpPr/>
            <p:nvPr/>
          </p:nvGrpSpPr>
          <p:grpSpPr>
            <a:xfrm>
              <a:off x="5432688" y="4278154"/>
              <a:ext cx="241988" cy="183670"/>
              <a:chOff x="0" y="0"/>
              <a:chExt cx="241987" cy="183668"/>
            </a:xfrm>
          </p:grpSpPr>
          <p:sp>
            <p:nvSpPr>
              <p:cNvPr id="63" name="Square">
                <a:extLst>
                  <a:ext uri="{FF2B5EF4-FFF2-40B4-BE49-F238E27FC236}">
                    <a16:creationId xmlns:a16="http://schemas.microsoft.com/office/drawing/2014/main" id="{AC6864AE-EA0C-9D5F-85BE-30BFCC8C1DDD}"/>
                  </a:ext>
                </a:extLst>
              </p:cNvPr>
              <p:cNvSpPr/>
              <p:nvPr/>
            </p:nvSpPr>
            <p:spPr>
              <a:xfrm>
                <a:off x="0" y="0"/>
                <a:ext cx="183669" cy="183668"/>
              </a:xfrm>
              <a:prstGeom prst="rect">
                <a:avLst/>
              </a:prstGeom>
              <a:noFill/>
              <a:ln w="25400" cap="flat">
                <a:solidFill>
                  <a:schemeClr val="accent1"/>
                </a:solidFill>
                <a:prstDash val="solid"/>
                <a:miter lim="800000"/>
              </a:ln>
              <a:effectLst/>
            </p:spPr>
            <p:txBody>
              <a:bodyPr wrap="square" lIns="45719" tIns="45719" rIns="45719" bIns="45719" numCol="1"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64" name="Line">
                <a:extLst>
                  <a:ext uri="{FF2B5EF4-FFF2-40B4-BE49-F238E27FC236}">
                    <a16:creationId xmlns:a16="http://schemas.microsoft.com/office/drawing/2014/main" id="{583B9B78-A8B9-D00A-A1FD-F659BD91A4E4}"/>
                  </a:ext>
                </a:extLst>
              </p:cNvPr>
              <p:cNvSpPr/>
              <p:nvPr/>
            </p:nvSpPr>
            <p:spPr>
              <a:xfrm>
                <a:off x="59225" y="1914"/>
                <a:ext cx="182762" cy="130731"/>
              </a:xfrm>
              <a:custGeom>
                <a:avLst/>
                <a:gdLst/>
                <a:ahLst/>
                <a:cxnLst>
                  <a:cxn ang="0">
                    <a:pos x="wd2" y="hd2"/>
                  </a:cxn>
                  <a:cxn ang="5400000">
                    <a:pos x="wd2" y="hd2"/>
                  </a:cxn>
                  <a:cxn ang="10800000">
                    <a:pos x="wd2" y="hd2"/>
                  </a:cxn>
                  <a:cxn ang="16200000">
                    <a:pos x="wd2" y="hd2"/>
                  </a:cxn>
                </a:cxnLst>
                <a:rect l="0" t="0" r="r" b="b"/>
                <a:pathLst>
                  <a:path w="21600" h="21600" extrusionOk="0">
                    <a:moveTo>
                      <a:pt x="0" y="13003"/>
                    </a:moveTo>
                    <a:lnTo>
                      <a:pt x="6150" y="21600"/>
                    </a:lnTo>
                    <a:lnTo>
                      <a:pt x="21600" y="0"/>
                    </a:lnTo>
                  </a:path>
                </a:pathLst>
              </a:custGeom>
              <a:noFill/>
              <a:ln w="25400" cap="flat">
                <a:solidFill>
                  <a:schemeClr val="accent1"/>
                </a:solidFill>
                <a:prstDash val="solid"/>
                <a:miter lim="800000"/>
              </a:ln>
              <a:effectLst/>
            </p:spPr>
            <p:txBody>
              <a:bodyPr wrap="square" lIns="45719" tIns="45719" rIns="45719" bIns="45719" numCol="1"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sp>
          <p:nvSpPr>
            <p:cNvPr id="65" name="“Who are the patients with prostate cancer and where can we impact?”">
              <a:extLst>
                <a:ext uri="{FF2B5EF4-FFF2-40B4-BE49-F238E27FC236}">
                  <a16:creationId xmlns:a16="http://schemas.microsoft.com/office/drawing/2014/main" id="{DA72F002-0D41-3E57-F802-E3203C354D20}"/>
                </a:ext>
              </a:extLst>
            </p:cNvPr>
            <p:cNvSpPr txBox="1"/>
            <p:nvPr/>
          </p:nvSpPr>
          <p:spPr>
            <a:xfrm>
              <a:off x="2213157" y="1262614"/>
              <a:ext cx="9001286" cy="584771"/>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45718" tIns="45718" rIns="45718" bIns="45718">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2000" spc="39">
                  <a:solidFill>
                    <a:srgbClr val="E04171"/>
                  </a:solidFill>
                </a:defRPr>
              </a:pPr>
              <a:r>
                <a:rPr kumimoji="0" lang="en-US" sz="1600" b="1" i="0" u="none" strike="noStrike" kern="1200" cap="none" spc="39" normalizeH="0" baseline="0" noProof="0">
                  <a:ln>
                    <a:noFill/>
                  </a:ln>
                  <a:solidFill>
                    <a:srgbClr val="FFFFFF"/>
                  </a:solidFill>
                  <a:effectLst/>
                  <a:uLnTx/>
                  <a:uFillTx/>
                  <a:latin typeface="Arial" panose="020B0604020202020204"/>
                  <a:ea typeface="+mn-ea"/>
                  <a:cs typeface="+mn-cs"/>
                </a:rPr>
                <a:t>Collaboration with patient steering committees to identify health literacy barriers affecting patient care</a:t>
              </a:r>
            </a:p>
          </p:txBody>
        </p:sp>
      </p:grpSp>
      <p:sp>
        <p:nvSpPr>
          <p:cNvPr id="25" name="Rectangle 23">
            <a:extLst>
              <a:ext uri="{FF2B5EF4-FFF2-40B4-BE49-F238E27FC236}">
                <a16:creationId xmlns:a16="http://schemas.microsoft.com/office/drawing/2014/main" id="{0FFDC83F-0E5B-8ABB-C015-E53E97E24EC5}"/>
              </a:ext>
            </a:extLst>
          </p:cNvPr>
          <p:cNvSpPr/>
          <p:nvPr/>
        </p:nvSpPr>
        <p:spPr>
          <a:xfrm>
            <a:off x="607388" y="1595531"/>
            <a:ext cx="336927" cy="608595"/>
          </a:xfrm>
          <a:prstGeom prst="rect">
            <a:avLst/>
          </a:prstGeom>
          <a:solidFill>
            <a:schemeClr val="accent1"/>
          </a:solidFill>
          <a:ln w="12700">
            <a:solidFill>
              <a:srgbClr val="5F1B30"/>
            </a:solidFill>
            <a:miter/>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200">
                <a:solidFill>
                  <a:srgbClr val="FFFFFF"/>
                </a:solidFill>
              </a:defRPr>
            </a:pPr>
            <a:endParaRPr kumimoji="0" sz="12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31" name="Footer Placeholder 10">
            <a:extLst>
              <a:ext uri="{FF2B5EF4-FFF2-40B4-BE49-F238E27FC236}">
                <a16:creationId xmlns:a16="http://schemas.microsoft.com/office/drawing/2014/main" id="{F0F7B382-C0C8-F449-E642-1E2B30369B35}"/>
              </a:ext>
            </a:extLst>
          </p:cNvPr>
          <p:cNvSpPr txBox="1"/>
          <p:nvPr/>
        </p:nvSpPr>
        <p:spPr>
          <a:xfrm>
            <a:off x="397031" y="6313400"/>
            <a:ext cx="11397937" cy="400110"/>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lvl1pPr algn="ctr">
              <a:defRPr sz="1000">
                <a:solidFill>
                  <a:srgbClr val="808080"/>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808080"/>
                </a:solidFill>
                <a:effectLst/>
                <a:uLnTx/>
                <a:uFillTx/>
                <a:latin typeface="Arial" panose="020B0604020202020204"/>
                <a:ea typeface="+mn-ea"/>
                <a:cs typeface="+mn-cs"/>
              </a:rPr>
              <a:t>US, </a:t>
            </a:r>
            <a:r>
              <a:rPr kumimoji="0" sz="1000" b="0" i="0" u="none" strike="noStrike" kern="1200" cap="none" spc="0" normalizeH="0" baseline="0" noProof="0">
                <a:ln>
                  <a:noFill/>
                </a:ln>
                <a:solidFill>
                  <a:srgbClr val="808080"/>
                </a:solidFill>
                <a:effectLst/>
                <a:uLnTx/>
                <a:uFillTx/>
                <a:latin typeface="Arial" panose="020B0604020202020204"/>
                <a:ea typeface="+mn-ea"/>
                <a:cs typeface="+mn-cs"/>
              </a:rPr>
              <a:t>United States of America. </a:t>
            </a:r>
            <a:endParaRPr kumimoji="0" lang="en-GB" sz="1000" b="0" i="0" u="none" strike="noStrike" kern="1200" cap="none" spc="0" normalizeH="0" baseline="0" noProof="0">
              <a:ln>
                <a:noFill/>
              </a:ln>
              <a:solidFill>
                <a:srgbClr val="808080"/>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sz="1000" b="0" i="0" u="none" strike="noStrike" kern="1200" cap="none" spc="0" normalizeH="0" baseline="0" noProof="0">
                <a:ln>
                  <a:noFill/>
                </a:ln>
                <a:solidFill>
                  <a:srgbClr val="808080"/>
                </a:solidFill>
                <a:effectLst/>
                <a:uLnTx/>
                <a:uFillTx/>
                <a:latin typeface="Arial" panose="020B0604020202020204"/>
                <a:ea typeface="+mn-ea"/>
                <a:cs typeface="+mn-cs"/>
              </a:rPr>
              <a:t>This information is for educational use only. Do not copy. Do not distribute.</a:t>
            </a:r>
          </a:p>
        </p:txBody>
      </p:sp>
    </p:spTree>
    <p:extLst>
      <p:ext uri="{BB962C8B-B14F-4D97-AF65-F5344CB8AC3E}">
        <p14:creationId xmlns:p14="http://schemas.microsoft.com/office/powerpoint/2010/main" val="109249606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38">
            <a:extLst>
              <a:ext uri="{FF2B5EF4-FFF2-40B4-BE49-F238E27FC236}">
                <a16:creationId xmlns:a16="http://schemas.microsoft.com/office/drawing/2014/main" id="{9F2C1A08-0E27-6BE1-87B9-6A7C8F86A0C2}"/>
              </a:ext>
            </a:extLst>
          </p:cNvPr>
          <p:cNvSpPr/>
          <p:nvPr/>
        </p:nvSpPr>
        <p:spPr>
          <a:xfrm>
            <a:off x="571331" y="5279438"/>
            <a:ext cx="421962" cy="1008643"/>
          </a:xfrm>
          <a:prstGeom prst="rect">
            <a:avLst/>
          </a:prstGeom>
          <a:solidFill>
            <a:srgbClr val="F3C4F4"/>
          </a:solidFill>
          <a:ln w="12700">
            <a:miter lim="400000"/>
          </a:ln>
        </p:spPr>
        <p:txBody>
          <a:bodyPr lIns="45719" rIns="45719"/>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9" name="Rectangle 6">
            <a:extLst>
              <a:ext uri="{FF2B5EF4-FFF2-40B4-BE49-F238E27FC236}">
                <a16:creationId xmlns:a16="http://schemas.microsoft.com/office/drawing/2014/main" id="{41762A84-EF7A-79F1-6775-8AD32F265D1B}"/>
              </a:ext>
            </a:extLst>
          </p:cNvPr>
          <p:cNvSpPr/>
          <p:nvPr/>
        </p:nvSpPr>
        <p:spPr>
          <a:xfrm>
            <a:off x="571331" y="3834531"/>
            <a:ext cx="421962" cy="1369838"/>
          </a:xfrm>
          <a:prstGeom prst="rect">
            <a:avLst/>
          </a:prstGeom>
          <a:solidFill>
            <a:srgbClr val="DFDEF7"/>
          </a:solidFill>
          <a:ln w="12700">
            <a:miter lim="400000"/>
          </a:ln>
        </p:spPr>
        <p:txBody>
          <a:bodyPr lIns="45719" rIns="45719"/>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 name="Rectangle 17">
            <a:extLst>
              <a:ext uri="{FF2B5EF4-FFF2-40B4-BE49-F238E27FC236}">
                <a16:creationId xmlns:a16="http://schemas.microsoft.com/office/drawing/2014/main" id="{C68B323C-D4C7-23A1-1C2E-7C4AC06614F1}"/>
              </a:ext>
            </a:extLst>
          </p:cNvPr>
          <p:cNvSpPr/>
          <p:nvPr/>
        </p:nvSpPr>
        <p:spPr>
          <a:xfrm>
            <a:off x="496906" y="2188617"/>
            <a:ext cx="553695" cy="1570279"/>
          </a:xfrm>
          <a:prstGeom prst="rect">
            <a:avLst/>
          </a:prstGeom>
          <a:solidFill>
            <a:srgbClr val="C9FDFF"/>
          </a:solidFill>
          <a:ln w="12700">
            <a:miter lim="400000"/>
          </a:ln>
        </p:spPr>
        <p:txBody>
          <a:bodyPr lIns="45719" rIns="45719"/>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 name="Title 1">
            <a:extLst>
              <a:ext uri="{FF2B5EF4-FFF2-40B4-BE49-F238E27FC236}">
                <a16:creationId xmlns:a16="http://schemas.microsoft.com/office/drawing/2014/main" id="{D14405D5-9BAB-245F-8716-2CB5F5DE20C4}"/>
              </a:ext>
            </a:extLst>
          </p:cNvPr>
          <p:cNvSpPr txBox="1"/>
          <p:nvPr/>
        </p:nvSpPr>
        <p:spPr>
          <a:xfrm>
            <a:off x="1174495" y="249729"/>
            <a:ext cx="8930642" cy="7818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spAutoFit/>
          </a:bodyPr>
          <a:lstStyle>
            <a:lvl1pPr>
              <a:lnSpc>
                <a:spcPct val="90000"/>
              </a:lnSpc>
              <a:defRPr sz="2500" b="1">
                <a:solidFill>
                  <a:srgbClr val="FFFFFF"/>
                </a:solidFill>
              </a:defRPr>
            </a:lvl1p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sz="2500" b="1" i="0" u="none" strike="noStrike" kern="1200" cap="none" spc="0" normalizeH="0" baseline="0" noProof="0">
                <a:ln>
                  <a:noFill/>
                </a:ln>
                <a:solidFill>
                  <a:srgbClr val="F28C11"/>
                </a:solidFill>
                <a:effectLst/>
                <a:uLnTx/>
                <a:uFillTx/>
                <a:latin typeface="Arial" panose="020B0604020202020204"/>
                <a:ea typeface="+mn-ea"/>
                <a:cs typeface="+mn-cs"/>
              </a:rPr>
              <a:t>Patient Profiling: Dynamic Approach to Identify Barriers and Opportunities for Improved Communication</a:t>
            </a:r>
          </a:p>
        </p:txBody>
      </p:sp>
      <p:sp>
        <p:nvSpPr>
          <p:cNvPr id="5" name="TextBox 37">
            <a:extLst>
              <a:ext uri="{FF2B5EF4-FFF2-40B4-BE49-F238E27FC236}">
                <a16:creationId xmlns:a16="http://schemas.microsoft.com/office/drawing/2014/main" id="{5CBF8A18-3C32-FEEC-CAD3-ED936B53807B}"/>
              </a:ext>
            </a:extLst>
          </p:cNvPr>
          <p:cNvSpPr txBox="1"/>
          <p:nvPr/>
        </p:nvSpPr>
        <p:spPr>
          <a:xfrm rot="16200000">
            <a:off x="-323143" y="2833104"/>
            <a:ext cx="1397011" cy="29463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lgn="ctr">
              <a:defRPr sz="1400" b="1">
                <a:solidFill>
                  <a:srgbClr val="317176"/>
                </a:solidFill>
                <a:latin typeface="Arial Narrow"/>
                <a:ea typeface="Arial Narrow"/>
                <a:cs typeface="Arial Narrow"/>
                <a:sym typeface="Arial Narrow"/>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400" b="1" i="0" u="none" strike="noStrike" kern="1200" cap="none" spc="0" normalizeH="0" baseline="0" noProof="0">
                <a:ln>
                  <a:noFill/>
                </a:ln>
                <a:solidFill>
                  <a:srgbClr val="317176"/>
                </a:solidFill>
                <a:effectLst/>
                <a:uLnTx/>
                <a:uFillTx/>
                <a:latin typeface="Arial Narrow"/>
                <a:sym typeface="Arial Narrow"/>
              </a:rPr>
              <a:t>Patient profiling</a:t>
            </a:r>
          </a:p>
        </p:txBody>
      </p:sp>
      <p:sp>
        <p:nvSpPr>
          <p:cNvPr id="9" name="Rectangle 19">
            <a:extLst>
              <a:ext uri="{FF2B5EF4-FFF2-40B4-BE49-F238E27FC236}">
                <a16:creationId xmlns:a16="http://schemas.microsoft.com/office/drawing/2014/main" id="{7C7A22AA-6F52-5638-335C-E2425B4BBE01}"/>
              </a:ext>
            </a:extLst>
          </p:cNvPr>
          <p:cNvSpPr/>
          <p:nvPr/>
        </p:nvSpPr>
        <p:spPr>
          <a:xfrm>
            <a:off x="571331" y="2439982"/>
            <a:ext cx="421962" cy="1332667"/>
          </a:xfrm>
          <a:prstGeom prst="rect">
            <a:avLst/>
          </a:prstGeom>
          <a:solidFill>
            <a:srgbClr val="C9FDFF"/>
          </a:solidFill>
          <a:ln w="12700">
            <a:miter lim="400000"/>
          </a:ln>
        </p:spPr>
        <p:txBody>
          <a:bodyPr lIns="45719" rIns="45719"/>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 name="Rectangle 17">
            <a:extLst>
              <a:ext uri="{FF2B5EF4-FFF2-40B4-BE49-F238E27FC236}">
                <a16:creationId xmlns:a16="http://schemas.microsoft.com/office/drawing/2014/main" id="{372ED09E-E125-862D-A2E0-F6EA706783AC}"/>
              </a:ext>
            </a:extLst>
          </p:cNvPr>
          <p:cNvSpPr/>
          <p:nvPr/>
        </p:nvSpPr>
        <p:spPr>
          <a:xfrm>
            <a:off x="571331" y="1446702"/>
            <a:ext cx="420214" cy="666281"/>
          </a:xfrm>
          <a:prstGeom prst="rect">
            <a:avLst/>
          </a:prstGeom>
          <a:solidFill>
            <a:srgbClr val="F9D9E3"/>
          </a:solidFill>
          <a:ln w="12700">
            <a:miter lim="400000"/>
          </a:ln>
        </p:spPr>
        <p:txBody>
          <a:bodyPr lIns="45719" rIns="45719"/>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1" name="Straight Connector 8">
            <a:extLst>
              <a:ext uri="{FF2B5EF4-FFF2-40B4-BE49-F238E27FC236}">
                <a16:creationId xmlns:a16="http://schemas.microsoft.com/office/drawing/2014/main" id="{78346F36-65EC-EA13-B8D0-690081EB52FC}"/>
              </a:ext>
            </a:extLst>
          </p:cNvPr>
          <p:cNvSpPr/>
          <p:nvPr/>
        </p:nvSpPr>
        <p:spPr>
          <a:xfrm>
            <a:off x="771796" y="1931508"/>
            <a:ext cx="10902" cy="4175271"/>
          </a:xfrm>
          <a:prstGeom prst="line">
            <a:avLst/>
          </a:prstGeom>
          <a:ln w="57150">
            <a:solidFill>
              <a:srgbClr val="000000"/>
            </a:solidFill>
            <a:miter/>
          </a:ln>
        </p:spPr>
        <p:txBody>
          <a:bodyPr lIns="45719" rIns="45719"/>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4" name="Rectangle 20">
            <a:extLst>
              <a:ext uri="{FF2B5EF4-FFF2-40B4-BE49-F238E27FC236}">
                <a16:creationId xmlns:a16="http://schemas.microsoft.com/office/drawing/2014/main" id="{56D4BDBA-23DE-92CA-6345-C0B62E302E88}"/>
              </a:ext>
            </a:extLst>
          </p:cNvPr>
          <p:cNvSpPr/>
          <p:nvPr/>
        </p:nvSpPr>
        <p:spPr>
          <a:xfrm>
            <a:off x="679950" y="1594298"/>
            <a:ext cx="205493" cy="371090"/>
          </a:xfrm>
          <a:prstGeom prst="rect">
            <a:avLst/>
          </a:prstGeom>
          <a:solidFill>
            <a:schemeClr val="accent1"/>
          </a:solidFill>
          <a:ln w="12700">
            <a:solidFill>
              <a:srgbClr val="5F1B30"/>
            </a:solidFill>
            <a:miter/>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200">
                <a:solidFill>
                  <a:srgbClr val="FFFFFF"/>
                </a:solidFill>
              </a:defRPr>
            </a:pPr>
            <a:endParaRPr kumimoji="0" sz="12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45" name="Slide Number Placeholder 5">
            <a:extLst>
              <a:ext uri="{FF2B5EF4-FFF2-40B4-BE49-F238E27FC236}">
                <a16:creationId xmlns:a16="http://schemas.microsoft.com/office/drawing/2014/main" id="{BFBF5C8D-55EF-EB36-E905-9DF165878F3C}"/>
              </a:ext>
            </a:extLst>
          </p:cNvPr>
          <p:cNvSpPr txBox="1">
            <a:spLocks/>
          </p:cNvSpPr>
          <p:nvPr/>
        </p:nvSpPr>
        <p:spPr>
          <a:xfrm>
            <a:off x="257599" y="6486523"/>
            <a:ext cx="245404" cy="22698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defPPr marL="0" marR="0" indent="0" algn="l" defTabSz="914400" rtl="0" fontAlgn="auto" latinLnBrk="1" hangingPunct="0">
              <a:lnSpc>
                <a:spcPct val="100000"/>
              </a:lnSpc>
              <a:spcBef>
                <a:spcPts val="0"/>
              </a:spcBef>
              <a:spcAft>
                <a:spcPts val="0"/>
              </a:spcAft>
              <a:buClrTx/>
              <a:buSzTx/>
              <a:buFontTx/>
              <a:buNone/>
              <a:tabLst/>
              <a:defRPr kumimoji="0" lang="en-US" sz="1800" b="0" i="0" u="none" strike="noStrike" cap="none" spc="0" normalizeH="0" baseline="0">
                <a:ln>
                  <a:noFill/>
                </a:ln>
                <a:solidFill>
                  <a:srgbClr val="000000"/>
                </a:solidFill>
                <a:effectLst/>
                <a:uFillTx/>
              </a:defRPr>
            </a:defPPr>
            <a:lvl1pPr marL="0" marR="0" indent="0" algn="ctr" defTabSz="914400" rtl="0" eaLnBrk="1" fontAlgn="auto" latinLnBrk="0" hangingPunct="0">
              <a:lnSpc>
                <a:spcPct val="100000"/>
              </a:lnSpc>
              <a:spcBef>
                <a:spcPts val="0"/>
              </a:spcBef>
              <a:spcAft>
                <a:spcPts val="0"/>
              </a:spcAft>
              <a:buClrTx/>
              <a:buSzTx/>
              <a:buFontTx/>
              <a:buNone/>
              <a:tabLst/>
              <a:defRPr kumimoji="0" sz="1000" b="0" i="0" u="none" strike="noStrike" kern="1200" cap="none" spc="0" normalizeH="0" baseline="0">
                <a:ln>
                  <a:noFill/>
                </a:ln>
                <a:solidFill>
                  <a:schemeClr val="accent5"/>
                </a:solidFill>
                <a:effectLst/>
                <a:uFillTx/>
                <a:latin typeface="Arial"/>
                <a:ea typeface="Arial"/>
                <a:cs typeface="Arial"/>
                <a:sym typeface="Arial"/>
              </a:defRPr>
            </a:lvl1pPr>
            <a:lvl2pPr marL="0" marR="0" indent="457200" algn="l" defTabSz="914400" rtl="0" eaLnBrk="1" fontAlgn="auto" latinLnBrk="0" hangingPunct="0">
              <a:lnSpc>
                <a:spcPct val="100000"/>
              </a:lnSpc>
              <a:spcBef>
                <a:spcPts val="0"/>
              </a:spcBef>
              <a:spcAft>
                <a:spcPts val="0"/>
              </a:spcAft>
              <a:buClrTx/>
              <a:buSzTx/>
              <a:buFontTx/>
              <a:buNone/>
              <a:tabLst/>
              <a:defRPr kumimoji="0" sz="1800" b="0" i="0" u="none" strike="noStrike" kern="1200" cap="none" spc="0" normalizeH="0" baseline="0">
                <a:ln>
                  <a:noFill/>
                </a:ln>
                <a:solidFill>
                  <a:srgbClr val="000000"/>
                </a:solidFill>
                <a:effectLst/>
                <a:uFillTx/>
                <a:latin typeface="Arial"/>
                <a:ea typeface="Arial"/>
                <a:cs typeface="Arial"/>
                <a:sym typeface="Arial"/>
              </a:defRPr>
            </a:lvl2pPr>
            <a:lvl3pPr marL="0" marR="0" indent="914400" algn="l" defTabSz="914400" rtl="0" eaLnBrk="1" fontAlgn="auto" latinLnBrk="0" hangingPunct="0">
              <a:lnSpc>
                <a:spcPct val="100000"/>
              </a:lnSpc>
              <a:spcBef>
                <a:spcPts val="0"/>
              </a:spcBef>
              <a:spcAft>
                <a:spcPts val="0"/>
              </a:spcAft>
              <a:buClrTx/>
              <a:buSzTx/>
              <a:buFontTx/>
              <a:buNone/>
              <a:tabLst/>
              <a:defRPr kumimoji="0" sz="1800" b="0" i="0" u="none" strike="noStrike" kern="1200" cap="none" spc="0" normalizeH="0" baseline="0">
                <a:ln>
                  <a:noFill/>
                </a:ln>
                <a:solidFill>
                  <a:srgbClr val="000000"/>
                </a:solidFill>
                <a:effectLst/>
                <a:uFillTx/>
                <a:latin typeface="Arial"/>
                <a:ea typeface="Arial"/>
                <a:cs typeface="Arial"/>
                <a:sym typeface="Arial"/>
              </a:defRPr>
            </a:lvl3pPr>
            <a:lvl4pPr marL="0" marR="0" indent="1371600" algn="l" defTabSz="914400" rtl="0" eaLnBrk="1" fontAlgn="auto" latinLnBrk="0" hangingPunct="0">
              <a:lnSpc>
                <a:spcPct val="100000"/>
              </a:lnSpc>
              <a:spcBef>
                <a:spcPts val="0"/>
              </a:spcBef>
              <a:spcAft>
                <a:spcPts val="0"/>
              </a:spcAft>
              <a:buClrTx/>
              <a:buSzTx/>
              <a:buFontTx/>
              <a:buNone/>
              <a:tabLst/>
              <a:defRPr kumimoji="0" sz="1800" b="0" i="0" u="none" strike="noStrike" kern="1200" cap="none" spc="0" normalizeH="0" baseline="0">
                <a:ln>
                  <a:noFill/>
                </a:ln>
                <a:solidFill>
                  <a:srgbClr val="000000"/>
                </a:solidFill>
                <a:effectLst/>
                <a:uFillTx/>
                <a:latin typeface="Arial"/>
                <a:ea typeface="Arial"/>
                <a:cs typeface="Arial"/>
                <a:sym typeface="Arial"/>
              </a:defRPr>
            </a:lvl4pPr>
            <a:lvl5pPr marL="0" marR="0" indent="1828800" algn="l" defTabSz="914400" rtl="0" eaLnBrk="1" fontAlgn="auto" latinLnBrk="0" hangingPunct="0">
              <a:lnSpc>
                <a:spcPct val="100000"/>
              </a:lnSpc>
              <a:spcBef>
                <a:spcPts val="0"/>
              </a:spcBef>
              <a:spcAft>
                <a:spcPts val="0"/>
              </a:spcAft>
              <a:buClrTx/>
              <a:buSzTx/>
              <a:buFontTx/>
              <a:buNone/>
              <a:tabLst/>
              <a:defRPr kumimoji="0" sz="1800" b="0" i="0" u="none" strike="noStrike" kern="1200" cap="none" spc="0" normalizeH="0" baseline="0">
                <a:ln>
                  <a:noFill/>
                </a:ln>
                <a:solidFill>
                  <a:srgbClr val="000000"/>
                </a:solidFill>
                <a:effectLst/>
                <a:uFillTx/>
                <a:latin typeface="Arial"/>
                <a:ea typeface="Arial"/>
                <a:cs typeface="Arial"/>
                <a:sym typeface="Arial"/>
              </a:defRPr>
            </a:lvl5pPr>
            <a:lvl6pPr marL="0" marR="0" indent="2286000" algn="l" defTabSz="914400" rtl="0" eaLnBrk="1" fontAlgn="auto" latinLnBrk="0" hangingPunct="0">
              <a:lnSpc>
                <a:spcPct val="100000"/>
              </a:lnSpc>
              <a:spcBef>
                <a:spcPts val="0"/>
              </a:spcBef>
              <a:spcAft>
                <a:spcPts val="0"/>
              </a:spcAft>
              <a:buClrTx/>
              <a:buSzTx/>
              <a:buFontTx/>
              <a:buNone/>
              <a:tabLst/>
              <a:defRPr kumimoji="0" sz="1800" b="0" i="0" u="none" strike="noStrike" kern="1200" cap="none" spc="0" normalizeH="0" baseline="0">
                <a:ln>
                  <a:noFill/>
                </a:ln>
                <a:solidFill>
                  <a:srgbClr val="000000"/>
                </a:solidFill>
                <a:effectLst/>
                <a:uFillTx/>
                <a:latin typeface="Arial"/>
                <a:ea typeface="Arial"/>
                <a:cs typeface="Arial"/>
                <a:sym typeface="Arial"/>
              </a:defRPr>
            </a:lvl6pPr>
            <a:lvl7pPr marL="0" marR="0" indent="2743200" algn="l" defTabSz="914400" rtl="0" eaLnBrk="1" fontAlgn="auto" latinLnBrk="0" hangingPunct="0">
              <a:lnSpc>
                <a:spcPct val="100000"/>
              </a:lnSpc>
              <a:spcBef>
                <a:spcPts val="0"/>
              </a:spcBef>
              <a:spcAft>
                <a:spcPts val="0"/>
              </a:spcAft>
              <a:buClrTx/>
              <a:buSzTx/>
              <a:buFontTx/>
              <a:buNone/>
              <a:tabLst/>
              <a:defRPr kumimoji="0" sz="1800" b="0" i="0" u="none" strike="noStrike" kern="1200" cap="none" spc="0" normalizeH="0" baseline="0">
                <a:ln>
                  <a:noFill/>
                </a:ln>
                <a:solidFill>
                  <a:srgbClr val="000000"/>
                </a:solidFill>
                <a:effectLst/>
                <a:uFillTx/>
                <a:latin typeface="Arial"/>
                <a:ea typeface="Arial"/>
                <a:cs typeface="Arial"/>
                <a:sym typeface="Arial"/>
              </a:defRPr>
            </a:lvl7pPr>
            <a:lvl8pPr marL="0" marR="0" indent="3200400" algn="l" defTabSz="914400" rtl="0" eaLnBrk="1" fontAlgn="auto" latinLnBrk="0" hangingPunct="0">
              <a:lnSpc>
                <a:spcPct val="100000"/>
              </a:lnSpc>
              <a:spcBef>
                <a:spcPts val="0"/>
              </a:spcBef>
              <a:spcAft>
                <a:spcPts val="0"/>
              </a:spcAft>
              <a:buClrTx/>
              <a:buSzTx/>
              <a:buFontTx/>
              <a:buNone/>
              <a:tabLst/>
              <a:defRPr kumimoji="0" sz="1800" b="0" i="0" u="none" strike="noStrike" kern="1200" cap="none" spc="0" normalizeH="0" baseline="0">
                <a:ln>
                  <a:noFill/>
                </a:ln>
                <a:solidFill>
                  <a:srgbClr val="000000"/>
                </a:solidFill>
                <a:effectLst/>
                <a:uFillTx/>
                <a:latin typeface="Arial"/>
                <a:ea typeface="Arial"/>
                <a:cs typeface="Arial"/>
                <a:sym typeface="Arial"/>
              </a:defRPr>
            </a:lvl8pPr>
            <a:lvl9pPr marL="0" marR="0" indent="3657600" algn="l" defTabSz="914400" rtl="0" eaLnBrk="1" fontAlgn="auto" latinLnBrk="0" hangingPunct="0">
              <a:lnSpc>
                <a:spcPct val="100000"/>
              </a:lnSpc>
              <a:spcBef>
                <a:spcPts val="0"/>
              </a:spcBef>
              <a:spcAft>
                <a:spcPts val="0"/>
              </a:spcAft>
              <a:buClrTx/>
              <a:buSzTx/>
              <a:buFontTx/>
              <a:buNone/>
              <a:tabLst/>
              <a:defRPr kumimoji="0" sz="1800" b="0" i="0" u="none" strike="noStrike" kern="1200" cap="none" spc="0" normalizeH="0" baseline="0">
                <a:ln>
                  <a:noFill/>
                </a:ln>
                <a:solidFill>
                  <a:srgbClr val="000000"/>
                </a:solidFill>
                <a:effectLst/>
                <a:uFillTx/>
                <a:latin typeface="Arial"/>
                <a:ea typeface="Arial"/>
                <a:cs typeface="Arial"/>
                <a:sym typeface="Arial"/>
              </a:defRPr>
            </a:lvl9pPr>
          </a:lstStyle>
          <a:p>
            <a:pPr marL="0" marR="0" lvl="0" indent="0" algn="ctr" defTabSz="914400" rtl="0" eaLnBrk="1" fontAlgn="auto" latinLnBrk="0" hangingPunct="0">
              <a:lnSpc>
                <a:spcPct val="100000"/>
              </a:lnSpc>
              <a:spcBef>
                <a:spcPts val="0"/>
              </a:spcBef>
              <a:spcAft>
                <a:spcPts val="0"/>
              </a:spcAft>
              <a:buClrTx/>
              <a:buSzTx/>
              <a:buFontTx/>
              <a:buNone/>
              <a:tabLst/>
              <a:defRPr/>
            </a:pPr>
            <a:fld id="{86CB4B4D-7CA3-9044-876B-883B54F8677D}" type="slidenum">
              <a:rPr kumimoji="0" lang="en-US" sz="1000" b="0" i="0" u="none" strike="noStrike" kern="1200" cap="none" spc="0" normalizeH="0" baseline="0" noProof="0" smtClean="0">
                <a:ln>
                  <a:noFill/>
                </a:ln>
                <a:solidFill>
                  <a:srgbClr val="00E5EF"/>
                </a:solidFill>
                <a:effectLst/>
                <a:uLnTx/>
                <a:uFillTx/>
                <a:latin typeface="Arial"/>
                <a:cs typeface="Arial"/>
                <a:sym typeface="Arial"/>
              </a:rPr>
              <a:pPr marL="0" marR="0" lvl="0" indent="0" algn="ctr" defTabSz="914400" rtl="0" eaLnBrk="1" fontAlgn="auto" latinLnBrk="0" hangingPunct="0">
                <a:lnSpc>
                  <a:spcPct val="100000"/>
                </a:lnSpc>
                <a:spcBef>
                  <a:spcPts val="0"/>
                </a:spcBef>
                <a:spcAft>
                  <a:spcPts val="0"/>
                </a:spcAft>
                <a:buClrTx/>
                <a:buSzTx/>
                <a:buFontTx/>
                <a:buNone/>
                <a:tabLst/>
                <a:defRPr/>
              </a:pPr>
              <a:t>29</a:t>
            </a:fld>
            <a:endParaRPr kumimoji="0" lang="en-US" sz="1000" b="0" i="0" u="none" strike="noStrike" kern="1200" cap="none" spc="0" normalizeH="0" baseline="0" noProof="0">
              <a:ln>
                <a:noFill/>
              </a:ln>
              <a:solidFill>
                <a:srgbClr val="00E5EF"/>
              </a:solidFill>
              <a:effectLst/>
              <a:uLnTx/>
              <a:uFillTx/>
              <a:latin typeface="Arial"/>
              <a:cs typeface="Arial"/>
              <a:sym typeface="Arial"/>
            </a:endParaRPr>
          </a:p>
        </p:txBody>
      </p:sp>
      <p:grpSp>
        <p:nvGrpSpPr>
          <p:cNvPr id="20" name="Group 19">
            <a:extLst>
              <a:ext uri="{FF2B5EF4-FFF2-40B4-BE49-F238E27FC236}">
                <a16:creationId xmlns:a16="http://schemas.microsoft.com/office/drawing/2014/main" id="{5584962D-470A-8C8F-50F0-16C9F9338EAE}"/>
              </a:ext>
            </a:extLst>
          </p:cNvPr>
          <p:cNvGrpSpPr/>
          <p:nvPr/>
        </p:nvGrpSpPr>
        <p:grpSpPr>
          <a:xfrm>
            <a:off x="1820999" y="1180559"/>
            <a:ext cx="12013635" cy="4869438"/>
            <a:chOff x="1820999" y="1180559"/>
            <a:chExt cx="12013635" cy="4869438"/>
          </a:xfrm>
        </p:grpSpPr>
        <p:pic>
          <p:nvPicPr>
            <p:cNvPr id="35" name="Picture 33" descr="Picture 33">
              <a:extLst>
                <a:ext uri="{FF2B5EF4-FFF2-40B4-BE49-F238E27FC236}">
                  <a16:creationId xmlns:a16="http://schemas.microsoft.com/office/drawing/2014/main" id="{4EDDD957-ACFF-DC88-E320-BF4CD1A4DF86}"/>
                </a:ext>
              </a:extLst>
            </p:cNvPr>
            <p:cNvPicPr>
              <a:picLocks noChangeAspect="1"/>
            </p:cNvPicPr>
            <p:nvPr/>
          </p:nvPicPr>
          <p:blipFill>
            <a:blip r:embed="rId2"/>
            <a:stretch>
              <a:fillRect/>
            </a:stretch>
          </p:blipFill>
          <p:spPr>
            <a:xfrm>
              <a:off x="2140376" y="2240434"/>
              <a:ext cx="8740487" cy="3809563"/>
            </a:xfrm>
            <a:prstGeom prst="rect">
              <a:avLst/>
            </a:prstGeom>
            <a:ln w="12700">
              <a:miter lim="400000"/>
            </a:ln>
          </p:spPr>
        </p:pic>
        <p:sp>
          <p:nvSpPr>
            <p:cNvPr id="47" name="Rounded Rectangle 29">
              <a:extLst>
                <a:ext uri="{FF2B5EF4-FFF2-40B4-BE49-F238E27FC236}">
                  <a16:creationId xmlns:a16="http://schemas.microsoft.com/office/drawing/2014/main" id="{D3B5D34D-1B5F-FDB7-3080-7DE6DE8975EE}"/>
                </a:ext>
              </a:extLst>
            </p:cNvPr>
            <p:cNvSpPr/>
            <p:nvPr/>
          </p:nvSpPr>
          <p:spPr>
            <a:xfrm>
              <a:off x="1820999" y="1180559"/>
              <a:ext cx="12013635" cy="750949"/>
            </a:xfrm>
            <a:prstGeom prst="roundRect">
              <a:avLst>
                <a:gd name="adj" fmla="val 50000"/>
              </a:avLst>
            </a:prstGeom>
            <a:solidFill>
              <a:srgbClr val="317176"/>
            </a:solidFill>
            <a:ln w="12700" cap="flat">
              <a:noFill/>
              <a:miter lim="400000"/>
            </a:ln>
            <a:effectLst/>
          </p:spPr>
          <p:txBody>
            <a:bodyPr wrap="square" lIns="45719" tIns="45719" rIns="45719" bIns="45719" numCol="1"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solidFill>
                    <a:srgbClr val="FFFFFF"/>
                  </a:solidFill>
                </a:defRPr>
              </a:pPr>
              <a:endParaRPr kumimoji="0"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48" name="RESEARCH QUESTION:">
              <a:extLst>
                <a:ext uri="{FF2B5EF4-FFF2-40B4-BE49-F238E27FC236}">
                  <a16:creationId xmlns:a16="http://schemas.microsoft.com/office/drawing/2014/main" id="{67151C68-A6FF-BD2F-F10C-B7853B7063C4}"/>
                </a:ext>
              </a:extLst>
            </p:cNvPr>
            <p:cNvSpPr txBox="1"/>
            <p:nvPr/>
          </p:nvSpPr>
          <p:spPr>
            <a:xfrm>
              <a:off x="2213156" y="1285119"/>
              <a:ext cx="2493876" cy="27699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defRPr sz="1200" b="1" cap="all" spc="257">
                  <a:solidFill>
                    <a:srgbClr val="51B9C5"/>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all" spc="257" normalizeH="0" baseline="0" noProof="0">
                  <a:ln>
                    <a:noFill/>
                  </a:ln>
                  <a:solidFill>
                    <a:srgbClr val="51B9C5"/>
                  </a:solidFill>
                  <a:effectLst/>
                  <a:uLnTx/>
                  <a:uFillTx/>
                  <a:latin typeface="Arial" panose="020B0604020202020204"/>
                  <a:ea typeface="+mn-ea"/>
                  <a:cs typeface="+mn-cs"/>
                </a:rPr>
                <a:t>PILOT FOCUS:</a:t>
              </a:r>
              <a:endParaRPr kumimoji="0" sz="1200" b="1" i="0" u="none" strike="noStrike" kern="1200" cap="all" spc="257" normalizeH="0" baseline="0" noProof="0">
                <a:ln>
                  <a:noFill/>
                </a:ln>
                <a:solidFill>
                  <a:srgbClr val="51B9C5"/>
                </a:solidFill>
                <a:effectLst/>
                <a:uLnTx/>
                <a:uFillTx/>
                <a:latin typeface="Arial" panose="020B0604020202020204"/>
                <a:ea typeface="+mn-ea"/>
                <a:cs typeface="+mn-cs"/>
              </a:endParaRPr>
            </a:p>
          </p:txBody>
        </p:sp>
        <p:sp>
          <p:nvSpPr>
            <p:cNvPr id="49" name="“Who are the patients with prostate cancer and where can we impact?”">
              <a:extLst>
                <a:ext uri="{FF2B5EF4-FFF2-40B4-BE49-F238E27FC236}">
                  <a16:creationId xmlns:a16="http://schemas.microsoft.com/office/drawing/2014/main" id="{C1440C1A-DC4A-7D53-0028-0CE308B9133C}"/>
                </a:ext>
              </a:extLst>
            </p:cNvPr>
            <p:cNvSpPr txBox="1"/>
            <p:nvPr/>
          </p:nvSpPr>
          <p:spPr>
            <a:xfrm>
              <a:off x="2213156" y="1485785"/>
              <a:ext cx="6021837" cy="3385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Arial" panose="020B0604020202020204"/>
                  <a:ea typeface="+mn-ea"/>
                  <a:cs typeface="+mn-cs"/>
                </a:rPr>
                <a:t>Optimizing time to treatment in patients with prostate cancer</a:t>
              </a:r>
            </a:p>
          </p:txBody>
        </p:sp>
      </p:grpSp>
      <p:sp>
        <p:nvSpPr>
          <p:cNvPr id="8" name="Rectangle 20">
            <a:extLst>
              <a:ext uri="{FF2B5EF4-FFF2-40B4-BE49-F238E27FC236}">
                <a16:creationId xmlns:a16="http://schemas.microsoft.com/office/drawing/2014/main" id="{58A6833F-4B45-14CF-5C26-40DA395C8FEA}"/>
              </a:ext>
            </a:extLst>
          </p:cNvPr>
          <p:cNvSpPr/>
          <p:nvPr/>
        </p:nvSpPr>
        <p:spPr>
          <a:xfrm>
            <a:off x="625973" y="2302598"/>
            <a:ext cx="294639" cy="455965"/>
          </a:xfrm>
          <a:prstGeom prst="rect">
            <a:avLst/>
          </a:prstGeom>
          <a:solidFill>
            <a:srgbClr val="007378"/>
          </a:solidFill>
          <a:ln w="12700">
            <a:solidFill>
              <a:srgbClr val="5F1B30"/>
            </a:solidFill>
            <a:miter/>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100" b="1">
                <a:solidFill>
                  <a:srgbClr val="C9FDFF"/>
                </a:solidFill>
              </a:defRPr>
            </a:pPr>
            <a:endParaRPr kumimoji="0" sz="1100" b="1" i="0" u="none" strike="noStrike" kern="1200" cap="none" spc="0" normalizeH="0" baseline="0" noProof="0">
              <a:ln>
                <a:noFill/>
              </a:ln>
              <a:solidFill>
                <a:srgbClr val="C9FDFF"/>
              </a:solidFill>
              <a:effectLst/>
              <a:uLnTx/>
              <a:uFillTx/>
              <a:latin typeface="Arial" panose="020B0604020202020204"/>
              <a:ea typeface="+mn-ea"/>
              <a:cs typeface="+mn-cs"/>
            </a:endParaRPr>
          </a:p>
        </p:txBody>
      </p:sp>
      <p:sp>
        <p:nvSpPr>
          <p:cNvPr id="16" name="Rectangle 21">
            <a:extLst>
              <a:ext uri="{FF2B5EF4-FFF2-40B4-BE49-F238E27FC236}">
                <a16:creationId xmlns:a16="http://schemas.microsoft.com/office/drawing/2014/main" id="{C4BB3E35-117D-F5A2-7047-3833D2A28342}"/>
              </a:ext>
            </a:extLst>
          </p:cNvPr>
          <p:cNvSpPr/>
          <p:nvPr/>
        </p:nvSpPr>
        <p:spPr>
          <a:xfrm>
            <a:off x="625973" y="2758831"/>
            <a:ext cx="294639" cy="455965"/>
          </a:xfrm>
          <a:prstGeom prst="rect">
            <a:avLst/>
          </a:prstGeom>
          <a:solidFill>
            <a:srgbClr val="007378"/>
          </a:solidFill>
          <a:ln w="12700">
            <a:solidFill>
              <a:srgbClr val="5F1B30"/>
            </a:solidFill>
            <a:miter/>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100" b="1">
                <a:solidFill>
                  <a:srgbClr val="C9FDFF"/>
                </a:solidFill>
              </a:defRPr>
            </a:pPr>
            <a:endParaRPr kumimoji="0" sz="1100" b="1" i="0" u="none" strike="noStrike" kern="1200" cap="none" spc="0" normalizeH="0" baseline="0" noProof="0">
              <a:ln>
                <a:noFill/>
              </a:ln>
              <a:solidFill>
                <a:srgbClr val="C9FDFF"/>
              </a:solidFill>
              <a:effectLst/>
              <a:uLnTx/>
              <a:uFillTx/>
              <a:latin typeface="Arial" panose="020B0604020202020204"/>
              <a:ea typeface="+mn-ea"/>
              <a:cs typeface="+mn-cs"/>
            </a:endParaRPr>
          </a:p>
        </p:txBody>
      </p:sp>
      <p:sp>
        <p:nvSpPr>
          <p:cNvPr id="17" name="Rectangle 22">
            <a:extLst>
              <a:ext uri="{FF2B5EF4-FFF2-40B4-BE49-F238E27FC236}">
                <a16:creationId xmlns:a16="http://schemas.microsoft.com/office/drawing/2014/main" id="{E14B316D-74B6-62BB-E5DE-D8ABC32AE2B0}"/>
              </a:ext>
            </a:extLst>
          </p:cNvPr>
          <p:cNvSpPr/>
          <p:nvPr/>
        </p:nvSpPr>
        <p:spPr>
          <a:xfrm>
            <a:off x="625973" y="3215063"/>
            <a:ext cx="294639" cy="455966"/>
          </a:xfrm>
          <a:prstGeom prst="rect">
            <a:avLst/>
          </a:prstGeom>
          <a:solidFill>
            <a:srgbClr val="007378"/>
          </a:solidFill>
          <a:ln w="12700">
            <a:solidFill>
              <a:srgbClr val="5F1B30"/>
            </a:solidFill>
            <a:miter/>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100" b="1">
                <a:solidFill>
                  <a:srgbClr val="C9FDFF"/>
                </a:solidFill>
              </a:defRPr>
            </a:pPr>
            <a:endParaRPr kumimoji="0" sz="1100" b="1" i="0" u="none" strike="noStrike" kern="1200" cap="none" spc="0" normalizeH="0" baseline="0" noProof="0">
              <a:ln>
                <a:noFill/>
              </a:ln>
              <a:solidFill>
                <a:srgbClr val="C9FDFF"/>
              </a:solidFill>
              <a:effectLst/>
              <a:uLnTx/>
              <a:uFillTx/>
              <a:latin typeface="Arial" panose="020B0604020202020204"/>
              <a:ea typeface="+mn-ea"/>
              <a:cs typeface="+mn-cs"/>
            </a:endParaRPr>
          </a:p>
        </p:txBody>
      </p:sp>
      <p:sp>
        <p:nvSpPr>
          <p:cNvPr id="2" name="Footer Placeholder 10">
            <a:extLst>
              <a:ext uri="{FF2B5EF4-FFF2-40B4-BE49-F238E27FC236}">
                <a16:creationId xmlns:a16="http://schemas.microsoft.com/office/drawing/2014/main" id="{1BC7766C-9446-010C-6175-9F9118E951F8}"/>
              </a:ext>
            </a:extLst>
          </p:cNvPr>
          <p:cNvSpPr txBox="1"/>
          <p:nvPr/>
        </p:nvSpPr>
        <p:spPr>
          <a:xfrm>
            <a:off x="397031" y="6296666"/>
            <a:ext cx="11397937" cy="40011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lgn="ctr">
              <a:defRPr sz="1000">
                <a:solidFill>
                  <a:srgbClr val="808080"/>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808080"/>
                </a:solidFill>
                <a:effectLst/>
                <a:uLnTx/>
                <a:uFillTx/>
                <a:latin typeface="Arial" panose="020B0604020202020204"/>
                <a:ea typeface="+mn-ea"/>
                <a:cs typeface="+mn-cs"/>
              </a:rPr>
              <a:t>SOC, standard of care.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sz="1000" b="0" i="0" u="none" strike="noStrike" kern="1200" cap="none" spc="0" normalizeH="0" baseline="0" noProof="0">
                <a:ln>
                  <a:noFill/>
                </a:ln>
                <a:solidFill>
                  <a:srgbClr val="808080"/>
                </a:solidFill>
                <a:effectLst/>
                <a:uLnTx/>
                <a:uFillTx/>
                <a:latin typeface="Arial" panose="020B0604020202020204"/>
                <a:ea typeface="+mn-ea"/>
                <a:cs typeface="+mn-cs"/>
              </a:rPr>
              <a:t>This information is for educational use only. Do not copy. Do not distribute.</a:t>
            </a:r>
          </a:p>
        </p:txBody>
      </p:sp>
      <p:sp>
        <p:nvSpPr>
          <p:cNvPr id="21" name="Rectangle 9">
            <a:extLst>
              <a:ext uri="{FF2B5EF4-FFF2-40B4-BE49-F238E27FC236}">
                <a16:creationId xmlns:a16="http://schemas.microsoft.com/office/drawing/2014/main" id="{A0F12391-35E5-1BC6-2CA8-BC18B2851493}"/>
              </a:ext>
            </a:extLst>
          </p:cNvPr>
          <p:cNvSpPr/>
          <p:nvPr/>
        </p:nvSpPr>
        <p:spPr>
          <a:xfrm>
            <a:off x="679950" y="3970875"/>
            <a:ext cx="205493" cy="371089"/>
          </a:xfrm>
          <a:prstGeom prst="rect">
            <a:avLst/>
          </a:prstGeom>
          <a:solidFill>
            <a:schemeClr val="accent4"/>
          </a:solidFill>
          <a:ln w="12700">
            <a:solidFill>
              <a:srgbClr val="3B39A3"/>
            </a:solidFill>
            <a:miter/>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100" b="1">
                <a:solidFill>
                  <a:srgbClr val="D5D4F1"/>
                </a:solidFill>
              </a:defRPr>
            </a:pPr>
            <a:endParaRPr kumimoji="0" sz="1100" b="1" i="0" u="none" strike="noStrike" kern="1200" cap="none" spc="0" normalizeH="0" baseline="0" noProof="0">
              <a:ln>
                <a:noFill/>
              </a:ln>
              <a:solidFill>
                <a:srgbClr val="D5D4F1"/>
              </a:solidFill>
              <a:effectLst/>
              <a:uLnTx/>
              <a:uFillTx/>
              <a:latin typeface="Arial" panose="020B0604020202020204"/>
              <a:ea typeface="+mn-ea"/>
              <a:cs typeface="+mn-cs"/>
            </a:endParaRPr>
          </a:p>
        </p:txBody>
      </p:sp>
      <p:sp>
        <p:nvSpPr>
          <p:cNvPr id="22" name="Rectangle 10">
            <a:extLst>
              <a:ext uri="{FF2B5EF4-FFF2-40B4-BE49-F238E27FC236}">
                <a16:creationId xmlns:a16="http://schemas.microsoft.com/office/drawing/2014/main" id="{E5E2C1CB-EAEB-80C4-A1AC-633F1007461A}"/>
              </a:ext>
            </a:extLst>
          </p:cNvPr>
          <p:cNvSpPr/>
          <p:nvPr/>
        </p:nvSpPr>
        <p:spPr>
          <a:xfrm>
            <a:off x="679950" y="4342181"/>
            <a:ext cx="205493" cy="371089"/>
          </a:xfrm>
          <a:prstGeom prst="rect">
            <a:avLst/>
          </a:prstGeom>
          <a:solidFill>
            <a:schemeClr val="accent4"/>
          </a:solidFill>
          <a:ln w="12700">
            <a:solidFill>
              <a:srgbClr val="3B39A3"/>
            </a:solidFill>
            <a:miter/>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100" b="1">
                <a:solidFill>
                  <a:srgbClr val="D5D4F1"/>
                </a:solidFill>
              </a:defRPr>
            </a:pPr>
            <a:endParaRPr kumimoji="0" sz="1100" b="1" i="0" u="none" strike="noStrike" kern="1200" cap="none" spc="0" normalizeH="0" baseline="0" noProof="0">
              <a:ln>
                <a:noFill/>
              </a:ln>
              <a:solidFill>
                <a:srgbClr val="D5D4F1"/>
              </a:solidFill>
              <a:effectLst/>
              <a:uLnTx/>
              <a:uFillTx/>
              <a:latin typeface="Arial" panose="020B0604020202020204"/>
              <a:ea typeface="+mn-ea"/>
              <a:cs typeface="+mn-cs"/>
            </a:endParaRPr>
          </a:p>
        </p:txBody>
      </p:sp>
      <p:sp>
        <p:nvSpPr>
          <p:cNvPr id="23" name="Rectangle 11">
            <a:extLst>
              <a:ext uri="{FF2B5EF4-FFF2-40B4-BE49-F238E27FC236}">
                <a16:creationId xmlns:a16="http://schemas.microsoft.com/office/drawing/2014/main" id="{361A5A99-E6DA-F4BF-989C-25617B8AE8B5}"/>
              </a:ext>
            </a:extLst>
          </p:cNvPr>
          <p:cNvSpPr/>
          <p:nvPr/>
        </p:nvSpPr>
        <p:spPr>
          <a:xfrm>
            <a:off x="679950" y="4713487"/>
            <a:ext cx="205493" cy="371089"/>
          </a:xfrm>
          <a:prstGeom prst="rect">
            <a:avLst/>
          </a:prstGeom>
          <a:solidFill>
            <a:schemeClr val="accent4"/>
          </a:solidFill>
          <a:ln w="12700">
            <a:solidFill>
              <a:srgbClr val="3B39A3"/>
            </a:solidFill>
            <a:miter/>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100" b="1">
                <a:solidFill>
                  <a:srgbClr val="D5D4F1"/>
                </a:solidFill>
              </a:defRPr>
            </a:pPr>
            <a:endParaRPr kumimoji="0" sz="1100" b="1" i="0" u="none" strike="noStrike" kern="1200" cap="none" spc="0" normalizeH="0" baseline="0" noProof="0">
              <a:ln>
                <a:noFill/>
              </a:ln>
              <a:solidFill>
                <a:srgbClr val="D5D4F1"/>
              </a:solidFill>
              <a:effectLst/>
              <a:uLnTx/>
              <a:uFillTx/>
              <a:latin typeface="Arial" panose="020B0604020202020204"/>
              <a:ea typeface="+mn-ea"/>
              <a:cs typeface="+mn-cs"/>
            </a:endParaRPr>
          </a:p>
        </p:txBody>
      </p:sp>
      <p:sp>
        <p:nvSpPr>
          <p:cNvPr id="24" name="Rectangle 39">
            <a:extLst>
              <a:ext uri="{FF2B5EF4-FFF2-40B4-BE49-F238E27FC236}">
                <a16:creationId xmlns:a16="http://schemas.microsoft.com/office/drawing/2014/main" id="{42E58EC2-DCF9-FAAA-7B0E-DE85F70D2045}"/>
              </a:ext>
            </a:extLst>
          </p:cNvPr>
          <p:cNvSpPr/>
          <p:nvPr/>
        </p:nvSpPr>
        <p:spPr>
          <a:xfrm>
            <a:off x="693235" y="5439567"/>
            <a:ext cx="186812" cy="337354"/>
          </a:xfrm>
          <a:prstGeom prst="rect">
            <a:avLst/>
          </a:prstGeom>
          <a:solidFill>
            <a:schemeClr val="accent2"/>
          </a:solidFill>
          <a:ln w="12700">
            <a:solidFill>
              <a:srgbClr val="5F1B30"/>
            </a:solidFill>
            <a:miter/>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100" b="1">
                <a:solidFill>
                  <a:srgbClr val="F3C4F4"/>
                </a:solidFill>
              </a:defRPr>
            </a:pPr>
            <a:endParaRPr kumimoji="0" sz="1100" b="1" i="0" u="none" strike="noStrike" kern="1200" cap="none" spc="0" normalizeH="0" baseline="0" noProof="0">
              <a:ln>
                <a:noFill/>
              </a:ln>
              <a:solidFill>
                <a:srgbClr val="F3C4F4"/>
              </a:solidFill>
              <a:effectLst/>
              <a:uLnTx/>
              <a:uFillTx/>
              <a:latin typeface="Arial" panose="020B0604020202020204"/>
              <a:ea typeface="+mn-ea"/>
              <a:cs typeface="+mn-cs"/>
            </a:endParaRPr>
          </a:p>
        </p:txBody>
      </p:sp>
      <p:sp>
        <p:nvSpPr>
          <p:cNvPr id="25" name="Rectangle 40">
            <a:extLst>
              <a:ext uri="{FF2B5EF4-FFF2-40B4-BE49-F238E27FC236}">
                <a16:creationId xmlns:a16="http://schemas.microsoft.com/office/drawing/2014/main" id="{8A9467A9-DD05-86E5-020A-3AA419A74A99}"/>
              </a:ext>
            </a:extLst>
          </p:cNvPr>
          <p:cNvSpPr/>
          <p:nvPr/>
        </p:nvSpPr>
        <p:spPr>
          <a:xfrm>
            <a:off x="693235" y="5785506"/>
            <a:ext cx="186812" cy="337354"/>
          </a:xfrm>
          <a:prstGeom prst="rect">
            <a:avLst/>
          </a:prstGeom>
          <a:solidFill>
            <a:schemeClr val="accent2"/>
          </a:solidFill>
          <a:ln w="12700">
            <a:solidFill>
              <a:srgbClr val="5F1B30"/>
            </a:solidFill>
            <a:miter/>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100" b="1">
                <a:solidFill>
                  <a:srgbClr val="F3C4F4"/>
                </a:solidFill>
              </a:defRPr>
            </a:pPr>
            <a:endParaRPr kumimoji="0" sz="1100" b="1" i="0" u="none" strike="noStrike" kern="1200" cap="none" spc="0" normalizeH="0" baseline="0" noProof="0">
              <a:ln>
                <a:noFill/>
              </a:ln>
              <a:solidFill>
                <a:srgbClr val="F3C4F4"/>
              </a:solidFill>
              <a:effectLst/>
              <a:uLnTx/>
              <a:uFillTx/>
              <a:latin typeface="Arial" panose="020B0604020202020204"/>
              <a:ea typeface="+mn-ea"/>
              <a:cs typeface="+mn-cs"/>
            </a:endParaRPr>
          </a:p>
        </p:txBody>
      </p:sp>
    </p:spTree>
    <p:extLst>
      <p:ext uri="{BB962C8B-B14F-4D97-AF65-F5344CB8AC3E}">
        <p14:creationId xmlns:p14="http://schemas.microsoft.com/office/powerpoint/2010/main" val="3414235313"/>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AD77C9-A34A-664B-6DC4-B8DF62B74B4A}"/>
              </a:ext>
            </a:extLst>
          </p:cNvPr>
          <p:cNvSpPr>
            <a:spLocks noGrp="1"/>
          </p:cNvSpPr>
          <p:nvPr>
            <p:ph type="title"/>
          </p:nvPr>
        </p:nvSpPr>
        <p:spPr>
          <a:xfrm>
            <a:off x="1184502" y="79927"/>
            <a:ext cx="9950215" cy="1255388"/>
          </a:xfrm>
        </p:spPr>
        <p:txBody>
          <a:bodyPr>
            <a:normAutofit/>
          </a:bodyPr>
          <a:lstStyle/>
          <a:p>
            <a:pPr algn="ctr"/>
            <a:r>
              <a:rPr lang="en-US" sz="4000"/>
              <a:t>Shaping the Future of Scientific Publishing</a:t>
            </a:r>
            <a:br>
              <a:rPr lang="en-US" sz="4000"/>
            </a:br>
            <a:r>
              <a:rPr lang="en-US" sz="4000"/>
              <a:t>Become a ISMPP U Sponsor Today!</a:t>
            </a:r>
          </a:p>
        </p:txBody>
      </p:sp>
      <p:sp>
        <p:nvSpPr>
          <p:cNvPr id="4" name="Slide Number Placeholder 3">
            <a:extLst>
              <a:ext uri="{FF2B5EF4-FFF2-40B4-BE49-F238E27FC236}">
                <a16:creationId xmlns:a16="http://schemas.microsoft.com/office/drawing/2014/main" id="{33D8D499-7476-FBF0-BA50-2BAF39248D59}"/>
              </a:ext>
            </a:extLst>
          </p:cNvPr>
          <p:cNvSpPr>
            <a:spLocks noGrp="1"/>
          </p:cNvSpPr>
          <p:nvPr>
            <p:ph type="sldNum" sz="quarter" idx="10"/>
          </p:nvPr>
        </p:nvSpPr>
        <p:spPr/>
        <p:txBody>
          <a:bodyPr/>
          <a:lstStyle/>
          <a:p>
            <a:fld id="{42AD0A0E-4515-A647-B2E3-7F1B29FB990E}" type="slidenum">
              <a:rPr lang="en-US" dirty="0" smtClean="0"/>
              <a:pPr/>
              <a:t>3</a:t>
            </a:fld>
            <a:endParaRPr lang="en-US"/>
          </a:p>
        </p:txBody>
      </p:sp>
      <p:sp>
        <p:nvSpPr>
          <p:cNvPr id="6" name="Rectangle 5">
            <a:extLst>
              <a:ext uri="{FF2B5EF4-FFF2-40B4-BE49-F238E27FC236}">
                <a16:creationId xmlns:a16="http://schemas.microsoft.com/office/drawing/2014/main" id="{9A68D559-0E08-711B-EC18-052B9B39CC32}"/>
              </a:ext>
            </a:extLst>
          </p:cNvPr>
          <p:cNvSpPr/>
          <p:nvPr/>
        </p:nvSpPr>
        <p:spPr>
          <a:xfrm>
            <a:off x="598289" y="5417344"/>
            <a:ext cx="1440655" cy="52387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ontent Placeholder 7">
            <a:extLst>
              <a:ext uri="{FF2B5EF4-FFF2-40B4-BE49-F238E27FC236}">
                <a16:creationId xmlns:a16="http://schemas.microsoft.com/office/drawing/2014/main" id="{36B5A564-0B42-298A-D725-F742ADFE67F1}"/>
              </a:ext>
            </a:extLst>
          </p:cNvPr>
          <p:cNvSpPr>
            <a:spLocks noGrp="1"/>
          </p:cNvSpPr>
          <p:nvPr>
            <p:ph idx="1"/>
          </p:nvPr>
        </p:nvSpPr>
        <p:spPr>
          <a:xfrm>
            <a:off x="927652" y="1191888"/>
            <a:ext cx="10165563" cy="4901239"/>
          </a:xfrm>
        </p:spPr>
        <p:txBody>
          <a:bodyPr vert="horz" lIns="91440" tIns="45720" rIns="91440" bIns="45720" rtlCol="0" anchor="t">
            <a:normAutofit/>
          </a:bodyPr>
          <a:lstStyle/>
          <a:p>
            <a:pPr marL="0" indent="0">
              <a:buNone/>
            </a:pPr>
            <a:endParaRPr lang="en-US" sz="2200" b="1">
              <a:solidFill>
                <a:srgbClr val="1B73BB"/>
              </a:solidFill>
              <a:latin typeface="Roboto"/>
              <a:ea typeface="Roboto"/>
              <a:cs typeface="Roboto"/>
            </a:endParaRPr>
          </a:p>
          <a:p>
            <a:pPr marL="0" indent="0">
              <a:buNone/>
            </a:pPr>
            <a:r>
              <a:rPr lang="en-US" sz="2000" b="1">
                <a:solidFill>
                  <a:srgbClr val="44546A"/>
                </a:solidFill>
                <a:effectLst/>
                <a:ea typeface="Times New Roman" panose="02020603050405020304" pitchFamily="18" charset="0"/>
              </a:rPr>
              <a:t>Sponsor an upcoming ISMPP U to receive these exclusive benefits!</a:t>
            </a:r>
            <a:br>
              <a:rPr lang="en-US" sz="2000">
                <a:solidFill>
                  <a:srgbClr val="44546A"/>
                </a:solidFill>
                <a:effectLst/>
                <a:ea typeface="Times New Roman" panose="02020603050405020304" pitchFamily="18" charset="0"/>
              </a:rPr>
            </a:br>
            <a:endParaRPr lang="en-US" sz="2000" b="1">
              <a:solidFill>
                <a:srgbClr val="4A4A4A"/>
              </a:solidFill>
              <a:ea typeface="Roboto"/>
              <a:cs typeface="Roboto"/>
            </a:endParaRPr>
          </a:p>
          <a:p>
            <a:pPr marR="0" indent="-342900">
              <a:lnSpc>
                <a:spcPct val="107000"/>
              </a:lnSpc>
              <a:spcBef>
                <a:spcPts val="0"/>
              </a:spcBef>
              <a:spcAft>
                <a:spcPts val="800"/>
              </a:spcAft>
              <a:buFont typeface="Wingdings" panose="05000000000000000000" pitchFamily="2" charset="2"/>
              <a:buChar char="Ø"/>
            </a:pPr>
            <a:r>
              <a:rPr lang="en-US" sz="2000" b="1">
                <a:solidFill>
                  <a:srgbClr val="44546A"/>
                </a:solidFill>
                <a:effectLst/>
                <a:ea typeface="Times New Roman" panose="02020603050405020304" pitchFamily="18" charset="0"/>
                <a:cs typeface="Calibri" panose="020F0502020204030204" pitchFamily="34" charset="0"/>
              </a:rPr>
              <a:t>Enhanced Industry Visibility </a:t>
            </a:r>
            <a:r>
              <a:rPr lang="en-US" sz="2000">
                <a:solidFill>
                  <a:srgbClr val="44546A"/>
                </a:solidFill>
                <a:ea typeface="Times New Roman" panose="02020603050405020304" pitchFamily="18" charset="0"/>
                <a:cs typeface="Calibri" panose="020F0502020204030204" pitchFamily="34" charset="0"/>
              </a:rPr>
              <a:t>by showcasing</a:t>
            </a:r>
            <a:r>
              <a:rPr lang="en-US" sz="2000">
                <a:solidFill>
                  <a:srgbClr val="44546A"/>
                </a:solidFill>
                <a:effectLst/>
                <a:ea typeface="Times New Roman" panose="02020603050405020304" pitchFamily="18" charset="0"/>
                <a:cs typeface="Calibri" panose="020F0502020204030204" pitchFamily="34" charset="0"/>
              </a:rPr>
              <a:t> your company brand with logo and tag lin</a:t>
            </a:r>
            <a:r>
              <a:rPr lang="en-US" sz="2000">
                <a:solidFill>
                  <a:srgbClr val="44546A"/>
                </a:solidFill>
                <a:ea typeface="Times New Roman" panose="02020603050405020304" pitchFamily="18" charset="0"/>
                <a:cs typeface="Calibri" panose="020F0502020204030204" pitchFamily="34" charset="0"/>
              </a:rPr>
              <a:t>e on </a:t>
            </a:r>
          </a:p>
          <a:p>
            <a:pPr lvl="1" indent="-342900">
              <a:lnSpc>
                <a:spcPct val="107000"/>
              </a:lnSpc>
              <a:spcBef>
                <a:spcPts val="0"/>
              </a:spcBef>
              <a:spcAft>
                <a:spcPts val="800"/>
              </a:spcAft>
              <a:buFont typeface="Wingdings" panose="05000000000000000000" pitchFamily="2" charset="2"/>
              <a:buChar char="Ø"/>
            </a:pPr>
            <a:r>
              <a:rPr lang="en-US" sz="1733">
                <a:solidFill>
                  <a:srgbClr val="44546A"/>
                </a:solidFill>
                <a:ea typeface="Times New Roman" panose="02020603050405020304" pitchFamily="18" charset="0"/>
                <a:cs typeface="Calibri" panose="020F0502020204030204" pitchFamily="34" charset="0"/>
              </a:rPr>
              <a:t>The webinar registration page</a:t>
            </a:r>
          </a:p>
          <a:p>
            <a:pPr lvl="1" indent="-342900">
              <a:lnSpc>
                <a:spcPct val="107000"/>
              </a:lnSpc>
              <a:spcBef>
                <a:spcPts val="0"/>
              </a:spcBef>
              <a:spcAft>
                <a:spcPts val="800"/>
              </a:spcAft>
              <a:buFont typeface="Wingdings" panose="05000000000000000000" pitchFamily="2" charset="2"/>
              <a:buChar char="Ø"/>
            </a:pPr>
            <a:r>
              <a:rPr lang="en-US" sz="1733">
                <a:solidFill>
                  <a:srgbClr val="44546A"/>
                </a:solidFill>
                <a:ea typeface="Times New Roman" panose="02020603050405020304" pitchFamily="18" charset="0"/>
                <a:cs typeface="Calibri" panose="020F0502020204030204" pitchFamily="34" charset="0"/>
              </a:rPr>
              <a:t>On a dedicated slide during the live webinar to a highly engaged audience</a:t>
            </a:r>
          </a:p>
          <a:p>
            <a:pPr lvl="1" indent="-342900">
              <a:lnSpc>
                <a:spcPct val="107000"/>
              </a:lnSpc>
              <a:spcBef>
                <a:spcPts val="0"/>
              </a:spcBef>
              <a:spcAft>
                <a:spcPts val="800"/>
              </a:spcAft>
              <a:buFont typeface="Wingdings" panose="05000000000000000000" pitchFamily="2" charset="2"/>
              <a:buChar char="Ø"/>
            </a:pPr>
            <a:r>
              <a:rPr lang="en-US" sz="1733">
                <a:solidFill>
                  <a:srgbClr val="44546A"/>
                </a:solidFill>
                <a:ea typeface="Times New Roman" panose="02020603050405020304" pitchFamily="18" charset="0"/>
                <a:cs typeface="Calibri" panose="020F0502020204030204" pitchFamily="34" charset="0"/>
              </a:rPr>
              <a:t>In ISMPP communications and/or social media channels.</a:t>
            </a:r>
            <a:br>
              <a:rPr lang="en-US" sz="1733">
                <a:solidFill>
                  <a:srgbClr val="44546A"/>
                </a:solidFill>
                <a:ea typeface="Times New Roman" panose="02020603050405020304" pitchFamily="18" charset="0"/>
                <a:cs typeface="Calibri" panose="020F0502020204030204" pitchFamily="34" charset="0"/>
              </a:rPr>
            </a:br>
            <a:endParaRPr lang="en-US" sz="1733">
              <a:solidFill>
                <a:srgbClr val="44546A"/>
              </a:solidFill>
              <a:effectLst/>
              <a:ea typeface="Times New Roman" panose="02020603050405020304" pitchFamily="18" charset="0"/>
              <a:cs typeface="Calibri" panose="020F0502020204030204" pitchFamily="34" charset="0"/>
            </a:endParaRPr>
          </a:p>
          <a:p>
            <a:pPr>
              <a:lnSpc>
                <a:spcPct val="107000"/>
              </a:lnSpc>
              <a:spcBef>
                <a:spcPts val="0"/>
              </a:spcBef>
              <a:spcAft>
                <a:spcPts val="800"/>
              </a:spcAft>
              <a:buFont typeface="Wingdings" panose="05000000000000000000" pitchFamily="2" charset="2"/>
              <a:buChar char="Ø"/>
            </a:pPr>
            <a:r>
              <a:rPr lang="en-US" sz="2000" b="1">
                <a:solidFill>
                  <a:srgbClr val="44546A"/>
                </a:solidFill>
                <a:effectLst/>
                <a:ea typeface="Times New Roman" panose="02020603050405020304" pitchFamily="18" charset="0"/>
                <a:cs typeface="Calibri" panose="020F0502020204030204" pitchFamily="34" charset="0"/>
              </a:rPr>
              <a:t>  Enduring On-demand Visibility </a:t>
            </a:r>
            <a:r>
              <a:rPr lang="en-US" sz="2000">
                <a:solidFill>
                  <a:srgbClr val="44546A"/>
                </a:solidFill>
                <a:ea typeface="+mn-lt"/>
                <a:cs typeface="Calibri" panose="020F0502020204030204" pitchFamily="34" charset="0"/>
              </a:rPr>
              <a:t>with </a:t>
            </a:r>
            <a:r>
              <a:rPr lang="en-US" sz="2000">
                <a:solidFill>
                  <a:srgbClr val="44546A"/>
                </a:solidFill>
                <a:effectLst/>
                <a:ea typeface="Times New Roman" panose="02020603050405020304" pitchFamily="18" charset="0"/>
                <a:cs typeface="Calibri" panose="020F0502020204030204" pitchFamily="34" charset="0"/>
              </a:rPr>
              <a:t>lifetime archive on our Learning Management System</a:t>
            </a:r>
            <a:r>
              <a:rPr lang="en-US" sz="2000" b="1">
                <a:solidFill>
                  <a:srgbClr val="44546A"/>
                </a:solidFill>
                <a:effectLst/>
                <a:ea typeface="Times New Roman" panose="02020603050405020304" pitchFamily="18" charset="0"/>
                <a:cs typeface="Calibri" panose="020F0502020204030204" pitchFamily="34" charset="0"/>
              </a:rPr>
              <a:t> </a:t>
            </a:r>
            <a:r>
              <a:rPr lang="en-US" sz="2000">
                <a:solidFill>
                  <a:srgbClr val="44546A"/>
                </a:solidFill>
                <a:effectLst/>
                <a:ea typeface="Times New Roman" panose="02020603050405020304" pitchFamily="18" charset="0"/>
                <a:cs typeface="Calibri" panose="020F0502020204030204" pitchFamily="34" charset="0"/>
              </a:rPr>
              <a:t>for continuous visibility and countless additional impressions, so your sponsorship investment continues to work for you far past the live event.</a:t>
            </a:r>
          </a:p>
        </p:txBody>
      </p:sp>
      <p:sp>
        <p:nvSpPr>
          <p:cNvPr id="3" name="TextBox 2">
            <a:extLst>
              <a:ext uri="{FF2B5EF4-FFF2-40B4-BE49-F238E27FC236}">
                <a16:creationId xmlns:a16="http://schemas.microsoft.com/office/drawing/2014/main" id="{7FF3178E-F5AA-4029-32D8-1A27D07A6EBE}"/>
              </a:ext>
            </a:extLst>
          </p:cNvPr>
          <p:cNvSpPr txBox="1"/>
          <p:nvPr/>
        </p:nvSpPr>
        <p:spPr>
          <a:xfrm>
            <a:off x="927652" y="5862294"/>
            <a:ext cx="10707757"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0563C1"/>
                </a:solidFill>
                <a:cs typeface="Segoe UI"/>
              </a:rPr>
              <a:t>For Sponsorship Opportunities with ISMPP, Email </a:t>
            </a:r>
            <a:r>
              <a:rPr lang="en-US" sz="2400" b="1">
                <a:solidFill>
                  <a:srgbClr val="0563C1"/>
                </a:solidFill>
                <a:cs typeface="Segoe UI"/>
                <a:hlinkClick r:id="rId3"/>
              </a:rPr>
              <a:t>ismpp@ismpp.org</a:t>
            </a:r>
            <a:endParaRPr lang="en-US">
              <a:hlinkClick r:id="rId3"/>
            </a:endParaRPr>
          </a:p>
        </p:txBody>
      </p:sp>
    </p:spTree>
    <p:extLst>
      <p:ext uri="{BB962C8B-B14F-4D97-AF65-F5344CB8AC3E}">
        <p14:creationId xmlns:p14="http://schemas.microsoft.com/office/powerpoint/2010/main" val="35880314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8">
            <a:extLst>
              <a:ext uri="{FF2B5EF4-FFF2-40B4-BE49-F238E27FC236}">
                <a16:creationId xmlns:a16="http://schemas.microsoft.com/office/drawing/2014/main" id="{F52B0E38-3E4D-B169-1C48-98AAEDBD73D4}"/>
              </a:ext>
            </a:extLst>
          </p:cNvPr>
          <p:cNvSpPr/>
          <p:nvPr/>
        </p:nvSpPr>
        <p:spPr>
          <a:xfrm>
            <a:off x="571331" y="5279438"/>
            <a:ext cx="421962" cy="1008643"/>
          </a:xfrm>
          <a:prstGeom prst="rect">
            <a:avLst/>
          </a:prstGeom>
          <a:solidFill>
            <a:srgbClr val="F3C4F4"/>
          </a:solidFill>
          <a:ln w="12700">
            <a:miter lim="400000"/>
          </a:ln>
        </p:spPr>
        <p:txBody>
          <a:bodyPr lIns="45719" rIns="45719"/>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5" name="Rectangle 6">
            <a:extLst>
              <a:ext uri="{FF2B5EF4-FFF2-40B4-BE49-F238E27FC236}">
                <a16:creationId xmlns:a16="http://schemas.microsoft.com/office/drawing/2014/main" id="{16157CB6-E4E9-1006-28D4-80EA1DD6F3C1}"/>
              </a:ext>
            </a:extLst>
          </p:cNvPr>
          <p:cNvSpPr/>
          <p:nvPr/>
        </p:nvSpPr>
        <p:spPr>
          <a:xfrm>
            <a:off x="571331" y="3834531"/>
            <a:ext cx="421962" cy="1369838"/>
          </a:xfrm>
          <a:prstGeom prst="rect">
            <a:avLst/>
          </a:prstGeom>
          <a:solidFill>
            <a:srgbClr val="DFDEF7"/>
          </a:solidFill>
          <a:ln w="12700">
            <a:miter lim="400000"/>
          </a:ln>
        </p:spPr>
        <p:txBody>
          <a:bodyPr lIns="45719" rIns="45719"/>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 name="Title 1">
            <a:extLst>
              <a:ext uri="{FF2B5EF4-FFF2-40B4-BE49-F238E27FC236}">
                <a16:creationId xmlns:a16="http://schemas.microsoft.com/office/drawing/2014/main" id="{6DF08B85-D6F3-AC31-7EB8-384A8B6C9B1A}"/>
              </a:ext>
            </a:extLst>
          </p:cNvPr>
          <p:cNvSpPr>
            <a:spLocks noGrp="1"/>
          </p:cNvSpPr>
          <p:nvPr>
            <p:ph type="title"/>
          </p:nvPr>
        </p:nvSpPr>
        <p:spPr>
          <a:xfrm>
            <a:off x="1213179" y="109536"/>
            <a:ext cx="9950215" cy="914589"/>
          </a:xfrm>
        </p:spPr>
        <p:txBody>
          <a:bodyPr>
            <a:normAutofit/>
          </a:bodyPr>
          <a:lstStyle/>
          <a:p>
            <a:r>
              <a:rPr lang="en-US" sz="2500"/>
              <a:t>Patient Profiling: Dynamic Profiling</a:t>
            </a:r>
            <a:br>
              <a:rPr lang="en-US" sz="2500"/>
            </a:br>
            <a:r>
              <a:rPr lang="en-US" sz="2500"/>
              <a:t>Identified 2 Key Groups to Focus On</a:t>
            </a:r>
            <a:endParaRPr lang="en-GB" i="1"/>
          </a:p>
        </p:txBody>
      </p:sp>
      <p:sp>
        <p:nvSpPr>
          <p:cNvPr id="3" name="Rounded Rectangle 29">
            <a:extLst>
              <a:ext uri="{FF2B5EF4-FFF2-40B4-BE49-F238E27FC236}">
                <a16:creationId xmlns:a16="http://schemas.microsoft.com/office/drawing/2014/main" id="{8ECD75EE-637B-20C8-B0E6-C95CF46AABD4}"/>
              </a:ext>
            </a:extLst>
          </p:cNvPr>
          <p:cNvSpPr/>
          <p:nvPr/>
        </p:nvSpPr>
        <p:spPr>
          <a:xfrm>
            <a:off x="1820999" y="1180559"/>
            <a:ext cx="12013635" cy="750949"/>
          </a:xfrm>
          <a:prstGeom prst="roundRect">
            <a:avLst>
              <a:gd name="adj" fmla="val 50000"/>
            </a:avLst>
          </a:prstGeom>
          <a:solidFill>
            <a:srgbClr val="317176"/>
          </a:solidFill>
          <a:ln w="12700" cap="flat">
            <a:noFill/>
            <a:miter lim="400000"/>
          </a:ln>
          <a:effectLst/>
        </p:spPr>
        <p:txBody>
          <a:bodyPr wrap="square" lIns="45719" tIns="45719" rIns="45719" bIns="45719" numCol="1"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solidFill>
                  <a:srgbClr val="FFFFFF"/>
                </a:solidFill>
              </a:defRPr>
            </a:pPr>
            <a:endParaRPr kumimoji="0"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7" name="RESEARCH QUESTION:">
            <a:extLst>
              <a:ext uri="{FF2B5EF4-FFF2-40B4-BE49-F238E27FC236}">
                <a16:creationId xmlns:a16="http://schemas.microsoft.com/office/drawing/2014/main" id="{619668CD-9ED6-69C8-E399-88666B7F8DC9}"/>
              </a:ext>
            </a:extLst>
          </p:cNvPr>
          <p:cNvSpPr txBox="1"/>
          <p:nvPr/>
        </p:nvSpPr>
        <p:spPr>
          <a:xfrm>
            <a:off x="2213156" y="1285119"/>
            <a:ext cx="2493876" cy="26425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defRPr sz="1200" b="1" cap="all" spc="257">
                <a:solidFill>
                  <a:srgbClr val="51B9C5"/>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200" b="1" i="0" u="none" strike="noStrike" kern="1200" cap="all" spc="257" normalizeH="0" baseline="0" noProof="0">
                <a:ln>
                  <a:noFill/>
                </a:ln>
                <a:solidFill>
                  <a:srgbClr val="51B9C5"/>
                </a:solidFill>
                <a:effectLst/>
                <a:uLnTx/>
                <a:uFillTx/>
                <a:latin typeface="Arial" panose="020B0604020202020204"/>
                <a:ea typeface="+mn-ea"/>
                <a:cs typeface="+mn-cs"/>
              </a:rPr>
              <a:t>RESEARCH QUESTION:</a:t>
            </a:r>
          </a:p>
        </p:txBody>
      </p:sp>
      <p:sp>
        <p:nvSpPr>
          <p:cNvPr id="10" name="“Who are the patients with prostate cancer and where can we impact?”">
            <a:extLst>
              <a:ext uri="{FF2B5EF4-FFF2-40B4-BE49-F238E27FC236}">
                <a16:creationId xmlns:a16="http://schemas.microsoft.com/office/drawing/2014/main" id="{23666D16-3CD7-2A7C-9516-04C178A2BD49}"/>
              </a:ext>
            </a:extLst>
          </p:cNvPr>
          <p:cNvSpPr txBox="1"/>
          <p:nvPr/>
        </p:nvSpPr>
        <p:spPr>
          <a:xfrm>
            <a:off x="2213156" y="1485785"/>
            <a:ext cx="7371822" cy="3385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2000" spc="39">
                <a:solidFill>
                  <a:srgbClr val="317176"/>
                </a:solidFill>
              </a:defRPr>
            </a:pPr>
            <a:r>
              <a:rPr kumimoji="0" sz="1600" b="1" i="0" u="none" strike="noStrike" kern="1200" cap="none" spc="39" normalizeH="0" baseline="0" noProof="0">
                <a:ln>
                  <a:noFill/>
                </a:ln>
                <a:solidFill>
                  <a:srgbClr val="FFFFFF"/>
                </a:solidFill>
                <a:effectLst/>
                <a:uLnTx/>
                <a:uFillTx/>
                <a:latin typeface="Arial" panose="020B0604020202020204"/>
                <a:ea typeface="+mn-ea"/>
                <a:cs typeface="+mn-cs"/>
              </a:rPr>
              <a:t>“Who are the patients with prostate cancer and where can we impact?”</a:t>
            </a:r>
          </a:p>
        </p:txBody>
      </p:sp>
      <p:sp>
        <p:nvSpPr>
          <p:cNvPr id="11" name="Method:">
            <a:extLst>
              <a:ext uri="{FF2B5EF4-FFF2-40B4-BE49-F238E27FC236}">
                <a16:creationId xmlns:a16="http://schemas.microsoft.com/office/drawing/2014/main" id="{94951E1E-FF30-F0D2-C3FB-FA827C489224}"/>
              </a:ext>
            </a:extLst>
          </p:cNvPr>
          <p:cNvSpPr txBox="1"/>
          <p:nvPr/>
        </p:nvSpPr>
        <p:spPr>
          <a:xfrm>
            <a:off x="2213156" y="2242794"/>
            <a:ext cx="1120536" cy="26425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defRPr sz="1200" b="1" cap="all" spc="257">
                <a:solidFill>
                  <a:srgbClr val="51B9C5"/>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200" b="1" i="0" u="none" strike="noStrike" kern="1200" cap="all" spc="257" normalizeH="0" baseline="0" noProof="0">
                <a:ln>
                  <a:noFill/>
                </a:ln>
                <a:solidFill>
                  <a:srgbClr val="51B9C5"/>
                </a:solidFill>
                <a:effectLst/>
                <a:uLnTx/>
                <a:uFillTx/>
                <a:latin typeface="Arial" panose="020B0604020202020204"/>
                <a:ea typeface="+mn-ea"/>
                <a:cs typeface="+mn-cs"/>
              </a:rPr>
              <a:t>Method:</a:t>
            </a:r>
          </a:p>
        </p:txBody>
      </p:sp>
      <p:sp>
        <p:nvSpPr>
          <p:cNvPr id="23" name="Clustering analysis using IQVIA claims data (Jan 2020–Dec 2022) to identify four patient profiles of prostate cancer patients, qualitative assessment by patients and HCPs">
            <a:extLst>
              <a:ext uri="{FF2B5EF4-FFF2-40B4-BE49-F238E27FC236}">
                <a16:creationId xmlns:a16="http://schemas.microsoft.com/office/drawing/2014/main" id="{39DF0FCF-512D-8C5B-5821-E2FEB66F5316}"/>
              </a:ext>
            </a:extLst>
          </p:cNvPr>
          <p:cNvSpPr txBox="1"/>
          <p:nvPr/>
        </p:nvSpPr>
        <p:spPr>
          <a:xfrm>
            <a:off x="3231813" y="2230372"/>
            <a:ext cx="7398087" cy="52321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400">
                <a:solidFill>
                  <a:srgbClr val="317176"/>
                </a:solidFill>
              </a:defRPr>
            </a:pPr>
            <a:r>
              <a:rPr kumimoji="0" sz="1400" b="0" i="0" u="none" strike="noStrike" kern="1200" cap="none" spc="0" normalizeH="0" baseline="0" noProof="0">
                <a:ln>
                  <a:noFill/>
                </a:ln>
                <a:solidFill>
                  <a:srgbClr val="317176"/>
                </a:solidFill>
                <a:effectLst/>
                <a:uLnTx/>
                <a:uFillTx/>
                <a:latin typeface="Arial" panose="020B0604020202020204"/>
                <a:ea typeface="+mn-ea"/>
                <a:cs typeface="+mn-cs"/>
              </a:rPr>
              <a:t>Clustering analysis using IQVIA claims data (</a:t>
            </a:r>
            <a:r>
              <a:rPr kumimoji="0" lang="en-US" sz="1400" b="0" i="0" u="none" strike="noStrike" kern="1200" cap="none" spc="0" normalizeH="0" baseline="0" noProof="0">
                <a:ln>
                  <a:noFill/>
                </a:ln>
                <a:solidFill>
                  <a:srgbClr val="317176"/>
                </a:solidFill>
                <a:effectLst/>
                <a:uLnTx/>
                <a:uFillTx/>
                <a:latin typeface="Arial" panose="020B0604020202020204"/>
                <a:ea typeface="+mn-ea"/>
                <a:cs typeface="+mn-cs"/>
              </a:rPr>
              <a:t>from </a:t>
            </a:r>
            <a:r>
              <a:rPr kumimoji="0" sz="1400" b="0" i="0" u="none" strike="noStrike" kern="1200" cap="none" spc="0" normalizeH="0" baseline="0" noProof="0">
                <a:ln>
                  <a:noFill/>
                </a:ln>
                <a:solidFill>
                  <a:srgbClr val="317176"/>
                </a:solidFill>
                <a:effectLst/>
                <a:uLnTx/>
                <a:uFillTx/>
                <a:latin typeface="Arial" panose="020B0604020202020204"/>
                <a:ea typeface="+mn-ea"/>
                <a:cs typeface="+mn-cs"/>
              </a:rPr>
              <a:t>Jan 2020–Dec 2022) to identify four patient profiles</a:t>
            </a:r>
            <a:r>
              <a:rPr kumimoji="0" sz="1400" b="0" i="0" u="none" strike="noStrike" kern="1200" cap="none" spc="0" normalizeH="0" baseline="0" noProof="0">
                <a:ln>
                  <a:noFill/>
                </a:ln>
                <a:solidFill>
                  <a:srgbClr val="FF0000"/>
                </a:solidFill>
                <a:effectLst/>
                <a:uLnTx/>
                <a:uFillTx/>
                <a:latin typeface="Arial" panose="020B0604020202020204"/>
                <a:ea typeface="+mn-ea"/>
                <a:cs typeface="+mn-cs"/>
              </a:rPr>
              <a:t> </a:t>
            </a:r>
            <a:r>
              <a:rPr kumimoji="0" sz="1400" b="0" i="0" u="none" strike="noStrike" kern="1200" cap="none" spc="0" normalizeH="0" baseline="0" noProof="0">
                <a:ln>
                  <a:noFill/>
                </a:ln>
                <a:solidFill>
                  <a:srgbClr val="317176"/>
                </a:solidFill>
                <a:effectLst/>
                <a:uLnTx/>
                <a:uFillTx/>
                <a:latin typeface="Arial" panose="020B0604020202020204"/>
                <a:ea typeface="+mn-ea"/>
                <a:cs typeface="+mn-cs"/>
              </a:rPr>
              <a:t>of </a:t>
            </a:r>
            <a:r>
              <a:rPr kumimoji="0" lang="en-US" sz="1400" b="0" i="0" u="none" strike="noStrike" kern="1200" cap="none" spc="0" normalizeH="0" baseline="0" noProof="0">
                <a:ln>
                  <a:noFill/>
                </a:ln>
                <a:solidFill>
                  <a:srgbClr val="317176"/>
                </a:solidFill>
                <a:effectLst/>
                <a:uLnTx/>
                <a:uFillTx/>
                <a:latin typeface="Arial" panose="020B0604020202020204"/>
                <a:ea typeface="+mn-ea"/>
                <a:cs typeface="+mn-cs"/>
              </a:rPr>
              <a:t>men with </a:t>
            </a:r>
            <a:r>
              <a:rPr kumimoji="0" sz="1400" b="0" i="0" u="none" strike="noStrike" kern="1200" cap="none" spc="0" normalizeH="0" baseline="0" noProof="0">
                <a:ln>
                  <a:noFill/>
                </a:ln>
                <a:solidFill>
                  <a:srgbClr val="317176"/>
                </a:solidFill>
                <a:effectLst/>
                <a:uLnTx/>
                <a:uFillTx/>
                <a:latin typeface="Arial" panose="020B0604020202020204"/>
                <a:ea typeface="+mn-ea"/>
                <a:cs typeface="+mn-cs"/>
              </a:rPr>
              <a:t>prostate cancer, qualitative assessment by patients and HCPs</a:t>
            </a:r>
          </a:p>
        </p:txBody>
      </p:sp>
      <p:sp>
        <p:nvSpPr>
          <p:cNvPr id="24" name="Clustering analysis using IQVIA claims data (Jan 2020–Dec 2022) to identify four patient profiles of prostate cancer patients, qualitative assessment by patients and HCPs">
            <a:extLst>
              <a:ext uri="{FF2B5EF4-FFF2-40B4-BE49-F238E27FC236}">
                <a16:creationId xmlns:a16="http://schemas.microsoft.com/office/drawing/2014/main" id="{A40EFD48-B401-963B-33F8-F5982A9676FB}"/>
              </a:ext>
            </a:extLst>
          </p:cNvPr>
          <p:cNvSpPr txBox="1"/>
          <p:nvPr/>
        </p:nvSpPr>
        <p:spPr>
          <a:xfrm>
            <a:off x="1182064" y="4994132"/>
            <a:ext cx="939278" cy="73866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ctr">
            <a:spAutoFit/>
          </a:bodyPr>
          <a:lstStyle>
            <a:lvl1pPr algn="r">
              <a:defRPr sz="1400" b="1">
                <a:solidFill>
                  <a:srgbClr val="317176"/>
                </a:solidFill>
                <a:latin typeface="Arial Narrow"/>
                <a:ea typeface="Arial Narrow"/>
                <a:cs typeface="Arial Narrow"/>
                <a:sym typeface="Arial Narrow"/>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sz="1400" b="1" i="0" u="none" strike="noStrike" kern="1200" cap="none" spc="0" normalizeH="0" baseline="0" noProof="0">
                <a:ln>
                  <a:noFill/>
                </a:ln>
                <a:solidFill>
                  <a:srgbClr val="317176"/>
                </a:solidFill>
                <a:effectLst/>
                <a:uLnTx/>
                <a:uFillTx/>
                <a:latin typeface="Arial" panose="020B0604020202020204"/>
                <a:sym typeface="Arial Narrow"/>
              </a:rPr>
              <a:t>Delayed </a:t>
            </a:r>
            <a:r>
              <a:rPr kumimoji="0" sz="1400" b="1" i="0" u="none" strike="noStrike" kern="1200" cap="none" spc="0" normalizeH="0" baseline="0" noProof="0">
                <a:ln>
                  <a:noFill/>
                </a:ln>
                <a:solidFill>
                  <a:srgbClr val="317176"/>
                </a:solidFill>
                <a:effectLst/>
                <a:uLnTx/>
                <a:uFillTx/>
                <a:latin typeface="Arial" panose="020B0604020202020204"/>
                <a:cs typeface="Arial" panose="020B0604020202020204" pitchFamily="34" charset="0"/>
                <a:sym typeface="Arial Narrow"/>
              </a:rPr>
              <a:t>treatment</a:t>
            </a:r>
            <a:r>
              <a:rPr kumimoji="0" sz="1400" b="1" i="0" u="none" strike="noStrike" kern="1200" cap="none" spc="0" normalizeH="0" baseline="0" noProof="0">
                <a:ln>
                  <a:noFill/>
                </a:ln>
                <a:solidFill>
                  <a:srgbClr val="317176"/>
                </a:solidFill>
                <a:effectLst/>
                <a:uLnTx/>
                <a:uFillTx/>
                <a:latin typeface="Arial" panose="020B0604020202020204"/>
                <a:sym typeface="Arial Narrow"/>
              </a:rPr>
              <a:t> causes</a:t>
            </a:r>
          </a:p>
        </p:txBody>
      </p:sp>
      <p:sp>
        <p:nvSpPr>
          <p:cNvPr id="25" name="Rectangle 17">
            <a:extLst>
              <a:ext uri="{FF2B5EF4-FFF2-40B4-BE49-F238E27FC236}">
                <a16:creationId xmlns:a16="http://schemas.microsoft.com/office/drawing/2014/main" id="{68249255-DC4E-C0FF-D59F-1BBD85A46650}"/>
              </a:ext>
            </a:extLst>
          </p:cNvPr>
          <p:cNvSpPr/>
          <p:nvPr/>
        </p:nvSpPr>
        <p:spPr>
          <a:xfrm>
            <a:off x="496906" y="2188617"/>
            <a:ext cx="553695" cy="888091"/>
          </a:xfrm>
          <a:prstGeom prst="rect">
            <a:avLst/>
          </a:prstGeom>
          <a:solidFill>
            <a:srgbClr val="C9FDFF"/>
          </a:solidFill>
          <a:ln w="12700">
            <a:miter lim="400000"/>
          </a:ln>
        </p:spPr>
        <p:txBody>
          <a:bodyPr lIns="45719" rIns="45719"/>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6" name="Rectangle 19">
            <a:extLst>
              <a:ext uri="{FF2B5EF4-FFF2-40B4-BE49-F238E27FC236}">
                <a16:creationId xmlns:a16="http://schemas.microsoft.com/office/drawing/2014/main" id="{F59A38C8-5052-05BE-A8A2-E231E36A3376}"/>
              </a:ext>
            </a:extLst>
          </p:cNvPr>
          <p:cNvSpPr/>
          <p:nvPr/>
        </p:nvSpPr>
        <p:spPr>
          <a:xfrm>
            <a:off x="571331" y="2439982"/>
            <a:ext cx="421962" cy="1332667"/>
          </a:xfrm>
          <a:prstGeom prst="rect">
            <a:avLst/>
          </a:prstGeom>
          <a:solidFill>
            <a:srgbClr val="C9FDFF"/>
          </a:solidFill>
          <a:ln w="12700">
            <a:miter lim="400000"/>
          </a:ln>
        </p:spPr>
        <p:txBody>
          <a:bodyPr lIns="45719" rIns="45719"/>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nvGrpSpPr>
          <p:cNvPr id="35" name="Group 34">
            <a:extLst>
              <a:ext uri="{FF2B5EF4-FFF2-40B4-BE49-F238E27FC236}">
                <a16:creationId xmlns:a16="http://schemas.microsoft.com/office/drawing/2014/main" id="{0F152D75-5AAF-7968-C10A-656EF2507FF3}"/>
              </a:ext>
            </a:extLst>
          </p:cNvPr>
          <p:cNvGrpSpPr/>
          <p:nvPr/>
        </p:nvGrpSpPr>
        <p:grpSpPr>
          <a:xfrm>
            <a:off x="2143778" y="2875944"/>
            <a:ext cx="9556117" cy="3197347"/>
            <a:chOff x="2143778" y="2875944"/>
            <a:chExt cx="9556117" cy="3197347"/>
          </a:xfrm>
        </p:grpSpPr>
        <p:sp>
          <p:nvSpPr>
            <p:cNvPr id="36" name="Rectangle">
              <a:extLst>
                <a:ext uri="{FF2B5EF4-FFF2-40B4-BE49-F238E27FC236}">
                  <a16:creationId xmlns:a16="http://schemas.microsoft.com/office/drawing/2014/main" id="{FF9D84FE-63F1-52A7-D8D0-D77C8C5BE658}"/>
                </a:ext>
              </a:extLst>
            </p:cNvPr>
            <p:cNvSpPr/>
            <p:nvPr/>
          </p:nvSpPr>
          <p:spPr>
            <a:xfrm>
              <a:off x="2143778" y="3371441"/>
              <a:ext cx="9556117" cy="2537594"/>
            </a:xfrm>
            <a:prstGeom prst="rect">
              <a:avLst/>
            </a:prstGeom>
            <a:solidFill>
              <a:srgbClr val="EBEBEB"/>
            </a:solidFill>
            <a:ln w="12700">
              <a:miter lim="400000"/>
            </a:ln>
          </p:spPr>
          <p:txBody>
            <a:bodyPr lIns="45719" rIns="45719"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7" name="Oval 19">
              <a:extLst>
                <a:ext uri="{FF2B5EF4-FFF2-40B4-BE49-F238E27FC236}">
                  <a16:creationId xmlns:a16="http://schemas.microsoft.com/office/drawing/2014/main" id="{561E969F-65B3-BBF5-F4F0-3EC15B552C82}"/>
                </a:ext>
              </a:extLst>
            </p:cNvPr>
            <p:cNvSpPr/>
            <p:nvPr/>
          </p:nvSpPr>
          <p:spPr>
            <a:xfrm>
              <a:off x="7662206" y="2875944"/>
              <a:ext cx="845660" cy="845658"/>
            </a:xfrm>
            <a:prstGeom prst="ellipse">
              <a:avLst/>
            </a:prstGeom>
            <a:solidFill>
              <a:schemeClr val="bg1"/>
            </a:solidFill>
            <a:ln w="28575" cap="flat">
              <a:solidFill>
                <a:srgbClr val="3A103F"/>
              </a:solidFill>
              <a:prstDash val="solid"/>
              <a:round/>
            </a:ln>
            <a:effectLst/>
          </p:spPr>
          <p:txBody>
            <a:bodyPr wrap="square" lIns="45719" tIns="45719" rIns="45719" bIns="45719" numCol="1"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400">
                  <a:solidFill>
                    <a:srgbClr val="FFFFFF"/>
                  </a:solidFill>
                </a:defRPr>
              </a:pPr>
              <a:endParaRPr kumimoji="0" sz="14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38" name="Oval 41">
              <a:extLst>
                <a:ext uri="{FF2B5EF4-FFF2-40B4-BE49-F238E27FC236}">
                  <a16:creationId xmlns:a16="http://schemas.microsoft.com/office/drawing/2014/main" id="{32E003F2-F4AC-341D-D946-73EE5F90B52E}"/>
                </a:ext>
              </a:extLst>
            </p:cNvPr>
            <p:cNvSpPr/>
            <p:nvPr/>
          </p:nvSpPr>
          <p:spPr>
            <a:xfrm>
              <a:off x="9981784" y="2890396"/>
              <a:ext cx="845660" cy="845659"/>
            </a:xfrm>
            <a:prstGeom prst="ellipse">
              <a:avLst/>
            </a:prstGeom>
            <a:solidFill>
              <a:schemeClr val="bg1"/>
            </a:solidFill>
            <a:ln w="28575" cap="flat">
              <a:solidFill>
                <a:srgbClr val="AB2F4E"/>
              </a:solidFill>
              <a:prstDash val="solid"/>
              <a:round/>
            </a:ln>
            <a:effectLst/>
          </p:spPr>
          <p:txBody>
            <a:bodyPr wrap="square" lIns="45719" tIns="45719" rIns="45719" bIns="45719" numCol="1"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400">
                  <a:solidFill>
                    <a:srgbClr val="FFFFFF"/>
                  </a:solidFill>
                </a:defRPr>
              </a:pPr>
              <a:endParaRPr kumimoji="0" sz="14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43" name="Oval 39">
              <a:extLst>
                <a:ext uri="{FF2B5EF4-FFF2-40B4-BE49-F238E27FC236}">
                  <a16:creationId xmlns:a16="http://schemas.microsoft.com/office/drawing/2014/main" id="{A2379FCC-5CD8-D3A8-E042-2CA0489DE49F}"/>
                </a:ext>
              </a:extLst>
            </p:cNvPr>
            <p:cNvSpPr/>
            <p:nvPr/>
          </p:nvSpPr>
          <p:spPr>
            <a:xfrm>
              <a:off x="5342628" y="2883593"/>
              <a:ext cx="845659" cy="845658"/>
            </a:xfrm>
            <a:prstGeom prst="ellipse">
              <a:avLst/>
            </a:prstGeom>
            <a:solidFill>
              <a:schemeClr val="bg1"/>
            </a:solidFill>
            <a:ln w="28575" cap="flat">
              <a:solidFill>
                <a:srgbClr val="15134C"/>
              </a:solidFill>
              <a:prstDash val="solid"/>
              <a:round/>
            </a:ln>
            <a:effectLst/>
          </p:spPr>
          <p:txBody>
            <a:bodyPr wrap="square" lIns="45719" tIns="45719" rIns="45719" bIns="45719" numCol="1"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400">
                  <a:solidFill>
                    <a:srgbClr val="FFFFFF"/>
                  </a:solidFill>
                </a:defRPr>
              </a:pPr>
              <a:endParaRPr kumimoji="0" sz="14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45" name="Oval 12">
              <a:extLst>
                <a:ext uri="{FF2B5EF4-FFF2-40B4-BE49-F238E27FC236}">
                  <a16:creationId xmlns:a16="http://schemas.microsoft.com/office/drawing/2014/main" id="{D81F907E-D945-63E5-84EE-A0E60826213D}"/>
                </a:ext>
              </a:extLst>
            </p:cNvPr>
            <p:cNvSpPr/>
            <p:nvPr/>
          </p:nvSpPr>
          <p:spPr>
            <a:xfrm>
              <a:off x="3023049" y="2893730"/>
              <a:ext cx="845659" cy="845659"/>
            </a:xfrm>
            <a:prstGeom prst="ellipse">
              <a:avLst/>
            </a:prstGeom>
            <a:solidFill>
              <a:schemeClr val="bg1"/>
            </a:solidFill>
            <a:ln w="28575">
              <a:solidFill>
                <a:srgbClr val="307076"/>
              </a:solidFill>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400">
                  <a:solidFill>
                    <a:srgbClr val="FFFFFF"/>
                  </a:solidFill>
                </a:defRPr>
              </a:pPr>
              <a:endParaRPr kumimoji="0" sz="14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50" name="Rectangle">
              <a:extLst>
                <a:ext uri="{FF2B5EF4-FFF2-40B4-BE49-F238E27FC236}">
                  <a16:creationId xmlns:a16="http://schemas.microsoft.com/office/drawing/2014/main" id="{F79874EC-AA91-D9CD-8ADD-4CC046236F07}"/>
                </a:ext>
              </a:extLst>
            </p:cNvPr>
            <p:cNvSpPr/>
            <p:nvPr/>
          </p:nvSpPr>
          <p:spPr>
            <a:xfrm>
              <a:off x="4640369" y="5003060"/>
              <a:ext cx="2250177" cy="722001"/>
            </a:xfrm>
            <a:prstGeom prst="rect">
              <a:avLst/>
            </a:prstGeom>
            <a:solidFill>
              <a:srgbClr val="2E318D"/>
            </a:solidFill>
            <a:ln w="12700" cap="flat">
              <a:noFill/>
              <a:miter lim="400000"/>
            </a:ln>
            <a:effectLst/>
          </p:spPr>
          <p:txBody>
            <a:bodyPr wrap="square" lIns="45719" tIns="45719" rIns="45719" bIns="45719" numCol="1"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solidFill>
                    <a:srgbClr val="FFFFFF"/>
                  </a:solidFill>
                </a:defRPr>
              </a:pPr>
              <a:endParaRPr kumimoji="0"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54" name="Hold a traditional view…">
              <a:extLst>
                <a:ext uri="{FF2B5EF4-FFF2-40B4-BE49-F238E27FC236}">
                  <a16:creationId xmlns:a16="http://schemas.microsoft.com/office/drawing/2014/main" id="{841230A8-4383-DFF7-DB90-F811B838C6FD}"/>
                </a:ext>
              </a:extLst>
            </p:cNvPr>
            <p:cNvSpPr txBox="1"/>
            <p:nvPr/>
          </p:nvSpPr>
          <p:spPr>
            <a:xfrm>
              <a:off x="4699093" y="5062805"/>
              <a:ext cx="2132731" cy="54406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numCol="1"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100" b="1">
                  <a:solidFill>
                    <a:srgbClr val="FFFFFF"/>
                  </a:solidFill>
                </a:defRPr>
              </a:pPr>
              <a:r>
                <a:rPr kumimoji="0" sz="1100" b="1" i="0" u="none" strike="noStrike" kern="1200" cap="none" spc="0" normalizeH="0" baseline="0" noProof="0">
                  <a:ln>
                    <a:noFill/>
                  </a:ln>
                  <a:solidFill>
                    <a:srgbClr val="FFFFFF"/>
                  </a:solidFill>
                  <a:effectLst/>
                  <a:uLnTx/>
                  <a:uFillTx/>
                  <a:latin typeface="Arial" panose="020B0604020202020204"/>
                  <a:ea typeface="+mn-ea"/>
                  <a:cs typeface="+mn-cs"/>
                </a:rPr>
                <a:t>Hold a traditional view</a:t>
              </a:r>
            </a:p>
            <a:p>
              <a:pPr marL="0" marR="0" lvl="0" indent="0" algn="ctr" defTabSz="914400" rtl="0" eaLnBrk="1" fontAlgn="auto" latinLnBrk="0" hangingPunct="1">
                <a:lnSpc>
                  <a:spcPct val="100000"/>
                </a:lnSpc>
                <a:spcBef>
                  <a:spcPts val="0"/>
                </a:spcBef>
                <a:spcAft>
                  <a:spcPts val="0"/>
                </a:spcAft>
                <a:buClrTx/>
                <a:buSzTx/>
                <a:buFontTx/>
                <a:buNone/>
                <a:tabLst/>
                <a:defRPr sz="1100" b="1">
                  <a:solidFill>
                    <a:srgbClr val="FFFFFF"/>
                  </a:solidFill>
                </a:defRPr>
              </a:pPr>
              <a:r>
                <a:rPr kumimoji="0" sz="1100" b="1" i="0" u="none" strike="noStrike" kern="1200" cap="none" spc="0" normalizeH="0" baseline="0" noProof="0">
                  <a:ln>
                    <a:noFill/>
                  </a:ln>
                  <a:solidFill>
                    <a:srgbClr val="FFFFFF"/>
                  </a:solidFill>
                  <a:effectLst/>
                  <a:uLnTx/>
                  <a:uFillTx/>
                  <a:latin typeface="Arial" panose="020B0604020202020204"/>
                  <a:ea typeface="+mn-ea"/>
                  <a:cs typeface="+mn-cs"/>
                </a:rPr>
                <a:t>of ‘masculinity’ and hide</a:t>
              </a:r>
            </a:p>
            <a:p>
              <a:pPr marL="0" marR="0" lvl="0" indent="0" algn="ctr" defTabSz="914400" rtl="0" eaLnBrk="1" fontAlgn="auto" latinLnBrk="0" hangingPunct="1">
                <a:lnSpc>
                  <a:spcPct val="100000"/>
                </a:lnSpc>
                <a:spcBef>
                  <a:spcPts val="0"/>
                </a:spcBef>
                <a:spcAft>
                  <a:spcPts val="0"/>
                </a:spcAft>
                <a:buClrTx/>
                <a:buSzTx/>
                <a:buFontTx/>
                <a:buNone/>
                <a:tabLst/>
                <a:defRPr sz="1100" b="1">
                  <a:solidFill>
                    <a:srgbClr val="FFFFFF"/>
                  </a:solidFill>
                </a:defRPr>
              </a:pPr>
              <a:r>
                <a:rPr kumimoji="0" sz="1100" b="1" i="0" u="none" strike="noStrike" kern="1200" cap="none" spc="0" normalizeH="0" baseline="0" noProof="0">
                  <a:ln>
                    <a:noFill/>
                  </a:ln>
                  <a:solidFill>
                    <a:srgbClr val="FFFFFF"/>
                  </a:solidFill>
                  <a:effectLst/>
                  <a:uLnTx/>
                  <a:uFillTx/>
                  <a:latin typeface="Arial" panose="020B0604020202020204"/>
                  <a:ea typeface="+mn-ea"/>
                  <a:cs typeface="+mn-cs"/>
                </a:rPr>
                <a:t>their diagnosis</a:t>
              </a:r>
            </a:p>
          </p:txBody>
        </p:sp>
        <p:grpSp>
          <p:nvGrpSpPr>
            <p:cNvPr id="55" name="Group">
              <a:extLst>
                <a:ext uri="{FF2B5EF4-FFF2-40B4-BE49-F238E27FC236}">
                  <a16:creationId xmlns:a16="http://schemas.microsoft.com/office/drawing/2014/main" id="{DDADDB02-C59B-7F11-5199-5D42D17BA6B2}"/>
                </a:ext>
              </a:extLst>
            </p:cNvPr>
            <p:cNvGrpSpPr/>
            <p:nvPr/>
          </p:nvGrpSpPr>
          <p:grpSpPr>
            <a:xfrm>
              <a:off x="5043687" y="5741838"/>
              <a:ext cx="1297291" cy="269239"/>
              <a:chOff x="12049" y="122878"/>
              <a:chExt cx="1297289" cy="269239"/>
            </a:xfrm>
          </p:grpSpPr>
          <p:sp>
            <p:nvSpPr>
              <p:cNvPr id="98" name="Rounded Rectangle">
                <a:extLst>
                  <a:ext uri="{FF2B5EF4-FFF2-40B4-BE49-F238E27FC236}">
                    <a16:creationId xmlns:a16="http://schemas.microsoft.com/office/drawing/2014/main" id="{2CF435D7-1ABE-D680-8BCE-AB446D5BFA67}"/>
                  </a:ext>
                </a:extLst>
              </p:cNvPr>
              <p:cNvSpPr/>
              <p:nvPr/>
            </p:nvSpPr>
            <p:spPr>
              <a:xfrm rot="20907455">
                <a:off x="12049" y="131720"/>
                <a:ext cx="1297289" cy="251558"/>
              </a:xfrm>
              <a:prstGeom prst="roundRect">
                <a:avLst>
                  <a:gd name="adj" fmla="val 12369"/>
                </a:avLst>
              </a:prstGeom>
              <a:solidFill>
                <a:srgbClr val="FEDB37"/>
              </a:solidFill>
              <a:ln w="12700" cap="flat">
                <a:noFill/>
                <a:miter lim="400000"/>
              </a:ln>
              <a:effectLst/>
            </p:spPr>
            <p:txBody>
              <a:bodyPr wrap="square" lIns="45719" tIns="45719" rIns="45719" bIns="45719" numCol="1"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9" name="Priority group">
                <a:extLst>
                  <a:ext uri="{FF2B5EF4-FFF2-40B4-BE49-F238E27FC236}">
                    <a16:creationId xmlns:a16="http://schemas.microsoft.com/office/drawing/2014/main" id="{E907A2B3-8306-6480-9509-F4D181E5CEDB}"/>
                  </a:ext>
                </a:extLst>
              </p:cNvPr>
              <p:cNvSpPr txBox="1"/>
              <p:nvPr/>
            </p:nvSpPr>
            <p:spPr>
              <a:xfrm rot="20907455">
                <a:off x="32984" y="122878"/>
                <a:ext cx="1255416" cy="26923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numCol="1" anchor="ctr">
                <a:spAutoFit/>
              </a:bodyPr>
              <a:lstStyle>
                <a:lvl1pPr algn="ctr">
                  <a:defRPr sz="1200" b="1" cap="all">
                    <a:solidFill>
                      <a:srgbClr val="765412"/>
                    </a:solidFill>
                    <a:latin typeface="Arial Narrow"/>
                    <a:ea typeface="Arial Narrow"/>
                    <a:cs typeface="Arial Narrow"/>
                    <a:sym typeface="Arial Narrow"/>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200" b="1" i="0" u="none" strike="noStrike" kern="1200" cap="all" spc="0" normalizeH="0" baseline="0" noProof="0">
                    <a:ln>
                      <a:noFill/>
                    </a:ln>
                    <a:solidFill>
                      <a:srgbClr val="765412"/>
                    </a:solidFill>
                    <a:effectLst/>
                    <a:uLnTx/>
                    <a:uFillTx/>
                    <a:latin typeface="Arial Narrow"/>
                    <a:sym typeface="Arial Narrow"/>
                  </a:rPr>
                  <a:t>Priority group</a:t>
                </a:r>
              </a:p>
            </p:txBody>
          </p:sp>
        </p:grpSp>
        <p:pic>
          <p:nvPicPr>
            <p:cNvPr id="56" name="Image" descr="Image">
              <a:extLst>
                <a:ext uri="{FF2B5EF4-FFF2-40B4-BE49-F238E27FC236}">
                  <a16:creationId xmlns:a16="http://schemas.microsoft.com/office/drawing/2014/main" id="{9809F519-57EE-9762-DC94-1D91577ADCA5}"/>
                </a:ext>
              </a:extLst>
            </p:cNvPr>
            <p:cNvPicPr>
              <a:picLocks noChangeAspect="1"/>
            </p:cNvPicPr>
            <p:nvPr/>
          </p:nvPicPr>
          <p:blipFill>
            <a:blip r:embed="rId3"/>
            <a:stretch>
              <a:fillRect/>
            </a:stretch>
          </p:blipFill>
          <p:spPr>
            <a:xfrm rot="580210">
              <a:off x="6126566" y="5768846"/>
              <a:ext cx="349627" cy="304445"/>
            </a:xfrm>
            <a:prstGeom prst="rect">
              <a:avLst/>
            </a:prstGeom>
            <a:ln w="12700" cap="flat">
              <a:noFill/>
              <a:miter lim="400000"/>
            </a:ln>
            <a:effectLst/>
          </p:spPr>
        </p:pic>
        <p:sp>
          <p:nvSpPr>
            <p:cNvPr id="57" name="Rectangle">
              <a:extLst>
                <a:ext uri="{FF2B5EF4-FFF2-40B4-BE49-F238E27FC236}">
                  <a16:creationId xmlns:a16="http://schemas.microsoft.com/office/drawing/2014/main" id="{A8598788-2B1D-CF51-7C02-E9114DCD4BC8}"/>
                </a:ext>
              </a:extLst>
            </p:cNvPr>
            <p:cNvSpPr/>
            <p:nvPr/>
          </p:nvSpPr>
          <p:spPr>
            <a:xfrm>
              <a:off x="2320791" y="4994131"/>
              <a:ext cx="2239147" cy="730929"/>
            </a:xfrm>
            <a:prstGeom prst="rect">
              <a:avLst/>
            </a:prstGeom>
            <a:solidFill>
              <a:srgbClr val="00ACB3"/>
            </a:solidFill>
            <a:ln w="12700">
              <a:noFill/>
              <a:miter lim="400000"/>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100" b="1">
                  <a:solidFill>
                    <a:srgbClr val="C9FDFF"/>
                  </a:solidFill>
                </a:defRPr>
              </a:pPr>
              <a:endParaRPr kumimoji="0" sz="1100" b="1" i="0" u="none" strike="noStrike" kern="1200" cap="none" spc="0" normalizeH="0" baseline="0" noProof="0">
                <a:ln>
                  <a:noFill/>
                </a:ln>
                <a:solidFill>
                  <a:srgbClr val="C9FDFF"/>
                </a:solidFill>
                <a:effectLst/>
                <a:uLnTx/>
                <a:uFillTx/>
                <a:latin typeface="Arial" panose="020B0604020202020204"/>
                <a:ea typeface="+mn-ea"/>
                <a:cs typeface="+mn-cs"/>
              </a:endParaRPr>
            </a:p>
          </p:txBody>
        </p:sp>
        <p:sp>
          <p:nvSpPr>
            <p:cNvPr id="59" name="Concerns around QoL, and experience transportation and logistical challenges">
              <a:extLst>
                <a:ext uri="{FF2B5EF4-FFF2-40B4-BE49-F238E27FC236}">
                  <a16:creationId xmlns:a16="http://schemas.microsoft.com/office/drawing/2014/main" id="{A008DD4E-D47D-F72D-8464-7839A9F13EA5}"/>
                </a:ext>
              </a:extLst>
            </p:cNvPr>
            <p:cNvSpPr txBox="1"/>
            <p:nvPr/>
          </p:nvSpPr>
          <p:spPr>
            <a:xfrm>
              <a:off x="2379515" y="5062805"/>
              <a:ext cx="2132729" cy="54406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lgn="ctr">
                <a:defRPr sz="1100" b="1">
                  <a:solidFill>
                    <a:srgbClr val="FFFFFF"/>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100" b="1" i="0" u="none" strike="noStrike" kern="1200" cap="none" spc="0" normalizeH="0" baseline="0" noProof="0">
                  <a:ln>
                    <a:noFill/>
                  </a:ln>
                  <a:solidFill>
                    <a:srgbClr val="FFFFFF"/>
                  </a:solidFill>
                  <a:effectLst/>
                  <a:uLnTx/>
                  <a:uFillTx/>
                  <a:latin typeface="Arial" panose="020B0604020202020204"/>
                  <a:ea typeface="+mn-ea"/>
                  <a:cs typeface="+mn-cs"/>
                </a:rPr>
                <a:t>Concerns around QoL, and experience transportation and logistical challenges </a:t>
              </a:r>
            </a:p>
          </p:txBody>
        </p:sp>
        <p:pic>
          <p:nvPicPr>
            <p:cNvPr id="60" name="Picture 13" descr="Picture 13">
              <a:extLst>
                <a:ext uri="{FF2B5EF4-FFF2-40B4-BE49-F238E27FC236}">
                  <a16:creationId xmlns:a16="http://schemas.microsoft.com/office/drawing/2014/main" id="{54E0A29C-9889-9DDF-48D0-D540606005DC}"/>
                </a:ext>
              </a:extLst>
            </p:cNvPr>
            <p:cNvPicPr>
              <a:picLocks noChangeAspect="1"/>
            </p:cNvPicPr>
            <p:nvPr/>
          </p:nvPicPr>
          <p:blipFill>
            <a:blip r:embed="rId4"/>
            <a:srcRect l="28915" r="13" b="12"/>
            <a:stretch>
              <a:fillRect/>
            </a:stretch>
          </p:blipFill>
          <p:spPr>
            <a:xfrm>
              <a:off x="7656806" y="2913009"/>
              <a:ext cx="856458" cy="803276"/>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4" y="0"/>
                    <a:pt x="0" y="4835"/>
                    <a:pt x="0" y="10800"/>
                  </a:cubicBezTo>
                  <a:cubicBezTo>
                    <a:pt x="0" y="16765"/>
                    <a:pt x="4834" y="21600"/>
                    <a:pt x="10800" y="21600"/>
                  </a:cubicBezTo>
                  <a:cubicBezTo>
                    <a:pt x="16766" y="21600"/>
                    <a:pt x="21600" y="16765"/>
                    <a:pt x="21600" y="10800"/>
                  </a:cubicBezTo>
                  <a:cubicBezTo>
                    <a:pt x="21600" y="4835"/>
                    <a:pt x="16766" y="0"/>
                    <a:pt x="10800" y="0"/>
                  </a:cubicBezTo>
                  <a:close/>
                </a:path>
              </a:pathLst>
            </a:custGeom>
            <a:ln w="12700" cap="flat">
              <a:noFill/>
              <a:miter lim="400000"/>
            </a:ln>
            <a:effectLst/>
          </p:spPr>
        </p:pic>
        <p:sp>
          <p:nvSpPr>
            <p:cNvPr id="61" name="Rectangle">
              <a:extLst>
                <a:ext uri="{FF2B5EF4-FFF2-40B4-BE49-F238E27FC236}">
                  <a16:creationId xmlns:a16="http://schemas.microsoft.com/office/drawing/2014/main" id="{752636B3-D49B-56A3-5D0F-0E5873659EC7}"/>
                </a:ext>
              </a:extLst>
            </p:cNvPr>
            <p:cNvSpPr/>
            <p:nvPr/>
          </p:nvSpPr>
          <p:spPr>
            <a:xfrm>
              <a:off x="6965461" y="4994131"/>
              <a:ext cx="2239148" cy="730930"/>
            </a:xfrm>
            <a:prstGeom prst="rect">
              <a:avLst/>
            </a:prstGeom>
            <a:solidFill>
              <a:srgbClr val="DA4DDD"/>
            </a:solidFill>
            <a:ln w="12700" cap="flat">
              <a:noFill/>
              <a:miter lim="400000"/>
            </a:ln>
            <a:effectLst/>
          </p:spPr>
          <p:txBody>
            <a:bodyPr wrap="square" lIns="45719" tIns="45719" rIns="45719" bIns="45719" numCol="1"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solidFill>
                    <a:srgbClr val="FFFFFF"/>
                  </a:solidFill>
                </a:defRPr>
              </a:pPr>
              <a:endParaRPr kumimoji="0"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62" name="Seek multiple opinions and focus on making ‘the right decision’">
              <a:extLst>
                <a:ext uri="{FF2B5EF4-FFF2-40B4-BE49-F238E27FC236}">
                  <a16:creationId xmlns:a16="http://schemas.microsoft.com/office/drawing/2014/main" id="{D864B9C2-51C1-02B8-C1BE-7994CC394C98}"/>
                </a:ext>
              </a:extLst>
            </p:cNvPr>
            <p:cNvSpPr txBox="1"/>
            <p:nvPr/>
          </p:nvSpPr>
          <p:spPr>
            <a:xfrm>
              <a:off x="7018668" y="5062805"/>
              <a:ext cx="2132733" cy="54406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numCol="1" anchor="t">
              <a:spAutoFit/>
            </a:bodyPr>
            <a:lstStyle>
              <a:lvl1pPr algn="ctr">
                <a:defRPr sz="1100" b="1">
                  <a:solidFill>
                    <a:srgbClr val="FFFFFF"/>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100" b="1" i="0" u="none" strike="noStrike" kern="1200" cap="none" spc="0" normalizeH="0" baseline="0" noProof="0">
                  <a:ln>
                    <a:noFill/>
                  </a:ln>
                  <a:solidFill>
                    <a:srgbClr val="FFFFFF"/>
                  </a:solidFill>
                  <a:effectLst/>
                  <a:uLnTx/>
                  <a:uFillTx/>
                  <a:latin typeface="Arial" panose="020B0604020202020204"/>
                  <a:ea typeface="+mn-ea"/>
                  <a:cs typeface="+mn-cs"/>
                </a:rPr>
                <a:t>Seek multiple opinions and focus on making ‘the right decision’</a:t>
              </a:r>
            </a:p>
          </p:txBody>
        </p:sp>
        <p:sp>
          <p:nvSpPr>
            <p:cNvPr id="63" name="Rectangle">
              <a:extLst>
                <a:ext uri="{FF2B5EF4-FFF2-40B4-BE49-F238E27FC236}">
                  <a16:creationId xmlns:a16="http://schemas.microsoft.com/office/drawing/2014/main" id="{01C9B9AB-8274-3B7B-A2FE-14B163F0709E}"/>
                </a:ext>
              </a:extLst>
            </p:cNvPr>
            <p:cNvSpPr/>
            <p:nvPr/>
          </p:nvSpPr>
          <p:spPr>
            <a:xfrm>
              <a:off x="6965461" y="3555259"/>
              <a:ext cx="2239148" cy="1447803"/>
            </a:xfrm>
            <a:prstGeom prst="rect">
              <a:avLst/>
            </a:prstGeom>
            <a:solidFill>
              <a:srgbClr val="611362"/>
            </a:solidFill>
            <a:ln w="12700" cap="flat">
              <a:noFill/>
              <a:miter lim="400000"/>
            </a:ln>
            <a:effectLst/>
          </p:spPr>
          <p:txBody>
            <a:bodyPr wrap="square" lIns="45719" tIns="45719" rIns="45719" bIns="45719" numCol="1"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solidFill>
                    <a:srgbClr val="FFFFFF"/>
                  </a:solidFill>
                </a:defRPr>
              </a:pPr>
              <a:endParaRPr kumimoji="0"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64" name="Critical…">
              <a:extLst>
                <a:ext uri="{FF2B5EF4-FFF2-40B4-BE49-F238E27FC236}">
                  <a16:creationId xmlns:a16="http://schemas.microsoft.com/office/drawing/2014/main" id="{B8EAB4E8-A780-2A06-EA9F-6BBACB5567C9}"/>
                </a:ext>
              </a:extLst>
            </p:cNvPr>
            <p:cNvSpPr txBox="1"/>
            <p:nvPr/>
          </p:nvSpPr>
          <p:spPr>
            <a:xfrm>
              <a:off x="7013153" y="3642859"/>
              <a:ext cx="2143764" cy="39166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numCol="1"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100" b="1" cap="all" spc="44">
                  <a:solidFill>
                    <a:srgbClr val="FFFFFF"/>
                  </a:solidFill>
                </a:defRPr>
              </a:pPr>
              <a:r>
                <a:rPr kumimoji="0" sz="1100" b="1" i="0" u="none" strike="noStrike" kern="1200" cap="all" spc="44" normalizeH="0" baseline="0" noProof="0">
                  <a:ln>
                    <a:noFill/>
                  </a:ln>
                  <a:solidFill>
                    <a:srgbClr val="FFFFFF"/>
                  </a:solidFill>
                  <a:effectLst/>
                  <a:uLnTx/>
                  <a:uFillTx/>
                  <a:latin typeface="Arial" panose="020B0604020202020204"/>
                  <a:ea typeface="+mn-ea"/>
                  <a:cs typeface="+mn-cs"/>
                </a:rPr>
                <a:t>Critical</a:t>
              </a:r>
            </a:p>
            <a:p>
              <a:pPr marL="0" marR="0" lvl="0" indent="0" algn="ctr" defTabSz="914400" rtl="0" eaLnBrk="1" fontAlgn="auto" latinLnBrk="0" hangingPunct="1">
                <a:lnSpc>
                  <a:spcPct val="100000"/>
                </a:lnSpc>
                <a:spcBef>
                  <a:spcPts val="0"/>
                </a:spcBef>
                <a:spcAft>
                  <a:spcPts val="0"/>
                </a:spcAft>
                <a:buClrTx/>
                <a:buSzTx/>
                <a:buFontTx/>
                <a:buNone/>
                <a:tabLst/>
                <a:defRPr sz="1100" b="1" cap="all" spc="44">
                  <a:solidFill>
                    <a:srgbClr val="FFFFFF"/>
                  </a:solidFill>
                </a:defRPr>
              </a:pPr>
              <a:r>
                <a:rPr kumimoji="0" sz="1100" b="1" i="0" u="none" strike="noStrike" kern="1200" cap="all" spc="44" normalizeH="0" baseline="0" noProof="0">
                  <a:ln>
                    <a:noFill/>
                  </a:ln>
                  <a:solidFill>
                    <a:srgbClr val="FFFFFF"/>
                  </a:solidFill>
                  <a:effectLst/>
                  <a:uLnTx/>
                  <a:uFillTx/>
                  <a:latin typeface="Arial" panose="020B0604020202020204"/>
                  <a:ea typeface="+mn-ea"/>
                  <a:cs typeface="+mn-cs"/>
                </a:rPr>
                <a:t>modernists</a:t>
              </a:r>
            </a:p>
          </p:txBody>
        </p:sp>
        <p:sp>
          <p:nvSpPr>
            <p:cNvPr id="65" name="Younger, highest education, prefer digital communication, e.g., email, digital news,…">
              <a:extLst>
                <a:ext uri="{FF2B5EF4-FFF2-40B4-BE49-F238E27FC236}">
                  <a16:creationId xmlns:a16="http://schemas.microsoft.com/office/drawing/2014/main" id="{130CEC0D-E071-11A6-960E-A38365157C8F}"/>
                </a:ext>
              </a:extLst>
            </p:cNvPr>
            <p:cNvSpPr txBox="1"/>
            <p:nvPr/>
          </p:nvSpPr>
          <p:spPr>
            <a:xfrm>
              <a:off x="7013153" y="4125961"/>
              <a:ext cx="2143764" cy="69646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numCol="1"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100">
                  <a:solidFill>
                    <a:srgbClr val="FFFFFF"/>
                  </a:solidFill>
                </a:defRPr>
              </a:pPr>
              <a:r>
                <a:rPr kumimoji="0" sz="1100" b="0" i="0" u="none" strike="noStrike" kern="1200" cap="none" spc="0" normalizeH="0" baseline="0" noProof="0">
                  <a:ln>
                    <a:noFill/>
                  </a:ln>
                  <a:solidFill>
                    <a:srgbClr val="FFFFFF"/>
                  </a:solidFill>
                  <a:effectLst/>
                  <a:uLnTx/>
                  <a:uFillTx/>
                  <a:latin typeface="Arial" panose="020B0604020202020204"/>
                  <a:ea typeface="+mn-ea"/>
                  <a:cs typeface="+mn-cs"/>
                </a:rPr>
                <a:t>Younger, highest education, prefer digital communication, e.g., email, digital news,</a:t>
              </a:r>
            </a:p>
            <a:p>
              <a:pPr marL="0" marR="0" lvl="0" indent="0" algn="ctr" defTabSz="914400" rtl="0" eaLnBrk="1" fontAlgn="auto" latinLnBrk="0" hangingPunct="1">
                <a:lnSpc>
                  <a:spcPct val="100000"/>
                </a:lnSpc>
                <a:spcBef>
                  <a:spcPts val="0"/>
                </a:spcBef>
                <a:spcAft>
                  <a:spcPts val="0"/>
                </a:spcAft>
                <a:buClrTx/>
                <a:buSzTx/>
                <a:buFontTx/>
                <a:buNone/>
                <a:tabLst/>
                <a:defRPr sz="1100">
                  <a:solidFill>
                    <a:srgbClr val="FFFFFF"/>
                  </a:solidFill>
                </a:defRPr>
              </a:pPr>
              <a:r>
                <a:rPr kumimoji="0" sz="1100" b="0" i="0" u="none" strike="noStrike" kern="1200" cap="none" spc="0" normalizeH="0" baseline="0" noProof="0">
                  <a:ln>
                    <a:noFill/>
                  </a:ln>
                  <a:solidFill>
                    <a:srgbClr val="FFFFFF"/>
                  </a:solidFill>
                  <a:effectLst/>
                  <a:uLnTx/>
                  <a:uFillTx/>
                  <a:latin typeface="Arial" panose="020B0604020202020204"/>
                  <a:ea typeface="+mn-ea"/>
                  <a:cs typeface="+mn-cs"/>
                </a:rPr>
                <a:t>and streaming TV </a:t>
              </a:r>
            </a:p>
          </p:txBody>
        </p:sp>
        <p:pic>
          <p:nvPicPr>
            <p:cNvPr id="79" name="Picture 2" descr="Picture 2">
              <a:extLst>
                <a:ext uri="{FF2B5EF4-FFF2-40B4-BE49-F238E27FC236}">
                  <a16:creationId xmlns:a16="http://schemas.microsoft.com/office/drawing/2014/main" id="{03A88411-612B-EBC4-1038-DD564C2AEA89}"/>
                </a:ext>
              </a:extLst>
            </p:cNvPr>
            <p:cNvPicPr>
              <a:picLocks noChangeAspect="1"/>
            </p:cNvPicPr>
            <p:nvPr/>
          </p:nvPicPr>
          <p:blipFill>
            <a:blip r:embed="rId5"/>
            <a:srcRect l="10439" t="7627" r="9731" b="7772"/>
            <a:stretch>
              <a:fillRect/>
            </a:stretch>
          </p:blipFill>
          <p:spPr>
            <a:xfrm>
              <a:off x="9989679" y="2935907"/>
              <a:ext cx="829867" cy="810024"/>
            </a:xfrm>
            <a:custGeom>
              <a:avLst/>
              <a:gdLst/>
              <a:ahLst/>
              <a:cxnLst>
                <a:cxn ang="0">
                  <a:pos x="wd2" y="hd2"/>
                </a:cxn>
                <a:cxn ang="5400000">
                  <a:pos x="wd2" y="hd2"/>
                </a:cxn>
                <a:cxn ang="10800000">
                  <a:pos x="wd2" y="hd2"/>
                </a:cxn>
                <a:cxn ang="16200000">
                  <a:pos x="wd2" y="hd2"/>
                </a:cxn>
              </a:cxnLst>
              <a:rect l="0" t="0" r="r" b="b"/>
              <a:pathLst>
                <a:path w="21600" h="21600" extrusionOk="0">
                  <a:moveTo>
                    <a:pt x="10795" y="0"/>
                  </a:moveTo>
                  <a:cubicBezTo>
                    <a:pt x="4831" y="0"/>
                    <a:pt x="0" y="4830"/>
                    <a:pt x="0" y="10795"/>
                  </a:cubicBezTo>
                  <a:cubicBezTo>
                    <a:pt x="0" y="16759"/>
                    <a:pt x="4831" y="21600"/>
                    <a:pt x="10795" y="21600"/>
                  </a:cubicBezTo>
                  <a:cubicBezTo>
                    <a:pt x="16758" y="21600"/>
                    <a:pt x="21600" y="16759"/>
                    <a:pt x="21600" y="10795"/>
                  </a:cubicBezTo>
                  <a:cubicBezTo>
                    <a:pt x="21600" y="4830"/>
                    <a:pt x="16758" y="0"/>
                    <a:pt x="10795" y="0"/>
                  </a:cubicBezTo>
                  <a:close/>
                </a:path>
              </a:pathLst>
            </a:custGeom>
            <a:ln w="12700" cap="flat">
              <a:noFill/>
              <a:miter lim="400000"/>
            </a:ln>
            <a:effectLst/>
          </p:spPr>
        </p:pic>
        <p:sp>
          <p:nvSpPr>
            <p:cNvPr id="80" name="Rectangle">
              <a:extLst>
                <a:ext uri="{FF2B5EF4-FFF2-40B4-BE49-F238E27FC236}">
                  <a16:creationId xmlns:a16="http://schemas.microsoft.com/office/drawing/2014/main" id="{E2E2FFB1-593F-AC48-C48D-C0A22171A852}"/>
                </a:ext>
              </a:extLst>
            </p:cNvPr>
            <p:cNvSpPr/>
            <p:nvPr/>
          </p:nvSpPr>
          <p:spPr>
            <a:xfrm>
              <a:off x="9279524" y="5003060"/>
              <a:ext cx="2250179" cy="722002"/>
            </a:xfrm>
            <a:prstGeom prst="rect">
              <a:avLst/>
            </a:prstGeom>
            <a:solidFill>
              <a:srgbClr val="CF4E71"/>
            </a:solidFill>
            <a:ln w="12700" cap="flat">
              <a:noFill/>
              <a:miter lim="400000"/>
            </a:ln>
            <a:effectLst/>
          </p:spPr>
          <p:txBody>
            <a:bodyPr wrap="square" lIns="45719" tIns="45719" rIns="45719" bIns="45719" numCol="1"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solidFill>
                    <a:srgbClr val="FFFFFF"/>
                  </a:solidFill>
                </a:defRPr>
              </a:pPr>
              <a:endParaRPr kumimoji="0"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81" name="Prioritize interests and activities, while having limited access to physicians">
              <a:extLst>
                <a:ext uri="{FF2B5EF4-FFF2-40B4-BE49-F238E27FC236}">
                  <a16:creationId xmlns:a16="http://schemas.microsoft.com/office/drawing/2014/main" id="{136DC3CB-B274-7787-DE92-034B12FC284E}"/>
                </a:ext>
              </a:extLst>
            </p:cNvPr>
            <p:cNvSpPr txBox="1"/>
            <p:nvPr/>
          </p:nvSpPr>
          <p:spPr>
            <a:xfrm>
              <a:off x="9332731" y="5062805"/>
              <a:ext cx="2143764" cy="54406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numCol="1" anchor="t">
              <a:spAutoFit/>
            </a:bodyPr>
            <a:lstStyle>
              <a:lvl1pPr algn="ctr">
                <a:defRPr sz="1100" b="1">
                  <a:solidFill>
                    <a:srgbClr val="FFFFFF"/>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100" b="1" i="0" u="none" strike="noStrike" kern="1200" cap="none" spc="0" normalizeH="0" baseline="0" noProof="0">
                  <a:ln>
                    <a:noFill/>
                  </a:ln>
                  <a:solidFill>
                    <a:srgbClr val="FFFFFF"/>
                  </a:solidFill>
                  <a:effectLst/>
                  <a:uLnTx/>
                  <a:uFillTx/>
                  <a:latin typeface="Arial" panose="020B0604020202020204"/>
                  <a:ea typeface="+mn-ea"/>
                  <a:cs typeface="+mn-cs"/>
                </a:rPr>
                <a:t>Prioritize interests and activities, while having limited access to physicians</a:t>
              </a:r>
            </a:p>
          </p:txBody>
        </p:sp>
        <p:sp>
          <p:nvSpPr>
            <p:cNvPr id="82" name="Rectangle">
              <a:extLst>
                <a:ext uri="{FF2B5EF4-FFF2-40B4-BE49-F238E27FC236}">
                  <a16:creationId xmlns:a16="http://schemas.microsoft.com/office/drawing/2014/main" id="{41B06618-23D5-F817-455E-B960E800E0E2}"/>
                </a:ext>
              </a:extLst>
            </p:cNvPr>
            <p:cNvSpPr/>
            <p:nvPr/>
          </p:nvSpPr>
          <p:spPr>
            <a:xfrm>
              <a:off x="9279524" y="3555258"/>
              <a:ext cx="2250179" cy="1447803"/>
            </a:xfrm>
            <a:prstGeom prst="rect">
              <a:avLst/>
            </a:prstGeom>
            <a:solidFill>
              <a:srgbClr val="AB2F4E"/>
            </a:solidFill>
            <a:ln w="12700" cap="flat">
              <a:noFill/>
              <a:miter lim="400000"/>
            </a:ln>
            <a:effectLst/>
          </p:spPr>
          <p:txBody>
            <a:bodyPr wrap="square" lIns="45719" tIns="45719" rIns="45719" bIns="45719" numCol="1"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solidFill>
                    <a:srgbClr val="FFFFFF"/>
                  </a:solidFill>
                </a:defRPr>
              </a:pPr>
              <a:endParaRPr kumimoji="0"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83" name="Multi-morbid traditionalists">
              <a:extLst>
                <a:ext uri="{FF2B5EF4-FFF2-40B4-BE49-F238E27FC236}">
                  <a16:creationId xmlns:a16="http://schemas.microsoft.com/office/drawing/2014/main" id="{2D172004-3156-A6B1-F50D-8AC9E7E4BF65}"/>
                </a:ext>
              </a:extLst>
            </p:cNvPr>
            <p:cNvSpPr txBox="1"/>
            <p:nvPr/>
          </p:nvSpPr>
          <p:spPr>
            <a:xfrm>
              <a:off x="9332731" y="3642859"/>
              <a:ext cx="2143764" cy="39166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numCol="1" anchor="t">
              <a:spAutoFit/>
            </a:bodyPr>
            <a:lstStyle>
              <a:lvl1pPr algn="ctr">
                <a:defRPr sz="1100" b="1" cap="all" spc="44">
                  <a:solidFill>
                    <a:srgbClr val="FFFFFF"/>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100" b="1" i="0" u="none" strike="noStrike" kern="1200" cap="all" spc="44" normalizeH="0" baseline="0" noProof="0">
                  <a:ln>
                    <a:noFill/>
                  </a:ln>
                  <a:solidFill>
                    <a:srgbClr val="FFFFFF"/>
                  </a:solidFill>
                  <a:effectLst/>
                  <a:uLnTx/>
                  <a:uFillTx/>
                  <a:latin typeface="Arial" panose="020B0604020202020204"/>
                  <a:ea typeface="+mn-ea"/>
                  <a:cs typeface="+mn-cs"/>
                </a:rPr>
                <a:t>Multi-morbid traditionalists</a:t>
              </a:r>
            </a:p>
          </p:txBody>
        </p:sp>
        <p:sp>
          <p:nvSpPr>
            <p:cNvPr id="84" name="Older, more comorbidities, prefer traditional communication methods, e.g., newspaper and direct mail">
              <a:extLst>
                <a:ext uri="{FF2B5EF4-FFF2-40B4-BE49-F238E27FC236}">
                  <a16:creationId xmlns:a16="http://schemas.microsoft.com/office/drawing/2014/main" id="{6C51C779-73CE-A6D3-F312-F75AC51E90BC}"/>
                </a:ext>
              </a:extLst>
            </p:cNvPr>
            <p:cNvSpPr txBox="1"/>
            <p:nvPr/>
          </p:nvSpPr>
          <p:spPr>
            <a:xfrm>
              <a:off x="9381544" y="4125961"/>
              <a:ext cx="2046139" cy="769437"/>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numCol="1" anchor="t">
              <a:spAutoFit/>
            </a:bodyPr>
            <a:lstStyle>
              <a:lvl1pPr algn="ctr">
                <a:defRPr sz="1100">
                  <a:solidFill>
                    <a:srgbClr val="FFFFFF"/>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100" b="0" i="0" u="none" strike="noStrike" kern="1200" cap="none" spc="0" normalizeH="0" baseline="0" noProof="0">
                  <a:ln>
                    <a:noFill/>
                  </a:ln>
                  <a:solidFill>
                    <a:srgbClr val="FFFFFF"/>
                  </a:solidFill>
                  <a:effectLst/>
                  <a:uLnTx/>
                  <a:uFillTx/>
                  <a:latin typeface="Arial" panose="020B0604020202020204"/>
                  <a:ea typeface="+mn-ea"/>
                  <a:cs typeface="+mn-cs"/>
                </a:rPr>
                <a:t>Older, more co</a:t>
              </a:r>
              <a:r>
                <a:rPr kumimoji="0" lang="en-US" sz="1100" b="0" i="0" u="none" strike="noStrike" kern="1200" cap="none" spc="0" normalizeH="0" baseline="0" noProof="0">
                  <a:ln>
                    <a:noFill/>
                  </a:ln>
                  <a:solidFill>
                    <a:srgbClr val="FFFFFF"/>
                  </a:solidFill>
                  <a:effectLst/>
                  <a:uLnTx/>
                  <a:uFillTx/>
                  <a:latin typeface="Arial" panose="020B0604020202020204"/>
                  <a:ea typeface="+mn-ea"/>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sz="1100" b="0" i="0" u="none" strike="noStrike" kern="1200" cap="none" spc="0" normalizeH="0" baseline="0" noProof="0">
                  <a:ln>
                    <a:noFill/>
                  </a:ln>
                  <a:solidFill>
                    <a:srgbClr val="FFFFFF"/>
                  </a:solidFill>
                  <a:effectLst/>
                  <a:uLnTx/>
                  <a:uFillTx/>
                  <a:latin typeface="Arial" panose="020B0604020202020204"/>
                  <a:ea typeface="+mn-ea"/>
                  <a:cs typeface="+mn-cs"/>
                </a:rPr>
                <a:t>morbidities, prefer traditional communication methods,</a:t>
              </a:r>
              <a:br>
                <a:rPr kumimoji="0" lang="en-GB" sz="1100" b="0" i="0" u="none" strike="noStrike" kern="1200" cap="none" spc="0" normalizeH="0" baseline="0" noProof="0">
                  <a:ln>
                    <a:noFill/>
                  </a:ln>
                  <a:solidFill>
                    <a:srgbClr val="FFFFFF"/>
                  </a:solidFill>
                  <a:effectLst/>
                  <a:uLnTx/>
                  <a:uFillTx/>
                  <a:latin typeface="Arial" panose="020B0604020202020204"/>
                  <a:ea typeface="+mn-ea"/>
                  <a:cs typeface="+mn-cs"/>
                </a:rPr>
              </a:br>
              <a:r>
                <a:rPr kumimoji="0" sz="1100" b="0" i="0" u="none" strike="noStrike" kern="1200" cap="none" spc="0" normalizeH="0" baseline="0" noProof="0">
                  <a:ln>
                    <a:noFill/>
                  </a:ln>
                  <a:solidFill>
                    <a:srgbClr val="FFFFFF"/>
                  </a:solidFill>
                  <a:effectLst/>
                  <a:uLnTx/>
                  <a:uFillTx/>
                  <a:latin typeface="Arial" panose="020B0604020202020204"/>
                  <a:ea typeface="+mn-ea"/>
                  <a:cs typeface="+mn-cs"/>
                </a:rPr>
                <a:t>e.g., newspaper and direct mail</a:t>
              </a:r>
            </a:p>
          </p:txBody>
        </p:sp>
        <p:grpSp>
          <p:nvGrpSpPr>
            <p:cNvPr id="85" name="Group">
              <a:extLst>
                <a:ext uri="{FF2B5EF4-FFF2-40B4-BE49-F238E27FC236}">
                  <a16:creationId xmlns:a16="http://schemas.microsoft.com/office/drawing/2014/main" id="{1F44A8CC-151A-267F-9851-B0F5D0936A3A}"/>
                </a:ext>
              </a:extLst>
            </p:cNvPr>
            <p:cNvGrpSpPr/>
            <p:nvPr/>
          </p:nvGrpSpPr>
          <p:grpSpPr>
            <a:xfrm>
              <a:off x="2814511" y="5729587"/>
              <a:ext cx="1297291" cy="269240"/>
              <a:chOff x="11924" y="104071"/>
              <a:chExt cx="1297290" cy="269239"/>
            </a:xfrm>
          </p:grpSpPr>
          <p:sp>
            <p:nvSpPr>
              <p:cNvPr id="96" name="Rounded Rectangle">
                <a:extLst>
                  <a:ext uri="{FF2B5EF4-FFF2-40B4-BE49-F238E27FC236}">
                    <a16:creationId xmlns:a16="http://schemas.microsoft.com/office/drawing/2014/main" id="{D6A9308B-0714-5931-8A65-2F12180D90BE}"/>
                  </a:ext>
                </a:extLst>
              </p:cNvPr>
              <p:cNvSpPr/>
              <p:nvPr/>
            </p:nvSpPr>
            <p:spPr>
              <a:xfrm rot="583347">
                <a:off x="11924" y="112913"/>
                <a:ext cx="1297290" cy="251558"/>
              </a:xfrm>
              <a:prstGeom prst="roundRect">
                <a:avLst>
                  <a:gd name="adj" fmla="val 12369"/>
                </a:avLst>
              </a:prstGeom>
              <a:solidFill>
                <a:srgbClr val="FEDB37"/>
              </a:solidFill>
              <a:ln w="12700" cap="flat">
                <a:noFill/>
                <a:miter lim="400000"/>
              </a:ln>
              <a:effectLst/>
            </p:spPr>
            <p:txBody>
              <a:bodyPr wrap="square" lIns="45719" tIns="45719" rIns="45719" bIns="45719" numCol="1"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7" name="Priority group">
                <a:extLst>
                  <a:ext uri="{FF2B5EF4-FFF2-40B4-BE49-F238E27FC236}">
                    <a16:creationId xmlns:a16="http://schemas.microsoft.com/office/drawing/2014/main" id="{1B3C2671-4033-F4D9-1079-42CB0DD58658}"/>
                  </a:ext>
                </a:extLst>
              </p:cNvPr>
              <p:cNvSpPr txBox="1"/>
              <p:nvPr/>
            </p:nvSpPr>
            <p:spPr>
              <a:xfrm rot="583347">
                <a:off x="32860" y="104071"/>
                <a:ext cx="1255417" cy="26923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numCol="1" anchor="ctr">
                <a:spAutoFit/>
              </a:bodyPr>
              <a:lstStyle>
                <a:lvl1pPr algn="ctr">
                  <a:defRPr sz="1200" b="1" cap="all">
                    <a:solidFill>
                      <a:srgbClr val="765412"/>
                    </a:solidFill>
                    <a:latin typeface="Arial Narrow"/>
                    <a:ea typeface="Arial Narrow"/>
                    <a:cs typeface="Arial Narrow"/>
                    <a:sym typeface="Arial Narrow"/>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200" b="1" i="0" u="none" strike="noStrike" kern="1200" cap="all" spc="0" normalizeH="0" baseline="0" noProof="0">
                    <a:ln>
                      <a:noFill/>
                    </a:ln>
                    <a:solidFill>
                      <a:srgbClr val="765412"/>
                    </a:solidFill>
                    <a:effectLst/>
                    <a:uLnTx/>
                    <a:uFillTx/>
                    <a:latin typeface="Arial Narrow"/>
                    <a:sym typeface="Arial Narrow"/>
                  </a:rPr>
                  <a:t>Priority group</a:t>
                </a:r>
              </a:p>
            </p:txBody>
          </p:sp>
        </p:grpSp>
        <p:pic>
          <p:nvPicPr>
            <p:cNvPr id="86" name="Image" descr="Image">
              <a:extLst>
                <a:ext uri="{FF2B5EF4-FFF2-40B4-BE49-F238E27FC236}">
                  <a16:creationId xmlns:a16="http://schemas.microsoft.com/office/drawing/2014/main" id="{E0F4D63D-F532-4EE7-CED5-14AB485C00B6}"/>
                </a:ext>
              </a:extLst>
            </p:cNvPr>
            <p:cNvPicPr>
              <a:picLocks noChangeAspect="1"/>
            </p:cNvPicPr>
            <p:nvPr/>
          </p:nvPicPr>
          <p:blipFill>
            <a:blip r:embed="rId3"/>
            <a:stretch>
              <a:fillRect/>
            </a:stretch>
          </p:blipFill>
          <p:spPr>
            <a:xfrm rot="20604586">
              <a:off x="2681429" y="5756438"/>
              <a:ext cx="349627" cy="304444"/>
            </a:xfrm>
            <a:prstGeom prst="rect">
              <a:avLst/>
            </a:prstGeom>
            <a:ln w="12700">
              <a:miter lim="400000"/>
            </a:ln>
          </p:spPr>
        </p:pic>
        <p:sp>
          <p:nvSpPr>
            <p:cNvPr id="87" name="Isosceles Triangle 26">
              <a:extLst>
                <a:ext uri="{FF2B5EF4-FFF2-40B4-BE49-F238E27FC236}">
                  <a16:creationId xmlns:a16="http://schemas.microsoft.com/office/drawing/2014/main" id="{F33C9A03-2FB3-0894-DF37-9B1CF6AA3347}"/>
                </a:ext>
              </a:extLst>
            </p:cNvPr>
            <p:cNvSpPr/>
            <p:nvPr/>
          </p:nvSpPr>
          <p:spPr>
            <a:xfrm rot="5400000">
              <a:off x="2155466" y="5299905"/>
              <a:ext cx="183669" cy="108739"/>
            </a:xfrm>
            <a:prstGeom prst="triangle">
              <a:avLst/>
            </a:prstGeom>
            <a:solidFill>
              <a:srgbClr val="007378"/>
            </a:solidFill>
            <a:ln w="12700">
              <a:miter lim="400000"/>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100" b="1">
                  <a:solidFill>
                    <a:srgbClr val="C9FDFF"/>
                  </a:solidFill>
                </a:defRPr>
              </a:pPr>
              <a:endParaRPr kumimoji="0" sz="1100" b="1" i="0" u="none" strike="noStrike" kern="1200" cap="none" spc="0" normalizeH="0" baseline="0" noProof="0">
                <a:ln>
                  <a:noFill/>
                </a:ln>
                <a:solidFill>
                  <a:srgbClr val="C9FDFF"/>
                </a:solidFill>
                <a:effectLst/>
                <a:uLnTx/>
                <a:uFillTx/>
                <a:latin typeface="Arial" panose="020B0604020202020204"/>
                <a:ea typeface="+mn-ea"/>
                <a:cs typeface="+mn-cs"/>
              </a:endParaRPr>
            </a:p>
          </p:txBody>
        </p:sp>
        <p:pic>
          <p:nvPicPr>
            <p:cNvPr id="88" name="Picture 4" descr="Picture 4">
              <a:extLst>
                <a:ext uri="{FF2B5EF4-FFF2-40B4-BE49-F238E27FC236}">
                  <a16:creationId xmlns:a16="http://schemas.microsoft.com/office/drawing/2014/main" id="{42D87818-8478-360C-D232-DE16DCCCE9FF}"/>
                </a:ext>
              </a:extLst>
            </p:cNvPr>
            <p:cNvPicPr>
              <a:picLocks noChangeAspect="1"/>
            </p:cNvPicPr>
            <p:nvPr/>
          </p:nvPicPr>
          <p:blipFill>
            <a:blip r:embed="rId6"/>
            <a:srcRect l="10786" t="3296" r="36580" b="17830"/>
            <a:stretch>
              <a:fillRect/>
            </a:stretch>
          </p:blipFill>
          <p:spPr>
            <a:xfrm>
              <a:off x="5361418" y="2889754"/>
              <a:ext cx="827308" cy="826531"/>
            </a:xfrm>
            <a:custGeom>
              <a:avLst/>
              <a:gdLst/>
              <a:ahLst/>
              <a:cxnLst>
                <a:cxn ang="0">
                  <a:pos x="wd2" y="hd2"/>
                </a:cxn>
                <a:cxn ang="5400000">
                  <a:pos x="wd2" y="hd2"/>
                </a:cxn>
                <a:cxn ang="10800000">
                  <a:pos x="wd2" y="hd2"/>
                </a:cxn>
                <a:cxn ang="16200000">
                  <a:pos x="wd2" y="hd2"/>
                </a:cxn>
              </a:cxnLst>
              <a:rect l="0" t="0" r="r" b="b"/>
              <a:pathLst>
                <a:path w="21600" h="21600" extrusionOk="0">
                  <a:moveTo>
                    <a:pt x="10795" y="0"/>
                  </a:moveTo>
                  <a:cubicBezTo>
                    <a:pt x="4831" y="0"/>
                    <a:pt x="0" y="4831"/>
                    <a:pt x="0" y="10795"/>
                  </a:cubicBezTo>
                  <a:cubicBezTo>
                    <a:pt x="0" y="16759"/>
                    <a:pt x="4831" y="21600"/>
                    <a:pt x="10795" y="21600"/>
                  </a:cubicBezTo>
                  <a:cubicBezTo>
                    <a:pt x="16759" y="21600"/>
                    <a:pt x="21600" y="16759"/>
                    <a:pt x="21600" y="10795"/>
                  </a:cubicBezTo>
                  <a:cubicBezTo>
                    <a:pt x="21600" y="4831"/>
                    <a:pt x="16759" y="0"/>
                    <a:pt x="10795" y="0"/>
                  </a:cubicBezTo>
                  <a:close/>
                </a:path>
              </a:pathLst>
            </a:custGeom>
            <a:ln w="12700" cap="flat">
              <a:noFill/>
              <a:miter lim="400000"/>
            </a:ln>
            <a:effectLst/>
          </p:spPr>
        </p:pic>
        <p:sp>
          <p:nvSpPr>
            <p:cNvPr id="89" name="Rectangle">
              <a:extLst>
                <a:ext uri="{FF2B5EF4-FFF2-40B4-BE49-F238E27FC236}">
                  <a16:creationId xmlns:a16="http://schemas.microsoft.com/office/drawing/2014/main" id="{DB10FB89-7584-118B-A457-648C319D10FB}"/>
                </a:ext>
              </a:extLst>
            </p:cNvPr>
            <p:cNvSpPr/>
            <p:nvPr/>
          </p:nvSpPr>
          <p:spPr>
            <a:xfrm>
              <a:off x="4640369" y="3555258"/>
              <a:ext cx="2250178" cy="1447803"/>
            </a:xfrm>
            <a:prstGeom prst="rect">
              <a:avLst/>
            </a:prstGeom>
            <a:solidFill>
              <a:srgbClr val="15134C"/>
            </a:solidFill>
            <a:ln w="12700">
              <a:miter lim="400000"/>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90" name="Under-served…">
              <a:extLst>
                <a:ext uri="{FF2B5EF4-FFF2-40B4-BE49-F238E27FC236}">
                  <a16:creationId xmlns:a16="http://schemas.microsoft.com/office/drawing/2014/main" id="{EE3EEF83-E702-95C9-B39F-0F7E37859B77}"/>
                </a:ext>
              </a:extLst>
            </p:cNvPr>
            <p:cNvSpPr txBox="1"/>
            <p:nvPr/>
          </p:nvSpPr>
          <p:spPr>
            <a:xfrm>
              <a:off x="4693578" y="3642860"/>
              <a:ext cx="2143762" cy="39166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numCol="1"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100" b="1" cap="all" spc="44">
                  <a:solidFill>
                    <a:srgbClr val="FFFFFF"/>
                  </a:solidFill>
                </a:defRPr>
              </a:pPr>
              <a:r>
                <a:rPr kumimoji="0" sz="1100" b="1" i="0" u="none" strike="noStrike" kern="1200" cap="all" spc="44" normalizeH="0" baseline="0" noProof="0">
                  <a:ln>
                    <a:noFill/>
                  </a:ln>
                  <a:solidFill>
                    <a:srgbClr val="FFFFFF"/>
                  </a:solidFill>
                  <a:effectLst/>
                  <a:uLnTx/>
                  <a:uFillTx/>
                  <a:latin typeface="Arial" panose="020B0604020202020204"/>
                  <a:ea typeface="+mn-ea"/>
                  <a:cs typeface="+mn-cs"/>
                </a:rPr>
                <a:t>Under-served</a:t>
              </a:r>
            </a:p>
            <a:p>
              <a:pPr marL="0" marR="0" lvl="0" indent="0" algn="ctr" defTabSz="914400" rtl="0" eaLnBrk="1" fontAlgn="auto" latinLnBrk="0" hangingPunct="1">
                <a:lnSpc>
                  <a:spcPct val="100000"/>
                </a:lnSpc>
                <a:spcBef>
                  <a:spcPts val="0"/>
                </a:spcBef>
                <a:spcAft>
                  <a:spcPts val="0"/>
                </a:spcAft>
                <a:buClrTx/>
                <a:buSzTx/>
                <a:buFontTx/>
                <a:buNone/>
                <a:tabLst/>
                <a:defRPr sz="1100" b="1" cap="all" spc="44">
                  <a:solidFill>
                    <a:srgbClr val="FFFFFF"/>
                  </a:solidFill>
                </a:defRPr>
              </a:pPr>
              <a:r>
                <a:rPr kumimoji="0" sz="1100" b="1" i="0" u="none" strike="noStrike" kern="1200" cap="all" spc="44" normalizeH="0" baseline="0" noProof="0">
                  <a:ln>
                    <a:noFill/>
                  </a:ln>
                  <a:solidFill>
                    <a:srgbClr val="FFFFFF"/>
                  </a:solidFill>
                  <a:effectLst/>
                  <a:uLnTx/>
                  <a:uFillTx/>
                  <a:latin typeface="Arial" panose="020B0604020202020204"/>
                  <a:ea typeface="+mn-ea"/>
                  <a:cs typeface="+mn-cs"/>
                </a:rPr>
                <a:t>digital wizards</a:t>
              </a:r>
            </a:p>
          </p:txBody>
        </p:sp>
        <p:sp>
          <p:nvSpPr>
            <p:cNvPr id="91" name="Younger, higher proportion black population, prefer digital and mobile communication, e.g., digital radio and TV, and…">
              <a:extLst>
                <a:ext uri="{FF2B5EF4-FFF2-40B4-BE49-F238E27FC236}">
                  <a16:creationId xmlns:a16="http://schemas.microsoft.com/office/drawing/2014/main" id="{83F6D905-23A1-5715-5D26-AF5BD5230E05}"/>
                </a:ext>
              </a:extLst>
            </p:cNvPr>
            <p:cNvSpPr txBox="1"/>
            <p:nvPr/>
          </p:nvSpPr>
          <p:spPr>
            <a:xfrm>
              <a:off x="4693578" y="4072173"/>
              <a:ext cx="2143762" cy="84886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numCol="1"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100">
                  <a:solidFill>
                    <a:srgbClr val="FFFFFF"/>
                  </a:solidFill>
                </a:defRPr>
              </a:pPr>
              <a:r>
                <a:rPr kumimoji="0" sz="1100" b="0" i="0" u="none" strike="noStrike" kern="1200" cap="none" spc="0" normalizeH="0" baseline="0" noProof="0">
                  <a:ln>
                    <a:noFill/>
                  </a:ln>
                  <a:solidFill>
                    <a:srgbClr val="FFFFFF"/>
                  </a:solidFill>
                  <a:effectLst/>
                  <a:uLnTx/>
                  <a:uFillTx/>
                  <a:latin typeface="Arial" panose="020B0604020202020204"/>
                  <a:ea typeface="+mn-ea"/>
                  <a:cs typeface="+mn-cs"/>
                </a:rPr>
                <a:t>Younger, higher proportion black population, prefer digital and mobile communication, e.g., digital radio and TV, and</a:t>
              </a:r>
            </a:p>
            <a:p>
              <a:pPr marL="0" marR="0" lvl="0" indent="0" algn="ctr" defTabSz="914400" rtl="0" eaLnBrk="1" fontAlgn="auto" latinLnBrk="0" hangingPunct="1">
                <a:lnSpc>
                  <a:spcPct val="100000"/>
                </a:lnSpc>
                <a:spcBef>
                  <a:spcPts val="0"/>
                </a:spcBef>
                <a:spcAft>
                  <a:spcPts val="0"/>
                </a:spcAft>
                <a:buClrTx/>
                <a:buSzTx/>
                <a:buFontTx/>
                <a:buNone/>
                <a:tabLst/>
                <a:defRPr sz="1100">
                  <a:solidFill>
                    <a:srgbClr val="FFFFFF"/>
                  </a:solidFill>
                </a:defRPr>
              </a:pPr>
              <a:r>
                <a:rPr kumimoji="0" sz="1100" b="0" i="0" u="none" strike="noStrike" kern="1200" cap="none" spc="0" normalizeH="0" baseline="0" noProof="0">
                  <a:ln>
                    <a:noFill/>
                  </a:ln>
                  <a:solidFill>
                    <a:srgbClr val="FFFFFF"/>
                  </a:solidFill>
                  <a:effectLst/>
                  <a:uLnTx/>
                  <a:uFillTx/>
                  <a:latin typeface="Arial" panose="020B0604020202020204"/>
                  <a:ea typeface="+mn-ea"/>
                  <a:cs typeface="+mn-cs"/>
                </a:rPr>
                <a:t>mobile messaging</a:t>
              </a:r>
            </a:p>
          </p:txBody>
        </p:sp>
        <p:pic>
          <p:nvPicPr>
            <p:cNvPr id="92" name="Picture 11" descr="Picture 11">
              <a:extLst>
                <a:ext uri="{FF2B5EF4-FFF2-40B4-BE49-F238E27FC236}">
                  <a16:creationId xmlns:a16="http://schemas.microsoft.com/office/drawing/2014/main" id="{4B969E12-9A35-E25A-C961-D2EA870F94C8}"/>
                </a:ext>
              </a:extLst>
            </p:cNvPr>
            <p:cNvPicPr>
              <a:picLocks noChangeAspect="1"/>
            </p:cNvPicPr>
            <p:nvPr/>
          </p:nvPicPr>
          <p:blipFill>
            <a:blip r:embed="rId7"/>
            <a:srcRect l="11048" t="15271" r="10018"/>
            <a:stretch>
              <a:fillRect/>
            </a:stretch>
          </p:blipFill>
          <p:spPr>
            <a:xfrm>
              <a:off x="3037693" y="2901813"/>
              <a:ext cx="816372" cy="845659"/>
            </a:xfrm>
            <a:custGeom>
              <a:avLst/>
              <a:gdLst/>
              <a:ahLst/>
              <a:cxnLst>
                <a:cxn ang="0">
                  <a:pos x="wd2" y="hd2"/>
                </a:cxn>
                <a:cxn ang="5400000">
                  <a:pos x="wd2" y="hd2"/>
                </a:cxn>
                <a:cxn ang="10800000">
                  <a:pos x="wd2" y="hd2"/>
                </a:cxn>
                <a:cxn ang="16200000">
                  <a:pos x="wd2" y="hd2"/>
                </a:cxn>
              </a:cxnLst>
              <a:rect l="0" t="0" r="r" b="b"/>
              <a:pathLst>
                <a:path w="21600" h="21600" extrusionOk="0">
                  <a:moveTo>
                    <a:pt x="10795" y="0"/>
                  </a:moveTo>
                  <a:cubicBezTo>
                    <a:pt x="4831" y="0"/>
                    <a:pt x="0" y="4832"/>
                    <a:pt x="0" y="10795"/>
                  </a:cubicBezTo>
                  <a:cubicBezTo>
                    <a:pt x="0" y="16758"/>
                    <a:pt x="4831" y="21600"/>
                    <a:pt x="10795" y="21600"/>
                  </a:cubicBezTo>
                  <a:cubicBezTo>
                    <a:pt x="16758" y="21600"/>
                    <a:pt x="21600" y="16758"/>
                    <a:pt x="21600" y="10795"/>
                  </a:cubicBezTo>
                  <a:cubicBezTo>
                    <a:pt x="21600" y="4832"/>
                    <a:pt x="16758" y="0"/>
                    <a:pt x="10795" y="0"/>
                  </a:cubicBezTo>
                  <a:close/>
                </a:path>
              </a:pathLst>
            </a:custGeom>
            <a:ln w="12700">
              <a:miter lim="400000"/>
            </a:ln>
          </p:spPr>
        </p:pic>
        <p:sp>
          <p:nvSpPr>
            <p:cNvPr id="93" name="Rectangle">
              <a:extLst>
                <a:ext uri="{FF2B5EF4-FFF2-40B4-BE49-F238E27FC236}">
                  <a16:creationId xmlns:a16="http://schemas.microsoft.com/office/drawing/2014/main" id="{0BFBBEB3-E5C1-704F-1837-D2C4BE1C2A88}"/>
                </a:ext>
              </a:extLst>
            </p:cNvPr>
            <p:cNvSpPr/>
            <p:nvPr/>
          </p:nvSpPr>
          <p:spPr>
            <a:xfrm>
              <a:off x="2320791" y="3555258"/>
              <a:ext cx="2238455" cy="1447802"/>
            </a:xfrm>
            <a:prstGeom prst="rect">
              <a:avLst/>
            </a:prstGeom>
            <a:solidFill>
              <a:srgbClr val="307076"/>
            </a:solidFill>
            <a:ln w="12700">
              <a:miter lim="400000"/>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100" b="1">
                  <a:solidFill>
                    <a:srgbClr val="C9FDFF"/>
                  </a:solidFill>
                </a:defRPr>
              </a:pPr>
              <a:endParaRPr kumimoji="0" sz="1100" b="1" i="0" u="none" strike="noStrike" kern="1200" cap="none" spc="0" normalizeH="0" baseline="0" noProof="0">
                <a:ln>
                  <a:noFill/>
                </a:ln>
                <a:solidFill>
                  <a:srgbClr val="C9FDFF"/>
                </a:solidFill>
                <a:effectLst/>
                <a:uLnTx/>
                <a:uFillTx/>
                <a:latin typeface="Arial" panose="020B0604020202020204"/>
                <a:ea typeface="+mn-ea"/>
                <a:cs typeface="+mn-cs"/>
              </a:endParaRPr>
            </a:p>
          </p:txBody>
        </p:sp>
        <p:sp>
          <p:nvSpPr>
            <p:cNvPr id="94" name="Accessibility-challenged traditionalists">
              <a:extLst>
                <a:ext uri="{FF2B5EF4-FFF2-40B4-BE49-F238E27FC236}">
                  <a16:creationId xmlns:a16="http://schemas.microsoft.com/office/drawing/2014/main" id="{D77A112B-7D8E-032B-6385-DAE5AFAC5463}"/>
                </a:ext>
              </a:extLst>
            </p:cNvPr>
            <p:cNvSpPr txBox="1"/>
            <p:nvPr/>
          </p:nvSpPr>
          <p:spPr>
            <a:xfrm>
              <a:off x="2225282" y="3642860"/>
              <a:ext cx="2441194" cy="39166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lgn="ctr">
                <a:defRPr sz="1100" b="1" cap="all">
                  <a:solidFill>
                    <a:srgbClr val="FFFFFF"/>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100" b="1" i="0" u="none" strike="noStrike" kern="1200" cap="all" spc="0" normalizeH="0" baseline="0" noProof="0">
                  <a:ln>
                    <a:noFill/>
                  </a:ln>
                  <a:solidFill>
                    <a:srgbClr val="FFFFFF"/>
                  </a:solidFill>
                  <a:effectLst/>
                  <a:uLnTx/>
                  <a:uFillTx/>
                  <a:latin typeface="Arial" panose="020B0604020202020204"/>
                  <a:ea typeface="+mn-ea"/>
                  <a:cs typeface="+mn-cs"/>
                </a:rPr>
                <a:t>Accessibility-challenged traditionalists</a:t>
              </a:r>
            </a:p>
          </p:txBody>
        </p:sp>
        <p:sp>
          <p:nvSpPr>
            <p:cNvPr id="95" name="Older, lower education, prefer traditional communication methods, e.g., cable TV…">
              <a:extLst>
                <a:ext uri="{FF2B5EF4-FFF2-40B4-BE49-F238E27FC236}">
                  <a16:creationId xmlns:a16="http://schemas.microsoft.com/office/drawing/2014/main" id="{87DD0A28-843E-0311-4C36-6ED8725D0789}"/>
                </a:ext>
              </a:extLst>
            </p:cNvPr>
            <p:cNvSpPr txBox="1"/>
            <p:nvPr/>
          </p:nvSpPr>
          <p:spPr>
            <a:xfrm>
              <a:off x="2474335" y="4125963"/>
              <a:ext cx="1943088" cy="69646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100">
                  <a:solidFill>
                    <a:srgbClr val="FFFFFF"/>
                  </a:solidFill>
                </a:defRPr>
              </a:pPr>
              <a:r>
                <a:rPr kumimoji="0" sz="1100" b="0" i="0" u="none" strike="noStrike" kern="1200" cap="none" spc="0" normalizeH="0" baseline="0" noProof="0">
                  <a:ln>
                    <a:noFill/>
                  </a:ln>
                  <a:solidFill>
                    <a:srgbClr val="FFFFFF"/>
                  </a:solidFill>
                  <a:effectLst/>
                  <a:uLnTx/>
                  <a:uFillTx/>
                  <a:latin typeface="Arial" panose="020B0604020202020204"/>
                  <a:ea typeface="+mn-ea"/>
                  <a:cs typeface="+mn-cs"/>
                </a:rPr>
                <a:t>Older, lower education, prefer traditional communication methods, e.g., cable TV</a:t>
              </a:r>
            </a:p>
            <a:p>
              <a:pPr marL="0" marR="0" lvl="0" indent="0" algn="ctr" defTabSz="914400" rtl="0" eaLnBrk="1" fontAlgn="auto" latinLnBrk="0" hangingPunct="1">
                <a:lnSpc>
                  <a:spcPct val="100000"/>
                </a:lnSpc>
                <a:spcBef>
                  <a:spcPts val="0"/>
                </a:spcBef>
                <a:spcAft>
                  <a:spcPts val="0"/>
                </a:spcAft>
                <a:buClrTx/>
                <a:buSzTx/>
                <a:buFontTx/>
                <a:buNone/>
                <a:tabLst/>
                <a:defRPr sz="1100">
                  <a:solidFill>
                    <a:srgbClr val="FFFFFF"/>
                  </a:solidFill>
                </a:defRPr>
              </a:pPr>
              <a:r>
                <a:rPr kumimoji="0" sz="1100" b="0" i="0" u="none" strike="noStrike" kern="1200" cap="none" spc="0" normalizeH="0" baseline="0" noProof="0">
                  <a:ln>
                    <a:noFill/>
                  </a:ln>
                  <a:solidFill>
                    <a:srgbClr val="FFFFFF"/>
                  </a:solidFill>
                  <a:effectLst/>
                  <a:uLnTx/>
                  <a:uFillTx/>
                  <a:latin typeface="Arial" panose="020B0604020202020204"/>
                  <a:ea typeface="+mn-ea"/>
                  <a:cs typeface="+mn-cs"/>
                </a:rPr>
                <a:t>and newspaper</a:t>
              </a:r>
            </a:p>
          </p:txBody>
        </p:sp>
      </p:grpSp>
      <p:sp>
        <p:nvSpPr>
          <p:cNvPr id="102" name="Rectangle 17">
            <a:extLst>
              <a:ext uri="{FF2B5EF4-FFF2-40B4-BE49-F238E27FC236}">
                <a16:creationId xmlns:a16="http://schemas.microsoft.com/office/drawing/2014/main" id="{B0A2E65D-5125-3C24-3A9E-501B52A29EA7}"/>
              </a:ext>
            </a:extLst>
          </p:cNvPr>
          <p:cNvSpPr/>
          <p:nvPr/>
        </p:nvSpPr>
        <p:spPr>
          <a:xfrm>
            <a:off x="571331" y="1446702"/>
            <a:ext cx="420214" cy="666281"/>
          </a:xfrm>
          <a:prstGeom prst="rect">
            <a:avLst/>
          </a:prstGeom>
          <a:solidFill>
            <a:srgbClr val="F9D9E3"/>
          </a:solidFill>
          <a:ln w="12700">
            <a:miter lim="400000"/>
          </a:ln>
        </p:spPr>
        <p:txBody>
          <a:bodyPr lIns="45719" rIns="45719"/>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3" name="Straight Connector 8">
            <a:extLst>
              <a:ext uri="{FF2B5EF4-FFF2-40B4-BE49-F238E27FC236}">
                <a16:creationId xmlns:a16="http://schemas.microsoft.com/office/drawing/2014/main" id="{F4B8E6CB-07A5-B035-B75C-0AE82826803F}"/>
              </a:ext>
            </a:extLst>
          </p:cNvPr>
          <p:cNvSpPr/>
          <p:nvPr/>
        </p:nvSpPr>
        <p:spPr>
          <a:xfrm>
            <a:off x="771796" y="1931508"/>
            <a:ext cx="10902" cy="4175271"/>
          </a:xfrm>
          <a:prstGeom prst="line">
            <a:avLst/>
          </a:prstGeom>
          <a:ln w="57150">
            <a:solidFill>
              <a:srgbClr val="000000"/>
            </a:solidFill>
            <a:miter/>
          </a:ln>
        </p:spPr>
        <p:txBody>
          <a:bodyPr lIns="45719" rIns="45719"/>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10" name="Rectangle 20">
            <a:extLst>
              <a:ext uri="{FF2B5EF4-FFF2-40B4-BE49-F238E27FC236}">
                <a16:creationId xmlns:a16="http://schemas.microsoft.com/office/drawing/2014/main" id="{7ECD118F-8D4D-AF6C-2280-231E56E035FE}"/>
              </a:ext>
            </a:extLst>
          </p:cNvPr>
          <p:cNvSpPr/>
          <p:nvPr/>
        </p:nvSpPr>
        <p:spPr>
          <a:xfrm>
            <a:off x="679950" y="1594298"/>
            <a:ext cx="205493" cy="371090"/>
          </a:xfrm>
          <a:prstGeom prst="rect">
            <a:avLst/>
          </a:prstGeom>
          <a:solidFill>
            <a:schemeClr val="accent1"/>
          </a:solidFill>
          <a:ln w="12700">
            <a:solidFill>
              <a:srgbClr val="5F1B30"/>
            </a:solidFill>
            <a:miter/>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200">
                <a:solidFill>
                  <a:srgbClr val="FFFFFF"/>
                </a:solidFill>
              </a:defRPr>
            </a:pPr>
            <a:endParaRPr kumimoji="0" sz="12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11" name="Isosceles Triangle 26">
            <a:extLst>
              <a:ext uri="{FF2B5EF4-FFF2-40B4-BE49-F238E27FC236}">
                <a16:creationId xmlns:a16="http://schemas.microsoft.com/office/drawing/2014/main" id="{05F5D7E3-15F1-88AB-AD41-2E4D0A2560E7}"/>
              </a:ext>
            </a:extLst>
          </p:cNvPr>
          <p:cNvSpPr/>
          <p:nvPr/>
        </p:nvSpPr>
        <p:spPr>
          <a:xfrm rot="16200000">
            <a:off x="940092" y="2552176"/>
            <a:ext cx="183669" cy="108738"/>
          </a:xfrm>
          <a:prstGeom prst="triangle">
            <a:avLst/>
          </a:prstGeom>
          <a:solidFill>
            <a:srgbClr val="007378"/>
          </a:solidFill>
          <a:ln w="12700">
            <a:solidFill>
              <a:srgbClr val="5F1B30"/>
            </a:solidFill>
            <a:miter/>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100" b="1">
                <a:solidFill>
                  <a:srgbClr val="C9FDFF"/>
                </a:solidFill>
              </a:defRPr>
            </a:pPr>
            <a:endParaRPr kumimoji="0" sz="1100" b="1" i="0" u="none" strike="noStrike" kern="1200" cap="none" spc="0" normalizeH="0" baseline="0" noProof="0">
              <a:ln>
                <a:noFill/>
              </a:ln>
              <a:solidFill>
                <a:srgbClr val="C9FDFF"/>
              </a:solidFill>
              <a:effectLst/>
              <a:uLnTx/>
              <a:uFillTx/>
              <a:latin typeface="Arial" panose="020B0604020202020204"/>
              <a:ea typeface="+mn-ea"/>
              <a:cs typeface="+mn-cs"/>
            </a:endParaRPr>
          </a:p>
        </p:txBody>
      </p:sp>
      <p:sp>
        <p:nvSpPr>
          <p:cNvPr id="112" name="TextBox 25">
            <a:extLst>
              <a:ext uri="{FF2B5EF4-FFF2-40B4-BE49-F238E27FC236}">
                <a16:creationId xmlns:a16="http://schemas.microsoft.com/office/drawing/2014/main" id="{8EB11D62-3E47-EB73-8DC4-DF6701C41A27}"/>
              </a:ext>
            </a:extLst>
          </p:cNvPr>
          <p:cNvSpPr txBox="1"/>
          <p:nvPr/>
        </p:nvSpPr>
        <p:spPr>
          <a:xfrm>
            <a:off x="1161925" y="2083772"/>
            <a:ext cx="995763" cy="106684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ctr">
            <a:spAutoFit/>
          </a:bodyPr>
          <a:lstStyle/>
          <a:p>
            <a:pPr marL="0" marR="0" lvl="0" indent="0" algn="l" defTabSz="914400" rtl="0" eaLnBrk="1" fontAlgn="auto" latinLnBrk="0" hangingPunct="1">
              <a:lnSpc>
                <a:spcPct val="90000"/>
              </a:lnSpc>
              <a:spcBef>
                <a:spcPts val="0"/>
              </a:spcBef>
              <a:spcAft>
                <a:spcPts val="0"/>
              </a:spcAft>
              <a:buClrTx/>
              <a:buSzTx/>
              <a:buFontTx/>
              <a:buNone/>
              <a:tabLst/>
              <a:defRPr sz="1200">
                <a:solidFill>
                  <a:srgbClr val="317176"/>
                </a:solidFill>
              </a:defRPr>
            </a:pPr>
            <a:r>
              <a:rPr kumimoji="0" sz="1200" b="0" i="0" u="none" strike="noStrike" kern="1200" cap="none" spc="0" normalizeH="0" baseline="0" noProof="0">
                <a:ln>
                  <a:noFill/>
                </a:ln>
                <a:solidFill>
                  <a:srgbClr val="317176"/>
                </a:solidFill>
                <a:effectLst/>
                <a:uLnTx/>
                <a:uFillTx/>
                <a:latin typeface="Arial" panose="020B0604020202020204"/>
                <a:ea typeface="+mn-ea"/>
                <a:cs typeface="+mn-cs"/>
              </a:rPr>
              <a:t>Establish patient personas using data attributes</a:t>
            </a:r>
          </a:p>
          <a:p>
            <a:pPr marL="0" marR="0" lvl="0" indent="0" algn="l" defTabSz="914400" rtl="0" eaLnBrk="1" fontAlgn="auto" latinLnBrk="0" hangingPunct="1">
              <a:lnSpc>
                <a:spcPct val="90000"/>
              </a:lnSpc>
              <a:spcBef>
                <a:spcPts val="0"/>
              </a:spcBef>
              <a:spcAft>
                <a:spcPts val="0"/>
              </a:spcAft>
              <a:buClrTx/>
              <a:buSzTx/>
              <a:buFontTx/>
              <a:buNone/>
              <a:tabLst/>
              <a:defRPr sz="1200">
                <a:solidFill>
                  <a:srgbClr val="317176"/>
                </a:solidFill>
              </a:defRPr>
            </a:pPr>
            <a:r>
              <a:rPr kumimoji="0" sz="1200" b="0" i="0" u="none" strike="noStrike" kern="1200" cap="none" spc="0" normalizeH="0" baseline="0" noProof="0">
                <a:ln>
                  <a:noFill/>
                </a:ln>
                <a:solidFill>
                  <a:srgbClr val="317176"/>
                </a:solidFill>
                <a:effectLst/>
                <a:uLnTx/>
                <a:uFillTx/>
                <a:latin typeface="Arial" panose="020B0604020202020204"/>
                <a:ea typeface="+mn-ea"/>
                <a:cs typeface="+mn-cs"/>
              </a:rPr>
              <a:t>and analyses</a:t>
            </a:r>
          </a:p>
        </p:txBody>
      </p:sp>
      <p:sp>
        <p:nvSpPr>
          <p:cNvPr id="113" name="Slide Number Placeholder 5">
            <a:extLst>
              <a:ext uri="{FF2B5EF4-FFF2-40B4-BE49-F238E27FC236}">
                <a16:creationId xmlns:a16="http://schemas.microsoft.com/office/drawing/2014/main" id="{857872A2-C005-BA06-19A8-94700C00153A}"/>
              </a:ext>
            </a:extLst>
          </p:cNvPr>
          <p:cNvSpPr txBox="1">
            <a:spLocks/>
          </p:cNvSpPr>
          <p:nvPr/>
        </p:nvSpPr>
        <p:spPr>
          <a:xfrm>
            <a:off x="257599" y="6486523"/>
            <a:ext cx="245404" cy="22698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defPPr marL="0" marR="0" indent="0" algn="l" defTabSz="914400" rtl="0" fontAlgn="auto" latinLnBrk="1" hangingPunct="0">
              <a:lnSpc>
                <a:spcPct val="100000"/>
              </a:lnSpc>
              <a:spcBef>
                <a:spcPts val="0"/>
              </a:spcBef>
              <a:spcAft>
                <a:spcPts val="0"/>
              </a:spcAft>
              <a:buClrTx/>
              <a:buSzTx/>
              <a:buFontTx/>
              <a:buNone/>
              <a:tabLst/>
              <a:defRPr kumimoji="0" lang="en-US" sz="1800" b="0" i="0" u="none" strike="noStrike" cap="none" spc="0" normalizeH="0" baseline="0">
                <a:ln>
                  <a:noFill/>
                </a:ln>
                <a:solidFill>
                  <a:srgbClr val="000000"/>
                </a:solidFill>
                <a:effectLst/>
                <a:uFillTx/>
              </a:defRPr>
            </a:defPPr>
            <a:lvl1pPr marL="0" marR="0" indent="0" algn="ctr" defTabSz="914400" rtl="0" eaLnBrk="1" fontAlgn="auto" latinLnBrk="0" hangingPunct="0">
              <a:lnSpc>
                <a:spcPct val="100000"/>
              </a:lnSpc>
              <a:spcBef>
                <a:spcPts val="0"/>
              </a:spcBef>
              <a:spcAft>
                <a:spcPts val="0"/>
              </a:spcAft>
              <a:buClrTx/>
              <a:buSzTx/>
              <a:buFontTx/>
              <a:buNone/>
              <a:tabLst/>
              <a:defRPr kumimoji="0" sz="1000" b="0" i="0" u="none" strike="noStrike" kern="1200" cap="none" spc="0" normalizeH="0" baseline="0">
                <a:ln>
                  <a:noFill/>
                </a:ln>
                <a:solidFill>
                  <a:schemeClr val="accent5"/>
                </a:solidFill>
                <a:effectLst/>
                <a:uFillTx/>
                <a:latin typeface="Arial"/>
                <a:ea typeface="Arial"/>
                <a:cs typeface="Arial"/>
                <a:sym typeface="Arial"/>
              </a:defRPr>
            </a:lvl1pPr>
            <a:lvl2pPr marL="0" marR="0" indent="457200" algn="l" defTabSz="914400" rtl="0" eaLnBrk="1" fontAlgn="auto" latinLnBrk="0" hangingPunct="0">
              <a:lnSpc>
                <a:spcPct val="100000"/>
              </a:lnSpc>
              <a:spcBef>
                <a:spcPts val="0"/>
              </a:spcBef>
              <a:spcAft>
                <a:spcPts val="0"/>
              </a:spcAft>
              <a:buClrTx/>
              <a:buSzTx/>
              <a:buFontTx/>
              <a:buNone/>
              <a:tabLst/>
              <a:defRPr kumimoji="0" sz="1800" b="0" i="0" u="none" strike="noStrike" kern="1200" cap="none" spc="0" normalizeH="0" baseline="0">
                <a:ln>
                  <a:noFill/>
                </a:ln>
                <a:solidFill>
                  <a:srgbClr val="000000"/>
                </a:solidFill>
                <a:effectLst/>
                <a:uFillTx/>
                <a:latin typeface="Arial"/>
                <a:ea typeface="Arial"/>
                <a:cs typeface="Arial"/>
                <a:sym typeface="Arial"/>
              </a:defRPr>
            </a:lvl2pPr>
            <a:lvl3pPr marL="0" marR="0" indent="914400" algn="l" defTabSz="914400" rtl="0" eaLnBrk="1" fontAlgn="auto" latinLnBrk="0" hangingPunct="0">
              <a:lnSpc>
                <a:spcPct val="100000"/>
              </a:lnSpc>
              <a:spcBef>
                <a:spcPts val="0"/>
              </a:spcBef>
              <a:spcAft>
                <a:spcPts val="0"/>
              </a:spcAft>
              <a:buClrTx/>
              <a:buSzTx/>
              <a:buFontTx/>
              <a:buNone/>
              <a:tabLst/>
              <a:defRPr kumimoji="0" sz="1800" b="0" i="0" u="none" strike="noStrike" kern="1200" cap="none" spc="0" normalizeH="0" baseline="0">
                <a:ln>
                  <a:noFill/>
                </a:ln>
                <a:solidFill>
                  <a:srgbClr val="000000"/>
                </a:solidFill>
                <a:effectLst/>
                <a:uFillTx/>
                <a:latin typeface="Arial"/>
                <a:ea typeface="Arial"/>
                <a:cs typeface="Arial"/>
                <a:sym typeface="Arial"/>
              </a:defRPr>
            </a:lvl3pPr>
            <a:lvl4pPr marL="0" marR="0" indent="1371600" algn="l" defTabSz="914400" rtl="0" eaLnBrk="1" fontAlgn="auto" latinLnBrk="0" hangingPunct="0">
              <a:lnSpc>
                <a:spcPct val="100000"/>
              </a:lnSpc>
              <a:spcBef>
                <a:spcPts val="0"/>
              </a:spcBef>
              <a:spcAft>
                <a:spcPts val="0"/>
              </a:spcAft>
              <a:buClrTx/>
              <a:buSzTx/>
              <a:buFontTx/>
              <a:buNone/>
              <a:tabLst/>
              <a:defRPr kumimoji="0" sz="1800" b="0" i="0" u="none" strike="noStrike" kern="1200" cap="none" spc="0" normalizeH="0" baseline="0">
                <a:ln>
                  <a:noFill/>
                </a:ln>
                <a:solidFill>
                  <a:srgbClr val="000000"/>
                </a:solidFill>
                <a:effectLst/>
                <a:uFillTx/>
                <a:latin typeface="Arial"/>
                <a:ea typeface="Arial"/>
                <a:cs typeface="Arial"/>
                <a:sym typeface="Arial"/>
              </a:defRPr>
            </a:lvl4pPr>
            <a:lvl5pPr marL="0" marR="0" indent="1828800" algn="l" defTabSz="914400" rtl="0" eaLnBrk="1" fontAlgn="auto" latinLnBrk="0" hangingPunct="0">
              <a:lnSpc>
                <a:spcPct val="100000"/>
              </a:lnSpc>
              <a:spcBef>
                <a:spcPts val="0"/>
              </a:spcBef>
              <a:spcAft>
                <a:spcPts val="0"/>
              </a:spcAft>
              <a:buClrTx/>
              <a:buSzTx/>
              <a:buFontTx/>
              <a:buNone/>
              <a:tabLst/>
              <a:defRPr kumimoji="0" sz="1800" b="0" i="0" u="none" strike="noStrike" kern="1200" cap="none" spc="0" normalizeH="0" baseline="0">
                <a:ln>
                  <a:noFill/>
                </a:ln>
                <a:solidFill>
                  <a:srgbClr val="000000"/>
                </a:solidFill>
                <a:effectLst/>
                <a:uFillTx/>
                <a:latin typeface="Arial"/>
                <a:ea typeface="Arial"/>
                <a:cs typeface="Arial"/>
                <a:sym typeface="Arial"/>
              </a:defRPr>
            </a:lvl5pPr>
            <a:lvl6pPr marL="0" marR="0" indent="2286000" algn="l" defTabSz="914400" rtl="0" eaLnBrk="1" fontAlgn="auto" latinLnBrk="0" hangingPunct="0">
              <a:lnSpc>
                <a:spcPct val="100000"/>
              </a:lnSpc>
              <a:spcBef>
                <a:spcPts val="0"/>
              </a:spcBef>
              <a:spcAft>
                <a:spcPts val="0"/>
              </a:spcAft>
              <a:buClrTx/>
              <a:buSzTx/>
              <a:buFontTx/>
              <a:buNone/>
              <a:tabLst/>
              <a:defRPr kumimoji="0" sz="1800" b="0" i="0" u="none" strike="noStrike" kern="1200" cap="none" spc="0" normalizeH="0" baseline="0">
                <a:ln>
                  <a:noFill/>
                </a:ln>
                <a:solidFill>
                  <a:srgbClr val="000000"/>
                </a:solidFill>
                <a:effectLst/>
                <a:uFillTx/>
                <a:latin typeface="Arial"/>
                <a:ea typeface="Arial"/>
                <a:cs typeface="Arial"/>
                <a:sym typeface="Arial"/>
              </a:defRPr>
            </a:lvl6pPr>
            <a:lvl7pPr marL="0" marR="0" indent="2743200" algn="l" defTabSz="914400" rtl="0" eaLnBrk="1" fontAlgn="auto" latinLnBrk="0" hangingPunct="0">
              <a:lnSpc>
                <a:spcPct val="100000"/>
              </a:lnSpc>
              <a:spcBef>
                <a:spcPts val="0"/>
              </a:spcBef>
              <a:spcAft>
                <a:spcPts val="0"/>
              </a:spcAft>
              <a:buClrTx/>
              <a:buSzTx/>
              <a:buFontTx/>
              <a:buNone/>
              <a:tabLst/>
              <a:defRPr kumimoji="0" sz="1800" b="0" i="0" u="none" strike="noStrike" kern="1200" cap="none" spc="0" normalizeH="0" baseline="0">
                <a:ln>
                  <a:noFill/>
                </a:ln>
                <a:solidFill>
                  <a:srgbClr val="000000"/>
                </a:solidFill>
                <a:effectLst/>
                <a:uFillTx/>
                <a:latin typeface="Arial"/>
                <a:ea typeface="Arial"/>
                <a:cs typeface="Arial"/>
                <a:sym typeface="Arial"/>
              </a:defRPr>
            </a:lvl7pPr>
            <a:lvl8pPr marL="0" marR="0" indent="3200400" algn="l" defTabSz="914400" rtl="0" eaLnBrk="1" fontAlgn="auto" latinLnBrk="0" hangingPunct="0">
              <a:lnSpc>
                <a:spcPct val="100000"/>
              </a:lnSpc>
              <a:spcBef>
                <a:spcPts val="0"/>
              </a:spcBef>
              <a:spcAft>
                <a:spcPts val="0"/>
              </a:spcAft>
              <a:buClrTx/>
              <a:buSzTx/>
              <a:buFontTx/>
              <a:buNone/>
              <a:tabLst/>
              <a:defRPr kumimoji="0" sz="1800" b="0" i="0" u="none" strike="noStrike" kern="1200" cap="none" spc="0" normalizeH="0" baseline="0">
                <a:ln>
                  <a:noFill/>
                </a:ln>
                <a:solidFill>
                  <a:srgbClr val="000000"/>
                </a:solidFill>
                <a:effectLst/>
                <a:uFillTx/>
                <a:latin typeface="Arial"/>
                <a:ea typeface="Arial"/>
                <a:cs typeface="Arial"/>
                <a:sym typeface="Arial"/>
              </a:defRPr>
            </a:lvl8pPr>
            <a:lvl9pPr marL="0" marR="0" indent="3657600" algn="l" defTabSz="914400" rtl="0" eaLnBrk="1" fontAlgn="auto" latinLnBrk="0" hangingPunct="0">
              <a:lnSpc>
                <a:spcPct val="100000"/>
              </a:lnSpc>
              <a:spcBef>
                <a:spcPts val="0"/>
              </a:spcBef>
              <a:spcAft>
                <a:spcPts val="0"/>
              </a:spcAft>
              <a:buClrTx/>
              <a:buSzTx/>
              <a:buFontTx/>
              <a:buNone/>
              <a:tabLst/>
              <a:defRPr kumimoji="0" sz="1800" b="0" i="0" u="none" strike="noStrike" kern="1200" cap="none" spc="0" normalizeH="0" baseline="0">
                <a:ln>
                  <a:noFill/>
                </a:ln>
                <a:solidFill>
                  <a:srgbClr val="000000"/>
                </a:solidFill>
                <a:effectLst/>
                <a:uFillTx/>
                <a:latin typeface="Arial"/>
                <a:ea typeface="Arial"/>
                <a:cs typeface="Arial"/>
                <a:sym typeface="Arial"/>
              </a:defRPr>
            </a:lvl9pPr>
          </a:lstStyle>
          <a:p>
            <a:pPr marL="0" marR="0" lvl="0" indent="0" algn="ctr" defTabSz="914400" rtl="0" eaLnBrk="1" fontAlgn="auto" latinLnBrk="0" hangingPunct="0">
              <a:lnSpc>
                <a:spcPct val="100000"/>
              </a:lnSpc>
              <a:spcBef>
                <a:spcPts val="0"/>
              </a:spcBef>
              <a:spcAft>
                <a:spcPts val="0"/>
              </a:spcAft>
              <a:buClrTx/>
              <a:buSzTx/>
              <a:buFontTx/>
              <a:buNone/>
              <a:tabLst/>
              <a:defRPr/>
            </a:pPr>
            <a:fld id="{86CB4B4D-7CA3-9044-876B-883B54F8677D}" type="slidenum">
              <a:rPr kumimoji="0" lang="en-US" sz="1000" b="0" i="0" u="none" strike="noStrike" kern="1200" cap="none" spc="0" normalizeH="0" baseline="0" noProof="0" smtClean="0">
                <a:ln>
                  <a:noFill/>
                </a:ln>
                <a:solidFill>
                  <a:srgbClr val="00E5EF"/>
                </a:solidFill>
                <a:effectLst/>
                <a:uLnTx/>
                <a:uFillTx/>
                <a:latin typeface="Arial"/>
                <a:cs typeface="Arial"/>
                <a:sym typeface="Arial"/>
              </a:rPr>
              <a:pPr marL="0" marR="0" lvl="0" indent="0" algn="ctr" defTabSz="914400" rtl="0" eaLnBrk="1" fontAlgn="auto" latinLnBrk="0" hangingPunct="0">
                <a:lnSpc>
                  <a:spcPct val="100000"/>
                </a:lnSpc>
                <a:spcBef>
                  <a:spcPts val="0"/>
                </a:spcBef>
                <a:spcAft>
                  <a:spcPts val="0"/>
                </a:spcAft>
                <a:buClrTx/>
                <a:buSzTx/>
                <a:buFontTx/>
                <a:buNone/>
                <a:tabLst/>
                <a:defRPr/>
              </a:pPr>
              <a:t>30</a:t>
            </a:fld>
            <a:endParaRPr kumimoji="0" lang="en-US" sz="1000" b="0" i="0" u="none" strike="noStrike" kern="1200" cap="none" spc="0" normalizeH="0" baseline="0" noProof="0">
              <a:ln>
                <a:noFill/>
              </a:ln>
              <a:solidFill>
                <a:srgbClr val="00E5EF"/>
              </a:solidFill>
              <a:effectLst/>
              <a:uLnTx/>
              <a:uFillTx/>
              <a:latin typeface="Arial"/>
              <a:cs typeface="Arial"/>
              <a:sym typeface="Arial"/>
            </a:endParaRPr>
          </a:p>
        </p:txBody>
      </p:sp>
      <p:sp>
        <p:nvSpPr>
          <p:cNvPr id="114" name="Rectangle 21">
            <a:extLst>
              <a:ext uri="{FF2B5EF4-FFF2-40B4-BE49-F238E27FC236}">
                <a16:creationId xmlns:a16="http://schemas.microsoft.com/office/drawing/2014/main" id="{E7608BA1-B86A-573A-91E1-9623464488E1}"/>
              </a:ext>
            </a:extLst>
          </p:cNvPr>
          <p:cNvSpPr/>
          <p:nvPr/>
        </p:nvSpPr>
        <p:spPr>
          <a:xfrm>
            <a:off x="679950" y="2928634"/>
            <a:ext cx="205493" cy="371088"/>
          </a:xfrm>
          <a:prstGeom prst="rect">
            <a:avLst/>
          </a:prstGeom>
          <a:solidFill>
            <a:srgbClr val="007378"/>
          </a:solidFill>
          <a:ln w="12700">
            <a:solidFill>
              <a:srgbClr val="5F1B30"/>
            </a:solidFill>
            <a:miter/>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100" b="1">
                <a:solidFill>
                  <a:srgbClr val="C9FDFF"/>
                </a:solidFill>
              </a:defRPr>
            </a:pPr>
            <a:endParaRPr kumimoji="0" sz="1100" b="1" i="0" u="none" strike="noStrike" kern="1200" cap="none" spc="0" normalizeH="0" baseline="0" noProof="0">
              <a:ln>
                <a:noFill/>
              </a:ln>
              <a:solidFill>
                <a:srgbClr val="C9FDFF"/>
              </a:solidFill>
              <a:effectLst/>
              <a:uLnTx/>
              <a:uFillTx/>
              <a:latin typeface="Arial" panose="020B0604020202020204"/>
              <a:ea typeface="+mn-ea"/>
              <a:cs typeface="+mn-cs"/>
            </a:endParaRPr>
          </a:p>
        </p:txBody>
      </p:sp>
      <p:sp>
        <p:nvSpPr>
          <p:cNvPr id="115" name="Rectangle 22">
            <a:extLst>
              <a:ext uri="{FF2B5EF4-FFF2-40B4-BE49-F238E27FC236}">
                <a16:creationId xmlns:a16="http://schemas.microsoft.com/office/drawing/2014/main" id="{150E085E-BD00-61E7-F855-91F4E6A774C6}"/>
              </a:ext>
            </a:extLst>
          </p:cNvPr>
          <p:cNvSpPr/>
          <p:nvPr/>
        </p:nvSpPr>
        <p:spPr>
          <a:xfrm>
            <a:off x="679950" y="3299940"/>
            <a:ext cx="205493" cy="371089"/>
          </a:xfrm>
          <a:prstGeom prst="rect">
            <a:avLst/>
          </a:prstGeom>
          <a:solidFill>
            <a:srgbClr val="007378"/>
          </a:solidFill>
          <a:ln w="12700">
            <a:solidFill>
              <a:srgbClr val="5F1B30"/>
            </a:solidFill>
            <a:miter/>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100" b="1">
                <a:solidFill>
                  <a:srgbClr val="C9FDFF"/>
                </a:solidFill>
              </a:defRPr>
            </a:pPr>
            <a:endParaRPr kumimoji="0" sz="1100" b="1" i="0" u="none" strike="noStrike" kern="1200" cap="none" spc="0" normalizeH="0" baseline="0" noProof="0">
              <a:ln>
                <a:noFill/>
              </a:ln>
              <a:solidFill>
                <a:srgbClr val="C9FDFF"/>
              </a:solidFill>
              <a:effectLst/>
              <a:uLnTx/>
              <a:uFillTx/>
              <a:latin typeface="Arial" panose="020B0604020202020204"/>
              <a:ea typeface="+mn-ea"/>
              <a:cs typeface="+mn-cs"/>
            </a:endParaRPr>
          </a:p>
        </p:txBody>
      </p:sp>
      <p:sp>
        <p:nvSpPr>
          <p:cNvPr id="116" name="Rectangle 23">
            <a:extLst>
              <a:ext uri="{FF2B5EF4-FFF2-40B4-BE49-F238E27FC236}">
                <a16:creationId xmlns:a16="http://schemas.microsoft.com/office/drawing/2014/main" id="{EB94D46F-F20E-ED65-28A3-81F0DDDCDC53}"/>
              </a:ext>
            </a:extLst>
          </p:cNvPr>
          <p:cNvSpPr/>
          <p:nvPr/>
        </p:nvSpPr>
        <p:spPr>
          <a:xfrm>
            <a:off x="607388" y="2312897"/>
            <a:ext cx="336927" cy="608595"/>
          </a:xfrm>
          <a:prstGeom prst="rect">
            <a:avLst/>
          </a:prstGeom>
          <a:solidFill>
            <a:srgbClr val="007378"/>
          </a:solidFill>
          <a:ln w="12700">
            <a:solidFill>
              <a:srgbClr val="5F1B30"/>
            </a:solidFill>
            <a:miter/>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100" b="1">
                <a:solidFill>
                  <a:srgbClr val="C9FDFF"/>
                </a:solidFill>
              </a:defRPr>
            </a:pPr>
            <a:endParaRPr kumimoji="0" sz="1100" b="1" i="0" u="none" strike="noStrike" kern="1200" cap="none" spc="0" normalizeH="0" baseline="0" noProof="0">
              <a:ln>
                <a:noFill/>
              </a:ln>
              <a:solidFill>
                <a:srgbClr val="C9FDFF"/>
              </a:solidFill>
              <a:effectLst/>
              <a:uLnTx/>
              <a:uFillTx/>
              <a:latin typeface="Arial" panose="020B0604020202020204"/>
              <a:ea typeface="+mn-ea"/>
              <a:cs typeface="+mn-cs"/>
            </a:endParaRPr>
          </a:p>
        </p:txBody>
      </p:sp>
      <p:sp>
        <p:nvSpPr>
          <p:cNvPr id="117" name="Footer Placeholder 10">
            <a:extLst>
              <a:ext uri="{FF2B5EF4-FFF2-40B4-BE49-F238E27FC236}">
                <a16:creationId xmlns:a16="http://schemas.microsoft.com/office/drawing/2014/main" id="{25ACD59E-87F3-1186-01F5-E9E058F5F737}"/>
              </a:ext>
            </a:extLst>
          </p:cNvPr>
          <p:cNvSpPr txBox="1"/>
          <p:nvPr/>
        </p:nvSpPr>
        <p:spPr>
          <a:xfrm>
            <a:off x="1681200" y="6344569"/>
            <a:ext cx="8829600" cy="40011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lgn="ctr">
              <a:defRPr sz="1000">
                <a:solidFill>
                  <a:srgbClr val="808080"/>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000" b="0" i="0" u="none" strike="noStrike" kern="1200" cap="none" spc="0" normalizeH="0" baseline="0" noProof="0">
                <a:ln>
                  <a:noFill/>
                </a:ln>
                <a:solidFill>
                  <a:srgbClr val="808080"/>
                </a:solidFill>
                <a:effectLst/>
                <a:uLnTx/>
                <a:uFillTx/>
                <a:latin typeface="Arial" panose="020B0604020202020204"/>
                <a:ea typeface="+mn-ea"/>
                <a:cs typeface="+mn-cs"/>
              </a:rPr>
              <a:t>HCP, </a:t>
            </a:r>
            <a:r>
              <a:rPr kumimoji="0" lang="en-GB" sz="1000" b="0" i="0" u="none" strike="noStrike" kern="1200" cap="none" spc="0" normalizeH="0" baseline="0" noProof="0">
                <a:ln>
                  <a:noFill/>
                </a:ln>
                <a:solidFill>
                  <a:srgbClr val="808080"/>
                </a:solidFill>
                <a:effectLst/>
                <a:uLnTx/>
                <a:uFillTx/>
                <a:latin typeface="Arial" panose="020B0604020202020204"/>
                <a:ea typeface="+mn-ea"/>
                <a:cs typeface="+mn-cs"/>
              </a:rPr>
              <a:t>healthcare</a:t>
            </a:r>
            <a:r>
              <a:rPr kumimoji="0" sz="1000" b="0" i="0" u="none" strike="noStrike" kern="1200" cap="none" spc="0" normalizeH="0" baseline="0" noProof="0">
                <a:ln>
                  <a:noFill/>
                </a:ln>
                <a:solidFill>
                  <a:srgbClr val="808080"/>
                </a:solidFill>
                <a:effectLst/>
                <a:uLnTx/>
                <a:uFillTx/>
                <a:latin typeface="Arial" panose="020B0604020202020204"/>
                <a:ea typeface="+mn-ea"/>
                <a:cs typeface="+mn-cs"/>
              </a:rPr>
              <a:t> professional; QoL, quality of life. </a:t>
            </a:r>
            <a:endParaRPr kumimoji="0" lang="en-GB" sz="1000" b="0" i="0" u="none" strike="noStrike" kern="1200" cap="none" spc="0" normalizeH="0" baseline="0" noProof="0">
              <a:ln>
                <a:noFill/>
              </a:ln>
              <a:solidFill>
                <a:srgbClr val="808080"/>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sz="1000" b="0" i="0" u="none" strike="noStrike" kern="1200" cap="none" spc="0" normalizeH="0" baseline="0" noProof="0">
                <a:ln>
                  <a:noFill/>
                </a:ln>
                <a:solidFill>
                  <a:srgbClr val="808080"/>
                </a:solidFill>
                <a:effectLst/>
                <a:uLnTx/>
                <a:uFillTx/>
                <a:latin typeface="Arial" panose="020B0604020202020204"/>
                <a:ea typeface="+mn-ea"/>
                <a:cs typeface="+mn-cs"/>
              </a:rPr>
              <a:t>This information is for educational use only. Do not copy. Do not distribute.</a:t>
            </a:r>
          </a:p>
        </p:txBody>
      </p:sp>
      <p:sp>
        <p:nvSpPr>
          <p:cNvPr id="118" name="TextBox 37">
            <a:extLst>
              <a:ext uri="{FF2B5EF4-FFF2-40B4-BE49-F238E27FC236}">
                <a16:creationId xmlns:a16="http://schemas.microsoft.com/office/drawing/2014/main" id="{E8D37637-5F38-CE64-2EE6-958EDC4111A8}"/>
              </a:ext>
            </a:extLst>
          </p:cNvPr>
          <p:cNvSpPr txBox="1"/>
          <p:nvPr/>
        </p:nvSpPr>
        <p:spPr>
          <a:xfrm rot="16200000">
            <a:off x="-323143" y="2833104"/>
            <a:ext cx="1397011" cy="29463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lgn="ctr">
              <a:defRPr sz="1400" b="1">
                <a:solidFill>
                  <a:srgbClr val="317176"/>
                </a:solidFill>
                <a:latin typeface="Arial Narrow"/>
                <a:ea typeface="Arial Narrow"/>
                <a:cs typeface="Arial Narrow"/>
                <a:sym typeface="Arial Narrow"/>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400" b="1" i="0" u="none" strike="noStrike" kern="1200" cap="none" spc="0" normalizeH="0" baseline="0" noProof="0">
                <a:ln>
                  <a:noFill/>
                </a:ln>
                <a:solidFill>
                  <a:srgbClr val="317176"/>
                </a:solidFill>
                <a:effectLst/>
                <a:uLnTx/>
                <a:uFillTx/>
                <a:latin typeface="Arial Narrow"/>
                <a:sym typeface="Arial Narrow"/>
              </a:rPr>
              <a:t>Patient profiling</a:t>
            </a:r>
          </a:p>
        </p:txBody>
      </p:sp>
      <p:sp>
        <p:nvSpPr>
          <p:cNvPr id="6" name="Rectangle 9">
            <a:extLst>
              <a:ext uri="{FF2B5EF4-FFF2-40B4-BE49-F238E27FC236}">
                <a16:creationId xmlns:a16="http://schemas.microsoft.com/office/drawing/2014/main" id="{14744F5C-DFC2-C157-080C-43396AF24EDF}"/>
              </a:ext>
            </a:extLst>
          </p:cNvPr>
          <p:cNvSpPr/>
          <p:nvPr/>
        </p:nvSpPr>
        <p:spPr>
          <a:xfrm>
            <a:off x="679950" y="3970875"/>
            <a:ext cx="205493" cy="371089"/>
          </a:xfrm>
          <a:prstGeom prst="rect">
            <a:avLst/>
          </a:prstGeom>
          <a:solidFill>
            <a:schemeClr val="accent4"/>
          </a:solidFill>
          <a:ln w="12700">
            <a:solidFill>
              <a:srgbClr val="3B39A3"/>
            </a:solidFill>
            <a:miter/>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100" b="1">
                <a:solidFill>
                  <a:srgbClr val="D5D4F1"/>
                </a:solidFill>
              </a:defRPr>
            </a:pPr>
            <a:endParaRPr kumimoji="0" sz="1100" b="1" i="0" u="none" strike="noStrike" kern="1200" cap="none" spc="0" normalizeH="0" baseline="0" noProof="0">
              <a:ln>
                <a:noFill/>
              </a:ln>
              <a:solidFill>
                <a:srgbClr val="D5D4F1"/>
              </a:solidFill>
              <a:effectLst/>
              <a:uLnTx/>
              <a:uFillTx/>
              <a:latin typeface="Arial" panose="020B0604020202020204"/>
              <a:ea typeface="+mn-ea"/>
              <a:cs typeface="+mn-cs"/>
            </a:endParaRPr>
          </a:p>
        </p:txBody>
      </p:sp>
      <p:sp>
        <p:nvSpPr>
          <p:cNvPr id="8" name="Rectangle 10">
            <a:extLst>
              <a:ext uri="{FF2B5EF4-FFF2-40B4-BE49-F238E27FC236}">
                <a16:creationId xmlns:a16="http://schemas.microsoft.com/office/drawing/2014/main" id="{8BC86307-3700-C615-36D9-9B55093FCF9E}"/>
              </a:ext>
            </a:extLst>
          </p:cNvPr>
          <p:cNvSpPr/>
          <p:nvPr/>
        </p:nvSpPr>
        <p:spPr>
          <a:xfrm>
            <a:off x="679950" y="4342181"/>
            <a:ext cx="205493" cy="371089"/>
          </a:xfrm>
          <a:prstGeom prst="rect">
            <a:avLst/>
          </a:prstGeom>
          <a:solidFill>
            <a:schemeClr val="accent4"/>
          </a:solidFill>
          <a:ln w="12700">
            <a:solidFill>
              <a:srgbClr val="3B39A3"/>
            </a:solidFill>
            <a:miter/>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100" b="1">
                <a:solidFill>
                  <a:srgbClr val="D5D4F1"/>
                </a:solidFill>
              </a:defRPr>
            </a:pPr>
            <a:endParaRPr kumimoji="0" sz="1100" b="1" i="0" u="none" strike="noStrike" kern="1200" cap="none" spc="0" normalizeH="0" baseline="0" noProof="0">
              <a:ln>
                <a:noFill/>
              </a:ln>
              <a:solidFill>
                <a:srgbClr val="D5D4F1"/>
              </a:solidFill>
              <a:effectLst/>
              <a:uLnTx/>
              <a:uFillTx/>
              <a:latin typeface="Arial" panose="020B0604020202020204"/>
              <a:ea typeface="+mn-ea"/>
              <a:cs typeface="+mn-cs"/>
            </a:endParaRPr>
          </a:p>
        </p:txBody>
      </p:sp>
      <p:sp>
        <p:nvSpPr>
          <p:cNvPr id="9" name="Rectangle 11">
            <a:extLst>
              <a:ext uri="{FF2B5EF4-FFF2-40B4-BE49-F238E27FC236}">
                <a16:creationId xmlns:a16="http://schemas.microsoft.com/office/drawing/2014/main" id="{F1375E3F-3848-828E-77BB-0891FA15053C}"/>
              </a:ext>
            </a:extLst>
          </p:cNvPr>
          <p:cNvSpPr/>
          <p:nvPr/>
        </p:nvSpPr>
        <p:spPr>
          <a:xfrm>
            <a:off x="679950" y="4713487"/>
            <a:ext cx="205493" cy="371089"/>
          </a:xfrm>
          <a:prstGeom prst="rect">
            <a:avLst/>
          </a:prstGeom>
          <a:solidFill>
            <a:schemeClr val="accent4"/>
          </a:solidFill>
          <a:ln w="12700">
            <a:solidFill>
              <a:srgbClr val="3B39A3"/>
            </a:solidFill>
            <a:miter/>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100" b="1">
                <a:solidFill>
                  <a:srgbClr val="D5D4F1"/>
                </a:solidFill>
              </a:defRPr>
            </a:pPr>
            <a:endParaRPr kumimoji="0" sz="1100" b="1" i="0" u="none" strike="noStrike" kern="1200" cap="none" spc="0" normalizeH="0" baseline="0" noProof="0">
              <a:ln>
                <a:noFill/>
              </a:ln>
              <a:solidFill>
                <a:srgbClr val="D5D4F1"/>
              </a:solidFill>
              <a:effectLst/>
              <a:uLnTx/>
              <a:uFillTx/>
              <a:latin typeface="Arial" panose="020B0604020202020204"/>
              <a:ea typeface="+mn-ea"/>
              <a:cs typeface="+mn-cs"/>
            </a:endParaRPr>
          </a:p>
        </p:txBody>
      </p:sp>
      <p:sp>
        <p:nvSpPr>
          <p:cNvPr id="12" name="Rectangle 39">
            <a:extLst>
              <a:ext uri="{FF2B5EF4-FFF2-40B4-BE49-F238E27FC236}">
                <a16:creationId xmlns:a16="http://schemas.microsoft.com/office/drawing/2014/main" id="{B825C204-3643-2373-217C-4DA9540C7F26}"/>
              </a:ext>
            </a:extLst>
          </p:cNvPr>
          <p:cNvSpPr/>
          <p:nvPr/>
        </p:nvSpPr>
        <p:spPr>
          <a:xfrm>
            <a:off x="693235" y="5439567"/>
            <a:ext cx="186812" cy="337354"/>
          </a:xfrm>
          <a:prstGeom prst="rect">
            <a:avLst/>
          </a:prstGeom>
          <a:solidFill>
            <a:schemeClr val="accent2"/>
          </a:solidFill>
          <a:ln w="12700">
            <a:solidFill>
              <a:srgbClr val="5F1B30"/>
            </a:solidFill>
            <a:miter/>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100" b="1">
                <a:solidFill>
                  <a:srgbClr val="F3C4F4"/>
                </a:solidFill>
              </a:defRPr>
            </a:pPr>
            <a:endParaRPr kumimoji="0" sz="1100" b="1" i="0" u="none" strike="noStrike" kern="1200" cap="none" spc="0" normalizeH="0" baseline="0" noProof="0">
              <a:ln>
                <a:noFill/>
              </a:ln>
              <a:solidFill>
                <a:srgbClr val="F3C4F4"/>
              </a:solidFill>
              <a:effectLst/>
              <a:uLnTx/>
              <a:uFillTx/>
              <a:latin typeface="Arial" panose="020B0604020202020204"/>
              <a:ea typeface="+mn-ea"/>
              <a:cs typeface="+mn-cs"/>
            </a:endParaRPr>
          </a:p>
        </p:txBody>
      </p:sp>
      <p:sp>
        <p:nvSpPr>
          <p:cNvPr id="13" name="Rectangle 40">
            <a:extLst>
              <a:ext uri="{FF2B5EF4-FFF2-40B4-BE49-F238E27FC236}">
                <a16:creationId xmlns:a16="http://schemas.microsoft.com/office/drawing/2014/main" id="{F521D95C-892A-7D9D-8901-11D6A2A00A5B}"/>
              </a:ext>
            </a:extLst>
          </p:cNvPr>
          <p:cNvSpPr/>
          <p:nvPr/>
        </p:nvSpPr>
        <p:spPr>
          <a:xfrm>
            <a:off x="693235" y="5785506"/>
            <a:ext cx="186812" cy="337354"/>
          </a:xfrm>
          <a:prstGeom prst="rect">
            <a:avLst/>
          </a:prstGeom>
          <a:solidFill>
            <a:schemeClr val="accent2"/>
          </a:solidFill>
          <a:ln w="12700">
            <a:solidFill>
              <a:srgbClr val="5F1B30"/>
            </a:solidFill>
            <a:miter/>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100" b="1">
                <a:solidFill>
                  <a:srgbClr val="F3C4F4"/>
                </a:solidFill>
              </a:defRPr>
            </a:pPr>
            <a:endParaRPr kumimoji="0" sz="1100" b="1" i="0" u="none" strike="noStrike" kern="1200" cap="none" spc="0" normalizeH="0" baseline="0" noProof="0">
              <a:ln>
                <a:noFill/>
              </a:ln>
              <a:solidFill>
                <a:srgbClr val="F3C4F4"/>
              </a:solidFill>
              <a:effectLst/>
              <a:uLnTx/>
              <a:uFillTx/>
              <a:latin typeface="Arial" panose="020B0604020202020204"/>
              <a:ea typeface="+mn-ea"/>
              <a:cs typeface="+mn-cs"/>
            </a:endParaRPr>
          </a:p>
        </p:txBody>
      </p:sp>
    </p:spTree>
    <p:extLst>
      <p:ext uri="{BB962C8B-B14F-4D97-AF65-F5344CB8AC3E}">
        <p14:creationId xmlns:p14="http://schemas.microsoft.com/office/powerpoint/2010/main" val="1130966905"/>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38">
            <a:extLst>
              <a:ext uri="{FF2B5EF4-FFF2-40B4-BE49-F238E27FC236}">
                <a16:creationId xmlns:a16="http://schemas.microsoft.com/office/drawing/2014/main" id="{EA603946-8553-36F2-6D38-52936A4C976B}"/>
              </a:ext>
            </a:extLst>
          </p:cNvPr>
          <p:cNvSpPr/>
          <p:nvPr/>
        </p:nvSpPr>
        <p:spPr>
          <a:xfrm>
            <a:off x="571331" y="5279438"/>
            <a:ext cx="421962" cy="1008643"/>
          </a:xfrm>
          <a:prstGeom prst="rect">
            <a:avLst/>
          </a:prstGeom>
          <a:solidFill>
            <a:srgbClr val="F3C4F4"/>
          </a:solidFill>
          <a:ln w="12700">
            <a:miter lim="400000"/>
          </a:ln>
        </p:spPr>
        <p:txBody>
          <a:bodyPr lIns="45719" rIns="45719"/>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3" name="Rectangle 6">
            <a:extLst>
              <a:ext uri="{FF2B5EF4-FFF2-40B4-BE49-F238E27FC236}">
                <a16:creationId xmlns:a16="http://schemas.microsoft.com/office/drawing/2014/main" id="{27A769A6-8209-229A-F9B3-5D20E2D803D4}"/>
              </a:ext>
            </a:extLst>
          </p:cNvPr>
          <p:cNvSpPr/>
          <p:nvPr/>
        </p:nvSpPr>
        <p:spPr>
          <a:xfrm>
            <a:off x="571331" y="3834531"/>
            <a:ext cx="421962" cy="1369838"/>
          </a:xfrm>
          <a:prstGeom prst="rect">
            <a:avLst/>
          </a:prstGeom>
          <a:solidFill>
            <a:srgbClr val="DFDEF7"/>
          </a:solidFill>
          <a:ln w="12700">
            <a:miter lim="400000"/>
          </a:ln>
        </p:spPr>
        <p:txBody>
          <a:bodyPr lIns="45719" rIns="45719"/>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3" name="Rectangle 17">
            <a:extLst>
              <a:ext uri="{FF2B5EF4-FFF2-40B4-BE49-F238E27FC236}">
                <a16:creationId xmlns:a16="http://schemas.microsoft.com/office/drawing/2014/main" id="{D23A88C2-E0E7-F7A4-9EB8-ACD20A7F821C}"/>
              </a:ext>
            </a:extLst>
          </p:cNvPr>
          <p:cNvSpPr/>
          <p:nvPr/>
        </p:nvSpPr>
        <p:spPr>
          <a:xfrm>
            <a:off x="496906" y="2584944"/>
            <a:ext cx="553695" cy="888091"/>
          </a:xfrm>
          <a:prstGeom prst="rect">
            <a:avLst/>
          </a:prstGeom>
          <a:solidFill>
            <a:srgbClr val="C9FDFF"/>
          </a:solidFill>
          <a:ln w="12700">
            <a:miter lim="400000"/>
          </a:ln>
        </p:spPr>
        <p:txBody>
          <a:bodyPr lIns="45719" rIns="45719"/>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4" name="Title 1">
            <a:extLst>
              <a:ext uri="{FF2B5EF4-FFF2-40B4-BE49-F238E27FC236}">
                <a16:creationId xmlns:a16="http://schemas.microsoft.com/office/drawing/2014/main" id="{5651BF85-C7B8-EAC7-0B15-5FB19C671602}"/>
              </a:ext>
            </a:extLst>
          </p:cNvPr>
          <p:cNvSpPr txBox="1"/>
          <p:nvPr/>
        </p:nvSpPr>
        <p:spPr>
          <a:xfrm>
            <a:off x="1275079" y="288556"/>
            <a:ext cx="8930642" cy="78483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spAutoFit/>
          </a:bodyPr>
          <a:lstStyle/>
          <a:p>
            <a:pPr marL="0" marR="0" lvl="0" indent="0" algn="l" defTabSz="914400" rtl="0" eaLnBrk="1" fontAlgn="auto" latinLnBrk="0" hangingPunct="1">
              <a:lnSpc>
                <a:spcPct val="90000"/>
              </a:lnSpc>
              <a:spcBef>
                <a:spcPts val="0"/>
              </a:spcBef>
              <a:spcAft>
                <a:spcPts val="0"/>
              </a:spcAft>
              <a:buClrTx/>
              <a:buSzTx/>
              <a:buFontTx/>
              <a:buNone/>
              <a:tabLst/>
              <a:defRPr sz="2500" b="1">
                <a:solidFill>
                  <a:srgbClr val="FFFFFF"/>
                </a:solidFill>
              </a:defRPr>
            </a:pPr>
            <a:r>
              <a:rPr kumimoji="0" sz="2500" b="1" i="0" u="none" strike="noStrike" kern="1200" cap="none" spc="0" normalizeH="0" baseline="0" noProof="0">
                <a:ln>
                  <a:noFill/>
                </a:ln>
                <a:solidFill>
                  <a:srgbClr val="F28C11"/>
                </a:solidFill>
                <a:effectLst/>
                <a:uLnTx/>
                <a:uFillTx/>
                <a:latin typeface="Arial" panose="020B0604020202020204"/>
                <a:ea typeface="+mn-ea"/>
                <a:cs typeface="+mn-cs"/>
              </a:rPr>
              <a:t>Patient Profiling: </a:t>
            </a:r>
            <a:r>
              <a:rPr kumimoji="0" lang="en-US" sz="2500" b="1" i="0" u="none" strike="noStrike" kern="1200" cap="none" spc="0" normalizeH="0" baseline="0" noProof="0">
                <a:ln>
                  <a:noFill/>
                </a:ln>
                <a:solidFill>
                  <a:srgbClr val="F28C11"/>
                </a:solidFill>
                <a:effectLst/>
                <a:uLnTx/>
                <a:uFillTx/>
                <a:latin typeface="Arial" panose="020B0604020202020204"/>
                <a:ea typeface="+mn-ea"/>
                <a:cs typeface="+mn-cs"/>
              </a:rPr>
              <a:t>Actionable Insights Helped Design Future Medical Content for 2 Priority Groups</a:t>
            </a:r>
            <a:endParaRPr kumimoji="0" sz="2500" b="1" i="0" u="none" strike="noStrike" kern="1200" cap="none" spc="0" normalizeH="0" baseline="0" noProof="0">
              <a:ln>
                <a:noFill/>
              </a:ln>
              <a:solidFill>
                <a:srgbClr val="F28C11"/>
              </a:solidFill>
              <a:effectLst/>
              <a:uLnTx/>
              <a:uFillTx/>
              <a:latin typeface="Arial" panose="020B0604020202020204"/>
              <a:ea typeface="+mn-ea"/>
              <a:cs typeface="+mn-cs"/>
            </a:endParaRPr>
          </a:p>
        </p:txBody>
      </p:sp>
      <p:sp>
        <p:nvSpPr>
          <p:cNvPr id="18" name="Rectangle 19">
            <a:extLst>
              <a:ext uri="{FF2B5EF4-FFF2-40B4-BE49-F238E27FC236}">
                <a16:creationId xmlns:a16="http://schemas.microsoft.com/office/drawing/2014/main" id="{A8BACAFC-1ED5-4ED5-8CDB-E5E3451F75D6}"/>
              </a:ext>
            </a:extLst>
          </p:cNvPr>
          <p:cNvSpPr/>
          <p:nvPr/>
        </p:nvSpPr>
        <p:spPr>
          <a:xfrm>
            <a:off x="571331" y="2204355"/>
            <a:ext cx="421962" cy="1568293"/>
          </a:xfrm>
          <a:prstGeom prst="rect">
            <a:avLst/>
          </a:prstGeom>
          <a:solidFill>
            <a:srgbClr val="C9FDFF"/>
          </a:solidFill>
          <a:ln w="12700">
            <a:miter lim="400000"/>
          </a:ln>
        </p:spPr>
        <p:txBody>
          <a:bodyPr lIns="45719" rIns="45719"/>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0" name="Rectangle 17">
            <a:extLst>
              <a:ext uri="{FF2B5EF4-FFF2-40B4-BE49-F238E27FC236}">
                <a16:creationId xmlns:a16="http://schemas.microsoft.com/office/drawing/2014/main" id="{7EE4E7E2-196E-F552-6BAF-8476415EFA30}"/>
              </a:ext>
            </a:extLst>
          </p:cNvPr>
          <p:cNvSpPr/>
          <p:nvPr/>
        </p:nvSpPr>
        <p:spPr>
          <a:xfrm>
            <a:off x="571331" y="1446702"/>
            <a:ext cx="420214" cy="666281"/>
          </a:xfrm>
          <a:prstGeom prst="rect">
            <a:avLst/>
          </a:prstGeom>
          <a:solidFill>
            <a:srgbClr val="F9D9E3"/>
          </a:solidFill>
          <a:ln w="12700">
            <a:miter lim="400000"/>
          </a:ln>
        </p:spPr>
        <p:txBody>
          <a:bodyPr lIns="45719" rIns="45719"/>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1" name="Straight Connector 8">
            <a:extLst>
              <a:ext uri="{FF2B5EF4-FFF2-40B4-BE49-F238E27FC236}">
                <a16:creationId xmlns:a16="http://schemas.microsoft.com/office/drawing/2014/main" id="{EF8C3C0D-045E-4A20-6701-A428F45A8204}"/>
              </a:ext>
            </a:extLst>
          </p:cNvPr>
          <p:cNvSpPr/>
          <p:nvPr/>
        </p:nvSpPr>
        <p:spPr>
          <a:xfrm>
            <a:off x="771796" y="1931508"/>
            <a:ext cx="10902" cy="4175271"/>
          </a:xfrm>
          <a:prstGeom prst="line">
            <a:avLst/>
          </a:prstGeom>
          <a:ln w="57150">
            <a:solidFill>
              <a:srgbClr val="000000"/>
            </a:solidFill>
            <a:miter/>
          </a:ln>
        </p:spPr>
        <p:txBody>
          <a:bodyPr lIns="45719" rIns="45719"/>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7" name="Rectangle 20">
            <a:extLst>
              <a:ext uri="{FF2B5EF4-FFF2-40B4-BE49-F238E27FC236}">
                <a16:creationId xmlns:a16="http://schemas.microsoft.com/office/drawing/2014/main" id="{6F1F2850-702A-7ADD-B333-B9B9ECB42CCE}"/>
              </a:ext>
            </a:extLst>
          </p:cNvPr>
          <p:cNvSpPr/>
          <p:nvPr/>
        </p:nvSpPr>
        <p:spPr>
          <a:xfrm>
            <a:off x="679950" y="2332089"/>
            <a:ext cx="205493" cy="371089"/>
          </a:xfrm>
          <a:prstGeom prst="rect">
            <a:avLst/>
          </a:prstGeom>
          <a:solidFill>
            <a:srgbClr val="007378"/>
          </a:solidFill>
          <a:ln w="12700">
            <a:solidFill>
              <a:srgbClr val="5F1B30"/>
            </a:solidFill>
            <a:miter/>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100" b="1">
                <a:solidFill>
                  <a:srgbClr val="C9FDFF"/>
                </a:solidFill>
              </a:defRPr>
            </a:pPr>
            <a:endParaRPr kumimoji="0" sz="1100" b="1" i="0" u="none" strike="noStrike" kern="1200" cap="none" spc="0" normalizeH="0" baseline="0" noProof="0">
              <a:ln>
                <a:noFill/>
              </a:ln>
              <a:solidFill>
                <a:srgbClr val="C9FDFF"/>
              </a:solidFill>
              <a:effectLst/>
              <a:uLnTx/>
              <a:uFillTx/>
              <a:latin typeface="Arial" panose="020B0604020202020204"/>
              <a:ea typeface="+mn-ea"/>
              <a:cs typeface="+mn-cs"/>
            </a:endParaRPr>
          </a:p>
        </p:txBody>
      </p:sp>
      <p:sp>
        <p:nvSpPr>
          <p:cNvPr id="30" name="Rectangle 22">
            <a:extLst>
              <a:ext uri="{FF2B5EF4-FFF2-40B4-BE49-F238E27FC236}">
                <a16:creationId xmlns:a16="http://schemas.microsoft.com/office/drawing/2014/main" id="{94DD87CC-49B9-3C41-D3CD-4C0D81603A5B}"/>
              </a:ext>
            </a:extLst>
          </p:cNvPr>
          <p:cNvSpPr/>
          <p:nvPr/>
        </p:nvSpPr>
        <p:spPr>
          <a:xfrm>
            <a:off x="679950" y="3299940"/>
            <a:ext cx="205493" cy="371089"/>
          </a:xfrm>
          <a:prstGeom prst="rect">
            <a:avLst/>
          </a:prstGeom>
          <a:solidFill>
            <a:srgbClr val="007378"/>
          </a:solidFill>
          <a:ln w="12700">
            <a:solidFill>
              <a:srgbClr val="5F1B30"/>
            </a:solidFill>
            <a:miter/>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100" b="1">
                <a:solidFill>
                  <a:srgbClr val="C9FDFF"/>
                </a:solidFill>
              </a:defRPr>
            </a:pPr>
            <a:endParaRPr kumimoji="0" sz="1100" b="1" i="0" u="none" strike="noStrike" kern="1200" cap="none" spc="0" normalizeH="0" baseline="0" noProof="0">
              <a:ln>
                <a:noFill/>
              </a:ln>
              <a:solidFill>
                <a:srgbClr val="C9FDFF"/>
              </a:solidFill>
              <a:effectLst/>
              <a:uLnTx/>
              <a:uFillTx/>
              <a:latin typeface="Arial" panose="020B0604020202020204"/>
              <a:ea typeface="+mn-ea"/>
              <a:cs typeface="+mn-cs"/>
            </a:endParaRPr>
          </a:p>
        </p:txBody>
      </p:sp>
      <p:sp>
        <p:nvSpPr>
          <p:cNvPr id="38" name="Rectangle 20">
            <a:extLst>
              <a:ext uri="{FF2B5EF4-FFF2-40B4-BE49-F238E27FC236}">
                <a16:creationId xmlns:a16="http://schemas.microsoft.com/office/drawing/2014/main" id="{36EEFEE6-389D-6FD5-F467-02893973764A}"/>
              </a:ext>
            </a:extLst>
          </p:cNvPr>
          <p:cNvSpPr/>
          <p:nvPr/>
        </p:nvSpPr>
        <p:spPr>
          <a:xfrm>
            <a:off x="679950" y="1594298"/>
            <a:ext cx="205493" cy="371090"/>
          </a:xfrm>
          <a:prstGeom prst="rect">
            <a:avLst/>
          </a:prstGeom>
          <a:solidFill>
            <a:schemeClr val="accent1"/>
          </a:solidFill>
          <a:ln w="12700">
            <a:solidFill>
              <a:srgbClr val="5F1B30"/>
            </a:solidFill>
            <a:miter/>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200">
                <a:solidFill>
                  <a:srgbClr val="FFFFFF"/>
                </a:solidFill>
              </a:defRPr>
            </a:pPr>
            <a:endParaRPr kumimoji="0" sz="12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40" name="Isosceles Triangle 26">
            <a:extLst>
              <a:ext uri="{FF2B5EF4-FFF2-40B4-BE49-F238E27FC236}">
                <a16:creationId xmlns:a16="http://schemas.microsoft.com/office/drawing/2014/main" id="{D0364258-482C-52C3-E26C-F15550436C83}"/>
              </a:ext>
            </a:extLst>
          </p:cNvPr>
          <p:cNvSpPr/>
          <p:nvPr/>
        </p:nvSpPr>
        <p:spPr>
          <a:xfrm rot="16200000">
            <a:off x="940092" y="2948503"/>
            <a:ext cx="183669" cy="108737"/>
          </a:xfrm>
          <a:prstGeom prst="triangle">
            <a:avLst/>
          </a:prstGeom>
          <a:solidFill>
            <a:srgbClr val="007378"/>
          </a:solidFill>
          <a:ln w="12700">
            <a:solidFill>
              <a:srgbClr val="5F1B30"/>
            </a:solidFill>
            <a:miter/>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100" b="1">
                <a:solidFill>
                  <a:srgbClr val="C9FDFF"/>
                </a:solidFill>
              </a:defRPr>
            </a:pPr>
            <a:endParaRPr kumimoji="0" sz="1100" b="1" i="0" u="none" strike="noStrike" kern="1200" cap="none" spc="0" normalizeH="0" baseline="0" noProof="0">
              <a:ln>
                <a:noFill/>
              </a:ln>
              <a:solidFill>
                <a:srgbClr val="C9FDFF"/>
              </a:solidFill>
              <a:effectLst/>
              <a:uLnTx/>
              <a:uFillTx/>
              <a:latin typeface="Arial" panose="020B0604020202020204"/>
              <a:ea typeface="+mn-ea"/>
              <a:cs typeface="+mn-cs"/>
            </a:endParaRPr>
          </a:p>
        </p:txBody>
      </p:sp>
      <p:sp>
        <p:nvSpPr>
          <p:cNvPr id="41" name="TextBox 25">
            <a:extLst>
              <a:ext uri="{FF2B5EF4-FFF2-40B4-BE49-F238E27FC236}">
                <a16:creationId xmlns:a16="http://schemas.microsoft.com/office/drawing/2014/main" id="{9C0B0A34-B101-F7CB-9C39-D427E43AF7E9}"/>
              </a:ext>
            </a:extLst>
          </p:cNvPr>
          <p:cNvSpPr txBox="1"/>
          <p:nvPr/>
        </p:nvSpPr>
        <p:spPr>
          <a:xfrm>
            <a:off x="1161925" y="2640997"/>
            <a:ext cx="1083440" cy="74580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ctr">
            <a:spAutoFit/>
          </a:bodyPr>
          <a:lstStyle>
            <a:lvl1pPr>
              <a:lnSpc>
                <a:spcPct val="90000"/>
              </a:lnSpc>
              <a:defRPr sz="1200">
                <a:solidFill>
                  <a:srgbClr val="317176"/>
                </a:solidFill>
              </a:defRPr>
            </a:lvl1p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sz="1200" b="0" i="0" u="none" strike="noStrike" kern="1200" cap="none" spc="0" normalizeH="0" baseline="0" noProof="0">
                <a:ln>
                  <a:noFill/>
                </a:ln>
                <a:solidFill>
                  <a:srgbClr val="317176"/>
                </a:solidFill>
                <a:effectLst/>
                <a:uLnTx/>
                <a:uFillTx/>
                <a:latin typeface="Arial" panose="020B0604020202020204"/>
                <a:ea typeface="+mn-ea"/>
                <a:cs typeface="+mn-cs"/>
              </a:rPr>
              <a:t>Understand unique beliefs, barriers and needs</a:t>
            </a:r>
          </a:p>
        </p:txBody>
      </p:sp>
      <p:grpSp>
        <p:nvGrpSpPr>
          <p:cNvPr id="15" name="Group 14">
            <a:extLst>
              <a:ext uri="{FF2B5EF4-FFF2-40B4-BE49-F238E27FC236}">
                <a16:creationId xmlns:a16="http://schemas.microsoft.com/office/drawing/2014/main" id="{94B1C3ED-2590-4B48-0829-CF7169EFE873}"/>
              </a:ext>
            </a:extLst>
          </p:cNvPr>
          <p:cNvGrpSpPr/>
          <p:nvPr/>
        </p:nvGrpSpPr>
        <p:grpSpPr>
          <a:xfrm>
            <a:off x="2431129" y="2889647"/>
            <a:ext cx="8734711" cy="3305245"/>
            <a:chOff x="2431129" y="2822972"/>
            <a:chExt cx="8734711" cy="3305245"/>
          </a:xfrm>
        </p:grpSpPr>
        <p:sp>
          <p:nvSpPr>
            <p:cNvPr id="4" name="Rectangle">
              <a:extLst>
                <a:ext uri="{FF2B5EF4-FFF2-40B4-BE49-F238E27FC236}">
                  <a16:creationId xmlns:a16="http://schemas.microsoft.com/office/drawing/2014/main" id="{07FFFB7E-F3AB-0F03-9021-D32DE04DD779}"/>
                </a:ext>
              </a:extLst>
            </p:cNvPr>
            <p:cNvSpPr/>
            <p:nvPr/>
          </p:nvSpPr>
          <p:spPr>
            <a:xfrm>
              <a:off x="2431129" y="5372217"/>
              <a:ext cx="4052452" cy="756000"/>
            </a:xfrm>
            <a:prstGeom prst="rect">
              <a:avLst/>
            </a:prstGeom>
            <a:solidFill>
              <a:srgbClr val="4CA8B1"/>
            </a:solidFill>
            <a:ln w="12700">
              <a:miter lim="400000"/>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100" b="1">
                  <a:solidFill>
                    <a:srgbClr val="C9FDFF"/>
                  </a:solidFill>
                </a:defRPr>
              </a:pPr>
              <a:endParaRPr kumimoji="0" sz="1100" b="1" i="0" u="none" strike="noStrike" kern="1200" cap="none" spc="0" normalizeH="0" baseline="0" noProof="0">
                <a:ln>
                  <a:noFill/>
                </a:ln>
                <a:solidFill>
                  <a:srgbClr val="C9FDFF"/>
                </a:solidFill>
                <a:effectLst/>
                <a:uLnTx/>
                <a:uFillTx/>
                <a:latin typeface="Arial" panose="020B0604020202020204"/>
                <a:ea typeface="+mn-ea"/>
                <a:cs typeface="+mn-cs"/>
              </a:endParaRPr>
            </a:p>
          </p:txBody>
        </p:sp>
        <p:sp>
          <p:nvSpPr>
            <p:cNvPr id="5" name="Rectangle">
              <a:extLst>
                <a:ext uri="{FF2B5EF4-FFF2-40B4-BE49-F238E27FC236}">
                  <a16:creationId xmlns:a16="http://schemas.microsoft.com/office/drawing/2014/main" id="{834B4AFA-66C3-B0C4-E256-746B0B072681}"/>
                </a:ext>
              </a:extLst>
            </p:cNvPr>
            <p:cNvSpPr/>
            <p:nvPr/>
          </p:nvSpPr>
          <p:spPr>
            <a:xfrm>
              <a:off x="2431129" y="4582018"/>
              <a:ext cx="4052452" cy="756000"/>
            </a:xfrm>
            <a:prstGeom prst="rect">
              <a:avLst/>
            </a:prstGeom>
            <a:solidFill>
              <a:srgbClr val="4CA8B1"/>
            </a:solidFill>
            <a:ln w="12700">
              <a:miter lim="400000"/>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100" b="1">
                  <a:solidFill>
                    <a:srgbClr val="C9FDFF"/>
                  </a:solidFill>
                </a:defRPr>
              </a:pPr>
              <a:endParaRPr kumimoji="0" sz="1100" b="1" i="0" u="none" strike="noStrike" kern="1200" cap="none" spc="0" normalizeH="0" baseline="0" noProof="0">
                <a:ln>
                  <a:noFill/>
                </a:ln>
                <a:solidFill>
                  <a:srgbClr val="C9FDFF"/>
                </a:solidFill>
                <a:effectLst/>
                <a:uLnTx/>
                <a:uFillTx/>
                <a:latin typeface="Arial" panose="020B0604020202020204"/>
                <a:ea typeface="+mn-ea"/>
                <a:cs typeface="+mn-cs"/>
              </a:endParaRPr>
            </a:p>
          </p:txBody>
        </p:sp>
        <p:sp>
          <p:nvSpPr>
            <p:cNvPr id="7" name="Rectangle">
              <a:extLst>
                <a:ext uri="{FF2B5EF4-FFF2-40B4-BE49-F238E27FC236}">
                  <a16:creationId xmlns:a16="http://schemas.microsoft.com/office/drawing/2014/main" id="{C350A87B-98A1-5A9F-7261-5773B63BF0E1}"/>
                </a:ext>
              </a:extLst>
            </p:cNvPr>
            <p:cNvSpPr/>
            <p:nvPr/>
          </p:nvSpPr>
          <p:spPr>
            <a:xfrm>
              <a:off x="2431129" y="3789975"/>
              <a:ext cx="4052452" cy="756000"/>
            </a:xfrm>
            <a:prstGeom prst="rect">
              <a:avLst/>
            </a:prstGeom>
            <a:solidFill>
              <a:srgbClr val="4CA8B1"/>
            </a:solidFill>
            <a:ln w="12700">
              <a:miter lim="400000"/>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100" b="1">
                  <a:solidFill>
                    <a:srgbClr val="C9FDFF"/>
                  </a:solidFill>
                </a:defRPr>
              </a:pPr>
              <a:endParaRPr kumimoji="0" sz="1100" b="1" i="0" u="none" strike="noStrike" kern="1200" cap="none" spc="0" normalizeH="0" baseline="0" noProof="0">
                <a:ln>
                  <a:noFill/>
                </a:ln>
                <a:solidFill>
                  <a:srgbClr val="C9FDFF"/>
                </a:solidFill>
                <a:effectLst/>
                <a:uLnTx/>
                <a:uFillTx/>
                <a:latin typeface="Arial" panose="020B0604020202020204"/>
                <a:ea typeface="+mn-ea"/>
                <a:cs typeface="+mn-cs"/>
              </a:endParaRPr>
            </a:p>
          </p:txBody>
        </p:sp>
        <p:sp>
          <p:nvSpPr>
            <p:cNvPr id="9" name="TextBox 21">
              <a:extLst>
                <a:ext uri="{FF2B5EF4-FFF2-40B4-BE49-F238E27FC236}">
                  <a16:creationId xmlns:a16="http://schemas.microsoft.com/office/drawing/2014/main" id="{9845E8B7-DD69-1368-E073-847BCAA3C453}"/>
                </a:ext>
              </a:extLst>
            </p:cNvPr>
            <p:cNvSpPr txBox="1"/>
            <p:nvPr/>
          </p:nvSpPr>
          <p:spPr>
            <a:xfrm>
              <a:off x="2459633" y="4609015"/>
              <a:ext cx="3973100" cy="701727"/>
            </a:xfrm>
            <a:prstGeom prst="rect">
              <a:avLst/>
            </a:prstGeom>
            <a:no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marL="0" marR="0" lvl="0" indent="0" algn="l" defTabSz="914400" rtl="0" eaLnBrk="1" fontAlgn="auto" latinLnBrk="0" hangingPunct="1">
                <a:lnSpc>
                  <a:spcPct val="90000"/>
                </a:lnSpc>
                <a:spcBef>
                  <a:spcPts val="0"/>
                </a:spcBef>
                <a:spcAft>
                  <a:spcPts val="0"/>
                </a:spcAft>
                <a:buClrTx/>
                <a:buSzTx/>
                <a:buFontTx/>
                <a:buNone/>
                <a:tabLst/>
                <a:defRPr sz="1100" b="1">
                  <a:solidFill>
                    <a:srgbClr val="FFFFFF"/>
                  </a:solidFill>
                </a:defRPr>
              </a:pPr>
              <a:r>
                <a:rPr kumimoji="0" sz="1100" b="1" i="0" u="none" strike="noStrike" kern="1200" cap="none" spc="0" normalizeH="0" baseline="0" noProof="0">
                  <a:ln>
                    <a:noFill/>
                  </a:ln>
                  <a:solidFill>
                    <a:srgbClr val="FFFFFF"/>
                  </a:solidFill>
                  <a:effectLst/>
                  <a:uLnTx/>
                  <a:uFillTx/>
                  <a:latin typeface="Arial" panose="020B0604020202020204"/>
                  <a:ea typeface="+mn-ea"/>
                  <a:cs typeface="+mn-cs"/>
                </a:rPr>
                <a:t>Barriers to getting treated ‘in time’:</a:t>
              </a:r>
            </a:p>
            <a:p>
              <a:pPr marL="171398" marR="0" lvl="0" indent="-171398" algn="l" defTabSz="914125" rtl="0" eaLnBrk="1" fontAlgn="auto" latinLnBrk="0" hangingPunct="1">
                <a:lnSpc>
                  <a:spcPct val="90000"/>
                </a:lnSpc>
                <a:spcBef>
                  <a:spcPts val="0"/>
                </a:spcBef>
                <a:spcAft>
                  <a:spcPts val="0"/>
                </a:spcAft>
                <a:buClrTx/>
                <a:buSzPct val="100000"/>
                <a:buFont typeface="Arial"/>
                <a:buChar char="•"/>
                <a:tabLst/>
                <a:defRPr sz="1100">
                  <a:solidFill>
                    <a:srgbClr val="FFFFFF"/>
                  </a:solidFill>
                </a:defRPr>
              </a:pPr>
              <a:r>
                <a:rPr kumimoji="0" sz="1100" b="0" i="0" u="none" strike="noStrike" kern="1200" cap="none" spc="0" normalizeH="0" baseline="0" noProof="0">
                  <a:ln>
                    <a:noFill/>
                  </a:ln>
                  <a:solidFill>
                    <a:srgbClr val="FFFFFF"/>
                  </a:solidFill>
                  <a:effectLst/>
                  <a:uLnTx/>
                  <a:uFillTx/>
                  <a:latin typeface="Arial" panose="020B0604020202020204"/>
                  <a:ea typeface="+mn-ea"/>
                  <a:cs typeface="+mn-cs"/>
                </a:rPr>
                <a:t>Difficulty understanding diagnosis and/or treatment</a:t>
              </a:r>
              <a:r>
                <a:rPr kumimoji="0" lang="en-US" sz="1100" b="0" i="0" u="none" strike="noStrike" kern="1200" cap="none" spc="0" normalizeH="0" baseline="0" noProof="0">
                  <a:ln>
                    <a:noFill/>
                  </a:ln>
                  <a:solidFill>
                    <a:srgbClr val="FFFFFF"/>
                  </a:solidFill>
                  <a:effectLst/>
                  <a:uLnTx/>
                  <a:uFillTx/>
                  <a:latin typeface="Arial" panose="020B0604020202020204"/>
                  <a:ea typeface="+mn-ea"/>
                  <a:cs typeface="+mn-cs"/>
                </a:rPr>
                <a:t>s</a:t>
              </a:r>
              <a:endParaRPr kumimoji="0" sz="1100" b="0" i="0" u="none" strike="noStrike" kern="1200" cap="none" spc="0" normalizeH="0" baseline="0" noProof="0">
                <a:ln>
                  <a:noFill/>
                </a:ln>
                <a:solidFill>
                  <a:srgbClr val="FFFFFF"/>
                </a:solidFill>
                <a:effectLst/>
                <a:uLnTx/>
                <a:uFillTx/>
                <a:latin typeface="Arial" panose="020B0604020202020204"/>
                <a:ea typeface="+mn-ea"/>
                <a:cs typeface="+mn-cs"/>
              </a:endParaRPr>
            </a:p>
            <a:p>
              <a:pPr marL="171398" marR="0" lvl="0" indent="-171398" algn="l" defTabSz="914125" rtl="0" eaLnBrk="1" fontAlgn="auto" latinLnBrk="0" hangingPunct="1">
                <a:lnSpc>
                  <a:spcPct val="90000"/>
                </a:lnSpc>
                <a:spcBef>
                  <a:spcPts val="0"/>
                </a:spcBef>
                <a:spcAft>
                  <a:spcPts val="0"/>
                </a:spcAft>
                <a:buClrTx/>
                <a:buSzPct val="100000"/>
                <a:buFont typeface="Arial"/>
                <a:buChar char="•"/>
                <a:tabLst/>
                <a:defRPr sz="1100">
                  <a:solidFill>
                    <a:srgbClr val="FFFFFF"/>
                  </a:solidFill>
                </a:defRPr>
              </a:pPr>
              <a:r>
                <a:rPr kumimoji="0" sz="1100" b="0" i="0" u="none" strike="noStrike" kern="1200" cap="none" spc="0" normalizeH="0" baseline="0" noProof="0">
                  <a:ln>
                    <a:noFill/>
                  </a:ln>
                  <a:solidFill>
                    <a:srgbClr val="FFFFFF"/>
                  </a:solidFill>
                  <a:effectLst/>
                  <a:uLnTx/>
                  <a:uFillTx/>
                  <a:latin typeface="Arial" panose="020B0604020202020204"/>
                  <a:ea typeface="+mn-ea"/>
                  <a:cs typeface="+mn-cs"/>
                </a:rPr>
                <a:t>Low urgency to start treatment</a:t>
              </a:r>
            </a:p>
            <a:p>
              <a:pPr marL="171398" marR="0" lvl="0" indent="-171398" algn="l" defTabSz="914125" rtl="0" eaLnBrk="1" fontAlgn="auto" latinLnBrk="0" hangingPunct="1">
                <a:lnSpc>
                  <a:spcPct val="90000"/>
                </a:lnSpc>
                <a:spcBef>
                  <a:spcPts val="0"/>
                </a:spcBef>
                <a:spcAft>
                  <a:spcPts val="0"/>
                </a:spcAft>
                <a:buClrTx/>
                <a:buSzPct val="100000"/>
                <a:buFont typeface="Arial"/>
                <a:buChar char="•"/>
                <a:tabLst/>
                <a:defRPr sz="1100">
                  <a:solidFill>
                    <a:srgbClr val="FFFFFF"/>
                  </a:solidFill>
                </a:defRPr>
              </a:pPr>
              <a:r>
                <a:rPr kumimoji="0" sz="1100" b="0" i="0" u="none" strike="noStrike" kern="1200" cap="none" spc="0" normalizeH="0" baseline="0" noProof="0">
                  <a:ln>
                    <a:noFill/>
                  </a:ln>
                  <a:solidFill>
                    <a:srgbClr val="FFFFFF"/>
                  </a:solidFill>
                  <a:effectLst/>
                  <a:uLnTx/>
                  <a:uFillTx/>
                  <a:latin typeface="Arial" panose="020B0604020202020204"/>
                  <a:ea typeface="+mn-ea"/>
                  <a:cs typeface="+mn-cs"/>
                </a:rPr>
                <a:t>Barriers to affording and understanding care</a:t>
              </a:r>
            </a:p>
          </p:txBody>
        </p:sp>
        <p:sp>
          <p:nvSpPr>
            <p:cNvPr id="11" name="Communication needs…">
              <a:extLst>
                <a:ext uri="{FF2B5EF4-FFF2-40B4-BE49-F238E27FC236}">
                  <a16:creationId xmlns:a16="http://schemas.microsoft.com/office/drawing/2014/main" id="{87BFEF6C-9FED-41A0-EC0C-A50E68001265}"/>
                </a:ext>
              </a:extLst>
            </p:cNvPr>
            <p:cNvSpPr txBox="1"/>
            <p:nvPr/>
          </p:nvSpPr>
          <p:spPr>
            <a:xfrm>
              <a:off x="2459633" y="5396694"/>
              <a:ext cx="4023948" cy="70172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marL="0" marR="0" lvl="0" indent="0" algn="l" defTabSz="914400" rtl="0" eaLnBrk="1" fontAlgn="auto" latinLnBrk="0" hangingPunct="1">
                <a:lnSpc>
                  <a:spcPct val="90000"/>
                </a:lnSpc>
                <a:spcBef>
                  <a:spcPts val="0"/>
                </a:spcBef>
                <a:spcAft>
                  <a:spcPts val="0"/>
                </a:spcAft>
                <a:buClrTx/>
                <a:buSzTx/>
                <a:buFontTx/>
                <a:buNone/>
                <a:tabLst/>
                <a:defRPr sz="1100" b="1">
                  <a:solidFill>
                    <a:srgbClr val="FFFFFF"/>
                  </a:solidFill>
                </a:defRPr>
              </a:pPr>
              <a:r>
                <a:rPr kumimoji="0" sz="1100" b="1" i="0" u="none" strike="noStrike" kern="1200" cap="none" spc="0" normalizeH="0" baseline="0" noProof="0">
                  <a:ln>
                    <a:noFill/>
                  </a:ln>
                  <a:solidFill>
                    <a:srgbClr val="FFFFFF"/>
                  </a:solidFill>
                  <a:effectLst/>
                  <a:uLnTx/>
                  <a:uFillTx/>
                  <a:latin typeface="Arial" panose="020B0604020202020204"/>
                  <a:ea typeface="+mn-ea"/>
                  <a:cs typeface="+mn-cs"/>
                </a:rPr>
                <a:t>Communication needs</a:t>
              </a:r>
              <a:r>
                <a:rPr kumimoji="0" lang="en-GB" sz="1100" b="1" i="0" u="none" strike="noStrike" kern="1200" cap="none" spc="0" normalizeH="0" baseline="0" noProof="0">
                  <a:ln>
                    <a:noFill/>
                  </a:ln>
                  <a:solidFill>
                    <a:srgbClr val="FFFFFF"/>
                  </a:solidFill>
                  <a:effectLst/>
                  <a:uLnTx/>
                  <a:uFillTx/>
                  <a:latin typeface="Arial" panose="020B0604020202020204"/>
                  <a:ea typeface="+mn-ea"/>
                  <a:cs typeface="+mn-cs"/>
                </a:rPr>
                <a:t>:</a:t>
              </a:r>
              <a:endParaRPr kumimoji="0" sz="1100" b="1" i="0" u="none" strike="noStrike" kern="1200" cap="none" spc="0" normalizeH="0" baseline="0" noProof="0">
                <a:ln>
                  <a:noFill/>
                </a:ln>
                <a:solidFill>
                  <a:srgbClr val="FFFFFF"/>
                </a:solidFill>
                <a:effectLst/>
                <a:uLnTx/>
                <a:uFillTx/>
                <a:latin typeface="Arial" panose="020B0604020202020204"/>
                <a:ea typeface="+mn-ea"/>
                <a:cs typeface="+mn-cs"/>
              </a:endParaRPr>
            </a:p>
            <a:p>
              <a:pPr marL="171398" marR="0" lvl="0" indent="-171398" algn="l" defTabSz="914125" rtl="0" eaLnBrk="1" fontAlgn="auto" latinLnBrk="0" hangingPunct="1">
                <a:lnSpc>
                  <a:spcPct val="90000"/>
                </a:lnSpc>
                <a:spcBef>
                  <a:spcPts val="0"/>
                </a:spcBef>
                <a:spcAft>
                  <a:spcPts val="0"/>
                </a:spcAft>
                <a:buClrTx/>
                <a:buSzPct val="100000"/>
                <a:buFont typeface="Arial"/>
                <a:buChar char="•"/>
                <a:tabLst/>
                <a:defRPr sz="1100">
                  <a:solidFill>
                    <a:srgbClr val="FFFFFF"/>
                  </a:solidFill>
                </a:defRPr>
              </a:pPr>
              <a:r>
                <a:rPr kumimoji="0" sz="1100" b="0" i="0" u="none" strike="noStrike" kern="1200" cap="none" spc="0" normalizeH="0" baseline="0" noProof="0">
                  <a:ln>
                    <a:noFill/>
                  </a:ln>
                  <a:solidFill>
                    <a:srgbClr val="FFFFFF"/>
                  </a:solidFill>
                  <a:effectLst/>
                  <a:uLnTx/>
                  <a:uFillTx/>
                  <a:latin typeface="Arial" panose="020B0604020202020204"/>
                  <a:ea typeface="+mn-ea"/>
                  <a:cs typeface="+mn-cs"/>
                </a:rPr>
                <a:t>Education </a:t>
              </a:r>
              <a:r>
                <a:rPr kumimoji="0" lang="en-US" sz="1100" b="0" i="0" u="none" strike="noStrike" kern="1200" cap="none" spc="0" normalizeH="0" baseline="0" noProof="0">
                  <a:ln>
                    <a:noFill/>
                  </a:ln>
                  <a:solidFill>
                    <a:srgbClr val="FFFFFF"/>
                  </a:solidFill>
                  <a:effectLst/>
                  <a:uLnTx/>
                  <a:uFillTx/>
                  <a:latin typeface="Arial" panose="020B0604020202020204"/>
                  <a:ea typeface="+mn-ea"/>
                  <a:cs typeface="+mn-cs"/>
                </a:rPr>
                <a:t>on</a:t>
              </a:r>
              <a:r>
                <a:rPr kumimoji="0" lang="en-US" sz="1100" b="0" i="0" u="none" strike="noStrike" kern="1200" cap="none" spc="0" normalizeH="0" baseline="0" noProof="0">
                  <a:ln>
                    <a:noFill/>
                  </a:ln>
                  <a:solidFill>
                    <a:srgbClr val="FF0000"/>
                  </a:solidFill>
                  <a:effectLst/>
                  <a:uLnTx/>
                  <a:uFillTx/>
                  <a:latin typeface="Arial" panose="020B0604020202020204"/>
                  <a:ea typeface="+mn-ea"/>
                  <a:cs typeface="+mn-cs"/>
                </a:rPr>
                <a:t> </a:t>
              </a:r>
              <a:r>
                <a:rPr kumimoji="0" sz="1100" b="0" i="0" u="none" strike="noStrike" kern="1200" cap="none" spc="0" normalizeH="0" baseline="0" noProof="0">
                  <a:ln>
                    <a:noFill/>
                  </a:ln>
                  <a:solidFill>
                    <a:srgbClr val="FFFFFF"/>
                  </a:solidFill>
                  <a:effectLst/>
                  <a:uLnTx/>
                  <a:uFillTx/>
                  <a:latin typeface="Arial" panose="020B0604020202020204"/>
                  <a:ea typeface="+mn-ea"/>
                  <a:cs typeface="+mn-cs"/>
                </a:rPr>
                <a:t>disease progression</a:t>
              </a:r>
              <a:endParaRPr kumimoji="0" sz="1100" b="0" i="0" u="none" strike="sngStrike" kern="1200" cap="none" spc="0" normalizeH="0" baseline="0" noProof="0">
                <a:ln>
                  <a:noFill/>
                </a:ln>
                <a:solidFill>
                  <a:srgbClr val="FFFFFF"/>
                </a:solidFill>
                <a:effectLst/>
                <a:highlight>
                  <a:srgbClr val="FFFF00"/>
                </a:highlight>
                <a:uLnTx/>
                <a:uFillTx/>
                <a:latin typeface="Arial" panose="020B0604020202020204"/>
                <a:ea typeface="+mn-ea"/>
                <a:cs typeface="+mn-cs"/>
              </a:endParaRPr>
            </a:p>
            <a:p>
              <a:pPr marL="171398" marR="0" lvl="0" indent="-171398" algn="l" defTabSz="914125" rtl="0" eaLnBrk="1" fontAlgn="auto" latinLnBrk="0" hangingPunct="1">
                <a:lnSpc>
                  <a:spcPct val="90000"/>
                </a:lnSpc>
                <a:spcBef>
                  <a:spcPts val="0"/>
                </a:spcBef>
                <a:spcAft>
                  <a:spcPts val="0"/>
                </a:spcAft>
                <a:buClrTx/>
                <a:buSzPct val="100000"/>
                <a:buFont typeface="Arial"/>
                <a:buChar char="•"/>
                <a:tabLst/>
                <a:defRPr sz="1100">
                  <a:solidFill>
                    <a:srgbClr val="FFFFFF"/>
                  </a:solidFill>
                </a:defRPr>
              </a:pPr>
              <a:r>
                <a:rPr kumimoji="0" sz="1100" b="0" i="0" u="none" strike="noStrike" kern="1200" cap="none" spc="0" normalizeH="0" baseline="0" noProof="0">
                  <a:ln>
                    <a:noFill/>
                  </a:ln>
                  <a:solidFill>
                    <a:srgbClr val="FFFFFF"/>
                  </a:solidFill>
                  <a:effectLst/>
                  <a:uLnTx/>
                  <a:uFillTx/>
                  <a:latin typeface="Arial" panose="020B0604020202020204"/>
                  <a:ea typeface="+mn-ea"/>
                  <a:cs typeface="+mn-cs"/>
                </a:rPr>
                <a:t>Improved logistical support</a:t>
              </a:r>
            </a:p>
            <a:p>
              <a:pPr marL="171398" marR="0" lvl="0" indent="-171398" algn="l" defTabSz="914125" rtl="0" eaLnBrk="1" fontAlgn="auto" latinLnBrk="0" hangingPunct="1">
                <a:lnSpc>
                  <a:spcPct val="90000"/>
                </a:lnSpc>
                <a:spcBef>
                  <a:spcPts val="0"/>
                </a:spcBef>
                <a:spcAft>
                  <a:spcPts val="0"/>
                </a:spcAft>
                <a:buClrTx/>
                <a:buSzPct val="100000"/>
                <a:buFont typeface="Arial"/>
                <a:buChar char="•"/>
                <a:tabLst/>
                <a:defRPr sz="1100">
                  <a:solidFill>
                    <a:srgbClr val="FFFFFF"/>
                  </a:solidFill>
                </a:defRPr>
              </a:pPr>
              <a:r>
                <a:rPr kumimoji="0" sz="1100" b="0" i="0" u="none" strike="noStrike" kern="1200" cap="none" spc="0" normalizeH="0" baseline="0" noProof="0">
                  <a:ln>
                    <a:noFill/>
                  </a:ln>
                  <a:solidFill>
                    <a:srgbClr val="FFFFFF"/>
                  </a:solidFill>
                  <a:effectLst/>
                  <a:uLnTx/>
                  <a:uFillTx/>
                  <a:latin typeface="Arial" panose="020B0604020202020204"/>
                  <a:ea typeface="+mn-ea"/>
                  <a:cs typeface="+mn-cs"/>
                </a:rPr>
                <a:t>Engagement through PCP or urologist via printed materials</a:t>
              </a:r>
            </a:p>
          </p:txBody>
        </p:sp>
        <p:sp>
          <p:nvSpPr>
            <p:cNvPr id="12" name="Beliefs…">
              <a:extLst>
                <a:ext uri="{FF2B5EF4-FFF2-40B4-BE49-F238E27FC236}">
                  <a16:creationId xmlns:a16="http://schemas.microsoft.com/office/drawing/2014/main" id="{CEABE2A4-C247-7652-B3AA-B367F7321659}"/>
                </a:ext>
              </a:extLst>
            </p:cNvPr>
            <p:cNvSpPr txBox="1"/>
            <p:nvPr/>
          </p:nvSpPr>
          <p:spPr>
            <a:xfrm>
              <a:off x="2459633" y="3822775"/>
              <a:ext cx="4052452" cy="70172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anchor="ctr">
              <a:spAutoFit/>
            </a:bodyPr>
            <a:lstStyle/>
            <a:p>
              <a:pPr marL="0" marR="0" lvl="0" indent="0" algn="l" defTabSz="914400" rtl="0" eaLnBrk="1" fontAlgn="auto" latinLnBrk="0" hangingPunct="1">
                <a:lnSpc>
                  <a:spcPct val="90000"/>
                </a:lnSpc>
                <a:spcBef>
                  <a:spcPts val="0"/>
                </a:spcBef>
                <a:spcAft>
                  <a:spcPts val="0"/>
                </a:spcAft>
                <a:buClrTx/>
                <a:buSzTx/>
                <a:buFontTx/>
                <a:buNone/>
                <a:tabLst/>
                <a:defRPr sz="1100" b="1">
                  <a:solidFill>
                    <a:srgbClr val="FFFFFF"/>
                  </a:solidFill>
                </a:defRPr>
              </a:pPr>
              <a:r>
                <a:rPr kumimoji="0" sz="1100" b="1" i="0" u="none" strike="noStrike" kern="1200" cap="none" spc="0" normalizeH="0" baseline="0" noProof="0">
                  <a:ln>
                    <a:noFill/>
                  </a:ln>
                  <a:solidFill>
                    <a:srgbClr val="FFFFFF"/>
                  </a:solidFill>
                  <a:effectLst/>
                  <a:uLnTx/>
                  <a:uFillTx/>
                  <a:latin typeface="Arial" panose="020B0604020202020204"/>
                  <a:ea typeface="+mn-ea"/>
                  <a:cs typeface="+mn-cs"/>
                </a:rPr>
                <a:t>Beliefs</a:t>
              </a:r>
              <a:r>
                <a:rPr kumimoji="0" lang="en-GB" sz="1100" b="1" i="0" u="none" strike="noStrike" kern="1200" cap="none" spc="0" normalizeH="0" baseline="0" noProof="0">
                  <a:ln>
                    <a:noFill/>
                  </a:ln>
                  <a:solidFill>
                    <a:srgbClr val="FFFFFF"/>
                  </a:solidFill>
                  <a:effectLst/>
                  <a:uLnTx/>
                  <a:uFillTx/>
                  <a:latin typeface="Arial" panose="020B0604020202020204"/>
                  <a:ea typeface="+mn-ea"/>
                  <a:cs typeface="+mn-cs"/>
                </a:rPr>
                <a:t>:</a:t>
              </a:r>
              <a:endParaRPr kumimoji="0" sz="1100" b="1" i="0" u="none" strike="noStrike" kern="1200" cap="none" spc="0" normalizeH="0" baseline="0" noProof="0">
                <a:ln>
                  <a:noFill/>
                </a:ln>
                <a:solidFill>
                  <a:srgbClr val="FFFFFF"/>
                </a:solidFill>
                <a:effectLst/>
                <a:uLnTx/>
                <a:uFillTx/>
                <a:latin typeface="Arial" panose="020B0604020202020204"/>
                <a:ea typeface="+mn-ea"/>
                <a:cs typeface="+mn-cs"/>
              </a:endParaRPr>
            </a:p>
            <a:p>
              <a:pPr marL="171398" marR="0" lvl="0" indent="-171398" algn="l" defTabSz="914125" rtl="0" eaLnBrk="1" fontAlgn="auto" latinLnBrk="0" hangingPunct="1">
                <a:lnSpc>
                  <a:spcPct val="90000"/>
                </a:lnSpc>
                <a:spcBef>
                  <a:spcPts val="0"/>
                </a:spcBef>
                <a:spcAft>
                  <a:spcPts val="0"/>
                </a:spcAft>
                <a:buClrTx/>
                <a:buSzPct val="100000"/>
                <a:buFont typeface="Arial"/>
                <a:buChar char="•"/>
                <a:tabLst/>
                <a:defRPr sz="1100">
                  <a:solidFill>
                    <a:srgbClr val="FFFFFF"/>
                  </a:solidFill>
                </a:defRPr>
              </a:pPr>
              <a:r>
                <a:rPr kumimoji="0" lang="en-GB" sz="1100" b="0" i="0" u="none" strike="noStrike" kern="1200" cap="none" spc="0" normalizeH="0" baseline="0" noProof="0">
                  <a:ln>
                    <a:noFill/>
                  </a:ln>
                  <a:solidFill>
                    <a:srgbClr val="FFFFFF"/>
                  </a:solidFill>
                  <a:effectLst/>
                  <a:uLnTx/>
                  <a:uFillTx/>
                  <a:latin typeface="Arial" panose="020B0604020202020204"/>
                  <a:ea typeface="+mn-ea"/>
                  <a:cs typeface="+mn-cs"/>
                </a:rPr>
                <a:t>HCP knows best</a:t>
              </a:r>
            </a:p>
            <a:p>
              <a:pPr marL="171398" marR="0" lvl="0" indent="-171398" algn="l" defTabSz="914125" rtl="0" eaLnBrk="1" fontAlgn="auto" latinLnBrk="0" hangingPunct="1">
                <a:lnSpc>
                  <a:spcPct val="90000"/>
                </a:lnSpc>
                <a:spcBef>
                  <a:spcPts val="0"/>
                </a:spcBef>
                <a:spcAft>
                  <a:spcPts val="0"/>
                </a:spcAft>
                <a:buClrTx/>
                <a:buSzPct val="100000"/>
                <a:buFont typeface="Arial"/>
                <a:buChar char="•"/>
                <a:tabLst/>
                <a:defRPr sz="1100">
                  <a:solidFill>
                    <a:srgbClr val="FFFFFF"/>
                  </a:solidFill>
                </a:defRPr>
              </a:pPr>
              <a:r>
                <a:rPr kumimoji="0" lang="en-GB" sz="1100" b="0" i="0" u="none" strike="noStrike" kern="1200" cap="none" spc="0" normalizeH="0" baseline="0" noProof="0">
                  <a:ln>
                    <a:noFill/>
                  </a:ln>
                  <a:solidFill>
                    <a:srgbClr val="FFFFFF"/>
                  </a:solidFill>
                  <a:effectLst/>
                  <a:uLnTx/>
                  <a:uFillTx/>
                  <a:latin typeface="Arial" panose="020B0604020202020204"/>
                  <a:ea typeface="+mn-ea"/>
                  <a:cs typeface="+mn-cs"/>
                </a:rPr>
                <a:t>Worry about significant side effects and QoL</a:t>
              </a:r>
            </a:p>
            <a:p>
              <a:pPr marL="171398" marR="0" lvl="0" indent="-171398" algn="l" defTabSz="914125" rtl="0" eaLnBrk="1" fontAlgn="auto" latinLnBrk="0" hangingPunct="1">
                <a:lnSpc>
                  <a:spcPct val="90000"/>
                </a:lnSpc>
                <a:spcBef>
                  <a:spcPts val="0"/>
                </a:spcBef>
                <a:spcAft>
                  <a:spcPts val="0"/>
                </a:spcAft>
                <a:buClrTx/>
                <a:buSzPct val="100000"/>
                <a:buFont typeface="Arial"/>
                <a:buChar char="•"/>
                <a:tabLst/>
                <a:defRPr sz="1100">
                  <a:solidFill>
                    <a:srgbClr val="FFFFFF"/>
                  </a:solidFill>
                </a:defRPr>
              </a:pPr>
              <a:r>
                <a:rPr kumimoji="0" lang="en-GB" sz="1100" b="0" i="0" u="none" strike="noStrike" kern="1200" cap="none" spc="0" normalizeH="0" baseline="0" noProof="0">
                  <a:ln>
                    <a:noFill/>
                  </a:ln>
                  <a:solidFill>
                    <a:srgbClr val="FFFFFF"/>
                  </a:solidFill>
                  <a:effectLst/>
                  <a:uLnTx/>
                  <a:uFillTx/>
                  <a:latin typeface="Arial" panose="020B0604020202020204"/>
                  <a:ea typeface="+mn-ea"/>
                  <a:cs typeface="+mn-cs"/>
                </a:rPr>
                <a:t>Feel ‘on their own’ as logistics of care may be challenging</a:t>
              </a:r>
              <a:endParaRPr kumimoji="0" sz="11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47" name="Rectangle">
              <a:extLst>
                <a:ext uri="{FF2B5EF4-FFF2-40B4-BE49-F238E27FC236}">
                  <a16:creationId xmlns:a16="http://schemas.microsoft.com/office/drawing/2014/main" id="{6C883E12-D802-5F29-3531-F18AF4E8A1E2}"/>
                </a:ext>
              </a:extLst>
            </p:cNvPr>
            <p:cNvSpPr/>
            <p:nvPr/>
          </p:nvSpPr>
          <p:spPr>
            <a:xfrm>
              <a:off x="6841449" y="5372217"/>
              <a:ext cx="4324391" cy="756000"/>
            </a:xfrm>
            <a:prstGeom prst="rect">
              <a:avLst/>
            </a:prstGeom>
            <a:solidFill>
              <a:srgbClr val="2E318D"/>
            </a:solidFill>
            <a:ln w="12700" cap="flat">
              <a:noFill/>
              <a:miter lim="400000"/>
            </a:ln>
            <a:effectLst/>
          </p:spPr>
          <p:txBody>
            <a:bodyPr wrap="square" lIns="45719" tIns="45719" rIns="45719" bIns="45719" numCol="1"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solidFill>
                    <a:srgbClr val="FFFFFF"/>
                  </a:solidFill>
                </a:defRPr>
              </a:pPr>
              <a:endParaRPr kumimoji="0"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66" name="Rectangle">
              <a:extLst>
                <a:ext uri="{FF2B5EF4-FFF2-40B4-BE49-F238E27FC236}">
                  <a16:creationId xmlns:a16="http://schemas.microsoft.com/office/drawing/2014/main" id="{F57955CE-2988-7770-E4B9-E8099394C28E}"/>
                </a:ext>
              </a:extLst>
            </p:cNvPr>
            <p:cNvSpPr/>
            <p:nvPr/>
          </p:nvSpPr>
          <p:spPr>
            <a:xfrm>
              <a:off x="6841449" y="4582018"/>
              <a:ext cx="4324391" cy="756000"/>
            </a:xfrm>
            <a:prstGeom prst="rect">
              <a:avLst/>
            </a:prstGeom>
            <a:solidFill>
              <a:srgbClr val="2E318D"/>
            </a:solidFill>
            <a:ln w="12700" cap="flat">
              <a:noFill/>
              <a:miter lim="400000"/>
            </a:ln>
            <a:effectLst/>
          </p:spPr>
          <p:txBody>
            <a:bodyPr wrap="square" lIns="45719" tIns="45719" rIns="45719" bIns="45719" numCol="1"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solidFill>
                    <a:srgbClr val="FFFFFF"/>
                  </a:solidFill>
                </a:defRPr>
              </a:pPr>
              <a:endParaRPr kumimoji="0"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67" name="Rectangle">
              <a:extLst>
                <a:ext uri="{FF2B5EF4-FFF2-40B4-BE49-F238E27FC236}">
                  <a16:creationId xmlns:a16="http://schemas.microsoft.com/office/drawing/2014/main" id="{651919B9-1C4A-6125-F2CE-3A072AFD413B}"/>
                </a:ext>
              </a:extLst>
            </p:cNvPr>
            <p:cNvSpPr/>
            <p:nvPr/>
          </p:nvSpPr>
          <p:spPr>
            <a:xfrm>
              <a:off x="6841449" y="3789975"/>
              <a:ext cx="4324391" cy="756000"/>
            </a:xfrm>
            <a:prstGeom prst="rect">
              <a:avLst/>
            </a:prstGeom>
            <a:solidFill>
              <a:srgbClr val="2E318D"/>
            </a:solidFill>
            <a:ln w="12700" cap="flat">
              <a:noFill/>
              <a:miter lim="400000"/>
            </a:ln>
            <a:effectLst/>
          </p:spPr>
          <p:txBody>
            <a:bodyPr wrap="square" lIns="45719" tIns="45719" rIns="45719" bIns="45719" numCol="1"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solidFill>
                    <a:srgbClr val="FFFFFF"/>
                  </a:solidFill>
                </a:defRPr>
              </a:pPr>
              <a:endParaRPr kumimoji="0"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69" name="TextBox 22">
              <a:extLst>
                <a:ext uri="{FF2B5EF4-FFF2-40B4-BE49-F238E27FC236}">
                  <a16:creationId xmlns:a16="http://schemas.microsoft.com/office/drawing/2014/main" id="{1A0B35A5-1CFD-D66D-D70D-69FBD87B6672}"/>
                </a:ext>
              </a:extLst>
            </p:cNvPr>
            <p:cNvSpPr txBox="1"/>
            <p:nvPr/>
          </p:nvSpPr>
          <p:spPr>
            <a:xfrm>
              <a:off x="6904215" y="4609015"/>
              <a:ext cx="4242135" cy="70172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a:spAutoFit/>
            </a:bodyPr>
            <a:lstStyle/>
            <a:p>
              <a:pPr marL="0" marR="0" lvl="0" indent="0" algn="l" defTabSz="914400" rtl="0" eaLnBrk="1" fontAlgn="auto" latinLnBrk="0" hangingPunct="1">
                <a:lnSpc>
                  <a:spcPct val="90000"/>
                </a:lnSpc>
                <a:spcBef>
                  <a:spcPts val="0"/>
                </a:spcBef>
                <a:spcAft>
                  <a:spcPts val="0"/>
                </a:spcAft>
                <a:buClrTx/>
                <a:buSzTx/>
                <a:buFontTx/>
                <a:buNone/>
                <a:tabLst/>
                <a:defRPr sz="1100" b="1">
                  <a:solidFill>
                    <a:srgbClr val="FFFFFF"/>
                  </a:solidFill>
                </a:defRPr>
              </a:pPr>
              <a:r>
                <a:rPr kumimoji="0" sz="1100" b="1" i="0" u="none" strike="noStrike" kern="1200" cap="none" spc="0" normalizeH="0" baseline="0" noProof="0">
                  <a:ln>
                    <a:noFill/>
                  </a:ln>
                  <a:solidFill>
                    <a:srgbClr val="FFFFFF"/>
                  </a:solidFill>
                  <a:effectLst/>
                  <a:uLnTx/>
                  <a:uFillTx/>
                  <a:latin typeface="Arial" panose="020B0604020202020204"/>
                  <a:ea typeface="+mn-ea"/>
                  <a:cs typeface="+mn-cs"/>
                </a:rPr>
                <a:t>Barriers to getting treated ‘in time’:</a:t>
              </a:r>
            </a:p>
            <a:p>
              <a:pPr marL="171398" marR="0" lvl="0" indent="-171398" algn="l" defTabSz="914125" rtl="0" eaLnBrk="1" fontAlgn="auto" latinLnBrk="0" hangingPunct="1">
                <a:lnSpc>
                  <a:spcPct val="90000"/>
                </a:lnSpc>
                <a:spcBef>
                  <a:spcPts val="0"/>
                </a:spcBef>
                <a:spcAft>
                  <a:spcPts val="0"/>
                </a:spcAft>
                <a:buClrTx/>
                <a:buSzPct val="100000"/>
                <a:buFont typeface="Arial"/>
                <a:buChar char="•"/>
                <a:tabLst/>
                <a:defRPr sz="1100" spc="-22">
                  <a:solidFill>
                    <a:srgbClr val="FFFFFF"/>
                  </a:solidFill>
                </a:defRPr>
              </a:pPr>
              <a:r>
                <a:rPr kumimoji="0" sz="1100" b="0" i="0" u="none" strike="noStrike" kern="1200" cap="none" spc="-22" normalizeH="0" baseline="0" noProof="0">
                  <a:ln>
                    <a:noFill/>
                  </a:ln>
                  <a:solidFill>
                    <a:srgbClr val="FFFFFF"/>
                  </a:solidFill>
                  <a:effectLst/>
                  <a:uLnTx/>
                  <a:uFillTx/>
                  <a:latin typeface="Arial" panose="020B0604020202020204"/>
                  <a:ea typeface="+mn-ea"/>
                  <a:cs typeface="+mn-cs"/>
                </a:rPr>
                <a:t>Low urgency to start treatment; worried about impact on QoL</a:t>
              </a:r>
              <a:endParaRPr kumimoji="0" sz="1100" b="0" i="0" u="none" strike="sngStrike" kern="1200" cap="none" spc="-22" normalizeH="0" baseline="0" noProof="0">
                <a:ln>
                  <a:noFill/>
                </a:ln>
                <a:solidFill>
                  <a:srgbClr val="FFFFFF"/>
                </a:solidFill>
                <a:effectLst/>
                <a:highlight>
                  <a:srgbClr val="FFFF00"/>
                </a:highlight>
                <a:uLnTx/>
                <a:uFillTx/>
                <a:latin typeface="Arial" panose="020B0604020202020204"/>
                <a:ea typeface="+mn-ea"/>
                <a:cs typeface="+mn-cs"/>
              </a:endParaRPr>
            </a:p>
            <a:p>
              <a:pPr marL="171398" marR="0" lvl="0" indent="-171398" algn="l" defTabSz="914125" rtl="0" eaLnBrk="1" fontAlgn="auto" latinLnBrk="0" hangingPunct="1">
                <a:lnSpc>
                  <a:spcPct val="90000"/>
                </a:lnSpc>
                <a:spcBef>
                  <a:spcPts val="0"/>
                </a:spcBef>
                <a:spcAft>
                  <a:spcPts val="0"/>
                </a:spcAft>
                <a:buClrTx/>
                <a:buSzPct val="100000"/>
                <a:buFont typeface="Arial"/>
                <a:buChar char="•"/>
                <a:tabLst/>
                <a:defRPr sz="1100">
                  <a:solidFill>
                    <a:srgbClr val="FFFFFF"/>
                  </a:solidFill>
                </a:defRPr>
              </a:pPr>
              <a:r>
                <a:rPr kumimoji="0" sz="1100" b="0" i="0" u="none" strike="noStrike" kern="1200" cap="none" spc="0" normalizeH="0" baseline="0" noProof="0">
                  <a:ln>
                    <a:noFill/>
                  </a:ln>
                  <a:solidFill>
                    <a:srgbClr val="FFFFFF"/>
                  </a:solidFill>
                  <a:effectLst/>
                  <a:uLnTx/>
                  <a:uFillTx/>
                  <a:latin typeface="Arial" panose="020B0604020202020204"/>
                  <a:ea typeface="+mn-ea"/>
                  <a:cs typeface="+mn-cs"/>
                </a:rPr>
                <a:t>Less proactive about healthcare </a:t>
              </a:r>
            </a:p>
            <a:p>
              <a:pPr marL="171398" marR="0" lvl="0" indent="-171398" algn="l" defTabSz="914125" rtl="0" eaLnBrk="1" fontAlgn="auto" latinLnBrk="0" hangingPunct="1">
                <a:lnSpc>
                  <a:spcPct val="90000"/>
                </a:lnSpc>
                <a:spcBef>
                  <a:spcPts val="0"/>
                </a:spcBef>
                <a:spcAft>
                  <a:spcPts val="0"/>
                </a:spcAft>
                <a:buClrTx/>
                <a:buSzPct val="100000"/>
                <a:buFont typeface="Arial"/>
                <a:buChar char="•"/>
                <a:tabLst/>
                <a:defRPr sz="1100">
                  <a:solidFill>
                    <a:srgbClr val="FFFFFF"/>
                  </a:solidFill>
                </a:defRPr>
              </a:pPr>
              <a:r>
                <a:rPr kumimoji="0" sz="1100" b="0" i="0" u="none" strike="noStrike" kern="1200" cap="none" spc="0" normalizeH="0" baseline="0" noProof="0">
                  <a:ln>
                    <a:noFill/>
                  </a:ln>
                  <a:solidFill>
                    <a:srgbClr val="FFFFFF"/>
                  </a:solidFill>
                  <a:effectLst/>
                  <a:uLnTx/>
                  <a:uFillTx/>
                  <a:latin typeface="Arial" panose="020B0604020202020204"/>
                  <a:ea typeface="+mn-ea"/>
                  <a:cs typeface="+mn-cs"/>
                </a:rPr>
                <a:t>Unable to afford certain treatments</a:t>
              </a:r>
            </a:p>
          </p:txBody>
        </p:sp>
        <p:sp>
          <p:nvSpPr>
            <p:cNvPr id="70" name="Communication needs…">
              <a:extLst>
                <a:ext uri="{FF2B5EF4-FFF2-40B4-BE49-F238E27FC236}">
                  <a16:creationId xmlns:a16="http://schemas.microsoft.com/office/drawing/2014/main" id="{7C64977F-498D-8903-D43C-E28362DF509A}"/>
                </a:ext>
              </a:extLst>
            </p:cNvPr>
            <p:cNvSpPr txBox="1"/>
            <p:nvPr/>
          </p:nvSpPr>
          <p:spPr>
            <a:xfrm>
              <a:off x="6881009" y="5397631"/>
              <a:ext cx="4242135" cy="70172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ctr">
              <a:spAutoFit/>
            </a:bodyPr>
            <a:lstStyle/>
            <a:p>
              <a:pPr marL="0" marR="0" lvl="0" indent="0" algn="l" defTabSz="914400" rtl="0" eaLnBrk="1" fontAlgn="auto" latinLnBrk="0" hangingPunct="1">
                <a:lnSpc>
                  <a:spcPct val="90000"/>
                </a:lnSpc>
                <a:spcBef>
                  <a:spcPts val="0"/>
                </a:spcBef>
                <a:spcAft>
                  <a:spcPts val="0"/>
                </a:spcAft>
                <a:buClrTx/>
                <a:buSzTx/>
                <a:buFontTx/>
                <a:buNone/>
                <a:tabLst/>
                <a:defRPr sz="1100" b="1">
                  <a:solidFill>
                    <a:srgbClr val="FFFFFF"/>
                  </a:solidFill>
                </a:defRPr>
              </a:pPr>
              <a:r>
                <a:rPr kumimoji="0" sz="1100" b="1" i="0" u="none" strike="noStrike" kern="1200" cap="none" spc="0" normalizeH="0" baseline="0" noProof="0">
                  <a:ln>
                    <a:noFill/>
                  </a:ln>
                  <a:solidFill>
                    <a:srgbClr val="FFFFFF"/>
                  </a:solidFill>
                  <a:effectLst/>
                  <a:uLnTx/>
                  <a:uFillTx/>
                  <a:latin typeface="Arial" panose="020B0604020202020204"/>
                  <a:ea typeface="+mn-ea"/>
                  <a:cs typeface="+mn-cs"/>
                </a:rPr>
                <a:t>Communication needs</a:t>
              </a:r>
              <a:r>
                <a:rPr kumimoji="0" lang="en-GB" sz="1100" b="1" i="0" u="none" strike="noStrike" kern="1200" cap="none" spc="0" normalizeH="0" baseline="0" noProof="0">
                  <a:ln>
                    <a:noFill/>
                  </a:ln>
                  <a:solidFill>
                    <a:srgbClr val="FFFFFF"/>
                  </a:solidFill>
                  <a:effectLst/>
                  <a:uLnTx/>
                  <a:uFillTx/>
                  <a:latin typeface="Arial" panose="020B0604020202020204"/>
                  <a:ea typeface="+mn-ea"/>
                  <a:cs typeface="+mn-cs"/>
                </a:rPr>
                <a:t>:</a:t>
              </a:r>
              <a:endParaRPr kumimoji="0" sz="1100" b="1" i="0" u="none" strike="noStrike" kern="1200" cap="none" spc="0" normalizeH="0" baseline="0" noProof="0">
                <a:ln>
                  <a:noFill/>
                </a:ln>
                <a:solidFill>
                  <a:srgbClr val="FFFFFF"/>
                </a:solidFill>
                <a:effectLst/>
                <a:uLnTx/>
                <a:uFillTx/>
                <a:latin typeface="Arial" panose="020B0604020202020204"/>
                <a:ea typeface="+mn-ea"/>
                <a:cs typeface="+mn-cs"/>
              </a:endParaRPr>
            </a:p>
            <a:p>
              <a:pPr marL="171398" marR="0" lvl="0" indent="-171398" algn="l" defTabSz="914125" rtl="0" eaLnBrk="1" fontAlgn="auto" latinLnBrk="0" hangingPunct="1">
                <a:lnSpc>
                  <a:spcPct val="90000"/>
                </a:lnSpc>
                <a:spcBef>
                  <a:spcPts val="0"/>
                </a:spcBef>
                <a:spcAft>
                  <a:spcPts val="0"/>
                </a:spcAft>
                <a:buClrTx/>
                <a:buSzPct val="100000"/>
                <a:buFont typeface="Arial"/>
                <a:buChar char="•"/>
                <a:tabLst/>
                <a:defRPr sz="1100">
                  <a:solidFill>
                    <a:srgbClr val="FFFFFF"/>
                  </a:solidFill>
                </a:defRPr>
              </a:pPr>
              <a:r>
                <a:rPr kumimoji="0" lang="en-US" sz="1100" b="0" i="0" u="none" strike="noStrike" kern="1200" cap="none" spc="0" normalizeH="0" baseline="0" noProof="0">
                  <a:ln>
                    <a:noFill/>
                  </a:ln>
                  <a:solidFill>
                    <a:srgbClr val="FFFFFF"/>
                  </a:solidFill>
                  <a:effectLst/>
                  <a:uLnTx/>
                  <a:uFillTx/>
                  <a:latin typeface="Arial" panose="020B0604020202020204"/>
                  <a:ea typeface="+mn-ea"/>
                  <a:cs typeface="+mn-cs"/>
                </a:rPr>
                <a:t>Address community s</a:t>
              </a:r>
              <a:r>
                <a:rPr kumimoji="0" sz="1100" b="0" i="0" u="none" strike="noStrike" kern="1200" cap="none" spc="0" normalizeH="0" baseline="0" noProof="0">
                  <a:ln>
                    <a:noFill/>
                  </a:ln>
                  <a:solidFill>
                    <a:srgbClr val="FFFFFF"/>
                  </a:solidFill>
                  <a:effectLst/>
                  <a:uLnTx/>
                  <a:uFillTx/>
                  <a:latin typeface="Arial" panose="020B0604020202020204"/>
                  <a:ea typeface="+mn-ea"/>
                  <a:cs typeface="+mn-cs"/>
                </a:rPr>
                <a:t>tigma</a:t>
              </a:r>
              <a:endParaRPr kumimoji="0" lang="en-GB" sz="1100" b="0" i="0" u="none" strike="noStrike" kern="1200" cap="none" spc="0" normalizeH="0" baseline="0" noProof="0">
                <a:ln>
                  <a:noFill/>
                </a:ln>
                <a:solidFill>
                  <a:srgbClr val="FFFFFF"/>
                </a:solidFill>
                <a:effectLst/>
                <a:uLnTx/>
                <a:uFillTx/>
                <a:latin typeface="Arial" panose="020B0604020202020204"/>
                <a:ea typeface="+mn-ea"/>
                <a:cs typeface="+mn-cs"/>
              </a:endParaRPr>
            </a:p>
            <a:p>
              <a:pPr marL="171398" marR="0" lvl="0" indent="-171398" algn="l" defTabSz="914125" rtl="0" eaLnBrk="1" fontAlgn="auto" latinLnBrk="0" hangingPunct="1">
                <a:lnSpc>
                  <a:spcPct val="90000"/>
                </a:lnSpc>
                <a:spcBef>
                  <a:spcPts val="0"/>
                </a:spcBef>
                <a:spcAft>
                  <a:spcPts val="0"/>
                </a:spcAft>
                <a:buClrTx/>
                <a:buSzPct val="100000"/>
                <a:buFont typeface="Arial"/>
                <a:buChar char="•"/>
                <a:tabLst/>
                <a:defRPr sz="1100">
                  <a:solidFill>
                    <a:srgbClr val="FFFFFF"/>
                  </a:solidFill>
                </a:defRPr>
              </a:pPr>
              <a:r>
                <a:rPr kumimoji="0" sz="1100" b="0" i="0" u="none" strike="noStrike" kern="1200" cap="none" spc="0" normalizeH="0" baseline="0" noProof="0">
                  <a:ln>
                    <a:noFill/>
                  </a:ln>
                  <a:solidFill>
                    <a:srgbClr val="FFFFFF"/>
                  </a:solidFill>
                  <a:effectLst/>
                  <a:uLnTx/>
                  <a:uFillTx/>
                  <a:latin typeface="Arial" panose="020B0604020202020204"/>
                  <a:ea typeface="+mn-ea"/>
                  <a:cs typeface="+mn-cs"/>
                </a:rPr>
                <a:t>Engagement through their doctors or via digital channels</a:t>
              </a:r>
              <a:endParaRPr kumimoji="0" lang="en-GB" sz="1100" b="0" i="0" u="none" strike="noStrike" kern="1200" cap="none" spc="0" normalizeH="0" baseline="0" noProof="0">
                <a:ln>
                  <a:noFill/>
                </a:ln>
                <a:solidFill>
                  <a:srgbClr val="FFFFFF"/>
                </a:solidFill>
                <a:effectLst/>
                <a:uLnTx/>
                <a:uFillTx/>
                <a:latin typeface="Arial" panose="020B0604020202020204"/>
                <a:ea typeface="+mn-ea"/>
                <a:cs typeface="+mn-cs"/>
              </a:endParaRPr>
            </a:p>
            <a:p>
              <a:pPr marL="171398" marR="0" lvl="0" indent="-171398" algn="l" defTabSz="914125" rtl="0" eaLnBrk="1" fontAlgn="auto" latinLnBrk="0" hangingPunct="1">
                <a:lnSpc>
                  <a:spcPct val="90000"/>
                </a:lnSpc>
                <a:spcBef>
                  <a:spcPts val="0"/>
                </a:spcBef>
                <a:spcAft>
                  <a:spcPts val="0"/>
                </a:spcAft>
                <a:buClrTx/>
                <a:buSzPct val="100000"/>
                <a:buFont typeface="Arial"/>
                <a:buChar char="•"/>
                <a:tabLst/>
                <a:defRPr sz="1100">
                  <a:solidFill>
                    <a:srgbClr val="FFFFFF"/>
                  </a:solidFill>
                </a:defRPr>
              </a:pPr>
              <a:r>
                <a:rPr kumimoji="0" lang="en-GB" sz="1100" b="0" i="0" u="none" strike="noStrike" kern="1200" cap="none" spc="0" normalizeH="0" baseline="0" noProof="0">
                  <a:ln>
                    <a:noFill/>
                  </a:ln>
                  <a:solidFill>
                    <a:srgbClr val="FFFFFF"/>
                  </a:solidFill>
                  <a:effectLst/>
                  <a:uLnTx/>
                  <a:uFillTx/>
                  <a:latin typeface="Arial" panose="020B0604020202020204"/>
                  <a:ea typeface="+mn-ea"/>
                  <a:cs typeface="+mn-cs"/>
                </a:rPr>
                <a:t>Education on the importance of timely treatment</a:t>
              </a:r>
              <a:endParaRPr kumimoji="0" sz="11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71" name="Beliefs…">
              <a:extLst>
                <a:ext uri="{FF2B5EF4-FFF2-40B4-BE49-F238E27FC236}">
                  <a16:creationId xmlns:a16="http://schemas.microsoft.com/office/drawing/2014/main" id="{4E9BB5B4-9F0D-927D-7D07-68B6CCEA8CCC}"/>
                </a:ext>
              </a:extLst>
            </p:cNvPr>
            <p:cNvSpPr txBox="1"/>
            <p:nvPr/>
          </p:nvSpPr>
          <p:spPr>
            <a:xfrm>
              <a:off x="6881009" y="3883494"/>
              <a:ext cx="4167316" cy="54937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ctr">
              <a:spAutoFit/>
            </a:bodyPr>
            <a:lstStyle/>
            <a:p>
              <a:pPr marL="0" marR="0" lvl="0" indent="0" algn="l" defTabSz="914400" rtl="0" eaLnBrk="1" fontAlgn="auto" latinLnBrk="0" hangingPunct="1">
                <a:lnSpc>
                  <a:spcPct val="90000"/>
                </a:lnSpc>
                <a:spcBef>
                  <a:spcPts val="0"/>
                </a:spcBef>
                <a:spcAft>
                  <a:spcPts val="0"/>
                </a:spcAft>
                <a:buClrTx/>
                <a:buSzTx/>
                <a:buFontTx/>
                <a:buNone/>
                <a:tabLst/>
                <a:defRPr sz="1100" b="1">
                  <a:solidFill>
                    <a:srgbClr val="FFFFFF"/>
                  </a:solidFill>
                </a:defRPr>
              </a:pPr>
              <a:r>
                <a:rPr kumimoji="0" sz="1100" b="1" i="0" u="none" strike="noStrike" kern="1200" cap="none" spc="0" normalizeH="0" baseline="0" noProof="0">
                  <a:ln>
                    <a:noFill/>
                  </a:ln>
                  <a:solidFill>
                    <a:srgbClr val="FFFFFF"/>
                  </a:solidFill>
                  <a:effectLst/>
                  <a:uLnTx/>
                  <a:uFillTx/>
                  <a:latin typeface="Arial" panose="020B0604020202020204"/>
                  <a:ea typeface="+mn-ea"/>
                  <a:cs typeface="+mn-cs"/>
                </a:rPr>
                <a:t>Beliefs</a:t>
              </a:r>
              <a:r>
                <a:rPr kumimoji="0" lang="en-GB" sz="1100" b="1" i="0" u="none" strike="noStrike" kern="1200" cap="none" spc="0" normalizeH="0" baseline="0" noProof="0">
                  <a:ln>
                    <a:noFill/>
                  </a:ln>
                  <a:solidFill>
                    <a:srgbClr val="FFFFFF"/>
                  </a:solidFill>
                  <a:effectLst/>
                  <a:uLnTx/>
                  <a:uFillTx/>
                  <a:latin typeface="Arial" panose="020B0604020202020204"/>
                  <a:ea typeface="+mn-ea"/>
                  <a:cs typeface="+mn-cs"/>
                </a:rPr>
                <a:t>:</a:t>
              </a:r>
              <a:endParaRPr kumimoji="0" sz="1100" b="1" i="0" u="none" strike="noStrike" kern="1200" cap="none" spc="0" normalizeH="0" baseline="0" noProof="0">
                <a:ln>
                  <a:noFill/>
                </a:ln>
                <a:solidFill>
                  <a:srgbClr val="FFFFFF"/>
                </a:solidFill>
                <a:effectLst/>
                <a:uLnTx/>
                <a:uFillTx/>
                <a:latin typeface="Arial" panose="020B0604020202020204"/>
                <a:ea typeface="+mn-ea"/>
                <a:cs typeface="+mn-cs"/>
              </a:endParaRPr>
            </a:p>
            <a:p>
              <a:pPr marL="171398" marR="0" lvl="0" indent="-171398" algn="l" defTabSz="914125" rtl="0" eaLnBrk="1" fontAlgn="auto" latinLnBrk="0" hangingPunct="1">
                <a:lnSpc>
                  <a:spcPct val="90000"/>
                </a:lnSpc>
                <a:spcBef>
                  <a:spcPts val="0"/>
                </a:spcBef>
                <a:spcAft>
                  <a:spcPts val="0"/>
                </a:spcAft>
                <a:buClrTx/>
                <a:buSzPct val="100000"/>
                <a:buFont typeface="Arial"/>
                <a:buChar char="•"/>
                <a:tabLst/>
                <a:defRPr sz="1100">
                  <a:solidFill>
                    <a:srgbClr val="FFFFFF"/>
                  </a:solidFill>
                </a:defRPr>
              </a:pPr>
              <a:r>
                <a:rPr kumimoji="0" sz="1100" b="0" i="0" u="none" strike="noStrike" kern="1200" cap="none" spc="0" normalizeH="0" baseline="0" noProof="0">
                  <a:ln>
                    <a:noFill/>
                  </a:ln>
                  <a:solidFill>
                    <a:srgbClr val="FFFFFF"/>
                  </a:solidFill>
                  <a:effectLst/>
                  <a:uLnTx/>
                  <a:uFillTx/>
                  <a:latin typeface="Arial" panose="020B0604020202020204"/>
                  <a:ea typeface="+mn-ea"/>
                  <a:cs typeface="+mn-cs"/>
                </a:rPr>
                <a:t>More private and prefer to receive information from their doctor</a:t>
              </a:r>
            </a:p>
            <a:p>
              <a:pPr marL="171398" marR="0" lvl="0" indent="-171398" algn="l" defTabSz="914125" rtl="0" eaLnBrk="1" fontAlgn="auto" latinLnBrk="0" hangingPunct="1">
                <a:lnSpc>
                  <a:spcPct val="90000"/>
                </a:lnSpc>
                <a:spcBef>
                  <a:spcPts val="0"/>
                </a:spcBef>
                <a:spcAft>
                  <a:spcPts val="0"/>
                </a:spcAft>
                <a:buClrTx/>
                <a:buSzPct val="100000"/>
                <a:buFont typeface="Arial"/>
                <a:buChar char="•"/>
                <a:tabLst/>
                <a:defRPr sz="1100">
                  <a:solidFill>
                    <a:srgbClr val="FFFFFF"/>
                  </a:solidFill>
                </a:defRPr>
              </a:pPr>
              <a:r>
                <a:rPr kumimoji="0" sz="1100" b="0" i="0" u="none" strike="noStrike" kern="1200" cap="none" spc="0" normalizeH="0" baseline="0" noProof="0">
                  <a:ln>
                    <a:noFill/>
                  </a:ln>
                  <a:solidFill>
                    <a:srgbClr val="FFFFFF"/>
                  </a:solidFill>
                  <a:effectLst/>
                  <a:uLnTx/>
                  <a:uFillTx/>
                  <a:latin typeface="Arial" panose="020B0604020202020204"/>
                  <a:ea typeface="+mn-ea"/>
                  <a:cs typeface="+mn-cs"/>
                </a:rPr>
                <a:t>Associate support groups with “sympathy-seeking” or “venting”</a:t>
              </a:r>
            </a:p>
          </p:txBody>
        </p:sp>
        <p:grpSp>
          <p:nvGrpSpPr>
            <p:cNvPr id="31" name="Group 30">
              <a:extLst>
                <a:ext uri="{FF2B5EF4-FFF2-40B4-BE49-F238E27FC236}">
                  <a16:creationId xmlns:a16="http://schemas.microsoft.com/office/drawing/2014/main" id="{292CA95F-EF7F-ACA6-8EC7-A3950390449B}"/>
                </a:ext>
              </a:extLst>
            </p:cNvPr>
            <p:cNvGrpSpPr/>
            <p:nvPr/>
          </p:nvGrpSpPr>
          <p:grpSpPr>
            <a:xfrm>
              <a:off x="3913320" y="2827588"/>
              <a:ext cx="845659" cy="850568"/>
              <a:chOff x="2206440" y="2819330"/>
              <a:chExt cx="845659" cy="850568"/>
            </a:xfrm>
          </p:grpSpPr>
          <p:sp>
            <p:nvSpPr>
              <p:cNvPr id="2" name="Oval 12">
                <a:extLst>
                  <a:ext uri="{FF2B5EF4-FFF2-40B4-BE49-F238E27FC236}">
                    <a16:creationId xmlns:a16="http://schemas.microsoft.com/office/drawing/2014/main" id="{38FA1E0A-4133-6BA5-C4C1-FED960BE7CA8}"/>
                  </a:ext>
                </a:extLst>
              </p:cNvPr>
              <p:cNvSpPr/>
              <p:nvPr/>
            </p:nvSpPr>
            <p:spPr>
              <a:xfrm>
                <a:off x="2206440" y="2819330"/>
                <a:ext cx="845659" cy="845659"/>
              </a:xfrm>
              <a:prstGeom prst="ellipse">
                <a:avLst/>
              </a:prstGeom>
              <a:solidFill>
                <a:srgbClr val="FFFFFF"/>
              </a:solidFill>
              <a:ln w="28575">
                <a:solidFill>
                  <a:srgbClr val="307076"/>
                </a:solidFill>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400">
                    <a:solidFill>
                      <a:srgbClr val="FFFFFF"/>
                    </a:solidFill>
                  </a:defRPr>
                </a:pPr>
                <a:endParaRPr kumimoji="0" sz="14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3" name="Picture 11" descr="Picture 11">
                <a:extLst>
                  <a:ext uri="{FF2B5EF4-FFF2-40B4-BE49-F238E27FC236}">
                    <a16:creationId xmlns:a16="http://schemas.microsoft.com/office/drawing/2014/main" id="{EE1A6363-D4FE-38FE-2856-D3ADDB85EBF2}"/>
                  </a:ext>
                </a:extLst>
              </p:cNvPr>
              <p:cNvPicPr>
                <a:picLocks noChangeAspect="1"/>
              </p:cNvPicPr>
              <p:nvPr/>
            </p:nvPicPr>
            <p:blipFill>
              <a:blip r:embed="rId2"/>
              <a:srcRect l="11048" t="15271" r="10019"/>
              <a:stretch>
                <a:fillRect/>
              </a:stretch>
            </p:blipFill>
            <p:spPr>
              <a:xfrm>
                <a:off x="2230607" y="2824239"/>
                <a:ext cx="816372" cy="845659"/>
              </a:xfrm>
              <a:custGeom>
                <a:avLst/>
                <a:gdLst/>
                <a:ahLst/>
                <a:cxnLst>
                  <a:cxn ang="0">
                    <a:pos x="wd2" y="hd2"/>
                  </a:cxn>
                  <a:cxn ang="5400000">
                    <a:pos x="wd2" y="hd2"/>
                  </a:cxn>
                  <a:cxn ang="10800000">
                    <a:pos x="wd2" y="hd2"/>
                  </a:cxn>
                  <a:cxn ang="16200000">
                    <a:pos x="wd2" y="hd2"/>
                  </a:cxn>
                </a:cxnLst>
                <a:rect l="0" t="0" r="r" b="b"/>
                <a:pathLst>
                  <a:path w="21600" h="21600" extrusionOk="0">
                    <a:moveTo>
                      <a:pt x="10795" y="0"/>
                    </a:moveTo>
                    <a:cubicBezTo>
                      <a:pt x="4831" y="0"/>
                      <a:pt x="0" y="4832"/>
                      <a:pt x="0" y="10795"/>
                    </a:cubicBezTo>
                    <a:cubicBezTo>
                      <a:pt x="0" y="16758"/>
                      <a:pt x="4831" y="21600"/>
                      <a:pt x="10795" y="21600"/>
                    </a:cubicBezTo>
                    <a:cubicBezTo>
                      <a:pt x="16758" y="21600"/>
                      <a:pt x="21600" y="16758"/>
                      <a:pt x="21600" y="10795"/>
                    </a:cubicBezTo>
                    <a:cubicBezTo>
                      <a:pt x="21600" y="4832"/>
                      <a:pt x="16758" y="0"/>
                      <a:pt x="10795" y="0"/>
                    </a:cubicBezTo>
                    <a:close/>
                  </a:path>
                </a:pathLst>
              </a:custGeom>
              <a:ln w="12700">
                <a:miter lim="400000"/>
              </a:ln>
            </p:spPr>
          </p:pic>
        </p:grpSp>
        <p:sp>
          <p:nvSpPr>
            <p:cNvPr id="6" name="Rectangle">
              <a:extLst>
                <a:ext uri="{FF2B5EF4-FFF2-40B4-BE49-F238E27FC236}">
                  <a16:creationId xmlns:a16="http://schemas.microsoft.com/office/drawing/2014/main" id="{30E3F2ED-ED03-8393-BF35-A90A0CEE615D}"/>
                </a:ext>
              </a:extLst>
            </p:cNvPr>
            <p:cNvSpPr/>
            <p:nvPr/>
          </p:nvSpPr>
          <p:spPr>
            <a:xfrm>
              <a:off x="2431129" y="3472308"/>
              <a:ext cx="4052452" cy="325511"/>
            </a:xfrm>
            <a:prstGeom prst="rect">
              <a:avLst/>
            </a:prstGeom>
            <a:solidFill>
              <a:srgbClr val="307076"/>
            </a:solidFill>
            <a:ln w="12700">
              <a:miter lim="400000"/>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100" b="1">
                  <a:solidFill>
                    <a:srgbClr val="C9FDFF"/>
                  </a:solidFill>
                </a:defRPr>
              </a:pPr>
              <a:endParaRPr kumimoji="0" sz="1100" b="1" i="0" u="none" strike="noStrike" kern="1200" cap="none" spc="0" normalizeH="0" baseline="0" noProof="0">
                <a:ln>
                  <a:noFill/>
                </a:ln>
                <a:solidFill>
                  <a:srgbClr val="C9FDFF"/>
                </a:solidFill>
                <a:effectLst/>
                <a:uLnTx/>
                <a:uFillTx/>
                <a:latin typeface="Arial" panose="020B0604020202020204"/>
                <a:ea typeface="+mn-ea"/>
                <a:cs typeface="+mn-cs"/>
              </a:endParaRPr>
            </a:p>
          </p:txBody>
        </p:sp>
        <p:sp>
          <p:nvSpPr>
            <p:cNvPr id="8" name="Accessibility-challenged traditionalists">
              <a:extLst>
                <a:ext uri="{FF2B5EF4-FFF2-40B4-BE49-F238E27FC236}">
                  <a16:creationId xmlns:a16="http://schemas.microsoft.com/office/drawing/2014/main" id="{A3165208-3658-4ED2-00C6-FD430DD2F61D}"/>
                </a:ext>
              </a:extLst>
            </p:cNvPr>
            <p:cNvSpPr txBox="1"/>
            <p:nvPr/>
          </p:nvSpPr>
          <p:spPr>
            <a:xfrm>
              <a:off x="2498181" y="3496758"/>
              <a:ext cx="3551688" cy="23926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defRPr sz="1100" b="1" cap="all">
                  <a:solidFill>
                    <a:srgbClr val="FFFFFF"/>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100" b="1" i="0" u="none" strike="noStrike" kern="1200" cap="all" spc="0" normalizeH="0" baseline="0" noProof="0">
                  <a:ln>
                    <a:noFill/>
                  </a:ln>
                  <a:solidFill>
                    <a:srgbClr val="FFFFFF"/>
                  </a:solidFill>
                  <a:effectLst/>
                  <a:uLnTx/>
                  <a:uFillTx/>
                  <a:latin typeface="Arial" panose="020B0604020202020204"/>
                  <a:ea typeface="+mn-ea"/>
                  <a:cs typeface="+mn-cs"/>
                </a:rPr>
                <a:t>Accessibility-challenged traditionalists</a:t>
              </a:r>
            </a:p>
          </p:txBody>
        </p:sp>
        <p:grpSp>
          <p:nvGrpSpPr>
            <p:cNvPr id="29" name="Group 28">
              <a:extLst>
                <a:ext uri="{FF2B5EF4-FFF2-40B4-BE49-F238E27FC236}">
                  <a16:creationId xmlns:a16="http://schemas.microsoft.com/office/drawing/2014/main" id="{2FC862E8-0477-B03B-A2A0-AB3CC23C26E3}"/>
                </a:ext>
              </a:extLst>
            </p:cNvPr>
            <p:cNvGrpSpPr/>
            <p:nvPr/>
          </p:nvGrpSpPr>
          <p:grpSpPr>
            <a:xfrm>
              <a:off x="8590575" y="2822972"/>
              <a:ext cx="845659" cy="852200"/>
              <a:chOff x="6629695" y="2802652"/>
              <a:chExt cx="845659" cy="852200"/>
            </a:xfrm>
          </p:grpSpPr>
          <p:sp>
            <p:nvSpPr>
              <p:cNvPr id="43" name="Oval 39">
                <a:extLst>
                  <a:ext uri="{FF2B5EF4-FFF2-40B4-BE49-F238E27FC236}">
                    <a16:creationId xmlns:a16="http://schemas.microsoft.com/office/drawing/2014/main" id="{E2C9C2EC-E9A7-949F-D7DF-1AB1237CC539}"/>
                  </a:ext>
                </a:extLst>
              </p:cNvPr>
              <p:cNvSpPr/>
              <p:nvPr/>
            </p:nvSpPr>
            <p:spPr>
              <a:xfrm>
                <a:off x="6629695" y="2809193"/>
                <a:ext cx="845659" cy="845659"/>
              </a:xfrm>
              <a:prstGeom prst="ellipse">
                <a:avLst/>
              </a:prstGeom>
              <a:solidFill>
                <a:srgbClr val="FFFFFF"/>
              </a:solidFill>
              <a:ln w="28575">
                <a:solidFill>
                  <a:srgbClr val="15134C"/>
                </a:solidFill>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400">
                    <a:solidFill>
                      <a:srgbClr val="FFFFFF"/>
                    </a:solidFill>
                  </a:defRPr>
                </a:pPr>
                <a:endParaRPr kumimoji="0" sz="14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44" name="Picture 4" descr="Picture 4">
                <a:extLst>
                  <a:ext uri="{FF2B5EF4-FFF2-40B4-BE49-F238E27FC236}">
                    <a16:creationId xmlns:a16="http://schemas.microsoft.com/office/drawing/2014/main" id="{4D052DAE-7B3D-8B21-BEC0-7E60E01E4F7E}"/>
                  </a:ext>
                </a:extLst>
              </p:cNvPr>
              <p:cNvPicPr>
                <a:picLocks noChangeAspect="1"/>
              </p:cNvPicPr>
              <p:nvPr/>
            </p:nvPicPr>
            <p:blipFill>
              <a:blip r:embed="rId3"/>
              <a:srcRect l="10786" t="3296" r="36580" b="17830"/>
              <a:stretch>
                <a:fillRect/>
              </a:stretch>
            </p:blipFill>
            <p:spPr>
              <a:xfrm>
                <a:off x="6641956" y="2802652"/>
                <a:ext cx="824373" cy="823601"/>
              </a:xfrm>
              <a:custGeom>
                <a:avLst/>
                <a:gdLst/>
                <a:ahLst/>
                <a:cxnLst>
                  <a:cxn ang="0">
                    <a:pos x="wd2" y="hd2"/>
                  </a:cxn>
                  <a:cxn ang="5400000">
                    <a:pos x="wd2" y="hd2"/>
                  </a:cxn>
                  <a:cxn ang="10800000">
                    <a:pos x="wd2" y="hd2"/>
                  </a:cxn>
                  <a:cxn ang="16200000">
                    <a:pos x="wd2" y="hd2"/>
                  </a:cxn>
                </a:cxnLst>
                <a:rect l="0" t="0" r="r" b="b"/>
                <a:pathLst>
                  <a:path w="21600" h="21600" extrusionOk="0">
                    <a:moveTo>
                      <a:pt x="10795" y="0"/>
                    </a:moveTo>
                    <a:cubicBezTo>
                      <a:pt x="4831" y="0"/>
                      <a:pt x="0" y="4831"/>
                      <a:pt x="0" y="10795"/>
                    </a:cubicBezTo>
                    <a:cubicBezTo>
                      <a:pt x="0" y="16759"/>
                      <a:pt x="4831" y="21600"/>
                      <a:pt x="10795" y="21600"/>
                    </a:cubicBezTo>
                    <a:cubicBezTo>
                      <a:pt x="16759" y="21600"/>
                      <a:pt x="21600" y="16759"/>
                      <a:pt x="21600" y="10795"/>
                    </a:cubicBezTo>
                    <a:cubicBezTo>
                      <a:pt x="21600" y="4831"/>
                      <a:pt x="16759" y="0"/>
                      <a:pt x="10795" y="0"/>
                    </a:cubicBezTo>
                    <a:close/>
                  </a:path>
                </a:pathLst>
              </a:custGeom>
              <a:ln w="12700">
                <a:miter lim="400000"/>
              </a:ln>
            </p:spPr>
          </p:pic>
        </p:grpSp>
        <p:sp>
          <p:nvSpPr>
            <p:cNvPr id="45" name="Rectangle">
              <a:extLst>
                <a:ext uri="{FF2B5EF4-FFF2-40B4-BE49-F238E27FC236}">
                  <a16:creationId xmlns:a16="http://schemas.microsoft.com/office/drawing/2014/main" id="{27965D12-A042-2BF0-4E6E-861C76CEE5E1}"/>
                </a:ext>
              </a:extLst>
            </p:cNvPr>
            <p:cNvSpPr/>
            <p:nvPr/>
          </p:nvSpPr>
          <p:spPr>
            <a:xfrm>
              <a:off x="6841690" y="3472310"/>
              <a:ext cx="4324150" cy="321212"/>
            </a:xfrm>
            <a:prstGeom prst="rect">
              <a:avLst/>
            </a:prstGeom>
            <a:solidFill>
              <a:srgbClr val="15134C"/>
            </a:solidFill>
            <a:ln w="12700">
              <a:miter lim="400000"/>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a:solidFill>
                    <a:srgbClr val="FFFFFF"/>
                  </a:solidFill>
                </a:defRPr>
              </a:pPr>
              <a:endParaRPr kumimoji="0"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68" name="Under-served digital wizards">
              <a:extLst>
                <a:ext uri="{FF2B5EF4-FFF2-40B4-BE49-F238E27FC236}">
                  <a16:creationId xmlns:a16="http://schemas.microsoft.com/office/drawing/2014/main" id="{919ADFAB-D993-B5A2-90BF-E3DDAA81FD26}"/>
                </a:ext>
              </a:extLst>
            </p:cNvPr>
            <p:cNvSpPr txBox="1"/>
            <p:nvPr/>
          </p:nvSpPr>
          <p:spPr>
            <a:xfrm>
              <a:off x="6917754" y="3496758"/>
              <a:ext cx="3178750" cy="23926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defRPr sz="1100" b="1" cap="all" spc="44">
                  <a:solidFill>
                    <a:srgbClr val="FFFFFF"/>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100" b="1" i="0" u="none" strike="noStrike" kern="1200" cap="all" spc="44" normalizeH="0" baseline="0" noProof="0">
                  <a:ln>
                    <a:noFill/>
                  </a:ln>
                  <a:solidFill>
                    <a:srgbClr val="FFFFFF"/>
                  </a:solidFill>
                  <a:effectLst/>
                  <a:uLnTx/>
                  <a:uFillTx/>
                  <a:latin typeface="Arial" panose="020B0604020202020204"/>
                  <a:ea typeface="+mn-ea"/>
                  <a:cs typeface="+mn-cs"/>
                </a:rPr>
                <a:t>Under-served digital wizards</a:t>
              </a:r>
            </a:p>
          </p:txBody>
        </p:sp>
      </p:grpSp>
      <p:sp>
        <p:nvSpPr>
          <p:cNvPr id="72" name="Slide Number Placeholder 5">
            <a:extLst>
              <a:ext uri="{FF2B5EF4-FFF2-40B4-BE49-F238E27FC236}">
                <a16:creationId xmlns:a16="http://schemas.microsoft.com/office/drawing/2014/main" id="{ECB23F8F-5770-1206-A829-752827A6221E}"/>
              </a:ext>
            </a:extLst>
          </p:cNvPr>
          <p:cNvSpPr txBox="1">
            <a:spLocks/>
          </p:cNvSpPr>
          <p:nvPr/>
        </p:nvSpPr>
        <p:spPr>
          <a:xfrm>
            <a:off x="257599" y="6486523"/>
            <a:ext cx="245404" cy="22698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defPPr marL="0" marR="0" indent="0" algn="l" defTabSz="914400" rtl="0" fontAlgn="auto" latinLnBrk="1" hangingPunct="0">
              <a:lnSpc>
                <a:spcPct val="100000"/>
              </a:lnSpc>
              <a:spcBef>
                <a:spcPts val="0"/>
              </a:spcBef>
              <a:spcAft>
                <a:spcPts val="0"/>
              </a:spcAft>
              <a:buClrTx/>
              <a:buSzTx/>
              <a:buFontTx/>
              <a:buNone/>
              <a:tabLst/>
              <a:defRPr kumimoji="0" lang="en-US" sz="1800" b="0" i="0" u="none" strike="noStrike" cap="none" spc="0" normalizeH="0" baseline="0">
                <a:ln>
                  <a:noFill/>
                </a:ln>
                <a:solidFill>
                  <a:srgbClr val="000000"/>
                </a:solidFill>
                <a:effectLst/>
                <a:uFillTx/>
              </a:defRPr>
            </a:defPPr>
            <a:lvl1pPr marL="0" marR="0" indent="0" algn="ctr" defTabSz="914400" rtl="0" eaLnBrk="1" fontAlgn="auto" latinLnBrk="0" hangingPunct="0">
              <a:lnSpc>
                <a:spcPct val="100000"/>
              </a:lnSpc>
              <a:spcBef>
                <a:spcPts val="0"/>
              </a:spcBef>
              <a:spcAft>
                <a:spcPts val="0"/>
              </a:spcAft>
              <a:buClrTx/>
              <a:buSzTx/>
              <a:buFontTx/>
              <a:buNone/>
              <a:tabLst/>
              <a:defRPr kumimoji="0" sz="1000" b="0" i="0" u="none" strike="noStrike" kern="1200" cap="none" spc="0" normalizeH="0" baseline="0">
                <a:ln>
                  <a:noFill/>
                </a:ln>
                <a:solidFill>
                  <a:schemeClr val="accent5"/>
                </a:solidFill>
                <a:effectLst/>
                <a:uFillTx/>
                <a:latin typeface="Arial"/>
                <a:ea typeface="Arial"/>
                <a:cs typeface="Arial"/>
                <a:sym typeface="Arial"/>
              </a:defRPr>
            </a:lvl1pPr>
            <a:lvl2pPr marL="0" marR="0" indent="457200" algn="l" defTabSz="914400" rtl="0" eaLnBrk="1" fontAlgn="auto" latinLnBrk="0" hangingPunct="0">
              <a:lnSpc>
                <a:spcPct val="100000"/>
              </a:lnSpc>
              <a:spcBef>
                <a:spcPts val="0"/>
              </a:spcBef>
              <a:spcAft>
                <a:spcPts val="0"/>
              </a:spcAft>
              <a:buClrTx/>
              <a:buSzTx/>
              <a:buFontTx/>
              <a:buNone/>
              <a:tabLst/>
              <a:defRPr kumimoji="0" sz="1800" b="0" i="0" u="none" strike="noStrike" kern="1200" cap="none" spc="0" normalizeH="0" baseline="0">
                <a:ln>
                  <a:noFill/>
                </a:ln>
                <a:solidFill>
                  <a:srgbClr val="000000"/>
                </a:solidFill>
                <a:effectLst/>
                <a:uFillTx/>
                <a:latin typeface="Arial"/>
                <a:ea typeface="Arial"/>
                <a:cs typeface="Arial"/>
                <a:sym typeface="Arial"/>
              </a:defRPr>
            </a:lvl2pPr>
            <a:lvl3pPr marL="0" marR="0" indent="914400" algn="l" defTabSz="914400" rtl="0" eaLnBrk="1" fontAlgn="auto" latinLnBrk="0" hangingPunct="0">
              <a:lnSpc>
                <a:spcPct val="100000"/>
              </a:lnSpc>
              <a:spcBef>
                <a:spcPts val="0"/>
              </a:spcBef>
              <a:spcAft>
                <a:spcPts val="0"/>
              </a:spcAft>
              <a:buClrTx/>
              <a:buSzTx/>
              <a:buFontTx/>
              <a:buNone/>
              <a:tabLst/>
              <a:defRPr kumimoji="0" sz="1800" b="0" i="0" u="none" strike="noStrike" kern="1200" cap="none" spc="0" normalizeH="0" baseline="0">
                <a:ln>
                  <a:noFill/>
                </a:ln>
                <a:solidFill>
                  <a:srgbClr val="000000"/>
                </a:solidFill>
                <a:effectLst/>
                <a:uFillTx/>
                <a:latin typeface="Arial"/>
                <a:ea typeface="Arial"/>
                <a:cs typeface="Arial"/>
                <a:sym typeface="Arial"/>
              </a:defRPr>
            </a:lvl3pPr>
            <a:lvl4pPr marL="0" marR="0" indent="1371600" algn="l" defTabSz="914400" rtl="0" eaLnBrk="1" fontAlgn="auto" latinLnBrk="0" hangingPunct="0">
              <a:lnSpc>
                <a:spcPct val="100000"/>
              </a:lnSpc>
              <a:spcBef>
                <a:spcPts val="0"/>
              </a:spcBef>
              <a:spcAft>
                <a:spcPts val="0"/>
              </a:spcAft>
              <a:buClrTx/>
              <a:buSzTx/>
              <a:buFontTx/>
              <a:buNone/>
              <a:tabLst/>
              <a:defRPr kumimoji="0" sz="1800" b="0" i="0" u="none" strike="noStrike" kern="1200" cap="none" spc="0" normalizeH="0" baseline="0">
                <a:ln>
                  <a:noFill/>
                </a:ln>
                <a:solidFill>
                  <a:srgbClr val="000000"/>
                </a:solidFill>
                <a:effectLst/>
                <a:uFillTx/>
                <a:latin typeface="Arial"/>
                <a:ea typeface="Arial"/>
                <a:cs typeface="Arial"/>
                <a:sym typeface="Arial"/>
              </a:defRPr>
            </a:lvl4pPr>
            <a:lvl5pPr marL="0" marR="0" indent="1828800" algn="l" defTabSz="914400" rtl="0" eaLnBrk="1" fontAlgn="auto" latinLnBrk="0" hangingPunct="0">
              <a:lnSpc>
                <a:spcPct val="100000"/>
              </a:lnSpc>
              <a:spcBef>
                <a:spcPts val="0"/>
              </a:spcBef>
              <a:spcAft>
                <a:spcPts val="0"/>
              </a:spcAft>
              <a:buClrTx/>
              <a:buSzTx/>
              <a:buFontTx/>
              <a:buNone/>
              <a:tabLst/>
              <a:defRPr kumimoji="0" sz="1800" b="0" i="0" u="none" strike="noStrike" kern="1200" cap="none" spc="0" normalizeH="0" baseline="0">
                <a:ln>
                  <a:noFill/>
                </a:ln>
                <a:solidFill>
                  <a:srgbClr val="000000"/>
                </a:solidFill>
                <a:effectLst/>
                <a:uFillTx/>
                <a:latin typeface="Arial"/>
                <a:ea typeface="Arial"/>
                <a:cs typeface="Arial"/>
                <a:sym typeface="Arial"/>
              </a:defRPr>
            </a:lvl5pPr>
            <a:lvl6pPr marL="0" marR="0" indent="2286000" algn="l" defTabSz="914400" rtl="0" eaLnBrk="1" fontAlgn="auto" latinLnBrk="0" hangingPunct="0">
              <a:lnSpc>
                <a:spcPct val="100000"/>
              </a:lnSpc>
              <a:spcBef>
                <a:spcPts val="0"/>
              </a:spcBef>
              <a:spcAft>
                <a:spcPts val="0"/>
              </a:spcAft>
              <a:buClrTx/>
              <a:buSzTx/>
              <a:buFontTx/>
              <a:buNone/>
              <a:tabLst/>
              <a:defRPr kumimoji="0" sz="1800" b="0" i="0" u="none" strike="noStrike" kern="1200" cap="none" spc="0" normalizeH="0" baseline="0">
                <a:ln>
                  <a:noFill/>
                </a:ln>
                <a:solidFill>
                  <a:srgbClr val="000000"/>
                </a:solidFill>
                <a:effectLst/>
                <a:uFillTx/>
                <a:latin typeface="Arial"/>
                <a:ea typeface="Arial"/>
                <a:cs typeface="Arial"/>
                <a:sym typeface="Arial"/>
              </a:defRPr>
            </a:lvl6pPr>
            <a:lvl7pPr marL="0" marR="0" indent="2743200" algn="l" defTabSz="914400" rtl="0" eaLnBrk="1" fontAlgn="auto" latinLnBrk="0" hangingPunct="0">
              <a:lnSpc>
                <a:spcPct val="100000"/>
              </a:lnSpc>
              <a:spcBef>
                <a:spcPts val="0"/>
              </a:spcBef>
              <a:spcAft>
                <a:spcPts val="0"/>
              </a:spcAft>
              <a:buClrTx/>
              <a:buSzTx/>
              <a:buFontTx/>
              <a:buNone/>
              <a:tabLst/>
              <a:defRPr kumimoji="0" sz="1800" b="0" i="0" u="none" strike="noStrike" kern="1200" cap="none" spc="0" normalizeH="0" baseline="0">
                <a:ln>
                  <a:noFill/>
                </a:ln>
                <a:solidFill>
                  <a:srgbClr val="000000"/>
                </a:solidFill>
                <a:effectLst/>
                <a:uFillTx/>
                <a:latin typeface="Arial"/>
                <a:ea typeface="Arial"/>
                <a:cs typeface="Arial"/>
                <a:sym typeface="Arial"/>
              </a:defRPr>
            </a:lvl7pPr>
            <a:lvl8pPr marL="0" marR="0" indent="3200400" algn="l" defTabSz="914400" rtl="0" eaLnBrk="1" fontAlgn="auto" latinLnBrk="0" hangingPunct="0">
              <a:lnSpc>
                <a:spcPct val="100000"/>
              </a:lnSpc>
              <a:spcBef>
                <a:spcPts val="0"/>
              </a:spcBef>
              <a:spcAft>
                <a:spcPts val="0"/>
              </a:spcAft>
              <a:buClrTx/>
              <a:buSzTx/>
              <a:buFontTx/>
              <a:buNone/>
              <a:tabLst/>
              <a:defRPr kumimoji="0" sz="1800" b="0" i="0" u="none" strike="noStrike" kern="1200" cap="none" spc="0" normalizeH="0" baseline="0">
                <a:ln>
                  <a:noFill/>
                </a:ln>
                <a:solidFill>
                  <a:srgbClr val="000000"/>
                </a:solidFill>
                <a:effectLst/>
                <a:uFillTx/>
                <a:latin typeface="Arial"/>
                <a:ea typeface="Arial"/>
                <a:cs typeface="Arial"/>
                <a:sym typeface="Arial"/>
              </a:defRPr>
            </a:lvl8pPr>
            <a:lvl9pPr marL="0" marR="0" indent="3657600" algn="l" defTabSz="914400" rtl="0" eaLnBrk="1" fontAlgn="auto" latinLnBrk="0" hangingPunct="0">
              <a:lnSpc>
                <a:spcPct val="100000"/>
              </a:lnSpc>
              <a:spcBef>
                <a:spcPts val="0"/>
              </a:spcBef>
              <a:spcAft>
                <a:spcPts val="0"/>
              </a:spcAft>
              <a:buClrTx/>
              <a:buSzTx/>
              <a:buFontTx/>
              <a:buNone/>
              <a:tabLst/>
              <a:defRPr kumimoji="0" sz="1800" b="0" i="0" u="none" strike="noStrike" kern="1200" cap="none" spc="0" normalizeH="0" baseline="0">
                <a:ln>
                  <a:noFill/>
                </a:ln>
                <a:solidFill>
                  <a:srgbClr val="000000"/>
                </a:solidFill>
                <a:effectLst/>
                <a:uFillTx/>
                <a:latin typeface="Arial"/>
                <a:ea typeface="Arial"/>
                <a:cs typeface="Arial"/>
                <a:sym typeface="Arial"/>
              </a:defRPr>
            </a:lvl9pPr>
          </a:lstStyle>
          <a:p>
            <a:pPr marL="0" marR="0" lvl="0" indent="0" algn="ctr" defTabSz="914400" rtl="0" eaLnBrk="1" fontAlgn="auto" latinLnBrk="0" hangingPunct="0">
              <a:lnSpc>
                <a:spcPct val="100000"/>
              </a:lnSpc>
              <a:spcBef>
                <a:spcPts val="0"/>
              </a:spcBef>
              <a:spcAft>
                <a:spcPts val="0"/>
              </a:spcAft>
              <a:buClrTx/>
              <a:buSzTx/>
              <a:buFontTx/>
              <a:buNone/>
              <a:tabLst/>
              <a:defRPr/>
            </a:pPr>
            <a:fld id="{86CB4B4D-7CA3-9044-876B-883B54F8677D}" type="slidenum">
              <a:rPr kumimoji="0" lang="en-US" sz="1000" b="0" i="0" u="none" strike="noStrike" kern="1200" cap="none" spc="0" normalizeH="0" baseline="0" noProof="0" smtClean="0">
                <a:ln>
                  <a:noFill/>
                </a:ln>
                <a:solidFill>
                  <a:srgbClr val="00E5EF"/>
                </a:solidFill>
                <a:effectLst/>
                <a:uLnTx/>
                <a:uFillTx/>
                <a:latin typeface="Arial"/>
                <a:cs typeface="Arial"/>
                <a:sym typeface="Arial"/>
              </a:rPr>
              <a:pPr marL="0" marR="0" lvl="0" indent="0" algn="ctr" defTabSz="914400" rtl="0" eaLnBrk="1" fontAlgn="auto" latinLnBrk="0" hangingPunct="0">
                <a:lnSpc>
                  <a:spcPct val="100000"/>
                </a:lnSpc>
                <a:spcBef>
                  <a:spcPts val="0"/>
                </a:spcBef>
                <a:spcAft>
                  <a:spcPts val="0"/>
                </a:spcAft>
                <a:buClrTx/>
                <a:buSzTx/>
                <a:buFontTx/>
                <a:buNone/>
                <a:tabLst/>
                <a:defRPr/>
              </a:pPr>
              <a:t>31</a:t>
            </a:fld>
            <a:endParaRPr kumimoji="0" lang="en-US" sz="1000" b="0" i="0" u="none" strike="noStrike" kern="1200" cap="none" spc="0" normalizeH="0" baseline="0" noProof="0">
              <a:ln>
                <a:noFill/>
              </a:ln>
              <a:solidFill>
                <a:srgbClr val="00E5EF"/>
              </a:solidFill>
              <a:effectLst/>
              <a:uLnTx/>
              <a:uFillTx/>
              <a:latin typeface="Arial"/>
              <a:cs typeface="Arial"/>
              <a:sym typeface="Arial"/>
            </a:endParaRPr>
          </a:p>
        </p:txBody>
      </p:sp>
      <p:grpSp>
        <p:nvGrpSpPr>
          <p:cNvPr id="26" name="Group 25">
            <a:extLst>
              <a:ext uri="{FF2B5EF4-FFF2-40B4-BE49-F238E27FC236}">
                <a16:creationId xmlns:a16="http://schemas.microsoft.com/office/drawing/2014/main" id="{5D5EA22E-8B3A-010D-82DF-58E16C5CE194}"/>
              </a:ext>
            </a:extLst>
          </p:cNvPr>
          <p:cNvGrpSpPr/>
          <p:nvPr/>
        </p:nvGrpSpPr>
        <p:grpSpPr>
          <a:xfrm>
            <a:off x="1820999" y="1180559"/>
            <a:ext cx="12013635" cy="1573029"/>
            <a:chOff x="1820999" y="1180559"/>
            <a:chExt cx="12013635" cy="1573029"/>
          </a:xfrm>
        </p:grpSpPr>
        <p:sp>
          <p:nvSpPr>
            <p:cNvPr id="42" name="Method:">
              <a:extLst>
                <a:ext uri="{FF2B5EF4-FFF2-40B4-BE49-F238E27FC236}">
                  <a16:creationId xmlns:a16="http://schemas.microsoft.com/office/drawing/2014/main" id="{E27EEA7D-BE9F-836B-80FA-5C73D6017375}"/>
                </a:ext>
              </a:extLst>
            </p:cNvPr>
            <p:cNvSpPr txBox="1"/>
            <p:nvPr/>
          </p:nvSpPr>
          <p:spPr>
            <a:xfrm>
              <a:off x="2200456" y="2249933"/>
              <a:ext cx="1120536" cy="26425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defRPr sz="1200" b="1" cap="all" spc="257">
                  <a:solidFill>
                    <a:srgbClr val="51B9C5"/>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200" b="1" i="0" u="none" strike="noStrike" kern="1200" cap="all" spc="257" normalizeH="0" baseline="0" noProof="0">
                  <a:ln>
                    <a:noFill/>
                  </a:ln>
                  <a:solidFill>
                    <a:srgbClr val="51B9C5"/>
                  </a:solidFill>
                  <a:effectLst/>
                  <a:uLnTx/>
                  <a:uFillTx/>
                  <a:latin typeface="Arial" panose="020B0604020202020204"/>
                  <a:ea typeface="+mn-ea"/>
                  <a:cs typeface="+mn-cs"/>
                </a:rPr>
                <a:t>Method:</a:t>
              </a:r>
            </a:p>
          </p:txBody>
        </p:sp>
        <p:sp>
          <p:nvSpPr>
            <p:cNvPr id="73" name="Rounded Rectangle 29">
              <a:extLst>
                <a:ext uri="{FF2B5EF4-FFF2-40B4-BE49-F238E27FC236}">
                  <a16:creationId xmlns:a16="http://schemas.microsoft.com/office/drawing/2014/main" id="{71139A81-56B3-EE0C-F3E8-C2C57970C1EC}"/>
                </a:ext>
              </a:extLst>
            </p:cNvPr>
            <p:cNvSpPr/>
            <p:nvPr/>
          </p:nvSpPr>
          <p:spPr>
            <a:xfrm>
              <a:off x="1820999" y="1180559"/>
              <a:ext cx="12013635" cy="750949"/>
            </a:xfrm>
            <a:prstGeom prst="roundRect">
              <a:avLst>
                <a:gd name="adj" fmla="val 50000"/>
              </a:avLst>
            </a:prstGeom>
            <a:solidFill>
              <a:srgbClr val="317176"/>
            </a:solidFill>
            <a:ln w="12700" cap="flat">
              <a:noFill/>
              <a:miter lim="400000"/>
            </a:ln>
            <a:effectLst/>
          </p:spPr>
          <p:txBody>
            <a:bodyPr wrap="square" lIns="45719" tIns="45719" rIns="45719" bIns="45719" numCol="1"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solidFill>
                    <a:srgbClr val="FFFFFF"/>
                  </a:solidFill>
                </a:defRPr>
              </a:pPr>
              <a:endParaRPr kumimoji="0"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74" name="RESEARCH QUESTION:">
              <a:extLst>
                <a:ext uri="{FF2B5EF4-FFF2-40B4-BE49-F238E27FC236}">
                  <a16:creationId xmlns:a16="http://schemas.microsoft.com/office/drawing/2014/main" id="{1D255EC3-FB5F-E01D-CA4E-108D805829BE}"/>
                </a:ext>
              </a:extLst>
            </p:cNvPr>
            <p:cNvSpPr txBox="1"/>
            <p:nvPr/>
          </p:nvSpPr>
          <p:spPr>
            <a:xfrm>
              <a:off x="2213156" y="1285119"/>
              <a:ext cx="2493876" cy="26425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defRPr sz="1200" b="1" cap="all" spc="257">
                  <a:solidFill>
                    <a:srgbClr val="51B9C5"/>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200" b="1" i="0" u="none" strike="noStrike" kern="1200" cap="all" spc="257" normalizeH="0" baseline="0" noProof="0">
                  <a:ln>
                    <a:noFill/>
                  </a:ln>
                  <a:solidFill>
                    <a:srgbClr val="51B9C5"/>
                  </a:solidFill>
                  <a:effectLst/>
                  <a:uLnTx/>
                  <a:uFillTx/>
                  <a:latin typeface="Arial" panose="020B0604020202020204"/>
                  <a:ea typeface="+mn-ea"/>
                  <a:cs typeface="+mn-cs"/>
                </a:rPr>
                <a:t>RESEARCH QUESTION:</a:t>
              </a:r>
            </a:p>
          </p:txBody>
        </p:sp>
        <p:sp>
          <p:nvSpPr>
            <p:cNvPr id="75" name="“Who are the patients with prostate cancer and where can we impact?”">
              <a:extLst>
                <a:ext uri="{FF2B5EF4-FFF2-40B4-BE49-F238E27FC236}">
                  <a16:creationId xmlns:a16="http://schemas.microsoft.com/office/drawing/2014/main" id="{852D31D3-1A56-6700-0BEF-4BB43BCD56EF}"/>
                </a:ext>
              </a:extLst>
            </p:cNvPr>
            <p:cNvSpPr txBox="1"/>
            <p:nvPr/>
          </p:nvSpPr>
          <p:spPr>
            <a:xfrm>
              <a:off x="2213156" y="1485785"/>
              <a:ext cx="9280742" cy="3385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2000" b="1">
                  <a:solidFill>
                    <a:srgbClr val="317176"/>
                  </a:solidFill>
                </a:defRPr>
              </a:pPr>
              <a:r>
                <a:rPr kumimoji="0" lang="en-US" sz="1600" b="1" i="0" u="none" strike="noStrike" kern="1200" cap="none" spc="0" normalizeH="0" baseline="0" noProof="0">
                  <a:ln>
                    <a:noFill/>
                  </a:ln>
                  <a:solidFill>
                    <a:srgbClr val="FFFFFF"/>
                  </a:solidFill>
                  <a:effectLst/>
                  <a:uLnTx/>
                  <a:uFillTx/>
                  <a:latin typeface="Arial" panose="020B0604020202020204"/>
                  <a:ea typeface="+mn-ea"/>
                  <a:cs typeface="+mn-cs"/>
                </a:rPr>
                <a:t>“What are the beliefs, treatment barriers, and communication needs among priority patients?”</a:t>
              </a:r>
            </a:p>
          </p:txBody>
        </p:sp>
        <p:sp>
          <p:nvSpPr>
            <p:cNvPr id="76" name="Clustering analysis using IQVIA claims data (Jan 2020–Dec 2022) to identify four patient profiles of prostate cancer patients, qualitative assessment by patients and HCPs">
              <a:extLst>
                <a:ext uri="{FF2B5EF4-FFF2-40B4-BE49-F238E27FC236}">
                  <a16:creationId xmlns:a16="http://schemas.microsoft.com/office/drawing/2014/main" id="{E11B8546-24DF-DEF7-BFA0-455498C48262}"/>
                </a:ext>
              </a:extLst>
            </p:cNvPr>
            <p:cNvSpPr txBox="1"/>
            <p:nvPr/>
          </p:nvSpPr>
          <p:spPr>
            <a:xfrm>
              <a:off x="3231814" y="2230372"/>
              <a:ext cx="7384852" cy="52321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400">
                  <a:solidFill>
                    <a:srgbClr val="317176"/>
                  </a:solidFill>
                </a:defRPr>
              </a:pPr>
              <a:r>
                <a:rPr kumimoji="0" sz="1400" b="0" i="0" u="none" strike="noStrike" kern="1200" cap="none" spc="0" normalizeH="0" baseline="0" noProof="0">
                  <a:ln>
                    <a:noFill/>
                  </a:ln>
                  <a:solidFill>
                    <a:srgbClr val="317176"/>
                  </a:solidFill>
                  <a:effectLst/>
                  <a:uLnTx/>
                  <a:uFillTx/>
                  <a:latin typeface="Arial" panose="020B0604020202020204"/>
                  <a:ea typeface="+mn-ea"/>
                  <a:cs typeface="+mn-cs"/>
                </a:rPr>
                <a:t>Clustering analysis using IQVIA claims data (</a:t>
              </a:r>
              <a:r>
                <a:rPr kumimoji="0" lang="en-US" sz="1400" b="0" i="0" u="none" strike="noStrike" kern="1200" cap="none" spc="0" normalizeH="0" baseline="0" noProof="0">
                  <a:ln>
                    <a:noFill/>
                  </a:ln>
                  <a:solidFill>
                    <a:srgbClr val="317176"/>
                  </a:solidFill>
                  <a:effectLst/>
                  <a:uLnTx/>
                  <a:uFillTx/>
                  <a:latin typeface="Arial" panose="020B0604020202020204"/>
                  <a:ea typeface="+mn-ea"/>
                  <a:cs typeface="+mn-cs"/>
                </a:rPr>
                <a:t>from </a:t>
              </a:r>
              <a:r>
                <a:rPr kumimoji="0" sz="1400" b="0" i="0" u="none" strike="noStrike" kern="1200" cap="none" spc="0" normalizeH="0" baseline="0" noProof="0">
                  <a:ln>
                    <a:noFill/>
                  </a:ln>
                  <a:solidFill>
                    <a:srgbClr val="317176"/>
                  </a:solidFill>
                  <a:effectLst/>
                  <a:uLnTx/>
                  <a:uFillTx/>
                  <a:latin typeface="Arial" panose="020B0604020202020204"/>
                  <a:ea typeface="+mn-ea"/>
                  <a:cs typeface="+mn-cs"/>
                </a:rPr>
                <a:t>Jan 2020–Dec 2022) to identify four patient profiles</a:t>
              </a:r>
              <a:r>
                <a:rPr kumimoji="0" sz="1400" b="0" i="0" u="none" strike="noStrike" kern="1200" cap="none" spc="0" normalizeH="0" baseline="0" noProof="0">
                  <a:ln>
                    <a:noFill/>
                  </a:ln>
                  <a:solidFill>
                    <a:srgbClr val="FF0000"/>
                  </a:solidFill>
                  <a:effectLst/>
                  <a:uLnTx/>
                  <a:uFillTx/>
                  <a:latin typeface="Arial" panose="020B0604020202020204"/>
                  <a:ea typeface="+mn-ea"/>
                  <a:cs typeface="+mn-cs"/>
                </a:rPr>
                <a:t> </a:t>
              </a:r>
              <a:r>
                <a:rPr kumimoji="0" sz="1400" b="0" i="0" u="none" strike="noStrike" kern="1200" cap="none" spc="0" normalizeH="0" baseline="0" noProof="0">
                  <a:ln>
                    <a:noFill/>
                  </a:ln>
                  <a:solidFill>
                    <a:srgbClr val="317176"/>
                  </a:solidFill>
                  <a:effectLst/>
                  <a:uLnTx/>
                  <a:uFillTx/>
                  <a:latin typeface="Arial" panose="020B0604020202020204"/>
                  <a:ea typeface="+mn-ea"/>
                  <a:cs typeface="+mn-cs"/>
                </a:rPr>
                <a:t>of </a:t>
              </a:r>
              <a:r>
                <a:rPr kumimoji="0" lang="en-US" sz="1400" b="0" i="0" u="none" strike="noStrike" kern="1200" cap="none" spc="0" normalizeH="0" baseline="0" noProof="0">
                  <a:ln>
                    <a:noFill/>
                  </a:ln>
                  <a:solidFill>
                    <a:srgbClr val="317176"/>
                  </a:solidFill>
                  <a:effectLst/>
                  <a:uLnTx/>
                  <a:uFillTx/>
                  <a:latin typeface="Arial" panose="020B0604020202020204"/>
                  <a:ea typeface="+mn-ea"/>
                  <a:cs typeface="+mn-cs"/>
                </a:rPr>
                <a:t>men with </a:t>
              </a:r>
              <a:r>
                <a:rPr kumimoji="0" sz="1400" b="0" i="0" u="none" strike="noStrike" kern="1200" cap="none" spc="0" normalizeH="0" baseline="0" noProof="0">
                  <a:ln>
                    <a:noFill/>
                  </a:ln>
                  <a:solidFill>
                    <a:srgbClr val="317176"/>
                  </a:solidFill>
                  <a:effectLst/>
                  <a:uLnTx/>
                  <a:uFillTx/>
                  <a:latin typeface="Arial" panose="020B0604020202020204"/>
                  <a:ea typeface="+mn-ea"/>
                  <a:cs typeface="+mn-cs"/>
                </a:rPr>
                <a:t>prostate cancer, qualitative assessment by patients and HCPs</a:t>
              </a:r>
            </a:p>
          </p:txBody>
        </p:sp>
      </p:grpSp>
      <p:sp>
        <p:nvSpPr>
          <p:cNvPr id="10" name="Rectangle 23">
            <a:extLst>
              <a:ext uri="{FF2B5EF4-FFF2-40B4-BE49-F238E27FC236}">
                <a16:creationId xmlns:a16="http://schemas.microsoft.com/office/drawing/2014/main" id="{4481BF99-94B2-F4F9-01BC-7609826572FF}"/>
              </a:ext>
            </a:extLst>
          </p:cNvPr>
          <p:cNvSpPr/>
          <p:nvPr/>
        </p:nvSpPr>
        <p:spPr>
          <a:xfrm>
            <a:off x="607388" y="2709224"/>
            <a:ext cx="336927" cy="608595"/>
          </a:xfrm>
          <a:prstGeom prst="rect">
            <a:avLst/>
          </a:prstGeom>
          <a:solidFill>
            <a:srgbClr val="007378"/>
          </a:solidFill>
          <a:ln w="12700">
            <a:solidFill>
              <a:srgbClr val="5F1B30"/>
            </a:solidFill>
            <a:miter/>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100" b="1">
                <a:solidFill>
                  <a:srgbClr val="C9FDFF"/>
                </a:solidFill>
              </a:defRPr>
            </a:pPr>
            <a:endParaRPr kumimoji="0" sz="1100" b="1" i="0" u="none" strike="noStrike" kern="1200" cap="none" spc="0" normalizeH="0" baseline="0" noProof="0">
              <a:ln>
                <a:noFill/>
              </a:ln>
              <a:solidFill>
                <a:srgbClr val="C9FDFF"/>
              </a:solidFill>
              <a:effectLst/>
              <a:uLnTx/>
              <a:uFillTx/>
              <a:latin typeface="Arial" panose="020B0604020202020204"/>
              <a:ea typeface="+mn-ea"/>
              <a:cs typeface="+mn-cs"/>
            </a:endParaRPr>
          </a:p>
        </p:txBody>
      </p:sp>
      <p:sp>
        <p:nvSpPr>
          <p:cNvPr id="28" name="Footer Placeholder 10">
            <a:extLst>
              <a:ext uri="{FF2B5EF4-FFF2-40B4-BE49-F238E27FC236}">
                <a16:creationId xmlns:a16="http://schemas.microsoft.com/office/drawing/2014/main" id="{6C421224-BA0C-2C68-8CA6-60CE31C69B77}"/>
              </a:ext>
            </a:extLst>
          </p:cNvPr>
          <p:cNvSpPr txBox="1"/>
          <p:nvPr/>
        </p:nvSpPr>
        <p:spPr>
          <a:xfrm>
            <a:off x="1681200" y="6313400"/>
            <a:ext cx="8829600" cy="40011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lgn="ctr">
              <a:defRPr sz="1000">
                <a:solidFill>
                  <a:srgbClr val="808080"/>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000" b="0" i="0" u="none" strike="noStrike" kern="1200" cap="none" spc="0" normalizeH="0" baseline="0" noProof="0">
                <a:ln>
                  <a:noFill/>
                </a:ln>
                <a:solidFill>
                  <a:srgbClr val="808080"/>
                </a:solidFill>
                <a:effectLst/>
                <a:uLnTx/>
                <a:uFillTx/>
                <a:latin typeface="Arial" panose="020B0604020202020204"/>
                <a:ea typeface="+mn-ea"/>
                <a:cs typeface="+mn-cs"/>
              </a:rPr>
              <a:t>HCP, </a:t>
            </a:r>
            <a:r>
              <a:rPr kumimoji="0" lang="en-GB" sz="1000" b="0" i="0" u="none" strike="noStrike" kern="1200" cap="none" spc="0" normalizeH="0" baseline="0" noProof="0">
                <a:ln>
                  <a:noFill/>
                </a:ln>
                <a:solidFill>
                  <a:srgbClr val="808080"/>
                </a:solidFill>
                <a:effectLst/>
                <a:uLnTx/>
                <a:uFillTx/>
                <a:latin typeface="Arial" panose="020B0604020202020204"/>
                <a:ea typeface="+mn-ea"/>
                <a:cs typeface="+mn-cs"/>
              </a:rPr>
              <a:t>healthcare</a:t>
            </a:r>
            <a:r>
              <a:rPr kumimoji="0" sz="1000" b="0" i="0" u="none" strike="noStrike" kern="1200" cap="none" spc="0" normalizeH="0" baseline="0" noProof="0">
                <a:ln>
                  <a:noFill/>
                </a:ln>
                <a:solidFill>
                  <a:srgbClr val="808080"/>
                </a:solidFill>
                <a:effectLst/>
                <a:uLnTx/>
                <a:uFillTx/>
                <a:latin typeface="Arial" panose="020B0604020202020204"/>
                <a:ea typeface="+mn-ea"/>
                <a:cs typeface="+mn-cs"/>
              </a:rPr>
              <a:t> professional; PCP, primary care physician; QoL, quality of life. </a:t>
            </a:r>
            <a:endParaRPr kumimoji="0" lang="en-GB" sz="1000" b="0" i="0" u="none" strike="noStrike" kern="1200" cap="none" spc="0" normalizeH="0" baseline="0" noProof="0">
              <a:ln>
                <a:noFill/>
              </a:ln>
              <a:solidFill>
                <a:srgbClr val="808080"/>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sz="1000" b="0" i="0" u="none" strike="noStrike" kern="1200" cap="none" spc="0" normalizeH="0" baseline="0" noProof="0">
                <a:ln>
                  <a:noFill/>
                </a:ln>
                <a:solidFill>
                  <a:srgbClr val="808080"/>
                </a:solidFill>
                <a:effectLst/>
                <a:uLnTx/>
                <a:uFillTx/>
                <a:latin typeface="Arial" panose="020B0604020202020204"/>
                <a:ea typeface="+mn-ea"/>
                <a:cs typeface="+mn-cs"/>
              </a:rPr>
              <a:t>This information is for educational use only. Do not copy. Do not distribute.</a:t>
            </a:r>
          </a:p>
        </p:txBody>
      </p:sp>
      <p:sp>
        <p:nvSpPr>
          <p:cNvPr id="35" name="TextBox 37">
            <a:extLst>
              <a:ext uri="{FF2B5EF4-FFF2-40B4-BE49-F238E27FC236}">
                <a16:creationId xmlns:a16="http://schemas.microsoft.com/office/drawing/2014/main" id="{B790741B-7D85-616A-8CA7-E693F29DE5EE}"/>
              </a:ext>
            </a:extLst>
          </p:cNvPr>
          <p:cNvSpPr txBox="1"/>
          <p:nvPr/>
        </p:nvSpPr>
        <p:spPr>
          <a:xfrm rot="16200000">
            <a:off x="-323143" y="2833104"/>
            <a:ext cx="1397011" cy="29463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lgn="ctr">
              <a:defRPr sz="1400" b="1">
                <a:solidFill>
                  <a:srgbClr val="317176"/>
                </a:solidFill>
                <a:latin typeface="Arial Narrow"/>
                <a:ea typeface="Arial Narrow"/>
                <a:cs typeface="Arial Narrow"/>
                <a:sym typeface="Arial Narrow"/>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400" b="1" i="0" u="none" strike="noStrike" kern="1200" cap="none" spc="0" normalizeH="0" baseline="0" noProof="0">
                <a:ln>
                  <a:noFill/>
                </a:ln>
                <a:solidFill>
                  <a:srgbClr val="317176"/>
                </a:solidFill>
                <a:effectLst/>
                <a:uLnTx/>
                <a:uFillTx/>
                <a:latin typeface="Arial Narrow"/>
                <a:sym typeface="Arial Narrow"/>
              </a:rPr>
              <a:t>Patient profiling</a:t>
            </a:r>
          </a:p>
        </p:txBody>
      </p:sp>
      <p:sp>
        <p:nvSpPr>
          <p:cNvPr id="34" name="Rectangle 9">
            <a:extLst>
              <a:ext uri="{FF2B5EF4-FFF2-40B4-BE49-F238E27FC236}">
                <a16:creationId xmlns:a16="http://schemas.microsoft.com/office/drawing/2014/main" id="{036F9723-4846-A952-B1A7-28AB30AA5166}"/>
              </a:ext>
            </a:extLst>
          </p:cNvPr>
          <p:cNvSpPr/>
          <p:nvPr/>
        </p:nvSpPr>
        <p:spPr>
          <a:xfrm>
            <a:off x="679950" y="3970875"/>
            <a:ext cx="205493" cy="371089"/>
          </a:xfrm>
          <a:prstGeom prst="rect">
            <a:avLst/>
          </a:prstGeom>
          <a:solidFill>
            <a:schemeClr val="accent4"/>
          </a:solidFill>
          <a:ln w="12700">
            <a:solidFill>
              <a:srgbClr val="3B39A3"/>
            </a:solidFill>
            <a:miter/>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100" b="1">
                <a:solidFill>
                  <a:srgbClr val="D5D4F1"/>
                </a:solidFill>
              </a:defRPr>
            </a:pPr>
            <a:endParaRPr kumimoji="0" sz="1100" b="1" i="0" u="none" strike="noStrike" kern="1200" cap="none" spc="0" normalizeH="0" baseline="0" noProof="0">
              <a:ln>
                <a:noFill/>
              </a:ln>
              <a:solidFill>
                <a:srgbClr val="D5D4F1"/>
              </a:solidFill>
              <a:effectLst/>
              <a:uLnTx/>
              <a:uFillTx/>
              <a:latin typeface="Arial" panose="020B0604020202020204"/>
              <a:ea typeface="+mn-ea"/>
              <a:cs typeface="+mn-cs"/>
            </a:endParaRPr>
          </a:p>
        </p:txBody>
      </p:sp>
      <p:sp>
        <p:nvSpPr>
          <p:cNvPr id="36" name="Rectangle 10">
            <a:extLst>
              <a:ext uri="{FF2B5EF4-FFF2-40B4-BE49-F238E27FC236}">
                <a16:creationId xmlns:a16="http://schemas.microsoft.com/office/drawing/2014/main" id="{DB26D8FB-C91B-81D5-EB24-4DA78FD3B620}"/>
              </a:ext>
            </a:extLst>
          </p:cNvPr>
          <p:cNvSpPr/>
          <p:nvPr/>
        </p:nvSpPr>
        <p:spPr>
          <a:xfrm>
            <a:off x="679950" y="4342181"/>
            <a:ext cx="205493" cy="371089"/>
          </a:xfrm>
          <a:prstGeom prst="rect">
            <a:avLst/>
          </a:prstGeom>
          <a:solidFill>
            <a:schemeClr val="accent4"/>
          </a:solidFill>
          <a:ln w="12700">
            <a:solidFill>
              <a:srgbClr val="3B39A3"/>
            </a:solidFill>
            <a:miter/>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100" b="1">
                <a:solidFill>
                  <a:srgbClr val="D5D4F1"/>
                </a:solidFill>
              </a:defRPr>
            </a:pPr>
            <a:endParaRPr kumimoji="0" sz="1100" b="1" i="0" u="none" strike="noStrike" kern="1200" cap="none" spc="0" normalizeH="0" baseline="0" noProof="0">
              <a:ln>
                <a:noFill/>
              </a:ln>
              <a:solidFill>
                <a:srgbClr val="D5D4F1"/>
              </a:solidFill>
              <a:effectLst/>
              <a:uLnTx/>
              <a:uFillTx/>
              <a:latin typeface="Arial" panose="020B0604020202020204"/>
              <a:ea typeface="+mn-ea"/>
              <a:cs typeface="+mn-cs"/>
            </a:endParaRPr>
          </a:p>
        </p:txBody>
      </p:sp>
      <p:sp>
        <p:nvSpPr>
          <p:cNvPr id="39" name="Rectangle 11">
            <a:extLst>
              <a:ext uri="{FF2B5EF4-FFF2-40B4-BE49-F238E27FC236}">
                <a16:creationId xmlns:a16="http://schemas.microsoft.com/office/drawing/2014/main" id="{BA8A8678-6122-5457-CE2D-D7DFFB2CCD8F}"/>
              </a:ext>
            </a:extLst>
          </p:cNvPr>
          <p:cNvSpPr/>
          <p:nvPr/>
        </p:nvSpPr>
        <p:spPr>
          <a:xfrm>
            <a:off x="679950" y="4713487"/>
            <a:ext cx="205493" cy="371089"/>
          </a:xfrm>
          <a:prstGeom prst="rect">
            <a:avLst/>
          </a:prstGeom>
          <a:solidFill>
            <a:schemeClr val="accent4"/>
          </a:solidFill>
          <a:ln w="12700">
            <a:solidFill>
              <a:srgbClr val="3B39A3"/>
            </a:solidFill>
            <a:miter/>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100" b="1">
                <a:solidFill>
                  <a:srgbClr val="D5D4F1"/>
                </a:solidFill>
              </a:defRPr>
            </a:pPr>
            <a:endParaRPr kumimoji="0" sz="1100" b="1" i="0" u="none" strike="noStrike" kern="1200" cap="none" spc="0" normalizeH="0" baseline="0" noProof="0">
              <a:ln>
                <a:noFill/>
              </a:ln>
              <a:solidFill>
                <a:srgbClr val="D5D4F1"/>
              </a:solidFill>
              <a:effectLst/>
              <a:uLnTx/>
              <a:uFillTx/>
              <a:latin typeface="Arial" panose="020B0604020202020204"/>
              <a:ea typeface="+mn-ea"/>
              <a:cs typeface="+mn-cs"/>
            </a:endParaRPr>
          </a:p>
        </p:txBody>
      </p:sp>
      <p:sp>
        <p:nvSpPr>
          <p:cNvPr id="46" name="Rectangle 39">
            <a:extLst>
              <a:ext uri="{FF2B5EF4-FFF2-40B4-BE49-F238E27FC236}">
                <a16:creationId xmlns:a16="http://schemas.microsoft.com/office/drawing/2014/main" id="{B658CFB5-97EC-2E23-4EA7-6AB864C03706}"/>
              </a:ext>
            </a:extLst>
          </p:cNvPr>
          <p:cNvSpPr/>
          <p:nvPr/>
        </p:nvSpPr>
        <p:spPr>
          <a:xfrm>
            <a:off x="693235" y="5439567"/>
            <a:ext cx="186812" cy="337354"/>
          </a:xfrm>
          <a:prstGeom prst="rect">
            <a:avLst/>
          </a:prstGeom>
          <a:solidFill>
            <a:schemeClr val="accent2"/>
          </a:solidFill>
          <a:ln w="12700">
            <a:solidFill>
              <a:srgbClr val="5F1B30"/>
            </a:solidFill>
            <a:miter/>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100" b="1">
                <a:solidFill>
                  <a:srgbClr val="F3C4F4"/>
                </a:solidFill>
              </a:defRPr>
            </a:pPr>
            <a:endParaRPr kumimoji="0" sz="1100" b="1" i="0" u="none" strike="noStrike" kern="1200" cap="none" spc="0" normalizeH="0" baseline="0" noProof="0">
              <a:ln>
                <a:noFill/>
              </a:ln>
              <a:solidFill>
                <a:srgbClr val="F3C4F4"/>
              </a:solidFill>
              <a:effectLst/>
              <a:uLnTx/>
              <a:uFillTx/>
              <a:latin typeface="Arial" panose="020B0604020202020204"/>
              <a:ea typeface="+mn-ea"/>
              <a:cs typeface="+mn-cs"/>
            </a:endParaRPr>
          </a:p>
        </p:txBody>
      </p:sp>
      <p:sp>
        <p:nvSpPr>
          <p:cNvPr id="48" name="Rectangle 40">
            <a:extLst>
              <a:ext uri="{FF2B5EF4-FFF2-40B4-BE49-F238E27FC236}">
                <a16:creationId xmlns:a16="http://schemas.microsoft.com/office/drawing/2014/main" id="{42BA7901-76F0-53B5-694F-A914C89D36E6}"/>
              </a:ext>
            </a:extLst>
          </p:cNvPr>
          <p:cNvSpPr/>
          <p:nvPr/>
        </p:nvSpPr>
        <p:spPr>
          <a:xfrm>
            <a:off x="693235" y="5785506"/>
            <a:ext cx="186812" cy="337354"/>
          </a:xfrm>
          <a:prstGeom prst="rect">
            <a:avLst/>
          </a:prstGeom>
          <a:solidFill>
            <a:schemeClr val="accent2"/>
          </a:solidFill>
          <a:ln w="12700">
            <a:solidFill>
              <a:srgbClr val="5F1B30"/>
            </a:solidFill>
            <a:miter/>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100" b="1">
                <a:solidFill>
                  <a:srgbClr val="F3C4F4"/>
                </a:solidFill>
              </a:defRPr>
            </a:pPr>
            <a:endParaRPr kumimoji="0" sz="1100" b="1" i="0" u="none" strike="noStrike" kern="1200" cap="none" spc="0" normalizeH="0" baseline="0" noProof="0">
              <a:ln>
                <a:noFill/>
              </a:ln>
              <a:solidFill>
                <a:srgbClr val="F3C4F4"/>
              </a:solidFill>
              <a:effectLst/>
              <a:uLnTx/>
              <a:uFillTx/>
              <a:latin typeface="Arial" panose="020B0604020202020204"/>
              <a:ea typeface="+mn-ea"/>
              <a:cs typeface="+mn-cs"/>
            </a:endParaRPr>
          </a:p>
        </p:txBody>
      </p:sp>
    </p:spTree>
    <p:extLst>
      <p:ext uri="{BB962C8B-B14F-4D97-AF65-F5344CB8AC3E}">
        <p14:creationId xmlns:p14="http://schemas.microsoft.com/office/powerpoint/2010/main" val="560791770"/>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38">
            <a:extLst>
              <a:ext uri="{FF2B5EF4-FFF2-40B4-BE49-F238E27FC236}">
                <a16:creationId xmlns:a16="http://schemas.microsoft.com/office/drawing/2014/main" id="{A69B36F3-2279-6C39-A036-ADEF55CEF0E0}"/>
              </a:ext>
            </a:extLst>
          </p:cNvPr>
          <p:cNvSpPr/>
          <p:nvPr/>
        </p:nvSpPr>
        <p:spPr>
          <a:xfrm>
            <a:off x="571331" y="5279438"/>
            <a:ext cx="421962" cy="1008643"/>
          </a:xfrm>
          <a:prstGeom prst="rect">
            <a:avLst/>
          </a:prstGeom>
          <a:solidFill>
            <a:srgbClr val="F3C4F4"/>
          </a:solidFill>
          <a:ln w="12700">
            <a:miter lim="400000"/>
          </a:ln>
        </p:spPr>
        <p:txBody>
          <a:bodyPr lIns="45719" rIns="45719"/>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4" name="Rectangle 6">
            <a:extLst>
              <a:ext uri="{FF2B5EF4-FFF2-40B4-BE49-F238E27FC236}">
                <a16:creationId xmlns:a16="http://schemas.microsoft.com/office/drawing/2014/main" id="{462898BC-C550-9389-2F3F-A8E2A64FE65E}"/>
              </a:ext>
            </a:extLst>
          </p:cNvPr>
          <p:cNvSpPr/>
          <p:nvPr/>
        </p:nvSpPr>
        <p:spPr>
          <a:xfrm>
            <a:off x="571331" y="3834531"/>
            <a:ext cx="421962" cy="1369838"/>
          </a:xfrm>
          <a:prstGeom prst="rect">
            <a:avLst/>
          </a:prstGeom>
          <a:solidFill>
            <a:srgbClr val="DFDEF7"/>
          </a:solidFill>
          <a:ln w="12700">
            <a:miter lim="400000"/>
          </a:ln>
        </p:spPr>
        <p:txBody>
          <a:bodyPr lIns="45719" rIns="45719"/>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4" name="Rectangle 17">
            <a:extLst>
              <a:ext uri="{FF2B5EF4-FFF2-40B4-BE49-F238E27FC236}">
                <a16:creationId xmlns:a16="http://schemas.microsoft.com/office/drawing/2014/main" id="{F27086E2-960A-9E1A-280E-8C82413F03BE}"/>
              </a:ext>
            </a:extLst>
          </p:cNvPr>
          <p:cNvSpPr/>
          <p:nvPr/>
        </p:nvSpPr>
        <p:spPr>
          <a:xfrm>
            <a:off x="496906" y="2984424"/>
            <a:ext cx="553695" cy="776284"/>
          </a:xfrm>
          <a:prstGeom prst="rect">
            <a:avLst/>
          </a:prstGeom>
          <a:solidFill>
            <a:srgbClr val="C9FDFF"/>
          </a:solidFill>
          <a:ln w="12700">
            <a:miter lim="400000"/>
          </a:ln>
        </p:spPr>
        <p:txBody>
          <a:bodyPr lIns="45719" rIns="45719"/>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7" name="Rectangle 19">
            <a:extLst>
              <a:ext uri="{FF2B5EF4-FFF2-40B4-BE49-F238E27FC236}">
                <a16:creationId xmlns:a16="http://schemas.microsoft.com/office/drawing/2014/main" id="{C3FB118A-3FC4-BEAE-8CC8-F685E927B0BE}"/>
              </a:ext>
            </a:extLst>
          </p:cNvPr>
          <p:cNvSpPr/>
          <p:nvPr/>
        </p:nvSpPr>
        <p:spPr>
          <a:xfrm>
            <a:off x="571331" y="2204355"/>
            <a:ext cx="421962" cy="1568293"/>
          </a:xfrm>
          <a:prstGeom prst="rect">
            <a:avLst/>
          </a:prstGeom>
          <a:solidFill>
            <a:srgbClr val="C9FDFF"/>
          </a:solidFill>
          <a:ln w="12700">
            <a:miter lim="400000"/>
          </a:ln>
        </p:spPr>
        <p:txBody>
          <a:bodyPr lIns="45719" rIns="45719"/>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8" name="Rectangle 17">
            <a:extLst>
              <a:ext uri="{FF2B5EF4-FFF2-40B4-BE49-F238E27FC236}">
                <a16:creationId xmlns:a16="http://schemas.microsoft.com/office/drawing/2014/main" id="{65257F3F-B03E-EC18-5BCC-69A0A9FA738C}"/>
              </a:ext>
            </a:extLst>
          </p:cNvPr>
          <p:cNvSpPr/>
          <p:nvPr/>
        </p:nvSpPr>
        <p:spPr>
          <a:xfrm>
            <a:off x="571331" y="1446702"/>
            <a:ext cx="420214" cy="666281"/>
          </a:xfrm>
          <a:prstGeom prst="rect">
            <a:avLst/>
          </a:prstGeom>
          <a:solidFill>
            <a:srgbClr val="F9D9E3"/>
          </a:solidFill>
          <a:ln w="12700">
            <a:miter lim="400000"/>
          </a:ln>
        </p:spPr>
        <p:txBody>
          <a:bodyPr lIns="45719" rIns="45719"/>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9" name="Straight Connector 8">
            <a:extLst>
              <a:ext uri="{FF2B5EF4-FFF2-40B4-BE49-F238E27FC236}">
                <a16:creationId xmlns:a16="http://schemas.microsoft.com/office/drawing/2014/main" id="{0C2C4670-FEAB-2ED0-B36F-905C5E4EBBC4}"/>
              </a:ext>
            </a:extLst>
          </p:cNvPr>
          <p:cNvSpPr/>
          <p:nvPr/>
        </p:nvSpPr>
        <p:spPr>
          <a:xfrm>
            <a:off x="771796" y="1931508"/>
            <a:ext cx="10902" cy="4175271"/>
          </a:xfrm>
          <a:prstGeom prst="line">
            <a:avLst/>
          </a:prstGeom>
          <a:ln w="57150">
            <a:solidFill>
              <a:srgbClr val="000000"/>
            </a:solidFill>
            <a:miter/>
          </a:ln>
        </p:spPr>
        <p:txBody>
          <a:bodyPr lIns="45719" rIns="45719"/>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54" name="Rectangle 20">
            <a:extLst>
              <a:ext uri="{FF2B5EF4-FFF2-40B4-BE49-F238E27FC236}">
                <a16:creationId xmlns:a16="http://schemas.microsoft.com/office/drawing/2014/main" id="{525FB7B8-2AFE-A812-0389-A4B73F8DA017}"/>
              </a:ext>
            </a:extLst>
          </p:cNvPr>
          <p:cNvSpPr/>
          <p:nvPr/>
        </p:nvSpPr>
        <p:spPr>
          <a:xfrm>
            <a:off x="679950" y="2332089"/>
            <a:ext cx="205493" cy="371089"/>
          </a:xfrm>
          <a:prstGeom prst="rect">
            <a:avLst/>
          </a:prstGeom>
          <a:solidFill>
            <a:srgbClr val="007378"/>
          </a:solidFill>
          <a:ln w="12700">
            <a:solidFill>
              <a:srgbClr val="5F1B30"/>
            </a:solidFill>
            <a:miter/>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100" b="1">
                <a:solidFill>
                  <a:srgbClr val="C9FDFF"/>
                </a:solidFill>
              </a:defRPr>
            </a:pPr>
            <a:endParaRPr kumimoji="0" sz="1100" b="1" i="0" u="none" strike="noStrike" kern="1200" cap="none" spc="0" normalizeH="0" baseline="0" noProof="0">
              <a:ln>
                <a:noFill/>
              </a:ln>
              <a:solidFill>
                <a:srgbClr val="C9FDFF"/>
              </a:solidFill>
              <a:effectLst/>
              <a:uLnTx/>
              <a:uFillTx/>
              <a:latin typeface="Arial" panose="020B0604020202020204"/>
              <a:ea typeface="+mn-ea"/>
              <a:cs typeface="+mn-cs"/>
            </a:endParaRPr>
          </a:p>
        </p:txBody>
      </p:sp>
      <p:sp>
        <p:nvSpPr>
          <p:cNvPr id="55" name="Rectangle 21">
            <a:extLst>
              <a:ext uri="{FF2B5EF4-FFF2-40B4-BE49-F238E27FC236}">
                <a16:creationId xmlns:a16="http://schemas.microsoft.com/office/drawing/2014/main" id="{131D7A4F-68F2-1A49-A43D-17278F881192}"/>
              </a:ext>
            </a:extLst>
          </p:cNvPr>
          <p:cNvSpPr/>
          <p:nvPr/>
        </p:nvSpPr>
        <p:spPr>
          <a:xfrm>
            <a:off x="679950" y="2693250"/>
            <a:ext cx="205493" cy="371089"/>
          </a:xfrm>
          <a:prstGeom prst="rect">
            <a:avLst/>
          </a:prstGeom>
          <a:solidFill>
            <a:srgbClr val="007378"/>
          </a:solidFill>
          <a:ln w="12700">
            <a:solidFill>
              <a:srgbClr val="5F1B30"/>
            </a:solidFill>
            <a:miter/>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100" b="1">
                <a:solidFill>
                  <a:srgbClr val="C9FDFF"/>
                </a:solidFill>
              </a:defRPr>
            </a:pPr>
            <a:endParaRPr kumimoji="0" sz="1100" b="1" i="0" u="none" strike="noStrike" kern="1200" cap="none" spc="0" normalizeH="0" baseline="0" noProof="0">
              <a:ln>
                <a:noFill/>
              </a:ln>
              <a:solidFill>
                <a:srgbClr val="C9FDFF"/>
              </a:solidFill>
              <a:effectLst/>
              <a:uLnTx/>
              <a:uFillTx/>
              <a:latin typeface="Arial" panose="020B0604020202020204"/>
              <a:ea typeface="+mn-ea"/>
              <a:cs typeface="+mn-cs"/>
            </a:endParaRPr>
          </a:p>
        </p:txBody>
      </p:sp>
      <p:sp>
        <p:nvSpPr>
          <p:cNvPr id="58" name="Rectangle 20">
            <a:extLst>
              <a:ext uri="{FF2B5EF4-FFF2-40B4-BE49-F238E27FC236}">
                <a16:creationId xmlns:a16="http://schemas.microsoft.com/office/drawing/2014/main" id="{0B26CAE6-5F78-17B5-5F2D-995CBAD1BBA7}"/>
              </a:ext>
            </a:extLst>
          </p:cNvPr>
          <p:cNvSpPr/>
          <p:nvPr/>
        </p:nvSpPr>
        <p:spPr>
          <a:xfrm>
            <a:off x="679950" y="1594298"/>
            <a:ext cx="205493" cy="371090"/>
          </a:xfrm>
          <a:prstGeom prst="rect">
            <a:avLst/>
          </a:prstGeom>
          <a:solidFill>
            <a:schemeClr val="accent1"/>
          </a:solidFill>
          <a:ln w="12700">
            <a:solidFill>
              <a:srgbClr val="5F1B30"/>
            </a:solidFill>
            <a:miter/>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200">
                <a:solidFill>
                  <a:srgbClr val="FFFFFF"/>
                </a:solidFill>
              </a:defRPr>
            </a:pPr>
            <a:endParaRPr kumimoji="0" sz="12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59" name="Isosceles Triangle 26">
            <a:extLst>
              <a:ext uri="{FF2B5EF4-FFF2-40B4-BE49-F238E27FC236}">
                <a16:creationId xmlns:a16="http://schemas.microsoft.com/office/drawing/2014/main" id="{D271BBAD-2688-AC7A-335A-1146B632A15D}"/>
              </a:ext>
            </a:extLst>
          </p:cNvPr>
          <p:cNvSpPr/>
          <p:nvPr/>
        </p:nvSpPr>
        <p:spPr>
          <a:xfrm rot="16200000">
            <a:off x="940092" y="3329845"/>
            <a:ext cx="183668" cy="108739"/>
          </a:xfrm>
          <a:prstGeom prst="triangle">
            <a:avLst/>
          </a:prstGeom>
          <a:solidFill>
            <a:srgbClr val="007378"/>
          </a:solidFill>
          <a:ln w="12700">
            <a:solidFill>
              <a:srgbClr val="5F1B30"/>
            </a:solidFill>
            <a:miter/>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100" b="1">
                <a:solidFill>
                  <a:srgbClr val="C9FDFF"/>
                </a:solidFill>
              </a:defRPr>
            </a:pPr>
            <a:endParaRPr kumimoji="0" sz="1100" b="1" i="0" u="none" strike="noStrike" kern="1200" cap="none" spc="0" normalizeH="0" baseline="0" noProof="0">
              <a:ln>
                <a:noFill/>
              </a:ln>
              <a:solidFill>
                <a:srgbClr val="C9FDFF"/>
              </a:solidFill>
              <a:effectLst/>
              <a:uLnTx/>
              <a:uFillTx/>
              <a:latin typeface="Arial" panose="020B0604020202020204"/>
              <a:ea typeface="+mn-ea"/>
              <a:cs typeface="+mn-cs"/>
            </a:endParaRPr>
          </a:p>
        </p:txBody>
      </p:sp>
      <p:sp>
        <p:nvSpPr>
          <p:cNvPr id="60" name="TextBox 25">
            <a:extLst>
              <a:ext uri="{FF2B5EF4-FFF2-40B4-BE49-F238E27FC236}">
                <a16:creationId xmlns:a16="http://schemas.microsoft.com/office/drawing/2014/main" id="{0982E8F8-7D81-C9C1-8F17-27E7D8A5BF8E}"/>
              </a:ext>
            </a:extLst>
          </p:cNvPr>
          <p:cNvSpPr txBox="1"/>
          <p:nvPr/>
        </p:nvSpPr>
        <p:spPr>
          <a:xfrm>
            <a:off x="1161925" y="3144420"/>
            <a:ext cx="1186053" cy="106684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ctr">
            <a:spAutoFit/>
          </a:bodyPr>
          <a:lstStyle>
            <a:lvl1pPr>
              <a:lnSpc>
                <a:spcPct val="90000"/>
              </a:lnSpc>
              <a:defRPr sz="1200">
                <a:solidFill>
                  <a:srgbClr val="317176"/>
                </a:solidFill>
              </a:defRPr>
            </a:lvl1p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sz="1200" b="0" i="0" u="none" strike="noStrike" kern="1200" cap="none" spc="0" normalizeH="0" baseline="0" noProof="0">
                <a:ln>
                  <a:noFill/>
                </a:ln>
                <a:solidFill>
                  <a:srgbClr val="317176"/>
                </a:solidFill>
                <a:effectLst/>
                <a:uLnTx/>
                <a:uFillTx/>
                <a:latin typeface="Arial" panose="020B0604020202020204"/>
                <a:ea typeface="+mn-ea"/>
                <a:cs typeface="+mn-cs"/>
              </a:rPr>
              <a:t>Develop tailored communication tactics and omnichannel plan</a:t>
            </a:r>
          </a:p>
        </p:txBody>
      </p:sp>
      <p:sp>
        <p:nvSpPr>
          <p:cNvPr id="61" name="Slide Number Placeholder 5">
            <a:extLst>
              <a:ext uri="{FF2B5EF4-FFF2-40B4-BE49-F238E27FC236}">
                <a16:creationId xmlns:a16="http://schemas.microsoft.com/office/drawing/2014/main" id="{6CD3318A-994D-D8E3-5406-26F7BB711FCF}"/>
              </a:ext>
            </a:extLst>
          </p:cNvPr>
          <p:cNvSpPr txBox="1">
            <a:spLocks/>
          </p:cNvSpPr>
          <p:nvPr/>
        </p:nvSpPr>
        <p:spPr>
          <a:xfrm>
            <a:off x="257599" y="6486523"/>
            <a:ext cx="245404" cy="22698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defPPr marL="0" marR="0" indent="0" algn="l" defTabSz="914400" rtl="0" fontAlgn="auto" latinLnBrk="1" hangingPunct="0">
              <a:lnSpc>
                <a:spcPct val="100000"/>
              </a:lnSpc>
              <a:spcBef>
                <a:spcPts val="0"/>
              </a:spcBef>
              <a:spcAft>
                <a:spcPts val="0"/>
              </a:spcAft>
              <a:buClrTx/>
              <a:buSzTx/>
              <a:buFontTx/>
              <a:buNone/>
              <a:tabLst/>
              <a:defRPr kumimoji="0" lang="en-US" sz="1800" b="0" i="0" u="none" strike="noStrike" cap="none" spc="0" normalizeH="0" baseline="0">
                <a:ln>
                  <a:noFill/>
                </a:ln>
                <a:solidFill>
                  <a:srgbClr val="000000"/>
                </a:solidFill>
                <a:effectLst/>
                <a:uFillTx/>
              </a:defRPr>
            </a:defPPr>
            <a:lvl1pPr marL="0" marR="0" indent="0" algn="ctr" defTabSz="914400" rtl="0" eaLnBrk="1" fontAlgn="auto" latinLnBrk="0" hangingPunct="0">
              <a:lnSpc>
                <a:spcPct val="100000"/>
              </a:lnSpc>
              <a:spcBef>
                <a:spcPts val="0"/>
              </a:spcBef>
              <a:spcAft>
                <a:spcPts val="0"/>
              </a:spcAft>
              <a:buClrTx/>
              <a:buSzTx/>
              <a:buFontTx/>
              <a:buNone/>
              <a:tabLst/>
              <a:defRPr kumimoji="0" sz="1000" b="0" i="0" u="none" strike="noStrike" kern="1200" cap="none" spc="0" normalizeH="0" baseline="0">
                <a:ln>
                  <a:noFill/>
                </a:ln>
                <a:solidFill>
                  <a:schemeClr val="accent5"/>
                </a:solidFill>
                <a:effectLst/>
                <a:uFillTx/>
                <a:latin typeface="Arial"/>
                <a:ea typeface="Arial"/>
                <a:cs typeface="Arial"/>
                <a:sym typeface="Arial"/>
              </a:defRPr>
            </a:lvl1pPr>
            <a:lvl2pPr marL="0" marR="0" indent="457200" algn="l" defTabSz="914400" rtl="0" eaLnBrk="1" fontAlgn="auto" latinLnBrk="0" hangingPunct="0">
              <a:lnSpc>
                <a:spcPct val="100000"/>
              </a:lnSpc>
              <a:spcBef>
                <a:spcPts val="0"/>
              </a:spcBef>
              <a:spcAft>
                <a:spcPts val="0"/>
              </a:spcAft>
              <a:buClrTx/>
              <a:buSzTx/>
              <a:buFontTx/>
              <a:buNone/>
              <a:tabLst/>
              <a:defRPr kumimoji="0" sz="1800" b="0" i="0" u="none" strike="noStrike" kern="1200" cap="none" spc="0" normalizeH="0" baseline="0">
                <a:ln>
                  <a:noFill/>
                </a:ln>
                <a:solidFill>
                  <a:srgbClr val="000000"/>
                </a:solidFill>
                <a:effectLst/>
                <a:uFillTx/>
                <a:latin typeface="Arial"/>
                <a:ea typeface="Arial"/>
                <a:cs typeface="Arial"/>
                <a:sym typeface="Arial"/>
              </a:defRPr>
            </a:lvl2pPr>
            <a:lvl3pPr marL="0" marR="0" indent="914400" algn="l" defTabSz="914400" rtl="0" eaLnBrk="1" fontAlgn="auto" latinLnBrk="0" hangingPunct="0">
              <a:lnSpc>
                <a:spcPct val="100000"/>
              </a:lnSpc>
              <a:spcBef>
                <a:spcPts val="0"/>
              </a:spcBef>
              <a:spcAft>
                <a:spcPts val="0"/>
              </a:spcAft>
              <a:buClrTx/>
              <a:buSzTx/>
              <a:buFontTx/>
              <a:buNone/>
              <a:tabLst/>
              <a:defRPr kumimoji="0" sz="1800" b="0" i="0" u="none" strike="noStrike" kern="1200" cap="none" spc="0" normalizeH="0" baseline="0">
                <a:ln>
                  <a:noFill/>
                </a:ln>
                <a:solidFill>
                  <a:srgbClr val="000000"/>
                </a:solidFill>
                <a:effectLst/>
                <a:uFillTx/>
                <a:latin typeface="Arial"/>
                <a:ea typeface="Arial"/>
                <a:cs typeface="Arial"/>
                <a:sym typeface="Arial"/>
              </a:defRPr>
            </a:lvl3pPr>
            <a:lvl4pPr marL="0" marR="0" indent="1371600" algn="l" defTabSz="914400" rtl="0" eaLnBrk="1" fontAlgn="auto" latinLnBrk="0" hangingPunct="0">
              <a:lnSpc>
                <a:spcPct val="100000"/>
              </a:lnSpc>
              <a:spcBef>
                <a:spcPts val="0"/>
              </a:spcBef>
              <a:spcAft>
                <a:spcPts val="0"/>
              </a:spcAft>
              <a:buClrTx/>
              <a:buSzTx/>
              <a:buFontTx/>
              <a:buNone/>
              <a:tabLst/>
              <a:defRPr kumimoji="0" sz="1800" b="0" i="0" u="none" strike="noStrike" kern="1200" cap="none" spc="0" normalizeH="0" baseline="0">
                <a:ln>
                  <a:noFill/>
                </a:ln>
                <a:solidFill>
                  <a:srgbClr val="000000"/>
                </a:solidFill>
                <a:effectLst/>
                <a:uFillTx/>
                <a:latin typeface="Arial"/>
                <a:ea typeface="Arial"/>
                <a:cs typeface="Arial"/>
                <a:sym typeface="Arial"/>
              </a:defRPr>
            </a:lvl4pPr>
            <a:lvl5pPr marL="0" marR="0" indent="1828800" algn="l" defTabSz="914400" rtl="0" eaLnBrk="1" fontAlgn="auto" latinLnBrk="0" hangingPunct="0">
              <a:lnSpc>
                <a:spcPct val="100000"/>
              </a:lnSpc>
              <a:spcBef>
                <a:spcPts val="0"/>
              </a:spcBef>
              <a:spcAft>
                <a:spcPts val="0"/>
              </a:spcAft>
              <a:buClrTx/>
              <a:buSzTx/>
              <a:buFontTx/>
              <a:buNone/>
              <a:tabLst/>
              <a:defRPr kumimoji="0" sz="1800" b="0" i="0" u="none" strike="noStrike" kern="1200" cap="none" spc="0" normalizeH="0" baseline="0">
                <a:ln>
                  <a:noFill/>
                </a:ln>
                <a:solidFill>
                  <a:srgbClr val="000000"/>
                </a:solidFill>
                <a:effectLst/>
                <a:uFillTx/>
                <a:latin typeface="Arial"/>
                <a:ea typeface="Arial"/>
                <a:cs typeface="Arial"/>
                <a:sym typeface="Arial"/>
              </a:defRPr>
            </a:lvl5pPr>
            <a:lvl6pPr marL="0" marR="0" indent="2286000" algn="l" defTabSz="914400" rtl="0" eaLnBrk="1" fontAlgn="auto" latinLnBrk="0" hangingPunct="0">
              <a:lnSpc>
                <a:spcPct val="100000"/>
              </a:lnSpc>
              <a:spcBef>
                <a:spcPts val="0"/>
              </a:spcBef>
              <a:spcAft>
                <a:spcPts val="0"/>
              </a:spcAft>
              <a:buClrTx/>
              <a:buSzTx/>
              <a:buFontTx/>
              <a:buNone/>
              <a:tabLst/>
              <a:defRPr kumimoji="0" sz="1800" b="0" i="0" u="none" strike="noStrike" kern="1200" cap="none" spc="0" normalizeH="0" baseline="0">
                <a:ln>
                  <a:noFill/>
                </a:ln>
                <a:solidFill>
                  <a:srgbClr val="000000"/>
                </a:solidFill>
                <a:effectLst/>
                <a:uFillTx/>
                <a:latin typeface="Arial"/>
                <a:ea typeface="Arial"/>
                <a:cs typeface="Arial"/>
                <a:sym typeface="Arial"/>
              </a:defRPr>
            </a:lvl6pPr>
            <a:lvl7pPr marL="0" marR="0" indent="2743200" algn="l" defTabSz="914400" rtl="0" eaLnBrk="1" fontAlgn="auto" latinLnBrk="0" hangingPunct="0">
              <a:lnSpc>
                <a:spcPct val="100000"/>
              </a:lnSpc>
              <a:spcBef>
                <a:spcPts val="0"/>
              </a:spcBef>
              <a:spcAft>
                <a:spcPts val="0"/>
              </a:spcAft>
              <a:buClrTx/>
              <a:buSzTx/>
              <a:buFontTx/>
              <a:buNone/>
              <a:tabLst/>
              <a:defRPr kumimoji="0" sz="1800" b="0" i="0" u="none" strike="noStrike" kern="1200" cap="none" spc="0" normalizeH="0" baseline="0">
                <a:ln>
                  <a:noFill/>
                </a:ln>
                <a:solidFill>
                  <a:srgbClr val="000000"/>
                </a:solidFill>
                <a:effectLst/>
                <a:uFillTx/>
                <a:latin typeface="Arial"/>
                <a:ea typeface="Arial"/>
                <a:cs typeface="Arial"/>
                <a:sym typeface="Arial"/>
              </a:defRPr>
            </a:lvl7pPr>
            <a:lvl8pPr marL="0" marR="0" indent="3200400" algn="l" defTabSz="914400" rtl="0" eaLnBrk="1" fontAlgn="auto" latinLnBrk="0" hangingPunct="0">
              <a:lnSpc>
                <a:spcPct val="100000"/>
              </a:lnSpc>
              <a:spcBef>
                <a:spcPts val="0"/>
              </a:spcBef>
              <a:spcAft>
                <a:spcPts val="0"/>
              </a:spcAft>
              <a:buClrTx/>
              <a:buSzTx/>
              <a:buFontTx/>
              <a:buNone/>
              <a:tabLst/>
              <a:defRPr kumimoji="0" sz="1800" b="0" i="0" u="none" strike="noStrike" kern="1200" cap="none" spc="0" normalizeH="0" baseline="0">
                <a:ln>
                  <a:noFill/>
                </a:ln>
                <a:solidFill>
                  <a:srgbClr val="000000"/>
                </a:solidFill>
                <a:effectLst/>
                <a:uFillTx/>
                <a:latin typeface="Arial"/>
                <a:ea typeface="Arial"/>
                <a:cs typeface="Arial"/>
                <a:sym typeface="Arial"/>
              </a:defRPr>
            </a:lvl8pPr>
            <a:lvl9pPr marL="0" marR="0" indent="3657600" algn="l" defTabSz="914400" rtl="0" eaLnBrk="1" fontAlgn="auto" latinLnBrk="0" hangingPunct="0">
              <a:lnSpc>
                <a:spcPct val="100000"/>
              </a:lnSpc>
              <a:spcBef>
                <a:spcPts val="0"/>
              </a:spcBef>
              <a:spcAft>
                <a:spcPts val="0"/>
              </a:spcAft>
              <a:buClrTx/>
              <a:buSzTx/>
              <a:buFontTx/>
              <a:buNone/>
              <a:tabLst/>
              <a:defRPr kumimoji="0" sz="1800" b="0" i="0" u="none" strike="noStrike" kern="1200" cap="none" spc="0" normalizeH="0" baseline="0">
                <a:ln>
                  <a:noFill/>
                </a:ln>
                <a:solidFill>
                  <a:srgbClr val="000000"/>
                </a:solidFill>
                <a:effectLst/>
                <a:uFillTx/>
                <a:latin typeface="Arial"/>
                <a:ea typeface="Arial"/>
                <a:cs typeface="Arial"/>
                <a:sym typeface="Arial"/>
              </a:defRPr>
            </a:lvl9pPr>
          </a:lstStyle>
          <a:p>
            <a:pPr marL="0" marR="0" lvl="0" indent="0" algn="ctr" defTabSz="914400" rtl="0" eaLnBrk="1" fontAlgn="auto" latinLnBrk="0" hangingPunct="0">
              <a:lnSpc>
                <a:spcPct val="100000"/>
              </a:lnSpc>
              <a:spcBef>
                <a:spcPts val="0"/>
              </a:spcBef>
              <a:spcAft>
                <a:spcPts val="0"/>
              </a:spcAft>
              <a:buClrTx/>
              <a:buSzTx/>
              <a:buFontTx/>
              <a:buNone/>
              <a:tabLst/>
              <a:defRPr/>
            </a:pPr>
            <a:fld id="{86CB4B4D-7CA3-9044-876B-883B54F8677D}" type="slidenum">
              <a:rPr kumimoji="0" lang="en-US" sz="1000" b="0" i="0" u="none" strike="noStrike" kern="1200" cap="none" spc="0" normalizeH="0" baseline="0" noProof="0" smtClean="0">
                <a:ln>
                  <a:noFill/>
                </a:ln>
                <a:solidFill>
                  <a:srgbClr val="00E5EF"/>
                </a:solidFill>
                <a:effectLst/>
                <a:uLnTx/>
                <a:uFillTx/>
                <a:latin typeface="Arial"/>
                <a:cs typeface="Arial"/>
                <a:sym typeface="Arial"/>
              </a:rPr>
              <a:pPr marL="0" marR="0" lvl="0" indent="0" algn="ctr" defTabSz="914400" rtl="0" eaLnBrk="1" fontAlgn="auto" latinLnBrk="0" hangingPunct="0">
                <a:lnSpc>
                  <a:spcPct val="100000"/>
                </a:lnSpc>
                <a:spcBef>
                  <a:spcPts val="0"/>
                </a:spcBef>
                <a:spcAft>
                  <a:spcPts val="0"/>
                </a:spcAft>
                <a:buClrTx/>
                <a:buSzTx/>
                <a:buFontTx/>
                <a:buNone/>
                <a:tabLst/>
                <a:defRPr/>
              </a:pPr>
              <a:t>32</a:t>
            </a:fld>
            <a:endParaRPr kumimoji="0" lang="en-US" sz="1000" b="0" i="0" u="none" strike="noStrike" kern="1200" cap="none" spc="0" normalizeH="0" baseline="0" noProof="0">
              <a:ln>
                <a:noFill/>
              </a:ln>
              <a:solidFill>
                <a:srgbClr val="00E5EF"/>
              </a:solidFill>
              <a:effectLst/>
              <a:uLnTx/>
              <a:uFillTx/>
              <a:latin typeface="Arial"/>
              <a:cs typeface="Arial"/>
              <a:sym typeface="Arial"/>
            </a:endParaRPr>
          </a:p>
        </p:txBody>
      </p:sp>
      <p:sp>
        <p:nvSpPr>
          <p:cNvPr id="67" name="Rectangle 23">
            <a:extLst>
              <a:ext uri="{FF2B5EF4-FFF2-40B4-BE49-F238E27FC236}">
                <a16:creationId xmlns:a16="http://schemas.microsoft.com/office/drawing/2014/main" id="{41E2BEF9-BD01-A962-035A-D44E9FF4FF2F}"/>
              </a:ext>
            </a:extLst>
          </p:cNvPr>
          <p:cNvSpPr/>
          <p:nvPr/>
        </p:nvSpPr>
        <p:spPr>
          <a:xfrm>
            <a:off x="607388" y="3064176"/>
            <a:ext cx="336927" cy="608595"/>
          </a:xfrm>
          <a:prstGeom prst="rect">
            <a:avLst/>
          </a:prstGeom>
          <a:solidFill>
            <a:srgbClr val="007378"/>
          </a:solidFill>
          <a:ln w="12700">
            <a:solidFill>
              <a:srgbClr val="5F1B30"/>
            </a:solidFill>
            <a:miter/>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100" b="1">
                <a:solidFill>
                  <a:srgbClr val="C9FDFF"/>
                </a:solidFill>
              </a:defRPr>
            </a:pPr>
            <a:endParaRPr kumimoji="0" sz="1100" b="1" i="0" u="none" strike="noStrike" kern="1200" cap="none" spc="0" normalizeH="0" baseline="0" noProof="0">
              <a:ln>
                <a:noFill/>
              </a:ln>
              <a:solidFill>
                <a:srgbClr val="C9FDFF"/>
              </a:solidFill>
              <a:effectLst/>
              <a:uLnTx/>
              <a:uFillTx/>
              <a:latin typeface="Arial" panose="020B0604020202020204"/>
              <a:ea typeface="+mn-ea"/>
              <a:cs typeface="+mn-cs"/>
            </a:endParaRPr>
          </a:p>
        </p:txBody>
      </p:sp>
      <p:sp>
        <p:nvSpPr>
          <p:cNvPr id="71" name="Footer Placeholder 10">
            <a:extLst>
              <a:ext uri="{FF2B5EF4-FFF2-40B4-BE49-F238E27FC236}">
                <a16:creationId xmlns:a16="http://schemas.microsoft.com/office/drawing/2014/main" id="{0CB52A55-A305-F532-A69B-865A2A0D99CB}"/>
              </a:ext>
            </a:extLst>
          </p:cNvPr>
          <p:cNvSpPr txBox="1"/>
          <p:nvPr/>
        </p:nvSpPr>
        <p:spPr>
          <a:xfrm>
            <a:off x="1681200" y="6416187"/>
            <a:ext cx="8829600" cy="40011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lgn="ctr">
              <a:defRPr sz="1000">
                <a:solidFill>
                  <a:srgbClr val="808080"/>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000" b="0" i="0" u="none" strike="noStrike" kern="1200" cap="none" spc="0" normalizeH="0" baseline="0" noProof="0">
                <a:ln>
                  <a:noFill/>
                </a:ln>
                <a:solidFill>
                  <a:srgbClr val="808080"/>
                </a:solidFill>
                <a:effectLst/>
                <a:uLnTx/>
                <a:uFillTx/>
                <a:latin typeface="Arial" panose="020B0604020202020204"/>
                <a:ea typeface="+mn-ea"/>
                <a:cs typeface="+mn-cs"/>
              </a:rPr>
              <a:t>HCP, </a:t>
            </a:r>
            <a:r>
              <a:rPr kumimoji="0" lang="en-GB" sz="1000" b="0" i="0" u="none" strike="noStrike" kern="1200" cap="none" spc="0" normalizeH="0" baseline="0" noProof="0">
                <a:ln>
                  <a:noFill/>
                </a:ln>
                <a:solidFill>
                  <a:srgbClr val="808080"/>
                </a:solidFill>
                <a:effectLst/>
                <a:uLnTx/>
                <a:uFillTx/>
                <a:latin typeface="Arial" panose="020B0604020202020204"/>
                <a:ea typeface="+mn-ea"/>
                <a:cs typeface="+mn-cs"/>
              </a:rPr>
              <a:t>healthcare</a:t>
            </a:r>
            <a:r>
              <a:rPr kumimoji="0" sz="1000" b="0" i="0" u="none" strike="noStrike" kern="1200" cap="none" spc="0" normalizeH="0" baseline="0" noProof="0">
                <a:ln>
                  <a:noFill/>
                </a:ln>
                <a:solidFill>
                  <a:srgbClr val="808080"/>
                </a:solidFill>
                <a:effectLst/>
                <a:uLnTx/>
                <a:uFillTx/>
                <a:latin typeface="Arial" panose="020B0604020202020204"/>
                <a:ea typeface="+mn-ea"/>
                <a:cs typeface="+mn-cs"/>
              </a:rPr>
              <a:t> professional. </a:t>
            </a:r>
            <a:endParaRPr kumimoji="0" lang="en-GB" sz="1000" b="0" i="0" u="none" strike="noStrike" kern="1200" cap="none" spc="0" normalizeH="0" baseline="0" noProof="0">
              <a:ln>
                <a:noFill/>
              </a:ln>
              <a:solidFill>
                <a:srgbClr val="808080"/>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sz="1000" b="0" i="0" u="none" strike="noStrike" kern="1200" cap="none" spc="0" normalizeH="0" baseline="0" noProof="0">
                <a:ln>
                  <a:noFill/>
                </a:ln>
                <a:solidFill>
                  <a:srgbClr val="808080"/>
                </a:solidFill>
                <a:effectLst/>
                <a:uLnTx/>
                <a:uFillTx/>
                <a:latin typeface="Arial" panose="020B0604020202020204"/>
                <a:ea typeface="+mn-ea"/>
                <a:cs typeface="+mn-cs"/>
              </a:rPr>
              <a:t>This information is for educational use only. Do not copy. Do not distribute.</a:t>
            </a:r>
          </a:p>
        </p:txBody>
      </p:sp>
      <p:sp>
        <p:nvSpPr>
          <p:cNvPr id="72" name="TextBox 37">
            <a:extLst>
              <a:ext uri="{FF2B5EF4-FFF2-40B4-BE49-F238E27FC236}">
                <a16:creationId xmlns:a16="http://schemas.microsoft.com/office/drawing/2014/main" id="{DA6A427C-63B1-83B5-BF73-AF90C4C47FC7}"/>
              </a:ext>
            </a:extLst>
          </p:cNvPr>
          <p:cNvSpPr txBox="1"/>
          <p:nvPr/>
        </p:nvSpPr>
        <p:spPr>
          <a:xfrm rot="16200000">
            <a:off x="-323143" y="2833104"/>
            <a:ext cx="1397011" cy="29463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lgn="ctr">
              <a:defRPr sz="1400" b="1">
                <a:solidFill>
                  <a:srgbClr val="317176"/>
                </a:solidFill>
                <a:latin typeface="Arial Narrow"/>
                <a:ea typeface="Arial Narrow"/>
                <a:cs typeface="Arial Narrow"/>
                <a:sym typeface="Arial Narrow"/>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400" b="1" i="0" u="none" strike="noStrike" kern="1200" cap="none" spc="0" normalizeH="0" baseline="0" noProof="0">
                <a:ln>
                  <a:noFill/>
                </a:ln>
                <a:solidFill>
                  <a:srgbClr val="317176"/>
                </a:solidFill>
                <a:effectLst/>
                <a:uLnTx/>
                <a:uFillTx/>
                <a:latin typeface="Arial Narrow"/>
                <a:sym typeface="Arial Narrow"/>
              </a:rPr>
              <a:t>Patient profiling</a:t>
            </a:r>
          </a:p>
        </p:txBody>
      </p:sp>
      <p:grpSp>
        <p:nvGrpSpPr>
          <p:cNvPr id="13" name="Group 12">
            <a:extLst>
              <a:ext uri="{FF2B5EF4-FFF2-40B4-BE49-F238E27FC236}">
                <a16:creationId xmlns:a16="http://schemas.microsoft.com/office/drawing/2014/main" id="{14B0C3C7-AA20-56F0-66C0-D6E26ABA9E82}"/>
              </a:ext>
            </a:extLst>
          </p:cNvPr>
          <p:cNvGrpSpPr/>
          <p:nvPr/>
        </p:nvGrpSpPr>
        <p:grpSpPr>
          <a:xfrm>
            <a:off x="1820999" y="1180559"/>
            <a:ext cx="12013635" cy="4919149"/>
            <a:chOff x="1820999" y="1180559"/>
            <a:chExt cx="12013635" cy="4919149"/>
          </a:xfrm>
        </p:grpSpPr>
        <p:sp>
          <p:nvSpPr>
            <p:cNvPr id="10" name="Rectangle">
              <a:extLst>
                <a:ext uri="{FF2B5EF4-FFF2-40B4-BE49-F238E27FC236}">
                  <a16:creationId xmlns:a16="http://schemas.microsoft.com/office/drawing/2014/main" id="{675BCA88-C759-1557-48E0-EB124B15E461}"/>
                </a:ext>
              </a:extLst>
            </p:cNvPr>
            <p:cNvSpPr/>
            <p:nvPr/>
          </p:nvSpPr>
          <p:spPr>
            <a:xfrm>
              <a:off x="6576164" y="2960293"/>
              <a:ext cx="5724395" cy="2644449"/>
            </a:xfrm>
            <a:prstGeom prst="rect">
              <a:avLst/>
            </a:prstGeom>
            <a:solidFill>
              <a:srgbClr val="EBEBEB"/>
            </a:solidFill>
            <a:ln w="12700">
              <a:miter lim="400000"/>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100" b="1">
                  <a:solidFill>
                    <a:srgbClr val="C9FDFF"/>
                  </a:solidFill>
                </a:defRPr>
              </a:pPr>
              <a:endParaRPr kumimoji="0" sz="1100" b="1" i="0" u="none" strike="noStrike" kern="1200" cap="none" spc="0" normalizeH="0" baseline="0" noProof="0">
                <a:ln>
                  <a:noFill/>
                </a:ln>
                <a:solidFill>
                  <a:srgbClr val="C9FDFF"/>
                </a:solidFill>
                <a:effectLst/>
                <a:uLnTx/>
                <a:uFillTx/>
                <a:latin typeface="Arial" panose="020B0604020202020204"/>
                <a:ea typeface="+mn-ea"/>
                <a:cs typeface="+mn-cs"/>
              </a:endParaRPr>
            </a:p>
          </p:txBody>
        </p:sp>
        <p:sp>
          <p:nvSpPr>
            <p:cNvPr id="21" name="Accessibility-challenged traditionalists">
              <a:extLst>
                <a:ext uri="{FF2B5EF4-FFF2-40B4-BE49-F238E27FC236}">
                  <a16:creationId xmlns:a16="http://schemas.microsoft.com/office/drawing/2014/main" id="{E1F16F85-4EC8-2121-2DAA-D43F31BD20D0}"/>
                </a:ext>
              </a:extLst>
            </p:cNvPr>
            <p:cNvSpPr txBox="1"/>
            <p:nvPr/>
          </p:nvSpPr>
          <p:spPr>
            <a:xfrm rot="16200000">
              <a:off x="6707153" y="3796042"/>
              <a:ext cx="1709459" cy="43088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a:spAutoFit/>
            </a:bodyPr>
            <a:lstStyle>
              <a:lvl1pPr>
                <a:defRPr sz="1100" b="1" cap="all">
                  <a:solidFill>
                    <a:srgbClr val="FFFFFF"/>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all" spc="0" normalizeH="0" baseline="0" noProof="0">
                  <a:ln>
                    <a:noFill/>
                  </a:ln>
                  <a:solidFill>
                    <a:srgbClr val="317176"/>
                  </a:solidFill>
                  <a:effectLst/>
                  <a:uLnTx/>
                  <a:uFillTx/>
                  <a:latin typeface="Arial" panose="020B0604020202020204"/>
                  <a:ea typeface="+mn-ea"/>
                  <a:cs typeface="+mn-cs"/>
                </a:rPr>
                <a:t>EXAMPLE delivery channels</a:t>
              </a:r>
            </a:p>
          </p:txBody>
        </p:sp>
        <p:sp>
          <p:nvSpPr>
            <p:cNvPr id="26" name="Clustering analysis using IQVIA claims data (Jan 2020–Dec 2022) to identify four patient profiles of prostate cancer patients, qualitative assessment by patients and HCPs">
              <a:extLst>
                <a:ext uri="{FF2B5EF4-FFF2-40B4-BE49-F238E27FC236}">
                  <a16:creationId xmlns:a16="http://schemas.microsoft.com/office/drawing/2014/main" id="{7A2F1F71-E84F-BA74-6671-1BC02AA7FB91}"/>
                </a:ext>
              </a:extLst>
            </p:cNvPr>
            <p:cNvSpPr txBox="1"/>
            <p:nvPr/>
          </p:nvSpPr>
          <p:spPr>
            <a:xfrm>
              <a:off x="3231813" y="2230372"/>
              <a:ext cx="7278987" cy="52321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400">
                  <a:solidFill>
                    <a:srgbClr val="317176"/>
                  </a:solidFill>
                </a:defRPr>
              </a:pPr>
              <a:r>
                <a:rPr kumimoji="0" sz="1400" b="0" i="0" u="none" strike="noStrike" kern="1200" cap="none" spc="0" normalizeH="0" baseline="0" noProof="0">
                  <a:ln>
                    <a:noFill/>
                  </a:ln>
                  <a:solidFill>
                    <a:srgbClr val="317176"/>
                  </a:solidFill>
                  <a:effectLst/>
                  <a:uLnTx/>
                  <a:uFillTx/>
                  <a:latin typeface="Arial" panose="020B0604020202020204"/>
                  <a:ea typeface="+mn-ea"/>
                  <a:cs typeface="+mn-cs"/>
                </a:rPr>
                <a:t>Clustering analysis using IQVIA claims data (</a:t>
              </a:r>
              <a:r>
                <a:rPr kumimoji="0" lang="en-US" sz="1400" b="0" i="0" u="none" strike="noStrike" kern="1200" cap="none" spc="0" normalizeH="0" baseline="0" noProof="0">
                  <a:ln>
                    <a:noFill/>
                  </a:ln>
                  <a:solidFill>
                    <a:srgbClr val="317176"/>
                  </a:solidFill>
                  <a:effectLst/>
                  <a:uLnTx/>
                  <a:uFillTx/>
                  <a:latin typeface="Arial" panose="020B0604020202020204"/>
                  <a:ea typeface="+mn-ea"/>
                  <a:cs typeface="+mn-cs"/>
                </a:rPr>
                <a:t>from </a:t>
              </a:r>
              <a:r>
                <a:rPr kumimoji="0" sz="1400" b="0" i="0" u="none" strike="noStrike" kern="1200" cap="none" spc="0" normalizeH="0" baseline="0" noProof="0">
                  <a:ln>
                    <a:noFill/>
                  </a:ln>
                  <a:solidFill>
                    <a:srgbClr val="317176"/>
                  </a:solidFill>
                  <a:effectLst/>
                  <a:uLnTx/>
                  <a:uFillTx/>
                  <a:latin typeface="Arial" panose="020B0604020202020204"/>
                  <a:ea typeface="+mn-ea"/>
                  <a:cs typeface="+mn-cs"/>
                </a:rPr>
                <a:t>Jan 2020–Dec 2022) to identify four patient profiles</a:t>
              </a:r>
              <a:r>
                <a:rPr kumimoji="0" sz="1400" b="0" i="0" u="none" strike="noStrike" kern="1200" cap="none" spc="0" normalizeH="0" baseline="0" noProof="0">
                  <a:ln>
                    <a:noFill/>
                  </a:ln>
                  <a:solidFill>
                    <a:srgbClr val="FF0000"/>
                  </a:solidFill>
                  <a:effectLst/>
                  <a:uLnTx/>
                  <a:uFillTx/>
                  <a:latin typeface="Arial" panose="020B0604020202020204"/>
                  <a:ea typeface="+mn-ea"/>
                  <a:cs typeface="+mn-cs"/>
                </a:rPr>
                <a:t> </a:t>
              </a:r>
              <a:r>
                <a:rPr kumimoji="0" sz="1400" b="0" i="0" u="none" strike="noStrike" kern="1200" cap="none" spc="0" normalizeH="0" baseline="0" noProof="0">
                  <a:ln>
                    <a:noFill/>
                  </a:ln>
                  <a:solidFill>
                    <a:srgbClr val="317176"/>
                  </a:solidFill>
                  <a:effectLst/>
                  <a:uLnTx/>
                  <a:uFillTx/>
                  <a:latin typeface="Arial" panose="020B0604020202020204"/>
                  <a:ea typeface="+mn-ea"/>
                  <a:cs typeface="+mn-cs"/>
                </a:rPr>
                <a:t>of </a:t>
              </a:r>
              <a:r>
                <a:rPr kumimoji="0" lang="en-US" sz="1400" b="0" i="0" u="none" strike="noStrike" kern="1200" cap="none" spc="0" normalizeH="0" baseline="0" noProof="0">
                  <a:ln>
                    <a:noFill/>
                  </a:ln>
                  <a:solidFill>
                    <a:srgbClr val="317176"/>
                  </a:solidFill>
                  <a:effectLst/>
                  <a:uLnTx/>
                  <a:uFillTx/>
                  <a:latin typeface="Arial" panose="020B0604020202020204"/>
                  <a:ea typeface="+mn-ea"/>
                  <a:cs typeface="+mn-cs"/>
                </a:rPr>
                <a:t>men with </a:t>
              </a:r>
              <a:r>
                <a:rPr kumimoji="0" sz="1400" b="0" i="0" u="none" strike="noStrike" kern="1200" cap="none" spc="0" normalizeH="0" baseline="0" noProof="0">
                  <a:ln>
                    <a:noFill/>
                  </a:ln>
                  <a:solidFill>
                    <a:srgbClr val="317176"/>
                  </a:solidFill>
                  <a:effectLst/>
                  <a:uLnTx/>
                  <a:uFillTx/>
                  <a:latin typeface="Arial" panose="020B0604020202020204"/>
                  <a:ea typeface="+mn-ea"/>
                  <a:cs typeface="+mn-cs"/>
                </a:rPr>
                <a:t>prostate cancer, qualitative assessment by patients and HCPs</a:t>
              </a:r>
            </a:p>
          </p:txBody>
        </p:sp>
        <p:sp>
          <p:nvSpPr>
            <p:cNvPr id="40" name="Rounded Rectangle 29">
              <a:extLst>
                <a:ext uri="{FF2B5EF4-FFF2-40B4-BE49-F238E27FC236}">
                  <a16:creationId xmlns:a16="http://schemas.microsoft.com/office/drawing/2014/main" id="{494C87B2-5E46-9E6F-C975-2683189470D5}"/>
                </a:ext>
              </a:extLst>
            </p:cNvPr>
            <p:cNvSpPr/>
            <p:nvPr/>
          </p:nvSpPr>
          <p:spPr>
            <a:xfrm>
              <a:off x="1820999" y="1180559"/>
              <a:ext cx="12013635" cy="750949"/>
            </a:xfrm>
            <a:prstGeom prst="roundRect">
              <a:avLst>
                <a:gd name="adj" fmla="val 50000"/>
              </a:avLst>
            </a:prstGeom>
            <a:solidFill>
              <a:srgbClr val="317176"/>
            </a:solidFill>
            <a:ln w="12700" cap="flat">
              <a:noFill/>
              <a:miter lim="400000"/>
            </a:ln>
            <a:effectLst/>
          </p:spPr>
          <p:txBody>
            <a:bodyPr wrap="square" lIns="45719" tIns="45719" rIns="45719" bIns="45719" numCol="1"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solidFill>
                    <a:srgbClr val="FFFFFF"/>
                  </a:solidFill>
                </a:defRPr>
              </a:pPr>
              <a:endParaRPr kumimoji="0"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41" name="RESEARCH QUESTION:">
              <a:extLst>
                <a:ext uri="{FF2B5EF4-FFF2-40B4-BE49-F238E27FC236}">
                  <a16:creationId xmlns:a16="http://schemas.microsoft.com/office/drawing/2014/main" id="{54D51D13-44B1-6C83-1E4C-2C104AA3759C}"/>
                </a:ext>
              </a:extLst>
            </p:cNvPr>
            <p:cNvSpPr txBox="1"/>
            <p:nvPr/>
          </p:nvSpPr>
          <p:spPr>
            <a:xfrm>
              <a:off x="2213156" y="1285119"/>
              <a:ext cx="2493876" cy="26425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defRPr sz="1200" b="1" cap="all" spc="257">
                  <a:solidFill>
                    <a:srgbClr val="51B9C5"/>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200" b="1" i="0" u="none" strike="noStrike" kern="1200" cap="all" spc="257" normalizeH="0" baseline="0" noProof="0">
                  <a:ln>
                    <a:noFill/>
                  </a:ln>
                  <a:solidFill>
                    <a:srgbClr val="51B9C5"/>
                  </a:solidFill>
                  <a:effectLst/>
                  <a:uLnTx/>
                  <a:uFillTx/>
                  <a:latin typeface="Arial" panose="020B0604020202020204"/>
                  <a:ea typeface="+mn-ea"/>
                  <a:cs typeface="+mn-cs"/>
                </a:rPr>
                <a:t>RESEARCH QUESTION:</a:t>
              </a:r>
            </a:p>
          </p:txBody>
        </p:sp>
        <p:sp>
          <p:nvSpPr>
            <p:cNvPr id="42" name="“Who are the patients with prostate cancer and where can we impact?”">
              <a:extLst>
                <a:ext uri="{FF2B5EF4-FFF2-40B4-BE49-F238E27FC236}">
                  <a16:creationId xmlns:a16="http://schemas.microsoft.com/office/drawing/2014/main" id="{C06775F9-397C-EDA0-F9E1-9ECBB5A01632}"/>
                </a:ext>
              </a:extLst>
            </p:cNvPr>
            <p:cNvSpPr txBox="1"/>
            <p:nvPr/>
          </p:nvSpPr>
          <p:spPr>
            <a:xfrm>
              <a:off x="2213156" y="1485785"/>
              <a:ext cx="5787799" cy="3385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2000" b="1">
                  <a:solidFill>
                    <a:srgbClr val="317176"/>
                  </a:solidFill>
                </a:defRPr>
              </a:pPr>
              <a:r>
                <a:rPr kumimoji="0" lang="en-US" sz="1600" b="1" i="0" u="none" strike="noStrike" kern="1200" cap="none" spc="0" normalizeH="0" baseline="0" noProof="0">
                  <a:ln>
                    <a:noFill/>
                  </a:ln>
                  <a:solidFill>
                    <a:srgbClr val="FFFFFF"/>
                  </a:solidFill>
                  <a:effectLst/>
                  <a:uLnTx/>
                  <a:uFillTx/>
                  <a:latin typeface="Arial" panose="020B0604020202020204"/>
                  <a:ea typeface="+mn-ea"/>
                  <a:cs typeface="+mn-cs"/>
                </a:rPr>
                <a:t>“How can we tailor communications to the patient types?”</a:t>
              </a:r>
            </a:p>
          </p:txBody>
        </p:sp>
        <p:sp>
          <p:nvSpPr>
            <p:cNvPr id="43" name="Method:">
              <a:extLst>
                <a:ext uri="{FF2B5EF4-FFF2-40B4-BE49-F238E27FC236}">
                  <a16:creationId xmlns:a16="http://schemas.microsoft.com/office/drawing/2014/main" id="{C37AB370-B425-56C3-09AA-A21AAE004107}"/>
                </a:ext>
              </a:extLst>
            </p:cNvPr>
            <p:cNvSpPr txBox="1"/>
            <p:nvPr/>
          </p:nvSpPr>
          <p:spPr>
            <a:xfrm>
              <a:off x="2200456" y="2249933"/>
              <a:ext cx="1120536" cy="26425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defRPr sz="1200" b="1" cap="all" spc="257">
                  <a:solidFill>
                    <a:srgbClr val="51B9C5"/>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200" b="1" i="0" u="none" strike="noStrike" kern="1200" cap="all" spc="257" normalizeH="0" baseline="0" noProof="0">
                  <a:ln>
                    <a:noFill/>
                  </a:ln>
                  <a:solidFill>
                    <a:srgbClr val="51B9C5"/>
                  </a:solidFill>
                  <a:effectLst/>
                  <a:uLnTx/>
                  <a:uFillTx/>
                  <a:latin typeface="Arial" panose="020B0604020202020204"/>
                  <a:ea typeface="+mn-ea"/>
                  <a:cs typeface="+mn-cs"/>
                </a:rPr>
                <a:t>Method:</a:t>
              </a:r>
            </a:p>
          </p:txBody>
        </p:sp>
        <p:grpSp>
          <p:nvGrpSpPr>
            <p:cNvPr id="62" name="Group 61">
              <a:extLst>
                <a:ext uri="{FF2B5EF4-FFF2-40B4-BE49-F238E27FC236}">
                  <a16:creationId xmlns:a16="http://schemas.microsoft.com/office/drawing/2014/main" id="{07016DA7-704F-5726-E786-7EC7B16A45E0}"/>
                </a:ext>
              </a:extLst>
            </p:cNvPr>
            <p:cNvGrpSpPr/>
            <p:nvPr/>
          </p:nvGrpSpPr>
          <p:grpSpPr>
            <a:xfrm>
              <a:off x="2206440" y="2814714"/>
              <a:ext cx="4788245" cy="850275"/>
              <a:chOff x="2206440" y="2814714"/>
              <a:chExt cx="4788245" cy="850275"/>
            </a:xfrm>
          </p:grpSpPr>
          <p:sp>
            <p:nvSpPr>
              <p:cNvPr id="63" name="Oval 12">
                <a:extLst>
                  <a:ext uri="{FF2B5EF4-FFF2-40B4-BE49-F238E27FC236}">
                    <a16:creationId xmlns:a16="http://schemas.microsoft.com/office/drawing/2014/main" id="{EAD52A5D-FBA4-D04D-6BA7-7C5B3B9ECEF3}"/>
                  </a:ext>
                </a:extLst>
              </p:cNvPr>
              <p:cNvSpPr/>
              <p:nvPr/>
            </p:nvSpPr>
            <p:spPr>
              <a:xfrm>
                <a:off x="2206440" y="2819330"/>
                <a:ext cx="845659" cy="845659"/>
              </a:xfrm>
              <a:prstGeom prst="ellipse">
                <a:avLst/>
              </a:prstGeom>
              <a:solidFill>
                <a:srgbClr val="FFFFFF"/>
              </a:solidFill>
              <a:ln w="28575">
                <a:solidFill>
                  <a:srgbClr val="307076"/>
                </a:solidFill>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400">
                    <a:solidFill>
                      <a:srgbClr val="FFFFFF"/>
                    </a:solidFill>
                  </a:defRPr>
                </a:pPr>
                <a:endParaRPr kumimoji="0" sz="14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64" name="Picture 11" descr="Picture 11">
                <a:extLst>
                  <a:ext uri="{FF2B5EF4-FFF2-40B4-BE49-F238E27FC236}">
                    <a16:creationId xmlns:a16="http://schemas.microsoft.com/office/drawing/2014/main" id="{CE2D46F8-3F44-2D42-DBD3-C1A4164278EE}"/>
                  </a:ext>
                </a:extLst>
              </p:cNvPr>
              <p:cNvPicPr>
                <a:picLocks noChangeAspect="1"/>
              </p:cNvPicPr>
              <p:nvPr/>
            </p:nvPicPr>
            <p:blipFill>
              <a:blip r:embed="rId3"/>
              <a:srcRect l="11048" t="15271" r="10019"/>
              <a:stretch>
                <a:fillRect/>
              </a:stretch>
            </p:blipFill>
            <p:spPr>
              <a:xfrm>
                <a:off x="2221082" y="2814714"/>
                <a:ext cx="816372" cy="845659"/>
              </a:xfrm>
              <a:custGeom>
                <a:avLst/>
                <a:gdLst/>
                <a:ahLst/>
                <a:cxnLst>
                  <a:cxn ang="0">
                    <a:pos x="wd2" y="hd2"/>
                  </a:cxn>
                  <a:cxn ang="5400000">
                    <a:pos x="wd2" y="hd2"/>
                  </a:cxn>
                  <a:cxn ang="10800000">
                    <a:pos x="wd2" y="hd2"/>
                  </a:cxn>
                  <a:cxn ang="16200000">
                    <a:pos x="wd2" y="hd2"/>
                  </a:cxn>
                </a:cxnLst>
                <a:rect l="0" t="0" r="r" b="b"/>
                <a:pathLst>
                  <a:path w="21600" h="21600" extrusionOk="0">
                    <a:moveTo>
                      <a:pt x="10795" y="0"/>
                    </a:moveTo>
                    <a:cubicBezTo>
                      <a:pt x="4831" y="0"/>
                      <a:pt x="0" y="4832"/>
                      <a:pt x="0" y="10795"/>
                    </a:cubicBezTo>
                    <a:cubicBezTo>
                      <a:pt x="0" y="16758"/>
                      <a:pt x="4831" y="21600"/>
                      <a:pt x="10795" y="21600"/>
                    </a:cubicBezTo>
                    <a:cubicBezTo>
                      <a:pt x="16758" y="21600"/>
                      <a:pt x="21600" y="16758"/>
                      <a:pt x="21600" y="10795"/>
                    </a:cubicBezTo>
                    <a:cubicBezTo>
                      <a:pt x="21600" y="4832"/>
                      <a:pt x="16758" y="0"/>
                      <a:pt x="10795" y="0"/>
                    </a:cubicBezTo>
                    <a:close/>
                  </a:path>
                </a:pathLst>
              </a:custGeom>
              <a:ln w="12700">
                <a:miter lim="400000"/>
              </a:ln>
            </p:spPr>
          </p:pic>
          <p:sp>
            <p:nvSpPr>
              <p:cNvPr id="65" name="Rectangle">
                <a:extLst>
                  <a:ext uri="{FF2B5EF4-FFF2-40B4-BE49-F238E27FC236}">
                    <a16:creationId xmlns:a16="http://schemas.microsoft.com/office/drawing/2014/main" id="{B45A44EF-7AED-96E5-2CCB-A7011E4FF875}"/>
                  </a:ext>
                </a:extLst>
              </p:cNvPr>
              <p:cNvSpPr/>
              <p:nvPr/>
            </p:nvSpPr>
            <p:spPr>
              <a:xfrm>
                <a:off x="2827369" y="3309749"/>
                <a:ext cx="4167316" cy="322842"/>
              </a:xfrm>
              <a:prstGeom prst="rect">
                <a:avLst/>
              </a:prstGeom>
              <a:solidFill>
                <a:srgbClr val="307076"/>
              </a:solidFill>
              <a:ln w="12700">
                <a:miter lim="400000"/>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100" b="1">
                    <a:solidFill>
                      <a:srgbClr val="C9FDFF"/>
                    </a:solidFill>
                  </a:defRPr>
                </a:pPr>
                <a:endParaRPr kumimoji="0" sz="1100" b="1" i="0" u="none" strike="noStrike" kern="1200" cap="none" spc="0" normalizeH="0" baseline="0" noProof="0">
                  <a:ln>
                    <a:noFill/>
                  </a:ln>
                  <a:solidFill>
                    <a:srgbClr val="C9FDFF"/>
                  </a:solidFill>
                  <a:effectLst/>
                  <a:uLnTx/>
                  <a:uFillTx/>
                  <a:latin typeface="Arial" panose="020B0604020202020204"/>
                  <a:ea typeface="+mn-ea"/>
                  <a:cs typeface="+mn-cs"/>
                </a:endParaRPr>
              </a:p>
            </p:txBody>
          </p:sp>
          <p:sp>
            <p:nvSpPr>
              <p:cNvPr id="66" name="Accessibility-challenged traditionalists">
                <a:extLst>
                  <a:ext uri="{FF2B5EF4-FFF2-40B4-BE49-F238E27FC236}">
                    <a16:creationId xmlns:a16="http://schemas.microsoft.com/office/drawing/2014/main" id="{A9BC7E98-0C3C-C52E-9581-D3C991D112EA}"/>
                  </a:ext>
                </a:extLst>
              </p:cNvPr>
              <p:cNvSpPr txBox="1"/>
              <p:nvPr/>
            </p:nvSpPr>
            <p:spPr>
              <a:xfrm>
                <a:off x="2894421" y="3334198"/>
                <a:ext cx="3551688" cy="23926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defRPr sz="1100" b="1" cap="all">
                    <a:solidFill>
                      <a:srgbClr val="FFFFFF"/>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100" b="1" i="0" u="none" strike="noStrike" kern="1200" cap="all" spc="0" normalizeH="0" baseline="0" noProof="0">
                    <a:ln>
                      <a:noFill/>
                    </a:ln>
                    <a:solidFill>
                      <a:srgbClr val="FFFFFF"/>
                    </a:solidFill>
                    <a:effectLst/>
                    <a:uLnTx/>
                    <a:uFillTx/>
                    <a:latin typeface="Arial" panose="020B0604020202020204"/>
                    <a:ea typeface="+mn-ea"/>
                    <a:cs typeface="+mn-cs"/>
                  </a:rPr>
                  <a:t>Accessibility-challenged traditionalists</a:t>
                </a:r>
              </a:p>
            </p:txBody>
          </p:sp>
        </p:grpSp>
        <p:grpSp>
          <p:nvGrpSpPr>
            <p:cNvPr id="68" name="Group 67">
              <a:extLst>
                <a:ext uri="{FF2B5EF4-FFF2-40B4-BE49-F238E27FC236}">
                  <a16:creationId xmlns:a16="http://schemas.microsoft.com/office/drawing/2014/main" id="{0FF17088-97D0-817A-BD11-5A4BAD29C678}"/>
                </a:ext>
              </a:extLst>
            </p:cNvPr>
            <p:cNvGrpSpPr/>
            <p:nvPr/>
          </p:nvGrpSpPr>
          <p:grpSpPr>
            <a:xfrm>
              <a:off x="2827369" y="3632591"/>
              <a:ext cx="4167316" cy="2369656"/>
              <a:chOff x="2827369" y="3632591"/>
              <a:chExt cx="4167316" cy="2369656"/>
            </a:xfrm>
          </p:grpSpPr>
          <p:sp>
            <p:nvSpPr>
              <p:cNvPr id="69" name="Rectangle">
                <a:extLst>
                  <a:ext uri="{FF2B5EF4-FFF2-40B4-BE49-F238E27FC236}">
                    <a16:creationId xmlns:a16="http://schemas.microsoft.com/office/drawing/2014/main" id="{34316F56-ECBE-9254-E22A-4ADDA1612A69}"/>
                  </a:ext>
                </a:extLst>
              </p:cNvPr>
              <p:cNvSpPr/>
              <p:nvPr/>
            </p:nvSpPr>
            <p:spPr>
              <a:xfrm>
                <a:off x="2827369" y="3632591"/>
                <a:ext cx="4167316" cy="2369656"/>
              </a:xfrm>
              <a:prstGeom prst="rect">
                <a:avLst/>
              </a:prstGeom>
              <a:solidFill>
                <a:srgbClr val="4CA8B1"/>
              </a:solidFill>
              <a:ln w="12700">
                <a:miter lim="400000"/>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100" b="1">
                    <a:solidFill>
                      <a:srgbClr val="C9FDFF"/>
                    </a:solidFill>
                  </a:defRPr>
                </a:pPr>
                <a:endParaRPr kumimoji="0" sz="1100" b="1" i="0" u="none" strike="noStrike" kern="1200" cap="none" spc="0" normalizeH="0" baseline="0" noProof="0">
                  <a:ln>
                    <a:noFill/>
                  </a:ln>
                  <a:solidFill>
                    <a:srgbClr val="C9FDFF"/>
                  </a:solidFill>
                  <a:effectLst/>
                  <a:uLnTx/>
                  <a:uFillTx/>
                  <a:latin typeface="Arial" panose="020B0604020202020204"/>
                  <a:ea typeface="+mn-ea"/>
                  <a:cs typeface="+mn-cs"/>
                </a:endParaRPr>
              </a:p>
            </p:txBody>
          </p:sp>
          <p:sp>
            <p:nvSpPr>
              <p:cNvPr id="70" name="TextBox 21">
                <a:extLst>
                  <a:ext uri="{FF2B5EF4-FFF2-40B4-BE49-F238E27FC236}">
                    <a16:creationId xmlns:a16="http://schemas.microsoft.com/office/drawing/2014/main" id="{80872DED-F8B5-8DF0-9E00-2AA202855C85}"/>
                  </a:ext>
                </a:extLst>
              </p:cNvPr>
              <p:cNvSpPr txBox="1"/>
              <p:nvPr/>
            </p:nvSpPr>
            <p:spPr>
              <a:xfrm>
                <a:off x="2894421" y="3678403"/>
                <a:ext cx="3926086" cy="215289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marL="0" marR="0" lvl="0" indent="0" algn="l" defTabSz="914125" rtl="0" eaLnBrk="1" fontAlgn="auto" latinLnBrk="0" hangingPunct="1">
                  <a:lnSpc>
                    <a:spcPct val="90000"/>
                  </a:lnSpc>
                  <a:spcBef>
                    <a:spcPts val="300"/>
                  </a:spcBef>
                  <a:spcAft>
                    <a:spcPts val="0"/>
                  </a:spcAft>
                  <a:buClrTx/>
                  <a:buSzTx/>
                  <a:buFontTx/>
                  <a:buNone/>
                  <a:tabLst/>
                  <a:defRPr sz="1200" b="1">
                    <a:solidFill>
                      <a:srgbClr val="FFFFFF"/>
                    </a:solidFill>
                  </a:defRPr>
                </a:pPr>
                <a:r>
                  <a:rPr kumimoji="0" sz="1100" b="1" i="0" u="none" strike="noStrike" kern="1200" cap="none" spc="0" normalizeH="0" baseline="0" noProof="0">
                    <a:ln>
                      <a:noFill/>
                    </a:ln>
                    <a:solidFill>
                      <a:srgbClr val="FFFFFF"/>
                    </a:solidFill>
                    <a:effectLst/>
                    <a:uLnTx/>
                    <a:uFillTx/>
                    <a:latin typeface="Arial" panose="020B0604020202020204"/>
                    <a:ea typeface="+mn-ea"/>
                    <a:cs typeface="+mn-cs"/>
                  </a:rPr>
                  <a:t>Potential tactics and messages</a:t>
                </a:r>
                <a:r>
                  <a:rPr kumimoji="0" lang="en-GB" sz="1100" b="1" i="0" u="none" strike="noStrike" kern="1200" cap="none" spc="0" normalizeH="0" baseline="0" noProof="0">
                    <a:ln>
                      <a:noFill/>
                    </a:ln>
                    <a:solidFill>
                      <a:srgbClr val="FFFFFF"/>
                    </a:solidFill>
                    <a:effectLst/>
                    <a:uLnTx/>
                    <a:uFillTx/>
                    <a:latin typeface="Arial" panose="020B0604020202020204"/>
                    <a:ea typeface="+mn-ea"/>
                    <a:cs typeface="+mn-cs"/>
                  </a:rPr>
                  <a:t>:</a:t>
                </a:r>
                <a:endParaRPr kumimoji="0" sz="1100" b="1" i="0" u="none" strike="noStrike" kern="1200" cap="none" spc="0" normalizeH="0" baseline="0" noProof="0">
                  <a:ln>
                    <a:noFill/>
                  </a:ln>
                  <a:solidFill>
                    <a:srgbClr val="FFFFFF"/>
                  </a:solidFill>
                  <a:effectLst/>
                  <a:uLnTx/>
                  <a:uFillTx/>
                  <a:latin typeface="Arial" panose="020B0604020202020204"/>
                  <a:ea typeface="+mn-ea"/>
                  <a:cs typeface="+mn-cs"/>
                </a:endParaRPr>
              </a:p>
              <a:p>
                <a:pPr marL="171450" marR="0" lvl="0" indent="-171450" algn="l" defTabSz="914125" rtl="0" eaLnBrk="1" fontAlgn="auto" latinLnBrk="0" hangingPunct="1">
                  <a:lnSpc>
                    <a:spcPct val="90000"/>
                  </a:lnSpc>
                  <a:spcBef>
                    <a:spcPts val="600"/>
                  </a:spcBef>
                  <a:spcAft>
                    <a:spcPts val="0"/>
                  </a:spcAft>
                  <a:buClrTx/>
                  <a:buSzPct val="100000"/>
                  <a:buFontTx/>
                  <a:buChar char="•"/>
                  <a:tabLst/>
                  <a:defRPr sz="1200">
                    <a:solidFill>
                      <a:srgbClr val="FFFFFF"/>
                    </a:solidFill>
                  </a:defRPr>
                </a:pPr>
                <a:r>
                  <a:rPr kumimoji="0" sz="1100" b="0" i="0" u="none" strike="noStrike" kern="1200" cap="none" spc="0" normalizeH="0" baseline="0" noProof="0">
                    <a:ln>
                      <a:noFill/>
                    </a:ln>
                    <a:solidFill>
                      <a:srgbClr val="FFFFFF"/>
                    </a:solidFill>
                    <a:effectLst/>
                    <a:uLnTx/>
                    <a:uFillTx/>
                    <a:latin typeface="Arial" panose="020B0604020202020204"/>
                    <a:ea typeface="+mn-ea"/>
                    <a:cs typeface="+mn-cs"/>
                  </a:rPr>
                  <a:t>Share resources to enable logistical support to attend medical appointments</a:t>
                </a:r>
              </a:p>
              <a:p>
                <a:pPr marL="171450" marR="0" lvl="0" indent="-171450" algn="l" defTabSz="914125" rtl="0" eaLnBrk="1" fontAlgn="auto" latinLnBrk="0" hangingPunct="1">
                  <a:lnSpc>
                    <a:spcPct val="90000"/>
                  </a:lnSpc>
                  <a:spcBef>
                    <a:spcPts val="600"/>
                  </a:spcBef>
                  <a:spcAft>
                    <a:spcPts val="0"/>
                  </a:spcAft>
                  <a:buClrTx/>
                  <a:buSzPct val="100000"/>
                  <a:buFontTx/>
                  <a:buChar char="•"/>
                  <a:tabLst/>
                  <a:defRPr sz="1200">
                    <a:solidFill>
                      <a:srgbClr val="FFFFFF"/>
                    </a:solidFill>
                  </a:defRPr>
                </a:pPr>
                <a:r>
                  <a:rPr kumimoji="0" sz="1100" b="0" i="0" u="none" strike="noStrike" kern="1200" cap="none" spc="0" normalizeH="0" baseline="0" noProof="0">
                    <a:ln>
                      <a:noFill/>
                    </a:ln>
                    <a:solidFill>
                      <a:srgbClr val="FFFFFF"/>
                    </a:solidFill>
                    <a:effectLst/>
                    <a:uLnTx/>
                    <a:uFillTx/>
                    <a:latin typeface="Arial" panose="020B0604020202020204"/>
                    <a:ea typeface="+mn-ea"/>
                    <a:cs typeface="+mn-cs"/>
                  </a:rPr>
                  <a:t>Identify HCPs treating these patients and determine barriers to scheduling / capacity constraints</a:t>
                </a:r>
              </a:p>
              <a:p>
                <a:pPr marL="171450" marR="0" lvl="0" indent="-171450" algn="l" defTabSz="914125" rtl="0" eaLnBrk="1" fontAlgn="auto" latinLnBrk="0" hangingPunct="1">
                  <a:lnSpc>
                    <a:spcPct val="90000"/>
                  </a:lnSpc>
                  <a:spcBef>
                    <a:spcPts val="600"/>
                  </a:spcBef>
                  <a:spcAft>
                    <a:spcPts val="0"/>
                  </a:spcAft>
                  <a:buClrTx/>
                  <a:buSzPct val="100000"/>
                  <a:buFontTx/>
                  <a:buChar char="•"/>
                  <a:tabLst/>
                  <a:defRPr sz="1200">
                    <a:solidFill>
                      <a:srgbClr val="FFFFFF"/>
                    </a:solidFill>
                  </a:defRPr>
                </a:pPr>
                <a:r>
                  <a:rPr kumimoji="0" sz="1100" b="0" i="0" u="none" strike="noStrike" kern="1200" cap="none" spc="0" normalizeH="0" baseline="0" noProof="0">
                    <a:ln>
                      <a:noFill/>
                    </a:ln>
                    <a:solidFill>
                      <a:srgbClr val="FFFFFF"/>
                    </a:solidFill>
                    <a:effectLst/>
                    <a:uLnTx/>
                    <a:uFillTx/>
                    <a:latin typeface="Arial" panose="020B0604020202020204"/>
                    <a:ea typeface="+mn-ea"/>
                    <a:cs typeface="+mn-cs"/>
                  </a:rPr>
                  <a:t>Provide data to enable risk vs. benefit assessments of various treatment options</a:t>
                </a:r>
              </a:p>
              <a:p>
                <a:pPr marL="171450" marR="0" lvl="0" indent="-171450" algn="l" defTabSz="914125" rtl="0" eaLnBrk="1" fontAlgn="auto" latinLnBrk="0" hangingPunct="1">
                  <a:lnSpc>
                    <a:spcPct val="90000"/>
                  </a:lnSpc>
                  <a:spcBef>
                    <a:spcPts val="600"/>
                  </a:spcBef>
                  <a:spcAft>
                    <a:spcPts val="0"/>
                  </a:spcAft>
                  <a:buClrTx/>
                  <a:buSzPct val="100000"/>
                  <a:buFontTx/>
                  <a:buChar char="•"/>
                  <a:tabLst/>
                  <a:defRPr sz="1200">
                    <a:solidFill>
                      <a:srgbClr val="FFFFFF"/>
                    </a:solidFill>
                  </a:defRPr>
                </a:pPr>
                <a:r>
                  <a:rPr kumimoji="0" sz="1100" b="0" i="0" u="none" strike="noStrike" kern="1200" cap="none" spc="0" normalizeH="0" baseline="0" noProof="0">
                    <a:ln>
                      <a:noFill/>
                    </a:ln>
                    <a:solidFill>
                      <a:srgbClr val="FFFFFF"/>
                    </a:solidFill>
                    <a:effectLst/>
                    <a:uLnTx/>
                    <a:uFillTx/>
                    <a:latin typeface="Arial" panose="020B0604020202020204"/>
                    <a:ea typeface="+mn-ea"/>
                    <a:cs typeface="+mn-cs"/>
                  </a:rPr>
                  <a:t>Help them identify </a:t>
                </a:r>
                <a:r>
                  <a:rPr kumimoji="0" lang="en-US" sz="1100" b="0" i="0" u="none" strike="noStrike" kern="1200" cap="none" spc="0" normalizeH="0" baseline="0" noProof="0">
                    <a:ln>
                      <a:noFill/>
                    </a:ln>
                    <a:solidFill>
                      <a:srgbClr val="FFFFFF"/>
                    </a:solidFill>
                    <a:effectLst/>
                    <a:uLnTx/>
                    <a:uFillTx/>
                    <a:latin typeface="Arial" panose="020B0604020202020204"/>
                    <a:ea typeface="+mn-ea"/>
                    <a:cs typeface="+mn-cs"/>
                  </a:rPr>
                  <a:t>and mitigate </a:t>
                </a:r>
                <a:r>
                  <a:rPr kumimoji="0" sz="1100" b="0" i="0" u="none" strike="noStrike" kern="1200" cap="none" spc="0" normalizeH="0" baseline="0" noProof="0">
                    <a:ln>
                      <a:noFill/>
                    </a:ln>
                    <a:solidFill>
                      <a:srgbClr val="FFFFFF"/>
                    </a:solidFill>
                    <a:effectLst/>
                    <a:uLnTx/>
                    <a:uFillTx/>
                    <a:latin typeface="Arial" panose="020B0604020202020204"/>
                    <a:ea typeface="+mn-ea"/>
                    <a:cs typeface="+mn-cs"/>
                  </a:rPr>
                  <a:t>comorbidities that could interfere with treatment </a:t>
                </a:r>
              </a:p>
              <a:p>
                <a:pPr marL="171450" marR="0" lvl="0" indent="-171450" algn="l" defTabSz="914125" rtl="0" eaLnBrk="1" fontAlgn="auto" latinLnBrk="0" hangingPunct="1">
                  <a:lnSpc>
                    <a:spcPct val="90000"/>
                  </a:lnSpc>
                  <a:spcBef>
                    <a:spcPts val="600"/>
                  </a:spcBef>
                  <a:spcAft>
                    <a:spcPts val="0"/>
                  </a:spcAft>
                  <a:buClrTx/>
                  <a:buSzPct val="100000"/>
                  <a:buFontTx/>
                  <a:buChar char="•"/>
                  <a:tabLst/>
                  <a:defRPr sz="1200">
                    <a:solidFill>
                      <a:srgbClr val="FFFFFF"/>
                    </a:solidFill>
                  </a:defRPr>
                </a:pPr>
                <a:r>
                  <a:rPr kumimoji="0" sz="1100" b="0" i="0" u="none" strike="noStrike" kern="1200" cap="none" spc="0" normalizeH="0" baseline="0" noProof="0">
                    <a:ln>
                      <a:noFill/>
                    </a:ln>
                    <a:solidFill>
                      <a:srgbClr val="FFFFFF"/>
                    </a:solidFill>
                    <a:effectLst/>
                    <a:uLnTx/>
                    <a:uFillTx/>
                    <a:latin typeface="Arial" panose="020B0604020202020204"/>
                    <a:ea typeface="+mn-ea"/>
                    <a:cs typeface="+mn-cs"/>
                  </a:rPr>
                  <a:t>Help them understand and mitigate possible treatment-related side effects</a:t>
                </a:r>
              </a:p>
            </p:txBody>
          </p:sp>
        </p:grpSp>
        <p:pic>
          <p:nvPicPr>
            <p:cNvPr id="3" name="Picture 8" descr="Picture 8">
              <a:extLst>
                <a:ext uri="{FF2B5EF4-FFF2-40B4-BE49-F238E27FC236}">
                  <a16:creationId xmlns:a16="http://schemas.microsoft.com/office/drawing/2014/main" id="{5A6C701B-F82D-F4C4-6ECC-EFF9AB2C3844}"/>
                </a:ext>
              </a:extLst>
            </p:cNvPr>
            <p:cNvPicPr>
              <a:picLocks noChangeAspect="1"/>
            </p:cNvPicPr>
            <p:nvPr/>
          </p:nvPicPr>
          <p:blipFill>
            <a:blip r:embed="rId4"/>
            <a:srcRect l="7208" t="27078" r="36175"/>
            <a:stretch>
              <a:fillRect/>
            </a:stretch>
          </p:blipFill>
          <p:spPr>
            <a:xfrm>
              <a:off x="7937864" y="4491673"/>
              <a:ext cx="1604379" cy="1378933"/>
            </a:xfrm>
            <a:prstGeom prst="rect">
              <a:avLst/>
            </a:prstGeom>
            <a:ln w="12700">
              <a:miter lim="400000"/>
            </a:ln>
          </p:spPr>
        </p:pic>
        <p:pic>
          <p:nvPicPr>
            <p:cNvPr id="4" name="Picture 10" descr="Picture 10">
              <a:extLst>
                <a:ext uri="{FF2B5EF4-FFF2-40B4-BE49-F238E27FC236}">
                  <a16:creationId xmlns:a16="http://schemas.microsoft.com/office/drawing/2014/main" id="{756990D8-4389-A336-DEEA-E6DC1CCFF7FE}"/>
                </a:ext>
              </a:extLst>
            </p:cNvPr>
            <p:cNvPicPr>
              <a:picLocks noChangeAspect="1"/>
            </p:cNvPicPr>
            <p:nvPr/>
          </p:nvPicPr>
          <p:blipFill>
            <a:blip r:embed="rId5"/>
            <a:srcRect l="21461"/>
            <a:stretch>
              <a:fillRect/>
            </a:stretch>
          </p:blipFill>
          <p:spPr>
            <a:xfrm>
              <a:off x="7937864" y="2896329"/>
              <a:ext cx="1604379" cy="1363512"/>
            </a:xfrm>
            <a:prstGeom prst="rect">
              <a:avLst/>
            </a:prstGeom>
            <a:ln w="12700">
              <a:solidFill>
                <a:schemeClr val="bg1">
                  <a:lumMod val="95000"/>
                </a:schemeClr>
              </a:solidFill>
              <a:miter lim="400000"/>
            </a:ln>
          </p:spPr>
        </p:pic>
        <p:sp>
          <p:nvSpPr>
            <p:cNvPr id="5" name="TextBox 4">
              <a:extLst>
                <a:ext uri="{FF2B5EF4-FFF2-40B4-BE49-F238E27FC236}">
                  <a16:creationId xmlns:a16="http://schemas.microsoft.com/office/drawing/2014/main" id="{6B61CE3C-C09E-4002-19DE-37AAF3DAF58D}"/>
                </a:ext>
              </a:extLst>
            </p:cNvPr>
            <p:cNvSpPr txBox="1"/>
            <p:nvPr/>
          </p:nvSpPr>
          <p:spPr>
            <a:xfrm>
              <a:off x="7937864" y="5868878"/>
              <a:ext cx="1604379" cy="230830"/>
            </a:xfrm>
            <a:prstGeom prst="rect">
              <a:avLst/>
            </a:prstGeom>
            <a:solidFill>
              <a:srgbClr val="2AA4A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lvl="0" indent="0" algn="ctr" defTabSz="914400" rtl="0" eaLnBrk="1" fontAlgn="auto" latinLnBrk="0" hangingPunct="0">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FFFFFF"/>
                  </a:solidFill>
                  <a:effectLst/>
                  <a:uLnTx/>
                  <a:uFillTx/>
                  <a:latin typeface="Arial"/>
                  <a:ea typeface="Arial"/>
                  <a:cs typeface="Arial"/>
                  <a:sym typeface="Arial"/>
                </a:rPr>
                <a:t>Patient navigator carers</a:t>
              </a:r>
            </a:p>
          </p:txBody>
        </p:sp>
        <p:sp>
          <p:nvSpPr>
            <p:cNvPr id="6" name="TextBox 5">
              <a:extLst>
                <a:ext uri="{FF2B5EF4-FFF2-40B4-BE49-F238E27FC236}">
                  <a16:creationId xmlns:a16="http://schemas.microsoft.com/office/drawing/2014/main" id="{20A25FEB-5BC3-000D-33AF-8A02C354FE42}"/>
                </a:ext>
              </a:extLst>
            </p:cNvPr>
            <p:cNvSpPr txBox="1"/>
            <p:nvPr/>
          </p:nvSpPr>
          <p:spPr>
            <a:xfrm>
              <a:off x="9544721" y="4493452"/>
              <a:ext cx="2342835" cy="230830"/>
            </a:xfrm>
            <a:prstGeom prst="rect">
              <a:avLst/>
            </a:prstGeom>
            <a:solidFill>
              <a:srgbClr val="2AA4A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45719" rIns="0" bIns="45719" numCol="1" spcCol="3810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srgbClr val="FFFFFF"/>
                  </a:solidFill>
                  <a:effectLst/>
                  <a:uLnTx/>
                  <a:uFillTx/>
                  <a:latin typeface="Arial" panose="020B0604020202020204"/>
                  <a:ea typeface="+mn-ea"/>
                  <a:cs typeface="+mn-cs"/>
                </a:rPr>
                <a:t> Local organizations via community physician</a:t>
              </a:r>
              <a:endParaRPr kumimoji="0" lang="en-US" sz="9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8" name="Picture 7" descr="Group of adults sitting in circle">
              <a:extLst>
                <a:ext uri="{FF2B5EF4-FFF2-40B4-BE49-F238E27FC236}">
                  <a16:creationId xmlns:a16="http://schemas.microsoft.com/office/drawing/2014/main" id="{C367D6BA-A1D0-0A7F-E553-5731200FD8D2}"/>
                </a:ext>
              </a:extLst>
            </p:cNvPr>
            <p:cNvPicPr>
              <a:picLocks noChangeAspect="1"/>
            </p:cNvPicPr>
            <p:nvPr/>
          </p:nvPicPr>
          <p:blipFill rotWithShape="1">
            <a:blip r:embed="rId6"/>
            <a:srcRect t="3588" b="23300"/>
            <a:stretch/>
          </p:blipFill>
          <p:spPr>
            <a:xfrm>
              <a:off x="9544721" y="4724283"/>
              <a:ext cx="2342835" cy="1141916"/>
            </a:xfrm>
            <a:prstGeom prst="rect">
              <a:avLst/>
            </a:prstGeom>
          </p:spPr>
        </p:pic>
        <p:pic>
          <p:nvPicPr>
            <p:cNvPr id="9" name="Picture 11" descr="Picture 11">
              <a:extLst>
                <a:ext uri="{FF2B5EF4-FFF2-40B4-BE49-F238E27FC236}">
                  <a16:creationId xmlns:a16="http://schemas.microsoft.com/office/drawing/2014/main" id="{159625E6-600B-17E8-EC66-3137F1D6D651}"/>
                </a:ext>
              </a:extLst>
            </p:cNvPr>
            <p:cNvPicPr>
              <a:picLocks noChangeAspect="1"/>
            </p:cNvPicPr>
            <p:nvPr/>
          </p:nvPicPr>
          <p:blipFill rotWithShape="1">
            <a:blip r:embed="rId7"/>
            <a:srcRect l="26257" t="27133" r="11787" b="15959"/>
            <a:stretch/>
          </p:blipFill>
          <p:spPr>
            <a:xfrm>
              <a:off x="9544721" y="3341146"/>
              <a:ext cx="1877618" cy="1149736"/>
            </a:xfrm>
            <a:prstGeom prst="rect">
              <a:avLst/>
            </a:prstGeom>
            <a:ln w="12700">
              <a:miter lim="400000"/>
            </a:ln>
          </p:spPr>
        </p:pic>
        <p:sp>
          <p:nvSpPr>
            <p:cNvPr id="11" name="TextBox 10">
              <a:extLst>
                <a:ext uri="{FF2B5EF4-FFF2-40B4-BE49-F238E27FC236}">
                  <a16:creationId xmlns:a16="http://schemas.microsoft.com/office/drawing/2014/main" id="{8B0326F4-D8F6-ED6E-6D30-546133190427}"/>
                </a:ext>
              </a:extLst>
            </p:cNvPr>
            <p:cNvSpPr txBox="1"/>
            <p:nvPr/>
          </p:nvSpPr>
          <p:spPr>
            <a:xfrm>
              <a:off x="7937864" y="4260842"/>
              <a:ext cx="1604379" cy="230830"/>
            </a:xfrm>
            <a:prstGeom prst="rect">
              <a:avLst/>
            </a:prstGeom>
            <a:solidFill>
              <a:srgbClr val="2AA4A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FFFFFF"/>
                  </a:solidFill>
                  <a:effectLst/>
                  <a:uLnTx/>
                  <a:uFillTx/>
                  <a:latin typeface="Arial" panose="020B0604020202020204"/>
                  <a:ea typeface="+mn-ea"/>
                  <a:cs typeface="+mn-cs"/>
                </a:rPr>
                <a:t>Printed/traditional media</a:t>
              </a:r>
            </a:p>
          </p:txBody>
        </p:sp>
        <p:sp>
          <p:nvSpPr>
            <p:cNvPr id="12" name="TextBox 11">
              <a:extLst>
                <a:ext uri="{FF2B5EF4-FFF2-40B4-BE49-F238E27FC236}">
                  <a16:creationId xmlns:a16="http://schemas.microsoft.com/office/drawing/2014/main" id="{406195B3-AEBA-31A8-70BD-FE27E1BC2E40}"/>
                </a:ext>
              </a:extLst>
            </p:cNvPr>
            <p:cNvSpPr txBox="1"/>
            <p:nvPr/>
          </p:nvSpPr>
          <p:spPr>
            <a:xfrm>
              <a:off x="9544721" y="3110315"/>
              <a:ext cx="1884997" cy="230830"/>
            </a:xfrm>
            <a:prstGeom prst="rect">
              <a:avLst/>
            </a:prstGeom>
            <a:solidFill>
              <a:srgbClr val="2AA4A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FFFFFF"/>
                  </a:solidFill>
                  <a:effectLst/>
                  <a:uLnTx/>
                  <a:uFillTx/>
                  <a:latin typeface="Arial" panose="020B0604020202020204"/>
                  <a:ea typeface="+mn-ea"/>
                  <a:cs typeface="+mn-cs"/>
                </a:rPr>
                <a:t>HCP-distributed handouts</a:t>
              </a:r>
            </a:p>
          </p:txBody>
        </p:sp>
      </p:grpSp>
      <p:sp>
        <p:nvSpPr>
          <p:cNvPr id="15" name="Rectangle 9">
            <a:extLst>
              <a:ext uri="{FF2B5EF4-FFF2-40B4-BE49-F238E27FC236}">
                <a16:creationId xmlns:a16="http://schemas.microsoft.com/office/drawing/2014/main" id="{36940164-8288-71F9-2569-CBBF05405EAC}"/>
              </a:ext>
            </a:extLst>
          </p:cNvPr>
          <p:cNvSpPr/>
          <p:nvPr/>
        </p:nvSpPr>
        <p:spPr>
          <a:xfrm>
            <a:off x="679950" y="3970875"/>
            <a:ext cx="205493" cy="371089"/>
          </a:xfrm>
          <a:prstGeom prst="rect">
            <a:avLst/>
          </a:prstGeom>
          <a:solidFill>
            <a:schemeClr val="accent4"/>
          </a:solidFill>
          <a:ln w="12700">
            <a:solidFill>
              <a:srgbClr val="3B39A3"/>
            </a:solidFill>
            <a:miter/>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100" b="1">
                <a:solidFill>
                  <a:srgbClr val="D5D4F1"/>
                </a:solidFill>
              </a:defRPr>
            </a:pPr>
            <a:endParaRPr kumimoji="0" sz="1100" b="1" i="0" u="none" strike="noStrike" kern="1200" cap="none" spc="0" normalizeH="0" baseline="0" noProof="0">
              <a:ln>
                <a:noFill/>
              </a:ln>
              <a:solidFill>
                <a:srgbClr val="D5D4F1"/>
              </a:solidFill>
              <a:effectLst/>
              <a:uLnTx/>
              <a:uFillTx/>
              <a:latin typeface="Arial" panose="020B0604020202020204"/>
              <a:ea typeface="+mn-ea"/>
              <a:cs typeface="+mn-cs"/>
            </a:endParaRPr>
          </a:p>
        </p:txBody>
      </p:sp>
      <p:sp>
        <p:nvSpPr>
          <p:cNvPr id="16" name="Rectangle 10">
            <a:extLst>
              <a:ext uri="{FF2B5EF4-FFF2-40B4-BE49-F238E27FC236}">
                <a16:creationId xmlns:a16="http://schemas.microsoft.com/office/drawing/2014/main" id="{F4BFF3D1-0128-B0CC-A943-A0094DBD93F0}"/>
              </a:ext>
            </a:extLst>
          </p:cNvPr>
          <p:cNvSpPr/>
          <p:nvPr/>
        </p:nvSpPr>
        <p:spPr>
          <a:xfrm>
            <a:off x="679950" y="4342181"/>
            <a:ext cx="205493" cy="371089"/>
          </a:xfrm>
          <a:prstGeom prst="rect">
            <a:avLst/>
          </a:prstGeom>
          <a:solidFill>
            <a:schemeClr val="accent4"/>
          </a:solidFill>
          <a:ln w="12700">
            <a:solidFill>
              <a:srgbClr val="3B39A3"/>
            </a:solidFill>
            <a:miter/>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100" b="1">
                <a:solidFill>
                  <a:srgbClr val="D5D4F1"/>
                </a:solidFill>
              </a:defRPr>
            </a:pPr>
            <a:endParaRPr kumimoji="0" sz="1100" b="1" i="0" u="none" strike="noStrike" kern="1200" cap="none" spc="0" normalizeH="0" baseline="0" noProof="0">
              <a:ln>
                <a:noFill/>
              </a:ln>
              <a:solidFill>
                <a:srgbClr val="D5D4F1"/>
              </a:solidFill>
              <a:effectLst/>
              <a:uLnTx/>
              <a:uFillTx/>
              <a:latin typeface="Arial" panose="020B0604020202020204"/>
              <a:ea typeface="+mn-ea"/>
              <a:cs typeface="+mn-cs"/>
            </a:endParaRPr>
          </a:p>
        </p:txBody>
      </p:sp>
      <p:sp>
        <p:nvSpPr>
          <p:cNvPr id="17" name="Rectangle 11">
            <a:extLst>
              <a:ext uri="{FF2B5EF4-FFF2-40B4-BE49-F238E27FC236}">
                <a16:creationId xmlns:a16="http://schemas.microsoft.com/office/drawing/2014/main" id="{33857054-67CD-7D18-8716-42C51F83223F}"/>
              </a:ext>
            </a:extLst>
          </p:cNvPr>
          <p:cNvSpPr/>
          <p:nvPr/>
        </p:nvSpPr>
        <p:spPr>
          <a:xfrm>
            <a:off x="679950" y="4713487"/>
            <a:ext cx="205493" cy="371089"/>
          </a:xfrm>
          <a:prstGeom prst="rect">
            <a:avLst/>
          </a:prstGeom>
          <a:solidFill>
            <a:schemeClr val="accent4"/>
          </a:solidFill>
          <a:ln w="12700">
            <a:solidFill>
              <a:srgbClr val="3B39A3"/>
            </a:solidFill>
            <a:miter/>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100" b="1">
                <a:solidFill>
                  <a:srgbClr val="D5D4F1"/>
                </a:solidFill>
              </a:defRPr>
            </a:pPr>
            <a:endParaRPr kumimoji="0" sz="1100" b="1" i="0" u="none" strike="noStrike" kern="1200" cap="none" spc="0" normalizeH="0" baseline="0" noProof="0">
              <a:ln>
                <a:noFill/>
              </a:ln>
              <a:solidFill>
                <a:srgbClr val="D5D4F1"/>
              </a:solidFill>
              <a:effectLst/>
              <a:uLnTx/>
              <a:uFillTx/>
              <a:latin typeface="Arial" panose="020B0604020202020204"/>
              <a:ea typeface="+mn-ea"/>
              <a:cs typeface="+mn-cs"/>
            </a:endParaRPr>
          </a:p>
        </p:txBody>
      </p:sp>
      <p:sp>
        <p:nvSpPr>
          <p:cNvPr id="18" name="Rectangle 39">
            <a:extLst>
              <a:ext uri="{FF2B5EF4-FFF2-40B4-BE49-F238E27FC236}">
                <a16:creationId xmlns:a16="http://schemas.microsoft.com/office/drawing/2014/main" id="{F9B98F11-8FCE-FC41-1BBB-0D11D596B4F0}"/>
              </a:ext>
            </a:extLst>
          </p:cNvPr>
          <p:cNvSpPr/>
          <p:nvPr/>
        </p:nvSpPr>
        <p:spPr>
          <a:xfrm>
            <a:off x="693235" y="5439567"/>
            <a:ext cx="186812" cy="337354"/>
          </a:xfrm>
          <a:prstGeom prst="rect">
            <a:avLst/>
          </a:prstGeom>
          <a:solidFill>
            <a:schemeClr val="accent2"/>
          </a:solidFill>
          <a:ln w="12700">
            <a:solidFill>
              <a:srgbClr val="5F1B30"/>
            </a:solidFill>
            <a:miter/>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100" b="1">
                <a:solidFill>
                  <a:srgbClr val="F3C4F4"/>
                </a:solidFill>
              </a:defRPr>
            </a:pPr>
            <a:endParaRPr kumimoji="0" sz="1100" b="1" i="0" u="none" strike="noStrike" kern="1200" cap="none" spc="0" normalizeH="0" baseline="0" noProof="0">
              <a:ln>
                <a:noFill/>
              </a:ln>
              <a:solidFill>
                <a:srgbClr val="F3C4F4"/>
              </a:solidFill>
              <a:effectLst/>
              <a:uLnTx/>
              <a:uFillTx/>
              <a:latin typeface="Arial" panose="020B0604020202020204"/>
              <a:ea typeface="+mn-ea"/>
              <a:cs typeface="+mn-cs"/>
            </a:endParaRPr>
          </a:p>
        </p:txBody>
      </p:sp>
      <p:sp>
        <p:nvSpPr>
          <p:cNvPr id="19" name="Rectangle 40">
            <a:extLst>
              <a:ext uri="{FF2B5EF4-FFF2-40B4-BE49-F238E27FC236}">
                <a16:creationId xmlns:a16="http://schemas.microsoft.com/office/drawing/2014/main" id="{ED16B30F-CC4F-1A04-C202-8CEE3C7A15DE}"/>
              </a:ext>
            </a:extLst>
          </p:cNvPr>
          <p:cNvSpPr/>
          <p:nvPr/>
        </p:nvSpPr>
        <p:spPr>
          <a:xfrm>
            <a:off x="693235" y="5785506"/>
            <a:ext cx="186812" cy="337354"/>
          </a:xfrm>
          <a:prstGeom prst="rect">
            <a:avLst/>
          </a:prstGeom>
          <a:solidFill>
            <a:schemeClr val="accent2"/>
          </a:solidFill>
          <a:ln w="12700">
            <a:solidFill>
              <a:srgbClr val="5F1B30"/>
            </a:solidFill>
            <a:miter/>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100" b="1">
                <a:solidFill>
                  <a:srgbClr val="F3C4F4"/>
                </a:solidFill>
              </a:defRPr>
            </a:pPr>
            <a:endParaRPr kumimoji="0" sz="1100" b="1" i="0" u="none" strike="noStrike" kern="1200" cap="none" spc="0" normalizeH="0" baseline="0" noProof="0">
              <a:ln>
                <a:noFill/>
              </a:ln>
              <a:solidFill>
                <a:srgbClr val="F3C4F4"/>
              </a:solidFill>
              <a:effectLst/>
              <a:uLnTx/>
              <a:uFillTx/>
              <a:latin typeface="Arial" panose="020B0604020202020204"/>
              <a:ea typeface="+mn-ea"/>
              <a:cs typeface="+mn-cs"/>
            </a:endParaRPr>
          </a:p>
        </p:txBody>
      </p:sp>
      <p:sp>
        <p:nvSpPr>
          <p:cNvPr id="22" name="Title 21">
            <a:extLst>
              <a:ext uri="{FF2B5EF4-FFF2-40B4-BE49-F238E27FC236}">
                <a16:creationId xmlns:a16="http://schemas.microsoft.com/office/drawing/2014/main" id="{56695A25-D1DD-2EEE-41D6-6B8E6A0D7DF6}"/>
              </a:ext>
            </a:extLst>
          </p:cNvPr>
          <p:cNvSpPr>
            <a:spLocks noGrp="1"/>
          </p:cNvSpPr>
          <p:nvPr>
            <p:ph type="title"/>
          </p:nvPr>
        </p:nvSpPr>
        <p:spPr>
          <a:xfrm>
            <a:off x="1161925" y="105094"/>
            <a:ext cx="9950215" cy="938018"/>
          </a:xfrm>
        </p:spPr>
        <p:txBody>
          <a:bodyPr>
            <a:normAutofit/>
          </a:bodyPr>
          <a:lstStyle/>
          <a:p>
            <a:r>
              <a:rPr lang="en-GB" sz="2500"/>
              <a:t>Patient Profiling: New Omnichannel Plans Incorporated These Insights For Each Priority Group</a:t>
            </a:r>
            <a:endParaRPr lang="en-US" sz="2500"/>
          </a:p>
        </p:txBody>
      </p:sp>
    </p:spTree>
    <p:extLst>
      <p:ext uri="{BB962C8B-B14F-4D97-AF65-F5344CB8AC3E}">
        <p14:creationId xmlns:p14="http://schemas.microsoft.com/office/powerpoint/2010/main" val="1871802653"/>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8">
            <a:extLst>
              <a:ext uri="{FF2B5EF4-FFF2-40B4-BE49-F238E27FC236}">
                <a16:creationId xmlns:a16="http://schemas.microsoft.com/office/drawing/2014/main" id="{330D1A48-448D-68EB-DF71-A122BD6C15E9}"/>
              </a:ext>
            </a:extLst>
          </p:cNvPr>
          <p:cNvSpPr/>
          <p:nvPr/>
        </p:nvSpPr>
        <p:spPr>
          <a:xfrm>
            <a:off x="571331" y="5279438"/>
            <a:ext cx="421962" cy="1008643"/>
          </a:xfrm>
          <a:prstGeom prst="rect">
            <a:avLst/>
          </a:prstGeom>
          <a:solidFill>
            <a:srgbClr val="F3C4F4"/>
          </a:solidFill>
          <a:ln w="12700">
            <a:miter lim="400000"/>
          </a:ln>
        </p:spPr>
        <p:txBody>
          <a:bodyPr lIns="45719" rIns="45719"/>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 name="Rectangle 6">
            <a:extLst>
              <a:ext uri="{FF2B5EF4-FFF2-40B4-BE49-F238E27FC236}">
                <a16:creationId xmlns:a16="http://schemas.microsoft.com/office/drawing/2014/main" id="{9F7B30F2-34A1-272A-847E-097B15ACCF0B}"/>
              </a:ext>
            </a:extLst>
          </p:cNvPr>
          <p:cNvSpPr/>
          <p:nvPr/>
        </p:nvSpPr>
        <p:spPr>
          <a:xfrm>
            <a:off x="571331" y="3834531"/>
            <a:ext cx="421962" cy="1369838"/>
          </a:xfrm>
          <a:prstGeom prst="rect">
            <a:avLst/>
          </a:prstGeom>
          <a:solidFill>
            <a:srgbClr val="DFDEF7"/>
          </a:solidFill>
          <a:ln w="12700">
            <a:miter lim="400000"/>
          </a:ln>
        </p:spPr>
        <p:txBody>
          <a:bodyPr lIns="45719" rIns="45719"/>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3" name="Rectangle 17">
            <a:extLst>
              <a:ext uri="{FF2B5EF4-FFF2-40B4-BE49-F238E27FC236}">
                <a16:creationId xmlns:a16="http://schemas.microsoft.com/office/drawing/2014/main" id="{2B7CA1AD-6532-4A7B-4678-E9A9463879C2}"/>
              </a:ext>
            </a:extLst>
          </p:cNvPr>
          <p:cNvSpPr/>
          <p:nvPr/>
        </p:nvSpPr>
        <p:spPr>
          <a:xfrm>
            <a:off x="496906" y="2984424"/>
            <a:ext cx="553695" cy="776284"/>
          </a:xfrm>
          <a:prstGeom prst="rect">
            <a:avLst/>
          </a:prstGeom>
          <a:solidFill>
            <a:srgbClr val="C9FDFF"/>
          </a:solidFill>
          <a:ln w="12700">
            <a:miter lim="400000"/>
          </a:ln>
        </p:spPr>
        <p:txBody>
          <a:bodyPr lIns="45719" rIns="45719"/>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4" name="Title 1">
            <a:extLst>
              <a:ext uri="{FF2B5EF4-FFF2-40B4-BE49-F238E27FC236}">
                <a16:creationId xmlns:a16="http://schemas.microsoft.com/office/drawing/2014/main" id="{3F30FF23-A6F7-BECD-16F3-3A7B5CB8E1CD}"/>
              </a:ext>
            </a:extLst>
          </p:cNvPr>
          <p:cNvSpPr txBox="1"/>
          <p:nvPr/>
        </p:nvSpPr>
        <p:spPr>
          <a:xfrm>
            <a:off x="1161925" y="270408"/>
            <a:ext cx="8930642" cy="7818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spAutoFit/>
          </a:bodyPr>
          <a:lstStyle/>
          <a:p>
            <a:pPr marL="0" marR="0" lvl="0" indent="0" algn="l" defTabSz="914400" rtl="0" eaLnBrk="1" fontAlgn="auto" latinLnBrk="0" hangingPunct="1">
              <a:lnSpc>
                <a:spcPct val="90000"/>
              </a:lnSpc>
              <a:spcBef>
                <a:spcPts val="0"/>
              </a:spcBef>
              <a:spcAft>
                <a:spcPts val="0"/>
              </a:spcAft>
              <a:buClrTx/>
              <a:buSzTx/>
              <a:buFontTx/>
              <a:buNone/>
              <a:tabLst/>
              <a:defRPr sz="2500" b="1">
                <a:solidFill>
                  <a:srgbClr val="FFFFFF"/>
                </a:solidFill>
              </a:defRPr>
            </a:pPr>
            <a:r>
              <a:rPr kumimoji="0" sz="2500" b="1" i="0" u="none" strike="noStrike" kern="1200" cap="none" spc="0" normalizeH="0" baseline="0" noProof="0">
                <a:ln>
                  <a:noFill/>
                </a:ln>
                <a:solidFill>
                  <a:srgbClr val="F28C11"/>
                </a:solidFill>
                <a:effectLst/>
                <a:uLnTx/>
                <a:uFillTx/>
                <a:latin typeface="Arial" panose="020B0604020202020204"/>
                <a:ea typeface="+mn-ea"/>
                <a:cs typeface="+mn-cs"/>
              </a:rPr>
              <a:t>Patient Profiling: </a:t>
            </a:r>
            <a:r>
              <a:rPr kumimoji="0" lang="en-GB" sz="2500" b="1" i="0" u="none" strike="noStrike" kern="1200" cap="none" spc="0" normalizeH="0" baseline="0" noProof="0">
                <a:ln>
                  <a:noFill/>
                </a:ln>
                <a:solidFill>
                  <a:srgbClr val="F28C11"/>
                </a:solidFill>
                <a:effectLst/>
                <a:uLnTx/>
                <a:uFillTx/>
                <a:latin typeface="Arial" panose="020B0604020202020204"/>
                <a:ea typeface="+mn-ea"/>
                <a:cs typeface="+mn-cs"/>
              </a:rPr>
              <a:t>New Omnichannel Plans Incorporated These Insights For Each Priority Group</a:t>
            </a:r>
            <a:endParaRPr kumimoji="0" sz="2500" b="1" i="0" u="none" strike="noStrike" kern="1200" cap="none" spc="0" normalizeH="0" baseline="0" noProof="0">
              <a:ln>
                <a:noFill/>
              </a:ln>
              <a:solidFill>
                <a:srgbClr val="F28C11"/>
              </a:solidFill>
              <a:effectLst/>
              <a:uLnTx/>
              <a:uFillTx/>
              <a:latin typeface="Arial" panose="020B0604020202020204"/>
              <a:ea typeface="+mn-ea"/>
              <a:cs typeface="+mn-cs"/>
            </a:endParaRPr>
          </a:p>
        </p:txBody>
      </p:sp>
      <p:sp>
        <p:nvSpPr>
          <p:cNvPr id="29" name="Rectangle 19">
            <a:extLst>
              <a:ext uri="{FF2B5EF4-FFF2-40B4-BE49-F238E27FC236}">
                <a16:creationId xmlns:a16="http://schemas.microsoft.com/office/drawing/2014/main" id="{639F8DFC-6836-B8C0-BD99-0B642652CD0B}"/>
              </a:ext>
            </a:extLst>
          </p:cNvPr>
          <p:cNvSpPr/>
          <p:nvPr/>
        </p:nvSpPr>
        <p:spPr>
          <a:xfrm>
            <a:off x="571331" y="2204355"/>
            <a:ext cx="421962" cy="1568293"/>
          </a:xfrm>
          <a:prstGeom prst="rect">
            <a:avLst/>
          </a:prstGeom>
          <a:solidFill>
            <a:srgbClr val="C9FDFF"/>
          </a:solidFill>
          <a:ln w="12700">
            <a:miter lim="400000"/>
          </a:ln>
        </p:spPr>
        <p:txBody>
          <a:bodyPr lIns="45719" rIns="45719"/>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0" name="Rectangle 17">
            <a:extLst>
              <a:ext uri="{FF2B5EF4-FFF2-40B4-BE49-F238E27FC236}">
                <a16:creationId xmlns:a16="http://schemas.microsoft.com/office/drawing/2014/main" id="{2825F0D6-6C89-3A62-BD72-79B6C2430FE2}"/>
              </a:ext>
            </a:extLst>
          </p:cNvPr>
          <p:cNvSpPr/>
          <p:nvPr/>
        </p:nvSpPr>
        <p:spPr>
          <a:xfrm>
            <a:off x="571331" y="1446702"/>
            <a:ext cx="420214" cy="666281"/>
          </a:xfrm>
          <a:prstGeom prst="rect">
            <a:avLst/>
          </a:prstGeom>
          <a:solidFill>
            <a:srgbClr val="F9D9E3"/>
          </a:solidFill>
          <a:ln w="12700">
            <a:miter lim="400000"/>
          </a:ln>
        </p:spPr>
        <p:txBody>
          <a:bodyPr lIns="45719" rIns="45719"/>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2" name="Straight Connector 8">
            <a:extLst>
              <a:ext uri="{FF2B5EF4-FFF2-40B4-BE49-F238E27FC236}">
                <a16:creationId xmlns:a16="http://schemas.microsoft.com/office/drawing/2014/main" id="{9F6EB637-270C-4612-34A6-1220EB3363CB}"/>
              </a:ext>
            </a:extLst>
          </p:cNvPr>
          <p:cNvSpPr/>
          <p:nvPr/>
        </p:nvSpPr>
        <p:spPr>
          <a:xfrm>
            <a:off x="771796" y="1931508"/>
            <a:ext cx="10902" cy="4175271"/>
          </a:xfrm>
          <a:prstGeom prst="line">
            <a:avLst/>
          </a:prstGeom>
          <a:ln w="57150">
            <a:solidFill>
              <a:srgbClr val="000000"/>
            </a:solidFill>
            <a:miter/>
          </a:ln>
        </p:spPr>
        <p:txBody>
          <a:bodyPr lIns="45719" rIns="45719"/>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4" name="Rectangle 20">
            <a:extLst>
              <a:ext uri="{FF2B5EF4-FFF2-40B4-BE49-F238E27FC236}">
                <a16:creationId xmlns:a16="http://schemas.microsoft.com/office/drawing/2014/main" id="{639D157A-4F13-7688-A842-3D1A0461553B}"/>
              </a:ext>
            </a:extLst>
          </p:cNvPr>
          <p:cNvSpPr/>
          <p:nvPr/>
        </p:nvSpPr>
        <p:spPr>
          <a:xfrm>
            <a:off x="679950" y="2332089"/>
            <a:ext cx="205493" cy="371089"/>
          </a:xfrm>
          <a:prstGeom prst="rect">
            <a:avLst/>
          </a:prstGeom>
          <a:solidFill>
            <a:srgbClr val="007378"/>
          </a:solidFill>
          <a:ln w="12700">
            <a:solidFill>
              <a:srgbClr val="5F1B30"/>
            </a:solidFill>
            <a:miter/>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100" b="1">
                <a:solidFill>
                  <a:srgbClr val="C9FDFF"/>
                </a:solidFill>
              </a:defRPr>
            </a:pPr>
            <a:endParaRPr kumimoji="0" sz="1100" b="1" i="0" u="none" strike="noStrike" kern="1200" cap="none" spc="0" normalizeH="0" baseline="0" noProof="0">
              <a:ln>
                <a:noFill/>
              </a:ln>
              <a:solidFill>
                <a:srgbClr val="C9FDFF"/>
              </a:solidFill>
              <a:effectLst/>
              <a:uLnTx/>
              <a:uFillTx/>
              <a:latin typeface="Arial" panose="020B0604020202020204"/>
              <a:ea typeface="+mn-ea"/>
              <a:cs typeface="+mn-cs"/>
            </a:endParaRPr>
          </a:p>
        </p:txBody>
      </p:sp>
      <p:sp>
        <p:nvSpPr>
          <p:cNvPr id="45" name="Rectangle 21">
            <a:extLst>
              <a:ext uri="{FF2B5EF4-FFF2-40B4-BE49-F238E27FC236}">
                <a16:creationId xmlns:a16="http://schemas.microsoft.com/office/drawing/2014/main" id="{DABAD5B0-88F6-F7C0-040C-5ED747088EB2}"/>
              </a:ext>
            </a:extLst>
          </p:cNvPr>
          <p:cNvSpPr/>
          <p:nvPr/>
        </p:nvSpPr>
        <p:spPr>
          <a:xfrm>
            <a:off x="679950" y="2693250"/>
            <a:ext cx="205493" cy="371089"/>
          </a:xfrm>
          <a:prstGeom prst="rect">
            <a:avLst/>
          </a:prstGeom>
          <a:solidFill>
            <a:srgbClr val="007378"/>
          </a:solidFill>
          <a:ln w="12700">
            <a:solidFill>
              <a:srgbClr val="5F1B30"/>
            </a:solidFill>
            <a:miter/>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100" b="1">
                <a:solidFill>
                  <a:srgbClr val="C9FDFF"/>
                </a:solidFill>
              </a:defRPr>
            </a:pPr>
            <a:endParaRPr kumimoji="0" sz="1100" b="1" i="0" u="none" strike="noStrike" kern="1200" cap="none" spc="0" normalizeH="0" baseline="0" noProof="0">
              <a:ln>
                <a:noFill/>
              </a:ln>
              <a:solidFill>
                <a:srgbClr val="C9FDFF"/>
              </a:solidFill>
              <a:effectLst/>
              <a:uLnTx/>
              <a:uFillTx/>
              <a:latin typeface="Arial" panose="020B0604020202020204"/>
              <a:ea typeface="+mn-ea"/>
              <a:cs typeface="+mn-cs"/>
            </a:endParaRPr>
          </a:p>
        </p:txBody>
      </p:sp>
      <p:sp>
        <p:nvSpPr>
          <p:cNvPr id="46" name="Rectangle 22">
            <a:extLst>
              <a:ext uri="{FF2B5EF4-FFF2-40B4-BE49-F238E27FC236}">
                <a16:creationId xmlns:a16="http://schemas.microsoft.com/office/drawing/2014/main" id="{33B7388B-EE47-C603-D7F8-04F913026BE9}"/>
              </a:ext>
            </a:extLst>
          </p:cNvPr>
          <p:cNvSpPr/>
          <p:nvPr/>
        </p:nvSpPr>
        <p:spPr>
          <a:xfrm>
            <a:off x="679950" y="3299940"/>
            <a:ext cx="205493" cy="371089"/>
          </a:xfrm>
          <a:prstGeom prst="rect">
            <a:avLst/>
          </a:prstGeom>
          <a:solidFill>
            <a:srgbClr val="007378"/>
          </a:solidFill>
          <a:ln w="12700">
            <a:solidFill>
              <a:srgbClr val="5F1B30"/>
            </a:solidFill>
            <a:miter/>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100" b="1">
                <a:solidFill>
                  <a:srgbClr val="C9FDFF"/>
                </a:solidFill>
              </a:defRPr>
            </a:pPr>
            <a:endParaRPr kumimoji="0" sz="1100" b="1" i="0" u="none" strike="noStrike" kern="1200" cap="none" spc="0" normalizeH="0" baseline="0" noProof="0">
              <a:ln>
                <a:noFill/>
              </a:ln>
              <a:solidFill>
                <a:srgbClr val="C9FDFF"/>
              </a:solidFill>
              <a:effectLst/>
              <a:uLnTx/>
              <a:uFillTx/>
              <a:latin typeface="Arial" panose="020B0604020202020204"/>
              <a:ea typeface="+mn-ea"/>
              <a:cs typeface="+mn-cs"/>
            </a:endParaRPr>
          </a:p>
        </p:txBody>
      </p:sp>
      <p:sp>
        <p:nvSpPr>
          <p:cNvPr id="56" name="Rectangle 20">
            <a:extLst>
              <a:ext uri="{FF2B5EF4-FFF2-40B4-BE49-F238E27FC236}">
                <a16:creationId xmlns:a16="http://schemas.microsoft.com/office/drawing/2014/main" id="{F0C1BEA1-687C-FC9A-11F6-599D62B59857}"/>
              </a:ext>
            </a:extLst>
          </p:cNvPr>
          <p:cNvSpPr/>
          <p:nvPr/>
        </p:nvSpPr>
        <p:spPr>
          <a:xfrm>
            <a:off x="679950" y="1594298"/>
            <a:ext cx="205493" cy="371090"/>
          </a:xfrm>
          <a:prstGeom prst="rect">
            <a:avLst/>
          </a:prstGeom>
          <a:solidFill>
            <a:schemeClr val="accent1"/>
          </a:solidFill>
          <a:ln w="12700">
            <a:solidFill>
              <a:srgbClr val="5F1B30"/>
            </a:solidFill>
            <a:miter/>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200">
                <a:solidFill>
                  <a:srgbClr val="FFFFFF"/>
                </a:solidFill>
              </a:defRPr>
            </a:pPr>
            <a:endParaRPr kumimoji="0" sz="12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58" name="Isosceles Triangle 26">
            <a:extLst>
              <a:ext uri="{FF2B5EF4-FFF2-40B4-BE49-F238E27FC236}">
                <a16:creationId xmlns:a16="http://schemas.microsoft.com/office/drawing/2014/main" id="{DE40E6E5-D6B7-800C-73C4-356316099E6E}"/>
              </a:ext>
            </a:extLst>
          </p:cNvPr>
          <p:cNvSpPr/>
          <p:nvPr/>
        </p:nvSpPr>
        <p:spPr>
          <a:xfrm rot="16200000">
            <a:off x="940092" y="3329845"/>
            <a:ext cx="183668" cy="108739"/>
          </a:xfrm>
          <a:prstGeom prst="triangle">
            <a:avLst/>
          </a:prstGeom>
          <a:solidFill>
            <a:srgbClr val="007378"/>
          </a:solidFill>
          <a:ln w="12700">
            <a:solidFill>
              <a:srgbClr val="5F1B30"/>
            </a:solidFill>
            <a:miter/>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100" b="1">
                <a:solidFill>
                  <a:srgbClr val="C9FDFF"/>
                </a:solidFill>
              </a:defRPr>
            </a:pPr>
            <a:endParaRPr kumimoji="0" sz="1100" b="1" i="0" u="none" strike="noStrike" kern="1200" cap="none" spc="0" normalizeH="0" baseline="0" noProof="0">
              <a:ln>
                <a:noFill/>
              </a:ln>
              <a:solidFill>
                <a:srgbClr val="C9FDFF"/>
              </a:solidFill>
              <a:effectLst/>
              <a:uLnTx/>
              <a:uFillTx/>
              <a:latin typeface="Arial" panose="020B0604020202020204"/>
              <a:ea typeface="+mn-ea"/>
              <a:cs typeface="+mn-cs"/>
            </a:endParaRPr>
          </a:p>
        </p:txBody>
      </p:sp>
      <p:sp>
        <p:nvSpPr>
          <p:cNvPr id="61" name="Slide Number Placeholder 5">
            <a:extLst>
              <a:ext uri="{FF2B5EF4-FFF2-40B4-BE49-F238E27FC236}">
                <a16:creationId xmlns:a16="http://schemas.microsoft.com/office/drawing/2014/main" id="{ED1EB10E-710C-75AA-FB18-16E9ADBE40A5}"/>
              </a:ext>
            </a:extLst>
          </p:cNvPr>
          <p:cNvSpPr txBox="1">
            <a:spLocks/>
          </p:cNvSpPr>
          <p:nvPr/>
        </p:nvSpPr>
        <p:spPr>
          <a:xfrm>
            <a:off x="257599" y="6486523"/>
            <a:ext cx="245404" cy="22698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defPPr marL="0" marR="0" indent="0" algn="l" defTabSz="914400" rtl="0" fontAlgn="auto" latinLnBrk="1" hangingPunct="0">
              <a:lnSpc>
                <a:spcPct val="100000"/>
              </a:lnSpc>
              <a:spcBef>
                <a:spcPts val="0"/>
              </a:spcBef>
              <a:spcAft>
                <a:spcPts val="0"/>
              </a:spcAft>
              <a:buClrTx/>
              <a:buSzTx/>
              <a:buFontTx/>
              <a:buNone/>
              <a:tabLst/>
              <a:defRPr kumimoji="0" lang="en-US" sz="1800" b="0" i="0" u="none" strike="noStrike" cap="none" spc="0" normalizeH="0" baseline="0">
                <a:ln>
                  <a:noFill/>
                </a:ln>
                <a:solidFill>
                  <a:srgbClr val="000000"/>
                </a:solidFill>
                <a:effectLst/>
                <a:uFillTx/>
              </a:defRPr>
            </a:defPPr>
            <a:lvl1pPr marL="0" marR="0" indent="0" algn="ctr" defTabSz="914400" rtl="0" eaLnBrk="1" fontAlgn="auto" latinLnBrk="0" hangingPunct="0">
              <a:lnSpc>
                <a:spcPct val="100000"/>
              </a:lnSpc>
              <a:spcBef>
                <a:spcPts val="0"/>
              </a:spcBef>
              <a:spcAft>
                <a:spcPts val="0"/>
              </a:spcAft>
              <a:buClrTx/>
              <a:buSzTx/>
              <a:buFontTx/>
              <a:buNone/>
              <a:tabLst/>
              <a:defRPr kumimoji="0" sz="1000" b="0" i="0" u="none" strike="noStrike" kern="1200" cap="none" spc="0" normalizeH="0" baseline="0">
                <a:ln>
                  <a:noFill/>
                </a:ln>
                <a:solidFill>
                  <a:schemeClr val="accent5"/>
                </a:solidFill>
                <a:effectLst/>
                <a:uFillTx/>
                <a:latin typeface="Arial"/>
                <a:ea typeface="Arial"/>
                <a:cs typeface="Arial"/>
                <a:sym typeface="Arial"/>
              </a:defRPr>
            </a:lvl1pPr>
            <a:lvl2pPr marL="0" marR="0" indent="457200" algn="l" defTabSz="914400" rtl="0" eaLnBrk="1" fontAlgn="auto" latinLnBrk="0" hangingPunct="0">
              <a:lnSpc>
                <a:spcPct val="100000"/>
              </a:lnSpc>
              <a:spcBef>
                <a:spcPts val="0"/>
              </a:spcBef>
              <a:spcAft>
                <a:spcPts val="0"/>
              </a:spcAft>
              <a:buClrTx/>
              <a:buSzTx/>
              <a:buFontTx/>
              <a:buNone/>
              <a:tabLst/>
              <a:defRPr kumimoji="0" sz="1800" b="0" i="0" u="none" strike="noStrike" kern="1200" cap="none" spc="0" normalizeH="0" baseline="0">
                <a:ln>
                  <a:noFill/>
                </a:ln>
                <a:solidFill>
                  <a:srgbClr val="000000"/>
                </a:solidFill>
                <a:effectLst/>
                <a:uFillTx/>
                <a:latin typeface="Arial"/>
                <a:ea typeface="Arial"/>
                <a:cs typeface="Arial"/>
                <a:sym typeface="Arial"/>
              </a:defRPr>
            </a:lvl2pPr>
            <a:lvl3pPr marL="0" marR="0" indent="914400" algn="l" defTabSz="914400" rtl="0" eaLnBrk="1" fontAlgn="auto" latinLnBrk="0" hangingPunct="0">
              <a:lnSpc>
                <a:spcPct val="100000"/>
              </a:lnSpc>
              <a:spcBef>
                <a:spcPts val="0"/>
              </a:spcBef>
              <a:spcAft>
                <a:spcPts val="0"/>
              </a:spcAft>
              <a:buClrTx/>
              <a:buSzTx/>
              <a:buFontTx/>
              <a:buNone/>
              <a:tabLst/>
              <a:defRPr kumimoji="0" sz="1800" b="0" i="0" u="none" strike="noStrike" kern="1200" cap="none" spc="0" normalizeH="0" baseline="0">
                <a:ln>
                  <a:noFill/>
                </a:ln>
                <a:solidFill>
                  <a:srgbClr val="000000"/>
                </a:solidFill>
                <a:effectLst/>
                <a:uFillTx/>
                <a:latin typeface="Arial"/>
                <a:ea typeface="Arial"/>
                <a:cs typeface="Arial"/>
                <a:sym typeface="Arial"/>
              </a:defRPr>
            </a:lvl3pPr>
            <a:lvl4pPr marL="0" marR="0" indent="1371600" algn="l" defTabSz="914400" rtl="0" eaLnBrk="1" fontAlgn="auto" latinLnBrk="0" hangingPunct="0">
              <a:lnSpc>
                <a:spcPct val="100000"/>
              </a:lnSpc>
              <a:spcBef>
                <a:spcPts val="0"/>
              </a:spcBef>
              <a:spcAft>
                <a:spcPts val="0"/>
              </a:spcAft>
              <a:buClrTx/>
              <a:buSzTx/>
              <a:buFontTx/>
              <a:buNone/>
              <a:tabLst/>
              <a:defRPr kumimoji="0" sz="1800" b="0" i="0" u="none" strike="noStrike" kern="1200" cap="none" spc="0" normalizeH="0" baseline="0">
                <a:ln>
                  <a:noFill/>
                </a:ln>
                <a:solidFill>
                  <a:srgbClr val="000000"/>
                </a:solidFill>
                <a:effectLst/>
                <a:uFillTx/>
                <a:latin typeface="Arial"/>
                <a:ea typeface="Arial"/>
                <a:cs typeface="Arial"/>
                <a:sym typeface="Arial"/>
              </a:defRPr>
            </a:lvl4pPr>
            <a:lvl5pPr marL="0" marR="0" indent="1828800" algn="l" defTabSz="914400" rtl="0" eaLnBrk="1" fontAlgn="auto" latinLnBrk="0" hangingPunct="0">
              <a:lnSpc>
                <a:spcPct val="100000"/>
              </a:lnSpc>
              <a:spcBef>
                <a:spcPts val="0"/>
              </a:spcBef>
              <a:spcAft>
                <a:spcPts val="0"/>
              </a:spcAft>
              <a:buClrTx/>
              <a:buSzTx/>
              <a:buFontTx/>
              <a:buNone/>
              <a:tabLst/>
              <a:defRPr kumimoji="0" sz="1800" b="0" i="0" u="none" strike="noStrike" kern="1200" cap="none" spc="0" normalizeH="0" baseline="0">
                <a:ln>
                  <a:noFill/>
                </a:ln>
                <a:solidFill>
                  <a:srgbClr val="000000"/>
                </a:solidFill>
                <a:effectLst/>
                <a:uFillTx/>
                <a:latin typeface="Arial"/>
                <a:ea typeface="Arial"/>
                <a:cs typeface="Arial"/>
                <a:sym typeface="Arial"/>
              </a:defRPr>
            </a:lvl5pPr>
            <a:lvl6pPr marL="0" marR="0" indent="2286000" algn="l" defTabSz="914400" rtl="0" eaLnBrk="1" fontAlgn="auto" latinLnBrk="0" hangingPunct="0">
              <a:lnSpc>
                <a:spcPct val="100000"/>
              </a:lnSpc>
              <a:spcBef>
                <a:spcPts val="0"/>
              </a:spcBef>
              <a:spcAft>
                <a:spcPts val="0"/>
              </a:spcAft>
              <a:buClrTx/>
              <a:buSzTx/>
              <a:buFontTx/>
              <a:buNone/>
              <a:tabLst/>
              <a:defRPr kumimoji="0" sz="1800" b="0" i="0" u="none" strike="noStrike" kern="1200" cap="none" spc="0" normalizeH="0" baseline="0">
                <a:ln>
                  <a:noFill/>
                </a:ln>
                <a:solidFill>
                  <a:srgbClr val="000000"/>
                </a:solidFill>
                <a:effectLst/>
                <a:uFillTx/>
                <a:latin typeface="Arial"/>
                <a:ea typeface="Arial"/>
                <a:cs typeface="Arial"/>
                <a:sym typeface="Arial"/>
              </a:defRPr>
            </a:lvl6pPr>
            <a:lvl7pPr marL="0" marR="0" indent="2743200" algn="l" defTabSz="914400" rtl="0" eaLnBrk="1" fontAlgn="auto" latinLnBrk="0" hangingPunct="0">
              <a:lnSpc>
                <a:spcPct val="100000"/>
              </a:lnSpc>
              <a:spcBef>
                <a:spcPts val="0"/>
              </a:spcBef>
              <a:spcAft>
                <a:spcPts val="0"/>
              </a:spcAft>
              <a:buClrTx/>
              <a:buSzTx/>
              <a:buFontTx/>
              <a:buNone/>
              <a:tabLst/>
              <a:defRPr kumimoji="0" sz="1800" b="0" i="0" u="none" strike="noStrike" kern="1200" cap="none" spc="0" normalizeH="0" baseline="0">
                <a:ln>
                  <a:noFill/>
                </a:ln>
                <a:solidFill>
                  <a:srgbClr val="000000"/>
                </a:solidFill>
                <a:effectLst/>
                <a:uFillTx/>
                <a:latin typeface="Arial"/>
                <a:ea typeface="Arial"/>
                <a:cs typeface="Arial"/>
                <a:sym typeface="Arial"/>
              </a:defRPr>
            </a:lvl7pPr>
            <a:lvl8pPr marL="0" marR="0" indent="3200400" algn="l" defTabSz="914400" rtl="0" eaLnBrk="1" fontAlgn="auto" latinLnBrk="0" hangingPunct="0">
              <a:lnSpc>
                <a:spcPct val="100000"/>
              </a:lnSpc>
              <a:spcBef>
                <a:spcPts val="0"/>
              </a:spcBef>
              <a:spcAft>
                <a:spcPts val="0"/>
              </a:spcAft>
              <a:buClrTx/>
              <a:buSzTx/>
              <a:buFontTx/>
              <a:buNone/>
              <a:tabLst/>
              <a:defRPr kumimoji="0" sz="1800" b="0" i="0" u="none" strike="noStrike" kern="1200" cap="none" spc="0" normalizeH="0" baseline="0">
                <a:ln>
                  <a:noFill/>
                </a:ln>
                <a:solidFill>
                  <a:srgbClr val="000000"/>
                </a:solidFill>
                <a:effectLst/>
                <a:uFillTx/>
                <a:latin typeface="Arial"/>
                <a:ea typeface="Arial"/>
                <a:cs typeface="Arial"/>
                <a:sym typeface="Arial"/>
              </a:defRPr>
            </a:lvl8pPr>
            <a:lvl9pPr marL="0" marR="0" indent="3657600" algn="l" defTabSz="914400" rtl="0" eaLnBrk="1" fontAlgn="auto" latinLnBrk="0" hangingPunct="0">
              <a:lnSpc>
                <a:spcPct val="100000"/>
              </a:lnSpc>
              <a:spcBef>
                <a:spcPts val="0"/>
              </a:spcBef>
              <a:spcAft>
                <a:spcPts val="0"/>
              </a:spcAft>
              <a:buClrTx/>
              <a:buSzTx/>
              <a:buFontTx/>
              <a:buNone/>
              <a:tabLst/>
              <a:defRPr kumimoji="0" sz="1800" b="0" i="0" u="none" strike="noStrike" kern="1200" cap="none" spc="0" normalizeH="0" baseline="0">
                <a:ln>
                  <a:noFill/>
                </a:ln>
                <a:solidFill>
                  <a:srgbClr val="000000"/>
                </a:solidFill>
                <a:effectLst/>
                <a:uFillTx/>
                <a:latin typeface="Arial"/>
                <a:ea typeface="Arial"/>
                <a:cs typeface="Arial"/>
                <a:sym typeface="Arial"/>
              </a:defRPr>
            </a:lvl9pPr>
          </a:lstStyle>
          <a:p>
            <a:pPr marL="0" marR="0" lvl="0" indent="0" algn="ctr" defTabSz="914400" rtl="0" eaLnBrk="1" fontAlgn="auto" latinLnBrk="0" hangingPunct="0">
              <a:lnSpc>
                <a:spcPct val="100000"/>
              </a:lnSpc>
              <a:spcBef>
                <a:spcPts val="0"/>
              </a:spcBef>
              <a:spcAft>
                <a:spcPts val="0"/>
              </a:spcAft>
              <a:buClrTx/>
              <a:buSzTx/>
              <a:buFontTx/>
              <a:buNone/>
              <a:tabLst/>
              <a:defRPr/>
            </a:pPr>
            <a:fld id="{86CB4B4D-7CA3-9044-876B-883B54F8677D}" type="slidenum">
              <a:rPr kumimoji="0" lang="en-US" sz="1000" b="0" i="0" u="none" strike="noStrike" kern="1200" cap="none" spc="0" normalizeH="0" baseline="0" noProof="0" smtClean="0">
                <a:ln>
                  <a:noFill/>
                </a:ln>
                <a:solidFill>
                  <a:srgbClr val="00E5EF"/>
                </a:solidFill>
                <a:effectLst/>
                <a:uLnTx/>
                <a:uFillTx/>
                <a:latin typeface="Arial"/>
                <a:cs typeface="Arial"/>
                <a:sym typeface="Arial"/>
              </a:rPr>
              <a:pPr marL="0" marR="0" lvl="0" indent="0" algn="ctr" defTabSz="914400" rtl="0" eaLnBrk="1" fontAlgn="auto" latinLnBrk="0" hangingPunct="0">
                <a:lnSpc>
                  <a:spcPct val="100000"/>
                </a:lnSpc>
                <a:spcBef>
                  <a:spcPts val="0"/>
                </a:spcBef>
                <a:spcAft>
                  <a:spcPts val="0"/>
                </a:spcAft>
                <a:buClrTx/>
                <a:buSzTx/>
                <a:buFontTx/>
                <a:buNone/>
                <a:tabLst/>
                <a:defRPr/>
              </a:pPr>
              <a:t>33</a:t>
            </a:fld>
            <a:endParaRPr kumimoji="0" lang="en-US" sz="1000" b="0" i="0" u="none" strike="noStrike" kern="1200" cap="none" spc="0" normalizeH="0" baseline="0" noProof="0">
              <a:ln>
                <a:noFill/>
              </a:ln>
              <a:solidFill>
                <a:srgbClr val="00E5EF"/>
              </a:solidFill>
              <a:effectLst/>
              <a:uLnTx/>
              <a:uFillTx/>
              <a:latin typeface="Arial"/>
              <a:cs typeface="Arial"/>
              <a:sym typeface="Arial"/>
            </a:endParaRPr>
          </a:p>
        </p:txBody>
      </p:sp>
      <p:sp>
        <p:nvSpPr>
          <p:cNvPr id="57" name="Rectangle 23">
            <a:extLst>
              <a:ext uri="{FF2B5EF4-FFF2-40B4-BE49-F238E27FC236}">
                <a16:creationId xmlns:a16="http://schemas.microsoft.com/office/drawing/2014/main" id="{7CF390D7-3408-EA79-30CC-3A94115FB955}"/>
              </a:ext>
            </a:extLst>
          </p:cNvPr>
          <p:cNvSpPr/>
          <p:nvPr/>
        </p:nvSpPr>
        <p:spPr>
          <a:xfrm>
            <a:off x="607388" y="3064176"/>
            <a:ext cx="336927" cy="608595"/>
          </a:xfrm>
          <a:prstGeom prst="rect">
            <a:avLst/>
          </a:prstGeom>
          <a:solidFill>
            <a:srgbClr val="007378"/>
          </a:solidFill>
          <a:ln w="12700">
            <a:solidFill>
              <a:srgbClr val="5F1B30"/>
            </a:solidFill>
            <a:miter/>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100" b="1">
                <a:solidFill>
                  <a:srgbClr val="C9FDFF"/>
                </a:solidFill>
              </a:defRPr>
            </a:pPr>
            <a:endParaRPr kumimoji="0" sz="1100" b="1" i="0" u="none" strike="noStrike" kern="1200" cap="none" spc="0" normalizeH="0" baseline="0" noProof="0">
              <a:ln>
                <a:noFill/>
              </a:ln>
              <a:solidFill>
                <a:srgbClr val="C9FDFF"/>
              </a:solidFill>
              <a:effectLst/>
              <a:uLnTx/>
              <a:uFillTx/>
              <a:latin typeface="Arial" panose="020B0604020202020204"/>
              <a:ea typeface="+mn-ea"/>
              <a:cs typeface="+mn-cs"/>
            </a:endParaRPr>
          </a:p>
        </p:txBody>
      </p:sp>
      <p:sp>
        <p:nvSpPr>
          <p:cNvPr id="8" name="TextBox 25">
            <a:extLst>
              <a:ext uri="{FF2B5EF4-FFF2-40B4-BE49-F238E27FC236}">
                <a16:creationId xmlns:a16="http://schemas.microsoft.com/office/drawing/2014/main" id="{61F49D31-0FAB-FA01-3A76-93651EE13873}"/>
              </a:ext>
            </a:extLst>
          </p:cNvPr>
          <p:cNvSpPr txBox="1"/>
          <p:nvPr/>
        </p:nvSpPr>
        <p:spPr>
          <a:xfrm>
            <a:off x="1161925" y="3144420"/>
            <a:ext cx="1186053" cy="106684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ctr">
            <a:spAutoFit/>
          </a:bodyPr>
          <a:lstStyle>
            <a:lvl1pPr>
              <a:lnSpc>
                <a:spcPct val="90000"/>
              </a:lnSpc>
              <a:defRPr sz="1200">
                <a:solidFill>
                  <a:srgbClr val="317176"/>
                </a:solidFill>
              </a:defRPr>
            </a:lvl1p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sz="1200" b="0" i="0" u="none" strike="noStrike" kern="1200" cap="none" spc="0" normalizeH="0" baseline="0" noProof="0">
                <a:ln>
                  <a:noFill/>
                </a:ln>
                <a:solidFill>
                  <a:srgbClr val="317176"/>
                </a:solidFill>
                <a:effectLst/>
                <a:uLnTx/>
                <a:uFillTx/>
                <a:latin typeface="Arial" panose="020B0604020202020204"/>
                <a:ea typeface="+mn-ea"/>
                <a:cs typeface="+mn-cs"/>
              </a:rPr>
              <a:t>Develop tailored communication tactics and omnichannel plan</a:t>
            </a:r>
          </a:p>
        </p:txBody>
      </p:sp>
      <p:sp>
        <p:nvSpPr>
          <p:cNvPr id="2" name="Footer Placeholder 10">
            <a:extLst>
              <a:ext uri="{FF2B5EF4-FFF2-40B4-BE49-F238E27FC236}">
                <a16:creationId xmlns:a16="http://schemas.microsoft.com/office/drawing/2014/main" id="{D550F8E0-465F-690A-CE52-56F60F1F0158}"/>
              </a:ext>
            </a:extLst>
          </p:cNvPr>
          <p:cNvSpPr txBox="1"/>
          <p:nvPr/>
        </p:nvSpPr>
        <p:spPr>
          <a:xfrm>
            <a:off x="1681200" y="6312325"/>
            <a:ext cx="8829600" cy="40011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lgn="ctr">
              <a:defRPr sz="1000">
                <a:solidFill>
                  <a:srgbClr val="808080"/>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000" b="0" i="0" u="none" strike="noStrike" kern="1200" cap="none" spc="0" normalizeH="0" baseline="0" noProof="0">
                <a:ln>
                  <a:noFill/>
                </a:ln>
                <a:solidFill>
                  <a:srgbClr val="808080"/>
                </a:solidFill>
                <a:effectLst/>
                <a:uLnTx/>
                <a:uFillTx/>
                <a:latin typeface="Arial" panose="020B0604020202020204"/>
                <a:ea typeface="+mn-ea"/>
                <a:cs typeface="+mn-cs"/>
              </a:rPr>
              <a:t>HCP, </a:t>
            </a:r>
            <a:r>
              <a:rPr kumimoji="0" lang="en-GB" sz="1000" b="0" i="0" u="none" strike="noStrike" kern="1200" cap="none" spc="0" normalizeH="0" baseline="0" noProof="0">
                <a:ln>
                  <a:noFill/>
                </a:ln>
                <a:solidFill>
                  <a:srgbClr val="808080"/>
                </a:solidFill>
                <a:effectLst/>
                <a:uLnTx/>
                <a:uFillTx/>
                <a:latin typeface="Arial" panose="020B0604020202020204"/>
                <a:ea typeface="+mn-ea"/>
                <a:cs typeface="+mn-cs"/>
              </a:rPr>
              <a:t>healthcare</a:t>
            </a:r>
            <a:r>
              <a:rPr kumimoji="0" sz="1000" b="0" i="0" u="none" strike="noStrike" kern="1200" cap="none" spc="0" normalizeH="0" baseline="0" noProof="0">
                <a:ln>
                  <a:noFill/>
                </a:ln>
                <a:solidFill>
                  <a:srgbClr val="808080"/>
                </a:solidFill>
                <a:effectLst/>
                <a:uLnTx/>
                <a:uFillTx/>
                <a:latin typeface="Arial" panose="020B0604020202020204"/>
                <a:ea typeface="+mn-ea"/>
                <a:cs typeface="+mn-cs"/>
              </a:rPr>
              <a:t> professional</a:t>
            </a:r>
            <a:r>
              <a:rPr kumimoji="0" lang="en-GB" sz="1000" b="0" i="0" u="none" strike="noStrike" kern="1200" cap="none" spc="0" normalizeH="0" baseline="0" noProof="0">
                <a:ln>
                  <a:noFill/>
                </a:ln>
                <a:solidFill>
                  <a:srgbClr val="808080"/>
                </a:solidFill>
                <a:effectLst/>
                <a:uLnTx/>
                <a:uFillTx/>
                <a:latin typeface="Arial" panose="020B0604020202020204"/>
                <a:ea typeface="+mn-ea"/>
                <a:cs typeface="+mn-cs"/>
              </a:rPr>
              <a:t>; PAG, patient advocacy group.</a:t>
            </a:r>
            <a:r>
              <a:rPr kumimoji="0" sz="1000" b="0" i="0" u="none" strike="noStrike" kern="1200" cap="none" spc="0" normalizeH="0" baseline="0" noProof="0">
                <a:ln>
                  <a:noFill/>
                </a:ln>
                <a:solidFill>
                  <a:srgbClr val="808080"/>
                </a:solidFill>
                <a:effectLst/>
                <a:uLnTx/>
                <a:uFillTx/>
                <a:latin typeface="Arial" panose="020B0604020202020204"/>
                <a:ea typeface="+mn-ea"/>
                <a:cs typeface="+mn-cs"/>
              </a:rPr>
              <a:t> </a:t>
            </a:r>
            <a:endParaRPr kumimoji="0" lang="en-GB" sz="1000" b="0" i="0" u="none" strike="noStrike" kern="1200" cap="none" spc="0" normalizeH="0" baseline="0" noProof="0">
              <a:ln>
                <a:noFill/>
              </a:ln>
              <a:solidFill>
                <a:srgbClr val="808080"/>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sz="1000" b="0" i="0" u="none" strike="noStrike" kern="1200" cap="none" spc="0" normalizeH="0" baseline="0" noProof="0">
                <a:ln>
                  <a:noFill/>
                </a:ln>
                <a:solidFill>
                  <a:srgbClr val="808080"/>
                </a:solidFill>
                <a:effectLst/>
                <a:uLnTx/>
                <a:uFillTx/>
                <a:latin typeface="Arial" panose="020B0604020202020204"/>
                <a:ea typeface="+mn-ea"/>
                <a:cs typeface="+mn-cs"/>
              </a:rPr>
              <a:t>This information is for educational use only. Do not copy. Do not distribute.</a:t>
            </a:r>
          </a:p>
        </p:txBody>
      </p:sp>
      <p:sp>
        <p:nvSpPr>
          <p:cNvPr id="3" name="TextBox 37">
            <a:extLst>
              <a:ext uri="{FF2B5EF4-FFF2-40B4-BE49-F238E27FC236}">
                <a16:creationId xmlns:a16="http://schemas.microsoft.com/office/drawing/2014/main" id="{0EDBF5E3-DF11-86C6-B3D2-2BAB6DECF324}"/>
              </a:ext>
            </a:extLst>
          </p:cNvPr>
          <p:cNvSpPr txBox="1"/>
          <p:nvPr/>
        </p:nvSpPr>
        <p:spPr>
          <a:xfrm rot="16200000">
            <a:off x="-323143" y="2833104"/>
            <a:ext cx="1397011" cy="29463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lgn="ctr">
              <a:defRPr sz="1400" b="1">
                <a:solidFill>
                  <a:srgbClr val="317176"/>
                </a:solidFill>
                <a:latin typeface="Arial Narrow"/>
                <a:ea typeface="Arial Narrow"/>
                <a:cs typeface="Arial Narrow"/>
                <a:sym typeface="Arial Narrow"/>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400" b="1" i="0" u="none" strike="noStrike" kern="1200" cap="none" spc="0" normalizeH="0" baseline="0" noProof="0">
                <a:ln>
                  <a:noFill/>
                </a:ln>
                <a:solidFill>
                  <a:srgbClr val="317176"/>
                </a:solidFill>
                <a:effectLst/>
                <a:uLnTx/>
                <a:uFillTx/>
                <a:latin typeface="Arial Narrow"/>
                <a:sym typeface="Arial Narrow"/>
              </a:rPr>
              <a:t>Patient profiling</a:t>
            </a:r>
          </a:p>
        </p:txBody>
      </p:sp>
      <p:grpSp>
        <p:nvGrpSpPr>
          <p:cNvPr id="13" name="Group 12">
            <a:extLst>
              <a:ext uri="{FF2B5EF4-FFF2-40B4-BE49-F238E27FC236}">
                <a16:creationId xmlns:a16="http://schemas.microsoft.com/office/drawing/2014/main" id="{042B80A0-D3DA-981D-2EA7-B08B148674D2}"/>
              </a:ext>
            </a:extLst>
          </p:cNvPr>
          <p:cNvGrpSpPr/>
          <p:nvPr/>
        </p:nvGrpSpPr>
        <p:grpSpPr>
          <a:xfrm>
            <a:off x="1820999" y="1180559"/>
            <a:ext cx="12013635" cy="4980081"/>
            <a:chOff x="1820999" y="1180559"/>
            <a:chExt cx="12013635" cy="4980081"/>
          </a:xfrm>
        </p:grpSpPr>
        <p:sp>
          <p:nvSpPr>
            <p:cNvPr id="21" name="Rectangle">
              <a:extLst>
                <a:ext uri="{FF2B5EF4-FFF2-40B4-BE49-F238E27FC236}">
                  <a16:creationId xmlns:a16="http://schemas.microsoft.com/office/drawing/2014/main" id="{68F8E970-A313-CA1D-4779-0C2D8BCB6720}"/>
                </a:ext>
              </a:extLst>
            </p:cNvPr>
            <p:cNvSpPr/>
            <p:nvPr/>
          </p:nvSpPr>
          <p:spPr>
            <a:xfrm>
              <a:off x="6576164" y="2960293"/>
              <a:ext cx="5724395" cy="2644449"/>
            </a:xfrm>
            <a:prstGeom prst="rect">
              <a:avLst/>
            </a:prstGeom>
            <a:solidFill>
              <a:srgbClr val="EBEBEB"/>
            </a:solidFill>
            <a:ln w="12700">
              <a:miter lim="400000"/>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100" b="1">
                  <a:solidFill>
                    <a:srgbClr val="C9FDFF"/>
                  </a:solidFill>
                </a:defRPr>
              </a:pPr>
              <a:endParaRPr kumimoji="0" sz="1100" b="1" i="0" u="none" strike="noStrike" kern="1200" cap="none" spc="0" normalizeH="0" baseline="0" noProof="0">
                <a:ln>
                  <a:noFill/>
                </a:ln>
                <a:solidFill>
                  <a:srgbClr val="C9FDFF"/>
                </a:solidFill>
                <a:effectLst/>
                <a:uLnTx/>
                <a:uFillTx/>
                <a:latin typeface="Arial" panose="020B0604020202020204"/>
                <a:ea typeface="+mn-ea"/>
                <a:cs typeface="+mn-cs"/>
              </a:endParaRPr>
            </a:p>
          </p:txBody>
        </p:sp>
        <p:sp>
          <p:nvSpPr>
            <p:cNvPr id="22" name="Accessibility-challenged traditionalists">
              <a:extLst>
                <a:ext uri="{FF2B5EF4-FFF2-40B4-BE49-F238E27FC236}">
                  <a16:creationId xmlns:a16="http://schemas.microsoft.com/office/drawing/2014/main" id="{482E5346-B536-9182-1FFB-E3D79FB5361D}"/>
                </a:ext>
              </a:extLst>
            </p:cNvPr>
            <p:cNvSpPr txBox="1"/>
            <p:nvPr/>
          </p:nvSpPr>
          <p:spPr>
            <a:xfrm rot="16200000">
              <a:off x="6707153" y="3796042"/>
              <a:ext cx="1709459" cy="43088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a:spAutoFit/>
            </a:bodyPr>
            <a:lstStyle>
              <a:lvl1pPr>
                <a:defRPr sz="1100" b="1" cap="all">
                  <a:solidFill>
                    <a:srgbClr val="FFFFFF"/>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all" spc="0" normalizeH="0" baseline="0" noProof="0">
                  <a:ln>
                    <a:noFill/>
                  </a:ln>
                  <a:solidFill>
                    <a:srgbClr val="15134C"/>
                  </a:solidFill>
                  <a:effectLst/>
                  <a:uLnTx/>
                  <a:uFillTx/>
                  <a:latin typeface="Arial" panose="020B0604020202020204"/>
                  <a:ea typeface="+mn-ea"/>
                  <a:cs typeface="+mn-cs"/>
                </a:rPr>
                <a:t>EXAMPLE delivery channels</a:t>
              </a:r>
            </a:p>
          </p:txBody>
        </p:sp>
        <p:sp>
          <p:nvSpPr>
            <p:cNvPr id="60" name="Clustering analysis using IQVIA claims data (Jan 2020–Dec 2022) to identify four patient profiles of prostate cancer patients, qualitative assessment by patients and HCPs">
              <a:extLst>
                <a:ext uri="{FF2B5EF4-FFF2-40B4-BE49-F238E27FC236}">
                  <a16:creationId xmlns:a16="http://schemas.microsoft.com/office/drawing/2014/main" id="{A6B46676-D2CC-2493-295F-0C80FDA742C7}"/>
                </a:ext>
              </a:extLst>
            </p:cNvPr>
            <p:cNvSpPr txBox="1"/>
            <p:nvPr/>
          </p:nvSpPr>
          <p:spPr>
            <a:xfrm>
              <a:off x="3231813" y="2230372"/>
              <a:ext cx="7365602" cy="52321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400">
                  <a:solidFill>
                    <a:srgbClr val="317176"/>
                  </a:solidFill>
                </a:defRPr>
              </a:pPr>
              <a:r>
                <a:rPr kumimoji="0" sz="1400" b="0" i="0" u="none" strike="noStrike" kern="1200" cap="none" spc="0" normalizeH="0" baseline="0" noProof="0">
                  <a:ln>
                    <a:noFill/>
                  </a:ln>
                  <a:solidFill>
                    <a:srgbClr val="317176"/>
                  </a:solidFill>
                  <a:effectLst/>
                  <a:uLnTx/>
                  <a:uFillTx/>
                  <a:latin typeface="Arial" panose="020B0604020202020204"/>
                  <a:ea typeface="+mn-ea"/>
                  <a:cs typeface="+mn-cs"/>
                </a:rPr>
                <a:t>Clustering analysis using IQVIA claims data (</a:t>
              </a:r>
              <a:r>
                <a:rPr kumimoji="0" lang="en-GB" sz="1400" b="0" i="0" u="none" strike="noStrike" kern="1200" cap="none" spc="0" normalizeH="0" baseline="0" noProof="0">
                  <a:ln>
                    <a:noFill/>
                  </a:ln>
                  <a:solidFill>
                    <a:srgbClr val="317176"/>
                  </a:solidFill>
                  <a:effectLst/>
                  <a:uLnTx/>
                  <a:uFillTx/>
                  <a:latin typeface="Arial" panose="020B0604020202020204"/>
                  <a:ea typeface="+mn-ea"/>
                  <a:cs typeface="+mn-cs"/>
                </a:rPr>
                <a:t>from </a:t>
              </a:r>
              <a:r>
                <a:rPr kumimoji="0" sz="1400" b="0" i="0" u="none" strike="noStrike" kern="1200" cap="none" spc="0" normalizeH="0" baseline="0" noProof="0">
                  <a:ln>
                    <a:noFill/>
                  </a:ln>
                  <a:solidFill>
                    <a:srgbClr val="317176"/>
                  </a:solidFill>
                  <a:effectLst/>
                  <a:uLnTx/>
                  <a:uFillTx/>
                  <a:latin typeface="Arial" panose="020B0604020202020204"/>
                  <a:ea typeface="+mn-ea"/>
                  <a:cs typeface="+mn-cs"/>
                </a:rPr>
                <a:t>Jan 2020–Dec 2022) to identify four patient profiles</a:t>
              </a:r>
              <a:r>
                <a:rPr kumimoji="0" sz="1400" b="0" i="0" u="none" strike="noStrike" kern="1200" cap="none" spc="0" normalizeH="0" baseline="0" noProof="0">
                  <a:ln>
                    <a:noFill/>
                  </a:ln>
                  <a:solidFill>
                    <a:srgbClr val="FF0000"/>
                  </a:solidFill>
                  <a:effectLst/>
                  <a:uLnTx/>
                  <a:uFillTx/>
                  <a:latin typeface="Arial" panose="020B0604020202020204"/>
                  <a:ea typeface="+mn-ea"/>
                  <a:cs typeface="+mn-cs"/>
                </a:rPr>
                <a:t> </a:t>
              </a:r>
              <a:r>
                <a:rPr kumimoji="0" sz="1400" b="0" i="0" u="none" strike="noStrike" kern="1200" cap="none" spc="0" normalizeH="0" baseline="0" noProof="0">
                  <a:ln>
                    <a:noFill/>
                  </a:ln>
                  <a:solidFill>
                    <a:srgbClr val="317176"/>
                  </a:solidFill>
                  <a:effectLst/>
                  <a:uLnTx/>
                  <a:uFillTx/>
                  <a:latin typeface="Arial" panose="020B0604020202020204"/>
                  <a:ea typeface="+mn-ea"/>
                  <a:cs typeface="+mn-cs"/>
                </a:rPr>
                <a:t>of </a:t>
              </a:r>
              <a:r>
                <a:rPr kumimoji="0" lang="en-US" sz="1400" b="0" i="0" u="none" strike="noStrike" kern="1200" cap="none" spc="0" normalizeH="0" baseline="0" noProof="0">
                  <a:ln>
                    <a:noFill/>
                  </a:ln>
                  <a:solidFill>
                    <a:srgbClr val="317176"/>
                  </a:solidFill>
                  <a:effectLst/>
                  <a:uLnTx/>
                  <a:uFillTx/>
                  <a:latin typeface="Arial" panose="020B0604020202020204"/>
                  <a:ea typeface="+mn-ea"/>
                  <a:cs typeface="+mn-cs"/>
                </a:rPr>
                <a:t>men with </a:t>
              </a:r>
              <a:r>
                <a:rPr kumimoji="0" sz="1400" b="0" i="0" u="none" strike="noStrike" kern="1200" cap="none" spc="0" normalizeH="0" baseline="0" noProof="0">
                  <a:ln>
                    <a:noFill/>
                  </a:ln>
                  <a:solidFill>
                    <a:srgbClr val="317176"/>
                  </a:solidFill>
                  <a:effectLst/>
                  <a:uLnTx/>
                  <a:uFillTx/>
                  <a:latin typeface="Arial" panose="020B0604020202020204"/>
                  <a:ea typeface="+mn-ea"/>
                  <a:cs typeface="+mn-cs"/>
                </a:rPr>
                <a:t>prostate cancer, qualitative assessment by patients and HCPs</a:t>
              </a:r>
            </a:p>
          </p:txBody>
        </p:sp>
        <p:sp>
          <p:nvSpPr>
            <p:cNvPr id="67" name="TextBox 66">
              <a:extLst>
                <a:ext uri="{FF2B5EF4-FFF2-40B4-BE49-F238E27FC236}">
                  <a16:creationId xmlns:a16="http://schemas.microsoft.com/office/drawing/2014/main" id="{AEDDE10E-E225-03F7-7E25-5F5AE5765650}"/>
                </a:ext>
              </a:extLst>
            </p:cNvPr>
            <p:cNvSpPr txBox="1"/>
            <p:nvPr/>
          </p:nvSpPr>
          <p:spPr>
            <a:xfrm>
              <a:off x="7854282" y="4709257"/>
              <a:ext cx="1604379" cy="369330"/>
            </a:xfrm>
            <a:prstGeom prst="rect">
              <a:avLst/>
            </a:prstGeom>
            <a:solidFill>
              <a:srgbClr val="2E318D"/>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FFFFFF"/>
                  </a:solidFill>
                  <a:effectLst/>
                  <a:uLnTx/>
                  <a:uFillTx/>
                  <a:latin typeface="Arial" panose="020B0604020202020204"/>
                  <a:ea typeface="+mn-ea"/>
                  <a:cs typeface="+mn-cs"/>
                </a:rPr>
                <a:t>Digital tools (i.e., phone </a:t>
              </a:r>
              <a:br>
                <a:rPr kumimoji="0" lang="en-US" sz="900" b="0" i="0" u="none" strike="noStrike" kern="1200" cap="none" spc="0" normalizeH="0" baseline="0" noProof="0">
                  <a:ln>
                    <a:noFill/>
                  </a:ln>
                  <a:solidFill>
                    <a:srgbClr val="FFFFFF"/>
                  </a:solidFill>
                  <a:effectLst/>
                  <a:uLnTx/>
                  <a:uFillTx/>
                  <a:latin typeface="Arial" panose="020B0604020202020204"/>
                  <a:ea typeface="+mn-ea"/>
                  <a:cs typeface="+mn-cs"/>
                </a:rPr>
              </a:br>
              <a:r>
                <a:rPr kumimoji="0" lang="en-US" sz="900" b="0" i="0" u="none" strike="noStrike" kern="1200" cap="none" spc="0" normalizeH="0" baseline="0" noProof="0">
                  <a:ln>
                    <a:noFill/>
                  </a:ln>
                  <a:solidFill>
                    <a:srgbClr val="FFFFFF"/>
                  </a:solidFill>
                  <a:effectLst/>
                  <a:uLnTx/>
                  <a:uFillTx/>
                  <a:latin typeface="Arial" panose="020B0604020202020204"/>
                  <a:ea typeface="+mn-ea"/>
                  <a:cs typeface="+mn-cs"/>
                </a:rPr>
                <a:t>and digital engagement)</a:t>
              </a:r>
            </a:p>
          </p:txBody>
        </p:sp>
        <p:sp>
          <p:nvSpPr>
            <p:cNvPr id="68" name="TextBox 67">
              <a:extLst>
                <a:ext uri="{FF2B5EF4-FFF2-40B4-BE49-F238E27FC236}">
                  <a16:creationId xmlns:a16="http://schemas.microsoft.com/office/drawing/2014/main" id="{71DCC54E-D45F-B508-85E2-3BEBC03D0A63}"/>
                </a:ext>
              </a:extLst>
            </p:cNvPr>
            <p:cNvSpPr txBox="1"/>
            <p:nvPr/>
          </p:nvSpPr>
          <p:spPr>
            <a:xfrm>
              <a:off x="9458661" y="5929810"/>
              <a:ext cx="1845577" cy="230830"/>
            </a:xfrm>
            <a:prstGeom prst="rect">
              <a:avLst/>
            </a:prstGeom>
            <a:solidFill>
              <a:srgbClr val="2E318D"/>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FFFFFF"/>
                  </a:solidFill>
                  <a:effectLst/>
                  <a:uLnTx/>
                  <a:uFillTx/>
                  <a:latin typeface="Arial" panose="020B0604020202020204"/>
                  <a:ea typeface="+mn-ea"/>
                  <a:cs typeface="+mn-cs"/>
                </a:rPr>
                <a:t>Physician</a:t>
              </a:r>
            </a:p>
          </p:txBody>
        </p:sp>
        <p:sp>
          <p:nvSpPr>
            <p:cNvPr id="69" name="TextBox 68">
              <a:extLst>
                <a:ext uri="{FF2B5EF4-FFF2-40B4-BE49-F238E27FC236}">
                  <a16:creationId xmlns:a16="http://schemas.microsoft.com/office/drawing/2014/main" id="{CA6390D4-F996-9B8E-CEAB-66C13D933AF4}"/>
                </a:ext>
              </a:extLst>
            </p:cNvPr>
            <p:cNvSpPr txBox="1"/>
            <p:nvPr/>
          </p:nvSpPr>
          <p:spPr>
            <a:xfrm>
              <a:off x="9416057" y="3184312"/>
              <a:ext cx="1884997" cy="230830"/>
            </a:xfrm>
            <a:prstGeom prst="rect">
              <a:avLst/>
            </a:prstGeom>
            <a:solidFill>
              <a:srgbClr val="2E318D"/>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FFFFFF"/>
                  </a:solidFill>
                  <a:effectLst/>
                  <a:uLnTx/>
                  <a:uFillTx/>
                  <a:latin typeface="Arial" panose="020B0604020202020204"/>
                  <a:ea typeface="+mn-ea"/>
                  <a:cs typeface="+mn-cs"/>
                </a:rPr>
                <a:t>Patient navigator</a:t>
              </a:r>
            </a:p>
          </p:txBody>
        </p:sp>
        <p:pic>
          <p:nvPicPr>
            <p:cNvPr id="79" name="Picture 5" descr="Picture 5">
              <a:extLst>
                <a:ext uri="{FF2B5EF4-FFF2-40B4-BE49-F238E27FC236}">
                  <a16:creationId xmlns:a16="http://schemas.microsoft.com/office/drawing/2014/main" id="{9E5F8B39-2099-8B1A-6133-06EB2D6B3149}"/>
                </a:ext>
              </a:extLst>
            </p:cNvPr>
            <p:cNvPicPr>
              <a:picLocks noChangeAspect="1"/>
            </p:cNvPicPr>
            <p:nvPr/>
          </p:nvPicPr>
          <p:blipFill>
            <a:blip r:embed="rId3"/>
            <a:srcRect l="27579" t="17051" r="25267" b="15705"/>
            <a:stretch>
              <a:fillRect/>
            </a:stretch>
          </p:blipFill>
          <p:spPr>
            <a:xfrm>
              <a:off x="7854562" y="3184210"/>
              <a:ext cx="1604099" cy="1525047"/>
            </a:xfrm>
            <a:prstGeom prst="rect">
              <a:avLst/>
            </a:prstGeom>
            <a:ln w="12700">
              <a:miter lim="400000"/>
            </a:ln>
          </p:spPr>
        </p:pic>
        <p:pic>
          <p:nvPicPr>
            <p:cNvPr id="81" name="Picture 4" descr="Picture 4">
              <a:extLst>
                <a:ext uri="{FF2B5EF4-FFF2-40B4-BE49-F238E27FC236}">
                  <a16:creationId xmlns:a16="http://schemas.microsoft.com/office/drawing/2014/main" id="{0E43B32F-17BF-F634-ED0B-C540421ECFDE}"/>
                </a:ext>
              </a:extLst>
            </p:cNvPr>
            <p:cNvPicPr>
              <a:picLocks noChangeAspect="1"/>
            </p:cNvPicPr>
            <p:nvPr/>
          </p:nvPicPr>
          <p:blipFill rotWithShape="1">
            <a:blip r:embed="rId4"/>
            <a:srcRect r="2286"/>
            <a:stretch/>
          </p:blipFill>
          <p:spPr>
            <a:xfrm>
              <a:off x="9458661" y="3414637"/>
              <a:ext cx="1841906" cy="1256664"/>
            </a:xfrm>
            <a:prstGeom prst="rect">
              <a:avLst/>
            </a:prstGeom>
            <a:ln w="12700">
              <a:miter lim="400000"/>
            </a:ln>
          </p:spPr>
        </p:pic>
        <p:sp>
          <p:nvSpPr>
            <p:cNvPr id="82" name="Rounded Rectangle 29">
              <a:extLst>
                <a:ext uri="{FF2B5EF4-FFF2-40B4-BE49-F238E27FC236}">
                  <a16:creationId xmlns:a16="http://schemas.microsoft.com/office/drawing/2014/main" id="{C5DD5C66-E6E3-70F0-F7FF-C37F262FEB2D}"/>
                </a:ext>
              </a:extLst>
            </p:cNvPr>
            <p:cNvSpPr/>
            <p:nvPr/>
          </p:nvSpPr>
          <p:spPr>
            <a:xfrm>
              <a:off x="1820999" y="1180559"/>
              <a:ext cx="12013635" cy="750949"/>
            </a:xfrm>
            <a:prstGeom prst="roundRect">
              <a:avLst>
                <a:gd name="adj" fmla="val 50000"/>
              </a:avLst>
            </a:prstGeom>
            <a:solidFill>
              <a:srgbClr val="317176"/>
            </a:solidFill>
            <a:ln w="12700" cap="flat">
              <a:noFill/>
              <a:miter lim="400000"/>
            </a:ln>
            <a:effectLst/>
          </p:spPr>
          <p:txBody>
            <a:bodyPr wrap="square" lIns="45719" tIns="45719" rIns="45719" bIns="45719" numCol="1"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solidFill>
                    <a:srgbClr val="FFFFFF"/>
                  </a:solidFill>
                </a:defRPr>
              </a:pPr>
              <a:endParaRPr kumimoji="0"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83" name="RESEARCH QUESTION:">
              <a:extLst>
                <a:ext uri="{FF2B5EF4-FFF2-40B4-BE49-F238E27FC236}">
                  <a16:creationId xmlns:a16="http://schemas.microsoft.com/office/drawing/2014/main" id="{D77008AD-787F-E5B2-088E-F27C5361A6AC}"/>
                </a:ext>
              </a:extLst>
            </p:cNvPr>
            <p:cNvSpPr txBox="1"/>
            <p:nvPr/>
          </p:nvSpPr>
          <p:spPr>
            <a:xfrm>
              <a:off x="2213156" y="1285119"/>
              <a:ext cx="2493876" cy="26425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defRPr sz="1200" b="1" cap="all" spc="257">
                  <a:solidFill>
                    <a:srgbClr val="51B9C5"/>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200" b="1" i="0" u="none" strike="noStrike" kern="1200" cap="all" spc="257" normalizeH="0" baseline="0" noProof="0">
                  <a:ln>
                    <a:noFill/>
                  </a:ln>
                  <a:solidFill>
                    <a:srgbClr val="51B9C5"/>
                  </a:solidFill>
                  <a:effectLst/>
                  <a:uLnTx/>
                  <a:uFillTx/>
                  <a:latin typeface="Arial" panose="020B0604020202020204"/>
                  <a:ea typeface="+mn-ea"/>
                  <a:cs typeface="+mn-cs"/>
                </a:rPr>
                <a:t>RESEARCH QUESTION:</a:t>
              </a:r>
            </a:p>
          </p:txBody>
        </p:sp>
        <p:sp>
          <p:nvSpPr>
            <p:cNvPr id="84" name="“Who are the patients with prostate cancer and where can we impact?”">
              <a:extLst>
                <a:ext uri="{FF2B5EF4-FFF2-40B4-BE49-F238E27FC236}">
                  <a16:creationId xmlns:a16="http://schemas.microsoft.com/office/drawing/2014/main" id="{AC98E12C-30B8-41E3-6A7B-C292ADA543C3}"/>
                </a:ext>
              </a:extLst>
            </p:cNvPr>
            <p:cNvSpPr txBox="1"/>
            <p:nvPr/>
          </p:nvSpPr>
          <p:spPr>
            <a:xfrm>
              <a:off x="2213156" y="1485785"/>
              <a:ext cx="5787799" cy="3385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2000" b="1">
                  <a:solidFill>
                    <a:srgbClr val="317176"/>
                  </a:solidFill>
                </a:defRPr>
              </a:pPr>
              <a:r>
                <a:rPr kumimoji="0" lang="en-US" sz="1600" b="1" i="0" u="none" strike="noStrike" kern="1200" cap="none" spc="0" normalizeH="0" baseline="0" noProof="0">
                  <a:ln>
                    <a:noFill/>
                  </a:ln>
                  <a:solidFill>
                    <a:srgbClr val="FFFFFF"/>
                  </a:solidFill>
                  <a:effectLst/>
                  <a:uLnTx/>
                  <a:uFillTx/>
                  <a:latin typeface="Arial" panose="020B0604020202020204"/>
                  <a:ea typeface="+mn-ea"/>
                  <a:cs typeface="+mn-cs"/>
                </a:rPr>
                <a:t>“How can we tailor communications to the patient types?”</a:t>
              </a:r>
            </a:p>
          </p:txBody>
        </p:sp>
        <p:sp>
          <p:nvSpPr>
            <p:cNvPr id="85" name="Method:">
              <a:extLst>
                <a:ext uri="{FF2B5EF4-FFF2-40B4-BE49-F238E27FC236}">
                  <a16:creationId xmlns:a16="http://schemas.microsoft.com/office/drawing/2014/main" id="{0ABBC70E-8683-9F79-6F92-F0145CE7C802}"/>
                </a:ext>
              </a:extLst>
            </p:cNvPr>
            <p:cNvSpPr txBox="1"/>
            <p:nvPr/>
          </p:nvSpPr>
          <p:spPr>
            <a:xfrm>
              <a:off x="2200456" y="2249933"/>
              <a:ext cx="1120536" cy="26425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defRPr sz="1200" b="1" cap="all" spc="257">
                  <a:solidFill>
                    <a:srgbClr val="51B9C5"/>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200" b="1" i="0" u="none" strike="noStrike" kern="1200" cap="all" spc="257" normalizeH="0" baseline="0" noProof="0">
                  <a:ln>
                    <a:noFill/>
                  </a:ln>
                  <a:solidFill>
                    <a:srgbClr val="51B9C5"/>
                  </a:solidFill>
                  <a:effectLst/>
                  <a:uLnTx/>
                  <a:uFillTx/>
                  <a:latin typeface="Arial" panose="020B0604020202020204"/>
                  <a:ea typeface="+mn-ea"/>
                  <a:cs typeface="+mn-cs"/>
                </a:rPr>
                <a:t>Method:</a:t>
              </a:r>
            </a:p>
          </p:txBody>
        </p:sp>
        <p:grpSp>
          <p:nvGrpSpPr>
            <p:cNvPr id="18" name="Group">
              <a:extLst>
                <a:ext uri="{FF2B5EF4-FFF2-40B4-BE49-F238E27FC236}">
                  <a16:creationId xmlns:a16="http://schemas.microsoft.com/office/drawing/2014/main" id="{02D545F3-EA8B-F83F-5CCA-9C33C9F3C1C3}"/>
                </a:ext>
              </a:extLst>
            </p:cNvPr>
            <p:cNvGrpSpPr/>
            <p:nvPr/>
          </p:nvGrpSpPr>
          <p:grpSpPr>
            <a:xfrm>
              <a:off x="2207258" y="2795471"/>
              <a:ext cx="858799" cy="864903"/>
              <a:chOff x="-1" y="-1"/>
              <a:chExt cx="858797" cy="864901"/>
            </a:xfrm>
          </p:grpSpPr>
          <p:sp>
            <p:nvSpPr>
              <p:cNvPr id="19" name="Oval 39">
                <a:extLst>
                  <a:ext uri="{FF2B5EF4-FFF2-40B4-BE49-F238E27FC236}">
                    <a16:creationId xmlns:a16="http://schemas.microsoft.com/office/drawing/2014/main" id="{05B03436-DC68-57D0-D78A-282BE9A9022A}"/>
                  </a:ext>
                </a:extLst>
              </p:cNvPr>
              <p:cNvSpPr/>
              <p:nvPr/>
            </p:nvSpPr>
            <p:spPr>
              <a:xfrm>
                <a:off x="-1" y="19239"/>
                <a:ext cx="845661" cy="845661"/>
              </a:xfrm>
              <a:prstGeom prst="ellipse">
                <a:avLst/>
              </a:prstGeom>
              <a:solidFill>
                <a:srgbClr val="FFFFFF"/>
              </a:solidFill>
              <a:ln w="28575" cap="flat">
                <a:solidFill>
                  <a:srgbClr val="15134C"/>
                </a:solidFill>
                <a:prstDash val="solid"/>
                <a:round/>
              </a:ln>
              <a:effectLst/>
            </p:spPr>
            <p:txBody>
              <a:bodyPr wrap="square" lIns="45719" tIns="45719" rIns="45719" bIns="45719" numCol="1"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400">
                    <a:solidFill>
                      <a:srgbClr val="FFFFFF"/>
                    </a:solidFill>
                  </a:defRPr>
                </a:pPr>
                <a:endParaRPr kumimoji="0" sz="14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20" name="Picture 4" descr="Picture 4">
                <a:extLst>
                  <a:ext uri="{FF2B5EF4-FFF2-40B4-BE49-F238E27FC236}">
                    <a16:creationId xmlns:a16="http://schemas.microsoft.com/office/drawing/2014/main" id="{80D85C49-35E6-5A0E-6455-E853C5B6306C}"/>
                  </a:ext>
                </a:extLst>
              </p:cNvPr>
              <p:cNvPicPr>
                <a:picLocks noChangeAspect="1"/>
              </p:cNvPicPr>
              <p:nvPr/>
            </p:nvPicPr>
            <p:blipFill>
              <a:blip r:embed="rId5"/>
              <a:srcRect l="10786" t="3296" r="36580" b="17830"/>
              <a:stretch>
                <a:fillRect/>
              </a:stretch>
            </p:blipFill>
            <p:spPr>
              <a:xfrm>
                <a:off x="12261" y="-1"/>
                <a:ext cx="846535" cy="845742"/>
              </a:xfrm>
              <a:custGeom>
                <a:avLst/>
                <a:gdLst/>
                <a:ahLst/>
                <a:cxnLst>
                  <a:cxn ang="0">
                    <a:pos x="wd2" y="hd2"/>
                  </a:cxn>
                  <a:cxn ang="5400000">
                    <a:pos x="wd2" y="hd2"/>
                  </a:cxn>
                  <a:cxn ang="10800000">
                    <a:pos x="wd2" y="hd2"/>
                  </a:cxn>
                  <a:cxn ang="16200000">
                    <a:pos x="wd2" y="hd2"/>
                  </a:cxn>
                </a:cxnLst>
                <a:rect l="0" t="0" r="r" b="b"/>
                <a:pathLst>
                  <a:path w="21600" h="21600" extrusionOk="0">
                    <a:moveTo>
                      <a:pt x="10795" y="0"/>
                    </a:moveTo>
                    <a:cubicBezTo>
                      <a:pt x="4831" y="0"/>
                      <a:pt x="0" y="4831"/>
                      <a:pt x="0" y="10795"/>
                    </a:cubicBezTo>
                    <a:cubicBezTo>
                      <a:pt x="0" y="16759"/>
                      <a:pt x="4831" y="21600"/>
                      <a:pt x="10795" y="21600"/>
                    </a:cubicBezTo>
                    <a:cubicBezTo>
                      <a:pt x="16759" y="21600"/>
                      <a:pt x="21600" y="16759"/>
                      <a:pt x="21600" y="10795"/>
                    </a:cubicBezTo>
                    <a:cubicBezTo>
                      <a:pt x="21600" y="4831"/>
                      <a:pt x="16759" y="0"/>
                      <a:pt x="10795" y="0"/>
                    </a:cubicBezTo>
                    <a:close/>
                  </a:path>
                </a:pathLst>
              </a:custGeom>
              <a:ln w="12700" cap="flat">
                <a:noFill/>
                <a:miter lim="400000"/>
              </a:ln>
              <a:effectLst/>
            </p:spPr>
          </p:pic>
        </p:grpSp>
        <p:sp>
          <p:nvSpPr>
            <p:cNvPr id="6" name="Rectangle">
              <a:extLst>
                <a:ext uri="{FF2B5EF4-FFF2-40B4-BE49-F238E27FC236}">
                  <a16:creationId xmlns:a16="http://schemas.microsoft.com/office/drawing/2014/main" id="{704F4F02-23AA-360A-D241-FC726BE61712}"/>
                </a:ext>
              </a:extLst>
            </p:cNvPr>
            <p:cNvSpPr/>
            <p:nvPr/>
          </p:nvSpPr>
          <p:spPr>
            <a:xfrm>
              <a:off x="2827369" y="3307765"/>
              <a:ext cx="4167316" cy="317452"/>
            </a:xfrm>
            <a:prstGeom prst="rect">
              <a:avLst/>
            </a:prstGeom>
            <a:solidFill>
              <a:srgbClr val="15134C"/>
            </a:solidFill>
            <a:ln w="12700">
              <a:miter lim="400000"/>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100" b="1">
                  <a:solidFill>
                    <a:srgbClr val="C9FDFF"/>
                  </a:solidFill>
                </a:defRPr>
              </a:pPr>
              <a:endParaRPr kumimoji="0" sz="1100" b="1" i="0" u="none" strike="noStrike" kern="1200" cap="none" spc="0" normalizeH="0" baseline="0" noProof="0">
                <a:ln>
                  <a:noFill/>
                </a:ln>
                <a:solidFill>
                  <a:srgbClr val="C9FDFF"/>
                </a:solidFill>
                <a:effectLst/>
                <a:uLnTx/>
                <a:uFillTx/>
                <a:latin typeface="Arial" panose="020B0604020202020204"/>
                <a:ea typeface="+mn-ea"/>
                <a:cs typeface="+mn-cs"/>
              </a:endParaRPr>
            </a:p>
          </p:txBody>
        </p:sp>
        <p:sp>
          <p:nvSpPr>
            <p:cNvPr id="7" name="Accessibility-challenged traditionalists">
              <a:extLst>
                <a:ext uri="{FF2B5EF4-FFF2-40B4-BE49-F238E27FC236}">
                  <a16:creationId xmlns:a16="http://schemas.microsoft.com/office/drawing/2014/main" id="{9E1949D0-D930-55AB-339D-96161D41A299}"/>
                </a:ext>
              </a:extLst>
            </p:cNvPr>
            <p:cNvSpPr txBox="1"/>
            <p:nvPr/>
          </p:nvSpPr>
          <p:spPr>
            <a:xfrm>
              <a:off x="2894421" y="3332214"/>
              <a:ext cx="3551688" cy="26160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defRPr sz="1100" b="1" cap="all">
                  <a:solidFill>
                    <a:srgbClr val="FFFFFF"/>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all" spc="0" normalizeH="0" baseline="0" noProof="0">
                  <a:ln>
                    <a:noFill/>
                  </a:ln>
                  <a:solidFill>
                    <a:srgbClr val="FFFFFF"/>
                  </a:solidFill>
                  <a:effectLst/>
                  <a:uLnTx/>
                  <a:uFillTx/>
                  <a:latin typeface="Arial" panose="020B0604020202020204"/>
                  <a:ea typeface="+mn-ea"/>
                  <a:cs typeface="+mn-cs"/>
                </a:rPr>
                <a:t>Under-served Digital wizards</a:t>
              </a:r>
              <a:endParaRPr kumimoji="0" sz="1100" b="1" i="0" u="none" strike="noStrike" kern="1200" cap="all" spc="0" normalizeH="0" baseline="0" noProof="0">
                <a:ln>
                  <a:noFill/>
                </a:ln>
                <a:solidFill>
                  <a:srgbClr val="FFFFFF"/>
                </a:solidFill>
                <a:effectLst/>
                <a:uLnTx/>
                <a:uFillTx/>
                <a:latin typeface="Arial" panose="020B0604020202020204"/>
                <a:ea typeface="+mn-ea"/>
                <a:cs typeface="+mn-cs"/>
              </a:endParaRPr>
            </a:p>
          </p:txBody>
        </p:sp>
        <p:grpSp>
          <p:nvGrpSpPr>
            <p:cNvPr id="12" name="Group 11">
              <a:extLst>
                <a:ext uri="{FF2B5EF4-FFF2-40B4-BE49-F238E27FC236}">
                  <a16:creationId xmlns:a16="http://schemas.microsoft.com/office/drawing/2014/main" id="{8E0720F9-C1D4-FB1D-3A45-A8C60EA6DBCE}"/>
                </a:ext>
              </a:extLst>
            </p:cNvPr>
            <p:cNvGrpSpPr/>
            <p:nvPr/>
          </p:nvGrpSpPr>
          <p:grpSpPr>
            <a:xfrm>
              <a:off x="2827369" y="3625217"/>
              <a:ext cx="4167316" cy="2369656"/>
              <a:chOff x="2827369" y="3625217"/>
              <a:chExt cx="4167316" cy="2369656"/>
            </a:xfrm>
          </p:grpSpPr>
          <p:sp>
            <p:nvSpPr>
              <p:cNvPr id="10" name="Rectangle">
                <a:extLst>
                  <a:ext uri="{FF2B5EF4-FFF2-40B4-BE49-F238E27FC236}">
                    <a16:creationId xmlns:a16="http://schemas.microsoft.com/office/drawing/2014/main" id="{DE8C0C3C-0EF4-58A2-7842-6D1BD1FADEB2}"/>
                  </a:ext>
                </a:extLst>
              </p:cNvPr>
              <p:cNvSpPr/>
              <p:nvPr/>
            </p:nvSpPr>
            <p:spPr>
              <a:xfrm>
                <a:off x="2827369" y="3625217"/>
                <a:ext cx="4167316" cy="2369656"/>
              </a:xfrm>
              <a:prstGeom prst="rect">
                <a:avLst/>
              </a:prstGeom>
              <a:solidFill>
                <a:srgbClr val="2E318D"/>
              </a:solidFill>
              <a:ln w="12700">
                <a:miter lim="400000"/>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100" b="1">
                    <a:solidFill>
                      <a:srgbClr val="C9FDFF"/>
                    </a:solidFill>
                  </a:defRPr>
                </a:pPr>
                <a:endParaRPr kumimoji="0" sz="1100" b="1" i="0" u="none" strike="noStrike" kern="1200" cap="none" spc="0" normalizeH="0" baseline="0" noProof="0">
                  <a:ln>
                    <a:noFill/>
                  </a:ln>
                  <a:solidFill>
                    <a:srgbClr val="C9FDFF"/>
                  </a:solidFill>
                  <a:effectLst/>
                  <a:uLnTx/>
                  <a:uFillTx/>
                  <a:latin typeface="Arial" panose="020B0604020202020204"/>
                  <a:ea typeface="+mn-ea"/>
                  <a:cs typeface="+mn-cs"/>
                </a:endParaRPr>
              </a:p>
            </p:txBody>
          </p:sp>
          <p:sp>
            <p:nvSpPr>
              <p:cNvPr id="11" name="TextBox 21">
                <a:extLst>
                  <a:ext uri="{FF2B5EF4-FFF2-40B4-BE49-F238E27FC236}">
                    <a16:creationId xmlns:a16="http://schemas.microsoft.com/office/drawing/2014/main" id="{B2A1FA56-AD9D-396D-C8CF-ED4681C7CEFD}"/>
                  </a:ext>
                </a:extLst>
              </p:cNvPr>
              <p:cNvSpPr txBox="1"/>
              <p:nvPr/>
            </p:nvSpPr>
            <p:spPr>
              <a:xfrm>
                <a:off x="2894421" y="3671029"/>
                <a:ext cx="3926086" cy="200054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marL="0" marR="0" lvl="0" indent="0" algn="l" defTabSz="914125" rtl="0" eaLnBrk="1" fontAlgn="auto" latinLnBrk="0" hangingPunct="1">
                  <a:lnSpc>
                    <a:spcPct val="90000"/>
                  </a:lnSpc>
                  <a:spcBef>
                    <a:spcPts val="300"/>
                  </a:spcBef>
                  <a:spcAft>
                    <a:spcPts val="0"/>
                  </a:spcAft>
                  <a:buClrTx/>
                  <a:buSzTx/>
                  <a:buFontTx/>
                  <a:buNone/>
                  <a:tabLst/>
                  <a:defRPr sz="1200" b="1">
                    <a:solidFill>
                      <a:srgbClr val="FFFFFF"/>
                    </a:solidFill>
                  </a:defRPr>
                </a:pPr>
                <a:r>
                  <a:rPr kumimoji="0" lang="en-US" sz="1100" b="1" i="0" u="none" strike="noStrike" kern="1200" cap="none" spc="0" normalizeH="0" baseline="0" noProof="0">
                    <a:ln>
                      <a:noFill/>
                    </a:ln>
                    <a:solidFill>
                      <a:srgbClr val="FFFFFF"/>
                    </a:solidFill>
                    <a:effectLst/>
                    <a:uLnTx/>
                    <a:uFillTx/>
                    <a:latin typeface="Arial" panose="020B0604020202020204"/>
                    <a:ea typeface="+mn-ea"/>
                    <a:cs typeface="+mn-cs"/>
                  </a:rPr>
                  <a:t>Potential tactics and messages:</a:t>
                </a:r>
              </a:p>
              <a:p>
                <a:pPr marL="171450" marR="0" lvl="0" indent="-171450" algn="l" defTabSz="914125" rtl="0" eaLnBrk="1" fontAlgn="auto" latinLnBrk="0" hangingPunct="1">
                  <a:lnSpc>
                    <a:spcPct val="90000"/>
                  </a:lnSpc>
                  <a:spcBef>
                    <a:spcPts val="600"/>
                  </a:spcBef>
                  <a:spcAft>
                    <a:spcPts val="0"/>
                  </a:spcAft>
                  <a:buClrTx/>
                  <a:buSzPct val="100000"/>
                  <a:buFontTx/>
                  <a:buChar char="•"/>
                  <a:tabLst/>
                  <a:defRPr sz="1200">
                    <a:solidFill>
                      <a:srgbClr val="FFFFFF"/>
                    </a:solidFill>
                  </a:defRPr>
                </a:pPr>
                <a:r>
                  <a:rPr kumimoji="0" lang="en-US" sz="1100" b="0" i="0" u="none" strike="noStrike" kern="1200" cap="none" spc="0" normalizeH="0" baseline="0" noProof="0">
                    <a:ln>
                      <a:noFill/>
                    </a:ln>
                    <a:solidFill>
                      <a:srgbClr val="FFFFFF"/>
                    </a:solidFill>
                    <a:effectLst/>
                    <a:uLnTx/>
                    <a:uFillTx/>
                    <a:latin typeface="Arial" panose="020B0604020202020204"/>
                    <a:ea typeface="+mn-ea"/>
                    <a:cs typeface="+mn-cs"/>
                  </a:rPr>
                  <a:t>Demystify stigma of prostate cancer (and its implications) in the Black community</a:t>
                </a:r>
              </a:p>
              <a:p>
                <a:pPr marL="171450" marR="0" lvl="0" indent="-171450" algn="l" defTabSz="914125" rtl="0" eaLnBrk="1" fontAlgn="auto" latinLnBrk="0" hangingPunct="1">
                  <a:lnSpc>
                    <a:spcPct val="90000"/>
                  </a:lnSpc>
                  <a:spcBef>
                    <a:spcPts val="600"/>
                  </a:spcBef>
                  <a:spcAft>
                    <a:spcPts val="0"/>
                  </a:spcAft>
                  <a:buClrTx/>
                  <a:buSzPct val="100000"/>
                  <a:buFontTx/>
                  <a:buChar char="•"/>
                  <a:tabLst/>
                  <a:defRPr sz="1200">
                    <a:solidFill>
                      <a:srgbClr val="FFFFFF"/>
                    </a:solidFill>
                  </a:defRPr>
                </a:pPr>
                <a:r>
                  <a:rPr kumimoji="0" lang="en-US" sz="1100" b="0" i="0" u="none" strike="noStrike" kern="1200" cap="none" spc="0" normalizeH="0" baseline="0" noProof="0">
                    <a:ln>
                      <a:noFill/>
                    </a:ln>
                    <a:solidFill>
                      <a:srgbClr val="FFFFFF"/>
                    </a:solidFill>
                    <a:effectLst/>
                    <a:uLnTx/>
                    <a:uFillTx/>
                    <a:latin typeface="Arial" panose="020B0604020202020204"/>
                    <a:ea typeface="+mn-ea"/>
                    <a:cs typeface="+mn-cs"/>
                  </a:rPr>
                  <a:t>Share the importance of “in-time” treatment among Black men</a:t>
                </a:r>
              </a:p>
              <a:p>
                <a:pPr marL="171450" marR="0" lvl="0" indent="-171450" algn="l" defTabSz="914125" rtl="0" eaLnBrk="1" fontAlgn="auto" latinLnBrk="0" hangingPunct="1">
                  <a:lnSpc>
                    <a:spcPct val="90000"/>
                  </a:lnSpc>
                  <a:spcBef>
                    <a:spcPts val="600"/>
                  </a:spcBef>
                  <a:spcAft>
                    <a:spcPts val="0"/>
                  </a:spcAft>
                  <a:buClrTx/>
                  <a:buSzPct val="100000"/>
                  <a:buFontTx/>
                  <a:buChar char="•"/>
                  <a:tabLst/>
                  <a:defRPr sz="1200">
                    <a:solidFill>
                      <a:srgbClr val="FFFFFF"/>
                    </a:solidFill>
                  </a:defRPr>
                </a:pPr>
                <a:r>
                  <a:rPr kumimoji="0" lang="en-GB" sz="1100" b="0" i="0" u="none" strike="noStrike" kern="1200" cap="none" spc="0" normalizeH="0" baseline="0" noProof="0">
                    <a:ln>
                      <a:noFill/>
                    </a:ln>
                    <a:solidFill>
                      <a:srgbClr val="FFFFFF"/>
                    </a:solidFill>
                    <a:effectLst/>
                    <a:uLnTx/>
                    <a:uFillTx/>
                    <a:latin typeface="Arial" panose="020B0604020202020204"/>
                    <a:ea typeface="+mn-ea"/>
                    <a:cs typeface="+mn-cs"/>
                  </a:rPr>
                  <a:t>Explain the importance of screening and risk</a:t>
                </a:r>
              </a:p>
              <a:p>
                <a:pPr marL="171450" marR="0" lvl="0" indent="-171450" algn="l" defTabSz="914125" rtl="0" eaLnBrk="1" fontAlgn="auto" latinLnBrk="0" hangingPunct="1">
                  <a:lnSpc>
                    <a:spcPct val="90000"/>
                  </a:lnSpc>
                  <a:spcBef>
                    <a:spcPts val="600"/>
                  </a:spcBef>
                  <a:spcAft>
                    <a:spcPts val="0"/>
                  </a:spcAft>
                  <a:buClrTx/>
                  <a:buSzPct val="100000"/>
                  <a:buFontTx/>
                  <a:buChar char="•"/>
                  <a:tabLst/>
                  <a:defRPr sz="1200">
                    <a:solidFill>
                      <a:srgbClr val="FFFFFF"/>
                    </a:solidFill>
                  </a:defRPr>
                </a:pPr>
                <a:r>
                  <a:rPr kumimoji="0" lang="en-US" sz="1100" b="0" i="0" u="none" strike="noStrike" kern="1200" cap="none" spc="0" normalizeH="0" baseline="0" noProof="0">
                    <a:ln>
                      <a:noFill/>
                    </a:ln>
                    <a:solidFill>
                      <a:srgbClr val="FFFFFF"/>
                    </a:solidFill>
                    <a:effectLst/>
                    <a:uLnTx/>
                    <a:uFillTx/>
                    <a:latin typeface="Arial" panose="020B0604020202020204"/>
                    <a:ea typeface="+mn-ea"/>
                    <a:cs typeface="+mn-cs"/>
                  </a:rPr>
                  <a:t>Educate on how to communicate with loved ones and care team</a:t>
                </a:r>
              </a:p>
              <a:p>
                <a:pPr marL="171450" marR="0" lvl="0" indent="-171450" algn="l" defTabSz="914125" rtl="0" eaLnBrk="1" fontAlgn="auto" latinLnBrk="0" hangingPunct="1">
                  <a:lnSpc>
                    <a:spcPct val="90000"/>
                  </a:lnSpc>
                  <a:spcBef>
                    <a:spcPts val="600"/>
                  </a:spcBef>
                  <a:spcAft>
                    <a:spcPts val="0"/>
                  </a:spcAft>
                  <a:buClrTx/>
                  <a:buSzPct val="100000"/>
                  <a:buFontTx/>
                  <a:buChar char="•"/>
                  <a:tabLst/>
                  <a:defRPr sz="1200">
                    <a:solidFill>
                      <a:srgbClr val="FFFFFF"/>
                    </a:solidFill>
                  </a:defRPr>
                </a:pPr>
                <a:r>
                  <a:rPr kumimoji="0" lang="en-US" sz="1100" b="0" i="0" u="none" strike="noStrike" kern="1200" cap="none" spc="0" normalizeH="0" baseline="0" noProof="0">
                    <a:ln>
                      <a:noFill/>
                    </a:ln>
                    <a:solidFill>
                      <a:srgbClr val="FFFFFF"/>
                    </a:solidFill>
                    <a:effectLst/>
                    <a:uLnTx/>
                    <a:uFillTx/>
                    <a:latin typeface="Arial" panose="020B0604020202020204"/>
                    <a:ea typeface="+mn-ea"/>
                    <a:cs typeface="+mn-cs"/>
                  </a:rPr>
                  <a:t>Education on managing side effects and QoL while on treatment</a:t>
                </a:r>
              </a:p>
            </p:txBody>
          </p:sp>
        </p:grpSp>
        <p:pic>
          <p:nvPicPr>
            <p:cNvPr id="5" name="Picture 4" descr="Doctor with a patient">
              <a:extLst>
                <a:ext uri="{FF2B5EF4-FFF2-40B4-BE49-F238E27FC236}">
                  <a16:creationId xmlns:a16="http://schemas.microsoft.com/office/drawing/2014/main" id="{53ABE62C-F696-F5EF-D037-70519AAEC1AC}"/>
                </a:ext>
              </a:extLst>
            </p:cNvPr>
            <p:cNvPicPr>
              <a:picLocks noChangeAspect="1"/>
            </p:cNvPicPr>
            <p:nvPr/>
          </p:nvPicPr>
          <p:blipFill rotWithShape="1">
            <a:blip r:embed="rId6"/>
            <a:srcRect l="12934" b="10719"/>
            <a:stretch/>
          </p:blipFill>
          <p:spPr>
            <a:xfrm>
              <a:off x="9462332" y="4671300"/>
              <a:ext cx="1838235" cy="1256665"/>
            </a:xfrm>
            <a:prstGeom prst="rect">
              <a:avLst/>
            </a:prstGeom>
          </p:spPr>
        </p:pic>
      </p:grpSp>
      <p:sp>
        <p:nvSpPr>
          <p:cNvPr id="14" name="Rectangle 9">
            <a:extLst>
              <a:ext uri="{FF2B5EF4-FFF2-40B4-BE49-F238E27FC236}">
                <a16:creationId xmlns:a16="http://schemas.microsoft.com/office/drawing/2014/main" id="{E2220955-DD61-F3B3-1698-B27215EDB2D2}"/>
              </a:ext>
            </a:extLst>
          </p:cNvPr>
          <p:cNvSpPr/>
          <p:nvPr/>
        </p:nvSpPr>
        <p:spPr>
          <a:xfrm>
            <a:off x="679950" y="3970875"/>
            <a:ext cx="205493" cy="371089"/>
          </a:xfrm>
          <a:prstGeom prst="rect">
            <a:avLst/>
          </a:prstGeom>
          <a:solidFill>
            <a:schemeClr val="accent4"/>
          </a:solidFill>
          <a:ln w="12700">
            <a:solidFill>
              <a:srgbClr val="3B39A3"/>
            </a:solidFill>
            <a:miter/>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100" b="1">
                <a:solidFill>
                  <a:srgbClr val="D5D4F1"/>
                </a:solidFill>
              </a:defRPr>
            </a:pPr>
            <a:endParaRPr kumimoji="0" sz="1100" b="1" i="0" u="none" strike="noStrike" kern="1200" cap="none" spc="0" normalizeH="0" baseline="0" noProof="0">
              <a:ln>
                <a:noFill/>
              </a:ln>
              <a:solidFill>
                <a:srgbClr val="D5D4F1"/>
              </a:solidFill>
              <a:effectLst/>
              <a:uLnTx/>
              <a:uFillTx/>
              <a:latin typeface="Arial" panose="020B0604020202020204"/>
              <a:ea typeface="+mn-ea"/>
              <a:cs typeface="+mn-cs"/>
            </a:endParaRPr>
          </a:p>
        </p:txBody>
      </p:sp>
      <p:sp>
        <p:nvSpPr>
          <p:cNvPr id="15" name="Rectangle 10">
            <a:extLst>
              <a:ext uri="{FF2B5EF4-FFF2-40B4-BE49-F238E27FC236}">
                <a16:creationId xmlns:a16="http://schemas.microsoft.com/office/drawing/2014/main" id="{4F79D305-09EE-1D50-10C0-0F446754ED25}"/>
              </a:ext>
            </a:extLst>
          </p:cNvPr>
          <p:cNvSpPr/>
          <p:nvPr/>
        </p:nvSpPr>
        <p:spPr>
          <a:xfrm>
            <a:off x="679950" y="4342181"/>
            <a:ext cx="205493" cy="371089"/>
          </a:xfrm>
          <a:prstGeom prst="rect">
            <a:avLst/>
          </a:prstGeom>
          <a:solidFill>
            <a:schemeClr val="accent4"/>
          </a:solidFill>
          <a:ln w="12700">
            <a:solidFill>
              <a:srgbClr val="3B39A3"/>
            </a:solidFill>
            <a:miter/>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100" b="1">
                <a:solidFill>
                  <a:srgbClr val="D5D4F1"/>
                </a:solidFill>
              </a:defRPr>
            </a:pPr>
            <a:endParaRPr kumimoji="0" sz="1100" b="1" i="0" u="none" strike="noStrike" kern="1200" cap="none" spc="0" normalizeH="0" baseline="0" noProof="0">
              <a:ln>
                <a:noFill/>
              </a:ln>
              <a:solidFill>
                <a:srgbClr val="D5D4F1"/>
              </a:solidFill>
              <a:effectLst/>
              <a:uLnTx/>
              <a:uFillTx/>
              <a:latin typeface="Arial" panose="020B0604020202020204"/>
              <a:ea typeface="+mn-ea"/>
              <a:cs typeface="+mn-cs"/>
            </a:endParaRPr>
          </a:p>
        </p:txBody>
      </p:sp>
      <p:sp>
        <p:nvSpPr>
          <p:cNvPr id="16" name="Rectangle 11">
            <a:extLst>
              <a:ext uri="{FF2B5EF4-FFF2-40B4-BE49-F238E27FC236}">
                <a16:creationId xmlns:a16="http://schemas.microsoft.com/office/drawing/2014/main" id="{CE94C3BB-AC25-AF48-A384-86A03A217A48}"/>
              </a:ext>
            </a:extLst>
          </p:cNvPr>
          <p:cNvSpPr/>
          <p:nvPr/>
        </p:nvSpPr>
        <p:spPr>
          <a:xfrm>
            <a:off x="679950" y="4713487"/>
            <a:ext cx="205493" cy="371089"/>
          </a:xfrm>
          <a:prstGeom prst="rect">
            <a:avLst/>
          </a:prstGeom>
          <a:solidFill>
            <a:schemeClr val="accent4"/>
          </a:solidFill>
          <a:ln w="12700">
            <a:solidFill>
              <a:srgbClr val="3B39A3"/>
            </a:solidFill>
            <a:miter/>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100" b="1">
                <a:solidFill>
                  <a:srgbClr val="D5D4F1"/>
                </a:solidFill>
              </a:defRPr>
            </a:pPr>
            <a:endParaRPr kumimoji="0" sz="1100" b="1" i="0" u="none" strike="noStrike" kern="1200" cap="none" spc="0" normalizeH="0" baseline="0" noProof="0">
              <a:ln>
                <a:noFill/>
              </a:ln>
              <a:solidFill>
                <a:srgbClr val="D5D4F1"/>
              </a:solidFill>
              <a:effectLst/>
              <a:uLnTx/>
              <a:uFillTx/>
              <a:latin typeface="Arial" panose="020B0604020202020204"/>
              <a:ea typeface="+mn-ea"/>
              <a:cs typeface="+mn-cs"/>
            </a:endParaRPr>
          </a:p>
        </p:txBody>
      </p:sp>
      <p:sp>
        <p:nvSpPr>
          <p:cNvPr id="17" name="Rectangle 39">
            <a:extLst>
              <a:ext uri="{FF2B5EF4-FFF2-40B4-BE49-F238E27FC236}">
                <a16:creationId xmlns:a16="http://schemas.microsoft.com/office/drawing/2014/main" id="{8134CF7D-3058-1AF4-1629-FEBB73A56450}"/>
              </a:ext>
            </a:extLst>
          </p:cNvPr>
          <p:cNvSpPr/>
          <p:nvPr/>
        </p:nvSpPr>
        <p:spPr>
          <a:xfrm>
            <a:off x="693235" y="5439567"/>
            <a:ext cx="186812" cy="337354"/>
          </a:xfrm>
          <a:prstGeom prst="rect">
            <a:avLst/>
          </a:prstGeom>
          <a:solidFill>
            <a:schemeClr val="accent2"/>
          </a:solidFill>
          <a:ln w="12700">
            <a:solidFill>
              <a:srgbClr val="5F1B30"/>
            </a:solidFill>
            <a:miter/>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100" b="1">
                <a:solidFill>
                  <a:srgbClr val="F3C4F4"/>
                </a:solidFill>
              </a:defRPr>
            </a:pPr>
            <a:endParaRPr kumimoji="0" sz="1100" b="1" i="0" u="none" strike="noStrike" kern="1200" cap="none" spc="0" normalizeH="0" baseline="0" noProof="0">
              <a:ln>
                <a:noFill/>
              </a:ln>
              <a:solidFill>
                <a:srgbClr val="F3C4F4"/>
              </a:solidFill>
              <a:effectLst/>
              <a:uLnTx/>
              <a:uFillTx/>
              <a:latin typeface="Arial" panose="020B0604020202020204"/>
              <a:ea typeface="+mn-ea"/>
              <a:cs typeface="+mn-cs"/>
            </a:endParaRPr>
          </a:p>
        </p:txBody>
      </p:sp>
      <p:sp>
        <p:nvSpPr>
          <p:cNvPr id="25" name="Rectangle 40">
            <a:extLst>
              <a:ext uri="{FF2B5EF4-FFF2-40B4-BE49-F238E27FC236}">
                <a16:creationId xmlns:a16="http://schemas.microsoft.com/office/drawing/2014/main" id="{3FCC7158-12CE-1EC2-5E88-614300DC506E}"/>
              </a:ext>
            </a:extLst>
          </p:cNvPr>
          <p:cNvSpPr/>
          <p:nvPr/>
        </p:nvSpPr>
        <p:spPr>
          <a:xfrm>
            <a:off x="693235" y="5785506"/>
            <a:ext cx="186812" cy="337354"/>
          </a:xfrm>
          <a:prstGeom prst="rect">
            <a:avLst/>
          </a:prstGeom>
          <a:solidFill>
            <a:schemeClr val="accent2"/>
          </a:solidFill>
          <a:ln w="12700">
            <a:solidFill>
              <a:srgbClr val="5F1B30"/>
            </a:solidFill>
            <a:miter/>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100" b="1">
                <a:solidFill>
                  <a:srgbClr val="F3C4F4"/>
                </a:solidFill>
              </a:defRPr>
            </a:pPr>
            <a:endParaRPr kumimoji="0" sz="1100" b="1" i="0" u="none" strike="noStrike" kern="1200" cap="none" spc="0" normalizeH="0" baseline="0" noProof="0">
              <a:ln>
                <a:noFill/>
              </a:ln>
              <a:solidFill>
                <a:srgbClr val="F3C4F4"/>
              </a:solidFill>
              <a:effectLst/>
              <a:uLnTx/>
              <a:uFillTx/>
              <a:latin typeface="Arial" panose="020B0604020202020204"/>
              <a:ea typeface="+mn-ea"/>
              <a:cs typeface="+mn-cs"/>
            </a:endParaRPr>
          </a:p>
        </p:txBody>
      </p:sp>
    </p:spTree>
    <p:extLst>
      <p:ext uri="{BB962C8B-B14F-4D97-AF65-F5344CB8AC3E}">
        <p14:creationId xmlns:p14="http://schemas.microsoft.com/office/powerpoint/2010/main" val="3545263699"/>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8">
            <a:extLst>
              <a:ext uri="{FF2B5EF4-FFF2-40B4-BE49-F238E27FC236}">
                <a16:creationId xmlns:a16="http://schemas.microsoft.com/office/drawing/2014/main" id="{CA33BC99-BAF9-6CFC-01C1-A5C28B9BD728}"/>
              </a:ext>
            </a:extLst>
          </p:cNvPr>
          <p:cNvSpPr/>
          <p:nvPr/>
        </p:nvSpPr>
        <p:spPr>
          <a:xfrm>
            <a:off x="571331" y="5279438"/>
            <a:ext cx="421962" cy="1008643"/>
          </a:xfrm>
          <a:prstGeom prst="rect">
            <a:avLst/>
          </a:prstGeom>
          <a:solidFill>
            <a:srgbClr val="F3C4F4"/>
          </a:solidFill>
          <a:ln w="12700">
            <a:miter lim="400000"/>
          </a:ln>
        </p:spPr>
        <p:txBody>
          <a:bodyPr lIns="45719" rIns="45719"/>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5" name="Rectangle 19">
            <a:extLst>
              <a:ext uri="{FF2B5EF4-FFF2-40B4-BE49-F238E27FC236}">
                <a16:creationId xmlns:a16="http://schemas.microsoft.com/office/drawing/2014/main" id="{AB9DEE3A-8A94-6296-951B-C7D03221EFF6}"/>
              </a:ext>
            </a:extLst>
          </p:cNvPr>
          <p:cNvSpPr/>
          <p:nvPr/>
        </p:nvSpPr>
        <p:spPr>
          <a:xfrm>
            <a:off x="571331" y="2174614"/>
            <a:ext cx="421962" cy="1332667"/>
          </a:xfrm>
          <a:prstGeom prst="rect">
            <a:avLst/>
          </a:prstGeom>
          <a:solidFill>
            <a:srgbClr val="C9FDFF"/>
          </a:solidFill>
          <a:ln w="12700">
            <a:miter lim="400000"/>
          </a:ln>
        </p:spPr>
        <p:txBody>
          <a:bodyPr lIns="45719" rIns="45719"/>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8" name="Rectangle 17">
            <a:extLst>
              <a:ext uri="{FF2B5EF4-FFF2-40B4-BE49-F238E27FC236}">
                <a16:creationId xmlns:a16="http://schemas.microsoft.com/office/drawing/2014/main" id="{5BEC70F3-69CE-D058-2F9E-0D4045FBCD54}"/>
              </a:ext>
            </a:extLst>
          </p:cNvPr>
          <p:cNvSpPr/>
          <p:nvPr/>
        </p:nvSpPr>
        <p:spPr>
          <a:xfrm>
            <a:off x="496906" y="3570449"/>
            <a:ext cx="553695" cy="1585921"/>
          </a:xfrm>
          <a:prstGeom prst="rect">
            <a:avLst/>
          </a:prstGeom>
          <a:solidFill>
            <a:srgbClr val="DFDEF7"/>
          </a:solidFill>
          <a:ln w="12700">
            <a:miter lim="400000"/>
          </a:ln>
        </p:spPr>
        <p:txBody>
          <a:bodyPr lIns="45719" rIns="45719"/>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6" name="Title 1">
            <a:extLst>
              <a:ext uri="{FF2B5EF4-FFF2-40B4-BE49-F238E27FC236}">
                <a16:creationId xmlns:a16="http://schemas.microsoft.com/office/drawing/2014/main" id="{8985DB8B-6BC1-C044-9728-4F18E05D2FBB}"/>
              </a:ext>
            </a:extLst>
          </p:cNvPr>
          <p:cNvSpPr txBox="1"/>
          <p:nvPr/>
        </p:nvSpPr>
        <p:spPr>
          <a:xfrm>
            <a:off x="1162302" y="314573"/>
            <a:ext cx="8930642" cy="7818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spAutoFit/>
          </a:bodyPr>
          <a:lstStyle/>
          <a:p>
            <a:pPr marL="0" marR="0" lvl="0" indent="0" algn="l" defTabSz="914400" rtl="0" eaLnBrk="1" fontAlgn="auto" latinLnBrk="0" hangingPunct="1">
              <a:lnSpc>
                <a:spcPct val="90000"/>
              </a:lnSpc>
              <a:spcBef>
                <a:spcPts val="0"/>
              </a:spcBef>
              <a:spcAft>
                <a:spcPts val="0"/>
              </a:spcAft>
              <a:buClrTx/>
              <a:buSzTx/>
              <a:buFontTx/>
              <a:buNone/>
              <a:tabLst/>
              <a:defRPr sz="2500" b="1">
                <a:solidFill>
                  <a:srgbClr val="FFFFFF"/>
                </a:solidFill>
              </a:defRPr>
            </a:pPr>
            <a:r>
              <a:rPr kumimoji="0" sz="2500" b="1" i="0" u="none" strike="noStrike" kern="1200" cap="none" spc="0" normalizeH="0" baseline="0" noProof="0">
                <a:ln>
                  <a:noFill/>
                </a:ln>
                <a:solidFill>
                  <a:srgbClr val="F28C11"/>
                </a:solidFill>
                <a:effectLst/>
                <a:uLnTx/>
                <a:uFillTx/>
                <a:latin typeface="Arial" panose="020B0604020202020204"/>
                <a:ea typeface="+mn-ea"/>
                <a:cs typeface="+mn-cs"/>
              </a:rPr>
              <a:t>Survey: Understanding the Scientific Landscape</a:t>
            </a:r>
            <a:br>
              <a:rPr kumimoji="0" sz="2500" b="1" i="0" u="none" strike="noStrike" kern="1200" cap="none" spc="0" normalizeH="0" baseline="0" noProof="0">
                <a:ln>
                  <a:noFill/>
                </a:ln>
                <a:solidFill>
                  <a:srgbClr val="F28C11"/>
                </a:solidFill>
                <a:effectLst/>
                <a:uLnTx/>
                <a:uFillTx/>
                <a:latin typeface="Arial" panose="020B0604020202020204"/>
                <a:ea typeface="+mn-ea"/>
                <a:cs typeface="+mn-cs"/>
              </a:rPr>
            </a:br>
            <a:r>
              <a:rPr kumimoji="0" sz="2500" b="1" i="0" u="none" strike="noStrike" kern="1200" cap="none" spc="0" normalizeH="0" baseline="0" noProof="0">
                <a:ln>
                  <a:noFill/>
                </a:ln>
                <a:solidFill>
                  <a:srgbClr val="F28C11"/>
                </a:solidFill>
                <a:effectLst/>
                <a:uLnTx/>
                <a:uFillTx/>
                <a:latin typeface="Arial" panose="020B0604020202020204"/>
                <a:ea typeface="+mn-ea"/>
                <a:cs typeface="+mn-cs"/>
              </a:rPr>
              <a:t>Perspectives From Patients With Cancer </a:t>
            </a:r>
            <a:r>
              <a:rPr kumimoji="0" sz="2500" b="1" i="0" u="none" strike="noStrike" kern="1200" cap="none" spc="0" normalizeH="0" baseline="0" noProof="0">
                <a:ln>
                  <a:noFill/>
                </a:ln>
                <a:solidFill>
                  <a:srgbClr val="FFFFFF"/>
                </a:solidFill>
                <a:effectLst/>
                <a:uLnTx/>
                <a:uFillTx/>
                <a:latin typeface="Arial" panose="020B0604020202020204"/>
                <a:ea typeface="+mn-ea"/>
                <a:cs typeface="+mn-cs"/>
              </a:rPr>
              <a:t>and Caregivers</a:t>
            </a:r>
          </a:p>
        </p:txBody>
      </p:sp>
      <p:sp>
        <p:nvSpPr>
          <p:cNvPr id="9" name="TextBox 37">
            <a:extLst>
              <a:ext uri="{FF2B5EF4-FFF2-40B4-BE49-F238E27FC236}">
                <a16:creationId xmlns:a16="http://schemas.microsoft.com/office/drawing/2014/main" id="{4ED7F593-9846-F768-13B8-EB8D5490EEDC}"/>
              </a:ext>
            </a:extLst>
          </p:cNvPr>
          <p:cNvSpPr txBox="1"/>
          <p:nvPr/>
        </p:nvSpPr>
        <p:spPr>
          <a:xfrm rot="16200000">
            <a:off x="-635990" y="4195069"/>
            <a:ext cx="2022705" cy="29463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lgn="ctr">
              <a:defRPr sz="1400" b="1">
                <a:solidFill>
                  <a:srgbClr val="221E54"/>
                </a:solidFill>
                <a:latin typeface="Arial Narrow"/>
                <a:ea typeface="Arial Narrow"/>
                <a:cs typeface="Arial Narrow"/>
                <a:sym typeface="Arial Narrow"/>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400" b="1" i="0" u="none" strike="noStrike" kern="1200" cap="none" spc="0" normalizeH="0" baseline="0" noProof="0">
                <a:ln>
                  <a:noFill/>
                </a:ln>
                <a:solidFill>
                  <a:srgbClr val="221E54"/>
                </a:solidFill>
                <a:effectLst/>
                <a:uLnTx/>
                <a:uFillTx/>
                <a:latin typeface="Arial Narrow"/>
                <a:sym typeface="Arial Narrow"/>
              </a:rPr>
              <a:t>Barriers, value, &amp; use</a:t>
            </a:r>
          </a:p>
        </p:txBody>
      </p:sp>
      <p:sp>
        <p:nvSpPr>
          <p:cNvPr id="13" name="Rectangle 6">
            <a:extLst>
              <a:ext uri="{FF2B5EF4-FFF2-40B4-BE49-F238E27FC236}">
                <a16:creationId xmlns:a16="http://schemas.microsoft.com/office/drawing/2014/main" id="{1228321F-DF31-8FE3-AE3B-65AB7C72BECD}"/>
              </a:ext>
            </a:extLst>
          </p:cNvPr>
          <p:cNvSpPr/>
          <p:nvPr/>
        </p:nvSpPr>
        <p:spPr>
          <a:xfrm>
            <a:off x="571331" y="3834531"/>
            <a:ext cx="421962" cy="1327000"/>
          </a:xfrm>
          <a:prstGeom prst="rect">
            <a:avLst/>
          </a:prstGeom>
          <a:solidFill>
            <a:srgbClr val="DFDEF7"/>
          </a:solidFill>
          <a:ln w="12700">
            <a:miter lim="400000"/>
          </a:ln>
        </p:spPr>
        <p:txBody>
          <a:bodyPr lIns="45719" rIns="45719"/>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4" name="Rectangle 17">
            <a:extLst>
              <a:ext uri="{FF2B5EF4-FFF2-40B4-BE49-F238E27FC236}">
                <a16:creationId xmlns:a16="http://schemas.microsoft.com/office/drawing/2014/main" id="{47A673A1-C0E1-093A-AD6C-A33ACF305F9C}"/>
              </a:ext>
            </a:extLst>
          </p:cNvPr>
          <p:cNvSpPr/>
          <p:nvPr/>
        </p:nvSpPr>
        <p:spPr>
          <a:xfrm>
            <a:off x="571331" y="1446702"/>
            <a:ext cx="420214" cy="666281"/>
          </a:xfrm>
          <a:prstGeom prst="rect">
            <a:avLst/>
          </a:prstGeom>
          <a:solidFill>
            <a:srgbClr val="F9D9E3"/>
          </a:solidFill>
          <a:ln w="12700">
            <a:miter lim="400000"/>
          </a:ln>
        </p:spPr>
        <p:txBody>
          <a:bodyPr lIns="45719" rIns="45719"/>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0" name="Straight Connector 8">
            <a:extLst>
              <a:ext uri="{FF2B5EF4-FFF2-40B4-BE49-F238E27FC236}">
                <a16:creationId xmlns:a16="http://schemas.microsoft.com/office/drawing/2014/main" id="{734E6CA0-23D4-114C-AC06-A8DA705E498C}"/>
              </a:ext>
            </a:extLst>
          </p:cNvPr>
          <p:cNvSpPr/>
          <p:nvPr/>
        </p:nvSpPr>
        <p:spPr>
          <a:xfrm>
            <a:off x="771796" y="1931508"/>
            <a:ext cx="10902" cy="4175271"/>
          </a:xfrm>
          <a:prstGeom prst="line">
            <a:avLst/>
          </a:prstGeom>
          <a:ln w="57150">
            <a:solidFill>
              <a:srgbClr val="000000"/>
            </a:solidFill>
            <a:miter/>
          </a:ln>
        </p:spPr>
        <p:txBody>
          <a:bodyPr lIns="45719" rIns="45719"/>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7" name="Rectangle 20">
            <a:extLst>
              <a:ext uri="{FF2B5EF4-FFF2-40B4-BE49-F238E27FC236}">
                <a16:creationId xmlns:a16="http://schemas.microsoft.com/office/drawing/2014/main" id="{D598D2FB-3690-4236-64E1-C48739F70B53}"/>
              </a:ext>
            </a:extLst>
          </p:cNvPr>
          <p:cNvSpPr/>
          <p:nvPr/>
        </p:nvSpPr>
        <p:spPr>
          <a:xfrm>
            <a:off x="679950" y="1594298"/>
            <a:ext cx="205493" cy="371090"/>
          </a:xfrm>
          <a:prstGeom prst="rect">
            <a:avLst/>
          </a:prstGeom>
          <a:solidFill>
            <a:schemeClr val="accent1"/>
          </a:solidFill>
          <a:ln w="12700">
            <a:solidFill>
              <a:srgbClr val="5F1B30"/>
            </a:solidFill>
            <a:miter/>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200">
                <a:solidFill>
                  <a:srgbClr val="FFFFFF"/>
                </a:solidFill>
              </a:defRPr>
            </a:pPr>
            <a:endParaRPr kumimoji="0" sz="12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37" name="Rectangle 20">
            <a:extLst>
              <a:ext uri="{FF2B5EF4-FFF2-40B4-BE49-F238E27FC236}">
                <a16:creationId xmlns:a16="http://schemas.microsoft.com/office/drawing/2014/main" id="{49363F37-5E57-1216-5E5A-48E7F3D664D1}"/>
              </a:ext>
            </a:extLst>
          </p:cNvPr>
          <p:cNvSpPr/>
          <p:nvPr/>
        </p:nvSpPr>
        <p:spPr>
          <a:xfrm>
            <a:off x="679950" y="2291961"/>
            <a:ext cx="205493" cy="371089"/>
          </a:xfrm>
          <a:prstGeom prst="rect">
            <a:avLst/>
          </a:prstGeom>
          <a:solidFill>
            <a:srgbClr val="007378"/>
          </a:solidFill>
          <a:ln w="12700">
            <a:solidFill>
              <a:srgbClr val="5F1B30"/>
            </a:solidFill>
            <a:miter/>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100" b="1">
                <a:solidFill>
                  <a:srgbClr val="C9FDFF"/>
                </a:solidFill>
              </a:defRPr>
            </a:pPr>
            <a:endParaRPr kumimoji="0" sz="1100" b="1" i="0" u="none" strike="noStrike" kern="1200" cap="none" spc="0" normalizeH="0" baseline="0" noProof="0">
              <a:ln>
                <a:noFill/>
              </a:ln>
              <a:solidFill>
                <a:srgbClr val="C9FDFF"/>
              </a:solidFill>
              <a:effectLst/>
              <a:uLnTx/>
              <a:uFillTx/>
              <a:latin typeface="Arial" panose="020B0604020202020204"/>
              <a:ea typeface="+mn-ea"/>
              <a:cs typeface="+mn-cs"/>
            </a:endParaRPr>
          </a:p>
        </p:txBody>
      </p:sp>
      <p:sp>
        <p:nvSpPr>
          <p:cNvPr id="44" name="Rectangle 21">
            <a:extLst>
              <a:ext uri="{FF2B5EF4-FFF2-40B4-BE49-F238E27FC236}">
                <a16:creationId xmlns:a16="http://schemas.microsoft.com/office/drawing/2014/main" id="{91597410-EAC1-46C2-6F0E-F560DD310193}"/>
              </a:ext>
            </a:extLst>
          </p:cNvPr>
          <p:cNvSpPr/>
          <p:nvPr/>
        </p:nvSpPr>
        <p:spPr>
          <a:xfrm>
            <a:off x="679950" y="2663267"/>
            <a:ext cx="205493" cy="371089"/>
          </a:xfrm>
          <a:prstGeom prst="rect">
            <a:avLst/>
          </a:prstGeom>
          <a:solidFill>
            <a:srgbClr val="007378"/>
          </a:solidFill>
          <a:ln w="12700">
            <a:solidFill>
              <a:srgbClr val="5F1B30"/>
            </a:solidFill>
            <a:miter/>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100" b="1">
                <a:solidFill>
                  <a:srgbClr val="C9FDFF"/>
                </a:solidFill>
              </a:defRPr>
            </a:pPr>
            <a:endParaRPr kumimoji="0" sz="1100" b="1" i="0" u="none" strike="noStrike" kern="1200" cap="none" spc="0" normalizeH="0" baseline="0" noProof="0">
              <a:ln>
                <a:noFill/>
              </a:ln>
              <a:solidFill>
                <a:srgbClr val="C9FDFF"/>
              </a:solidFill>
              <a:effectLst/>
              <a:uLnTx/>
              <a:uFillTx/>
              <a:latin typeface="Arial" panose="020B0604020202020204"/>
              <a:ea typeface="+mn-ea"/>
              <a:cs typeface="+mn-cs"/>
            </a:endParaRPr>
          </a:p>
        </p:txBody>
      </p:sp>
      <p:sp>
        <p:nvSpPr>
          <p:cNvPr id="45" name="Rectangle 22">
            <a:extLst>
              <a:ext uri="{FF2B5EF4-FFF2-40B4-BE49-F238E27FC236}">
                <a16:creationId xmlns:a16="http://schemas.microsoft.com/office/drawing/2014/main" id="{9DC47AED-00A4-3307-C1C1-E50ED27C78B8}"/>
              </a:ext>
            </a:extLst>
          </p:cNvPr>
          <p:cNvSpPr/>
          <p:nvPr/>
        </p:nvSpPr>
        <p:spPr>
          <a:xfrm>
            <a:off x="679950" y="3034572"/>
            <a:ext cx="205493" cy="371089"/>
          </a:xfrm>
          <a:prstGeom prst="rect">
            <a:avLst/>
          </a:prstGeom>
          <a:solidFill>
            <a:srgbClr val="007378"/>
          </a:solidFill>
          <a:ln w="12700">
            <a:solidFill>
              <a:srgbClr val="5F1B30"/>
            </a:solidFill>
            <a:miter/>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100" b="1">
                <a:solidFill>
                  <a:srgbClr val="C9FDFF"/>
                </a:solidFill>
              </a:defRPr>
            </a:pPr>
            <a:endParaRPr kumimoji="0" sz="1100" b="1" i="0" u="none" strike="noStrike" kern="1200" cap="none" spc="0" normalizeH="0" baseline="0" noProof="0">
              <a:ln>
                <a:noFill/>
              </a:ln>
              <a:solidFill>
                <a:srgbClr val="C9FDFF"/>
              </a:solidFill>
              <a:effectLst/>
              <a:uLnTx/>
              <a:uFillTx/>
              <a:latin typeface="Arial" panose="020B0604020202020204"/>
              <a:ea typeface="+mn-ea"/>
              <a:cs typeface="+mn-cs"/>
            </a:endParaRPr>
          </a:p>
        </p:txBody>
      </p:sp>
      <p:sp>
        <p:nvSpPr>
          <p:cNvPr id="54" name="Slide Number Placeholder 5">
            <a:extLst>
              <a:ext uri="{FF2B5EF4-FFF2-40B4-BE49-F238E27FC236}">
                <a16:creationId xmlns:a16="http://schemas.microsoft.com/office/drawing/2014/main" id="{15A61512-F98B-D739-0E3D-8450DB098371}"/>
              </a:ext>
            </a:extLst>
          </p:cNvPr>
          <p:cNvSpPr txBox="1">
            <a:spLocks/>
          </p:cNvSpPr>
          <p:nvPr/>
        </p:nvSpPr>
        <p:spPr>
          <a:xfrm>
            <a:off x="257599" y="6486523"/>
            <a:ext cx="245404" cy="22698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defPPr marL="0" marR="0" indent="0" algn="l" defTabSz="914400" rtl="0" fontAlgn="auto" latinLnBrk="1" hangingPunct="0">
              <a:lnSpc>
                <a:spcPct val="100000"/>
              </a:lnSpc>
              <a:spcBef>
                <a:spcPts val="0"/>
              </a:spcBef>
              <a:spcAft>
                <a:spcPts val="0"/>
              </a:spcAft>
              <a:buClrTx/>
              <a:buSzTx/>
              <a:buFontTx/>
              <a:buNone/>
              <a:tabLst/>
              <a:defRPr kumimoji="0" lang="en-US" sz="1800" b="0" i="0" u="none" strike="noStrike" cap="none" spc="0" normalizeH="0" baseline="0">
                <a:ln>
                  <a:noFill/>
                </a:ln>
                <a:solidFill>
                  <a:srgbClr val="000000"/>
                </a:solidFill>
                <a:effectLst/>
                <a:uFillTx/>
              </a:defRPr>
            </a:defPPr>
            <a:lvl1pPr marL="0" marR="0" indent="0" algn="ctr" defTabSz="914400" rtl="0" eaLnBrk="1" fontAlgn="auto" latinLnBrk="0" hangingPunct="0">
              <a:lnSpc>
                <a:spcPct val="100000"/>
              </a:lnSpc>
              <a:spcBef>
                <a:spcPts val="0"/>
              </a:spcBef>
              <a:spcAft>
                <a:spcPts val="0"/>
              </a:spcAft>
              <a:buClrTx/>
              <a:buSzTx/>
              <a:buFontTx/>
              <a:buNone/>
              <a:tabLst/>
              <a:defRPr kumimoji="0" sz="1000" b="0" i="0" u="none" strike="noStrike" kern="1200" cap="none" spc="0" normalizeH="0" baseline="0">
                <a:ln>
                  <a:noFill/>
                </a:ln>
                <a:solidFill>
                  <a:schemeClr val="accent5"/>
                </a:solidFill>
                <a:effectLst/>
                <a:uFillTx/>
                <a:latin typeface="Arial"/>
                <a:ea typeface="Arial"/>
                <a:cs typeface="Arial"/>
                <a:sym typeface="Arial"/>
              </a:defRPr>
            </a:lvl1pPr>
            <a:lvl2pPr marL="0" marR="0" indent="457200" algn="l" defTabSz="914400" rtl="0" eaLnBrk="1" fontAlgn="auto" latinLnBrk="0" hangingPunct="0">
              <a:lnSpc>
                <a:spcPct val="100000"/>
              </a:lnSpc>
              <a:spcBef>
                <a:spcPts val="0"/>
              </a:spcBef>
              <a:spcAft>
                <a:spcPts val="0"/>
              </a:spcAft>
              <a:buClrTx/>
              <a:buSzTx/>
              <a:buFontTx/>
              <a:buNone/>
              <a:tabLst/>
              <a:defRPr kumimoji="0" sz="1800" b="0" i="0" u="none" strike="noStrike" kern="1200" cap="none" spc="0" normalizeH="0" baseline="0">
                <a:ln>
                  <a:noFill/>
                </a:ln>
                <a:solidFill>
                  <a:srgbClr val="000000"/>
                </a:solidFill>
                <a:effectLst/>
                <a:uFillTx/>
                <a:latin typeface="Arial"/>
                <a:ea typeface="Arial"/>
                <a:cs typeface="Arial"/>
                <a:sym typeface="Arial"/>
              </a:defRPr>
            </a:lvl2pPr>
            <a:lvl3pPr marL="0" marR="0" indent="914400" algn="l" defTabSz="914400" rtl="0" eaLnBrk="1" fontAlgn="auto" latinLnBrk="0" hangingPunct="0">
              <a:lnSpc>
                <a:spcPct val="100000"/>
              </a:lnSpc>
              <a:spcBef>
                <a:spcPts val="0"/>
              </a:spcBef>
              <a:spcAft>
                <a:spcPts val="0"/>
              </a:spcAft>
              <a:buClrTx/>
              <a:buSzTx/>
              <a:buFontTx/>
              <a:buNone/>
              <a:tabLst/>
              <a:defRPr kumimoji="0" sz="1800" b="0" i="0" u="none" strike="noStrike" kern="1200" cap="none" spc="0" normalizeH="0" baseline="0">
                <a:ln>
                  <a:noFill/>
                </a:ln>
                <a:solidFill>
                  <a:srgbClr val="000000"/>
                </a:solidFill>
                <a:effectLst/>
                <a:uFillTx/>
                <a:latin typeface="Arial"/>
                <a:ea typeface="Arial"/>
                <a:cs typeface="Arial"/>
                <a:sym typeface="Arial"/>
              </a:defRPr>
            </a:lvl3pPr>
            <a:lvl4pPr marL="0" marR="0" indent="1371600" algn="l" defTabSz="914400" rtl="0" eaLnBrk="1" fontAlgn="auto" latinLnBrk="0" hangingPunct="0">
              <a:lnSpc>
                <a:spcPct val="100000"/>
              </a:lnSpc>
              <a:spcBef>
                <a:spcPts val="0"/>
              </a:spcBef>
              <a:spcAft>
                <a:spcPts val="0"/>
              </a:spcAft>
              <a:buClrTx/>
              <a:buSzTx/>
              <a:buFontTx/>
              <a:buNone/>
              <a:tabLst/>
              <a:defRPr kumimoji="0" sz="1800" b="0" i="0" u="none" strike="noStrike" kern="1200" cap="none" spc="0" normalizeH="0" baseline="0">
                <a:ln>
                  <a:noFill/>
                </a:ln>
                <a:solidFill>
                  <a:srgbClr val="000000"/>
                </a:solidFill>
                <a:effectLst/>
                <a:uFillTx/>
                <a:latin typeface="Arial"/>
                <a:ea typeface="Arial"/>
                <a:cs typeface="Arial"/>
                <a:sym typeface="Arial"/>
              </a:defRPr>
            </a:lvl4pPr>
            <a:lvl5pPr marL="0" marR="0" indent="1828800" algn="l" defTabSz="914400" rtl="0" eaLnBrk="1" fontAlgn="auto" latinLnBrk="0" hangingPunct="0">
              <a:lnSpc>
                <a:spcPct val="100000"/>
              </a:lnSpc>
              <a:spcBef>
                <a:spcPts val="0"/>
              </a:spcBef>
              <a:spcAft>
                <a:spcPts val="0"/>
              </a:spcAft>
              <a:buClrTx/>
              <a:buSzTx/>
              <a:buFontTx/>
              <a:buNone/>
              <a:tabLst/>
              <a:defRPr kumimoji="0" sz="1800" b="0" i="0" u="none" strike="noStrike" kern="1200" cap="none" spc="0" normalizeH="0" baseline="0">
                <a:ln>
                  <a:noFill/>
                </a:ln>
                <a:solidFill>
                  <a:srgbClr val="000000"/>
                </a:solidFill>
                <a:effectLst/>
                <a:uFillTx/>
                <a:latin typeface="Arial"/>
                <a:ea typeface="Arial"/>
                <a:cs typeface="Arial"/>
                <a:sym typeface="Arial"/>
              </a:defRPr>
            </a:lvl5pPr>
            <a:lvl6pPr marL="0" marR="0" indent="2286000" algn="l" defTabSz="914400" rtl="0" eaLnBrk="1" fontAlgn="auto" latinLnBrk="0" hangingPunct="0">
              <a:lnSpc>
                <a:spcPct val="100000"/>
              </a:lnSpc>
              <a:spcBef>
                <a:spcPts val="0"/>
              </a:spcBef>
              <a:spcAft>
                <a:spcPts val="0"/>
              </a:spcAft>
              <a:buClrTx/>
              <a:buSzTx/>
              <a:buFontTx/>
              <a:buNone/>
              <a:tabLst/>
              <a:defRPr kumimoji="0" sz="1800" b="0" i="0" u="none" strike="noStrike" kern="1200" cap="none" spc="0" normalizeH="0" baseline="0">
                <a:ln>
                  <a:noFill/>
                </a:ln>
                <a:solidFill>
                  <a:srgbClr val="000000"/>
                </a:solidFill>
                <a:effectLst/>
                <a:uFillTx/>
                <a:latin typeface="Arial"/>
                <a:ea typeface="Arial"/>
                <a:cs typeface="Arial"/>
                <a:sym typeface="Arial"/>
              </a:defRPr>
            </a:lvl6pPr>
            <a:lvl7pPr marL="0" marR="0" indent="2743200" algn="l" defTabSz="914400" rtl="0" eaLnBrk="1" fontAlgn="auto" latinLnBrk="0" hangingPunct="0">
              <a:lnSpc>
                <a:spcPct val="100000"/>
              </a:lnSpc>
              <a:spcBef>
                <a:spcPts val="0"/>
              </a:spcBef>
              <a:spcAft>
                <a:spcPts val="0"/>
              </a:spcAft>
              <a:buClrTx/>
              <a:buSzTx/>
              <a:buFontTx/>
              <a:buNone/>
              <a:tabLst/>
              <a:defRPr kumimoji="0" sz="1800" b="0" i="0" u="none" strike="noStrike" kern="1200" cap="none" spc="0" normalizeH="0" baseline="0">
                <a:ln>
                  <a:noFill/>
                </a:ln>
                <a:solidFill>
                  <a:srgbClr val="000000"/>
                </a:solidFill>
                <a:effectLst/>
                <a:uFillTx/>
                <a:latin typeface="Arial"/>
                <a:ea typeface="Arial"/>
                <a:cs typeface="Arial"/>
                <a:sym typeface="Arial"/>
              </a:defRPr>
            </a:lvl7pPr>
            <a:lvl8pPr marL="0" marR="0" indent="3200400" algn="l" defTabSz="914400" rtl="0" eaLnBrk="1" fontAlgn="auto" latinLnBrk="0" hangingPunct="0">
              <a:lnSpc>
                <a:spcPct val="100000"/>
              </a:lnSpc>
              <a:spcBef>
                <a:spcPts val="0"/>
              </a:spcBef>
              <a:spcAft>
                <a:spcPts val="0"/>
              </a:spcAft>
              <a:buClrTx/>
              <a:buSzTx/>
              <a:buFontTx/>
              <a:buNone/>
              <a:tabLst/>
              <a:defRPr kumimoji="0" sz="1800" b="0" i="0" u="none" strike="noStrike" kern="1200" cap="none" spc="0" normalizeH="0" baseline="0">
                <a:ln>
                  <a:noFill/>
                </a:ln>
                <a:solidFill>
                  <a:srgbClr val="000000"/>
                </a:solidFill>
                <a:effectLst/>
                <a:uFillTx/>
                <a:latin typeface="Arial"/>
                <a:ea typeface="Arial"/>
                <a:cs typeface="Arial"/>
                <a:sym typeface="Arial"/>
              </a:defRPr>
            </a:lvl8pPr>
            <a:lvl9pPr marL="0" marR="0" indent="3657600" algn="l" defTabSz="914400" rtl="0" eaLnBrk="1" fontAlgn="auto" latinLnBrk="0" hangingPunct="0">
              <a:lnSpc>
                <a:spcPct val="100000"/>
              </a:lnSpc>
              <a:spcBef>
                <a:spcPts val="0"/>
              </a:spcBef>
              <a:spcAft>
                <a:spcPts val="0"/>
              </a:spcAft>
              <a:buClrTx/>
              <a:buSzTx/>
              <a:buFontTx/>
              <a:buNone/>
              <a:tabLst/>
              <a:defRPr kumimoji="0" sz="1800" b="0" i="0" u="none" strike="noStrike" kern="1200" cap="none" spc="0" normalizeH="0" baseline="0">
                <a:ln>
                  <a:noFill/>
                </a:ln>
                <a:solidFill>
                  <a:srgbClr val="000000"/>
                </a:solidFill>
                <a:effectLst/>
                <a:uFillTx/>
                <a:latin typeface="Arial"/>
                <a:ea typeface="Arial"/>
                <a:cs typeface="Arial"/>
                <a:sym typeface="Arial"/>
              </a:defRPr>
            </a:lvl9pPr>
          </a:lstStyle>
          <a:p>
            <a:pPr marL="0" marR="0" lvl="0" indent="0" algn="ctr" defTabSz="914400" rtl="0" eaLnBrk="1" fontAlgn="auto" latinLnBrk="0" hangingPunct="0">
              <a:lnSpc>
                <a:spcPct val="100000"/>
              </a:lnSpc>
              <a:spcBef>
                <a:spcPts val="0"/>
              </a:spcBef>
              <a:spcAft>
                <a:spcPts val="0"/>
              </a:spcAft>
              <a:buClrTx/>
              <a:buSzTx/>
              <a:buFontTx/>
              <a:buNone/>
              <a:tabLst/>
              <a:defRPr/>
            </a:pPr>
            <a:fld id="{86CB4B4D-7CA3-9044-876B-883B54F8677D}" type="slidenum">
              <a:rPr kumimoji="0" lang="en-US" sz="1000" b="0" i="0" u="none" strike="noStrike" kern="1200" cap="none" spc="0" normalizeH="0" baseline="0" noProof="0" smtClean="0">
                <a:ln>
                  <a:noFill/>
                </a:ln>
                <a:solidFill>
                  <a:srgbClr val="00E5EF"/>
                </a:solidFill>
                <a:effectLst/>
                <a:uLnTx/>
                <a:uFillTx/>
                <a:latin typeface="Arial"/>
                <a:cs typeface="Arial"/>
                <a:sym typeface="Arial"/>
              </a:rPr>
              <a:pPr marL="0" marR="0" lvl="0" indent="0" algn="ctr" defTabSz="914400" rtl="0" eaLnBrk="1" fontAlgn="auto" latinLnBrk="0" hangingPunct="0">
                <a:lnSpc>
                  <a:spcPct val="100000"/>
                </a:lnSpc>
                <a:spcBef>
                  <a:spcPts val="0"/>
                </a:spcBef>
                <a:spcAft>
                  <a:spcPts val="0"/>
                </a:spcAft>
                <a:buClrTx/>
                <a:buSzTx/>
                <a:buFontTx/>
                <a:buNone/>
                <a:tabLst/>
                <a:defRPr/>
              </a:pPr>
              <a:t>34</a:t>
            </a:fld>
            <a:endParaRPr kumimoji="0" lang="en-US" sz="1000" b="0" i="0" u="none" strike="noStrike" kern="1200" cap="none" spc="0" normalizeH="0" baseline="0" noProof="0">
              <a:ln>
                <a:noFill/>
              </a:ln>
              <a:solidFill>
                <a:srgbClr val="00E5EF"/>
              </a:solidFill>
              <a:effectLst/>
              <a:uLnTx/>
              <a:uFillTx/>
              <a:latin typeface="Arial"/>
              <a:cs typeface="Arial"/>
              <a:sym typeface="Arial"/>
            </a:endParaRPr>
          </a:p>
        </p:txBody>
      </p:sp>
      <p:grpSp>
        <p:nvGrpSpPr>
          <p:cNvPr id="15" name="Group 14">
            <a:extLst>
              <a:ext uri="{FF2B5EF4-FFF2-40B4-BE49-F238E27FC236}">
                <a16:creationId xmlns:a16="http://schemas.microsoft.com/office/drawing/2014/main" id="{321E69F8-B760-7D01-0C21-C92783ED8F66}"/>
              </a:ext>
            </a:extLst>
          </p:cNvPr>
          <p:cNvGrpSpPr/>
          <p:nvPr/>
        </p:nvGrpSpPr>
        <p:grpSpPr>
          <a:xfrm>
            <a:off x="1820999" y="1180559"/>
            <a:ext cx="10994889" cy="4152920"/>
            <a:chOff x="1820999" y="1180559"/>
            <a:chExt cx="10994889" cy="4152920"/>
          </a:xfrm>
        </p:grpSpPr>
        <p:sp>
          <p:nvSpPr>
            <p:cNvPr id="2" name="Oval 1">
              <a:extLst>
                <a:ext uri="{FF2B5EF4-FFF2-40B4-BE49-F238E27FC236}">
                  <a16:creationId xmlns:a16="http://schemas.microsoft.com/office/drawing/2014/main" id="{BF639E5F-2CD7-433B-D36C-7FCEBAD10B2E}"/>
                </a:ext>
              </a:extLst>
            </p:cNvPr>
            <p:cNvSpPr/>
            <p:nvPr/>
          </p:nvSpPr>
          <p:spPr>
            <a:xfrm>
              <a:off x="9250937" y="2671259"/>
              <a:ext cx="1201654" cy="1201654"/>
            </a:xfrm>
            <a:prstGeom prst="ellipse">
              <a:avLst/>
            </a:prstGeom>
            <a:solidFill>
              <a:srgbClr val="DFDEF7"/>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4" name="Oval 3">
              <a:extLst>
                <a:ext uri="{FF2B5EF4-FFF2-40B4-BE49-F238E27FC236}">
                  <a16:creationId xmlns:a16="http://schemas.microsoft.com/office/drawing/2014/main" id="{926EB2D8-DDA0-4E66-9636-0F993A236285}"/>
                </a:ext>
              </a:extLst>
            </p:cNvPr>
            <p:cNvSpPr/>
            <p:nvPr/>
          </p:nvSpPr>
          <p:spPr>
            <a:xfrm>
              <a:off x="6088637" y="2671259"/>
              <a:ext cx="1201654" cy="1201654"/>
            </a:xfrm>
            <a:prstGeom prst="ellipse">
              <a:avLst/>
            </a:prstGeom>
            <a:solidFill>
              <a:srgbClr val="DFDEF7"/>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5" name="Oval 4">
              <a:extLst>
                <a:ext uri="{FF2B5EF4-FFF2-40B4-BE49-F238E27FC236}">
                  <a16:creationId xmlns:a16="http://schemas.microsoft.com/office/drawing/2014/main" id="{E4DBE0AA-2A99-93C5-0398-C7257752DAA3}"/>
                </a:ext>
              </a:extLst>
            </p:cNvPr>
            <p:cNvSpPr/>
            <p:nvPr/>
          </p:nvSpPr>
          <p:spPr>
            <a:xfrm>
              <a:off x="2926337" y="2671259"/>
              <a:ext cx="1201654" cy="1201654"/>
            </a:xfrm>
            <a:prstGeom prst="ellipse">
              <a:avLst/>
            </a:prstGeom>
            <a:solidFill>
              <a:srgbClr val="DFDEF7"/>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46" name="125 US patients with cancer and/or their caregivers recruited to participate in a survey">
              <a:extLst>
                <a:ext uri="{FF2B5EF4-FFF2-40B4-BE49-F238E27FC236}">
                  <a16:creationId xmlns:a16="http://schemas.microsoft.com/office/drawing/2014/main" id="{250167C3-A5DF-9433-1692-6B8B0D0B96E1}"/>
                </a:ext>
              </a:extLst>
            </p:cNvPr>
            <p:cNvSpPr txBox="1"/>
            <p:nvPr/>
          </p:nvSpPr>
          <p:spPr>
            <a:xfrm>
              <a:off x="2394347" y="4256265"/>
              <a:ext cx="2338937" cy="107721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b="1">
                  <a:solidFill>
                    <a:srgbClr val="2A269C"/>
                  </a:solidFill>
                </a:defRPr>
              </a:pPr>
              <a:r>
                <a:rPr kumimoji="0" sz="1600" b="1" i="0" u="none" strike="noStrike" kern="1200" cap="none" spc="0" normalizeH="0" baseline="0" noProof="0">
                  <a:ln>
                    <a:noFill/>
                  </a:ln>
                  <a:solidFill>
                    <a:srgbClr val="2A269C"/>
                  </a:solidFill>
                  <a:effectLst/>
                  <a:uLnTx/>
                  <a:uFillTx/>
                  <a:latin typeface="Arial" panose="020B0604020202020204"/>
                  <a:ea typeface="+mn-ea"/>
                  <a:cs typeface="+mn-cs"/>
                </a:rPr>
                <a:t>125 US</a:t>
              </a:r>
              <a:r>
                <a:rPr kumimoji="0" sz="1600" b="0" i="0" u="none" strike="noStrike" kern="1200" cap="none" spc="0" normalizeH="0" baseline="0" noProof="0">
                  <a:ln>
                    <a:noFill/>
                  </a:ln>
                  <a:solidFill>
                    <a:srgbClr val="2A269C"/>
                  </a:solidFill>
                  <a:effectLst/>
                  <a:uLnTx/>
                  <a:uFillTx/>
                  <a:latin typeface="Arial" panose="020B0604020202020204"/>
                  <a:ea typeface="+mn-ea"/>
                  <a:cs typeface="+mn-cs"/>
                </a:rPr>
                <a:t> </a:t>
              </a:r>
              <a:r>
                <a:rPr kumimoji="0" sz="1600" b="1" i="0" u="none" strike="noStrike" kern="1200" cap="none" spc="0" normalizeH="0" baseline="0" noProof="0">
                  <a:ln>
                    <a:noFill/>
                  </a:ln>
                  <a:solidFill>
                    <a:srgbClr val="2A269C"/>
                  </a:solidFill>
                  <a:effectLst/>
                  <a:uLnTx/>
                  <a:uFillTx/>
                  <a:latin typeface="Arial" panose="020B0604020202020204"/>
                  <a:ea typeface="+mn-ea"/>
                  <a:cs typeface="+mn-cs"/>
                </a:rPr>
                <a:t>patients</a:t>
              </a:r>
              <a:r>
                <a:rPr kumimoji="0" sz="1600" b="0" i="0" u="none" strike="noStrike" kern="1200" cap="none" spc="0" normalizeH="0" baseline="0" noProof="0">
                  <a:ln>
                    <a:noFill/>
                  </a:ln>
                  <a:solidFill>
                    <a:srgbClr val="2A269C"/>
                  </a:solidFill>
                  <a:effectLst/>
                  <a:uLnTx/>
                  <a:uFillTx/>
                  <a:latin typeface="Arial" panose="020B0604020202020204"/>
                  <a:ea typeface="+mn-ea"/>
                  <a:cs typeface="+mn-cs"/>
                </a:rPr>
                <a:t> with cancer and/or their caregivers recruited to participate in a survey</a:t>
              </a:r>
            </a:p>
          </p:txBody>
        </p:sp>
        <p:sp>
          <p:nvSpPr>
            <p:cNvPr id="47" name="Respondents completed a 10-minute online survey (Feb 2023)">
              <a:extLst>
                <a:ext uri="{FF2B5EF4-FFF2-40B4-BE49-F238E27FC236}">
                  <a16:creationId xmlns:a16="http://schemas.microsoft.com/office/drawing/2014/main" id="{E0373CDD-3369-895C-EFD8-574D15E0AB0F}"/>
                </a:ext>
              </a:extLst>
            </p:cNvPr>
            <p:cNvSpPr txBox="1"/>
            <p:nvPr/>
          </p:nvSpPr>
          <p:spPr>
            <a:xfrm>
              <a:off x="5522418" y="4256265"/>
              <a:ext cx="2331401" cy="83099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solidFill>
                    <a:srgbClr val="2A269C"/>
                  </a:solidFill>
                </a:defRPr>
              </a:pPr>
              <a:r>
                <a:rPr kumimoji="0" sz="1600" b="0" i="0" u="none" strike="noStrike" kern="1200" cap="none" spc="0" normalizeH="0" baseline="0" noProof="0">
                  <a:ln>
                    <a:noFill/>
                  </a:ln>
                  <a:solidFill>
                    <a:srgbClr val="2A269C"/>
                  </a:solidFill>
                  <a:effectLst/>
                  <a:uLnTx/>
                  <a:uFillTx/>
                  <a:latin typeface="Arial" panose="020B0604020202020204"/>
                  <a:ea typeface="+mn-ea"/>
                  <a:cs typeface="+mn-cs"/>
                </a:rPr>
                <a:t>Respondents completed a </a:t>
              </a:r>
              <a:r>
                <a:rPr kumimoji="0" sz="1600" b="1" i="0" u="none" strike="noStrike" kern="1200" cap="none" spc="0" normalizeH="0" baseline="0" noProof="0">
                  <a:ln>
                    <a:noFill/>
                  </a:ln>
                  <a:solidFill>
                    <a:srgbClr val="2A269C"/>
                  </a:solidFill>
                  <a:effectLst/>
                  <a:uLnTx/>
                  <a:uFillTx/>
                  <a:latin typeface="Arial" panose="020B0604020202020204"/>
                  <a:ea typeface="+mn-ea"/>
                  <a:cs typeface="+mn-cs"/>
                </a:rPr>
                <a:t>10-minute online survey </a:t>
              </a:r>
              <a:r>
                <a:rPr kumimoji="0" sz="1600" b="0" i="0" u="none" strike="noStrike" kern="1200" cap="none" spc="0" normalizeH="0" baseline="0" noProof="0">
                  <a:ln>
                    <a:noFill/>
                  </a:ln>
                  <a:solidFill>
                    <a:srgbClr val="2A269C"/>
                  </a:solidFill>
                  <a:effectLst/>
                  <a:uLnTx/>
                  <a:uFillTx/>
                  <a:latin typeface="Arial" panose="020B0604020202020204"/>
                  <a:ea typeface="+mn-ea"/>
                  <a:cs typeface="+mn-cs"/>
                </a:rPr>
                <a:t>(Feb 2023)</a:t>
              </a:r>
            </a:p>
          </p:txBody>
        </p:sp>
        <p:sp>
          <p:nvSpPr>
            <p:cNvPr id="48" name="Survey administered  via Savvy Cooperative (#AskPatients)">
              <a:extLst>
                <a:ext uri="{FF2B5EF4-FFF2-40B4-BE49-F238E27FC236}">
                  <a16:creationId xmlns:a16="http://schemas.microsoft.com/office/drawing/2014/main" id="{50677CAE-AB7F-A481-549E-6AE9B750CC51}"/>
                </a:ext>
              </a:extLst>
            </p:cNvPr>
            <p:cNvSpPr txBox="1"/>
            <p:nvPr/>
          </p:nvSpPr>
          <p:spPr>
            <a:xfrm>
              <a:off x="8499252" y="4256265"/>
              <a:ext cx="2699640" cy="83099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solidFill>
                    <a:srgbClr val="2A269C"/>
                  </a:solidFill>
                </a:defRPr>
              </a:pPr>
              <a:r>
                <a:rPr kumimoji="0" sz="1600" b="0" i="0" u="none" strike="noStrike" kern="1200" cap="none" spc="0" normalizeH="0" baseline="0" noProof="0">
                  <a:ln>
                    <a:noFill/>
                  </a:ln>
                  <a:solidFill>
                    <a:srgbClr val="2A269C"/>
                  </a:solidFill>
                  <a:effectLst/>
                  <a:uLnTx/>
                  <a:uFillTx/>
                  <a:latin typeface="Arial" panose="020B0604020202020204"/>
                  <a:ea typeface="+mn-ea"/>
                  <a:cs typeface="+mn-cs"/>
                </a:rPr>
                <a:t>Survey administered </a:t>
              </a:r>
              <a:br>
                <a:rPr kumimoji="0" sz="1600" b="0" i="0" u="none" strike="noStrike" kern="1200" cap="none" spc="0" normalizeH="0" baseline="0" noProof="0">
                  <a:ln>
                    <a:noFill/>
                  </a:ln>
                  <a:solidFill>
                    <a:srgbClr val="2A269C"/>
                  </a:solidFill>
                  <a:effectLst/>
                  <a:uLnTx/>
                  <a:uFillTx/>
                  <a:latin typeface="Arial" panose="020B0604020202020204"/>
                  <a:ea typeface="+mn-ea"/>
                  <a:cs typeface="+mn-cs"/>
                </a:rPr>
              </a:br>
              <a:r>
                <a:rPr kumimoji="0" sz="1600" b="0" i="0" u="none" strike="noStrike" kern="1200" cap="none" spc="0" normalizeH="0" baseline="0" noProof="0">
                  <a:ln>
                    <a:noFill/>
                  </a:ln>
                  <a:solidFill>
                    <a:srgbClr val="2A269C"/>
                  </a:solidFill>
                  <a:effectLst/>
                  <a:uLnTx/>
                  <a:uFillTx/>
                  <a:latin typeface="Arial" panose="020B0604020202020204"/>
                  <a:ea typeface="+mn-ea"/>
                  <a:cs typeface="+mn-cs"/>
                </a:rPr>
                <a:t>via </a:t>
              </a:r>
              <a:r>
                <a:rPr kumimoji="0" sz="1600" b="1" i="0" u="none" strike="noStrike" kern="1200" cap="none" spc="0" normalizeH="0" baseline="0" noProof="0">
                  <a:ln>
                    <a:noFill/>
                  </a:ln>
                  <a:solidFill>
                    <a:srgbClr val="2A269C"/>
                  </a:solidFill>
                  <a:effectLst/>
                  <a:uLnTx/>
                  <a:uFillTx/>
                  <a:latin typeface="Arial" panose="020B0604020202020204"/>
                  <a:ea typeface="+mn-ea"/>
                  <a:cs typeface="+mn-cs"/>
                </a:rPr>
                <a:t>Savvy Cooperative </a:t>
              </a:r>
              <a:r>
                <a:rPr kumimoji="0" sz="1600" b="0" i="0" u="none" strike="noStrike" kern="1200" cap="none" spc="0" normalizeH="0" baseline="0" noProof="0">
                  <a:ln>
                    <a:noFill/>
                  </a:ln>
                  <a:solidFill>
                    <a:srgbClr val="2A269C"/>
                  </a:solidFill>
                  <a:effectLst/>
                  <a:uLnTx/>
                  <a:uFillTx/>
                  <a:latin typeface="Arial" panose="020B0604020202020204"/>
                  <a:ea typeface="+mn-ea"/>
                  <a:cs typeface="+mn-cs"/>
                </a:rPr>
                <a:t>(#AskPatients)</a:t>
              </a:r>
            </a:p>
          </p:txBody>
        </p:sp>
        <p:sp>
          <p:nvSpPr>
            <p:cNvPr id="49" name="Rounded Rectangle">
              <a:extLst>
                <a:ext uri="{FF2B5EF4-FFF2-40B4-BE49-F238E27FC236}">
                  <a16:creationId xmlns:a16="http://schemas.microsoft.com/office/drawing/2014/main" id="{F5240097-1FE7-B16A-371B-88FA87460D88}"/>
                </a:ext>
              </a:extLst>
            </p:cNvPr>
            <p:cNvSpPr/>
            <p:nvPr/>
          </p:nvSpPr>
          <p:spPr>
            <a:xfrm>
              <a:off x="2270759" y="4050159"/>
              <a:ext cx="2512811" cy="96938"/>
            </a:xfrm>
            <a:prstGeom prst="roundRect">
              <a:avLst>
                <a:gd name="adj" fmla="val 50000"/>
              </a:avLst>
            </a:prstGeom>
            <a:solidFill>
              <a:srgbClr val="5C58D0"/>
            </a:solidFill>
            <a:ln w="12700">
              <a:noFill/>
              <a:miter/>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100" b="1">
                  <a:solidFill>
                    <a:srgbClr val="D5D4F1"/>
                  </a:solidFill>
                </a:defRPr>
              </a:pPr>
              <a:endParaRPr kumimoji="0" sz="1100" b="1" i="0" u="none" strike="noStrike" kern="1200" cap="none" spc="0" normalizeH="0" baseline="0" noProof="0">
                <a:ln>
                  <a:noFill/>
                </a:ln>
                <a:solidFill>
                  <a:srgbClr val="D5D4F1"/>
                </a:solidFill>
                <a:effectLst/>
                <a:uLnTx/>
                <a:uFillTx/>
                <a:latin typeface="Arial" panose="020B0604020202020204"/>
                <a:ea typeface="+mn-ea"/>
                <a:cs typeface="+mn-cs"/>
              </a:endParaRPr>
            </a:p>
          </p:txBody>
        </p:sp>
        <p:sp>
          <p:nvSpPr>
            <p:cNvPr id="50" name="Rounded Rectangle">
              <a:extLst>
                <a:ext uri="{FF2B5EF4-FFF2-40B4-BE49-F238E27FC236}">
                  <a16:creationId xmlns:a16="http://schemas.microsoft.com/office/drawing/2014/main" id="{A463E169-3CD2-C5A4-CCFA-93A9C579DEF2}"/>
                </a:ext>
              </a:extLst>
            </p:cNvPr>
            <p:cNvSpPr/>
            <p:nvPr/>
          </p:nvSpPr>
          <p:spPr>
            <a:xfrm>
              <a:off x="5431713" y="4050159"/>
              <a:ext cx="2512810" cy="96938"/>
            </a:xfrm>
            <a:prstGeom prst="roundRect">
              <a:avLst>
                <a:gd name="adj" fmla="val 50000"/>
              </a:avLst>
            </a:prstGeom>
            <a:solidFill>
              <a:srgbClr val="5C58D0"/>
            </a:solidFill>
            <a:ln w="12700">
              <a:noFill/>
              <a:miter/>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100" b="1">
                  <a:solidFill>
                    <a:srgbClr val="D5D4F1"/>
                  </a:solidFill>
                </a:defRPr>
              </a:pPr>
              <a:endParaRPr kumimoji="0" sz="1100" b="1" i="0" u="none" strike="noStrike" kern="1200" cap="none" spc="0" normalizeH="0" baseline="0" noProof="0">
                <a:ln>
                  <a:noFill/>
                </a:ln>
                <a:solidFill>
                  <a:srgbClr val="D5D4F1"/>
                </a:solidFill>
                <a:effectLst/>
                <a:uLnTx/>
                <a:uFillTx/>
                <a:latin typeface="Arial" panose="020B0604020202020204"/>
                <a:ea typeface="+mn-ea"/>
                <a:cs typeface="+mn-cs"/>
              </a:endParaRPr>
            </a:p>
          </p:txBody>
        </p:sp>
        <p:sp>
          <p:nvSpPr>
            <p:cNvPr id="51" name="Rounded Rectangle">
              <a:extLst>
                <a:ext uri="{FF2B5EF4-FFF2-40B4-BE49-F238E27FC236}">
                  <a16:creationId xmlns:a16="http://schemas.microsoft.com/office/drawing/2014/main" id="{A9EE3CF0-9D41-A5EC-C456-C6683FA5AB90}"/>
                </a:ext>
              </a:extLst>
            </p:cNvPr>
            <p:cNvSpPr/>
            <p:nvPr/>
          </p:nvSpPr>
          <p:spPr>
            <a:xfrm>
              <a:off x="8592667" y="4050159"/>
              <a:ext cx="2512810" cy="96938"/>
            </a:xfrm>
            <a:prstGeom prst="roundRect">
              <a:avLst>
                <a:gd name="adj" fmla="val 50000"/>
              </a:avLst>
            </a:prstGeom>
            <a:solidFill>
              <a:srgbClr val="5C58D0"/>
            </a:solidFill>
            <a:ln w="12700">
              <a:noFill/>
              <a:miter/>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100" b="1">
                  <a:solidFill>
                    <a:srgbClr val="D5D4F1"/>
                  </a:solidFill>
                </a:defRPr>
              </a:pPr>
              <a:endParaRPr kumimoji="0" sz="1100" b="1" i="0" u="none" strike="noStrike" kern="1200" cap="none" spc="0" normalizeH="0" baseline="0" noProof="0">
                <a:ln>
                  <a:noFill/>
                </a:ln>
                <a:solidFill>
                  <a:srgbClr val="D5D4F1"/>
                </a:solidFill>
                <a:effectLst/>
                <a:uLnTx/>
                <a:uFillTx/>
                <a:latin typeface="Arial" panose="020B0604020202020204"/>
                <a:ea typeface="+mn-ea"/>
                <a:cs typeface="+mn-cs"/>
              </a:endParaRPr>
            </a:p>
          </p:txBody>
        </p:sp>
        <p:pic>
          <p:nvPicPr>
            <p:cNvPr id="52" name="Image" descr="Image">
              <a:extLst>
                <a:ext uri="{FF2B5EF4-FFF2-40B4-BE49-F238E27FC236}">
                  <a16:creationId xmlns:a16="http://schemas.microsoft.com/office/drawing/2014/main" id="{BDFC27BE-368A-3E4C-4994-9B7D3B786814}"/>
                </a:ext>
              </a:extLst>
            </p:cNvPr>
            <p:cNvPicPr>
              <a:picLocks noChangeAspect="1"/>
            </p:cNvPicPr>
            <p:nvPr/>
          </p:nvPicPr>
          <p:blipFill>
            <a:blip r:embed="rId2"/>
            <a:stretch>
              <a:fillRect/>
            </a:stretch>
          </p:blipFill>
          <p:spPr>
            <a:xfrm>
              <a:off x="3193624" y="3086011"/>
              <a:ext cx="667080" cy="372151"/>
            </a:xfrm>
            <a:prstGeom prst="rect">
              <a:avLst/>
            </a:prstGeom>
            <a:ln w="12700">
              <a:miter lim="400000"/>
            </a:ln>
          </p:spPr>
        </p:pic>
        <p:pic>
          <p:nvPicPr>
            <p:cNvPr id="53" name="Image" descr="Image">
              <a:extLst>
                <a:ext uri="{FF2B5EF4-FFF2-40B4-BE49-F238E27FC236}">
                  <a16:creationId xmlns:a16="http://schemas.microsoft.com/office/drawing/2014/main" id="{304A7D6C-49CD-B789-7702-E5DE6B3408A0}"/>
                </a:ext>
              </a:extLst>
            </p:cNvPr>
            <p:cNvPicPr>
              <a:picLocks noChangeAspect="1"/>
            </p:cNvPicPr>
            <p:nvPr/>
          </p:nvPicPr>
          <p:blipFill>
            <a:blip r:embed="rId3"/>
            <a:stretch>
              <a:fillRect/>
            </a:stretch>
          </p:blipFill>
          <p:spPr>
            <a:xfrm>
              <a:off x="6493543" y="3082222"/>
              <a:ext cx="399503" cy="379728"/>
            </a:xfrm>
            <a:prstGeom prst="rect">
              <a:avLst/>
            </a:prstGeom>
            <a:ln w="12700">
              <a:miter lim="400000"/>
            </a:ln>
          </p:spPr>
        </p:pic>
        <p:pic>
          <p:nvPicPr>
            <p:cNvPr id="55" name="Graphic 54" descr="Clipboard outline">
              <a:extLst>
                <a:ext uri="{FF2B5EF4-FFF2-40B4-BE49-F238E27FC236}">
                  <a16:creationId xmlns:a16="http://schemas.microsoft.com/office/drawing/2014/main" id="{79118957-7376-B37E-ED7A-65E5F19094C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591516" y="3021372"/>
              <a:ext cx="501428" cy="501428"/>
            </a:xfrm>
            <a:prstGeom prst="rect">
              <a:avLst/>
            </a:prstGeom>
          </p:spPr>
        </p:pic>
        <p:sp>
          <p:nvSpPr>
            <p:cNvPr id="56" name="Rounded Rectangle 29">
              <a:extLst>
                <a:ext uri="{FF2B5EF4-FFF2-40B4-BE49-F238E27FC236}">
                  <a16:creationId xmlns:a16="http://schemas.microsoft.com/office/drawing/2014/main" id="{1691E9E3-587C-5772-3B0D-1E46F5339FF1}"/>
                </a:ext>
              </a:extLst>
            </p:cNvPr>
            <p:cNvSpPr/>
            <p:nvPr/>
          </p:nvSpPr>
          <p:spPr>
            <a:xfrm>
              <a:off x="1820999" y="1180559"/>
              <a:ext cx="10994889" cy="750949"/>
            </a:xfrm>
            <a:prstGeom prst="roundRect">
              <a:avLst>
                <a:gd name="adj" fmla="val 50000"/>
              </a:avLst>
            </a:prstGeom>
            <a:solidFill>
              <a:srgbClr val="5C57D0"/>
            </a:solidFill>
            <a:ln w="12700" cap="flat">
              <a:noFill/>
              <a:miter lim="400000"/>
            </a:ln>
            <a:effectLst/>
          </p:spPr>
          <p:txBody>
            <a:bodyPr wrap="square" lIns="45719" tIns="45719" rIns="45719" bIns="45719" numCol="1"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solidFill>
                    <a:srgbClr val="FFFFFF"/>
                  </a:solidFill>
                </a:defRPr>
              </a:pPr>
              <a:endParaRPr kumimoji="0"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57" name="“Who are the patients with prostate cancer and where can we impact?”">
              <a:extLst>
                <a:ext uri="{FF2B5EF4-FFF2-40B4-BE49-F238E27FC236}">
                  <a16:creationId xmlns:a16="http://schemas.microsoft.com/office/drawing/2014/main" id="{31505F6C-6EED-BD82-0D59-82B5BDAE10C6}"/>
                </a:ext>
              </a:extLst>
            </p:cNvPr>
            <p:cNvSpPr txBox="1"/>
            <p:nvPr/>
          </p:nvSpPr>
          <p:spPr>
            <a:xfrm>
              <a:off x="2213157" y="1262614"/>
              <a:ext cx="6775568" cy="58477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39" normalizeH="0" baseline="0" noProof="0">
                  <a:ln>
                    <a:noFill/>
                  </a:ln>
                  <a:solidFill>
                    <a:srgbClr val="FFFFFF"/>
                  </a:solidFill>
                  <a:effectLst/>
                  <a:uLnTx/>
                  <a:uFillTx/>
                  <a:latin typeface="Arial" panose="020B0604020202020204"/>
                  <a:ea typeface="+mn-ea"/>
                  <a:cs typeface="+mn-cs"/>
                </a:rPr>
                <a:t>An online pan-oncology survey of patients and caregivers was used to identify the barriers, value, and use of existing content </a:t>
              </a:r>
            </a:p>
          </p:txBody>
        </p:sp>
      </p:grpSp>
      <p:sp>
        <p:nvSpPr>
          <p:cNvPr id="3" name="Rectangle 20">
            <a:extLst>
              <a:ext uri="{FF2B5EF4-FFF2-40B4-BE49-F238E27FC236}">
                <a16:creationId xmlns:a16="http://schemas.microsoft.com/office/drawing/2014/main" id="{35F3E60B-97D5-3CC6-D913-B5F695F8F202}"/>
              </a:ext>
            </a:extLst>
          </p:cNvPr>
          <p:cNvSpPr/>
          <p:nvPr/>
        </p:nvSpPr>
        <p:spPr>
          <a:xfrm>
            <a:off x="600240" y="4124876"/>
            <a:ext cx="338741" cy="460223"/>
          </a:xfrm>
          <a:prstGeom prst="rect">
            <a:avLst/>
          </a:prstGeom>
          <a:solidFill>
            <a:schemeClr val="accent4"/>
          </a:solidFill>
          <a:ln w="12700" cap="flat">
            <a:solidFill>
              <a:srgbClr val="3B39A3"/>
            </a:solidFill>
            <a:prstDash val="solid"/>
            <a:miter lim="800000"/>
          </a:ln>
          <a:effectLst/>
        </p:spPr>
        <p:txBody>
          <a:bodyPr wrap="square" lIns="45719" tIns="45719" rIns="45719" bIns="45719" numCol="1"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100" b="1">
                <a:solidFill>
                  <a:srgbClr val="D5D4F1"/>
                </a:solidFill>
              </a:defRPr>
            </a:pPr>
            <a:endParaRPr kumimoji="0" sz="1100" b="1" i="0" u="none" strike="noStrike" kern="1200" cap="none" spc="0" normalizeH="0" baseline="0" noProof="0">
              <a:ln>
                <a:noFill/>
              </a:ln>
              <a:solidFill>
                <a:srgbClr val="D5D4F1"/>
              </a:solidFill>
              <a:effectLst/>
              <a:uLnTx/>
              <a:uFillTx/>
              <a:latin typeface="Arial" panose="020B0604020202020204"/>
              <a:ea typeface="+mn-ea"/>
              <a:cs typeface="+mn-cs"/>
            </a:endParaRPr>
          </a:p>
        </p:txBody>
      </p:sp>
      <p:sp>
        <p:nvSpPr>
          <p:cNvPr id="7" name="Rectangle 21">
            <a:extLst>
              <a:ext uri="{FF2B5EF4-FFF2-40B4-BE49-F238E27FC236}">
                <a16:creationId xmlns:a16="http://schemas.microsoft.com/office/drawing/2014/main" id="{BAB6FF9E-FB15-535E-3668-575FDD5B2905}"/>
              </a:ext>
            </a:extLst>
          </p:cNvPr>
          <p:cNvSpPr/>
          <p:nvPr/>
        </p:nvSpPr>
        <p:spPr>
          <a:xfrm>
            <a:off x="600240" y="4585370"/>
            <a:ext cx="338741" cy="460223"/>
          </a:xfrm>
          <a:prstGeom prst="rect">
            <a:avLst/>
          </a:prstGeom>
          <a:solidFill>
            <a:schemeClr val="accent4"/>
          </a:solidFill>
          <a:ln w="12700" cap="flat">
            <a:solidFill>
              <a:srgbClr val="3B39A3"/>
            </a:solidFill>
            <a:prstDash val="solid"/>
            <a:miter lim="800000"/>
          </a:ln>
          <a:effectLst/>
        </p:spPr>
        <p:txBody>
          <a:bodyPr wrap="square" lIns="45719" tIns="45719" rIns="45719" bIns="45719" numCol="1"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100" b="1">
                <a:solidFill>
                  <a:srgbClr val="D5D4F1"/>
                </a:solidFill>
              </a:defRPr>
            </a:pPr>
            <a:endParaRPr kumimoji="0" sz="1100" b="1" i="0" u="none" strike="noStrike" kern="1200" cap="none" spc="0" normalizeH="0" baseline="0" noProof="0">
              <a:ln>
                <a:noFill/>
              </a:ln>
              <a:solidFill>
                <a:srgbClr val="D5D4F1"/>
              </a:solidFill>
              <a:effectLst/>
              <a:uLnTx/>
              <a:uFillTx/>
              <a:latin typeface="Arial" panose="020B0604020202020204"/>
              <a:ea typeface="+mn-ea"/>
              <a:cs typeface="+mn-cs"/>
            </a:endParaRPr>
          </a:p>
        </p:txBody>
      </p:sp>
      <p:sp>
        <p:nvSpPr>
          <p:cNvPr id="12" name="Rectangle 20">
            <a:extLst>
              <a:ext uri="{FF2B5EF4-FFF2-40B4-BE49-F238E27FC236}">
                <a16:creationId xmlns:a16="http://schemas.microsoft.com/office/drawing/2014/main" id="{80A39ADB-FCC0-C0E0-53FC-3E8033482138}"/>
              </a:ext>
            </a:extLst>
          </p:cNvPr>
          <p:cNvSpPr/>
          <p:nvPr/>
        </p:nvSpPr>
        <p:spPr>
          <a:xfrm>
            <a:off x="600240" y="3657516"/>
            <a:ext cx="338741" cy="460223"/>
          </a:xfrm>
          <a:prstGeom prst="rect">
            <a:avLst/>
          </a:prstGeom>
          <a:solidFill>
            <a:schemeClr val="accent4"/>
          </a:solidFill>
          <a:ln w="12700" cap="flat">
            <a:solidFill>
              <a:srgbClr val="3B39A3"/>
            </a:solidFill>
            <a:prstDash val="solid"/>
            <a:miter lim="800000"/>
          </a:ln>
          <a:effectLst/>
        </p:spPr>
        <p:txBody>
          <a:bodyPr wrap="square" lIns="45719" tIns="45719" rIns="45719" bIns="45719" numCol="1"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100" b="1">
                <a:solidFill>
                  <a:srgbClr val="D5D4F1"/>
                </a:solidFill>
              </a:defRPr>
            </a:pPr>
            <a:endParaRPr kumimoji="0" sz="1100" b="1" i="0" u="none" strike="noStrike" kern="1200" cap="none" spc="0" normalizeH="0" baseline="0" noProof="0">
              <a:ln>
                <a:noFill/>
              </a:ln>
              <a:solidFill>
                <a:srgbClr val="D5D4F1"/>
              </a:solidFill>
              <a:effectLst/>
              <a:uLnTx/>
              <a:uFillTx/>
              <a:latin typeface="Arial" panose="020B0604020202020204"/>
              <a:ea typeface="+mn-ea"/>
              <a:cs typeface="+mn-cs"/>
            </a:endParaRPr>
          </a:p>
        </p:txBody>
      </p:sp>
      <p:sp>
        <p:nvSpPr>
          <p:cNvPr id="17" name="Footer Placeholder 10">
            <a:extLst>
              <a:ext uri="{FF2B5EF4-FFF2-40B4-BE49-F238E27FC236}">
                <a16:creationId xmlns:a16="http://schemas.microsoft.com/office/drawing/2014/main" id="{8C514DC5-0B53-8F0C-33B4-2233F491B74A}"/>
              </a:ext>
            </a:extLst>
          </p:cNvPr>
          <p:cNvSpPr txBox="1"/>
          <p:nvPr/>
        </p:nvSpPr>
        <p:spPr>
          <a:xfrm>
            <a:off x="1673837" y="6313400"/>
            <a:ext cx="8829600" cy="40011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lgn="ctr">
              <a:defRPr sz="1000">
                <a:solidFill>
                  <a:srgbClr val="808080"/>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000" b="0" i="0" u="none" strike="noStrike" kern="1200" cap="none" spc="0" normalizeH="0" baseline="0" noProof="0">
                <a:ln>
                  <a:noFill/>
                </a:ln>
                <a:solidFill>
                  <a:srgbClr val="808080"/>
                </a:solidFill>
                <a:effectLst/>
                <a:uLnTx/>
                <a:uFillTx/>
                <a:latin typeface="Arial" panose="020B0604020202020204"/>
                <a:ea typeface="+mn-ea"/>
                <a:cs typeface="+mn-cs"/>
              </a:rPr>
              <a:t>PLS, plain language summary; US, United States of America. </a:t>
            </a:r>
            <a:endParaRPr kumimoji="0" lang="en-GB" sz="1000" b="0" i="0" u="none" strike="noStrike" kern="1200" cap="none" spc="0" normalizeH="0" baseline="0" noProof="0">
              <a:ln>
                <a:noFill/>
              </a:ln>
              <a:solidFill>
                <a:srgbClr val="808080"/>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sz="1000" b="0" i="0" u="none" strike="noStrike" kern="1200" cap="none" spc="0" normalizeH="0" baseline="0" noProof="0">
                <a:ln>
                  <a:noFill/>
                </a:ln>
                <a:solidFill>
                  <a:srgbClr val="808080"/>
                </a:solidFill>
                <a:effectLst/>
                <a:uLnTx/>
                <a:uFillTx/>
                <a:latin typeface="Arial" panose="020B0604020202020204"/>
                <a:ea typeface="+mn-ea"/>
                <a:cs typeface="+mn-cs"/>
              </a:rPr>
              <a:t>This information is for educational use only. Do not copy. Do not distribute.</a:t>
            </a:r>
          </a:p>
        </p:txBody>
      </p:sp>
      <p:sp>
        <p:nvSpPr>
          <p:cNvPr id="16" name="Rectangle 39">
            <a:extLst>
              <a:ext uri="{FF2B5EF4-FFF2-40B4-BE49-F238E27FC236}">
                <a16:creationId xmlns:a16="http://schemas.microsoft.com/office/drawing/2014/main" id="{9C484051-B9C7-9AD2-1C69-00EBCF7FB1B4}"/>
              </a:ext>
            </a:extLst>
          </p:cNvPr>
          <p:cNvSpPr/>
          <p:nvPr/>
        </p:nvSpPr>
        <p:spPr>
          <a:xfrm>
            <a:off x="693235" y="5439567"/>
            <a:ext cx="186812" cy="337354"/>
          </a:xfrm>
          <a:prstGeom prst="rect">
            <a:avLst/>
          </a:prstGeom>
          <a:solidFill>
            <a:schemeClr val="accent2"/>
          </a:solidFill>
          <a:ln w="12700">
            <a:solidFill>
              <a:srgbClr val="5F1B30"/>
            </a:solidFill>
            <a:miter/>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100" b="1">
                <a:solidFill>
                  <a:srgbClr val="F3C4F4"/>
                </a:solidFill>
              </a:defRPr>
            </a:pPr>
            <a:endParaRPr kumimoji="0" sz="1100" b="1" i="0" u="none" strike="noStrike" kern="1200" cap="none" spc="0" normalizeH="0" baseline="0" noProof="0">
              <a:ln>
                <a:noFill/>
              </a:ln>
              <a:solidFill>
                <a:srgbClr val="F3C4F4"/>
              </a:solidFill>
              <a:effectLst/>
              <a:uLnTx/>
              <a:uFillTx/>
              <a:latin typeface="Arial" panose="020B0604020202020204"/>
              <a:ea typeface="+mn-ea"/>
              <a:cs typeface="+mn-cs"/>
            </a:endParaRPr>
          </a:p>
        </p:txBody>
      </p:sp>
      <p:sp>
        <p:nvSpPr>
          <p:cNvPr id="18" name="Rectangle 40">
            <a:extLst>
              <a:ext uri="{FF2B5EF4-FFF2-40B4-BE49-F238E27FC236}">
                <a16:creationId xmlns:a16="http://schemas.microsoft.com/office/drawing/2014/main" id="{4BB3D4AD-9F6C-4422-D3E1-1FDCCAA4F150}"/>
              </a:ext>
            </a:extLst>
          </p:cNvPr>
          <p:cNvSpPr/>
          <p:nvPr/>
        </p:nvSpPr>
        <p:spPr>
          <a:xfrm>
            <a:off x="693235" y="5785506"/>
            <a:ext cx="186812" cy="337354"/>
          </a:xfrm>
          <a:prstGeom prst="rect">
            <a:avLst/>
          </a:prstGeom>
          <a:solidFill>
            <a:schemeClr val="accent2"/>
          </a:solidFill>
          <a:ln w="12700">
            <a:solidFill>
              <a:srgbClr val="5F1B30"/>
            </a:solidFill>
            <a:miter/>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100" b="1">
                <a:solidFill>
                  <a:srgbClr val="F3C4F4"/>
                </a:solidFill>
              </a:defRPr>
            </a:pPr>
            <a:endParaRPr kumimoji="0" sz="1100" b="1" i="0" u="none" strike="noStrike" kern="1200" cap="none" spc="0" normalizeH="0" baseline="0" noProof="0">
              <a:ln>
                <a:noFill/>
              </a:ln>
              <a:solidFill>
                <a:srgbClr val="F3C4F4"/>
              </a:solidFill>
              <a:effectLst/>
              <a:uLnTx/>
              <a:uFillTx/>
              <a:latin typeface="Arial" panose="020B0604020202020204"/>
              <a:ea typeface="+mn-ea"/>
              <a:cs typeface="+mn-cs"/>
            </a:endParaRPr>
          </a:p>
        </p:txBody>
      </p:sp>
    </p:spTree>
    <p:extLst>
      <p:ext uri="{BB962C8B-B14F-4D97-AF65-F5344CB8AC3E}">
        <p14:creationId xmlns:p14="http://schemas.microsoft.com/office/powerpoint/2010/main" val="2810916707"/>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8">
            <a:extLst>
              <a:ext uri="{FF2B5EF4-FFF2-40B4-BE49-F238E27FC236}">
                <a16:creationId xmlns:a16="http://schemas.microsoft.com/office/drawing/2014/main" id="{48AEFE4B-BB90-D9B6-9178-5EA19915AFE6}"/>
              </a:ext>
            </a:extLst>
          </p:cNvPr>
          <p:cNvSpPr/>
          <p:nvPr/>
        </p:nvSpPr>
        <p:spPr>
          <a:xfrm>
            <a:off x="571331" y="5279438"/>
            <a:ext cx="421962" cy="1008643"/>
          </a:xfrm>
          <a:prstGeom prst="rect">
            <a:avLst/>
          </a:prstGeom>
          <a:solidFill>
            <a:srgbClr val="F3C4F4"/>
          </a:solidFill>
          <a:ln w="12700">
            <a:miter lim="400000"/>
          </a:ln>
        </p:spPr>
        <p:txBody>
          <a:bodyPr lIns="45719" rIns="45719"/>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1" name="Rectangle 19">
            <a:extLst>
              <a:ext uri="{FF2B5EF4-FFF2-40B4-BE49-F238E27FC236}">
                <a16:creationId xmlns:a16="http://schemas.microsoft.com/office/drawing/2014/main" id="{7C588839-07DA-9BF3-F618-1106D8DB1614}"/>
              </a:ext>
            </a:extLst>
          </p:cNvPr>
          <p:cNvSpPr/>
          <p:nvPr/>
        </p:nvSpPr>
        <p:spPr>
          <a:xfrm>
            <a:off x="571331" y="2174614"/>
            <a:ext cx="421962" cy="1332667"/>
          </a:xfrm>
          <a:prstGeom prst="rect">
            <a:avLst/>
          </a:prstGeom>
          <a:solidFill>
            <a:srgbClr val="C9FDFF"/>
          </a:solidFill>
          <a:ln w="12700">
            <a:miter lim="400000"/>
          </a:ln>
        </p:spPr>
        <p:txBody>
          <a:bodyPr lIns="45719" rIns="45719"/>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 name="Rectangle 17">
            <a:extLst>
              <a:ext uri="{FF2B5EF4-FFF2-40B4-BE49-F238E27FC236}">
                <a16:creationId xmlns:a16="http://schemas.microsoft.com/office/drawing/2014/main" id="{E6AD4890-5DEB-C9CB-67F6-A989E9F642FD}"/>
              </a:ext>
            </a:extLst>
          </p:cNvPr>
          <p:cNvSpPr/>
          <p:nvPr/>
        </p:nvSpPr>
        <p:spPr>
          <a:xfrm>
            <a:off x="496906" y="3570449"/>
            <a:ext cx="553695" cy="897388"/>
          </a:xfrm>
          <a:prstGeom prst="rect">
            <a:avLst/>
          </a:prstGeom>
          <a:solidFill>
            <a:srgbClr val="DFDEF7"/>
          </a:solidFill>
          <a:ln w="12700">
            <a:miter lim="400000"/>
          </a:ln>
        </p:spPr>
        <p:txBody>
          <a:bodyPr lIns="45719" rIns="45719"/>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 name="Title 1">
            <a:extLst>
              <a:ext uri="{FF2B5EF4-FFF2-40B4-BE49-F238E27FC236}">
                <a16:creationId xmlns:a16="http://schemas.microsoft.com/office/drawing/2014/main" id="{FE871D69-1733-A409-866F-C7562478EA01}"/>
              </a:ext>
            </a:extLst>
          </p:cNvPr>
          <p:cNvSpPr txBox="1"/>
          <p:nvPr/>
        </p:nvSpPr>
        <p:spPr>
          <a:xfrm>
            <a:off x="1161925" y="243116"/>
            <a:ext cx="8930642" cy="78483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spAutoFit/>
          </a:bodyPr>
          <a:lstStyle>
            <a:lvl1pPr>
              <a:lnSpc>
                <a:spcPct val="90000"/>
              </a:lnSpc>
              <a:defRPr sz="2500" b="1">
                <a:solidFill>
                  <a:srgbClr val="FFFFFF"/>
                </a:solidFill>
              </a:defRPr>
            </a:lvl1p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sz="2500" b="1" i="0" u="none" strike="noStrike" kern="1200" cap="none" spc="0" normalizeH="0" baseline="0" noProof="0">
                <a:ln>
                  <a:noFill/>
                </a:ln>
                <a:solidFill>
                  <a:srgbClr val="F28C11"/>
                </a:solidFill>
                <a:effectLst/>
                <a:uLnTx/>
                <a:uFillTx/>
                <a:latin typeface="Arial" panose="020B0604020202020204"/>
                <a:ea typeface="+mn-ea"/>
                <a:cs typeface="+mn-cs"/>
              </a:rPr>
              <a:t>Survey: </a:t>
            </a:r>
            <a:r>
              <a:rPr kumimoji="0" lang="en-US" sz="2500" b="1" i="0" u="none" strike="noStrike" kern="1200" cap="none" spc="0" normalizeH="0" baseline="0" noProof="0">
                <a:ln>
                  <a:noFill/>
                </a:ln>
                <a:solidFill>
                  <a:srgbClr val="F28C11"/>
                </a:solidFill>
                <a:effectLst/>
                <a:uLnTx/>
                <a:uFillTx/>
                <a:latin typeface="Arial" panose="020B0604020202020204"/>
                <a:ea typeface="+mn-ea"/>
                <a:cs typeface="+mn-cs"/>
              </a:rPr>
              <a:t>Patients Rely on PAGs, WebMD, </a:t>
            </a:r>
            <a:br>
              <a:rPr kumimoji="0" lang="en-US" sz="2500" b="1" i="0" u="none" strike="noStrike" kern="1200" cap="none" spc="0" normalizeH="0" baseline="0" noProof="0">
                <a:ln>
                  <a:noFill/>
                </a:ln>
                <a:solidFill>
                  <a:srgbClr val="F28C11"/>
                </a:solidFill>
                <a:effectLst/>
                <a:uLnTx/>
                <a:uFillTx/>
                <a:latin typeface="Arial" panose="020B0604020202020204"/>
                <a:ea typeface="+mn-ea"/>
                <a:cs typeface="+mn-cs"/>
              </a:rPr>
            </a:br>
            <a:r>
              <a:rPr kumimoji="0" lang="en-US" sz="2500" b="1" i="0" u="none" strike="noStrike" kern="1200" cap="none" spc="0" normalizeH="0" baseline="0" noProof="0">
                <a:ln>
                  <a:noFill/>
                </a:ln>
                <a:solidFill>
                  <a:srgbClr val="F28C11"/>
                </a:solidFill>
                <a:effectLst/>
                <a:uLnTx/>
                <a:uFillTx/>
                <a:latin typeface="Arial" panose="020B0604020202020204"/>
                <a:ea typeface="+mn-ea"/>
                <a:cs typeface="+mn-cs"/>
              </a:rPr>
              <a:t>Journals, Social, and Doctor Materials</a:t>
            </a:r>
            <a:endParaRPr kumimoji="0" sz="2500" b="1" i="0" u="none" strike="noStrike" kern="1200" cap="none" spc="0" normalizeH="0" baseline="0" noProof="0">
              <a:ln>
                <a:noFill/>
              </a:ln>
              <a:solidFill>
                <a:srgbClr val="F28C11"/>
              </a:solidFill>
              <a:effectLst/>
              <a:uLnTx/>
              <a:uFillTx/>
              <a:latin typeface="Arial" panose="020B0604020202020204"/>
              <a:ea typeface="+mn-ea"/>
              <a:cs typeface="+mn-cs"/>
            </a:endParaRPr>
          </a:p>
        </p:txBody>
      </p:sp>
      <p:sp>
        <p:nvSpPr>
          <p:cNvPr id="8" name="Rectangle 6">
            <a:extLst>
              <a:ext uri="{FF2B5EF4-FFF2-40B4-BE49-F238E27FC236}">
                <a16:creationId xmlns:a16="http://schemas.microsoft.com/office/drawing/2014/main" id="{3D4976C9-DCA5-7CFB-63D8-D2825C1AF89D}"/>
              </a:ext>
            </a:extLst>
          </p:cNvPr>
          <p:cNvSpPr/>
          <p:nvPr/>
        </p:nvSpPr>
        <p:spPr>
          <a:xfrm>
            <a:off x="571331" y="3834531"/>
            <a:ext cx="421962" cy="1402255"/>
          </a:xfrm>
          <a:prstGeom prst="rect">
            <a:avLst/>
          </a:prstGeom>
          <a:solidFill>
            <a:srgbClr val="DFDEF7"/>
          </a:solidFill>
          <a:ln w="12700">
            <a:miter lim="400000"/>
          </a:ln>
        </p:spPr>
        <p:txBody>
          <a:bodyPr lIns="45719" rIns="45719"/>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 name="Rectangle 17">
            <a:extLst>
              <a:ext uri="{FF2B5EF4-FFF2-40B4-BE49-F238E27FC236}">
                <a16:creationId xmlns:a16="http://schemas.microsoft.com/office/drawing/2014/main" id="{5BA189ED-BE9F-81BA-3452-7A11425218A5}"/>
              </a:ext>
            </a:extLst>
          </p:cNvPr>
          <p:cNvSpPr/>
          <p:nvPr/>
        </p:nvSpPr>
        <p:spPr>
          <a:xfrm>
            <a:off x="571331" y="1446702"/>
            <a:ext cx="420214" cy="666281"/>
          </a:xfrm>
          <a:prstGeom prst="rect">
            <a:avLst/>
          </a:prstGeom>
          <a:solidFill>
            <a:srgbClr val="F9D9E3"/>
          </a:solidFill>
          <a:ln w="12700">
            <a:miter lim="400000"/>
          </a:ln>
        </p:spPr>
        <p:txBody>
          <a:bodyPr lIns="45719" rIns="45719"/>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 name="Straight Connector 8">
            <a:extLst>
              <a:ext uri="{FF2B5EF4-FFF2-40B4-BE49-F238E27FC236}">
                <a16:creationId xmlns:a16="http://schemas.microsoft.com/office/drawing/2014/main" id="{2C6338ED-C2C7-B34C-B5CF-0A00C664C049}"/>
              </a:ext>
            </a:extLst>
          </p:cNvPr>
          <p:cNvSpPr/>
          <p:nvPr/>
        </p:nvSpPr>
        <p:spPr>
          <a:xfrm>
            <a:off x="771796" y="1931508"/>
            <a:ext cx="10902" cy="4175271"/>
          </a:xfrm>
          <a:prstGeom prst="line">
            <a:avLst/>
          </a:prstGeom>
          <a:ln w="57150">
            <a:solidFill>
              <a:srgbClr val="000000"/>
            </a:solidFill>
            <a:miter/>
          </a:ln>
        </p:spPr>
        <p:txBody>
          <a:bodyPr lIns="45719" rIns="45719"/>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5" name="Rectangle 10">
            <a:extLst>
              <a:ext uri="{FF2B5EF4-FFF2-40B4-BE49-F238E27FC236}">
                <a16:creationId xmlns:a16="http://schemas.microsoft.com/office/drawing/2014/main" id="{F118CF74-FE59-EE1A-45FB-81AAACE6B225}"/>
              </a:ext>
            </a:extLst>
          </p:cNvPr>
          <p:cNvSpPr/>
          <p:nvPr/>
        </p:nvSpPr>
        <p:spPr>
          <a:xfrm>
            <a:off x="679950" y="4342181"/>
            <a:ext cx="205493" cy="371089"/>
          </a:xfrm>
          <a:prstGeom prst="rect">
            <a:avLst/>
          </a:prstGeom>
          <a:solidFill>
            <a:schemeClr val="accent4"/>
          </a:solidFill>
          <a:ln w="12700">
            <a:solidFill>
              <a:srgbClr val="3B39A3"/>
            </a:solidFill>
            <a:miter/>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100" b="1">
                <a:solidFill>
                  <a:srgbClr val="D5D4F1"/>
                </a:solidFill>
              </a:defRPr>
            </a:pPr>
            <a:endParaRPr kumimoji="0" sz="1100" b="1" i="0" u="none" strike="noStrike" kern="1200" cap="none" spc="0" normalizeH="0" baseline="0" noProof="0">
              <a:ln>
                <a:noFill/>
              </a:ln>
              <a:solidFill>
                <a:srgbClr val="D5D4F1"/>
              </a:solidFill>
              <a:effectLst/>
              <a:uLnTx/>
              <a:uFillTx/>
              <a:latin typeface="Arial" panose="020B0604020202020204"/>
              <a:ea typeface="+mn-ea"/>
              <a:cs typeface="+mn-cs"/>
            </a:endParaRPr>
          </a:p>
        </p:txBody>
      </p:sp>
      <p:sp>
        <p:nvSpPr>
          <p:cNvPr id="16" name="Rectangle 11">
            <a:extLst>
              <a:ext uri="{FF2B5EF4-FFF2-40B4-BE49-F238E27FC236}">
                <a16:creationId xmlns:a16="http://schemas.microsoft.com/office/drawing/2014/main" id="{25EC5961-BB15-27D2-34DB-DAB3F4C4D779}"/>
              </a:ext>
            </a:extLst>
          </p:cNvPr>
          <p:cNvSpPr/>
          <p:nvPr/>
        </p:nvSpPr>
        <p:spPr>
          <a:xfrm>
            <a:off x="679950" y="4713487"/>
            <a:ext cx="205493" cy="371089"/>
          </a:xfrm>
          <a:prstGeom prst="rect">
            <a:avLst/>
          </a:prstGeom>
          <a:solidFill>
            <a:schemeClr val="accent4"/>
          </a:solidFill>
          <a:ln w="12700">
            <a:solidFill>
              <a:srgbClr val="3B39A3"/>
            </a:solidFill>
            <a:miter/>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100" b="1">
                <a:solidFill>
                  <a:srgbClr val="D5D4F1"/>
                </a:solidFill>
              </a:defRPr>
            </a:pPr>
            <a:endParaRPr kumimoji="0" sz="1100" b="1" i="0" u="none" strike="noStrike" kern="1200" cap="none" spc="0" normalizeH="0" baseline="0" noProof="0">
              <a:ln>
                <a:noFill/>
              </a:ln>
              <a:solidFill>
                <a:srgbClr val="D5D4F1"/>
              </a:solidFill>
              <a:effectLst/>
              <a:uLnTx/>
              <a:uFillTx/>
              <a:latin typeface="Arial" panose="020B0604020202020204"/>
              <a:ea typeface="+mn-ea"/>
              <a:cs typeface="+mn-cs"/>
            </a:endParaRPr>
          </a:p>
        </p:txBody>
      </p:sp>
      <p:sp>
        <p:nvSpPr>
          <p:cNvPr id="19" name="Rectangle 20">
            <a:extLst>
              <a:ext uri="{FF2B5EF4-FFF2-40B4-BE49-F238E27FC236}">
                <a16:creationId xmlns:a16="http://schemas.microsoft.com/office/drawing/2014/main" id="{F4B54A9B-46E5-189C-4319-5CD50A1D6D09}"/>
              </a:ext>
            </a:extLst>
          </p:cNvPr>
          <p:cNvSpPr/>
          <p:nvPr/>
        </p:nvSpPr>
        <p:spPr>
          <a:xfrm>
            <a:off x="679950" y="1594298"/>
            <a:ext cx="205493" cy="371090"/>
          </a:xfrm>
          <a:prstGeom prst="rect">
            <a:avLst/>
          </a:prstGeom>
          <a:solidFill>
            <a:schemeClr val="accent1"/>
          </a:solidFill>
          <a:ln w="12700">
            <a:solidFill>
              <a:srgbClr val="5F1B30"/>
            </a:solidFill>
            <a:miter/>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200">
                <a:solidFill>
                  <a:srgbClr val="FFFFFF"/>
                </a:solidFill>
              </a:defRPr>
            </a:pPr>
            <a:endParaRPr kumimoji="0" sz="12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5" name="Rectangle 20">
            <a:extLst>
              <a:ext uri="{FF2B5EF4-FFF2-40B4-BE49-F238E27FC236}">
                <a16:creationId xmlns:a16="http://schemas.microsoft.com/office/drawing/2014/main" id="{A3BC87C3-FC89-FB51-A4D0-BD2A7AD813D1}"/>
              </a:ext>
            </a:extLst>
          </p:cNvPr>
          <p:cNvSpPr/>
          <p:nvPr/>
        </p:nvSpPr>
        <p:spPr>
          <a:xfrm>
            <a:off x="679950" y="2291961"/>
            <a:ext cx="205493" cy="371089"/>
          </a:xfrm>
          <a:prstGeom prst="rect">
            <a:avLst/>
          </a:prstGeom>
          <a:solidFill>
            <a:srgbClr val="007378"/>
          </a:solidFill>
          <a:ln w="12700">
            <a:solidFill>
              <a:srgbClr val="5F1B30"/>
            </a:solidFill>
            <a:miter/>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100" b="1">
                <a:solidFill>
                  <a:srgbClr val="C9FDFF"/>
                </a:solidFill>
              </a:defRPr>
            </a:pPr>
            <a:endParaRPr kumimoji="0" sz="1100" b="1" i="0" u="none" strike="noStrike" kern="1200" cap="none" spc="0" normalizeH="0" baseline="0" noProof="0">
              <a:ln>
                <a:noFill/>
              </a:ln>
              <a:solidFill>
                <a:srgbClr val="C9FDFF"/>
              </a:solidFill>
              <a:effectLst/>
              <a:uLnTx/>
              <a:uFillTx/>
              <a:latin typeface="Arial" panose="020B0604020202020204"/>
              <a:ea typeface="+mn-ea"/>
              <a:cs typeface="+mn-cs"/>
            </a:endParaRPr>
          </a:p>
        </p:txBody>
      </p:sp>
      <p:sp>
        <p:nvSpPr>
          <p:cNvPr id="31" name="Rectangle 21">
            <a:extLst>
              <a:ext uri="{FF2B5EF4-FFF2-40B4-BE49-F238E27FC236}">
                <a16:creationId xmlns:a16="http://schemas.microsoft.com/office/drawing/2014/main" id="{C59FCD9C-5F52-A1BD-6C82-C5E766FBC9C5}"/>
              </a:ext>
            </a:extLst>
          </p:cNvPr>
          <p:cNvSpPr/>
          <p:nvPr/>
        </p:nvSpPr>
        <p:spPr>
          <a:xfrm>
            <a:off x="679950" y="2663267"/>
            <a:ext cx="205493" cy="371089"/>
          </a:xfrm>
          <a:prstGeom prst="rect">
            <a:avLst/>
          </a:prstGeom>
          <a:solidFill>
            <a:srgbClr val="007378"/>
          </a:solidFill>
          <a:ln w="12700">
            <a:solidFill>
              <a:srgbClr val="5F1B30"/>
            </a:solidFill>
            <a:miter/>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100" b="1">
                <a:solidFill>
                  <a:srgbClr val="C9FDFF"/>
                </a:solidFill>
              </a:defRPr>
            </a:pPr>
            <a:endParaRPr kumimoji="0" sz="1100" b="1" i="0" u="none" strike="noStrike" kern="1200" cap="none" spc="0" normalizeH="0" baseline="0" noProof="0">
              <a:ln>
                <a:noFill/>
              </a:ln>
              <a:solidFill>
                <a:srgbClr val="C9FDFF"/>
              </a:solidFill>
              <a:effectLst/>
              <a:uLnTx/>
              <a:uFillTx/>
              <a:latin typeface="Arial" panose="020B0604020202020204"/>
              <a:ea typeface="+mn-ea"/>
              <a:cs typeface="+mn-cs"/>
            </a:endParaRPr>
          </a:p>
        </p:txBody>
      </p:sp>
      <p:sp>
        <p:nvSpPr>
          <p:cNvPr id="32" name="Rectangle 22">
            <a:extLst>
              <a:ext uri="{FF2B5EF4-FFF2-40B4-BE49-F238E27FC236}">
                <a16:creationId xmlns:a16="http://schemas.microsoft.com/office/drawing/2014/main" id="{8228CD0F-DE3D-9C1C-7BB3-C0DB760B49C8}"/>
              </a:ext>
            </a:extLst>
          </p:cNvPr>
          <p:cNvSpPr/>
          <p:nvPr/>
        </p:nvSpPr>
        <p:spPr>
          <a:xfrm>
            <a:off x="679950" y="3034572"/>
            <a:ext cx="205493" cy="371089"/>
          </a:xfrm>
          <a:prstGeom prst="rect">
            <a:avLst/>
          </a:prstGeom>
          <a:solidFill>
            <a:srgbClr val="007378"/>
          </a:solidFill>
          <a:ln w="12700">
            <a:solidFill>
              <a:srgbClr val="5F1B30"/>
            </a:solidFill>
            <a:miter/>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100" b="1">
                <a:solidFill>
                  <a:srgbClr val="C9FDFF"/>
                </a:solidFill>
              </a:defRPr>
            </a:pPr>
            <a:endParaRPr kumimoji="0" sz="1100" b="1" i="0" u="none" strike="noStrike" kern="1200" cap="none" spc="0" normalizeH="0" baseline="0" noProof="0">
              <a:ln>
                <a:noFill/>
              </a:ln>
              <a:solidFill>
                <a:srgbClr val="C9FDFF"/>
              </a:solidFill>
              <a:effectLst/>
              <a:uLnTx/>
              <a:uFillTx/>
              <a:latin typeface="Arial" panose="020B0604020202020204"/>
              <a:ea typeface="+mn-ea"/>
              <a:cs typeface="+mn-cs"/>
            </a:endParaRPr>
          </a:p>
        </p:txBody>
      </p:sp>
      <p:sp>
        <p:nvSpPr>
          <p:cNvPr id="33" name="TextBox 25">
            <a:extLst>
              <a:ext uri="{FF2B5EF4-FFF2-40B4-BE49-F238E27FC236}">
                <a16:creationId xmlns:a16="http://schemas.microsoft.com/office/drawing/2014/main" id="{125C88D0-4F76-59A3-75FD-48A1645C656C}"/>
              </a:ext>
            </a:extLst>
          </p:cNvPr>
          <p:cNvSpPr txBox="1"/>
          <p:nvPr/>
        </p:nvSpPr>
        <p:spPr>
          <a:xfrm>
            <a:off x="1161925" y="3621277"/>
            <a:ext cx="995763" cy="75712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ctr">
            <a:spAutoFit/>
          </a:bodyPr>
          <a:lstStyle>
            <a:lvl1pPr>
              <a:lnSpc>
                <a:spcPct val="90000"/>
              </a:lnSpc>
              <a:defRPr sz="1200" b="1">
                <a:solidFill>
                  <a:srgbClr val="15134C"/>
                </a:solidFill>
                <a:latin typeface="Arial Narrow"/>
                <a:ea typeface="Arial Narrow"/>
                <a:cs typeface="Arial Narrow"/>
                <a:sym typeface="Arial Narrow"/>
              </a:defRPr>
            </a:lvl1p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sz="1200" b="0" i="0" u="none" strike="noStrike" kern="1200" cap="none" spc="0" normalizeH="0" baseline="0" noProof="0">
                <a:ln>
                  <a:noFill/>
                </a:ln>
                <a:solidFill>
                  <a:srgbClr val="15134C"/>
                </a:solidFill>
                <a:effectLst/>
                <a:uLnTx/>
                <a:uFillTx/>
                <a:latin typeface="Arial"/>
                <a:cs typeface="Arial"/>
                <a:sym typeface="Arial"/>
              </a:rPr>
              <a:t>Evaluate impact of available resources</a:t>
            </a:r>
          </a:p>
        </p:txBody>
      </p:sp>
      <p:sp>
        <p:nvSpPr>
          <p:cNvPr id="37" name="Isosceles Triangle 26">
            <a:extLst>
              <a:ext uri="{FF2B5EF4-FFF2-40B4-BE49-F238E27FC236}">
                <a16:creationId xmlns:a16="http://schemas.microsoft.com/office/drawing/2014/main" id="{F80D458A-CE88-EEC1-AB61-81F1465D442A}"/>
              </a:ext>
            </a:extLst>
          </p:cNvPr>
          <p:cNvSpPr/>
          <p:nvPr/>
        </p:nvSpPr>
        <p:spPr>
          <a:xfrm rot="16200000">
            <a:off x="940092" y="3945471"/>
            <a:ext cx="183668" cy="108738"/>
          </a:xfrm>
          <a:prstGeom prst="triangle">
            <a:avLst/>
          </a:prstGeom>
          <a:solidFill>
            <a:schemeClr val="accent4"/>
          </a:solidFill>
          <a:ln w="12700">
            <a:solidFill>
              <a:srgbClr val="3B39A3"/>
            </a:solidFill>
            <a:miter/>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100" b="1">
                <a:solidFill>
                  <a:srgbClr val="D5D4F1"/>
                </a:solidFill>
              </a:defRPr>
            </a:pPr>
            <a:endParaRPr kumimoji="0" sz="1100" b="1" i="0" u="none" strike="noStrike" kern="1200" cap="none" spc="0" normalizeH="0" baseline="0" noProof="0">
              <a:ln>
                <a:noFill/>
              </a:ln>
              <a:solidFill>
                <a:srgbClr val="D5D4F1"/>
              </a:solidFill>
              <a:effectLst/>
              <a:uLnTx/>
              <a:uFillTx/>
              <a:latin typeface="Arial" panose="020B0604020202020204"/>
              <a:ea typeface="+mn-ea"/>
              <a:cs typeface="+mn-cs"/>
            </a:endParaRPr>
          </a:p>
        </p:txBody>
      </p:sp>
      <p:sp>
        <p:nvSpPr>
          <p:cNvPr id="42" name="Slide Number Placeholder 5">
            <a:extLst>
              <a:ext uri="{FF2B5EF4-FFF2-40B4-BE49-F238E27FC236}">
                <a16:creationId xmlns:a16="http://schemas.microsoft.com/office/drawing/2014/main" id="{1EEAAF06-F392-D332-C75C-921CC2F52BFE}"/>
              </a:ext>
            </a:extLst>
          </p:cNvPr>
          <p:cNvSpPr txBox="1">
            <a:spLocks/>
          </p:cNvSpPr>
          <p:nvPr/>
        </p:nvSpPr>
        <p:spPr>
          <a:xfrm>
            <a:off x="257599" y="6486523"/>
            <a:ext cx="245404" cy="22698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defPPr marL="0" marR="0" indent="0" algn="l" defTabSz="914400" rtl="0" fontAlgn="auto" latinLnBrk="1" hangingPunct="0">
              <a:lnSpc>
                <a:spcPct val="100000"/>
              </a:lnSpc>
              <a:spcBef>
                <a:spcPts val="0"/>
              </a:spcBef>
              <a:spcAft>
                <a:spcPts val="0"/>
              </a:spcAft>
              <a:buClrTx/>
              <a:buSzTx/>
              <a:buFontTx/>
              <a:buNone/>
              <a:tabLst/>
              <a:defRPr kumimoji="0" lang="en-US" sz="1800" b="0" i="0" u="none" strike="noStrike" cap="none" spc="0" normalizeH="0" baseline="0">
                <a:ln>
                  <a:noFill/>
                </a:ln>
                <a:solidFill>
                  <a:srgbClr val="000000"/>
                </a:solidFill>
                <a:effectLst/>
                <a:uFillTx/>
              </a:defRPr>
            </a:defPPr>
            <a:lvl1pPr marL="0" marR="0" indent="0" algn="ctr" defTabSz="914400" rtl="0" eaLnBrk="1" fontAlgn="auto" latinLnBrk="0" hangingPunct="0">
              <a:lnSpc>
                <a:spcPct val="100000"/>
              </a:lnSpc>
              <a:spcBef>
                <a:spcPts val="0"/>
              </a:spcBef>
              <a:spcAft>
                <a:spcPts val="0"/>
              </a:spcAft>
              <a:buClrTx/>
              <a:buSzTx/>
              <a:buFontTx/>
              <a:buNone/>
              <a:tabLst/>
              <a:defRPr kumimoji="0" sz="1000" b="0" i="0" u="none" strike="noStrike" kern="1200" cap="none" spc="0" normalizeH="0" baseline="0">
                <a:ln>
                  <a:noFill/>
                </a:ln>
                <a:solidFill>
                  <a:schemeClr val="accent5"/>
                </a:solidFill>
                <a:effectLst/>
                <a:uFillTx/>
                <a:latin typeface="Arial"/>
                <a:ea typeface="Arial"/>
                <a:cs typeface="Arial"/>
                <a:sym typeface="Arial"/>
              </a:defRPr>
            </a:lvl1pPr>
            <a:lvl2pPr marL="0" marR="0" indent="457200" algn="l" defTabSz="914400" rtl="0" eaLnBrk="1" fontAlgn="auto" latinLnBrk="0" hangingPunct="0">
              <a:lnSpc>
                <a:spcPct val="100000"/>
              </a:lnSpc>
              <a:spcBef>
                <a:spcPts val="0"/>
              </a:spcBef>
              <a:spcAft>
                <a:spcPts val="0"/>
              </a:spcAft>
              <a:buClrTx/>
              <a:buSzTx/>
              <a:buFontTx/>
              <a:buNone/>
              <a:tabLst/>
              <a:defRPr kumimoji="0" sz="1800" b="0" i="0" u="none" strike="noStrike" kern="1200" cap="none" spc="0" normalizeH="0" baseline="0">
                <a:ln>
                  <a:noFill/>
                </a:ln>
                <a:solidFill>
                  <a:srgbClr val="000000"/>
                </a:solidFill>
                <a:effectLst/>
                <a:uFillTx/>
                <a:latin typeface="Arial"/>
                <a:ea typeface="Arial"/>
                <a:cs typeface="Arial"/>
                <a:sym typeface="Arial"/>
              </a:defRPr>
            </a:lvl2pPr>
            <a:lvl3pPr marL="0" marR="0" indent="914400" algn="l" defTabSz="914400" rtl="0" eaLnBrk="1" fontAlgn="auto" latinLnBrk="0" hangingPunct="0">
              <a:lnSpc>
                <a:spcPct val="100000"/>
              </a:lnSpc>
              <a:spcBef>
                <a:spcPts val="0"/>
              </a:spcBef>
              <a:spcAft>
                <a:spcPts val="0"/>
              </a:spcAft>
              <a:buClrTx/>
              <a:buSzTx/>
              <a:buFontTx/>
              <a:buNone/>
              <a:tabLst/>
              <a:defRPr kumimoji="0" sz="1800" b="0" i="0" u="none" strike="noStrike" kern="1200" cap="none" spc="0" normalizeH="0" baseline="0">
                <a:ln>
                  <a:noFill/>
                </a:ln>
                <a:solidFill>
                  <a:srgbClr val="000000"/>
                </a:solidFill>
                <a:effectLst/>
                <a:uFillTx/>
                <a:latin typeface="Arial"/>
                <a:ea typeface="Arial"/>
                <a:cs typeface="Arial"/>
                <a:sym typeface="Arial"/>
              </a:defRPr>
            </a:lvl3pPr>
            <a:lvl4pPr marL="0" marR="0" indent="1371600" algn="l" defTabSz="914400" rtl="0" eaLnBrk="1" fontAlgn="auto" latinLnBrk="0" hangingPunct="0">
              <a:lnSpc>
                <a:spcPct val="100000"/>
              </a:lnSpc>
              <a:spcBef>
                <a:spcPts val="0"/>
              </a:spcBef>
              <a:spcAft>
                <a:spcPts val="0"/>
              </a:spcAft>
              <a:buClrTx/>
              <a:buSzTx/>
              <a:buFontTx/>
              <a:buNone/>
              <a:tabLst/>
              <a:defRPr kumimoji="0" sz="1800" b="0" i="0" u="none" strike="noStrike" kern="1200" cap="none" spc="0" normalizeH="0" baseline="0">
                <a:ln>
                  <a:noFill/>
                </a:ln>
                <a:solidFill>
                  <a:srgbClr val="000000"/>
                </a:solidFill>
                <a:effectLst/>
                <a:uFillTx/>
                <a:latin typeface="Arial"/>
                <a:ea typeface="Arial"/>
                <a:cs typeface="Arial"/>
                <a:sym typeface="Arial"/>
              </a:defRPr>
            </a:lvl4pPr>
            <a:lvl5pPr marL="0" marR="0" indent="1828800" algn="l" defTabSz="914400" rtl="0" eaLnBrk="1" fontAlgn="auto" latinLnBrk="0" hangingPunct="0">
              <a:lnSpc>
                <a:spcPct val="100000"/>
              </a:lnSpc>
              <a:spcBef>
                <a:spcPts val="0"/>
              </a:spcBef>
              <a:spcAft>
                <a:spcPts val="0"/>
              </a:spcAft>
              <a:buClrTx/>
              <a:buSzTx/>
              <a:buFontTx/>
              <a:buNone/>
              <a:tabLst/>
              <a:defRPr kumimoji="0" sz="1800" b="0" i="0" u="none" strike="noStrike" kern="1200" cap="none" spc="0" normalizeH="0" baseline="0">
                <a:ln>
                  <a:noFill/>
                </a:ln>
                <a:solidFill>
                  <a:srgbClr val="000000"/>
                </a:solidFill>
                <a:effectLst/>
                <a:uFillTx/>
                <a:latin typeface="Arial"/>
                <a:ea typeface="Arial"/>
                <a:cs typeface="Arial"/>
                <a:sym typeface="Arial"/>
              </a:defRPr>
            </a:lvl5pPr>
            <a:lvl6pPr marL="0" marR="0" indent="2286000" algn="l" defTabSz="914400" rtl="0" eaLnBrk="1" fontAlgn="auto" latinLnBrk="0" hangingPunct="0">
              <a:lnSpc>
                <a:spcPct val="100000"/>
              </a:lnSpc>
              <a:spcBef>
                <a:spcPts val="0"/>
              </a:spcBef>
              <a:spcAft>
                <a:spcPts val="0"/>
              </a:spcAft>
              <a:buClrTx/>
              <a:buSzTx/>
              <a:buFontTx/>
              <a:buNone/>
              <a:tabLst/>
              <a:defRPr kumimoji="0" sz="1800" b="0" i="0" u="none" strike="noStrike" kern="1200" cap="none" spc="0" normalizeH="0" baseline="0">
                <a:ln>
                  <a:noFill/>
                </a:ln>
                <a:solidFill>
                  <a:srgbClr val="000000"/>
                </a:solidFill>
                <a:effectLst/>
                <a:uFillTx/>
                <a:latin typeface="Arial"/>
                <a:ea typeface="Arial"/>
                <a:cs typeface="Arial"/>
                <a:sym typeface="Arial"/>
              </a:defRPr>
            </a:lvl6pPr>
            <a:lvl7pPr marL="0" marR="0" indent="2743200" algn="l" defTabSz="914400" rtl="0" eaLnBrk="1" fontAlgn="auto" latinLnBrk="0" hangingPunct="0">
              <a:lnSpc>
                <a:spcPct val="100000"/>
              </a:lnSpc>
              <a:spcBef>
                <a:spcPts val="0"/>
              </a:spcBef>
              <a:spcAft>
                <a:spcPts val="0"/>
              </a:spcAft>
              <a:buClrTx/>
              <a:buSzTx/>
              <a:buFontTx/>
              <a:buNone/>
              <a:tabLst/>
              <a:defRPr kumimoji="0" sz="1800" b="0" i="0" u="none" strike="noStrike" kern="1200" cap="none" spc="0" normalizeH="0" baseline="0">
                <a:ln>
                  <a:noFill/>
                </a:ln>
                <a:solidFill>
                  <a:srgbClr val="000000"/>
                </a:solidFill>
                <a:effectLst/>
                <a:uFillTx/>
                <a:latin typeface="Arial"/>
                <a:ea typeface="Arial"/>
                <a:cs typeface="Arial"/>
                <a:sym typeface="Arial"/>
              </a:defRPr>
            </a:lvl7pPr>
            <a:lvl8pPr marL="0" marR="0" indent="3200400" algn="l" defTabSz="914400" rtl="0" eaLnBrk="1" fontAlgn="auto" latinLnBrk="0" hangingPunct="0">
              <a:lnSpc>
                <a:spcPct val="100000"/>
              </a:lnSpc>
              <a:spcBef>
                <a:spcPts val="0"/>
              </a:spcBef>
              <a:spcAft>
                <a:spcPts val="0"/>
              </a:spcAft>
              <a:buClrTx/>
              <a:buSzTx/>
              <a:buFontTx/>
              <a:buNone/>
              <a:tabLst/>
              <a:defRPr kumimoji="0" sz="1800" b="0" i="0" u="none" strike="noStrike" kern="1200" cap="none" spc="0" normalizeH="0" baseline="0">
                <a:ln>
                  <a:noFill/>
                </a:ln>
                <a:solidFill>
                  <a:srgbClr val="000000"/>
                </a:solidFill>
                <a:effectLst/>
                <a:uFillTx/>
                <a:latin typeface="Arial"/>
                <a:ea typeface="Arial"/>
                <a:cs typeface="Arial"/>
                <a:sym typeface="Arial"/>
              </a:defRPr>
            </a:lvl8pPr>
            <a:lvl9pPr marL="0" marR="0" indent="3657600" algn="l" defTabSz="914400" rtl="0" eaLnBrk="1" fontAlgn="auto" latinLnBrk="0" hangingPunct="0">
              <a:lnSpc>
                <a:spcPct val="100000"/>
              </a:lnSpc>
              <a:spcBef>
                <a:spcPts val="0"/>
              </a:spcBef>
              <a:spcAft>
                <a:spcPts val="0"/>
              </a:spcAft>
              <a:buClrTx/>
              <a:buSzTx/>
              <a:buFontTx/>
              <a:buNone/>
              <a:tabLst/>
              <a:defRPr kumimoji="0" sz="1800" b="0" i="0" u="none" strike="noStrike" kern="1200" cap="none" spc="0" normalizeH="0" baseline="0">
                <a:ln>
                  <a:noFill/>
                </a:ln>
                <a:solidFill>
                  <a:srgbClr val="000000"/>
                </a:solidFill>
                <a:effectLst/>
                <a:uFillTx/>
                <a:latin typeface="Arial"/>
                <a:ea typeface="Arial"/>
                <a:cs typeface="Arial"/>
                <a:sym typeface="Arial"/>
              </a:defRPr>
            </a:lvl9pPr>
          </a:lstStyle>
          <a:p>
            <a:pPr marL="0" marR="0" lvl="0" indent="0" algn="ctr" defTabSz="914400" rtl="0" eaLnBrk="1" fontAlgn="auto" latinLnBrk="0" hangingPunct="0">
              <a:lnSpc>
                <a:spcPct val="100000"/>
              </a:lnSpc>
              <a:spcBef>
                <a:spcPts val="0"/>
              </a:spcBef>
              <a:spcAft>
                <a:spcPts val="0"/>
              </a:spcAft>
              <a:buClrTx/>
              <a:buSzTx/>
              <a:buFontTx/>
              <a:buNone/>
              <a:tabLst/>
              <a:defRPr/>
            </a:pPr>
            <a:fld id="{86CB4B4D-7CA3-9044-876B-883B54F8677D}" type="slidenum">
              <a:rPr kumimoji="0" lang="en-US" sz="1000" b="0" i="0" u="none" strike="noStrike" kern="1200" cap="none" spc="0" normalizeH="0" baseline="0" noProof="0" smtClean="0">
                <a:ln>
                  <a:noFill/>
                </a:ln>
                <a:solidFill>
                  <a:srgbClr val="00E5EF"/>
                </a:solidFill>
                <a:effectLst/>
                <a:uLnTx/>
                <a:uFillTx/>
                <a:latin typeface="Arial"/>
                <a:cs typeface="Arial"/>
                <a:sym typeface="Arial"/>
              </a:rPr>
              <a:pPr marL="0" marR="0" lvl="0" indent="0" algn="ctr" defTabSz="914400" rtl="0" eaLnBrk="1" fontAlgn="auto" latinLnBrk="0" hangingPunct="0">
                <a:lnSpc>
                  <a:spcPct val="100000"/>
                </a:lnSpc>
                <a:spcBef>
                  <a:spcPts val="0"/>
                </a:spcBef>
                <a:spcAft>
                  <a:spcPts val="0"/>
                </a:spcAft>
                <a:buClrTx/>
                <a:buSzTx/>
                <a:buFontTx/>
                <a:buNone/>
                <a:tabLst/>
                <a:defRPr/>
              </a:pPr>
              <a:t>35</a:t>
            </a:fld>
            <a:endParaRPr kumimoji="0" lang="en-US" sz="1000" b="0" i="0" u="none" strike="noStrike" kern="1200" cap="none" spc="0" normalizeH="0" baseline="0" noProof="0">
              <a:ln>
                <a:noFill/>
              </a:ln>
              <a:solidFill>
                <a:srgbClr val="00E5EF"/>
              </a:solidFill>
              <a:effectLst/>
              <a:uLnTx/>
              <a:uFillTx/>
              <a:latin typeface="Arial"/>
              <a:cs typeface="Arial"/>
              <a:sym typeface="Arial"/>
            </a:endParaRPr>
          </a:p>
        </p:txBody>
      </p:sp>
      <p:grpSp>
        <p:nvGrpSpPr>
          <p:cNvPr id="14" name="Group 13">
            <a:extLst>
              <a:ext uri="{FF2B5EF4-FFF2-40B4-BE49-F238E27FC236}">
                <a16:creationId xmlns:a16="http://schemas.microsoft.com/office/drawing/2014/main" id="{9A6FCED4-07D7-1C97-79FC-1010AB5CD5F4}"/>
              </a:ext>
            </a:extLst>
          </p:cNvPr>
          <p:cNvGrpSpPr/>
          <p:nvPr/>
        </p:nvGrpSpPr>
        <p:grpSpPr>
          <a:xfrm>
            <a:off x="1820999" y="1180559"/>
            <a:ext cx="10823439" cy="4921873"/>
            <a:chOff x="1820999" y="1180559"/>
            <a:chExt cx="10823439" cy="4921873"/>
          </a:xfrm>
        </p:grpSpPr>
        <p:sp>
          <p:nvSpPr>
            <p:cNvPr id="2" name="Rectangle">
              <a:extLst>
                <a:ext uri="{FF2B5EF4-FFF2-40B4-BE49-F238E27FC236}">
                  <a16:creationId xmlns:a16="http://schemas.microsoft.com/office/drawing/2014/main" id="{01179123-4C7F-3F7E-2B0C-C98C83BDB9C6}"/>
                </a:ext>
              </a:extLst>
            </p:cNvPr>
            <p:cNvSpPr/>
            <p:nvPr/>
          </p:nvSpPr>
          <p:spPr>
            <a:xfrm>
              <a:off x="2239668" y="2832269"/>
              <a:ext cx="9952332" cy="3270163"/>
            </a:xfrm>
            <a:prstGeom prst="rect">
              <a:avLst/>
            </a:prstGeom>
            <a:solidFill>
              <a:srgbClr val="DFDEF7"/>
            </a:solidFill>
            <a:ln w="12700">
              <a:miter lim="400000"/>
            </a:ln>
          </p:spPr>
          <p:txBody>
            <a:bodyPr lIns="45719" rIns="45719"/>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4" name="Method:">
              <a:extLst>
                <a:ext uri="{FF2B5EF4-FFF2-40B4-BE49-F238E27FC236}">
                  <a16:creationId xmlns:a16="http://schemas.microsoft.com/office/drawing/2014/main" id="{7257B5D5-2B9E-F285-85AC-CF695D21DBDA}"/>
                </a:ext>
              </a:extLst>
            </p:cNvPr>
            <p:cNvSpPr txBox="1"/>
            <p:nvPr/>
          </p:nvSpPr>
          <p:spPr>
            <a:xfrm>
              <a:off x="2213156" y="2123145"/>
              <a:ext cx="1120536" cy="26425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defRPr sz="1200" b="1" cap="all" spc="257">
                  <a:solidFill>
                    <a:srgbClr val="5C58D0"/>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200" b="1" i="0" u="none" strike="noStrike" kern="1200" cap="all" spc="257" normalizeH="0" baseline="0" noProof="0">
                  <a:ln>
                    <a:noFill/>
                  </a:ln>
                  <a:solidFill>
                    <a:srgbClr val="5C58D0"/>
                  </a:solidFill>
                  <a:effectLst/>
                  <a:uLnTx/>
                  <a:uFillTx/>
                  <a:latin typeface="Arial" panose="020B0604020202020204"/>
                  <a:ea typeface="+mn-ea"/>
                  <a:cs typeface="+mn-cs"/>
                </a:rPr>
                <a:t>Method:</a:t>
              </a:r>
            </a:p>
          </p:txBody>
        </p:sp>
        <p:sp>
          <p:nvSpPr>
            <p:cNvPr id="35" name="10-minute online survey of pan-oncology patients and caregivers (Feb 2023) to gather insight and understand EPC format preferences">
              <a:extLst>
                <a:ext uri="{FF2B5EF4-FFF2-40B4-BE49-F238E27FC236}">
                  <a16:creationId xmlns:a16="http://schemas.microsoft.com/office/drawing/2014/main" id="{D58A0603-F2DE-A371-0212-12B4988EDE1B}"/>
                </a:ext>
              </a:extLst>
            </p:cNvPr>
            <p:cNvSpPr txBox="1"/>
            <p:nvPr/>
          </p:nvSpPr>
          <p:spPr>
            <a:xfrm>
              <a:off x="3231813" y="2110723"/>
              <a:ext cx="7090545" cy="49202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400">
                  <a:solidFill>
                    <a:srgbClr val="15134C"/>
                  </a:solidFill>
                </a:defRPr>
              </a:pPr>
              <a:r>
                <a:rPr kumimoji="0" sz="1400" b="0" i="0" u="none" strike="noStrike" kern="1200" cap="none" spc="0" normalizeH="0" baseline="0" noProof="0">
                  <a:ln>
                    <a:noFill/>
                  </a:ln>
                  <a:solidFill>
                    <a:srgbClr val="15134C"/>
                  </a:solidFill>
                  <a:effectLst/>
                  <a:uLnTx/>
                  <a:uFillTx/>
                  <a:latin typeface="Arial" panose="020B0604020202020204"/>
                  <a:ea typeface="+mn-ea"/>
                  <a:cs typeface="+mn-cs"/>
                </a:rPr>
                <a:t>10-minute online survey of pan-oncology patients and caregivers (Feb 2023) to gather insight and understand EPC format preferences</a:t>
              </a:r>
              <a:r>
                <a:rPr kumimoji="0" sz="1400" b="0" i="0" u="none" strike="noStrike" kern="1200" cap="none" spc="0" normalizeH="0" baseline="30000" noProof="0">
                  <a:ln>
                    <a:noFill/>
                  </a:ln>
                  <a:solidFill>
                    <a:srgbClr val="15134C"/>
                  </a:solidFill>
                  <a:effectLst/>
                  <a:uLnTx/>
                  <a:uFillTx/>
                  <a:latin typeface="Arial" panose="020B0604020202020204"/>
                  <a:ea typeface="+mn-ea"/>
                  <a:cs typeface="+mn-cs"/>
                </a:rPr>
                <a:t>1</a:t>
              </a:r>
              <a:r>
                <a:rPr kumimoji="0" sz="1400" b="0" i="0" u="none" strike="noStrike" kern="1200" cap="none" spc="0" normalizeH="0" baseline="0" noProof="0">
                  <a:ln>
                    <a:noFill/>
                  </a:ln>
                  <a:solidFill>
                    <a:srgbClr val="15134C"/>
                  </a:solidFill>
                  <a:effectLst/>
                  <a:uLnTx/>
                  <a:uFillTx/>
                  <a:latin typeface="Arial" panose="020B0604020202020204"/>
                  <a:ea typeface="+mn-ea"/>
                  <a:cs typeface="+mn-cs"/>
                </a:rPr>
                <a:t>   </a:t>
              </a:r>
            </a:p>
          </p:txBody>
        </p:sp>
        <p:graphicFrame>
          <p:nvGraphicFramePr>
            <p:cNvPr id="36" name="Chart 35">
              <a:extLst>
                <a:ext uri="{FF2B5EF4-FFF2-40B4-BE49-F238E27FC236}">
                  <a16:creationId xmlns:a16="http://schemas.microsoft.com/office/drawing/2014/main" id="{8CA91814-F3D6-B20F-CB4A-7E9FC0962B1B}"/>
                </a:ext>
              </a:extLst>
            </p:cNvPr>
            <p:cNvGraphicFramePr/>
            <p:nvPr/>
          </p:nvGraphicFramePr>
          <p:xfrm>
            <a:off x="2497320" y="3004050"/>
            <a:ext cx="9076441" cy="2898807"/>
          </p:xfrm>
          <a:graphic>
            <a:graphicData uri="http://schemas.openxmlformats.org/drawingml/2006/chart">
              <c:chart xmlns:c="http://schemas.openxmlformats.org/drawingml/2006/chart" xmlns:r="http://schemas.openxmlformats.org/officeDocument/2006/relationships" r:id="rId2"/>
            </a:graphicData>
          </a:graphic>
        </p:graphicFrame>
        <p:sp>
          <p:nvSpPr>
            <p:cNvPr id="49" name="Rounded Rectangle 29">
              <a:extLst>
                <a:ext uri="{FF2B5EF4-FFF2-40B4-BE49-F238E27FC236}">
                  <a16:creationId xmlns:a16="http://schemas.microsoft.com/office/drawing/2014/main" id="{1DFDD846-EA03-CDEF-84B4-CB36B5D2BCBD}"/>
                </a:ext>
              </a:extLst>
            </p:cNvPr>
            <p:cNvSpPr/>
            <p:nvPr/>
          </p:nvSpPr>
          <p:spPr>
            <a:xfrm>
              <a:off x="1820999" y="1180559"/>
              <a:ext cx="10823439" cy="750949"/>
            </a:xfrm>
            <a:prstGeom prst="roundRect">
              <a:avLst>
                <a:gd name="adj" fmla="val 50000"/>
              </a:avLst>
            </a:prstGeom>
            <a:solidFill>
              <a:srgbClr val="5C57D0"/>
            </a:solidFill>
            <a:ln w="12700" cap="flat">
              <a:noFill/>
              <a:miter lim="400000"/>
            </a:ln>
            <a:effectLst/>
          </p:spPr>
          <p:txBody>
            <a:bodyPr wrap="square" lIns="45719" tIns="45719" rIns="45719" bIns="45719" numCol="1"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solidFill>
                    <a:srgbClr val="FFFFFF"/>
                  </a:solidFill>
                </a:defRPr>
              </a:pPr>
              <a:endParaRPr kumimoji="0"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57" name="RESEARCH QUESTION:">
              <a:extLst>
                <a:ext uri="{FF2B5EF4-FFF2-40B4-BE49-F238E27FC236}">
                  <a16:creationId xmlns:a16="http://schemas.microsoft.com/office/drawing/2014/main" id="{8231EEB3-13AB-E725-63D5-51AA312F89F9}"/>
                </a:ext>
              </a:extLst>
            </p:cNvPr>
            <p:cNvSpPr txBox="1"/>
            <p:nvPr/>
          </p:nvSpPr>
          <p:spPr>
            <a:xfrm>
              <a:off x="2213156" y="1285119"/>
              <a:ext cx="2493876" cy="27699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defRPr sz="1200" b="1" cap="all" spc="257">
                  <a:solidFill>
                    <a:srgbClr val="51B9C5"/>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200" b="1" i="0" u="none" strike="noStrike" kern="1200" cap="all" spc="257" normalizeH="0" baseline="0" noProof="0">
                  <a:ln>
                    <a:noFill/>
                  </a:ln>
                  <a:solidFill>
                    <a:srgbClr val="15134C"/>
                  </a:solidFill>
                  <a:effectLst/>
                  <a:uLnTx/>
                  <a:uFillTx/>
                  <a:latin typeface="Arial" panose="020B0604020202020204"/>
                  <a:ea typeface="+mn-ea"/>
                  <a:cs typeface="+mn-cs"/>
                </a:rPr>
                <a:t>RESEARCH QUESTION:</a:t>
              </a:r>
            </a:p>
          </p:txBody>
        </p:sp>
        <p:sp>
          <p:nvSpPr>
            <p:cNvPr id="58" name="“Who are the patients with prostate cancer and where can we impact?”">
              <a:extLst>
                <a:ext uri="{FF2B5EF4-FFF2-40B4-BE49-F238E27FC236}">
                  <a16:creationId xmlns:a16="http://schemas.microsoft.com/office/drawing/2014/main" id="{12D327DD-6FAD-E31D-B367-4C1651E334E7}"/>
                </a:ext>
              </a:extLst>
            </p:cNvPr>
            <p:cNvSpPr txBox="1"/>
            <p:nvPr/>
          </p:nvSpPr>
          <p:spPr>
            <a:xfrm>
              <a:off x="2213156" y="1485785"/>
              <a:ext cx="6692405" cy="3385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2000" b="1">
                  <a:solidFill>
                    <a:srgbClr val="317176"/>
                  </a:solidFill>
                </a:defRPr>
              </a:pPr>
              <a:r>
                <a:rPr kumimoji="0" lang="en-US" sz="1600" b="1" i="0" u="none" strike="noStrike" kern="1200" cap="none" spc="0" normalizeH="0" baseline="0" noProof="0">
                  <a:ln>
                    <a:noFill/>
                  </a:ln>
                  <a:solidFill>
                    <a:srgbClr val="FFFFFF"/>
                  </a:solidFill>
                  <a:effectLst/>
                  <a:uLnTx/>
                  <a:uFillTx/>
                  <a:latin typeface="Arial" panose="020B0604020202020204"/>
                  <a:ea typeface="+mn-ea"/>
                  <a:cs typeface="+mn-cs"/>
                </a:rPr>
                <a:t>“</a:t>
              </a:r>
              <a:r>
                <a:rPr kumimoji="0" lang="en-US" sz="1600" b="1" i="0" u="none" strike="noStrike" kern="1200" cap="none" spc="39" normalizeH="0" baseline="0" noProof="0">
                  <a:ln>
                    <a:noFill/>
                  </a:ln>
                  <a:solidFill>
                    <a:srgbClr val="FFFFFF"/>
                  </a:solidFill>
                  <a:effectLst/>
                  <a:uLnTx/>
                  <a:uFillTx/>
                  <a:latin typeface="Arial" panose="020B0604020202020204"/>
                  <a:ea typeface="+mn-ea"/>
                  <a:cs typeface="+mn-cs"/>
                </a:rPr>
                <a:t>Which resources do oncology patients use to stay up-to-date?”</a:t>
              </a:r>
            </a:p>
          </p:txBody>
        </p:sp>
        <p:sp>
          <p:nvSpPr>
            <p:cNvPr id="61" name="TextBox 60">
              <a:extLst>
                <a:ext uri="{FF2B5EF4-FFF2-40B4-BE49-F238E27FC236}">
                  <a16:creationId xmlns:a16="http://schemas.microsoft.com/office/drawing/2014/main" id="{F46C4B42-312C-7F33-1CCD-3C012A5227BD}"/>
                </a:ext>
              </a:extLst>
            </p:cNvPr>
            <p:cNvSpPr txBox="1"/>
            <p:nvPr/>
          </p:nvSpPr>
          <p:spPr>
            <a:xfrm>
              <a:off x="6593306" y="4990567"/>
              <a:ext cx="501889" cy="246219"/>
            </a:xfrm>
            <a:prstGeom prst="rect">
              <a:avLst/>
            </a:prstGeom>
            <a:solidFill>
              <a:srgbClr val="DFDE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lvl="0" indent="0" algn="r" defTabSz="914400" rtl="0" eaLnBrk="1" fontAlgn="auto" latinLnBrk="0" hangingPunct="0">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Arial"/>
                  <a:ea typeface="Arial"/>
                  <a:cs typeface="Arial"/>
                  <a:sym typeface="Arial"/>
                </a:rPr>
                <a:t>Other</a:t>
              </a:r>
            </a:p>
          </p:txBody>
        </p:sp>
      </p:grpSp>
      <p:sp>
        <p:nvSpPr>
          <p:cNvPr id="13" name="Rectangle 20">
            <a:extLst>
              <a:ext uri="{FF2B5EF4-FFF2-40B4-BE49-F238E27FC236}">
                <a16:creationId xmlns:a16="http://schemas.microsoft.com/office/drawing/2014/main" id="{54220945-EF61-4CA5-79C4-B56AF0C61EBC}"/>
              </a:ext>
            </a:extLst>
          </p:cNvPr>
          <p:cNvSpPr/>
          <p:nvPr/>
        </p:nvSpPr>
        <p:spPr>
          <a:xfrm>
            <a:off x="600241" y="3657517"/>
            <a:ext cx="338739" cy="684647"/>
          </a:xfrm>
          <a:prstGeom prst="rect">
            <a:avLst/>
          </a:prstGeom>
          <a:solidFill>
            <a:schemeClr val="accent4"/>
          </a:solidFill>
          <a:ln w="12700">
            <a:solidFill>
              <a:srgbClr val="3B39A3"/>
            </a:solidFill>
            <a:miter/>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100" b="1">
                <a:solidFill>
                  <a:srgbClr val="D5D4F1"/>
                </a:solidFill>
              </a:defRPr>
            </a:pPr>
            <a:endParaRPr kumimoji="0" sz="1100" b="1" i="0" u="none" strike="noStrike" kern="1200" cap="none" spc="0" normalizeH="0" baseline="0" noProof="0">
              <a:ln>
                <a:noFill/>
              </a:ln>
              <a:solidFill>
                <a:srgbClr val="D5D4F1"/>
              </a:solidFill>
              <a:effectLst/>
              <a:uLnTx/>
              <a:uFillTx/>
              <a:latin typeface="Arial" panose="020B0604020202020204"/>
              <a:ea typeface="+mn-ea"/>
              <a:cs typeface="+mn-cs"/>
            </a:endParaRPr>
          </a:p>
        </p:txBody>
      </p:sp>
      <p:sp>
        <p:nvSpPr>
          <p:cNvPr id="11" name="Footer Placeholder 10">
            <a:extLst>
              <a:ext uri="{FF2B5EF4-FFF2-40B4-BE49-F238E27FC236}">
                <a16:creationId xmlns:a16="http://schemas.microsoft.com/office/drawing/2014/main" id="{370B8D7C-92C1-E707-6129-B134E510F10C}"/>
              </a:ext>
            </a:extLst>
          </p:cNvPr>
          <p:cNvSpPr txBox="1"/>
          <p:nvPr/>
        </p:nvSpPr>
        <p:spPr>
          <a:xfrm>
            <a:off x="1681200" y="6209524"/>
            <a:ext cx="8829600" cy="55399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lgn="ctr">
              <a:defRPr sz="1000">
                <a:solidFill>
                  <a:srgbClr val="808080"/>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000" b="0" i="0" u="none" strike="noStrike" kern="1200" cap="none" spc="0" normalizeH="0" baseline="0" noProof="0">
                <a:ln>
                  <a:noFill/>
                </a:ln>
                <a:solidFill>
                  <a:srgbClr val="808080"/>
                </a:solidFill>
                <a:effectLst/>
                <a:uLnTx/>
                <a:uFillTx/>
                <a:latin typeface="Arial" panose="020B0604020202020204"/>
                <a:ea typeface="+mn-ea"/>
                <a:cs typeface="+mn-cs"/>
              </a:rPr>
              <a:t>EPC, enhanced publication content</a:t>
            </a:r>
            <a:r>
              <a:rPr kumimoji="0" lang="en-GB" sz="1000" b="0" i="0" u="none" strike="noStrike" kern="1200" cap="none" spc="0" normalizeH="0" baseline="0" noProof="0">
                <a:ln>
                  <a:noFill/>
                </a:ln>
                <a:solidFill>
                  <a:srgbClr val="808080"/>
                </a:solidFill>
                <a:effectLst/>
                <a:uLnTx/>
                <a:uFillTx/>
                <a:latin typeface="Arial" panose="020B0604020202020204"/>
                <a:ea typeface="+mn-ea"/>
                <a:cs typeface="+mn-cs"/>
              </a:rPr>
              <a:t>; PAG, patient advocacy group.</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808080"/>
                </a:solidFill>
                <a:effectLst/>
                <a:uLnTx/>
                <a:uFillTx/>
                <a:latin typeface="Arial" panose="020B0604020202020204"/>
                <a:ea typeface="+mn-ea"/>
                <a:cs typeface="+mn-cs"/>
              </a:rPr>
              <a:t>1. Schuler KW, et al. Presented at the 19th Annual Meeting of ISMPP; April 24–26, 2023; Washington, DC, USA; Poster #42</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sz="1000" b="0" i="0" u="none" strike="noStrike" kern="1200" cap="none" spc="0" normalizeH="0" baseline="0" noProof="0">
                <a:ln>
                  <a:noFill/>
                </a:ln>
                <a:solidFill>
                  <a:srgbClr val="808080"/>
                </a:solidFill>
                <a:effectLst/>
                <a:uLnTx/>
                <a:uFillTx/>
                <a:latin typeface="Arial" panose="020B0604020202020204"/>
                <a:ea typeface="+mn-ea"/>
                <a:cs typeface="+mn-cs"/>
              </a:rPr>
              <a:t>This information is for educational use only. Do not copy. Do not distribute.</a:t>
            </a:r>
          </a:p>
        </p:txBody>
      </p:sp>
      <p:sp>
        <p:nvSpPr>
          <p:cNvPr id="20" name="TextBox 37">
            <a:extLst>
              <a:ext uri="{FF2B5EF4-FFF2-40B4-BE49-F238E27FC236}">
                <a16:creationId xmlns:a16="http://schemas.microsoft.com/office/drawing/2014/main" id="{86879768-D852-41B7-FEE8-586B7C5B53D4}"/>
              </a:ext>
            </a:extLst>
          </p:cNvPr>
          <p:cNvSpPr txBox="1"/>
          <p:nvPr/>
        </p:nvSpPr>
        <p:spPr>
          <a:xfrm rot="16200000">
            <a:off x="-635990" y="3852915"/>
            <a:ext cx="2022705" cy="29463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lgn="ctr">
              <a:defRPr sz="1400" b="1">
                <a:solidFill>
                  <a:srgbClr val="221E54"/>
                </a:solidFill>
                <a:latin typeface="Arial Narrow"/>
                <a:ea typeface="Arial Narrow"/>
                <a:cs typeface="Arial Narrow"/>
                <a:sym typeface="Arial Narrow"/>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400" b="1" i="0" u="none" strike="noStrike" kern="1200" cap="none" spc="0" normalizeH="0" baseline="0" noProof="0">
                <a:ln>
                  <a:noFill/>
                </a:ln>
                <a:solidFill>
                  <a:srgbClr val="221E54"/>
                </a:solidFill>
                <a:effectLst/>
                <a:uLnTx/>
                <a:uFillTx/>
                <a:latin typeface="Arial Narrow"/>
                <a:sym typeface="Arial Narrow"/>
              </a:rPr>
              <a:t>Barriers, value, &amp; use</a:t>
            </a:r>
          </a:p>
        </p:txBody>
      </p:sp>
      <p:sp>
        <p:nvSpPr>
          <p:cNvPr id="6" name="Rectangle 11">
            <a:extLst>
              <a:ext uri="{FF2B5EF4-FFF2-40B4-BE49-F238E27FC236}">
                <a16:creationId xmlns:a16="http://schemas.microsoft.com/office/drawing/2014/main" id="{DABFEAD0-1E1A-083B-E8E1-E2181CDF8948}"/>
              </a:ext>
            </a:extLst>
          </p:cNvPr>
          <p:cNvSpPr/>
          <p:nvPr/>
        </p:nvSpPr>
        <p:spPr>
          <a:xfrm>
            <a:off x="679950" y="4713487"/>
            <a:ext cx="205493" cy="371089"/>
          </a:xfrm>
          <a:prstGeom prst="rect">
            <a:avLst/>
          </a:prstGeom>
          <a:solidFill>
            <a:schemeClr val="accent4"/>
          </a:solidFill>
          <a:ln w="12700">
            <a:solidFill>
              <a:srgbClr val="3B39A3"/>
            </a:solidFill>
            <a:miter/>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100" b="1">
                <a:solidFill>
                  <a:srgbClr val="D5D4F1"/>
                </a:solidFill>
              </a:defRPr>
            </a:pPr>
            <a:endParaRPr kumimoji="0" sz="1100" b="1" i="0" u="none" strike="noStrike" kern="1200" cap="none" spc="0" normalizeH="0" baseline="0" noProof="0">
              <a:ln>
                <a:noFill/>
              </a:ln>
              <a:solidFill>
                <a:srgbClr val="D5D4F1"/>
              </a:solidFill>
              <a:effectLst/>
              <a:uLnTx/>
              <a:uFillTx/>
              <a:latin typeface="Arial" panose="020B0604020202020204"/>
              <a:ea typeface="+mn-ea"/>
              <a:cs typeface="+mn-cs"/>
            </a:endParaRPr>
          </a:p>
        </p:txBody>
      </p:sp>
      <p:sp>
        <p:nvSpPr>
          <p:cNvPr id="22" name="Rectangle 39">
            <a:extLst>
              <a:ext uri="{FF2B5EF4-FFF2-40B4-BE49-F238E27FC236}">
                <a16:creationId xmlns:a16="http://schemas.microsoft.com/office/drawing/2014/main" id="{7EF37B60-F44E-98B0-B4A6-158972D83A37}"/>
              </a:ext>
            </a:extLst>
          </p:cNvPr>
          <p:cNvSpPr/>
          <p:nvPr/>
        </p:nvSpPr>
        <p:spPr>
          <a:xfrm>
            <a:off x="693235" y="5439567"/>
            <a:ext cx="186812" cy="337354"/>
          </a:xfrm>
          <a:prstGeom prst="rect">
            <a:avLst/>
          </a:prstGeom>
          <a:solidFill>
            <a:schemeClr val="accent2"/>
          </a:solidFill>
          <a:ln w="12700">
            <a:solidFill>
              <a:srgbClr val="5F1B30"/>
            </a:solidFill>
            <a:miter/>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100" b="1">
                <a:solidFill>
                  <a:srgbClr val="F3C4F4"/>
                </a:solidFill>
              </a:defRPr>
            </a:pPr>
            <a:endParaRPr kumimoji="0" sz="1100" b="1" i="0" u="none" strike="noStrike" kern="1200" cap="none" spc="0" normalizeH="0" baseline="0" noProof="0">
              <a:ln>
                <a:noFill/>
              </a:ln>
              <a:solidFill>
                <a:srgbClr val="F3C4F4"/>
              </a:solidFill>
              <a:effectLst/>
              <a:uLnTx/>
              <a:uFillTx/>
              <a:latin typeface="Arial" panose="020B0604020202020204"/>
              <a:ea typeface="+mn-ea"/>
              <a:cs typeface="+mn-cs"/>
            </a:endParaRPr>
          </a:p>
        </p:txBody>
      </p:sp>
      <p:sp>
        <p:nvSpPr>
          <p:cNvPr id="23" name="Rectangle 40">
            <a:extLst>
              <a:ext uri="{FF2B5EF4-FFF2-40B4-BE49-F238E27FC236}">
                <a16:creationId xmlns:a16="http://schemas.microsoft.com/office/drawing/2014/main" id="{DA557131-7546-0567-A6EA-65574331D5CD}"/>
              </a:ext>
            </a:extLst>
          </p:cNvPr>
          <p:cNvSpPr/>
          <p:nvPr/>
        </p:nvSpPr>
        <p:spPr>
          <a:xfrm>
            <a:off x="693235" y="5785506"/>
            <a:ext cx="186812" cy="337354"/>
          </a:xfrm>
          <a:prstGeom prst="rect">
            <a:avLst/>
          </a:prstGeom>
          <a:solidFill>
            <a:schemeClr val="accent2"/>
          </a:solidFill>
          <a:ln w="12700">
            <a:solidFill>
              <a:srgbClr val="5F1B30"/>
            </a:solidFill>
            <a:miter/>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100" b="1">
                <a:solidFill>
                  <a:srgbClr val="F3C4F4"/>
                </a:solidFill>
              </a:defRPr>
            </a:pPr>
            <a:endParaRPr kumimoji="0" sz="1100" b="1" i="0" u="none" strike="noStrike" kern="1200" cap="none" spc="0" normalizeH="0" baseline="0" noProof="0">
              <a:ln>
                <a:noFill/>
              </a:ln>
              <a:solidFill>
                <a:srgbClr val="F3C4F4"/>
              </a:solidFill>
              <a:effectLst/>
              <a:uLnTx/>
              <a:uFillTx/>
              <a:latin typeface="Arial" panose="020B0604020202020204"/>
              <a:ea typeface="+mn-ea"/>
              <a:cs typeface="+mn-cs"/>
            </a:endParaRPr>
          </a:p>
        </p:txBody>
      </p:sp>
    </p:spTree>
    <p:extLst>
      <p:ext uri="{BB962C8B-B14F-4D97-AF65-F5344CB8AC3E}">
        <p14:creationId xmlns:p14="http://schemas.microsoft.com/office/powerpoint/2010/main" val="3746904599"/>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38">
            <a:extLst>
              <a:ext uri="{FF2B5EF4-FFF2-40B4-BE49-F238E27FC236}">
                <a16:creationId xmlns:a16="http://schemas.microsoft.com/office/drawing/2014/main" id="{CE879355-AA9B-7DC4-0D7F-AF8DF18076F1}"/>
              </a:ext>
            </a:extLst>
          </p:cNvPr>
          <p:cNvSpPr/>
          <p:nvPr/>
        </p:nvSpPr>
        <p:spPr>
          <a:xfrm>
            <a:off x="571331" y="5294795"/>
            <a:ext cx="421962" cy="993286"/>
          </a:xfrm>
          <a:prstGeom prst="rect">
            <a:avLst/>
          </a:prstGeom>
          <a:solidFill>
            <a:srgbClr val="F3C4F4"/>
          </a:solidFill>
          <a:ln w="12700">
            <a:miter lim="400000"/>
          </a:ln>
        </p:spPr>
        <p:txBody>
          <a:bodyPr lIns="45719" rIns="45719"/>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1" name="Rectangle 6">
            <a:extLst>
              <a:ext uri="{FF2B5EF4-FFF2-40B4-BE49-F238E27FC236}">
                <a16:creationId xmlns:a16="http://schemas.microsoft.com/office/drawing/2014/main" id="{52A98F4D-D033-F367-453E-859B85407893}"/>
              </a:ext>
            </a:extLst>
          </p:cNvPr>
          <p:cNvSpPr/>
          <p:nvPr/>
        </p:nvSpPr>
        <p:spPr>
          <a:xfrm>
            <a:off x="571331" y="3565289"/>
            <a:ext cx="421962" cy="1671498"/>
          </a:xfrm>
          <a:prstGeom prst="rect">
            <a:avLst/>
          </a:prstGeom>
          <a:solidFill>
            <a:srgbClr val="DFDEF7"/>
          </a:solidFill>
          <a:ln w="12700">
            <a:miter lim="400000"/>
          </a:ln>
        </p:spPr>
        <p:txBody>
          <a:bodyPr lIns="45719" rIns="45719"/>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563" name="Rectangle 19"/>
          <p:cNvSpPr/>
          <p:nvPr/>
        </p:nvSpPr>
        <p:spPr>
          <a:xfrm>
            <a:off x="571331" y="2174614"/>
            <a:ext cx="421962" cy="1332667"/>
          </a:xfrm>
          <a:prstGeom prst="rect">
            <a:avLst/>
          </a:prstGeom>
          <a:solidFill>
            <a:srgbClr val="C9FDFF"/>
          </a:solidFill>
          <a:ln w="12700">
            <a:miter lim="400000"/>
          </a:ln>
        </p:spPr>
        <p:txBody>
          <a:bodyPr lIns="45719" rIns="45719"/>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549" name="Rectangle 17"/>
          <p:cNvSpPr/>
          <p:nvPr/>
        </p:nvSpPr>
        <p:spPr>
          <a:xfrm>
            <a:off x="496906" y="3967955"/>
            <a:ext cx="553695" cy="897388"/>
          </a:xfrm>
          <a:prstGeom prst="rect">
            <a:avLst/>
          </a:prstGeom>
          <a:solidFill>
            <a:srgbClr val="DFDEF7"/>
          </a:solidFill>
          <a:ln w="12700">
            <a:miter lim="400000"/>
          </a:ln>
        </p:spPr>
        <p:txBody>
          <a:bodyPr lIns="45719" rIns="45719"/>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550" name="Title 1"/>
          <p:cNvSpPr txBox="1"/>
          <p:nvPr/>
        </p:nvSpPr>
        <p:spPr>
          <a:xfrm>
            <a:off x="1161925" y="283649"/>
            <a:ext cx="8930642" cy="78483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spAutoFit/>
          </a:bodyPr>
          <a:lstStyle>
            <a:lvl1pPr>
              <a:lnSpc>
                <a:spcPct val="90000"/>
              </a:lnSpc>
              <a:defRPr sz="2500" b="1">
                <a:solidFill>
                  <a:srgbClr val="FFFFFF"/>
                </a:solidFill>
              </a:defRPr>
            </a:lvl1p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sz="2500" b="1" i="0" u="none" strike="noStrike" kern="1200" cap="none" spc="0" normalizeH="0" baseline="0" noProof="0">
                <a:ln>
                  <a:noFill/>
                </a:ln>
                <a:solidFill>
                  <a:srgbClr val="F28C11"/>
                </a:solidFill>
                <a:effectLst/>
                <a:uLnTx/>
                <a:uFillTx/>
                <a:latin typeface="Arial" panose="020B0604020202020204"/>
                <a:ea typeface="+mn-ea"/>
                <a:cs typeface="+mn-cs"/>
              </a:rPr>
              <a:t>Survey: Patient</a:t>
            </a:r>
            <a:r>
              <a:rPr kumimoji="0" lang="en-GB" sz="2500" b="1" i="0" u="none" strike="noStrike" kern="1200" cap="none" spc="0" normalizeH="0" baseline="0" noProof="0">
                <a:ln>
                  <a:noFill/>
                </a:ln>
                <a:solidFill>
                  <a:srgbClr val="F28C11"/>
                </a:solidFill>
                <a:effectLst/>
                <a:uLnTx/>
                <a:uFillTx/>
                <a:latin typeface="Arial" panose="020B0604020202020204"/>
                <a:ea typeface="+mn-ea"/>
                <a:cs typeface="+mn-cs"/>
              </a:rPr>
              <a:t>s</a:t>
            </a:r>
            <a:r>
              <a:rPr kumimoji="0" sz="2500" b="1" i="0" u="none" strike="noStrike" kern="1200" cap="none" spc="0" normalizeH="0" baseline="0" noProof="0">
                <a:ln>
                  <a:noFill/>
                </a:ln>
                <a:solidFill>
                  <a:srgbClr val="F28C11"/>
                </a:solidFill>
                <a:effectLst/>
                <a:uLnTx/>
                <a:uFillTx/>
                <a:latin typeface="Arial" panose="020B0604020202020204"/>
                <a:ea typeface="+mn-ea"/>
                <a:cs typeface="+mn-cs"/>
              </a:rPr>
              <a:t> </a:t>
            </a:r>
            <a:r>
              <a:rPr kumimoji="0" lang="en-US" sz="2500" b="1" i="0" u="none" strike="noStrike" kern="1200" cap="none" spc="0" normalizeH="0" baseline="0" noProof="0">
                <a:ln>
                  <a:noFill/>
                </a:ln>
                <a:solidFill>
                  <a:srgbClr val="F28C11"/>
                </a:solidFill>
                <a:effectLst/>
                <a:uLnTx/>
                <a:uFillTx/>
                <a:latin typeface="Arial" panose="020B0604020202020204"/>
                <a:ea typeface="+mn-ea"/>
                <a:cs typeface="+mn-cs"/>
              </a:rPr>
              <a:t>Struggle to Find </a:t>
            </a:r>
            <a:br>
              <a:rPr kumimoji="0" lang="en-US" sz="2500" b="1" i="0" u="none" strike="noStrike" kern="1200" cap="none" spc="0" normalizeH="0" baseline="0" noProof="0">
                <a:ln>
                  <a:noFill/>
                </a:ln>
                <a:solidFill>
                  <a:srgbClr val="F28C11"/>
                </a:solidFill>
                <a:effectLst/>
                <a:uLnTx/>
                <a:uFillTx/>
                <a:latin typeface="Arial" panose="020B0604020202020204"/>
                <a:ea typeface="+mn-ea"/>
                <a:cs typeface="+mn-cs"/>
              </a:rPr>
            </a:br>
            <a:r>
              <a:rPr kumimoji="0" lang="en-US" sz="2500" b="1" i="0" u="none" strike="noStrike" kern="1200" cap="none" spc="0" normalizeH="0" baseline="0" noProof="0">
                <a:ln>
                  <a:noFill/>
                </a:ln>
                <a:solidFill>
                  <a:srgbClr val="F28C11"/>
                </a:solidFill>
                <a:effectLst/>
                <a:uLnTx/>
                <a:uFillTx/>
                <a:latin typeface="Arial" panose="020B0604020202020204"/>
                <a:ea typeface="+mn-ea"/>
                <a:cs typeface="+mn-cs"/>
              </a:rPr>
              <a:t>and Interpret Medical Articles</a:t>
            </a:r>
            <a:endParaRPr kumimoji="0" sz="2500" b="1" i="0" u="none" strike="noStrike" kern="1200" cap="none" spc="0" normalizeH="0" baseline="0" noProof="0">
              <a:ln>
                <a:noFill/>
              </a:ln>
              <a:solidFill>
                <a:srgbClr val="F28C11"/>
              </a:solidFill>
              <a:effectLst/>
              <a:uLnTx/>
              <a:uFillTx/>
              <a:latin typeface="Arial" panose="020B0604020202020204"/>
              <a:ea typeface="+mn-ea"/>
              <a:cs typeface="+mn-cs"/>
            </a:endParaRPr>
          </a:p>
        </p:txBody>
      </p:sp>
      <p:sp>
        <p:nvSpPr>
          <p:cNvPr id="554" name="Rectangle 17"/>
          <p:cNvSpPr/>
          <p:nvPr/>
        </p:nvSpPr>
        <p:spPr>
          <a:xfrm>
            <a:off x="571331" y="1446702"/>
            <a:ext cx="420214" cy="666281"/>
          </a:xfrm>
          <a:prstGeom prst="rect">
            <a:avLst/>
          </a:prstGeom>
          <a:solidFill>
            <a:srgbClr val="F9D9E3"/>
          </a:solidFill>
          <a:ln w="12700">
            <a:miter lim="400000"/>
          </a:ln>
        </p:spPr>
        <p:txBody>
          <a:bodyPr lIns="45719" rIns="45719"/>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555" name="Straight Connector 8"/>
          <p:cNvSpPr/>
          <p:nvPr/>
        </p:nvSpPr>
        <p:spPr>
          <a:xfrm>
            <a:off x="771796" y="1931508"/>
            <a:ext cx="10902" cy="4175271"/>
          </a:xfrm>
          <a:prstGeom prst="line">
            <a:avLst/>
          </a:prstGeom>
          <a:ln w="57150">
            <a:solidFill>
              <a:srgbClr val="000000"/>
            </a:solidFill>
            <a:miter/>
          </a:ln>
        </p:spPr>
        <p:txBody>
          <a:bodyPr lIns="45719" rIns="45719"/>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556" name="Rectangle 9"/>
          <p:cNvSpPr/>
          <p:nvPr/>
        </p:nvSpPr>
        <p:spPr>
          <a:xfrm>
            <a:off x="679950" y="3692650"/>
            <a:ext cx="205493" cy="371089"/>
          </a:xfrm>
          <a:prstGeom prst="rect">
            <a:avLst/>
          </a:prstGeom>
          <a:solidFill>
            <a:schemeClr val="accent4"/>
          </a:solidFill>
          <a:ln w="12700">
            <a:solidFill>
              <a:srgbClr val="3B39A3"/>
            </a:solidFill>
            <a:miter/>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100" b="1">
                <a:solidFill>
                  <a:srgbClr val="D5D4F1"/>
                </a:solidFill>
              </a:defRPr>
            </a:pPr>
            <a:endParaRPr kumimoji="0" sz="1100" b="1" i="0" u="none" strike="noStrike" kern="1200" cap="none" spc="0" normalizeH="0" baseline="0" noProof="0">
              <a:ln>
                <a:noFill/>
              </a:ln>
              <a:solidFill>
                <a:srgbClr val="D5D4F1"/>
              </a:solidFill>
              <a:effectLst/>
              <a:uLnTx/>
              <a:uFillTx/>
              <a:latin typeface="Arial" panose="020B0604020202020204"/>
              <a:ea typeface="+mn-ea"/>
              <a:cs typeface="+mn-cs"/>
            </a:endParaRPr>
          </a:p>
        </p:txBody>
      </p:sp>
      <p:sp>
        <p:nvSpPr>
          <p:cNvPr id="558" name="Rectangle 11"/>
          <p:cNvSpPr/>
          <p:nvPr/>
        </p:nvSpPr>
        <p:spPr>
          <a:xfrm>
            <a:off x="679950" y="4713487"/>
            <a:ext cx="205493" cy="371089"/>
          </a:xfrm>
          <a:prstGeom prst="rect">
            <a:avLst/>
          </a:prstGeom>
          <a:solidFill>
            <a:schemeClr val="accent4"/>
          </a:solidFill>
          <a:ln w="12700">
            <a:solidFill>
              <a:srgbClr val="3B39A3"/>
            </a:solidFill>
            <a:miter/>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100" b="1">
                <a:solidFill>
                  <a:srgbClr val="D5D4F1"/>
                </a:solidFill>
              </a:defRPr>
            </a:pPr>
            <a:endParaRPr kumimoji="0" sz="1100" b="1" i="0" u="none" strike="noStrike" kern="1200" cap="none" spc="0" normalizeH="0" baseline="0" noProof="0">
              <a:ln>
                <a:noFill/>
              </a:ln>
              <a:solidFill>
                <a:srgbClr val="D5D4F1"/>
              </a:solidFill>
              <a:effectLst/>
              <a:uLnTx/>
              <a:uFillTx/>
              <a:latin typeface="Arial" panose="020B0604020202020204"/>
              <a:ea typeface="+mn-ea"/>
              <a:cs typeface="+mn-cs"/>
            </a:endParaRPr>
          </a:p>
        </p:txBody>
      </p:sp>
      <p:sp>
        <p:nvSpPr>
          <p:cNvPr id="562" name="Rectangle 20"/>
          <p:cNvSpPr/>
          <p:nvPr/>
        </p:nvSpPr>
        <p:spPr>
          <a:xfrm>
            <a:off x="679950" y="1594298"/>
            <a:ext cx="205493" cy="371090"/>
          </a:xfrm>
          <a:prstGeom prst="rect">
            <a:avLst/>
          </a:prstGeom>
          <a:solidFill>
            <a:schemeClr val="accent1"/>
          </a:solidFill>
          <a:ln w="12700">
            <a:solidFill>
              <a:srgbClr val="5F1B30"/>
            </a:solidFill>
            <a:miter/>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200">
                <a:solidFill>
                  <a:srgbClr val="FFFFFF"/>
                </a:solidFill>
              </a:defRPr>
            </a:pPr>
            <a:endParaRPr kumimoji="0" sz="12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564" name="Rectangle 20"/>
          <p:cNvSpPr/>
          <p:nvPr/>
        </p:nvSpPr>
        <p:spPr>
          <a:xfrm>
            <a:off x="679950" y="2291961"/>
            <a:ext cx="205493" cy="371089"/>
          </a:xfrm>
          <a:prstGeom prst="rect">
            <a:avLst/>
          </a:prstGeom>
          <a:solidFill>
            <a:srgbClr val="007378"/>
          </a:solidFill>
          <a:ln w="12700">
            <a:solidFill>
              <a:srgbClr val="5F1B30"/>
            </a:solidFill>
            <a:miter/>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100" b="1">
                <a:solidFill>
                  <a:srgbClr val="C9FDFF"/>
                </a:solidFill>
              </a:defRPr>
            </a:pPr>
            <a:endParaRPr kumimoji="0" sz="1100" b="1" i="0" u="none" strike="noStrike" kern="1200" cap="none" spc="0" normalizeH="0" baseline="0" noProof="0">
              <a:ln>
                <a:noFill/>
              </a:ln>
              <a:solidFill>
                <a:srgbClr val="C9FDFF"/>
              </a:solidFill>
              <a:effectLst/>
              <a:uLnTx/>
              <a:uFillTx/>
              <a:latin typeface="Arial" panose="020B0604020202020204"/>
              <a:ea typeface="+mn-ea"/>
              <a:cs typeface="+mn-cs"/>
            </a:endParaRPr>
          </a:p>
        </p:txBody>
      </p:sp>
      <p:sp>
        <p:nvSpPr>
          <p:cNvPr id="565" name="Rectangle 21"/>
          <p:cNvSpPr/>
          <p:nvPr/>
        </p:nvSpPr>
        <p:spPr>
          <a:xfrm>
            <a:off x="679950" y="2663267"/>
            <a:ext cx="205493" cy="371089"/>
          </a:xfrm>
          <a:prstGeom prst="rect">
            <a:avLst/>
          </a:prstGeom>
          <a:solidFill>
            <a:srgbClr val="007378"/>
          </a:solidFill>
          <a:ln w="12700">
            <a:solidFill>
              <a:srgbClr val="5F1B30"/>
            </a:solidFill>
            <a:miter/>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100" b="1">
                <a:solidFill>
                  <a:srgbClr val="C9FDFF"/>
                </a:solidFill>
              </a:defRPr>
            </a:pPr>
            <a:endParaRPr kumimoji="0" sz="1100" b="1" i="0" u="none" strike="noStrike" kern="1200" cap="none" spc="0" normalizeH="0" baseline="0" noProof="0">
              <a:ln>
                <a:noFill/>
              </a:ln>
              <a:solidFill>
                <a:srgbClr val="C9FDFF"/>
              </a:solidFill>
              <a:effectLst/>
              <a:uLnTx/>
              <a:uFillTx/>
              <a:latin typeface="Arial" panose="020B0604020202020204"/>
              <a:ea typeface="+mn-ea"/>
              <a:cs typeface="+mn-cs"/>
            </a:endParaRPr>
          </a:p>
        </p:txBody>
      </p:sp>
      <p:sp>
        <p:nvSpPr>
          <p:cNvPr id="566" name="Rectangle 22"/>
          <p:cNvSpPr/>
          <p:nvPr/>
        </p:nvSpPr>
        <p:spPr>
          <a:xfrm>
            <a:off x="679950" y="3034572"/>
            <a:ext cx="205493" cy="371089"/>
          </a:xfrm>
          <a:prstGeom prst="rect">
            <a:avLst/>
          </a:prstGeom>
          <a:solidFill>
            <a:srgbClr val="007378"/>
          </a:solidFill>
          <a:ln w="12700">
            <a:solidFill>
              <a:srgbClr val="5F1B30"/>
            </a:solidFill>
            <a:miter/>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100" b="1">
                <a:solidFill>
                  <a:srgbClr val="C9FDFF"/>
                </a:solidFill>
              </a:defRPr>
            </a:pPr>
            <a:endParaRPr kumimoji="0" sz="1100" b="1" i="0" u="none" strike="noStrike" kern="1200" cap="none" spc="0" normalizeH="0" baseline="0" noProof="0">
              <a:ln>
                <a:noFill/>
              </a:ln>
              <a:solidFill>
                <a:srgbClr val="C9FDFF"/>
              </a:solidFill>
              <a:effectLst/>
              <a:uLnTx/>
              <a:uFillTx/>
              <a:latin typeface="Arial" panose="020B0604020202020204"/>
              <a:ea typeface="+mn-ea"/>
              <a:cs typeface="+mn-cs"/>
            </a:endParaRPr>
          </a:p>
        </p:txBody>
      </p:sp>
      <p:sp>
        <p:nvSpPr>
          <p:cNvPr id="572" name="TextBox 25"/>
          <p:cNvSpPr txBox="1"/>
          <p:nvPr/>
        </p:nvSpPr>
        <p:spPr>
          <a:xfrm>
            <a:off x="1161925" y="4184982"/>
            <a:ext cx="995763" cy="42472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ctr">
            <a:spAutoFit/>
          </a:bodyPr>
          <a:lstStyle>
            <a:lvl1pPr>
              <a:lnSpc>
                <a:spcPct val="90000"/>
              </a:lnSpc>
              <a:defRPr sz="1200" b="1">
                <a:solidFill>
                  <a:srgbClr val="15134C"/>
                </a:solidFill>
                <a:latin typeface="Arial Narrow"/>
                <a:ea typeface="Arial Narrow"/>
                <a:cs typeface="Arial Narrow"/>
                <a:sym typeface="Arial Narrow"/>
              </a:defRPr>
            </a:lvl1p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GB" sz="1200" b="0" i="0" u="none" strike="noStrike" kern="1200" cap="none" spc="0" normalizeH="0" baseline="0" noProof="0">
                <a:ln>
                  <a:noFill/>
                </a:ln>
                <a:solidFill>
                  <a:srgbClr val="15134C"/>
                </a:solidFill>
                <a:effectLst/>
                <a:uLnTx/>
                <a:uFillTx/>
                <a:latin typeface="Arial"/>
                <a:cs typeface="Arial"/>
                <a:sym typeface="Arial Narrow"/>
              </a:rPr>
              <a:t>Assess</a:t>
            </a:r>
            <a:br>
              <a:rPr kumimoji="0" lang="en-GB" sz="1200" b="0" i="0" u="none" strike="noStrike" kern="1200" cap="none" spc="0" normalizeH="0" baseline="0" noProof="0">
                <a:ln>
                  <a:noFill/>
                </a:ln>
                <a:solidFill>
                  <a:srgbClr val="15134C"/>
                </a:solidFill>
                <a:effectLst/>
                <a:uLnTx/>
                <a:uFillTx/>
                <a:latin typeface="Arial"/>
                <a:cs typeface="Arial"/>
                <a:sym typeface="Arial Narrow"/>
              </a:rPr>
            </a:br>
            <a:r>
              <a:rPr kumimoji="0" lang="en-GB" sz="1200" b="0" i="0" u="none" strike="noStrike" kern="1200" cap="none" spc="0" normalizeH="0" baseline="0" noProof="0">
                <a:ln>
                  <a:noFill/>
                </a:ln>
                <a:solidFill>
                  <a:srgbClr val="15134C"/>
                </a:solidFill>
                <a:effectLst/>
                <a:uLnTx/>
                <a:uFillTx/>
                <a:latin typeface="Arial"/>
                <a:cs typeface="Arial"/>
                <a:sym typeface="Arial Narrow"/>
              </a:rPr>
              <a:t>barriers</a:t>
            </a:r>
            <a:endParaRPr kumimoji="0" sz="1200" b="0" i="0" u="none" strike="noStrike" kern="1200" cap="none" spc="0" normalizeH="0" baseline="0" noProof="0">
              <a:ln>
                <a:noFill/>
              </a:ln>
              <a:solidFill>
                <a:srgbClr val="15134C"/>
              </a:solidFill>
              <a:effectLst/>
              <a:uLnTx/>
              <a:uFillTx/>
              <a:latin typeface="Arial"/>
              <a:cs typeface="Arial"/>
              <a:sym typeface="Arial Narrow"/>
            </a:endParaRPr>
          </a:p>
        </p:txBody>
      </p:sp>
      <p:sp>
        <p:nvSpPr>
          <p:cNvPr id="573" name="Isosceles Triangle 26"/>
          <p:cNvSpPr/>
          <p:nvPr/>
        </p:nvSpPr>
        <p:spPr>
          <a:xfrm rot="16200000">
            <a:off x="940092" y="4342977"/>
            <a:ext cx="183668" cy="108738"/>
          </a:xfrm>
          <a:prstGeom prst="triangle">
            <a:avLst/>
          </a:prstGeom>
          <a:solidFill>
            <a:schemeClr val="accent4"/>
          </a:solidFill>
          <a:ln w="12700">
            <a:solidFill>
              <a:srgbClr val="3B39A3"/>
            </a:solidFill>
            <a:miter/>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100" b="1">
                <a:solidFill>
                  <a:srgbClr val="D5D4F1"/>
                </a:solidFill>
              </a:defRPr>
            </a:pPr>
            <a:endParaRPr kumimoji="0" sz="1100" b="1" i="0" u="none" strike="noStrike" kern="1200" cap="none" spc="0" normalizeH="0" baseline="0" noProof="0">
              <a:ln>
                <a:noFill/>
              </a:ln>
              <a:solidFill>
                <a:srgbClr val="D5D4F1"/>
              </a:solidFill>
              <a:effectLst/>
              <a:uLnTx/>
              <a:uFillTx/>
              <a:latin typeface="Arial" panose="020B0604020202020204"/>
              <a:ea typeface="+mn-ea"/>
              <a:cs typeface="+mn-cs"/>
            </a:endParaRPr>
          </a:p>
        </p:txBody>
      </p:sp>
      <p:sp>
        <p:nvSpPr>
          <p:cNvPr id="578" name="Slide Number Placeholder 5"/>
          <p:cNvSpPr txBox="1">
            <a:spLocks noGrp="1"/>
          </p:cNvSpPr>
          <p:nvPr>
            <p:ph type="sldNum" sz="quarter" idx="2"/>
          </p:nvPr>
        </p:nvSpPr>
        <p:spPr>
          <a:xfrm>
            <a:off x="257599" y="6486523"/>
            <a:ext cx="245404" cy="22698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914400" rtl="0" fontAlgn="auto" latinLnBrk="0" hangingPunct="0">
              <a:lnSpc>
                <a:spcPct val="100000"/>
              </a:lnSpc>
              <a:spcBef>
                <a:spcPts val="0"/>
              </a:spcBef>
              <a:spcAft>
                <a:spcPts val="0"/>
              </a:spcAft>
              <a:buClrTx/>
              <a:buSzTx/>
              <a:buFontTx/>
              <a:buNone/>
              <a:tabLst/>
              <a:defRPr kumimoji="0" sz="1000" b="0" i="0" u="none" strike="noStrike" cap="none" spc="0" normalizeH="0" baseline="0">
                <a:ln>
                  <a:noFill/>
                </a:ln>
                <a:solidFill>
                  <a:schemeClr val="accent5"/>
                </a:solidFill>
                <a:effectLst/>
                <a:uFillTx/>
                <a:latin typeface="Arial"/>
                <a:ea typeface="Arial"/>
                <a:cs typeface="Arial"/>
                <a:sym typeface="Arial"/>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a:lstStyle>
          <a:p>
            <a:pPr marL="0" marR="0" lvl="0" indent="0" algn="ctr" defTabSz="914400" rtl="0" eaLnBrk="1" fontAlgn="auto" latinLnBrk="0" hangingPunct="0">
              <a:lnSpc>
                <a:spcPct val="100000"/>
              </a:lnSpc>
              <a:spcBef>
                <a:spcPts val="0"/>
              </a:spcBef>
              <a:spcAft>
                <a:spcPts val="0"/>
              </a:spcAft>
              <a:buClrTx/>
              <a:buSzTx/>
              <a:buFontTx/>
              <a:buNone/>
              <a:tabLst/>
              <a:defRPr/>
            </a:pPr>
            <a:fld id="{86CB4B4D-7CA3-9044-876B-883B54F8677D}" type="slidenum">
              <a:rPr kumimoji="0" lang="en-US" sz="1000" b="0" i="0" u="none" strike="noStrike" kern="1200" cap="none" spc="0" normalizeH="0" baseline="0" noProof="0" smtClean="0">
                <a:ln>
                  <a:noFill/>
                </a:ln>
                <a:solidFill>
                  <a:srgbClr val="00E5EF"/>
                </a:solidFill>
                <a:effectLst/>
                <a:uLnTx/>
                <a:uFillTx/>
                <a:latin typeface="Arial"/>
                <a:cs typeface="Arial"/>
                <a:sym typeface="Arial"/>
              </a:rPr>
              <a:pPr marL="0" marR="0" lvl="0" indent="0" algn="ctr" defTabSz="914400" rtl="0" eaLnBrk="1" fontAlgn="auto" latinLnBrk="0" hangingPunct="0">
                <a:lnSpc>
                  <a:spcPct val="100000"/>
                </a:lnSpc>
                <a:spcBef>
                  <a:spcPts val="0"/>
                </a:spcBef>
                <a:spcAft>
                  <a:spcPts val="0"/>
                </a:spcAft>
                <a:buClrTx/>
                <a:buSzTx/>
                <a:buFontTx/>
                <a:buNone/>
                <a:tabLst/>
                <a:defRPr/>
              </a:pPr>
              <a:t>36</a:t>
            </a:fld>
            <a:endParaRPr kumimoji="0" sz="1000" b="0" i="0" u="none" strike="noStrike" kern="1200" cap="none" spc="0" normalizeH="0" baseline="0" noProof="0">
              <a:ln>
                <a:noFill/>
              </a:ln>
              <a:solidFill>
                <a:srgbClr val="00E5EF"/>
              </a:solidFill>
              <a:effectLst/>
              <a:uLnTx/>
              <a:uFillTx/>
              <a:latin typeface="Arial"/>
              <a:cs typeface="Arial"/>
              <a:sym typeface="Arial"/>
            </a:endParaRPr>
          </a:p>
        </p:txBody>
      </p:sp>
      <p:grpSp>
        <p:nvGrpSpPr>
          <p:cNvPr id="8" name="Group 7">
            <a:extLst>
              <a:ext uri="{FF2B5EF4-FFF2-40B4-BE49-F238E27FC236}">
                <a16:creationId xmlns:a16="http://schemas.microsoft.com/office/drawing/2014/main" id="{700D9037-9015-4095-E357-C052DC1A8585}"/>
              </a:ext>
            </a:extLst>
          </p:cNvPr>
          <p:cNvGrpSpPr/>
          <p:nvPr/>
        </p:nvGrpSpPr>
        <p:grpSpPr>
          <a:xfrm>
            <a:off x="1820999" y="1180559"/>
            <a:ext cx="10880589" cy="4747968"/>
            <a:chOff x="1820999" y="1180559"/>
            <a:chExt cx="10880589" cy="4747968"/>
          </a:xfrm>
        </p:grpSpPr>
        <p:grpSp>
          <p:nvGrpSpPr>
            <p:cNvPr id="576" name="Group"/>
            <p:cNvGrpSpPr/>
            <p:nvPr/>
          </p:nvGrpSpPr>
          <p:grpSpPr>
            <a:xfrm>
              <a:off x="2239668" y="2840947"/>
              <a:ext cx="9952332" cy="3087580"/>
              <a:chOff x="-1" y="0"/>
              <a:chExt cx="9952330" cy="3087579"/>
            </a:xfrm>
          </p:grpSpPr>
          <p:sp>
            <p:nvSpPr>
              <p:cNvPr id="574" name="Rectangle"/>
              <p:cNvSpPr/>
              <p:nvPr/>
            </p:nvSpPr>
            <p:spPr>
              <a:xfrm>
                <a:off x="-1" y="0"/>
                <a:ext cx="9952330" cy="3087579"/>
              </a:xfrm>
              <a:prstGeom prst="rect">
                <a:avLst/>
              </a:prstGeom>
              <a:solidFill>
                <a:srgbClr val="DFDEF7"/>
              </a:solidFill>
              <a:ln w="12700" cap="flat">
                <a:noFill/>
                <a:miter lim="400000"/>
              </a:ln>
              <a:effectLst/>
            </p:spPr>
            <p:txBody>
              <a:bodyPr wrap="square" lIns="45719" tIns="45719" rIns="45719" bIns="45719" numCol="1" anchor="t">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graphicFrame>
            <p:nvGraphicFramePr>
              <p:cNvPr id="575" name="Chart 10"/>
              <p:cNvGraphicFramePr/>
              <p:nvPr/>
            </p:nvGraphicFramePr>
            <p:xfrm>
              <a:off x="179718" y="173073"/>
              <a:ext cx="9027400" cy="2802426"/>
            </p:xfrm>
            <a:graphic>
              <a:graphicData uri="http://schemas.openxmlformats.org/drawingml/2006/chart">
                <c:chart xmlns:c="http://schemas.openxmlformats.org/drawingml/2006/chart" xmlns:r="http://schemas.openxmlformats.org/officeDocument/2006/relationships" r:id="rId3"/>
              </a:graphicData>
            </a:graphic>
          </p:graphicFrame>
        </p:grpSp>
        <p:sp>
          <p:nvSpPr>
            <p:cNvPr id="3" name="Method:">
              <a:extLst>
                <a:ext uri="{FF2B5EF4-FFF2-40B4-BE49-F238E27FC236}">
                  <a16:creationId xmlns:a16="http://schemas.microsoft.com/office/drawing/2014/main" id="{83741361-114A-43D1-CE3D-950761307088}"/>
                </a:ext>
              </a:extLst>
            </p:cNvPr>
            <p:cNvSpPr txBox="1"/>
            <p:nvPr/>
          </p:nvSpPr>
          <p:spPr>
            <a:xfrm>
              <a:off x="2213156" y="2123145"/>
              <a:ext cx="1120536" cy="26425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defRPr sz="1200" b="1" cap="all" spc="257">
                  <a:solidFill>
                    <a:srgbClr val="5C58D0"/>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200" b="1" i="0" u="none" strike="noStrike" kern="1200" cap="all" spc="257" normalizeH="0" baseline="0" noProof="0">
                  <a:ln>
                    <a:noFill/>
                  </a:ln>
                  <a:solidFill>
                    <a:srgbClr val="5C58D0"/>
                  </a:solidFill>
                  <a:effectLst/>
                  <a:uLnTx/>
                  <a:uFillTx/>
                  <a:latin typeface="Arial" panose="020B0604020202020204"/>
                  <a:ea typeface="+mn-ea"/>
                  <a:cs typeface="+mn-cs"/>
                </a:rPr>
                <a:t>Method:</a:t>
              </a:r>
            </a:p>
          </p:txBody>
        </p:sp>
        <p:sp>
          <p:nvSpPr>
            <p:cNvPr id="4" name="10-minute online survey of pan-oncology patients and caregivers (Feb 2023) to gather insight and understand EPC format preferences">
              <a:extLst>
                <a:ext uri="{FF2B5EF4-FFF2-40B4-BE49-F238E27FC236}">
                  <a16:creationId xmlns:a16="http://schemas.microsoft.com/office/drawing/2014/main" id="{7DE047F9-30A9-4726-D012-5847BBA62F0A}"/>
                </a:ext>
              </a:extLst>
            </p:cNvPr>
            <p:cNvSpPr txBox="1"/>
            <p:nvPr/>
          </p:nvSpPr>
          <p:spPr>
            <a:xfrm>
              <a:off x="3231813" y="2110723"/>
              <a:ext cx="7090545" cy="49202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400">
                  <a:solidFill>
                    <a:srgbClr val="15134C"/>
                  </a:solidFill>
                </a:defRPr>
              </a:pPr>
              <a:r>
                <a:rPr kumimoji="0" sz="1400" b="0" i="0" u="none" strike="noStrike" kern="1200" cap="none" spc="0" normalizeH="0" baseline="0" noProof="0">
                  <a:ln>
                    <a:noFill/>
                  </a:ln>
                  <a:solidFill>
                    <a:srgbClr val="15134C"/>
                  </a:solidFill>
                  <a:effectLst/>
                  <a:uLnTx/>
                  <a:uFillTx/>
                  <a:latin typeface="Arial" panose="020B0604020202020204"/>
                  <a:ea typeface="+mn-ea"/>
                  <a:cs typeface="+mn-cs"/>
                </a:rPr>
                <a:t>10-minute online survey of pan-oncology patients and caregivers (Feb 2023) to gather insight and understand EPC format preferences</a:t>
              </a:r>
              <a:r>
                <a:rPr kumimoji="0" sz="1400" b="0" i="0" u="none" strike="noStrike" kern="1200" cap="none" spc="0" normalizeH="0" baseline="30000" noProof="0">
                  <a:ln>
                    <a:noFill/>
                  </a:ln>
                  <a:solidFill>
                    <a:srgbClr val="15134C"/>
                  </a:solidFill>
                  <a:effectLst/>
                  <a:uLnTx/>
                  <a:uFillTx/>
                  <a:latin typeface="Arial" panose="020B0604020202020204"/>
                  <a:ea typeface="+mn-ea"/>
                  <a:cs typeface="+mn-cs"/>
                </a:rPr>
                <a:t>1</a:t>
              </a:r>
              <a:r>
                <a:rPr kumimoji="0" sz="1400" b="0" i="0" u="none" strike="noStrike" kern="1200" cap="none" spc="0" normalizeH="0" baseline="0" noProof="0">
                  <a:ln>
                    <a:noFill/>
                  </a:ln>
                  <a:solidFill>
                    <a:srgbClr val="15134C"/>
                  </a:solidFill>
                  <a:effectLst/>
                  <a:uLnTx/>
                  <a:uFillTx/>
                  <a:latin typeface="Arial" panose="020B0604020202020204"/>
                  <a:ea typeface="+mn-ea"/>
                  <a:cs typeface="+mn-cs"/>
                </a:rPr>
                <a:t>   </a:t>
              </a:r>
            </a:p>
          </p:txBody>
        </p:sp>
        <p:sp>
          <p:nvSpPr>
            <p:cNvPr id="5" name="Rounded Rectangle 29">
              <a:extLst>
                <a:ext uri="{FF2B5EF4-FFF2-40B4-BE49-F238E27FC236}">
                  <a16:creationId xmlns:a16="http://schemas.microsoft.com/office/drawing/2014/main" id="{E1CD9E27-022B-E3F9-12D9-8EB6FCFA1ADA}"/>
                </a:ext>
              </a:extLst>
            </p:cNvPr>
            <p:cNvSpPr/>
            <p:nvPr/>
          </p:nvSpPr>
          <p:spPr>
            <a:xfrm>
              <a:off x="1820999" y="1180559"/>
              <a:ext cx="10880589" cy="750949"/>
            </a:xfrm>
            <a:prstGeom prst="roundRect">
              <a:avLst>
                <a:gd name="adj" fmla="val 50000"/>
              </a:avLst>
            </a:prstGeom>
            <a:solidFill>
              <a:srgbClr val="5C57D0"/>
            </a:solidFill>
            <a:ln w="12700" cap="flat">
              <a:noFill/>
              <a:miter lim="400000"/>
            </a:ln>
            <a:effectLst/>
          </p:spPr>
          <p:txBody>
            <a:bodyPr wrap="square" lIns="45719" tIns="45719" rIns="45719" bIns="45719" numCol="1"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solidFill>
                    <a:srgbClr val="FFFFFF"/>
                  </a:solidFill>
                </a:defRPr>
              </a:pPr>
              <a:endParaRPr kumimoji="0"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6" name="RESEARCH QUESTION:">
              <a:extLst>
                <a:ext uri="{FF2B5EF4-FFF2-40B4-BE49-F238E27FC236}">
                  <a16:creationId xmlns:a16="http://schemas.microsoft.com/office/drawing/2014/main" id="{5ABEAF8E-1890-4780-B242-CDD8DB766113}"/>
                </a:ext>
              </a:extLst>
            </p:cNvPr>
            <p:cNvSpPr txBox="1"/>
            <p:nvPr/>
          </p:nvSpPr>
          <p:spPr>
            <a:xfrm>
              <a:off x="2213156" y="1285119"/>
              <a:ext cx="2493876" cy="27699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defRPr sz="1200" b="1" cap="all" spc="257">
                  <a:solidFill>
                    <a:srgbClr val="51B9C5"/>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200" b="1" i="0" u="none" strike="noStrike" kern="1200" cap="all" spc="257" normalizeH="0" baseline="0" noProof="0">
                  <a:ln>
                    <a:noFill/>
                  </a:ln>
                  <a:solidFill>
                    <a:srgbClr val="15134C"/>
                  </a:solidFill>
                  <a:effectLst/>
                  <a:uLnTx/>
                  <a:uFillTx/>
                  <a:latin typeface="Arial" panose="020B0604020202020204"/>
                  <a:ea typeface="+mn-ea"/>
                  <a:cs typeface="+mn-cs"/>
                </a:rPr>
                <a:t>RESEARCH QUESTION:</a:t>
              </a:r>
            </a:p>
          </p:txBody>
        </p:sp>
        <p:sp>
          <p:nvSpPr>
            <p:cNvPr id="7" name="“Who are the patients with prostate cancer and where can we impact?”">
              <a:extLst>
                <a:ext uri="{FF2B5EF4-FFF2-40B4-BE49-F238E27FC236}">
                  <a16:creationId xmlns:a16="http://schemas.microsoft.com/office/drawing/2014/main" id="{21E613CE-EB7C-6D23-03DD-1CE172D16262}"/>
                </a:ext>
              </a:extLst>
            </p:cNvPr>
            <p:cNvSpPr txBox="1"/>
            <p:nvPr/>
          </p:nvSpPr>
          <p:spPr>
            <a:xfrm>
              <a:off x="2213156" y="1485785"/>
              <a:ext cx="9764657" cy="32316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2000" b="1">
                  <a:solidFill>
                    <a:srgbClr val="317176"/>
                  </a:solidFill>
                </a:defRPr>
              </a:pPr>
              <a:r>
                <a:rPr kumimoji="0" lang="en-US" sz="1500" b="1" i="0" u="none" strike="noStrike" kern="1200" cap="none" spc="0" normalizeH="0" baseline="0" noProof="0">
                  <a:ln>
                    <a:noFill/>
                  </a:ln>
                  <a:solidFill>
                    <a:srgbClr val="FFFFFF"/>
                  </a:solidFill>
                  <a:effectLst/>
                  <a:uLnTx/>
                  <a:uFillTx/>
                  <a:latin typeface="Arial" panose="020B0604020202020204"/>
                  <a:ea typeface="+mn-ea"/>
                  <a:cs typeface="+mn-cs"/>
                </a:rPr>
                <a:t>“</a:t>
              </a:r>
              <a:r>
                <a:rPr kumimoji="0" lang="en-US" sz="1500" b="1" i="0" u="none" strike="noStrike" kern="1200" cap="none" spc="39" normalizeH="0" baseline="0" noProof="0">
                  <a:ln>
                    <a:noFill/>
                  </a:ln>
                  <a:solidFill>
                    <a:srgbClr val="FFFFFF"/>
                  </a:solidFill>
                  <a:effectLst/>
                  <a:uLnTx/>
                  <a:uFillTx/>
                  <a:latin typeface="Arial" panose="020B0604020202020204"/>
                  <a:ea typeface="+mn-ea"/>
                  <a:cs typeface="+mn-cs"/>
                </a:rPr>
                <a:t>What are the hurdles to oncology patients keeping up-to-date with the latest scientific knowledge?”</a:t>
              </a:r>
            </a:p>
          </p:txBody>
        </p:sp>
      </p:grpSp>
      <p:sp>
        <p:nvSpPr>
          <p:cNvPr id="2" name="Rectangle 20">
            <a:extLst>
              <a:ext uri="{FF2B5EF4-FFF2-40B4-BE49-F238E27FC236}">
                <a16:creationId xmlns:a16="http://schemas.microsoft.com/office/drawing/2014/main" id="{CE9181ED-5F21-1D27-4C39-2DA2C4FAF75E}"/>
              </a:ext>
            </a:extLst>
          </p:cNvPr>
          <p:cNvSpPr/>
          <p:nvPr/>
        </p:nvSpPr>
        <p:spPr>
          <a:xfrm>
            <a:off x="600241" y="4055023"/>
            <a:ext cx="338739" cy="684647"/>
          </a:xfrm>
          <a:prstGeom prst="rect">
            <a:avLst/>
          </a:prstGeom>
          <a:solidFill>
            <a:schemeClr val="accent4"/>
          </a:solidFill>
          <a:ln w="12700">
            <a:solidFill>
              <a:srgbClr val="3B39A3"/>
            </a:solidFill>
            <a:miter/>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100" b="1">
                <a:solidFill>
                  <a:srgbClr val="D5D4F1"/>
                </a:solidFill>
              </a:defRPr>
            </a:pPr>
            <a:endParaRPr kumimoji="0" sz="1100" b="1" i="0" u="none" strike="noStrike" kern="1200" cap="none" spc="0" normalizeH="0" baseline="0" noProof="0">
              <a:ln>
                <a:noFill/>
              </a:ln>
              <a:solidFill>
                <a:srgbClr val="D5D4F1"/>
              </a:solidFill>
              <a:effectLst/>
              <a:uLnTx/>
              <a:uFillTx/>
              <a:latin typeface="Arial" panose="020B0604020202020204"/>
              <a:ea typeface="+mn-ea"/>
              <a:cs typeface="+mn-cs"/>
            </a:endParaRPr>
          </a:p>
        </p:txBody>
      </p:sp>
      <p:sp>
        <p:nvSpPr>
          <p:cNvPr id="10" name="Footer Placeholder 10">
            <a:extLst>
              <a:ext uri="{FF2B5EF4-FFF2-40B4-BE49-F238E27FC236}">
                <a16:creationId xmlns:a16="http://schemas.microsoft.com/office/drawing/2014/main" id="{C9146BE6-8362-4774-DD7A-1805F98B5FA7}"/>
              </a:ext>
            </a:extLst>
          </p:cNvPr>
          <p:cNvSpPr txBox="1"/>
          <p:nvPr/>
        </p:nvSpPr>
        <p:spPr>
          <a:xfrm>
            <a:off x="1681200" y="6209524"/>
            <a:ext cx="8829600" cy="55399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lgn="ctr">
              <a:defRPr sz="1000">
                <a:solidFill>
                  <a:srgbClr val="808080"/>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000" b="0" i="0" u="none" strike="noStrike" kern="1200" cap="none" spc="0" normalizeH="0" baseline="0" noProof="0">
                <a:ln>
                  <a:noFill/>
                </a:ln>
                <a:solidFill>
                  <a:srgbClr val="808080"/>
                </a:solidFill>
                <a:effectLst/>
                <a:uLnTx/>
                <a:uFillTx/>
                <a:latin typeface="Arial" panose="020B0604020202020204"/>
                <a:ea typeface="+mn-ea"/>
                <a:cs typeface="+mn-cs"/>
              </a:rPr>
              <a:t>EPC, enhanced publication content. </a:t>
            </a:r>
            <a:endParaRPr kumimoji="0" lang="en-GB" sz="1000" b="0" i="0" u="none" strike="noStrike" kern="1200" cap="none" spc="0" normalizeH="0" baseline="0" noProof="0">
              <a:ln>
                <a:noFill/>
              </a:ln>
              <a:solidFill>
                <a:srgbClr val="808080"/>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808080"/>
                </a:solidFill>
                <a:effectLst/>
                <a:uLnTx/>
                <a:uFillTx/>
                <a:latin typeface="Arial" panose="020B0604020202020204"/>
                <a:ea typeface="+mn-ea"/>
                <a:cs typeface="+mn-cs"/>
              </a:rPr>
              <a:t>1. Schuler KW, et al. Presented at the 19th Annual Meeting of ISMPP; April 24–26, 2023; Washington, DC, USA; Poster #42</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sz="1000" b="0" i="0" u="none" strike="noStrike" kern="1200" cap="none" spc="0" normalizeH="0" baseline="0" noProof="0">
                <a:ln>
                  <a:noFill/>
                </a:ln>
                <a:solidFill>
                  <a:srgbClr val="808080"/>
                </a:solidFill>
                <a:effectLst/>
                <a:uLnTx/>
                <a:uFillTx/>
                <a:latin typeface="Arial" panose="020B0604020202020204"/>
                <a:ea typeface="+mn-ea"/>
                <a:cs typeface="+mn-cs"/>
              </a:rPr>
              <a:t>This information is for educational use only. Do not copy. Do not distribute.</a:t>
            </a:r>
          </a:p>
        </p:txBody>
      </p:sp>
      <p:sp>
        <p:nvSpPr>
          <p:cNvPr id="9" name="TextBox 37">
            <a:extLst>
              <a:ext uri="{FF2B5EF4-FFF2-40B4-BE49-F238E27FC236}">
                <a16:creationId xmlns:a16="http://schemas.microsoft.com/office/drawing/2014/main" id="{D455741B-FE72-4957-7BFD-731A26550064}"/>
              </a:ext>
            </a:extLst>
          </p:cNvPr>
          <p:cNvSpPr txBox="1"/>
          <p:nvPr/>
        </p:nvSpPr>
        <p:spPr>
          <a:xfrm rot="16200000">
            <a:off x="-635990" y="4248560"/>
            <a:ext cx="2022705" cy="29463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lgn="ctr">
              <a:defRPr sz="1400" b="1">
                <a:solidFill>
                  <a:srgbClr val="221E54"/>
                </a:solidFill>
                <a:latin typeface="Arial Narrow"/>
                <a:ea typeface="Arial Narrow"/>
                <a:cs typeface="Arial Narrow"/>
                <a:sym typeface="Arial Narrow"/>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400" b="1" i="0" u="none" strike="noStrike" kern="1200" cap="none" spc="0" normalizeH="0" baseline="0" noProof="0">
                <a:ln>
                  <a:noFill/>
                </a:ln>
                <a:solidFill>
                  <a:srgbClr val="221E54"/>
                </a:solidFill>
                <a:effectLst/>
                <a:uLnTx/>
                <a:uFillTx/>
                <a:latin typeface="Arial Narrow"/>
                <a:sym typeface="Arial Narrow"/>
              </a:rPr>
              <a:t>Barriers, value, &amp; use</a:t>
            </a:r>
          </a:p>
        </p:txBody>
      </p:sp>
      <p:sp>
        <p:nvSpPr>
          <p:cNvPr id="13" name="Rectangle 39">
            <a:extLst>
              <a:ext uri="{FF2B5EF4-FFF2-40B4-BE49-F238E27FC236}">
                <a16:creationId xmlns:a16="http://schemas.microsoft.com/office/drawing/2014/main" id="{27A6C85C-FBA6-A0D6-B904-CC159F02A19F}"/>
              </a:ext>
            </a:extLst>
          </p:cNvPr>
          <p:cNvSpPr/>
          <p:nvPr/>
        </p:nvSpPr>
        <p:spPr>
          <a:xfrm>
            <a:off x="693235" y="5439567"/>
            <a:ext cx="186812" cy="337354"/>
          </a:xfrm>
          <a:prstGeom prst="rect">
            <a:avLst/>
          </a:prstGeom>
          <a:solidFill>
            <a:schemeClr val="accent2"/>
          </a:solidFill>
          <a:ln w="12700">
            <a:solidFill>
              <a:srgbClr val="5F1B30"/>
            </a:solidFill>
            <a:miter/>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100" b="1">
                <a:solidFill>
                  <a:srgbClr val="F3C4F4"/>
                </a:solidFill>
              </a:defRPr>
            </a:pPr>
            <a:endParaRPr kumimoji="0" sz="1100" b="1" i="0" u="none" strike="noStrike" kern="1200" cap="none" spc="0" normalizeH="0" baseline="0" noProof="0">
              <a:ln>
                <a:noFill/>
              </a:ln>
              <a:solidFill>
                <a:srgbClr val="F3C4F4"/>
              </a:solidFill>
              <a:effectLst/>
              <a:uLnTx/>
              <a:uFillTx/>
              <a:latin typeface="Arial" panose="020B0604020202020204"/>
              <a:ea typeface="+mn-ea"/>
              <a:cs typeface="+mn-cs"/>
            </a:endParaRPr>
          </a:p>
        </p:txBody>
      </p:sp>
      <p:sp>
        <p:nvSpPr>
          <p:cNvPr id="14" name="Rectangle 40">
            <a:extLst>
              <a:ext uri="{FF2B5EF4-FFF2-40B4-BE49-F238E27FC236}">
                <a16:creationId xmlns:a16="http://schemas.microsoft.com/office/drawing/2014/main" id="{0C45081E-F326-1B9B-2E83-445DEFE3C9A9}"/>
              </a:ext>
            </a:extLst>
          </p:cNvPr>
          <p:cNvSpPr/>
          <p:nvPr/>
        </p:nvSpPr>
        <p:spPr>
          <a:xfrm>
            <a:off x="693235" y="5785506"/>
            <a:ext cx="186812" cy="337354"/>
          </a:xfrm>
          <a:prstGeom prst="rect">
            <a:avLst/>
          </a:prstGeom>
          <a:solidFill>
            <a:schemeClr val="accent2"/>
          </a:solidFill>
          <a:ln w="12700">
            <a:solidFill>
              <a:srgbClr val="5F1B30"/>
            </a:solidFill>
            <a:miter/>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100" b="1">
                <a:solidFill>
                  <a:srgbClr val="F3C4F4"/>
                </a:solidFill>
              </a:defRPr>
            </a:pPr>
            <a:endParaRPr kumimoji="0" sz="1100" b="1" i="0" u="none" strike="noStrike" kern="1200" cap="none" spc="0" normalizeH="0" baseline="0" noProof="0">
              <a:ln>
                <a:noFill/>
              </a:ln>
              <a:solidFill>
                <a:srgbClr val="F3C4F4"/>
              </a:solidFill>
              <a:effectLst/>
              <a:uLnTx/>
              <a:uFillTx/>
              <a:latin typeface="Arial" panose="020B0604020202020204"/>
              <a:ea typeface="+mn-ea"/>
              <a:cs typeface="+mn-cs"/>
            </a:endParaRPr>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6">
            <a:extLst>
              <a:ext uri="{FF2B5EF4-FFF2-40B4-BE49-F238E27FC236}">
                <a16:creationId xmlns:a16="http://schemas.microsoft.com/office/drawing/2014/main" id="{6ED64D13-7FA4-5B7F-9E2E-B88B8D4E5005}"/>
              </a:ext>
            </a:extLst>
          </p:cNvPr>
          <p:cNvSpPr/>
          <p:nvPr/>
        </p:nvSpPr>
        <p:spPr>
          <a:xfrm>
            <a:off x="571331" y="3565289"/>
            <a:ext cx="421962" cy="1671498"/>
          </a:xfrm>
          <a:prstGeom prst="rect">
            <a:avLst/>
          </a:prstGeom>
          <a:solidFill>
            <a:srgbClr val="DFDEF7"/>
          </a:solidFill>
          <a:ln w="12700">
            <a:miter lim="400000"/>
          </a:ln>
        </p:spPr>
        <p:txBody>
          <a:bodyPr lIns="45719" rIns="45719"/>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 name="Rectangle 38">
            <a:extLst>
              <a:ext uri="{FF2B5EF4-FFF2-40B4-BE49-F238E27FC236}">
                <a16:creationId xmlns:a16="http://schemas.microsoft.com/office/drawing/2014/main" id="{28181AA5-1FC8-223C-FD1F-1AE354CA9694}"/>
              </a:ext>
            </a:extLst>
          </p:cNvPr>
          <p:cNvSpPr/>
          <p:nvPr/>
        </p:nvSpPr>
        <p:spPr>
          <a:xfrm>
            <a:off x="571331" y="5294795"/>
            <a:ext cx="421962" cy="993286"/>
          </a:xfrm>
          <a:prstGeom prst="rect">
            <a:avLst/>
          </a:prstGeom>
          <a:solidFill>
            <a:srgbClr val="F3C4F4"/>
          </a:solidFill>
          <a:ln w="12700">
            <a:miter lim="400000"/>
          </a:ln>
        </p:spPr>
        <p:txBody>
          <a:bodyPr lIns="45719" rIns="45719"/>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625" name="Rectangle 19"/>
          <p:cNvSpPr/>
          <p:nvPr/>
        </p:nvSpPr>
        <p:spPr>
          <a:xfrm>
            <a:off x="571331" y="2174614"/>
            <a:ext cx="421962" cy="1332667"/>
          </a:xfrm>
          <a:prstGeom prst="rect">
            <a:avLst/>
          </a:prstGeom>
          <a:solidFill>
            <a:srgbClr val="C9FDFF"/>
          </a:solidFill>
          <a:ln w="12700">
            <a:miter lim="400000"/>
          </a:ln>
        </p:spPr>
        <p:txBody>
          <a:bodyPr lIns="45719" rIns="45719"/>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613" name="Rectangle 17"/>
          <p:cNvSpPr/>
          <p:nvPr/>
        </p:nvSpPr>
        <p:spPr>
          <a:xfrm>
            <a:off x="496906" y="4340130"/>
            <a:ext cx="553695" cy="912907"/>
          </a:xfrm>
          <a:prstGeom prst="rect">
            <a:avLst/>
          </a:prstGeom>
          <a:solidFill>
            <a:srgbClr val="DFDEF7"/>
          </a:solidFill>
          <a:ln w="12700">
            <a:miter lim="400000"/>
          </a:ln>
        </p:spPr>
        <p:txBody>
          <a:bodyPr lIns="45719" rIns="45719"/>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614" name="Title 1"/>
          <p:cNvSpPr txBox="1"/>
          <p:nvPr/>
        </p:nvSpPr>
        <p:spPr>
          <a:xfrm>
            <a:off x="1178444" y="398778"/>
            <a:ext cx="8930642" cy="43858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tIns="45720" rIns="45719" bIns="45720" anchor="ctr">
            <a:spAutoFit/>
          </a:bodyPr>
          <a:lstStyle>
            <a:lvl1pPr>
              <a:lnSpc>
                <a:spcPct val="90000"/>
              </a:lnSpc>
              <a:defRPr sz="2500" b="1">
                <a:solidFill>
                  <a:srgbClr val="FFFFFF"/>
                </a:solidFill>
              </a:defRPr>
            </a:lvl1pPr>
          </a:lstStyle>
          <a:p>
            <a:pPr>
              <a:defRPr/>
            </a:pPr>
            <a:r>
              <a:rPr kumimoji="0" sz="2500" b="1" i="0" u="none" strike="noStrike" kern="1200" cap="none" spc="0" normalizeH="0" baseline="0" noProof="0">
                <a:ln>
                  <a:noFill/>
                </a:ln>
                <a:solidFill>
                  <a:srgbClr val="F28C11"/>
                </a:solidFill>
                <a:effectLst/>
                <a:uLnTx/>
                <a:uFillTx/>
                <a:latin typeface="Arial" panose="020B0604020202020204"/>
                <a:ea typeface="+mn-ea"/>
                <a:cs typeface="+mn-cs"/>
              </a:rPr>
              <a:t>Survey: </a:t>
            </a:r>
            <a:r>
              <a:rPr kumimoji="0" lang="en-US" sz="2500" b="1" i="0" u="none" strike="noStrike" kern="1200" cap="none" spc="0" normalizeH="0" baseline="0" noProof="0">
                <a:ln>
                  <a:noFill/>
                </a:ln>
                <a:solidFill>
                  <a:srgbClr val="F28C11"/>
                </a:solidFill>
                <a:effectLst/>
                <a:uLnTx/>
                <a:uFillTx/>
                <a:latin typeface="Arial" panose="020B0604020202020204"/>
                <a:ea typeface="+mn-ea"/>
                <a:cs typeface="+mn-cs"/>
              </a:rPr>
              <a:t>Patients Want to Share PLS and Journal</a:t>
            </a:r>
            <a:r>
              <a:rPr lang="en-US">
                <a:solidFill>
                  <a:srgbClr val="F28C11"/>
                </a:solidFill>
                <a:latin typeface="Arial" panose="020B0604020202020204"/>
              </a:rPr>
              <a:t> Articles </a:t>
            </a:r>
            <a:r>
              <a:rPr lang="en-US">
                <a:latin typeface="Arial" panose="020B0604020202020204"/>
              </a:rPr>
              <a:t>\</a:t>
            </a:r>
            <a:endParaRPr kumimoji="0" sz="2500" b="1" i="0" u="none" strike="noStrike" kern="1200" cap="none" spc="0" normalizeH="0" baseline="0" noProof="0" err="1">
              <a:ln>
                <a:noFill/>
              </a:ln>
              <a:solidFill>
                <a:srgbClr val="FFFFFF"/>
              </a:solidFill>
              <a:effectLst/>
              <a:uLnTx/>
              <a:uFillTx/>
              <a:latin typeface="Arial" panose="020B0604020202020204"/>
              <a:ea typeface="+mn-ea"/>
              <a:cs typeface="+mn-cs"/>
            </a:endParaRPr>
          </a:p>
        </p:txBody>
      </p:sp>
      <p:sp>
        <p:nvSpPr>
          <p:cNvPr id="617" name="Rectangle 17"/>
          <p:cNvSpPr/>
          <p:nvPr/>
        </p:nvSpPr>
        <p:spPr>
          <a:xfrm>
            <a:off x="571331" y="1446702"/>
            <a:ext cx="420214" cy="666281"/>
          </a:xfrm>
          <a:prstGeom prst="rect">
            <a:avLst/>
          </a:prstGeom>
          <a:solidFill>
            <a:srgbClr val="F9D9E3"/>
          </a:solidFill>
          <a:ln w="12700">
            <a:miter lim="400000"/>
          </a:ln>
        </p:spPr>
        <p:txBody>
          <a:bodyPr lIns="45719" rIns="45719"/>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618" name="Straight Connector 8"/>
          <p:cNvSpPr/>
          <p:nvPr/>
        </p:nvSpPr>
        <p:spPr>
          <a:xfrm>
            <a:off x="771796" y="1931508"/>
            <a:ext cx="10902" cy="4175271"/>
          </a:xfrm>
          <a:prstGeom prst="line">
            <a:avLst/>
          </a:prstGeom>
          <a:ln w="57150">
            <a:solidFill>
              <a:srgbClr val="000000"/>
            </a:solidFill>
            <a:miter/>
          </a:ln>
        </p:spPr>
        <p:txBody>
          <a:bodyPr lIns="45719" rIns="45719"/>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619" name="Rectangle 9"/>
          <p:cNvSpPr/>
          <p:nvPr/>
        </p:nvSpPr>
        <p:spPr>
          <a:xfrm>
            <a:off x="679950" y="3692650"/>
            <a:ext cx="205493" cy="371089"/>
          </a:xfrm>
          <a:prstGeom prst="rect">
            <a:avLst/>
          </a:prstGeom>
          <a:solidFill>
            <a:schemeClr val="accent4"/>
          </a:solidFill>
          <a:ln w="12700">
            <a:solidFill>
              <a:srgbClr val="3B39A3"/>
            </a:solidFill>
            <a:miter/>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100" b="1">
                <a:solidFill>
                  <a:srgbClr val="D5D4F1"/>
                </a:solidFill>
              </a:defRPr>
            </a:pPr>
            <a:endParaRPr kumimoji="0" sz="1100" b="1" i="0" u="none" strike="noStrike" kern="1200" cap="none" spc="0" normalizeH="0" baseline="0" noProof="0">
              <a:ln>
                <a:noFill/>
              </a:ln>
              <a:solidFill>
                <a:srgbClr val="D5D4F1"/>
              </a:solidFill>
              <a:effectLst/>
              <a:uLnTx/>
              <a:uFillTx/>
              <a:latin typeface="Arial" panose="020B0604020202020204"/>
              <a:ea typeface="+mn-ea"/>
              <a:cs typeface="+mn-cs"/>
            </a:endParaRPr>
          </a:p>
        </p:txBody>
      </p:sp>
      <p:sp>
        <p:nvSpPr>
          <p:cNvPr id="620" name="Rectangle 10"/>
          <p:cNvSpPr/>
          <p:nvPr/>
        </p:nvSpPr>
        <p:spPr>
          <a:xfrm>
            <a:off x="679950" y="4059683"/>
            <a:ext cx="205493" cy="371089"/>
          </a:xfrm>
          <a:prstGeom prst="rect">
            <a:avLst/>
          </a:prstGeom>
          <a:solidFill>
            <a:schemeClr val="accent4"/>
          </a:solidFill>
          <a:ln w="12700">
            <a:solidFill>
              <a:srgbClr val="3B39A3"/>
            </a:solidFill>
            <a:miter/>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100" b="1">
                <a:solidFill>
                  <a:srgbClr val="D5D4F1"/>
                </a:solidFill>
              </a:defRPr>
            </a:pPr>
            <a:endParaRPr kumimoji="0" sz="1100" b="1" i="0" u="none" strike="noStrike" kern="1200" cap="none" spc="0" normalizeH="0" baseline="0" noProof="0">
              <a:ln>
                <a:noFill/>
              </a:ln>
              <a:solidFill>
                <a:srgbClr val="D5D4F1"/>
              </a:solidFill>
              <a:effectLst/>
              <a:uLnTx/>
              <a:uFillTx/>
              <a:latin typeface="Arial" panose="020B0604020202020204"/>
              <a:ea typeface="+mn-ea"/>
              <a:cs typeface="+mn-cs"/>
            </a:endParaRPr>
          </a:p>
        </p:txBody>
      </p:sp>
      <p:sp>
        <p:nvSpPr>
          <p:cNvPr id="624" name="Rectangle 20"/>
          <p:cNvSpPr/>
          <p:nvPr/>
        </p:nvSpPr>
        <p:spPr>
          <a:xfrm>
            <a:off x="679950" y="1594298"/>
            <a:ext cx="205493" cy="371090"/>
          </a:xfrm>
          <a:prstGeom prst="rect">
            <a:avLst/>
          </a:prstGeom>
          <a:solidFill>
            <a:schemeClr val="accent1"/>
          </a:solidFill>
          <a:ln w="12700">
            <a:solidFill>
              <a:srgbClr val="5F1B30"/>
            </a:solidFill>
            <a:miter/>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200">
                <a:solidFill>
                  <a:srgbClr val="FFFFFF"/>
                </a:solidFill>
              </a:defRPr>
            </a:pPr>
            <a:endParaRPr kumimoji="0" sz="12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626" name="Rectangle 20"/>
          <p:cNvSpPr/>
          <p:nvPr/>
        </p:nvSpPr>
        <p:spPr>
          <a:xfrm>
            <a:off x="679950" y="2291961"/>
            <a:ext cx="205493" cy="371089"/>
          </a:xfrm>
          <a:prstGeom prst="rect">
            <a:avLst/>
          </a:prstGeom>
          <a:solidFill>
            <a:srgbClr val="007378"/>
          </a:solidFill>
          <a:ln w="12700">
            <a:solidFill>
              <a:srgbClr val="5F1B30"/>
            </a:solidFill>
            <a:miter/>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100" b="1">
                <a:solidFill>
                  <a:srgbClr val="C9FDFF"/>
                </a:solidFill>
              </a:defRPr>
            </a:pPr>
            <a:endParaRPr kumimoji="0" sz="1100" b="1" i="0" u="none" strike="noStrike" kern="1200" cap="none" spc="0" normalizeH="0" baseline="0" noProof="0">
              <a:ln>
                <a:noFill/>
              </a:ln>
              <a:solidFill>
                <a:srgbClr val="C9FDFF"/>
              </a:solidFill>
              <a:effectLst/>
              <a:uLnTx/>
              <a:uFillTx/>
              <a:latin typeface="Arial" panose="020B0604020202020204"/>
              <a:ea typeface="+mn-ea"/>
              <a:cs typeface="+mn-cs"/>
            </a:endParaRPr>
          </a:p>
        </p:txBody>
      </p:sp>
      <p:sp>
        <p:nvSpPr>
          <p:cNvPr id="627" name="Rectangle 21"/>
          <p:cNvSpPr/>
          <p:nvPr/>
        </p:nvSpPr>
        <p:spPr>
          <a:xfrm>
            <a:off x="679950" y="2663267"/>
            <a:ext cx="205493" cy="371089"/>
          </a:xfrm>
          <a:prstGeom prst="rect">
            <a:avLst/>
          </a:prstGeom>
          <a:solidFill>
            <a:srgbClr val="007378"/>
          </a:solidFill>
          <a:ln w="12700">
            <a:solidFill>
              <a:srgbClr val="5F1B30"/>
            </a:solidFill>
            <a:miter/>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100" b="1">
                <a:solidFill>
                  <a:srgbClr val="C9FDFF"/>
                </a:solidFill>
              </a:defRPr>
            </a:pPr>
            <a:endParaRPr kumimoji="0" sz="1100" b="1" i="0" u="none" strike="noStrike" kern="1200" cap="none" spc="0" normalizeH="0" baseline="0" noProof="0">
              <a:ln>
                <a:noFill/>
              </a:ln>
              <a:solidFill>
                <a:srgbClr val="C9FDFF"/>
              </a:solidFill>
              <a:effectLst/>
              <a:uLnTx/>
              <a:uFillTx/>
              <a:latin typeface="Arial" panose="020B0604020202020204"/>
              <a:ea typeface="+mn-ea"/>
              <a:cs typeface="+mn-cs"/>
            </a:endParaRPr>
          </a:p>
        </p:txBody>
      </p:sp>
      <p:sp>
        <p:nvSpPr>
          <p:cNvPr id="628" name="Rectangle 22"/>
          <p:cNvSpPr/>
          <p:nvPr/>
        </p:nvSpPr>
        <p:spPr>
          <a:xfrm>
            <a:off x="679950" y="3034572"/>
            <a:ext cx="205493" cy="371089"/>
          </a:xfrm>
          <a:prstGeom prst="rect">
            <a:avLst/>
          </a:prstGeom>
          <a:solidFill>
            <a:srgbClr val="007378"/>
          </a:solidFill>
          <a:ln w="12700">
            <a:solidFill>
              <a:srgbClr val="5F1B30"/>
            </a:solidFill>
            <a:miter/>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100" b="1">
                <a:solidFill>
                  <a:srgbClr val="C9FDFF"/>
                </a:solidFill>
              </a:defRPr>
            </a:pPr>
            <a:endParaRPr kumimoji="0" sz="1100" b="1" i="0" u="none" strike="noStrike" kern="1200" cap="none" spc="0" normalizeH="0" baseline="0" noProof="0">
              <a:ln>
                <a:noFill/>
              </a:ln>
              <a:solidFill>
                <a:srgbClr val="C9FDFF"/>
              </a:solidFill>
              <a:effectLst/>
              <a:uLnTx/>
              <a:uFillTx/>
              <a:latin typeface="Arial" panose="020B0604020202020204"/>
              <a:ea typeface="+mn-ea"/>
              <a:cs typeface="+mn-cs"/>
            </a:endParaRPr>
          </a:p>
        </p:txBody>
      </p:sp>
      <p:sp>
        <p:nvSpPr>
          <p:cNvPr id="631" name="TextBox 25"/>
          <p:cNvSpPr txBox="1"/>
          <p:nvPr/>
        </p:nvSpPr>
        <p:spPr>
          <a:xfrm>
            <a:off x="1161925" y="4415675"/>
            <a:ext cx="995763" cy="75712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ctr">
            <a:spAutoFit/>
          </a:bodyPr>
          <a:lstStyle>
            <a:lvl1pPr>
              <a:lnSpc>
                <a:spcPct val="90000"/>
              </a:lnSpc>
              <a:defRPr sz="1200" b="1">
                <a:solidFill>
                  <a:srgbClr val="15134C"/>
                </a:solidFill>
                <a:latin typeface="Arial Narrow"/>
                <a:ea typeface="Arial Narrow"/>
                <a:cs typeface="Arial Narrow"/>
                <a:sym typeface="Arial Narrow"/>
              </a:defRPr>
            </a:lvl1p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GB" sz="1200" b="0" i="0" u="none" strike="noStrike" kern="1200" cap="none" spc="0" normalizeH="0" baseline="0" noProof="0">
                <a:ln>
                  <a:noFill/>
                </a:ln>
                <a:solidFill>
                  <a:srgbClr val="15134C"/>
                </a:solidFill>
                <a:effectLst/>
                <a:uLnTx/>
                <a:uFillTx/>
                <a:latin typeface="Arial"/>
                <a:cs typeface="Arial"/>
                <a:sym typeface="Arial Narrow"/>
              </a:rPr>
              <a:t>Evaluate patient–HCP use and sharing</a:t>
            </a:r>
          </a:p>
        </p:txBody>
      </p:sp>
      <p:sp>
        <p:nvSpPr>
          <p:cNvPr id="632" name="Isosceles Triangle 26"/>
          <p:cNvSpPr/>
          <p:nvPr/>
        </p:nvSpPr>
        <p:spPr>
          <a:xfrm rot="16200000">
            <a:off x="940092" y="4715155"/>
            <a:ext cx="183668" cy="108738"/>
          </a:xfrm>
          <a:prstGeom prst="triangle">
            <a:avLst/>
          </a:prstGeom>
          <a:solidFill>
            <a:schemeClr val="accent4"/>
          </a:solidFill>
          <a:ln w="12700">
            <a:solidFill>
              <a:srgbClr val="3B39A3"/>
            </a:solidFill>
            <a:miter/>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100" b="1">
                <a:solidFill>
                  <a:srgbClr val="D5D4F1"/>
                </a:solidFill>
              </a:defRPr>
            </a:pPr>
            <a:endParaRPr kumimoji="0" sz="1100" b="1" i="0" u="none" strike="noStrike" kern="1200" cap="none" spc="0" normalizeH="0" baseline="0" noProof="0">
              <a:ln>
                <a:noFill/>
              </a:ln>
              <a:solidFill>
                <a:srgbClr val="D5D4F1"/>
              </a:solidFill>
              <a:effectLst/>
              <a:uLnTx/>
              <a:uFillTx/>
              <a:latin typeface="Arial" panose="020B0604020202020204"/>
              <a:ea typeface="+mn-ea"/>
              <a:cs typeface="+mn-cs"/>
            </a:endParaRPr>
          </a:p>
        </p:txBody>
      </p:sp>
      <p:sp>
        <p:nvSpPr>
          <p:cNvPr id="650" name="Slide Number Placeholder 5"/>
          <p:cNvSpPr txBox="1">
            <a:spLocks noGrp="1"/>
          </p:cNvSpPr>
          <p:nvPr>
            <p:ph type="sldNum" sz="quarter" idx="2"/>
          </p:nvPr>
        </p:nvSpPr>
        <p:spPr>
          <a:xfrm>
            <a:off x="257599" y="6486523"/>
            <a:ext cx="245404" cy="22698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914400" rtl="0" fontAlgn="auto" latinLnBrk="0" hangingPunct="0">
              <a:lnSpc>
                <a:spcPct val="100000"/>
              </a:lnSpc>
              <a:spcBef>
                <a:spcPts val="0"/>
              </a:spcBef>
              <a:spcAft>
                <a:spcPts val="0"/>
              </a:spcAft>
              <a:buClrTx/>
              <a:buSzTx/>
              <a:buFontTx/>
              <a:buNone/>
              <a:tabLst/>
              <a:defRPr kumimoji="0" sz="1000" b="0" i="0" u="none" strike="noStrike" cap="none" spc="0" normalizeH="0" baseline="0">
                <a:ln>
                  <a:noFill/>
                </a:ln>
                <a:solidFill>
                  <a:schemeClr val="accent5"/>
                </a:solidFill>
                <a:effectLst/>
                <a:uFillTx/>
                <a:latin typeface="Arial"/>
                <a:ea typeface="Arial"/>
                <a:cs typeface="Arial"/>
                <a:sym typeface="Arial"/>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a:lstStyle>
          <a:p>
            <a:pPr marL="0" marR="0" lvl="0" indent="0" algn="ctr" defTabSz="914400" rtl="0" eaLnBrk="1" fontAlgn="auto" latinLnBrk="0" hangingPunct="0">
              <a:lnSpc>
                <a:spcPct val="100000"/>
              </a:lnSpc>
              <a:spcBef>
                <a:spcPts val="0"/>
              </a:spcBef>
              <a:spcAft>
                <a:spcPts val="0"/>
              </a:spcAft>
              <a:buClrTx/>
              <a:buSzTx/>
              <a:buFontTx/>
              <a:buNone/>
              <a:tabLst/>
              <a:defRPr/>
            </a:pPr>
            <a:fld id="{86CB4B4D-7CA3-9044-876B-883B54F8677D}" type="slidenum">
              <a:rPr kumimoji="0" lang="en-US" sz="1000" b="0" i="0" u="none" strike="noStrike" kern="1200" cap="none" spc="0" normalizeH="0" baseline="0" noProof="0" smtClean="0">
                <a:ln>
                  <a:noFill/>
                </a:ln>
                <a:solidFill>
                  <a:srgbClr val="00E5EF"/>
                </a:solidFill>
                <a:effectLst/>
                <a:uLnTx/>
                <a:uFillTx/>
                <a:latin typeface="Arial"/>
                <a:cs typeface="Arial"/>
                <a:sym typeface="Arial"/>
              </a:rPr>
              <a:pPr marL="0" marR="0" lvl="0" indent="0" algn="ctr" defTabSz="914400" rtl="0" eaLnBrk="1" fontAlgn="auto" latinLnBrk="0" hangingPunct="0">
                <a:lnSpc>
                  <a:spcPct val="100000"/>
                </a:lnSpc>
                <a:spcBef>
                  <a:spcPts val="0"/>
                </a:spcBef>
                <a:spcAft>
                  <a:spcPts val="0"/>
                </a:spcAft>
                <a:buClrTx/>
                <a:buSzTx/>
                <a:buFontTx/>
                <a:buNone/>
                <a:tabLst/>
                <a:defRPr/>
              </a:pPr>
              <a:t>37</a:t>
            </a:fld>
            <a:endParaRPr kumimoji="0" sz="1000" b="0" i="0" u="none" strike="noStrike" kern="1200" cap="none" spc="0" normalizeH="0" baseline="0" noProof="0">
              <a:ln>
                <a:noFill/>
              </a:ln>
              <a:solidFill>
                <a:srgbClr val="00E5EF"/>
              </a:solidFill>
              <a:effectLst/>
              <a:uLnTx/>
              <a:uFillTx/>
              <a:latin typeface="Arial"/>
              <a:cs typeface="Arial"/>
              <a:sym typeface="Arial"/>
            </a:endParaRPr>
          </a:p>
        </p:txBody>
      </p:sp>
      <p:sp>
        <p:nvSpPr>
          <p:cNvPr id="2" name="Rectangle 20">
            <a:extLst>
              <a:ext uri="{FF2B5EF4-FFF2-40B4-BE49-F238E27FC236}">
                <a16:creationId xmlns:a16="http://schemas.microsoft.com/office/drawing/2014/main" id="{EFFE1BB2-5B41-6797-6C38-D54041BEAC3E}"/>
              </a:ext>
            </a:extLst>
          </p:cNvPr>
          <p:cNvSpPr/>
          <p:nvPr/>
        </p:nvSpPr>
        <p:spPr>
          <a:xfrm>
            <a:off x="600241" y="4427199"/>
            <a:ext cx="338739" cy="684648"/>
          </a:xfrm>
          <a:prstGeom prst="rect">
            <a:avLst/>
          </a:prstGeom>
          <a:solidFill>
            <a:schemeClr val="accent4"/>
          </a:solidFill>
          <a:ln w="12700">
            <a:solidFill>
              <a:srgbClr val="3B39A3"/>
            </a:solidFill>
            <a:miter/>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100" b="1">
                <a:solidFill>
                  <a:srgbClr val="D5D4F1"/>
                </a:solidFill>
              </a:defRPr>
            </a:pPr>
            <a:endParaRPr kumimoji="0" sz="1100" b="1" i="0" u="none" strike="noStrike" kern="1200" cap="none" spc="0" normalizeH="0" baseline="0" noProof="0">
              <a:ln>
                <a:noFill/>
              </a:ln>
              <a:solidFill>
                <a:srgbClr val="D5D4F1"/>
              </a:solidFill>
              <a:effectLst/>
              <a:uLnTx/>
              <a:uFillTx/>
              <a:latin typeface="Arial" panose="020B0604020202020204"/>
              <a:ea typeface="+mn-ea"/>
              <a:cs typeface="+mn-cs"/>
            </a:endParaRPr>
          </a:p>
        </p:txBody>
      </p:sp>
      <p:sp>
        <p:nvSpPr>
          <p:cNvPr id="7" name="Footer Placeholder 10">
            <a:extLst>
              <a:ext uri="{FF2B5EF4-FFF2-40B4-BE49-F238E27FC236}">
                <a16:creationId xmlns:a16="http://schemas.microsoft.com/office/drawing/2014/main" id="{DF2C9313-6DD1-9175-DDB0-63FB2C4120BA}"/>
              </a:ext>
            </a:extLst>
          </p:cNvPr>
          <p:cNvSpPr txBox="1"/>
          <p:nvPr/>
        </p:nvSpPr>
        <p:spPr>
          <a:xfrm>
            <a:off x="1668114" y="6187154"/>
            <a:ext cx="8829600" cy="55399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lgn="ctr">
              <a:defRPr sz="1000">
                <a:solidFill>
                  <a:srgbClr val="808080"/>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000" b="0" i="0" u="none" strike="noStrike" kern="1200" cap="none" spc="0" normalizeH="0" baseline="0" noProof="0">
                <a:ln>
                  <a:noFill/>
                </a:ln>
                <a:solidFill>
                  <a:srgbClr val="808080"/>
                </a:solidFill>
                <a:effectLst/>
                <a:uLnTx/>
                <a:uFillTx/>
                <a:latin typeface="Arial" panose="020B0604020202020204"/>
                <a:ea typeface="+mn-ea"/>
                <a:cs typeface="+mn-cs"/>
              </a:rPr>
              <a:t>EPC, enhanced publication content</a:t>
            </a:r>
            <a:r>
              <a:rPr kumimoji="0" lang="en-GB" sz="1000" b="0" i="0" u="none" strike="noStrike" kern="1200" cap="none" spc="0" normalizeH="0" baseline="0" noProof="0">
                <a:ln>
                  <a:noFill/>
                </a:ln>
                <a:solidFill>
                  <a:srgbClr val="808080"/>
                </a:solidFill>
                <a:effectLst/>
                <a:uLnTx/>
                <a:uFillTx/>
                <a:latin typeface="Arial" panose="020B0604020202020204"/>
                <a:ea typeface="+mn-ea"/>
                <a:cs typeface="+mn-cs"/>
              </a:rPr>
              <a:t>; HCP, healthcare professional; PLS, plain language summary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808080"/>
                </a:solidFill>
                <a:effectLst/>
                <a:uLnTx/>
                <a:uFillTx/>
                <a:latin typeface="Arial" panose="020B0604020202020204"/>
                <a:ea typeface="+mn-ea"/>
                <a:cs typeface="+mn-cs"/>
              </a:rPr>
              <a:t>1. Schuler KW, et al. Presented at the 19th Annual Meeting of ISMPP; April 24–26, 2023; Washington, DC, USA; Poster #42</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sz="1000" b="0" i="0" u="none" strike="noStrike" kern="1200" cap="none" spc="0" normalizeH="0" baseline="0" noProof="0">
                <a:ln>
                  <a:noFill/>
                </a:ln>
                <a:solidFill>
                  <a:srgbClr val="808080"/>
                </a:solidFill>
                <a:effectLst/>
                <a:uLnTx/>
                <a:uFillTx/>
                <a:latin typeface="Arial" panose="020B0604020202020204"/>
                <a:ea typeface="+mn-ea"/>
                <a:cs typeface="+mn-cs"/>
              </a:rPr>
              <a:t>This information is for educational use only. Do not copy. Do not distribute.</a:t>
            </a:r>
          </a:p>
        </p:txBody>
      </p:sp>
      <p:sp>
        <p:nvSpPr>
          <p:cNvPr id="8" name="TextBox 37">
            <a:extLst>
              <a:ext uri="{FF2B5EF4-FFF2-40B4-BE49-F238E27FC236}">
                <a16:creationId xmlns:a16="http://schemas.microsoft.com/office/drawing/2014/main" id="{BCC626D5-4EC3-8A60-6E76-64A3ACE635CC}"/>
              </a:ext>
            </a:extLst>
          </p:cNvPr>
          <p:cNvSpPr txBox="1"/>
          <p:nvPr/>
        </p:nvSpPr>
        <p:spPr>
          <a:xfrm rot="16200000">
            <a:off x="-635990" y="4602407"/>
            <a:ext cx="2022705" cy="29463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lgn="ctr">
              <a:defRPr sz="1400" b="1">
                <a:solidFill>
                  <a:srgbClr val="221E54"/>
                </a:solidFill>
                <a:latin typeface="Arial Narrow"/>
                <a:ea typeface="Arial Narrow"/>
                <a:cs typeface="Arial Narrow"/>
                <a:sym typeface="Arial Narrow"/>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400" b="1" i="0" u="none" strike="noStrike" kern="1200" cap="none" spc="0" normalizeH="0" baseline="0" noProof="0">
                <a:ln>
                  <a:noFill/>
                </a:ln>
                <a:solidFill>
                  <a:srgbClr val="221E54"/>
                </a:solidFill>
                <a:effectLst/>
                <a:uLnTx/>
                <a:uFillTx/>
                <a:latin typeface="Arial Narrow"/>
                <a:sym typeface="Arial Narrow"/>
              </a:rPr>
              <a:t>Barriers, value, &amp; use</a:t>
            </a:r>
          </a:p>
        </p:txBody>
      </p:sp>
      <p:sp>
        <p:nvSpPr>
          <p:cNvPr id="11" name="Rectangle 39">
            <a:extLst>
              <a:ext uri="{FF2B5EF4-FFF2-40B4-BE49-F238E27FC236}">
                <a16:creationId xmlns:a16="http://schemas.microsoft.com/office/drawing/2014/main" id="{75AC1677-906C-E39C-6C27-803ED01A23C2}"/>
              </a:ext>
            </a:extLst>
          </p:cNvPr>
          <p:cNvSpPr/>
          <p:nvPr/>
        </p:nvSpPr>
        <p:spPr>
          <a:xfrm>
            <a:off x="693235" y="5439567"/>
            <a:ext cx="186812" cy="337354"/>
          </a:xfrm>
          <a:prstGeom prst="rect">
            <a:avLst/>
          </a:prstGeom>
          <a:solidFill>
            <a:schemeClr val="accent2"/>
          </a:solidFill>
          <a:ln w="12700">
            <a:solidFill>
              <a:srgbClr val="5F1B30"/>
            </a:solidFill>
            <a:miter/>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100" b="1">
                <a:solidFill>
                  <a:srgbClr val="F3C4F4"/>
                </a:solidFill>
              </a:defRPr>
            </a:pPr>
            <a:endParaRPr kumimoji="0" sz="1100" b="1" i="0" u="none" strike="noStrike" kern="1200" cap="none" spc="0" normalizeH="0" baseline="0" noProof="0">
              <a:ln>
                <a:noFill/>
              </a:ln>
              <a:solidFill>
                <a:srgbClr val="F3C4F4"/>
              </a:solidFill>
              <a:effectLst/>
              <a:uLnTx/>
              <a:uFillTx/>
              <a:latin typeface="Arial" panose="020B0604020202020204"/>
              <a:ea typeface="+mn-ea"/>
              <a:cs typeface="+mn-cs"/>
            </a:endParaRPr>
          </a:p>
        </p:txBody>
      </p:sp>
      <p:sp>
        <p:nvSpPr>
          <p:cNvPr id="12" name="Rectangle 40">
            <a:extLst>
              <a:ext uri="{FF2B5EF4-FFF2-40B4-BE49-F238E27FC236}">
                <a16:creationId xmlns:a16="http://schemas.microsoft.com/office/drawing/2014/main" id="{DE601501-BAB2-99DC-26B7-3F55C693FD34}"/>
              </a:ext>
            </a:extLst>
          </p:cNvPr>
          <p:cNvSpPr/>
          <p:nvPr/>
        </p:nvSpPr>
        <p:spPr>
          <a:xfrm>
            <a:off x="693235" y="5785506"/>
            <a:ext cx="186812" cy="337354"/>
          </a:xfrm>
          <a:prstGeom prst="rect">
            <a:avLst/>
          </a:prstGeom>
          <a:solidFill>
            <a:schemeClr val="accent2"/>
          </a:solidFill>
          <a:ln w="12700">
            <a:solidFill>
              <a:srgbClr val="5F1B30"/>
            </a:solidFill>
            <a:miter/>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100" b="1">
                <a:solidFill>
                  <a:srgbClr val="F3C4F4"/>
                </a:solidFill>
              </a:defRPr>
            </a:pPr>
            <a:endParaRPr kumimoji="0" sz="1100" b="1" i="0" u="none" strike="noStrike" kern="1200" cap="none" spc="0" normalizeH="0" baseline="0" noProof="0">
              <a:ln>
                <a:noFill/>
              </a:ln>
              <a:solidFill>
                <a:srgbClr val="F3C4F4"/>
              </a:solidFill>
              <a:effectLst/>
              <a:uLnTx/>
              <a:uFillTx/>
              <a:latin typeface="Arial" panose="020B0604020202020204"/>
              <a:ea typeface="+mn-ea"/>
              <a:cs typeface="+mn-cs"/>
            </a:endParaRPr>
          </a:p>
        </p:txBody>
      </p:sp>
      <p:grpSp>
        <p:nvGrpSpPr>
          <p:cNvPr id="16" name="Group 15">
            <a:extLst>
              <a:ext uri="{FF2B5EF4-FFF2-40B4-BE49-F238E27FC236}">
                <a16:creationId xmlns:a16="http://schemas.microsoft.com/office/drawing/2014/main" id="{7103746A-AB40-8976-CAF0-18E01879184B}"/>
              </a:ext>
            </a:extLst>
          </p:cNvPr>
          <p:cNvGrpSpPr/>
          <p:nvPr/>
        </p:nvGrpSpPr>
        <p:grpSpPr>
          <a:xfrm>
            <a:off x="1335653" y="1180560"/>
            <a:ext cx="11580247" cy="4926219"/>
            <a:chOff x="1335653" y="1180560"/>
            <a:chExt cx="11580247" cy="4926219"/>
          </a:xfrm>
        </p:grpSpPr>
        <p:sp>
          <p:nvSpPr>
            <p:cNvPr id="3" name="Rounded Rectangle 29">
              <a:extLst>
                <a:ext uri="{FF2B5EF4-FFF2-40B4-BE49-F238E27FC236}">
                  <a16:creationId xmlns:a16="http://schemas.microsoft.com/office/drawing/2014/main" id="{66F7740E-E41B-45CF-2076-FBA565428298}"/>
                </a:ext>
              </a:extLst>
            </p:cNvPr>
            <p:cNvSpPr/>
            <p:nvPr/>
          </p:nvSpPr>
          <p:spPr>
            <a:xfrm>
              <a:off x="1335653" y="1180560"/>
              <a:ext cx="11580247" cy="1332667"/>
            </a:xfrm>
            <a:prstGeom prst="roundRect">
              <a:avLst>
                <a:gd name="adj" fmla="val 50000"/>
              </a:avLst>
            </a:prstGeom>
            <a:solidFill>
              <a:srgbClr val="5C57D0"/>
            </a:solidFill>
            <a:ln w="12700" cap="flat">
              <a:noFill/>
              <a:miter lim="400000"/>
            </a:ln>
            <a:effectLst/>
          </p:spPr>
          <p:txBody>
            <a:bodyPr wrap="square" lIns="45719" tIns="45719" rIns="45719" bIns="45719" numCol="1"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solidFill>
                    <a:srgbClr val="FFFFFF"/>
                  </a:solidFill>
                </a:defRPr>
              </a:pPr>
              <a:endParaRPr kumimoji="0"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611" name="Rectangle"/>
            <p:cNvSpPr/>
            <p:nvPr/>
          </p:nvSpPr>
          <p:spPr>
            <a:xfrm>
              <a:off x="5603117" y="1180560"/>
              <a:ext cx="5687192" cy="4926219"/>
            </a:xfrm>
            <a:prstGeom prst="rect">
              <a:avLst/>
            </a:prstGeom>
            <a:solidFill>
              <a:srgbClr val="DFDEF7"/>
            </a:solidFill>
            <a:ln w="12700">
              <a:miter lim="400000"/>
            </a:ln>
          </p:spPr>
          <p:txBody>
            <a:bodyPr lIns="45719" rIns="45719"/>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graphicFrame>
          <p:nvGraphicFramePr>
            <p:cNvPr id="612" name="Chart 83"/>
            <p:cNvGraphicFramePr/>
            <p:nvPr/>
          </p:nvGraphicFramePr>
          <p:xfrm>
            <a:off x="6711507" y="1594584"/>
            <a:ext cx="3655574" cy="3655575"/>
          </p:xfrm>
          <a:graphic>
            <a:graphicData uri="http://schemas.openxmlformats.org/drawingml/2006/chart">
              <c:chart xmlns:c="http://schemas.openxmlformats.org/drawingml/2006/chart" xmlns:r="http://schemas.openxmlformats.org/officeDocument/2006/relationships" r:id="rId2"/>
            </a:graphicData>
          </a:graphic>
        </p:graphicFrame>
        <p:sp>
          <p:nvSpPr>
            <p:cNvPr id="633" name="Method:"/>
            <p:cNvSpPr txBox="1"/>
            <p:nvPr/>
          </p:nvSpPr>
          <p:spPr>
            <a:xfrm>
              <a:off x="2213156" y="2875286"/>
              <a:ext cx="1120536" cy="26425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defRPr sz="1200" b="1" cap="all" spc="257">
                  <a:solidFill>
                    <a:srgbClr val="5C58D0"/>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200" b="1" i="0" u="none" strike="noStrike" kern="1200" cap="all" spc="257" normalizeH="0" baseline="0" noProof="0">
                  <a:ln>
                    <a:noFill/>
                  </a:ln>
                  <a:solidFill>
                    <a:srgbClr val="5C58D0"/>
                  </a:solidFill>
                  <a:effectLst/>
                  <a:uLnTx/>
                  <a:uFillTx/>
                  <a:latin typeface="Arial" panose="020B0604020202020204"/>
                  <a:ea typeface="+mn-ea"/>
                  <a:cs typeface="+mn-cs"/>
                </a:rPr>
                <a:t>Method:</a:t>
              </a:r>
            </a:p>
          </p:txBody>
        </p:sp>
        <p:sp>
          <p:nvSpPr>
            <p:cNvPr id="634" name="10-minute online survey of pan-oncology patients and caregivers (Feb 2023) to gather insight and understand EPC format preferences"/>
            <p:cNvSpPr txBox="1"/>
            <p:nvPr/>
          </p:nvSpPr>
          <p:spPr>
            <a:xfrm>
              <a:off x="2214270" y="3179498"/>
              <a:ext cx="2475095" cy="110162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400">
                  <a:solidFill>
                    <a:srgbClr val="15134C"/>
                  </a:solidFill>
                </a:defRPr>
              </a:pPr>
              <a:r>
                <a:rPr kumimoji="0" sz="1400" b="0" i="0" u="none" strike="noStrike" kern="1200" cap="none" spc="0" normalizeH="0" baseline="0" noProof="0">
                  <a:ln>
                    <a:noFill/>
                  </a:ln>
                  <a:solidFill>
                    <a:srgbClr val="15134C"/>
                  </a:solidFill>
                  <a:effectLst/>
                  <a:uLnTx/>
                  <a:uFillTx/>
                  <a:latin typeface="Arial" panose="020B0604020202020204"/>
                  <a:ea typeface="+mn-ea"/>
                  <a:cs typeface="+mn-cs"/>
                </a:rPr>
                <a:t>10-minute online survey of pan-oncology patients and caregivers (Feb 2023) to gather insight and understand EPC format preferences</a:t>
              </a:r>
              <a:r>
                <a:rPr kumimoji="0" sz="1400" b="0" i="0" u="none" strike="noStrike" kern="1200" cap="none" spc="0" normalizeH="0" baseline="30000" noProof="0">
                  <a:ln>
                    <a:noFill/>
                  </a:ln>
                  <a:solidFill>
                    <a:srgbClr val="15134C"/>
                  </a:solidFill>
                  <a:effectLst/>
                  <a:uLnTx/>
                  <a:uFillTx/>
                  <a:latin typeface="Arial" panose="020B0604020202020204"/>
                  <a:ea typeface="+mn-ea"/>
                  <a:cs typeface="+mn-cs"/>
                </a:rPr>
                <a:t>1</a:t>
              </a:r>
              <a:r>
                <a:rPr kumimoji="0" sz="1400" b="0" i="0" u="none" strike="noStrike" kern="1200" cap="none" spc="0" normalizeH="0" baseline="0" noProof="0">
                  <a:ln>
                    <a:noFill/>
                  </a:ln>
                  <a:solidFill>
                    <a:srgbClr val="15134C"/>
                  </a:solidFill>
                  <a:effectLst/>
                  <a:uLnTx/>
                  <a:uFillTx/>
                  <a:latin typeface="Arial" panose="020B0604020202020204"/>
                  <a:ea typeface="+mn-ea"/>
                  <a:cs typeface="+mn-cs"/>
                </a:rPr>
                <a:t>   </a:t>
              </a:r>
            </a:p>
          </p:txBody>
        </p:sp>
        <p:sp>
          <p:nvSpPr>
            <p:cNvPr id="637" name="TextBox 6"/>
            <p:cNvSpPr txBox="1"/>
            <p:nvPr/>
          </p:nvSpPr>
          <p:spPr>
            <a:xfrm>
              <a:off x="5726786" y="1256241"/>
              <a:ext cx="712256" cy="26425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lvl1pPr>
                <a:defRPr sz="1200" b="1" cap="all" spc="257">
                  <a:solidFill>
                    <a:srgbClr val="5C58D0"/>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200" b="1" i="0" u="none" strike="noStrike" kern="1200" cap="all" spc="257" normalizeH="0" baseline="0" noProof="0">
                  <a:ln>
                    <a:noFill/>
                  </a:ln>
                  <a:solidFill>
                    <a:srgbClr val="5C58D0"/>
                  </a:solidFill>
                  <a:effectLst/>
                  <a:uLnTx/>
                  <a:uFillTx/>
                  <a:latin typeface="Arial" panose="020B0604020202020204"/>
                  <a:ea typeface="+mn-ea"/>
                  <a:cs typeface="+mn-cs"/>
                </a:rPr>
                <a:t>N=114</a:t>
              </a:r>
            </a:p>
          </p:txBody>
        </p:sp>
        <p:sp>
          <p:nvSpPr>
            <p:cNvPr id="638" name="TextBox 44"/>
            <p:cNvSpPr txBox="1"/>
            <p:nvPr/>
          </p:nvSpPr>
          <p:spPr>
            <a:xfrm>
              <a:off x="10109086" y="5077519"/>
              <a:ext cx="449928" cy="28882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lvl1pPr>
                <a:lnSpc>
                  <a:spcPct val="90000"/>
                </a:lnSpc>
                <a:spcBef>
                  <a:spcPts val="1000"/>
                </a:spcBef>
                <a:defRPr sz="1400" b="1">
                  <a:solidFill>
                    <a:schemeClr val="accent2"/>
                  </a:solidFill>
                </a:defRPr>
              </a:lvl1pPr>
            </a:lstStyle>
            <a:p>
              <a:pPr marL="0" marR="0" lvl="0" indent="0" algn="l" defTabSz="914400" rtl="0" eaLnBrk="1" fontAlgn="auto" latinLnBrk="0" hangingPunct="1">
                <a:lnSpc>
                  <a:spcPct val="90000"/>
                </a:lnSpc>
                <a:spcBef>
                  <a:spcPts val="1000"/>
                </a:spcBef>
                <a:spcAft>
                  <a:spcPts val="0"/>
                </a:spcAft>
                <a:buClrTx/>
                <a:buSzTx/>
                <a:buFontTx/>
                <a:buNone/>
                <a:tabLst/>
                <a:defRPr/>
              </a:pPr>
              <a:r>
                <a:rPr kumimoji="0" sz="1400" b="1" i="0" u="none" strike="noStrike" kern="1200" cap="none" spc="0" normalizeH="0" baseline="0" noProof="0">
                  <a:ln>
                    <a:noFill/>
                  </a:ln>
                  <a:solidFill>
                    <a:srgbClr val="811983"/>
                  </a:solidFill>
                  <a:effectLst/>
                  <a:uLnTx/>
                  <a:uFillTx/>
                  <a:latin typeface="Arial" panose="020B0604020202020204"/>
                  <a:ea typeface="+mn-ea"/>
                  <a:cs typeface="+mn-cs"/>
                </a:rPr>
                <a:t>PLS</a:t>
              </a:r>
            </a:p>
          </p:txBody>
        </p:sp>
        <p:sp>
          <p:nvSpPr>
            <p:cNvPr id="639" name="TextBox 45"/>
            <p:cNvSpPr txBox="1"/>
            <p:nvPr/>
          </p:nvSpPr>
          <p:spPr>
            <a:xfrm>
              <a:off x="5918856" y="3444545"/>
              <a:ext cx="683899" cy="28882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lvl1pPr algn="r">
                <a:lnSpc>
                  <a:spcPct val="90000"/>
                </a:lnSpc>
                <a:spcBef>
                  <a:spcPts val="1000"/>
                </a:spcBef>
                <a:defRPr sz="1400" b="1">
                  <a:solidFill>
                    <a:srgbClr val="100E3B"/>
                  </a:solidFill>
                </a:defRPr>
              </a:lvl1pPr>
            </a:lstStyle>
            <a:p>
              <a:pPr marL="0" marR="0" lvl="0" indent="0" algn="r" defTabSz="914400" rtl="0" eaLnBrk="1" fontAlgn="auto" latinLnBrk="0" hangingPunct="1">
                <a:lnSpc>
                  <a:spcPct val="90000"/>
                </a:lnSpc>
                <a:spcBef>
                  <a:spcPts val="1000"/>
                </a:spcBef>
                <a:spcAft>
                  <a:spcPts val="0"/>
                </a:spcAft>
                <a:buClrTx/>
                <a:buSzTx/>
                <a:buFontTx/>
                <a:buNone/>
                <a:tabLst/>
                <a:defRPr/>
              </a:pPr>
              <a:r>
                <a:rPr kumimoji="0" sz="1400" b="1" i="0" u="none" strike="noStrike" kern="1200" cap="none" spc="0" normalizeH="0" baseline="0" noProof="0">
                  <a:ln>
                    <a:noFill/>
                  </a:ln>
                  <a:solidFill>
                    <a:srgbClr val="100E3B"/>
                  </a:solidFill>
                  <a:effectLst/>
                  <a:uLnTx/>
                  <a:uFillTx/>
                  <a:latin typeface="Arial" panose="020B0604020202020204"/>
                  <a:ea typeface="+mn-ea"/>
                  <a:cs typeface="+mn-cs"/>
                </a:rPr>
                <a:t>Videos</a:t>
              </a:r>
            </a:p>
          </p:txBody>
        </p:sp>
        <p:sp>
          <p:nvSpPr>
            <p:cNvPr id="640" name="TextBox 46"/>
            <p:cNvSpPr txBox="1"/>
            <p:nvPr/>
          </p:nvSpPr>
          <p:spPr>
            <a:xfrm>
              <a:off x="5793888" y="4437458"/>
              <a:ext cx="1171026" cy="47228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p>
              <a:pPr marL="0" marR="0" lvl="0" indent="0" algn="ctr" defTabSz="914400" rtl="0" eaLnBrk="1" fontAlgn="auto" latinLnBrk="0" hangingPunct="1">
                <a:lnSpc>
                  <a:spcPct val="90000"/>
                </a:lnSpc>
                <a:spcBef>
                  <a:spcPts val="0"/>
                </a:spcBef>
                <a:spcAft>
                  <a:spcPts val="0"/>
                </a:spcAft>
                <a:buClrTx/>
                <a:buSzTx/>
                <a:buFontTx/>
                <a:buNone/>
                <a:tabLst/>
                <a:defRPr sz="1400" b="1">
                  <a:solidFill>
                    <a:srgbClr val="2B2B7E"/>
                  </a:solidFill>
                </a:defRPr>
              </a:pPr>
              <a:r>
                <a:rPr kumimoji="0" sz="1400" b="1" i="0" u="none" strike="noStrike" kern="1200" cap="none" spc="0" normalizeH="0" baseline="0" noProof="0">
                  <a:ln>
                    <a:noFill/>
                  </a:ln>
                  <a:solidFill>
                    <a:srgbClr val="2B2B7E"/>
                  </a:solidFill>
                  <a:effectLst/>
                  <a:uLnTx/>
                  <a:uFillTx/>
                  <a:latin typeface="Arial" panose="020B0604020202020204"/>
                  <a:ea typeface="+mn-ea"/>
                  <a:cs typeface="+mn-cs"/>
                </a:rPr>
                <a:t>Interactive</a:t>
              </a:r>
            </a:p>
            <a:p>
              <a:pPr marL="0" marR="0" lvl="0" indent="0" algn="ctr" defTabSz="914400" rtl="0" eaLnBrk="1" fontAlgn="auto" latinLnBrk="0" hangingPunct="1">
                <a:lnSpc>
                  <a:spcPct val="90000"/>
                </a:lnSpc>
                <a:spcBef>
                  <a:spcPts val="0"/>
                </a:spcBef>
                <a:spcAft>
                  <a:spcPts val="0"/>
                </a:spcAft>
                <a:buClrTx/>
                <a:buSzTx/>
                <a:buFontTx/>
                <a:buNone/>
                <a:tabLst/>
                <a:defRPr sz="1400" b="1">
                  <a:solidFill>
                    <a:srgbClr val="2B2B7E"/>
                  </a:solidFill>
                </a:defRPr>
              </a:pPr>
              <a:r>
                <a:rPr kumimoji="0" sz="1400" b="1" i="0" u="none" strike="noStrike" kern="1200" cap="none" spc="0" normalizeH="0" baseline="0" noProof="0">
                  <a:ln>
                    <a:noFill/>
                  </a:ln>
                  <a:solidFill>
                    <a:srgbClr val="2B2B7E"/>
                  </a:solidFill>
                  <a:effectLst/>
                  <a:uLnTx/>
                  <a:uFillTx/>
                  <a:latin typeface="Arial" panose="020B0604020202020204"/>
                  <a:ea typeface="+mn-ea"/>
                  <a:cs typeface="+mn-cs"/>
                </a:rPr>
                <a:t>Infographics</a:t>
              </a:r>
            </a:p>
          </p:txBody>
        </p:sp>
        <p:sp>
          <p:nvSpPr>
            <p:cNvPr id="641" name="TextBox 47"/>
            <p:cNvSpPr txBox="1"/>
            <p:nvPr/>
          </p:nvSpPr>
          <p:spPr>
            <a:xfrm>
              <a:off x="5859767" y="2605512"/>
              <a:ext cx="894690" cy="28882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lvl1pPr algn="r">
                <a:lnSpc>
                  <a:spcPct val="90000"/>
                </a:lnSpc>
                <a:spcBef>
                  <a:spcPts val="1000"/>
                </a:spcBef>
                <a:defRPr sz="1400" b="1">
                  <a:solidFill>
                    <a:srgbClr val="4CA8B1"/>
                  </a:solidFill>
                </a:defRPr>
              </a:lvl1pPr>
            </a:lstStyle>
            <a:p>
              <a:pPr marL="0" marR="0" lvl="0" indent="0" algn="r" defTabSz="914400" rtl="0" eaLnBrk="1" fontAlgn="auto" latinLnBrk="0" hangingPunct="1">
                <a:lnSpc>
                  <a:spcPct val="90000"/>
                </a:lnSpc>
                <a:spcBef>
                  <a:spcPts val="1000"/>
                </a:spcBef>
                <a:spcAft>
                  <a:spcPts val="0"/>
                </a:spcAft>
                <a:buClrTx/>
                <a:buSzTx/>
                <a:buFontTx/>
                <a:buNone/>
                <a:tabLst/>
                <a:defRPr/>
              </a:pPr>
              <a:r>
                <a:rPr kumimoji="0" sz="1400" b="1" i="0" u="none" strike="noStrike" kern="1200" cap="none" spc="0" normalizeH="0" baseline="0" noProof="0">
                  <a:ln>
                    <a:noFill/>
                  </a:ln>
                  <a:solidFill>
                    <a:srgbClr val="4CA8B1"/>
                  </a:solidFill>
                  <a:effectLst/>
                  <a:uLnTx/>
                  <a:uFillTx/>
                  <a:latin typeface="Arial" panose="020B0604020202020204"/>
                  <a:ea typeface="+mn-ea"/>
                  <a:cs typeface="+mn-cs"/>
                </a:rPr>
                <a:t>Podcasts</a:t>
              </a:r>
            </a:p>
          </p:txBody>
        </p:sp>
        <p:pic>
          <p:nvPicPr>
            <p:cNvPr id="642" name="Graphic 49" descr="Graphic 49"/>
            <p:cNvPicPr>
              <a:picLocks noChangeAspect="1"/>
            </p:cNvPicPr>
            <p:nvPr/>
          </p:nvPicPr>
          <p:blipFill>
            <a:blip r:embed="rId3"/>
            <a:stretch>
              <a:fillRect/>
            </a:stretch>
          </p:blipFill>
          <p:spPr>
            <a:xfrm>
              <a:off x="6067473" y="3922688"/>
              <a:ext cx="536370" cy="536370"/>
            </a:xfrm>
            <a:prstGeom prst="rect">
              <a:avLst/>
            </a:prstGeom>
            <a:ln w="12700">
              <a:miter lim="400000"/>
            </a:ln>
          </p:spPr>
        </p:pic>
        <p:pic>
          <p:nvPicPr>
            <p:cNvPr id="643" name="Graphic 50" descr="Graphic 50"/>
            <p:cNvPicPr>
              <a:picLocks noChangeAspect="1"/>
            </p:cNvPicPr>
            <p:nvPr/>
          </p:nvPicPr>
          <p:blipFill>
            <a:blip r:embed="rId4"/>
            <a:stretch>
              <a:fillRect/>
            </a:stretch>
          </p:blipFill>
          <p:spPr>
            <a:xfrm>
              <a:off x="6041364" y="2117555"/>
              <a:ext cx="555327" cy="555327"/>
            </a:xfrm>
            <a:prstGeom prst="rect">
              <a:avLst/>
            </a:prstGeom>
            <a:ln w="12700">
              <a:miter lim="400000"/>
            </a:ln>
          </p:spPr>
        </p:pic>
        <p:pic>
          <p:nvPicPr>
            <p:cNvPr id="644" name="Graphic 51" descr="Graphic 51"/>
            <p:cNvPicPr>
              <a:picLocks noChangeAspect="1"/>
            </p:cNvPicPr>
            <p:nvPr/>
          </p:nvPicPr>
          <p:blipFill>
            <a:blip r:embed="rId5"/>
            <a:stretch>
              <a:fillRect/>
            </a:stretch>
          </p:blipFill>
          <p:spPr>
            <a:xfrm>
              <a:off x="6010997" y="3002149"/>
              <a:ext cx="536369" cy="536370"/>
            </a:xfrm>
            <a:prstGeom prst="rect">
              <a:avLst/>
            </a:prstGeom>
            <a:ln w="12700">
              <a:miter lim="400000"/>
            </a:ln>
          </p:spPr>
        </p:pic>
        <p:pic>
          <p:nvPicPr>
            <p:cNvPr id="645" name="Graphic 52" descr="Graphic 52"/>
            <p:cNvPicPr>
              <a:picLocks noChangeAspect="1"/>
            </p:cNvPicPr>
            <p:nvPr/>
          </p:nvPicPr>
          <p:blipFill>
            <a:blip r:embed="rId6"/>
            <a:stretch>
              <a:fillRect/>
            </a:stretch>
          </p:blipFill>
          <p:spPr>
            <a:xfrm>
              <a:off x="10056387" y="4585930"/>
              <a:ext cx="555327" cy="555327"/>
            </a:xfrm>
            <a:prstGeom prst="rect">
              <a:avLst/>
            </a:prstGeom>
            <a:ln w="12700">
              <a:miter lim="400000"/>
            </a:ln>
          </p:spPr>
        </p:pic>
        <p:grpSp>
          <p:nvGrpSpPr>
            <p:cNvPr id="648" name="Group"/>
            <p:cNvGrpSpPr/>
            <p:nvPr/>
          </p:nvGrpSpPr>
          <p:grpSpPr>
            <a:xfrm>
              <a:off x="10060626" y="1478120"/>
              <a:ext cx="795721" cy="977896"/>
              <a:chOff x="-1" y="57750"/>
              <a:chExt cx="795719" cy="977894"/>
            </a:xfrm>
          </p:grpSpPr>
          <p:sp>
            <p:nvSpPr>
              <p:cNvPr id="646" name="TextBox 48"/>
              <p:cNvSpPr txBox="1"/>
              <p:nvPr/>
            </p:nvSpPr>
            <p:spPr>
              <a:xfrm>
                <a:off x="-1" y="563360"/>
                <a:ext cx="795719" cy="472284"/>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numCol="1" anchor="t">
                <a:spAutoFit/>
              </a:bodyPr>
              <a:lstStyle/>
              <a:p>
                <a:pPr marL="0" marR="0" lvl="0" indent="0" algn="ctr" defTabSz="914400" rtl="0" eaLnBrk="1" fontAlgn="auto" latinLnBrk="0" hangingPunct="1">
                  <a:lnSpc>
                    <a:spcPct val="90000"/>
                  </a:lnSpc>
                  <a:spcBef>
                    <a:spcPts val="1000"/>
                  </a:spcBef>
                  <a:spcAft>
                    <a:spcPts val="0"/>
                  </a:spcAft>
                  <a:buClrTx/>
                  <a:buSzTx/>
                  <a:buFontTx/>
                  <a:buNone/>
                  <a:tabLst/>
                  <a:defRPr sz="1400" b="1">
                    <a:solidFill>
                      <a:srgbClr val="E04171"/>
                    </a:solidFill>
                  </a:defRPr>
                </a:pPr>
                <a:r>
                  <a:rPr kumimoji="0" sz="1400" b="1" i="0" u="none" strike="noStrike" kern="1200" cap="none" spc="0" normalizeH="0" baseline="0" noProof="0">
                    <a:ln>
                      <a:noFill/>
                    </a:ln>
                    <a:solidFill>
                      <a:srgbClr val="E04171"/>
                    </a:solidFill>
                    <a:effectLst/>
                    <a:uLnTx/>
                    <a:uFillTx/>
                    <a:latin typeface="Arial" panose="020B0604020202020204"/>
                    <a:ea typeface="+mn-ea"/>
                    <a:cs typeface="+mn-cs"/>
                  </a:rPr>
                  <a:t>Journal </a:t>
                </a:r>
                <a:br>
                  <a:rPr kumimoji="0" sz="1400" b="1" i="0" u="none" strike="noStrike" kern="1200" cap="none" spc="0" normalizeH="0" baseline="0" noProof="0">
                    <a:ln>
                      <a:noFill/>
                    </a:ln>
                    <a:solidFill>
                      <a:srgbClr val="E04171"/>
                    </a:solidFill>
                    <a:effectLst/>
                    <a:uLnTx/>
                    <a:uFillTx/>
                    <a:latin typeface="Arial" panose="020B0604020202020204"/>
                    <a:ea typeface="+mn-ea"/>
                    <a:cs typeface="+mn-cs"/>
                  </a:rPr>
                </a:br>
                <a:r>
                  <a:rPr kumimoji="0" sz="1400" b="1" i="0" u="none" strike="noStrike" kern="1200" cap="none" spc="0" normalizeH="0" baseline="0" noProof="0">
                    <a:ln>
                      <a:noFill/>
                    </a:ln>
                    <a:solidFill>
                      <a:srgbClr val="E04171"/>
                    </a:solidFill>
                    <a:effectLst/>
                    <a:uLnTx/>
                    <a:uFillTx/>
                    <a:latin typeface="Arial" panose="020B0604020202020204"/>
                    <a:ea typeface="+mn-ea"/>
                    <a:cs typeface="+mn-cs"/>
                  </a:rPr>
                  <a:t>article</a:t>
                </a:r>
              </a:p>
            </p:txBody>
          </p:sp>
          <p:pic>
            <p:nvPicPr>
              <p:cNvPr id="647" name="Graphic 58" descr="Graphic 58"/>
              <p:cNvPicPr>
                <a:picLocks noChangeAspect="1"/>
              </p:cNvPicPr>
              <p:nvPr/>
            </p:nvPicPr>
            <p:blipFill>
              <a:blip r:embed="rId7"/>
              <a:stretch>
                <a:fillRect/>
              </a:stretch>
            </p:blipFill>
            <p:spPr>
              <a:xfrm>
                <a:off x="153813" y="57750"/>
                <a:ext cx="488095" cy="488094"/>
              </a:xfrm>
              <a:prstGeom prst="rect">
                <a:avLst/>
              </a:prstGeom>
              <a:ln w="12700" cap="flat">
                <a:noFill/>
                <a:miter lim="400000"/>
              </a:ln>
              <a:effectLst/>
            </p:spPr>
          </p:pic>
        </p:grpSp>
        <p:sp>
          <p:nvSpPr>
            <p:cNvPr id="4" name="RESEARCH QUESTION:">
              <a:extLst>
                <a:ext uri="{FF2B5EF4-FFF2-40B4-BE49-F238E27FC236}">
                  <a16:creationId xmlns:a16="http://schemas.microsoft.com/office/drawing/2014/main" id="{23893595-882B-687C-3502-3F9C4DFFC8E8}"/>
                </a:ext>
              </a:extLst>
            </p:cNvPr>
            <p:cNvSpPr txBox="1"/>
            <p:nvPr/>
          </p:nvSpPr>
          <p:spPr>
            <a:xfrm>
              <a:off x="2213156" y="1285119"/>
              <a:ext cx="2493876" cy="27699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defRPr sz="1200" b="1" cap="all" spc="257">
                  <a:solidFill>
                    <a:srgbClr val="51B9C5"/>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200" b="1" i="0" u="none" strike="noStrike" kern="1200" cap="all" spc="257" normalizeH="0" baseline="0" noProof="0">
                  <a:ln>
                    <a:noFill/>
                  </a:ln>
                  <a:solidFill>
                    <a:srgbClr val="15134C"/>
                  </a:solidFill>
                  <a:effectLst/>
                  <a:uLnTx/>
                  <a:uFillTx/>
                  <a:latin typeface="Arial" panose="020B0604020202020204"/>
                  <a:ea typeface="+mn-ea"/>
                  <a:cs typeface="+mn-cs"/>
                </a:rPr>
                <a:t>RESEARCH QUESTION:</a:t>
              </a:r>
            </a:p>
          </p:txBody>
        </p:sp>
        <p:sp>
          <p:nvSpPr>
            <p:cNvPr id="5" name="“Who are the patients with prostate cancer and where can we impact?”">
              <a:extLst>
                <a:ext uri="{FF2B5EF4-FFF2-40B4-BE49-F238E27FC236}">
                  <a16:creationId xmlns:a16="http://schemas.microsoft.com/office/drawing/2014/main" id="{45F2BA4E-875A-09ED-8801-1CA9980203C3}"/>
                </a:ext>
              </a:extLst>
            </p:cNvPr>
            <p:cNvSpPr txBox="1"/>
            <p:nvPr/>
          </p:nvSpPr>
          <p:spPr>
            <a:xfrm>
              <a:off x="2213156" y="1485784"/>
              <a:ext cx="3224803" cy="83099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2000" b="1">
                  <a:solidFill>
                    <a:srgbClr val="317176"/>
                  </a:solidFill>
                </a:defRPr>
              </a:pPr>
              <a:r>
                <a:rPr kumimoji="0" lang="en-US" sz="1600" b="1" i="0" u="none" strike="noStrike" kern="1200" cap="none" spc="0" normalizeH="0" baseline="0" noProof="0">
                  <a:ln>
                    <a:noFill/>
                  </a:ln>
                  <a:solidFill>
                    <a:srgbClr val="FFFFFF"/>
                  </a:solidFill>
                  <a:effectLst/>
                  <a:uLnTx/>
                  <a:uFillTx/>
                  <a:latin typeface="Arial" panose="020B0604020202020204"/>
                  <a:ea typeface="+mn-ea"/>
                  <a:cs typeface="+mn-cs"/>
                </a:rPr>
                <a:t>“</a:t>
              </a:r>
              <a:r>
                <a:rPr kumimoji="0" lang="en-US" sz="1600" b="1" i="0" u="none" strike="noStrike" kern="1200" cap="none" spc="39" normalizeH="0" baseline="0" noProof="0">
                  <a:ln>
                    <a:noFill/>
                  </a:ln>
                  <a:solidFill>
                    <a:srgbClr val="FFFFFF"/>
                  </a:solidFill>
                  <a:effectLst/>
                  <a:uLnTx/>
                  <a:uFillTx/>
                  <a:latin typeface="Arial" panose="020B0604020202020204"/>
                  <a:ea typeface="+mn-ea"/>
                  <a:cs typeface="+mn-cs"/>
                </a:rPr>
                <a:t>What do oncology patients find most useful to share with their healthcare providers?”</a:t>
              </a:r>
            </a:p>
          </p:txBody>
        </p:sp>
        <p:sp>
          <p:nvSpPr>
            <p:cNvPr id="15" name="Rectangle 14">
              <a:extLst>
                <a:ext uri="{FF2B5EF4-FFF2-40B4-BE49-F238E27FC236}">
                  <a16:creationId xmlns:a16="http://schemas.microsoft.com/office/drawing/2014/main" id="{89E70705-8425-FDA5-A0B0-F6EF43CEA7C1}"/>
                </a:ext>
              </a:extLst>
            </p:cNvPr>
            <p:cNvSpPr/>
            <p:nvPr/>
          </p:nvSpPr>
          <p:spPr>
            <a:xfrm>
              <a:off x="5603117" y="5552780"/>
              <a:ext cx="5687192" cy="553999"/>
            </a:xfrm>
            <a:prstGeom prst="rect">
              <a:avLst/>
            </a:prstGeom>
            <a:solidFill>
              <a:srgbClr val="CCCA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3" name="10-minute online survey of pan-oncology patients and caregivers (Feb 2023) to gather insight and understand EPC format preferences">
              <a:extLst>
                <a:ext uri="{FF2B5EF4-FFF2-40B4-BE49-F238E27FC236}">
                  <a16:creationId xmlns:a16="http://schemas.microsoft.com/office/drawing/2014/main" id="{A1D9BE7B-A76F-A2C3-7881-29E913772DDA}"/>
                </a:ext>
              </a:extLst>
            </p:cNvPr>
            <p:cNvSpPr txBox="1"/>
            <p:nvPr/>
          </p:nvSpPr>
          <p:spPr>
            <a:xfrm>
              <a:off x="5749167" y="5593199"/>
              <a:ext cx="5524605" cy="43088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400">
                  <a:solidFill>
                    <a:srgbClr val="15134C"/>
                  </a:solidFill>
                </a:defRPr>
              </a:pPr>
              <a:r>
                <a:rPr kumimoji="0" lang="en-US" sz="2200" b="1" i="0" u="none" strike="noStrike" kern="1200" cap="none" spc="0" normalizeH="0" baseline="0" noProof="0">
                  <a:ln>
                    <a:noFill/>
                  </a:ln>
                  <a:solidFill>
                    <a:srgbClr val="3A39A2"/>
                  </a:solidFill>
                  <a:effectLst/>
                  <a:uLnTx/>
                  <a:uFillTx/>
                  <a:latin typeface="Arial" panose="020B0604020202020204"/>
                  <a:ea typeface="+mn-ea"/>
                  <a:cs typeface="+mn-cs"/>
                </a:rPr>
                <a:t>92% </a:t>
              </a:r>
              <a:r>
                <a:rPr kumimoji="0" lang="en-US" sz="1400" b="0" i="0" u="none" strike="noStrike" kern="1200" cap="none" spc="0" normalizeH="0" baseline="0" noProof="0">
                  <a:ln>
                    <a:noFill/>
                  </a:ln>
                  <a:solidFill>
                    <a:srgbClr val="15134C"/>
                  </a:solidFill>
                  <a:effectLst/>
                  <a:uLnTx/>
                  <a:uFillTx/>
                  <a:latin typeface="Arial" panose="020B0604020202020204"/>
                  <a:ea typeface="+mn-ea"/>
                  <a:cs typeface="+mn-cs"/>
                </a:rPr>
                <a:t>of patients report that they would share EPC with their HCP</a:t>
              </a:r>
              <a:endParaRPr kumimoji="0" sz="1400" b="0" i="0" u="none" strike="noStrike" kern="1200" cap="none" spc="0" normalizeH="0" baseline="0" noProof="0">
                <a:ln>
                  <a:noFill/>
                </a:ln>
                <a:solidFill>
                  <a:srgbClr val="15134C"/>
                </a:solidFill>
                <a:effectLst/>
                <a:uLnTx/>
                <a:uFillTx/>
                <a:latin typeface="Arial" panose="020B0604020202020204"/>
                <a:ea typeface="+mn-ea"/>
                <a:cs typeface="+mn-cs"/>
              </a:endParaRPr>
            </a:p>
          </p:txBody>
        </p:sp>
      </p:gr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7" name="Title 1"/>
          <p:cNvSpPr txBox="1"/>
          <p:nvPr/>
        </p:nvSpPr>
        <p:spPr>
          <a:xfrm>
            <a:off x="1161925" y="279703"/>
            <a:ext cx="8930642" cy="78483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spAutoFit/>
          </a:bodyPr>
          <a:lstStyle>
            <a:lvl1pPr>
              <a:lnSpc>
                <a:spcPct val="90000"/>
              </a:lnSpc>
              <a:defRPr sz="2500" b="1">
                <a:solidFill>
                  <a:srgbClr val="FFFFFF"/>
                </a:solidFill>
              </a:defRPr>
            </a:lvl1p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sz="2500" b="1" i="0" u="none" strike="noStrike" kern="1200" cap="none" spc="0" normalizeH="0" baseline="0" noProof="0">
                <a:ln>
                  <a:noFill/>
                </a:ln>
                <a:solidFill>
                  <a:srgbClr val="F28C11"/>
                </a:solidFill>
                <a:effectLst/>
                <a:uLnTx/>
                <a:uFillTx/>
                <a:latin typeface="Arial" panose="020B0604020202020204"/>
                <a:ea typeface="+mn-ea"/>
                <a:cs typeface="+mn-cs"/>
              </a:rPr>
              <a:t>Survey: </a:t>
            </a:r>
            <a:r>
              <a:rPr kumimoji="0" lang="en-GB" sz="2500" b="1" i="0" u="none" strike="noStrike" kern="1200" cap="none" spc="0" normalizeH="0" baseline="0" noProof="0">
                <a:ln>
                  <a:noFill/>
                </a:ln>
                <a:solidFill>
                  <a:srgbClr val="F28C11"/>
                </a:solidFill>
                <a:effectLst/>
                <a:uLnTx/>
                <a:uFillTx/>
                <a:latin typeface="Arial" panose="020B0604020202020204"/>
                <a:ea typeface="+mn-ea"/>
                <a:cs typeface="+mn-cs"/>
              </a:rPr>
              <a:t>The Majority of Patients Ranked all Enhanced Content Types as Highly Useful Resources</a:t>
            </a:r>
            <a:endParaRPr kumimoji="0" sz="2500" b="1" i="0" u="none" strike="noStrike" kern="1200" cap="none" spc="0" normalizeH="0" baseline="0" noProof="0">
              <a:ln>
                <a:noFill/>
              </a:ln>
              <a:solidFill>
                <a:srgbClr val="F28C11"/>
              </a:solidFill>
              <a:effectLst/>
              <a:uLnTx/>
              <a:uFillTx/>
              <a:latin typeface="Arial" panose="020B0604020202020204"/>
              <a:ea typeface="+mn-ea"/>
              <a:cs typeface="+mn-cs"/>
            </a:endParaRPr>
          </a:p>
        </p:txBody>
      </p:sp>
      <p:sp>
        <p:nvSpPr>
          <p:cNvPr id="731" name="Slide Number Placeholder 5"/>
          <p:cNvSpPr txBox="1">
            <a:spLocks noGrp="1"/>
          </p:cNvSpPr>
          <p:nvPr>
            <p:ph type="sldNum" sz="quarter" idx="2"/>
          </p:nvPr>
        </p:nvSpPr>
        <p:spPr>
          <a:xfrm>
            <a:off x="257599" y="6486523"/>
            <a:ext cx="245404" cy="22698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914400" rtl="0" fontAlgn="auto" latinLnBrk="0" hangingPunct="0">
              <a:lnSpc>
                <a:spcPct val="100000"/>
              </a:lnSpc>
              <a:spcBef>
                <a:spcPts val="0"/>
              </a:spcBef>
              <a:spcAft>
                <a:spcPts val="0"/>
              </a:spcAft>
              <a:buClrTx/>
              <a:buSzTx/>
              <a:buFontTx/>
              <a:buNone/>
              <a:tabLst/>
              <a:defRPr kumimoji="0" sz="1000" b="0" i="0" u="none" strike="noStrike" cap="none" spc="0" normalizeH="0" baseline="0">
                <a:ln>
                  <a:noFill/>
                </a:ln>
                <a:solidFill>
                  <a:schemeClr val="accent5"/>
                </a:solidFill>
                <a:effectLst/>
                <a:uFillTx/>
                <a:latin typeface="Arial"/>
                <a:ea typeface="Arial"/>
                <a:cs typeface="Arial"/>
                <a:sym typeface="Arial"/>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a:lstStyle>
          <a:p>
            <a:pPr marL="0" marR="0" lvl="0" indent="0" algn="ctr" defTabSz="914400" rtl="0" eaLnBrk="1" fontAlgn="auto" latinLnBrk="0" hangingPunct="0">
              <a:lnSpc>
                <a:spcPct val="100000"/>
              </a:lnSpc>
              <a:spcBef>
                <a:spcPts val="0"/>
              </a:spcBef>
              <a:spcAft>
                <a:spcPts val="0"/>
              </a:spcAft>
              <a:buClrTx/>
              <a:buSzTx/>
              <a:buFontTx/>
              <a:buNone/>
              <a:tabLst/>
              <a:defRPr/>
            </a:pPr>
            <a:fld id="{86CB4B4D-7CA3-9044-876B-883B54F8677D}" type="slidenum">
              <a:rPr kumimoji="0" lang="en-US" sz="1000" b="0" i="0" u="none" strike="noStrike" kern="1200" cap="none" spc="0" normalizeH="0" baseline="0" noProof="0" smtClean="0">
                <a:ln>
                  <a:noFill/>
                </a:ln>
                <a:solidFill>
                  <a:srgbClr val="00E5EF"/>
                </a:solidFill>
                <a:effectLst/>
                <a:uLnTx/>
                <a:uFillTx/>
                <a:latin typeface="Arial"/>
                <a:cs typeface="Arial"/>
                <a:sym typeface="Arial"/>
              </a:rPr>
              <a:pPr marL="0" marR="0" lvl="0" indent="0" algn="ctr" defTabSz="914400" rtl="0" eaLnBrk="1" fontAlgn="auto" latinLnBrk="0" hangingPunct="0">
                <a:lnSpc>
                  <a:spcPct val="100000"/>
                </a:lnSpc>
                <a:spcBef>
                  <a:spcPts val="0"/>
                </a:spcBef>
                <a:spcAft>
                  <a:spcPts val="0"/>
                </a:spcAft>
                <a:buClrTx/>
                <a:buSzTx/>
                <a:buFontTx/>
                <a:buNone/>
                <a:tabLst/>
                <a:defRPr/>
              </a:pPr>
              <a:t>38</a:t>
            </a:fld>
            <a:endParaRPr kumimoji="0" sz="1000" b="0" i="0" u="none" strike="noStrike" kern="1200" cap="none" spc="0" normalizeH="0" baseline="0" noProof="0">
              <a:ln>
                <a:noFill/>
              </a:ln>
              <a:solidFill>
                <a:srgbClr val="00E5EF"/>
              </a:solidFill>
              <a:effectLst/>
              <a:uLnTx/>
              <a:uFillTx/>
              <a:latin typeface="Arial"/>
              <a:cs typeface="Arial"/>
              <a:sym typeface="Arial"/>
            </a:endParaRPr>
          </a:p>
        </p:txBody>
      </p:sp>
      <p:sp>
        <p:nvSpPr>
          <p:cNvPr id="7" name="Rectangle">
            <a:extLst>
              <a:ext uri="{FF2B5EF4-FFF2-40B4-BE49-F238E27FC236}">
                <a16:creationId xmlns:a16="http://schemas.microsoft.com/office/drawing/2014/main" id="{148BE821-E478-8A18-13EE-16C4894B1E7D}"/>
              </a:ext>
            </a:extLst>
          </p:cNvPr>
          <p:cNvSpPr/>
          <p:nvPr/>
        </p:nvSpPr>
        <p:spPr>
          <a:xfrm>
            <a:off x="2239668" y="3000286"/>
            <a:ext cx="9952331" cy="3106493"/>
          </a:xfrm>
          <a:prstGeom prst="rect">
            <a:avLst/>
          </a:prstGeom>
          <a:solidFill>
            <a:srgbClr val="DFDEF7"/>
          </a:solidFill>
          <a:ln w="12700">
            <a:miter lim="400000"/>
          </a:ln>
        </p:spPr>
        <p:txBody>
          <a:bodyPr lIns="45719" rIns="45719"/>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 name="Method:">
            <a:extLst>
              <a:ext uri="{FF2B5EF4-FFF2-40B4-BE49-F238E27FC236}">
                <a16:creationId xmlns:a16="http://schemas.microsoft.com/office/drawing/2014/main" id="{513EF6BC-3808-3F73-5B67-B0306A554919}"/>
              </a:ext>
            </a:extLst>
          </p:cNvPr>
          <p:cNvSpPr txBox="1"/>
          <p:nvPr/>
        </p:nvSpPr>
        <p:spPr>
          <a:xfrm>
            <a:off x="2213156" y="2364687"/>
            <a:ext cx="1120536" cy="26425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defRPr sz="1200" b="1" cap="all" spc="257">
                <a:solidFill>
                  <a:srgbClr val="5C58D0"/>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200" b="1" i="0" u="none" strike="noStrike" kern="1200" cap="all" spc="257" normalizeH="0" baseline="0" noProof="0">
                <a:ln>
                  <a:noFill/>
                </a:ln>
                <a:solidFill>
                  <a:srgbClr val="5C58D0"/>
                </a:solidFill>
                <a:effectLst/>
                <a:uLnTx/>
                <a:uFillTx/>
                <a:latin typeface="Arial" panose="020B0604020202020204"/>
                <a:ea typeface="+mn-ea"/>
                <a:cs typeface="+mn-cs"/>
              </a:rPr>
              <a:t>Method:</a:t>
            </a:r>
          </a:p>
        </p:txBody>
      </p:sp>
      <p:sp>
        <p:nvSpPr>
          <p:cNvPr id="9" name="10-minute online survey of pan-oncology patients and caregivers (Feb 2023) to gather insight and understand EPC format preferences">
            <a:extLst>
              <a:ext uri="{FF2B5EF4-FFF2-40B4-BE49-F238E27FC236}">
                <a16:creationId xmlns:a16="http://schemas.microsoft.com/office/drawing/2014/main" id="{7DF6C934-9C72-8AB6-545E-928B492CA91F}"/>
              </a:ext>
            </a:extLst>
          </p:cNvPr>
          <p:cNvSpPr txBox="1"/>
          <p:nvPr/>
        </p:nvSpPr>
        <p:spPr>
          <a:xfrm>
            <a:off x="3231813" y="2352265"/>
            <a:ext cx="7090545" cy="49202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400">
                <a:solidFill>
                  <a:srgbClr val="15134C"/>
                </a:solidFill>
              </a:defRPr>
            </a:pPr>
            <a:r>
              <a:rPr kumimoji="0" sz="1400" b="0" i="0" u="none" strike="noStrike" kern="1200" cap="none" spc="0" normalizeH="0" baseline="0" noProof="0">
                <a:ln>
                  <a:noFill/>
                </a:ln>
                <a:solidFill>
                  <a:srgbClr val="15134C"/>
                </a:solidFill>
                <a:effectLst/>
                <a:uLnTx/>
                <a:uFillTx/>
                <a:latin typeface="Arial" panose="020B0604020202020204"/>
                <a:ea typeface="+mn-ea"/>
                <a:cs typeface="+mn-cs"/>
              </a:rPr>
              <a:t>10-minute online survey of pan-oncology patients and caregivers (Feb 2023) to gather insight and understand EPC format preferences</a:t>
            </a:r>
            <a:r>
              <a:rPr kumimoji="0" sz="1400" b="0" i="0" u="none" strike="noStrike" kern="1200" cap="none" spc="0" normalizeH="0" baseline="30000" noProof="0">
                <a:ln>
                  <a:noFill/>
                </a:ln>
                <a:solidFill>
                  <a:srgbClr val="15134C"/>
                </a:solidFill>
                <a:effectLst/>
                <a:uLnTx/>
                <a:uFillTx/>
                <a:latin typeface="Arial" panose="020B0604020202020204"/>
                <a:ea typeface="+mn-ea"/>
                <a:cs typeface="+mn-cs"/>
              </a:rPr>
              <a:t>1</a:t>
            </a:r>
            <a:r>
              <a:rPr kumimoji="0" sz="1400" b="0" i="0" u="none" strike="noStrike" kern="1200" cap="none" spc="0" normalizeH="0" baseline="0" noProof="0">
                <a:ln>
                  <a:noFill/>
                </a:ln>
                <a:solidFill>
                  <a:srgbClr val="15134C"/>
                </a:solidFill>
                <a:effectLst/>
                <a:uLnTx/>
                <a:uFillTx/>
                <a:latin typeface="Arial" panose="020B0604020202020204"/>
                <a:ea typeface="+mn-ea"/>
                <a:cs typeface="+mn-cs"/>
              </a:rPr>
              <a:t>   </a:t>
            </a:r>
          </a:p>
        </p:txBody>
      </p:sp>
      <p:grpSp>
        <p:nvGrpSpPr>
          <p:cNvPr id="685" name="Group 36"/>
          <p:cNvGrpSpPr/>
          <p:nvPr/>
        </p:nvGrpSpPr>
        <p:grpSpPr>
          <a:xfrm>
            <a:off x="2834640" y="3711597"/>
            <a:ext cx="2062787" cy="2062752"/>
            <a:chOff x="-1" y="-1"/>
            <a:chExt cx="2062785" cy="2062750"/>
          </a:xfrm>
        </p:grpSpPr>
        <p:sp>
          <p:nvSpPr>
            <p:cNvPr id="679" name="Freeform: Shape 88"/>
            <p:cNvSpPr/>
            <p:nvPr/>
          </p:nvSpPr>
          <p:spPr>
            <a:xfrm>
              <a:off x="-1" y="0"/>
              <a:ext cx="2062785" cy="2062749"/>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16765" y="0"/>
                    <a:pt x="21600" y="4835"/>
                    <a:pt x="21600" y="10800"/>
                  </a:cubicBezTo>
                  <a:cubicBezTo>
                    <a:pt x="21600" y="16765"/>
                    <a:pt x="16765" y="21600"/>
                    <a:pt x="10800" y="21600"/>
                  </a:cubicBezTo>
                  <a:cubicBezTo>
                    <a:pt x="4835" y="21600"/>
                    <a:pt x="0" y="16765"/>
                    <a:pt x="0" y="10800"/>
                  </a:cubicBezTo>
                  <a:cubicBezTo>
                    <a:pt x="0" y="8287"/>
                    <a:pt x="877" y="5852"/>
                    <a:pt x="2479" y="3916"/>
                  </a:cubicBezTo>
                  <a:lnTo>
                    <a:pt x="5391" y="6325"/>
                  </a:lnTo>
                  <a:cubicBezTo>
                    <a:pt x="2920" y="9313"/>
                    <a:pt x="3338" y="13738"/>
                    <a:pt x="6325" y="16209"/>
                  </a:cubicBezTo>
                  <a:cubicBezTo>
                    <a:pt x="9312" y="18680"/>
                    <a:pt x="13738" y="18262"/>
                    <a:pt x="16209" y="15275"/>
                  </a:cubicBezTo>
                  <a:cubicBezTo>
                    <a:pt x="18680" y="12287"/>
                    <a:pt x="18262" y="7862"/>
                    <a:pt x="15275" y="5391"/>
                  </a:cubicBezTo>
                  <a:cubicBezTo>
                    <a:pt x="14016" y="4350"/>
                    <a:pt x="12434" y="3780"/>
                    <a:pt x="10800" y="3780"/>
                  </a:cubicBezTo>
                  <a:close/>
                </a:path>
              </a:pathLst>
            </a:custGeom>
            <a:solidFill>
              <a:srgbClr val="15134C"/>
            </a:solidFill>
            <a:ln w="12700" cap="flat">
              <a:noFill/>
              <a:miter lim="400000"/>
            </a:ln>
            <a:effectLst/>
          </p:spPr>
          <p:txBody>
            <a:bodyPr wrap="square" lIns="45719" tIns="45719" rIns="45719" bIns="45719" numCol="1"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1000"/>
              </a:pPr>
              <a:endParaRPr kumimoji="0" sz="10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680" name="Freeform: Shape 89"/>
            <p:cNvSpPr/>
            <p:nvPr/>
          </p:nvSpPr>
          <p:spPr>
            <a:xfrm>
              <a:off x="236711" y="8130"/>
              <a:ext cx="710637" cy="595920"/>
            </a:xfrm>
            <a:custGeom>
              <a:avLst/>
              <a:gdLst/>
              <a:ahLst/>
              <a:cxnLst>
                <a:cxn ang="0">
                  <a:pos x="wd2" y="hd2"/>
                </a:cxn>
                <a:cxn ang="5400000">
                  <a:pos x="wd2" y="hd2"/>
                </a:cxn>
                <a:cxn ang="10800000">
                  <a:pos x="wd2" y="hd2"/>
                </a:cxn>
                <a:cxn ang="16200000">
                  <a:pos x="wd2" y="hd2"/>
                </a:cxn>
              </a:cxnLst>
              <a:rect l="0" t="0" r="r" b="b"/>
              <a:pathLst>
                <a:path w="21600" h="21600" extrusionOk="0">
                  <a:moveTo>
                    <a:pt x="0" y="13260"/>
                  </a:moveTo>
                  <a:cubicBezTo>
                    <a:pt x="5083" y="5933"/>
                    <a:pt x="12314" y="1192"/>
                    <a:pt x="20225" y="0"/>
                  </a:cubicBezTo>
                  <a:lnTo>
                    <a:pt x="21600" y="12981"/>
                  </a:lnTo>
                  <a:cubicBezTo>
                    <a:pt x="16458" y="13756"/>
                    <a:pt x="11758" y="16838"/>
                    <a:pt x="8454" y="21600"/>
                  </a:cubicBezTo>
                  <a:close/>
                </a:path>
              </a:pathLst>
            </a:custGeom>
            <a:solidFill>
              <a:srgbClr val="3A39A2"/>
            </a:solidFill>
            <a:ln w="12700" cap="flat">
              <a:noFill/>
              <a:miter lim="400000"/>
            </a:ln>
            <a:effectLst/>
          </p:spPr>
          <p:txBody>
            <a:bodyPr wrap="square" lIns="45719" tIns="45719" rIns="45719" bIns="45719" numCol="1"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900"/>
              </a:pPr>
              <a:endParaRPr kumimoji="0" sz="9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681" name="Freeform: Shape 90"/>
            <p:cNvSpPr/>
            <p:nvPr/>
          </p:nvSpPr>
          <p:spPr>
            <a:xfrm>
              <a:off x="902110" y="-1"/>
              <a:ext cx="129262" cy="366269"/>
            </a:xfrm>
            <a:custGeom>
              <a:avLst/>
              <a:gdLst/>
              <a:ahLst/>
              <a:cxnLst>
                <a:cxn ang="0">
                  <a:pos x="wd2" y="hd2"/>
                </a:cxn>
                <a:cxn ang="5400000">
                  <a:pos x="wd2" y="hd2"/>
                </a:cxn>
                <a:cxn ang="10800000">
                  <a:pos x="wd2" y="hd2"/>
                </a:cxn>
                <a:cxn ang="16200000">
                  <a:pos x="wd2" y="hd2"/>
                </a:cxn>
              </a:cxnLst>
              <a:rect l="0" t="0" r="r" b="b"/>
              <a:pathLst>
                <a:path w="21600" h="21600" extrusionOk="0">
                  <a:moveTo>
                    <a:pt x="0" y="480"/>
                  </a:moveTo>
                  <a:cubicBezTo>
                    <a:pt x="7170" y="160"/>
                    <a:pt x="14382" y="0"/>
                    <a:pt x="21600" y="0"/>
                  </a:cubicBezTo>
                  <a:lnTo>
                    <a:pt x="21600" y="21288"/>
                  </a:lnTo>
                  <a:cubicBezTo>
                    <a:pt x="16906" y="21288"/>
                    <a:pt x="12219" y="21392"/>
                    <a:pt x="7559" y="21600"/>
                  </a:cubicBezTo>
                  <a:close/>
                </a:path>
              </a:pathLst>
            </a:custGeom>
            <a:solidFill>
              <a:srgbClr val="67BB6E"/>
            </a:solidFill>
            <a:ln w="12700" cap="flat">
              <a:noFill/>
              <a:miter lim="400000"/>
            </a:ln>
            <a:effectLst/>
          </p:spPr>
          <p:txBody>
            <a:bodyPr wrap="square" lIns="45719" tIns="45719" rIns="45719" bIns="45719" numCol="1"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1200"/>
              </a:pPr>
              <a:endParaRPr kumimoji="0" sz="12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682" name="TextBox 91"/>
            <p:cNvSpPr txBox="1"/>
            <p:nvPr/>
          </p:nvSpPr>
          <p:spPr>
            <a:xfrm>
              <a:off x="1239609" y="1688369"/>
              <a:ext cx="409162" cy="264254"/>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numCol="1" anchor="t">
              <a:spAutoFit/>
            </a:bodyPr>
            <a:lstStyle>
              <a:lvl1pPr>
                <a:lnSpc>
                  <a:spcPct val="90000"/>
                </a:lnSpc>
                <a:spcBef>
                  <a:spcPts val="1000"/>
                </a:spcBef>
                <a:defRPr sz="1200" b="1">
                  <a:solidFill>
                    <a:srgbClr val="FFFFFF"/>
                  </a:solidFill>
                </a:defRPr>
              </a:lvl1pPr>
            </a:lstStyle>
            <a:p>
              <a:pPr marL="0" marR="0" lvl="0" indent="0" algn="l" defTabSz="914400" rtl="0" eaLnBrk="1" fontAlgn="auto" latinLnBrk="0" hangingPunct="1">
                <a:lnSpc>
                  <a:spcPct val="90000"/>
                </a:lnSpc>
                <a:spcBef>
                  <a:spcPts val="1000"/>
                </a:spcBef>
                <a:spcAft>
                  <a:spcPts val="0"/>
                </a:spcAft>
                <a:buClrTx/>
                <a:buSzTx/>
                <a:buFontTx/>
                <a:buNone/>
                <a:tabLst/>
                <a:defRPr/>
              </a:pPr>
              <a:r>
                <a:rPr kumimoji="0" sz="1200" b="1" i="0" u="none" strike="noStrike" kern="1200" cap="none" spc="0" normalizeH="0" baseline="0" noProof="0">
                  <a:ln>
                    <a:noFill/>
                  </a:ln>
                  <a:solidFill>
                    <a:srgbClr val="FFFFFF"/>
                  </a:solidFill>
                  <a:effectLst/>
                  <a:uLnTx/>
                  <a:uFillTx/>
                  <a:latin typeface="Arial" panose="020B0604020202020204"/>
                  <a:ea typeface="+mn-ea"/>
                  <a:cs typeface="+mn-cs"/>
                </a:rPr>
                <a:t>86%</a:t>
              </a:r>
            </a:p>
          </p:txBody>
        </p:sp>
        <p:sp>
          <p:nvSpPr>
            <p:cNvPr id="683" name="TextBox 92"/>
            <p:cNvSpPr txBox="1"/>
            <p:nvPr/>
          </p:nvSpPr>
          <p:spPr>
            <a:xfrm>
              <a:off x="382581" y="201827"/>
              <a:ext cx="409162" cy="264253"/>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numCol="1" anchor="t">
              <a:spAutoFit/>
            </a:bodyPr>
            <a:lstStyle>
              <a:lvl1pPr>
                <a:lnSpc>
                  <a:spcPct val="90000"/>
                </a:lnSpc>
                <a:spcBef>
                  <a:spcPts val="1000"/>
                </a:spcBef>
                <a:defRPr sz="1200" b="1">
                  <a:solidFill>
                    <a:srgbClr val="FFFFFF"/>
                  </a:solidFill>
                </a:defRPr>
              </a:lvl1pPr>
            </a:lstStyle>
            <a:p>
              <a:pPr marL="0" marR="0" lvl="0" indent="0" algn="l" defTabSz="914400" rtl="0" eaLnBrk="1" fontAlgn="auto" latinLnBrk="0" hangingPunct="1">
                <a:lnSpc>
                  <a:spcPct val="90000"/>
                </a:lnSpc>
                <a:spcBef>
                  <a:spcPts val="1000"/>
                </a:spcBef>
                <a:spcAft>
                  <a:spcPts val="0"/>
                </a:spcAft>
                <a:buClrTx/>
                <a:buSzTx/>
                <a:buFontTx/>
                <a:buNone/>
                <a:tabLst/>
                <a:defRPr/>
              </a:pPr>
              <a:r>
                <a:rPr kumimoji="0" sz="1200" b="1" i="0" u="none" strike="noStrike" kern="1200" cap="none" spc="0" normalizeH="0" baseline="0" noProof="0">
                  <a:ln>
                    <a:noFill/>
                  </a:ln>
                  <a:solidFill>
                    <a:srgbClr val="FFFFFF"/>
                  </a:solidFill>
                  <a:effectLst/>
                  <a:uLnTx/>
                  <a:uFillTx/>
                  <a:latin typeface="Arial" panose="020B0604020202020204"/>
                  <a:ea typeface="+mn-ea"/>
                  <a:cs typeface="+mn-cs"/>
                </a:rPr>
                <a:t>12%</a:t>
              </a:r>
            </a:p>
          </p:txBody>
        </p:sp>
        <p:sp>
          <p:nvSpPr>
            <p:cNvPr id="684" name="TextBox 93"/>
            <p:cNvSpPr txBox="1"/>
            <p:nvPr/>
          </p:nvSpPr>
          <p:spPr>
            <a:xfrm>
              <a:off x="851622" y="97787"/>
              <a:ext cx="324405" cy="264253"/>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numCol="1" anchor="t">
              <a:spAutoFit/>
            </a:bodyPr>
            <a:lstStyle>
              <a:lvl1pPr>
                <a:lnSpc>
                  <a:spcPct val="90000"/>
                </a:lnSpc>
                <a:spcBef>
                  <a:spcPts val="1000"/>
                </a:spcBef>
                <a:defRPr sz="1200" b="1">
                  <a:solidFill>
                    <a:srgbClr val="FFFFFF"/>
                  </a:solidFill>
                </a:defRPr>
              </a:lvl1pPr>
            </a:lstStyle>
            <a:p>
              <a:pPr marL="0" marR="0" lvl="0" indent="0" algn="l" defTabSz="914400" rtl="0" eaLnBrk="1" fontAlgn="auto" latinLnBrk="0" hangingPunct="1">
                <a:lnSpc>
                  <a:spcPct val="90000"/>
                </a:lnSpc>
                <a:spcBef>
                  <a:spcPts val="1000"/>
                </a:spcBef>
                <a:spcAft>
                  <a:spcPts val="0"/>
                </a:spcAft>
                <a:buClrTx/>
                <a:buSzTx/>
                <a:buFontTx/>
                <a:buNone/>
                <a:tabLst/>
                <a:defRPr/>
              </a:pPr>
              <a:r>
                <a:rPr kumimoji="0" sz="1200" b="1" i="0" u="none" strike="noStrike" kern="1200" cap="none" spc="0" normalizeH="0" baseline="0" noProof="0">
                  <a:ln>
                    <a:noFill/>
                  </a:ln>
                  <a:solidFill>
                    <a:srgbClr val="FFFFFF"/>
                  </a:solidFill>
                  <a:effectLst/>
                  <a:uLnTx/>
                  <a:uFillTx/>
                  <a:latin typeface="Arial" panose="020B0604020202020204"/>
                  <a:ea typeface="+mn-ea"/>
                  <a:cs typeface="+mn-cs"/>
                </a:rPr>
                <a:t>2%</a:t>
              </a:r>
            </a:p>
          </p:txBody>
        </p:sp>
      </p:grpSp>
      <p:grpSp>
        <p:nvGrpSpPr>
          <p:cNvPr id="692" name="Group 37"/>
          <p:cNvGrpSpPr/>
          <p:nvPr/>
        </p:nvGrpSpPr>
        <p:grpSpPr>
          <a:xfrm>
            <a:off x="5077197" y="3711597"/>
            <a:ext cx="2062982" cy="2062752"/>
            <a:chOff x="-19" y="-1"/>
            <a:chExt cx="2062980" cy="2062750"/>
          </a:xfrm>
        </p:grpSpPr>
        <p:sp>
          <p:nvSpPr>
            <p:cNvPr id="686" name="Freeform: Shape 82"/>
            <p:cNvSpPr/>
            <p:nvPr/>
          </p:nvSpPr>
          <p:spPr>
            <a:xfrm>
              <a:off x="37465" y="0"/>
              <a:ext cx="2025496" cy="2062749"/>
            </a:xfrm>
            <a:custGeom>
              <a:avLst/>
              <a:gdLst/>
              <a:ahLst/>
              <a:cxnLst>
                <a:cxn ang="0">
                  <a:pos x="wd2" y="hd2"/>
                </a:cxn>
                <a:cxn ang="5400000">
                  <a:pos x="wd2" y="hd2"/>
                </a:cxn>
                <a:cxn ang="10800000">
                  <a:pos x="wd2" y="hd2"/>
                </a:cxn>
                <a:cxn ang="16200000">
                  <a:pos x="wd2" y="hd2"/>
                </a:cxn>
              </a:cxnLst>
              <a:rect l="0" t="0" r="r" b="b"/>
              <a:pathLst>
                <a:path w="21600" h="21600" extrusionOk="0">
                  <a:moveTo>
                    <a:pt x="10601" y="0"/>
                  </a:moveTo>
                  <a:cubicBezTo>
                    <a:pt x="16676" y="0"/>
                    <a:pt x="21600" y="4835"/>
                    <a:pt x="21600" y="10800"/>
                  </a:cubicBezTo>
                  <a:cubicBezTo>
                    <a:pt x="21600" y="16765"/>
                    <a:pt x="16676" y="21600"/>
                    <a:pt x="10601" y="21600"/>
                  </a:cubicBezTo>
                  <a:cubicBezTo>
                    <a:pt x="5656" y="21600"/>
                    <a:pt x="1318" y="18359"/>
                    <a:pt x="0" y="13678"/>
                  </a:cubicBezTo>
                  <a:lnTo>
                    <a:pt x="3711" y="12671"/>
                  </a:lnTo>
                  <a:cubicBezTo>
                    <a:pt x="4763" y="16407"/>
                    <a:pt x="8701" y="18599"/>
                    <a:pt x="12506" y="17566"/>
                  </a:cubicBezTo>
                  <a:cubicBezTo>
                    <a:pt x="16312" y="16533"/>
                    <a:pt x="18544" y="12666"/>
                    <a:pt x="17492" y="8929"/>
                  </a:cubicBezTo>
                  <a:cubicBezTo>
                    <a:pt x="16635" y="5887"/>
                    <a:pt x="13816" y="3780"/>
                    <a:pt x="10601" y="3780"/>
                  </a:cubicBezTo>
                  <a:close/>
                </a:path>
              </a:pathLst>
            </a:custGeom>
            <a:solidFill>
              <a:srgbClr val="15134C"/>
            </a:solidFill>
            <a:ln w="12700" cap="flat">
              <a:noFill/>
              <a:miter lim="400000"/>
            </a:ln>
            <a:effectLst/>
          </p:spPr>
          <p:txBody>
            <a:bodyPr wrap="square" lIns="45719" tIns="45719" rIns="45719" bIns="45719" numCol="1"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1000"/>
              </a:pPr>
              <a:endParaRPr kumimoji="0" sz="10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687" name="Freeform: Shape 83"/>
            <p:cNvSpPr/>
            <p:nvPr/>
          </p:nvSpPr>
          <p:spPr>
            <a:xfrm>
              <a:off x="-19" y="73880"/>
              <a:ext cx="782413" cy="1232331"/>
            </a:xfrm>
            <a:custGeom>
              <a:avLst/>
              <a:gdLst/>
              <a:ahLst/>
              <a:cxnLst>
                <a:cxn ang="0">
                  <a:pos x="wd2" y="hd2"/>
                </a:cxn>
                <a:cxn ang="5400000">
                  <a:pos x="wd2" y="hd2"/>
                </a:cxn>
                <a:cxn ang="10800000">
                  <a:pos x="wd2" y="hd2"/>
                </a:cxn>
                <a:cxn ang="16200000">
                  <a:pos x="wd2" y="hd2"/>
                </a:cxn>
              </a:cxnLst>
              <a:rect l="0" t="0" r="r" b="b"/>
              <a:pathLst>
                <a:path w="19097" h="21600" extrusionOk="0">
                  <a:moveTo>
                    <a:pt x="914" y="21600"/>
                  </a:moveTo>
                  <a:cubicBezTo>
                    <a:pt x="-2503" y="12724"/>
                    <a:pt x="3917" y="3423"/>
                    <a:pt x="15822" y="0"/>
                  </a:cubicBezTo>
                  <a:lnTo>
                    <a:pt x="19097" y="5874"/>
                  </a:lnTo>
                  <a:cubicBezTo>
                    <a:pt x="11359" y="8099"/>
                    <a:pt x="7186" y="14145"/>
                    <a:pt x="9407" y="19914"/>
                  </a:cubicBezTo>
                  <a:close/>
                </a:path>
              </a:pathLst>
            </a:custGeom>
            <a:solidFill>
              <a:srgbClr val="3A39A2"/>
            </a:solidFill>
            <a:ln w="12700" cap="flat">
              <a:noFill/>
              <a:miter lim="400000"/>
            </a:ln>
            <a:effectLst/>
          </p:spPr>
          <p:txBody>
            <a:bodyPr wrap="square" lIns="45719" tIns="45719" rIns="45719" bIns="45719" numCol="1"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900"/>
              </a:pPr>
              <a:endParaRPr kumimoji="0" sz="9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688" name="Freeform: Shape 84"/>
            <p:cNvSpPr/>
            <p:nvPr/>
          </p:nvSpPr>
          <p:spPr>
            <a:xfrm>
              <a:off x="648264" y="-1"/>
              <a:ext cx="383285" cy="409005"/>
            </a:xfrm>
            <a:custGeom>
              <a:avLst/>
              <a:gdLst/>
              <a:ahLst/>
              <a:cxnLst>
                <a:cxn ang="0">
                  <a:pos x="wd2" y="hd2"/>
                </a:cxn>
                <a:cxn ang="5400000">
                  <a:pos x="wd2" y="hd2"/>
                </a:cxn>
                <a:cxn ang="10800000">
                  <a:pos x="wd2" y="hd2"/>
                </a:cxn>
                <a:cxn ang="16200000">
                  <a:pos x="wd2" y="hd2"/>
                </a:cxn>
              </a:cxnLst>
              <a:rect l="0" t="0" r="r" b="b"/>
              <a:pathLst>
                <a:path w="21600" h="21600" extrusionOk="0">
                  <a:moveTo>
                    <a:pt x="0" y="3902"/>
                  </a:moveTo>
                  <a:cubicBezTo>
                    <a:pt x="6869" y="1324"/>
                    <a:pt x="14201" y="0"/>
                    <a:pt x="21600" y="0"/>
                  </a:cubicBezTo>
                  <a:lnTo>
                    <a:pt x="21600" y="19064"/>
                  </a:lnTo>
                  <a:cubicBezTo>
                    <a:pt x="16792" y="19064"/>
                    <a:pt x="12024" y="19925"/>
                    <a:pt x="7559" y="21600"/>
                  </a:cubicBezTo>
                  <a:close/>
                </a:path>
              </a:pathLst>
            </a:custGeom>
            <a:solidFill>
              <a:srgbClr val="0DBDBA"/>
            </a:solidFill>
            <a:ln w="12700" cap="flat">
              <a:noFill/>
              <a:miter lim="400000"/>
            </a:ln>
            <a:effectLst/>
          </p:spPr>
          <p:txBody>
            <a:bodyPr wrap="square" lIns="45719" tIns="45719" rIns="45719" bIns="45719" numCol="1"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1000"/>
              </a:pPr>
              <a:endParaRPr kumimoji="0" sz="10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689" name="TextBox 85"/>
            <p:cNvSpPr txBox="1"/>
            <p:nvPr/>
          </p:nvSpPr>
          <p:spPr>
            <a:xfrm>
              <a:off x="1498050" y="1462792"/>
              <a:ext cx="409162" cy="264253"/>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numCol="1" anchor="t">
              <a:spAutoFit/>
            </a:bodyPr>
            <a:lstStyle>
              <a:lvl1pPr>
                <a:lnSpc>
                  <a:spcPct val="90000"/>
                </a:lnSpc>
                <a:spcBef>
                  <a:spcPts val="1000"/>
                </a:spcBef>
                <a:defRPr sz="1200" b="1">
                  <a:solidFill>
                    <a:srgbClr val="FFFFFF"/>
                  </a:solidFill>
                </a:defRPr>
              </a:lvl1pPr>
            </a:lstStyle>
            <a:p>
              <a:pPr marL="0" marR="0" lvl="0" indent="0" algn="l" defTabSz="914400" rtl="0" eaLnBrk="1" fontAlgn="auto" latinLnBrk="0" hangingPunct="1">
                <a:lnSpc>
                  <a:spcPct val="90000"/>
                </a:lnSpc>
                <a:spcBef>
                  <a:spcPts val="1000"/>
                </a:spcBef>
                <a:spcAft>
                  <a:spcPts val="0"/>
                </a:spcAft>
                <a:buClrTx/>
                <a:buSzTx/>
                <a:buFontTx/>
                <a:buNone/>
                <a:tabLst/>
                <a:defRPr/>
              </a:pPr>
              <a:r>
                <a:rPr kumimoji="0" sz="1200" b="1" i="0" u="none" strike="noStrike" kern="1200" cap="none" spc="0" normalizeH="0" baseline="0" noProof="0">
                  <a:ln>
                    <a:noFill/>
                  </a:ln>
                  <a:solidFill>
                    <a:srgbClr val="FFFFFF"/>
                  </a:solidFill>
                  <a:effectLst/>
                  <a:uLnTx/>
                  <a:uFillTx/>
                  <a:latin typeface="Arial" panose="020B0604020202020204"/>
                  <a:ea typeface="+mn-ea"/>
                  <a:cs typeface="+mn-cs"/>
                </a:rPr>
                <a:t>70%</a:t>
              </a:r>
            </a:p>
          </p:txBody>
        </p:sp>
        <p:sp>
          <p:nvSpPr>
            <p:cNvPr id="690" name="TextBox 86"/>
            <p:cNvSpPr txBox="1"/>
            <p:nvPr/>
          </p:nvSpPr>
          <p:spPr>
            <a:xfrm>
              <a:off x="58551" y="568048"/>
              <a:ext cx="409162" cy="264253"/>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numCol="1" anchor="t">
              <a:spAutoFit/>
            </a:bodyPr>
            <a:lstStyle>
              <a:lvl1pPr>
                <a:lnSpc>
                  <a:spcPct val="90000"/>
                </a:lnSpc>
                <a:spcBef>
                  <a:spcPts val="1000"/>
                </a:spcBef>
                <a:defRPr sz="1200" b="1">
                  <a:solidFill>
                    <a:srgbClr val="FFFFFF"/>
                  </a:solidFill>
                </a:defRPr>
              </a:lvl1pPr>
            </a:lstStyle>
            <a:p>
              <a:pPr marL="0" marR="0" lvl="0" indent="0" algn="l" defTabSz="914400" rtl="0" eaLnBrk="1" fontAlgn="auto" latinLnBrk="0" hangingPunct="1">
                <a:lnSpc>
                  <a:spcPct val="90000"/>
                </a:lnSpc>
                <a:spcBef>
                  <a:spcPts val="1000"/>
                </a:spcBef>
                <a:spcAft>
                  <a:spcPts val="0"/>
                </a:spcAft>
                <a:buClrTx/>
                <a:buSzTx/>
                <a:buFontTx/>
                <a:buNone/>
                <a:tabLst/>
                <a:defRPr/>
              </a:pPr>
              <a:r>
                <a:rPr kumimoji="0" sz="1200" b="1" i="0" u="none" strike="noStrike" kern="1200" cap="none" spc="0" normalizeH="0" baseline="0" noProof="0">
                  <a:ln>
                    <a:noFill/>
                  </a:ln>
                  <a:solidFill>
                    <a:srgbClr val="FFFFFF"/>
                  </a:solidFill>
                  <a:effectLst/>
                  <a:uLnTx/>
                  <a:uFillTx/>
                  <a:latin typeface="Arial" panose="020B0604020202020204"/>
                  <a:ea typeface="+mn-ea"/>
                  <a:cs typeface="+mn-cs"/>
                </a:rPr>
                <a:t>23%</a:t>
              </a:r>
            </a:p>
          </p:txBody>
        </p:sp>
        <p:sp>
          <p:nvSpPr>
            <p:cNvPr id="691" name="TextBox 87"/>
            <p:cNvSpPr txBox="1"/>
            <p:nvPr/>
          </p:nvSpPr>
          <p:spPr>
            <a:xfrm>
              <a:off x="744181" y="72563"/>
              <a:ext cx="324404" cy="264254"/>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numCol="1" anchor="t">
              <a:spAutoFit/>
            </a:bodyPr>
            <a:lstStyle>
              <a:lvl1pPr>
                <a:lnSpc>
                  <a:spcPct val="90000"/>
                </a:lnSpc>
                <a:spcBef>
                  <a:spcPts val="1000"/>
                </a:spcBef>
                <a:defRPr sz="1200" b="1">
                  <a:solidFill>
                    <a:srgbClr val="FFFFFF"/>
                  </a:solidFill>
                </a:defRPr>
              </a:lvl1pPr>
            </a:lstStyle>
            <a:p>
              <a:pPr marL="0" marR="0" lvl="0" indent="0" algn="l" defTabSz="914400" rtl="0" eaLnBrk="1" fontAlgn="auto" latinLnBrk="0" hangingPunct="1">
                <a:lnSpc>
                  <a:spcPct val="90000"/>
                </a:lnSpc>
                <a:spcBef>
                  <a:spcPts val="1000"/>
                </a:spcBef>
                <a:spcAft>
                  <a:spcPts val="0"/>
                </a:spcAft>
                <a:buClrTx/>
                <a:buSzTx/>
                <a:buFontTx/>
                <a:buNone/>
                <a:tabLst/>
                <a:defRPr/>
              </a:pPr>
              <a:r>
                <a:rPr kumimoji="0" sz="1200" b="1" i="0" u="none" strike="noStrike" kern="1200" cap="none" spc="0" normalizeH="0" baseline="0" noProof="0">
                  <a:ln>
                    <a:noFill/>
                  </a:ln>
                  <a:solidFill>
                    <a:srgbClr val="FFFFFF"/>
                  </a:solidFill>
                  <a:effectLst/>
                  <a:uLnTx/>
                  <a:uFillTx/>
                  <a:latin typeface="Arial" panose="020B0604020202020204"/>
                  <a:ea typeface="+mn-ea"/>
                  <a:cs typeface="+mn-cs"/>
                </a:rPr>
                <a:t>6%</a:t>
              </a:r>
            </a:p>
          </p:txBody>
        </p:sp>
      </p:grpSp>
      <p:grpSp>
        <p:nvGrpSpPr>
          <p:cNvPr id="701" name="Group 38"/>
          <p:cNvGrpSpPr/>
          <p:nvPr/>
        </p:nvGrpSpPr>
        <p:grpSpPr>
          <a:xfrm>
            <a:off x="7319971" y="3711597"/>
            <a:ext cx="2062790" cy="2062752"/>
            <a:chOff x="3" y="-1"/>
            <a:chExt cx="2062789" cy="2062750"/>
          </a:xfrm>
        </p:grpSpPr>
        <p:sp>
          <p:nvSpPr>
            <p:cNvPr id="693" name="Freeform: Shape 64"/>
            <p:cNvSpPr/>
            <p:nvPr/>
          </p:nvSpPr>
          <p:spPr>
            <a:xfrm>
              <a:off x="307799" y="0"/>
              <a:ext cx="1754993" cy="2062749"/>
            </a:xfrm>
            <a:custGeom>
              <a:avLst/>
              <a:gdLst/>
              <a:ahLst/>
              <a:cxnLst>
                <a:cxn ang="0">
                  <a:pos x="wd2" y="hd2"/>
                </a:cxn>
                <a:cxn ang="5400000">
                  <a:pos x="wd2" y="hd2"/>
                </a:cxn>
                <a:cxn ang="10800000">
                  <a:pos x="wd2" y="hd2"/>
                </a:cxn>
                <a:cxn ang="16200000">
                  <a:pos x="wd2" y="hd2"/>
                </a:cxn>
              </a:cxnLst>
              <a:rect l="0" t="0" r="r" b="b"/>
              <a:pathLst>
                <a:path w="21600" h="21600" extrusionOk="0">
                  <a:moveTo>
                    <a:pt x="8906" y="0"/>
                  </a:moveTo>
                  <a:cubicBezTo>
                    <a:pt x="15917" y="0"/>
                    <a:pt x="21600" y="4835"/>
                    <a:pt x="21600" y="10800"/>
                  </a:cubicBezTo>
                  <a:cubicBezTo>
                    <a:pt x="21600" y="16765"/>
                    <a:pt x="15917" y="21600"/>
                    <a:pt x="8906" y="21600"/>
                  </a:cubicBezTo>
                  <a:cubicBezTo>
                    <a:pt x="5573" y="21600"/>
                    <a:pt x="2375" y="20485"/>
                    <a:pt x="0" y="18496"/>
                  </a:cubicBezTo>
                  <a:lnTo>
                    <a:pt x="3117" y="15802"/>
                  </a:lnTo>
                  <a:cubicBezTo>
                    <a:pt x="6364" y="18522"/>
                    <a:pt x="11589" y="18488"/>
                    <a:pt x="14785" y="15725"/>
                  </a:cubicBezTo>
                  <a:cubicBezTo>
                    <a:pt x="17982" y="12962"/>
                    <a:pt x="17942" y="8518"/>
                    <a:pt x="14695" y="5798"/>
                  </a:cubicBezTo>
                  <a:cubicBezTo>
                    <a:pt x="13151" y="4505"/>
                    <a:pt x="11072" y="3780"/>
                    <a:pt x="8906" y="3780"/>
                  </a:cubicBezTo>
                  <a:close/>
                </a:path>
              </a:pathLst>
            </a:custGeom>
            <a:solidFill>
              <a:srgbClr val="15134C"/>
            </a:solidFill>
            <a:ln w="12700" cap="flat">
              <a:noFill/>
              <a:miter lim="400000"/>
            </a:ln>
            <a:effectLst/>
          </p:spPr>
          <p:txBody>
            <a:bodyPr wrap="square" lIns="45719" tIns="45719" rIns="45719" bIns="45719" numCol="1"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1000"/>
              </a:pPr>
              <a:endParaRPr kumimoji="0" sz="10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694" name="Freeform: Shape 65"/>
            <p:cNvSpPr/>
            <p:nvPr/>
          </p:nvSpPr>
          <p:spPr>
            <a:xfrm>
              <a:off x="3" y="524973"/>
              <a:ext cx="561073" cy="1241341"/>
            </a:xfrm>
            <a:custGeom>
              <a:avLst/>
              <a:gdLst/>
              <a:ahLst/>
              <a:cxnLst>
                <a:cxn ang="0">
                  <a:pos x="wd2" y="hd2"/>
                </a:cxn>
                <a:cxn ang="5400000">
                  <a:pos x="wd2" y="hd2"/>
                </a:cxn>
                <a:cxn ang="10800000">
                  <a:pos x="wd2" y="hd2"/>
                </a:cxn>
                <a:cxn ang="16200000">
                  <a:pos x="wd2" y="hd2"/>
                </a:cxn>
              </a:cxnLst>
              <a:rect l="0" t="0" r="r" b="b"/>
              <a:pathLst>
                <a:path w="18450" h="21600" extrusionOk="0">
                  <a:moveTo>
                    <a:pt x="10121" y="21600"/>
                  </a:moveTo>
                  <a:cubicBezTo>
                    <a:pt x="-793" y="15913"/>
                    <a:pt x="-3150" y="7061"/>
                    <a:pt x="4370" y="0"/>
                  </a:cubicBezTo>
                  <a:lnTo>
                    <a:pt x="14711" y="3084"/>
                  </a:lnTo>
                  <a:cubicBezTo>
                    <a:pt x="9823" y="7674"/>
                    <a:pt x="11354" y="13428"/>
                    <a:pt x="18450" y="17124"/>
                  </a:cubicBezTo>
                  <a:close/>
                </a:path>
              </a:pathLst>
            </a:custGeom>
            <a:solidFill>
              <a:srgbClr val="3A39A2"/>
            </a:solidFill>
            <a:ln w="12700" cap="flat">
              <a:noFill/>
              <a:miter lim="400000"/>
            </a:ln>
            <a:effectLst/>
          </p:spPr>
          <p:txBody>
            <a:bodyPr wrap="square" lIns="45719" tIns="45719" rIns="45719" bIns="45719" numCol="1"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900"/>
              </a:pPr>
              <a:endParaRPr kumimoji="0" sz="9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695" name="Freeform: Shape 66"/>
            <p:cNvSpPr/>
            <p:nvPr/>
          </p:nvSpPr>
          <p:spPr>
            <a:xfrm>
              <a:off x="132887" y="319294"/>
              <a:ext cx="413541" cy="382923"/>
            </a:xfrm>
            <a:custGeom>
              <a:avLst/>
              <a:gdLst/>
              <a:ahLst/>
              <a:cxnLst>
                <a:cxn ang="0">
                  <a:pos x="wd2" y="hd2"/>
                </a:cxn>
                <a:cxn ang="5400000">
                  <a:pos x="wd2" y="hd2"/>
                </a:cxn>
                <a:cxn ang="10800000">
                  <a:pos x="wd2" y="hd2"/>
                </a:cxn>
                <a:cxn ang="16200000">
                  <a:pos x="wd2" y="hd2"/>
                </a:cxn>
              </a:cxnLst>
              <a:rect l="0" t="0" r="r" b="b"/>
              <a:pathLst>
                <a:path w="21600" h="21600" extrusionOk="0">
                  <a:moveTo>
                    <a:pt x="0" y="11602"/>
                  </a:moveTo>
                  <a:cubicBezTo>
                    <a:pt x="2198" y="7393"/>
                    <a:pt x="4871" y="3495"/>
                    <a:pt x="7960" y="0"/>
                  </a:cubicBezTo>
                  <a:lnTo>
                    <a:pt x="21600" y="14058"/>
                  </a:lnTo>
                  <a:cubicBezTo>
                    <a:pt x="19592" y="16331"/>
                    <a:pt x="17855" y="18864"/>
                    <a:pt x="16427" y="21600"/>
                  </a:cubicBezTo>
                  <a:close/>
                </a:path>
              </a:pathLst>
            </a:custGeom>
            <a:solidFill>
              <a:srgbClr val="0DBDBA"/>
            </a:solidFill>
            <a:ln w="12700" cap="flat">
              <a:noFill/>
              <a:miter lim="400000"/>
            </a:ln>
            <a:effectLst/>
          </p:spPr>
          <p:txBody>
            <a:bodyPr wrap="square" lIns="45719" tIns="45719" rIns="45719" bIns="45719" numCol="1"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1200"/>
              </a:pPr>
              <a:endParaRPr kumimoji="0" sz="12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696" name="Freeform: Shape 67"/>
            <p:cNvSpPr/>
            <p:nvPr/>
          </p:nvSpPr>
          <p:spPr>
            <a:xfrm>
              <a:off x="285285" y="-1"/>
              <a:ext cx="746094" cy="568523"/>
            </a:xfrm>
            <a:custGeom>
              <a:avLst/>
              <a:gdLst/>
              <a:ahLst/>
              <a:cxnLst>
                <a:cxn ang="0">
                  <a:pos x="wd2" y="hd2"/>
                </a:cxn>
                <a:cxn ang="5400000">
                  <a:pos x="wd2" y="hd2"/>
                </a:cxn>
                <a:cxn ang="10800000">
                  <a:pos x="wd2" y="hd2"/>
                </a:cxn>
                <a:cxn ang="16200000">
                  <a:pos x="wd2" y="hd2"/>
                </a:cxn>
              </a:cxnLst>
              <a:rect l="0" t="0" r="r" b="b"/>
              <a:pathLst>
                <a:path w="21600" h="21600" extrusionOk="0">
                  <a:moveTo>
                    <a:pt x="0" y="12131"/>
                  </a:moveTo>
                  <a:cubicBezTo>
                    <a:pt x="5635" y="4384"/>
                    <a:pt x="13440" y="0"/>
                    <a:pt x="21600" y="0"/>
                  </a:cubicBezTo>
                  <a:lnTo>
                    <a:pt x="21600" y="13715"/>
                  </a:lnTo>
                  <a:cubicBezTo>
                    <a:pt x="16296" y="13715"/>
                    <a:pt x="11223" y="16564"/>
                    <a:pt x="7560" y="21600"/>
                  </a:cubicBezTo>
                  <a:close/>
                </a:path>
              </a:pathLst>
            </a:custGeom>
            <a:solidFill>
              <a:srgbClr val="67BB6E"/>
            </a:solidFill>
            <a:ln w="12700" cap="flat">
              <a:noFill/>
              <a:miter lim="400000"/>
            </a:ln>
            <a:effectLst/>
          </p:spPr>
          <p:txBody>
            <a:bodyPr wrap="square" lIns="45719" tIns="45719" rIns="45719" bIns="45719" numCol="1"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1200"/>
              </a:pPr>
              <a:endParaRPr kumimoji="0" sz="12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697" name="TextBox 68"/>
            <p:cNvSpPr txBox="1"/>
            <p:nvPr/>
          </p:nvSpPr>
          <p:spPr>
            <a:xfrm>
              <a:off x="1617590" y="1267197"/>
              <a:ext cx="409162" cy="264253"/>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numCol="1" anchor="t">
              <a:spAutoFit/>
            </a:bodyPr>
            <a:lstStyle>
              <a:lvl1pPr>
                <a:lnSpc>
                  <a:spcPct val="90000"/>
                </a:lnSpc>
                <a:spcBef>
                  <a:spcPts val="1000"/>
                </a:spcBef>
                <a:defRPr sz="1200" b="1">
                  <a:solidFill>
                    <a:srgbClr val="FFFFFF"/>
                  </a:solidFill>
                </a:defRPr>
              </a:lvl1pPr>
            </a:lstStyle>
            <a:p>
              <a:pPr marL="0" marR="0" lvl="0" indent="0" algn="l" defTabSz="914400" rtl="0" eaLnBrk="1" fontAlgn="auto" latinLnBrk="0" hangingPunct="1">
                <a:lnSpc>
                  <a:spcPct val="90000"/>
                </a:lnSpc>
                <a:spcBef>
                  <a:spcPts val="1000"/>
                </a:spcBef>
                <a:spcAft>
                  <a:spcPts val="0"/>
                </a:spcAft>
                <a:buClrTx/>
                <a:buSzTx/>
                <a:buFontTx/>
                <a:buNone/>
                <a:tabLst/>
                <a:defRPr/>
              </a:pPr>
              <a:r>
                <a:rPr kumimoji="0" sz="1200" b="1" i="0" u="none" strike="noStrike" kern="1200" cap="none" spc="0" normalizeH="0" baseline="0" noProof="0">
                  <a:ln>
                    <a:noFill/>
                  </a:ln>
                  <a:solidFill>
                    <a:srgbClr val="FFFFFF"/>
                  </a:solidFill>
                  <a:effectLst/>
                  <a:uLnTx/>
                  <a:uFillTx/>
                  <a:latin typeface="Arial" panose="020B0604020202020204"/>
                  <a:ea typeface="+mn-ea"/>
                  <a:cs typeface="+mn-cs"/>
                </a:rPr>
                <a:t>63%</a:t>
              </a:r>
            </a:p>
          </p:txBody>
        </p:sp>
        <p:sp>
          <p:nvSpPr>
            <p:cNvPr id="698" name="TextBox 75"/>
            <p:cNvSpPr txBox="1"/>
            <p:nvPr/>
          </p:nvSpPr>
          <p:spPr>
            <a:xfrm>
              <a:off x="6510" y="1063279"/>
              <a:ext cx="409162" cy="264253"/>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numCol="1" anchor="t">
              <a:spAutoFit/>
            </a:bodyPr>
            <a:lstStyle>
              <a:lvl1pPr>
                <a:lnSpc>
                  <a:spcPct val="90000"/>
                </a:lnSpc>
                <a:spcBef>
                  <a:spcPts val="1000"/>
                </a:spcBef>
                <a:defRPr sz="1200" b="1">
                  <a:solidFill>
                    <a:srgbClr val="FFFFFF"/>
                  </a:solidFill>
                </a:defRPr>
              </a:lvl1pPr>
            </a:lstStyle>
            <a:p>
              <a:pPr marL="0" marR="0" lvl="0" indent="0" algn="l" defTabSz="914400" rtl="0" eaLnBrk="1" fontAlgn="auto" latinLnBrk="0" hangingPunct="1">
                <a:lnSpc>
                  <a:spcPct val="90000"/>
                </a:lnSpc>
                <a:spcBef>
                  <a:spcPts val="1000"/>
                </a:spcBef>
                <a:spcAft>
                  <a:spcPts val="0"/>
                </a:spcAft>
                <a:buClrTx/>
                <a:buSzTx/>
                <a:buFontTx/>
                <a:buNone/>
                <a:tabLst/>
                <a:defRPr/>
              </a:pPr>
              <a:r>
                <a:rPr kumimoji="0" sz="1200" b="1" i="0" u="none" strike="noStrike" kern="1200" cap="none" spc="0" normalizeH="0" baseline="0" noProof="0">
                  <a:ln>
                    <a:noFill/>
                  </a:ln>
                  <a:solidFill>
                    <a:srgbClr val="FFFFFF"/>
                  </a:solidFill>
                  <a:effectLst/>
                  <a:uLnTx/>
                  <a:uFillTx/>
                  <a:latin typeface="Arial" panose="020B0604020202020204"/>
                  <a:ea typeface="+mn-ea"/>
                  <a:cs typeface="+mn-cs"/>
                </a:rPr>
                <a:t>21%</a:t>
              </a:r>
            </a:p>
          </p:txBody>
        </p:sp>
        <p:sp>
          <p:nvSpPr>
            <p:cNvPr id="699" name="TextBox 80"/>
            <p:cNvSpPr txBox="1"/>
            <p:nvPr/>
          </p:nvSpPr>
          <p:spPr>
            <a:xfrm>
              <a:off x="193075" y="410758"/>
              <a:ext cx="324404" cy="264253"/>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numCol="1" anchor="t">
              <a:spAutoFit/>
            </a:bodyPr>
            <a:lstStyle>
              <a:lvl1pPr>
                <a:lnSpc>
                  <a:spcPct val="90000"/>
                </a:lnSpc>
                <a:spcBef>
                  <a:spcPts val="1000"/>
                </a:spcBef>
                <a:defRPr sz="1200" b="1">
                  <a:solidFill>
                    <a:srgbClr val="FFFFFF"/>
                  </a:solidFill>
                </a:defRPr>
              </a:lvl1pPr>
            </a:lstStyle>
            <a:p>
              <a:pPr marL="0" marR="0" lvl="0" indent="0" algn="l" defTabSz="914400" rtl="0" eaLnBrk="1" fontAlgn="auto" latinLnBrk="0" hangingPunct="1">
                <a:lnSpc>
                  <a:spcPct val="90000"/>
                </a:lnSpc>
                <a:spcBef>
                  <a:spcPts val="1000"/>
                </a:spcBef>
                <a:spcAft>
                  <a:spcPts val="0"/>
                </a:spcAft>
                <a:buClrTx/>
                <a:buSzTx/>
                <a:buFontTx/>
                <a:buNone/>
                <a:tabLst/>
                <a:defRPr/>
              </a:pPr>
              <a:r>
                <a:rPr kumimoji="0" sz="1200" b="1" i="0" u="none" strike="noStrike" kern="1200" cap="none" spc="0" normalizeH="0" baseline="0" noProof="0">
                  <a:ln>
                    <a:noFill/>
                  </a:ln>
                  <a:solidFill>
                    <a:srgbClr val="FFFFFF"/>
                  </a:solidFill>
                  <a:effectLst/>
                  <a:uLnTx/>
                  <a:uFillTx/>
                  <a:latin typeface="Arial" panose="020B0604020202020204"/>
                  <a:ea typeface="+mn-ea"/>
                  <a:cs typeface="+mn-cs"/>
                </a:rPr>
                <a:t>4%</a:t>
              </a:r>
            </a:p>
          </p:txBody>
        </p:sp>
        <p:sp>
          <p:nvSpPr>
            <p:cNvPr id="700" name="TextBox 81"/>
            <p:cNvSpPr txBox="1"/>
            <p:nvPr/>
          </p:nvSpPr>
          <p:spPr>
            <a:xfrm>
              <a:off x="542589" y="126665"/>
              <a:ext cx="409162" cy="264253"/>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numCol="1" anchor="t">
              <a:spAutoFit/>
            </a:bodyPr>
            <a:lstStyle>
              <a:lvl1pPr>
                <a:lnSpc>
                  <a:spcPct val="90000"/>
                </a:lnSpc>
                <a:spcBef>
                  <a:spcPts val="1000"/>
                </a:spcBef>
                <a:defRPr sz="1200" b="1">
                  <a:solidFill>
                    <a:srgbClr val="FFFFFF"/>
                  </a:solidFill>
                </a:defRPr>
              </a:lvl1pPr>
            </a:lstStyle>
            <a:p>
              <a:pPr marL="0" marR="0" lvl="0" indent="0" algn="l" defTabSz="914400" rtl="0" eaLnBrk="1" fontAlgn="auto" latinLnBrk="0" hangingPunct="1">
                <a:lnSpc>
                  <a:spcPct val="90000"/>
                </a:lnSpc>
                <a:spcBef>
                  <a:spcPts val="1000"/>
                </a:spcBef>
                <a:spcAft>
                  <a:spcPts val="0"/>
                </a:spcAft>
                <a:buClrTx/>
                <a:buSzTx/>
                <a:buFontTx/>
                <a:buNone/>
                <a:tabLst/>
                <a:defRPr/>
              </a:pPr>
              <a:r>
                <a:rPr kumimoji="0" sz="1200" b="1" i="0" u="none" strike="noStrike" kern="1200" cap="none" spc="0" normalizeH="0" baseline="0" noProof="0">
                  <a:ln>
                    <a:noFill/>
                  </a:ln>
                  <a:solidFill>
                    <a:srgbClr val="FFFFFF"/>
                  </a:solidFill>
                  <a:effectLst/>
                  <a:uLnTx/>
                  <a:uFillTx/>
                  <a:latin typeface="Arial" panose="020B0604020202020204"/>
                  <a:ea typeface="+mn-ea"/>
                  <a:cs typeface="+mn-cs"/>
                </a:rPr>
                <a:t>13%</a:t>
              </a:r>
            </a:p>
          </p:txBody>
        </p:sp>
      </p:grpSp>
      <p:grpSp>
        <p:nvGrpSpPr>
          <p:cNvPr id="710" name="Group 39"/>
          <p:cNvGrpSpPr/>
          <p:nvPr/>
        </p:nvGrpSpPr>
        <p:grpSpPr>
          <a:xfrm>
            <a:off x="9562535" y="3688479"/>
            <a:ext cx="2070023" cy="2062752"/>
            <a:chOff x="-14" y="-1"/>
            <a:chExt cx="2070022" cy="2062750"/>
          </a:xfrm>
        </p:grpSpPr>
        <p:sp>
          <p:nvSpPr>
            <p:cNvPr id="702" name="Freeform: Shape 40"/>
            <p:cNvSpPr/>
            <p:nvPr/>
          </p:nvSpPr>
          <p:spPr>
            <a:xfrm>
              <a:off x="592470" y="0"/>
              <a:ext cx="1470545" cy="2062749"/>
            </a:xfrm>
            <a:custGeom>
              <a:avLst/>
              <a:gdLst/>
              <a:ahLst/>
              <a:cxnLst>
                <a:cxn ang="0">
                  <a:pos x="wd2" y="hd2"/>
                </a:cxn>
                <a:cxn ang="5400000">
                  <a:pos x="wd2" y="hd2"/>
                </a:cxn>
                <a:cxn ang="10800000">
                  <a:pos x="wd2" y="hd2"/>
                </a:cxn>
                <a:cxn ang="16200000">
                  <a:pos x="wd2" y="hd2"/>
                </a:cxn>
              </a:cxnLst>
              <a:rect l="0" t="0" r="r" b="b"/>
              <a:pathLst>
                <a:path w="21600" h="21600" extrusionOk="0">
                  <a:moveTo>
                    <a:pt x="6450" y="0"/>
                  </a:moveTo>
                  <a:cubicBezTo>
                    <a:pt x="14817" y="0"/>
                    <a:pt x="21600" y="4835"/>
                    <a:pt x="21600" y="10800"/>
                  </a:cubicBezTo>
                  <a:cubicBezTo>
                    <a:pt x="21600" y="16765"/>
                    <a:pt x="14817" y="21600"/>
                    <a:pt x="6450" y="21600"/>
                  </a:cubicBezTo>
                  <a:cubicBezTo>
                    <a:pt x="4220" y="21600"/>
                    <a:pt x="2018" y="21249"/>
                    <a:pt x="0" y="20572"/>
                  </a:cubicBezTo>
                  <a:lnTo>
                    <a:pt x="2258" y="17152"/>
                  </a:lnTo>
                  <a:cubicBezTo>
                    <a:pt x="7179" y="18803"/>
                    <a:pt x="13045" y="17297"/>
                    <a:pt x="15360" y="13789"/>
                  </a:cubicBezTo>
                  <a:cubicBezTo>
                    <a:pt x="17676" y="10281"/>
                    <a:pt x="15564" y="6099"/>
                    <a:pt x="10643" y="4448"/>
                  </a:cubicBezTo>
                  <a:cubicBezTo>
                    <a:pt x="9332" y="4008"/>
                    <a:pt x="7900" y="3780"/>
                    <a:pt x="6450" y="3780"/>
                  </a:cubicBezTo>
                  <a:close/>
                </a:path>
              </a:pathLst>
            </a:custGeom>
            <a:solidFill>
              <a:srgbClr val="15134C"/>
            </a:solidFill>
            <a:ln w="12700" cap="flat">
              <a:noFill/>
              <a:miter lim="400000"/>
            </a:ln>
            <a:effectLst/>
          </p:spPr>
          <p:txBody>
            <a:bodyPr wrap="square" lIns="45719" tIns="45719" rIns="45719" bIns="45719" numCol="1"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1000"/>
              </a:pPr>
              <a:endParaRPr kumimoji="0" sz="10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03" name="Freeform: Shape 41"/>
            <p:cNvSpPr/>
            <p:nvPr/>
          </p:nvSpPr>
          <p:spPr>
            <a:xfrm>
              <a:off x="-14" y="160554"/>
              <a:ext cx="746215" cy="1804036"/>
            </a:xfrm>
            <a:custGeom>
              <a:avLst/>
              <a:gdLst/>
              <a:ahLst/>
              <a:cxnLst>
                <a:cxn ang="0">
                  <a:pos x="wd2" y="hd2"/>
                </a:cxn>
                <a:cxn ang="5400000">
                  <a:pos x="wd2" y="hd2"/>
                </a:cxn>
                <a:cxn ang="10800000">
                  <a:pos x="wd2" y="hd2"/>
                </a:cxn>
                <a:cxn ang="16200000">
                  <a:pos x="wd2" y="hd2"/>
                </a:cxn>
              </a:cxnLst>
              <a:rect l="0" t="0" r="r" b="b"/>
              <a:pathLst>
                <a:path w="18103" h="21600" extrusionOk="0">
                  <a:moveTo>
                    <a:pt x="14373" y="21600"/>
                  </a:moveTo>
                  <a:cubicBezTo>
                    <a:pt x="1870" y="18696"/>
                    <a:pt x="-3497" y="11340"/>
                    <a:pt x="2387" y="5169"/>
                  </a:cubicBezTo>
                  <a:cubicBezTo>
                    <a:pt x="4408" y="3048"/>
                    <a:pt x="7611" y="1256"/>
                    <a:pt x="11620" y="0"/>
                  </a:cubicBezTo>
                  <a:lnTo>
                    <a:pt x="16313" y="3649"/>
                  </a:lnTo>
                  <a:cubicBezTo>
                    <a:pt x="8729" y="6025"/>
                    <a:pt x="6482" y="10984"/>
                    <a:pt x="11295" y="14727"/>
                  </a:cubicBezTo>
                  <a:cubicBezTo>
                    <a:pt x="12949" y="16013"/>
                    <a:pt x="15310" y="17041"/>
                    <a:pt x="18103" y="17689"/>
                  </a:cubicBezTo>
                  <a:close/>
                </a:path>
              </a:pathLst>
            </a:custGeom>
            <a:solidFill>
              <a:srgbClr val="3A39A2"/>
            </a:solidFill>
            <a:ln w="12700" cap="flat">
              <a:noFill/>
              <a:miter lim="400000"/>
            </a:ln>
            <a:effectLst/>
          </p:spPr>
          <p:txBody>
            <a:bodyPr wrap="square" lIns="45719" tIns="45719" rIns="45719" bIns="45719" numCol="1"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900"/>
              </a:pPr>
              <a:endParaRPr kumimoji="0" sz="9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04" name="Freeform: Shape 42"/>
            <p:cNvSpPr/>
            <p:nvPr/>
          </p:nvSpPr>
          <p:spPr>
            <a:xfrm>
              <a:off x="478982" y="8130"/>
              <a:ext cx="468599" cy="457214"/>
            </a:xfrm>
            <a:custGeom>
              <a:avLst/>
              <a:gdLst/>
              <a:ahLst/>
              <a:cxnLst>
                <a:cxn ang="0">
                  <a:pos x="wd2" y="hd2"/>
                </a:cxn>
                <a:cxn ang="5400000">
                  <a:pos x="wd2" y="hd2"/>
                </a:cxn>
                <a:cxn ang="10800000">
                  <a:pos x="wd2" y="hd2"/>
                </a:cxn>
                <a:cxn ang="16200000">
                  <a:pos x="wd2" y="hd2"/>
                </a:cxn>
              </a:cxnLst>
              <a:rect l="0" t="0" r="r" b="b"/>
              <a:pathLst>
                <a:path w="21600" h="21600" extrusionOk="0">
                  <a:moveTo>
                    <a:pt x="0" y="7201"/>
                  </a:moveTo>
                  <a:cubicBezTo>
                    <a:pt x="5908" y="3358"/>
                    <a:pt x="12572" y="899"/>
                    <a:pt x="19515" y="0"/>
                  </a:cubicBezTo>
                  <a:lnTo>
                    <a:pt x="21600" y="16919"/>
                  </a:lnTo>
                  <a:cubicBezTo>
                    <a:pt x="17088" y="17504"/>
                    <a:pt x="12757" y="19102"/>
                    <a:pt x="8916" y="21600"/>
                  </a:cubicBezTo>
                  <a:close/>
                </a:path>
              </a:pathLst>
            </a:custGeom>
            <a:solidFill>
              <a:srgbClr val="0DBDBA"/>
            </a:solidFill>
            <a:ln w="12700" cap="flat">
              <a:noFill/>
              <a:miter lim="400000"/>
            </a:ln>
            <a:effectLst/>
          </p:spPr>
          <p:txBody>
            <a:bodyPr wrap="square" lIns="45719" tIns="45719" rIns="45719" bIns="45719" numCol="1"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1200"/>
              </a:pPr>
              <a:endParaRPr kumimoji="0" sz="12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05" name="Freeform: Shape 59"/>
            <p:cNvSpPr/>
            <p:nvPr/>
          </p:nvSpPr>
          <p:spPr>
            <a:xfrm>
              <a:off x="902342" y="-1"/>
              <a:ext cx="129261" cy="366269"/>
            </a:xfrm>
            <a:custGeom>
              <a:avLst/>
              <a:gdLst/>
              <a:ahLst/>
              <a:cxnLst>
                <a:cxn ang="0">
                  <a:pos x="wd2" y="hd2"/>
                </a:cxn>
                <a:cxn ang="5400000">
                  <a:pos x="wd2" y="hd2"/>
                </a:cxn>
                <a:cxn ang="10800000">
                  <a:pos x="wd2" y="hd2"/>
                </a:cxn>
                <a:cxn ang="16200000">
                  <a:pos x="wd2" y="hd2"/>
                </a:cxn>
              </a:cxnLst>
              <a:rect l="0" t="0" r="r" b="b"/>
              <a:pathLst>
                <a:path w="21600" h="21600" extrusionOk="0">
                  <a:moveTo>
                    <a:pt x="0" y="480"/>
                  </a:moveTo>
                  <a:cubicBezTo>
                    <a:pt x="7170" y="160"/>
                    <a:pt x="14382" y="0"/>
                    <a:pt x="21600" y="0"/>
                  </a:cubicBezTo>
                  <a:lnTo>
                    <a:pt x="21600" y="21288"/>
                  </a:lnTo>
                  <a:cubicBezTo>
                    <a:pt x="16906" y="21288"/>
                    <a:pt x="12219" y="21392"/>
                    <a:pt x="7559" y="21600"/>
                  </a:cubicBezTo>
                  <a:close/>
                </a:path>
              </a:pathLst>
            </a:custGeom>
            <a:solidFill>
              <a:srgbClr val="67BB6E"/>
            </a:solidFill>
            <a:ln w="12700" cap="flat">
              <a:noFill/>
              <a:miter lim="400000"/>
            </a:ln>
            <a:effectLst/>
          </p:spPr>
          <p:txBody>
            <a:bodyPr wrap="square" lIns="45719" tIns="45719" rIns="45719" bIns="45719" numCol="1"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1200"/>
              </a:pPr>
              <a:endParaRPr kumimoji="0" sz="12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06" name="TextBox 60"/>
            <p:cNvSpPr txBox="1"/>
            <p:nvPr/>
          </p:nvSpPr>
          <p:spPr>
            <a:xfrm>
              <a:off x="1660845" y="1134026"/>
              <a:ext cx="409163" cy="264253"/>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numCol="1" anchor="t">
              <a:spAutoFit/>
            </a:bodyPr>
            <a:lstStyle>
              <a:lvl1pPr>
                <a:lnSpc>
                  <a:spcPct val="90000"/>
                </a:lnSpc>
                <a:spcBef>
                  <a:spcPts val="1000"/>
                </a:spcBef>
                <a:defRPr sz="1200" b="1">
                  <a:solidFill>
                    <a:srgbClr val="FFFFFF"/>
                  </a:solidFill>
                </a:defRPr>
              </a:lvl1pPr>
            </a:lstStyle>
            <a:p>
              <a:pPr marL="0" marR="0" lvl="0" indent="0" algn="l" defTabSz="914400" rtl="0" eaLnBrk="1" fontAlgn="auto" latinLnBrk="0" hangingPunct="1">
                <a:lnSpc>
                  <a:spcPct val="90000"/>
                </a:lnSpc>
                <a:spcBef>
                  <a:spcPts val="1000"/>
                </a:spcBef>
                <a:spcAft>
                  <a:spcPts val="0"/>
                </a:spcAft>
                <a:buClrTx/>
                <a:buSzTx/>
                <a:buFontTx/>
                <a:buNone/>
                <a:tabLst/>
                <a:defRPr/>
              </a:pPr>
              <a:r>
                <a:rPr kumimoji="0" sz="1200" b="1" i="0" u="none" strike="noStrike" kern="1200" cap="none" spc="0" normalizeH="0" baseline="0" noProof="0">
                  <a:ln>
                    <a:noFill/>
                  </a:ln>
                  <a:solidFill>
                    <a:srgbClr val="FFFFFF"/>
                  </a:solidFill>
                  <a:effectLst/>
                  <a:uLnTx/>
                  <a:uFillTx/>
                  <a:latin typeface="Arial" panose="020B0604020202020204"/>
                  <a:ea typeface="+mn-ea"/>
                  <a:cs typeface="+mn-cs"/>
                </a:rPr>
                <a:t>57%</a:t>
              </a:r>
            </a:p>
          </p:txBody>
        </p:sp>
        <p:sp>
          <p:nvSpPr>
            <p:cNvPr id="707" name="TextBox 61"/>
            <p:cNvSpPr txBox="1"/>
            <p:nvPr/>
          </p:nvSpPr>
          <p:spPr>
            <a:xfrm>
              <a:off x="75" y="1000854"/>
              <a:ext cx="409163" cy="264253"/>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numCol="1" anchor="t">
              <a:spAutoFit/>
            </a:bodyPr>
            <a:lstStyle>
              <a:lvl1pPr>
                <a:lnSpc>
                  <a:spcPct val="90000"/>
                </a:lnSpc>
                <a:spcBef>
                  <a:spcPts val="1000"/>
                </a:spcBef>
                <a:defRPr sz="1200" b="1">
                  <a:solidFill>
                    <a:srgbClr val="FFFFFF"/>
                  </a:solidFill>
                </a:defRPr>
              </a:lvl1pPr>
            </a:lstStyle>
            <a:p>
              <a:pPr marL="0" marR="0" lvl="0" indent="0" algn="l" defTabSz="914400" rtl="0" eaLnBrk="1" fontAlgn="auto" latinLnBrk="0" hangingPunct="1">
                <a:lnSpc>
                  <a:spcPct val="90000"/>
                </a:lnSpc>
                <a:spcBef>
                  <a:spcPts val="1000"/>
                </a:spcBef>
                <a:spcAft>
                  <a:spcPts val="0"/>
                </a:spcAft>
                <a:buClrTx/>
                <a:buSzTx/>
                <a:buFontTx/>
                <a:buNone/>
                <a:tabLst/>
                <a:defRPr/>
              </a:pPr>
              <a:r>
                <a:rPr kumimoji="0" sz="1200" b="1" i="0" u="none" strike="noStrike" kern="1200" cap="none" spc="0" normalizeH="0" baseline="0" noProof="0">
                  <a:ln>
                    <a:noFill/>
                  </a:ln>
                  <a:solidFill>
                    <a:srgbClr val="FFFFFF"/>
                  </a:solidFill>
                  <a:effectLst/>
                  <a:uLnTx/>
                  <a:uFillTx/>
                  <a:latin typeface="Arial" panose="020B0604020202020204"/>
                  <a:ea typeface="+mn-ea"/>
                  <a:cs typeface="+mn-cs"/>
                </a:rPr>
                <a:t>34%</a:t>
              </a:r>
            </a:p>
          </p:txBody>
        </p:sp>
        <p:sp>
          <p:nvSpPr>
            <p:cNvPr id="708" name="TextBox 62"/>
            <p:cNvSpPr txBox="1"/>
            <p:nvPr/>
          </p:nvSpPr>
          <p:spPr>
            <a:xfrm>
              <a:off x="588777" y="119445"/>
              <a:ext cx="324404" cy="264253"/>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numCol="1" anchor="t">
              <a:spAutoFit/>
            </a:bodyPr>
            <a:lstStyle>
              <a:lvl1pPr>
                <a:lnSpc>
                  <a:spcPct val="90000"/>
                </a:lnSpc>
                <a:spcBef>
                  <a:spcPts val="1000"/>
                </a:spcBef>
                <a:defRPr sz="1200" b="1">
                  <a:solidFill>
                    <a:srgbClr val="FFFFFF"/>
                  </a:solidFill>
                </a:defRPr>
              </a:lvl1pPr>
            </a:lstStyle>
            <a:p>
              <a:pPr marL="0" marR="0" lvl="0" indent="0" algn="l" defTabSz="914400" rtl="0" eaLnBrk="1" fontAlgn="auto" latinLnBrk="0" hangingPunct="1">
                <a:lnSpc>
                  <a:spcPct val="90000"/>
                </a:lnSpc>
                <a:spcBef>
                  <a:spcPts val="1000"/>
                </a:spcBef>
                <a:spcAft>
                  <a:spcPts val="0"/>
                </a:spcAft>
                <a:buClrTx/>
                <a:buSzTx/>
                <a:buFontTx/>
                <a:buNone/>
                <a:tabLst/>
                <a:defRPr/>
              </a:pPr>
              <a:r>
                <a:rPr kumimoji="0" sz="1200" b="1" i="0" u="none" strike="noStrike" kern="1200" cap="none" spc="0" normalizeH="0" baseline="0" noProof="0">
                  <a:ln>
                    <a:noFill/>
                  </a:ln>
                  <a:solidFill>
                    <a:srgbClr val="FFFFFF"/>
                  </a:solidFill>
                  <a:effectLst/>
                  <a:uLnTx/>
                  <a:uFillTx/>
                  <a:latin typeface="Arial" panose="020B0604020202020204"/>
                  <a:ea typeface="+mn-ea"/>
                  <a:cs typeface="+mn-cs"/>
                </a:rPr>
                <a:t>7%</a:t>
              </a:r>
            </a:p>
          </p:txBody>
        </p:sp>
        <p:sp>
          <p:nvSpPr>
            <p:cNvPr id="709" name="TextBox 63"/>
            <p:cNvSpPr txBox="1"/>
            <p:nvPr/>
          </p:nvSpPr>
          <p:spPr>
            <a:xfrm>
              <a:off x="851855" y="97787"/>
              <a:ext cx="324405" cy="264253"/>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numCol="1" anchor="t">
              <a:spAutoFit/>
            </a:bodyPr>
            <a:lstStyle>
              <a:lvl1pPr>
                <a:lnSpc>
                  <a:spcPct val="90000"/>
                </a:lnSpc>
                <a:spcBef>
                  <a:spcPts val="1000"/>
                </a:spcBef>
                <a:defRPr sz="1200" b="1">
                  <a:solidFill>
                    <a:srgbClr val="FFFFFF"/>
                  </a:solidFill>
                </a:defRPr>
              </a:lvl1pPr>
            </a:lstStyle>
            <a:p>
              <a:pPr marL="0" marR="0" lvl="0" indent="0" algn="l" defTabSz="914400" rtl="0" eaLnBrk="1" fontAlgn="auto" latinLnBrk="0" hangingPunct="1">
                <a:lnSpc>
                  <a:spcPct val="90000"/>
                </a:lnSpc>
                <a:spcBef>
                  <a:spcPts val="1000"/>
                </a:spcBef>
                <a:spcAft>
                  <a:spcPts val="0"/>
                </a:spcAft>
                <a:buClrTx/>
                <a:buSzTx/>
                <a:buFontTx/>
                <a:buNone/>
                <a:tabLst/>
                <a:defRPr/>
              </a:pPr>
              <a:r>
                <a:rPr kumimoji="0" sz="1200" b="1" i="0" u="none" strike="noStrike" kern="1200" cap="none" spc="0" normalizeH="0" baseline="0" noProof="0">
                  <a:ln>
                    <a:noFill/>
                  </a:ln>
                  <a:solidFill>
                    <a:srgbClr val="FFFFFF"/>
                  </a:solidFill>
                  <a:effectLst/>
                  <a:uLnTx/>
                  <a:uFillTx/>
                  <a:latin typeface="Arial" panose="020B0604020202020204"/>
                  <a:ea typeface="+mn-ea"/>
                  <a:cs typeface="+mn-cs"/>
                </a:rPr>
                <a:t>2%</a:t>
              </a:r>
            </a:p>
          </p:txBody>
        </p:sp>
      </p:grpSp>
      <p:sp>
        <p:nvSpPr>
          <p:cNvPr id="711" name="TextBox 6"/>
          <p:cNvSpPr txBox="1"/>
          <p:nvPr/>
        </p:nvSpPr>
        <p:spPr>
          <a:xfrm>
            <a:off x="2382284" y="3110656"/>
            <a:ext cx="720664" cy="26425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lvl1pPr>
              <a:defRPr sz="1200" b="1" cap="all" spc="257">
                <a:solidFill>
                  <a:srgbClr val="5C58D0"/>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200" b="1" i="0" u="none" strike="noStrike" kern="1200" cap="all" spc="257" normalizeH="0" baseline="0" noProof="0">
                <a:ln>
                  <a:noFill/>
                </a:ln>
                <a:solidFill>
                  <a:srgbClr val="5C58D0"/>
                </a:solidFill>
                <a:effectLst/>
                <a:uLnTx/>
                <a:uFillTx/>
                <a:latin typeface="Arial" panose="020B0604020202020204"/>
                <a:ea typeface="+mn-ea"/>
                <a:cs typeface="+mn-cs"/>
              </a:rPr>
              <a:t>N=124</a:t>
            </a:r>
          </a:p>
        </p:txBody>
      </p:sp>
      <p:sp>
        <p:nvSpPr>
          <p:cNvPr id="712" name="TextBox 44"/>
          <p:cNvSpPr txBox="1"/>
          <p:nvPr/>
        </p:nvSpPr>
        <p:spPr>
          <a:xfrm>
            <a:off x="3643997" y="4878104"/>
            <a:ext cx="425229" cy="27653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lvl1pPr>
              <a:lnSpc>
                <a:spcPct val="90000"/>
              </a:lnSpc>
              <a:spcBef>
                <a:spcPts val="1000"/>
              </a:spcBef>
              <a:defRPr sz="1300" b="1">
                <a:solidFill>
                  <a:schemeClr val="accent2"/>
                </a:solidFill>
              </a:defRPr>
            </a:lvl1pPr>
          </a:lstStyle>
          <a:p>
            <a:pPr marL="0" marR="0" lvl="0" indent="0" algn="l" defTabSz="914400" rtl="0" eaLnBrk="1" fontAlgn="auto" latinLnBrk="0" hangingPunct="1">
              <a:lnSpc>
                <a:spcPct val="90000"/>
              </a:lnSpc>
              <a:spcBef>
                <a:spcPts val="1000"/>
              </a:spcBef>
              <a:spcAft>
                <a:spcPts val="0"/>
              </a:spcAft>
              <a:buClrTx/>
              <a:buSzTx/>
              <a:buFontTx/>
              <a:buNone/>
              <a:tabLst/>
              <a:defRPr/>
            </a:pPr>
            <a:r>
              <a:rPr kumimoji="0" sz="1300" b="1" i="0" u="none" strike="noStrike" kern="1200" cap="none" spc="0" normalizeH="0" baseline="0" noProof="0">
                <a:ln>
                  <a:noFill/>
                </a:ln>
                <a:solidFill>
                  <a:srgbClr val="811983"/>
                </a:solidFill>
                <a:effectLst/>
                <a:uLnTx/>
                <a:uFillTx/>
                <a:latin typeface="Arial" panose="020B0604020202020204"/>
                <a:ea typeface="+mn-ea"/>
                <a:cs typeface="+mn-cs"/>
              </a:rPr>
              <a:t>PLS</a:t>
            </a:r>
          </a:p>
        </p:txBody>
      </p:sp>
      <p:pic>
        <p:nvPicPr>
          <p:cNvPr id="713" name="Graphic 52" descr="Graphic 52"/>
          <p:cNvPicPr>
            <a:picLocks noChangeAspect="1"/>
          </p:cNvPicPr>
          <p:nvPr/>
        </p:nvPicPr>
        <p:blipFill>
          <a:blip r:embed="rId2"/>
          <a:stretch>
            <a:fillRect/>
          </a:stretch>
        </p:blipFill>
        <p:spPr>
          <a:xfrm>
            <a:off x="3588369" y="4365675"/>
            <a:ext cx="555327" cy="555327"/>
          </a:xfrm>
          <a:prstGeom prst="rect">
            <a:avLst/>
          </a:prstGeom>
          <a:ln w="12700">
            <a:miter lim="400000"/>
          </a:ln>
        </p:spPr>
      </p:pic>
      <p:grpSp>
        <p:nvGrpSpPr>
          <p:cNvPr id="2" name="Group 1">
            <a:extLst>
              <a:ext uri="{FF2B5EF4-FFF2-40B4-BE49-F238E27FC236}">
                <a16:creationId xmlns:a16="http://schemas.microsoft.com/office/drawing/2014/main" id="{40AB21C7-4EA3-3BBB-D7A3-796AD62D145B}"/>
              </a:ext>
            </a:extLst>
          </p:cNvPr>
          <p:cNvGrpSpPr/>
          <p:nvPr/>
        </p:nvGrpSpPr>
        <p:grpSpPr>
          <a:xfrm>
            <a:off x="3937573" y="3196947"/>
            <a:ext cx="6566460" cy="230828"/>
            <a:chOff x="5147357" y="3139878"/>
            <a:chExt cx="6566460" cy="230828"/>
          </a:xfrm>
        </p:grpSpPr>
        <p:sp>
          <p:nvSpPr>
            <p:cNvPr id="714" name="Freeform: Shape 17"/>
            <p:cNvSpPr/>
            <p:nvPr/>
          </p:nvSpPr>
          <p:spPr>
            <a:xfrm>
              <a:off x="5147357" y="3217952"/>
              <a:ext cx="72000" cy="72000"/>
            </a:xfrm>
            <a:prstGeom prst="rect">
              <a:avLst/>
            </a:prstGeom>
            <a:solidFill>
              <a:srgbClr val="15134C"/>
            </a:solidFill>
            <a:ln w="12700">
              <a:miter lim="400000"/>
            </a:ln>
          </p:spPr>
          <p:txBody>
            <a:bodyPr lIns="45719" rIns="45719" anchor="ctr"/>
            <a:lstStyle/>
            <a:p>
              <a:pPr marL="0" marR="0" lvl="0" indent="0" algn="l" defTabSz="914400" rtl="0" eaLnBrk="1" fontAlgn="auto" latinLnBrk="0" hangingPunct="1">
                <a:lnSpc>
                  <a:spcPct val="100000"/>
                </a:lnSpc>
                <a:spcBef>
                  <a:spcPts val="0"/>
                </a:spcBef>
                <a:spcAft>
                  <a:spcPts val="0"/>
                </a:spcAft>
                <a:buClrTx/>
                <a:buSzTx/>
                <a:buFontTx/>
                <a:buNone/>
                <a:tabLst/>
                <a:defRPr sz="900"/>
              </a:pPr>
              <a:endParaRPr kumimoji="0" sz="10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15" name="TextBox 18"/>
            <p:cNvSpPr txBox="1"/>
            <p:nvPr/>
          </p:nvSpPr>
          <p:spPr>
            <a:xfrm>
              <a:off x="5238501" y="3139878"/>
              <a:ext cx="1703347" cy="23082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lvl1pPr>
                <a:lnSpc>
                  <a:spcPct val="90000"/>
                </a:lnSpc>
                <a:spcBef>
                  <a:spcPts val="1000"/>
                </a:spcBef>
                <a:defRPr sz="900">
                  <a:solidFill>
                    <a:srgbClr val="595959"/>
                  </a:solidFill>
                </a:defRPr>
              </a:lvl1pPr>
            </a:lstStyle>
            <a:p>
              <a:pPr marL="0" marR="0" lvl="0" indent="0" algn="l" defTabSz="914400" rtl="0" eaLnBrk="1" fontAlgn="auto" latinLnBrk="0" hangingPunct="1">
                <a:lnSpc>
                  <a:spcPct val="90000"/>
                </a:lnSpc>
                <a:spcBef>
                  <a:spcPts val="1000"/>
                </a:spcBef>
                <a:spcAft>
                  <a:spcPts val="0"/>
                </a:spcAft>
                <a:buClrTx/>
                <a:buSzTx/>
                <a:buFontTx/>
                <a:buNone/>
                <a:tabLst/>
                <a:defRPr/>
              </a:pPr>
              <a:r>
                <a:rPr kumimoji="0" sz="1000" b="0" i="0" u="none" strike="noStrike" kern="1200" cap="none" spc="0" normalizeH="0" baseline="0" noProof="0">
                  <a:ln>
                    <a:noFill/>
                  </a:ln>
                  <a:solidFill>
                    <a:srgbClr val="595959"/>
                  </a:solidFill>
                  <a:effectLst/>
                  <a:uLnTx/>
                  <a:uFillTx/>
                  <a:latin typeface="Arial" panose="020B0604020202020204"/>
                  <a:ea typeface="+mn-ea"/>
                  <a:cs typeface="+mn-cs"/>
                </a:rPr>
                <a:t>Extremely/Moderately useful</a:t>
              </a:r>
            </a:p>
          </p:txBody>
        </p:sp>
        <p:sp>
          <p:nvSpPr>
            <p:cNvPr id="716" name="Freeform: Shape 19"/>
            <p:cNvSpPr/>
            <p:nvPr/>
          </p:nvSpPr>
          <p:spPr>
            <a:xfrm>
              <a:off x="7126230" y="3217952"/>
              <a:ext cx="72000" cy="72000"/>
            </a:xfrm>
            <a:prstGeom prst="rect">
              <a:avLst/>
            </a:prstGeom>
            <a:solidFill>
              <a:srgbClr val="3A39A2"/>
            </a:solidFill>
            <a:ln w="12700">
              <a:miter lim="400000"/>
            </a:ln>
          </p:spPr>
          <p:txBody>
            <a:bodyPr lIns="45719" rIns="45719" anchor="ctr"/>
            <a:lstStyle/>
            <a:p>
              <a:pPr marL="0" marR="0" lvl="0" indent="0" algn="l" defTabSz="914400" rtl="0" eaLnBrk="1" fontAlgn="auto" latinLnBrk="0" hangingPunct="1">
                <a:lnSpc>
                  <a:spcPct val="100000"/>
                </a:lnSpc>
                <a:spcBef>
                  <a:spcPts val="0"/>
                </a:spcBef>
                <a:spcAft>
                  <a:spcPts val="0"/>
                </a:spcAft>
                <a:buClrTx/>
                <a:buSzTx/>
                <a:buFontTx/>
                <a:buNone/>
                <a:tabLst/>
                <a:defRPr sz="900"/>
              </a:pPr>
              <a:endParaRPr kumimoji="0" sz="10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17" name="TextBox 20"/>
            <p:cNvSpPr txBox="1"/>
            <p:nvPr/>
          </p:nvSpPr>
          <p:spPr>
            <a:xfrm>
              <a:off x="7205737" y="3139878"/>
              <a:ext cx="1496559" cy="23082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lvl1pPr>
                <a:lnSpc>
                  <a:spcPct val="90000"/>
                </a:lnSpc>
                <a:spcBef>
                  <a:spcPts val="1000"/>
                </a:spcBef>
                <a:defRPr sz="900">
                  <a:solidFill>
                    <a:srgbClr val="595959"/>
                  </a:solidFill>
                </a:defRPr>
              </a:lvl1pPr>
            </a:lstStyle>
            <a:p>
              <a:pPr marL="0" marR="0" lvl="0" indent="0" algn="l" defTabSz="914400" rtl="0" eaLnBrk="1" fontAlgn="auto" latinLnBrk="0" hangingPunct="1">
                <a:lnSpc>
                  <a:spcPct val="90000"/>
                </a:lnSpc>
                <a:spcBef>
                  <a:spcPts val="1000"/>
                </a:spcBef>
                <a:spcAft>
                  <a:spcPts val="0"/>
                </a:spcAft>
                <a:buClrTx/>
                <a:buSzTx/>
                <a:buFontTx/>
                <a:buNone/>
                <a:tabLst/>
                <a:defRPr/>
              </a:pPr>
              <a:r>
                <a:rPr kumimoji="0" sz="1000" b="0" i="0" u="none" strike="noStrike" kern="1200" cap="none" spc="0" normalizeH="0" baseline="0" noProof="0">
                  <a:ln>
                    <a:noFill/>
                  </a:ln>
                  <a:solidFill>
                    <a:srgbClr val="595959"/>
                  </a:solidFill>
                  <a:effectLst/>
                  <a:uLnTx/>
                  <a:uFillTx/>
                  <a:latin typeface="Arial" panose="020B0604020202020204"/>
                  <a:ea typeface="+mn-ea"/>
                  <a:cs typeface="+mn-cs"/>
                </a:rPr>
                <a:t>Slightly/Mostly not useful</a:t>
              </a:r>
            </a:p>
          </p:txBody>
        </p:sp>
        <p:sp>
          <p:nvSpPr>
            <p:cNvPr id="718" name="Freeform: Shape 21"/>
            <p:cNvSpPr/>
            <p:nvPr/>
          </p:nvSpPr>
          <p:spPr>
            <a:xfrm>
              <a:off x="8847322" y="3217952"/>
              <a:ext cx="72000" cy="72000"/>
            </a:xfrm>
            <a:prstGeom prst="rect">
              <a:avLst/>
            </a:prstGeom>
            <a:solidFill>
              <a:srgbClr val="0DBDBA"/>
            </a:solidFill>
            <a:ln w="12700">
              <a:miter lim="400000"/>
            </a:ln>
          </p:spPr>
          <p:txBody>
            <a:bodyPr lIns="45719" rIns="45719" anchor="ctr"/>
            <a:lstStyle/>
            <a:p>
              <a:pPr marL="0" marR="0" lvl="0" indent="0" algn="l" defTabSz="914400" rtl="0" eaLnBrk="1" fontAlgn="auto" latinLnBrk="0" hangingPunct="1">
                <a:lnSpc>
                  <a:spcPct val="100000"/>
                </a:lnSpc>
                <a:spcBef>
                  <a:spcPts val="0"/>
                </a:spcBef>
                <a:spcAft>
                  <a:spcPts val="0"/>
                </a:spcAft>
                <a:buClrTx/>
                <a:buSzTx/>
                <a:buFontTx/>
                <a:buNone/>
                <a:tabLst/>
                <a:defRPr sz="1200"/>
              </a:pPr>
              <a:endParaRPr kumimoji="0" sz="14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19" name="TextBox 22"/>
            <p:cNvSpPr txBox="1"/>
            <p:nvPr/>
          </p:nvSpPr>
          <p:spPr>
            <a:xfrm>
              <a:off x="8923735" y="3139878"/>
              <a:ext cx="970775" cy="23082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lvl1pPr>
                <a:lnSpc>
                  <a:spcPct val="90000"/>
                </a:lnSpc>
                <a:spcBef>
                  <a:spcPts val="1000"/>
                </a:spcBef>
                <a:defRPr sz="900">
                  <a:solidFill>
                    <a:srgbClr val="595959"/>
                  </a:solidFill>
                </a:defRPr>
              </a:lvl1pPr>
            </a:lstStyle>
            <a:p>
              <a:pPr marL="0" marR="0" lvl="0" indent="0" algn="l" defTabSz="914400" rtl="0" eaLnBrk="1" fontAlgn="auto" latinLnBrk="0" hangingPunct="1">
                <a:lnSpc>
                  <a:spcPct val="90000"/>
                </a:lnSpc>
                <a:spcBef>
                  <a:spcPts val="1000"/>
                </a:spcBef>
                <a:spcAft>
                  <a:spcPts val="0"/>
                </a:spcAft>
                <a:buClrTx/>
                <a:buSzTx/>
                <a:buFontTx/>
                <a:buNone/>
                <a:tabLst/>
                <a:defRPr/>
              </a:pPr>
              <a:r>
                <a:rPr kumimoji="0" sz="1000" b="0" i="0" u="none" strike="noStrike" kern="1200" cap="none" spc="0" normalizeH="0" baseline="0" noProof="0">
                  <a:ln>
                    <a:noFill/>
                  </a:ln>
                  <a:solidFill>
                    <a:srgbClr val="595959"/>
                  </a:solidFill>
                  <a:effectLst/>
                  <a:uLnTx/>
                  <a:uFillTx/>
                  <a:latin typeface="Arial" panose="020B0604020202020204"/>
                  <a:ea typeface="+mn-ea"/>
                  <a:cs typeface="+mn-cs"/>
                </a:rPr>
                <a:t>Not at all useful</a:t>
              </a:r>
            </a:p>
          </p:txBody>
        </p:sp>
        <p:sp>
          <p:nvSpPr>
            <p:cNvPr id="720" name="Freeform: Shape 23"/>
            <p:cNvSpPr/>
            <p:nvPr/>
          </p:nvSpPr>
          <p:spPr>
            <a:xfrm>
              <a:off x="10123210" y="3217952"/>
              <a:ext cx="72000" cy="72000"/>
            </a:xfrm>
            <a:prstGeom prst="rect">
              <a:avLst/>
            </a:prstGeom>
            <a:solidFill>
              <a:srgbClr val="67BB6E"/>
            </a:solidFill>
            <a:ln w="12700">
              <a:miter lim="400000"/>
            </a:ln>
          </p:spPr>
          <p:txBody>
            <a:bodyPr lIns="45719" rIns="45719" anchor="ctr"/>
            <a:lstStyle/>
            <a:p>
              <a:pPr marL="0" marR="0" lvl="0" indent="0" algn="l" defTabSz="914400" rtl="0" eaLnBrk="1" fontAlgn="auto" latinLnBrk="0" hangingPunct="1">
                <a:lnSpc>
                  <a:spcPct val="100000"/>
                </a:lnSpc>
                <a:spcBef>
                  <a:spcPts val="0"/>
                </a:spcBef>
                <a:spcAft>
                  <a:spcPts val="0"/>
                </a:spcAft>
                <a:buClrTx/>
                <a:buSzTx/>
                <a:buFontTx/>
                <a:buNone/>
                <a:tabLst/>
                <a:defRPr sz="1200"/>
              </a:pPr>
              <a:endParaRPr kumimoji="0" sz="14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21" name="TextBox 25"/>
            <p:cNvSpPr txBox="1"/>
            <p:nvPr/>
          </p:nvSpPr>
          <p:spPr>
            <a:xfrm>
              <a:off x="10198021" y="3139878"/>
              <a:ext cx="1515796" cy="23082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lvl1pPr>
                <a:lnSpc>
                  <a:spcPct val="90000"/>
                </a:lnSpc>
                <a:spcBef>
                  <a:spcPts val="1000"/>
                </a:spcBef>
                <a:defRPr sz="900">
                  <a:solidFill>
                    <a:srgbClr val="595959"/>
                  </a:solidFill>
                </a:defRPr>
              </a:lvl1pPr>
            </a:lstStyle>
            <a:p>
              <a:pPr marL="0" marR="0" lvl="0" indent="0" algn="l" defTabSz="914400" rtl="0" eaLnBrk="1" fontAlgn="auto" latinLnBrk="0" hangingPunct="1">
                <a:lnSpc>
                  <a:spcPct val="90000"/>
                </a:lnSpc>
                <a:spcBef>
                  <a:spcPts val="1000"/>
                </a:spcBef>
                <a:spcAft>
                  <a:spcPts val="0"/>
                </a:spcAft>
                <a:buClrTx/>
                <a:buSzTx/>
                <a:buFontTx/>
                <a:buNone/>
                <a:tabLst/>
                <a:defRPr/>
              </a:pPr>
              <a:r>
                <a:rPr kumimoji="0" sz="1000" b="0" i="0" u="none" strike="noStrike" kern="1200" cap="none" spc="0" normalizeH="0" baseline="0" noProof="0">
                  <a:ln>
                    <a:noFill/>
                  </a:ln>
                  <a:solidFill>
                    <a:srgbClr val="595959"/>
                  </a:solidFill>
                  <a:effectLst/>
                  <a:uLnTx/>
                  <a:uFillTx/>
                  <a:latin typeface="Arial" panose="020B0604020202020204"/>
                  <a:ea typeface="+mn-ea"/>
                  <a:cs typeface="+mn-cs"/>
                </a:rPr>
                <a:t>I do not know what this is</a:t>
              </a:r>
            </a:p>
          </p:txBody>
        </p:sp>
      </p:grpSp>
      <p:sp>
        <p:nvSpPr>
          <p:cNvPr id="722" name="TextBox 44"/>
          <p:cNvSpPr txBox="1"/>
          <p:nvPr/>
        </p:nvSpPr>
        <p:spPr>
          <a:xfrm>
            <a:off x="5787451" y="4878104"/>
            <a:ext cx="642488" cy="27653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lvl1pPr algn="ctr">
              <a:lnSpc>
                <a:spcPct val="90000"/>
              </a:lnSpc>
              <a:spcBef>
                <a:spcPts val="1000"/>
              </a:spcBef>
              <a:defRPr sz="1300" b="1">
                <a:solidFill>
                  <a:srgbClr val="15134C"/>
                </a:solidFill>
              </a:defRPr>
            </a:lvl1pPr>
          </a:lstStyle>
          <a:p>
            <a:pPr marL="0" marR="0" lvl="0" indent="0" algn="ctr" defTabSz="914400" rtl="0" eaLnBrk="1" fontAlgn="auto" latinLnBrk="0" hangingPunct="1">
              <a:lnSpc>
                <a:spcPct val="90000"/>
              </a:lnSpc>
              <a:spcBef>
                <a:spcPts val="1000"/>
              </a:spcBef>
              <a:spcAft>
                <a:spcPts val="0"/>
              </a:spcAft>
              <a:buClrTx/>
              <a:buSzTx/>
              <a:buFontTx/>
              <a:buNone/>
              <a:tabLst/>
              <a:defRPr/>
            </a:pPr>
            <a:r>
              <a:rPr kumimoji="0" sz="1300" b="1" i="0" u="none" strike="noStrike" kern="1200" cap="none" spc="0" normalizeH="0" baseline="0" noProof="0">
                <a:ln>
                  <a:noFill/>
                </a:ln>
                <a:solidFill>
                  <a:srgbClr val="15134C"/>
                </a:solidFill>
                <a:effectLst/>
                <a:uLnTx/>
                <a:uFillTx/>
                <a:latin typeface="Arial" panose="020B0604020202020204"/>
                <a:ea typeface="+mn-ea"/>
                <a:cs typeface="+mn-cs"/>
              </a:rPr>
              <a:t>Videos</a:t>
            </a:r>
          </a:p>
        </p:txBody>
      </p:sp>
      <p:sp>
        <p:nvSpPr>
          <p:cNvPr id="723" name="TextBox 44"/>
          <p:cNvSpPr txBox="1"/>
          <p:nvPr/>
        </p:nvSpPr>
        <p:spPr>
          <a:xfrm>
            <a:off x="7803952" y="4763804"/>
            <a:ext cx="1094819" cy="44852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p>
            <a:pPr marL="0" marR="0" lvl="0" indent="0" algn="ctr" defTabSz="914400" rtl="0" eaLnBrk="1" fontAlgn="auto" latinLnBrk="0" hangingPunct="1">
              <a:lnSpc>
                <a:spcPct val="90000"/>
              </a:lnSpc>
              <a:spcBef>
                <a:spcPts val="0"/>
              </a:spcBef>
              <a:spcAft>
                <a:spcPts val="0"/>
              </a:spcAft>
              <a:buClrTx/>
              <a:buSzTx/>
              <a:buFontTx/>
              <a:buNone/>
              <a:tabLst/>
              <a:defRPr sz="1300" b="1">
                <a:solidFill>
                  <a:srgbClr val="2A269C"/>
                </a:solidFill>
              </a:defRPr>
            </a:pPr>
            <a:r>
              <a:rPr kumimoji="0" sz="1300" b="1" i="0" u="none" strike="noStrike" kern="1200" cap="none" spc="0" normalizeH="0" baseline="0" noProof="0">
                <a:ln>
                  <a:noFill/>
                </a:ln>
                <a:solidFill>
                  <a:srgbClr val="2A269C"/>
                </a:solidFill>
                <a:effectLst/>
                <a:uLnTx/>
                <a:uFillTx/>
                <a:latin typeface="Arial" panose="020B0604020202020204"/>
                <a:ea typeface="+mn-ea"/>
                <a:cs typeface="+mn-cs"/>
              </a:rPr>
              <a:t>Interactive</a:t>
            </a:r>
          </a:p>
          <a:p>
            <a:pPr marL="0" marR="0" lvl="0" indent="0" algn="ctr" defTabSz="914400" rtl="0" eaLnBrk="1" fontAlgn="auto" latinLnBrk="0" hangingPunct="1">
              <a:lnSpc>
                <a:spcPct val="90000"/>
              </a:lnSpc>
              <a:spcBef>
                <a:spcPts val="0"/>
              </a:spcBef>
              <a:spcAft>
                <a:spcPts val="0"/>
              </a:spcAft>
              <a:buClrTx/>
              <a:buSzTx/>
              <a:buFontTx/>
              <a:buNone/>
              <a:tabLst/>
              <a:defRPr sz="1300" b="1">
                <a:solidFill>
                  <a:srgbClr val="2A269C"/>
                </a:solidFill>
              </a:defRPr>
            </a:pPr>
            <a:r>
              <a:rPr kumimoji="0" sz="1300" b="1" i="0" u="none" strike="noStrike" kern="1200" cap="none" spc="0" normalizeH="0" baseline="0" noProof="0">
                <a:ln>
                  <a:noFill/>
                </a:ln>
                <a:solidFill>
                  <a:srgbClr val="2A269C"/>
                </a:solidFill>
                <a:effectLst/>
                <a:uLnTx/>
                <a:uFillTx/>
                <a:latin typeface="Arial" panose="020B0604020202020204"/>
                <a:ea typeface="+mn-ea"/>
                <a:cs typeface="+mn-cs"/>
              </a:rPr>
              <a:t>Infographics</a:t>
            </a:r>
          </a:p>
        </p:txBody>
      </p:sp>
      <p:sp>
        <p:nvSpPr>
          <p:cNvPr id="724" name="TextBox 44"/>
          <p:cNvSpPr txBox="1"/>
          <p:nvPr/>
        </p:nvSpPr>
        <p:spPr>
          <a:xfrm>
            <a:off x="10165911" y="4878104"/>
            <a:ext cx="838221" cy="27653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lvl1pPr algn="ctr">
              <a:lnSpc>
                <a:spcPct val="90000"/>
              </a:lnSpc>
              <a:spcBef>
                <a:spcPts val="1000"/>
              </a:spcBef>
              <a:defRPr sz="1300" b="1">
                <a:solidFill>
                  <a:srgbClr val="58B0BA"/>
                </a:solidFill>
              </a:defRPr>
            </a:lvl1pPr>
          </a:lstStyle>
          <a:p>
            <a:pPr marL="0" marR="0" lvl="0" indent="0" algn="ctr" defTabSz="914400" rtl="0" eaLnBrk="1" fontAlgn="auto" latinLnBrk="0" hangingPunct="1">
              <a:lnSpc>
                <a:spcPct val="90000"/>
              </a:lnSpc>
              <a:spcBef>
                <a:spcPts val="1000"/>
              </a:spcBef>
              <a:spcAft>
                <a:spcPts val="0"/>
              </a:spcAft>
              <a:buClrTx/>
              <a:buSzTx/>
              <a:buFontTx/>
              <a:buNone/>
              <a:tabLst/>
              <a:defRPr/>
            </a:pPr>
            <a:r>
              <a:rPr kumimoji="0" sz="1300" b="1" i="0" u="none" strike="noStrike" kern="1200" cap="none" spc="0" normalizeH="0" baseline="0" noProof="0">
                <a:ln>
                  <a:noFill/>
                </a:ln>
                <a:solidFill>
                  <a:srgbClr val="58B0BA"/>
                </a:solidFill>
                <a:effectLst/>
                <a:uLnTx/>
                <a:uFillTx/>
                <a:latin typeface="Arial" panose="020B0604020202020204"/>
                <a:ea typeface="+mn-ea"/>
                <a:cs typeface="+mn-cs"/>
              </a:rPr>
              <a:t>Podcasts</a:t>
            </a:r>
          </a:p>
        </p:txBody>
      </p:sp>
      <p:pic>
        <p:nvPicPr>
          <p:cNvPr id="725" name="Graphic 51" descr="Graphic 51"/>
          <p:cNvPicPr>
            <a:picLocks noChangeAspect="1"/>
          </p:cNvPicPr>
          <p:nvPr/>
        </p:nvPicPr>
        <p:blipFill>
          <a:blip r:embed="rId3"/>
          <a:stretch>
            <a:fillRect/>
          </a:stretch>
        </p:blipFill>
        <p:spPr>
          <a:xfrm>
            <a:off x="5840511" y="4384289"/>
            <a:ext cx="536370" cy="536370"/>
          </a:xfrm>
          <a:prstGeom prst="rect">
            <a:avLst/>
          </a:prstGeom>
          <a:ln w="12700">
            <a:miter lim="400000"/>
          </a:ln>
        </p:spPr>
      </p:pic>
      <p:pic>
        <p:nvPicPr>
          <p:cNvPr id="726" name="Graphic 49" descr="Graphic 49"/>
          <p:cNvPicPr>
            <a:picLocks noChangeAspect="1"/>
          </p:cNvPicPr>
          <p:nvPr/>
        </p:nvPicPr>
        <p:blipFill>
          <a:blip r:embed="rId4"/>
          <a:stretch>
            <a:fillRect/>
          </a:stretch>
        </p:blipFill>
        <p:spPr>
          <a:xfrm>
            <a:off x="8073699" y="4251375"/>
            <a:ext cx="536370" cy="536370"/>
          </a:xfrm>
          <a:prstGeom prst="rect">
            <a:avLst/>
          </a:prstGeom>
          <a:ln w="12700">
            <a:miter lim="400000"/>
          </a:ln>
        </p:spPr>
      </p:pic>
      <p:pic>
        <p:nvPicPr>
          <p:cNvPr id="727" name="Graphic 50" descr="Graphic 50"/>
          <p:cNvPicPr>
            <a:picLocks noChangeAspect="1"/>
          </p:cNvPicPr>
          <p:nvPr/>
        </p:nvPicPr>
        <p:blipFill>
          <a:blip r:embed="rId5"/>
          <a:stretch>
            <a:fillRect/>
          </a:stretch>
        </p:blipFill>
        <p:spPr>
          <a:xfrm>
            <a:off x="10307358" y="4374811"/>
            <a:ext cx="555327" cy="555327"/>
          </a:xfrm>
          <a:prstGeom prst="rect">
            <a:avLst/>
          </a:prstGeom>
          <a:ln w="12700">
            <a:miter lim="400000"/>
          </a:ln>
        </p:spPr>
      </p:pic>
      <p:sp>
        <p:nvSpPr>
          <p:cNvPr id="728" name="Rectangle 50"/>
          <p:cNvSpPr/>
          <p:nvPr/>
        </p:nvSpPr>
        <p:spPr>
          <a:xfrm>
            <a:off x="7184181" y="3576448"/>
            <a:ext cx="4534823" cy="2333050"/>
          </a:xfrm>
          <a:prstGeom prst="rect">
            <a:avLst/>
          </a:prstGeom>
          <a:solidFill>
            <a:srgbClr val="DFDEF5">
              <a:alpha val="85370"/>
            </a:srgbClr>
          </a:solidFill>
          <a:ln w="12700">
            <a:miter lim="400000"/>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a:noFill/>
              </a:defRPr>
            </a:pPr>
            <a:endParaRPr kumimoji="0" sz="1800" b="0" i="0" u="none" strike="noStrike" kern="1200" cap="none" spc="0" normalizeH="0" baseline="0" noProof="0">
              <a:ln>
                <a:noFill/>
              </a:ln>
              <a:noFill/>
              <a:effectLst/>
              <a:uLnTx/>
              <a:uFillTx/>
              <a:latin typeface="Arial" panose="020B0604020202020204"/>
              <a:ea typeface="+mn-ea"/>
              <a:cs typeface="+mn-cs"/>
            </a:endParaRPr>
          </a:p>
        </p:txBody>
      </p:sp>
      <p:sp>
        <p:nvSpPr>
          <p:cNvPr id="4" name="Rounded Rectangle 29">
            <a:extLst>
              <a:ext uri="{FF2B5EF4-FFF2-40B4-BE49-F238E27FC236}">
                <a16:creationId xmlns:a16="http://schemas.microsoft.com/office/drawing/2014/main" id="{1492CDC5-BBB1-FDA8-72B3-4797564673FC}"/>
              </a:ext>
            </a:extLst>
          </p:cNvPr>
          <p:cNvSpPr/>
          <p:nvPr/>
        </p:nvSpPr>
        <p:spPr>
          <a:xfrm>
            <a:off x="1820999" y="1180559"/>
            <a:ext cx="12013635" cy="1030635"/>
          </a:xfrm>
          <a:prstGeom prst="roundRect">
            <a:avLst>
              <a:gd name="adj" fmla="val 50000"/>
            </a:avLst>
          </a:prstGeom>
          <a:solidFill>
            <a:srgbClr val="5C57D0"/>
          </a:solidFill>
          <a:ln w="12700" cap="flat">
            <a:noFill/>
            <a:miter lim="400000"/>
          </a:ln>
          <a:effectLst/>
        </p:spPr>
        <p:txBody>
          <a:bodyPr wrap="square" lIns="45719" tIns="45719" rIns="45719" bIns="45719" numCol="1"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solidFill>
                  <a:srgbClr val="FFFFFF"/>
                </a:solidFill>
              </a:defRPr>
            </a:pPr>
            <a:endParaRPr kumimoji="0"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5" name="RESEARCH QUESTION:">
            <a:extLst>
              <a:ext uri="{FF2B5EF4-FFF2-40B4-BE49-F238E27FC236}">
                <a16:creationId xmlns:a16="http://schemas.microsoft.com/office/drawing/2014/main" id="{5F34787D-B398-DDEE-395A-9E75B133B69B}"/>
              </a:ext>
            </a:extLst>
          </p:cNvPr>
          <p:cNvSpPr txBox="1"/>
          <p:nvPr/>
        </p:nvSpPr>
        <p:spPr>
          <a:xfrm>
            <a:off x="2213156" y="1285119"/>
            <a:ext cx="2493876" cy="27699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defRPr sz="1200" b="1" cap="all" spc="257">
                <a:solidFill>
                  <a:srgbClr val="51B9C5"/>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200" b="1" i="0" u="none" strike="noStrike" kern="1200" cap="all" spc="257" normalizeH="0" baseline="0" noProof="0">
                <a:ln>
                  <a:noFill/>
                </a:ln>
                <a:solidFill>
                  <a:srgbClr val="15134C"/>
                </a:solidFill>
                <a:effectLst/>
                <a:uLnTx/>
                <a:uFillTx/>
                <a:latin typeface="Arial" panose="020B0604020202020204"/>
                <a:ea typeface="+mn-ea"/>
                <a:cs typeface="+mn-cs"/>
              </a:rPr>
              <a:t>RESEARCH QUESTION:</a:t>
            </a:r>
          </a:p>
        </p:txBody>
      </p:sp>
      <p:sp>
        <p:nvSpPr>
          <p:cNvPr id="6" name="“Who are the patients with prostate cancer and where can we impact?”">
            <a:extLst>
              <a:ext uri="{FF2B5EF4-FFF2-40B4-BE49-F238E27FC236}">
                <a16:creationId xmlns:a16="http://schemas.microsoft.com/office/drawing/2014/main" id="{CB55060D-B201-464D-E9F6-4B6BA89C982D}"/>
              </a:ext>
            </a:extLst>
          </p:cNvPr>
          <p:cNvSpPr txBox="1"/>
          <p:nvPr/>
        </p:nvSpPr>
        <p:spPr>
          <a:xfrm>
            <a:off x="2213156" y="1485784"/>
            <a:ext cx="8442576" cy="58477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2000" b="1">
                <a:solidFill>
                  <a:srgbClr val="317176"/>
                </a:solidFill>
              </a:defRPr>
            </a:pPr>
            <a:r>
              <a:rPr kumimoji="0" lang="en-US" sz="1600" b="1" i="0" u="none" strike="noStrike" kern="1200" cap="none" spc="0" normalizeH="0" baseline="0" noProof="0">
                <a:ln>
                  <a:noFill/>
                </a:ln>
                <a:solidFill>
                  <a:srgbClr val="FFFFFF"/>
                </a:solidFill>
                <a:effectLst/>
                <a:uLnTx/>
                <a:uFillTx/>
                <a:latin typeface="Arial" panose="020B0604020202020204"/>
                <a:ea typeface="+mn-ea"/>
                <a:cs typeface="+mn-cs"/>
              </a:rPr>
              <a:t>“</a:t>
            </a:r>
            <a:r>
              <a:rPr kumimoji="0" lang="en-US" sz="1600" b="1" i="0" u="none" strike="noStrike" kern="1200" cap="none" spc="39" normalizeH="0" baseline="0" noProof="0">
                <a:ln>
                  <a:noFill/>
                </a:ln>
                <a:solidFill>
                  <a:srgbClr val="FFFFFF"/>
                </a:solidFill>
                <a:effectLst/>
                <a:uLnTx/>
                <a:uFillTx/>
                <a:latin typeface="Arial" panose="020B0604020202020204"/>
                <a:ea typeface="+mn-ea"/>
                <a:cs typeface="+mn-cs"/>
              </a:rPr>
              <a:t>How useful do you think the following types of resources would be to help you better understand medical information from a scientific journal article? </a:t>
            </a:r>
          </a:p>
        </p:txBody>
      </p:sp>
      <p:sp>
        <p:nvSpPr>
          <p:cNvPr id="11" name="Footer Placeholder 10">
            <a:extLst>
              <a:ext uri="{FF2B5EF4-FFF2-40B4-BE49-F238E27FC236}">
                <a16:creationId xmlns:a16="http://schemas.microsoft.com/office/drawing/2014/main" id="{3CA20281-AAD8-9AB9-A84A-4418B16327EF}"/>
              </a:ext>
            </a:extLst>
          </p:cNvPr>
          <p:cNvSpPr txBox="1"/>
          <p:nvPr/>
        </p:nvSpPr>
        <p:spPr>
          <a:xfrm>
            <a:off x="1681200" y="6170041"/>
            <a:ext cx="8829600" cy="55399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lgn="ctr">
              <a:defRPr sz="1000">
                <a:solidFill>
                  <a:srgbClr val="808080"/>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000" b="0" i="0" u="none" strike="noStrike" kern="1200" cap="none" spc="0" normalizeH="0" baseline="0" noProof="0">
                <a:ln>
                  <a:noFill/>
                </a:ln>
                <a:solidFill>
                  <a:srgbClr val="808080"/>
                </a:solidFill>
                <a:effectLst/>
                <a:uLnTx/>
                <a:uFillTx/>
                <a:latin typeface="Arial" panose="020B0604020202020204"/>
                <a:ea typeface="+mn-ea"/>
                <a:cs typeface="+mn-cs"/>
              </a:rPr>
              <a:t>EPC, enhanced publication content</a:t>
            </a:r>
            <a:r>
              <a:rPr kumimoji="0" lang="en-GB" sz="1000" b="0" i="0" u="none" strike="noStrike" kern="1200" cap="none" spc="0" normalizeH="0" baseline="0" noProof="0">
                <a:ln>
                  <a:noFill/>
                </a:ln>
                <a:solidFill>
                  <a:srgbClr val="808080"/>
                </a:solidFill>
                <a:effectLst/>
                <a:uLnTx/>
                <a:uFillTx/>
                <a:latin typeface="Arial" panose="020B0604020202020204"/>
                <a:ea typeface="+mn-ea"/>
                <a:cs typeface="+mn-cs"/>
              </a:rPr>
              <a:t>; HCP, healthcare professional; PLS, plain language summary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808080"/>
                </a:solidFill>
                <a:effectLst/>
                <a:uLnTx/>
                <a:uFillTx/>
                <a:latin typeface="Arial" panose="020B0604020202020204"/>
                <a:ea typeface="+mn-ea"/>
                <a:cs typeface="+mn-cs"/>
              </a:rPr>
              <a:t>1. Schuler KW, et al. Presented at the 19th Annual Meeting of ISMPP; April 24–26, 2023; Washington, DC, USA; Poster #42</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sz="1000" b="0" i="0" u="none" strike="noStrike" kern="1200" cap="none" spc="0" normalizeH="0" baseline="0" noProof="0">
                <a:ln>
                  <a:noFill/>
                </a:ln>
                <a:solidFill>
                  <a:srgbClr val="808080"/>
                </a:solidFill>
                <a:effectLst/>
                <a:uLnTx/>
                <a:uFillTx/>
                <a:latin typeface="Arial" panose="020B0604020202020204"/>
                <a:ea typeface="+mn-ea"/>
                <a:cs typeface="+mn-cs"/>
              </a:rPr>
              <a:t>This information is for educational use only. Do not copy. Do not distribute.</a:t>
            </a:r>
          </a:p>
        </p:txBody>
      </p:sp>
      <p:sp>
        <p:nvSpPr>
          <p:cNvPr id="12" name="Rectangle 6">
            <a:extLst>
              <a:ext uri="{FF2B5EF4-FFF2-40B4-BE49-F238E27FC236}">
                <a16:creationId xmlns:a16="http://schemas.microsoft.com/office/drawing/2014/main" id="{2523C356-9A16-A09E-F8CD-6EC771270174}"/>
              </a:ext>
            </a:extLst>
          </p:cNvPr>
          <p:cNvSpPr/>
          <p:nvPr/>
        </p:nvSpPr>
        <p:spPr>
          <a:xfrm>
            <a:off x="571331" y="3565289"/>
            <a:ext cx="421962" cy="1671498"/>
          </a:xfrm>
          <a:prstGeom prst="rect">
            <a:avLst/>
          </a:prstGeom>
          <a:solidFill>
            <a:srgbClr val="DFDEF7"/>
          </a:solidFill>
          <a:ln w="12700">
            <a:miter lim="400000"/>
          </a:ln>
        </p:spPr>
        <p:txBody>
          <a:bodyPr lIns="45719" rIns="45719"/>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3" name="Rectangle 38">
            <a:extLst>
              <a:ext uri="{FF2B5EF4-FFF2-40B4-BE49-F238E27FC236}">
                <a16:creationId xmlns:a16="http://schemas.microsoft.com/office/drawing/2014/main" id="{EB157BAD-BE23-0651-1BC5-F014E51B0B87}"/>
              </a:ext>
            </a:extLst>
          </p:cNvPr>
          <p:cNvSpPr/>
          <p:nvPr/>
        </p:nvSpPr>
        <p:spPr>
          <a:xfrm>
            <a:off x="571331" y="5294795"/>
            <a:ext cx="421962" cy="993286"/>
          </a:xfrm>
          <a:prstGeom prst="rect">
            <a:avLst/>
          </a:prstGeom>
          <a:solidFill>
            <a:srgbClr val="F3C4F4"/>
          </a:solidFill>
          <a:ln w="12700">
            <a:miter lim="400000"/>
          </a:ln>
        </p:spPr>
        <p:txBody>
          <a:bodyPr lIns="45719" rIns="45719"/>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4" name="Rectangle 19">
            <a:extLst>
              <a:ext uri="{FF2B5EF4-FFF2-40B4-BE49-F238E27FC236}">
                <a16:creationId xmlns:a16="http://schemas.microsoft.com/office/drawing/2014/main" id="{CA733E4C-AD5D-070D-6FB2-1EB487F07E33}"/>
              </a:ext>
            </a:extLst>
          </p:cNvPr>
          <p:cNvSpPr/>
          <p:nvPr/>
        </p:nvSpPr>
        <p:spPr>
          <a:xfrm>
            <a:off x="571331" y="2174614"/>
            <a:ext cx="421962" cy="1332667"/>
          </a:xfrm>
          <a:prstGeom prst="rect">
            <a:avLst/>
          </a:prstGeom>
          <a:solidFill>
            <a:srgbClr val="C9FDFF"/>
          </a:solidFill>
          <a:ln w="12700">
            <a:miter lim="400000"/>
          </a:ln>
        </p:spPr>
        <p:txBody>
          <a:bodyPr lIns="45719" rIns="45719"/>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5" name="Rectangle 17">
            <a:extLst>
              <a:ext uri="{FF2B5EF4-FFF2-40B4-BE49-F238E27FC236}">
                <a16:creationId xmlns:a16="http://schemas.microsoft.com/office/drawing/2014/main" id="{EFCA845D-8346-D741-46E4-BB1153A2B33D}"/>
              </a:ext>
            </a:extLst>
          </p:cNvPr>
          <p:cNvSpPr/>
          <p:nvPr/>
        </p:nvSpPr>
        <p:spPr>
          <a:xfrm>
            <a:off x="496906" y="4340130"/>
            <a:ext cx="553695" cy="912907"/>
          </a:xfrm>
          <a:prstGeom prst="rect">
            <a:avLst/>
          </a:prstGeom>
          <a:solidFill>
            <a:srgbClr val="DFDEF7"/>
          </a:solidFill>
          <a:ln w="12700">
            <a:miter lim="400000"/>
          </a:ln>
        </p:spPr>
        <p:txBody>
          <a:bodyPr lIns="45719" rIns="45719"/>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6" name="Rectangle 17">
            <a:extLst>
              <a:ext uri="{FF2B5EF4-FFF2-40B4-BE49-F238E27FC236}">
                <a16:creationId xmlns:a16="http://schemas.microsoft.com/office/drawing/2014/main" id="{D97103EB-59AC-F9FE-08EA-FD9E7F6A979A}"/>
              </a:ext>
            </a:extLst>
          </p:cNvPr>
          <p:cNvSpPr/>
          <p:nvPr/>
        </p:nvSpPr>
        <p:spPr>
          <a:xfrm>
            <a:off x="571331" y="1446702"/>
            <a:ext cx="420214" cy="666281"/>
          </a:xfrm>
          <a:prstGeom prst="rect">
            <a:avLst/>
          </a:prstGeom>
          <a:solidFill>
            <a:srgbClr val="F9D9E3"/>
          </a:solidFill>
          <a:ln w="12700">
            <a:miter lim="400000"/>
          </a:ln>
        </p:spPr>
        <p:txBody>
          <a:bodyPr lIns="45719" rIns="45719"/>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7" name="Straight Connector 8">
            <a:extLst>
              <a:ext uri="{FF2B5EF4-FFF2-40B4-BE49-F238E27FC236}">
                <a16:creationId xmlns:a16="http://schemas.microsoft.com/office/drawing/2014/main" id="{DF00CB0F-2189-4B53-E9FF-E481C1FE0E6D}"/>
              </a:ext>
            </a:extLst>
          </p:cNvPr>
          <p:cNvSpPr/>
          <p:nvPr/>
        </p:nvSpPr>
        <p:spPr>
          <a:xfrm>
            <a:off x="771796" y="1931508"/>
            <a:ext cx="10902" cy="4175271"/>
          </a:xfrm>
          <a:prstGeom prst="line">
            <a:avLst/>
          </a:prstGeom>
          <a:ln w="57150">
            <a:solidFill>
              <a:srgbClr val="000000"/>
            </a:solidFill>
            <a:miter/>
          </a:ln>
        </p:spPr>
        <p:txBody>
          <a:bodyPr lIns="45719" rIns="45719"/>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8" name="Rectangle 9">
            <a:extLst>
              <a:ext uri="{FF2B5EF4-FFF2-40B4-BE49-F238E27FC236}">
                <a16:creationId xmlns:a16="http://schemas.microsoft.com/office/drawing/2014/main" id="{D678ED30-3156-1032-2C9D-90F950DB4D4A}"/>
              </a:ext>
            </a:extLst>
          </p:cNvPr>
          <p:cNvSpPr/>
          <p:nvPr/>
        </p:nvSpPr>
        <p:spPr>
          <a:xfrm>
            <a:off x="679950" y="3692650"/>
            <a:ext cx="205493" cy="371089"/>
          </a:xfrm>
          <a:prstGeom prst="rect">
            <a:avLst/>
          </a:prstGeom>
          <a:solidFill>
            <a:schemeClr val="accent4"/>
          </a:solidFill>
          <a:ln w="12700">
            <a:solidFill>
              <a:srgbClr val="3B39A3"/>
            </a:solidFill>
            <a:miter/>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100" b="1">
                <a:solidFill>
                  <a:srgbClr val="D5D4F1"/>
                </a:solidFill>
              </a:defRPr>
            </a:pPr>
            <a:endParaRPr kumimoji="0" sz="1100" b="1" i="0" u="none" strike="noStrike" kern="1200" cap="none" spc="0" normalizeH="0" baseline="0" noProof="0">
              <a:ln>
                <a:noFill/>
              </a:ln>
              <a:solidFill>
                <a:srgbClr val="D5D4F1"/>
              </a:solidFill>
              <a:effectLst/>
              <a:uLnTx/>
              <a:uFillTx/>
              <a:latin typeface="Arial" panose="020B0604020202020204"/>
              <a:ea typeface="+mn-ea"/>
              <a:cs typeface="+mn-cs"/>
            </a:endParaRPr>
          </a:p>
        </p:txBody>
      </p:sp>
      <p:sp>
        <p:nvSpPr>
          <p:cNvPr id="19" name="Rectangle 10">
            <a:extLst>
              <a:ext uri="{FF2B5EF4-FFF2-40B4-BE49-F238E27FC236}">
                <a16:creationId xmlns:a16="http://schemas.microsoft.com/office/drawing/2014/main" id="{B6DCB291-43B1-D1D5-5925-DCEA8B0907D6}"/>
              </a:ext>
            </a:extLst>
          </p:cNvPr>
          <p:cNvSpPr/>
          <p:nvPr/>
        </p:nvSpPr>
        <p:spPr>
          <a:xfrm>
            <a:off x="679950" y="4059683"/>
            <a:ext cx="205493" cy="371089"/>
          </a:xfrm>
          <a:prstGeom prst="rect">
            <a:avLst/>
          </a:prstGeom>
          <a:solidFill>
            <a:schemeClr val="accent4"/>
          </a:solidFill>
          <a:ln w="12700">
            <a:solidFill>
              <a:srgbClr val="3B39A3"/>
            </a:solidFill>
            <a:miter/>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100" b="1">
                <a:solidFill>
                  <a:srgbClr val="D5D4F1"/>
                </a:solidFill>
              </a:defRPr>
            </a:pPr>
            <a:endParaRPr kumimoji="0" sz="1100" b="1" i="0" u="none" strike="noStrike" kern="1200" cap="none" spc="0" normalizeH="0" baseline="0" noProof="0">
              <a:ln>
                <a:noFill/>
              </a:ln>
              <a:solidFill>
                <a:srgbClr val="D5D4F1"/>
              </a:solidFill>
              <a:effectLst/>
              <a:uLnTx/>
              <a:uFillTx/>
              <a:latin typeface="Arial" panose="020B0604020202020204"/>
              <a:ea typeface="+mn-ea"/>
              <a:cs typeface="+mn-cs"/>
            </a:endParaRPr>
          </a:p>
        </p:txBody>
      </p:sp>
      <p:sp>
        <p:nvSpPr>
          <p:cNvPr id="20" name="Rectangle 20">
            <a:extLst>
              <a:ext uri="{FF2B5EF4-FFF2-40B4-BE49-F238E27FC236}">
                <a16:creationId xmlns:a16="http://schemas.microsoft.com/office/drawing/2014/main" id="{BDF2826D-FC27-0100-64B7-9484F5703EA5}"/>
              </a:ext>
            </a:extLst>
          </p:cNvPr>
          <p:cNvSpPr/>
          <p:nvPr/>
        </p:nvSpPr>
        <p:spPr>
          <a:xfrm>
            <a:off x="679950" y="1594298"/>
            <a:ext cx="205493" cy="371090"/>
          </a:xfrm>
          <a:prstGeom prst="rect">
            <a:avLst/>
          </a:prstGeom>
          <a:solidFill>
            <a:schemeClr val="accent1"/>
          </a:solidFill>
          <a:ln w="12700">
            <a:solidFill>
              <a:srgbClr val="5F1B30"/>
            </a:solidFill>
            <a:miter/>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200">
                <a:solidFill>
                  <a:srgbClr val="FFFFFF"/>
                </a:solidFill>
              </a:defRPr>
            </a:pPr>
            <a:endParaRPr kumimoji="0" sz="12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1" name="Rectangle 20">
            <a:extLst>
              <a:ext uri="{FF2B5EF4-FFF2-40B4-BE49-F238E27FC236}">
                <a16:creationId xmlns:a16="http://schemas.microsoft.com/office/drawing/2014/main" id="{916AC7BB-EFAF-AFC1-3137-578E6FE14A63}"/>
              </a:ext>
            </a:extLst>
          </p:cNvPr>
          <p:cNvSpPr/>
          <p:nvPr/>
        </p:nvSpPr>
        <p:spPr>
          <a:xfrm>
            <a:off x="679950" y="2291961"/>
            <a:ext cx="205493" cy="371089"/>
          </a:xfrm>
          <a:prstGeom prst="rect">
            <a:avLst/>
          </a:prstGeom>
          <a:solidFill>
            <a:srgbClr val="007378"/>
          </a:solidFill>
          <a:ln w="12700">
            <a:solidFill>
              <a:srgbClr val="5F1B30"/>
            </a:solidFill>
            <a:miter/>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100" b="1">
                <a:solidFill>
                  <a:srgbClr val="C9FDFF"/>
                </a:solidFill>
              </a:defRPr>
            </a:pPr>
            <a:endParaRPr kumimoji="0" sz="1100" b="1" i="0" u="none" strike="noStrike" kern="1200" cap="none" spc="0" normalizeH="0" baseline="0" noProof="0">
              <a:ln>
                <a:noFill/>
              </a:ln>
              <a:solidFill>
                <a:srgbClr val="C9FDFF"/>
              </a:solidFill>
              <a:effectLst/>
              <a:uLnTx/>
              <a:uFillTx/>
              <a:latin typeface="Arial" panose="020B0604020202020204"/>
              <a:ea typeface="+mn-ea"/>
              <a:cs typeface="+mn-cs"/>
            </a:endParaRPr>
          </a:p>
        </p:txBody>
      </p:sp>
      <p:sp>
        <p:nvSpPr>
          <p:cNvPr id="22" name="Rectangle 21">
            <a:extLst>
              <a:ext uri="{FF2B5EF4-FFF2-40B4-BE49-F238E27FC236}">
                <a16:creationId xmlns:a16="http://schemas.microsoft.com/office/drawing/2014/main" id="{8A480263-E8D4-D750-6AF3-59DDF59B9AD6}"/>
              </a:ext>
            </a:extLst>
          </p:cNvPr>
          <p:cNvSpPr/>
          <p:nvPr/>
        </p:nvSpPr>
        <p:spPr>
          <a:xfrm>
            <a:off x="679950" y="2663267"/>
            <a:ext cx="205493" cy="371089"/>
          </a:xfrm>
          <a:prstGeom prst="rect">
            <a:avLst/>
          </a:prstGeom>
          <a:solidFill>
            <a:srgbClr val="007378"/>
          </a:solidFill>
          <a:ln w="12700">
            <a:solidFill>
              <a:srgbClr val="5F1B30"/>
            </a:solidFill>
            <a:miter/>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100" b="1">
                <a:solidFill>
                  <a:srgbClr val="C9FDFF"/>
                </a:solidFill>
              </a:defRPr>
            </a:pPr>
            <a:endParaRPr kumimoji="0" sz="1100" b="1" i="0" u="none" strike="noStrike" kern="1200" cap="none" spc="0" normalizeH="0" baseline="0" noProof="0">
              <a:ln>
                <a:noFill/>
              </a:ln>
              <a:solidFill>
                <a:srgbClr val="C9FDFF"/>
              </a:solidFill>
              <a:effectLst/>
              <a:uLnTx/>
              <a:uFillTx/>
              <a:latin typeface="Arial" panose="020B0604020202020204"/>
              <a:ea typeface="+mn-ea"/>
              <a:cs typeface="+mn-cs"/>
            </a:endParaRPr>
          </a:p>
        </p:txBody>
      </p:sp>
      <p:sp>
        <p:nvSpPr>
          <p:cNvPr id="23" name="Rectangle 22">
            <a:extLst>
              <a:ext uri="{FF2B5EF4-FFF2-40B4-BE49-F238E27FC236}">
                <a16:creationId xmlns:a16="http://schemas.microsoft.com/office/drawing/2014/main" id="{47B035BC-2B54-30F4-ADDB-4C057A604B1F}"/>
              </a:ext>
            </a:extLst>
          </p:cNvPr>
          <p:cNvSpPr/>
          <p:nvPr/>
        </p:nvSpPr>
        <p:spPr>
          <a:xfrm>
            <a:off x="679950" y="3034572"/>
            <a:ext cx="205493" cy="371089"/>
          </a:xfrm>
          <a:prstGeom prst="rect">
            <a:avLst/>
          </a:prstGeom>
          <a:solidFill>
            <a:srgbClr val="007378"/>
          </a:solidFill>
          <a:ln w="12700">
            <a:solidFill>
              <a:srgbClr val="5F1B30"/>
            </a:solidFill>
            <a:miter/>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100" b="1">
                <a:solidFill>
                  <a:srgbClr val="C9FDFF"/>
                </a:solidFill>
              </a:defRPr>
            </a:pPr>
            <a:endParaRPr kumimoji="0" sz="1100" b="1" i="0" u="none" strike="noStrike" kern="1200" cap="none" spc="0" normalizeH="0" baseline="0" noProof="0">
              <a:ln>
                <a:noFill/>
              </a:ln>
              <a:solidFill>
                <a:srgbClr val="C9FDFF"/>
              </a:solidFill>
              <a:effectLst/>
              <a:uLnTx/>
              <a:uFillTx/>
              <a:latin typeface="Arial" panose="020B0604020202020204"/>
              <a:ea typeface="+mn-ea"/>
              <a:cs typeface="+mn-cs"/>
            </a:endParaRPr>
          </a:p>
        </p:txBody>
      </p:sp>
      <p:sp>
        <p:nvSpPr>
          <p:cNvPr id="24" name="Isosceles Triangle 26">
            <a:extLst>
              <a:ext uri="{FF2B5EF4-FFF2-40B4-BE49-F238E27FC236}">
                <a16:creationId xmlns:a16="http://schemas.microsoft.com/office/drawing/2014/main" id="{003A0446-67BC-BBA1-9A44-AC1668939C61}"/>
              </a:ext>
            </a:extLst>
          </p:cNvPr>
          <p:cNvSpPr/>
          <p:nvPr/>
        </p:nvSpPr>
        <p:spPr>
          <a:xfrm rot="16200000">
            <a:off x="940092" y="4715155"/>
            <a:ext cx="183668" cy="108738"/>
          </a:xfrm>
          <a:prstGeom prst="triangle">
            <a:avLst/>
          </a:prstGeom>
          <a:solidFill>
            <a:schemeClr val="accent4"/>
          </a:solidFill>
          <a:ln w="12700">
            <a:solidFill>
              <a:srgbClr val="3B39A3"/>
            </a:solidFill>
            <a:miter/>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100" b="1">
                <a:solidFill>
                  <a:srgbClr val="D5D4F1"/>
                </a:solidFill>
              </a:defRPr>
            </a:pPr>
            <a:endParaRPr kumimoji="0" sz="1100" b="1" i="0" u="none" strike="noStrike" kern="1200" cap="none" spc="0" normalizeH="0" baseline="0" noProof="0">
              <a:ln>
                <a:noFill/>
              </a:ln>
              <a:solidFill>
                <a:srgbClr val="D5D4F1"/>
              </a:solidFill>
              <a:effectLst/>
              <a:uLnTx/>
              <a:uFillTx/>
              <a:latin typeface="Arial" panose="020B0604020202020204"/>
              <a:ea typeface="+mn-ea"/>
              <a:cs typeface="+mn-cs"/>
            </a:endParaRPr>
          </a:p>
        </p:txBody>
      </p:sp>
      <p:sp>
        <p:nvSpPr>
          <p:cNvPr id="25" name="Rectangle 20">
            <a:extLst>
              <a:ext uri="{FF2B5EF4-FFF2-40B4-BE49-F238E27FC236}">
                <a16:creationId xmlns:a16="http://schemas.microsoft.com/office/drawing/2014/main" id="{3F6B93F8-CA5E-ED3C-C8BE-37F6B3DE151F}"/>
              </a:ext>
            </a:extLst>
          </p:cNvPr>
          <p:cNvSpPr/>
          <p:nvPr/>
        </p:nvSpPr>
        <p:spPr>
          <a:xfrm>
            <a:off x="600241" y="4427199"/>
            <a:ext cx="338739" cy="684648"/>
          </a:xfrm>
          <a:prstGeom prst="rect">
            <a:avLst/>
          </a:prstGeom>
          <a:solidFill>
            <a:schemeClr val="accent4"/>
          </a:solidFill>
          <a:ln w="12700">
            <a:solidFill>
              <a:srgbClr val="3B39A3"/>
            </a:solidFill>
            <a:miter/>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100" b="1">
                <a:solidFill>
                  <a:srgbClr val="D5D4F1"/>
                </a:solidFill>
              </a:defRPr>
            </a:pPr>
            <a:endParaRPr kumimoji="0" sz="1100" b="1" i="0" u="none" strike="noStrike" kern="1200" cap="none" spc="0" normalizeH="0" baseline="0" noProof="0">
              <a:ln>
                <a:noFill/>
              </a:ln>
              <a:solidFill>
                <a:srgbClr val="D5D4F1"/>
              </a:solidFill>
              <a:effectLst/>
              <a:uLnTx/>
              <a:uFillTx/>
              <a:latin typeface="Arial" panose="020B0604020202020204"/>
              <a:ea typeface="+mn-ea"/>
              <a:cs typeface="+mn-cs"/>
            </a:endParaRPr>
          </a:p>
        </p:txBody>
      </p:sp>
      <p:sp>
        <p:nvSpPr>
          <p:cNvPr id="27" name="Rectangle 39">
            <a:extLst>
              <a:ext uri="{FF2B5EF4-FFF2-40B4-BE49-F238E27FC236}">
                <a16:creationId xmlns:a16="http://schemas.microsoft.com/office/drawing/2014/main" id="{0A89BFF3-D7C7-A0C0-7FCD-E9A879DD270C}"/>
              </a:ext>
            </a:extLst>
          </p:cNvPr>
          <p:cNvSpPr/>
          <p:nvPr/>
        </p:nvSpPr>
        <p:spPr>
          <a:xfrm>
            <a:off x="693235" y="5439567"/>
            <a:ext cx="186812" cy="337354"/>
          </a:xfrm>
          <a:prstGeom prst="rect">
            <a:avLst/>
          </a:prstGeom>
          <a:solidFill>
            <a:schemeClr val="accent2"/>
          </a:solidFill>
          <a:ln w="12700">
            <a:solidFill>
              <a:srgbClr val="5F1B30"/>
            </a:solidFill>
            <a:miter/>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100" b="1">
                <a:solidFill>
                  <a:srgbClr val="F3C4F4"/>
                </a:solidFill>
              </a:defRPr>
            </a:pPr>
            <a:endParaRPr kumimoji="0" sz="1100" b="1" i="0" u="none" strike="noStrike" kern="1200" cap="none" spc="0" normalizeH="0" baseline="0" noProof="0">
              <a:ln>
                <a:noFill/>
              </a:ln>
              <a:solidFill>
                <a:srgbClr val="F3C4F4"/>
              </a:solidFill>
              <a:effectLst/>
              <a:uLnTx/>
              <a:uFillTx/>
              <a:latin typeface="Arial" panose="020B0604020202020204"/>
              <a:ea typeface="+mn-ea"/>
              <a:cs typeface="+mn-cs"/>
            </a:endParaRPr>
          </a:p>
        </p:txBody>
      </p:sp>
      <p:sp>
        <p:nvSpPr>
          <p:cNvPr id="28" name="Rectangle 40">
            <a:extLst>
              <a:ext uri="{FF2B5EF4-FFF2-40B4-BE49-F238E27FC236}">
                <a16:creationId xmlns:a16="http://schemas.microsoft.com/office/drawing/2014/main" id="{C841EAAB-AF52-E6FA-80C6-F7C47A6ABC6B}"/>
              </a:ext>
            </a:extLst>
          </p:cNvPr>
          <p:cNvSpPr/>
          <p:nvPr/>
        </p:nvSpPr>
        <p:spPr>
          <a:xfrm>
            <a:off x="693235" y="5785506"/>
            <a:ext cx="186812" cy="337354"/>
          </a:xfrm>
          <a:prstGeom prst="rect">
            <a:avLst/>
          </a:prstGeom>
          <a:solidFill>
            <a:schemeClr val="accent2"/>
          </a:solidFill>
          <a:ln w="12700">
            <a:solidFill>
              <a:srgbClr val="5F1B30"/>
            </a:solidFill>
            <a:miter/>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100" b="1">
                <a:solidFill>
                  <a:srgbClr val="F3C4F4"/>
                </a:solidFill>
              </a:defRPr>
            </a:pPr>
            <a:endParaRPr kumimoji="0" sz="1100" b="1" i="0" u="none" strike="noStrike" kern="1200" cap="none" spc="0" normalizeH="0" baseline="0" noProof="0">
              <a:ln>
                <a:noFill/>
              </a:ln>
              <a:solidFill>
                <a:srgbClr val="F3C4F4"/>
              </a:solidFill>
              <a:effectLst/>
              <a:uLnTx/>
              <a:uFillTx/>
              <a:latin typeface="Arial" panose="020B0604020202020204"/>
              <a:ea typeface="+mn-ea"/>
              <a:cs typeface="+mn-cs"/>
            </a:endParaRPr>
          </a:p>
        </p:txBody>
      </p:sp>
      <p:sp>
        <p:nvSpPr>
          <p:cNvPr id="29" name="TextBox 25">
            <a:extLst>
              <a:ext uri="{FF2B5EF4-FFF2-40B4-BE49-F238E27FC236}">
                <a16:creationId xmlns:a16="http://schemas.microsoft.com/office/drawing/2014/main" id="{E00368F3-B064-B93E-E6D1-50D1405DB0E7}"/>
              </a:ext>
            </a:extLst>
          </p:cNvPr>
          <p:cNvSpPr txBox="1"/>
          <p:nvPr/>
        </p:nvSpPr>
        <p:spPr>
          <a:xfrm>
            <a:off x="1161925" y="4415675"/>
            <a:ext cx="995763" cy="75712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ctr">
            <a:spAutoFit/>
          </a:bodyPr>
          <a:lstStyle>
            <a:lvl1pPr>
              <a:lnSpc>
                <a:spcPct val="90000"/>
              </a:lnSpc>
              <a:defRPr sz="1200" b="1">
                <a:solidFill>
                  <a:srgbClr val="15134C"/>
                </a:solidFill>
                <a:latin typeface="Arial Narrow"/>
                <a:ea typeface="Arial Narrow"/>
                <a:cs typeface="Arial Narrow"/>
                <a:sym typeface="Arial Narrow"/>
              </a:defRPr>
            </a:lvl1p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GB" sz="1200" b="0" i="0" u="none" strike="noStrike" kern="1200" cap="none" spc="0" normalizeH="0" baseline="0" noProof="0">
                <a:ln>
                  <a:noFill/>
                </a:ln>
                <a:solidFill>
                  <a:srgbClr val="15134C"/>
                </a:solidFill>
                <a:effectLst/>
                <a:uLnTx/>
                <a:uFillTx/>
                <a:latin typeface="Arial"/>
                <a:cs typeface="Arial"/>
                <a:sym typeface="Arial Narrow"/>
              </a:rPr>
              <a:t>Evaluate patient–HCP use and sharing</a:t>
            </a:r>
          </a:p>
        </p:txBody>
      </p:sp>
      <p:sp>
        <p:nvSpPr>
          <p:cNvPr id="3" name="TextBox 37">
            <a:extLst>
              <a:ext uri="{FF2B5EF4-FFF2-40B4-BE49-F238E27FC236}">
                <a16:creationId xmlns:a16="http://schemas.microsoft.com/office/drawing/2014/main" id="{55C0ABB2-EBE8-6F52-76EB-48EEF10CC05B}"/>
              </a:ext>
            </a:extLst>
          </p:cNvPr>
          <p:cNvSpPr txBox="1"/>
          <p:nvPr/>
        </p:nvSpPr>
        <p:spPr>
          <a:xfrm rot="16200000">
            <a:off x="-635990" y="4602407"/>
            <a:ext cx="2022705" cy="29463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lgn="ctr">
              <a:defRPr sz="1400" b="1">
                <a:solidFill>
                  <a:srgbClr val="221E54"/>
                </a:solidFill>
                <a:latin typeface="Arial Narrow"/>
                <a:ea typeface="Arial Narrow"/>
                <a:cs typeface="Arial Narrow"/>
                <a:sym typeface="Arial Narrow"/>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400" b="1" i="0" u="none" strike="noStrike" kern="1200" cap="none" spc="0" normalizeH="0" baseline="0" noProof="0">
                <a:ln>
                  <a:noFill/>
                </a:ln>
                <a:solidFill>
                  <a:srgbClr val="221E54"/>
                </a:solidFill>
                <a:effectLst/>
                <a:uLnTx/>
                <a:uFillTx/>
                <a:latin typeface="Arial Narrow"/>
                <a:sym typeface="Arial Narrow"/>
              </a:rPr>
              <a:t>Barriers, value, &amp; use</a:t>
            </a:r>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28"/>
                                        </p:tgtEl>
                                        <p:attrNameLst>
                                          <p:attrName>style.visibility</p:attrName>
                                        </p:attrNameLst>
                                      </p:cBhvr>
                                      <p:to>
                                        <p:strVal val="visible"/>
                                      </p:to>
                                    </p:set>
                                    <p:animEffect transition="in" filter="fade">
                                      <p:cBhvr>
                                        <p:cTn id="7" dur="500"/>
                                        <p:tgtEl>
                                          <p:spTgt spid="7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8"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6">
            <a:extLst>
              <a:ext uri="{FF2B5EF4-FFF2-40B4-BE49-F238E27FC236}">
                <a16:creationId xmlns:a16="http://schemas.microsoft.com/office/drawing/2014/main" id="{0899B545-4CB4-8366-47F9-9F5C5464F09C}"/>
              </a:ext>
            </a:extLst>
          </p:cNvPr>
          <p:cNvSpPr/>
          <p:nvPr/>
        </p:nvSpPr>
        <p:spPr>
          <a:xfrm>
            <a:off x="571331" y="3572816"/>
            <a:ext cx="421962" cy="1369838"/>
          </a:xfrm>
          <a:prstGeom prst="rect">
            <a:avLst/>
          </a:prstGeom>
          <a:solidFill>
            <a:srgbClr val="DFDEF7"/>
          </a:solidFill>
          <a:ln w="12700">
            <a:miter lim="400000"/>
          </a:ln>
        </p:spPr>
        <p:txBody>
          <a:bodyPr lIns="45719" rIns="45719"/>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6" name="Rectangle 19">
            <a:extLst>
              <a:ext uri="{FF2B5EF4-FFF2-40B4-BE49-F238E27FC236}">
                <a16:creationId xmlns:a16="http://schemas.microsoft.com/office/drawing/2014/main" id="{240488FC-3178-CFF5-46EE-E26045ED29F2}"/>
              </a:ext>
            </a:extLst>
          </p:cNvPr>
          <p:cNvSpPr/>
          <p:nvPr/>
        </p:nvSpPr>
        <p:spPr>
          <a:xfrm>
            <a:off x="571331" y="2174614"/>
            <a:ext cx="421962" cy="1332667"/>
          </a:xfrm>
          <a:prstGeom prst="rect">
            <a:avLst/>
          </a:prstGeom>
          <a:solidFill>
            <a:srgbClr val="C9FDFF"/>
          </a:solidFill>
          <a:ln w="12700">
            <a:miter lim="400000"/>
          </a:ln>
        </p:spPr>
        <p:txBody>
          <a:bodyPr lIns="45719" rIns="45719"/>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0" name="Rectangle 17">
            <a:extLst>
              <a:ext uri="{FF2B5EF4-FFF2-40B4-BE49-F238E27FC236}">
                <a16:creationId xmlns:a16="http://schemas.microsoft.com/office/drawing/2014/main" id="{F9184EC3-5215-4D50-B44E-363DA1E46816}"/>
              </a:ext>
            </a:extLst>
          </p:cNvPr>
          <p:cNvSpPr/>
          <p:nvPr/>
        </p:nvSpPr>
        <p:spPr>
          <a:xfrm>
            <a:off x="496906" y="5003502"/>
            <a:ext cx="553695" cy="897388"/>
          </a:xfrm>
          <a:prstGeom prst="rect">
            <a:avLst/>
          </a:prstGeom>
          <a:solidFill>
            <a:srgbClr val="F3C4F4"/>
          </a:solidFill>
          <a:ln w="12700">
            <a:miter lim="400000"/>
          </a:ln>
        </p:spPr>
        <p:txBody>
          <a:bodyPr lIns="45719" rIns="45719"/>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2" name="Title 1">
            <a:extLst>
              <a:ext uri="{FF2B5EF4-FFF2-40B4-BE49-F238E27FC236}">
                <a16:creationId xmlns:a16="http://schemas.microsoft.com/office/drawing/2014/main" id="{A7D00B18-0A53-A046-6EA9-316C6948E407}"/>
              </a:ext>
            </a:extLst>
          </p:cNvPr>
          <p:cNvSpPr txBox="1"/>
          <p:nvPr/>
        </p:nvSpPr>
        <p:spPr>
          <a:xfrm>
            <a:off x="1161925" y="243116"/>
            <a:ext cx="8930642" cy="78483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spAutoFit/>
          </a:bodyPr>
          <a:lstStyle>
            <a:lvl1pPr>
              <a:lnSpc>
                <a:spcPct val="90000"/>
              </a:lnSpc>
              <a:defRPr sz="2500" b="1">
                <a:solidFill>
                  <a:srgbClr val="FFFFFF"/>
                </a:solidFill>
              </a:defRPr>
            </a:lvl1p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sz="2500" b="1" i="0" u="none" strike="noStrike" kern="1200" cap="none" spc="0" normalizeH="0" baseline="0" noProof="0">
                <a:ln>
                  <a:noFill/>
                </a:ln>
                <a:solidFill>
                  <a:srgbClr val="F28C11"/>
                </a:solidFill>
                <a:effectLst/>
                <a:uLnTx/>
                <a:uFillTx/>
                <a:latin typeface="Arial" panose="020B0604020202020204"/>
                <a:ea typeface="+mn-ea"/>
                <a:cs typeface="+mn-cs"/>
              </a:rPr>
              <a:t>Assessing PLS: </a:t>
            </a:r>
            <a:r>
              <a:rPr kumimoji="0" lang="en-US" sz="2500" b="1" i="0" u="none" strike="noStrike" kern="1200" cap="none" spc="0" normalizeH="0" baseline="0" noProof="0">
                <a:ln>
                  <a:noFill/>
                </a:ln>
                <a:solidFill>
                  <a:srgbClr val="F28C11"/>
                </a:solidFill>
                <a:effectLst/>
                <a:uLnTx/>
                <a:uFillTx/>
                <a:latin typeface="Arial" panose="020B0604020202020204"/>
                <a:ea typeface="+mn-ea"/>
                <a:cs typeface="+mn-cs"/>
              </a:rPr>
              <a:t>Patients Identified Key Opportunities to Improve Clarity of Different PLS Formats</a:t>
            </a:r>
            <a:endParaRPr kumimoji="0" sz="2500" b="1" i="0" u="none" strike="noStrike" kern="1200" cap="none" spc="0" normalizeH="0" baseline="0" noProof="0">
              <a:ln>
                <a:noFill/>
              </a:ln>
              <a:solidFill>
                <a:srgbClr val="F28C11"/>
              </a:solidFill>
              <a:effectLst/>
              <a:uLnTx/>
              <a:uFillTx/>
              <a:latin typeface="Arial" panose="020B0604020202020204"/>
              <a:ea typeface="+mn-ea"/>
              <a:cs typeface="+mn-cs"/>
            </a:endParaRPr>
          </a:p>
        </p:txBody>
      </p:sp>
      <p:sp>
        <p:nvSpPr>
          <p:cNvPr id="14" name="Rectangle 38">
            <a:extLst>
              <a:ext uri="{FF2B5EF4-FFF2-40B4-BE49-F238E27FC236}">
                <a16:creationId xmlns:a16="http://schemas.microsoft.com/office/drawing/2014/main" id="{D0ED358D-DD7A-D3BB-8CF1-E7AE895B3ECB}"/>
              </a:ext>
            </a:extLst>
          </p:cNvPr>
          <p:cNvSpPr/>
          <p:nvPr/>
        </p:nvSpPr>
        <p:spPr>
          <a:xfrm>
            <a:off x="571331" y="5290302"/>
            <a:ext cx="421962" cy="1008643"/>
          </a:xfrm>
          <a:prstGeom prst="rect">
            <a:avLst/>
          </a:prstGeom>
          <a:solidFill>
            <a:srgbClr val="F3C4F4"/>
          </a:solidFill>
          <a:ln w="12700">
            <a:miter lim="400000"/>
          </a:ln>
        </p:spPr>
        <p:txBody>
          <a:bodyPr lIns="45719" rIns="45719"/>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8" name="Rectangle 17">
            <a:extLst>
              <a:ext uri="{FF2B5EF4-FFF2-40B4-BE49-F238E27FC236}">
                <a16:creationId xmlns:a16="http://schemas.microsoft.com/office/drawing/2014/main" id="{13FEAAA5-C7C7-11E5-16F3-6B5DB4D73488}"/>
              </a:ext>
            </a:extLst>
          </p:cNvPr>
          <p:cNvSpPr/>
          <p:nvPr/>
        </p:nvSpPr>
        <p:spPr>
          <a:xfrm>
            <a:off x="571331" y="1446702"/>
            <a:ext cx="420214" cy="666281"/>
          </a:xfrm>
          <a:prstGeom prst="rect">
            <a:avLst/>
          </a:prstGeom>
          <a:solidFill>
            <a:srgbClr val="F9D9E3"/>
          </a:solidFill>
          <a:ln w="12700">
            <a:miter lim="400000"/>
          </a:ln>
        </p:spPr>
        <p:txBody>
          <a:bodyPr lIns="45719" rIns="45719"/>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9" name="Straight Connector 8">
            <a:extLst>
              <a:ext uri="{FF2B5EF4-FFF2-40B4-BE49-F238E27FC236}">
                <a16:creationId xmlns:a16="http://schemas.microsoft.com/office/drawing/2014/main" id="{C5E35DC5-EC8B-359E-2610-6FEE9DB53ED1}"/>
              </a:ext>
            </a:extLst>
          </p:cNvPr>
          <p:cNvSpPr/>
          <p:nvPr/>
        </p:nvSpPr>
        <p:spPr>
          <a:xfrm>
            <a:off x="771796" y="1931508"/>
            <a:ext cx="10902" cy="4175271"/>
          </a:xfrm>
          <a:prstGeom prst="line">
            <a:avLst/>
          </a:prstGeom>
          <a:ln w="57150">
            <a:solidFill>
              <a:srgbClr val="000000"/>
            </a:solidFill>
            <a:miter/>
          </a:ln>
        </p:spPr>
        <p:txBody>
          <a:bodyPr lIns="45719" rIns="45719"/>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4" name="Rectangle 40">
            <a:extLst>
              <a:ext uri="{FF2B5EF4-FFF2-40B4-BE49-F238E27FC236}">
                <a16:creationId xmlns:a16="http://schemas.microsoft.com/office/drawing/2014/main" id="{B1FD40DC-4157-DEE0-8F7C-FC1FA06B4263}"/>
              </a:ext>
            </a:extLst>
          </p:cNvPr>
          <p:cNvSpPr/>
          <p:nvPr/>
        </p:nvSpPr>
        <p:spPr>
          <a:xfrm>
            <a:off x="693236" y="5796370"/>
            <a:ext cx="186813" cy="337354"/>
          </a:xfrm>
          <a:prstGeom prst="rect">
            <a:avLst/>
          </a:prstGeom>
          <a:solidFill>
            <a:schemeClr val="accent2"/>
          </a:solidFill>
          <a:ln w="12700">
            <a:solidFill>
              <a:srgbClr val="5F1B30"/>
            </a:solidFill>
            <a:miter/>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100" b="1">
                <a:solidFill>
                  <a:srgbClr val="F3C4F4"/>
                </a:solidFill>
              </a:defRPr>
            </a:pPr>
            <a:endParaRPr kumimoji="0" sz="1100" b="1" i="0" u="none" strike="noStrike" kern="1200" cap="none" spc="0" normalizeH="0" baseline="0" noProof="0">
              <a:ln>
                <a:noFill/>
              </a:ln>
              <a:solidFill>
                <a:srgbClr val="F3C4F4"/>
              </a:solidFill>
              <a:effectLst/>
              <a:uLnTx/>
              <a:uFillTx/>
              <a:latin typeface="Arial" panose="020B0604020202020204"/>
              <a:ea typeface="+mn-ea"/>
              <a:cs typeface="+mn-cs"/>
            </a:endParaRPr>
          </a:p>
        </p:txBody>
      </p:sp>
      <p:sp>
        <p:nvSpPr>
          <p:cNvPr id="25" name="Rectangle 20">
            <a:extLst>
              <a:ext uri="{FF2B5EF4-FFF2-40B4-BE49-F238E27FC236}">
                <a16:creationId xmlns:a16="http://schemas.microsoft.com/office/drawing/2014/main" id="{0BD80851-144D-1188-F61B-A52651057CDE}"/>
              </a:ext>
            </a:extLst>
          </p:cNvPr>
          <p:cNvSpPr/>
          <p:nvPr/>
        </p:nvSpPr>
        <p:spPr>
          <a:xfrm>
            <a:off x="679950" y="1594298"/>
            <a:ext cx="205493" cy="371090"/>
          </a:xfrm>
          <a:prstGeom prst="rect">
            <a:avLst/>
          </a:prstGeom>
          <a:solidFill>
            <a:schemeClr val="accent1"/>
          </a:solidFill>
          <a:ln w="12700">
            <a:solidFill>
              <a:srgbClr val="5F1B30"/>
            </a:solidFill>
            <a:miter/>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200">
                <a:solidFill>
                  <a:srgbClr val="FFFFFF"/>
                </a:solidFill>
              </a:defRPr>
            </a:pPr>
            <a:endParaRPr kumimoji="0" sz="12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7" name="Rectangle 20">
            <a:extLst>
              <a:ext uri="{FF2B5EF4-FFF2-40B4-BE49-F238E27FC236}">
                <a16:creationId xmlns:a16="http://schemas.microsoft.com/office/drawing/2014/main" id="{D050EADF-0525-D821-3077-E11CBB51C573}"/>
              </a:ext>
            </a:extLst>
          </p:cNvPr>
          <p:cNvSpPr/>
          <p:nvPr/>
        </p:nvSpPr>
        <p:spPr>
          <a:xfrm>
            <a:off x="679950" y="2291961"/>
            <a:ext cx="205493" cy="371089"/>
          </a:xfrm>
          <a:prstGeom prst="rect">
            <a:avLst/>
          </a:prstGeom>
          <a:solidFill>
            <a:srgbClr val="007378"/>
          </a:solidFill>
          <a:ln w="12700">
            <a:solidFill>
              <a:srgbClr val="5F1B30"/>
            </a:solidFill>
            <a:miter/>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100" b="1">
                <a:solidFill>
                  <a:srgbClr val="C9FDFF"/>
                </a:solidFill>
              </a:defRPr>
            </a:pPr>
            <a:endParaRPr kumimoji="0" sz="1100" b="1" i="0" u="none" strike="noStrike" kern="1200" cap="none" spc="0" normalizeH="0" baseline="0" noProof="0">
              <a:ln>
                <a:noFill/>
              </a:ln>
              <a:solidFill>
                <a:srgbClr val="C9FDFF"/>
              </a:solidFill>
              <a:effectLst/>
              <a:uLnTx/>
              <a:uFillTx/>
              <a:latin typeface="Arial" panose="020B0604020202020204"/>
              <a:ea typeface="+mn-ea"/>
              <a:cs typeface="+mn-cs"/>
            </a:endParaRPr>
          </a:p>
        </p:txBody>
      </p:sp>
      <p:sp>
        <p:nvSpPr>
          <p:cNvPr id="45" name="Rectangle 21">
            <a:extLst>
              <a:ext uri="{FF2B5EF4-FFF2-40B4-BE49-F238E27FC236}">
                <a16:creationId xmlns:a16="http://schemas.microsoft.com/office/drawing/2014/main" id="{9CB1F1F2-F5CC-B8E1-209F-EDED2499CDED}"/>
              </a:ext>
            </a:extLst>
          </p:cNvPr>
          <p:cNvSpPr/>
          <p:nvPr/>
        </p:nvSpPr>
        <p:spPr>
          <a:xfrm>
            <a:off x="679950" y="2663267"/>
            <a:ext cx="205493" cy="371089"/>
          </a:xfrm>
          <a:prstGeom prst="rect">
            <a:avLst/>
          </a:prstGeom>
          <a:solidFill>
            <a:srgbClr val="007378"/>
          </a:solidFill>
          <a:ln w="12700">
            <a:solidFill>
              <a:srgbClr val="5F1B30"/>
            </a:solidFill>
            <a:miter/>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100" b="1">
                <a:solidFill>
                  <a:srgbClr val="C9FDFF"/>
                </a:solidFill>
              </a:defRPr>
            </a:pPr>
            <a:endParaRPr kumimoji="0" sz="1100" b="1" i="0" u="none" strike="noStrike" kern="1200" cap="none" spc="0" normalizeH="0" baseline="0" noProof="0">
              <a:ln>
                <a:noFill/>
              </a:ln>
              <a:solidFill>
                <a:srgbClr val="C9FDFF"/>
              </a:solidFill>
              <a:effectLst/>
              <a:uLnTx/>
              <a:uFillTx/>
              <a:latin typeface="Arial" panose="020B0604020202020204"/>
              <a:ea typeface="+mn-ea"/>
              <a:cs typeface="+mn-cs"/>
            </a:endParaRPr>
          </a:p>
        </p:txBody>
      </p:sp>
      <p:sp>
        <p:nvSpPr>
          <p:cNvPr id="47" name="Rectangle 22">
            <a:extLst>
              <a:ext uri="{FF2B5EF4-FFF2-40B4-BE49-F238E27FC236}">
                <a16:creationId xmlns:a16="http://schemas.microsoft.com/office/drawing/2014/main" id="{848BE794-8EE2-72A1-E0F7-EBD7B617D178}"/>
              </a:ext>
            </a:extLst>
          </p:cNvPr>
          <p:cNvSpPr/>
          <p:nvPr/>
        </p:nvSpPr>
        <p:spPr>
          <a:xfrm>
            <a:off x="679950" y="3034572"/>
            <a:ext cx="205493" cy="371089"/>
          </a:xfrm>
          <a:prstGeom prst="rect">
            <a:avLst/>
          </a:prstGeom>
          <a:solidFill>
            <a:srgbClr val="007378"/>
          </a:solidFill>
          <a:ln w="12700">
            <a:solidFill>
              <a:srgbClr val="5F1B30"/>
            </a:solidFill>
            <a:miter/>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100" b="1">
                <a:solidFill>
                  <a:srgbClr val="C9FDFF"/>
                </a:solidFill>
              </a:defRPr>
            </a:pPr>
            <a:endParaRPr kumimoji="0" sz="1100" b="1" i="0" u="none" strike="noStrike" kern="1200" cap="none" spc="0" normalizeH="0" baseline="0" noProof="0">
              <a:ln>
                <a:noFill/>
              </a:ln>
              <a:solidFill>
                <a:srgbClr val="C9FDFF"/>
              </a:solidFill>
              <a:effectLst/>
              <a:uLnTx/>
              <a:uFillTx/>
              <a:latin typeface="Arial" panose="020B0604020202020204"/>
              <a:ea typeface="+mn-ea"/>
              <a:cs typeface="+mn-cs"/>
            </a:endParaRPr>
          </a:p>
        </p:txBody>
      </p:sp>
      <p:sp>
        <p:nvSpPr>
          <p:cNvPr id="48" name="TextBox 37">
            <a:extLst>
              <a:ext uri="{FF2B5EF4-FFF2-40B4-BE49-F238E27FC236}">
                <a16:creationId xmlns:a16="http://schemas.microsoft.com/office/drawing/2014/main" id="{54C8151F-3E96-48F5-67D3-8DABC3D843AE}"/>
              </a:ext>
            </a:extLst>
          </p:cNvPr>
          <p:cNvSpPr txBox="1"/>
          <p:nvPr/>
        </p:nvSpPr>
        <p:spPr>
          <a:xfrm rot="16200000">
            <a:off x="-635990" y="5480083"/>
            <a:ext cx="2022705" cy="29463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lgn="ctr">
              <a:defRPr sz="1400" b="1">
                <a:solidFill>
                  <a:srgbClr val="76237F"/>
                </a:solidFill>
                <a:latin typeface="Arial Narrow"/>
                <a:ea typeface="Arial Narrow"/>
                <a:cs typeface="Arial Narrow"/>
                <a:sym typeface="Arial Narrow"/>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400" b="1" i="0" u="none" strike="noStrike" kern="1200" cap="none" spc="0" normalizeH="0" baseline="0" noProof="0">
                <a:ln>
                  <a:noFill/>
                </a:ln>
                <a:solidFill>
                  <a:srgbClr val="76237F"/>
                </a:solidFill>
                <a:effectLst/>
                <a:uLnTx/>
                <a:uFillTx/>
                <a:latin typeface="Arial Narrow"/>
                <a:sym typeface="Arial Narrow"/>
              </a:rPr>
              <a:t>Content validation</a:t>
            </a:r>
          </a:p>
        </p:txBody>
      </p:sp>
      <p:sp>
        <p:nvSpPr>
          <p:cNvPr id="58" name="Isosceles Triangle 26">
            <a:extLst>
              <a:ext uri="{FF2B5EF4-FFF2-40B4-BE49-F238E27FC236}">
                <a16:creationId xmlns:a16="http://schemas.microsoft.com/office/drawing/2014/main" id="{BC8AB710-205E-9F9F-E257-2C87DE57C9FE}"/>
              </a:ext>
            </a:extLst>
          </p:cNvPr>
          <p:cNvSpPr/>
          <p:nvPr/>
        </p:nvSpPr>
        <p:spPr>
          <a:xfrm rot="16200000">
            <a:off x="940092" y="5429233"/>
            <a:ext cx="183668" cy="108739"/>
          </a:xfrm>
          <a:prstGeom prst="triangle">
            <a:avLst/>
          </a:prstGeom>
          <a:solidFill>
            <a:schemeClr val="accent2"/>
          </a:solidFill>
          <a:ln w="12700">
            <a:solidFill>
              <a:srgbClr val="5F1B30"/>
            </a:solidFill>
            <a:miter/>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100" b="1">
                <a:solidFill>
                  <a:srgbClr val="F3C4F4"/>
                </a:solidFill>
              </a:defRPr>
            </a:pPr>
            <a:endParaRPr kumimoji="0" sz="1100" b="1" i="0" u="none" strike="noStrike" kern="1200" cap="none" spc="0" normalizeH="0" baseline="0" noProof="0">
              <a:ln>
                <a:noFill/>
              </a:ln>
              <a:solidFill>
                <a:srgbClr val="F3C4F4"/>
              </a:solidFill>
              <a:effectLst/>
              <a:uLnTx/>
              <a:uFillTx/>
              <a:latin typeface="Arial" panose="020B0604020202020204"/>
              <a:ea typeface="+mn-ea"/>
              <a:cs typeface="+mn-cs"/>
            </a:endParaRPr>
          </a:p>
        </p:txBody>
      </p:sp>
      <p:grpSp>
        <p:nvGrpSpPr>
          <p:cNvPr id="4" name="Group 3">
            <a:extLst>
              <a:ext uri="{FF2B5EF4-FFF2-40B4-BE49-F238E27FC236}">
                <a16:creationId xmlns:a16="http://schemas.microsoft.com/office/drawing/2014/main" id="{4DA25895-7B5F-177C-B339-58A6ADD42DDA}"/>
              </a:ext>
            </a:extLst>
          </p:cNvPr>
          <p:cNvGrpSpPr/>
          <p:nvPr/>
        </p:nvGrpSpPr>
        <p:grpSpPr>
          <a:xfrm>
            <a:off x="1821000" y="1180559"/>
            <a:ext cx="10870432" cy="5204827"/>
            <a:chOff x="1821000" y="1180559"/>
            <a:chExt cx="10870432" cy="5204827"/>
          </a:xfrm>
        </p:grpSpPr>
        <p:sp>
          <p:nvSpPr>
            <p:cNvPr id="2" name="Rectangle">
              <a:extLst>
                <a:ext uri="{FF2B5EF4-FFF2-40B4-BE49-F238E27FC236}">
                  <a16:creationId xmlns:a16="http://schemas.microsoft.com/office/drawing/2014/main" id="{250DBF3C-8E9A-D5D0-CF56-51C021ABBDB6}"/>
                </a:ext>
              </a:extLst>
            </p:cNvPr>
            <p:cNvSpPr/>
            <p:nvPr/>
          </p:nvSpPr>
          <p:spPr>
            <a:xfrm>
              <a:off x="2220619" y="2693318"/>
              <a:ext cx="9180535" cy="3595161"/>
            </a:xfrm>
            <a:prstGeom prst="rect">
              <a:avLst/>
            </a:prstGeom>
            <a:solidFill>
              <a:srgbClr val="F3C4F4">
                <a:alpha val="47417"/>
              </a:srgbClr>
            </a:solidFill>
            <a:ln w="12700">
              <a:miter lim="400000"/>
            </a:ln>
          </p:spPr>
          <p:txBody>
            <a:bodyPr lIns="45719" rIns="45719"/>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pic>
          <p:nvPicPr>
            <p:cNvPr id="3" name="Picture 3" descr="Picture 3">
              <a:extLst>
                <a:ext uri="{FF2B5EF4-FFF2-40B4-BE49-F238E27FC236}">
                  <a16:creationId xmlns:a16="http://schemas.microsoft.com/office/drawing/2014/main" id="{FADD8F25-23D7-84E9-D94C-2C4B6E23F053}"/>
                </a:ext>
              </a:extLst>
            </p:cNvPr>
            <p:cNvPicPr>
              <a:picLocks noChangeAspect="1"/>
            </p:cNvPicPr>
            <p:nvPr/>
          </p:nvPicPr>
          <p:blipFill>
            <a:blip r:embed="rId3"/>
            <a:srcRect l="2532" r="5682"/>
            <a:stretch>
              <a:fillRect/>
            </a:stretch>
          </p:blipFill>
          <p:spPr>
            <a:xfrm rot="21261471">
              <a:off x="5692824" y="2632586"/>
              <a:ext cx="2468665" cy="2721756"/>
            </a:xfrm>
            <a:prstGeom prst="rect">
              <a:avLst/>
            </a:prstGeom>
            <a:ln w="12700">
              <a:miter lim="400000"/>
            </a:ln>
            <a:effectLst>
              <a:outerShdw blurRad="88900" dist="69850" dir="2700000" rotWithShape="0">
                <a:srgbClr val="000000">
                  <a:alpha val="19000"/>
                </a:srgbClr>
              </a:outerShdw>
            </a:effectLst>
          </p:spPr>
        </p:pic>
        <p:pic>
          <p:nvPicPr>
            <p:cNvPr id="6" name="Picture 4" descr="Picture 4">
              <a:extLst>
                <a:ext uri="{FF2B5EF4-FFF2-40B4-BE49-F238E27FC236}">
                  <a16:creationId xmlns:a16="http://schemas.microsoft.com/office/drawing/2014/main" id="{5A6892B2-0FF3-6B09-B2CF-D3684B952AD9}"/>
                </a:ext>
              </a:extLst>
            </p:cNvPr>
            <p:cNvPicPr>
              <a:picLocks noChangeAspect="1"/>
            </p:cNvPicPr>
            <p:nvPr/>
          </p:nvPicPr>
          <p:blipFill>
            <a:blip r:embed="rId4"/>
            <a:srcRect l="2831" b="16499"/>
            <a:stretch>
              <a:fillRect/>
            </a:stretch>
          </p:blipFill>
          <p:spPr>
            <a:xfrm rot="21236754">
              <a:off x="2633738" y="2617826"/>
              <a:ext cx="2465362" cy="2808733"/>
            </a:xfrm>
            <a:prstGeom prst="rect">
              <a:avLst/>
            </a:prstGeom>
            <a:ln w="12700">
              <a:miter lim="400000"/>
            </a:ln>
            <a:effectLst>
              <a:outerShdw blurRad="88900" dist="69850" dir="2700000" rotWithShape="0">
                <a:srgbClr val="000000">
                  <a:alpha val="19000"/>
                </a:srgbClr>
              </a:outerShdw>
            </a:effectLst>
          </p:spPr>
        </p:pic>
        <p:sp>
          <p:nvSpPr>
            <p:cNvPr id="7" name="Method:">
              <a:extLst>
                <a:ext uri="{FF2B5EF4-FFF2-40B4-BE49-F238E27FC236}">
                  <a16:creationId xmlns:a16="http://schemas.microsoft.com/office/drawing/2014/main" id="{85905578-ACCC-CAD7-56A3-A36B1502D8AB}"/>
                </a:ext>
              </a:extLst>
            </p:cNvPr>
            <p:cNvSpPr txBox="1"/>
            <p:nvPr/>
          </p:nvSpPr>
          <p:spPr>
            <a:xfrm>
              <a:off x="2213156" y="2030831"/>
              <a:ext cx="1120536" cy="26425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defRPr sz="1200" b="1" cap="all" spc="257">
                  <a:solidFill>
                    <a:srgbClr val="76237F"/>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200" b="1" i="0" u="none" strike="noStrike" kern="1200" cap="all" spc="257" normalizeH="0" baseline="0" noProof="0">
                  <a:ln>
                    <a:noFill/>
                  </a:ln>
                  <a:solidFill>
                    <a:srgbClr val="76237F"/>
                  </a:solidFill>
                  <a:effectLst/>
                  <a:uLnTx/>
                  <a:uFillTx/>
                  <a:latin typeface="Arial" panose="020B0604020202020204"/>
                  <a:ea typeface="+mn-ea"/>
                  <a:cs typeface="+mn-cs"/>
                </a:rPr>
                <a:t>Method:</a:t>
              </a:r>
            </a:p>
          </p:txBody>
        </p:sp>
        <p:sp>
          <p:nvSpPr>
            <p:cNvPr id="8" name="Subset of patients from the pan-oncology survey evaluated two PLS to identify potential improvements">
              <a:extLst>
                <a:ext uri="{FF2B5EF4-FFF2-40B4-BE49-F238E27FC236}">
                  <a16:creationId xmlns:a16="http://schemas.microsoft.com/office/drawing/2014/main" id="{61CCBA85-6D54-8039-5B6A-5BFBD70DA2DC}"/>
                </a:ext>
              </a:extLst>
            </p:cNvPr>
            <p:cNvSpPr txBox="1"/>
            <p:nvPr/>
          </p:nvSpPr>
          <p:spPr>
            <a:xfrm>
              <a:off x="3231814" y="2018407"/>
              <a:ext cx="8007686" cy="52321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a:spAutoFit/>
            </a:bodyPr>
            <a:lstStyle>
              <a:lvl1pPr>
                <a:defRPr sz="1400">
                  <a:solidFill>
                    <a:srgbClr val="3A103F"/>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400" b="0" i="0" u="none" strike="noStrike" kern="1200" cap="none" spc="0" normalizeH="0" baseline="0" noProof="0">
                  <a:ln>
                    <a:noFill/>
                  </a:ln>
                  <a:solidFill>
                    <a:srgbClr val="3A103F"/>
                  </a:solidFill>
                  <a:effectLst/>
                  <a:uLnTx/>
                  <a:uFillTx/>
                  <a:latin typeface="Arial" panose="020B0604020202020204"/>
                  <a:ea typeface="+mn-ea"/>
                  <a:cs typeface="+mn-cs"/>
                </a:rPr>
                <a:t>Subset of patients from the pan-oncology survey evaluated two</a:t>
              </a:r>
              <a:r>
                <a:rPr kumimoji="0" lang="en-US" sz="1400" b="0" i="0" u="none" strike="noStrike" kern="1200" cap="none" spc="0" normalizeH="0" baseline="0" noProof="0">
                  <a:ln>
                    <a:noFill/>
                  </a:ln>
                  <a:solidFill>
                    <a:srgbClr val="3A103F"/>
                  </a:solidFill>
                  <a:effectLst/>
                  <a:uLnTx/>
                  <a:uFillTx/>
                  <a:latin typeface="Arial" panose="020B0604020202020204"/>
                  <a:ea typeface="+mn-ea"/>
                  <a:cs typeface="+mn-cs"/>
                </a:rPr>
                <a:t> redesigned</a:t>
              </a:r>
              <a:r>
                <a:rPr kumimoji="0" sz="1400" b="0" i="0" u="none" strike="noStrike" kern="1200" cap="none" spc="0" normalizeH="0" baseline="0" noProof="0">
                  <a:ln>
                    <a:noFill/>
                  </a:ln>
                  <a:solidFill>
                    <a:srgbClr val="3A103F"/>
                  </a:solidFill>
                  <a:effectLst/>
                  <a:uLnTx/>
                  <a:uFillTx/>
                  <a:latin typeface="Arial" panose="020B0604020202020204"/>
                  <a:ea typeface="+mn-ea"/>
                  <a:cs typeface="+mn-cs"/>
                </a:rPr>
                <a:t> PLS to identify potential improvements</a:t>
              </a:r>
            </a:p>
          </p:txBody>
        </p:sp>
        <p:sp>
          <p:nvSpPr>
            <p:cNvPr id="63" name="Rectangle: Rounded Corners 46">
              <a:extLst>
                <a:ext uri="{FF2B5EF4-FFF2-40B4-BE49-F238E27FC236}">
                  <a16:creationId xmlns:a16="http://schemas.microsoft.com/office/drawing/2014/main" id="{1B7387CE-2F18-3F38-046D-80A48ABC92C7}"/>
                </a:ext>
              </a:extLst>
            </p:cNvPr>
            <p:cNvSpPr/>
            <p:nvPr/>
          </p:nvSpPr>
          <p:spPr>
            <a:xfrm>
              <a:off x="8999983" y="2708529"/>
              <a:ext cx="2401171" cy="3573601"/>
            </a:xfrm>
            <a:prstGeom prst="roundRect">
              <a:avLst>
                <a:gd name="adj" fmla="val 0"/>
              </a:avLst>
            </a:prstGeom>
            <a:solidFill>
              <a:schemeClr val="accent2"/>
            </a:solidFill>
            <a:ln w="12700">
              <a:solidFill>
                <a:schemeClr val="accent2"/>
              </a:solidFill>
              <a:miter lim="400000"/>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100" b="1">
                  <a:solidFill>
                    <a:srgbClr val="F3C4F4"/>
                  </a:solidFill>
                </a:defRPr>
              </a:pPr>
              <a:endParaRPr kumimoji="0" sz="1100" b="1" i="0" u="none" strike="noStrike" kern="1200" cap="none" spc="0" normalizeH="0" baseline="0" noProof="0">
                <a:ln>
                  <a:noFill/>
                </a:ln>
                <a:solidFill>
                  <a:srgbClr val="F3C4F4"/>
                </a:solidFill>
                <a:effectLst/>
                <a:uLnTx/>
                <a:uFillTx/>
                <a:latin typeface="Arial" panose="020B0604020202020204"/>
                <a:ea typeface="+mn-ea"/>
                <a:cs typeface="+mn-cs"/>
              </a:endParaRPr>
            </a:p>
          </p:txBody>
        </p:sp>
        <p:sp>
          <p:nvSpPr>
            <p:cNvPr id="64" name="TextBox 44">
              <a:extLst>
                <a:ext uri="{FF2B5EF4-FFF2-40B4-BE49-F238E27FC236}">
                  <a16:creationId xmlns:a16="http://schemas.microsoft.com/office/drawing/2014/main" id="{B16A6646-9425-C06F-0F77-197EB46995A6}"/>
                </a:ext>
              </a:extLst>
            </p:cNvPr>
            <p:cNvSpPr txBox="1"/>
            <p:nvPr/>
          </p:nvSpPr>
          <p:spPr>
            <a:xfrm>
              <a:off x="9135802" y="2921751"/>
              <a:ext cx="2385057" cy="321151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marL="0" marR="0" lvl="0" indent="0" algn="l" defTabSz="914400" rtl="0" eaLnBrk="1" fontAlgn="auto" latinLnBrk="0" hangingPunct="1">
                <a:lnSpc>
                  <a:spcPct val="83000"/>
                </a:lnSpc>
                <a:spcBef>
                  <a:spcPts val="600"/>
                </a:spcBef>
                <a:spcAft>
                  <a:spcPts val="0"/>
                </a:spcAft>
                <a:buClrTx/>
                <a:buSzTx/>
                <a:buFontTx/>
                <a:buNone/>
                <a:tabLst/>
                <a:defRPr sz="1400" b="1">
                  <a:solidFill>
                    <a:srgbClr val="FFFFFF"/>
                  </a:solidFill>
                </a:defRPr>
              </a:pPr>
              <a:r>
                <a:rPr kumimoji="0" sz="1400" b="1" i="0" u="none" strike="noStrike" kern="1200" cap="none" spc="0" normalizeH="0" baseline="0" noProof="0">
                  <a:ln>
                    <a:noFill/>
                  </a:ln>
                  <a:solidFill>
                    <a:srgbClr val="FFFFFF"/>
                  </a:solidFill>
                  <a:effectLst/>
                  <a:uLnTx/>
                  <a:uFillTx/>
                  <a:latin typeface="Arial" panose="020B0604020202020204"/>
                  <a:ea typeface="+mn-ea"/>
                  <a:cs typeface="+mn-cs"/>
                </a:rPr>
                <a:t>Patients called for:</a:t>
              </a:r>
            </a:p>
            <a:p>
              <a:pPr marL="182880" marR="0" lvl="0" indent="-182880" algn="l" defTabSz="914400" rtl="0" eaLnBrk="1" fontAlgn="auto" latinLnBrk="0" hangingPunct="1">
                <a:lnSpc>
                  <a:spcPct val="83000"/>
                </a:lnSpc>
                <a:spcBef>
                  <a:spcPts val="1200"/>
                </a:spcBef>
                <a:spcAft>
                  <a:spcPts val="0"/>
                </a:spcAft>
                <a:buClr>
                  <a:srgbClr val="DA4DDD"/>
                </a:buClr>
                <a:buSzPct val="100000"/>
                <a:buFont typeface="Arial" panose="020B0604020202020204" pitchFamily="34" charset="0"/>
                <a:buChar char="•"/>
                <a:tabLst/>
                <a:defRPr sz="1400">
                  <a:solidFill>
                    <a:srgbClr val="FFFFFF"/>
                  </a:solidFill>
                </a:defRPr>
              </a:pPr>
              <a:r>
                <a:rPr kumimoji="0" sz="1400" b="0" i="0" u="none" strike="noStrike" kern="1200" cap="none" spc="0" normalizeH="0" baseline="0" noProof="0">
                  <a:ln>
                    <a:noFill/>
                  </a:ln>
                  <a:solidFill>
                    <a:srgbClr val="FFFFFF"/>
                  </a:solidFill>
                  <a:effectLst/>
                  <a:uLnTx/>
                  <a:uFillTx/>
                  <a:latin typeface="Arial" panose="020B0604020202020204"/>
                  <a:ea typeface="+mn-ea"/>
                  <a:cs typeface="+mn-cs"/>
                </a:rPr>
                <a:t>Glossary to define complex terminology</a:t>
              </a:r>
            </a:p>
            <a:p>
              <a:pPr marL="182880" marR="0" lvl="0" indent="-182880" algn="l" defTabSz="914400" rtl="0" eaLnBrk="1" fontAlgn="auto" latinLnBrk="0" hangingPunct="1">
                <a:lnSpc>
                  <a:spcPct val="83000"/>
                </a:lnSpc>
                <a:spcBef>
                  <a:spcPts val="1200"/>
                </a:spcBef>
                <a:spcAft>
                  <a:spcPts val="0"/>
                </a:spcAft>
                <a:buClr>
                  <a:srgbClr val="DA4DDD"/>
                </a:buClr>
                <a:buSzPct val="100000"/>
                <a:buFont typeface="Arial" panose="020B0604020202020204" pitchFamily="34" charset="0"/>
                <a:buChar char="•"/>
                <a:tabLst/>
                <a:defRPr sz="1400">
                  <a:solidFill>
                    <a:srgbClr val="FFFFFF"/>
                  </a:solidFill>
                </a:defRPr>
              </a:pPr>
              <a:r>
                <a:rPr kumimoji="0" sz="1400" b="0" i="0" u="none" strike="noStrike" kern="1200" cap="none" spc="0" normalizeH="0" baseline="0" noProof="0">
                  <a:ln>
                    <a:noFill/>
                  </a:ln>
                  <a:solidFill>
                    <a:srgbClr val="FFFFFF"/>
                  </a:solidFill>
                  <a:effectLst/>
                  <a:uLnTx/>
                  <a:uFillTx/>
                  <a:latin typeface="Arial" panose="020B0604020202020204"/>
                  <a:ea typeface="+mn-ea"/>
                  <a:cs typeface="+mn-cs"/>
                </a:rPr>
                <a:t>Imagery that accurately reflects medications, cellular processes,</a:t>
              </a:r>
              <a:br>
                <a:rPr kumimoji="0" lang="en-GB" sz="1400" b="0" i="0" u="none" strike="noStrike" kern="1200" cap="none" spc="0" normalizeH="0" baseline="0" noProof="0">
                  <a:ln>
                    <a:noFill/>
                  </a:ln>
                  <a:solidFill>
                    <a:srgbClr val="FFFFFF"/>
                  </a:solidFill>
                  <a:effectLst/>
                  <a:uLnTx/>
                  <a:uFillTx/>
                  <a:latin typeface="Arial" panose="020B0604020202020204"/>
                  <a:ea typeface="+mn-ea"/>
                  <a:cs typeface="+mn-cs"/>
                </a:rPr>
              </a:br>
              <a:r>
                <a:rPr kumimoji="0" sz="1400" b="0" i="0" u="none" strike="noStrike" kern="1200" cap="none" spc="0" normalizeH="0" baseline="0" noProof="0">
                  <a:ln>
                    <a:noFill/>
                  </a:ln>
                  <a:solidFill>
                    <a:srgbClr val="FFFFFF"/>
                  </a:solidFill>
                  <a:effectLst/>
                  <a:uLnTx/>
                  <a:uFillTx/>
                  <a:latin typeface="Arial" panose="020B0604020202020204"/>
                  <a:ea typeface="+mn-ea"/>
                  <a:cs typeface="+mn-cs"/>
                </a:rPr>
                <a:t>and patients </a:t>
              </a:r>
            </a:p>
            <a:p>
              <a:pPr marL="182880" marR="0" lvl="0" indent="-182880" algn="l" defTabSz="914400" rtl="0" eaLnBrk="1" fontAlgn="auto" latinLnBrk="0" hangingPunct="1">
                <a:lnSpc>
                  <a:spcPct val="83000"/>
                </a:lnSpc>
                <a:spcBef>
                  <a:spcPts val="1200"/>
                </a:spcBef>
                <a:spcAft>
                  <a:spcPts val="0"/>
                </a:spcAft>
                <a:buClr>
                  <a:srgbClr val="DA4DDD"/>
                </a:buClr>
                <a:buSzPct val="100000"/>
                <a:buFont typeface="Arial" panose="020B0604020202020204" pitchFamily="34" charset="0"/>
                <a:buChar char="•"/>
                <a:tabLst/>
                <a:defRPr sz="1400">
                  <a:solidFill>
                    <a:srgbClr val="FFFFFF"/>
                  </a:solidFill>
                </a:defRPr>
              </a:pPr>
              <a:r>
                <a:rPr kumimoji="0" sz="1400" b="0" i="0" u="none" strike="noStrike" kern="1200" cap="none" spc="0" normalizeH="0" baseline="0" noProof="0">
                  <a:ln>
                    <a:noFill/>
                  </a:ln>
                  <a:solidFill>
                    <a:srgbClr val="FFFFFF"/>
                  </a:solidFill>
                  <a:effectLst/>
                  <a:uLnTx/>
                  <a:uFillTx/>
                  <a:latin typeface="Arial" panose="020B0604020202020204"/>
                  <a:ea typeface="+mn-ea"/>
                  <a:cs typeface="+mn-cs"/>
                </a:rPr>
                <a:t>Avoid complicated or chemical-structure imagery</a:t>
              </a:r>
            </a:p>
            <a:p>
              <a:pPr marL="182880" marR="0" lvl="0" indent="-182880" algn="l" defTabSz="914400" rtl="0" eaLnBrk="1" fontAlgn="auto" latinLnBrk="0" hangingPunct="1">
                <a:lnSpc>
                  <a:spcPct val="83000"/>
                </a:lnSpc>
                <a:spcBef>
                  <a:spcPts val="1200"/>
                </a:spcBef>
                <a:spcAft>
                  <a:spcPts val="0"/>
                </a:spcAft>
                <a:buClr>
                  <a:srgbClr val="DA4DDD"/>
                </a:buClr>
                <a:buSzPct val="100000"/>
                <a:buFont typeface="Arial" panose="020B0604020202020204" pitchFamily="34" charset="0"/>
                <a:buChar char="•"/>
                <a:tabLst/>
                <a:defRPr sz="1400">
                  <a:solidFill>
                    <a:srgbClr val="FFFFFF"/>
                  </a:solidFill>
                </a:defRPr>
              </a:pPr>
              <a:r>
                <a:rPr kumimoji="0" sz="1400" b="0" i="0" u="none" strike="noStrike" kern="1200" cap="none" spc="0" normalizeH="0" baseline="0" noProof="0">
                  <a:ln>
                    <a:noFill/>
                  </a:ln>
                  <a:solidFill>
                    <a:srgbClr val="FFFFFF"/>
                  </a:solidFill>
                  <a:effectLst/>
                  <a:uLnTx/>
                  <a:uFillTx/>
                  <a:latin typeface="Arial" panose="020B0604020202020204"/>
                  <a:ea typeface="+mn-ea"/>
                  <a:cs typeface="+mn-cs"/>
                </a:rPr>
                <a:t>Fair balance between efficacy and safety, information on QoL if available</a:t>
              </a:r>
            </a:p>
          </p:txBody>
        </p:sp>
        <p:pic>
          <p:nvPicPr>
            <p:cNvPr id="65" name="Picture 47" descr="Picture 47">
              <a:extLst>
                <a:ext uri="{FF2B5EF4-FFF2-40B4-BE49-F238E27FC236}">
                  <a16:creationId xmlns:a16="http://schemas.microsoft.com/office/drawing/2014/main" id="{42D5B390-CF5A-E28F-A389-2F5B67F64EBF}"/>
                </a:ext>
              </a:extLst>
            </p:cNvPr>
            <p:cNvPicPr>
              <a:picLocks noChangeAspect="1"/>
            </p:cNvPicPr>
            <p:nvPr/>
          </p:nvPicPr>
          <p:blipFill>
            <a:blip r:embed="rId5"/>
            <a:stretch>
              <a:fillRect/>
            </a:stretch>
          </p:blipFill>
          <p:spPr>
            <a:xfrm>
              <a:off x="7017018" y="4838469"/>
              <a:ext cx="1699910" cy="1546917"/>
            </a:xfrm>
            <a:prstGeom prst="rect">
              <a:avLst/>
            </a:prstGeom>
            <a:ln w="12700">
              <a:miter lim="400000"/>
            </a:ln>
            <a:effectLst>
              <a:outerShdw blurRad="88900" dist="69575" dir="2700000" rotWithShape="0">
                <a:srgbClr val="333333">
                  <a:alpha val="18843"/>
                </a:srgbClr>
              </a:outerShdw>
            </a:effectLst>
          </p:spPr>
        </p:pic>
        <p:pic>
          <p:nvPicPr>
            <p:cNvPr id="66" name="Picture 48" descr="Picture 48">
              <a:extLst>
                <a:ext uri="{FF2B5EF4-FFF2-40B4-BE49-F238E27FC236}">
                  <a16:creationId xmlns:a16="http://schemas.microsoft.com/office/drawing/2014/main" id="{E568A991-1F44-B94C-3C25-608B7791702E}"/>
                </a:ext>
              </a:extLst>
            </p:cNvPr>
            <p:cNvPicPr>
              <a:picLocks noChangeAspect="1"/>
            </p:cNvPicPr>
            <p:nvPr/>
          </p:nvPicPr>
          <p:blipFill>
            <a:blip r:embed="rId6"/>
            <a:stretch>
              <a:fillRect/>
            </a:stretch>
          </p:blipFill>
          <p:spPr>
            <a:xfrm>
              <a:off x="3973493" y="4838469"/>
              <a:ext cx="1643067" cy="1546917"/>
            </a:xfrm>
            <a:prstGeom prst="rect">
              <a:avLst/>
            </a:prstGeom>
            <a:ln w="12700">
              <a:miter lim="400000"/>
            </a:ln>
            <a:effectLst>
              <a:outerShdw blurRad="88900" dist="69575" dir="2700000" rotWithShape="0">
                <a:srgbClr val="333333">
                  <a:alpha val="18843"/>
                </a:srgbClr>
              </a:outerShdw>
            </a:effectLst>
          </p:spPr>
        </p:pic>
        <p:sp>
          <p:nvSpPr>
            <p:cNvPr id="67" name="Rounded Rectangle 29">
              <a:extLst>
                <a:ext uri="{FF2B5EF4-FFF2-40B4-BE49-F238E27FC236}">
                  <a16:creationId xmlns:a16="http://schemas.microsoft.com/office/drawing/2014/main" id="{FF287C86-A762-8E71-892A-4D476ABB0C89}"/>
                </a:ext>
              </a:extLst>
            </p:cNvPr>
            <p:cNvSpPr/>
            <p:nvPr/>
          </p:nvSpPr>
          <p:spPr>
            <a:xfrm>
              <a:off x="1821000" y="1180559"/>
              <a:ext cx="10870432" cy="750949"/>
            </a:xfrm>
            <a:prstGeom prst="roundRect">
              <a:avLst>
                <a:gd name="adj" fmla="val 50000"/>
              </a:avLst>
            </a:prstGeom>
            <a:solidFill>
              <a:srgbClr val="811883"/>
            </a:solidFill>
            <a:ln w="12700" cap="flat">
              <a:noFill/>
              <a:miter lim="400000"/>
            </a:ln>
            <a:effectLst/>
          </p:spPr>
          <p:txBody>
            <a:bodyPr wrap="square" lIns="45719" tIns="45719" rIns="45719" bIns="45719" numCol="1"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solidFill>
                    <a:srgbClr val="FFFFFF"/>
                  </a:solidFill>
                </a:defRPr>
              </a:pPr>
              <a:endParaRPr kumimoji="0"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68" name="RESEARCH QUESTION:">
              <a:extLst>
                <a:ext uri="{FF2B5EF4-FFF2-40B4-BE49-F238E27FC236}">
                  <a16:creationId xmlns:a16="http://schemas.microsoft.com/office/drawing/2014/main" id="{DDADF7F9-69FB-444E-8DE6-FE88FDC12173}"/>
                </a:ext>
              </a:extLst>
            </p:cNvPr>
            <p:cNvSpPr txBox="1"/>
            <p:nvPr/>
          </p:nvSpPr>
          <p:spPr>
            <a:xfrm>
              <a:off x="2213156" y="1285119"/>
              <a:ext cx="2493876" cy="27699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defRPr sz="1200" b="1" cap="all" spc="257">
                  <a:solidFill>
                    <a:srgbClr val="51B9C5"/>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200" b="1" i="0" u="none" strike="noStrike" kern="1200" cap="all" spc="257" normalizeH="0" baseline="0" noProof="0">
                  <a:ln>
                    <a:noFill/>
                  </a:ln>
                  <a:solidFill>
                    <a:srgbClr val="DB4DDD"/>
                  </a:solidFill>
                  <a:effectLst/>
                  <a:uLnTx/>
                  <a:uFillTx/>
                  <a:latin typeface="Arial" panose="020B0604020202020204"/>
                  <a:ea typeface="+mn-ea"/>
                  <a:cs typeface="+mn-cs"/>
                </a:rPr>
                <a:t>RESEARCH QUESTION:</a:t>
              </a:r>
            </a:p>
          </p:txBody>
        </p:sp>
        <p:sp>
          <p:nvSpPr>
            <p:cNvPr id="69" name="“Who are the patients with prostate cancer and where can we impact?”">
              <a:extLst>
                <a:ext uri="{FF2B5EF4-FFF2-40B4-BE49-F238E27FC236}">
                  <a16:creationId xmlns:a16="http://schemas.microsoft.com/office/drawing/2014/main" id="{9E2B478C-64D3-748C-3CDC-F5E1097A4584}"/>
                </a:ext>
              </a:extLst>
            </p:cNvPr>
            <p:cNvSpPr txBox="1"/>
            <p:nvPr/>
          </p:nvSpPr>
          <p:spPr>
            <a:xfrm>
              <a:off x="2213156" y="1485785"/>
              <a:ext cx="5328571" cy="3385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2000" b="1">
                  <a:solidFill>
                    <a:srgbClr val="317176"/>
                  </a:solidFill>
                </a:defRPr>
              </a:pPr>
              <a:r>
                <a:rPr kumimoji="0" lang="en-US" sz="1600" b="1" i="0" u="none" strike="noStrike" kern="1200" cap="none" spc="0" normalizeH="0" baseline="0" noProof="0">
                  <a:ln>
                    <a:noFill/>
                  </a:ln>
                  <a:solidFill>
                    <a:srgbClr val="FFFFFF"/>
                  </a:solidFill>
                  <a:effectLst/>
                  <a:uLnTx/>
                  <a:uFillTx/>
                  <a:latin typeface="Arial" panose="020B0604020202020204"/>
                  <a:ea typeface="+mn-ea"/>
                  <a:cs typeface="+mn-cs"/>
                </a:rPr>
                <a:t>“</a:t>
              </a:r>
              <a:r>
                <a:rPr kumimoji="0" lang="en-US" sz="1600" b="1" i="0" u="none" strike="noStrike" kern="1200" cap="none" spc="39" normalizeH="0" baseline="0" noProof="0">
                  <a:ln>
                    <a:noFill/>
                  </a:ln>
                  <a:solidFill>
                    <a:srgbClr val="FFFFFF"/>
                  </a:solidFill>
                  <a:effectLst/>
                  <a:uLnTx/>
                  <a:uFillTx/>
                  <a:latin typeface="Arial" panose="020B0604020202020204"/>
                  <a:ea typeface="+mn-ea"/>
                  <a:cs typeface="+mn-cs"/>
                </a:rPr>
                <a:t>How can we advance PLS to meet patient needs?”</a:t>
              </a:r>
            </a:p>
          </p:txBody>
        </p:sp>
      </p:grpSp>
      <p:sp>
        <p:nvSpPr>
          <p:cNvPr id="59" name="Rectangle 20">
            <a:extLst>
              <a:ext uri="{FF2B5EF4-FFF2-40B4-BE49-F238E27FC236}">
                <a16:creationId xmlns:a16="http://schemas.microsoft.com/office/drawing/2014/main" id="{B07E11D3-5B6D-1BC9-6F78-611553DB1036}"/>
              </a:ext>
            </a:extLst>
          </p:cNvPr>
          <p:cNvSpPr/>
          <p:nvPr/>
        </p:nvSpPr>
        <p:spPr>
          <a:xfrm>
            <a:off x="604383" y="5109873"/>
            <a:ext cx="338739" cy="684647"/>
          </a:xfrm>
          <a:prstGeom prst="rect">
            <a:avLst/>
          </a:prstGeom>
          <a:solidFill>
            <a:schemeClr val="accent2"/>
          </a:solidFill>
          <a:ln w="12700">
            <a:solidFill>
              <a:srgbClr val="5F1B30"/>
            </a:solidFill>
            <a:miter/>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100" b="1">
                <a:solidFill>
                  <a:srgbClr val="F3C4F4"/>
                </a:solidFill>
              </a:defRPr>
            </a:pPr>
            <a:endParaRPr kumimoji="0" sz="1100" b="1" i="0" u="none" strike="noStrike" kern="1200" cap="none" spc="0" normalizeH="0" baseline="0" noProof="0">
              <a:ln>
                <a:noFill/>
              </a:ln>
              <a:solidFill>
                <a:srgbClr val="F3C4F4"/>
              </a:solidFill>
              <a:effectLst/>
              <a:uLnTx/>
              <a:uFillTx/>
              <a:latin typeface="Arial" panose="020B0604020202020204"/>
              <a:ea typeface="+mn-ea"/>
              <a:cs typeface="+mn-cs"/>
            </a:endParaRPr>
          </a:p>
        </p:txBody>
      </p:sp>
      <p:sp>
        <p:nvSpPr>
          <p:cNvPr id="5" name="Footer Placeholder 10">
            <a:extLst>
              <a:ext uri="{FF2B5EF4-FFF2-40B4-BE49-F238E27FC236}">
                <a16:creationId xmlns:a16="http://schemas.microsoft.com/office/drawing/2014/main" id="{9ACEFB4A-79FB-FF05-1654-B9953B802263}"/>
              </a:ext>
            </a:extLst>
          </p:cNvPr>
          <p:cNvSpPr txBox="1"/>
          <p:nvPr/>
        </p:nvSpPr>
        <p:spPr>
          <a:xfrm>
            <a:off x="991545" y="6338923"/>
            <a:ext cx="10113570" cy="40011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lgn="ctr">
              <a:defRPr sz="1000">
                <a:solidFill>
                  <a:srgbClr val="808080"/>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000" b="0" i="0" u="none" strike="noStrike" kern="1200" cap="none" spc="0" normalizeH="0" baseline="0" noProof="0">
                <a:ln>
                  <a:noFill/>
                </a:ln>
                <a:solidFill>
                  <a:srgbClr val="808080"/>
                </a:solidFill>
                <a:effectLst/>
                <a:uLnTx/>
                <a:uFillTx/>
                <a:latin typeface="Arial" panose="020B0604020202020204"/>
                <a:ea typeface="+mn-ea"/>
                <a:cs typeface="+mn-cs"/>
              </a:rPr>
              <a:t>EPC, enhanced publication content; PLS, plain language summary; QoL, quality of life. </a:t>
            </a:r>
            <a:endParaRPr kumimoji="0" lang="en-GB" sz="1000" b="0" i="0" u="none" strike="noStrike" kern="1200" cap="none" spc="0" normalizeH="0" baseline="0" noProof="0">
              <a:ln>
                <a:noFill/>
              </a:ln>
              <a:solidFill>
                <a:srgbClr val="808080"/>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sz="1000" b="0" i="0" u="none" strike="noStrike" kern="1200" cap="none" spc="0" normalizeH="0" baseline="0" noProof="0">
                <a:ln>
                  <a:noFill/>
                </a:ln>
                <a:solidFill>
                  <a:srgbClr val="808080"/>
                </a:solidFill>
                <a:effectLst/>
                <a:uLnTx/>
                <a:uFillTx/>
                <a:latin typeface="Arial" panose="020B0604020202020204"/>
                <a:ea typeface="+mn-ea"/>
                <a:cs typeface="+mn-cs"/>
              </a:rPr>
              <a:t>This information is for educational use only. Do not copy. Do not distribute.</a:t>
            </a:r>
          </a:p>
        </p:txBody>
      </p:sp>
      <p:sp>
        <p:nvSpPr>
          <p:cNvPr id="9" name="TextBox 25">
            <a:extLst>
              <a:ext uri="{FF2B5EF4-FFF2-40B4-BE49-F238E27FC236}">
                <a16:creationId xmlns:a16="http://schemas.microsoft.com/office/drawing/2014/main" id="{2F3EDE38-A737-DF35-A198-77D126E0AFE4}"/>
              </a:ext>
            </a:extLst>
          </p:cNvPr>
          <p:cNvSpPr txBox="1"/>
          <p:nvPr/>
        </p:nvSpPr>
        <p:spPr>
          <a:xfrm>
            <a:off x="1161925" y="5192973"/>
            <a:ext cx="995763" cy="59092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ctr">
            <a:spAutoFit/>
          </a:bodyPr>
          <a:lstStyle>
            <a:lvl1pPr>
              <a:lnSpc>
                <a:spcPct val="90000"/>
              </a:lnSpc>
              <a:defRPr sz="1200" b="1">
                <a:solidFill>
                  <a:srgbClr val="76237F"/>
                </a:solidFill>
                <a:latin typeface="Arial Narrow"/>
                <a:ea typeface="Arial Narrow"/>
                <a:cs typeface="Arial Narrow"/>
                <a:sym typeface="Arial Narrow"/>
              </a:defRPr>
            </a:lvl1p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GB" sz="1200" b="0" i="0" u="none" strike="noStrike" kern="1200" cap="none" spc="0" normalizeH="0" baseline="0" noProof="0">
                <a:ln>
                  <a:noFill/>
                </a:ln>
                <a:solidFill>
                  <a:srgbClr val="811883"/>
                </a:solidFill>
                <a:effectLst/>
                <a:uLnTx/>
                <a:uFillTx/>
                <a:latin typeface="Arial"/>
                <a:cs typeface="Arial"/>
                <a:sym typeface="Arial Narrow"/>
              </a:rPr>
              <a:t>Assess</a:t>
            </a:r>
          </a:p>
          <a:p>
            <a:pPr marL="0" marR="0" lvl="0" indent="0" algn="l" defTabSz="914400" rtl="0" eaLnBrk="1" fontAlgn="auto" latinLnBrk="0" hangingPunct="1">
              <a:lnSpc>
                <a:spcPct val="90000"/>
              </a:lnSpc>
              <a:spcBef>
                <a:spcPts val="0"/>
              </a:spcBef>
              <a:spcAft>
                <a:spcPts val="0"/>
              </a:spcAft>
              <a:buClrTx/>
              <a:buSzTx/>
              <a:buFontTx/>
              <a:buNone/>
              <a:tabLst/>
              <a:defRPr/>
            </a:pPr>
            <a:r>
              <a:rPr kumimoji="0" lang="en-GB" sz="1200" b="0" i="0" u="none" strike="noStrike" kern="1200" cap="none" spc="0" normalizeH="0" baseline="0" noProof="0">
                <a:ln>
                  <a:noFill/>
                </a:ln>
                <a:solidFill>
                  <a:srgbClr val="811883"/>
                </a:solidFill>
                <a:effectLst/>
                <a:uLnTx/>
                <a:uFillTx/>
                <a:latin typeface="Arial"/>
                <a:cs typeface="Arial"/>
                <a:sym typeface="Arial Narrow"/>
              </a:rPr>
              <a:t>Impact and</a:t>
            </a:r>
            <a:br>
              <a:rPr kumimoji="0" lang="en-GB" sz="1200" b="0" i="0" u="none" strike="noStrike" kern="1200" cap="none" spc="0" normalizeH="0" baseline="0" noProof="0">
                <a:ln>
                  <a:noFill/>
                </a:ln>
                <a:solidFill>
                  <a:srgbClr val="811883"/>
                </a:solidFill>
                <a:effectLst/>
                <a:uLnTx/>
                <a:uFillTx/>
                <a:latin typeface="Arial"/>
                <a:cs typeface="Arial"/>
                <a:sym typeface="Arial Narrow"/>
              </a:rPr>
            </a:br>
            <a:r>
              <a:rPr kumimoji="0" lang="en-GB" sz="1200" b="0" i="0" u="none" strike="noStrike" kern="1200" cap="none" spc="0" normalizeH="0" baseline="0" noProof="0">
                <a:ln>
                  <a:noFill/>
                </a:ln>
                <a:solidFill>
                  <a:srgbClr val="811883"/>
                </a:solidFill>
                <a:effectLst/>
                <a:uLnTx/>
                <a:uFillTx/>
                <a:latin typeface="Arial"/>
                <a:cs typeface="Arial"/>
                <a:sym typeface="Arial Narrow"/>
              </a:rPr>
              <a:t>readability</a:t>
            </a:r>
          </a:p>
        </p:txBody>
      </p:sp>
      <p:sp>
        <p:nvSpPr>
          <p:cNvPr id="13" name="Rectangle 9">
            <a:extLst>
              <a:ext uri="{FF2B5EF4-FFF2-40B4-BE49-F238E27FC236}">
                <a16:creationId xmlns:a16="http://schemas.microsoft.com/office/drawing/2014/main" id="{0576DE67-2352-5AC9-45BA-AA3F49CD098E}"/>
              </a:ext>
            </a:extLst>
          </p:cNvPr>
          <p:cNvSpPr/>
          <p:nvPr/>
        </p:nvSpPr>
        <p:spPr>
          <a:xfrm>
            <a:off x="679950" y="3709160"/>
            <a:ext cx="205493" cy="371089"/>
          </a:xfrm>
          <a:prstGeom prst="rect">
            <a:avLst/>
          </a:prstGeom>
          <a:solidFill>
            <a:schemeClr val="accent4"/>
          </a:solidFill>
          <a:ln w="12700">
            <a:solidFill>
              <a:srgbClr val="3B39A3"/>
            </a:solidFill>
            <a:miter/>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100" b="1">
                <a:solidFill>
                  <a:srgbClr val="D5D4F1"/>
                </a:solidFill>
              </a:defRPr>
            </a:pPr>
            <a:endParaRPr kumimoji="0" sz="1100" b="1" i="0" u="none" strike="noStrike" kern="1200" cap="none" spc="0" normalizeH="0" baseline="0" noProof="0">
              <a:ln>
                <a:noFill/>
              </a:ln>
              <a:solidFill>
                <a:srgbClr val="D5D4F1"/>
              </a:solidFill>
              <a:effectLst/>
              <a:uLnTx/>
              <a:uFillTx/>
              <a:latin typeface="Arial" panose="020B0604020202020204"/>
              <a:ea typeface="+mn-ea"/>
              <a:cs typeface="+mn-cs"/>
            </a:endParaRPr>
          </a:p>
        </p:txBody>
      </p:sp>
      <p:sp>
        <p:nvSpPr>
          <p:cNvPr id="16" name="Rectangle 10">
            <a:extLst>
              <a:ext uri="{FF2B5EF4-FFF2-40B4-BE49-F238E27FC236}">
                <a16:creationId xmlns:a16="http://schemas.microsoft.com/office/drawing/2014/main" id="{C170EA89-082A-2026-BEE4-F69313947D79}"/>
              </a:ext>
            </a:extLst>
          </p:cNvPr>
          <p:cNvSpPr/>
          <p:nvPr/>
        </p:nvSpPr>
        <p:spPr>
          <a:xfrm>
            <a:off x="679950" y="4080466"/>
            <a:ext cx="205493" cy="371089"/>
          </a:xfrm>
          <a:prstGeom prst="rect">
            <a:avLst/>
          </a:prstGeom>
          <a:solidFill>
            <a:schemeClr val="accent4"/>
          </a:solidFill>
          <a:ln w="12700">
            <a:solidFill>
              <a:srgbClr val="3B39A3"/>
            </a:solidFill>
            <a:miter/>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100" b="1">
                <a:solidFill>
                  <a:srgbClr val="D5D4F1"/>
                </a:solidFill>
              </a:defRPr>
            </a:pPr>
            <a:endParaRPr kumimoji="0" sz="1100" b="1" i="0" u="none" strike="noStrike" kern="1200" cap="none" spc="0" normalizeH="0" baseline="0" noProof="0">
              <a:ln>
                <a:noFill/>
              </a:ln>
              <a:solidFill>
                <a:srgbClr val="D5D4F1"/>
              </a:solidFill>
              <a:effectLst/>
              <a:uLnTx/>
              <a:uFillTx/>
              <a:latin typeface="Arial" panose="020B0604020202020204"/>
              <a:ea typeface="+mn-ea"/>
              <a:cs typeface="+mn-cs"/>
            </a:endParaRPr>
          </a:p>
        </p:txBody>
      </p:sp>
      <p:sp>
        <p:nvSpPr>
          <p:cNvPr id="17" name="Rectangle 11">
            <a:extLst>
              <a:ext uri="{FF2B5EF4-FFF2-40B4-BE49-F238E27FC236}">
                <a16:creationId xmlns:a16="http://schemas.microsoft.com/office/drawing/2014/main" id="{B8297F30-3696-65B7-A6C7-88EA4038794D}"/>
              </a:ext>
            </a:extLst>
          </p:cNvPr>
          <p:cNvSpPr/>
          <p:nvPr/>
        </p:nvSpPr>
        <p:spPr>
          <a:xfrm>
            <a:off x="679950" y="4451772"/>
            <a:ext cx="205493" cy="371089"/>
          </a:xfrm>
          <a:prstGeom prst="rect">
            <a:avLst/>
          </a:prstGeom>
          <a:solidFill>
            <a:schemeClr val="accent4"/>
          </a:solidFill>
          <a:ln w="12700">
            <a:solidFill>
              <a:srgbClr val="3B39A3"/>
            </a:solidFill>
            <a:miter/>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100" b="1">
                <a:solidFill>
                  <a:srgbClr val="D5D4F1"/>
                </a:solidFill>
              </a:defRPr>
            </a:pPr>
            <a:endParaRPr kumimoji="0" sz="1100" b="1" i="0" u="none" strike="noStrike" kern="1200" cap="none" spc="0" normalizeH="0" baseline="0" noProof="0">
              <a:ln>
                <a:noFill/>
              </a:ln>
              <a:solidFill>
                <a:srgbClr val="D5D4F1"/>
              </a:solidFill>
              <a:effectLst/>
              <a:uLnTx/>
              <a:uFillTx/>
              <a:latin typeface="Arial" panose="020B0604020202020204"/>
              <a:ea typeface="+mn-ea"/>
              <a:cs typeface="+mn-cs"/>
            </a:endParaRPr>
          </a:p>
        </p:txBody>
      </p:sp>
      <p:sp>
        <p:nvSpPr>
          <p:cNvPr id="28" name="Slide Number Placeholder 5">
            <a:extLst>
              <a:ext uri="{FF2B5EF4-FFF2-40B4-BE49-F238E27FC236}">
                <a16:creationId xmlns:a16="http://schemas.microsoft.com/office/drawing/2014/main" id="{79771C57-E725-61C8-BAB6-4C1F4924B75C}"/>
              </a:ext>
            </a:extLst>
          </p:cNvPr>
          <p:cNvSpPr txBox="1">
            <a:spLocks/>
          </p:cNvSpPr>
          <p:nvPr/>
        </p:nvSpPr>
        <p:spPr>
          <a:xfrm>
            <a:off x="257599" y="6486523"/>
            <a:ext cx="245404" cy="22698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defPPr marL="0" marR="0" indent="0" algn="l" defTabSz="914400" rtl="0" fontAlgn="auto" latinLnBrk="1" hangingPunct="0">
              <a:lnSpc>
                <a:spcPct val="100000"/>
              </a:lnSpc>
              <a:spcBef>
                <a:spcPts val="0"/>
              </a:spcBef>
              <a:spcAft>
                <a:spcPts val="0"/>
              </a:spcAft>
              <a:buClrTx/>
              <a:buSzTx/>
              <a:buFontTx/>
              <a:buNone/>
              <a:tabLst/>
              <a:defRPr kumimoji="0" lang="en-US" sz="1800" b="0" i="0" u="none" strike="noStrike" cap="none" spc="0" normalizeH="0" baseline="0">
                <a:ln>
                  <a:noFill/>
                </a:ln>
                <a:solidFill>
                  <a:srgbClr val="000000"/>
                </a:solidFill>
                <a:effectLst/>
                <a:uFillTx/>
              </a:defRPr>
            </a:defPPr>
            <a:lvl1pPr marL="0" marR="0" indent="0" algn="ctr" defTabSz="914400" rtl="0" eaLnBrk="1" fontAlgn="auto" latinLnBrk="0" hangingPunct="0">
              <a:lnSpc>
                <a:spcPct val="100000"/>
              </a:lnSpc>
              <a:spcBef>
                <a:spcPts val="0"/>
              </a:spcBef>
              <a:spcAft>
                <a:spcPts val="0"/>
              </a:spcAft>
              <a:buClrTx/>
              <a:buSzTx/>
              <a:buFontTx/>
              <a:buNone/>
              <a:tabLst/>
              <a:defRPr kumimoji="0" sz="1000" b="0" i="0" u="none" strike="noStrike" kern="1200" cap="none" spc="0" normalizeH="0" baseline="0">
                <a:ln>
                  <a:noFill/>
                </a:ln>
                <a:solidFill>
                  <a:schemeClr val="accent5"/>
                </a:solidFill>
                <a:effectLst/>
                <a:uFillTx/>
                <a:latin typeface="Arial"/>
                <a:ea typeface="Arial"/>
                <a:cs typeface="Arial"/>
                <a:sym typeface="Arial"/>
              </a:defRPr>
            </a:lvl1pPr>
            <a:lvl2pPr marL="0" marR="0" indent="457200" algn="l" defTabSz="914400" rtl="0" eaLnBrk="1" fontAlgn="auto" latinLnBrk="0" hangingPunct="0">
              <a:lnSpc>
                <a:spcPct val="100000"/>
              </a:lnSpc>
              <a:spcBef>
                <a:spcPts val="0"/>
              </a:spcBef>
              <a:spcAft>
                <a:spcPts val="0"/>
              </a:spcAft>
              <a:buClrTx/>
              <a:buSzTx/>
              <a:buFontTx/>
              <a:buNone/>
              <a:tabLst/>
              <a:defRPr kumimoji="0" sz="1800" b="0" i="0" u="none" strike="noStrike" kern="1200" cap="none" spc="0" normalizeH="0" baseline="0">
                <a:ln>
                  <a:noFill/>
                </a:ln>
                <a:solidFill>
                  <a:srgbClr val="000000"/>
                </a:solidFill>
                <a:effectLst/>
                <a:uFillTx/>
                <a:latin typeface="Arial"/>
                <a:ea typeface="Arial"/>
                <a:cs typeface="Arial"/>
                <a:sym typeface="Arial"/>
              </a:defRPr>
            </a:lvl2pPr>
            <a:lvl3pPr marL="0" marR="0" indent="914400" algn="l" defTabSz="914400" rtl="0" eaLnBrk="1" fontAlgn="auto" latinLnBrk="0" hangingPunct="0">
              <a:lnSpc>
                <a:spcPct val="100000"/>
              </a:lnSpc>
              <a:spcBef>
                <a:spcPts val="0"/>
              </a:spcBef>
              <a:spcAft>
                <a:spcPts val="0"/>
              </a:spcAft>
              <a:buClrTx/>
              <a:buSzTx/>
              <a:buFontTx/>
              <a:buNone/>
              <a:tabLst/>
              <a:defRPr kumimoji="0" sz="1800" b="0" i="0" u="none" strike="noStrike" kern="1200" cap="none" spc="0" normalizeH="0" baseline="0">
                <a:ln>
                  <a:noFill/>
                </a:ln>
                <a:solidFill>
                  <a:srgbClr val="000000"/>
                </a:solidFill>
                <a:effectLst/>
                <a:uFillTx/>
                <a:latin typeface="Arial"/>
                <a:ea typeface="Arial"/>
                <a:cs typeface="Arial"/>
                <a:sym typeface="Arial"/>
              </a:defRPr>
            </a:lvl3pPr>
            <a:lvl4pPr marL="0" marR="0" indent="1371600" algn="l" defTabSz="914400" rtl="0" eaLnBrk="1" fontAlgn="auto" latinLnBrk="0" hangingPunct="0">
              <a:lnSpc>
                <a:spcPct val="100000"/>
              </a:lnSpc>
              <a:spcBef>
                <a:spcPts val="0"/>
              </a:spcBef>
              <a:spcAft>
                <a:spcPts val="0"/>
              </a:spcAft>
              <a:buClrTx/>
              <a:buSzTx/>
              <a:buFontTx/>
              <a:buNone/>
              <a:tabLst/>
              <a:defRPr kumimoji="0" sz="1800" b="0" i="0" u="none" strike="noStrike" kern="1200" cap="none" spc="0" normalizeH="0" baseline="0">
                <a:ln>
                  <a:noFill/>
                </a:ln>
                <a:solidFill>
                  <a:srgbClr val="000000"/>
                </a:solidFill>
                <a:effectLst/>
                <a:uFillTx/>
                <a:latin typeface="Arial"/>
                <a:ea typeface="Arial"/>
                <a:cs typeface="Arial"/>
                <a:sym typeface="Arial"/>
              </a:defRPr>
            </a:lvl4pPr>
            <a:lvl5pPr marL="0" marR="0" indent="1828800" algn="l" defTabSz="914400" rtl="0" eaLnBrk="1" fontAlgn="auto" latinLnBrk="0" hangingPunct="0">
              <a:lnSpc>
                <a:spcPct val="100000"/>
              </a:lnSpc>
              <a:spcBef>
                <a:spcPts val="0"/>
              </a:spcBef>
              <a:spcAft>
                <a:spcPts val="0"/>
              </a:spcAft>
              <a:buClrTx/>
              <a:buSzTx/>
              <a:buFontTx/>
              <a:buNone/>
              <a:tabLst/>
              <a:defRPr kumimoji="0" sz="1800" b="0" i="0" u="none" strike="noStrike" kern="1200" cap="none" spc="0" normalizeH="0" baseline="0">
                <a:ln>
                  <a:noFill/>
                </a:ln>
                <a:solidFill>
                  <a:srgbClr val="000000"/>
                </a:solidFill>
                <a:effectLst/>
                <a:uFillTx/>
                <a:latin typeface="Arial"/>
                <a:ea typeface="Arial"/>
                <a:cs typeface="Arial"/>
                <a:sym typeface="Arial"/>
              </a:defRPr>
            </a:lvl5pPr>
            <a:lvl6pPr marL="0" marR="0" indent="2286000" algn="l" defTabSz="914400" rtl="0" eaLnBrk="1" fontAlgn="auto" latinLnBrk="0" hangingPunct="0">
              <a:lnSpc>
                <a:spcPct val="100000"/>
              </a:lnSpc>
              <a:spcBef>
                <a:spcPts val="0"/>
              </a:spcBef>
              <a:spcAft>
                <a:spcPts val="0"/>
              </a:spcAft>
              <a:buClrTx/>
              <a:buSzTx/>
              <a:buFontTx/>
              <a:buNone/>
              <a:tabLst/>
              <a:defRPr kumimoji="0" sz="1800" b="0" i="0" u="none" strike="noStrike" kern="1200" cap="none" spc="0" normalizeH="0" baseline="0">
                <a:ln>
                  <a:noFill/>
                </a:ln>
                <a:solidFill>
                  <a:srgbClr val="000000"/>
                </a:solidFill>
                <a:effectLst/>
                <a:uFillTx/>
                <a:latin typeface="Arial"/>
                <a:ea typeface="Arial"/>
                <a:cs typeface="Arial"/>
                <a:sym typeface="Arial"/>
              </a:defRPr>
            </a:lvl6pPr>
            <a:lvl7pPr marL="0" marR="0" indent="2743200" algn="l" defTabSz="914400" rtl="0" eaLnBrk="1" fontAlgn="auto" latinLnBrk="0" hangingPunct="0">
              <a:lnSpc>
                <a:spcPct val="100000"/>
              </a:lnSpc>
              <a:spcBef>
                <a:spcPts val="0"/>
              </a:spcBef>
              <a:spcAft>
                <a:spcPts val="0"/>
              </a:spcAft>
              <a:buClrTx/>
              <a:buSzTx/>
              <a:buFontTx/>
              <a:buNone/>
              <a:tabLst/>
              <a:defRPr kumimoji="0" sz="1800" b="0" i="0" u="none" strike="noStrike" kern="1200" cap="none" spc="0" normalizeH="0" baseline="0">
                <a:ln>
                  <a:noFill/>
                </a:ln>
                <a:solidFill>
                  <a:srgbClr val="000000"/>
                </a:solidFill>
                <a:effectLst/>
                <a:uFillTx/>
                <a:latin typeface="Arial"/>
                <a:ea typeface="Arial"/>
                <a:cs typeface="Arial"/>
                <a:sym typeface="Arial"/>
              </a:defRPr>
            </a:lvl7pPr>
            <a:lvl8pPr marL="0" marR="0" indent="3200400" algn="l" defTabSz="914400" rtl="0" eaLnBrk="1" fontAlgn="auto" latinLnBrk="0" hangingPunct="0">
              <a:lnSpc>
                <a:spcPct val="100000"/>
              </a:lnSpc>
              <a:spcBef>
                <a:spcPts val="0"/>
              </a:spcBef>
              <a:spcAft>
                <a:spcPts val="0"/>
              </a:spcAft>
              <a:buClrTx/>
              <a:buSzTx/>
              <a:buFontTx/>
              <a:buNone/>
              <a:tabLst/>
              <a:defRPr kumimoji="0" sz="1800" b="0" i="0" u="none" strike="noStrike" kern="1200" cap="none" spc="0" normalizeH="0" baseline="0">
                <a:ln>
                  <a:noFill/>
                </a:ln>
                <a:solidFill>
                  <a:srgbClr val="000000"/>
                </a:solidFill>
                <a:effectLst/>
                <a:uFillTx/>
                <a:latin typeface="Arial"/>
                <a:ea typeface="Arial"/>
                <a:cs typeface="Arial"/>
                <a:sym typeface="Arial"/>
              </a:defRPr>
            </a:lvl8pPr>
            <a:lvl9pPr marL="0" marR="0" indent="3657600" algn="l" defTabSz="914400" rtl="0" eaLnBrk="1" fontAlgn="auto" latinLnBrk="0" hangingPunct="0">
              <a:lnSpc>
                <a:spcPct val="100000"/>
              </a:lnSpc>
              <a:spcBef>
                <a:spcPts val="0"/>
              </a:spcBef>
              <a:spcAft>
                <a:spcPts val="0"/>
              </a:spcAft>
              <a:buClrTx/>
              <a:buSzTx/>
              <a:buFontTx/>
              <a:buNone/>
              <a:tabLst/>
              <a:defRPr kumimoji="0" sz="1800" b="0" i="0" u="none" strike="noStrike" kern="1200" cap="none" spc="0" normalizeH="0" baseline="0">
                <a:ln>
                  <a:noFill/>
                </a:ln>
                <a:solidFill>
                  <a:srgbClr val="000000"/>
                </a:solidFill>
                <a:effectLst/>
                <a:uFillTx/>
                <a:latin typeface="Arial"/>
                <a:ea typeface="Arial"/>
                <a:cs typeface="Arial"/>
                <a:sym typeface="Arial"/>
              </a:defRPr>
            </a:lvl9pPr>
          </a:lstStyle>
          <a:p>
            <a:pPr marL="0" marR="0" lvl="0" indent="0" algn="ctr" defTabSz="914400" rtl="0" eaLnBrk="1" fontAlgn="auto" latinLnBrk="0" hangingPunct="0">
              <a:lnSpc>
                <a:spcPct val="100000"/>
              </a:lnSpc>
              <a:spcBef>
                <a:spcPts val="0"/>
              </a:spcBef>
              <a:spcAft>
                <a:spcPts val="0"/>
              </a:spcAft>
              <a:buClrTx/>
              <a:buSzTx/>
              <a:buFontTx/>
              <a:buNone/>
              <a:tabLst/>
              <a:defRPr/>
            </a:pPr>
            <a:fld id="{86CB4B4D-7CA3-9044-876B-883B54F8677D}" type="slidenum">
              <a:rPr kumimoji="0" lang="en-US" sz="1000" b="0" i="0" u="none" strike="noStrike" kern="1200" cap="none" spc="0" normalizeH="0" baseline="0" noProof="0" smtClean="0">
                <a:ln>
                  <a:noFill/>
                </a:ln>
                <a:solidFill>
                  <a:srgbClr val="00E5EF"/>
                </a:solidFill>
                <a:effectLst/>
                <a:uLnTx/>
                <a:uFillTx/>
                <a:latin typeface="Arial"/>
                <a:cs typeface="Arial"/>
                <a:sym typeface="Arial"/>
              </a:rPr>
              <a:pPr marL="0" marR="0" lvl="0" indent="0" algn="ctr" defTabSz="914400" rtl="0" eaLnBrk="1" fontAlgn="auto" latinLnBrk="0" hangingPunct="0">
                <a:lnSpc>
                  <a:spcPct val="100000"/>
                </a:lnSpc>
                <a:spcBef>
                  <a:spcPts val="0"/>
                </a:spcBef>
                <a:spcAft>
                  <a:spcPts val="0"/>
                </a:spcAft>
                <a:buClrTx/>
                <a:buSzTx/>
                <a:buFontTx/>
                <a:buNone/>
                <a:tabLst/>
                <a:defRPr/>
              </a:pPr>
              <a:t>39</a:t>
            </a:fld>
            <a:endParaRPr kumimoji="0" lang="en-US" sz="1000" b="0" i="0" u="none" strike="noStrike" kern="1200" cap="none" spc="0" normalizeH="0" baseline="0" noProof="0">
              <a:ln>
                <a:noFill/>
              </a:ln>
              <a:solidFill>
                <a:srgbClr val="00E5EF"/>
              </a:solidFill>
              <a:effectLst/>
              <a:uLnTx/>
              <a:uFillTx/>
              <a:latin typeface="Arial"/>
              <a:cs typeface="Arial"/>
              <a:sym typeface="Arial"/>
            </a:endParaRPr>
          </a:p>
        </p:txBody>
      </p:sp>
    </p:spTree>
    <p:extLst>
      <p:ext uri="{BB962C8B-B14F-4D97-AF65-F5344CB8AC3E}">
        <p14:creationId xmlns:p14="http://schemas.microsoft.com/office/powerpoint/2010/main" val="4124333157"/>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0364296-4F47-4B80-BE8E-709BBE7771E2}"/>
              </a:ext>
            </a:extLst>
          </p:cNvPr>
          <p:cNvSpPr>
            <a:spLocks noGrp="1"/>
          </p:cNvSpPr>
          <p:nvPr>
            <p:ph type="title"/>
          </p:nvPr>
        </p:nvSpPr>
        <p:spPr/>
        <p:txBody>
          <a:bodyPr>
            <a:normAutofit/>
          </a:bodyPr>
          <a:lstStyle/>
          <a:p>
            <a:r>
              <a:rPr lang="en-US" sz="4100"/>
              <a:t>ISMPP Announcements</a:t>
            </a:r>
          </a:p>
        </p:txBody>
      </p:sp>
      <p:sp>
        <p:nvSpPr>
          <p:cNvPr id="8" name="Rectangle 7">
            <a:extLst>
              <a:ext uri="{FF2B5EF4-FFF2-40B4-BE49-F238E27FC236}">
                <a16:creationId xmlns:a16="http://schemas.microsoft.com/office/drawing/2014/main" id="{554B3AC2-C027-437C-9915-938F4F4B87B9}"/>
              </a:ext>
            </a:extLst>
          </p:cNvPr>
          <p:cNvSpPr/>
          <p:nvPr/>
        </p:nvSpPr>
        <p:spPr>
          <a:xfrm>
            <a:off x="571109" y="1428193"/>
            <a:ext cx="10125919" cy="2072619"/>
          </a:xfrm>
          <a:prstGeom prst="rect">
            <a:avLst/>
          </a:prstGeom>
        </p:spPr>
        <p:txBody>
          <a:bodyPr wrap="square" lIns="121920" tIns="60960" rIns="121920" bIns="60960" anchor="t">
            <a:spAutoFit/>
          </a:bodyPr>
          <a:lstStyle/>
          <a:p>
            <a:pPr algn="ctr">
              <a:spcBef>
                <a:spcPts val="800"/>
              </a:spcBef>
              <a:defRPr/>
            </a:pPr>
            <a:r>
              <a:rPr lang="en-US" sz="2667" b="1" spc="-31" dirty="0">
                <a:solidFill>
                  <a:srgbClr val="0070C0"/>
                </a:solidFill>
                <a:ea typeface="ＭＳ Ｐゴシック"/>
                <a:cs typeface="Calibri"/>
              </a:rPr>
              <a:t>Application deadline for the September CMPP </a:t>
            </a:r>
          </a:p>
          <a:p>
            <a:pPr algn="ctr">
              <a:spcBef>
                <a:spcPts val="800"/>
              </a:spcBef>
              <a:defRPr/>
            </a:pPr>
            <a:r>
              <a:rPr lang="en-US" sz="2667" b="1" spc="-31" dirty="0">
                <a:solidFill>
                  <a:srgbClr val="0070C0"/>
                </a:solidFill>
                <a:ea typeface="ＭＳ Ｐゴシック"/>
                <a:cs typeface="Calibri"/>
              </a:rPr>
              <a:t>exam is August 1</a:t>
            </a:r>
            <a:endParaRPr lang="en-US" sz="2667" b="1" spc="-31" dirty="0">
              <a:solidFill>
                <a:srgbClr val="0070C0"/>
              </a:solidFill>
            </a:endParaRPr>
          </a:p>
          <a:p>
            <a:pPr marL="380990" indent="-380990">
              <a:spcBef>
                <a:spcPts val="800"/>
              </a:spcBef>
              <a:buFont typeface="Arial" panose="020B0604020202020204" pitchFamily="34" charset="0"/>
              <a:buChar char="•"/>
              <a:defRPr/>
            </a:pPr>
            <a:endParaRPr lang="en-US" sz="2667" spc="-31" dirty="0">
              <a:latin typeface="Franklin Gothic Book"/>
              <a:ea typeface="ＭＳ Ｐゴシック" pitchFamily="34" charset="-128"/>
              <a:cs typeface="Calibri" pitchFamily="34" charset="0"/>
            </a:endParaRPr>
          </a:p>
          <a:p>
            <a:pPr>
              <a:spcBef>
                <a:spcPts val="800"/>
              </a:spcBef>
              <a:defRPr/>
            </a:pPr>
            <a:endParaRPr lang="en-US" sz="2667" spc="-31" dirty="0">
              <a:latin typeface="Franklin Gothic Book"/>
              <a:ea typeface="ＭＳ Ｐゴシック" pitchFamily="34" charset="-128"/>
              <a:cs typeface="Calibri" pitchFamily="34" charset="0"/>
            </a:endParaRPr>
          </a:p>
        </p:txBody>
      </p:sp>
      <p:sp>
        <p:nvSpPr>
          <p:cNvPr id="2" name="Slide Number Placeholder 1">
            <a:extLst>
              <a:ext uri="{FF2B5EF4-FFF2-40B4-BE49-F238E27FC236}">
                <a16:creationId xmlns:a16="http://schemas.microsoft.com/office/drawing/2014/main" id="{53AFCC83-E0F3-1F6F-F07C-2E602DD33DC5}"/>
              </a:ext>
            </a:extLst>
          </p:cNvPr>
          <p:cNvSpPr>
            <a:spLocks noGrp="1"/>
          </p:cNvSpPr>
          <p:nvPr>
            <p:ph type="sldNum" sz="quarter" idx="10"/>
          </p:nvPr>
        </p:nvSpPr>
        <p:spPr/>
        <p:txBody>
          <a:bodyPr/>
          <a:lstStyle/>
          <a:p>
            <a:fld id="{42AD0A0E-4515-A647-B2E3-7F1B29FB990E}" type="slidenum">
              <a:rPr lang="en-US" smtClean="0"/>
              <a:pPr/>
              <a:t>4</a:t>
            </a:fld>
            <a:endParaRPr lang="en-US"/>
          </a:p>
        </p:txBody>
      </p:sp>
      <p:pic>
        <p:nvPicPr>
          <p:cNvPr id="5" name="Picture 4" descr="A picture containing text, font, logo, graphics&#10;&#10;Description automatically generated">
            <a:extLst>
              <a:ext uri="{FF2B5EF4-FFF2-40B4-BE49-F238E27FC236}">
                <a16:creationId xmlns:a16="http://schemas.microsoft.com/office/drawing/2014/main" id="{2786F9BF-E262-ED15-A75D-9CC8A9FF4CE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48611" y="2912533"/>
            <a:ext cx="2796777" cy="2810933"/>
          </a:xfrm>
          <a:prstGeom prst="rect">
            <a:avLst/>
          </a:prstGeom>
        </p:spPr>
      </p:pic>
    </p:spTree>
    <p:extLst>
      <p:ext uri="{BB962C8B-B14F-4D97-AF65-F5344CB8AC3E}">
        <p14:creationId xmlns:p14="http://schemas.microsoft.com/office/powerpoint/2010/main" val="359267977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Rectangle 38">
            <a:extLst>
              <a:ext uri="{FF2B5EF4-FFF2-40B4-BE49-F238E27FC236}">
                <a16:creationId xmlns:a16="http://schemas.microsoft.com/office/drawing/2014/main" id="{3E58D2CB-94C5-B58E-AA91-B89A80727239}"/>
              </a:ext>
            </a:extLst>
          </p:cNvPr>
          <p:cNvSpPr/>
          <p:nvPr/>
        </p:nvSpPr>
        <p:spPr>
          <a:xfrm>
            <a:off x="571331" y="5000172"/>
            <a:ext cx="421962" cy="1223953"/>
          </a:xfrm>
          <a:prstGeom prst="rect">
            <a:avLst/>
          </a:prstGeom>
          <a:solidFill>
            <a:srgbClr val="F3C4F4"/>
          </a:solidFill>
          <a:ln w="12700">
            <a:miter lim="400000"/>
          </a:ln>
        </p:spPr>
        <p:txBody>
          <a:bodyPr lIns="45719" rIns="45719"/>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0" name="Title 1">
            <a:extLst>
              <a:ext uri="{FF2B5EF4-FFF2-40B4-BE49-F238E27FC236}">
                <a16:creationId xmlns:a16="http://schemas.microsoft.com/office/drawing/2014/main" id="{E65B6BF1-47BA-80E3-6A13-58840B81DCEE}"/>
              </a:ext>
            </a:extLst>
          </p:cNvPr>
          <p:cNvSpPr txBox="1">
            <a:spLocks/>
          </p:cNvSpPr>
          <p:nvPr/>
        </p:nvSpPr>
        <p:spPr>
          <a:xfrm>
            <a:off x="1161925" y="221517"/>
            <a:ext cx="9022082" cy="975995"/>
          </a:xfrm>
          <a:prstGeom prst="rect">
            <a:avLst/>
          </a:prstGeom>
        </p:spPr>
        <p:txBody>
          <a:bodyPr anchor="ctr"/>
          <a:lstStyle>
            <a:lvl1pPr algn="l" defTabSz="914400" rtl="0" eaLnBrk="1" latinLnBrk="0" hangingPunct="1">
              <a:lnSpc>
                <a:spcPct val="90000"/>
              </a:lnSpc>
              <a:spcBef>
                <a:spcPct val="0"/>
              </a:spcBef>
              <a:buNone/>
              <a:defRPr sz="2800" b="1" kern="1200">
                <a:solidFill>
                  <a:schemeClr val="bg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sz="2500"/>
            </a:pPr>
            <a:r>
              <a:rPr kumimoji="0" lang="en-US" sz="2500" b="1" i="0" u="none" strike="noStrike" kern="1200" cap="none" spc="0" normalizeH="0" baseline="0" noProof="0">
                <a:ln>
                  <a:noFill/>
                </a:ln>
                <a:solidFill>
                  <a:srgbClr val="F28C11"/>
                </a:solidFill>
                <a:effectLst/>
                <a:uLnTx/>
                <a:uFillTx/>
                <a:latin typeface="Arial" panose="020B0604020202020204"/>
                <a:ea typeface="+mj-ea"/>
                <a:cs typeface="+mj-cs"/>
              </a:rPr>
              <a:t>New Health-Literacy Resources</a:t>
            </a:r>
          </a:p>
          <a:p>
            <a:pPr marL="0" marR="0" lvl="0" indent="0" algn="l" defTabSz="914400" rtl="0" eaLnBrk="1" fontAlgn="auto" latinLnBrk="0" hangingPunct="1">
              <a:lnSpc>
                <a:spcPct val="90000"/>
              </a:lnSpc>
              <a:spcBef>
                <a:spcPct val="0"/>
              </a:spcBef>
              <a:spcAft>
                <a:spcPts val="0"/>
              </a:spcAft>
              <a:buClrTx/>
              <a:buSzTx/>
              <a:buFontTx/>
              <a:buNone/>
              <a:tabLst/>
              <a:defRPr sz="2500"/>
            </a:pPr>
            <a:r>
              <a:rPr kumimoji="0" lang="en-US" sz="2500" b="1" i="0" u="none" strike="noStrike" kern="1200" cap="none" spc="0" normalizeH="0" baseline="0" noProof="0">
                <a:ln>
                  <a:noFill/>
                </a:ln>
                <a:solidFill>
                  <a:srgbClr val="F28C11"/>
                </a:solidFill>
                <a:effectLst/>
                <a:uLnTx/>
                <a:uFillTx/>
                <a:latin typeface="Arial" panose="020B0604020202020204"/>
                <a:ea typeface="+mj-ea"/>
                <a:cs typeface="+mj-cs"/>
              </a:rPr>
              <a:t>were Developed Based on Insights</a:t>
            </a:r>
          </a:p>
        </p:txBody>
      </p:sp>
      <p:sp>
        <p:nvSpPr>
          <p:cNvPr id="99" name="TextBox 25">
            <a:extLst>
              <a:ext uri="{FF2B5EF4-FFF2-40B4-BE49-F238E27FC236}">
                <a16:creationId xmlns:a16="http://schemas.microsoft.com/office/drawing/2014/main" id="{D271739C-68D6-8FF4-2FDE-7A58DE771344}"/>
              </a:ext>
            </a:extLst>
          </p:cNvPr>
          <p:cNvSpPr txBox="1"/>
          <p:nvPr/>
        </p:nvSpPr>
        <p:spPr>
          <a:xfrm>
            <a:off x="-856234" y="2758018"/>
            <a:ext cx="995763" cy="2585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spAutoFit/>
          </a:bodyPr>
          <a:lstStyle>
            <a:lvl1pPr>
              <a:lnSpc>
                <a:spcPct val="90000"/>
              </a:lnSpc>
              <a:defRPr sz="1200" b="1">
                <a:solidFill>
                  <a:srgbClr val="76237F"/>
                </a:solidFill>
                <a:latin typeface="Arial Narrow"/>
                <a:ea typeface="Arial Narrow"/>
                <a:cs typeface="Arial Narrow"/>
                <a:sym typeface="Arial Narrow"/>
              </a:defRPr>
            </a:lvl1pPr>
          </a:lstStyle>
          <a:p>
            <a:pPr marL="0" marR="0" lvl="0" indent="0" algn="l" defTabSz="914400" rtl="0" eaLnBrk="1" fontAlgn="auto" latinLnBrk="0" hangingPunct="1">
              <a:lnSpc>
                <a:spcPct val="9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811883"/>
              </a:solidFill>
              <a:effectLst/>
              <a:uLnTx/>
              <a:uFillTx/>
              <a:latin typeface="Arial"/>
              <a:cs typeface="Arial"/>
              <a:sym typeface="Arial Narrow"/>
            </a:endParaRPr>
          </a:p>
        </p:txBody>
      </p:sp>
      <p:sp>
        <p:nvSpPr>
          <p:cNvPr id="2" name="Rectangle">
            <a:extLst>
              <a:ext uri="{FF2B5EF4-FFF2-40B4-BE49-F238E27FC236}">
                <a16:creationId xmlns:a16="http://schemas.microsoft.com/office/drawing/2014/main" id="{EE7AECCD-D3B8-2E55-8C2E-B58619502CCB}"/>
              </a:ext>
            </a:extLst>
          </p:cNvPr>
          <p:cNvSpPr/>
          <p:nvPr/>
        </p:nvSpPr>
        <p:spPr>
          <a:xfrm>
            <a:off x="2239670" y="2515069"/>
            <a:ext cx="9180534" cy="3595160"/>
          </a:xfrm>
          <a:prstGeom prst="rect">
            <a:avLst/>
          </a:prstGeom>
          <a:solidFill>
            <a:srgbClr val="F3C4F4">
              <a:alpha val="47417"/>
            </a:srgbClr>
          </a:solidFill>
          <a:ln w="12700">
            <a:miter lim="400000"/>
          </a:ln>
        </p:spPr>
        <p:txBody>
          <a:bodyPr lIns="45719" rIns="45719"/>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 name="Rectangle: Rounded Corners 46">
            <a:extLst>
              <a:ext uri="{FF2B5EF4-FFF2-40B4-BE49-F238E27FC236}">
                <a16:creationId xmlns:a16="http://schemas.microsoft.com/office/drawing/2014/main" id="{03B4898C-D848-DB23-1D30-02C641347DB5}"/>
              </a:ext>
            </a:extLst>
          </p:cNvPr>
          <p:cNvSpPr/>
          <p:nvPr/>
        </p:nvSpPr>
        <p:spPr>
          <a:xfrm>
            <a:off x="2254816" y="2508719"/>
            <a:ext cx="4321830" cy="3595160"/>
          </a:xfrm>
          <a:prstGeom prst="roundRect">
            <a:avLst>
              <a:gd name="adj" fmla="val 0"/>
            </a:avLst>
          </a:prstGeom>
          <a:solidFill>
            <a:schemeClr val="accent2"/>
          </a:solidFill>
          <a:ln w="12700">
            <a:solidFill>
              <a:schemeClr val="accent2"/>
            </a:solidFill>
            <a:miter lim="400000"/>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100" b="1">
                <a:solidFill>
                  <a:srgbClr val="F3C4F4"/>
                </a:solidFill>
              </a:defRPr>
            </a:pPr>
            <a:endParaRPr kumimoji="0" sz="1100" b="1" i="0" u="none" strike="noStrike" kern="1200" cap="none" spc="0" normalizeH="0" baseline="0" noProof="0">
              <a:ln>
                <a:noFill/>
              </a:ln>
              <a:solidFill>
                <a:srgbClr val="F3C4F4"/>
              </a:solidFill>
              <a:effectLst/>
              <a:uLnTx/>
              <a:uFillTx/>
              <a:latin typeface="Arial" panose="020B0604020202020204"/>
              <a:ea typeface="+mn-ea"/>
              <a:cs typeface="+mn-cs"/>
            </a:endParaRPr>
          </a:p>
        </p:txBody>
      </p:sp>
      <p:sp>
        <p:nvSpPr>
          <p:cNvPr id="4" name="TextBox 44">
            <a:extLst>
              <a:ext uri="{FF2B5EF4-FFF2-40B4-BE49-F238E27FC236}">
                <a16:creationId xmlns:a16="http://schemas.microsoft.com/office/drawing/2014/main" id="{C8F502D2-AB66-0E2C-D439-C6B7568E87C8}"/>
              </a:ext>
            </a:extLst>
          </p:cNvPr>
          <p:cNvSpPr txBox="1"/>
          <p:nvPr/>
        </p:nvSpPr>
        <p:spPr>
          <a:xfrm>
            <a:off x="2447784" y="2708332"/>
            <a:ext cx="3894401" cy="317009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p>
            <a:pPr marL="171450" marR="0" lvl="0" indent="-171450" algn="l" defTabSz="914400" rtl="0" eaLnBrk="1" fontAlgn="auto" latinLnBrk="0" hangingPunct="1">
              <a:lnSpc>
                <a:spcPct val="100000"/>
              </a:lnSpc>
              <a:spcBef>
                <a:spcPts val="1200"/>
              </a:spcBef>
              <a:spcAft>
                <a:spcPts val="0"/>
              </a:spcAft>
              <a:buClr>
                <a:srgbClr val="811983">
                  <a:lumMod val="60000"/>
                  <a:lumOff val="40000"/>
                </a:srgbClr>
              </a:buClr>
              <a:buSzPct val="100000"/>
              <a:buFontTx/>
              <a:buChar char="✓"/>
              <a:tabLst/>
              <a:defRPr sz="1400">
                <a:solidFill>
                  <a:srgbClr val="FFFFFF"/>
                </a:solidFill>
              </a:defRPr>
            </a:pPr>
            <a:r>
              <a:rPr kumimoji="0" lang="en-GB" sz="1400" b="0" i="0" u="none" strike="noStrike" kern="1200" cap="none" spc="0" normalizeH="0" baseline="0" noProof="0">
                <a:ln>
                  <a:noFill/>
                </a:ln>
                <a:solidFill>
                  <a:srgbClr val="FFFFFF"/>
                </a:solidFill>
                <a:effectLst/>
                <a:uLnTx/>
                <a:uFillTx/>
                <a:latin typeface="Arial" panose="020B0604020202020204"/>
                <a:ea typeface="+mn-ea"/>
                <a:cs typeface="+mn-cs"/>
              </a:rPr>
              <a:t>Understanding the Clinical Trial Process</a:t>
            </a:r>
          </a:p>
          <a:p>
            <a:pPr marL="171450" marR="0" lvl="0" indent="-171450" algn="l" defTabSz="914400" rtl="0" eaLnBrk="1" fontAlgn="auto" latinLnBrk="0" hangingPunct="1">
              <a:lnSpc>
                <a:spcPct val="100000"/>
              </a:lnSpc>
              <a:spcBef>
                <a:spcPts val="1200"/>
              </a:spcBef>
              <a:spcAft>
                <a:spcPts val="0"/>
              </a:spcAft>
              <a:buClr>
                <a:srgbClr val="811983">
                  <a:lumMod val="60000"/>
                  <a:lumOff val="40000"/>
                </a:srgbClr>
              </a:buClr>
              <a:buSzPct val="100000"/>
              <a:buFontTx/>
              <a:buChar char="✓"/>
              <a:tabLst/>
              <a:defRPr sz="1400">
                <a:solidFill>
                  <a:srgbClr val="FFFFFF"/>
                </a:solidFill>
              </a:defRPr>
            </a:pPr>
            <a:r>
              <a:rPr kumimoji="0" lang="en-GB" sz="1400" b="0" i="0" u="none" strike="noStrike" kern="1200" cap="none" spc="0" normalizeH="0" baseline="0" noProof="0">
                <a:ln>
                  <a:noFill/>
                </a:ln>
                <a:solidFill>
                  <a:srgbClr val="FFFFFF"/>
                </a:solidFill>
                <a:effectLst/>
                <a:uLnTx/>
                <a:uFillTx/>
                <a:latin typeface="Arial" panose="020B0604020202020204"/>
                <a:ea typeface="+mn-ea"/>
                <a:cs typeface="+mn-cs"/>
              </a:rPr>
              <a:t>Navigating Clinical Trial Information Websites</a:t>
            </a:r>
          </a:p>
          <a:p>
            <a:pPr marL="171450" marR="0" lvl="0" indent="-171450" algn="l" defTabSz="914400" rtl="0" eaLnBrk="1" fontAlgn="auto" latinLnBrk="0" hangingPunct="1">
              <a:lnSpc>
                <a:spcPct val="100000"/>
              </a:lnSpc>
              <a:spcBef>
                <a:spcPts val="1200"/>
              </a:spcBef>
              <a:spcAft>
                <a:spcPts val="0"/>
              </a:spcAft>
              <a:buClr>
                <a:srgbClr val="811983">
                  <a:lumMod val="60000"/>
                  <a:lumOff val="40000"/>
                </a:srgbClr>
              </a:buClr>
              <a:buSzPct val="100000"/>
              <a:buFontTx/>
              <a:buChar char="✓"/>
              <a:tabLst/>
              <a:defRPr sz="1400">
                <a:solidFill>
                  <a:srgbClr val="FFFFFF"/>
                </a:solidFill>
              </a:defRPr>
            </a:pPr>
            <a:r>
              <a:rPr kumimoji="0" lang="en-GB" sz="1400" b="0" i="0" u="none" strike="noStrike" kern="1200" cap="none" spc="0" normalizeH="0" baseline="0" noProof="0">
                <a:ln>
                  <a:noFill/>
                </a:ln>
                <a:solidFill>
                  <a:srgbClr val="FFFFFF"/>
                </a:solidFill>
                <a:effectLst/>
                <a:uLnTx/>
                <a:uFillTx/>
                <a:latin typeface="Arial" panose="020B0604020202020204"/>
                <a:ea typeface="+mn-ea"/>
                <a:cs typeface="+mn-cs"/>
              </a:rPr>
              <a:t>Four Tips for Finding Medical             Information Online</a:t>
            </a:r>
          </a:p>
          <a:p>
            <a:pPr marL="171450" marR="0" lvl="0" indent="-171450" algn="l" defTabSz="914400" rtl="0" eaLnBrk="1" fontAlgn="auto" latinLnBrk="0" hangingPunct="1">
              <a:lnSpc>
                <a:spcPct val="100000"/>
              </a:lnSpc>
              <a:spcBef>
                <a:spcPts val="1200"/>
              </a:spcBef>
              <a:spcAft>
                <a:spcPts val="0"/>
              </a:spcAft>
              <a:buClr>
                <a:srgbClr val="811983">
                  <a:lumMod val="60000"/>
                  <a:lumOff val="40000"/>
                </a:srgbClr>
              </a:buClr>
              <a:buSzPct val="100000"/>
              <a:buFontTx/>
              <a:buChar char="✓"/>
              <a:tabLst/>
              <a:defRPr sz="1400">
                <a:solidFill>
                  <a:srgbClr val="FFFFFF"/>
                </a:solidFill>
              </a:defRPr>
            </a:pPr>
            <a:r>
              <a:rPr kumimoji="0" lang="en-GB" sz="1400" b="0" i="0" u="none" strike="noStrike" kern="1200" cap="none" spc="0" normalizeH="0" baseline="0" noProof="0">
                <a:ln>
                  <a:noFill/>
                </a:ln>
                <a:solidFill>
                  <a:srgbClr val="FFFFFF"/>
                </a:solidFill>
                <a:effectLst/>
                <a:uLnTx/>
                <a:uFillTx/>
                <a:latin typeface="Arial" panose="020B0604020202020204"/>
                <a:ea typeface="+mn-ea"/>
                <a:cs typeface="+mn-cs"/>
              </a:rPr>
              <a:t>How to Read an Abstract for a                  Clinical Trial Publication</a:t>
            </a:r>
          </a:p>
          <a:p>
            <a:pPr marL="171450" marR="0" lvl="0" indent="-171450" algn="l" defTabSz="914400" rtl="0" eaLnBrk="1" fontAlgn="auto" latinLnBrk="0" hangingPunct="1">
              <a:lnSpc>
                <a:spcPct val="100000"/>
              </a:lnSpc>
              <a:spcBef>
                <a:spcPts val="1200"/>
              </a:spcBef>
              <a:spcAft>
                <a:spcPts val="0"/>
              </a:spcAft>
              <a:buClr>
                <a:srgbClr val="811983">
                  <a:lumMod val="60000"/>
                  <a:lumOff val="40000"/>
                </a:srgbClr>
              </a:buClr>
              <a:buSzPct val="100000"/>
              <a:buFontTx/>
              <a:buChar char="✓"/>
              <a:tabLst/>
              <a:defRPr sz="1400">
                <a:solidFill>
                  <a:srgbClr val="FFFFFF"/>
                </a:solidFill>
              </a:defRPr>
            </a:pPr>
            <a:r>
              <a:rPr kumimoji="0" lang="en-GB" sz="1400" b="0" i="0" u="none" strike="noStrike" kern="1200" cap="none" spc="0" normalizeH="0" baseline="0" noProof="0">
                <a:ln>
                  <a:noFill/>
                </a:ln>
                <a:solidFill>
                  <a:srgbClr val="FFFFFF"/>
                </a:solidFill>
                <a:effectLst/>
                <a:uLnTx/>
                <a:uFillTx/>
                <a:latin typeface="Arial" panose="020B0604020202020204"/>
                <a:ea typeface="+mn-ea"/>
                <a:cs typeface="+mn-cs"/>
              </a:rPr>
              <a:t>Common Terms Used in Abstracts/      Research Articles for Clinical Trials</a:t>
            </a:r>
          </a:p>
          <a:p>
            <a:pPr marL="171450" marR="0" lvl="0" indent="-171450" algn="l" defTabSz="914400" rtl="0" eaLnBrk="1" fontAlgn="auto" latinLnBrk="0" hangingPunct="1">
              <a:lnSpc>
                <a:spcPct val="100000"/>
              </a:lnSpc>
              <a:spcBef>
                <a:spcPts val="1200"/>
              </a:spcBef>
              <a:spcAft>
                <a:spcPts val="0"/>
              </a:spcAft>
              <a:buClr>
                <a:srgbClr val="811983">
                  <a:lumMod val="60000"/>
                  <a:lumOff val="40000"/>
                </a:srgbClr>
              </a:buClr>
              <a:buSzPct val="100000"/>
              <a:buFontTx/>
              <a:buChar char="✓"/>
              <a:tabLst/>
              <a:defRPr sz="1400">
                <a:solidFill>
                  <a:srgbClr val="FFFFFF"/>
                </a:solidFill>
              </a:defRPr>
            </a:pPr>
            <a:r>
              <a:rPr kumimoji="0" lang="en-GB" sz="1400" b="0" i="0" u="none" strike="noStrike" kern="1200" cap="none" spc="0" normalizeH="0" baseline="0" noProof="0">
                <a:ln>
                  <a:noFill/>
                </a:ln>
                <a:solidFill>
                  <a:srgbClr val="FFFFFF"/>
                </a:solidFill>
                <a:effectLst/>
                <a:uLnTx/>
                <a:uFillTx/>
                <a:latin typeface="Arial" panose="020B0604020202020204"/>
                <a:ea typeface="+mn-ea"/>
                <a:cs typeface="+mn-cs"/>
              </a:rPr>
              <a:t>Abstract PLS at Scientific Congresses</a:t>
            </a:r>
          </a:p>
          <a:p>
            <a:pPr marL="171450" marR="0" lvl="0" indent="-171450" algn="l" defTabSz="914400" rtl="0" eaLnBrk="1" fontAlgn="auto" latinLnBrk="0" hangingPunct="1">
              <a:lnSpc>
                <a:spcPct val="100000"/>
              </a:lnSpc>
              <a:spcBef>
                <a:spcPts val="1200"/>
              </a:spcBef>
              <a:spcAft>
                <a:spcPts val="0"/>
              </a:spcAft>
              <a:buClr>
                <a:srgbClr val="811983">
                  <a:lumMod val="60000"/>
                  <a:lumOff val="40000"/>
                </a:srgbClr>
              </a:buClr>
              <a:buSzPct val="100000"/>
              <a:buFontTx/>
              <a:buChar char="✓"/>
              <a:tabLst/>
              <a:defRPr sz="1400">
                <a:solidFill>
                  <a:srgbClr val="FFFFFF"/>
                </a:solidFill>
              </a:defRPr>
            </a:pPr>
            <a:r>
              <a:rPr kumimoji="0" lang="en-GB" sz="1400" b="0" i="0" u="none" strike="noStrike" kern="1200" cap="none" spc="0" normalizeH="0" baseline="0" noProof="0">
                <a:ln>
                  <a:noFill/>
                </a:ln>
                <a:solidFill>
                  <a:srgbClr val="FFFFFF"/>
                </a:solidFill>
                <a:effectLst/>
                <a:uLnTx/>
                <a:uFillTx/>
                <a:latin typeface="Arial" panose="020B0604020202020204"/>
                <a:ea typeface="+mn-ea"/>
                <a:cs typeface="+mn-cs"/>
              </a:rPr>
              <a:t>The Basics of Medical Meetings</a:t>
            </a:r>
          </a:p>
        </p:txBody>
      </p:sp>
      <p:sp>
        <p:nvSpPr>
          <p:cNvPr id="6" name="Rounded Rectangle 29">
            <a:extLst>
              <a:ext uri="{FF2B5EF4-FFF2-40B4-BE49-F238E27FC236}">
                <a16:creationId xmlns:a16="http://schemas.microsoft.com/office/drawing/2014/main" id="{130A67A9-641F-BD7B-82A8-3593128EFA72}"/>
              </a:ext>
            </a:extLst>
          </p:cNvPr>
          <p:cNvSpPr/>
          <p:nvPr/>
        </p:nvSpPr>
        <p:spPr>
          <a:xfrm>
            <a:off x="1820999" y="1180559"/>
            <a:ext cx="12013635" cy="1030635"/>
          </a:xfrm>
          <a:prstGeom prst="roundRect">
            <a:avLst>
              <a:gd name="adj" fmla="val 50000"/>
            </a:avLst>
          </a:prstGeom>
          <a:solidFill>
            <a:srgbClr val="811883"/>
          </a:solidFill>
          <a:ln w="12700" cap="flat">
            <a:noFill/>
            <a:miter lim="400000"/>
          </a:ln>
          <a:effectLst/>
        </p:spPr>
        <p:txBody>
          <a:bodyPr wrap="square" lIns="45719" tIns="45719" rIns="45719" bIns="45719" numCol="1"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solidFill>
                  <a:srgbClr val="FFFFFF"/>
                </a:solidFill>
              </a:defRPr>
            </a:pPr>
            <a:endParaRPr kumimoji="0"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2" name="RESEARCH QUESTION:">
            <a:extLst>
              <a:ext uri="{FF2B5EF4-FFF2-40B4-BE49-F238E27FC236}">
                <a16:creationId xmlns:a16="http://schemas.microsoft.com/office/drawing/2014/main" id="{DDE62878-9CB6-DF38-4C88-FC302C89E96E}"/>
              </a:ext>
            </a:extLst>
          </p:cNvPr>
          <p:cNvSpPr txBox="1"/>
          <p:nvPr/>
        </p:nvSpPr>
        <p:spPr>
          <a:xfrm>
            <a:off x="2213155" y="1285120"/>
            <a:ext cx="9407513" cy="27699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a:spAutoFit/>
          </a:bodyPr>
          <a:lstStyle>
            <a:lvl1pPr>
              <a:defRPr sz="1200" b="1" cap="all" spc="257">
                <a:solidFill>
                  <a:srgbClr val="51B9C5"/>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all" spc="257" normalizeH="0" baseline="0" noProof="0">
                <a:ln>
                  <a:noFill/>
                </a:ln>
                <a:solidFill>
                  <a:srgbClr val="DB4DDD"/>
                </a:solidFill>
                <a:effectLst/>
                <a:uLnTx/>
                <a:uFillTx/>
                <a:latin typeface="Arial" panose="020B0604020202020204"/>
                <a:ea typeface="+mn-ea"/>
                <a:cs typeface="+mn-cs"/>
              </a:rPr>
              <a:t>In response to the data-driven and qualitative approaches described:</a:t>
            </a:r>
          </a:p>
        </p:txBody>
      </p:sp>
      <p:sp>
        <p:nvSpPr>
          <p:cNvPr id="13" name="“Who are the patients with prostate cancer and where can we impact?”">
            <a:extLst>
              <a:ext uri="{FF2B5EF4-FFF2-40B4-BE49-F238E27FC236}">
                <a16:creationId xmlns:a16="http://schemas.microsoft.com/office/drawing/2014/main" id="{78174A1D-7564-747E-316D-74EC19B4CA44}"/>
              </a:ext>
            </a:extLst>
          </p:cNvPr>
          <p:cNvSpPr txBox="1"/>
          <p:nvPr/>
        </p:nvSpPr>
        <p:spPr>
          <a:xfrm>
            <a:off x="2213156" y="1485785"/>
            <a:ext cx="8939630" cy="58477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2000" b="1">
                <a:solidFill>
                  <a:srgbClr val="317176"/>
                </a:solidFill>
              </a:defRPr>
            </a:pPr>
            <a:r>
              <a:rPr kumimoji="0" lang="en-US" sz="1600" b="1" i="0" u="none" strike="noStrike" kern="1200" cap="none" spc="39" normalizeH="0" baseline="0" noProof="0">
                <a:ln>
                  <a:noFill/>
                </a:ln>
                <a:solidFill>
                  <a:srgbClr val="FFFFFF"/>
                </a:solidFill>
                <a:effectLst/>
                <a:uLnTx/>
                <a:uFillTx/>
                <a:latin typeface="Arial" panose="020B0604020202020204"/>
                <a:ea typeface="+mn-ea"/>
                <a:cs typeface="+mn-cs"/>
              </a:rPr>
              <a:t>7 new</a:t>
            </a:r>
            <a:r>
              <a:rPr kumimoji="0" lang="en-US" sz="1600" b="1" i="0" u="none" strike="noStrike" kern="1200" cap="none" spc="39" normalizeH="0" baseline="0" noProof="0">
                <a:ln>
                  <a:noFill/>
                </a:ln>
                <a:solidFill>
                  <a:srgbClr val="FF0000"/>
                </a:solidFill>
                <a:effectLst/>
                <a:uLnTx/>
                <a:uFillTx/>
                <a:latin typeface="Arial" panose="020B0604020202020204"/>
                <a:ea typeface="+mn-ea"/>
                <a:cs typeface="+mn-cs"/>
              </a:rPr>
              <a:t> </a:t>
            </a:r>
            <a:r>
              <a:rPr kumimoji="0" lang="en-US" sz="1600" b="1" i="0" u="none" strike="noStrike" kern="1200" cap="none" spc="39" normalizeH="0" baseline="0" noProof="0">
                <a:ln>
                  <a:noFill/>
                </a:ln>
                <a:solidFill>
                  <a:srgbClr val="FFFFFF"/>
                </a:solidFill>
                <a:effectLst/>
                <a:uLnTx/>
                <a:uFillTx/>
                <a:latin typeface="Arial" panose="020B0604020202020204"/>
                <a:ea typeface="+mn-ea"/>
                <a:cs typeface="+mn-cs"/>
              </a:rPr>
              <a:t>health literacy resources were</a:t>
            </a:r>
            <a:r>
              <a:rPr kumimoji="0" lang="en-US" sz="1600" b="1" i="0" u="none" strike="noStrike" kern="1200" cap="none" spc="39" normalizeH="0" baseline="0" noProof="0">
                <a:ln>
                  <a:noFill/>
                </a:ln>
                <a:solidFill>
                  <a:srgbClr val="FF0000"/>
                </a:solidFill>
                <a:effectLst/>
                <a:uLnTx/>
                <a:uFillTx/>
                <a:latin typeface="Arial" panose="020B0604020202020204"/>
                <a:ea typeface="+mn-ea"/>
                <a:cs typeface="+mn-cs"/>
              </a:rPr>
              <a:t> </a:t>
            </a:r>
            <a:r>
              <a:rPr kumimoji="0" lang="en-US" sz="1600" b="1" i="0" u="none" strike="noStrike" kern="1200" cap="none" spc="39" normalizeH="0" baseline="0" noProof="0">
                <a:ln>
                  <a:noFill/>
                </a:ln>
                <a:solidFill>
                  <a:srgbClr val="FFFFFF"/>
                </a:solidFill>
                <a:effectLst/>
                <a:uLnTx/>
                <a:uFillTx/>
                <a:latin typeface="Arial" panose="020B0604020202020204"/>
                <a:ea typeface="+mn-ea"/>
                <a:cs typeface="+mn-cs"/>
              </a:rPr>
              <a:t>developed to support PLS, aid in understanding data, and improve shared decision-making between patients and HCPs</a:t>
            </a:r>
          </a:p>
        </p:txBody>
      </p:sp>
      <p:sp>
        <p:nvSpPr>
          <p:cNvPr id="10" name="Footer Placeholder 10">
            <a:extLst>
              <a:ext uri="{FF2B5EF4-FFF2-40B4-BE49-F238E27FC236}">
                <a16:creationId xmlns:a16="http://schemas.microsoft.com/office/drawing/2014/main" id="{D53F7345-FFDF-66BD-EC08-A433FD8DE1B4}"/>
              </a:ext>
            </a:extLst>
          </p:cNvPr>
          <p:cNvSpPr txBox="1"/>
          <p:nvPr/>
        </p:nvSpPr>
        <p:spPr>
          <a:xfrm>
            <a:off x="1039215" y="6348912"/>
            <a:ext cx="10113570" cy="40011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lgn="ctr">
              <a:defRPr sz="1000">
                <a:solidFill>
                  <a:srgbClr val="808080"/>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000" b="0" i="0" u="none" strike="noStrike" kern="1200" cap="none" spc="0" normalizeH="0" baseline="0" noProof="0">
                <a:ln>
                  <a:noFill/>
                </a:ln>
                <a:solidFill>
                  <a:srgbClr val="808080"/>
                </a:solidFill>
                <a:effectLst/>
                <a:uLnTx/>
                <a:uFillTx/>
                <a:latin typeface="Arial" panose="020B0604020202020204"/>
                <a:ea typeface="+mn-ea"/>
                <a:cs typeface="+mn-cs"/>
              </a:rPr>
              <a:t>HCP, </a:t>
            </a:r>
            <a:r>
              <a:rPr kumimoji="0" lang="en-GB" sz="1000" b="0" i="0" u="none" strike="noStrike" kern="1200" cap="none" spc="0" normalizeH="0" baseline="0" noProof="0">
                <a:ln>
                  <a:noFill/>
                </a:ln>
                <a:solidFill>
                  <a:srgbClr val="808080"/>
                </a:solidFill>
                <a:effectLst/>
                <a:uLnTx/>
                <a:uFillTx/>
                <a:latin typeface="Arial" panose="020B0604020202020204"/>
                <a:ea typeface="+mn-ea"/>
                <a:cs typeface="+mn-cs"/>
              </a:rPr>
              <a:t>healthcare</a:t>
            </a:r>
            <a:r>
              <a:rPr kumimoji="0" sz="1000" b="0" i="0" u="none" strike="noStrike" kern="1200" cap="none" spc="0" normalizeH="0" baseline="0" noProof="0">
                <a:ln>
                  <a:noFill/>
                </a:ln>
                <a:solidFill>
                  <a:srgbClr val="808080"/>
                </a:solidFill>
                <a:effectLst/>
                <a:uLnTx/>
                <a:uFillTx/>
                <a:latin typeface="Arial" panose="020B0604020202020204"/>
                <a:ea typeface="+mn-ea"/>
                <a:cs typeface="+mn-cs"/>
              </a:rPr>
              <a:t> professional; PLS, plain language summary. </a:t>
            </a:r>
            <a:endParaRPr kumimoji="0" lang="en-GB" sz="1000" b="0" i="0" u="none" strike="noStrike" kern="1200" cap="none" spc="0" normalizeH="0" baseline="0" noProof="0">
              <a:ln>
                <a:noFill/>
              </a:ln>
              <a:solidFill>
                <a:srgbClr val="808080"/>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sz="1000" b="0" i="0" u="none" strike="noStrike" kern="1200" cap="none" spc="0" normalizeH="0" baseline="0" noProof="0">
                <a:ln>
                  <a:noFill/>
                </a:ln>
                <a:solidFill>
                  <a:srgbClr val="808080"/>
                </a:solidFill>
                <a:effectLst/>
                <a:uLnTx/>
                <a:uFillTx/>
                <a:latin typeface="Arial" panose="020B0604020202020204"/>
                <a:ea typeface="+mn-ea"/>
                <a:cs typeface="+mn-cs"/>
              </a:rPr>
              <a:t>This information is for educational use only. Do not copy. Do not distribute.</a:t>
            </a:r>
          </a:p>
        </p:txBody>
      </p:sp>
      <p:pic>
        <p:nvPicPr>
          <p:cNvPr id="1026" name="Picture 5">
            <a:extLst>
              <a:ext uri="{FF2B5EF4-FFF2-40B4-BE49-F238E27FC236}">
                <a16:creationId xmlns:a16="http://schemas.microsoft.com/office/drawing/2014/main" id="{7C354E6F-AA44-F4B7-A62C-4EE68532200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77568" y="2452610"/>
            <a:ext cx="3376636" cy="1576182"/>
          </a:xfrm>
          <a:prstGeom prst="rect">
            <a:avLst/>
          </a:prstGeom>
          <a:noFill/>
          <a:ln>
            <a:noFill/>
          </a:ln>
          <a:effectLst>
            <a:outerShdw blurRad="88900" dist="69850" dir="2700000" algn="ctr" rotWithShape="0">
              <a:srgbClr val="000000">
                <a:alpha val="19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3">
            <a:extLst>
              <a:ext uri="{FF2B5EF4-FFF2-40B4-BE49-F238E27FC236}">
                <a16:creationId xmlns:a16="http://schemas.microsoft.com/office/drawing/2014/main" id="{74B194B0-3B35-E057-E71A-C5657EA855D6}"/>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 r="1154" b="553"/>
          <a:stretch/>
        </p:blipFill>
        <p:spPr bwMode="auto">
          <a:xfrm rot="823053">
            <a:off x="6248942" y="2225418"/>
            <a:ext cx="1797874" cy="3134387"/>
          </a:xfrm>
          <a:prstGeom prst="rect">
            <a:avLst/>
          </a:prstGeom>
          <a:noFill/>
          <a:ln>
            <a:noFill/>
          </a:ln>
          <a:effectLst>
            <a:outerShdw blurRad="88900" dist="69850" dir="2700000" algn="ctr" rotWithShape="0">
              <a:srgbClr val="000000">
                <a:alpha val="19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Picture 1">
            <a:extLst>
              <a:ext uri="{FF2B5EF4-FFF2-40B4-BE49-F238E27FC236}">
                <a16:creationId xmlns:a16="http://schemas.microsoft.com/office/drawing/2014/main" id="{20B106CD-704A-BAAB-0696-BE14E415694D}"/>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249" b="696"/>
          <a:stretch/>
        </p:blipFill>
        <p:spPr bwMode="auto">
          <a:xfrm rot="774119">
            <a:off x="9621942" y="3861117"/>
            <a:ext cx="1766636" cy="2278623"/>
          </a:xfrm>
          <a:prstGeom prst="rect">
            <a:avLst/>
          </a:prstGeom>
          <a:noFill/>
          <a:ln>
            <a:noFill/>
          </a:ln>
          <a:effectLst>
            <a:outerShdw blurRad="88900" dist="69850" dir="2700000" algn="ctr" rotWithShape="0">
              <a:srgbClr val="000000">
                <a:alpha val="19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9" name="Picture 2">
            <a:extLst>
              <a:ext uri="{FF2B5EF4-FFF2-40B4-BE49-F238E27FC236}">
                <a16:creationId xmlns:a16="http://schemas.microsoft.com/office/drawing/2014/main" id="{3848AD89-F75C-3565-424C-2DB43D07A872}"/>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1265" b="1576"/>
          <a:stretch/>
        </p:blipFill>
        <p:spPr bwMode="auto">
          <a:xfrm>
            <a:off x="7582822" y="4218407"/>
            <a:ext cx="1647711" cy="2065133"/>
          </a:xfrm>
          <a:prstGeom prst="rect">
            <a:avLst/>
          </a:prstGeom>
          <a:noFill/>
          <a:ln>
            <a:noFill/>
          </a:ln>
          <a:effectLst>
            <a:outerShdw blurRad="88900" dist="69850" dir="2700000" algn="ctr" rotWithShape="0">
              <a:srgbClr val="000000">
                <a:alpha val="19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Rectangle 6">
            <a:extLst>
              <a:ext uri="{FF2B5EF4-FFF2-40B4-BE49-F238E27FC236}">
                <a16:creationId xmlns:a16="http://schemas.microsoft.com/office/drawing/2014/main" id="{45FE1B88-01C4-D7BB-3876-2B3472F92BCC}"/>
              </a:ext>
            </a:extLst>
          </p:cNvPr>
          <p:cNvSpPr/>
          <p:nvPr/>
        </p:nvSpPr>
        <p:spPr>
          <a:xfrm>
            <a:off x="571331" y="3572816"/>
            <a:ext cx="421962" cy="1369838"/>
          </a:xfrm>
          <a:prstGeom prst="rect">
            <a:avLst/>
          </a:prstGeom>
          <a:solidFill>
            <a:srgbClr val="DFDEF7"/>
          </a:solidFill>
          <a:ln w="12700">
            <a:miter lim="400000"/>
          </a:ln>
        </p:spPr>
        <p:txBody>
          <a:bodyPr lIns="45719" rIns="45719"/>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7" name="Rectangle 19">
            <a:extLst>
              <a:ext uri="{FF2B5EF4-FFF2-40B4-BE49-F238E27FC236}">
                <a16:creationId xmlns:a16="http://schemas.microsoft.com/office/drawing/2014/main" id="{57FF6B6E-AD3A-01C1-5ED6-A1A35C20F327}"/>
              </a:ext>
            </a:extLst>
          </p:cNvPr>
          <p:cNvSpPr/>
          <p:nvPr/>
        </p:nvSpPr>
        <p:spPr>
          <a:xfrm>
            <a:off x="571331" y="2174614"/>
            <a:ext cx="421962" cy="1332667"/>
          </a:xfrm>
          <a:prstGeom prst="rect">
            <a:avLst/>
          </a:prstGeom>
          <a:solidFill>
            <a:srgbClr val="C9FDFF"/>
          </a:solidFill>
          <a:ln w="12700">
            <a:miter lim="400000"/>
          </a:ln>
        </p:spPr>
        <p:txBody>
          <a:bodyPr lIns="45719" rIns="45719"/>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8" name="Rectangle 17">
            <a:extLst>
              <a:ext uri="{FF2B5EF4-FFF2-40B4-BE49-F238E27FC236}">
                <a16:creationId xmlns:a16="http://schemas.microsoft.com/office/drawing/2014/main" id="{AFABEE0E-D4AC-CCF4-75E0-5E6577BE922A}"/>
              </a:ext>
            </a:extLst>
          </p:cNvPr>
          <p:cNvSpPr/>
          <p:nvPr/>
        </p:nvSpPr>
        <p:spPr>
          <a:xfrm>
            <a:off x="496906" y="5371871"/>
            <a:ext cx="553695" cy="897388"/>
          </a:xfrm>
          <a:prstGeom prst="rect">
            <a:avLst/>
          </a:prstGeom>
          <a:solidFill>
            <a:srgbClr val="F3C4F4"/>
          </a:solidFill>
          <a:ln w="12700">
            <a:miter lim="400000"/>
          </a:ln>
        </p:spPr>
        <p:txBody>
          <a:bodyPr lIns="45719" rIns="45719"/>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0" name="Rectangle 29">
            <a:extLst>
              <a:ext uri="{FF2B5EF4-FFF2-40B4-BE49-F238E27FC236}">
                <a16:creationId xmlns:a16="http://schemas.microsoft.com/office/drawing/2014/main" id="{36EC41FC-E9FA-4793-886A-0FE639C8D50B}"/>
              </a:ext>
            </a:extLst>
          </p:cNvPr>
          <p:cNvSpPr/>
          <p:nvPr/>
        </p:nvSpPr>
        <p:spPr>
          <a:xfrm>
            <a:off x="571331" y="1446702"/>
            <a:ext cx="420214" cy="666281"/>
          </a:xfrm>
          <a:prstGeom prst="rect">
            <a:avLst/>
          </a:prstGeom>
          <a:solidFill>
            <a:srgbClr val="F9D9E3"/>
          </a:solidFill>
          <a:ln w="12700">
            <a:miter lim="400000"/>
          </a:ln>
        </p:spPr>
        <p:txBody>
          <a:bodyPr lIns="45719" rIns="45719"/>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1" name="Straight Connector 8">
            <a:extLst>
              <a:ext uri="{FF2B5EF4-FFF2-40B4-BE49-F238E27FC236}">
                <a16:creationId xmlns:a16="http://schemas.microsoft.com/office/drawing/2014/main" id="{181076F9-3338-497C-D60F-1AC6D4A7F4F0}"/>
              </a:ext>
            </a:extLst>
          </p:cNvPr>
          <p:cNvSpPr/>
          <p:nvPr/>
        </p:nvSpPr>
        <p:spPr>
          <a:xfrm>
            <a:off x="771796" y="1931508"/>
            <a:ext cx="10902" cy="4175271"/>
          </a:xfrm>
          <a:prstGeom prst="line">
            <a:avLst/>
          </a:prstGeom>
          <a:ln w="57150">
            <a:solidFill>
              <a:srgbClr val="000000"/>
            </a:solidFill>
            <a:miter/>
          </a:ln>
        </p:spPr>
        <p:txBody>
          <a:bodyPr lIns="45719" rIns="45719"/>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3" name="Rectangle 20">
            <a:extLst>
              <a:ext uri="{FF2B5EF4-FFF2-40B4-BE49-F238E27FC236}">
                <a16:creationId xmlns:a16="http://schemas.microsoft.com/office/drawing/2014/main" id="{CBFB958E-64DA-F60D-443D-54DBA7A7EE94}"/>
              </a:ext>
            </a:extLst>
          </p:cNvPr>
          <p:cNvSpPr/>
          <p:nvPr/>
        </p:nvSpPr>
        <p:spPr>
          <a:xfrm>
            <a:off x="679950" y="1594298"/>
            <a:ext cx="205493" cy="371090"/>
          </a:xfrm>
          <a:prstGeom prst="rect">
            <a:avLst/>
          </a:prstGeom>
          <a:solidFill>
            <a:schemeClr val="accent1"/>
          </a:solidFill>
          <a:ln w="12700">
            <a:solidFill>
              <a:srgbClr val="5F1B30"/>
            </a:solidFill>
            <a:miter/>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200">
                <a:solidFill>
                  <a:srgbClr val="FFFFFF"/>
                </a:solidFill>
              </a:defRPr>
            </a:pPr>
            <a:endParaRPr kumimoji="0" sz="12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34" name="Rectangle 20">
            <a:extLst>
              <a:ext uri="{FF2B5EF4-FFF2-40B4-BE49-F238E27FC236}">
                <a16:creationId xmlns:a16="http://schemas.microsoft.com/office/drawing/2014/main" id="{C287F347-EFC9-E4B5-7EE2-181ED4EA5CD0}"/>
              </a:ext>
            </a:extLst>
          </p:cNvPr>
          <p:cNvSpPr/>
          <p:nvPr/>
        </p:nvSpPr>
        <p:spPr>
          <a:xfrm>
            <a:off x="679950" y="2291961"/>
            <a:ext cx="205493" cy="371089"/>
          </a:xfrm>
          <a:prstGeom prst="rect">
            <a:avLst/>
          </a:prstGeom>
          <a:solidFill>
            <a:srgbClr val="007378"/>
          </a:solidFill>
          <a:ln w="12700">
            <a:solidFill>
              <a:srgbClr val="5F1B30"/>
            </a:solidFill>
            <a:miter/>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100" b="1">
                <a:solidFill>
                  <a:srgbClr val="C9FDFF"/>
                </a:solidFill>
              </a:defRPr>
            </a:pPr>
            <a:endParaRPr kumimoji="0" sz="1100" b="1" i="0" u="none" strike="noStrike" kern="1200" cap="none" spc="0" normalizeH="0" baseline="0" noProof="0">
              <a:ln>
                <a:noFill/>
              </a:ln>
              <a:solidFill>
                <a:srgbClr val="C9FDFF"/>
              </a:solidFill>
              <a:effectLst/>
              <a:uLnTx/>
              <a:uFillTx/>
              <a:latin typeface="Arial" panose="020B0604020202020204"/>
              <a:ea typeface="+mn-ea"/>
              <a:cs typeface="+mn-cs"/>
            </a:endParaRPr>
          </a:p>
        </p:txBody>
      </p:sp>
      <p:sp>
        <p:nvSpPr>
          <p:cNvPr id="35" name="Rectangle 21">
            <a:extLst>
              <a:ext uri="{FF2B5EF4-FFF2-40B4-BE49-F238E27FC236}">
                <a16:creationId xmlns:a16="http://schemas.microsoft.com/office/drawing/2014/main" id="{73BA2A91-A1ED-6F06-32F3-35091A9767A3}"/>
              </a:ext>
            </a:extLst>
          </p:cNvPr>
          <p:cNvSpPr/>
          <p:nvPr/>
        </p:nvSpPr>
        <p:spPr>
          <a:xfrm>
            <a:off x="679950" y="2663267"/>
            <a:ext cx="205493" cy="371089"/>
          </a:xfrm>
          <a:prstGeom prst="rect">
            <a:avLst/>
          </a:prstGeom>
          <a:solidFill>
            <a:srgbClr val="007378"/>
          </a:solidFill>
          <a:ln w="12700">
            <a:solidFill>
              <a:srgbClr val="5F1B30"/>
            </a:solidFill>
            <a:miter/>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100" b="1">
                <a:solidFill>
                  <a:srgbClr val="C9FDFF"/>
                </a:solidFill>
              </a:defRPr>
            </a:pPr>
            <a:endParaRPr kumimoji="0" sz="1100" b="1" i="0" u="none" strike="noStrike" kern="1200" cap="none" spc="0" normalizeH="0" baseline="0" noProof="0">
              <a:ln>
                <a:noFill/>
              </a:ln>
              <a:solidFill>
                <a:srgbClr val="C9FDFF"/>
              </a:solidFill>
              <a:effectLst/>
              <a:uLnTx/>
              <a:uFillTx/>
              <a:latin typeface="Arial" panose="020B0604020202020204"/>
              <a:ea typeface="+mn-ea"/>
              <a:cs typeface="+mn-cs"/>
            </a:endParaRPr>
          </a:p>
        </p:txBody>
      </p:sp>
      <p:sp>
        <p:nvSpPr>
          <p:cNvPr id="36" name="Rectangle 22">
            <a:extLst>
              <a:ext uri="{FF2B5EF4-FFF2-40B4-BE49-F238E27FC236}">
                <a16:creationId xmlns:a16="http://schemas.microsoft.com/office/drawing/2014/main" id="{457DCABE-C4C5-BB21-2476-2DE5A1924314}"/>
              </a:ext>
            </a:extLst>
          </p:cNvPr>
          <p:cNvSpPr/>
          <p:nvPr/>
        </p:nvSpPr>
        <p:spPr>
          <a:xfrm>
            <a:off x="679950" y="3034572"/>
            <a:ext cx="205493" cy="371089"/>
          </a:xfrm>
          <a:prstGeom prst="rect">
            <a:avLst/>
          </a:prstGeom>
          <a:solidFill>
            <a:srgbClr val="007378"/>
          </a:solidFill>
          <a:ln w="12700">
            <a:solidFill>
              <a:srgbClr val="5F1B30"/>
            </a:solidFill>
            <a:miter/>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100" b="1">
                <a:solidFill>
                  <a:srgbClr val="C9FDFF"/>
                </a:solidFill>
              </a:defRPr>
            </a:pPr>
            <a:endParaRPr kumimoji="0" sz="1100" b="1" i="0" u="none" strike="noStrike" kern="1200" cap="none" spc="0" normalizeH="0" baseline="0" noProof="0">
              <a:ln>
                <a:noFill/>
              </a:ln>
              <a:solidFill>
                <a:srgbClr val="C9FDFF"/>
              </a:solidFill>
              <a:effectLst/>
              <a:uLnTx/>
              <a:uFillTx/>
              <a:latin typeface="Arial" panose="020B0604020202020204"/>
              <a:ea typeface="+mn-ea"/>
              <a:cs typeface="+mn-cs"/>
            </a:endParaRPr>
          </a:p>
        </p:txBody>
      </p:sp>
      <p:sp>
        <p:nvSpPr>
          <p:cNvPr id="37" name="TextBox 37">
            <a:extLst>
              <a:ext uri="{FF2B5EF4-FFF2-40B4-BE49-F238E27FC236}">
                <a16:creationId xmlns:a16="http://schemas.microsoft.com/office/drawing/2014/main" id="{784F849A-E613-65FB-BD16-325CB98300AB}"/>
              </a:ext>
            </a:extLst>
          </p:cNvPr>
          <p:cNvSpPr txBox="1"/>
          <p:nvPr/>
        </p:nvSpPr>
        <p:spPr>
          <a:xfrm rot="16200000">
            <a:off x="-635990" y="5631205"/>
            <a:ext cx="2022705" cy="29463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lgn="ctr">
              <a:defRPr sz="1400" b="1">
                <a:solidFill>
                  <a:srgbClr val="76237F"/>
                </a:solidFill>
                <a:latin typeface="Arial Narrow"/>
                <a:ea typeface="Arial Narrow"/>
                <a:cs typeface="Arial Narrow"/>
                <a:sym typeface="Arial Narrow"/>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400" b="1" i="0" u="none" strike="noStrike" kern="1200" cap="none" spc="0" normalizeH="0" baseline="0" noProof="0">
                <a:ln>
                  <a:noFill/>
                </a:ln>
                <a:solidFill>
                  <a:srgbClr val="76237F"/>
                </a:solidFill>
                <a:effectLst/>
                <a:uLnTx/>
                <a:uFillTx/>
                <a:latin typeface="Arial Narrow"/>
                <a:sym typeface="Arial Narrow"/>
              </a:rPr>
              <a:t>Content validation</a:t>
            </a:r>
          </a:p>
        </p:txBody>
      </p:sp>
      <p:sp>
        <p:nvSpPr>
          <p:cNvPr id="38" name="Isosceles Triangle 26">
            <a:extLst>
              <a:ext uri="{FF2B5EF4-FFF2-40B4-BE49-F238E27FC236}">
                <a16:creationId xmlns:a16="http://schemas.microsoft.com/office/drawing/2014/main" id="{8C03D5DE-46E9-84D5-B4BA-D8D9815F654B}"/>
              </a:ext>
            </a:extLst>
          </p:cNvPr>
          <p:cNvSpPr/>
          <p:nvPr/>
        </p:nvSpPr>
        <p:spPr>
          <a:xfrm rot="16200000">
            <a:off x="940092" y="5755562"/>
            <a:ext cx="183668" cy="108739"/>
          </a:xfrm>
          <a:prstGeom prst="triangle">
            <a:avLst/>
          </a:prstGeom>
          <a:solidFill>
            <a:schemeClr val="accent2"/>
          </a:solidFill>
          <a:ln w="12700">
            <a:solidFill>
              <a:srgbClr val="5F1B30"/>
            </a:solidFill>
            <a:miter/>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100" b="1">
                <a:solidFill>
                  <a:srgbClr val="F3C4F4"/>
                </a:solidFill>
              </a:defRPr>
            </a:pPr>
            <a:endParaRPr kumimoji="0" sz="1100" b="1" i="0" u="none" strike="noStrike" kern="1200" cap="none" spc="0" normalizeH="0" baseline="0" noProof="0">
              <a:ln>
                <a:noFill/>
              </a:ln>
              <a:solidFill>
                <a:srgbClr val="F3C4F4"/>
              </a:solidFill>
              <a:effectLst/>
              <a:uLnTx/>
              <a:uFillTx/>
              <a:latin typeface="Arial" panose="020B0604020202020204"/>
              <a:ea typeface="+mn-ea"/>
              <a:cs typeface="+mn-cs"/>
            </a:endParaRPr>
          </a:p>
        </p:txBody>
      </p:sp>
      <p:sp>
        <p:nvSpPr>
          <p:cNvPr id="40" name="TextBox 25">
            <a:extLst>
              <a:ext uri="{FF2B5EF4-FFF2-40B4-BE49-F238E27FC236}">
                <a16:creationId xmlns:a16="http://schemas.microsoft.com/office/drawing/2014/main" id="{1EE60278-4449-DA36-60FA-9499F8D56C12}"/>
              </a:ext>
            </a:extLst>
          </p:cNvPr>
          <p:cNvSpPr txBox="1"/>
          <p:nvPr/>
        </p:nvSpPr>
        <p:spPr>
          <a:xfrm>
            <a:off x="1161925" y="5519302"/>
            <a:ext cx="995763" cy="59092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ctr">
            <a:spAutoFit/>
          </a:bodyPr>
          <a:lstStyle>
            <a:lvl1pPr>
              <a:lnSpc>
                <a:spcPct val="90000"/>
              </a:lnSpc>
              <a:defRPr sz="1200" b="1">
                <a:solidFill>
                  <a:srgbClr val="76237F"/>
                </a:solidFill>
                <a:latin typeface="Arial Narrow"/>
                <a:ea typeface="Arial Narrow"/>
                <a:cs typeface="Arial Narrow"/>
                <a:sym typeface="Arial Narrow"/>
              </a:defRPr>
            </a:lvl1p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GB" sz="1200" b="0" i="0" u="none" strike="noStrike" kern="1200" cap="none" spc="0" normalizeH="0" baseline="0" noProof="0">
                <a:ln>
                  <a:noFill/>
                </a:ln>
                <a:solidFill>
                  <a:srgbClr val="811883"/>
                </a:solidFill>
                <a:effectLst/>
                <a:uLnTx/>
                <a:uFillTx/>
                <a:latin typeface="Arial"/>
                <a:cs typeface="Arial"/>
                <a:sym typeface="Arial Narrow"/>
              </a:rPr>
              <a:t>Assess</a:t>
            </a:r>
          </a:p>
          <a:p>
            <a:pPr marL="0" marR="0" lvl="0" indent="0" algn="l" defTabSz="914400" rtl="0" eaLnBrk="1" fontAlgn="auto" latinLnBrk="0" hangingPunct="1">
              <a:lnSpc>
                <a:spcPct val="90000"/>
              </a:lnSpc>
              <a:spcBef>
                <a:spcPts val="0"/>
              </a:spcBef>
              <a:spcAft>
                <a:spcPts val="0"/>
              </a:spcAft>
              <a:buClrTx/>
              <a:buSzTx/>
              <a:buFontTx/>
              <a:buNone/>
              <a:tabLst/>
              <a:defRPr/>
            </a:pPr>
            <a:r>
              <a:rPr kumimoji="0" lang="en-GB" sz="1200" b="0" i="0" u="none" strike="noStrike" kern="1200" cap="none" spc="0" normalizeH="0" baseline="0" noProof="0">
                <a:ln>
                  <a:noFill/>
                </a:ln>
                <a:solidFill>
                  <a:srgbClr val="811883"/>
                </a:solidFill>
                <a:effectLst/>
                <a:uLnTx/>
                <a:uFillTx/>
                <a:latin typeface="Arial"/>
                <a:cs typeface="Arial"/>
                <a:sym typeface="Arial Narrow"/>
              </a:rPr>
              <a:t>Impact and</a:t>
            </a:r>
            <a:br>
              <a:rPr kumimoji="0" lang="en-GB" sz="1200" b="0" i="0" u="none" strike="noStrike" kern="1200" cap="none" spc="0" normalizeH="0" baseline="0" noProof="0">
                <a:ln>
                  <a:noFill/>
                </a:ln>
                <a:solidFill>
                  <a:srgbClr val="811883"/>
                </a:solidFill>
                <a:effectLst/>
                <a:uLnTx/>
                <a:uFillTx/>
                <a:latin typeface="Arial"/>
                <a:cs typeface="Arial"/>
                <a:sym typeface="Arial Narrow"/>
              </a:rPr>
            </a:br>
            <a:r>
              <a:rPr kumimoji="0" lang="en-GB" sz="1200" b="0" i="0" u="none" strike="noStrike" kern="1200" cap="none" spc="0" normalizeH="0" baseline="0" noProof="0">
                <a:ln>
                  <a:noFill/>
                </a:ln>
                <a:solidFill>
                  <a:srgbClr val="811883"/>
                </a:solidFill>
                <a:effectLst/>
                <a:uLnTx/>
                <a:uFillTx/>
                <a:latin typeface="Arial"/>
                <a:cs typeface="Arial"/>
                <a:sym typeface="Arial Narrow"/>
              </a:rPr>
              <a:t>readability</a:t>
            </a:r>
          </a:p>
        </p:txBody>
      </p:sp>
      <p:sp>
        <p:nvSpPr>
          <p:cNvPr id="41" name="Rectangle 9">
            <a:extLst>
              <a:ext uri="{FF2B5EF4-FFF2-40B4-BE49-F238E27FC236}">
                <a16:creationId xmlns:a16="http://schemas.microsoft.com/office/drawing/2014/main" id="{86BBE930-BED2-6351-1E4E-894D7742A1CC}"/>
              </a:ext>
            </a:extLst>
          </p:cNvPr>
          <p:cNvSpPr/>
          <p:nvPr/>
        </p:nvSpPr>
        <p:spPr>
          <a:xfrm>
            <a:off x="679950" y="3709160"/>
            <a:ext cx="205493" cy="371089"/>
          </a:xfrm>
          <a:prstGeom prst="rect">
            <a:avLst/>
          </a:prstGeom>
          <a:solidFill>
            <a:schemeClr val="accent4"/>
          </a:solidFill>
          <a:ln w="12700">
            <a:solidFill>
              <a:srgbClr val="3B39A3"/>
            </a:solidFill>
            <a:miter/>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100" b="1">
                <a:solidFill>
                  <a:srgbClr val="D5D4F1"/>
                </a:solidFill>
              </a:defRPr>
            </a:pPr>
            <a:endParaRPr kumimoji="0" sz="1100" b="1" i="0" u="none" strike="noStrike" kern="1200" cap="none" spc="0" normalizeH="0" baseline="0" noProof="0">
              <a:ln>
                <a:noFill/>
              </a:ln>
              <a:solidFill>
                <a:srgbClr val="D5D4F1"/>
              </a:solidFill>
              <a:effectLst/>
              <a:uLnTx/>
              <a:uFillTx/>
              <a:latin typeface="Arial" panose="020B0604020202020204"/>
              <a:ea typeface="+mn-ea"/>
              <a:cs typeface="+mn-cs"/>
            </a:endParaRPr>
          </a:p>
        </p:txBody>
      </p:sp>
      <p:sp>
        <p:nvSpPr>
          <p:cNvPr id="42" name="Rectangle 10">
            <a:extLst>
              <a:ext uri="{FF2B5EF4-FFF2-40B4-BE49-F238E27FC236}">
                <a16:creationId xmlns:a16="http://schemas.microsoft.com/office/drawing/2014/main" id="{8618CC21-D288-D199-0F23-0350E9DA3243}"/>
              </a:ext>
            </a:extLst>
          </p:cNvPr>
          <p:cNvSpPr/>
          <p:nvPr/>
        </p:nvSpPr>
        <p:spPr>
          <a:xfrm>
            <a:off x="679950" y="4080466"/>
            <a:ext cx="205493" cy="371089"/>
          </a:xfrm>
          <a:prstGeom prst="rect">
            <a:avLst/>
          </a:prstGeom>
          <a:solidFill>
            <a:schemeClr val="accent4"/>
          </a:solidFill>
          <a:ln w="12700">
            <a:solidFill>
              <a:srgbClr val="3B39A3"/>
            </a:solidFill>
            <a:miter/>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100" b="1">
                <a:solidFill>
                  <a:srgbClr val="D5D4F1"/>
                </a:solidFill>
              </a:defRPr>
            </a:pPr>
            <a:endParaRPr kumimoji="0" sz="1100" b="1" i="0" u="none" strike="noStrike" kern="1200" cap="none" spc="0" normalizeH="0" baseline="0" noProof="0">
              <a:ln>
                <a:noFill/>
              </a:ln>
              <a:solidFill>
                <a:srgbClr val="D5D4F1"/>
              </a:solidFill>
              <a:effectLst/>
              <a:uLnTx/>
              <a:uFillTx/>
              <a:latin typeface="Arial" panose="020B0604020202020204"/>
              <a:ea typeface="+mn-ea"/>
              <a:cs typeface="+mn-cs"/>
            </a:endParaRPr>
          </a:p>
        </p:txBody>
      </p:sp>
      <p:sp>
        <p:nvSpPr>
          <p:cNvPr id="43" name="Rectangle 11">
            <a:extLst>
              <a:ext uri="{FF2B5EF4-FFF2-40B4-BE49-F238E27FC236}">
                <a16:creationId xmlns:a16="http://schemas.microsoft.com/office/drawing/2014/main" id="{0A9940A2-B188-4DF6-D41D-8F4941D34D48}"/>
              </a:ext>
            </a:extLst>
          </p:cNvPr>
          <p:cNvSpPr/>
          <p:nvPr/>
        </p:nvSpPr>
        <p:spPr>
          <a:xfrm>
            <a:off x="679950" y="4451772"/>
            <a:ext cx="205493" cy="371089"/>
          </a:xfrm>
          <a:prstGeom prst="rect">
            <a:avLst/>
          </a:prstGeom>
          <a:solidFill>
            <a:schemeClr val="accent4"/>
          </a:solidFill>
          <a:ln w="12700">
            <a:solidFill>
              <a:srgbClr val="3B39A3"/>
            </a:solidFill>
            <a:miter/>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100" b="1">
                <a:solidFill>
                  <a:srgbClr val="D5D4F1"/>
                </a:solidFill>
              </a:defRPr>
            </a:pPr>
            <a:endParaRPr kumimoji="0" sz="1100" b="1" i="0" u="none" strike="noStrike" kern="1200" cap="none" spc="0" normalizeH="0" baseline="0" noProof="0">
              <a:ln>
                <a:noFill/>
              </a:ln>
              <a:solidFill>
                <a:srgbClr val="D5D4F1"/>
              </a:solidFill>
              <a:effectLst/>
              <a:uLnTx/>
              <a:uFillTx/>
              <a:latin typeface="Arial" panose="020B0604020202020204"/>
              <a:ea typeface="+mn-ea"/>
              <a:cs typeface="+mn-cs"/>
            </a:endParaRPr>
          </a:p>
        </p:txBody>
      </p:sp>
      <p:sp>
        <p:nvSpPr>
          <p:cNvPr id="44" name="Rectangle 20">
            <a:extLst>
              <a:ext uri="{FF2B5EF4-FFF2-40B4-BE49-F238E27FC236}">
                <a16:creationId xmlns:a16="http://schemas.microsoft.com/office/drawing/2014/main" id="{27250FAF-5E44-ADE0-4513-3C5CB8445A74}"/>
              </a:ext>
            </a:extLst>
          </p:cNvPr>
          <p:cNvSpPr/>
          <p:nvPr/>
        </p:nvSpPr>
        <p:spPr>
          <a:xfrm>
            <a:off x="604383" y="5467732"/>
            <a:ext cx="338739" cy="684647"/>
          </a:xfrm>
          <a:prstGeom prst="rect">
            <a:avLst/>
          </a:prstGeom>
          <a:solidFill>
            <a:schemeClr val="accent2"/>
          </a:solidFill>
          <a:ln w="12700">
            <a:solidFill>
              <a:srgbClr val="5F1B30"/>
            </a:solidFill>
            <a:miter/>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100" b="1">
                <a:solidFill>
                  <a:srgbClr val="F3C4F4"/>
                </a:solidFill>
              </a:defRPr>
            </a:pPr>
            <a:endParaRPr kumimoji="0" sz="1100" b="1" i="0" u="none" strike="noStrike" kern="1200" cap="none" spc="0" normalizeH="0" baseline="0" noProof="0">
              <a:ln>
                <a:noFill/>
              </a:ln>
              <a:solidFill>
                <a:srgbClr val="F3C4F4"/>
              </a:solidFill>
              <a:effectLst/>
              <a:uLnTx/>
              <a:uFillTx/>
              <a:latin typeface="Arial" panose="020B0604020202020204"/>
              <a:ea typeface="+mn-ea"/>
              <a:cs typeface="+mn-cs"/>
            </a:endParaRPr>
          </a:p>
        </p:txBody>
      </p:sp>
      <p:sp>
        <p:nvSpPr>
          <p:cNvPr id="46" name="Rectangle 39">
            <a:extLst>
              <a:ext uri="{FF2B5EF4-FFF2-40B4-BE49-F238E27FC236}">
                <a16:creationId xmlns:a16="http://schemas.microsoft.com/office/drawing/2014/main" id="{7199E30C-6F56-26F0-FA6B-541D9B40CA2E}"/>
              </a:ext>
            </a:extLst>
          </p:cNvPr>
          <p:cNvSpPr/>
          <p:nvPr/>
        </p:nvSpPr>
        <p:spPr>
          <a:xfrm>
            <a:off x="693235" y="5144945"/>
            <a:ext cx="186812" cy="337354"/>
          </a:xfrm>
          <a:prstGeom prst="rect">
            <a:avLst/>
          </a:prstGeom>
          <a:solidFill>
            <a:schemeClr val="accent2"/>
          </a:solidFill>
          <a:ln w="12700">
            <a:solidFill>
              <a:srgbClr val="5F1B30"/>
            </a:solidFill>
            <a:miter/>
          </a:ln>
        </p:spPr>
        <p:txBody>
          <a:bodyPr lIns="45719" rIns="45719" anchor="ctr"/>
          <a:lstStyle/>
          <a:p>
            <a:pPr marL="0" marR="0" lvl="0" indent="0" algn="ctr" defTabSz="914400" rtl="0" eaLnBrk="1" fontAlgn="auto" latinLnBrk="0" hangingPunct="1">
              <a:lnSpc>
                <a:spcPct val="100000"/>
              </a:lnSpc>
              <a:spcBef>
                <a:spcPts val="0"/>
              </a:spcBef>
              <a:spcAft>
                <a:spcPts val="0"/>
              </a:spcAft>
              <a:buClrTx/>
              <a:buSzTx/>
              <a:buFontTx/>
              <a:buNone/>
              <a:tabLst/>
              <a:defRPr sz="1100" b="1">
                <a:solidFill>
                  <a:srgbClr val="F3C4F4"/>
                </a:solidFill>
              </a:defRPr>
            </a:pPr>
            <a:endParaRPr kumimoji="0" sz="1100" b="1" i="0" u="none" strike="noStrike" kern="1200" cap="none" spc="0" normalizeH="0" baseline="0" noProof="0">
              <a:ln>
                <a:noFill/>
              </a:ln>
              <a:solidFill>
                <a:srgbClr val="F3C4F4"/>
              </a:solidFill>
              <a:effectLst/>
              <a:uLnTx/>
              <a:uFillTx/>
              <a:latin typeface="Arial" panose="020B0604020202020204"/>
              <a:ea typeface="+mn-ea"/>
              <a:cs typeface="+mn-cs"/>
            </a:endParaRPr>
          </a:p>
        </p:txBody>
      </p:sp>
      <p:sp>
        <p:nvSpPr>
          <p:cNvPr id="47" name="Slide Number Placeholder 5">
            <a:extLst>
              <a:ext uri="{FF2B5EF4-FFF2-40B4-BE49-F238E27FC236}">
                <a16:creationId xmlns:a16="http://schemas.microsoft.com/office/drawing/2014/main" id="{DC0272A6-C534-8002-2F27-6D8EDC30058D}"/>
              </a:ext>
            </a:extLst>
          </p:cNvPr>
          <p:cNvSpPr txBox="1">
            <a:spLocks/>
          </p:cNvSpPr>
          <p:nvPr/>
        </p:nvSpPr>
        <p:spPr>
          <a:xfrm>
            <a:off x="257599" y="6486523"/>
            <a:ext cx="245404" cy="22698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defPPr marL="0" marR="0" indent="0" algn="l" defTabSz="914400" rtl="0" fontAlgn="auto" latinLnBrk="1" hangingPunct="0">
              <a:lnSpc>
                <a:spcPct val="100000"/>
              </a:lnSpc>
              <a:spcBef>
                <a:spcPts val="0"/>
              </a:spcBef>
              <a:spcAft>
                <a:spcPts val="0"/>
              </a:spcAft>
              <a:buClrTx/>
              <a:buSzTx/>
              <a:buFontTx/>
              <a:buNone/>
              <a:tabLst/>
              <a:defRPr kumimoji="0" lang="en-US" sz="1800" b="0" i="0" u="none" strike="noStrike" cap="none" spc="0" normalizeH="0" baseline="0">
                <a:ln>
                  <a:noFill/>
                </a:ln>
                <a:solidFill>
                  <a:srgbClr val="000000"/>
                </a:solidFill>
                <a:effectLst/>
                <a:uFillTx/>
              </a:defRPr>
            </a:defPPr>
            <a:lvl1pPr marL="0" marR="0" indent="0" algn="ctr" defTabSz="914400" rtl="0" eaLnBrk="1" fontAlgn="auto" latinLnBrk="0" hangingPunct="0">
              <a:lnSpc>
                <a:spcPct val="100000"/>
              </a:lnSpc>
              <a:spcBef>
                <a:spcPts val="0"/>
              </a:spcBef>
              <a:spcAft>
                <a:spcPts val="0"/>
              </a:spcAft>
              <a:buClrTx/>
              <a:buSzTx/>
              <a:buFontTx/>
              <a:buNone/>
              <a:tabLst/>
              <a:defRPr kumimoji="0" sz="1000" b="0" i="0" u="none" strike="noStrike" kern="1200" cap="none" spc="0" normalizeH="0" baseline="0">
                <a:ln>
                  <a:noFill/>
                </a:ln>
                <a:solidFill>
                  <a:schemeClr val="accent5"/>
                </a:solidFill>
                <a:effectLst/>
                <a:uFillTx/>
                <a:latin typeface="Arial"/>
                <a:ea typeface="Arial"/>
                <a:cs typeface="Arial"/>
                <a:sym typeface="Arial"/>
              </a:defRPr>
            </a:lvl1pPr>
            <a:lvl2pPr marL="0" marR="0" indent="457200" algn="l" defTabSz="914400" rtl="0" eaLnBrk="1" fontAlgn="auto" latinLnBrk="0" hangingPunct="0">
              <a:lnSpc>
                <a:spcPct val="100000"/>
              </a:lnSpc>
              <a:spcBef>
                <a:spcPts val="0"/>
              </a:spcBef>
              <a:spcAft>
                <a:spcPts val="0"/>
              </a:spcAft>
              <a:buClrTx/>
              <a:buSzTx/>
              <a:buFontTx/>
              <a:buNone/>
              <a:tabLst/>
              <a:defRPr kumimoji="0" sz="1800" b="0" i="0" u="none" strike="noStrike" kern="1200" cap="none" spc="0" normalizeH="0" baseline="0">
                <a:ln>
                  <a:noFill/>
                </a:ln>
                <a:solidFill>
                  <a:srgbClr val="000000"/>
                </a:solidFill>
                <a:effectLst/>
                <a:uFillTx/>
                <a:latin typeface="Arial"/>
                <a:ea typeface="Arial"/>
                <a:cs typeface="Arial"/>
                <a:sym typeface="Arial"/>
              </a:defRPr>
            </a:lvl2pPr>
            <a:lvl3pPr marL="0" marR="0" indent="914400" algn="l" defTabSz="914400" rtl="0" eaLnBrk="1" fontAlgn="auto" latinLnBrk="0" hangingPunct="0">
              <a:lnSpc>
                <a:spcPct val="100000"/>
              </a:lnSpc>
              <a:spcBef>
                <a:spcPts val="0"/>
              </a:spcBef>
              <a:spcAft>
                <a:spcPts val="0"/>
              </a:spcAft>
              <a:buClrTx/>
              <a:buSzTx/>
              <a:buFontTx/>
              <a:buNone/>
              <a:tabLst/>
              <a:defRPr kumimoji="0" sz="1800" b="0" i="0" u="none" strike="noStrike" kern="1200" cap="none" spc="0" normalizeH="0" baseline="0">
                <a:ln>
                  <a:noFill/>
                </a:ln>
                <a:solidFill>
                  <a:srgbClr val="000000"/>
                </a:solidFill>
                <a:effectLst/>
                <a:uFillTx/>
                <a:latin typeface="Arial"/>
                <a:ea typeface="Arial"/>
                <a:cs typeface="Arial"/>
                <a:sym typeface="Arial"/>
              </a:defRPr>
            </a:lvl3pPr>
            <a:lvl4pPr marL="0" marR="0" indent="1371600" algn="l" defTabSz="914400" rtl="0" eaLnBrk="1" fontAlgn="auto" latinLnBrk="0" hangingPunct="0">
              <a:lnSpc>
                <a:spcPct val="100000"/>
              </a:lnSpc>
              <a:spcBef>
                <a:spcPts val="0"/>
              </a:spcBef>
              <a:spcAft>
                <a:spcPts val="0"/>
              </a:spcAft>
              <a:buClrTx/>
              <a:buSzTx/>
              <a:buFontTx/>
              <a:buNone/>
              <a:tabLst/>
              <a:defRPr kumimoji="0" sz="1800" b="0" i="0" u="none" strike="noStrike" kern="1200" cap="none" spc="0" normalizeH="0" baseline="0">
                <a:ln>
                  <a:noFill/>
                </a:ln>
                <a:solidFill>
                  <a:srgbClr val="000000"/>
                </a:solidFill>
                <a:effectLst/>
                <a:uFillTx/>
                <a:latin typeface="Arial"/>
                <a:ea typeface="Arial"/>
                <a:cs typeface="Arial"/>
                <a:sym typeface="Arial"/>
              </a:defRPr>
            </a:lvl4pPr>
            <a:lvl5pPr marL="0" marR="0" indent="1828800" algn="l" defTabSz="914400" rtl="0" eaLnBrk="1" fontAlgn="auto" latinLnBrk="0" hangingPunct="0">
              <a:lnSpc>
                <a:spcPct val="100000"/>
              </a:lnSpc>
              <a:spcBef>
                <a:spcPts val="0"/>
              </a:spcBef>
              <a:spcAft>
                <a:spcPts val="0"/>
              </a:spcAft>
              <a:buClrTx/>
              <a:buSzTx/>
              <a:buFontTx/>
              <a:buNone/>
              <a:tabLst/>
              <a:defRPr kumimoji="0" sz="1800" b="0" i="0" u="none" strike="noStrike" kern="1200" cap="none" spc="0" normalizeH="0" baseline="0">
                <a:ln>
                  <a:noFill/>
                </a:ln>
                <a:solidFill>
                  <a:srgbClr val="000000"/>
                </a:solidFill>
                <a:effectLst/>
                <a:uFillTx/>
                <a:latin typeface="Arial"/>
                <a:ea typeface="Arial"/>
                <a:cs typeface="Arial"/>
                <a:sym typeface="Arial"/>
              </a:defRPr>
            </a:lvl5pPr>
            <a:lvl6pPr marL="0" marR="0" indent="2286000" algn="l" defTabSz="914400" rtl="0" eaLnBrk="1" fontAlgn="auto" latinLnBrk="0" hangingPunct="0">
              <a:lnSpc>
                <a:spcPct val="100000"/>
              </a:lnSpc>
              <a:spcBef>
                <a:spcPts val="0"/>
              </a:spcBef>
              <a:spcAft>
                <a:spcPts val="0"/>
              </a:spcAft>
              <a:buClrTx/>
              <a:buSzTx/>
              <a:buFontTx/>
              <a:buNone/>
              <a:tabLst/>
              <a:defRPr kumimoji="0" sz="1800" b="0" i="0" u="none" strike="noStrike" kern="1200" cap="none" spc="0" normalizeH="0" baseline="0">
                <a:ln>
                  <a:noFill/>
                </a:ln>
                <a:solidFill>
                  <a:srgbClr val="000000"/>
                </a:solidFill>
                <a:effectLst/>
                <a:uFillTx/>
                <a:latin typeface="Arial"/>
                <a:ea typeface="Arial"/>
                <a:cs typeface="Arial"/>
                <a:sym typeface="Arial"/>
              </a:defRPr>
            </a:lvl6pPr>
            <a:lvl7pPr marL="0" marR="0" indent="2743200" algn="l" defTabSz="914400" rtl="0" eaLnBrk="1" fontAlgn="auto" latinLnBrk="0" hangingPunct="0">
              <a:lnSpc>
                <a:spcPct val="100000"/>
              </a:lnSpc>
              <a:spcBef>
                <a:spcPts val="0"/>
              </a:spcBef>
              <a:spcAft>
                <a:spcPts val="0"/>
              </a:spcAft>
              <a:buClrTx/>
              <a:buSzTx/>
              <a:buFontTx/>
              <a:buNone/>
              <a:tabLst/>
              <a:defRPr kumimoji="0" sz="1800" b="0" i="0" u="none" strike="noStrike" kern="1200" cap="none" spc="0" normalizeH="0" baseline="0">
                <a:ln>
                  <a:noFill/>
                </a:ln>
                <a:solidFill>
                  <a:srgbClr val="000000"/>
                </a:solidFill>
                <a:effectLst/>
                <a:uFillTx/>
                <a:latin typeface="Arial"/>
                <a:ea typeface="Arial"/>
                <a:cs typeface="Arial"/>
                <a:sym typeface="Arial"/>
              </a:defRPr>
            </a:lvl7pPr>
            <a:lvl8pPr marL="0" marR="0" indent="3200400" algn="l" defTabSz="914400" rtl="0" eaLnBrk="1" fontAlgn="auto" latinLnBrk="0" hangingPunct="0">
              <a:lnSpc>
                <a:spcPct val="100000"/>
              </a:lnSpc>
              <a:spcBef>
                <a:spcPts val="0"/>
              </a:spcBef>
              <a:spcAft>
                <a:spcPts val="0"/>
              </a:spcAft>
              <a:buClrTx/>
              <a:buSzTx/>
              <a:buFontTx/>
              <a:buNone/>
              <a:tabLst/>
              <a:defRPr kumimoji="0" sz="1800" b="0" i="0" u="none" strike="noStrike" kern="1200" cap="none" spc="0" normalizeH="0" baseline="0">
                <a:ln>
                  <a:noFill/>
                </a:ln>
                <a:solidFill>
                  <a:srgbClr val="000000"/>
                </a:solidFill>
                <a:effectLst/>
                <a:uFillTx/>
                <a:latin typeface="Arial"/>
                <a:ea typeface="Arial"/>
                <a:cs typeface="Arial"/>
                <a:sym typeface="Arial"/>
              </a:defRPr>
            </a:lvl8pPr>
            <a:lvl9pPr marL="0" marR="0" indent="3657600" algn="l" defTabSz="914400" rtl="0" eaLnBrk="1" fontAlgn="auto" latinLnBrk="0" hangingPunct="0">
              <a:lnSpc>
                <a:spcPct val="100000"/>
              </a:lnSpc>
              <a:spcBef>
                <a:spcPts val="0"/>
              </a:spcBef>
              <a:spcAft>
                <a:spcPts val="0"/>
              </a:spcAft>
              <a:buClrTx/>
              <a:buSzTx/>
              <a:buFontTx/>
              <a:buNone/>
              <a:tabLst/>
              <a:defRPr kumimoji="0" sz="1800" b="0" i="0" u="none" strike="noStrike" kern="1200" cap="none" spc="0" normalizeH="0" baseline="0">
                <a:ln>
                  <a:noFill/>
                </a:ln>
                <a:solidFill>
                  <a:srgbClr val="000000"/>
                </a:solidFill>
                <a:effectLst/>
                <a:uFillTx/>
                <a:latin typeface="Arial"/>
                <a:ea typeface="Arial"/>
                <a:cs typeface="Arial"/>
                <a:sym typeface="Arial"/>
              </a:defRPr>
            </a:lvl9pPr>
          </a:lstStyle>
          <a:p>
            <a:pPr marL="0" marR="0" lvl="0" indent="0" algn="ctr" defTabSz="914400" rtl="0" eaLnBrk="1" fontAlgn="auto" latinLnBrk="0" hangingPunct="0">
              <a:lnSpc>
                <a:spcPct val="100000"/>
              </a:lnSpc>
              <a:spcBef>
                <a:spcPts val="0"/>
              </a:spcBef>
              <a:spcAft>
                <a:spcPts val="0"/>
              </a:spcAft>
              <a:buClrTx/>
              <a:buSzTx/>
              <a:buFontTx/>
              <a:buNone/>
              <a:tabLst/>
              <a:defRPr/>
            </a:pPr>
            <a:fld id="{86CB4B4D-7CA3-9044-876B-883B54F8677D}" type="slidenum">
              <a:rPr kumimoji="0" lang="en-US" sz="1000" b="0" i="0" u="none" strike="noStrike" kern="1200" cap="none" spc="0" normalizeH="0" baseline="0" noProof="0" smtClean="0">
                <a:ln>
                  <a:noFill/>
                </a:ln>
                <a:solidFill>
                  <a:srgbClr val="00E5EF"/>
                </a:solidFill>
                <a:effectLst/>
                <a:uLnTx/>
                <a:uFillTx/>
                <a:latin typeface="Arial"/>
                <a:cs typeface="Arial"/>
                <a:sym typeface="Arial"/>
              </a:rPr>
              <a:pPr marL="0" marR="0" lvl="0" indent="0" algn="ctr" defTabSz="914400" rtl="0" eaLnBrk="1" fontAlgn="auto" latinLnBrk="0" hangingPunct="0">
                <a:lnSpc>
                  <a:spcPct val="100000"/>
                </a:lnSpc>
                <a:spcBef>
                  <a:spcPts val="0"/>
                </a:spcBef>
                <a:spcAft>
                  <a:spcPts val="0"/>
                </a:spcAft>
                <a:buClrTx/>
                <a:buSzTx/>
                <a:buFontTx/>
                <a:buNone/>
                <a:tabLst/>
                <a:defRPr/>
              </a:pPr>
              <a:t>40</a:t>
            </a:fld>
            <a:endParaRPr kumimoji="0" lang="en-US" sz="1000" b="0" i="0" u="none" strike="noStrike" kern="1200" cap="none" spc="0" normalizeH="0" baseline="0" noProof="0">
              <a:ln>
                <a:noFill/>
              </a:ln>
              <a:solidFill>
                <a:srgbClr val="00E5EF"/>
              </a:solidFill>
              <a:effectLst/>
              <a:uLnTx/>
              <a:uFillTx/>
              <a:latin typeface="Arial"/>
              <a:cs typeface="Arial"/>
              <a:sym typeface="Arial"/>
            </a:endParaRPr>
          </a:p>
        </p:txBody>
      </p:sp>
    </p:spTree>
    <p:extLst>
      <p:ext uri="{BB962C8B-B14F-4D97-AF65-F5344CB8AC3E}">
        <p14:creationId xmlns:p14="http://schemas.microsoft.com/office/powerpoint/2010/main" val="2892447435"/>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BEE77B-311C-B766-ADC5-6120D59F5180}"/>
              </a:ext>
            </a:extLst>
          </p:cNvPr>
          <p:cNvSpPr txBox="1"/>
          <p:nvPr/>
        </p:nvSpPr>
        <p:spPr>
          <a:xfrm>
            <a:off x="835067" y="1738165"/>
            <a:ext cx="4749993" cy="80726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lnSpc>
                <a:spcPct val="90000"/>
              </a:lnSpc>
              <a:defRPr sz="5000" b="1" i="1">
                <a:solidFill>
                  <a:srgbClr val="FFFFFF"/>
                </a:solidFill>
              </a:defRPr>
            </a:lvl1p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sz="5000" b="1" i="1" u="none" strike="noStrike" kern="1200" cap="none" spc="0" normalizeH="0" baseline="0" noProof="0">
                <a:ln>
                  <a:noFill/>
                </a:ln>
                <a:solidFill>
                  <a:srgbClr val="0070C0"/>
                </a:solidFill>
                <a:effectLst/>
                <a:uLnTx/>
                <a:uFillTx/>
                <a:latin typeface="Arial" panose="020B0604020202020204"/>
                <a:ea typeface="+mn-ea"/>
                <a:cs typeface="+mn-cs"/>
              </a:rPr>
              <a:t>In Summary,</a:t>
            </a:r>
          </a:p>
        </p:txBody>
      </p:sp>
      <p:grpSp>
        <p:nvGrpSpPr>
          <p:cNvPr id="6" name="Group 5">
            <a:extLst>
              <a:ext uri="{FF2B5EF4-FFF2-40B4-BE49-F238E27FC236}">
                <a16:creationId xmlns:a16="http://schemas.microsoft.com/office/drawing/2014/main" id="{7103B249-7A53-39DE-441B-F31A83C8B089}"/>
              </a:ext>
            </a:extLst>
          </p:cNvPr>
          <p:cNvGrpSpPr/>
          <p:nvPr/>
        </p:nvGrpSpPr>
        <p:grpSpPr>
          <a:xfrm>
            <a:off x="-1084881" y="2889086"/>
            <a:ext cx="10706403" cy="1536192"/>
            <a:chOff x="-1084881" y="2889086"/>
            <a:chExt cx="10706403" cy="1536192"/>
          </a:xfrm>
        </p:grpSpPr>
        <p:sp>
          <p:nvSpPr>
            <p:cNvPr id="4" name="Rounded Rectangle">
              <a:extLst>
                <a:ext uri="{FF2B5EF4-FFF2-40B4-BE49-F238E27FC236}">
                  <a16:creationId xmlns:a16="http://schemas.microsoft.com/office/drawing/2014/main" id="{823D2639-18C6-1213-287F-B707E7D957BA}"/>
                </a:ext>
              </a:extLst>
            </p:cNvPr>
            <p:cNvSpPr/>
            <p:nvPr/>
          </p:nvSpPr>
          <p:spPr>
            <a:xfrm>
              <a:off x="-1084881" y="2889086"/>
              <a:ext cx="10706403" cy="1536192"/>
            </a:xfrm>
            <a:prstGeom prst="roundRect">
              <a:avLst>
                <a:gd name="adj" fmla="val 50000"/>
              </a:avLst>
            </a:prstGeom>
            <a:solidFill>
              <a:srgbClr val="72DBEA"/>
            </a:solidFill>
            <a:ln w="12700">
              <a:miter lim="400000"/>
            </a:ln>
          </p:spPr>
          <p:txBody>
            <a:bodyPr lIns="45719" rIns="45719"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2" name="Applying omnichannel principles to practice and cross-functional collaboration can optimize scientific communication strategies to effectively reach patients and improve shared decision-making">
              <a:extLst>
                <a:ext uri="{FF2B5EF4-FFF2-40B4-BE49-F238E27FC236}">
                  <a16:creationId xmlns:a16="http://schemas.microsoft.com/office/drawing/2014/main" id="{E0C5CD99-586D-CC7E-C590-C7BCEC2180A7}"/>
                </a:ext>
              </a:extLst>
            </p:cNvPr>
            <p:cNvSpPr txBox="1"/>
            <p:nvPr/>
          </p:nvSpPr>
          <p:spPr>
            <a:xfrm>
              <a:off x="462710" y="3296228"/>
              <a:ext cx="9097967" cy="67710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solidFill>
                    <a:srgbClr val="FFFFFF"/>
                  </a:solidFill>
                </a:defRPr>
              </a:pPr>
              <a:r>
                <a:rPr kumimoji="0" sz="1900" b="0" i="0" u="none" strike="noStrike" kern="1200" cap="none" spc="0" normalizeH="0" baseline="0" noProof="0">
                  <a:ln>
                    <a:noFill/>
                  </a:ln>
                  <a:solidFill>
                    <a:srgbClr val="15134C"/>
                  </a:solidFill>
                  <a:effectLst/>
                  <a:uLnTx/>
                  <a:uFillTx/>
                  <a:latin typeface="Arial" panose="020B0604020202020204"/>
                  <a:ea typeface="+mn-ea"/>
                  <a:cs typeface="+mn-cs"/>
                </a:rPr>
                <a:t>Applying </a:t>
              </a:r>
              <a:r>
                <a:rPr kumimoji="0" sz="1900" b="1" i="0" u="none" strike="noStrike" kern="1200" cap="none" spc="0" normalizeH="0" baseline="0" noProof="0">
                  <a:ln>
                    <a:noFill/>
                  </a:ln>
                  <a:solidFill>
                    <a:srgbClr val="15134C"/>
                  </a:solidFill>
                  <a:effectLst/>
                  <a:uLnTx/>
                  <a:uFillTx/>
                  <a:latin typeface="Arial" panose="020B0604020202020204"/>
                  <a:ea typeface="+mn-ea"/>
                  <a:cs typeface="+mn-cs"/>
                </a:rPr>
                <a:t>omnichannel principles can optimize scientific communication strategies </a:t>
              </a:r>
              <a:r>
                <a:rPr kumimoji="0" sz="1900" b="0" i="0" u="none" strike="noStrike" kern="1200" cap="none" spc="0" normalizeH="0" baseline="0" noProof="0">
                  <a:ln>
                    <a:noFill/>
                  </a:ln>
                  <a:solidFill>
                    <a:srgbClr val="15134C"/>
                  </a:solidFill>
                  <a:effectLst/>
                  <a:uLnTx/>
                  <a:uFillTx/>
                  <a:latin typeface="Arial" panose="020B0604020202020204"/>
                  <a:ea typeface="+mn-ea"/>
                  <a:cs typeface="+mn-cs"/>
                </a:rPr>
                <a:t>to effectively reach patients and improve shared decision-making</a:t>
              </a:r>
            </a:p>
          </p:txBody>
        </p:sp>
      </p:grpSp>
      <p:sp>
        <p:nvSpPr>
          <p:cNvPr id="17" name="Slide Number Placeholder 5">
            <a:extLst>
              <a:ext uri="{FF2B5EF4-FFF2-40B4-BE49-F238E27FC236}">
                <a16:creationId xmlns:a16="http://schemas.microsoft.com/office/drawing/2014/main" id="{B3B09254-798E-2D36-7681-7E489E6B4694}"/>
              </a:ext>
            </a:extLst>
          </p:cNvPr>
          <p:cNvSpPr txBox="1">
            <a:spLocks/>
          </p:cNvSpPr>
          <p:nvPr/>
        </p:nvSpPr>
        <p:spPr>
          <a:xfrm>
            <a:off x="257599" y="6486523"/>
            <a:ext cx="245404" cy="22698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defPPr marL="0" marR="0" indent="0" algn="l" defTabSz="914400" rtl="0" fontAlgn="auto" latinLnBrk="1" hangingPunct="0">
              <a:lnSpc>
                <a:spcPct val="100000"/>
              </a:lnSpc>
              <a:spcBef>
                <a:spcPts val="0"/>
              </a:spcBef>
              <a:spcAft>
                <a:spcPts val="0"/>
              </a:spcAft>
              <a:buClrTx/>
              <a:buSzTx/>
              <a:buFontTx/>
              <a:buNone/>
              <a:tabLst/>
              <a:defRPr kumimoji="0" lang="en-US" sz="1800" b="0" i="0" u="none" strike="noStrike" cap="none" spc="0" normalizeH="0" baseline="0">
                <a:ln>
                  <a:noFill/>
                </a:ln>
                <a:solidFill>
                  <a:srgbClr val="000000"/>
                </a:solidFill>
                <a:effectLst/>
                <a:uFillTx/>
              </a:defRPr>
            </a:defPPr>
            <a:lvl1pPr marL="0" marR="0" indent="0" algn="ctr" defTabSz="914400" rtl="0" eaLnBrk="1" fontAlgn="auto" latinLnBrk="0" hangingPunct="0">
              <a:lnSpc>
                <a:spcPct val="100000"/>
              </a:lnSpc>
              <a:spcBef>
                <a:spcPts val="0"/>
              </a:spcBef>
              <a:spcAft>
                <a:spcPts val="0"/>
              </a:spcAft>
              <a:buClrTx/>
              <a:buSzTx/>
              <a:buFontTx/>
              <a:buNone/>
              <a:tabLst/>
              <a:defRPr kumimoji="0" sz="1000" b="0" i="0" u="none" strike="noStrike" kern="1200" cap="none" spc="0" normalizeH="0" baseline="0">
                <a:ln>
                  <a:noFill/>
                </a:ln>
                <a:solidFill>
                  <a:schemeClr val="accent5"/>
                </a:solidFill>
                <a:effectLst/>
                <a:uFillTx/>
                <a:latin typeface="Arial"/>
                <a:ea typeface="Arial"/>
                <a:cs typeface="Arial"/>
                <a:sym typeface="Arial"/>
              </a:defRPr>
            </a:lvl1pPr>
            <a:lvl2pPr marL="0" marR="0" indent="457200" algn="l" defTabSz="914400" rtl="0" eaLnBrk="1" fontAlgn="auto" latinLnBrk="0" hangingPunct="0">
              <a:lnSpc>
                <a:spcPct val="100000"/>
              </a:lnSpc>
              <a:spcBef>
                <a:spcPts val="0"/>
              </a:spcBef>
              <a:spcAft>
                <a:spcPts val="0"/>
              </a:spcAft>
              <a:buClrTx/>
              <a:buSzTx/>
              <a:buFontTx/>
              <a:buNone/>
              <a:tabLst/>
              <a:defRPr kumimoji="0" sz="1800" b="0" i="0" u="none" strike="noStrike" kern="1200" cap="none" spc="0" normalizeH="0" baseline="0">
                <a:ln>
                  <a:noFill/>
                </a:ln>
                <a:solidFill>
                  <a:srgbClr val="000000"/>
                </a:solidFill>
                <a:effectLst/>
                <a:uFillTx/>
                <a:latin typeface="Arial"/>
                <a:ea typeface="Arial"/>
                <a:cs typeface="Arial"/>
                <a:sym typeface="Arial"/>
              </a:defRPr>
            </a:lvl2pPr>
            <a:lvl3pPr marL="0" marR="0" indent="914400" algn="l" defTabSz="914400" rtl="0" eaLnBrk="1" fontAlgn="auto" latinLnBrk="0" hangingPunct="0">
              <a:lnSpc>
                <a:spcPct val="100000"/>
              </a:lnSpc>
              <a:spcBef>
                <a:spcPts val="0"/>
              </a:spcBef>
              <a:spcAft>
                <a:spcPts val="0"/>
              </a:spcAft>
              <a:buClrTx/>
              <a:buSzTx/>
              <a:buFontTx/>
              <a:buNone/>
              <a:tabLst/>
              <a:defRPr kumimoji="0" sz="1800" b="0" i="0" u="none" strike="noStrike" kern="1200" cap="none" spc="0" normalizeH="0" baseline="0">
                <a:ln>
                  <a:noFill/>
                </a:ln>
                <a:solidFill>
                  <a:srgbClr val="000000"/>
                </a:solidFill>
                <a:effectLst/>
                <a:uFillTx/>
                <a:latin typeface="Arial"/>
                <a:ea typeface="Arial"/>
                <a:cs typeface="Arial"/>
                <a:sym typeface="Arial"/>
              </a:defRPr>
            </a:lvl3pPr>
            <a:lvl4pPr marL="0" marR="0" indent="1371600" algn="l" defTabSz="914400" rtl="0" eaLnBrk="1" fontAlgn="auto" latinLnBrk="0" hangingPunct="0">
              <a:lnSpc>
                <a:spcPct val="100000"/>
              </a:lnSpc>
              <a:spcBef>
                <a:spcPts val="0"/>
              </a:spcBef>
              <a:spcAft>
                <a:spcPts val="0"/>
              </a:spcAft>
              <a:buClrTx/>
              <a:buSzTx/>
              <a:buFontTx/>
              <a:buNone/>
              <a:tabLst/>
              <a:defRPr kumimoji="0" sz="1800" b="0" i="0" u="none" strike="noStrike" kern="1200" cap="none" spc="0" normalizeH="0" baseline="0">
                <a:ln>
                  <a:noFill/>
                </a:ln>
                <a:solidFill>
                  <a:srgbClr val="000000"/>
                </a:solidFill>
                <a:effectLst/>
                <a:uFillTx/>
                <a:latin typeface="Arial"/>
                <a:ea typeface="Arial"/>
                <a:cs typeface="Arial"/>
                <a:sym typeface="Arial"/>
              </a:defRPr>
            </a:lvl4pPr>
            <a:lvl5pPr marL="0" marR="0" indent="1828800" algn="l" defTabSz="914400" rtl="0" eaLnBrk="1" fontAlgn="auto" latinLnBrk="0" hangingPunct="0">
              <a:lnSpc>
                <a:spcPct val="100000"/>
              </a:lnSpc>
              <a:spcBef>
                <a:spcPts val="0"/>
              </a:spcBef>
              <a:spcAft>
                <a:spcPts val="0"/>
              </a:spcAft>
              <a:buClrTx/>
              <a:buSzTx/>
              <a:buFontTx/>
              <a:buNone/>
              <a:tabLst/>
              <a:defRPr kumimoji="0" sz="1800" b="0" i="0" u="none" strike="noStrike" kern="1200" cap="none" spc="0" normalizeH="0" baseline="0">
                <a:ln>
                  <a:noFill/>
                </a:ln>
                <a:solidFill>
                  <a:srgbClr val="000000"/>
                </a:solidFill>
                <a:effectLst/>
                <a:uFillTx/>
                <a:latin typeface="Arial"/>
                <a:ea typeface="Arial"/>
                <a:cs typeface="Arial"/>
                <a:sym typeface="Arial"/>
              </a:defRPr>
            </a:lvl5pPr>
            <a:lvl6pPr marL="0" marR="0" indent="2286000" algn="l" defTabSz="914400" rtl="0" eaLnBrk="1" fontAlgn="auto" latinLnBrk="0" hangingPunct="0">
              <a:lnSpc>
                <a:spcPct val="100000"/>
              </a:lnSpc>
              <a:spcBef>
                <a:spcPts val="0"/>
              </a:spcBef>
              <a:spcAft>
                <a:spcPts val="0"/>
              </a:spcAft>
              <a:buClrTx/>
              <a:buSzTx/>
              <a:buFontTx/>
              <a:buNone/>
              <a:tabLst/>
              <a:defRPr kumimoji="0" sz="1800" b="0" i="0" u="none" strike="noStrike" kern="1200" cap="none" spc="0" normalizeH="0" baseline="0">
                <a:ln>
                  <a:noFill/>
                </a:ln>
                <a:solidFill>
                  <a:srgbClr val="000000"/>
                </a:solidFill>
                <a:effectLst/>
                <a:uFillTx/>
                <a:latin typeface="Arial"/>
                <a:ea typeface="Arial"/>
                <a:cs typeface="Arial"/>
                <a:sym typeface="Arial"/>
              </a:defRPr>
            </a:lvl6pPr>
            <a:lvl7pPr marL="0" marR="0" indent="2743200" algn="l" defTabSz="914400" rtl="0" eaLnBrk="1" fontAlgn="auto" latinLnBrk="0" hangingPunct="0">
              <a:lnSpc>
                <a:spcPct val="100000"/>
              </a:lnSpc>
              <a:spcBef>
                <a:spcPts val="0"/>
              </a:spcBef>
              <a:spcAft>
                <a:spcPts val="0"/>
              </a:spcAft>
              <a:buClrTx/>
              <a:buSzTx/>
              <a:buFontTx/>
              <a:buNone/>
              <a:tabLst/>
              <a:defRPr kumimoji="0" sz="1800" b="0" i="0" u="none" strike="noStrike" kern="1200" cap="none" spc="0" normalizeH="0" baseline="0">
                <a:ln>
                  <a:noFill/>
                </a:ln>
                <a:solidFill>
                  <a:srgbClr val="000000"/>
                </a:solidFill>
                <a:effectLst/>
                <a:uFillTx/>
                <a:latin typeface="Arial"/>
                <a:ea typeface="Arial"/>
                <a:cs typeface="Arial"/>
                <a:sym typeface="Arial"/>
              </a:defRPr>
            </a:lvl7pPr>
            <a:lvl8pPr marL="0" marR="0" indent="3200400" algn="l" defTabSz="914400" rtl="0" eaLnBrk="1" fontAlgn="auto" latinLnBrk="0" hangingPunct="0">
              <a:lnSpc>
                <a:spcPct val="100000"/>
              </a:lnSpc>
              <a:spcBef>
                <a:spcPts val="0"/>
              </a:spcBef>
              <a:spcAft>
                <a:spcPts val="0"/>
              </a:spcAft>
              <a:buClrTx/>
              <a:buSzTx/>
              <a:buFontTx/>
              <a:buNone/>
              <a:tabLst/>
              <a:defRPr kumimoji="0" sz="1800" b="0" i="0" u="none" strike="noStrike" kern="1200" cap="none" spc="0" normalizeH="0" baseline="0">
                <a:ln>
                  <a:noFill/>
                </a:ln>
                <a:solidFill>
                  <a:srgbClr val="000000"/>
                </a:solidFill>
                <a:effectLst/>
                <a:uFillTx/>
                <a:latin typeface="Arial"/>
                <a:ea typeface="Arial"/>
                <a:cs typeface="Arial"/>
                <a:sym typeface="Arial"/>
              </a:defRPr>
            </a:lvl8pPr>
            <a:lvl9pPr marL="0" marR="0" indent="3657600" algn="l" defTabSz="914400" rtl="0" eaLnBrk="1" fontAlgn="auto" latinLnBrk="0" hangingPunct="0">
              <a:lnSpc>
                <a:spcPct val="100000"/>
              </a:lnSpc>
              <a:spcBef>
                <a:spcPts val="0"/>
              </a:spcBef>
              <a:spcAft>
                <a:spcPts val="0"/>
              </a:spcAft>
              <a:buClrTx/>
              <a:buSzTx/>
              <a:buFontTx/>
              <a:buNone/>
              <a:tabLst/>
              <a:defRPr kumimoji="0" sz="1800" b="0" i="0" u="none" strike="noStrike" kern="1200" cap="none" spc="0" normalizeH="0" baseline="0">
                <a:ln>
                  <a:noFill/>
                </a:ln>
                <a:solidFill>
                  <a:srgbClr val="000000"/>
                </a:solidFill>
                <a:effectLst/>
                <a:uFillTx/>
                <a:latin typeface="Arial"/>
                <a:ea typeface="Arial"/>
                <a:cs typeface="Arial"/>
                <a:sym typeface="Arial"/>
              </a:defRPr>
            </a:lvl9pPr>
          </a:lstStyle>
          <a:p>
            <a:pPr marL="0" marR="0" lvl="0" indent="0" algn="ctr" defTabSz="914400" rtl="0" eaLnBrk="1" fontAlgn="auto" latinLnBrk="0" hangingPunct="0">
              <a:lnSpc>
                <a:spcPct val="100000"/>
              </a:lnSpc>
              <a:spcBef>
                <a:spcPts val="0"/>
              </a:spcBef>
              <a:spcAft>
                <a:spcPts val="0"/>
              </a:spcAft>
              <a:buClrTx/>
              <a:buSzTx/>
              <a:buFontTx/>
              <a:buNone/>
              <a:tabLst/>
              <a:defRPr/>
            </a:pPr>
            <a:fld id="{86CB4B4D-7CA3-9044-876B-883B54F8677D}" type="slidenum">
              <a:rPr kumimoji="0" lang="en-US" sz="1000" b="0" i="0" u="none" strike="noStrike" kern="1200" cap="none" spc="0" normalizeH="0" baseline="0" noProof="0" smtClean="0">
                <a:ln>
                  <a:noFill/>
                </a:ln>
                <a:solidFill>
                  <a:srgbClr val="00E5EF"/>
                </a:solidFill>
                <a:effectLst/>
                <a:uLnTx/>
                <a:uFillTx/>
                <a:latin typeface="Arial"/>
                <a:cs typeface="Arial"/>
                <a:sym typeface="Arial"/>
              </a:rPr>
              <a:pPr marL="0" marR="0" lvl="0" indent="0" algn="ctr" defTabSz="914400" rtl="0" eaLnBrk="1" fontAlgn="auto" latinLnBrk="0" hangingPunct="0">
                <a:lnSpc>
                  <a:spcPct val="100000"/>
                </a:lnSpc>
                <a:spcBef>
                  <a:spcPts val="0"/>
                </a:spcBef>
                <a:spcAft>
                  <a:spcPts val="0"/>
                </a:spcAft>
                <a:buClrTx/>
                <a:buSzTx/>
                <a:buFontTx/>
                <a:buNone/>
                <a:tabLst/>
                <a:defRPr/>
              </a:pPr>
              <a:t>41</a:t>
            </a:fld>
            <a:endParaRPr kumimoji="0" lang="en-US" sz="1000" b="0" i="0" u="none" strike="noStrike" kern="1200" cap="none" spc="0" normalizeH="0" baseline="0" noProof="0">
              <a:ln>
                <a:noFill/>
              </a:ln>
              <a:solidFill>
                <a:srgbClr val="00E5EF"/>
              </a:solidFill>
              <a:effectLst/>
              <a:uLnTx/>
              <a:uFillTx/>
              <a:latin typeface="Arial"/>
              <a:cs typeface="Arial"/>
              <a:sym typeface="Arial"/>
            </a:endParaRPr>
          </a:p>
        </p:txBody>
      </p:sp>
      <p:sp>
        <p:nvSpPr>
          <p:cNvPr id="3" name="Footer Placeholder 10">
            <a:extLst>
              <a:ext uri="{FF2B5EF4-FFF2-40B4-BE49-F238E27FC236}">
                <a16:creationId xmlns:a16="http://schemas.microsoft.com/office/drawing/2014/main" id="{79719FAD-9F85-9CCB-C3F9-FF0C660A414E}"/>
              </a:ext>
            </a:extLst>
          </p:cNvPr>
          <p:cNvSpPr txBox="1"/>
          <p:nvPr/>
        </p:nvSpPr>
        <p:spPr>
          <a:xfrm>
            <a:off x="1039215" y="6330039"/>
            <a:ext cx="10113570" cy="24622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000">
                <a:solidFill>
                  <a:srgbClr val="FFFFFF"/>
                </a:solidFill>
              </a:defRPr>
            </a:pPr>
            <a:r>
              <a:rPr kumimoji="0" lang="en-US" sz="1000" b="0" i="0" u="none" strike="noStrike" kern="1200" cap="none" spc="0" normalizeH="0" baseline="0" noProof="0">
                <a:ln>
                  <a:noFill/>
                </a:ln>
                <a:effectLst/>
                <a:uLnTx/>
                <a:uFillTx/>
                <a:latin typeface="Arial" panose="020B0604020202020204"/>
                <a:ea typeface="+mn-ea"/>
                <a:cs typeface="+mn-cs"/>
              </a:rPr>
              <a:t>.</a:t>
            </a:r>
          </a:p>
        </p:txBody>
      </p:sp>
      <p:grpSp>
        <p:nvGrpSpPr>
          <p:cNvPr id="16" name="Group 15">
            <a:extLst>
              <a:ext uri="{FF2B5EF4-FFF2-40B4-BE49-F238E27FC236}">
                <a16:creationId xmlns:a16="http://schemas.microsoft.com/office/drawing/2014/main" id="{C6B0A33E-96DA-66CE-AD94-EEBDEFE9F7F4}"/>
              </a:ext>
            </a:extLst>
          </p:cNvPr>
          <p:cNvGrpSpPr/>
          <p:nvPr/>
        </p:nvGrpSpPr>
        <p:grpSpPr>
          <a:xfrm>
            <a:off x="2648756" y="4110366"/>
            <a:ext cx="10540302" cy="1534165"/>
            <a:chOff x="2648756" y="4110366"/>
            <a:chExt cx="10540302" cy="1534165"/>
          </a:xfrm>
        </p:grpSpPr>
        <p:sp>
          <p:nvSpPr>
            <p:cNvPr id="5" name="Rounded Rectangle">
              <a:extLst>
                <a:ext uri="{FF2B5EF4-FFF2-40B4-BE49-F238E27FC236}">
                  <a16:creationId xmlns:a16="http://schemas.microsoft.com/office/drawing/2014/main" id="{AD10ADAE-30E6-4FE6-2A60-2E80464EFFFC}"/>
                </a:ext>
              </a:extLst>
            </p:cNvPr>
            <p:cNvSpPr/>
            <p:nvPr/>
          </p:nvSpPr>
          <p:spPr>
            <a:xfrm>
              <a:off x="2648756" y="4110366"/>
              <a:ext cx="10540302" cy="1534165"/>
            </a:xfrm>
            <a:prstGeom prst="roundRect">
              <a:avLst>
                <a:gd name="adj" fmla="val 50000"/>
              </a:avLst>
            </a:prstGeom>
            <a:solidFill>
              <a:srgbClr val="2E318D"/>
            </a:solidFill>
            <a:ln w="12700">
              <a:miter lim="400000"/>
            </a:ln>
          </p:spPr>
          <p:txBody>
            <a:bodyPr lIns="45719" rIns="45719"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5" name="Applying omnichannel principles to practice and cross-functional collaboration can optimize scientific communication strategies to effectively reach patients and improve shared decision-making">
              <a:extLst>
                <a:ext uri="{FF2B5EF4-FFF2-40B4-BE49-F238E27FC236}">
                  <a16:creationId xmlns:a16="http://schemas.microsoft.com/office/drawing/2014/main" id="{657B81DC-7AD0-3D08-C1A5-33221E59CA96}"/>
                </a:ext>
              </a:extLst>
            </p:cNvPr>
            <p:cNvSpPr txBox="1"/>
            <p:nvPr/>
          </p:nvSpPr>
          <p:spPr>
            <a:xfrm>
              <a:off x="3523487" y="4538896"/>
              <a:ext cx="7041056" cy="67710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solidFill>
                    <a:srgbClr val="FFFFFF"/>
                  </a:solidFill>
                </a:defRPr>
              </a:pPr>
              <a:r>
                <a:rPr kumimoji="0" lang="en-GB" sz="1900" b="0" i="0" u="none" strike="noStrike" kern="1200" cap="none" spc="0" normalizeH="0" baseline="0" noProof="0">
                  <a:ln>
                    <a:noFill/>
                  </a:ln>
                  <a:solidFill>
                    <a:srgbClr val="FFFFFF"/>
                  </a:solidFill>
                  <a:effectLst/>
                  <a:uLnTx/>
                  <a:uFillTx/>
                  <a:latin typeface="Arial" panose="020B0604020202020204"/>
                  <a:ea typeface="+mn-ea"/>
                  <a:cs typeface="+mn-cs"/>
                </a:rPr>
                <a:t>Tailored communication plans and content development can </a:t>
              </a:r>
              <a:r>
                <a:rPr kumimoji="0" lang="en-GB" sz="1900" b="1" i="0" u="none" strike="noStrike" kern="1200" cap="none" spc="0" normalizeH="0" baseline="0" noProof="0">
                  <a:ln>
                    <a:noFill/>
                  </a:ln>
                  <a:solidFill>
                    <a:srgbClr val="FFFFFF"/>
                  </a:solidFill>
                  <a:effectLst/>
                  <a:uLnTx/>
                  <a:uFillTx/>
                  <a:latin typeface="Arial" panose="020B0604020202020204"/>
                  <a:ea typeface="+mn-ea"/>
                  <a:cs typeface="+mn-cs"/>
                </a:rPr>
                <a:t>help improve patient outcomes overall</a:t>
              </a:r>
            </a:p>
          </p:txBody>
        </p:sp>
      </p:grpSp>
      <p:sp>
        <p:nvSpPr>
          <p:cNvPr id="14" name="TextBox 13">
            <a:extLst>
              <a:ext uri="{FF2B5EF4-FFF2-40B4-BE49-F238E27FC236}">
                <a16:creationId xmlns:a16="http://schemas.microsoft.com/office/drawing/2014/main" id="{CD2ADC90-B1F5-3091-B2CB-C3FA2671531B}"/>
              </a:ext>
            </a:extLst>
          </p:cNvPr>
          <p:cNvSpPr txBox="1"/>
          <p:nvPr/>
        </p:nvSpPr>
        <p:spPr>
          <a:xfrm>
            <a:off x="2525598" y="6286468"/>
            <a:ext cx="7140804" cy="400110"/>
          </a:xfrm>
          <a:prstGeom prst="rect">
            <a:avLst/>
          </a:prstGeom>
          <a:noFill/>
        </p:spPr>
        <p:txBody>
          <a:bodyPr wrap="square">
            <a:spAutoFit/>
          </a:bodyPr>
          <a:lstStyle/>
          <a:p>
            <a:pPr algn="ctr"/>
            <a:r>
              <a:rPr lang="en-US" sz="1000"/>
              <a:t>Medical writing support for this presentation was provided by </a:t>
            </a:r>
            <a:r>
              <a:rPr lang="en-US" sz="1000" err="1"/>
              <a:t>dna</a:t>
            </a:r>
            <a:r>
              <a:rPr lang="en-US" sz="1000"/>
              <a:t> Communications, funded by Pfizer Inc. </a:t>
            </a:r>
          </a:p>
          <a:p>
            <a:pPr algn="ctr"/>
            <a:r>
              <a:rPr lang="en-US" sz="1000"/>
              <a:t>This information is for educational use only. Do not copy. Do not distribute.</a:t>
            </a:r>
          </a:p>
        </p:txBody>
      </p:sp>
    </p:spTree>
    <p:extLst>
      <p:ext uri="{BB962C8B-B14F-4D97-AF65-F5344CB8AC3E}">
        <p14:creationId xmlns:p14="http://schemas.microsoft.com/office/powerpoint/2010/main" val="4162100302"/>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0-#ppt_w/2"/>
                                          </p:val>
                                        </p:tav>
                                        <p:tav tm="100000">
                                          <p:val>
                                            <p:strVal val="#ppt_x"/>
                                          </p:val>
                                        </p:tav>
                                      </p:tavLst>
                                    </p:anim>
                                    <p:anim calcmode="lin" valueType="num">
                                      <p:cBhvr additive="base">
                                        <p:cTn id="8" dur="1000" fill="hold"/>
                                        <p:tgtEl>
                                          <p:spTgt spid="6"/>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16"/>
                                        </p:tgtEl>
                                        <p:attrNameLst>
                                          <p:attrName>style.visibility</p:attrName>
                                        </p:attrNameLst>
                                      </p:cBhvr>
                                      <p:to>
                                        <p:strVal val="visible"/>
                                      </p:to>
                                    </p:set>
                                    <p:anim calcmode="lin" valueType="num">
                                      <p:cBhvr additive="base">
                                        <p:cTn id="11" dur="1000" fill="hold"/>
                                        <p:tgtEl>
                                          <p:spTgt spid="16"/>
                                        </p:tgtEl>
                                        <p:attrNameLst>
                                          <p:attrName>ppt_x</p:attrName>
                                        </p:attrNameLst>
                                      </p:cBhvr>
                                      <p:tavLst>
                                        <p:tav tm="0">
                                          <p:val>
                                            <p:strVal val="1+#ppt_w/2"/>
                                          </p:val>
                                        </p:tav>
                                        <p:tav tm="100000">
                                          <p:val>
                                            <p:strVal val="#ppt_x"/>
                                          </p:val>
                                        </p:tav>
                                      </p:tavLst>
                                    </p:anim>
                                    <p:anim calcmode="lin" valueType="num">
                                      <p:cBhvr additive="base">
                                        <p:cTn id="12" dur="1000" fill="hold"/>
                                        <p:tgtEl>
                                          <p:spTgt spid="1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166D7B-91A0-4DBB-3C9B-C13EACD40063}"/>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C8AFB972-30CB-EC44-5012-3C3922F6363C}"/>
              </a:ext>
            </a:extLst>
          </p:cNvPr>
          <p:cNvSpPr>
            <a:spLocks noGrp="1"/>
          </p:cNvSpPr>
          <p:nvPr>
            <p:ph type="title"/>
          </p:nvPr>
        </p:nvSpPr>
        <p:spPr/>
        <p:txBody>
          <a:bodyPr>
            <a:normAutofit fontScale="90000"/>
          </a:bodyPr>
          <a:lstStyle/>
          <a:p>
            <a:r>
              <a:rPr lang="en-US"/>
              <a:t>Seeing it in the Flesch: Comparing readability between</a:t>
            </a:r>
            <a:br>
              <a:rPr lang="en-US"/>
            </a:br>
            <a:r>
              <a:rPr lang="en-US"/>
              <a:t>AI-generated and human-written plain language abstracts</a:t>
            </a:r>
          </a:p>
        </p:txBody>
      </p:sp>
      <p:sp>
        <p:nvSpPr>
          <p:cNvPr id="6" name="Text Placeholder 5">
            <a:extLst>
              <a:ext uri="{FF2B5EF4-FFF2-40B4-BE49-F238E27FC236}">
                <a16:creationId xmlns:a16="http://schemas.microsoft.com/office/drawing/2014/main" id="{BF0DBFA3-8C55-4829-8E65-40E2F3393EB5}"/>
              </a:ext>
            </a:extLst>
          </p:cNvPr>
          <p:cNvSpPr>
            <a:spLocks noGrp="1"/>
          </p:cNvSpPr>
          <p:nvPr>
            <p:ph type="body" idx="1"/>
          </p:nvPr>
        </p:nvSpPr>
        <p:spPr/>
        <p:txBody>
          <a:bodyPr/>
          <a:lstStyle/>
          <a:p>
            <a:r>
              <a:rPr lang="en-US" sz="1800"/>
              <a:t>David McMinn, Tomas </a:t>
            </a:r>
            <a:r>
              <a:rPr lang="en-US" sz="1800" err="1"/>
              <a:t>Valena</a:t>
            </a:r>
            <a:r>
              <a:rPr lang="en-US" sz="1800"/>
              <a:t>, &amp; Walter Bender</a:t>
            </a:r>
          </a:p>
          <a:p>
            <a:endParaRPr lang="en-US"/>
          </a:p>
        </p:txBody>
      </p:sp>
      <p:sp>
        <p:nvSpPr>
          <p:cNvPr id="4" name="Slide Number Placeholder 3">
            <a:extLst>
              <a:ext uri="{FF2B5EF4-FFF2-40B4-BE49-F238E27FC236}">
                <a16:creationId xmlns:a16="http://schemas.microsoft.com/office/drawing/2014/main" id="{76420134-BE44-E66D-8755-8126E6AE6307}"/>
              </a:ext>
            </a:extLst>
          </p:cNvPr>
          <p:cNvSpPr>
            <a:spLocks noGrp="1"/>
          </p:cNvSpPr>
          <p:nvPr>
            <p:ph type="sldNum" sz="quarter" idx="10"/>
          </p:nvPr>
        </p:nvSpPr>
        <p:spPr/>
        <p:txBody>
          <a:bodyPr/>
          <a:lstStyle/>
          <a:p>
            <a:fld id="{42AD0A0E-4515-A647-B2E3-7F1B29FB990E}" type="slidenum">
              <a:rPr lang="en-US" smtClean="0"/>
              <a:pPr/>
              <a:t>42</a:t>
            </a:fld>
            <a:endParaRPr lang="en-US"/>
          </a:p>
        </p:txBody>
      </p:sp>
    </p:spTree>
    <p:extLst>
      <p:ext uri="{BB962C8B-B14F-4D97-AF65-F5344CB8AC3E}">
        <p14:creationId xmlns:p14="http://schemas.microsoft.com/office/powerpoint/2010/main" val="5236702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8716217-36C5-6653-893C-707844D1937F}"/>
              </a:ext>
            </a:extLst>
          </p:cNvPr>
          <p:cNvSpPr>
            <a:spLocks noGrp="1"/>
          </p:cNvSpPr>
          <p:nvPr>
            <p:ph type="title"/>
          </p:nvPr>
        </p:nvSpPr>
        <p:spPr/>
        <p:txBody>
          <a:bodyPr/>
          <a:lstStyle/>
          <a:p>
            <a:r>
              <a:rPr lang="en-US"/>
              <a:t>Disclosures</a:t>
            </a:r>
          </a:p>
        </p:txBody>
      </p:sp>
      <p:sp>
        <p:nvSpPr>
          <p:cNvPr id="7" name="Content Placeholder 6">
            <a:extLst>
              <a:ext uri="{FF2B5EF4-FFF2-40B4-BE49-F238E27FC236}">
                <a16:creationId xmlns:a16="http://schemas.microsoft.com/office/drawing/2014/main" id="{ED43CAC7-2881-41F6-03BE-DB2EAAE03D57}"/>
              </a:ext>
            </a:extLst>
          </p:cNvPr>
          <p:cNvSpPr>
            <a:spLocks noGrp="1"/>
          </p:cNvSpPr>
          <p:nvPr>
            <p:ph idx="1"/>
          </p:nvPr>
        </p:nvSpPr>
        <p:spPr/>
        <p:txBody>
          <a:bodyPr>
            <a:normAutofit/>
          </a:bodyPr>
          <a:lstStyle/>
          <a:p>
            <a:r>
              <a:rPr lang="en-GB" sz="2400"/>
              <a:t>David McMinn, Tomas </a:t>
            </a:r>
            <a:r>
              <a:rPr lang="en-GB" sz="2400" err="1"/>
              <a:t>Valena</a:t>
            </a:r>
            <a:r>
              <a:rPr lang="en-GB" sz="2400"/>
              <a:t>, &amp; Walter Bender are employees of Sorcero.</a:t>
            </a:r>
          </a:p>
          <a:p>
            <a:r>
              <a:rPr lang="en-GB" sz="2400"/>
              <a:t>Encore of ISPOR EU Oral presentation, Copenhagen, November 2024.</a:t>
            </a:r>
          </a:p>
        </p:txBody>
      </p:sp>
      <p:sp>
        <p:nvSpPr>
          <p:cNvPr id="10" name="Slide Number Placeholder 9">
            <a:extLst>
              <a:ext uri="{FF2B5EF4-FFF2-40B4-BE49-F238E27FC236}">
                <a16:creationId xmlns:a16="http://schemas.microsoft.com/office/drawing/2014/main" id="{A2241939-B547-C3D3-7722-22E84FF6A3EE}"/>
              </a:ext>
            </a:extLst>
          </p:cNvPr>
          <p:cNvSpPr>
            <a:spLocks noGrp="1"/>
          </p:cNvSpPr>
          <p:nvPr>
            <p:ph type="sldNum" sz="quarter" idx="12"/>
          </p:nvPr>
        </p:nvSpPr>
        <p:spPr>
          <a:xfrm>
            <a:off x="266470" y="6486524"/>
            <a:ext cx="527462" cy="365125"/>
          </a:xfrm>
          <a:prstGeom prst="rect">
            <a:avLst/>
          </a:prstGeom>
        </p:spPr>
        <p:txBody>
          <a:bodyPr/>
          <a:lstStyle>
            <a:defPPr>
              <a:defRPr lang="en-US"/>
            </a:defPPr>
            <a:lvl1pPr marL="0" algn="ctr" defTabSz="914400" rtl="0" eaLnBrk="1" latinLnBrk="0" hangingPunct="1">
              <a:defRPr sz="105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76B51402-D8AD-3345-AF1A-7CB73C854E7F}" type="slidenum">
              <a:rPr lang="en-US" smtClean="0"/>
              <a:pPr marL="0" marR="0" lvl="0" indent="0" algn="ctr" defTabSz="914400" rtl="0" eaLnBrk="1" fontAlgn="auto" latinLnBrk="0" hangingPunct="1">
                <a:lnSpc>
                  <a:spcPct val="100000"/>
                </a:lnSpc>
                <a:spcBef>
                  <a:spcPts val="0"/>
                </a:spcBef>
                <a:spcAft>
                  <a:spcPts val="0"/>
                </a:spcAft>
                <a:buClrTx/>
                <a:buSzTx/>
                <a:buFontTx/>
                <a:buNone/>
                <a:tabLst/>
                <a:defRPr/>
              </a:pPr>
              <a:t>43</a:t>
            </a:fld>
            <a:endParaRPr kumimoji="0" lang="en-US" sz="1050" b="0" i="0" u="none" strike="noStrike" kern="1200" cap="none" spc="0" normalizeH="0" baseline="0" noProof="0">
              <a:ln>
                <a:noFill/>
              </a:ln>
              <a:solidFill>
                <a:srgbClr val="00E5EF"/>
              </a:solidFill>
              <a:effectLst/>
              <a:uLnTx/>
              <a:uFillTx/>
              <a:latin typeface="Arial" panose="020B0604020202020204"/>
              <a:ea typeface="+mn-ea"/>
              <a:cs typeface="+mn-cs"/>
            </a:endParaRPr>
          </a:p>
        </p:txBody>
      </p:sp>
      <p:sp>
        <p:nvSpPr>
          <p:cNvPr id="11" name="Footer Placeholder 10">
            <a:extLst>
              <a:ext uri="{FF2B5EF4-FFF2-40B4-BE49-F238E27FC236}">
                <a16:creationId xmlns:a16="http://schemas.microsoft.com/office/drawing/2014/main" id="{6D4381A0-010B-410B-4C5F-DEBC427BFC13}"/>
              </a:ext>
            </a:extLst>
          </p:cNvPr>
          <p:cNvSpPr>
            <a:spLocks noGrp="1"/>
          </p:cNvSpPr>
          <p:nvPr>
            <p:ph type="ftr" sz="quarter" idx="11"/>
          </p:nvPr>
        </p:nvSpPr>
        <p:spPr>
          <a:xfrm>
            <a:off x="351312" y="6486524"/>
            <a:ext cx="11489376" cy="365125"/>
          </a:xfrm>
          <a:prstGeom prst="rect">
            <a:avLst/>
          </a:prstGeom>
        </p:spPr>
        <p:txBody>
          <a:bodyPr/>
          <a:lstStyle>
            <a:defPPr>
              <a:defRPr lang="en-US"/>
            </a:defPPr>
            <a:lvl1pPr marL="0" algn="ctr"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t>This information is for educational use only. Do not copy. Do not distribute.</a:t>
            </a:r>
            <a:endParaRPr kumimoji="0" lang="en-US" sz="1000" b="0" i="0" u="none" strike="noStrike" kern="1200" cap="none" spc="0" normalizeH="0" baseline="0" noProof="0">
              <a:ln>
                <a:noFill/>
              </a:ln>
              <a:solidFill>
                <a:srgbClr val="000000"/>
              </a:solidFill>
              <a:effectLst/>
              <a:uLnTx/>
              <a:uFillTx/>
              <a:latin typeface="Arial" panose="020B0604020202020204"/>
              <a:ea typeface="+mn-ea"/>
              <a:cs typeface="+mn-cs"/>
            </a:endParaRPr>
          </a:p>
        </p:txBody>
      </p:sp>
    </p:spTree>
    <p:extLst>
      <p:ext uri="{BB962C8B-B14F-4D97-AF65-F5344CB8AC3E}">
        <p14:creationId xmlns:p14="http://schemas.microsoft.com/office/powerpoint/2010/main" val="240073789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8716217-36C5-6653-893C-707844D1937F}"/>
              </a:ext>
            </a:extLst>
          </p:cNvPr>
          <p:cNvSpPr>
            <a:spLocks noGrp="1"/>
          </p:cNvSpPr>
          <p:nvPr>
            <p:ph type="title"/>
          </p:nvPr>
        </p:nvSpPr>
        <p:spPr/>
        <p:txBody>
          <a:bodyPr/>
          <a:lstStyle/>
          <a:p>
            <a:r>
              <a:rPr lang="en-GB"/>
              <a:t>Plain Language Summary (PLS) Imperatives</a:t>
            </a:r>
            <a:endParaRPr lang="en-US"/>
          </a:p>
        </p:txBody>
      </p:sp>
      <p:sp>
        <p:nvSpPr>
          <p:cNvPr id="10" name="Slide Number Placeholder 9">
            <a:extLst>
              <a:ext uri="{FF2B5EF4-FFF2-40B4-BE49-F238E27FC236}">
                <a16:creationId xmlns:a16="http://schemas.microsoft.com/office/drawing/2014/main" id="{A2241939-B547-C3D3-7722-22E84FF6A3EE}"/>
              </a:ext>
            </a:extLst>
          </p:cNvPr>
          <p:cNvSpPr>
            <a:spLocks noGrp="1"/>
          </p:cNvSpPr>
          <p:nvPr>
            <p:ph type="sldNum" sz="quarter" idx="12"/>
          </p:nvPr>
        </p:nvSpPr>
        <p:spPr>
          <a:xfrm>
            <a:off x="266470" y="6486524"/>
            <a:ext cx="527462" cy="365125"/>
          </a:xfrm>
          <a:prstGeom prst="rect">
            <a:avLst/>
          </a:prstGeom>
        </p:spPr>
        <p:txBody>
          <a:bodyPr/>
          <a:lstStyle>
            <a:defPPr>
              <a:defRPr lang="en-US"/>
            </a:defPPr>
            <a:lvl1pPr marL="0" algn="ctr" defTabSz="914400" rtl="0" eaLnBrk="1" latinLnBrk="0" hangingPunct="1">
              <a:defRPr sz="105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76B51402-D8AD-3345-AF1A-7CB73C854E7F}" type="slidenum">
              <a:rPr lang="en-US" smtClean="0"/>
              <a:pPr marL="0" marR="0" lvl="0" indent="0" algn="ctr" defTabSz="914400" rtl="0" eaLnBrk="1" fontAlgn="auto" latinLnBrk="0" hangingPunct="1">
                <a:lnSpc>
                  <a:spcPct val="100000"/>
                </a:lnSpc>
                <a:spcBef>
                  <a:spcPts val="0"/>
                </a:spcBef>
                <a:spcAft>
                  <a:spcPts val="0"/>
                </a:spcAft>
                <a:buClrTx/>
                <a:buSzTx/>
                <a:buFontTx/>
                <a:buNone/>
                <a:tabLst/>
                <a:defRPr/>
              </a:pPr>
              <a:t>44</a:t>
            </a:fld>
            <a:endParaRPr kumimoji="0" lang="en-US" sz="1050" b="0" i="0" u="none" strike="noStrike" kern="1200" cap="none" spc="0" normalizeH="0" baseline="0" noProof="0">
              <a:ln>
                <a:noFill/>
              </a:ln>
              <a:solidFill>
                <a:srgbClr val="00E5EF"/>
              </a:solidFill>
              <a:effectLst/>
              <a:uLnTx/>
              <a:uFillTx/>
              <a:latin typeface="Arial" panose="020B0604020202020204"/>
              <a:ea typeface="+mn-ea"/>
              <a:cs typeface="+mn-cs"/>
            </a:endParaRPr>
          </a:p>
        </p:txBody>
      </p:sp>
      <p:sp>
        <p:nvSpPr>
          <p:cNvPr id="11" name="Footer Placeholder 10">
            <a:extLst>
              <a:ext uri="{FF2B5EF4-FFF2-40B4-BE49-F238E27FC236}">
                <a16:creationId xmlns:a16="http://schemas.microsoft.com/office/drawing/2014/main" id="{6D4381A0-010B-410B-4C5F-DEBC427BFC13}"/>
              </a:ext>
            </a:extLst>
          </p:cNvPr>
          <p:cNvSpPr>
            <a:spLocks noGrp="1"/>
          </p:cNvSpPr>
          <p:nvPr>
            <p:ph type="ftr" sz="quarter" idx="11"/>
          </p:nvPr>
        </p:nvSpPr>
        <p:spPr>
          <a:xfrm>
            <a:off x="351312" y="6486524"/>
            <a:ext cx="11489376" cy="365125"/>
          </a:xfrm>
          <a:prstGeom prst="rect">
            <a:avLst/>
          </a:prstGeom>
        </p:spPr>
        <p:txBody>
          <a:bodyPr/>
          <a:lstStyle>
            <a:defPPr>
              <a:defRPr lang="en-US"/>
            </a:defPPr>
            <a:lvl1pPr marL="0" algn="ctr"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t>This information is for educational use only. Do not copy. Do not distribute.</a:t>
            </a:r>
            <a:endParaRPr kumimoji="0" lang="en-US" sz="1000" b="0" i="0" u="none" strike="noStrike" kern="1200" cap="none" spc="0" normalizeH="0" baseline="0" noProof="0">
              <a:ln>
                <a:noFill/>
              </a:ln>
              <a:solidFill>
                <a:srgbClr val="000000"/>
              </a:solidFill>
              <a:effectLst/>
              <a:uLnTx/>
              <a:uFillTx/>
              <a:latin typeface="Arial" panose="020B0604020202020204"/>
              <a:ea typeface="+mn-ea"/>
              <a:cs typeface="+mn-cs"/>
            </a:endParaRPr>
          </a:p>
        </p:txBody>
      </p:sp>
      <p:pic>
        <p:nvPicPr>
          <p:cNvPr id="14" name="Google Shape;591;p3" descr="A picture containing person, indoor&#10;&#10;Description automatically generated">
            <a:extLst>
              <a:ext uri="{FF2B5EF4-FFF2-40B4-BE49-F238E27FC236}">
                <a16:creationId xmlns:a16="http://schemas.microsoft.com/office/drawing/2014/main" id="{28144C05-82B0-45AA-4271-B24DE670ECEC}"/>
              </a:ext>
            </a:extLst>
          </p:cNvPr>
          <p:cNvPicPr preferRelativeResize="0"/>
          <p:nvPr/>
        </p:nvPicPr>
        <p:blipFill rotWithShape="1">
          <a:blip r:embed="rId2">
            <a:alphaModFix/>
          </a:blip>
          <a:srcRect/>
          <a:stretch/>
        </p:blipFill>
        <p:spPr>
          <a:xfrm>
            <a:off x="6096001" y="1584228"/>
            <a:ext cx="6095999" cy="3940500"/>
          </a:xfrm>
          <a:prstGeom prst="rect">
            <a:avLst/>
          </a:prstGeom>
          <a:noFill/>
          <a:ln>
            <a:noFill/>
          </a:ln>
        </p:spPr>
      </p:pic>
      <p:pic>
        <p:nvPicPr>
          <p:cNvPr id="15" name="Google Shape;592;p3" descr="A picture containing person, indoor&#10;&#10;Description automatically generated">
            <a:extLst>
              <a:ext uri="{FF2B5EF4-FFF2-40B4-BE49-F238E27FC236}">
                <a16:creationId xmlns:a16="http://schemas.microsoft.com/office/drawing/2014/main" id="{861D049E-AC1D-3B07-F098-2F4E0CB99378}"/>
              </a:ext>
            </a:extLst>
          </p:cNvPr>
          <p:cNvPicPr preferRelativeResize="0"/>
          <p:nvPr/>
        </p:nvPicPr>
        <p:blipFill rotWithShape="1">
          <a:blip r:embed="rId3">
            <a:alphaModFix/>
          </a:blip>
          <a:srcRect l="19003" t="13438" r="13439" b="21065"/>
          <a:stretch/>
        </p:blipFill>
        <p:spPr>
          <a:xfrm>
            <a:off x="1" y="1584228"/>
            <a:ext cx="6096000" cy="3932114"/>
          </a:xfrm>
          <a:prstGeom prst="rect">
            <a:avLst/>
          </a:prstGeom>
          <a:noFill/>
          <a:ln>
            <a:noFill/>
          </a:ln>
        </p:spPr>
      </p:pic>
      <p:sp>
        <p:nvSpPr>
          <p:cNvPr id="16" name="Google Shape;593;p3">
            <a:extLst>
              <a:ext uri="{FF2B5EF4-FFF2-40B4-BE49-F238E27FC236}">
                <a16:creationId xmlns:a16="http://schemas.microsoft.com/office/drawing/2014/main" id="{C33C1470-0CDD-0C5C-1D1A-68EF1FF92F95}"/>
              </a:ext>
            </a:extLst>
          </p:cNvPr>
          <p:cNvSpPr txBox="1"/>
          <p:nvPr/>
        </p:nvSpPr>
        <p:spPr>
          <a:xfrm>
            <a:off x="1206700" y="4310646"/>
            <a:ext cx="4039765" cy="1181990"/>
          </a:xfrm>
          <a:prstGeom prst="rect">
            <a:avLst/>
          </a:prstGeom>
          <a:solidFill>
            <a:srgbClr val="FFFFFF">
              <a:alpha val="88627"/>
            </a:srgbClr>
          </a:solidFill>
          <a:ln>
            <a:noFill/>
          </a:ln>
        </p:spPr>
        <p:txBody>
          <a:bodyPr spcFirstLastPara="1" wrap="square" lIns="91425" tIns="45700" rIns="91425" bIns="1620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3600" b="0" i="0" u="none" strike="noStrike" kern="0" cap="none" spc="0" normalizeH="0" baseline="0" noProof="0">
                <a:ln>
                  <a:noFill/>
                </a:ln>
                <a:solidFill>
                  <a:srgbClr val="2700A0"/>
                </a:solidFill>
                <a:effectLst/>
                <a:uLnTx/>
                <a:uFillTx/>
                <a:latin typeface="Arial" panose="020B0604020202020204"/>
                <a:ea typeface="Arial"/>
                <a:cs typeface="Arial"/>
                <a:sym typeface="Arial"/>
              </a:rPr>
              <a:t>Ethical </a:t>
            </a:r>
            <a:endParaRPr kumimoji="0" sz="1400" b="0" i="0" u="none" strike="noStrike" kern="0" cap="none" spc="0" normalizeH="0" baseline="0" noProof="0">
              <a:ln>
                <a:noFill/>
              </a:ln>
              <a:solidFill>
                <a:srgbClr val="000000"/>
              </a:solidFill>
              <a:effectLst/>
              <a:uLnTx/>
              <a:uFillTx/>
              <a:latin typeface="Arial" panose="020B0604020202020204"/>
              <a:ea typeface="+mn-ea"/>
              <a:cs typeface="Arial"/>
              <a:sym typeface="Arial"/>
            </a:endParaRPr>
          </a:p>
        </p:txBody>
      </p:sp>
      <p:sp>
        <p:nvSpPr>
          <p:cNvPr id="17" name="Google Shape;594;p3">
            <a:extLst>
              <a:ext uri="{FF2B5EF4-FFF2-40B4-BE49-F238E27FC236}">
                <a16:creationId xmlns:a16="http://schemas.microsoft.com/office/drawing/2014/main" id="{A1B7A2B4-588C-FD90-5A87-F4A32901A8EC}"/>
              </a:ext>
            </a:extLst>
          </p:cNvPr>
          <p:cNvSpPr txBox="1"/>
          <p:nvPr/>
        </p:nvSpPr>
        <p:spPr>
          <a:xfrm>
            <a:off x="7123770" y="4305943"/>
            <a:ext cx="4039765" cy="1181990"/>
          </a:xfrm>
          <a:prstGeom prst="rect">
            <a:avLst/>
          </a:prstGeom>
          <a:solidFill>
            <a:srgbClr val="FFFFFF">
              <a:alpha val="88627"/>
            </a:srgbClr>
          </a:solidFill>
          <a:ln>
            <a:noFill/>
          </a:ln>
        </p:spPr>
        <p:txBody>
          <a:bodyPr spcFirstLastPara="1" wrap="square" lIns="91425" tIns="45700" rIns="91425" bIns="1620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3600" b="0" i="0" u="none" strike="noStrike" kern="0" cap="none" spc="0" normalizeH="0" baseline="0" noProof="0">
                <a:ln>
                  <a:noFill/>
                </a:ln>
                <a:solidFill>
                  <a:srgbClr val="5B36BE"/>
                </a:solidFill>
                <a:effectLst/>
                <a:uLnTx/>
                <a:uFillTx/>
                <a:latin typeface="Arial" panose="020B0604020202020204"/>
                <a:ea typeface="Arial"/>
                <a:cs typeface="Arial"/>
                <a:sym typeface="Arial"/>
              </a:rPr>
              <a:t>Regulatory</a:t>
            </a:r>
            <a:endParaRPr kumimoji="0" sz="1400" b="0" i="0" u="none" strike="noStrike" kern="0" cap="none" spc="0" normalizeH="0" baseline="0" noProof="0">
              <a:ln>
                <a:noFill/>
              </a:ln>
              <a:solidFill>
                <a:srgbClr val="000000"/>
              </a:solidFill>
              <a:effectLst/>
              <a:uLnTx/>
              <a:uFillTx/>
              <a:latin typeface="Arial" panose="020B0604020202020204"/>
              <a:ea typeface="+mn-ea"/>
              <a:cs typeface="Arial"/>
              <a:sym typeface="Arial"/>
            </a:endParaRPr>
          </a:p>
        </p:txBody>
      </p:sp>
      <p:sp>
        <p:nvSpPr>
          <p:cNvPr id="18" name="Google Shape;595;p3">
            <a:extLst>
              <a:ext uri="{FF2B5EF4-FFF2-40B4-BE49-F238E27FC236}">
                <a16:creationId xmlns:a16="http://schemas.microsoft.com/office/drawing/2014/main" id="{576AEBED-0D8D-1B51-649B-4D0FA6D8D12F}"/>
              </a:ext>
            </a:extLst>
          </p:cNvPr>
          <p:cNvSpPr/>
          <p:nvPr/>
        </p:nvSpPr>
        <p:spPr>
          <a:xfrm>
            <a:off x="1209594" y="5492636"/>
            <a:ext cx="4040461" cy="46395"/>
          </a:xfrm>
          <a:prstGeom prst="rect">
            <a:avLst/>
          </a:prstGeom>
          <a:solidFill>
            <a:srgbClr val="AC8700"/>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350" b="0" i="0" u="none" strike="noStrike" kern="0" cap="none" spc="0" normalizeH="0" baseline="0" noProof="0">
              <a:ln>
                <a:noFill/>
              </a:ln>
              <a:solidFill>
                <a:srgbClr val="FFFFFF"/>
              </a:solidFill>
              <a:effectLst/>
              <a:uLnTx/>
              <a:uFillTx/>
              <a:latin typeface="Arial" panose="020B0604020202020204"/>
              <a:ea typeface="Arial"/>
              <a:cs typeface="Arial"/>
              <a:sym typeface="Arial"/>
            </a:endParaRPr>
          </a:p>
        </p:txBody>
      </p:sp>
      <p:sp>
        <p:nvSpPr>
          <p:cNvPr id="19" name="Google Shape;596;p3">
            <a:extLst>
              <a:ext uri="{FF2B5EF4-FFF2-40B4-BE49-F238E27FC236}">
                <a16:creationId xmlns:a16="http://schemas.microsoft.com/office/drawing/2014/main" id="{FD9E2672-9EA0-3583-C835-F581EC9C9066}"/>
              </a:ext>
            </a:extLst>
          </p:cNvPr>
          <p:cNvSpPr txBox="1"/>
          <p:nvPr/>
        </p:nvSpPr>
        <p:spPr>
          <a:xfrm>
            <a:off x="1843472" y="5257379"/>
            <a:ext cx="2772707" cy="517925"/>
          </a:xfrm>
          <a:prstGeom prst="rect">
            <a:avLst/>
          </a:prstGeom>
          <a:solidFill>
            <a:srgbClr val="270089"/>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500" b="0" i="0" u="none" strike="noStrike" kern="0" cap="none" spc="0" normalizeH="0" baseline="0" noProof="0">
                <a:ln>
                  <a:noFill/>
                </a:ln>
                <a:solidFill>
                  <a:srgbClr val="FFFFFF"/>
                </a:solidFill>
                <a:effectLst/>
                <a:uLnTx/>
                <a:uFillTx/>
                <a:latin typeface="Arial" panose="020B0604020202020204"/>
                <a:ea typeface="Arial"/>
                <a:cs typeface="Arial"/>
                <a:sym typeface="Arial"/>
              </a:rPr>
              <a:t>imperative</a:t>
            </a:r>
            <a:endParaRPr kumimoji="0" sz="1400" b="0" i="0" u="none" strike="noStrike" kern="0" cap="none" spc="0" normalizeH="0" baseline="0" noProof="0">
              <a:ln>
                <a:noFill/>
              </a:ln>
              <a:solidFill>
                <a:srgbClr val="000000"/>
              </a:solidFill>
              <a:effectLst/>
              <a:uLnTx/>
              <a:uFillTx/>
              <a:latin typeface="Arial" panose="020B0604020202020204"/>
              <a:ea typeface="+mn-ea"/>
              <a:cs typeface="Arial"/>
              <a:sym typeface="Arial"/>
            </a:endParaRPr>
          </a:p>
        </p:txBody>
      </p:sp>
      <p:sp>
        <p:nvSpPr>
          <p:cNvPr id="20" name="Google Shape;597;p3">
            <a:extLst>
              <a:ext uri="{FF2B5EF4-FFF2-40B4-BE49-F238E27FC236}">
                <a16:creationId xmlns:a16="http://schemas.microsoft.com/office/drawing/2014/main" id="{63BCBFBA-3889-4449-B79A-10585E15D4CB}"/>
              </a:ext>
            </a:extLst>
          </p:cNvPr>
          <p:cNvSpPr/>
          <p:nvPr/>
        </p:nvSpPr>
        <p:spPr>
          <a:xfrm>
            <a:off x="7123770" y="5464736"/>
            <a:ext cx="4040461" cy="46395"/>
          </a:xfrm>
          <a:prstGeom prst="rect">
            <a:avLst/>
          </a:prstGeom>
          <a:solidFill>
            <a:srgbClr val="AC8700"/>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350" b="0" i="0" u="none" strike="noStrike" kern="0" cap="none" spc="0" normalizeH="0" baseline="0" noProof="0">
              <a:ln>
                <a:noFill/>
              </a:ln>
              <a:solidFill>
                <a:srgbClr val="FFFFFF"/>
              </a:solidFill>
              <a:effectLst/>
              <a:uLnTx/>
              <a:uFillTx/>
              <a:latin typeface="Arial" panose="020B0604020202020204"/>
              <a:ea typeface="Arial"/>
              <a:cs typeface="Arial"/>
              <a:sym typeface="Arial"/>
            </a:endParaRPr>
          </a:p>
        </p:txBody>
      </p:sp>
      <p:sp>
        <p:nvSpPr>
          <p:cNvPr id="21" name="Google Shape;598;p3">
            <a:extLst>
              <a:ext uri="{FF2B5EF4-FFF2-40B4-BE49-F238E27FC236}">
                <a16:creationId xmlns:a16="http://schemas.microsoft.com/office/drawing/2014/main" id="{5BF0BC80-95B2-CDC2-F31E-687EF219A454}"/>
              </a:ext>
            </a:extLst>
          </p:cNvPr>
          <p:cNvSpPr txBox="1"/>
          <p:nvPr/>
        </p:nvSpPr>
        <p:spPr>
          <a:xfrm>
            <a:off x="7757646" y="5265765"/>
            <a:ext cx="2772707" cy="517925"/>
          </a:xfrm>
          <a:prstGeom prst="rect">
            <a:avLst/>
          </a:prstGeom>
          <a:solidFill>
            <a:srgbClr val="5B36BE"/>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500" b="0" i="0" u="none" strike="noStrike" kern="0" cap="none" spc="0" normalizeH="0" baseline="0" noProof="0">
                <a:ln>
                  <a:noFill/>
                </a:ln>
                <a:solidFill>
                  <a:srgbClr val="FFFFFF"/>
                </a:solidFill>
                <a:effectLst/>
                <a:uLnTx/>
                <a:uFillTx/>
                <a:latin typeface="Arial" panose="020B0604020202020204"/>
                <a:ea typeface="Arial"/>
                <a:cs typeface="Arial"/>
                <a:sym typeface="Arial"/>
              </a:rPr>
              <a:t>imperative</a:t>
            </a:r>
            <a:endParaRPr kumimoji="0" sz="1400" b="0" i="0" u="none" strike="noStrike" kern="0" cap="none" spc="0" normalizeH="0" baseline="0" noProof="0">
              <a:ln>
                <a:noFill/>
              </a:ln>
              <a:solidFill>
                <a:srgbClr val="000000"/>
              </a:solidFill>
              <a:effectLst/>
              <a:uLnTx/>
              <a:uFillTx/>
              <a:latin typeface="Arial" panose="020B0604020202020204"/>
              <a:ea typeface="+mn-ea"/>
              <a:cs typeface="Arial"/>
              <a:sym typeface="Arial"/>
            </a:endParaRPr>
          </a:p>
        </p:txBody>
      </p:sp>
      <p:sp>
        <p:nvSpPr>
          <p:cNvPr id="22" name="Google Shape;599;p3">
            <a:extLst>
              <a:ext uri="{FF2B5EF4-FFF2-40B4-BE49-F238E27FC236}">
                <a16:creationId xmlns:a16="http://schemas.microsoft.com/office/drawing/2014/main" id="{AD2770DA-3615-041A-70F1-A875D79886B9}"/>
              </a:ext>
            </a:extLst>
          </p:cNvPr>
          <p:cNvSpPr txBox="1"/>
          <p:nvPr/>
        </p:nvSpPr>
        <p:spPr>
          <a:xfrm>
            <a:off x="612303" y="6478138"/>
            <a:ext cx="3477443" cy="276959"/>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srgbClr val="000000"/>
                </a:solidFill>
                <a:effectLst/>
                <a:uLnTx/>
                <a:uFillTx/>
                <a:latin typeface="Open Sans Light"/>
                <a:ea typeface="Open Sans Light"/>
                <a:cs typeface="Open Sans Light"/>
                <a:sym typeface="Open Sans Light"/>
              </a:rPr>
              <a:t>European Commission Clinical Trials Expert Group. Good Lay Summary Practice. October 2021.</a:t>
            </a:r>
            <a:br>
              <a:rPr kumimoji="0" lang="en-GB" sz="600" b="0" i="0" u="none" strike="noStrike" kern="1200" cap="none" spc="0" normalizeH="0" baseline="0" noProof="0">
                <a:ln>
                  <a:noFill/>
                </a:ln>
                <a:solidFill>
                  <a:srgbClr val="000000"/>
                </a:solidFill>
                <a:effectLst/>
                <a:uLnTx/>
                <a:uFillTx/>
                <a:latin typeface="Open Sans Light"/>
                <a:ea typeface="Open Sans Light"/>
                <a:cs typeface="Open Sans Light"/>
                <a:sym typeface="Open Sans Light"/>
              </a:rPr>
            </a:br>
            <a:r>
              <a:rPr kumimoji="0" lang="en-GB" sz="600" b="0" i="0" u="none" strike="noStrike" kern="1200" cap="none" spc="0" normalizeH="0" baseline="0" noProof="0">
                <a:ln>
                  <a:noFill/>
                </a:ln>
                <a:solidFill>
                  <a:srgbClr val="000000"/>
                </a:solidFill>
                <a:effectLst/>
                <a:uLnTx/>
                <a:uFillTx/>
                <a:latin typeface="Open Sans Light"/>
                <a:ea typeface="Open Sans Light"/>
                <a:cs typeface="Open Sans Light"/>
                <a:sym typeface="Open Sans Light"/>
              </a:rPr>
              <a:t>Available at: https://health.ec.europa.eu/system/files/2021-10/glsp_en_0.pdf</a:t>
            </a:r>
            <a:endParaRPr kumimoji="0" sz="1400" b="0" i="0" u="none" strike="noStrike" kern="1200" cap="none" spc="0" normalizeH="0" baseline="0" noProof="0">
              <a:ln>
                <a:noFill/>
              </a:ln>
              <a:solidFill>
                <a:srgbClr val="000000"/>
              </a:solidFill>
              <a:effectLst/>
              <a:uLnTx/>
              <a:uFillTx/>
              <a:latin typeface="Arial" panose="020B0604020202020204"/>
              <a:ea typeface="+mn-ea"/>
              <a:cs typeface="+mn-cs"/>
            </a:endParaRPr>
          </a:p>
        </p:txBody>
      </p:sp>
    </p:spTree>
    <p:extLst>
      <p:ext uri="{BB962C8B-B14F-4D97-AF65-F5344CB8AC3E}">
        <p14:creationId xmlns:p14="http://schemas.microsoft.com/office/powerpoint/2010/main" val="3838494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8716217-36C5-6653-893C-707844D1937F}"/>
              </a:ext>
            </a:extLst>
          </p:cNvPr>
          <p:cNvSpPr>
            <a:spLocks noGrp="1"/>
          </p:cNvSpPr>
          <p:nvPr>
            <p:ph type="title"/>
          </p:nvPr>
        </p:nvSpPr>
        <p:spPr/>
        <p:txBody>
          <a:bodyPr/>
          <a:lstStyle/>
          <a:p>
            <a:r>
              <a:rPr lang="en-GB"/>
              <a:t>Current PLS documents are not fit for purpose</a:t>
            </a:r>
            <a:endParaRPr lang="en-US"/>
          </a:p>
        </p:txBody>
      </p:sp>
      <p:sp>
        <p:nvSpPr>
          <p:cNvPr id="10" name="Slide Number Placeholder 9">
            <a:extLst>
              <a:ext uri="{FF2B5EF4-FFF2-40B4-BE49-F238E27FC236}">
                <a16:creationId xmlns:a16="http://schemas.microsoft.com/office/drawing/2014/main" id="{A2241939-B547-C3D3-7722-22E84FF6A3EE}"/>
              </a:ext>
            </a:extLst>
          </p:cNvPr>
          <p:cNvSpPr>
            <a:spLocks noGrp="1"/>
          </p:cNvSpPr>
          <p:nvPr>
            <p:ph type="sldNum" sz="quarter" idx="12"/>
          </p:nvPr>
        </p:nvSpPr>
        <p:spPr>
          <a:xfrm>
            <a:off x="266470" y="6486524"/>
            <a:ext cx="527462" cy="365125"/>
          </a:xfrm>
          <a:prstGeom prst="rect">
            <a:avLst/>
          </a:prstGeom>
        </p:spPr>
        <p:txBody>
          <a:bodyPr/>
          <a:lstStyle>
            <a:defPPr>
              <a:defRPr lang="en-US"/>
            </a:defPPr>
            <a:lvl1pPr marL="0" algn="ctr" defTabSz="914400" rtl="0" eaLnBrk="1" latinLnBrk="0" hangingPunct="1">
              <a:defRPr sz="105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76B51402-D8AD-3345-AF1A-7CB73C854E7F}" type="slidenum">
              <a:rPr lang="en-US" smtClean="0"/>
              <a:pPr marL="0" marR="0" lvl="0" indent="0" algn="ctr" defTabSz="914400" rtl="0" eaLnBrk="1" fontAlgn="auto" latinLnBrk="0" hangingPunct="1">
                <a:lnSpc>
                  <a:spcPct val="100000"/>
                </a:lnSpc>
                <a:spcBef>
                  <a:spcPts val="0"/>
                </a:spcBef>
                <a:spcAft>
                  <a:spcPts val="0"/>
                </a:spcAft>
                <a:buClrTx/>
                <a:buSzTx/>
                <a:buFontTx/>
                <a:buNone/>
                <a:tabLst/>
                <a:defRPr/>
              </a:pPr>
              <a:t>45</a:t>
            </a:fld>
            <a:endParaRPr kumimoji="0" lang="en-US" sz="1050" b="0" i="0" u="none" strike="noStrike" kern="1200" cap="none" spc="0" normalizeH="0" baseline="0" noProof="0">
              <a:ln>
                <a:noFill/>
              </a:ln>
              <a:solidFill>
                <a:srgbClr val="00E5EF"/>
              </a:solidFill>
              <a:effectLst/>
              <a:uLnTx/>
              <a:uFillTx/>
              <a:latin typeface="Arial" panose="020B0604020202020204"/>
              <a:ea typeface="+mn-ea"/>
              <a:cs typeface="+mn-cs"/>
            </a:endParaRPr>
          </a:p>
        </p:txBody>
      </p:sp>
      <p:sp>
        <p:nvSpPr>
          <p:cNvPr id="11" name="Footer Placeholder 10">
            <a:extLst>
              <a:ext uri="{FF2B5EF4-FFF2-40B4-BE49-F238E27FC236}">
                <a16:creationId xmlns:a16="http://schemas.microsoft.com/office/drawing/2014/main" id="{6D4381A0-010B-410B-4C5F-DEBC427BFC13}"/>
              </a:ext>
            </a:extLst>
          </p:cNvPr>
          <p:cNvSpPr>
            <a:spLocks noGrp="1"/>
          </p:cNvSpPr>
          <p:nvPr>
            <p:ph type="ftr" sz="quarter" idx="11"/>
          </p:nvPr>
        </p:nvSpPr>
        <p:spPr>
          <a:xfrm>
            <a:off x="351312" y="6486524"/>
            <a:ext cx="11489376" cy="365125"/>
          </a:xfrm>
          <a:prstGeom prst="rect">
            <a:avLst/>
          </a:prstGeom>
        </p:spPr>
        <p:txBody>
          <a:bodyPr/>
          <a:lstStyle>
            <a:defPPr>
              <a:defRPr lang="en-US"/>
            </a:defPPr>
            <a:lvl1pPr marL="0" algn="ctr"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t>This information is for educational use only. Do not copy. Do not distribute.</a:t>
            </a:r>
            <a:endParaRPr kumimoji="0" lang="en-US" sz="1000" b="0" i="0" u="none" strike="noStrike" kern="1200" cap="none" spc="0" normalizeH="0" baseline="0" noProof="0">
              <a:ln>
                <a:noFill/>
              </a:ln>
              <a:solidFill>
                <a:srgbClr val="000000"/>
              </a:solidFill>
              <a:effectLst/>
              <a:uLnTx/>
              <a:uFillTx/>
              <a:latin typeface="Arial" panose="020B0604020202020204"/>
              <a:ea typeface="+mn-ea"/>
              <a:cs typeface="+mn-cs"/>
            </a:endParaRPr>
          </a:p>
        </p:txBody>
      </p:sp>
      <p:pic>
        <p:nvPicPr>
          <p:cNvPr id="2" name="Google Shape;604;p4">
            <a:extLst>
              <a:ext uri="{FF2B5EF4-FFF2-40B4-BE49-F238E27FC236}">
                <a16:creationId xmlns:a16="http://schemas.microsoft.com/office/drawing/2014/main" id="{38CA1AE2-B530-9B3F-8CC1-83E956518F3E}"/>
              </a:ext>
            </a:extLst>
          </p:cNvPr>
          <p:cNvPicPr preferRelativeResize="0"/>
          <p:nvPr/>
        </p:nvPicPr>
        <p:blipFill rotWithShape="1">
          <a:blip r:embed="rId2">
            <a:alphaModFix/>
          </a:blip>
          <a:srcRect l="27889" t="11495" r="31772" b="8045"/>
          <a:stretch/>
        </p:blipFill>
        <p:spPr>
          <a:xfrm>
            <a:off x="7704705" y="1945489"/>
            <a:ext cx="2456169" cy="3266181"/>
          </a:xfrm>
          <a:prstGeom prst="rect">
            <a:avLst/>
          </a:prstGeom>
          <a:noFill/>
          <a:ln w="9525" cap="flat" cmpd="sng">
            <a:solidFill>
              <a:schemeClr val="dk1"/>
            </a:solidFill>
            <a:prstDash val="solid"/>
            <a:round/>
            <a:headEnd type="none" w="sm" len="sm"/>
            <a:tailEnd type="none" w="sm" len="sm"/>
          </a:ln>
          <a:effectLst>
            <a:outerShdw blurRad="50800" dist="38100" dir="2700000" algn="tl" rotWithShape="0">
              <a:srgbClr val="000000">
                <a:alpha val="40000"/>
              </a:srgbClr>
            </a:outerShdw>
          </a:effectLst>
        </p:spPr>
      </p:pic>
      <p:pic>
        <p:nvPicPr>
          <p:cNvPr id="3" name="Google Shape;605;p4">
            <a:extLst>
              <a:ext uri="{FF2B5EF4-FFF2-40B4-BE49-F238E27FC236}">
                <a16:creationId xmlns:a16="http://schemas.microsoft.com/office/drawing/2014/main" id="{82855989-8FB3-2174-40EF-1E0F2092F68D}"/>
              </a:ext>
            </a:extLst>
          </p:cNvPr>
          <p:cNvPicPr preferRelativeResize="0"/>
          <p:nvPr/>
        </p:nvPicPr>
        <p:blipFill rotWithShape="1">
          <a:blip r:embed="rId3">
            <a:alphaModFix/>
          </a:blip>
          <a:srcRect l="27460" t="8460" r="29076" b="5194"/>
          <a:stretch/>
        </p:blipFill>
        <p:spPr>
          <a:xfrm>
            <a:off x="2861418" y="1933543"/>
            <a:ext cx="2467237" cy="3267611"/>
          </a:xfrm>
          <a:prstGeom prst="rect">
            <a:avLst/>
          </a:prstGeom>
          <a:noFill/>
          <a:ln w="9525" cap="flat" cmpd="sng">
            <a:solidFill>
              <a:schemeClr val="dk1"/>
            </a:solidFill>
            <a:prstDash val="solid"/>
            <a:round/>
            <a:headEnd type="none" w="sm" len="sm"/>
            <a:tailEnd type="none" w="sm" len="sm"/>
          </a:ln>
          <a:effectLst>
            <a:outerShdw blurRad="50800" dist="38100" dir="2700000" algn="tl" rotWithShape="0">
              <a:srgbClr val="000000">
                <a:alpha val="40000"/>
              </a:srgbClr>
            </a:outerShdw>
          </a:effectLst>
        </p:spPr>
      </p:pic>
      <p:pic>
        <p:nvPicPr>
          <p:cNvPr id="4" name="Google Shape;606;p4">
            <a:extLst>
              <a:ext uri="{FF2B5EF4-FFF2-40B4-BE49-F238E27FC236}">
                <a16:creationId xmlns:a16="http://schemas.microsoft.com/office/drawing/2014/main" id="{2D30F390-7242-C9EA-7A3E-3C74089C3252}"/>
              </a:ext>
            </a:extLst>
          </p:cNvPr>
          <p:cNvPicPr preferRelativeResize="0"/>
          <p:nvPr/>
        </p:nvPicPr>
        <p:blipFill rotWithShape="1">
          <a:blip r:embed="rId4">
            <a:alphaModFix/>
          </a:blip>
          <a:srcRect l="27461" t="8184" r="29136" b="5103"/>
          <a:stretch/>
        </p:blipFill>
        <p:spPr>
          <a:xfrm>
            <a:off x="1979113" y="1806596"/>
            <a:ext cx="2467236" cy="3286165"/>
          </a:xfrm>
          <a:prstGeom prst="rect">
            <a:avLst/>
          </a:prstGeom>
          <a:noFill/>
          <a:ln w="9525" cap="flat" cmpd="sng">
            <a:solidFill>
              <a:schemeClr val="dk1"/>
            </a:solidFill>
            <a:prstDash val="solid"/>
            <a:round/>
            <a:headEnd type="none" w="sm" len="sm"/>
            <a:tailEnd type="none" w="sm" len="sm"/>
          </a:ln>
          <a:effectLst>
            <a:outerShdw blurRad="50800" dist="38100" dir="2700000" algn="tl" rotWithShape="0">
              <a:srgbClr val="000000">
                <a:alpha val="40000"/>
              </a:srgbClr>
            </a:outerShdw>
          </a:effectLst>
        </p:spPr>
      </p:pic>
      <p:sp>
        <p:nvSpPr>
          <p:cNvPr id="5" name="Google Shape;607;p4">
            <a:extLst>
              <a:ext uri="{FF2B5EF4-FFF2-40B4-BE49-F238E27FC236}">
                <a16:creationId xmlns:a16="http://schemas.microsoft.com/office/drawing/2014/main" id="{04969C6C-8DF6-BB4B-6F4E-05C8F1EE75CB}"/>
              </a:ext>
            </a:extLst>
          </p:cNvPr>
          <p:cNvSpPr txBox="1"/>
          <p:nvPr/>
        </p:nvSpPr>
        <p:spPr>
          <a:xfrm>
            <a:off x="1874772" y="5413105"/>
            <a:ext cx="3649200" cy="738623"/>
          </a:xfrm>
          <a:prstGeom prst="rect">
            <a:avLst/>
          </a:prstGeom>
          <a:solidFill>
            <a:srgbClr val="4F2F92"/>
          </a:solid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rgbClr val="FFFFFF"/>
                </a:solidFill>
                <a:effectLst/>
                <a:uLnTx/>
                <a:uFillTx/>
                <a:latin typeface="Open Sans Light"/>
                <a:ea typeface="Open Sans Light"/>
                <a:cs typeface="Open Sans Light"/>
                <a:sym typeface="Open Sans Light"/>
              </a:rPr>
              <a:t>“Analysis of readability indicated that they may be </a:t>
            </a:r>
            <a:r>
              <a:rPr kumimoji="0" lang="en-GB" sz="1050" b="1" i="0" u="none" strike="noStrike" kern="1200" cap="none" spc="0" normalizeH="0" baseline="0" noProof="0">
                <a:ln>
                  <a:noFill/>
                </a:ln>
                <a:solidFill>
                  <a:srgbClr val="FFFFFF"/>
                </a:solidFill>
                <a:effectLst/>
                <a:uLnTx/>
                <a:uFillTx/>
                <a:latin typeface="Open Sans Light"/>
                <a:ea typeface="Open Sans Light"/>
                <a:cs typeface="Open Sans Light"/>
                <a:sym typeface="Open Sans Light"/>
              </a:rPr>
              <a:t>difficult to read for the lay population</a:t>
            </a:r>
            <a:r>
              <a:rPr kumimoji="0" lang="en-GB" sz="1050" b="0" i="0" u="none" strike="noStrike" kern="1200" cap="none" spc="0" normalizeH="0" baseline="0" noProof="0">
                <a:ln>
                  <a:noFill/>
                </a:ln>
                <a:solidFill>
                  <a:srgbClr val="FFFFFF"/>
                </a:solidFill>
                <a:effectLst/>
                <a:uLnTx/>
                <a:uFillTx/>
                <a:latin typeface="Open Sans Light"/>
                <a:ea typeface="Open Sans Light"/>
                <a:cs typeface="Open Sans Light"/>
                <a:sym typeface="Open Sans Light"/>
              </a:rPr>
              <a:t> without medical education. Our results indicate that </a:t>
            </a:r>
            <a:r>
              <a:rPr kumimoji="0" lang="en-GB" sz="1050" b="1" i="0" u="none" strike="noStrike" kern="1200" cap="none" spc="0" normalizeH="0" baseline="0" noProof="0">
                <a:ln>
                  <a:noFill/>
                </a:ln>
                <a:solidFill>
                  <a:srgbClr val="FFFFFF"/>
                </a:solidFill>
                <a:effectLst/>
                <a:uLnTx/>
                <a:uFillTx/>
                <a:latin typeface="Open Sans Light"/>
                <a:ea typeface="Open Sans Light"/>
                <a:cs typeface="Open Sans Light"/>
                <a:sym typeface="Open Sans Light"/>
              </a:rPr>
              <a:t>PLSs may not be so plain</a:t>
            </a:r>
            <a:r>
              <a:rPr kumimoji="0" lang="en-GB" sz="1050" b="0" i="0" u="none" strike="noStrike" kern="1200" cap="none" spc="0" normalizeH="0" baseline="0" noProof="0">
                <a:ln>
                  <a:noFill/>
                </a:ln>
                <a:solidFill>
                  <a:srgbClr val="FFFFFF"/>
                </a:solidFill>
                <a:effectLst/>
                <a:uLnTx/>
                <a:uFillTx/>
                <a:latin typeface="Open Sans Light"/>
                <a:ea typeface="Open Sans Light"/>
                <a:cs typeface="Open Sans Light"/>
                <a:sym typeface="Open Sans Light"/>
              </a:rPr>
              <a:t>, and that the writing of Cochrane </a:t>
            </a:r>
            <a:r>
              <a:rPr kumimoji="0" lang="en-GB" sz="1050" b="1" i="0" u="none" strike="noStrike" kern="1200" cap="none" spc="0" normalizeH="0" baseline="0" noProof="0">
                <a:ln>
                  <a:noFill/>
                </a:ln>
                <a:solidFill>
                  <a:srgbClr val="FFFFFF"/>
                </a:solidFill>
                <a:effectLst/>
                <a:uLnTx/>
                <a:uFillTx/>
                <a:latin typeface="Open Sans Light"/>
                <a:ea typeface="Open Sans Light"/>
                <a:cs typeface="Open Sans Light"/>
                <a:sym typeface="Open Sans Light"/>
              </a:rPr>
              <a:t>PLSs requires more effort</a:t>
            </a:r>
            <a:r>
              <a:rPr kumimoji="0" lang="en-GB" sz="1050" b="0" i="0" u="none" strike="noStrike" kern="1200" cap="none" spc="0" normalizeH="0" baseline="0" noProof="0">
                <a:ln>
                  <a:noFill/>
                </a:ln>
                <a:solidFill>
                  <a:srgbClr val="FFFFFF"/>
                </a:solidFill>
                <a:effectLst/>
                <a:uLnTx/>
                <a:uFillTx/>
                <a:latin typeface="Open Sans Light"/>
                <a:ea typeface="Open Sans Light"/>
                <a:cs typeface="Open Sans Light"/>
                <a:sym typeface="Open Sans Light"/>
              </a:rPr>
              <a:t>.”</a:t>
            </a:r>
            <a:r>
              <a:rPr kumimoji="0" lang="en-GB" sz="1050" b="0" i="0" u="none" strike="noStrike" kern="1200" cap="none" spc="0" normalizeH="0" baseline="30000" noProof="0">
                <a:ln>
                  <a:noFill/>
                </a:ln>
                <a:solidFill>
                  <a:srgbClr val="FFFFFF"/>
                </a:solidFill>
                <a:effectLst/>
                <a:uLnTx/>
                <a:uFillTx/>
                <a:latin typeface="Open Sans Light"/>
                <a:ea typeface="Open Sans Light"/>
                <a:cs typeface="Open Sans Light"/>
                <a:sym typeface="Open Sans Light"/>
              </a:rPr>
              <a:t>1</a:t>
            </a:r>
            <a:endParaRPr kumimoji="0" sz="1050" b="0" i="0" u="none" strike="noStrike" kern="1200" cap="none" spc="0" normalizeH="0" baseline="30000" noProof="0">
              <a:ln>
                <a:noFill/>
              </a:ln>
              <a:solidFill>
                <a:srgbClr val="FFFFFF"/>
              </a:solidFill>
              <a:effectLst/>
              <a:uLnTx/>
              <a:uFillTx/>
              <a:latin typeface="Arial"/>
              <a:ea typeface="Arial"/>
              <a:cs typeface="Arial"/>
              <a:sym typeface="Arial"/>
            </a:endParaRPr>
          </a:p>
        </p:txBody>
      </p:sp>
      <p:pic>
        <p:nvPicPr>
          <p:cNvPr id="8" name="Google Shape;609;p4">
            <a:extLst>
              <a:ext uri="{FF2B5EF4-FFF2-40B4-BE49-F238E27FC236}">
                <a16:creationId xmlns:a16="http://schemas.microsoft.com/office/drawing/2014/main" id="{E959C4FA-F73C-6A1D-6C70-5E5F9A60C0DF}"/>
              </a:ext>
            </a:extLst>
          </p:cNvPr>
          <p:cNvPicPr preferRelativeResize="0"/>
          <p:nvPr/>
        </p:nvPicPr>
        <p:blipFill rotWithShape="1">
          <a:blip r:embed="rId5">
            <a:alphaModFix/>
          </a:blip>
          <a:srcRect l="28013" t="11403" r="31834" b="8137"/>
          <a:stretch/>
        </p:blipFill>
        <p:spPr>
          <a:xfrm>
            <a:off x="6668030" y="1804449"/>
            <a:ext cx="2459929" cy="3286165"/>
          </a:xfrm>
          <a:prstGeom prst="rect">
            <a:avLst/>
          </a:prstGeom>
          <a:noFill/>
          <a:ln w="9525" cap="flat" cmpd="sng">
            <a:solidFill>
              <a:schemeClr val="dk1"/>
            </a:solidFill>
            <a:prstDash val="solid"/>
            <a:round/>
            <a:headEnd type="none" w="sm" len="sm"/>
            <a:tailEnd type="none" w="sm" len="sm"/>
          </a:ln>
          <a:effectLst>
            <a:outerShdw blurRad="50800" dist="38100" dir="2700000" algn="tl" rotWithShape="0">
              <a:srgbClr val="000000">
                <a:alpha val="40000"/>
              </a:srgbClr>
            </a:outerShdw>
          </a:effectLst>
        </p:spPr>
      </p:pic>
      <p:sp>
        <p:nvSpPr>
          <p:cNvPr id="9" name="Google Shape;610;p4">
            <a:extLst>
              <a:ext uri="{FF2B5EF4-FFF2-40B4-BE49-F238E27FC236}">
                <a16:creationId xmlns:a16="http://schemas.microsoft.com/office/drawing/2014/main" id="{B198BED6-BBC4-1F47-745B-3D7335ED4D87}"/>
              </a:ext>
            </a:extLst>
          </p:cNvPr>
          <p:cNvSpPr txBox="1"/>
          <p:nvPr/>
        </p:nvSpPr>
        <p:spPr>
          <a:xfrm>
            <a:off x="6668030" y="5403225"/>
            <a:ext cx="3492844" cy="743021"/>
          </a:xfrm>
          <a:prstGeom prst="rect">
            <a:avLst/>
          </a:prstGeom>
          <a:solidFill>
            <a:srgbClr val="4F2F9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rgbClr val="FFFFFF"/>
                </a:solidFill>
                <a:effectLst/>
                <a:uLnTx/>
                <a:uFillTx/>
                <a:latin typeface="Open Sans Light"/>
                <a:ea typeface="Open Sans Light"/>
                <a:cs typeface="Open Sans Light"/>
                <a:sym typeface="Open Sans Light"/>
              </a:rPr>
              <a:t>“</a:t>
            </a:r>
            <a:r>
              <a:rPr kumimoji="0" lang="en-GB" sz="1050" b="1" i="0" u="none" strike="noStrike" kern="1200" cap="none" spc="0" normalizeH="0" baseline="0" noProof="0">
                <a:ln>
                  <a:noFill/>
                </a:ln>
                <a:solidFill>
                  <a:srgbClr val="FFFFFF"/>
                </a:solidFill>
                <a:effectLst/>
                <a:uLnTx/>
                <a:uFillTx/>
                <a:latin typeface="Open Sans Light"/>
                <a:ea typeface="Open Sans Light"/>
                <a:cs typeface="Open Sans Light"/>
                <a:sym typeface="Open Sans Light"/>
              </a:rPr>
              <a:t>No lay summary met the recommended reading age </a:t>
            </a:r>
            <a:r>
              <a:rPr kumimoji="0" lang="en-GB" sz="1050" b="0" i="0" u="none" strike="noStrike" kern="1200" cap="none" spc="0" normalizeH="0" baseline="0" noProof="0">
                <a:ln>
                  <a:noFill/>
                </a:ln>
                <a:solidFill>
                  <a:srgbClr val="FFFFFF"/>
                </a:solidFill>
                <a:effectLst/>
                <a:uLnTx/>
                <a:uFillTx/>
                <a:latin typeface="Open Sans Light"/>
                <a:ea typeface="Open Sans Light"/>
                <a:cs typeface="Open Sans Light"/>
                <a:sym typeface="Open Sans Light"/>
              </a:rPr>
              <a:t>for health care information... </a:t>
            </a:r>
            <a:r>
              <a:rPr kumimoji="0" lang="en-GB" sz="1050" b="1" i="0" u="none" strike="noStrike" kern="1200" cap="none" spc="0" normalizeH="0" baseline="0" noProof="0">
                <a:ln>
                  <a:noFill/>
                </a:ln>
                <a:solidFill>
                  <a:srgbClr val="FFFFFF"/>
                </a:solidFill>
                <a:effectLst/>
                <a:uLnTx/>
                <a:uFillTx/>
                <a:latin typeface="Open Sans Light"/>
                <a:ea typeface="Open Sans Light"/>
                <a:cs typeface="Open Sans Light"/>
                <a:sym typeface="Open Sans Light"/>
              </a:rPr>
              <a:t>None of them were considered ‘‘easy’’ to read</a:t>
            </a:r>
            <a:r>
              <a:rPr kumimoji="0" lang="en-GB" sz="1050" b="0" i="0" u="none" strike="noStrike" kern="1200" cap="none" spc="0" normalizeH="0" baseline="0" noProof="0">
                <a:ln>
                  <a:noFill/>
                </a:ln>
                <a:solidFill>
                  <a:srgbClr val="FFFFFF"/>
                </a:solidFill>
                <a:effectLst/>
                <a:uLnTx/>
                <a:uFillTx/>
                <a:latin typeface="Open Sans Light"/>
                <a:ea typeface="Open Sans Light"/>
                <a:cs typeface="Open Sans Light"/>
                <a:sym typeface="Open Sans Light"/>
              </a:rPr>
              <a:t>, in fact </a:t>
            </a:r>
            <a:r>
              <a:rPr kumimoji="0" lang="en-GB" sz="1050" b="1" i="0" u="none" strike="noStrike" kern="1200" cap="none" spc="0" normalizeH="0" baseline="0" noProof="0">
                <a:ln>
                  <a:noFill/>
                </a:ln>
                <a:solidFill>
                  <a:srgbClr val="FFFFFF"/>
                </a:solidFill>
                <a:effectLst/>
                <a:uLnTx/>
                <a:uFillTx/>
                <a:latin typeface="Open Sans Light"/>
                <a:ea typeface="Open Sans Light"/>
                <a:cs typeface="Open Sans Light"/>
                <a:sym typeface="Open Sans Light"/>
              </a:rPr>
              <a:t>over 85% were considered ‘‘difficult’’ to read</a:t>
            </a:r>
            <a:r>
              <a:rPr kumimoji="0" lang="en-GB" sz="1050" b="0" i="0" u="none" strike="noStrike" kern="1200" cap="none" spc="0" normalizeH="0" baseline="0" noProof="0">
                <a:ln>
                  <a:noFill/>
                </a:ln>
                <a:solidFill>
                  <a:srgbClr val="FFFFFF"/>
                </a:solidFill>
                <a:effectLst/>
                <a:uLnTx/>
                <a:uFillTx/>
                <a:latin typeface="Open Sans Light"/>
                <a:ea typeface="Open Sans Light"/>
                <a:cs typeface="Open Sans Light"/>
                <a:sym typeface="Open Sans Light"/>
              </a:rPr>
              <a:t>.”</a:t>
            </a:r>
            <a:r>
              <a:rPr kumimoji="0" lang="en-GB" sz="1050" b="0" i="0" u="none" strike="noStrike" kern="1200" cap="none" spc="0" normalizeH="0" baseline="30000" noProof="0">
                <a:ln>
                  <a:noFill/>
                </a:ln>
                <a:solidFill>
                  <a:srgbClr val="FFFFFF"/>
                </a:solidFill>
                <a:effectLst/>
                <a:uLnTx/>
                <a:uFillTx/>
                <a:latin typeface="Open Sans Light"/>
                <a:ea typeface="Open Sans Light"/>
                <a:cs typeface="Open Sans Light"/>
                <a:sym typeface="Open Sans Light"/>
              </a:rPr>
              <a:t>2</a:t>
            </a:r>
            <a:endParaRPr kumimoji="0" sz="1050" b="0" i="0" u="none" strike="noStrike" kern="1200" cap="none" spc="0" normalizeH="0" baseline="30000" noProof="0">
              <a:ln>
                <a:noFill/>
              </a:ln>
              <a:solidFill>
                <a:srgbClr val="FFFFFF"/>
              </a:solidFill>
              <a:effectLst/>
              <a:uLnTx/>
              <a:uFillTx/>
              <a:latin typeface="Arial"/>
              <a:ea typeface="Arial"/>
              <a:cs typeface="Arial"/>
              <a:sym typeface="Arial"/>
            </a:endParaRPr>
          </a:p>
        </p:txBody>
      </p:sp>
      <p:sp>
        <p:nvSpPr>
          <p:cNvPr id="23" name="Google Shape;608;p4">
            <a:extLst>
              <a:ext uri="{FF2B5EF4-FFF2-40B4-BE49-F238E27FC236}">
                <a16:creationId xmlns:a16="http://schemas.microsoft.com/office/drawing/2014/main" id="{1EAE1CE5-F2B7-255E-0509-F8A5BDD18E26}"/>
              </a:ext>
            </a:extLst>
          </p:cNvPr>
          <p:cNvSpPr txBox="1"/>
          <p:nvPr/>
        </p:nvSpPr>
        <p:spPr>
          <a:xfrm>
            <a:off x="612303" y="6478137"/>
            <a:ext cx="2629521" cy="276959"/>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srgbClr val="000000"/>
                </a:solidFill>
                <a:effectLst/>
                <a:uLnTx/>
                <a:uFillTx/>
                <a:latin typeface="Open Sans Light"/>
                <a:ea typeface="Open Sans Light"/>
                <a:cs typeface="Open Sans Light"/>
                <a:sym typeface="Open Sans Light"/>
              </a:rPr>
              <a:t>1. </a:t>
            </a:r>
            <a:r>
              <a:rPr kumimoji="0" lang="en-GB" sz="600" b="0" i="0" u="none" strike="noStrike" kern="1200" cap="none" spc="0" normalizeH="0" baseline="0" noProof="0" err="1">
                <a:ln>
                  <a:noFill/>
                </a:ln>
                <a:solidFill>
                  <a:srgbClr val="000000"/>
                </a:solidFill>
                <a:effectLst/>
                <a:uLnTx/>
                <a:uFillTx/>
                <a:latin typeface="Open Sans Light"/>
                <a:ea typeface="Open Sans Light"/>
                <a:cs typeface="Open Sans Light"/>
                <a:sym typeface="Open Sans Light"/>
              </a:rPr>
              <a:t>Banic</a:t>
            </a:r>
            <a:r>
              <a:rPr kumimoji="0" lang="en-GB" sz="600" b="0" i="0" u="none" strike="noStrike" kern="1200" cap="none" spc="0" normalizeH="0" baseline="0" noProof="0">
                <a:ln>
                  <a:noFill/>
                </a:ln>
                <a:solidFill>
                  <a:srgbClr val="000000"/>
                </a:solidFill>
                <a:effectLst/>
                <a:uLnTx/>
                <a:uFillTx/>
                <a:latin typeface="Open Sans Light"/>
                <a:ea typeface="Open Sans Light"/>
                <a:cs typeface="Open Sans Light"/>
                <a:sym typeface="Open Sans Light"/>
              </a:rPr>
              <a:t> A, et al. BMC Medical Research Methodology 2022;22:240.</a:t>
            </a:r>
            <a:endParaRPr kumimoji="0" sz="600" b="0" i="0" u="none" strike="noStrike" kern="1200" cap="none" spc="0" normalizeH="0" baseline="0" noProof="0">
              <a:ln>
                <a:noFill/>
              </a:ln>
              <a:solidFill>
                <a:srgbClr val="000000"/>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srgbClr val="000000"/>
                </a:solidFill>
                <a:effectLst/>
                <a:uLnTx/>
                <a:uFillTx/>
                <a:latin typeface="Open Sans Light"/>
                <a:ea typeface="Open Sans Light"/>
                <a:cs typeface="Open Sans Light"/>
                <a:sym typeface="Open Sans Light"/>
              </a:rPr>
              <a:t>2. </a:t>
            </a:r>
            <a:r>
              <a:rPr kumimoji="0" lang="en-GB" sz="600" b="0" i="0" u="none" strike="noStrike" kern="1200" cap="none" spc="0" normalizeH="0" baseline="0" noProof="0" err="1">
                <a:ln>
                  <a:noFill/>
                </a:ln>
                <a:solidFill>
                  <a:srgbClr val="000000"/>
                </a:solidFill>
                <a:effectLst/>
                <a:uLnTx/>
                <a:uFillTx/>
                <a:latin typeface="Open Sans Light"/>
                <a:ea typeface="Open Sans Light"/>
                <a:cs typeface="Open Sans Light"/>
                <a:sym typeface="Open Sans Light"/>
              </a:rPr>
              <a:t>Shiely</a:t>
            </a:r>
            <a:r>
              <a:rPr kumimoji="0" lang="en-GB" sz="600" b="0" i="0" u="none" strike="noStrike" kern="1200" cap="none" spc="0" normalizeH="0" baseline="0" noProof="0">
                <a:ln>
                  <a:noFill/>
                </a:ln>
                <a:solidFill>
                  <a:srgbClr val="000000"/>
                </a:solidFill>
                <a:effectLst/>
                <a:uLnTx/>
                <a:uFillTx/>
                <a:latin typeface="Open Sans Light"/>
                <a:ea typeface="Open Sans Light"/>
                <a:cs typeface="Open Sans Light"/>
                <a:sym typeface="Open Sans Light"/>
              </a:rPr>
              <a:t> F &amp; Daly A. Journal of Clinical Epidemiology 2023;156:105-112.</a:t>
            </a:r>
            <a:endParaRPr kumimoji="0" sz="600" b="0" i="0" u="none" strike="noStrike" kern="1200" cap="none" spc="0" normalizeH="0" baseline="30000" noProof="0">
              <a:ln>
                <a:noFill/>
              </a:ln>
              <a:solidFill>
                <a:srgbClr val="000000"/>
              </a:solidFill>
              <a:effectLst/>
              <a:uLnTx/>
              <a:uFillTx/>
              <a:latin typeface="Arial"/>
              <a:ea typeface="Arial"/>
              <a:cs typeface="Arial"/>
              <a:sym typeface="Arial"/>
            </a:endParaRPr>
          </a:p>
        </p:txBody>
      </p:sp>
    </p:spTree>
    <p:extLst>
      <p:ext uri="{BB962C8B-B14F-4D97-AF65-F5344CB8AC3E}">
        <p14:creationId xmlns:p14="http://schemas.microsoft.com/office/powerpoint/2010/main" val="197149312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8716217-36C5-6653-893C-707844D1937F}"/>
              </a:ext>
            </a:extLst>
          </p:cNvPr>
          <p:cNvSpPr>
            <a:spLocks noGrp="1"/>
          </p:cNvSpPr>
          <p:nvPr>
            <p:ph type="title"/>
          </p:nvPr>
        </p:nvSpPr>
        <p:spPr/>
        <p:txBody>
          <a:bodyPr/>
          <a:lstStyle/>
          <a:p>
            <a:r>
              <a:rPr lang="en-GB"/>
              <a:t>How can we do better? …AI?</a:t>
            </a:r>
            <a:endParaRPr lang="en-US"/>
          </a:p>
        </p:txBody>
      </p:sp>
      <p:sp>
        <p:nvSpPr>
          <p:cNvPr id="10" name="Slide Number Placeholder 9">
            <a:extLst>
              <a:ext uri="{FF2B5EF4-FFF2-40B4-BE49-F238E27FC236}">
                <a16:creationId xmlns:a16="http://schemas.microsoft.com/office/drawing/2014/main" id="{A2241939-B547-C3D3-7722-22E84FF6A3EE}"/>
              </a:ext>
            </a:extLst>
          </p:cNvPr>
          <p:cNvSpPr>
            <a:spLocks noGrp="1"/>
          </p:cNvSpPr>
          <p:nvPr>
            <p:ph type="sldNum" sz="quarter" idx="12"/>
          </p:nvPr>
        </p:nvSpPr>
        <p:spPr>
          <a:xfrm>
            <a:off x="266470" y="6486524"/>
            <a:ext cx="527462" cy="365125"/>
          </a:xfrm>
          <a:prstGeom prst="rect">
            <a:avLst/>
          </a:prstGeom>
        </p:spPr>
        <p:txBody>
          <a:bodyPr/>
          <a:lstStyle>
            <a:defPPr>
              <a:defRPr lang="en-US"/>
            </a:defPPr>
            <a:lvl1pPr marL="0" algn="ctr" defTabSz="914400" rtl="0" eaLnBrk="1" latinLnBrk="0" hangingPunct="1">
              <a:defRPr sz="105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76B51402-D8AD-3345-AF1A-7CB73C854E7F}" type="slidenum">
              <a:rPr lang="en-US" smtClean="0"/>
              <a:pPr marL="0" marR="0" lvl="0" indent="0" algn="ctr" defTabSz="914400" rtl="0" eaLnBrk="1" fontAlgn="auto" latinLnBrk="0" hangingPunct="1">
                <a:lnSpc>
                  <a:spcPct val="100000"/>
                </a:lnSpc>
                <a:spcBef>
                  <a:spcPts val="0"/>
                </a:spcBef>
                <a:spcAft>
                  <a:spcPts val="0"/>
                </a:spcAft>
                <a:buClrTx/>
                <a:buSzTx/>
                <a:buFontTx/>
                <a:buNone/>
                <a:tabLst/>
                <a:defRPr/>
              </a:pPr>
              <a:t>46</a:t>
            </a:fld>
            <a:endParaRPr kumimoji="0" lang="en-US" sz="1050" b="0" i="0" u="none" strike="noStrike" kern="1200" cap="none" spc="0" normalizeH="0" baseline="0" noProof="0">
              <a:ln>
                <a:noFill/>
              </a:ln>
              <a:solidFill>
                <a:srgbClr val="00E5EF"/>
              </a:solidFill>
              <a:effectLst/>
              <a:uLnTx/>
              <a:uFillTx/>
              <a:latin typeface="Arial" panose="020B0604020202020204"/>
              <a:ea typeface="+mn-ea"/>
              <a:cs typeface="+mn-cs"/>
            </a:endParaRPr>
          </a:p>
        </p:txBody>
      </p:sp>
      <p:sp>
        <p:nvSpPr>
          <p:cNvPr id="11" name="Footer Placeholder 10">
            <a:extLst>
              <a:ext uri="{FF2B5EF4-FFF2-40B4-BE49-F238E27FC236}">
                <a16:creationId xmlns:a16="http://schemas.microsoft.com/office/drawing/2014/main" id="{6D4381A0-010B-410B-4C5F-DEBC427BFC13}"/>
              </a:ext>
            </a:extLst>
          </p:cNvPr>
          <p:cNvSpPr>
            <a:spLocks noGrp="1"/>
          </p:cNvSpPr>
          <p:nvPr>
            <p:ph type="ftr" sz="quarter" idx="11"/>
          </p:nvPr>
        </p:nvSpPr>
        <p:spPr>
          <a:xfrm>
            <a:off x="351312" y="6486524"/>
            <a:ext cx="11489376" cy="365125"/>
          </a:xfrm>
          <a:prstGeom prst="rect">
            <a:avLst/>
          </a:prstGeom>
        </p:spPr>
        <p:txBody>
          <a:bodyPr/>
          <a:lstStyle>
            <a:defPPr>
              <a:defRPr lang="en-US"/>
            </a:defPPr>
            <a:lvl1pPr marL="0" algn="ctr"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t>This information is for educational use only. Do not copy. Do not distribute.</a:t>
            </a:r>
            <a:endParaRPr kumimoji="0" lang="en-US" sz="10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 name="Google Shape;616;p5">
            <a:extLst>
              <a:ext uri="{FF2B5EF4-FFF2-40B4-BE49-F238E27FC236}">
                <a16:creationId xmlns:a16="http://schemas.microsoft.com/office/drawing/2014/main" id="{071CD575-9E40-05FC-758C-5C591CFE73A8}"/>
              </a:ext>
            </a:extLst>
          </p:cNvPr>
          <p:cNvSpPr/>
          <p:nvPr/>
        </p:nvSpPr>
        <p:spPr>
          <a:xfrm>
            <a:off x="0" y="2048131"/>
            <a:ext cx="12192000" cy="3366654"/>
          </a:xfrm>
          <a:prstGeom prst="rect">
            <a:avLst/>
          </a:prstGeom>
          <a:solidFill>
            <a:srgbClr val="4F2F92"/>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FFFFFF"/>
              </a:solidFill>
              <a:effectLst/>
              <a:uLnTx/>
              <a:uFillTx/>
              <a:latin typeface="Arial" panose="020B0604020202020204"/>
              <a:ea typeface="Arial"/>
              <a:cs typeface="Arial"/>
              <a:sym typeface="Arial"/>
            </a:endParaRPr>
          </a:p>
        </p:txBody>
      </p:sp>
      <p:sp>
        <p:nvSpPr>
          <p:cNvPr id="3" name="Google Shape;618;p5">
            <a:extLst>
              <a:ext uri="{FF2B5EF4-FFF2-40B4-BE49-F238E27FC236}">
                <a16:creationId xmlns:a16="http://schemas.microsoft.com/office/drawing/2014/main" id="{75676ECC-7F16-8BDD-420C-CF1E3ED39609}"/>
              </a:ext>
            </a:extLst>
          </p:cNvPr>
          <p:cNvSpPr txBox="1">
            <a:spLocks/>
          </p:cNvSpPr>
          <p:nvPr/>
        </p:nvSpPr>
        <p:spPr>
          <a:xfrm>
            <a:off x="2641600" y="2595385"/>
            <a:ext cx="8458359" cy="2272146"/>
          </a:xfrm>
          <a:prstGeom prst="rect">
            <a:avLst/>
          </a:prstGeom>
          <a:noFill/>
          <a:ln>
            <a:noFill/>
          </a:ln>
        </p:spPr>
        <p:txBody>
          <a:bodyPr spcFirstLastPara="1" wrap="square" lIns="68575" tIns="34275" rIns="68575" bIns="34275" anchor="ctr" anchorCtr="0">
            <a:normAutofit/>
          </a:bodyPr>
          <a:lstStyle>
            <a:defPPr marR="0" lvl="0" algn="l" rtl="0">
              <a:lnSpc>
                <a:spcPct val="100000"/>
              </a:lnSpc>
              <a:spcBef>
                <a:spcPts val="0"/>
              </a:spcBef>
              <a:spcAft>
                <a:spcPts val="0"/>
              </a:spcAft>
            </a:defPPr>
            <a:lvl1pPr marL="457200" marR="0" lvl="0" indent="-228600" algn="l" rtl="0">
              <a:lnSpc>
                <a:spcPct val="90000"/>
              </a:lnSpc>
              <a:spcBef>
                <a:spcPts val="800"/>
              </a:spcBef>
              <a:spcAft>
                <a:spcPts val="0"/>
              </a:spcAft>
              <a:buClr>
                <a:srgbClr val="262626"/>
              </a:buClr>
              <a:buSzPts val="1400"/>
              <a:buFont typeface="Arial"/>
              <a:buNone/>
              <a:defRPr sz="1500" b="0" i="0" u="none" strike="noStrike" cap="none">
                <a:solidFill>
                  <a:srgbClr val="262626"/>
                </a:solidFill>
                <a:latin typeface="Calibri"/>
                <a:ea typeface="Calibri"/>
                <a:cs typeface="Calibri"/>
                <a:sym typeface="Calibri"/>
              </a:defRPr>
            </a:lvl1pPr>
            <a:lvl2pPr marL="914400" marR="0" lvl="1" indent="-317500" algn="l" rtl="0">
              <a:lnSpc>
                <a:spcPct val="90000"/>
              </a:lnSpc>
              <a:spcBef>
                <a:spcPts val="400"/>
              </a:spcBef>
              <a:spcAft>
                <a:spcPts val="0"/>
              </a:spcAft>
              <a:buClr>
                <a:schemeClr val="dk2"/>
              </a:buClr>
              <a:buSzPts val="1400"/>
              <a:buFont typeface="Arial"/>
              <a:buChar char="•"/>
              <a:defRPr sz="1400" b="0" i="0" u="none" strike="noStrike" cap="none">
                <a:solidFill>
                  <a:srgbClr val="262626"/>
                </a:solidFill>
                <a:latin typeface="Calibri"/>
                <a:ea typeface="Calibri"/>
                <a:cs typeface="Calibri"/>
                <a:sym typeface="Calibri"/>
              </a:defRPr>
            </a:lvl2pPr>
            <a:lvl3pPr marL="1371600" marR="0" lvl="2" indent="-317500" algn="l" rtl="0">
              <a:lnSpc>
                <a:spcPct val="90000"/>
              </a:lnSpc>
              <a:spcBef>
                <a:spcPts val="400"/>
              </a:spcBef>
              <a:spcAft>
                <a:spcPts val="0"/>
              </a:spcAft>
              <a:buClr>
                <a:schemeClr val="dk2"/>
              </a:buClr>
              <a:buSzPts val="1400"/>
              <a:buFont typeface="Arial"/>
              <a:buChar char="•"/>
              <a:defRPr sz="1100" b="0" i="0" u="none" strike="noStrike" cap="none">
                <a:solidFill>
                  <a:srgbClr val="262626"/>
                </a:solidFill>
                <a:latin typeface="Calibri"/>
                <a:ea typeface="Calibri"/>
                <a:cs typeface="Calibri"/>
                <a:sym typeface="Calibri"/>
              </a:defRPr>
            </a:lvl3pPr>
            <a:lvl4pPr marL="1828800" marR="0" lvl="3" indent="-317500" algn="l" rtl="0">
              <a:lnSpc>
                <a:spcPct val="90000"/>
              </a:lnSpc>
              <a:spcBef>
                <a:spcPts val="400"/>
              </a:spcBef>
              <a:spcAft>
                <a:spcPts val="0"/>
              </a:spcAft>
              <a:buClr>
                <a:schemeClr val="dk2"/>
              </a:buClr>
              <a:buSzPts val="1400"/>
              <a:buFont typeface="Arial"/>
              <a:buChar char="•"/>
              <a:defRPr sz="1100" b="0" i="0" u="none" strike="noStrike" cap="none">
                <a:solidFill>
                  <a:srgbClr val="262626"/>
                </a:solidFill>
                <a:latin typeface="Calibri"/>
                <a:ea typeface="Calibri"/>
                <a:cs typeface="Calibri"/>
                <a:sym typeface="Calibri"/>
              </a:defRPr>
            </a:lvl4pPr>
            <a:lvl5pPr marL="2286000" marR="0" lvl="4" indent="-317500" algn="l" rtl="0">
              <a:lnSpc>
                <a:spcPct val="90000"/>
              </a:lnSpc>
              <a:spcBef>
                <a:spcPts val="400"/>
              </a:spcBef>
              <a:spcAft>
                <a:spcPts val="0"/>
              </a:spcAft>
              <a:buClr>
                <a:schemeClr val="dk2"/>
              </a:buClr>
              <a:buSzPts val="1400"/>
              <a:buFont typeface="Arial"/>
              <a:buChar char="•"/>
              <a:defRPr sz="1100" b="0" i="0" u="none" strike="noStrike" cap="none">
                <a:solidFill>
                  <a:srgbClr val="262626"/>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1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1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1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100" b="0" i="0" u="none" strike="noStrike" cap="none">
                <a:solidFill>
                  <a:schemeClr val="dk1"/>
                </a:solidFill>
                <a:latin typeface="Calibri"/>
                <a:ea typeface="Calibri"/>
                <a:cs typeface="Calibri"/>
                <a:sym typeface="Calibri"/>
              </a:defRPr>
            </a:lvl9pPr>
          </a:lstStyle>
          <a:p>
            <a:pPr marL="0" marR="0" lvl="0" indent="0" algn="l" defTabSz="914400" rtl="0" eaLnBrk="1" fontAlgn="auto" latinLnBrk="0" hangingPunct="1">
              <a:lnSpc>
                <a:spcPct val="90000"/>
              </a:lnSpc>
              <a:spcBef>
                <a:spcPts val="1000"/>
              </a:spcBef>
              <a:spcAft>
                <a:spcPts val="0"/>
              </a:spcAft>
              <a:buClr>
                <a:srgbClr val="262626"/>
              </a:buClr>
              <a:buSzPts val="1400"/>
              <a:buFont typeface="Arial"/>
              <a:buNone/>
              <a:tabLst/>
              <a:defRPr/>
            </a:pPr>
            <a:r>
              <a:rPr kumimoji="0" lang="en-GB" sz="2400" b="1" i="0" u="none" strike="noStrike" kern="0" cap="none" spc="0" normalizeH="0" baseline="0" noProof="0">
                <a:ln>
                  <a:noFill/>
                </a:ln>
                <a:solidFill>
                  <a:srgbClr val="FFFFFF"/>
                </a:solidFill>
                <a:effectLst/>
                <a:uLnTx/>
                <a:uFillTx/>
                <a:latin typeface="Calibri"/>
                <a:ea typeface="Calibri"/>
                <a:cs typeface="Calibri"/>
                <a:sym typeface="Calibri"/>
              </a:rPr>
              <a:t>Study aim</a:t>
            </a:r>
            <a:endParaRPr kumimoji="0" lang="en-GB" sz="1500" b="0" i="0" u="none" strike="noStrike" kern="0" cap="none" spc="0" normalizeH="0" baseline="0" noProof="0">
              <a:ln>
                <a:noFill/>
              </a:ln>
              <a:solidFill>
                <a:srgbClr val="262626"/>
              </a:solidFill>
              <a:effectLst/>
              <a:uLnTx/>
              <a:uFillTx/>
              <a:latin typeface="Calibri"/>
              <a:ea typeface="Calibri"/>
              <a:cs typeface="Calibri"/>
              <a:sym typeface="Calibri"/>
            </a:endParaRPr>
          </a:p>
          <a:p>
            <a:pPr marL="0" marR="0" lvl="0" indent="0" algn="l" defTabSz="914400" rtl="0" eaLnBrk="1" fontAlgn="auto" latinLnBrk="0" hangingPunct="1">
              <a:lnSpc>
                <a:spcPct val="90000"/>
              </a:lnSpc>
              <a:spcBef>
                <a:spcPts val="2000"/>
              </a:spcBef>
              <a:spcAft>
                <a:spcPts val="1000"/>
              </a:spcAft>
              <a:buClr>
                <a:srgbClr val="262626"/>
              </a:buClr>
              <a:buSzPts val="1400"/>
              <a:buFont typeface="Arial"/>
              <a:buNone/>
              <a:tabLst/>
              <a:defRPr/>
            </a:pPr>
            <a:r>
              <a:rPr kumimoji="0" lang="en-GB" sz="2400" b="0" i="0" u="none" strike="noStrike" kern="0" cap="none" spc="0" normalizeH="0" baseline="0" noProof="0">
                <a:ln>
                  <a:noFill/>
                </a:ln>
                <a:solidFill>
                  <a:srgbClr val="FFFFFF"/>
                </a:solidFill>
                <a:effectLst/>
                <a:uLnTx/>
                <a:uFillTx/>
                <a:latin typeface="Calibri"/>
                <a:ea typeface="Calibri"/>
                <a:cs typeface="Calibri"/>
                <a:sym typeface="Calibri"/>
              </a:rPr>
              <a:t>Compare the readability scores of AI-generated abstract PLSs (</a:t>
            </a:r>
            <a:r>
              <a:rPr kumimoji="0" lang="en-GB" sz="2400" b="0" i="0" u="none" strike="noStrike" kern="0" cap="none" spc="0" normalizeH="0" baseline="0" noProof="0" err="1">
                <a:ln>
                  <a:noFill/>
                </a:ln>
                <a:solidFill>
                  <a:srgbClr val="FFFFFF"/>
                </a:solidFill>
                <a:effectLst/>
                <a:uLnTx/>
                <a:uFillTx/>
                <a:latin typeface="Calibri"/>
                <a:ea typeface="Calibri"/>
                <a:cs typeface="Calibri"/>
                <a:sym typeface="Calibri"/>
              </a:rPr>
              <a:t>aPLS</a:t>
            </a:r>
            <a:r>
              <a:rPr kumimoji="0" lang="en-GB" sz="2400" b="0" i="0" u="none" strike="noStrike" kern="0" cap="none" spc="0" normalizeH="0" baseline="0" noProof="0">
                <a:ln>
                  <a:noFill/>
                </a:ln>
                <a:solidFill>
                  <a:srgbClr val="FFFFFF"/>
                </a:solidFill>
                <a:effectLst/>
                <a:uLnTx/>
                <a:uFillTx/>
                <a:latin typeface="Calibri"/>
                <a:ea typeface="Calibri"/>
                <a:cs typeface="Calibri"/>
                <a:sym typeface="Calibri"/>
              </a:rPr>
              <a:t>) vs corresponding published (human-written) abstract PLSs</a:t>
            </a:r>
            <a:endParaRPr kumimoji="0" lang="en-GB" sz="1600" b="0" i="0" u="none" strike="noStrike" kern="0" cap="none" spc="0" normalizeH="0" baseline="0" noProof="0">
              <a:ln>
                <a:noFill/>
              </a:ln>
              <a:solidFill>
                <a:srgbClr val="FFFFFF"/>
              </a:solidFill>
              <a:effectLst/>
              <a:uLnTx/>
              <a:uFillTx/>
              <a:latin typeface="Calibri"/>
              <a:ea typeface="Calibri"/>
              <a:cs typeface="Calibri"/>
              <a:sym typeface="Calibri"/>
            </a:endParaRPr>
          </a:p>
        </p:txBody>
      </p:sp>
      <p:grpSp>
        <p:nvGrpSpPr>
          <p:cNvPr id="4" name="Google Shape;619;p5">
            <a:extLst>
              <a:ext uri="{FF2B5EF4-FFF2-40B4-BE49-F238E27FC236}">
                <a16:creationId xmlns:a16="http://schemas.microsoft.com/office/drawing/2014/main" id="{D280469F-97C4-BEAA-E752-724B33588E2A}"/>
              </a:ext>
            </a:extLst>
          </p:cNvPr>
          <p:cNvGrpSpPr/>
          <p:nvPr/>
        </p:nvGrpSpPr>
        <p:grpSpPr>
          <a:xfrm>
            <a:off x="497176" y="2937098"/>
            <a:ext cx="1576387" cy="1582338"/>
            <a:chOff x="5586413" y="2593975"/>
            <a:chExt cx="420687" cy="422275"/>
          </a:xfrm>
        </p:grpSpPr>
        <p:sp>
          <p:nvSpPr>
            <p:cNvPr id="5" name="Google Shape;620;p5">
              <a:extLst>
                <a:ext uri="{FF2B5EF4-FFF2-40B4-BE49-F238E27FC236}">
                  <a16:creationId xmlns:a16="http://schemas.microsoft.com/office/drawing/2014/main" id="{0FCC9CF6-FDB3-96E3-877A-AFA738267EBF}"/>
                </a:ext>
              </a:extLst>
            </p:cNvPr>
            <p:cNvSpPr/>
            <p:nvPr/>
          </p:nvSpPr>
          <p:spPr>
            <a:xfrm>
              <a:off x="5603875" y="2611438"/>
              <a:ext cx="215900" cy="215900"/>
            </a:xfrm>
            <a:custGeom>
              <a:avLst/>
              <a:gdLst/>
              <a:ahLst/>
              <a:cxnLst/>
              <a:rect l="l" t="t" r="r" b="b"/>
              <a:pathLst>
                <a:path w="72" h="72" extrusionOk="0">
                  <a:moveTo>
                    <a:pt x="70" y="72"/>
                  </a:moveTo>
                  <a:cubicBezTo>
                    <a:pt x="69" y="72"/>
                    <a:pt x="69" y="71"/>
                    <a:pt x="68" y="71"/>
                  </a:cubicBezTo>
                  <a:cubicBezTo>
                    <a:pt x="1" y="3"/>
                    <a:pt x="1" y="3"/>
                    <a:pt x="1" y="3"/>
                  </a:cubicBezTo>
                  <a:cubicBezTo>
                    <a:pt x="0" y="2"/>
                    <a:pt x="0" y="1"/>
                    <a:pt x="1" y="0"/>
                  </a:cubicBezTo>
                  <a:cubicBezTo>
                    <a:pt x="1" y="0"/>
                    <a:pt x="3" y="0"/>
                    <a:pt x="3" y="0"/>
                  </a:cubicBezTo>
                  <a:cubicBezTo>
                    <a:pt x="71" y="68"/>
                    <a:pt x="71" y="68"/>
                    <a:pt x="71" y="68"/>
                  </a:cubicBezTo>
                  <a:cubicBezTo>
                    <a:pt x="72" y="69"/>
                    <a:pt x="72" y="70"/>
                    <a:pt x="71" y="71"/>
                  </a:cubicBezTo>
                  <a:cubicBezTo>
                    <a:pt x="71" y="71"/>
                    <a:pt x="70" y="72"/>
                    <a:pt x="70" y="72"/>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panose="020B0604020202020204"/>
                <a:ea typeface="Arial"/>
                <a:cs typeface="Arial"/>
                <a:sym typeface="Arial"/>
              </a:endParaRPr>
            </a:p>
          </p:txBody>
        </p:sp>
        <p:sp>
          <p:nvSpPr>
            <p:cNvPr id="8" name="Google Shape;621;p5">
              <a:extLst>
                <a:ext uri="{FF2B5EF4-FFF2-40B4-BE49-F238E27FC236}">
                  <a16:creationId xmlns:a16="http://schemas.microsoft.com/office/drawing/2014/main" id="{75CC880D-9283-A493-8220-8DE57AC42A6E}"/>
                </a:ext>
              </a:extLst>
            </p:cNvPr>
            <p:cNvSpPr/>
            <p:nvPr/>
          </p:nvSpPr>
          <p:spPr>
            <a:xfrm>
              <a:off x="5619750" y="2624138"/>
              <a:ext cx="387350" cy="392112"/>
            </a:xfrm>
            <a:custGeom>
              <a:avLst/>
              <a:gdLst/>
              <a:ahLst/>
              <a:cxnLst/>
              <a:rect l="l" t="t" r="r" b="b"/>
              <a:pathLst>
                <a:path w="130" h="131" extrusionOk="0">
                  <a:moveTo>
                    <a:pt x="65" y="131"/>
                  </a:moveTo>
                  <a:cubicBezTo>
                    <a:pt x="29" y="131"/>
                    <a:pt x="0" y="101"/>
                    <a:pt x="0" y="66"/>
                  </a:cubicBezTo>
                  <a:cubicBezTo>
                    <a:pt x="0" y="30"/>
                    <a:pt x="29" y="0"/>
                    <a:pt x="65" y="0"/>
                  </a:cubicBezTo>
                  <a:cubicBezTo>
                    <a:pt x="101" y="0"/>
                    <a:pt x="130" y="30"/>
                    <a:pt x="130" y="66"/>
                  </a:cubicBezTo>
                  <a:cubicBezTo>
                    <a:pt x="130" y="101"/>
                    <a:pt x="101" y="131"/>
                    <a:pt x="65" y="131"/>
                  </a:cubicBezTo>
                  <a:close/>
                  <a:moveTo>
                    <a:pt x="65" y="5"/>
                  </a:moveTo>
                  <a:cubicBezTo>
                    <a:pt x="31" y="5"/>
                    <a:pt x="4" y="32"/>
                    <a:pt x="4" y="66"/>
                  </a:cubicBezTo>
                  <a:cubicBezTo>
                    <a:pt x="4" y="99"/>
                    <a:pt x="31" y="127"/>
                    <a:pt x="65" y="127"/>
                  </a:cubicBezTo>
                  <a:cubicBezTo>
                    <a:pt x="98" y="127"/>
                    <a:pt x="126" y="99"/>
                    <a:pt x="126" y="66"/>
                  </a:cubicBezTo>
                  <a:cubicBezTo>
                    <a:pt x="126" y="32"/>
                    <a:pt x="98" y="5"/>
                    <a:pt x="65" y="5"/>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panose="020B0604020202020204"/>
                <a:ea typeface="Arial"/>
                <a:cs typeface="Arial"/>
                <a:sym typeface="Arial"/>
              </a:endParaRPr>
            </a:p>
          </p:txBody>
        </p:sp>
        <p:sp>
          <p:nvSpPr>
            <p:cNvPr id="9" name="Google Shape;622;p5">
              <a:extLst>
                <a:ext uri="{FF2B5EF4-FFF2-40B4-BE49-F238E27FC236}">
                  <a16:creationId xmlns:a16="http://schemas.microsoft.com/office/drawing/2014/main" id="{E08C1D7E-31DC-3822-CA6D-7CF26E023432}"/>
                </a:ext>
              </a:extLst>
            </p:cNvPr>
            <p:cNvSpPr/>
            <p:nvPr/>
          </p:nvSpPr>
          <p:spPr>
            <a:xfrm>
              <a:off x="5745163" y="2749550"/>
              <a:ext cx="136525" cy="141287"/>
            </a:xfrm>
            <a:custGeom>
              <a:avLst/>
              <a:gdLst/>
              <a:ahLst/>
              <a:cxnLst/>
              <a:rect l="l" t="t" r="r" b="b"/>
              <a:pathLst>
                <a:path w="46" h="47" extrusionOk="0">
                  <a:moveTo>
                    <a:pt x="23" y="47"/>
                  </a:moveTo>
                  <a:cubicBezTo>
                    <a:pt x="10" y="47"/>
                    <a:pt x="0" y="36"/>
                    <a:pt x="0" y="24"/>
                  </a:cubicBezTo>
                  <a:cubicBezTo>
                    <a:pt x="0" y="11"/>
                    <a:pt x="10" y="0"/>
                    <a:pt x="23" y="0"/>
                  </a:cubicBezTo>
                  <a:cubicBezTo>
                    <a:pt x="35" y="0"/>
                    <a:pt x="46" y="11"/>
                    <a:pt x="46" y="24"/>
                  </a:cubicBezTo>
                  <a:cubicBezTo>
                    <a:pt x="46" y="36"/>
                    <a:pt x="35" y="47"/>
                    <a:pt x="23" y="47"/>
                  </a:cubicBezTo>
                  <a:close/>
                  <a:moveTo>
                    <a:pt x="23" y="5"/>
                  </a:moveTo>
                  <a:cubicBezTo>
                    <a:pt x="12" y="5"/>
                    <a:pt x="4" y="13"/>
                    <a:pt x="4" y="24"/>
                  </a:cubicBezTo>
                  <a:cubicBezTo>
                    <a:pt x="4" y="34"/>
                    <a:pt x="12" y="42"/>
                    <a:pt x="23" y="42"/>
                  </a:cubicBezTo>
                  <a:cubicBezTo>
                    <a:pt x="33" y="42"/>
                    <a:pt x="42" y="34"/>
                    <a:pt x="42" y="24"/>
                  </a:cubicBezTo>
                  <a:cubicBezTo>
                    <a:pt x="42" y="13"/>
                    <a:pt x="33" y="5"/>
                    <a:pt x="23" y="5"/>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panose="020B0604020202020204"/>
                <a:ea typeface="Arial"/>
                <a:cs typeface="Arial"/>
                <a:sym typeface="Arial"/>
              </a:endParaRPr>
            </a:p>
          </p:txBody>
        </p:sp>
        <p:sp>
          <p:nvSpPr>
            <p:cNvPr id="12" name="Google Shape;623;p5">
              <a:extLst>
                <a:ext uri="{FF2B5EF4-FFF2-40B4-BE49-F238E27FC236}">
                  <a16:creationId xmlns:a16="http://schemas.microsoft.com/office/drawing/2014/main" id="{3FA06F1C-DC50-34B0-9100-BA20F315A22D}"/>
                </a:ext>
              </a:extLst>
            </p:cNvPr>
            <p:cNvSpPr/>
            <p:nvPr/>
          </p:nvSpPr>
          <p:spPr>
            <a:xfrm>
              <a:off x="5616575" y="2593975"/>
              <a:ext cx="57150" cy="87312"/>
            </a:xfrm>
            <a:custGeom>
              <a:avLst/>
              <a:gdLst/>
              <a:ahLst/>
              <a:cxnLst/>
              <a:rect l="l" t="t" r="r" b="b"/>
              <a:pathLst>
                <a:path w="19" h="29" extrusionOk="0">
                  <a:moveTo>
                    <a:pt x="17" y="29"/>
                  </a:moveTo>
                  <a:cubicBezTo>
                    <a:pt x="17" y="29"/>
                    <a:pt x="17" y="29"/>
                    <a:pt x="17" y="29"/>
                  </a:cubicBezTo>
                  <a:cubicBezTo>
                    <a:pt x="16" y="29"/>
                    <a:pt x="15" y="28"/>
                    <a:pt x="15" y="27"/>
                  </a:cubicBezTo>
                  <a:cubicBezTo>
                    <a:pt x="15" y="18"/>
                    <a:pt x="15" y="18"/>
                    <a:pt x="15" y="18"/>
                  </a:cubicBezTo>
                  <a:cubicBezTo>
                    <a:pt x="4" y="7"/>
                    <a:pt x="4" y="7"/>
                    <a:pt x="4" y="7"/>
                  </a:cubicBezTo>
                  <a:cubicBezTo>
                    <a:pt x="4" y="12"/>
                    <a:pt x="4" y="12"/>
                    <a:pt x="4" y="12"/>
                  </a:cubicBezTo>
                  <a:cubicBezTo>
                    <a:pt x="4" y="13"/>
                    <a:pt x="3" y="14"/>
                    <a:pt x="2" y="14"/>
                  </a:cubicBezTo>
                  <a:cubicBezTo>
                    <a:pt x="1" y="14"/>
                    <a:pt x="0" y="13"/>
                    <a:pt x="0" y="12"/>
                  </a:cubicBezTo>
                  <a:cubicBezTo>
                    <a:pt x="0" y="2"/>
                    <a:pt x="0" y="2"/>
                    <a:pt x="0" y="2"/>
                  </a:cubicBezTo>
                  <a:cubicBezTo>
                    <a:pt x="0" y="1"/>
                    <a:pt x="1" y="0"/>
                    <a:pt x="1" y="0"/>
                  </a:cubicBezTo>
                  <a:cubicBezTo>
                    <a:pt x="2" y="0"/>
                    <a:pt x="3" y="0"/>
                    <a:pt x="4" y="1"/>
                  </a:cubicBezTo>
                  <a:cubicBezTo>
                    <a:pt x="19" y="16"/>
                    <a:pt x="19" y="16"/>
                    <a:pt x="19" y="16"/>
                  </a:cubicBezTo>
                  <a:cubicBezTo>
                    <a:pt x="19" y="16"/>
                    <a:pt x="19" y="17"/>
                    <a:pt x="19" y="17"/>
                  </a:cubicBezTo>
                  <a:cubicBezTo>
                    <a:pt x="19" y="27"/>
                    <a:pt x="19" y="27"/>
                    <a:pt x="19" y="27"/>
                  </a:cubicBezTo>
                  <a:cubicBezTo>
                    <a:pt x="19" y="28"/>
                    <a:pt x="18" y="29"/>
                    <a:pt x="17" y="29"/>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panose="020B0604020202020204"/>
                <a:ea typeface="Arial"/>
                <a:cs typeface="Arial"/>
                <a:sym typeface="Arial"/>
              </a:endParaRPr>
            </a:p>
          </p:txBody>
        </p:sp>
        <p:sp>
          <p:nvSpPr>
            <p:cNvPr id="13" name="Google Shape;624;p5">
              <a:extLst>
                <a:ext uri="{FF2B5EF4-FFF2-40B4-BE49-F238E27FC236}">
                  <a16:creationId xmlns:a16="http://schemas.microsoft.com/office/drawing/2014/main" id="{472BFF77-44FB-8FDB-B7F5-A935E92A8B1B}"/>
                </a:ext>
              </a:extLst>
            </p:cNvPr>
            <p:cNvSpPr/>
            <p:nvPr/>
          </p:nvSpPr>
          <p:spPr>
            <a:xfrm>
              <a:off x="5586413" y="2624138"/>
              <a:ext cx="87313" cy="57150"/>
            </a:xfrm>
            <a:custGeom>
              <a:avLst/>
              <a:gdLst/>
              <a:ahLst/>
              <a:cxnLst/>
              <a:rect l="l" t="t" r="r" b="b"/>
              <a:pathLst>
                <a:path w="29" h="19" extrusionOk="0">
                  <a:moveTo>
                    <a:pt x="17" y="19"/>
                  </a:moveTo>
                  <a:cubicBezTo>
                    <a:pt x="17" y="19"/>
                    <a:pt x="16" y="19"/>
                    <a:pt x="16" y="19"/>
                  </a:cubicBezTo>
                  <a:cubicBezTo>
                    <a:pt x="1" y="4"/>
                    <a:pt x="1" y="4"/>
                    <a:pt x="1" y="4"/>
                  </a:cubicBezTo>
                  <a:cubicBezTo>
                    <a:pt x="0" y="3"/>
                    <a:pt x="0" y="2"/>
                    <a:pt x="0" y="1"/>
                  </a:cubicBezTo>
                  <a:cubicBezTo>
                    <a:pt x="1" y="1"/>
                    <a:pt x="1" y="0"/>
                    <a:pt x="2" y="0"/>
                  </a:cubicBezTo>
                  <a:cubicBezTo>
                    <a:pt x="12" y="0"/>
                    <a:pt x="12" y="0"/>
                    <a:pt x="12" y="0"/>
                  </a:cubicBezTo>
                  <a:cubicBezTo>
                    <a:pt x="13" y="0"/>
                    <a:pt x="14" y="1"/>
                    <a:pt x="14" y="2"/>
                  </a:cubicBezTo>
                  <a:cubicBezTo>
                    <a:pt x="14" y="3"/>
                    <a:pt x="13" y="4"/>
                    <a:pt x="12" y="4"/>
                  </a:cubicBezTo>
                  <a:cubicBezTo>
                    <a:pt x="7" y="4"/>
                    <a:pt x="7" y="4"/>
                    <a:pt x="7" y="4"/>
                  </a:cubicBezTo>
                  <a:cubicBezTo>
                    <a:pt x="18" y="15"/>
                    <a:pt x="18" y="15"/>
                    <a:pt x="18" y="15"/>
                  </a:cubicBezTo>
                  <a:cubicBezTo>
                    <a:pt x="27" y="15"/>
                    <a:pt x="27" y="15"/>
                    <a:pt x="27" y="15"/>
                  </a:cubicBezTo>
                  <a:cubicBezTo>
                    <a:pt x="27" y="15"/>
                    <a:pt x="27" y="15"/>
                    <a:pt x="27" y="15"/>
                  </a:cubicBezTo>
                  <a:cubicBezTo>
                    <a:pt x="28" y="15"/>
                    <a:pt x="29" y="16"/>
                    <a:pt x="29" y="17"/>
                  </a:cubicBezTo>
                  <a:cubicBezTo>
                    <a:pt x="29" y="18"/>
                    <a:pt x="28" y="19"/>
                    <a:pt x="27" y="19"/>
                  </a:cubicBezTo>
                  <a:lnTo>
                    <a:pt x="17" y="19"/>
                  </a:lnTo>
                  <a:close/>
                </a:path>
              </a:pathLst>
            </a:custGeom>
            <a:solidFill>
              <a:srgbClr val="FFFFFF"/>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panose="020B0604020202020204"/>
                <a:ea typeface="Arial"/>
                <a:cs typeface="Arial"/>
                <a:sym typeface="Arial"/>
              </a:endParaRPr>
            </a:p>
          </p:txBody>
        </p:sp>
      </p:grpSp>
    </p:spTree>
    <p:extLst>
      <p:ext uri="{BB962C8B-B14F-4D97-AF65-F5344CB8AC3E}">
        <p14:creationId xmlns:p14="http://schemas.microsoft.com/office/powerpoint/2010/main" val="309103194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8716217-36C5-6653-893C-707844D1937F}"/>
              </a:ext>
            </a:extLst>
          </p:cNvPr>
          <p:cNvSpPr>
            <a:spLocks noGrp="1"/>
          </p:cNvSpPr>
          <p:nvPr>
            <p:ph type="title"/>
          </p:nvPr>
        </p:nvSpPr>
        <p:spPr/>
        <p:txBody>
          <a:bodyPr/>
          <a:lstStyle/>
          <a:p>
            <a:r>
              <a:rPr lang="en-US"/>
              <a:t>Methods | Abstract search</a:t>
            </a:r>
          </a:p>
        </p:txBody>
      </p:sp>
      <p:sp>
        <p:nvSpPr>
          <p:cNvPr id="10" name="Slide Number Placeholder 9">
            <a:extLst>
              <a:ext uri="{FF2B5EF4-FFF2-40B4-BE49-F238E27FC236}">
                <a16:creationId xmlns:a16="http://schemas.microsoft.com/office/drawing/2014/main" id="{A2241939-B547-C3D3-7722-22E84FF6A3EE}"/>
              </a:ext>
            </a:extLst>
          </p:cNvPr>
          <p:cNvSpPr>
            <a:spLocks noGrp="1"/>
          </p:cNvSpPr>
          <p:nvPr>
            <p:ph type="sldNum" sz="quarter" idx="12"/>
          </p:nvPr>
        </p:nvSpPr>
        <p:spPr>
          <a:xfrm>
            <a:off x="266470" y="6486524"/>
            <a:ext cx="527462" cy="365125"/>
          </a:xfrm>
          <a:prstGeom prst="rect">
            <a:avLst/>
          </a:prstGeom>
        </p:spPr>
        <p:txBody>
          <a:bodyPr/>
          <a:lstStyle>
            <a:defPPr>
              <a:defRPr lang="en-US"/>
            </a:defPPr>
            <a:lvl1pPr marL="0" algn="ctr" defTabSz="914400" rtl="0" eaLnBrk="1" latinLnBrk="0" hangingPunct="1">
              <a:defRPr sz="105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76B51402-D8AD-3345-AF1A-7CB73C854E7F}" type="slidenum">
              <a:rPr lang="en-US" smtClean="0"/>
              <a:pPr marL="0" marR="0" lvl="0" indent="0" algn="ctr" defTabSz="914400" rtl="0" eaLnBrk="1" fontAlgn="auto" latinLnBrk="0" hangingPunct="1">
                <a:lnSpc>
                  <a:spcPct val="100000"/>
                </a:lnSpc>
                <a:spcBef>
                  <a:spcPts val="0"/>
                </a:spcBef>
                <a:spcAft>
                  <a:spcPts val="0"/>
                </a:spcAft>
                <a:buClrTx/>
                <a:buSzTx/>
                <a:buFontTx/>
                <a:buNone/>
                <a:tabLst/>
                <a:defRPr/>
              </a:pPr>
              <a:t>47</a:t>
            </a:fld>
            <a:endParaRPr kumimoji="0" lang="en-US" sz="1050" b="0" i="0" u="none" strike="noStrike" kern="1200" cap="none" spc="0" normalizeH="0" baseline="0" noProof="0">
              <a:ln>
                <a:noFill/>
              </a:ln>
              <a:solidFill>
                <a:srgbClr val="00E5EF"/>
              </a:solidFill>
              <a:effectLst/>
              <a:uLnTx/>
              <a:uFillTx/>
              <a:latin typeface="Arial" panose="020B0604020202020204"/>
              <a:ea typeface="+mn-ea"/>
              <a:cs typeface="+mn-cs"/>
            </a:endParaRPr>
          </a:p>
        </p:txBody>
      </p:sp>
      <p:sp>
        <p:nvSpPr>
          <p:cNvPr id="11" name="Footer Placeholder 10">
            <a:extLst>
              <a:ext uri="{FF2B5EF4-FFF2-40B4-BE49-F238E27FC236}">
                <a16:creationId xmlns:a16="http://schemas.microsoft.com/office/drawing/2014/main" id="{6D4381A0-010B-410B-4C5F-DEBC427BFC13}"/>
              </a:ext>
            </a:extLst>
          </p:cNvPr>
          <p:cNvSpPr>
            <a:spLocks noGrp="1"/>
          </p:cNvSpPr>
          <p:nvPr>
            <p:ph type="ftr" sz="quarter" idx="11"/>
          </p:nvPr>
        </p:nvSpPr>
        <p:spPr>
          <a:xfrm>
            <a:off x="351312" y="6486524"/>
            <a:ext cx="11489376" cy="365125"/>
          </a:xfrm>
          <a:prstGeom prst="rect">
            <a:avLst/>
          </a:prstGeom>
        </p:spPr>
        <p:txBody>
          <a:bodyPr/>
          <a:lstStyle>
            <a:defPPr>
              <a:defRPr lang="en-US"/>
            </a:defPPr>
            <a:lvl1pPr marL="0" algn="ctr"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t>This information is for educational use only. Do not copy. Do not distribute.</a:t>
            </a:r>
            <a:endParaRPr kumimoji="0" lang="en-US" sz="10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 name="Google Shape;629;p6">
            <a:extLst>
              <a:ext uri="{FF2B5EF4-FFF2-40B4-BE49-F238E27FC236}">
                <a16:creationId xmlns:a16="http://schemas.microsoft.com/office/drawing/2014/main" id="{343E19C4-95CE-E3E9-6400-4453E91AEA0D}"/>
              </a:ext>
            </a:extLst>
          </p:cNvPr>
          <p:cNvSpPr/>
          <p:nvPr/>
        </p:nvSpPr>
        <p:spPr>
          <a:xfrm>
            <a:off x="3921736" y="3436442"/>
            <a:ext cx="1853842" cy="1853842"/>
          </a:xfrm>
          <a:prstGeom prst="ellipse">
            <a:avLst/>
          </a:prstGeom>
          <a:solidFill>
            <a:srgbClr val="4F2F9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400" b="0" i="0" u="none" strike="noStrike" kern="1200" cap="none" spc="0" normalizeH="0" baseline="0" noProof="0">
              <a:ln>
                <a:noFill/>
              </a:ln>
              <a:solidFill>
                <a:srgbClr val="FFFFFF"/>
              </a:solidFill>
              <a:effectLst/>
              <a:uLnTx/>
              <a:uFillTx/>
              <a:latin typeface="Arial"/>
              <a:ea typeface="Arial"/>
              <a:cs typeface="Arial"/>
              <a:sym typeface="Arial"/>
            </a:endParaRPr>
          </a:p>
        </p:txBody>
      </p:sp>
      <p:sp>
        <p:nvSpPr>
          <p:cNvPr id="3" name="Google Shape;631;p6">
            <a:extLst>
              <a:ext uri="{FF2B5EF4-FFF2-40B4-BE49-F238E27FC236}">
                <a16:creationId xmlns:a16="http://schemas.microsoft.com/office/drawing/2014/main" id="{B4921DD6-CF98-97AC-48D7-E5D40ECB3B15}"/>
              </a:ext>
            </a:extLst>
          </p:cNvPr>
          <p:cNvSpPr txBox="1"/>
          <p:nvPr/>
        </p:nvSpPr>
        <p:spPr>
          <a:xfrm>
            <a:off x="1941534" y="1746012"/>
            <a:ext cx="9631701" cy="338514"/>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4F2F92"/>
                </a:solidFill>
                <a:effectLst/>
                <a:uLnTx/>
                <a:uFillTx/>
                <a:latin typeface="Arial"/>
                <a:ea typeface="Arial"/>
                <a:cs typeface="Arial"/>
                <a:sym typeface="Arial"/>
              </a:rPr>
              <a:t>PubMed search: </a:t>
            </a:r>
            <a:r>
              <a:rPr kumimoji="0" lang="en-GB" sz="1600" b="0" i="0" u="none" strike="noStrike" kern="1200" cap="none" spc="0" normalizeH="0" baseline="0" noProof="0">
                <a:ln>
                  <a:noFill/>
                </a:ln>
                <a:solidFill>
                  <a:srgbClr val="4F2F92"/>
                </a:solidFill>
                <a:effectLst/>
                <a:uLnTx/>
                <a:uFillTx/>
                <a:latin typeface="Arial"/>
                <a:ea typeface="Arial"/>
                <a:cs typeface="Arial"/>
                <a:sym typeface="Arial"/>
              </a:rPr>
              <a:t>‘Plain Language Summary’ – pragmatic selection of n=50*</a:t>
            </a:r>
            <a:endParaRPr kumimoji="0" sz="2000" b="0" i="0" u="none" strike="noStrike" kern="1200" cap="none" spc="0" normalizeH="0" baseline="0" noProof="0">
              <a:ln>
                <a:noFill/>
              </a:ln>
              <a:solidFill>
                <a:srgbClr val="000000"/>
              </a:solidFill>
              <a:effectLst/>
              <a:uLnTx/>
              <a:uFillTx/>
              <a:latin typeface="Arial" panose="020B0604020202020204"/>
              <a:ea typeface="+mn-ea"/>
              <a:cs typeface="+mn-cs"/>
            </a:endParaRPr>
          </a:p>
        </p:txBody>
      </p:sp>
      <p:pic>
        <p:nvPicPr>
          <p:cNvPr id="4" name="Google Shape;632;p6">
            <a:extLst>
              <a:ext uri="{FF2B5EF4-FFF2-40B4-BE49-F238E27FC236}">
                <a16:creationId xmlns:a16="http://schemas.microsoft.com/office/drawing/2014/main" id="{4147DA58-DD23-2109-C5A8-C4D5B5FFD2A4}"/>
              </a:ext>
            </a:extLst>
          </p:cNvPr>
          <p:cNvPicPr preferRelativeResize="0"/>
          <p:nvPr/>
        </p:nvPicPr>
        <p:blipFill rotWithShape="1">
          <a:blip r:embed="rId2">
            <a:alphaModFix/>
          </a:blip>
          <a:srcRect/>
          <a:stretch/>
        </p:blipFill>
        <p:spPr>
          <a:xfrm>
            <a:off x="618764" y="1716737"/>
            <a:ext cx="1001135" cy="355841"/>
          </a:xfrm>
          <a:prstGeom prst="rect">
            <a:avLst/>
          </a:prstGeom>
          <a:noFill/>
          <a:ln>
            <a:noFill/>
          </a:ln>
        </p:spPr>
      </p:pic>
      <p:cxnSp>
        <p:nvCxnSpPr>
          <p:cNvPr id="5" name="Google Shape;633;p6">
            <a:extLst>
              <a:ext uri="{FF2B5EF4-FFF2-40B4-BE49-F238E27FC236}">
                <a16:creationId xmlns:a16="http://schemas.microsoft.com/office/drawing/2014/main" id="{2F1B80F9-BC86-CE75-195A-0044177DA73C}"/>
              </a:ext>
            </a:extLst>
          </p:cNvPr>
          <p:cNvCxnSpPr>
            <a:cxnSpLocks/>
          </p:cNvCxnSpPr>
          <p:nvPr/>
        </p:nvCxnSpPr>
        <p:spPr>
          <a:xfrm>
            <a:off x="620038" y="2153750"/>
            <a:ext cx="10966537" cy="0"/>
          </a:xfrm>
          <a:prstGeom prst="straightConnector1">
            <a:avLst/>
          </a:prstGeom>
          <a:noFill/>
          <a:ln w="19050" cap="flat" cmpd="sng">
            <a:solidFill>
              <a:srgbClr val="4F2F92"/>
            </a:solidFill>
            <a:prstDash val="solid"/>
            <a:round/>
            <a:headEnd type="none" w="sm" len="sm"/>
            <a:tailEnd type="none" w="sm" len="sm"/>
          </a:ln>
        </p:spPr>
      </p:cxnSp>
      <p:sp>
        <p:nvSpPr>
          <p:cNvPr id="8" name="Google Shape;634;p6">
            <a:extLst>
              <a:ext uri="{FF2B5EF4-FFF2-40B4-BE49-F238E27FC236}">
                <a16:creationId xmlns:a16="http://schemas.microsoft.com/office/drawing/2014/main" id="{00B88AF5-11DA-F0AF-803A-3E732B920AF1}"/>
              </a:ext>
            </a:extLst>
          </p:cNvPr>
          <p:cNvSpPr txBox="1"/>
          <p:nvPr/>
        </p:nvSpPr>
        <p:spPr>
          <a:xfrm>
            <a:off x="710280" y="2802511"/>
            <a:ext cx="2453228" cy="461665"/>
          </a:xfrm>
          <a:prstGeom prst="rect">
            <a:avLst/>
          </a:prstGeom>
          <a:solidFill>
            <a:srgbClr val="4F2F92"/>
          </a:solidFill>
          <a:ln>
            <a:noFill/>
          </a:ln>
          <a:effectLst>
            <a:outerShdw blurRad="50800" dist="38100" dir="2700000" algn="tl" rotWithShape="0">
              <a:srgbClr val="000000">
                <a:alpha val="40000"/>
              </a:srgbClr>
            </a:outerShdw>
          </a:effectLst>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00E5EF"/>
                </a:solidFill>
                <a:effectLst/>
                <a:uLnTx/>
                <a:uFillTx/>
                <a:latin typeface="Open Sans Light"/>
                <a:ea typeface="Open Sans Light"/>
                <a:cs typeface="Open Sans Light"/>
                <a:sym typeface="Open Sans Light"/>
              </a:rPr>
              <a:t>Published scientific abstract</a:t>
            </a:r>
            <a:br>
              <a:rPr kumimoji="0" lang="en-GB" sz="1200" b="1" i="0" u="none" strike="noStrike" kern="1200" cap="none" spc="0" normalizeH="0" baseline="0" noProof="0">
                <a:ln>
                  <a:noFill/>
                </a:ln>
                <a:solidFill>
                  <a:srgbClr val="00E5EF"/>
                </a:solidFill>
                <a:effectLst/>
                <a:uLnTx/>
                <a:uFillTx/>
                <a:latin typeface="Open Sans Light"/>
                <a:ea typeface="Open Sans Light"/>
                <a:cs typeface="Open Sans Light"/>
                <a:sym typeface="Open Sans Light"/>
              </a:rPr>
            </a:br>
            <a:r>
              <a:rPr kumimoji="0" lang="en-GB" sz="1200" b="1" i="0" u="none" strike="noStrike" kern="1200" cap="none" spc="0" normalizeH="0" baseline="0" noProof="0">
                <a:ln>
                  <a:noFill/>
                </a:ln>
                <a:solidFill>
                  <a:srgbClr val="00E5EF"/>
                </a:solidFill>
                <a:effectLst/>
                <a:uLnTx/>
                <a:uFillTx/>
                <a:latin typeface="Open Sans Light"/>
                <a:ea typeface="Open Sans Light"/>
                <a:cs typeface="Open Sans Light"/>
                <a:sym typeface="Open Sans Light"/>
              </a:rPr>
              <a:t>(n=48)</a:t>
            </a:r>
            <a:endParaRPr kumimoji="0" sz="1200" b="1" i="0" u="none" strike="noStrike" kern="1200" cap="none" spc="0" normalizeH="0" baseline="30000" noProof="0">
              <a:ln>
                <a:noFill/>
              </a:ln>
              <a:solidFill>
                <a:srgbClr val="00E5EF"/>
              </a:solidFill>
              <a:effectLst/>
              <a:uLnTx/>
              <a:uFillTx/>
              <a:latin typeface="Arial"/>
              <a:ea typeface="Arial"/>
              <a:cs typeface="Arial"/>
              <a:sym typeface="Arial"/>
            </a:endParaRPr>
          </a:p>
        </p:txBody>
      </p:sp>
      <p:sp>
        <p:nvSpPr>
          <p:cNvPr id="9" name="Google Shape;635;p6">
            <a:extLst>
              <a:ext uri="{FF2B5EF4-FFF2-40B4-BE49-F238E27FC236}">
                <a16:creationId xmlns:a16="http://schemas.microsoft.com/office/drawing/2014/main" id="{21B000A3-1933-8E51-96F2-D3048C1F61CD}"/>
              </a:ext>
            </a:extLst>
          </p:cNvPr>
          <p:cNvSpPr txBox="1"/>
          <p:nvPr/>
        </p:nvSpPr>
        <p:spPr>
          <a:xfrm>
            <a:off x="3622043" y="2802511"/>
            <a:ext cx="2453228" cy="461665"/>
          </a:xfrm>
          <a:prstGeom prst="rect">
            <a:avLst/>
          </a:prstGeom>
          <a:solidFill>
            <a:srgbClr val="4F2F92"/>
          </a:solidFill>
          <a:ln>
            <a:noFill/>
          </a:ln>
          <a:effectLst>
            <a:outerShdw blurRad="50800" dist="38100" dir="2700000" algn="tl" rotWithShape="0">
              <a:srgbClr val="000000">
                <a:alpha val="40000"/>
              </a:srgbClr>
            </a:outerShdw>
          </a:effectLst>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00E5EF"/>
                </a:solidFill>
                <a:effectLst/>
                <a:uLnTx/>
                <a:uFillTx/>
                <a:latin typeface="Open Sans Light"/>
                <a:ea typeface="Open Sans Light"/>
                <a:cs typeface="Open Sans Light"/>
                <a:sym typeface="Open Sans Light"/>
              </a:rPr>
              <a:t>Published human-written aPLS (n=48)</a:t>
            </a:r>
            <a:endParaRPr kumimoji="0" sz="1200" b="1" i="0" u="none" strike="noStrike" kern="1200" cap="none" spc="0" normalizeH="0" baseline="30000" noProof="0">
              <a:ln>
                <a:noFill/>
              </a:ln>
              <a:solidFill>
                <a:srgbClr val="00E5EF"/>
              </a:solidFill>
              <a:effectLst/>
              <a:uLnTx/>
              <a:uFillTx/>
              <a:latin typeface="Arial"/>
              <a:ea typeface="Arial"/>
              <a:cs typeface="Arial"/>
              <a:sym typeface="Arial"/>
            </a:endParaRPr>
          </a:p>
        </p:txBody>
      </p:sp>
      <p:sp>
        <p:nvSpPr>
          <p:cNvPr id="12" name="Google Shape;636;p6">
            <a:extLst>
              <a:ext uri="{FF2B5EF4-FFF2-40B4-BE49-F238E27FC236}">
                <a16:creationId xmlns:a16="http://schemas.microsoft.com/office/drawing/2014/main" id="{0646E46D-8526-4CF5-B864-36A3187E1471}"/>
              </a:ext>
            </a:extLst>
          </p:cNvPr>
          <p:cNvSpPr txBox="1"/>
          <p:nvPr/>
        </p:nvSpPr>
        <p:spPr>
          <a:xfrm>
            <a:off x="7127056" y="2708610"/>
            <a:ext cx="3887850" cy="646290"/>
          </a:xfrm>
          <a:prstGeom prst="rect">
            <a:avLst/>
          </a:prstGeom>
          <a:solidFill>
            <a:srgbClr val="4F2F92"/>
          </a:solidFill>
          <a:ln>
            <a:noFill/>
          </a:ln>
          <a:effectLst>
            <a:outerShdw blurRad="50800" dist="38100" dir="2700000" algn="tl" rotWithShape="0">
              <a:srgbClr val="000000">
                <a:alpha val="40000"/>
              </a:srgbClr>
            </a:outerShdw>
          </a:effectLst>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00E5EF"/>
                </a:solidFill>
                <a:effectLst/>
                <a:uLnTx/>
                <a:uFillTx/>
                <a:latin typeface="Open Sans Light"/>
                <a:ea typeface="Open Sans Light"/>
                <a:cs typeface="Open Sans Light"/>
                <a:sym typeface="Open Sans Light"/>
              </a:rPr>
              <a:t>AI-generated </a:t>
            </a:r>
            <a:r>
              <a:rPr kumimoji="0" lang="en-GB" sz="1200" b="1" i="0" u="none" strike="noStrike" kern="1200" cap="none" spc="0" normalizeH="0" baseline="0" noProof="0" err="1">
                <a:ln>
                  <a:noFill/>
                </a:ln>
                <a:solidFill>
                  <a:srgbClr val="00E5EF"/>
                </a:solidFill>
                <a:effectLst/>
                <a:uLnTx/>
                <a:uFillTx/>
                <a:latin typeface="Open Sans Light"/>
                <a:ea typeface="Open Sans Light"/>
                <a:cs typeface="Open Sans Light"/>
                <a:sym typeface="Open Sans Light"/>
              </a:rPr>
              <a:t>aPLS</a:t>
            </a:r>
            <a:br>
              <a:rPr kumimoji="0" lang="en-GB" sz="1200" b="1" i="0" u="none" strike="noStrike" kern="1200" cap="none" spc="0" normalizeH="0" baseline="0" noProof="0">
                <a:ln>
                  <a:noFill/>
                </a:ln>
                <a:solidFill>
                  <a:srgbClr val="00E5EF"/>
                </a:solidFill>
                <a:effectLst/>
                <a:uLnTx/>
                <a:uFillTx/>
                <a:latin typeface="Open Sans Light"/>
                <a:ea typeface="Open Sans Light"/>
                <a:cs typeface="Open Sans Light"/>
                <a:sym typeface="Open Sans Light"/>
              </a:rPr>
            </a:br>
            <a:r>
              <a:rPr kumimoji="0" lang="en-GB" sz="1200" b="1" i="0" u="none" strike="noStrike" kern="1200" cap="none" spc="0" normalizeH="0" baseline="0" noProof="0">
                <a:ln>
                  <a:noFill/>
                </a:ln>
                <a:solidFill>
                  <a:srgbClr val="00E5EF"/>
                </a:solidFill>
                <a:effectLst/>
                <a:uLnTx/>
                <a:uFillTx/>
                <a:latin typeface="Open Sans Light"/>
                <a:ea typeface="Open Sans Light"/>
                <a:cs typeface="Open Sans Light"/>
                <a:sym typeface="Open Sans Light"/>
              </a:rPr>
              <a:t>[x2 bespoke approaches with task-specific coding]</a:t>
            </a:r>
            <a:br>
              <a:rPr kumimoji="0" lang="en-GB" sz="1200" b="1" i="0" u="none" strike="noStrike" kern="1200" cap="none" spc="0" normalizeH="0" baseline="0" noProof="0">
                <a:ln>
                  <a:noFill/>
                </a:ln>
                <a:solidFill>
                  <a:srgbClr val="00E5EF"/>
                </a:solidFill>
                <a:effectLst/>
                <a:uLnTx/>
                <a:uFillTx/>
                <a:latin typeface="Open Sans Light"/>
                <a:ea typeface="Open Sans Light"/>
                <a:cs typeface="Open Sans Light"/>
                <a:sym typeface="Open Sans Light"/>
              </a:rPr>
            </a:br>
            <a:r>
              <a:rPr kumimoji="0" lang="en-GB" sz="1200" b="1" i="0" u="none" strike="noStrike" kern="1200" cap="none" spc="0" normalizeH="0" baseline="0" noProof="0">
                <a:ln>
                  <a:noFill/>
                </a:ln>
                <a:solidFill>
                  <a:srgbClr val="00E5EF"/>
                </a:solidFill>
                <a:effectLst/>
                <a:uLnTx/>
                <a:uFillTx/>
                <a:latin typeface="Open Sans Light"/>
                <a:ea typeface="Open Sans Light"/>
                <a:cs typeface="Open Sans Light"/>
                <a:sym typeface="Open Sans Light"/>
              </a:rPr>
              <a:t>(n=48)</a:t>
            </a:r>
            <a:endParaRPr kumimoji="0" sz="1200" b="1" i="0" u="none" strike="noStrike" kern="1200" cap="none" spc="0" normalizeH="0" baseline="30000" noProof="0">
              <a:ln>
                <a:noFill/>
              </a:ln>
              <a:solidFill>
                <a:srgbClr val="00E5EF"/>
              </a:solidFill>
              <a:effectLst/>
              <a:uLnTx/>
              <a:uFillTx/>
              <a:latin typeface="Arial"/>
              <a:ea typeface="Arial"/>
              <a:cs typeface="Arial"/>
              <a:sym typeface="Arial"/>
            </a:endParaRPr>
          </a:p>
        </p:txBody>
      </p:sp>
      <p:grpSp>
        <p:nvGrpSpPr>
          <p:cNvPr id="13" name="Google Shape;637;p6">
            <a:extLst>
              <a:ext uri="{FF2B5EF4-FFF2-40B4-BE49-F238E27FC236}">
                <a16:creationId xmlns:a16="http://schemas.microsoft.com/office/drawing/2014/main" id="{E793DA75-4683-1752-6466-701E9EAB9756}"/>
              </a:ext>
            </a:extLst>
          </p:cNvPr>
          <p:cNvGrpSpPr/>
          <p:nvPr/>
        </p:nvGrpSpPr>
        <p:grpSpPr>
          <a:xfrm>
            <a:off x="4354511" y="3976554"/>
            <a:ext cx="1081630" cy="780472"/>
            <a:chOff x="7264400" y="3138488"/>
            <a:chExt cx="422275" cy="360363"/>
          </a:xfrm>
        </p:grpSpPr>
        <p:sp>
          <p:nvSpPr>
            <p:cNvPr id="14" name="Google Shape;638;p6">
              <a:extLst>
                <a:ext uri="{FF2B5EF4-FFF2-40B4-BE49-F238E27FC236}">
                  <a16:creationId xmlns:a16="http://schemas.microsoft.com/office/drawing/2014/main" id="{47A2D95F-3160-D975-8E2B-017097EC7ADD}"/>
                </a:ext>
              </a:extLst>
            </p:cNvPr>
            <p:cNvSpPr/>
            <p:nvPr/>
          </p:nvSpPr>
          <p:spPr>
            <a:xfrm>
              <a:off x="7543800" y="3138488"/>
              <a:ext cx="142875" cy="342900"/>
            </a:xfrm>
            <a:custGeom>
              <a:avLst/>
              <a:gdLst/>
              <a:ahLst/>
              <a:cxnLst/>
              <a:rect l="l" t="t" r="r" b="b"/>
              <a:pathLst>
                <a:path w="48" h="115" extrusionOk="0">
                  <a:moveTo>
                    <a:pt x="7" y="115"/>
                  </a:moveTo>
                  <a:cubicBezTo>
                    <a:pt x="7" y="115"/>
                    <a:pt x="7" y="115"/>
                    <a:pt x="6" y="115"/>
                  </a:cubicBezTo>
                  <a:cubicBezTo>
                    <a:pt x="6" y="115"/>
                    <a:pt x="5" y="114"/>
                    <a:pt x="5" y="113"/>
                  </a:cubicBezTo>
                  <a:cubicBezTo>
                    <a:pt x="0" y="90"/>
                    <a:pt x="0" y="90"/>
                    <a:pt x="0" y="90"/>
                  </a:cubicBezTo>
                  <a:cubicBezTo>
                    <a:pt x="0" y="90"/>
                    <a:pt x="0" y="89"/>
                    <a:pt x="0" y="89"/>
                  </a:cubicBezTo>
                  <a:cubicBezTo>
                    <a:pt x="22" y="9"/>
                    <a:pt x="22" y="9"/>
                    <a:pt x="22" y="9"/>
                  </a:cubicBezTo>
                  <a:cubicBezTo>
                    <a:pt x="24" y="4"/>
                    <a:pt x="29" y="0"/>
                    <a:pt x="34" y="0"/>
                  </a:cubicBezTo>
                  <a:cubicBezTo>
                    <a:pt x="35" y="0"/>
                    <a:pt x="36" y="0"/>
                    <a:pt x="37" y="1"/>
                  </a:cubicBezTo>
                  <a:cubicBezTo>
                    <a:pt x="44" y="2"/>
                    <a:pt x="48" y="9"/>
                    <a:pt x="46" y="16"/>
                  </a:cubicBezTo>
                  <a:cubicBezTo>
                    <a:pt x="24" y="96"/>
                    <a:pt x="24" y="96"/>
                    <a:pt x="24" y="96"/>
                  </a:cubicBezTo>
                  <a:cubicBezTo>
                    <a:pt x="24" y="96"/>
                    <a:pt x="24" y="96"/>
                    <a:pt x="24" y="96"/>
                  </a:cubicBezTo>
                  <a:cubicBezTo>
                    <a:pt x="8" y="114"/>
                    <a:pt x="8" y="114"/>
                    <a:pt x="8" y="114"/>
                  </a:cubicBezTo>
                  <a:cubicBezTo>
                    <a:pt x="8" y="115"/>
                    <a:pt x="7" y="115"/>
                    <a:pt x="7" y="115"/>
                  </a:cubicBezTo>
                  <a:close/>
                  <a:moveTo>
                    <a:pt x="4" y="90"/>
                  </a:moveTo>
                  <a:cubicBezTo>
                    <a:pt x="8" y="109"/>
                    <a:pt x="8" y="109"/>
                    <a:pt x="8" y="109"/>
                  </a:cubicBezTo>
                  <a:cubicBezTo>
                    <a:pt x="21" y="94"/>
                    <a:pt x="21" y="94"/>
                    <a:pt x="21" y="94"/>
                  </a:cubicBezTo>
                  <a:cubicBezTo>
                    <a:pt x="42" y="15"/>
                    <a:pt x="42" y="15"/>
                    <a:pt x="42" y="15"/>
                  </a:cubicBezTo>
                  <a:cubicBezTo>
                    <a:pt x="44" y="10"/>
                    <a:pt x="41" y="6"/>
                    <a:pt x="36" y="4"/>
                  </a:cubicBezTo>
                  <a:cubicBezTo>
                    <a:pt x="32" y="3"/>
                    <a:pt x="27" y="6"/>
                    <a:pt x="26" y="10"/>
                  </a:cubicBezTo>
                  <a:lnTo>
                    <a:pt x="4" y="90"/>
                  </a:ln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5" name="Google Shape;639;p6">
              <a:extLst>
                <a:ext uri="{FF2B5EF4-FFF2-40B4-BE49-F238E27FC236}">
                  <a16:creationId xmlns:a16="http://schemas.microsoft.com/office/drawing/2014/main" id="{38C2DA99-5D94-3C71-B9AB-0179148231EB}"/>
                </a:ext>
              </a:extLst>
            </p:cNvPr>
            <p:cNvSpPr/>
            <p:nvPr/>
          </p:nvSpPr>
          <p:spPr>
            <a:xfrm>
              <a:off x="7607300" y="3165476"/>
              <a:ext cx="73025" cy="28575"/>
            </a:xfrm>
            <a:custGeom>
              <a:avLst/>
              <a:gdLst/>
              <a:ahLst/>
              <a:cxnLst/>
              <a:rect l="l" t="t" r="r" b="b"/>
              <a:pathLst>
                <a:path w="25" h="10" extrusionOk="0">
                  <a:moveTo>
                    <a:pt x="23" y="10"/>
                  </a:moveTo>
                  <a:cubicBezTo>
                    <a:pt x="23" y="10"/>
                    <a:pt x="23" y="10"/>
                    <a:pt x="22" y="10"/>
                  </a:cubicBezTo>
                  <a:cubicBezTo>
                    <a:pt x="2" y="4"/>
                    <a:pt x="2" y="4"/>
                    <a:pt x="2" y="4"/>
                  </a:cubicBezTo>
                  <a:cubicBezTo>
                    <a:pt x="1" y="4"/>
                    <a:pt x="0" y="3"/>
                    <a:pt x="1" y="2"/>
                  </a:cubicBezTo>
                  <a:cubicBezTo>
                    <a:pt x="1" y="1"/>
                    <a:pt x="2" y="0"/>
                    <a:pt x="3" y="0"/>
                  </a:cubicBezTo>
                  <a:cubicBezTo>
                    <a:pt x="23" y="6"/>
                    <a:pt x="23" y="6"/>
                    <a:pt x="23" y="6"/>
                  </a:cubicBezTo>
                  <a:cubicBezTo>
                    <a:pt x="24" y="6"/>
                    <a:pt x="25" y="7"/>
                    <a:pt x="25" y="8"/>
                  </a:cubicBezTo>
                  <a:cubicBezTo>
                    <a:pt x="25" y="9"/>
                    <a:pt x="24" y="10"/>
                    <a:pt x="23" y="1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6" name="Google Shape;640;p6">
              <a:extLst>
                <a:ext uri="{FF2B5EF4-FFF2-40B4-BE49-F238E27FC236}">
                  <a16:creationId xmlns:a16="http://schemas.microsoft.com/office/drawing/2014/main" id="{A2F49EE5-E5B1-EFDD-EB0C-BF2392CF4A0E}"/>
                </a:ext>
              </a:extLst>
            </p:cNvPr>
            <p:cNvSpPr/>
            <p:nvPr/>
          </p:nvSpPr>
          <p:spPr>
            <a:xfrm>
              <a:off x="7604125" y="3182938"/>
              <a:ext cx="74612" cy="26988"/>
            </a:xfrm>
            <a:custGeom>
              <a:avLst/>
              <a:gdLst/>
              <a:ahLst/>
              <a:cxnLst/>
              <a:rect l="l" t="t" r="r" b="b"/>
              <a:pathLst>
                <a:path w="25" h="9" extrusionOk="0">
                  <a:moveTo>
                    <a:pt x="22" y="9"/>
                  </a:moveTo>
                  <a:cubicBezTo>
                    <a:pt x="22" y="9"/>
                    <a:pt x="22" y="9"/>
                    <a:pt x="22" y="9"/>
                  </a:cubicBezTo>
                  <a:cubicBezTo>
                    <a:pt x="2" y="4"/>
                    <a:pt x="2" y="4"/>
                    <a:pt x="2" y="4"/>
                  </a:cubicBezTo>
                  <a:cubicBezTo>
                    <a:pt x="1" y="3"/>
                    <a:pt x="0" y="2"/>
                    <a:pt x="0" y="1"/>
                  </a:cubicBezTo>
                  <a:cubicBezTo>
                    <a:pt x="1" y="0"/>
                    <a:pt x="2" y="0"/>
                    <a:pt x="3" y="0"/>
                  </a:cubicBezTo>
                  <a:cubicBezTo>
                    <a:pt x="23" y="5"/>
                    <a:pt x="23" y="5"/>
                    <a:pt x="23" y="5"/>
                  </a:cubicBezTo>
                  <a:cubicBezTo>
                    <a:pt x="24" y="6"/>
                    <a:pt x="25" y="7"/>
                    <a:pt x="24" y="8"/>
                  </a:cubicBezTo>
                  <a:cubicBezTo>
                    <a:pt x="24" y="9"/>
                    <a:pt x="23" y="9"/>
                    <a:pt x="22" y="9"/>
                  </a:cubicBez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7" name="Google Shape;641;p6">
              <a:extLst>
                <a:ext uri="{FF2B5EF4-FFF2-40B4-BE49-F238E27FC236}">
                  <a16:creationId xmlns:a16="http://schemas.microsoft.com/office/drawing/2014/main" id="{28B12E9B-7DCE-3D78-6B20-995458760A1D}"/>
                </a:ext>
              </a:extLst>
            </p:cNvPr>
            <p:cNvSpPr/>
            <p:nvPr/>
          </p:nvSpPr>
          <p:spPr>
            <a:xfrm>
              <a:off x="7264400" y="3487738"/>
              <a:ext cx="273050" cy="11113"/>
            </a:xfrm>
            <a:custGeom>
              <a:avLst/>
              <a:gdLst/>
              <a:ahLst/>
              <a:cxnLst/>
              <a:rect l="l" t="t" r="r" b="b"/>
              <a:pathLst>
                <a:path w="92" h="4" extrusionOk="0">
                  <a:moveTo>
                    <a:pt x="90" y="4"/>
                  </a:moveTo>
                  <a:cubicBezTo>
                    <a:pt x="2" y="4"/>
                    <a:pt x="2" y="4"/>
                    <a:pt x="2" y="4"/>
                  </a:cubicBezTo>
                  <a:cubicBezTo>
                    <a:pt x="1" y="4"/>
                    <a:pt x="0" y="3"/>
                    <a:pt x="0" y="2"/>
                  </a:cubicBezTo>
                  <a:cubicBezTo>
                    <a:pt x="0" y="1"/>
                    <a:pt x="1" y="0"/>
                    <a:pt x="2" y="0"/>
                  </a:cubicBezTo>
                  <a:cubicBezTo>
                    <a:pt x="90" y="0"/>
                    <a:pt x="90" y="0"/>
                    <a:pt x="90" y="0"/>
                  </a:cubicBezTo>
                  <a:cubicBezTo>
                    <a:pt x="92" y="0"/>
                    <a:pt x="92" y="1"/>
                    <a:pt x="92" y="2"/>
                  </a:cubicBezTo>
                  <a:cubicBezTo>
                    <a:pt x="92" y="3"/>
                    <a:pt x="92" y="4"/>
                    <a:pt x="90" y="4"/>
                  </a:cubicBez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grpSp>
      <p:sp>
        <p:nvSpPr>
          <p:cNvPr id="18" name="Google Shape;642;p6">
            <a:extLst>
              <a:ext uri="{FF2B5EF4-FFF2-40B4-BE49-F238E27FC236}">
                <a16:creationId xmlns:a16="http://schemas.microsoft.com/office/drawing/2014/main" id="{B49CC5F5-217C-B473-DE30-E9EB12FD6285}"/>
              </a:ext>
            </a:extLst>
          </p:cNvPr>
          <p:cNvSpPr/>
          <p:nvPr/>
        </p:nvSpPr>
        <p:spPr>
          <a:xfrm>
            <a:off x="8186308" y="3436442"/>
            <a:ext cx="1853842" cy="1853842"/>
          </a:xfrm>
          <a:prstGeom prst="ellipse">
            <a:avLst/>
          </a:prstGeom>
          <a:solidFill>
            <a:srgbClr val="4F2F9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400" b="0" i="0" u="none" strike="noStrike" kern="1200" cap="none" spc="0" normalizeH="0" baseline="0" noProof="0">
              <a:ln>
                <a:noFill/>
              </a:ln>
              <a:solidFill>
                <a:srgbClr val="FFFFFF"/>
              </a:solidFill>
              <a:effectLst/>
              <a:uLnTx/>
              <a:uFillTx/>
              <a:latin typeface="Arial"/>
              <a:ea typeface="Arial"/>
              <a:cs typeface="Arial"/>
              <a:sym typeface="Arial"/>
            </a:endParaRPr>
          </a:p>
        </p:txBody>
      </p:sp>
      <p:sp>
        <p:nvSpPr>
          <p:cNvPr id="19" name="Google Shape;643;p6">
            <a:extLst>
              <a:ext uri="{FF2B5EF4-FFF2-40B4-BE49-F238E27FC236}">
                <a16:creationId xmlns:a16="http://schemas.microsoft.com/office/drawing/2014/main" id="{4BEF092E-1003-B3CF-1810-A1D4ABA96612}"/>
              </a:ext>
            </a:extLst>
          </p:cNvPr>
          <p:cNvSpPr/>
          <p:nvPr/>
        </p:nvSpPr>
        <p:spPr>
          <a:xfrm>
            <a:off x="1009973" y="3436442"/>
            <a:ext cx="1853842" cy="1853842"/>
          </a:xfrm>
          <a:prstGeom prst="ellipse">
            <a:avLst/>
          </a:prstGeom>
          <a:solidFill>
            <a:srgbClr val="4F2F9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400" b="0" i="0" u="none" strike="noStrike" kern="1200" cap="none" spc="0" normalizeH="0" baseline="0" noProof="0">
              <a:ln>
                <a:noFill/>
              </a:ln>
              <a:solidFill>
                <a:srgbClr val="FFFFFF"/>
              </a:solidFill>
              <a:effectLst/>
              <a:uLnTx/>
              <a:uFillTx/>
              <a:latin typeface="Arial"/>
              <a:ea typeface="Arial"/>
              <a:cs typeface="Arial"/>
              <a:sym typeface="Arial"/>
            </a:endParaRPr>
          </a:p>
        </p:txBody>
      </p:sp>
      <p:grpSp>
        <p:nvGrpSpPr>
          <p:cNvPr id="20" name="Google Shape;644;p6">
            <a:extLst>
              <a:ext uri="{FF2B5EF4-FFF2-40B4-BE49-F238E27FC236}">
                <a16:creationId xmlns:a16="http://schemas.microsoft.com/office/drawing/2014/main" id="{CF71429C-CEC8-0D01-4D8A-6AB1D5FCDA11}"/>
              </a:ext>
            </a:extLst>
          </p:cNvPr>
          <p:cNvGrpSpPr/>
          <p:nvPr/>
        </p:nvGrpSpPr>
        <p:grpSpPr>
          <a:xfrm>
            <a:off x="1647293" y="3980610"/>
            <a:ext cx="579201" cy="744286"/>
            <a:chOff x="7292975" y="1992313"/>
            <a:chExt cx="328613" cy="422275"/>
          </a:xfrm>
        </p:grpSpPr>
        <p:sp>
          <p:nvSpPr>
            <p:cNvPr id="21" name="Google Shape;645;p6">
              <a:extLst>
                <a:ext uri="{FF2B5EF4-FFF2-40B4-BE49-F238E27FC236}">
                  <a16:creationId xmlns:a16="http://schemas.microsoft.com/office/drawing/2014/main" id="{9F803202-9E51-78E6-062F-CA706A639491}"/>
                </a:ext>
              </a:extLst>
            </p:cNvPr>
            <p:cNvSpPr/>
            <p:nvPr/>
          </p:nvSpPr>
          <p:spPr>
            <a:xfrm>
              <a:off x="7486650" y="2093913"/>
              <a:ext cx="33338" cy="33337"/>
            </a:xfrm>
            <a:custGeom>
              <a:avLst/>
              <a:gdLst/>
              <a:ahLst/>
              <a:cxnLst/>
              <a:rect l="l" t="t" r="r" b="b"/>
              <a:pathLst>
                <a:path w="11" h="11" extrusionOk="0">
                  <a:moveTo>
                    <a:pt x="9" y="11"/>
                  </a:moveTo>
                  <a:cubicBezTo>
                    <a:pt x="4" y="11"/>
                    <a:pt x="0" y="7"/>
                    <a:pt x="0" y="1"/>
                  </a:cubicBezTo>
                  <a:cubicBezTo>
                    <a:pt x="0" y="0"/>
                    <a:pt x="1" y="0"/>
                    <a:pt x="2" y="0"/>
                  </a:cubicBezTo>
                  <a:cubicBezTo>
                    <a:pt x="3" y="0"/>
                    <a:pt x="4" y="0"/>
                    <a:pt x="4" y="1"/>
                  </a:cubicBezTo>
                  <a:cubicBezTo>
                    <a:pt x="4" y="5"/>
                    <a:pt x="6" y="7"/>
                    <a:pt x="9" y="7"/>
                  </a:cubicBezTo>
                  <a:cubicBezTo>
                    <a:pt x="11" y="7"/>
                    <a:pt x="11" y="8"/>
                    <a:pt x="11" y="9"/>
                  </a:cubicBezTo>
                  <a:cubicBezTo>
                    <a:pt x="11" y="10"/>
                    <a:pt x="11" y="11"/>
                    <a:pt x="9" y="11"/>
                  </a:cubicBez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22" name="Google Shape;646;p6">
              <a:extLst>
                <a:ext uri="{FF2B5EF4-FFF2-40B4-BE49-F238E27FC236}">
                  <a16:creationId xmlns:a16="http://schemas.microsoft.com/office/drawing/2014/main" id="{6B2EEC6D-8077-EFAD-9F8C-3BCF23B75C61}"/>
                </a:ext>
              </a:extLst>
            </p:cNvPr>
            <p:cNvSpPr/>
            <p:nvPr/>
          </p:nvSpPr>
          <p:spPr>
            <a:xfrm>
              <a:off x="7486650" y="1992313"/>
              <a:ext cx="134938" cy="134937"/>
            </a:xfrm>
            <a:custGeom>
              <a:avLst/>
              <a:gdLst/>
              <a:ahLst/>
              <a:cxnLst/>
              <a:rect l="l" t="t" r="r" b="b"/>
              <a:pathLst>
                <a:path w="45" h="45" extrusionOk="0">
                  <a:moveTo>
                    <a:pt x="43" y="45"/>
                  </a:moveTo>
                  <a:cubicBezTo>
                    <a:pt x="9" y="45"/>
                    <a:pt x="9" y="45"/>
                    <a:pt x="9" y="45"/>
                  </a:cubicBezTo>
                  <a:cubicBezTo>
                    <a:pt x="8" y="45"/>
                    <a:pt x="8" y="44"/>
                    <a:pt x="8" y="43"/>
                  </a:cubicBezTo>
                  <a:cubicBezTo>
                    <a:pt x="8" y="42"/>
                    <a:pt x="8" y="41"/>
                    <a:pt x="9" y="41"/>
                  </a:cubicBezTo>
                  <a:cubicBezTo>
                    <a:pt x="38" y="41"/>
                    <a:pt x="38" y="41"/>
                    <a:pt x="38" y="41"/>
                  </a:cubicBezTo>
                  <a:cubicBezTo>
                    <a:pt x="4" y="6"/>
                    <a:pt x="4" y="6"/>
                    <a:pt x="4" y="6"/>
                  </a:cubicBezTo>
                  <a:cubicBezTo>
                    <a:pt x="4" y="35"/>
                    <a:pt x="4" y="35"/>
                    <a:pt x="4" y="35"/>
                  </a:cubicBezTo>
                  <a:cubicBezTo>
                    <a:pt x="4" y="37"/>
                    <a:pt x="3" y="37"/>
                    <a:pt x="2" y="37"/>
                  </a:cubicBezTo>
                  <a:cubicBezTo>
                    <a:pt x="1" y="37"/>
                    <a:pt x="0" y="37"/>
                    <a:pt x="0" y="35"/>
                  </a:cubicBezTo>
                  <a:cubicBezTo>
                    <a:pt x="0" y="2"/>
                    <a:pt x="0" y="2"/>
                    <a:pt x="0" y="2"/>
                  </a:cubicBezTo>
                  <a:cubicBezTo>
                    <a:pt x="0" y="1"/>
                    <a:pt x="0" y="0"/>
                    <a:pt x="1" y="0"/>
                  </a:cubicBezTo>
                  <a:cubicBezTo>
                    <a:pt x="2" y="0"/>
                    <a:pt x="3" y="0"/>
                    <a:pt x="3" y="0"/>
                  </a:cubicBezTo>
                  <a:cubicBezTo>
                    <a:pt x="44" y="42"/>
                    <a:pt x="44" y="42"/>
                    <a:pt x="44" y="42"/>
                  </a:cubicBezTo>
                  <a:cubicBezTo>
                    <a:pt x="45" y="42"/>
                    <a:pt x="45" y="43"/>
                    <a:pt x="45" y="44"/>
                  </a:cubicBezTo>
                  <a:cubicBezTo>
                    <a:pt x="45" y="45"/>
                    <a:pt x="44" y="45"/>
                    <a:pt x="43" y="45"/>
                  </a:cubicBez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23" name="Google Shape;647;p6">
              <a:extLst>
                <a:ext uri="{FF2B5EF4-FFF2-40B4-BE49-F238E27FC236}">
                  <a16:creationId xmlns:a16="http://schemas.microsoft.com/office/drawing/2014/main" id="{4B403F40-0CED-D0F3-2BAA-2F2C47AD9998}"/>
                </a:ext>
              </a:extLst>
            </p:cNvPr>
            <p:cNvSpPr/>
            <p:nvPr/>
          </p:nvSpPr>
          <p:spPr>
            <a:xfrm>
              <a:off x="7292975" y="1992313"/>
              <a:ext cx="328613" cy="422275"/>
            </a:xfrm>
            <a:custGeom>
              <a:avLst/>
              <a:gdLst/>
              <a:ahLst/>
              <a:cxnLst/>
              <a:rect l="l" t="t" r="r" b="b"/>
              <a:pathLst>
                <a:path w="110" h="141" extrusionOk="0">
                  <a:moveTo>
                    <a:pt x="108" y="141"/>
                  </a:moveTo>
                  <a:cubicBezTo>
                    <a:pt x="2" y="141"/>
                    <a:pt x="2" y="141"/>
                    <a:pt x="2" y="141"/>
                  </a:cubicBezTo>
                  <a:cubicBezTo>
                    <a:pt x="0" y="141"/>
                    <a:pt x="0" y="140"/>
                    <a:pt x="0" y="139"/>
                  </a:cubicBezTo>
                  <a:cubicBezTo>
                    <a:pt x="0" y="2"/>
                    <a:pt x="0" y="2"/>
                    <a:pt x="0" y="2"/>
                  </a:cubicBezTo>
                  <a:cubicBezTo>
                    <a:pt x="0" y="1"/>
                    <a:pt x="0" y="0"/>
                    <a:pt x="2" y="0"/>
                  </a:cubicBezTo>
                  <a:cubicBezTo>
                    <a:pt x="67" y="0"/>
                    <a:pt x="67" y="0"/>
                    <a:pt x="67" y="0"/>
                  </a:cubicBezTo>
                  <a:cubicBezTo>
                    <a:pt x="67" y="0"/>
                    <a:pt x="68" y="0"/>
                    <a:pt x="68" y="0"/>
                  </a:cubicBezTo>
                  <a:cubicBezTo>
                    <a:pt x="110" y="42"/>
                    <a:pt x="110" y="42"/>
                    <a:pt x="110" y="42"/>
                  </a:cubicBezTo>
                  <a:cubicBezTo>
                    <a:pt x="110" y="42"/>
                    <a:pt x="110" y="43"/>
                    <a:pt x="110" y="43"/>
                  </a:cubicBezTo>
                  <a:cubicBezTo>
                    <a:pt x="110" y="139"/>
                    <a:pt x="110" y="139"/>
                    <a:pt x="110" y="139"/>
                  </a:cubicBezTo>
                  <a:cubicBezTo>
                    <a:pt x="110" y="140"/>
                    <a:pt x="109" y="141"/>
                    <a:pt x="108" y="141"/>
                  </a:cubicBezTo>
                  <a:close/>
                  <a:moveTo>
                    <a:pt x="3" y="137"/>
                  </a:moveTo>
                  <a:cubicBezTo>
                    <a:pt x="106" y="137"/>
                    <a:pt x="106" y="137"/>
                    <a:pt x="106" y="137"/>
                  </a:cubicBezTo>
                  <a:cubicBezTo>
                    <a:pt x="106" y="44"/>
                    <a:pt x="106" y="44"/>
                    <a:pt x="106" y="44"/>
                  </a:cubicBezTo>
                  <a:cubicBezTo>
                    <a:pt x="66" y="4"/>
                    <a:pt x="66" y="4"/>
                    <a:pt x="66" y="4"/>
                  </a:cubicBezTo>
                  <a:cubicBezTo>
                    <a:pt x="3" y="4"/>
                    <a:pt x="3" y="4"/>
                    <a:pt x="3" y="4"/>
                  </a:cubicBezTo>
                  <a:lnTo>
                    <a:pt x="3" y="137"/>
                  </a:ln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24" name="Google Shape;648;p6">
              <a:extLst>
                <a:ext uri="{FF2B5EF4-FFF2-40B4-BE49-F238E27FC236}">
                  <a16:creationId xmlns:a16="http://schemas.microsoft.com/office/drawing/2014/main" id="{64735FB9-2E2E-7EF2-B29C-F7D410CB5E23}"/>
                </a:ext>
              </a:extLst>
            </p:cNvPr>
            <p:cNvSpPr/>
            <p:nvPr/>
          </p:nvSpPr>
          <p:spPr>
            <a:xfrm>
              <a:off x="7361238" y="2147888"/>
              <a:ext cx="188913" cy="12700"/>
            </a:xfrm>
            <a:custGeom>
              <a:avLst/>
              <a:gdLst/>
              <a:ahLst/>
              <a:cxnLst/>
              <a:rect l="l" t="t" r="r" b="b"/>
              <a:pathLst>
                <a:path w="63" h="4" extrusionOk="0">
                  <a:moveTo>
                    <a:pt x="61" y="4"/>
                  </a:moveTo>
                  <a:cubicBezTo>
                    <a:pt x="2" y="4"/>
                    <a:pt x="2" y="4"/>
                    <a:pt x="2" y="4"/>
                  </a:cubicBezTo>
                  <a:cubicBezTo>
                    <a:pt x="1" y="4"/>
                    <a:pt x="0" y="3"/>
                    <a:pt x="0" y="2"/>
                  </a:cubicBezTo>
                  <a:cubicBezTo>
                    <a:pt x="0" y="1"/>
                    <a:pt x="1" y="0"/>
                    <a:pt x="2" y="0"/>
                  </a:cubicBezTo>
                  <a:cubicBezTo>
                    <a:pt x="61" y="0"/>
                    <a:pt x="61" y="0"/>
                    <a:pt x="61" y="0"/>
                  </a:cubicBezTo>
                  <a:cubicBezTo>
                    <a:pt x="62" y="0"/>
                    <a:pt x="63" y="1"/>
                    <a:pt x="63" y="2"/>
                  </a:cubicBezTo>
                  <a:cubicBezTo>
                    <a:pt x="63" y="3"/>
                    <a:pt x="62" y="4"/>
                    <a:pt x="61" y="4"/>
                  </a:cubicBez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25" name="Google Shape;649;p6">
              <a:extLst>
                <a:ext uri="{FF2B5EF4-FFF2-40B4-BE49-F238E27FC236}">
                  <a16:creationId xmlns:a16="http://schemas.microsoft.com/office/drawing/2014/main" id="{FC3FB25B-5700-2126-F73E-28DEBA05EEC4}"/>
                </a:ext>
              </a:extLst>
            </p:cNvPr>
            <p:cNvSpPr/>
            <p:nvPr/>
          </p:nvSpPr>
          <p:spPr>
            <a:xfrm>
              <a:off x="7361238" y="2205038"/>
              <a:ext cx="188913" cy="7937"/>
            </a:xfrm>
            <a:custGeom>
              <a:avLst/>
              <a:gdLst/>
              <a:ahLst/>
              <a:cxnLst/>
              <a:rect l="l" t="t" r="r" b="b"/>
              <a:pathLst>
                <a:path w="63" h="3" extrusionOk="0">
                  <a:moveTo>
                    <a:pt x="61" y="3"/>
                  </a:moveTo>
                  <a:cubicBezTo>
                    <a:pt x="2" y="3"/>
                    <a:pt x="2" y="3"/>
                    <a:pt x="2" y="3"/>
                  </a:cubicBezTo>
                  <a:cubicBezTo>
                    <a:pt x="1" y="3"/>
                    <a:pt x="0" y="3"/>
                    <a:pt x="0" y="2"/>
                  </a:cubicBezTo>
                  <a:cubicBezTo>
                    <a:pt x="0" y="0"/>
                    <a:pt x="1" y="0"/>
                    <a:pt x="2" y="0"/>
                  </a:cubicBezTo>
                  <a:cubicBezTo>
                    <a:pt x="61" y="0"/>
                    <a:pt x="61" y="0"/>
                    <a:pt x="61" y="0"/>
                  </a:cubicBezTo>
                  <a:cubicBezTo>
                    <a:pt x="62" y="0"/>
                    <a:pt x="63" y="0"/>
                    <a:pt x="63" y="2"/>
                  </a:cubicBezTo>
                  <a:cubicBezTo>
                    <a:pt x="63" y="3"/>
                    <a:pt x="62" y="3"/>
                    <a:pt x="61" y="3"/>
                  </a:cubicBez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26" name="Google Shape;650;p6">
              <a:extLst>
                <a:ext uri="{FF2B5EF4-FFF2-40B4-BE49-F238E27FC236}">
                  <a16:creationId xmlns:a16="http://schemas.microsoft.com/office/drawing/2014/main" id="{757F1E43-73E3-EDB9-77C9-17C94C214470}"/>
                </a:ext>
              </a:extLst>
            </p:cNvPr>
            <p:cNvSpPr/>
            <p:nvPr/>
          </p:nvSpPr>
          <p:spPr>
            <a:xfrm>
              <a:off x="7361238" y="2259013"/>
              <a:ext cx="188913" cy="11112"/>
            </a:xfrm>
            <a:custGeom>
              <a:avLst/>
              <a:gdLst/>
              <a:ahLst/>
              <a:cxnLst/>
              <a:rect l="l" t="t" r="r" b="b"/>
              <a:pathLst>
                <a:path w="63" h="4" extrusionOk="0">
                  <a:moveTo>
                    <a:pt x="61" y="4"/>
                  </a:moveTo>
                  <a:cubicBezTo>
                    <a:pt x="2" y="4"/>
                    <a:pt x="2" y="4"/>
                    <a:pt x="2" y="4"/>
                  </a:cubicBezTo>
                  <a:cubicBezTo>
                    <a:pt x="1" y="4"/>
                    <a:pt x="0" y="3"/>
                    <a:pt x="0" y="2"/>
                  </a:cubicBezTo>
                  <a:cubicBezTo>
                    <a:pt x="0" y="1"/>
                    <a:pt x="1" y="0"/>
                    <a:pt x="2" y="0"/>
                  </a:cubicBezTo>
                  <a:cubicBezTo>
                    <a:pt x="61" y="0"/>
                    <a:pt x="61" y="0"/>
                    <a:pt x="61" y="0"/>
                  </a:cubicBezTo>
                  <a:cubicBezTo>
                    <a:pt x="62" y="0"/>
                    <a:pt x="63" y="1"/>
                    <a:pt x="63" y="2"/>
                  </a:cubicBezTo>
                  <a:cubicBezTo>
                    <a:pt x="63" y="3"/>
                    <a:pt x="62" y="4"/>
                    <a:pt x="61" y="4"/>
                  </a:cubicBez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27" name="Google Shape;651;p6">
              <a:extLst>
                <a:ext uri="{FF2B5EF4-FFF2-40B4-BE49-F238E27FC236}">
                  <a16:creationId xmlns:a16="http://schemas.microsoft.com/office/drawing/2014/main" id="{1256731F-1D45-6B83-BF82-893676448C94}"/>
                </a:ext>
              </a:extLst>
            </p:cNvPr>
            <p:cNvSpPr/>
            <p:nvPr/>
          </p:nvSpPr>
          <p:spPr>
            <a:xfrm>
              <a:off x="7361238" y="2312988"/>
              <a:ext cx="188913" cy="11112"/>
            </a:xfrm>
            <a:custGeom>
              <a:avLst/>
              <a:gdLst/>
              <a:ahLst/>
              <a:cxnLst/>
              <a:rect l="l" t="t" r="r" b="b"/>
              <a:pathLst>
                <a:path w="63" h="4" extrusionOk="0">
                  <a:moveTo>
                    <a:pt x="61" y="4"/>
                  </a:moveTo>
                  <a:cubicBezTo>
                    <a:pt x="2" y="4"/>
                    <a:pt x="2" y="4"/>
                    <a:pt x="2" y="4"/>
                  </a:cubicBezTo>
                  <a:cubicBezTo>
                    <a:pt x="1" y="4"/>
                    <a:pt x="0" y="3"/>
                    <a:pt x="0" y="2"/>
                  </a:cubicBezTo>
                  <a:cubicBezTo>
                    <a:pt x="0" y="1"/>
                    <a:pt x="1" y="0"/>
                    <a:pt x="2" y="0"/>
                  </a:cubicBezTo>
                  <a:cubicBezTo>
                    <a:pt x="61" y="0"/>
                    <a:pt x="61" y="0"/>
                    <a:pt x="61" y="0"/>
                  </a:cubicBezTo>
                  <a:cubicBezTo>
                    <a:pt x="62" y="0"/>
                    <a:pt x="63" y="1"/>
                    <a:pt x="63" y="2"/>
                  </a:cubicBezTo>
                  <a:cubicBezTo>
                    <a:pt x="63" y="3"/>
                    <a:pt x="62" y="4"/>
                    <a:pt x="61" y="4"/>
                  </a:cubicBez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grpSp>
      <p:grpSp>
        <p:nvGrpSpPr>
          <p:cNvPr id="28" name="Google Shape;652;p6">
            <a:extLst>
              <a:ext uri="{FF2B5EF4-FFF2-40B4-BE49-F238E27FC236}">
                <a16:creationId xmlns:a16="http://schemas.microsoft.com/office/drawing/2014/main" id="{A4A44DEE-F7F4-59DC-4B46-7654FF2B1C6B}"/>
              </a:ext>
            </a:extLst>
          </p:cNvPr>
          <p:cNvGrpSpPr/>
          <p:nvPr/>
        </p:nvGrpSpPr>
        <p:grpSpPr>
          <a:xfrm>
            <a:off x="8681300" y="4157564"/>
            <a:ext cx="389681" cy="312707"/>
            <a:chOff x="4813300" y="2054226"/>
            <a:chExt cx="385763" cy="309563"/>
          </a:xfrm>
        </p:grpSpPr>
        <p:sp>
          <p:nvSpPr>
            <p:cNvPr id="29" name="Google Shape;653;p6">
              <a:extLst>
                <a:ext uri="{FF2B5EF4-FFF2-40B4-BE49-F238E27FC236}">
                  <a16:creationId xmlns:a16="http://schemas.microsoft.com/office/drawing/2014/main" id="{0D0ACDC2-2704-7081-E6B7-5B43C6DC4A09}"/>
                </a:ext>
              </a:extLst>
            </p:cNvPr>
            <p:cNvSpPr/>
            <p:nvPr/>
          </p:nvSpPr>
          <p:spPr>
            <a:xfrm>
              <a:off x="4813300" y="2054226"/>
              <a:ext cx="385763" cy="309563"/>
            </a:xfrm>
            <a:custGeom>
              <a:avLst/>
              <a:gdLst/>
              <a:ahLst/>
              <a:cxnLst/>
              <a:rect l="l" t="t" r="r" b="b"/>
              <a:pathLst>
                <a:path w="129" h="103" extrusionOk="0">
                  <a:moveTo>
                    <a:pt x="111" y="41"/>
                  </a:moveTo>
                  <a:cubicBezTo>
                    <a:pt x="110" y="42"/>
                    <a:pt x="108" y="42"/>
                    <a:pt x="107" y="41"/>
                  </a:cubicBezTo>
                  <a:cubicBezTo>
                    <a:pt x="106" y="40"/>
                    <a:pt x="105" y="38"/>
                    <a:pt x="106" y="37"/>
                  </a:cubicBezTo>
                  <a:cubicBezTo>
                    <a:pt x="108" y="35"/>
                    <a:pt x="110" y="34"/>
                    <a:pt x="112" y="33"/>
                  </a:cubicBezTo>
                  <a:cubicBezTo>
                    <a:pt x="112" y="33"/>
                    <a:pt x="113" y="33"/>
                    <a:pt x="113" y="32"/>
                  </a:cubicBezTo>
                  <a:cubicBezTo>
                    <a:pt x="111" y="27"/>
                    <a:pt x="108" y="25"/>
                    <a:pt x="105" y="22"/>
                  </a:cubicBezTo>
                  <a:cubicBezTo>
                    <a:pt x="105" y="22"/>
                    <a:pt x="104" y="22"/>
                    <a:pt x="104" y="21"/>
                  </a:cubicBezTo>
                  <a:cubicBezTo>
                    <a:pt x="97" y="15"/>
                    <a:pt x="88" y="13"/>
                    <a:pt x="79" y="10"/>
                  </a:cubicBezTo>
                  <a:cubicBezTo>
                    <a:pt x="77" y="10"/>
                    <a:pt x="75" y="9"/>
                    <a:pt x="73" y="9"/>
                  </a:cubicBezTo>
                  <a:cubicBezTo>
                    <a:pt x="64" y="6"/>
                    <a:pt x="57" y="7"/>
                    <a:pt x="51" y="8"/>
                  </a:cubicBezTo>
                  <a:cubicBezTo>
                    <a:pt x="48" y="9"/>
                    <a:pt x="45" y="10"/>
                    <a:pt x="43" y="12"/>
                  </a:cubicBezTo>
                  <a:cubicBezTo>
                    <a:pt x="43" y="12"/>
                    <a:pt x="42" y="13"/>
                    <a:pt x="42" y="13"/>
                  </a:cubicBezTo>
                  <a:cubicBezTo>
                    <a:pt x="40" y="15"/>
                    <a:pt x="38" y="16"/>
                    <a:pt x="38" y="18"/>
                  </a:cubicBezTo>
                  <a:cubicBezTo>
                    <a:pt x="37" y="20"/>
                    <a:pt x="35" y="21"/>
                    <a:pt x="34" y="20"/>
                  </a:cubicBezTo>
                  <a:cubicBezTo>
                    <a:pt x="32" y="20"/>
                    <a:pt x="32" y="18"/>
                    <a:pt x="32" y="16"/>
                  </a:cubicBezTo>
                  <a:cubicBezTo>
                    <a:pt x="32" y="16"/>
                    <a:pt x="33" y="15"/>
                    <a:pt x="33" y="15"/>
                  </a:cubicBezTo>
                  <a:cubicBezTo>
                    <a:pt x="30" y="15"/>
                    <a:pt x="28" y="16"/>
                    <a:pt x="26" y="18"/>
                  </a:cubicBezTo>
                  <a:cubicBezTo>
                    <a:pt x="23" y="20"/>
                    <a:pt x="20" y="22"/>
                    <a:pt x="18" y="26"/>
                  </a:cubicBezTo>
                  <a:cubicBezTo>
                    <a:pt x="19" y="26"/>
                    <a:pt x="19" y="26"/>
                    <a:pt x="19" y="26"/>
                  </a:cubicBezTo>
                  <a:cubicBezTo>
                    <a:pt x="20" y="26"/>
                    <a:pt x="21" y="27"/>
                    <a:pt x="21" y="29"/>
                  </a:cubicBezTo>
                  <a:cubicBezTo>
                    <a:pt x="21" y="31"/>
                    <a:pt x="19" y="32"/>
                    <a:pt x="18" y="31"/>
                  </a:cubicBezTo>
                  <a:cubicBezTo>
                    <a:pt x="17" y="31"/>
                    <a:pt x="17" y="31"/>
                    <a:pt x="16" y="31"/>
                  </a:cubicBezTo>
                  <a:cubicBezTo>
                    <a:pt x="16" y="31"/>
                    <a:pt x="15" y="32"/>
                    <a:pt x="15" y="32"/>
                  </a:cubicBezTo>
                  <a:cubicBezTo>
                    <a:pt x="13" y="32"/>
                    <a:pt x="11" y="34"/>
                    <a:pt x="9" y="37"/>
                  </a:cubicBezTo>
                  <a:cubicBezTo>
                    <a:pt x="8" y="40"/>
                    <a:pt x="7" y="42"/>
                    <a:pt x="7" y="45"/>
                  </a:cubicBezTo>
                  <a:cubicBezTo>
                    <a:pt x="7" y="48"/>
                    <a:pt x="7" y="52"/>
                    <a:pt x="8" y="54"/>
                  </a:cubicBezTo>
                  <a:cubicBezTo>
                    <a:pt x="8" y="56"/>
                    <a:pt x="9" y="57"/>
                    <a:pt x="10" y="58"/>
                  </a:cubicBezTo>
                  <a:cubicBezTo>
                    <a:pt x="10" y="58"/>
                    <a:pt x="10" y="58"/>
                    <a:pt x="10" y="58"/>
                  </a:cubicBezTo>
                  <a:cubicBezTo>
                    <a:pt x="11" y="57"/>
                    <a:pt x="13" y="56"/>
                    <a:pt x="14" y="57"/>
                  </a:cubicBezTo>
                  <a:cubicBezTo>
                    <a:pt x="16" y="57"/>
                    <a:pt x="17" y="59"/>
                    <a:pt x="16" y="61"/>
                  </a:cubicBezTo>
                  <a:cubicBezTo>
                    <a:pt x="16" y="61"/>
                    <a:pt x="16" y="62"/>
                    <a:pt x="15" y="62"/>
                  </a:cubicBezTo>
                  <a:cubicBezTo>
                    <a:pt x="15" y="62"/>
                    <a:pt x="15" y="63"/>
                    <a:pt x="15" y="63"/>
                  </a:cubicBezTo>
                  <a:cubicBezTo>
                    <a:pt x="15" y="63"/>
                    <a:pt x="15" y="64"/>
                    <a:pt x="15" y="64"/>
                  </a:cubicBezTo>
                  <a:cubicBezTo>
                    <a:pt x="16" y="64"/>
                    <a:pt x="16" y="65"/>
                    <a:pt x="16" y="65"/>
                  </a:cubicBezTo>
                  <a:cubicBezTo>
                    <a:pt x="17" y="66"/>
                    <a:pt x="18" y="67"/>
                    <a:pt x="19" y="68"/>
                  </a:cubicBezTo>
                  <a:cubicBezTo>
                    <a:pt x="20" y="68"/>
                    <a:pt x="20" y="68"/>
                    <a:pt x="21" y="68"/>
                  </a:cubicBezTo>
                  <a:cubicBezTo>
                    <a:pt x="23" y="69"/>
                    <a:pt x="25" y="69"/>
                    <a:pt x="27" y="68"/>
                  </a:cubicBezTo>
                  <a:cubicBezTo>
                    <a:pt x="29" y="68"/>
                    <a:pt x="32" y="67"/>
                    <a:pt x="34" y="66"/>
                  </a:cubicBezTo>
                  <a:cubicBezTo>
                    <a:pt x="35" y="65"/>
                    <a:pt x="37" y="65"/>
                    <a:pt x="38" y="67"/>
                  </a:cubicBezTo>
                  <a:cubicBezTo>
                    <a:pt x="38" y="67"/>
                    <a:pt x="38" y="67"/>
                    <a:pt x="38" y="68"/>
                  </a:cubicBezTo>
                  <a:cubicBezTo>
                    <a:pt x="38" y="68"/>
                    <a:pt x="38" y="68"/>
                    <a:pt x="38" y="68"/>
                  </a:cubicBezTo>
                  <a:cubicBezTo>
                    <a:pt x="38" y="68"/>
                    <a:pt x="38" y="69"/>
                    <a:pt x="38" y="70"/>
                  </a:cubicBezTo>
                  <a:cubicBezTo>
                    <a:pt x="39" y="72"/>
                    <a:pt x="39" y="74"/>
                    <a:pt x="41" y="75"/>
                  </a:cubicBezTo>
                  <a:cubicBezTo>
                    <a:pt x="42" y="77"/>
                    <a:pt x="45" y="79"/>
                    <a:pt x="47" y="79"/>
                  </a:cubicBezTo>
                  <a:cubicBezTo>
                    <a:pt x="50" y="80"/>
                    <a:pt x="54" y="81"/>
                    <a:pt x="57" y="80"/>
                  </a:cubicBezTo>
                  <a:cubicBezTo>
                    <a:pt x="59" y="80"/>
                    <a:pt x="60" y="79"/>
                    <a:pt x="62" y="78"/>
                  </a:cubicBezTo>
                  <a:cubicBezTo>
                    <a:pt x="62" y="77"/>
                    <a:pt x="62" y="77"/>
                    <a:pt x="62" y="77"/>
                  </a:cubicBezTo>
                  <a:cubicBezTo>
                    <a:pt x="63" y="76"/>
                    <a:pt x="65" y="76"/>
                    <a:pt x="66" y="78"/>
                  </a:cubicBezTo>
                  <a:cubicBezTo>
                    <a:pt x="66" y="78"/>
                    <a:pt x="67" y="78"/>
                    <a:pt x="67" y="79"/>
                  </a:cubicBezTo>
                  <a:cubicBezTo>
                    <a:pt x="67" y="81"/>
                    <a:pt x="68" y="81"/>
                    <a:pt x="69" y="82"/>
                  </a:cubicBezTo>
                  <a:cubicBezTo>
                    <a:pt x="70" y="82"/>
                    <a:pt x="72" y="82"/>
                    <a:pt x="74" y="81"/>
                  </a:cubicBezTo>
                  <a:cubicBezTo>
                    <a:pt x="75" y="80"/>
                    <a:pt x="77" y="81"/>
                    <a:pt x="77" y="82"/>
                  </a:cubicBezTo>
                  <a:cubicBezTo>
                    <a:pt x="92" y="97"/>
                    <a:pt x="92" y="97"/>
                    <a:pt x="92" y="97"/>
                  </a:cubicBezTo>
                  <a:cubicBezTo>
                    <a:pt x="92" y="97"/>
                    <a:pt x="92" y="97"/>
                    <a:pt x="92" y="97"/>
                  </a:cubicBezTo>
                  <a:cubicBezTo>
                    <a:pt x="91" y="92"/>
                    <a:pt x="91" y="92"/>
                    <a:pt x="91" y="92"/>
                  </a:cubicBezTo>
                  <a:cubicBezTo>
                    <a:pt x="89" y="91"/>
                    <a:pt x="87" y="90"/>
                    <a:pt x="85" y="89"/>
                  </a:cubicBezTo>
                  <a:cubicBezTo>
                    <a:pt x="84" y="88"/>
                    <a:pt x="83" y="86"/>
                    <a:pt x="84" y="85"/>
                  </a:cubicBezTo>
                  <a:cubicBezTo>
                    <a:pt x="85" y="83"/>
                    <a:pt x="87" y="83"/>
                    <a:pt x="88" y="84"/>
                  </a:cubicBezTo>
                  <a:cubicBezTo>
                    <a:pt x="93" y="86"/>
                    <a:pt x="98" y="87"/>
                    <a:pt x="102" y="86"/>
                  </a:cubicBezTo>
                  <a:cubicBezTo>
                    <a:pt x="107" y="85"/>
                    <a:pt x="111" y="83"/>
                    <a:pt x="115" y="79"/>
                  </a:cubicBezTo>
                  <a:cubicBezTo>
                    <a:pt x="116" y="77"/>
                    <a:pt x="118" y="75"/>
                    <a:pt x="118" y="72"/>
                  </a:cubicBezTo>
                  <a:cubicBezTo>
                    <a:pt x="119" y="70"/>
                    <a:pt x="119" y="68"/>
                    <a:pt x="118" y="67"/>
                  </a:cubicBezTo>
                  <a:cubicBezTo>
                    <a:pt x="118" y="67"/>
                    <a:pt x="118" y="67"/>
                    <a:pt x="118" y="67"/>
                  </a:cubicBezTo>
                  <a:cubicBezTo>
                    <a:pt x="118" y="67"/>
                    <a:pt x="118" y="67"/>
                    <a:pt x="118" y="66"/>
                  </a:cubicBezTo>
                  <a:cubicBezTo>
                    <a:pt x="117" y="65"/>
                    <a:pt x="116" y="65"/>
                    <a:pt x="115" y="64"/>
                  </a:cubicBezTo>
                  <a:cubicBezTo>
                    <a:pt x="114" y="64"/>
                    <a:pt x="114" y="64"/>
                    <a:pt x="114" y="64"/>
                  </a:cubicBezTo>
                  <a:cubicBezTo>
                    <a:pt x="111" y="63"/>
                    <a:pt x="107" y="63"/>
                    <a:pt x="103" y="64"/>
                  </a:cubicBezTo>
                  <a:cubicBezTo>
                    <a:pt x="96" y="66"/>
                    <a:pt x="88" y="69"/>
                    <a:pt x="82" y="72"/>
                  </a:cubicBezTo>
                  <a:cubicBezTo>
                    <a:pt x="81" y="73"/>
                    <a:pt x="80" y="74"/>
                    <a:pt x="78" y="75"/>
                  </a:cubicBezTo>
                  <a:cubicBezTo>
                    <a:pt x="77" y="76"/>
                    <a:pt x="75" y="75"/>
                    <a:pt x="74" y="74"/>
                  </a:cubicBezTo>
                  <a:cubicBezTo>
                    <a:pt x="73" y="73"/>
                    <a:pt x="74" y="71"/>
                    <a:pt x="75" y="70"/>
                  </a:cubicBezTo>
                  <a:cubicBezTo>
                    <a:pt x="76" y="69"/>
                    <a:pt x="78" y="68"/>
                    <a:pt x="79" y="67"/>
                  </a:cubicBezTo>
                  <a:cubicBezTo>
                    <a:pt x="85" y="64"/>
                    <a:pt x="94" y="60"/>
                    <a:pt x="102" y="58"/>
                  </a:cubicBezTo>
                  <a:cubicBezTo>
                    <a:pt x="107" y="57"/>
                    <a:pt x="111" y="57"/>
                    <a:pt x="115" y="58"/>
                  </a:cubicBezTo>
                  <a:cubicBezTo>
                    <a:pt x="118" y="57"/>
                    <a:pt x="120" y="55"/>
                    <a:pt x="122" y="53"/>
                  </a:cubicBezTo>
                  <a:cubicBezTo>
                    <a:pt x="123" y="50"/>
                    <a:pt x="123" y="47"/>
                    <a:pt x="121" y="43"/>
                  </a:cubicBezTo>
                  <a:cubicBezTo>
                    <a:pt x="120" y="41"/>
                    <a:pt x="120" y="40"/>
                    <a:pt x="119" y="39"/>
                  </a:cubicBezTo>
                  <a:cubicBezTo>
                    <a:pt x="118" y="39"/>
                    <a:pt x="117" y="38"/>
                    <a:pt x="117" y="38"/>
                  </a:cubicBezTo>
                  <a:cubicBezTo>
                    <a:pt x="117" y="38"/>
                    <a:pt x="117" y="38"/>
                    <a:pt x="116" y="38"/>
                  </a:cubicBezTo>
                  <a:cubicBezTo>
                    <a:pt x="116" y="38"/>
                    <a:pt x="116" y="38"/>
                    <a:pt x="116" y="38"/>
                  </a:cubicBezTo>
                  <a:cubicBezTo>
                    <a:pt x="116" y="38"/>
                    <a:pt x="115" y="38"/>
                    <a:pt x="114" y="38"/>
                  </a:cubicBezTo>
                  <a:cubicBezTo>
                    <a:pt x="113" y="39"/>
                    <a:pt x="112" y="40"/>
                    <a:pt x="111" y="41"/>
                  </a:cubicBezTo>
                  <a:close/>
                  <a:moveTo>
                    <a:pt x="120" y="33"/>
                  </a:moveTo>
                  <a:cubicBezTo>
                    <a:pt x="121" y="33"/>
                    <a:pt x="122" y="34"/>
                    <a:pt x="122" y="35"/>
                  </a:cubicBezTo>
                  <a:cubicBezTo>
                    <a:pt x="124" y="36"/>
                    <a:pt x="126" y="38"/>
                    <a:pt x="127" y="41"/>
                  </a:cubicBezTo>
                  <a:cubicBezTo>
                    <a:pt x="129" y="47"/>
                    <a:pt x="129" y="52"/>
                    <a:pt x="127" y="56"/>
                  </a:cubicBezTo>
                  <a:cubicBezTo>
                    <a:pt x="125" y="58"/>
                    <a:pt x="124" y="60"/>
                    <a:pt x="121" y="61"/>
                  </a:cubicBezTo>
                  <a:cubicBezTo>
                    <a:pt x="122" y="62"/>
                    <a:pt x="122" y="62"/>
                    <a:pt x="123" y="63"/>
                  </a:cubicBezTo>
                  <a:cubicBezTo>
                    <a:pt x="123" y="63"/>
                    <a:pt x="123" y="63"/>
                    <a:pt x="123" y="63"/>
                  </a:cubicBezTo>
                  <a:cubicBezTo>
                    <a:pt x="123" y="63"/>
                    <a:pt x="123" y="64"/>
                    <a:pt x="124" y="64"/>
                  </a:cubicBezTo>
                  <a:cubicBezTo>
                    <a:pt x="125" y="67"/>
                    <a:pt x="125" y="70"/>
                    <a:pt x="124" y="74"/>
                  </a:cubicBezTo>
                  <a:cubicBezTo>
                    <a:pt x="123" y="77"/>
                    <a:pt x="121" y="81"/>
                    <a:pt x="119" y="83"/>
                  </a:cubicBezTo>
                  <a:cubicBezTo>
                    <a:pt x="114" y="88"/>
                    <a:pt x="109" y="91"/>
                    <a:pt x="103" y="92"/>
                  </a:cubicBezTo>
                  <a:cubicBezTo>
                    <a:pt x="101" y="93"/>
                    <a:pt x="99" y="93"/>
                    <a:pt x="98" y="93"/>
                  </a:cubicBezTo>
                  <a:cubicBezTo>
                    <a:pt x="99" y="99"/>
                    <a:pt x="99" y="99"/>
                    <a:pt x="99" y="99"/>
                  </a:cubicBezTo>
                  <a:cubicBezTo>
                    <a:pt x="99" y="100"/>
                    <a:pt x="98" y="102"/>
                    <a:pt x="97" y="102"/>
                  </a:cubicBezTo>
                  <a:cubicBezTo>
                    <a:pt x="92" y="103"/>
                    <a:pt x="92" y="103"/>
                    <a:pt x="92" y="103"/>
                  </a:cubicBezTo>
                  <a:cubicBezTo>
                    <a:pt x="92" y="103"/>
                    <a:pt x="92" y="103"/>
                    <a:pt x="92" y="103"/>
                  </a:cubicBezTo>
                  <a:cubicBezTo>
                    <a:pt x="91" y="103"/>
                    <a:pt x="90" y="103"/>
                    <a:pt x="89" y="102"/>
                  </a:cubicBezTo>
                  <a:cubicBezTo>
                    <a:pt x="74" y="87"/>
                    <a:pt x="74" y="87"/>
                    <a:pt x="74" y="87"/>
                  </a:cubicBezTo>
                  <a:cubicBezTo>
                    <a:pt x="72" y="88"/>
                    <a:pt x="70" y="88"/>
                    <a:pt x="67" y="87"/>
                  </a:cubicBezTo>
                  <a:cubicBezTo>
                    <a:pt x="66" y="87"/>
                    <a:pt x="64" y="86"/>
                    <a:pt x="63" y="84"/>
                  </a:cubicBezTo>
                  <a:cubicBezTo>
                    <a:pt x="61" y="86"/>
                    <a:pt x="60" y="86"/>
                    <a:pt x="58" y="86"/>
                  </a:cubicBezTo>
                  <a:cubicBezTo>
                    <a:pt x="53" y="87"/>
                    <a:pt x="49" y="86"/>
                    <a:pt x="46" y="85"/>
                  </a:cubicBezTo>
                  <a:cubicBezTo>
                    <a:pt x="42" y="84"/>
                    <a:pt x="39" y="82"/>
                    <a:pt x="36" y="79"/>
                  </a:cubicBezTo>
                  <a:cubicBezTo>
                    <a:pt x="34" y="77"/>
                    <a:pt x="33" y="75"/>
                    <a:pt x="33" y="73"/>
                  </a:cubicBezTo>
                  <a:cubicBezTo>
                    <a:pt x="31" y="73"/>
                    <a:pt x="30" y="74"/>
                    <a:pt x="28" y="74"/>
                  </a:cubicBezTo>
                  <a:cubicBezTo>
                    <a:pt x="25" y="75"/>
                    <a:pt x="23" y="75"/>
                    <a:pt x="20" y="74"/>
                  </a:cubicBezTo>
                  <a:cubicBezTo>
                    <a:pt x="19" y="74"/>
                    <a:pt x="18" y="74"/>
                    <a:pt x="17" y="73"/>
                  </a:cubicBezTo>
                  <a:cubicBezTo>
                    <a:pt x="14" y="72"/>
                    <a:pt x="12" y="71"/>
                    <a:pt x="11" y="69"/>
                  </a:cubicBezTo>
                  <a:cubicBezTo>
                    <a:pt x="11" y="68"/>
                    <a:pt x="10" y="67"/>
                    <a:pt x="10" y="66"/>
                  </a:cubicBezTo>
                  <a:cubicBezTo>
                    <a:pt x="6" y="63"/>
                    <a:pt x="4" y="60"/>
                    <a:pt x="2" y="56"/>
                  </a:cubicBezTo>
                  <a:cubicBezTo>
                    <a:pt x="1" y="53"/>
                    <a:pt x="0" y="49"/>
                    <a:pt x="1" y="45"/>
                  </a:cubicBezTo>
                  <a:cubicBezTo>
                    <a:pt x="1" y="41"/>
                    <a:pt x="2" y="37"/>
                    <a:pt x="4" y="34"/>
                  </a:cubicBezTo>
                  <a:cubicBezTo>
                    <a:pt x="6" y="31"/>
                    <a:pt x="9" y="28"/>
                    <a:pt x="11" y="27"/>
                  </a:cubicBezTo>
                  <a:cubicBezTo>
                    <a:pt x="14" y="20"/>
                    <a:pt x="18" y="16"/>
                    <a:pt x="22" y="13"/>
                  </a:cubicBezTo>
                  <a:cubicBezTo>
                    <a:pt x="27" y="10"/>
                    <a:pt x="33" y="8"/>
                    <a:pt x="39" y="7"/>
                  </a:cubicBezTo>
                  <a:cubicBezTo>
                    <a:pt x="42" y="5"/>
                    <a:pt x="45" y="4"/>
                    <a:pt x="49" y="3"/>
                  </a:cubicBezTo>
                  <a:cubicBezTo>
                    <a:pt x="56" y="1"/>
                    <a:pt x="65" y="0"/>
                    <a:pt x="75" y="3"/>
                  </a:cubicBezTo>
                  <a:cubicBezTo>
                    <a:pt x="77" y="4"/>
                    <a:pt x="78" y="4"/>
                    <a:pt x="80" y="4"/>
                  </a:cubicBezTo>
                  <a:cubicBezTo>
                    <a:pt x="90" y="7"/>
                    <a:pt x="100" y="9"/>
                    <a:pt x="108" y="17"/>
                  </a:cubicBezTo>
                  <a:cubicBezTo>
                    <a:pt x="108" y="17"/>
                    <a:pt x="109" y="17"/>
                    <a:pt x="109" y="18"/>
                  </a:cubicBezTo>
                  <a:cubicBezTo>
                    <a:pt x="113" y="21"/>
                    <a:pt x="118" y="25"/>
                    <a:pt x="120" y="33"/>
                  </a:cubicBez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30" name="Google Shape;654;p6">
              <a:extLst>
                <a:ext uri="{FF2B5EF4-FFF2-40B4-BE49-F238E27FC236}">
                  <a16:creationId xmlns:a16="http://schemas.microsoft.com/office/drawing/2014/main" id="{5ADC4959-CDFB-9A28-F223-A09B914E59A0}"/>
                </a:ext>
              </a:extLst>
            </p:cNvPr>
            <p:cNvSpPr/>
            <p:nvPr/>
          </p:nvSpPr>
          <p:spPr>
            <a:xfrm>
              <a:off x="4848225" y="2081213"/>
              <a:ext cx="327025" cy="222250"/>
            </a:xfrm>
            <a:custGeom>
              <a:avLst/>
              <a:gdLst/>
              <a:ahLst/>
              <a:cxnLst/>
              <a:rect l="l" t="t" r="r" b="b"/>
              <a:pathLst>
                <a:path w="109" h="74" extrusionOk="0">
                  <a:moveTo>
                    <a:pt x="81" y="67"/>
                  </a:moveTo>
                  <a:cubicBezTo>
                    <a:pt x="80" y="68"/>
                    <a:pt x="79" y="68"/>
                    <a:pt x="78" y="67"/>
                  </a:cubicBezTo>
                  <a:cubicBezTo>
                    <a:pt x="75" y="65"/>
                    <a:pt x="79" y="61"/>
                    <a:pt x="84" y="62"/>
                  </a:cubicBezTo>
                  <a:cubicBezTo>
                    <a:pt x="84" y="62"/>
                    <a:pt x="85" y="62"/>
                    <a:pt x="86" y="63"/>
                  </a:cubicBezTo>
                  <a:cubicBezTo>
                    <a:pt x="89" y="58"/>
                    <a:pt x="96" y="56"/>
                    <a:pt x="100" y="60"/>
                  </a:cubicBezTo>
                  <a:cubicBezTo>
                    <a:pt x="101" y="62"/>
                    <a:pt x="99" y="65"/>
                    <a:pt x="97" y="63"/>
                  </a:cubicBezTo>
                  <a:cubicBezTo>
                    <a:pt x="95" y="61"/>
                    <a:pt x="91" y="62"/>
                    <a:pt x="89" y="65"/>
                  </a:cubicBezTo>
                  <a:cubicBezTo>
                    <a:pt x="93" y="69"/>
                    <a:pt x="91" y="74"/>
                    <a:pt x="88" y="72"/>
                  </a:cubicBezTo>
                  <a:cubicBezTo>
                    <a:pt x="87" y="72"/>
                    <a:pt x="86" y="71"/>
                    <a:pt x="87" y="70"/>
                  </a:cubicBezTo>
                  <a:cubicBezTo>
                    <a:pt x="88" y="68"/>
                    <a:pt x="83" y="64"/>
                    <a:pt x="81" y="67"/>
                  </a:cubicBezTo>
                  <a:close/>
                  <a:moveTo>
                    <a:pt x="38" y="18"/>
                  </a:moveTo>
                  <a:cubicBezTo>
                    <a:pt x="34" y="15"/>
                    <a:pt x="25" y="20"/>
                    <a:pt x="28" y="26"/>
                  </a:cubicBezTo>
                  <a:cubicBezTo>
                    <a:pt x="29" y="28"/>
                    <a:pt x="25" y="30"/>
                    <a:pt x="24" y="27"/>
                  </a:cubicBezTo>
                  <a:cubicBezTo>
                    <a:pt x="20" y="18"/>
                    <a:pt x="34" y="9"/>
                    <a:pt x="41" y="15"/>
                  </a:cubicBezTo>
                  <a:cubicBezTo>
                    <a:pt x="41" y="14"/>
                    <a:pt x="42" y="13"/>
                    <a:pt x="42" y="13"/>
                  </a:cubicBezTo>
                  <a:cubicBezTo>
                    <a:pt x="42" y="11"/>
                    <a:pt x="40" y="9"/>
                    <a:pt x="37" y="8"/>
                  </a:cubicBezTo>
                  <a:cubicBezTo>
                    <a:pt x="35" y="8"/>
                    <a:pt x="36" y="4"/>
                    <a:pt x="39" y="5"/>
                  </a:cubicBezTo>
                  <a:cubicBezTo>
                    <a:pt x="42" y="6"/>
                    <a:pt x="45" y="8"/>
                    <a:pt x="46" y="11"/>
                  </a:cubicBezTo>
                  <a:cubicBezTo>
                    <a:pt x="48" y="10"/>
                    <a:pt x="50" y="10"/>
                    <a:pt x="52" y="10"/>
                  </a:cubicBezTo>
                  <a:cubicBezTo>
                    <a:pt x="52" y="7"/>
                    <a:pt x="54" y="5"/>
                    <a:pt x="56" y="2"/>
                  </a:cubicBezTo>
                  <a:cubicBezTo>
                    <a:pt x="57" y="0"/>
                    <a:pt x="60" y="3"/>
                    <a:pt x="59" y="5"/>
                  </a:cubicBezTo>
                  <a:cubicBezTo>
                    <a:pt x="57" y="7"/>
                    <a:pt x="55" y="10"/>
                    <a:pt x="56" y="12"/>
                  </a:cubicBezTo>
                  <a:cubicBezTo>
                    <a:pt x="56" y="12"/>
                    <a:pt x="56" y="12"/>
                    <a:pt x="56" y="12"/>
                  </a:cubicBezTo>
                  <a:cubicBezTo>
                    <a:pt x="57" y="14"/>
                    <a:pt x="55" y="15"/>
                    <a:pt x="53" y="15"/>
                  </a:cubicBezTo>
                  <a:cubicBezTo>
                    <a:pt x="51" y="14"/>
                    <a:pt x="49" y="14"/>
                    <a:pt x="47" y="15"/>
                  </a:cubicBezTo>
                  <a:cubicBezTo>
                    <a:pt x="45" y="16"/>
                    <a:pt x="42" y="18"/>
                    <a:pt x="41" y="21"/>
                  </a:cubicBezTo>
                  <a:cubicBezTo>
                    <a:pt x="40" y="23"/>
                    <a:pt x="37" y="22"/>
                    <a:pt x="37" y="20"/>
                  </a:cubicBezTo>
                  <a:cubicBezTo>
                    <a:pt x="37" y="19"/>
                    <a:pt x="38" y="18"/>
                    <a:pt x="38" y="18"/>
                  </a:cubicBezTo>
                  <a:close/>
                  <a:moveTo>
                    <a:pt x="10" y="30"/>
                  </a:moveTo>
                  <a:cubicBezTo>
                    <a:pt x="8" y="33"/>
                    <a:pt x="3" y="31"/>
                    <a:pt x="7" y="26"/>
                  </a:cubicBezTo>
                  <a:cubicBezTo>
                    <a:pt x="11" y="23"/>
                    <a:pt x="17" y="22"/>
                    <a:pt x="20" y="26"/>
                  </a:cubicBezTo>
                  <a:cubicBezTo>
                    <a:pt x="22" y="28"/>
                    <a:pt x="19" y="31"/>
                    <a:pt x="17" y="29"/>
                  </a:cubicBezTo>
                  <a:cubicBezTo>
                    <a:pt x="15" y="27"/>
                    <a:pt x="11" y="28"/>
                    <a:pt x="10" y="30"/>
                  </a:cubicBezTo>
                  <a:close/>
                  <a:moveTo>
                    <a:pt x="4" y="36"/>
                  </a:moveTo>
                  <a:cubicBezTo>
                    <a:pt x="5" y="35"/>
                    <a:pt x="6" y="35"/>
                    <a:pt x="7" y="36"/>
                  </a:cubicBezTo>
                  <a:cubicBezTo>
                    <a:pt x="8" y="37"/>
                    <a:pt x="8" y="38"/>
                    <a:pt x="8" y="39"/>
                  </a:cubicBezTo>
                  <a:cubicBezTo>
                    <a:pt x="6" y="41"/>
                    <a:pt x="9" y="47"/>
                    <a:pt x="13" y="44"/>
                  </a:cubicBezTo>
                  <a:cubicBezTo>
                    <a:pt x="16" y="43"/>
                    <a:pt x="17" y="47"/>
                    <a:pt x="15" y="48"/>
                  </a:cubicBezTo>
                  <a:cubicBezTo>
                    <a:pt x="7" y="52"/>
                    <a:pt x="0" y="42"/>
                    <a:pt x="4" y="36"/>
                  </a:cubicBezTo>
                  <a:close/>
                  <a:moveTo>
                    <a:pt x="13" y="39"/>
                  </a:moveTo>
                  <a:cubicBezTo>
                    <a:pt x="12" y="37"/>
                    <a:pt x="15" y="35"/>
                    <a:pt x="16" y="37"/>
                  </a:cubicBezTo>
                  <a:cubicBezTo>
                    <a:pt x="18" y="40"/>
                    <a:pt x="25" y="40"/>
                    <a:pt x="29" y="39"/>
                  </a:cubicBezTo>
                  <a:cubicBezTo>
                    <a:pt x="30" y="37"/>
                    <a:pt x="32" y="33"/>
                    <a:pt x="32" y="30"/>
                  </a:cubicBezTo>
                  <a:cubicBezTo>
                    <a:pt x="32" y="27"/>
                    <a:pt x="36" y="27"/>
                    <a:pt x="36" y="29"/>
                  </a:cubicBezTo>
                  <a:cubicBezTo>
                    <a:pt x="36" y="32"/>
                    <a:pt x="36" y="34"/>
                    <a:pt x="35" y="37"/>
                  </a:cubicBezTo>
                  <a:cubicBezTo>
                    <a:pt x="36" y="37"/>
                    <a:pt x="38" y="37"/>
                    <a:pt x="40" y="37"/>
                  </a:cubicBezTo>
                  <a:cubicBezTo>
                    <a:pt x="43" y="34"/>
                    <a:pt x="47" y="32"/>
                    <a:pt x="51" y="32"/>
                  </a:cubicBezTo>
                  <a:cubicBezTo>
                    <a:pt x="52" y="31"/>
                    <a:pt x="53" y="30"/>
                    <a:pt x="54" y="29"/>
                  </a:cubicBezTo>
                  <a:cubicBezTo>
                    <a:pt x="53" y="26"/>
                    <a:pt x="51" y="23"/>
                    <a:pt x="47" y="24"/>
                  </a:cubicBezTo>
                  <a:cubicBezTo>
                    <a:pt x="44" y="24"/>
                    <a:pt x="44" y="20"/>
                    <a:pt x="47" y="20"/>
                  </a:cubicBezTo>
                  <a:cubicBezTo>
                    <a:pt x="53" y="19"/>
                    <a:pt x="56" y="22"/>
                    <a:pt x="57" y="27"/>
                  </a:cubicBezTo>
                  <a:cubicBezTo>
                    <a:pt x="59" y="26"/>
                    <a:pt x="60" y="26"/>
                    <a:pt x="61" y="25"/>
                  </a:cubicBezTo>
                  <a:cubicBezTo>
                    <a:pt x="62" y="24"/>
                    <a:pt x="62" y="23"/>
                    <a:pt x="64" y="22"/>
                  </a:cubicBezTo>
                  <a:cubicBezTo>
                    <a:pt x="65" y="20"/>
                    <a:pt x="65" y="20"/>
                    <a:pt x="65" y="20"/>
                  </a:cubicBezTo>
                  <a:cubicBezTo>
                    <a:pt x="67" y="19"/>
                    <a:pt x="68" y="17"/>
                    <a:pt x="67" y="12"/>
                  </a:cubicBezTo>
                  <a:cubicBezTo>
                    <a:pt x="67" y="12"/>
                    <a:pt x="66" y="11"/>
                    <a:pt x="65" y="10"/>
                  </a:cubicBezTo>
                  <a:cubicBezTo>
                    <a:pt x="64" y="9"/>
                    <a:pt x="67" y="6"/>
                    <a:pt x="68" y="8"/>
                  </a:cubicBezTo>
                  <a:cubicBezTo>
                    <a:pt x="72" y="12"/>
                    <a:pt x="76" y="12"/>
                    <a:pt x="81" y="9"/>
                  </a:cubicBezTo>
                  <a:cubicBezTo>
                    <a:pt x="82" y="8"/>
                    <a:pt x="83" y="8"/>
                    <a:pt x="84" y="9"/>
                  </a:cubicBezTo>
                  <a:cubicBezTo>
                    <a:pt x="84" y="10"/>
                    <a:pt x="84" y="11"/>
                    <a:pt x="83" y="12"/>
                  </a:cubicBezTo>
                  <a:cubicBezTo>
                    <a:pt x="79" y="15"/>
                    <a:pt x="75" y="16"/>
                    <a:pt x="72" y="15"/>
                  </a:cubicBezTo>
                  <a:cubicBezTo>
                    <a:pt x="72" y="19"/>
                    <a:pt x="70" y="21"/>
                    <a:pt x="68" y="23"/>
                  </a:cubicBezTo>
                  <a:cubicBezTo>
                    <a:pt x="67" y="24"/>
                    <a:pt x="65" y="26"/>
                    <a:pt x="65" y="27"/>
                  </a:cubicBezTo>
                  <a:cubicBezTo>
                    <a:pt x="65" y="27"/>
                    <a:pt x="65" y="27"/>
                    <a:pt x="65" y="27"/>
                  </a:cubicBezTo>
                  <a:cubicBezTo>
                    <a:pt x="64" y="28"/>
                    <a:pt x="64" y="28"/>
                    <a:pt x="63" y="29"/>
                  </a:cubicBezTo>
                  <a:cubicBezTo>
                    <a:pt x="60" y="30"/>
                    <a:pt x="56" y="32"/>
                    <a:pt x="54" y="36"/>
                  </a:cubicBezTo>
                  <a:cubicBezTo>
                    <a:pt x="53" y="37"/>
                    <a:pt x="52" y="37"/>
                    <a:pt x="51" y="37"/>
                  </a:cubicBezTo>
                  <a:cubicBezTo>
                    <a:pt x="50" y="36"/>
                    <a:pt x="48" y="36"/>
                    <a:pt x="47" y="37"/>
                  </a:cubicBezTo>
                  <a:cubicBezTo>
                    <a:pt x="45" y="37"/>
                    <a:pt x="44" y="39"/>
                    <a:pt x="43" y="41"/>
                  </a:cubicBezTo>
                  <a:cubicBezTo>
                    <a:pt x="42" y="42"/>
                    <a:pt x="41" y="42"/>
                    <a:pt x="40" y="42"/>
                  </a:cubicBezTo>
                  <a:cubicBezTo>
                    <a:pt x="35" y="39"/>
                    <a:pt x="30" y="43"/>
                    <a:pt x="28" y="47"/>
                  </a:cubicBezTo>
                  <a:cubicBezTo>
                    <a:pt x="27" y="49"/>
                    <a:pt x="26" y="50"/>
                    <a:pt x="26" y="51"/>
                  </a:cubicBezTo>
                  <a:cubicBezTo>
                    <a:pt x="25" y="54"/>
                    <a:pt x="21" y="53"/>
                    <a:pt x="22" y="50"/>
                  </a:cubicBezTo>
                  <a:cubicBezTo>
                    <a:pt x="23" y="48"/>
                    <a:pt x="24" y="46"/>
                    <a:pt x="25" y="44"/>
                  </a:cubicBezTo>
                  <a:cubicBezTo>
                    <a:pt x="21" y="44"/>
                    <a:pt x="16" y="43"/>
                    <a:pt x="13" y="39"/>
                  </a:cubicBezTo>
                  <a:close/>
                  <a:moveTo>
                    <a:pt x="68" y="49"/>
                  </a:moveTo>
                  <a:cubicBezTo>
                    <a:pt x="67" y="49"/>
                    <a:pt x="67" y="48"/>
                    <a:pt x="67" y="47"/>
                  </a:cubicBezTo>
                  <a:cubicBezTo>
                    <a:pt x="68" y="46"/>
                    <a:pt x="69" y="45"/>
                    <a:pt x="70" y="46"/>
                  </a:cubicBezTo>
                  <a:cubicBezTo>
                    <a:pt x="71" y="46"/>
                    <a:pt x="72" y="47"/>
                    <a:pt x="73" y="48"/>
                  </a:cubicBezTo>
                  <a:cubicBezTo>
                    <a:pt x="75" y="50"/>
                    <a:pt x="72" y="53"/>
                    <a:pt x="70" y="51"/>
                  </a:cubicBezTo>
                  <a:cubicBezTo>
                    <a:pt x="70" y="50"/>
                    <a:pt x="69" y="50"/>
                    <a:pt x="68" y="49"/>
                  </a:cubicBezTo>
                  <a:close/>
                  <a:moveTo>
                    <a:pt x="88" y="34"/>
                  </a:moveTo>
                  <a:cubicBezTo>
                    <a:pt x="86" y="32"/>
                    <a:pt x="89" y="30"/>
                    <a:pt x="91" y="32"/>
                  </a:cubicBezTo>
                  <a:cubicBezTo>
                    <a:pt x="93" y="34"/>
                    <a:pt x="94" y="36"/>
                    <a:pt x="94" y="39"/>
                  </a:cubicBezTo>
                  <a:cubicBezTo>
                    <a:pt x="96" y="39"/>
                    <a:pt x="97" y="40"/>
                    <a:pt x="98" y="40"/>
                  </a:cubicBezTo>
                  <a:cubicBezTo>
                    <a:pt x="100" y="37"/>
                    <a:pt x="103" y="35"/>
                    <a:pt x="107" y="36"/>
                  </a:cubicBezTo>
                  <a:cubicBezTo>
                    <a:pt x="109" y="36"/>
                    <a:pt x="109" y="40"/>
                    <a:pt x="106" y="40"/>
                  </a:cubicBezTo>
                  <a:cubicBezTo>
                    <a:pt x="104" y="39"/>
                    <a:pt x="102" y="41"/>
                    <a:pt x="101" y="43"/>
                  </a:cubicBezTo>
                  <a:cubicBezTo>
                    <a:pt x="102" y="46"/>
                    <a:pt x="98" y="47"/>
                    <a:pt x="97" y="45"/>
                  </a:cubicBezTo>
                  <a:cubicBezTo>
                    <a:pt x="96" y="44"/>
                    <a:pt x="95" y="43"/>
                    <a:pt x="93" y="43"/>
                  </a:cubicBezTo>
                  <a:cubicBezTo>
                    <a:pt x="93" y="44"/>
                    <a:pt x="91" y="46"/>
                    <a:pt x="89" y="47"/>
                  </a:cubicBezTo>
                  <a:cubicBezTo>
                    <a:pt x="87" y="49"/>
                    <a:pt x="85" y="45"/>
                    <a:pt x="87" y="44"/>
                  </a:cubicBezTo>
                  <a:cubicBezTo>
                    <a:pt x="91" y="41"/>
                    <a:pt x="91" y="38"/>
                    <a:pt x="88" y="34"/>
                  </a:cubicBezTo>
                  <a:close/>
                  <a:moveTo>
                    <a:pt x="36" y="51"/>
                  </a:moveTo>
                  <a:cubicBezTo>
                    <a:pt x="35" y="51"/>
                    <a:pt x="35" y="50"/>
                    <a:pt x="35" y="49"/>
                  </a:cubicBezTo>
                  <a:cubicBezTo>
                    <a:pt x="36" y="48"/>
                    <a:pt x="37" y="48"/>
                    <a:pt x="38" y="48"/>
                  </a:cubicBezTo>
                  <a:cubicBezTo>
                    <a:pt x="43" y="51"/>
                    <a:pt x="47" y="52"/>
                    <a:pt x="50" y="47"/>
                  </a:cubicBezTo>
                  <a:cubicBezTo>
                    <a:pt x="49" y="46"/>
                    <a:pt x="48" y="46"/>
                    <a:pt x="47" y="47"/>
                  </a:cubicBezTo>
                  <a:cubicBezTo>
                    <a:pt x="45" y="47"/>
                    <a:pt x="44" y="43"/>
                    <a:pt x="47" y="43"/>
                  </a:cubicBezTo>
                  <a:cubicBezTo>
                    <a:pt x="53" y="42"/>
                    <a:pt x="59" y="46"/>
                    <a:pt x="61" y="52"/>
                  </a:cubicBezTo>
                  <a:cubicBezTo>
                    <a:pt x="62" y="54"/>
                    <a:pt x="58" y="56"/>
                    <a:pt x="57" y="53"/>
                  </a:cubicBezTo>
                  <a:cubicBezTo>
                    <a:pt x="57" y="51"/>
                    <a:pt x="56" y="50"/>
                    <a:pt x="54" y="49"/>
                  </a:cubicBezTo>
                  <a:cubicBezTo>
                    <a:pt x="52" y="53"/>
                    <a:pt x="48" y="55"/>
                    <a:pt x="44" y="55"/>
                  </a:cubicBezTo>
                  <a:cubicBezTo>
                    <a:pt x="44" y="56"/>
                    <a:pt x="44" y="57"/>
                    <a:pt x="43" y="57"/>
                  </a:cubicBezTo>
                  <a:cubicBezTo>
                    <a:pt x="47" y="57"/>
                    <a:pt x="52" y="58"/>
                    <a:pt x="54" y="62"/>
                  </a:cubicBezTo>
                  <a:cubicBezTo>
                    <a:pt x="55" y="64"/>
                    <a:pt x="52" y="66"/>
                    <a:pt x="51" y="64"/>
                  </a:cubicBezTo>
                  <a:cubicBezTo>
                    <a:pt x="50" y="63"/>
                    <a:pt x="49" y="62"/>
                    <a:pt x="47" y="62"/>
                  </a:cubicBezTo>
                  <a:cubicBezTo>
                    <a:pt x="45" y="61"/>
                    <a:pt x="43" y="61"/>
                    <a:pt x="41" y="62"/>
                  </a:cubicBezTo>
                  <a:cubicBezTo>
                    <a:pt x="40" y="63"/>
                    <a:pt x="39" y="64"/>
                    <a:pt x="38" y="65"/>
                  </a:cubicBezTo>
                  <a:cubicBezTo>
                    <a:pt x="37" y="66"/>
                    <a:pt x="36" y="65"/>
                    <a:pt x="35" y="65"/>
                  </a:cubicBezTo>
                  <a:cubicBezTo>
                    <a:pt x="34" y="64"/>
                    <a:pt x="35" y="62"/>
                    <a:pt x="35" y="62"/>
                  </a:cubicBezTo>
                  <a:cubicBezTo>
                    <a:pt x="38" y="60"/>
                    <a:pt x="40" y="57"/>
                    <a:pt x="40" y="54"/>
                  </a:cubicBezTo>
                  <a:cubicBezTo>
                    <a:pt x="39" y="53"/>
                    <a:pt x="37" y="52"/>
                    <a:pt x="36" y="51"/>
                  </a:cubicBezTo>
                  <a:close/>
                  <a:moveTo>
                    <a:pt x="63" y="41"/>
                  </a:moveTo>
                  <a:cubicBezTo>
                    <a:pt x="61" y="42"/>
                    <a:pt x="59" y="38"/>
                    <a:pt x="61" y="37"/>
                  </a:cubicBezTo>
                  <a:cubicBezTo>
                    <a:pt x="63" y="36"/>
                    <a:pt x="64" y="36"/>
                    <a:pt x="65" y="36"/>
                  </a:cubicBezTo>
                  <a:cubicBezTo>
                    <a:pt x="66" y="28"/>
                    <a:pt x="72" y="24"/>
                    <a:pt x="80" y="25"/>
                  </a:cubicBezTo>
                  <a:cubicBezTo>
                    <a:pt x="82" y="19"/>
                    <a:pt x="89" y="17"/>
                    <a:pt x="94" y="20"/>
                  </a:cubicBezTo>
                  <a:cubicBezTo>
                    <a:pt x="97" y="21"/>
                    <a:pt x="95" y="25"/>
                    <a:pt x="93" y="24"/>
                  </a:cubicBezTo>
                  <a:cubicBezTo>
                    <a:pt x="90" y="22"/>
                    <a:pt x="87" y="22"/>
                    <a:pt x="85" y="24"/>
                  </a:cubicBezTo>
                  <a:cubicBezTo>
                    <a:pt x="82" y="26"/>
                    <a:pt x="83" y="30"/>
                    <a:pt x="84" y="33"/>
                  </a:cubicBezTo>
                  <a:cubicBezTo>
                    <a:pt x="86" y="35"/>
                    <a:pt x="82" y="37"/>
                    <a:pt x="81" y="34"/>
                  </a:cubicBezTo>
                  <a:cubicBezTo>
                    <a:pt x="80" y="32"/>
                    <a:pt x="79" y="30"/>
                    <a:pt x="79" y="29"/>
                  </a:cubicBezTo>
                  <a:cubicBezTo>
                    <a:pt x="74" y="28"/>
                    <a:pt x="70" y="31"/>
                    <a:pt x="69" y="36"/>
                  </a:cubicBezTo>
                  <a:cubicBezTo>
                    <a:pt x="71" y="37"/>
                    <a:pt x="73" y="38"/>
                    <a:pt x="74" y="41"/>
                  </a:cubicBezTo>
                  <a:cubicBezTo>
                    <a:pt x="76" y="43"/>
                    <a:pt x="73" y="45"/>
                    <a:pt x="71" y="43"/>
                  </a:cubicBezTo>
                  <a:cubicBezTo>
                    <a:pt x="69" y="40"/>
                    <a:pt x="67" y="39"/>
                    <a:pt x="63" y="41"/>
                  </a:cubicBez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grpSp>
      <p:sp>
        <p:nvSpPr>
          <p:cNvPr id="31" name="Google Shape;655;p6">
            <a:extLst>
              <a:ext uri="{FF2B5EF4-FFF2-40B4-BE49-F238E27FC236}">
                <a16:creationId xmlns:a16="http://schemas.microsoft.com/office/drawing/2014/main" id="{7EB5306B-FC1C-97D8-782C-7BB3DA1F6342}"/>
              </a:ext>
            </a:extLst>
          </p:cNvPr>
          <p:cNvSpPr/>
          <p:nvPr/>
        </p:nvSpPr>
        <p:spPr>
          <a:xfrm>
            <a:off x="8596883" y="3937310"/>
            <a:ext cx="1023422" cy="800770"/>
          </a:xfrm>
          <a:custGeom>
            <a:avLst/>
            <a:gdLst/>
            <a:ahLst/>
            <a:cxnLst/>
            <a:rect l="l" t="t" r="r" b="b"/>
            <a:pathLst>
              <a:path w="141" h="110" extrusionOk="0">
                <a:moveTo>
                  <a:pt x="128" y="0"/>
                </a:moveTo>
                <a:cubicBezTo>
                  <a:pt x="13" y="0"/>
                  <a:pt x="13" y="0"/>
                  <a:pt x="13" y="0"/>
                </a:cubicBezTo>
                <a:cubicBezTo>
                  <a:pt x="12" y="0"/>
                  <a:pt x="11" y="0"/>
                  <a:pt x="10" y="1"/>
                </a:cubicBezTo>
                <a:cubicBezTo>
                  <a:pt x="4" y="2"/>
                  <a:pt x="0" y="7"/>
                  <a:pt x="0" y="13"/>
                </a:cubicBezTo>
                <a:cubicBezTo>
                  <a:pt x="0" y="13"/>
                  <a:pt x="0" y="13"/>
                  <a:pt x="0" y="13"/>
                </a:cubicBezTo>
                <a:cubicBezTo>
                  <a:pt x="0" y="80"/>
                  <a:pt x="0" y="80"/>
                  <a:pt x="0" y="80"/>
                </a:cubicBezTo>
                <a:cubicBezTo>
                  <a:pt x="0" y="80"/>
                  <a:pt x="0" y="80"/>
                  <a:pt x="0" y="80"/>
                </a:cubicBezTo>
                <a:cubicBezTo>
                  <a:pt x="0" y="86"/>
                  <a:pt x="4" y="91"/>
                  <a:pt x="10" y="92"/>
                </a:cubicBezTo>
                <a:cubicBezTo>
                  <a:pt x="11" y="92"/>
                  <a:pt x="12" y="92"/>
                  <a:pt x="13" y="92"/>
                </a:cubicBezTo>
                <a:cubicBezTo>
                  <a:pt x="54" y="92"/>
                  <a:pt x="54" y="92"/>
                  <a:pt x="54" y="92"/>
                </a:cubicBezTo>
                <a:cubicBezTo>
                  <a:pt x="54" y="107"/>
                  <a:pt x="54" y="107"/>
                  <a:pt x="54" y="107"/>
                </a:cubicBezTo>
                <a:cubicBezTo>
                  <a:pt x="32" y="107"/>
                  <a:pt x="32" y="107"/>
                  <a:pt x="32" y="107"/>
                </a:cubicBezTo>
                <a:cubicBezTo>
                  <a:pt x="32" y="107"/>
                  <a:pt x="31" y="107"/>
                  <a:pt x="31" y="108"/>
                </a:cubicBezTo>
                <a:cubicBezTo>
                  <a:pt x="31" y="109"/>
                  <a:pt x="32" y="110"/>
                  <a:pt x="32" y="110"/>
                </a:cubicBezTo>
                <a:cubicBezTo>
                  <a:pt x="109" y="110"/>
                  <a:pt x="109" y="110"/>
                  <a:pt x="109" y="110"/>
                </a:cubicBezTo>
                <a:cubicBezTo>
                  <a:pt x="109" y="110"/>
                  <a:pt x="110" y="109"/>
                  <a:pt x="110" y="108"/>
                </a:cubicBezTo>
                <a:cubicBezTo>
                  <a:pt x="110" y="107"/>
                  <a:pt x="109" y="107"/>
                  <a:pt x="109" y="107"/>
                </a:cubicBezTo>
                <a:cubicBezTo>
                  <a:pt x="87" y="107"/>
                  <a:pt x="87" y="107"/>
                  <a:pt x="87" y="107"/>
                </a:cubicBezTo>
                <a:cubicBezTo>
                  <a:pt x="87" y="92"/>
                  <a:pt x="87" y="92"/>
                  <a:pt x="87" y="92"/>
                </a:cubicBezTo>
                <a:cubicBezTo>
                  <a:pt x="128" y="92"/>
                  <a:pt x="128" y="92"/>
                  <a:pt x="128" y="92"/>
                </a:cubicBezTo>
                <a:cubicBezTo>
                  <a:pt x="135" y="92"/>
                  <a:pt x="141" y="87"/>
                  <a:pt x="141" y="80"/>
                </a:cubicBezTo>
                <a:cubicBezTo>
                  <a:pt x="141" y="13"/>
                  <a:pt x="141" y="13"/>
                  <a:pt x="141" y="13"/>
                </a:cubicBezTo>
                <a:cubicBezTo>
                  <a:pt x="141" y="6"/>
                  <a:pt x="135" y="0"/>
                  <a:pt x="128" y="0"/>
                </a:cubicBezTo>
                <a:close/>
                <a:moveTo>
                  <a:pt x="128" y="89"/>
                </a:moveTo>
                <a:cubicBezTo>
                  <a:pt x="13" y="89"/>
                  <a:pt x="13" y="89"/>
                  <a:pt x="13" y="89"/>
                </a:cubicBezTo>
                <a:cubicBezTo>
                  <a:pt x="7" y="89"/>
                  <a:pt x="3" y="85"/>
                  <a:pt x="3" y="80"/>
                </a:cubicBezTo>
                <a:cubicBezTo>
                  <a:pt x="3" y="13"/>
                  <a:pt x="3" y="13"/>
                  <a:pt x="3" y="13"/>
                </a:cubicBezTo>
                <a:cubicBezTo>
                  <a:pt x="3" y="8"/>
                  <a:pt x="7" y="3"/>
                  <a:pt x="13" y="3"/>
                </a:cubicBezTo>
                <a:cubicBezTo>
                  <a:pt x="128" y="3"/>
                  <a:pt x="128" y="3"/>
                  <a:pt x="128" y="3"/>
                </a:cubicBezTo>
                <a:cubicBezTo>
                  <a:pt x="134" y="3"/>
                  <a:pt x="138" y="8"/>
                  <a:pt x="138" y="13"/>
                </a:cubicBezTo>
                <a:cubicBezTo>
                  <a:pt x="138" y="80"/>
                  <a:pt x="138" y="80"/>
                  <a:pt x="138" y="80"/>
                </a:cubicBezTo>
                <a:cubicBezTo>
                  <a:pt x="138" y="85"/>
                  <a:pt x="134" y="89"/>
                  <a:pt x="128" y="89"/>
                </a:cubicBezTo>
                <a:close/>
                <a:moveTo>
                  <a:pt x="84" y="107"/>
                </a:moveTo>
                <a:cubicBezTo>
                  <a:pt x="57" y="107"/>
                  <a:pt x="57" y="107"/>
                  <a:pt x="57" y="107"/>
                </a:cubicBezTo>
                <a:cubicBezTo>
                  <a:pt x="57" y="92"/>
                  <a:pt x="57" y="92"/>
                  <a:pt x="57" y="92"/>
                </a:cubicBezTo>
                <a:cubicBezTo>
                  <a:pt x="84" y="92"/>
                  <a:pt x="84" y="92"/>
                  <a:pt x="84" y="92"/>
                </a:cubicBezTo>
                <a:lnTo>
                  <a:pt x="84" y="107"/>
                </a:ln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grpSp>
        <p:nvGrpSpPr>
          <p:cNvPr id="32" name="Google Shape;656;p6">
            <a:extLst>
              <a:ext uri="{FF2B5EF4-FFF2-40B4-BE49-F238E27FC236}">
                <a16:creationId xmlns:a16="http://schemas.microsoft.com/office/drawing/2014/main" id="{A9195831-9760-ED94-B123-C92CE2EA8646}"/>
              </a:ext>
            </a:extLst>
          </p:cNvPr>
          <p:cNvGrpSpPr/>
          <p:nvPr/>
        </p:nvGrpSpPr>
        <p:grpSpPr>
          <a:xfrm>
            <a:off x="9182511" y="4158121"/>
            <a:ext cx="276544" cy="312150"/>
            <a:chOff x="5641975" y="1987551"/>
            <a:chExt cx="369888" cy="417513"/>
          </a:xfrm>
        </p:grpSpPr>
        <p:sp>
          <p:nvSpPr>
            <p:cNvPr id="33" name="Google Shape;657;p6">
              <a:extLst>
                <a:ext uri="{FF2B5EF4-FFF2-40B4-BE49-F238E27FC236}">
                  <a16:creationId xmlns:a16="http://schemas.microsoft.com/office/drawing/2014/main" id="{EC7AD8D1-ABD8-5283-1A6E-3161199C0B2F}"/>
                </a:ext>
              </a:extLst>
            </p:cNvPr>
            <p:cNvSpPr/>
            <p:nvPr/>
          </p:nvSpPr>
          <p:spPr>
            <a:xfrm>
              <a:off x="5641975" y="2124076"/>
              <a:ext cx="141288" cy="144463"/>
            </a:xfrm>
            <a:custGeom>
              <a:avLst/>
              <a:gdLst/>
              <a:ahLst/>
              <a:cxnLst/>
              <a:rect l="l" t="t" r="r" b="b"/>
              <a:pathLst>
                <a:path w="48" h="49" extrusionOk="0">
                  <a:moveTo>
                    <a:pt x="24" y="49"/>
                  </a:moveTo>
                  <a:cubicBezTo>
                    <a:pt x="11" y="49"/>
                    <a:pt x="0" y="38"/>
                    <a:pt x="0" y="24"/>
                  </a:cubicBezTo>
                  <a:cubicBezTo>
                    <a:pt x="0" y="11"/>
                    <a:pt x="11" y="0"/>
                    <a:pt x="24" y="0"/>
                  </a:cubicBezTo>
                  <a:cubicBezTo>
                    <a:pt x="37" y="0"/>
                    <a:pt x="48" y="11"/>
                    <a:pt x="48" y="24"/>
                  </a:cubicBezTo>
                  <a:cubicBezTo>
                    <a:pt x="48" y="38"/>
                    <a:pt x="37" y="49"/>
                    <a:pt x="24" y="49"/>
                  </a:cubicBezTo>
                  <a:close/>
                  <a:moveTo>
                    <a:pt x="24" y="4"/>
                  </a:moveTo>
                  <a:cubicBezTo>
                    <a:pt x="13" y="4"/>
                    <a:pt x="4" y="13"/>
                    <a:pt x="4" y="24"/>
                  </a:cubicBezTo>
                  <a:cubicBezTo>
                    <a:pt x="4" y="35"/>
                    <a:pt x="13" y="44"/>
                    <a:pt x="24" y="44"/>
                  </a:cubicBezTo>
                  <a:cubicBezTo>
                    <a:pt x="35" y="44"/>
                    <a:pt x="44" y="35"/>
                    <a:pt x="44" y="24"/>
                  </a:cubicBezTo>
                  <a:cubicBezTo>
                    <a:pt x="44" y="13"/>
                    <a:pt x="35" y="4"/>
                    <a:pt x="24" y="4"/>
                  </a:cubicBez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34" name="Google Shape;658;p6">
              <a:extLst>
                <a:ext uri="{FF2B5EF4-FFF2-40B4-BE49-F238E27FC236}">
                  <a16:creationId xmlns:a16="http://schemas.microsoft.com/office/drawing/2014/main" id="{2B454F52-EB28-3BAC-2C91-1D5F9C315D4A}"/>
                </a:ext>
              </a:extLst>
            </p:cNvPr>
            <p:cNvSpPr/>
            <p:nvPr/>
          </p:nvSpPr>
          <p:spPr>
            <a:xfrm>
              <a:off x="5865813" y="1987551"/>
              <a:ext cx="146050" cy="142875"/>
            </a:xfrm>
            <a:custGeom>
              <a:avLst/>
              <a:gdLst/>
              <a:ahLst/>
              <a:cxnLst/>
              <a:rect l="l" t="t" r="r" b="b"/>
              <a:pathLst>
                <a:path w="49" h="48" extrusionOk="0">
                  <a:moveTo>
                    <a:pt x="25" y="48"/>
                  </a:moveTo>
                  <a:cubicBezTo>
                    <a:pt x="11" y="48"/>
                    <a:pt x="0" y="38"/>
                    <a:pt x="0" y="24"/>
                  </a:cubicBezTo>
                  <a:cubicBezTo>
                    <a:pt x="0" y="11"/>
                    <a:pt x="11" y="0"/>
                    <a:pt x="25" y="0"/>
                  </a:cubicBezTo>
                  <a:cubicBezTo>
                    <a:pt x="38" y="0"/>
                    <a:pt x="49" y="11"/>
                    <a:pt x="49" y="24"/>
                  </a:cubicBezTo>
                  <a:cubicBezTo>
                    <a:pt x="49" y="38"/>
                    <a:pt x="38" y="48"/>
                    <a:pt x="25" y="48"/>
                  </a:cubicBezTo>
                  <a:close/>
                  <a:moveTo>
                    <a:pt x="25" y="4"/>
                  </a:moveTo>
                  <a:cubicBezTo>
                    <a:pt x="14" y="4"/>
                    <a:pt x="5" y="13"/>
                    <a:pt x="5" y="24"/>
                  </a:cubicBezTo>
                  <a:cubicBezTo>
                    <a:pt x="5" y="35"/>
                    <a:pt x="14" y="44"/>
                    <a:pt x="25" y="44"/>
                  </a:cubicBezTo>
                  <a:cubicBezTo>
                    <a:pt x="36" y="44"/>
                    <a:pt x="45" y="35"/>
                    <a:pt x="45" y="24"/>
                  </a:cubicBezTo>
                  <a:cubicBezTo>
                    <a:pt x="45" y="13"/>
                    <a:pt x="36" y="4"/>
                    <a:pt x="25" y="4"/>
                  </a:cubicBez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35" name="Google Shape;659;p6">
              <a:extLst>
                <a:ext uri="{FF2B5EF4-FFF2-40B4-BE49-F238E27FC236}">
                  <a16:creationId xmlns:a16="http://schemas.microsoft.com/office/drawing/2014/main" id="{FC00CAD8-3BB1-6947-1AC0-A896D713D97E}"/>
                </a:ext>
              </a:extLst>
            </p:cNvPr>
            <p:cNvSpPr/>
            <p:nvPr/>
          </p:nvSpPr>
          <p:spPr>
            <a:xfrm>
              <a:off x="5865813" y="2260601"/>
              <a:ext cx="146050" cy="144463"/>
            </a:xfrm>
            <a:custGeom>
              <a:avLst/>
              <a:gdLst/>
              <a:ahLst/>
              <a:cxnLst/>
              <a:rect l="l" t="t" r="r" b="b"/>
              <a:pathLst>
                <a:path w="49" h="49" extrusionOk="0">
                  <a:moveTo>
                    <a:pt x="25" y="49"/>
                  </a:moveTo>
                  <a:cubicBezTo>
                    <a:pt x="11" y="49"/>
                    <a:pt x="0" y="38"/>
                    <a:pt x="0" y="25"/>
                  </a:cubicBezTo>
                  <a:cubicBezTo>
                    <a:pt x="0" y="11"/>
                    <a:pt x="11" y="0"/>
                    <a:pt x="25" y="0"/>
                  </a:cubicBezTo>
                  <a:cubicBezTo>
                    <a:pt x="38" y="0"/>
                    <a:pt x="49" y="11"/>
                    <a:pt x="49" y="25"/>
                  </a:cubicBezTo>
                  <a:cubicBezTo>
                    <a:pt x="49" y="38"/>
                    <a:pt x="38" y="49"/>
                    <a:pt x="25" y="49"/>
                  </a:cubicBezTo>
                  <a:close/>
                  <a:moveTo>
                    <a:pt x="25" y="5"/>
                  </a:moveTo>
                  <a:cubicBezTo>
                    <a:pt x="14" y="5"/>
                    <a:pt x="5" y="14"/>
                    <a:pt x="5" y="25"/>
                  </a:cubicBezTo>
                  <a:cubicBezTo>
                    <a:pt x="5" y="36"/>
                    <a:pt x="14" y="45"/>
                    <a:pt x="25" y="45"/>
                  </a:cubicBezTo>
                  <a:cubicBezTo>
                    <a:pt x="36" y="45"/>
                    <a:pt x="45" y="36"/>
                    <a:pt x="45" y="25"/>
                  </a:cubicBezTo>
                  <a:cubicBezTo>
                    <a:pt x="45" y="14"/>
                    <a:pt x="36" y="5"/>
                    <a:pt x="25" y="5"/>
                  </a:cubicBez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36" name="Google Shape;660;p6">
              <a:extLst>
                <a:ext uri="{FF2B5EF4-FFF2-40B4-BE49-F238E27FC236}">
                  <a16:creationId xmlns:a16="http://schemas.microsoft.com/office/drawing/2014/main" id="{05346BCE-32C3-DBA1-5714-D9A30302C7A5}"/>
                </a:ext>
              </a:extLst>
            </p:cNvPr>
            <p:cNvSpPr/>
            <p:nvPr/>
          </p:nvSpPr>
          <p:spPr>
            <a:xfrm>
              <a:off x="5762625" y="2085976"/>
              <a:ext cx="127000" cy="82550"/>
            </a:xfrm>
            <a:custGeom>
              <a:avLst/>
              <a:gdLst/>
              <a:ahLst/>
              <a:cxnLst/>
              <a:rect l="l" t="t" r="r" b="b"/>
              <a:pathLst>
                <a:path w="43" h="28" extrusionOk="0">
                  <a:moveTo>
                    <a:pt x="3" y="28"/>
                  </a:moveTo>
                  <a:cubicBezTo>
                    <a:pt x="2" y="28"/>
                    <a:pt x="1" y="27"/>
                    <a:pt x="1" y="27"/>
                  </a:cubicBezTo>
                  <a:cubicBezTo>
                    <a:pt x="0" y="26"/>
                    <a:pt x="1" y="24"/>
                    <a:pt x="2" y="24"/>
                  </a:cubicBezTo>
                  <a:cubicBezTo>
                    <a:pt x="40" y="1"/>
                    <a:pt x="40" y="1"/>
                    <a:pt x="40" y="1"/>
                  </a:cubicBezTo>
                  <a:cubicBezTo>
                    <a:pt x="41" y="0"/>
                    <a:pt x="42" y="1"/>
                    <a:pt x="43" y="2"/>
                  </a:cubicBezTo>
                  <a:cubicBezTo>
                    <a:pt x="43" y="3"/>
                    <a:pt x="43" y="4"/>
                    <a:pt x="42" y="5"/>
                  </a:cubicBezTo>
                  <a:cubicBezTo>
                    <a:pt x="4" y="27"/>
                    <a:pt x="4" y="27"/>
                    <a:pt x="4" y="27"/>
                  </a:cubicBezTo>
                  <a:cubicBezTo>
                    <a:pt x="3" y="28"/>
                    <a:pt x="3" y="28"/>
                    <a:pt x="3" y="28"/>
                  </a:cubicBez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37" name="Google Shape;661;p6">
              <a:extLst>
                <a:ext uri="{FF2B5EF4-FFF2-40B4-BE49-F238E27FC236}">
                  <a16:creationId xmlns:a16="http://schemas.microsoft.com/office/drawing/2014/main" id="{1911BEAD-B81D-44AF-BF5E-94CF8F304EDF}"/>
                </a:ext>
              </a:extLst>
            </p:cNvPr>
            <p:cNvSpPr/>
            <p:nvPr/>
          </p:nvSpPr>
          <p:spPr>
            <a:xfrm>
              <a:off x="5762625" y="2222501"/>
              <a:ext cx="127000" cy="82550"/>
            </a:xfrm>
            <a:custGeom>
              <a:avLst/>
              <a:gdLst/>
              <a:ahLst/>
              <a:cxnLst/>
              <a:rect l="l" t="t" r="r" b="b"/>
              <a:pathLst>
                <a:path w="43" h="28" extrusionOk="0">
                  <a:moveTo>
                    <a:pt x="41" y="28"/>
                  </a:moveTo>
                  <a:cubicBezTo>
                    <a:pt x="40" y="28"/>
                    <a:pt x="40" y="28"/>
                    <a:pt x="40" y="28"/>
                  </a:cubicBezTo>
                  <a:cubicBezTo>
                    <a:pt x="1" y="5"/>
                    <a:pt x="1" y="5"/>
                    <a:pt x="1" y="5"/>
                  </a:cubicBezTo>
                  <a:cubicBezTo>
                    <a:pt x="0" y="4"/>
                    <a:pt x="0" y="3"/>
                    <a:pt x="0" y="2"/>
                  </a:cubicBezTo>
                  <a:cubicBezTo>
                    <a:pt x="1" y="1"/>
                    <a:pt x="2" y="0"/>
                    <a:pt x="3" y="1"/>
                  </a:cubicBezTo>
                  <a:cubicBezTo>
                    <a:pt x="42" y="24"/>
                    <a:pt x="42" y="24"/>
                    <a:pt x="42" y="24"/>
                  </a:cubicBezTo>
                  <a:cubicBezTo>
                    <a:pt x="43" y="25"/>
                    <a:pt x="43" y="26"/>
                    <a:pt x="43" y="27"/>
                  </a:cubicBezTo>
                  <a:cubicBezTo>
                    <a:pt x="42" y="28"/>
                    <a:pt x="41" y="28"/>
                    <a:pt x="41" y="28"/>
                  </a:cubicBez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grpSp>
      <p:sp>
        <p:nvSpPr>
          <p:cNvPr id="38" name="Google Shape;662;p6">
            <a:extLst>
              <a:ext uri="{FF2B5EF4-FFF2-40B4-BE49-F238E27FC236}">
                <a16:creationId xmlns:a16="http://schemas.microsoft.com/office/drawing/2014/main" id="{B67CB7BC-1DC7-CEBB-7937-48AC7CEF613E}"/>
              </a:ext>
            </a:extLst>
          </p:cNvPr>
          <p:cNvSpPr/>
          <p:nvPr/>
        </p:nvSpPr>
        <p:spPr>
          <a:xfrm>
            <a:off x="637362" y="2722613"/>
            <a:ext cx="5643805" cy="2676277"/>
          </a:xfrm>
          <a:prstGeom prst="rect">
            <a:avLst/>
          </a:prstGeom>
          <a:noFill/>
          <a:ln w="12700" cap="flat" cmpd="sng">
            <a:solidFill>
              <a:srgbClr val="4F2F92"/>
            </a:solidFill>
            <a:prstDash val="dash"/>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400" b="0" i="0" u="none" strike="noStrike" kern="1200" cap="none" spc="0" normalizeH="0" baseline="0" noProof="0">
              <a:ln>
                <a:noFill/>
              </a:ln>
              <a:solidFill>
                <a:srgbClr val="FFFFFF"/>
              </a:solidFill>
              <a:effectLst/>
              <a:uLnTx/>
              <a:uFillTx/>
              <a:latin typeface="Arial"/>
              <a:ea typeface="Arial"/>
              <a:cs typeface="Arial"/>
              <a:sym typeface="Arial"/>
            </a:endParaRPr>
          </a:p>
        </p:txBody>
      </p:sp>
      <p:cxnSp>
        <p:nvCxnSpPr>
          <p:cNvPr id="39" name="Google Shape;663;p6">
            <a:extLst>
              <a:ext uri="{FF2B5EF4-FFF2-40B4-BE49-F238E27FC236}">
                <a16:creationId xmlns:a16="http://schemas.microsoft.com/office/drawing/2014/main" id="{A9F48087-4917-5C75-318B-8F0678F14F53}"/>
              </a:ext>
            </a:extLst>
          </p:cNvPr>
          <p:cNvCxnSpPr>
            <a:cxnSpLocks/>
          </p:cNvCxnSpPr>
          <p:nvPr/>
        </p:nvCxnSpPr>
        <p:spPr>
          <a:xfrm>
            <a:off x="620038" y="1639977"/>
            <a:ext cx="10966537" cy="0"/>
          </a:xfrm>
          <a:prstGeom prst="straightConnector1">
            <a:avLst/>
          </a:prstGeom>
          <a:noFill/>
          <a:ln w="19050" cap="flat" cmpd="sng">
            <a:solidFill>
              <a:srgbClr val="4F2F92"/>
            </a:solidFill>
            <a:prstDash val="solid"/>
            <a:round/>
            <a:headEnd type="none" w="sm" len="sm"/>
            <a:tailEnd type="none" w="sm" len="sm"/>
          </a:ln>
        </p:spPr>
      </p:cxnSp>
      <p:sp>
        <p:nvSpPr>
          <p:cNvPr id="40" name="Google Shape;664;p6">
            <a:extLst>
              <a:ext uri="{FF2B5EF4-FFF2-40B4-BE49-F238E27FC236}">
                <a16:creationId xmlns:a16="http://schemas.microsoft.com/office/drawing/2014/main" id="{66656B97-7459-C3D3-2D5C-49A8AA016318}"/>
              </a:ext>
            </a:extLst>
          </p:cNvPr>
          <p:cNvSpPr/>
          <p:nvPr/>
        </p:nvSpPr>
        <p:spPr>
          <a:xfrm>
            <a:off x="2723130" y="5326661"/>
            <a:ext cx="6549583" cy="436736"/>
          </a:xfrm>
          <a:prstGeom prst="bentUpArrow">
            <a:avLst>
              <a:gd name="adj1" fmla="val 25000"/>
              <a:gd name="adj2" fmla="val 23639"/>
              <a:gd name="adj3" fmla="val 25000"/>
            </a:avLst>
          </a:prstGeom>
          <a:solidFill>
            <a:srgbClr val="4F2F92"/>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400" b="0" i="0" u="none" strike="noStrike" kern="1200" cap="none" spc="0" normalizeH="0" baseline="0" noProof="0">
              <a:ln>
                <a:noFill/>
              </a:ln>
              <a:solidFill>
                <a:srgbClr val="FFFFFF"/>
              </a:solidFill>
              <a:effectLst/>
              <a:uLnTx/>
              <a:uFillTx/>
              <a:latin typeface="Arial"/>
              <a:ea typeface="Arial"/>
              <a:cs typeface="Arial"/>
              <a:sym typeface="Arial"/>
            </a:endParaRPr>
          </a:p>
        </p:txBody>
      </p:sp>
      <p:sp>
        <p:nvSpPr>
          <p:cNvPr id="41" name="Google Shape;665;p6">
            <a:extLst>
              <a:ext uri="{FF2B5EF4-FFF2-40B4-BE49-F238E27FC236}">
                <a16:creationId xmlns:a16="http://schemas.microsoft.com/office/drawing/2014/main" id="{EC350231-F6DA-DE82-7323-9CC56DFB9D7A}"/>
              </a:ext>
            </a:extLst>
          </p:cNvPr>
          <p:cNvSpPr/>
          <p:nvPr/>
        </p:nvSpPr>
        <p:spPr>
          <a:xfrm rot="5400000">
            <a:off x="2636356" y="5564666"/>
            <a:ext cx="281906" cy="108357"/>
          </a:xfrm>
          <a:prstGeom prst="rect">
            <a:avLst/>
          </a:prstGeom>
          <a:solidFill>
            <a:srgbClr val="4F2F92"/>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400" b="0" i="0" u="none" strike="noStrike" kern="1200" cap="none" spc="0" normalizeH="0" baseline="0" noProof="0">
              <a:ln>
                <a:noFill/>
              </a:ln>
              <a:solidFill>
                <a:srgbClr val="FFFFFF"/>
              </a:solidFill>
              <a:effectLst/>
              <a:uLnTx/>
              <a:uFillTx/>
              <a:latin typeface="Arial"/>
              <a:ea typeface="Arial"/>
              <a:cs typeface="Arial"/>
              <a:sym typeface="Arial"/>
            </a:endParaRPr>
          </a:p>
        </p:txBody>
      </p:sp>
      <p:sp>
        <p:nvSpPr>
          <p:cNvPr id="48" name="Google Shape;666;p6">
            <a:extLst>
              <a:ext uri="{FF2B5EF4-FFF2-40B4-BE49-F238E27FC236}">
                <a16:creationId xmlns:a16="http://schemas.microsoft.com/office/drawing/2014/main" id="{A62CD54E-5DDF-61AE-6F33-8C1A8545061C}"/>
              </a:ext>
            </a:extLst>
          </p:cNvPr>
          <p:cNvSpPr txBox="1"/>
          <p:nvPr/>
        </p:nvSpPr>
        <p:spPr>
          <a:xfrm>
            <a:off x="612303" y="6385805"/>
            <a:ext cx="3211456" cy="369291"/>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srgbClr val="000000"/>
                </a:solidFill>
                <a:effectLst/>
                <a:uLnTx/>
                <a:uFillTx/>
                <a:latin typeface="Open Sans Light"/>
                <a:ea typeface="Open Sans Light"/>
                <a:cs typeface="Open Sans Light"/>
                <a:sym typeface="Open Sans Light"/>
              </a:rPr>
              <a:t>Approach 1: </a:t>
            </a:r>
            <a:r>
              <a:rPr kumimoji="0" lang="en-GB" sz="600" b="0" i="0" u="none" strike="noStrike" kern="1200" cap="none" spc="0" normalizeH="0" baseline="0" noProof="0" err="1">
                <a:ln>
                  <a:noFill/>
                </a:ln>
                <a:solidFill>
                  <a:srgbClr val="000000"/>
                </a:solidFill>
                <a:effectLst/>
                <a:uLnTx/>
                <a:uFillTx/>
                <a:latin typeface="Open Sans Light"/>
                <a:ea typeface="Open Sans Light"/>
                <a:cs typeface="Open Sans Light"/>
                <a:sym typeface="Open Sans Light"/>
              </a:rPr>
              <a:t>biobert</a:t>
            </a:r>
            <a:r>
              <a:rPr kumimoji="0" lang="en-GB" sz="600" b="0" i="0" u="none" strike="noStrike" kern="1200" cap="none" spc="0" normalizeH="0" baseline="0" noProof="0">
                <a:ln>
                  <a:noFill/>
                </a:ln>
                <a:solidFill>
                  <a:srgbClr val="000000"/>
                </a:solidFill>
                <a:effectLst/>
                <a:uLnTx/>
                <a:uFillTx/>
                <a:latin typeface="Open Sans Light"/>
                <a:ea typeface="Open Sans Light"/>
                <a:cs typeface="Open Sans Light"/>
                <a:sym typeface="Open Sans Light"/>
              </a:rPr>
              <a:t>, text-bison@001, </a:t>
            </a:r>
            <a:r>
              <a:rPr kumimoji="0" lang="en-GB" sz="600" b="0" i="0" u="none" strike="noStrike" kern="1200" cap="none" spc="0" normalizeH="0" baseline="0" noProof="0" err="1">
                <a:ln>
                  <a:noFill/>
                </a:ln>
                <a:solidFill>
                  <a:srgbClr val="000000"/>
                </a:solidFill>
                <a:effectLst/>
                <a:uLnTx/>
                <a:uFillTx/>
                <a:latin typeface="Open Sans Light"/>
                <a:ea typeface="Open Sans Light"/>
                <a:cs typeface="Open Sans Light"/>
                <a:sym typeface="Open Sans Light"/>
              </a:rPr>
              <a:t>bart</a:t>
            </a:r>
            <a:r>
              <a:rPr kumimoji="0" lang="en-GB" sz="600" b="0" i="0" u="none" strike="noStrike" kern="1200" cap="none" spc="0" normalizeH="0" baseline="0" noProof="0">
                <a:ln>
                  <a:noFill/>
                </a:ln>
                <a:solidFill>
                  <a:srgbClr val="000000"/>
                </a:solidFill>
                <a:effectLst/>
                <a:uLnTx/>
                <a:uFillTx/>
                <a:latin typeface="Open Sans Light"/>
                <a:ea typeface="Open Sans Light"/>
                <a:cs typeface="Open Sans Light"/>
                <a:sym typeface="Open Sans Light"/>
              </a:rPr>
              <a:t>-large-</a:t>
            </a:r>
            <a:r>
              <a:rPr kumimoji="0" lang="en-GB" sz="600" b="0" i="0" u="none" strike="noStrike" kern="1200" cap="none" spc="0" normalizeH="0" baseline="0" noProof="0" err="1">
                <a:ln>
                  <a:noFill/>
                </a:ln>
                <a:solidFill>
                  <a:srgbClr val="000000"/>
                </a:solidFill>
                <a:effectLst/>
                <a:uLnTx/>
                <a:uFillTx/>
                <a:latin typeface="Open Sans Light"/>
                <a:ea typeface="Open Sans Light"/>
                <a:cs typeface="Open Sans Light"/>
                <a:sym typeface="Open Sans Light"/>
              </a:rPr>
              <a:t>mnli</a:t>
            </a:r>
            <a:r>
              <a:rPr kumimoji="0" lang="en-GB" sz="600" b="0" i="0" u="none" strike="noStrike" kern="1200" cap="none" spc="0" normalizeH="0" baseline="0" noProof="0">
                <a:ln>
                  <a:noFill/>
                </a:ln>
                <a:solidFill>
                  <a:srgbClr val="000000"/>
                </a:solidFill>
                <a:effectLst/>
                <a:uLnTx/>
                <a:uFillTx/>
                <a:latin typeface="Open Sans Light"/>
                <a:ea typeface="Open Sans Light"/>
                <a:cs typeface="Open Sans Light"/>
                <a:sym typeface="Open Sans Light"/>
              </a:rPr>
              <a:t>, </a:t>
            </a:r>
            <a:r>
              <a:rPr kumimoji="0" lang="en-GB" sz="600" b="0" i="0" u="none" strike="noStrike" kern="1200" cap="none" spc="0" normalizeH="0" baseline="0" noProof="0" err="1">
                <a:ln>
                  <a:noFill/>
                </a:ln>
                <a:solidFill>
                  <a:srgbClr val="000000"/>
                </a:solidFill>
                <a:effectLst/>
                <a:uLnTx/>
                <a:uFillTx/>
                <a:latin typeface="Open Sans Light"/>
                <a:ea typeface="Open Sans Light"/>
                <a:cs typeface="Open Sans Light"/>
                <a:sym typeface="Open Sans Light"/>
              </a:rPr>
              <a:t>scibert</a:t>
            </a:r>
            <a:r>
              <a:rPr kumimoji="0" lang="en-GB" sz="600" b="0" i="0" u="none" strike="noStrike" kern="1200" cap="none" spc="0" normalizeH="0" baseline="0" noProof="0">
                <a:ln>
                  <a:noFill/>
                </a:ln>
                <a:solidFill>
                  <a:srgbClr val="000000"/>
                </a:solidFill>
                <a:effectLst/>
                <a:uLnTx/>
                <a:uFillTx/>
                <a:latin typeface="Open Sans Light"/>
                <a:ea typeface="Open Sans Light"/>
                <a:cs typeface="Open Sans Light"/>
                <a:sym typeface="Open Sans Light"/>
              </a:rPr>
              <a:t>.</a:t>
            </a:r>
            <a:br>
              <a:rPr kumimoji="0" lang="en-GB" sz="600" b="0" i="0" u="none" strike="noStrike" kern="1200" cap="none" spc="0" normalizeH="0" baseline="0" noProof="0">
                <a:ln>
                  <a:noFill/>
                </a:ln>
                <a:solidFill>
                  <a:srgbClr val="000000"/>
                </a:solidFill>
                <a:effectLst/>
                <a:uLnTx/>
                <a:uFillTx/>
                <a:latin typeface="Open Sans Light"/>
                <a:ea typeface="Open Sans Light"/>
                <a:cs typeface="Open Sans Light"/>
                <a:sym typeface="Open Sans Light"/>
              </a:rPr>
            </a:br>
            <a:r>
              <a:rPr kumimoji="0" lang="en-GB" sz="600" b="1" i="0" u="none" strike="noStrike" kern="1200" cap="none" spc="0" normalizeH="0" baseline="0" noProof="0">
                <a:ln>
                  <a:noFill/>
                </a:ln>
                <a:solidFill>
                  <a:srgbClr val="000000"/>
                </a:solidFill>
                <a:effectLst/>
                <a:uLnTx/>
                <a:uFillTx/>
                <a:latin typeface="Open Sans Light"/>
                <a:ea typeface="Open Sans Light"/>
                <a:cs typeface="Open Sans Light"/>
                <a:sym typeface="Open Sans Light"/>
              </a:rPr>
              <a:t>Approach 2: </a:t>
            </a:r>
            <a:r>
              <a:rPr kumimoji="0" lang="en-GB" sz="600" b="0" i="0" u="none" strike="noStrike" kern="1200" cap="none" spc="0" normalizeH="0" baseline="0" noProof="0" err="1">
                <a:ln>
                  <a:noFill/>
                </a:ln>
                <a:solidFill>
                  <a:srgbClr val="000000"/>
                </a:solidFill>
                <a:effectLst/>
                <a:uLnTx/>
                <a:uFillTx/>
                <a:latin typeface="Open Sans Light"/>
                <a:ea typeface="Open Sans Light"/>
                <a:cs typeface="Open Sans Light"/>
                <a:sym typeface="Open Sans Light"/>
              </a:rPr>
              <a:t>biobert</a:t>
            </a:r>
            <a:r>
              <a:rPr kumimoji="0" lang="en-GB" sz="600" b="0" i="0" u="none" strike="noStrike" kern="1200" cap="none" spc="0" normalizeH="0" baseline="0" noProof="0">
                <a:ln>
                  <a:noFill/>
                </a:ln>
                <a:solidFill>
                  <a:srgbClr val="000000"/>
                </a:solidFill>
                <a:effectLst/>
                <a:uLnTx/>
                <a:uFillTx/>
                <a:latin typeface="Open Sans Light"/>
                <a:ea typeface="Open Sans Light"/>
                <a:cs typeface="Open Sans Light"/>
                <a:sym typeface="Open Sans Light"/>
              </a:rPr>
              <a:t>, gpt-3.5-turbo, </a:t>
            </a:r>
            <a:r>
              <a:rPr kumimoji="0" lang="en-GB" sz="600" b="0" i="0" u="none" strike="noStrike" kern="1200" cap="none" spc="0" normalizeH="0" baseline="0" noProof="0" err="1">
                <a:ln>
                  <a:noFill/>
                </a:ln>
                <a:solidFill>
                  <a:srgbClr val="000000"/>
                </a:solidFill>
                <a:effectLst/>
                <a:uLnTx/>
                <a:uFillTx/>
                <a:latin typeface="Open Sans Light"/>
                <a:ea typeface="Open Sans Light"/>
                <a:cs typeface="Open Sans Light"/>
                <a:sym typeface="Open Sans Light"/>
              </a:rPr>
              <a:t>bart</a:t>
            </a:r>
            <a:r>
              <a:rPr kumimoji="0" lang="en-GB" sz="600" b="0" i="0" u="none" strike="noStrike" kern="1200" cap="none" spc="0" normalizeH="0" baseline="0" noProof="0">
                <a:ln>
                  <a:noFill/>
                </a:ln>
                <a:solidFill>
                  <a:srgbClr val="000000"/>
                </a:solidFill>
                <a:effectLst/>
                <a:uLnTx/>
                <a:uFillTx/>
                <a:latin typeface="Open Sans Light"/>
                <a:ea typeface="Open Sans Light"/>
                <a:cs typeface="Open Sans Light"/>
                <a:sym typeface="Open Sans Light"/>
              </a:rPr>
              <a:t>-large-</a:t>
            </a:r>
            <a:r>
              <a:rPr kumimoji="0" lang="en-GB" sz="600" b="0" i="0" u="none" strike="noStrike" kern="1200" cap="none" spc="0" normalizeH="0" baseline="0" noProof="0" err="1">
                <a:ln>
                  <a:noFill/>
                </a:ln>
                <a:solidFill>
                  <a:srgbClr val="000000"/>
                </a:solidFill>
                <a:effectLst/>
                <a:uLnTx/>
                <a:uFillTx/>
                <a:latin typeface="Open Sans Light"/>
                <a:ea typeface="Open Sans Light"/>
                <a:cs typeface="Open Sans Light"/>
                <a:sym typeface="Open Sans Light"/>
              </a:rPr>
              <a:t>mnli</a:t>
            </a:r>
            <a:r>
              <a:rPr kumimoji="0" lang="en-GB" sz="600" b="0" i="0" u="none" strike="noStrike" kern="1200" cap="none" spc="0" normalizeH="0" baseline="0" noProof="0">
                <a:ln>
                  <a:noFill/>
                </a:ln>
                <a:solidFill>
                  <a:srgbClr val="000000"/>
                </a:solidFill>
                <a:effectLst/>
                <a:uLnTx/>
                <a:uFillTx/>
                <a:latin typeface="Open Sans Light"/>
                <a:ea typeface="Open Sans Light"/>
                <a:cs typeface="Open Sans Light"/>
                <a:sym typeface="Open Sans Light"/>
              </a:rPr>
              <a:t>, </a:t>
            </a:r>
            <a:r>
              <a:rPr kumimoji="0" lang="en-GB" sz="600" b="0" i="0" u="none" strike="noStrike" kern="1200" cap="none" spc="0" normalizeH="0" baseline="0" noProof="0" err="1">
                <a:ln>
                  <a:noFill/>
                </a:ln>
                <a:solidFill>
                  <a:srgbClr val="000000"/>
                </a:solidFill>
                <a:effectLst/>
                <a:uLnTx/>
                <a:uFillTx/>
                <a:latin typeface="Open Sans Light"/>
                <a:ea typeface="Open Sans Light"/>
                <a:cs typeface="Open Sans Light"/>
                <a:sym typeface="Open Sans Light"/>
              </a:rPr>
              <a:t>scibert</a:t>
            </a:r>
            <a:r>
              <a:rPr kumimoji="0" lang="en-GB" sz="600" b="0" i="0" u="none" strike="noStrike" kern="1200" cap="none" spc="0" normalizeH="0" baseline="0" noProof="0">
                <a:ln>
                  <a:noFill/>
                </a:ln>
                <a:solidFill>
                  <a:srgbClr val="000000"/>
                </a:solidFill>
                <a:effectLst/>
                <a:uLnTx/>
                <a:uFillTx/>
                <a:latin typeface="Open Sans Light"/>
                <a:ea typeface="Open Sans Light"/>
                <a:cs typeface="Open Sans Light"/>
                <a:sym typeface="Open Sans Light"/>
              </a:rPr>
              <a:t>.</a:t>
            </a:r>
            <a:br>
              <a:rPr kumimoji="0" lang="en-GB" sz="600" b="0" i="0" u="none" strike="noStrike" kern="1200" cap="none" spc="0" normalizeH="0" baseline="0" noProof="0">
                <a:ln>
                  <a:noFill/>
                </a:ln>
                <a:solidFill>
                  <a:srgbClr val="000000"/>
                </a:solidFill>
                <a:effectLst/>
                <a:uLnTx/>
                <a:uFillTx/>
                <a:latin typeface="Open Sans Light"/>
                <a:ea typeface="Open Sans Light"/>
                <a:cs typeface="Open Sans Light"/>
                <a:sym typeface="Open Sans Light"/>
              </a:rPr>
            </a:br>
            <a:r>
              <a:rPr kumimoji="0" lang="en-GB" sz="600" b="0" i="0" u="none" strike="noStrike" kern="1200" cap="none" spc="0" normalizeH="0" baseline="0" noProof="0">
                <a:ln>
                  <a:noFill/>
                </a:ln>
                <a:solidFill>
                  <a:srgbClr val="000000"/>
                </a:solidFill>
                <a:effectLst/>
                <a:uLnTx/>
                <a:uFillTx/>
                <a:latin typeface="Open Sans Light"/>
                <a:ea typeface="Open Sans Light"/>
                <a:cs typeface="Open Sans Light"/>
                <a:sym typeface="Open Sans Light"/>
              </a:rPr>
              <a:t>*Corresponding scientific abstracts not available for n=2 </a:t>
            </a:r>
            <a:endParaRPr kumimoji="0" sz="600" b="0" i="0" u="none" strike="noStrike" kern="1200" cap="none" spc="0" normalizeH="0" baseline="30000" noProof="0">
              <a:ln>
                <a:noFill/>
              </a:ln>
              <a:solidFill>
                <a:srgbClr val="000000"/>
              </a:solidFill>
              <a:effectLst/>
              <a:uLnTx/>
              <a:uFillTx/>
              <a:latin typeface="Arial"/>
              <a:ea typeface="Arial"/>
              <a:cs typeface="Arial"/>
              <a:sym typeface="Arial"/>
            </a:endParaRPr>
          </a:p>
        </p:txBody>
      </p:sp>
    </p:spTree>
    <p:extLst>
      <p:ext uri="{BB962C8B-B14F-4D97-AF65-F5344CB8AC3E}">
        <p14:creationId xmlns:p14="http://schemas.microsoft.com/office/powerpoint/2010/main" val="217731035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8716217-36C5-6653-893C-707844D1937F}"/>
              </a:ext>
            </a:extLst>
          </p:cNvPr>
          <p:cNvSpPr>
            <a:spLocks noGrp="1"/>
          </p:cNvSpPr>
          <p:nvPr>
            <p:ph type="title"/>
          </p:nvPr>
        </p:nvSpPr>
        <p:spPr/>
        <p:txBody>
          <a:bodyPr/>
          <a:lstStyle/>
          <a:p>
            <a:r>
              <a:rPr lang="en-US"/>
              <a:t>Methods | Assessments &amp; analysis</a:t>
            </a:r>
          </a:p>
        </p:txBody>
      </p:sp>
      <p:sp>
        <p:nvSpPr>
          <p:cNvPr id="10" name="Slide Number Placeholder 9">
            <a:extLst>
              <a:ext uri="{FF2B5EF4-FFF2-40B4-BE49-F238E27FC236}">
                <a16:creationId xmlns:a16="http://schemas.microsoft.com/office/drawing/2014/main" id="{A2241939-B547-C3D3-7722-22E84FF6A3EE}"/>
              </a:ext>
            </a:extLst>
          </p:cNvPr>
          <p:cNvSpPr>
            <a:spLocks noGrp="1"/>
          </p:cNvSpPr>
          <p:nvPr>
            <p:ph type="sldNum" sz="quarter" idx="12"/>
          </p:nvPr>
        </p:nvSpPr>
        <p:spPr>
          <a:xfrm>
            <a:off x="266470" y="6486524"/>
            <a:ext cx="527462" cy="365125"/>
          </a:xfrm>
          <a:prstGeom prst="rect">
            <a:avLst/>
          </a:prstGeom>
        </p:spPr>
        <p:txBody>
          <a:bodyPr/>
          <a:lstStyle>
            <a:defPPr>
              <a:defRPr lang="en-US"/>
            </a:defPPr>
            <a:lvl1pPr marL="0" algn="ctr" defTabSz="914400" rtl="0" eaLnBrk="1" latinLnBrk="0" hangingPunct="1">
              <a:defRPr sz="105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76B51402-D8AD-3345-AF1A-7CB73C854E7F}" type="slidenum">
              <a:rPr lang="en-US" smtClean="0"/>
              <a:pPr marL="0" marR="0" lvl="0" indent="0" algn="ctr" defTabSz="914400" rtl="0" eaLnBrk="1" fontAlgn="auto" latinLnBrk="0" hangingPunct="1">
                <a:lnSpc>
                  <a:spcPct val="100000"/>
                </a:lnSpc>
                <a:spcBef>
                  <a:spcPts val="0"/>
                </a:spcBef>
                <a:spcAft>
                  <a:spcPts val="0"/>
                </a:spcAft>
                <a:buClrTx/>
                <a:buSzTx/>
                <a:buFontTx/>
                <a:buNone/>
                <a:tabLst/>
                <a:defRPr/>
              </a:pPr>
              <a:t>48</a:t>
            </a:fld>
            <a:endParaRPr kumimoji="0" lang="en-US" sz="1050" b="0" i="0" u="none" strike="noStrike" kern="1200" cap="none" spc="0" normalizeH="0" baseline="0" noProof="0">
              <a:ln>
                <a:noFill/>
              </a:ln>
              <a:solidFill>
                <a:srgbClr val="00E5EF"/>
              </a:solidFill>
              <a:effectLst/>
              <a:uLnTx/>
              <a:uFillTx/>
              <a:latin typeface="Arial" panose="020B0604020202020204"/>
              <a:ea typeface="+mn-ea"/>
              <a:cs typeface="+mn-cs"/>
            </a:endParaRPr>
          </a:p>
        </p:txBody>
      </p:sp>
      <p:sp>
        <p:nvSpPr>
          <p:cNvPr id="11" name="Footer Placeholder 10">
            <a:extLst>
              <a:ext uri="{FF2B5EF4-FFF2-40B4-BE49-F238E27FC236}">
                <a16:creationId xmlns:a16="http://schemas.microsoft.com/office/drawing/2014/main" id="{6D4381A0-010B-410B-4C5F-DEBC427BFC13}"/>
              </a:ext>
            </a:extLst>
          </p:cNvPr>
          <p:cNvSpPr>
            <a:spLocks noGrp="1"/>
          </p:cNvSpPr>
          <p:nvPr>
            <p:ph type="ftr" sz="quarter" idx="11"/>
          </p:nvPr>
        </p:nvSpPr>
        <p:spPr>
          <a:xfrm>
            <a:off x="351312" y="6486524"/>
            <a:ext cx="11489376" cy="365125"/>
          </a:xfrm>
          <a:prstGeom prst="rect">
            <a:avLst/>
          </a:prstGeom>
        </p:spPr>
        <p:txBody>
          <a:bodyPr/>
          <a:lstStyle>
            <a:defPPr>
              <a:defRPr lang="en-US"/>
            </a:defPPr>
            <a:lvl1pPr marL="0" algn="ctr"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t>This information is for educational use only. Do not copy. Do not distribute.</a:t>
            </a:r>
            <a:endParaRPr kumimoji="0" lang="en-US" sz="10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 name="Google Shape;672;p7">
            <a:extLst>
              <a:ext uri="{FF2B5EF4-FFF2-40B4-BE49-F238E27FC236}">
                <a16:creationId xmlns:a16="http://schemas.microsoft.com/office/drawing/2014/main" id="{77F85E74-606E-54F2-7D62-5C9FB2643B26}"/>
              </a:ext>
            </a:extLst>
          </p:cNvPr>
          <p:cNvSpPr txBox="1">
            <a:spLocks/>
          </p:cNvSpPr>
          <p:nvPr/>
        </p:nvSpPr>
        <p:spPr>
          <a:xfrm>
            <a:off x="508417" y="5277012"/>
            <a:ext cx="8478300" cy="985568"/>
          </a:xfrm>
          <a:prstGeom prst="rect">
            <a:avLst/>
          </a:prstGeom>
          <a:noFill/>
          <a:ln>
            <a:noFill/>
          </a:ln>
        </p:spPr>
        <p:txBody>
          <a:bodyPr spcFirstLastPara="1" vert="horz" wrap="square" lIns="68575" tIns="34275" rIns="68575" bIns="34275" rtlCol="0" anchor="t" anchorCtr="0">
            <a:normAutofit/>
          </a:bodyPr>
          <a:lstStyle>
            <a:lvl1pPr marL="228600" indent="-228600" algn="l" defTabSz="914400" rtl="0" eaLnBrk="1" latinLnBrk="0" hangingPunct="1">
              <a:lnSpc>
                <a:spcPct val="90000"/>
              </a:lnSpc>
              <a:spcBef>
                <a:spcPts val="1000"/>
              </a:spcBef>
              <a:buClr>
                <a:schemeClr val="accent3"/>
              </a:buClr>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3"/>
              </a:buClr>
              <a:buFont typeface="System Font Regular"/>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3"/>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3"/>
              </a:buClr>
              <a:buFont typeface="System Font Regular"/>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3"/>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
                <a:srgbClr val="3A39A8"/>
              </a:buClr>
              <a:buSzPts val="1400"/>
              <a:buFont typeface="Arial" panose="020B0604020202020204" pitchFamily="34" charset="0"/>
              <a:buNone/>
              <a:tabLst/>
              <a:defRPr/>
            </a:pPr>
            <a:r>
              <a:rPr kumimoji="0" lang="en-GB" sz="1200" b="1" i="0" u="none" strike="noStrike" kern="1200" cap="none" spc="0" normalizeH="0" baseline="0" noProof="0">
                <a:ln>
                  <a:noFill/>
                </a:ln>
                <a:solidFill>
                  <a:srgbClr val="4F2F92"/>
                </a:solidFill>
                <a:effectLst/>
                <a:uLnTx/>
                <a:uFillTx/>
                <a:latin typeface="Arial" panose="020B0604020202020204"/>
                <a:ea typeface="+mn-ea"/>
                <a:cs typeface="+mn-cs"/>
              </a:rPr>
              <a:t>Analysis</a:t>
            </a:r>
          </a:p>
          <a:p>
            <a:pPr marL="457200" marR="0" lvl="0" indent="-334327" algn="l" defTabSz="914400" rtl="0" eaLnBrk="1" fontAlgn="auto" latinLnBrk="0" hangingPunct="1">
              <a:lnSpc>
                <a:spcPct val="90000"/>
              </a:lnSpc>
              <a:spcBef>
                <a:spcPts val="1000"/>
              </a:spcBef>
              <a:spcAft>
                <a:spcPts val="0"/>
              </a:spcAft>
              <a:buClr>
                <a:srgbClr val="3A39A8"/>
              </a:buClr>
              <a:buSzPts val="1080"/>
              <a:buFont typeface="Arial" panose="020B0604020202020204" pitchFamily="34" charset="0"/>
              <a:buChar char="-"/>
              <a:tabLst/>
              <a:defRPr/>
            </a:pPr>
            <a:r>
              <a:rPr kumimoji="0" lang="en-GB" sz="1200" b="0" i="0" u="none" strike="noStrike" kern="1200" cap="none" spc="0" normalizeH="0" baseline="0" noProof="0">
                <a:ln>
                  <a:noFill/>
                </a:ln>
                <a:solidFill>
                  <a:srgbClr val="4F2F92"/>
                </a:solidFill>
                <a:effectLst/>
                <a:uLnTx/>
                <a:uFillTx/>
                <a:latin typeface="Arial" panose="020B0604020202020204"/>
                <a:ea typeface="+mn-ea"/>
                <a:cs typeface="+mn-cs"/>
              </a:rPr>
              <a:t>Readability metrics: Comparison of mean scores across abstract type (ANOVA with pairwise comparisons, p values)</a:t>
            </a:r>
            <a:endParaRPr kumimoji="0" lang="en-GB" sz="2200" b="0" i="0" u="none" strike="noStrike" kern="1200" cap="none" spc="0" normalizeH="0" baseline="0" noProof="0">
              <a:ln>
                <a:noFill/>
              </a:ln>
              <a:solidFill>
                <a:srgbClr val="000000"/>
              </a:solidFill>
              <a:effectLst/>
              <a:uLnTx/>
              <a:uFillTx/>
              <a:latin typeface="Arial" panose="020B0604020202020204"/>
              <a:ea typeface="+mn-ea"/>
              <a:cs typeface="+mn-cs"/>
            </a:endParaRPr>
          </a:p>
          <a:p>
            <a:pPr marL="457200" marR="0" lvl="0" indent="-334327" algn="l" defTabSz="914400" rtl="0" eaLnBrk="1" fontAlgn="auto" latinLnBrk="0" hangingPunct="1">
              <a:lnSpc>
                <a:spcPct val="90000"/>
              </a:lnSpc>
              <a:spcBef>
                <a:spcPts val="1000"/>
              </a:spcBef>
              <a:spcAft>
                <a:spcPts val="0"/>
              </a:spcAft>
              <a:buClr>
                <a:srgbClr val="3A39A8"/>
              </a:buClr>
              <a:buSzPts val="1080"/>
              <a:buFont typeface="Arial" panose="020B0604020202020204" pitchFamily="34" charset="0"/>
              <a:buChar char="-"/>
              <a:tabLst/>
              <a:defRPr/>
            </a:pPr>
            <a:r>
              <a:rPr kumimoji="0" lang="en-GB" sz="1200" b="0" i="0" u="none" strike="noStrike" kern="1200" cap="none" spc="0" normalizeH="0" baseline="0" noProof="0">
                <a:ln>
                  <a:noFill/>
                </a:ln>
                <a:solidFill>
                  <a:srgbClr val="4F2F92"/>
                </a:solidFill>
                <a:effectLst/>
                <a:uLnTx/>
                <a:uFillTx/>
                <a:latin typeface="Arial" panose="020B0604020202020204"/>
                <a:ea typeface="+mn-ea"/>
                <a:cs typeface="+mn-cs"/>
              </a:rPr>
              <a:t>Accessibility, reading time, &amp; SME-assessed quality reported descriptively</a:t>
            </a:r>
          </a:p>
          <a:p>
            <a:pPr marL="0" marR="0" lvl="0" indent="0" algn="l" defTabSz="914400" rtl="0" eaLnBrk="1" fontAlgn="auto" latinLnBrk="0" hangingPunct="1">
              <a:lnSpc>
                <a:spcPct val="90000"/>
              </a:lnSpc>
              <a:spcBef>
                <a:spcPts val="1000"/>
              </a:spcBef>
              <a:spcAft>
                <a:spcPts val="0"/>
              </a:spcAft>
              <a:buClr>
                <a:srgbClr val="3A39A8"/>
              </a:buClr>
              <a:buSzPts val="1400"/>
              <a:buFont typeface="Arial" panose="020B0604020202020204" pitchFamily="34" charset="0"/>
              <a:buNone/>
              <a:tabLst/>
              <a:defRPr/>
            </a:pPr>
            <a:endParaRPr kumimoji="0" lang="en-GB" sz="105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 name="Google Shape;673;p7">
            <a:extLst>
              <a:ext uri="{FF2B5EF4-FFF2-40B4-BE49-F238E27FC236}">
                <a16:creationId xmlns:a16="http://schemas.microsoft.com/office/drawing/2014/main" id="{E682485E-0B5F-0009-1C23-D58D9670A95D}"/>
              </a:ext>
            </a:extLst>
          </p:cNvPr>
          <p:cNvSpPr/>
          <p:nvPr/>
        </p:nvSpPr>
        <p:spPr>
          <a:xfrm>
            <a:off x="508416" y="1685162"/>
            <a:ext cx="5285925" cy="1562334"/>
          </a:xfrm>
          <a:prstGeom prst="rect">
            <a:avLst/>
          </a:prstGeom>
          <a:solidFill>
            <a:srgbClr val="4F2F9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400" b="0" i="0" u="none" strike="noStrike" kern="1200" cap="none" spc="0" normalizeH="0" baseline="0" noProof="0">
              <a:ln>
                <a:noFill/>
              </a:ln>
              <a:solidFill>
                <a:srgbClr val="FFFFFF"/>
              </a:solidFill>
              <a:effectLst/>
              <a:uLnTx/>
              <a:uFillTx/>
              <a:latin typeface="Arial"/>
              <a:ea typeface="Arial"/>
              <a:cs typeface="Arial"/>
              <a:sym typeface="Arial"/>
            </a:endParaRPr>
          </a:p>
        </p:txBody>
      </p:sp>
      <p:sp>
        <p:nvSpPr>
          <p:cNvPr id="4" name="Google Shape;674;p7">
            <a:extLst>
              <a:ext uri="{FF2B5EF4-FFF2-40B4-BE49-F238E27FC236}">
                <a16:creationId xmlns:a16="http://schemas.microsoft.com/office/drawing/2014/main" id="{7FFFDEEE-63EE-8C04-E6E5-746690C12ED1}"/>
              </a:ext>
            </a:extLst>
          </p:cNvPr>
          <p:cNvSpPr/>
          <p:nvPr/>
        </p:nvSpPr>
        <p:spPr>
          <a:xfrm>
            <a:off x="508416" y="3586294"/>
            <a:ext cx="5285925" cy="1562334"/>
          </a:xfrm>
          <a:prstGeom prst="rect">
            <a:avLst/>
          </a:prstGeom>
          <a:solidFill>
            <a:srgbClr val="4F2F9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400" b="0" i="0" u="none" strike="noStrike" kern="1200" cap="none" spc="0" normalizeH="0" baseline="0" noProof="0">
              <a:ln>
                <a:noFill/>
              </a:ln>
              <a:solidFill>
                <a:srgbClr val="FFFFFF"/>
              </a:solidFill>
              <a:effectLst/>
              <a:uLnTx/>
              <a:uFillTx/>
              <a:latin typeface="Arial"/>
              <a:ea typeface="Arial"/>
              <a:cs typeface="Arial"/>
              <a:sym typeface="Arial"/>
            </a:endParaRPr>
          </a:p>
        </p:txBody>
      </p:sp>
      <p:sp>
        <p:nvSpPr>
          <p:cNvPr id="5" name="Google Shape;675;p7">
            <a:extLst>
              <a:ext uri="{FF2B5EF4-FFF2-40B4-BE49-F238E27FC236}">
                <a16:creationId xmlns:a16="http://schemas.microsoft.com/office/drawing/2014/main" id="{2A63B6B6-D398-AEF2-8609-F8640F62203C}"/>
              </a:ext>
            </a:extLst>
          </p:cNvPr>
          <p:cNvSpPr/>
          <p:nvPr/>
        </p:nvSpPr>
        <p:spPr>
          <a:xfrm>
            <a:off x="6347098" y="1685162"/>
            <a:ext cx="5285922" cy="1562334"/>
          </a:xfrm>
          <a:prstGeom prst="rect">
            <a:avLst/>
          </a:prstGeom>
          <a:solidFill>
            <a:srgbClr val="4F2F9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400" b="0" i="0" u="none" strike="noStrike" kern="1200" cap="none" spc="0" normalizeH="0" baseline="0" noProof="0">
              <a:ln>
                <a:noFill/>
              </a:ln>
              <a:solidFill>
                <a:srgbClr val="FFFFFF"/>
              </a:solidFill>
              <a:effectLst/>
              <a:uLnTx/>
              <a:uFillTx/>
              <a:latin typeface="Arial"/>
              <a:ea typeface="Arial"/>
              <a:cs typeface="Arial"/>
              <a:sym typeface="Arial"/>
            </a:endParaRPr>
          </a:p>
        </p:txBody>
      </p:sp>
      <p:sp>
        <p:nvSpPr>
          <p:cNvPr id="8" name="Google Shape;676;p7">
            <a:extLst>
              <a:ext uri="{FF2B5EF4-FFF2-40B4-BE49-F238E27FC236}">
                <a16:creationId xmlns:a16="http://schemas.microsoft.com/office/drawing/2014/main" id="{5EFF906D-FA70-20CF-47F9-90FC5CD4C3EB}"/>
              </a:ext>
            </a:extLst>
          </p:cNvPr>
          <p:cNvSpPr/>
          <p:nvPr/>
        </p:nvSpPr>
        <p:spPr>
          <a:xfrm>
            <a:off x="6347098" y="3586294"/>
            <a:ext cx="5285922" cy="1562334"/>
          </a:xfrm>
          <a:prstGeom prst="rect">
            <a:avLst/>
          </a:prstGeom>
          <a:solidFill>
            <a:srgbClr val="4F2F9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400" b="0" i="0" u="none" strike="noStrike" kern="1200" cap="none" spc="0" normalizeH="0" baseline="0" noProof="0">
              <a:ln>
                <a:noFill/>
              </a:ln>
              <a:solidFill>
                <a:srgbClr val="FFFFFF"/>
              </a:solidFill>
              <a:effectLst/>
              <a:uLnTx/>
              <a:uFillTx/>
              <a:latin typeface="Arial"/>
              <a:ea typeface="Arial"/>
              <a:cs typeface="Arial"/>
              <a:sym typeface="Arial"/>
            </a:endParaRPr>
          </a:p>
        </p:txBody>
      </p:sp>
      <p:sp>
        <p:nvSpPr>
          <p:cNvPr id="9" name="Google Shape;677;p7">
            <a:extLst>
              <a:ext uri="{FF2B5EF4-FFF2-40B4-BE49-F238E27FC236}">
                <a16:creationId xmlns:a16="http://schemas.microsoft.com/office/drawing/2014/main" id="{086D2079-1A16-6623-A934-5E7923229C31}"/>
              </a:ext>
            </a:extLst>
          </p:cNvPr>
          <p:cNvSpPr/>
          <p:nvPr/>
        </p:nvSpPr>
        <p:spPr>
          <a:xfrm>
            <a:off x="674170" y="2132240"/>
            <a:ext cx="840215" cy="623173"/>
          </a:xfrm>
          <a:custGeom>
            <a:avLst/>
            <a:gdLst/>
            <a:ahLst/>
            <a:cxnLst/>
            <a:rect l="l" t="t" r="r" b="b"/>
            <a:pathLst>
              <a:path w="216" h="160" extrusionOk="0">
                <a:moveTo>
                  <a:pt x="214" y="12"/>
                </a:moveTo>
                <a:cubicBezTo>
                  <a:pt x="197" y="4"/>
                  <a:pt x="179" y="0"/>
                  <a:pt x="160" y="0"/>
                </a:cubicBezTo>
                <a:cubicBezTo>
                  <a:pt x="142" y="0"/>
                  <a:pt x="124" y="4"/>
                  <a:pt x="108" y="12"/>
                </a:cubicBezTo>
                <a:cubicBezTo>
                  <a:pt x="92" y="4"/>
                  <a:pt x="74" y="0"/>
                  <a:pt x="56" y="0"/>
                </a:cubicBezTo>
                <a:cubicBezTo>
                  <a:pt x="37" y="0"/>
                  <a:pt x="19" y="4"/>
                  <a:pt x="2" y="12"/>
                </a:cubicBezTo>
                <a:cubicBezTo>
                  <a:pt x="1" y="13"/>
                  <a:pt x="0" y="14"/>
                  <a:pt x="0" y="16"/>
                </a:cubicBezTo>
                <a:cubicBezTo>
                  <a:pt x="0" y="156"/>
                  <a:pt x="0" y="156"/>
                  <a:pt x="0" y="156"/>
                </a:cubicBezTo>
                <a:cubicBezTo>
                  <a:pt x="0" y="157"/>
                  <a:pt x="1" y="159"/>
                  <a:pt x="2" y="159"/>
                </a:cubicBezTo>
                <a:cubicBezTo>
                  <a:pt x="3" y="160"/>
                  <a:pt x="5" y="160"/>
                  <a:pt x="6" y="160"/>
                </a:cubicBezTo>
                <a:cubicBezTo>
                  <a:pt x="21" y="152"/>
                  <a:pt x="38" y="148"/>
                  <a:pt x="56" y="148"/>
                </a:cubicBezTo>
                <a:cubicBezTo>
                  <a:pt x="74" y="148"/>
                  <a:pt x="91" y="152"/>
                  <a:pt x="106" y="160"/>
                </a:cubicBezTo>
                <a:cubicBezTo>
                  <a:pt x="106" y="160"/>
                  <a:pt x="106" y="160"/>
                  <a:pt x="106" y="160"/>
                </a:cubicBezTo>
                <a:cubicBezTo>
                  <a:pt x="107" y="160"/>
                  <a:pt x="107" y="160"/>
                  <a:pt x="108" y="160"/>
                </a:cubicBezTo>
                <a:cubicBezTo>
                  <a:pt x="108" y="160"/>
                  <a:pt x="108" y="160"/>
                  <a:pt x="108" y="160"/>
                </a:cubicBezTo>
                <a:cubicBezTo>
                  <a:pt x="108" y="160"/>
                  <a:pt x="108" y="160"/>
                  <a:pt x="108" y="160"/>
                </a:cubicBezTo>
                <a:cubicBezTo>
                  <a:pt x="109" y="160"/>
                  <a:pt x="109" y="160"/>
                  <a:pt x="109" y="160"/>
                </a:cubicBezTo>
                <a:cubicBezTo>
                  <a:pt x="109" y="160"/>
                  <a:pt x="109" y="160"/>
                  <a:pt x="109" y="160"/>
                </a:cubicBezTo>
                <a:cubicBezTo>
                  <a:pt x="109" y="160"/>
                  <a:pt x="110" y="160"/>
                  <a:pt x="110" y="160"/>
                </a:cubicBezTo>
                <a:cubicBezTo>
                  <a:pt x="125" y="152"/>
                  <a:pt x="142" y="148"/>
                  <a:pt x="160" y="148"/>
                </a:cubicBezTo>
                <a:cubicBezTo>
                  <a:pt x="178" y="148"/>
                  <a:pt x="195" y="152"/>
                  <a:pt x="210" y="160"/>
                </a:cubicBezTo>
                <a:cubicBezTo>
                  <a:pt x="211" y="160"/>
                  <a:pt x="211" y="160"/>
                  <a:pt x="212" y="160"/>
                </a:cubicBezTo>
                <a:cubicBezTo>
                  <a:pt x="213" y="160"/>
                  <a:pt x="213" y="160"/>
                  <a:pt x="214" y="159"/>
                </a:cubicBezTo>
                <a:cubicBezTo>
                  <a:pt x="215" y="159"/>
                  <a:pt x="216" y="157"/>
                  <a:pt x="216" y="156"/>
                </a:cubicBezTo>
                <a:cubicBezTo>
                  <a:pt x="216" y="16"/>
                  <a:pt x="216" y="16"/>
                  <a:pt x="216" y="16"/>
                </a:cubicBezTo>
                <a:cubicBezTo>
                  <a:pt x="216" y="14"/>
                  <a:pt x="215" y="13"/>
                  <a:pt x="214" y="12"/>
                </a:cubicBezTo>
                <a:close/>
                <a:moveTo>
                  <a:pt x="8" y="150"/>
                </a:moveTo>
                <a:cubicBezTo>
                  <a:pt x="8" y="19"/>
                  <a:pt x="8" y="19"/>
                  <a:pt x="8" y="19"/>
                </a:cubicBezTo>
                <a:cubicBezTo>
                  <a:pt x="23" y="12"/>
                  <a:pt x="39" y="8"/>
                  <a:pt x="56" y="8"/>
                </a:cubicBezTo>
                <a:cubicBezTo>
                  <a:pt x="73" y="8"/>
                  <a:pt x="89" y="12"/>
                  <a:pt x="104" y="19"/>
                </a:cubicBezTo>
                <a:cubicBezTo>
                  <a:pt x="104" y="150"/>
                  <a:pt x="104" y="150"/>
                  <a:pt x="104" y="150"/>
                </a:cubicBezTo>
                <a:cubicBezTo>
                  <a:pt x="89" y="143"/>
                  <a:pt x="73" y="140"/>
                  <a:pt x="56" y="140"/>
                </a:cubicBezTo>
                <a:cubicBezTo>
                  <a:pt x="39" y="140"/>
                  <a:pt x="23" y="143"/>
                  <a:pt x="8" y="150"/>
                </a:cubicBezTo>
                <a:close/>
                <a:moveTo>
                  <a:pt x="208" y="150"/>
                </a:moveTo>
                <a:cubicBezTo>
                  <a:pt x="193" y="143"/>
                  <a:pt x="177" y="140"/>
                  <a:pt x="160" y="140"/>
                </a:cubicBezTo>
                <a:cubicBezTo>
                  <a:pt x="143" y="140"/>
                  <a:pt x="127" y="143"/>
                  <a:pt x="112" y="150"/>
                </a:cubicBezTo>
                <a:cubicBezTo>
                  <a:pt x="112" y="19"/>
                  <a:pt x="112" y="19"/>
                  <a:pt x="112" y="19"/>
                </a:cubicBezTo>
                <a:cubicBezTo>
                  <a:pt x="127" y="12"/>
                  <a:pt x="143" y="8"/>
                  <a:pt x="160" y="8"/>
                </a:cubicBezTo>
                <a:cubicBezTo>
                  <a:pt x="177" y="8"/>
                  <a:pt x="193" y="12"/>
                  <a:pt x="208" y="19"/>
                </a:cubicBezTo>
                <a:lnTo>
                  <a:pt x="208" y="150"/>
                </a:lnTo>
                <a:close/>
              </a:path>
            </a:pathLst>
          </a:custGeom>
          <a:solidFill>
            <a:schemeClr val="lt1"/>
          </a:solidFill>
          <a:ln>
            <a:noFill/>
          </a:ln>
        </p:spPr>
        <p:txBody>
          <a:bodyPr spcFirstLastPara="1" wrap="square" lIns="68550" tIns="34275" rIns="68550" bIns="3427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350" b="0" i="0" u="none" strike="noStrike" kern="1200" cap="none" spc="0" normalizeH="0" baseline="0" noProof="0">
              <a:ln>
                <a:noFill/>
              </a:ln>
              <a:solidFill>
                <a:srgbClr val="000000"/>
              </a:solidFill>
              <a:effectLst/>
              <a:uLnTx/>
              <a:uFillTx/>
              <a:latin typeface="Arial"/>
              <a:ea typeface="Arial"/>
              <a:cs typeface="Arial"/>
              <a:sym typeface="Arial"/>
            </a:endParaRPr>
          </a:p>
        </p:txBody>
      </p:sp>
      <p:grpSp>
        <p:nvGrpSpPr>
          <p:cNvPr id="12" name="Google Shape;678;p7">
            <a:extLst>
              <a:ext uri="{FF2B5EF4-FFF2-40B4-BE49-F238E27FC236}">
                <a16:creationId xmlns:a16="http://schemas.microsoft.com/office/drawing/2014/main" id="{28B5E680-E605-E48B-4728-B65DDFC837BA}"/>
              </a:ext>
            </a:extLst>
          </p:cNvPr>
          <p:cNvGrpSpPr/>
          <p:nvPr/>
        </p:nvGrpSpPr>
        <p:grpSpPr>
          <a:xfrm>
            <a:off x="6474734" y="2114020"/>
            <a:ext cx="681991" cy="672137"/>
            <a:chOff x="5286376" y="3886200"/>
            <a:chExt cx="549274" cy="541338"/>
          </a:xfrm>
        </p:grpSpPr>
        <p:sp>
          <p:nvSpPr>
            <p:cNvPr id="13" name="Google Shape;679;p7">
              <a:extLst>
                <a:ext uri="{FF2B5EF4-FFF2-40B4-BE49-F238E27FC236}">
                  <a16:creationId xmlns:a16="http://schemas.microsoft.com/office/drawing/2014/main" id="{87EB6D22-893A-496D-1113-4E0B6A276716}"/>
                </a:ext>
              </a:extLst>
            </p:cNvPr>
            <p:cNvSpPr/>
            <p:nvPr/>
          </p:nvSpPr>
          <p:spPr>
            <a:xfrm>
              <a:off x="5291138" y="3886200"/>
              <a:ext cx="544512" cy="538163"/>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4" name="Google Shape;680;p7">
              <a:extLst>
                <a:ext uri="{FF2B5EF4-FFF2-40B4-BE49-F238E27FC236}">
                  <a16:creationId xmlns:a16="http://schemas.microsoft.com/office/drawing/2014/main" id="{0A9C3357-C3A7-E2A7-9A5B-0D7781C76CB7}"/>
                </a:ext>
              </a:extLst>
            </p:cNvPr>
            <p:cNvSpPr/>
            <p:nvPr/>
          </p:nvSpPr>
          <p:spPr>
            <a:xfrm>
              <a:off x="5470525" y="4002088"/>
              <a:ext cx="171450" cy="339725"/>
            </a:xfrm>
            <a:custGeom>
              <a:avLst/>
              <a:gdLst/>
              <a:ahLst/>
              <a:cxnLst/>
              <a:rect l="l" t="t" r="r" b="b"/>
              <a:pathLst>
                <a:path w="71" h="140" extrusionOk="0">
                  <a:moveTo>
                    <a:pt x="37" y="106"/>
                  </a:moveTo>
                  <a:cubicBezTo>
                    <a:pt x="35" y="114"/>
                    <a:pt x="34" y="122"/>
                    <a:pt x="33" y="131"/>
                  </a:cubicBezTo>
                  <a:cubicBezTo>
                    <a:pt x="32" y="138"/>
                    <a:pt x="29" y="140"/>
                    <a:pt x="22" y="140"/>
                  </a:cubicBezTo>
                  <a:cubicBezTo>
                    <a:pt x="14" y="140"/>
                    <a:pt x="14" y="135"/>
                    <a:pt x="14" y="129"/>
                  </a:cubicBezTo>
                  <a:cubicBezTo>
                    <a:pt x="14" y="115"/>
                    <a:pt x="14" y="100"/>
                    <a:pt x="14" y="85"/>
                  </a:cubicBezTo>
                  <a:cubicBezTo>
                    <a:pt x="14" y="80"/>
                    <a:pt x="14" y="74"/>
                    <a:pt x="9" y="71"/>
                  </a:cubicBezTo>
                  <a:cubicBezTo>
                    <a:pt x="9" y="71"/>
                    <a:pt x="8" y="70"/>
                    <a:pt x="8" y="70"/>
                  </a:cubicBezTo>
                  <a:cubicBezTo>
                    <a:pt x="1" y="61"/>
                    <a:pt x="0" y="19"/>
                    <a:pt x="7" y="10"/>
                  </a:cubicBezTo>
                  <a:cubicBezTo>
                    <a:pt x="9" y="8"/>
                    <a:pt x="10" y="7"/>
                    <a:pt x="12" y="6"/>
                  </a:cubicBezTo>
                  <a:cubicBezTo>
                    <a:pt x="20" y="0"/>
                    <a:pt x="54" y="0"/>
                    <a:pt x="62" y="5"/>
                  </a:cubicBezTo>
                  <a:cubicBezTo>
                    <a:pt x="68" y="10"/>
                    <a:pt x="71" y="16"/>
                    <a:pt x="71" y="23"/>
                  </a:cubicBezTo>
                  <a:cubicBezTo>
                    <a:pt x="71" y="34"/>
                    <a:pt x="71" y="45"/>
                    <a:pt x="71" y="56"/>
                  </a:cubicBezTo>
                  <a:cubicBezTo>
                    <a:pt x="71" y="61"/>
                    <a:pt x="69" y="67"/>
                    <a:pt x="65" y="71"/>
                  </a:cubicBezTo>
                  <a:cubicBezTo>
                    <a:pt x="60" y="75"/>
                    <a:pt x="59" y="79"/>
                    <a:pt x="59" y="84"/>
                  </a:cubicBezTo>
                  <a:cubicBezTo>
                    <a:pt x="60" y="100"/>
                    <a:pt x="59" y="115"/>
                    <a:pt x="59" y="130"/>
                  </a:cubicBezTo>
                  <a:cubicBezTo>
                    <a:pt x="59" y="135"/>
                    <a:pt x="59" y="140"/>
                    <a:pt x="53" y="140"/>
                  </a:cubicBezTo>
                  <a:cubicBezTo>
                    <a:pt x="46" y="140"/>
                    <a:pt x="43" y="137"/>
                    <a:pt x="43" y="131"/>
                  </a:cubicBezTo>
                  <a:cubicBezTo>
                    <a:pt x="42" y="123"/>
                    <a:pt x="40" y="115"/>
                    <a:pt x="39" y="106"/>
                  </a:cubicBezTo>
                  <a:cubicBezTo>
                    <a:pt x="38" y="106"/>
                    <a:pt x="37" y="106"/>
                    <a:pt x="37" y="106"/>
                  </a:cubicBez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5" name="Google Shape;681;p7">
              <a:extLst>
                <a:ext uri="{FF2B5EF4-FFF2-40B4-BE49-F238E27FC236}">
                  <a16:creationId xmlns:a16="http://schemas.microsoft.com/office/drawing/2014/main" id="{D76981E0-6B2D-3C38-3618-E76908E2F992}"/>
                </a:ext>
              </a:extLst>
            </p:cNvPr>
            <p:cNvSpPr/>
            <p:nvPr/>
          </p:nvSpPr>
          <p:spPr>
            <a:xfrm>
              <a:off x="5286376" y="4300538"/>
              <a:ext cx="549274" cy="127000"/>
            </a:xfrm>
            <a:custGeom>
              <a:avLst/>
              <a:gdLst/>
              <a:ahLst/>
              <a:cxnLst/>
              <a:rect l="l" t="t" r="r" b="b"/>
              <a:pathLst>
                <a:path w="227" h="52" extrusionOk="0">
                  <a:moveTo>
                    <a:pt x="111" y="52"/>
                  </a:moveTo>
                  <a:cubicBezTo>
                    <a:pt x="87" y="52"/>
                    <a:pt x="61" y="49"/>
                    <a:pt x="36" y="42"/>
                  </a:cubicBezTo>
                  <a:cubicBezTo>
                    <a:pt x="26" y="39"/>
                    <a:pt x="16" y="36"/>
                    <a:pt x="7" y="29"/>
                  </a:cubicBezTo>
                  <a:cubicBezTo>
                    <a:pt x="3" y="25"/>
                    <a:pt x="0" y="20"/>
                    <a:pt x="2" y="13"/>
                  </a:cubicBezTo>
                  <a:cubicBezTo>
                    <a:pt x="4" y="7"/>
                    <a:pt x="9" y="3"/>
                    <a:pt x="15" y="1"/>
                  </a:cubicBezTo>
                  <a:cubicBezTo>
                    <a:pt x="17" y="0"/>
                    <a:pt x="18" y="0"/>
                    <a:pt x="19" y="2"/>
                  </a:cubicBezTo>
                  <a:cubicBezTo>
                    <a:pt x="21" y="12"/>
                    <a:pt x="29" y="15"/>
                    <a:pt x="36" y="17"/>
                  </a:cubicBezTo>
                  <a:cubicBezTo>
                    <a:pt x="54" y="24"/>
                    <a:pt x="73" y="26"/>
                    <a:pt x="92" y="27"/>
                  </a:cubicBezTo>
                  <a:cubicBezTo>
                    <a:pt x="124" y="29"/>
                    <a:pt x="155" y="27"/>
                    <a:pt x="185" y="19"/>
                  </a:cubicBezTo>
                  <a:cubicBezTo>
                    <a:pt x="195" y="16"/>
                    <a:pt x="205" y="14"/>
                    <a:pt x="208" y="2"/>
                  </a:cubicBezTo>
                  <a:cubicBezTo>
                    <a:pt x="208" y="0"/>
                    <a:pt x="210" y="0"/>
                    <a:pt x="211" y="0"/>
                  </a:cubicBezTo>
                  <a:cubicBezTo>
                    <a:pt x="217" y="3"/>
                    <a:pt x="222" y="6"/>
                    <a:pt x="224" y="12"/>
                  </a:cubicBezTo>
                  <a:cubicBezTo>
                    <a:pt x="227" y="18"/>
                    <a:pt x="225" y="23"/>
                    <a:pt x="221" y="27"/>
                  </a:cubicBezTo>
                  <a:cubicBezTo>
                    <a:pt x="214" y="34"/>
                    <a:pt x="206" y="37"/>
                    <a:pt x="197" y="40"/>
                  </a:cubicBezTo>
                  <a:cubicBezTo>
                    <a:pt x="170" y="49"/>
                    <a:pt x="142" y="52"/>
                    <a:pt x="111" y="52"/>
                  </a:cubicBez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6" name="Google Shape;682;p7">
              <a:extLst>
                <a:ext uri="{FF2B5EF4-FFF2-40B4-BE49-F238E27FC236}">
                  <a16:creationId xmlns:a16="http://schemas.microsoft.com/office/drawing/2014/main" id="{27EC920F-4297-A217-A379-D7F518EC49FB}"/>
                </a:ext>
              </a:extLst>
            </p:cNvPr>
            <p:cNvSpPr/>
            <p:nvPr/>
          </p:nvSpPr>
          <p:spPr>
            <a:xfrm>
              <a:off x="5349875" y="4014788"/>
              <a:ext cx="139700" cy="309563"/>
            </a:xfrm>
            <a:custGeom>
              <a:avLst/>
              <a:gdLst/>
              <a:ahLst/>
              <a:cxnLst/>
              <a:rect l="l" t="t" r="r" b="b"/>
              <a:pathLst>
                <a:path w="58" h="128" extrusionOk="0">
                  <a:moveTo>
                    <a:pt x="31" y="98"/>
                  </a:moveTo>
                  <a:cubicBezTo>
                    <a:pt x="30" y="105"/>
                    <a:pt x="28" y="112"/>
                    <a:pt x="27" y="120"/>
                  </a:cubicBezTo>
                  <a:cubicBezTo>
                    <a:pt x="27" y="126"/>
                    <a:pt x="23" y="128"/>
                    <a:pt x="17" y="128"/>
                  </a:cubicBezTo>
                  <a:cubicBezTo>
                    <a:pt x="11" y="127"/>
                    <a:pt x="10" y="123"/>
                    <a:pt x="10" y="118"/>
                  </a:cubicBezTo>
                  <a:cubicBezTo>
                    <a:pt x="10" y="105"/>
                    <a:pt x="10" y="91"/>
                    <a:pt x="10" y="78"/>
                  </a:cubicBezTo>
                  <a:cubicBezTo>
                    <a:pt x="10" y="72"/>
                    <a:pt x="10" y="67"/>
                    <a:pt x="5" y="63"/>
                  </a:cubicBezTo>
                  <a:cubicBezTo>
                    <a:pt x="2" y="60"/>
                    <a:pt x="0" y="56"/>
                    <a:pt x="0" y="52"/>
                  </a:cubicBezTo>
                  <a:cubicBezTo>
                    <a:pt x="0" y="41"/>
                    <a:pt x="0" y="30"/>
                    <a:pt x="0" y="19"/>
                  </a:cubicBezTo>
                  <a:cubicBezTo>
                    <a:pt x="1" y="9"/>
                    <a:pt x="7" y="2"/>
                    <a:pt x="18" y="1"/>
                  </a:cubicBezTo>
                  <a:cubicBezTo>
                    <a:pt x="25" y="0"/>
                    <a:pt x="32" y="1"/>
                    <a:pt x="39" y="1"/>
                  </a:cubicBezTo>
                  <a:cubicBezTo>
                    <a:pt x="44" y="1"/>
                    <a:pt x="46" y="3"/>
                    <a:pt x="44" y="8"/>
                  </a:cubicBezTo>
                  <a:cubicBezTo>
                    <a:pt x="41" y="22"/>
                    <a:pt x="43" y="37"/>
                    <a:pt x="43" y="52"/>
                  </a:cubicBezTo>
                  <a:cubicBezTo>
                    <a:pt x="43" y="56"/>
                    <a:pt x="44" y="61"/>
                    <a:pt x="46" y="65"/>
                  </a:cubicBezTo>
                  <a:cubicBezTo>
                    <a:pt x="58" y="83"/>
                    <a:pt x="50" y="103"/>
                    <a:pt x="52" y="122"/>
                  </a:cubicBezTo>
                  <a:cubicBezTo>
                    <a:pt x="52" y="126"/>
                    <a:pt x="49" y="127"/>
                    <a:pt x="45" y="127"/>
                  </a:cubicBezTo>
                  <a:cubicBezTo>
                    <a:pt x="41" y="128"/>
                    <a:pt x="38" y="126"/>
                    <a:pt x="37" y="121"/>
                  </a:cubicBezTo>
                  <a:cubicBezTo>
                    <a:pt x="36" y="113"/>
                    <a:pt x="34" y="105"/>
                    <a:pt x="33" y="98"/>
                  </a:cubicBezTo>
                  <a:cubicBezTo>
                    <a:pt x="32" y="98"/>
                    <a:pt x="32" y="98"/>
                    <a:pt x="31" y="98"/>
                  </a:cubicBez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7" name="Google Shape;683;p7">
              <a:extLst>
                <a:ext uri="{FF2B5EF4-FFF2-40B4-BE49-F238E27FC236}">
                  <a16:creationId xmlns:a16="http://schemas.microsoft.com/office/drawing/2014/main" id="{D1E0DF85-5DCE-C4BE-E578-8EE68B485142}"/>
                </a:ext>
              </a:extLst>
            </p:cNvPr>
            <p:cNvSpPr/>
            <p:nvPr/>
          </p:nvSpPr>
          <p:spPr>
            <a:xfrm>
              <a:off x="5645150" y="4014788"/>
              <a:ext cx="125412" cy="309563"/>
            </a:xfrm>
            <a:custGeom>
              <a:avLst/>
              <a:gdLst/>
              <a:ahLst/>
              <a:cxnLst/>
              <a:rect l="l" t="t" r="r" b="b"/>
              <a:pathLst>
                <a:path w="52" h="128" extrusionOk="0">
                  <a:moveTo>
                    <a:pt x="19" y="97"/>
                  </a:moveTo>
                  <a:cubicBezTo>
                    <a:pt x="18" y="105"/>
                    <a:pt x="17" y="112"/>
                    <a:pt x="16" y="119"/>
                  </a:cubicBezTo>
                  <a:cubicBezTo>
                    <a:pt x="15" y="124"/>
                    <a:pt x="13" y="128"/>
                    <a:pt x="7" y="127"/>
                  </a:cubicBezTo>
                  <a:cubicBezTo>
                    <a:pt x="0" y="127"/>
                    <a:pt x="0" y="123"/>
                    <a:pt x="0" y="118"/>
                  </a:cubicBezTo>
                  <a:cubicBezTo>
                    <a:pt x="0" y="106"/>
                    <a:pt x="0" y="93"/>
                    <a:pt x="0" y="80"/>
                  </a:cubicBezTo>
                  <a:cubicBezTo>
                    <a:pt x="0" y="78"/>
                    <a:pt x="0" y="75"/>
                    <a:pt x="1" y="73"/>
                  </a:cubicBezTo>
                  <a:cubicBezTo>
                    <a:pt x="15" y="53"/>
                    <a:pt x="10" y="31"/>
                    <a:pt x="8" y="9"/>
                  </a:cubicBezTo>
                  <a:cubicBezTo>
                    <a:pt x="7" y="2"/>
                    <a:pt x="8" y="0"/>
                    <a:pt x="15" y="0"/>
                  </a:cubicBezTo>
                  <a:cubicBezTo>
                    <a:pt x="21" y="1"/>
                    <a:pt x="28" y="0"/>
                    <a:pt x="34" y="1"/>
                  </a:cubicBezTo>
                  <a:cubicBezTo>
                    <a:pt x="44" y="2"/>
                    <a:pt x="51" y="8"/>
                    <a:pt x="52" y="19"/>
                  </a:cubicBezTo>
                  <a:cubicBezTo>
                    <a:pt x="52" y="30"/>
                    <a:pt x="52" y="41"/>
                    <a:pt x="52" y="52"/>
                  </a:cubicBezTo>
                  <a:cubicBezTo>
                    <a:pt x="52" y="56"/>
                    <a:pt x="51" y="60"/>
                    <a:pt x="48" y="62"/>
                  </a:cubicBezTo>
                  <a:cubicBezTo>
                    <a:pt x="42" y="67"/>
                    <a:pt x="42" y="74"/>
                    <a:pt x="42" y="82"/>
                  </a:cubicBezTo>
                  <a:cubicBezTo>
                    <a:pt x="42" y="94"/>
                    <a:pt x="42" y="106"/>
                    <a:pt x="42" y="119"/>
                  </a:cubicBezTo>
                  <a:cubicBezTo>
                    <a:pt x="42" y="123"/>
                    <a:pt x="41" y="127"/>
                    <a:pt x="34" y="128"/>
                  </a:cubicBezTo>
                  <a:cubicBezTo>
                    <a:pt x="28" y="128"/>
                    <a:pt x="26" y="125"/>
                    <a:pt x="25" y="119"/>
                  </a:cubicBezTo>
                  <a:cubicBezTo>
                    <a:pt x="24" y="112"/>
                    <a:pt x="23" y="105"/>
                    <a:pt x="21" y="97"/>
                  </a:cubicBezTo>
                  <a:cubicBezTo>
                    <a:pt x="21" y="97"/>
                    <a:pt x="20" y="97"/>
                    <a:pt x="19" y="97"/>
                  </a:cubicBez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8" name="Google Shape;684;p7">
              <a:extLst>
                <a:ext uri="{FF2B5EF4-FFF2-40B4-BE49-F238E27FC236}">
                  <a16:creationId xmlns:a16="http://schemas.microsoft.com/office/drawing/2014/main" id="{2A1D598F-F772-01C3-ADC8-7B8A536BB2BE}"/>
                </a:ext>
              </a:extLst>
            </p:cNvPr>
            <p:cNvSpPr/>
            <p:nvPr/>
          </p:nvSpPr>
          <p:spPr>
            <a:xfrm>
              <a:off x="5508625" y="3889375"/>
              <a:ext cx="106362" cy="106363"/>
            </a:xfrm>
            <a:custGeom>
              <a:avLst/>
              <a:gdLst/>
              <a:ahLst/>
              <a:cxnLst/>
              <a:rect l="l" t="t" r="r" b="b"/>
              <a:pathLst>
                <a:path w="44" h="44" extrusionOk="0">
                  <a:moveTo>
                    <a:pt x="0" y="22"/>
                  </a:moveTo>
                  <a:cubicBezTo>
                    <a:pt x="0" y="10"/>
                    <a:pt x="9" y="1"/>
                    <a:pt x="21" y="0"/>
                  </a:cubicBezTo>
                  <a:cubicBezTo>
                    <a:pt x="34" y="0"/>
                    <a:pt x="43" y="9"/>
                    <a:pt x="43" y="22"/>
                  </a:cubicBezTo>
                  <a:cubicBezTo>
                    <a:pt x="44" y="35"/>
                    <a:pt x="34" y="44"/>
                    <a:pt x="22" y="44"/>
                  </a:cubicBezTo>
                  <a:cubicBezTo>
                    <a:pt x="9" y="44"/>
                    <a:pt x="0" y="35"/>
                    <a:pt x="0" y="22"/>
                  </a:cubicBez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9" name="Google Shape;685;p7">
              <a:extLst>
                <a:ext uri="{FF2B5EF4-FFF2-40B4-BE49-F238E27FC236}">
                  <a16:creationId xmlns:a16="http://schemas.microsoft.com/office/drawing/2014/main" id="{AD310F75-2FAA-B814-C81F-3F48438BBAF8}"/>
                </a:ext>
              </a:extLst>
            </p:cNvPr>
            <p:cNvSpPr/>
            <p:nvPr/>
          </p:nvSpPr>
          <p:spPr>
            <a:xfrm>
              <a:off x="5645150" y="3908425"/>
              <a:ext cx="98425" cy="96838"/>
            </a:xfrm>
            <a:custGeom>
              <a:avLst/>
              <a:gdLst/>
              <a:ahLst/>
              <a:cxnLst/>
              <a:rect l="l" t="t" r="r" b="b"/>
              <a:pathLst>
                <a:path w="41" h="40" extrusionOk="0">
                  <a:moveTo>
                    <a:pt x="20" y="40"/>
                  </a:moveTo>
                  <a:cubicBezTo>
                    <a:pt x="9" y="40"/>
                    <a:pt x="0" y="31"/>
                    <a:pt x="0" y="20"/>
                  </a:cubicBezTo>
                  <a:cubicBezTo>
                    <a:pt x="0" y="9"/>
                    <a:pt x="10" y="0"/>
                    <a:pt x="21" y="0"/>
                  </a:cubicBezTo>
                  <a:cubicBezTo>
                    <a:pt x="32" y="0"/>
                    <a:pt x="41" y="9"/>
                    <a:pt x="41" y="20"/>
                  </a:cubicBezTo>
                  <a:cubicBezTo>
                    <a:pt x="41" y="31"/>
                    <a:pt x="31" y="40"/>
                    <a:pt x="20" y="4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20" name="Google Shape;686;p7">
              <a:extLst>
                <a:ext uri="{FF2B5EF4-FFF2-40B4-BE49-F238E27FC236}">
                  <a16:creationId xmlns:a16="http://schemas.microsoft.com/office/drawing/2014/main" id="{FDDB8564-C1E1-8929-35E7-E310121342B5}"/>
                </a:ext>
              </a:extLst>
            </p:cNvPr>
            <p:cNvSpPr/>
            <p:nvPr/>
          </p:nvSpPr>
          <p:spPr>
            <a:xfrm>
              <a:off x="5378450" y="3908425"/>
              <a:ext cx="98425" cy="96838"/>
            </a:xfrm>
            <a:custGeom>
              <a:avLst/>
              <a:gdLst/>
              <a:ahLst/>
              <a:cxnLst/>
              <a:rect l="l" t="t" r="r" b="b"/>
              <a:pathLst>
                <a:path w="41" h="40" extrusionOk="0">
                  <a:moveTo>
                    <a:pt x="20" y="40"/>
                  </a:moveTo>
                  <a:cubicBezTo>
                    <a:pt x="9" y="40"/>
                    <a:pt x="0" y="31"/>
                    <a:pt x="0" y="20"/>
                  </a:cubicBezTo>
                  <a:cubicBezTo>
                    <a:pt x="0" y="9"/>
                    <a:pt x="9" y="0"/>
                    <a:pt x="21" y="0"/>
                  </a:cubicBezTo>
                  <a:cubicBezTo>
                    <a:pt x="32" y="0"/>
                    <a:pt x="41" y="9"/>
                    <a:pt x="40" y="20"/>
                  </a:cubicBezTo>
                  <a:cubicBezTo>
                    <a:pt x="40" y="31"/>
                    <a:pt x="31" y="40"/>
                    <a:pt x="20" y="4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grpSp>
      <p:grpSp>
        <p:nvGrpSpPr>
          <p:cNvPr id="21" name="Google Shape;687;p7">
            <a:extLst>
              <a:ext uri="{FF2B5EF4-FFF2-40B4-BE49-F238E27FC236}">
                <a16:creationId xmlns:a16="http://schemas.microsoft.com/office/drawing/2014/main" id="{A27F9B10-C57B-3047-CFD7-9671552E332A}"/>
              </a:ext>
            </a:extLst>
          </p:cNvPr>
          <p:cNvGrpSpPr/>
          <p:nvPr/>
        </p:nvGrpSpPr>
        <p:grpSpPr>
          <a:xfrm>
            <a:off x="674170" y="4050165"/>
            <a:ext cx="676078" cy="682169"/>
            <a:chOff x="8105775" y="825500"/>
            <a:chExt cx="352425" cy="355600"/>
          </a:xfrm>
        </p:grpSpPr>
        <p:sp>
          <p:nvSpPr>
            <p:cNvPr id="22" name="Google Shape;688;p7">
              <a:extLst>
                <a:ext uri="{FF2B5EF4-FFF2-40B4-BE49-F238E27FC236}">
                  <a16:creationId xmlns:a16="http://schemas.microsoft.com/office/drawing/2014/main" id="{0725D76F-63A7-0520-EC0C-A5946663AB45}"/>
                </a:ext>
              </a:extLst>
            </p:cNvPr>
            <p:cNvSpPr/>
            <p:nvPr/>
          </p:nvSpPr>
          <p:spPr>
            <a:xfrm>
              <a:off x="8275638" y="936625"/>
              <a:ext cx="111125" cy="71438"/>
            </a:xfrm>
            <a:custGeom>
              <a:avLst/>
              <a:gdLst/>
              <a:ahLst/>
              <a:cxnLst/>
              <a:rect l="l" t="t" r="r" b="b"/>
              <a:pathLst>
                <a:path w="37" h="24" extrusionOk="0">
                  <a:moveTo>
                    <a:pt x="2" y="24"/>
                  </a:moveTo>
                  <a:cubicBezTo>
                    <a:pt x="36" y="24"/>
                    <a:pt x="36" y="24"/>
                    <a:pt x="36" y="24"/>
                  </a:cubicBezTo>
                  <a:cubicBezTo>
                    <a:pt x="37" y="24"/>
                    <a:pt x="37" y="24"/>
                    <a:pt x="37" y="23"/>
                  </a:cubicBezTo>
                  <a:cubicBezTo>
                    <a:pt x="37" y="22"/>
                    <a:pt x="37" y="21"/>
                    <a:pt x="36" y="21"/>
                  </a:cubicBezTo>
                  <a:cubicBezTo>
                    <a:pt x="4" y="21"/>
                    <a:pt x="4" y="21"/>
                    <a:pt x="4" y="21"/>
                  </a:cubicBezTo>
                  <a:cubicBezTo>
                    <a:pt x="7" y="2"/>
                    <a:pt x="7" y="2"/>
                    <a:pt x="7" y="2"/>
                  </a:cubicBezTo>
                  <a:cubicBezTo>
                    <a:pt x="7" y="1"/>
                    <a:pt x="7" y="0"/>
                    <a:pt x="6" y="0"/>
                  </a:cubicBezTo>
                  <a:cubicBezTo>
                    <a:pt x="5" y="0"/>
                    <a:pt x="4" y="1"/>
                    <a:pt x="4" y="1"/>
                  </a:cubicBezTo>
                  <a:cubicBezTo>
                    <a:pt x="0" y="22"/>
                    <a:pt x="0" y="22"/>
                    <a:pt x="0" y="22"/>
                  </a:cubicBezTo>
                  <a:cubicBezTo>
                    <a:pt x="0" y="22"/>
                    <a:pt x="0" y="22"/>
                    <a:pt x="0" y="23"/>
                  </a:cubicBezTo>
                  <a:cubicBezTo>
                    <a:pt x="0" y="23"/>
                    <a:pt x="0" y="23"/>
                    <a:pt x="0" y="23"/>
                  </a:cubicBezTo>
                  <a:cubicBezTo>
                    <a:pt x="0" y="24"/>
                    <a:pt x="1" y="24"/>
                    <a:pt x="2" y="24"/>
                  </a:cubicBez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23" name="Google Shape;689;p7">
              <a:extLst>
                <a:ext uri="{FF2B5EF4-FFF2-40B4-BE49-F238E27FC236}">
                  <a16:creationId xmlns:a16="http://schemas.microsoft.com/office/drawing/2014/main" id="{49A0BB9C-ECBE-E98D-759E-CB858DE5F2CE}"/>
                </a:ext>
              </a:extLst>
            </p:cNvPr>
            <p:cNvSpPr/>
            <p:nvPr/>
          </p:nvSpPr>
          <p:spPr>
            <a:xfrm>
              <a:off x="8105775" y="825500"/>
              <a:ext cx="352425" cy="355600"/>
            </a:xfrm>
            <a:custGeom>
              <a:avLst/>
              <a:gdLst/>
              <a:ahLst/>
              <a:cxnLst/>
              <a:rect l="l" t="t" r="r" b="b"/>
              <a:pathLst>
                <a:path w="118" h="118" extrusionOk="0">
                  <a:moveTo>
                    <a:pt x="102" y="99"/>
                  </a:moveTo>
                  <a:cubicBezTo>
                    <a:pt x="112" y="88"/>
                    <a:pt x="118" y="74"/>
                    <a:pt x="118" y="59"/>
                  </a:cubicBezTo>
                  <a:cubicBezTo>
                    <a:pt x="118" y="27"/>
                    <a:pt x="91" y="0"/>
                    <a:pt x="59" y="0"/>
                  </a:cubicBezTo>
                  <a:cubicBezTo>
                    <a:pt x="27" y="0"/>
                    <a:pt x="0" y="27"/>
                    <a:pt x="0" y="59"/>
                  </a:cubicBezTo>
                  <a:cubicBezTo>
                    <a:pt x="0" y="91"/>
                    <a:pt x="27" y="118"/>
                    <a:pt x="59" y="118"/>
                  </a:cubicBezTo>
                  <a:cubicBezTo>
                    <a:pt x="60" y="118"/>
                    <a:pt x="61" y="117"/>
                    <a:pt x="61" y="116"/>
                  </a:cubicBezTo>
                  <a:cubicBezTo>
                    <a:pt x="61" y="98"/>
                    <a:pt x="61" y="98"/>
                    <a:pt x="61" y="98"/>
                  </a:cubicBezTo>
                  <a:cubicBezTo>
                    <a:pt x="61" y="97"/>
                    <a:pt x="60" y="96"/>
                    <a:pt x="59" y="96"/>
                  </a:cubicBezTo>
                  <a:cubicBezTo>
                    <a:pt x="58" y="96"/>
                    <a:pt x="57" y="97"/>
                    <a:pt x="57" y="98"/>
                  </a:cubicBezTo>
                  <a:cubicBezTo>
                    <a:pt x="57" y="114"/>
                    <a:pt x="57" y="114"/>
                    <a:pt x="57" y="114"/>
                  </a:cubicBezTo>
                  <a:cubicBezTo>
                    <a:pt x="28" y="114"/>
                    <a:pt x="3" y="89"/>
                    <a:pt x="3" y="59"/>
                  </a:cubicBezTo>
                  <a:cubicBezTo>
                    <a:pt x="3" y="28"/>
                    <a:pt x="28" y="3"/>
                    <a:pt x="59" y="3"/>
                  </a:cubicBezTo>
                  <a:cubicBezTo>
                    <a:pt x="90" y="3"/>
                    <a:pt x="115" y="28"/>
                    <a:pt x="115" y="59"/>
                  </a:cubicBezTo>
                  <a:cubicBezTo>
                    <a:pt x="115" y="73"/>
                    <a:pt x="109" y="87"/>
                    <a:pt x="99" y="97"/>
                  </a:cubicBezTo>
                  <a:cubicBezTo>
                    <a:pt x="91" y="89"/>
                    <a:pt x="91" y="89"/>
                    <a:pt x="91" y="89"/>
                  </a:cubicBezTo>
                  <a:cubicBezTo>
                    <a:pt x="91" y="88"/>
                    <a:pt x="90" y="88"/>
                    <a:pt x="89" y="88"/>
                  </a:cubicBezTo>
                  <a:cubicBezTo>
                    <a:pt x="89" y="89"/>
                    <a:pt x="88" y="89"/>
                    <a:pt x="88" y="90"/>
                  </a:cubicBezTo>
                  <a:cubicBezTo>
                    <a:pt x="88" y="109"/>
                    <a:pt x="88" y="109"/>
                    <a:pt x="88" y="109"/>
                  </a:cubicBezTo>
                  <a:cubicBezTo>
                    <a:pt x="88" y="110"/>
                    <a:pt x="89" y="110"/>
                    <a:pt x="90" y="110"/>
                  </a:cubicBezTo>
                  <a:cubicBezTo>
                    <a:pt x="109" y="110"/>
                    <a:pt x="109" y="110"/>
                    <a:pt x="109" y="110"/>
                  </a:cubicBezTo>
                  <a:cubicBezTo>
                    <a:pt x="110" y="110"/>
                    <a:pt x="110" y="110"/>
                    <a:pt x="110" y="109"/>
                  </a:cubicBezTo>
                  <a:cubicBezTo>
                    <a:pt x="111" y="109"/>
                    <a:pt x="110" y="108"/>
                    <a:pt x="110" y="108"/>
                  </a:cubicBezTo>
                  <a:lnTo>
                    <a:pt x="102" y="99"/>
                  </a:lnTo>
                  <a:close/>
                  <a:moveTo>
                    <a:pt x="92" y="107"/>
                  </a:moveTo>
                  <a:cubicBezTo>
                    <a:pt x="92" y="94"/>
                    <a:pt x="92" y="94"/>
                    <a:pt x="92" y="94"/>
                  </a:cubicBezTo>
                  <a:cubicBezTo>
                    <a:pt x="105" y="107"/>
                    <a:pt x="105" y="107"/>
                    <a:pt x="105" y="107"/>
                  </a:cubicBezTo>
                  <a:lnTo>
                    <a:pt x="92" y="107"/>
                  </a:ln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24" name="Google Shape;690;p7">
              <a:extLst>
                <a:ext uri="{FF2B5EF4-FFF2-40B4-BE49-F238E27FC236}">
                  <a16:creationId xmlns:a16="http://schemas.microsoft.com/office/drawing/2014/main" id="{FC68DF04-5D0E-6464-F901-CF3799174EA1}"/>
                </a:ext>
              </a:extLst>
            </p:cNvPr>
            <p:cNvSpPr/>
            <p:nvPr/>
          </p:nvSpPr>
          <p:spPr>
            <a:xfrm>
              <a:off x="8275638" y="936625"/>
              <a:ext cx="111125" cy="71438"/>
            </a:xfrm>
            <a:custGeom>
              <a:avLst/>
              <a:gdLst/>
              <a:ahLst/>
              <a:cxnLst/>
              <a:rect l="l" t="t" r="r" b="b"/>
              <a:pathLst>
                <a:path w="37" h="24" extrusionOk="0">
                  <a:moveTo>
                    <a:pt x="2" y="24"/>
                  </a:moveTo>
                  <a:cubicBezTo>
                    <a:pt x="36" y="24"/>
                    <a:pt x="36" y="24"/>
                    <a:pt x="36" y="24"/>
                  </a:cubicBezTo>
                  <a:cubicBezTo>
                    <a:pt x="37" y="24"/>
                    <a:pt x="37" y="24"/>
                    <a:pt x="37" y="23"/>
                  </a:cubicBezTo>
                  <a:cubicBezTo>
                    <a:pt x="37" y="22"/>
                    <a:pt x="37" y="21"/>
                    <a:pt x="36" y="21"/>
                  </a:cubicBezTo>
                  <a:cubicBezTo>
                    <a:pt x="4" y="21"/>
                    <a:pt x="4" y="21"/>
                    <a:pt x="4" y="21"/>
                  </a:cubicBezTo>
                  <a:cubicBezTo>
                    <a:pt x="7" y="2"/>
                    <a:pt x="7" y="2"/>
                    <a:pt x="7" y="2"/>
                  </a:cubicBezTo>
                  <a:cubicBezTo>
                    <a:pt x="7" y="1"/>
                    <a:pt x="7" y="0"/>
                    <a:pt x="6" y="0"/>
                  </a:cubicBezTo>
                  <a:cubicBezTo>
                    <a:pt x="5" y="0"/>
                    <a:pt x="4" y="1"/>
                    <a:pt x="4" y="1"/>
                  </a:cubicBezTo>
                  <a:cubicBezTo>
                    <a:pt x="0" y="22"/>
                    <a:pt x="0" y="22"/>
                    <a:pt x="0" y="22"/>
                  </a:cubicBezTo>
                  <a:cubicBezTo>
                    <a:pt x="0" y="22"/>
                    <a:pt x="0" y="22"/>
                    <a:pt x="0" y="23"/>
                  </a:cubicBezTo>
                  <a:cubicBezTo>
                    <a:pt x="0" y="23"/>
                    <a:pt x="0" y="23"/>
                    <a:pt x="0" y="23"/>
                  </a:cubicBezTo>
                  <a:cubicBezTo>
                    <a:pt x="0" y="24"/>
                    <a:pt x="1" y="24"/>
                    <a:pt x="2" y="24"/>
                  </a:cubicBez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25" name="Google Shape;691;p7">
              <a:extLst>
                <a:ext uri="{FF2B5EF4-FFF2-40B4-BE49-F238E27FC236}">
                  <a16:creationId xmlns:a16="http://schemas.microsoft.com/office/drawing/2014/main" id="{B453098D-C34A-DA70-3BB2-816BEFC93B32}"/>
                </a:ext>
              </a:extLst>
            </p:cNvPr>
            <p:cNvSpPr/>
            <p:nvPr/>
          </p:nvSpPr>
          <p:spPr>
            <a:xfrm>
              <a:off x="8105775" y="825500"/>
              <a:ext cx="352425" cy="355600"/>
            </a:xfrm>
            <a:custGeom>
              <a:avLst/>
              <a:gdLst/>
              <a:ahLst/>
              <a:cxnLst/>
              <a:rect l="l" t="t" r="r" b="b"/>
              <a:pathLst>
                <a:path w="118" h="118" extrusionOk="0">
                  <a:moveTo>
                    <a:pt x="102" y="99"/>
                  </a:moveTo>
                  <a:cubicBezTo>
                    <a:pt x="112" y="88"/>
                    <a:pt x="118" y="74"/>
                    <a:pt x="118" y="59"/>
                  </a:cubicBezTo>
                  <a:cubicBezTo>
                    <a:pt x="118" y="27"/>
                    <a:pt x="91" y="0"/>
                    <a:pt x="59" y="0"/>
                  </a:cubicBezTo>
                  <a:cubicBezTo>
                    <a:pt x="27" y="0"/>
                    <a:pt x="0" y="27"/>
                    <a:pt x="0" y="59"/>
                  </a:cubicBezTo>
                  <a:cubicBezTo>
                    <a:pt x="0" y="91"/>
                    <a:pt x="27" y="118"/>
                    <a:pt x="59" y="118"/>
                  </a:cubicBezTo>
                  <a:cubicBezTo>
                    <a:pt x="60" y="118"/>
                    <a:pt x="61" y="117"/>
                    <a:pt x="61" y="116"/>
                  </a:cubicBezTo>
                  <a:cubicBezTo>
                    <a:pt x="61" y="98"/>
                    <a:pt x="61" y="98"/>
                    <a:pt x="61" y="98"/>
                  </a:cubicBezTo>
                  <a:cubicBezTo>
                    <a:pt x="61" y="97"/>
                    <a:pt x="60" y="96"/>
                    <a:pt x="59" y="96"/>
                  </a:cubicBezTo>
                  <a:cubicBezTo>
                    <a:pt x="58" y="96"/>
                    <a:pt x="57" y="97"/>
                    <a:pt x="57" y="98"/>
                  </a:cubicBezTo>
                  <a:cubicBezTo>
                    <a:pt x="57" y="114"/>
                    <a:pt x="57" y="114"/>
                    <a:pt x="57" y="114"/>
                  </a:cubicBezTo>
                  <a:cubicBezTo>
                    <a:pt x="28" y="114"/>
                    <a:pt x="3" y="89"/>
                    <a:pt x="3" y="59"/>
                  </a:cubicBezTo>
                  <a:cubicBezTo>
                    <a:pt x="3" y="28"/>
                    <a:pt x="28" y="3"/>
                    <a:pt x="59" y="3"/>
                  </a:cubicBezTo>
                  <a:cubicBezTo>
                    <a:pt x="90" y="3"/>
                    <a:pt x="115" y="28"/>
                    <a:pt x="115" y="59"/>
                  </a:cubicBezTo>
                  <a:cubicBezTo>
                    <a:pt x="115" y="73"/>
                    <a:pt x="109" y="87"/>
                    <a:pt x="99" y="97"/>
                  </a:cubicBezTo>
                  <a:cubicBezTo>
                    <a:pt x="91" y="89"/>
                    <a:pt x="91" y="89"/>
                    <a:pt x="91" y="89"/>
                  </a:cubicBezTo>
                  <a:cubicBezTo>
                    <a:pt x="91" y="88"/>
                    <a:pt x="90" y="88"/>
                    <a:pt x="89" y="88"/>
                  </a:cubicBezTo>
                  <a:cubicBezTo>
                    <a:pt x="89" y="89"/>
                    <a:pt x="88" y="89"/>
                    <a:pt x="88" y="90"/>
                  </a:cubicBezTo>
                  <a:cubicBezTo>
                    <a:pt x="88" y="109"/>
                    <a:pt x="88" y="109"/>
                    <a:pt x="88" y="109"/>
                  </a:cubicBezTo>
                  <a:cubicBezTo>
                    <a:pt x="88" y="110"/>
                    <a:pt x="89" y="110"/>
                    <a:pt x="90" y="110"/>
                  </a:cubicBezTo>
                  <a:cubicBezTo>
                    <a:pt x="109" y="110"/>
                    <a:pt x="109" y="110"/>
                    <a:pt x="109" y="110"/>
                  </a:cubicBezTo>
                  <a:cubicBezTo>
                    <a:pt x="110" y="110"/>
                    <a:pt x="110" y="110"/>
                    <a:pt x="110" y="109"/>
                  </a:cubicBezTo>
                  <a:cubicBezTo>
                    <a:pt x="111" y="109"/>
                    <a:pt x="110" y="108"/>
                    <a:pt x="110" y="108"/>
                  </a:cubicBezTo>
                  <a:lnTo>
                    <a:pt x="102" y="99"/>
                  </a:lnTo>
                  <a:close/>
                  <a:moveTo>
                    <a:pt x="92" y="107"/>
                  </a:moveTo>
                  <a:cubicBezTo>
                    <a:pt x="92" y="94"/>
                    <a:pt x="92" y="94"/>
                    <a:pt x="92" y="94"/>
                  </a:cubicBezTo>
                  <a:cubicBezTo>
                    <a:pt x="105" y="107"/>
                    <a:pt x="105" y="107"/>
                    <a:pt x="105" y="107"/>
                  </a:cubicBezTo>
                  <a:lnTo>
                    <a:pt x="92" y="107"/>
                  </a:ln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grpSp>
      <p:sp>
        <p:nvSpPr>
          <p:cNvPr id="26" name="Google Shape;692;p7">
            <a:extLst>
              <a:ext uri="{FF2B5EF4-FFF2-40B4-BE49-F238E27FC236}">
                <a16:creationId xmlns:a16="http://schemas.microsoft.com/office/drawing/2014/main" id="{E99D367F-B8A1-115C-E7C6-3E09C857B4E8}"/>
              </a:ext>
            </a:extLst>
          </p:cNvPr>
          <p:cNvSpPr/>
          <p:nvPr/>
        </p:nvSpPr>
        <p:spPr>
          <a:xfrm>
            <a:off x="6515460" y="4051422"/>
            <a:ext cx="801588" cy="649736"/>
          </a:xfrm>
          <a:custGeom>
            <a:avLst/>
            <a:gdLst/>
            <a:ahLst/>
            <a:cxnLst/>
            <a:rect l="l" t="t" r="r" b="b"/>
            <a:pathLst>
              <a:path w="263" h="213" extrusionOk="0">
                <a:moveTo>
                  <a:pt x="252" y="177"/>
                </a:moveTo>
                <a:cubicBezTo>
                  <a:pt x="201" y="144"/>
                  <a:pt x="201" y="144"/>
                  <a:pt x="201" y="144"/>
                </a:cubicBezTo>
                <a:cubicBezTo>
                  <a:pt x="197" y="141"/>
                  <a:pt x="191" y="141"/>
                  <a:pt x="187" y="142"/>
                </a:cubicBezTo>
                <a:cubicBezTo>
                  <a:pt x="185" y="142"/>
                  <a:pt x="183" y="143"/>
                  <a:pt x="182" y="144"/>
                </a:cubicBezTo>
                <a:cubicBezTo>
                  <a:pt x="173" y="138"/>
                  <a:pt x="173" y="138"/>
                  <a:pt x="173" y="138"/>
                </a:cubicBezTo>
                <a:cubicBezTo>
                  <a:pt x="183" y="120"/>
                  <a:pt x="187" y="98"/>
                  <a:pt x="182" y="76"/>
                </a:cubicBezTo>
                <a:cubicBezTo>
                  <a:pt x="170" y="29"/>
                  <a:pt x="123" y="0"/>
                  <a:pt x="76" y="12"/>
                </a:cubicBezTo>
                <a:cubicBezTo>
                  <a:pt x="29" y="23"/>
                  <a:pt x="0" y="70"/>
                  <a:pt x="12" y="117"/>
                </a:cubicBezTo>
                <a:cubicBezTo>
                  <a:pt x="23" y="164"/>
                  <a:pt x="70" y="193"/>
                  <a:pt x="117" y="182"/>
                </a:cubicBezTo>
                <a:cubicBezTo>
                  <a:pt x="136" y="177"/>
                  <a:pt x="152" y="167"/>
                  <a:pt x="163" y="153"/>
                </a:cubicBezTo>
                <a:cubicBezTo>
                  <a:pt x="172" y="159"/>
                  <a:pt x="172" y="159"/>
                  <a:pt x="172" y="159"/>
                </a:cubicBezTo>
                <a:cubicBezTo>
                  <a:pt x="171" y="166"/>
                  <a:pt x="174" y="172"/>
                  <a:pt x="180" y="176"/>
                </a:cubicBezTo>
                <a:cubicBezTo>
                  <a:pt x="231" y="209"/>
                  <a:pt x="231" y="209"/>
                  <a:pt x="231" y="209"/>
                </a:cubicBezTo>
                <a:cubicBezTo>
                  <a:pt x="236" y="212"/>
                  <a:pt x="241" y="213"/>
                  <a:pt x="246" y="212"/>
                </a:cubicBezTo>
                <a:cubicBezTo>
                  <a:pt x="251" y="211"/>
                  <a:pt x="255" y="208"/>
                  <a:pt x="258" y="204"/>
                </a:cubicBezTo>
                <a:cubicBezTo>
                  <a:pt x="263" y="195"/>
                  <a:pt x="261" y="183"/>
                  <a:pt x="252" y="177"/>
                </a:cubicBezTo>
                <a:close/>
                <a:moveTo>
                  <a:pt x="113" y="163"/>
                </a:moveTo>
                <a:cubicBezTo>
                  <a:pt x="76" y="172"/>
                  <a:pt x="39" y="149"/>
                  <a:pt x="30" y="113"/>
                </a:cubicBezTo>
                <a:cubicBezTo>
                  <a:pt x="21" y="76"/>
                  <a:pt x="44" y="39"/>
                  <a:pt x="81" y="30"/>
                </a:cubicBezTo>
                <a:cubicBezTo>
                  <a:pt x="117" y="21"/>
                  <a:pt x="154" y="44"/>
                  <a:pt x="163" y="80"/>
                </a:cubicBezTo>
                <a:cubicBezTo>
                  <a:pt x="172" y="117"/>
                  <a:pt x="150" y="154"/>
                  <a:pt x="113" y="163"/>
                </a:cubicBez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27" name="Google Shape;693;p7">
            <a:extLst>
              <a:ext uri="{FF2B5EF4-FFF2-40B4-BE49-F238E27FC236}">
                <a16:creationId xmlns:a16="http://schemas.microsoft.com/office/drawing/2014/main" id="{DE3FBB13-6BCD-EB17-C302-8AAE50B7B4C5}"/>
              </a:ext>
            </a:extLst>
          </p:cNvPr>
          <p:cNvSpPr txBox="1"/>
          <p:nvPr/>
        </p:nvSpPr>
        <p:spPr>
          <a:xfrm>
            <a:off x="1857382" y="2097686"/>
            <a:ext cx="2706624" cy="723275"/>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FFFFFF"/>
                </a:solidFill>
                <a:effectLst/>
                <a:uLnTx/>
                <a:uFillTx/>
                <a:latin typeface="Arial"/>
                <a:ea typeface="Arial"/>
                <a:cs typeface="Arial"/>
                <a:sym typeface="Arial"/>
              </a:rPr>
              <a:t>Readability metrics</a:t>
            </a:r>
            <a:endParaRPr kumimoji="0" sz="1800" b="0" i="0" u="none" strike="noStrike" kern="1200" cap="none" spc="0" normalizeH="0" baseline="0" noProof="0">
              <a:ln>
                <a:noFill/>
              </a:ln>
              <a:solidFill>
                <a:srgbClr val="000000"/>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GB" sz="1200" b="0" i="0" u="none" strike="noStrike" kern="1200" cap="none" spc="0" normalizeH="0" baseline="0" noProof="0">
                <a:ln>
                  <a:noFill/>
                </a:ln>
                <a:solidFill>
                  <a:srgbClr val="FFFFFF"/>
                </a:solidFill>
                <a:effectLst/>
                <a:uLnTx/>
                <a:uFillTx/>
                <a:latin typeface="Arial"/>
                <a:ea typeface="Arial"/>
                <a:cs typeface="Arial"/>
                <a:sym typeface="Arial"/>
              </a:rPr>
              <a:t>Flesch-Kincaid, ARI, </a:t>
            </a:r>
            <a:r>
              <a:rPr kumimoji="0" lang="en-GB" sz="1200" b="0" i="0" u="none" strike="noStrike" kern="1200" cap="none" spc="0" normalizeH="0" baseline="0" noProof="0" err="1">
                <a:ln>
                  <a:noFill/>
                </a:ln>
                <a:solidFill>
                  <a:srgbClr val="FFFFFF"/>
                </a:solidFill>
                <a:effectLst/>
                <a:uLnTx/>
                <a:uFillTx/>
                <a:latin typeface="Arial"/>
                <a:ea typeface="Arial"/>
                <a:cs typeface="Arial"/>
                <a:sym typeface="Arial"/>
              </a:rPr>
              <a:t>Linsear</a:t>
            </a:r>
            <a:r>
              <a:rPr kumimoji="0" lang="en-GB" sz="1200" b="0" i="0" u="none" strike="noStrike" kern="1200" cap="none" spc="0" normalizeH="0" baseline="0" noProof="0">
                <a:ln>
                  <a:noFill/>
                </a:ln>
                <a:solidFill>
                  <a:srgbClr val="FFFFFF"/>
                </a:solidFill>
                <a:effectLst/>
                <a:uLnTx/>
                <a:uFillTx/>
                <a:latin typeface="Arial"/>
                <a:ea typeface="Arial"/>
                <a:cs typeface="Arial"/>
                <a:sym typeface="Arial"/>
              </a:rPr>
              <a:t>-Write, and SPACHE</a:t>
            </a:r>
            <a:endParaRPr kumimoji="0"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8" name="Google Shape;695;p7">
            <a:extLst>
              <a:ext uri="{FF2B5EF4-FFF2-40B4-BE49-F238E27FC236}">
                <a16:creationId xmlns:a16="http://schemas.microsoft.com/office/drawing/2014/main" id="{B76D1215-EA48-D000-EE05-BE699577EBD1}"/>
              </a:ext>
            </a:extLst>
          </p:cNvPr>
          <p:cNvSpPr txBox="1"/>
          <p:nvPr/>
        </p:nvSpPr>
        <p:spPr>
          <a:xfrm>
            <a:off x="7573609" y="1997478"/>
            <a:ext cx="2706624" cy="907941"/>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FFFFFF"/>
                </a:solidFill>
                <a:effectLst/>
                <a:uLnTx/>
                <a:uFillTx/>
                <a:latin typeface="Arial"/>
                <a:ea typeface="Arial"/>
                <a:cs typeface="Arial"/>
                <a:sym typeface="Arial"/>
              </a:rPr>
              <a:t>Accessibility</a:t>
            </a:r>
            <a:endParaRPr kumimoji="0" sz="1800" b="0" i="0" u="none" strike="noStrike" kern="1200" cap="none" spc="0" normalizeH="0" baseline="0" noProof="0">
              <a:ln>
                <a:noFill/>
              </a:ln>
              <a:solidFill>
                <a:srgbClr val="000000"/>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GB" sz="1200" b="0" i="0" u="none" strike="noStrike" kern="1200" cap="none" spc="0" normalizeH="0" baseline="0" noProof="0">
                <a:ln>
                  <a:noFill/>
                </a:ln>
                <a:solidFill>
                  <a:srgbClr val="FFFFFF"/>
                </a:solidFill>
                <a:effectLst/>
                <a:uLnTx/>
                <a:uFillTx/>
                <a:latin typeface="Arial"/>
                <a:ea typeface="Arial"/>
                <a:cs typeface="Arial"/>
                <a:sym typeface="Arial"/>
              </a:rPr>
              <a:t>Average readability scores for each aPLS type plotted against population-level literacy distribution</a:t>
            </a:r>
            <a:endParaRPr kumimoji="0"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9" name="Google Shape;696;p7">
            <a:extLst>
              <a:ext uri="{FF2B5EF4-FFF2-40B4-BE49-F238E27FC236}">
                <a16:creationId xmlns:a16="http://schemas.microsoft.com/office/drawing/2014/main" id="{18F8BADF-AC9F-B257-3263-780EAFF4111B}"/>
              </a:ext>
            </a:extLst>
          </p:cNvPr>
          <p:cNvSpPr txBox="1"/>
          <p:nvPr/>
        </p:nvSpPr>
        <p:spPr>
          <a:xfrm>
            <a:off x="1858856" y="3999118"/>
            <a:ext cx="2706624" cy="723275"/>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FFFFFF"/>
                </a:solidFill>
                <a:effectLst/>
                <a:uLnTx/>
                <a:uFillTx/>
                <a:latin typeface="Arial"/>
                <a:ea typeface="Arial"/>
                <a:cs typeface="Arial"/>
                <a:sym typeface="Arial"/>
              </a:rPr>
              <a:t>Reading time</a:t>
            </a:r>
            <a:endParaRPr kumimoji="0" sz="1800" b="0" i="0" u="none" strike="noStrike" kern="1200" cap="none" spc="0" normalizeH="0" baseline="0" noProof="0">
              <a:ln>
                <a:noFill/>
              </a:ln>
              <a:solidFill>
                <a:srgbClr val="000000"/>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GB" sz="1200" b="0" i="0" u="none" strike="noStrike" kern="1200" cap="none" spc="0" normalizeH="0" baseline="0" noProof="0">
                <a:ln>
                  <a:noFill/>
                </a:ln>
                <a:solidFill>
                  <a:srgbClr val="FFFFFF"/>
                </a:solidFill>
                <a:effectLst/>
                <a:uLnTx/>
                <a:uFillTx/>
                <a:latin typeface="Arial"/>
                <a:ea typeface="Arial"/>
                <a:cs typeface="Arial"/>
                <a:sym typeface="Arial"/>
              </a:rPr>
              <a:t>Calculated using previously published algorithm</a:t>
            </a:r>
            <a:r>
              <a:rPr kumimoji="0" lang="en-GB" sz="1200" b="0" i="0" u="none" strike="noStrike" kern="1200" cap="none" spc="0" normalizeH="0" baseline="30000" noProof="0">
                <a:ln>
                  <a:noFill/>
                </a:ln>
                <a:solidFill>
                  <a:srgbClr val="FFFFFF"/>
                </a:solidFill>
                <a:effectLst/>
                <a:uLnTx/>
                <a:uFillTx/>
                <a:latin typeface="Arial"/>
                <a:ea typeface="Arial"/>
                <a:cs typeface="Arial"/>
                <a:sym typeface="Arial"/>
              </a:rPr>
              <a:t>1</a:t>
            </a:r>
            <a:endParaRPr kumimoji="0"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0" name="Google Shape;697;p7">
            <a:extLst>
              <a:ext uri="{FF2B5EF4-FFF2-40B4-BE49-F238E27FC236}">
                <a16:creationId xmlns:a16="http://schemas.microsoft.com/office/drawing/2014/main" id="{3E28B5D6-D100-62A2-66B6-2B5DBF335449}"/>
              </a:ext>
            </a:extLst>
          </p:cNvPr>
          <p:cNvSpPr txBox="1"/>
          <p:nvPr/>
        </p:nvSpPr>
        <p:spPr>
          <a:xfrm>
            <a:off x="7573609" y="3877571"/>
            <a:ext cx="2706624" cy="907941"/>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FFFFFF"/>
                </a:solidFill>
                <a:effectLst/>
                <a:uLnTx/>
                <a:uFillTx/>
                <a:latin typeface="Arial"/>
                <a:ea typeface="Arial"/>
                <a:cs typeface="Arial"/>
                <a:sym typeface="Arial"/>
              </a:rPr>
              <a:t>SME-assessed quality</a:t>
            </a:r>
            <a:endParaRPr kumimoji="0" sz="1800" b="0" i="0" u="none" strike="noStrike" kern="1200" cap="none" spc="0" normalizeH="0" baseline="0" noProof="0">
              <a:ln>
                <a:noFill/>
              </a:ln>
              <a:solidFill>
                <a:srgbClr val="000000"/>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GB" sz="1200" b="0" i="0" u="none" strike="noStrike" kern="1200" cap="none" spc="0" normalizeH="0" baseline="0" noProof="0">
                <a:ln>
                  <a:noFill/>
                </a:ln>
                <a:solidFill>
                  <a:srgbClr val="FFFFFF"/>
                </a:solidFill>
                <a:effectLst/>
                <a:uLnTx/>
                <a:uFillTx/>
                <a:latin typeface="Arial"/>
                <a:ea typeface="Arial"/>
                <a:cs typeface="Arial"/>
                <a:sym typeface="Arial"/>
              </a:rPr>
              <a:t>Each AI-generated </a:t>
            </a:r>
            <a:r>
              <a:rPr kumimoji="0" lang="en-GB" sz="1200" b="0" i="0" u="none" strike="noStrike" kern="1200" cap="none" spc="0" normalizeH="0" baseline="0" noProof="0" err="1">
                <a:ln>
                  <a:noFill/>
                </a:ln>
                <a:solidFill>
                  <a:srgbClr val="FFFFFF"/>
                </a:solidFill>
                <a:effectLst/>
                <a:uLnTx/>
                <a:uFillTx/>
                <a:latin typeface="Arial"/>
                <a:ea typeface="Arial"/>
                <a:cs typeface="Arial"/>
                <a:sym typeface="Arial"/>
              </a:rPr>
              <a:t>aPLS</a:t>
            </a:r>
            <a:r>
              <a:rPr kumimoji="0" lang="en-GB" sz="1200" b="0" i="0" u="none" strike="noStrike" kern="1200" cap="none" spc="0" normalizeH="0" baseline="0" noProof="0">
                <a:ln>
                  <a:noFill/>
                </a:ln>
                <a:solidFill>
                  <a:srgbClr val="FFFFFF"/>
                </a:solidFill>
                <a:effectLst/>
                <a:uLnTx/>
                <a:uFillTx/>
                <a:latin typeface="Arial"/>
                <a:ea typeface="Arial"/>
                <a:cs typeface="Arial"/>
                <a:sym typeface="Arial"/>
              </a:rPr>
              <a:t> rated as ‘Good, Moderate, or Poor’, before and after process optimisation</a:t>
            </a:r>
            <a:endParaRPr kumimoji="0"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9" name="Google Shape;694;p7">
            <a:extLst>
              <a:ext uri="{FF2B5EF4-FFF2-40B4-BE49-F238E27FC236}">
                <a16:creationId xmlns:a16="http://schemas.microsoft.com/office/drawing/2014/main" id="{2523CD66-90B3-3BA4-F8D9-940C0026C4AD}"/>
              </a:ext>
            </a:extLst>
          </p:cNvPr>
          <p:cNvSpPr txBox="1"/>
          <p:nvPr/>
        </p:nvSpPr>
        <p:spPr>
          <a:xfrm>
            <a:off x="612303" y="6385804"/>
            <a:ext cx="3106065" cy="369291"/>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srgbClr val="000000"/>
                </a:solidFill>
                <a:effectLst/>
                <a:uLnTx/>
                <a:uFillTx/>
                <a:latin typeface="Open Sans Light" panose="020B0306030504020204" pitchFamily="34" charset="0"/>
                <a:ea typeface="Open Sans Light" panose="020B0306030504020204" pitchFamily="34" charset="0"/>
                <a:cs typeface="Open Sans Light" panose="020B0306030504020204" pitchFamily="34" charset="0"/>
                <a:sym typeface="Open Sans Light"/>
              </a:rPr>
              <a:t>1. </a:t>
            </a:r>
            <a:r>
              <a:rPr kumimoji="0" lang="en-GB" sz="600" b="0" i="0" u="none" strike="noStrike" kern="1200" cap="none" spc="0" normalizeH="0" baseline="0" noProof="0" err="1">
                <a:ln>
                  <a:noFill/>
                </a:ln>
                <a:solidFill>
                  <a:srgbClr val="000000"/>
                </a:solidFill>
                <a:effectLst/>
                <a:uLnTx/>
                <a:uFillTx/>
                <a:latin typeface="Open Sans Light" panose="020B0306030504020204" pitchFamily="34" charset="0"/>
                <a:ea typeface="Open Sans Light" panose="020B0306030504020204" pitchFamily="34" charset="0"/>
                <a:cs typeface="Open Sans Light" panose="020B0306030504020204" pitchFamily="34" charset="0"/>
                <a:sym typeface="Open Sans Light"/>
              </a:rPr>
              <a:t>Demberg</a:t>
            </a:r>
            <a:r>
              <a:rPr kumimoji="0" lang="en-GB" sz="600" b="0" i="0" u="none" strike="noStrike" kern="1200" cap="none" spc="0" normalizeH="0" baseline="0" noProof="0">
                <a:ln>
                  <a:noFill/>
                </a:ln>
                <a:solidFill>
                  <a:srgbClr val="000000"/>
                </a:solidFill>
                <a:effectLst/>
                <a:uLnTx/>
                <a:uFillTx/>
                <a:latin typeface="Open Sans Light" panose="020B0306030504020204" pitchFamily="34" charset="0"/>
                <a:ea typeface="Open Sans Light" panose="020B0306030504020204" pitchFamily="34" charset="0"/>
                <a:cs typeface="Open Sans Light" panose="020B0306030504020204" pitchFamily="34" charset="0"/>
                <a:sym typeface="Open Sans Light"/>
              </a:rPr>
              <a:t> V &amp; Keller F. Cognition 2008;109:193-210.</a:t>
            </a:r>
            <a:endParaRPr kumimoji="0" sz="600" b="0" i="0" u="none" strike="noStrike" kern="1200" cap="none" spc="0" normalizeH="0" baseline="0" noProof="0">
              <a:ln>
                <a:noFill/>
              </a:ln>
              <a:solidFill>
                <a:srgbClr val="000000"/>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srgbClr val="000000"/>
                </a:solidFill>
                <a:effectLst/>
                <a:uLnTx/>
                <a:uFillTx/>
                <a:latin typeface="Open Sans Light" panose="020B0306030504020204" pitchFamily="34" charset="0"/>
                <a:ea typeface="Open Sans Light" panose="020B0306030504020204" pitchFamily="34" charset="0"/>
                <a:cs typeface="Open Sans Light" panose="020B0306030504020204" pitchFamily="34" charset="0"/>
                <a:sym typeface="Open Sans Light"/>
              </a:rPr>
              <a:t>ANOVA, analysis of variance; </a:t>
            </a:r>
            <a:r>
              <a:rPr kumimoji="0" lang="en-GB" sz="600" b="0" i="0" u="none" strike="noStrike" kern="1200" cap="none" spc="0" normalizeH="0" baseline="0" noProof="0" err="1">
                <a:ln>
                  <a:noFill/>
                </a:ln>
                <a:solidFill>
                  <a:srgbClr val="000000"/>
                </a:solidFill>
                <a:effectLst/>
                <a:uLnTx/>
                <a:uFillTx/>
                <a:latin typeface="Open Sans Light" panose="020B0306030504020204" pitchFamily="34" charset="0"/>
                <a:ea typeface="Open Sans Light" panose="020B0306030504020204" pitchFamily="34" charset="0"/>
                <a:cs typeface="Open Sans Light" panose="020B0306030504020204" pitchFamily="34" charset="0"/>
                <a:sym typeface="Open Sans Light"/>
              </a:rPr>
              <a:t>aPLS</a:t>
            </a:r>
            <a:r>
              <a:rPr kumimoji="0" lang="en-GB" sz="600" b="0" i="0" u="none" strike="noStrike" kern="1200" cap="none" spc="0" normalizeH="0" baseline="0" noProof="0">
                <a:ln>
                  <a:noFill/>
                </a:ln>
                <a:solidFill>
                  <a:srgbClr val="000000"/>
                </a:solidFill>
                <a:effectLst/>
                <a:uLnTx/>
                <a:uFillTx/>
                <a:latin typeface="Open Sans Light" panose="020B0306030504020204" pitchFamily="34" charset="0"/>
                <a:ea typeface="Open Sans Light" panose="020B0306030504020204" pitchFamily="34" charset="0"/>
                <a:cs typeface="Open Sans Light" panose="020B0306030504020204" pitchFamily="34" charset="0"/>
                <a:sym typeface="Open Sans Light"/>
              </a:rPr>
              <a:t>, abstract plain language summary; ARI, Automated Readability Index;  SME, subject matter expert.</a:t>
            </a:r>
            <a:endParaRPr kumimoji="0" sz="600" b="0" i="0" u="none" strike="noStrike" kern="1200" cap="none" spc="0" normalizeH="0" baseline="30000" noProof="0">
              <a:ln>
                <a:noFill/>
              </a:ln>
              <a:solidFill>
                <a:srgbClr val="000000"/>
              </a:solidFill>
              <a:effectLst/>
              <a:uLnTx/>
              <a:uFillTx/>
              <a:latin typeface="Open Sans Light" panose="020B0306030504020204" pitchFamily="34" charset="0"/>
              <a:ea typeface="Open Sans Light" panose="020B0306030504020204" pitchFamily="34" charset="0"/>
              <a:cs typeface="Open Sans Light" panose="020B0306030504020204" pitchFamily="34" charset="0"/>
              <a:sym typeface="Arial"/>
            </a:endParaRPr>
          </a:p>
        </p:txBody>
      </p:sp>
    </p:spTree>
    <p:extLst>
      <p:ext uri="{BB962C8B-B14F-4D97-AF65-F5344CB8AC3E}">
        <p14:creationId xmlns:p14="http://schemas.microsoft.com/office/powerpoint/2010/main" val="253763395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8716217-36C5-6653-893C-707844D1937F}"/>
              </a:ext>
            </a:extLst>
          </p:cNvPr>
          <p:cNvSpPr>
            <a:spLocks noGrp="1"/>
          </p:cNvSpPr>
          <p:nvPr>
            <p:ph type="title"/>
          </p:nvPr>
        </p:nvSpPr>
        <p:spPr/>
        <p:txBody>
          <a:bodyPr/>
          <a:lstStyle/>
          <a:p>
            <a:r>
              <a:rPr lang="en-GB"/>
              <a:t>Abstract therapy areas and journals</a:t>
            </a:r>
            <a:endParaRPr lang="en-US"/>
          </a:p>
        </p:txBody>
      </p:sp>
      <p:sp>
        <p:nvSpPr>
          <p:cNvPr id="10" name="Slide Number Placeholder 9">
            <a:extLst>
              <a:ext uri="{FF2B5EF4-FFF2-40B4-BE49-F238E27FC236}">
                <a16:creationId xmlns:a16="http://schemas.microsoft.com/office/drawing/2014/main" id="{A2241939-B547-C3D3-7722-22E84FF6A3EE}"/>
              </a:ext>
            </a:extLst>
          </p:cNvPr>
          <p:cNvSpPr>
            <a:spLocks noGrp="1"/>
          </p:cNvSpPr>
          <p:nvPr>
            <p:ph type="sldNum" sz="quarter" idx="12"/>
          </p:nvPr>
        </p:nvSpPr>
        <p:spPr>
          <a:xfrm>
            <a:off x="266470" y="6486524"/>
            <a:ext cx="527462" cy="365125"/>
          </a:xfrm>
          <a:prstGeom prst="rect">
            <a:avLst/>
          </a:prstGeom>
        </p:spPr>
        <p:txBody>
          <a:bodyPr/>
          <a:lstStyle>
            <a:defPPr>
              <a:defRPr lang="en-US"/>
            </a:defPPr>
            <a:lvl1pPr marL="0" algn="ctr" defTabSz="914400" rtl="0" eaLnBrk="1" latinLnBrk="0" hangingPunct="1">
              <a:defRPr sz="105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76B51402-D8AD-3345-AF1A-7CB73C854E7F}" type="slidenum">
              <a:rPr lang="en-US" smtClean="0"/>
              <a:pPr marL="0" marR="0" lvl="0" indent="0" algn="ctr" defTabSz="914400" rtl="0" eaLnBrk="1" fontAlgn="auto" latinLnBrk="0" hangingPunct="1">
                <a:lnSpc>
                  <a:spcPct val="100000"/>
                </a:lnSpc>
                <a:spcBef>
                  <a:spcPts val="0"/>
                </a:spcBef>
                <a:spcAft>
                  <a:spcPts val="0"/>
                </a:spcAft>
                <a:buClrTx/>
                <a:buSzTx/>
                <a:buFontTx/>
                <a:buNone/>
                <a:tabLst/>
                <a:defRPr/>
              </a:pPr>
              <a:t>49</a:t>
            </a:fld>
            <a:endParaRPr kumimoji="0" lang="en-US" sz="1050" b="0" i="0" u="none" strike="noStrike" kern="1200" cap="none" spc="0" normalizeH="0" baseline="0" noProof="0">
              <a:ln>
                <a:noFill/>
              </a:ln>
              <a:solidFill>
                <a:srgbClr val="00E5EF"/>
              </a:solidFill>
              <a:effectLst/>
              <a:uLnTx/>
              <a:uFillTx/>
              <a:latin typeface="Arial" panose="020B0604020202020204"/>
              <a:ea typeface="+mn-ea"/>
              <a:cs typeface="+mn-cs"/>
            </a:endParaRPr>
          </a:p>
        </p:txBody>
      </p:sp>
      <p:sp>
        <p:nvSpPr>
          <p:cNvPr id="11" name="Footer Placeholder 10">
            <a:extLst>
              <a:ext uri="{FF2B5EF4-FFF2-40B4-BE49-F238E27FC236}">
                <a16:creationId xmlns:a16="http://schemas.microsoft.com/office/drawing/2014/main" id="{6D4381A0-010B-410B-4C5F-DEBC427BFC13}"/>
              </a:ext>
            </a:extLst>
          </p:cNvPr>
          <p:cNvSpPr>
            <a:spLocks noGrp="1"/>
          </p:cNvSpPr>
          <p:nvPr>
            <p:ph type="ftr" sz="quarter" idx="11"/>
          </p:nvPr>
        </p:nvSpPr>
        <p:spPr>
          <a:xfrm>
            <a:off x="351312" y="6486524"/>
            <a:ext cx="11489376" cy="365125"/>
          </a:xfrm>
          <a:prstGeom prst="rect">
            <a:avLst/>
          </a:prstGeom>
        </p:spPr>
        <p:txBody>
          <a:bodyPr/>
          <a:lstStyle>
            <a:defPPr>
              <a:defRPr lang="en-US"/>
            </a:defPPr>
            <a:lvl1pPr marL="0" algn="ctr"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t>This information is for educational use only. Do not copy. Do not distribute.</a:t>
            </a:r>
            <a:endParaRPr kumimoji="0" lang="en-US" sz="1000" b="0" i="0" u="none" strike="noStrike" kern="1200" cap="none" spc="0" normalizeH="0" baseline="0" noProof="0">
              <a:ln>
                <a:noFill/>
              </a:ln>
              <a:solidFill>
                <a:srgbClr val="000000"/>
              </a:solidFill>
              <a:effectLst/>
              <a:uLnTx/>
              <a:uFillTx/>
              <a:latin typeface="Arial" panose="020B0604020202020204"/>
              <a:ea typeface="+mn-ea"/>
              <a:cs typeface="+mn-cs"/>
            </a:endParaRPr>
          </a:p>
        </p:txBody>
      </p:sp>
      <p:graphicFrame>
        <p:nvGraphicFramePr>
          <p:cNvPr id="2" name="Google Shape;703;p8" title="Chart">
            <a:extLst>
              <a:ext uri="{FF2B5EF4-FFF2-40B4-BE49-F238E27FC236}">
                <a16:creationId xmlns:a16="http://schemas.microsoft.com/office/drawing/2014/main" id="{2C791448-8471-FFB5-F29C-15FCEB99516F}"/>
              </a:ext>
            </a:extLst>
          </p:cNvPr>
          <p:cNvGraphicFramePr/>
          <p:nvPr/>
        </p:nvGraphicFramePr>
        <p:xfrm>
          <a:off x="536029" y="2185669"/>
          <a:ext cx="5356895" cy="3798893"/>
        </p:xfrm>
        <a:graphic>
          <a:graphicData uri="http://schemas.openxmlformats.org/drawingml/2006/chart">
            <c:chart xmlns:c="http://schemas.openxmlformats.org/drawingml/2006/chart" xmlns:r="http://schemas.openxmlformats.org/officeDocument/2006/relationships" r:id="rId2"/>
          </a:graphicData>
        </a:graphic>
      </p:graphicFrame>
      <p:sp>
        <p:nvSpPr>
          <p:cNvPr id="3" name="Google Shape;705;p8">
            <a:extLst>
              <a:ext uri="{FF2B5EF4-FFF2-40B4-BE49-F238E27FC236}">
                <a16:creationId xmlns:a16="http://schemas.microsoft.com/office/drawing/2014/main" id="{AEF708BB-ED78-5F71-91C6-AA6EA2E31AAB}"/>
              </a:ext>
            </a:extLst>
          </p:cNvPr>
          <p:cNvSpPr txBox="1"/>
          <p:nvPr/>
        </p:nvSpPr>
        <p:spPr>
          <a:xfrm>
            <a:off x="7735868" y="1679299"/>
            <a:ext cx="3229427" cy="350360"/>
          </a:xfrm>
          <a:prstGeom prst="rect">
            <a:avLst/>
          </a:prstGeom>
          <a:noFill/>
          <a:ln>
            <a:noFill/>
          </a:ln>
        </p:spPr>
        <p:txBody>
          <a:bodyPr spcFirstLastPara="1" wrap="square" lIns="68550" tIns="68550" rIns="68550" bIns="68550" anchor="t"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rgbClr val="000000"/>
                </a:solidFill>
                <a:effectLst/>
                <a:uLnTx/>
                <a:uFillTx/>
                <a:latin typeface="Calibri"/>
                <a:ea typeface="Calibri"/>
                <a:cs typeface="Calibri"/>
                <a:sym typeface="Calibri"/>
              </a:rPr>
              <a:t>Journals</a:t>
            </a:r>
            <a:endParaRPr kumimoji="0" sz="1400" b="1" i="0" u="none" strike="noStrike" kern="1200" cap="none" spc="0" normalizeH="0" baseline="0" noProof="0">
              <a:ln>
                <a:noFill/>
              </a:ln>
              <a:solidFill>
                <a:srgbClr val="000000"/>
              </a:solidFill>
              <a:effectLst/>
              <a:uLnTx/>
              <a:uFillTx/>
              <a:latin typeface="Calibri"/>
              <a:ea typeface="Calibri"/>
              <a:cs typeface="Calibri"/>
              <a:sym typeface="Calibri"/>
            </a:endParaRPr>
          </a:p>
        </p:txBody>
      </p:sp>
      <p:sp>
        <p:nvSpPr>
          <p:cNvPr id="4" name="Google Shape;706;p8">
            <a:extLst>
              <a:ext uri="{FF2B5EF4-FFF2-40B4-BE49-F238E27FC236}">
                <a16:creationId xmlns:a16="http://schemas.microsoft.com/office/drawing/2014/main" id="{836D4C2F-3203-15FD-1755-8C49A1256AFA}"/>
              </a:ext>
            </a:extLst>
          </p:cNvPr>
          <p:cNvSpPr txBox="1"/>
          <p:nvPr/>
        </p:nvSpPr>
        <p:spPr>
          <a:xfrm>
            <a:off x="1777525" y="1679300"/>
            <a:ext cx="3229427" cy="350360"/>
          </a:xfrm>
          <a:prstGeom prst="rect">
            <a:avLst/>
          </a:prstGeom>
          <a:noFill/>
          <a:ln>
            <a:noFill/>
          </a:ln>
        </p:spPr>
        <p:txBody>
          <a:bodyPr spcFirstLastPara="1" wrap="square" lIns="68550" tIns="68550" rIns="68550" bIns="68550" anchor="t"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rgbClr val="000000"/>
                </a:solidFill>
                <a:effectLst/>
                <a:uLnTx/>
                <a:uFillTx/>
                <a:latin typeface="Calibri"/>
                <a:ea typeface="Calibri"/>
                <a:cs typeface="Calibri"/>
                <a:sym typeface="Calibri"/>
              </a:rPr>
              <a:t>Therapy Areas</a:t>
            </a:r>
            <a:endParaRPr kumimoji="0" sz="1400" b="1" i="0" u="none" strike="noStrike" kern="1200" cap="none" spc="0" normalizeH="0" baseline="0" noProof="0">
              <a:ln>
                <a:noFill/>
              </a:ln>
              <a:solidFill>
                <a:srgbClr val="000000"/>
              </a:solidFill>
              <a:effectLst/>
              <a:uLnTx/>
              <a:uFillTx/>
              <a:latin typeface="Calibri"/>
              <a:ea typeface="Calibri"/>
              <a:cs typeface="Calibri"/>
              <a:sym typeface="Calibri"/>
            </a:endParaRPr>
          </a:p>
        </p:txBody>
      </p:sp>
      <p:graphicFrame>
        <p:nvGraphicFramePr>
          <p:cNvPr id="5" name="Google Shape;707;p8" title="Chart">
            <a:extLst>
              <a:ext uri="{FF2B5EF4-FFF2-40B4-BE49-F238E27FC236}">
                <a16:creationId xmlns:a16="http://schemas.microsoft.com/office/drawing/2014/main" id="{2371B2AD-47AA-2E1A-38D7-6150E7B5C597}"/>
              </a:ext>
            </a:extLst>
          </p:cNvPr>
          <p:cNvGraphicFramePr/>
          <p:nvPr/>
        </p:nvGraphicFramePr>
        <p:xfrm>
          <a:off x="6149541" y="2045454"/>
          <a:ext cx="5192774" cy="3965123"/>
        </p:xfrm>
        <a:graphic>
          <a:graphicData uri="http://schemas.openxmlformats.org/drawingml/2006/chart">
            <c:chart xmlns:c="http://schemas.openxmlformats.org/drawingml/2006/chart" xmlns:r="http://schemas.openxmlformats.org/officeDocument/2006/relationships" r:id="rId3"/>
          </a:graphicData>
        </a:graphic>
      </p:graphicFrame>
      <p:sp>
        <p:nvSpPr>
          <p:cNvPr id="32" name="Google Shape;694;p7">
            <a:extLst>
              <a:ext uri="{FF2B5EF4-FFF2-40B4-BE49-F238E27FC236}">
                <a16:creationId xmlns:a16="http://schemas.microsoft.com/office/drawing/2014/main" id="{EAC46676-2AA3-558C-8155-CB1F7E30E023}"/>
              </a:ext>
            </a:extLst>
          </p:cNvPr>
          <p:cNvSpPr txBox="1"/>
          <p:nvPr/>
        </p:nvSpPr>
        <p:spPr>
          <a:xfrm>
            <a:off x="612303" y="6541333"/>
            <a:ext cx="2281209" cy="184626"/>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srgbClr val="000000"/>
                </a:solidFill>
                <a:effectLst/>
                <a:uLnTx/>
                <a:uFillTx/>
                <a:latin typeface="Open Sans Light" panose="020B0306030504020204" pitchFamily="34" charset="0"/>
                <a:ea typeface="Open Sans Light" panose="020B0306030504020204" pitchFamily="34" charset="0"/>
                <a:cs typeface="Open Sans Light" panose="020B0306030504020204" pitchFamily="34" charset="0"/>
                <a:sym typeface="Open Sans Light"/>
              </a:rPr>
              <a:t>N=48 abstracts</a:t>
            </a:r>
            <a:endParaRPr kumimoji="0" sz="600" b="0" i="0" u="none" strike="noStrike" kern="1200" cap="none" spc="0" normalizeH="0" baseline="0" noProof="0">
              <a:ln>
                <a:noFill/>
              </a:ln>
              <a:solidFill>
                <a:srgbClr val="000000"/>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p:txBody>
      </p:sp>
    </p:spTree>
    <p:extLst>
      <p:ext uri="{BB962C8B-B14F-4D97-AF65-F5344CB8AC3E}">
        <p14:creationId xmlns:p14="http://schemas.microsoft.com/office/powerpoint/2010/main" val="7642522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0364296-4F47-4B80-BE8E-709BBE7771E2}"/>
              </a:ext>
            </a:extLst>
          </p:cNvPr>
          <p:cNvSpPr>
            <a:spLocks noGrp="1"/>
          </p:cNvSpPr>
          <p:nvPr>
            <p:ph type="title"/>
          </p:nvPr>
        </p:nvSpPr>
        <p:spPr/>
        <p:txBody>
          <a:bodyPr>
            <a:normAutofit/>
          </a:bodyPr>
          <a:lstStyle/>
          <a:p>
            <a:r>
              <a:rPr lang="en-US" sz="4267"/>
              <a:t>ISMPP Announcements</a:t>
            </a:r>
          </a:p>
        </p:txBody>
      </p:sp>
      <p:sp>
        <p:nvSpPr>
          <p:cNvPr id="8" name="Rectangle 7">
            <a:extLst>
              <a:ext uri="{FF2B5EF4-FFF2-40B4-BE49-F238E27FC236}">
                <a16:creationId xmlns:a16="http://schemas.microsoft.com/office/drawing/2014/main" id="{554B3AC2-C027-437C-9915-938F4F4B87B9}"/>
              </a:ext>
            </a:extLst>
          </p:cNvPr>
          <p:cNvSpPr/>
          <p:nvPr/>
        </p:nvSpPr>
        <p:spPr>
          <a:xfrm>
            <a:off x="1170257" y="1487332"/>
            <a:ext cx="9895697" cy="4247317"/>
          </a:xfrm>
          <a:prstGeom prst="rect">
            <a:avLst/>
          </a:prstGeom>
        </p:spPr>
        <p:txBody>
          <a:bodyPr wrap="square" lIns="121920" tIns="60960" rIns="121920" bIns="60960" anchor="t">
            <a:spAutoFit/>
          </a:bodyPr>
          <a:lstStyle/>
          <a:p>
            <a:pPr algn="ctr" defTabSz="914377">
              <a:spcBef>
                <a:spcPts val="800"/>
              </a:spcBef>
              <a:defRPr/>
            </a:pPr>
            <a:endParaRPr lang="en-US" sz="3600" b="1" spc="-31" dirty="0">
              <a:solidFill>
                <a:srgbClr val="FF0000"/>
              </a:solidFill>
              <a:latin typeface="Franklin Gothic Demi" panose="020B0703020102020204" pitchFamily="34" charset="0"/>
              <a:ea typeface="ＭＳ Ｐゴシック"/>
              <a:cs typeface="Calibri"/>
            </a:endParaRPr>
          </a:p>
          <a:p>
            <a:pPr algn="ctr" defTabSz="914377">
              <a:spcBef>
                <a:spcPts val="800"/>
              </a:spcBef>
              <a:defRPr/>
            </a:pPr>
            <a:endParaRPr lang="en-US" sz="3600" b="1" spc="-31" dirty="0">
              <a:solidFill>
                <a:srgbClr val="FF0000"/>
              </a:solidFill>
              <a:latin typeface="Franklin Gothic Demi" panose="020B0703020102020204" pitchFamily="34" charset="0"/>
              <a:ea typeface="ＭＳ Ｐゴシック"/>
              <a:cs typeface="Calibri"/>
            </a:endParaRPr>
          </a:p>
          <a:p>
            <a:pPr algn="ctr" defTabSz="914377">
              <a:spcBef>
                <a:spcPts val="800"/>
              </a:spcBef>
              <a:defRPr/>
            </a:pPr>
            <a:endParaRPr lang="en-US" sz="3600" b="1" spc="-31" dirty="0">
              <a:solidFill>
                <a:srgbClr val="FF0000"/>
              </a:solidFill>
              <a:latin typeface="Franklin Gothic Demi" panose="020B0703020102020204" pitchFamily="34" charset="0"/>
              <a:ea typeface="ＭＳ Ｐゴシック"/>
              <a:cs typeface="Calibri"/>
            </a:endParaRPr>
          </a:p>
          <a:p>
            <a:pPr algn="ctr" defTabSz="914377">
              <a:spcBef>
                <a:spcPts val="800"/>
              </a:spcBef>
              <a:defRPr/>
            </a:pPr>
            <a:r>
              <a:rPr lang="en-US" sz="3600" b="1" spc="-31" dirty="0">
                <a:solidFill>
                  <a:srgbClr val="00B050"/>
                </a:solidFill>
                <a:latin typeface="Franklin Gothic Demi" panose="020B0703020102020204" pitchFamily="34" charset="0"/>
                <a:ea typeface="ＭＳ Ｐゴシック"/>
                <a:cs typeface="Calibri"/>
              </a:rPr>
              <a:t>20th Annual Meeting of ISMPP</a:t>
            </a:r>
            <a:endParaRPr lang="en-US" sz="3600" b="1" dirty="0">
              <a:solidFill>
                <a:srgbClr val="00B050"/>
              </a:solidFill>
              <a:latin typeface="Franklin Gothic Demi" panose="020B0703020102020204" pitchFamily="34" charset="0"/>
              <a:ea typeface="ＭＳ Ｐゴシック"/>
              <a:cs typeface="Calibri"/>
            </a:endParaRPr>
          </a:p>
          <a:p>
            <a:pPr algn="ctr" defTabSz="914377">
              <a:spcBef>
                <a:spcPts val="800"/>
              </a:spcBef>
              <a:defRPr/>
            </a:pPr>
            <a:endParaRPr lang="en-US" sz="800" b="1" spc="-31" dirty="0">
              <a:solidFill>
                <a:srgbClr val="0070C0"/>
              </a:solidFill>
              <a:latin typeface="Franklin Gothic Book"/>
              <a:ea typeface="ＭＳ Ｐゴシック"/>
              <a:cs typeface="Calibri"/>
            </a:endParaRP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2800" b="1" i="1" u="none" strike="noStrike" kern="1200" cap="none" spc="-31" normalizeH="0" baseline="0" noProof="0" dirty="0">
                <a:ln>
                  <a:noFill/>
                </a:ln>
                <a:solidFill>
                  <a:srgbClr val="4472C4">
                    <a:lumMod val="75000"/>
                  </a:srgbClr>
                </a:solidFill>
                <a:effectLst/>
                <a:uLnTx/>
                <a:uFillTx/>
                <a:latin typeface="Franklin Gothic Book" panose="020B0503020102020204"/>
                <a:ea typeface="ＭＳ Ｐゴシック"/>
                <a:cs typeface="Calibri" panose="020F0502020204030204" pitchFamily="34" charset="0"/>
              </a:rPr>
              <a:t>Storytelling: Its Art and Power</a:t>
            </a:r>
            <a:endParaRPr kumimoji="0" lang="en-US" sz="2800" b="0" i="1" u="none" strike="noStrike" kern="1200" cap="none" spc="-31" normalizeH="0" baseline="0" noProof="0" dirty="0">
              <a:ln>
                <a:noFill/>
              </a:ln>
              <a:solidFill>
                <a:srgbClr val="4472C4">
                  <a:lumMod val="75000"/>
                </a:srgbClr>
              </a:solidFill>
              <a:effectLst/>
              <a:uLnTx/>
              <a:uFillTx/>
              <a:latin typeface="Franklin Gothic Book" panose="020B0503020102020204"/>
              <a:ea typeface="ＭＳ Ｐゴシック"/>
              <a:cs typeface="Calibri" panose="020F0502020204030204" pitchFamily="34" charset="0"/>
            </a:endParaRPr>
          </a:p>
          <a:p>
            <a:pPr algn="ctr" defTabSz="914377">
              <a:spcBef>
                <a:spcPts val="800"/>
              </a:spcBef>
              <a:defRPr/>
            </a:pPr>
            <a:r>
              <a:rPr lang="en-US" sz="2400" b="1" spc="-31" dirty="0">
                <a:solidFill>
                  <a:srgbClr val="0070C0"/>
                </a:solidFill>
                <a:latin typeface="Franklin Gothic Demi" panose="020B0703020102020204" pitchFamily="34" charset="0"/>
                <a:ea typeface="ＭＳ Ｐゴシック"/>
                <a:cs typeface="Calibri"/>
              </a:rPr>
              <a:t>April 29</a:t>
            </a:r>
            <a:r>
              <a:rPr lang="en-US" sz="2400" b="1" spc="-31" baseline="30000" dirty="0">
                <a:solidFill>
                  <a:srgbClr val="0070C0"/>
                </a:solidFill>
                <a:latin typeface="Franklin Gothic Demi" panose="020B0703020102020204" pitchFamily="34" charset="0"/>
                <a:ea typeface="ＭＳ Ｐゴシック"/>
                <a:cs typeface="Calibri"/>
              </a:rPr>
              <a:t>th</a:t>
            </a:r>
            <a:r>
              <a:rPr lang="en-US" sz="2400" b="1" spc="-31" dirty="0">
                <a:solidFill>
                  <a:srgbClr val="0070C0"/>
                </a:solidFill>
                <a:latin typeface="Franklin Gothic Demi" panose="020B0703020102020204" pitchFamily="34" charset="0"/>
                <a:ea typeface="ＭＳ Ｐゴシック"/>
                <a:cs typeface="Calibri"/>
              </a:rPr>
              <a:t> – May 1</a:t>
            </a:r>
            <a:r>
              <a:rPr lang="en-US" sz="2400" b="1" spc="-31" baseline="30000" dirty="0">
                <a:solidFill>
                  <a:srgbClr val="0070C0"/>
                </a:solidFill>
                <a:latin typeface="Franklin Gothic Demi" panose="020B0703020102020204" pitchFamily="34" charset="0"/>
                <a:ea typeface="ＭＳ Ｐゴシック"/>
                <a:cs typeface="Calibri"/>
              </a:rPr>
              <a:t>st</a:t>
            </a:r>
            <a:r>
              <a:rPr lang="en-US" sz="2400" b="1" spc="-31" dirty="0">
                <a:solidFill>
                  <a:srgbClr val="0070C0"/>
                </a:solidFill>
                <a:latin typeface="Franklin Gothic Demi" panose="020B0703020102020204" pitchFamily="34" charset="0"/>
                <a:ea typeface="ＭＳ Ｐゴシック"/>
                <a:cs typeface="Calibri"/>
              </a:rPr>
              <a:t>, 2024</a:t>
            </a:r>
          </a:p>
          <a:p>
            <a:pPr algn="ctr" defTabSz="914377">
              <a:spcBef>
                <a:spcPts val="800"/>
              </a:spcBef>
              <a:defRPr/>
            </a:pPr>
            <a:r>
              <a:rPr lang="en-US" sz="2400" b="1" spc="-31" dirty="0">
                <a:solidFill>
                  <a:srgbClr val="0070C0"/>
                </a:solidFill>
                <a:latin typeface="Franklin Gothic Demi" panose="020B0703020102020204" pitchFamily="34" charset="0"/>
                <a:ea typeface="ＭＳ Ｐゴシック"/>
                <a:cs typeface="Calibri"/>
              </a:rPr>
              <a:t>Grand Hyatt Washington, Washington D.C.</a:t>
            </a:r>
          </a:p>
        </p:txBody>
      </p:sp>
      <p:sp>
        <p:nvSpPr>
          <p:cNvPr id="12" name="Slide Number Placeholder 11">
            <a:extLst>
              <a:ext uri="{FF2B5EF4-FFF2-40B4-BE49-F238E27FC236}">
                <a16:creationId xmlns:a16="http://schemas.microsoft.com/office/drawing/2014/main" id="{6EBA44AA-A0DD-0A93-1CA5-DC0EA60BB0C9}"/>
              </a:ext>
            </a:extLst>
          </p:cNvPr>
          <p:cNvSpPr>
            <a:spLocks noGrp="1"/>
          </p:cNvSpPr>
          <p:nvPr>
            <p:ph type="sldNum" sz="quarter" idx="10"/>
          </p:nvPr>
        </p:nvSpPr>
        <p:spPr/>
        <p:txBody>
          <a:bodyPr/>
          <a:lstStyle/>
          <a:p>
            <a:fld id="{42AD0A0E-4515-A647-B2E3-7F1B29FB990E}" type="slidenum">
              <a:rPr lang="en-US" smtClean="0"/>
              <a:pPr/>
              <a:t>5</a:t>
            </a:fld>
            <a:endParaRPr lang="en-US"/>
          </a:p>
        </p:txBody>
      </p:sp>
      <p:pic>
        <p:nvPicPr>
          <p:cNvPr id="2" name="Picture 1">
            <a:extLst>
              <a:ext uri="{FF2B5EF4-FFF2-40B4-BE49-F238E27FC236}">
                <a16:creationId xmlns:a16="http://schemas.microsoft.com/office/drawing/2014/main" id="{2C7E28EE-1B4B-59D1-AEB3-E3ED0BAAB447}"/>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256513" y="1487332"/>
            <a:ext cx="7723187" cy="1941668"/>
          </a:xfrm>
          <a:prstGeom prst="rect">
            <a:avLst/>
          </a:prstGeom>
        </p:spPr>
      </p:pic>
      <p:sp>
        <p:nvSpPr>
          <p:cNvPr id="6" name="TextBox 5">
            <a:extLst>
              <a:ext uri="{FF2B5EF4-FFF2-40B4-BE49-F238E27FC236}">
                <a16:creationId xmlns:a16="http://schemas.microsoft.com/office/drawing/2014/main" id="{12E11E58-4C41-E782-1FC5-2BFA3E155D81}"/>
              </a:ext>
            </a:extLst>
          </p:cNvPr>
          <p:cNvSpPr txBox="1"/>
          <p:nvPr/>
        </p:nvSpPr>
        <p:spPr>
          <a:xfrm rot="20908673">
            <a:off x="158628" y="4535557"/>
            <a:ext cx="3448878" cy="1015663"/>
          </a:xfrm>
          <a:prstGeom prst="rect">
            <a:avLst/>
          </a:prstGeom>
          <a:noFill/>
        </p:spPr>
        <p:txBody>
          <a:bodyPr wrap="square" rtlCol="0">
            <a:spAutoFit/>
          </a:bodyPr>
          <a:lstStyle/>
          <a:p>
            <a:r>
              <a:rPr lang="en-US" sz="4000" b="1" dirty="0">
                <a:solidFill>
                  <a:srgbClr val="00B050"/>
                </a:solidFill>
                <a:latin typeface="Gabriola" panose="04040605051002020D02" pitchFamily="82" charset="0"/>
                <a:cs typeface="Dreaming Outloud Script Pro" panose="020F0502020204030204" pitchFamily="66" charset="0"/>
              </a:rPr>
              <a:t>Registration is open!</a:t>
            </a:r>
          </a:p>
          <a:p>
            <a:pPr algn="ctr"/>
            <a:r>
              <a:rPr lang="en-US" sz="2000" b="1" dirty="0">
                <a:solidFill>
                  <a:srgbClr val="00B050"/>
                </a:solidFill>
                <a:latin typeface="Gabriola" panose="04040605051002020D02" pitchFamily="82" charset="0"/>
                <a:cs typeface="Dreaming Outloud Script Pro" panose="020F0502020204030204" pitchFamily="66" charset="0"/>
              </a:rPr>
              <a:t>Closes April 12, 2024</a:t>
            </a:r>
          </a:p>
        </p:txBody>
      </p:sp>
    </p:spTree>
    <p:extLst>
      <p:ext uri="{BB962C8B-B14F-4D97-AF65-F5344CB8AC3E}">
        <p14:creationId xmlns:p14="http://schemas.microsoft.com/office/powerpoint/2010/main" val="81387325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8716217-36C5-6653-893C-707844D1937F}"/>
              </a:ext>
            </a:extLst>
          </p:cNvPr>
          <p:cNvSpPr>
            <a:spLocks noGrp="1"/>
          </p:cNvSpPr>
          <p:nvPr>
            <p:ph type="title"/>
          </p:nvPr>
        </p:nvSpPr>
        <p:spPr>
          <a:xfrm>
            <a:off x="859536" y="87379"/>
            <a:ext cx="9950215" cy="1255388"/>
          </a:xfrm>
        </p:spPr>
        <p:txBody>
          <a:bodyPr/>
          <a:lstStyle/>
          <a:p>
            <a:r>
              <a:rPr lang="en-GB"/>
              <a:t>AI </a:t>
            </a:r>
            <a:r>
              <a:rPr lang="en-GB" err="1"/>
              <a:t>aPLSs</a:t>
            </a:r>
            <a:r>
              <a:rPr lang="en-GB"/>
              <a:t> more readable than human-written </a:t>
            </a:r>
            <a:r>
              <a:rPr lang="en-GB" err="1"/>
              <a:t>aPLSs</a:t>
            </a:r>
            <a:endParaRPr lang="en-US"/>
          </a:p>
        </p:txBody>
      </p:sp>
      <p:sp>
        <p:nvSpPr>
          <p:cNvPr id="10" name="Slide Number Placeholder 9">
            <a:extLst>
              <a:ext uri="{FF2B5EF4-FFF2-40B4-BE49-F238E27FC236}">
                <a16:creationId xmlns:a16="http://schemas.microsoft.com/office/drawing/2014/main" id="{A2241939-B547-C3D3-7722-22E84FF6A3EE}"/>
              </a:ext>
            </a:extLst>
          </p:cNvPr>
          <p:cNvSpPr>
            <a:spLocks noGrp="1"/>
          </p:cNvSpPr>
          <p:nvPr>
            <p:ph type="sldNum" sz="quarter" idx="12"/>
          </p:nvPr>
        </p:nvSpPr>
        <p:spPr>
          <a:xfrm>
            <a:off x="266470" y="6486524"/>
            <a:ext cx="527462" cy="365125"/>
          </a:xfrm>
          <a:prstGeom prst="rect">
            <a:avLst/>
          </a:prstGeom>
        </p:spPr>
        <p:txBody>
          <a:bodyPr/>
          <a:lstStyle>
            <a:defPPr>
              <a:defRPr lang="en-US"/>
            </a:defPPr>
            <a:lvl1pPr marL="0" algn="ctr" defTabSz="914400" rtl="0" eaLnBrk="1" latinLnBrk="0" hangingPunct="1">
              <a:defRPr sz="105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76B51402-D8AD-3345-AF1A-7CB73C854E7F}" type="slidenum">
              <a:rPr lang="en-US" smtClean="0"/>
              <a:pPr marL="0" marR="0" lvl="0" indent="0" algn="ctr" defTabSz="914400" rtl="0" eaLnBrk="1" fontAlgn="auto" latinLnBrk="0" hangingPunct="1">
                <a:lnSpc>
                  <a:spcPct val="100000"/>
                </a:lnSpc>
                <a:spcBef>
                  <a:spcPts val="0"/>
                </a:spcBef>
                <a:spcAft>
                  <a:spcPts val="0"/>
                </a:spcAft>
                <a:buClrTx/>
                <a:buSzTx/>
                <a:buFontTx/>
                <a:buNone/>
                <a:tabLst/>
                <a:defRPr/>
              </a:pPr>
              <a:t>50</a:t>
            </a:fld>
            <a:endParaRPr kumimoji="0" lang="en-US" sz="1050" b="0" i="0" u="none" strike="noStrike" kern="1200" cap="none" spc="0" normalizeH="0" baseline="0" noProof="0">
              <a:ln>
                <a:noFill/>
              </a:ln>
              <a:solidFill>
                <a:srgbClr val="00E5EF"/>
              </a:solidFill>
              <a:effectLst/>
              <a:uLnTx/>
              <a:uFillTx/>
              <a:latin typeface="Arial" panose="020B0604020202020204"/>
              <a:ea typeface="+mn-ea"/>
              <a:cs typeface="+mn-cs"/>
            </a:endParaRPr>
          </a:p>
        </p:txBody>
      </p:sp>
      <p:sp>
        <p:nvSpPr>
          <p:cNvPr id="11" name="Footer Placeholder 10">
            <a:extLst>
              <a:ext uri="{FF2B5EF4-FFF2-40B4-BE49-F238E27FC236}">
                <a16:creationId xmlns:a16="http://schemas.microsoft.com/office/drawing/2014/main" id="{6D4381A0-010B-410B-4C5F-DEBC427BFC13}"/>
              </a:ext>
            </a:extLst>
          </p:cNvPr>
          <p:cNvSpPr>
            <a:spLocks noGrp="1"/>
          </p:cNvSpPr>
          <p:nvPr>
            <p:ph type="ftr" sz="quarter" idx="11"/>
          </p:nvPr>
        </p:nvSpPr>
        <p:spPr>
          <a:xfrm>
            <a:off x="351312" y="6486524"/>
            <a:ext cx="11489376" cy="365125"/>
          </a:xfrm>
          <a:prstGeom prst="rect">
            <a:avLst/>
          </a:prstGeom>
        </p:spPr>
        <p:txBody>
          <a:bodyPr/>
          <a:lstStyle>
            <a:defPPr>
              <a:defRPr lang="en-US"/>
            </a:defPPr>
            <a:lvl1pPr marL="0" algn="ctr"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t>This information is for educational use only. Do not copy. Do not distribute.</a:t>
            </a:r>
            <a:endParaRPr kumimoji="0" lang="en-US" sz="1000" b="0" i="0" u="none" strike="noStrike" kern="1200" cap="none" spc="0" normalizeH="0" baseline="0" noProof="0">
              <a:ln>
                <a:noFill/>
              </a:ln>
              <a:solidFill>
                <a:srgbClr val="000000"/>
              </a:solidFill>
              <a:effectLst/>
              <a:uLnTx/>
              <a:uFillTx/>
              <a:latin typeface="Arial" panose="020B0604020202020204"/>
              <a:ea typeface="+mn-ea"/>
              <a:cs typeface="+mn-cs"/>
            </a:endParaRPr>
          </a:p>
        </p:txBody>
      </p:sp>
      <p:graphicFrame>
        <p:nvGraphicFramePr>
          <p:cNvPr id="7" name="Google Shape;714;p9" title="Chart">
            <a:extLst>
              <a:ext uri="{FF2B5EF4-FFF2-40B4-BE49-F238E27FC236}">
                <a16:creationId xmlns:a16="http://schemas.microsoft.com/office/drawing/2014/main" id="{1DBBFA79-BCF7-03F7-134C-26E17B21AC37}"/>
              </a:ext>
            </a:extLst>
          </p:cNvPr>
          <p:cNvGraphicFramePr/>
          <p:nvPr/>
        </p:nvGraphicFramePr>
        <p:xfrm>
          <a:off x="438914" y="1674536"/>
          <a:ext cx="10933173" cy="4674525"/>
        </p:xfrm>
        <a:graphic>
          <a:graphicData uri="http://schemas.openxmlformats.org/drawingml/2006/chart">
            <c:chart xmlns:c="http://schemas.openxmlformats.org/drawingml/2006/chart" xmlns:r="http://schemas.openxmlformats.org/officeDocument/2006/relationships" r:id="rId2"/>
          </a:graphicData>
        </a:graphic>
      </p:graphicFrame>
      <p:grpSp>
        <p:nvGrpSpPr>
          <p:cNvPr id="8" name="Google Shape;715;p9">
            <a:extLst>
              <a:ext uri="{FF2B5EF4-FFF2-40B4-BE49-F238E27FC236}">
                <a16:creationId xmlns:a16="http://schemas.microsoft.com/office/drawing/2014/main" id="{7384D0E9-075A-5CEE-1109-105576DBA6EC}"/>
              </a:ext>
            </a:extLst>
          </p:cNvPr>
          <p:cNvGrpSpPr/>
          <p:nvPr/>
        </p:nvGrpSpPr>
        <p:grpSpPr>
          <a:xfrm>
            <a:off x="2154933" y="3039700"/>
            <a:ext cx="534239" cy="400200"/>
            <a:chOff x="3265600" y="2200113"/>
            <a:chExt cx="336900" cy="400200"/>
          </a:xfrm>
        </p:grpSpPr>
        <p:sp>
          <p:nvSpPr>
            <p:cNvPr id="9" name="Google Shape;716;p9">
              <a:extLst>
                <a:ext uri="{FF2B5EF4-FFF2-40B4-BE49-F238E27FC236}">
                  <a16:creationId xmlns:a16="http://schemas.microsoft.com/office/drawing/2014/main" id="{D66CA7C1-5CA4-D001-897B-6314B70F3ECD}"/>
                </a:ext>
              </a:extLst>
            </p:cNvPr>
            <p:cNvSpPr/>
            <p:nvPr/>
          </p:nvSpPr>
          <p:spPr>
            <a:xfrm rot="5400000">
              <a:off x="3383650" y="2346050"/>
              <a:ext cx="100800" cy="336900"/>
            </a:xfrm>
            <a:prstGeom prst="leftBracket">
              <a:avLst>
                <a:gd name="adj" fmla="val 8333"/>
              </a:avLst>
            </a:prstGeom>
            <a:noFill/>
            <a:ln w="9525" cap="flat" cmpd="sng">
              <a:solidFill>
                <a:schemeClr val="dk2"/>
              </a:solidFill>
              <a:prstDash val="solid"/>
              <a:round/>
              <a:headEnd type="none" w="sm" len="sm"/>
              <a:tailEnd type="none" w="sm" len="sm"/>
            </a:ln>
          </p:spPr>
          <p:txBody>
            <a:bodyPr spcFirstLastPara="1" wrap="square" lIns="91433" tIns="91433" rIns="91433" bIns="91433"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Tx/>
                <a:buNone/>
                <a:tabLst/>
                <a:defRPr/>
              </a:pPr>
              <a:endParaRPr kumimoji="0" sz="1867"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2" name="Google Shape;717;p9">
              <a:extLst>
                <a:ext uri="{FF2B5EF4-FFF2-40B4-BE49-F238E27FC236}">
                  <a16:creationId xmlns:a16="http://schemas.microsoft.com/office/drawing/2014/main" id="{B6F4B747-871A-D3DF-A226-1F9E7D1056F0}"/>
                </a:ext>
              </a:extLst>
            </p:cNvPr>
            <p:cNvSpPr txBox="1"/>
            <p:nvPr/>
          </p:nvSpPr>
          <p:spPr>
            <a:xfrm>
              <a:off x="3302497" y="2200113"/>
              <a:ext cx="274200" cy="400200"/>
            </a:xfrm>
            <a:prstGeom prst="rect">
              <a:avLst/>
            </a:prstGeom>
            <a:noFill/>
            <a:ln>
              <a:noFill/>
            </a:ln>
          </p:spPr>
          <p:txBody>
            <a:bodyPr spcFirstLastPara="1" wrap="square" lIns="91433" tIns="91433" rIns="91433" bIns="91433" anchor="t" anchorCtr="0">
              <a:normAutofit lnSpcReduction="10000"/>
            </a:bodyPr>
            <a:lstStyle/>
            <a:p>
              <a:pPr marL="0" marR="0" lvl="0" indent="0" algn="ctr" defTabSz="914400" rtl="0" eaLnBrk="1" fontAlgn="auto" latinLnBrk="0" hangingPunct="1">
                <a:lnSpc>
                  <a:spcPct val="100000"/>
                </a:lnSpc>
                <a:spcBef>
                  <a:spcPts val="0"/>
                </a:spcBef>
                <a:spcAft>
                  <a:spcPts val="0"/>
                </a:spcAft>
                <a:buClr>
                  <a:srgbClr val="000000"/>
                </a:buClr>
                <a:buSzPts val="1100"/>
                <a:buFontTx/>
                <a:buNone/>
                <a:tabLst/>
                <a:defRPr/>
              </a:pPr>
              <a:r>
                <a:rPr kumimoji="0" lang="en-GB" sz="1467" b="0" i="0" u="none" strike="noStrike" kern="1200" cap="none" spc="0" normalizeH="0" baseline="0" noProof="0">
                  <a:ln>
                    <a:noFill/>
                  </a:ln>
                  <a:solidFill>
                    <a:srgbClr val="000000"/>
                  </a:solidFill>
                  <a:effectLst/>
                  <a:uLnTx/>
                  <a:uFillTx/>
                  <a:latin typeface="Calibri"/>
                  <a:ea typeface="Calibri"/>
                  <a:cs typeface="Calibri"/>
                  <a:sym typeface="Calibri"/>
                </a:rPr>
                <a:t>*</a:t>
              </a:r>
              <a:endParaRPr kumimoji="0" sz="1467" b="0" i="0" u="none" strike="noStrike" kern="1200" cap="none" spc="0" normalizeH="0" baseline="0" noProof="0">
                <a:ln>
                  <a:noFill/>
                </a:ln>
                <a:solidFill>
                  <a:srgbClr val="000000"/>
                </a:solidFill>
                <a:effectLst/>
                <a:uLnTx/>
                <a:uFillTx/>
                <a:latin typeface="Calibri"/>
                <a:ea typeface="Calibri"/>
                <a:cs typeface="Calibri"/>
                <a:sym typeface="Calibri"/>
              </a:endParaRPr>
            </a:p>
          </p:txBody>
        </p:sp>
      </p:grpSp>
      <p:sp>
        <p:nvSpPr>
          <p:cNvPr id="13" name="Google Shape;718;p9">
            <a:extLst>
              <a:ext uri="{FF2B5EF4-FFF2-40B4-BE49-F238E27FC236}">
                <a16:creationId xmlns:a16="http://schemas.microsoft.com/office/drawing/2014/main" id="{5C8E5A57-89DE-7AA5-CD16-9E79ACB3CA0B}"/>
              </a:ext>
            </a:extLst>
          </p:cNvPr>
          <p:cNvSpPr txBox="1"/>
          <p:nvPr/>
        </p:nvSpPr>
        <p:spPr>
          <a:xfrm rot="-5400000">
            <a:off x="-1225963" y="3606579"/>
            <a:ext cx="3509736" cy="410419"/>
          </a:xfrm>
          <a:prstGeom prst="rect">
            <a:avLst/>
          </a:prstGeom>
          <a:noFill/>
          <a:ln>
            <a:noFill/>
          </a:ln>
        </p:spPr>
        <p:txBody>
          <a:bodyPr spcFirstLastPara="1" wrap="square" lIns="91433" tIns="91433" rIns="91433" bIns="91433"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100"/>
              <a:buFontTx/>
              <a:buNone/>
              <a:tabLst/>
              <a:defRPr/>
            </a:pPr>
            <a:r>
              <a:rPr kumimoji="0" lang="en-GB" sz="1467" b="1" i="0" u="none" strike="noStrike" kern="1200" cap="none" spc="0" normalizeH="0" baseline="0" noProof="0">
                <a:ln>
                  <a:noFill/>
                </a:ln>
                <a:solidFill>
                  <a:srgbClr val="000000"/>
                </a:solidFill>
                <a:effectLst/>
                <a:uLnTx/>
                <a:uFillTx/>
                <a:latin typeface="Arial"/>
                <a:ea typeface="Arial"/>
                <a:cs typeface="Arial"/>
                <a:sym typeface="Arial"/>
              </a:rPr>
              <a:t>Mean readability score (Grade level)</a:t>
            </a:r>
            <a:endParaRPr kumimoji="0" sz="1467" b="1"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4" name="Google Shape;719;p9">
            <a:extLst>
              <a:ext uri="{FF2B5EF4-FFF2-40B4-BE49-F238E27FC236}">
                <a16:creationId xmlns:a16="http://schemas.microsoft.com/office/drawing/2014/main" id="{82953BCB-CD88-217D-A6FA-DC9B80FFA31E}"/>
              </a:ext>
            </a:extLst>
          </p:cNvPr>
          <p:cNvSpPr txBox="1"/>
          <p:nvPr/>
        </p:nvSpPr>
        <p:spPr>
          <a:xfrm>
            <a:off x="11081650" y="3909342"/>
            <a:ext cx="938756" cy="830983"/>
          </a:xfrm>
          <a:prstGeom prst="rect">
            <a:avLst/>
          </a:prstGeom>
          <a:noFill/>
          <a:ln w="9525" cap="flat" cmpd="sng">
            <a:solidFill>
              <a:srgbClr val="7F7F7F"/>
            </a:solidFill>
            <a:prstDash val="dash"/>
            <a:round/>
            <a:headEnd type="none" w="sm" len="sm"/>
            <a:tailEnd type="none" w="sm" len="sm"/>
          </a:ln>
        </p:spPr>
        <p:txBody>
          <a:bodyPr spcFirstLastPara="1" wrap="square" lIns="91433" tIns="91433" rIns="91433" bIns="91433"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050"/>
              <a:buFontTx/>
              <a:buNone/>
              <a:tabLst/>
              <a:defRPr/>
            </a:pPr>
            <a:r>
              <a:rPr kumimoji="0" lang="en-GB" sz="1400" b="1" i="0" u="none" strike="noStrike" kern="1200" cap="none" spc="0" normalizeH="0" baseline="0" noProof="0">
                <a:ln>
                  <a:noFill/>
                </a:ln>
                <a:solidFill>
                  <a:srgbClr val="7F7F7F"/>
                </a:solidFill>
                <a:effectLst/>
                <a:uLnTx/>
                <a:uFillTx/>
                <a:latin typeface="Calibri"/>
                <a:ea typeface="Calibri"/>
                <a:cs typeface="Calibri"/>
                <a:sym typeface="Calibri"/>
              </a:rPr>
              <a:t>Plain language target</a:t>
            </a:r>
            <a:endParaRPr kumimoji="0" sz="1400" b="1" i="0" u="none" strike="noStrike" kern="1200" cap="none" spc="0" normalizeH="0" baseline="0" noProof="0">
              <a:ln>
                <a:noFill/>
              </a:ln>
              <a:solidFill>
                <a:srgbClr val="7F7F7F"/>
              </a:solidFill>
              <a:effectLst/>
              <a:uLnTx/>
              <a:uFillTx/>
              <a:latin typeface="Calibri"/>
              <a:ea typeface="Calibri"/>
              <a:cs typeface="Calibri"/>
              <a:sym typeface="Calibri"/>
            </a:endParaRPr>
          </a:p>
        </p:txBody>
      </p:sp>
      <p:sp>
        <p:nvSpPr>
          <p:cNvPr id="15" name="Google Shape;720;p9">
            <a:extLst>
              <a:ext uri="{FF2B5EF4-FFF2-40B4-BE49-F238E27FC236}">
                <a16:creationId xmlns:a16="http://schemas.microsoft.com/office/drawing/2014/main" id="{B92FB009-4E1A-16CA-1B18-FAFE41EA12A9}"/>
              </a:ext>
            </a:extLst>
          </p:cNvPr>
          <p:cNvSpPr txBox="1"/>
          <p:nvPr/>
        </p:nvSpPr>
        <p:spPr>
          <a:xfrm>
            <a:off x="5125751" y="5930298"/>
            <a:ext cx="2202000" cy="410419"/>
          </a:xfrm>
          <a:prstGeom prst="rect">
            <a:avLst/>
          </a:prstGeom>
          <a:noFill/>
          <a:ln>
            <a:noFill/>
          </a:ln>
        </p:spPr>
        <p:txBody>
          <a:bodyPr spcFirstLastPara="1" wrap="square" lIns="91433" tIns="91433" rIns="91433" bIns="91433"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100"/>
              <a:buFontTx/>
              <a:buNone/>
              <a:tabLst/>
              <a:defRPr/>
            </a:pPr>
            <a:r>
              <a:rPr kumimoji="0" lang="en-GB" sz="1467" b="1" i="0" u="none" strike="noStrike" kern="1200" cap="none" spc="0" normalizeH="0" baseline="0" noProof="0">
                <a:ln>
                  <a:noFill/>
                </a:ln>
                <a:solidFill>
                  <a:srgbClr val="000000"/>
                </a:solidFill>
                <a:effectLst/>
                <a:uLnTx/>
                <a:uFillTx/>
                <a:latin typeface="Arial"/>
                <a:ea typeface="Arial"/>
                <a:cs typeface="Arial"/>
                <a:sym typeface="Arial"/>
              </a:rPr>
              <a:t>Readability scale</a:t>
            </a:r>
            <a:endParaRPr kumimoji="0" sz="1467" b="1" i="0" u="none" strike="noStrike" kern="1200" cap="none" spc="0" normalizeH="0" baseline="0" noProof="0">
              <a:ln>
                <a:noFill/>
              </a:ln>
              <a:solidFill>
                <a:srgbClr val="000000"/>
              </a:solidFill>
              <a:effectLst/>
              <a:uLnTx/>
              <a:uFillTx/>
              <a:latin typeface="Arial"/>
              <a:ea typeface="Arial"/>
              <a:cs typeface="Arial"/>
              <a:sym typeface="Arial"/>
            </a:endParaRPr>
          </a:p>
        </p:txBody>
      </p:sp>
      <p:grpSp>
        <p:nvGrpSpPr>
          <p:cNvPr id="16" name="Google Shape;721;p9">
            <a:extLst>
              <a:ext uri="{FF2B5EF4-FFF2-40B4-BE49-F238E27FC236}">
                <a16:creationId xmlns:a16="http://schemas.microsoft.com/office/drawing/2014/main" id="{2F20F930-3B15-7632-D249-56CD6033F77D}"/>
              </a:ext>
            </a:extLst>
          </p:cNvPr>
          <p:cNvGrpSpPr/>
          <p:nvPr/>
        </p:nvGrpSpPr>
        <p:grpSpPr>
          <a:xfrm>
            <a:off x="4687935" y="2944300"/>
            <a:ext cx="434812" cy="400200"/>
            <a:chOff x="3265600" y="2200113"/>
            <a:chExt cx="336900" cy="400200"/>
          </a:xfrm>
        </p:grpSpPr>
        <p:sp>
          <p:nvSpPr>
            <p:cNvPr id="17" name="Google Shape;722;p9">
              <a:extLst>
                <a:ext uri="{FF2B5EF4-FFF2-40B4-BE49-F238E27FC236}">
                  <a16:creationId xmlns:a16="http://schemas.microsoft.com/office/drawing/2014/main" id="{D10BDC8B-B255-FF4A-606A-999175E9B5E0}"/>
                </a:ext>
              </a:extLst>
            </p:cNvPr>
            <p:cNvSpPr/>
            <p:nvPr/>
          </p:nvSpPr>
          <p:spPr>
            <a:xfrm rot="5400000">
              <a:off x="3383650" y="2346050"/>
              <a:ext cx="100800" cy="336900"/>
            </a:xfrm>
            <a:prstGeom prst="leftBracket">
              <a:avLst>
                <a:gd name="adj" fmla="val 8333"/>
              </a:avLst>
            </a:prstGeom>
            <a:noFill/>
            <a:ln w="9525" cap="flat" cmpd="sng">
              <a:solidFill>
                <a:schemeClr val="dk2"/>
              </a:solidFill>
              <a:prstDash val="solid"/>
              <a:round/>
              <a:headEnd type="none" w="sm" len="sm"/>
              <a:tailEnd type="none" w="sm" len="sm"/>
            </a:ln>
          </p:spPr>
          <p:txBody>
            <a:bodyPr spcFirstLastPara="1" wrap="square" lIns="91433" tIns="91433" rIns="91433" bIns="91433"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Tx/>
                <a:buNone/>
                <a:tabLst/>
                <a:defRPr/>
              </a:pPr>
              <a:endParaRPr kumimoji="0" sz="1867"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8" name="Google Shape;723;p9">
              <a:extLst>
                <a:ext uri="{FF2B5EF4-FFF2-40B4-BE49-F238E27FC236}">
                  <a16:creationId xmlns:a16="http://schemas.microsoft.com/office/drawing/2014/main" id="{AC9F0D96-CBC6-DE1C-F5B2-B542F6E360D1}"/>
                </a:ext>
              </a:extLst>
            </p:cNvPr>
            <p:cNvSpPr txBox="1"/>
            <p:nvPr/>
          </p:nvSpPr>
          <p:spPr>
            <a:xfrm>
              <a:off x="3296950" y="2200113"/>
              <a:ext cx="274200" cy="400200"/>
            </a:xfrm>
            <a:prstGeom prst="rect">
              <a:avLst/>
            </a:prstGeom>
            <a:noFill/>
            <a:ln>
              <a:noFill/>
            </a:ln>
          </p:spPr>
          <p:txBody>
            <a:bodyPr spcFirstLastPara="1" wrap="square" lIns="91433" tIns="91433" rIns="91433" bIns="91433" anchor="t" anchorCtr="0">
              <a:normAutofit lnSpcReduction="10000"/>
            </a:bodyPr>
            <a:lstStyle/>
            <a:p>
              <a:pPr marL="0" marR="0" lvl="0" indent="0" algn="ctr" defTabSz="914400" rtl="0" eaLnBrk="1" fontAlgn="auto" latinLnBrk="0" hangingPunct="1">
                <a:lnSpc>
                  <a:spcPct val="100000"/>
                </a:lnSpc>
                <a:spcBef>
                  <a:spcPts val="0"/>
                </a:spcBef>
                <a:spcAft>
                  <a:spcPts val="0"/>
                </a:spcAft>
                <a:buClr>
                  <a:srgbClr val="000000"/>
                </a:buClr>
                <a:buSzPts val="1100"/>
                <a:buFontTx/>
                <a:buNone/>
                <a:tabLst/>
                <a:defRPr/>
              </a:pPr>
              <a:r>
                <a:rPr kumimoji="0" lang="en-GB" sz="1467" b="0" i="0" u="none" strike="noStrike" kern="1200" cap="none" spc="0" normalizeH="0" baseline="0" noProof="0">
                  <a:ln>
                    <a:noFill/>
                  </a:ln>
                  <a:solidFill>
                    <a:srgbClr val="000000"/>
                  </a:solidFill>
                  <a:effectLst/>
                  <a:uLnTx/>
                  <a:uFillTx/>
                  <a:latin typeface="Calibri"/>
                  <a:ea typeface="Calibri"/>
                  <a:cs typeface="Calibri"/>
                  <a:sym typeface="Calibri"/>
                </a:rPr>
                <a:t>*</a:t>
              </a:r>
              <a:endParaRPr kumimoji="0" sz="1467" b="0" i="0" u="none" strike="noStrike" kern="1200" cap="none" spc="0" normalizeH="0" baseline="0" noProof="0">
                <a:ln>
                  <a:noFill/>
                </a:ln>
                <a:solidFill>
                  <a:srgbClr val="000000"/>
                </a:solidFill>
                <a:effectLst/>
                <a:uLnTx/>
                <a:uFillTx/>
                <a:latin typeface="Calibri"/>
                <a:ea typeface="Calibri"/>
                <a:cs typeface="Calibri"/>
                <a:sym typeface="Calibri"/>
              </a:endParaRPr>
            </a:p>
          </p:txBody>
        </p:sp>
      </p:grpSp>
      <p:grpSp>
        <p:nvGrpSpPr>
          <p:cNvPr id="19" name="Google Shape;724;p9">
            <a:extLst>
              <a:ext uri="{FF2B5EF4-FFF2-40B4-BE49-F238E27FC236}">
                <a16:creationId xmlns:a16="http://schemas.microsoft.com/office/drawing/2014/main" id="{E81E1631-3D62-7044-0020-09F5678DC3AC}"/>
              </a:ext>
            </a:extLst>
          </p:cNvPr>
          <p:cNvGrpSpPr/>
          <p:nvPr/>
        </p:nvGrpSpPr>
        <p:grpSpPr>
          <a:xfrm>
            <a:off x="7173207" y="2886451"/>
            <a:ext cx="428707" cy="400200"/>
            <a:chOff x="3265600" y="2200113"/>
            <a:chExt cx="344734" cy="400200"/>
          </a:xfrm>
        </p:grpSpPr>
        <p:sp>
          <p:nvSpPr>
            <p:cNvPr id="20" name="Google Shape;725;p9">
              <a:extLst>
                <a:ext uri="{FF2B5EF4-FFF2-40B4-BE49-F238E27FC236}">
                  <a16:creationId xmlns:a16="http://schemas.microsoft.com/office/drawing/2014/main" id="{24435127-396D-E5E9-F212-4C63EEAA2B56}"/>
                </a:ext>
              </a:extLst>
            </p:cNvPr>
            <p:cNvSpPr/>
            <p:nvPr/>
          </p:nvSpPr>
          <p:spPr>
            <a:xfrm rot="5400000">
              <a:off x="3383650" y="2346050"/>
              <a:ext cx="100800" cy="336900"/>
            </a:xfrm>
            <a:prstGeom prst="leftBracket">
              <a:avLst>
                <a:gd name="adj" fmla="val 8333"/>
              </a:avLst>
            </a:prstGeom>
            <a:noFill/>
            <a:ln w="9525" cap="flat" cmpd="sng">
              <a:solidFill>
                <a:schemeClr val="dk2"/>
              </a:solidFill>
              <a:prstDash val="solid"/>
              <a:round/>
              <a:headEnd type="none" w="sm" len="sm"/>
              <a:tailEnd type="none" w="sm" len="sm"/>
            </a:ln>
          </p:spPr>
          <p:txBody>
            <a:bodyPr spcFirstLastPara="1" wrap="square" lIns="91433" tIns="91433" rIns="91433" bIns="91433"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Tx/>
                <a:buNone/>
                <a:tabLst/>
                <a:defRPr/>
              </a:pPr>
              <a:endParaRPr kumimoji="0" sz="1867"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21" name="Google Shape;726;p9">
              <a:extLst>
                <a:ext uri="{FF2B5EF4-FFF2-40B4-BE49-F238E27FC236}">
                  <a16:creationId xmlns:a16="http://schemas.microsoft.com/office/drawing/2014/main" id="{4C87CD40-A3FF-CF44-16A5-D74803FE8BFF}"/>
                </a:ext>
              </a:extLst>
            </p:cNvPr>
            <p:cNvSpPr txBox="1"/>
            <p:nvPr/>
          </p:nvSpPr>
          <p:spPr>
            <a:xfrm>
              <a:off x="3336134" y="2200113"/>
              <a:ext cx="274200" cy="400200"/>
            </a:xfrm>
            <a:prstGeom prst="rect">
              <a:avLst/>
            </a:prstGeom>
            <a:noFill/>
            <a:ln>
              <a:noFill/>
            </a:ln>
          </p:spPr>
          <p:txBody>
            <a:bodyPr spcFirstLastPara="1" wrap="square" lIns="91433" tIns="91433" rIns="91433" bIns="91433" anchor="t" anchorCtr="0">
              <a:normAutofit lnSpcReduction="10000"/>
            </a:bodyPr>
            <a:lstStyle/>
            <a:p>
              <a:pPr marL="0" marR="0" lvl="0" indent="0" algn="l" defTabSz="914400" rtl="0" eaLnBrk="1" fontAlgn="auto" latinLnBrk="0" hangingPunct="1">
                <a:lnSpc>
                  <a:spcPct val="100000"/>
                </a:lnSpc>
                <a:spcBef>
                  <a:spcPts val="0"/>
                </a:spcBef>
                <a:spcAft>
                  <a:spcPts val="0"/>
                </a:spcAft>
                <a:buClr>
                  <a:srgbClr val="000000"/>
                </a:buClr>
                <a:buSzPts val="1100"/>
                <a:buFontTx/>
                <a:buNone/>
                <a:tabLst/>
                <a:defRPr/>
              </a:pPr>
              <a:r>
                <a:rPr kumimoji="0" lang="en-GB" sz="1467" b="0" i="0" u="none" strike="noStrike" kern="1200" cap="none" spc="0" normalizeH="0" baseline="0" noProof="0">
                  <a:ln>
                    <a:noFill/>
                  </a:ln>
                  <a:solidFill>
                    <a:srgbClr val="000000"/>
                  </a:solidFill>
                  <a:effectLst/>
                  <a:uLnTx/>
                  <a:uFillTx/>
                  <a:latin typeface="Calibri"/>
                  <a:ea typeface="Calibri"/>
                  <a:cs typeface="Calibri"/>
                  <a:sym typeface="Calibri"/>
                </a:rPr>
                <a:t>*</a:t>
              </a:r>
              <a:endParaRPr kumimoji="0" sz="1467" b="0" i="0" u="none" strike="noStrike" kern="1200" cap="none" spc="0" normalizeH="0" baseline="0" noProof="0">
                <a:ln>
                  <a:noFill/>
                </a:ln>
                <a:solidFill>
                  <a:srgbClr val="000000"/>
                </a:solidFill>
                <a:effectLst/>
                <a:uLnTx/>
                <a:uFillTx/>
                <a:latin typeface="Calibri"/>
                <a:ea typeface="Calibri"/>
                <a:cs typeface="Calibri"/>
                <a:sym typeface="Calibri"/>
              </a:endParaRPr>
            </a:p>
          </p:txBody>
        </p:sp>
      </p:grpSp>
      <p:grpSp>
        <p:nvGrpSpPr>
          <p:cNvPr id="22" name="Google Shape;727;p9">
            <a:extLst>
              <a:ext uri="{FF2B5EF4-FFF2-40B4-BE49-F238E27FC236}">
                <a16:creationId xmlns:a16="http://schemas.microsoft.com/office/drawing/2014/main" id="{7F79D5F5-ED03-4964-7A05-C297ADE4940A}"/>
              </a:ext>
            </a:extLst>
          </p:cNvPr>
          <p:cNvGrpSpPr/>
          <p:nvPr/>
        </p:nvGrpSpPr>
        <p:grpSpPr>
          <a:xfrm>
            <a:off x="9701277" y="3721927"/>
            <a:ext cx="500984" cy="400200"/>
            <a:chOff x="3265600" y="2200113"/>
            <a:chExt cx="336900" cy="400200"/>
          </a:xfrm>
        </p:grpSpPr>
        <p:sp>
          <p:nvSpPr>
            <p:cNvPr id="23" name="Google Shape;728;p9">
              <a:extLst>
                <a:ext uri="{FF2B5EF4-FFF2-40B4-BE49-F238E27FC236}">
                  <a16:creationId xmlns:a16="http://schemas.microsoft.com/office/drawing/2014/main" id="{0C5D1C01-CE67-2CF1-CF93-30C89BA76993}"/>
                </a:ext>
              </a:extLst>
            </p:cNvPr>
            <p:cNvSpPr/>
            <p:nvPr/>
          </p:nvSpPr>
          <p:spPr>
            <a:xfrm rot="5400000">
              <a:off x="3383650" y="2346050"/>
              <a:ext cx="100800" cy="336900"/>
            </a:xfrm>
            <a:prstGeom prst="leftBracket">
              <a:avLst>
                <a:gd name="adj" fmla="val 8333"/>
              </a:avLst>
            </a:prstGeom>
            <a:noFill/>
            <a:ln w="9525" cap="flat" cmpd="sng">
              <a:solidFill>
                <a:schemeClr val="dk2"/>
              </a:solidFill>
              <a:prstDash val="solid"/>
              <a:round/>
              <a:headEnd type="none" w="sm" len="sm"/>
              <a:tailEnd type="none" w="sm" len="sm"/>
            </a:ln>
          </p:spPr>
          <p:txBody>
            <a:bodyPr spcFirstLastPara="1" wrap="square" lIns="91433" tIns="91433" rIns="91433" bIns="91433"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Tx/>
                <a:buNone/>
                <a:tabLst/>
                <a:defRPr/>
              </a:pPr>
              <a:endParaRPr kumimoji="0" sz="1867"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24" name="Google Shape;729;p9">
              <a:extLst>
                <a:ext uri="{FF2B5EF4-FFF2-40B4-BE49-F238E27FC236}">
                  <a16:creationId xmlns:a16="http://schemas.microsoft.com/office/drawing/2014/main" id="{76879979-027E-8404-1C93-138C2DDC75C2}"/>
                </a:ext>
              </a:extLst>
            </p:cNvPr>
            <p:cNvSpPr txBox="1"/>
            <p:nvPr/>
          </p:nvSpPr>
          <p:spPr>
            <a:xfrm>
              <a:off x="3304943" y="2200113"/>
              <a:ext cx="274200" cy="400200"/>
            </a:xfrm>
            <a:prstGeom prst="rect">
              <a:avLst/>
            </a:prstGeom>
            <a:noFill/>
            <a:ln>
              <a:noFill/>
            </a:ln>
          </p:spPr>
          <p:txBody>
            <a:bodyPr spcFirstLastPara="1" wrap="square" lIns="91433" tIns="91433" rIns="91433" bIns="91433" anchor="t" anchorCtr="0">
              <a:normAutofit lnSpcReduction="10000"/>
            </a:bodyPr>
            <a:lstStyle/>
            <a:p>
              <a:pPr marL="0" marR="0" lvl="0" indent="0" algn="ctr" defTabSz="914400" rtl="0" eaLnBrk="1" fontAlgn="auto" latinLnBrk="0" hangingPunct="1">
                <a:lnSpc>
                  <a:spcPct val="100000"/>
                </a:lnSpc>
                <a:spcBef>
                  <a:spcPts val="0"/>
                </a:spcBef>
                <a:spcAft>
                  <a:spcPts val="0"/>
                </a:spcAft>
                <a:buClr>
                  <a:srgbClr val="000000"/>
                </a:buClr>
                <a:buSzPts val="1100"/>
                <a:buFontTx/>
                <a:buNone/>
                <a:tabLst/>
                <a:defRPr/>
              </a:pPr>
              <a:r>
                <a:rPr kumimoji="0" lang="en-GB" sz="1467" b="0" i="0" u="none" strike="noStrike" kern="1200" cap="none" spc="0" normalizeH="0" baseline="0" noProof="0">
                  <a:ln>
                    <a:noFill/>
                  </a:ln>
                  <a:solidFill>
                    <a:srgbClr val="000000"/>
                  </a:solidFill>
                  <a:effectLst/>
                  <a:uLnTx/>
                  <a:uFillTx/>
                  <a:latin typeface="Calibri"/>
                  <a:ea typeface="Calibri"/>
                  <a:cs typeface="Calibri"/>
                  <a:sym typeface="Calibri"/>
                </a:rPr>
                <a:t>*</a:t>
              </a:r>
              <a:endParaRPr kumimoji="0" sz="1467" b="0" i="0" u="none" strike="noStrike" kern="1200" cap="none" spc="0" normalizeH="0" baseline="0" noProof="0">
                <a:ln>
                  <a:noFill/>
                </a:ln>
                <a:solidFill>
                  <a:srgbClr val="000000"/>
                </a:solidFill>
                <a:effectLst/>
                <a:uLnTx/>
                <a:uFillTx/>
                <a:latin typeface="Calibri"/>
                <a:ea typeface="Calibri"/>
                <a:cs typeface="Calibri"/>
                <a:sym typeface="Calibri"/>
              </a:endParaRPr>
            </a:p>
          </p:txBody>
        </p:sp>
      </p:grpSp>
      <p:grpSp>
        <p:nvGrpSpPr>
          <p:cNvPr id="25" name="Google Shape;730;p9">
            <a:extLst>
              <a:ext uri="{FF2B5EF4-FFF2-40B4-BE49-F238E27FC236}">
                <a16:creationId xmlns:a16="http://schemas.microsoft.com/office/drawing/2014/main" id="{D4818E02-60EF-6AB8-7DE0-E9F11A241D85}"/>
              </a:ext>
            </a:extLst>
          </p:cNvPr>
          <p:cNvGrpSpPr/>
          <p:nvPr/>
        </p:nvGrpSpPr>
        <p:grpSpPr>
          <a:xfrm>
            <a:off x="2144508" y="2639500"/>
            <a:ext cx="916472" cy="400200"/>
            <a:chOff x="3259427" y="2200113"/>
            <a:chExt cx="343200" cy="400200"/>
          </a:xfrm>
        </p:grpSpPr>
        <p:sp>
          <p:nvSpPr>
            <p:cNvPr id="26" name="Google Shape;731;p9">
              <a:extLst>
                <a:ext uri="{FF2B5EF4-FFF2-40B4-BE49-F238E27FC236}">
                  <a16:creationId xmlns:a16="http://schemas.microsoft.com/office/drawing/2014/main" id="{E4629780-ACF3-B655-A255-6D1D94A5EEBF}"/>
                </a:ext>
              </a:extLst>
            </p:cNvPr>
            <p:cNvSpPr/>
            <p:nvPr/>
          </p:nvSpPr>
          <p:spPr>
            <a:xfrm rot="5400000">
              <a:off x="3383650" y="2346050"/>
              <a:ext cx="100800" cy="336900"/>
            </a:xfrm>
            <a:prstGeom prst="leftBracket">
              <a:avLst>
                <a:gd name="adj" fmla="val 8333"/>
              </a:avLst>
            </a:prstGeom>
            <a:noFill/>
            <a:ln w="9525" cap="flat" cmpd="sng">
              <a:solidFill>
                <a:schemeClr val="dk2"/>
              </a:solidFill>
              <a:prstDash val="solid"/>
              <a:round/>
              <a:headEnd type="none" w="sm" len="sm"/>
              <a:tailEnd type="none" w="sm" len="sm"/>
            </a:ln>
          </p:spPr>
          <p:txBody>
            <a:bodyPr spcFirstLastPara="1" wrap="square" lIns="91433" tIns="91433" rIns="91433" bIns="91433"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Tx/>
                <a:buNone/>
                <a:tabLst/>
                <a:defRPr/>
              </a:pPr>
              <a:endParaRPr kumimoji="0" sz="1867"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27" name="Google Shape;732;p9">
              <a:extLst>
                <a:ext uri="{FF2B5EF4-FFF2-40B4-BE49-F238E27FC236}">
                  <a16:creationId xmlns:a16="http://schemas.microsoft.com/office/drawing/2014/main" id="{EB104FC4-B634-E8BA-1556-3E08C68362CC}"/>
                </a:ext>
              </a:extLst>
            </p:cNvPr>
            <p:cNvSpPr txBox="1"/>
            <p:nvPr/>
          </p:nvSpPr>
          <p:spPr>
            <a:xfrm>
              <a:off x="3259427" y="2200113"/>
              <a:ext cx="343200" cy="400200"/>
            </a:xfrm>
            <a:prstGeom prst="rect">
              <a:avLst/>
            </a:prstGeom>
            <a:noFill/>
            <a:ln>
              <a:noFill/>
            </a:ln>
          </p:spPr>
          <p:txBody>
            <a:bodyPr spcFirstLastPara="1" wrap="square" lIns="91433" tIns="91433" rIns="91433" bIns="91433" anchor="t" anchorCtr="0">
              <a:normAutofit lnSpcReduction="10000"/>
            </a:bodyPr>
            <a:lstStyle/>
            <a:p>
              <a:pPr marL="0" marR="0" lvl="0" indent="0" algn="ctr" defTabSz="914400" rtl="0" eaLnBrk="1" fontAlgn="auto" latinLnBrk="0" hangingPunct="1">
                <a:lnSpc>
                  <a:spcPct val="100000"/>
                </a:lnSpc>
                <a:spcBef>
                  <a:spcPts val="0"/>
                </a:spcBef>
                <a:spcAft>
                  <a:spcPts val="0"/>
                </a:spcAft>
                <a:buClr>
                  <a:srgbClr val="000000"/>
                </a:buClr>
                <a:buSzPts val="1100"/>
                <a:buFontTx/>
                <a:buNone/>
                <a:tabLst/>
                <a:defRPr/>
              </a:pPr>
              <a:r>
                <a:rPr kumimoji="0" lang="en-GB" sz="1467" b="0" i="0" u="none" strike="noStrike" kern="1200" cap="none" spc="0" normalizeH="0" baseline="0" noProof="0">
                  <a:ln>
                    <a:noFill/>
                  </a:ln>
                  <a:solidFill>
                    <a:srgbClr val="000000"/>
                  </a:solidFill>
                  <a:effectLst/>
                  <a:uLnTx/>
                  <a:uFillTx/>
                  <a:latin typeface="Calibri"/>
                  <a:ea typeface="Calibri"/>
                  <a:cs typeface="Calibri"/>
                  <a:sym typeface="Calibri"/>
                </a:rPr>
                <a:t>*</a:t>
              </a:r>
              <a:endParaRPr kumimoji="0" sz="1467" b="0" i="0" u="none" strike="noStrike" kern="1200" cap="none" spc="0" normalizeH="0" baseline="0" noProof="0">
                <a:ln>
                  <a:noFill/>
                </a:ln>
                <a:solidFill>
                  <a:srgbClr val="000000"/>
                </a:solidFill>
                <a:effectLst/>
                <a:uLnTx/>
                <a:uFillTx/>
                <a:latin typeface="Calibri"/>
                <a:ea typeface="Calibri"/>
                <a:cs typeface="Calibri"/>
                <a:sym typeface="Calibri"/>
              </a:endParaRPr>
            </a:p>
          </p:txBody>
        </p:sp>
      </p:grpSp>
      <p:grpSp>
        <p:nvGrpSpPr>
          <p:cNvPr id="28" name="Google Shape;733;p9">
            <a:extLst>
              <a:ext uri="{FF2B5EF4-FFF2-40B4-BE49-F238E27FC236}">
                <a16:creationId xmlns:a16="http://schemas.microsoft.com/office/drawing/2014/main" id="{49E74066-7DCB-B52A-2A33-3E2738F4EBB1}"/>
              </a:ext>
            </a:extLst>
          </p:cNvPr>
          <p:cNvGrpSpPr/>
          <p:nvPr/>
        </p:nvGrpSpPr>
        <p:grpSpPr>
          <a:xfrm>
            <a:off x="4681051" y="2639500"/>
            <a:ext cx="916472" cy="400200"/>
            <a:chOff x="3259427" y="2200113"/>
            <a:chExt cx="343200" cy="400200"/>
          </a:xfrm>
        </p:grpSpPr>
        <p:sp>
          <p:nvSpPr>
            <p:cNvPr id="29" name="Google Shape;734;p9">
              <a:extLst>
                <a:ext uri="{FF2B5EF4-FFF2-40B4-BE49-F238E27FC236}">
                  <a16:creationId xmlns:a16="http://schemas.microsoft.com/office/drawing/2014/main" id="{D01C4666-6363-3B06-E786-47BC67815749}"/>
                </a:ext>
              </a:extLst>
            </p:cNvPr>
            <p:cNvSpPr/>
            <p:nvPr/>
          </p:nvSpPr>
          <p:spPr>
            <a:xfrm rot="5400000">
              <a:off x="3383650" y="2346050"/>
              <a:ext cx="100800" cy="336900"/>
            </a:xfrm>
            <a:prstGeom prst="leftBracket">
              <a:avLst>
                <a:gd name="adj" fmla="val 8333"/>
              </a:avLst>
            </a:prstGeom>
            <a:noFill/>
            <a:ln w="9525" cap="flat" cmpd="sng">
              <a:solidFill>
                <a:schemeClr val="dk2"/>
              </a:solidFill>
              <a:prstDash val="solid"/>
              <a:round/>
              <a:headEnd type="none" w="sm" len="sm"/>
              <a:tailEnd type="none" w="sm" len="sm"/>
            </a:ln>
          </p:spPr>
          <p:txBody>
            <a:bodyPr spcFirstLastPara="1" wrap="square" lIns="91433" tIns="91433" rIns="91433" bIns="91433"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Tx/>
                <a:buNone/>
                <a:tabLst/>
                <a:defRPr/>
              </a:pPr>
              <a:endParaRPr kumimoji="0" sz="1867"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30" name="Google Shape;735;p9">
              <a:extLst>
                <a:ext uri="{FF2B5EF4-FFF2-40B4-BE49-F238E27FC236}">
                  <a16:creationId xmlns:a16="http://schemas.microsoft.com/office/drawing/2014/main" id="{6ED0E2E6-EF29-42C8-BB7E-2F5E9CA10512}"/>
                </a:ext>
              </a:extLst>
            </p:cNvPr>
            <p:cNvSpPr txBox="1"/>
            <p:nvPr/>
          </p:nvSpPr>
          <p:spPr>
            <a:xfrm>
              <a:off x="3259427" y="2200113"/>
              <a:ext cx="343200" cy="400200"/>
            </a:xfrm>
            <a:prstGeom prst="rect">
              <a:avLst/>
            </a:prstGeom>
            <a:noFill/>
            <a:ln>
              <a:noFill/>
            </a:ln>
          </p:spPr>
          <p:txBody>
            <a:bodyPr spcFirstLastPara="1" wrap="square" lIns="91433" tIns="91433" rIns="91433" bIns="91433" anchor="t" anchorCtr="0">
              <a:normAutofit lnSpcReduction="10000"/>
            </a:bodyPr>
            <a:lstStyle/>
            <a:p>
              <a:pPr marL="0" marR="0" lvl="0" indent="0" algn="ctr" defTabSz="914400" rtl="0" eaLnBrk="1" fontAlgn="auto" latinLnBrk="0" hangingPunct="1">
                <a:lnSpc>
                  <a:spcPct val="100000"/>
                </a:lnSpc>
                <a:spcBef>
                  <a:spcPts val="0"/>
                </a:spcBef>
                <a:spcAft>
                  <a:spcPts val="0"/>
                </a:spcAft>
                <a:buClr>
                  <a:srgbClr val="000000"/>
                </a:buClr>
                <a:buSzPts val="1100"/>
                <a:buFontTx/>
                <a:buNone/>
                <a:tabLst/>
                <a:defRPr/>
              </a:pPr>
              <a:r>
                <a:rPr kumimoji="0" lang="en-GB" sz="1467" b="0" i="0" u="none" strike="noStrike" kern="1200" cap="none" spc="0" normalizeH="0" baseline="0" noProof="0">
                  <a:ln>
                    <a:noFill/>
                  </a:ln>
                  <a:solidFill>
                    <a:srgbClr val="000000"/>
                  </a:solidFill>
                  <a:effectLst/>
                  <a:uLnTx/>
                  <a:uFillTx/>
                  <a:latin typeface="Calibri"/>
                  <a:ea typeface="Calibri"/>
                  <a:cs typeface="Calibri"/>
                  <a:sym typeface="Calibri"/>
                </a:rPr>
                <a:t>*</a:t>
              </a:r>
              <a:endParaRPr kumimoji="0" sz="1467" b="0" i="0" u="none" strike="noStrike" kern="1200" cap="none" spc="0" normalizeH="0" baseline="0" noProof="0">
                <a:ln>
                  <a:noFill/>
                </a:ln>
                <a:solidFill>
                  <a:srgbClr val="000000"/>
                </a:solidFill>
                <a:effectLst/>
                <a:uLnTx/>
                <a:uFillTx/>
                <a:latin typeface="Calibri"/>
                <a:ea typeface="Calibri"/>
                <a:cs typeface="Calibri"/>
                <a:sym typeface="Calibri"/>
              </a:endParaRPr>
            </a:p>
          </p:txBody>
        </p:sp>
      </p:grpSp>
      <p:grpSp>
        <p:nvGrpSpPr>
          <p:cNvPr id="31" name="Google Shape;736;p9">
            <a:extLst>
              <a:ext uri="{FF2B5EF4-FFF2-40B4-BE49-F238E27FC236}">
                <a16:creationId xmlns:a16="http://schemas.microsoft.com/office/drawing/2014/main" id="{8E71A75A-B0AF-3D89-667C-C85CE2EC767D}"/>
              </a:ext>
            </a:extLst>
          </p:cNvPr>
          <p:cNvGrpSpPr/>
          <p:nvPr/>
        </p:nvGrpSpPr>
        <p:grpSpPr>
          <a:xfrm>
            <a:off x="7166043" y="2639500"/>
            <a:ext cx="845713" cy="400200"/>
            <a:chOff x="3259427" y="2200113"/>
            <a:chExt cx="343200" cy="400200"/>
          </a:xfrm>
        </p:grpSpPr>
        <p:sp>
          <p:nvSpPr>
            <p:cNvPr id="33" name="Google Shape;737;p9">
              <a:extLst>
                <a:ext uri="{FF2B5EF4-FFF2-40B4-BE49-F238E27FC236}">
                  <a16:creationId xmlns:a16="http://schemas.microsoft.com/office/drawing/2014/main" id="{310CEAFF-F236-1C17-79D3-F2AA25689BAC}"/>
                </a:ext>
              </a:extLst>
            </p:cNvPr>
            <p:cNvSpPr/>
            <p:nvPr/>
          </p:nvSpPr>
          <p:spPr>
            <a:xfrm rot="5400000">
              <a:off x="3383650" y="2346050"/>
              <a:ext cx="100800" cy="336900"/>
            </a:xfrm>
            <a:prstGeom prst="leftBracket">
              <a:avLst>
                <a:gd name="adj" fmla="val 8333"/>
              </a:avLst>
            </a:prstGeom>
            <a:noFill/>
            <a:ln w="9525" cap="flat" cmpd="sng">
              <a:solidFill>
                <a:schemeClr val="dk2"/>
              </a:solidFill>
              <a:prstDash val="solid"/>
              <a:round/>
              <a:headEnd type="none" w="sm" len="sm"/>
              <a:tailEnd type="none" w="sm" len="sm"/>
            </a:ln>
          </p:spPr>
          <p:txBody>
            <a:bodyPr spcFirstLastPara="1" wrap="square" lIns="91433" tIns="91433" rIns="91433" bIns="91433"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Tx/>
                <a:buNone/>
                <a:tabLst/>
                <a:defRPr/>
              </a:pPr>
              <a:endParaRPr kumimoji="0" sz="1867"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34" name="Google Shape;738;p9">
              <a:extLst>
                <a:ext uri="{FF2B5EF4-FFF2-40B4-BE49-F238E27FC236}">
                  <a16:creationId xmlns:a16="http://schemas.microsoft.com/office/drawing/2014/main" id="{78001CE4-BB60-B846-753C-085FA19C6377}"/>
                </a:ext>
              </a:extLst>
            </p:cNvPr>
            <p:cNvSpPr txBox="1"/>
            <p:nvPr/>
          </p:nvSpPr>
          <p:spPr>
            <a:xfrm>
              <a:off x="3259427" y="2200113"/>
              <a:ext cx="343200" cy="400200"/>
            </a:xfrm>
            <a:prstGeom prst="rect">
              <a:avLst/>
            </a:prstGeom>
            <a:noFill/>
            <a:ln>
              <a:noFill/>
            </a:ln>
          </p:spPr>
          <p:txBody>
            <a:bodyPr spcFirstLastPara="1" wrap="square" lIns="91433" tIns="91433" rIns="91433" bIns="91433" anchor="t" anchorCtr="0">
              <a:normAutofit lnSpcReduction="10000"/>
            </a:bodyPr>
            <a:lstStyle/>
            <a:p>
              <a:pPr marL="0" marR="0" lvl="0" indent="0" algn="ctr" defTabSz="914400" rtl="0" eaLnBrk="1" fontAlgn="auto" latinLnBrk="0" hangingPunct="1">
                <a:lnSpc>
                  <a:spcPct val="100000"/>
                </a:lnSpc>
                <a:spcBef>
                  <a:spcPts val="0"/>
                </a:spcBef>
                <a:spcAft>
                  <a:spcPts val="0"/>
                </a:spcAft>
                <a:buClr>
                  <a:srgbClr val="000000"/>
                </a:buClr>
                <a:buSzPts val="1100"/>
                <a:buFontTx/>
                <a:buNone/>
                <a:tabLst/>
                <a:defRPr/>
              </a:pPr>
              <a:r>
                <a:rPr kumimoji="0" lang="en-GB" sz="1467" b="0" i="0" u="none" strike="noStrike" kern="1200" cap="none" spc="0" normalizeH="0" baseline="0" noProof="0">
                  <a:ln>
                    <a:noFill/>
                  </a:ln>
                  <a:solidFill>
                    <a:srgbClr val="000000"/>
                  </a:solidFill>
                  <a:effectLst/>
                  <a:uLnTx/>
                  <a:uFillTx/>
                  <a:latin typeface="Calibri"/>
                  <a:ea typeface="Calibri"/>
                  <a:cs typeface="Calibri"/>
                  <a:sym typeface="Calibri"/>
                </a:rPr>
                <a:t>*</a:t>
              </a:r>
              <a:endParaRPr kumimoji="0" sz="1467" b="0" i="0" u="none" strike="noStrike" kern="1200" cap="none" spc="0" normalizeH="0" baseline="0" noProof="0">
                <a:ln>
                  <a:noFill/>
                </a:ln>
                <a:solidFill>
                  <a:srgbClr val="000000"/>
                </a:solidFill>
                <a:effectLst/>
                <a:uLnTx/>
                <a:uFillTx/>
                <a:latin typeface="Calibri"/>
                <a:ea typeface="Calibri"/>
                <a:cs typeface="Calibri"/>
                <a:sym typeface="Calibri"/>
              </a:endParaRPr>
            </a:p>
          </p:txBody>
        </p:sp>
      </p:grpSp>
      <p:grpSp>
        <p:nvGrpSpPr>
          <p:cNvPr id="35" name="Google Shape;739;p9">
            <a:extLst>
              <a:ext uri="{FF2B5EF4-FFF2-40B4-BE49-F238E27FC236}">
                <a16:creationId xmlns:a16="http://schemas.microsoft.com/office/drawing/2014/main" id="{34E07BD6-6F1F-38BC-DC82-1B5CE53D2B50}"/>
              </a:ext>
            </a:extLst>
          </p:cNvPr>
          <p:cNvGrpSpPr/>
          <p:nvPr/>
        </p:nvGrpSpPr>
        <p:grpSpPr>
          <a:xfrm>
            <a:off x="9672117" y="3354007"/>
            <a:ext cx="910539" cy="400200"/>
            <a:chOff x="3259427" y="2200113"/>
            <a:chExt cx="343200" cy="400200"/>
          </a:xfrm>
        </p:grpSpPr>
        <p:sp>
          <p:nvSpPr>
            <p:cNvPr id="36" name="Google Shape;740;p9">
              <a:extLst>
                <a:ext uri="{FF2B5EF4-FFF2-40B4-BE49-F238E27FC236}">
                  <a16:creationId xmlns:a16="http://schemas.microsoft.com/office/drawing/2014/main" id="{425DFFB4-1235-6B71-0A22-90C9257F3094}"/>
                </a:ext>
              </a:extLst>
            </p:cNvPr>
            <p:cNvSpPr/>
            <p:nvPr/>
          </p:nvSpPr>
          <p:spPr>
            <a:xfrm rot="5400000">
              <a:off x="3383650" y="2346050"/>
              <a:ext cx="100800" cy="336900"/>
            </a:xfrm>
            <a:prstGeom prst="leftBracket">
              <a:avLst>
                <a:gd name="adj" fmla="val 8333"/>
              </a:avLst>
            </a:prstGeom>
            <a:noFill/>
            <a:ln w="9525" cap="flat" cmpd="sng">
              <a:solidFill>
                <a:schemeClr val="dk2"/>
              </a:solidFill>
              <a:prstDash val="solid"/>
              <a:round/>
              <a:headEnd type="none" w="sm" len="sm"/>
              <a:tailEnd type="none" w="sm" len="sm"/>
            </a:ln>
          </p:spPr>
          <p:txBody>
            <a:bodyPr spcFirstLastPara="1" wrap="square" lIns="91433" tIns="91433" rIns="91433" bIns="91433"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Tx/>
                <a:buNone/>
                <a:tabLst/>
                <a:defRPr/>
              </a:pPr>
              <a:endParaRPr kumimoji="0" sz="1867"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37" name="Google Shape;741;p9">
              <a:extLst>
                <a:ext uri="{FF2B5EF4-FFF2-40B4-BE49-F238E27FC236}">
                  <a16:creationId xmlns:a16="http://schemas.microsoft.com/office/drawing/2014/main" id="{039918E3-346A-A162-400E-3B4BEB22BB05}"/>
                </a:ext>
              </a:extLst>
            </p:cNvPr>
            <p:cNvSpPr txBox="1"/>
            <p:nvPr/>
          </p:nvSpPr>
          <p:spPr>
            <a:xfrm>
              <a:off x="3259427" y="2200113"/>
              <a:ext cx="343200" cy="400200"/>
            </a:xfrm>
            <a:prstGeom prst="rect">
              <a:avLst/>
            </a:prstGeom>
            <a:noFill/>
            <a:ln>
              <a:noFill/>
            </a:ln>
          </p:spPr>
          <p:txBody>
            <a:bodyPr spcFirstLastPara="1" wrap="square" lIns="91433" tIns="91433" rIns="91433" bIns="91433" anchor="t" anchorCtr="0">
              <a:normAutofit lnSpcReduction="10000"/>
            </a:bodyPr>
            <a:lstStyle/>
            <a:p>
              <a:pPr marL="0" marR="0" lvl="0" indent="0" algn="ctr" defTabSz="914400" rtl="0" eaLnBrk="1" fontAlgn="auto" latinLnBrk="0" hangingPunct="1">
                <a:lnSpc>
                  <a:spcPct val="100000"/>
                </a:lnSpc>
                <a:spcBef>
                  <a:spcPts val="0"/>
                </a:spcBef>
                <a:spcAft>
                  <a:spcPts val="0"/>
                </a:spcAft>
                <a:buClr>
                  <a:srgbClr val="000000"/>
                </a:buClr>
                <a:buSzPts val="1100"/>
                <a:buFontTx/>
                <a:buNone/>
                <a:tabLst/>
                <a:defRPr/>
              </a:pPr>
              <a:r>
                <a:rPr kumimoji="0" lang="en-GB" sz="1467" b="0" i="0" u="none" strike="noStrike" kern="1200" cap="none" spc="0" normalizeH="0" baseline="0" noProof="0">
                  <a:ln>
                    <a:noFill/>
                  </a:ln>
                  <a:solidFill>
                    <a:srgbClr val="000000"/>
                  </a:solidFill>
                  <a:effectLst/>
                  <a:uLnTx/>
                  <a:uFillTx/>
                  <a:latin typeface="Calibri"/>
                  <a:ea typeface="Calibri"/>
                  <a:cs typeface="Calibri"/>
                  <a:sym typeface="Calibri"/>
                </a:rPr>
                <a:t>*</a:t>
              </a:r>
              <a:endParaRPr kumimoji="0" sz="1467" b="0" i="0" u="none" strike="noStrike" kern="1200" cap="none" spc="0" normalizeH="0" baseline="0" noProof="0">
                <a:ln>
                  <a:noFill/>
                </a:ln>
                <a:solidFill>
                  <a:srgbClr val="000000"/>
                </a:solidFill>
                <a:effectLst/>
                <a:uLnTx/>
                <a:uFillTx/>
                <a:latin typeface="Calibri"/>
                <a:ea typeface="Calibri"/>
                <a:cs typeface="Calibri"/>
                <a:sym typeface="Calibri"/>
              </a:endParaRPr>
            </a:p>
          </p:txBody>
        </p:sp>
      </p:grpSp>
      <p:cxnSp>
        <p:nvCxnSpPr>
          <p:cNvPr id="38" name="Google Shape;742;p9">
            <a:extLst>
              <a:ext uri="{FF2B5EF4-FFF2-40B4-BE49-F238E27FC236}">
                <a16:creationId xmlns:a16="http://schemas.microsoft.com/office/drawing/2014/main" id="{39C57425-DE61-7843-FAFE-A5E0EDABCABC}"/>
              </a:ext>
            </a:extLst>
          </p:cNvPr>
          <p:cNvCxnSpPr/>
          <p:nvPr/>
        </p:nvCxnSpPr>
        <p:spPr>
          <a:xfrm>
            <a:off x="1382402" y="4408555"/>
            <a:ext cx="9709799" cy="0"/>
          </a:xfrm>
          <a:prstGeom prst="straightConnector1">
            <a:avLst/>
          </a:prstGeom>
          <a:noFill/>
          <a:ln w="12700" cap="flat" cmpd="sng">
            <a:solidFill>
              <a:srgbClr val="7F7F7F"/>
            </a:solidFill>
            <a:prstDash val="dash"/>
            <a:round/>
            <a:headEnd type="none" w="sm" len="sm"/>
            <a:tailEnd type="none" w="sm" len="sm"/>
          </a:ln>
        </p:spPr>
      </p:cxnSp>
      <p:cxnSp>
        <p:nvCxnSpPr>
          <p:cNvPr id="39" name="Google Shape;743;p9">
            <a:extLst>
              <a:ext uri="{FF2B5EF4-FFF2-40B4-BE49-F238E27FC236}">
                <a16:creationId xmlns:a16="http://schemas.microsoft.com/office/drawing/2014/main" id="{529408C0-1903-F506-8E0D-3A3E466E58B1}"/>
              </a:ext>
            </a:extLst>
          </p:cNvPr>
          <p:cNvCxnSpPr/>
          <p:nvPr/>
        </p:nvCxnSpPr>
        <p:spPr>
          <a:xfrm>
            <a:off x="1371851" y="4259284"/>
            <a:ext cx="9709799" cy="0"/>
          </a:xfrm>
          <a:prstGeom prst="straightConnector1">
            <a:avLst/>
          </a:prstGeom>
          <a:noFill/>
          <a:ln w="12700" cap="flat" cmpd="sng">
            <a:solidFill>
              <a:srgbClr val="7F7F7F"/>
            </a:solidFill>
            <a:prstDash val="dash"/>
            <a:round/>
            <a:headEnd type="none" w="sm" len="sm"/>
            <a:tailEnd type="none" w="sm" len="sm"/>
          </a:ln>
        </p:spPr>
      </p:cxnSp>
      <p:sp>
        <p:nvSpPr>
          <p:cNvPr id="42" name="Google Shape;744;p9">
            <a:extLst>
              <a:ext uri="{FF2B5EF4-FFF2-40B4-BE49-F238E27FC236}">
                <a16:creationId xmlns:a16="http://schemas.microsoft.com/office/drawing/2014/main" id="{26B5100C-08B1-276A-EE2E-FBF203B51434}"/>
              </a:ext>
            </a:extLst>
          </p:cNvPr>
          <p:cNvSpPr txBox="1"/>
          <p:nvPr/>
        </p:nvSpPr>
        <p:spPr>
          <a:xfrm>
            <a:off x="580988" y="6418237"/>
            <a:ext cx="2680570" cy="307722"/>
          </a:xfrm>
          <a:prstGeom prst="rect">
            <a:avLst/>
          </a:prstGeom>
          <a:noFill/>
          <a:ln>
            <a:noFill/>
          </a:ln>
        </p:spPr>
        <p:txBody>
          <a:bodyPr spcFirstLastPara="1" wrap="square" lIns="121900" tIns="60933" rIns="121900" bIns="60933"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srgbClr val="000000"/>
                </a:solidFill>
                <a:effectLst/>
                <a:uLnTx/>
                <a:uFillTx/>
                <a:latin typeface="Open Sans Light" panose="020B0306030504020204" pitchFamily="34" charset="0"/>
                <a:ea typeface="Open Sans Light" panose="020B0306030504020204" pitchFamily="34" charset="0"/>
                <a:cs typeface="Open Sans Light" panose="020B0306030504020204" pitchFamily="34" charset="0"/>
                <a:sym typeface="Open Sans Light"/>
              </a:rPr>
              <a:t>N=48 abstracts</a:t>
            </a:r>
            <a:endParaRPr kumimoji="0" sz="600" b="0" i="0" u="none" strike="noStrike" kern="1200" cap="none" spc="0" normalizeH="0" baseline="0" noProof="0">
              <a:ln>
                <a:noFill/>
              </a:ln>
              <a:solidFill>
                <a:srgbClr val="000000"/>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srgbClr val="000000"/>
                </a:solidFill>
                <a:effectLst/>
                <a:uLnTx/>
                <a:uFillTx/>
                <a:latin typeface="Open Sans Light" panose="020B0306030504020204" pitchFamily="34" charset="0"/>
                <a:ea typeface="Open Sans Light" panose="020B0306030504020204" pitchFamily="34" charset="0"/>
                <a:cs typeface="Open Sans Light" panose="020B0306030504020204" pitchFamily="34" charset="0"/>
                <a:sym typeface="Arial"/>
              </a:rPr>
              <a:t>Analysis of variance with Bonferroni pairwise comparisons. *p&lt;0.01</a:t>
            </a:r>
            <a:endParaRPr kumimoji="0" sz="600" b="0" i="0" u="none" strike="noStrike" kern="1200" cap="none" spc="0" normalizeH="0" baseline="0" noProof="0">
              <a:ln>
                <a:noFill/>
              </a:ln>
              <a:solidFill>
                <a:srgbClr val="000000"/>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p:txBody>
      </p:sp>
    </p:spTree>
    <p:extLst>
      <p:ext uri="{BB962C8B-B14F-4D97-AF65-F5344CB8AC3E}">
        <p14:creationId xmlns:p14="http://schemas.microsoft.com/office/powerpoint/2010/main" val="201311605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8716217-36C5-6653-893C-707844D1937F}"/>
              </a:ext>
            </a:extLst>
          </p:cNvPr>
          <p:cNvSpPr>
            <a:spLocks noGrp="1"/>
          </p:cNvSpPr>
          <p:nvPr>
            <p:ph type="title"/>
          </p:nvPr>
        </p:nvSpPr>
        <p:spPr>
          <a:xfrm>
            <a:off x="806185" y="340865"/>
            <a:ext cx="10087167" cy="975995"/>
          </a:xfrm>
        </p:spPr>
        <p:txBody>
          <a:bodyPr>
            <a:noAutofit/>
          </a:bodyPr>
          <a:lstStyle/>
          <a:p>
            <a:r>
              <a:rPr lang="en-GB"/>
              <a:t>AI </a:t>
            </a:r>
            <a:r>
              <a:rPr lang="en-GB" err="1"/>
              <a:t>aPLSs</a:t>
            </a:r>
            <a:r>
              <a:rPr lang="en-GB"/>
              <a:t> more accessible than human-written </a:t>
            </a:r>
            <a:r>
              <a:rPr lang="en-GB" err="1"/>
              <a:t>aPLSs</a:t>
            </a:r>
            <a:endParaRPr lang="en-US"/>
          </a:p>
        </p:txBody>
      </p:sp>
      <p:sp>
        <p:nvSpPr>
          <p:cNvPr id="10" name="Slide Number Placeholder 9">
            <a:extLst>
              <a:ext uri="{FF2B5EF4-FFF2-40B4-BE49-F238E27FC236}">
                <a16:creationId xmlns:a16="http://schemas.microsoft.com/office/drawing/2014/main" id="{A2241939-B547-C3D3-7722-22E84FF6A3EE}"/>
              </a:ext>
            </a:extLst>
          </p:cNvPr>
          <p:cNvSpPr>
            <a:spLocks noGrp="1"/>
          </p:cNvSpPr>
          <p:nvPr>
            <p:ph type="sldNum" sz="quarter" idx="12"/>
          </p:nvPr>
        </p:nvSpPr>
        <p:spPr>
          <a:xfrm>
            <a:off x="266470" y="6486524"/>
            <a:ext cx="527462" cy="365125"/>
          </a:xfrm>
          <a:prstGeom prst="rect">
            <a:avLst/>
          </a:prstGeom>
        </p:spPr>
        <p:txBody>
          <a:bodyPr/>
          <a:lstStyle>
            <a:defPPr>
              <a:defRPr lang="en-US"/>
            </a:defPPr>
            <a:lvl1pPr marL="0" algn="ctr" defTabSz="914400" rtl="0" eaLnBrk="1" latinLnBrk="0" hangingPunct="1">
              <a:defRPr sz="105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76B51402-D8AD-3345-AF1A-7CB73C854E7F}" type="slidenum">
              <a:rPr lang="en-US" smtClean="0"/>
              <a:pPr marL="0" marR="0" lvl="0" indent="0" algn="ctr" defTabSz="914400" rtl="0" eaLnBrk="1" fontAlgn="auto" latinLnBrk="0" hangingPunct="1">
                <a:lnSpc>
                  <a:spcPct val="100000"/>
                </a:lnSpc>
                <a:spcBef>
                  <a:spcPts val="0"/>
                </a:spcBef>
                <a:spcAft>
                  <a:spcPts val="0"/>
                </a:spcAft>
                <a:buClrTx/>
                <a:buSzTx/>
                <a:buFontTx/>
                <a:buNone/>
                <a:tabLst/>
                <a:defRPr/>
              </a:pPr>
              <a:t>51</a:t>
            </a:fld>
            <a:endParaRPr kumimoji="0" lang="en-US" sz="1050" b="0" i="0" u="none" strike="noStrike" kern="1200" cap="none" spc="0" normalizeH="0" baseline="0" noProof="0">
              <a:ln>
                <a:noFill/>
              </a:ln>
              <a:solidFill>
                <a:srgbClr val="00E5EF"/>
              </a:solidFill>
              <a:effectLst/>
              <a:uLnTx/>
              <a:uFillTx/>
              <a:latin typeface="Arial" panose="020B0604020202020204"/>
              <a:ea typeface="+mn-ea"/>
              <a:cs typeface="+mn-cs"/>
            </a:endParaRPr>
          </a:p>
        </p:txBody>
      </p:sp>
      <p:pic>
        <p:nvPicPr>
          <p:cNvPr id="2" name="Google Shape;750;p10">
            <a:extLst>
              <a:ext uri="{FF2B5EF4-FFF2-40B4-BE49-F238E27FC236}">
                <a16:creationId xmlns:a16="http://schemas.microsoft.com/office/drawing/2014/main" id="{F385DCA0-93FD-5641-5C6E-B5BE100CC7DB}"/>
              </a:ext>
            </a:extLst>
          </p:cNvPr>
          <p:cNvPicPr preferRelativeResize="0"/>
          <p:nvPr/>
        </p:nvPicPr>
        <p:blipFill rotWithShape="1">
          <a:blip r:embed="rId2">
            <a:alphaModFix/>
          </a:blip>
          <a:srcRect/>
          <a:stretch/>
        </p:blipFill>
        <p:spPr>
          <a:xfrm>
            <a:off x="490834" y="2149595"/>
            <a:ext cx="10488273" cy="4328007"/>
          </a:xfrm>
          <a:prstGeom prst="rect">
            <a:avLst/>
          </a:prstGeom>
          <a:noFill/>
          <a:ln>
            <a:noFill/>
          </a:ln>
        </p:spPr>
      </p:pic>
      <p:sp>
        <p:nvSpPr>
          <p:cNvPr id="3" name="Google Shape;751;p10">
            <a:extLst>
              <a:ext uri="{FF2B5EF4-FFF2-40B4-BE49-F238E27FC236}">
                <a16:creationId xmlns:a16="http://schemas.microsoft.com/office/drawing/2014/main" id="{BD6085D8-7B10-9662-59F5-6CB4F0334551}"/>
              </a:ext>
            </a:extLst>
          </p:cNvPr>
          <p:cNvSpPr txBox="1"/>
          <p:nvPr/>
        </p:nvSpPr>
        <p:spPr>
          <a:xfrm>
            <a:off x="5223353" y="1444455"/>
            <a:ext cx="2135688" cy="461610"/>
          </a:xfrm>
          <a:prstGeom prst="rect">
            <a:avLst/>
          </a:prstGeom>
          <a:noFill/>
          <a:ln>
            <a:noFill/>
          </a:ln>
        </p:spPr>
        <p:txBody>
          <a:bodyPr spcFirstLastPara="1" wrap="square" lIns="121900" tIns="60933" rIns="121900" bIns="60933" anchor="t"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a:ln>
                  <a:noFill/>
                </a:ln>
                <a:solidFill>
                  <a:srgbClr val="4F2F92"/>
                </a:solidFill>
                <a:effectLst/>
                <a:uLnTx/>
                <a:uFillTx/>
                <a:latin typeface="Arial"/>
                <a:ea typeface="Arial"/>
                <a:cs typeface="Arial"/>
                <a:sym typeface="Arial"/>
              </a:rPr>
              <a:t>Approximately </a:t>
            </a:r>
            <a:r>
              <a:rPr kumimoji="0" lang="en-GB" sz="1100" b="1" i="0" u="sng" strike="noStrike" kern="1200" cap="none" spc="0" normalizeH="0" baseline="0" noProof="0">
                <a:ln>
                  <a:noFill/>
                </a:ln>
                <a:solidFill>
                  <a:srgbClr val="4F2F92"/>
                </a:solidFill>
                <a:effectLst/>
                <a:uLnTx/>
                <a:uFillTx/>
                <a:latin typeface="Arial"/>
                <a:ea typeface="Arial"/>
                <a:cs typeface="Arial"/>
                <a:sym typeface="Arial"/>
              </a:rPr>
              <a:t>Grade 8 </a:t>
            </a:r>
            <a:r>
              <a:rPr kumimoji="0" lang="en-GB" sz="1100" b="1" i="0" u="none" strike="noStrike" kern="1200" cap="none" spc="0" normalizeH="0" baseline="0" noProof="0">
                <a:ln>
                  <a:noFill/>
                </a:ln>
                <a:solidFill>
                  <a:srgbClr val="4F2F92"/>
                </a:solidFill>
                <a:effectLst/>
                <a:uLnTx/>
                <a:uFillTx/>
                <a:latin typeface="Arial"/>
                <a:ea typeface="Arial"/>
                <a:cs typeface="Arial"/>
                <a:sym typeface="Arial"/>
              </a:rPr>
              <a:t>reading ability</a:t>
            </a:r>
            <a:endParaRPr kumimoji="0" sz="2400" b="0" i="0" u="none" strike="noStrike" kern="1200" cap="none" spc="0" normalizeH="0" baseline="0" noProof="0">
              <a:ln>
                <a:noFill/>
              </a:ln>
              <a:solidFill>
                <a:srgbClr val="000000"/>
              </a:solidFill>
              <a:effectLst/>
              <a:uLnTx/>
              <a:uFillTx/>
              <a:latin typeface="Arial" panose="020B0604020202020204"/>
              <a:ea typeface="+mn-ea"/>
              <a:cs typeface="+mn-cs"/>
            </a:endParaRPr>
          </a:p>
        </p:txBody>
      </p:sp>
      <p:cxnSp>
        <p:nvCxnSpPr>
          <p:cNvPr id="4" name="Google Shape;752;p10">
            <a:extLst>
              <a:ext uri="{FF2B5EF4-FFF2-40B4-BE49-F238E27FC236}">
                <a16:creationId xmlns:a16="http://schemas.microsoft.com/office/drawing/2014/main" id="{85D9287B-A5F1-659F-A850-11E91775095D}"/>
              </a:ext>
            </a:extLst>
          </p:cNvPr>
          <p:cNvCxnSpPr>
            <a:cxnSpLocks/>
            <a:stCxn id="3" idx="2"/>
          </p:cNvCxnSpPr>
          <p:nvPr/>
        </p:nvCxnSpPr>
        <p:spPr>
          <a:xfrm>
            <a:off x="6291197" y="1906065"/>
            <a:ext cx="5560" cy="675756"/>
          </a:xfrm>
          <a:prstGeom prst="straightConnector1">
            <a:avLst/>
          </a:prstGeom>
          <a:noFill/>
          <a:ln w="28575" cap="flat" cmpd="sng">
            <a:solidFill>
              <a:srgbClr val="4F2F92"/>
            </a:solidFill>
            <a:prstDash val="solid"/>
            <a:round/>
            <a:headEnd type="none" w="sm" len="sm"/>
            <a:tailEnd type="triangle" w="med" len="med"/>
          </a:ln>
        </p:spPr>
      </p:cxnSp>
      <p:sp>
        <p:nvSpPr>
          <p:cNvPr id="5" name="Google Shape;753;p10">
            <a:extLst>
              <a:ext uri="{FF2B5EF4-FFF2-40B4-BE49-F238E27FC236}">
                <a16:creationId xmlns:a16="http://schemas.microsoft.com/office/drawing/2014/main" id="{05A02FB4-D4B0-D69B-3EF7-0C3C5453D557}"/>
              </a:ext>
            </a:extLst>
          </p:cNvPr>
          <p:cNvSpPr/>
          <p:nvPr/>
        </p:nvSpPr>
        <p:spPr>
          <a:xfrm>
            <a:off x="7962099" y="1826170"/>
            <a:ext cx="3017005" cy="755651"/>
          </a:xfrm>
          <a:prstGeom prst="leftArrow">
            <a:avLst>
              <a:gd name="adj1" fmla="val 50000"/>
              <a:gd name="adj2" fmla="val 50000"/>
            </a:avLst>
          </a:prstGeom>
          <a:noFill/>
          <a:ln w="25400" cap="flat" cmpd="sng">
            <a:solidFill>
              <a:srgbClr val="4F2F92"/>
            </a:solidFill>
            <a:prstDash val="solid"/>
            <a:round/>
            <a:headEnd type="none" w="sm" len="sm"/>
            <a:tailEnd type="none" w="sm" len="sm"/>
          </a:ln>
        </p:spPr>
        <p:txBody>
          <a:bodyPr spcFirstLastPara="1" wrap="square" lIns="121900" tIns="60933" rIns="121900" bIns="60933"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4F2F92"/>
                </a:solidFill>
                <a:effectLst/>
                <a:uLnTx/>
                <a:uFillTx/>
                <a:latin typeface="Arial"/>
                <a:ea typeface="Arial"/>
                <a:cs typeface="Arial"/>
                <a:sym typeface="Arial"/>
              </a:rPr>
              <a:t>Increasing audience size</a:t>
            </a:r>
            <a:endParaRPr kumimoji="0" sz="24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 name="Google Shape;754;p10">
            <a:extLst>
              <a:ext uri="{FF2B5EF4-FFF2-40B4-BE49-F238E27FC236}">
                <a16:creationId xmlns:a16="http://schemas.microsoft.com/office/drawing/2014/main" id="{7DD0BBC6-5E38-3CD0-3AEB-9AF3D429E2C3}"/>
              </a:ext>
            </a:extLst>
          </p:cNvPr>
          <p:cNvSpPr/>
          <p:nvPr/>
        </p:nvSpPr>
        <p:spPr>
          <a:xfrm>
            <a:off x="6615473" y="1985811"/>
            <a:ext cx="1027911" cy="428823"/>
          </a:xfrm>
          <a:prstGeom prst="rect">
            <a:avLst/>
          </a:prstGeom>
          <a:solidFill>
            <a:srgbClr val="00BD86"/>
          </a:solidFill>
          <a:ln>
            <a:noFill/>
          </a:ln>
          <a:effectLst>
            <a:outerShdw blurRad="50800" dist="38100" dir="2700000" algn="tl" rotWithShape="0">
              <a:srgbClr val="000000">
                <a:alpha val="40000"/>
              </a:srgbClr>
            </a:outerShdw>
          </a:effectLst>
        </p:spPr>
        <p:txBody>
          <a:bodyPr spcFirstLastPara="1" wrap="square" lIns="121900" tIns="60933" rIns="121900" bIns="60933"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FFFFFF"/>
                </a:solidFill>
                <a:effectLst/>
                <a:uLnTx/>
                <a:uFillTx/>
                <a:latin typeface="Arial"/>
                <a:ea typeface="Arial"/>
                <a:cs typeface="Arial"/>
                <a:sym typeface="Arial"/>
              </a:rPr>
              <a:t>AI aPLS</a:t>
            </a:r>
            <a:endParaRPr kumimoji="0" sz="1200" b="1" i="0" u="none" strike="noStrike" kern="1200" cap="none" spc="0" normalizeH="0" baseline="0" noProof="0">
              <a:ln>
                <a:noFill/>
              </a:ln>
              <a:solidFill>
                <a:srgbClr val="FFFFFF"/>
              </a:solidFill>
              <a:effectLst/>
              <a:uLnTx/>
              <a:uFillTx/>
              <a:latin typeface="Arial"/>
              <a:ea typeface="Arial"/>
              <a:cs typeface="Arial"/>
              <a:sym typeface="Arial"/>
            </a:endParaRPr>
          </a:p>
        </p:txBody>
      </p:sp>
      <p:sp>
        <p:nvSpPr>
          <p:cNvPr id="8" name="Google Shape;755;p10">
            <a:extLst>
              <a:ext uri="{FF2B5EF4-FFF2-40B4-BE49-F238E27FC236}">
                <a16:creationId xmlns:a16="http://schemas.microsoft.com/office/drawing/2014/main" id="{E7CE31E5-2BE0-17BE-38CE-AD993664E76A}"/>
              </a:ext>
            </a:extLst>
          </p:cNvPr>
          <p:cNvSpPr/>
          <p:nvPr/>
        </p:nvSpPr>
        <p:spPr>
          <a:xfrm>
            <a:off x="7557906" y="3003316"/>
            <a:ext cx="1027911" cy="428823"/>
          </a:xfrm>
          <a:prstGeom prst="rect">
            <a:avLst/>
          </a:prstGeom>
          <a:solidFill>
            <a:srgbClr val="DF00C5"/>
          </a:solidFill>
          <a:ln>
            <a:noFill/>
          </a:ln>
        </p:spPr>
        <p:txBody>
          <a:bodyPr spcFirstLastPara="1" wrap="square" lIns="121900" tIns="60933" rIns="121900" bIns="60933"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FFFFFF"/>
                </a:solidFill>
                <a:effectLst/>
                <a:uLnTx/>
                <a:uFillTx/>
                <a:latin typeface="Arial"/>
                <a:ea typeface="Arial"/>
                <a:cs typeface="Arial"/>
                <a:sym typeface="Arial"/>
              </a:rPr>
              <a:t>Human aPLS</a:t>
            </a:r>
            <a:endParaRPr kumimoji="0" sz="1200" b="1" i="0" u="none" strike="noStrike" kern="1200" cap="none" spc="0" normalizeH="0" baseline="0" noProof="0">
              <a:ln>
                <a:noFill/>
              </a:ln>
              <a:solidFill>
                <a:srgbClr val="FFFFFF"/>
              </a:solidFill>
              <a:effectLst/>
              <a:uLnTx/>
              <a:uFillTx/>
              <a:latin typeface="Arial"/>
              <a:ea typeface="Arial"/>
              <a:cs typeface="Arial"/>
              <a:sym typeface="Arial"/>
            </a:endParaRPr>
          </a:p>
        </p:txBody>
      </p:sp>
      <p:sp>
        <p:nvSpPr>
          <p:cNvPr id="9" name="Google Shape;756;p10">
            <a:extLst>
              <a:ext uri="{FF2B5EF4-FFF2-40B4-BE49-F238E27FC236}">
                <a16:creationId xmlns:a16="http://schemas.microsoft.com/office/drawing/2014/main" id="{B719263A-AB30-C875-4ADA-E1202E65EA25}"/>
              </a:ext>
            </a:extLst>
          </p:cNvPr>
          <p:cNvSpPr/>
          <p:nvPr/>
        </p:nvSpPr>
        <p:spPr>
          <a:xfrm>
            <a:off x="8810150" y="3708543"/>
            <a:ext cx="1027911" cy="428823"/>
          </a:xfrm>
          <a:prstGeom prst="rect">
            <a:avLst/>
          </a:prstGeom>
          <a:solidFill>
            <a:srgbClr val="6D5D69"/>
          </a:solidFill>
          <a:ln>
            <a:noFill/>
          </a:ln>
        </p:spPr>
        <p:txBody>
          <a:bodyPr spcFirstLastPara="1" wrap="square" lIns="121900" tIns="60933" rIns="121900" bIns="60933"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FFFFFF"/>
                </a:solidFill>
                <a:effectLst/>
                <a:uLnTx/>
                <a:uFillTx/>
                <a:latin typeface="Arial"/>
                <a:ea typeface="Arial"/>
                <a:cs typeface="Arial"/>
                <a:sym typeface="Arial"/>
              </a:rPr>
              <a:t>Scientific abstract</a:t>
            </a:r>
            <a:endParaRPr kumimoji="0" sz="2400" b="0" i="0" u="none" strike="noStrike" kern="1200" cap="none" spc="0" normalizeH="0" baseline="0" noProof="0">
              <a:ln>
                <a:noFill/>
              </a:ln>
              <a:solidFill>
                <a:srgbClr val="000000"/>
              </a:solidFill>
              <a:effectLst/>
              <a:uLnTx/>
              <a:uFillTx/>
              <a:latin typeface="Arial" panose="020B0604020202020204"/>
              <a:ea typeface="+mn-ea"/>
              <a:cs typeface="+mn-cs"/>
            </a:endParaRPr>
          </a:p>
        </p:txBody>
      </p:sp>
      <p:cxnSp>
        <p:nvCxnSpPr>
          <p:cNvPr id="12" name="Google Shape;757;p10">
            <a:extLst>
              <a:ext uri="{FF2B5EF4-FFF2-40B4-BE49-F238E27FC236}">
                <a16:creationId xmlns:a16="http://schemas.microsoft.com/office/drawing/2014/main" id="{B751E28B-FB75-7707-484E-FF6A9BD7ECEA}"/>
              </a:ext>
            </a:extLst>
          </p:cNvPr>
          <p:cNvCxnSpPr/>
          <p:nvPr/>
        </p:nvCxnSpPr>
        <p:spPr>
          <a:xfrm rot="10800000">
            <a:off x="2919775" y="4538706"/>
            <a:ext cx="0" cy="585992"/>
          </a:xfrm>
          <a:prstGeom prst="straightConnector1">
            <a:avLst/>
          </a:prstGeom>
          <a:noFill/>
          <a:ln w="19050" cap="flat" cmpd="sng">
            <a:solidFill>
              <a:srgbClr val="0C0C0C"/>
            </a:solidFill>
            <a:prstDash val="dash"/>
            <a:round/>
            <a:headEnd type="none" w="sm" len="sm"/>
            <a:tailEnd type="none" w="sm" len="sm"/>
          </a:ln>
        </p:spPr>
      </p:cxnSp>
      <p:cxnSp>
        <p:nvCxnSpPr>
          <p:cNvPr id="13" name="Google Shape;758;p10">
            <a:extLst>
              <a:ext uri="{FF2B5EF4-FFF2-40B4-BE49-F238E27FC236}">
                <a16:creationId xmlns:a16="http://schemas.microsoft.com/office/drawing/2014/main" id="{0FD42919-C578-205C-B0D7-BF98FFA29373}"/>
              </a:ext>
            </a:extLst>
          </p:cNvPr>
          <p:cNvCxnSpPr/>
          <p:nvPr/>
        </p:nvCxnSpPr>
        <p:spPr>
          <a:xfrm rot="10800000">
            <a:off x="4402784" y="4538706"/>
            <a:ext cx="0" cy="585992"/>
          </a:xfrm>
          <a:prstGeom prst="straightConnector1">
            <a:avLst/>
          </a:prstGeom>
          <a:noFill/>
          <a:ln w="19050" cap="flat" cmpd="sng">
            <a:solidFill>
              <a:srgbClr val="0C0C0C"/>
            </a:solidFill>
            <a:prstDash val="dash"/>
            <a:round/>
            <a:headEnd type="none" w="sm" len="sm"/>
            <a:tailEnd type="none" w="sm" len="sm"/>
          </a:ln>
        </p:spPr>
      </p:cxnSp>
      <p:cxnSp>
        <p:nvCxnSpPr>
          <p:cNvPr id="14" name="Google Shape;759;p10">
            <a:extLst>
              <a:ext uri="{FF2B5EF4-FFF2-40B4-BE49-F238E27FC236}">
                <a16:creationId xmlns:a16="http://schemas.microsoft.com/office/drawing/2014/main" id="{A3BB5511-F7D1-FB19-A2E4-BEBD1023C741}"/>
              </a:ext>
            </a:extLst>
          </p:cNvPr>
          <p:cNvCxnSpPr/>
          <p:nvPr/>
        </p:nvCxnSpPr>
        <p:spPr>
          <a:xfrm rot="10800000">
            <a:off x="6169573" y="4538706"/>
            <a:ext cx="0" cy="585992"/>
          </a:xfrm>
          <a:prstGeom prst="straightConnector1">
            <a:avLst/>
          </a:prstGeom>
          <a:noFill/>
          <a:ln w="19050" cap="flat" cmpd="sng">
            <a:solidFill>
              <a:srgbClr val="0C0C0C"/>
            </a:solidFill>
            <a:prstDash val="dash"/>
            <a:round/>
            <a:headEnd type="none" w="sm" len="sm"/>
            <a:tailEnd type="none" w="sm" len="sm"/>
          </a:ln>
        </p:spPr>
      </p:cxnSp>
      <p:cxnSp>
        <p:nvCxnSpPr>
          <p:cNvPr id="15" name="Google Shape;760;p10">
            <a:extLst>
              <a:ext uri="{FF2B5EF4-FFF2-40B4-BE49-F238E27FC236}">
                <a16:creationId xmlns:a16="http://schemas.microsoft.com/office/drawing/2014/main" id="{D4618F93-FCBB-6A85-8BAF-99DC0EB2B055}"/>
              </a:ext>
            </a:extLst>
          </p:cNvPr>
          <p:cNvCxnSpPr/>
          <p:nvPr/>
        </p:nvCxnSpPr>
        <p:spPr>
          <a:xfrm rot="10800000">
            <a:off x="7633664" y="4538706"/>
            <a:ext cx="0" cy="585992"/>
          </a:xfrm>
          <a:prstGeom prst="straightConnector1">
            <a:avLst/>
          </a:prstGeom>
          <a:noFill/>
          <a:ln w="19050" cap="flat" cmpd="sng">
            <a:solidFill>
              <a:srgbClr val="0C0C0C"/>
            </a:solidFill>
            <a:prstDash val="dash"/>
            <a:round/>
            <a:headEnd type="none" w="sm" len="sm"/>
            <a:tailEnd type="none" w="sm" len="sm"/>
          </a:ln>
        </p:spPr>
      </p:cxnSp>
      <p:cxnSp>
        <p:nvCxnSpPr>
          <p:cNvPr id="16" name="Google Shape;761;p10">
            <a:extLst>
              <a:ext uri="{FF2B5EF4-FFF2-40B4-BE49-F238E27FC236}">
                <a16:creationId xmlns:a16="http://schemas.microsoft.com/office/drawing/2014/main" id="{0AED869A-EA77-BB60-5F37-8D2603770B2C}"/>
              </a:ext>
            </a:extLst>
          </p:cNvPr>
          <p:cNvCxnSpPr/>
          <p:nvPr/>
        </p:nvCxnSpPr>
        <p:spPr>
          <a:xfrm rot="10800000">
            <a:off x="9419371" y="4538706"/>
            <a:ext cx="0" cy="585992"/>
          </a:xfrm>
          <a:prstGeom prst="straightConnector1">
            <a:avLst/>
          </a:prstGeom>
          <a:noFill/>
          <a:ln w="19050" cap="flat" cmpd="sng">
            <a:solidFill>
              <a:srgbClr val="0C0C0C"/>
            </a:solidFill>
            <a:prstDash val="dash"/>
            <a:round/>
            <a:headEnd type="none" w="sm" len="sm"/>
            <a:tailEnd type="none" w="sm" len="sm"/>
          </a:ln>
        </p:spPr>
      </p:cxnSp>
      <p:sp>
        <p:nvSpPr>
          <p:cNvPr id="17" name="Google Shape;762;p10">
            <a:extLst>
              <a:ext uri="{FF2B5EF4-FFF2-40B4-BE49-F238E27FC236}">
                <a16:creationId xmlns:a16="http://schemas.microsoft.com/office/drawing/2014/main" id="{F7484F79-7D59-125C-4A90-8CC464D2AA84}"/>
              </a:ext>
            </a:extLst>
          </p:cNvPr>
          <p:cNvSpPr/>
          <p:nvPr/>
        </p:nvSpPr>
        <p:spPr>
          <a:xfrm>
            <a:off x="1515078" y="4752872"/>
            <a:ext cx="1027911" cy="195493"/>
          </a:xfrm>
          <a:prstGeom prst="roundRect">
            <a:avLst>
              <a:gd name="adj" fmla="val 16667"/>
            </a:avLst>
          </a:prstGeom>
          <a:solidFill>
            <a:schemeClr val="lt1"/>
          </a:solidFill>
          <a:ln w="12700" cap="flat" cmpd="sng">
            <a:solidFill>
              <a:srgbClr val="7F7F7F"/>
            </a:solidFill>
            <a:prstDash val="solid"/>
            <a:round/>
            <a:headEnd type="none" w="sm" len="sm"/>
            <a:tailEnd type="none" w="sm" len="sm"/>
          </a:ln>
          <a:effectLst>
            <a:outerShdw blurRad="50800" dist="38100" dir="8100000" algn="tr" rotWithShape="0">
              <a:srgbClr val="000000">
                <a:alpha val="40000"/>
              </a:srgbClr>
            </a:outerShdw>
          </a:effectLst>
        </p:spPr>
        <p:txBody>
          <a:bodyPr spcFirstLastPara="1" wrap="square" lIns="121900" tIns="60933" rIns="121900" bIns="60933"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000000"/>
                </a:solidFill>
                <a:effectLst/>
                <a:uLnTx/>
                <a:uFillTx/>
                <a:latin typeface="Arial"/>
                <a:ea typeface="Arial"/>
                <a:cs typeface="Arial"/>
                <a:sym typeface="Arial"/>
              </a:rPr>
              <a:t>3.3%</a:t>
            </a:r>
            <a:endParaRPr kumimoji="0" sz="24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8" name="Google Shape;763;p10">
            <a:extLst>
              <a:ext uri="{FF2B5EF4-FFF2-40B4-BE49-F238E27FC236}">
                <a16:creationId xmlns:a16="http://schemas.microsoft.com/office/drawing/2014/main" id="{55FF7A25-652F-4BE9-CFBF-565D51D9A6D9}"/>
              </a:ext>
            </a:extLst>
          </p:cNvPr>
          <p:cNvSpPr/>
          <p:nvPr/>
        </p:nvSpPr>
        <p:spPr>
          <a:xfrm>
            <a:off x="4821858" y="4752872"/>
            <a:ext cx="1027911" cy="195493"/>
          </a:xfrm>
          <a:prstGeom prst="roundRect">
            <a:avLst>
              <a:gd name="adj" fmla="val 16667"/>
            </a:avLst>
          </a:prstGeom>
          <a:solidFill>
            <a:schemeClr val="lt1"/>
          </a:solidFill>
          <a:ln w="12700" cap="flat" cmpd="sng">
            <a:solidFill>
              <a:srgbClr val="7F7F7F"/>
            </a:solidFill>
            <a:prstDash val="solid"/>
            <a:round/>
            <a:headEnd type="none" w="sm" len="sm"/>
            <a:tailEnd type="none" w="sm" len="sm"/>
          </a:ln>
          <a:effectLst>
            <a:outerShdw blurRad="50800" dist="38100" dir="8100000" algn="tr" rotWithShape="0">
              <a:srgbClr val="000000">
                <a:alpha val="40000"/>
              </a:srgbClr>
            </a:outerShdw>
          </a:effectLst>
        </p:spPr>
        <p:txBody>
          <a:bodyPr spcFirstLastPara="1" wrap="square" lIns="121900" tIns="60933" rIns="121900" bIns="60933"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000000"/>
                </a:solidFill>
                <a:effectLst/>
                <a:uLnTx/>
                <a:uFillTx/>
                <a:latin typeface="Arial"/>
                <a:ea typeface="Arial"/>
                <a:cs typeface="Arial"/>
                <a:sym typeface="Arial"/>
              </a:rPr>
              <a:t>33.3%</a:t>
            </a:r>
            <a:endParaRPr kumimoji="0" sz="24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9" name="Google Shape;764;p10">
            <a:extLst>
              <a:ext uri="{FF2B5EF4-FFF2-40B4-BE49-F238E27FC236}">
                <a16:creationId xmlns:a16="http://schemas.microsoft.com/office/drawing/2014/main" id="{78862985-8827-32C6-FC4D-C28AA3B9E7DD}"/>
              </a:ext>
            </a:extLst>
          </p:cNvPr>
          <p:cNvSpPr/>
          <p:nvPr/>
        </p:nvSpPr>
        <p:spPr>
          <a:xfrm>
            <a:off x="6401334" y="4752872"/>
            <a:ext cx="1027911" cy="195493"/>
          </a:xfrm>
          <a:prstGeom prst="roundRect">
            <a:avLst>
              <a:gd name="adj" fmla="val 16667"/>
            </a:avLst>
          </a:prstGeom>
          <a:solidFill>
            <a:schemeClr val="lt1"/>
          </a:solidFill>
          <a:ln w="12700" cap="flat" cmpd="sng">
            <a:solidFill>
              <a:srgbClr val="7F7F7F"/>
            </a:solidFill>
            <a:prstDash val="solid"/>
            <a:round/>
            <a:headEnd type="none" w="sm" len="sm"/>
            <a:tailEnd type="none" w="sm" len="sm"/>
          </a:ln>
          <a:effectLst>
            <a:outerShdw blurRad="50800" dist="38100" dir="8100000" algn="tr" rotWithShape="0">
              <a:srgbClr val="000000">
                <a:alpha val="40000"/>
              </a:srgbClr>
            </a:outerShdw>
          </a:effectLst>
        </p:spPr>
        <p:txBody>
          <a:bodyPr spcFirstLastPara="1" wrap="square" lIns="121900" tIns="60933" rIns="121900" bIns="60933"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000000"/>
                </a:solidFill>
                <a:effectLst/>
                <a:uLnTx/>
                <a:uFillTx/>
                <a:latin typeface="Arial"/>
                <a:ea typeface="Arial"/>
                <a:cs typeface="Arial"/>
                <a:sym typeface="Arial"/>
              </a:rPr>
              <a:t>38.2%</a:t>
            </a:r>
            <a:endParaRPr kumimoji="0" sz="24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0" name="Google Shape;765;p10">
            <a:extLst>
              <a:ext uri="{FF2B5EF4-FFF2-40B4-BE49-F238E27FC236}">
                <a16:creationId xmlns:a16="http://schemas.microsoft.com/office/drawing/2014/main" id="{3BA23864-477E-E45D-514F-2E3D41B2E80B}"/>
              </a:ext>
            </a:extLst>
          </p:cNvPr>
          <p:cNvSpPr/>
          <p:nvPr/>
        </p:nvSpPr>
        <p:spPr>
          <a:xfrm>
            <a:off x="9633993" y="4752872"/>
            <a:ext cx="1027911" cy="195493"/>
          </a:xfrm>
          <a:prstGeom prst="roundRect">
            <a:avLst>
              <a:gd name="adj" fmla="val 16667"/>
            </a:avLst>
          </a:prstGeom>
          <a:solidFill>
            <a:schemeClr val="lt1"/>
          </a:solidFill>
          <a:ln w="12700" cap="flat" cmpd="sng">
            <a:solidFill>
              <a:srgbClr val="7F7F7F"/>
            </a:solidFill>
            <a:prstDash val="solid"/>
            <a:round/>
            <a:headEnd type="none" w="sm" len="sm"/>
            <a:tailEnd type="none" w="sm" len="sm"/>
          </a:ln>
          <a:effectLst>
            <a:outerShdw blurRad="50800" dist="38100" dir="8100000" algn="tr" rotWithShape="0">
              <a:srgbClr val="000000">
                <a:alpha val="40000"/>
              </a:srgbClr>
            </a:outerShdw>
          </a:effectLst>
        </p:spPr>
        <p:txBody>
          <a:bodyPr spcFirstLastPara="1" wrap="square" lIns="121900" tIns="60933" rIns="121900" bIns="60933"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000000"/>
                </a:solidFill>
                <a:effectLst/>
                <a:uLnTx/>
                <a:uFillTx/>
                <a:latin typeface="Arial"/>
                <a:ea typeface="Arial"/>
                <a:cs typeface="Arial"/>
                <a:sym typeface="Arial"/>
              </a:rPr>
              <a:t>0.7%</a:t>
            </a:r>
            <a:endParaRPr kumimoji="0" sz="24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1" name="Google Shape;766;p10">
            <a:extLst>
              <a:ext uri="{FF2B5EF4-FFF2-40B4-BE49-F238E27FC236}">
                <a16:creationId xmlns:a16="http://schemas.microsoft.com/office/drawing/2014/main" id="{B18AA6AA-7CD2-397C-7863-9E148023B63D}"/>
              </a:ext>
            </a:extLst>
          </p:cNvPr>
          <p:cNvSpPr/>
          <p:nvPr/>
        </p:nvSpPr>
        <p:spPr>
          <a:xfrm>
            <a:off x="1515078" y="4752872"/>
            <a:ext cx="1027911" cy="195493"/>
          </a:xfrm>
          <a:prstGeom prst="roundRect">
            <a:avLst>
              <a:gd name="adj" fmla="val 16667"/>
            </a:avLst>
          </a:prstGeom>
          <a:solidFill>
            <a:schemeClr val="lt1"/>
          </a:solidFill>
          <a:ln w="12700" cap="flat" cmpd="sng">
            <a:solidFill>
              <a:srgbClr val="7F7F7F"/>
            </a:solidFill>
            <a:prstDash val="solid"/>
            <a:round/>
            <a:headEnd type="none" w="sm" len="sm"/>
            <a:tailEnd type="none" w="sm" len="sm"/>
          </a:ln>
          <a:effectLst>
            <a:outerShdw blurRad="50800" dist="38100" dir="8100000" algn="tr" rotWithShape="0">
              <a:srgbClr val="000000">
                <a:alpha val="40000"/>
              </a:srgbClr>
            </a:outerShdw>
          </a:effectLst>
        </p:spPr>
        <p:txBody>
          <a:bodyPr spcFirstLastPara="1" wrap="square" lIns="121900" tIns="60933" rIns="121900" bIns="60933"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000000"/>
                </a:solidFill>
                <a:effectLst/>
                <a:uLnTx/>
                <a:uFillTx/>
                <a:latin typeface="Arial"/>
                <a:ea typeface="Arial"/>
                <a:cs typeface="Arial"/>
                <a:sym typeface="Arial"/>
              </a:rPr>
              <a:t>3.3%</a:t>
            </a:r>
            <a:endParaRPr kumimoji="0" sz="24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2" name="Google Shape;767;p10">
            <a:extLst>
              <a:ext uri="{FF2B5EF4-FFF2-40B4-BE49-F238E27FC236}">
                <a16:creationId xmlns:a16="http://schemas.microsoft.com/office/drawing/2014/main" id="{F954DA79-558A-1BF3-29C1-14787A7E1108}"/>
              </a:ext>
            </a:extLst>
          </p:cNvPr>
          <p:cNvSpPr/>
          <p:nvPr/>
        </p:nvSpPr>
        <p:spPr>
          <a:xfrm>
            <a:off x="3109773" y="4752872"/>
            <a:ext cx="1027905" cy="195493"/>
          </a:xfrm>
          <a:prstGeom prst="roundRect">
            <a:avLst>
              <a:gd name="adj" fmla="val 16667"/>
            </a:avLst>
          </a:prstGeom>
          <a:solidFill>
            <a:schemeClr val="lt1"/>
          </a:solidFill>
          <a:ln w="12700" cap="flat" cmpd="sng">
            <a:solidFill>
              <a:srgbClr val="7F7F7F"/>
            </a:solidFill>
            <a:prstDash val="solid"/>
            <a:round/>
            <a:headEnd type="none" w="sm" len="sm"/>
            <a:tailEnd type="none" w="sm" len="sm"/>
          </a:ln>
          <a:effectLst>
            <a:outerShdw blurRad="50800" dist="38100" dir="8100000" algn="tr" rotWithShape="0">
              <a:srgbClr val="000000">
                <a:alpha val="40000"/>
              </a:srgbClr>
            </a:outerShdw>
          </a:effectLst>
        </p:spPr>
        <p:txBody>
          <a:bodyPr spcFirstLastPara="1" wrap="square" lIns="121900" tIns="60933" rIns="121900" bIns="60933"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000000"/>
                </a:solidFill>
                <a:effectLst/>
                <a:uLnTx/>
                <a:uFillTx/>
                <a:latin typeface="Arial"/>
                <a:ea typeface="Arial"/>
                <a:cs typeface="Arial"/>
                <a:sym typeface="Arial"/>
              </a:rPr>
              <a:t>12.2%</a:t>
            </a:r>
            <a:endParaRPr kumimoji="0" sz="24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3" name="Google Shape;768;p10">
            <a:extLst>
              <a:ext uri="{FF2B5EF4-FFF2-40B4-BE49-F238E27FC236}">
                <a16:creationId xmlns:a16="http://schemas.microsoft.com/office/drawing/2014/main" id="{35120F13-E758-1374-5A65-44A38E0C74AE}"/>
              </a:ext>
            </a:extLst>
          </p:cNvPr>
          <p:cNvSpPr/>
          <p:nvPr/>
        </p:nvSpPr>
        <p:spPr>
          <a:xfrm>
            <a:off x="4821858" y="4752872"/>
            <a:ext cx="1027911" cy="195493"/>
          </a:xfrm>
          <a:prstGeom prst="roundRect">
            <a:avLst>
              <a:gd name="adj" fmla="val 16667"/>
            </a:avLst>
          </a:prstGeom>
          <a:solidFill>
            <a:schemeClr val="lt1"/>
          </a:solidFill>
          <a:ln w="12700" cap="flat" cmpd="sng">
            <a:solidFill>
              <a:srgbClr val="7F7F7F"/>
            </a:solidFill>
            <a:prstDash val="solid"/>
            <a:round/>
            <a:headEnd type="none" w="sm" len="sm"/>
            <a:tailEnd type="none" w="sm" len="sm"/>
          </a:ln>
          <a:effectLst>
            <a:outerShdw blurRad="50800" dist="38100" dir="8100000" algn="tr" rotWithShape="0">
              <a:srgbClr val="000000">
                <a:alpha val="40000"/>
              </a:srgbClr>
            </a:outerShdw>
          </a:effectLst>
        </p:spPr>
        <p:txBody>
          <a:bodyPr spcFirstLastPara="1" wrap="square" lIns="121900" tIns="60933" rIns="121900" bIns="60933"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000000"/>
                </a:solidFill>
                <a:effectLst/>
                <a:uLnTx/>
                <a:uFillTx/>
                <a:latin typeface="Arial"/>
                <a:ea typeface="Arial"/>
                <a:cs typeface="Arial"/>
                <a:sym typeface="Arial"/>
              </a:rPr>
              <a:t>33.3%</a:t>
            </a:r>
            <a:endParaRPr kumimoji="0" sz="24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4" name="Google Shape;769;p10">
            <a:extLst>
              <a:ext uri="{FF2B5EF4-FFF2-40B4-BE49-F238E27FC236}">
                <a16:creationId xmlns:a16="http://schemas.microsoft.com/office/drawing/2014/main" id="{16B74A03-831B-DBCF-505F-9DEA41092D25}"/>
              </a:ext>
            </a:extLst>
          </p:cNvPr>
          <p:cNvSpPr/>
          <p:nvPr/>
        </p:nvSpPr>
        <p:spPr>
          <a:xfrm>
            <a:off x="6401334" y="4752872"/>
            <a:ext cx="1027911" cy="195493"/>
          </a:xfrm>
          <a:prstGeom prst="roundRect">
            <a:avLst>
              <a:gd name="adj" fmla="val 16667"/>
            </a:avLst>
          </a:prstGeom>
          <a:solidFill>
            <a:schemeClr val="lt1"/>
          </a:solidFill>
          <a:ln w="12700" cap="flat" cmpd="sng">
            <a:solidFill>
              <a:srgbClr val="7F7F7F"/>
            </a:solidFill>
            <a:prstDash val="solid"/>
            <a:round/>
            <a:headEnd type="none" w="sm" len="sm"/>
            <a:tailEnd type="none" w="sm" len="sm"/>
          </a:ln>
          <a:effectLst>
            <a:outerShdw blurRad="50800" dist="38100" dir="8100000" algn="tr" rotWithShape="0">
              <a:srgbClr val="000000">
                <a:alpha val="40000"/>
              </a:srgbClr>
            </a:outerShdw>
          </a:effectLst>
        </p:spPr>
        <p:txBody>
          <a:bodyPr spcFirstLastPara="1" wrap="square" lIns="121900" tIns="60933" rIns="121900" bIns="60933"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000000"/>
                </a:solidFill>
                <a:effectLst/>
                <a:uLnTx/>
                <a:uFillTx/>
                <a:latin typeface="Arial"/>
                <a:ea typeface="Arial"/>
                <a:cs typeface="Arial"/>
                <a:sym typeface="Arial"/>
              </a:rPr>
              <a:t>38.2%</a:t>
            </a:r>
            <a:endParaRPr kumimoji="0" sz="24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5" name="Google Shape;770;p10">
            <a:extLst>
              <a:ext uri="{FF2B5EF4-FFF2-40B4-BE49-F238E27FC236}">
                <a16:creationId xmlns:a16="http://schemas.microsoft.com/office/drawing/2014/main" id="{8B16236C-DB8A-9B8C-618B-FD08430BDC27}"/>
              </a:ext>
            </a:extLst>
          </p:cNvPr>
          <p:cNvSpPr/>
          <p:nvPr/>
        </p:nvSpPr>
        <p:spPr>
          <a:xfrm>
            <a:off x="8052244" y="4752871"/>
            <a:ext cx="1026491" cy="195492"/>
          </a:xfrm>
          <a:prstGeom prst="roundRect">
            <a:avLst>
              <a:gd name="adj" fmla="val 16667"/>
            </a:avLst>
          </a:prstGeom>
          <a:solidFill>
            <a:schemeClr val="lt1"/>
          </a:solidFill>
          <a:ln w="12700" cap="flat" cmpd="sng">
            <a:solidFill>
              <a:srgbClr val="7F7F7F"/>
            </a:solidFill>
            <a:prstDash val="solid"/>
            <a:round/>
            <a:headEnd type="none" w="sm" len="sm"/>
            <a:tailEnd type="none" w="sm" len="sm"/>
          </a:ln>
          <a:effectLst>
            <a:outerShdw blurRad="50800" dist="38100" dir="8100000" algn="tr" rotWithShape="0">
              <a:srgbClr val="000000">
                <a:alpha val="40000"/>
              </a:srgbClr>
            </a:outerShdw>
          </a:effectLst>
        </p:spPr>
        <p:txBody>
          <a:bodyPr spcFirstLastPara="1" wrap="square" lIns="121900" tIns="60933" rIns="121900" bIns="60933"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000000"/>
                </a:solidFill>
                <a:effectLst/>
                <a:uLnTx/>
                <a:uFillTx/>
                <a:latin typeface="Arial"/>
                <a:ea typeface="Arial"/>
                <a:cs typeface="Arial"/>
                <a:sym typeface="Arial"/>
              </a:rPr>
              <a:t>11.1%</a:t>
            </a:r>
            <a:endParaRPr kumimoji="0" sz="24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71" name="Google Shape;771;p10"/>
          <p:cNvSpPr txBox="1"/>
          <p:nvPr/>
        </p:nvSpPr>
        <p:spPr>
          <a:xfrm>
            <a:off x="580988" y="6418237"/>
            <a:ext cx="4780149" cy="307722"/>
          </a:xfrm>
          <a:prstGeom prst="rect">
            <a:avLst/>
          </a:prstGeom>
          <a:noFill/>
          <a:ln>
            <a:noFill/>
          </a:ln>
        </p:spPr>
        <p:txBody>
          <a:bodyPr spcFirstLastPara="1" wrap="square" lIns="121900" tIns="60933" rIns="121900" bIns="60933"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srgbClr val="000000"/>
                </a:solidFill>
                <a:effectLst/>
                <a:uLnTx/>
                <a:uFillTx/>
                <a:latin typeface="Open Sans Light"/>
                <a:ea typeface="Open Sans Light"/>
                <a:cs typeface="Open Sans Light"/>
                <a:sym typeface="Open Sans Light"/>
              </a:rPr>
              <a:t>US OECD PIAAC literacy data (n=3892): </a:t>
            </a:r>
            <a:r>
              <a:rPr kumimoji="0" lang="en-GB" sz="600" b="0" i="0" u="sng" strike="noStrike" kern="1200" cap="none" spc="0" normalizeH="0" baseline="0" noProof="0">
                <a:ln>
                  <a:noFill/>
                </a:ln>
                <a:solidFill>
                  <a:srgbClr val="000000"/>
                </a:solidFill>
                <a:effectLst/>
                <a:uLnTx/>
                <a:uFillTx/>
                <a:latin typeface="Open Sans Light"/>
                <a:ea typeface="Open Sans Light"/>
                <a:cs typeface="Open Sans Light"/>
                <a:sym typeface="Open Sans Light"/>
                <a:hlinkClick r:id="rId3">
                  <a:extLst>
                    <a:ext uri="{A12FA001-AC4F-418D-AE19-62706E023703}">
                      <ahyp:hlinkClr xmlns:ahyp="http://schemas.microsoft.com/office/drawing/2018/hyperlinkcolor" val="tx"/>
                    </a:ext>
                  </a:extLst>
                </a:hlinkClick>
              </a:rPr>
              <a:t>https://webfs.oecd.org/piaac/puf-data/csv/</a:t>
            </a:r>
            <a:endParaRPr kumimoji="0" sz="600" b="0" i="0" u="none" strike="noStrike" kern="1200" cap="none" spc="0" normalizeH="0" baseline="0" noProof="0">
              <a:ln>
                <a:noFill/>
              </a:ln>
              <a:solidFill>
                <a:srgbClr val="000000"/>
              </a:solidFill>
              <a:effectLst/>
              <a:uLnTx/>
              <a:uFillTx/>
              <a:latin typeface="Open Sans Light"/>
              <a:ea typeface="Open Sans Light"/>
              <a:cs typeface="Open Sans Light"/>
              <a:sym typeface="Open Sans Light"/>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srgbClr val="000000"/>
                </a:solidFill>
                <a:effectLst/>
                <a:uLnTx/>
                <a:uFillTx/>
                <a:latin typeface="Open Sans Light"/>
                <a:ea typeface="Open Sans Light"/>
                <a:cs typeface="Open Sans Light"/>
                <a:sym typeface="Open Sans Light"/>
              </a:rPr>
              <a:t>Wiley Communications: What’s the latest US literacy rate? </a:t>
            </a:r>
            <a:r>
              <a:rPr kumimoji="0" lang="en-GB" sz="600" b="0" i="0" u="sng" strike="noStrike" kern="1200" cap="none" spc="0" normalizeH="0" baseline="0" noProof="0">
                <a:ln>
                  <a:noFill/>
                </a:ln>
                <a:solidFill>
                  <a:srgbClr val="000000"/>
                </a:solidFill>
                <a:effectLst/>
                <a:uLnTx/>
                <a:uFillTx/>
                <a:latin typeface="Open Sans Light"/>
                <a:ea typeface="Open Sans Light"/>
                <a:cs typeface="Open Sans Light"/>
                <a:sym typeface="Open Sans Light"/>
                <a:hlinkClick r:id="rId4">
                  <a:extLst>
                    <a:ext uri="{A12FA001-AC4F-418D-AE19-62706E023703}">
                      <ahyp:hlinkClr xmlns:ahyp="http://schemas.microsoft.com/office/drawing/2018/hyperlinkcolor" val="tx"/>
                    </a:ext>
                  </a:extLst>
                </a:hlinkClick>
              </a:rPr>
              <a:t>https://www.wyliecomm.com/2021/08/whats-the-latest-u-s-literacy-rate</a:t>
            </a:r>
            <a:r>
              <a:rPr kumimoji="0" lang="en-GB" sz="600" b="0" i="0" u="none" strike="noStrike" kern="1200" cap="none" spc="0" normalizeH="0" baseline="0" noProof="0">
                <a:ln>
                  <a:noFill/>
                </a:ln>
                <a:solidFill>
                  <a:srgbClr val="000000"/>
                </a:solidFill>
                <a:effectLst/>
                <a:uLnTx/>
                <a:uFillTx/>
                <a:latin typeface="Open Sans Light"/>
                <a:ea typeface="Open Sans Light"/>
                <a:cs typeface="Open Sans Light"/>
                <a:sym typeface="Open Sans Light"/>
              </a:rPr>
              <a:t>  </a:t>
            </a:r>
            <a:endParaRPr kumimoji="0" sz="600" b="0" i="0" u="none" strike="noStrike" kern="1200" cap="none" spc="0" normalizeH="0" baseline="0" noProof="0">
              <a:ln>
                <a:noFill/>
              </a:ln>
              <a:solidFill>
                <a:srgbClr val="000000"/>
              </a:solidFill>
              <a:effectLst/>
              <a:uLnTx/>
              <a:uFillTx/>
              <a:latin typeface="Arial" panose="020B0604020202020204"/>
              <a:ea typeface="+mn-ea"/>
              <a:cs typeface="+mn-cs"/>
            </a:endParaRPr>
          </a:p>
        </p:txBody>
      </p:sp>
    </p:spTree>
    <p:extLst>
      <p:ext uri="{BB962C8B-B14F-4D97-AF65-F5344CB8AC3E}">
        <p14:creationId xmlns:p14="http://schemas.microsoft.com/office/powerpoint/2010/main" val="162894312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8716217-36C5-6653-893C-707844D1937F}"/>
              </a:ext>
            </a:extLst>
          </p:cNvPr>
          <p:cNvSpPr>
            <a:spLocks noGrp="1"/>
          </p:cNvSpPr>
          <p:nvPr>
            <p:ph type="title"/>
          </p:nvPr>
        </p:nvSpPr>
        <p:spPr>
          <a:xfrm>
            <a:off x="765048" y="94917"/>
            <a:ext cx="10661904" cy="1255388"/>
          </a:xfrm>
        </p:spPr>
        <p:txBody>
          <a:bodyPr>
            <a:normAutofit/>
          </a:bodyPr>
          <a:lstStyle/>
          <a:p>
            <a:r>
              <a:rPr lang="en-GB"/>
              <a:t>AI </a:t>
            </a:r>
            <a:r>
              <a:rPr lang="en-GB" err="1"/>
              <a:t>aPLSs</a:t>
            </a:r>
            <a:r>
              <a:rPr lang="en-GB"/>
              <a:t> take less time to read than scientific abstracts</a:t>
            </a:r>
            <a:endParaRPr lang="en-US"/>
          </a:p>
        </p:txBody>
      </p:sp>
      <p:sp>
        <p:nvSpPr>
          <p:cNvPr id="10" name="Slide Number Placeholder 9">
            <a:extLst>
              <a:ext uri="{FF2B5EF4-FFF2-40B4-BE49-F238E27FC236}">
                <a16:creationId xmlns:a16="http://schemas.microsoft.com/office/drawing/2014/main" id="{A2241939-B547-C3D3-7722-22E84FF6A3EE}"/>
              </a:ext>
            </a:extLst>
          </p:cNvPr>
          <p:cNvSpPr>
            <a:spLocks noGrp="1"/>
          </p:cNvSpPr>
          <p:nvPr>
            <p:ph type="sldNum" sz="quarter" idx="12"/>
          </p:nvPr>
        </p:nvSpPr>
        <p:spPr>
          <a:xfrm>
            <a:off x="266470" y="6486524"/>
            <a:ext cx="527462" cy="365125"/>
          </a:xfrm>
          <a:prstGeom prst="rect">
            <a:avLst/>
          </a:prstGeom>
        </p:spPr>
        <p:txBody>
          <a:bodyPr/>
          <a:lstStyle>
            <a:defPPr>
              <a:defRPr lang="en-US"/>
            </a:defPPr>
            <a:lvl1pPr marL="0" algn="ctr" defTabSz="914400" rtl="0" eaLnBrk="1" latinLnBrk="0" hangingPunct="1">
              <a:defRPr sz="105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76B51402-D8AD-3345-AF1A-7CB73C854E7F}" type="slidenum">
              <a:rPr lang="en-US" smtClean="0"/>
              <a:pPr marL="0" marR="0" lvl="0" indent="0" algn="ctr" defTabSz="914400" rtl="0" eaLnBrk="1" fontAlgn="auto" latinLnBrk="0" hangingPunct="1">
                <a:lnSpc>
                  <a:spcPct val="100000"/>
                </a:lnSpc>
                <a:spcBef>
                  <a:spcPts val="0"/>
                </a:spcBef>
                <a:spcAft>
                  <a:spcPts val="0"/>
                </a:spcAft>
                <a:buClrTx/>
                <a:buSzTx/>
                <a:buFontTx/>
                <a:buNone/>
                <a:tabLst/>
                <a:defRPr/>
              </a:pPr>
              <a:t>52</a:t>
            </a:fld>
            <a:endParaRPr kumimoji="0" lang="en-US" sz="1050" b="0" i="0" u="none" strike="noStrike" kern="1200" cap="none" spc="0" normalizeH="0" baseline="0" noProof="0">
              <a:ln>
                <a:noFill/>
              </a:ln>
              <a:solidFill>
                <a:srgbClr val="00E5EF"/>
              </a:solidFill>
              <a:effectLst/>
              <a:uLnTx/>
              <a:uFillTx/>
              <a:latin typeface="Arial" panose="020B0604020202020204"/>
              <a:ea typeface="+mn-ea"/>
              <a:cs typeface="+mn-cs"/>
            </a:endParaRPr>
          </a:p>
        </p:txBody>
      </p:sp>
      <p:graphicFrame>
        <p:nvGraphicFramePr>
          <p:cNvPr id="2" name="Google Shape;778;p11">
            <a:extLst>
              <a:ext uri="{FF2B5EF4-FFF2-40B4-BE49-F238E27FC236}">
                <a16:creationId xmlns:a16="http://schemas.microsoft.com/office/drawing/2014/main" id="{9332AFA7-ABF3-5EC0-61DC-E932451BB577}"/>
              </a:ext>
            </a:extLst>
          </p:cNvPr>
          <p:cNvGraphicFramePr/>
          <p:nvPr/>
        </p:nvGraphicFramePr>
        <p:xfrm>
          <a:off x="515939" y="1991161"/>
          <a:ext cx="10456861" cy="4085237"/>
        </p:xfrm>
        <a:graphic>
          <a:graphicData uri="http://schemas.openxmlformats.org/drawingml/2006/chart">
            <c:chart xmlns:c="http://schemas.openxmlformats.org/drawingml/2006/chart" xmlns:r="http://schemas.openxmlformats.org/officeDocument/2006/relationships" r:id="rId2"/>
          </a:graphicData>
        </a:graphic>
      </p:graphicFrame>
      <p:grpSp>
        <p:nvGrpSpPr>
          <p:cNvPr id="3" name="Google Shape;779;p11">
            <a:extLst>
              <a:ext uri="{FF2B5EF4-FFF2-40B4-BE49-F238E27FC236}">
                <a16:creationId xmlns:a16="http://schemas.microsoft.com/office/drawing/2014/main" id="{996A7879-ABFC-1076-73C0-E7D0F012FA91}"/>
              </a:ext>
            </a:extLst>
          </p:cNvPr>
          <p:cNvGrpSpPr/>
          <p:nvPr/>
        </p:nvGrpSpPr>
        <p:grpSpPr>
          <a:xfrm rot="5400000">
            <a:off x="7754929" y="3461313"/>
            <a:ext cx="2227795" cy="400200"/>
            <a:chOff x="3259427" y="2200113"/>
            <a:chExt cx="343200" cy="400200"/>
          </a:xfrm>
        </p:grpSpPr>
        <p:sp>
          <p:nvSpPr>
            <p:cNvPr id="4" name="Google Shape;780;p11">
              <a:extLst>
                <a:ext uri="{FF2B5EF4-FFF2-40B4-BE49-F238E27FC236}">
                  <a16:creationId xmlns:a16="http://schemas.microsoft.com/office/drawing/2014/main" id="{5E99831C-7AFF-8282-2CEB-E3E8C77790B0}"/>
                </a:ext>
              </a:extLst>
            </p:cNvPr>
            <p:cNvSpPr/>
            <p:nvPr/>
          </p:nvSpPr>
          <p:spPr>
            <a:xfrm rot="5400000">
              <a:off x="3383650" y="2346050"/>
              <a:ext cx="100800" cy="336900"/>
            </a:xfrm>
            <a:prstGeom prst="leftBracket">
              <a:avLst>
                <a:gd name="adj" fmla="val 8333"/>
              </a:avLst>
            </a:prstGeom>
            <a:noFill/>
            <a:ln w="9525" cap="flat" cmpd="sng">
              <a:solidFill>
                <a:schemeClr val="dk2"/>
              </a:solidFill>
              <a:prstDash val="solid"/>
              <a:round/>
              <a:headEnd type="none" w="sm" len="sm"/>
              <a:tailEnd type="none" w="sm" len="sm"/>
            </a:ln>
          </p:spPr>
          <p:txBody>
            <a:bodyPr spcFirstLastPara="1" wrap="square" lIns="91433" tIns="91433" rIns="91433" bIns="91433"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Tx/>
                <a:buNone/>
                <a:tabLst/>
                <a:defRPr/>
              </a:pPr>
              <a:endParaRPr kumimoji="0" sz="1867"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5" name="Google Shape;781;p11">
              <a:extLst>
                <a:ext uri="{FF2B5EF4-FFF2-40B4-BE49-F238E27FC236}">
                  <a16:creationId xmlns:a16="http://schemas.microsoft.com/office/drawing/2014/main" id="{37C9339C-D289-2177-0639-868A5E3EA6F6}"/>
                </a:ext>
              </a:extLst>
            </p:cNvPr>
            <p:cNvSpPr txBox="1"/>
            <p:nvPr/>
          </p:nvSpPr>
          <p:spPr>
            <a:xfrm>
              <a:off x="3259427" y="2200113"/>
              <a:ext cx="343200" cy="400200"/>
            </a:xfrm>
            <a:prstGeom prst="rect">
              <a:avLst/>
            </a:prstGeom>
            <a:noFill/>
            <a:ln>
              <a:noFill/>
            </a:ln>
          </p:spPr>
          <p:txBody>
            <a:bodyPr spcFirstLastPara="1" wrap="square" lIns="91433" tIns="91433" rIns="91433" bIns="91433" anchor="t" anchorCtr="0">
              <a:normAutofit lnSpcReduction="10000"/>
            </a:bodyPr>
            <a:lstStyle/>
            <a:p>
              <a:pPr marL="0" marR="0" lvl="0" indent="0" algn="ctr" defTabSz="914400" rtl="0" eaLnBrk="1" fontAlgn="auto" latinLnBrk="0" hangingPunct="1">
                <a:lnSpc>
                  <a:spcPct val="100000"/>
                </a:lnSpc>
                <a:spcBef>
                  <a:spcPts val="0"/>
                </a:spcBef>
                <a:spcAft>
                  <a:spcPts val="0"/>
                </a:spcAft>
                <a:buClr>
                  <a:srgbClr val="000000"/>
                </a:buClr>
                <a:buSzPts val="1100"/>
                <a:buFontTx/>
                <a:buNone/>
                <a:tabLst/>
                <a:defRPr/>
              </a:pPr>
              <a:r>
                <a:rPr kumimoji="0" lang="en-GB" sz="1467" b="0" i="0" u="none" strike="noStrike" kern="1200" cap="none" spc="0" normalizeH="0" baseline="0" noProof="0">
                  <a:ln>
                    <a:noFill/>
                  </a:ln>
                  <a:solidFill>
                    <a:srgbClr val="000000"/>
                  </a:solidFill>
                  <a:effectLst/>
                  <a:uLnTx/>
                  <a:uFillTx/>
                  <a:latin typeface="Calibri"/>
                  <a:ea typeface="Calibri"/>
                  <a:cs typeface="Calibri"/>
                  <a:sym typeface="Calibri"/>
                </a:rPr>
                <a:t>*</a:t>
              </a:r>
              <a:endParaRPr kumimoji="0" sz="1467" b="0" i="0" u="none" strike="noStrike" kern="1200" cap="none" spc="0" normalizeH="0" baseline="0" noProof="0">
                <a:ln>
                  <a:noFill/>
                </a:ln>
                <a:solidFill>
                  <a:srgbClr val="000000"/>
                </a:solidFill>
                <a:effectLst/>
                <a:uLnTx/>
                <a:uFillTx/>
                <a:latin typeface="Calibri"/>
                <a:ea typeface="Calibri"/>
                <a:cs typeface="Calibri"/>
                <a:sym typeface="Calibri"/>
              </a:endParaRPr>
            </a:p>
          </p:txBody>
        </p:sp>
      </p:grpSp>
      <p:grpSp>
        <p:nvGrpSpPr>
          <p:cNvPr id="7" name="Google Shape;782;p11">
            <a:extLst>
              <a:ext uri="{FF2B5EF4-FFF2-40B4-BE49-F238E27FC236}">
                <a16:creationId xmlns:a16="http://schemas.microsoft.com/office/drawing/2014/main" id="{C808AC29-BFD2-A8E8-62A9-52FFEE97114C}"/>
              </a:ext>
            </a:extLst>
          </p:cNvPr>
          <p:cNvGrpSpPr/>
          <p:nvPr/>
        </p:nvGrpSpPr>
        <p:grpSpPr>
          <a:xfrm rot="5400000">
            <a:off x="7772280" y="3079176"/>
            <a:ext cx="1463520" cy="400200"/>
            <a:chOff x="3259427" y="2200113"/>
            <a:chExt cx="343200" cy="400200"/>
          </a:xfrm>
        </p:grpSpPr>
        <p:sp>
          <p:nvSpPr>
            <p:cNvPr id="8" name="Google Shape;783;p11">
              <a:extLst>
                <a:ext uri="{FF2B5EF4-FFF2-40B4-BE49-F238E27FC236}">
                  <a16:creationId xmlns:a16="http://schemas.microsoft.com/office/drawing/2014/main" id="{97329265-75C7-2ABE-3AE8-7E1A42FEC35A}"/>
                </a:ext>
              </a:extLst>
            </p:cNvPr>
            <p:cNvSpPr/>
            <p:nvPr/>
          </p:nvSpPr>
          <p:spPr>
            <a:xfrm rot="5400000">
              <a:off x="3383650" y="2346050"/>
              <a:ext cx="100800" cy="336900"/>
            </a:xfrm>
            <a:prstGeom prst="leftBracket">
              <a:avLst>
                <a:gd name="adj" fmla="val 8333"/>
              </a:avLst>
            </a:prstGeom>
            <a:noFill/>
            <a:ln w="9525" cap="flat" cmpd="sng">
              <a:solidFill>
                <a:schemeClr val="dk2"/>
              </a:solidFill>
              <a:prstDash val="solid"/>
              <a:round/>
              <a:headEnd type="none" w="sm" len="sm"/>
              <a:tailEnd type="none" w="sm" len="sm"/>
            </a:ln>
          </p:spPr>
          <p:txBody>
            <a:bodyPr spcFirstLastPara="1" wrap="square" lIns="91433" tIns="91433" rIns="91433" bIns="91433"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Tx/>
                <a:buNone/>
                <a:tabLst/>
                <a:defRPr/>
              </a:pPr>
              <a:endParaRPr kumimoji="0" sz="1867"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9" name="Google Shape;784;p11">
              <a:extLst>
                <a:ext uri="{FF2B5EF4-FFF2-40B4-BE49-F238E27FC236}">
                  <a16:creationId xmlns:a16="http://schemas.microsoft.com/office/drawing/2014/main" id="{A7D66F12-537A-FD92-E9A7-C2B23608F6D8}"/>
                </a:ext>
              </a:extLst>
            </p:cNvPr>
            <p:cNvSpPr txBox="1"/>
            <p:nvPr/>
          </p:nvSpPr>
          <p:spPr>
            <a:xfrm>
              <a:off x="3259427" y="2200113"/>
              <a:ext cx="343200" cy="400200"/>
            </a:xfrm>
            <a:prstGeom prst="rect">
              <a:avLst/>
            </a:prstGeom>
            <a:noFill/>
            <a:ln>
              <a:noFill/>
            </a:ln>
          </p:spPr>
          <p:txBody>
            <a:bodyPr spcFirstLastPara="1" wrap="square" lIns="91433" tIns="91433" rIns="91433" bIns="91433" anchor="t" anchorCtr="0">
              <a:normAutofit lnSpcReduction="10000"/>
            </a:bodyPr>
            <a:lstStyle/>
            <a:p>
              <a:pPr marL="0" marR="0" lvl="0" indent="0" algn="ctr" defTabSz="914400" rtl="0" eaLnBrk="1" fontAlgn="auto" latinLnBrk="0" hangingPunct="1">
                <a:lnSpc>
                  <a:spcPct val="100000"/>
                </a:lnSpc>
                <a:spcBef>
                  <a:spcPts val="0"/>
                </a:spcBef>
                <a:spcAft>
                  <a:spcPts val="0"/>
                </a:spcAft>
                <a:buClr>
                  <a:srgbClr val="000000"/>
                </a:buClr>
                <a:buSzPts val="1100"/>
                <a:buFontTx/>
                <a:buNone/>
                <a:tabLst/>
                <a:defRPr/>
              </a:pPr>
              <a:r>
                <a:rPr kumimoji="0" lang="en-GB" sz="1467" b="0" i="0" u="none" strike="noStrike" kern="1200" cap="none" spc="0" normalizeH="0" baseline="0" noProof="0">
                  <a:ln>
                    <a:noFill/>
                  </a:ln>
                  <a:solidFill>
                    <a:srgbClr val="000000"/>
                  </a:solidFill>
                  <a:effectLst/>
                  <a:uLnTx/>
                  <a:uFillTx/>
                  <a:latin typeface="Calibri"/>
                  <a:ea typeface="Calibri"/>
                  <a:cs typeface="Calibri"/>
                  <a:sym typeface="Calibri"/>
                </a:rPr>
                <a:t>*</a:t>
              </a:r>
              <a:endParaRPr kumimoji="0" sz="1467" b="0" i="0" u="none" strike="noStrike" kern="1200" cap="none" spc="0" normalizeH="0" baseline="0" noProof="0">
                <a:ln>
                  <a:noFill/>
                </a:ln>
                <a:solidFill>
                  <a:srgbClr val="000000"/>
                </a:solidFill>
                <a:effectLst/>
                <a:uLnTx/>
                <a:uFillTx/>
                <a:latin typeface="Calibri"/>
                <a:ea typeface="Calibri"/>
                <a:cs typeface="Calibri"/>
                <a:sym typeface="Calibri"/>
              </a:endParaRPr>
            </a:p>
          </p:txBody>
        </p:sp>
      </p:grpSp>
      <p:grpSp>
        <p:nvGrpSpPr>
          <p:cNvPr id="12" name="Google Shape;785;p11">
            <a:extLst>
              <a:ext uri="{FF2B5EF4-FFF2-40B4-BE49-F238E27FC236}">
                <a16:creationId xmlns:a16="http://schemas.microsoft.com/office/drawing/2014/main" id="{0AFCBB5E-D747-8851-80A1-7836B7F29524}"/>
              </a:ext>
            </a:extLst>
          </p:cNvPr>
          <p:cNvGrpSpPr/>
          <p:nvPr/>
        </p:nvGrpSpPr>
        <p:grpSpPr>
          <a:xfrm rot="5400000">
            <a:off x="7727412" y="2706137"/>
            <a:ext cx="717443" cy="400200"/>
            <a:chOff x="3259427" y="2200113"/>
            <a:chExt cx="343200" cy="400200"/>
          </a:xfrm>
        </p:grpSpPr>
        <p:sp>
          <p:nvSpPr>
            <p:cNvPr id="13" name="Google Shape;786;p11">
              <a:extLst>
                <a:ext uri="{FF2B5EF4-FFF2-40B4-BE49-F238E27FC236}">
                  <a16:creationId xmlns:a16="http://schemas.microsoft.com/office/drawing/2014/main" id="{EC46BC7B-DBF1-468C-93DC-81652AE3CBAE}"/>
                </a:ext>
              </a:extLst>
            </p:cNvPr>
            <p:cNvSpPr/>
            <p:nvPr/>
          </p:nvSpPr>
          <p:spPr>
            <a:xfrm rot="5400000">
              <a:off x="3383650" y="2346050"/>
              <a:ext cx="100800" cy="336900"/>
            </a:xfrm>
            <a:prstGeom prst="leftBracket">
              <a:avLst>
                <a:gd name="adj" fmla="val 8333"/>
              </a:avLst>
            </a:prstGeom>
            <a:noFill/>
            <a:ln w="9525" cap="flat" cmpd="sng">
              <a:solidFill>
                <a:schemeClr val="dk2"/>
              </a:solidFill>
              <a:prstDash val="solid"/>
              <a:round/>
              <a:headEnd type="none" w="sm" len="sm"/>
              <a:tailEnd type="none" w="sm" len="sm"/>
            </a:ln>
          </p:spPr>
          <p:txBody>
            <a:bodyPr spcFirstLastPara="1" wrap="square" lIns="91433" tIns="91433" rIns="91433" bIns="91433"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Tx/>
                <a:buNone/>
                <a:tabLst/>
                <a:defRPr/>
              </a:pPr>
              <a:endParaRPr kumimoji="0" sz="1867"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4" name="Google Shape;787;p11">
              <a:extLst>
                <a:ext uri="{FF2B5EF4-FFF2-40B4-BE49-F238E27FC236}">
                  <a16:creationId xmlns:a16="http://schemas.microsoft.com/office/drawing/2014/main" id="{B94FC228-8338-023D-8C31-1DA0BF9A675D}"/>
                </a:ext>
              </a:extLst>
            </p:cNvPr>
            <p:cNvSpPr txBox="1"/>
            <p:nvPr/>
          </p:nvSpPr>
          <p:spPr>
            <a:xfrm>
              <a:off x="3259427" y="2200113"/>
              <a:ext cx="343200" cy="400200"/>
            </a:xfrm>
            <a:prstGeom prst="rect">
              <a:avLst/>
            </a:prstGeom>
            <a:noFill/>
            <a:ln>
              <a:noFill/>
            </a:ln>
          </p:spPr>
          <p:txBody>
            <a:bodyPr spcFirstLastPara="1" wrap="square" lIns="91433" tIns="91433" rIns="91433" bIns="91433" anchor="t" anchorCtr="0">
              <a:normAutofit lnSpcReduction="10000"/>
            </a:bodyPr>
            <a:lstStyle/>
            <a:p>
              <a:pPr marL="0" marR="0" lvl="0" indent="0" algn="ctr" defTabSz="914400" rtl="0" eaLnBrk="1" fontAlgn="auto" latinLnBrk="0" hangingPunct="1">
                <a:lnSpc>
                  <a:spcPct val="100000"/>
                </a:lnSpc>
                <a:spcBef>
                  <a:spcPts val="0"/>
                </a:spcBef>
                <a:spcAft>
                  <a:spcPts val="0"/>
                </a:spcAft>
                <a:buClr>
                  <a:srgbClr val="000000"/>
                </a:buClr>
                <a:buSzPts val="1100"/>
                <a:buFontTx/>
                <a:buNone/>
                <a:tabLst/>
                <a:defRPr/>
              </a:pPr>
              <a:r>
                <a:rPr kumimoji="0" lang="en-GB" sz="1467" b="0" i="0" u="none" strike="noStrike" kern="1200" cap="none" spc="0" normalizeH="0" baseline="0" noProof="0">
                  <a:ln>
                    <a:noFill/>
                  </a:ln>
                  <a:solidFill>
                    <a:srgbClr val="000000"/>
                  </a:solidFill>
                  <a:effectLst/>
                  <a:uLnTx/>
                  <a:uFillTx/>
                  <a:latin typeface="Calibri"/>
                  <a:ea typeface="Calibri"/>
                  <a:cs typeface="Calibri"/>
                  <a:sym typeface="Calibri"/>
                </a:rPr>
                <a:t>*</a:t>
              </a:r>
              <a:endParaRPr kumimoji="0" sz="1467" b="0" i="0" u="none" strike="noStrike" kern="1200" cap="none" spc="0" normalizeH="0" baseline="0" noProof="0">
                <a:ln>
                  <a:noFill/>
                </a:ln>
                <a:solidFill>
                  <a:srgbClr val="000000"/>
                </a:solidFill>
                <a:effectLst/>
                <a:uLnTx/>
                <a:uFillTx/>
                <a:latin typeface="Calibri"/>
                <a:ea typeface="Calibri"/>
                <a:cs typeface="Calibri"/>
                <a:sym typeface="Calibri"/>
              </a:endParaRPr>
            </a:p>
          </p:txBody>
        </p:sp>
      </p:grpSp>
      <p:sp>
        <p:nvSpPr>
          <p:cNvPr id="15" name="Google Shape;771;p10">
            <a:extLst>
              <a:ext uri="{FF2B5EF4-FFF2-40B4-BE49-F238E27FC236}">
                <a16:creationId xmlns:a16="http://schemas.microsoft.com/office/drawing/2014/main" id="{B03C188F-7B1A-EC83-6747-F7FABB948B70}"/>
              </a:ext>
            </a:extLst>
          </p:cNvPr>
          <p:cNvSpPr txBox="1"/>
          <p:nvPr/>
        </p:nvSpPr>
        <p:spPr>
          <a:xfrm>
            <a:off x="530201" y="6332189"/>
            <a:ext cx="4780149" cy="400055"/>
          </a:xfrm>
          <a:prstGeom prst="rect">
            <a:avLst/>
          </a:prstGeom>
          <a:noFill/>
          <a:ln>
            <a:noFill/>
          </a:ln>
        </p:spPr>
        <p:txBody>
          <a:bodyPr spcFirstLastPara="1" wrap="square" lIns="121900" tIns="60933" rIns="121900" bIns="60933"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srgbClr val="000000"/>
                </a:solidFill>
                <a:effectLst/>
                <a:uLnTx/>
                <a:uFillTx/>
                <a:latin typeface="Open Sans Light"/>
                <a:ea typeface="Open Sans Light"/>
                <a:cs typeface="Open Sans Light"/>
                <a:sym typeface="Open Sans Light"/>
              </a:rPr>
              <a:t>Reading time calculated using algorithm published in </a:t>
            </a:r>
            <a:r>
              <a:rPr kumimoji="0" lang="en-GB" sz="600" b="0" i="0" u="none" strike="noStrike" kern="1200" cap="none" spc="0" normalizeH="0" baseline="0" noProof="0" err="1">
                <a:ln>
                  <a:noFill/>
                </a:ln>
                <a:solidFill>
                  <a:srgbClr val="000000"/>
                </a:solidFill>
                <a:effectLst/>
                <a:uLnTx/>
                <a:uFillTx/>
                <a:latin typeface="Open Sans Light"/>
                <a:ea typeface="Open Sans Light"/>
                <a:cs typeface="Open Sans Light"/>
                <a:sym typeface="Open Sans Light"/>
              </a:rPr>
              <a:t>Demberg</a:t>
            </a:r>
            <a:r>
              <a:rPr kumimoji="0" lang="en-GB" sz="600" b="0" i="0" u="none" strike="noStrike" kern="1200" cap="none" spc="0" normalizeH="0" baseline="0" noProof="0">
                <a:ln>
                  <a:noFill/>
                </a:ln>
                <a:solidFill>
                  <a:srgbClr val="000000"/>
                </a:solidFill>
                <a:effectLst/>
                <a:uLnTx/>
                <a:uFillTx/>
                <a:latin typeface="Open Sans Light"/>
                <a:ea typeface="Open Sans Light"/>
                <a:cs typeface="Open Sans Light"/>
                <a:sym typeface="Open Sans Light"/>
              </a:rPr>
              <a:t> V &amp; Keller F. Cognition 2008;109:193-210.</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srgbClr val="000000"/>
                </a:solidFill>
                <a:effectLst/>
                <a:uLnTx/>
                <a:uFillTx/>
                <a:latin typeface="Open Sans Light"/>
                <a:ea typeface="Open Sans Light"/>
                <a:cs typeface="Open Sans Light"/>
                <a:sym typeface="Open Sans Light"/>
              </a:rPr>
              <a:t>N=48 abstracts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srgbClr val="000000"/>
                </a:solidFill>
                <a:effectLst/>
                <a:uLnTx/>
                <a:uFillTx/>
                <a:latin typeface="Open Sans Light"/>
                <a:ea typeface="Open Sans Light"/>
                <a:cs typeface="Open Sans Light"/>
                <a:sym typeface="Open Sans Light"/>
              </a:rPr>
              <a:t>Analysis of variance with Bonferroni pairwise comparisons. *p&lt;0.01</a:t>
            </a:r>
          </a:p>
        </p:txBody>
      </p:sp>
    </p:spTree>
    <p:extLst>
      <p:ext uri="{BB962C8B-B14F-4D97-AF65-F5344CB8AC3E}">
        <p14:creationId xmlns:p14="http://schemas.microsoft.com/office/powerpoint/2010/main" val="176606431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8716217-36C5-6653-893C-707844D1937F}"/>
              </a:ext>
            </a:extLst>
          </p:cNvPr>
          <p:cNvSpPr>
            <a:spLocks noGrp="1"/>
          </p:cNvSpPr>
          <p:nvPr>
            <p:ph type="title"/>
          </p:nvPr>
        </p:nvSpPr>
        <p:spPr/>
        <p:txBody>
          <a:bodyPr/>
          <a:lstStyle/>
          <a:p>
            <a:r>
              <a:rPr lang="en-GB"/>
              <a:t>&gt;75% of AI </a:t>
            </a:r>
            <a:r>
              <a:rPr lang="en-GB" err="1"/>
              <a:t>aPLSs</a:t>
            </a:r>
            <a:r>
              <a:rPr lang="en-GB"/>
              <a:t> classed as ‘Good’ quality</a:t>
            </a:r>
            <a:endParaRPr lang="en-US"/>
          </a:p>
        </p:txBody>
      </p:sp>
      <p:sp>
        <p:nvSpPr>
          <p:cNvPr id="10" name="Slide Number Placeholder 9">
            <a:extLst>
              <a:ext uri="{FF2B5EF4-FFF2-40B4-BE49-F238E27FC236}">
                <a16:creationId xmlns:a16="http://schemas.microsoft.com/office/drawing/2014/main" id="{A2241939-B547-C3D3-7722-22E84FF6A3EE}"/>
              </a:ext>
            </a:extLst>
          </p:cNvPr>
          <p:cNvSpPr>
            <a:spLocks noGrp="1"/>
          </p:cNvSpPr>
          <p:nvPr>
            <p:ph type="sldNum" sz="quarter" idx="12"/>
          </p:nvPr>
        </p:nvSpPr>
        <p:spPr>
          <a:xfrm>
            <a:off x="266470" y="6486524"/>
            <a:ext cx="527462" cy="365125"/>
          </a:xfrm>
          <a:prstGeom prst="rect">
            <a:avLst/>
          </a:prstGeom>
        </p:spPr>
        <p:txBody>
          <a:bodyPr/>
          <a:lstStyle>
            <a:defPPr>
              <a:defRPr lang="en-US"/>
            </a:defPPr>
            <a:lvl1pPr marL="0" algn="ctr" defTabSz="914400" rtl="0" eaLnBrk="1" latinLnBrk="0" hangingPunct="1">
              <a:defRPr sz="105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76B51402-D8AD-3345-AF1A-7CB73C854E7F}" type="slidenum">
              <a:rPr lang="en-US" smtClean="0"/>
              <a:pPr marL="0" marR="0" lvl="0" indent="0" algn="ctr" defTabSz="914400" rtl="0" eaLnBrk="1" fontAlgn="auto" latinLnBrk="0" hangingPunct="1">
                <a:lnSpc>
                  <a:spcPct val="100000"/>
                </a:lnSpc>
                <a:spcBef>
                  <a:spcPts val="0"/>
                </a:spcBef>
                <a:spcAft>
                  <a:spcPts val="0"/>
                </a:spcAft>
                <a:buClrTx/>
                <a:buSzTx/>
                <a:buFontTx/>
                <a:buNone/>
                <a:tabLst/>
                <a:defRPr/>
              </a:pPr>
              <a:t>53</a:t>
            </a:fld>
            <a:endParaRPr kumimoji="0" lang="en-US" sz="1050" b="0" i="0" u="none" strike="noStrike" kern="1200" cap="none" spc="0" normalizeH="0" baseline="0" noProof="0">
              <a:ln>
                <a:noFill/>
              </a:ln>
              <a:solidFill>
                <a:srgbClr val="00E5EF"/>
              </a:solidFill>
              <a:effectLst/>
              <a:uLnTx/>
              <a:uFillTx/>
              <a:latin typeface="Arial" panose="020B0604020202020204"/>
              <a:ea typeface="+mn-ea"/>
              <a:cs typeface="+mn-cs"/>
            </a:endParaRPr>
          </a:p>
        </p:txBody>
      </p:sp>
      <p:sp>
        <p:nvSpPr>
          <p:cNvPr id="2" name="Google Shape;793;p12">
            <a:extLst>
              <a:ext uri="{FF2B5EF4-FFF2-40B4-BE49-F238E27FC236}">
                <a16:creationId xmlns:a16="http://schemas.microsoft.com/office/drawing/2014/main" id="{73CD54FD-0806-434C-850D-93D4FA4709B2}"/>
              </a:ext>
            </a:extLst>
          </p:cNvPr>
          <p:cNvSpPr txBox="1"/>
          <p:nvPr/>
        </p:nvSpPr>
        <p:spPr>
          <a:xfrm>
            <a:off x="596900" y="1465740"/>
            <a:ext cx="2984400" cy="507750"/>
          </a:xfrm>
          <a:prstGeom prst="rect">
            <a:avLst/>
          </a:prstGeom>
          <a:solidFill>
            <a:srgbClr val="4F2F92"/>
          </a:solidFill>
          <a:ln>
            <a:noFill/>
          </a:ln>
        </p:spPr>
        <p:txBody>
          <a:bodyPr spcFirstLastPara="1" wrap="square" lIns="121900" tIns="121900" rIns="121900" bIns="121900"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Tx/>
              <a:buNone/>
              <a:tabLst/>
              <a:defRPr/>
            </a:pPr>
            <a:r>
              <a:rPr kumimoji="0" lang="en-GB" sz="1867" b="1" i="0" u="none" strike="noStrike" kern="1200" cap="none" spc="0" normalizeH="0" baseline="0" noProof="0">
                <a:ln>
                  <a:noFill/>
                </a:ln>
                <a:solidFill>
                  <a:srgbClr val="FFFFFF"/>
                </a:solidFill>
                <a:effectLst/>
                <a:uLnTx/>
                <a:uFillTx/>
                <a:latin typeface="Calibri"/>
                <a:ea typeface="Calibri"/>
                <a:cs typeface="Calibri"/>
                <a:sym typeface="Calibri"/>
              </a:rPr>
              <a:t>Before optimization</a:t>
            </a:r>
            <a:endParaRPr kumimoji="0" sz="1867" b="1" i="0" u="none" strike="noStrike" kern="1200" cap="none" spc="0" normalizeH="0" baseline="0" noProof="0">
              <a:ln>
                <a:noFill/>
              </a:ln>
              <a:solidFill>
                <a:srgbClr val="FFFFFF"/>
              </a:solidFill>
              <a:effectLst/>
              <a:uLnTx/>
              <a:uFillTx/>
              <a:latin typeface="Calibri"/>
              <a:ea typeface="Calibri"/>
              <a:cs typeface="Calibri"/>
              <a:sym typeface="Calibri"/>
            </a:endParaRPr>
          </a:p>
        </p:txBody>
      </p:sp>
      <p:sp>
        <p:nvSpPr>
          <p:cNvPr id="3" name="Google Shape;794;p12">
            <a:extLst>
              <a:ext uri="{FF2B5EF4-FFF2-40B4-BE49-F238E27FC236}">
                <a16:creationId xmlns:a16="http://schemas.microsoft.com/office/drawing/2014/main" id="{71422C51-3454-E2C0-BCAF-E038A2BB4F22}"/>
              </a:ext>
            </a:extLst>
          </p:cNvPr>
          <p:cNvSpPr txBox="1"/>
          <p:nvPr/>
        </p:nvSpPr>
        <p:spPr>
          <a:xfrm>
            <a:off x="4876800" y="1465740"/>
            <a:ext cx="6604000" cy="507750"/>
          </a:xfrm>
          <a:prstGeom prst="rect">
            <a:avLst/>
          </a:prstGeom>
          <a:solidFill>
            <a:srgbClr val="4F2F92"/>
          </a:solidFill>
          <a:ln>
            <a:noFill/>
          </a:ln>
        </p:spPr>
        <p:txBody>
          <a:bodyPr spcFirstLastPara="1" wrap="square" lIns="121900" tIns="121900" rIns="121900" bIns="121900"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Tx/>
              <a:buNone/>
              <a:tabLst/>
              <a:defRPr/>
            </a:pPr>
            <a:r>
              <a:rPr kumimoji="0" lang="en-GB" sz="1867" b="1" i="0" u="none" strike="noStrike" kern="1200" cap="none" spc="0" normalizeH="0" baseline="0" noProof="0">
                <a:ln>
                  <a:noFill/>
                </a:ln>
                <a:solidFill>
                  <a:srgbClr val="FFFFFF"/>
                </a:solidFill>
                <a:effectLst/>
                <a:uLnTx/>
                <a:uFillTx/>
                <a:latin typeface="Calibri"/>
                <a:ea typeface="Calibri"/>
                <a:cs typeface="Calibri"/>
                <a:sym typeface="Calibri"/>
              </a:rPr>
              <a:t>After optimization*</a:t>
            </a:r>
            <a:endParaRPr kumimoji="0" sz="1867" b="1" i="0" u="none" strike="noStrike" kern="1200" cap="none" spc="0" normalizeH="0" baseline="0" noProof="0">
              <a:ln>
                <a:noFill/>
              </a:ln>
              <a:solidFill>
                <a:srgbClr val="FFFFFF"/>
              </a:solidFill>
              <a:effectLst/>
              <a:uLnTx/>
              <a:uFillTx/>
              <a:latin typeface="Calibri"/>
              <a:ea typeface="Calibri"/>
              <a:cs typeface="Calibri"/>
              <a:sym typeface="Calibri"/>
            </a:endParaRPr>
          </a:p>
        </p:txBody>
      </p:sp>
      <p:sp>
        <p:nvSpPr>
          <p:cNvPr id="4" name="Google Shape;795;p12">
            <a:extLst>
              <a:ext uri="{FF2B5EF4-FFF2-40B4-BE49-F238E27FC236}">
                <a16:creationId xmlns:a16="http://schemas.microsoft.com/office/drawing/2014/main" id="{28A9B3E9-C1AF-CFAF-26D0-46C727B364B3}"/>
              </a:ext>
            </a:extLst>
          </p:cNvPr>
          <p:cNvSpPr/>
          <p:nvPr/>
        </p:nvSpPr>
        <p:spPr>
          <a:xfrm rot="5400000">
            <a:off x="2797687" y="3998473"/>
            <a:ext cx="3108493" cy="584000"/>
          </a:xfrm>
          <a:prstGeom prst="triangle">
            <a:avLst>
              <a:gd name="adj" fmla="val 50000"/>
            </a:avLst>
          </a:prstGeom>
          <a:solidFill>
            <a:srgbClr val="4F2F92"/>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Tx/>
              <a:buNone/>
              <a:tabLst/>
              <a:defRPr/>
            </a:pPr>
            <a:endParaRPr kumimoji="0" sz="1867"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5" name="Google Shape;796;p12">
            <a:extLst>
              <a:ext uri="{FF2B5EF4-FFF2-40B4-BE49-F238E27FC236}">
                <a16:creationId xmlns:a16="http://schemas.microsoft.com/office/drawing/2014/main" id="{92ADF619-B0E5-D717-DC73-ADAAE1E7180B}"/>
              </a:ext>
            </a:extLst>
          </p:cNvPr>
          <p:cNvSpPr txBox="1"/>
          <p:nvPr/>
        </p:nvSpPr>
        <p:spPr>
          <a:xfrm>
            <a:off x="5546235" y="2186093"/>
            <a:ext cx="2053600" cy="381200"/>
          </a:xfrm>
          <a:prstGeom prst="rect">
            <a:avLst/>
          </a:prstGeom>
          <a:noFill/>
          <a:ln>
            <a:noFill/>
          </a:ln>
        </p:spPr>
        <p:txBody>
          <a:bodyPr spcFirstLastPara="1" wrap="square" lIns="121900" tIns="121900" rIns="121900" bIns="121900"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100"/>
              <a:buFontTx/>
              <a:buNone/>
              <a:tabLst/>
              <a:defRPr/>
            </a:pPr>
            <a:r>
              <a:rPr kumimoji="0" lang="en-GB" sz="1467" b="1" i="0" u="none" strike="noStrike" kern="1200" cap="none" spc="0" normalizeH="0" baseline="0" noProof="0">
                <a:ln>
                  <a:noFill/>
                </a:ln>
                <a:solidFill>
                  <a:srgbClr val="000000"/>
                </a:solidFill>
                <a:effectLst/>
                <a:uLnTx/>
                <a:uFillTx/>
                <a:latin typeface="Calibri"/>
                <a:ea typeface="Calibri"/>
                <a:cs typeface="Calibri"/>
                <a:sym typeface="Calibri"/>
              </a:rPr>
              <a:t>Approach 1</a:t>
            </a:r>
            <a:endParaRPr kumimoji="0" sz="1467" b="1" i="0" u="none" strike="noStrike" kern="1200" cap="none" spc="0" normalizeH="0" baseline="0" noProof="0">
              <a:ln>
                <a:noFill/>
              </a:ln>
              <a:solidFill>
                <a:srgbClr val="000000"/>
              </a:solidFill>
              <a:effectLst/>
              <a:uLnTx/>
              <a:uFillTx/>
              <a:latin typeface="Calibri"/>
              <a:ea typeface="Calibri"/>
              <a:cs typeface="Calibri"/>
              <a:sym typeface="Calibri"/>
            </a:endParaRPr>
          </a:p>
        </p:txBody>
      </p:sp>
      <p:sp>
        <p:nvSpPr>
          <p:cNvPr id="7" name="Google Shape;797;p12">
            <a:extLst>
              <a:ext uri="{FF2B5EF4-FFF2-40B4-BE49-F238E27FC236}">
                <a16:creationId xmlns:a16="http://schemas.microsoft.com/office/drawing/2014/main" id="{A3B22221-E80C-3B49-EFC3-465D103D9AF3}"/>
              </a:ext>
            </a:extLst>
          </p:cNvPr>
          <p:cNvSpPr txBox="1"/>
          <p:nvPr/>
        </p:nvSpPr>
        <p:spPr>
          <a:xfrm>
            <a:off x="9167099" y="2186080"/>
            <a:ext cx="2053600" cy="381200"/>
          </a:xfrm>
          <a:prstGeom prst="rect">
            <a:avLst/>
          </a:prstGeom>
          <a:noFill/>
          <a:ln>
            <a:noFill/>
          </a:ln>
        </p:spPr>
        <p:txBody>
          <a:bodyPr spcFirstLastPara="1" wrap="square" lIns="121900" tIns="121900" rIns="121900" bIns="121900"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100"/>
              <a:buFontTx/>
              <a:buNone/>
              <a:tabLst/>
              <a:defRPr/>
            </a:pPr>
            <a:r>
              <a:rPr kumimoji="0" lang="en-GB" sz="1467" b="1" i="0" u="none" strike="noStrike" kern="1200" cap="none" spc="0" normalizeH="0" baseline="0" noProof="0">
                <a:ln>
                  <a:noFill/>
                </a:ln>
                <a:solidFill>
                  <a:srgbClr val="000000"/>
                </a:solidFill>
                <a:effectLst/>
                <a:uLnTx/>
                <a:uFillTx/>
                <a:latin typeface="Calibri"/>
                <a:ea typeface="Calibri"/>
                <a:cs typeface="Calibri"/>
                <a:sym typeface="Calibri"/>
              </a:rPr>
              <a:t>Approach 2</a:t>
            </a:r>
            <a:endParaRPr kumimoji="0" sz="1467" b="1" i="0" u="none" strike="noStrike" kern="1200" cap="none" spc="0" normalizeH="0" baseline="0" noProof="0">
              <a:ln>
                <a:noFill/>
              </a:ln>
              <a:solidFill>
                <a:srgbClr val="000000"/>
              </a:solidFill>
              <a:effectLst/>
              <a:uLnTx/>
              <a:uFillTx/>
              <a:latin typeface="Calibri"/>
              <a:ea typeface="Calibri"/>
              <a:cs typeface="Calibri"/>
              <a:sym typeface="Calibri"/>
            </a:endParaRPr>
          </a:p>
        </p:txBody>
      </p:sp>
      <p:graphicFrame>
        <p:nvGraphicFramePr>
          <p:cNvPr id="8" name="Google Shape;800;p12">
            <a:extLst>
              <a:ext uri="{FF2B5EF4-FFF2-40B4-BE49-F238E27FC236}">
                <a16:creationId xmlns:a16="http://schemas.microsoft.com/office/drawing/2014/main" id="{6778176B-9B93-BF96-EC65-15EC2670C2EC}"/>
              </a:ext>
            </a:extLst>
          </p:cNvPr>
          <p:cNvGraphicFramePr/>
          <p:nvPr/>
        </p:nvGraphicFramePr>
        <p:xfrm>
          <a:off x="-552213" y="2535147"/>
          <a:ext cx="5282625" cy="3521751"/>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Google Shape;801;p12">
            <a:extLst>
              <a:ext uri="{FF2B5EF4-FFF2-40B4-BE49-F238E27FC236}">
                <a16:creationId xmlns:a16="http://schemas.microsoft.com/office/drawing/2014/main" id="{FB212DBA-16D2-AD83-59EF-0F9B54D5E72A}"/>
              </a:ext>
            </a:extLst>
          </p:cNvPr>
          <p:cNvGraphicFramePr/>
          <p:nvPr/>
        </p:nvGraphicFramePr>
        <p:xfrm>
          <a:off x="3932918" y="2535146"/>
          <a:ext cx="5282625" cy="352175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Google Shape;802;p12">
            <a:extLst>
              <a:ext uri="{FF2B5EF4-FFF2-40B4-BE49-F238E27FC236}">
                <a16:creationId xmlns:a16="http://schemas.microsoft.com/office/drawing/2014/main" id="{1D73B776-C02E-5D2B-86F4-24841DE2A3FD}"/>
              </a:ext>
            </a:extLst>
          </p:cNvPr>
          <p:cNvGraphicFramePr/>
          <p:nvPr/>
        </p:nvGraphicFramePr>
        <p:xfrm>
          <a:off x="7558944" y="2535145"/>
          <a:ext cx="5282625" cy="3521751"/>
        </p:xfrm>
        <a:graphic>
          <a:graphicData uri="http://schemas.openxmlformats.org/drawingml/2006/chart">
            <c:chart xmlns:c="http://schemas.openxmlformats.org/drawingml/2006/chart" xmlns:r="http://schemas.openxmlformats.org/officeDocument/2006/relationships" r:id="rId4"/>
          </a:graphicData>
        </a:graphic>
      </p:graphicFrame>
      <p:sp>
        <p:nvSpPr>
          <p:cNvPr id="13" name="Google Shape;803;p12">
            <a:extLst>
              <a:ext uri="{FF2B5EF4-FFF2-40B4-BE49-F238E27FC236}">
                <a16:creationId xmlns:a16="http://schemas.microsoft.com/office/drawing/2014/main" id="{6C80073C-5917-ED4D-D713-82F026C2EEEC}"/>
              </a:ext>
            </a:extLst>
          </p:cNvPr>
          <p:cNvSpPr txBox="1"/>
          <p:nvPr/>
        </p:nvSpPr>
        <p:spPr>
          <a:xfrm>
            <a:off x="1061075" y="2186080"/>
            <a:ext cx="2053600" cy="381200"/>
          </a:xfrm>
          <a:prstGeom prst="rect">
            <a:avLst/>
          </a:prstGeom>
          <a:noFill/>
          <a:ln>
            <a:noFill/>
          </a:ln>
        </p:spPr>
        <p:txBody>
          <a:bodyPr spcFirstLastPara="1" wrap="square" lIns="121900" tIns="121900" rIns="121900" bIns="121900"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100"/>
              <a:buFontTx/>
              <a:buNone/>
              <a:tabLst/>
              <a:defRPr/>
            </a:pPr>
            <a:r>
              <a:rPr kumimoji="0" lang="en-GB" sz="1467" b="1" i="0" u="none" strike="noStrike" kern="1200" cap="none" spc="0" normalizeH="0" baseline="0" noProof="0">
                <a:ln>
                  <a:noFill/>
                </a:ln>
                <a:solidFill>
                  <a:srgbClr val="000000"/>
                </a:solidFill>
                <a:effectLst/>
                <a:uLnTx/>
                <a:uFillTx/>
                <a:latin typeface="Calibri"/>
                <a:ea typeface="Calibri"/>
                <a:cs typeface="Calibri"/>
                <a:sym typeface="Calibri"/>
              </a:rPr>
              <a:t>Approach 1</a:t>
            </a:r>
            <a:endParaRPr kumimoji="0" sz="1467" b="1" i="0" u="none" strike="noStrike" kern="1200" cap="none" spc="0" normalizeH="0" baseline="0" noProof="0">
              <a:ln>
                <a:noFill/>
              </a:ln>
              <a:solidFill>
                <a:srgbClr val="000000"/>
              </a:solidFill>
              <a:effectLst/>
              <a:uLnTx/>
              <a:uFillTx/>
              <a:latin typeface="Calibri"/>
              <a:ea typeface="Calibri"/>
              <a:cs typeface="Calibri"/>
              <a:sym typeface="Calibri"/>
            </a:endParaRPr>
          </a:p>
        </p:txBody>
      </p:sp>
      <p:sp>
        <p:nvSpPr>
          <p:cNvPr id="16" name="Google Shape;799;p12">
            <a:extLst>
              <a:ext uri="{FF2B5EF4-FFF2-40B4-BE49-F238E27FC236}">
                <a16:creationId xmlns:a16="http://schemas.microsoft.com/office/drawing/2014/main" id="{2ADF305D-5807-08E8-0C77-AC163DDAC760}"/>
              </a:ext>
            </a:extLst>
          </p:cNvPr>
          <p:cNvSpPr txBox="1"/>
          <p:nvPr/>
        </p:nvSpPr>
        <p:spPr>
          <a:xfrm>
            <a:off x="547329" y="6219554"/>
            <a:ext cx="6771178" cy="533938"/>
          </a:xfrm>
          <a:prstGeom prst="rect">
            <a:avLst/>
          </a:prstGeom>
          <a:noFill/>
          <a:ln>
            <a:noFill/>
          </a:ln>
        </p:spPr>
        <p:txBody>
          <a:bodyPr spcFirstLastPara="1" wrap="square" lIns="121900" tIns="60933" rIns="121900" bIns="60933"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srgbClr val="000000"/>
                </a:solidFill>
                <a:effectLst/>
                <a:uLnTx/>
                <a:uFillTx/>
                <a:latin typeface="Open Sans Light" panose="020B0306030504020204" pitchFamily="34" charset="0"/>
                <a:ea typeface="Open Sans Light" panose="020B0306030504020204" pitchFamily="34" charset="0"/>
                <a:cs typeface="Open Sans Light" panose="020B0306030504020204" pitchFamily="34" charset="0"/>
                <a:sym typeface="Open Sans Light"/>
              </a:rPr>
              <a:t>*Process optimization included source content classification and discrepancy checks</a:t>
            </a:r>
            <a:endParaRPr kumimoji="0" sz="600" b="0" i="0" u="none" strike="noStrike" kern="1200" cap="none" spc="0" normalizeH="0" baseline="0" noProof="0">
              <a:ln>
                <a:noFill/>
              </a:ln>
              <a:solidFill>
                <a:srgbClr val="000000"/>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a:p>
            <a:pPr marL="0" marR="0" lvl="0" indent="0" algn="l" defTabSz="914400" rtl="0" eaLnBrk="1" fontAlgn="auto" latinLnBrk="0" hangingPunct="1">
              <a:lnSpc>
                <a:spcPct val="115000"/>
              </a:lnSpc>
              <a:spcBef>
                <a:spcPts val="0"/>
              </a:spcBef>
              <a:spcAft>
                <a:spcPts val="0"/>
              </a:spcAft>
              <a:buClr>
                <a:srgbClr val="000000"/>
              </a:buClr>
              <a:buSzPts val="1100"/>
              <a:buFontTx/>
              <a:buNone/>
              <a:tabLst/>
              <a:defRPr/>
            </a:pPr>
            <a:r>
              <a:rPr kumimoji="0" lang="en-GB" sz="600" b="1" i="0" u="sng" strike="noStrike" kern="1200" cap="none" spc="0" normalizeH="0" baseline="0" noProof="0">
                <a:ln>
                  <a:noFill/>
                </a:ln>
                <a:solidFill>
                  <a:srgbClr val="000000"/>
                </a:solidFill>
                <a:effectLst/>
                <a:uLnTx/>
                <a:uFillTx/>
                <a:latin typeface="Open Sans Light" panose="020B0306030504020204" pitchFamily="34" charset="0"/>
                <a:ea typeface="Open Sans Light" panose="020B0306030504020204" pitchFamily="34" charset="0"/>
                <a:cs typeface="Open Sans Light" panose="020B0306030504020204" pitchFamily="34" charset="0"/>
                <a:sym typeface="Open Sans Light"/>
              </a:rPr>
              <a:t>Scoring criteria</a:t>
            </a:r>
            <a:endParaRPr kumimoji="0" sz="600" b="0" i="0" u="none" strike="noStrike" kern="1200" cap="none" spc="0" normalizeH="0" baseline="0" noProof="0">
              <a:ln>
                <a:noFill/>
              </a:ln>
              <a:solidFill>
                <a:srgbClr val="000000"/>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a:p>
            <a:pPr marL="0" marR="0" lvl="0" indent="0" algn="l" defTabSz="914400" rtl="0" eaLnBrk="1" fontAlgn="auto" latinLnBrk="0" hangingPunct="1">
              <a:lnSpc>
                <a:spcPct val="115000"/>
              </a:lnSpc>
              <a:spcBef>
                <a:spcPts val="0"/>
              </a:spcBef>
              <a:spcAft>
                <a:spcPts val="0"/>
              </a:spcAft>
              <a:buClr>
                <a:srgbClr val="000000"/>
              </a:buClr>
              <a:buSzPts val="1100"/>
              <a:buFontTx/>
              <a:buNone/>
              <a:tabLst/>
              <a:defRPr/>
            </a:pPr>
            <a:r>
              <a:rPr kumimoji="0" lang="en-GB" sz="600" b="1" i="0" u="none" strike="noStrike" kern="1200" cap="none" spc="0" normalizeH="0" baseline="0" noProof="0">
                <a:ln>
                  <a:noFill/>
                </a:ln>
                <a:solidFill>
                  <a:srgbClr val="000000"/>
                </a:solidFill>
                <a:effectLst/>
                <a:uLnTx/>
                <a:uFillTx/>
                <a:latin typeface="Open Sans Light" panose="020B0306030504020204" pitchFamily="34" charset="0"/>
                <a:ea typeface="Open Sans Light" panose="020B0306030504020204" pitchFamily="34" charset="0"/>
                <a:cs typeface="Open Sans Light" panose="020B0306030504020204" pitchFamily="34" charset="0"/>
                <a:sym typeface="Open Sans Light"/>
              </a:rPr>
              <a:t>Good</a:t>
            </a:r>
            <a:r>
              <a:rPr kumimoji="0" lang="en-GB" sz="600" b="0" i="0" u="none" strike="noStrike" kern="1200" cap="none" spc="0" normalizeH="0" baseline="0" noProof="0">
                <a:ln>
                  <a:noFill/>
                </a:ln>
                <a:solidFill>
                  <a:srgbClr val="000000"/>
                </a:solidFill>
                <a:effectLst/>
                <a:uLnTx/>
                <a:uFillTx/>
                <a:latin typeface="Open Sans Light" panose="020B0306030504020204" pitchFamily="34" charset="0"/>
                <a:ea typeface="Open Sans Light" panose="020B0306030504020204" pitchFamily="34" charset="0"/>
                <a:cs typeface="Open Sans Light" panose="020B0306030504020204" pitchFamily="34" charset="0"/>
                <a:sym typeface="Open Sans Light"/>
              </a:rPr>
              <a:t>: Requires only minimal editing before being classed as a suitable first draft; </a:t>
            </a:r>
            <a:r>
              <a:rPr kumimoji="0" lang="en-GB" sz="600" b="1" i="0" u="none" strike="noStrike" kern="1200" cap="none" spc="0" normalizeH="0" baseline="0" noProof="0">
                <a:ln>
                  <a:noFill/>
                </a:ln>
                <a:solidFill>
                  <a:srgbClr val="000000"/>
                </a:solidFill>
                <a:effectLst/>
                <a:uLnTx/>
                <a:uFillTx/>
                <a:latin typeface="Open Sans Light" panose="020B0306030504020204" pitchFamily="34" charset="0"/>
                <a:ea typeface="Open Sans Light" panose="020B0306030504020204" pitchFamily="34" charset="0"/>
                <a:cs typeface="Open Sans Light" panose="020B0306030504020204" pitchFamily="34" charset="0"/>
                <a:sym typeface="Open Sans Light"/>
              </a:rPr>
              <a:t>Moderate</a:t>
            </a:r>
            <a:r>
              <a:rPr kumimoji="0" lang="en-GB" sz="600" b="0" i="0" u="none" strike="noStrike" kern="1200" cap="none" spc="0" normalizeH="0" baseline="0" noProof="0">
                <a:ln>
                  <a:noFill/>
                </a:ln>
                <a:solidFill>
                  <a:srgbClr val="000000"/>
                </a:solidFill>
                <a:effectLst/>
                <a:uLnTx/>
                <a:uFillTx/>
                <a:latin typeface="Open Sans Light" panose="020B0306030504020204" pitchFamily="34" charset="0"/>
                <a:ea typeface="Open Sans Light" panose="020B0306030504020204" pitchFamily="34" charset="0"/>
                <a:cs typeface="Open Sans Light" panose="020B0306030504020204" pitchFamily="34" charset="0"/>
                <a:sym typeface="Open Sans Light"/>
              </a:rPr>
              <a:t>: Requires some editing, has minor hallucinations, or in places has failed to accurately grasp key concepts from the source document; </a:t>
            </a:r>
            <a:r>
              <a:rPr kumimoji="0" lang="en-GB" sz="600" b="1" i="0" u="none" strike="noStrike" kern="1200" cap="none" spc="0" normalizeH="0" baseline="0" noProof="0">
                <a:ln>
                  <a:noFill/>
                </a:ln>
                <a:solidFill>
                  <a:srgbClr val="000000"/>
                </a:solidFill>
                <a:effectLst/>
                <a:uLnTx/>
                <a:uFillTx/>
                <a:latin typeface="Open Sans Light" panose="020B0306030504020204" pitchFamily="34" charset="0"/>
                <a:ea typeface="Open Sans Light" panose="020B0306030504020204" pitchFamily="34" charset="0"/>
                <a:cs typeface="Open Sans Light" panose="020B0306030504020204" pitchFamily="34" charset="0"/>
                <a:sym typeface="Open Sans Light"/>
              </a:rPr>
              <a:t>Poor</a:t>
            </a:r>
            <a:r>
              <a:rPr kumimoji="0" lang="en-GB" sz="600" b="0" i="0" u="none" strike="noStrike" kern="1200" cap="none" spc="0" normalizeH="0" baseline="0" noProof="0">
                <a:ln>
                  <a:noFill/>
                </a:ln>
                <a:solidFill>
                  <a:srgbClr val="000000"/>
                </a:solidFill>
                <a:effectLst/>
                <a:uLnTx/>
                <a:uFillTx/>
                <a:latin typeface="Open Sans Light" panose="020B0306030504020204" pitchFamily="34" charset="0"/>
                <a:ea typeface="Open Sans Light" panose="020B0306030504020204" pitchFamily="34" charset="0"/>
                <a:cs typeface="Open Sans Light" panose="020B0306030504020204" pitchFamily="34" charset="0"/>
                <a:sym typeface="Open Sans Light"/>
              </a:rPr>
              <a:t>: Failed to run the model (or only partly ran model), or there were major hallucinations, or poorly translated the source content to lay language</a:t>
            </a:r>
            <a:endParaRPr kumimoji="0" sz="600" b="0" i="0" u="none" strike="noStrike" kern="1200" cap="none" spc="0" normalizeH="0" baseline="0" noProof="0">
              <a:ln>
                <a:noFill/>
              </a:ln>
              <a:solidFill>
                <a:srgbClr val="000000"/>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p:txBody>
      </p:sp>
    </p:spTree>
    <p:extLst>
      <p:ext uri="{BB962C8B-B14F-4D97-AF65-F5344CB8AC3E}">
        <p14:creationId xmlns:p14="http://schemas.microsoft.com/office/powerpoint/2010/main" val="104334232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8716217-36C5-6653-893C-707844D1937F}"/>
              </a:ext>
            </a:extLst>
          </p:cNvPr>
          <p:cNvSpPr>
            <a:spLocks noGrp="1"/>
          </p:cNvSpPr>
          <p:nvPr>
            <p:ph type="title"/>
          </p:nvPr>
        </p:nvSpPr>
        <p:spPr/>
        <p:txBody>
          <a:bodyPr/>
          <a:lstStyle/>
          <a:p>
            <a:r>
              <a:rPr lang="en-US"/>
              <a:t>Strengths and limitations</a:t>
            </a:r>
          </a:p>
        </p:txBody>
      </p:sp>
      <p:sp>
        <p:nvSpPr>
          <p:cNvPr id="10" name="Slide Number Placeholder 9">
            <a:extLst>
              <a:ext uri="{FF2B5EF4-FFF2-40B4-BE49-F238E27FC236}">
                <a16:creationId xmlns:a16="http://schemas.microsoft.com/office/drawing/2014/main" id="{A2241939-B547-C3D3-7722-22E84FF6A3EE}"/>
              </a:ext>
            </a:extLst>
          </p:cNvPr>
          <p:cNvSpPr>
            <a:spLocks noGrp="1"/>
          </p:cNvSpPr>
          <p:nvPr>
            <p:ph type="sldNum" sz="quarter" idx="12"/>
          </p:nvPr>
        </p:nvSpPr>
        <p:spPr>
          <a:xfrm>
            <a:off x="266470" y="6486524"/>
            <a:ext cx="527462" cy="365125"/>
          </a:xfrm>
          <a:prstGeom prst="rect">
            <a:avLst/>
          </a:prstGeom>
        </p:spPr>
        <p:txBody>
          <a:bodyPr/>
          <a:lstStyle>
            <a:defPPr>
              <a:defRPr lang="en-US"/>
            </a:defPPr>
            <a:lvl1pPr marL="0" algn="ctr" defTabSz="914400" rtl="0" eaLnBrk="1" latinLnBrk="0" hangingPunct="1">
              <a:defRPr sz="105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76B51402-D8AD-3345-AF1A-7CB73C854E7F}" type="slidenum">
              <a:rPr lang="en-US" smtClean="0"/>
              <a:pPr marL="0" marR="0" lvl="0" indent="0" algn="ctr" defTabSz="914400" rtl="0" eaLnBrk="1" fontAlgn="auto" latinLnBrk="0" hangingPunct="1">
                <a:lnSpc>
                  <a:spcPct val="100000"/>
                </a:lnSpc>
                <a:spcBef>
                  <a:spcPts val="0"/>
                </a:spcBef>
                <a:spcAft>
                  <a:spcPts val="0"/>
                </a:spcAft>
                <a:buClrTx/>
                <a:buSzTx/>
                <a:buFontTx/>
                <a:buNone/>
                <a:tabLst/>
                <a:defRPr/>
              </a:pPr>
              <a:t>54</a:t>
            </a:fld>
            <a:endParaRPr kumimoji="0" lang="en-US" sz="1050" b="0" i="0" u="none" strike="noStrike" kern="1200" cap="none" spc="0" normalizeH="0" baseline="0" noProof="0">
              <a:ln>
                <a:noFill/>
              </a:ln>
              <a:solidFill>
                <a:srgbClr val="00E5EF"/>
              </a:solidFill>
              <a:effectLst/>
              <a:uLnTx/>
              <a:uFillTx/>
              <a:latin typeface="Arial" panose="020B0604020202020204"/>
              <a:ea typeface="+mn-ea"/>
              <a:cs typeface="+mn-cs"/>
            </a:endParaRPr>
          </a:p>
        </p:txBody>
      </p:sp>
      <p:sp>
        <p:nvSpPr>
          <p:cNvPr id="11" name="Footer Placeholder 10">
            <a:extLst>
              <a:ext uri="{FF2B5EF4-FFF2-40B4-BE49-F238E27FC236}">
                <a16:creationId xmlns:a16="http://schemas.microsoft.com/office/drawing/2014/main" id="{6D4381A0-010B-410B-4C5F-DEBC427BFC13}"/>
              </a:ext>
            </a:extLst>
          </p:cNvPr>
          <p:cNvSpPr>
            <a:spLocks noGrp="1"/>
          </p:cNvSpPr>
          <p:nvPr>
            <p:ph type="ftr" sz="quarter" idx="11"/>
          </p:nvPr>
        </p:nvSpPr>
        <p:spPr>
          <a:xfrm>
            <a:off x="351312" y="6486524"/>
            <a:ext cx="11489376" cy="365125"/>
          </a:xfrm>
          <a:prstGeom prst="rect">
            <a:avLst/>
          </a:prstGeom>
        </p:spPr>
        <p:txBody>
          <a:bodyPr/>
          <a:lstStyle>
            <a:defPPr>
              <a:defRPr lang="en-US"/>
            </a:defPPr>
            <a:lvl1pPr marL="0" algn="ctr"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t>This information is for educational use only. Do not copy. Do not distribute.</a:t>
            </a:r>
            <a:endParaRPr kumimoji="0" lang="en-US" sz="10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 name="Google Shape;809;p13">
            <a:extLst>
              <a:ext uri="{FF2B5EF4-FFF2-40B4-BE49-F238E27FC236}">
                <a16:creationId xmlns:a16="http://schemas.microsoft.com/office/drawing/2014/main" id="{E3B65B89-A2AD-A062-5F0A-35298D4DAE23}"/>
              </a:ext>
            </a:extLst>
          </p:cNvPr>
          <p:cNvSpPr/>
          <p:nvPr/>
        </p:nvSpPr>
        <p:spPr>
          <a:xfrm>
            <a:off x="0" y="1489099"/>
            <a:ext cx="6096000" cy="5368901"/>
          </a:xfrm>
          <a:prstGeom prst="rect">
            <a:avLst/>
          </a:prstGeom>
          <a:solidFill>
            <a:srgbClr val="92D050"/>
          </a:solidFill>
          <a:ln>
            <a:noFill/>
          </a:ln>
        </p:spPr>
        <p:txBody>
          <a:bodyPr spcFirstLastPara="1" wrap="square" lIns="121900" tIns="60933" rIns="121900" bIns="60933"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67" b="0" i="0" u="none" strike="noStrike" kern="1200" cap="none" spc="0" normalizeH="0" baseline="0" noProof="0">
              <a:ln>
                <a:noFill/>
              </a:ln>
              <a:solidFill>
                <a:srgbClr val="FFFFFF"/>
              </a:solidFill>
              <a:effectLst/>
              <a:uLnTx/>
              <a:uFillTx/>
              <a:latin typeface="Arial"/>
              <a:ea typeface="Arial"/>
              <a:cs typeface="Arial"/>
              <a:sym typeface="Arial"/>
            </a:endParaRPr>
          </a:p>
        </p:txBody>
      </p:sp>
      <p:sp>
        <p:nvSpPr>
          <p:cNvPr id="3" name="Google Shape;810;p13">
            <a:extLst>
              <a:ext uri="{FF2B5EF4-FFF2-40B4-BE49-F238E27FC236}">
                <a16:creationId xmlns:a16="http://schemas.microsoft.com/office/drawing/2014/main" id="{34BA1B0A-E372-0516-275B-0D3BD9565F8A}"/>
              </a:ext>
            </a:extLst>
          </p:cNvPr>
          <p:cNvSpPr/>
          <p:nvPr/>
        </p:nvSpPr>
        <p:spPr>
          <a:xfrm>
            <a:off x="6096000" y="1489099"/>
            <a:ext cx="6096000" cy="5368901"/>
          </a:xfrm>
          <a:prstGeom prst="rect">
            <a:avLst/>
          </a:prstGeom>
          <a:solidFill>
            <a:srgbClr val="00B0F0"/>
          </a:solidFill>
          <a:ln>
            <a:noFill/>
          </a:ln>
        </p:spPr>
        <p:txBody>
          <a:bodyPr spcFirstLastPara="1" wrap="square" lIns="121900" tIns="60933" rIns="121900" bIns="60933"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67" b="0" i="0" u="none" strike="noStrike" kern="1200" cap="none" spc="0" normalizeH="0" baseline="0" noProof="0">
              <a:ln>
                <a:noFill/>
              </a:ln>
              <a:solidFill>
                <a:srgbClr val="FFFFFF"/>
              </a:solidFill>
              <a:effectLst/>
              <a:uLnTx/>
              <a:uFillTx/>
              <a:latin typeface="Arial"/>
              <a:ea typeface="Arial"/>
              <a:cs typeface="Arial"/>
              <a:sym typeface="Arial"/>
            </a:endParaRPr>
          </a:p>
        </p:txBody>
      </p:sp>
      <p:sp>
        <p:nvSpPr>
          <p:cNvPr id="4" name="Google Shape;811;p13">
            <a:extLst>
              <a:ext uri="{FF2B5EF4-FFF2-40B4-BE49-F238E27FC236}">
                <a16:creationId xmlns:a16="http://schemas.microsoft.com/office/drawing/2014/main" id="{4193131F-3DE9-5191-CBC2-6970CB874EE7}"/>
              </a:ext>
            </a:extLst>
          </p:cNvPr>
          <p:cNvSpPr/>
          <p:nvPr/>
        </p:nvSpPr>
        <p:spPr>
          <a:xfrm rot="5400000">
            <a:off x="5377764" y="2294426"/>
            <a:ext cx="1158289" cy="1469461"/>
          </a:xfrm>
          <a:custGeom>
            <a:avLst/>
            <a:gdLst/>
            <a:ahLst/>
            <a:cxnLst/>
            <a:rect l="l" t="t" r="r" b="b"/>
            <a:pathLst>
              <a:path w="249" h="316" extrusionOk="0">
                <a:moveTo>
                  <a:pt x="125" y="316"/>
                </a:moveTo>
                <a:cubicBezTo>
                  <a:pt x="156" y="279"/>
                  <a:pt x="200" y="234"/>
                  <a:pt x="227" y="197"/>
                </a:cubicBezTo>
                <a:cubicBezTo>
                  <a:pt x="242" y="175"/>
                  <a:pt x="249" y="151"/>
                  <a:pt x="249" y="125"/>
                </a:cubicBezTo>
                <a:cubicBezTo>
                  <a:pt x="249" y="56"/>
                  <a:pt x="194" y="0"/>
                  <a:pt x="125" y="0"/>
                </a:cubicBezTo>
                <a:cubicBezTo>
                  <a:pt x="56" y="0"/>
                  <a:pt x="0" y="56"/>
                  <a:pt x="0" y="125"/>
                </a:cubicBezTo>
                <a:cubicBezTo>
                  <a:pt x="0" y="151"/>
                  <a:pt x="8" y="175"/>
                  <a:pt x="23" y="197"/>
                </a:cubicBezTo>
                <a:cubicBezTo>
                  <a:pt x="49" y="234"/>
                  <a:pt x="94" y="279"/>
                  <a:pt x="125" y="316"/>
                </a:cubicBezTo>
                <a:close/>
                <a:moveTo>
                  <a:pt x="125" y="33"/>
                </a:moveTo>
                <a:cubicBezTo>
                  <a:pt x="175" y="33"/>
                  <a:pt x="217" y="74"/>
                  <a:pt x="217" y="125"/>
                </a:cubicBezTo>
                <a:cubicBezTo>
                  <a:pt x="217" y="176"/>
                  <a:pt x="175" y="217"/>
                  <a:pt x="125" y="217"/>
                </a:cubicBezTo>
                <a:cubicBezTo>
                  <a:pt x="74" y="217"/>
                  <a:pt x="33" y="176"/>
                  <a:pt x="33" y="125"/>
                </a:cubicBezTo>
                <a:cubicBezTo>
                  <a:pt x="33" y="74"/>
                  <a:pt x="74" y="33"/>
                  <a:pt x="125" y="33"/>
                </a:cubicBezTo>
                <a:close/>
                <a:moveTo>
                  <a:pt x="125" y="70"/>
                </a:moveTo>
                <a:cubicBezTo>
                  <a:pt x="155" y="70"/>
                  <a:pt x="179" y="95"/>
                  <a:pt x="179" y="125"/>
                </a:cubicBezTo>
                <a:cubicBezTo>
                  <a:pt x="179" y="155"/>
                  <a:pt x="155" y="179"/>
                  <a:pt x="125" y="179"/>
                </a:cubicBezTo>
                <a:cubicBezTo>
                  <a:pt x="95" y="179"/>
                  <a:pt x="70" y="155"/>
                  <a:pt x="70" y="125"/>
                </a:cubicBezTo>
                <a:cubicBezTo>
                  <a:pt x="70" y="95"/>
                  <a:pt x="95" y="70"/>
                  <a:pt x="125" y="70"/>
                </a:cubicBezTo>
                <a:close/>
              </a:path>
            </a:pathLst>
          </a:custGeom>
          <a:solidFill>
            <a:srgbClr val="92D050"/>
          </a:solidFill>
          <a:ln>
            <a:noFill/>
          </a:ln>
          <a:effectLst>
            <a:outerShdw blurRad="50800" dist="38100" dir="8100000" algn="tr" rotWithShape="0">
              <a:srgbClr val="000000">
                <a:alpha val="40000"/>
              </a:srgbClr>
            </a:outerShdw>
          </a:effectLst>
        </p:spPr>
        <p:txBody>
          <a:bodyPr spcFirstLastPara="1" wrap="square" lIns="91400" tIns="45700" rIns="91400"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5" name="Google Shape;812;p13">
            <a:extLst>
              <a:ext uri="{FF2B5EF4-FFF2-40B4-BE49-F238E27FC236}">
                <a16:creationId xmlns:a16="http://schemas.microsoft.com/office/drawing/2014/main" id="{71671758-45E0-33E5-81AF-0A32FA40C84F}"/>
              </a:ext>
            </a:extLst>
          </p:cNvPr>
          <p:cNvSpPr/>
          <p:nvPr/>
        </p:nvSpPr>
        <p:spPr>
          <a:xfrm>
            <a:off x="5612044" y="2550083"/>
            <a:ext cx="986528" cy="977221"/>
          </a:xfrm>
          <a:prstGeom prst="ellipse">
            <a:avLst/>
          </a:prstGeom>
          <a:solidFill>
            <a:schemeClr val="lt1"/>
          </a:solidFill>
          <a:ln>
            <a:noFill/>
          </a:ln>
        </p:spPr>
        <p:txBody>
          <a:bodyPr spcFirstLastPara="1" wrap="square" lIns="121900" tIns="60933" rIns="121900" bIns="60933"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67" b="0" i="0" u="none" strike="noStrike" kern="1200" cap="none" spc="0" normalizeH="0" baseline="0" noProof="0">
              <a:ln>
                <a:noFill/>
              </a:ln>
              <a:solidFill>
                <a:srgbClr val="FFFFFF"/>
              </a:solidFill>
              <a:effectLst/>
              <a:uLnTx/>
              <a:uFillTx/>
              <a:latin typeface="Arial"/>
              <a:ea typeface="Arial"/>
              <a:cs typeface="Arial"/>
              <a:sym typeface="Arial"/>
            </a:endParaRPr>
          </a:p>
        </p:txBody>
      </p:sp>
      <p:grpSp>
        <p:nvGrpSpPr>
          <p:cNvPr id="7" name="Google Shape;813;p13">
            <a:extLst>
              <a:ext uri="{FF2B5EF4-FFF2-40B4-BE49-F238E27FC236}">
                <a16:creationId xmlns:a16="http://schemas.microsoft.com/office/drawing/2014/main" id="{6FB5A423-FBCF-E805-29D2-6B129A4D7D23}"/>
              </a:ext>
            </a:extLst>
          </p:cNvPr>
          <p:cNvGrpSpPr/>
          <p:nvPr/>
        </p:nvGrpSpPr>
        <p:grpSpPr>
          <a:xfrm>
            <a:off x="5824850" y="2741726"/>
            <a:ext cx="560917" cy="537633"/>
            <a:chOff x="2346325" y="1344613"/>
            <a:chExt cx="420688" cy="403225"/>
          </a:xfrm>
        </p:grpSpPr>
        <p:sp>
          <p:nvSpPr>
            <p:cNvPr id="8" name="Google Shape;814;p13">
              <a:extLst>
                <a:ext uri="{FF2B5EF4-FFF2-40B4-BE49-F238E27FC236}">
                  <a16:creationId xmlns:a16="http://schemas.microsoft.com/office/drawing/2014/main" id="{E9796BB2-7D99-EB1C-FB97-00887726D528}"/>
                </a:ext>
              </a:extLst>
            </p:cNvPr>
            <p:cNvSpPr/>
            <p:nvPr/>
          </p:nvSpPr>
          <p:spPr>
            <a:xfrm>
              <a:off x="2451100" y="1344613"/>
              <a:ext cx="315913" cy="403225"/>
            </a:xfrm>
            <a:custGeom>
              <a:avLst/>
              <a:gdLst/>
              <a:ahLst/>
              <a:cxnLst/>
              <a:rect l="l" t="t" r="r" b="b"/>
              <a:pathLst>
                <a:path w="106" h="135" extrusionOk="0">
                  <a:moveTo>
                    <a:pt x="23" y="135"/>
                  </a:moveTo>
                  <a:cubicBezTo>
                    <a:pt x="15" y="135"/>
                    <a:pt x="8" y="133"/>
                    <a:pt x="2" y="130"/>
                  </a:cubicBezTo>
                  <a:cubicBezTo>
                    <a:pt x="2" y="129"/>
                    <a:pt x="2" y="129"/>
                    <a:pt x="1" y="129"/>
                  </a:cubicBezTo>
                  <a:cubicBezTo>
                    <a:pt x="0" y="127"/>
                    <a:pt x="0" y="127"/>
                    <a:pt x="0" y="127"/>
                  </a:cubicBezTo>
                  <a:cubicBezTo>
                    <a:pt x="0" y="127"/>
                    <a:pt x="0" y="127"/>
                    <a:pt x="0" y="126"/>
                  </a:cubicBezTo>
                  <a:cubicBezTo>
                    <a:pt x="0" y="69"/>
                    <a:pt x="0" y="69"/>
                    <a:pt x="0" y="69"/>
                  </a:cubicBezTo>
                  <a:cubicBezTo>
                    <a:pt x="0" y="69"/>
                    <a:pt x="1" y="68"/>
                    <a:pt x="1" y="68"/>
                  </a:cubicBezTo>
                  <a:cubicBezTo>
                    <a:pt x="2" y="67"/>
                    <a:pt x="3" y="66"/>
                    <a:pt x="4" y="66"/>
                  </a:cubicBezTo>
                  <a:cubicBezTo>
                    <a:pt x="6" y="64"/>
                    <a:pt x="8" y="63"/>
                    <a:pt x="10" y="61"/>
                  </a:cubicBezTo>
                  <a:cubicBezTo>
                    <a:pt x="19" y="54"/>
                    <a:pt x="25" y="43"/>
                    <a:pt x="29" y="30"/>
                  </a:cubicBezTo>
                  <a:cubicBezTo>
                    <a:pt x="30" y="26"/>
                    <a:pt x="31" y="22"/>
                    <a:pt x="32" y="17"/>
                  </a:cubicBezTo>
                  <a:cubicBezTo>
                    <a:pt x="32" y="15"/>
                    <a:pt x="32" y="13"/>
                    <a:pt x="32" y="12"/>
                  </a:cubicBezTo>
                  <a:cubicBezTo>
                    <a:pt x="33" y="11"/>
                    <a:pt x="33" y="10"/>
                    <a:pt x="33" y="10"/>
                  </a:cubicBezTo>
                  <a:cubicBezTo>
                    <a:pt x="33" y="9"/>
                    <a:pt x="33" y="8"/>
                    <a:pt x="33" y="7"/>
                  </a:cubicBezTo>
                  <a:cubicBezTo>
                    <a:pt x="35" y="2"/>
                    <a:pt x="38" y="0"/>
                    <a:pt x="43" y="0"/>
                  </a:cubicBezTo>
                  <a:cubicBezTo>
                    <a:pt x="49" y="0"/>
                    <a:pt x="53" y="3"/>
                    <a:pt x="53" y="7"/>
                  </a:cubicBezTo>
                  <a:cubicBezTo>
                    <a:pt x="54" y="10"/>
                    <a:pt x="54" y="10"/>
                    <a:pt x="54" y="10"/>
                  </a:cubicBezTo>
                  <a:cubicBezTo>
                    <a:pt x="55" y="20"/>
                    <a:pt x="57" y="31"/>
                    <a:pt x="56" y="41"/>
                  </a:cubicBezTo>
                  <a:cubicBezTo>
                    <a:pt x="56" y="46"/>
                    <a:pt x="55" y="49"/>
                    <a:pt x="53" y="53"/>
                  </a:cubicBezTo>
                  <a:cubicBezTo>
                    <a:pt x="70" y="53"/>
                    <a:pt x="70" y="53"/>
                    <a:pt x="70" y="53"/>
                  </a:cubicBezTo>
                  <a:cubicBezTo>
                    <a:pt x="77" y="53"/>
                    <a:pt x="85" y="53"/>
                    <a:pt x="92" y="53"/>
                  </a:cubicBezTo>
                  <a:cubicBezTo>
                    <a:pt x="94" y="53"/>
                    <a:pt x="96" y="53"/>
                    <a:pt x="98" y="54"/>
                  </a:cubicBezTo>
                  <a:cubicBezTo>
                    <a:pt x="103" y="55"/>
                    <a:pt x="105" y="58"/>
                    <a:pt x="106" y="63"/>
                  </a:cubicBezTo>
                  <a:cubicBezTo>
                    <a:pt x="106" y="69"/>
                    <a:pt x="106" y="69"/>
                    <a:pt x="106" y="69"/>
                  </a:cubicBezTo>
                  <a:cubicBezTo>
                    <a:pt x="106" y="73"/>
                    <a:pt x="103" y="77"/>
                    <a:pt x="99" y="79"/>
                  </a:cubicBezTo>
                  <a:cubicBezTo>
                    <a:pt x="103" y="82"/>
                    <a:pt x="103" y="87"/>
                    <a:pt x="102" y="90"/>
                  </a:cubicBezTo>
                  <a:cubicBezTo>
                    <a:pt x="102" y="94"/>
                    <a:pt x="99" y="96"/>
                    <a:pt x="95" y="97"/>
                  </a:cubicBezTo>
                  <a:cubicBezTo>
                    <a:pt x="98" y="100"/>
                    <a:pt x="99" y="104"/>
                    <a:pt x="98" y="108"/>
                  </a:cubicBezTo>
                  <a:cubicBezTo>
                    <a:pt x="97" y="112"/>
                    <a:pt x="94" y="114"/>
                    <a:pt x="90" y="115"/>
                  </a:cubicBezTo>
                  <a:cubicBezTo>
                    <a:pt x="94" y="119"/>
                    <a:pt x="95" y="123"/>
                    <a:pt x="93" y="128"/>
                  </a:cubicBezTo>
                  <a:cubicBezTo>
                    <a:pt x="91" y="133"/>
                    <a:pt x="87" y="135"/>
                    <a:pt x="81" y="135"/>
                  </a:cubicBezTo>
                  <a:cubicBezTo>
                    <a:pt x="28" y="135"/>
                    <a:pt x="28" y="135"/>
                    <a:pt x="28" y="135"/>
                  </a:cubicBezTo>
                  <a:cubicBezTo>
                    <a:pt x="27" y="135"/>
                    <a:pt x="25" y="135"/>
                    <a:pt x="24" y="135"/>
                  </a:cubicBezTo>
                  <a:lnTo>
                    <a:pt x="23" y="135"/>
                  </a:lnTo>
                  <a:close/>
                  <a:moveTo>
                    <a:pt x="5" y="126"/>
                  </a:moveTo>
                  <a:cubicBezTo>
                    <a:pt x="10" y="129"/>
                    <a:pt x="16" y="131"/>
                    <a:pt x="23" y="131"/>
                  </a:cubicBezTo>
                  <a:cubicBezTo>
                    <a:pt x="24" y="131"/>
                    <a:pt x="24" y="131"/>
                    <a:pt x="24" y="131"/>
                  </a:cubicBezTo>
                  <a:cubicBezTo>
                    <a:pt x="25" y="131"/>
                    <a:pt x="27" y="131"/>
                    <a:pt x="28" y="131"/>
                  </a:cubicBezTo>
                  <a:cubicBezTo>
                    <a:pt x="81" y="131"/>
                    <a:pt x="81" y="131"/>
                    <a:pt x="81" y="131"/>
                  </a:cubicBezTo>
                  <a:cubicBezTo>
                    <a:pt x="84" y="131"/>
                    <a:pt x="88" y="130"/>
                    <a:pt x="89" y="127"/>
                  </a:cubicBezTo>
                  <a:cubicBezTo>
                    <a:pt x="90" y="124"/>
                    <a:pt x="90" y="121"/>
                    <a:pt x="87" y="118"/>
                  </a:cubicBezTo>
                  <a:cubicBezTo>
                    <a:pt x="86" y="117"/>
                    <a:pt x="85" y="117"/>
                    <a:pt x="84" y="115"/>
                  </a:cubicBezTo>
                  <a:cubicBezTo>
                    <a:pt x="84" y="115"/>
                    <a:pt x="84" y="114"/>
                    <a:pt x="84" y="113"/>
                  </a:cubicBezTo>
                  <a:cubicBezTo>
                    <a:pt x="84" y="112"/>
                    <a:pt x="85" y="112"/>
                    <a:pt x="86" y="112"/>
                  </a:cubicBezTo>
                  <a:cubicBezTo>
                    <a:pt x="90" y="112"/>
                    <a:pt x="93" y="110"/>
                    <a:pt x="94" y="106"/>
                  </a:cubicBezTo>
                  <a:cubicBezTo>
                    <a:pt x="94" y="103"/>
                    <a:pt x="93" y="101"/>
                    <a:pt x="90" y="98"/>
                  </a:cubicBezTo>
                  <a:cubicBezTo>
                    <a:pt x="89" y="97"/>
                    <a:pt x="89" y="97"/>
                    <a:pt x="89" y="96"/>
                  </a:cubicBezTo>
                  <a:cubicBezTo>
                    <a:pt x="89" y="95"/>
                    <a:pt x="90" y="94"/>
                    <a:pt x="91" y="94"/>
                  </a:cubicBezTo>
                  <a:cubicBezTo>
                    <a:pt x="96" y="94"/>
                    <a:pt x="98" y="91"/>
                    <a:pt x="98" y="89"/>
                  </a:cubicBezTo>
                  <a:cubicBezTo>
                    <a:pt x="99" y="85"/>
                    <a:pt x="98" y="82"/>
                    <a:pt x="93" y="80"/>
                  </a:cubicBezTo>
                  <a:cubicBezTo>
                    <a:pt x="92" y="79"/>
                    <a:pt x="91" y="78"/>
                    <a:pt x="91" y="78"/>
                  </a:cubicBezTo>
                  <a:cubicBezTo>
                    <a:pt x="91" y="77"/>
                    <a:pt x="92" y="76"/>
                    <a:pt x="93" y="76"/>
                  </a:cubicBezTo>
                  <a:cubicBezTo>
                    <a:pt x="94" y="75"/>
                    <a:pt x="94" y="75"/>
                    <a:pt x="95" y="75"/>
                  </a:cubicBezTo>
                  <a:cubicBezTo>
                    <a:pt x="99" y="75"/>
                    <a:pt x="101" y="72"/>
                    <a:pt x="101" y="69"/>
                  </a:cubicBezTo>
                  <a:cubicBezTo>
                    <a:pt x="101" y="63"/>
                    <a:pt x="101" y="63"/>
                    <a:pt x="101" y="63"/>
                  </a:cubicBezTo>
                  <a:cubicBezTo>
                    <a:pt x="101" y="60"/>
                    <a:pt x="100" y="58"/>
                    <a:pt x="97" y="58"/>
                  </a:cubicBezTo>
                  <a:cubicBezTo>
                    <a:pt x="96" y="57"/>
                    <a:pt x="94" y="57"/>
                    <a:pt x="92" y="57"/>
                  </a:cubicBezTo>
                  <a:cubicBezTo>
                    <a:pt x="85" y="57"/>
                    <a:pt x="77" y="57"/>
                    <a:pt x="70" y="57"/>
                  </a:cubicBezTo>
                  <a:cubicBezTo>
                    <a:pt x="48" y="57"/>
                    <a:pt x="48" y="57"/>
                    <a:pt x="48" y="57"/>
                  </a:cubicBezTo>
                  <a:cubicBezTo>
                    <a:pt x="48" y="57"/>
                    <a:pt x="47" y="57"/>
                    <a:pt x="46" y="56"/>
                  </a:cubicBezTo>
                  <a:cubicBezTo>
                    <a:pt x="46" y="55"/>
                    <a:pt x="46" y="54"/>
                    <a:pt x="47" y="54"/>
                  </a:cubicBezTo>
                  <a:cubicBezTo>
                    <a:pt x="50" y="50"/>
                    <a:pt x="52" y="46"/>
                    <a:pt x="52" y="41"/>
                  </a:cubicBezTo>
                  <a:cubicBezTo>
                    <a:pt x="53" y="31"/>
                    <a:pt x="51" y="20"/>
                    <a:pt x="50" y="10"/>
                  </a:cubicBezTo>
                  <a:cubicBezTo>
                    <a:pt x="49" y="8"/>
                    <a:pt x="49" y="8"/>
                    <a:pt x="49" y="8"/>
                  </a:cubicBezTo>
                  <a:cubicBezTo>
                    <a:pt x="49" y="6"/>
                    <a:pt x="46" y="4"/>
                    <a:pt x="44" y="4"/>
                  </a:cubicBezTo>
                  <a:cubicBezTo>
                    <a:pt x="44" y="4"/>
                    <a:pt x="44" y="4"/>
                    <a:pt x="44" y="4"/>
                  </a:cubicBezTo>
                  <a:cubicBezTo>
                    <a:pt x="41" y="4"/>
                    <a:pt x="38" y="4"/>
                    <a:pt x="37" y="8"/>
                  </a:cubicBezTo>
                  <a:cubicBezTo>
                    <a:pt x="37" y="9"/>
                    <a:pt x="37" y="9"/>
                    <a:pt x="37" y="10"/>
                  </a:cubicBezTo>
                  <a:cubicBezTo>
                    <a:pt x="37" y="11"/>
                    <a:pt x="37" y="12"/>
                    <a:pt x="37" y="12"/>
                  </a:cubicBezTo>
                  <a:cubicBezTo>
                    <a:pt x="36" y="14"/>
                    <a:pt x="36" y="16"/>
                    <a:pt x="36" y="18"/>
                  </a:cubicBezTo>
                  <a:cubicBezTo>
                    <a:pt x="35" y="23"/>
                    <a:pt x="34" y="27"/>
                    <a:pt x="33" y="32"/>
                  </a:cubicBezTo>
                  <a:cubicBezTo>
                    <a:pt x="29" y="45"/>
                    <a:pt x="22" y="56"/>
                    <a:pt x="13" y="65"/>
                  </a:cubicBezTo>
                  <a:cubicBezTo>
                    <a:pt x="11" y="66"/>
                    <a:pt x="9" y="68"/>
                    <a:pt x="7" y="69"/>
                  </a:cubicBezTo>
                  <a:cubicBezTo>
                    <a:pt x="6" y="70"/>
                    <a:pt x="5" y="70"/>
                    <a:pt x="4" y="70"/>
                  </a:cubicBezTo>
                  <a:cubicBezTo>
                    <a:pt x="4" y="126"/>
                    <a:pt x="4" y="126"/>
                    <a:pt x="4" y="126"/>
                  </a:cubicBezTo>
                  <a:lnTo>
                    <a:pt x="5" y="126"/>
                  </a:lnTo>
                  <a:close/>
                </a:path>
              </a:pathLst>
            </a:custGeom>
            <a:solidFill>
              <a:srgbClr val="92D050"/>
            </a:solidFill>
            <a:ln>
              <a:noFill/>
            </a:ln>
          </p:spPr>
          <p:txBody>
            <a:bodyPr spcFirstLastPara="1" wrap="square" lIns="121900" tIns="60933" rIns="121900" bIns="60933"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67"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9" name="Google Shape;815;p13">
              <a:extLst>
                <a:ext uri="{FF2B5EF4-FFF2-40B4-BE49-F238E27FC236}">
                  <a16:creationId xmlns:a16="http://schemas.microsoft.com/office/drawing/2014/main" id="{8288AE18-6EF3-3FEE-696E-85380B2EE834}"/>
                </a:ext>
              </a:extLst>
            </p:cNvPr>
            <p:cNvSpPr/>
            <p:nvPr/>
          </p:nvSpPr>
          <p:spPr>
            <a:xfrm>
              <a:off x="2346325" y="1544638"/>
              <a:ext cx="87313" cy="193675"/>
            </a:xfrm>
            <a:custGeom>
              <a:avLst/>
              <a:gdLst/>
              <a:ahLst/>
              <a:cxnLst/>
              <a:rect l="l" t="t" r="r" b="b"/>
              <a:pathLst>
                <a:path w="29" h="65" extrusionOk="0">
                  <a:moveTo>
                    <a:pt x="27" y="65"/>
                  </a:moveTo>
                  <a:cubicBezTo>
                    <a:pt x="2" y="65"/>
                    <a:pt x="2" y="65"/>
                    <a:pt x="2" y="65"/>
                  </a:cubicBezTo>
                  <a:cubicBezTo>
                    <a:pt x="1" y="65"/>
                    <a:pt x="0" y="64"/>
                    <a:pt x="0" y="63"/>
                  </a:cubicBezTo>
                  <a:cubicBezTo>
                    <a:pt x="0" y="2"/>
                    <a:pt x="0" y="2"/>
                    <a:pt x="0" y="2"/>
                  </a:cubicBezTo>
                  <a:cubicBezTo>
                    <a:pt x="0" y="1"/>
                    <a:pt x="1" y="0"/>
                    <a:pt x="2" y="0"/>
                  </a:cubicBezTo>
                  <a:cubicBezTo>
                    <a:pt x="27" y="0"/>
                    <a:pt x="27" y="0"/>
                    <a:pt x="27" y="0"/>
                  </a:cubicBezTo>
                  <a:cubicBezTo>
                    <a:pt x="28" y="0"/>
                    <a:pt x="29" y="1"/>
                    <a:pt x="29" y="2"/>
                  </a:cubicBezTo>
                  <a:cubicBezTo>
                    <a:pt x="29" y="63"/>
                    <a:pt x="29" y="63"/>
                    <a:pt x="29" y="63"/>
                  </a:cubicBezTo>
                  <a:cubicBezTo>
                    <a:pt x="29" y="64"/>
                    <a:pt x="28" y="65"/>
                    <a:pt x="27" y="65"/>
                  </a:cubicBezTo>
                  <a:close/>
                  <a:moveTo>
                    <a:pt x="4" y="61"/>
                  </a:moveTo>
                  <a:cubicBezTo>
                    <a:pt x="25" y="61"/>
                    <a:pt x="25" y="61"/>
                    <a:pt x="25" y="61"/>
                  </a:cubicBezTo>
                  <a:cubicBezTo>
                    <a:pt x="25" y="4"/>
                    <a:pt x="25" y="4"/>
                    <a:pt x="25" y="4"/>
                  </a:cubicBezTo>
                  <a:cubicBezTo>
                    <a:pt x="4" y="4"/>
                    <a:pt x="4" y="4"/>
                    <a:pt x="4" y="4"/>
                  </a:cubicBezTo>
                  <a:lnTo>
                    <a:pt x="4" y="61"/>
                  </a:lnTo>
                  <a:close/>
                </a:path>
              </a:pathLst>
            </a:custGeom>
            <a:solidFill>
              <a:srgbClr val="92D050"/>
            </a:solidFill>
            <a:ln>
              <a:noFill/>
            </a:ln>
          </p:spPr>
          <p:txBody>
            <a:bodyPr spcFirstLastPara="1" wrap="square" lIns="121900" tIns="60933" rIns="121900" bIns="60933"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67" b="0" i="0" u="none" strike="noStrike" kern="1200" cap="none" spc="0" normalizeH="0" baseline="0" noProof="0">
                <a:ln>
                  <a:noFill/>
                </a:ln>
                <a:solidFill>
                  <a:srgbClr val="000000"/>
                </a:solidFill>
                <a:effectLst/>
                <a:uLnTx/>
                <a:uFillTx/>
                <a:latin typeface="Arial"/>
                <a:ea typeface="Arial"/>
                <a:cs typeface="Arial"/>
                <a:sym typeface="Arial"/>
              </a:endParaRPr>
            </a:p>
          </p:txBody>
        </p:sp>
      </p:grpSp>
      <p:sp>
        <p:nvSpPr>
          <p:cNvPr id="12" name="Google Shape;816;p13">
            <a:extLst>
              <a:ext uri="{FF2B5EF4-FFF2-40B4-BE49-F238E27FC236}">
                <a16:creationId xmlns:a16="http://schemas.microsoft.com/office/drawing/2014/main" id="{12A4400B-C334-0BFF-CE84-E8FB94E05DD4}"/>
              </a:ext>
            </a:extLst>
          </p:cNvPr>
          <p:cNvSpPr/>
          <p:nvPr/>
        </p:nvSpPr>
        <p:spPr>
          <a:xfrm rot="-5400000">
            <a:off x="5638356" y="4255870"/>
            <a:ext cx="1158289" cy="1469461"/>
          </a:xfrm>
          <a:custGeom>
            <a:avLst/>
            <a:gdLst/>
            <a:ahLst/>
            <a:cxnLst/>
            <a:rect l="l" t="t" r="r" b="b"/>
            <a:pathLst>
              <a:path w="249" h="316" extrusionOk="0">
                <a:moveTo>
                  <a:pt x="125" y="316"/>
                </a:moveTo>
                <a:cubicBezTo>
                  <a:pt x="156" y="279"/>
                  <a:pt x="200" y="234"/>
                  <a:pt x="227" y="197"/>
                </a:cubicBezTo>
                <a:cubicBezTo>
                  <a:pt x="242" y="175"/>
                  <a:pt x="249" y="151"/>
                  <a:pt x="249" y="125"/>
                </a:cubicBezTo>
                <a:cubicBezTo>
                  <a:pt x="249" y="56"/>
                  <a:pt x="194" y="0"/>
                  <a:pt x="125" y="0"/>
                </a:cubicBezTo>
                <a:cubicBezTo>
                  <a:pt x="56" y="0"/>
                  <a:pt x="0" y="56"/>
                  <a:pt x="0" y="125"/>
                </a:cubicBezTo>
                <a:cubicBezTo>
                  <a:pt x="0" y="151"/>
                  <a:pt x="8" y="175"/>
                  <a:pt x="23" y="197"/>
                </a:cubicBezTo>
                <a:cubicBezTo>
                  <a:pt x="49" y="234"/>
                  <a:pt x="94" y="279"/>
                  <a:pt x="125" y="316"/>
                </a:cubicBezTo>
                <a:close/>
                <a:moveTo>
                  <a:pt x="125" y="33"/>
                </a:moveTo>
                <a:cubicBezTo>
                  <a:pt x="175" y="33"/>
                  <a:pt x="217" y="74"/>
                  <a:pt x="217" y="125"/>
                </a:cubicBezTo>
                <a:cubicBezTo>
                  <a:pt x="217" y="176"/>
                  <a:pt x="175" y="217"/>
                  <a:pt x="125" y="217"/>
                </a:cubicBezTo>
                <a:cubicBezTo>
                  <a:pt x="74" y="217"/>
                  <a:pt x="33" y="176"/>
                  <a:pt x="33" y="125"/>
                </a:cubicBezTo>
                <a:cubicBezTo>
                  <a:pt x="33" y="74"/>
                  <a:pt x="74" y="33"/>
                  <a:pt x="125" y="33"/>
                </a:cubicBezTo>
                <a:close/>
                <a:moveTo>
                  <a:pt x="125" y="70"/>
                </a:moveTo>
                <a:cubicBezTo>
                  <a:pt x="155" y="70"/>
                  <a:pt x="179" y="95"/>
                  <a:pt x="179" y="125"/>
                </a:cubicBezTo>
                <a:cubicBezTo>
                  <a:pt x="179" y="155"/>
                  <a:pt x="155" y="179"/>
                  <a:pt x="125" y="179"/>
                </a:cubicBezTo>
                <a:cubicBezTo>
                  <a:pt x="95" y="179"/>
                  <a:pt x="70" y="155"/>
                  <a:pt x="70" y="125"/>
                </a:cubicBezTo>
                <a:cubicBezTo>
                  <a:pt x="70" y="95"/>
                  <a:pt x="95" y="70"/>
                  <a:pt x="125" y="70"/>
                </a:cubicBezTo>
                <a:close/>
              </a:path>
            </a:pathLst>
          </a:custGeom>
          <a:solidFill>
            <a:srgbClr val="00B0F0"/>
          </a:solidFill>
          <a:ln>
            <a:noFill/>
          </a:ln>
          <a:effectLst>
            <a:outerShdw blurRad="50800" dist="38100" dir="2700000" algn="tl" rotWithShape="0">
              <a:srgbClr val="000000">
                <a:alpha val="40000"/>
              </a:srgbClr>
            </a:outerShdw>
          </a:effectLst>
        </p:spPr>
        <p:txBody>
          <a:bodyPr spcFirstLastPara="1" wrap="square" lIns="91400" tIns="45700" rIns="91400"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3" name="Google Shape;817;p13">
            <a:extLst>
              <a:ext uri="{FF2B5EF4-FFF2-40B4-BE49-F238E27FC236}">
                <a16:creationId xmlns:a16="http://schemas.microsoft.com/office/drawing/2014/main" id="{6752CE49-015D-1927-DE0F-40C407D6F170}"/>
              </a:ext>
            </a:extLst>
          </p:cNvPr>
          <p:cNvSpPr/>
          <p:nvPr/>
        </p:nvSpPr>
        <p:spPr>
          <a:xfrm rot="-1180498">
            <a:off x="5593431" y="4492914"/>
            <a:ext cx="986528" cy="977221"/>
          </a:xfrm>
          <a:prstGeom prst="ellipse">
            <a:avLst/>
          </a:prstGeom>
          <a:solidFill>
            <a:schemeClr val="lt1"/>
          </a:solidFill>
          <a:ln>
            <a:noFill/>
          </a:ln>
        </p:spPr>
        <p:txBody>
          <a:bodyPr spcFirstLastPara="1" wrap="square" lIns="121900" tIns="60933" rIns="121900" bIns="60933"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67" b="0" i="0" u="none" strike="noStrike" kern="1200" cap="none" spc="0" normalizeH="0" baseline="0" noProof="0">
              <a:ln>
                <a:noFill/>
              </a:ln>
              <a:solidFill>
                <a:srgbClr val="FFFFFF"/>
              </a:solidFill>
              <a:effectLst/>
              <a:uLnTx/>
              <a:uFillTx/>
              <a:latin typeface="Arial"/>
              <a:ea typeface="Arial"/>
              <a:cs typeface="Arial"/>
              <a:sym typeface="Arial"/>
            </a:endParaRPr>
          </a:p>
        </p:txBody>
      </p:sp>
      <p:grpSp>
        <p:nvGrpSpPr>
          <p:cNvPr id="14" name="Google Shape;818;p13">
            <a:extLst>
              <a:ext uri="{FF2B5EF4-FFF2-40B4-BE49-F238E27FC236}">
                <a16:creationId xmlns:a16="http://schemas.microsoft.com/office/drawing/2014/main" id="{AF85EC13-49FE-BE62-4892-60A6591100ED}"/>
              </a:ext>
            </a:extLst>
          </p:cNvPr>
          <p:cNvGrpSpPr/>
          <p:nvPr/>
        </p:nvGrpSpPr>
        <p:grpSpPr>
          <a:xfrm rot="10800000">
            <a:off x="5806236" y="4768317"/>
            <a:ext cx="560917" cy="537633"/>
            <a:chOff x="2346325" y="1344613"/>
            <a:chExt cx="420688" cy="403225"/>
          </a:xfrm>
        </p:grpSpPr>
        <p:sp>
          <p:nvSpPr>
            <p:cNvPr id="15" name="Google Shape;819;p13">
              <a:extLst>
                <a:ext uri="{FF2B5EF4-FFF2-40B4-BE49-F238E27FC236}">
                  <a16:creationId xmlns:a16="http://schemas.microsoft.com/office/drawing/2014/main" id="{46C833BE-FC55-08A0-58A1-F32F161649E1}"/>
                </a:ext>
              </a:extLst>
            </p:cNvPr>
            <p:cNvSpPr/>
            <p:nvPr/>
          </p:nvSpPr>
          <p:spPr>
            <a:xfrm>
              <a:off x="2451100" y="1344613"/>
              <a:ext cx="315913" cy="403225"/>
            </a:xfrm>
            <a:custGeom>
              <a:avLst/>
              <a:gdLst/>
              <a:ahLst/>
              <a:cxnLst/>
              <a:rect l="l" t="t" r="r" b="b"/>
              <a:pathLst>
                <a:path w="106" h="135" extrusionOk="0">
                  <a:moveTo>
                    <a:pt x="23" y="135"/>
                  </a:moveTo>
                  <a:cubicBezTo>
                    <a:pt x="15" y="135"/>
                    <a:pt x="8" y="133"/>
                    <a:pt x="2" y="130"/>
                  </a:cubicBezTo>
                  <a:cubicBezTo>
                    <a:pt x="2" y="129"/>
                    <a:pt x="2" y="129"/>
                    <a:pt x="1" y="129"/>
                  </a:cubicBezTo>
                  <a:cubicBezTo>
                    <a:pt x="0" y="127"/>
                    <a:pt x="0" y="127"/>
                    <a:pt x="0" y="127"/>
                  </a:cubicBezTo>
                  <a:cubicBezTo>
                    <a:pt x="0" y="127"/>
                    <a:pt x="0" y="127"/>
                    <a:pt x="0" y="126"/>
                  </a:cubicBezTo>
                  <a:cubicBezTo>
                    <a:pt x="0" y="69"/>
                    <a:pt x="0" y="69"/>
                    <a:pt x="0" y="69"/>
                  </a:cubicBezTo>
                  <a:cubicBezTo>
                    <a:pt x="0" y="69"/>
                    <a:pt x="1" y="68"/>
                    <a:pt x="1" y="68"/>
                  </a:cubicBezTo>
                  <a:cubicBezTo>
                    <a:pt x="2" y="67"/>
                    <a:pt x="3" y="66"/>
                    <a:pt x="4" y="66"/>
                  </a:cubicBezTo>
                  <a:cubicBezTo>
                    <a:pt x="6" y="64"/>
                    <a:pt x="8" y="63"/>
                    <a:pt x="10" y="61"/>
                  </a:cubicBezTo>
                  <a:cubicBezTo>
                    <a:pt x="19" y="54"/>
                    <a:pt x="25" y="43"/>
                    <a:pt x="29" y="30"/>
                  </a:cubicBezTo>
                  <a:cubicBezTo>
                    <a:pt x="30" y="26"/>
                    <a:pt x="31" y="22"/>
                    <a:pt x="32" y="17"/>
                  </a:cubicBezTo>
                  <a:cubicBezTo>
                    <a:pt x="32" y="15"/>
                    <a:pt x="32" y="13"/>
                    <a:pt x="32" y="12"/>
                  </a:cubicBezTo>
                  <a:cubicBezTo>
                    <a:pt x="33" y="11"/>
                    <a:pt x="33" y="10"/>
                    <a:pt x="33" y="10"/>
                  </a:cubicBezTo>
                  <a:cubicBezTo>
                    <a:pt x="33" y="9"/>
                    <a:pt x="33" y="8"/>
                    <a:pt x="33" y="7"/>
                  </a:cubicBezTo>
                  <a:cubicBezTo>
                    <a:pt x="35" y="2"/>
                    <a:pt x="38" y="0"/>
                    <a:pt x="43" y="0"/>
                  </a:cubicBezTo>
                  <a:cubicBezTo>
                    <a:pt x="49" y="0"/>
                    <a:pt x="53" y="3"/>
                    <a:pt x="53" y="7"/>
                  </a:cubicBezTo>
                  <a:cubicBezTo>
                    <a:pt x="54" y="10"/>
                    <a:pt x="54" y="10"/>
                    <a:pt x="54" y="10"/>
                  </a:cubicBezTo>
                  <a:cubicBezTo>
                    <a:pt x="55" y="20"/>
                    <a:pt x="57" y="31"/>
                    <a:pt x="56" y="41"/>
                  </a:cubicBezTo>
                  <a:cubicBezTo>
                    <a:pt x="56" y="46"/>
                    <a:pt x="55" y="49"/>
                    <a:pt x="53" y="53"/>
                  </a:cubicBezTo>
                  <a:cubicBezTo>
                    <a:pt x="70" y="53"/>
                    <a:pt x="70" y="53"/>
                    <a:pt x="70" y="53"/>
                  </a:cubicBezTo>
                  <a:cubicBezTo>
                    <a:pt x="77" y="53"/>
                    <a:pt x="85" y="53"/>
                    <a:pt x="92" y="53"/>
                  </a:cubicBezTo>
                  <a:cubicBezTo>
                    <a:pt x="94" y="53"/>
                    <a:pt x="96" y="53"/>
                    <a:pt x="98" y="54"/>
                  </a:cubicBezTo>
                  <a:cubicBezTo>
                    <a:pt x="103" y="55"/>
                    <a:pt x="105" y="58"/>
                    <a:pt x="106" y="63"/>
                  </a:cubicBezTo>
                  <a:cubicBezTo>
                    <a:pt x="106" y="69"/>
                    <a:pt x="106" y="69"/>
                    <a:pt x="106" y="69"/>
                  </a:cubicBezTo>
                  <a:cubicBezTo>
                    <a:pt x="106" y="73"/>
                    <a:pt x="103" y="77"/>
                    <a:pt x="99" y="79"/>
                  </a:cubicBezTo>
                  <a:cubicBezTo>
                    <a:pt x="103" y="82"/>
                    <a:pt x="103" y="87"/>
                    <a:pt x="102" y="90"/>
                  </a:cubicBezTo>
                  <a:cubicBezTo>
                    <a:pt x="102" y="94"/>
                    <a:pt x="99" y="96"/>
                    <a:pt x="95" y="97"/>
                  </a:cubicBezTo>
                  <a:cubicBezTo>
                    <a:pt x="98" y="100"/>
                    <a:pt x="99" y="104"/>
                    <a:pt x="98" y="108"/>
                  </a:cubicBezTo>
                  <a:cubicBezTo>
                    <a:pt x="97" y="112"/>
                    <a:pt x="94" y="114"/>
                    <a:pt x="90" y="115"/>
                  </a:cubicBezTo>
                  <a:cubicBezTo>
                    <a:pt x="94" y="119"/>
                    <a:pt x="95" y="123"/>
                    <a:pt x="93" y="128"/>
                  </a:cubicBezTo>
                  <a:cubicBezTo>
                    <a:pt x="91" y="133"/>
                    <a:pt x="87" y="135"/>
                    <a:pt x="81" y="135"/>
                  </a:cubicBezTo>
                  <a:cubicBezTo>
                    <a:pt x="28" y="135"/>
                    <a:pt x="28" y="135"/>
                    <a:pt x="28" y="135"/>
                  </a:cubicBezTo>
                  <a:cubicBezTo>
                    <a:pt x="27" y="135"/>
                    <a:pt x="25" y="135"/>
                    <a:pt x="24" y="135"/>
                  </a:cubicBezTo>
                  <a:lnTo>
                    <a:pt x="23" y="135"/>
                  </a:lnTo>
                  <a:close/>
                  <a:moveTo>
                    <a:pt x="5" y="126"/>
                  </a:moveTo>
                  <a:cubicBezTo>
                    <a:pt x="10" y="129"/>
                    <a:pt x="16" y="131"/>
                    <a:pt x="23" y="131"/>
                  </a:cubicBezTo>
                  <a:cubicBezTo>
                    <a:pt x="24" y="131"/>
                    <a:pt x="24" y="131"/>
                    <a:pt x="24" y="131"/>
                  </a:cubicBezTo>
                  <a:cubicBezTo>
                    <a:pt x="25" y="131"/>
                    <a:pt x="27" y="131"/>
                    <a:pt x="28" y="131"/>
                  </a:cubicBezTo>
                  <a:cubicBezTo>
                    <a:pt x="81" y="131"/>
                    <a:pt x="81" y="131"/>
                    <a:pt x="81" y="131"/>
                  </a:cubicBezTo>
                  <a:cubicBezTo>
                    <a:pt x="84" y="131"/>
                    <a:pt x="88" y="130"/>
                    <a:pt x="89" y="127"/>
                  </a:cubicBezTo>
                  <a:cubicBezTo>
                    <a:pt x="90" y="124"/>
                    <a:pt x="90" y="121"/>
                    <a:pt x="87" y="118"/>
                  </a:cubicBezTo>
                  <a:cubicBezTo>
                    <a:pt x="86" y="117"/>
                    <a:pt x="85" y="117"/>
                    <a:pt x="84" y="115"/>
                  </a:cubicBezTo>
                  <a:cubicBezTo>
                    <a:pt x="84" y="115"/>
                    <a:pt x="84" y="114"/>
                    <a:pt x="84" y="113"/>
                  </a:cubicBezTo>
                  <a:cubicBezTo>
                    <a:pt x="84" y="112"/>
                    <a:pt x="85" y="112"/>
                    <a:pt x="86" y="112"/>
                  </a:cubicBezTo>
                  <a:cubicBezTo>
                    <a:pt x="90" y="112"/>
                    <a:pt x="93" y="110"/>
                    <a:pt x="94" y="106"/>
                  </a:cubicBezTo>
                  <a:cubicBezTo>
                    <a:pt x="94" y="103"/>
                    <a:pt x="93" y="101"/>
                    <a:pt x="90" y="98"/>
                  </a:cubicBezTo>
                  <a:cubicBezTo>
                    <a:pt x="89" y="97"/>
                    <a:pt x="89" y="97"/>
                    <a:pt x="89" y="96"/>
                  </a:cubicBezTo>
                  <a:cubicBezTo>
                    <a:pt x="89" y="95"/>
                    <a:pt x="90" y="94"/>
                    <a:pt x="91" y="94"/>
                  </a:cubicBezTo>
                  <a:cubicBezTo>
                    <a:pt x="96" y="94"/>
                    <a:pt x="98" y="91"/>
                    <a:pt x="98" y="89"/>
                  </a:cubicBezTo>
                  <a:cubicBezTo>
                    <a:pt x="99" y="85"/>
                    <a:pt x="98" y="82"/>
                    <a:pt x="93" y="80"/>
                  </a:cubicBezTo>
                  <a:cubicBezTo>
                    <a:pt x="92" y="79"/>
                    <a:pt x="91" y="78"/>
                    <a:pt x="91" y="78"/>
                  </a:cubicBezTo>
                  <a:cubicBezTo>
                    <a:pt x="91" y="77"/>
                    <a:pt x="92" y="76"/>
                    <a:pt x="93" y="76"/>
                  </a:cubicBezTo>
                  <a:cubicBezTo>
                    <a:pt x="94" y="75"/>
                    <a:pt x="94" y="75"/>
                    <a:pt x="95" y="75"/>
                  </a:cubicBezTo>
                  <a:cubicBezTo>
                    <a:pt x="99" y="75"/>
                    <a:pt x="101" y="72"/>
                    <a:pt x="101" y="69"/>
                  </a:cubicBezTo>
                  <a:cubicBezTo>
                    <a:pt x="101" y="63"/>
                    <a:pt x="101" y="63"/>
                    <a:pt x="101" y="63"/>
                  </a:cubicBezTo>
                  <a:cubicBezTo>
                    <a:pt x="101" y="60"/>
                    <a:pt x="100" y="58"/>
                    <a:pt x="97" y="58"/>
                  </a:cubicBezTo>
                  <a:cubicBezTo>
                    <a:pt x="96" y="57"/>
                    <a:pt x="94" y="57"/>
                    <a:pt x="92" y="57"/>
                  </a:cubicBezTo>
                  <a:cubicBezTo>
                    <a:pt x="85" y="57"/>
                    <a:pt x="77" y="57"/>
                    <a:pt x="70" y="57"/>
                  </a:cubicBezTo>
                  <a:cubicBezTo>
                    <a:pt x="48" y="57"/>
                    <a:pt x="48" y="57"/>
                    <a:pt x="48" y="57"/>
                  </a:cubicBezTo>
                  <a:cubicBezTo>
                    <a:pt x="48" y="57"/>
                    <a:pt x="47" y="57"/>
                    <a:pt x="46" y="56"/>
                  </a:cubicBezTo>
                  <a:cubicBezTo>
                    <a:pt x="46" y="55"/>
                    <a:pt x="46" y="54"/>
                    <a:pt x="47" y="54"/>
                  </a:cubicBezTo>
                  <a:cubicBezTo>
                    <a:pt x="50" y="50"/>
                    <a:pt x="52" y="46"/>
                    <a:pt x="52" y="41"/>
                  </a:cubicBezTo>
                  <a:cubicBezTo>
                    <a:pt x="53" y="31"/>
                    <a:pt x="51" y="20"/>
                    <a:pt x="50" y="10"/>
                  </a:cubicBezTo>
                  <a:cubicBezTo>
                    <a:pt x="49" y="8"/>
                    <a:pt x="49" y="8"/>
                    <a:pt x="49" y="8"/>
                  </a:cubicBezTo>
                  <a:cubicBezTo>
                    <a:pt x="49" y="6"/>
                    <a:pt x="46" y="4"/>
                    <a:pt x="44" y="4"/>
                  </a:cubicBezTo>
                  <a:cubicBezTo>
                    <a:pt x="44" y="4"/>
                    <a:pt x="44" y="4"/>
                    <a:pt x="44" y="4"/>
                  </a:cubicBezTo>
                  <a:cubicBezTo>
                    <a:pt x="41" y="4"/>
                    <a:pt x="38" y="4"/>
                    <a:pt x="37" y="8"/>
                  </a:cubicBezTo>
                  <a:cubicBezTo>
                    <a:pt x="37" y="9"/>
                    <a:pt x="37" y="9"/>
                    <a:pt x="37" y="10"/>
                  </a:cubicBezTo>
                  <a:cubicBezTo>
                    <a:pt x="37" y="11"/>
                    <a:pt x="37" y="12"/>
                    <a:pt x="37" y="12"/>
                  </a:cubicBezTo>
                  <a:cubicBezTo>
                    <a:pt x="36" y="14"/>
                    <a:pt x="36" y="16"/>
                    <a:pt x="36" y="18"/>
                  </a:cubicBezTo>
                  <a:cubicBezTo>
                    <a:pt x="35" y="23"/>
                    <a:pt x="34" y="27"/>
                    <a:pt x="33" y="32"/>
                  </a:cubicBezTo>
                  <a:cubicBezTo>
                    <a:pt x="29" y="45"/>
                    <a:pt x="22" y="56"/>
                    <a:pt x="13" y="65"/>
                  </a:cubicBezTo>
                  <a:cubicBezTo>
                    <a:pt x="11" y="66"/>
                    <a:pt x="9" y="68"/>
                    <a:pt x="7" y="69"/>
                  </a:cubicBezTo>
                  <a:cubicBezTo>
                    <a:pt x="6" y="70"/>
                    <a:pt x="5" y="70"/>
                    <a:pt x="4" y="70"/>
                  </a:cubicBezTo>
                  <a:cubicBezTo>
                    <a:pt x="4" y="126"/>
                    <a:pt x="4" y="126"/>
                    <a:pt x="4" y="126"/>
                  </a:cubicBezTo>
                  <a:lnTo>
                    <a:pt x="5" y="126"/>
                  </a:lnTo>
                  <a:close/>
                </a:path>
              </a:pathLst>
            </a:custGeom>
            <a:solidFill>
              <a:srgbClr val="00B0F0"/>
            </a:solidFill>
            <a:ln>
              <a:noFill/>
            </a:ln>
          </p:spPr>
          <p:txBody>
            <a:bodyPr spcFirstLastPara="1" wrap="square" lIns="121900" tIns="60933" rIns="121900" bIns="60933"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67"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6" name="Google Shape;820;p13">
              <a:extLst>
                <a:ext uri="{FF2B5EF4-FFF2-40B4-BE49-F238E27FC236}">
                  <a16:creationId xmlns:a16="http://schemas.microsoft.com/office/drawing/2014/main" id="{8D9E76C2-1428-830C-97D0-DED50ADD0640}"/>
                </a:ext>
              </a:extLst>
            </p:cNvPr>
            <p:cNvSpPr/>
            <p:nvPr/>
          </p:nvSpPr>
          <p:spPr>
            <a:xfrm>
              <a:off x="2346325" y="1544638"/>
              <a:ext cx="87313" cy="193675"/>
            </a:xfrm>
            <a:custGeom>
              <a:avLst/>
              <a:gdLst/>
              <a:ahLst/>
              <a:cxnLst/>
              <a:rect l="l" t="t" r="r" b="b"/>
              <a:pathLst>
                <a:path w="29" h="65" extrusionOk="0">
                  <a:moveTo>
                    <a:pt x="27" y="65"/>
                  </a:moveTo>
                  <a:cubicBezTo>
                    <a:pt x="2" y="65"/>
                    <a:pt x="2" y="65"/>
                    <a:pt x="2" y="65"/>
                  </a:cubicBezTo>
                  <a:cubicBezTo>
                    <a:pt x="1" y="65"/>
                    <a:pt x="0" y="64"/>
                    <a:pt x="0" y="63"/>
                  </a:cubicBezTo>
                  <a:cubicBezTo>
                    <a:pt x="0" y="2"/>
                    <a:pt x="0" y="2"/>
                    <a:pt x="0" y="2"/>
                  </a:cubicBezTo>
                  <a:cubicBezTo>
                    <a:pt x="0" y="1"/>
                    <a:pt x="1" y="0"/>
                    <a:pt x="2" y="0"/>
                  </a:cubicBezTo>
                  <a:cubicBezTo>
                    <a:pt x="27" y="0"/>
                    <a:pt x="27" y="0"/>
                    <a:pt x="27" y="0"/>
                  </a:cubicBezTo>
                  <a:cubicBezTo>
                    <a:pt x="28" y="0"/>
                    <a:pt x="29" y="1"/>
                    <a:pt x="29" y="2"/>
                  </a:cubicBezTo>
                  <a:cubicBezTo>
                    <a:pt x="29" y="63"/>
                    <a:pt x="29" y="63"/>
                    <a:pt x="29" y="63"/>
                  </a:cubicBezTo>
                  <a:cubicBezTo>
                    <a:pt x="29" y="64"/>
                    <a:pt x="28" y="65"/>
                    <a:pt x="27" y="65"/>
                  </a:cubicBezTo>
                  <a:close/>
                  <a:moveTo>
                    <a:pt x="4" y="61"/>
                  </a:moveTo>
                  <a:cubicBezTo>
                    <a:pt x="25" y="61"/>
                    <a:pt x="25" y="61"/>
                    <a:pt x="25" y="61"/>
                  </a:cubicBezTo>
                  <a:cubicBezTo>
                    <a:pt x="25" y="4"/>
                    <a:pt x="25" y="4"/>
                    <a:pt x="25" y="4"/>
                  </a:cubicBezTo>
                  <a:cubicBezTo>
                    <a:pt x="4" y="4"/>
                    <a:pt x="4" y="4"/>
                    <a:pt x="4" y="4"/>
                  </a:cubicBezTo>
                  <a:lnTo>
                    <a:pt x="4" y="61"/>
                  </a:lnTo>
                  <a:close/>
                </a:path>
              </a:pathLst>
            </a:custGeom>
            <a:solidFill>
              <a:srgbClr val="00B0F0"/>
            </a:solidFill>
            <a:ln>
              <a:noFill/>
            </a:ln>
          </p:spPr>
          <p:txBody>
            <a:bodyPr spcFirstLastPara="1" wrap="square" lIns="121900" tIns="60933" rIns="121900" bIns="60933"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67" b="0" i="0" u="none" strike="noStrike" kern="1200" cap="none" spc="0" normalizeH="0" baseline="0" noProof="0">
                <a:ln>
                  <a:noFill/>
                </a:ln>
                <a:solidFill>
                  <a:srgbClr val="000000"/>
                </a:solidFill>
                <a:effectLst/>
                <a:uLnTx/>
                <a:uFillTx/>
                <a:latin typeface="Arial"/>
                <a:ea typeface="Arial"/>
                <a:cs typeface="Arial"/>
                <a:sym typeface="Arial"/>
              </a:endParaRPr>
            </a:p>
          </p:txBody>
        </p:sp>
      </p:grpSp>
      <p:sp>
        <p:nvSpPr>
          <p:cNvPr id="17" name="Google Shape;821;p13">
            <a:extLst>
              <a:ext uri="{FF2B5EF4-FFF2-40B4-BE49-F238E27FC236}">
                <a16:creationId xmlns:a16="http://schemas.microsoft.com/office/drawing/2014/main" id="{BD30A253-B36E-C803-0C28-1F3ACF504410}"/>
              </a:ext>
            </a:extLst>
          </p:cNvPr>
          <p:cNvSpPr txBox="1"/>
          <p:nvPr/>
        </p:nvSpPr>
        <p:spPr>
          <a:xfrm>
            <a:off x="204754" y="1908640"/>
            <a:ext cx="4924356" cy="2264348"/>
          </a:xfrm>
          <a:prstGeom prst="rect">
            <a:avLst/>
          </a:prstGeom>
          <a:noFill/>
          <a:ln>
            <a:noFill/>
          </a:ln>
        </p:spPr>
        <p:txBody>
          <a:bodyPr spcFirstLastPara="1" wrap="square" lIns="121900" tIns="60933" rIns="121900" bIns="60933" anchor="t" anchorCtr="0">
            <a:spAutoFit/>
          </a:bodyPr>
          <a:lstStyle/>
          <a:p>
            <a:pPr marL="609585" marR="0" lvl="0" indent="-423323" algn="l" defTabSz="914400" rtl="0" eaLnBrk="1" fontAlgn="auto" latinLnBrk="0" hangingPunct="1">
              <a:lnSpc>
                <a:spcPct val="100000"/>
              </a:lnSpc>
              <a:spcBef>
                <a:spcPts val="0"/>
              </a:spcBef>
              <a:spcAft>
                <a:spcPts val="0"/>
              </a:spcAft>
              <a:buClr>
                <a:srgbClr val="000000"/>
              </a:buClr>
              <a:buSzPts val="1400"/>
              <a:buFont typeface="Arial"/>
              <a:buChar char="●"/>
              <a:tabLst/>
              <a:defRPr/>
            </a:pPr>
            <a:r>
              <a:rPr kumimoji="0" lang="en-GB" sz="2133" b="0" i="0" u="none" strike="noStrike" kern="1200" cap="none" spc="0" normalizeH="0" baseline="0" noProof="0">
                <a:ln>
                  <a:noFill/>
                </a:ln>
                <a:solidFill>
                  <a:srgbClr val="000000"/>
                </a:solidFill>
                <a:effectLst/>
                <a:uLnTx/>
                <a:uFillTx/>
                <a:latin typeface="Arial"/>
                <a:ea typeface="Arial"/>
                <a:cs typeface="Arial"/>
                <a:sym typeface="Arial"/>
              </a:rPr>
              <a:t>Broad range of therapy areas</a:t>
            </a:r>
            <a:endParaRPr kumimoji="0" sz="2400" b="0" i="0" u="none" strike="noStrike" kern="1200" cap="none" spc="0" normalizeH="0" baseline="0" noProof="0">
              <a:ln>
                <a:noFill/>
              </a:ln>
              <a:solidFill>
                <a:srgbClr val="000000"/>
              </a:solidFill>
              <a:effectLst/>
              <a:uLnTx/>
              <a:uFillTx/>
              <a:latin typeface="Arial" panose="020B0604020202020204"/>
              <a:ea typeface="+mn-ea"/>
              <a:cs typeface="+mn-cs"/>
            </a:endParaRPr>
          </a:p>
          <a:p>
            <a:pPr marL="609585" marR="0" lvl="0" indent="-423323" algn="l" defTabSz="914400" rtl="0" eaLnBrk="1" fontAlgn="auto" latinLnBrk="0" hangingPunct="1">
              <a:lnSpc>
                <a:spcPct val="100000"/>
              </a:lnSpc>
              <a:spcBef>
                <a:spcPts val="1333"/>
              </a:spcBef>
              <a:spcAft>
                <a:spcPts val="0"/>
              </a:spcAft>
              <a:buClr>
                <a:srgbClr val="000000"/>
              </a:buClr>
              <a:buSzPts val="1400"/>
              <a:buFont typeface="Arial"/>
              <a:buChar char="●"/>
              <a:tabLst/>
              <a:defRPr/>
            </a:pPr>
            <a:r>
              <a:rPr kumimoji="0" lang="en-GB" sz="2133" b="0" i="0" u="none" strike="noStrike" kern="1200" cap="none" spc="0" normalizeH="0" baseline="0" noProof="0">
                <a:ln>
                  <a:noFill/>
                </a:ln>
                <a:solidFill>
                  <a:srgbClr val="000000"/>
                </a:solidFill>
                <a:effectLst/>
                <a:uLnTx/>
                <a:uFillTx/>
                <a:latin typeface="Arial"/>
                <a:ea typeface="Arial"/>
                <a:cs typeface="Arial"/>
                <a:sym typeface="Arial"/>
              </a:rPr>
              <a:t>Variety of readability scales</a:t>
            </a:r>
            <a:endParaRPr kumimoji="0" sz="2400" b="0" i="0" u="none" strike="noStrike" kern="1200" cap="none" spc="0" normalizeH="0" baseline="0" noProof="0">
              <a:ln>
                <a:noFill/>
              </a:ln>
              <a:solidFill>
                <a:srgbClr val="000000"/>
              </a:solidFill>
              <a:effectLst/>
              <a:uLnTx/>
              <a:uFillTx/>
              <a:latin typeface="Arial" panose="020B0604020202020204"/>
              <a:ea typeface="+mn-ea"/>
              <a:cs typeface="+mn-cs"/>
            </a:endParaRPr>
          </a:p>
          <a:p>
            <a:pPr marL="609585" marR="0" lvl="0" indent="-423323" algn="l" defTabSz="914400" rtl="0" eaLnBrk="1" fontAlgn="auto" latinLnBrk="0" hangingPunct="1">
              <a:lnSpc>
                <a:spcPct val="100000"/>
              </a:lnSpc>
              <a:spcBef>
                <a:spcPts val="1333"/>
              </a:spcBef>
              <a:spcAft>
                <a:spcPts val="0"/>
              </a:spcAft>
              <a:buClr>
                <a:srgbClr val="000000"/>
              </a:buClr>
              <a:buSzPts val="1400"/>
              <a:buFont typeface="Arial"/>
              <a:buChar char="●"/>
              <a:tabLst/>
              <a:defRPr/>
            </a:pPr>
            <a:r>
              <a:rPr kumimoji="0" lang="en-GB" sz="2133" b="0" i="0" u="none" strike="noStrike" kern="1200" cap="none" spc="0" normalizeH="0" baseline="0" noProof="0">
                <a:ln>
                  <a:noFill/>
                </a:ln>
                <a:solidFill>
                  <a:srgbClr val="000000"/>
                </a:solidFill>
                <a:effectLst/>
                <a:uLnTx/>
                <a:uFillTx/>
                <a:latin typeface="Arial"/>
                <a:ea typeface="Arial"/>
                <a:cs typeface="Arial"/>
                <a:sym typeface="Arial"/>
              </a:rPr>
              <a:t>Different AI models tested</a:t>
            </a:r>
            <a:endParaRPr kumimoji="0" sz="2400" b="0" i="0" u="none" strike="noStrike" kern="1200" cap="none" spc="0" normalizeH="0" baseline="0" noProof="0">
              <a:ln>
                <a:noFill/>
              </a:ln>
              <a:solidFill>
                <a:srgbClr val="000000"/>
              </a:solidFill>
              <a:effectLst/>
              <a:uLnTx/>
              <a:uFillTx/>
              <a:latin typeface="Arial" panose="020B0604020202020204"/>
              <a:ea typeface="+mn-ea"/>
              <a:cs typeface="+mn-cs"/>
            </a:endParaRPr>
          </a:p>
          <a:p>
            <a:pPr marL="609585" marR="0" lvl="0" indent="-423323" algn="l" defTabSz="914400" rtl="0" eaLnBrk="1" fontAlgn="auto" latinLnBrk="0" hangingPunct="1">
              <a:lnSpc>
                <a:spcPct val="100000"/>
              </a:lnSpc>
              <a:spcBef>
                <a:spcPts val="1333"/>
              </a:spcBef>
              <a:spcAft>
                <a:spcPts val="0"/>
              </a:spcAft>
              <a:buClr>
                <a:srgbClr val="000000"/>
              </a:buClr>
              <a:buSzPts val="1400"/>
              <a:buFont typeface="Arial"/>
              <a:buChar char="●"/>
              <a:tabLst/>
              <a:defRPr/>
            </a:pPr>
            <a:r>
              <a:rPr kumimoji="0" lang="en-GB" sz="2133" b="0" i="0" u="none" strike="noStrike" kern="1200" cap="none" spc="0" normalizeH="0" baseline="0" noProof="0">
                <a:ln>
                  <a:noFill/>
                </a:ln>
                <a:solidFill>
                  <a:srgbClr val="000000"/>
                </a:solidFill>
                <a:effectLst/>
                <a:uLnTx/>
                <a:uFillTx/>
                <a:latin typeface="Arial"/>
                <a:ea typeface="Arial"/>
                <a:cs typeface="Arial"/>
                <a:sym typeface="Arial"/>
              </a:rPr>
              <a:t>Findings placed in context of population-level literacy</a:t>
            </a:r>
            <a:endParaRPr kumimoji="0" sz="24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8" name="Google Shape;822;p13">
            <a:extLst>
              <a:ext uri="{FF2B5EF4-FFF2-40B4-BE49-F238E27FC236}">
                <a16:creationId xmlns:a16="http://schemas.microsoft.com/office/drawing/2014/main" id="{D09B179D-DE8B-B0A6-00F5-2B5CE1E73F89}"/>
              </a:ext>
            </a:extLst>
          </p:cNvPr>
          <p:cNvSpPr txBox="1"/>
          <p:nvPr/>
        </p:nvSpPr>
        <p:spPr>
          <a:xfrm>
            <a:off x="7194345" y="4532441"/>
            <a:ext cx="4792903" cy="946230"/>
          </a:xfrm>
          <a:prstGeom prst="rect">
            <a:avLst/>
          </a:prstGeom>
          <a:noFill/>
          <a:ln>
            <a:noFill/>
          </a:ln>
        </p:spPr>
        <p:txBody>
          <a:bodyPr spcFirstLastPara="1" wrap="square" lIns="121900" tIns="60933" rIns="121900" bIns="60933" anchor="t" anchorCtr="0">
            <a:spAutoFit/>
          </a:bodyPr>
          <a:lstStyle/>
          <a:p>
            <a:pPr marL="609585" marR="0" lvl="0" indent="-423323" algn="l" defTabSz="914400" rtl="0" eaLnBrk="1" fontAlgn="auto" latinLnBrk="0" hangingPunct="1">
              <a:lnSpc>
                <a:spcPct val="100000"/>
              </a:lnSpc>
              <a:spcBef>
                <a:spcPts val="0"/>
              </a:spcBef>
              <a:spcAft>
                <a:spcPts val="0"/>
              </a:spcAft>
              <a:buClr>
                <a:srgbClr val="000000"/>
              </a:buClr>
              <a:buSzPts val="1400"/>
              <a:buFont typeface="Arial"/>
              <a:buChar char="●"/>
              <a:tabLst/>
              <a:defRPr/>
            </a:pPr>
            <a:r>
              <a:rPr kumimoji="0" lang="en-GB" sz="2133" b="0" i="0" u="none" strike="noStrike" kern="1200" cap="none" spc="0" normalizeH="0" baseline="0" noProof="0">
                <a:ln>
                  <a:noFill/>
                </a:ln>
                <a:solidFill>
                  <a:srgbClr val="000000"/>
                </a:solidFill>
                <a:effectLst/>
                <a:uLnTx/>
                <a:uFillTx/>
                <a:latin typeface="Arial"/>
                <a:ea typeface="Arial"/>
                <a:cs typeface="Arial"/>
                <a:sym typeface="Arial"/>
              </a:rPr>
              <a:t>Relatively small sample</a:t>
            </a:r>
            <a:endParaRPr kumimoji="0" sz="2400" b="0" i="0" u="none" strike="noStrike" kern="1200" cap="none" spc="0" normalizeH="0" baseline="0" noProof="0">
              <a:ln>
                <a:noFill/>
              </a:ln>
              <a:solidFill>
                <a:srgbClr val="000000"/>
              </a:solidFill>
              <a:effectLst/>
              <a:uLnTx/>
              <a:uFillTx/>
              <a:latin typeface="Arial" panose="020B0604020202020204"/>
              <a:ea typeface="+mn-ea"/>
              <a:cs typeface="+mn-cs"/>
            </a:endParaRPr>
          </a:p>
          <a:p>
            <a:pPr marL="609585" marR="0" lvl="0" indent="-423323" algn="l" defTabSz="914400" rtl="0" eaLnBrk="1" fontAlgn="auto" latinLnBrk="0" hangingPunct="1">
              <a:lnSpc>
                <a:spcPct val="100000"/>
              </a:lnSpc>
              <a:spcBef>
                <a:spcPts val="1333"/>
              </a:spcBef>
              <a:spcAft>
                <a:spcPts val="0"/>
              </a:spcAft>
              <a:buClr>
                <a:srgbClr val="000000"/>
              </a:buClr>
              <a:buSzPts val="1400"/>
              <a:buFont typeface="Arial"/>
              <a:buChar char="●"/>
              <a:tabLst/>
              <a:defRPr/>
            </a:pPr>
            <a:r>
              <a:rPr kumimoji="0" lang="en-GB" sz="2133" b="0" i="0" u="none" strike="noStrike" kern="1200" cap="none" spc="0" normalizeH="0" baseline="0" noProof="0">
                <a:ln>
                  <a:noFill/>
                </a:ln>
                <a:solidFill>
                  <a:srgbClr val="000000"/>
                </a:solidFill>
                <a:effectLst/>
                <a:uLnTx/>
                <a:uFillTx/>
                <a:latin typeface="Arial"/>
                <a:ea typeface="Arial"/>
                <a:cs typeface="Arial"/>
                <a:sym typeface="Arial"/>
              </a:rPr>
              <a:t>No end-user assessment</a:t>
            </a:r>
            <a:endParaRPr kumimoji="0" sz="2400" b="0" i="0" u="none" strike="noStrike" kern="1200" cap="none" spc="0" normalizeH="0" baseline="0" noProof="0">
              <a:ln>
                <a:noFill/>
              </a:ln>
              <a:solidFill>
                <a:srgbClr val="000000"/>
              </a:solidFill>
              <a:effectLst/>
              <a:uLnTx/>
              <a:uFillTx/>
              <a:latin typeface="Arial" panose="020B0604020202020204"/>
              <a:ea typeface="+mn-ea"/>
              <a:cs typeface="+mn-cs"/>
            </a:endParaRPr>
          </a:p>
        </p:txBody>
      </p:sp>
    </p:spTree>
    <p:extLst>
      <p:ext uri="{BB962C8B-B14F-4D97-AF65-F5344CB8AC3E}">
        <p14:creationId xmlns:p14="http://schemas.microsoft.com/office/powerpoint/2010/main" val="253781766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8716217-36C5-6653-893C-707844D1937F}"/>
              </a:ext>
            </a:extLst>
          </p:cNvPr>
          <p:cNvSpPr>
            <a:spLocks noGrp="1"/>
          </p:cNvSpPr>
          <p:nvPr>
            <p:ph type="title"/>
          </p:nvPr>
        </p:nvSpPr>
        <p:spPr/>
        <p:txBody>
          <a:bodyPr/>
          <a:lstStyle/>
          <a:p>
            <a:r>
              <a:rPr lang="en-GB" sz="2800"/>
              <a:t>Conclusions</a:t>
            </a:r>
            <a:endParaRPr lang="en-US"/>
          </a:p>
        </p:txBody>
      </p:sp>
      <p:sp>
        <p:nvSpPr>
          <p:cNvPr id="10" name="Slide Number Placeholder 9">
            <a:extLst>
              <a:ext uri="{FF2B5EF4-FFF2-40B4-BE49-F238E27FC236}">
                <a16:creationId xmlns:a16="http://schemas.microsoft.com/office/drawing/2014/main" id="{A2241939-B547-C3D3-7722-22E84FF6A3EE}"/>
              </a:ext>
            </a:extLst>
          </p:cNvPr>
          <p:cNvSpPr>
            <a:spLocks noGrp="1"/>
          </p:cNvSpPr>
          <p:nvPr>
            <p:ph type="sldNum" sz="quarter" idx="12"/>
          </p:nvPr>
        </p:nvSpPr>
        <p:spPr>
          <a:xfrm>
            <a:off x="266470" y="6486524"/>
            <a:ext cx="527462" cy="365125"/>
          </a:xfrm>
          <a:prstGeom prst="rect">
            <a:avLst/>
          </a:prstGeom>
        </p:spPr>
        <p:txBody>
          <a:bodyPr/>
          <a:lstStyle>
            <a:defPPr>
              <a:defRPr lang="en-US"/>
            </a:defPPr>
            <a:lvl1pPr marL="0" algn="ctr" defTabSz="914400" rtl="0" eaLnBrk="1" latinLnBrk="0" hangingPunct="1">
              <a:defRPr sz="105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76B51402-D8AD-3345-AF1A-7CB73C854E7F}" type="slidenum">
              <a:rPr lang="en-US" smtClean="0"/>
              <a:pPr marL="0" marR="0" lvl="0" indent="0" algn="ctr" defTabSz="914400" rtl="0" eaLnBrk="1" fontAlgn="auto" latinLnBrk="0" hangingPunct="1">
                <a:lnSpc>
                  <a:spcPct val="100000"/>
                </a:lnSpc>
                <a:spcBef>
                  <a:spcPts val="0"/>
                </a:spcBef>
                <a:spcAft>
                  <a:spcPts val="0"/>
                </a:spcAft>
                <a:buClrTx/>
                <a:buSzTx/>
                <a:buFontTx/>
                <a:buNone/>
                <a:tabLst/>
                <a:defRPr/>
              </a:pPr>
              <a:t>55</a:t>
            </a:fld>
            <a:endParaRPr kumimoji="0" lang="en-US" sz="1050" b="0" i="0" u="none" strike="noStrike" kern="1200" cap="none" spc="0" normalizeH="0" baseline="0" noProof="0">
              <a:ln>
                <a:noFill/>
              </a:ln>
              <a:solidFill>
                <a:srgbClr val="00E5EF"/>
              </a:solidFill>
              <a:effectLst/>
              <a:uLnTx/>
              <a:uFillTx/>
              <a:latin typeface="Arial" panose="020B0604020202020204"/>
              <a:ea typeface="+mn-ea"/>
              <a:cs typeface="+mn-cs"/>
            </a:endParaRPr>
          </a:p>
        </p:txBody>
      </p:sp>
      <p:sp>
        <p:nvSpPr>
          <p:cNvPr id="11" name="Footer Placeholder 10">
            <a:extLst>
              <a:ext uri="{FF2B5EF4-FFF2-40B4-BE49-F238E27FC236}">
                <a16:creationId xmlns:a16="http://schemas.microsoft.com/office/drawing/2014/main" id="{6D4381A0-010B-410B-4C5F-DEBC427BFC13}"/>
              </a:ext>
            </a:extLst>
          </p:cNvPr>
          <p:cNvSpPr>
            <a:spLocks noGrp="1"/>
          </p:cNvSpPr>
          <p:nvPr>
            <p:ph type="ftr" sz="quarter" idx="11"/>
          </p:nvPr>
        </p:nvSpPr>
        <p:spPr>
          <a:xfrm>
            <a:off x="351312" y="6486524"/>
            <a:ext cx="11489376" cy="365125"/>
          </a:xfrm>
          <a:prstGeom prst="rect">
            <a:avLst/>
          </a:prstGeom>
        </p:spPr>
        <p:txBody>
          <a:bodyPr/>
          <a:lstStyle>
            <a:defPPr>
              <a:defRPr lang="en-US"/>
            </a:defPPr>
            <a:lvl1pPr marL="0" algn="ctr"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t>This information is for educational use only. Do not copy. Do not distribute.</a:t>
            </a:r>
            <a:endParaRPr kumimoji="0" lang="en-US" sz="10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 name="Google Shape;828;p14">
            <a:extLst>
              <a:ext uri="{FF2B5EF4-FFF2-40B4-BE49-F238E27FC236}">
                <a16:creationId xmlns:a16="http://schemas.microsoft.com/office/drawing/2014/main" id="{A4992B3B-41BA-89EE-FF69-DFB6C7D28024}"/>
              </a:ext>
            </a:extLst>
          </p:cNvPr>
          <p:cNvSpPr/>
          <p:nvPr/>
        </p:nvSpPr>
        <p:spPr>
          <a:xfrm>
            <a:off x="515937" y="1821568"/>
            <a:ext cx="11238640" cy="1580083"/>
          </a:xfrm>
          <a:prstGeom prst="rect">
            <a:avLst/>
          </a:prstGeom>
          <a:solidFill>
            <a:srgbClr val="4F2F92"/>
          </a:solidFill>
          <a:ln>
            <a:noFill/>
          </a:ln>
          <a:effectLst>
            <a:outerShdw blurRad="50800" dist="38100" dir="2700000" algn="tl" rotWithShape="0">
              <a:srgbClr val="000000">
                <a:alpha val="40000"/>
              </a:srgbClr>
            </a:outerShdw>
          </a:effectLst>
        </p:spPr>
        <p:txBody>
          <a:bodyPr spcFirstLastPara="1" wrap="square" lIns="121900" tIns="60933" rIns="121900" bIns="60933"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a:ln>
                <a:noFill/>
              </a:ln>
              <a:solidFill>
                <a:srgbClr val="FFFFFF"/>
              </a:solidFill>
              <a:effectLst/>
              <a:uLnTx/>
              <a:uFillTx/>
              <a:latin typeface="Arial"/>
              <a:ea typeface="Arial"/>
              <a:cs typeface="Arial"/>
              <a:sym typeface="Arial"/>
            </a:endParaRPr>
          </a:p>
        </p:txBody>
      </p:sp>
      <p:sp>
        <p:nvSpPr>
          <p:cNvPr id="3" name="Google Shape;830;p14">
            <a:extLst>
              <a:ext uri="{FF2B5EF4-FFF2-40B4-BE49-F238E27FC236}">
                <a16:creationId xmlns:a16="http://schemas.microsoft.com/office/drawing/2014/main" id="{89DF3990-99AD-161A-B8C0-BFD04A421104}"/>
              </a:ext>
            </a:extLst>
          </p:cNvPr>
          <p:cNvSpPr/>
          <p:nvPr/>
        </p:nvSpPr>
        <p:spPr>
          <a:xfrm>
            <a:off x="515937" y="4016444"/>
            <a:ext cx="11238640" cy="1580083"/>
          </a:xfrm>
          <a:prstGeom prst="rect">
            <a:avLst/>
          </a:prstGeom>
          <a:solidFill>
            <a:srgbClr val="4F2F92"/>
          </a:solidFill>
          <a:ln>
            <a:noFill/>
          </a:ln>
          <a:effectLst>
            <a:outerShdw blurRad="50800" dist="38100" dir="2700000" algn="tl" rotWithShape="0">
              <a:srgbClr val="000000">
                <a:alpha val="40000"/>
              </a:srgbClr>
            </a:outerShdw>
          </a:effectLst>
        </p:spPr>
        <p:txBody>
          <a:bodyPr spcFirstLastPara="1" wrap="square" lIns="121900" tIns="60933" rIns="121900" bIns="60933"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a:ln>
                <a:noFill/>
              </a:ln>
              <a:solidFill>
                <a:srgbClr val="FFFFFF"/>
              </a:solidFill>
              <a:effectLst/>
              <a:uLnTx/>
              <a:uFillTx/>
              <a:latin typeface="Arial"/>
              <a:ea typeface="Arial"/>
              <a:cs typeface="Arial"/>
              <a:sym typeface="Arial"/>
            </a:endParaRPr>
          </a:p>
        </p:txBody>
      </p:sp>
      <p:sp>
        <p:nvSpPr>
          <p:cNvPr id="4" name="Google Shape;829;p14">
            <a:extLst>
              <a:ext uri="{FF2B5EF4-FFF2-40B4-BE49-F238E27FC236}">
                <a16:creationId xmlns:a16="http://schemas.microsoft.com/office/drawing/2014/main" id="{A2D22B13-38DD-F708-C08F-6D74494E7FAD}"/>
              </a:ext>
            </a:extLst>
          </p:cNvPr>
          <p:cNvSpPr txBox="1"/>
          <p:nvPr/>
        </p:nvSpPr>
        <p:spPr>
          <a:xfrm>
            <a:off x="856758" y="2080919"/>
            <a:ext cx="10590693" cy="1046386"/>
          </a:xfrm>
          <a:prstGeom prst="rect">
            <a:avLst/>
          </a:prstGeom>
          <a:noFill/>
          <a:ln>
            <a:noFill/>
          </a:ln>
        </p:spPr>
        <p:txBody>
          <a:bodyPr spcFirstLastPara="1" wrap="square" lIns="121900" tIns="60933" rIns="121900" bIns="60933" anchor="t"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srgbClr val="FFFFFF"/>
                </a:solidFill>
                <a:effectLst/>
                <a:uLnTx/>
                <a:uFillTx/>
                <a:latin typeface="Arial"/>
                <a:ea typeface="Arial"/>
                <a:cs typeface="Arial"/>
                <a:sym typeface="Arial"/>
              </a:rPr>
              <a:t> Plain-language summaries of scientific content generated using bespoke AI processes and task-specific coding are easier to read and are more accessible than those written by humans</a:t>
            </a:r>
            <a:endParaRPr kumimoji="0" sz="20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5" name="Google Shape;831;p14">
            <a:extLst>
              <a:ext uri="{FF2B5EF4-FFF2-40B4-BE49-F238E27FC236}">
                <a16:creationId xmlns:a16="http://schemas.microsoft.com/office/drawing/2014/main" id="{09773877-6A24-9EE0-4D8B-28A1814FEA20}"/>
              </a:ext>
            </a:extLst>
          </p:cNvPr>
          <p:cNvSpPr txBox="1"/>
          <p:nvPr/>
        </p:nvSpPr>
        <p:spPr>
          <a:xfrm>
            <a:off x="856758" y="4386890"/>
            <a:ext cx="10590693" cy="738609"/>
          </a:xfrm>
          <a:prstGeom prst="rect">
            <a:avLst/>
          </a:prstGeom>
          <a:noFill/>
          <a:ln>
            <a:noFill/>
          </a:ln>
        </p:spPr>
        <p:txBody>
          <a:bodyPr spcFirstLastPara="1" wrap="square" lIns="121900" tIns="60933" rIns="121900" bIns="60933" anchor="t"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srgbClr val="FFFFFF"/>
                </a:solidFill>
                <a:effectLst/>
                <a:uLnTx/>
                <a:uFillTx/>
                <a:latin typeface="Arial"/>
                <a:ea typeface="Arial"/>
                <a:cs typeface="Arial"/>
                <a:sym typeface="Arial"/>
              </a:rPr>
              <a:t>Research is ongoing to investigate the labour-saving potential of this approach for </a:t>
            </a:r>
            <a:r>
              <a:rPr kumimoji="0" lang="en-GB" sz="2000" b="1" i="0" u="none" strike="noStrike" kern="1200" cap="none" spc="0" normalizeH="0" baseline="0" noProof="0" err="1">
                <a:ln>
                  <a:noFill/>
                </a:ln>
                <a:solidFill>
                  <a:srgbClr val="FFFFFF"/>
                </a:solidFill>
                <a:effectLst/>
                <a:uLnTx/>
                <a:uFillTx/>
                <a:latin typeface="Arial"/>
                <a:ea typeface="Arial"/>
                <a:cs typeface="Arial"/>
                <a:sym typeface="Arial"/>
              </a:rPr>
              <a:t>aPLS</a:t>
            </a:r>
            <a:r>
              <a:rPr kumimoji="0" lang="en-GB" sz="2000" b="1" i="0" u="none" strike="noStrike" kern="1200" cap="none" spc="0" normalizeH="0" baseline="0" noProof="0">
                <a:ln>
                  <a:noFill/>
                </a:ln>
                <a:solidFill>
                  <a:srgbClr val="FFFFFF"/>
                </a:solidFill>
                <a:effectLst/>
                <a:uLnTx/>
                <a:uFillTx/>
                <a:latin typeface="Arial"/>
                <a:ea typeface="Arial"/>
                <a:cs typeface="Arial"/>
                <a:sym typeface="Arial"/>
              </a:rPr>
              <a:t> generation; a follow-up study includes end-user assessments</a:t>
            </a:r>
            <a:endParaRPr kumimoji="0" sz="2000" b="0" i="0" u="none" strike="noStrike" kern="1200" cap="none" spc="0" normalizeH="0" baseline="0" noProof="0">
              <a:ln>
                <a:noFill/>
              </a:ln>
              <a:solidFill>
                <a:srgbClr val="000000"/>
              </a:solidFill>
              <a:effectLst/>
              <a:uLnTx/>
              <a:uFillTx/>
              <a:latin typeface="Arial" panose="020B0604020202020204"/>
              <a:ea typeface="+mn-ea"/>
              <a:cs typeface="+mn-cs"/>
            </a:endParaRPr>
          </a:p>
        </p:txBody>
      </p:sp>
    </p:spTree>
    <p:extLst>
      <p:ext uri="{BB962C8B-B14F-4D97-AF65-F5344CB8AC3E}">
        <p14:creationId xmlns:p14="http://schemas.microsoft.com/office/powerpoint/2010/main" val="206809710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56C0F6E1-CF8B-4BCF-8E73-237513D9EAF9}"/>
              </a:ext>
            </a:extLst>
          </p:cNvPr>
          <p:cNvGraphicFramePr>
            <a:graphicFrameLocks noChangeAspect="1"/>
          </p:cNvGraphicFramePr>
          <p:nvPr>
            <p:custDataLst>
              <p:tags r:id="rId1"/>
            </p:custDataLst>
          </p:nvPr>
        </p:nvGraphicFramePr>
        <p:xfrm>
          <a:off x="1589" y="1589"/>
          <a:ext cx="1588" cy="1588"/>
        </p:xfrm>
        <a:graphic>
          <a:graphicData uri="http://schemas.openxmlformats.org/presentationml/2006/ole">
            <mc:AlternateContent xmlns:mc="http://schemas.openxmlformats.org/markup-compatibility/2006">
              <mc:Choice xmlns:v="urn:schemas-microsoft-com:vml" Requires="v">
                <p:oleObj name="think-cell Slide" r:id="rId4" imgW="384" imgH="384" progId="TCLayout.ActiveDocument.1">
                  <p:embed/>
                </p:oleObj>
              </mc:Choice>
              <mc:Fallback>
                <p:oleObj name="think-cell Slide" r:id="rId4" imgW="384" imgH="384" progId="TCLayout.ActiveDocument.1">
                  <p:embed/>
                  <p:pic>
                    <p:nvPicPr>
                      <p:cNvPr id="4" name="Object 3" hidden="1">
                        <a:extLst>
                          <a:ext uri="{FF2B5EF4-FFF2-40B4-BE49-F238E27FC236}">
                            <a16:creationId xmlns:a16="http://schemas.microsoft.com/office/drawing/2014/main" id="{56C0F6E1-CF8B-4BCF-8E73-237513D9EAF9}"/>
                          </a:ext>
                        </a:extLst>
                      </p:cNvPr>
                      <p:cNvPicPr/>
                      <p:nvPr/>
                    </p:nvPicPr>
                    <p:blipFill>
                      <a:blip r:embed="rId5"/>
                      <a:stretch>
                        <a:fillRect/>
                      </a:stretch>
                    </p:blipFill>
                    <p:spPr>
                      <a:xfrm>
                        <a:off x="1589" y="1589"/>
                        <a:ext cx="1588" cy="1588"/>
                      </a:xfrm>
                      <a:prstGeom prst="rect">
                        <a:avLst/>
                      </a:prstGeom>
                    </p:spPr>
                  </p:pic>
                </p:oleObj>
              </mc:Fallback>
            </mc:AlternateContent>
          </a:graphicData>
        </a:graphic>
      </p:graphicFrame>
      <p:sp>
        <p:nvSpPr>
          <p:cNvPr id="6" name="Title 5">
            <a:extLst>
              <a:ext uri="{FF2B5EF4-FFF2-40B4-BE49-F238E27FC236}">
                <a16:creationId xmlns:a16="http://schemas.microsoft.com/office/drawing/2014/main" id="{C5B36683-8DFF-4DF9-8CF4-0FE412B2B489}"/>
              </a:ext>
            </a:extLst>
          </p:cNvPr>
          <p:cNvSpPr>
            <a:spLocks noGrp="1"/>
          </p:cNvSpPr>
          <p:nvPr>
            <p:ph type="title"/>
          </p:nvPr>
        </p:nvSpPr>
        <p:spPr/>
        <p:txBody>
          <a:bodyPr>
            <a:normAutofit/>
          </a:bodyPr>
          <a:lstStyle/>
          <a:p>
            <a:r>
              <a:rPr lang="en-US" sz="4100"/>
              <a:t>Audience Q&amp;A</a:t>
            </a:r>
          </a:p>
        </p:txBody>
      </p:sp>
      <p:sp>
        <p:nvSpPr>
          <p:cNvPr id="12" name="Text Placeholder 7">
            <a:extLst>
              <a:ext uri="{FF2B5EF4-FFF2-40B4-BE49-F238E27FC236}">
                <a16:creationId xmlns:a16="http://schemas.microsoft.com/office/drawing/2014/main" id="{DFE67A4E-1222-4DAC-B542-A206577A15CD}"/>
              </a:ext>
            </a:extLst>
          </p:cNvPr>
          <p:cNvSpPr txBox="1">
            <a:spLocks/>
          </p:cNvSpPr>
          <p:nvPr/>
        </p:nvSpPr>
        <p:spPr>
          <a:xfrm>
            <a:off x="4000501" y="4210051"/>
            <a:ext cx="7346951" cy="1326683"/>
          </a:xfrm>
          <a:prstGeom prst="roundRect">
            <a:avLst/>
          </a:prstGeom>
          <a:noFill/>
          <a:ln w="12700" cap="flat" cmpd="sng" algn="ctr">
            <a:solidFill>
              <a:schemeClr val="accent6"/>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121920" tIns="60960" rIns="121920" bIns="60960" rtlCol="0" anchor="ctr">
            <a:normAutofit/>
          </a:bodyPr>
          <a:lstStyle>
            <a:lvl1pPr marL="0" indent="0" algn="l" defTabSz="685800" rtl="0" eaLnBrk="1" latinLnBrk="0" hangingPunct="1">
              <a:lnSpc>
                <a:spcPct val="90000"/>
              </a:lnSpc>
              <a:spcBef>
                <a:spcPts val="750"/>
              </a:spcBef>
              <a:buClr>
                <a:srgbClr val="F28C11"/>
              </a:buClr>
              <a:buFont typeface="Arial" panose="020B0604020202020204" pitchFamily="34" charset="0"/>
              <a:buNone/>
              <a:defRPr sz="2400" b="1" i="0" kern="1200">
                <a:solidFill>
                  <a:schemeClr val="tx1"/>
                </a:solidFill>
                <a:latin typeface="+mn-lt"/>
                <a:ea typeface="+mn-ea"/>
                <a:cs typeface="+mn-cs"/>
              </a:defRPr>
            </a:lvl1pPr>
            <a:lvl2pPr marL="342900" indent="0" algn="l" defTabSz="685800" rtl="0" eaLnBrk="1" latinLnBrk="0" hangingPunct="1">
              <a:lnSpc>
                <a:spcPct val="90000"/>
              </a:lnSpc>
              <a:spcBef>
                <a:spcPts val="375"/>
              </a:spcBef>
              <a:buClr>
                <a:srgbClr val="F28C11"/>
              </a:buClr>
              <a:buFont typeface=".AppleSystemUIFont" charset="-120"/>
              <a:buNone/>
              <a:tabLst/>
              <a:defRPr sz="1500" kern="1200">
                <a:solidFill>
                  <a:schemeClr val="tx1">
                    <a:tint val="75000"/>
                  </a:schemeClr>
                </a:solidFill>
                <a:latin typeface="+mn-lt"/>
                <a:ea typeface="+mn-ea"/>
                <a:cs typeface="+mn-cs"/>
              </a:defRPr>
            </a:lvl2pPr>
            <a:lvl3pPr marL="685800" indent="0" algn="l" defTabSz="685800" rtl="0" eaLnBrk="1" latinLnBrk="0" hangingPunct="1">
              <a:lnSpc>
                <a:spcPct val="90000"/>
              </a:lnSpc>
              <a:spcBef>
                <a:spcPts val="375"/>
              </a:spcBef>
              <a:buClr>
                <a:srgbClr val="F28C11"/>
              </a:buClr>
              <a:buFont typeface="Wingdings" charset="2"/>
              <a:buNone/>
              <a:tabLst/>
              <a:defRPr sz="1350" kern="1200">
                <a:solidFill>
                  <a:schemeClr val="tx1">
                    <a:tint val="75000"/>
                  </a:schemeClr>
                </a:solidFill>
                <a:latin typeface="+mn-lt"/>
                <a:ea typeface="+mn-ea"/>
                <a:cs typeface="+mn-cs"/>
              </a:defRPr>
            </a:lvl3pPr>
            <a:lvl4pPr marL="1028700" indent="0" algn="l" defTabSz="685800" rtl="0" eaLnBrk="1" latinLnBrk="0" hangingPunct="1">
              <a:lnSpc>
                <a:spcPct val="90000"/>
              </a:lnSpc>
              <a:spcBef>
                <a:spcPts val="375"/>
              </a:spcBef>
              <a:buClr>
                <a:srgbClr val="F28C11"/>
              </a:buClr>
              <a:buFont typeface="Arial" panose="020B0604020202020204" pitchFamily="34" charset="0"/>
              <a:buNone/>
              <a:tabLst/>
              <a:defRPr sz="1200" kern="1200">
                <a:solidFill>
                  <a:schemeClr val="tx1">
                    <a:tint val="75000"/>
                  </a:schemeClr>
                </a:solidFill>
                <a:latin typeface="+mn-lt"/>
                <a:ea typeface="+mn-ea"/>
                <a:cs typeface="+mn-cs"/>
              </a:defRPr>
            </a:lvl4pPr>
            <a:lvl5pPr marL="1371600" indent="0" algn="l" defTabSz="685800" rtl="0" eaLnBrk="1" latinLnBrk="0" hangingPunct="1">
              <a:lnSpc>
                <a:spcPct val="90000"/>
              </a:lnSpc>
              <a:spcBef>
                <a:spcPts val="375"/>
              </a:spcBef>
              <a:buClr>
                <a:srgbClr val="F28C11"/>
              </a:buClr>
              <a:buFont typeface="Courier New" charset="0"/>
              <a:buNone/>
              <a:tabLst/>
              <a:defRPr sz="1200" kern="1200">
                <a:solidFill>
                  <a:schemeClr val="tx1">
                    <a:tint val="75000"/>
                  </a:schemeClr>
                </a:solidFill>
                <a:latin typeface="+mn-lt"/>
                <a:ea typeface="+mn-ea"/>
                <a:cs typeface="+mn-cs"/>
              </a:defRPr>
            </a:lvl5pPr>
            <a:lvl6pPr marL="1714500" indent="0" algn="l" defTabSz="685800" rtl="0" eaLnBrk="1" latinLnBrk="0" hangingPunct="1">
              <a:lnSpc>
                <a:spcPct val="90000"/>
              </a:lnSpc>
              <a:spcBef>
                <a:spcPts val="375"/>
              </a:spcBef>
              <a:buFont typeface="Arial" panose="020B0604020202020204" pitchFamily="34" charset="0"/>
              <a:buNone/>
              <a:defRPr sz="1200" kern="1200">
                <a:solidFill>
                  <a:schemeClr val="tx1">
                    <a:tint val="75000"/>
                  </a:schemeClr>
                </a:solidFill>
                <a:latin typeface="+mn-lt"/>
                <a:ea typeface="+mn-ea"/>
                <a:cs typeface="+mn-cs"/>
              </a:defRPr>
            </a:lvl6pPr>
            <a:lvl7pPr marL="2057400" indent="0" algn="l" defTabSz="685800" rtl="0" eaLnBrk="1" latinLnBrk="0" hangingPunct="1">
              <a:lnSpc>
                <a:spcPct val="90000"/>
              </a:lnSpc>
              <a:spcBef>
                <a:spcPts val="375"/>
              </a:spcBef>
              <a:buFont typeface="Arial" panose="020B0604020202020204" pitchFamily="34" charset="0"/>
              <a:buNone/>
              <a:defRPr sz="1200" kern="1200">
                <a:solidFill>
                  <a:schemeClr val="tx1">
                    <a:tint val="75000"/>
                  </a:schemeClr>
                </a:solidFill>
                <a:latin typeface="+mn-lt"/>
                <a:ea typeface="+mn-ea"/>
                <a:cs typeface="+mn-cs"/>
              </a:defRPr>
            </a:lvl7pPr>
            <a:lvl8pPr marL="2400300" indent="0" algn="l" defTabSz="685800" rtl="0" eaLnBrk="1" latinLnBrk="0" hangingPunct="1">
              <a:lnSpc>
                <a:spcPct val="90000"/>
              </a:lnSpc>
              <a:spcBef>
                <a:spcPts val="375"/>
              </a:spcBef>
              <a:buFont typeface="Arial" panose="020B0604020202020204" pitchFamily="34" charset="0"/>
              <a:buNone/>
              <a:defRPr sz="1200" kern="1200">
                <a:solidFill>
                  <a:schemeClr val="tx1">
                    <a:tint val="75000"/>
                  </a:schemeClr>
                </a:solidFill>
                <a:latin typeface="+mn-lt"/>
                <a:ea typeface="+mn-ea"/>
                <a:cs typeface="+mn-cs"/>
              </a:defRPr>
            </a:lvl8pPr>
            <a:lvl9pPr marL="2743200" indent="0" algn="l" defTabSz="685800" rtl="0" eaLnBrk="1" latinLnBrk="0" hangingPunct="1">
              <a:lnSpc>
                <a:spcPct val="90000"/>
              </a:lnSpc>
              <a:spcBef>
                <a:spcPts val="375"/>
              </a:spcBef>
              <a:buFont typeface="Arial" panose="020B0604020202020204" pitchFamily="34" charset="0"/>
              <a:buNone/>
              <a:defRPr sz="1200" kern="1200">
                <a:solidFill>
                  <a:schemeClr val="tx1">
                    <a:tint val="75000"/>
                  </a:schemeClr>
                </a:solidFill>
                <a:latin typeface="+mn-lt"/>
                <a:ea typeface="+mn-ea"/>
                <a:cs typeface="+mn-cs"/>
              </a:defRPr>
            </a:lvl9pPr>
          </a:lstStyle>
          <a:p>
            <a:r>
              <a:rPr lang="en-US" b="0">
                <a:solidFill>
                  <a:schemeClr val="accent1"/>
                </a:solidFill>
                <a:latin typeface="Arial Narrow" panose="020B0606020202030204" pitchFamily="34" charset="0"/>
                <a:cs typeface="Arial" panose="020B0604020202020204" pitchFamily="34" charset="0"/>
              </a:rPr>
              <a:t>To ask a question</a:t>
            </a:r>
            <a:r>
              <a:rPr lang="en-US" b="0">
                <a:latin typeface="Arial Narrow" panose="020B0606020202030204" pitchFamily="34" charset="0"/>
                <a:cs typeface="Arial" panose="020B0604020202020204" pitchFamily="34" charset="0"/>
              </a:rPr>
              <a:t>, open the Q&amp;A window, type your question into the Q&amp;A box. </a:t>
            </a:r>
            <a:r>
              <a:rPr lang="en-US" b="0">
                <a:solidFill>
                  <a:schemeClr val="accent1"/>
                </a:solidFill>
                <a:latin typeface="Arial Narrow" panose="020B0606020202030204" pitchFamily="34" charset="0"/>
                <a:cs typeface="Arial" panose="020B0604020202020204" pitchFamily="34" charset="0"/>
              </a:rPr>
              <a:t>Click Send</a:t>
            </a:r>
            <a:r>
              <a:rPr lang="en-US" b="0">
                <a:latin typeface="Arial Narrow" panose="020B0606020202030204" pitchFamily="34" charset="0"/>
                <a:cs typeface="Arial" panose="020B0604020202020204" pitchFamily="34" charset="0"/>
              </a:rPr>
              <a:t>. </a:t>
            </a:r>
            <a:endParaRPr lang="en-US" sz="1333" b="0">
              <a:latin typeface="Arial Narrow" panose="020B0606020202030204" pitchFamily="34" charset="0"/>
              <a:cs typeface="Arial" panose="020B0604020202020204" pitchFamily="34" charset="0"/>
            </a:endParaRPr>
          </a:p>
        </p:txBody>
      </p:sp>
    </p:spTree>
    <p:extLst>
      <p:ext uri="{BB962C8B-B14F-4D97-AF65-F5344CB8AC3E}">
        <p14:creationId xmlns:p14="http://schemas.microsoft.com/office/powerpoint/2010/main" val="144186346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6C2C93BE-CE3D-4DE4-B069-C376301A6A65}"/>
              </a:ext>
            </a:extLst>
          </p:cNvPr>
          <p:cNvSpPr>
            <a:spLocks noGrp="1"/>
          </p:cNvSpPr>
          <p:nvPr>
            <p:ph type="title"/>
          </p:nvPr>
        </p:nvSpPr>
        <p:spPr/>
        <p:txBody>
          <a:bodyPr>
            <a:normAutofit/>
          </a:bodyPr>
          <a:lstStyle/>
          <a:p>
            <a:r>
              <a:rPr lang="en-US" sz="4100"/>
              <a:t>Upcoming ISMPP U Webinars</a:t>
            </a:r>
          </a:p>
        </p:txBody>
      </p:sp>
      <p:sp>
        <p:nvSpPr>
          <p:cNvPr id="8" name="Slide Number Placeholder 3">
            <a:extLst>
              <a:ext uri="{FF2B5EF4-FFF2-40B4-BE49-F238E27FC236}">
                <a16:creationId xmlns:a16="http://schemas.microsoft.com/office/drawing/2014/main" id="{44C72608-80B2-43A3-BD8E-50C311A9E3AB}"/>
              </a:ext>
            </a:extLst>
          </p:cNvPr>
          <p:cNvSpPr>
            <a:spLocks noGrp="1"/>
          </p:cNvSpPr>
          <p:nvPr>
            <p:ph type="sldNum" sz="quarter" idx="10"/>
          </p:nvPr>
        </p:nvSpPr>
        <p:spPr>
          <a:xfrm>
            <a:off x="9313983" y="36384"/>
            <a:ext cx="2743200" cy="365125"/>
          </a:xfrm>
        </p:spPr>
        <p:txBody>
          <a:bodyPr/>
          <a:lstStyle/>
          <a:p>
            <a:pPr defTabSz="914377">
              <a:defRPr/>
            </a:pPr>
            <a:fld id="{42AD0A0E-4515-A647-B2E3-7F1B29FB990E}" type="slidenum">
              <a:rPr lang="en-US">
                <a:solidFill>
                  <a:prstClr val="black"/>
                </a:solidFill>
                <a:latin typeface="Franklin Gothic Book" panose="020B0503020102020204"/>
              </a:rPr>
              <a:pPr defTabSz="914377">
                <a:defRPr/>
              </a:pPr>
              <a:t>57</a:t>
            </a:fld>
            <a:endParaRPr lang="en-US">
              <a:solidFill>
                <a:prstClr val="black"/>
              </a:solidFill>
              <a:latin typeface="Franklin Gothic Book" panose="020B0503020102020204"/>
            </a:endParaRPr>
          </a:p>
        </p:txBody>
      </p:sp>
      <p:sp>
        <p:nvSpPr>
          <p:cNvPr id="4" name="Rectangle 3"/>
          <p:cNvSpPr/>
          <p:nvPr/>
        </p:nvSpPr>
        <p:spPr>
          <a:xfrm>
            <a:off x="7329488" y="5867400"/>
            <a:ext cx="618917" cy="762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54" fontAlgn="base">
              <a:spcBef>
                <a:spcPct val="0"/>
              </a:spcBef>
              <a:spcAft>
                <a:spcPct val="0"/>
              </a:spcAft>
              <a:defRPr/>
            </a:pPr>
            <a:endParaRPr lang="en-US">
              <a:solidFill>
                <a:prstClr val="white"/>
              </a:solidFill>
              <a:latin typeface="Calibri"/>
            </a:endParaRPr>
          </a:p>
        </p:txBody>
      </p:sp>
      <p:sp>
        <p:nvSpPr>
          <p:cNvPr id="3" name="Rectangle 2">
            <a:extLst>
              <a:ext uri="{FF2B5EF4-FFF2-40B4-BE49-F238E27FC236}">
                <a16:creationId xmlns:a16="http://schemas.microsoft.com/office/drawing/2014/main" id="{C1855C36-2916-4845-55BE-09E40B1E9FB6}"/>
              </a:ext>
            </a:extLst>
          </p:cNvPr>
          <p:cNvSpPr/>
          <p:nvPr/>
        </p:nvSpPr>
        <p:spPr>
          <a:xfrm>
            <a:off x="1776150" y="1964080"/>
            <a:ext cx="36000" cy="828000"/>
          </a:xfrm>
          <a:prstGeom prst="rect">
            <a:avLst/>
          </a:prstGeom>
          <a:solidFill>
            <a:srgbClr val="F28C1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2421E8C1-9762-54A1-56CD-63DF31F4CCD4}"/>
              </a:ext>
            </a:extLst>
          </p:cNvPr>
          <p:cNvSpPr/>
          <p:nvPr/>
        </p:nvSpPr>
        <p:spPr>
          <a:xfrm>
            <a:off x="1776150" y="3325289"/>
            <a:ext cx="36000" cy="831600"/>
          </a:xfrm>
          <a:prstGeom prst="rect">
            <a:avLst/>
          </a:prstGeom>
          <a:solidFill>
            <a:srgbClr val="F28C1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A5BABF21-E537-C7CC-6857-679CAECD715F}"/>
              </a:ext>
            </a:extLst>
          </p:cNvPr>
          <p:cNvSpPr>
            <a:spLocks/>
          </p:cNvSpPr>
          <p:nvPr/>
        </p:nvSpPr>
        <p:spPr>
          <a:xfrm>
            <a:off x="2014163" y="2150132"/>
            <a:ext cx="6938216" cy="503351"/>
          </a:xfrm>
          <a:prstGeom prst="rect">
            <a:avLst/>
          </a:prstGeom>
        </p:spPr>
        <p:txBody>
          <a:bodyPr lIns="0" tIns="18000" rIns="0" bIns="18000" anchor="ctr">
            <a:noAutofit/>
          </a:bodyPr>
          <a:lstStyle/>
          <a:p>
            <a:pPr>
              <a:spcAft>
                <a:spcPts val="1500"/>
              </a:spcAft>
              <a:tabLst>
                <a:tab pos="2784405" algn="l"/>
              </a:tabLst>
              <a:defRPr/>
            </a:pPr>
            <a:r>
              <a:rPr lang="en-US" sz="2400" b="1">
                <a:solidFill>
                  <a:srgbClr val="0070C0"/>
                </a:solidFill>
                <a:latin typeface="Calibri" panose="020F0502020204030204" pitchFamily="34" charset="0"/>
                <a:cs typeface="Calibri" panose="020F0502020204030204" pitchFamily="34" charset="0"/>
              </a:rPr>
              <a:t>Measuring the Impact of Publications in APAC region</a:t>
            </a:r>
          </a:p>
        </p:txBody>
      </p:sp>
      <p:sp>
        <p:nvSpPr>
          <p:cNvPr id="18" name="Rectangle 17">
            <a:extLst>
              <a:ext uri="{FF2B5EF4-FFF2-40B4-BE49-F238E27FC236}">
                <a16:creationId xmlns:a16="http://schemas.microsoft.com/office/drawing/2014/main" id="{D3E4BA4F-EB97-E2A8-4CE1-E9D2195CE7F8}"/>
              </a:ext>
            </a:extLst>
          </p:cNvPr>
          <p:cNvSpPr>
            <a:spLocks/>
          </p:cNvSpPr>
          <p:nvPr/>
        </p:nvSpPr>
        <p:spPr>
          <a:xfrm>
            <a:off x="2014163" y="3519929"/>
            <a:ext cx="8009032" cy="503351"/>
          </a:xfrm>
          <a:prstGeom prst="rect">
            <a:avLst/>
          </a:prstGeom>
        </p:spPr>
        <p:txBody>
          <a:bodyPr lIns="0" tIns="18000" rIns="0" bIns="18000" anchor="ctr">
            <a:noAutofit/>
          </a:bodyPr>
          <a:lstStyle/>
          <a:p>
            <a:pPr>
              <a:spcAft>
                <a:spcPts val="1500"/>
              </a:spcAft>
              <a:tabLst>
                <a:tab pos="2784405" algn="l"/>
              </a:tabLst>
              <a:defRPr/>
            </a:pPr>
            <a:r>
              <a:rPr lang="en-US" sz="2400" b="1">
                <a:solidFill>
                  <a:srgbClr val="0070C0"/>
                </a:solidFill>
                <a:latin typeface="Calibri" panose="020F0502020204030204" pitchFamily="34" charset="0"/>
                <a:cs typeface="Calibri" panose="020F0502020204030204" pitchFamily="34" charset="0"/>
              </a:rPr>
              <a:t>Cooking up a Pub Plan – Adding Some Flavor to the Usual Fare </a:t>
            </a:r>
          </a:p>
        </p:txBody>
      </p:sp>
      <p:sp>
        <p:nvSpPr>
          <p:cNvPr id="20" name="TextBox 19">
            <a:extLst>
              <a:ext uri="{FF2B5EF4-FFF2-40B4-BE49-F238E27FC236}">
                <a16:creationId xmlns:a16="http://schemas.microsoft.com/office/drawing/2014/main" id="{57B3DCCF-39E2-5EDF-8D57-7DCD77D53108}"/>
              </a:ext>
            </a:extLst>
          </p:cNvPr>
          <p:cNvSpPr txBox="1"/>
          <p:nvPr/>
        </p:nvSpPr>
        <p:spPr>
          <a:xfrm>
            <a:off x="425453" y="2068712"/>
            <a:ext cx="1211030" cy="646331"/>
          </a:xfrm>
          <a:prstGeom prst="rect">
            <a:avLst/>
          </a:prstGeom>
          <a:noFill/>
        </p:spPr>
        <p:txBody>
          <a:bodyPr wrap="square">
            <a:spAutoFit/>
          </a:bodyPr>
          <a:lstStyle/>
          <a:p>
            <a:pPr algn="r"/>
            <a:r>
              <a:rPr lang="en-US" b="1" dirty="0">
                <a:solidFill>
                  <a:srgbClr val="F28C11"/>
                </a:solidFill>
                <a:latin typeface="Calibri" panose="020F0502020204030204" pitchFamily="34" charset="0"/>
                <a:cs typeface="Calibri" panose="020F0502020204030204" pitchFamily="34" charset="0"/>
              </a:rPr>
              <a:t>March</a:t>
            </a:r>
            <a:r>
              <a:rPr lang="en-US" sz="1800" b="1" dirty="0">
                <a:solidFill>
                  <a:srgbClr val="F28C11"/>
                </a:solidFill>
                <a:latin typeface="Calibri" panose="020F0502020204030204" pitchFamily="34" charset="0"/>
                <a:cs typeface="Calibri" panose="020F0502020204030204" pitchFamily="34" charset="0"/>
              </a:rPr>
              <a:t> </a:t>
            </a:r>
            <a:br>
              <a:rPr lang="en-US" sz="1800" b="1" dirty="0">
                <a:solidFill>
                  <a:srgbClr val="F28C11"/>
                </a:solidFill>
                <a:latin typeface="Calibri" panose="020F0502020204030204" pitchFamily="34" charset="0"/>
                <a:cs typeface="Calibri" panose="020F0502020204030204" pitchFamily="34" charset="0"/>
              </a:rPr>
            </a:br>
            <a:r>
              <a:rPr lang="en-US" b="1" dirty="0">
                <a:solidFill>
                  <a:srgbClr val="F28C11"/>
                </a:solidFill>
                <a:latin typeface="Calibri" panose="020F0502020204030204" pitchFamily="34" charset="0"/>
                <a:cs typeface="Calibri" panose="020F0502020204030204" pitchFamily="34" charset="0"/>
              </a:rPr>
              <a:t>15</a:t>
            </a:r>
            <a:r>
              <a:rPr lang="en-US" sz="1800" b="1" dirty="0">
                <a:solidFill>
                  <a:srgbClr val="F28C11"/>
                </a:solidFill>
                <a:latin typeface="Calibri" panose="020F0502020204030204" pitchFamily="34" charset="0"/>
                <a:cs typeface="Calibri" panose="020F0502020204030204" pitchFamily="34" charset="0"/>
              </a:rPr>
              <a:t>, 2024</a:t>
            </a:r>
            <a:endParaRPr lang="en-US" dirty="0">
              <a:solidFill>
                <a:srgbClr val="F28C11"/>
              </a:solidFill>
            </a:endParaRPr>
          </a:p>
        </p:txBody>
      </p:sp>
      <p:sp>
        <p:nvSpPr>
          <p:cNvPr id="21" name="TextBox 20">
            <a:extLst>
              <a:ext uri="{FF2B5EF4-FFF2-40B4-BE49-F238E27FC236}">
                <a16:creationId xmlns:a16="http://schemas.microsoft.com/office/drawing/2014/main" id="{CCACAC33-AE9D-74D8-F8E7-7D195AB112BF}"/>
              </a:ext>
            </a:extLst>
          </p:cNvPr>
          <p:cNvSpPr txBox="1"/>
          <p:nvPr/>
        </p:nvSpPr>
        <p:spPr>
          <a:xfrm>
            <a:off x="425978" y="3448440"/>
            <a:ext cx="1211030" cy="646331"/>
          </a:xfrm>
          <a:prstGeom prst="rect">
            <a:avLst/>
          </a:prstGeom>
          <a:noFill/>
        </p:spPr>
        <p:txBody>
          <a:bodyPr wrap="square">
            <a:spAutoFit/>
          </a:bodyPr>
          <a:lstStyle/>
          <a:p>
            <a:pPr algn="r"/>
            <a:r>
              <a:rPr lang="en-US" b="1">
                <a:solidFill>
                  <a:srgbClr val="F28C11"/>
                </a:solidFill>
                <a:latin typeface="Calibri" panose="020F0502020204030204" pitchFamily="34" charset="0"/>
                <a:cs typeface="Calibri" panose="020F0502020204030204" pitchFamily="34" charset="0"/>
              </a:rPr>
              <a:t>March</a:t>
            </a:r>
            <a:r>
              <a:rPr lang="en-US" sz="1800" b="1">
                <a:solidFill>
                  <a:srgbClr val="F28C11"/>
                </a:solidFill>
                <a:latin typeface="Calibri" panose="020F0502020204030204" pitchFamily="34" charset="0"/>
                <a:cs typeface="Calibri" panose="020F0502020204030204" pitchFamily="34" charset="0"/>
              </a:rPr>
              <a:t> </a:t>
            </a:r>
            <a:br>
              <a:rPr lang="en-US" sz="1800" b="1">
                <a:solidFill>
                  <a:srgbClr val="F28C11"/>
                </a:solidFill>
                <a:latin typeface="Calibri" panose="020F0502020204030204" pitchFamily="34" charset="0"/>
                <a:cs typeface="Calibri" panose="020F0502020204030204" pitchFamily="34" charset="0"/>
              </a:rPr>
            </a:br>
            <a:r>
              <a:rPr lang="en-US" sz="1800" b="1">
                <a:solidFill>
                  <a:srgbClr val="F28C11"/>
                </a:solidFill>
                <a:latin typeface="Calibri" panose="020F0502020204030204" pitchFamily="34" charset="0"/>
                <a:cs typeface="Calibri" panose="020F0502020204030204" pitchFamily="34" charset="0"/>
              </a:rPr>
              <a:t>27, 2024</a:t>
            </a:r>
            <a:endParaRPr lang="en-US">
              <a:solidFill>
                <a:srgbClr val="F28C11"/>
              </a:solidFill>
            </a:endParaRPr>
          </a:p>
        </p:txBody>
      </p:sp>
    </p:spTree>
    <p:extLst>
      <p:ext uri="{BB962C8B-B14F-4D97-AF65-F5344CB8AC3E}">
        <p14:creationId xmlns:p14="http://schemas.microsoft.com/office/powerpoint/2010/main" val="54274180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8870A5-0322-0EF4-D1C5-C4743295558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F25573B-9432-7AB3-E2F9-C161249EB36A}"/>
              </a:ext>
            </a:extLst>
          </p:cNvPr>
          <p:cNvSpPr>
            <a:spLocks noGrp="1"/>
          </p:cNvSpPr>
          <p:nvPr>
            <p:ph type="ctrTitle"/>
          </p:nvPr>
        </p:nvSpPr>
        <p:spPr>
          <a:xfrm>
            <a:off x="6184981" y="1614783"/>
            <a:ext cx="5408001" cy="886199"/>
          </a:xfrm>
        </p:spPr>
        <p:txBody>
          <a:bodyPr/>
          <a:lstStyle/>
          <a:p>
            <a:r>
              <a:rPr lang="en-US"/>
              <a:t>ISMPP University</a:t>
            </a:r>
          </a:p>
        </p:txBody>
      </p:sp>
      <p:sp>
        <p:nvSpPr>
          <p:cNvPr id="3" name="Subtitle 2">
            <a:extLst>
              <a:ext uri="{FF2B5EF4-FFF2-40B4-BE49-F238E27FC236}">
                <a16:creationId xmlns:a16="http://schemas.microsoft.com/office/drawing/2014/main" id="{AAB39186-37A4-8028-7A89-E26905DF8B22}"/>
              </a:ext>
            </a:extLst>
          </p:cNvPr>
          <p:cNvSpPr>
            <a:spLocks noGrp="1"/>
          </p:cNvSpPr>
          <p:nvPr>
            <p:ph type="subTitle" idx="1"/>
          </p:nvPr>
        </p:nvSpPr>
        <p:spPr>
          <a:xfrm>
            <a:off x="6633165" y="2358124"/>
            <a:ext cx="4522398" cy="2888681"/>
          </a:xfrm>
        </p:spPr>
        <p:txBody>
          <a:bodyPr/>
          <a:lstStyle/>
          <a:p>
            <a:r>
              <a:rPr lang="en-US" sz="2933"/>
              <a:t>Member Research Spotlight: 2024 European Meeting of ISMPP</a:t>
            </a:r>
          </a:p>
        </p:txBody>
      </p:sp>
      <p:sp>
        <p:nvSpPr>
          <p:cNvPr id="4" name="TextBox 3">
            <a:extLst>
              <a:ext uri="{FF2B5EF4-FFF2-40B4-BE49-F238E27FC236}">
                <a16:creationId xmlns:a16="http://schemas.microsoft.com/office/drawing/2014/main" id="{38F6AC96-6DA4-BF9D-5776-2EA213080375}"/>
              </a:ext>
            </a:extLst>
          </p:cNvPr>
          <p:cNvSpPr txBox="1"/>
          <p:nvPr/>
        </p:nvSpPr>
        <p:spPr>
          <a:xfrm>
            <a:off x="130568" y="4957206"/>
            <a:ext cx="2664824" cy="1477328"/>
          </a:xfrm>
          <a:prstGeom prst="rect">
            <a:avLst/>
          </a:prstGeom>
          <a:noFill/>
        </p:spPr>
        <p:txBody>
          <a:bodyPr wrap="square" lIns="91440" tIns="45720" rIns="91440" bIns="45720" rtlCol="0" anchor="t">
            <a:spAutoFit/>
          </a:bodyPr>
          <a:lstStyle/>
          <a:p>
            <a:pPr defTabSz="914377">
              <a:defRPr/>
            </a:pPr>
            <a:endParaRPr lang="en-US">
              <a:solidFill>
                <a:prstClr val="black"/>
              </a:solidFill>
              <a:latin typeface="Franklin Gothic Book" panose="020B0503020102020204"/>
            </a:endParaRPr>
          </a:p>
          <a:p>
            <a:pPr defTabSz="914377">
              <a:defRPr/>
            </a:pPr>
            <a:endParaRPr lang="en-US">
              <a:solidFill>
                <a:prstClr val="black"/>
              </a:solidFill>
              <a:latin typeface="Franklin Gothic Book" panose="020B0503020102020204"/>
            </a:endParaRPr>
          </a:p>
          <a:p>
            <a:pPr algn="l" rtl="0" fontAlgn="base"/>
            <a:r>
              <a:rPr lang="en-US" sz="1800" b="1" i="0" u="none" strike="noStrike">
                <a:solidFill>
                  <a:srgbClr val="000000"/>
                </a:solidFill>
                <a:effectLst/>
                <a:latin typeface="Franklin Gothic Book" panose="020B0503020102020204" pitchFamily="34" charset="0"/>
              </a:rPr>
              <a:t>Webinar will begin promptly at: </a:t>
            </a:r>
            <a:r>
              <a:rPr lang="en-US" sz="1800" b="0" i="0">
                <a:solidFill>
                  <a:srgbClr val="000000"/>
                </a:solidFill>
                <a:effectLst/>
                <a:latin typeface="Franklin Gothic Book" panose="020B0503020102020204" pitchFamily="34" charset="0"/>
              </a:rPr>
              <a:t>​</a:t>
            </a:r>
            <a:endParaRPr lang="en-US" b="0" i="0">
              <a:solidFill>
                <a:srgbClr val="000000"/>
              </a:solidFill>
              <a:effectLst/>
              <a:latin typeface="Segoe UI" panose="020B0502040204020203" pitchFamily="34" charset="0"/>
            </a:endParaRPr>
          </a:p>
          <a:p>
            <a:pPr algn="l" rtl="0" fontAlgn="base"/>
            <a:r>
              <a:rPr lang="en-US" sz="1800" b="1" i="0" u="none" strike="noStrike">
                <a:solidFill>
                  <a:srgbClr val="000000"/>
                </a:solidFill>
                <a:effectLst/>
                <a:latin typeface="Franklin Gothic Book" panose="020B0503020102020204" pitchFamily="34" charset="0"/>
              </a:rPr>
              <a:t>11 AM ET / 4 PM GMT</a:t>
            </a:r>
            <a:endParaRPr lang="en-US" b="0" i="0">
              <a:solidFill>
                <a:srgbClr val="000000"/>
              </a:solidFill>
              <a:effectLst/>
              <a:latin typeface="Segoe UI" panose="020B0502040204020203" pitchFamily="34" charset="0"/>
            </a:endParaRPr>
          </a:p>
        </p:txBody>
      </p:sp>
      <p:sp>
        <p:nvSpPr>
          <p:cNvPr id="5" name="TextBox 4">
            <a:extLst>
              <a:ext uri="{FF2B5EF4-FFF2-40B4-BE49-F238E27FC236}">
                <a16:creationId xmlns:a16="http://schemas.microsoft.com/office/drawing/2014/main" id="{C66BB793-90A8-473A-6AED-227DD1A007AC}"/>
              </a:ext>
            </a:extLst>
          </p:cNvPr>
          <p:cNvSpPr txBox="1"/>
          <p:nvPr/>
        </p:nvSpPr>
        <p:spPr>
          <a:xfrm>
            <a:off x="6397023" y="4131348"/>
            <a:ext cx="4929052" cy="451342"/>
          </a:xfrm>
          <a:prstGeom prst="rect">
            <a:avLst/>
          </a:prstGeom>
          <a:noFill/>
        </p:spPr>
        <p:txBody>
          <a:bodyPr wrap="square" lIns="121920" tIns="60960" rIns="121920" bIns="60960" rtlCol="0" anchor="t">
            <a:spAutoFit/>
          </a:bodyPr>
          <a:lstStyle/>
          <a:p>
            <a:pPr algn="ctr">
              <a:defRPr/>
            </a:pPr>
            <a:r>
              <a:rPr lang="en-US" sz="2100" b="1">
                <a:latin typeface="Franklin Gothic Book" panose="020B0503020102020204"/>
              </a:rPr>
              <a:t>February 28th, 2024</a:t>
            </a:r>
          </a:p>
        </p:txBody>
      </p:sp>
      <p:sp>
        <p:nvSpPr>
          <p:cNvPr id="8" name="Plus Sign 7">
            <a:extLst>
              <a:ext uri="{FF2B5EF4-FFF2-40B4-BE49-F238E27FC236}">
                <a16:creationId xmlns:a16="http://schemas.microsoft.com/office/drawing/2014/main" id="{A7B691D9-1482-447E-30C0-7D1504531603}"/>
              </a:ext>
            </a:extLst>
          </p:cNvPr>
          <p:cNvSpPr/>
          <p:nvPr/>
        </p:nvSpPr>
        <p:spPr>
          <a:xfrm>
            <a:off x="8353689" y="669098"/>
            <a:ext cx="674697" cy="550700"/>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a:solidFill>
                <a:prstClr val="white"/>
              </a:solidFill>
              <a:latin typeface="Franklin Gothic Book" panose="020B0503020102020204"/>
            </a:endParaRPr>
          </a:p>
        </p:txBody>
      </p:sp>
      <p:pic>
        <p:nvPicPr>
          <p:cNvPr id="9" name="Picture 8">
            <a:extLst>
              <a:ext uri="{FF2B5EF4-FFF2-40B4-BE49-F238E27FC236}">
                <a16:creationId xmlns:a16="http://schemas.microsoft.com/office/drawing/2014/main" id="{DBF03683-FB34-3F22-04D2-DFD205866710}"/>
              </a:ext>
            </a:extLst>
          </p:cNvPr>
          <p:cNvPicPr>
            <a:picLocks noChangeAspect="1"/>
          </p:cNvPicPr>
          <p:nvPr/>
        </p:nvPicPr>
        <p:blipFill>
          <a:blip r:embed="rId3"/>
          <a:stretch>
            <a:fillRect/>
          </a:stretch>
        </p:blipFill>
        <p:spPr>
          <a:xfrm>
            <a:off x="9150969" y="472437"/>
            <a:ext cx="1065537" cy="796987"/>
          </a:xfrm>
          <a:prstGeom prst="rect">
            <a:avLst/>
          </a:prstGeom>
        </p:spPr>
      </p:pic>
      <p:pic>
        <p:nvPicPr>
          <p:cNvPr id="6" name="Picture 9" descr="A picture containing text&#10;&#10;Description automatically generated">
            <a:extLst>
              <a:ext uri="{FF2B5EF4-FFF2-40B4-BE49-F238E27FC236}">
                <a16:creationId xmlns:a16="http://schemas.microsoft.com/office/drawing/2014/main" id="{03131A82-C047-7A35-5BCD-5D2C352260B4}"/>
              </a:ext>
            </a:extLst>
          </p:cNvPr>
          <p:cNvPicPr>
            <a:picLocks noChangeAspect="1"/>
          </p:cNvPicPr>
          <p:nvPr/>
        </p:nvPicPr>
        <p:blipFill>
          <a:blip r:embed="rId4"/>
          <a:stretch>
            <a:fillRect/>
          </a:stretch>
        </p:blipFill>
        <p:spPr>
          <a:xfrm>
            <a:off x="7149194" y="331110"/>
            <a:ext cx="1086757" cy="1088573"/>
          </a:xfrm>
          <a:prstGeom prst="rect">
            <a:avLst/>
          </a:prstGeom>
        </p:spPr>
      </p:pic>
    </p:spTree>
    <p:extLst>
      <p:ext uri="{BB962C8B-B14F-4D97-AF65-F5344CB8AC3E}">
        <p14:creationId xmlns:p14="http://schemas.microsoft.com/office/powerpoint/2010/main" val="353596013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3" name="Content Placeholder 2">
            <a:extLst>
              <a:ext uri="{FF2B5EF4-FFF2-40B4-BE49-F238E27FC236}">
                <a16:creationId xmlns:a16="http://schemas.microsoft.com/office/drawing/2014/main" id="{FD0FE247-FC3A-41CD-A62B-1C1848015115}"/>
              </a:ext>
            </a:extLst>
          </p:cNvPr>
          <p:cNvSpPr>
            <a:spLocks noGrp="1"/>
          </p:cNvSpPr>
          <p:nvPr>
            <p:ph idx="11"/>
          </p:nvPr>
        </p:nvSpPr>
        <p:spPr/>
        <p:txBody>
          <a:bodyPr>
            <a:normAutofit/>
          </a:bodyPr>
          <a:lstStyle/>
          <a:p>
            <a:pPr marL="0" indent="0">
              <a:spcAft>
                <a:spcPts val="1600"/>
              </a:spcAft>
              <a:buNone/>
            </a:pPr>
            <a:r>
              <a:rPr lang="en-GB" altLang="en-US" sz="2667"/>
              <a:t>We hope you enjoyed today'</a:t>
            </a:r>
            <a:r>
              <a:rPr lang="en-GB" altLang="ja-JP" sz="2667"/>
              <a:t>s presentation. </a:t>
            </a:r>
          </a:p>
          <a:p>
            <a:pPr marL="0" indent="0">
              <a:spcAft>
                <a:spcPts val="1600"/>
              </a:spcAft>
              <a:buNone/>
            </a:pPr>
            <a:r>
              <a:rPr lang="en-GB" altLang="ja-JP" sz="2667" b="1">
                <a:solidFill>
                  <a:schemeClr val="accent2"/>
                </a:solidFill>
              </a:rPr>
              <a:t>After closing out of Zoom, please click the CONTINUE button </a:t>
            </a:r>
            <a:br>
              <a:rPr lang="en-GB" altLang="ja-JP" sz="2667" b="1">
                <a:solidFill>
                  <a:schemeClr val="accent2"/>
                </a:solidFill>
              </a:rPr>
            </a:br>
            <a:r>
              <a:rPr lang="en-GB" altLang="ja-JP" sz="2667" b="1">
                <a:solidFill>
                  <a:schemeClr val="accent2"/>
                </a:solidFill>
              </a:rPr>
              <a:t>on your screen to take our short survey. Thank you!</a:t>
            </a:r>
            <a:endParaRPr lang="en-GB" altLang="en-US" sz="2667" b="1">
              <a:solidFill>
                <a:schemeClr val="accent2"/>
              </a:solidFill>
            </a:endParaRPr>
          </a:p>
        </p:txBody>
      </p:sp>
      <p:sp>
        <p:nvSpPr>
          <p:cNvPr id="3" name="Title 2">
            <a:extLst>
              <a:ext uri="{FF2B5EF4-FFF2-40B4-BE49-F238E27FC236}">
                <a16:creationId xmlns:a16="http://schemas.microsoft.com/office/drawing/2014/main" id="{4F114EF1-A5FF-4254-A531-1B2C555157F1}"/>
              </a:ext>
            </a:extLst>
          </p:cNvPr>
          <p:cNvSpPr>
            <a:spLocks noGrp="1"/>
          </p:cNvSpPr>
          <p:nvPr>
            <p:ph type="title"/>
          </p:nvPr>
        </p:nvSpPr>
        <p:spPr/>
        <p:txBody>
          <a:bodyPr/>
          <a:lstStyle/>
          <a:p>
            <a:r>
              <a:rPr lang="en-US" sz="4100"/>
              <a:t>Thank you for attending!</a:t>
            </a:r>
          </a:p>
        </p:txBody>
      </p:sp>
      <p:pic>
        <p:nvPicPr>
          <p:cNvPr id="9" name="Picture 8" descr="Graphical user interface, text, application, chat or text message&#10;&#10;Description automatically generated">
            <a:extLst>
              <a:ext uri="{FF2B5EF4-FFF2-40B4-BE49-F238E27FC236}">
                <a16:creationId xmlns:a16="http://schemas.microsoft.com/office/drawing/2014/main" id="{D33EB056-BE07-4485-81AD-724D6E777C6A}"/>
              </a:ext>
            </a:extLst>
          </p:cNvPr>
          <p:cNvPicPr>
            <a:picLocks noChangeAspect="1"/>
          </p:cNvPicPr>
          <p:nvPr/>
        </p:nvPicPr>
        <p:blipFill>
          <a:blip r:embed="rId3"/>
          <a:stretch>
            <a:fillRect/>
          </a:stretch>
        </p:blipFill>
        <p:spPr>
          <a:xfrm>
            <a:off x="2758648" y="3196559"/>
            <a:ext cx="7101840" cy="3210560"/>
          </a:xfrm>
          <a:prstGeom prst="rect">
            <a:avLst/>
          </a:prstGeom>
        </p:spPr>
      </p:pic>
      <p:sp>
        <p:nvSpPr>
          <p:cNvPr id="14" name="Rectangle: Rounded Corners 13">
            <a:extLst>
              <a:ext uri="{FF2B5EF4-FFF2-40B4-BE49-F238E27FC236}">
                <a16:creationId xmlns:a16="http://schemas.microsoft.com/office/drawing/2014/main" id="{FB41DBDD-7315-4825-BA74-4932B3FADCAC}"/>
              </a:ext>
            </a:extLst>
          </p:cNvPr>
          <p:cNvSpPr/>
          <p:nvPr/>
        </p:nvSpPr>
        <p:spPr>
          <a:xfrm>
            <a:off x="4731987" y="5782912"/>
            <a:ext cx="1397005" cy="534537"/>
          </a:xfrm>
          <a:prstGeom prst="roundRect">
            <a:avLst>
              <a:gd name="adj" fmla="val 16667"/>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GB">
              <a:solidFill>
                <a:prstClr val="white"/>
              </a:solidFill>
              <a:latin typeface="Franklin Gothic Book" panose="020B0503020102020204"/>
            </a:endParaRPr>
          </a:p>
        </p:txBody>
      </p:sp>
      <p:sp>
        <p:nvSpPr>
          <p:cNvPr id="6" name="Slide Number Placeholder 2">
            <a:extLst>
              <a:ext uri="{FF2B5EF4-FFF2-40B4-BE49-F238E27FC236}">
                <a16:creationId xmlns:a16="http://schemas.microsoft.com/office/drawing/2014/main" id="{F1BF8C6C-81B4-41D4-B2DF-45EA49D3F5E0}"/>
              </a:ext>
            </a:extLst>
          </p:cNvPr>
          <p:cNvSpPr>
            <a:spLocks noGrp="1"/>
          </p:cNvSpPr>
          <p:nvPr>
            <p:ph type="sldNum" sz="quarter" idx="10"/>
          </p:nvPr>
        </p:nvSpPr>
        <p:spPr>
          <a:xfrm>
            <a:off x="9313983" y="79927"/>
            <a:ext cx="2743200" cy="365125"/>
          </a:xfrm>
        </p:spPr>
        <p:txBody>
          <a:bodyPr/>
          <a:lstStyle/>
          <a:p>
            <a:pPr defTabSz="914377">
              <a:defRPr/>
            </a:pPr>
            <a:fld id="{42AD0A0E-4515-A647-B2E3-7F1B29FB990E}" type="slidenum">
              <a:rPr lang="en-US">
                <a:solidFill>
                  <a:prstClr val="black"/>
                </a:solidFill>
                <a:latin typeface="Franklin Gothic Book" panose="020B0503020102020204"/>
              </a:rPr>
              <a:pPr defTabSz="914377">
                <a:defRPr/>
              </a:pPr>
              <a:t>59</a:t>
            </a:fld>
            <a:endParaRPr lang="en-US">
              <a:solidFill>
                <a:prstClr val="black"/>
              </a:solidFill>
              <a:latin typeface="Franklin Gothic Book" panose="020B0503020102020204"/>
            </a:endParaRPr>
          </a:p>
        </p:txBody>
      </p:sp>
    </p:spTree>
    <p:extLst>
      <p:ext uri="{BB962C8B-B14F-4D97-AF65-F5344CB8AC3E}">
        <p14:creationId xmlns:p14="http://schemas.microsoft.com/office/powerpoint/2010/main" val="41223349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Freeform: Shape 24">
            <a:extLst>
              <a:ext uri="{FF2B5EF4-FFF2-40B4-BE49-F238E27FC236}">
                <a16:creationId xmlns:a16="http://schemas.microsoft.com/office/drawing/2014/main" id="{A3FD4A1C-9821-443E-9CA3-AE73D3D581DE}"/>
              </a:ext>
            </a:extLst>
          </p:cNvPr>
          <p:cNvSpPr/>
          <p:nvPr/>
        </p:nvSpPr>
        <p:spPr>
          <a:xfrm>
            <a:off x="4794567" y="1706225"/>
            <a:ext cx="2647080" cy="4343923"/>
          </a:xfrm>
          <a:custGeom>
            <a:avLst/>
            <a:gdLst>
              <a:gd name="connsiteX0" fmla="*/ 2074820 w 4149640"/>
              <a:gd name="connsiteY0" fmla="*/ 5213650 h 6809667"/>
              <a:gd name="connsiteX1" fmla="*/ 2872829 w 4149640"/>
              <a:gd name="connsiteY1" fmla="*/ 6011659 h 6809667"/>
              <a:gd name="connsiteX2" fmla="*/ 2074820 w 4149640"/>
              <a:gd name="connsiteY2" fmla="*/ 6809667 h 6809667"/>
              <a:gd name="connsiteX3" fmla="*/ 1276812 w 4149640"/>
              <a:gd name="connsiteY3" fmla="*/ 6011659 h 6809667"/>
              <a:gd name="connsiteX4" fmla="*/ 2074820 w 4149640"/>
              <a:gd name="connsiteY4" fmla="*/ 5213650 h 6809667"/>
              <a:gd name="connsiteX5" fmla="*/ 2074820 w 4149640"/>
              <a:gd name="connsiteY5" fmla="*/ 0 h 6809667"/>
              <a:gd name="connsiteX6" fmla="*/ 4149640 w 4149640"/>
              <a:gd name="connsiteY6" fmla="*/ 2074820 h 6809667"/>
              <a:gd name="connsiteX7" fmla="*/ 3418133 w 4149640"/>
              <a:gd name="connsiteY7" fmla="*/ 3656207 h 6809667"/>
              <a:gd name="connsiteX8" fmla="*/ 2872828 w 4149640"/>
              <a:gd name="connsiteY8" fmla="*/ 4119051 h 6809667"/>
              <a:gd name="connsiteX9" fmla="*/ 2872828 w 4149640"/>
              <a:gd name="connsiteY9" fmla="*/ 4814648 h 6809667"/>
              <a:gd name="connsiteX10" fmla="*/ 1276812 w 4149640"/>
              <a:gd name="connsiteY10" fmla="*/ 4814648 h 6809667"/>
              <a:gd name="connsiteX11" fmla="*/ 1276812 w 4149640"/>
              <a:gd name="connsiteY11" fmla="*/ 3382224 h 6809667"/>
              <a:gd name="connsiteX12" fmla="*/ 2074820 w 4149640"/>
              <a:gd name="connsiteY12" fmla="*/ 2703916 h 6809667"/>
              <a:gd name="connsiteX13" fmla="*/ 2384713 w 4149640"/>
              <a:gd name="connsiteY13" fmla="*/ 2440574 h 6809667"/>
              <a:gd name="connsiteX14" fmla="*/ 2553625 w 4149640"/>
              <a:gd name="connsiteY14" fmla="*/ 2074820 h 6809667"/>
              <a:gd name="connsiteX15" fmla="*/ 2074820 w 4149640"/>
              <a:gd name="connsiteY15" fmla="*/ 1596016 h 6809667"/>
              <a:gd name="connsiteX16" fmla="*/ 1596016 w 4149640"/>
              <a:gd name="connsiteY16" fmla="*/ 2074820 h 6809667"/>
              <a:gd name="connsiteX17" fmla="*/ 1596016 w 4149640"/>
              <a:gd name="connsiteY17" fmla="*/ 2274322 h 6809667"/>
              <a:gd name="connsiteX18" fmla="*/ 0 w 4149640"/>
              <a:gd name="connsiteY18" fmla="*/ 2274322 h 6809667"/>
              <a:gd name="connsiteX19" fmla="*/ 0 w 4149640"/>
              <a:gd name="connsiteY19" fmla="*/ 2074820 h 6809667"/>
              <a:gd name="connsiteX20" fmla="*/ 2074820 w 4149640"/>
              <a:gd name="connsiteY20" fmla="*/ 0 h 68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149640" h="6809667">
                <a:moveTo>
                  <a:pt x="2074820" y="5213650"/>
                </a:moveTo>
                <a:cubicBezTo>
                  <a:pt x="2515548" y="5213650"/>
                  <a:pt x="2872829" y="5570930"/>
                  <a:pt x="2872829" y="6011659"/>
                </a:cubicBezTo>
                <a:cubicBezTo>
                  <a:pt x="2872829" y="6452386"/>
                  <a:pt x="2515548" y="6809667"/>
                  <a:pt x="2074820" y="6809667"/>
                </a:cubicBezTo>
                <a:cubicBezTo>
                  <a:pt x="1634092" y="6809667"/>
                  <a:pt x="1276812" y="6452386"/>
                  <a:pt x="1276812" y="6011659"/>
                </a:cubicBezTo>
                <a:cubicBezTo>
                  <a:pt x="1276812" y="5570930"/>
                  <a:pt x="1634092" y="5213650"/>
                  <a:pt x="2074820" y="5213650"/>
                </a:cubicBezTo>
                <a:close/>
                <a:moveTo>
                  <a:pt x="2074820" y="0"/>
                </a:moveTo>
                <a:cubicBezTo>
                  <a:pt x="3218631" y="0"/>
                  <a:pt x="4149640" y="931009"/>
                  <a:pt x="4149640" y="2074820"/>
                </a:cubicBezTo>
                <a:cubicBezTo>
                  <a:pt x="4149640" y="2683966"/>
                  <a:pt x="3882308" y="3261193"/>
                  <a:pt x="3418133" y="3656207"/>
                </a:cubicBezTo>
                <a:lnTo>
                  <a:pt x="2872828" y="4119051"/>
                </a:lnTo>
                <a:lnTo>
                  <a:pt x="2872828" y="4814648"/>
                </a:lnTo>
                <a:lnTo>
                  <a:pt x="1276812" y="4814648"/>
                </a:lnTo>
                <a:lnTo>
                  <a:pt x="1276812" y="3382224"/>
                </a:lnTo>
                <a:lnTo>
                  <a:pt x="2074820" y="2703916"/>
                </a:lnTo>
                <a:lnTo>
                  <a:pt x="2384713" y="2440574"/>
                </a:lnTo>
                <a:cubicBezTo>
                  <a:pt x="2492444" y="2348803"/>
                  <a:pt x="2553625" y="2215802"/>
                  <a:pt x="2553625" y="2074820"/>
                </a:cubicBezTo>
                <a:cubicBezTo>
                  <a:pt x="2553625" y="1811478"/>
                  <a:pt x="2338163" y="1596016"/>
                  <a:pt x="2074820" y="1596016"/>
                </a:cubicBezTo>
                <a:cubicBezTo>
                  <a:pt x="1811478" y="1596016"/>
                  <a:pt x="1596016" y="1811478"/>
                  <a:pt x="1596016" y="2074820"/>
                </a:cubicBezTo>
                <a:lnTo>
                  <a:pt x="1596016" y="2274322"/>
                </a:lnTo>
                <a:lnTo>
                  <a:pt x="0" y="2274322"/>
                </a:lnTo>
                <a:lnTo>
                  <a:pt x="0" y="2074820"/>
                </a:lnTo>
                <a:cubicBezTo>
                  <a:pt x="0" y="931009"/>
                  <a:pt x="931009" y="0"/>
                  <a:pt x="2074820" y="0"/>
                </a:cubicBezTo>
                <a:close/>
              </a:path>
            </a:pathLst>
          </a:custGeom>
          <a:solidFill>
            <a:schemeClr val="accent2">
              <a:lumMod val="20000"/>
              <a:lumOff val="80000"/>
            </a:schemeClr>
          </a:solidFill>
          <a:ln w="9525" cap="flat">
            <a:noFill/>
            <a:prstDash val="solid"/>
            <a:miter/>
          </a:ln>
        </p:spPr>
        <p:txBody>
          <a:bodyPr rtlCol="0" anchor="ctr"/>
          <a:lstStyle/>
          <a:p>
            <a:pPr defTabSz="914377">
              <a:defRPr/>
            </a:pPr>
            <a:endParaRPr lang="en-GB" sz="675">
              <a:solidFill>
                <a:prstClr val="black"/>
              </a:solidFill>
              <a:latin typeface="Franklin Gothic Book" panose="020B0503020102020204"/>
            </a:endParaRPr>
          </a:p>
        </p:txBody>
      </p:sp>
      <p:sp>
        <p:nvSpPr>
          <p:cNvPr id="7" name="Title 6">
            <a:extLst>
              <a:ext uri="{FF2B5EF4-FFF2-40B4-BE49-F238E27FC236}">
                <a16:creationId xmlns:a16="http://schemas.microsoft.com/office/drawing/2014/main" id="{6C2C93BE-CE3D-4DE4-B069-C376301A6A65}"/>
              </a:ext>
            </a:extLst>
          </p:cNvPr>
          <p:cNvSpPr>
            <a:spLocks noGrp="1"/>
          </p:cNvSpPr>
          <p:nvPr>
            <p:ph type="title"/>
          </p:nvPr>
        </p:nvSpPr>
        <p:spPr/>
        <p:txBody>
          <a:bodyPr>
            <a:normAutofit/>
          </a:bodyPr>
          <a:lstStyle/>
          <a:p>
            <a:r>
              <a:rPr lang="en-US" sz="4100"/>
              <a:t>How To Ask Questions</a:t>
            </a:r>
          </a:p>
        </p:txBody>
      </p:sp>
      <p:sp>
        <p:nvSpPr>
          <p:cNvPr id="8" name="Slide Number Placeholder 3">
            <a:extLst>
              <a:ext uri="{FF2B5EF4-FFF2-40B4-BE49-F238E27FC236}">
                <a16:creationId xmlns:a16="http://schemas.microsoft.com/office/drawing/2014/main" id="{44C72608-80B2-43A3-BD8E-50C311A9E3AB}"/>
              </a:ext>
            </a:extLst>
          </p:cNvPr>
          <p:cNvSpPr>
            <a:spLocks noGrp="1"/>
          </p:cNvSpPr>
          <p:nvPr>
            <p:ph type="sldNum" sz="quarter" idx="10"/>
          </p:nvPr>
        </p:nvSpPr>
        <p:spPr>
          <a:xfrm>
            <a:off x="9313983" y="36384"/>
            <a:ext cx="2743200" cy="365125"/>
          </a:xfrm>
        </p:spPr>
        <p:txBody>
          <a:bodyPr/>
          <a:lstStyle/>
          <a:p>
            <a:pPr defTabSz="914377">
              <a:defRPr/>
            </a:pPr>
            <a:fld id="{42AD0A0E-4515-A647-B2E3-7F1B29FB990E}" type="slidenum">
              <a:rPr lang="en-US">
                <a:solidFill>
                  <a:prstClr val="black"/>
                </a:solidFill>
                <a:latin typeface="Franklin Gothic Book" panose="020B0503020102020204"/>
              </a:rPr>
              <a:pPr defTabSz="914377">
                <a:defRPr/>
              </a:pPr>
              <a:t>6</a:t>
            </a:fld>
            <a:endParaRPr lang="en-US">
              <a:solidFill>
                <a:prstClr val="black"/>
              </a:solidFill>
              <a:latin typeface="Franklin Gothic Book" panose="020B0503020102020204"/>
            </a:endParaRPr>
          </a:p>
        </p:txBody>
      </p:sp>
      <p:sp>
        <p:nvSpPr>
          <p:cNvPr id="4" name="Rectangle 3"/>
          <p:cNvSpPr/>
          <p:nvPr/>
        </p:nvSpPr>
        <p:spPr>
          <a:xfrm>
            <a:off x="7329488" y="5867400"/>
            <a:ext cx="618917" cy="762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54" fontAlgn="base">
              <a:spcBef>
                <a:spcPct val="0"/>
              </a:spcBef>
              <a:spcAft>
                <a:spcPct val="0"/>
              </a:spcAft>
              <a:defRPr/>
            </a:pPr>
            <a:endParaRPr lang="en-US">
              <a:solidFill>
                <a:prstClr val="white"/>
              </a:solidFill>
              <a:latin typeface="Calibri"/>
            </a:endParaRPr>
          </a:p>
        </p:txBody>
      </p:sp>
      <p:grpSp>
        <p:nvGrpSpPr>
          <p:cNvPr id="11" name="Group 10">
            <a:extLst>
              <a:ext uri="{FF2B5EF4-FFF2-40B4-BE49-F238E27FC236}">
                <a16:creationId xmlns:a16="http://schemas.microsoft.com/office/drawing/2014/main" id="{9F6AFA23-FBDC-4468-A59A-D56F421CFE00}"/>
              </a:ext>
            </a:extLst>
          </p:cNvPr>
          <p:cNvGrpSpPr>
            <a:grpSpLocks/>
          </p:cNvGrpSpPr>
          <p:nvPr/>
        </p:nvGrpSpPr>
        <p:grpSpPr>
          <a:xfrm>
            <a:off x="1295401" y="1777536"/>
            <a:ext cx="9797815" cy="960000"/>
            <a:chOff x="395288" y="6318314"/>
            <a:chExt cx="15749901" cy="1008000"/>
          </a:xfrm>
        </p:grpSpPr>
        <p:sp>
          <p:nvSpPr>
            <p:cNvPr id="12" name="Rectangle: Rounded Corners 11">
              <a:extLst>
                <a:ext uri="{FF2B5EF4-FFF2-40B4-BE49-F238E27FC236}">
                  <a16:creationId xmlns:a16="http://schemas.microsoft.com/office/drawing/2014/main" id="{51C084D7-F551-4315-A7A0-4001CAB0044E}"/>
                </a:ext>
              </a:extLst>
            </p:cNvPr>
            <p:cNvSpPr>
              <a:spLocks/>
            </p:cNvSpPr>
            <p:nvPr/>
          </p:nvSpPr>
          <p:spPr>
            <a:xfrm>
              <a:off x="395288" y="6318314"/>
              <a:ext cx="15749901" cy="1008000"/>
            </a:xfrm>
            <a:prstGeom prst="roundRect">
              <a:avLst>
                <a:gd name="adj" fmla="val 11108"/>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GB" sz="2400">
                <a:solidFill>
                  <a:prstClr val="black"/>
                </a:solidFill>
                <a:latin typeface="Franklin Gothic Book" panose="020B0503020102020204"/>
              </a:endParaRPr>
            </a:p>
          </p:txBody>
        </p:sp>
        <p:sp>
          <p:nvSpPr>
            <p:cNvPr id="13" name="Rectangle 12">
              <a:extLst>
                <a:ext uri="{FF2B5EF4-FFF2-40B4-BE49-F238E27FC236}">
                  <a16:creationId xmlns:a16="http://schemas.microsoft.com/office/drawing/2014/main" id="{7ACDE58D-D053-4AF3-9A84-474269278395}"/>
                </a:ext>
              </a:extLst>
            </p:cNvPr>
            <p:cNvSpPr>
              <a:spLocks/>
            </p:cNvSpPr>
            <p:nvPr/>
          </p:nvSpPr>
          <p:spPr>
            <a:xfrm>
              <a:off x="596481" y="6408313"/>
              <a:ext cx="15347512" cy="828001"/>
            </a:xfrm>
            <a:prstGeom prst="rect">
              <a:avLst/>
            </a:prstGeom>
          </p:spPr>
          <p:txBody>
            <a:bodyPr lIns="0" tIns="18000" rIns="0" bIns="18000" anchor="ctr">
              <a:noAutofit/>
            </a:bodyPr>
            <a:lstStyle/>
            <a:p>
              <a:pPr defTabSz="914377">
                <a:spcAft>
                  <a:spcPts val="1500"/>
                </a:spcAft>
                <a:tabLst>
                  <a:tab pos="2784405" algn="l"/>
                </a:tabLst>
                <a:defRPr/>
              </a:pPr>
              <a:r>
                <a:rPr lang="en-GB" sz="2400">
                  <a:solidFill>
                    <a:prstClr val="black"/>
                  </a:solidFill>
                  <a:latin typeface="Franklin Gothic Book" panose="020B0503020102020204"/>
                </a:rPr>
                <a:t>Feel free to ask a question at any time, however all questions will be held until the end the of the presentation.</a:t>
              </a:r>
            </a:p>
          </p:txBody>
        </p:sp>
      </p:grpSp>
      <p:grpSp>
        <p:nvGrpSpPr>
          <p:cNvPr id="16" name="Group 15">
            <a:extLst>
              <a:ext uri="{FF2B5EF4-FFF2-40B4-BE49-F238E27FC236}">
                <a16:creationId xmlns:a16="http://schemas.microsoft.com/office/drawing/2014/main" id="{67318545-FB83-4C4A-BF86-55A940293317}"/>
              </a:ext>
            </a:extLst>
          </p:cNvPr>
          <p:cNvGrpSpPr>
            <a:grpSpLocks/>
          </p:cNvGrpSpPr>
          <p:nvPr/>
        </p:nvGrpSpPr>
        <p:grpSpPr>
          <a:xfrm>
            <a:off x="1295401" y="2954599"/>
            <a:ext cx="9797815" cy="960000"/>
            <a:chOff x="395288" y="6318314"/>
            <a:chExt cx="15749901" cy="1008000"/>
          </a:xfrm>
        </p:grpSpPr>
        <p:sp>
          <p:nvSpPr>
            <p:cNvPr id="17" name="Rectangle: Rounded Corners 16">
              <a:extLst>
                <a:ext uri="{FF2B5EF4-FFF2-40B4-BE49-F238E27FC236}">
                  <a16:creationId xmlns:a16="http://schemas.microsoft.com/office/drawing/2014/main" id="{74D4A3A2-4CC3-4CE0-BCD1-93B258769DE2}"/>
                </a:ext>
              </a:extLst>
            </p:cNvPr>
            <p:cNvSpPr>
              <a:spLocks/>
            </p:cNvSpPr>
            <p:nvPr/>
          </p:nvSpPr>
          <p:spPr>
            <a:xfrm>
              <a:off x="395288" y="6318314"/>
              <a:ext cx="15749901" cy="1008000"/>
            </a:xfrm>
            <a:prstGeom prst="roundRect">
              <a:avLst>
                <a:gd name="adj" fmla="val 11108"/>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GB" sz="2400">
                <a:solidFill>
                  <a:prstClr val="black"/>
                </a:solidFill>
                <a:latin typeface="Franklin Gothic Book" panose="020B0503020102020204"/>
              </a:endParaRPr>
            </a:p>
          </p:txBody>
        </p:sp>
        <p:sp>
          <p:nvSpPr>
            <p:cNvPr id="18" name="Rectangle 17">
              <a:extLst>
                <a:ext uri="{FF2B5EF4-FFF2-40B4-BE49-F238E27FC236}">
                  <a16:creationId xmlns:a16="http://schemas.microsoft.com/office/drawing/2014/main" id="{44ECB822-9122-4C41-A74E-9F82C798F7A4}"/>
                </a:ext>
              </a:extLst>
            </p:cNvPr>
            <p:cNvSpPr>
              <a:spLocks/>
            </p:cNvSpPr>
            <p:nvPr/>
          </p:nvSpPr>
          <p:spPr>
            <a:xfrm>
              <a:off x="596481" y="6408313"/>
              <a:ext cx="15347512" cy="828001"/>
            </a:xfrm>
            <a:prstGeom prst="rect">
              <a:avLst/>
            </a:prstGeom>
          </p:spPr>
          <p:txBody>
            <a:bodyPr lIns="0" tIns="18000" rIns="0" bIns="18000" anchor="ctr">
              <a:noAutofit/>
            </a:bodyPr>
            <a:lstStyle/>
            <a:p>
              <a:pPr defTabSz="914377">
                <a:spcAft>
                  <a:spcPts val="1500"/>
                </a:spcAft>
                <a:tabLst>
                  <a:tab pos="2784405" algn="l"/>
                </a:tabLst>
                <a:defRPr/>
              </a:pPr>
              <a:r>
                <a:rPr lang="en-GB" sz="2400" b="1">
                  <a:solidFill>
                    <a:srgbClr val="4472C4"/>
                  </a:solidFill>
                  <a:latin typeface="Franklin Gothic Book" panose="020B0503020102020204"/>
                </a:rPr>
                <a:t>To ask a question</a:t>
              </a:r>
              <a:r>
                <a:rPr lang="en-GB" sz="2400">
                  <a:solidFill>
                    <a:prstClr val="black"/>
                  </a:solidFill>
                  <a:latin typeface="Franklin Gothic Book" panose="020B0503020102020204"/>
                </a:rPr>
                <a:t>, open the Q&amp;A window, type your question into the </a:t>
              </a:r>
              <a:br>
                <a:rPr lang="en-GB" sz="2400">
                  <a:solidFill>
                    <a:prstClr val="black"/>
                  </a:solidFill>
                  <a:latin typeface="Franklin Gothic Book" panose="020B0503020102020204"/>
                </a:rPr>
              </a:br>
              <a:r>
                <a:rPr lang="en-GB" sz="2400">
                  <a:solidFill>
                    <a:prstClr val="black"/>
                  </a:solidFill>
                  <a:latin typeface="Franklin Gothic Book" panose="020B0503020102020204"/>
                </a:rPr>
                <a:t>Q&amp;A box. </a:t>
              </a:r>
              <a:r>
                <a:rPr lang="en-GB" sz="2400" b="1">
                  <a:solidFill>
                    <a:srgbClr val="4472C4"/>
                  </a:solidFill>
                  <a:latin typeface="Franklin Gothic Book" panose="020B0503020102020204"/>
                </a:rPr>
                <a:t>Click Send</a:t>
              </a:r>
            </a:p>
          </p:txBody>
        </p:sp>
      </p:grpSp>
      <p:grpSp>
        <p:nvGrpSpPr>
          <p:cNvPr id="19" name="Group 18">
            <a:extLst>
              <a:ext uri="{FF2B5EF4-FFF2-40B4-BE49-F238E27FC236}">
                <a16:creationId xmlns:a16="http://schemas.microsoft.com/office/drawing/2014/main" id="{55F0C549-3585-4D16-B408-9F8B69CD1A04}"/>
              </a:ext>
            </a:extLst>
          </p:cNvPr>
          <p:cNvGrpSpPr>
            <a:grpSpLocks/>
          </p:cNvGrpSpPr>
          <p:nvPr/>
        </p:nvGrpSpPr>
        <p:grpSpPr>
          <a:xfrm>
            <a:off x="1295401" y="4131661"/>
            <a:ext cx="9797815" cy="960000"/>
            <a:chOff x="395288" y="6318314"/>
            <a:chExt cx="15749901" cy="1008000"/>
          </a:xfrm>
        </p:grpSpPr>
        <p:sp>
          <p:nvSpPr>
            <p:cNvPr id="20" name="Rectangle: Rounded Corners 19">
              <a:extLst>
                <a:ext uri="{FF2B5EF4-FFF2-40B4-BE49-F238E27FC236}">
                  <a16:creationId xmlns:a16="http://schemas.microsoft.com/office/drawing/2014/main" id="{A3BF8ABD-6693-48DE-B0B0-29A3F4815509}"/>
                </a:ext>
              </a:extLst>
            </p:cNvPr>
            <p:cNvSpPr>
              <a:spLocks/>
            </p:cNvSpPr>
            <p:nvPr/>
          </p:nvSpPr>
          <p:spPr>
            <a:xfrm>
              <a:off x="395288" y="6318314"/>
              <a:ext cx="15749901" cy="1008000"/>
            </a:xfrm>
            <a:prstGeom prst="roundRect">
              <a:avLst>
                <a:gd name="adj" fmla="val 11108"/>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GB" sz="2400">
                <a:solidFill>
                  <a:prstClr val="black"/>
                </a:solidFill>
                <a:latin typeface="Franklin Gothic Book" panose="020B0503020102020204"/>
              </a:endParaRPr>
            </a:p>
          </p:txBody>
        </p:sp>
        <p:sp>
          <p:nvSpPr>
            <p:cNvPr id="21" name="Rectangle 20">
              <a:extLst>
                <a:ext uri="{FF2B5EF4-FFF2-40B4-BE49-F238E27FC236}">
                  <a16:creationId xmlns:a16="http://schemas.microsoft.com/office/drawing/2014/main" id="{6D04F53B-1A0F-4202-8274-305B1E5DBD41}"/>
                </a:ext>
              </a:extLst>
            </p:cNvPr>
            <p:cNvSpPr>
              <a:spLocks/>
            </p:cNvSpPr>
            <p:nvPr/>
          </p:nvSpPr>
          <p:spPr>
            <a:xfrm>
              <a:off x="596481" y="6408313"/>
              <a:ext cx="15347512" cy="828001"/>
            </a:xfrm>
            <a:prstGeom prst="rect">
              <a:avLst/>
            </a:prstGeom>
          </p:spPr>
          <p:txBody>
            <a:bodyPr lIns="0" tIns="18000" rIns="0" bIns="18000" anchor="ctr">
              <a:noAutofit/>
            </a:bodyPr>
            <a:lstStyle/>
            <a:p>
              <a:pPr defTabSz="914377">
                <a:spcAft>
                  <a:spcPts val="1500"/>
                </a:spcAft>
                <a:tabLst>
                  <a:tab pos="2784405" algn="l"/>
                </a:tabLst>
                <a:defRPr/>
              </a:pPr>
              <a:r>
                <a:rPr lang="en-GB" sz="2400" b="1">
                  <a:solidFill>
                    <a:srgbClr val="4472C4"/>
                  </a:solidFill>
                  <a:latin typeface="Franklin Gothic Book" panose="020B0503020102020204"/>
                </a:rPr>
                <a:t>Note: </a:t>
              </a:r>
              <a:r>
                <a:rPr lang="en-GB" sz="2400">
                  <a:solidFill>
                    <a:prstClr val="black"/>
                  </a:solidFill>
                  <a:latin typeface="Franklin Gothic Book" panose="020B0503020102020204"/>
                </a:rPr>
                <a:t>Check </a:t>
              </a:r>
              <a:r>
                <a:rPr lang="en-GB" sz="2400" b="1">
                  <a:solidFill>
                    <a:srgbClr val="4472C4"/>
                  </a:solidFill>
                  <a:latin typeface="Franklin Gothic Book" panose="020B0503020102020204"/>
                </a:rPr>
                <a:t>Send Anonymously </a:t>
              </a:r>
              <a:r>
                <a:rPr lang="en-GB" sz="2400">
                  <a:solidFill>
                    <a:prstClr val="black"/>
                  </a:solidFill>
                  <a:latin typeface="Franklin Gothic Book" panose="020B0503020102020204"/>
                </a:rPr>
                <a:t>if you do not want your name attached </a:t>
              </a:r>
              <a:br>
                <a:rPr lang="en-GB" sz="2400">
                  <a:solidFill>
                    <a:prstClr val="black"/>
                  </a:solidFill>
                  <a:latin typeface="Franklin Gothic Book" panose="020B0503020102020204"/>
                </a:rPr>
              </a:br>
              <a:r>
                <a:rPr lang="en-GB" sz="2400">
                  <a:solidFill>
                    <a:prstClr val="black"/>
                  </a:solidFill>
                  <a:latin typeface="Franklin Gothic Book" panose="020B0503020102020204"/>
                </a:rPr>
                <a:t>to your question in the Q&amp;A</a:t>
              </a:r>
            </a:p>
          </p:txBody>
        </p:sp>
      </p:grpSp>
      <p:grpSp>
        <p:nvGrpSpPr>
          <p:cNvPr id="22" name="Group 21">
            <a:extLst>
              <a:ext uri="{FF2B5EF4-FFF2-40B4-BE49-F238E27FC236}">
                <a16:creationId xmlns:a16="http://schemas.microsoft.com/office/drawing/2014/main" id="{06AEAA9D-1FC2-4907-B59F-1AAFBFB44AB9}"/>
              </a:ext>
            </a:extLst>
          </p:cNvPr>
          <p:cNvGrpSpPr>
            <a:grpSpLocks/>
          </p:cNvGrpSpPr>
          <p:nvPr/>
        </p:nvGrpSpPr>
        <p:grpSpPr>
          <a:xfrm>
            <a:off x="1295401" y="5308724"/>
            <a:ext cx="9797815" cy="576000"/>
            <a:chOff x="395288" y="6318314"/>
            <a:chExt cx="15749901" cy="1008000"/>
          </a:xfrm>
        </p:grpSpPr>
        <p:sp>
          <p:nvSpPr>
            <p:cNvPr id="23" name="Rectangle: Rounded Corners 22">
              <a:extLst>
                <a:ext uri="{FF2B5EF4-FFF2-40B4-BE49-F238E27FC236}">
                  <a16:creationId xmlns:a16="http://schemas.microsoft.com/office/drawing/2014/main" id="{272B71CD-A552-450C-AF69-E10699086A30}"/>
                </a:ext>
              </a:extLst>
            </p:cNvPr>
            <p:cNvSpPr>
              <a:spLocks/>
            </p:cNvSpPr>
            <p:nvPr/>
          </p:nvSpPr>
          <p:spPr>
            <a:xfrm>
              <a:off x="395288" y="6318314"/>
              <a:ext cx="15749901" cy="1008000"/>
            </a:xfrm>
            <a:prstGeom prst="roundRect">
              <a:avLst>
                <a:gd name="adj" fmla="val 16620"/>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GB" sz="2400">
                <a:solidFill>
                  <a:prstClr val="black"/>
                </a:solidFill>
                <a:latin typeface="Franklin Gothic Book" panose="020B0503020102020204"/>
              </a:endParaRPr>
            </a:p>
          </p:txBody>
        </p:sp>
        <p:sp>
          <p:nvSpPr>
            <p:cNvPr id="24" name="Rectangle 23">
              <a:extLst>
                <a:ext uri="{FF2B5EF4-FFF2-40B4-BE49-F238E27FC236}">
                  <a16:creationId xmlns:a16="http://schemas.microsoft.com/office/drawing/2014/main" id="{D17A5F58-2D98-4A01-B36B-2207B1F5A0E6}"/>
                </a:ext>
              </a:extLst>
            </p:cNvPr>
            <p:cNvSpPr>
              <a:spLocks/>
            </p:cNvSpPr>
            <p:nvPr/>
          </p:nvSpPr>
          <p:spPr>
            <a:xfrm>
              <a:off x="596481" y="6408313"/>
              <a:ext cx="15347512" cy="828001"/>
            </a:xfrm>
            <a:prstGeom prst="rect">
              <a:avLst/>
            </a:prstGeom>
          </p:spPr>
          <p:txBody>
            <a:bodyPr lIns="0" tIns="18000" rIns="0" bIns="18000" anchor="ctr">
              <a:noAutofit/>
            </a:bodyPr>
            <a:lstStyle/>
            <a:p>
              <a:pPr defTabSz="914377">
                <a:spcAft>
                  <a:spcPts val="1500"/>
                </a:spcAft>
                <a:tabLst>
                  <a:tab pos="2784405" algn="l"/>
                </a:tabLst>
                <a:defRPr/>
              </a:pPr>
              <a:r>
                <a:rPr lang="en-GB" sz="2400">
                  <a:solidFill>
                    <a:prstClr val="black"/>
                  </a:solidFill>
                  <a:latin typeface="Franklin Gothic Book" panose="020B0503020102020204"/>
                </a:rPr>
                <a:t>We will make every effort to respond to all questions live (out loud)</a:t>
              </a:r>
            </a:p>
          </p:txBody>
        </p:sp>
      </p:grpSp>
    </p:spTree>
    <p:extLst>
      <p:ext uri="{BB962C8B-B14F-4D97-AF65-F5344CB8AC3E}">
        <p14:creationId xmlns:p14="http://schemas.microsoft.com/office/powerpoint/2010/main" val="34813078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7223BBC-1864-437A-AF1F-E7E98CC595D9}"/>
              </a:ext>
            </a:extLst>
          </p:cNvPr>
          <p:cNvSpPr>
            <a:spLocks noGrp="1"/>
          </p:cNvSpPr>
          <p:nvPr>
            <p:ph type="title"/>
          </p:nvPr>
        </p:nvSpPr>
        <p:spPr>
          <a:xfrm>
            <a:off x="4000499" y="742952"/>
            <a:ext cx="7752023" cy="3078163"/>
          </a:xfrm>
        </p:spPr>
        <p:txBody>
          <a:bodyPr/>
          <a:lstStyle/>
          <a:p>
            <a:r>
              <a:rPr lang="en-US"/>
              <a:t>Faculty Bios</a:t>
            </a:r>
          </a:p>
        </p:txBody>
      </p:sp>
    </p:spTree>
    <p:extLst>
      <p:ext uri="{BB962C8B-B14F-4D97-AF65-F5344CB8AC3E}">
        <p14:creationId xmlns:p14="http://schemas.microsoft.com/office/powerpoint/2010/main" val="102044985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9F9B3556-4CA0-41F1-8192-D09E711E3C51}"/>
              </a:ext>
            </a:extLst>
          </p:cNvPr>
          <p:cNvSpPr txBox="1"/>
          <p:nvPr/>
        </p:nvSpPr>
        <p:spPr>
          <a:xfrm>
            <a:off x="832174" y="651967"/>
            <a:ext cx="10527653" cy="854080"/>
          </a:xfrm>
          <a:prstGeom prst="rect">
            <a:avLst/>
          </a:prstGeom>
          <a:noFill/>
        </p:spPr>
        <p:txBody>
          <a:bodyPr wrap="square" lIns="91440" tIns="45720" rIns="91440" bIns="45720" rtlCol="0" anchor="t">
            <a:spAutoFit/>
          </a:bodyPr>
          <a:lstStyle/>
          <a:p>
            <a:pPr defTabSz="914377">
              <a:lnSpc>
                <a:spcPct val="90000"/>
              </a:lnSpc>
              <a:defRPr/>
            </a:pPr>
            <a:r>
              <a:rPr lang="en-US" sz="3700" b="1">
                <a:solidFill>
                  <a:srgbClr val="F28C11"/>
                </a:solidFill>
                <a:latin typeface="Franklin Gothic Medium" panose="020B0603020102020204"/>
              </a:rPr>
              <a:t>Niall Harrison, MSc</a:t>
            </a:r>
          </a:p>
          <a:p>
            <a:pPr defTabSz="914377">
              <a:lnSpc>
                <a:spcPct val="90000"/>
              </a:lnSpc>
              <a:spcBef>
                <a:spcPct val="0"/>
              </a:spcBef>
              <a:defRPr/>
            </a:pPr>
            <a:endParaRPr lang="en-US"/>
          </a:p>
        </p:txBody>
      </p:sp>
      <p:sp>
        <p:nvSpPr>
          <p:cNvPr id="27" name="Rectangle 26">
            <a:extLst>
              <a:ext uri="{FF2B5EF4-FFF2-40B4-BE49-F238E27FC236}">
                <a16:creationId xmlns:a16="http://schemas.microsoft.com/office/drawing/2014/main" id="{30B86684-560B-4625-9126-37384A52BFC5}"/>
              </a:ext>
            </a:extLst>
          </p:cNvPr>
          <p:cNvSpPr/>
          <p:nvPr/>
        </p:nvSpPr>
        <p:spPr>
          <a:xfrm>
            <a:off x="288263" y="6469724"/>
            <a:ext cx="5793574" cy="230832"/>
          </a:xfrm>
          <a:prstGeom prst="rect">
            <a:avLst/>
          </a:prstGeom>
        </p:spPr>
        <p:txBody>
          <a:bodyPr wrap="none">
            <a:spAutoFit/>
          </a:bodyPr>
          <a:lstStyle/>
          <a:p>
            <a:pPr defTabSz="914377">
              <a:defRPr/>
            </a:pPr>
            <a:r>
              <a:rPr lang="en-US" sz="900">
                <a:solidFill>
                  <a:prstClr val="white"/>
                </a:solidFill>
                <a:latin typeface="Franklin Gothic Book" panose="020B0503020102020204"/>
              </a:rPr>
              <a:t>CMPP, certified medical publications professional; ISMPP, international society of medical publications professional</a:t>
            </a:r>
            <a:endParaRPr lang="en-IN" sz="900">
              <a:solidFill>
                <a:prstClr val="white"/>
              </a:solidFill>
              <a:latin typeface="Franklin Gothic Book" panose="020B0503020102020204"/>
            </a:endParaRPr>
          </a:p>
        </p:txBody>
      </p:sp>
      <p:sp>
        <p:nvSpPr>
          <p:cNvPr id="9" name="TextBox 8">
            <a:extLst>
              <a:ext uri="{FF2B5EF4-FFF2-40B4-BE49-F238E27FC236}">
                <a16:creationId xmlns:a16="http://schemas.microsoft.com/office/drawing/2014/main" id="{37AB2428-127A-4A02-B0AC-8037CBB5D7D8}"/>
              </a:ext>
            </a:extLst>
          </p:cNvPr>
          <p:cNvSpPr txBox="1"/>
          <p:nvPr/>
        </p:nvSpPr>
        <p:spPr>
          <a:xfrm>
            <a:off x="3908070" y="1506047"/>
            <a:ext cx="7635001" cy="1415772"/>
          </a:xfrm>
          <a:prstGeom prst="rect">
            <a:avLst/>
          </a:prstGeom>
          <a:noFill/>
        </p:spPr>
        <p:txBody>
          <a:bodyPr wrap="square" lIns="121920" tIns="60960" rIns="121920" bIns="60960" anchor="t">
            <a:spAutoFit/>
          </a:bodyPr>
          <a:lstStyle/>
          <a:p>
            <a:pPr marL="456565" indent="-456565">
              <a:buFont typeface="Symbol" panose="05050102010706020507" pitchFamily="18" charset="2"/>
              <a:buChar char=""/>
            </a:pPr>
            <a:r>
              <a:rPr lang="en-US" sz="2800"/>
              <a:t>Senior Scientific Director at OPEN Health</a:t>
            </a:r>
          </a:p>
          <a:p>
            <a:pPr marL="456565" indent="-456565">
              <a:buFont typeface="Symbol" panose="05050102010706020507" pitchFamily="18" charset="2"/>
              <a:buChar char=""/>
            </a:pPr>
            <a:r>
              <a:rPr lang="en-US" sz="2800"/>
              <a:t>Co-chair of ACCORD, a reporting guideline for studies using consensus methods</a:t>
            </a:r>
            <a:endParaRPr lang="en-US" sz="2800">
              <a:solidFill>
                <a:prstClr val="black"/>
              </a:solidFill>
            </a:endParaRPr>
          </a:p>
        </p:txBody>
      </p:sp>
      <p:pic>
        <p:nvPicPr>
          <p:cNvPr id="8" name="Picture 7">
            <a:extLst>
              <a:ext uri="{FF2B5EF4-FFF2-40B4-BE49-F238E27FC236}">
                <a16:creationId xmlns:a16="http://schemas.microsoft.com/office/drawing/2014/main" id="{65AEAB05-6AB2-B0B8-2264-88E78BAFC813}"/>
              </a:ext>
            </a:extLst>
          </p:cNvPr>
          <p:cNvPicPr>
            <a:picLocks noChangeAspect="1"/>
          </p:cNvPicPr>
          <p:nvPr/>
        </p:nvPicPr>
        <p:blipFill>
          <a:blip r:embed="rId2">
            <a:extLst>
              <a:ext uri="{28A0092B-C50C-407E-A947-70E740481C1C}">
                <a14:useLocalDpi xmlns:a14="http://schemas.microsoft.com/office/drawing/2010/main" val="0"/>
              </a:ext>
            </a:extLst>
          </a:blip>
          <a:srcRect l="14298" r="14298"/>
          <a:stretch/>
        </p:blipFill>
        <p:spPr>
          <a:xfrm>
            <a:off x="1322071" y="1635125"/>
            <a:ext cx="2484751" cy="3479801"/>
          </a:xfrm>
          <a:prstGeom prst="ellipse">
            <a:avLst/>
          </a:prstGeom>
          <a:ln w="57150">
            <a:solidFill>
              <a:schemeClr val="bg2">
                <a:lumMod val="25000"/>
              </a:schemeClr>
            </a:solidFill>
          </a:ln>
        </p:spPr>
      </p:pic>
    </p:spTree>
    <p:extLst>
      <p:ext uri="{BB962C8B-B14F-4D97-AF65-F5344CB8AC3E}">
        <p14:creationId xmlns:p14="http://schemas.microsoft.com/office/powerpoint/2010/main" val="421674388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9F9B3556-4CA0-41F1-8192-D09E711E3C51}"/>
              </a:ext>
            </a:extLst>
          </p:cNvPr>
          <p:cNvSpPr txBox="1"/>
          <p:nvPr/>
        </p:nvSpPr>
        <p:spPr>
          <a:xfrm>
            <a:off x="832174" y="651967"/>
            <a:ext cx="10527653" cy="604781"/>
          </a:xfrm>
          <a:prstGeom prst="rect">
            <a:avLst/>
          </a:prstGeom>
          <a:noFill/>
        </p:spPr>
        <p:txBody>
          <a:bodyPr wrap="square" lIns="91440" tIns="45720" rIns="91440" bIns="45720" rtlCol="0" anchor="t">
            <a:spAutoFit/>
          </a:bodyPr>
          <a:lstStyle/>
          <a:p>
            <a:pPr defTabSz="914377">
              <a:lnSpc>
                <a:spcPct val="90000"/>
              </a:lnSpc>
              <a:defRPr/>
            </a:pPr>
            <a:r>
              <a:rPr lang="en-US" sz="3700" b="1">
                <a:solidFill>
                  <a:srgbClr val="F28C11"/>
                </a:solidFill>
                <a:latin typeface="Franklin Gothic Medium" panose="020B0603020102020204"/>
              </a:rPr>
              <a:t>Brittany Wolf Gianares, MPH</a:t>
            </a:r>
            <a:endParaRPr lang="en-US"/>
          </a:p>
        </p:txBody>
      </p:sp>
      <p:sp>
        <p:nvSpPr>
          <p:cNvPr id="27" name="Rectangle 26">
            <a:extLst>
              <a:ext uri="{FF2B5EF4-FFF2-40B4-BE49-F238E27FC236}">
                <a16:creationId xmlns:a16="http://schemas.microsoft.com/office/drawing/2014/main" id="{30B86684-560B-4625-9126-37384A52BFC5}"/>
              </a:ext>
            </a:extLst>
          </p:cNvPr>
          <p:cNvSpPr/>
          <p:nvPr/>
        </p:nvSpPr>
        <p:spPr>
          <a:xfrm>
            <a:off x="288263" y="6469724"/>
            <a:ext cx="5793574" cy="230832"/>
          </a:xfrm>
          <a:prstGeom prst="rect">
            <a:avLst/>
          </a:prstGeom>
        </p:spPr>
        <p:txBody>
          <a:bodyPr wrap="none">
            <a:spAutoFit/>
          </a:bodyPr>
          <a:lstStyle/>
          <a:p>
            <a:pPr defTabSz="914377">
              <a:defRPr/>
            </a:pPr>
            <a:r>
              <a:rPr lang="en-US" sz="900">
                <a:solidFill>
                  <a:prstClr val="white"/>
                </a:solidFill>
                <a:latin typeface="Franklin Gothic Book" panose="020B0503020102020204"/>
              </a:rPr>
              <a:t>CMPP, certified medical publications professional; ISMPP, international society of medical publications professional</a:t>
            </a:r>
            <a:endParaRPr lang="en-IN" sz="900">
              <a:solidFill>
                <a:prstClr val="white"/>
              </a:solidFill>
              <a:latin typeface="Franklin Gothic Book" panose="020B0503020102020204"/>
            </a:endParaRPr>
          </a:p>
        </p:txBody>
      </p:sp>
      <p:sp>
        <p:nvSpPr>
          <p:cNvPr id="9" name="TextBox 8">
            <a:extLst>
              <a:ext uri="{FF2B5EF4-FFF2-40B4-BE49-F238E27FC236}">
                <a16:creationId xmlns:a16="http://schemas.microsoft.com/office/drawing/2014/main" id="{37AB2428-127A-4A02-B0AC-8037CBB5D7D8}"/>
              </a:ext>
            </a:extLst>
          </p:cNvPr>
          <p:cNvSpPr txBox="1"/>
          <p:nvPr/>
        </p:nvSpPr>
        <p:spPr>
          <a:xfrm>
            <a:off x="3890224" y="1478099"/>
            <a:ext cx="7635001" cy="3139321"/>
          </a:xfrm>
          <a:prstGeom prst="rect">
            <a:avLst/>
          </a:prstGeom>
          <a:noFill/>
        </p:spPr>
        <p:txBody>
          <a:bodyPr wrap="square" lIns="121920" tIns="60960" rIns="121920" bIns="60960" anchor="t">
            <a:spAutoFit/>
          </a:bodyPr>
          <a:lstStyle/>
          <a:p>
            <a:pPr marL="456565" indent="-456565">
              <a:buFont typeface="Symbol" panose="05050102010706020507" pitchFamily="18" charset="2"/>
              <a:buChar char=""/>
            </a:pPr>
            <a:r>
              <a:rPr lang="en-US" sz="2800"/>
              <a:t>Director, Oncology Global Medical Content Lead at Pfizer</a:t>
            </a:r>
          </a:p>
          <a:p>
            <a:pPr marL="456565" indent="-456565">
              <a:buFont typeface="Symbol" panose="05050102010706020507" pitchFamily="18" charset="2"/>
              <a:buChar char=""/>
            </a:pPr>
            <a:r>
              <a:rPr lang="en-US" sz="2800"/>
              <a:t>Passionate advocate for health literacy and data accessibility for all</a:t>
            </a:r>
          </a:p>
          <a:p>
            <a:pPr marL="456565" indent="-456565">
              <a:buFont typeface="Symbol" panose="05050102010706020507" pitchFamily="18" charset="2"/>
              <a:buChar char=""/>
            </a:pPr>
            <a:r>
              <a:rPr lang="en-US" sz="2800"/>
              <a:t>Presented and published on plain language summaries, shared decision-making, and patient engagement in the scientific dialogue</a:t>
            </a:r>
            <a:endParaRPr lang="en-US" sz="2800">
              <a:solidFill>
                <a:prstClr val="black"/>
              </a:solidFill>
            </a:endParaRPr>
          </a:p>
        </p:txBody>
      </p:sp>
      <p:pic>
        <p:nvPicPr>
          <p:cNvPr id="8" name="Picture 7">
            <a:extLst>
              <a:ext uri="{FF2B5EF4-FFF2-40B4-BE49-F238E27FC236}">
                <a16:creationId xmlns:a16="http://schemas.microsoft.com/office/drawing/2014/main" id="{65AEAB05-6AB2-B0B8-2264-88E78BAFC813}"/>
              </a:ext>
            </a:extLst>
          </p:cNvPr>
          <p:cNvPicPr>
            <a:picLocks noChangeAspect="1"/>
          </p:cNvPicPr>
          <p:nvPr/>
        </p:nvPicPr>
        <p:blipFill>
          <a:blip r:embed="rId2">
            <a:extLst>
              <a:ext uri="{28A0092B-C50C-407E-A947-70E740481C1C}">
                <a14:useLocalDpi xmlns:a14="http://schemas.microsoft.com/office/drawing/2010/main" val="0"/>
              </a:ext>
            </a:extLst>
          </a:blip>
          <a:srcRect l="14298" r="14298"/>
          <a:stretch/>
        </p:blipFill>
        <p:spPr>
          <a:xfrm>
            <a:off x="1322071" y="1635125"/>
            <a:ext cx="2484751" cy="3479801"/>
          </a:xfrm>
          <a:prstGeom prst="ellipse">
            <a:avLst/>
          </a:prstGeom>
          <a:ln w="57150">
            <a:solidFill>
              <a:schemeClr val="bg2">
                <a:lumMod val="25000"/>
              </a:schemeClr>
            </a:solidFill>
          </a:ln>
        </p:spPr>
      </p:pic>
    </p:spTree>
    <p:extLst>
      <p:ext uri="{BB962C8B-B14F-4D97-AF65-F5344CB8AC3E}">
        <p14:creationId xmlns:p14="http://schemas.microsoft.com/office/powerpoint/2010/main" val="372543555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9F9B3556-4CA0-41F1-8192-D09E711E3C51}"/>
              </a:ext>
            </a:extLst>
          </p:cNvPr>
          <p:cNvSpPr txBox="1"/>
          <p:nvPr/>
        </p:nvSpPr>
        <p:spPr>
          <a:xfrm>
            <a:off x="832174" y="651967"/>
            <a:ext cx="10527653" cy="854080"/>
          </a:xfrm>
          <a:prstGeom prst="rect">
            <a:avLst/>
          </a:prstGeom>
          <a:noFill/>
        </p:spPr>
        <p:txBody>
          <a:bodyPr wrap="square" lIns="91440" tIns="45720" rIns="91440" bIns="45720" rtlCol="0" anchor="t">
            <a:spAutoFit/>
          </a:bodyPr>
          <a:lstStyle/>
          <a:p>
            <a:pPr defTabSz="914377">
              <a:lnSpc>
                <a:spcPct val="90000"/>
              </a:lnSpc>
              <a:defRPr/>
            </a:pPr>
            <a:r>
              <a:rPr lang="en-US" sz="3700" b="1">
                <a:solidFill>
                  <a:srgbClr val="F28C11"/>
                </a:solidFill>
                <a:latin typeface="Franklin Gothic Medium" panose="020B0603020102020204"/>
              </a:rPr>
              <a:t>David McMinn, PhD</a:t>
            </a:r>
          </a:p>
          <a:p>
            <a:pPr defTabSz="914377">
              <a:lnSpc>
                <a:spcPct val="90000"/>
              </a:lnSpc>
              <a:spcBef>
                <a:spcPct val="0"/>
              </a:spcBef>
              <a:defRPr/>
            </a:pPr>
            <a:endParaRPr lang="en-US"/>
          </a:p>
        </p:txBody>
      </p:sp>
      <p:sp>
        <p:nvSpPr>
          <p:cNvPr id="27" name="Rectangle 26">
            <a:extLst>
              <a:ext uri="{FF2B5EF4-FFF2-40B4-BE49-F238E27FC236}">
                <a16:creationId xmlns:a16="http://schemas.microsoft.com/office/drawing/2014/main" id="{30B86684-560B-4625-9126-37384A52BFC5}"/>
              </a:ext>
            </a:extLst>
          </p:cNvPr>
          <p:cNvSpPr/>
          <p:nvPr/>
        </p:nvSpPr>
        <p:spPr>
          <a:xfrm>
            <a:off x="288263" y="6469724"/>
            <a:ext cx="5793574" cy="230832"/>
          </a:xfrm>
          <a:prstGeom prst="rect">
            <a:avLst/>
          </a:prstGeom>
        </p:spPr>
        <p:txBody>
          <a:bodyPr wrap="none">
            <a:spAutoFit/>
          </a:bodyPr>
          <a:lstStyle/>
          <a:p>
            <a:pPr defTabSz="914377">
              <a:defRPr/>
            </a:pPr>
            <a:r>
              <a:rPr lang="en-US" sz="900">
                <a:solidFill>
                  <a:prstClr val="white"/>
                </a:solidFill>
                <a:latin typeface="Franklin Gothic Book" panose="020B0503020102020204"/>
              </a:rPr>
              <a:t>CMPP, certified medical publications professional; ISMPP, international society of medical publications professional</a:t>
            </a:r>
            <a:endParaRPr lang="en-IN" sz="900">
              <a:solidFill>
                <a:prstClr val="white"/>
              </a:solidFill>
              <a:latin typeface="Franklin Gothic Book" panose="020B0503020102020204"/>
            </a:endParaRPr>
          </a:p>
        </p:txBody>
      </p:sp>
      <p:sp>
        <p:nvSpPr>
          <p:cNvPr id="9" name="TextBox 8">
            <a:extLst>
              <a:ext uri="{FF2B5EF4-FFF2-40B4-BE49-F238E27FC236}">
                <a16:creationId xmlns:a16="http://schemas.microsoft.com/office/drawing/2014/main" id="{37AB2428-127A-4A02-B0AC-8037CBB5D7D8}"/>
              </a:ext>
            </a:extLst>
          </p:cNvPr>
          <p:cNvSpPr txBox="1"/>
          <p:nvPr/>
        </p:nvSpPr>
        <p:spPr>
          <a:xfrm>
            <a:off x="3908070" y="1394403"/>
            <a:ext cx="7635001" cy="3570208"/>
          </a:xfrm>
          <a:prstGeom prst="rect">
            <a:avLst/>
          </a:prstGeom>
          <a:noFill/>
        </p:spPr>
        <p:txBody>
          <a:bodyPr wrap="square" lIns="121920" tIns="60960" rIns="121920" bIns="60960" anchor="t">
            <a:spAutoFit/>
          </a:bodyPr>
          <a:lstStyle/>
          <a:p>
            <a:pPr marL="456565" indent="-456565">
              <a:buFont typeface="Symbol" panose="05050102010706020507" pitchFamily="18" charset="2"/>
              <a:buChar char=""/>
            </a:pPr>
            <a:r>
              <a:rPr lang="en-US" sz="2800"/>
              <a:t>Lay Summaries Practice Leader, </a:t>
            </a:r>
            <a:r>
              <a:rPr lang="en-US" sz="2800" err="1"/>
              <a:t>Sorcero</a:t>
            </a:r>
            <a:endParaRPr lang="en-US" sz="2800"/>
          </a:p>
          <a:p>
            <a:pPr marL="456565" indent="-456565">
              <a:buFont typeface="Symbol" panose="05050102010706020507" pitchFamily="18" charset="2"/>
              <a:buChar char=""/>
            </a:pPr>
            <a:r>
              <a:rPr lang="en-US" sz="2800"/>
              <a:t>Experienced medical communications professional</a:t>
            </a:r>
          </a:p>
          <a:p>
            <a:pPr marL="456565" indent="-456565">
              <a:buFont typeface="Symbol" panose="05050102010706020507" pitchFamily="18" charset="2"/>
              <a:buChar char=""/>
            </a:pPr>
            <a:r>
              <a:rPr lang="en-US" sz="2800"/>
              <a:t>Particular expertise in the development of clinical trial lay summaries</a:t>
            </a:r>
          </a:p>
          <a:p>
            <a:pPr marL="456565" indent="-456565">
              <a:buFont typeface="Symbol" panose="05050102010706020507" pitchFamily="18" charset="2"/>
              <a:buChar char=""/>
            </a:pPr>
            <a:r>
              <a:rPr lang="en-US" sz="2800"/>
              <a:t>Interested in the application of new technologies in the medical communications space</a:t>
            </a:r>
            <a:endParaRPr lang="en-US" sz="2800">
              <a:solidFill>
                <a:prstClr val="black"/>
              </a:solidFill>
            </a:endParaRPr>
          </a:p>
        </p:txBody>
      </p:sp>
      <p:pic>
        <p:nvPicPr>
          <p:cNvPr id="8" name="Picture 7">
            <a:extLst>
              <a:ext uri="{FF2B5EF4-FFF2-40B4-BE49-F238E27FC236}">
                <a16:creationId xmlns:a16="http://schemas.microsoft.com/office/drawing/2014/main" id="{65AEAB05-6AB2-B0B8-2264-88E78BAFC813}"/>
              </a:ext>
            </a:extLst>
          </p:cNvPr>
          <p:cNvPicPr>
            <a:picLocks noChangeAspect="1"/>
          </p:cNvPicPr>
          <p:nvPr/>
        </p:nvPicPr>
        <p:blipFill>
          <a:blip r:embed="rId2">
            <a:extLst>
              <a:ext uri="{28A0092B-C50C-407E-A947-70E740481C1C}">
                <a14:useLocalDpi xmlns:a14="http://schemas.microsoft.com/office/drawing/2010/main" val="0"/>
              </a:ext>
            </a:extLst>
          </a:blip>
          <a:srcRect l="14298" r="14298"/>
          <a:stretch/>
        </p:blipFill>
        <p:spPr>
          <a:xfrm>
            <a:off x="1322071" y="1635125"/>
            <a:ext cx="2484751" cy="3479801"/>
          </a:xfrm>
          <a:prstGeom prst="ellipse">
            <a:avLst/>
          </a:prstGeom>
          <a:ln w="57150">
            <a:solidFill>
              <a:schemeClr val="bg2">
                <a:lumMod val="25000"/>
              </a:schemeClr>
            </a:solidFill>
          </a:ln>
        </p:spPr>
      </p:pic>
    </p:spTree>
    <p:extLst>
      <p:ext uri="{BB962C8B-B14F-4D97-AF65-F5344CB8AC3E}">
        <p14:creationId xmlns:p14="http://schemas.microsoft.com/office/powerpoint/2010/main" val="38588488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9F9B3556-4CA0-41F1-8192-D09E711E3C51}"/>
              </a:ext>
            </a:extLst>
          </p:cNvPr>
          <p:cNvSpPr txBox="1"/>
          <p:nvPr/>
        </p:nvSpPr>
        <p:spPr>
          <a:xfrm>
            <a:off x="832174" y="651967"/>
            <a:ext cx="10527653" cy="854080"/>
          </a:xfrm>
          <a:prstGeom prst="rect">
            <a:avLst/>
          </a:prstGeom>
          <a:noFill/>
        </p:spPr>
        <p:txBody>
          <a:bodyPr wrap="square" lIns="91440" tIns="45720" rIns="91440" bIns="45720" rtlCol="0" anchor="t">
            <a:spAutoFit/>
          </a:bodyPr>
          <a:lstStyle/>
          <a:p>
            <a:pPr defTabSz="914377">
              <a:lnSpc>
                <a:spcPct val="90000"/>
              </a:lnSpc>
              <a:defRPr/>
            </a:pPr>
            <a:r>
              <a:rPr lang="en-US" sz="3700" b="1">
                <a:solidFill>
                  <a:srgbClr val="F28C11"/>
                </a:solidFill>
                <a:latin typeface="Franklin Gothic Medium" panose="020B0603020102020204"/>
              </a:rPr>
              <a:t>William </a:t>
            </a:r>
            <a:r>
              <a:rPr lang="en-US" sz="3700" b="1" err="1">
                <a:solidFill>
                  <a:srgbClr val="F28C11"/>
                </a:solidFill>
                <a:latin typeface="Franklin Gothic Medium" panose="020B0603020102020204"/>
              </a:rPr>
              <a:t>Gattrell</a:t>
            </a:r>
            <a:r>
              <a:rPr lang="en-US" sz="3700" b="1">
                <a:solidFill>
                  <a:srgbClr val="F28C11"/>
                </a:solidFill>
                <a:latin typeface="Franklin Gothic Medium" panose="020B0603020102020204"/>
              </a:rPr>
              <a:t>, PhD</a:t>
            </a:r>
          </a:p>
          <a:p>
            <a:pPr defTabSz="914377">
              <a:lnSpc>
                <a:spcPct val="90000"/>
              </a:lnSpc>
              <a:spcBef>
                <a:spcPct val="0"/>
              </a:spcBef>
              <a:defRPr/>
            </a:pPr>
            <a:endParaRPr lang="en-US"/>
          </a:p>
        </p:txBody>
      </p:sp>
      <p:sp>
        <p:nvSpPr>
          <p:cNvPr id="27" name="Rectangle 26">
            <a:extLst>
              <a:ext uri="{FF2B5EF4-FFF2-40B4-BE49-F238E27FC236}">
                <a16:creationId xmlns:a16="http://schemas.microsoft.com/office/drawing/2014/main" id="{30B86684-560B-4625-9126-37384A52BFC5}"/>
              </a:ext>
            </a:extLst>
          </p:cNvPr>
          <p:cNvSpPr/>
          <p:nvPr/>
        </p:nvSpPr>
        <p:spPr>
          <a:xfrm>
            <a:off x="288263" y="6469724"/>
            <a:ext cx="5793574" cy="230832"/>
          </a:xfrm>
          <a:prstGeom prst="rect">
            <a:avLst/>
          </a:prstGeom>
        </p:spPr>
        <p:txBody>
          <a:bodyPr wrap="none">
            <a:spAutoFit/>
          </a:bodyPr>
          <a:lstStyle/>
          <a:p>
            <a:pPr defTabSz="914377">
              <a:defRPr/>
            </a:pPr>
            <a:r>
              <a:rPr lang="en-US" sz="900">
                <a:solidFill>
                  <a:prstClr val="white"/>
                </a:solidFill>
                <a:latin typeface="Franklin Gothic Book" panose="020B0503020102020204"/>
              </a:rPr>
              <a:t>CMPP, certified medical publications professional; ISMPP, international society of medical publications professional</a:t>
            </a:r>
            <a:endParaRPr lang="en-IN" sz="900">
              <a:solidFill>
                <a:prstClr val="white"/>
              </a:solidFill>
              <a:latin typeface="Franklin Gothic Book" panose="020B0503020102020204"/>
            </a:endParaRPr>
          </a:p>
        </p:txBody>
      </p:sp>
      <p:sp>
        <p:nvSpPr>
          <p:cNvPr id="9" name="TextBox 8">
            <a:extLst>
              <a:ext uri="{FF2B5EF4-FFF2-40B4-BE49-F238E27FC236}">
                <a16:creationId xmlns:a16="http://schemas.microsoft.com/office/drawing/2014/main" id="{37AB2428-127A-4A02-B0AC-8037CBB5D7D8}"/>
              </a:ext>
            </a:extLst>
          </p:cNvPr>
          <p:cNvSpPr txBox="1"/>
          <p:nvPr/>
        </p:nvSpPr>
        <p:spPr>
          <a:xfrm>
            <a:off x="3908070" y="1394403"/>
            <a:ext cx="7635001" cy="2831544"/>
          </a:xfrm>
          <a:prstGeom prst="rect">
            <a:avLst/>
          </a:prstGeom>
          <a:noFill/>
        </p:spPr>
        <p:txBody>
          <a:bodyPr wrap="square" lIns="121920" tIns="60960" rIns="121920" bIns="60960" anchor="t">
            <a:spAutoFit/>
          </a:bodyPr>
          <a:lstStyle/>
          <a:p>
            <a:pPr marL="456565" indent="-456565">
              <a:buFont typeface="Symbol" panose="05050102010706020507" pitchFamily="18" charset="2"/>
              <a:buChar char=""/>
            </a:pPr>
            <a:r>
              <a:rPr lang="en-US" sz="2200">
                <a:solidFill>
                  <a:prstClr val="black"/>
                </a:solidFill>
              </a:rPr>
              <a:t>Works in the Medical Communications team at Bristol Myers Squibb</a:t>
            </a:r>
          </a:p>
          <a:p>
            <a:pPr marL="456565" indent="-456565">
              <a:buFont typeface="Symbol" panose="05050102010706020507" pitchFamily="18" charset="2"/>
              <a:buChar char=""/>
            </a:pPr>
            <a:r>
              <a:rPr lang="en-US" sz="2200">
                <a:solidFill>
                  <a:prstClr val="black"/>
                </a:solidFill>
              </a:rPr>
              <a:t>Previously was a pubs lead at Ipsen, leading on the company’s Open Access and Plain Language Summary commitments</a:t>
            </a:r>
          </a:p>
          <a:p>
            <a:pPr marL="456565" indent="-456565">
              <a:buFont typeface="Symbol" panose="05050102010706020507" pitchFamily="18" charset="2"/>
              <a:buChar char=""/>
            </a:pPr>
            <a:r>
              <a:rPr lang="en-US" sz="2200">
                <a:solidFill>
                  <a:prstClr val="black"/>
                </a:solidFill>
              </a:rPr>
              <a:t>Published research on the impact of medical writing support and the carbon footprint of congress attendance, and is a co-lead on the ACCORD reporting guidelines</a:t>
            </a:r>
          </a:p>
        </p:txBody>
      </p:sp>
      <p:pic>
        <p:nvPicPr>
          <p:cNvPr id="8" name="Picture 7">
            <a:extLst>
              <a:ext uri="{FF2B5EF4-FFF2-40B4-BE49-F238E27FC236}">
                <a16:creationId xmlns:a16="http://schemas.microsoft.com/office/drawing/2014/main" id="{65AEAB05-6AB2-B0B8-2264-88E78BAFC813}"/>
              </a:ext>
            </a:extLst>
          </p:cNvPr>
          <p:cNvPicPr>
            <a:picLocks noChangeAspect="1"/>
          </p:cNvPicPr>
          <p:nvPr/>
        </p:nvPicPr>
        <p:blipFill rotWithShape="1">
          <a:blip r:embed="rId2">
            <a:extLst>
              <a:ext uri="{28A0092B-C50C-407E-A947-70E740481C1C}">
                <a14:useLocalDpi xmlns:a14="http://schemas.microsoft.com/office/drawing/2010/main" val="0"/>
              </a:ext>
            </a:extLst>
          </a:blip>
          <a:srcRect l="13499" r="38843"/>
          <a:stretch/>
        </p:blipFill>
        <p:spPr>
          <a:xfrm>
            <a:off x="1322071" y="1635125"/>
            <a:ext cx="2488233" cy="3479801"/>
          </a:xfrm>
          <a:prstGeom prst="ellipse">
            <a:avLst/>
          </a:prstGeom>
          <a:ln w="57150">
            <a:solidFill>
              <a:schemeClr val="bg2">
                <a:lumMod val="25000"/>
              </a:schemeClr>
            </a:solidFill>
          </a:ln>
        </p:spPr>
      </p:pic>
    </p:spTree>
    <p:extLst>
      <p:ext uri="{BB962C8B-B14F-4D97-AF65-F5344CB8AC3E}">
        <p14:creationId xmlns:p14="http://schemas.microsoft.com/office/powerpoint/2010/main" val="36012299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87134F-F5D1-4656-8CC1-0FD5B197DD29}"/>
              </a:ext>
            </a:extLst>
          </p:cNvPr>
          <p:cNvSpPr>
            <a:spLocks noGrp="1"/>
          </p:cNvSpPr>
          <p:nvPr>
            <p:ph type="title"/>
          </p:nvPr>
        </p:nvSpPr>
        <p:spPr/>
        <p:txBody>
          <a:bodyPr>
            <a:normAutofit/>
          </a:bodyPr>
          <a:lstStyle/>
          <a:p>
            <a:r>
              <a:rPr lang="en-US" sz="4100"/>
              <a:t>Disclaimer</a:t>
            </a:r>
          </a:p>
        </p:txBody>
      </p:sp>
      <p:sp>
        <p:nvSpPr>
          <p:cNvPr id="4" name="Content Placeholder 3">
            <a:extLst>
              <a:ext uri="{FF2B5EF4-FFF2-40B4-BE49-F238E27FC236}">
                <a16:creationId xmlns:a16="http://schemas.microsoft.com/office/drawing/2014/main" id="{79C78045-050D-4096-BEE3-B6607DCF8DE0}"/>
              </a:ext>
            </a:extLst>
          </p:cNvPr>
          <p:cNvSpPr>
            <a:spLocks noGrp="1"/>
          </p:cNvSpPr>
          <p:nvPr>
            <p:ph idx="1"/>
          </p:nvPr>
        </p:nvSpPr>
        <p:spPr/>
        <p:txBody>
          <a:bodyPr/>
          <a:lstStyle/>
          <a:p>
            <a:r>
              <a:rPr lang="en-US"/>
              <a:t>Information presented reflects the personal knowledge and opinions of the faculty and does not necessarily represent the position of their current or past employers</a:t>
            </a:r>
          </a:p>
          <a:p>
            <a:endParaRPr lang="en-US"/>
          </a:p>
        </p:txBody>
      </p:sp>
      <p:sp>
        <p:nvSpPr>
          <p:cNvPr id="3" name="Slide Number Placeholder 2">
            <a:extLst>
              <a:ext uri="{FF2B5EF4-FFF2-40B4-BE49-F238E27FC236}">
                <a16:creationId xmlns:a16="http://schemas.microsoft.com/office/drawing/2014/main" id="{7B8DA75C-44EC-42C6-9220-762929D91FA8}"/>
              </a:ext>
            </a:extLst>
          </p:cNvPr>
          <p:cNvSpPr>
            <a:spLocks noGrp="1"/>
          </p:cNvSpPr>
          <p:nvPr>
            <p:ph type="sldNum" sz="quarter" idx="10"/>
          </p:nvPr>
        </p:nvSpPr>
        <p:spPr/>
        <p:txBody>
          <a:bodyPr/>
          <a:lstStyle/>
          <a:p>
            <a:pPr defTabSz="914377">
              <a:defRPr/>
            </a:pPr>
            <a:fld id="{42AD0A0E-4515-A647-B2E3-7F1B29FB990E}" type="slidenum">
              <a:rPr lang="en-US">
                <a:solidFill>
                  <a:prstClr val="black"/>
                </a:solidFill>
                <a:latin typeface="Franklin Gothic Book"/>
              </a:rPr>
              <a:pPr defTabSz="914377">
                <a:defRPr/>
              </a:pPr>
              <a:t>7</a:t>
            </a:fld>
            <a:endParaRPr lang="en-US">
              <a:solidFill>
                <a:prstClr val="black"/>
              </a:solidFill>
              <a:latin typeface="Franklin Gothic Book"/>
            </a:endParaRPr>
          </a:p>
        </p:txBody>
      </p:sp>
    </p:spTree>
    <p:extLst>
      <p:ext uri="{BB962C8B-B14F-4D97-AF65-F5344CB8AC3E}">
        <p14:creationId xmlns:p14="http://schemas.microsoft.com/office/powerpoint/2010/main" val="10341876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399FD9-5969-4AB4-9EED-9EB2B7FC1DCD}"/>
              </a:ext>
            </a:extLst>
          </p:cNvPr>
          <p:cNvSpPr>
            <a:spLocks noGrp="1"/>
          </p:cNvSpPr>
          <p:nvPr>
            <p:ph type="title"/>
          </p:nvPr>
        </p:nvSpPr>
        <p:spPr/>
        <p:txBody>
          <a:bodyPr>
            <a:normAutofit/>
          </a:bodyPr>
          <a:lstStyle/>
          <a:p>
            <a:r>
              <a:rPr lang="en-US" sz="4100"/>
              <a:t>Objectives</a:t>
            </a:r>
          </a:p>
        </p:txBody>
      </p:sp>
      <p:sp>
        <p:nvSpPr>
          <p:cNvPr id="3" name="Content Placeholder 2">
            <a:extLst>
              <a:ext uri="{FF2B5EF4-FFF2-40B4-BE49-F238E27FC236}">
                <a16:creationId xmlns:a16="http://schemas.microsoft.com/office/drawing/2014/main" id="{5E43AB08-E4BE-4D22-B393-D586B180881E}"/>
              </a:ext>
            </a:extLst>
          </p:cNvPr>
          <p:cNvSpPr>
            <a:spLocks noGrp="1"/>
          </p:cNvSpPr>
          <p:nvPr>
            <p:ph idx="1"/>
          </p:nvPr>
        </p:nvSpPr>
        <p:spPr>
          <a:xfrm>
            <a:off x="735368" y="1647397"/>
            <a:ext cx="9950215" cy="4419106"/>
          </a:xfrm>
        </p:spPr>
        <p:txBody>
          <a:bodyPr vert="horz" lIns="91440" tIns="45720" rIns="91440" bIns="45720" rtlCol="0" anchor="t">
            <a:noAutofit/>
          </a:bodyPr>
          <a:lstStyle/>
          <a:p>
            <a:pPr>
              <a:lnSpc>
                <a:spcPct val="100000"/>
              </a:lnSpc>
            </a:pPr>
            <a:r>
              <a:rPr lang="en-US" sz="2400">
                <a:latin typeface="Franklin Gothic Book"/>
              </a:rPr>
              <a:t>Understand how the ACCORD guideline can improve the completeness and transparency of reporting of consensus studies </a:t>
            </a:r>
          </a:p>
          <a:p>
            <a:pPr>
              <a:lnSpc>
                <a:spcPct val="100000"/>
              </a:lnSpc>
            </a:pPr>
            <a:r>
              <a:rPr lang="en-US" sz="2400">
                <a:latin typeface="Franklin Gothic Book"/>
              </a:rPr>
              <a:t>Comprehend how developing tailored omnichannel communication plans and content development using qualitative and quantitative methodologies can optimize strategies to effectively reach patients, improve shared decision-making, and improve patient outcomes overall</a:t>
            </a:r>
          </a:p>
          <a:p>
            <a:pPr>
              <a:lnSpc>
                <a:spcPct val="100000"/>
              </a:lnSpc>
            </a:pPr>
            <a:r>
              <a:rPr lang="en-US" sz="2400">
                <a:latin typeface="Franklin Gothic Book"/>
              </a:rPr>
              <a:t>Gain understanding of how AI can be used to generate plain language abstracts of scientific content, and how these deliverables compare to human-written PLSs</a:t>
            </a:r>
          </a:p>
        </p:txBody>
      </p:sp>
      <p:sp>
        <p:nvSpPr>
          <p:cNvPr id="4" name="Slide Number Placeholder 3">
            <a:extLst>
              <a:ext uri="{FF2B5EF4-FFF2-40B4-BE49-F238E27FC236}">
                <a16:creationId xmlns:a16="http://schemas.microsoft.com/office/drawing/2014/main" id="{0244A883-B857-4BA7-B236-7B371BAE72E6}"/>
              </a:ext>
            </a:extLst>
          </p:cNvPr>
          <p:cNvSpPr>
            <a:spLocks noGrp="1"/>
          </p:cNvSpPr>
          <p:nvPr>
            <p:ph type="sldNum" sz="quarter" idx="10"/>
          </p:nvPr>
        </p:nvSpPr>
        <p:spPr/>
        <p:txBody>
          <a:bodyPr/>
          <a:lstStyle/>
          <a:p>
            <a:pPr fontAlgn="base">
              <a:spcBef>
                <a:spcPct val="0"/>
              </a:spcBef>
              <a:spcAft>
                <a:spcPct val="0"/>
              </a:spcAft>
              <a:defRPr/>
            </a:pPr>
            <a:fld id="{C79F3CE7-12BC-4F55-8C78-3D25B804A499}" type="slidenum">
              <a:rPr lang="en-US">
                <a:solidFill>
                  <a:prstClr val="black"/>
                </a:solidFill>
                <a:latin typeface="Calibri" pitchFamily="34" charset="0"/>
                <a:cs typeface="Arial" pitchFamily="34" charset="0"/>
              </a:rPr>
              <a:pPr fontAlgn="base">
                <a:spcBef>
                  <a:spcPct val="0"/>
                </a:spcBef>
                <a:spcAft>
                  <a:spcPct val="0"/>
                </a:spcAft>
                <a:defRPr/>
              </a:pPr>
              <a:t>8</a:t>
            </a:fld>
            <a:endParaRPr lang="en-US">
              <a:solidFill>
                <a:prstClr val="black"/>
              </a:solidFill>
              <a:latin typeface="Calibri" pitchFamily="34" charset="0"/>
              <a:cs typeface="Arial" pitchFamily="34" charset="0"/>
            </a:endParaRPr>
          </a:p>
        </p:txBody>
      </p:sp>
    </p:spTree>
    <p:extLst>
      <p:ext uri="{BB962C8B-B14F-4D97-AF65-F5344CB8AC3E}">
        <p14:creationId xmlns:p14="http://schemas.microsoft.com/office/powerpoint/2010/main" val="14484129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a:extLst>
              <a:ext uri="{FF2B5EF4-FFF2-40B4-BE49-F238E27FC236}">
                <a16:creationId xmlns:a16="http://schemas.microsoft.com/office/drawing/2014/main" id="{DA07A7D3-2950-485F-92B6-BA59BB9BE164}"/>
              </a:ext>
            </a:extLst>
          </p:cNvPr>
          <p:cNvSpPr txBox="1"/>
          <p:nvPr/>
        </p:nvSpPr>
        <p:spPr>
          <a:xfrm>
            <a:off x="3554634" y="4779885"/>
            <a:ext cx="2676963" cy="715581"/>
          </a:xfrm>
          <a:prstGeom prst="rect">
            <a:avLst/>
          </a:prstGeom>
          <a:noFill/>
        </p:spPr>
        <p:txBody>
          <a:bodyPr wrap="square" lIns="121920" tIns="60960" rIns="121920" bIns="60960" anchor="t">
            <a:spAutoFit/>
          </a:bodyPr>
          <a:lstStyle/>
          <a:p>
            <a:pPr algn="ctr" defTabSz="914354">
              <a:defRPr/>
            </a:pPr>
            <a:r>
              <a:rPr lang="en-US" sz="1450" b="1">
                <a:solidFill>
                  <a:srgbClr val="118EDE"/>
                </a:solidFill>
                <a:latin typeface="Arial"/>
                <a:ea typeface="Calibri" panose="020F0502020204030204" pitchFamily="34" charset="0"/>
                <a:cs typeface="Arial"/>
              </a:rPr>
              <a:t>Brittany Wolf Gianares</a:t>
            </a:r>
            <a:br>
              <a:rPr lang="en-US" sz="1450" b="1">
                <a:latin typeface="Arial"/>
                <a:ea typeface="Calibri" panose="020F0502020204030204" pitchFamily="34" charset="0"/>
                <a:cs typeface="Arial"/>
              </a:rPr>
            </a:br>
            <a:r>
              <a:rPr lang="en-US" sz="1200">
                <a:latin typeface="Arial"/>
                <a:ea typeface="Calibri" panose="020F0502020204030204" pitchFamily="34" charset="0"/>
                <a:cs typeface="Arial"/>
              </a:rPr>
              <a:t>Director, Oncology Global Medical Content Lead, Pfizer</a:t>
            </a:r>
            <a:endParaRPr lang="en-US"/>
          </a:p>
        </p:txBody>
      </p:sp>
      <p:sp>
        <p:nvSpPr>
          <p:cNvPr id="23" name="TextBox 22">
            <a:extLst>
              <a:ext uri="{FF2B5EF4-FFF2-40B4-BE49-F238E27FC236}">
                <a16:creationId xmlns:a16="http://schemas.microsoft.com/office/drawing/2014/main" id="{FDF3A7F4-2681-4919-AAF6-D556A49A4737}"/>
              </a:ext>
            </a:extLst>
          </p:cNvPr>
          <p:cNvSpPr txBox="1"/>
          <p:nvPr/>
        </p:nvSpPr>
        <p:spPr>
          <a:xfrm>
            <a:off x="6112046" y="4779885"/>
            <a:ext cx="2557413" cy="1126014"/>
          </a:xfrm>
          <a:prstGeom prst="rect">
            <a:avLst/>
          </a:prstGeom>
          <a:noFill/>
        </p:spPr>
        <p:txBody>
          <a:bodyPr wrap="square" lIns="121920" tIns="60960" rIns="121920" bIns="60960" anchor="t">
            <a:spAutoFit/>
          </a:bodyPr>
          <a:lstStyle/>
          <a:p>
            <a:pPr algn="ctr" defTabSz="914354">
              <a:defRPr/>
            </a:pPr>
            <a:r>
              <a:rPr lang="en-US" sz="1467" b="1">
                <a:solidFill>
                  <a:srgbClr val="118EDE"/>
                </a:solidFill>
                <a:latin typeface="Arial"/>
                <a:ea typeface="Calibri" panose="020F0502020204030204" pitchFamily="34" charset="0"/>
                <a:cs typeface="Arial"/>
              </a:rPr>
              <a:t>David McMinn</a:t>
            </a:r>
          </a:p>
          <a:p>
            <a:pPr algn="ctr" defTabSz="914354">
              <a:defRPr/>
            </a:pPr>
            <a:r>
              <a:rPr lang="en-US" sz="1200">
                <a:latin typeface="Arial"/>
                <a:ea typeface="Calibri" panose="020F0502020204030204" pitchFamily="34" charset="0"/>
                <a:cs typeface="Arial"/>
              </a:rPr>
              <a:t>Lay Summaries Practice Leader </a:t>
            </a:r>
            <a:r>
              <a:rPr lang="en-US" sz="1200" err="1">
                <a:latin typeface="Arial"/>
                <a:ea typeface="Calibri" panose="020F0502020204030204" pitchFamily="34" charset="0"/>
                <a:cs typeface="Arial"/>
              </a:rPr>
              <a:t>Sorcero</a:t>
            </a:r>
            <a:endParaRPr lang="en-US" sz="1200">
              <a:latin typeface="Arial"/>
              <a:ea typeface="Calibri" panose="020F0502020204030204" pitchFamily="34" charset="0"/>
              <a:cs typeface="Arial"/>
            </a:endParaRPr>
          </a:p>
          <a:p>
            <a:pPr algn="ctr" defTabSz="914354">
              <a:defRPr/>
            </a:pPr>
            <a:br>
              <a:rPr lang="en-US" sz="1450" b="1">
                <a:latin typeface="Arial"/>
                <a:ea typeface="Calibri" panose="020F0502020204030204" pitchFamily="34" charset="0"/>
                <a:cs typeface="Arial"/>
              </a:rPr>
            </a:br>
            <a:endParaRPr lang="en-US" sz="1200">
              <a:latin typeface="Arial"/>
              <a:cs typeface="Arial"/>
            </a:endParaRPr>
          </a:p>
        </p:txBody>
      </p:sp>
      <p:sp>
        <p:nvSpPr>
          <p:cNvPr id="24" name="TextBox 23">
            <a:extLst>
              <a:ext uri="{FF2B5EF4-FFF2-40B4-BE49-F238E27FC236}">
                <a16:creationId xmlns:a16="http://schemas.microsoft.com/office/drawing/2014/main" id="{0C4A0EA6-4930-4799-B892-C85224217A58}"/>
              </a:ext>
            </a:extLst>
          </p:cNvPr>
          <p:cNvSpPr txBox="1"/>
          <p:nvPr/>
        </p:nvSpPr>
        <p:spPr>
          <a:xfrm>
            <a:off x="1034271" y="4779885"/>
            <a:ext cx="2557412" cy="715581"/>
          </a:xfrm>
          <a:prstGeom prst="rect">
            <a:avLst/>
          </a:prstGeom>
          <a:noFill/>
        </p:spPr>
        <p:txBody>
          <a:bodyPr wrap="square" lIns="121920" tIns="60960" rIns="121920" bIns="60960" anchor="t">
            <a:spAutoFit/>
          </a:bodyPr>
          <a:lstStyle/>
          <a:p>
            <a:pPr algn="ctr" defTabSz="914354">
              <a:defRPr/>
            </a:pPr>
            <a:r>
              <a:rPr lang="en-US" sz="1450" b="1">
                <a:solidFill>
                  <a:srgbClr val="118EDE"/>
                </a:solidFill>
                <a:latin typeface="Arial"/>
                <a:ea typeface="Calibri" panose="020F0502020204030204" pitchFamily="34" charset="0"/>
                <a:cs typeface="Arial"/>
              </a:rPr>
              <a:t>Niall Harrison</a:t>
            </a:r>
            <a:br>
              <a:rPr lang="en-US" sz="1450" b="1">
                <a:latin typeface="Arial"/>
                <a:ea typeface="Calibri" panose="020F0502020204030204" pitchFamily="34" charset="0"/>
                <a:cs typeface="Arial"/>
              </a:rPr>
            </a:br>
            <a:r>
              <a:rPr lang="en-US" sz="1200">
                <a:latin typeface="Arial"/>
                <a:ea typeface="Calibri" panose="020F0502020204030204" pitchFamily="34" charset="0"/>
                <a:cs typeface="Arial"/>
              </a:rPr>
              <a:t>Senior Scientific Director</a:t>
            </a:r>
          </a:p>
          <a:p>
            <a:pPr algn="ctr" defTabSz="914354">
              <a:defRPr/>
            </a:pPr>
            <a:r>
              <a:rPr lang="en-US" sz="1200">
                <a:latin typeface="Arial"/>
                <a:ea typeface="Calibri" panose="020F0502020204030204" pitchFamily="34" charset="0"/>
                <a:cs typeface="Arial"/>
              </a:rPr>
              <a:t>OPEN Health Communications</a:t>
            </a:r>
          </a:p>
        </p:txBody>
      </p:sp>
      <p:sp>
        <p:nvSpPr>
          <p:cNvPr id="32" name="Title 31">
            <a:extLst>
              <a:ext uri="{FF2B5EF4-FFF2-40B4-BE49-F238E27FC236}">
                <a16:creationId xmlns:a16="http://schemas.microsoft.com/office/drawing/2014/main" id="{6BAE3C97-B8B4-936B-B18C-CA663CF0E7A5}"/>
              </a:ext>
            </a:extLst>
          </p:cNvPr>
          <p:cNvSpPr>
            <a:spLocks noGrp="1"/>
          </p:cNvSpPr>
          <p:nvPr>
            <p:ph type="title"/>
          </p:nvPr>
        </p:nvSpPr>
        <p:spPr>
          <a:xfrm>
            <a:off x="1034271" y="326335"/>
            <a:ext cx="11217551" cy="994119"/>
          </a:xfrm>
        </p:spPr>
        <p:txBody>
          <a:bodyPr>
            <a:normAutofit/>
          </a:bodyPr>
          <a:lstStyle/>
          <a:p>
            <a:r>
              <a:rPr lang="en-US" sz="4100"/>
              <a:t>Faculty</a:t>
            </a:r>
          </a:p>
        </p:txBody>
      </p:sp>
      <p:pic>
        <p:nvPicPr>
          <p:cNvPr id="6" name="Picture 5">
            <a:extLst>
              <a:ext uri="{FF2B5EF4-FFF2-40B4-BE49-F238E27FC236}">
                <a16:creationId xmlns:a16="http://schemas.microsoft.com/office/drawing/2014/main" id="{D974AF4D-451B-4115-AF27-1F839B3FB175}"/>
              </a:ext>
            </a:extLst>
          </p:cNvPr>
          <p:cNvPicPr>
            <a:picLocks noChangeAspect="1"/>
          </p:cNvPicPr>
          <p:nvPr/>
        </p:nvPicPr>
        <p:blipFill>
          <a:blip r:embed="rId3">
            <a:extLst>
              <a:ext uri="{28A0092B-C50C-407E-A947-70E740481C1C}">
                <a14:useLocalDpi xmlns:a14="http://schemas.microsoft.com/office/drawing/2010/main" val="0"/>
              </a:ext>
            </a:extLst>
          </a:blip>
          <a:srcRect l="13421" r="13421"/>
          <a:stretch/>
        </p:blipFill>
        <p:spPr>
          <a:xfrm>
            <a:off x="1190249" y="1563918"/>
            <a:ext cx="2248455" cy="3073400"/>
          </a:xfrm>
          <a:prstGeom prst="roundRect">
            <a:avLst/>
          </a:prstGeom>
          <a:ln w="57150">
            <a:solidFill>
              <a:schemeClr val="bg2">
                <a:lumMod val="25000"/>
              </a:schemeClr>
            </a:solidFill>
          </a:ln>
        </p:spPr>
      </p:pic>
      <p:pic>
        <p:nvPicPr>
          <p:cNvPr id="9" name="Picture 8">
            <a:extLst>
              <a:ext uri="{FF2B5EF4-FFF2-40B4-BE49-F238E27FC236}">
                <a16:creationId xmlns:a16="http://schemas.microsoft.com/office/drawing/2014/main" id="{E09BF126-242E-AD03-1FAC-D191E59DC1AA}"/>
              </a:ext>
            </a:extLst>
          </p:cNvPr>
          <p:cNvPicPr>
            <a:picLocks noChangeAspect="1"/>
          </p:cNvPicPr>
          <p:nvPr/>
        </p:nvPicPr>
        <p:blipFill>
          <a:blip r:embed="rId4">
            <a:extLst>
              <a:ext uri="{28A0092B-C50C-407E-A947-70E740481C1C}">
                <a14:useLocalDpi xmlns:a14="http://schemas.microsoft.com/office/drawing/2010/main" val="0"/>
              </a:ext>
            </a:extLst>
          </a:blip>
          <a:srcRect l="15928" r="15928"/>
          <a:stretch/>
        </p:blipFill>
        <p:spPr>
          <a:xfrm>
            <a:off x="6347529" y="1560975"/>
            <a:ext cx="2096327" cy="3076343"/>
          </a:xfrm>
          <a:prstGeom prst="roundRect">
            <a:avLst/>
          </a:prstGeom>
          <a:ln w="57150">
            <a:solidFill>
              <a:schemeClr val="bg2">
                <a:lumMod val="25000"/>
              </a:schemeClr>
            </a:solidFill>
          </a:ln>
        </p:spPr>
      </p:pic>
      <p:sp>
        <p:nvSpPr>
          <p:cNvPr id="2" name="Slide Number Placeholder 1">
            <a:extLst>
              <a:ext uri="{FF2B5EF4-FFF2-40B4-BE49-F238E27FC236}">
                <a16:creationId xmlns:a16="http://schemas.microsoft.com/office/drawing/2014/main" id="{0465BD53-EA6F-4DF1-E837-8C10CA6C4AA1}"/>
              </a:ext>
            </a:extLst>
          </p:cNvPr>
          <p:cNvSpPr>
            <a:spLocks noGrp="1"/>
          </p:cNvSpPr>
          <p:nvPr>
            <p:ph type="sldNum" sz="quarter" idx="10"/>
          </p:nvPr>
        </p:nvSpPr>
        <p:spPr/>
        <p:txBody>
          <a:bodyPr/>
          <a:lstStyle/>
          <a:p>
            <a:fld id="{42AD0A0E-4515-A647-B2E3-7F1B29FB990E}" type="slidenum">
              <a:rPr lang="en-US" smtClean="0"/>
              <a:pPr/>
              <a:t>9</a:t>
            </a:fld>
            <a:endParaRPr lang="en-US"/>
          </a:p>
        </p:txBody>
      </p:sp>
      <p:pic>
        <p:nvPicPr>
          <p:cNvPr id="5" name="Picture 4">
            <a:extLst>
              <a:ext uri="{FF2B5EF4-FFF2-40B4-BE49-F238E27FC236}">
                <a16:creationId xmlns:a16="http://schemas.microsoft.com/office/drawing/2014/main" id="{FC086AE3-152A-90CC-2710-45039BE5696F}"/>
              </a:ext>
            </a:extLst>
          </p:cNvPr>
          <p:cNvPicPr>
            <a:picLocks noChangeAspect="1"/>
          </p:cNvPicPr>
          <p:nvPr/>
        </p:nvPicPr>
        <p:blipFill>
          <a:blip r:embed="rId5">
            <a:extLst>
              <a:ext uri="{28A0092B-C50C-407E-A947-70E740481C1C}">
                <a14:useLocalDpi xmlns:a14="http://schemas.microsoft.com/office/drawing/2010/main" val="0"/>
              </a:ext>
            </a:extLst>
          </a:blip>
          <a:srcRect l="15961" r="15961"/>
          <a:stretch/>
        </p:blipFill>
        <p:spPr>
          <a:xfrm>
            <a:off x="3844953" y="1560975"/>
            <a:ext cx="2096327" cy="3079287"/>
          </a:xfrm>
          <a:prstGeom prst="roundRect">
            <a:avLst/>
          </a:prstGeom>
          <a:ln w="57150">
            <a:solidFill>
              <a:schemeClr val="bg2">
                <a:lumMod val="25000"/>
              </a:schemeClr>
            </a:solidFill>
          </a:ln>
        </p:spPr>
      </p:pic>
      <p:pic>
        <p:nvPicPr>
          <p:cNvPr id="3" name="Picture 2">
            <a:extLst>
              <a:ext uri="{FF2B5EF4-FFF2-40B4-BE49-F238E27FC236}">
                <a16:creationId xmlns:a16="http://schemas.microsoft.com/office/drawing/2014/main" id="{36B1FFA6-77FA-5457-528D-A119AC778A64}"/>
              </a:ext>
            </a:extLst>
          </p:cNvPr>
          <p:cNvPicPr>
            <a:picLocks noChangeAspect="1"/>
          </p:cNvPicPr>
          <p:nvPr/>
        </p:nvPicPr>
        <p:blipFill>
          <a:blip r:embed="rId6">
            <a:extLst>
              <a:ext uri="{28A0092B-C50C-407E-A947-70E740481C1C}">
                <a14:useLocalDpi xmlns:a14="http://schemas.microsoft.com/office/drawing/2010/main" val="0"/>
              </a:ext>
            </a:extLst>
          </a:blip>
          <a:srcRect l="17231" r="17231"/>
          <a:stretch/>
        </p:blipFill>
        <p:spPr>
          <a:xfrm>
            <a:off x="8850105" y="1558031"/>
            <a:ext cx="2043967" cy="3118784"/>
          </a:xfrm>
          <a:prstGeom prst="roundRect">
            <a:avLst/>
          </a:prstGeom>
          <a:ln w="57150">
            <a:solidFill>
              <a:schemeClr val="bg2">
                <a:lumMod val="25000"/>
              </a:schemeClr>
            </a:solidFill>
          </a:ln>
        </p:spPr>
      </p:pic>
      <p:sp>
        <p:nvSpPr>
          <p:cNvPr id="7" name="TextBox 6">
            <a:extLst>
              <a:ext uri="{FF2B5EF4-FFF2-40B4-BE49-F238E27FC236}">
                <a16:creationId xmlns:a16="http://schemas.microsoft.com/office/drawing/2014/main" id="{498123F0-E2DB-8CAA-A878-5E5A157EA7AB}"/>
              </a:ext>
            </a:extLst>
          </p:cNvPr>
          <p:cNvSpPr txBox="1"/>
          <p:nvPr/>
        </p:nvSpPr>
        <p:spPr>
          <a:xfrm>
            <a:off x="8619561" y="4776941"/>
            <a:ext cx="2557413" cy="872547"/>
          </a:xfrm>
          <a:prstGeom prst="rect">
            <a:avLst/>
          </a:prstGeom>
          <a:noFill/>
        </p:spPr>
        <p:txBody>
          <a:bodyPr wrap="square" lIns="91440" tIns="45720" rIns="91440" bIns="45720" anchor="t">
            <a:spAutoFit/>
          </a:bodyPr>
          <a:lstStyle/>
          <a:p>
            <a:pPr algn="ctr" defTabSz="914354">
              <a:defRPr/>
            </a:pPr>
            <a:r>
              <a:rPr lang="en-US" sz="1450" b="1" dirty="0">
                <a:solidFill>
                  <a:srgbClr val="118EDE"/>
                </a:solidFill>
                <a:latin typeface="Arial"/>
                <a:ea typeface="Calibri" panose="020F0502020204030204" pitchFamily="34" charset="0"/>
                <a:cs typeface="Arial"/>
              </a:rPr>
              <a:t>Moderator: Will </a:t>
            </a:r>
            <a:r>
              <a:rPr lang="en-US" sz="1450" b="1" dirty="0" err="1">
                <a:solidFill>
                  <a:srgbClr val="118EDE"/>
                </a:solidFill>
                <a:latin typeface="Arial"/>
                <a:ea typeface="Calibri" panose="020F0502020204030204" pitchFamily="34" charset="0"/>
                <a:cs typeface="Arial"/>
              </a:rPr>
              <a:t>Gattrell</a:t>
            </a:r>
            <a:endParaRPr lang="en-US" sz="1450" dirty="0" err="1">
              <a:latin typeface="Arial"/>
              <a:ea typeface="Calibri" panose="020F0502020204030204" pitchFamily="34" charset="0"/>
              <a:cs typeface="Arial"/>
            </a:endParaRPr>
          </a:p>
          <a:p>
            <a:pPr algn="ctr" defTabSz="914354">
              <a:defRPr/>
            </a:pPr>
            <a:r>
              <a:rPr lang="en-US" sz="1200" dirty="0">
                <a:latin typeface="Arial"/>
                <a:ea typeface="Calibri" panose="020F0502020204030204" pitchFamily="34" charset="0"/>
                <a:cs typeface="Arial"/>
              </a:rPr>
              <a:t>Associate Director, European Markets Medical Communications, Bristol Myers Squibb</a:t>
            </a:r>
            <a:endParaRPr lang="en-US" sz="1200" dirty="0"/>
          </a:p>
        </p:txBody>
      </p:sp>
    </p:spTree>
    <p:extLst>
      <p:ext uri="{BB962C8B-B14F-4D97-AF65-F5344CB8AC3E}">
        <p14:creationId xmlns:p14="http://schemas.microsoft.com/office/powerpoint/2010/main" val="133396796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ISMPP_U_webinar_templat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394B8DAAE217E45AC0F6E97E6F6B542" ma:contentTypeVersion="" ma:contentTypeDescription="Create a new document." ma:contentTypeScope="" ma:versionID="07ff29fa62f0862a150b9607454f3c62">
  <xsd:schema xmlns:xsd="http://www.w3.org/2001/XMLSchema" xmlns:xs="http://www.w3.org/2001/XMLSchema" xmlns:p="http://schemas.microsoft.com/office/2006/metadata/properties" xmlns:ns2="8b536f62-3d7d-4d8d-91b2-3529adf13c3e" xmlns:ns3="35222ec3-ce27-4deb-9c60-9a43bcd569ff" xmlns:ns4="88bb9aa8-0f58-4ce7-b670-0c58ce47f445" targetNamespace="http://schemas.microsoft.com/office/2006/metadata/properties" ma:root="true" ma:fieldsID="806e1dc11e3ff16ba1c0df4f6b6918c7" ns2:_="" ns3:_="" ns4:_="">
    <xsd:import namespace="8b536f62-3d7d-4d8d-91b2-3529adf13c3e"/>
    <xsd:import namespace="35222ec3-ce27-4deb-9c60-9a43bcd569ff"/>
    <xsd:import namespace="88bb9aa8-0f58-4ce7-b670-0c58ce47f445"/>
    <xsd:element name="properties">
      <xsd:complexType>
        <xsd:sequence>
          <xsd:element name="documentManagement">
            <xsd:complexType>
              <xsd:all>
                <xsd:element ref="ns2:SharedWithUsers" minOccurs="0"/>
                <xsd:element ref="ns2:SharingHintHash"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OCR" minOccurs="0"/>
                <xsd:element ref="ns3:MediaServiceLocation" minOccurs="0"/>
                <xsd:element ref="ns3:MediaServiceGenerationTime" minOccurs="0"/>
                <xsd:element ref="ns3:MediaServiceEventHashCode" minOccurs="0"/>
                <xsd:element ref="ns3:MediaServiceAutoKeyPoints" minOccurs="0"/>
                <xsd:element ref="ns3:MediaServiceKeyPoints" minOccurs="0"/>
                <xsd:element ref="ns3:MediaLengthInSeconds" minOccurs="0"/>
                <xsd:element ref="ns4:TaxCatchAll" minOccurs="0"/>
                <xsd:element ref="ns3:lcf76f155ced4ddcb4097134ff3c332f"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b536f62-3d7d-4d8d-91b2-3529adf13c3e"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ingHintHash" ma:index="9" nillable="true" ma:displayName="Sharing Hint Hash" ma:internalName="SharingHintHash" ma:readOnly="true">
      <xsd:simpleType>
        <xsd:restriction base="dms:Text"/>
      </xsd:simpleType>
    </xsd:element>
    <xsd:element name="SharedWithDetails" ma:index="10"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5222ec3-ce27-4deb-9c60-9a43bcd569ff" elementFormDefault="qualified">
    <xsd:import namespace="http://schemas.microsoft.com/office/2006/documentManagement/types"/>
    <xsd:import namespace="http://schemas.microsoft.com/office/infopath/2007/PartnerControls"/>
    <xsd:element name="MediaServiceMetadata" ma:index="11" nillable="true" ma:displayName="MediaServiceMetadata" ma:description="" ma:hidden="true" ma:internalName="MediaServiceMetadata" ma:readOnly="true">
      <xsd:simpleType>
        <xsd:restriction base="dms:Note"/>
      </xsd:simpleType>
    </xsd:element>
    <xsd:element name="MediaServiceFastMetadata" ma:index="12" nillable="true" ma:displayName="MediaServiceFastMetadata" ma:description="" ma:hidden="true" ma:internalName="MediaServiceFastMetadata" ma:readOnly="true">
      <xsd:simpleType>
        <xsd:restriction base="dms:Note"/>
      </xsd:simpleType>
    </xsd:element>
    <xsd:element name="MediaServiceDateTaken" ma:index="13" nillable="true" ma:displayName="MediaServiceDateTaken" ma:description="" ma:hidden="true" ma:internalName="MediaServiceDateTaken" ma:readOnly="true">
      <xsd:simpleType>
        <xsd:restriction base="dms:Text"/>
      </xsd:simpleType>
    </xsd:element>
    <xsd:element name="MediaServiceAutoTags" ma:index="14" nillable="true" ma:displayName="MediaServiceAutoTags" ma:description="" ma:internalName="MediaServiceAutoTags"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Location" ma:index="16" nillable="true" ma:displayName="Location" ma:internalName="MediaServiceLocatio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e5fe488b-0749-4c90-bfbe-6f6e50d701c8"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5"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8bb9aa8-0f58-4ce7-b670-0c58ce47f445" elementFormDefault="qualified">
    <xsd:import namespace="http://schemas.microsoft.com/office/2006/documentManagement/types"/>
    <xsd:import namespace="http://schemas.microsoft.com/office/infopath/2007/PartnerControls"/>
    <xsd:element name="TaxCatchAll" ma:index="22" nillable="true" ma:displayName="Taxonomy Catch All Column" ma:hidden="true" ma:list="{30bbf978-bfc1-408e-a50f-91a91c925a8e}" ma:internalName="TaxCatchAll" ma:showField="CatchAllData" ma:web="88bb9aa8-0f58-4ce7-b670-0c58ce47f44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35222ec3-ce27-4deb-9c60-9a43bcd569ff">
      <Terms xmlns="http://schemas.microsoft.com/office/infopath/2007/PartnerControls"/>
    </lcf76f155ced4ddcb4097134ff3c332f>
    <TaxCatchAll xmlns="88bb9aa8-0f58-4ce7-b670-0c58ce47f445" xsi:nil="true"/>
    <SharedWithUsers xmlns="8b536f62-3d7d-4d8d-91b2-3529adf13c3e">
      <UserInfo>
        <DisplayName>Wendy Hazard</DisplayName>
        <AccountId>1147</AccountId>
        <AccountType/>
      </UserInfo>
      <UserInfo>
        <DisplayName>Suzanne Fraga</DisplayName>
        <AccountId>105</AccountId>
        <AccountType/>
      </UserInfo>
    </SharedWithUsers>
  </documentManagement>
</p:properties>
</file>

<file path=customXml/itemProps1.xml><?xml version="1.0" encoding="utf-8"?>
<ds:datastoreItem xmlns:ds="http://schemas.openxmlformats.org/officeDocument/2006/customXml" ds:itemID="{32AD1558-8ADE-48A8-9572-78EB9689AD65}">
  <ds:schemaRefs>
    <ds:schemaRef ds:uri="35222ec3-ce27-4deb-9c60-9a43bcd569ff"/>
    <ds:schemaRef ds:uri="88bb9aa8-0f58-4ce7-b670-0c58ce47f445"/>
    <ds:schemaRef ds:uri="8b536f62-3d7d-4d8d-91b2-3529adf13c3e"/>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AFE5F7A0-A72E-4423-9893-4057E53DF225}">
  <ds:schemaRefs>
    <ds:schemaRef ds:uri="http://schemas.microsoft.com/sharepoint/v3/contenttype/forms"/>
  </ds:schemaRefs>
</ds:datastoreItem>
</file>

<file path=customXml/itemProps3.xml><?xml version="1.0" encoding="utf-8"?>
<ds:datastoreItem xmlns:ds="http://schemas.openxmlformats.org/officeDocument/2006/customXml" ds:itemID="{2B530CFA-407B-4E6F-A894-373EABDBE37D}">
  <ds:schemaRefs>
    <ds:schemaRef ds:uri="35222ec3-ce27-4deb-9c60-9a43bcd569ff"/>
    <ds:schemaRef ds:uri="88bb9aa8-0f58-4ce7-b670-0c58ce47f445"/>
    <ds:schemaRef ds:uri="8b536f62-3d7d-4d8d-91b2-3529adf13c3e"/>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0</TotalTime>
  <Words>9054</Words>
  <Application>Microsoft Office PowerPoint</Application>
  <PresentationFormat>Widescreen</PresentationFormat>
  <Paragraphs>962</Paragraphs>
  <Slides>64</Slides>
  <Notes>38</Notes>
  <HiddenSlides>0</HiddenSlides>
  <MMClips>0</MMClips>
  <ScaleCrop>false</ScaleCrop>
  <HeadingPairs>
    <vt:vector size="8" baseType="variant">
      <vt:variant>
        <vt:lpstr>Fonts Used</vt:lpstr>
      </vt:variant>
      <vt:variant>
        <vt:i4>17</vt:i4>
      </vt:variant>
      <vt:variant>
        <vt:lpstr>Theme</vt:lpstr>
      </vt:variant>
      <vt:variant>
        <vt:i4>2</vt:i4>
      </vt:variant>
      <vt:variant>
        <vt:lpstr>Embedded OLE Servers</vt:lpstr>
      </vt:variant>
      <vt:variant>
        <vt:i4>1</vt:i4>
      </vt:variant>
      <vt:variant>
        <vt:lpstr>Slide Titles</vt:lpstr>
      </vt:variant>
      <vt:variant>
        <vt:i4>64</vt:i4>
      </vt:variant>
    </vt:vector>
  </HeadingPairs>
  <TitlesOfParts>
    <vt:vector size="84" baseType="lpstr">
      <vt:lpstr>ＭＳ Ｐゴシック</vt:lpstr>
      <vt:lpstr>.AppleSystemUIFont</vt:lpstr>
      <vt:lpstr>Arial</vt:lpstr>
      <vt:lpstr>Arial Narrow</vt:lpstr>
      <vt:lpstr>Calibri</vt:lpstr>
      <vt:lpstr>Courier New</vt:lpstr>
      <vt:lpstr>Franklin Gothic Book</vt:lpstr>
      <vt:lpstr>Franklin Gothic Demi</vt:lpstr>
      <vt:lpstr>Franklin Gothic Medium</vt:lpstr>
      <vt:lpstr>Gabriola</vt:lpstr>
      <vt:lpstr>Noto Sans</vt:lpstr>
      <vt:lpstr>Open Sans Light</vt:lpstr>
      <vt:lpstr>Roboto</vt:lpstr>
      <vt:lpstr>Segoe UI</vt:lpstr>
      <vt:lpstr>Symbol</vt:lpstr>
      <vt:lpstr>Times New Roman</vt:lpstr>
      <vt:lpstr>Wingdings</vt:lpstr>
      <vt:lpstr>Office Theme</vt:lpstr>
      <vt:lpstr>ISMPP_U_webinar_template</vt:lpstr>
      <vt:lpstr>think-cell Slide</vt:lpstr>
      <vt:lpstr>ISMPP University</vt:lpstr>
      <vt:lpstr>ISMPP Would Like to Thank…</vt:lpstr>
      <vt:lpstr>Shaping the Future of Scientific Publishing Become a ISMPP U Sponsor Today!</vt:lpstr>
      <vt:lpstr>ISMPP Announcements</vt:lpstr>
      <vt:lpstr>ISMPP Announcements</vt:lpstr>
      <vt:lpstr>How To Ask Questions</vt:lpstr>
      <vt:lpstr>Disclaimer</vt:lpstr>
      <vt:lpstr>Objectives</vt:lpstr>
      <vt:lpstr>Faculty</vt:lpstr>
      <vt:lpstr>Accurate COnsensus Reporting Document (ACCORD) checklist: a reporting guideline for consensus methods</vt:lpstr>
      <vt:lpstr>Disclosure</vt:lpstr>
      <vt:lpstr>Background: why ACCORD?</vt:lpstr>
      <vt:lpstr>Objective</vt:lpstr>
      <vt:lpstr>Project overview and timeline</vt:lpstr>
      <vt:lpstr>ACCORD steering committee</vt:lpstr>
      <vt:lpstr>ACCORD consensus process</vt:lpstr>
      <vt:lpstr>Self-identified demographics of Delphi panellists</vt:lpstr>
      <vt:lpstr>Summary of checklist development</vt:lpstr>
      <vt:lpstr>PowerPoint Presentation</vt:lpstr>
      <vt:lpstr>ACCORD checklist structure</vt:lpstr>
      <vt:lpstr>Addressing reporting gaps</vt:lpstr>
      <vt:lpstr>Comparison with other checklists</vt:lpstr>
      <vt:lpstr>Usability of ACCORD</vt:lpstr>
      <vt:lpstr>Summary</vt:lpstr>
      <vt:lpstr>Acknowledgements</vt:lpstr>
      <vt:lpstr>Customizing patient communications through quantitative and qualitative insights </vt:lpstr>
      <vt:lpstr>A Multistep Pathway For Patient Engagement</vt:lpstr>
      <vt:lpstr>PowerPoint Presentation</vt:lpstr>
      <vt:lpstr>PowerPoint Presentation</vt:lpstr>
      <vt:lpstr>Patient Profiling: Dynamic Profiling Identified 2 Key Groups to Focus On</vt:lpstr>
      <vt:lpstr>PowerPoint Presentation</vt:lpstr>
      <vt:lpstr>Patient Profiling: New Omnichannel Plans Incorporated These Insights For Each Priority Group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Seeing it in the Flesch: Comparing readability between AI-generated and human-written plain language abstracts</vt:lpstr>
      <vt:lpstr>Disclosures</vt:lpstr>
      <vt:lpstr>Plain Language Summary (PLS) Imperatives</vt:lpstr>
      <vt:lpstr>Current PLS documents are not fit for purpose</vt:lpstr>
      <vt:lpstr>How can we do better? …AI?</vt:lpstr>
      <vt:lpstr>Methods | Abstract search</vt:lpstr>
      <vt:lpstr>Methods | Assessments &amp; analysis</vt:lpstr>
      <vt:lpstr>Abstract therapy areas and journals</vt:lpstr>
      <vt:lpstr>AI aPLSs more readable than human-written aPLSs</vt:lpstr>
      <vt:lpstr>AI aPLSs more accessible than human-written aPLSs</vt:lpstr>
      <vt:lpstr>AI aPLSs take less time to read than scientific abstracts</vt:lpstr>
      <vt:lpstr>&gt;75% of AI aPLSs classed as ‘Good’ quality</vt:lpstr>
      <vt:lpstr>Strengths and limitations</vt:lpstr>
      <vt:lpstr>Conclusions</vt:lpstr>
      <vt:lpstr>Audience Q&amp;A</vt:lpstr>
      <vt:lpstr>Upcoming ISMPP U Webinars</vt:lpstr>
      <vt:lpstr>ISMPP University</vt:lpstr>
      <vt:lpstr>Thank you for attending!</vt:lpstr>
      <vt:lpstr>Faculty Bios</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ISMPP University</dc:title>
  <dc:creator>Kevin Lewis</dc:creator>
  <cp:lastModifiedBy>Kevin Lewis</cp:lastModifiedBy>
  <cp:revision>22</cp:revision>
  <dcterms:created xsi:type="dcterms:W3CDTF">2023-02-15T18:16:07Z</dcterms:created>
  <dcterms:modified xsi:type="dcterms:W3CDTF">2024-02-26T18:34:30Z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0x0101007394B8DAAE217E45AC0F6E97E6F6B542</vt:lpwstr>
  </property>
  <property fmtid="{D5CDD505-2E9C-101B-9397-08002B2CF9AE}" pid="3" name="MediaServiceImageTags">
    <vt:lpwstr/>
  </property>
</Properties>
</file>