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9" r:id="rId6"/>
    <p:sldId id="267" r:id="rId7"/>
    <p:sldId id="270" r:id="rId8"/>
    <p:sldId id="260" r:id="rId9"/>
    <p:sldId id="268" r:id="rId10"/>
    <p:sldId id="261" r:id="rId11"/>
    <p:sldId id="262" r:id="rId12"/>
    <p:sldId id="26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8" d="100"/>
          <a:sy n="48" d="100"/>
        </p:scale>
        <p:origin x="5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535270-B4C5-492E-B69C-68E9288570F6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E211081-09CB-455F-8D4C-3D62DBE27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0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11081-09CB-455F-8D4C-3D62DBE279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60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11081-09CB-455F-8D4C-3D62DBE2797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06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11081-09CB-455F-8D4C-3D62DBE2797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511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11081-09CB-455F-8D4C-3D62DBE2797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74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11081-09CB-455F-8D4C-3D62DBE279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56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11081-09CB-455F-8D4C-3D62DBE279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8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11081-09CB-455F-8D4C-3D62DBE279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01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11081-09CB-455F-8D4C-3D62DBE279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35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11081-09CB-455F-8D4C-3D62DBE279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13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11081-09CB-455F-8D4C-3D62DBE279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92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11081-09CB-455F-8D4C-3D62DBE279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70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11081-09CB-455F-8D4C-3D62DBE279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9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914B5-E0A2-4AD4-A5DF-0457B7614BFC}" type="datetime1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3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BDC-4020-4EB7-B024-737610A5798D}" type="datetime1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6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C8EC-6EFB-44DD-95D4-33D446B949E1}" type="datetime1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59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1A8F-312C-49F9-8EAE-C12FE0A9181D}" type="datetime1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7282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88FA-C283-4D16-814D-3EBB61663844}" type="datetime1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3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8F81-ABE5-4BE7-ABF0-333E70190E8F}" type="datetime1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89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D8F4-62FC-46E7-A36A-4FCC3F12C5D7}" type="datetime1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25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BD44-65ED-4CCA-93D2-0F89D5FF5F52}" type="datetime1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38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8DAB-59DC-4CE5-BAF5-93438EAA079D}" type="datetime1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6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B213-EB45-427D-908C-B91C1A231134}" type="datetime1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0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A3BD-7B62-4F9F-B4EE-A69831024C48}" type="datetime1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9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90AA-1B63-46D7-A936-A72AB1F63156}" type="datetime1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1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D577-A9CF-4399-B267-2699FF51C31B}" type="datetime1">
              <a:rPr lang="en-US" smtClean="0"/>
              <a:t>5/16/2018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7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27F6-A2D0-4507-8922-0CD9202D8A9A}" type="datetime1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1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DFE0-25B8-4891-A04A-BA9A99ACF4AE}" type="datetime1">
              <a:rPr lang="en-US" smtClean="0"/>
              <a:t>5/16/2018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2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FE3B2-2906-49A9-90B4-5F50EF899B8D}" type="datetime1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1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03F7-E7AC-447A-9689-5D0F01A9640F}" type="datetime1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77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997F038-6D90-4DDA-BCA9-FE09E86EA8A0}" type="datetime1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49D96C8-6948-4C93-B54F-3F5176CD5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7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hannon.Gibson@tceq.texas.gov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rittany.lee@tceq.texas.gov" TargetMode="External"/><Relationship Id="rId5" Type="http://schemas.openxmlformats.org/officeDocument/2006/relationships/hyperlink" Target="mailto:Peter.schaefer@tceq.texas.gov" TargetMode="External"/><Relationship Id="rId4" Type="http://schemas.openxmlformats.org/officeDocument/2006/relationships/hyperlink" Target="mailto:Dex.dean@tceq.texas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316(B) COOLING WATER INTAKE STRUCTURES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000" smtClean="0"/>
              <a:t>2018 </a:t>
            </a:r>
            <a:r>
              <a:rPr lang="en-US" sz="2000" dirty="0"/>
              <a:t>Environmental trade fair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300" dirty="0"/>
              <a:t>Shannon GIBSON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300" dirty="0"/>
              <a:t>Environmental Permit Specialist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300" dirty="0"/>
              <a:t>(512) 239-4284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 descr="TCEQ Logo black and white" title="TCEQ Logo black and whi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43" y="4800600"/>
            <a:ext cx="991293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68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submittal schedule for application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Permits expiring prior to 7/14/2018</a:t>
            </a:r>
          </a:p>
          <a:p>
            <a:pPr lvl="1"/>
            <a:r>
              <a:rPr lang="en-US" dirty="0"/>
              <a:t>Submit request with application</a:t>
            </a:r>
          </a:p>
          <a:p>
            <a:r>
              <a:rPr lang="en-US" dirty="0"/>
              <a:t>Permits expiring after 7/14/2018</a:t>
            </a:r>
          </a:p>
          <a:p>
            <a:pPr lvl="1"/>
            <a:r>
              <a:rPr lang="en-US" dirty="0"/>
              <a:t>Submit minor amendment to incorporate into permit </a:t>
            </a:r>
          </a:p>
          <a:p>
            <a:pPr lvl="1"/>
            <a:r>
              <a:rPr lang="en-US" dirty="0"/>
              <a:t>Must be issued prior to 7/14/2018</a:t>
            </a:r>
          </a:p>
          <a:p>
            <a:pPr lvl="1"/>
            <a:endParaRPr lang="en-US" dirty="0"/>
          </a:p>
        </p:txBody>
      </p:sp>
      <p:pic>
        <p:nvPicPr>
          <p:cNvPr id="4" name="Picture 3" descr="TCEQ Logo black and white" title="TCEQ Logo black and whi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0" y="5406051"/>
            <a:ext cx="621600" cy="10750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24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Permit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General operation and maintenance procedures</a:t>
            </a:r>
          </a:p>
          <a:p>
            <a:r>
              <a:rPr lang="en-US" dirty="0"/>
              <a:t>Intake volume caps </a:t>
            </a:r>
          </a:p>
          <a:p>
            <a:r>
              <a:rPr lang="en-US" dirty="0"/>
              <a:t>Intake velocity monitoring</a:t>
            </a:r>
          </a:p>
          <a:p>
            <a:r>
              <a:rPr lang="en-US" dirty="0"/>
              <a:t>Best engineering practices for minimizing intake flows </a:t>
            </a:r>
          </a:p>
          <a:p>
            <a:r>
              <a:rPr lang="en-US" dirty="0"/>
              <a:t>Site specific requirements for endangered species</a:t>
            </a:r>
          </a:p>
        </p:txBody>
      </p:sp>
      <p:pic>
        <p:nvPicPr>
          <p:cNvPr id="4" name="Picture 3" descr="TCEQ Logo black and white" title="TCEQ Logo black and whi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0" y="5406051"/>
            <a:ext cx="621600" cy="10750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603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151916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0435"/>
            <a:ext cx="7772870" cy="4020765"/>
          </a:xfrm>
        </p:spPr>
        <p:txBody>
          <a:bodyPr>
            <a:normAutofit/>
          </a:bodyPr>
          <a:lstStyle/>
          <a:p>
            <a:r>
              <a:rPr lang="en-US" sz="2200" u="sng" dirty="0"/>
              <a:t>application or permit requirements</a:t>
            </a:r>
          </a:p>
          <a:p>
            <a:pPr marL="461963" lvl="1">
              <a:buFont typeface="Courier New" panose="02070309020205020404" pitchFamily="49" charset="0"/>
              <a:buChar char="o"/>
            </a:pPr>
            <a:r>
              <a:rPr lang="en-US" dirty="0"/>
              <a:t>Shannon Gibson	512.239.4284</a:t>
            </a:r>
          </a:p>
          <a:p>
            <a:pPr marL="2743200" lvl="1" indent="0">
              <a:buNone/>
            </a:pPr>
            <a:r>
              <a:rPr lang="en-US" sz="1400" dirty="0">
                <a:hlinkClick r:id="rId3"/>
              </a:rPr>
              <a:t>Shannon.Gibson@tceq.texas.gov</a:t>
            </a:r>
            <a:endParaRPr lang="en-US" sz="1400" dirty="0"/>
          </a:p>
          <a:p>
            <a:pPr marL="461963" lvl="1">
              <a:buFont typeface="Courier New" panose="02070309020205020404" pitchFamily="49" charset="0"/>
              <a:buChar char="o"/>
            </a:pPr>
            <a:r>
              <a:rPr lang="en-US" dirty="0"/>
              <a:t>Dex dean 		512.239.4570</a:t>
            </a:r>
          </a:p>
          <a:p>
            <a:pPr marL="2743200" lvl="1" indent="0">
              <a:buNone/>
            </a:pPr>
            <a:r>
              <a:rPr lang="en-US" sz="1400" smtClean="0">
                <a:hlinkClick r:id="rId4"/>
              </a:rPr>
              <a:t>Dex.dean@tceq.texas.gov</a:t>
            </a:r>
            <a:endParaRPr lang="en-US" sz="1400" dirty="0"/>
          </a:p>
          <a:p>
            <a:r>
              <a:rPr lang="en-US" sz="2200" u="sng" dirty="0"/>
              <a:t>Impingement or entrainment studies</a:t>
            </a:r>
          </a:p>
          <a:p>
            <a:pPr marL="461963" lvl="1">
              <a:buFont typeface="Courier New" panose="02070309020205020404" pitchFamily="49" charset="0"/>
              <a:buChar char="o"/>
            </a:pPr>
            <a:r>
              <a:rPr lang="en-US" dirty="0"/>
              <a:t>Peter Schaefer	512.239.4372</a:t>
            </a:r>
          </a:p>
          <a:p>
            <a:pPr marL="2743200" lvl="1" indent="0">
              <a:buNone/>
            </a:pPr>
            <a:r>
              <a:rPr lang="en-US" sz="1400" dirty="0">
                <a:hlinkClick r:id="rId5"/>
              </a:rPr>
              <a:t>Peter.schaefer@tceq.texas.gov</a:t>
            </a:r>
            <a:endParaRPr lang="en-US" dirty="0"/>
          </a:p>
          <a:p>
            <a:pPr marL="461963" lvl="1">
              <a:buFont typeface="Courier New" panose="02070309020205020404" pitchFamily="49" charset="0"/>
              <a:buChar char="o"/>
            </a:pPr>
            <a:r>
              <a:rPr lang="en-US" dirty="0"/>
              <a:t>Brittany Lee		210.403.4048</a:t>
            </a:r>
          </a:p>
          <a:p>
            <a:pPr marL="2743200" lvl="1" indent="0">
              <a:buClr>
                <a:prstClr val="black"/>
              </a:buClr>
              <a:buNone/>
            </a:pPr>
            <a:r>
              <a:rPr lang="en-US" sz="1400" dirty="0">
                <a:solidFill>
                  <a:prstClr val="black"/>
                </a:solidFill>
                <a:hlinkClick r:id="rId6"/>
              </a:rPr>
              <a:t>Brittany.lee@tceq.texas.gov</a:t>
            </a:r>
            <a:endParaRPr lang="en-US" sz="1400" dirty="0">
              <a:solidFill>
                <a:prstClr val="black"/>
              </a:solidFill>
            </a:endParaRPr>
          </a:p>
          <a:p>
            <a:pPr marL="461963" lvl="1">
              <a:buFont typeface="Courier New" panose="02070309020205020404" pitchFamily="49" charset="0"/>
              <a:buChar char="o"/>
            </a:pPr>
            <a:endParaRPr lang="en-US" dirty="0"/>
          </a:p>
          <a:p>
            <a:pPr marL="461963"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 descr="TCEQ Logo black and white" title="TCEQ Logo black and whit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45" y="5620056"/>
            <a:ext cx="621600" cy="10750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7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Brief overview of rule</a:t>
            </a:r>
          </a:p>
          <a:p>
            <a:r>
              <a:rPr lang="en-US" dirty="0"/>
              <a:t>Applicability</a:t>
            </a:r>
          </a:p>
          <a:p>
            <a:r>
              <a:rPr lang="en-US" dirty="0"/>
              <a:t>exemptions, Waivers, and BPJ determinations</a:t>
            </a:r>
          </a:p>
          <a:p>
            <a:r>
              <a:rPr lang="en-US" dirty="0"/>
              <a:t>Permit Applications, reductions requests, and Alternative Submittal schedules</a:t>
            </a:r>
          </a:p>
          <a:p>
            <a:r>
              <a:rPr lang="en-US" dirty="0"/>
              <a:t>Potential Permit requirements</a:t>
            </a:r>
          </a:p>
        </p:txBody>
      </p:sp>
      <p:pic>
        <p:nvPicPr>
          <p:cNvPr id="4" name="Picture 3" descr="TCEQ Logo black and white" title="TCEQ Logo black and whi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0" y="5406051"/>
            <a:ext cx="621600" cy="10750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51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316(b) of the </a:t>
            </a:r>
            <a:br>
              <a:rPr lang="en-US" dirty="0"/>
            </a:br>
            <a:r>
              <a:rPr lang="en-US" dirty="0"/>
              <a:t>clean water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requires EPA to issue regulations on the design and operation of intake structures, in order to minimize adverse environmental impacts. </a:t>
            </a:r>
          </a:p>
          <a:p>
            <a:r>
              <a:rPr lang="en-US" dirty="0"/>
              <a:t>goal is to reduce impingement mortality and entrainment of fish and other aquatic organisms at cooling water intake structures (CWIS</a:t>
            </a:r>
            <a:r>
              <a:rPr lang="en-US" cap="none" dirty="0"/>
              <a:t>s</a:t>
            </a:r>
            <a:r>
              <a:rPr lang="en-US" dirty="0"/>
              <a:t>) used by certain power generation and manufacturing facilities in withdrawals of cooling water from waters of the United States (WOTUS).</a:t>
            </a:r>
          </a:p>
        </p:txBody>
      </p:sp>
      <p:pic>
        <p:nvPicPr>
          <p:cNvPr id="4" name="Picture 3" descr="TCEQ Logo black and white" title="TCEQ Logo black and whi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0" y="5406051"/>
            <a:ext cx="621600" cy="10750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87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New facilities - 40 </a:t>
            </a:r>
            <a:r>
              <a:rPr lang="en-US" dirty="0" err="1"/>
              <a:t>cfr</a:t>
            </a:r>
            <a:r>
              <a:rPr lang="en-US" dirty="0"/>
              <a:t> §§ 125.80-89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Existing facilities - 40 </a:t>
            </a:r>
            <a:r>
              <a:rPr lang="en-US" dirty="0" err="1"/>
              <a:t>cfr</a:t>
            </a:r>
            <a:r>
              <a:rPr lang="en-US" dirty="0"/>
              <a:t> §§ 125.90-99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Application Requirements- 40 CFR § 122.21(</a:t>
            </a:r>
            <a:r>
              <a:rPr lang="en-US" cap="none" dirty="0"/>
              <a:t>r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4" name="Picture 3" descr="TCEQ Logo black and white" title="TCEQ Logo black and whi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0" y="5406051"/>
            <a:ext cx="621600" cy="10750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08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Point Source </a:t>
            </a:r>
          </a:p>
          <a:p>
            <a:r>
              <a:rPr lang="en-US" dirty="0"/>
              <a:t>cooling water intake structure</a:t>
            </a:r>
          </a:p>
          <a:p>
            <a:r>
              <a:rPr lang="en-US" dirty="0"/>
              <a:t>Design intake flow greater than 2MGD</a:t>
            </a:r>
          </a:p>
          <a:p>
            <a:r>
              <a:rPr lang="en-US" dirty="0"/>
              <a:t>Waters of the united states</a:t>
            </a:r>
          </a:p>
          <a:p>
            <a:r>
              <a:rPr lang="en-US" dirty="0"/>
              <a:t>Greater than 25% of actual intake flow used for cooling purposes</a:t>
            </a:r>
          </a:p>
          <a:p>
            <a:endParaRPr lang="en-US" dirty="0"/>
          </a:p>
        </p:txBody>
      </p:sp>
      <p:pic>
        <p:nvPicPr>
          <p:cNvPr id="4" name="Picture 3" descr="TCEQ Logo black and white" title="TCEQ Logo black and whi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0" y="5406051"/>
            <a:ext cx="621600" cy="10750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Exemptions and Waivers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Exemptions: </a:t>
            </a:r>
          </a:p>
          <a:p>
            <a:pPr marL="461963" lvl="1">
              <a:buFont typeface="Courier New" panose="02070309020205020404" pitchFamily="49" charset="0"/>
              <a:buChar char="o"/>
            </a:pPr>
            <a:r>
              <a:rPr lang="en-US" dirty="0"/>
              <a:t>Public water systems</a:t>
            </a:r>
          </a:p>
          <a:p>
            <a:pPr marL="461963" lvl="1">
              <a:buFont typeface="Courier New" panose="02070309020205020404" pitchFamily="49" charset="0"/>
              <a:buChar char="o"/>
            </a:pPr>
            <a:r>
              <a:rPr lang="en-US" dirty="0"/>
              <a:t>Independent suppliers (certain circumstances)</a:t>
            </a:r>
          </a:p>
          <a:p>
            <a:pPr marL="461963" lvl="1">
              <a:buFont typeface="Courier New" panose="02070309020205020404" pitchFamily="49" charset="0"/>
              <a:buChar char="o"/>
            </a:pPr>
            <a:r>
              <a:rPr lang="en-US" dirty="0"/>
              <a:t>Reuse</a:t>
            </a:r>
          </a:p>
          <a:p>
            <a:r>
              <a:rPr lang="en-US" dirty="0"/>
              <a:t>Waivers:</a:t>
            </a:r>
          </a:p>
          <a:p>
            <a:pPr marL="461963" lvl="1">
              <a:buFont typeface="Courier New" panose="02070309020205020404" pitchFamily="49" charset="0"/>
              <a:buChar char="o"/>
            </a:pPr>
            <a:r>
              <a:rPr lang="en-US" dirty="0"/>
              <a:t>Stocked and Managed Fisheries – renewed each permit action</a:t>
            </a:r>
          </a:p>
          <a:p>
            <a:pPr marL="461963"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 descr="TCEQ Logo black and white" title="TCEQ Logo black and whi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0" y="5406051"/>
            <a:ext cx="621600" cy="10750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71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Bpj</a:t>
            </a:r>
            <a:r>
              <a:rPr lang="en-US" dirty="0"/>
              <a:t> determinations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40 CFR § 125.90(</a:t>
            </a:r>
            <a:r>
              <a:rPr lang="en-US" cap="none" dirty="0"/>
              <a:t>b</a:t>
            </a:r>
            <a:r>
              <a:rPr lang="en-US" dirty="0"/>
              <a:t>)</a:t>
            </a:r>
          </a:p>
          <a:p>
            <a:r>
              <a:rPr lang="en-US" dirty="0"/>
              <a:t>Point source</a:t>
            </a:r>
          </a:p>
          <a:p>
            <a:r>
              <a:rPr lang="en-US" dirty="0"/>
              <a:t>Cooling water intake structure</a:t>
            </a:r>
          </a:p>
          <a:p>
            <a:r>
              <a:rPr lang="en-US" dirty="0"/>
              <a:t>Below threshold for applicability </a:t>
            </a:r>
          </a:p>
          <a:p>
            <a:pPr marL="461963"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 descr="TCEQ Logo black and white" title="TCEQ Logo black and whi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0" y="5406051"/>
            <a:ext cx="621600" cy="10750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5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Permit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Technical report Item 12</a:t>
            </a:r>
          </a:p>
          <a:p>
            <a:r>
              <a:rPr lang="en-US" dirty="0"/>
              <a:t>Worksheet 11.0 – cooling water intake information</a:t>
            </a:r>
          </a:p>
          <a:p>
            <a:r>
              <a:rPr lang="en-US" dirty="0"/>
              <a:t>Worksheet 11.1 – compliance with impingement mortality </a:t>
            </a:r>
          </a:p>
          <a:p>
            <a:pPr marL="2397125" indent="0">
              <a:buNone/>
            </a:pPr>
            <a:r>
              <a:rPr lang="en-US" dirty="0"/>
              <a:t>standard</a:t>
            </a:r>
          </a:p>
          <a:p>
            <a:r>
              <a:rPr lang="en-US" dirty="0"/>
              <a:t>Worksheet 11.2 – source water biological information</a:t>
            </a:r>
          </a:p>
          <a:p>
            <a:r>
              <a:rPr lang="en-US" dirty="0"/>
              <a:t>Worksheet 11.3 – Compliance with Entrainment Mortality</a:t>
            </a:r>
          </a:p>
        </p:txBody>
      </p:sp>
      <p:pic>
        <p:nvPicPr>
          <p:cNvPr id="4" name="Picture 3" descr="TCEQ Logo black and white" title="TCEQ Logo black and whi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0" y="5406051"/>
            <a:ext cx="621600" cy="10750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26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Entrainment monitoring Reduction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Entrainment monitoring for new facilities: </a:t>
            </a:r>
          </a:p>
          <a:p>
            <a:pPr marL="461963" lvl="1">
              <a:buFont typeface="Courier New" panose="02070309020205020404" pitchFamily="49" charset="0"/>
              <a:buChar char="o"/>
            </a:pPr>
            <a:r>
              <a:rPr lang="en-US" dirty="0"/>
              <a:t>Phase I - 40 CFR § 125.86</a:t>
            </a:r>
          </a:p>
          <a:p>
            <a:pPr marL="461963" lvl="1">
              <a:buFont typeface="Courier New" panose="02070309020205020404" pitchFamily="49" charset="0"/>
              <a:buChar char="o"/>
            </a:pPr>
            <a:r>
              <a:rPr lang="en-US" dirty="0"/>
              <a:t>Demonstrate costs associated with entrainment monitoring are wholly out of proportion with EPA estimates.</a:t>
            </a:r>
          </a:p>
          <a:p>
            <a:pPr marL="461963" lvl="1">
              <a:buFont typeface="Courier New" panose="02070309020205020404" pitchFamily="49" charset="0"/>
              <a:buChar char="o"/>
            </a:pPr>
            <a:r>
              <a:rPr lang="en-US" dirty="0"/>
              <a:t>Percent of revenue basis</a:t>
            </a:r>
          </a:p>
          <a:p>
            <a:pPr marL="461963"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 descr="TCEQ Logo black and white" title="TCEQ Logo black and whi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0" y="5406051"/>
            <a:ext cx="621600" cy="10750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96C8-6948-4C93-B54F-3F5176CD5CA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0917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7632</TotalTime>
  <Words>373</Words>
  <Application>Microsoft Office PowerPoint</Application>
  <PresentationFormat>On-screen Show (4:3)</PresentationFormat>
  <Paragraphs>102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Tw Cen MT</vt:lpstr>
      <vt:lpstr>Droplet</vt:lpstr>
      <vt:lpstr>316(B) COOLING WATER INTAKE STRUCTURES</vt:lpstr>
      <vt:lpstr>topics</vt:lpstr>
      <vt:lpstr>Section 316(b) of the  clean water act</vt:lpstr>
      <vt:lpstr>regulations</vt:lpstr>
      <vt:lpstr>applicability</vt:lpstr>
      <vt:lpstr>Exemptions and Waivers</vt:lpstr>
      <vt:lpstr>Bpj determinations</vt:lpstr>
      <vt:lpstr>Permit Application</vt:lpstr>
      <vt:lpstr>Entrainment monitoring Reduction requests</vt:lpstr>
      <vt:lpstr>Alternative submittal schedule for application requirements</vt:lpstr>
      <vt:lpstr>Potential Permit requirements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316(B) COOLING WATER INTAKE STRUCTURES</dc:title>
  <dc:creator>Shannon Gibson</dc:creator>
  <cp:lastModifiedBy>Freeman</cp:lastModifiedBy>
  <cp:revision>18</cp:revision>
  <cp:lastPrinted>2017-05-15T12:46:02Z</cp:lastPrinted>
  <dcterms:created xsi:type="dcterms:W3CDTF">2017-04-14T15:06:31Z</dcterms:created>
  <dcterms:modified xsi:type="dcterms:W3CDTF">2018-05-16T19:14:36Z</dcterms:modified>
</cp:coreProperties>
</file>