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42"/>
  </p:notesMasterIdLst>
  <p:handoutMasterIdLst>
    <p:handoutMasterId r:id="rId43"/>
  </p:handoutMasterIdLst>
  <p:sldIdLst>
    <p:sldId id="265" r:id="rId3"/>
    <p:sldId id="340" r:id="rId4"/>
    <p:sldId id="308" r:id="rId5"/>
    <p:sldId id="353" r:id="rId6"/>
    <p:sldId id="348" r:id="rId7"/>
    <p:sldId id="355" r:id="rId8"/>
    <p:sldId id="320" r:id="rId9"/>
    <p:sldId id="354" r:id="rId10"/>
    <p:sldId id="321" r:id="rId11"/>
    <p:sldId id="323" r:id="rId12"/>
    <p:sldId id="324" r:id="rId13"/>
    <p:sldId id="310" r:id="rId14"/>
    <p:sldId id="347" r:id="rId15"/>
    <p:sldId id="328" r:id="rId16"/>
    <p:sldId id="327" r:id="rId17"/>
    <p:sldId id="375" r:id="rId18"/>
    <p:sldId id="329" r:id="rId19"/>
    <p:sldId id="330" r:id="rId20"/>
    <p:sldId id="331" r:id="rId21"/>
    <p:sldId id="345" r:id="rId22"/>
    <p:sldId id="316" r:id="rId23"/>
    <p:sldId id="358" r:id="rId24"/>
    <p:sldId id="363" r:id="rId25"/>
    <p:sldId id="362" r:id="rId26"/>
    <p:sldId id="365" r:id="rId27"/>
    <p:sldId id="368" r:id="rId28"/>
    <p:sldId id="367" r:id="rId29"/>
    <p:sldId id="371" r:id="rId30"/>
    <p:sldId id="372" r:id="rId31"/>
    <p:sldId id="361" r:id="rId32"/>
    <p:sldId id="344" r:id="rId33"/>
    <p:sldId id="356" r:id="rId34"/>
    <p:sldId id="333" r:id="rId35"/>
    <p:sldId id="334" r:id="rId36"/>
    <p:sldId id="370" r:id="rId37"/>
    <p:sldId id="332" r:id="rId38"/>
    <p:sldId id="357" r:id="rId39"/>
    <p:sldId id="338" r:id="rId40"/>
    <p:sldId id="339" r:id="rId41"/>
  </p:sldIdLst>
  <p:sldSz cx="12188825" cy="6858000"/>
  <p:notesSz cx="7010400" cy="92964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991E557-31D4-48C8-A66E-382DE850FC19}">
          <p14:sldIdLst>
            <p14:sldId id="265"/>
            <p14:sldId id="340"/>
            <p14:sldId id="308"/>
            <p14:sldId id="353"/>
            <p14:sldId id="348"/>
            <p14:sldId id="355"/>
            <p14:sldId id="320"/>
            <p14:sldId id="354"/>
            <p14:sldId id="321"/>
            <p14:sldId id="323"/>
            <p14:sldId id="324"/>
            <p14:sldId id="310"/>
            <p14:sldId id="347"/>
            <p14:sldId id="328"/>
          </p14:sldIdLst>
        </p14:section>
        <p14:section name="Untitled Section" id="{C69A583E-D517-42A8-A52F-86B9325C4A0A}">
          <p14:sldIdLst>
            <p14:sldId id="327"/>
            <p14:sldId id="375"/>
            <p14:sldId id="329"/>
            <p14:sldId id="330"/>
            <p14:sldId id="331"/>
            <p14:sldId id="345"/>
            <p14:sldId id="316"/>
            <p14:sldId id="358"/>
            <p14:sldId id="363"/>
            <p14:sldId id="362"/>
            <p14:sldId id="365"/>
            <p14:sldId id="368"/>
            <p14:sldId id="367"/>
            <p14:sldId id="371"/>
            <p14:sldId id="372"/>
            <p14:sldId id="361"/>
            <p14:sldId id="344"/>
            <p14:sldId id="356"/>
            <p14:sldId id="333"/>
            <p14:sldId id="334"/>
            <p14:sldId id="370"/>
            <p14:sldId id="332"/>
            <p14:sldId id="357"/>
            <p14:sldId id="338"/>
            <p14:sldId id="339"/>
          </p14:sldIdLst>
        </p14:section>
      </p14:sectionLst>
    </p:ext>
    <p:ext uri="{EFAFB233-063F-42B5-8137-9DF3F51BA10A}">
      <p15:sldGuideLst xmlns:p15="http://schemas.microsoft.com/office/powerpoint/2012/main">
        <p15:guide id="1" orient="horz" pos="2160">
          <p15:clr>
            <a:srgbClr val="A4A3A4"/>
          </p15:clr>
        </p15:guide>
        <p15:guide id="9" pos="3839">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5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F3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66" autoAdjust="0"/>
    <p:restoredTop sz="62921" autoAdjust="0"/>
  </p:normalViewPr>
  <p:slideViewPr>
    <p:cSldViewPr showGuides="1">
      <p:cViewPr varScale="1">
        <p:scale>
          <a:sx n="42" d="100"/>
          <a:sy n="42" d="100"/>
        </p:scale>
        <p:origin x="1315" y="43"/>
      </p:cViewPr>
      <p:guideLst>
        <p:guide orient="horz" pos="2160"/>
        <p:guide pos="3839"/>
      </p:guideLst>
    </p:cSldViewPr>
  </p:slideViewPr>
  <p:outlineViewPr>
    <p:cViewPr>
      <p:scale>
        <a:sx n="33" d="100"/>
        <a:sy n="33" d="100"/>
      </p:scale>
      <p:origin x="0" y="-24686"/>
    </p:cViewPr>
  </p:outlineViewPr>
  <p:notesTextViewPr>
    <p:cViewPr>
      <p:scale>
        <a:sx n="3" d="2"/>
        <a:sy n="3" d="2"/>
      </p:scale>
      <p:origin x="0" y="0"/>
    </p:cViewPr>
  </p:notesTextViewPr>
  <p:notesViewPr>
    <p:cSldViewPr showGuides="1">
      <p:cViewPr varScale="1">
        <p:scale>
          <a:sx n="63" d="100"/>
          <a:sy n="63" d="100"/>
        </p:scale>
        <p:origin x="283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48"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D0CC69C6-EE0B-4D8B-9C71-C36EFED094F2}" type="datetimeFigureOut">
              <a:rPr lang="en-US"/>
              <a:t>3/23/2018</a:t>
            </a:fld>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60DD202-58A1-4ABD-B068-DFFCA0C44EAC}" type="slidenum">
              <a:rPr/>
              <a:t>‹#›</a:t>
            </a:fld>
            <a:endParaRPr/>
          </a:p>
        </p:txBody>
      </p:sp>
    </p:spTree>
    <p:extLst>
      <p:ext uri="{BB962C8B-B14F-4D97-AF65-F5344CB8AC3E}">
        <p14:creationId xmlns:p14="http://schemas.microsoft.com/office/powerpoint/2010/main" val="406421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ABD2D7A-D230-4F91-BD59-0A39C2703BA8}" type="datetimeFigureOut">
              <a:rPr lang="en-US"/>
              <a:t>3/23/2018</a:t>
            </a:fld>
            <a:endParaRPr/>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93199CD-3E1B-4AE6-990F-76F925F5EA9F}" type="slidenum">
              <a:r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 Rights Compliance Assurance</a:t>
            </a:r>
            <a:r>
              <a:rPr lang="en-US" baseline="0" dirty="0"/>
              <a:t> Team (WRCAT)</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a:t>
            </a:fld>
            <a:endParaRPr lang="en-US"/>
          </a:p>
        </p:txBody>
      </p:sp>
    </p:spTree>
    <p:extLst>
      <p:ext uri="{BB962C8B-B14F-4D97-AF65-F5344CB8AC3E}">
        <p14:creationId xmlns:p14="http://schemas.microsoft.com/office/powerpoint/2010/main" val="6507839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297.83 takeaway</a:t>
            </a:r>
            <a:r>
              <a:rPr lang="en-US" baseline="0" dirty="0"/>
              <a:t>: get your documents recorded either with the county clerk or court.  We are looking for recording information to verify that the documents are complete. </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10</a:t>
            </a:fld>
            <a:endParaRPr lang="en-US"/>
          </a:p>
        </p:txBody>
      </p:sp>
    </p:spTree>
    <p:extLst>
      <p:ext uri="{BB962C8B-B14F-4D97-AF65-F5344CB8AC3E}">
        <p14:creationId xmlns:p14="http://schemas.microsoft.com/office/powerpoint/2010/main" val="3769234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of the common documents we see, but there are as many types of conveyance documents</a:t>
            </a:r>
            <a:r>
              <a:rPr lang="en-US" baseline="0" dirty="0"/>
              <a:t> as there are lawyers to write them.</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11</a:t>
            </a:fld>
            <a:endParaRPr lang="en-US"/>
          </a:p>
        </p:txBody>
      </p:sp>
    </p:spTree>
    <p:extLst>
      <p:ext uri="{BB962C8B-B14F-4D97-AF65-F5344CB8AC3E}">
        <p14:creationId xmlns:p14="http://schemas.microsoft.com/office/powerpoint/2010/main" val="3072705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latin typeface="Verdana" panose="020B0604030504040204" pitchFamily="34" charset="0"/>
                <a:ea typeface="Verdana" panose="020B0604030504040204" pitchFamily="34" charset="0"/>
                <a:cs typeface="Verdana" panose="020B0604030504040204" pitchFamily="34" charset="0"/>
              </a:rPr>
              <a:t>The following is required information</a:t>
            </a:r>
            <a:r>
              <a:rPr lang="en-US" baseline="0" dirty="0">
                <a:latin typeface="Verdana" panose="020B0604030504040204" pitchFamily="34" charset="0"/>
                <a:ea typeface="Verdana" panose="020B0604030504040204" pitchFamily="34" charset="0"/>
                <a:cs typeface="Verdana" panose="020B0604030504040204" pitchFamily="34" charset="0"/>
              </a:rPr>
              <a:t> on the Change of Ownership Form:</a:t>
            </a:r>
            <a:endParaRPr lang="en-US" dirty="0">
              <a:latin typeface="Verdana" panose="020B0604030504040204" pitchFamily="34" charset="0"/>
              <a:ea typeface="Verdana" panose="020B0604030504040204" pitchFamily="34" charset="0"/>
              <a:cs typeface="Verdana" panose="020B0604030504040204" pitchFamily="34" charset="0"/>
            </a:endParaRPr>
          </a:p>
          <a:p>
            <a:pPr lvl="1"/>
            <a:endParaRPr lang="en-US" dirty="0">
              <a:latin typeface="Verdana" panose="020B0604030504040204" pitchFamily="34" charset="0"/>
              <a:ea typeface="Verdana" panose="020B0604030504040204" pitchFamily="34" charset="0"/>
              <a:cs typeface="Verdana" panose="020B0604030504040204" pitchFamily="34" charset="0"/>
            </a:endParaRPr>
          </a:p>
          <a:p>
            <a:pPr lvl="1"/>
            <a:r>
              <a:rPr lang="en-US" dirty="0">
                <a:latin typeface="Verdana" panose="020B0604030504040204" pitchFamily="34" charset="0"/>
                <a:ea typeface="Verdana" panose="020B0604030504040204" pitchFamily="34" charset="0"/>
                <a:cs typeface="Verdana" panose="020B0604030504040204" pitchFamily="34" charset="0"/>
              </a:rPr>
              <a:t>Water Right Number</a:t>
            </a:r>
          </a:p>
          <a:p>
            <a:pPr lvl="1"/>
            <a:r>
              <a:rPr lang="en-US" dirty="0">
                <a:latin typeface="Verdana" panose="020B0604030504040204" pitchFamily="34" charset="0"/>
                <a:ea typeface="Verdana" panose="020B0604030504040204" pitchFamily="34" charset="0"/>
                <a:cs typeface="Verdana" panose="020B0604030504040204" pitchFamily="34" charset="0"/>
              </a:rPr>
              <a:t>New Owner Name</a:t>
            </a:r>
          </a:p>
          <a:p>
            <a:pPr lvl="1"/>
            <a:r>
              <a:rPr lang="en-US" dirty="0">
                <a:latin typeface="Verdana" panose="020B0604030504040204" pitchFamily="34" charset="0"/>
                <a:ea typeface="Verdana" panose="020B0604030504040204" pitchFamily="34" charset="0"/>
                <a:cs typeface="Verdana" panose="020B0604030504040204" pitchFamily="34" charset="0"/>
              </a:rPr>
              <a:t>Mailing Address</a:t>
            </a:r>
            <a:endParaRPr lang="en-US"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lvl="1"/>
            <a:r>
              <a:rPr lang="en-US" dirty="0">
                <a:solidFill>
                  <a:schemeClr val="tx1"/>
                </a:solidFill>
                <a:latin typeface="Verdana" panose="020B0604030504040204" pitchFamily="34" charset="0"/>
                <a:ea typeface="Verdana" panose="020B0604030504040204" pitchFamily="34" charset="0"/>
                <a:cs typeface="Verdana" panose="020B0604030504040204" pitchFamily="34" charset="0"/>
              </a:rPr>
              <a:t>Phone Numbers</a:t>
            </a: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12</a:t>
            </a:fld>
            <a:endParaRPr lang="en-US"/>
          </a:p>
        </p:txBody>
      </p:sp>
    </p:spTree>
    <p:extLst>
      <p:ext uri="{BB962C8B-B14F-4D97-AF65-F5344CB8AC3E}">
        <p14:creationId xmlns:p14="http://schemas.microsoft.com/office/powerpoint/2010/main" val="30304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0000"/>
                </a:solidFill>
              </a:rPr>
              <a:t>This is an image of the Water Rights Change of Ownership Form. </a:t>
            </a:r>
            <a:r>
              <a:rPr lang="en-US" dirty="0">
                <a:solidFill>
                  <a:srgbClr val="FF0000"/>
                </a:solidFill>
                <a:latin typeface="Verdana" panose="020B0604030504040204" pitchFamily="34" charset="0"/>
                <a:ea typeface="Verdana" panose="020B0604030504040204" pitchFamily="34" charset="0"/>
                <a:cs typeface="Verdana" panose="020B0604030504040204" pitchFamily="34" charset="0"/>
              </a:rPr>
              <a:t>The following is required information</a:t>
            </a:r>
            <a:r>
              <a:rPr lang="en-US" baseline="0" dirty="0">
                <a:solidFill>
                  <a:srgbClr val="FF0000"/>
                </a:solidFill>
                <a:latin typeface="Verdana" panose="020B0604030504040204" pitchFamily="34" charset="0"/>
                <a:ea typeface="Verdana" panose="020B0604030504040204" pitchFamily="34" charset="0"/>
                <a:cs typeface="Verdana" panose="020B0604030504040204" pitchFamily="34" charset="0"/>
              </a:rPr>
              <a:t> on the Change of Ownership Form:</a:t>
            </a:r>
            <a:br>
              <a:rPr lang="en-US" dirty="0">
                <a:solidFill>
                  <a:srgbClr val="FF0000"/>
                </a:solidFill>
                <a:latin typeface="Verdana" panose="020B0604030504040204" pitchFamily="34" charset="0"/>
                <a:ea typeface="Verdana" panose="020B0604030504040204" pitchFamily="34" charset="0"/>
                <a:cs typeface="Verdana" panose="020B0604030504040204" pitchFamily="34" charset="0"/>
              </a:rPr>
            </a:br>
            <a:br>
              <a:rPr lang="en-US" dirty="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a:solidFill>
                  <a:srgbClr val="FF0000"/>
                </a:solidFill>
                <a:latin typeface="Verdana" panose="020B0604030504040204" pitchFamily="34" charset="0"/>
                <a:ea typeface="Verdana" panose="020B0604030504040204" pitchFamily="34" charset="0"/>
                <a:cs typeface="Verdana" panose="020B0604030504040204" pitchFamily="34" charset="0"/>
              </a:rPr>
              <a:t>Water Right Number</a:t>
            </a:r>
            <a:br>
              <a:rPr lang="en-US" dirty="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a:solidFill>
                  <a:srgbClr val="FF0000"/>
                </a:solidFill>
                <a:latin typeface="Verdana" panose="020B0604030504040204" pitchFamily="34" charset="0"/>
                <a:ea typeface="Verdana" panose="020B0604030504040204" pitchFamily="34" charset="0"/>
                <a:cs typeface="Verdana" panose="020B0604030504040204" pitchFamily="34" charset="0"/>
              </a:rPr>
              <a:t>New Owner Name</a:t>
            </a:r>
            <a:br>
              <a:rPr lang="en-US" dirty="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a:solidFill>
                  <a:srgbClr val="FF0000"/>
                </a:solidFill>
                <a:latin typeface="Verdana" panose="020B0604030504040204" pitchFamily="34" charset="0"/>
                <a:ea typeface="Verdana" panose="020B0604030504040204" pitchFamily="34" charset="0"/>
                <a:cs typeface="Verdana" panose="020B0604030504040204" pitchFamily="34" charset="0"/>
              </a:rPr>
              <a:t>Mailing Address</a:t>
            </a:r>
            <a:br>
              <a:rPr lang="en-US" dirty="0">
                <a:solidFill>
                  <a:srgbClr val="FF0000"/>
                </a:solidFill>
                <a:latin typeface="Verdana" panose="020B0604030504040204" pitchFamily="34" charset="0"/>
                <a:ea typeface="Verdana" panose="020B0604030504040204" pitchFamily="34" charset="0"/>
                <a:cs typeface="Verdana" panose="020B0604030504040204" pitchFamily="34" charset="0"/>
              </a:rPr>
            </a:br>
            <a:r>
              <a:rPr lang="en-US" dirty="0">
                <a:solidFill>
                  <a:srgbClr val="FF0000"/>
                </a:solidFill>
                <a:latin typeface="Verdana" panose="020B0604030504040204" pitchFamily="34" charset="0"/>
                <a:ea typeface="Verdana" panose="020B0604030504040204" pitchFamily="34" charset="0"/>
                <a:cs typeface="Verdana" panose="020B0604030504040204" pitchFamily="34" charset="0"/>
              </a:rPr>
              <a:t>Phone Numbers</a:t>
            </a:r>
          </a:p>
          <a:p>
            <a:r>
              <a:rPr lang="en-US" dirty="0">
                <a:solidFill>
                  <a:srgbClr val="FF0000"/>
                </a:solidFill>
                <a:latin typeface="Verdana" panose="020B0604030504040204" pitchFamily="34" charset="0"/>
                <a:ea typeface="Verdana" panose="020B0604030504040204" pitchFamily="34" charset="0"/>
                <a:cs typeface="Verdana" panose="020B0604030504040204" pitchFamily="34" charset="0"/>
              </a:rPr>
              <a:t>Signature block</a:t>
            </a:r>
          </a:p>
          <a:p>
            <a:r>
              <a:rPr lang="en-US" dirty="0">
                <a:solidFill>
                  <a:srgbClr val="FF0000"/>
                </a:solidFill>
                <a:latin typeface="Verdana" panose="020B0604030504040204" pitchFamily="34" charset="0"/>
                <a:ea typeface="Verdana" panose="020B0604030504040204" pitchFamily="34" charset="0"/>
                <a:cs typeface="Verdana" panose="020B0604030504040204" pitchFamily="34" charset="0"/>
              </a:rPr>
              <a:t>Notary signature</a:t>
            </a:r>
            <a:r>
              <a:rPr lang="en-US" baseline="0" dirty="0">
                <a:solidFill>
                  <a:srgbClr val="FF0000"/>
                </a:solidFill>
                <a:latin typeface="Verdana" panose="020B0604030504040204" pitchFamily="34" charset="0"/>
                <a:ea typeface="Verdana" panose="020B0604030504040204" pitchFamily="34" charset="0"/>
                <a:cs typeface="Verdana" panose="020B0604030504040204" pitchFamily="34" charset="0"/>
              </a:rPr>
              <a:t> block</a:t>
            </a:r>
          </a:p>
          <a:p>
            <a:endParaRPr lang="en-US" baseline="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r>
              <a:rPr lang="en-US" baseline="0" dirty="0">
                <a:solidFill>
                  <a:srgbClr val="FF0000"/>
                </a:solidFill>
                <a:latin typeface="Verdana" panose="020B0604030504040204" pitchFamily="34" charset="0"/>
                <a:ea typeface="Verdana" panose="020B0604030504040204" pitchFamily="34" charset="0"/>
                <a:cs typeface="Verdana" panose="020B0604030504040204" pitchFamily="34" charset="0"/>
              </a:rPr>
              <a:t>Only notarized forms can be accepted</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13</a:t>
            </a:fld>
            <a:endParaRPr lang="en-US"/>
          </a:p>
        </p:txBody>
      </p:sp>
    </p:spTree>
    <p:extLst>
      <p:ext uri="{BB962C8B-B14F-4D97-AF65-F5344CB8AC3E}">
        <p14:creationId xmlns:p14="http://schemas.microsoft.com/office/powerpoint/2010/main" val="419903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ever possible,</a:t>
            </a:r>
            <a:r>
              <a:rPr lang="en-US" baseline="0" dirty="0"/>
              <a:t> supply a Plat Map.</a:t>
            </a:r>
          </a:p>
          <a:p>
            <a:endParaRPr lang="en-US" baseline="0" dirty="0"/>
          </a:p>
          <a:p>
            <a:r>
              <a:rPr lang="en-US" baseline="0" dirty="0"/>
              <a:t>Image 1: Original map of appurtenant tract in Rio Grande</a:t>
            </a:r>
          </a:p>
          <a:p>
            <a:r>
              <a:rPr lang="en-US" baseline="0" dirty="0"/>
              <a:t>Image 2: Submitted Plat map showing current property, total acreage, and other adjacent properties.</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14</a:t>
            </a:fld>
            <a:endParaRPr lang="en-US"/>
          </a:p>
        </p:txBody>
      </p:sp>
    </p:spTree>
    <p:extLst>
      <p:ext uri="{BB962C8B-B14F-4D97-AF65-F5344CB8AC3E}">
        <p14:creationId xmlns:p14="http://schemas.microsoft.com/office/powerpoint/2010/main" val="1559359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Authorized / 1</a:t>
            </a:r>
            <a:r>
              <a:rPr lang="en-US" baseline="30000" dirty="0"/>
              <a:t>st</a:t>
            </a:r>
            <a:r>
              <a:rPr lang="en-US" dirty="0"/>
              <a:t> change 23</a:t>
            </a:r>
            <a:r>
              <a:rPr lang="en-US" baseline="0" dirty="0"/>
              <a:t> years later / 10 years later for 2</a:t>
            </a:r>
            <a:r>
              <a:rPr lang="en-US" baseline="30000" dirty="0"/>
              <a:t>nd</a:t>
            </a:r>
            <a:r>
              <a:rPr lang="en-US" baseline="0" dirty="0"/>
              <a:t> change.</a:t>
            </a:r>
            <a:endParaRPr lang="en-US" dirty="0"/>
          </a:p>
          <a:p>
            <a:endParaRPr lang="en-US" dirty="0"/>
          </a:p>
          <a:p>
            <a:r>
              <a:rPr lang="en-US" dirty="0"/>
              <a:t>This Permit originally authorized 6 acre-foot and 11</a:t>
            </a:r>
            <a:r>
              <a:rPr lang="en-US" baseline="0" dirty="0"/>
              <a:t> acre-foot impoundments, and</a:t>
            </a:r>
            <a:r>
              <a:rPr lang="en-US" dirty="0"/>
              <a:t> 17 acre-feet of water for irrigation</a:t>
            </a:r>
            <a:r>
              <a:rPr lang="en-US" baseline="0" dirty="0"/>
              <a:t> of 55 acres out of a 124-acre tract.</a:t>
            </a:r>
          </a:p>
          <a:p>
            <a:endParaRPr lang="en-US" baseline="0" dirty="0"/>
          </a:p>
          <a:p>
            <a:r>
              <a:rPr lang="en-US" baseline="0" dirty="0"/>
              <a:t>A memo in 2005, based upon conveyance documents and tract description, clarified and updated the acreage amount and reservoir locations.</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15</a:t>
            </a:fld>
            <a:endParaRPr lang="en-US"/>
          </a:p>
        </p:txBody>
      </p:sp>
    </p:spTree>
    <p:extLst>
      <p:ext uri="{BB962C8B-B14F-4D97-AF65-F5344CB8AC3E}">
        <p14:creationId xmlns:p14="http://schemas.microsoft.com/office/powerpoint/2010/main" val="4131416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Further Division of the</a:t>
            </a:r>
            <a:r>
              <a:rPr lang="en-US" baseline="0" dirty="0"/>
              <a:t> tract: now listed as four different tracts. </a:t>
            </a:r>
          </a:p>
          <a:p>
            <a:endParaRPr lang="en-US" dirty="0"/>
          </a:p>
          <a:p>
            <a:r>
              <a:rPr lang="en-US" dirty="0"/>
              <a:t>Incomplete</a:t>
            </a:r>
            <a:r>
              <a:rPr lang="en-US" baseline="0" dirty="0"/>
              <a:t> chain of title: note 21.486 ac/</a:t>
            </a:r>
            <a:r>
              <a:rPr lang="en-US" baseline="0" dirty="0" err="1"/>
              <a:t>tr</a:t>
            </a:r>
            <a:r>
              <a:rPr lang="en-US" baseline="0" dirty="0"/>
              <a:t> and 11.235 ac/</a:t>
            </a:r>
            <a:r>
              <a:rPr lang="en-US" baseline="0" dirty="0" err="1"/>
              <a:t>tr</a:t>
            </a:r>
            <a:r>
              <a:rPr lang="en-US" baseline="0" dirty="0"/>
              <a:t> left in names of entities identified during COO to no longer be owners of record. </a:t>
            </a:r>
          </a:p>
          <a:p>
            <a:endParaRPr lang="en-US" baseline="0" dirty="0"/>
          </a:p>
          <a:p>
            <a:r>
              <a:rPr lang="en-US" baseline="0" dirty="0"/>
              <a:t>Unclear acreages: are the 21.486 ac/</a:t>
            </a:r>
            <a:r>
              <a:rPr lang="en-US" baseline="0" dirty="0" err="1"/>
              <a:t>tr</a:t>
            </a:r>
            <a:r>
              <a:rPr lang="en-US" baseline="0" dirty="0"/>
              <a:t> and 11.235 ac/</a:t>
            </a:r>
            <a:r>
              <a:rPr lang="en-US" baseline="0" dirty="0" err="1"/>
              <a:t>tr</a:t>
            </a:r>
            <a:r>
              <a:rPr lang="en-US" baseline="0" dirty="0"/>
              <a:t> wholly included in the 63.868 ac/</a:t>
            </a:r>
            <a:r>
              <a:rPr lang="en-US" baseline="0" dirty="0" err="1"/>
              <a:t>tr</a:t>
            </a:r>
            <a:r>
              <a:rPr lang="en-US" baseline="0" dirty="0"/>
              <a:t>, partially included, or not at all?</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16</a:t>
            </a:fld>
            <a:endParaRPr lang="en-US"/>
          </a:p>
        </p:txBody>
      </p:sp>
    </p:spTree>
    <p:extLst>
      <p:ext uri="{BB962C8B-B14F-4D97-AF65-F5344CB8AC3E}">
        <p14:creationId xmlns:p14="http://schemas.microsoft.com/office/powerpoint/2010/main" val="21681592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Map of tracts helps illustrate what is appurtenant land, and can be used in conjunction with metes and bounds descriptions</a:t>
            </a:r>
            <a:r>
              <a:rPr lang="en-US" sz="1200" kern="1200" baseline="0" dirty="0">
                <a:solidFill>
                  <a:schemeClr val="tx1"/>
                </a:solidFill>
                <a:effectLst/>
                <a:latin typeface="+mn-lt"/>
                <a:ea typeface="+mn-ea"/>
                <a:cs typeface="+mn-cs"/>
              </a:rPr>
              <a:t> in deeds and CAD maps if available. These maps were created as part of a research contract with </a:t>
            </a:r>
            <a:r>
              <a:rPr lang="en-US" sz="1200" kern="1200" baseline="0" dirty="0" err="1">
                <a:solidFill>
                  <a:schemeClr val="tx1"/>
                </a:solidFill>
                <a:effectLst/>
                <a:latin typeface="+mn-lt"/>
                <a:ea typeface="+mn-ea"/>
                <a:cs typeface="+mn-cs"/>
              </a:rPr>
              <a:t>Englemann</a:t>
            </a:r>
            <a:r>
              <a:rPr lang="en-US" sz="1200" kern="1200" baseline="0" dirty="0">
                <a:solidFill>
                  <a:schemeClr val="tx1"/>
                </a:solidFill>
                <a:effectLst/>
                <a:latin typeface="+mn-lt"/>
                <a:ea typeface="+mn-ea"/>
                <a:cs typeface="+mn-cs"/>
              </a:rPr>
              <a:t> Land Services, LLC.</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3199CD-3E1B-4AE6-990F-76F925F5EA9F}" type="slidenum">
              <a:rPr lang="en-US" smtClean="0"/>
              <a:t>17</a:t>
            </a:fld>
            <a:endParaRPr lang="en-US"/>
          </a:p>
        </p:txBody>
      </p:sp>
    </p:spTree>
    <p:extLst>
      <p:ext uri="{BB962C8B-B14F-4D97-AF65-F5344CB8AC3E}">
        <p14:creationId xmlns:p14="http://schemas.microsoft.com/office/powerpoint/2010/main" val="39998820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Maps showing locations of relevant features are also helpful when the land has been divided into smaller parcels. In instances where an impoundment exists, the owner of the impoundment authorization is the owner(s) of the inundated land. </a:t>
            </a:r>
            <a:r>
              <a:rPr lang="en-US" sz="1200" kern="1200" baseline="0" dirty="0">
                <a:solidFill>
                  <a:schemeClr val="tx1"/>
                </a:solidFill>
                <a:effectLst/>
                <a:latin typeface="+mn-lt"/>
                <a:ea typeface="+mn-ea"/>
                <a:cs typeface="+mn-cs"/>
              </a:rPr>
              <a:t>These maps were created as part of a research contract with </a:t>
            </a:r>
            <a:r>
              <a:rPr lang="en-US" sz="1200" kern="1200" baseline="0" dirty="0" err="1">
                <a:solidFill>
                  <a:schemeClr val="tx1"/>
                </a:solidFill>
                <a:effectLst/>
                <a:latin typeface="+mn-lt"/>
                <a:ea typeface="+mn-ea"/>
                <a:cs typeface="+mn-cs"/>
              </a:rPr>
              <a:t>Englemann</a:t>
            </a:r>
            <a:r>
              <a:rPr lang="en-US" sz="1200" kern="1200" baseline="0" dirty="0">
                <a:solidFill>
                  <a:schemeClr val="tx1"/>
                </a:solidFill>
                <a:effectLst/>
                <a:latin typeface="+mn-lt"/>
                <a:ea typeface="+mn-ea"/>
                <a:cs typeface="+mn-cs"/>
              </a:rPr>
              <a:t> Land Services, LLC.</a:t>
            </a:r>
            <a:endParaRPr lang="en-US" baseline="0" dirty="0"/>
          </a:p>
        </p:txBody>
      </p:sp>
      <p:sp>
        <p:nvSpPr>
          <p:cNvPr id="4" name="Slide Number Placeholder 3"/>
          <p:cNvSpPr>
            <a:spLocks noGrp="1"/>
          </p:cNvSpPr>
          <p:nvPr>
            <p:ph type="sldNum" sz="quarter" idx="10"/>
          </p:nvPr>
        </p:nvSpPr>
        <p:spPr/>
        <p:txBody>
          <a:bodyPr/>
          <a:lstStyle/>
          <a:p>
            <a:fld id="{F93199CD-3E1B-4AE6-990F-76F925F5EA9F}" type="slidenum">
              <a:rPr lang="en-US" smtClean="0"/>
              <a:t>18</a:t>
            </a:fld>
            <a:endParaRPr lang="en-US"/>
          </a:p>
        </p:txBody>
      </p:sp>
    </p:spTree>
    <p:extLst>
      <p:ext uri="{BB962C8B-B14F-4D97-AF65-F5344CB8AC3E}">
        <p14:creationId xmlns:p14="http://schemas.microsoft.com/office/powerpoint/2010/main" val="1854024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reading the instructions.  </a:t>
            </a:r>
          </a:p>
          <a:p>
            <a:endParaRPr lang="en-US" dirty="0"/>
          </a:p>
          <a:p>
            <a:r>
              <a:rPr lang="en-US" dirty="0"/>
              <a:t>Easy as 1,2,3	Notarized</a:t>
            </a:r>
            <a:r>
              <a:rPr lang="en-US" baseline="0" dirty="0"/>
              <a:t> form, $100 fee, Recorded documents</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19</a:t>
            </a:fld>
            <a:endParaRPr lang="en-US"/>
          </a:p>
        </p:txBody>
      </p:sp>
    </p:spTree>
    <p:extLst>
      <p:ext uri="{BB962C8B-B14F-4D97-AF65-F5344CB8AC3E}">
        <p14:creationId xmlns:p14="http://schemas.microsoft.com/office/powerpoint/2010/main" val="1461053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Outline of presentation</a:t>
            </a:r>
          </a:p>
        </p:txBody>
      </p:sp>
      <p:sp>
        <p:nvSpPr>
          <p:cNvPr id="4" name="Slide Number Placeholder 3"/>
          <p:cNvSpPr>
            <a:spLocks noGrp="1"/>
          </p:cNvSpPr>
          <p:nvPr>
            <p:ph type="sldNum" sz="quarter" idx="10"/>
          </p:nvPr>
        </p:nvSpPr>
        <p:spPr/>
        <p:txBody>
          <a:bodyPr/>
          <a:lstStyle/>
          <a:p>
            <a:fld id="{F93199CD-3E1B-4AE6-990F-76F925F5EA9F}" type="slidenum">
              <a:rPr lang="en-US" smtClean="0"/>
              <a:t>2</a:t>
            </a:fld>
            <a:endParaRPr lang="en-US"/>
          </a:p>
        </p:txBody>
      </p:sp>
    </p:spTree>
    <p:extLst>
      <p:ext uri="{BB962C8B-B14F-4D97-AF65-F5344CB8AC3E}">
        <p14:creationId xmlns:p14="http://schemas.microsoft.com/office/powerpoint/2010/main" val="18661786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By referencing the Water Right number in all correspondences it makes processing submitted information smoother.</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20</a:t>
            </a:fld>
            <a:endParaRPr lang="en-US"/>
          </a:p>
        </p:txBody>
      </p:sp>
    </p:spTree>
    <p:extLst>
      <p:ext uri="{BB962C8B-B14F-4D97-AF65-F5344CB8AC3E}">
        <p14:creationId xmlns:p14="http://schemas.microsoft.com/office/powerpoint/2010/main" val="6304364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a:t>
            </a:r>
            <a:r>
              <a:rPr lang="en-US" baseline="0" dirty="0"/>
              <a:t> forms will look the same based upon use.  </a:t>
            </a:r>
          </a:p>
          <a:p>
            <a:r>
              <a:rPr lang="en-US" baseline="0" dirty="0"/>
              <a:t>Return by March 1</a:t>
            </a:r>
            <a:r>
              <a:rPr lang="en-US" baseline="30000" dirty="0"/>
              <a:t>st</a:t>
            </a:r>
            <a:r>
              <a:rPr lang="en-US" baseline="0" dirty="0"/>
              <a:t> each year.</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21</a:t>
            </a:fld>
            <a:endParaRPr lang="en-US"/>
          </a:p>
        </p:txBody>
      </p:sp>
    </p:spTree>
    <p:extLst>
      <p:ext uri="{BB962C8B-B14F-4D97-AF65-F5344CB8AC3E}">
        <p14:creationId xmlns:p14="http://schemas.microsoft.com/office/powerpoint/2010/main" val="42782711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now have 8 forms</a:t>
            </a:r>
            <a:r>
              <a:rPr lang="en-US" baseline="0" dirty="0"/>
              <a:t> based upon authorized use.  </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22</a:t>
            </a:fld>
            <a:endParaRPr lang="en-US"/>
          </a:p>
        </p:txBody>
      </p:sp>
    </p:spTree>
    <p:extLst>
      <p:ext uri="{BB962C8B-B14F-4D97-AF65-F5344CB8AC3E}">
        <p14:creationId xmlns:p14="http://schemas.microsoft.com/office/powerpoint/2010/main" val="32280652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water rights fall under the first group of uses.  </a:t>
            </a:r>
          </a:p>
        </p:txBody>
      </p:sp>
      <p:sp>
        <p:nvSpPr>
          <p:cNvPr id="4" name="Slide Number Placeholder 3"/>
          <p:cNvSpPr>
            <a:spLocks noGrp="1"/>
          </p:cNvSpPr>
          <p:nvPr>
            <p:ph type="sldNum" sz="quarter" idx="10"/>
          </p:nvPr>
        </p:nvSpPr>
        <p:spPr/>
        <p:txBody>
          <a:bodyPr/>
          <a:lstStyle/>
          <a:p>
            <a:fld id="{F93199CD-3E1B-4AE6-990F-76F925F5EA9F}" type="slidenum">
              <a:rPr lang="en-US" smtClean="0"/>
              <a:t>23</a:t>
            </a:fld>
            <a:endParaRPr lang="en-US"/>
          </a:p>
        </p:txBody>
      </p:sp>
    </p:spTree>
    <p:extLst>
      <p:ext uri="{BB962C8B-B14F-4D97-AF65-F5344CB8AC3E}">
        <p14:creationId xmlns:p14="http://schemas.microsoft.com/office/powerpoint/2010/main" val="31950239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Agriculture WUR and typical</a:t>
            </a:r>
            <a:r>
              <a:rPr lang="en-US" baseline="0" dirty="0"/>
              <a:t> comments</a:t>
            </a:r>
            <a:r>
              <a:rPr lang="en-US" dirty="0"/>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Exclude Groundwater and Contract water.</a:t>
            </a:r>
            <a:endParaRPr lang="en-US" dirty="0"/>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24</a:t>
            </a:fld>
            <a:endParaRPr lang="en-US"/>
          </a:p>
        </p:txBody>
      </p:sp>
    </p:spTree>
    <p:extLst>
      <p:ext uri="{BB962C8B-B14F-4D97-AF65-F5344CB8AC3E}">
        <p14:creationId xmlns:p14="http://schemas.microsoft.com/office/powerpoint/2010/main" val="4856222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Industrial and Mining use the same form.</a:t>
            </a:r>
          </a:p>
          <a:p>
            <a:endParaRPr lang="en-US" dirty="0"/>
          </a:p>
          <a:p>
            <a:r>
              <a:rPr lang="en-US" dirty="0"/>
              <a:t>Rate? GPM</a:t>
            </a:r>
            <a:r>
              <a:rPr lang="en-US" baseline="0" dirty="0"/>
              <a:t> or CFS</a:t>
            </a:r>
          </a:p>
          <a:p>
            <a:r>
              <a:rPr lang="en-US" baseline="0" dirty="0"/>
              <a:t>Acre-feet or Gallons?</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Exclude Groundwater and Contract water.</a:t>
            </a:r>
            <a:endParaRPr lang="en-US" dirty="0"/>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25</a:t>
            </a:fld>
            <a:endParaRPr lang="en-US"/>
          </a:p>
        </p:txBody>
      </p:sp>
    </p:spTree>
    <p:extLst>
      <p:ext uri="{BB962C8B-B14F-4D97-AF65-F5344CB8AC3E}">
        <p14:creationId xmlns:p14="http://schemas.microsoft.com/office/powerpoint/2010/main" val="11772353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a:t>
            </a:r>
            <a:r>
              <a:rPr lang="en-US" baseline="0" dirty="0"/>
              <a:t> Diversions only storage authorized</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26</a:t>
            </a:fld>
            <a:endParaRPr lang="en-US"/>
          </a:p>
        </p:txBody>
      </p:sp>
    </p:spTree>
    <p:extLst>
      <p:ext uri="{BB962C8B-B14F-4D97-AF65-F5344CB8AC3E}">
        <p14:creationId xmlns:p14="http://schemas.microsoft.com/office/powerpoint/2010/main" val="8717165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Other</a:t>
            </a:r>
            <a:r>
              <a:rPr lang="en-US" baseline="0" dirty="0"/>
              <a:t> form attempts to encompass the remaining uses not previously covered.  </a:t>
            </a:r>
          </a:p>
          <a:p>
            <a:endParaRPr lang="en-US" baseline="0" dirty="0"/>
          </a:p>
          <a:p>
            <a:r>
              <a:rPr lang="en-US" baseline="0" dirty="0"/>
              <a:t>Exclude Groundwater and Contract water.</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27</a:t>
            </a:fld>
            <a:endParaRPr lang="en-US"/>
          </a:p>
        </p:txBody>
      </p:sp>
    </p:spTree>
    <p:extLst>
      <p:ext uri="{BB962C8B-B14F-4D97-AF65-F5344CB8AC3E}">
        <p14:creationId xmlns:p14="http://schemas.microsoft.com/office/powerpoint/2010/main" val="393196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all else fails use the general form, but please provide contact information.</a:t>
            </a:r>
            <a:r>
              <a:rPr lang="en-US" baseline="0" dirty="0"/>
              <a:t>  </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28</a:t>
            </a:fld>
            <a:endParaRPr lang="en-US"/>
          </a:p>
        </p:txBody>
      </p:sp>
    </p:spTree>
    <p:extLst>
      <p:ext uri="{BB962C8B-B14F-4D97-AF65-F5344CB8AC3E}">
        <p14:creationId xmlns:p14="http://schemas.microsoft.com/office/powerpoint/2010/main" val="41586632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send the</a:t>
            </a:r>
            <a:r>
              <a:rPr lang="en-US" baseline="0" dirty="0"/>
              <a:t> WUR in ‘promptly’ and completed. Please only send it in once, it is not required that a form be submitted by mail, fax, email, and carrier pigeon.  If you are concerned with it getting to us, please contact us after or request an email verification upon submittal.</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29</a:t>
            </a:fld>
            <a:endParaRPr lang="en-US"/>
          </a:p>
        </p:txBody>
      </p:sp>
    </p:spTree>
    <p:extLst>
      <p:ext uri="{BB962C8B-B14F-4D97-AF65-F5344CB8AC3E}">
        <p14:creationId xmlns:p14="http://schemas.microsoft.com/office/powerpoint/2010/main" val="744279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use state water in any</a:t>
            </a:r>
            <a:r>
              <a:rPr lang="en-US" baseline="0" dirty="0"/>
              <a:t> way, then you need a water right. </a:t>
            </a:r>
          </a:p>
          <a:p>
            <a:endParaRPr lang="en-US" baseline="0" dirty="0"/>
          </a:p>
          <a:p>
            <a:r>
              <a:rPr lang="en-US" baseline="0" dirty="0"/>
              <a:t>There are a few exceptions as it pertains to impoundments through the TWC §11.142.</a:t>
            </a:r>
          </a:p>
          <a:p>
            <a:endParaRPr lang="en-US" baseline="0" dirty="0"/>
          </a:p>
          <a:p>
            <a:r>
              <a:rPr lang="en-US" baseline="0" dirty="0"/>
              <a:t>A water right is still required to divert from a TWC §11.142 exempt reservoir for non-exempt purposes.</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a:t>
            </a:fld>
            <a:endParaRPr lang="en-US"/>
          </a:p>
        </p:txBody>
      </p:sp>
    </p:spTree>
    <p:extLst>
      <p:ext uri="{BB962C8B-B14F-4D97-AF65-F5344CB8AC3E}">
        <p14:creationId xmlns:p14="http://schemas.microsoft.com/office/powerpoint/2010/main" val="33675476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Contact your watermaster.</a:t>
            </a:r>
            <a:r>
              <a:rPr lang="en-US" baseline="0" dirty="0"/>
              <a:t>  </a:t>
            </a:r>
          </a:p>
          <a:p>
            <a:endParaRPr lang="en-US" baseline="0" dirty="0"/>
          </a:p>
          <a:p>
            <a:r>
              <a:rPr lang="en-US" baseline="0" dirty="0"/>
              <a:t>If you are not sure that your water right is in a watermaster, please contact the Water Availability Division.</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30</a:t>
            </a:fld>
            <a:endParaRPr lang="en-US"/>
          </a:p>
        </p:txBody>
      </p:sp>
    </p:spTree>
    <p:extLst>
      <p:ext uri="{BB962C8B-B14F-4D97-AF65-F5344CB8AC3E}">
        <p14:creationId xmlns:p14="http://schemas.microsoft.com/office/powerpoint/2010/main" val="29849154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Map</a:t>
            </a:r>
            <a:r>
              <a:rPr lang="en-US" baseline="0" dirty="0"/>
              <a:t> of the Texas Watermaster Areas.</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31</a:t>
            </a:fld>
            <a:endParaRPr lang="en-US"/>
          </a:p>
        </p:txBody>
      </p:sp>
    </p:spTree>
    <p:extLst>
      <p:ext uri="{BB962C8B-B14F-4D97-AF65-F5344CB8AC3E}">
        <p14:creationId xmlns:p14="http://schemas.microsoft.com/office/powerpoint/2010/main" val="2996020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Total</a:t>
            </a:r>
            <a:r>
              <a:rPr lang="en-US" baseline="0" dirty="0"/>
              <a:t> number of water rights as of March 8, 2018.</a:t>
            </a:r>
          </a:p>
          <a:p>
            <a:endParaRPr lang="en-US" baseline="0" dirty="0"/>
          </a:p>
          <a:p>
            <a:r>
              <a:rPr lang="en-US" baseline="0" dirty="0"/>
              <a:t>This does not include Water Supply Contracts. </a:t>
            </a:r>
          </a:p>
        </p:txBody>
      </p:sp>
      <p:sp>
        <p:nvSpPr>
          <p:cNvPr id="4" name="Slide Number Placeholder 3"/>
          <p:cNvSpPr>
            <a:spLocks noGrp="1"/>
          </p:cNvSpPr>
          <p:nvPr>
            <p:ph type="sldNum" sz="quarter" idx="10"/>
          </p:nvPr>
        </p:nvSpPr>
        <p:spPr/>
        <p:txBody>
          <a:bodyPr/>
          <a:lstStyle/>
          <a:p>
            <a:fld id="{F93199CD-3E1B-4AE6-990F-76F925F5EA9F}" type="slidenum">
              <a:rPr lang="en-US" smtClean="0"/>
              <a:t>32</a:t>
            </a:fld>
            <a:endParaRPr lang="en-US"/>
          </a:p>
        </p:txBody>
      </p:sp>
    </p:spTree>
    <p:extLst>
      <p:ext uri="{BB962C8B-B14F-4D97-AF65-F5344CB8AC3E}">
        <p14:creationId xmlns:p14="http://schemas.microsoft.com/office/powerpoint/2010/main" val="308557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33</a:t>
            </a:fld>
            <a:endParaRPr lang="en-US"/>
          </a:p>
        </p:txBody>
      </p:sp>
    </p:spTree>
    <p:extLst>
      <p:ext uri="{BB962C8B-B14F-4D97-AF65-F5344CB8AC3E}">
        <p14:creationId xmlns:p14="http://schemas.microsoft.com/office/powerpoint/2010/main" val="16296556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there are</a:t>
            </a:r>
            <a:r>
              <a:rPr lang="en-US" baseline="0" dirty="0"/>
              <a:t> no diversions, report this on Water Use Report form.</a:t>
            </a:r>
          </a:p>
          <a:p>
            <a:r>
              <a:rPr lang="en-US" baseline="0" dirty="0"/>
              <a:t>Indicate that there has been a change of ownership, and include contact information for the current owner if known.</a:t>
            </a:r>
          </a:p>
          <a:p>
            <a:r>
              <a:rPr lang="en-US" baseline="0" dirty="0"/>
              <a:t>All uses of Texas State water must be reported, including non-diversion or non-consumptive uses.</a:t>
            </a:r>
          </a:p>
          <a:p>
            <a:r>
              <a:rPr lang="en-US" baseline="0" dirty="0"/>
              <a:t>No, historically the forms were required to be notarized. This changed was initialed to promote prompt responses.</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34</a:t>
            </a:fld>
            <a:endParaRPr lang="en-US"/>
          </a:p>
        </p:txBody>
      </p:sp>
    </p:spTree>
    <p:extLst>
      <p:ext uri="{BB962C8B-B14F-4D97-AF65-F5344CB8AC3E}">
        <p14:creationId xmlns:p14="http://schemas.microsoft.com/office/powerpoint/2010/main" val="35725562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mark</a:t>
            </a:r>
            <a:r>
              <a:rPr lang="en-US" baseline="0" dirty="0"/>
              <a:t> the box and indicate the new name, address, and/or ownership on the reverse side.</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35</a:t>
            </a:fld>
            <a:endParaRPr lang="en-US"/>
          </a:p>
        </p:txBody>
      </p:sp>
    </p:spTree>
    <p:extLst>
      <p:ext uri="{BB962C8B-B14F-4D97-AF65-F5344CB8AC3E}">
        <p14:creationId xmlns:p14="http://schemas.microsoft.com/office/powerpoint/2010/main" val="12005362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36</a:t>
            </a:fld>
            <a:endParaRPr lang="en-US"/>
          </a:p>
        </p:txBody>
      </p:sp>
    </p:spTree>
    <p:extLst>
      <p:ext uri="{BB962C8B-B14F-4D97-AF65-F5344CB8AC3E}">
        <p14:creationId xmlns:p14="http://schemas.microsoft.com/office/powerpoint/2010/main" val="32992462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3199CD-3E1B-4AE6-990F-76F925F5EA9F}" type="slidenum">
              <a:rPr lang="en-US" smtClean="0"/>
              <a:t>37</a:t>
            </a:fld>
            <a:endParaRPr lang="en-US"/>
          </a:p>
        </p:txBody>
      </p:sp>
    </p:spTree>
    <p:extLst>
      <p:ext uri="{BB962C8B-B14F-4D97-AF65-F5344CB8AC3E}">
        <p14:creationId xmlns:p14="http://schemas.microsoft.com/office/powerpoint/2010/main" val="33467424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38</a:t>
            </a:fld>
            <a:endParaRPr lang="en-US"/>
          </a:p>
        </p:txBody>
      </p:sp>
    </p:spTree>
    <p:extLst>
      <p:ext uri="{BB962C8B-B14F-4D97-AF65-F5344CB8AC3E}">
        <p14:creationId xmlns:p14="http://schemas.microsoft.com/office/powerpoint/2010/main" val="22973025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39</a:t>
            </a:fld>
            <a:endParaRPr lang="en-US"/>
          </a:p>
        </p:txBody>
      </p:sp>
    </p:spTree>
    <p:extLst>
      <p:ext uri="{BB962C8B-B14F-4D97-AF65-F5344CB8AC3E}">
        <p14:creationId xmlns:p14="http://schemas.microsoft.com/office/powerpoint/2010/main" val="3023098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TWC</a:t>
            </a:r>
            <a:r>
              <a:rPr lang="en-US" baseline="0" dirty="0"/>
              <a:t>  11.021(a)</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4</a:t>
            </a:fld>
            <a:endParaRPr lang="en-US"/>
          </a:p>
        </p:txBody>
      </p:sp>
    </p:spTree>
    <p:extLst>
      <p:ext uri="{BB962C8B-B14F-4D97-AF65-F5344CB8AC3E}">
        <p14:creationId xmlns:p14="http://schemas.microsoft.com/office/powerpoint/2010/main" val="1173810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Map</a:t>
            </a:r>
            <a:r>
              <a:rPr lang="en-US" baseline="0" dirty="0"/>
              <a:t> of Texas River Basins.</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5</a:t>
            </a:fld>
            <a:endParaRPr lang="en-US"/>
          </a:p>
        </p:txBody>
      </p:sp>
    </p:spTree>
    <p:extLst>
      <p:ext uri="{BB962C8B-B14F-4D97-AF65-F5344CB8AC3E}">
        <p14:creationId xmlns:p14="http://schemas.microsoft.com/office/powerpoint/2010/main" val="1585141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Total</a:t>
            </a:r>
            <a:r>
              <a:rPr lang="en-US" baseline="0" dirty="0"/>
              <a:t> number of water rights in each basin as of March 8, 2018.</a:t>
            </a:r>
          </a:p>
          <a:p>
            <a:endParaRPr lang="en-US" baseline="0" dirty="0"/>
          </a:p>
          <a:p>
            <a:r>
              <a:rPr lang="en-US" baseline="0" dirty="0"/>
              <a:t>This does not include Water Supply Contracts and the LCRA Management Plan.</a:t>
            </a:r>
          </a:p>
        </p:txBody>
      </p:sp>
      <p:sp>
        <p:nvSpPr>
          <p:cNvPr id="4" name="Slide Number Placeholder 3"/>
          <p:cNvSpPr>
            <a:spLocks noGrp="1"/>
          </p:cNvSpPr>
          <p:nvPr>
            <p:ph type="sldNum" sz="quarter" idx="10"/>
          </p:nvPr>
        </p:nvSpPr>
        <p:spPr/>
        <p:txBody>
          <a:bodyPr/>
          <a:lstStyle/>
          <a:p>
            <a:fld id="{F93199CD-3E1B-4AE6-990F-76F925F5EA9F}" type="slidenum">
              <a:rPr lang="en-US" smtClean="0"/>
              <a:t>6</a:t>
            </a:fld>
            <a:endParaRPr lang="en-US"/>
          </a:p>
        </p:txBody>
      </p:sp>
    </p:spTree>
    <p:extLst>
      <p:ext uri="{BB962C8B-B14F-4D97-AF65-F5344CB8AC3E}">
        <p14:creationId xmlns:p14="http://schemas.microsoft.com/office/powerpoint/2010/main" val="97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irrigation authorization</a:t>
            </a:r>
            <a:r>
              <a:rPr lang="en-US" baseline="0" dirty="0"/>
              <a:t> cannot pass with the land if it is issued to a non-landowner. </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7</a:t>
            </a:fld>
            <a:endParaRPr lang="en-US"/>
          </a:p>
        </p:txBody>
      </p:sp>
    </p:spTree>
    <p:extLst>
      <p:ext uri="{BB962C8B-B14F-4D97-AF65-F5344CB8AC3E}">
        <p14:creationId xmlns:p14="http://schemas.microsoft.com/office/powerpoint/2010/main" val="618256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Verdana" panose="020B0604030504040204" pitchFamily="34" charset="0"/>
                <a:ea typeface="Verdana" panose="020B0604030504040204" pitchFamily="34" charset="0"/>
                <a:cs typeface="Verdana" panose="020B0604030504040204" pitchFamily="34" charset="0"/>
              </a:rPr>
              <a:t>Authorization changes to a water right are handled by the Water Rights Permitting Team (WRPT). </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If a new owner wishes to amend a water right, they must become an owner of record before an amendment occurs.</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WRCAT and WRPT work together to process applications with changes to authorizations.</a:t>
            </a:r>
          </a:p>
          <a:p>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8</a:t>
            </a:fld>
            <a:endParaRPr lang="en-US"/>
          </a:p>
        </p:txBody>
      </p:sp>
    </p:spTree>
    <p:extLst>
      <p:ext uri="{BB962C8B-B14F-4D97-AF65-F5344CB8AC3E}">
        <p14:creationId xmlns:p14="http://schemas.microsoft.com/office/powerpoint/2010/main" val="3184066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297.82   keywords</a:t>
            </a:r>
            <a:r>
              <a:rPr lang="en-US" baseline="0" dirty="0"/>
              <a:t> are “shall…promptly…any.</a:t>
            </a:r>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9</a:t>
            </a:fld>
            <a:endParaRPr lang="en-US"/>
          </a:p>
        </p:txBody>
      </p:sp>
    </p:spTree>
    <p:extLst>
      <p:ext uri="{BB962C8B-B14F-4D97-AF65-F5344CB8AC3E}">
        <p14:creationId xmlns:p14="http://schemas.microsoft.com/office/powerpoint/2010/main" val="24154586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10000">
              <a:srgbClr val="06171C"/>
            </a:gs>
            <a:gs pos="100000">
              <a:srgbClr val="134251"/>
            </a:gs>
            <a:gs pos="65000">
              <a:srgbClr val="134251"/>
            </a:gs>
          </a:gsLst>
          <a:lin ang="13500000" scaled="0"/>
        </a:gradFill>
        <a:effectLst/>
      </p:bgPr>
    </p:bg>
    <p:spTree>
      <p:nvGrpSpPr>
        <p:cNvPr id="1" name=""/>
        <p:cNvGrpSpPr/>
        <p:nvPr/>
      </p:nvGrpSpPr>
      <p:grpSpPr>
        <a:xfrm>
          <a:off x="0" y="0"/>
          <a:ext cx="0" cy="0"/>
          <a:chOff x="0" y="0"/>
          <a:chExt cx="0" cy="0"/>
        </a:xfrm>
      </p:grpSpPr>
      <p:pic>
        <p:nvPicPr>
          <p:cNvPr id="9" name="Picture 8" descr="Large ocean wave" title="Ocean Wave"/>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0"/>
            <a:ext cx="6551612" cy="6857942"/>
          </a:xfrm>
          <a:prstGeom prst="rect">
            <a:avLst/>
          </a:prstGeom>
        </p:spPr>
      </p:pic>
      <p:sp>
        <p:nvSpPr>
          <p:cNvPr id="8" name="Rectangle 7"/>
          <p:cNvSpPr/>
          <p:nvPr/>
        </p:nvSpPr>
        <p:spPr>
          <a:xfrm>
            <a:off x="6094411" y="0"/>
            <a:ext cx="4572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7008813" y="1600200"/>
            <a:ext cx="4572001" cy="3733800"/>
          </a:xfrm>
        </p:spPr>
        <p:txBody>
          <a:bodyPr anchor="b">
            <a:normAutofit/>
          </a:bodyPr>
          <a:lstStyle>
            <a:lvl1pPr>
              <a:lnSpc>
                <a:spcPct val="80000"/>
              </a:lnSpc>
              <a:defRPr sz="5400">
                <a:solidFill>
                  <a:schemeClr val="tx1"/>
                </a:solidFill>
              </a:defRPr>
            </a:lvl1pPr>
          </a:lstStyle>
          <a:p>
            <a:r>
              <a:rPr lang="en-US"/>
              <a:t>Click to edit Master title style</a:t>
            </a:r>
            <a:endParaRPr/>
          </a:p>
        </p:txBody>
      </p:sp>
      <p:sp>
        <p:nvSpPr>
          <p:cNvPr id="3" name="Subtitle 2"/>
          <p:cNvSpPr>
            <a:spLocks noGrp="1"/>
          </p:cNvSpPr>
          <p:nvPr>
            <p:ph type="subTitle" idx="1"/>
          </p:nvPr>
        </p:nvSpPr>
        <p:spPr>
          <a:xfrm>
            <a:off x="7008813" y="5562599"/>
            <a:ext cx="4571999" cy="835025"/>
          </a:xfrm>
        </p:spPr>
        <p:txBody>
          <a:bodyPr>
            <a:normAutofit/>
          </a:bodyPr>
          <a:lstStyle>
            <a:lvl1pPr marL="0" indent="0" algn="l">
              <a:spcBef>
                <a:spcPts val="0"/>
              </a:spcBef>
              <a:buNone/>
              <a:defRPr sz="2000" cap="none"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3/23/2018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609600"/>
            <a:ext cx="1981201" cy="56388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522412" y="609600"/>
            <a:ext cx="7391399"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3/23/2018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03F41C87-7AD9-4845-A077-840E4A0F3F06}" type="datetimeFigureOut">
              <a:rPr lang="en-US"/>
              <a:t>3/23/2018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a:gsLst>
            <a:gs pos="10000">
              <a:srgbClr val="06171C"/>
            </a:gs>
            <a:gs pos="100000">
              <a:srgbClr val="134251"/>
            </a:gs>
            <a:gs pos="65000">
              <a:srgbClr val="134251"/>
            </a:gs>
          </a:gsLst>
          <a:lin ang="27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6812" y="1616074"/>
            <a:ext cx="7315198" cy="2727325"/>
          </a:xfrm>
        </p:spPr>
        <p:txBody>
          <a:bodyPr anchor="b">
            <a:normAutofit/>
          </a:bodyPr>
          <a:lstStyle>
            <a:lvl1pPr algn="l">
              <a:lnSpc>
                <a:spcPct val="80000"/>
              </a:lnSpc>
              <a:defRPr sz="4800" b="0" cap="none" baseline="0"/>
            </a:lvl1pPr>
          </a:lstStyle>
          <a:p>
            <a:r>
              <a:rPr lang="en-US"/>
              <a:t>Click to edit Master title style</a:t>
            </a:r>
            <a:endParaRPr/>
          </a:p>
        </p:txBody>
      </p:sp>
      <p:sp>
        <p:nvSpPr>
          <p:cNvPr id="3" name="Text Placeholder 2"/>
          <p:cNvSpPr>
            <a:spLocks noGrp="1"/>
          </p:cNvSpPr>
          <p:nvPr>
            <p:ph type="body" idx="1"/>
          </p:nvPr>
        </p:nvSpPr>
        <p:spPr>
          <a:xfrm>
            <a:off x="2436814" y="4495800"/>
            <a:ext cx="7315198" cy="1673225"/>
          </a:xfrm>
        </p:spPr>
        <p:txBody>
          <a:bodyPr anchor="t">
            <a:normAutofit/>
          </a:bodyPr>
          <a:lstStyle>
            <a:lvl1pPr marL="0" indent="0">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F41C87-7AD9-4845-A077-840E4A0F3F06}" type="datetimeFigureOut">
              <a:rPr lang="en-US"/>
              <a:t>3/23/2018</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979613" y="1828800"/>
            <a:ext cx="4419599" cy="4419600"/>
          </a:xfrm>
        </p:spPr>
        <p:txBody>
          <a:bodyPr>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704015" y="1828800"/>
            <a:ext cx="4419600" cy="4419600"/>
          </a:xfrm>
        </p:spPr>
        <p:txBody>
          <a:bodyPr>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03F41C87-7AD9-4845-A077-840E4A0F3F06}" type="datetimeFigureOut">
              <a:rPr lang="en-US"/>
              <a:t>3/23/2018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978022" y="1828800"/>
            <a:ext cx="4416552"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78022" y="2743200"/>
            <a:ext cx="4416552" cy="3505200"/>
          </a:xfrm>
        </p:spPr>
        <p:txBody>
          <a:bodyPr>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705472" y="1828800"/>
            <a:ext cx="4416552" cy="838200"/>
          </a:xfrm>
        </p:spPr>
        <p:txBody>
          <a:bodyPr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705472" y="2743200"/>
            <a:ext cx="4416552" cy="3505200"/>
          </a:xfrm>
        </p:spPr>
        <p:txBody>
          <a:bodyPr>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03F41C87-7AD9-4845-A077-840E4A0F3F06}" type="datetimeFigureOut">
              <a:rPr lang="en-US"/>
              <a:t>3/23/2018</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03F41C87-7AD9-4845-A077-840E4A0F3F06}" type="datetimeFigureOut">
              <a:rPr lang="en-US"/>
              <a:t>3/23/2018</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Large ocean wave (semitransparent)" title="Ocean Wa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sp>
        <p:nvSpPr>
          <p:cNvPr id="2" name="Date Placeholder 1"/>
          <p:cNvSpPr>
            <a:spLocks noGrp="1"/>
          </p:cNvSpPr>
          <p:nvPr>
            <p:ph type="dt" sz="half" idx="10"/>
          </p:nvPr>
        </p:nvSpPr>
        <p:spPr/>
        <p:txBody>
          <a:bodyPr/>
          <a:lstStyle/>
          <a:p>
            <a:fld id="{03F41C87-7AD9-4845-A077-840E4A0F3F06}" type="datetimeFigureOut">
              <a:rPr lang="en-US"/>
              <a:t>3/23/2018</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9613" y="588963"/>
            <a:ext cx="3657600" cy="2840037"/>
          </a:xfrm>
        </p:spPr>
        <p:txBody>
          <a:bodyPr anchor="b">
            <a:noAutofit/>
          </a:bodyPr>
          <a:lstStyle>
            <a:lvl1pPr algn="l">
              <a:lnSpc>
                <a:spcPct val="80000"/>
              </a:lnSpc>
              <a:defRPr sz="3600" b="0">
                <a:solidFill>
                  <a:schemeClr val="tx1"/>
                </a:solidFill>
              </a:defRPr>
            </a:lvl1pPr>
          </a:lstStyle>
          <a:p>
            <a:r>
              <a:rPr lang="en-US"/>
              <a:t>Click to edit Master title style</a:t>
            </a:r>
            <a:endParaRPr/>
          </a:p>
        </p:txBody>
      </p:sp>
      <p:sp>
        <p:nvSpPr>
          <p:cNvPr id="3" name="Content Placeholder 2"/>
          <p:cNvSpPr>
            <a:spLocks noGrp="1"/>
          </p:cNvSpPr>
          <p:nvPr>
            <p:ph idx="1"/>
          </p:nvPr>
        </p:nvSpPr>
        <p:spPr>
          <a:xfrm>
            <a:off x="6094414" y="588963"/>
            <a:ext cx="5486400" cy="5580061"/>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979613" y="3581399"/>
            <a:ext cx="3657600" cy="2587625"/>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F41C87-7AD9-4845-A077-840E4A0F3F06}" type="datetimeFigureOut">
              <a:rPr lang="en-US"/>
              <a:t>3/23/2018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6094461" y="588963"/>
            <a:ext cx="5486352" cy="5580062"/>
          </a:xfrm>
          <a:prstGeom prst="rect">
            <a:avLst/>
          </a:prstGeom>
          <a:solidFill>
            <a:srgbClr val="1B5D7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Picture Placeholder 2"/>
          <p:cNvSpPr>
            <a:spLocks noGrp="1"/>
          </p:cNvSpPr>
          <p:nvPr>
            <p:ph type="pic" idx="1"/>
          </p:nvPr>
        </p:nvSpPr>
        <p:spPr>
          <a:xfrm>
            <a:off x="6307494" y="805658"/>
            <a:ext cx="5060286" cy="5146672"/>
          </a:xfrm>
          <a:solidFill>
            <a:schemeClr val="bg2"/>
          </a:solidFill>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2" name="Title 1"/>
          <p:cNvSpPr>
            <a:spLocks noGrp="1"/>
          </p:cNvSpPr>
          <p:nvPr>
            <p:ph type="title"/>
          </p:nvPr>
        </p:nvSpPr>
        <p:spPr>
          <a:xfrm>
            <a:off x="1979613" y="588963"/>
            <a:ext cx="3657600" cy="2840038"/>
          </a:xfrm>
        </p:spPr>
        <p:txBody>
          <a:bodyPr anchor="b">
            <a:normAutofit/>
          </a:bodyPr>
          <a:lstStyle>
            <a:lvl1pPr algn="l">
              <a:lnSpc>
                <a:spcPct val="80000"/>
              </a:lnSpc>
              <a:defRPr sz="3600" b="0" i="0" baseline="0">
                <a:solidFill>
                  <a:schemeClr val="tx1"/>
                </a:solidFill>
              </a:defRPr>
            </a:lvl1pPr>
          </a:lstStyle>
          <a:p>
            <a:r>
              <a:rPr lang="en-US"/>
              <a:t>Click to edit Master title style</a:t>
            </a:r>
            <a:endParaRPr/>
          </a:p>
        </p:txBody>
      </p:sp>
      <p:sp>
        <p:nvSpPr>
          <p:cNvPr id="4" name="Text Placeholder 3"/>
          <p:cNvSpPr>
            <a:spLocks noGrp="1"/>
          </p:cNvSpPr>
          <p:nvPr>
            <p:ph type="body" sz="half" idx="2"/>
          </p:nvPr>
        </p:nvSpPr>
        <p:spPr>
          <a:xfrm>
            <a:off x="1979613" y="3581399"/>
            <a:ext cx="3657600" cy="2587625"/>
          </a:xfrm>
        </p:spPr>
        <p:txBody>
          <a:bodyPr>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F41C87-7AD9-4845-A077-840E4A0F3F06}" type="datetimeFigureOut">
              <a:rPr lang="en-US"/>
              <a:pPr/>
              <a:t>3/23/2018</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6171C"/>
            </a:gs>
            <a:gs pos="100000">
              <a:srgbClr val="134251"/>
            </a:gs>
            <a:gs pos="65000">
              <a:srgbClr val="134251"/>
            </a:gs>
          </a:gsLst>
          <a:lin ang="8100000" scaled="1"/>
          <a:tileRect/>
        </a:gradFill>
        <a:effectLst/>
      </p:bgPr>
    </p:bg>
    <p:spTree>
      <p:nvGrpSpPr>
        <p:cNvPr id="1" name=""/>
        <p:cNvGrpSpPr/>
        <p:nvPr/>
      </p:nvGrpSpPr>
      <p:grpSpPr>
        <a:xfrm>
          <a:off x="0" y="0"/>
          <a:ext cx="0" cy="0"/>
          <a:chOff x="0" y="0"/>
          <a:chExt cx="0" cy="0"/>
        </a:xfrm>
      </p:grpSpPr>
      <p:pic>
        <p:nvPicPr>
          <p:cNvPr id="7" name="Picture 6" descr="Large ocean wave (semitransparent)" title="Ocean Wave"/>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pic>
        <p:nvPicPr>
          <p:cNvPr id="10" name="Picture 9" descr="Large ocean wave" title="Ocean Wave"/>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1" y="0"/>
            <a:ext cx="1234758" cy="6857942"/>
          </a:xfrm>
          <a:prstGeom prst="rect">
            <a:avLst/>
          </a:prstGeom>
        </p:spPr>
      </p:pic>
      <p:sp>
        <p:nvSpPr>
          <p:cNvPr id="9" name="Rectangle 8"/>
          <p:cNvSpPr/>
          <p:nvPr/>
        </p:nvSpPr>
        <p:spPr>
          <a:xfrm>
            <a:off x="1006156" y="0"/>
            <a:ext cx="2286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979612" y="381000"/>
            <a:ext cx="9144001" cy="12192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979612" y="1828800"/>
            <a:ext cx="9144001" cy="4419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8228011" y="6400800"/>
            <a:ext cx="1548659"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03F41C87-7AD9-4845-A077-840E4A0F3F06}" type="datetimeFigureOut">
              <a:rPr lang="en-US"/>
              <a:pPr/>
              <a:t>3/23/2018</a:t>
            </a:fld>
            <a:endParaRPr/>
          </a:p>
        </p:txBody>
      </p:sp>
      <p:sp>
        <p:nvSpPr>
          <p:cNvPr id="5" name="Footer Placeholder 4"/>
          <p:cNvSpPr>
            <a:spLocks noGrp="1"/>
          </p:cNvSpPr>
          <p:nvPr>
            <p:ph type="ftr" sz="quarter" idx="3"/>
          </p:nvPr>
        </p:nvSpPr>
        <p:spPr>
          <a:xfrm>
            <a:off x="1979611" y="6400800"/>
            <a:ext cx="5954834" cy="276228"/>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10056811" y="6400800"/>
            <a:ext cx="1066802" cy="276228"/>
          </a:xfrm>
          <a:prstGeom prst="rect">
            <a:avLst/>
          </a:prstGeom>
        </p:spPr>
        <p:txBody>
          <a:bodyPr vert="horz" lIns="91440" tIns="45720" rIns="91440" bIns="45720" rtlCol="0" anchor="ctr"/>
          <a:lstStyle>
            <a:lvl1pPr algn="r">
              <a:defRPr sz="1000">
                <a:solidFill>
                  <a:schemeClr val="tx1">
                    <a:tint val="75000"/>
                  </a:schemeClr>
                </a:solidFill>
              </a:defRPr>
            </a:lvl1pPr>
          </a:lstStyle>
          <a:p>
            <a:fld id="{2A013F82-EE5E-44EE-A61D-E31C6657F26F}" type="slidenum">
              <a:rPr/>
              <a:pPr/>
              <a:t>‹#›</a:t>
            </a:fld>
            <a:endParaRPr/>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SzPct val="80000"/>
        <a:buFont typeface="Arial"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SzPct val="80000"/>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SzPct val="80000"/>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hyperlink" Target="https://www.tceq.texas.gov/permitting/water_rights/wr-permitting/water-right-permits-annual-water-use-report"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p:txBody>
          <a:bodyPr>
            <a:normAutofit lnSpcReduction="10000"/>
          </a:bodyPr>
          <a:lstStyle/>
          <a:p>
            <a:endParaRPr lang="it-IT" sz="1400" dirty="0">
              <a:solidFill>
                <a:schemeClr val="accent4">
                  <a:lumMod val="20000"/>
                  <a:lumOff val="80000"/>
                </a:schemeClr>
              </a:solidFill>
              <a:latin typeface="Verdana" panose="020B0604030504040204" pitchFamily="34" charset="0"/>
              <a:ea typeface="Verdana" panose="020B0604030504040204" pitchFamily="34" charset="0"/>
              <a:cs typeface="Verdana" panose="020B0604030504040204" pitchFamily="34" charset="0"/>
            </a:endParaRPr>
          </a:p>
          <a:p>
            <a:r>
              <a:rPr lang="it-IT" sz="1400" dirty="0">
                <a:solidFill>
                  <a:schemeClr val="accent4">
                    <a:lumMod val="20000"/>
                    <a:lumOff val="80000"/>
                  </a:schemeClr>
                </a:solidFill>
                <a:latin typeface="Verdana" panose="020B0604030504040204" pitchFamily="34" charset="0"/>
                <a:ea typeface="Verdana" panose="020B0604030504040204" pitchFamily="34" charset="0"/>
                <a:cs typeface="Verdana" panose="020B0604030504040204" pitchFamily="34" charset="0"/>
              </a:rPr>
              <a:t>Water Availability Division</a:t>
            </a:r>
          </a:p>
          <a:p>
            <a:r>
              <a:rPr lang="it-IT" sz="1400" dirty="0">
                <a:solidFill>
                  <a:schemeClr val="accent4">
                    <a:lumMod val="20000"/>
                    <a:lumOff val="80000"/>
                  </a:schemeClr>
                </a:solidFill>
                <a:latin typeface="Verdana" panose="020B0604030504040204" pitchFamily="34" charset="0"/>
                <a:ea typeface="Verdana" panose="020B0604030504040204" pitchFamily="34" charset="0"/>
                <a:cs typeface="Verdana" panose="020B0604030504040204" pitchFamily="34" charset="0"/>
              </a:rPr>
              <a:t>Water Rights Compliance Assurance Team (WRCAT)</a:t>
            </a:r>
          </a:p>
        </p:txBody>
      </p:sp>
      <p:sp>
        <p:nvSpPr>
          <p:cNvPr id="3" name="Title 2"/>
          <p:cNvSpPr>
            <a:spLocks noGrp="1"/>
          </p:cNvSpPr>
          <p:nvPr>
            <p:ph type="ctrTitle"/>
          </p:nvPr>
        </p:nvSpPr>
        <p:spPr/>
        <p:txBody>
          <a:bodyPr>
            <a:normAutofit/>
          </a:bodyPr>
          <a:lstStyle/>
          <a:p>
            <a:r>
              <a:rPr lang="en-US" b="1" dirty="0">
                <a:latin typeface="Verdana" panose="020B0604030504040204" pitchFamily="34" charset="0"/>
                <a:ea typeface="Verdana" panose="020B0604030504040204" pitchFamily="34" charset="0"/>
                <a:cs typeface="Verdana" panose="020B0604030504040204" pitchFamily="34" charset="0"/>
              </a:rPr>
              <a:t>Water Rights: Change of Ownership</a:t>
            </a:r>
            <a:endParaRPr lang="en-US" sz="5400" dirty="0">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descr="3C-TCEQ.jpg" title="TCEQ Logo"/>
          <p:cNvPicPr>
            <a:picLocks noChangeAspect="1"/>
          </p:cNvPicPr>
          <p:nvPr/>
        </p:nvPicPr>
        <p:blipFill>
          <a:blip r:embed="rId3" cstate="screen"/>
          <a:stretch>
            <a:fillRect/>
          </a:stretch>
        </p:blipFill>
        <p:spPr>
          <a:xfrm>
            <a:off x="10590212" y="381001"/>
            <a:ext cx="1148224" cy="1981200"/>
          </a:xfrm>
          <a:prstGeom prst="rect">
            <a:avLst/>
          </a:prstGeom>
          <a:ln>
            <a:noFill/>
          </a:ln>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tamp from Fisher County Clerk showing the recording information for a deed. " title="County Clerk Recording Information"/>
          <p:cNvPicPr>
            <a:picLocks noChangeAspect="1"/>
          </p:cNvPicPr>
          <p:nvPr/>
        </p:nvPicPr>
        <p:blipFill rotWithShape="1">
          <a:blip r:embed="rId3"/>
          <a:srcRect b="14599"/>
          <a:stretch/>
        </p:blipFill>
        <p:spPr>
          <a:xfrm>
            <a:off x="3436937" y="4064620"/>
            <a:ext cx="6229350" cy="1296857"/>
          </a:xfrm>
          <a:prstGeom prst="rect">
            <a:avLst/>
          </a:prstGeom>
        </p:spPr>
      </p:pic>
      <p:sp>
        <p:nvSpPr>
          <p:cNvPr id="4" name="Text"/>
          <p:cNvSpPr>
            <a:spLocks noGrp="1"/>
          </p:cNvSpPr>
          <p:nvPr>
            <p:ph sz="half" idx="1"/>
          </p:nvPr>
        </p:nvSpPr>
        <p:spPr>
          <a:xfrm>
            <a:off x="1979613" y="1828800"/>
            <a:ext cx="9144000" cy="1752600"/>
          </a:xfrm>
        </p:spPr>
        <p:txBody>
          <a:bodyPr>
            <a:normAutofit/>
          </a:bodyPr>
          <a:lstStyle/>
          <a:p>
            <a:r>
              <a:rPr lang="en-US" dirty="0">
                <a:latin typeface="Verdana" panose="020B0604030504040204" pitchFamily="34" charset="0"/>
                <a:ea typeface="Verdana" panose="020B0604030504040204" pitchFamily="34" charset="0"/>
                <a:cs typeface="Verdana" panose="020B0604030504040204" pitchFamily="34" charset="0"/>
              </a:rPr>
              <a:t>Water right conveyance documents must be recorded with the County Clerk.</a:t>
            </a:r>
          </a:p>
          <a:p>
            <a:r>
              <a:rPr lang="en-US" dirty="0">
                <a:latin typeface="Verdana" panose="020B0604030504040204" pitchFamily="34" charset="0"/>
                <a:ea typeface="Verdana" panose="020B0604030504040204" pitchFamily="34" charset="0"/>
                <a:cs typeface="Verdana" panose="020B0604030504040204" pitchFamily="34" charset="0"/>
              </a:rPr>
              <a:t>Provide copies of the recorded instruments evidencing a complete chain of title from the owner of record.</a:t>
            </a:r>
          </a:p>
        </p:txBody>
      </p:sp>
      <p:sp>
        <p:nvSpPr>
          <p:cNvPr id="2" name="Title 1"/>
          <p:cNvSpPr>
            <a:spLocks noGrp="1"/>
          </p:cNvSpPr>
          <p:nvPr>
            <p:ph type="title"/>
          </p:nvPr>
        </p:nvSpPr>
        <p:spPr/>
        <p:txBody>
          <a:bodyPr>
            <a:normAutofit/>
          </a:bodyPr>
          <a:lstStyle/>
          <a:p>
            <a:r>
              <a:rPr lang="en-US" sz="4400" b="1" dirty="0">
                <a:latin typeface="Verdana" panose="020B0604030504040204" pitchFamily="34" charset="0"/>
                <a:ea typeface="Verdana" panose="020B0604030504040204" pitchFamily="34" charset="0"/>
                <a:cs typeface="Verdana" panose="020B0604030504040204" pitchFamily="34" charset="0"/>
              </a:rPr>
              <a:t>Title 30 TAC §297.83:</a:t>
            </a:r>
            <a:br>
              <a:rPr lang="en-US" sz="4400" b="1" dirty="0">
                <a:latin typeface="Verdana" panose="020B0604030504040204" pitchFamily="34" charset="0"/>
                <a:ea typeface="Verdana" panose="020B0604030504040204" pitchFamily="34" charset="0"/>
                <a:cs typeface="Verdana" panose="020B0604030504040204" pitchFamily="34" charset="0"/>
              </a:rPr>
            </a:br>
            <a:r>
              <a:rPr lang="en-US" sz="3100" b="1" dirty="0">
                <a:latin typeface="Verdana" panose="020B0604030504040204" pitchFamily="34" charset="0"/>
                <a:ea typeface="Verdana" panose="020B0604030504040204" pitchFamily="34" charset="0"/>
                <a:cs typeface="Verdana" panose="020B0604030504040204" pitchFamily="34" charset="0"/>
              </a:rPr>
              <a:t>Recording Conveyances of Water Rights</a:t>
            </a:r>
            <a:endParaRPr sz="31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7047936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as Right"/>
          <p:cNvSpPr>
            <a:spLocks noGrp="1"/>
          </p:cNvSpPr>
          <p:nvPr>
            <p:ph sz="half" idx="1"/>
          </p:nvPr>
        </p:nvSpPr>
        <p:spPr>
          <a:xfrm>
            <a:off x="6627814" y="1828800"/>
            <a:ext cx="4495799" cy="4419600"/>
          </a:xfrm>
        </p:spPr>
        <p:txBody>
          <a:bodyPr>
            <a:normAutofit/>
          </a:bodyPr>
          <a:lstStyle/>
          <a:p>
            <a:r>
              <a:rPr lang="en-US" dirty="0">
                <a:latin typeface="Verdana" panose="020B0604030504040204" pitchFamily="34" charset="0"/>
                <a:ea typeface="Verdana" panose="020B0604030504040204" pitchFamily="34" charset="0"/>
                <a:cs typeface="Verdana" panose="020B0604030504040204" pitchFamily="34" charset="0"/>
              </a:rPr>
              <a:t>Will, Probate Order, Will Inventory</a:t>
            </a:r>
          </a:p>
          <a:p>
            <a:r>
              <a:rPr lang="en-US" dirty="0">
                <a:latin typeface="Verdana" panose="020B0604030504040204" pitchFamily="34" charset="0"/>
                <a:ea typeface="Verdana" panose="020B0604030504040204" pitchFamily="34" charset="0"/>
                <a:cs typeface="Verdana" panose="020B0604030504040204" pitchFamily="34" charset="0"/>
              </a:rPr>
              <a:t>Deed of Trust</a:t>
            </a:r>
          </a:p>
          <a:p>
            <a:r>
              <a:rPr lang="en-US" dirty="0">
                <a:latin typeface="Verdana" panose="020B0604030504040204" pitchFamily="34" charset="0"/>
                <a:ea typeface="Verdana" panose="020B0604030504040204" pitchFamily="34" charset="0"/>
                <a:cs typeface="Verdana" panose="020B0604030504040204" pitchFamily="34" charset="0"/>
              </a:rPr>
              <a:t>Trust Agreement</a:t>
            </a:r>
          </a:p>
          <a:p>
            <a:r>
              <a:rPr lang="en-US" dirty="0">
                <a:latin typeface="Verdana" panose="020B0604030504040204" pitchFamily="34" charset="0"/>
                <a:ea typeface="Verdana" panose="020B0604030504040204" pitchFamily="34" charset="0"/>
                <a:cs typeface="Verdana" panose="020B0604030504040204" pitchFamily="34" charset="0"/>
              </a:rPr>
              <a:t>Covenants &amp; Restrictions</a:t>
            </a:r>
          </a:p>
          <a:p>
            <a:r>
              <a:rPr lang="en-US" dirty="0">
                <a:latin typeface="Verdana" panose="020B0604030504040204" pitchFamily="34" charset="0"/>
                <a:ea typeface="Verdana" panose="020B0604030504040204" pitchFamily="34" charset="0"/>
                <a:cs typeface="Verdana" panose="020B0604030504040204" pitchFamily="34" charset="0"/>
              </a:rPr>
              <a:t>Certificate of Merger</a:t>
            </a:r>
          </a:p>
          <a:p>
            <a:r>
              <a:rPr lang="en-US" dirty="0">
                <a:latin typeface="Verdana" panose="020B0604030504040204" pitchFamily="34" charset="0"/>
                <a:ea typeface="Verdana" panose="020B0604030504040204" pitchFamily="34" charset="0"/>
                <a:cs typeface="Verdana" panose="020B0604030504040204" pitchFamily="34" charset="0"/>
              </a:rPr>
              <a:t>Certificate of Formation</a:t>
            </a:r>
          </a:p>
          <a:p>
            <a:r>
              <a:rPr lang="en-US" dirty="0">
                <a:latin typeface="Verdana" panose="020B0604030504040204" pitchFamily="34" charset="0"/>
                <a:ea typeface="Verdana" panose="020B0604030504040204" pitchFamily="34" charset="0"/>
                <a:cs typeface="Verdana" panose="020B0604030504040204" pitchFamily="34" charset="0"/>
              </a:rPr>
              <a:t>Water Rights Conveyance</a:t>
            </a:r>
          </a:p>
        </p:txBody>
      </p:sp>
      <p:sp>
        <p:nvSpPr>
          <p:cNvPr id="4" name="Text Left"/>
          <p:cNvSpPr>
            <a:spLocks noGrp="1"/>
          </p:cNvSpPr>
          <p:nvPr>
            <p:ph sz="half" idx="1"/>
          </p:nvPr>
        </p:nvSpPr>
        <p:spPr>
          <a:xfrm>
            <a:off x="1979613" y="1828800"/>
            <a:ext cx="4495799" cy="4419600"/>
          </a:xfrm>
        </p:spPr>
        <p:txBody>
          <a:bodyPr>
            <a:normAutofit/>
          </a:bodyPr>
          <a:lstStyle/>
          <a:p>
            <a:r>
              <a:rPr lang="en-US" dirty="0">
                <a:latin typeface="Verdana" panose="020B0604030504040204" pitchFamily="34" charset="0"/>
                <a:ea typeface="Verdana" panose="020B0604030504040204" pitchFamily="34" charset="0"/>
                <a:cs typeface="Verdana" panose="020B0604030504040204" pitchFamily="34" charset="0"/>
              </a:rPr>
              <a:t>Warranty Deeds</a:t>
            </a:r>
          </a:p>
          <a:p>
            <a:r>
              <a:rPr lang="en-US" dirty="0">
                <a:latin typeface="Verdana" panose="020B0604030504040204" pitchFamily="34" charset="0"/>
                <a:ea typeface="Verdana" panose="020B0604030504040204" pitchFamily="34" charset="0"/>
                <a:cs typeface="Verdana" panose="020B0604030504040204" pitchFamily="34" charset="0"/>
              </a:rPr>
              <a:t>Special Warranty Deeds</a:t>
            </a:r>
          </a:p>
          <a:p>
            <a:r>
              <a:rPr lang="en-US" dirty="0">
                <a:latin typeface="Verdana" panose="020B0604030504040204" pitchFamily="34" charset="0"/>
                <a:ea typeface="Verdana" panose="020B0604030504040204" pitchFamily="34" charset="0"/>
                <a:cs typeface="Verdana" panose="020B0604030504040204" pitchFamily="34" charset="0"/>
              </a:rPr>
              <a:t>Bill of Sale</a:t>
            </a:r>
          </a:p>
          <a:p>
            <a:r>
              <a:rPr lang="en-US" dirty="0">
                <a:latin typeface="Verdana" panose="020B0604030504040204" pitchFamily="34" charset="0"/>
                <a:ea typeface="Verdana" panose="020B0604030504040204" pitchFamily="34" charset="0"/>
                <a:cs typeface="Verdana" panose="020B0604030504040204" pitchFamily="34" charset="0"/>
              </a:rPr>
              <a:t>Water Rights Transfer Deed</a:t>
            </a:r>
          </a:p>
          <a:p>
            <a:r>
              <a:rPr lang="en-US" dirty="0">
                <a:latin typeface="Verdana" panose="020B0604030504040204" pitchFamily="34" charset="0"/>
                <a:ea typeface="Verdana" panose="020B0604030504040204" pitchFamily="34" charset="0"/>
                <a:cs typeface="Verdana" panose="020B0604030504040204" pitchFamily="34" charset="0"/>
              </a:rPr>
              <a:t>Partition Deed</a:t>
            </a:r>
          </a:p>
          <a:p>
            <a:r>
              <a:rPr lang="en-US" dirty="0">
                <a:latin typeface="Verdana" panose="020B0604030504040204" pitchFamily="34" charset="0"/>
                <a:ea typeface="Verdana" panose="020B0604030504040204" pitchFamily="34" charset="0"/>
                <a:cs typeface="Verdana" panose="020B0604030504040204" pitchFamily="34" charset="0"/>
              </a:rPr>
              <a:t>Gift Deed</a:t>
            </a:r>
          </a:p>
          <a:p>
            <a:r>
              <a:rPr lang="en-US" dirty="0">
                <a:latin typeface="Verdana" panose="020B0604030504040204" pitchFamily="34" charset="0"/>
                <a:ea typeface="Verdana" panose="020B0604030504040204" pitchFamily="34" charset="0"/>
                <a:cs typeface="Verdana" panose="020B0604030504040204" pitchFamily="34" charset="0"/>
              </a:rPr>
              <a:t>Quitclaim Deed</a:t>
            </a:r>
          </a:p>
        </p:txBody>
      </p:sp>
      <p:sp>
        <p:nvSpPr>
          <p:cNvPr id="2" name="Title 1"/>
          <p:cNvSpPr>
            <a:spLocks noGrp="1"/>
          </p:cNvSpPr>
          <p:nvPr>
            <p:ph type="title"/>
          </p:nvPr>
        </p:nvSpPr>
        <p:spPr/>
        <p:txBody>
          <a:bodyPr>
            <a:noAutofit/>
          </a:bodyPr>
          <a:lstStyle/>
          <a:p>
            <a:r>
              <a:rPr lang="en-US" sz="4400" b="1" dirty="0">
                <a:latin typeface="Verdana" panose="020B0604030504040204" pitchFamily="34" charset="0"/>
                <a:ea typeface="Verdana" panose="020B0604030504040204" pitchFamily="34" charset="0"/>
                <a:cs typeface="Verdana" panose="020B0604030504040204" pitchFamily="34" charset="0"/>
              </a:rPr>
              <a:t>Examples of Documents Submitted</a:t>
            </a:r>
            <a:endParaRPr sz="44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756784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cNvSpPr>
            <a:spLocks noGrp="1"/>
          </p:cNvSpPr>
          <p:nvPr>
            <p:ph sz="half" idx="1"/>
          </p:nvPr>
        </p:nvSpPr>
        <p:spPr>
          <a:xfrm>
            <a:off x="1903411" y="1600200"/>
            <a:ext cx="9220201" cy="4648200"/>
          </a:xfrm>
        </p:spPr>
        <p:txBody>
          <a:bodyPr>
            <a:normAutofit lnSpcReduction="10000"/>
          </a:bodyPr>
          <a:lstStyle/>
          <a:p>
            <a:pPr>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TWC §11.040</a:t>
            </a:r>
          </a:p>
          <a:p>
            <a:pPr lvl="1">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(a) A permanent water right is an easement and passes with the title to land.</a:t>
            </a:r>
          </a:p>
          <a:p>
            <a:pPr lvl="1">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(b) A written instrument conveying a permanent water right may be recorded in the same manner as any other instrument relating to a conveyance of land.</a:t>
            </a:r>
          </a:p>
          <a:p>
            <a:pPr lvl="0">
              <a:lnSpc>
                <a:spcPct val="120000"/>
              </a:lnSpc>
            </a:pPr>
            <a:r>
              <a:rPr lang="en-US" i="1" dirty="0">
                <a:latin typeface="Verdana" panose="020B0604030504040204" pitchFamily="34" charset="0"/>
                <a:ea typeface="Verdana" panose="020B0604030504040204" pitchFamily="34" charset="0"/>
                <a:cs typeface="Verdana" panose="020B0604030504040204" pitchFamily="34" charset="0"/>
              </a:rPr>
              <a:t>Change of Ownership Form </a:t>
            </a:r>
            <a:r>
              <a:rPr lang="en-US" dirty="0">
                <a:latin typeface="Verdana" panose="020B0604030504040204" pitchFamily="34" charset="0"/>
                <a:ea typeface="Verdana" panose="020B0604030504040204" pitchFamily="34" charset="0"/>
                <a:cs typeface="Verdana" panose="020B0604030504040204" pitchFamily="34" charset="0"/>
              </a:rPr>
              <a:t>No. 10204</a:t>
            </a:r>
          </a:p>
          <a:p>
            <a:pPr lvl="1"/>
            <a:r>
              <a:rPr lang="en-US" dirty="0">
                <a:latin typeface="Verdana" panose="020B0604030504040204" pitchFamily="34" charset="0"/>
                <a:ea typeface="Verdana" panose="020B0604030504040204" pitchFamily="34" charset="0"/>
                <a:cs typeface="Verdana" panose="020B0604030504040204" pitchFamily="34" charset="0"/>
              </a:rPr>
              <a:t>Water Right Number</a:t>
            </a:r>
          </a:p>
          <a:p>
            <a:pPr lvl="1"/>
            <a:r>
              <a:rPr lang="en-US" dirty="0">
                <a:latin typeface="Verdana" panose="020B0604030504040204" pitchFamily="34" charset="0"/>
                <a:ea typeface="Verdana" panose="020B0604030504040204" pitchFamily="34" charset="0"/>
                <a:cs typeface="Verdana" panose="020B0604030504040204" pitchFamily="34" charset="0"/>
              </a:rPr>
              <a:t>New Owner Name</a:t>
            </a:r>
          </a:p>
          <a:p>
            <a:pPr lvl="1"/>
            <a:r>
              <a:rPr lang="en-US" dirty="0">
                <a:latin typeface="Verdana" panose="020B0604030504040204" pitchFamily="34" charset="0"/>
                <a:ea typeface="Verdana" panose="020B0604030504040204" pitchFamily="34" charset="0"/>
                <a:cs typeface="Verdana" panose="020B0604030504040204" pitchFamily="34" charset="0"/>
              </a:rPr>
              <a:t>Mailing Address</a:t>
            </a:r>
          </a:p>
          <a:p>
            <a:pPr lvl="1"/>
            <a:r>
              <a:rPr lang="en-US" dirty="0">
                <a:latin typeface="Verdana" panose="020B0604030504040204" pitchFamily="34" charset="0"/>
                <a:ea typeface="Verdana" panose="020B0604030504040204" pitchFamily="34" charset="0"/>
                <a:cs typeface="Verdana" panose="020B0604030504040204" pitchFamily="34" charset="0"/>
              </a:rPr>
              <a:t>Phone Numbers</a:t>
            </a:r>
            <a:endParaRPr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Must be </a:t>
            </a:r>
            <a:r>
              <a:rPr lang="en-US" b="1" dirty="0">
                <a:latin typeface="Verdana" panose="020B0604030504040204" pitchFamily="34" charset="0"/>
                <a:ea typeface="Verdana" panose="020B0604030504040204" pitchFamily="34" charset="0"/>
                <a:cs typeface="Verdana" panose="020B0604030504040204" pitchFamily="34" charset="0"/>
              </a:rPr>
              <a:t>notarized</a:t>
            </a:r>
            <a:r>
              <a:rPr lang="en-US" dirty="0">
                <a:latin typeface="Verdana" panose="020B0604030504040204" pitchFamily="34" charset="0"/>
                <a:ea typeface="Verdana" panose="020B0604030504040204" pitchFamily="34" charset="0"/>
                <a:cs typeface="Verdana" panose="020B0604030504040204" pitchFamily="34" charset="0"/>
              </a:rPr>
              <a:t> to be accepted.</a:t>
            </a:r>
            <a:endParaRPr dirty="0">
              <a:latin typeface="Verdana" panose="020B0604030504040204" pitchFamily="34" charset="0"/>
              <a:ea typeface="Verdana" panose="020B0604030504040204" pitchFamily="34" charset="0"/>
              <a:cs typeface="Verdana" panose="020B0604030504040204" pitchFamily="34" charset="0"/>
            </a:endParaRPr>
          </a:p>
        </p:txBody>
      </p:sp>
      <p:sp>
        <p:nvSpPr>
          <p:cNvPr id="2" name="Title 1"/>
          <p:cNvSpPr>
            <a:spLocks noGrp="1"/>
          </p:cNvSpPr>
          <p:nvPr>
            <p:ph type="title"/>
          </p:nvPr>
        </p:nvSpPr>
        <p:spPr/>
        <p:txBody>
          <a:bodyPr>
            <a:normAutofit/>
          </a:bodyPr>
          <a:lstStyle/>
          <a:p>
            <a:pPr lvl="0"/>
            <a:r>
              <a:rPr lang="en-US" sz="4000" b="1" dirty="0"/>
              <a:t>Change of Ownership for a Surface</a:t>
            </a:r>
            <a:br>
              <a:rPr lang="en-US" sz="4000" b="1" dirty="0"/>
            </a:br>
            <a:r>
              <a:rPr lang="en-US" sz="4000" b="1" dirty="0"/>
              <a:t> Water Right</a:t>
            </a:r>
          </a:p>
        </p:txBody>
      </p:sp>
    </p:spTree>
    <p:extLst>
      <p:ext uri="{BB962C8B-B14F-4D97-AF65-F5344CB8AC3E}">
        <p14:creationId xmlns:p14="http://schemas.microsoft.com/office/powerpoint/2010/main" val="359448932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age 2 of the Surface Water Rights Change of Ownership Form" title="Surface Water Rights Change of Ownership Form"/>
          <p:cNvPicPr>
            <a:picLocks noChangeAspect="1"/>
          </p:cNvPicPr>
          <p:nvPr/>
        </p:nvPicPr>
        <p:blipFill>
          <a:blip r:embed="rId3"/>
          <a:stretch>
            <a:fillRect/>
          </a:stretch>
        </p:blipFill>
        <p:spPr>
          <a:xfrm>
            <a:off x="6932612" y="1479394"/>
            <a:ext cx="4015897" cy="5196289"/>
          </a:xfrm>
          <a:prstGeom prst="rect">
            <a:avLst/>
          </a:prstGeom>
        </p:spPr>
      </p:pic>
      <p:pic>
        <p:nvPicPr>
          <p:cNvPr id="4" name="Picture 3" descr="Page one of the Surface Water Rights Change of Ownership Form" title="Surface Water Rights Change of Ownership Form "/>
          <p:cNvPicPr>
            <a:picLocks noChangeAspect="1"/>
          </p:cNvPicPr>
          <p:nvPr/>
        </p:nvPicPr>
        <p:blipFill>
          <a:blip r:embed="rId4"/>
          <a:stretch>
            <a:fillRect/>
          </a:stretch>
        </p:blipFill>
        <p:spPr>
          <a:xfrm>
            <a:off x="2540667" y="1479395"/>
            <a:ext cx="4010945" cy="5196289"/>
          </a:xfrm>
          <a:prstGeom prst="rect">
            <a:avLst/>
          </a:prstGeom>
        </p:spPr>
      </p:pic>
      <p:sp>
        <p:nvSpPr>
          <p:cNvPr id="7" name="Title 6"/>
          <p:cNvSpPr>
            <a:spLocks noGrp="1"/>
          </p:cNvSpPr>
          <p:nvPr>
            <p:ph type="title"/>
          </p:nvPr>
        </p:nvSpPr>
        <p:spPr>
          <a:xfrm>
            <a:off x="1979612" y="228600"/>
            <a:ext cx="9144001" cy="1219200"/>
          </a:xfrm>
        </p:spPr>
        <p:txBody>
          <a:bodyPr>
            <a:normAutofit fontScale="90000"/>
          </a:bodyPr>
          <a:lstStyle/>
          <a:p>
            <a:r>
              <a:rPr lang="en-US" sz="4000" b="1" dirty="0"/>
              <a:t>Change of Ownership Form No. 10204:</a:t>
            </a:r>
            <a:br>
              <a:rPr lang="en-US" sz="4000" b="1" dirty="0"/>
            </a:br>
            <a:r>
              <a:rPr lang="en-US" sz="4000" b="1" dirty="0"/>
              <a:t>2 Form Pages, 4 instruction pages</a:t>
            </a:r>
            <a:endParaRPr lang="en-US" dirty="0"/>
          </a:p>
        </p:txBody>
      </p:sp>
    </p:spTree>
    <p:extLst>
      <p:ext uri="{BB962C8B-B14F-4D97-AF65-F5344CB8AC3E}">
        <p14:creationId xmlns:p14="http://schemas.microsoft.com/office/powerpoint/2010/main" val="183087655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ubmitted Plat map showing current property, total acreage, and other adjacent properties. " title="&quot;Brewster Tract&qu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flipV="1">
            <a:off x="9036417" y="3344195"/>
            <a:ext cx="2433637" cy="32435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 descr="Original map showing location of TWC tracts." title="TWC Tract H-380"/>
          <p:cNvPicPr>
            <a:picLocks noChangeAspect="1"/>
          </p:cNvPicPr>
          <p:nvPr/>
        </p:nvPicPr>
        <p:blipFill rotWithShape="1">
          <a:blip r:embed="rId4"/>
          <a:srcRect l="33415" t="455" r="13013" b="15455"/>
          <a:stretch/>
        </p:blipFill>
        <p:spPr>
          <a:xfrm>
            <a:off x="9036418" y="228600"/>
            <a:ext cx="2433637" cy="3104985"/>
          </a:xfrm>
          <a:prstGeom prst="rect">
            <a:avLst/>
          </a:prstGeom>
        </p:spPr>
      </p:pic>
      <p:sp>
        <p:nvSpPr>
          <p:cNvPr id="3" name="Text"/>
          <p:cNvSpPr>
            <a:spLocks noGrp="1"/>
          </p:cNvSpPr>
          <p:nvPr>
            <p:ph idx="1"/>
          </p:nvPr>
        </p:nvSpPr>
        <p:spPr>
          <a:xfrm>
            <a:off x="1979613" y="1981200"/>
            <a:ext cx="5943599" cy="4419600"/>
          </a:xfrm>
        </p:spPr>
        <p:txBody>
          <a:bodyPr/>
          <a:lstStyle/>
          <a:p>
            <a:r>
              <a:rPr lang="en-US" sz="2800" dirty="0">
                <a:latin typeface="Vedana"/>
                <a:ea typeface="Verdana" panose="020B0604030504040204" pitchFamily="34" charset="0"/>
                <a:cs typeface="Verdana" panose="020B0604030504040204" pitchFamily="34" charset="0"/>
              </a:rPr>
              <a:t>Plat Map – A p</a:t>
            </a:r>
            <a:r>
              <a:rPr lang="en-US" sz="2800" dirty="0">
                <a:latin typeface="Vedana"/>
              </a:rPr>
              <a:t>lat map is a document drawn to scale, showing the divisions of a piece of land.</a:t>
            </a:r>
          </a:p>
          <a:p>
            <a:pPr lvl="1"/>
            <a:endParaRPr lang="en-US" dirty="0">
              <a:latin typeface="Verdana" panose="020B0604030504040204" pitchFamily="34" charset="0"/>
              <a:ea typeface="Verdana" panose="020B0604030504040204" pitchFamily="34" charset="0"/>
              <a:cs typeface="Verdana" panose="020B0604030504040204" pitchFamily="34" charset="0"/>
            </a:endParaRPr>
          </a:p>
          <a:p>
            <a:pPr lvl="1"/>
            <a:r>
              <a:rPr lang="en-US" sz="2200" dirty="0">
                <a:latin typeface="Verdana" panose="020B0604030504040204" pitchFamily="34" charset="0"/>
                <a:ea typeface="Verdana" panose="020B0604030504040204" pitchFamily="34" charset="0"/>
                <a:cs typeface="Verdana" panose="020B0604030504040204" pitchFamily="34" charset="0"/>
              </a:rPr>
              <a:t>Provides a recent or updated visual of the land conveyed in a deed or set of deeds.</a:t>
            </a:r>
          </a:p>
          <a:p>
            <a:pPr lvl="1"/>
            <a:endParaRPr lang="en-US" sz="2200" dirty="0">
              <a:latin typeface="Verdana" panose="020B0604030504040204" pitchFamily="34" charset="0"/>
              <a:ea typeface="Verdana" panose="020B0604030504040204" pitchFamily="34" charset="0"/>
              <a:cs typeface="Verdana" panose="020B0604030504040204" pitchFamily="34" charset="0"/>
            </a:endParaRPr>
          </a:p>
          <a:p>
            <a:pPr lvl="1"/>
            <a:r>
              <a:rPr lang="en-US" sz="2200" dirty="0">
                <a:latin typeface="Verdana" panose="020B0604030504040204" pitchFamily="34" charset="0"/>
                <a:ea typeface="Verdana" panose="020B0604030504040204" pitchFamily="34" charset="0"/>
                <a:cs typeface="Verdana" panose="020B0604030504040204" pitchFamily="34" charset="0"/>
              </a:rPr>
              <a:t>Can aid in processing a change of ownership if the land descriptions are unclear or the land has changed over time.</a:t>
            </a:r>
          </a:p>
        </p:txBody>
      </p:sp>
      <p:sp>
        <p:nvSpPr>
          <p:cNvPr id="2" name="Title 1"/>
          <p:cNvSpPr>
            <a:spLocks noGrp="1"/>
          </p:cNvSpPr>
          <p:nvPr>
            <p:ph type="title"/>
          </p:nvPr>
        </p:nvSpPr>
        <p:spPr/>
        <p:txBody>
          <a:bodyPr>
            <a:normAutofit/>
          </a:bodyPr>
          <a:lstStyle/>
          <a:p>
            <a:r>
              <a:rPr lang="en-US" sz="4400" b="1" dirty="0">
                <a:latin typeface="Verdana" panose="020B0604030504040204" pitchFamily="34" charset="0"/>
                <a:ea typeface="Verdana" panose="020B0604030504040204" pitchFamily="34" charset="0"/>
                <a:cs typeface="Verdana" panose="020B0604030504040204" pitchFamily="34" charset="0"/>
              </a:rPr>
              <a:t>Value of a Plat Map</a:t>
            </a:r>
          </a:p>
        </p:txBody>
      </p:sp>
    </p:spTree>
    <p:extLst>
      <p:ext uri="{BB962C8B-B14F-4D97-AF65-F5344CB8AC3E}">
        <p14:creationId xmlns:p14="http://schemas.microsoft.com/office/powerpoint/2010/main" val="200136953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Use description form 2005 Memo. Appurtenant acreage is now found to be 122.27 acres (a 43.02-acre tract and 79.25-acre tract) in the same three surveys."/>
          <p:cNvPicPr>
            <a:picLocks noChangeAspect="1"/>
          </p:cNvPicPr>
          <p:nvPr/>
        </p:nvPicPr>
        <p:blipFill>
          <a:blip r:embed="rId3"/>
          <a:stretch>
            <a:fillRect/>
          </a:stretch>
        </p:blipFill>
        <p:spPr>
          <a:xfrm>
            <a:off x="1306508" y="4953000"/>
            <a:ext cx="10487024" cy="1447800"/>
          </a:xfrm>
          <a:prstGeom prst="rect">
            <a:avLst/>
          </a:prstGeom>
        </p:spPr>
      </p:pic>
      <p:sp>
        <p:nvSpPr>
          <p:cNvPr id="11" name="Rectangle 10" descr="highlight"/>
          <p:cNvSpPr/>
          <p:nvPr/>
        </p:nvSpPr>
        <p:spPr>
          <a:xfrm>
            <a:off x="10212383" y="5430199"/>
            <a:ext cx="1381306" cy="271693"/>
          </a:xfrm>
          <a:prstGeom prst="rect">
            <a:avLst/>
          </a:prstGeom>
          <a:solidFill>
            <a:srgbClr val="FFFF00">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descr="highlight"/>
          <p:cNvSpPr/>
          <p:nvPr/>
        </p:nvSpPr>
        <p:spPr>
          <a:xfrm>
            <a:off x="9319310" y="5428251"/>
            <a:ext cx="508902" cy="271694"/>
          </a:xfrm>
          <a:prstGeom prst="rect">
            <a:avLst/>
          </a:prstGeom>
          <a:solidFill>
            <a:srgbClr val="FFFF00">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descr="highlight"/>
          <p:cNvSpPr/>
          <p:nvPr/>
        </p:nvSpPr>
        <p:spPr>
          <a:xfrm>
            <a:off x="6246812" y="5428251"/>
            <a:ext cx="1017805" cy="271693"/>
          </a:xfrm>
          <a:prstGeom prst="rect">
            <a:avLst/>
          </a:prstGeom>
          <a:solidFill>
            <a:srgbClr val="FFFF00">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6"/>
          <p:cNvSpPr>
            <a:spLocks noGrp="1"/>
          </p:cNvSpPr>
          <p:nvPr>
            <p:ph type="body" sz="quarter" idx="3"/>
          </p:nvPr>
        </p:nvSpPr>
        <p:spPr>
          <a:xfrm>
            <a:off x="1702398" y="3980451"/>
            <a:ext cx="4416552" cy="838200"/>
          </a:xfrm>
        </p:spPr>
        <p:txBody>
          <a:bodyPr/>
          <a:lstStyle/>
          <a:p>
            <a:r>
              <a:rPr lang="en-US" dirty="0"/>
              <a:t>2005 Memo</a:t>
            </a:r>
          </a:p>
          <a:p>
            <a:pPr marL="342900" indent="-342900">
              <a:buFont typeface="Arial" panose="020B0604020202020204" pitchFamily="34" charset="0"/>
              <a:buChar char="•"/>
            </a:pPr>
            <a:r>
              <a:rPr lang="en-US" sz="1800" dirty="0"/>
              <a:t>Tract has been divided</a:t>
            </a:r>
          </a:p>
          <a:p>
            <a:pPr marL="342900" indent="-342900">
              <a:buFont typeface="Arial" panose="020B0604020202020204" pitchFamily="34" charset="0"/>
              <a:buChar char="•"/>
            </a:pPr>
            <a:r>
              <a:rPr lang="en-US" sz="1800" dirty="0"/>
              <a:t>New acreage total</a:t>
            </a:r>
          </a:p>
        </p:txBody>
      </p:sp>
      <p:pic>
        <p:nvPicPr>
          <p:cNvPr id="5" name="Picture 4" descr="Use description from original permit. Appurtenant acreage is indicated as 124 acres located in three Abstracts with no metes and bounds description."/>
          <p:cNvPicPr>
            <a:picLocks noChangeAspect="1"/>
          </p:cNvPicPr>
          <p:nvPr/>
        </p:nvPicPr>
        <p:blipFill>
          <a:blip r:embed="rId4"/>
          <a:stretch>
            <a:fillRect/>
          </a:stretch>
        </p:blipFill>
        <p:spPr>
          <a:xfrm>
            <a:off x="2887658" y="1373132"/>
            <a:ext cx="7324725" cy="2286000"/>
          </a:xfrm>
          <a:prstGeom prst="rect">
            <a:avLst/>
          </a:prstGeom>
        </p:spPr>
      </p:pic>
      <p:sp>
        <p:nvSpPr>
          <p:cNvPr id="8" name="Rectangle 7" descr="highlight"/>
          <p:cNvSpPr/>
          <p:nvPr/>
        </p:nvSpPr>
        <p:spPr>
          <a:xfrm>
            <a:off x="7999412" y="2142607"/>
            <a:ext cx="1066800" cy="291355"/>
          </a:xfrm>
          <a:prstGeom prst="rect">
            <a:avLst/>
          </a:prstGeom>
          <a:solidFill>
            <a:srgbClr val="FFFF00">
              <a:alpha val="2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idx="1"/>
          </p:nvPr>
        </p:nvSpPr>
        <p:spPr>
          <a:xfrm>
            <a:off x="1978022" y="700513"/>
            <a:ext cx="4416552" cy="838200"/>
          </a:xfrm>
        </p:spPr>
        <p:txBody>
          <a:bodyPr/>
          <a:lstStyle/>
          <a:p>
            <a:r>
              <a:rPr lang="en-US" dirty="0"/>
              <a:t>Original Water Right </a:t>
            </a:r>
          </a:p>
        </p:txBody>
      </p:sp>
      <p:sp>
        <p:nvSpPr>
          <p:cNvPr id="21" name="Title 20"/>
          <p:cNvSpPr>
            <a:spLocks noGrp="1"/>
          </p:cNvSpPr>
          <p:nvPr>
            <p:ph type="title"/>
          </p:nvPr>
        </p:nvSpPr>
        <p:spPr>
          <a:xfrm>
            <a:off x="1978022" y="-396816"/>
            <a:ext cx="9144001" cy="1219200"/>
          </a:xfrm>
        </p:spPr>
        <p:txBody>
          <a:bodyPr/>
          <a:lstStyle/>
          <a:p>
            <a:r>
              <a:rPr lang="en-US" dirty="0"/>
              <a:t>An Example of Map Use:</a:t>
            </a:r>
          </a:p>
        </p:txBody>
      </p:sp>
    </p:spTree>
    <p:extLst>
      <p:ext uri="{BB962C8B-B14F-4D97-AF65-F5344CB8AC3E}">
        <p14:creationId xmlns:p14="http://schemas.microsoft.com/office/powerpoint/2010/main" val="249616823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737" y="348290"/>
            <a:ext cx="11125200" cy="881533"/>
          </a:xfrm>
        </p:spPr>
        <p:txBody>
          <a:bodyPr/>
          <a:lstStyle/>
          <a:p>
            <a:r>
              <a:rPr lang="en-US" dirty="0"/>
              <a:t>2005 Memo: acreage breakdown</a:t>
            </a:r>
          </a:p>
        </p:txBody>
      </p:sp>
      <p:sp>
        <p:nvSpPr>
          <p:cNvPr id="3" name="TextBox 2">
            <a:extLst>
              <a:ext uri="{FF2B5EF4-FFF2-40B4-BE49-F238E27FC236}">
                <a16:creationId xmlns:a16="http://schemas.microsoft.com/office/drawing/2014/main" id="{A2D5627A-6EC3-4EA0-88DF-9B52E5147DDA}"/>
              </a:ext>
            </a:extLst>
          </p:cNvPr>
          <p:cNvSpPr txBox="1"/>
          <p:nvPr/>
        </p:nvSpPr>
        <p:spPr>
          <a:xfrm>
            <a:off x="760411" y="1905000"/>
            <a:ext cx="10677525" cy="1754326"/>
          </a:xfrm>
          <a:prstGeom prst="rect">
            <a:avLst/>
          </a:prstGeom>
          <a:noFill/>
        </p:spPr>
        <p:txBody>
          <a:bodyPr wrap="square" rtlCol="0">
            <a:spAutoFit/>
          </a:bodyPr>
          <a:lstStyle/>
          <a:p>
            <a:r>
              <a:rPr lang="en-US" dirty="0"/>
              <a:t>The referenced deed indicated that Cliff Dweller, et </a:t>
            </a:r>
            <a:r>
              <a:rPr lang="en-US" dirty="0" err="1"/>
              <a:t>ux</a:t>
            </a:r>
            <a:r>
              <a:rPr lang="en-US" dirty="0"/>
              <a:t>, had acquired another tract of 63.868 acres, by a deed of record in Volume 1330, Page 483 of the Real Records of Hood County. According to Bill </a:t>
            </a:r>
            <a:r>
              <a:rPr lang="en-US" dirty="0" err="1"/>
              <a:t>Foldd’s</a:t>
            </a:r>
            <a:r>
              <a:rPr lang="en-US" dirty="0"/>
              <a:t> letter dated March 1, 1995, neither he nor the Elmer Fudd Farms had any interest left in the water right involved. An attempt is being made to secure a copy of the Dweller’s deed to the 63,868 acre-tract in order to determine if it included the above listed 21.486 acre-and 11.235 acre-portions of the 122.27 acre-tract.</a:t>
            </a:r>
          </a:p>
        </p:txBody>
      </p:sp>
      <p:sp>
        <p:nvSpPr>
          <p:cNvPr id="4" name="TextBox 3">
            <a:extLst>
              <a:ext uri="{FF2B5EF4-FFF2-40B4-BE49-F238E27FC236}">
                <a16:creationId xmlns:a16="http://schemas.microsoft.com/office/drawing/2014/main" id="{6D41CB48-E418-401D-9662-AAF621A056B8}"/>
              </a:ext>
            </a:extLst>
          </p:cNvPr>
          <p:cNvSpPr txBox="1"/>
          <p:nvPr/>
        </p:nvSpPr>
        <p:spPr>
          <a:xfrm>
            <a:off x="608012" y="4114800"/>
            <a:ext cx="11201400" cy="2585323"/>
          </a:xfrm>
          <a:prstGeom prst="rect">
            <a:avLst/>
          </a:prstGeom>
          <a:solidFill>
            <a:schemeClr val="tx1"/>
          </a:solidFill>
        </p:spPr>
        <p:txBody>
          <a:bodyPr wrap="square" rtlCol="0">
            <a:spAutoFit/>
          </a:bodyPr>
          <a:lstStyle/>
          <a:p>
            <a:r>
              <a:rPr lang="en-US" dirty="0">
                <a:solidFill>
                  <a:schemeClr val="bg1">
                    <a:lumMod val="95000"/>
                    <a:lumOff val="5000"/>
                  </a:schemeClr>
                </a:solidFill>
              </a:rPr>
              <a:t>The ownership of the reservoirs, land and, on a proportionate basis, of the water rights is established as follows:</a:t>
            </a:r>
          </a:p>
          <a:p>
            <a:pPr marL="342900" indent="-342900">
              <a:buAutoNum type="arabicPeriod"/>
            </a:pPr>
            <a:r>
              <a:rPr lang="en-US" dirty="0">
                <a:solidFill>
                  <a:schemeClr val="bg1">
                    <a:lumMod val="95000"/>
                    <a:lumOff val="5000"/>
                  </a:schemeClr>
                </a:solidFill>
              </a:rPr>
              <a:t>Elmer Fudd Farms	2.99 ac/</a:t>
            </a:r>
            <a:r>
              <a:rPr lang="en-US" dirty="0" err="1">
                <a:solidFill>
                  <a:schemeClr val="bg1">
                    <a:lumMod val="95000"/>
                    <a:lumOff val="5000"/>
                  </a:schemeClr>
                </a:solidFill>
              </a:rPr>
              <a:t>ft</a:t>
            </a:r>
            <a:r>
              <a:rPr lang="en-US" dirty="0">
                <a:solidFill>
                  <a:schemeClr val="bg1">
                    <a:lumMod val="95000"/>
                    <a:lumOff val="5000"/>
                  </a:schemeClr>
                </a:solidFill>
              </a:rPr>
              <a:t> per annum for irrigation of 9.67 ac out of 21.486 ac</a:t>
            </a:r>
          </a:p>
          <a:p>
            <a:pPr marL="342900" indent="-342900">
              <a:buAutoNum type="arabicPeriod"/>
            </a:pPr>
            <a:r>
              <a:rPr lang="en-US" dirty="0">
                <a:solidFill>
                  <a:schemeClr val="bg1">
                    <a:lumMod val="95000"/>
                    <a:lumOff val="5000"/>
                  </a:schemeClr>
                </a:solidFill>
              </a:rPr>
              <a:t>John Smith 		Part of Reservoir No. 2, and 2.40 ac/</a:t>
            </a:r>
            <a:r>
              <a:rPr lang="en-US" dirty="0" err="1">
                <a:solidFill>
                  <a:schemeClr val="bg1">
                    <a:lumMod val="95000"/>
                    <a:lumOff val="5000"/>
                  </a:schemeClr>
                </a:solidFill>
              </a:rPr>
              <a:t>ft</a:t>
            </a:r>
            <a:r>
              <a:rPr lang="en-US" dirty="0">
                <a:solidFill>
                  <a:schemeClr val="bg1">
                    <a:lumMod val="95000"/>
                    <a:lumOff val="5000"/>
                  </a:schemeClr>
                </a:solidFill>
              </a:rPr>
              <a:t> per annum for irrigation of 7.77 ac 				out of 17.269 ac</a:t>
            </a:r>
          </a:p>
          <a:p>
            <a:pPr marL="342900" indent="-342900">
              <a:buAutoNum type="arabicPeriod"/>
            </a:pPr>
            <a:r>
              <a:rPr lang="en-US" dirty="0">
                <a:solidFill>
                  <a:schemeClr val="bg1">
                    <a:lumMod val="95000"/>
                    <a:lumOff val="5000"/>
                  </a:schemeClr>
                </a:solidFill>
              </a:rPr>
              <a:t>Bill </a:t>
            </a:r>
            <a:r>
              <a:rPr lang="en-US" dirty="0" err="1">
                <a:solidFill>
                  <a:schemeClr val="bg1">
                    <a:lumMod val="95000"/>
                    <a:lumOff val="5000"/>
                  </a:schemeClr>
                </a:solidFill>
              </a:rPr>
              <a:t>Foldd</a:t>
            </a:r>
            <a:r>
              <a:rPr lang="en-US" dirty="0">
                <a:solidFill>
                  <a:schemeClr val="bg1">
                    <a:lumMod val="95000"/>
                    <a:lumOff val="5000"/>
                  </a:schemeClr>
                </a:solidFill>
              </a:rPr>
              <a:t>		1.56 ac/</a:t>
            </a:r>
            <a:r>
              <a:rPr lang="en-US" dirty="0" err="1">
                <a:solidFill>
                  <a:schemeClr val="bg1">
                    <a:lumMod val="95000"/>
                    <a:lumOff val="5000"/>
                  </a:schemeClr>
                </a:solidFill>
              </a:rPr>
              <a:t>ft</a:t>
            </a:r>
            <a:r>
              <a:rPr lang="en-US" dirty="0">
                <a:solidFill>
                  <a:schemeClr val="bg1">
                    <a:lumMod val="95000"/>
                    <a:lumOff val="5000"/>
                  </a:schemeClr>
                </a:solidFill>
              </a:rPr>
              <a:t> per annum for irrigation of 5.05 ac out of 11.235 ac</a:t>
            </a:r>
          </a:p>
          <a:p>
            <a:pPr marL="342900" indent="-342900">
              <a:buAutoNum type="arabicPeriod"/>
            </a:pPr>
            <a:r>
              <a:rPr lang="en-US" dirty="0">
                <a:solidFill>
                  <a:schemeClr val="bg1">
                    <a:lumMod val="95000"/>
                    <a:lumOff val="5000"/>
                  </a:schemeClr>
                </a:solidFill>
              </a:rPr>
              <a:t>Cliff Dweller		Reservoir No. 1, part of reservoir No. 2, and 10.05 ac/</a:t>
            </a:r>
            <a:r>
              <a:rPr lang="en-US" dirty="0" err="1">
                <a:solidFill>
                  <a:schemeClr val="bg1">
                    <a:lumMod val="95000"/>
                    <a:lumOff val="5000"/>
                  </a:schemeClr>
                </a:solidFill>
              </a:rPr>
              <a:t>ft</a:t>
            </a:r>
            <a:r>
              <a:rPr lang="en-US" dirty="0">
                <a:solidFill>
                  <a:schemeClr val="bg1">
                    <a:lumMod val="95000"/>
                    <a:lumOff val="5000"/>
                  </a:schemeClr>
                </a:solidFill>
              </a:rPr>
              <a:t> per annum for 				</a:t>
            </a:r>
            <a:r>
              <a:rPr lang="en-US" u="sng" dirty="0">
                <a:solidFill>
                  <a:schemeClr val="bg1">
                    <a:lumMod val="95000"/>
                    <a:lumOff val="5000"/>
                  </a:schemeClr>
                </a:solidFill>
              </a:rPr>
              <a:t>irrigation of 32.51 ac out of 72.28 ac                                                      </a:t>
            </a:r>
          </a:p>
          <a:p>
            <a:r>
              <a:rPr lang="en-US" dirty="0">
                <a:solidFill>
                  <a:schemeClr val="bg1">
                    <a:lumMod val="95000"/>
                    <a:lumOff val="5000"/>
                  </a:schemeClr>
                </a:solidFill>
              </a:rPr>
              <a:t>			Two reservoirs and 17.00 ac/</a:t>
            </a:r>
            <a:r>
              <a:rPr lang="en-US" dirty="0" err="1">
                <a:solidFill>
                  <a:schemeClr val="bg1">
                    <a:lumMod val="95000"/>
                    <a:lumOff val="5000"/>
                  </a:schemeClr>
                </a:solidFill>
              </a:rPr>
              <a:t>ft</a:t>
            </a:r>
            <a:r>
              <a:rPr lang="en-US" dirty="0">
                <a:solidFill>
                  <a:schemeClr val="bg1">
                    <a:lumMod val="95000"/>
                    <a:lumOff val="5000"/>
                  </a:schemeClr>
                </a:solidFill>
              </a:rPr>
              <a:t> for irrigation of 55 ac out of 122.27 ac </a:t>
            </a:r>
          </a:p>
        </p:txBody>
      </p:sp>
    </p:spTree>
    <p:extLst>
      <p:ext uri="{BB962C8B-B14F-4D97-AF65-F5344CB8AC3E}">
        <p14:creationId xmlns:p14="http://schemas.microsoft.com/office/powerpoint/2010/main" val="82831743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08412" y="2286000"/>
            <a:ext cx="4648200" cy="646331"/>
          </a:xfrm>
          <a:prstGeom prst="rect">
            <a:avLst/>
          </a:prstGeom>
          <a:noFill/>
        </p:spPr>
        <p:txBody>
          <a:bodyPr wrap="square" rtlCol="0">
            <a:spAutoFit/>
          </a:bodyPr>
          <a:lstStyle/>
          <a:p>
            <a:r>
              <a:rPr lang="en-US" dirty="0" err="1"/>
              <a:t>Satelite</a:t>
            </a:r>
            <a:r>
              <a:rPr lang="en-US" dirty="0"/>
              <a:t> image overlaid by tract boundaries.  </a:t>
            </a:r>
          </a:p>
        </p:txBody>
      </p:sp>
      <p:pic>
        <p:nvPicPr>
          <p:cNvPr id="6" name="Picture 5" descr="Map with sattelite basemap showing metes and bounds of tracts in appurtenant land."/>
          <p:cNvPicPr>
            <a:picLocks noChangeAspect="1"/>
          </p:cNvPicPr>
          <p:nvPr/>
        </p:nvPicPr>
        <p:blipFill>
          <a:blip r:embed="rId3"/>
          <a:stretch>
            <a:fillRect/>
          </a:stretch>
        </p:blipFill>
        <p:spPr>
          <a:xfrm>
            <a:off x="3286913" y="914400"/>
            <a:ext cx="5614998" cy="5943600"/>
          </a:xfrm>
          <a:prstGeom prst="rect">
            <a:avLst/>
          </a:prstGeom>
        </p:spPr>
      </p:pic>
      <p:sp>
        <p:nvSpPr>
          <p:cNvPr id="12" name="Title 3"/>
          <p:cNvSpPr>
            <a:spLocks noGrp="1"/>
          </p:cNvSpPr>
          <p:nvPr>
            <p:ph type="title"/>
          </p:nvPr>
        </p:nvSpPr>
        <p:spPr>
          <a:xfrm>
            <a:off x="1674813" y="-21771"/>
            <a:ext cx="8839198" cy="1431925"/>
          </a:xfrm>
        </p:spPr>
        <p:txBody>
          <a:bodyPr>
            <a:normAutofit fontScale="90000"/>
          </a:bodyPr>
          <a:lstStyle/>
          <a:p>
            <a:r>
              <a:rPr lang="en-US" dirty="0"/>
              <a:t>Map of Current Tracts (Satellite)</a:t>
            </a:r>
            <a:br>
              <a:rPr lang="en-US" dirty="0"/>
            </a:br>
            <a:endParaRPr lang="en-US" dirty="0"/>
          </a:p>
        </p:txBody>
      </p:sp>
    </p:spTree>
    <p:extLst>
      <p:ext uri="{BB962C8B-B14F-4D97-AF65-F5344CB8AC3E}">
        <p14:creationId xmlns:p14="http://schemas.microsoft.com/office/powerpoint/2010/main" val="14728809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56012" y="3810000"/>
            <a:ext cx="5249503" cy="369332"/>
          </a:xfrm>
          <a:prstGeom prst="rect">
            <a:avLst/>
          </a:prstGeom>
          <a:noFill/>
        </p:spPr>
        <p:txBody>
          <a:bodyPr wrap="square" rtlCol="0">
            <a:spAutoFit/>
          </a:bodyPr>
          <a:lstStyle/>
          <a:p>
            <a:r>
              <a:rPr lang="en-US" dirty="0"/>
              <a:t>Terrain image overlaid by tract boundaries.  </a:t>
            </a:r>
          </a:p>
        </p:txBody>
      </p:sp>
      <p:pic>
        <p:nvPicPr>
          <p:cNvPr id="11" name="Picture 10" descr="Map with terrain basemap showing metes and bounds of tracts in appurtenant land, as well as location of reservoir in tracts."/>
          <p:cNvPicPr>
            <a:picLocks noChangeAspect="1"/>
          </p:cNvPicPr>
          <p:nvPr/>
        </p:nvPicPr>
        <p:blipFill>
          <a:blip r:embed="rId3"/>
          <a:stretch>
            <a:fillRect/>
          </a:stretch>
        </p:blipFill>
        <p:spPr>
          <a:xfrm>
            <a:off x="3283309" y="879011"/>
            <a:ext cx="5622206" cy="5978989"/>
          </a:xfrm>
          <a:prstGeom prst="rect">
            <a:avLst/>
          </a:prstGeom>
        </p:spPr>
      </p:pic>
      <p:sp>
        <p:nvSpPr>
          <p:cNvPr id="7" name="Line Callout 1 6" descr="Reservoir Location"/>
          <p:cNvSpPr/>
          <p:nvPr/>
        </p:nvSpPr>
        <p:spPr>
          <a:xfrm>
            <a:off x="7237059" y="2766608"/>
            <a:ext cx="1668456" cy="304800"/>
          </a:xfrm>
          <a:prstGeom prst="borderCallout1">
            <a:avLst>
              <a:gd name="adj1" fmla="val 57322"/>
              <a:gd name="adj2" fmla="val -1287"/>
              <a:gd name="adj3" fmla="val 112500"/>
              <a:gd name="adj4" fmla="val -38333"/>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7331489" y="2732854"/>
            <a:ext cx="1676400" cy="338554"/>
          </a:xfrm>
          <a:prstGeom prst="rect">
            <a:avLst/>
          </a:prstGeom>
          <a:noFill/>
        </p:spPr>
        <p:txBody>
          <a:bodyPr wrap="square" rtlCol="0">
            <a:spAutoFit/>
          </a:bodyPr>
          <a:lstStyle/>
          <a:p>
            <a:r>
              <a:rPr lang="en-US" sz="1600" dirty="0">
                <a:solidFill>
                  <a:schemeClr val="bg1"/>
                </a:solidFill>
              </a:rPr>
              <a:t>Reservoir</a:t>
            </a:r>
          </a:p>
        </p:txBody>
      </p:sp>
      <p:sp>
        <p:nvSpPr>
          <p:cNvPr id="10" name="Title 3"/>
          <p:cNvSpPr>
            <a:spLocks noGrp="1"/>
          </p:cNvSpPr>
          <p:nvPr>
            <p:ph type="title"/>
          </p:nvPr>
        </p:nvSpPr>
        <p:spPr>
          <a:xfrm>
            <a:off x="1827211" y="-39189"/>
            <a:ext cx="8534402" cy="1431925"/>
          </a:xfrm>
        </p:spPr>
        <p:txBody>
          <a:bodyPr>
            <a:normAutofit fontScale="90000"/>
          </a:bodyPr>
          <a:lstStyle/>
          <a:p>
            <a:r>
              <a:rPr lang="en-US" dirty="0"/>
              <a:t>Map of Current Tracts (Terrain)</a:t>
            </a:r>
            <a:br>
              <a:rPr lang="en-US" dirty="0"/>
            </a:br>
            <a:endParaRPr lang="en-US" dirty="0"/>
          </a:p>
        </p:txBody>
      </p:sp>
    </p:spTree>
    <p:extLst>
      <p:ext uri="{BB962C8B-B14F-4D97-AF65-F5344CB8AC3E}">
        <p14:creationId xmlns:p14="http://schemas.microsoft.com/office/powerpoint/2010/main" val="88010861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a:latin typeface="Verdana" panose="020B0604030504040204" pitchFamily="34" charset="0"/>
                <a:ea typeface="Verdana" panose="020B0604030504040204" pitchFamily="34" charset="0"/>
                <a:cs typeface="Verdana" panose="020B0604030504040204" pitchFamily="34" charset="0"/>
              </a:rPr>
              <a:t>Incomplete Change of Ownership packages.</a:t>
            </a:r>
          </a:p>
          <a:p>
            <a:pPr lvl="1"/>
            <a:r>
              <a:rPr lang="en-US" dirty="0">
                <a:latin typeface="Verdana" panose="020B0604030504040204" pitchFamily="34" charset="0"/>
                <a:ea typeface="Verdana" panose="020B0604030504040204" pitchFamily="34" charset="0"/>
                <a:cs typeface="Verdana" panose="020B0604030504040204" pitchFamily="34" charset="0"/>
              </a:rPr>
              <a:t>Missing or un-notarized application form.</a:t>
            </a:r>
          </a:p>
          <a:p>
            <a:pPr lvl="1"/>
            <a:r>
              <a:rPr lang="en-US" dirty="0">
                <a:latin typeface="Verdana" panose="020B0604030504040204" pitchFamily="34" charset="0"/>
                <a:ea typeface="Verdana" panose="020B0604030504040204" pitchFamily="34" charset="0"/>
                <a:cs typeface="Verdana" panose="020B0604030504040204" pitchFamily="34" charset="0"/>
              </a:rPr>
              <a:t>Missing fee (§295.139).</a:t>
            </a:r>
          </a:p>
          <a:p>
            <a:pPr lvl="2"/>
            <a:r>
              <a:rPr lang="en-US" dirty="0">
                <a:latin typeface="Verdana" panose="020B0604030504040204" pitchFamily="34" charset="0"/>
                <a:ea typeface="Verdana" panose="020B0604030504040204" pitchFamily="34" charset="0"/>
                <a:cs typeface="Verdana" panose="020B0604030504040204" pitchFamily="34" charset="0"/>
              </a:rPr>
              <a:t>Standard practice is one fee per application per water right.</a:t>
            </a:r>
          </a:p>
          <a:p>
            <a:pPr lvl="1"/>
            <a:r>
              <a:rPr lang="en-US" dirty="0">
                <a:latin typeface="Verdana" panose="020B0604030504040204" pitchFamily="34" charset="0"/>
                <a:ea typeface="Verdana" panose="020B0604030504040204" pitchFamily="34" charset="0"/>
                <a:cs typeface="Verdana" panose="020B0604030504040204" pitchFamily="34" charset="0"/>
              </a:rPr>
              <a:t>Documents that have not been recorded with the County Clerk (§297.83).</a:t>
            </a:r>
          </a:p>
          <a:p>
            <a:pPr lvl="1"/>
            <a:r>
              <a:rPr lang="en-US" dirty="0">
                <a:latin typeface="Verdana" panose="020B0604030504040204" pitchFamily="34" charset="0"/>
                <a:ea typeface="Verdana" panose="020B0604030504040204" pitchFamily="34" charset="0"/>
                <a:cs typeface="Verdana" panose="020B0604030504040204" pitchFamily="34" charset="0"/>
              </a:rPr>
              <a:t>Incomplete contact information.</a:t>
            </a:r>
          </a:p>
          <a:p>
            <a:pPr lvl="1"/>
            <a:r>
              <a:rPr lang="en-US" dirty="0">
                <a:latin typeface="Verdana" panose="020B0604030504040204" pitchFamily="34" charset="0"/>
                <a:ea typeface="Verdana" panose="020B0604030504040204" pitchFamily="34" charset="0"/>
                <a:cs typeface="Verdana" panose="020B0604030504040204" pitchFamily="34" charset="0"/>
              </a:rPr>
              <a:t>Including a plat map is always a good idea.</a:t>
            </a:r>
          </a:p>
          <a:p>
            <a:r>
              <a:rPr lang="en-US" dirty="0">
                <a:latin typeface="Verdana" panose="020B0604030504040204" pitchFamily="34" charset="0"/>
                <a:ea typeface="Verdana" panose="020B0604030504040204" pitchFamily="34" charset="0"/>
                <a:cs typeface="Verdana" panose="020B0604030504040204" pitchFamily="34" charset="0"/>
              </a:rPr>
              <a:t>Unclear conveyance documents.</a:t>
            </a:r>
          </a:p>
          <a:p>
            <a:r>
              <a:rPr lang="en-US" dirty="0">
                <a:latin typeface="Verdana" panose="020B0604030504040204" pitchFamily="34" charset="0"/>
                <a:ea typeface="Verdana" panose="020B0604030504040204" pitchFamily="34" charset="0"/>
                <a:cs typeface="Verdana" panose="020B0604030504040204" pitchFamily="34" charset="0"/>
              </a:rPr>
              <a:t>Gaps in recorded chain of title.</a:t>
            </a:r>
          </a:p>
          <a:p>
            <a:r>
              <a:rPr lang="en-US" dirty="0">
                <a:latin typeface="Verdana" panose="020B0604030504040204" pitchFamily="34" charset="0"/>
                <a:ea typeface="Verdana" panose="020B0604030504040204" pitchFamily="34" charset="0"/>
                <a:cs typeface="Verdana" panose="020B0604030504040204" pitchFamily="34" charset="0"/>
              </a:rPr>
              <a:t>Acreage values that have changed over time.</a:t>
            </a:r>
          </a:p>
        </p:txBody>
      </p:sp>
      <p:sp>
        <p:nvSpPr>
          <p:cNvPr id="2" name="Title 1"/>
          <p:cNvSpPr>
            <a:spLocks noGrp="1"/>
          </p:cNvSpPr>
          <p:nvPr>
            <p:ph type="title"/>
          </p:nvPr>
        </p:nvSpPr>
        <p:spPr/>
        <p:txBody>
          <a:bodyPr>
            <a:normAutofit/>
          </a:bodyPr>
          <a:lstStyle/>
          <a:p>
            <a:r>
              <a:rPr lang="en-US" sz="4400" b="1" dirty="0"/>
              <a:t>What Causes a Delay</a:t>
            </a:r>
          </a:p>
        </p:txBody>
      </p:sp>
    </p:spTree>
    <p:extLst>
      <p:ext uri="{BB962C8B-B14F-4D97-AF65-F5344CB8AC3E}">
        <p14:creationId xmlns:p14="http://schemas.microsoft.com/office/powerpoint/2010/main" val="411766120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400" b="1" dirty="0">
                <a:latin typeface="Verdana" panose="020B0604030504040204" pitchFamily="34" charset="0"/>
                <a:ea typeface="Verdana" panose="020B0604030504040204" pitchFamily="34" charset="0"/>
                <a:cs typeface="Verdana" panose="020B0604030504040204" pitchFamily="34" charset="0"/>
              </a:rPr>
              <a:t>Overview</a:t>
            </a:r>
          </a:p>
        </p:txBody>
      </p:sp>
      <p:sp>
        <p:nvSpPr>
          <p:cNvPr id="14" name="Content Placeholder 13"/>
          <p:cNvSpPr>
            <a:spLocks noGrp="1"/>
          </p:cNvSpPr>
          <p:nvPr>
            <p:ph idx="1"/>
          </p:nvPr>
        </p:nvSpPr>
        <p:spPr/>
        <p:txBody>
          <a:bodyPr>
            <a:normAutofit/>
          </a:bodyPr>
          <a:lstStyle/>
          <a:p>
            <a:r>
              <a:rPr lang="en-US" dirty="0">
                <a:latin typeface="Verdana" panose="020B0604030504040204" pitchFamily="34" charset="0"/>
                <a:ea typeface="Verdana" panose="020B0604030504040204" pitchFamily="34" charset="0"/>
                <a:cs typeface="Verdana" panose="020B0604030504040204" pitchFamily="34" charset="0"/>
              </a:rPr>
              <a:t>What is a Water Right?</a:t>
            </a:r>
          </a:p>
          <a:p>
            <a:r>
              <a:rPr lang="en-US" dirty="0">
                <a:latin typeface="Verdana" panose="020B0604030504040204" pitchFamily="34" charset="0"/>
                <a:ea typeface="Verdana" panose="020B0604030504040204" pitchFamily="34" charset="0"/>
                <a:cs typeface="Verdana" panose="020B0604030504040204" pitchFamily="34" charset="0"/>
              </a:rPr>
              <a:t>Title 30 TAC §297.81-.83</a:t>
            </a:r>
          </a:p>
          <a:p>
            <a:r>
              <a:rPr lang="en-US" dirty="0">
                <a:latin typeface="Verdana" panose="020B0604030504040204" pitchFamily="34" charset="0"/>
                <a:ea typeface="Verdana" panose="020B0604030504040204" pitchFamily="34" charset="0"/>
                <a:cs typeface="Verdana" panose="020B0604030504040204" pitchFamily="34" charset="0"/>
              </a:rPr>
              <a:t>Change of Ownership Process</a:t>
            </a:r>
          </a:p>
          <a:p>
            <a:r>
              <a:rPr lang="en-US" dirty="0">
                <a:latin typeface="Verdana" panose="020B0604030504040204" pitchFamily="34" charset="0"/>
                <a:ea typeface="Verdana" panose="020B0604030504040204" pitchFamily="34" charset="0"/>
                <a:cs typeface="Verdana" panose="020B0604030504040204" pitchFamily="34" charset="0"/>
              </a:rPr>
              <a:t>Water Use Reports</a:t>
            </a:r>
          </a:p>
          <a:p>
            <a:r>
              <a:rPr lang="en-US" dirty="0">
                <a:latin typeface="Verdana" panose="020B0604030504040204" pitchFamily="34" charset="0"/>
                <a:ea typeface="Verdana" panose="020B0604030504040204" pitchFamily="34" charset="0"/>
                <a:cs typeface="Verdana" panose="020B0604030504040204" pitchFamily="34" charset="0"/>
              </a:rPr>
              <a:t>Contact Information</a:t>
            </a:r>
          </a:p>
          <a:p>
            <a:r>
              <a:rPr lang="en-US" dirty="0">
                <a:latin typeface="Verdana" panose="020B0604030504040204" pitchFamily="34" charset="0"/>
                <a:ea typeface="Verdana" panose="020B0604030504040204" pitchFamily="34" charset="0"/>
                <a:cs typeface="Verdana" panose="020B0604030504040204" pitchFamily="34" charset="0"/>
              </a:rPr>
              <a:t>Questions</a:t>
            </a:r>
          </a:p>
          <a:p>
            <a:endParaRPr lang="en-US" dirty="0"/>
          </a:p>
        </p:txBody>
      </p:sp>
    </p:spTree>
    <p:extLst>
      <p:ext uri="{BB962C8B-B14F-4D97-AF65-F5344CB8AC3E}">
        <p14:creationId xmlns:p14="http://schemas.microsoft.com/office/powerpoint/2010/main" val="42555847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latin typeface="Verdana" panose="020B0604030504040204" pitchFamily="34" charset="0"/>
                <a:ea typeface="Verdana" panose="020B0604030504040204" pitchFamily="34" charset="0"/>
                <a:cs typeface="Verdana" panose="020B0604030504040204" pitchFamily="34" charset="0"/>
              </a:rPr>
              <a:t>Submit:</a:t>
            </a:r>
          </a:p>
          <a:p>
            <a:pPr lvl="1"/>
            <a:r>
              <a:rPr lang="en-US" dirty="0">
                <a:latin typeface="Verdana" panose="020B0604030504040204" pitchFamily="34" charset="0"/>
                <a:ea typeface="Verdana" panose="020B0604030504040204" pitchFamily="34" charset="0"/>
                <a:cs typeface="Verdana" panose="020B0604030504040204" pitchFamily="34" charset="0"/>
              </a:rPr>
              <a:t>Complete, recorded chain of title documents.</a:t>
            </a:r>
          </a:p>
          <a:p>
            <a:pPr lvl="1"/>
            <a:r>
              <a:rPr lang="en-US" dirty="0">
                <a:latin typeface="Verdana" panose="020B0604030504040204" pitchFamily="34" charset="0"/>
                <a:ea typeface="Verdana" panose="020B0604030504040204" pitchFamily="34" charset="0"/>
                <a:cs typeface="Verdana" panose="020B0604030504040204" pitchFamily="34" charset="0"/>
              </a:rPr>
              <a:t>Completed, notarized </a:t>
            </a:r>
            <a:r>
              <a:rPr lang="en-US" i="1" dirty="0">
                <a:latin typeface="Verdana" panose="020B0604030504040204" pitchFamily="34" charset="0"/>
                <a:ea typeface="Verdana" panose="020B0604030504040204" pitchFamily="34" charset="0"/>
                <a:cs typeface="Verdana" panose="020B0604030504040204" pitchFamily="34" charset="0"/>
              </a:rPr>
              <a:t>Change of Ownership Form,</a:t>
            </a:r>
            <a:r>
              <a:rPr lang="en-US" dirty="0">
                <a:latin typeface="Verdana" panose="020B0604030504040204" pitchFamily="34" charset="0"/>
                <a:ea typeface="Verdana" panose="020B0604030504040204" pitchFamily="34" charset="0"/>
                <a:cs typeface="Verdana" panose="020B0604030504040204" pitchFamily="34" charset="0"/>
              </a:rPr>
              <a:t> and</a:t>
            </a:r>
          </a:p>
          <a:p>
            <a:pPr lvl="1"/>
            <a:r>
              <a:rPr lang="en-US" dirty="0">
                <a:latin typeface="Verdana" panose="020B0604030504040204" pitchFamily="34" charset="0"/>
                <a:ea typeface="Verdana" panose="020B0604030504040204" pitchFamily="34" charset="0"/>
                <a:cs typeface="Verdana" panose="020B0604030504040204" pitchFamily="34" charset="0"/>
              </a:rPr>
              <a:t>$100 recording fee. </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Please make your remittance payable to the Texas Commission on Environmental Quality.</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Also, if available, a map of the land being conveyed.</a:t>
            </a:r>
          </a:p>
        </p:txBody>
      </p:sp>
      <p:sp>
        <p:nvSpPr>
          <p:cNvPr id="2" name="Title 1"/>
          <p:cNvSpPr>
            <a:spLocks noGrp="1"/>
          </p:cNvSpPr>
          <p:nvPr>
            <p:ph type="title"/>
          </p:nvPr>
        </p:nvSpPr>
        <p:spPr/>
        <p:txBody>
          <a:bodyPr>
            <a:normAutofit/>
          </a:bodyPr>
          <a:lstStyle/>
          <a:p>
            <a:r>
              <a:rPr lang="en-US" sz="4400" b="1" dirty="0">
                <a:latin typeface="Verdana" panose="020B0604030504040204" pitchFamily="34" charset="0"/>
                <a:ea typeface="Verdana" panose="020B0604030504040204" pitchFamily="34" charset="0"/>
                <a:cs typeface="Verdana" panose="020B0604030504040204" pitchFamily="34" charset="0"/>
              </a:rPr>
              <a:t>Take-Away</a:t>
            </a:r>
          </a:p>
        </p:txBody>
      </p:sp>
    </p:spTree>
    <p:extLst>
      <p:ext uri="{BB962C8B-B14F-4D97-AF65-F5344CB8AC3E}">
        <p14:creationId xmlns:p14="http://schemas.microsoft.com/office/powerpoint/2010/main" val="266206039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446212" y="1828800"/>
            <a:ext cx="10287000" cy="4800600"/>
          </a:xfrm>
        </p:spPr>
        <p:txBody>
          <a:bodyPr>
            <a:normAutofit fontScale="92500"/>
          </a:bodyPr>
          <a:lstStyle/>
          <a:p>
            <a:pPr marL="285750" indent="-285750">
              <a:buFont typeface="Arial" panose="020B0604020202020204" pitchFamily="34" charset="0"/>
              <a:buChar char="•"/>
            </a:pPr>
            <a:r>
              <a:rPr lang="en-US" sz="2400" dirty="0">
                <a:latin typeface="Verdana" panose="020B0604030504040204" pitchFamily="34" charset="0"/>
                <a:ea typeface="Verdana" panose="020B0604030504040204" pitchFamily="34" charset="0"/>
                <a:cs typeface="Verdana" panose="020B0604030504040204" pitchFamily="34" charset="0"/>
              </a:rPr>
              <a:t>Title 30 TAC §295.202</a:t>
            </a:r>
          </a:p>
          <a:p>
            <a:pPr marL="742950" lvl="1" indent="-285750">
              <a:lnSpc>
                <a:spcPct val="150000"/>
              </a:lnSpc>
              <a:buFont typeface="Arial" panose="020B0604020202020204" pitchFamily="34" charset="0"/>
              <a:buChar char="•"/>
            </a:pPr>
            <a:r>
              <a:rPr lang="en-US" sz="2000" dirty="0">
                <a:latin typeface="Verdana" panose="020B0604030504040204" pitchFamily="34" charset="0"/>
                <a:ea typeface="Verdana" panose="020B0604030504040204" pitchFamily="34" charset="0"/>
                <a:cs typeface="Verdana" panose="020B0604030504040204" pitchFamily="34" charset="0"/>
              </a:rPr>
              <a:t>If you take water during the year, you need to report what you took.</a:t>
            </a:r>
          </a:p>
          <a:p>
            <a:pPr marL="742950" lvl="1" indent="-285750">
              <a:lnSpc>
                <a:spcPct val="150000"/>
              </a:lnSpc>
              <a:buFont typeface="Arial" panose="020B0604020202020204" pitchFamily="34" charset="0"/>
              <a:buChar char="•"/>
            </a:pPr>
            <a:r>
              <a:rPr lang="en-US" sz="2000" dirty="0">
                <a:latin typeface="Verdana" panose="020B0604030504040204" pitchFamily="34" charset="0"/>
                <a:ea typeface="Verdana" panose="020B0604030504040204" pitchFamily="34" charset="0"/>
                <a:cs typeface="Verdana" panose="020B0604030504040204" pitchFamily="34" charset="0"/>
              </a:rPr>
              <a:t>TWC §11.031 and §11.032.</a:t>
            </a:r>
          </a:p>
          <a:p>
            <a:pPr marL="1200150" lvl="2" indent="-285750">
              <a:lnSpc>
                <a:spcPct val="150000"/>
              </a:lnSpc>
              <a:buFont typeface="Arial" panose="020B0604020202020204" pitchFamily="34" charset="0"/>
              <a:buChar char="•"/>
            </a:pPr>
            <a:r>
              <a:rPr lang="en-US" sz="2000" dirty="0">
                <a:latin typeface="Verdana" panose="020B0604030504040204" pitchFamily="34" charset="0"/>
                <a:ea typeface="Verdana" panose="020B0604030504040204" pitchFamily="34" charset="0"/>
                <a:cs typeface="Verdana" panose="020B0604030504040204" pitchFamily="34" charset="0"/>
              </a:rPr>
              <a:t>Mailed out the first business day in January.</a:t>
            </a:r>
          </a:p>
          <a:p>
            <a:pPr marL="1200150" lvl="2" indent="-285750">
              <a:lnSpc>
                <a:spcPct val="150000"/>
              </a:lnSpc>
              <a:buFont typeface="Arial" panose="020B0604020202020204" pitchFamily="34" charset="0"/>
              <a:buChar char="•"/>
            </a:pPr>
            <a:r>
              <a:rPr lang="en-US" sz="2000" dirty="0">
                <a:latin typeface="Verdana" panose="020B0604030504040204" pitchFamily="34" charset="0"/>
                <a:ea typeface="Verdana" panose="020B0604030504040204" pitchFamily="34" charset="0"/>
                <a:cs typeface="Verdana" panose="020B0604030504040204" pitchFamily="34" charset="0"/>
              </a:rPr>
              <a:t>Must be returned by March 1</a:t>
            </a:r>
            <a:r>
              <a:rPr lang="en-US" sz="2000" baseline="30000" dirty="0">
                <a:latin typeface="Verdana" panose="020B0604030504040204" pitchFamily="34" charset="0"/>
                <a:ea typeface="Verdana" panose="020B0604030504040204" pitchFamily="34" charset="0"/>
                <a:cs typeface="Verdana" panose="020B0604030504040204" pitchFamily="34" charset="0"/>
              </a:rPr>
              <a:t>st</a:t>
            </a:r>
            <a:r>
              <a:rPr lang="en-US" sz="2000" dirty="0">
                <a:latin typeface="Verdana" panose="020B0604030504040204" pitchFamily="34" charset="0"/>
                <a:ea typeface="Verdana" panose="020B0604030504040204" pitchFamily="34" charset="0"/>
                <a:cs typeface="Verdana" panose="020B0604030504040204" pitchFamily="34" charset="0"/>
              </a:rPr>
              <a:t>.</a:t>
            </a:r>
          </a:p>
          <a:p>
            <a:pPr marL="1200150" lvl="2" indent="-285750">
              <a:lnSpc>
                <a:spcPct val="150000"/>
              </a:lnSpc>
              <a:buFont typeface="Arial" panose="020B0604020202020204" pitchFamily="34" charset="0"/>
              <a:buChar char="•"/>
            </a:pPr>
            <a:r>
              <a:rPr lang="en-US" sz="2000" dirty="0">
                <a:latin typeface="Verdana" panose="020B0604030504040204" pitchFamily="34" charset="0"/>
                <a:ea typeface="Verdana" panose="020B0604030504040204" pitchFamily="34" charset="0"/>
                <a:cs typeface="Verdana" panose="020B0604030504040204" pitchFamily="34" charset="0"/>
              </a:rPr>
              <a:t>8 different forms based on authorized uses of the water right.</a:t>
            </a:r>
          </a:p>
          <a:p>
            <a:pPr marL="742950" lvl="1" indent="-285750">
              <a:lnSpc>
                <a:spcPct val="150000"/>
              </a:lnSpc>
              <a:buFont typeface="Arial" panose="020B0604020202020204" pitchFamily="34" charset="0"/>
              <a:buChar char="•"/>
            </a:pPr>
            <a:r>
              <a:rPr lang="en-US" sz="2000" dirty="0">
                <a:latin typeface="Verdana" panose="020B0604030504040204" pitchFamily="34" charset="0"/>
                <a:ea typeface="Verdana" panose="020B0604030504040204" pitchFamily="34" charset="0"/>
                <a:cs typeface="Verdana" panose="020B0604030504040204" pitchFamily="34" charset="0"/>
              </a:rPr>
              <a:t>Water Supply Contract holders must also report their use.</a:t>
            </a:r>
          </a:p>
          <a:p>
            <a:pPr marL="742950" lvl="1" indent="-285750">
              <a:lnSpc>
                <a:spcPct val="150000"/>
              </a:lnSpc>
              <a:buFont typeface="Arial" panose="020B0604020202020204" pitchFamily="34" charset="0"/>
              <a:buChar char="•"/>
            </a:pPr>
            <a:r>
              <a:rPr lang="en-US" sz="2000" dirty="0">
                <a:latin typeface="Verdana" panose="020B0604030504040204" pitchFamily="34" charset="0"/>
                <a:ea typeface="Verdana" panose="020B0604030504040204" pitchFamily="34" charset="0"/>
                <a:cs typeface="Verdana" panose="020B0604030504040204" pitchFamily="34" charset="0"/>
              </a:rPr>
              <a:t>Water rights located in a </a:t>
            </a:r>
            <a:r>
              <a:rPr lang="en-US" sz="2000" b="1" dirty="0">
                <a:latin typeface="Verdana" panose="020B0604030504040204" pitchFamily="34" charset="0"/>
                <a:ea typeface="Verdana" panose="020B0604030504040204" pitchFamily="34" charset="0"/>
                <a:cs typeface="Verdana" panose="020B0604030504040204" pitchFamily="34" charset="0"/>
              </a:rPr>
              <a:t>Watermaster</a:t>
            </a:r>
            <a:r>
              <a:rPr lang="en-US" sz="2000" dirty="0">
                <a:latin typeface="Verdana" panose="020B0604030504040204" pitchFamily="34" charset="0"/>
                <a:ea typeface="Verdana" panose="020B0604030504040204" pitchFamily="34" charset="0"/>
                <a:cs typeface="Verdana" panose="020B0604030504040204" pitchFamily="34" charset="0"/>
              </a:rPr>
              <a:t> area will report use directly to the Watermaster and should not submit an annual report to TCEQ headquarters.</a:t>
            </a:r>
          </a:p>
        </p:txBody>
      </p:sp>
      <p:sp>
        <p:nvSpPr>
          <p:cNvPr id="2" name="Title 1"/>
          <p:cNvSpPr>
            <a:spLocks noGrp="1"/>
          </p:cNvSpPr>
          <p:nvPr>
            <p:ph type="title"/>
          </p:nvPr>
        </p:nvSpPr>
        <p:spPr>
          <a:xfrm>
            <a:off x="2055811" y="212853"/>
            <a:ext cx="9448801" cy="1392237"/>
          </a:xfrm>
        </p:spPr>
        <p:txBody>
          <a:bodyPr/>
          <a:lstStyle/>
          <a:p>
            <a:r>
              <a:rPr lang="en-US" b="1" dirty="0">
                <a:latin typeface="Verdana" panose="020B0604030504040204" pitchFamily="34" charset="0"/>
                <a:ea typeface="Verdana" panose="020B0604030504040204" pitchFamily="34" charset="0"/>
                <a:cs typeface="Verdana" panose="020B0604030504040204" pitchFamily="34" charset="0"/>
              </a:rPr>
              <a:t>Annual Surface Water Use Reports</a:t>
            </a:r>
          </a:p>
        </p:txBody>
      </p:sp>
    </p:spTree>
    <p:extLst>
      <p:ext uri="{BB962C8B-B14F-4D97-AF65-F5344CB8AC3E}">
        <p14:creationId xmlns:p14="http://schemas.microsoft.com/office/powerpoint/2010/main" val="330547054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1751012" y="1524000"/>
            <a:ext cx="10158600" cy="4800600"/>
          </a:xfrm>
        </p:spPr>
        <p:txBody>
          <a:bodyPr>
            <a:normAutofit/>
          </a:bodyPr>
          <a:lstStyle/>
          <a:p>
            <a:pPr marL="285750" indent="-285750">
              <a:lnSpc>
                <a:spcPct val="150000"/>
              </a:lnSpc>
            </a:pPr>
            <a:r>
              <a:rPr lang="en-US" dirty="0"/>
              <a:t>Before 2016, there was one form for all water rights.</a:t>
            </a:r>
          </a:p>
          <a:p>
            <a:pPr marL="285750" indent="-285750">
              <a:lnSpc>
                <a:spcPct val="150000"/>
              </a:lnSpc>
            </a:pPr>
            <a:r>
              <a:rPr lang="en-US" dirty="0"/>
              <a:t>A Frequently Asked Questions (FAQ) guide has been made available on the TCEQ website.</a:t>
            </a:r>
          </a:p>
          <a:p>
            <a:pPr marL="285750" indent="-285750">
              <a:lnSpc>
                <a:spcPct val="150000"/>
              </a:lnSpc>
            </a:pPr>
            <a:r>
              <a:rPr lang="en-US" dirty="0"/>
              <a:t>8 different forms based on </a:t>
            </a:r>
            <a:r>
              <a:rPr lang="en-US" b="1" dirty="0"/>
              <a:t>authorized uses </a:t>
            </a:r>
            <a:r>
              <a:rPr lang="en-US" dirty="0"/>
              <a:t>of the water right.</a:t>
            </a:r>
          </a:p>
          <a:p>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2" name="Title 1"/>
          <p:cNvSpPr>
            <a:spLocks noGrp="1"/>
          </p:cNvSpPr>
          <p:nvPr>
            <p:ph type="title"/>
          </p:nvPr>
        </p:nvSpPr>
        <p:spPr>
          <a:xfrm>
            <a:off x="1446211" y="533400"/>
            <a:ext cx="9448802" cy="782637"/>
          </a:xfrm>
        </p:spPr>
        <p:txBody>
          <a:bodyPr/>
          <a:lstStyle/>
          <a:p>
            <a:r>
              <a:rPr lang="en-US" dirty="0"/>
              <a:t>Annual Surface Water Use Reports (cont.)</a:t>
            </a:r>
          </a:p>
        </p:txBody>
      </p:sp>
    </p:spTree>
    <p:extLst>
      <p:ext uri="{BB962C8B-B14F-4D97-AF65-F5344CB8AC3E}">
        <p14:creationId xmlns:p14="http://schemas.microsoft.com/office/powerpoint/2010/main" val="106252329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4"/>
          </p:nvPr>
        </p:nvSpPr>
        <p:spPr/>
        <p:txBody>
          <a:bodyPr/>
          <a:lstStyle/>
          <a:p>
            <a:r>
              <a:rPr lang="en-US" dirty="0"/>
              <a:t>Flood Control</a:t>
            </a:r>
          </a:p>
          <a:p>
            <a:r>
              <a:rPr lang="en-US" dirty="0"/>
              <a:t>Water Quality</a:t>
            </a:r>
          </a:p>
          <a:p>
            <a:r>
              <a:rPr lang="en-US" dirty="0"/>
              <a:t>Recharge</a:t>
            </a:r>
          </a:p>
          <a:p>
            <a:r>
              <a:rPr lang="en-US" dirty="0"/>
              <a:t>Wildlife/Conservation</a:t>
            </a:r>
          </a:p>
          <a:p>
            <a:r>
              <a:rPr lang="en-US" dirty="0"/>
              <a:t>Other</a:t>
            </a:r>
          </a:p>
          <a:p>
            <a:endParaRPr lang="en-US" dirty="0"/>
          </a:p>
        </p:txBody>
      </p:sp>
      <p:sp>
        <p:nvSpPr>
          <p:cNvPr id="7" name="Text Placeholder 6"/>
          <p:cNvSpPr>
            <a:spLocks noGrp="1"/>
          </p:cNvSpPr>
          <p:nvPr>
            <p:ph type="body" sz="quarter" idx="3"/>
          </p:nvPr>
        </p:nvSpPr>
        <p:spPr/>
        <p:txBody>
          <a:bodyPr/>
          <a:lstStyle/>
          <a:p>
            <a:r>
              <a:rPr lang="en-US" dirty="0"/>
              <a:t>Less Common Use Types</a:t>
            </a:r>
          </a:p>
        </p:txBody>
      </p:sp>
      <p:sp>
        <p:nvSpPr>
          <p:cNvPr id="3" name="Content Placeholder 2"/>
          <p:cNvSpPr>
            <a:spLocks noGrp="1"/>
          </p:cNvSpPr>
          <p:nvPr>
            <p:ph sz="half" idx="2"/>
          </p:nvPr>
        </p:nvSpPr>
        <p:spPr/>
        <p:txBody>
          <a:bodyPr/>
          <a:lstStyle/>
          <a:p>
            <a:r>
              <a:rPr lang="en-US" dirty="0"/>
              <a:t>Agriculture, Irrigation</a:t>
            </a:r>
          </a:p>
          <a:p>
            <a:r>
              <a:rPr lang="en-US" dirty="0"/>
              <a:t>Municipal/Domestic</a:t>
            </a:r>
          </a:p>
          <a:p>
            <a:r>
              <a:rPr lang="en-US" dirty="0"/>
              <a:t>Industrial/Mining</a:t>
            </a:r>
          </a:p>
          <a:p>
            <a:r>
              <a:rPr lang="en-US" dirty="0"/>
              <a:t>Domestic and Livestock (D&amp;L)</a:t>
            </a:r>
          </a:p>
          <a:p>
            <a:r>
              <a:rPr lang="en-US" dirty="0"/>
              <a:t>Recreation</a:t>
            </a:r>
          </a:p>
        </p:txBody>
      </p:sp>
      <p:sp>
        <p:nvSpPr>
          <p:cNvPr id="6" name="Text Placeholder 5"/>
          <p:cNvSpPr>
            <a:spLocks noGrp="1"/>
          </p:cNvSpPr>
          <p:nvPr>
            <p:ph type="body" idx="1"/>
          </p:nvPr>
        </p:nvSpPr>
        <p:spPr/>
        <p:txBody>
          <a:bodyPr/>
          <a:lstStyle/>
          <a:p>
            <a:r>
              <a:rPr lang="en-US" dirty="0"/>
              <a:t>Common Use Types</a:t>
            </a:r>
          </a:p>
        </p:txBody>
      </p:sp>
      <p:sp>
        <p:nvSpPr>
          <p:cNvPr id="2" name="Title 1"/>
          <p:cNvSpPr>
            <a:spLocks noGrp="1"/>
          </p:cNvSpPr>
          <p:nvPr>
            <p:ph type="title"/>
          </p:nvPr>
        </p:nvSpPr>
        <p:spPr/>
        <p:txBody>
          <a:bodyPr/>
          <a:lstStyle/>
          <a:p>
            <a:r>
              <a:rPr lang="en-US" dirty="0"/>
              <a:t>Use Types</a:t>
            </a:r>
          </a:p>
        </p:txBody>
      </p:sp>
    </p:spTree>
    <p:extLst>
      <p:ext uri="{BB962C8B-B14F-4D97-AF65-F5344CB8AC3E}">
        <p14:creationId xmlns:p14="http://schemas.microsoft.com/office/powerpoint/2010/main" val="82204023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1 alt text"/>
          <p:cNvSpPr txBox="1">
            <a:spLocks/>
          </p:cNvSpPr>
          <p:nvPr/>
        </p:nvSpPr>
        <p:spPr>
          <a:xfrm>
            <a:off x="7313612" y="3961097"/>
            <a:ext cx="2971800" cy="121920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dirty="0"/>
              <a:t>Example: completed</a:t>
            </a:r>
          </a:p>
        </p:txBody>
      </p:sp>
      <p:pic>
        <p:nvPicPr>
          <p:cNvPr id="3" name="Picture 2" descr="Example of submitted 2016 WUR showing no diversion, N/A for the dam condition, and the following comment: &quot;We recieved 38+ inches of rain in 2016, Praise God! I did not have to irrigate my pecan trees in 2016. I used my two water wells for livestock watering.&quot;" title="WUR Example"/>
          <p:cNvPicPr>
            <a:picLocks noChangeAspect="1"/>
          </p:cNvPicPr>
          <p:nvPr/>
        </p:nvPicPr>
        <p:blipFill>
          <a:blip r:embed="rId3"/>
          <a:stretch>
            <a:fillRect/>
          </a:stretch>
        </p:blipFill>
        <p:spPr>
          <a:xfrm>
            <a:off x="6551612" y="2341756"/>
            <a:ext cx="5492935" cy="3250407"/>
          </a:xfrm>
          <a:prstGeom prst="rect">
            <a:avLst/>
          </a:prstGeom>
        </p:spPr>
      </p:pic>
      <p:sp>
        <p:nvSpPr>
          <p:cNvPr id="2" name="Picture 1 alt text"/>
          <p:cNvSpPr>
            <a:spLocks noGrp="1"/>
          </p:cNvSpPr>
          <p:nvPr>
            <p:ph type="title"/>
          </p:nvPr>
        </p:nvSpPr>
        <p:spPr>
          <a:xfrm>
            <a:off x="1545224" y="2362200"/>
            <a:ext cx="2971800" cy="1219200"/>
          </a:xfrm>
        </p:spPr>
        <p:txBody>
          <a:bodyPr>
            <a:normAutofit/>
          </a:bodyPr>
          <a:lstStyle/>
          <a:p>
            <a:r>
              <a:rPr lang="en-US" dirty="0"/>
              <a:t>Example, Agriculture </a:t>
            </a:r>
          </a:p>
        </p:txBody>
      </p:sp>
      <p:pic>
        <p:nvPicPr>
          <p:cNvPr id="4" name="Picture 1" descr="Blank Water Use Report example&#10;Use: agriculture, irrigation&#10;"/>
          <p:cNvPicPr>
            <a:picLocks noGrp="1" noChangeAspect="1"/>
          </p:cNvPicPr>
          <p:nvPr>
            <p:ph idx="1"/>
          </p:nvPr>
        </p:nvPicPr>
        <p:blipFill>
          <a:blip r:embed="rId4"/>
          <a:stretch>
            <a:fillRect/>
          </a:stretch>
        </p:blipFill>
        <p:spPr>
          <a:xfrm>
            <a:off x="1331911" y="152400"/>
            <a:ext cx="5039044" cy="6553200"/>
          </a:xfrm>
          <a:prstGeom prst="rect">
            <a:avLst/>
          </a:prstGeom>
        </p:spPr>
      </p:pic>
    </p:spTree>
    <p:extLst>
      <p:ext uri="{BB962C8B-B14F-4D97-AF65-F5344CB8AC3E}">
        <p14:creationId xmlns:p14="http://schemas.microsoft.com/office/powerpoint/2010/main" val="392372388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icture 2 alt text" descr="Industrial and Mining use the same form."/>
          <p:cNvSpPr txBox="1"/>
          <p:nvPr/>
        </p:nvSpPr>
        <p:spPr>
          <a:xfrm>
            <a:off x="7313612" y="2770613"/>
            <a:ext cx="3581400" cy="830997"/>
          </a:xfrm>
          <a:prstGeom prst="rect">
            <a:avLst/>
          </a:prstGeom>
          <a:noFill/>
        </p:spPr>
        <p:txBody>
          <a:bodyPr wrap="square" rtlCol="0">
            <a:spAutoFit/>
          </a:bodyPr>
          <a:lstStyle/>
          <a:p>
            <a:pPr algn="ctr"/>
            <a:r>
              <a:rPr lang="en-US" sz="2400" dirty="0"/>
              <a:t> Industrial  or Mining WUR completed</a:t>
            </a:r>
          </a:p>
        </p:txBody>
      </p:sp>
      <p:pic>
        <p:nvPicPr>
          <p:cNvPr id="3" name="Picture 2" descr="Submitted 2016 WUR indicating diverted and consumed amounts." title="WUR Example"/>
          <p:cNvPicPr>
            <a:picLocks noChangeAspect="1"/>
          </p:cNvPicPr>
          <p:nvPr/>
        </p:nvPicPr>
        <p:blipFill>
          <a:blip r:embed="rId3"/>
          <a:stretch>
            <a:fillRect/>
          </a:stretch>
        </p:blipFill>
        <p:spPr>
          <a:xfrm>
            <a:off x="6475412" y="1066800"/>
            <a:ext cx="5000625" cy="4238625"/>
          </a:xfrm>
          <a:prstGeom prst="rect">
            <a:avLst/>
          </a:prstGeom>
        </p:spPr>
      </p:pic>
      <p:sp>
        <p:nvSpPr>
          <p:cNvPr id="2" name="Picture 1 alt text"/>
          <p:cNvSpPr>
            <a:spLocks noGrp="1"/>
          </p:cNvSpPr>
          <p:nvPr>
            <p:ph type="title"/>
          </p:nvPr>
        </p:nvSpPr>
        <p:spPr>
          <a:xfrm>
            <a:off x="1903412" y="2895600"/>
            <a:ext cx="2666999" cy="1219200"/>
          </a:xfrm>
        </p:spPr>
        <p:txBody>
          <a:bodyPr>
            <a:normAutofit fontScale="90000"/>
          </a:bodyPr>
          <a:lstStyle/>
          <a:p>
            <a:r>
              <a:rPr lang="en-US" dirty="0"/>
              <a:t>Example: Industrial, Mining</a:t>
            </a:r>
          </a:p>
        </p:txBody>
      </p:sp>
      <p:pic>
        <p:nvPicPr>
          <p:cNvPr id="6" name="Picture 1" descr="Blank Water Use Report example&#10;Use: industrial/mining&#10;"/>
          <p:cNvPicPr>
            <a:picLocks noGrp="1" noChangeAspect="1"/>
          </p:cNvPicPr>
          <p:nvPr>
            <p:ph idx="1"/>
          </p:nvPr>
        </p:nvPicPr>
        <p:blipFill>
          <a:blip r:embed="rId4"/>
          <a:stretch>
            <a:fillRect/>
          </a:stretch>
        </p:blipFill>
        <p:spPr>
          <a:xfrm>
            <a:off x="1293812" y="152400"/>
            <a:ext cx="4906327" cy="6477000"/>
          </a:xfrm>
          <a:prstGeom prst="rect">
            <a:avLst/>
          </a:prstGeom>
        </p:spPr>
      </p:pic>
    </p:spTree>
    <p:extLst>
      <p:ext uri="{BB962C8B-B14F-4D97-AF65-F5344CB8AC3E}">
        <p14:creationId xmlns:p14="http://schemas.microsoft.com/office/powerpoint/2010/main" val="54829958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7313612" y="2362200"/>
            <a:ext cx="4191000" cy="12192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dirty="0"/>
              <a:t>WUR Recreation comment</a:t>
            </a:r>
          </a:p>
        </p:txBody>
      </p:sp>
      <p:pic>
        <p:nvPicPr>
          <p:cNvPr id="3" name="Picture 2" descr="Submitted 2016 WUR with comment of &quot;Fair&quot; for dam condition, &quot;No&quot; checked for low flow outlet, and the comment &quot;There is no water diverted, consumed or used. For fishing only&quot;" title="WUR Example"/>
          <p:cNvPicPr>
            <a:picLocks noChangeAspect="1"/>
          </p:cNvPicPr>
          <p:nvPr/>
        </p:nvPicPr>
        <p:blipFill>
          <a:blip r:embed="rId3"/>
          <a:stretch>
            <a:fillRect/>
          </a:stretch>
        </p:blipFill>
        <p:spPr>
          <a:xfrm>
            <a:off x="6084969" y="2209800"/>
            <a:ext cx="5797745" cy="1371600"/>
          </a:xfrm>
          <a:prstGeom prst="rect">
            <a:avLst/>
          </a:prstGeom>
        </p:spPr>
      </p:pic>
      <p:sp>
        <p:nvSpPr>
          <p:cNvPr id="2" name="Title 1"/>
          <p:cNvSpPr>
            <a:spLocks noGrp="1"/>
          </p:cNvSpPr>
          <p:nvPr>
            <p:ph type="title"/>
          </p:nvPr>
        </p:nvSpPr>
        <p:spPr>
          <a:xfrm>
            <a:off x="1446212" y="1981200"/>
            <a:ext cx="4191000" cy="1219200"/>
          </a:xfrm>
        </p:spPr>
        <p:txBody>
          <a:bodyPr/>
          <a:lstStyle/>
          <a:p>
            <a:r>
              <a:rPr lang="en-US" dirty="0"/>
              <a:t>Example: Recreation</a:t>
            </a:r>
          </a:p>
        </p:txBody>
      </p:sp>
      <p:pic>
        <p:nvPicPr>
          <p:cNvPr id="4" name="Picture 1" descr="Blank Water Use Report example&#10;Use: recreation"/>
          <p:cNvPicPr>
            <a:picLocks noGrp="1" noChangeAspect="1"/>
          </p:cNvPicPr>
          <p:nvPr>
            <p:ph idx="1"/>
          </p:nvPr>
        </p:nvPicPr>
        <p:blipFill>
          <a:blip r:embed="rId4"/>
          <a:stretch>
            <a:fillRect/>
          </a:stretch>
        </p:blipFill>
        <p:spPr>
          <a:xfrm>
            <a:off x="1293812" y="381000"/>
            <a:ext cx="4638757" cy="6096000"/>
          </a:xfrm>
          <a:prstGeom prst="rect">
            <a:avLst/>
          </a:prstGeom>
        </p:spPr>
      </p:pic>
    </p:spTree>
    <p:extLst>
      <p:ext uri="{BB962C8B-B14F-4D97-AF65-F5344CB8AC3E}">
        <p14:creationId xmlns:p14="http://schemas.microsoft.com/office/powerpoint/2010/main" val="295275824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7542212" y="3047999"/>
            <a:ext cx="2895600" cy="12192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dirty="0"/>
              <a:t>Other WUR Completed</a:t>
            </a:r>
          </a:p>
        </p:txBody>
      </p:sp>
      <p:pic>
        <p:nvPicPr>
          <p:cNvPr id="6" name="Picture 5" descr="Submitted 2016 WUR indicating N/A for dam condition, Yes for diversion, and Wetlands and Game preserves as the use. No is checked for allowing permitted water to remain in the water course." title="WUR Example"/>
          <p:cNvPicPr>
            <a:picLocks noChangeAspect="1"/>
          </p:cNvPicPr>
          <p:nvPr/>
        </p:nvPicPr>
        <p:blipFill>
          <a:blip r:embed="rId3"/>
          <a:stretch>
            <a:fillRect/>
          </a:stretch>
        </p:blipFill>
        <p:spPr>
          <a:xfrm>
            <a:off x="6246812" y="839164"/>
            <a:ext cx="5792430" cy="4417671"/>
          </a:xfrm>
          <a:prstGeom prst="rect">
            <a:avLst/>
          </a:prstGeom>
        </p:spPr>
      </p:pic>
      <p:sp>
        <p:nvSpPr>
          <p:cNvPr id="2" name="Title 1"/>
          <p:cNvSpPr>
            <a:spLocks noGrp="1"/>
          </p:cNvSpPr>
          <p:nvPr>
            <p:ph type="title"/>
          </p:nvPr>
        </p:nvSpPr>
        <p:spPr>
          <a:xfrm>
            <a:off x="2665412" y="3024553"/>
            <a:ext cx="2895600" cy="1219200"/>
          </a:xfrm>
        </p:spPr>
        <p:txBody>
          <a:bodyPr>
            <a:normAutofit/>
          </a:bodyPr>
          <a:lstStyle/>
          <a:p>
            <a:r>
              <a:rPr lang="en-US" dirty="0"/>
              <a:t>Example: Other</a:t>
            </a:r>
          </a:p>
        </p:txBody>
      </p:sp>
      <p:pic>
        <p:nvPicPr>
          <p:cNvPr id="4" name="Content Placeholder 3" descr="Blank Water Use Report example&#10;Use: flood control, water quality&#10;"/>
          <p:cNvPicPr>
            <a:picLocks noGrp="1" noChangeAspect="1"/>
          </p:cNvPicPr>
          <p:nvPr>
            <p:ph idx="1"/>
          </p:nvPr>
        </p:nvPicPr>
        <p:blipFill>
          <a:blip r:embed="rId4"/>
          <a:stretch>
            <a:fillRect/>
          </a:stretch>
        </p:blipFill>
        <p:spPr>
          <a:xfrm>
            <a:off x="1446212" y="228600"/>
            <a:ext cx="4664116" cy="6090334"/>
          </a:xfrm>
          <a:prstGeom prst="rect">
            <a:avLst/>
          </a:prstGeom>
        </p:spPr>
      </p:pic>
    </p:spTree>
    <p:extLst>
      <p:ext uri="{BB962C8B-B14F-4D97-AF65-F5344CB8AC3E}">
        <p14:creationId xmlns:p14="http://schemas.microsoft.com/office/powerpoint/2010/main" val="38402018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4812" y="1524000"/>
            <a:ext cx="10287000" cy="4724400"/>
          </a:xfrm>
        </p:spPr>
        <p:txBody>
          <a:bodyPr/>
          <a:lstStyle/>
          <a:p>
            <a:endParaRPr lang="en-US" dirty="0"/>
          </a:p>
          <a:p>
            <a:r>
              <a:rPr lang="en-US" dirty="0"/>
              <a:t>Generalized form available online.</a:t>
            </a:r>
          </a:p>
          <a:p>
            <a:pPr lvl="1"/>
            <a:r>
              <a:rPr lang="en-US" dirty="0">
                <a:hlinkClick r:id="rId3" tooltip="https://www.tceq.texas.gov/permitting/water_rights/wr-permitting/water-right-permits-annual-water-use-report"/>
              </a:rPr>
              <a:t>Water Use Report Form (TCEQ-10316)</a:t>
            </a:r>
            <a:r>
              <a:rPr lang="en-US" dirty="0"/>
              <a:t> </a:t>
            </a:r>
          </a:p>
          <a:p>
            <a:r>
              <a:rPr lang="en-US" dirty="0"/>
              <a:t>Applicable to all use types.</a:t>
            </a:r>
          </a:p>
          <a:p>
            <a:r>
              <a:rPr lang="en-US" dirty="0"/>
              <a:t>10 pages long.</a:t>
            </a:r>
          </a:p>
          <a:p>
            <a:pPr lvl="1"/>
            <a:r>
              <a:rPr lang="en-US" dirty="0"/>
              <a:t>First 2 pages required for all reports.</a:t>
            </a:r>
          </a:p>
          <a:p>
            <a:pPr lvl="1"/>
            <a:r>
              <a:rPr lang="en-US" dirty="0"/>
              <a:t>Additional pages as applicable to the water right.</a:t>
            </a:r>
          </a:p>
          <a:p>
            <a:pPr lvl="1"/>
            <a:r>
              <a:rPr lang="en-US" dirty="0"/>
              <a:t>All 10 pages may not apply in a given situation.</a:t>
            </a:r>
          </a:p>
          <a:p>
            <a:endParaRPr lang="en-US" dirty="0"/>
          </a:p>
          <a:p>
            <a:pPr marL="0" indent="0">
              <a:buNone/>
            </a:pPr>
            <a:endParaRPr lang="en-US" dirty="0"/>
          </a:p>
        </p:txBody>
      </p:sp>
      <p:sp>
        <p:nvSpPr>
          <p:cNvPr id="2" name="Title 1"/>
          <p:cNvSpPr>
            <a:spLocks noGrp="1"/>
          </p:cNvSpPr>
          <p:nvPr>
            <p:ph type="title"/>
          </p:nvPr>
        </p:nvSpPr>
        <p:spPr>
          <a:xfrm>
            <a:off x="1979612" y="381000"/>
            <a:ext cx="9144001" cy="914400"/>
          </a:xfrm>
        </p:spPr>
        <p:txBody>
          <a:bodyPr/>
          <a:lstStyle/>
          <a:p>
            <a:r>
              <a:rPr lang="en-US" dirty="0"/>
              <a:t>General Water Use Report Form Online</a:t>
            </a:r>
          </a:p>
        </p:txBody>
      </p:sp>
    </p:spTree>
    <p:extLst>
      <p:ext uri="{BB962C8B-B14F-4D97-AF65-F5344CB8AC3E}">
        <p14:creationId xmlns:p14="http://schemas.microsoft.com/office/powerpoint/2010/main" val="106456579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9612" y="1600200"/>
            <a:ext cx="9753600" cy="4724400"/>
          </a:xfrm>
        </p:spPr>
        <p:txBody>
          <a:bodyPr>
            <a:normAutofit/>
          </a:bodyPr>
          <a:lstStyle/>
          <a:p>
            <a:endParaRPr lang="en-US" dirty="0"/>
          </a:p>
          <a:p>
            <a:r>
              <a:rPr lang="en-US" dirty="0"/>
              <a:t>Forms mailed to the address on file are generated specifically for each water right based on unique authorizations and should be </a:t>
            </a:r>
            <a:r>
              <a:rPr lang="en-US" b="1" dirty="0"/>
              <a:t>first choice for usage reporting.</a:t>
            </a:r>
          </a:p>
          <a:p>
            <a:r>
              <a:rPr lang="en-US" dirty="0"/>
              <a:t>In the event that your reports do not arrive or become damaged, you may call WRCAT to have another copy of the form mailed, faxed, or emailed to you or,</a:t>
            </a:r>
          </a:p>
          <a:p>
            <a:r>
              <a:rPr lang="en-US" dirty="0"/>
              <a:t>Download the general use form 10316 from the TCEQ website, however, this form will have no indication on which portions apply to your specific water right.</a:t>
            </a:r>
          </a:p>
          <a:p>
            <a:endParaRPr lang="en-US" dirty="0"/>
          </a:p>
        </p:txBody>
      </p:sp>
      <p:sp>
        <p:nvSpPr>
          <p:cNvPr id="2" name="Title 1"/>
          <p:cNvSpPr>
            <a:spLocks noGrp="1"/>
          </p:cNvSpPr>
          <p:nvPr>
            <p:ph type="title"/>
          </p:nvPr>
        </p:nvSpPr>
        <p:spPr>
          <a:xfrm>
            <a:off x="1979612" y="152400"/>
            <a:ext cx="9144001" cy="1219200"/>
          </a:xfrm>
        </p:spPr>
        <p:txBody>
          <a:bodyPr/>
          <a:lstStyle/>
          <a:p>
            <a:r>
              <a:rPr lang="en-US" dirty="0"/>
              <a:t>Returning Water Use Reports</a:t>
            </a:r>
          </a:p>
        </p:txBody>
      </p:sp>
    </p:spTree>
    <p:extLst>
      <p:ext uri="{BB962C8B-B14F-4D97-AF65-F5344CB8AC3E}">
        <p14:creationId xmlns:p14="http://schemas.microsoft.com/office/powerpoint/2010/main" val="88044614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997618" y="685800"/>
            <a:ext cx="9144001" cy="1600200"/>
          </a:xfrm>
        </p:spPr>
        <p:txBody>
          <a:bodyPr>
            <a:normAutofit fontScale="90000"/>
          </a:bodyPr>
          <a:lstStyle/>
          <a:p>
            <a:r>
              <a:rPr lang="en-US" sz="4000" b="1" dirty="0"/>
              <a:t>What is a Water Right?</a:t>
            </a:r>
            <a:br>
              <a:rPr lang="en-US" sz="4000" b="1" dirty="0"/>
            </a:br>
            <a:r>
              <a:rPr lang="en-US" sz="4000" b="1" dirty="0"/>
              <a:t> </a:t>
            </a:r>
            <a:br>
              <a:rPr lang="en-US" sz="4000" b="1" dirty="0"/>
            </a:br>
            <a:r>
              <a:rPr lang="en-US" sz="4000" b="1" dirty="0"/>
              <a:t>   Texas Water Code (TWC) §11.002(5)</a:t>
            </a:r>
          </a:p>
        </p:txBody>
      </p:sp>
      <p:sp>
        <p:nvSpPr>
          <p:cNvPr id="14" name="Content Placeholder 13"/>
          <p:cNvSpPr>
            <a:spLocks noGrp="1"/>
          </p:cNvSpPr>
          <p:nvPr>
            <p:ph idx="1"/>
          </p:nvPr>
        </p:nvSpPr>
        <p:spPr>
          <a:xfrm>
            <a:off x="1997618" y="2971800"/>
            <a:ext cx="9144001" cy="1981200"/>
          </a:xfrm>
        </p:spPr>
        <p:txBody>
          <a:bodyPr>
            <a:normAutofit/>
          </a:bodyPr>
          <a:lstStyle/>
          <a:p>
            <a:r>
              <a:rPr lang="en-US" dirty="0">
                <a:latin typeface="Verdana" panose="020B0604030504040204" pitchFamily="34" charset="0"/>
                <a:ea typeface="Verdana" panose="020B0604030504040204" pitchFamily="34" charset="0"/>
                <a:cs typeface="Verdana" panose="020B0604030504040204" pitchFamily="34" charset="0"/>
              </a:rPr>
              <a:t>“A right acquired under the laws of Texas to impound, divert, or use state water</a:t>
            </a:r>
            <a:r>
              <a:rPr lang="en-US" b="1" dirty="0">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27212" y="1905000"/>
            <a:ext cx="9677400" cy="3600986"/>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latin typeface="Verdana" panose="020B0604030504040204" pitchFamily="34" charset="0"/>
                <a:ea typeface="Verdana" panose="020B0604030504040204" pitchFamily="34" charset="0"/>
                <a:cs typeface="Verdana" panose="020B0604030504040204" pitchFamily="34" charset="0"/>
              </a:rPr>
              <a:t>Water rights located in a </a:t>
            </a:r>
            <a:r>
              <a:rPr lang="en-US" sz="2800" b="1" dirty="0">
                <a:latin typeface="Verdana" panose="020B0604030504040204" pitchFamily="34" charset="0"/>
                <a:ea typeface="Verdana" panose="020B0604030504040204" pitchFamily="34" charset="0"/>
                <a:cs typeface="Verdana" panose="020B0604030504040204" pitchFamily="34" charset="0"/>
              </a:rPr>
              <a:t>Watermaster</a:t>
            </a:r>
            <a:r>
              <a:rPr lang="en-US" sz="2800" dirty="0">
                <a:latin typeface="Verdana" panose="020B0604030504040204" pitchFamily="34" charset="0"/>
                <a:ea typeface="Verdana" panose="020B0604030504040204" pitchFamily="34" charset="0"/>
                <a:cs typeface="Verdana" panose="020B0604030504040204" pitchFamily="34" charset="0"/>
              </a:rPr>
              <a:t> area will report use directly to the </a:t>
            </a:r>
            <a:r>
              <a:rPr lang="en-US" sz="2800" dirty="0" err="1">
                <a:latin typeface="Verdana" panose="020B0604030504040204" pitchFamily="34" charset="0"/>
                <a:ea typeface="Verdana" panose="020B0604030504040204" pitchFamily="34" charset="0"/>
                <a:cs typeface="Verdana" panose="020B0604030504040204" pitchFamily="34" charset="0"/>
              </a:rPr>
              <a:t>Watermaster</a:t>
            </a:r>
            <a:r>
              <a:rPr lang="en-US" sz="2800" dirty="0">
                <a:latin typeface="Verdana" panose="020B0604030504040204" pitchFamily="34" charset="0"/>
                <a:ea typeface="Verdana" panose="020B0604030504040204" pitchFamily="34" charset="0"/>
                <a:cs typeface="Verdana" panose="020B0604030504040204" pitchFamily="34" charset="0"/>
              </a:rPr>
              <a:t>.</a:t>
            </a:r>
          </a:p>
          <a:p>
            <a:pPr marL="457200" indent="-457200">
              <a:lnSpc>
                <a:spcPct val="150000"/>
              </a:lnSpc>
              <a:buFont typeface="Arial" panose="020B0604020202020204" pitchFamily="34" charset="0"/>
              <a:buChar char="•"/>
            </a:pPr>
            <a:endParaRPr lang="en-US" sz="2800" dirty="0">
              <a:latin typeface="Verdana" panose="020B0604030504040204" pitchFamily="34" charset="0"/>
              <a:ea typeface="Verdana" panose="020B0604030504040204" pitchFamily="34" charset="0"/>
              <a:cs typeface="Verdana" panose="020B0604030504040204" pitchFamily="34" charset="0"/>
            </a:endParaRPr>
          </a:p>
          <a:p>
            <a:pPr marL="457200" indent="-457200">
              <a:lnSpc>
                <a:spcPct val="150000"/>
              </a:lnSpc>
              <a:buFont typeface="Arial" panose="020B0604020202020204" pitchFamily="34" charset="0"/>
              <a:buChar char="•"/>
            </a:pPr>
            <a:r>
              <a:rPr lang="en-US" sz="2800" dirty="0">
                <a:latin typeface="Verdana" panose="020B0604030504040204" pitchFamily="34" charset="0"/>
                <a:ea typeface="Verdana" panose="020B0604030504040204" pitchFamily="34" charset="0"/>
                <a:cs typeface="Verdana" panose="020B0604030504040204" pitchFamily="34" charset="0"/>
              </a:rPr>
              <a:t>These water rights do not submit an annual usage report to TCEQ headquarters.</a:t>
            </a:r>
          </a:p>
          <a:p>
            <a:endParaRPr lang="en-US" dirty="0"/>
          </a:p>
        </p:txBody>
      </p:sp>
      <p:sp>
        <p:nvSpPr>
          <p:cNvPr id="2" name="Title 1"/>
          <p:cNvSpPr>
            <a:spLocks noGrp="1"/>
          </p:cNvSpPr>
          <p:nvPr>
            <p:ph type="title"/>
          </p:nvPr>
        </p:nvSpPr>
        <p:spPr>
          <a:xfrm>
            <a:off x="1522412" y="588963"/>
            <a:ext cx="10287000" cy="630237"/>
          </a:xfrm>
        </p:spPr>
        <p:txBody>
          <a:bodyPr/>
          <a:lstStyle/>
          <a:p>
            <a:r>
              <a:rPr lang="en-US" dirty="0"/>
              <a:t>Water Usage Reporting in Watermaster Areas</a:t>
            </a:r>
          </a:p>
        </p:txBody>
      </p:sp>
    </p:spTree>
    <p:extLst>
      <p:ext uri="{BB962C8B-B14F-4D97-AF65-F5344CB8AC3E}">
        <p14:creationId xmlns:p14="http://schemas.microsoft.com/office/powerpoint/2010/main" val="103577773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Texas Watermaster Areas</a:t>
            </a:r>
          </a:p>
        </p:txBody>
      </p:sp>
      <p:pic>
        <p:nvPicPr>
          <p:cNvPr id="4" name="Content Placeholder 3" descr="Map of Texas showing the Watermaster Areas." title="Texas Watermaster Areas"/>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1598612" y="-26988"/>
            <a:ext cx="8904287" cy="6884988"/>
          </a:xfrm>
        </p:spPr>
      </p:pic>
    </p:spTree>
    <p:extLst>
      <p:ext uri="{BB962C8B-B14F-4D97-AF65-F5344CB8AC3E}">
        <p14:creationId xmlns:p14="http://schemas.microsoft.com/office/powerpoint/2010/main" val="5978800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612" y="457200"/>
            <a:ext cx="9372600" cy="1676400"/>
          </a:xfrm>
        </p:spPr>
        <p:txBody>
          <a:bodyPr>
            <a:normAutofit fontScale="90000"/>
          </a:bodyPr>
          <a:lstStyle/>
          <a:p>
            <a:r>
              <a:rPr lang="en-US" sz="4400" b="1" dirty="0">
                <a:latin typeface="Verdana" panose="020B0604030504040204" pitchFamily="34" charset="0"/>
                <a:ea typeface="Verdana" panose="020B0604030504040204" pitchFamily="34" charset="0"/>
                <a:cs typeface="Verdana" panose="020B0604030504040204" pitchFamily="34" charset="0"/>
              </a:rPr>
              <a:t>Number of Water Rights within the Watermaster Areas</a:t>
            </a:r>
            <a:br>
              <a:rPr lang="en-US" dirty="0"/>
            </a:br>
            <a:endParaRPr lang="en-US" dirty="0"/>
          </a:p>
        </p:txBody>
      </p:sp>
      <p:graphicFrame>
        <p:nvGraphicFramePr>
          <p:cNvPr id="4" name="Content Placeholder 3" descr="Table of the total number of water rights within a Watermaster Area."/>
          <p:cNvGraphicFramePr>
            <a:graphicFrameLocks noGrp="1"/>
          </p:cNvGraphicFramePr>
          <p:nvPr>
            <p:ph idx="1"/>
            <p:extLst>
              <p:ext uri="{D42A27DB-BD31-4B8C-83A1-F6EECF244321}">
                <p14:modId xmlns:p14="http://schemas.microsoft.com/office/powerpoint/2010/main" val="838992914"/>
              </p:ext>
            </p:extLst>
          </p:nvPr>
        </p:nvGraphicFramePr>
        <p:xfrm>
          <a:off x="3591196" y="2133600"/>
          <a:ext cx="5006432" cy="3405051"/>
        </p:xfrm>
        <a:graphic>
          <a:graphicData uri="http://schemas.openxmlformats.org/drawingml/2006/table">
            <a:tbl>
              <a:tblPr firstRow="1" bandRow="1">
                <a:tableStyleId>{5C22544A-7EE6-4342-B048-85BDC9FD1C3A}</a:tableStyleId>
              </a:tblPr>
              <a:tblGrid>
                <a:gridCol w="2503216">
                  <a:extLst>
                    <a:ext uri="{9D8B030D-6E8A-4147-A177-3AD203B41FA5}">
                      <a16:colId xmlns:a16="http://schemas.microsoft.com/office/drawing/2014/main" val="20000"/>
                    </a:ext>
                  </a:extLst>
                </a:gridCol>
                <a:gridCol w="2503216">
                  <a:extLst>
                    <a:ext uri="{9D8B030D-6E8A-4147-A177-3AD203B41FA5}">
                      <a16:colId xmlns:a16="http://schemas.microsoft.com/office/drawing/2014/main" val="20001"/>
                    </a:ext>
                  </a:extLst>
                </a:gridCol>
              </a:tblGrid>
              <a:tr h="873801">
                <a:tc>
                  <a:txBody>
                    <a:bodyPr/>
                    <a:lstStyle/>
                    <a:p>
                      <a:pPr algn="ctr"/>
                      <a:r>
                        <a:rPr lang="en-US" dirty="0"/>
                        <a:t>Watermaster</a:t>
                      </a:r>
                      <a:r>
                        <a:rPr lang="en-US" baseline="0" dirty="0"/>
                        <a:t> Area</a:t>
                      </a:r>
                      <a:endParaRPr lang="en-US" dirty="0"/>
                    </a:p>
                  </a:txBody>
                  <a:tcPr anchor="ctr"/>
                </a:tc>
                <a:tc>
                  <a:txBody>
                    <a:bodyPr/>
                    <a:lstStyle/>
                    <a:p>
                      <a:pPr algn="ctr"/>
                      <a:r>
                        <a:rPr lang="en-US" dirty="0"/>
                        <a:t># of WRs</a:t>
                      </a:r>
                    </a:p>
                  </a:txBody>
                  <a:tcPr anchor="ctr"/>
                </a:tc>
                <a:extLst>
                  <a:ext uri="{0D108BD9-81ED-4DB2-BD59-A6C34878D82A}">
                    <a16:rowId xmlns:a16="http://schemas.microsoft.com/office/drawing/2014/main" val="10000"/>
                  </a:ext>
                </a:extLst>
              </a:tr>
              <a:tr h="5062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South Texas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994</a:t>
                      </a:r>
                    </a:p>
                  </a:txBody>
                  <a:tcPr anchor="ctr"/>
                </a:tc>
                <a:extLst>
                  <a:ext uri="{0D108BD9-81ED-4DB2-BD59-A6C34878D82A}">
                    <a16:rowId xmlns:a16="http://schemas.microsoft.com/office/drawing/2014/main" val="10001"/>
                  </a:ext>
                </a:extLst>
              </a:tr>
              <a:tr h="506250">
                <a:tc>
                  <a:txBody>
                    <a:bodyPr/>
                    <a:lstStyle/>
                    <a:p>
                      <a:pPr algn="ctr"/>
                      <a:r>
                        <a:rPr lang="en-US" dirty="0"/>
                        <a:t>Concho</a:t>
                      </a:r>
                    </a:p>
                  </a:txBody>
                  <a:tcPr anchor="ctr"/>
                </a:tc>
                <a:tc>
                  <a:txBody>
                    <a:bodyPr/>
                    <a:lstStyle/>
                    <a:p>
                      <a:pPr algn="ctr"/>
                      <a:r>
                        <a:rPr lang="en-US" dirty="0"/>
                        <a:t>220</a:t>
                      </a:r>
                    </a:p>
                  </a:txBody>
                  <a:tcPr anchor="ctr"/>
                </a:tc>
                <a:extLst>
                  <a:ext uri="{0D108BD9-81ED-4DB2-BD59-A6C34878D82A}">
                    <a16:rowId xmlns:a16="http://schemas.microsoft.com/office/drawing/2014/main" val="10002"/>
                  </a:ext>
                </a:extLst>
              </a:tr>
              <a:tr h="506250">
                <a:tc>
                  <a:txBody>
                    <a:bodyPr/>
                    <a:lstStyle/>
                    <a:p>
                      <a:pPr algn="ctr"/>
                      <a:r>
                        <a:rPr lang="en-US" dirty="0"/>
                        <a:t>Brazos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922</a:t>
                      </a:r>
                    </a:p>
                  </a:txBody>
                  <a:tcPr anchor="ctr"/>
                </a:tc>
                <a:extLst>
                  <a:ext uri="{0D108BD9-81ED-4DB2-BD59-A6C34878D82A}">
                    <a16:rowId xmlns:a16="http://schemas.microsoft.com/office/drawing/2014/main" val="10003"/>
                  </a:ext>
                </a:extLst>
              </a:tr>
              <a:tr h="506250">
                <a:tc>
                  <a:txBody>
                    <a:bodyPr/>
                    <a:lstStyle/>
                    <a:p>
                      <a:pPr algn="ctr"/>
                      <a:r>
                        <a:rPr lang="en-US" dirty="0"/>
                        <a:t>Rio Grande</a:t>
                      </a:r>
                    </a:p>
                  </a:txBody>
                  <a:tcPr anchor="ctr"/>
                </a:tc>
                <a:tc>
                  <a:txBody>
                    <a:bodyPr/>
                    <a:lstStyle/>
                    <a:p>
                      <a:pPr algn="ctr"/>
                      <a:r>
                        <a:rPr lang="en-US" dirty="0"/>
                        <a:t>855</a:t>
                      </a:r>
                    </a:p>
                  </a:txBody>
                  <a:tcPr anchor="ctr"/>
                </a:tc>
                <a:extLst>
                  <a:ext uri="{0D108BD9-81ED-4DB2-BD59-A6C34878D82A}">
                    <a16:rowId xmlns:a16="http://schemas.microsoft.com/office/drawing/2014/main" val="10004"/>
                  </a:ext>
                </a:extLst>
              </a:tr>
              <a:tr h="506250">
                <a:tc>
                  <a:txBody>
                    <a:bodyPr/>
                    <a:lstStyle/>
                    <a:p>
                      <a:pPr algn="ctr"/>
                      <a:r>
                        <a:rPr lang="en-US" b="1" dirty="0"/>
                        <a:t>Total</a:t>
                      </a:r>
                    </a:p>
                  </a:txBody>
                  <a:tcPr anchor="ctr"/>
                </a:tc>
                <a:tc>
                  <a:txBody>
                    <a:bodyPr/>
                    <a:lstStyle/>
                    <a:p>
                      <a:pPr algn="ctr"/>
                      <a:r>
                        <a:rPr lang="en-US" b="1" dirty="0"/>
                        <a:t>2991</a:t>
                      </a:r>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6226995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lvl="0"/>
            <a:r>
              <a:rPr lang="en-US" sz="3600" dirty="0">
                <a:latin typeface="Verdana" panose="020B0604030504040204" pitchFamily="34" charset="0"/>
                <a:ea typeface="Verdana" panose="020B0604030504040204" pitchFamily="34" charset="0"/>
                <a:cs typeface="Verdana" panose="020B0604030504040204" pitchFamily="34" charset="0"/>
              </a:rPr>
              <a:t>By Mail:</a:t>
            </a:r>
          </a:p>
          <a:p>
            <a:pPr lvl="1"/>
            <a:r>
              <a:rPr lang="en-US" sz="2400" dirty="0">
                <a:latin typeface="Verdana" panose="020B0604030504040204" pitchFamily="34" charset="0"/>
                <a:ea typeface="Verdana" panose="020B0604030504040204" pitchFamily="34" charset="0"/>
                <a:cs typeface="Verdana" panose="020B0604030504040204" pitchFamily="34" charset="0"/>
              </a:rPr>
              <a:t>PO Box 13087, MC-160, Austin, Texas 78753</a:t>
            </a:r>
          </a:p>
          <a:p>
            <a:endParaRPr lang="en-US" sz="3600" dirty="0">
              <a:latin typeface="Verdana" panose="020B0604030504040204" pitchFamily="34" charset="0"/>
              <a:ea typeface="Verdana" panose="020B0604030504040204" pitchFamily="34" charset="0"/>
              <a:cs typeface="Verdana" panose="020B0604030504040204" pitchFamily="34" charset="0"/>
            </a:endParaRPr>
          </a:p>
          <a:p>
            <a:r>
              <a:rPr lang="en-US" sz="3600" dirty="0">
                <a:latin typeface="Verdana" panose="020B0604030504040204" pitchFamily="34" charset="0"/>
                <a:ea typeface="Verdana" panose="020B0604030504040204" pitchFamily="34" charset="0"/>
                <a:cs typeface="Verdana" panose="020B0604030504040204" pitchFamily="34" charset="0"/>
              </a:rPr>
              <a:t>By Email</a:t>
            </a:r>
          </a:p>
          <a:p>
            <a:pPr lvl="1"/>
            <a:r>
              <a:rPr lang="en-US" sz="2400" dirty="0">
                <a:latin typeface="Verdana" panose="020B0604030504040204" pitchFamily="34" charset="0"/>
                <a:ea typeface="Verdana" panose="020B0604030504040204" pitchFamily="34" charset="0"/>
                <a:cs typeface="Verdana" panose="020B0604030504040204" pitchFamily="34" charset="0"/>
              </a:rPr>
              <a:t>WUR@tceq.texas.gov</a:t>
            </a:r>
          </a:p>
          <a:p>
            <a:endParaRPr lang="en-US" sz="3600" dirty="0">
              <a:latin typeface="Verdana" panose="020B0604030504040204" pitchFamily="34" charset="0"/>
              <a:ea typeface="Verdana" panose="020B0604030504040204" pitchFamily="34" charset="0"/>
              <a:cs typeface="Verdana" panose="020B0604030504040204" pitchFamily="34" charset="0"/>
            </a:endParaRPr>
          </a:p>
          <a:p>
            <a:r>
              <a:rPr lang="en-US" sz="3600" dirty="0">
                <a:latin typeface="Verdana" panose="020B0604030504040204" pitchFamily="34" charset="0"/>
                <a:ea typeface="Verdana" panose="020B0604030504040204" pitchFamily="34" charset="0"/>
                <a:cs typeface="Verdana" panose="020B0604030504040204" pitchFamily="34" charset="0"/>
              </a:rPr>
              <a:t>By Fax</a:t>
            </a:r>
          </a:p>
          <a:p>
            <a:pPr lvl="1"/>
            <a:r>
              <a:rPr lang="en-US" sz="2400" dirty="0">
                <a:latin typeface="Verdana" panose="020B0604030504040204" pitchFamily="34" charset="0"/>
                <a:ea typeface="Verdana" panose="020B0604030504040204" pitchFamily="34" charset="0"/>
                <a:cs typeface="Verdana" panose="020B0604030504040204" pitchFamily="34" charset="0"/>
              </a:rPr>
              <a:t>512-239-2214</a:t>
            </a:r>
          </a:p>
          <a:p>
            <a:endParaRPr lang="en-US" dirty="0"/>
          </a:p>
        </p:txBody>
      </p:sp>
      <p:sp>
        <p:nvSpPr>
          <p:cNvPr id="2" name="Title 1"/>
          <p:cNvSpPr>
            <a:spLocks noGrp="1"/>
          </p:cNvSpPr>
          <p:nvPr>
            <p:ph type="title"/>
          </p:nvPr>
        </p:nvSpPr>
        <p:spPr/>
        <p:txBody>
          <a:bodyPr>
            <a:noAutofit/>
          </a:bodyPr>
          <a:lstStyle/>
          <a:p>
            <a:r>
              <a:rPr lang="en-US" sz="4400" b="1" dirty="0">
                <a:latin typeface="Verdana" panose="020B0604030504040204" pitchFamily="34" charset="0"/>
                <a:ea typeface="Verdana" panose="020B0604030504040204" pitchFamily="34" charset="0"/>
                <a:cs typeface="Verdana" panose="020B0604030504040204" pitchFamily="34" charset="0"/>
              </a:rPr>
              <a:t>Ways to Submit Your Water Use Report</a:t>
            </a:r>
          </a:p>
        </p:txBody>
      </p:sp>
    </p:spTree>
    <p:extLst>
      <p:ext uri="{BB962C8B-B14F-4D97-AF65-F5344CB8AC3E}">
        <p14:creationId xmlns:p14="http://schemas.microsoft.com/office/powerpoint/2010/main" val="296042193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9612" y="2057400"/>
            <a:ext cx="9144001" cy="4038600"/>
          </a:xfrm>
        </p:spPr>
        <p:txBody>
          <a:bodyPr>
            <a:normAutofit/>
          </a:bodyPr>
          <a:lstStyle/>
          <a:p>
            <a:pPr marL="228600" lvl="0">
              <a:spcBef>
                <a:spcPts val="0"/>
              </a:spcBef>
              <a:spcAft>
                <a:spcPts val="1800"/>
              </a:spcAft>
            </a:pPr>
            <a:r>
              <a:rPr lang="en-US" dirty="0">
                <a:latin typeface="Verdana" panose="020B0604030504040204" pitchFamily="34" charset="0"/>
                <a:ea typeface="Verdana" panose="020B0604030504040204" pitchFamily="34" charset="0"/>
                <a:cs typeface="Verdana" panose="020B0604030504040204" pitchFamily="34" charset="0"/>
              </a:rPr>
              <a:t>We made no diversions this year, how do I report this?</a:t>
            </a:r>
          </a:p>
          <a:p>
            <a:pPr marL="228600" lvl="0">
              <a:spcBef>
                <a:spcPts val="0"/>
              </a:spcBef>
              <a:spcAft>
                <a:spcPts val="1800"/>
              </a:spcAft>
            </a:pPr>
            <a:r>
              <a:rPr lang="en-US" b="1" dirty="0">
                <a:latin typeface="Verdana" panose="020B0604030504040204" pitchFamily="34" charset="0"/>
                <a:ea typeface="Verdana" panose="020B0604030504040204" pitchFamily="34" charset="0"/>
                <a:cs typeface="Verdana" panose="020B0604030504040204" pitchFamily="34" charset="0"/>
              </a:rPr>
              <a:t>How do I report if I am no longer the owner of the property/water right?</a:t>
            </a:r>
          </a:p>
          <a:p>
            <a:pPr marL="228600" lvl="0">
              <a:spcBef>
                <a:spcPts val="0"/>
              </a:spcBef>
              <a:spcAft>
                <a:spcPts val="1800"/>
              </a:spcAft>
            </a:pPr>
            <a:r>
              <a:rPr lang="en-US" dirty="0">
                <a:latin typeface="Verdana" panose="020B0604030504040204" pitchFamily="34" charset="0"/>
                <a:ea typeface="Verdana" panose="020B0604030504040204" pitchFamily="34" charset="0"/>
                <a:cs typeface="Verdana" panose="020B0604030504040204" pitchFamily="34" charset="0"/>
              </a:rPr>
              <a:t>I only have a recreational water right, why did I receive the Water Use Report Form?</a:t>
            </a:r>
          </a:p>
          <a:p>
            <a:pPr marL="228600" lvl="0">
              <a:spcBef>
                <a:spcPts val="0"/>
              </a:spcBef>
              <a:spcAft>
                <a:spcPts val="1800"/>
              </a:spcAft>
            </a:pPr>
            <a:r>
              <a:rPr lang="en-US" dirty="0">
                <a:latin typeface="Verdana" panose="020B0604030504040204" pitchFamily="34" charset="0"/>
                <a:ea typeface="Verdana" panose="020B0604030504040204" pitchFamily="34" charset="0"/>
                <a:cs typeface="Verdana" panose="020B0604030504040204" pitchFamily="34" charset="0"/>
              </a:rPr>
              <a:t>Do I have to have this form notarized?</a:t>
            </a:r>
          </a:p>
          <a:p>
            <a:pPr marL="228600" lvl="0">
              <a:spcBef>
                <a:spcPts val="0"/>
              </a:spcBef>
              <a:spcAft>
                <a:spcPts val="1800"/>
              </a:spcAft>
            </a:pPr>
            <a:r>
              <a:rPr lang="en-US" b="1" dirty="0">
                <a:latin typeface="Verdana" panose="020B0604030504040204" pitchFamily="34" charset="0"/>
                <a:ea typeface="Verdana" panose="020B0604030504040204" pitchFamily="34" charset="0"/>
                <a:cs typeface="Verdana" panose="020B0604030504040204" pitchFamily="34" charset="0"/>
              </a:rPr>
              <a:t>What happens if I don’t meet the March 1</a:t>
            </a:r>
            <a:r>
              <a:rPr lang="en-US" b="1" baseline="30000" dirty="0">
                <a:latin typeface="Verdana" panose="020B0604030504040204" pitchFamily="34" charset="0"/>
                <a:ea typeface="Verdana" panose="020B0604030504040204" pitchFamily="34" charset="0"/>
                <a:cs typeface="Verdana" panose="020B0604030504040204" pitchFamily="34" charset="0"/>
              </a:rPr>
              <a:t>st</a:t>
            </a:r>
            <a:r>
              <a:rPr lang="en-US" b="1" dirty="0">
                <a:latin typeface="Verdana" panose="020B0604030504040204" pitchFamily="34" charset="0"/>
                <a:ea typeface="Verdana" panose="020B0604030504040204" pitchFamily="34" charset="0"/>
                <a:cs typeface="Verdana" panose="020B0604030504040204" pitchFamily="34" charset="0"/>
              </a:rPr>
              <a:t> deadline?</a:t>
            </a:r>
          </a:p>
        </p:txBody>
      </p:sp>
      <p:sp>
        <p:nvSpPr>
          <p:cNvPr id="2" name="Title 1"/>
          <p:cNvSpPr>
            <a:spLocks noGrp="1"/>
          </p:cNvSpPr>
          <p:nvPr>
            <p:ph type="title"/>
          </p:nvPr>
        </p:nvSpPr>
        <p:spPr/>
        <p:txBody>
          <a:bodyPr>
            <a:normAutofit/>
          </a:bodyPr>
          <a:lstStyle/>
          <a:p>
            <a:r>
              <a:rPr lang="en-US" sz="4400" b="1" dirty="0">
                <a:latin typeface="Verdana" panose="020B0604030504040204" pitchFamily="34" charset="0"/>
                <a:ea typeface="Verdana" panose="020B0604030504040204" pitchFamily="34" charset="0"/>
                <a:cs typeface="Verdana" panose="020B0604030504040204" pitchFamily="34" charset="0"/>
              </a:rPr>
              <a:t>Frequently Asked Questions</a:t>
            </a:r>
          </a:p>
        </p:txBody>
      </p:sp>
    </p:spTree>
    <p:extLst>
      <p:ext uri="{BB962C8B-B14F-4D97-AF65-F5344CB8AC3E}">
        <p14:creationId xmlns:p14="http://schemas.microsoft.com/office/powerpoint/2010/main" val="196165548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08412" y="4343400"/>
            <a:ext cx="4267200" cy="646331"/>
          </a:xfrm>
          <a:prstGeom prst="rect">
            <a:avLst/>
          </a:prstGeom>
          <a:noFill/>
        </p:spPr>
        <p:txBody>
          <a:bodyPr wrap="square" rtlCol="0">
            <a:spAutoFit/>
          </a:bodyPr>
          <a:lstStyle/>
          <a:p>
            <a:r>
              <a:rPr lang="en-US" dirty="0"/>
              <a:t>Updated owner contact information from reverse side.</a:t>
            </a:r>
          </a:p>
        </p:txBody>
      </p:sp>
      <p:pic>
        <p:nvPicPr>
          <p:cNvPr id="4" name="Picture 2" descr="section of water use report form for indicating change of ownership, back"/>
          <p:cNvPicPr>
            <a:picLocks noGrp="1" noChangeAspect="1"/>
          </p:cNvPicPr>
          <p:nvPr>
            <p:ph idx="1"/>
          </p:nvPr>
        </p:nvPicPr>
        <p:blipFill>
          <a:blip r:embed="rId3"/>
          <a:stretch>
            <a:fillRect/>
          </a:stretch>
        </p:blipFill>
        <p:spPr>
          <a:xfrm>
            <a:off x="2513012" y="3352800"/>
            <a:ext cx="8015020" cy="3295650"/>
          </a:xfrm>
          <a:prstGeom prst="rect">
            <a:avLst/>
          </a:prstGeom>
        </p:spPr>
      </p:pic>
      <p:sp>
        <p:nvSpPr>
          <p:cNvPr id="3" name="TextBox 2"/>
          <p:cNvSpPr txBox="1"/>
          <p:nvPr/>
        </p:nvSpPr>
        <p:spPr>
          <a:xfrm>
            <a:off x="5180012" y="1905000"/>
            <a:ext cx="4114800" cy="369332"/>
          </a:xfrm>
          <a:prstGeom prst="rect">
            <a:avLst/>
          </a:prstGeom>
          <a:noFill/>
        </p:spPr>
        <p:txBody>
          <a:bodyPr wrap="square" rtlCol="0">
            <a:spAutoFit/>
          </a:bodyPr>
          <a:lstStyle/>
          <a:p>
            <a:r>
              <a:rPr lang="en-US" dirty="0"/>
              <a:t>Current owners listed</a:t>
            </a:r>
          </a:p>
        </p:txBody>
      </p:sp>
      <p:pic>
        <p:nvPicPr>
          <p:cNvPr id="5" name="Picture 1" descr="section of water use report form for indicating change of ownership, front"/>
          <p:cNvPicPr>
            <a:picLocks noChangeAspect="1"/>
          </p:cNvPicPr>
          <p:nvPr/>
        </p:nvPicPr>
        <p:blipFill>
          <a:blip r:embed="rId4"/>
          <a:stretch>
            <a:fillRect/>
          </a:stretch>
        </p:blipFill>
        <p:spPr>
          <a:xfrm>
            <a:off x="2738437" y="1295400"/>
            <a:ext cx="7623175" cy="1866900"/>
          </a:xfrm>
          <a:prstGeom prst="rect">
            <a:avLst/>
          </a:prstGeom>
        </p:spPr>
      </p:pic>
      <p:sp>
        <p:nvSpPr>
          <p:cNvPr id="2" name="Title 1"/>
          <p:cNvSpPr>
            <a:spLocks noGrp="1"/>
          </p:cNvSpPr>
          <p:nvPr>
            <p:ph type="title"/>
          </p:nvPr>
        </p:nvSpPr>
        <p:spPr>
          <a:xfrm>
            <a:off x="1293812" y="304800"/>
            <a:ext cx="10668000" cy="1219200"/>
          </a:xfrm>
        </p:spPr>
        <p:txBody>
          <a:bodyPr>
            <a:normAutofit fontScale="90000"/>
          </a:bodyPr>
          <a:lstStyle/>
          <a:p>
            <a:pPr algn="ctr"/>
            <a:r>
              <a:rPr lang="en-US" dirty="0">
                <a:latin typeface="Verdana" panose="020B0604030504040204" pitchFamily="34" charset="0"/>
                <a:ea typeface="Verdana" panose="020B0604030504040204" pitchFamily="34" charset="0"/>
                <a:cs typeface="Verdana" panose="020B0604030504040204" pitchFamily="34" charset="0"/>
              </a:rPr>
              <a:t>How do I report if I am no longer the owner of the property/water right?</a:t>
            </a:r>
            <a:br>
              <a:rPr lang="en-US" dirty="0">
                <a:latin typeface="Verdana" panose="020B0604030504040204" pitchFamily="34" charset="0"/>
                <a:ea typeface="Verdana" panose="020B0604030504040204" pitchFamily="34" charset="0"/>
                <a:cs typeface="Verdana" panose="020B0604030504040204" pitchFamily="34" charset="0"/>
              </a:rPr>
            </a:br>
            <a:endParaRPr lang="en-US" dirty="0"/>
          </a:p>
        </p:txBody>
      </p:sp>
    </p:spTree>
    <p:extLst>
      <p:ext uri="{BB962C8B-B14F-4D97-AF65-F5344CB8AC3E}">
        <p14:creationId xmlns:p14="http://schemas.microsoft.com/office/powerpoint/2010/main" val="266776342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7212" y="1828800"/>
            <a:ext cx="9753600" cy="4876800"/>
          </a:xfrm>
        </p:spPr>
        <p:txBody>
          <a:bodyPr>
            <a:normAutofit/>
          </a:bodyPr>
          <a:lstStyle/>
          <a:p>
            <a:pPr lvl="0"/>
            <a:r>
              <a:rPr lang="en-US" dirty="0">
                <a:latin typeface="Verdana" panose="020B0604030504040204" pitchFamily="34" charset="0"/>
                <a:ea typeface="Verdana" panose="020B0604030504040204" pitchFamily="34" charset="0"/>
                <a:cs typeface="Verdana" panose="020B0604030504040204" pitchFamily="34" charset="0"/>
              </a:rPr>
              <a:t>Texas Water Code §11.031(b)</a:t>
            </a:r>
          </a:p>
          <a:p>
            <a:pPr lvl="1"/>
            <a:r>
              <a:rPr lang="en-US" dirty="0">
                <a:latin typeface="Verdana" panose="020B0604030504040204" pitchFamily="34" charset="0"/>
                <a:ea typeface="Verdana" panose="020B0604030504040204" pitchFamily="34" charset="0"/>
                <a:cs typeface="Verdana" panose="020B0604030504040204" pitchFamily="34" charset="0"/>
              </a:rPr>
              <a:t>Effective September 1, 2013 a person who fails to submit a Water Use Report Form by March 1</a:t>
            </a:r>
            <a:r>
              <a:rPr lang="en-US" baseline="30000" dirty="0">
                <a:latin typeface="Verdana" panose="020B0604030504040204" pitchFamily="34" charset="0"/>
                <a:ea typeface="Verdana" panose="020B0604030504040204" pitchFamily="34" charset="0"/>
                <a:cs typeface="Verdana" panose="020B0604030504040204" pitchFamily="34" charset="0"/>
              </a:rPr>
              <a:t>st</a:t>
            </a:r>
            <a:r>
              <a:rPr lang="en-US" dirty="0">
                <a:latin typeface="Verdana" panose="020B0604030504040204" pitchFamily="34" charset="0"/>
                <a:ea typeface="Verdana" panose="020B0604030504040204" pitchFamily="34" charset="0"/>
                <a:cs typeface="Verdana" panose="020B0604030504040204" pitchFamily="34" charset="0"/>
              </a:rPr>
              <a:t> can be fined:</a:t>
            </a:r>
          </a:p>
          <a:p>
            <a:pPr lvl="2">
              <a:lnSpc>
                <a:spcPct val="150000"/>
              </a:lnSpc>
            </a:pPr>
            <a:r>
              <a:rPr lang="en-US" dirty="0">
                <a:latin typeface="Verdana" panose="020B0604030504040204" pitchFamily="34" charset="0"/>
                <a:ea typeface="Verdana" panose="020B0604030504040204" pitchFamily="34" charset="0"/>
                <a:cs typeface="Verdana" panose="020B0604030504040204" pitchFamily="34" charset="0"/>
              </a:rPr>
              <a:t>(1) up to $100 a day for water right authorizations of 5,000 acre-feet or less per year; </a:t>
            </a:r>
          </a:p>
          <a:p>
            <a:pPr lvl="2">
              <a:lnSpc>
                <a:spcPct val="150000"/>
              </a:lnSpc>
            </a:pPr>
            <a:r>
              <a:rPr lang="en-US" dirty="0">
                <a:latin typeface="Verdana" panose="020B0604030504040204" pitchFamily="34" charset="0"/>
                <a:ea typeface="Verdana" panose="020B0604030504040204" pitchFamily="34" charset="0"/>
                <a:cs typeface="Verdana" panose="020B0604030504040204" pitchFamily="34" charset="0"/>
              </a:rPr>
              <a:t>(2) up to $500 a day for water right authorizations greater than 5,000 acre-feet per year.</a:t>
            </a:r>
          </a:p>
          <a:p>
            <a:r>
              <a:rPr lang="en-US" dirty="0">
                <a:latin typeface="Verdana" panose="020B0604030504040204" pitchFamily="34" charset="0"/>
                <a:ea typeface="Verdana" panose="020B0604030504040204" pitchFamily="34" charset="0"/>
                <a:cs typeface="Verdana" panose="020B0604030504040204" pitchFamily="34" charset="0"/>
              </a:rPr>
              <a:t>If you did not receive a report to fill out:</a:t>
            </a:r>
          </a:p>
          <a:p>
            <a:pPr lvl="1"/>
            <a:r>
              <a:rPr lang="en-US" dirty="0">
                <a:latin typeface="Verdana" panose="020B0604030504040204" pitchFamily="34" charset="0"/>
                <a:ea typeface="Verdana" panose="020B0604030504040204" pitchFamily="34" charset="0"/>
                <a:cs typeface="Verdana" panose="020B0604030504040204" pitchFamily="34" charset="0"/>
              </a:rPr>
              <a:t>Call the Water Rights Compliance Assurance Team</a:t>
            </a:r>
          </a:p>
          <a:p>
            <a:pPr lvl="2"/>
            <a:r>
              <a:rPr lang="en-US" dirty="0">
                <a:latin typeface="Verdana" panose="020B0604030504040204" pitchFamily="34" charset="0"/>
                <a:ea typeface="Verdana" panose="020B0604030504040204" pitchFamily="34" charset="0"/>
                <a:cs typeface="Verdana" panose="020B0604030504040204" pitchFamily="34" charset="0"/>
              </a:rPr>
              <a:t>512-239-4691</a:t>
            </a:r>
          </a:p>
        </p:txBody>
      </p:sp>
      <p:sp>
        <p:nvSpPr>
          <p:cNvPr id="2" name="Title 1"/>
          <p:cNvSpPr>
            <a:spLocks noGrp="1"/>
          </p:cNvSpPr>
          <p:nvPr>
            <p:ph type="title"/>
          </p:nvPr>
        </p:nvSpPr>
        <p:spPr/>
        <p:txBody>
          <a:bodyPr>
            <a:normAutofit/>
          </a:bodyPr>
          <a:lstStyle/>
          <a:p>
            <a:r>
              <a:rPr lang="en-US" sz="4400" b="1" dirty="0">
                <a:latin typeface="Verdana" panose="020B0604030504040204" pitchFamily="34" charset="0"/>
                <a:ea typeface="Verdana" panose="020B0604030504040204" pitchFamily="34" charset="0"/>
                <a:cs typeface="Verdana" panose="020B0604030504040204" pitchFamily="34" charset="0"/>
              </a:rPr>
              <a:t>March 1</a:t>
            </a:r>
            <a:r>
              <a:rPr lang="en-US" sz="4400" b="1" baseline="30000" dirty="0">
                <a:latin typeface="Verdana" panose="020B0604030504040204" pitchFamily="34" charset="0"/>
                <a:ea typeface="Verdana" panose="020B0604030504040204" pitchFamily="34" charset="0"/>
                <a:cs typeface="Verdana" panose="020B0604030504040204" pitchFamily="34" charset="0"/>
              </a:rPr>
              <a:t>st</a:t>
            </a:r>
            <a:r>
              <a:rPr lang="en-US" sz="4400" b="1" dirty="0">
                <a:latin typeface="Verdana" panose="020B0604030504040204" pitchFamily="34" charset="0"/>
                <a:ea typeface="Verdana" panose="020B0604030504040204" pitchFamily="34" charset="0"/>
                <a:cs typeface="Verdana" panose="020B0604030504040204" pitchFamily="34" charset="0"/>
              </a:rPr>
              <a:t> Deadline</a:t>
            </a:r>
          </a:p>
        </p:txBody>
      </p:sp>
    </p:spTree>
    <p:extLst>
      <p:ext uri="{BB962C8B-B14F-4D97-AF65-F5344CB8AC3E}">
        <p14:creationId xmlns:p14="http://schemas.microsoft.com/office/powerpoint/2010/main" val="227409220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9612" y="1981200"/>
            <a:ext cx="9144001" cy="4419600"/>
          </a:xfrm>
        </p:spPr>
        <p:txBody>
          <a:bodyPr>
            <a:noAutofit/>
          </a:bodyPr>
          <a:lstStyle/>
          <a:p>
            <a:pPr>
              <a:spcAft>
                <a:spcPts val="1200"/>
              </a:spcAft>
            </a:pPr>
            <a:r>
              <a:rPr lang="en-US" dirty="0">
                <a:latin typeface="Verdana" panose="020B0604030504040204" pitchFamily="34" charset="0"/>
                <a:ea typeface="Verdana" panose="020B0604030504040204" pitchFamily="34" charset="0"/>
                <a:cs typeface="Verdana" panose="020B0604030504040204" pitchFamily="34" charset="0"/>
              </a:rPr>
              <a:t>Assembling the best available usage information statewide.</a:t>
            </a:r>
          </a:p>
          <a:p>
            <a:pPr lvl="1">
              <a:lnSpc>
                <a:spcPct val="100000"/>
              </a:lnSpc>
              <a:spcBef>
                <a:spcPts val="0"/>
              </a:spcBef>
              <a:spcAft>
                <a:spcPts val="1200"/>
              </a:spcAft>
            </a:pPr>
            <a:r>
              <a:rPr lang="en-US" sz="2400" dirty="0">
                <a:latin typeface="Verdana" panose="020B0604030504040204" pitchFamily="34" charset="0"/>
                <a:ea typeface="Verdana" panose="020B0604030504040204" pitchFamily="34" charset="0"/>
                <a:cs typeface="Verdana" panose="020B0604030504040204" pitchFamily="34" charset="0"/>
              </a:rPr>
              <a:t>This data is made available to the public on the TCEQ Website.</a:t>
            </a:r>
          </a:p>
          <a:p>
            <a:pPr lvl="1">
              <a:lnSpc>
                <a:spcPct val="100000"/>
              </a:lnSpc>
              <a:spcBef>
                <a:spcPts val="0"/>
              </a:spcBef>
              <a:spcAft>
                <a:spcPts val="1200"/>
              </a:spcAft>
            </a:pPr>
            <a:r>
              <a:rPr lang="en-US" sz="2400" dirty="0">
                <a:latin typeface="Verdana" panose="020B0604030504040204" pitchFamily="34" charset="0"/>
                <a:ea typeface="Verdana" panose="020B0604030504040204" pitchFamily="34" charset="0"/>
                <a:cs typeface="Verdana" panose="020B0604030504040204" pitchFamily="34" charset="0"/>
              </a:rPr>
              <a:t>Having the best available information allows decision makers to make the best informed decisions regarding available water.</a:t>
            </a:r>
          </a:p>
        </p:txBody>
      </p:sp>
      <p:sp>
        <p:nvSpPr>
          <p:cNvPr id="2" name="Title 1"/>
          <p:cNvSpPr>
            <a:spLocks noGrp="1"/>
          </p:cNvSpPr>
          <p:nvPr>
            <p:ph type="title"/>
          </p:nvPr>
        </p:nvSpPr>
        <p:spPr/>
        <p:txBody>
          <a:bodyPr>
            <a:normAutofit fontScale="90000"/>
          </a:bodyPr>
          <a:lstStyle/>
          <a:p>
            <a:r>
              <a:rPr lang="en-US" sz="4400" b="1" dirty="0">
                <a:latin typeface="Verdana" panose="020B0604030504040204" pitchFamily="34" charset="0"/>
                <a:ea typeface="Verdana" panose="020B0604030504040204" pitchFamily="34" charset="0"/>
                <a:cs typeface="Verdana" panose="020B0604030504040204" pitchFamily="34" charset="0"/>
              </a:rPr>
              <a:t>Goal of the Water Use Report</a:t>
            </a:r>
          </a:p>
        </p:txBody>
      </p:sp>
    </p:spTree>
    <p:extLst>
      <p:ext uri="{BB962C8B-B14F-4D97-AF65-F5344CB8AC3E}">
        <p14:creationId xmlns:p14="http://schemas.microsoft.com/office/powerpoint/2010/main" val="314015166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a:latin typeface="Verdana" panose="020B0604030504040204" pitchFamily="34" charset="0"/>
                <a:ea typeface="Verdana" panose="020B0604030504040204" pitchFamily="34" charset="0"/>
                <a:cs typeface="Verdana" panose="020B0604030504040204" pitchFamily="34" charset="0"/>
              </a:rPr>
              <a:t>For water right Changes of Ownership, Water Use Reports and Amendments to a Water Right please call:</a:t>
            </a:r>
          </a:p>
          <a:p>
            <a:pPr lvl="1"/>
            <a:r>
              <a:rPr lang="en-US" sz="2800" dirty="0">
                <a:latin typeface="Verdana" panose="020B0604030504040204" pitchFamily="34" charset="0"/>
                <a:ea typeface="Verdana" panose="020B0604030504040204" pitchFamily="34" charset="0"/>
                <a:cs typeface="Verdana" panose="020B0604030504040204" pitchFamily="34" charset="0"/>
              </a:rPr>
              <a:t>512-239-4691</a:t>
            </a:r>
          </a:p>
          <a:p>
            <a:r>
              <a:rPr lang="en-US" sz="3200" dirty="0">
                <a:latin typeface="Verdana" panose="020B0604030504040204" pitchFamily="34" charset="0"/>
                <a:ea typeface="Verdana" panose="020B0604030504040204" pitchFamily="34" charset="0"/>
                <a:cs typeface="Verdana" panose="020B0604030504040204" pitchFamily="34" charset="0"/>
              </a:rPr>
              <a:t>For general information on water rights permitting, please go to:</a:t>
            </a:r>
          </a:p>
          <a:p>
            <a:pPr marL="0" indent="0">
              <a:buNone/>
            </a:pPr>
            <a:endParaRPr lang="en-US" sz="3200" dirty="0">
              <a:latin typeface="Verdana" panose="020B0604030504040204" pitchFamily="34" charset="0"/>
              <a:ea typeface="Verdana" panose="020B0604030504040204" pitchFamily="34" charset="0"/>
              <a:cs typeface="Verdana" panose="020B0604030504040204" pitchFamily="34" charset="0"/>
            </a:endParaRPr>
          </a:p>
          <a:p>
            <a:pPr lvl="1"/>
            <a:r>
              <a:rPr lang="en-US" sz="1800" dirty="0">
                <a:latin typeface="Verdana" panose="020B0604030504040204" pitchFamily="34" charset="0"/>
                <a:ea typeface="Verdana" panose="020B0604030504040204" pitchFamily="34" charset="0"/>
                <a:cs typeface="Verdana" panose="020B0604030504040204" pitchFamily="34" charset="0"/>
              </a:rPr>
              <a:t>www.tceq.texas.gov/permitting/water_rights/wawr_permits.html</a:t>
            </a:r>
          </a:p>
          <a:p>
            <a:pPr marL="457200" lvl="1" indent="0">
              <a:buNone/>
            </a:pPr>
            <a:endParaRPr lang="en-US" sz="1400" dirty="0">
              <a:latin typeface="Verdana" panose="020B0604030504040204" pitchFamily="34" charset="0"/>
              <a:ea typeface="Verdana" panose="020B0604030504040204" pitchFamily="34" charset="0"/>
              <a:cs typeface="Verdana" panose="020B0604030504040204" pitchFamily="34" charset="0"/>
            </a:endParaRPr>
          </a:p>
        </p:txBody>
      </p:sp>
      <p:sp>
        <p:nvSpPr>
          <p:cNvPr id="2" name="Title 1"/>
          <p:cNvSpPr>
            <a:spLocks noGrp="1"/>
          </p:cNvSpPr>
          <p:nvPr>
            <p:ph type="title"/>
          </p:nvPr>
        </p:nvSpPr>
        <p:spPr/>
        <p:txBody>
          <a:bodyPr>
            <a:normAutofit/>
          </a:bodyPr>
          <a:lstStyle/>
          <a:p>
            <a:r>
              <a:rPr lang="en-US" sz="4400" b="1" dirty="0">
                <a:latin typeface="Verdana" panose="020B0604030504040204" pitchFamily="34" charset="0"/>
                <a:ea typeface="Verdana" panose="020B0604030504040204" pitchFamily="34" charset="0"/>
                <a:cs typeface="Verdana" panose="020B0604030504040204" pitchFamily="34" charset="0"/>
              </a:rPr>
              <a:t>Contact Information</a:t>
            </a:r>
          </a:p>
        </p:txBody>
      </p:sp>
    </p:spTree>
    <p:extLst>
      <p:ext uri="{BB962C8B-B14F-4D97-AF65-F5344CB8AC3E}">
        <p14:creationId xmlns:p14="http://schemas.microsoft.com/office/powerpoint/2010/main" val="33197924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6812" y="2667000"/>
            <a:ext cx="7315198" cy="1584326"/>
          </a:xfrm>
        </p:spPr>
        <p:txBody>
          <a:bodyPr/>
          <a:lstStyle/>
          <a:p>
            <a:pPr algn="ctr"/>
            <a:r>
              <a:rPr lang="en-US" b="1" dirty="0">
                <a:latin typeface="Verdana" panose="020B0604030504040204" pitchFamily="34" charset="0"/>
                <a:ea typeface="Verdana" panose="020B0604030504040204" pitchFamily="34" charset="0"/>
                <a:cs typeface="Verdana" panose="020B0604030504040204" pitchFamily="34" charset="0"/>
              </a:rPr>
              <a:t>Questions?</a:t>
            </a:r>
            <a:br>
              <a:rPr lang="en-US" b="1" dirty="0">
                <a:latin typeface="Verdana" panose="020B0604030504040204" pitchFamily="34" charset="0"/>
                <a:ea typeface="Verdana" panose="020B0604030504040204" pitchFamily="34" charset="0"/>
                <a:cs typeface="Verdana" panose="020B0604030504040204" pitchFamily="34" charset="0"/>
              </a:rPr>
            </a:br>
            <a:endParaRPr lang="en-US"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2414740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b="1" dirty="0"/>
              <a:t>So…What is State Water?</a:t>
            </a:r>
          </a:p>
        </p:txBody>
      </p:sp>
      <p:sp>
        <p:nvSpPr>
          <p:cNvPr id="14" name="Content Placeholder 13"/>
          <p:cNvSpPr>
            <a:spLocks noGrp="1"/>
          </p:cNvSpPr>
          <p:nvPr>
            <p:ph idx="1"/>
          </p:nvPr>
        </p:nvSpPr>
        <p:spPr/>
        <p:txBody>
          <a:bodyPr>
            <a:normAutofit/>
          </a:bodyPr>
          <a:lstStyle/>
          <a:p>
            <a:pPr marL="0" indent="0">
              <a:buNone/>
            </a:pPr>
            <a:r>
              <a:rPr lang="en-US" dirty="0">
                <a:latin typeface="Verdana" panose="020B0604030504040204" pitchFamily="34" charset="0"/>
                <a:ea typeface="Verdana" panose="020B0604030504040204" pitchFamily="34" charset="0"/>
                <a:cs typeface="Verdana" panose="020B0604030504040204" pitchFamily="34" charset="0"/>
              </a:rPr>
              <a:t>State Water is:</a:t>
            </a:r>
          </a:p>
          <a:p>
            <a:pPr marL="0" indent="0">
              <a:buNone/>
            </a:pPr>
            <a:endParaRPr lang="en-US" dirty="0">
              <a:latin typeface="Verdana" panose="020B0604030504040204" pitchFamily="34" charset="0"/>
              <a:ea typeface="Verdana" panose="020B0604030504040204" pitchFamily="34" charset="0"/>
              <a:cs typeface="Verdana" panose="020B0604030504040204" pitchFamily="34" charset="0"/>
            </a:endParaRPr>
          </a:p>
          <a:p>
            <a:pPr lvl="1"/>
            <a:r>
              <a:rPr lang="en-US" dirty="0">
                <a:latin typeface="Verdana" panose="020B0604030504040204" pitchFamily="34" charset="0"/>
                <a:ea typeface="Verdana" panose="020B0604030504040204" pitchFamily="34" charset="0"/>
                <a:cs typeface="Verdana" panose="020B0604030504040204" pitchFamily="34" charset="0"/>
              </a:rPr>
              <a:t>“The water of the ordinary flow, underflow, and tides of every flowing river, natural stream, and lake, and of every bay or arm of the Gulf of Mexico, and the stormwater, floodwater, and rainwater of every river, natural stream and watercourse in the state.”</a:t>
            </a:r>
          </a:p>
        </p:txBody>
      </p:sp>
    </p:spTree>
    <p:extLst>
      <p:ext uri="{BB962C8B-B14F-4D97-AF65-F5344CB8AC3E}">
        <p14:creationId xmlns:p14="http://schemas.microsoft.com/office/powerpoint/2010/main" val="10112313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Texas River Basins</a:t>
            </a:r>
          </a:p>
        </p:txBody>
      </p:sp>
      <p:pic>
        <p:nvPicPr>
          <p:cNvPr id="2" name="Picture 1" descr="Map of Texas outlining the 23 River Basins." title="Texas River Basin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1012" y="0"/>
            <a:ext cx="8875059" cy="6858000"/>
          </a:xfrm>
          <a:prstGeom prst="rect">
            <a:avLst/>
          </a:prstGeom>
        </p:spPr>
      </p:pic>
    </p:spTree>
    <p:extLst>
      <p:ext uri="{BB962C8B-B14F-4D97-AF65-F5344CB8AC3E}">
        <p14:creationId xmlns:p14="http://schemas.microsoft.com/office/powerpoint/2010/main" val="19364717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Basins 13-23" descr="Table showing the number of water rights within each basin."/>
          <p:cNvGraphicFramePr>
            <a:graphicFrameLocks noGrp="1"/>
          </p:cNvGraphicFramePr>
          <p:nvPr>
            <p:ph sz="half" idx="2"/>
            <p:extLst>
              <p:ext uri="{D42A27DB-BD31-4B8C-83A1-F6EECF244321}">
                <p14:modId xmlns:p14="http://schemas.microsoft.com/office/powerpoint/2010/main" val="731820950"/>
              </p:ext>
            </p:extLst>
          </p:nvPr>
        </p:nvGraphicFramePr>
        <p:xfrm>
          <a:off x="6551612" y="1219200"/>
          <a:ext cx="4419600" cy="4820920"/>
        </p:xfrm>
        <a:graphic>
          <a:graphicData uri="http://schemas.openxmlformats.org/drawingml/2006/table">
            <a:tbl>
              <a:tblPr firstRow="1" bandRow="1">
                <a:tableStyleId>{5C22544A-7EE6-4342-B048-85BDC9FD1C3A}</a:tableStyleId>
              </a:tblPr>
              <a:tblGrid>
                <a:gridCol w="2819400">
                  <a:extLst>
                    <a:ext uri="{9D8B030D-6E8A-4147-A177-3AD203B41FA5}">
                      <a16:colId xmlns:a16="http://schemas.microsoft.com/office/drawing/2014/main" val="20000"/>
                    </a:ext>
                  </a:extLst>
                </a:gridCol>
                <a:gridCol w="1600200">
                  <a:extLst>
                    <a:ext uri="{9D8B030D-6E8A-4147-A177-3AD203B41FA5}">
                      <a16:colId xmlns:a16="http://schemas.microsoft.com/office/drawing/2014/main" val="20001"/>
                    </a:ext>
                  </a:extLst>
                </a:gridCol>
              </a:tblGrid>
              <a:tr h="370840">
                <a:tc>
                  <a:txBody>
                    <a:bodyPr/>
                    <a:lstStyle/>
                    <a:p>
                      <a:pPr algn="ctr"/>
                      <a:r>
                        <a:rPr lang="en-US" dirty="0"/>
                        <a:t>Basin </a:t>
                      </a:r>
                    </a:p>
                  </a:txBody>
                  <a:tcPr/>
                </a:tc>
                <a:tc>
                  <a:txBody>
                    <a:bodyPr/>
                    <a:lstStyle/>
                    <a:p>
                      <a:pPr algn="ctr"/>
                      <a:r>
                        <a:rPr lang="en-US" dirty="0"/>
                        <a:t># of WRs</a:t>
                      </a:r>
                    </a:p>
                  </a:txBody>
                  <a:tcPr/>
                </a:tc>
                <a:extLst>
                  <a:ext uri="{0D108BD9-81ED-4DB2-BD59-A6C34878D82A}">
                    <a16:rowId xmlns:a16="http://schemas.microsoft.com/office/drawing/2014/main" val="10000"/>
                  </a:ext>
                </a:extLst>
              </a:tr>
              <a:tr h="370840">
                <a:tc>
                  <a:txBody>
                    <a:bodyPr/>
                    <a:lstStyle/>
                    <a:p>
                      <a:r>
                        <a:rPr lang="en-US" dirty="0"/>
                        <a:t>13 Brazos-Colorado</a:t>
                      </a:r>
                    </a:p>
                  </a:txBody>
                  <a:tcPr/>
                </a:tc>
                <a:tc>
                  <a:txBody>
                    <a:bodyPr/>
                    <a:lstStyle/>
                    <a:p>
                      <a:pPr algn="ctr"/>
                      <a:r>
                        <a:rPr lang="en-US" dirty="0"/>
                        <a:t>68</a:t>
                      </a:r>
                    </a:p>
                  </a:txBody>
                  <a:tcPr/>
                </a:tc>
                <a:extLst>
                  <a:ext uri="{0D108BD9-81ED-4DB2-BD59-A6C34878D82A}">
                    <a16:rowId xmlns:a16="http://schemas.microsoft.com/office/drawing/2014/main" val="10001"/>
                  </a:ext>
                </a:extLst>
              </a:tr>
              <a:tr h="370840">
                <a:tc>
                  <a:txBody>
                    <a:bodyPr/>
                    <a:lstStyle/>
                    <a:p>
                      <a:r>
                        <a:rPr lang="en-US" dirty="0"/>
                        <a:t>14 Colorado</a:t>
                      </a:r>
                    </a:p>
                  </a:txBody>
                  <a:tcPr/>
                </a:tc>
                <a:tc>
                  <a:txBody>
                    <a:bodyPr/>
                    <a:lstStyle/>
                    <a:p>
                      <a:pPr algn="ctr"/>
                      <a:r>
                        <a:rPr lang="en-US" dirty="0"/>
                        <a:t>1224</a:t>
                      </a:r>
                    </a:p>
                  </a:txBody>
                  <a:tcPr/>
                </a:tc>
                <a:extLst>
                  <a:ext uri="{0D108BD9-81ED-4DB2-BD59-A6C34878D82A}">
                    <a16:rowId xmlns:a16="http://schemas.microsoft.com/office/drawing/2014/main" val="10002"/>
                  </a:ext>
                </a:extLst>
              </a:tr>
              <a:tr h="370840">
                <a:tc>
                  <a:txBody>
                    <a:bodyPr/>
                    <a:lstStyle/>
                    <a:p>
                      <a:r>
                        <a:rPr lang="en-US" dirty="0"/>
                        <a:t>15 Colorado-Lavaca</a:t>
                      </a:r>
                    </a:p>
                  </a:txBody>
                  <a:tcPr/>
                </a:tc>
                <a:tc>
                  <a:txBody>
                    <a:bodyPr/>
                    <a:lstStyle/>
                    <a:p>
                      <a:pPr algn="ctr"/>
                      <a:r>
                        <a:rPr lang="en-US" dirty="0"/>
                        <a:t>30</a:t>
                      </a:r>
                    </a:p>
                  </a:txBody>
                  <a:tcPr/>
                </a:tc>
                <a:extLst>
                  <a:ext uri="{0D108BD9-81ED-4DB2-BD59-A6C34878D82A}">
                    <a16:rowId xmlns:a16="http://schemas.microsoft.com/office/drawing/2014/main" val="10003"/>
                  </a:ext>
                </a:extLst>
              </a:tr>
              <a:tr h="370840">
                <a:tc>
                  <a:txBody>
                    <a:bodyPr/>
                    <a:lstStyle/>
                    <a:p>
                      <a:r>
                        <a:rPr lang="en-US" dirty="0"/>
                        <a:t>16 Lavaca</a:t>
                      </a:r>
                    </a:p>
                  </a:txBody>
                  <a:tcPr/>
                </a:tc>
                <a:tc>
                  <a:txBody>
                    <a:bodyPr/>
                    <a:lstStyle/>
                    <a:p>
                      <a:pPr algn="ctr"/>
                      <a:r>
                        <a:rPr lang="en-US" dirty="0"/>
                        <a:t>56</a:t>
                      </a:r>
                    </a:p>
                  </a:txBody>
                  <a:tcPr/>
                </a:tc>
                <a:extLst>
                  <a:ext uri="{0D108BD9-81ED-4DB2-BD59-A6C34878D82A}">
                    <a16:rowId xmlns:a16="http://schemas.microsoft.com/office/drawing/2014/main" val="10004"/>
                  </a:ext>
                </a:extLst>
              </a:tr>
              <a:tr h="370840">
                <a:tc>
                  <a:txBody>
                    <a:bodyPr/>
                    <a:lstStyle/>
                    <a:p>
                      <a:r>
                        <a:rPr lang="en-US" dirty="0"/>
                        <a:t>17 Lavaca-Guadalupe</a:t>
                      </a:r>
                    </a:p>
                  </a:txBody>
                  <a:tcPr/>
                </a:tc>
                <a:tc>
                  <a:txBody>
                    <a:bodyPr/>
                    <a:lstStyle/>
                    <a:p>
                      <a:pPr algn="ctr"/>
                      <a:r>
                        <a:rPr lang="en-US" dirty="0"/>
                        <a:t>5</a:t>
                      </a:r>
                    </a:p>
                  </a:txBody>
                  <a:tcPr/>
                </a:tc>
                <a:extLst>
                  <a:ext uri="{0D108BD9-81ED-4DB2-BD59-A6C34878D82A}">
                    <a16:rowId xmlns:a16="http://schemas.microsoft.com/office/drawing/2014/main" val="10005"/>
                  </a:ext>
                </a:extLst>
              </a:tr>
              <a:tr h="370840">
                <a:tc>
                  <a:txBody>
                    <a:bodyPr/>
                    <a:lstStyle/>
                    <a:p>
                      <a:r>
                        <a:rPr lang="en-US" dirty="0"/>
                        <a:t>18 Guadalupe</a:t>
                      </a:r>
                    </a:p>
                  </a:txBody>
                  <a:tcPr/>
                </a:tc>
                <a:tc>
                  <a:txBody>
                    <a:bodyPr/>
                    <a:lstStyle/>
                    <a:p>
                      <a:pPr algn="ctr"/>
                      <a:r>
                        <a:rPr lang="en-US" dirty="0"/>
                        <a:t>353</a:t>
                      </a:r>
                    </a:p>
                  </a:txBody>
                  <a:tcPr/>
                </a:tc>
                <a:extLst>
                  <a:ext uri="{0D108BD9-81ED-4DB2-BD59-A6C34878D82A}">
                    <a16:rowId xmlns:a16="http://schemas.microsoft.com/office/drawing/2014/main" val="10006"/>
                  </a:ext>
                </a:extLst>
              </a:tr>
              <a:tr h="370840">
                <a:tc>
                  <a:txBody>
                    <a:bodyPr/>
                    <a:lstStyle/>
                    <a:p>
                      <a:r>
                        <a:rPr lang="en-US" dirty="0"/>
                        <a:t>19 San</a:t>
                      </a:r>
                      <a:r>
                        <a:rPr lang="en-US" baseline="0" dirty="0"/>
                        <a:t> Antonio</a:t>
                      </a:r>
                      <a:endParaRPr lang="en-US" dirty="0"/>
                    </a:p>
                  </a:txBody>
                  <a:tcPr/>
                </a:tc>
                <a:tc>
                  <a:txBody>
                    <a:bodyPr/>
                    <a:lstStyle/>
                    <a:p>
                      <a:pPr algn="ctr"/>
                      <a:r>
                        <a:rPr lang="en-US" dirty="0"/>
                        <a:t>267</a:t>
                      </a:r>
                    </a:p>
                  </a:txBody>
                  <a:tcPr/>
                </a:tc>
                <a:extLst>
                  <a:ext uri="{0D108BD9-81ED-4DB2-BD59-A6C34878D82A}">
                    <a16:rowId xmlns:a16="http://schemas.microsoft.com/office/drawing/2014/main" val="10007"/>
                  </a:ext>
                </a:extLst>
              </a:tr>
              <a:tr h="370840">
                <a:tc>
                  <a:txBody>
                    <a:bodyPr/>
                    <a:lstStyle/>
                    <a:p>
                      <a:r>
                        <a:rPr lang="en-US" dirty="0"/>
                        <a:t>20 San Antonio-Nueces</a:t>
                      </a:r>
                    </a:p>
                  </a:txBody>
                  <a:tcPr/>
                </a:tc>
                <a:tc>
                  <a:txBody>
                    <a:bodyPr/>
                    <a:lstStyle/>
                    <a:p>
                      <a:pPr algn="ctr"/>
                      <a:r>
                        <a:rPr lang="en-US" dirty="0"/>
                        <a:t>19</a:t>
                      </a:r>
                    </a:p>
                  </a:txBody>
                  <a:tcPr/>
                </a:tc>
                <a:extLst>
                  <a:ext uri="{0D108BD9-81ED-4DB2-BD59-A6C34878D82A}">
                    <a16:rowId xmlns:a16="http://schemas.microsoft.com/office/drawing/2014/main" val="10008"/>
                  </a:ext>
                </a:extLst>
              </a:tr>
              <a:tr h="370840">
                <a:tc>
                  <a:txBody>
                    <a:bodyPr/>
                    <a:lstStyle/>
                    <a:p>
                      <a:r>
                        <a:rPr lang="en-US" dirty="0"/>
                        <a:t>21 Nueces</a:t>
                      </a:r>
                    </a:p>
                  </a:txBody>
                  <a:tcPr/>
                </a:tc>
                <a:tc>
                  <a:txBody>
                    <a:bodyPr/>
                    <a:lstStyle/>
                    <a:p>
                      <a:pPr algn="ctr"/>
                      <a:r>
                        <a:rPr lang="en-US" dirty="0"/>
                        <a:t>256</a:t>
                      </a:r>
                    </a:p>
                  </a:txBody>
                  <a:tcPr/>
                </a:tc>
                <a:extLst>
                  <a:ext uri="{0D108BD9-81ED-4DB2-BD59-A6C34878D82A}">
                    <a16:rowId xmlns:a16="http://schemas.microsoft.com/office/drawing/2014/main" val="10009"/>
                  </a:ext>
                </a:extLst>
              </a:tr>
              <a:tr h="370840">
                <a:tc>
                  <a:txBody>
                    <a:bodyPr/>
                    <a:lstStyle/>
                    <a:p>
                      <a:r>
                        <a:rPr lang="en-US" dirty="0"/>
                        <a:t>22 Nueces-Rio Grande</a:t>
                      </a:r>
                    </a:p>
                  </a:txBody>
                  <a:tcPr/>
                </a:tc>
                <a:tc>
                  <a:txBody>
                    <a:bodyPr/>
                    <a:lstStyle/>
                    <a:p>
                      <a:pPr algn="ctr"/>
                      <a:r>
                        <a:rPr lang="en-US" dirty="0"/>
                        <a:t>85</a:t>
                      </a:r>
                    </a:p>
                  </a:txBody>
                  <a:tcPr/>
                </a:tc>
                <a:extLst>
                  <a:ext uri="{0D108BD9-81ED-4DB2-BD59-A6C34878D82A}">
                    <a16:rowId xmlns:a16="http://schemas.microsoft.com/office/drawing/2014/main" val="10010"/>
                  </a:ext>
                </a:extLst>
              </a:tr>
              <a:tr h="370840">
                <a:tc>
                  <a:txBody>
                    <a:bodyPr/>
                    <a:lstStyle/>
                    <a:p>
                      <a:r>
                        <a:rPr lang="en-US" dirty="0"/>
                        <a:t>23 Rio Grande</a:t>
                      </a:r>
                    </a:p>
                  </a:txBody>
                  <a:tcPr/>
                </a:tc>
                <a:tc>
                  <a:txBody>
                    <a:bodyPr/>
                    <a:lstStyle/>
                    <a:p>
                      <a:pPr algn="ctr"/>
                      <a:r>
                        <a:rPr lang="en-US" dirty="0"/>
                        <a:t>866</a:t>
                      </a:r>
                    </a:p>
                  </a:txBody>
                  <a:tcPr/>
                </a:tc>
                <a:extLst>
                  <a:ext uri="{0D108BD9-81ED-4DB2-BD59-A6C34878D82A}">
                    <a16:rowId xmlns:a16="http://schemas.microsoft.com/office/drawing/2014/main" val="10011"/>
                  </a:ext>
                </a:extLst>
              </a:tr>
              <a:tr h="370840">
                <a:tc>
                  <a:txBody>
                    <a:bodyPr/>
                    <a:lstStyle/>
                    <a:p>
                      <a:r>
                        <a:rPr lang="en-US" b="1" dirty="0"/>
                        <a:t>Total Water Rights</a:t>
                      </a:r>
                    </a:p>
                  </a:txBody>
                  <a:tcPr/>
                </a:tc>
                <a:tc>
                  <a:txBody>
                    <a:bodyPr/>
                    <a:lstStyle/>
                    <a:p>
                      <a:pPr algn="ctr"/>
                      <a:r>
                        <a:rPr lang="en-US" b="1" dirty="0"/>
                        <a:t>6248</a:t>
                      </a:r>
                    </a:p>
                  </a:txBody>
                  <a:tcPr/>
                </a:tc>
                <a:extLst>
                  <a:ext uri="{0D108BD9-81ED-4DB2-BD59-A6C34878D82A}">
                    <a16:rowId xmlns:a16="http://schemas.microsoft.com/office/drawing/2014/main" val="10012"/>
                  </a:ext>
                </a:extLst>
              </a:tr>
            </a:tbl>
          </a:graphicData>
        </a:graphic>
      </p:graphicFrame>
      <p:graphicFrame>
        <p:nvGraphicFramePr>
          <p:cNvPr id="9" name="Basins 1-12" descr="chart showing how many water rights are in each river basin in Texas." title="Water Rights by Basin"/>
          <p:cNvGraphicFramePr>
            <a:graphicFrameLocks/>
          </p:cNvGraphicFramePr>
          <p:nvPr>
            <p:extLst>
              <p:ext uri="{D42A27DB-BD31-4B8C-83A1-F6EECF244321}">
                <p14:modId xmlns:p14="http://schemas.microsoft.com/office/powerpoint/2010/main" val="924061241"/>
              </p:ext>
            </p:extLst>
          </p:nvPr>
        </p:nvGraphicFramePr>
        <p:xfrm>
          <a:off x="1979612" y="1219200"/>
          <a:ext cx="4419600" cy="4820920"/>
        </p:xfrm>
        <a:graphic>
          <a:graphicData uri="http://schemas.openxmlformats.org/drawingml/2006/table">
            <a:tbl>
              <a:tblPr firstRow="1" bandRow="1">
                <a:tableStyleId>{5C22544A-7EE6-4342-B048-85BDC9FD1C3A}</a:tableStyleId>
              </a:tblPr>
              <a:tblGrid>
                <a:gridCol w="2971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tblGrid>
              <a:tr h="370840">
                <a:tc>
                  <a:txBody>
                    <a:bodyPr/>
                    <a:lstStyle/>
                    <a:p>
                      <a:pPr algn="ctr"/>
                      <a:r>
                        <a:rPr lang="en-US" dirty="0"/>
                        <a:t>Basin </a:t>
                      </a:r>
                    </a:p>
                  </a:txBody>
                  <a:tcPr/>
                </a:tc>
                <a:tc>
                  <a:txBody>
                    <a:bodyPr/>
                    <a:lstStyle/>
                    <a:p>
                      <a:pPr algn="ctr"/>
                      <a:r>
                        <a:rPr lang="en-US" dirty="0"/>
                        <a:t># of WRs</a:t>
                      </a:r>
                    </a:p>
                  </a:txBody>
                  <a:tcPr/>
                </a:tc>
                <a:extLst>
                  <a:ext uri="{0D108BD9-81ED-4DB2-BD59-A6C34878D82A}">
                    <a16:rowId xmlns:a16="http://schemas.microsoft.com/office/drawing/2014/main" val="10000"/>
                  </a:ext>
                </a:extLst>
              </a:tr>
              <a:tr h="370840">
                <a:tc>
                  <a:txBody>
                    <a:bodyPr/>
                    <a:lstStyle/>
                    <a:p>
                      <a:r>
                        <a:rPr lang="en-US" dirty="0"/>
                        <a:t>01 Canadian</a:t>
                      </a:r>
                    </a:p>
                  </a:txBody>
                  <a:tcPr/>
                </a:tc>
                <a:tc>
                  <a:txBody>
                    <a:bodyPr/>
                    <a:lstStyle/>
                    <a:p>
                      <a:pPr algn="ctr"/>
                      <a:r>
                        <a:rPr lang="en-US" dirty="0"/>
                        <a:t>38</a:t>
                      </a:r>
                    </a:p>
                  </a:txBody>
                  <a:tcPr/>
                </a:tc>
                <a:extLst>
                  <a:ext uri="{0D108BD9-81ED-4DB2-BD59-A6C34878D82A}">
                    <a16:rowId xmlns:a16="http://schemas.microsoft.com/office/drawing/2014/main" val="10001"/>
                  </a:ext>
                </a:extLst>
              </a:tr>
              <a:tr h="370840">
                <a:tc>
                  <a:txBody>
                    <a:bodyPr/>
                    <a:lstStyle/>
                    <a:p>
                      <a:r>
                        <a:rPr lang="en-US" dirty="0"/>
                        <a:t>02 Red River</a:t>
                      </a:r>
                    </a:p>
                  </a:txBody>
                  <a:tcPr/>
                </a:tc>
                <a:tc>
                  <a:txBody>
                    <a:bodyPr/>
                    <a:lstStyle/>
                    <a:p>
                      <a:pPr algn="ctr"/>
                      <a:r>
                        <a:rPr lang="en-US" dirty="0"/>
                        <a:t>282</a:t>
                      </a:r>
                    </a:p>
                  </a:txBody>
                  <a:tcPr/>
                </a:tc>
                <a:extLst>
                  <a:ext uri="{0D108BD9-81ED-4DB2-BD59-A6C34878D82A}">
                    <a16:rowId xmlns:a16="http://schemas.microsoft.com/office/drawing/2014/main" val="10002"/>
                  </a:ext>
                </a:extLst>
              </a:tr>
              <a:tr h="370840">
                <a:tc>
                  <a:txBody>
                    <a:bodyPr/>
                    <a:lstStyle/>
                    <a:p>
                      <a:r>
                        <a:rPr lang="en-US" dirty="0"/>
                        <a:t>03 Sulphur</a:t>
                      </a:r>
                    </a:p>
                  </a:txBody>
                  <a:tcPr/>
                </a:tc>
                <a:tc>
                  <a:txBody>
                    <a:bodyPr/>
                    <a:lstStyle/>
                    <a:p>
                      <a:pPr algn="ctr"/>
                      <a:r>
                        <a:rPr lang="en-US" dirty="0"/>
                        <a:t>57</a:t>
                      </a:r>
                    </a:p>
                  </a:txBody>
                  <a:tcPr/>
                </a:tc>
                <a:extLst>
                  <a:ext uri="{0D108BD9-81ED-4DB2-BD59-A6C34878D82A}">
                    <a16:rowId xmlns:a16="http://schemas.microsoft.com/office/drawing/2014/main" val="10003"/>
                  </a:ext>
                </a:extLst>
              </a:tr>
              <a:tr h="370840">
                <a:tc>
                  <a:txBody>
                    <a:bodyPr/>
                    <a:lstStyle/>
                    <a:p>
                      <a:r>
                        <a:rPr lang="en-US" dirty="0"/>
                        <a:t>04 Cypress</a:t>
                      </a:r>
                    </a:p>
                  </a:txBody>
                  <a:tcPr/>
                </a:tc>
                <a:tc>
                  <a:txBody>
                    <a:bodyPr/>
                    <a:lstStyle/>
                    <a:p>
                      <a:pPr algn="ctr"/>
                      <a:r>
                        <a:rPr lang="en-US" dirty="0"/>
                        <a:t>89</a:t>
                      </a:r>
                    </a:p>
                  </a:txBody>
                  <a:tcPr/>
                </a:tc>
                <a:extLst>
                  <a:ext uri="{0D108BD9-81ED-4DB2-BD59-A6C34878D82A}">
                    <a16:rowId xmlns:a16="http://schemas.microsoft.com/office/drawing/2014/main" val="10004"/>
                  </a:ext>
                </a:extLst>
              </a:tr>
              <a:tr h="370840">
                <a:tc>
                  <a:txBody>
                    <a:bodyPr/>
                    <a:lstStyle/>
                    <a:p>
                      <a:r>
                        <a:rPr lang="en-US" dirty="0"/>
                        <a:t>05 Sabine</a:t>
                      </a:r>
                    </a:p>
                  </a:txBody>
                  <a:tcPr/>
                </a:tc>
                <a:tc>
                  <a:txBody>
                    <a:bodyPr/>
                    <a:lstStyle/>
                    <a:p>
                      <a:pPr algn="ctr"/>
                      <a:r>
                        <a:rPr lang="en-US" dirty="0"/>
                        <a:t>197</a:t>
                      </a:r>
                    </a:p>
                  </a:txBody>
                  <a:tcPr/>
                </a:tc>
                <a:extLst>
                  <a:ext uri="{0D108BD9-81ED-4DB2-BD59-A6C34878D82A}">
                    <a16:rowId xmlns:a16="http://schemas.microsoft.com/office/drawing/2014/main" val="10005"/>
                  </a:ext>
                </a:extLst>
              </a:tr>
              <a:tr h="370840">
                <a:tc>
                  <a:txBody>
                    <a:bodyPr/>
                    <a:lstStyle/>
                    <a:p>
                      <a:r>
                        <a:rPr lang="en-US" dirty="0"/>
                        <a:t>06 Neches</a:t>
                      </a:r>
                    </a:p>
                  </a:txBody>
                  <a:tcPr/>
                </a:tc>
                <a:tc>
                  <a:txBody>
                    <a:bodyPr/>
                    <a:lstStyle/>
                    <a:p>
                      <a:pPr algn="ctr"/>
                      <a:r>
                        <a:rPr lang="en-US" dirty="0"/>
                        <a:t>238</a:t>
                      </a:r>
                    </a:p>
                  </a:txBody>
                  <a:tcPr/>
                </a:tc>
                <a:extLst>
                  <a:ext uri="{0D108BD9-81ED-4DB2-BD59-A6C34878D82A}">
                    <a16:rowId xmlns:a16="http://schemas.microsoft.com/office/drawing/2014/main" val="10006"/>
                  </a:ext>
                </a:extLst>
              </a:tr>
              <a:tr h="370840">
                <a:tc>
                  <a:txBody>
                    <a:bodyPr/>
                    <a:lstStyle/>
                    <a:p>
                      <a:r>
                        <a:rPr lang="en-US" dirty="0"/>
                        <a:t>07 Neches-Trinity</a:t>
                      </a:r>
                    </a:p>
                  </a:txBody>
                  <a:tcPr/>
                </a:tc>
                <a:tc>
                  <a:txBody>
                    <a:bodyPr/>
                    <a:lstStyle/>
                    <a:p>
                      <a:pPr algn="ctr"/>
                      <a:r>
                        <a:rPr lang="en-US" dirty="0"/>
                        <a:t>110</a:t>
                      </a:r>
                    </a:p>
                  </a:txBody>
                  <a:tcPr/>
                </a:tc>
                <a:extLst>
                  <a:ext uri="{0D108BD9-81ED-4DB2-BD59-A6C34878D82A}">
                    <a16:rowId xmlns:a16="http://schemas.microsoft.com/office/drawing/2014/main" val="10007"/>
                  </a:ext>
                </a:extLst>
              </a:tr>
              <a:tr h="370840">
                <a:tc>
                  <a:txBody>
                    <a:bodyPr/>
                    <a:lstStyle/>
                    <a:p>
                      <a:r>
                        <a:rPr lang="en-US" dirty="0"/>
                        <a:t>08 Trinity</a:t>
                      </a:r>
                    </a:p>
                  </a:txBody>
                  <a:tcPr/>
                </a:tc>
                <a:tc>
                  <a:txBody>
                    <a:bodyPr/>
                    <a:lstStyle/>
                    <a:p>
                      <a:pPr algn="ctr"/>
                      <a:r>
                        <a:rPr lang="en-US" dirty="0"/>
                        <a:t>640</a:t>
                      </a:r>
                    </a:p>
                  </a:txBody>
                  <a:tcPr/>
                </a:tc>
                <a:extLst>
                  <a:ext uri="{0D108BD9-81ED-4DB2-BD59-A6C34878D82A}">
                    <a16:rowId xmlns:a16="http://schemas.microsoft.com/office/drawing/2014/main" val="10008"/>
                  </a:ext>
                </a:extLst>
              </a:tr>
              <a:tr h="370840">
                <a:tc>
                  <a:txBody>
                    <a:bodyPr/>
                    <a:lstStyle/>
                    <a:p>
                      <a:r>
                        <a:rPr lang="en-US" dirty="0"/>
                        <a:t>09 Trinity-San</a:t>
                      </a:r>
                      <a:r>
                        <a:rPr lang="en-US" baseline="0" dirty="0"/>
                        <a:t> Jacinto</a:t>
                      </a:r>
                      <a:endParaRPr lang="en-US" dirty="0"/>
                    </a:p>
                  </a:txBody>
                  <a:tcPr/>
                </a:tc>
                <a:tc>
                  <a:txBody>
                    <a:bodyPr/>
                    <a:lstStyle/>
                    <a:p>
                      <a:pPr algn="ctr"/>
                      <a:r>
                        <a:rPr lang="en-US" dirty="0"/>
                        <a:t>17</a:t>
                      </a:r>
                    </a:p>
                  </a:txBody>
                  <a:tcPr/>
                </a:tc>
                <a:extLst>
                  <a:ext uri="{0D108BD9-81ED-4DB2-BD59-A6C34878D82A}">
                    <a16:rowId xmlns:a16="http://schemas.microsoft.com/office/drawing/2014/main" val="10009"/>
                  </a:ext>
                </a:extLst>
              </a:tr>
              <a:tr h="370840">
                <a:tc>
                  <a:txBody>
                    <a:bodyPr/>
                    <a:lstStyle/>
                    <a:p>
                      <a:r>
                        <a:rPr lang="en-US" dirty="0"/>
                        <a:t>10 San Jacinto</a:t>
                      </a:r>
                    </a:p>
                  </a:txBody>
                  <a:tcPr/>
                </a:tc>
                <a:tc>
                  <a:txBody>
                    <a:bodyPr/>
                    <a:lstStyle/>
                    <a:p>
                      <a:pPr algn="ctr"/>
                      <a:r>
                        <a:rPr lang="en-US" dirty="0"/>
                        <a:t>151</a:t>
                      </a:r>
                    </a:p>
                  </a:txBody>
                  <a:tcPr/>
                </a:tc>
                <a:extLst>
                  <a:ext uri="{0D108BD9-81ED-4DB2-BD59-A6C34878D82A}">
                    <a16:rowId xmlns:a16="http://schemas.microsoft.com/office/drawing/2014/main" val="10010"/>
                  </a:ext>
                </a:extLst>
              </a:tr>
              <a:tr h="370840">
                <a:tc>
                  <a:txBody>
                    <a:bodyPr/>
                    <a:lstStyle/>
                    <a:p>
                      <a:r>
                        <a:rPr lang="en-US" dirty="0"/>
                        <a:t>11 San Jacinto</a:t>
                      </a:r>
                      <a:r>
                        <a:rPr lang="en-US" baseline="0" dirty="0"/>
                        <a:t>-Brazos</a:t>
                      </a:r>
                      <a:endParaRPr lang="en-US" dirty="0"/>
                    </a:p>
                  </a:txBody>
                  <a:tcPr/>
                </a:tc>
                <a:tc>
                  <a:txBody>
                    <a:bodyPr/>
                    <a:lstStyle/>
                    <a:p>
                      <a:pPr algn="ctr"/>
                      <a:r>
                        <a:rPr lang="en-US" dirty="0"/>
                        <a:t>63</a:t>
                      </a:r>
                    </a:p>
                  </a:txBody>
                  <a:tcPr/>
                </a:tc>
                <a:extLst>
                  <a:ext uri="{0D108BD9-81ED-4DB2-BD59-A6C34878D82A}">
                    <a16:rowId xmlns:a16="http://schemas.microsoft.com/office/drawing/2014/main" val="10011"/>
                  </a:ext>
                </a:extLst>
              </a:tr>
              <a:tr h="370840">
                <a:tc>
                  <a:txBody>
                    <a:bodyPr/>
                    <a:lstStyle/>
                    <a:p>
                      <a:r>
                        <a:rPr lang="en-US" dirty="0"/>
                        <a:t>12 Brazos</a:t>
                      </a:r>
                    </a:p>
                  </a:txBody>
                  <a:tcPr/>
                </a:tc>
                <a:tc>
                  <a:txBody>
                    <a:bodyPr/>
                    <a:lstStyle/>
                    <a:p>
                      <a:pPr algn="ctr"/>
                      <a:r>
                        <a:rPr lang="en-US" dirty="0"/>
                        <a:t>1137</a:t>
                      </a:r>
                    </a:p>
                  </a:txBody>
                  <a:tcPr/>
                </a:tc>
                <a:extLst>
                  <a:ext uri="{0D108BD9-81ED-4DB2-BD59-A6C34878D82A}">
                    <a16:rowId xmlns:a16="http://schemas.microsoft.com/office/drawing/2014/main" val="10012"/>
                  </a:ext>
                </a:extLst>
              </a:tr>
            </a:tbl>
          </a:graphicData>
        </a:graphic>
      </p:graphicFrame>
      <p:sp>
        <p:nvSpPr>
          <p:cNvPr id="2" name="Title 1"/>
          <p:cNvSpPr>
            <a:spLocks noGrp="1"/>
          </p:cNvSpPr>
          <p:nvPr>
            <p:ph type="title"/>
          </p:nvPr>
        </p:nvSpPr>
        <p:spPr>
          <a:xfrm>
            <a:off x="1979612" y="304800"/>
            <a:ext cx="9144001" cy="1219200"/>
          </a:xfrm>
        </p:spPr>
        <p:txBody>
          <a:bodyPr>
            <a:noAutofit/>
          </a:bodyPr>
          <a:lstStyle/>
          <a:p>
            <a:r>
              <a:rPr lang="en-US" sz="4400" b="1" dirty="0">
                <a:latin typeface="Verdana" panose="020B0604030504040204" pitchFamily="34" charset="0"/>
                <a:ea typeface="Verdana" panose="020B0604030504040204" pitchFamily="34" charset="0"/>
                <a:cs typeface="Verdana" panose="020B0604030504040204" pitchFamily="34" charset="0"/>
              </a:rPr>
              <a:t>Water Rights By Basin</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44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4304414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latin typeface="Verdana" panose="020B0604030504040204" pitchFamily="34" charset="0"/>
                <a:ea typeface="Verdana" panose="020B0604030504040204" pitchFamily="34" charset="0"/>
                <a:cs typeface="Verdana" panose="020B0604030504040204" pitchFamily="34" charset="0"/>
              </a:rPr>
              <a:t>Title 30 TAC §297.81:</a:t>
            </a:r>
            <a:br>
              <a:rPr lang="en-US" sz="4400" b="1" dirty="0">
                <a:latin typeface="Verdana" panose="020B0604030504040204" pitchFamily="34" charset="0"/>
                <a:ea typeface="Verdana" panose="020B0604030504040204" pitchFamily="34" charset="0"/>
                <a:cs typeface="Verdana" panose="020B0604030504040204" pitchFamily="34" charset="0"/>
              </a:rPr>
            </a:br>
            <a:r>
              <a:rPr lang="en-US" sz="3200" b="1" dirty="0">
                <a:latin typeface="Verdana" panose="020B0604030504040204" pitchFamily="34" charset="0"/>
                <a:ea typeface="Verdana" panose="020B0604030504040204" pitchFamily="34" charset="0"/>
                <a:cs typeface="Verdana" panose="020B0604030504040204" pitchFamily="34" charset="0"/>
              </a:rPr>
              <a:t>General Rules of Conveyance</a:t>
            </a:r>
            <a:endParaRPr sz="32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half" idx="1"/>
          </p:nvPr>
        </p:nvSpPr>
        <p:spPr>
          <a:xfrm>
            <a:off x="1979613" y="1828800"/>
            <a:ext cx="9144000" cy="4419600"/>
          </a:xfrm>
        </p:spPr>
        <p:txBody>
          <a:bodyPr>
            <a:normAutofit/>
          </a:bodyPr>
          <a:lstStyle/>
          <a:p>
            <a:r>
              <a:rPr lang="en-US" dirty="0">
                <a:latin typeface="Verdana" panose="020B0604030504040204" pitchFamily="34" charset="0"/>
                <a:ea typeface="Verdana" panose="020B0604030504040204" pitchFamily="34" charset="0"/>
                <a:cs typeface="Verdana" panose="020B0604030504040204" pitchFamily="34" charset="0"/>
              </a:rPr>
              <a:t>Irrigation water rights convey proportionately with the land, unless specifically withheld.</a:t>
            </a:r>
          </a:p>
          <a:p>
            <a:pPr lvl="1"/>
            <a:endParaRPr lang="en-US" dirty="0">
              <a:latin typeface="Verdana" panose="020B0604030504040204" pitchFamily="34" charset="0"/>
              <a:ea typeface="Verdana" panose="020B0604030504040204" pitchFamily="34" charset="0"/>
              <a:cs typeface="Verdana" panose="020B0604030504040204" pitchFamily="34" charset="0"/>
            </a:endParaRPr>
          </a:p>
          <a:p>
            <a:pPr lvl="1"/>
            <a:r>
              <a:rPr lang="en-US" dirty="0">
                <a:latin typeface="Verdana" panose="020B0604030504040204" pitchFamily="34" charset="0"/>
                <a:ea typeface="Verdana" panose="020B0604030504040204" pitchFamily="34" charset="0"/>
                <a:cs typeface="Verdana" panose="020B0604030504040204" pitchFamily="34" charset="0"/>
              </a:rPr>
              <a:t>Exceptions:</a:t>
            </a:r>
          </a:p>
          <a:p>
            <a:pPr lvl="2"/>
            <a:endParaRPr lang="en-US" dirty="0">
              <a:latin typeface="Verdana" panose="020B0604030504040204" pitchFamily="34" charset="0"/>
              <a:ea typeface="Verdana" panose="020B0604030504040204" pitchFamily="34" charset="0"/>
              <a:cs typeface="Verdana" panose="020B0604030504040204" pitchFamily="34" charset="0"/>
            </a:endParaRPr>
          </a:p>
          <a:p>
            <a:pPr lvl="2"/>
            <a:r>
              <a:rPr lang="en-US" dirty="0">
                <a:latin typeface="Verdana" panose="020B0604030504040204" pitchFamily="34" charset="0"/>
                <a:ea typeface="Verdana" panose="020B0604030504040204" pitchFamily="34" charset="0"/>
                <a:cs typeface="Verdana" panose="020B0604030504040204" pitchFamily="34" charset="0"/>
              </a:rPr>
              <a:t>An irrigation authorization is issued to a non-landowner, making it personal to the permitee.</a:t>
            </a:r>
          </a:p>
          <a:p>
            <a:pPr lvl="2"/>
            <a:endParaRPr lang="en-US" dirty="0">
              <a:latin typeface="Verdana" panose="020B0604030504040204" pitchFamily="34" charset="0"/>
              <a:ea typeface="Verdana" panose="020B0604030504040204" pitchFamily="34" charset="0"/>
              <a:cs typeface="Verdana" panose="020B0604030504040204" pitchFamily="34" charset="0"/>
            </a:endParaRPr>
          </a:p>
          <a:p>
            <a:pPr lvl="2"/>
            <a:r>
              <a:rPr lang="en-US" dirty="0">
                <a:latin typeface="Verdana" panose="020B0604030504040204" pitchFamily="34" charset="0"/>
                <a:ea typeface="Verdana" panose="020B0604030504040204" pitchFamily="34" charset="0"/>
                <a:cs typeface="Verdana" panose="020B0604030504040204" pitchFamily="34" charset="0"/>
              </a:rPr>
              <a:t>If the irrigation water right is held by a Water Corporation, Water District, River Authority or Governmental Entity. The water right must be specified in the conveyance document.</a:t>
            </a:r>
          </a:p>
        </p:txBody>
      </p:sp>
    </p:spTree>
    <p:extLst>
      <p:ext uri="{BB962C8B-B14F-4D97-AF65-F5344CB8AC3E}">
        <p14:creationId xmlns:p14="http://schemas.microsoft.com/office/powerpoint/2010/main" val="41310657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b="1" dirty="0">
                <a:latin typeface="Verdana" panose="020B0604030504040204" pitchFamily="34" charset="0"/>
                <a:ea typeface="Verdana" panose="020B0604030504040204" pitchFamily="34" charset="0"/>
                <a:cs typeface="Verdana" panose="020B0604030504040204" pitchFamily="34" charset="0"/>
              </a:rPr>
              <a:t>Title 30 TAC §297.81:</a:t>
            </a:r>
            <a:br>
              <a:rPr lang="en-US" sz="4400" b="1" dirty="0">
                <a:latin typeface="Verdana" panose="020B0604030504040204" pitchFamily="34" charset="0"/>
                <a:ea typeface="Verdana" panose="020B0604030504040204" pitchFamily="34" charset="0"/>
                <a:cs typeface="Verdana" panose="020B0604030504040204" pitchFamily="34" charset="0"/>
              </a:rPr>
            </a:br>
            <a:r>
              <a:rPr lang="en-US" b="1" dirty="0">
                <a:latin typeface="Verdana" panose="020B0604030504040204" pitchFamily="34" charset="0"/>
                <a:ea typeface="Verdana" panose="020B0604030504040204" pitchFamily="34" charset="0"/>
                <a:cs typeface="Verdana" panose="020B0604030504040204" pitchFamily="34" charset="0"/>
              </a:rPr>
              <a:t>General Rules of Conveyance (cont.)</a:t>
            </a:r>
            <a:endParaRPr b="1" dirty="0">
              <a:latin typeface="Verdana" panose="020B0604030504040204" pitchFamily="34" charset="0"/>
              <a:ea typeface="Verdana" panose="020B0604030504040204" pitchFamily="34" charset="0"/>
              <a:cs typeface="Verdana" panose="020B0604030504040204" pitchFamily="34" charset="0"/>
            </a:endParaRPr>
          </a:p>
        </p:txBody>
      </p:sp>
      <p:sp>
        <p:nvSpPr>
          <p:cNvPr id="4" name="Content Placeholder 3"/>
          <p:cNvSpPr>
            <a:spLocks noGrp="1"/>
          </p:cNvSpPr>
          <p:nvPr>
            <p:ph sz="half" idx="1"/>
          </p:nvPr>
        </p:nvSpPr>
        <p:spPr>
          <a:xfrm>
            <a:off x="1979613" y="1828800"/>
            <a:ext cx="9144000" cy="4419600"/>
          </a:xfrm>
        </p:spPr>
        <p:txBody>
          <a:bodyPr>
            <a:normAutofit/>
          </a:bodyPr>
          <a:lstStyle/>
          <a:p>
            <a:r>
              <a:rPr lang="en-US" dirty="0">
                <a:latin typeface="Verdana" panose="020B0604030504040204" pitchFamily="34" charset="0"/>
                <a:ea typeface="Verdana" panose="020B0604030504040204" pitchFamily="34" charset="0"/>
                <a:cs typeface="Verdana" panose="020B0604030504040204" pitchFamily="34" charset="0"/>
              </a:rPr>
              <a:t>If the water right is reserved from conveyance and the owner wishes to alter the Place of Use, Diversion Point or Purpose of Use, then an </a:t>
            </a:r>
            <a:r>
              <a:rPr lang="en-US" b="1" dirty="0">
                <a:latin typeface="Verdana" panose="020B0604030504040204" pitchFamily="34" charset="0"/>
                <a:ea typeface="Verdana" panose="020B0604030504040204" pitchFamily="34" charset="0"/>
                <a:cs typeface="Verdana" panose="020B0604030504040204" pitchFamily="34" charset="0"/>
              </a:rPr>
              <a:t>amendment</a:t>
            </a:r>
            <a:r>
              <a:rPr lang="en-US" dirty="0">
                <a:latin typeface="Verdana" panose="020B0604030504040204" pitchFamily="34" charset="0"/>
                <a:ea typeface="Verdana" panose="020B0604030504040204" pitchFamily="34" charset="0"/>
                <a:cs typeface="Verdana" panose="020B0604030504040204" pitchFamily="34" charset="0"/>
              </a:rPr>
              <a:t> must be filed with the Executive Director pursuant to TAC §295.71.</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t> (d)A water right may be conveyed separately from the land; provided, however, the water right must be utilized in accordance with its terms and conditions until amended by the commission.</a:t>
            </a:r>
            <a:endParaRPr lang="en-US"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6187961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omment on 2016 WUR that reads &quot;I have nto owned this property for several years&quot;" title="WUR Comment"/>
          <p:cNvPicPr>
            <a:picLocks noChangeAspect="1"/>
          </p:cNvPicPr>
          <p:nvPr/>
        </p:nvPicPr>
        <p:blipFill>
          <a:blip r:embed="rId3"/>
          <a:stretch>
            <a:fillRect/>
          </a:stretch>
        </p:blipFill>
        <p:spPr>
          <a:xfrm>
            <a:off x="1598612" y="3657600"/>
            <a:ext cx="10153650" cy="1419225"/>
          </a:xfrm>
          <a:prstGeom prst="rect">
            <a:avLst/>
          </a:prstGeom>
        </p:spPr>
      </p:pic>
      <p:sp>
        <p:nvSpPr>
          <p:cNvPr id="4" name="Text"/>
          <p:cNvSpPr>
            <a:spLocks noGrp="1"/>
          </p:cNvSpPr>
          <p:nvPr>
            <p:ph sz="half" idx="1"/>
          </p:nvPr>
        </p:nvSpPr>
        <p:spPr>
          <a:xfrm>
            <a:off x="1979613" y="1828800"/>
            <a:ext cx="9144000" cy="1371600"/>
          </a:xfrm>
        </p:spPr>
        <p:txBody>
          <a:bodyPr/>
          <a:lstStyle/>
          <a:p>
            <a:r>
              <a:rPr lang="en-US" dirty="0">
                <a:latin typeface="Verdana" panose="020B0604030504040204" pitchFamily="34" charset="0"/>
                <a:ea typeface="Verdana" panose="020B0604030504040204" pitchFamily="34" charset="0"/>
                <a:cs typeface="Verdana" panose="020B0604030504040204" pitchFamily="34" charset="0"/>
              </a:rPr>
              <a:t>An owner of a water right, or his or her agent, shall promptly inform the Executive Director of any transfer of water right or change of the owner's address.</a:t>
            </a:r>
          </a:p>
        </p:txBody>
      </p:sp>
      <p:sp>
        <p:nvSpPr>
          <p:cNvPr id="2" name="Title 1"/>
          <p:cNvSpPr>
            <a:spLocks noGrp="1"/>
          </p:cNvSpPr>
          <p:nvPr>
            <p:ph type="title"/>
          </p:nvPr>
        </p:nvSpPr>
        <p:spPr/>
        <p:txBody>
          <a:bodyPr>
            <a:normAutofit fontScale="90000"/>
          </a:bodyPr>
          <a:lstStyle/>
          <a:p>
            <a:r>
              <a:rPr lang="en-US" sz="4400" b="1" dirty="0">
                <a:latin typeface="Verdana" panose="020B0604030504040204" pitchFamily="34" charset="0"/>
                <a:ea typeface="Verdana" panose="020B0604030504040204" pitchFamily="34" charset="0"/>
                <a:cs typeface="Verdana" panose="020B0604030504040204" pitchFamily="34" charset="0"/>
              </a:rPr>
              <a:t>Title 30 TAC §297.82:</a:t>
            </a:r>
            <a:br>
              <a:rPr lang="en-US" sz="4400" b="1" dirty="0">
                <a:latin typeface="Verdana" panose="020B0604030504040204" pitchFamily="34" charset="0"/>
                <a:ea typeface="Verdana" panose="020B0604030504040204" pitchFamily="34" charset="0"/>
                <a:cs typeface="Verdana" panose="020B0604030504040204" pitchFamily="34" charset="0"/>
              </a:rPr>
            </a:br>
            <a:r>
              <a:rPr lang="en-US" sz="4000" dirty="0">
                <a:latin typeface="Verdana" panose="020B0604030504040204" pitchFamily="34" charset="0"/>
                <a:ea typeface="Verdana" panose="020B0604030504040204" pitchFamily="34" charset="0"/>
                <a:cs typeface="Verdana" panose="020B0604030504040204" pitchFamily="34" charset="0"/>
              </a:rPr>
              <a:t>Duty to inform  the Executive Director</a:t>
            </a:r>
            <a:endParaRPr sz="44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1152187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cean Waves 16x9">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8C664D9D-6EFF-43CB-87EB-95CB91A04A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TM04033937[[fn=Vapor Trail]]</Template>
  <TotalTime>0</TotalTime>
  <Words>2625</Words>
  <Application>Microsoft Office PowerPoint</Application>
  <PresentationFormat>Custom</PresentationFormat>
  <Paragraphs>384</Paragraphs>
  <Slides>39</Slides>
  <Notes>39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Century Gothic</vt:lpstr>
      <vt:lpstr>Vedana</vt:lpstr>
      <vt:lpstr>Verdana</vt:lpstr>
      <vt:lpstr>Ocean Waves 16x9</vt:lpstr>
      <vt:lpstr>Water Rights: Change of Ownership</vt:lpstr>
      <vt:lpstr>Overview</vt:lpstr>
      <vt:lpstr>What is a Water Right?      Texas Water Code (TWC) §11.002(5)</vt:lpstr>
      <vt:lpstr>So…What is State Water?</vt:lpstr>
      <vt:lpstr>Texas River Basins</vt:lpstr>
      <vt:lpstr>Water Rights By Basin </vt:lpstr>
      <vt:lpstr>Title 30 TAC §297.81: General Rules of Conveyance</vt:lpstr>
      <vt:lpstr>Title 30 TAC §297.81: General Rules of Conveyance (cont.)</vt:lpstr>
      <vt:lpstr>Title 30 TAC §297.82: Duty to inform  the Executive Director</vt:lpstr>
      <vt:lpstr>Title 30 TAC §297.83: Recording Conveyances of Water Rights</vt:lpstr>
      <vt:lpstr>Examples of Documents Submitted</vt:lpstr>
      <vt:lpstr>Change of Ownership for a Surface  Water Right</vt:lpstr>
      <vt:lpstr>Change of Ownership Form No. 10204: 2 Form Pages, 4 instruction pages</vt:lpstr>
      <vt:lpstr>Value of a Plat Map</vt:lpstr>
      <vt:lpstr>An Example of Map Use:</vt:lpstr>
      <vt:lpstr>2005 Memo: acreage breakdown</vt:lpstr>
      <vt:lpstr>Map of Current Tracts (Satellite) </vt:lpstr>
      <vt:lpstr>Map of Current Tracts (Terrain) </vt:lpstr>
      <vt:lpstr>What Causes a Delay</vt:lpstr>
      <vt:lpstr>Take-Away</vt:lpstr>
      <vt:lpstr>Annual Surface Water Use Reports</vt:lpstr>
      <vt:lpstr>Annual Surface Water Use Reports (cont.)</vt:lpstr>
      <vt:lpstr>Use Types</vt:lpstr>
      <vt:lpstr>Example, Agriculture </vt:lpstr>
      <vt:lpstr>Example: Industrial, Mining</vt:lpstr>
      <vt:lpstr>Example: Recreation</vt:lpstr>
      <vt:lpstr>Example: Other</vt:lpstr>
      <vt:lpstr>General Water Use Report Form Online</vt:lpstr>
      <vt:lpstr>Returning Water Use Reports</vt:lpstr>
      <vt:lpstr>Water Usage Reporting in Watermaster Areas</vt:lpstr>
      <vt:lpstr>Texas Watermaster Areas</vt:lpstr>
      <vt:lpstr>Number of Water Rights within the Watermaster Areas </vt:lpstr>
      <vt:lpstr>Ways to Submit Your Water Use Report</vt:lpstr>
      <vt:lpstr>Frequently Asked Questions</vt:lpstr>
      <vt:lpstr>How do I report if I am no longer the owner of the property/water right? </vt:lpstr>
      <vt:lpstr>March 1st Deadline</vt:lpstr>
      <vt:lpstr>Goal of the Water Use Report</vt:lpstr>
      <vt:lpstr>Contact Information</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Rights: Change of Ownership</dc:title>
  <dc:creator/>
  <cp:keywords>water rights, ownership, texas, tceq, texas commission on environmental quality</cp:keywords>
  <cp:lastModifiedBy/>
  <cp:revision>1</cp:revision>
  <dcterms:created xsi:type="dcterms:W3CDTF">2016-02-25T14:58:37Z</dcterms:created>
  <dcterms:modified xsi:type="dcterms:W3CDTF">2018-03-23T18:39:53Z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TC029010259991</vt:lpwstr>
  </property>
</Properties>
</file>