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4" r:id="rId7"/>
    <p:sldId id="265" r:id="rId8"/>
    <p:sldId id="266" r:id="rId9"/>
    <p:sldId id="267" r:id="rId10"/>
    <p:sldId id="271" r:id="rId11"/>
    <p:sldId id="272" r:id="rId12"/>
    <p:sldId id="273" r:id="rId13"/>
    <p:sldId id="274" r:id="rId14"/>
    <p:sldId id="275" r:id="rId15"/>
    <p:sldId id="276" r:id="rId16"/>
    <p:sldId id="326" r:id="rId17"/>
    <p:sldId id="277" r:id="rId18"/>
    <p:sldId id="327" r:id="rId19"/>
    <p:sldId id="331" r:id="rId20"/>
    <p:sldId id="330" r:id="rId21"/>
    <p:sldId id="332" r:id="rId22"/>
    <p:sldId id="334" r:id="rId23"/>
    <p:sldId id="335" r:id="rId24"/>
    <p:sldId id="325" r:id="rId25"/>
    <p:sldId id="333" r:id="rId26"/>
  </p:sldIdLst>
  <p:sldSz cx="9144000" cy="5143500" type="screen16x9"/>
  <p:notesSz cx="6858000" cy="9144000"/>
  <p:embeddedFontLst>
    <p:embeddedFont>
      <p:font typeface="Garamond" panose="02020404030301010803" pitchFamily="18" charset="0"/>
      <p:regular r:id="rId28"/>
      <p:bold r:id="rId29"/>
      <p:italic r:id="rId30"/>
      <p:boldItalic r:id="rId31"/>
    </p:embeddedFont>
    <p:embeddedFont>
      <p:font typeface="Georgia" panose="02040502050405020303" pitchFamily="18" charset="0"/>
      <p:regular r:id="rId32"/>
      <p:bold r:id="rId33"/>
      <p:italic r:id="rId34"/>
      <p:boldItalic r:id="rId35"/>
    </p:embeddedFont>
    <p:embeddedFont>
      <p:font typeface="Helvetica Neue" panose="02000503000000020004" pitchFamily="2" charset="0"/>
      <p:regular r:id="rId36"/>
      <p:bold r:id="rId37"/>
      <p:italic r:id="rId38"/>
      <p:boldItalic r:id="rId39"/>
    </p:embeddedFont>
    <p:embeddedFont>
      <p:font typeface="Roboto" panose="020000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8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ibdymfNH/fFLD9MaW9uoLNcp7c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7"/>
  </p:normalViewPr>
  <p:slideViewPr>
    <p:cSldViewPr snapToGrid="0">
      <p:cViewPr varScale="1">
        <p:scale>
          <a:sx n="159" d="100"/>
          <a:sy n="159" d="100"/>
        </p:scale>
        <p:origin x="824" y="184"/>
      </p:cViewPr>
      <p:guideLst>
        <p:guide orient="horz" pos="10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 name="Google Shape;4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1bda47150e_3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g31bda47150e_3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2" name="Google Shape;1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800"/>
              <a:buFont typeface="Arial"/>
              <a:buNone/>
            </a:pPr>
            <a:endParaRPr sz="1450">
              <a:solidFill>
                <a:srgbClr val="484548"/>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000"/>
              <a:buFont typeface="Arial"/>
              <a:buNone/>
            </a:pP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7ff197f2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37ff197f23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48f3feb9c9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86" name="Google Shape;186;g348f3feb9c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solidFill>
                <a:schemeClr val="dk1"/>
              </a:solidFill>
            </a:endParaRPr>
          </a:p>
        </p:txBody>
      </p:sp>
      <p:sp>
        <p:nvSpPr>
          <p:cNvPr id="70" name="Google Shape;7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7fc226082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37fc2260826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76a0c895f9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376a0c895f9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76a0c895f9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76a0c895f9_1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1bda47150e_3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31bda47150e_3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highlight>
                <a:srgbClr val="F9F9F9"/>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460950" y="2065350"/>
            <a:ext cx="8222100" cy="1012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a:endParaRPr/>
          </a:p>
        </p:txBody>
      </p:sp>
      <p:sp>
        <p:nvSpPr>
          <p:cNvPr id="11" name="Google Shape;11;p19"/>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
        <p:cNvGrpSpPr/>
        <p:nvPr/>
      </p:nvGrpSpPr>
      <p:grpSpPr>
        <a:xfrm>
          <a:off x="0" y="0"/>
          <a:ext cx="0" cy="0"/>
          <a:chOff x="0" y="0"/>
          <a:chExt cx="0" cy="0"/>
        </a:xfrm>
      </p:grpSpPr>
      <p:sp>
        <p:nvSpPr>
          <p:cNvPr id="13" name="Google Shape;13;p20"/>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0"/>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0"/>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16" name="Google Shape;16;p20"/>
          <p:cNvSpPr txBox="1">
            <a:spLocks noGrp="1"/>
          </p:cNvSpPr>
          <p:nvPr>
            <p:ph type="body" idx="1"/>
          </p:nvPr>
        </p:nvSpPr>
        <p:spPr>
          <a:xfrm>
            <a:off x="471900" y="1919075"/>
            <a:ext cx="3999900" cy="2710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7" name="Google Shape;17;p20"/>
          <p:cNvSpPr txBox="1">
            <a:spLocks noGrp="1"/>
          </p:cNvSpPr>
          <p:nvPr>
            <p:ph type="body" idx="2"/>
          </p:nvPr>
        </p:nvSpPr>
        <p:spPr>
          <a:xfrm>
            <a:off x="4694250" y="1919075"/>
            <a:ext cx="3999900" cy="2710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8" name="Google Shape;18;p20"/>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
        <p:cNvGrpSpPr/>
        <p:nvPr/>
      </p:nvGrpSpPr>
      <p:grpSpPr>
        <a:xfrm>
          <a:off x="0" y="0"/>
          <a:ext cx="0" cy="0"/>
          <a:chOff x="0" y="0"/>
          <a:chExt cx="0" cy="0"/>
        </a:xfrm>
      </p:grpSpPr>
      <p:sp>
        <p:nvSpPr>
          <p:cNvPr id="20" name="Google Shape;20;p21"/>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1"/>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1"/>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endParaRPr/>
          </a:p>
        </p:txBody>
      </p:sp>
      <p:sp>
        <p:nvSpPr>
          <p:cNvPr id="23" name="Google Shape;23;p2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
        <p:cNvGrpSpPr/>
        <p:nvPr/>
      </p:nvGrpSpPr>
      <p:grpSpPr>
        <a:xfrm>
          <a:off x="0" y="0"/>
          <a:ext cx="0" cy="0"/>
          <a:chOff x="0" y="0"/>
          <a:chExt cx="0" cy="0"/>
        </a:xfrm>
      </p:grpSpPr>
      <p:sp>
        <p:nvSpPr>
          <p:cNvPr id="25" name="Google Shape;25;p2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2"/>
          <p:cNvSpPr/>
          <p:nvPr/>
        </p:nvSpPr>
        <p:spPr>
          <a:xfrm flipH="1">
            <a:off x="8246400" y="4245875"/>
            <a:ext cx="897600" cy="897600"/>
          </a:xfrm>
          <a:prstGeom prst="round1Rect">
            <a:avLst>
              <a:gd name="adj" fmla="val 16667"/>
            </a:avLst>
          </a:prstGeom>
          <a:solidFill>
            <a:schemeClr val="lt1">
              <a:alpha val="67058"/>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2"/>
          <p:cNvSpPr txBox="1">
            <a:spLocks noGrp="1"/>
          </p:cNvSpPr>
          <p:nvPr>
            <p:ph type="ctrTitle"/>
          </p:nvPr>
        </p:nvSpPr>
        <p:spPr>
          <a:xfrm>
            <a:off x="390525" y="1819275"/>
            <a:ext cx="8222100" cy="933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8" name="Google Shape;28;p22"/>
          <p:cNvSpPr txBox="1">
            <a:spLocks noGrp="1"/>
          </p:cNvSpPr>
          <p:nvPr>
            <p:ph type="subTitle" idx="1"/>
          </p:nvPr>
        </p:nvSpPr>
        <p:spPr>
          <a:xfrm>
            <a:off x="390525" y="2789130"/>
            <a:ext cx="8222100" cy="432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29" name="Google Shape;29;p22"/>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sp>
        <p:nvSpPr>
          <p:cNvPr id="31" name="Google Shape;31;p23"/>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3"/>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3"/>
          <p:cNvSpPr txBox="1">
            <a:spLocks noGrp="1"/>
          </p:cNvSpPr>
          <p:nvPr>
            <p:ph type="title"/>
          </p:nvPr>
        </p:nvSpPr>
        <p:spPr>
          <a:xfrm>
            <a:off x="460950" y="297850"/>
            <a:ext cx="8222100" cy="767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4" name="Google Shape;34;p23"/>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5" name="Google Shape;35;p23"/>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561217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A6093D"/>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9pPr>
          </a:lstStyle>
          <a:p>
            <a:endParaRPr/>
          </a:p>
        </p:txBody>
      </p:sp>
      <p:sp>
        <p:nvSpPr>
          <p:cNvPr id="7" name="Google Shape;7;p18"/>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Roboto"/>
              <a:buChar char="●"/>
              <a:defRPr sz="1800" b="0" i="0" u="none" strike="noStrike" cap="none">
                <a:solidFill>
                  <a:schemeClr val="lt2"/>
                </a:solidFill>
                <a:latin typeface="Roboto"/>
                <a:ea typeface="Roboto"/>
                <a:cs typeface="Roboto"/>
                <a:sym typeface="Roboto"/>
              </a:defRPr>
            </a:lvl1pPr>
            <a:lvl2pPr marL="914400" marR="0" lvl="1"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lt2"/>
              </a:buClr>
              <a:buSzPts val="1400"/>
              <a:buFont typeface="Roboto"/>
              <a:buChar char="■"/>
              <a:defRPr sz="1400" b="0" i="0" u="none" strike="noStrike" cap="none">
                <a:solidFill>
                  <a:schemeClr val="lt2"/>
                </a:solidFill>
                <a:latin typeface="Roboto"/>
                <a:ea typeface="Roboto"/>
                <a:cs typeface="Roboto"/>
                <a:sym typeface="Roboto"/>
              </a:defRPr>
            </a:lvl9pPr>
          </a:lstStyle>
          <a:p>
            <a:endParaRPr/>
          </a:p>
        </p:txBody>
      </p:sp>
      <p:sp>
        <p:nvSpPr>
          <p:cNvPr id="8" name="Google Shape;8;p18"/>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reativecommons.org/licenses/by-sa/4.0/deed.en" TargetMode="External"/><Relationship Id="rId5" Type="http://schemas.openxmlformats.org/officeDocument/2006/relationships/hyperlink" Target="https://en.wikipedia.org/wiki/en:Creative_Commons"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1"/>
          <p:cNvSpPr txBox="1">
            <a:spLocks noGrp="1"/>
          </p:cNvSpPr>
          <p:nvPr>
            <p:ph type="title"/>
          </p:nvPr>
        </p:nvSpPr>
        <p:spPr>
          <a:xfrm>
            <a:off x="460950" y="448122"/>
            <a:ext cx="8222100" cy="2123628"/>
          </a:xfrm>
          <a:prstGeom prst="rect">
            <a:avLst/>
          </a:prstGeom>
          <a:noFill/>
          <a:ln>
            <a:noFill/>
          </a:ln>
        </p:spPr>
        <p:txBody>
          <a:bodyPr spcFirstLastPara="1" wrap="square" lIns="91425" tIns="91425" rIns="91425" bIns="91425" anchor="ctr" anchorCtr="0">
            <a:spAutoFit/>
          </a:bodyPr>
          <a:lstStyle/>
          <a:p>
            <a:pPr marL="0" lvl="0" indent="0" algn="l" rtl="0">
              <a:lnSpc>
                <a:spcPct val="100000"/>
              </a:lnSpc>
              <a:spcBef>
                <a:spcPts val="0"/>
              </a:spcBef>
              <a:spcAft>
                <a:spcPts val="0"/>
              </a:spcAft>
              <a:buSzPts val="4200"/>
              <a:buNone/>
            </a:pPr>
            <a:r>
              <a:rPr lang="en-US" dirty="0">
                <a:latin typeface="Calibri"/>
                <a:ea typeface="Calibri"/>
                <a:cs typeface="Calibri"/>
                <a:sym typeface="Calibri"/>
              </a:rPr>
              <a:t>“Defending Academic Freedom: Protecting Research, Teaching and Scientific Integrity”</a:t>
            </a:r>
            <a:endParaRPr dirty="0">
              <a:latin typeface="Calibri"/>
              <a:ea typeface="Calibri"/>
              <a:cs typeface="Calibri"/>
              <a:sym typeface="Calibri"/>
            </a:endParaRPr>
          </a:p>
        </p:txBody>
      </p:sp>
      <p:pic>
        <p:nvPicPr>
          <p:cNvPr id="44" name="Google Shape;44;p1"/>
          <p:cNvPicPr preferRelativeResize="0"/>
          <p:nvPr/>
        </p:nvPicPr>
        <p:blipFill rotWithShape="1">
          <a:blip r:embed="rId3">
            <a:alphaModFix/>
          </a:blip>
          <a:srcRect/>
          <a:stretch/>
        </p:blipFill>
        <p:spPr>
          <a:xfrm>
            <a:off x="7761175" y="4447500"/>
            <a:ext cx="1111526" cy="493351"/>
          </a:xfrm>
          <a:prstGeom prst="rect">
            <a:avLst/>
          </a:prstGeom>
          <a:noFill/>
          <a:ln>
            <a:noFill/>
          </a:ln>
        </p:spPr>
      </p:pic>
      <p:sp>
        <p:nvSpPr>
          <p:cNvPr id="45" name="Google Shape;45;p1"/>
          <p:cNvSpPr txBox="1"/>
          <p:nvPr/>
        </p:nvSpPr>
        <p:spPr>
          <a:xfrm>
            <a:off x="332375" y="3363300"/>
            <a:ext cx="6798900" cy="178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45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lang="en-US" sz="145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lang="en-US" sz="1450"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lang="en-US" sz="145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450" b="0" i="0" u="none" strike="noStrike" cap="none" dirty="0">
                <a:solidFill>
                  <a:schemeClr val="lt1"/>
                </a:solidFill>
                <a:latin typeface="Calibri"/>
                <a:ea typeface="Calibri"/>
                <a:cs typeface="Calibri"/>
                <a:sym typeface="Calibri"/>
              </a:rPr>
              <a:t>Isaac Kamola, Director</a:t>
            </a:r>
            <a:endParaRPr sz="145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450" b="0" i="0" u="none" strike="noStrike" cap="none" dirty="0">
                <a:solidFill>
                  <a:schemeClr val="lt1"/>
                </a:solidFill>
                <a:latin typeface="Calibri"/>
                <a:ea typeface="Calibri"/>
                <a:cs typeface="Calibri"/>
                <a:sym typeface="Calibri"/>
              </a:rPr>
              <a:t>AAUP’s Center for the Defense of Academic Freedom</a:t>
            </a:r>
            <a:endParaRPr sz="1450" b="0" i="0" u="none" strike="noStrike" cap="none" dirty="0">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2"/>
              </a:solidFill>
              <a:latin typeface="Roboto"/>
              <a:ea typeface="Roboto"/>
              <a:cs typeface="Roboto"/>
              <a:sym typeface="Roboto"/>
            </a:endParaRPr>
          </a:p>
        </p:txBody>
      </p:sp>
      <p:pic>
        <p:nvPicPr>
          <p:cNvPr id="46" name="Google Shape;46;p1"/>
          <p:cNvPicPr preferRelativeResize="0"/>
          <p:nvPr/>
        </p:nvPicPr>
        <p:blipFill rotWithShape="1">
          <a:blip r:embed="rId4">
            <a:alphaModFix/>
          </a:blip>
          <a:srcRect/>
          <a:stretch/>
        </p:blipFill>
        <p:spPr>
          <a:xfrm>
            <a:off x="6107100" y="3557475"/>
            <a:ext cx="2765599" cy="807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31bda47150e_3_9"/>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1940 Statement</a:t>
            </a:r>
            <a:endParaRPr sz="2400">
              <a:latin typeface="Calibri"/>
              <a:ea typeface="Calibri"/>
              <a:cs typeface="Calibri"/>
              <a:sym typeface="Calibri"/>
            </a:endParaRPr>
          </a:p>
        </p:txBody>
      </p:sp>
      <p:sp>
        <p:nvSpPr>
          <p:cNvPr id="148" name="Google Shape;148;g31bda47150e_3_9"/>
          <p:cNvSpPr txBox="1"/>
          <p:nvPr/>
        </p:nvSpPr>
        <p:spPr>
          <a:xfrm>
            <a:off x="216800" y="980400"/>
            <a:ext cx="8708100" cy="295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2"/>
                </a:solidFill>
                <a:latin typeface="Calibri"/>
                <a:ea typeface="Calibri"/>
                <a:cs typeface="Calibri"/>
                <a:sym typeface="Calibri"/>
              </a:rPr>
              <a:t>A key intervention in the 1940 </a:t>
            </a:r>
            <a:r>
              <a:rPr lang="en-US" sz="1800" b="0" i="1" u="none" strike="noStrike" cap="none" dirty="0">
                <a:solidFill>
                  <a:schemeClr val="lt2"/>
                </a:solidFill>
                <a:latin typeface="Calibri"/>
                <a:ea typeface="Calibri"/>
                <a:cs typeface="Calibri"/>
                <a:sym typeface="Calibri"/>
              </a:rPr>
              <a:t>Statement</a:t>
            </a:r>
            <a:r>
              <a:rPr lang="en-US" sz="1800" b="0" i="0" u="none" strike="noStrike" cap="none" dirty="0">
                <a:solidFill>
                  <a:schemeClr val="lt2"/>
                </a:solidFill>
                <a:latin typeface="Calibri"/>
                <a:ea typeface="Calibri"/>
                <a:cs typeface="Calibri"/>
                <a:sym typeface="Calibri"/>
              </a:rPr>
              <a:t> was the creation of a standard tenure system including:</a:t>
            </a:r>
            <a:endParaRPr sz="1800" b="0" i="0" u="none" strike="noStrike" cap="none" dirty="0">
              <a:solidFill>
                <a:schemeClr val="lt2"/>
              </a:solidFill>
              <a:latin typeface="Calibri"/>
              <a:ea typeface="Calibri"/>
              <a:cs typeface="Calibri"/>
              <a:sym typeface="Calibri"/>
            </a:endParaRPr>
          </a:p>
          <a:p>
            <a:pPr marL="0" marR="0" lvl="0" indent="0" algn="l" rtl="0">
              <a:lnSpc>
                <a:spcPct val="100000"/>
              </a:lnSpc>
              <a:spcBef>
                <a:spcPts val="0"/>
              </a:spcBef>
              <a:spcAft>
                <a:spcPts val="0"/>
              </a:spcAft>
              <a:buNone/>
            </a:pPr>
            <a:endParaRPr sz="1800" dirty="0">
              <a:solidFill>
                <a:schemeClr val="lt2"/>
              </a:solidFill>
              <a:latin typeface="Calibri"/>
              <a:ea typeface="Calibri"/>
              <a:cs typeface="Calibri"/>
              <a:sym typeface="Calibri"/>
            </a:endParaRPr>
          </a:p>
          <a:p>
            <a:pPr marL="457200" marR="0" lvl="0" indent="-342900" algn="l" rtl="0">
              <a:lnSpc>
                <a:spcPct val="100000"/>
              </a:lnSpc>
              <a:spcBef>
                <a:spcPts val="0"/>
              </a:spcBef>
              <a:spcAft>
                <a:spcPts val="0"/>
              </a:spcAft>
              <a:buClr>
                <a:schemeClr val="lt2"/>
              </a:buClr>
              <a:buSzPts val="1800"/>
              <a:buFont typeface="Calibri"/>
              <a:buChar char="●"/>
            </a:pPr>
            <a:r>
              <a:rPr lang="en-US" sz="1800" b="0" i="0" u="none" strike="noStrike" cap="none" dirty="0">
                <a:solidFill>
                  <a:schemeClr val="lt2"/>
                </a:solidFill>
                <a:latin typeface="Calibri"/>
                <a:ea typeface="Calibri"/>
                <a:cs typeface="Calibri"/>
                <a:sym typeface="Calibri"/>
              </a:rPr>
              <a:t>written terms of appointment,</a:t>
            </a:r>
            <a:endParaRPr sz="1800" b="0" i="0" u="none" strike="noStrike" cap="none" dirty="0">
              <a:solidFill>
                <a:schemeClr val="lt2"/>
              </a:solidFill>
              <a:latin typeface="Calibri"/>
              <a:ea typeface="Calibri"/>
              <a:cs typeface="Calibri"/>
              <a:sym typeface="Calibri"/>
            </a:endParaRPr>
          </a:p>
          <a:p>
            <a:pPr marL="457200" marR="0" lvl="0" indent="0" algn="l" rtl="0">
              <a:lnSpc>
                <a:spcPct val="100000"/>
              </a:lnSpc>
              <a:spcBef>
                <a:spcPts val="0"/>
              </a:spcBef>
              <a:spcAft>
                <a:spcPts val="0"/>
              </a:spcAft>
              <a:buNone/>
            </a:pPr>
            <a:endParaRPr sz="1800" dirty="0">
              <a:solidFill>
                <a:schemeClr val="lt2"/>
              </a:solidFill>
              <a:latin typeface="Calibri"/>
              <a:ea typeface="Calibri"/>
              <a:cs typeface="Calibri"/>
              <a:sym typeface="Calibri"/>
            </a:endParaRPr>
          </a:p>
          <a:p>
            <a:pPr marL="457200" marR="0" lvl="0" indent="-342900" algn="l" rtl="0">
              <a:lnSpc>
                <a:spcPct val="100000"/>
              </a:lnSpc>
              <a:spcBef>
                <a:spcPts val="0"/>
              </a:spcBef>
              <a:spcAft>
                <a:spcPts val="0"/>
              </a:spcAft>
              <a:buClr>
                <a:schemeClr val="lt2"/>
              </a:buClr>
              <a:buSzPts val="1800"/>
              <a:buFont typeface="Calibri"/>
              <a:buChar char="●"/>
            </a:pPr>
            <a:r>
              <a:rPr lang="en-US" sz="1800" b="0" i="0" u="none" strike="noStrike" cap="none" dirty="0">
                <a:solidFill>
                  <a:schemeClr val="lt2"/>
                </a:solidFill>
                <a:latin typeface="Calibri"/>
                <a:ea typeface="Calibri"/>
                <a:cs typeface="Calibri"/>
                <a:sym typeface="Calibri"/>
              </a:rPr>
              <a:t>a maximum of a 7-year probationary period before tenure, during which academic freedom would be protected, and</a:t>
            </a:r>
            <a:endParaRPr sz="1800" b="0" i="0" u="none" strike="noStrike" cap="none" dirty="0">
              <a:solidFill>
                <a:schemeClr val="lt2"/>
              </a:solidFill>
              <a:latin typeface="Calibri"/>
              <a:ea typeface="Calibri"/>
              <a:cs typeface="Calibri"/>
              <a:sym typeface="Calibri"/>
            </a:endParaRPr>
          </a:p>
          <a:p>
            <a:pPr marL="457200" marR="0" lvl="0" indent="0" algn="l" rtl="0">
              <a:lnSpc>
                <a:spcPct val="100000"/>
              </a:lnSpc>
              <a:spcBef>
                <a:spcPts val="0"/>
              </a:spcBef>
              <a:spcAft>
                <a:spcPts val="0"/>
              </a:spcAft>
              <a:buNone/>
            </a:pPr>
            <a:endParaRPr sz="1800" dirty="0">
              <a:solidFill>
                <a:schemeClr val="lt2"/>
              </a:solidFill>
              <a:latin typeface="Calibri"/>
              <a:ea typeface="Calibri"/>
              <a:cs typeface="Calibri"/>
              <a:sym typeface="Calibri"/>
            </a:endParaRPr>
          </a:p>
          <a:p>
            <a:pPr marL="457200" marR="0" lvl="0" indent="-342900" algn="l" rtl="0">
              <a:lnSpc>
                <a:spcPct val="100000"/>
              </a:lnSpc>
              <a:spcBef>
                <a:spcPts val="0"/>
              </a:spcBef>
              <a:spcAft>
                <a:spcPts val="0"/>
              </a:spcAft>
              <a:buClr>
                <a:schemeClr val="lt2"/>
              </a:buClr>
              <a:buSzPts val="1800"/>
              <a:buFont typeface="Calibri"/>
              <a:buChar char="●"/>
            </a:pPr>
            <a:r>
              <a:rPr lang="en-US" sz="1800" b="0" i="0" u="none" strike="noStrike" cap="none" dirty="0">
                <a:solidFill>
                  <a:schemeClr val="lt2"/>
                </a:solidFill>
                <a:latin typeface="Calibri"/>
                <a:ea typeface="Calibri"/>
                <a:cs typeface="Calibri"/>
                <a:sym typeface="Calibri"/>
              </a:rPr>
              <a:t>termination after tenure </a:t>
            </a:r>
            <a:r>
              <a:rPr lang="en-US" sz="1800" b="1" i="0" u="none" strike="noStrike" cap="none" dirty="0">
                <a:solidFill>
                  <a:schemeClr val="lt2"/>
                </a:solidFill>
                <a:latin typeface="Calibri"/>
                <a:ea typeface="Calibri"/>
                <a:cs typeface="Calibri"/>
                <a:sym typeface="Calibri"/>
              </a:rPr>
              <a:t>only for cause</a:t>
            </a:r>
            <a:r>
              <a:rPr lang="en-US" sz="1800" b="0" i="0" u="none" strike="noStrike" cap="none" dirty="0">
                <a:solidFill>
                  <a:schemeClr val="lt2"/>
                </a:solidFill>
                <a:latin typeface="Calibri"/>
                <a:ea typeface="Calibri"/>
                <a:cs typeface="Calibri"/>
                <a:sym typeface="Calibri"/>
              </a:rPr>
              <a:t> or “demonstrably bona fide” </a:t>
            </a:r>
            <a:r>
              <a:rPr lang="en-US" sz="1800" b="1" i="0" u="none" strike="noStrike" cap="none" dirty="0">
                <a:solidFill>
                  <a:schemeClr val="lt2"/>
                </a:solidFill>
                <a:latin typeface="Calibri"/>
                <a:ea typeface="Calibri"/>
                <a:cs typeface="Calibri"/>
                <a:sym typeface="Calibri"/>
              </a:rPr>
              <a:t>financial exigency</a:t>
            </a:r>
            <a:r>
              <a:rPr lang="en-US" sz="1800" b="0" i="0" u="none" strike="noStrike" cap="none" dirty="0">
                <a:solidFill>
                  <a:schemeClr val="lt2"/>
                </a:solidFill>
                <a:latin typeface="Calibri"/>
                <a:ea typeface="Calibri"/>
                <a:cs typeface="Calibri"/>
                <a:sym typeface="Calibri"/>
              </a:rPr>
              <a:t>.</a:t>
            </a:r>
            <a:endParaRPr sz="1800" b="0" i="0" u="none" strike="noStrike" cap="none" dirty="0">
              <a:solidFill>
                <a:schemeClr val="lt2"/>
              </a:solidFill>
              <a:latin typeface="Calibri"/>
              <a:ea typeface="Calibri"/>
              <a:cs typeface="Calibri"/>
              <a:sym typeface="Calibri"/>
            </a:endParaRPr>
          </a:p>
        </p:txBody>
      </p:sp>
      <p:pic>
        <p:nvPicPr>
          <p:cNvPr id="149" name="Google Shape;149;g31bda47150e_3_9"/>
          <p:cNvPicPr preferRelativeResize="0"/>
          <p:nvPr/>
        </p:nvPicPr>
        <p:blipFill rotWithShape="1">
          <a:blip r:embed="rId3">
            <a:alphaModFix/>
          </a:blip>
          <a:srcRect/>
          <a:stretch/>
        </p:blipFill>
        <p:spPr>
          <a:xfrm>
            <a:off x="8506145" y="116370"/>
            <a:ext cx="418703" cy="402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4"/>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1940 Statement</a:t>
            </a:r>
            <a:endParaRPr sz="2400">
              <a:latin typeface="Calibri"/>
              <a:ea typeface="Calibri"/>
              <a:cs typeface="Calibri"/>
              <a:sym typeface="Calibri"/>
            </a:endParaRPr>
          </a:p>
        </p:txBody>
      </p:sp>
      <p:sp>
        <p:nvSpPr>
          <p:cNvPr id="155" name="Google Shape;155;p14"/>
          <p:cNvSpPr txBox="1">
            <a:spLocks noGrp="1"/>
          </p:cNvSpPr>
          <p:nvPr>
            <p:ph type="body" idx="4294967295"/>
          </p:nvPr>
        </p:nvSpPr>
        <p:spPr>
          <a:xfrm>
            <a:off x="159025" y="778700"/>
            <a:ext cx="8765700" cy="42069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1800"/>
              <a:buNone/>
            </a:pPr>
            <a:r>
              <a:rPr lang="en-US" dirty="0">
                <a:solidFill>
                  <a:schemeClr val="lt2"/>
                </a:solidFill>
                <a:latin typeface="Calibri"/>
                <a:ea typeface="Calibri"/>
                <a:cs typeface="Calibri"/>
                <a:sym typeface="Calibri"/>
              </a:rPr>
              <a:t>The “1940 Statement” also laid out the process of terminating faculty for cause:</a:t>
            </a:r>
            <a:endParaRPr dirty="0">
              <a:latin typeface="Calibri"/>
              <a:ea typeface="Calibri"/>
              <a:cs typeface="Calibri"/>
              <a:sym typeface="Calibri"/>
            </a:endParaRPr>
          </a:p>
          <a:p>
            <a:pPr marL="0" lvl="0" indent="0" algn="l" rtl="0">
              <a:lnSpc>
                <a:spcPct val="100000"/>
              </a:lnSpc>
              <a:spcBef>
                <a:spcPts val="0"/>
              </a:spcBef>
              <a:spcAft>
                <a:spcPts val="0"/>
              </a:spcAft>
              <a:buSzPts val="1800"/>
              <a:buNone/>
            </a:pPr>
            <a:endParaRPr dirty="0">
              <a:solidFill>
                <a:schemeClr val="lt2"/>
              </a:solidFill>
              <a:latin typeface="Calibri"/>
              <a:ea typeface="Calibri"/>
              <a:cs typeface="Calibri"/>
              <a:sym typeface="Calibri"/>
            </a:endParaRPr>
          </a:p>
          <a:p>
            <a:pPr marL="0" lvl="0" indent="0" algn="l" rtl="0">
              <a:lnSpc>
                <a:spcPct val="100000"/>
              </a:lnSpc>
              <a:spcBef>
                <a:spcPts val="0"/>
              </a:spcBef>
              <a:spcAft>
                <a:spcPts val="0"/>
              </a:spcAft>
              <a:buSzPts val="1800"/>
              <a:buNone/>
            </a:pPr>
            <a:r>
              <a:rPr lang="en-US" dirty="0">
                <a:solidFill>
                  <a:schemeClr val="lt2"/>
                </a:solidFill>
                <a:latin typeface="Calibri"/>
                <a:ea typeface="Calibri"/>
                <a:cs typeface="Calibri"/>
                <a:sym typeface="Calibri"/>
              </a:rPr>
              <a:t>“Termination for cause of a continuous appointment, or the dismissal for cause of a teacher previous to the expiration of a term appointment, should, if possible, be </a:t>
            </a:r>
            <a:r>
              <a:rPr lang="en-US" u="sng" dirty="0">
                <a:solidFill>
                  <a:schemeClr val="lt2"/>
                </a:solidFill>
                <a:latin typeface="Calibri"/>
                <a:ea typeface="Calibri"/>
                <a:cs typeface="Calibri"/>
                <a:sym typeface="Calibri"/>
              </a:rPr>
              <a:t>considered by both a faculty committee</a:t>
            </a:r>
            <a:r>
              <a:rPr lang="en-US" dirty="0">
                <a:latin typeface="Calibri"/>
                <a:ea typeface="Calibri"/>
                <a:cs typeface="Calibri"/>
                <a:sym typeface="Calibri"/>
              </a:rPr>
              <a:t> </a:t>
            </a:r>
            <a:r>
              <a:rPr lang="en-US" dirty="0">
                <a:solidFill>
                  <a:schemeClr val="lt2"/>
                </a:solidFill>
                <a:latin typeface="Calibri"/>
                <a:ea typeface="Calibri"/>
                <a:cs typeface="Calibri"/>
                <a:sym typeface="Calibri"/>
              </a:rPr>
              <a:t>and the governing board of the institution. In all cases where the facts are in dispute, the accused teacher should be </a:t>
            </a:r>
            <a:r>
              <a:rPr lang="en-US" u="sng" dirty="0">
                <a:solidFill>
                  <a:schemeClr val="lt2"/>
                </a:solidFill>
                <a:latin typeface="Calibri"/>
                <a:ea typeface="Calibri"/>
                <a:cs typeface="Calibri"/>
                <a:sym typeface="Calibri"/>
              </a:rPr>
              <a:t>informed before the hearing in writing</a:t>
            </a:r>
            <a:r>
              <a:rPr lang="en-US" dirty="0">
                <a:solidFill>
                  <a:schemeClr val="lt2"/>
                </a:solidFill>
                <a:latin typeface="Calibri"/>
                <a:ea typeface="Calibri"/>
                <a:cs typeface="Calibri"/>
                <a:sym typeface="Calibri"/>
              </a:rPr>
              <a:t> of the charges and should have the opportunity to be heard in his or her own defense by all bodies that pass judgment upon the case. The teacher should be permitted to be </a:t>
            </a:r>
            <a:r>
              <a:rPr lang="en-US" u="sng" dirty="0">
                <a:solidFill>
                  <a:schemeClr val="lt2"/>
                </a:solidFill>
                <a:latin typeface="Calibri"/>
                <a:ea typeface="Calibri"/>
                <a:cs typeface="Calibri"/>
                <a:sym typeface="Calibri"/>
              </a:rPr>
              <a:t>accompanied by an advisor</a:t>
            </a:r>
            <a:r>
              <a:rPr lang="en-US" dirty="0">
                <a:solidFill>
                  <a:schemeClr val="lt2"/>
                </a:solidFill>
                <a:latin typeface="Calibri"/>
                <a:ea typeface="Calibri"/>
                <a:cs typeface="Calibri"/>
                <a:sym typeface="Calibri"/>
              </a:rPr>
              <a:t> of his or her own choosing who may act as counsel. There should be a </a:t>
            </a:r>
            <a:r>
              <a:rPr lang="en-US" u="sng" dirty="0">
                <a:solidFill>
                  <a:schemeClr val="lt2"/>
                </a:solidFill>
                <a:latin typeface="Calibri"/>
                <a:ea typeface="Calibri"/>
                <a:cs typeface="Calibri"/>
                <a:sym typeface="Calibri"/>
              </a:rPr>
              <a:t>full stenographic record</a:t>
            </a:r>
            <a:r>
              <a:rPr lang="en-US" dirty="0">
                <a:solidFill>
                  <a:schemeClr val="lt2"/>
                </a:solidFill>
                <a:latin typeface="Calibri"/>
                <a:ea typeface="Calibri"/>
                <a:cs typeface="Calibri"/>
                <a:sym typeface="Calibri"/>
              </a:rPr>
              <a:t> of the hearing available to the parties concerned. In the hearing of charges of incompetence the </a:t>
            </a:r>
            <a:r>
              <a:rPr lang="en-US" u="sng" dirty="0">
                <a:solidFill>
                  <a:schemeClr val="lt2"/>
                </a:solidFill>
                <a:latin typeface="Calibri"/>
                <a:ea typeface="Calibri"/>
                <a:cs typeface="Calibri"/>
                <a:sym typeface="Calibri"/>
              </a:rPr>
              <a:t>testimony should include that of teachers and other scholars</a:t>
            </a:r>
            <a:r>
              <a:rPr lang="en-US" dirty="0">
                <a:solidFill>
                  <a:schemeClr val="lt2"/>
                </a:solidFill>
                <a:latin typeface="Calibri"/>
                <a:ea typeface="Calibri"/>
                <a:cs typeface="Calibri"/>
                <a:sym typeface="Calibri"/>
              </a:rPr>
              <a:t>, either from the teacher’s own or from other institutions. Teachers on continuous appointment who are dismissed for reasons not involving moral turpitude should receive their salaries for at least a year from the date of notification of dismissal whether or not they  are continued in their duties at the institution.”</a:t>
            </a:r>
            <a:endParaRPr dirty="0">
              <a:latin typeface="Calibri"/>
              <a:ea typeface="Calibri"/>
              <a:cs typeface="Calibri"/>
              <a:sym typeface="Calibri"/>
            </a:endParaRPr>
          </a:p>
        </p:txBody>
      </p:sp>
      <p:pic>
        <p:nvPicPr>
          <p:cNvPr id="156" name="Google Shape;156;p14"/>
          <p:cNvPicPr preferRelativeResize="0"/>
          <p:nvPr/>
        </p:nvPicPr>
        <p:blipFill rotWithShape="1">
          <a:blip r:embed="rId3">
            <a:alphaModFix/>
          </a:blip>
          <a:srcRect/>
          <a:stretch/>
        </p:blipFill>
        <p:spPr>
          <a:xfrm>
            <a:off x="8506145" y="116370"/>
            <a:ext cx="418703" cy="402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5"/>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1940 Statement Affirmed by:</a:t>
            </a:r>
            <a:endParaRPr sz="2400">
              <a:latin typeface="Calibri"/>
              <a:ea typeface="Calibri"/>
              <a:cs typeface="Calibri"/>
              <a:sym typeface="Calibri"/>
            </a:endParaRPr>
          </a:p>
        </p:txBody>
      </p:sp>
      <p:sp>
        <p:nvSpPr>
          <p:cNvPr id="162" name="Google Shape;162;p15"/>
          <p:cNvSpPr txBox="1">
            <a:spLocks noGrp="1"/>
          </p:cNvSpPr>
          <p:nvPr>
            <p:ph type="body" idx="4294967295"/>
          </p:nvPr>
        </p:nvSpPr>
        <p:spPr>
          <a:xfrm>
            <a:off x="216800" y="868775"/>
            <a:ext cx="8708100" cy="409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a:solidFill>
                  <a:schemeClr val="lt2"/>
                </a:solidFill>
                <a:latin typeface="Calibri"/>
                <a:ea typeface="Calibri"/>
                <a:cs typeface="Calibri"/>
                <a:sym typeface="Calibri"/>
              </a:rPr>
              <a:t>Negotiated by the AAUP and </a:t>
            </a:r>
            <a:r>
              <a:rPr lang="en-US" sz="1800">
                <a:solidFill>
                  <a:schemeClr val="lt2"/>
                </a:solidFill>
                <a:latin typeface="Calibri"/>
                <a:ea typeface="Calibri"/>
                <a:cs typeface="Calibri"/>
                <a:sym typeface="Calibri"/>
              </a:rPr>
              <a:t>the AAC&amp;U, </a:t>
            </a:r>
            <a:r>
              <a:rPr lang="en-US">
                <a:latin typeface="Calibri"/>
                <a:ea typeface="Calibri"/>
                <a:cs typeface="Calibri"/>
                <a:sym typeface="Calibri"/>
              </a:rPr>
              <a:t>the “1940 Statement”</a:t>
            </a:r>
            <a:r>
              <a:rPr lang="en-US" sz="1800">
                <a:solidFill>
                  <a:schemeClr val="lt2"/>
                </a:solidFill>
                <a:latin typeface="Calibri"/>
                <a:ea typeface="Calibri"/>
                <a:cs typeface="Calibri"/>
                <a:sym typeface="Calibri"/>
              </a:rPr>
              <a:t> has since been a</a:t>
            </a:r>
            <a:r>
              <a:rPr lang="en-US">
                <a:solidFill>
                  <a:schemeClr val="lt2"/>
                </a:solidFill>
                <a:latin typeface="Calibri"/>
                <a:ea typeface="Calibri"/>
                <a:cs typeface="Calibri"/>
                <a:sym typeface="Calibri"/>
              </a:rPr>
              <a:t>ffirmed by more than 2</a:t>
            </a:r>
            <a:r>
              <a:rPr lang="en-US">
                <a:latin typeface="Calibri"/>
                <a:ea typeface="Calibri"/>
                <a:cs typeface="Calibri"/>
                <a:sym typeface="Calibri"/>
              </a:rPr>
              <a:t>7</a:t>
            </a:r>
            <a:r>
              <a:rPr lang="en-US">
                <a:solidFill>
                  <a:schemeClr val="lt2"/>
                </a:solidFill>
                <a:latin typeface="Calibri"/>
                <a:ea typeface="Calibri"/>
                <a:cs typeface="Calibri"/>
                <a:sym typeface="Calibri"/>
              </a:rPr>
              <a:t>0 scholarly a</a:t>
            </a:r>
            <a:r>
              <a:rPr lang="en-US">
                <a:latin typeface="Calibri"/>
                <a:ea typeface="Calibri"/>
                <a:cs typeface="Calibri"/>
                <a:sym typeface="Calibri"/>
              </a:rPr>
              <a:t>nd professional </a:t>
            </a:r>
            <a:r>
              <a:rPr lang="en-US">
                <a:solidFill>
                  <a:schemeClr val="lt2"/>
                </a:solidFill>
                <a:latin typeface="Calibri"/>
                <a:ea typeface="Calibri"/>
                <a:cs typeface="Calibri"/>
                <a:sym typeface="Calibri"/>
              </a:rPr>
              <a:t>associations, from:</a:t>
            </a:r>
            <a:endParaRPr>
              <a:solidFill>
                <a:schemeClr val="lt2"/>
              </a:solidFill>
              <a:latin typeface="Calibri"/>
              <a:ea typeface="Calibri"/>
              <a:cs typeface="Calibri"/>
              <a:sym typeface="Calibri"/>
            </a:endParaRPr>
          </a:p>
          <a:p>
            <a:pPr marL="0" lvl="0" indent="0" algn="l" rtl="0">
              <a:lnSpc>
                <a:spcPct val="115000"/>
              </a:lnSpc>
              <a:spcBef>
                <a:spcPts val="0"/>
              </a:spcBef>
              <a:spcAft>
                <a:spcPts val="0"/>
              </a:spcAft>
              <a:buSzPts val="1800"/>
              <a:buNone/>
            </a:pPr>
            <a:endParaRPr>
              <a:latin typeface="Calibri"/>
              <a:ea typeface="Calibri"/>
              <a:cs typeface="Calibri"/>
              <a:sym typeface="Calibri"/>
            </a:endParaRPr>
          </a:p>
          <a:p>
            <a:pPr marL="0" lvl="0" indent="0" algn="l" rtl="0">
              <a:lnSpc>
                <a:spcPct val="115000"/>
              </a:lnSpc>
              <a:spcBef>
                <a:spcPts val="0"/>
              </a:spcBef>
              <a:spcAft>
                <a:spcPts val="0"/>
              </a:spcAft>
              <a:buSzPts val="1800"/>
              <a:buNone/>
            </a:pPr>
            <a:r>
              <a:rPr lang="en-US" sz="1450" i="0" u="none" strike="noStrike">
                <a:solidFill>
                  <a:srgbClr val="484548"/>
                </a:solidFill>
                <a:latin typeface="Calibri"/>
                <a:ea typeface="Calibri"/>
                <a:cs typeface="Calibri"/>
                <a:sym typeface="Calibri"/>
              </a:rPr>
              <a:t>Academic Senate for California Community Colleges 1996</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Academic Senate of the California State University 2004</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Academy of Legal Studies in Business 1971</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Academy of Management 1965</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Acoustical Society of America 2015</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African Studies Association 1975</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Agricultural and Applied Economic Association 1962</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Agricultural History Society 2004</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American Academy for Jewish Research 2014</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American Academy of Religion 1967</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American Anthropological Association 1970</a:t>
            </a:r>
            <a:br>
              <a:rPr lang="en-US" sz="1450">
                <a:latin typeface="Calibri"/>
                <a:ea typeface="Calibri"/>
                <a:cs typeface="Calibri"/>
                <a:sym typeface="Calibri"/>
              </a:rPr>
            </a:br>
            <a:r>
              <a:rPr lang="en-US" sz="1450" i="0" u="none" strike="noStrike">
                <a:solidFill>
                  <a:srgbClr val="484548"/>
                </a:solidFill>
                <a:latin typeface="Calibri"/>
                <a:ea typeface="Calibri"/>
                <a:cs typeface="Calibri"/>
                <a:sym typeface="Calibri"/>
              </a:rPr>
              <a:t>American Association for Applied Linguistics 1986</a:t>
            </a:r>
            <a:r>
              <a:rPr lang="en-US" sz="1450">
                <a:latin typeface="Calibri"/>
                <a:ea typeface="Calibri"/>
                <a:cs typeface="Calibri"/>
                <a:sym typeface="Calibri"/>
              </a:rPr>
              <a:t>…</a:t>
            </a:r>
            <a:endParaRPr sz="1450">
              <a:latin typeface="Calibri"/>
              <a:ea typeface="Calibri"/>
              <a:cs typeface="Calibri"/>
              <a:sym typeface="Calibri"/>
            </a:endParaRPr>
          </a:p>
        </p:txBody>
      </p:sp>
      <p:pic>
        <p:nvPicPr>
          <p:cNvPr id="163" name="Google Shape;163;p15"/>
          <p:cNvPicPr preferRelativeResize="0"/>
          <p:nvPr/>
        </p:nvPicPr>
        <p:blipFill rotWithShape="1">
          <a:blip r:embed="rId3">
            <a:alphaModFix/>
          </a:blip>
          <a:srcRect/>
          <a:stretch/>
        </p:blipFill>
        <p:spPr>
          <a:xfrm>
            <a:off x="5847575" y="2672300"/>
            <a:ext cx="2228850" cy="485775"/>
          </a:xfrm>
          <a:prstGeom prst="rect">
            <a:avLst/>
          </a:prstGeom>
          <a:noFill/>
          <a:ln>
            <a:noFill/>
          </a:ln>
        </p:spPr>
      </p:pic>
      <p:sp>
        <p:nvSpPr>
          <p:cNvPr id="164" name="Google Shape;164;p15"/>
          <p:cNvSpPr txBox="1"/>
          <p:nvPr/>
        </p:nvSpPr>
        <p:spPr>
          <a:xfrm>
            <a:off x="5481500" y="3193925"/>
            <a:ext cx="29610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2"/>
                </a:solidFill>
                <a:latin typeface="Roboto"/>
                <a:ea typeface="Roboto"/>
                <a:cs typeface="Roboto"/>
                <a:sym typeface="Roboto"/>
              </a:rPr>
              <a:t>In one of the earliest endorsements, the Statement was adopted for librarians in 1946.</a:t>
            </a:r>
            <a:endParaRPr sz="1000" b="0" i="0" u="none" strike="noStrike" cap="none">
              <a:solidFill>
                <a:schemeClr val="lt2"/>
              </a:solidFill>
              <a:latin typeface="Roboto"/>
              <a:ea typeface="Roboto"/>
              <a:cs typeface="Roboto"/>
              <a:sym typeface="Roboto"/>
            </a:endParaRPr>
          </a:p>
        </p:txBody>
      </p:sp>
      <p:pic>
        <p:nvPicPr>
          <p:cNvPr id="165" name="Google Shape;165;p15"/>
          <p:cNvPicPr preferRelativeResize="0"/>
          <p:nvPr/>
        </p:nvPicPr>
        <p:blipFill rotWithShape="1">
          <a:blip r:embed="rId4">
            <a:alphaModFix/>
          </a:blip>
          <a:srcRect/>
          <a:stretch/>
        </p:blipFill>
        <p:spPr>
          <a:xfrm>
            <a:off x="8506145" y="116370"/>
            <a:ext cx="418703" cy="402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6"/>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1940 Statement Affirmed by:</a:t>
            </a:r>
            <a:endParaRPr>
              <a:latin typeface="Calibri"/>
              <a:ea typeface="Calibri"/>
              <a:cs typeface="Calibri"/>
              <a:sym typeface="Calibri"/>
            </a:endParaRPr>
          </a:p>
        </p:txBody>
      </p:sp>
      <p:sp>
        <p:nvSpPr>
          <p:cNvPr id="171" name="Google Shape;171;p16"/>
          <p:cNvSpPr txBox="1">
            <a:spLocks noGrp="1"/>
          </p:cNvSpPr>
          <p:nvPr>
            <p:ph type="body" idx="4294967295"/>
          </p:nvPr>
        </p:nvSpPr>
        <p:spPr>
          <a:xfrm>
            <a:off x="281497" y="868776"/>
            <a:ext cx="8417229" cy="409283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b="1">
                <a:latin typeface="Calibri"/>
                <a:ea typeface="Calibri"/>
                <a:cs typeface="Calibri"/>
                <a:sym typeface="Calibri"/>
              </a:rPr>
              <a:t> </a:t>
            </a:r>
            <a:endParaRPr sz="1000">
              <a:latin typeface="Calibri"/>
              <a:ea typeface="Calibri"/>
              <a:cs typeface="Calibri"/>
              <a:sym typeface="Calibri"/>
            </a:endParaRPr>
          </a:p>
        </p:txBody>
      </p:sp>
      <p:sp>
        <p:nvSpPr>
          <p:cNvPr id="172" name="Google Shape;172;p16"/>
          <p:cNvSpPr txBox="1"/>
          <p:nvPr/>
        </p:nvSpPr>
        <p:spPr>
          <a:xfrm>
            <a:off x="250324" y="683825"/>
            <a:ext cx="4396500" cy="454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chemeClr val="lt2"/>
                </a:solidFill>
                <a:latin typeface="Roboto"/>
                <a:ea typeface="Roboto"/>
                <a:cs typeface="Roboto"/>
                <a:sym typeface="Roboto"/>
              </a:rPr>
              <a:t>to:</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48454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000"/>
              <a:buFont typeface="Arial"/>
              <a:buNone/>
            </a:pPr>
            <a:r>
              <a:rPr lang="en-US" sz="1450" b="0" i="0" u="none" strike="noStrike" cap="none">
                <a:solidFill>
                  <a:srgbClr val="000000"/>
                </a:solidFill>
                <a:latin typeface="Calibri"/>
                <a:ea typeface="Calibri"/>
                <a:cs typeface="Calibri"/>
                <a:sym typeface="Calibri"/>
              </a:rPr>
              <a:t>…</a:t>
            </a:r>
            <a:r>
              <a:rPr lang="en-US" sz="1450" b="0" i="0" u="none" strike="noStrike" cap="none">
                <a:solidFill>
                  <a:srgbClr val="484548"/>
                </a:solidFill>
                <a:latin typeface="Calibri"/>
                <a:ea typeface="Calibri"/>
                <a:cs typeface="Calibri"/>
                <a:sym typeface="Calibri"/>
              </a:rPr>
              <a:t>Southern Society for Philosophy and Psychology 1953</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Southern States Communication Association 1966</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Southwest Academy of Management 2024</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Southwestern Philosophical Society 1964</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Southwestern Social Science Association 1964 </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Texas Association of College Teachers 1976</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Texas Association of Colleges for Teacher Education 1977</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Texas Community College Teachers Association 1970</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Texas Library Association 1977</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University Film and Video Association 1968</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Urban History Association, 2014</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Western History Association 1966</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Western Society for French History 2024</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Western States Communication Association 1976</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Women's, Gender, and Sexuality Studies South 2009</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World Communication Association 1999</a:t>
            </a:r>
            <a:br>
              <a:rPr lang="en-US" sz="1450" b="0" i="0" u="none" strike="noStrike" cap="none">
                <a:solidFill>
                  <a:srgbClr val="000000"/>
                </a:solidFill>
                <a:latin typeface="Calibri"/>
                <a:ea typeface="Calibri"/>
                <a:cs typeface="Calibri"/>
                <a:sym typeface="Calibri"/>
              </a:rPr>
            </a:br>
            <a:r>
              <a:rPr lang="en-US" sz="1450" b="0" i="0" u="none" strike="noStrike" cap="none">
                <a:solidFill>
                  <a:srgbClr val="484548"/>
                </a:solidFill>
                <a:latin typeface="Calibri"/>
                <a:ea typeface="Calibri"/>
                <a:cs typeface="Calibri"/>
                <a:sym typeface="Calibri"/>
              </a:rPr>
              <a:t>World History Association 2014</a:t>
            </a:r>
            <a:endParaRPr sz="1450" b="0" i="0" u="none" strike="noStrike" cap="none">
              <a:solidFill>
                <a:srgbClr val="000000"/>
              </a:solidFill>
              <a:latin typeface="Calibri"/>
              <a:ea typeface="Calibri"/>
              <a:cs typeface="Calibri"/>
              <a:sym typeface="Calibri"/>
            </a:endParaRPr>
          </a:p>
        </p:txBody>
      </p:sp>
      <p:pic>
        <p:nvPicPr>
          <p:cNvPr id="173" name="Google Shape;173;p16"/>
          <p:cNvPicPr preferRelativeResize="0"/>
          <p:nvPr/>
        </p:nvPicPr>
        <p:blipFill rotWithShape="1">
          <a:blip r:embed="rId3">
            <a:alphaModFix/>
          </a:blip>
          <a:srcRect/>
          <a:stretch/>
        </p:blipFill>
        <p:spPr>
          <a:xfrm>
            <a:off x="4559550" y="1214600"/>
            <a:ext cx="4192875" cy="3096550"/>
          </a:xfrm>
          <a:prstGeom prst="rect">
            <a:avLst/>
          </a:prstGeom>
          <a:noFill/>
          <a:ln>
            <a:noFill/>
          </a:ln>
        </p:spPr>
      </p:pic>
      <p:pic>
        <p:nvPicPr>
          <p:cNvPr id="174" name="Google Shape;174;p16"/>
          <p:cNvPicPr preferRelativeResize="0"/>
          <p:nvPr/>
        </p:nvPicPr>
        <p:blipFill rotWithShape="1">
          <a:blip r:embed="rId4">
            <a:alphaModFix/>
          </a:blip>
          <a:srcRect/>
          <a:stretch/>
        </p:blipFill>
        <p:spPr>
          <a:xfrm>
            <a:off x="8506145" y="116370"/>
            <a:ext cx="418703" cy="402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37ff197f235_0_0"/>
          <p:cNvSpPr txBox="1">
            <a:spLocks noGrp="1"/>
          </p:cNvSpPr>
          <p:nvPr>
            <p:ph type="title"/>
          </p:nvPr>
        </p:nvSpPr>
        <p:spPr>
          <a:xfrm>
            <a:off x="460950" y="292600"/>
            <a:ext cx="8222100" cy="1213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200"/>
              <a:buNone/>
            </a:pPr>
            <a:r>
              <a:rPr lang="en-US" dirty="0">
                <a:latin typeface="Calibri"/>
                <a:ea typeface="Calibri"/>
                <a:cs typeface="Calibri"/>
                <a:sym typeface="Calibri"/>
              </a:rPr>
              <a:t>Academic Freedom and Shared </a:t>
            </a:r>
            <a:endParaRPr dirty="0">
              <a:latin typeface="Calibri"/>
              <a:ea typeface="Calibri"/>
              <a:cs typeface="Calibri"/>
              <a:sym typeface="Calibri"/>
            </a:endParaRPr>
          </a:p>
          <a:p>
            <a:pPr marL="0" lvl="0" indent="0" algn="l" rtl="0">
              <a:lnSpc>
                <a:spcPct val="100000"/>
              </a:lnSpc>
              <a:spcBef>
                <a:spcPts val="0"/>
              </a:spcBef>
              <a:spcAft>
                <a:spcPts val="0"/>
              </a:spcAft>
              <a:buSzPts val="3200"/>
              <a:buNone/>
            </a:pPr>
            <a:r>
              <a:rPr lang="en-US" dirty="0">
                <a:latin typeface="Calibri"/>
                <a:ea typeface="Calibri"/>
                <a:cs typeface="Calibri"/>
                <a:sym typeface="Calibri"/>
              </a:rPr>
              <a:t>Governance</a:t>
            </a:r>
            <a:endParaRPr dirty="0">
              <a:latin typeface="Calibri"/>
              <a:ea typeface="Calibri"/>
              <a:cs typeface="Calibri"/>
              <a:sym typeface="Calibri"/>
            </a:endParaRPr>
          </a:p>
        </p:txBody>
      </p:sp>
      <p:pic>
        <p:nvPicPr>
          <p:cNvPr id="180" name="Google Shape;180;g37ff197f235_0_0"/>
          <p:cNvPicPr preferRelativeResize="0"/>
          <p:nvPr/>
        </p:nvPicPr>
        <p:blipFill rotWithShape="1">
          <a:blip r:embed="rId3">
            <a:alphaModFix/>
          </a:blip>
          <a:srcRect/>
          <a:stretch/>
        </p:blipFill>
        <p:spPr>
          <a:xfrm>
            <a:off x="7868416" y="292591"/>
            <a:ext cx="1059592" cy="1018950"/>
          </a:xfrm>
          <a:prstGeom prst="rect">
            <a:avLst/>
          </a:prstGeom>
          <a:noFill/>
          <a:ln>
            <a:noFill/>
          </a:ln>
        </p:spPr>
      </p:pic>
      <p:sp>
        <p:nvSpPr>
          <p:cNvPr id="181" name="Google Shape;181;g37ff197f235_0_0"/>
          <p:cNvSpPr txBox="1">
            <a:spLocks noGrp="1"/>
          </p:cNvSpPr>
          <p:nvPr>
            <p:ph type="body" idx="4294967295"/>
          </p:nvPr>
        </p:nvSpPr>
        <p:spPr>
          <a:xfrm>
            <a:off x="145475" y="800850"/>
            <a:ext cx="8223300" cy="18177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endParaRPr/>
          </a:p>
          <a:p>
            <a:pPr marL="457200" lvl="0" indent="-228600" algn="l" rtl="0">
              <a:lnSpc>
                <a:spcPct val="115000"/>
              </a:lnSpc>
              <a:spcBef>
                <a:spcPts val="0"/>
              </a:spcBef>
              <a:spcAft>
                <a:spcPts val="0"/>
              </a:spcAft>
              <a:buSzPts val="2118"/>
              <a:buNone/>
            </a:pPr>
            <a:endParaRPr>
              <a:latin typeface="Georgia"/>
              <a:ea typeface="Georgia"/>
              <a:cs typeface="Georgia"/>
              <a:sym typeface="Georgia"/>
            </a:endParaRPr>
          </a:p>
        </p:txBody>
      </p:sp>
      <p:pic>
        <p:nvPicPr>
          <p:cNvPr id="182" name="Google Shape;182;g37ff197f235_0_0"/>
          <p:cNvPicPr preferRelativeResize="0"/>
          <p:nvPr/>
        </p:nvPicPr>
        <p:blipFill>
          <a:blip r:embed="rId4">
            <a:alphaModFix/>
          </a:blip>
          <a:stretch>
            <a:fillRect/>
          </a:stretch>
        </p:blipFill>
        <p:spPr>
          <a:xfrm>
            <a:off x="742311" y="1737223"/>
            <a:ext cx="8345225" cy="1669050"/>
          </a:xfrm>
          <a:prstGeom prst="rect">
            <a:avLst/>
          </a:prstGeom>
          <a:noFill/>
          <a:ln>
            <a:noFill/>
          </a:ln>
        </p:spPr>
      </p:pic>
      <p:sp>
        <p:nvSpPr>
          <p:cNvPr id="183" name="Google Shape;183;g37ff197f235_0_0"/>
          <p:cNvSpPr txBox="1"/>
          <p:nvPr/>
        </p:nvSpPr>
        <p:spPr>
          <a:xfrm>
            <a:off x="758525" y="3626425"/>
            <a:ext cx="8094600" cy="12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lt2"/>
                </a:solidFill>
                <a:latin typeface="Roboto"/>
                <a:ea typeface="Roboto"/>
                <a:cs typeface="Roboto"/>
                <a:sym typeface="Roboto"/>
              </a:rPr>
              <a:t>1966 Statement jointly formulated by the AAUP, the American Council on Education (ACE), and the Association of Governing Boards of Universities and Colleges (AGB).</a:t>
            </a:r>
            <a:endParaRPr sz="1800">
              <a:solidFill>
                <a:schemeClr val="lt2"/>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348f3feb9c9_1_0"/>
          <p:cNvSpPr txBox="1">
            <a:spLocks noGrp="1"/>
          </p:cNvSpPr>
          <p:nvPr>
            <p:ph type="title"/>
          </p:nvPr>
        </p:nvSpPr>
        <p:spPr>
          <a:xfrm>
            <a:off x="98125" y="4616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What does shared governance look like in practice?</a:t>
            </a:r>
            <a:endParaRPr sz="2400">
              <a:latin typeface="Calibri"/>
              <a:ea typeface="Calibri"/>
              <a:cs typeface="Calibri"/>
              <a:sym typeface="Calibri"/>
            </a:endParaRPr>
          </a:p>
        </p:txBody>
      </p:sp>
      <p:sp>
        <p:nvSpPr>
          <p:cNvPr id="189" name="Google Shape;189;g348f3feb9c9_1_0"/>
          <p:cNvSpPr txBox="1">
            <a:spLocks noGrp="1"/>
          </p:cNvSpPr>
          <p:nvPr>
            <p:ph type="body" idx="4294967295"/>
          </p:nvPr>
        </p:nvSpPr>
        <p:spPr>
          <a:xfrm>
            <a:off x="159025" y="778700"/>
            <a:ext cx="8765700" cy="420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en-US" dirty="0">
                <a:latin typeface="Calibri"/>
                <a:ea typeface="Calibri"/>
                <a:cs typeface="Calibri"/>
                <a:sym typeface="Calibri"/>
              </a:rPr>
              <a:t>When </a:t>
            </a:r>
            <a:r>
              <a:rPr lang="en-US" b="1" dirty="0">
                <a:latin typeface="Calibri"/>
                <a:ea typeface="Calibri"/>
                <a:cs typeface="Calibri"/>
                <a:sym typeface="Calibri"/>
              </a:rPr>
              <a:t>shared governance is working well</a:t>
            </a:r>
            <a:r>
              <a:rPr lang="en-US" dirty="0">
                <a:latin typeface="Calibri"/>
                <a:ea typeface="Calibri"/>
                <a:cs typeface="Calibri"/>
                <a:sym typeface="Calibri"/>
              </a:rPr>
              <a:t>, faculty have considerable oversight into the governance of those aspects of the institution that guide the core teaching and research mission of the institution. This includes faculty senates or elected faculty committees overseeing:</a:t>
            </a:r>
            <a:endParaRPr dirty="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dirty="0">
                <a:latin typeface="Calibri"/>
                <a:ea typeface="Calibri"/>
                <a:cs typeface="Calibri"/>
                <a:sym typeface="Calibri"/>
              </a:rPr>
              <a:t>the curriculum</a:t>
            </a:r>
            <a:endParaRPr dirty="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dirty="0">
                <a:latin typeface="Calibri"/>
                <a:ea typeface="Calibri"/>
                <a:cs typeface="Calibri"/>
                <a:sym typeface="Calibri"/>
              </a:rPr>
              <a:t>the appointment, reappointment, and promotion of faculty</a:t>
            </a:r>
            <a:endParaRPr dirty="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dirty="0">
                <a:latin typeface="Calibri"/>
                <a:ea typeface="Calibri"/>
                <a:cs typeface="Calibri"/>
                <a:sym typeface="Calibri"/>
              </a:rPr>
              <a:t>and, the assessment of whether there is cause of termination or non-renewal. </a:t>
            </a:r>
            <a:endParaRPr dirty="0">
              <a:latin typeface="Calibri"/>
              <a:ea typeface="Calibri"/>
              <a:cs typeface="Calibri"/>
              <a:sym typeface="Calibri"/>
            </a:endParaRPr>
          </a:p>
          <a:p>
            <a:pPr marL="0" lvl="0" indent="0" algn="l" rtl="0">
              <a:lnSpc>
                <a:spcPct val="100000"/>
              </a:lnSpc>
              <a:spcBef>
                <a:spcPts val="0"/>
              </a:spcBef>
              <a:spcAft>
                <a:spcPts val="0"/>
              </a:spcAft>
              <a:buNone/>
            </a:pPr>
            <a:endParaRPr dirty="0">
              <a:latin typeface="Calibri"/>
              <a:ea typeface="Calibri"/>
              <a:cs typeface="Calibri"/>
              <a:sym typeface="Calibri"/>
            </a:endParaRPr>
          </a:p>
          <a:p>
            <a:pPr marL="0" lvl="0" indent="0" algn="l" rtl="0">
              <a:lnSpc>
                <a:spcPct val="100000"/>
              </a:lnSpc>
              <a:spcBef>
                <a:spcPts val="0"/>
              </a:spcBef>
              <a:spcAft>
                <a:spcPts val="0"/>
              </a:spcAft>
              <a:buNone/>
            </a:pPr>
            <a:r>
              <a:rPr lang="en-US" dirty="0">
                <a:latin typeface="Calibri"/>
                <a:ea typeface="Calibri"/>
                <a:cs typeface="Calibri"/>
                <a:sym typeface="Calibri"/>
              </a:rPr>
              <a:t>Faculty should also be involved in decision-making process on all aspects of the institution as they influence teaching and research (priorities of a capital campaign, admissions strategies, athletics, library and technology acquisitions, etc.)   </a:t>
            </a:r>
            <a:endParaRPr dirty="0">
              <a:latin typeface="Calibri"/>
              <a:ea typeface="Calibri"/>
              <a:cs typeface="Calibri"/>
              <a:sym typeface="Calibri"/>
            </a:endParaRPr>
          </a:p>
        </p:txBody>
      </p:sp>
      <p:pic>
        <p:nvPicPr>
          <p:cNvPr id="190" name="Google Shape;190;g348f3feb9c9_1_0"/>
          <p:cNvPicPr preferRelativeResize="0"/>
          <p:nvPr/>
        </p:nvPicPr>
        <p:blipFill rotWithShape="1">
          <a:blip r:embed="rId3">
            <a:alphaModFix/>
          </a:blip>
          <a:srcRect/>
          <a:stretch/>
        </p:blipFill>
        <p:spPr>
          <a:xfrm>
            <a:off x="8506145" y="116370"/>
            <a:ext cx="418703" cy="402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906854-8435-C234-F9B3-9968DD2914C0}"/>
              </a:ext>
            </a:extLst>
          </p:cNvPr>
          <p:cNvSpPr txBox="1"/>
          <p:nvPr/>
        </p:nvSpPr>
        <p:spPr>
          <a:xfrm>
            <a:off x="492186" y="215036"/>
            <a:ext cx="7919499" cy="400110"/>
          </a:xfrm>
          <a:prstGeom prst="rect">
            <a:avLst/>
          </a:prstGeom>
          <a:noFill/>
        </p:spPr>
        <p:txBody>
          <a:bodyPr wrap="square" rtlCol="0">
            <a:spAutoFit/>
          </a:bodyPr>
          <a:lstStyle/>
          <a:p>
            <a:r>
              <a:rPr lang="en-US" sz="2000" b="1" dirty="0">
                <a:solidFill>
                  <a:schemeClr val="bg1"/>
                </a:solidFill>
                <a:latin typeface="Garamond" panose="02020404030301010803" pitchFamily="18" charset="0"/>
              </a:rPr>
              <a:t>Manufactured Backlash</a:t>
            </a:r>
            <a:endParaRPr lang="en-US" sz="2800" b="1" dirty="0">
              <a:solidFill>
                <a:schemeClr val="bg1"/>
              </a:solidFill>
              <a:latin typeface="Garamond" panose="02020404030301010803" pitchFamily="18" charset="0"/>
            </a:endParaRPr>
          </a:p>
        </p:txBody>
      </p:sp>
      <p:pic>
        <p:nvPicPr>
          <p:cNvPr id="3" name="Picture 2">
            <a:extLst>
              <a:ext uri="{FF2B5EF4-FFF2-40B4-BE49-F238E27FC236}">
                <a16:creationId xmlns:a16="http://schemas.microsoft.com/office/drawing/2014/main" id="{190E6A96-133D-2394-9DBF-237C8243144F}"/>
              </a:ext>
            </a:extLst>
          </p:cNvPr>
          <p:cNvPicPr>
            <a:picLocks noChangeAspect="1"/>
          </p:cNvPicPr>
          <p:nvPr/>
        </p:nvPicPr>
        <p:blipFill>
          <a:blip r:embed="rId2"/>
          <a:stretch>
            <a:fillRect/>
          </a:stretch>
        </p:blipFill>
        <p:spPr>
          <a:xfrm>
            <a:off x="169297" y="849223"/>
            <a:ext cx="2514083" cy="4031311"/>
          </a:xfrm>
          <a:prstGeom prst="rect">
            <a:avLst/>
          </a:prstGeom>
        </p:spPr>
      </p:pic>
      <p:pic>
        <p:nvPicPr>
          <p:cNvPr id="4" name="Picture 3">
            <a:extLst>
              <a:ext uri="{FF2B5EF4-FFF2-40B4-BE49-F238E27FC236}">
                <a16:creationId xmlns:a16="http://schemas.microsoft.com/office/drawing/2014/main" id="{7D26FFF6-17F3-7125-5364-B9E20E506BDF}"/>
              </a:ext>
            </a:extLst>
          </p:cNvPr>
          <p:cNvPicPr>
            <a:picLocks noChangeAspect="1"/>
          </p:cNvPicPr>
          <p:nvPr/>
        </p:nvPicPr>
        <p:blipFill>
          <a:blip r:embed="rId3"/>
          <a:stretch>
            <a:fillRect/>
          </a:stretch>
        </p:blipFill>
        <p:spPr>
          <a:xfrm>
            <a:off x="2802537" y="849223"/>
            <a:ext cx="3110223" cy="4031311"/>
          </a:xfrm>
          <a:prstGeom prst="rect">
            <a:avLst/>
          </a:prstGeom>
        </p:spPr>
      </p:pic>
      <p:pic>
        <p:nvPicPr>
          <p:cNvPr id="5" name="Picture 4">
            <a:extLst>
              <a:ext uri="{FF2B5EF4-FFF2-40B4-BE49-F238E27FC236}">
                <a16:creationId xmlns:a16="http://schemas.microsoft.com/office/drawing/2014/main" id="{001C16E7-1C67-C0F0-B318-C8A6EAF57D24}"/>
              </a:ext>
            </a:extLst>
          </p:cNvPr>
          <p:cNvPicPr>
            <a:picLocks noChangeAspect="1"/>
          </p:cNvPicPr>
          <p:nvPr/>
        </p:nvPicPr>
        <p:blipFill>
          <a:blip r:embed="rId4"/>
          <a:stretch>
            <a:fillRect/>
          </a:stretch>
        </p:blipFill>
        <p:spPr>
          <a:xfrm>
            <a:off x="6031917" y="1493565"/>
            <a:ext cx="2944660" cy="2156370"/>
          </a:xfrm>
          <a:prstGeom prst="rect">
            <a:avLst/>
          </a:prstGeom>
        </p:spPr>
      </p:pic>
    </p:spTree>
    <p:extLst>
      <p:ext uri="{BB962C8B-B14F-4D97-AF65-F5344CB8AC3E}">
        <p14:creationId xmlns:p14="http://schemas.microsoft.com/office/powerpoint/2010/main" val="4007580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720A-B023-ADA6-6FF0-CB8435FB1089}"/>
              </a:ext>
            </a:extLst>
          </p:cNvPr>
          <p:cNvSpPr>
            <a:spLocks noGrp="1"/>
          </p:cNvSpPr>
          <p:nvPr>
            <p:ph type="title"/>
          </p:nvPr>
        </p:nvSpPr>
        <p:spPr/>
        <p:txBody>
          <a:bodyPr/>
          <a:lstStyle/>
          <a:p>
            <a:r>
              <a:rPr lang="en-US" dirty="0"/>
              <a:t>Manufactured Backlash, 2021-2024</a:t>
            </a:r>
          </a:p>
        </p:txBody>
      </p:sp>
      <p:sp>
        <p:nvSpPr>
          <p:cNvPr id="4" name="Google Shape;189;g348f3feb9c9_1_0">
            <a:extLst>
              <a:ext uri="{FF2B5EF4-FFF2-40B4-BE49-F238E27FC236}">
                <a16:creationId xmlns:a16="http://schemas.microsoft.com/office/drawing/2014/main" id="{36FAC7B9-95EA-E683-D930-4EED8FA499AF}"/>
              </a:ext>
            </a:extLst>
          </p:cNvPr>
          <p:cNvSpPr txBox="1">
            <a:spLocks/>
          </p:cNvSpPr>
          <p:nvPr/>
        </p:nvSpPr>
        <p:spPr>
          <a:xfrm>
            <a:off x="159025" y="778700"/>
            <a:ext cx="8765700" cy="4206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Roboto"/>
              <a:buChar char="●"/>
              <a:defRPr sz="1800" b="0" i="0" u="none" strike="noStrike" cap="none">
                <a:solidFill>
                  <a:schemeClr val="lt2"/>
                </a:solidFill>
                <a:latin typeface="Roboto"/>
                <a:ea typeface="Roboto"/>
                <a:cs typeface="Roboto"/>
                <a:sym typeface="Roboto"/>
              </a:defRPr>
            </a:lvl1pPr>
            <a:lvl2pPr marL="914400" marR="0" lvl="1"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lt2"/>
              </a:buClr>
              <a:buSzPts val="1400"/>
              <a:buFont typeface="Roboto"/>
              <a:buChar char="○"/>
              <a:defRPr sz="1400" b="0" i="0" u="none" strike="noStrike" cap="none">
                <a:solidFill>
                  <a:schemeClr val="lt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lt2"/>
              </a:buClr>
              <a:buSzPts val="1400"/>
              <a:buFont typeface="Roboto"/>
              <a:buChar char="■"/>
              <a:defRPr sz="1400" b="0" i="0" u="none" strike="noStrike" cap="none">
                <a:solidFill>
                  <a:schemeClr val="lt2"/>
                </a:solidFill>
                <a:latin typeface="Roboto"/>
                <a:ea typeface="Roboto"/>
                <a:cs typeface="Roboto"/>
                <a:sym typeface="Roboto"/>
              </a:defRPr>
            </a:lvl9pPr>
          </a:lstStyle>
          <a:p>
            <a:pPr marL="285750" indent="-285750">
              <a:lnSpc>
                <a:spcPct val="100000"/>
              </a:lnSpc>
            </a:pPr>
            <a:r>
              <a:rPr lang="en-US" b="1" dirty="0">
                <a:latin typeface="Calibri"/>
                <a:ea typeface="Calibri"/>
                <a:cs typeface="Calibri"/>
                <a:sym typeface="Calibri"/>
              </a:rPr>
              <a:t>“Divisive concepts”/“specified concepts” legislation </a:t>
            </a:r>
            <a:r>
              <a:rPr lang="en-US" dirty="0">
                <a:latin typeface="Calibri"/>
                <a:ea typeface="Calibri"/>
                <a:cs typeface="Calibri"/>
                <a:sym typeface="Calibri"/>
              </a:rPr>
              <a:t>(i.e. FL HB 7)</a:t>
            </a:r>
          </a:p>
          <a:p>
            <a:pPr marL="0" indent="0">
              <a:lnSpc>
                <a:spcPct val="100000"/>
              </a:lnSpc>
              <a:buNone/>
            </a:pPr>
            <a:endParaRPr lang="en-US" dirty="0">
              <a:latin typeface="Calibri"/>
              <a:ea typeface="Calibri"/>
              <a:cs typeface="Calibri"/>
              <a:sym typeface="Calibri"/>
            </a:endParaRPr>
          </a:p>
          <a:p>
            <a:pPr marL="285750" indent="-285750">
              <a:lnSpc>
                <a:spcPct val="100000"/>
              </a:lnSpc>
            </a:pPr>
            <a:r>
              <a:rPr lang="en-US" b="1" dirty="0">
                <a:latin typeface="Calibri"/>
                <a:ea typeface="Calibri"/>
                <a:cs typeface="Calibri"/>
                <a:sym typeface="Calibri"/>
              </a:rPr>
              <a:t>Anti-DEI legislation </a:t>
            </a:r>
            <a:r>
              <a:rPr lang="en-US" dirty="0">
                <a:latin typeface="Calibri"/>
                <a:ea typeface="Calibri"/>
                <a:cs typeface="Calibri"/>
                <a:sym typeface="Calibri"/>
              </a:rPr>
              <a:t>(i.e. FL SB 266)</a:t>
            </a:r>
          </a:p>
          <a:p>
            <a:pPr marL="285750" indent="-285750">
              <a:lnSpc>
                <a:spcPct val="100000"/>
              </a:lnSpc>
            </a:pPr>
            <a:endParaRPr lang="en-US" b="1" dirty="0">
              <a:latin typeface="Calibri"/>
              <a:ea typeface="Calibri"/>
              <a:cs typeface="Calibri"/>
              <a:sym typeface="Calibri"/>
            </a:endParaRPr>
          </a:p>
          <a:p>
            <a:pPr marL="285750" indent="-285750">
              <a:lnSpc>
                <a:spcPct val="100000"/>
              </a:lnSpc>
            </a:pPr>
            <a:r>
              <a:rPr lang="en-US" b="1" dirty="0">
                <a:latin typeface="Calibri"/>
                <a:ea typeface="Calibri"/>
                <a:cs typeface="Calibri"/>
                <a:sym typeface="Calibri"/>
              </a:rPr>
              <a:t>Attacks on faculty research </a:t>
            </a:r>
            <a:r>
              <a:rPr lang="en-US" dirty="0">
                <a:latin typeface="Calibri"/>
                <a:ea typeface="Calibri"/>
                <a:cs typeface="Calibri"/>
                <a:sym typeface="Calibri"/>
              </a:rPr>
              <a:t>(plagiarism, etc.)</a:t>
            </a:r>
            <a:endParaRPr lang="en-US" b="1" dirty="0">
              <a:latin typeface="Calibri"/>
              <a:ea typeface="Calibri"/>
              <a:cs typeface="Calibri"/>
              <a:sym typeface="Calibri"/>
            </a:endParaRPr>
          </a:p>
          <a:p>
            <a:pPr marL="285750" indent="-285750">
              <a:lnSpc>
                <a:spcPct val="100000"/>
              </a:lnSpc>
            </a:pPr>
            <a:endParaRPr lang="en-US" b="1" dirty="0">
              <a:latin typeface="Calibri"/>
              <a:ea typeface="Calibri"/>
              <a:cs typeface="Calibri"/>
              <a:sym typeface="Calibri"/>
            </a:endParaRPr>
          </a:p>
          <a:p>
            <a:pPr marL="285750" indent="-285750">
              <a:lnSpc>
                <a:spcPct val="100000"/>
              </a:lnSpc>
            </a:pPr>
            <a:r>
              <a:rPr lang="en-US" b="1" dirty="0">
                <a:latin typeface="Calibri"/>
                <a:ea typeface="Calibri"/>
                <a:cs typeface="Calibri"/>
                <a:sym typeface="Calibri"/>
              </a:rPr>
              <a:t>Weaken faculty autonomy  </a:t>
            </a:r>
            <a:r>
              <a:rPr lang="en-US" dirty="0">
                <a:latin typeface="Calibri"/>
                <a:ea typeface="Calibri"/>
                <a:cs typeface="Calibri"/>
                <a:sym typeface="Calibri"/>
              </a:rPr>
              <a:t>(curriculum, accreditation, etc.)</a:t>
            </a:r>
            <a:endParaRPr lang="en-US" b="1" dirty="0">
              <a:latin typeface="Calibri"/>
              <a:ea typeface="Calibri"/>
              <a:cs typeface="Calibri"/>
              <a:sym typeface="Calibri"/>
            </a:endParaRPr>
          </a:p>
          <a:p>
            <a:pPr marL="285750" indent="-285750">
              <a:lnSpc>
                <a:spcPct val="100000"/>
              </a:lnSpc>
            </a:pPr>
            <a:endParaRPr lang="en-US" b="1" dirty="0">
              <a:latin typeface="Calibri"/>
              <a:ea typeface="Calibri"/>
              <a:cs typeface="Calibri"/>
              <a:sym typeface="Calibri"/>
            </a:endParaRPr>
          </a:p>
          <a:p>
            <a:pPr marL="285750" indent="-285750">
              <a:lnSpc>
                <a:spcPct val="100000"/>
              </a:lnSpc>
            </a:pPr>
            <a:r>
              <a:rPr lang="en-US" b="1" dirty="0">
                <a:latin typeface="Calibri"/>
                <a:ea typeface="Calibri"/>
                <a:cs typeface="Calibri"/>
                <a:sym typeface="Calibri"/>
              </a:rPr>
              <a:t>Accusations of campus antisemitism</a:t>
            </a:r>
          </a:p>
          <a:p>
            <a:pPr marL="742950" lvl="1" indent="-285750">
              <a:lnSpc>
                <a:spcPct val="100000"/>
              </a:lnSpc>
            </a:pPr>
            <a:r>
              <a:rPr lang="en-US" dirty="0">
                <a:latin typeface="Calibri"/>
                <a:ea typeface="Calibri"/>
                <a:cs typeface="Calibri"/>
                <a:sym typeface="Calibri"/>
              </a:rPr>
              <a:t>House Education and the Workforce Committee hearings (2023)</a:t>
            </a:r>
          </a:p>
          <a:p>
            <a:pPr marL="742950" lvl="1" indent="-285750">
              <a:lnSpc>
                <a:spcPct val="100000"/>
              </a:lnSpc>
            </a:pPr>
            <a:r>
              <a:rPr lang="en-US" dirty="0">
                <a:latin typeface="Calibri"/>
                <a:ea typeface="Calibri"/>
                <a:cs typeface="Calibri"/>
                <a:sym typeface="Calibri"/>
              </a:rPr>
              <a:t>Project Esther (2024)</a:t>
            </a:r>
          </a:p>
          <a:p>
            <a:pPr marL="742950" lvl="1" indent="-285750">
              <a:lnSpc>
                <a:spcPct val="100000"/>
              </a:lnSpc>
            </a:pPr>
            <a:endParaRPr lang="en-US" dirty="0">
              <a:latin typeface="Calibri"/>
              <a:ea typeface="Calibri"/>
              <a:cs typeface="Calibri"/>
              <a:sym typeface="Calibri"/>
            </a:endParaRPr>
          </a:p>
          <a:p>
            <a:pPr marL="0" indent="0">
              <a:lnSpc>
                <a:spcPct val="100000"/>
              </a:lnSpc>
              <a:buNone/>
            </a:pPr>
            <a:endParaRPr lang="en-US" sz="700" b="1" dirty="0">
              <a:latin typeface="Calibri"/>
              <a:ea typeface="Calibri"/>
              <a:cs typeface="Calibri"/>
              <a:sym typeface="Calibri"/>
            </a:endParaRPr>
          </a:p>
          <a:p>
            <a:pPr marL="0" indent="0">
              <a:lnSpc>
                <a:spcPct val="100000"/>
              </a:lnSpc>
              <a:buNone/>
            </a:pPr>
            <a:endParaRPr lang="en-US" dirty="0">
              <a:latin typeface="Calibri"/>
              <a:ea typeface="Calibri"/>
              <a:cs typeface="Calibri"/>
              <a:sym typeface="Calibri"/>
            </a:endParaRPr>
          </a:p>
        </p:txBody>
      </p:sp>
    </p:spTree>
    <p:extLst>
      <p:ext uri="{BB962C8B-B14F-4D97-AF65-F5344CB8AC3E}">
        <p14:creationId xmlns:p14="http://schemas.microsoft.com/office/powerpoint/2010/main" val="183038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4B776-FD01-B19D-8025-57FC0AB5CC07}"/>
              </a:ext>
            </a:extLst>
          </p:cNvPr>
          <p:cNvSpPr>
            <a:spLocks noGrp="1"/>
          </p:cNvSpPr>
          <p:nvPr>
            <p:ph type="title"/>
          </p:nvPr>
        </p:nvSpPr>
        <p:spPr/>
        <p:txBody>
          <a:bodyPr/>
          <a:lstStyle/>
          <a:p>
            <a:r>
              <a:rPr lang="en-US" dirty="0"/>
              <a:t>Intensifies under Trump 2.0</a:t>
            </a:r>
          </a:p>
        </p:txBody>
      </p:sp>
      <p:pic>
        <p:nvPicPr>
          <p:cNvPr id="4" name="Picture 3">
            <a:extLst>
              <a:ext uri="{FF2B5EF4-FFF2-40B4-BE49-F238E27FC236}">
                <a16:creationId xmlns:a16="http://schemas.microsoft.com/office/drawing/2014/main" id="{42797C98-CF3F-6979-4A3E-26FBDD8D1E8C}"/>
              </a:ext>
            </a:extLst>
          </p:cNvPr>
          <p:cNvPicPr>
            <a:picLocks noChangeAspect="1"/>
          </p:cNvPicPr>
          <p:nvPr/>
        </p:nvPicPr>
        <p:blipFill>
          <a:blip r:embed="rId2"/>
          <a:stretch>
            <a:fillRect/>
          </a:stretch>
        </p:blipFill>
        <p:spPr>
          <a:xfrm>
            <a:off x="625350" y="800639"/>
            <a:ext cx="7772400" cy="1771111"/>
          </a:xfrm>
          <a:prstGeom prst="rect">
            <a:avLst/>
          </a:prstGeom>
        </p:spPr>
      </p:pic>
      <p:pic>
        <p:nvPicPr>
          <p:cNvPr id="5" name="Picture 4">
            <a:extLst>
              <a:ext uri="{FF2B5EF4-FFF2-40B4-BE49-F238E27FC236}">
                <a16:creationId xmlns:a16="http://schemas.microsoft.com/office/drawing/2014/main" id="{C54AF0CE-9DB3-957E-9111-1E45AECDD228}"/>
              </a:ext>
            </a:extLst>
          </p:cNvPr>
          <p:cNvPicPr>
            <a:picLocks noChangeAspect="1"/>
          </p:cNvPicPr>
          <p:nvPr/>
        </p:nvPicPr>
        <p:blipFill>
          <a:blip r:embed="rId3"/>
          <a:stretch>
            <a:fillRect/>
          </a:stretch>
        </p:blipFill>
        <p:spPr>
          <a:xfrm>
            <a:off x="685800" y="3118161"/>
            <a:ext cx="7772400" cy="1224700"/>
          </a:xfrm>
          <a:prstGeom prst="rect">
            <a:avLst/>
          </a:prstGeom>
        </p:spPr>
      </p:pic>
    </p:spTree>
    <p:extLst>
      <p:ext uri="{BB962C8B-B14F-4D97-AF65-F5344CB8AC3E}">
        <p14:creationId xmlns:p14="http://schemas.microsoft.com/office/powerpoint/2010/main" val="834172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03B233-43D1-4450-5C44-D1D43ED4D27F}"/>
              </a:ext>
            </a:extLst>
          </p:cNvPr>
          <p:cNvPicPr>
            <a:picLocks noChangeAspect="1"/>
          </p:cNvPicPr>
          <p:nvPr/>
        </p:nvPicPr>
        <p:blipFill>
          <a:blip r:embed="rId2"/>
          <a:stretch>
            <a:fillRect/>
          </a:stretch>
        </p:blipFill>
        <p:spPr>
          <a:xfrm>
            <a:off x="685800" y="466036"/>
            <a:ext cx="7772400" cy="4211427"/>
          </a:xfrm>
          <a:prstGeom prst="rect">
            <a:avLst/>
          </a:prstGeom>
        </p:spPr>
      </p:pic>
    </p:spTree>
    <p:extLst>
      <p:ext uri="{BB962C8B-B14F-4D97-AF65-F5344CB8AC3E}">
        <p14:creationId xmlns:p14="http://schemas.microsoft.com/office/powerpoint/2010/main" val="59935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2"/>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200"/>
              <a:buNone/>
            </a:pPr>
            <a:r>
              <a:rPr lang="en-US">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Outline</a:t>
            </a:r>
            <a:endParaRPr>
              <a:latin typeface="Calibri"/>
              <a:ea typeface="Calibri"/>
              <a:cs typeface="Calibri"/>
              <a:sym typeface="Calibri"/>
            </a:endParaRPr>
          </a:p>
        </p:txBody>
      </p:sp>
      <p:sp>
        <p:nvSpPr>
          <p:cNvPr id="52" name="Google Shape;52;p2"/>
          <p:cNvSpPr txBox="1">
            <a:spLocks noGrp="1"/>
          </p:cNvSpPr>
          <p:nvPr>
            <p:ph type="body" idx="1"/>
          </p:nvPr>
        </p:nvSpPr>
        <p:spPr>
          <a:xfrm>
            <a:off x="391200" y="1919075"/>
            <a:ext cx="8222100" cy="2710200"/>
          </a:xfrm>
          <a:prstGeom prst="rect">
            <a:avLst/>
          </a:prstGeom>
          <a:noFill/>
          <a:ln>
            <a:noFill/>
          </a:ln>
        </p:spPr>
        <p:txBody>
          <a:bodyPr spcFirstLastPara="1" wrap="square" lIns="91425" tIns="91425" rIns="91425" bIns="91425" anchor="t" anchorCtr="0">
            <a:noAutofit/>
          </a:bodyPr>
          <a:lstStyle/>
          <a:p>
            <a:pPr marL="342900" lvl="0" indent="-342900" algn="l" rtl="0">
              <a:lnSpc>
                <a:spcPct val="115000"/>
              </a:lnSpc>
              <a:spcBef>
                <a:spcPts val="0"/>
              </a:spcBef>
              <a:spcAft>
                <a:spcPts val="0"/>
              </a:spcAft>
              <a:buSzPts val="2000"/>
              <a:buFont typeface="Calibri"/>
              <a:buAutoNum type="arabicPeriod"/>
            </a:pPr>
            <a:r>
              <a:rPr lang="en-US" sz="2000" dirty="0">
                <a:latin typeface="Calibri"/>
                <a:ea typeface="Calibri"/>
                <a:cs typeface="Calibri"/>
                <a:sym typeface="Calibri"/>
              </a:rPr>
              <a:t>What is Academic Freedom</a:t>
            </a:r>
            <a:endParaRPr sz="2000" dirty="0">
              <a:latin typeface="Calibri"/>
              <a:ea typeface="Calibri"/>
              <a:cs typeface="Calibri"/>
              <a:sym typeface="Calibri"/>
            </a:endParaRPr>
          </a:p>
          <a:p>
            <a:pPr marL="914400" lvl="1" indent="-342900" algn="l" rtl="0">
              <a:lnSpc>
                <a:spcPct val="115000"/>
              </a:lnSpc>
              <a:spcBef>
                <a:spcPts val="0"/>
              </a:spcBef>
              <a:spcAft>
                <a:spcPts val="0"/>
              </a:spcAft>
              <a:buSzPts val="1800"/>
              <a:buFont typeface="Calibri"/>
              <a:buChar char="○"/>
            </a:pPr>
            <a:r>
              <a:rPr lang="en-US" sz="1800" dirty="0">
                <a:latin typeface="Calibri"/>
                <a:ea typeface="Calibri"/>
                <a:cs typeface="Calibri"/>
                <a:sym typeface="Calibri"/>
              </a:rPr>
              <a:t>Founding of the AAUP; </a:t>
            </a:r>
            <a:r>
              <a:rPr lang="en-US" sz="1800" i="1" dirty="0">
                <a:latin typeface="Calibri"/>
                <a:ea typeface="Calibri"/>
                <a:cs typeface="Calibri"/>
                <a:sym typeface="Calibri"/>
              </a:rPr>
              <a:t>1915 Declaration of Principles</a:t>
            </a:r>
            <a:r>
              <a:rPr lang="en-US" sz="1800" dirty="0">
                <a:latin typeface="Calibri"/>
                <a:ea typeface="Calibri"/>
                <a:cs typeface="Calibri"/>
                <a:sym typeface="Calibri"/>
              </a:rPr>
              <a:t>; </a:t>
            </a:r>
            <a:r>
              <a:rPr lang="en-US" sz="1800" i="1" dirty="0">
                <a:latin typeface="Calibri"/>
                <a:ea typeface="Calibri"/>
                <a:cs typeface="Calibri"/>
                <a:sym typeface="Calibri"/>
              </a:rPr>
              <a:t>1940 Statement of Principles</a:t>
            </a:r>
            <a:endParaRPr sz="1800" i="1" dirty="0">
              <a:latin typeface="Calibri"/>
              <a:ea typeface="Calibri"/>
              <a:cs typeface="Calibri"/>
              <a:sym typeface="Calibri"/>
            </a:endParaRPr>
          </a:p>
          <a:p>
            <a:pPr marL="0" lvl="0" indent="0" algn="l" rtl="0">
              <a:lnSpc>
                <a:spcPct val="115000"/>
              </a:lnSpc>
              <a:spcBef>
                <a:spcPts val="0"/>
              </a:spcBef>
              <a:spcAft>
                <a:spcPts val="0"/>
              </a:spcAft>
              <a:buNone/>
            </a:pPr>
            <a:endParaRPr sz="2000" i="1" dirty="0">
              <a:latin typeface="Calibri"/>
              <a:ea typeface="Calibri"/>
              <a:cs typeface="Calibri"/>
              <a:sym typeface="Calibri"/>
            </a:endParaRPr>
          </a:p>
          <a:p>
            <a:pPr marL="0" lvl="0" indent="0" algn="l" rtl="0">
              <a:lnSpc>
                <a:spcPct val="115000"/>
              </a:lnSpc>
              <a:spcBef>
                <a:spcPts val="0"/>
              </a:spcBef>
              <a:spcAft>
                <a:spcPts val="0"/>
              </a:spcAft>
              <a:buNone/>
            </a:pPr>
            <a:r>
              <a:rPr lang="en-US" sz="2000" dirty="0">
                <a:latin typeface="Calibri"/>
                <a:ea typeface="Calibri"/>
                <a:cs typeface="Calibri"/>
                <a:sym typeface="Calibri"/>
              </a:rPr>
              <a:t>2.   Current attack on academic freedom (including scholarly associations)</a:t>
            </a:r>
            <a:endParaRPr sz="2000" i="1" dirty="0">
              <a:latin typeface="Calibri"/>
              <a:ea typeface="Calibri"/>
              <a:cs typeface="Calibri"/>
              <a:sym typeface="Calibri"/>
            </a:endParaRPr>
          </a:p>
          <a:p>
            <a:pPr marL="0" lvl="0" indent="0" algn="l" rtl="0">
              <a:lnSpc>
                <a:spcPct val="115000"/>
              </a:lnSpc>
              <a:spcBef>
                <a:spcPts val="0"/>
              </a:spcBef>
              <a:spcAft>
                <a:spcPts val="0"/>
              </a:spcAft>
              <a:buNone/>
            </a:pPr>
            <a:endParaRPr sz="2000" dirty="0">
              <a:latin typeface="Calibri"/>
              <a:ea typeface="Calibri"/>
              <a:cs typeface="Calibri"/>
              <a:sym typeface="Calibri"/>
            </a:endParaRPr>
          </a:p>
          <a:p>
            <a:pPr marL="0" lvl="0" indent="0" algn="l" rtl="0">
              <a:lnSpc>
                <a:spcPct val="115000"/>
              </a:lnSpc>
              <a:spcBef>
                <a:spcPts val="0"/>
              </a:spcBef>
              <a:spcAft>
                <a:spcPts val="0"/>
              </a:spcAft>
              <a:buNone/>
            </a:pPr>
            <a:r>
              <a:rPr lang="en-US" sz="2000" dirty="0">
                <a:latin typeface="Calibri"/>
                <a:ea typeface="Calibri"/>
                <a:cs typeface="Calibri"/>
                <a:sym typeface="Calibri"/>
              </a:rPr>
              <a:t>3.   Resources for fighting back</a:t>
            </a:r>
            <a:endParaRPr sz="2000" dirty="0">
              <a:latin typeface="Calibri"/>
              <a:ea typeface="Calibri"/>
              <a:cs typeface="Calibri"/>
              <a:sym typeface="Calibri"/>
            </a:endParaRPr>
          </a:p>
        </p:txBody>
      </p:sp>
      <p:pic>
        <p:nvPicPr>
          <p:cNvPr id="53" name="Google Shape;53;p2"/>
          <p:cNvPicPr preferRelativeResize="0"/>
          <p:nvPr/>
        </p:nvPicPr>
        <p:blipFill rotWithShape="1">
          <a:blip r:embed="rId3">
            <a:alphaModFix/>
          </a:blip>
          <a:srcRect/>
          <a:stretch/>
        </p:blipFill>
        <p:spPr>
          <a:xfrm>
            <a:off x="7868416" y="292591"/>
            <a:ext cx="1059592" cy="10189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BCC6D4-1476-A908-D77D-A386B680C1B8}"/>
              </a:ext>
            </a:extLst>
          </p:cNvPr>
          <p:cNvPicPr>
            <a:picLocks noChangeAspect="1"/>
          </p:cNvPicPr>
          <p:nvPr/>
        </p:nvPicPr>
        <p:blipFill>
          <a:blip r:embed="rId2"/>
          <a:stretch>
            <a:fillRect/>
          </a:stretch>
        </p:blipFill>
        <p:spPr>
          <a:xfrm>
            <a:off x="685800" y="587152"/>
            <a:ext cx="7772400" cy="2798763"/>
          </a:xfrm>
          <a:prstGeom prst="rect">
            <a:avLst/>
          </a:prstGeom>
        </p:spPr>
      </p:pic>
    </p:spTree>
    <p:extLst>
      <p:ext uri="{BB962C8B-B14F-4D97-AF65-F5344CB8AC3E}">
        <p14:creationId xmlns:p14="http://schemas.microsoft.com/office/powerpoint/2010/main" val="2111605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DFFB83-D489-D0BA-8F16-CD4C74731875}"/>
              </a:ext>
            </a:extLst>
          </p:cNvPr>
          <p:cNvPicPr>
            <a:picLocks noChangeAspect="1"/>
          </p:cNvPicPr>
          <p:nvPr/>
        </p:nvPicPr>
        <p:blipFill>
          <a:blip r:embed="rId2"/>
          <a:stretch>
            <a:fillRect/>
          </a:stretch>
        </p:blipFill>
        <p:spPr>
          <a:xfrm>
            <a:off x="946205" y="1104424"/>
            <a:ext cx="6162024" cy="3701883"/>
          </a:xfrm>
          <a:prstGeom prst="rect">
            <a:avLst/>
          </a:prstGeom>
        </p:spPr>
      </p:pic>
      <p:sp>
        <p:nvSpPr>
          <p:cNvPr id="4" name="TextBox 3">
            <a:extLst>
              <a:ext uri="{FF2B5EF4-FFF2-40B4-BE49-F238E27FC236}">
                <a16:creationId xmlns:a16="http://schemas.microsoft.com/office/drawing/2014/main" id="{3C122ED3-F985-5CEF-64C6-315DB1F7949F}"/>
              </a:ext>
            </a:extLst>
          </p:cNvPr>
          <p:cNvSpPr txBox="1"/>
          <p:nvPr/>
        </p:nvSpPr>
        <p:spPr>
          <a:xfrm>
            <a:off x="454082" y="365760"/>
            <a:ext cx="6122504" cy="738664"/>
          </a:xfrm>
          <a:prstGeom prst="rect">
            <a:avLst/>
          </a:prstGeom>
          <a:noFill/>
        </p:spPr>
        <p:txBody>
          <a:bodyPr wrap="square" rtlCol="0">
            <a:spAutoFit/>
          </a:bodyPr>
          <a:lstStyle/>
          <a:p>
            <a:r>
              <a:rPr lang="en-US" sz="2800" b="1" dirty="0">
                <a:solidFill>
                  <a:schemeClr val="bg1"/>
                </a:solidFill>
                <a:latin typeface="Garamond" panose="02020404030301010803" pitchFamily="18" charset="0"/>
              </a:rPr>
              <a:t>“Compact”</a:t>
            </a:r>
          </a:p>
          <a:p>
            <a:endParaRPr lang="en-US" dirty="0"/>
          </a:p>
        </p:txBody>
      </p:sp>
    </p:spTree>
    <p:extLst>
      <p:ext uri="{BB962C8B-B14F-4D97-AF65-F5344CB8AC3E}">
        <p14:creationId xmlns:p14="http://schemas.microsoft.com/office/powerpoint/2010/main" val="1360798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77E982-ABDC-E077-DAC7-D37B665AE260}"/>
              </a:ext>
            </a:extLst>
          </p:cNvPr>
          <p:cNvPicPr>
            <a:picLocks noChangeAspect="1"/>
          </p:cNvPicPr>
          <p:nvPr/>
        </p:nvPicPr>
        <p:blipFill>
          <a:blip r:embed="rId2"/>
          <a:stretch>
            <a:fillRect/>
          </a:stretch>
        </p:blipFill>
        <p:spPr>
          <a:xfrm>
            <a:off x="1043609" y="1047221"/>
            <a:ext cx="6719362" cy="4001857"/>
          </a:xfrm>
          <a:prstGeom prst="rect">
            <a:avLst/>
          </a:prstGeom>
        </p:spPr>
      </p:pic>
      <p:pic>
        <p:nvPicPr>
          <p:cNvPr id="4" name="Picture 3">
            <a:extLst>
              <a:ext uri="{FF2B5EF4-FFF2-40B4-BE49-F238E27FC236}">
                <a16:creationId xmlns:a16="http://schemas.microsoft.com/office/drawing/2014/main" id="{61530FC6-B089-D98F-D391-8CC6B6910E4B}"/>
              </a:ext>
            </a:extLst>
          </p:cNvPr>
          <p:cNvPicPr>
            <a:picLocks noChangeAspect="1"/>
          </p:cNvPicPr>
          <p:nvPr/>
        </p:nvPicPr>
        <p:blipFill>
          <a:blip r:embed="rId3"/>
          <a:stretch>
            <a:fillRect/>
          </a:stretch>
        </p:blipFill>
        <p:spPr>
          <a:xfrm>
            <a:off x="4866419" y="154056"/>
            <a:ext cx="3911600" cy="1257300"/>
          </a:xfrm>
          <a:prstGeom prst="rect">
            <a:avLst/>
          </a:prstGeom>
        </p:spPr>
      </p:pic>
    </p:spTree>
    <p:extLst>
      <p:ext uri="{BB962C8B-B14F-4D97-AF65-F5344CB8AC3E}">
        <p14:creationId xmlns:p14="http://schemas.microsoft.com/office/powerpoint/2010/main" val="1859333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494D2A-7E0E-5C13-82D7-4AA4F82780BE}"/>
              </a:ext>
            </a:extLst>
          </p:cNvPr>
          <p:cNvPicPr>
            <a:picLocks noChangeAspect="1"/>
          </p:cNvPicPr>
          <p:nvPr/>
        </p:nvPicPr>
        <p:blipFill>
          <a:blip r:embed="rId2"/>
          <a:stretch>
            <a:fillRect/>
          </a:stretch>
        </p:blipFill>
        <p:spPr>
          <a:xfrm>
            <a:off x="590385" y="1288789"/>
            <a:ext cx="7772400" cy="1740760"/>
          </a:xfrm>
          <a:prstGeom prst="rect">
            <a:avLst/>
          </a:prstGeom>
        </p:spPr>
      </p:pic>
    </p:spTree>
    <p:extLst>
      <p:ext uri="{BB962C8B-B14F-4D97-AF65-F5344CB8AC3E}">
        <p14:creationId xmlns:p14="http://schemas.microsoft.com/office/powerpoint/2010/main" val="1071162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964CA-69B7-6AB8-A44F-5655841F002A}"/>
              </a:ext>
            </a:extLst>
          </p:cNvPr>
          <p:cNvSpPr txBox="1"/>
          <p:nvPr/>
        </p:nvSpPr>
        <p:spPr>
          <a:xfrm>
            <a:off x="290222" y="151074"/>
            <a:ext cx="8563555" cy="323165"/>
          </a:xfrm>
          <a:prstGeom prst="rect">
            <a:avLst/>
          </a:prstGeom>
          <a:noFill/>
        </p:spPr>
        <p:txBody>
          <a:bodyPr wrap="square" rtlCol="0">
            <a:spAutoFit/>
          </a:bodyPr>
          <a:lstStyle/>
          <a:p>
            <a:endParaRPr lang="en-US" sz="1500" b="1" dirty="0">
              <a:solidFill>
                <a:schemeClr val="bg1"/>
              </a:solidFill>
              <a:latin typeface="Garamond" panose="02020404030301010803" pitchFamily="18" charset="0"/>
            </a:endParaRPr>
          </a:p>
        </p:txBody>
      </p:sp>
      <p:sp>
        <p:nvSpPr>
          <p:cNvPr id="3" name="TextBox 2">
            <a:extLst>
              <a:ext uri="{FF2B5EF4-FFF2-40B4-BE49-F238E27FC236}">
                <a16:creationId xmlns:a16="http://schemas.microsoft.com/office/drawing/2014/main" id="{2121C7E4-035C-404B-39BB-7E99F394DBBC}"/>
              </a:ext>
            </a:extLst>
          </p:cNvPr>
          <p:cNvSpPr txBox="1"/>
          <p:nvPr/>
        </p:nvSpPr>
        <p:spPr>
          <a:xfrm>
            <a:off x="290222" y="254442"/>
            <a:ext cx="8563555" cy="3724096"/>
          </a:xfrm>
          <a:prstGeom prst="rect">
            <a:avLst/>
          </a:prstGeom>
          <a:noFill/>
        </p:spPr>
        <p:txBody>
          <a:bodyPr wrap="square" rtlCol="0">
            <a:spAutoFit/>
          </a:bodyPr>
          <a:lstStyle/>
          <a:p>
            <a:r>
              <a:rPr lang="en-US" sz="2400" b="1" dirty="0">
                <a:solidFill>
                  <a:schemeClr val="bg1"/>
                </a:solidFill>
                <a:latin typeface="Garamond" panose="02020404030301010803" pitchFamily="18" charset="0"/>
              </a:rPr>
              <a:t>What Can We Do About It?</a:t>
            </a:r>
          </a:p>
          <a:p>
            <a:endParaRPr lang="en-US" sz="1600" dirty="0">
              <a:solidFill>
                <a:schemeClr val="bg1"/>
              </a:solidFill>
              <a:latin typeface="Garamond" panose="02020404030301010803" pitchFamily="18" charset="0"/>
            </a:endParaRPr>
          </a:p>
          <a:p>
            <a:endParaRPr lang="en-US" sz="1600" dirty="0">
              <a:solidFill>
                <a:schemeClr val="bg1"/>
              </a:solidFill>
              <a:latin typeface="Garamond" panose="02020404030301010803" pitchFamily="18" charset="0"/>
            </a:endParaRPr>
          </a:p>
          <a:p>
            <a:r>
              <a:rPr lang="en-US" sz="1600" dirty="0">
                <a:solidFill>
                  <a:schemeClr val="bg1"/>
                </a:solidFill>
                <a:latin typeface="Garamond" panose="02020404030301010803" pitchFamily="18" charset="0"/>
              </a:rPr>
              <a:t>1) </a:t>
            </a:r>
            <a:r>
              <a:rPr lang="en-US" sz="2000" b="1" u="sng" dirty="0">
                <a:solidFill>
                  <a:schemeClr val="bg1"/>
                </a:solidFill>
                <a:latin typeface="Garamond" panose="02020404030301010803" pitchFamily="18" charset="0"/>
              </a:rPr>
              <a:t>DEFEND ACADEMIC FREEDOM</a:t>
            </a:r>
          </a:p>
          <a:p>
            <a:pPr marL="285750" indent="-285750">
              <a:buFont typeface="Arial" panose="020B0604020202020204" pitchFamily="34" charset="0"/>
              <a:buChar char="•"/>
            </a:pPr>
            <a:r>
              <a:rPr lang="en-US" sz="1600" dirty="0">
                <a:solidFill>
                  <a:schemeClr val="bg1"/>
                </a:solidFill>
                <a:latin typeface="Garamond" panose="02020404030301010803" pitchFamily="18" charset="0"/>
              </a:rPr>
              <a:t>Higher education and the “common good”</a:t>
            </a:r>
          </a:p>
          <a:p>
            <a:pPr marL="285750" indent="-285750">
              <a:buFont typeface="Arial" panose="020B0604020202020204" pitchFamily="34" charset="0"/>
              <a:buChar char="•"/>
            </a:pPr>
            <a:r>
              <a:rPr lang="en-US" sz="1600" dirty="0">
                <a:solidFill>
                  <a:schemeClr val="bg1"/>
                </a:solidFill>
                <a:latin typeface="Garamond" panose="02020404030301010803" pitchFamily="18" charset="0"/>
              </a:rPr>
              <a:t>Education as a pillar of democracy</a:t>
            </a:r>
          </a:p>
          <a:p>
            <a:r>
              <a:rPr lang="en-US" sz="1600" dirty="0">
                <a:solidFill>
                  <a:schemeClr val="bg1"/>
                </a:solidFill>
                <a:latin typeface="Garamond" panose="02020404030301010803" pitchFamily="18" charset="0"/>
              </a:rPr>
              <a:t> </a:t>
            </a:r>
          </a:p>
          <a:p>
            <a:r>
              <a:rPr lang="en-US" sz="1600" dirty="0">
                <a:solidFill>
                  <a:schemeClr val="bg1"/>
                </a:solidFill>
                <a:latin typeface="Garamond" panose="02020404030301010803" pitchFamily="18" charset="0"/>
              </a:rPr>
              <a:t>2) </a:t>
            </a:r>
            <a:r>
              <a:rPr lang="en-US" sz="2000" b="1" u="sng" dirty="0">
                <a:solidFill>
                  <a:schemeClr val="bg1"/>
                </a:solidFill>
                <a:latin typeface="Garamond" panose="02020404030301010803" pitchFamily="18" charset="0"/>
              </a:rPr>
              <a:t>BUILD ACDEMIC FREEDOM CAPACITY IN MEMBERSHIP ORGS.</a:t>
            </a:r>
            <a:endParaRPr lang="en-US" sz="1600" dirty="0">
              <a:solidFill>
                <a:schemeClr val="bg1"/>
              </a:solidFill>
              <a:latin typeface="Garamond" panose="02020404030301010803" pitchFamily="18" charset="0"/>
            </a:endParaRPr>
          </a:p>
          <a:p>
            <a:pPr marL="285750" lvl="2" indent="-285750">
              <a:buFont typeface="Arial" panose="020B0604020202020204" pitchFamily="34" charset="0"/>
              <a:buChar char="•"/>
            </a:pPr>
            <a:r>
              <a:rPr lang="en-US" sz="1600" dirty="0">
                <a:solidFill>
                  <a:schemeClr val="bg1"/>
                </a:solidFill>
                <a:latin typeface="Garamond" panose="02020404030301010803" pitchFamily="18" charset="0"/>
              </a:rPr>
              <a:t>Governance is a “joint effort,” based on different areas of expertise</a:t>
            </a:r>
          </a:p>
          <a:p>
            <a:pPr lvl="2"/>
            <a:endParaRPr lang="en-US" sz="1600" dirty="0">
              <a:solidFill>
                <a:schemeClr val="bg1"/>
              </a:solidFill>
              <a:latin typeface="Garamond" panose="02020404030301010803" pitchFamily="18" charset="0"/>
            </a:endParaRPr>
          </a:p>
          <a:p>
            <a:pPr lvl="2"/>
            <a:r>
              <a:rPr lang="en-US" sz="1600" dirty="0">
                <a:solidFill>
                  <a:schemeClr val="bg1"/>
                </a:solidFill>
                <a:latin typeface="Garamond" panose="02020404030301010803" pitchFamily="18" charset="0"/>
              </a:rPr>
              <a:t>3) </a:t>
            </a:r>
            <a:r>
              <a:rPr lang="en-US" sz="2800" b="1" u="sng" dirty="0">
                <a:solidFill>
                  <a:schemeClr val="bg1"/>
                </a:solidFill>
                <a:latin typeface="Garamond" panose="02020404030301010803" pitchFamily="18" charset="0"/>
              </a:rPr>
              <a:t>Organize! Organize! Organize! </a:t>
            </a:r>
          </a:p>
          <a:p>
            <a:pPr marL="285750" indent="-285750">
              <a:buFont typeface="Arial" panose="020B0604020202020204" pitchFamily="34" charset="0"/>
              <a:buChar char="•"/>
            </a:pPr>
            <a:r>
              <a:rPr lang="en-US" sz="1600" dirty="0">
                <a:solidFill>
                  <a:schemeClr val="bg1"/>
                </a:solidFill>
                <a:latin typeface="Garamond" panose="02020404030301010803" pitchFamily="18" charset="0"/>
              </a:rPr>
              <a:t>Join your union or local AAUP chapter  </a:t>
            </a:r>
          </a:p>
          <a:p>
            <a:pPr marL="285750" indent="-285750">
              <a:buFont typeface="Arial" panose="020B0604020202020204" pitchFamily="34" charset="0"/>
              <a:buChar char="•"/>
            </a:pPr>
            <a:r>
              <a:rPr lang="en-US" sz="1600" dirty="0">
                <a:solidFill>
                  <a:schemeClr val="bg1"/>
                </a:solidFill>
                <a:latin typeface="Garamond" panose="02020404030301010803" pitchFamily="18" charset="0"/>
              </a:rPr>
              <a:t>Work with other campus unions &amp; students</a:t>
            </a:r>
          </a:p>
        </p:txBody>
      </p:sp>
    </p:spTree>
    <p:extLst>
      <p:ext uri="{BB962C8B-B14F-4D97-AF65-F5344CB8AC3E}">
        <p14:creationId xmlns:p14="http://schemas.microsoft.com/office/powerpoint/2010/main" val="192464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583B33-534D-0114-2315-E483F57CE851}"/>
              </a:ext>
            </a:extLst>
          </p:cNvPr>
          <p:cNvSpPr txBox="1"/>
          <p:nvPr/>
        </p:nvSpPr>
        <p:spPr>
          <a:xfrm>
            <a:off x="1951123" y="1963458"/>
            <a:ext cx="5051503" cy="954107"/>
          </a:xfrm>
          <a:prstGeom prst="rect">
            <a:avLst/>
          </a:prstGeom>
          <a:noFill/>
        </p:spPr>
        <p:txBody>
          <a:bodyPr wrap="square" rtlCol="0">
            <a:spAutoFit/>
          </a:bodyPr>
          <a:lstStyle/>
          <a:p>
            <a:r>
              <a:rPr lang="en-US" sz="2400" dirty="0">
                <a:solidFill>
                  <a:schemeClr val="bg1"/>
                </a:solidFill>
                <a:latin typeface="Garamond" panose="02020404030301010803" pitchFamily="18" charset="0"/>
              </a:rPr>
              <a:t>“Academic Freedom Field Guide”</a:t>
            </a:r>
          </a:p>
          <a:p>
            <a:r>
              <a:rPr lang="en-US" sz="1600" dirty="0">
                <a:solidFill>
                  <a:schemeClr val="bg1"/>
                </a:solidFill>
                <a:latin typeface="Garamond" panose="02020404030301010803" pitchFamily="18" charset="0"/>
              </a:rPr>
              <a:t>Info about AAUP </a:t>
            </a:r>
            <a:r>
              <a:rPr lang="en-US" sz="1600" dirty="0" err="1">
                <a:solidFill>
                  <a:schemeClr val="bg1"/>
                </a:solidFill>
                <a:latin typeface="Garamond" panose="02020404030301010803" pitchFamily="18" charset="0"/>
              </a:rPr>
              <a:t>servies</a:t>
            </a:r>
            <a:r>
              <a:rPr lang="en-US" sz="1600" dirty="0">
                <a:solidFill>
                  <a:schemeClr val="bg1"/>
                </a:solidFill>
                <a:latin typeface="Garamond" panose="02020404030301010803" pitchFamily="18" charset="0"/>
              </a:rPr>
              <a:t>, legal support, digital safety, and doxing protection</a:t>
            </a:r>
          </a:p>
        </p:txBody>
      </p:sp>
      <p:pic>
        <p:nvPicPr>
          <p:cNvPr id="5" name="Picture 4">
            <a:extLst>
              <a:ext uri="{FF2B5EF4-FFF2-40B4-BE49-F238E27FC236}">
                <a16:creationId xmlns:a16="http://schemas.microsoft.com/office/drawing/2014/main" id="{6B52D253-6D9A-CA82-EAC8-444B58D644E0}"/>
              </a:ext>
            </a:extLst>
          </p:cNvPr>
          <p:cNvPicPr>
            <a:picLocks noChangeAspect="1"/>
          </p:cNvPicPr>
          <p:nvPr/>
        </p:nvPicPr>
        <p:blipFill>
          <a:blip r:embed="rId2"/>
          <a:stretch>
            <a:fillRect/>
          </a:stretch>
        </p:blipFill>
        <p:spPr>
          <a:xfrm>
            <a:off x="367991" y="261745"/>
            <a:ext cx="1165346" cy="1165346"/>
          </a:xfrm>
          <a:prstGeom prst="rect">
            <a:avLst/>
          </a:prstGeom>
        </p:spPr>
      </p:pic>
      <p:sp>
        <p:nvSpPr>
          <p:cNvPr id="6" name="TextBox 5">
            <a:extLst>
              <a:ext uri="{FF2B5EF4-FFF2-40B4-BE49-F238E27FC236}">
                <a16:creationId xmlns:a16="http://schemas.microsoft.com/office/drawing/2014/main" id="{C717D2E1-A755-3A1F-FC9C-8F08EF66E108}"/>
              </a:ext>
            </a:extLst>
          </p:cNvPr>
          <p:cNvSpPr txBox="1"/>
          <p:nvPr/>
        </p:nvSpPr>
        <p:spPr>
          <a:xfrm>
            <a:off x="1951124" y="613585"/>
            <a:ext cx="5051503" cy="461665"/>
          </a:xfrm>
          <a:prstGeom prst="rect">
            <a:avLst/>
          </a:prstGeom>
          <a:noFill/>
        </p:spPr>
        <p:txBody>
          <a:bodyPr wrap="square" rtlCol="0">
            <a:spAutoFit/>
          </a:bodyPr>
          <a:lstStyle/>
          <a:p>
            <a:r>
              <a:rPr lang="en-US" sz="2400" dirty="0">
                <a:solidFill>
                  <a:schemeClr val="bg1"/>
                </a:solidFill>
                <a:latin typeface="Garamond" panose="02020404030301010803" pitchFamily="18" charset="0"/>
              </a:rPr>
              <a:t>“Academic Freedom Syllabus”</a:t>
            </a:r>
          </a:p>
        </p:txBody>
      </p:sp>
      <p:pic>
        <p:nvPicPr>
          <p:cNvPr id="7" name="Picture 6">
            <a:extLst>
              <a:ext uri="{FF2B5EF4-FFF2-40B4-BE49-F238E27FC236}">
                <a16:creationId xmlns:a16="http://schemas.microsoft.com/office/drawing/2014/main" id="{60FDD920-14E8-C9CC-113B-72D2FD01991A}"/>
              </a:ext>
            </a:extLst>
          </p:cNvPr>
          <p:cNvPicPr>
            <a:picLocks noChangeAspect="1"/>
          </p:cNvPicPr>
          <p:nvPr/>
        </p:nvPicPr>
        <p:blipFill>
          <a:blip r:embed="rId3"/>
          <a:stretch>
            <a:fillRect/>
          </a:stretch>
        </p:blipFill>
        <p:spPr>
          <a:xfrm>
            <a:off x="367991" y="1752218"/>
            <a:ext cx="1165347" cy="1165347"/>
          </a:xfrm>
          <a:prstGeom prst="rect">
            <a:avLst/>
          </a:prstGeom>
        </p:spPr>
      </p:pic>
      <p:sp>
        <p:nvSpPr>
          <p:cNvPr id="9" name="TextBox 8">
            <a:extLst>
              <a:ext uri="{FF2B5EF4-FFF2-40B4-BE49-F238E27FC236}">
                <a16:creationId xmlns:a16="http://schemas.microsoft.com/office/drawing/2014/main" id="{E4DA50D3-0A9D-81E2-ACBB-38C8F8B6A6EC}"/>
              </a:ext>
            </a:extLst>
          </p:cNvPr>
          <p:cNvSpPr txBox="1"/>
          <p:nvPr/>
        </p:nvSpPr>
        <p:spPr>
          <a:xfrm>
            <a:off x="1951123" y="3594532"/>
            <a:ext cx="6490915" cy="461665"/>
          </a:xfrm>
          <a:prstGeom prst="rect">
            <a:avLst/>
          </a:prstGeom>
          <a:noFill/>
        </p:spPr>
        <p:txBody>
          <a:bodyPr wrap="square" rtlCol="0">
            <a:spAutoFit/>
          </a:bodyPr>
          <a:lstStyle/>
          <a:p>
            <a:r>
              <a:rPr lang="en-US" sz="2400" dirty="0">
                <a:solidFill>
                  <a:schemeClr val="bg1"/>
                </a:solidFill>
                <a:latin typeface="Garamond" panose="02020404030301010803" pitchFamily="18" charset="0"/>
              </a:rPr>
              <a:t>“Academic Freedom On The Line” (Substack)</a:t>
            </a:r>
          </a:p>
        </p:txBody>
      </p:sp>
      <p:pic>
        <p:nvPicPr>
          <p:cNvPr id="2" name="Picture 1">
            <a:extLst>
              <a:ext uri="{FF2B5EF4-FFF2-40B4-BE49-F238E27FC236}">
                <a16:creationId xmlns:a16="http://schemas.microsoft.com/office/drawing/2014/main" id="{DAD8415C-43E1-12D7-0176-331BA76FF6CF}"/>
              </a:ext>
            </a:extLst>
          </p:cNvPr>
          <p:cNvPicPr>
            <a:picLocks noChangeAspect="1"/>
          </p:cNvPicPr>
          <p:nvPr/>
        </p:nvPicPr>
        <p:blipFill>
          <a:blip r:embed="rId4"/>
          <a:stretch>
            <a:fillRect/>
          </a:stretch>
        </p:blipFill>
        <p:spPr>
          <a:xfrm>
            <a:off x="367991" y="3242692"/>
            <a:ext cx="1165346" cy="1165346"/>
          </a:xfrm>
          <a:prstGeom prst="rect">
            <a:avLst/>
          </a:prstGeom>
        </p:spPr>
      </p:pic>
    </p:spTree>
    <p:extLst>
      <p:ext uri="{BB962C8B-B14F-4D97-AF65-F5344CB8AC3E}">
        <p14:creationId xmlns:p14="http://schemas.microsoft.com/office/powerpoint/2010/main" val="1252667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3"/>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Historical Context, pre-1915</a:t>
            </a:r>
            <a:endParaRPr sz="2400">
              <a:latin typeface="Calibri"/>
              <a:ea typeface="Calibri"/>
              <a:cs typeface="Calibri"/>
              <a:sym typeface="Calibri"/>
            </a:endParaRPr>
          </a:p>
        </p:txBody>
      </p:sp>
      <p:sp>
        <p:nvSpPr>
          <p:cNvPr id="59" name="Google Shape;59;p3"/>
          <p:cNvSpPr txBox="1">
            <a:spLocks noGrp="1"/>
          </p:cNvSpPr>
          <p:nvPr>
            <p:ph type="body" idx="4294967295"/>
          </p:nvPr>
        </p:nvSpPr>
        <p:spPr>
          <a:xfrm>
            <a:off x="230275" y="831150"/>
            <a:ext cx="8174400" cy="4042500"/>
          </a:xfrm>
          <a:prstGeom prst="rect">
            <a:avLst/>
          </a:prstGeom>
          <a:noFill/>
          <a:ln>
            <a:noFill/>
          </a:ln>
        </p:spPr>
        <p:txBody>
          <a:bodyPr spcFirstLastPara="1" wrap="square" lIns="91425" tIns="91425" rIns="91425" bIns="91425" anchor="t" anchorCtr="0">
            <a:normAutofit/>
          </a:bodyPr>
          <a:lstStyle/>
          <a:p>
            <a:pPr marL="457200" lvl="0" indent="-352232" algn="l" rtl="0">
              <a:lnSpc>
                <a:spcPct val="120000"/>
              </a:lnSpc>
              <a:spcBef>
                <a:spcPts val="0"/>
              </a:spcBef>
              <a:spcAft>
                <a:spcPts val="0"/>
              </a:spcAft>
              <a:buSzPts val="1946"/>
              <a:buFont typeface="Calibri"/>
              <a:buChar char="●"/>
            </a:pPr>
            <a:r>
              <a:rPr lang="en-US" sz="1900" dirty="0">
                <a:latin typeface="Calibri"/>
                <a:ea typeface="Calibri"/>
                <a:cs typeface="Calibri"/>
                <a:sym typeface="Calibri"/>
              </a:rPr>
              <a:t>American colleges were originally fairly small and committed to training the clergy; knowledge was understood as received and passed down, rather than discovered.</a:t>
            </a:r>
            <a:endParaRPr dirty="0">
              <a:latin typeface="Calibri"/>
              <a:ea typeface="Calibri"/>
              <a:cs typeface="Calibri"/>
              <a:sym typeface="Calibri"/>
            </a:endParaRPr>
          </a:p>
          <a:p>
            <a:pPr marL="457200" lvl="0" indent="-228600" algn="l" rtl="0">
              <a:lnSpc>
                <a:spcPct val="120000"/>
              </a:lnSpc>
              <a:spcBef>
                <a:spcPts val="0"/>
              </a:spcBef>
              <a:spcAft>
                <a:spcPts val="0"/>
              </a:spcAft>
              <a:buSzPts val="1946"/>
              <a:buNone/>
            </a:pPr>
            <a:endParaRPr sz="1900" dirty="0">
              <a:latin typeface="Calibri"/>
              <a:ea typeface="Calibri"/>
              <a:cs typeface="Calibri"/>
              <a:sym typeface="Calibri"/>
            </a:endParaRPr>
          </a:p>
          <a:p>
            <a:pPr marL="457200" lvl="0" indent="-352231" algn="l" rtl="0">
              <a:lnSpc>
                <a:spcPct val="120000"/>
              </a:lnSpc>
              <a:spcBef>
                <a:spcPts val="0"/>
              </a:spcBef>
              <a:spcAft>
                <a:spcPts val="0"/>
              </a:spcAft>
              <a:buSzPts val="1946"/>
              <a:buFont typeface="Calibri"/>
              <a:buChar char="●"/>
            </a:pPr>
            <a:r>
              <a:rPr lang="en-US" sz="1900" dirty="0">
                <a:latin typeface="Calibri"/>
                <a:ea typeface="Calibri"/>
                <a:cs typeface="Calibri"/>
                <a:sym typeface="Calibri"/>
              </a:rPr>
              <a:t>Because of the colonial context and states rights, no national system of higher education emerged. Instead, we have a patchwork of private and public/state institutions. </a:t>
            </a:r>
            <a:endParaRPr sz="1900" dirty="0">
              <a:latin typeface="Calibri"/>
              <a:ea typeface="Calibri"/>
              <a:cs typeface="Calibri"/>
              <a:sym typeface="Calibri"/>
            </a:endParaRPr>
          </a:p>
          <a:p>
            <a:pPr marL="457200" lvl="0" indent="0" algn="l" rtl="0">
              <a:lnSpc>
                <a:spcPct val="120000"/>
              </a:lnSpc>
              <a:spcBef>
                <a:spcPts val="0"/>
              </a:spcBef>
              <a:spcAft>
                <a:spcPts val="0"/>
              </a:spcAft>
              <a:buNone/>
            </a:pPr>
            <a:endParaRPr sz="1900" dirty="0">
              <a:latin typeface="Calibri"/>
              <a:ea typeface="Calibri"/>
              <a:cs typeface="Calibri"/>
              <a:sym typeface="Calibri"/>
            </a:endParaRPr>
          </a:p>
          <a:p>
            <a:pPr marL="457200" lvl="0" indent="-352231" algn="l" rtl="0">
              <a:lnSpc>
                <a:spcPct val="120000"/>
              </a:lnSpc>
              <a:spcBef>
                <a:spcPts val="0"/>
              </a:spcBef>
              <a:spcAft>
                <a:spcPts val="0"/>
              </a:spcAft>
              <a:buSzPts val="1946"/>
              <a:buFont typeface="Calibri"/>
              <a:buChar char="●"/>
            </a:pPr>
            <a:r>
              <a:rPr lang="en-US" sz="1900" dirty="0">
                <a:latin typeface="Calibri"/>
                <a:ea typeface="Calibri"/>
                <a:cs typeface="Calibri"/>
                <a:sym typeface="Calibri"/>
              </a:rPr>
              <a:t>Rise of </a:t>
            </a:r>
            <a:r>
              <a:rPr lang="en-US" sz="1900" u="sng" dirty="0">
                <a:latin typeface="Calibri"/>
                <a:ea typeface="Calibri"/>
                <a:cs typeface="Calibri"/>
                <a:sym typeface="Calibri"/>
              </a:rPr>
              <a:t>professional associations</a:t>
            </a:r>
            <a:r>
              <a:rPr lang="en-US" sz="1900" dirty="0">
                <a:latin typeface="Calibri"/>
                <a:ea typeface="Calibri"/>
                <a:cs typeface="Calibri"/>
                <a:sym typeface="Calibri"/>
              </a:rPr>
              <a:t> during the late 1800s and early 1900s (APSA 1903; SRDC 1922) to defend professional autonomy</a:t>
            </a:r>
            <a:endParaRPr sz="3100" dirty="0">
              <a:latin typeface="Calibri"/>
              <a:ea typeface="Calibri"/>
              <a:cs typeface="Calibri"/>
              <a:sym typeface="Calibri"/>
            </a:endParaRPr>
          </a:p>
          <a:p>
            <a:pPr marL="457200" lvl="0" indent="-228600" algn="l" rtl="0">
              <a:lnSpc>
                <a:spcPct val="115000"/>
              </a:lnSpc>
              <a:spcBef>
                <a:spcPts val="0"/>
              </a:spcBef>
              <a:spcAft>
                <a:spcPts val="0"/>
              </a:spcAft>
              <a:buClr>
                <a:schemeClr val="lt2"/>
              </a:buClr>
              <a:buSzPts val="1946"/>
              <a:buFont typeface="Roboto"/>
              <a:buNone/>
            </a:pPr>
            <a:endParaRPr dirty="0"/>
          </a:p>
        </p:txBody>
      </p:sp>
      <p:pic>
        <p:nvPicPr>
          <p:cNvPr id="60" name="Google Shape;60;p3"/>
          <p:cNvPicPr preferRelativeResize="0"/>
          <p:nvPr/>
        </p:nvPicPr>
        <p:blipFill rotWithShape="1">
          <a:blip r:embed="rId3">
            <a:alphaModFix/>
          </a:blip>
          <a:srcRect/>
          <a:stretch/>
        </p:blipFill>
        <p:spPr>
          <a:xfrm>
            <a:off x="8506145" y="116370"/>
            <a:ext cx="418703" cy="402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4"/>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Vulnerability of the Faculty</a:t>
            </a:r>
            <a:endParaRPr sz="2400">
              <a:latin typeface="Calibri"/>
              <a:ea typeface="Calibri"/>
              <a:cs typeface="Calibri"/>
              <a:sym typeface="Calibri"/>
            </a:endParaRPr>
          </a:p>
        </p:txBody>
      </p:sp>
      <p:sp>
        <p:nvSpPr>
          <p:cNvPr id="66" name="Google Shape;66;p4"/>
          <p:cNvSpPr txBox="1">
            <a:spLocks noGrp="1"/>
          </p:cNvSpPr>
          <p:nvPr>
            <p:ph type="body" idx="4294967295"/>
          </p:nvPr>
        </p:nvSpPr>
        <p:spPr>
          <a:xfrm>
            <a:off x="203275" y="744250"/>
            <a:ext cx="8477400" cy="4184100"/>
          </a:xfrm>
          <a:prstGeom prst="rect">
            <a:avLst/>
          </a:prstGeom>
          <a:noFill/>
          <a:ln>
            <a:noFill/>
          </a:ln>
        </p:spPr>
        <p:txBody>
          <a:bodyPr spcFirstLastPara="1" wrap="square" lIns="91425" tIns="91425" rIns="91425" bIns="91425" anchor="t" anchorCtr="0">
            <a:normAutofit fontScale="70000" lnSpcReduction="20000"/>
          </a:bodyPr>
          <a:lstStyle/>
          <a:p>
            <a:pPr marL="0" lvl="0" indent="0" algn="l" rtl="0">
              <a:lnSpc>
                <a:spcPct val="120000"/>
              </a:lnSpc>
              <a:spcBef>
                <a:spcPts val="0"/>
              </a:spcBef>
              <a:spcAft>
                <a:spcPts val="0"/>
              </a:spcAft>
              <a:buSzPct val="122240"/>
              <a:buNone/>
            </a:pPr>
            <a:r>
              <a:rPr lang="en-US" sz="3100" dirty="0">
                <a:latin typeface="Calibri"/>
                <a:ea typeface="Calibri"/>
                <a:cs typeface="Calibri"/>
                <a:sym typeface="Calibri"/>
              </a:rPr>
              <a:t>During the early 20th century faculty served as at-will employees who could be dismissed it they ran afoul of university presidents or boards. Some high profile examples include:  </a:t>
            </a:r>
            <a:endParaRPr dirty="0">
              <a:latin typeface="Calibri"/>
              <a:ea typeface="Calibri"/>
              <a:cs typeface="Calibri"/>
              <a:sym typeface="Calibri"/>
            </a:endParaRPr>
          </a:p>
          <a:p>
            <a:pPr marL="457200" lvl="0" indent="-367541" algn="l" rtl="0">
              <a:lnSpc>
                <a:spcPct val="120000"/>
              </a:lnSpc>
              <a:spcBef>
                <a:spcPts val="1600"/>
              </a:spcBef>
              <a:spcAft>
                <a:spcPts val="0"/>
              </a:spcAft>
              <a:buSzPct val="112902"/>
              <a:buFont typeface="Calibri"/>
              <a:buChar char="●"/>
            </a:pPr>
            <a:r>
              <a:rPr lang="en-US" sz="3100" dirty="0">
                <a:latin typeface="Calibri"/>
                <a:ea typeface="Calibri"/>
                <a:cs typeface="Calibri"/>
                <a:sym typeface="Calibri"/>
              </a:rPr>
              <a:t>Alexander Winchell: dismissed for writing about a version of evolution that conflicted with beliefs of the Methodist Church.</a:t>
            </a:r>
            <a:endParaRPr dirty="0">
              <a:latin typeface="Calibri"/>
              <a:ea typeface="Calibri"/>
              <a:cs typeface="Calibri"/>
              <a:sym typeface="Calibri"/>
            </a:endParaRPr>
          </a:p>
          <a:p>
            <a:pPr marL="457200" lvl="0" indent="-367541" algn="l" rtl="0">
              <a:lnSpc>
                <a:spcPct val="120000"/>
              </a:lnSpc>
              <a:spcBef>
                <a:spcPts val="1600"/>
              </a:spcBef>
              <a:spcAft>
                <a:spcPts val="0"/>
              </a:spcAft>
              <a:buSzPct val="112902"/>
              <a:buFont typeface="Calibri"/>
              <a:buChar char="●"/>
            </a:pPr>
            <a:r>
              <a:rPr lang="en-US" sz="3100" dirty="0">
                <a:latin typeface="Calibri"/>
                <a:ea typeface="Calibri"/>
                <a:cs typeface="Calibri"/>
                <a:sym typeface="Calibri"/>
              </a:rPr>
              <a:t>Richard Ely: investigated for advocating unionization and strike actions.</a:t>
            </a:r>
            <a:endParaRPr sz="3100" dirty="0">
              <a:latin typeface="Calibri"/>
              <a:ea typeface="Calibri"/>
              <a:cs typeface="Calibri"/>
              <a:sym typeface="Calibri"/>
            </a:endParaRPr>
          </a:p>
          <a:p>
            <a:pPr marL="457200" lvl="0" indent="-367541" algn="l" rtl="0">
              <a:lnSpc>
                <a:spcPct val="120000"/>
              </a:lnSpc>
              <a:spcBef>
                <a:spcPts val="1600"/>
              </a:spcBef>
              <a:spcAft>
                <a:spcPts val="0"/>
              </a:spcAft>
              <a:buSzPct val="112903"/>
              <a:buFont typeface="Calibri"/>
              <a:buChar char="●"/>
            </a:pPr>
            <a:r>
              <a:rPr lang="en-US" sz="3100" dirty="0">
                <a:latin typeface="Calibri"/>
                <a:ea typeface="Calibri"/>
                <a:cs typeface="Calibri"/>
                <a:sym typeface="Calibri"/>
              </a:rPr>
              <a:t>Edward Bemis: dismissed for in speech in which he argued that Ely was fired for supporting Pullman worker.</a:t>
            </a:r>
            <a:endParaRPr dirty="0">
              <a:latin typeface="Calibri"/>
              <a:ea typeface="Calibri"/>
              <a:cs typeface="Calibri"/>
              <a:sym typeface="Calibri"/>
            </a:endParaRPr>
          </a:p>
          <a:p>
            <a:pPr marL="457200" lvl="0" indent="-367541" algn="l" rtl="0">
              <a:lnSpc>
                <a:spcPct val="120000"/>
              </a:lnSpc>
              <a:spcBef>
                <a:spcPts val="1600"/>
              </a:spcBef>
              <a:spcAft>
                <a:spcPts val="0"/>
              </a:spcAft>
              <a:buSzPct val="112902"/>
              <a:buFont typeface="Calibri"/>
              <a:buChar char="●"/>
            </a:pPr>
            <a:r>
              <a:rPr lang="en-US" sz="3100" dirty="0">
                <a:latin typeface="Calibri"/>
                <a:ea typeface="Calibri"/>
                <a:cs typeface="Calibri"/>
                <a:sym typeface="Calibri"/>
              </a:rPr>
              <a:t>Edward Ross: fired for criticizing the railroads </a:t>
            </a:r>
            <a:endParaRPr dirty="0">
              <a:latin typeface="Calibri"/>
              <a:ea typeface="Calibri"/>
              <a:cs typeface="Calibri"/>
              <a:sym typeface="Calibri"/>
            </a:endParaRPr>
          </a:p>
        </p:txBody>
      </p:sp>
      <p:pic>
        <p:nvPicPr>
          <p:cNvPr id="67" name="Google Shape;67;p4"/>
          <p:cNvPicPr preferRelativeResize="0"/>
          <p:nvPr/>
        </p:nvPicPr>
        <p:blipFill rotWithShape="1">
          <a:blip r:embed="rId3">
            <a:alphaModFix/>
          </a:blip>
          <a:srcRect/>
          <a:stretch/>
        </p:blipFill>
        <p:spPr>
          <a:xfrm>
            <a:off x="8506145" y="116370"/>
            <a:ext cx="418703" cy="402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5"/>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Founding of the American Association of University Professors</a:t>
            </a:r>
            <a:endParaRPr sz="2400">
              <a:latin typeface="Calibri"/>
              <a:ea typeface="Calibri"/>
              <a:cs typeface="Calibri"/>
              <a:sym typeface="Calibri"/>
            </a:endParaRPr>
          </a:p>
        </p:txBody>
      </p:sp>
      <p:sp>
        <p:nvSpPr>
          <p:cNvPr id="73" name="Google Shape;73;p5"/>
          <p:cNvSpPr txBox="1">
            <a:spLocks noGrp="1"/>
          </p:cNvSpPr>
          <p:nvPr>
            <p:ph type="body" idx="4294967295"/>
          </p:nvPr>
        </p:nvSpPr>
        <p:spPr>
          <a:xfrm>
            <a:off x="3834525" y="739125"/>
            <a:ext cx="5090400" cy="4124400"/>
          </a:xfrm>
          <a:prstGeom prst="rect">
            <a:avLst/>
          </a:prstGeom>
          <a:noFill/>
          <a:ln>
            <a:noFill/>
          </a:ln>
        </p:spPr>
        <p:txBody>
          <a:bodyPr spcFirstLastPara="1" wrap="square" lIns="91425" tIns="91425" rIns="91425" bIns="91425" anchor="t" anchorCtr="0">
            <a:normAutofit/>
          </a:bodyPr>
          <a:lstStyle/>
          <a:p>
            <a:pPr marL="457200" lvl="0" indent="-391884" algn="l" rtl="0">
              <a:lnSpc>
                <a:spcPct val="115000"/>
              </a:lnSpc>
              <a:spcBef>
                <a:spcPts val="0"/>
              </a:spcBef>
              <a:spcAft>
                <a:spcPts val="0"/>
              </a:spcAft>
              <a:buSzPts val="2571"/>
              <a:buFont typeface="Calibri"/>
              <a:buChar char="●"/>
            </a:pPr>
            <a:r>
              <a:rPr lang="en-US">
                <a:latin typeface="Calibri"/>
                <a:ea typeface="Calibri"/>
                <a:cs typeface="Calibri"/>
                <a:sym typeface="Calibri"/>
              </a:rPr>
              <a:t>The AAUP was founded in January 1915 as a professional association focused on academic freedom and shared governance </a:t>
            </a:r>
            <a:endParaRPr>
              <a:latin typeface="Calibri"/>
              <a:ea typeface="Calibri"/>
              <a:cs typeface="Calibri"/>
              <a:sym typeface="Calibri"/>
            </a:endParaRPr>
          </a:p>
          <a:p>
            <a:pPr marL="457200" lvl="0" indent="0" algn="l" rtl="0">
              <a:lnSpc>
                <a:spcPct val="115000"/>
              </a:lnSpc>
              <a:spcBef>
                <a:spcPts val="0"/>
              </a:spcBef>
              <a:spcAft>
                <a:spcPts val="0"/>
              </a:spcAft>
              <a:buNone/>
            </a:pPr>
            <a:endParaRPr>
              <a:latin typeface="Calibri"/>
              <a:ea typeface="Calibri"/>
              <a:cs typeface="Calibri"/>
              <a:sym typeface="Calibri"/>
            </a:endParaRPr>
          </a:p>
          <a:p>
            <a:pPr marL="457200" lvl="0" indent="-391884" algn="l" rtl="0">
              <a:lnSpc>
                <a:spcPct val="115000"/>
              </a:lnSpc>
              <a:spcBef>
                <a:spcPts val="0"/>
              </a:spcBef>
              <a:spcAft>
                <a:spcPts val="0"/>
              </a:spcAft>
              <a:buSzPts val="2571"/>
              <a:buFont typeface="Calibri"/>
              <a:buChar char="●"/>
            </a:pPr>
            <a:r>
              <a:rPr lang="en-US">
                <a:latin typeface="Calibri"/>
                <a:ea typeface="Calibri"/>
                <a:cs typeface="Calibri"/>
                <a:sym typeface="Calibri"/>
              </a:rPr>
              <a:t>At its second meeting, in December 1915, the AAUP received the annual report of its Committee A on Academic Freedom and Tenure, which became the “</a:t>
            </a:r>
            <a:r>
              <a:rPr lang="en-US" b="1">
                <a:latin typeface="Calibri"/>
                <a:ea typeface="Calibri"/>
                <a:cs typeface="Calibri"/>
                <a:sym typeface="Calibri"/>
              </a:rPr>
              <a:t>1915 Declaration of Principles on Academic Freedom and Academic Tenure</a:t>
            </a:r>
            <a:r>
              <a:rPr lang="en-US">
                <a:latin typeface="Calibri"/>
                <a:ea typeface="Calibri"/>
                <a:cs typeface="Calibri"/>
                <a:sym typeface="Calibri"/>
              </a:rPr>
              <a:t>”  </a:t>
            </a:r>
            <a:endParaRPr sz="1764">
              <a:latin typeface="Calibri"/>
              <a:ea typeface="Calibri"/>
              <a:cs typeface="Calibri"/>
              <a:sym typeface="Calibri"/>
            </a:endParaRPr>
          </a:p>
        </p:txBody>
      </p:sp>
      <p:pic>
        <p:nvPicPr>
          <p:cNvPr id="74" name="Google Shape;74;p5"/>
          <p:cNvPicPr preferRelativeResize="0"/>
          <p:nvPr/>
        </p:nvPicPr>
        <p:blipFill rotWithShape="1">
          <a:blip r:embed="rId3">
            <a:alphaModFix/>
          </a:blip>
          <a:srcRect/>
          <a:stretch/>
        </p:blipFill>
        <p:spPr>
          <a:xfrm>
            <a:off x="8506145" y="116370"/>
            <a:ext cx="418703" cy="402650"/>
          </a:xfrm>
          <a:prstGeom prst="rect">
            <a:avLst/>
          </a:prstGeom>
          <a:noFill/>
          <a:ln>
            <a:noFill/>
          </a:ln>
        </p:spPr>
      </p:pic>
      <p:pic>
        <p:nvPicPr>
          <p:cNvPr id="75" name="Google Shape;75;p5"/>
          <p:cNvPicPr preferRelativeResize="0"/>
          <p:nvPr/>
        </p:nvPicPr>
        <p:blipFill>
          <a:blip r:embed="rId4">
            <a:alphaModFix/>
          </a:blip>
          <a:stretch>
            <a:fillRect/>
          </a:stretch>
        </p:blipFill>
        <p:spPr>
          <a:xfrm>
            <a:off x="339925" y="881750"/>
            <a:ext cx="2702423" cy="3500677"/>
          </a:xfrm>
          <a:prstGeom prst="rect">
            <a:avLst/>
          </a:prstGeom>
          <a:noFill/>
          <a:ln>
            <a:noFill/>
          </a:ln>
        </p:spPr>
      </p:pic>
      <p:sp>
        <p:nvSpPr>
          <p:cNvPr id="76" name="Google Shape;76;p5"/>
          <p:cNvSpPr txBox="1"/>
          <p:nvPr/>
        </p:nvSpPr>
        <p:spPr>
          <a:xfrm>
            <a:off x="339925" y="4460925"/>
            <a:ext cx="7593900" cy="75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50" b="1">
                <a:solidFill>
                  <a:srgbClr val="202122"/>
                </a:solidFill>
                <a:highlight>
                  <a:srgbClr val="F8F9FA"/>
                </a:highlight>
              </a:rPr>
              <a:t>John Dewey</a:t>
            </a:r>
            <a:r>
              <a:rPr lang="en-US" sz="1150" b="1">
                <a:solidFill>
                  <a:srgbClr val="202122"/>
                </a:solidFill>
                <a:highlight>
                  <a:srgbClr val="F8F9FA"/>
                </a:highlight>
              </a:rPr>
              <a:t>, First AAUP President</a:t>
            </a:r>
            <a:endParaRPr sz="1150" b="1">
              <a:solidFill>
                <a:srgbClr val="202122"/>
              </a:solidFill>
              <a:highlight>
                <a:srgbClr val="F8F9FA"/>
              </a:highlight>
            </a:endParaRPr>
          </a:p>
          <a:p>
            <a:pPr marL="0" lvl="0" indent="0" algn="l" rtl="0">
              <a:spcBef>
                <a:spcPts val="0"/>
              </a:spcBef>
              <a:spcAft>
                <a:spcPts val="0"/>
              </a:spcAft>
              <a:buNone/>
            </a:pPr>
            <a:r>
              <a:rPr lang="en-US" sz="1050">
                <a:solidFill>
                  <a:srgbClr val="202122"/>
                </a:solidFill>
                <a:highlight>
                  <a:srgbClr val="F8F9FA"/>
                </a:highlight>
              </a:rPr>
              <a:t>This image is licensed under the </a:t>
            </a:r>
            <a:r>
              <a:rPr lang="en-US" sz="1050">
                <a:solidFill>
                  <a:schemeClr val="hlink"/>
                </a:solidFill>
                <a:uFill>
                  <a:noFill/>
                </a:uFill>
                <a:hlinkClick r:id="rId5"/>
              </a:rPr>
              <a:t>Creative Commons</a:t>
            </a:r>
            <a:r>
              <a:rPr lang="en-US" sz="1050">
                <a:solidFill>
                  <a:srgbClr val="202122"/>
                </a:solidFill>
                <a:highlight>
                  <a:srgbClr val="F8F9FA"/>
                </a:highlight>
              </a:rPr>
              <a:t> </a:t>
            </a:r>
            <a:r>
              <a:rPr lang="en-US" sz="1050">
                <a:solidFill>
                  <a:schemeClr val="hlink"/>
                </a:solidFill>
                <a:uFill>
                  <a:noFill/>
                </a:uFill>
                <a:hlinkClick r:id="rId6"/>
              </a:rPr>
              <a:t>Attribution-Share Alike 4.0 International</a:t>
            </a:r>
            <a:r>
              <a:rPr lang="en-US" sz="1050">
                <a:solidFill>
                  <a:srgbClr val="202122"/>
                </a:solidFill>
                <a:highlight>
                  <a:srgbClr val="F8F9FA"/>
                </a:highlight>
              </a:rPr>
              <a:t> license.</a:t>
            </a:r>
            <a:endParaRPr sz="1800">
              <a:solidFill>
                <a:schemeClr val="lt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7fc2260826_0_4"/>
          <p:cNvSpPr txBox="1">
            <a:spLocks noGrp="1"/>
          </p:cNvSpPr>
          <p:nvPr>
            <p:ph type="title"/>
          </p:nvPr>
        </p:nvSpPr>
        <p:spPr>
          <a:xfrm>
            <a:off x="460950" y="292600"/>
            <a:ext cx="8222100" cy="1213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200"/>
              <a:buNone/>
            </a:pPr>
            <a:r>
              <a:rPr lang="en-US" dirty="0">
                <a:latin typeface="Calibri"/>
                <a:ea typeface="Calibri"/>
                <a:cs typeface="Calibri"/>
                <a:sym typeface="Calibri"/>
              </a:rPr>
              <a:t>Academic Freedom in the 1940 Statement</a:t>
            </a:r>
            <a:endParaRPr dirty="0">
              <a:latin typeface="Calibri"/>
              <a:ea typeface="Calibri"/>
              <a:cs typeface="Calibri"/>
              <a:sym typeface="Calibri"/>
            </a:endParaRPr>
          </a:p>
        </p:txBody>
      </p:sp>
      <p:pic>
        <p:nvPicPr>
          <p:cNvPr id="104" name="Google Shape;104;g37fc2260826_0_4"/>
          <p:cNvPicPr preferRelativeResize="0"/>
          <p:nvPr/>
        </p:nvPicPr>
        <p:blipFill rotWithShape="1">
          <a:blip r:embed="rId3">
            <a:alphaModFix/>
          </a:blip>
          <a:srcRect/>
          <a:stretch/>
        </p:blipFill>
        <p:spPr>
          <a:xfrm>
            <a:off x="7868416" y="292591"/>
            <a:ext cx="1059592" cy="1018950"/>
          </a:xfrm>
          <a:prstGeom prst="rect">
            <a:avLst/>
          </a:prstGeom>
          <a:noFill/>
          <a:ln>
            <a:noFill/>
          </a:ln>
        </p:spPr>
      </p:pic>
      <p:sp>
        <p:nvSpPr>
          <p:cNvPr id="105" name="Google Shape;105;g37fc2260826_0_4"/>
          <p:cNvSpPr txBox="1">
            <a:spLocks noGrp="1"/>
          </p:cNvSpPr>
          <p:nvPr>
            <p:ph type="body" idx="4294967295"/>
          </p:nvPr>
        </p:nvSpPr>
        <p:spPr>
          <a:xfrm>
            <a:off x="230475" y="1714500"/>
            <a:ext cx="8223300" cy="3402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US">
                <a:latin typeface="Calibri"/>
                <a:ea typeface="Calibri"/>
                <a:cs typeface="Calibri"/>
                <a:sym typeface="Calibri"/>
              </a:rPr>
              <a:t>In 1940 the AAUP and Association of American Colleges (now American Association of Colleges and Universities; AAC&amp;U) ratified a document that recognized </a:t>
            </a:r>
            <a:r>
              <a:rPr lang="en-US" u="sng">
                <a:latin typeface="Calibri"/>
                <a:ea typeface="Calibri"/>
                <a:cs typeface="Calibri"/>
                <a:sym typeface="Calibri"/>
              </a:rPr>
              <a:t>academic freedom in three domains</a:t>
            </a:r>
            <a:r>
              <a:rPr lang="en-US">
                <a:latin typeface="Calibri"/>
                <a:ea typeface="Calibri"/>
                <a:cs typeface="Calibri"/>
                <a:sym typeface="Calibri"/>
              </a:rPr>
              <a:t>:</a:t>
            </a:r>
            <a:endParaRPr>
              <a:latin typeface="Calibri"/>
              <a:ea typeface="Calibri"/>
              <a:cs typeface="Calibri"/>
              <a:sym typeface="Calibri"/>
            </a:endParaRPr>
          </a:p>
          <a:p>
            <a:pPr marL="457200" lvl="0" indent="0" algn="l" rtl="0">
              <a:lnSpc>
                <a:spcPct val="115000"/>
              </a:lnSpc>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b="1">
              <a:latin typeface="Calibri"/>
              <a:ea typeface="Calibri"/>
              <a:cs typeface="Calibri"/>
              <a:sym typeface="Calibri"/>
            </a:endParaRPr>
          </a:p>
          <a:p>
            <a:pPr marL="0" lvl="0" indent="0" algn="l" rtl="0">
              <a:spcBef>
                <a:spcPts val="0"/>
              </a:spcBef>
              <a:spcAft>
                <a:spcPts val="0"/>
              </a:spcAft>
              <a:buNone/>
            </a:pPr>
            <a:r>
              <a:rPr lang="en-US" b="1">
                <a:latin typeface="Calibri"/>
                <a:ea typeface="Calibri"/>
                <a:cs typeface="Calibri"/>
                <a:sym typeface="Calibri"/>
              </a:rPr>
              <a:t>1) Freedom in Research</a:t>
            </a:r>
            <a:endParaRPr>
              <a:latin typeface="Calibri"/>
              <a:ea typeface="Calibri"/>
              <a:cs typeface="Calibri"/>
              <a:sym typeface="Calibri"/>
            </a:endParaRPr>
          </a:p>
          <a:p>
            <a:pPr marL="114300" lvl="0" indent="0" algn="l" rtl="0">
              <a:spcBef>
                <a:spcPts val="0"/>
              </a:spcBef>
              <a:spcAft>
                <a:spcPts val="0"/>
              </a:spcAft>
              <a:buNone/>
            </a:pPr>
            <a:r>
              <a:rPr lang="en-US">
                <a:latin typeface="Calibri"/>
                <a:ea typeface="Calibri"/>
                <a:cs typeface="Calibri"/>
                <a:sym typeface="Calibri"/>
              </a:rPr>
              <a:t>“Teachers are entitled to full freedom in research and in the publication of the results, subject to the adequate performance of their other academic duties; but research for pecuniary return should be based upon an understanding with the authorities of the institution.”</a:t>
            </a:r>
            <a:endParaRPr>
              <a:latin typeface="Calibri"/>
              <a:ea typeface="Calibri"/>
              <a:cs typeface="Calibri"/>
              <a:sym typeface="Calibri"/>
            </a:endParaRPr>
          </a:p>
          <a:p>
            <a:pPr marL="0" lvl="0" indent="0" algn="l" rtl="0">
              <a:lnSpc>
                <a:spcPct val="115000"/>
              </a:lnSpc>
              <a:spcBef>
                <a:spcPts val="0"/>
              </a:spcBef>
              <a:spcAft>
                <a:spcPts val="0"/>
              </a:spcAft>
              <a:buNone/>
            </a:pPr>
            <a:endParaRPr/>
          </a:p>
          <a:p>
            <a:pPr marL="457200" lvl="0" indent="-228600" algn="l" rtl="0">
              <a:lnSpc>
                <a:spcPct val="115000"/>
              </a:lnSpc>
              <a:spcBef>
                <a:spcPts val="0"/>
              </a:spcBef>
              <a:spcAft>
                <a:spcPts val="0"/>
              </a:spcAft>
              <a:buSzPts val="2118"/>
              <a:buNone/>
            </a:pPr>
            <a:endParaRPr>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76a0c895f9_1_5"/>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1940 Statement</a:t>
            </a:r>
            <a:endParaRPr>
              <a:latin typeface="Calibri"/>
              <a:ea typeface="Calibri"/>
              <a:cs typeface="Calibri"/>
              <a:sym typeface="Calibri"/>
            </a:endParaRPr>
          </a:p>
        </p:txBody>
      </p:sp>
      <p:sp>
        <p:nvSpPr>
          <p:cNvPr id="111" name="Google Shape;111;g376a0c895f9_1_5"/>
          <p:cNvSpPr txBox="1">
            <a:spLocks noGrp="1"/>
          </p:cNvSpPr>
          <p:nvPr>
            <p:ph type="body" idx="4294967295"/>
          </p:nvPr>
        </p:nvSpPr>
        <p:spPr>
          <a:xfrm>
            <a:off x="226469" y="773362"/>
            <a:ext cx="8691000" cy="4100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b="1"/>
              <a:t>  </a:t>
            </a:r>
            <a:endParaRPr b="1"/>
          </a:p>
          <a:p>
            <a:pPr marL="0" lvl="0" indent="0" algn="l" rtl="0">
              <a:lnSpc>
                <a:spcPct val="115000"/>
              </a:lnSpc>
              <a:spcBef>
                <a:spcPts val="0"/>
              </a:spcBef>
              <a:spcAft>
                <a:spcPts val="0"/>
              </a:spcAft>
              <a:buSzPts val="1800"/>
              <a:buNone/>
            </a:pPr>
            <a:endParaRPr b="1"/>
          </a:p>
          <a:p>
            <a:pPr marL="0" lvl="0" indent="0" algn="l" rtl="0">
              <a:lnSpc>
                <a:spcPct val="115000"/>
              </a:lnSpc>
              <a:spcBef>
                <a:spcPts val="0"/>
              </a:spcBef>
              <a:spcAft>
                <a:spcPts val="0"/>
              </a:spcAft>
              <a:buSzPts val="1800"/>
              <a:buNone/>
            </a:pPr>
            <a:r>
              <a:rPr lang="en-US" b="1">
                <a:latin typeface="Roboto"/>
                <a:ea typeface="Roboto"/>
                <a:cs typeface="Roboto"/>
                <a:sym typeface="Roboto"/>
              </a:rPr>
              <a:t>2) Freedom in Teaching</a:t>
            </a:r>
            <a:endParaRPr/>
          </a:p>
          <a:p>
            <a:pPr marL="114300" lvl="0" indent="0" algn="l" rtl="0">
              <a:lnSpc>
                <a:spcPct val="115000"/>
              </a:lnSpc>
              <a:spcBef>
                <a:spcPts val="0"/>
              </a:spcBef>
              <a:spcAft>
                <a:spcPts val="0"/>
              </a:spcAft>
              <a:buSzPts val="1800"/>
              <a:buNone/>
            </a:pPr>
            <a:r>
              <a:rPr lang="en-US">
                <a:latin typeface="Roboto"/>
                <a:ea typeface="Roboto"/>
                <a:cs typeface="Roboto"/>
                <a:sym typeface="Roboto"/>
              </a:rPr>
              <a:t>“</a:t>
            </a:r>
            <a:r>
              <a:rPr lang="en-US" sz="1800">
                <a:latin typeface="Roboto"/>
                <a:ea typeface="Roboto"/>
                <a:cs typeface="Roboto"/>
                <a:sym typeface="Roboto"/>
              </a:rPr>
              <a:t>Teachers are entitled to freedom in the classroom in discussing their subject, but they should be careful not to introduce into their teaching controversial matter which has no relation to their subject. Limitations of academic freedom because of religious or other aims of the institution should be clearly stated in writing at the time of the appointment.” </a:t>
            </a:r>
            <a:endParaRPr>
              <a:latin typeface="Roboto"/>
              <a:ea typeface="Roboto"/>
              <a:cs typeface="Roboto"/>
              <a:sym typeface="Roboto"/>
            </a:endParaRPr>
          </a:p>
          <a:p>
            <a:pPr marL="11430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376a0c895f9_1_10"/>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1940 Statement</a:t>
            </a:r>
            <a:endParaRPr>
              <a:latin typeface="Calibri"/>
              <a:ea typeface="Calibri"/>
              <a:cs typeface="Calibri"/>
              <a:sym typeface="Calibri"/>
            </a:endParaRPr>
          </a:p>
        </p:txBody>
      </p:sp>
      <p:sp>
        <p:nvSpPr>
          <p:cNvPr id="117" name="Google Shape;117;g376a0c895f9_1_10"/>
          <p:cNvSpPr txBox="1">
            <a:spLocks noGrp="1"/>
          </p:cNvSpPr>
          <p:nvPr>
            <p:ph type="body" idx="4294967295"/>
          </p:nvPr>
        </p:nvSpPr>
        <p:spPr>
          <a:xfrm>
            <a:off x="257544" y="864717"/>
            <a:ext cx="8667300" cy="387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b="1">
                <a:latin typeface="Roboto"/>
                <a:ea typeface="Roboto"/>
                <a:cs typeface="Roboto"/>
                <a:sym typeface="Roboto"/>
              </a:rPr>
              <a:t>3) Extramural speech</a:t>
            </a:r>
            <a:endParaRPr/>
          </a:p>
          <a:p>
            <a:pPr marL="0" lvl="0" indent="0" algn="l" rtl="0">
              <a:lnSpc>
                <a:spcPct val="115000"/>
              </a:lnSpc>
              <a:spcBef>
                <a:spcPts val="0"/>
              </a:spcBef>
              <a:spcAft>
                <a:spcPts val="0"/>
              </a:spcAft>
              <a:buSzPts val="1800"/>
              <a:buNone/>
            </a:pPr>
            <a:r>
              <a:rPr lang="en-US">
                <a:latin typeface="Roboto"/>
                <a:ea typeface="Roboto"/>
                <a:cs typeface="Roboto"/>
                <a:sym typeface="Roboto"/>
              </a:rPr>
              <a:t>“</a:t>
            </a:r>
            <a:r>
              <a:rPr lang="en-US" sz="1800">
                <a:latin typeface="Roboto"/>
                <a:ea typeface="Roboto"/>
                <a:cs typeface="Roboto"/>
                <a:sym typeface="Roboto"/>
              </a:rPr>
              <a:t>College and university teachers are citizens, members of a learned profession, and officers of an educational institution. When they </a:t>
            </a:r>
            <a:r>
              <a:rPr lang="en-US" sz="1800" u="sng">
                <a:latin typeface="Roboto"/>
                <a:ea typeface="Roboto"/>
                <a:cs typeface="Roboto"/>
                <a:sym typeface="Roboto"/>
              </a:rPr>
              <a:t>speak or write as citizens</a:t>
            </a:r>
            <a:r>
              <a:rPr lang="en-US" sz="1800">
                <a:latin typeface="Roboto"/>
                <a:ea typeface="Roboto"/>
                <a:cs typeface="Roboto"/>
                <a:sym typeface="Roboto"/>
              </a:rPr>
              <a:t>, they should be f</a:t>
            </a:r>
            <a:r>
              <a:rPr lang="en-US" sz="1800" u="sng">
                <a:latin typeface="Roboto"/>
                <a:ea typeface="Roboto"/>
                <a:cs typeface="Roboto"/>
                <a:sym typeface="Roboto"/>
              </a:rPr>
              <a:t>ree from institutional censorship or discipline</a:t>
            </a:r>
            <a:r>
              <a:rPr lang="en-US" sz="1800">
                <a:latin typeface="Roboto"/>
                <a:ea typeface="Roboto"/>
                <a:cs typeface="Roboto"/>
                <a:sym typeface="Roboto"/>
              </a:rPr>
              <a:t>, but their special position in the community imposes special obligations. As scholars and educational officers, they should remember that the public may judge their profession and their institution by their utterances. Hence they should at all times be accurate, should exercise appropriate restraint, should show respect for the opinions of others, and should make every effort to indicate that they are not speaking for the institution.” </a:t>
            </a:r>
            <a:endParaRPr>
              <a:latin typeface="Roboto"/>
              <a:ea typeface="Roboto"/>
              <a:cs typeface="Roboto"/>
              <a:sym typeface="Roboto"/>
            </a:endParaRPr>
          </a:p>
          <a:p>
            <a:pPr marL="0" lvl="0" indent="0" algn="l" rtl="0">
              <a:lnSpc>
                <a:spcPct val="115000"/>
              </a:lnSpc>
              <a:spcBef>
                <a:spcPts val="0"/>
              </a:spcBef>
              <a:spcAft>
                <a:spcPts val="0"/>
              </a:spcAft>
              <a:buSzPts val="1800"/>
              <a:buNone/>
            </a:pPr>
            <a:endParaRPr>
              <a:latin typeface="Roboto"/>
              <a:ea typeface="Roboto"/>
              <a:cs typeface="Roboto"/>
              <a:sym typeface="Roboto"/>
            </a:endParaRPr>
          </a:p>
          <a:p>
            <a:pPr marL="0" lvl="0" indent="0" algn="l" rtl="0">
              <a:lnSpc>
                <a:spcPct val="115000"/>
              </a:lnSpc>
              <a:spcBef>
                <a:spcPts val="0"/>
              </a:spcBef>
              <a:spcAft>
                <a:spcPts val="0"/>
              </a:spcAft>
              <a:buSzPts val="1800"/>
              <a:buNone/>
            </a:pPr>
            <a:r>
              <a:rPr lang="en-US">
                <a:latin typeface="Roboto"/>
                <a:ea typeface="Roboto"/>
                <a:cs typeface="Roboto"/>
                <a:sym typeface="Roboto"/>
              </a:rPr>
              <a:t>[See also: </a:t>
            </a:r>
            <a:r>
              <a:rPr lang="en-US" sz="1800">
                <a:latin typeface="Roboto"/>
                <a:ea typeface="Roboto"/>
                <a:cs typeface="Roboto"/>
                <a:sym typeface="Roboto"/>
              </a:rPr>
              <a:t>“Committee A Statement on Extramural Utterances” (1964)] </a:t>
            </a:r>
            <a:endParaRPr>
              <a:latin typeface="Roboto"/>
              <a:ea typeface="Roboto"/>
              <a:cs typeface="Roboto"/>
              <a:sym typeface="Roboto"/>
            </a:endParaRPr>
          </a:p>
          <a:p>
            <a:pPr marL="0" lvl="0" indent="0" algn="l" rtl="0">
              <a:lnSpc>
                <a:spcPct val="115000"/>
              </a:lnSpc>
              <a:spcBef>
                <a:spcPts val="0"/>
              </a:spcBef>
              <a:spcAft>
                <a:spcPts val="0"/>
              </a:spcAft>
              <a:buSzPts val="1800"/>
              <a:buNone/>
            </a:pP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31bda47150e_3_4"/>
          <p:cNvSpPr txBox="1">
            <a:spLocks noGrp="1"/>
          </p:cNvSpPr>
          <p:nvPr>
            <p:ph type="title"/>
          </p:nvPr>
        </p:nvSpPr>
        <p:spPr>
          <a:xfrm>
            <a:off x="98250" y="16350"/>
            <a:ext cx="8826600" cy="60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800"/>
              <a:buNone/>
            </a:pPr>
            <a:r>
              <a:rPr lang="en-US" sz="2400">
                <a:latin typeface="Calibri"/>
                <a:ea typeface="Calibri"/>
                <a:cs typeface="Calibri"/>
                <a:sym typeface="Calibri"/>
              </a:rPr>
              <a:t>1940 Statement</a:t>
            </a:r>
            <a:endParaRPr sz="2400">
              <a:latin typeface="Calibri"/>
              <a:ea typeface="Calibri"/>
              <a:cs typeface="Calibri"/>
              <a:sym typeface="Calibri"/>
            </a:endParaRPr>
          </a:p>
        </p:txBody>
      </p:sp>
      <p:sp>
        <p:nvSpPr>
          <p:cNvPr id="123" name="Google Shape;123;g31bda47150e_3_4"/>
          <p:cNvSpPr txBox="1"/>
          <p:nvPr/>
        </p:nvSpPr>
        <p:spPr>
          <a:xfrm>
            <a:off x="189800" y="852500"/>
            <a:ext cx="8586300" cy="212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lt2"/>
                </a:solidFill>
                <a:latin typeface="Calibri"/>
                <a:ea typeface="Calibri"/>
                <a:cs typeface="Calibri"/>
                <a:sym typeface="Calibri"/>
              </a:rPr>
              <a:t>4)</a:t>
            </a:r>
            <a:r>
              <a:rPr lang="en-US" sz="1800" b="1" i="0" u="none" strike="noStrike" cap="none">
                <a:solidFill>
                  <a:schemeClr val="lt2"/>
                </a:solidFill>
                <a:latin typeface="Calibri"/>
                <a:ea typeface="Calibri"/>
                <a:cs typeface="Calibri"/>
                <a:sym typeface="Calibri"/>
              </a:rPr>
              <a:t> </a:t>
            </a:r>
            <a:r>
              <a:rPr lang="en-US" sz="1800" b="1" i="0" u="none" strike="noStrike" cap="none">
                <a:solidFill>
                  <a:schemeClr val="lt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Intramural </a:t>
            </a:r>
            <a:r>
              <a:rPr lang="en-US" sz="1800" b="1" i="0" u="none" strike="noStrike" cap="none">
                <a:solidFill>
                  <a:schemeClr val="lt2"/>
                </a:solidFill>
                <a:latin typeface="Calibri"/>
                <a:ea typeface="Calibri"/>
                <a:cs typeface="Calibri"/>
                <a:sym typeface="Calibri"/>
              </a:rPr>
              <a:t>Speech</a:t>
            </a:r>
            <a:endParaRPr sz="1800" b="1" i="0" u="none" strike="noStrike" cap="none">
              <a:solidFill>
                <a:schemeClr val="lt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lt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2"/>
                </a:solidFill>
                <a:latin typeface="Calibri"/>
                <a:ea typeface="Calibri"/>
                <a:cs typeface="Calibri"/>
                <a:sym typeface="Calibri"/>
              </a:rPr>
              <a:t>Though not explicitly stated within the 1940 Statement, through its investigations over the previous 25 years, the AAUP articulated a fourth implicit element of academic freedom: intramural speech. </a:t>
            </a:r>
            <a:r>
              <a:rPr lang="en-US" sz="1800">
                <a:solidFill>
                  <a:schemeClr val="lt2"/>
                </a:solidFill>
                <a:latin typeface="Calibri"/>
                <a:ea typeface="Calibri"/>
                <a:cs typeface="Calibri"/>
                <a:sym typeface="Calibri"/>
              </a:rPr>
              <a:t>T</a:t>
            </a:r>
            <a:r>
              <a:rPr lang="en-US" sz="1800" b="0" i="0" u="none" strike="noStrike" cap="none">
                <a:solidFill>
                  <a:schemeClr val="lt2"/>
                </a:solidFill>
                <a:latin typeface="Calibri"/>
                <a:ea typeface="Calibri"/>
                <a:cs typeface="Calibri"/>
                <a:sym typeface="Calibri"/>
              </a:rPr>
              <a:t>he freedom to discuss and criticize one</a:t>
            </a:r>
            <a:r>
              <a:rPr lang="en-US" sz="1800">
                <a:solidFill>
                  <a:schemeClr val="lt2"/>
                </a:solidFill>
                <a:latin typeface="Calibri"/>
                <a:ea typeface="Calibri"/>
                <a:cs typeface="Calibri"/>
                <a:sym typeface="Calibri"/>
              </a:rPr>
              <a:t>’s institution</a:t>
            </a:r>
            <a:r>
              <a:rPr lang="en-US" sz="1800" b="0" i="0" u="none" strike="noStrike" cap="none">
                <a:solidFill>
                  <a:schemeClr val="lt2"/>
                </a:solidFill>
                <a:latin typeface="Calibri"/>
                <a:ea typeface="Calibri"/>
                <a:cs typeface="Calibri"/>
                <a:sym typeface="Calibri"/>
              </a:rPr>
              <a:t>. </a:t>
            </a:r>
            <a:endParaRPr sz="1800" b="0" i="0" u="none" strike="noStrike" cap="none">
              <a:solidFill>
                <a:schemeClr val="lt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a:solidFill>
                <a:schemeClr val="lt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a:solidFill>
                  <a:schemeClr val="lt2"/>
                </a:solidFill>
                <a:latin typeface="Calibri"/>
                <a:ea typeface="Calibri"/>
                <a:cs typeface="Calibri"/>
                <a:sym typeface="Calibri"/>
              </a:rPr>
              <a:t>W</a:t>
            </a:r>
            <a:r>
              <a:rPr lang="en-US" sz="1800" b="0" i="0" u="none" strike="noStrike" cap="none">
                <a:solidFill>
                  <a:schemeClr val="lt2"/>
                </a:solidFill>
                <a:latin typeface="Calibri"/>
                <a:ea typeface="Calibri"/>
                <a:cs typeface="Calibri"/>
                <a:sym typeface="Calibri"/>
              </a:rPr>
              <a:t>ithout the freedom of intramural speech, shared governance cannot exist.  </a:t>
            </a:r>
            <a:endParaRPr sz="1800" b="0" i="0" u="none" strike="noStrike" cap="none">
              <a:solidFill>
                <a:schemeClr val="lt2"/>
              </a:solidFill>
              <a:latin typeface="Calibri"/>
              <a:ea typeface="Calibri"/>
              <a:cs typeface="Calibri"/>
              <a:sym typeface="Calibri"/>
            </a:endParaRPr>
          </a:p>
        </p:txBody>
      </p:sp>
      <p:pic>
        <p:nvPicPr>
          <p:cNvPr id="124" name="Google Shape;124;g31bda47150e_3_4"/>
          <p:cNvPicPr preferRelativeResize="0"/>
          <p:nvPr/>
        </p:nvPicPr>
        <p:blipFill rotWithShape="1">
          <a:blip r:embed="rId3">
            <a:alphaModFix/>
          </a:blip>
          <a:srcRect/>
          <a:stretch/>
        </p:blipFill>
        <p:spPr>
          <a:xfrm>
            <a:off x="8506145" y="116370"/>
            <a:ext cx="418703" cy="402650"/>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1536</Words>
  <Application>Microsoft Macintosh PowerPoint</Application>
  <PresentationFormat>On-screen Show (16:9)</PresentationFormat>
  <Paragraphs>119</Paragraphs>
  <Slides>25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Garamond</vt:lpstr>
      <vt:lpstr>Arial</vt:lpstr>
      <vt:lpstr>Helvetica Neue</vt:lpstr>
      <vt:lpstr>Roboto</vt:lpstr>
      <vt:lpstr>Georgia</vt:lpstr>
      <vt:lpstr>Calibri</vt:lpstr>
      <vt:lpstr>Material</vt:lpstr>
      <vt:lpstr>“Defending Academic Freedom: Protecting Research, Teaching and Scientific Integrity”</vt:lpstr>
      <vt:lpstr>Outline</vt:lpstr>
      <vt:lpstr>Historical Context, pre-1915</vt:lpstr>
      <vt:lpstr>Vulnerability of the Faculty</vt:lpstr>
      <vt:lpstr>Founding of the American Association of University Professors</vt:lpstr>
      <vt:lpstr>Academic Freedom in the 1940 Statement</vt:lpstr>
      <vt:lpstr>1940 Statement</vt:lpstr>
      <vt:lpstr>1940 Statement</vt:lpstr>
      <vt:lpstr>1940 Statement</vt:lpstr>
      <vt:lpstr>1940 Statement</vt:lpstr>
      <vt:lpstr>1940 Statement</vt:lpstr>
      <vt:lpstr>1940 Statement Affirmed by:</vt:lpstr>
      <vt:lpstr>1940 Statement Affirmed by:</vt:lpstr>
      <vt:lpstr>Academic Freedom and Shared  Governance</vt:lpstr>
      <vt:lpstr>What does shared governance look like in practice?</vt:lpstr>
      <vt:lpstr>PowerPoint Presentation</vt:lpstr>
      <vt:lpstr>Manufactured Backlash, 2021-2024</vt:lpstr>
      <vt:lpstr>Intensifies under Trump 2.0</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Kamola, Isaac A.</cp:lastModifiedBy>
  <cp:revision>3</cp:revision>
  <dcterms:modified xsi:type="dcterms:W3CDTF">2026-02-26T15:59:21Z</dcterms:modified>
</cp:coreProperties>
</file>