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Lst>
  <p:sldSz cy="6858000" cx="12192000"/>
  <p:notesSz cx="6858000" cy="9144000"/>
  <p:embeddedFontLst>
    <p:embeddedFont>
      <p:font typeface="Play"/>
      <p:regular r:id="rId37"/>
      <p:bold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i1HCqdbsEYhPBfzwRmyBNX18vxY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Play-regular.fntdata"/><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customschemas.google.com/relationships/presentationmetadata" Target="metadata"/><Relationship Id="rId16" Type="http://schemas.openxmlformats.org/officeDocument/2006/relationships/slide" Target="slides/slide12.xml"/><Relationship Id="rId38" Type="http://schemas.openxmlformats.org/officeDocument/2006/relationships/font" Target="fonts/Play-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h7ef9367b8dd18b0b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6" name="Google Shape;86;h7ef9367b8dd18b0b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h7ef9367b8dd18b0b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h7ef9367b8dd18b0b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h7ef9367b8dd18b0b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DONA </a:t>
            </a:r>
            <a:endParaRPr b="1"/>
          </a:p>
          <a:p>
            <a:pPr indent="0" lvl="0" marL="0" rtl="0" algn="l">
              <a:spcBef>
                <a:spcPts val="0"/>
              </a:spcBef>
              <a:spcAft>
                <a:spcPts val="0"/>
              </a:spcAft>
              <a:buNone/>
            </a:pPr>
            <a:r>
              <a:rPr b="1" lang="en-US" sz="1200">
                <a:solidFill>
                  <a:schemeClr val="dk1"/>
                </a:solidFill>
                <a:latin typeface="Arial"/>
                <a:ea typeface="Arial"/>
                <a:cs typeface="Arial"/>
                <a:sym typeface="Arial"/>
              </a:rPr>
              <a:t>Session </a:t>
            </a:r>
            <a:r>
              <a:rPr b="1" lang="en-US"/>
              <a:t>3</a:t>
            </a:r>
            <a:r>
              <a:rPr lang="en-US" sz="1200">
                <a:solidFill>
                  <a:schemeClr val="dk1"/>
                </a:solidFill>
                <a:latin typeface="Arial"/>
                <a:ea typeface="Arial"/>
                <a:cs typeface="Arial"/>
                <a:sym typeface="Arial"/>
              </a:rPr>
              <a:t> will discuss codes and guidelines for resolving ethical issues, and present case studies relating to five ethical </a:t>
            </a:r>
            <a:r>
              <a:rPr lang="en-US"/>
              <a:t>principles</a:t>
            </a:r>
            <a:r>
              <a:rPr lang="en-US" sz="1200">
                <a:solidFill>
                  <a:schemeClr val="dk1"/>
                </a:solidFill>
                <a:latin typeface="Arial"/>
                <a:ea typeface="Arial"/>
                <a:cs typeface="Arial"/>
                <a:sym typeface="Arial"/>
              </a:rPr>
              <a:t> from the AER Code of Ethics and its counterparts in disciplinary codes</a:t>
            </a:r>
            <a:r>
              <a:rPr lang="en-US"/>
              <a:t>:</a:t>
            </a:r>
            <a:endParaRPr/>
          </a:p>
          <a:p>
            <a:pPr indent="0" lvl="0" marL="0" rtl="0" algn="l">
              <a:spcBef>
                <a:spcPts val="0"/>
              </a:spcBef>
              <a:spcAft>
                <a:spcPts val="0"/>
              </a:spcAft>
              <a:buNone/>
            </a:pPr>
            <a:r>
              <a:rPr lang="en-US" sz="1200">
                <a:solidFill>
                  <a:schemeClr val="dk1"/>
                </a:solidFill>
                <a:latin typeface="Arial"/>
                <a:ea typeface="Arial"/>
                <a:cs typeface="Arial"/>
                <a:sym typeface="Arial"/>
              </a:rPr>
              <a:t> </a:t>
            </a:r>
            <a:r>
              <a:rPr i="1" lang="en-US"/>
              <a:t>[Next slide]</a:t>
            </a:r>
            <a:endParaRPr i="1"/>
          </a:p>
        </p:txBody>
      </p:sp>
      <p:sp>
        <p:nvSpPr>
          <p:cNvPr id="95" name="Google Shape;95;h7ef9367b8dd18b0b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f864167cfd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g3f864167cfd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DONA </a:t>
            </a:r>
            <a:endParaRPr b="1"/>
          </a:p>
          <a:p>
            <a:pPr indent="0" lvl="0" marL="0" rtl="0" algn="l">
              <a:spcBef>
                <a:spcPts val="0"/>
              </a:spcBef>
              <a:spcAft>
                <a:spcPts val="0"/>
              </a:spcAft>
              <a:buNone/>
            </a:pPr>
            <a:r>
              <a:rPr lang="en-US" sz="1200">
                <a:solidFill>
                  <a:schemeClr val="dk1"/>
                </a:solidFill>
                <a:latin typeface="Arial"/>
                <a:ea typeface="Arial"/>
                <a:cs typeface="Arial"/>
                <a:sym typeface="Arial"/>
              </a:rPr>
              <a:t>Advertising and Other Public Statements,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Assessment,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Professional and Business Practice,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Administration, and </a:t>
            </a:r>
            <a:endParaRPr sz="1200">
              <a:solidFill>
                <a:schemeClr val="dk1"/>
              </a:solidFill>
              <a:latin typeface="Arial"/>
              <a:ea typeface="Arial"/>
              <a:cs typeface="Arial"/>
              <a:sym typeface="Arial"/>
            </a:endParaRPr>
          </a:p>
          <a:p>
            <a:pPr indent="0" lvl="0" marL="0" rtl="0" algn="l">
              <a:spcBef>
                <a:spcPts val="0"/>
              </a:spcBef>
              <a:spcAft>
                <a:spcPts val="0"/>
              </a:spcAft>
              <a:buNone/>
            </a:pPr>
            <a:r>
              <a:rPr lang="en-US" sz="1200">
                <a:solidFill>
                  <a:schemeClr val="dk1"/>
                </a:solidFill>
                <a:latin typeface="Arial"/>
                <a:ea typeface="Arial"/>
                <a:cs typeface="Arial"/>
                <a:sym typeface="Arial"/>
              </a:rPr>
              <a:t>Resolving Ethical Issues. </a:t>
            </a:r>
            <a:endParaRPr/>
          </a:p>
          <a:p>
            <a:pPr indent="0" lvl="0" marL="0" rtl="0" algn="l">
              <a:spcBef>
                <a:spcPts val="0"/>
              </a:spcBef>
              <a:spcAft>
                <a:spcPts val="0"/>
              </a:spcAft>
              <a:buNone/>
            </a:pPr>
            <a:r>
              <a:t/>
            </a:r>
            <a:endParaRPr/>
          </a:p>
        </p:txBody>
      </p:sp>
      <p:sp>
        <p:nvSpPr>
          <p:cNvPr id="102" name="Google Shape;102;g3f864167cfd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 name="Google Shape;10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t>Dona:   Learning Objectives:  Session-Two</a:t>
            </a:r>
            <a:endParaRPr/>
          </a:p>
          <a:p>
            <a:pPr indent="0" lvl="0" marL="0" rtl="0" algn="l">
              <a:lnSpc>
                <a:spcPct val="115000"/>
              </a:lnSpc>
              <a:spcBef>
                <a:spcPts val="0"/>
              </a:spcBef>
              <a:spcAft>
                <a:spcPts val="0"/>
              </a:spcAft>
              <a:buClr>
                <a:schemeClr val="dk1"/>
              </a:buClr>
              <a:buSzPts val="1100"/>
              <a:buFont typeface="Arial"/>
              <a:buNone/>
            </a:pPr>
            <a:r>
              <a:rPr lang="en-US"/>
              <a:t>Gain knowledge of 5 of the principles of AER’s Code’s Ethics and its counterparts in disciplinary codes.</a:t>
            </a:r>
            <a:endParaRPr/>
          </a:p>
          <a:p>
            <a:pPr indent="0" lvl="0" marL="0" rtl="0" algn="l">
              <a:lnSpc>
                <a:spcPct val="115000"/>
              </a:lnSpc>
              <a:spcBef>
                <a:spcPts val="0"/>
              </a:spcBef>
              <a:spcAft>
                <a:spcPts val="0"/>
              </a:spcAft>
              <a:buClr>
                <a:schemeClr val="dk1"/>
              </a:buClr>
              <a:buSzPts val="1100"/>
              <a:buFont typeface="Arial"/>
              <a:buNone/>
            </a:pPr>
            <a:r>
              <a:rPr lang="en-US"/>
              <a:t>Understand the mechanisms for resolving ethical issues.</a:t>
            </a:r>
            <a:endParaRPr/>
          </a:p>
          <a:p>
            <a:pPr indent="0" lvl="0" marL="0" rtl="0" algn="l">
              <a:lnSpc>
                <a:spcPct val="115000"/>
              </a:lnSpc>
              <a:spcBef>
                <a:spcPts val="0"/>
              </a:spcBef>
              <a:spcAft>
                <a:spcPts val="0"/>
              </a:spcAft>
              <a:buClr>
                <a:schemeClr val="dk1"/>
              </a:buClr>
              <a:buSzPts val="1100"/>
              <a:buFont typeface="Arial"/>
              <a:buNone/>
            </a:pPr>
            <a:r>
              <a:rPr lang="en-US"/>
              <a:t>Provide practice in ethical decision-making using case studies.</a:t>
            </a:r>
            <a:endParaRPr/>
          </a:p>
          <a:p>
            <a:pPr indent="0" lvl="0" marL="0" rtl="0" algn="l">
              <a:spcBef>
                <a:spcPts val="0"/>
              </a:spcBef>
              <a:spcAft>
                <a:spcPts val="0"/>
              </a:spcAft>
              <a:buNone/>
            </a:pPr>
            <a:r>
              <a:t/>
            </a:r>
            <a:endParaRPr/>
          </a:p>
        </p:txBody>
      </p:sp>
      <p:sp>
        <p:nvSpPr>
          <p:cNvPr id="109" name="Google Shape;10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Code Principles 7-9 &amp;12 &amp; 13</a:t>
            </a:r>
            <a:endParaRPr/>
          </a:p>
        </p:txBody>
      </p:sp>
      <p:sp>
        <p:nvSpPr>
          <p:cNvPr id="116" name="Google Shape;11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Dona </a:t>
            </a:r>
            <a:endParaRPr/>
          </a:p>
          <a:p>
            <a:pPr indent="0" lvl="0" marL="0" rtl="0" algn="l">
              <a:spcBef>
                <a:spcPts val="0"/>
              </a:spcBef>
              <a:spcAft>
                <a:spcPts val="0"/>
              </a:spcAft>
              <a:buNone/>
            </a:pPr>
            <a:r>
              <a:rPr lang="en-US"/>
              <a:t>Principle 7:  Advertising and Other Public Statements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200">
                <a:latin typeface="Arial"/>
                <a:ea typeface="Arial"/>
                <a:cs typeface="Arial"/>
                <a:sym typeface="Arial"/>
              </a:rPr>
              <a:t>Emphasizes honesty in public statements, prohibiting unauthorized representation of the organization, and restricting solicitation of testimonials from vulnerable individuals. It also forbids exploiting individuals with disabilities for fundraising or personal gain, reinforcing the importance of integrity and respect in professional conduct.</a:t>
            </a:r>
            <a:endParaRPr/>
          </a:p>
          <a:p>
            <a:pPr indent="0" lvl="0" marL="0" rtl="0" algn="l">
              <a:spcBef>
                <a:spcPts val="0"/>
              </a:spcBef>
              <a:spcAft>
                <a:spcPts val="0"/>
              </a:spcAft>
              <a:buNone/>
            </a:pPr>
            <a:r>
              <a:t/>
            </a:r>
            <a:endParaRPr/>
          </a:p>
        </p:txBody>
      </p:sp>
      <p:sp>
        <p:nvSpPr>
          <p:cNvPr id="123" name="Google Shape;12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Dezman </a:t>
            </a:r>
            <a:endParaRPr/>
          </a:p>
          <a:p>
            <a:pPr indent="0" lvl="0" marL="0" rtl="0" algn="l">
              <a:spcBef>
                <a:spcPts val="0"/>
              </a:spcBef>
              <a:spcAft>
                <a:spcPts val="0"/>
              </a:spcAft>
              <a:buNone/>
            </a:pPr>
            <a:r>
              <a:rPr lang="en-US"/>
              <a:t>Principle 8:  Assessment</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rPr lang="en-US"/>
              <a:t>This area covers </a:t>
            </a:r>
            <a:r>
              <a:rPr lang="en-US"/>
              <a:t>assessment tools, the substantiation of professional opinions, and the process for forming evaluative statements about individuals:</a:t>
            </a:r>
            <a:endParaRPr/>
          </a:p>
          <a:p>
            <a:pPr indent="-317500" lvl="0" marL="457200" rtl="0" algn="l">
              <a:spcBef>
                <a:spcPts val="0"/>
              </a:spcBef>
              <a:spcAft>
                <a:spcPts val="0"/>
              </a:spcAft>
              <a:buSzPts val="1400"/>
              <a:buChar char="●"/>
            </a:pPr>
            <a:r>
              <a:rPr lang="en-US"/>
              <a:t>Use Valid and Reliable Assessment Instruments</a:t>
            </a:r>
            <a:endParaRPr/>
          </a:p>
          <a:p>
            <a:pPr indent="0" lvl="1" marL="457200" rtl="0" algn="l">
              <a:spcBef>
                <a:spcPts val="0"/>
              </a:spcBef>
              <a:spcAft>
                <a:spcPts val="0"/>
              </a:spcAft>
              <a:buNone/>
            </a:pPr>
            <a:r>
              <a:rPr lang="en-US"/>
              <a:t>- professional</a:t>
            </a:r>
            <a:r>
              <a:rPr lang="en-US"/>
              <a:t>s are advised to use assessment tools with established validity and reliability for the population being tested. </a:t>
            </a:r>
            <a:endParaRPr/>
          </a:p>
          <a:p>
            <a:pPr indent="-317500" lvl="0" marL="457200" rtl="0" algn="l">
              <a:spcBef>
                <a:spcPts val="0"/>
              </a:spcBef>
              <a:spcAft>
                <a:spcPts val="0"/>
              </a:spcAft>
              <a:buSzPts val="1400"/>
              <a:buChar char="●"/>
            </a:pPr>
            <a:r>
              <a:rPr lang="en-US"/>
              <a:t>Substantiation of Assessment Results</a:t>
            </a:r>
            <a:endParaRPr/>
          </a:p>
          <a:p>
            <a:pPr indent="0" lvl="1" marL="457200" rtl="0" algn="l">
              <a:spcBef>
                <a:spcPts val="0"/>
              </a:spcBef>
              <a:spcAft>
                <a:spcPts val="0"/>
              </a:spcAft>
              <a:buNone/>
            </a:pPr>
            <a:r>
              <a:rPr lang="en-US"/>
              <a:t>- </a:t>
            </a:r>
            <a:r>
              <a:rPr lang="en-US"/>
              <a:t>Recommendations, reports, and evaluative statements must be grounded in sufficient information and appropriate techniques that substantiate the findings.  </a:t>
            </a:r>
            <a:r>
              <a:rPr lang="en-US"/>
              <a:t>When using instruments without such validation, professionals must clearly explain both the strengths and limitations of the test results and their interpretations.</a:t>
            </a:r>
            <a:endParaRPr/>
          </a:p>
          <a:p>
            <a:pPr indent="0" lvl="1" marL="457200" rtl="0" algn="l">
              <a:spcBef>
                <a:spcPts val="0"/>
              </a:spcBef>
              <a:spcAft>
                <a:spcPts val="0"/>
              </a:spcAft>
              <a:buNone/>
            </a:pPr>
            <a:r>
              <a:t/>
            </a:r>
            <a:endParaRPr/>
          </a:p>
          <a:p>
            <a:pPr indent="0" lvl="0" marL="0" rtl="0" algn="l">
              <a:spcBef>
                <a:spcPts val="0"/>
              </a:spcBef>
              <a:spcAft>
                <a:spcPts val="0"/>
              </a:spcAft>
              <a:buNone/>
            </a:pPr>
            <a:r>
              <a:t/>
            </a:r>
            <a:endParaRPr/>
          </a:p>
        </p:txBody>
      </p:sp>
      <p:sp>
        <p:nvSpPr>
          <p:cNvPr id="130" name="Google Shape;13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DEZMAN </a:t>
            </a:r>
            <a:endParaRPr/>
          </a:p>
          <a:p>
            <a:pPr indent="0" lvl="0" marL="0" rtl="0" algn="l">
              <a:spcBef>
                <a:spcPts val="0"/>
              </a:spcBef>
              <a:spcAft>
                <a:spcPts val="0"/>
              </a:spcAft>
              <a:buNone/>
            </a:pPr>
            <a:r>
              <a:rPr lang="en-US"/>
              <a:t>Principle 9:  Professional and Business Practices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US"/>
              <a:t>When setting fees, professionals will ensure that the fees are fair, reasonable, and commensurate with the services performed, and will be mindful of antitrust laws in setting those fees to avoid price fixing. </a:t>
            </a:r>
            <a:endParaRPr/>
          </a:p>
          <a:p>
            <a:pPr indent="-317500" lvl="0" marL="457200" rtl="0" algn="l">
              <a:spcBef>
                <a:spcPts val="0"/>
              </a:spcBef>
              <a:spcAft>
                <a:spcPts val="0"/>
              </a:spcAft>
              <a:buSzPts val="1400"/>
              <a:buChar char="●"/>
            </a:pPr>
            <a:r>
              <a:rPr lang="en-US"/>
              <a:t>Professionals will avoid accepting goods or services from consumers in exchange for professional services. Bartering arrangements, particularly involving services, create the potential for conflicts of interest, exploitation, and inappropriate boundaries. </a:t>
            </a:r>
            <a:endParaRPr/>
          </a:p>
          <a:p>
            <a:pPr indent="-317500" lvl="0" marL="457200" rtl="0" algn="l">
              <a:spcBef>
                <a:spcPts val="0"/>
              </a:spcBef>
              <a:spcAft>
                <a:spcPts val="0"/>
              </a:spcAft>
              <a:buSzPts val="1400"/>
              <a:buChar char="●"/>
            </a:pPr>
            <a:r>
              <a:rPr lang="en-US"/>
              <a:t>Professionals</a:t>
            </a:r>
            <a:r>
              <a:rPr lang="en-US"/>
              <a:t> will not accept personal gifts of significance from consumers of their services. </a:t>
            </a:r>
            <a:endParaRPr/>
          </a:p>
          <a:p>
            <a:pPr indent="-317500" lvl="0" marL="457200" rtl="0" algn="l">
              <a:spcBef>
                <a:spcPts val="0"/>
              </a:spcBef>
              <a:spcAft>
                <a:spcPts val="0"/>
              </a:spcAft>
              <a:buSzPts val="1400"/>
              <a:buChar char="●"/>
            </a:pPr>
            <a:r>
              <a:rPr lang="en-US"/>
              <a:t>As early as is feasible in a professional or scientific relationship, p</a:t>
            </a:r>
            <a:r>
              <a:rPr lang="en-US"/>
              <a:t>rofessionals </a:t>
            </a:r>
            <a:r>
              <a:rPr lang="en-US"/>
              <a:t>and consumers of services will reach an agreement specifying payment and billing arrangements. </a:t>
            </a:r>
            <a:endParaRPr/>
          </a:p>
          <a:p>
            <a:pPr indent="-317500" lvl="0" marL="457200" rtl="0" algn="l">
              <a:spcBef>
                <a:spcPts val="0"/>
              </a:spcBef>
              <a:spcAft>
                <a:spcPts val="0"/>
              </a:spcAft>
              <a:buSzPts val="1400"/>
              <a:buChar char="●"/>
            </a:pPr>
            <a:r>
              <a:rPr lang="en-US"/>
              <a:t>When p</a:t>
            </a:r>
            <a:r>
              <a:rPr lang="en-US"/>
              <a:t>rofessionals </a:t>
            </a:r>
            <a:r>
              <a:rPr lang="en-US"/>
              <a:t>agree to provide services to a person or entity at the request of a third party, they will attempt to clarify at the outset of the service the nature of the relationship with all individuals or organizations involved. This clarification includes the role of the professional; identification of who is the consumer; the probable uses of the services provided or the information obtained; and the fact that there may be limits to confidentiality. </a:t>
            </a:r>
            <a:endParaRPr/>
          </a:p>
          <a:p>
            <a:pPr indent="0" lvl="0" marL="0" rtl="0" algn="l">
              <a:spcBef>
                <a:spcPts val="0"/>
              </a:spcBef>
              <a:spcAft>
                <a:spcPts val="0"/>
              </a:spcAft>
              <a:buNone/>
            </a:pPr>
            <a:r>
              <a:t/>
            </a:r>
            <a:endParaRPr/>
          </a:p>
        </p:txBody>
      </p:sp>
      <p:sp>
        <p:nvSpPr>
          <p:cNvPr id="137" name="Google Shape;13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Dona </a:t>
            </a:r>
            <a:endParaRPr/>
          </a:p>
          <a:p>
            <a:pPr indent="0" lvl="0" marL="0" rtl="0" algn="l">
              <a:spcBef>
                <a:spcPts val="0"/>
              </a:spcBef>
              <a:spcAft>
                <a:spcPts val="0"/>
              </a:spcAft>
              <a:buNone/>
            </a:pPr>
            <a:r>
              <a:rPr lang="en-US"/>
              <a:t>Principle 13:  Resolving Ethical Issues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Promoting Ethics:</a:t>
            </a:r>
            <a:r>
              <a:rPr lang="en-US"/>
              <a:t> </a:t>
            </a:r>
            <a:r>
              <a:rPr lang="en-US"/>
              <a:t>professional</a:t>
            </a:r>
            <a:r>
              <a:rPr lang="en-US"/>
              <a:t>s are expected to encourage ethical behavior and facilitate discussions about ethics within their professional community.</a:t>
            </a:r>
            <a:endParaRPr/>
          </a:p>
          <a:p>
            <a:pPr indent="0" lvl="0" marL="0" rtl="0" algn="l">
              <a:spcBef>
                <a:spcPts val="0"/>
              </a:spcBef>
              <a:spcAft>
                <a:spcPts val="0"/>
              </a:spcAft>
              <a:buNone/>
            </a:pPr>
            <a:r>
              <a:rPr b="1" lang="en-US"/>
              <a:t>Signing an Attestation Statement of Commitment: </a:t>
            </a:r>
            <a:r>
              <a:rPr lang="en-US"/>
              <a:t>As a commitment to professionalism and to doing what is best for the client or student, </a:t>
            </a:r>
            <a:r>
              <a:rPr lang="en-US"/>
              <a:t>professional</a:t>
            </a:r>
            <a:r>
              <a:rPr lang="en-US"/>
              <a:t>s have an obligation to sign a pledge to honor ethical practice</a:t>
            </a:r>
            <a:endParaRPr/>
          </a:p>
          <a:p>
            <a:pPr indent="0" lvl="0" marL="0" rtl="0" algn="l">
              <a:spcBef>
                <a:spcPts val="0"/>
              </a:spcBef>
              <a:spcAft>
                <a:spcPts val="0"/>
              </a:spcAft>
              <a:buNone/>
            </a:pPr>
            <a:r>
              <a:rPr b="1" lang="en-US"/>
              <a:t>Preventing Unethical Conduct:</a:t>
            </a:r>
            <a:r>
              <a:rPr lang="en-US"/>
              <a:t> They should take proactive steps to discourage, prevent, expose, and correct unethical actions by colleagues.</a:t>
            </a:r>
            <a:endParaRPr/>
          </a:p>
          <a:p>
            <a:pPr indent="0" lvl="0" marL="0" rtl="0" algn="l">
              <a:spcBef>
                <a:spcPts val="0"/>
              </a:spcBef>
              <a:spcAft>
                <a:spcPts val="0"/>
              </a:spcAft>
              <a:buNone/>
            </a:pPr>
            <a:r>
              <a:rPr b="1" lang="en-US"/>
              <a:t>Knowledge of Codes:</a:t>
            </a:r>
            <a:r>
              <a:rPr lang="en-US"/>
              <a:t> must be familiar with the relevant code of ethics and any other professional codes that apply to their practice.</a:t>
            </a:r>
            <a:endParaRPr/>
          </a:p>
          <a:p>
            <a:pPr indent="0" lvl="0" marL="0" rtl="0" algn="l">
              <a:spcBef>
                <a:spcPts val="0"/>
              </a:spcBef>
              <a:spcAft>
                <a:spcPts val="0"/>
              </a:spcAft>
              <a:buNone/>
            </a:pPr>
            <a:r>
              <a:rPr b="1" lang="en-US"/>
              <a:t>Consultation:</a:t>
            </a:r>
            <a:r>
              <a:rPr lang="en-US"/>
              <a:t> When uncertain about the ethical implications of a situation, </a:t>
            </a:r>
            <a:r>
              <a:rPr lang="en-US"/>
              <a:t>professional</a:t>
            </a:r>
            <a:r>
              <a:rPr lang="en-US"/>
              <a:t>s should consult with knowledgeable colleagues or appropriate authorities.</a:t>
            </a:r>
            <a:endParaRPr/>
          </a:p>
          <a:p>
            <a:pPr indent="0" lvl="0" marL="0" rtl="0" algn="l">
              <a:spcBef>
                <a:spcPts val="0"/>
              </a:spcBef>
              <a:spcAft>
                <a:spcPts val="0"/>
              </a:spcAft>
              <a:buNone/>
            </a:pPr>
            <a:r>
              <a:rPr b="1" lang="en-US"/>
              <a:t>Informal Resolution:</a:t>
            </a:r>
            <a:r>
              <a:rPr lang="en-US"/>
              <a:t> If </a:t>
            </a:r>
            <a:r>
              <a:rPr lang="en-US"/>
              <a:t>professional</a:t>
            </a:r>
            <a:r>
              <a:rPr lang="en-US"/>
              <a:t> believes another professional is violating ethical standards, they should attempt to resolve the issue informally, provided that confidentiality is maintained.</a:t>
            </a:r>
            <a:endParaRPr/>
          </a:p>
          <a:p>
            <a:pPr indent="0" lvl="0" marL="0" rtl="0" algn="l">
              <a:spcBef>
                <a:spcPts val="0"/>
              </a:spcBef>
              <a:spcAft>
                <a:spcPts val="0"/>
              </a:spcAft>
              <a:buNone/>
            </a:pPr>
            <a:r>
              <a:rPr b="1" lang="en-US"/>
              <a:t>Formal Action:</a:t>
            </a:r>
            <a:r>
              <a:rPr lang="en-US"/>
              <a:t> If informal resolution fails and unethical conduct persists, </a:t>
            </a:r>
            <a:r>
              <a:rPr lang="en-US"/>
              <a:t>professional</a:t>
            </a:r>
            <a:r>
              <a:rPr lang="en-US"/>
              <a:t>s are required to take formal action, such as reporting to certification boards, licensing bodies, or professional ethics committees.</a:t>
            </a:r>
            <a:endParaRPr/>
          </a:p>
          <a:p>
            <a:pPr indent="0" lvl="0" marL="0" rtl="0" algn="l">
              <a:spcBef>
                <a:spcPts val="0"/>
              </a:spcBef>
              <a:spcAft>
                <a:spcPts val="0"/>
              </a:spcAft>
              <a:buNone/>
            </a:pPr>
            <a:r>
              <a:t/>
            </a:r>
            <a:endParaRPr/>
          </a:p>
        </p:txBody>
      </p:sp>
      <p:sp>
        <p:nvSpPr>
          <p:cNvPr id="144" name="Google Shape;14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DONA </a:t>
            </a:r>
            <a:endParaRPr/>
          </a:p>
          <a:p>
            <a:pPr indent="0" lvl="0" marL="0" rtl="0" algn="l">
              <a:spcBef>
                <a:spcPts val="0"/>
              </a:spcBef>
              <a:spcAft>
                <a:spcPts val="0"/>
              </a:spcAft>
              <a:buNone/>
            </a:pPr>
            <a:r>
              <a:rPr lang="en-US"/>
              <a:t>Organizational Actions for Queries and Complaints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2400"/>
              <a:t>When a colleague is acting unethically,</a:t>
            </a:r>
            <a:endParaRPr/>
          </a:p>
          <a:p>
            <a:pPr indent="0" lvl="1" marL="457200" rtl="0" algn="l">
              <a:spcBef>
                <a:spcPts val="0"/>
              </a:spcBef>
              <a:spcAft>
                <a:spcPts val="0"/>
              </a:spcAft>
              <a:buNone/>
            </a:pPr>
            <a:r>
              <a:rPr lang="en-US" sz="2000"/>
              <a:t>If comfortable, contact the individual directly</a:t>
            </a:r>
            <a:endParaRPr/>
          </a:p>
          <a:p>
            <a:pPr indent="0" lvl="1" marL="457200" rtl="0" algn="l">
              <a:spcBef>
                <a:spcPts val="0"/>
              </a:spcBef>
              <a:spcAft>
                <a:spcPts val="0"/>
              </a:spcAft>
              <a:buNone/>
            </a:pPr>
            <a:r>
              <a:rPr lang="en-US" sz="2000"/>
              <a:t>If no resolution, contact your professional organization</a:t>
            </a:r>
            <a:endParaRPr/>
          </a:p>
          <a:p>
            <a:pPr indent="0" lvl="0" marL="0" rtl="0" algn="l">
              <a:spcBef>
                <a:spcPts val="0"/>
              </a:spcBef>
              <a:spcAft>
                <a:spcPts val="0"/>
              </a:spcAft>
              <a:buNone/>
            </a:pPr>
            <a:r>
              <a:rPr lang="en-US" sz="2400"/>
              <a:t>If you are accused of unethical behavior:</a:t>
            </a:r>
            <a:endParaRPr/>
          </a:p>
          <a:p>
            <a:pPr indent="0" lvl="1" marL="457200" rtl="0" algn="l">
              <a:spcBef>
                <a:spcPts val="0"/>
              </a:spcBef>
              <a:spcAft>
                <a:spcPts val="0"/>
              </a:spcAft>
              <a:buNone/>
            </a:pPr>
            <a:r>
              <a:rPr lang="en-US" sz="2000"/>
              <a:t>Contact your insurance company</a:t>
            </a:r>
            <a:endParaRPr/>
          </a:p>
          <a:p>
            <a:pPr indent="0" lvl="1" marL="457200" rtl="0" algn="l">
              <a:spcBef>
                <a:spcPts val="0"/>
              </a:spcBef>
              <a:spcAft>
                <a:spcPts val="0"/>
              </a:spcAft>
              <a:buNone/>
            </a:pPr>
            <a:r>
              <a:rPr lang="en-US" sz="2000"/>
              <a:t>Contact an attorney</a:t>
            </a:r>
            <a:endParaRPr/>
          </a:p>
          <a:p>
            <a:pPr indent="0" lvl="1" marL="457200" rtl="0" algn="l">
              <a:spcBef>
                <a:spcPts val="0"/>
              </a:spcBef>
              <a:spcAft>
                <a:spcPts val="0"/>
              </a:spcAft>
              <a:buNone/>
            </a:pPr>
            <a:r>
              <a:rPr lang="en-US" sz="2000"/>
              <a:t>Prepare documentation of your actions</a:t>
            </a:r>
            <a:endParaRPr/>
          </a:p>
          <a:p>
            <a:pPr indent="0" lvl="1" marL="457200" rtl="0" algn="l">
              <a:spcBef>
                <a:spcPts val="0"/>
              </a:spcBef>
              <a:spcAft>
                <a:spcPts val="0"/>
              </a:spcAft>
              <a:buNone/>
            </a:pPr>
            <a:r>
              <a:rPr lang="en-US" sz="2000"/>
              <a:t>Discuss with an ethics committee if one is available to you</a:t>
            </a:r>
            <a:endParaRPr/>
          </a:p>
          <a:p>
            <a:pPr indent="0" lvl="0" marL="0" rtl="0" algn="l">
              <a:spcBef>
                <a:spcPts val="0"/>
              </a:spcBef>
              <a:spcAft>
                <a:spcPts val="0"/>
              </a:spcAft>
              <a:buNone/>
            </a:pPr>
            <a:r>
              <a:t/>
            </a:r>
            <a:endParaRPr/>
          </a:p>
        </p:txBody>
      </p:sp>
      <p:sp>
        <p:nvSpPr>
          <p:cNvPr id="151" name="Google Shape;151;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h14b7af924aae31a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h14b7af924aae31a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Dezman  Steps in Ethical Decision-Making process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we are going to cover a process for ethical decision-making.  There are 7 steps in this process, but we are only covering 4 of these steps in your breakout rooms today, as we will not be able to study the applicable laws or consult with others in this exercise, nor will we be able to implement the decision and evaluate the results.  Here is the process:</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Step one – Identify the problem or dilemma</a:t>
            </a:r>
            <a:endParaRPr/>
          </a:p>
          <a:p>
            <a:pPr indent="0" lvl="1" marL="457200" rtl="0" algn="l">
              <a:spcBef>
                <a:spcPts val="0"/>
              </a:spcBef>
              <a:spcAft>
                <a:spcPts val="0"/>
              </a:spcAft>
              <a:buNone/>
            </a:pPr>
            <a:r>
              <a:rPr lang="en-US"/>
              <a:t>Is it an ethical issue or just a problem that may be administrative, cultural,  moral, or relational?</a:t>
            </a:r>
            <a:endParaRPr/>
          </a:p>
          <a:p>
            <a:pPr indent="0" lvl="1" marL="457200" rtl="0" algn="l">
              <a:spcBef>
                <a:spcPts val="0"/>
              </a:spcBef>
              <a:spcAft>
                <a:spcPts val="0"/>
              </a:spcAft>
              <a:buNone/>
            </a:pPr>
            <a:r>
              <a:rPr lang="en-US"/>
              <a:t>Evaluate the rights, responsibilities, and welfare of everyone affected</a:t>
            </a:r>
            <a:endParaRPr/>
          </a:p>
          <a:p>
            <a:pPr indent="0" lvl="1" marL="457200" rtl="0" algn="l">
              <a:spcBef>
                <a:spcPts val="0"/>
              </a:spcBef>
              <a:spcAft>
                <a:spcPts val="0"/>
              </a:spcAft>
              <a:buNone/>
            </a:pPr>
            <a:r>
              <a:rPr lang="en-US"/>
              <a:t>Determine which of the ethical principles are involved</a:t>
            </a:r>
            <a:endParaRPr/>
          </a:p>
          <a:p>
            <a:pPr indent="0" lvl="1" marL="457200" rtl="0" algn="l">
              <a:spcBef>
                <a:spcPts val="0"/>
              </a:spcBef>
              <a:spcAft>
                <a:spcPts val="0"/>
              </a:spcAft>
              <a:buNone/>
            </a:pPr>
            <a:r>
              <a:rPr lang="en-US"/>
              <a:t>Include cultural aspects</a:t>
            </a:r>
            <a:endParaRPr/>
          </a:p>
          <a:p>
            <a:pPr indent="0" lvl="0" marL="0" rtl="0" algn="l">
              <a:spcBef>
                <a:spcPts val="0"/>
              </a:spcBef>
              <a:spcAft>
                <a:spcPts val="0"/>
              </a:spcAft>
              <a:buNone/>
            </a:pPr>
            <a:r>
              <a:rPr b="1" lang="en-US"/>
              <a:t>Step two – Consult the relevant ethics code</a:t>
            </a:r>
            <a:endParaRPr/>
          </a:p>
          <a:p>
            <a:pPr indent="0" lvl="1" marL="457200" rtl="0" algn="l">
              <a:spcBef>
                <a:spcPts val="0"/>
              </a:spcBef>
              <a:spcAft>
                <a:spcPts val="0"/>
              </a:spcAft>
              <a:buNone/>
            </a:pPr>
            <a:r>
              <a:rPr lang="en-US"/>
              <a:t>Find any guidance that is available from your code</a:t>
            </a:r>
            <a:endParaRPr/>
          </a:p>
          <a:p>
            <a:pPr indent="0" lvl="1" marL="457200" rtl="0" algn="l">
              <a:spcBef>
                <a:spcPts val="0"/>
              </a:spcBef>
              <a:spcAft>
                <a:spcPts val="0"/>
              </a:spcAft>
              <a:buNone/>
            </a:pPr>
            <a:r>
              <a:rPr lang="en-US"/>
              <a:t>May be able to seek guidance from an ethics committee if your profession has one</a:t>
            </a:r>
            <a:endParaRPr/>
          </a:p>
          <a:p>
            <a:pPr indent="0" lvl="0" marL="0" rtl="0" algn="l">
              <a:spcBef>
                <a:spcPts val="0"/>
              </a:spcBef>
              <a:spcAft>
                <a:spcPts val="0"/>
              </a:spcAft>
              <a:buNone/>
            </a:pPr>
            <a:r>
              <a:rPr b="1" lang="en-US"/>
              <a:t>Step three – Know the applicable laws and regulations</a:t>
            </a:r>
            <a:endParaRPr/>
          </a:p>
          <a:p>
            <a:pPr indent="0" lvl="1" marL="457200" rtl="0" algn="l">
              <a:spcBef>
                <a:spcPts val="0"/>
              </a:spcBef>
              <a:spcAft>
                <a:spcPts val="0"/>
              </a:spcAft>
              <a:buNone/>
            </a:pPr>
            <a:r>
              <a:rPr lang="en-US"/>
              <a:t>Consider any laws or regulations that apply including those from your employer</a:t>
            </a:r>
            <a:endParaRPr/>
          </a:p>
          <a:p>
            <a:pPr indent="0" lvl="1" marL="457200" rtl="0" algn="l">
              <a:spcBef>
                <a:spcPts val="0"/>
              </a:spcBef>
              <a:spcAft>
                <a:spcPts val="0"/>
              </a:spcAft>
              <a:buNone/>
            </a:pPr>
            <a:r>
              <a:rPr lang="en-US"/>
              <a:t>Of particular importance are laws and regulations regarding confidentiality, reporting abuse, danger, parental rights, records, assessment, scope of practice</a:t>
            </a:r>
            <a:endParaRPr/>
          </a:p>
          <a:p>
            <a:pPr indent="0" lvl="0" marL="0" rtl="0" algn="l">
              <a:spcBef>
                <a:spcPts val="0"/>
              </a:spcBef>
              <a:spcAft>
                <a:spcPts val="0"/>
              </a:spcAft>
              <a:buNone/>
            </a:pPr>
            <a:r>
              <a:rPr b="1" lang="en-US"/>
              <a:t>Step four- Obtain consultation</a:t>
            </a:r>
            <a:endParaRPr/>
          </a:p>
          <a:p>
            <a:pPr indent="0" lvl="1" marL="457200" rtl="0" algn="l">
              <a:spcBef>
                <a:spcPts val="0"/>
              </a:spcBef>
              <a:spcAft>
                <a:spcPts val="0"/>
              </a:spcAft>
              <a:buNone/>
            </a:pPr>
            <a:r>
              <a:rPr lang="en-US"/>
              <a:t>Talk through your assessment of the situation and possible solutions</a:t>
            </a:r>
            <a:endParaRPr/>
          </a:p>
          <a:p>
            <a:pPr indent="0" lvl="1" marL="457200" rtl="0" algn="l">
              <a:spcBef>
                <a:spcPts val="0"/>
              </a:spcBef>
              <a:spcAft>
                <a:spcPts val="0"/>
              </a:spcAft>
              <a:buNone/>
            </a:pPr>
            <a:r>
              <a:rPr lang="en-US"/>
              <a:t>Must consider confidentiality when disclosing to others</a:t>
            </a:r>
            <a:endParaRPr/>
          </a:p>
          <a:p>
            <a:pPr indent="0" lvl="1" marL="457200" rtl="0" algn="l">
              <a:spcBef>
                <a:spcPts val="0"/>
              </a:spcBef>
              <a:spcAft>
                <a:spcPts val="0"/>
              </a:spcAft>
              <a:buNone/>
            </a:pPr>
            <a:r>
              <a:rPr lang="en-US"/>
              <a:t>For legal matters, consult an attorney</a:t>
            </a:r>
            <a:endParaRPr/>
          </a:p>
          <a:p>
            <a:pPr indent="0" lvl="0" marL="0" rtl="0" algn="l">
              <a:spcBef>
                <a:spcPts val="0"/>
              </a:spcBef>
              <a:spcAft>
                <a:spcPts val="0"/>
              </a:spcAft>
              <a:buNone/>
            </a:pPr>
            <a:r>
              <a:rPr b="1" lang="en-US"/>
              <a:t>Step five - Consider possible and probable courses of action</a:t>
            </a:r>
            <a:endParaRPr/>
          </a:p>
          <a:p>
            <a:pPr indent="0" lvl="1" marL="457200" rtl="0" algn="l">
              <a:spcBef>
                <a:spcPts val="0"/>
              </a:spcBef>
              <a:spcAft>
                <a:spcPts val="0"/>
              </a:spcAft>
              <a:buNone/>
            </a:pPr>
            <a:r>
              <a:rPr lang="en-US"/>
              <a:t>Identify the range of courses of action</a:t>
            </a:r>
            <a:endParaRPr/>
          </a:p>
          <a:p>
            <a:pPr indent="0" lvl="1" marL="457200" rtl="0" algn="l">
              <a:spcBef>
                <a:spcPts val="0"/>
              </a:spcBef>
              <a:spcAft>
                <a:spcPts val="0"/>
              </a:spcAft>
              <a:buNone/>
            </a:pPr>
            <a:r>
              <a:rPr lang="en-US"/>
              <a:t>Create a list of possible solutions</a:t>
            </a:r>
            <a:endParaRPr/>
          </a:p>
          <a:p>
            <a:pPr indent="0" lvl="1" marL="457200" rtl="0" algn="l">
              <a:spcBef>
                <a:spcPts val="0"/>
              </a:spcBef>
              <a:spcAft>
                <a:spcPts val="0"/>
              </a:spcAft>
              <a:buNone/>
            </a:pPr>
            <a:r>
              <a:rPr lang="en-US"/>
              <a:t>Determine what might happen if each is enacted</a:t>
            </a:r>
            <a:endParaRPr/>
          </a:p>
          <a:p>
            <a:pPr indent="0" lvl="1" marL="457200" marR="0" rtl="0" algn="l">
              <a:lnSpc>
                <a:spcPct val="100000"/>
              </a:lnSpc>
              <a:spcBef>
                <a:spcPts val="0"/>
              </a:spcBef>
              <a:spcAft>
                <a:spcPts val="0"/>
              </a:spcAft>
              <a:buClr>
                <a:schemeClr val="lt1"/>
              </a:buClr>
              <a:buSzPts val="1200"/>
              <a:buFont typeface="Arial"/>
              <a:buNone/>
            </a:pPr>
            <a:r>
              <a:rPr lang="en-US"/>
              <a:t>Consider the risks and benefits of each action</a:t>
            </a:r>
            <a:endParaRPr/>
          </a:p>
          <a:p>
            <a:pPr indent="0" lvl="0" marL="0" rtl="0" algn="l">
              <a:spcBef>
                <a:spcPts val="0"/>
              </a:spcBef>
              <a:spcAft>
                <a:spcPts val="0"/>
              </a:spcAft>
              <a:buNone/>
            </a:pPr>
            <a:r>
              <a:rPr b="1" lang="en-US"/>
              <a:t>Step six - </a:t>
            </a:r>
            <a:r>
              <a:rPr b="1" lang="en-US" sz="1200"/>
              <a:t>Consider possible consequences of each solution and select the most appropriate course of action</a:t>
            </a:r>
            <a:endParaRPr b="0"/>
          </a:p>
          <a:p>
            <a:pPr indent="0" lvl="0" marL="0" marR="0" rtl="0" algn="l">
              <a:lnSpc>
                <a:spcPct val="100000"/>
              </a:lnSpc>
              <a:spcBef>
                <a:spcPts val="0"/>
              </a:spcBef>
              <a:spcAft>
                <a:spcPts val="0"/>
              </a:spcAft>
              <a:buClr>
                <a:schemeClr val="lt1"/>
              </a:buClr>
              <a:buSzPts val="1200"/>
              <a:buFont typeface="Arial"/>
              <a:buNone/>
            </a:pPr>
            <a:r>
              <a:rPr b="1" lang="en-US"/>
              <a:t>Step seven - Follow up on the effectiveness of the outcome</a:t>
            </a:r>
            <a:endParaRPr/>
          </a:p>
          <a:p>
            <a:pPr indent="0" lvl="0" marL="0" rtl="0" algn="l">
              <a:spcBef>
                <a:spcPts val="0"/>
              </a:spcBef>
              <a:spcAft>
                <a:spcPts val="0"/>
              </a:spcAft>
              <a:buNone/>
            </a:pPr>
            <a:r>
              <a:t/>
            </a:r>
            <a:endParaRPr b="1"/>
          </a:p>
          <a:p>
            <a:pPr indent="0" lvl="1" marL="457200" marR="0" rtl="0" algn="l">
              <a:lnSpc>
                <a:spcPct val="100000"/>
              </a:lnSpc>
              <a:spcBef>
                <a:spcPts val="0"/>
              </a:spcBef>
              <a:spcAft>
                <a:spcPts val="0"/>
              </a:spcAft>
              <a:buClr>
                <a:schemeClr val="dk1"/>
              </a:buClr>
              <a:buSzPts val="1200"/>
              <a:buFont typeface="Arial"/>
              <a:buNone/>
            </a:pPr>
            <a:r>
              <a:t/>
            </a:r>
            <a:endParaRPr b="1"/>
          </a:p>
          <a:p>
            <a:pPr indent="0" lvl="1" marL="457200" rtl="0" algn="l">
              <a:spcBef>
                <a:spcPts val="0"/>
              </a:spcBef>
              <a:spcAft>
                <a:spcPts val="0"/>
              </a:spcAft>
              <a:buNone/>
            </a:pPr>
            <a:r>
              <a:t/>
            </a:r>
            <a:endParaRPr/>
          </a:p>
          <a:p>
            <a:pPr indent="0" lvl="1" marL="457200" rtl="0" algn="l">
              <a:spcBef>
                <a:spcPts val="0"/>
              </a:spcBef>
              <a:spcAft>
                <a:spcPts val="0"/>
              </a:spcAft>
              <a:buNone/>
            </a:pPr>
            <a:r>
              <a:t/>
            </a:r>
            <a:endParaRPr/>
          </a:p>
        </p:txBody>
      </p:sp>
      <p:sp>
        <p:nvSpPr>
          <p:cNvPr id="158" name="Google Shape;158;h14b7af924aae31a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h14b7af924aae31a4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h14b7af924aae31a4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1" marL="457200" rtl="0" algn="l">
              <a:spcBef>
                <a:spcPts val="0"/>
              </a:spcBef>
              <a:spcAft>
                <a:spcPts val="0"/>
              </a:spcAft>
              <a:buNone/>
            </a:pPr>
            <a:r>
              <a:rPr lang="en-US"/>
              <a:t>Dezman explained that we’re going to go through the decision-making process to solve some ethical dilemnas here, but only using 4 of the 7 steps – Identify the problem; consult the relevant code of ethics; consider possible solutions and then consider possible consequences of each solution and select the most appropriate course of action.</a:t>
            </a:r>
            <a:endParaRPr/>
          </a:p>
          <a:p>
            <a:pPr indent="0" lvl="1" marL="457200" rtl="0" algn="l">
              <a:spcBef>
                <a:spcPts val="0"/>
              </a:spcBef>
              <a:spcAft>
                <a:spcPts val="0"/>
              </a:spcAft>
              <a:buNone/>
            </a:pPr>
            <a:r>
              <a:t/>
            </a:r>
            <a:endParaRPr/>
          </a:p>
          <a:p>
            <a:pPr indent="0" lvl="1" marL="457200" rtl="0" algn="l">
              <a:spcBef>
                <a:spcPts val="0"/>
              </a:spcBef>
              <a:spcAft>
                <a:spcPts val="0"/>
              </a:spcAft>
              <a:buNone/>
            </a:pPr>
            <a:r>
              <a:rPr lang="en-US"/>
              <a:t>That last step actually is two steps, isn’t it?</a:t>
            </a:r>
            <a:endParaRPr/>
          </a:p>
        </p:txBody>
      </p:sp>
      <p:sp>
        <p:nvSpPr>
          <p:cNvPr id="165" name="Google Shape;165;h14b7af924aae31a4_0_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h14b7af924aae31a4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h14b7af924aae31a4_0_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We’ll call them Step 6a - consider possible consequences of each solution, and THEN Step 6b – selection the most appropriate course of action.</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rPr lang="en-US"/>
              <a:t>Now that you’ve reviewed the ethical principles that we’re covering in this webinar, AND the steps you can use to resolve ethical dilemmas, we’re going to give you a chance to try it out!  You’re going to go into a breakout room and someone will volunteer to be the moderator to help the group go from one step to the next, and someone will volunteer to keep track of time.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But first, I want to warn you that it isn’t easy to stick to the process!  Once you’ve identified the problem you’ll be SOO tempted to start coming up with solutions!  And once you’ve come up with some solutions, you’ll be SO tempted to pick one without considering all of them and their consequences.  So everyone help the moderator keep the group on course, and when someone starts jumping ahead with solutions, or starts to choose one of the solutions before considering their consequences, the rest of you gently but firmly remind everyone that you need to take a breath, step back and go through the process.</a:t>
            </a:r>
            <a:endParaRPr/>
          </a:p>
          <a:p>
            <a:pPr indent="0" lvl="1" marL="457200" rtl="0" algn="l">
              <a:spcBef>
                <a:spcPts val="0"/>
              </a:spcBef>
              <a:spcAft>
                <a:spcPts val="0"/>
              </a:spcAft>
              <a:buNone/>
            </a:pPr>
            <a:r>
              <a:t/>
            </a:r>
            <a:endParaRPr/>
          </a:p>
          <a:p>
            <a:pPr indent="0" lvl="1" marL="457200" rtl="0" algn="l">
              <a:spcBef>
                <a:spcPts val="0"/>
              </a:spcBef>
              <a:spcAft>
                <a:spcPts val="0"/>
              </a:spcAft>
              <a:buClr>
                <a:schemeClr val="dk1"/>
              </a:buClr>
              <a:buFont typeface="Arial"/>
              <a:buNone/>
            </a:pPr>
            <a:r>
              <a:t/>
            </a:r>
            <a:endParaRPr/>
          </a:p>
          <a:p>
            <a:pPr indent="0" lvl="1" marL="457200" rtl="0" algn="l">
              <a:spcBef>
                <a:spcPts val="0"/>
              </a:spcBef>
              <a:spcAft>
                <a:spcPts val="0"/>
              </a:spcAft>
              <a:buNone/>
            </a:pPr>
            <a:r>
              <a:t/>
            </a:r>
            <a:endParaRPr/>
          </a:p>
        </p:txBody>
      </p:sp>
      <p:sp>
        <p:nvSpPr>
          <p:cNvPr id="172" name="Google Shape;172;h14b7af924aae31a4_0_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lang="en-US" sz="2800"/>
              <a:t>DONA Okay, here’s how this will go.  </a:t>
            </a:r>
            <a:endParaRPr sz="2800"/>
          </a:p>
          <a:p>
            <a:pPr indent="-255270" lvl="0" marL="228600" rtl="0" algn="l">
              <a:lnSpc>
                <a:spcPct val="90000"/>
              </a:lnSpc>
              <a:spcBef>
                <a:spcPts val="1000"/>
              </a:spcBef>
              <a:spcAft>
                <a:spcPts val="0"/>
              </a:spcAft>
              <a:buClr>
                <a:schemeClr val="dk1"/>
              </a:buClr>
              <a:buSzPts val="2800"/>
              <a:buChar char="•"/>
            </a:pPr>
            <a:r>
              <a:rPr lang="en-US" sz="2800"/>
              <a:t>You will be placed into a zoom breakout room with participants in various disciplines to go through the process with a case study of one of the ethical principles.</a:t>
            </a:r>
            <a:endParaRPr sz="2800"/>
          </a:p>
          <a:p>
            <a:pPr indent="-255270" lvl="0" marL="228600" rtl="0" algn="l">
              <a:lnSpc>
                <a:spcPct val="90000"/>
              </a:lnSpc>
              <a:spcBef>
                <a:spcPts val="1000"/>
              </a:spcBef>
              <a:spcAft>
                <a:spcPts val="0"/>
              </a:spcAft>
              <a:buClr>
                <a:schemeClr val="dk1"/>
              </a:buClr>
              <a:buSzPts val="2800"/>
              <a:buChar char="•"/>
            </a:pPr>
            <a:r>
              <a:rPr lang="en-US" sz="2800"/>
              <a:t>We’re putting a link into the chat that a case study and asked to use code principles and the decision-making model to resolve the issue presented in the case study</a:t>
            </a:r>
            <a:endParaRPr sz="2800"/>
          </a:p>
          <a:p>
            <a:pPr indent="-255270" lvl="0" marL="228600" rtl="0" algn="l">
              <a:lnSpc>
                <a:spcPct val="90000"/>
              </a:lnSpc>
              <a:spcBef>
                <a:spcPts val="1000"/>
              </a:spcBef>
              <a:spcAft>
                <a:spcPts val="0"/>
              </a:spcAft>
              <a:buClr>
                <a:schemeClr val="dk1"/>
              </a:buClr>
              <a:buSzPts val="2800"/>
              <a:buChar char="•"/>
            </a:pPr>
            <a:r>
              <a:rPr lang="en-US" sz="2800"/>
              <a:t>to discuss the problem and come to a decision on how to resolve the issue </a:t>
            </a:r>
            <a:endParaRPr sz="2800"/>
          </a:p>
          <a:p>
            <a:pPr indent="-255270" lvl="0" marL="228600" rtl="0" algn="l">
              <a:lnSpc>
                <a:spcPct val="90000"/>
              </a:lnSpc>
              <a:spcBef>
                <a:spcPts val="1000"/>
              </a:spcBef>
              <a:spcAft>
                <a:spcPts val="0"/>
              </a:spcAft>
              <a:buClr>
                <a:schemeClr val="dk1"/>
              </a:buClr>
              <a:buSzPts val="2800"/>
              <a:buChar char="•"/>
            </a:pPr>
            <a:r>
              <a:rPr lang="en-US" sz="2800"/>
              <a:t>After entering the group room, select a group facilitator and a group reporter</a:t>
            </a:r>
            <a:endParaRPr sz="2800"/>
          </a:p>
          <a:p>
            <a:pPr indent="-255270" lvl="0" marL="228600" rtl="0" algn="l">
              <a:lnSpc>
                <a:spcPct val="90000"/>
              </a:lnSpc>
              <a:spcBef>
                <a:spcPts val="1000"/>
              </a:spcBef>
              <a:spcAft>
                <a:spcPts val="0"/>
              </a:spcAft>
              <a:buClr>
                <a:schemeClr val="dk1"/>
              </a:buClr>
              <a:buSzPts val="2800"/>
              <a:buChar char="•"/>
            </a:pPr>
            <a:r>
              <a:rPr lang="en-US" sz="2800"/>
              <a:t>If you have a code from your discipline, find the applicable principle and statements in that code</a:t>
            </a:r>
            <a:endParaRPr sz="2800"/>
          </a:p>
          <a:p>
            <a:pPr indent="-255270" lvl="0" marL="228600" rtl="0" algn="l">
              <a:lnSpc>
                <a:spcPct val="90000"/>
              </a:lnSpc>
              <a:spcBef>
                <a:spcPts val="1000"/>
              </a:spcBef>
              <a:spcAft>
                <a:spcPts val="0"/>
              </a:spcAft>
              <a:buClr>
                <a:schemeClr val="dk1"/>
              </a:buClr>
              <a:buSzPts val="2800"/>
              <a:buChar char="•"/>
            </a:pPr>
            <a:r>
              <a:rPr lang="en-US" sz="2800"/>
              <a:t>If you do not have a disciplinary code, use the AER Code</a:t>
            </a:r>
            <a:endParaRPr sz="2800"/>
          </a:p>
          <a:p>
            <a:pPr indent="-255270" lvl="0" marL="228600" rtl="0" algn="l">
              <a:lnSpc>
                <a:spcPct val="90000"/>
              </a:lnSpc>
              <a:spcBef>
                <a:spcPts val="1000"/>
              </a:spcBef>
              <a:spcAft>
                <a:spcPts val="0"/>
              </a:spcAft>
              <a:buClr>
                <a:schemeClr val="dk1"/>
              </a:buClr>
              <a:buSzPts val="2800"/>
              <a:buChar char="•"/>
            </a:pPr>
            <a:r>
              <a:rPr lang="en-US" sz="2800"/>
              <a:t>The facilitator should guide the group in using the decision-making model to come to a solution to the problem in the accompanying case study</a:t>
            </a:r>
            <a:endParaRPr sz="2800"/>
          </a:p>
          <a:p>
            <a:pPr indent="-255270" lvl="0" marL="228600" rtl="0" algn="l">
              <a:lnSpc>
                <a:spcPct val="90000"/>
              </a:lnSpc>
              <a:spcBef>
                <a:spcPts val="1000"/>
              </a:spcBef>
              <a:spcAft>
                <a:spcPts val="0"/>
              </a:spcAft>
              <a:buClr>
                <a:schemeClr val="dk1"/>
              </a:buClr>
              <a:buSzPts val="2800"/>
              <a:buChar char="•"/>
            </a:pPr>
            <a:r>
              <a:rPr lang="en-US" sz="2800"/>
              <a:t>You will have 30 minutes after which we will come back together to report on each group’s solution and the dilemmas delt with</a:t>
            </a:r>
            <a:endParaRPr sz="2800"/>
          </a:p>
          <a:p>
            <a:pPr indent="-77470" lvl="0" marL="228600" rtl="0" algn="l">
              <a:lnSpc>
                <a:spcPct val="90000"/>
              </a:lnSpc>
              <a:spcBef>
                <a:spcPts val="1000"/>
              </a:spcBef>
              <a:spcAft>
                <a:spcPts val="0"/>
              </a:spcAft>
              <a:buClr>
                <a:schemeClr val="dk1"/>
              </a:buClr>
              <a:buSzPts val="2800"/>
              <a:buFont typeface="Arial"/>
              <a:buNone/>
            </a:pPr>
            <a:r>
              <a:t/>
            </a:r>
            <a:endParaRPr sz="2800"/>
          </a:p>
          <a:p>
            <a:pPr indent="-77470" lvl="0" marL="228600" rtl="0" algn="l">
              <a:lnSpc>
                <a:spcPct val="90000"/>
              </a:lnSpc>
              <a:spcBef>
                <a:spcPts val="1000"/>
              </a:spcBef>
              <a:spcAft>
                <a:spcPts val="0"/>
              </a:spcAft>
              <a:buClr>
                <a:schemeClr val="dk1"/>
              </a:buClr>
              <a:buSzPts val="2800"/>
              <a:buFont typeface="Arial"/>
              <a:buNone/>
            </a:pPr>
            <a:r>
              <a:t/>
            </a:r>
            <a:endParaRPr sz="2800"/>
          </a:p>
          <a:p>
            <a:pPr indent="-77470" lvl="0" marL="228600" rtl="0" algn="l">
              <a:lnSpc>
                <a:spcPct val="90000"/>
              </a:lnSpc>
              <a:spcBef>
                <a:spcPts val="1000"/>
              </a:spcBef>
              <a:spcAft>
                <a:spcPts val="0"/>
              </a:spcAft>
              <a:buClr>
                <a:schemeClr val="dk1"/>
              </a:buClr>
              <a:buSzPts val="2800"/>
              <a:buFont typeface="Arial"/>
              <a:buNone/>
            </a:pPr>
            <a:r>
              <a:t/>
            </a:r>
            <a:endParaRPr sz="2800"/>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t/>
            </a:r>
            <a:endParaRPr/>
          </a:p>
        </p:txBody>
      </p:sp>
      <p:sp>
        <p:nvSpPr>
          <p:cNvPr id="179" name="Google Shape;17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lang="en-US" sz="2800"/>
              <a:t>DONA </a:t>
            </a:r>
            <a:r>
              <a:rPr lang="en-US" sz="2800"/>
              <a:t>You will next be provided with a case study and asked to use code principles and the decision-making model to resolve the issue presented in the case study</a:t>
            </a:r>
            <a:endParaRPr sz="2800"/>
          </a:p>
          <a:p>
            <a:pPr indent="-255270" lvl="0" marL="228600" rtl="0" algn="l">
              <a:lnSpc>
                <a:spcPct val="90000"/>
              </a:lnSpc>
              <a:spcBef>
                <a:spcPts val="1000"/>
              </a:spcBef>
              <a:spcAft>
                <a:spcPts val="0"/>
              </a:spcAft>
              <a:buClr>
                <a:schemeClr val="dk1"/>
              </a:buClr>
              <a:buSzPts val="2800"/>
              <a:buChar char="•"/>
            </a:pPr>
            <a:r>
              <a:rPr lang="en-US" sz="2800"/>
              <a:t>You will be placed into a zoom breakout room with participants in various disciplines to discuss the problem and come to a decision on how to resolve the issue </a:t>
            </a:r>
            <a:endParaRPr sz="2800"/>
          </a:p>
          <a:p>
            <a:pPr indent="-255270" lvl="0" marL="228600" rtl="0" algn="l">
              <a:lnSpc>
                <a:spcPct val="90000"/>
              </a:lnSpc>
              <a:spcBef>
                <a:spcPts val="1000"/>
              </a:spcBef>
              <a:spcAft>
                <a:spcPts val="0"/>
              </a:spcAft>
              <a:buClr>
                <a:schemeClr val="dk1"/>
              </a:buClr>
              <a:buSzPts val="2800"/>
              <a:buChar char="•"/>
            </a:pPr>
            <a:r>
              <a:rPr lang="en-US" sz="2800"/>
              <a:t>After entering the group room, select a group facilitator and a group reporter</a:t>
            </a:r>
            <a:endParaRPr sz="2800"/>
          </a:p>
          <a:p>
            <a:pPr indent="-255270" lvl="0" marL="228600" rtl="0" algn="l">
              <a:lnSpc>
                <a:spcPct val="90000"/>
              </a:lnSpc>
              <a:spcBef>
                <a:spcPts val="1000"/>
              </a:spcBef>
              <a:spcAft>
                <a:spcPts val="0"/>
              </a:spcAft>
              <a:buClr>
                <a:schemeClr val="dk1"/>
              </a:buClr>
              <a:buSzPts val="2800"/>
              <a:buChar char="•"/>
            </a:pPr>
            <a:r>
              <a:rPr lang="en-US" sz="2800"/>
              <a:t>If you have a code from your discipline, find the applicable principle and statements in that code</a:t>
            </a:r>
            <a:endParaRPr sz="2800"/>
          </a:p>
          <a:p>
            <a:pPr indent="-255270" lvl="0" marL="228600" rtl="0" algn="l">
              <a:lnSpc>
                <a:spcPct val="90000"/>
              </a:lnSpc>
              <a:spcBef>
                <a:spcPts val="1000"/>
              </a:spcBef>
              <a:spcAft>
                <a:spcPts val="0"/>
              </a:spcAft>
              <a:buClr>
                <a:schemeClr val="dk1"/>
              </a:buClr>
              <a:buSzPts val="2800"/>
              <a:buChar char="•"/>
            </a:pPr>
            <a:r>
              <a:rPr lang="en-US" sz="2800"/>
              <a:t>If you do not have a disciplinary code, use the AER Code</a:t>
            </a:r>
            <a:endParaRPr sz="2800"/>
          </a:p>
          <a:p>
            <a:pPr indent="-255270" lvl="0" marL="228600" rtl="0" algn="l">
              <a:lnSpc>
                <a:spcPct val="90000"/>
              </a:lnSpc>
              <a:spcBef>
                <a:spcPts val="1000"/>
              </a:spcBef>
              <a:spcAft>
                <a:spcPts val="0"/>
              </a:spcAft>
              <a:buClr>
                <a:schemeClr val="dk1"/>
              </a:buClr>
              <a:buSzPts val="2800"/>
              <a:buChar char="•"/>
            </a:pPr>
            <a:r>
              <a:rPr lang="en-US" sz="2800"/>
              <a:t>The facilitator should guide the group in using the decision-making model to come to a solution to the problem in the accompanying case study</a:t>
            </a:r>
            <a:endParaRPr sz="2800"/>
          </a:p>
          <a:p>
            <a:pPr indent="-255270" lvl="0" marL="228600" rtl="0" algn="l">
              <a:lnSpc>
                <a:spcPct val="90000"/>
              </a:lnSpc>
              <a:spcBef>
                <a:spcPts val="1000"/>
              </a:spcBef>
              <a:spcAft>
                <a:spcPts val="0"/>
              </a:spcAft>
              <a:buClr>
                <a:schemeClr val="dk1"/>
              </a:buClr>
              <a:buSzPts val="2800"/>
              <a:buChar char="•"/>
            </a:pPr>
            <a:r>
              <a:rPr lang="en-US" sz="2800"/>
              <a:t>You will have 30 minutes after which we will come back together to report on each group’s solution and the dilemmas delt with</a:t>
            </a:r>
            <a:endParaRPr sz="2800"/>
          </a:p>
          <a:p>
            <a:pPr indent="-77470" lvl="0" marL="228600" rtl="0" algn="l">
              <a:lnSpc>
                <a:spcPct val="90000"/>
              </a:lnSpc>
              <a:spcBef>
                <a:spcPts val="1000"/>
              </a:spcBef>
              <a:spcAft>
                <a:spcPts val="0"/>
              </a:spcAft>
              <a:buClr>
                <a:schemeClr val="dk1"/>
              </a:buClr>
              <a:buSzPts val="2800"/>
              <a:buFont typeface="Arial"/>
              <a:buNone/>
            </a:pPr>
            <a:r>
              <a:t/>
            </a:r>
            <a:endParaRPr sz="2800"/>
          </a:p>
          <a:p>
            <a:pPr indent="-77470" lvl="0" marL="228600" rtl="0" algn="l">
              <a:lnSpc>
                <a:spcPct val="90000"/>
              </a:lnSpc>
              <a:spcBef>
                <a:spcPts val="1000"/>
              </a:spcBef>
              <a:spcAft>
                <a:spcPts val="0"/>
              </a:spcAft>
              <a:buClr>
                <a:schemeClr val="dk1"/>
              </a:buClr>
              <a:buSzPts val="2800"/>
              <a:buFont typeface="Arial"/>
              <a:buNone/>
            </a:pPr>
            <a:r>
              <a:t/>
            </a:r>
            <a:endParaRPr sz="2800"/>
          </a:p>
          <a:p>
            <a:pPr indent="-77470" lvl="0" marL="228600" rtl="0" algn="l">
              <a:lnSpc>
                <a:spcPct val="90000"/>
              </a:lnSpc>
              <a:spcBef>
                <a:spcPts val="1000"/>
              </a:spcBef>
              <a:spcAft>
                <a:spcPts val="0"/>
              </a:spcAft>
              <a:buClr>
                <a:schemeClr val="dk1"/>
              </a:buClr>
              <a:buSzPts val="2800"/>
              <a:buFont typeface="Arial"/>
              <a:buNone/>
            </a:pPr>
            <a:r>
              <a:t/>
            </a:r>
            <a:endParaRPr sz="2800"/>
          </a:p>
          <a:p>
            <a:pPr indent="0" lvl="0" marL="0" rtl="0" algn="l">
              <a:spcBef>
                <a:spcPts val="0"/>
              </a:spcBef>
              <a:spcAft>
                <a:spcPts val="0"/>
              </a:spcAft>
              <a:buNone/>
            </a:pPr>
            <a:r>
              <a:t/>
            </a:r>
            <a:endParaRPr/>
          </a:p>
        </p:txBody>
      </p:sp>
      <p:sp>
        <p:nvSpPr>
          <p:cNvPr id="186" name="Google Shape;18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7 – Advertising and Public Statements</a:t>
            </a:r>
            <a:endParaRPr/>
          </a:p>
        </p:txBody>
      </p:sp>
      <p:sp>
        <p:nvSpPr>
          <p:cNvPr id="194" name="Google Shape;19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8:  Assessment</a:t>
            </a:r>
            <a:endParaRPr/>
          </a:p>
        </p:txBody>
      </p:sp>
      <p:sp>
        <p:nvSpPr>
          <p:cNvPr id="201" name="Google Shape;20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9:  Professional Business Practices</a:t>
            </a:r>
            <a:endParaRPr/>
          </a:p>
        </p:txBody>
      </p:sp>
      <p:sp>
        <p:nvSpPr>
          <p:cNvPr id="208" name="Google Shape;20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12: Administration</a:t>
            </a:r>
            <a:endParaRPr/>
          </a:p>
        </p:txBody>
      </p:sp>
      <p:sp>
        <p:nvSpPr>
          <p:cNvPr id="215" name="Google Shape;21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13:  Organizational Action regarding Professional Business Practices </a:t>
            </a:r>
            <a:endParaRPr/>
          </a:p>
        </p:txBody>
      </p:sp>
      <p:sp>
        <p:nvSpPr>
          <p:cNvPr id="222" name="Google Shape;22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Discussion of Solution</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lt1"/>
              </a:buClr>
              <a:buSzPts val="1200"/>
              <a:buFont typeface="Arial"/>
              <a:buNone/>
            </a:pPr>
            <a:r>
              <a:rPr lang="en-US">
                <a:solidFill>
                  <a:schemeClr val="lt1"/>
                </a:solidFill>
              </a:rPr>
              <a:t>Group reporter reads the solution agreed upon by the group and provides a brief explanation</a:t>
            </a:r>
            <a:endParaRPr/>
          </a:p>
          <a:p>
            <a:pPr indent="0" lvl="0" marL="0" rtl="0" algn="l">
              <a:spcBef>
                <a:spcPts val="0"/>
              </a:spcBef>
              <a:spcAft>
                <a:spcPts val="0"/>
              </a:spcAft>
              <a:buNone/>
            </a:pPr>
            <a:r>
              <a:t/>
            </a:r>
            <a:endParaRPr/>
          </a:p>
        </p:txBody>
      </p:sp>
      <p:sp>
        <p:nvSpPr>
          <p:cNvPr id="229" name="Google Shape;22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7:  Advertising and Public Statements</a:t>
            </a:r>
            <a:endParaRPr/>
          </a:p>
        </p:txBody>
      </p:sp>
      <p:sp>
        <p:nvSpPr>
          <p:cNvPr id="243" name="Google Shape;24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7:  Assessment</a:t>
            </a:r>
            <a:endParaRPr/>
          </a:p>
        </p:txBody>
      </p:sp>
      <p:sp>
        <p:nvSpPr>
          <p:cNvPr id="250" name="Google Shape;250;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9: Professional Business Practices</a:t>
            </a:r>
            <a:endParaRPr/>
          </a:p>
        </p:txBody>
      </p:sp>
      <p:sp>
        <p:nvSpPr>
          <p:cNvPr id="257" name="Google Shape;25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12: Administration</a:t>
            </a:r>
            <a:endParaRPr/>
          </a:p>
        </p:txBody>
      </p:sp>
      <p:sp>
        <p:nvSpPr>
          <p:cNvPr id="264" name="Google Shape;264;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Principle 13: Organizational Action regarding unethical behavior</a:t>
            </a:r>
            <a:endParaRPr/>
          </a:p>
        </p:txBody>
      </p:sp>
      <p:sp>
        <p:nvSpPr>
          <p:cNvPr id="271" name="Google Shape;271;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Discussion of Solution</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lt1"/>
              </a:buClr>
              <a:buSzPts val="1200"/>
              <a:buFont typeface="Arial"/>
              <a:buNone/>
            </a:pPr>
            <a:r>
              <a:rPr lang="en-US">
                <a:solidFill>
                  <a:schemeClr val="lt1"/>
                </a:solidFill>
              </a:rPr>
              <a:t>Group reporter reads the solution agreed upon by the group and provides a brief explanation</a:t>
            </a:r>
            <a:endParaRPr/>
          </a:p>
          <a:p>
            <a:pPr indent="0" lvl="0" marL="0" rtl="0" algn="l">
              <a:spcBef>
                <a:spcPts val="0"/>
              </a:spcBef>
              <a:spcAft>
                <a:spcPts val="0"/>
              </a:spcAft>
              <a:buNone/>
            </a:pPr>
            <a:r>
              <a:t/>
            </a:r>
            <a:endParaRPr/>
          </a:p>
        </p:txBody>
      </p:sp>
      <p:sp>
        <p:nvSpPr>
          <p:cNvPr id="278" name="Google Shape;278;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Overall Conclusions</a:t>
            </a:r>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US">
                <a:solidFill>
                  <a:schemeClr val="lt1"/>
                </a:solidFill>
              </a:rPr>
              <a:t>Wrap-up from session two</a:t>
            </a:r>
            <a:endParaRPr/>
          </a:p>
          <a:p>
            <a:pPr indent="0" lvl="0" marL="0" rtl="0" algn="l">
              <a:spcBef>
                <a:spcPts val="0"/>
              </a:spcBef>
              <a:spcAft>
                <a:spcPts val="0"/>
              </a:spcAft>
              <a:buNone/>
            </a:pPr>
            <a:r>
              <a:rPr lang="en-US">
                <a:solidFill>
                  <a:schemeClr val="lt1"/>
                </a:solidFill>
              </a:rPr>
              <a:t>Preview of sessions three</a:t>
            </a:r>
            <a:endParaRPr/>
          </a:p>
          <a:p>
            <a:pPr indent="0" lvl="0" marL="0" rtl="0" algn="l">
              <a:spcBef>
                <a:spcPts val="0"/>
              </a:spcBef>
              <a:spcAft>
                <a:spcPts val="0"/>
              </a:spcAft>
              <a:buNone/>
            </a:pPr>
            <a:r>
              <a:t/>
            </a:r>
            <a:endParaRPr/>
          </a:p>
        </p:txBody>
      </p:sp>
      <p:sp>
        <p:nvSpPr>
          <p:cNvPr id="285" name="Google Shape;28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Concluding Remarks</a:t>
            </a:r>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US">
                <a:solidFill>
                  <a:schemeClr val="lt1"/>
                </a:solidFill>
              </a:rPr>
              <a:t>Always use the decision-making process</a:t>
            </a:r>
            <a:endParaRPr/>
          </a:p>
          <a:p>
            <a:pPr indent="0" lvl="0" marL="0" rtl="0" algn="l">
              <a:spcBef>
                <a:spcPts val="0"/>
              </a:spcBef>
              <a:spcAft>
                <a:spcPts val="0"/>
              </a:spcAft>
              <a:buNone/>
            </a:pPr>
            <a:r>
              <a:rPr lang="en-US">
                <a:solidFill>
                  <a:schemeClr val="lt1"/>
                </a:solidFill>
              </a:rPr>
              <a:t>Select the approach that does the least amount of harm</a:t>
            </a:r>
            <a:endParaRPr/>
          </a:p>
          <a:p>
            <a:pPr indent="0" lvl="0" marL="0" rtl="0" algn="l">
              <a:spcBef>
                <a:spcPts val="0"/>
              </a:spcBef>
              <a:spcAft>
                <a:spcPts val="0"/>
              </a:spcAft>
              <a:buNone/>
            </a:pPr>
            <a:r>
              <a:rPr lang="en-US">
                <a:solidFill>
                  <a:schemeClr val="lt1"/>
                </a:solidFill>
              </a:rPr>
              <a:t>Discuss your concerns with colleagues confidentially</a:t>
            </a:r>
            <a:endParaRPr/>
          </a:p>
          <a:p>
            <a:pPr indent="0" lvl="0" marL="0" rtl="0" algn="l">
              <a:spcBef>
                <a:spcPts val="0"/>
              </a:spcBef>
              <a:spcAft>
                <a:spcPts val="0"/>
              </a:spcAft>
              <a:buNone/>
            </a:pPr>
            <a:r>
              <a:rPr lang="en-US">
                <a:solidFill>
                  <a:schemeClr val="lt1"/>
                </a:solidFill>
              </a:rPr>
              <a:t>When needed, contact the AER Ethics Committee to discuss your dilemma </a:t>
            </a:r>
            <a:endParaRPr/>
          </a:p>
          <a:p>
            <a:pPr indent="0" lvl="0" marL="0" rtl="0" algn="l">
              <a:spcBef>
                <a:spcPts val="0"/>
              </a:spcBef>
              <a:spcAft>
                <a:spcPts val="0"/>
              </a:spcAft>
              <a:buNone/>
            </a:pPr>
            <a:r>
              <a:t/>
            </a:r>
            <a:endParaRPr/>
          </a:p>
        </p:txBody>
      </p:sp>
      <p:sp>
        <p:nvSpPr>
          <p:cNvPr id="292" name="Google Shape;29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lt1"/>
                </a:solidFill>
              </a:rPr>
              <a:t>Concluding Remarks</a:t>
            </a:r>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US">
                <a:solidFill>
                  <a:schemeClr val="lt1"/>
                </a:solidFill>
              </a:rPr>
              <a:t>Always use the decision-making process</a:t>
            </a:r>
            <a:endParaRPr/>
          </a:p>
          <a:p>
            <a:pPr indent="0" lvl="0" marL="0" rtl="0" algn="l">
              <a:spcBef>
                <a:spcPts val="0"/>
              </a:spcBef>
              <a:spcAft>
                <a:spcPts val="0"/>
              </a:spcAft>
              <a:buNone/>
            </a:pPr>
            <a:r>
              <a:rPr lang="en-US">
                <a:solidFill>
                  <a:schemeClr val="lt1"/>
                </a:solidFill>
              </a:rPr>
              <a:t>Select the approach that does the least amount of harm</a:t>
            </a:r>
            <a:endParaRPr/>
          </a:p>
          <a:p>
            <a:pPr indent="0" lvl="0" marL="0" rtl="0" algn="l">
              <a:spcBef>
                <a:spcPts val="0"/>
              </a:spcBef>
              <a:spcAft>
                <a:spcPts val="0"/>
              </a:spcAft>
              <a:buNone/>
            </a:pPr>
            <a:r>
              <a:rPr lang="en-US">
                <a:solidFill>
                  <a:schemeClr val="lt1"/>
                </a:solidFill>
              </a:rPr>
              <a:t>Discuss your concerns with colleagues confidentially</a:t>
            </a:r>
            <a:endParaRPr/>
          </a:p>
          <a:p>
            <a:pPr indent="0" lvl="0" marL="0" rtl="0" algn="l">
              <a:spcBef>
                <a:spcPts val="0"/>
              </a:spcBef>
              <a:spcAft>
                <a:spcPts val="0"/>
              </a:spcAft>
              <a:buNone/>
            </a:pPr>
            <a:r>
              <a:rPr lang="en-US">
                <a:solidFill>
                  <a:schemeClr val="lt1"/>
                </a:solidFill>
              </a:rPr>
              <a:t>When needed, contact the AER Ethics Committee to discuss your dilemma </a:t>
            </a:r>
            <a:endParaRPr/>
          </a:p>
          <a:p>
            <a:pPr indent="0" lvl="0" marL="0" rtl="0" algn="l">
              <a:spcBef>
                <a:spcPts val="0"/>
              </a:spcBef>
              <a:spcAft>
                <a:spcPts val="0"/>
              </a:spcAft>
              <a:buNone/>
            </a:pPr>
            <a:r>
              <a:t/>
            </a:r>
            <a:endParaRPr/>
          </a:p>
        </p:txBody>
      </p:sp>
      <p:sp>
        <p:nvSpPr>
          <p:cNvPr id="299" name="Google Shape;29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h7ef9367b8dd18b0b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5" name="Google Shape;305;h7ef9367b8dd18b0b_0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h7ef9367b8dd18b0b_0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3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3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3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39"/>
          <p:cNvSpPr/>
          <p:nvPr>
            <p:ph idx="2" type="pic"/>
          </p:nvPr>
        </p:nvSpPr>
        <p:spPr>
          <a:xfrm>
            <a:off x="5183188" y="987425"/>
            <a:ext cx="6172200" cy="4873625"/>
          </a:xfrm>
          <a:prstGeom prst="rect">
            <a:avLst/>
          </a:prstGeom>
          <a:noFill/>
          <a:ln>
            <a:noFill/>
          </a:ln>
        </p:spPr>
      </p:sp>
      <p:sp>
        <p:nvSpPr>
          <p:cNvPr id="68" name="Google Shape;68;p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4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250">
        <p14:prism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Requires="p14">
      <p:transition spd="slow" p14:dur="125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www.hhs.gov/ohrp/humansubjects/guidance/belmont.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h7ef9367b8dd18b0b_0_7"/>
          <p:cNvSpPr txBox="1"/>
          <p:nvPr>
            <p:ph type="ctrTitle"/>
          </p:nvPr>
        </p:nvSpPr>
        <p:spPr>
          <a:xfrm>
            <a:off x="1524000" y="1122363"/>
            <a:ext cx="9144000" cy="2387700"/>
          </a:xfrm>
          <a:prstGeom prst="rect">
            <a:avLst/>
          </a:prstGeom>
        </p:spPr>
        <p:txBody>
          <a:bodyPr anchorCtr="0" anchor="b" bIns="45700" lIns="91425" spcFirstLastPara="1" rIns="91425" wrap="square" tIns="45700">
            <a:normAutofit/>
          </a:bodyPr>
          <a:lstStyle/>
          <a:p>
            <a:pPr indent="0" lvl="0" marL="0" rtl="0" algn="ctr">
              <a:spcBef>
                <a:spcPts val="0"/>
              </a:spcBef>
              <a:spcAft>
                <a:spcPts val="0"/>
              </a:spcAft>
              <a:buNone/>
            </a:pPr>
            <a:r>
              <a:t/>
            </a:r>
            <a:endParaRPr/>
          </a:p>
        </p:txBody>
      </p:sp>
      <p:sp>
        <p:nvSpPr>
          <p:cNvPr id="90" name="Google Shape;90;h7ef9367b8dd18b0b_0_7"/>
          <p:cNvSpPr txBox="1"/>
          <p:nvPr>
            <p:ph idx="1" type="subTitle"/>
          </p:nvPr>
        </p:nvSpPr>
        <p:spPr>
          <a:xfrm>
            <a:off x="1524000" y="3602038"/>
            <a:ext cx="9144000" cy="16557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pic>
        <p:nvPicPr>
          <p:cNvPr id="91" name="Google Shape;91;h7ef9367b8dd18b0b_0_7"/>
          <p:cNvPicPr preferRelativeResize="0"/>
          <p:nvPr/>
        </p:nvPicPr>
        <p:blipFill>
          <a:blip r:embed="rId3">
            <a:alphaModFix/>
          </a:blip>
          <a:stretch>
            <a:fillRect/>
          </a:stretch>
        </p:blipFill>
        <p:spPr>
          <a:xfrm>
            <a:off x="2" y="852502"/>
            <a:ext cx="10653726" cy="602263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96" name="Shape 96"/>
        <p:cNvGrpSpPr/>
        <p:nvPr/>
      </p:nvGrpSpPr>
      <p:grpSpPr>
        <a:xfrm>
          <a:off x="0" y="0"/>
          <a:ext cx="0" cy="0"/>
          <a:chOff x="0" y="0"/>
          <a:chExt cx="0" cy="0"/>
        </a:xfrm>
      </p:grpSpPr>
      <p:sp>
        <p:nvSpPr>
          <p:cNvPr id="97" name="Google Shape;97;h7ef9367b8dd18b0b_0_14"/>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22449"/>
              <a:buFont typeface="Play"/>
              <a:buNone/>
            </a:pPr>
            <a:r>
              <a:rPr lang="en-US">
                <a:solidFill>
                  <a:schemeClr val="lt1"/>
                </a:solidFill>
              </a:rPr>
              <a:t>Session Three:  </a:t>
            </a:r>
            <a:br>
              <a:rPr lang="en-US">
                <a:solidFill>
                  <a:schemeClr val="lt1"/>
                </a:solidFill>
              </a:rPr>
            </a:br>
            <a:br>
              <a:rPr lang="en-US" sz="4900">
                <a:solidFill>
                  <a:schemeClr val="lt1"/>
                </a:solidFill>
              </a:rPr>
            </a:br>
            <a:r>
              <a:rPr lang="en-US" sz="4900">
                <a:solidFill>
                  <a:schemeClr val="lt1"/>
                </a:solidFill>
              </a:rPr>
              <a:t>Case Studies through principles 7-9, and 12-13</a:t>
            </a:r>
            <a:br>
              <a:rPr lang="en-US" sz="4900">
                <a:solidFill>
                  <a:schemeClr val="lt1"/>
                </a:solidFill>
              </a:rPr>
            </a:br>
            <a:endParaRPr sz="4900">
              <a:solidFill>
                <a:schemeClr val="lt1"/>
              </a:solidFill>
            </a:endParaRPr>
          </a:p>
        </p:txBody>
      </p:sp>
      <p:sp>
        <p:nvSpPr>
          <p:cNvPr id="98" name="Google Shape;98;h7ef9367b8dd18b0b_0_14"/>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b="1" lang="en-US">
                <a:solidFill>
                  <a:schemeClr val="lt1"/>
                </a:solidFill>
              </a:rPr>
              <a:t>Ethical Roots in Practice </a:t>
            </a:r>
            <a:br>
              <a:rPr b="1" lang="en-US">
                <a:solidFill>
                  <a:schemeClr val="lt1"/>
                </a:solidFill>
              </a:rPr>
            </a:br>
            <a:r>
              <a:rPr b="1" lang="en-US">
                <a:solidFill>
                  <a:schemeClr val="lt1"/>
                </a:solidFill>
              </a:rPr>
              <a:t>for Vision Professionals</a:t>
            </a:r>
            <a:endParaRPr>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03" name="Shape 103"/>
        <p:cNvGrpSpPr/>
        <p:nvPr/>
      </p:nvGrpSpPr>
      <p:grpSpPr>
        <a:xfrm>
          <a:off x="0" y="0"/>
          <a:ext cx="0" cy="0"/>
          <a:chOff x="0" y="0"/>
          <a:chExt cx="0" cy="0"/>
        </a:xfrm>
      </p:grpSpPr>
      <p:sp>
        <p:nvSpPr>
          <p:cNvPr id="104" name="Google Shape;104;g3f864167cfd_1_0"/>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22449"/>
              <a:buFont typeface="Play"/>
              <a:buNone/>
            </a:pPr>
            <a:r>
              <a:rPr lang="en-US">
                <a:solidFill>
                  <a:schemeClr val="lt1"/>
                </a:solidFill>
              </a:rPr>
              <a:t>Session Three:  </a:t>
            </a:r>
            <a:br>
              <a:rPr lang="en-US">
                <a:solidFill>
                  <a:schemeClr val="lt1"/>
                </a:solidFill>
              </a:rPr>
            </a:br>
            <a:br>
              <a:rPr lang="en-US" sz="4900">
                <a:solidFill>
                  <a:schemeClr val="lt1"/>
                </a:solidFill>
              </a:rPr>
            </a:br>
            <a:r>
              <a:rPr lang="en-US" sz="4900">
                <a:solidFill>
                  <a:schemeClr val="lt1"/>
                </a:solidFill>
              </a:rPr>
              <a:t>Case Studies through principles 7-9, and 12-13</a:t>
            </a:r>
            <a:br>
              <a:rPr lang="en-US" sz="4900">
                <a:solidFill>
                  <a:schemeClr val="lt1"/>
                </a:solidFill>
              </a:rPr>
            </a:br>
            <a:endParaRPr sz="4900">
              <a:solidFill>
                <a:schemeClr val="lt1"/>
              </a:solidFill>
            </a:endParaRPr>
          </a:p>
        </p:txBody>
      </p:sp>
      <p:sp>
        <p:nvSpPr>
          <p:cNvPr id="105" name="Google Shape;105;g3f864167cfd_1_0"/>
          <p:cNvSpPr txBox="1"/>
          <p:nvPr>
            <p:ph idx="1" type="subTitle"/>
          </p:nvPr>
        </p:nvSpPr>
        <p:spPr>
          <a:xfrm>
            <a:off x="1524000" y="3602062"/>
            <a:ext cx="9144000" cy="3255900"/>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lt1"/>
              </a:buClr>
              <a:buSzPts val="3600"/>
              <a:buChar char="●"/>
            </a:pPr>
            <a:r>
              <a:rPr lang="en-US" sz="3600">
                <a:solidFill>
                  <a:schemeClr val="lt1"/>
                </a:solidFill>
              </a:rPr>
              <a:t>Advertising and Other Public Statements</a:t>
            </a:r>
            <a:endParaRPr sz="3600">
              <a:solidFill>
                <a:schemeClr val="lt1"/>
              </a:solidFill>
            </a:endParaRPr>
          </a:p>
          <a:p>
            <a:pPr indent="-457200" lvl="0" marL="457200" rtl="0" algn="l">
              <a:lnSpc>
                <a:spcPct val="100000"/>
              </a:lnSpc>
              <a:spcBef>
                <a:spcPts val="0"/>
              </a:spcBef>
              <a:spcAft>
                <a:spcPts val="0"/>
              </a:spcAft>
              <a:buClr>
                <a:schemeClr val="lt1"/>
              </a:buClr>
              <a:buSzPts val="3600"/>
              <a:buChar char="●"/>
            </a:pPr>
            <a:r>
              <a:rPr lang="en-US" sz="3600">
                <a:solidFill>
                  <a:schemeClr val="lt1"/>
                </a:solidFill>
              </a:rPr>
              <a:t>Assessment</a:t>
            </a:r>
            <a:endParaRPr sz="3600">
              <a:solidFill>
                <a:schemeClr val="lt1"/>
              </a:solidFill>
            </a:endParaRPr>
          </a:p>
          <a:p>
            <a:pPr indent="-457200" lvl="0" marL="457200" rtl="0" algn="l">
              <a:lnSpc>
                <a:spcPct val="100000"/>
              </a:lnSpc>
              <a:spcBef>
                <a:spcPts val="0"/>
              </a:spcBef>
              <a:spcAft>
                <a:spcPts val="0"/>
              </a:spcAft>
              <a:buClr>
                <a:schemeClr val="lt1"/>
              </a:buClr>
              <a:buSzPts val="3600"/>
              <a:buChar char="●"/>
            </a:pPr>
            <a:r>
              <a:rPr lang="en-US" sz="3600">
                <a:solidFill>
                  <a:schemeClr val="lt1"/>
                </a:solidFill>
              </a:rPr>
              <a:t>Professional and Business Practice</a:t>
            </a:r>
            <a:endParaRPr sz="3600">
              <a:solidFill>
                <a:schemeClr val="lt1"/>
              </a:solidFill>
            </a:endParaRPr>
          </a:p>
          <a:p>
            <a:pPr indent="-457200" lvl="0" marL="457200" rtl="0" algn="l">
              <a:lnSpc>
                <a:spcPct val="100000"/>
              </a:lnSpc>
              <a:spcBef>
                <a:spcPts val="0"/>
              </a:spcBef>
              <a:spcAft>
                <a:spcPts val="0"/>
              </a:spcAft>
              <a:buClr>
                <a:schemeClr val="lt1"/>
              </a:buClr>
              <a:buSzPts val="3600"/>
              <a:buChar char="●"/>
            </a:pPr>
            <a:r>
              <a:rPr lang="en-US" sz="3600">
                <a:solidFill>
                  <a:schemeClr val="lt1"/>
                </a:solidFill>
              </a:rPr>
              <a:t>Administration</a:t>
            </a:r>
            <a:endParaRPr sz="3600">
              <a:solidFill>
                <a:schemeClr val="lt1"/>
              </a:solidFill>
            </a:endParaRPr>
          </a:p>
          <a:p>
            <a:pPr indent="-457200" lvl="0" marL="457200" rtl="0" algn="l">
              <a:lnSpc>
                <a:spcPct val="100000"/>
              </a:lnSpc>
              <a:spcBef>
                <a:spcPts val="0"/>
              </a:spcBef>
              <a:spcAft>
                <a:spcPts val="0"/>
              </a:spcAft>
              <a:buClr>
                <a:schemeClr val="lt1"/>
              </a:buClr>
              <a:buSzPts val="3600"/>
              <a:buChar char="●"/>
            </a:pPr>
            <a:r>
              <a:rPr lang="en-US" sz="3600">
                <a:solidFill>
                  <a:schemeClr val="lt1"/>
                </a:solidFill>
              </a:rPr>
              <a:t>Resolving Ethical Issues</a:t>
            </a:r>
            <a:endParaRPr sz="3600">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10" name="Shape 110"/>
        <p:cNvGrpSpPr/>
        <p:nvPr/>
      </p:nvGrpSpPr>
      <p:grpSpPr>
        <a:xfrm>
          <a:off x="0" y="0"/>
          <a:ext cx="0" cy="0"/>
          <a:chOff x="0" y="0"/>
          <a:chExt cx="0" cy="0"/>
        </a:xfrm>
      </p:grpSpPr>
      <p:sp>
        <p:nvSpPr>
          <p:cNvPr id="111" name="Google Shape;111;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Learning Objectives:  </a:t>
            </a:r>
            <a:endParaRPr/>
          </a:p>
        </p:txBody>
      </p:sp>
      <p:sp>
        <p:nvSpPr>
          <p:cNvPr id="112" name="Google Shape;112;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228600" rtl="0" algn="l">
              <a:lnSpc>
                <a:spcPct val="90000"/>
              </a:lnSpc>
              <a:spcBef>
                <a:spcPts val="0"/>
              </a:spcBef>
              <a:spcAft>
                <a:spcPts val="0"/>
              </a:spcAft>
              <a:buNone/>
            </a:pPr>
            <a:r>
              <a:t/>
            </a:r>
            <a:endParaRPr>
              <a:solidFill>
                <a:schemeClr val="lt1"/>
              </a:solidFill>
            </a:endParaRPr>
          </a:p>
          <a:p>
            <a:pPr indent="-255270" lvl="0" marL="228600" rtl="0" algn="l">
              <a:lnSpc>
                <a:spcPct val="90000"/>
              </a:lnSpc>
              <a:spcBef>
                <a:spcPts val="0"/>
              </a:spcBef>
              <a:spcAft>
                <a:spcPts val="0"/>
              </a:spcAft>
              <a:buClr>
                <a:schemeClr val="lt1"/>
              </a:buClr>
              <a:buSzPts val="2800"/>
              <a:buChar char="•"/>
            </a:pPr>
            <a:r>
              <a:rPr lang="en-US">
                <a:solidFill>
                  <a:schemeClr val="lt1"/>
                </a:solidFill>
              </a:rPr>
              <a:t>FIve principles of codes of ethics</a:t>
            </a:r>
            <a:endParaRPr/>
          </a:p>
          <a:p>
            <a:pPr indent="-255270" lvl="0" marL="228600" rtl="0" algn="l">
              <a:lnSpc>
                <a:spcPct val="90000"/>
              </a:lnSpc>
              <a:spcBef>
                <a:spcPts val="1000"/>
              </a:spcBef>
              <a:spcAft>
                <a:spcPts val="0"/>
              </a:spcAft>
              <a:buClr>
                <a:schemeClr val="lt1"/>
              </a:buClr>
              <a:buSzPts val="2800"/>
              <a:buChar char="•"/>
            </a:pPr>
            <a:r>
              <a:rPr lang="en-US">
                <a:solidFill>
                  <a:schemeClr val="lt1"/>
                </a:solidFill>
              </a:rPr>
              <a:t>mechanisms for resolving ethical issues</a:t>
            </a:r>
            <a:endParaRPr/>
          </a:p>
          <a:p>
            <a:pPr indent="-255270" lvl="0" marL="228600" rtl="0" algn="l">
              <a:lnSpc>
                <a:spcPct val="90000"/>
              </a:lnSpc>
              <a:spcBef>
                <a:spcPts val="1000"/>
              </a:spcBef>
              <a:spcAft>
                <a:spcPts val="0"/>
              </a:spcAft>
              <a:buClr>
                <a:schemeClr val="lt1"/>
              </a:buClr>
              <a:buSzPts val="2800"/>
              <a:buChar char="•"/>
            </a:pPr>
            <a:r>
              <a:rPr lang="en-US">
                <a:solidFill>
                  <a:schemeClr val="lt1"/>
                </a:solidFill>
              </a:rPr>
              <a:t>P</a:t>
            </a:r>
            <a:r>
              <a:rPr lang="en-US">
                <a:solidFill>
                  <a:schemeClr val="lt1"/>
                </a:solidFill>
              </a:rPr>
              <a:t>ractice ethical decision-making using case studies</a:t>
            </a:r>
            <a:endParaRPr/>
          </a:p>
          <a:p>
            <a:pPr indent="0" lvl="1" marL="0" rtl="0" algn="l">
              <a:lnSpc>
                <a:spcPct val="90000"/>
              </a:lnSpc>
              <a:spcBef>
                <a:spcPts val="500"/>
              </a:spcBef>
              <a:spcAft>
                <a:spcPts val="0"/>
              </a:spcAft>
              <a:buClr>
                <a:schemeClr val="dk1"/>
              </a:buClr>
              <a:buSzPts val="2400"/>
              <a:buNone/>
            </a:pPr>
            <a:r>
              <a:t/>
            </a:r>
            <a:endParaRPr>
              <a:solidFill>
                <a:schemeClr val="lt1"/>
              </a:solidFill>
            </a:endParaRPr>
          </a:p>
          <a:p>
            <a:pPr indent="-77470" lvl="0" marL="228600" rtl="0" algn="l">
              <a:lnSpc>
                <a:spcPct val="90000"/>
              </a:lnSpc>
              <a:spcBef>
                <a:spcPts val="1000"/>
              </a:spcBef>
              <a:spcAft>
                <a:spcPts val="0"/>
              </a:spcAft>
              <a:buClr>
                <a:schemeClr val="dk1"/>
              </a:buClr>
              <a:buSzPts val="2800"/>
              <a:buNone/>
            </a:pPr>
            <a:r>
              <a:t/>
            </a:r>
            <a:endParaRPr>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17" name="Shape 117"/>
        <p:cNvGrpSpPr/>
        <p:nvPr/>
      </p:nvGrpSpPr>
      <p:grpSpPr>
        <a:xfrm>
          <a:off x="0" y="0"/>
          <a:ext cx="0" cy="0"/>
          <a:chOff x="0" y="0"/>
          <a:chExt cx="0" cy="0"/>
        </a:xfrm>
      </p:grpSpPr>
      <p:sp>
        <p:nvSpPr>
          <p:cNvPr id="118" name="Google Shape;118;p4"/>
          <p:cNvSpPr txBox="1"/>
          <p:nvPr>
            <p:ph type="title"/>
          </p:nvPr>
        </p:nvSpPr>
        <p:spPr>
          <a:xfrm>
            <a:off x="360725" y="1709750"/>
            <a:ext cx="11831400" cy="2852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Play"/>
              <a:buNone/>
            </a:pPr>
            <a:r>
              <a:rPr lang="en-US">
                <a:solidFill>
                  <a:schemeClr val="lt1"/>
                </a:solidFill>
              </a:rPr>
              <a:t>AER Code Principles 7-9, 12 &amp; 13</a:t>
            </a:r>
            <a:endParaRPr/>
          </a:p>
        </p:txBody>
      </p:sp>
      <p:sp>
        <p:nvSpPr>
          <p:cNvPr id="119" name="Google Shape;119;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757575"/>
              </a:buClr>
              <a:buSzPts val="24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24" name="Shape 124"/>
        <p:cNvGrpSpPr/>
        <p:nvPr/>
      </p:nvGrpSpPr>
      <p:grpSpPr>
        <a:xfrm>
          <a:off x="0" y="0"/>
          <a:ext cx="0" cy="0"/>
          <a:chOff x="0" y="0"/>
          <a:chExt cx="0" cy="0"/>
        </a:xfrm>
      </p:grpSpPr>
      <p:sp>
        <p:nvSpPr>
          <p:cNvPr id="125" name="Google Shape;125;p5"/>
          <p:cNvSpPr txBox="1"/>
          <p:nvPr>
            <p:ph type="title"/>
          </p:nvPr>
        </p:nvSpPr>
        <p:spPr>
          <a:xfrm>
            <a:off x="838200" y="584292"/>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Play"/>
              <a:buNone/>
            </a:pPr>
            <a:r>
              <a:rPr lang="en-US">
                <a:solidFill>
                  <a:schemeClr val="lt1"/>
                </a:solidFill>
              </a:rPr>
              <a:t>Principle 7:  Advertising and </a:t>
            </a:r>
            <a:endParaRPr>
              <a:solidFill>
                <a:schemeClr val="lt1"/>
              </a:solidFill>
            </a:endParaRPr>
          </a:p>
          <a:p>
            <a:pPr indent="457200" lvl="0" marL="1371600" rtl="0" algn="l">
              <a:lnSpc>
                <a:spcPct val="90000"/>
              </a:lnSpc>
              <a:spcBef>
                <a:spcPts val="0"/>
              </a:spcBef>
              <a:spcAft>
                <a:spcPts val="0"/>
              </a:spcAft>
              <a:buClr>
                <a:schemeClr val="lt1"/>
              </a:buClr>
              <a:buSzPct val="100000"/>
              <a:buFont typeface="Play"/>
              <a:buNone/>
            </a:pPr>
            <a:r>
              <a:rPr lang="en-US">
                <a:solidFill>
                  <a:schemeClr val="lt1"/>
                </a:solidFill>
              </a:rPr>
              <a:t>Other Public Statements</a:t>
            </a:r>
            <a:br>
              <a:rPr lang="en-US">
                <a:solidFill>
                  <a:schemeClr val="lt1"/>
                </a:solidFill>
              </a:rPr>
            </a:br>
            <a:endParaRPr>
              <a:solidFill>
                <a:schemeClr val="lt1"/>
              </a:solidFill>
            </a:endParaRPr>
          </a:p>
        </p:txBody>
      </p:sp>
      <p:sp>
        <p:nvSpPr>
          <p:cNvPr id="126" name="Google Shape;126;p5"/>
          <p:cNvSpPr txBox="1"/>
          <p:nvPr>
            <p:ph idx="1" type="body"/>
          </p:nvPr>
        </p:nvSpPr>
        <p:spPr>
          <a:xfrm>
            <a:off x="838200" y="2266116"/>
            <a:ext cx="10515600" cy="4351338"/>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honesty in public statements, </a:t>
            </a:r>
            <a:endParaRPr>
              <a:solidFill>
                <a:schemeClr val="lt1"/>
              </a:solidFill>
            </a:endParaRPr>
          </a:p>
          <a:p>
            <a:pPr indent="-228600" lvl="0" marL="228600" rtl="0" algn="l">
              <a:lnSpc>
                <a:spcPct val="90000"/>
              </a:lnSpc>
              <a:spcBef>
                <a:spcPts val="0"/>
              </a:spcBef>
              <a:spcAft>
                <a:spcPts val="0"/>
              </a:spcAft>
              <a:buClr>
                <a:schemeClr val="lt1"/>
              </a:buClr>
              <a:buSzPts val="2800"/>
              <a:buChar char="•"/>
            </a:pPr>
            <a:r>
              <a:rPr lang="en-US">
                <a:solidFill>
                  <a:schemeClr val="lt1"/>
                </a:solidFill>
              </a:rPr>
              <a:t>prohibit unauthorized representation </a:t>
            </a:r>
            <a:endParaRPr>
              <a:solidFill>
                <a:schemeClr val="lt1"/>
              </a:solidFill>
            </a:endParaRPr>
          </a:p>
          <a:p>
            <a:pPr indent="-228600" lvl="0" marL="228600" rtl="0" algn="l">
              <a:lnSpc>
                <a:spcPct val="90000"/>
              </a:lnSpc>
              <a:spcBef>
                <a:spcPts val="0"/>
              </a:spcBef>
              <a:spcAft>
                <a:spcPts val="0"/>
              </a:spcAft>
              <a:buClr>
                <a:schemeClr val="lt1"/>
              </a:buClr>
              <a:buSzPts val="2800"/>
              <a:buChar char="•"/>
            </a:pPr>
            <a:r>
              <a:rPr lang="en-US">
                <a:solidFill>
                  <a:schemeClr val="lt1"/>
                </a:solidFill>
              </a:rPr>
              <a:t>restrict solicitation of testimonials from vulnerable individuals </a:t>
            </a:r>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forbid exploiting individuals with disabilities, </a:t>
            </a:r>
            <a:endParaRPr>
              <a:solidFill>
                <a:schemeClr val="lt1"/>
              </a:solidFill>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maintain integrity and respect in professional conduct</a:t>
            </a:r>
            <a:endParaRPr/>
          </a:p>
          <a:p>
            <a:pPr indent="-114300" lvl="0" marL="228600" rtl="0" algn="l">
              <a:lnSpc>
                <a:spcPct val="90000"/>
              </a:lnSpc>
              <a:spcBef>
                <a:spcPts val="1000"/>
              </a:spcBef>
              <a:spcAft>
                <a:spcPts val="0"/>
              </a:spcAft>
              <a:buClr>
                <a:schemeClr val="dk1"/>
              </a:buClr>
              <a:buSzPts val="1800"/>
              <a:buNone/>
            </a:pPr>
            <a:r>
              <a:t/>
            </a:r>
            <a:endParaRPr sz="1800">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31" name="Shape 131"/>
        <p:cNvGrpSpPr/>
        <p:nvPr/>
      </p:nvGrpSpPr>
      <p:grpSpPr>
        <a:xfrm>
          <a:off x="0" y="0"/>
          <a:ext cx="0" cy="0"/>
          <a:chOff x="0" y="0"/>
          <a:chExt cx="0" cy="0"/>
        </a:xfrm>
      </p:grpSpPr>
      <p:sp>
        <p:nvSpPr>
          <p:cNvPr id="132" name="Google Shape;132;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Principle 8:  Assessment</a:t>
            </a:r>
            <a:br>
              <a:rPr lang="en-US">
                <a:solidFill>
                  <a:schemeClr val="lt1"/>
                </a:solidFill>
              </a:rPr>
            </a:br>
            <a:endParaRPr>
              <a:solidFill>
                <a:schemeClr val="lt1"/>
              </a:solidFill>
            </a:endParaRPr>
          </a:p>
        </p:txBody>
      </p:sp>
      <p:sp>
        <p:nvSpPr>
          <p:cNvPr id="133" name="Google Shape;133;p6"/>
          <p:cNvSpPr txBox="1"/>
          <p:nvPr>
            <p:ph idx="1" type="body"/>
          </p:nvPr>
        </p:nvSpPr>
        <p:spPr>
          <a:xfrm>
            <a:off x="838200" y="1143043"/>
            <a:ext cx="10515600" cy="5521773"/>
          </a:xfrm>
          <a:prstGeom prst="rect">
            <a:avLst/>
          </a:prstGeom>
          <a:noFill/>
          <a:ln>
            <a:noFill/>
          </a:ln>
        </p:spPr>
        <p:txBody>
          <a:bodyPr anchorCtr="0" anchor="t" bIns="45700" lIns="91425" spcFirstLastPara="1" rIns="91425" wrap="square" tIns="45700">
            <a:normAutofit/>
          </a:bodyPr>
          <a:lstStyle/>
          <a:p>
            <a:pPr indent="0" lvl="0" marL="228600" rtl="0" algn="l">
              <a:lnSpc>
                <a:spcPct val="90000"/>
              </a:lnSpc>
              <a:spcBef>
                <a:spcPts val="0"/>
              </a:spcBef>
              <a:spcAft>
                <a:spcPts val="0"/>
              </a:spcAft>
              <a:buNone/>
            </a:pPr>
            <a:r>
              <a:t/>
            </a:r>
            <a:endParaRPr/>
          </a:p>
          <a:p>
            <a:pPr indent="-240030" lvl="1" marL="685800" rtl="0" algn="l">
              <a:lnSpc>
                <a:spcPct val="90000"/>
              </a:lnSpc>
              <a:spcBef>
                <a:spcPts val="500"/>
              </a:spcBef>
              <a:spcAft>
                <a:spcPts val="0"/>
              </a:spcAft>
              <a:buClr>
                <a:schemeClr val="lt1"/>
              </a:buClr>
              <a:buSzPts val="2400"/>
              <a:buChar char="•"/>
            </a:pPr>
            <a:r>
              <a:rPr lang="en-US">
                <a:solidFill>
                  <a:schemeClr val="lt1"/>
                </a:solidFill>
              </a:rPr>
              <a:t>Use Assessment Instruments with established validity and reliability for the population being tested. </a:t>
            </a:r>
            <a:endParaRPr>
              <a:solidFill>
                <a:schemeClr val="lt1"/>
              </a:solidFill>
            </a:endParaRPr>
          </a:p>
          <a:p>
            <a:pPr indent="0" lvl="0" marL="685800" rtl="0" algn="l">
              <a:lnSpc>
                <a:spcPct val="90000"/>
              </a:lnSpc>
              <a:spcBef>
                <a:spcPts val="500"/>
              </a:spcBef>
              <a:spcAft>
                <a:spcPts val="0"/>
              </a:spcAft>
              <a:buNone/>
            </a:pPr>
            <a:r>
              <a:t/>
            </a:r>
            <a:endParaRPr>
              <a:solidFill>
                <a:schemeClr val="lt1"/>
              </a:solidFill>
            </a:endParaRPr>
          </a:p>
          <a:p>
            <a:pPr indent="-240030" lvl="1" marL="685800" rtl="0" algn="l">
              <a:lnSpc>
                <a:spcPct val="90000"/>
              </a:lnSpc>
              <a:spcBef>
                <a:spcPts val="500"/>
              </a:spcBef>
              <a:spcAft>
                <a:spcPts val="0"/>
              </a:spcAft>
              <a:buClr>
                <a:schemeClr val="lt1"/>
              </a:buClr>
              <a:buSzPts val="2400"/>
              <a:buChar char="•"/>
            </a:pPr>
            <a:r>
              <a:rPr lang="en-US">
                <a:solidFill>
                  <a:schemeClr val="lt1"/>
                </a:solidFill>
              </a:rPr>
              <a:t>Substantiation of Assessment Results</a:t>
            </a:r>
            <a:endParaRPr>
              <a:solidFill>
                <a:schemeClr val="lt1"/>
              </a:solidFill>
            </a:endParaRPr>
          </a:p>
          <a:p>
            <a:pPr indent="-228600" lvl="2" marL="1143000" rtl="0" algn="l">
              <a:lnSpc>
                <a:spcPct val="90000"/>
              </a:lnSpc>
              <a:spcBef>
                <a:spcPts val="500"/>
              </a:spcBef>
              <a:spcAft>
                <a:spcPts val="0"/>
              </a:spcAft>
              <a:buClr>
                <a:schemeClr val="lt1"/>
              </a:buClr>
              <a:buSzPts val="1800"/>
              <a:buChar char="•"/>
            </a:pPr>
            <a:r>
              <a:rPr lang="en-US">
                <a:solidFill>
                  <a:schemeClr val="lt1"/>
                </a:solidFill>
              </a:rPr>
              <a:t>Explain limitations and strengths of test results and interpretations</a:t>
            </a:r>
            <a:endParaRPr>
              <a:solidFill>
                <a:schemeClr val="lt1"/>
              </a:solidFill>
            </a:endParaRPr>
          </a:p>
          <a:p>
            <a:pPr indent="0" lvl="0" marL="0" rtl="0" algn="l">
              <a:lnSpc>
                <a:spcPct val="90000"/>
              </a:lnSpc>
              <a:spcBef>
                <a:spcPts val="500"/>
              </a:spcBef>
              <a:spcAft>
                <a:spcPts val="0"/>
              </a:spcAft>
              <a:buNone/>
            </a:pPr>
            <a:r>
              <a:t/>
            </a:r>
            <a:endParaRPr/>
          </a:p>
          <a:p>
            <a:pPr indent="-64135" lvl="0" marL="228600" rtl="0" algn="l">
              <a:lnSpc>
                <a:spcPct val="90000"/>
              </a:lnSpc>
              <a:spcBef>
                <a:spcPts val="1000"/>
              </a:spcBef>
              <a:spcAft>
                <a:spcPts val="0"/>
              </a:spcAft>
              <a:buClr>
                <a:schemeClr val="dk1"/>
              </a:buClr>
              <a:buSzPts val="2800"/>
              <a:buNone/>
            </a:pPr>
            <a:r>
              <a:t/>
            </a:r>
            <a:endParaRPr>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38" name="Shape 138"/>
        <p:cNvGrpSpPr/>
        <p:nvPr/>
      </p:nvGrpSpPr>
      <p:grpSpPr>
        <a:xfrm>
          <a:off x="0" y="0"/>
          <a:ext cx="0" cy="0"/>
          <a:chOff x="0" y="0"/>
          <a:chExt cx="0" cy="0"/>
        </a:xfrm>
      </p:grpSpPr>
      <p:sp>
        <p:nvSpPr>
          <p:cNvPr id="139" name="Google Shape;139;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Play"/>
              <a:buNone/>
            </a:pPr>
            <a:r>
              <a:rPr lang="en-US">
                <a:solidFill>
                  <a:schemeClr val="lt1"/>
                </a:solidFill>
              </a:rPr>
              <a:t>Principle 9:  Professional and Business Practices</a:t>
            </a:r>
            <a:br>
              <a:rPr lang="en-US">
                <a:solidFill>
                  <a:schemeClr val="lt1"/>
                </a:solidFill>
              </a:rPr>
            </a:br>
            <a:endParaRPr>
              <a:solidFill>
                <a:schemeClr val="lt1"/>
              </a:solidFill>
            </a:endParaRPr>
          </a:p>
        </p:txBody>
      </p:sp>
      <p:sp>
        <p:nvSpPr>
          <p:cNvPr id="140" name="Google Shape;140;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fairness and legality in fee setting, </a:t>
            </a:r>
            <a:endParaRPr>
              <a:solidFill>
                <a:schemeClr val="lt1"/>
              </a:solidFill>
            </a:endParaRPr>
          </a:p>
          <a:p>
            <a:pPr indent="-228600" lvl="0" marL="228600" rtl="0" algn="l">
              <a:lnSpc>
                <a:spcPct val="90000"/>
              </a:lnSpc>
              <a:spcBef>
                <a:spcPts val="0"/>
              </a:spcBef>
              <a:spcAft>
                <a:spcPts val="0"/>
              </a:spcAft>
              <a:buClr>
                <a:schemeClr val="lt1"/>
              </a:buClr>
              <a:buSzPts val="2800"/>
              <a:buChar char="•"/>
            </a:pPr>
            <a:r>
              <a:rPr lang="en-US">
                <a:solidFill>
                  <a:schemeClr val="lt1"/>
                </a:solidFill>
              </a:rPr>
              <a:t>prohibits bartering and acceptance of significant personal gifts</a:t>
            </a:r>
            <a:endParaRPr>
              <a:solidFill>
                <a:schemeClr val="lt1"/>
              </a:solidFill>
            </a:endParaRPr>
          </a:p>
          <a:p>
            <a:pPr indent="-228600" lvl="0" marL="228600" rtl="0" algn="l">
              <a:lnSpc>
                <a:spcPct val="90000"/>
              </a:lnSpc>
              <a:spcBef>
                <a:spcPts val="0"/>
              </a:spcBef>
              <a:spcAft>
                <a:spcPts val="0"/>
              </a:spcAft>
              <a:buClr>
                <a:schemeClr val="lt1"/>
              </a:buClr>
              <a:buSzPts val="2800"/>
              <a:buChar char="•"/>
            </a:pPr>
            <a:r>
              <a:rPr lang="en-US">
                <a:solidFill>
                  <a:schemeClr val="lt1"/>
                </a:solidFill>
              </a:rPr>
              <a:t>clear payment agreements </a:t>
            </a:r>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clarify relationships in third-party service arrangements</a:t>
            </a:r>
            <a:endParaRPr>
              <a:solidFill>
                <a:schemeClr val="lt1"/>
              </a:solidFill>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 maintaining accurate and confidential records</a:t>
            </a:r>
            <a:endParaRPr>
              <a:solidFill>
                <a:schemeClr val="lt1"/>
              </a:solidFill>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ensure honest reporting to payers and research funders</a:t>
            </a:r>
            <a:endParaRPr/>
          </a:p>
          <a:p>
            <a:pPr indent="-50800" lvl="0" marL="228600" rtl="0" algn="l">
              <a:lnSpc>
                <a:spcPct val="90000"/>
              </a:lnSpc>
              <a:spcBef>
                <a:spcPts val="1000"/>
              </a:spcBef>
              <a:spcAft>
                <a:spcPts val="0"/>
              </a:spcAft>
              <a:buClr>
                <a:schemeClr val="dk1"/>
              </a:buClr>
              <a:buSzPts val="2800"/>
              <a:buNone/>
            </a:pPr>
            <a:r>
              <a:t/>
            </a:r>
            <a:endParaRPr>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45" name="Shape 145"/>
        <p:cNvGrpSpPr/>
        <p:nvPr/>
      </p:nvGrpSpPr>
      <p:grpSpPr>
        <a:xfrm>
          <a:off x="0" y="0"/>
          <a:ext cx="0" cy="0"/>
          <a:chOff x="0" y="0"/>
          <a:chExt cx="0" cy="0"/>
        </a:xfrm>
      </p:grpSpPr>
      <p:sp>
        <p:nvSpPr>
          <p:cNvPr id="146" name="Google Shape;14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Principle 13:  Resolving Ethical Issues</a:t>
            </a:r>
            <a:endParaRPr/>
          </a:p>
        </p:txBody>
      </p:sp>
      <p:sp>
        <p:nvSpPr>
          <p:cNvPr id="147" name="Google Shape;147;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3200"/>
              <a:buChar char="•"/>
            </a:pPr>
            <a:r>
              <a:rPr b="1" lang="en-US" sz="3200">
                <a:solidFill>
                  <a:schemeClr val="lt1"/>
                </a:solidFill>
              </a:rPr>
              <a:t>Promoting Ethics</a:t>
            </a:r>
            <a:endParaRPr/>
          </a:p>
          <a:p>
            <a:pPr indent="-228600" lvl="0" marL="228600" rtl="0" algn="l">
              <a:lnSpc>
                <a:spcPct val="90000"/>
              </a:lnSpc>
              <a:spcBef>
                <a:spcPts val="1000"/>
              </a:spcBef>
              <a:spcAft>
                <a:spcPts val="0"/>
              </a:spcAft>
              <a:buClr>
                <a:schemeClr val="lt1"/>
              </a:buClr>
              <a:buSzPts val="3200"/>
              <a:buChar char="•"/>
            </a:pPr>
            <a:r>
              <a:rPr b="1" lang="en-US" sz="3200">
                <a:solidFill>
                  <a:schemeClr val="lt1"/>
                </a:solidFill>
              </a:rPr>
              <a:t>Signing an Attestation Statement of Commitment</a:t>
            </a:r>
            <a:endParaRPr sz="3200">
              <a:solidFill>
                <a:schemeClr val="lt1"/>
              </a:solidFill>
            </a:endParaRPr>
          </a:p>
          <a:p>
            <a:pPr indent="-228600" lvl="0" marL="228600" rtl="0" algn="l">
              <a:lnSpc>
                <a:spcPct val="90000"/>
              </a:lnSpc>
              <a:spcBef>
                <a:spcPts val="1000"/>
              </a:spcBef>
              <a:spcAft>
                <a:spcPts val="0"/>
              </a:spcAft>
              <a:buClr>
                <a:schemeClr val="lt1"/>
              </a:buClr>
              <a:buSzPts val="3200"/>
              <a:buChar char="•"/>
            </a:pPr>
            <a:r>
              <a:rPr b="1" lang="en-US" sz="3200">
                <a:solidFill>
                  <a:schemeClr val="lt1"/>
                </a:solidFill>
              </a:rPr>
              <a:t>Preventing Unethical Conduct</a:t>
            </a:r>
            <a:endParaRPr sz="3200">
              <a:solidFill>
                <a:schemeClr val="lt1"/>
              </a:solidFill>
            </a:endParaRPr>
          </a:p>
          <a:p>
            <a:pPr indent="-228600" lvl="0" marL="228600" rtl="0" algn="l">
              <a:lnSpc>
                <a:spcPct val="90000"/>
              </a:lnSpc>
              <a:spcBef>
                <a:spcPts val="1000"/>
              </a:spcBef>
              <a:spcAft>
                <a:spcPts val="0"/>
              </a:spcAft>
              <a:buClr>
                <a:schemeClr val="lt1"/>
              </a:buClr>
              <a:buSzPts val="3200"/>
              <a:buChar char="•"/>
            </a:pPr>
            <a:r>
              <a:rPr b="1" lang="en-US" sz="3200">
                <a:solidFill>
                  <a:schemeClr val="lt1"/>
                </a:solidFill>
              </a:rPr>
              <a:t>Knowledge of Codes</a:t>
            </a:r>
            <a:endParaRPr sz="3200">
              <a:solidFill>
                <a:schemeClr val="lt1"/>
              </a:solidFill>
            </a:endParaRPr>
          </a:p>
          <a:p>
            <a:pPr indent="-228600" lvl="0" marL="228600" rtl="0" algn="l">
              <a:lnSpc>
                <a:spcPct val="90000"/>
              </a:lnSpc>
              <a:spcBef>
                <a:spcPts val="1000"/>
              </a:spcBef>
              <a:spcAft>
                <a:spcPts val="0"/>
              </a:spcAft>
              <a:buClr>
                <a:schemeClr val="lt1"/>
              </a:buClr>
              <a:buSzPts val="3200"/>
              <a:buChar char="•"/>
            </a:pPr>
            <a:r>
              <a:rPr b="1" lang="en-US" sz="3200">
                <a:solidFill>
                  <a:schemeClr val="lt1"/>
                </a:solidFill>
              </a:rPr>
              <a:t>Consultation</a:t>
            </a:r>
            <a:endParaRPr sz="3200">
              <a:solidFill>
                <a:schemeClr val="lt1"/>
              </a:solidFill>
            </a:endParaRPr>
          </a:p>
          <a:p>
            <a:pPr indent="-228600" lvl="0" marL="228600" rtl="0" algn="l">
              <a:lnSpc>
                <a:spcPct val="90000"/>
              </a:lnSpc>
              <a:spcBef>
                <a:spcPts val="1000"/>
              </a:spcBef>
              <a:spcAft>
                <a:spcPts val="0"/>
              </a:spcAft>
              <a:buClr>
                <a:schemeClr val="lt1"/>
              </a:buClr>
              <a:buSzPts val="3200"/>
              <a:buChar char="•"/>
            </a:pPr>
            <a:r>
              <a:rPr b="1" lang="en-US" sz="3200">
                <a:solidFill>
                  <a:schemeClr val="lt1"/>
                </a:solidFill>
              </a:rPr>
              <a:t>Informal Resolution</a:t>
            </a:r>
            <a:endParaRPr sz="3200">
              <a:solidFill>
                <a:schemeClr val="lt1"/>
              </a:solidFill>
            </a:endParaRPr>
          </a:p>
          <a:p>
            <a:pPr indent="-228600" lvl="0" marL="228600" rtl="0" algn="l">
              <a:lnSpc>
                <a:spcPct val="90000"/>
              </a:lnSpc>
              <a:spcBef>
                <a:spcPts val="1000"/>
              </a:spcBef>
              <a:spcAft>
                <a:spcPts val="0"/>
              </a:spcAft>
              <a:buClr>
                <a:schemeClr val="lt1"/>
              </a:buClr>
              <a:buSzPts val="3200"/>
              <a:buChar char="•"/>
            </a:pPr>
            <a:r>
              <a:rPr b="1" lang="en-US" sz="3200">
                <a:solidFill>
                  <a:schemeClr val="lt1"/>
                </a:solidFill>
              </a:rPr>
              <a:t>Formal Action</a:t>
            </a:r>
            <a:endParaRPr sz="3200">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52" name="Shape 152"/>
        <p:cNvGrpSpPr/>
        <p:nvPr/>
      </p:nvGrpSpPr>
      <p:grpSpPr>
        <a:xfrm>
          <a:off x="0" y="0"/>
          <a:ext cx="0" cy="0"/>
          <a:chOff x="0" y="0"/>
          <a:chExt cx="0" cy="0"/>
        </a:xfrm>
      </p:grpSpPr>
      <p:sp>
        <p:nvSpPr>
          <p:cNvPr id="153" name="Google Shape;15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Play"/>
              <a:buNone/>
            </a:pPr>
            <a:r>
              <a:rPr lang="en-US">
                <a:solidFill>
                  <a:schemeClr val="lt1"/>
                </a:solidFill>
              </a:rPr>
              <a:t>Principle 13: Resolving Ethical Issues</a:t>
            </a:r>
            <a:endParaRPr>
              <a:solidFill>
                <a:schemeClr val="lt1"/>
              </a:solidFill>
            </a:endParaRPr>
          </a:p>
          <a:p>
            <a:pPr indent="0" lvl="0" marL="0" rtl="0" algn="l">
              <a:lnSpc>
                <a:spcPct val="90000"/>
              </a:lnSpc>
              <a:spcBef>
                <a:spcPts val="0"/>
              </a:spcBef>
              <a:spcAft>
                <a:spcPts val="0"/>
              </a:spcAft>
              <a:buClr>
                <a:schemeClr val="lt1"/>
              </a:buClr>
              <a:buSzPct val="100000"/>
              <a:buFont typeface="Play"/>
              <a:buNone/>
            </a:pPr>
            <a:r>
              <a:rPr i="1" lang="en-US">
                <a:solidFill>
                  <a:schemeClr val="lt1"/>
                </a:solidFill>
              </a:rPr>
              <a:t>Organizational Actions for Queries and Complaints</a:t>
            </a:r>
            <a:endParaRPr i="1"/>
          </a:p>
        </p:txBody>
      </p:sp>
      <p:sp>
        <p:nvSpPr>
          <p:cNvPr id="154" name="Google Shape;154;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3200"/>
              <a:buChar char="•"/>
            </a:pPr>
            <a:r>
              <a:rPr lang="en-US" sz="3200">
                <a:solidFill>
                  <a:schemeClr val="lt1"/>
                </a:solidFill>
              </a:rPr>
              <a:t>When a colleague is acting unethically,</a:t>
            </a:r>
            <a:endParaRPr/>
          </a:p>
          <a:p>
            <a:pPr indent="-228600" lvl="1" marL="685800" rtl="0" algn="l">
              <a:lnSpc>
                <a:spcPct val="90000"/>
              </a:lnSpc>
              <a:spcBef>
                <a:spcPts val="500"/>
              </a:spcBef>
              <a:spcAft>
                <a:spcPts val="0"/>
              </a:spcAft>
              <a:buClr>
                <a:schemeClr val="lt1"/>
              </a:buClr>
              <a:buSzPts val="3200"/>
              <a:buChar char="•"/>
            </a:pPr>
            <a:r>
              <a:rPr lang="en-US" sz="3200">
                <a:solidFill>
                  <a:schemeClr val="lt1"/>
                </a:solidFill>
              </a:rPr>
              <a:t>If comfortable, contact the individual directly</a:t>
            </a:r>
            <a:endParaRPr/>
          </a:p>
          <a:p>
            <a:pPr indent="-228600" lvl="1" marL="685800" rtl="0" algn="l">
              <a:lnSpc>
                <a:spcPct val="90000"/>
              </a:lnSpc>
              <a:spcBef>
                <a:spcPts val="500"/>
              </a:spcBef>
              <a:spcAft>
                <a:spcPts val="0"/>
              </a:spcAft>
              <a:buClr>
                <a:schemeClr val="lt1"/>
              </a:buClr>
              <a:buSzPts val="3200"/>
              <a:buChar char="•"/>
            </a:pPr>
            <a:r>
              <a:rPr lang="en-US" sz="3200">
                <a:solidFill>
                  <a:schemeClr val="lt1"/>
                </a:solidFill>
              </a:rPr>
              <a:t>If no resolution, contact your professional organization</a:t>
            </a:r>
            <a:endParaRPr/>
          </a:p>
          <a:p>
            <a:pPr indent="-228600" lvl="0" marL="228600" rtl="0" algn="l">
              <a:lnSpc>
                <a:spcPct val="90000"/>
              </a:lnSpc>
              <a:spcBef>
                <a:spcPts val="1000"/>
              </a:spcBef>
              <a:spcAft>
                <a:spcPts val="0"/>
              </a:spcAft>
              <a:buClr>
                <a:schemeClr val="lt1"/>
              </a:buClr>
              <a:buSzPts val="3200"/>
              <a:buChar char="•"/>
            </a:pPr>
            <a:r>
              <a:rPr lang="en-US" sz="3200">
                <a:solidFill>
                  <a:schemeClr val="lt1"/>
                </a:solidFill>
              </a:rPr>
              <a:t>If you are accused of unethical behavior:</a:t>
            </a:r>
            <a:endParaRPr/>
          </a:p>
          <a:p>
            <a:pPr indent="-228600" lvl="1" marL="685800" rtl="0" algn="l">
              <a:lnSpc>
                <a:spcPct val="90000"/>
              </a:lnSpc>
              <a:spcBef>
                <a:spcPts val="500"/>
              </a:spcBef>
              <a:spcAft>
                <a:spcPts val="0"/>
              </a:spcAft>
              <a:buClr>
                <a:schemeClr val="lt1"/>
              </a:buClr>
              <a:buSzPts val="3200"/>
              <a:buChar char="•"/>
            </a:pPr>
            <a:r>
              <a:rPr lang="en-US" sz="3200">
                <a:solidFill>
                  <a:schemeClr val="lt1"/>
                </a:solidFill>
              </a:rPr>
              <a:t>Contact your insurance company</a:t>
            </a:r>
            <a:endParaRPr/>
          </a:p>
          <a:p>
            <a:pPr indent="-228600" lvl="1" marL="685800" rtl="0" algn="l">
              <a:lnSpc>
                <a:spcPct val="90000"/>
              </a:lnSpc>
              <a:spcBef>
                <a:spcPts val="500"/>
              </a:spcBef>
              <a:spcAft>
                <a:spcPts val="0"/>
              </a:spcAft>
              <a:buClr>
                <a:schemeClr val="lt1"/>
              </a:buClr>
              <a:buSzPts val="3200"/>
              <a:buChar char="•"/>
            </a:pPr>
            <a:r>
              <a:rPr lang="en-US" sz="3200">
                <a:solidFill>
                  <a:schemeClr val="lt1"/>
                </a:solidFill>
              </a:rPr>
              <a:t>Contact an attorney</a:t>
            </a:r>
            <a:endParaRPr/>
          </a:p>
          <a:p>
            <a:pPr indent="-228600" lvl="1" marL="685800" rtl="0" algn="l">
              <a:lnSpc>
                <a:spcPct val="90000"/>
              </a:lnSpc>
              <a:spcBef>
                <a:spcPts val="500"/>
              </a:spcBef>
              <a:spcAft>
                <a:spcPts val="0"/>
              </a:spcAft>
              <a:buClr>
                <a:schemeClr val="lt1"/>
              </a:buClr>
              <a:buSzPts val="3200"/>
              <a:buChar char="•"/>
            </a:pPr>
            <a:r>
              <a:rPr lang="en-US" sz="3200">
                <a:solidFill>
                  <a:schemeClr val="lt1"/>
                </a:solidFill>
              </a:rPr>
              <a:t>Prepare documentation of your actions</a:t>
            </a:r>
            <a:endParaRPr/>
          </a:p>
          <a:p>
            <a:pPr indent="-228600" lvl="1" marL="685800" rtl="0" algn="l">
              <a:lnSpc>
                <a:spcPct val="90000"/>
              </a:lnSpc>
              <a:spcBef>
                <a:spcPts val="500"/>
              </a:spcBef>
              <a:spcAft>
                <a:spcPts val="0"/>
              </a:spcAft>
              <a:buClr>
                <a:schemeClr val="lt1"/>
              </a:buClr>
              <a:buSzPts val="3200"/>
              <a:buChar char="•"/>
            </a:pPr>
            <a:r>
              <a:rPr lang="en-US" sz="3200">
                <a:solidFill>
                  <a:schemeClr val="lt1"/>
                </a:solidFill>
              </a:rPr>
              <a:t>Discuss with ethics committee</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59" name="Shape 159"/>
        <p:cNvGrpSpPr/>
        <p:nvPr/>
      </p:nvGrpSpPr>
      <p:grpSpPr>
        <a:xfrm>
          <a:off x="0" y="0"/>
          <a:ext cx="0" cy="0"/>
          <a:chOff x="0" y="0"/>
          <a:chExt cx="0" cy="0"/>
        </a:xfrm>
      </p:grpSpPr>
      <p:sp>
        <p:nvSpPr>
          <p:cNvPr id="160" name="Google Shape;160;h14b7af924aae31a4_0_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Review of the </a:t>
            </a:r>
            <a:br>
              <a:rPr lang="en-US">
                <a:solidFill>
                  <a:schemeClr val="lt1"/>
                </a:solidFill>
              </a:rPr>
            </a:br>
            <a:r>
              <a:rPr lang="en-US">
                <a:solidFill>
                  <a:schemeClr val="lt1"/>
                </a:solidFill>
              </a:rPr>
              <a:t>Ethical Decision-Making Process</a:t>
            </a:r>
            <a:endParaRPr/>
          </a:p>
        </p:txBody>
      </p:sp>
      <p:sp>
        <p:nvSpPr>
          <p:cNvPr id="161" name="Google Shape;161;h14b7af924aae31a4_0_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85000" lnSpcReduction="20000"/>
          </a:bodyPr>
          <a:lstStyle/>
          <a:p>
            <a:pPr indent="-213360" lvl="0" marL="228600" rtl="0" algn="l">
              <a:lnSpc>
                <a:spcPct val="90000"/>
              </a:lnSpc>
              <a:spcBef>
                <a:spcPts val="0"/>
              </a:spcBef>
              <a:spcAft>
                <a:spcPts val="0"/>
              </a:spcAft>
              <a:buClr>
                <a:schemeClr val="lt1"/>
              </a:buClr>
              <a:buSzPct val="100000"/>
              <a:buChar char="•"/>
            </a:pPr>
            <a:r>
              <a:rPr b="1" lang="en-US" sz="3200">
                <a:solidFill>
                  <a:schemeClr val="lt1"/>
                </a:solidFill>
              </a:rPr>
              <a:t>Step 1 – Identify the problem or dilemma</a:t>
            </a:r>
            <a:endParaRPr sz="3200">
              <a:solidFill>
                <a:schemeClr val="lt1"/>
              </a:solidFill>
            </a:endParaRPr>
          </a:p>
          <a:p>
            <a:pPr indent="-213360" lvl="0" marL="228600" rtl="0" algn="l">
              <a:lnSpc>
                <a:spcPct val="90000"/>
              </a:lnSpc>
              <a:spcBef>
                <a:spcPts val="1000"/>
              </a:spcBef>
              <a:spcAft>
                <a:spcPts val="0"/>
              </a:spcAft>
              <a:buClr>
                <a:schemeClr val="lt1"/>
              </a:buClr>
              <a:buSzPct val="100000"/>
              <a:buChar char="•"/>
            </a:pPr>
            <a:r>
              <a:rPr b="1" lang="en-US" sz="3200">
                <a:solidFill>
                  <a:schemeClr val="lt1"/>
                </a:solidFill>
              </a:rPr>
              <a:t>Step 2 – Consult the relevant code of ethics</a:t>
            </a:r>
            <a:endParaRPr/>
          </a:p>
          <a:p>
            <a:pPr indent="-213360" lvl="0" marL="228600" rtl="0" algn="l">
              <a:lnSpc>
                <a:spcPct val="90000"/>
              </a:lnSpc>
              <a:spcBef>
                <a:spcPts val="1000"/>
              </a:spcBef>
              <a:spcAft>
                <a:spcPts val="0"/>
              </a:spcAft>
              <a:buClr>
                <a:srgbClr val="747474"/>
              </a:buClr>
              <a:buSzPct val="100000"/>
              <a:buChar char="•"/>
            </a:pPr>
            <a:r>
              <a:rPr b="1" lang="en-US" sz="3200">
                <a:solidFill>
                  <a:srgbClr val="747474"/>
                </a:solidFill>
              </a:rPr>
              <a:t>Step 3 – Know the applicable laws and regulations </a:t>
            </a:r>
            <a:endParaRPr sz="3200">
              <a:solidFill>
                <a:srgbClr val="747474"/>
              </a:solidFill>
            </a:endParaRPr>
          </a:p>
          <a:p>
            <a:pPr indent="-213360" lvl="0" marL="228600" rtl="0" algn="l">
              <a:lnSpc>
                <a:spcPct val="90000"/>
              </a:lnSpc>
              <a:spcBef>
                <a:spcPts val="1000"/>
              </a:spcBef>
              <a:spcAft>
                <a:spcPts val="0"/>
              </a:spcAft>
              <a:buClr>
                <a:srgbClr val="747474"/>
              </a:buClr>
              <a:buSzPct val="100000"/>
              <a:buChar char="•"/>
            </a:pPr>
            <a:r>
              <a:rPr b="1" lang="en-US" sz="3200">
                <a:solidFill>
                  <a:srgbClr val="747474"/>
                </a:solidFill>
              </a:rPr>
              <a:t>Step 4 - Obtain consultation with confidentiality</a:t>
            </a:r>
            <a:endParaRPr sz="3200">
              <a:solidFill>
                <a:srgbClr val="747474"/>
              </a:solidFill>
            </a:endParaRPr>
          </a:p>
          <a:p>
            <a:pPr indent="-213360" lvl="0" marL="228600" rtl="0" algn="l">
              <a:lnSpc>
                <a:spcPct val="90000"/>
              </a:lnSpc>
              <a:spcBef>
                <a:spcPts val="1000"/>
              </a:spcBef>
              <a:spcAft>
                <a:spcPts val="0"/>
              </a:spcAft>
              <a:buClr>
                <a:schemeClr val="lt1"/>
              </a:buClr>
              <a:buSzPct val="100000"/>
              <a:buChar char="•"/>
            </a:pPr>
            <a:r>
              <a:rPr b="1" lang="en-US" sz="3200">
                <a:solidFill>
                  <a:schemeClr val="lt1"/>
                </a:solidFill>
              </a:rPr>
              <a:t>Step 5 - Consider possible solutions </a:t>
            </a:r>
            <a:endParaRPr/>
          </a:p>
          <a:p>
            <a:pPr indent="-213360" lvl="0" marL="228600" rtl="0" algn="l">
              <a:lnSpc>
                <a:spcPct val="90000"/>
              </a:lnSpc>
              <a:spcBef>
                <a:spcPts val="1000"/>
              </a:spcBef>
              <a:spcAft>
                <a:spcPts val="0"/>
              </a:spcAft>
              <a:buClr>
                <a:schemeClr val="lt1"/>
              </a:buClr>
              <a:buSzPct val="100000"/>
              <a:buChar char="•"/>
            </a:pPr>
            <a:r>
              <a:rPr b="1" lang="en-US" sz="3200">
                <a:solidFill>
                  <a:schemeClr val="lt1"/>
                </a:solidFill>
              </a:rPr>
              <a:t>Step 6 – Consider possible consequences of each solution and select the most appropriate course of action</a:t>
            </a:r>
            <a:endParaRPr sz="3200">
              <a:solidFill>
                <a:schemeClr val="lt1"/>
              </a:solidFill>
            </a:endParaRPr>
          </a:p>
          <a:p>
            <a:pPr indent="-213360" lvl="0" marL="228600" rtl="0" algn="just">
              <a:lnSpc>
                <a:spcPct val="100000"/>
              </a:lnSpc>
              <a:spcBef>
                <a:spcPts val="0"/>
              </a:spcBef>
              <a:spcAft>
                <a:spcPts val="0"/>
              </a:spcAft>
              <a:buClr>
                <a:srgbClr val="747474"/>
              </a:buClr>
              <a:buSzPct val="100000"/>
              <a:buChar char="•"/>
            </a:pPr>
            <a:r>
              <a:rPr b="1" lang="en-US" sz="3200">
                <a:solidFill>
                  <a:srgbClr val="747474"/>
                </a:solidFill>
              </a:rPr>
              <a:t>Step 7 -  Implement the decision &amp; evaluate results  </a:t>
            </a:r>
            <a:endParaRPr sz="3200">
              <a:solidFill>
                <a:srgbClr val="747474"/>
              </a:solidFill>
            </a:endParaRPr>
          </a:p>
          <a:p>
            <a:pPr indent="-40640" lvl="1" marL="685800" rtl="0" algn="l">
              <a:lnSpc>
                <a:spcPct val="90000"/>
              </a:lnSpc>
              <a:spcBef>
                <a:spcPts val="500"/>
              </a:spcBef>
              <a:spcAft>
                <a:spcPts val="0"/>
              </a:spcAft>
              <a:buClr>
                <a:schemeClr val="dk1"/>
              </a:buClr>
              <a:buSzPct val="100000"/>
              <a:buNone/>
            </a:pPr>
            <a:r>
              <a:t/>
            </a:r>
            <a:endParaRPr sz="3200">
              <a:solidFill>
                <a:schemeClr val="lt1"/>
              </a:solidFill>
            </a:endParaRPr>
          </a:p>
          <a:p>
            <a:pPr indent="-64135" lvl="0" marL="228600" rtl="0" algn="l">
              <a:lnSpc>
                <a:spcPct val="90000"/>
              </a:lnSpc>
              <a:spcBef>
                <a:spcPts val="1000"/>
              </a:spcBef>
              <a:spcAft>
                <a:spcPts val="0"/>
              </a:spcAft>
              <a:buClr>
                <a:schemeClr val="dk1"/>
              </a:buClr>
              <a:buSzPct val="100000"/>
              <a:buNone/>
            </a:pPr>
            <a:r>
              <a:t/>
            </a:r>
            <a:endParaRPr>
              <a:solidFill>
                <a:schemeClr val="lt1"/>
              </a:solidFill>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66" name="Shape 166"/>
        <p:cNvGrpSpPr/>
        <p:nvPr/>
      </p:nvGrpSpPr>
      <p:grpSpPr>
        <a:xfrm>
          <a:off x="0" y="0"/>
          <a:ext cx="0" cy="0"/>
          <a:chOff x="0" y="0"/>
          <a:chExt cx="0" cy="0"/>
        </a:xfrm>
      </p:grpSpPr>
      <p:sp>
        <p:nvSpPr>
          <p:cNvPr id="167" name="Google Shape;167;h14b7af924aae31a4_0_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br>
              <a:rPr lang="en-US">
                <a:solidFill>
                  <a:schemeClr val="lt1"/>
                </a:solidFill>
              </a:rPr>
            </a:br>
            <a:r>
              <a:rPr lang="en-US">
                <a:solidFill>
                  <a:schemeClr val="lt1"/>
                </a:solidFill>
              </a:rPr>
              <a:t>Ethical Decision-Making Process</a:t>
            </a:r>
            <a:endParaRPr/>
          </a:p>
        </p:txBody>
      </p:sp>
      <p:sp>
        <p:nvSpPr>
          <p:cNvPr id="168" name="Google Shape;168;h14b7af924aae31a4_0_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55000"/>
          </a:bodyPr>
          <a:lstStyle/>
          <a:p>
            <a:pPr indent="0" lvl="0" marL="228600" rtl="0" algn="l">
              <a:lnSpc>
                <a:spcPct val="90000"/>
              </a:lnSpc>
              <a:spcBef>
                <a:spcPts val="0"/>
              </a:spcBef>
              <a:spcAft>
                <a:spcPts val="0"/>
              </a:spcAft>
              <a:buNone/>
            </a:pPr>
            <a:r>
              <a:t/>
            </a:r>
            <a:endParaRPr b="1" sz="1651">
              <a:solidFill>
                <a:schemeClr val="lt1"/>
              </a:solidFill>
            </a:endParaRPr>
          </a:p>
          <a:p>
            <a:pPr indent="-268286" lvl="0" marL="228600" rtl="0" algn="l">
              <a:lnSpc>
                <a:spcPct val="90000"/>
              </a:lnSpc>
              <a:spcBef>
                <a:spcPts val="0"/>
              </a:spcBef>
              <a:spcAft>
                <a:spcPts val="0"/>
              </a:spcAft>
              <a:buClr>
                <a:schemeClr val="lt1"/>
              </a:buClr>
              <a:buSzPct val="100000"/>
              <a:buChar char="•"/>
            </a:pPr>
            <a:r>
              <a:rPr b="1" lang="en-US" sz="6518">
                <a:solidFill>
                  <a:schemeClr val="lt1"/>
                </a:solidFill>
              </a:rPr>
              <a:t>Step 1 – Identify the problem or dilemma</a:t>
            </a:r>
            <a:endParaRPr sz="6518">
              <a:solidFill>
                <a:schemeClr val="lt1"/>
              </a:solidFill>
            </a:endParaRPr>
          </a:p>
          <a:p>
            <a:pPr indent="-268286" lvl="0" marL="228600" rtl="0" algn="l">
              <a:lnSpc>
                <a:spcPct val="90000"/>
              </a:lnSpc>
              <a:spcBef>
                <a:spcPts val="1000"/>
              </a:spcBef>
              <a:spcAft>
                <a:spcPts val="0"/>
              </a:spcAft>
              <a:buClr>
                <a:schemeClr val="lt1"/>
              </a:buClr>
              <a:buSzPct val="100000"/>
              <a:buChar char="•"/>
            </a:pPr>
            <a:r>
              <a:rPr b="1" lang="en-US" sz="6518">
                <a:solidFill>
                  <a:schemeClr val="lt1"/>
                </a:solidFill>
              </a:rPr>
              <a:t>Step 2 – Consult the relevant code of ethics</a:t>
            </a:r>
            <a:endParaRPr sz="6518">
              <a:solidFill>
                <a:srgbClr val="747474"/>
              </a:solidFill>
            </a:endParaRPr>
          </a:p>
          <a:p>
            <a:pPr indent="-268286" lvl="0" marL="228600" rtl="0" algn="l">
              <a:lnSpc>
                <a:spcPct val="90000"/>
              </a:lnSpc>
              <a:spcBef>
                <a:spcPts val="1000"/>
              </a:spcBef>
              <a:spcAft>
                <a:spcPts val="0"/>
              </a:spcAft>
              <a:buClr>
                <a:schemeClr val="lt1"/>
              </a:buClr>
              <a:buSzPct val="100000"/>
              <a:buChar char="•"/>
            </a:pPr>
            <a:r>
              <a:rPr b="1" lang="en-US" sz="6518">
                <a:solidFill>
                  <a:schemeClr val="lt1"/>
                </a:solidFill>
              </a:rPr>
              <a:t>Step 5 -- Consider possible solutions </a:t>
            </a:r>
            <a:endParaRPr sz="6518"/>
          </a:p>
          <a:p>
            <a:pPr indent="-268286" lvl="0" marL="228600" rtl="0" algn="l">
              <a:lnSpc>
                <a:spcPct val="90000"/>
              </a:lnSpc>
              <a:spcBef>
                <a:spcPts val="1000"/>
              </a:spcBef>
              <a:spcAft>
                <a:spcPts val="0"/>
              </a:spcAft>
              <a:buClr>
                <a:schemeClr val="lt1"/>
              </a:buClr>
              <a:buSzPct val="100000"/>
              <a:buChar char="•"/>
            </a:pPr>
            <a:r>
              <a:rPr b="1" lang="en-US" sz="6518">
                <a:solidFill>
                  <a:schemeClr val="lt1"/>
                </a:solidFill>
              </a:rPr>
              <a:t>Step 6 – </a:t>
            </a:r>
            <a:r>
              <a:rPr b="1" lang="en-US" sz="6518">
                <a:solidFill>
                  <a:schemeClr val="lt1"/>
                </a:solidFill>
              </a:rPr>
              <a:t>Consider possible consequences of each solution and select the most appropriate course of action</a:t>
            </a:r>
            <a:endParaRPr sz="6518">
              <a:solidFill>
                <a:schemeClr val="lt1"/>
              </a:solidFill>
            </a:endParaRPr>
          </a:p>
          <a:p>
            <a:pPr indent="0" lvl="0" marL="0" rtl="0" algn="just">
              <a:lnSpc>
                <a:spcPct val="100000"/>
              </a:lnSpc>
              <a:spcBef>
                <a:spcPts val="0"/>
              </a:spcBef>
              <a:spcAft>
                <a:spcPts val="0"/>
              </a:spcAft>
              <a:buNone/>
            </a:pPr>
            <a:r>
              <a:t/>
            </a:r>
            <a:endParaRPr>
              <a:solidFill>
                <a:schemeClr val="lt1"/>
              </a:solidFill>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73" name="Shape 173"/>
        <p:cNvGrpSpPr/>
        <p:nvPr/>
      </p:nvGrpSpPr>
      <p:grpSpPr>
        <a:xfrm>
          <a:off x="0" y="0"/>
          <a:ext cx="0" cy="0"/>
          <a:chOff x="0" y="0"/>
          <a:chExt cx="0" cy="0"/>
        </a:xfrm>
      </p:grpSpPr>
      <p:sp>
        <p:nvSpPr>
          <p:cNvPr id="174" name="Google Shape;174;h14b7af924aae31a4_0_2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br>
              <a:rPr lang="en-US">
                <a:solidFill>
                  <a:schemeClr val="lt1"/>
                </a:solidFill>
              </a:rPr>
            </a:br>
            <a:r>
              <a:rPr lang="en-US">
                <a:solidFill>
                  <a:schemeClr val="lt1"/>
                </a:solidFill>
              </a:rPr>
              <a:t>Ethical Decision-Making Process</a:t>
            </a:r>
            <a:endParaRPr/>
          </a:p>
        </p:txBody>
      </p:sp>
      <p:sp>
        <p:nvSpPr>
          <p:cNvPr id="175" name="Google Shape;175;h14b7af924aae31a4_0_2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55000" lnSpcReduction="10000"/>
          </a:bodyPr>
          <a:lstStyle/>
          <a:p>
            <a:pPr indent="0" lvl="0" marL="228600" rtl="0" algn="l">
              <a:lnSpc>
                <a:spcPct val="90000"/>
              </a:lnSpc>
              <a:spcBef>
                <a:spcPts val="0"/>
              </a:spcBef>
              <a:spcAft>
                <a:spcPts val="0"/>
              </a:spcAft>
              <a:buNone/>
            </a:pPr>
            <a:r>
              <a:t/>
            </a:r>
            <a:endParaRPr b="1" sz="1651">
              <a:solidFill>
                <a:schemeClr val="lt1"/>
              </a:solidFill>
            </a:endParaRPr>
          </a:p>
          <a:p>
            <a:pPr indent="-268286" lvl="0" marL="228600" rtl="0" algn="l">
              <a:lnSpc>
                <a:spcPct val="90000"/>
              </a:lnSpc>
              <a:spcBef>
                <a:spcPts val="0"/>
              </a:spcBef>
              <a:spcAft>
                <a:spcPts val="0"/>
              </a:spcAft>
              <a:buClr>
                <a:schemeClr val="lt1"/>
              </a:buClr>
              <a:buSzPct val="100000"/>
              <a:buChar char="•"/>
            </a:pPr>
            <a:r>
              <a:rPr b="1" lang="en-US" sz="6518">
                <a:solidFill>
                  <a:schemeClr val="lt1"/>
                </a:solidFill>
              </a:rPr>
              <a:t>Step 1 – Identify the problem or dilemma 3 m</a:t>
            </a:r>
            <a:endParaRPr sz="6518">
              <a:solidFill>
                <a:schemeClr val="lt1"/>
              </a:solidFill>
            </a:endParaRPr>
          </a:p>
          <a:p>
            <a:pPr indent="-268286" lvl="0" marL="228600" rtl="0" algn="l">
              <a:lnSpc>
                <a:spcPct val="90000"/>
              </a:lnSpc>
              <a:spcBef>
                <a:spcPts val="1000"/>
              </a:spcBef>
              <a:spcAft>
                <a:spcPts val="0"/>
              </a:spcAft>
              <a:buClr>
                <a:schemeClr val="lt1"/>
              </a:buClr>
              <a:buSzPct val="100000"/>
              <a:buChar char="•"/>
            </a:pPr>
            <a:r>
              <a:rPr b="1" lang="en-US" sz="6518">
                <a:solidFill>
                  <a:schemeClr val="lt1"/>
                </a:solidFill>
              </a:rPr>
              <a:t>Step 2 – Consult the relevant code of ethics 5</a:t>
            </a:r>
            <a:endParaRPr sz="6518">
              <a:solidFill>
                <a:srgbClr val="747474"/>
              </a:solidFill>
            </a:endParaRPr>
          </a:p>
          <a:p>
            <a:pPr indent="-268286" lvl="0" marL="228600" rtl="0" algn="l">
              <a:lnSpc>
                <a:spcPct val="90000"/>
              </a:lnSpc>
              <a:spcBef>
                <a:spcPts val="1000"/>
              </a:spcBef>
              <a:spcAft>
                <a:spcPts val="0"/>
              </a:spcAft>
              <a:buClr>
                <a:schemeClr val="lt1"/>
              </a:buClr>
              <a:buSzPct val="100000"/>
              <a:buChar char="•"/>
            </a:pPr>
            <a:r>
              <a:rPr b="1" lang="en-US" sz="6518">
                <a:solidFill>
                  <a:schemeClr val="lt1"/>
                </a:solidFill>
              </a:rPr>
              <a:t>Step 5 -- Consider possible solutions 5</a:t>
            </a:r>
            <a:endParaRPr sz="6518"/>
          </a:p>
          <a:p>
            <a:pPr indent="-268286" lvl="0" marL="228600" rtl="0" algn="l">
              <a:lnSpc>
                <a:spcPct val="90000"/>
              </a:lnSpc>
              <a:spcBef>
                <a:spcPts val="1000"/>
              </a:spcBef>
              <a:spcAft>
                <a:spcPts val="0"/>
              </a:spcAft>
              <a:buClr>
                <a:schemeClr val="lt1"/>
              </a:buClr>
              <a:buSzPct val="100000"/>
              <a:buChar char="•"/>
            </a:pPr>
            <a:r>
              <a:rPr b="1" lang="en-US" sz="6518">
                <a:solidFill>
                  <a:schemeClr val="lt1"/>
                </a:solidFill>
              </a:rPr>
              <a:t>Step 6a - Consider possible consequences of each solution and 4</a:t>
            </a:r>
            <a:endParaRPr b="1" sz="6518">
              <a:solidFill>
                <a:schemeClr val="lt1"/>
              </a:solidFill>
            </a:endParaRPr>
          </a:p>
          <a:p>
            <a:pPr indent="-268286" lvl="0" marL="228600" rtl="0" algn="l">
              <a:lnSpc>
                <a:spcPct val="90000"/>
              </a:lnSpc>
              <a:spcBef>
                <a:spcPts val="1000"/>
              </a:spcBef>
              <a:spcAft>
                <a:spcPts val="0"/>
              </a:spcAft>
              <a:buClr>
                <a:schemeClr val="lt1"/>
              </a:buClr>
              <a:buSzPct val="100000"/>
              <a:buChar char="•"/>
            </a:pPr>
            <a:r>
              <a:rPr b="1" lang="en-US" sz="6518">
                <a:solidFill>
                  <a:schemeClr val="lt1"/>
                </a:solidFill>
              </a:rPr>
              <a:t>Step 6b - select the most appropriate course of action 3</a:t>
            </a:r>
            <a:endParaRPr sz="6518">
              <a:solidFill>
                <a:schemeClr val="lt1"/>
              </a:solidFill>
            </a:endParaRPr>
          </a:p>
          <a:p>
            <a:pPr indent="0" lvl="0" marL="0" rtl="0" algn="just">
              <a:lnSpc>
                <a:spcPct val="100000"/>
              </a:lnSpc>
              <a:spcBef>
                <a:spcPts val="0"/>
              </a:spcBef>
              <a:spcAft>
                <a:spcPts val="0"/>
              </a:spcAft>
              <a:buNone/>
            </a:pPr>
            <a:r>
              <a:t/>
            </a:r>
            <a:endParaRPr>
              <a:solidFill>
                <a:schemeClr val="lt1"/>
              </a:solidFill>
            </a:endParaRPr>
          </a:p>
          <a:p>
            <a:pPr indent="-64135" lvl="0" marL="228600" rtl="0" algn="l">
              <a:lnSpc>
                <a:spcPct val="90000"/>
              </a:lnSpc>
              <a:spcBef>
                <a:spcPts val="1000"/>
              </a:spcBef>
              <a:spcAft>
                <a:spcPts val="0"/>
              </a:spcAft>
              <a:buClr>
                <a:schemeClr val="dk1"/>
              </a:buClr>
              <a:buSzPct val="1000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80" name="Shape 180"/>
        <p:cNvGrpSpPr/>
        <p:nvPr/>
      </p:nvGrpSpPr>
      <p:grpSpPr>
        <a:xfrm>
          <a:off x="0" y="0"/>
          <a:ext cx="0" cy="0"/>
          <a:chOff x="0" y="0"/>
          <a:chExt cx="0" cy="0"/>
        </a:xfrm>
      </p:grpSpPr>
      <p:sp>
        <p:nvSpPr>
          <p:cNvPr id="181" name="Google Shape;181;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Play"/>
              <a:buNone/>
            </a:pPr>
            <a:r>
              <a:rPr lang="en-US">
                <a:solidFill>
                  <a:schemeClr val="lt1"/>
                </a:solidFill>
              </a:rPr>
              <a:t>Round One: Case Studies Reflecting Principle Areas 7-9 and 12-13</a:t>
            </a:r>
            <a:endParaRPr/>
          </a:p>
        </p:txBody>
      </p:sp>
      <p:sp>
        <p:nvSpPr>
          <p:cNvPr id="182" name="Google Shape;182;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n-US">
                <a:solidFill>
                  <a:schemeClr val="lt1"/>
                </a:solidFill>
              </a:rPr>
              <a:t>Discussion in rooms</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87" name="Shape 187"/>
        <p:cNvGrpSpPr/>
        <p:nvPr/>
      </p:nvGrpSpPr>
      <p:grpSpPr>
        <a:xfrm>
          <a:off x="0" y="0"/>
          <a:ext cx="0" cy="0"/>
          <a:chOff x="0" y="0"/>
          <a:chExt cx="0" cy="0"/>
        </a:xfrm>
      </p:grpSpPr>
      <p:sp>
        <p:nvSpPr>
          <p:cNvPr id="188" name="Google Shape;18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Exercise using the decision-making model</a:t>
            </a:r>
            <a:br>
              <a:rPr lang="en-US">
                <a:solidFill>
                  <a:schemeClr val="lt1"/>
                </a:solidFill>
              </a:rPr>
            </a:br>
            <a:endParaRPr>
              <a:solidFill>
                <a:schemeClr val="lt1"/>
              </a:solidFill>
            </a:endParaRPr>
          </a:p>
        </p:txBody>
      </p:sp>
      <p:sp>
        <p:nvSpPr>
          <p:cNvPr id="189" name="Google Shape;189;p13"/>
          <p:cNvSpPr txBox="1"/>
          <p:nvPr>
            <p:ph idx="1" type="body"/>
          </p:nvPr>
        </p:nvSpPr>
        <p:spPr>
          <a:xfrm>
            <a:off x="838200" y="1146357"/>
            <a:ext cx="10515600" cy="4790712"/>
          </a:xfrm>
          <a:prstGeom prst="rect">
            <a:avLst/>
          </a:prstGeom>
          <a:noFill/>
          <a:ln>
            <a:noFill/>
          </a:ln>
        </p:spPr>
        <p:txBody>
          <a:bodyPr anchorCtr="0" anchor="t" bIns="45700" lIns="91425" spcFirstLastPara="1" rIns="91425" wrap="square" tIns="45700">
            <a:normAutofit/>
          </a:bodyPr>
          <a:lstStyle/>
          <a:p>
            <a:pPr indent="-255270" lvl="0" marL="228600" rtl="0" algn="l">
              <a:lnSpc>
                <a:spcPct val="90000"/>
              </a:lnSpc>
              <a:spcBef>
                <a:spcPts val="1000"/>
              </a:spcBef>
              <a:spcAft>
                <a:spcPts val="0"/>
              </a:spcAft>
              <a:buClr>
                <a:schemeClr val="lt1"/>
              </a:buClr>
              <a:buSzPts val="2800"/>
              <a:buChar char="•"/>
            </a:pPr>
            <a:r>
              <a:t/>
            </a:r>
            <a:endParaRPr>
              <a:solidFill>
                <a:schemeClr val="lt1"/>
              </a:solidFill>
            </a:endParaRPr>
          </a:p>
        </p:txBody>
      </p:sp>
      <p:sp>
        <p:nvSpPr>
          <p:cNvPr id="190" name="Google Shape;190;p13"/>
          <p:cNvSpPr/>
          <p:nvPr/>
        </p:nvSpPr>
        <p:spPr>
          <a:xfrm>
            <a:off x="-374807" y="5290743"/>
            <a:ext cx="112425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195" name="Shape 195"/>
        <p:cNvGrpSpPr/>
        <p:nvPr/>
      </p:nvGrpSpPr>
      <p:grpSpPr>
        <a:xfrm>
          <a:off x="0" y="0"/>
          <a:ext cx="0" cy="0"/>
          <a:chOff x="0" y="0"/>
          <a:chExt cx="0" cy="0"/>
        </a:xfrm>
      </p:grpSpPr>
      <p:sp>
        <p:nvSpPr>
          <p:cNvPr id="196" name="Google Shape;196;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1-Case #1</a:t>
            </a:r>
            <a:endParaRPr/>
          </a:p>
        </p:txBody>
      </p:sp>
      <p:sp>
        <p:nvSpPr>
          <p:cNvPr id="197" name="Google Shape;197;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Sandy, a vision professional, joined several clients on an excursion to a historical museum and took photographs during the outing. Later, she uploaded those pictures, including images of clients, to her Facebook page. She noted that according to the law, individuals in public spaces are fair game for anyone who wants to take pictures and should expect that they may appear in photographs. When one client discovered the post, they became upset because the images had been shared publicly without consent. Who is correct and what should be done, if anything?</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02" name="Shape 202"/>
        <p:cNvGrpSpPr/>
        <p:nvPr/>
      </p:nvGrpSpPr>
      <p:grpSpPr>
        <a:xfrm>
          <a:off x="0" y="0"/>
          <a:ext cx="0" cy="0"/>
          <a:chOff x="0" y="0"/>
          <a:chExt cx="0" cy="0"/>
        </a:xfrm>
      </p:grpSpPr>
      <p:sp>
        <p:nvSpPr>
          <p:cNvPr id="203" name="Google Shape;203;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2-Case #1</a:t>
            </a:r>
            <a:endParaRPr/>
          </a:p>
        </p:txBody>
      </p:sp>
      <p:sp>
        <p:nvSpPr>
          <p:cNvPr id="204" name="Google Shape;204;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My student had an educational Assistive Technology evaluation from the general agency serving people with disabilities. The recommendations are just not appropriate, and I am not sure what other alternatives we have. I don’t think the evaluator understood the needs of my client, but there is no one else around to give the assessment. What is my ethical responsibility?</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09" name="Shape 209"/>
        <p:cNvGrpSpPr/>
        <p:nvPr/>
      </p:nvGrpSpPr>
      <p:grpSpPr>
        <a:xfrm>
          <a:off x="0" y="0"/>
          <a:ext cx="0" cy="0"/>
          <a:chOff x="0" y="0"/>
          <a:chExt cx="0" cy="0"/>
        </a:xfrm>
      </p:grpSpPr>
      <p:sp>
        <p:nvSpPr>
          <p:cNvPr id="210" name="Google Shape;21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3-Case #1</a:t>
            </a:r>
            <a:endParaRPr/>
          </a:p>
        </p:txBody>
      </p:sp>
      <p:sp>
        <p:nvSpPr>
          <p:cNvPr id="211" name="Google Shape;211;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Diane is a teacher for students with visual impairments. She conducted a parent-teacher meeting to discuss the progress of her student, Alice, who has been experiencing difficulties with Braille comprehension. To support Alice’s improvement in reading Braille, Diane recommended private instruction sessions on Saturdays. However, the school district was unable to provide these services at that time. In response, Diane privately arranged with Alice’s parents to visit their home and provide additional instruction. As a gesture of appreciation, the parents gave Diane season tickets to her favorite professional baseball team as compensation for these sessions. Having knowledge of this, what would you do?</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16" name="Shape 216"/>
        <p:cNvGrpSpPr/>
        <p:nvPr/>
      </p:nvGrpSpPr>
      <p:grpSpPr>
        <a:xfrm>
          <a:off x="0" y="0"/>
          <a:ext cx="0" cy="0"/>
          <a:chOff x="0" y="0"/>
          <a:chExt cx="0" cy="0"/>
        </a:xfrm>
      </p:grpSpPr>
      <p:sp>
        <p:nvSpPr>
          <p:cNvPr id="217" name="Google Shape;217;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4-Case #1</a:t>
            </a:r>
            <a:endParaRPr/>
          </a:p>
        </p:txBody>
      </p:sp>
      <p:sp>
        <p:nvSpPr>
          <p:cNvPr id="218" name="Google Shape;218;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As an administrator of an agency program, I have to work within the agency budget. There are a number of staff who could use additional professional development and need CEUs for certification, but I can’t afford either their time off or the expense of sending them to a conference. Is this an ethical problem? What should I do?</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23" name="Shape 223"/>
        <p:cNvGrpSpPr/>
        <p:nvPr/>
      </p:nvGrpSpPr>
      <p:grpSpPr>
        <a:xfrm>
          <a:off x="0" y="0"/>
          <a:ext cx="0" cy="0"/>
          <a:chOff x="0" y="0"/>
          <a:chExt cx="0" cy="0"/>
        </a:xfrm>
      </p:grpSpPr>
      <p:sp>
        <p:nvSpPr>
          <p:cNvPr id="224" name="Google Shape;224;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5-Case #1</a:t>
            </a:r>
            <a:endParaRPr/>
          </a:p>
        </p:txBody>
      </p:sp>
      <p:sp>
        <p:nvSpPr>
          <p:cNvPr id="225" name="Google Shape;225;p18"/>
          <p:cNvSpPr txBox="1"/>
          <p:nvPr>
            <p:ph idx="1" type="body"/>
          </p:nvPr>
        </p:nvSpPr>
        <p:spPr>
          <a:xfrm>
            <a:off x="838200" y="1733306"/>
            <a:ext cx="10515600" cy="4351200"/>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Taylor, an orientation and mobility specialist in private practice, was approached by a nonprofit organization to provide orientation and mobility (O&amp;M) instruction to a young adult named Alex, who has vision loss. After an initial meeting with Alex and his family, Taylor estimated that Alex would benefit from three one-hour O&amp;M sessions each week over the next two months. At the conclusion of one month of instruction, Taylor told me, an associate in private practice, that Alex had gained sufficient skills in orientation and mobility and no longer required additional instruction. However, due to having a two-month contract, Taylor continues to provide lessons. Having knowledge of this, should I take action to prevent continuation of unneeded lessons? What could I do?</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30" name="Shape 230"/>
        <p:cNvGrpSpPr/>
        <p:nvPr/>
      </p:nvGrpSpPr>
      <p:grpSpPr>
        <a:xfrm>
          <a:off x="0" y="0"/>
          <a:ext cx="0" cy="0"/>
          <a:chOff x="0" y="0"/>
          <a:chExt cx="0" cy="0"/>
        </a:xfrm>
      </p:grpSpPr>
      <p:sp>
        <p:nvSpPr>
          <p:cNvPr id="231" name="Google Shape;231;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Discussion of Solutions</a:t>
            </a:r>
            <a:endParaRPr/>
          </a:p>
        </p:txBody>
      </p:sp>
      <p:sp>
        <p:nvSpPr>
          <p:cNvPr id="232" name="Google Shape;232;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Presenter reads the case study</a:t>
            </a:r>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Group reporters read the solution agreed upon by the group and provide a brief explanation underlying their decision</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37" name="Shape 237"/>
        <p:cNvGrpSpPr/>
        <p:nvPr/>
      </p:nvGrpSpPr>
      <p:grpSpPr>
        <a:xfrm>
          <a:off x="0" y="0"/>
          <a:ext cx="0" cy="0"/>
          <a:chOff x="0" y="0"/>
          <a:chExt cx="0" cy="0"/>
        </a:xfrm>
      </p:grpSpPr>
      <p:sp>
        <p:nvSpPr>
          <p:cNvPr id="238" name="Google Shape;238;p2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6000"/>
              <a:buFont typeface="Play"/>
              <a:buNone/>
            </a:pPr>
            <a:r>
              <a:rPr lang="en-US">
                <a:solidFill>
                  <a:schemeClr val="lt1"/>
                </a:solidFill>
              </a:rPr>
              <a:t>Round Two: Case Studies Reflecting Principle Areas 7-9 and 12-13</a:t>
            </a:r>
            <a:endParaRPr/>
          </a:p>
        </p:txBody>
      </p:sp>
      <p:sp>
        <p:nvSpPr>
          <p:cNvPr id="239" name="Google Shape;239;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n-US">
                <a:solidFill>
                  <a:schemeClr val="lt1"/>
                </a:solidFill>
              </a:rPr>
              <a:t>Discussion in rooms</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44" name="Shape 244"/>
        <p:cNvGrpSpPr/>
        <p:nvPr/>
      </p:nvGrpSpPr>
      <p:grpSpPr>
        <a:xfrm>
          <a:off x="0" y="0"/>
          <a:ext cx="0" cy="0"/>
          <a:chOff x="0" y="0"/>
          <a:chExt cx="0" cy="0"/>
        </a:xfrm>
      </p:grpSpPr>
      <p:sp>
        <p:nvSpPr>
          <p:cNvPr id="245" name="Google Shape;245;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1-Case #2</a:t>
            </a:r>
            <a:endParaRPr/>
          </a:p>
        </p:txBody>
      </p:sp>
      <p:sp>
        <p:nvSpPr>
          <p:cNvPr id="246" name="Google Shape;246;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Sara is an instructor who has been hired to work at a summer camp. To raise money for the summer camp for students with visual impairments, administrators publish an advertisement featuring a blind child in a way that emphasizes helplessness and pity. By playing on the heart strings of the public, the ad may attract donations. It does so, however, by using children who may later regret being a part of such an effort. It also ends up reinforcing harmful stereotypes. What code elements does this violate, and what should the instructor do?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51" name="Shape 251"/>
        <p:cNvGrpSpPr/>
        <p:nvPr/>
      </p:nvGrpSpPr>
      <p:grpSpPr>
        <a:xfrm>
          <a:off x="0" y="0"/>
          <a:ext cx="0" cy="0"/>
          <a:chOff x="0" y="0"/>
          <a:chExt cx="0" cy="0"/>
        </a:xfrm>
      </p:grpSpPr>
      <p:sp>
        <p:nvSpPr>
          <p:cNvPr id="252" name="Google Shape;252;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2-Case #2</a:t>
            </a:r>
            <a:endParaRPr/>
          </a:p>
        </p:txBody>
      </p:sp>
      <p:sp>
        <p:nvSpPr>
          <p:cNvPr id="253" name="Google Shape;253;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The Department of Education in our state requires that all students with visual impairment receive an assessment to determine if they would benefit from orientation and mobility instruction. We are in a small system that has not been able to attract a certified orientation and mobility specialist. The principal has tasked me, a teacher of students with visual impairments (TSVI), to provide this evaluation, and I do not have full knowledge of the assessment instruments that are most useful. I am new and do not want to get off on the wrong foot with my principal. Should I let this go and later try and attract an O&amp;M Specialist for the future?  </a:t>
            </a:r>
            <a:endParaRPr/>
          </a:p>
          <a:p>
            <a:pPr indent="-50800" lvl="0" marL="228600" rtl="0" algn="l">
              <a:lnSpc>
                <a:spcPct val="90000"/>
              </a:lnSpc>
              <a:spcBef>
                <a:spcPts val="1000"/>
              </a:spcBef>
              <a:spcAft>
                <a:spcPts val="0"/>
              </a:spcAft>
              <a:buClr>
                <a:schemeClr val="dk1"/>
              </a:buClr>
              <a:buSzPts val="2800"/>
              <a:buNone/>
            </a:pPr>
            <a:r>
              <a:t/>
            </a:r>
            <a:endParaRPr>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58" name="Shape 258"/>
        <p:cNvGrpSpPr/>
        <p:nvPr/>
      </p:nvGrpSpPr>
      <p:grpSpPr>
        <a:xfrm>
          <a:off x="0" y="0"/>
          <a:ext cx="0" cy="0"/>
          <a:chOff x="0" y="0"/>
          <a:chExt cx="0" cy="0"/>
        </a:xfrm>
      </p:grpSpPr>
      <p:sp>
        <p:nvSpPr>
          <p:cNvPr id="259" name="Google Shape;259;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3-Case #2</a:t>
            </a:r>
            <a:endParaRPr/>
          </a:p>
        </p:txBody>
      </p:sp>
      <p:sp>
        <p:nvSpPr>
          <p:cNvPr id="260" name="Google Shape;260;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One of my colleagues is encouraging me to fudge on my expense voucher from a recent professional conference we attended together. The meals were included in the conference registration, but my colleague wants to turn in meal expenses in order to make some extra money. He is having a difficult time financially right now. If I don’t do it, he will get caught, but I don’t think it is right to lie. What should I do? </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65" name="Shape 265"/>
        <p:cNvGrpSpPr/>
        <p:nvPr/>
      </p:nvGrpSpPr>
      <p:grpSpPr>
        <a:xfrm>
          <a:off x="0" y="0"/>
          <a:ext cx="0" cy="0"/>
          <a:chOff x="0" y="0"/>
          <a:chExt cx="0" cy="0"/>
        </a:xfrm>
      </p:grpSpPr>
      <p:sp>
        <p:nvSpPr>
          <p:cNvPr id="266" name="Google Shape;266;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4-Case #2</a:t>
            </a:r>
            <a:endParaRPr/>
          </a:p>
        </p:txBody>
      </p:sp>
      <p:sp>
        <p:nvSpPr>
          <p:cNvPr id="267" name="Google Shape;267;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Albert supervises the vision service at a non-profit organization. The results of evaluations determine eligibility for merit pay, which serves as a financial incentive based on job performance. Among the staff under Albert's supervision is Henry, who is not only a colleague but also a friend from college. Each year, Henry receives merit pay as a result of his performance evaluation. In contrast, the other four staff members, despite consistently receiving positive evaluations, have never received merit pay. What principles are in play here, and what can be done?</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72" name="Shape 272"/>
        <p:cNvGrpSpPr/>
        <p:nvPr/>
      </p:nvGrpSpPr>
      <p:grpSpPr>
        <a:xfrm>
          <a:off x="0" y="0"/>
          <a:ext cx="0" cy="0"/>
          <a:chOff x="0" y="0"/>
          <a:chExt cx="0" cy="0"/>
        </a:xfrm>
      </p:grpSpPr>
      <p:sp>
        <p:nvSpPr>
          <p:cNvPr id="273" name="Google Shape;27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Case Study Room 5-Case #2</a:t>
            </a:r>
            <a:endParaRPr/>
          </a:p>
        </p:txBody>
      </p:sp>
      <p:sp>
        <p:nvSpPr>
          <p:cNvPr id="274" name="Google Shape;274;p2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Jessie is a highly skilled and well-intentioned Vision Rehabilitation Therapist. She is working for a private company that requires employees to advertise their services. Jessie is using a testimonial from one of her visually impaired clients in promotional materials about the client’s achievements. The client was not given the opportunity to approve or refuse dissemination of this testimonial. Jessie is under pressure from her employer to provide such testimonials, but I know she wants to do the right thing. How can I stop this from continuing?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79" name="Shape 279"/>
        <p:cNvGrpSpPr/>
        <p:nvPr/>
      </p:nvGrpSpPr>
      <p:grpSpPr>
        <a:xfrm>
          <a:off x="0" y="0"/>
          <a:ext cx="0" cy="0"/>
          <a:chOff x="0" y="0"/>
          <a:chExt cx="0" cy="0"/>
        </a:xfrm>
      </p:grpSpPr>
      <p:sp>
        <p:nvSpPr>
          <p:cNvPr id="280" name="Google Shape;28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Discussion of Solutions</a:t>
            </a:r>
            <a:endParaRPr/>
          </a:p>
        </p:txBody>
      </p:sp>
      <p:sp>
        <p:nvSpPr>
          <p:cNvPr id="281" name="Google Shape;28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Presenter reads the case study</a:t>
            </a:r>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Group reporters read the solution agreed upon by the group and provide a brief explanation underlying their decision</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86" name="Shape 286"/>
        <p:cNvGrpSpPr/>
        <p:nvPr/>
      </p:nvGrpSpPr>
      <p:grpSpPr>
        <a:xfrm>
          <a:off x="0" y="0"/>
          <a:ext cx="0" cy="0"/>
          <a:chOff x="0" y="0"/>
          <a:chExt cx="0" cy="0"/>
        </a:xfrm>
      </p:grpSpPr>
      <p:sp>
        <p:nvSpPr>
          <p:cNvPr id="287" name="Google Shape;287;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Overall Conclusions</a:t>
            </a:r>
            <a:endParaRPr/>
          </a:p>
        </p:txBody>
      </p:sp>
      <p:sp>
        <p:nvSpPr>
          <p:cNvPr id="288" name="Google Shape;288;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Wrap-up from session three</a:t>
            </a:r>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Preview of session four</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293" name="Shape 293"/>
        <p:cNvGrpSpPr/>
        <p:nvPr/>
      </p:nvGrpSpPr>
      <p:grpSpPr>
        <a:xfrm>
          <a:off x="0" y="0"/>
          <a:ext cx="0" cy="0"/>
          <a:chOff x="0" y="0"/>
          <a:chExt cx="0" cy="0"/>
        </a:xfrm>
      </p:grpSpPr>
      <p:sp>
        <p:nvSpPr>
          <p:cNvPr id="294" name="Google Shape;294;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Concluding Remarks</a:t>
            </a:r>
            <a:endParaRPr/>
          </a:p>
        </p:txBody>
      </p:sp>
      <p:sp>
        <p:nvSpPr>
          <p:cNvPr id="295" name="Google Shape;295;p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Always use the decision-making process</a:t>
            </a:r>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Select the approach that does the least amount of harm</a:t>
            </a:r>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Discuss your concerns with colleagues confidentially</a:t>
            </a:r>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When needed, contact the AER Ethics Committee or your disciplinary code body to discuss your dilemma </a:t>
            </a:r>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3C64"/>
        </a:solidFill>
      </p:bgPr>
    </p:bg>
    <p:spTree>
      <p:nvGrpSpPr>
        <p:cNvPr id="300" name="Shape 300"/>
        <p:cNvGrpSpPr/>
        <p:nvPr/>
      </p:nvGrpSpPr>
      <p:grpSpPr>
        <a:xfrm>
          <a:off x="0" y="0"/>
          <a:ext cx="0" cy="0"/>
          <a:chOff x="0" y="0"/>
          <a:chExt cx="0" cy="0"/>
        </a:xfrm>
      </p:grpSpPr>
      <p:sp>
        <p:nvSpPr>
          <p:cNvPr id="301" name="Google Shape;301;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Play"/>
              <a:buNone/>
            </a:pPr>
            <a:r>
              <a:rPr lang="en-US">
                <a:solidFill>
                  <a:schemeClr val="lt1"/>
                </a:solidFill>
              </a:rPr>
              <a:t>Suggested Activities for Section 4</a:t>
            </a:r>
            <a:endParaRPr/>
          </a:p>
        </p:txBody>
      </p:sp>
      <p:sp>
        <p:nvSpPr>
          <p:cNvPr id="302" name="Google Shape;302;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800"/>
              <a:buChar char="•"/>
            </a:pPr>
            <a:r>
              <a:rPr lang="en-US">
                <a:solidFill>
                  <a:schemeClr val="lt1"/>
                </a:solidFill>
              </a:rPr>
              <a:t>Read the Belmont Report </a:t>
            </a:r>
            <a:r>
              <a:rPr lang="en-US" u="sng">
                <a:solidFill>
                  <a:schemeClr val="hlink"/>
                </a:solidFill>
                <a:hlinkClick r:id="rId3"/>
              </a:rPr>
              <a:t>http://www.hhs.gov/ohrp/humansubjects/guidance/belmont.html</a:t>
            </a:r>
            <a:endParaRPr/>
          </a:p>
          <a:p>
            <a:pPr indent="-50800" lvl="0" marL="228600" rtl="0" algn="l">
              <a:lnSpc>
                <a:spcPct val="90000"/>
              </a:lnSpc>
              <a:spcBef>
                <a:spcPts val="1000"/>
              </a:spcBef>
              <a:spcAft>
                <a:spcPts val="0"/>
              </a:spcAft>
              <a:buClr>
                <a:schemeClr val="dk1"/>
              </a:buClr>
              <a:buSzPts val="2800"/>
              <a:buNone/>
            </a:pPr>
            <a:r>
              <a:t/>
            </a:r>
            <a:endParaRPr>
              <a:solidFill>
                <a:schemeClr val="lt1"/>
              </a:solidFill>
            </a:endParaRPr>
          </a:p>
          <a:p>
            <a:pPr indent="-228600" lvl="0" marL="228600" rtl="0" algn="l">
              <a:lnSpc>
                <a:spcPct val="90000"/>
              </a:lnSpc>
              <a:spcBef>
                <a:spcPts val="1000"/>
              </a:spcBef>
              <a:spcAft>
                <a:spcPts val="0"/>
              </a:spcAft>
              <a:buClr>
                <a:schemeClr val="lt1"/>
              </a:buClr>
              <a:buSzPts val="2800"/>
              <a:buChar char="•"/>
            </a:pPr>
            <a:r>
              <a:rPr lang="en-US">
                <a:solidFill>
                  <a:schemeClr val="lt1"/>
                </a:solidFill>
              </a:rPr>
              <a:t>View the YouTube videos on the Belmont Report</a:t>
            </a:r>
            <a:endParaRPr/>
          </a:p>
          <a:p>
            <a:pPr indent="-50800" lvl="0" marL="228600" rtl="0" algn="l">
              <a:lnSpc>
                <a:spcPct val="90000"/>
              </a:lnSpc>
              <a:spcBef>
                <a:spcPts val="1000"/>
              </a:spcBef>
              <a:spcAft>
                <a:spcPts val="0"/>
              </a:spcAft>
              <a:buClr>
                <a:schemeClr val="dk1"/>
              </a:buClr>
              <a:buSzPts val="2800"/>
              <a:buNone/>
            </a:pPr>
            <a:r>
              <a:t/>
            </a:r>
            <a:endParaRPr>
              <a:solidFill>
                <a:schemeClr val="lt1"/>
              </a:solidFill>
            </a:endParaRPr>
          </a:p>
        </p:txBody>
      </p:sp>
    </p:spTree>
  </p:cSld>
  <p:clrMapOvr>
    <a:masterClrMapping/>
  </p:clrMapOvr>
  <mc:AlternateContent>
    <mc:Choice Requires="p14">
      <p:transition spd="slow" p14:dur="1250">
        <p14:prism dir="l"/>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h7ef9367b8dd18b0b_0_20"/>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309" name="Google Shape;309;h7ef9367b8dd18b0b_0_20"/>
          <p:cNvSpPr txBox="1"/>
          <p:nvPr>
            <p:ph idx="1" type="body"/>
          </p:nvPr>
        </p:nvSpPr>
        <p:spPr>
          <a:xfrm>
            <a:off x="838200" y="1825625"/>
            <a:ext cx="10515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t/>
            </a:r>
            <a:endParaRPr/>
          </a:p>
        </p:txBody>
      </p:sp>
      <p:pic>
        <p:nvPicPr>
          <p:cNvPr id="310" name="Google Shape;310;h7ef9367b8dd18b0b_0_20"/>
          <p:cNvPicPr preferRelativeResize="0"/>
          <p:nvPr/>
        </p:nvPicPr>
        <p:blipFill>
          <a:blip r:embed="rId3">
            <a:alphaModFix/>
          </a:blip>
          <a:stretch>
            <a:fillRect/>
          </a:stretch>
        </p:blipFill>
        <p:spPr>
          <a:xfrm>
            <a:off x="0" y="31749"/>
            <a:ext cx="12192000" cy="67945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2026-04-25T14:35:17Z</dcterms:created>
  <dc:creator>William Wiener</dc:creator>
</cp:coreProperties>
</file>