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6" r:id="rId2"/>
  </p:sldMasterIdLst>
  <p:notesMasterIdLst>
    <p:notesMasterId r:id="rId47"/>
  </p:notesMasterIdLst>
  <p:handoutMasterIdLst>
    <p:handoutMasterId r:id="rId48"/>
  </p:handoutMasterIdLst>
  <p:sldIdLst>
    <p:sldId id="256" r:id="rId3"/>
    <p:sldId id="323" r:id="rId4"/>
    <p:sldId id="357" r:id="rId5"/>
    <p:sldId id="358" r:id="rId6"/>
    <p:sldId id="359" r:id="rId7"/>
    <p:sldId id="360" r:id="rId8"/>
    <p:sldId id="361" r:id="rId9"/>
    <p:sldId id="365" r:id="rId10"/>
    <p:sldId id="353" r:id="rId11"/>
    <p:sldId id="362" r:id="rId12"/>
    <p:sldId id="363" r:id="rId13"/>
    <p:sldId id="364" r:id="rId14"/>
    <p:sldId id="327" r:id="rId15"/>
    <p:sldId id="328" r:id="rId16"/>
    <p:sldId id="329" r:id="rId17"/>
    <p:sldId id="330" r:id="rId18"/>
    <p:sldId id="331" r:id="rId19"/>
    <p:sldId id="332" r:id="rId20"/>
    <p:sldId id="314" r:id="rId21"/>
    <p:sldId id="308" r:id="rId22"/>
    <p:sldId id="348" r:id="rId23"/>
    <p:sldId id="366" r:id="rId24"/>
    <p:sldId id="334" r:id="rId25"/>
    <p:sldId id="335" r:id="rId26"/>
    <p:sldId id="336" r:id="rId27"/>
    <p:sldId id="352" r:id="rId28"/>
    <p:sldId id="337" r:id="rId29"/>
    <p:sldId id="367" r:id="rId30"/>
    <p:sldId id="338" r:id="rId31"/>
    <p:sldId id="368" r:id="rId32"/>
    <p:sldId id="339" r:id="rId33"/>
    <p:sldId id="340" r:id="rId34"/>
    <p:sldId id="316" r:id="rId35"/>
    <p:sldId id="309" r:id="rId36"/>
    <p:sldId id="349" r:id="rId37"/>
    <p:sldId id="317" r:id="rId38"/>
    <p:sldId id="351" r:id="rId39"/>
    <p:sldId id="350" r:id="rId40"/>
    <p:sldId id="343" r:id="rId41"/>
    <p:sldId id="344" r:id="rId42"/>
    <p:sldId id="345" r:id="rId43"/>
    <p:sldId id="346" r:id="rId44"/>
    <p:sldId id="305" r:id="rId45"/>
    <p:sldId id="347" r:id="rId46"/>
  </p:sldIdLst>
  <p:sldSz cx="9144000" cy="6858000" type="screen4x3"/>
  <p:notesSz cx="7010400" cy="9296400"/>
  <p:defaultTextStyle>
    <a:defPPr>
      <a:defRPr lang="en-US"/>
    </a:defPPr>
    <a:lvl1pPr algn="l" rtl="0" fontAlgn="base">
      <a:spcBef>
        <a:spcPct val="20000"/>
      </a:spcBef>
      <a:spcAft>
        <a:spcPct val="0"/>
      </a:spcAft>
      <a:defRPr sz="3200" kern="1200">
        <a:solidFill>
          <a:schemeClr val="folHlink"/>
        </a:solidFill>
        <a:latin typeface="Arial" charset="0"/>
        <a:ea typeface="+mn-ea"/>
        <a:cs typeface="+mn-cs"/>
      </a:defRPr>
    </a:lvl1pPr>
    <a:lvl2pPr marL="457200" algn="l" rtl="0" fontAlgn="base">
      <a:spcBef>
        <a:spcPct val="20000"/>
      </a:spcBef>
      <a:spcAft>
        <a:spcPct val="0"/>
      </a:spcAft>
      <a:defRPr sz="3200" kern="1200">
        <a:solidFill>
          <a:schemeClr val="folHlink"/>
        </a:solidFill>
        <a:latin typeface="Arial" charset="0"/>
        <a:ea typeface="+mn-ea"/>
        <a:cs typeface="+mn-cs"/>
      </a:defRPr>
    </a:lvl2pPr>
    <a:lvl3pPr marL="914400" algn="l" rtl="0" fontAlgn="base">
      <a:spcBef>
        <a:spcPct val="20000"/>
      </a:spcBef>
      <a:spcAft>
        <a:spcPct val="0"/>
      </a:spcAft>
      <a:defRPr sz="3200" kern="1200">
        <a:solidFill>
          <a:schemeClr val="folHlink"/>
        </a:solidFill>
        <a:latin typeface="Arial" charset="0"/>
        <a:ea typeface="+mn-ea"/>
        <a:cs typeface="+mn-cs"/>
      </a:defRPr>
    </a:lvl3pPr>
    <a:lvl4pPr marL="1371600" algn="l" rtl="0" fontAlgn="base">
      <a:spcBef>
        <a:spcPct val="20000"/>
      </a:spcBef>
      <a:spcAft>
        <a:spcPct val="0"/>
      </a:spcAft>
      <a:defRPr sz="3200" kern="1200">
        <a:solidFill>
          <a:schemeClr val="folHlink"/>
        </a:solidFill>
        <a:latin typeface="Arial" charset="0"/>
        <a:ea typeface="+mn-ea"/>
        <a:cs typeface="+mn-cs"/>
      </a:defRPr>
    </a:lvl4pPr>
    <a:lvl5pPr marL="1828800" algn="l" rtl="0" fontAlgn="base">
      <a:spcBef>
        <a:spcPct val="20000"/>
      </a:spcBef>
      <a:spcAft>
        <a:spcPct val="0"/>
      </a:spcAft>
      <a:defRPr sz="3200" kern="1200">
        <a:solidFill>
          <a:schemeClr val="folHlink"/>
        </a:solidFill>
        <a:latin typeface="Arial" charset="0"/>
        <a:ea typeface="+mn-ea"/>
        <a:cs typeface="+mn-cs"/>
      </a:defRPr>
    </a:lvl5pPr>
    <a:lvl6pPr marL="2286000" algn="l" defTabSz="914400" rtl="0" eaLnBrk="1" latinLnBrk="0" hangingPunct="1">
      <a:defRPr sz="3200" kern="1200">
        <a:solidFill>
          <a:schemeClr val="folHlink"/>
        </a:solidFill>
        <a:latin typeface="Arial" charset="0"/>
        <a:ea typeface="+mn-ea"/>
        <a:cs typeface="+mn-cs"/>
      </a:defRPr>
    </a:lvl6pPr>
    <a:lvl7pPr marL="2743200" algn="l" defTabSz="914400" rtl="0" eaLnBrk="1" latinLnBrk="0" hangingPunct="1">
      <a:defRPr sz="3200" kern="1200">
        <a:solidFill>
          <a:schemeClr val="folHlink"/>
        </a:solidFill>
        <a:latin typeface="Arial" charset="0"/>
        <a:ea typeface="+mn-ea"/>
        <a:cs typeface="+mn-cs"/>
      </a:defRPr>
    </a:lvl7pPr>
    <a:lvl8pPr marL="3200400" algn="l" defTabSz="914400" rtl="0" eaLnBrk="1" latinLnBrk="0" hangingPunct="1">
      <a:defRPr sz="3200" kern="1200">
        <a:solidFill>
          <a:schemeClr val="folHlink"/>
        </a:solidFill>
        <a:latin typeface="Arial" charset="0"/>
        <a:ea typeface="+mn-ea"/>
        <a:cs typeface="+mn-cs"/>
      </a:defRPr>
    </a:lvl8pPr>
    <a:lvl9pPr marL="3657600" algn="l" defTabSz="914400" rtl="0" eaLnBrk="1" latinLnBrk="0" hangingPunct="1">
      <a:defRPr sz="3200" kern="1200">
        <a:solidFill>
          <a:schemeClr val="folHlink"/>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FFFF"/>
    <a:srgbClr val="0000FF"/>
    <a:srgbClr val="000000"/>
    <a:srgbClr val="FDE869"/>
    <a:srgbClr val="AC4A00"/>
    <a:srgbClr val="B41446"/>
    <a:srgbClr val="96113B"/>
    <a:srgbClr val="A50021"/>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5" autoAdjust="0"/>
    <p:restoredTop sz="73753" autoAdjust="0"/>
  </p:normalViewPr>
  <p:slideViewPr>
    <p:cSldViewPr>
      <p:cViewPr varScale="1">
        <p:scale>
          <a:sx n="66" d="100"/>
          <a:sy n="66" d="100"/>
        </p:scale>
        <p:origin x="15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09"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FFFF00"/>
            </a:solidFill>
            <a:ln>
              <a:solidFill>
                <a:srgbClr val="FFFF00"/>
              </a:solidFill>
            </a:ln>
          </c:spPr>
          <c:invertIfNegative val="0"/>
          <c:dLbls>
            <c:spPr>
              <a:noFill/>
              <a:ln>
                <a:noFill/>
              </a:ln>
              <a:effectLst/>
            </c:spPr>
            <c:txPr>
              <a:bodyPr/>
              <a:lstStyle/>
              <a:p>
                <a:pPr>
                  <a:defRPr>
                    <a:solidFill>
                      <a:srgbClr val="FFFF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Sheet1!$A$4:$A$10</c:f>
              <c:numCache>
                <c:formatCode>General</c:formatCode>
                <c:ptCount val="7"/>
                <c:pt idx="0">
                  <c:v>2013</c:v>
                </c:pt>
                <c:pt idx="1">
                  <c:v>2014</c:v>
                </c:pt>
                <c:pt idx="2">
                  <c:v>2015</c:v>
                </c:pt>
                <c:pt idx="3">
                  <c:v>2016</c:v>
                </c:pt>
                <c:pt idx="4">
                  <c:v>2017</c:v>
                </c:pt>
                <c:pt idx="5">
                  <c:v>2018</c:v>
                </c:pt>
                <c:pt idx="6">
                  <c:v>2019</c:v>
                </c:pt>
              </c:numCache>
            </c:numRef>
          </c:cat>
          <c:val>
            <c:numRef>
              <c:f>Sheet1!$B$4:$B$10</c:f>
              <c:numCache>
                <c:formatCode>#,##0</c:formatCode>
                <c:ptCount val="7"/>
                <c:pt idx="0">
                  <c:v>1271</c:v>
                </c:pt>
                <c:pt idx="1">
                  <c:v>1256</c:v>
                </c:pt>
                <c:pt idx="2">
                  <c:v>966</c:v>
                </c:pt>
                <c:pt idx="3">
                  <c:v>2724</c:v>
                </c:pt>
                <c:pt idx="4">
                  <c:v>2142</c:v>
                </c:pt>
                <c:pt idx="5">
                  <c:v>1330</c:v>
                </c:pt>
                <c:pt idx="6">
                  <c:v>994</c:v>
                </c:pt>
              </c:numCache>
            </c:numRef>
          </c:val>
          <c:extLst>
            <c:ext xmlns:c16="http://schemas.microsoft.com/office/drawing/2014/chart" uri="{C3380CC4-5D6E-409C-BE32-E72D297353CC}">
              <c16:uniqueId val="{00000000-F948-43D2-A8D8-83615AE569EE}"/>
            </c:ext>
          </c:extLst>
        </c:ser>
        <c:dLbls>
          <c:showLegendKey val="0"/>
          <c:showVal val="0"/>
          <c:showCatName val="0"/>
          <c:showSerName val="0"/>
          <c:showPercent val="0"/>
          <c:showBubbleSize val="0"/>
        </c:dLbls>
        <c:gapWidth val="150"/>
        <c:axId val="172462464"/>
        <c:axId val="172461288"/>
      </c:barChart>
      <c:catAx>
        <c:axId val="172462464"/>
        <c:scaling>
          <c:orientation val="minMax"/>
        </c:scaling>
        <c:delete val="0"/>
        <c:axPos val="b"/>
        <c:numFmt formatCode="General" sourceLinked="1"/>
        <c:majorTickMark val="out"/>
        <c:minorTickMark val="none"/>
        <c:tickLblPos val="nextTo"/>
        <c:txPr>
          <a:bodyPr/>
          <a:lstStyle/>
          <a:p>
            <a:pPr>
              <a:defRPr>
                <a:solidFill>
                  <a:srgbClr val="FFFF00"/>
                </a:solidFill>
              </a:defRPr>
            </a:pPr>
            <a:endParaRPr lang="en-US"/>
          </a:p>
        </c:txPr>
        <c:crossAx val="172461288"/>
        <c:crosses val="autoZero"/>
        <c:auto val="1"/>
        <c:lblAlgn val="ctr"/>
        <c:lblOffset val="100"/>
        <c:noMultiLvlLbl val="0"/>
      </c:catAx>
      <c:valAx>
        <c:axId val="172461288"/>
        <c:scaling>
          <c:orientation val="minMax"/>
        </c:scaling>
        <c:delete val="0"/>
        <c:axPos val="l"/>
        <c:numFmt formatCode="#,##0" sourceLinked="1"/>
        <c:majorTickMark val="out"/>
        <c:minorTickMark val="none"/>
        <c:tickLblPos val="nextTo"/>
        <c:txPr>
          <a:bodyPr/>
          <a:lstStyle/>
          <a:p>
            <a:pPr>
              <a:defRPr>
                <a:solidFill>
                  <a:srgbClr val="FFFF00"/>
                </a:solidFill>
              </a:defRPr>
            </a:pPr>
            <a:endParaRPr lang="en-US"/>
          </a:p>
        </c:txPr>
        <c:crossAx val="172462464"/>
        <c:crosses val="autoZero"/>
        <c:crossBetween val="between"/>
      </c:valAx>
    </c:plotArea>
    <c:plotVisOnly val="1"/>
    <c:dispBlanksAs val="gap"/>
    <c:showDLblsOverMax val="0"/>
  </c:chart>
  <c:txPr>
    <a:bodyPr/>
    <a:lstStyle/>
    <a:p>
      <a:pPr>
        <a:defRPr sz="1800">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Disclosures</c:v>
                </c:pt>
              </c:strCache>
            </c:strRef>
          </c:tx>
          <c:spPr>
            <a:solidFill>
              <a:srgbClr val="FFFF00"/>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Sheet1!$A$4:$A$10</c:f>
              <c:numCache>
                <c:formatCode>General</c:formatCode>
                <c:ptCount val="7"/>
                <c:pt idx="0">
                  <c:v>2013</c:v>
                </c:pt>
                <c:pt idx="1">
                  <c:v>2014</c:v>
                </c:pt>
                <c:pt idx="2">
                  <c:v>2015</c:v>
                </c:pt>
                <c:pt idx="3">
                  <c:v>2016</c:v>
                </c:pt>
                <c:pt idx="4">
                  <c:v>2017</c:v>
                </c:pt>
                <c:pt idx="5">
                  <c:v>2018</c:v>
                </c:pt>
                <c:pt idx="6">
                  <c:v>2019</c:v>
                </c:pt>
              </c:numCache>
            </c:numRef>
          </c:cat>
          <c:val>
            <c:numRef>
              <c:f>Sheet1!$B$4:$B$10</c:f>
              <c:numCache>
                <c:formatCode>#,##0</c:formatCode>
                <c:ptCount val="7"/>
                <c:pt idx="0">
                  <c:v>655</c:v>
                </c:pt>
                <c:pt idx="1">
                  <c:v>548</c:v>
                </c:pt>
                <c:pt idx="2">
                  <c:v>895</c:v>
                </c:pt>
                <c:pt idx="3">
                  <c:v>1191</c:v>
                </c:pt>
                <c:pt idx="4">
                  <c:v>2131</c:v>
                </c:pt>
                <c:pt idx="5">
                  <c:v>1339</c:v>
                </c:pt>
                <c:pt idx="6">
                  <c:v>467</c:v>
                </c:pt>
              </c:numCache>
            </c:numRef>
          </c:val>
          <c:extLst>
            <c:ext xmlns:c16="http://schemas.microsoft.com/office/drawing/2014/chart" uri="{C3380CC4-5D6E-409C-BE32-E72D297353CC}">
              <c16:uniqueId val="{00000000-DA5E-474A-8010-DF5C28FB2296}"/>
            </c:ext>
          </c:extLst>
        </c:ser>
        <c:dLbls>
          <c:showLegendKey val="0"/>
          <c:showVal val="0"/>
          <c:showCatName val="0"/>
          <c:showSerName val="0"/>
          <c:showPercent val="0"/>
          <c:showBubbleSize val="0"/>
        </c:dLbls>
        <c:gapWidth val="150"/>
        <c:axId val="233193856"/>
        <c:axId val="233194248"/>
      </c:barChart>
      <c:catAx>
        <c:axId val="233193856"/>
        <c:scaling>
          <c:orientation val="minMax"/>
        </c:scaling>
        <c:delete val="0"/>
        <c:axPos val="b"/>
        <c:numFmt formatCode="General" sourceLinked="1"/>
        <c:majorTickMark val="out"/>
        <c:minorTickMark val="none"/>
        <c:tickLblPos val="nextTo"/>
        <c:crossAx val="233194248"/>
        <c:crosses val="autoZero"/>
        <c:auto val="1"/>
        <c:lblAlgn val="ctr"/>
        <c:lblOffset val="100"/>
        <c:noMultiLvlLbl val="0"/>
      </c:catAx>
      <c:valAx>
        <c:axId val="233194248"/>
        <c:scaling>
          <c:orientation val="minMax"/>
        </c:scaling>
        <c:delete val="0"/>
        <c:axPos val="l"/>
        <c:numFmt formatCode="#,##0" sourceLinked="1"/>
        <c:majorTickMark val="out"/>
        <c:minorTickMark val="none"/>
        <c:tickLblPos val="nextTo"/>
        <c:crossAx val="233193856"/>
        <c:crosses val="autoZero"/>
        <c:crossBetween val="between"/>
      </c:valAx>
      <c:spPr>
        <a:noFill/>
        <a:ln w="25400">
          <a:noFill/>
        </a:ln>
      </c:spPr>
    </c:plotArea>
    <c:plotVisOnly val="1"/>
    <c:dispBlanksAs val="gap"/>
    <c:showDLblsOverMax val="0"/>
  </c:chart>
  <c:txPr>
    <a:bodyPr/>
    <a:lstStyle/>
    <a:p>
      <a:pPr>
        <a:defRPr sz="1800">
          <a:solidFill>
            <a:srgbClr val="FFFF00"/>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45" cy="464205"/>
          </a:xfrm>
          <a:prstGeom prst="rect">
            <a:avLst/>
          </a:prstGeom>
        </p:spPr>
        <p:txBody>
          <a:bodyPr vert="horz" lIns="88127" tIns="44063" rIns="88127" bIns="44063" rtlCol="0"/>
          <a:lstStyle>
            <a:lvl1pPr algn="l">
              <a:defRPr sz="1100"/>
            </a:lvl1pPr>
          </a:lstStyle>
          <a:p>
            <a:endParaRPr lang="en-US" dirty="0"/>
          </a:p>
        </p:txBody>
      </p:sp>
      <p:sp>
        <p:nvSpPr>
          <p:cNvPr id="3" name="Date Placeholder 2"/>
          <p:cNvSpPr>
            <a:spLocks noGrp="1"/>
          </p:cNvSpPr>
          <p:nvPr>
            <p:ph type="dt" sz="quarter" idx="1"/>
          </p:nvPr>
        </p:nvSpPr>
        <p:spPr>
          <a:xfrm>
            <a:off x="3970734" y="2"/>
            <a:ext cx="3038145" cy="464205"/>
          </a:xfrm>
          <a:prstGeom prst="rect">
            <a:avLst/>
          </a:prstGeom>
        </p:spPr>
        <p:txBody>
          <a:bodyPr vert="horz" lIns="88127" tIns="44063" rIns="88127" bIns="44063" rtlCol="0"/>
          <a:lstStyle>
            <a:lvl1pPr algn="r">
              <a:defRPr sz="1100"/>
            </a:lvl1pPr>
          </a:lstStyle>
          <a:p>
            <a:fld id="{C0D479DD-69B5-4528-9A57-9CC93EB1DAED}" type="datetimeFigureOut">
              <a:rPr lang="en-US" smtClean="0"/>
              <a:pPr/>
              <a:t>5/14/2019</a:t>
            </a:fld>
            <a:endParaRPr lang="en-US" dirty="0"/>
          </a:p>
        </p:txBody>
      </p:sp>
      <p:sp>
        <p:nvSpPr>
          <p:cNvPr id="4" name="Footer Placeholder 3"/>
          <p:cNvSpPr>
            <a:spLocks noGrp="1"/>
          </p:cNvSpPr>
          <p:nvPr>
            <p:ph type="ftr" sz="quarter" idx="2"/>
          </p:nvPr>
        </p:nvSpPr>
        <p:spPr>
          <a:xfrm>
            <a:off x="0" y="8830660"/>
            <a:ext cx="3038145" cy="464205"/>
          </a:xfrm>
          <a:prstGeom prst="rect">
            <a:avLst/>
          </a:prstGeom>
        </p:spPr>
        <p:txBody>
          <a:bodyPr vert="horz" lIns="88127" tIns="44063" rIns="88127" bIns="44063"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830660"/>
            <a:ext cx="3038145" cy="464205"/>
          </a:xfrm>
          <a:prstGeom prst="rect">
            <a:avLst/>
          </a:prstGeom>
        </p:spPr>
        <p:txBody>
          <a:bodyPr vert="horz" lIns="88127" tIns="44063" rIns="88127" bIns="44063" rtlCol="0" anchor="b"/>
          <a:lstStyle>
            <a:lvl1pPr algn="r">
              <a:defRPr sz="1100"/>
            </a:lvl1pPr>
          </a:lstStyle>
          <a:p>
            <a:fld id="{362845FE-7269-4D88-AFC5-F9F96571EE7A}" type="slidenum">
              <a:rPr lang="en-US" smtClean="0"/>
              <a:pPr/>
              <a:t>‹#›</a:t>
            </a:fld>
            <a:endParaRPr lang="en-US" dirty="0"/>
          </a:p>
        </p:txBody>
      </p:sp>
    </p:spTree>
    <p:extLst>
      <p:ext uri="{BB962C8B-B14F-4D97-AF65-F5344CB8AC3E}">
        <p14:creationId xmlns:p14="http://schemas.microsoft.com/office/powerpoint/2010/main" val="4143491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2"/>
            <a:ext cx="3038145" cy="464205"/>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defTabSz="931759">
              <a:spcBef>
                <a:spcPct val="0"/>
              </a:spcBef>
              <a:defRPr sz="1200">
                <a:solidFill>
                  <a:schemeClr val="tx1"/>
                </a:solidFill>
              </a:defRPr>
            </a:lvl1pPr>
          </a:lstStyle>
          <a:p>
            <a:endParaRPr lang="en-US" dirty="0"/>
          </a:p>
        </p:txBody>
      </p:sp>
      <p:sp>
        <p:nvSpPr>
          <p:cNvPr id="4099" name="Rectangle 3"/>
          <p:cNvSpPr>
            <a:spLocks noGrp="1" noChangeArrowheads="1"/>
          </p:cNvSpPr>
          <p:nvPr>
            <p:ph type="dt" idx="1"/>
          </p:nvPr>
        </p:nvSpPr>
        <p:spPr bwMode="auto">
          <a:xfrm>
            <a:off x="3970734" y="2"/>
            <a:ext cx="3038145" cy="464205"/>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defTabSz="931759">
              <a:spcBef>
                <a:spcPct val="0"/>
              </a:spcBef>
              <a:defRPr sz="1200">
                <a:solidFill>
                  <a:schemeClr val="tx1"/>
                </a:solidFill>
              </a:defRPr>
            </a:lvl1pPr>
          </a:lstStyle>
          <a:p>
            <a:endParaRPr lang="en-US" dirty="0"/>
          </a:p>
        </p:txBody>
      </p:sp>
      <p:sp>
        <p:nvSpPr>
          <p:cNvPr id="410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346" y="4416100"/>
            <a:ext cx="5607712" cy="418245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2" name="Rectangle 6"/>
          <p:cNvSpPr>
            <a:spLocks noGrp="1" noChangeArrowheads="1"/>
          </p:cNvSpPr>
          <p:nvPr>
            <p:ph type="ftr" sz="quarter" idx="4"/>
          </p:nvPr>
        </p:nvSpPr>
        <p:spPr bwMode="auto">
          <a:xfrm>
            <a:off x="0" y="8830660"/>
            <a:ext cx="3038145" cy="464205"/>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defTabSz="931759">
              <a:spcBef>
                <a:spcPct val="0"/>
              </a:spcBef>
              <a:defRPr sz="1200">
                <a:solidFill>
                  <a:schemeClr val="tx1"/>
                </a:solidFill>
              </a:defRPr>
            </a:lvl1pPr>
          </a:lstStyle>
          <a:p>
            <a:endParaRPr lang="en-US" dirty="0"/>
          </a:p>
        </p:txBody>
      </p:sp>
      <p:sp>
        <p:nvSpPr>
          <p:cNvPr id="4103" name="Rectangle 7"/>
          <p:cNvSpPr>
            <a:spLocks noGrp="1" noChangeArrowheads="1"/>
          </p:cNvSpPr>
          <p:nvPr>
            <p:ph type="sldNum" sz="quarter" idx="5"/>
          </p:nvPr>
        </p:nvSpPr>
        <p:spPr bwMode="auto">
          <a:xfrm>
            <a:off x="3970734" y="8830660"/>
            <a:ext cx="3038145" cy="464205"/>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defTabSz="931759">
              <a:spcBef>
                <a:spcPct val="0"/>
              </a:spcBef>
              <a:defRPr sz="1200">
                <a:solidFill>
                  <a:schemeClr val="tx1"/>
                </a:solidFill>
              </a:defRPr>
            </a:lvl1pPr>
          </a:lstStyle>
          <a:p>
            <a:fld id="{965CEE2D-E35F-4A77-8F7A-AF54AA32D75F}" type="slidenum">
              <a:rPr lang="en-US"/>
              <a:pPr/>
              <a:t>‹#›</a:t>
            </a:fld>
            <a:endParaRPr lang="en-US" dirty="0"/>
          </a:p>
        </p:txBody>
      </p:sp>
    </p:spTree>
    <p:extLst>
      <p:ext uri="{BB962C8B-B14F-4D97-AF65-F5344CB8AC3E}">
        <p14:creationId xmlns:p14="http://schemas.microsoft.com/office/powerpoint/2010/main" val="1627541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96A41-6427-4F52-85F0-CE8C9FA0AFA2}"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sz="1400" b="1" dirty="0"/>
              <a:t>Good morning, my name</a:t>
            </a:r>
            <a:r>
              <a:rPr lang="en-US" sz="1400" b="1" baseline="0" dirty="0"/>
              <a:t> is Robyn Babyak. I am an Audit Act coordinator with the Enforcement Division.  My section is responsible for developing enforcement actions as previously discussed by Melissa Cordell as well as handling environmental audits. Today, I am here to talk about how the agency oversees audits under the Texas Environmental, Health, and Safety Audit Privilege Act.</a:t>
            </a:r>
            <a:endParaRPr lang="en-US" sz="1400" b="1" dirty="0"/>
          </a:p>
        </p:txBody>
      </p:sp>
    </p:spTree>
    <p:extLst>
      <p:ext uri="{BB962C8B-B14F-4D97-AF65-F5344CB8AC3E}">
        <p14:creationId xmlns:p14="http://schemas.microsoft.com/office/powerpoint/2010/main" val="209521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900" b="1" dirty="0">
                <a:solidFill>
                  <a:srgbClr val="000000"/>
                </a:solidFill>
              </a:rPr>
              <a:t>The Guide also provides guidance for Privilege and Immunity.  </a:t>
            </a:r>
          </a:p>
          <a:p>
            <a:pPr defTabSz="931225">
              <a:defRPr/>
            </a:pPr>
            <a:endParaRPr lang="en-US" sz="900" b="1" dirty="0">
              <a:solidFill>
                <a:srgbClr val="000000"/>
              </a:solidFill>
            </a:endParaRPr>
          </a:p>
          <a:p>
            <a:pPr defTabSz="931225">
              <a:defRPr/>
            </a:pPr>
            <a:r>
              <a:rPr lang="en-US" sz="1400" b="1" dirty="0">
                <a:solidFill>
                  <a:srgbClr val="000000"/>
                </a:solidFill>
              </a:rPr>
              <a:t>The Audit Privilege Act allows limited evidentiary privilege for certain information gathered in a voluntary self-audit. The audit privilege applies to the admissibility and discovery of audit reports in civil and administrative proceedings. Audit privilege does not apply to documents, reports, and data required to be collected, developed, maintained, or reported under state or federal law or to information obtained independent of the audit process in accordance with Audit Privilege Act §8(a). Audit privilege also does not apply to criminal proceedings.</a:t>
            </a:r>
          </a:p>
        </p:txBody>
      </p:sp>
      <p:sp>
        <p:nvSpPr>
          <p:cNvPr id="4" name="Slide Number Placeholder 3"/>
          <p:cNvSpPr>
            <a:spLocks noGrp="1"/>
          </p:cNvSpPr>
          <p:nvPr>
            <p:ph type="sldNum" sz="quarter" idx="10"/>
          </p:nvPr>
        </p:nvSpPr>
        <p:spPr/>
        <p:txBody>
          <a:bodyPr/>
          <a:lstStyle/>
          <a:p>
            <a:fld id="{965CEE2D-E35F-4A77-8F7A-AF54AA32D75F}"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8655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The Audit Privilege Act conditionally grants immunity from administrative and civil penalties for certain violations voluntarily disclosed as a result of such an audit</a:t>
            </a:r>
            <a:r>
              <a:rPr lang="en-US" sz="1400" dirty="0">
                <a:solidFill>
                  <a:srgbClr val="000000"/>
                </a:solidFill>
              </a:rPr>
              <a:t>.</a:t>
            </a:r>
          </a:p>
        </p:txBody>
      </p:sp>
      <p:sp>
        <p:nvSpPr>
          <p:cNvPr id="4" name="Slide Number Placeholder 3"/>
          <p:cNvSpPr>
            <a:spLocks noGrp="1"/>
          </p:cNvSpPr>
          <p:nvPr>
            <p:ph type="sldNum" sz="quarter" idx="10"/>
          </p:nvPr>
        </p:nvSpPr>
        <p:spPr/>
        <p:txBody>
          <a:bodyPr/>
          <a:lstStyle/>
          <a:p>
            <a:fld id="{965CEE2D-E35F-4A77-8F7A-AF54AA32D75F}"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128587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The Guide also contains a Questions and Answers section, the Audit Privilege Act in Appendix A, the government code relating to open records in Appendix B, and examples of proper a Notice of Audit and Disclosure of Violations in Appendices C through G.</a:t>
            </a:r>
          </a:p>
        </p:txBody>
      </p:sp>
      <p:sp>
        <p:nvSpPr>
          <p:cNvPr id="4" name="Slide Number Placeholder 3"/>
          <p:cNvSpPr>
            <a:spLocks noGrp="1"/>
          </p:cNvSpPr>
          <p:nvPr>
            <p:ph type="sldNum" sz="quarter" idx="10"/>
          </p:nvPr>
        </p:nvSpPr>
        <p:spPr/>
        <p:txBody>
          <a:bodyPr/>
          <a:lstStyle/>
          <a:p>
            <a:fld id="{965CEE2D-E35F-4A77-8F7A-AF54AA32D75F}"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397934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300" b="1" dirty="0">
                <a:solidFill>
                  <a:srgbClr val="000000"/>
                </a:solidFill>
              </a:rPr>
              <a:t>Immunity from administrative and civil penalties is in Tex. Health &amp; Safety Code § 1101.151. This limited immunity does not affect the TCEQ’s authority to seek injunctive relief, make technical recommendations, or otherwise enforce compliance. </a:t>
            </a:r>
          </a:p>
          <a:p>
            <a:pPr defTabSz="881269">
              <a:defRPr/>
            </a:pPr>
            <a:endParaRPr lang="en-US" sz="1300" dirty="0">
              <a:solidFill>
                <a:srgbClr val="000000"/>
              </a:solidFill>
            </a:endParaRPr>
          </a:p>
          <a:p>
            <a:pPr defTabSz="881269">
              <a:defRPr/>
            </a:pPr>
            <a:r>
              <a:rPr lang="en-US" sz="1300" b="1" dirty="0">
                <a:solidFill>
                  <a:srgbClr val="000000"/>
                </a:solidFill>
              </a:rPr>
              <a:t>In order to receive immunity, a proper Notice of Audit must be submitted notifying the TCEQ of the intent to conduct an environmental audit prior to commencing the audit, a voluntary disclosure must be submitted promptly upon discovery of a violation, and the disclosed violation must be corrected within a reasonable amount of </a:t>
            </a:r>
            <a:r>
              <a:rPr lang="en-US" sz="1300" dirty="0">
                <a:solidFill>
                  <a:srgbClr val="000000"/>
                </a:solidFill>
              </a:rPr>
              <a:t>time.</a:t>
            </a:r>
          </a:p>
          <a:p>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13</a:t>
            </a:fld>
            <a:endParaRPr lang="en-US" dirty="0"/>
          </a:p>
        </p:txBody>
      </p:sp>
    </p:spTree>
    <p:extLst>
      <p:ext uri="{BB962C8B-B14F-4D97-AF65-F5344CB8AC3E}">
        <p14:creationId xmlns:p14="http://schemas.microsoft.com/office/powerpoint/2010/main" val="187799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t>The requirements</a:t>
            </a:r>
            <a:r>
              <a:rPr lang="en-US" sz="1400" b="1" baseline="0" dirty="0"/>
              <a:t> for a NOA are in Tex. Health &amp; Safety Code </a:t>
            </a:r>
            <a:r>
              <a:rPr lang="en-US" sz="1400" b="1" dirty="0"/>
              <a:t>§ 1101.154 of the Audit Privilege</a:t>
            </a:r>
            <a:r>
              <a:rPr lang="en-US" sz="1400" b="1" baseline="0" dirty="0"/>
              <a:t> Act.</a:t>
            </a:r>
          </a:p>
          <a:p>
            <a:pPr defTabSz="931225">
              <a:defRPr/>
            </a:pPr>
            <a:endParaRPr lang="en-US" sz="1400" baseline="0" dirty="0"/>
          </a:p>
          <a:p>
            <a:pPr defTabSz="931225">
              <a:defRPr/>
            </a:pPr>
            <a:r>
              <a:rPr lang="en-US" sz="1400" baseline="0" dirty="0"/>
              <a:t>A </a:t>
            </a:r>
            <a:r>
              <a:rPr lang="en-US" sz="1400" dirty="0"/>
              <a:t>facility conducting an environmental, health, or safety audit must provide notice to the regulatory agency of the fact that it is planning to commence the audit. </a:t>
            </a:r>
          </a:p>
          <a:p>
            <a:pPr defTabSz="931225">
              <a:defRPr/>
            </a:pPr>
            <a:endParaRPr lang="en-US" sz="1400" dirty="0"/>
          </a:p>
          <a:p>
            <a:pPr defTabSz="931225">
              <a:defRPr/>
            </a:pPr>
            <a:r>
              <a:rPr lang="en-US" sz="1400" b="1" dirty="0"/>
              <a:t>The NOA shall provide </a:t>
            </a:r>
            <a:r>
              <a:rPr lang="en-US" sz="1400" b="1" baseline="0" dirty="0"/>
              <a:t>notice of </a:t>
            </a:r>
            <a:r>
              <a:rPr lang="en-US" sz="1400" b="1" dirty="0"/>
              <a:t>the facility or portion of the facility to be audited, the anticipated time the audit will begin, and the general scope of the audit.</a:t>
            </a:r>
            <a:r>
              <a:rPr lang="en-US" sz="1400" b="1" baseline="0" dirty="0"/>
              <a:t>  </a:t>
            </a:r>
            <a:endParaRPr lang="en-US" sz="1400" b="1"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14</a:t>
            </a:fld>
            <a:endParaRPr lang="en-US" dirty="0"/>
          </a:p>
        </p:txBody>
      </p:sp>
    </p:spTree>
    <p:extLst>
      <p:ext uri="{BB962C8B-B14F-4D97-AF65-F5344CB8AC3E}">
        <p14:creationId xmlns:p14="http://schemas.microsoft.com/office/powerpoint/2010/main" val="2866279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300" b="1" dirty="0">
                <a:solidFill>
                  <a:srgbClr val="000000"/>
                </a:solidFill>
              </a:rPr>
              <a:t>The NOA should be submitted to the Office of Compliance and Enforcement (OCE) Deputy Director. </a:t>
            </a:r>
          </a:p>
          <a:p>
            <a:pPr defTabSz="931225">
              <a:defRPr/>
            </a:pPr>
            <a:endParaRPr lang="en-US" sz="1300" b="1" dirty="0">
              <a:solidFill>
                <a:srgbClr val="000000"/>
              </a:solidFill>
            </a:endParaRPr>
          </a:p>
          <a:p>
            <a:pPr defTabSz="931225">
              <a:defRPr/>
            </a:pPr>
            <a:r>
              <a:rPr lang="en-US" sz="1300" b="1" dirty="0">
                <a:solidFill>
                  <a:srgbClr val="000000"/>
                </a:solidFill>
              </a:rPr>
              <a:t>A proper NOA must be submitted before the audit is commenced and should include the information listed here. </a:t>
            </a:r>
            <a:r>
              <a:rPr lang="en-US" sz="1300" dirty="0">
                <a:solidFill>
                  <a:srgbClr val="000000"/>
                </a:solidFill>
              </a:rPr>
              <a:t>This information allows the TCEQ to grant the compliance history benefits.</a:t>
            </a:r>
          </a:p>
          <a:p>
            <a:pPr defTabSz="931225">
              <a:defRPr/>
            </a:pPr>
            <a:endParaRPr lang="en-US" sz="1300" dirty="0">
              <a:solidFill>
                <a:srgbClr val="000000"/>
              </a:solidFill>
            </a:endParaRPr>
          </a:p>
          <a:p>
            <a:pPr defTabSz="931225">
              <a:defRPr/>
            </a:pPr>
            <a:r>
              <a:rPr lang="en-US" sz="1300" b="1" dirty="0">
                <a:solidFill>
                  <a:srgbClr val="000000"/>
                </a:solidFill>
              </a:rPr>
              <a:t>If there is no customer reference number (CN) and/or regulated entity reference number (RN) at the time of the submission of the NOA, this will not prevent an entity from conducting an environmental audit under the Audit Privilege Act or being granted immunity under the Audit Privilege Act. However, if the entity wishes to take advantage of the compliance history benefits under the Audit Privilege Act, the CN and RN must be obtained and associated in Central Registry</a:t>
            </a:r>
            <a:r>
              <a:rPr lang="en-US" sz="1100" b="1" dirty="0">
                <a:solidFill>
                  <a:srgbClr val="000000"/>
                </a:solidFill>
              </a:rPr>
              <a:t>.</a:t>
            </a:r>
          </a:p>
        </p:txBody>
      </p:sp>
      <p:sp>
        <p:nvSpPr>
          <p:cNvPr id="4" name="Slide Number Placeholder 3"/>
          <p:cNvSpPr>
            <a:spLocks noGrp="1"/>
          </p:cNvSpPr>
          <p:nvPr>
            <p:ph type="sldNum" sz="quarter" idx="10"/>
          </p:nvPr>
        </p:nvSpPr>
        <p:spPr/>
        <p:txBody>
          <a:bodyPr/>
          <a:lstStyle/>
          <a:p>
            <a:fld id="{965CEE2D-E35F-4A77-8F7A-AF54AA32D75F}"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4107228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t>The notice may provide notification of more than one scheduled environmental or health and safety audit at a time. </a:t>
            </a:r>
          </a:p>
          <a:p>
            <a:pPr defTabSz="931225">
              <a:defRPr/>
            </a:pPr>
            <a:endParaRPr lang="en-US" sz="1400" b="1" dirty="0"/>
          </a:p>
          <a:p>
            <a:pPr defTabSz="931225">
              <a:defRPr/>
            </a:pPr>
            <a:r>
              <a:rPr lang="en-US" sz="1400" b="1" dirty="0"/>
              <a:t>Per Senate</a:t>
            </a:r>
            <a:r>
              <a:rPr lang="en-US" sz="1400" b="1" baseline="0" dirty="0"/>
              <a:t> </a:t>
            </a:r>
            <a:r>
              <a:rPr lang="en-US" sz="1400" b="1" dirty="0"/>
              <a:t>Bill 1300, the</a:t>
            </a:r>
            <a:r>
              <a:rPr lang="en-US" sz="1400" b="1" baseline="0" dirty="0"/>
              <a:t> notice requirements do </a:t>
            </a:r>
            <a:r>
              <a:rPr lang="en-US" sz="1400" b="1" dirty="0"/>
              <a:t>not apply to an audit conducted before the acquisition closing date.</a:t>
            </a:r>
          </a:p>
        </p:txBody>
      </p:sp>
      <p:sp>
        <p:nvSpPr>
          <p:cNvPr id="4" name="Slide Number Placeholder 3"/>
          <p:cNvSpPr>
            <a:spLocks noGrp="1"/>
          </p:cNvSpPr>
          <p:nvPr>
            <p:ph type="sldNum" sz="quarter" idx="10"/>
          </p:nvPr>
        </p:nvSpPr>
        <p:spPr/>
        <p:txBody>
          <a:bodyPr/>
          <a:lstStyle/>
          <a:p>
            <a:fld id="{965CEE2D-E35F-4A77-8F7A-AF54AA32D75F}" type="slidenum">
              <a:rPr lang="en-US" smtClean="0"/>
              <a:pPr/>
              <a:t>16</a:t>
            </a:fld>
            <a:endParaRPr lang="en-US" dirty="0"/>
          </a:p>
        </p:txBody>
      </p:sp>
    </p:spTree>
    <p:extLst>
      <p:ext uri="{BB962C8B-B14F-4D97-AF65-F5344CB8AC3E}">
        <p14:creationId xmlns:p14="http://schemas.microsoft.com/office/powerpoint/2010/main" val="3476157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400" b="1" dirty="0">
                <a:solidFill>
                  <a:srgbClr val="000000"/>
                </a:solidFill>
              </a:rPr>
              <a:t>The notice requirements for pre-acquisition audits are in Tex. Health &amp; Safety Code § 1101.155. A NOA is not required from a person who initiates an environmental audit before the acquisition closing date. However, if the new owner wishes to continue the audit, the new owner must provide notice of the intent to continue the audit within 45 days after the acquisition closing date to the OCE Deputy Director that also includes the certification statement</a:t>
            </a:r>
            <a:r>
              <a:rPr lang="en-US" sz="1400" dirty="0">
                <a:solidFill>
                  <a:srgbClr val="000000"/>
                </a:solidFill>
              </a:rPr>
              <a:t>.</a:t>
            </a:r>
          </a:p>
          <a:p>
            <a:pPr defTabSz="881269">
              <a:defRPr/>
            </a:pPr>
            <a:endParaRPr lang="en-US" sz="1100" dirty="0">
              <a:solidFill>
                <a:srgbClr val="000000"/>
              </a:solidFill>
            </a:endParaRPr>
          </a:p>
          <a:p>
            <a:pPr defTabSz="881269">
              <a:defRPr/>
            </a:pPr>
            <a:r>
              <a:rPr lang="en-US" sz="1100" dirty="0">
                <a:solidFill>
                  <a:srgbClr val="000000"/>
                </a:solidFill>
              </a:rPr>
              <a:t>If there is discussion of an acquisition, it is recommended that the current owner also conduct an audit under the Audit Privilege Act, if applicable, just in case the acquisition does not go through.  By doing so, the current owner may be granted immunity for the disclosed violations that they discover.</a:t>
            </a:r>
          </a:p>
        </p:txBody>
      </p:sp>
      <p:sp>
        <p:nvSpPr>
          <p:cNvPr id="4" name="Slide Number Placeholder 3"/>
          <p:cNvSpPr>
            <a:spLocks noGrp="1"/>
          </p:cNvSpPr>
          <p:nvPr>
            <p:ph type="sldNum" sz="quarter" idx="10"/>
          </p:nvPr>
        </p:nvSpPr>
        <p:spPr/>
        <p:txBody>
          <a:bodyPr/>
          <a:lstStyle/>
          <a:p>
            <a:fld id="{965CEE2D-E35F-4A77-8F7A-AF54AA32D75F}" type="slidenum">
              <a:rPr lang="en-US" smtClean="0"/>
              <a:pPr/>
              <a:t>17</a:t>
            </a:fld>
            <a:endParaRPr lang="en-US" dirty="0"/>
          </a:p>
        </p:txBody>
      </p:sp>
    </p:spTree>
    <p:extLst>
      <p:ext uri="{BB962C8B-B14F-4D97-AF65-F5344CB8AC3E}">
        <p14:creationId xmlns:p14="http://schemas.microsoft.com/office/powerpoint/2010/main" val="262544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The new owner must certify in the notice that before the acquisition closing date:</a:t>
            </a:r>
          </a:p>
          <a:p>
            <a:pPr defTabSz="931225">
              <a:defRPr/>
            </a:pPr>
            <a:r>
              <a:rPr lang="en-US" sz="1400" dirty="0">
                <a:solidFill>
                  <a:srgbClr val="000000"/>
                </a:solidFill>
              </a:rPr>
              <a:t> </a:t>
            </a:r>
          </a:p>
          <a:p>
            <a:pPr defTabSz="931225">
              <a:defRPr/>
            </a:pPr>
            <a:r>
              <a:rPr lang="en-US" sz="1100" dirty="0">
                <a:solidFill>
                  <a:srgbClr val="000000"/>
                </a:solidFill>
              </a:rPr>
              <a:t>(1) the person was not responsible for the scope of the environmental, health, or safety compliance being audited at the regulated facility or operation; </a:t>
            </a:r>
          </a:p>
          <a:p>
            <a:pPr defTabSz="931225">
              <a:defRPr/>
            </a:pPr>
            <a:r>
              <a:rPr lang="en-US" sz="1100" dirty="0">
                <a:solidFill>
                  <a:srgbClr val="000000"/>
                </a:solidFill>
              </a:rPr>
              <a:t>(2) the person did not have the largest ownership share of the seller; </a:t>
            </a:r>
          </a:p>
          <a:p>
            <a:pPr defTabSz="931225">
              <a:defRPr/>
            </a:pPr>
            <a:r>
              <a:rPr lang="en-US" sz="1100" dirty="0">
                <a:solidFill>
                  <a:srgbClr val="000000"/>
                </a:solidFill>
              </a:rPr>
              <a:t>(3) the seller did not have the largest ownership share of the person; and </a:t>
            </a:r>
          </a:p>
          <a:p>
            <a:pPr defTabSz="931225">
              <a:defRPr/>
            </a:pPr>
            <a:r>
              <a:rPr lang="en-US" sz="1100" dirty="0">
                <a:solidFill>
                  <a:srgbClr val="000000"/>
                </a:solidFill>
              </a:rPr>
              <a:t>(4) the person and the seller did not have a common corporate parent or a common majority interest owner.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965CEE2D-E35F-4A77-8F7A-AF54AA32D75F}" type="slidenum">
              <a:rPr lang="en-US" smtClean="0"/>
              <a:pPr/>
              <a:t>18</a:t>
            </a:fld>
            <a:endParaRPr lang="en-US" dirty="0"/>
          </a:p>
        </p:txBody>
      </p:sp>
    </p:spTree>
    <p:extLst>
      <p:ext uri="{BB962C8B-B14F-4D97-AF65-F5344CB8AC3E}">
        <p14:creationId xmlns:p14="http://schemas.microsoft.com/office/powerpoint/2010/main" val="217212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a:t>
            </a:r>
            <a:r>
              <a:rPr lang="en-US" sz="1400" b="1" baseline="0" dirty="0"/>
              <a:t> chart displays the number of NOAs received in fiscal year 2013 through fiscal year 2019 year-to-date</a:t>
            </a:r>
            <a:r>
              <a:rPr lang="en-US" sz="1400" baseline="0" dirty="0"/>
              <a:t>:</a:t>
            </a:r>
            <a:r>
              <a:rPr lang="en-US" baseline="0" dirty="0"/>
              <a:t> 1,271 for FY2013, 1,256 for FY2014, 966 for FY2015, 2,724 for FY2016, 2,142 for FY2017, 1,330 for FY2018, and 994 for FY2019 as of February 28, 2019. </a:t>
            </a:r>
          </a:p>
          <a:p>
            <a:endParaRPr lang="en-US" baseline="0" dirty="0"/>
          </a:p>
          <a:p>
            <a:r>
              <a:rPr lang="en-US" sz="1400" b="1" baseline="0" dirty="0"/>
              <a:t>There was an increase in audits beginning in fiscal year 2013 primarily to audits being conducted at Aggregate Production Operations and Oil and Gas facilities in the State.</a:t>
            </a:r>
            <a:endParaRPr lang="en-US" sz="1400" b="1"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19</a:t>
            </a:fld>
            <a:endParaRPr lang="en-US" dirty="0"/>
          </a:p>
        </p:txBody>
      </p:sp>
    </p:spTree>
    <p:extLst>
      <p:ext uri="{BB962C8B-B14F-4D97-AF65-F5344CB8AC3E}">
        <p14:creationId xmlns:p14="http://schemas.microsoft.com/office/powerpoint/2010/main" val="124856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600" b="1" dirty="0">
                <a:solidFill>
                  <a:srgbClr val="7030A0"/>
                </a:solidFill>
              </a:rPr>
              <a:t>In today’s presentation, I am going to talk about:</a:t>
            </a:r>
          </a:p>
          <a:p>
            <a:pPr marL="165238" indent="-165238" defTabSz="931225">
              <a:buFont typeface="Arial" panose="020B0604020202020204" pitchFamily="34" charset="0"/>
              <a:buChar char="•"/>
              <a:defRPr/>
            </a:pPr>
            <a:r>
              <a:rPr lang="en-US" sz="1600" b="1" dirty="0">
                <a:solidFill>
                  <a:srgbClr val="7030A0"/>
                </a:solidFill>
              </a:rPr>
              <a:t>The Guide to the Texas Environmental, Health, and Safety Audit Privilege Act as it relates only to environmental rules and regulations</a:t>
            </a:r>
          </a:p>
          <a:p>
            <a:pPr marL="165238" indent="-165238" defTabSz="931225">
              <a:buFont typeface="Arial" panose="020B0604020202020204" pitchFamily="34" charset="0"/>
              <a:buChar char="•"/>
              <a:defRPr/>
            </a:pPr>
            <a:r>
              <a:rPr lang="en-US" sz="1600" b="1" dirty="0">
                <a:solidFill>
                  <a:srgbClr val="7030A0"/>
                </a:solidFill>
              </a:rPr>
              <a:t>How to be granted immunity from administrative and civil penalties under the Audit Privilege Act</a:t>
            </a:r>
          </a:p>
          <a:p>
            <a:pPr marL="165238" indent="-165238" defTabSz="931225">
              <a:buFont typeface="Arial" panose="020B0604020202020204" pitchFamily="34" charset="0"/>
              <a:buChar char="•"/>
              <a:defRPr/>
            </a:pPr>
            <a:r>
              <a:rPr lang="en-US" sz="1600" b="1" dirty="0">
                <a:solidFill>
                  <a:srgbClr val="7030A0"/>
                </a:solidFill>
              </a:rPr>
              <a:t>The three types of correspondence required by the Audit Privilege Act, some statistics, and some common deficiencies:</a:t>
            </a:r>
          </a:p>
          <a:p>
            <a:pPr marL="605873" lvl="1" indent="-165238" defTabSz="931225">
              <a:buFont typeface="Arial" panose="020B0604020202020204" pitchFamily="34" charset="0"/>
              <a:buChar char="•"/>
              <a:defRPr/>
            </a:pPr>
            <a:r>
              <a:rPr lang="en-US" sz="1600" b="1" dirty="0">
                <a:solidFill>
                  <a:srgbClr val="7030A0"/>
                </a:solidFill>
              </a:rPr>
              <a:t>Notice of Audit;</a:t>
            </a:r>
          </a:p>
          <a:p>
            <a:pPr marL="605873" lvl="1" indent="-165238" defTabSz="931225">
              <a:buFont typeface="Arial" panose="020B0604020202020204" pitchFamily="34" charset="0"/>
              <a:buChar char="•"/>
              <a:defRPr/>
            </a:pPr>
            <a:r>
              <a:rPr lang="en-US" sz="1600" b="1" dirty="0">
                <a:solidFill>
                  <a:srgbClr val="7030A0"/>
                </a:solidFill>
              </a:rPr>
              <a:t>Request for extensions to continue the self-audit investigation; and</a:t>
            </a:r>
          </a:p>
          <a:p>
            <a:pPr marL="605873" lvl="1" indent="-165238" defTabSz="931225">
              <a:buFont typeface="Arial" panose="020B0604020202020204" pitchFamily="34" charset="0"/>
              <a:buChar char="•"/>
              <a:defRPr/>
            </a:pPr>
            <a:r>
              <a:rPr lang="en-US" sz="1600" b="1" dirty="0">
                <a:solidFill>
                  <a:srgbClr val="7030A0"/>
                </a:solidFill>
              </a:rPr>
              <a:t>Disclosure of Violations</a:t>
            </a:r>
          </a:p>
        </p:txBody>
      </p:sp>
      <p:sp>
        <p:nvSpPr>
          <p:cNvPr id="4" name="Slide Number Placeholder 3"/>
          <p:cNvSpPr>
            <a:spLocks noGrp="1"/>
          </p:cNvSpPr>
          <p:nvPr>
            <p:ph type="sldNum" sz="quarter" idx="10"/>
          </p:nvPr>
        </p:nvSpPr>
        <p:spPr/>
        <p:txBody>
          <a:bodyPr/>
          <a:lstStyle/>
          <a:p>
            <a:fld id="{965CEE2D-E35F-4A77-8F7A-AF54AA32D75F}" type="slidenum">
              <a:rPr lang="en-US" smtClean="0"/>
              <a:pPr/>
              <a:t>2</a:t>
            </a:fld>
            <a:endParaRPr lang="en-US" dirty="0"/>
          </a:p>
        </p:txBody>
      </p:sp>
    </p:spTree>
    <p:extLst>
      <p:ext uri="{BB962C8B-B14F-4D97-AF65-F5344CB8AC3E}">
        <p14:creationId xmlns:p14="http://schemas.microsoft.com/office/powerpoint/2010/main" val="152196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is list of common deficiencies in Notices</a:t>
            </a:r>
            <a:r>
              <a:rPr lang="en-US" sz="1400" b="1" baseline="0" dirty="0"/>
              <a:t> of Audit:</a:t>
            </a:r>
          </a:p>
          <a:p>
            <a:pPr marL="165238" indent="-165238">
              <a:buFont typeface="Arial" panose="020B0604020202020204" pitchFamily="34" charset="0"/>
              <a:buChar char="•"/>
            </a:pPr>
            <a:r>
              <a:rPr lang="en-US" sz="1400" b="1" baseline="0" dirty="0"/>
              <a:t>NOA is postmarked or dated after the environmental audit commenced;</a:t>
            </a:r>
          </a:p>
          <a:p>
            <a:pPr marL="165238" indent="-165238">
              <a:buFont typeface="Arial" panose="020B0604020202020204" pitchFamily="34" charset="0"/>
              <a:buChar char="•"/>
            </a:pPr>
            <a:r>
              <a:rPr lang="en-US" sz="1400" b="1" baseline="0" dirty="0"/>
              <a:t>Scope of the audit is outside the TCEQ’s delegated enforcement authority;</a:t>
            </a:r>
          </a:p>
          <a:p>
            <a:pPr marL="165238" indent="-165238">
              <a:buFont typeface="Arial" panose="020B0604020202020204" pitchFamily="34" charset="0"/>
              <a:buChar char="•"/>
            </a:pPr>
            <a:r>
              <a:rPr lang="en-US" sz="1400" b="1" baseline="0" dirty="0"/>
              <a:t>Specific site names or locations of the entity being audited are not provided</a:t>
            </a:r>
            <a:endParaRPr lang="en-US" sz="1400" b="1"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20</a:t>
            </a:fld>
            <a:endParaRPr lang="en-US" dirty="0"/>
          </a:p>
        </p:txBody>
      </p:sp>
    </p:spTree>
    <p:extLst>
      <p:ext uri="{BB962C8B-B14F-4D97-AF65-F5344CB8AC3E}">
        <p14:creationId xmlns:p14="http://schemas.microsoft.com/office/powerpoint/2010/main" val="2997339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is list of common deficiencies in Notices</a:t>
            </a:r>
            <a:r>
              <a:rPr lang="en-US" sz="1400" b="1" baseline="0" dirty="0"/>
              <a:t> of Audit:</a:t>
            </a:r>
          </a:p>
          <a:p>
            <a:pPr marL="165238" indent="-165238">
              <a:buFont typeface="Arial" panose="020B0604020202020204" pitchFamily="34" charset="0"/>
              <a:buChar char="•"/>
            </a:pPr>
            <a:r>
              <a:rPr lang="en-US" sz="1400" b="1" baseline="0" dirty="0"/>
              <a:t>NOA is marked “Privileged” or “Confidential”; however, NOAs are not privileged or confidential documents because they are required to be submitted by the Audit Privilege Act. Therefore, the NOAs are filed as public documents</a:t>
            </a:r>
          </a:p>
        </p:txBody>
      </p:sp>
      <p:sp>
        <p:nvSpPr>
          <p:cNvPr id="4" name="Slide Number Placeholder 3"/>
          <p:cNvSpPr>
            <a:spLocks noGrp="1"/>
          </p:cNvSpPr>
          <p:nvPr>
            <p:ph type="sldNum" sz="quarter" idx="10"/>
          </p:nvPr>
        </p:nvSpPr>
        <p:spPr/>
        <p:txBody>
          <a:bodyPr/>
          <a:lstStyle/>
          <a:p>
            <a:fld id="{965CEE2D-E35F-4A77-8F7A-AF54AA32D75F}" type="slidenum">
              <a:rPr lang="en-US" smtClean="0"/>
              <a:pPr/>
              <a:t>21</a:t>
            </a:fld>
            <a:endParaRPr lang="en-US" dirty="0"/>
          </a:p>
        </p:txBody>
      </p:sp>
    </p:spTree>
    <p:extLst>
      <p:ext uri="{BB962C8B-B14F-4D97-AF65-F5344CB8AC3E}">
        <p14:creationId xmlns:p14="http://schemas.microsoft.com/office/powerpoint/2010/main" val="2875182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400" b="1" dirty="0">
                <a:solidFill>
                  <a:srgbClr val="000000"/>
                </a:solidFill>
              </a:rPr>
              <a:t>The self-audit investigation must be completed within a reasonable amount of time but not to exceed six months, unless an extension is approved by the TCEQ based on reasonable grounds</a:t>
            </a:r>
            <a:r>
              <a:rPr lang="en-US" sz="1400" dirty="0">
                <a:solidFill>
                  <a:srgbClr val="000000"/>
                </a:solidFill>
              </a:rPr>
              <a:t>. </a:t>
            </a:r>
          </a:p>
        </p:txBody>
      </p:sp>
      <p:sp>
        <p:nvSpPr>
          <p:cNvPr id="4" name="Slide Number Placeholder 3"/>
          <p:cNvSpPr>
            <a:spLocks noGrp="1"/>
          </p:cNvSpPr>
          <p:nvPr>
            <p:ph type="sldNum" sz="quarter" idx="10"/>
          </p:nvPr>
        </p:nvSpPr>
        <p:spPr/>
        <p:txBody>
          <a:bodyPr/>
          <a:lstStyle/>
          <a:p>
            <a:fld id="{965CEE2D-E35F-4A77-8F7A-AF54AA32D75F}" type="slidenum">
              <a:rPr lang="en-US" smtClean="0"/>
              <a:pPr/>
              <a:t>22</a:t>
            </a:fld>
            <a:endParaRPr lang="en-US" dirty="0"/>
          </a:p>
        </p:txBody>
      </p:sp>
    </p:spTree>
    <p:extLst>
      <p:ext uri="{BB962C8B-B14F-4D97-AF65-F5344CB8AC3E}">
        <p14:creationId xmlns:p14="http://schemas.microsoft.com/office/powerpoint/2010/main" val="3347582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400" b="1" dirty="0">
                <a:solidFill>
                  <a:srgbClr val="000000"/>
                </a:solidFill>
              </a:rPr>
              <a:t>The extension request must be submitted to the OCE Deputy Director and include a reason for the request. </a:t>
            </a:r>
          </a:p>
          <a:p>
            <a:pPr defTabSz="881269">
              <a:defRPr/>
            </a:pPr>
            <a:endParaRPr lang="en-US" sz="1400" b="1" dirty="0">
              <a:solidFill>
                <a:srgbClr val="000000"/>
              </a:solidFill>
            </a:endParaRPr>
          </a:p>
          <a:p>
            <a:pPr defTabSz="881269">
              <a:defRPr/>
            </a:pPr>
            <a:r>
              <a:rPr lang="en-US" sz="1400" b="1" dirty="0">
                <a:solidFill>
                  <a:srgbClr val="000000"/>
                </a:solidFill>
              </a:rPr>
              <a:t>It is recommended that extension requests are submitted at least two weeks before the audit investigation period ends so that we can process the request in a timely manner.</a:t>
            </a:r>
          </a:p>
          <a:p>
            <a:pPr defTabSz="881269">
              <a:defRPr/>
            </a:pPr>
            <a:endParaRPr lang="en-US" sz="1100" dirty="0">
              <a:solidFill>
                <a:srgbClr val="000000"/>
              </a:solidFill>
            </a:endParaRPr>
          </a:p>
          <a:p>
            <a:pPr defTabSz="881269">
              <a:defRPr/>
            </a:pPr>
            <a:r>
              <a:rPr lang="en-US" sz="1100" dirty="0">
                <a:solidFill>
                  <a:srgbClr val="000000"/>
                </a:solidFill>
              </a:rPr>
              <a:t>Extension requests submitted after the audit investigation period ends will not be granted and if any violations were discovered after the six-month audit investigation period ended, these violations will not be granted immunity.  If these violations were disclosed, these violations will be forwarded to the Regional Office and they will determine if an enforcement action is warranted.</a:t>
            </a:r>
          </a:p>
        </p:txBody>
      </p:sp>
      <p:sp>
        <p:nvSpPr>
          <p:cNvPr id="4" name="Slide Number Placeholder 3"/>
          <p:cNvSpPr>
            <a:spLocks noGrp="1"/>
          </p:cNvSpPr>
          <p:nvPr>
            <p:ph type="sldNum" sz="quarter" idx="10"/>
          </p:nvPr>
        </p:nvSpPr>
        <p:spPr/>
        <p:txBody>
          <a:bodyPr/>
          <a:lstStyle/>
          <a:p>
            <a:fld id="{965CEE2D-E35F-4A77-8F7A-AF54AA32D75F}"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277981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400" b="1" dirty="0">
                <a:solidFill>
                  <a:srgbClr val="000000"/>
                </a:solidFill>
              </a:rPr>
              <a:t>Immunity for a violation that is voluntarily disclosed is in Tex. Health &amp; Safety Code § 1101.151.</a:t>
            </a:r>
          </a:p>
          <a:p>
            <a:pPr defTabSz="881269">
              <a:defRPr/>
            </a:pPr>
            <a:endParaRPr lang="en-US" sz="1400" b="1" dirty="0">
              <a:solidFill>
                <a:srgbClr val="000000"/>
              </a:solidFill>
            </a:endParaRPr>
          </a:p>
          <a:p>
            <a:pPr defTabSz="881269">
              <a:defRPr/>
            </a:pPr>
            <a:r>
              <a:rPr lang="en-US" sz="1400" b="1" dirty="0">
                <a:solidFill>
                  <a:srgbClr val="000000"/>
                </a:solidFill>
              </a:rPr>
              <a:t>A person who makes a voluntary disclosure of a violation of an environmental law is immune from an administrative or civil penalty for the violation disclosed.</a:t>
            </a:r>
          </a:p>
          <a:p>
            <a:pPr defTabSz="881269">
              <a:defRPr/>
            </a:pPr>
            <a:endParaRPr lang="en-US" sz="1400" b="1" dirty="0">
              <a:solidFill>
                <a:srgbClr val="000000"/>
              </a:solidFill>
            </a:endParaRPr>
          </a:p>
          <a:p>
            <a:pPr defTabSz="881269">
              <a:defRPr/>
            </a:pPr>
            <a:r>
              <a:rPr lang="en-US" sz="1400" b="1" dirty="0">
                <a:solidFill>
                  <a:srgbClr val="000000"/>
                </a:solidFill>
              </a:rPr>
              <a:t>The key things here is that it has to be a voluntary disclosure and a violation has to be disclosed.</a:t>
            </a:r>
          </a:p>
        </p:txBody>
      </p:sp>
      <p:sp>
        <p:nvSpPr>
          <p:cNvPr id="4" name="Slide Number Placeholder 3"/>
          <p:cNvSpPr>
            <a:spLocks noGrp="1"/>
          </p:cNvSpPr>
          <p:nvPr>
            <p:ph type="sldNum" sz="quarter" idx="10"/>
          </p:nvPr>
        </p:nvSpPr>
        <p:spPr/>
        <p:txBody>
          <a:bodyPr/>
          <a:lstStyle/>
          <a:p>
            <a:fld id="{965CEE2D-E35F-4A77-8F7A-AF54AA32D75F}"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2560957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400" b="1" dirty="0">
                <a:solidFill>
                  <a:srgbClr val="000000"/>
                </a:solidFill>
              </a:rPr>
              <a:t>The requirements for a voluntary disclosure are in Tex. Health &amp; Safety Code § 1101.152.</a:t>
            </a:r>
          </a:p>
          <a:p>
            <a:pPr defTabSz="881269">
              <a:defRPr/>
            </a:pPr>
            <a:endParaRPr lang="en-US" sz="1400" b="1" dirty="0">
              <a:solidFill>
                <a:srgbClr val="000000"/>
              </a:solidFill>
            </a:endParaRPr>
          </a:p>
          <a:p>
            <a:pPr defTabSz="881269">
              <a:defRPr/>
            </a:pPr>
            <a:r>
              <a:rPr lang="en-US" sz="1400" b="1" dirty="0">
                <a:solidFill>
                  <a:srgbClr val="000000"/>
                </a:solidFill>
              </a:rPr>
              <a:t>A disclosure is voluntary, only if: </a:t>
            </a:r>
          </a:p>
          <a:p>
            <a:pPr marL="174605" indent="-174605" defTabSz="881269">
              <a:buFont typeface="Arial" panose="020B0604020202020204" pitchFamily="34" charset="0"/>
              <a:buChar char="•"/>
              <a:defRPr/>
            </a:pPr>
            <a:r>
              <a:rPr lang="en-US" sz="1400" b="1" dirty="0">
                <a:solidFill>
                  <a:srgbClr val="000000"/>
                </a:solidFill>
              </a:rPr>
              <a:t>The disclosure is made promptly upon discovery of the violation</a:t>
            </a:r>
          </a:p>
          <a:p>
            <a:pPr marL="174605" indent="-174605" defTabSz="881269">
              <a:buFont typeface="Arial" panose="020B0604020202020204" pitchFamily="34" charset="0"/>
              <a:buChar char="•"/>
              <a:defRPr/>
            </a:pPr>
            <a:r>
              <a:rPr lang="en-US" sz="1400" b="1" dirty="0">
                <a:solidFill>
                  <a:srgbClr val="000000"/>
                </a:solidFill>
              </a:rPr>
              <a:t>The disclosure is made in writing via certified mail to the OCE Deputy Director</a:t>
            </a:r>
          </a:p>
        </p:txBody>
      </p:sp>
      <p:sp>
        <p:nvSpPr>
          <p:cNvPr id="4" name="Slide Number Placeholder 3"/>
          <p:cNvSpPr>
            <a:spLocks noGrp="1"/>
          </p:cNvSpPr>
          <p:nvPr>
            <p:ph type="sldNum" sz="quarter" idx="10"/>
          </p:nvPr>
        </p:nvSpPr>
        <p:spPr/>
        <p:txBody>
          <a:bodyPr/>
          <a:lstStyle/>
          <a:p>
            <a:fld id="{965CEE2D-E35F-4A77-8F7A-AF54AA32D75F}"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3256080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300" dirty="0">
                <a:solidFill>
                  <a:srgbClr val="000000"/>
                </a:solidFill>
              </a:rPr>
              <a:t>A disclosure is voluntary, only if: </a:t>
            </a:r>
          </a:p>
          <a:p>
            <a:pPr marL="174605" indent="-174605" defTabSz="881269">
              <a:buFont typeface="Arial" panose="020B0604020202020204" pitchFamily="34" charset="0"/>
              <a:buChar char="•"/>
              <a:defRPr/>
            </a:pPr>
            <a:r>
              <a:rPr lang="en-US" sz="1300" b="1" dirty="0">
                <a:solidFill>
                  <a:srgbClr val="000000"/>
                </a:solidFill>
              </a:rPr>
              <a:t>Investigation of the violation was not initiated or the violation was not independently detected by the regulatory agency before disclosure was made via certified mail.  This means that the disclosure was mailed via certified mail before the TCEQ initiated an investigation or before the TCEQ documented the violations that were included in the disclosure. </a:t>
            </a:r>
          </a:p>
          <a:p>
            <a:pPr marL="174605" indent="-174605" defTabSz="881269">
              <a:buFont typeface="Arial" panose="020B0604020202020204" pitchFamily="34" charset="0"/>
              <a:buChar char="•"/>
              <a:defRPr/>
            </a:pPr>
            <a:r>
              <a:rPr lang="en-US" sz="1300" b="1" dirty="0">
                <a:solidFill>
                  <a:srgbClr val="000000"/>
                </a:solidFill>
              </a:rPr>
              <a:t>The disclosure arises out of a voluntary audit.  This means that only violations discovered during an environmental audit conducted under the Audit Privilege Act can be granted immunity.  For example under the Federal Operating Permit Program, the permit holder has to report deviations that occurred in every six-month period after the permit was issued.  Since you are required to report these violations as deviations, you cannot disclose these violations under the Audit Privilege Act, unless you can demonstrate that the environmental audit exceeded the reasonable inquiry under 40 Code of Federal Regulations §75(d).</a:t>
            </a:r>
          </a:p>
        </p:txBody>
      </p:sp>
      <p:sp>
        <p:nvSpPr>
          <p:cNvPr id="4" name="Slide Number Placeholder 3"/>
          <p:cNvSpPr>
            <a:spLocks noGrp="1"/>
          </p:cNvSpPr>
          <p:nvPr>
            <p:ph type="sldNum" sz="quarter" idx="10"/>
          </p:nvPr>
        </p:nvSpPr>
        <p:spPr/>
        <p:txBody>
          <a:bodyPr/>
          <a:lstStyle/>
          <a:p>
            <a:fld id="{965CEE2D-E35F-4A77-8F7A-AF54AA32D75F}"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1219259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100" dirty="0">
                <a:solidFill>
                  <a:srgbClr val="000000"/>
                </a:solidFill>
              </a:rPr>
              <a:t>A disclosure is voluntary, only if:</a:t>
            </a:r>
          </a:p>
          <a:p>
            <a:pPr marL="174605" indent="-174605" defTabSz="881269">
              <a:buFont typeface="Arial" panose="020B0604020202020204" pitchFamily="34" charset="0"/>
              <a:buChar char="•"/>
              <a:defRPr/>
            </a:pPr>
            <a:r>
              <a:rPr lang="en-US" sz="1300" b="1" dirty="0">
                <a:solidFill>
                  <a:srgbClr val="000000"/>
                </a:solidFill>
              </a:rPr>
              <a:t>The person who makes the disclosure initiates an appropriate effort to achieve compliance, pursue that effort with due diligence, and corrects the non-compliance within a reasonable amount of time. We have interpreted a reasonable amount to time to be six months but keep in mind you don’t have to wait for six months to achieve compliance</a:t>
            </a:r>
            <a:r>
              <a:rPr lang="en-US" sz="1300" dirty="0">
                <a:solidFill>
                  <a:srgbClr val="000000"/>
                </a:solidFill>
              </a:rPr>
              <a:t>.  </a:t>
            </a:r>
            <a:r>
              <a:rPr lang="en-US" sz="1100" dirty="0">
                <a:solidFill>
                  <a:srgbClr val="000000"/>
                </a:solidFill>
              </a:rPr>
              <a:t>For example, if you notice during the audit investigation that several containers containing solvent were not closed, you can close the containers and then disclose these violations and demonstrate what actions were done to achieve compliance.</a:t>
            </a:r>
          </a:p>
          <a:p>
            <a:pPr marL="174605" indent="-174605" defTabSz="881269">
              <a:buFont typeface="Arial" panose="020B0604020202020204" pitchFamily="34" charset="0"/>
              <a:buChar char="•"/>
              <a:defRPr/>
            </a:pPr>
            <a:r>
              <a:rPr lang="en-US" sz="1300" b="1" dirty="0">
                <a:solidFill>
                  <a:srgbClr val="000000"/>
                </a:solidFill>
              </a:rPr>
              <a:t>The person making the disclosure cooperates with the appropriate agency in connection with an investigation of the issues identified in the disclosure</a:t>
            </a:r>
            <a:r>
              <a:rPr lang="en-US" sz="1300" dirty="0">
                <a:solidFill>
                  <a:srgbClr val="000000"/>
                </a:solidFill>
              </a:rPr>
              <a:t>;</a:t>
            </a:r>
          </a:p>
        </p:txBody>
      </p:sp>
      <p:sp>
        <p:nvSpPr>
          <p:cNvPr id="4" name="Slide Number Placeholder 3"/>
          <p:cNvSpPr>
            <a:spLocks noGrp="1"/>
          </p:cNvSpPr>
          <p:nvPr>
            <p:ph type="sldNum" sz="quarter" idx="10"/>
          </p:nvPr>
        </p:nvSpPr>
        <p:spPr/>
        <p:txBody>
          <a:bodyPr/>
          <a:lstStyle/>
          <a:p>
            <a:fld id="{965CEE2D-E35F-4A77-8F7A-AF54AA32D75F}" type="slidenum">
              <a:rPr lang="en-US" smtClean="0"/>
              <a:pPr/>
              <a:t>27</a:t>
            </a:fld>
            <a:endParaRPr lang="en-US" dirty="0"/>
          </a:p>
        </p:txBody>
      </p:sp>
    </p:spTree>
    <p:extLst>
      <p:ext uri="{BB962C8B-B14F-4D97-AF65-F5344CB8AC3E}">
        <p14:creationId xmlns:p14="http://schemas.microsoft.com/office/powerpoint/2010/main" val="217014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400" dirty="0">
                <a:solidFill>
                  <a:srgbClr val="000000"/>
                </a:solidFill>
              </a:rPr>
              <a:t>A disclosure is voluntary, only if:</a:t>
            </a:r>
          </a:p>
          <a:p>
            <a:pPr marL="174605" indent="-174605" defTabSz="881269">
              <a:buFont typeface="Arial" panose="020B0604020202020204" pitchFamily="34" charset="0"/>
              <a:buChar char="•"/>
              <a:defRPr/>
            </a:pPr>
            <a:r>
              <a:rPr lang="en-US" sz="1400" b="1" dirty="0">
                <a:solidFill>
                  <a:srgbClr val="000000"/>
                </a:solidFill>
              </a:rPr>
              <a:t>The violation did not result in injury or imminent and substantial risk of serious injury to one or more persons at the site or off-site substantial actual harm or imminent and substantial risk of harm to persons, property, or the environment.</a:t>
            </a:r>
          </a:p>
        </p:txBody>
      </p:sp>
      <p:sp>
        <p:nvSpPr>
          <p:cNvPr id="4" name="Slide Number Placeholder 3"/>
          <p:cNvSpPr>
            <a:spLocks noGrp="1"/>
          </p:cNvSpPr>
          <p:nvPr>
            <p:ph type="sldNum" sz="quarter" idx="10"/>
          </p:nvPr>
        </p:nvSpPr>
        <p:spPr/>
        <p:txBody>
          <a:bodyPr/>
          <a:lstStyle/>
          <a:p>
            <a:fld id="{965CEE2D-E35F-4A77-8F7A-AF54AA32D75F}" type="slidenum">
              <a:rPr lang="en-US" smtClean="0"/>
              <a:pPr/>
              <a:t>28</a:t>
            </a:fld>
            <a:endParaRPr lang="en-US" dirty="0"/>
          </a:p>
        </p:txBody>
      </p:sp>
    </p:spTree>
    <p:extLst>
      <p:ext uri="{BB962C8B-B14F-4D97-AF65-F5344CB8AC3E}">
        <p14:creationId xmlns:p14="http://schemas.microsoft.com/office/powerpoint/2010/main" val="2237577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400" b="1" dirty="0">
                <a:solidFill>
                  <a:srgbClr val="000000"/>
                </a:solidFill>
              </a:rPr>
              <a:t>In order to properly document the violations and the corrective actions in our database, as well as be able appropriately apply compliance history benefits, we recommend that you provide</a:t>
            </a:r>
            <a:r>
              <a:rPr lang="en-US" sz="1400" dirty="0">
                <a:solidFill>
                  <a:srgbClr val="000000"/>
                </a:solidFill>
              </a:rPr>
              <a:t>:</a:t>
            </a:r>
          </a:p>
          <a:p>
            <a:pPr marL="174605" indent="-174605" defTabSz="881269">
              <a:buFont typeface="Arial" panose="020B0604020202020204" pitchFamily="34" charset="0"/>
              <a:buChar char="•"/>
              <a:defRPr/>
            </a:pPr>
            <a:r>
              <a:rPr lang="en-US" sz="1100" dirty="0">
                <a:solidFill>
                  <a:srgbClr val="000000"/>
                </a:solidFill>
              </a:rPr>
              <a:t>The legal name of the entity so that we can associate the Customer Reference Number to the investigation</a:t>
            </a:r>
          </a:p>
          <a:p>
            <a:pPr marL="174605" indent="-174605" defTabSz="881269">
              <a:buFont typeface="Arial" panose="020B0604020202020204" pitchFamily="34" charset="0"/>
              <a:buChar char="•"/>
              <a:defRPr/>
            </a:pPr>
            <a:r>
              <a:rPr lang="en-US" sz="1100" dirty="0">
                <a:solidFill>
                  <a:srgbClr val="000000"/>
                </a:solidFill>
              </a:rPr>
              <a:t>Reference the date of the NOA so that we can verify that we did receive a timely NOA</a:t>
            </a:r>
          </a:p>
          <a:p>
            <a:pPr marL="174605" indent="-174605" defTabSz="881269">
              <a:buFont typeface="Arial" panose="020B0604020202020204" pitchFamily="34" charset="0"/>
              <a:buChar char="•"/>
              <a:defRPr/>
            </a:pPr>
            <a:r>
              <a:rPr lang="en-US" sz="1100" dirty="0">
                <a:solidFill>
                  <a:srgbClr val="000000"/>
                </a:solidFill>
              </a:rPr>
              <a:t>Date of initiation and completion of the audit because not all audits commence on the date that was provided on the NOA and to ensure that the audit investigation was conducted within the six-month period, unless an extension was granted</a:t>
            </a:r>
          </a:p>
          <a:p>
            <a:pPr marL="174605" indent="-174605" defTabSz="881269">
              <a:buFont typeface="Arial" panose="020B0604020202020204" pitchFamily="34" charset="0"/>
              <a:buChar char="•"/>
              <a:defRPr/>
            </a:pPr>
            <a:r>
              <a:rPr lang="en-US" sz="1100" dirty="0">
                <a:solidFill>
                  <a:srgbClr val="000000"/>
                </a:solidFill>
              </a:rPr>
              <a:t>Affirmative assertion that a violation was discovered because we do not grant immunity for findings, issues, or potential violations</a:t>
            </a:r>
          </a:p>
          <a:p>
            <a:pPr marL="174605" indent="-174605" defTabSz="881269">
              <a:buFont typeface="Arial" panose="020B0604020202020204" pitchFamily="34" charset="0"/>
              <a:buChar char="•"/>
              <a:defRPr/>
            </a:pPr>
            <a:r>
              <a:rPr lang="en-US" sz="1100" dirty="0">
                <a:solidFill>
                  <a:srgbClr val="000000"/>
                </a:solidFill>
              </a:rPr>
              <a:t>Brief description of the violation so that we can verify that the violation can be granted immunity if the violation happened to be documented by a Regional Office</a:t>
            </a:r>
          </a:p>
          <a:p>
            <a:pPr marL="174605" indent="-174605" defTabSz="881269">
              <a:buFont typeface="Arial" panose="020B0604020202020204" pitchFamily="34" charset="0"/>
              <a:buChar char="•"/>
              <a:defRPr/>
            </a:pPr>
            <a:r>
              <a:rPr lang="en-US" sz="1100" dirty="0">
                <a:solidFill>
                  <a:srgbClr val="000000"/>
                </a:solidFill>
              </a:rPr>
              <a:t>Date the violation was discovered so that we can verify that the violation was discovered during the audit investigation period</a:t>
            </a:r>
          </a:p>
          <a:p>
            <a:pPr marL="174605" indent="-174605" defTabSz="881269">
              <a:buFont typeface="Arial" panose="020B0604020202020204" pitchFamily="34" charset="0"/>
              <a:buChar char="•"/>
              <a:defRPr/>
            </a:pPr>
            <a:r>
              <a:rPr lang="en-US" sz="1100" dirty="0">
                <a:solidFill>
                  <a:srgbClr val="000000"/>
                </a:solidFill>
              </a:rPr>
              <a:t>Duration of the violation so that we can verify that we can grant immunity for the period of non-compliance</a:t>
            </a:r>
          </a:p>
          <a:p>
            <a:pPr marL="174605" indent="-174605" defTabSz="881269">
              <a:buFont typeface="Arial" panose="020B0604020202020204" pitchFamily="34" charset="0"/>
              <a:buChar char="•"/>
              <a:defRPr/>
            </a:pPr>
            <a:r>
              <a:rPr lang="en-US" sz="1100" dirty="0">
                <a:solidFill>
                  <a:srgbClr val="000000"/>
                </a:solidFill>
              </a:rPr>
              <a:t>The status and schedule of proposed corrective action so that we can verify that the violation will be corrected within a reasonable amount of time</a:t>
            </a:r>
          </a:p>
        </p:txBody>
      </p:sp>
      <p:sp>
        <p:nvSpPr>
          <p:cNvPr id="4" name="Slide Number Placeholder 3"/>
          <p:cNvSpPr>
            <a:spLocks noGrp="1"/>
          </p:cNvSpPr>
          <p:nvPr>
            <p:ph type="sldNum" sz="quarter" idx="10"/>
          </p:nvPr>
        </p:nvSpPr>
        <p:spPr/>
        <p:txBody>
          <a:bodyPr/>
          <a:lstStyle/>
          <a:p>
            <a:fld id="{965CEE2D-E35F-4A77-8F7A-AF54AA32D75F}"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159555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dirty="0">
                <a:solidFill>
                  <a:srgbClr val="000000"/>
                </a:solidFill>
                <a:highlight>
                  <a:srgbClr val="FFFF00"/>
                </a:highlight>
              </a:rPr>
              <a:t>The Guide to the Texas Environmental, Health, and Safety Audit Privilege Act is also known as </a:t>
            </a:r>
            <a:r>
              <a:rPr lang="en-US" sz="1400" b="1" dirty="0">
                <a:solidFill>
                  <a:srgbClr val="000000"/>
                </a:solidFill>
                <a:highlight>
                  <a:srgbClr val="FFFF00"/>
                </a:highlight>
              </a:rPr>
              <a:t>Regulatory Guidance 173</a:t>
            </a:r>
            <a:r>
              <a:rPr lang="en-US" sz="1400" dirty="0">
                <a:solidFill>
                  <a:srgbClr val="000000"/>
                </a:solidFill>
                <a:highlight>
                  <a:srgbClr val="FFFF00"/>
                </a:highlight>
              </a:rPr>
              <a:t>. </a:t>
            </a:r>
            <a:r>
              <a:rPr lang="en-US" sz="1400" b="1" dirty="0">
                <a:solidFill>
                  <a:srgbClr val="000000"/>
                </a:solidFill>
                <a:highlight>
                  <a:srgbClr val="FFFF00"/>
                </a:highlight>
              </a:rPr>
              <a:t>The guidance document can be found on the TCEQ Publication web page or by searching the TCEQ web page www.tceq.texas.gov for RG-173</a:t>
            </a:r>
            <a:r>
              <a:rPr lang="en-US" sz="1400" dirty="0">
                <a:solidFill>
                  <a:srgbClr val="000000"/>
                </a:solidFill>
                <a:highlight>
                  <a:srgbClr val="FFFF00"/>
                </a:highlight>
              </a:rPr>
              <a:t>.</a:t>
            </a:r>
          </a:p>
          <a:p>
            <a:pPr defTabSz="931225">
              <a:defRPr/>
            </a:pPr>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965CEE2D-E35F-4A77-8F7A-AF54AA32D75F}" type="slidenum">
              <a:rPr lang="en-US" smtClean="0"/>
              <a:pPr/>
              <a:t>3</a:t>
            </a:fld>
            <a:endParaRPr lang="en-US" dirty="0"/>
          </a:p>
        </p:txBody>
      </p:sp>
    </p:spTree>
    <p:extLst>
      <p:ext uri="{BB962C8B-B14F-4D97-AF65-F5344CB8AC3E}">
        <p14:creationId xmlns:p14="http://schemas.microsoft.com/office/powerpoint/2010/main" val="303507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Example of a disclosure table included in out guidance document </a:t>
            </a:r>
          </a:p>
        </p:txBody>
      </p:sp>
      <p:sp>
        <p:nvSpPr>
          <p:cNvPr id="4" name="Slide Number Placeholder 3"/>
          <p:cNvSpPr>
            <a:spLocks noGrp="1"/>
          </p:cNvSpPr>
          <p:nvPr>
            <p:ph type="sldNum" sz="quarter" idx="5"/>
          </p:nvPr>
        </p:nvSpPr>
        <p:spPr/>
        <p:txBody>
          <a:bodyPr/>
          <a:lstStyle/>
          <a:p>
            <a:fld id="{965CEE2D-E35F-4A77-8F7A-AF54AA32D75F}" type="slidenum">
              <a:rPr lang="en-US" smtClean="0"/>
              <a:pPr/>
              <a:t>30</a:t>
            </a:fld>
            <a:endParaRPr lang="en-US" dirty="0"/>
          </a:p>
        </p:txBody>
      </p:sp>
    </p:spTree>
    <p:extLst>
      <p:ext uri="{BB962C8B-B14F-4D97-AF65-F5344CB8AC3E}">
        <p14:creationId xmlns:p14="http://schemas.microsoft.com/office/powerpoint/2010/main" val="938923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9">
              <a:defRPr/>
            </a:pPr>
            <a:r>
              <a:rPr lang="en-US" sz="1400" dirty="0">
                <a:solidFill>
                  <a:srgbClr val="000000"/>
                </a:solidFill>
              </a:rPr>
              <a:t>A disclosure for pre-acquisition violations are in Tex. Health &amp; Safety Code § 1101.152(a)(1)(B).</a:t>
            </a:r>
          </a:p>
          <a:p>
            <a:pPr defTabSz="881269">
              <a:defRPr/>
            </a:pPr>
            <a:endParaRPr lang="en-US" sz="1400" dirty="0">
              <a:solidFill>
                <a:srgbClr val="000000"/>
              </a:solidFill>
            </a:endParaRPr>
          </a:p>
          <a:p>
            <a:pPr defTabSz="881269">
              <a:defRPr/>
            </a:pPr>
            <a:r>
              <a:rPr lang="en-US" sz="1400" b="1" dirty="0">
                <a:solidFill>
                  <a:srgbClr val="000000"/>
                </a:solidFill>
              </a:rPr>
              <a:t>A new owner that conducted a pre-acquisition audit must submit a voluntary disclosure of the violations that were discovered during the pre-acquisition audit within 45 days after the acquisition closing date.  The voluntary disclosure must also include the required certification statement.</a:t>
            </a:r>
          </a:p>
          <a:p>
            <a:pPr defTabSz="881269">
              <a:defRPr/>
            </a:pPr>
            <a:endParaRPr lang="en-US" sz="1400" b="1" dirty="0">
              <a:solidFill>
                <a:srgbClr val="000000"/>
              </a:solidFill>
            </a:endParaRPr>
          </a:p>
          <a:p>
            <a:pPr defTabSz="881269">
              <a:defRPr/>
            </a:pPr>
            <a:r>
              <a:rPr lang="en-US" sz="1400" b="1" dirty="0">
                <a:solidFill>
                  <a:srgbClr val="000000"/>
                </a:solidFill>
              </a:rPr>
              <a:t>If the environmental audit is continued, any subsequent violations must be disclosed promptly upon discovery.</a:t>
            </a:r>
            <a:endParaRPr lang="en-US" sz="1400" b="1"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31</a:t>
            </a:fld>
            <a:endParaRPr lang="en-US" dirty="0"/>
          </a:p>
        </p:txBody>
      </p:sp>
    </p:spTree>
    <p:extLst>
      <p:ext uri="{BB962C8B-B14F-4D97-AF65-F5344CB8AC3E}">
        <p14:creationId xmlns:p14="http://schemas.microsoft.com/office/powerpoint/2010/main" val="742935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The person making the disclosure must certify in the disclosure that before the acquisition closing date: </a:t>
            </a:r>
          </a:p>
          <a:p>
            <a:pPr defTabSz="931225">
              <a:defRPr/>
            </a:pPr>
            <a:endParaRPr lang="en-US" sz="1100" b="1" dirty="0">
              <a:solidFill>
                <a:srgbClr val="000000"/>
              </a:solidFill>
            </a:endParaRPr>
          </a:p>
          <a:p>
            <a:pPr defTabSz="931225">
              <a:defRPr/>
            </a:pPr>
            <a:r>
              <a:rPr lang="en-US" sz="1100" dirty="0">
                <a:solidFill>
                  <a:srgbClr val="000000"/>
                </a:solidFill>
              </a:rPr>
              <a:t>(1) the person was not responsible for the environmental, health, or safety compliance at the regulated facility or operation that is subject to the disclosure; </a:t>
            </a:r>
          </a:p>
          <a:p>
            <a:pPr defTabSz="931225">
              <a:defRPr/>
            </a:pPr>
            <a:r>
              <a:rPr lang="en-US" sz="1100" dirty="0">
                <a:solidFill>
                  <a:srgbClr val="000000"/>
                </a:solidFill>
              </a:rPr>
              <a:t>(2) the person did not have the largest ownership share of the seller; </a:t>
            </a:r>
          </a:p>
          <a:p>
            <a:pPr defTabSz="931225">
              <a:defRPr/>
            </a:pPr>
            <a:r>
              <a:rPr lang="en-US" sz="1100" dirty="0">
                <a:solidFill>
                  <a:srgbClr val="000000"/>
                </a:solidFill>
              </a:rPr>
              <a:t>(3) the seller did not have the largest ownership share of the person; and </a:t>
            </a:r>
          </a:p>
          <a:p>
            <a:pPr defTabSz="931225">
              <a:defRPr/>
            </a:pPr>
            <a:r>
              <a:rPr lang="en-US" sz="1100" dirty="0">
                <a:solidFill>
                  <a:srgbClr val="000000"/>
                </a:solidFill>
              </a:rPr>
              <a:t>(4) the person and the seller did not have a common corporate parent or a common majority interest owner. </a:t>
            </a: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32</a:t>
            </a:fld>
            <a:endParaRPr lang="en-US" dirty="0"/>
          </a:p>
        </p:txBody>
      </p:sp>
    </p:spTree>
    <p:extLst>
      <p:ext uri="{BB962C8B-B14F-4D97-AF65-F5344CB8AC3E}">
        <p14:creationId xmlns:p14="http://schemas.microsoft.com/office/powerpoint/2010/main" val="1137704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t>This chart displays the number of disclosures</a:t>
            </a:r>
            <a:r>
              <a:rPr lang="en-US" sz="1400" b="1" baseline="0" dirty="0"/>
              <a:t> of violations that were submitted from fiscal year 2013 through fiscal year 2019 year-to-date</a:t>
            </a:r>
            <a:r>
              <a:rPr lang="en-US" baseline="0" dirty="0"/>
              <a:t>: 655 for FY2013, 548 for FY2014, 895 for FY2015, 1,191 for FY2016, 2,131 for FY2017, 1,339 for FY2018, and 467 for FY2019 as of February 28, 2019. </a:t>
            </a:r>
          </a:p>
          <a:p>
            <a:endParaRPr lang="en-US" baseline="0" dirty="0"/>
          </a:p>
          <a:p>
            <a:r>
              <a:rPr lang="en-US" baseline="0" dirty="0"/>
              <a:t>The number of disclosures increased beginning in fiscal year 2013. This was due to the violations that were discovered during the environmental audits at the Aggregate Production Operations and Oil and Gas facilities.</a:t>
            </a:r>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33</a:t>
            </a:fld>
            <a:endParaRPr lang="en-US" dirty="0"/>
          </a:p>
        </p:txBody>
      </p:sp>
    </p:spTree>
    <p:extLst>
      <p:ext uri="{BB962C8B-B14F-4D97-AF65-F5344CB8AC3E}">
        <p14:creationId xmlns:p14="http://schemas.microsoft.com/office/powerpoint/2010/main" val="3228922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is a list of common deficiencies</a:t>
            </a:r>
            <a:r>
              <a:rPr lang="en-US" sz="1400" b="1" baseline="0" dirty="0"/>
              <a:t> in the Disclosures of Violations:</a:t>
            </a:r>
          </a:p>
          <a:p>
            <a:pPr marL="165238" indent="-165238">
              <a:buFont typeface="Arial" panose="020B0604020202020204" pitchFamily="34" charset="0"/>
              <a:buChar char="•"/>
            </a:pPr>
            <a:r>
              <a:rPr lang="en-US" sz="1400" b="1" baseline="0" dirty="0"/>
              <a:t>No affirmative assertion that a violation was discovered.</a:t>
            </a:r>
            <a:r>
              <a:rPr lang="en-US" sz="1400" baseline="0" dirty="0"/>
              <a:t> Findings, issues, problems, etc. are not an affirmative assertion that a violation was discovered.</a:t>
            </a:r>
          </a:p>
          <a:p>
            <a:pPr marL="165238" indent="-165238">
              <a:buFont typeface="Arial" panose="020B0604020202020204" pitchFamily="34" charset="0"/>
              <a:buChar char="•"/>
            </a:pPr>
            <a:r>
              <a:rPr lang="en-US" sz="1400" b="1" baseline="0" dirty="0"/>
              <a:t>Violation is not clearly described</a:t>
            </a:r>
            <a:r>
              <a:rPr lang="en-US" sz="1400" baseline="0" dirty="0"/>
              <a:t>. If the Region documents a violation and we compare their findings to the disclosure, we must be able to determine if the violation was properly disclosed; otherwise, immunity may not be granted.</a:t>
            </a:r>
          </a:p>
          <a:p>
            <a:pPr marL="165238" indent="-165238">
              <a:buFont typeface="Arial" panose="020B0604020202020204" pitchFamily="34" charset="0"/>
              <a:buChar char="•"/>
            </a:pPr>
            <a:r>
              <a:rPr lang="en-US" sz="1400" b="1" baseline="0" dirty="0"/>
              <a:t>No specific or accurate regulatory citation were provided</a:t>
            </a:r>
          </a:p>
        </p:txBody>
      </p:sp>
      <p:sp>
        <p:nvSpPr>
          <p:cNvPr id="4" name="Slide Number Placeholder 3"/>
          <p:cNvSpPr>
            <a:spLocks noGrp="1"/>
          </p:cNvSpPr>
          <p:nvPr>
            <p:ph type="sldNum" sz="quarter" idx="10"/>
          </p:nvPr>
        </p:nvSpPr>
        <p:spPr/>
        <p:txBody>
          <a:bodyPr/>
          <a:lstStyle/>
          <a:p>
            <a:fld id="{965CEE2D-E35F-4A77-8F7A-AF54AA32D75F}" type="slidenum">
              <a:rPr lang="en-US" smtClean="0"/>
              <a:pPr/>
              <a:t>34</a:t>
            </a:fld>
            <a:endParaRPr lang="en-US" dirty="0"/>
          </a:p>
        </p:txBody>
      </p:sp>
    </p:spTree>
    <p:extLst>
      <p:ext uri="{BB962C8B-B14F-4D97-AF65-F5344CB8AC3E}">
        <p14:creationId xmlns:p14="http://schemas.microsoft.com/office/powerpoint/2010/main" val="2541856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This is a list of common deficiencies</a:t>
            </a:r>
            <a:r>
              <a:rPr lang="en-US" sz="1400" b="1" baseline="0" dirty="0"/>
              <a:t> in the Disclosures of Violations</a:t>
            </a:r>
            <a:r>
              <a:rPr lang="en-US" sz="1400" baseline="0" dirty="0"/>
              <a:t>:</a:t>
            </a:r>
          </a:p>
          <a:p>
            <a:pPr marL="165238" indent="-165238">
              <a:buFont typeface="Arial" panose="020B0604020202020204" pitchFamily="34" charset="0"/>
              <a:buChar char="•"/>
            </a:pPr>
            <a:r>
              <a:rPr lang="en-US" sz="1400" b="1" baseline="0" dirty="0"/>
              <a:t>No violation start date or corrective action completion date</a:t>
            </a:r>
            <a:r>
              <a:rPr lang="en-US" sz="1400" baseline="0" dirty="0"/>
              <a:t>. This information is used to determine the period of non-compliance. If there is a gap, the violation may not be granted immunity for this period of time.</a:t>
            </a:r>
          </a:p>
          <a:p>
            <a:pPr marL="165238" indent="-165238">
              <a:buFont typeface="Arial" panose="020B0604020202020204" pitchFamily="34" charset="0"/>
              <a:buChar char="•"/>
            </a:pPr>
            <a:r>
              <a:rPr lang="en-US" sz="1400" b="1" baseline="0" dirty="0"/>
              <a:t>Additional sites that were not included in the Notice of Audit</a:t>
            </a:r>
            <a:r>
              <a:rPr lang="en-US" sz="1400" baseline="0" dirty="0"/>
              <a:t> were added to the environmental audit.  Since a proper NOA was not provided for these additional sites, any violations discovered at these sites are not subject to immunity under the Audit Privilege Act</a:t>
            </a:r>
          </a:p>
          <a:p>
            <a:pPr marL="165238" indent="-165238">
              <a:buFont typeface="Arial" panose="020B0604020202020204" pitchFamily="34" charset="0"/>
              <a:buChar char="•"/>
            </a:pPr>
            <a:r>
              <a:rPr lang="en-US" sz="1400" b="1" baseline="0" dirty="0"/>
              <a:t>Violation was not independently detected by the entity</a:t>
            </a:r>
          </a:p>
          <a:p>
            <a:pPr marL="165238" indent="-165238">
              <a:buFont typeface="Arial" panose="020B0604020202020204" pitchFamily="34" charset="0"/>
              <a:buChar char="•"/>
            </a:pPr>
            <a:r>
              <a:rPr lang="en-US" sz="1400" b="1" baseline="0" dirty="0"/>
              <a:t>Disclosure of Violation was marked “Privilege” or “Confidential</a:t>
            </a:r>
            <a:r>
              <a:rPr lang="en-US" sz="1400" baseline="0" dirty="0"/>
              <a:t>”</a:t>
            </a:r>
          </a:p>
          <a:p>
            <a:pPr marL="165238" indent="-16523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35</a:t>
            </a:fld>
            <a:endParaRPr lang="en-US" dirty="0"/>
          </a:p>
        </p:txBody>
      </p:sp>
    </p:spTree>
    <p:extLst>
      <p:ext uri="{BB962C8B-B14F-4D97-AF65-F5344CB8AC3E}">
        <p14:creationId xmlns:p14="http://schemas.microsoft.com/office/powerpoint/2010/main" val="440774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More</a:t>
            </a:r>
            <a:r>
              <a:rPr lang="en-US" sz="1400" baseline="0" dirty="0"/>
              <a:t> common deficiencies in Disclosures of Violations:</a:t>
            </a:r>
          </a:p>
          <a:p>
            <a:pPr marL="165238" indent="-165238">
              <a:buFont typeface="Arial" panose="020B0604020202020204" pitchFamily="34" charset="0"/>
              <a:buChar char="•"/>
            </a:pPr>
            <a:r>
              <a:rPr lang="en-US" sz="1400" baseline="0" dirty="0"/>
              <a:t>For a major air source, the disclosure must include an explanation how the audit investigation conducted under the Audit Privilege Act exceeded a reasonable inquiry in accordance with 40 Code of Federal Regulations §70.5(d)</a:t>
            </a:r>
          </a:p>
          <a:p>
            <a:pPr marL="165238" indent="-165238">
              <a:buFont typeface="Arial" panose="020B0604020202020204" pitchFamily="34" charset="0"/>
              <a:buChar char="•"/>
            </a:pPr>
            <a:r>
              <a:rPr lang="en-US" sz="1400" baseline="0" dirty="0"/>
              <a:t>The applicable permit was not provided to determined which terms and conditions were not complied with</a:t>
            </a:r>
          </a:p>
          <a:p>
            <a:pPr marL="165238" indent="-165238">
              <a:buFont typeface="Arial" panose="020B0604020202020204" pitchFamily="34" charset="0"/>
              <a:buChar char="•"/>
            </a:pPr>
            <a:r>
              <a:rPr lang="en-US" sz="1400" baseline="0" dirty="0"/>
              <a:t>Violations of rules or regulations where the TCEQ does not have delegated enforcement authority were disclosed</a:t>
            </a:r>
            <a:endParaRPr lang="en-US" sz="1400"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36</a:t>
            </a:fld>
            <a:endParaRPr lang="en-US" dirty="0"/>
          </a:p>
        </p:txBody>
      </p:sp>
    </p:spTree>
    <p:extLst>
      <p:ext uri="{BB962C8B-B14F-4D97-AF65-F5344CB8AC3E}">
        <p14:creationId xmlns:p14="http://schemas.microsoft.com/office/powerpoint/2010/main" val="1731585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This is a list of some rules or programs that the TCEQ does not have delegated enforcement authority</a:t>
            </a:r>
          </a:p>
          <a:p>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37</a:t>
            </a:fld>
            <a:endParaRPr lang="en-US" dirty="0"/>
          </a:p>
        </p:txBody>
      </p:sp>
    </p:spTree>
    <p:extLst>
      <p:ext uri="{BB962C8B-B14F-4D97-AF65-F5344CB8AC3E}">
        <p14:creationId xmlns:p14="http://schemas.microsoft.com/office/powerpoint/2010/main" val="3011484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This is a list of some rules or programs that the TCEQ does not have delegated enforcement authority</a:t>
            </a:r>
          </a:p>
          <a:p>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38</a:t>
            </a:fld>
            <a:endParaRPr lang="en-US" dirty="0"/>
          </a:p>
        </p:txBody>
      </p:sp>
    </p:spTree>
    <p:extLst>
      <p:ext uri="{BB962C8B-B14F-4D97-AF65-F5344CB8AC3E}">
        <p14:creationId xmlns:p14="http://schemas.microsoft.com/office/powerpoint/2010/main" val="4090666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This is a list of some EPA programs that the TCEQ does not have delegated enforcement authority</a:t>
            </a:r>
          </a:p>
          <a:p>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39</a:t>
            </a:fld>
            <a:endParaRPr lang="en-US" dirty="0"/>
          </a:p>
        </p:txBody>
      </p:sp>
    </p:spTree>
    <p:extLst>
      <p:ext uri="{BB962C8B-B14F-4D97-AF65-F5344CB8AC3E}">
        <p14:creationId xmlns:p14="http://schemas.microsoft.com/office/powerpoint/2010/main" val="315671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You will find in the guidance document</a:t>
            </a:r>
          </a:p>
          <a:p>
            <a:pPr marL="171450" indent="-171450" defTabSz="931225">
              <a:buFontTx/>
              <a:buChar char="-"/>
              <a:defRPr/>
            </a:pPr>
            <a:r>
              <a:rPr lang="en-US" sz="1400" b="1" dirty="0">
                <a:solidFill>
                  <a:srgbClr val="000000"/>
                </a:solidFill>
              </a:rPr>
              <a:t>Historical Background</a:t>
            </a:r>
          </a:p>
          <a:p>
            <a:pPr marL="171450" indent="-171450" defTabSz="931225">
              <a:buFontTx/>
              <a:buChar char="-"/>
              <a:defRPr/>
            </a:pPr>
            <a:r>
              <a:rPr lang="en-US" sz="1400" b="1" dirty="0">
                <a:solidFill>
                  <a:srgbClr val="000000"/>
                </a:solidFill>
              </a:rPr>
              <a:t>Explanations of submission types </a:t>
            </a:r>
          </a:p>
          <a:p>
            <a:pPr marL="171450" indent="-171450" defTabSz="931225">
              <a:buFontTx/>
              <a:buChar char="-"/>
              <a:defRPr/>
            </a:pPr>
            <a:r>
              <a:rPr lang="en-US" sz="1400" b="1" dirty="0">
                <a:solidFill>
                  <a:srgbClr val="000000"/>
                </a:solidFill>
              </a:rPr>
              <a:t>What is considered privileged</a:t>
            </a:r>
          </a:p>
          <a:p>
            <a:pPr marL="171450" indent="-171450" defTabSz="931225">
              <a:buFontTx/>
              <a:buChar char="-"/>
              <a:defRPr/>
            </a:pPr>
            <a:r>
              <a:rPr lang="en-US" sz="1400" b="1" dirty="0">
                <a:solidFill>
                  <a:srgbClr val="000000"/>
                </a:solidFill>
              </a:rPr>
              <a:t>How to gain immunity</a:t>
            </a:r>
          </a:p>
          <a:p>
            <a:pPr marL="171450" indent="-171450" defTabSz="931225">
              <a:buFontTx/>
              <a:buChar char="-"/>
              <a:defRPr/>
            </a:pPr>
            <a:r>
              <a:rPr lang="en-US" sz="1400" b="1" dirty="0">
                <a:solidFill>
                  <a:srgbClr val="000000"/>
                </a:solidFill>
              </a:rPr>
              <a:t>Q &amp; A</a:t>
            </a:r>
          </a:p>
          <a:p>
            <a:pPr marL="171450" indent="-171450" defTabSz="931225">
              <a:buFontTx/>
              <a:buChar char="-"/>
              <a:defRPr/>
            </a:pPr>
            <a:r>
              <a:rPr lang="en-US" sz="1400" b="1" dirty="0">
                <a:solidFill>
                  <a:srgbClr val="000000"/>
                </a:solidFill>
              </a:rPr>
              <a:t>Example correspondence and disclosure tables</a:t>
            </a:r>
          </a:p>
          <a:p>
            <a:pPr marL="171450" indent="-171450" defTabSz="931225">
              <a:buFontTx/>
              <a:buChar char="-"/>
              <a:defRPr/>
            </a:pPr>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965CEE2D-E35F-4A77-8F7A-AF54AA32D75F}" type="slidenum">
              <a:rPr lang="en-US" smtClean="0"/>
              <a:pPr/>
              <a:t>4</a:t>
            </a:fld>
            <a:endParaRPr lang="en-US" dirty="0"/>
          </a:p>
        </p:txBody>
      </p:sp>
    </p:spTree>
    <p:extLst>
      <p:ext uri="{BB962C8B-B14F-4D97-AF65-F5344CB8AC3E}">
        <p14:creationId xmlns:p14="http://schemas.microsoft.com/office/powerpoint/2010/main" val="3312826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This is a list of some more EPA programs that the TCEQ does not have delegated enforcement authority</a:t>
            </a:r>
          </a:p>
          <a:p>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40</a:t>
            </a:fld>
            <a:endParaRPr lang="en-US" dirty="0"/>
          </a:p>
        </p:txBody>
      </p:sp>
    </p:spTree>
    <p:extLst>
      <p:ext uri="{BB962C8B-B14F-4D97-AF65-F5344CB8AC3E}">
        <p14:creationId xmlns:p14="http://schemas.microsoft.com/office/powerpoint/2010/main" val="4068470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In summary:</a:t>
            </a:r>
          </a:p>
          <a:p>
            <a:pPr marL="165238" indent="-165238" defTabSz="931225">
              <a:buFont typeface="Arial" panose="020B0604020202020204" pitchFamily="34" charset="0"/>
              <a:buChar char="•"/>
              <a:defRPr/>
            </a:pPr>
            <a:r>
              <a:rPr lang="en-US" sz="1400" b="1" dirty="0">
                <a:solidFill>
                  <a:srgbClr val="000000"/>
                </a:solidFill>
              </a:rPr>
              <a:t>Audit Privilege Act encourages voluntary compliance</a:t>
            </a:r>
          </a:p>
          <a:p>
            <a:pPr marL="165238" indent="-165238" defTabSz="931225">
              <a:buFont typeface="Arial" panose="020B0604020202020204" pitchFamily="34" charset="0"/>
              <a:buChar char="•"/>
              <a:defRPr/>
            </a:pPr>
            <a:r>
              <a:rPr lang="en-US" sz="1400" b="1" dirty="0">
                <a:solidFill>
                  <a:srgbClr val="000000"/>
                </a:solidFill>
              </a:rPr>
              <a:t>Audit Reports are privileged documents</a:t>
            </a:r>
          </a:p>
          <a:p>
            <a:pPr marL="165238" indent="-165238" defTabSz="931225">
              <a:buFont typeface="Arial" panose="020B0604020202020204" pitchFamily="34" charset="0"/>
              <a:buChar char="•"/>
              <a:defRPr/>
            </a:pPr>
            <a:r>
              <a:rPr lang="en-US" sz="1400" b="1" dirty="0">
                <a:solidFill>
                  <a:srgbClr val="000000"/>
                </a:solidFill>
              </a:rPr>
              <a:t>Notices of Audit, Disclosures of Violations, and any other Audit Privilege Act correspondence are not privileged or confidential</a:t>
            </a:r>
          </a:p>
          <a:p>
            <a:pPr marL="165238" indent="-165238" defTabSz="931225">
              <a:buFont typeface="Arial" panose="020B0604020202020204" pitchFamily="34" charset="0"/>
              <a:buChar char="•"/>
              <a:defRPr/>
            </a:pPr>
            <a:r>
              <a:rPr lang="en-US" sz="1400" b="1" dirty="0">
                <a:solidFill>
                  <a:srgbClr val="000000"/>
                </a:solidFill>
              </a:rPr>
              <a:t>Immunity from administrative and civil penalties is granted if a proper Notice of Audit is submitted, a prompt voluntary Disclosure of Violation is provided, and the violation is corrected within a reasonable amount of time</a:t>
            </a:r>
          </a:p>
          <a:p>
            <a:pPr marL="165238" indent="-165238" defTabSz="931225">
              <a:buFont typeface="Arial" panose="020B0604020202020204" pitchFamily="34" charset="0"/>
              <a:buChar char="•"/>
              <a:defRPr/>
            </a:pPr>
            <a:r>
              <a:rPr lang="en-US" sz="1400" b="1" dirty="0">
                <a:solidFill>
                  <a:srgbClr val="000000"/>
                </a:solidFill>
              </a:rPr>
              <a:t>Conducting audits under the Audit Privilege Act avails an owner to compliance history benefits</a:t>
            </a:r>
          </a:p>
          <a:p>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41</a:t>
            </a:fld>
            <a:endParaRPr lang="en-US" dirty="0"/>
          </a:p>
        </p:txBody>
      </p:sp>
    </p:spTree>
    <p:extLst>
      <p:ext uri="{BB962C8B-B14F-4D97-AF65-F5344CB8AC3E}">
        <p14:creationId xmlns:p14="http://schemas.microsoft.com/office/powerpoint/2010/main" val="3588912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contact information</a:t>
            </a:r>
            <a:r>
              <a:rPr lang="en-US" baseline="0" dirty="0"/>
              <a:t> for the </a:t>
            </a:r>
            <a:r>
              <a:rPr lang="en-US" dirty="0"/>
              <a:t>Litigation</a:t>
            </a:r>
            <a:r>
              <a:rPr lang="en-US" baseline="0" dirty="0"/>
              <a:t> Division and Audit Privilege Act Program staff.</a:t>
            </a:r>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42</a:t>
            </a:fld>
            <a:endParaRPr lang="en-US" dirty="0"/>
          </a:p>
        </p:txBody>
      </p:sp>
    </p:spTree>
    <p:extLst>
      <p:ext uri="{BB962C8B-B14F-4D97-AF65-F5344CB8AC3E}">
        <p14:creationId xmlns:p14="http://schemas.microsoft.com/office/powerpoint/2010/main" val="1040963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965CEE2D-E35F-4A77-8F7A-AF54AA32D75F}" type="slidenum">
              <a:rPr lang="en-US" smtClean="0"/>
              <a:pPr/>
              <a:t>43</a:t>
            </a:fld>
            <a:endParaRPr lang="en-US" dirty="0"/>
          </a:p>
        </p:txBody>
      </p:sp>
    </p:spTree>
    <p:extLst>
      <p:ext uri="{BB962C8B-B14F-4D97-AF65-F5344CB8AC3E}">
        <p14:creationId xmlns:p14="http://schemas.microsoft.com/office/powerpoint/2010/main" val="886251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44</a:t>
            </a:fld>
            <a:endParaRPr lang="en-US" dirty="0"/>
          </a:p>
        </p:txBody>
      </p:sp>
    </p:spTree>
    <p:extLst>
      <p:ext uri="{BB962C8B-B14F-4D97-AF65-F5344CB8AC3E}">
        <p14:creationId xmlns:p14="http://schemas.microsoft.com/office/powerpoint/2010/main" val="41651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In 1995, the 74th Texas Legislature approved House Bill 2473 which initiated the Texas Environmental, Health, and Safety Audit Privilege Act  program as we know it. The idea was to provide incentives for persons to conduct voluntary audits at regulated entities or operations of their compliance with environmental, health, and safety regulations and to implement prompt corrective action.</a:t>
            </a:r>
            <a:r>
              <a:rPr lang="en-US" sz="900" b="1" dirty="0">
                <a:solidFill>
                  <a:srgbClr val="000000"/>
                </a:solidFill>
              </a:rPr>
              <a:t>  </a:t>
            </a:r>
            <a:r>
              <a:rPr lang="en-US" sz="900" dirty="0">
                <a:solidFill>
                  <a:srgbClr val="000000"/>
                </a:solidFill>
              </a:rPr>
              <a:t>The two primary incentives are a limited evidentiary privilege for certain information gathered in a voluntary self-audit and an immunity from administrative and civil penalties for certain violations voluntarily disclosed as a result of such an audit.</a:t>
            </a:r>
          </a:p>
        </p:txBody>
      </p:sp>
      <p:sp>
        <p:nvSpPr>
          <p:cNvPr id="4" name="Slide Number Placeholder 3"/>
          <p:cNvSpPr>
            <a:spLocks noGrp="1"/>
          </p:cNvSpPr>
          <p:nvPr>
            <p:ph type="sldNum" sz="quarter" idx="10"/>
          </p:nvPr>
        </p:nvSpPr>
        <p:spPr/>
        <p:txBody>
          <a:bodyPr/>
          <a:lstStyle/>
          <a:p>
            <a:fld id="{965CEE2D-E35F-4A77-8F7A-AF54AA32D75F}" type="slidenum">
              <a:rPr lang="en-US" smtClean="0"/>
              <a:pPr/>
              <a:t>5</a:t>
            </a:fld>
            <a:endParaRPr lang="en-US" dirty="0"/>
          </a:p>
        </p:txBody>
      </p:sp>
    </p:spTree>
    <p:extLst>
      <p:ext uri="{BB962C8B-B14F-4D97-AF65-F5344CB8AC3E}">
        <p14:creationId xmlns:p14="http://schemas.microsoft.com/office/powerpoint/2010/main" val="130557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In 1997, the 75</a:t>
            </a:r>
            <a:r>
              <a:rPr lang="en-US" sz="1400" b="1" baseline="30000" dirty="0">
                <a:solidFill>
                  <a:srgbClr val="000000"/>
                </a:solidFill>
              </a:rPr>
              <a:t>th</a:t>
            </a:r>
            <a:r>
              <a:rPr lang="en-US" sz="1400" b="1" dirty="0">
                <a:solidFill>
                  <a:srgbClr val="000000"/>
                </a:solidFill>
              </a:rPr>
              <a:t> Legislature made some recommended changes to the Audit Privilege Act by passing House Bill 3459</a:t>
            </a:r>
            <a:r>
              <a:rPr lang="en-US" sz="1400" dirty="0">
                <a:solidFill>
                  <a:srgbClr val="000000"/>
                </a:solidFill>
              </a:rPr>
              <a:t>. </a:t>
            </a:r>
            <a:r>
              <a:rPr lang="en-US" sz="900" dirty="0">
                <a:solidFill>
                  <a:srgbClr val="000000"/>
                </a:solidFill>
              </a:rPr>
              <a:t> Although a number of changes were made to the Audit Privilege Act by HB 3459, the changes did not significantly affect the way the TCEQ had been implementing the Audit Privilege Act since 1995.  </a:t>
            </a:r>
            <a:r>
              <a:rPr lang="en-US" sz="1400" b="1" dirty="0">
                <a:solidFill>
                  <a:srgbClr val="000000"/>
                </a:solidFill>
              </a:rPr>
              <a:t>The scope of the audit privilege and immunity was modified with the removal of references to the criminal proceedings </a:t>
            </a:r>
            <a:r>
              <a:rPr lang="en-US" sz="900" dirty="0">
                <a:solidFill>
                  <a:srgbClr val="000000"/>
                </a:solidFill>
              </a:rPr>
              <a:t>and penalties, and the application of the Audit Privilege Act was more explicitly limited to State law.  </a:t>
            </a:r>
          </a:p>
        </p:txBody>
      </p:sp>
      <p:sp>
        <p:nvSpPr>
          <p:cNvPr id="4" name="Slide Number Placeholder 3"/>
          <p:cNvSpPr>
            <a:spLocks noGrp="1"/>
          </p:cNvSpPr>
          <p:nvPr>
            <p:ph type="sldNum" sz="quarter" idx="10"/>
          </p:nvPr>
        </p:nvSpPr>
        <p:spPr/>
        <p:txBody>
          <a:bodyPr/>
          <a:lstStyle/>
          <a:p>
            <a:fld id="{965CEE2D-E35F-4A77-8F7A-AF54AA32D75F}" type="slidenum">
              <a:rPr lang="en-US" smtClean="0"/>
              <a:pPr/>
              <a:t>6</a:t>
            </a:fld>
            <a:endParaRPr lang="en-US" dirty="0"/>
          </a:p>
        </p:txBody>
      </p:sp>
    </p:spTree>
    <p:extLst>
      <p:ext uri="{BB962C8B-B14F-4D97-AF65-F5344CB8AC3E}">
        <p14:creationId xmlns:p14="http://schemas.microsoft.com/office/powerpoint/2010/main" val="219883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In 2013, the 83</a:t>
            </a:r>
            <a:r>
              <a:rPr lang="en-US" sz="1400" b="1" baseline="30000" dirty="0">
                <a:solidFill>
                  <a:srgbClr val="000000"/>
                </a:solidFill>
              </a:rPr>
              <a:t>rd</a:t>
            </a:r>
            <a:r>
              <a:rPr lang="en-US" sz="1400" b="1" dirty="0">
                <a:solidFill>
                  <a:srgbClr val="000000"/>
                </a:solidFill>
              </a:rPr>
              <a:t> Texas Legislature passed SB 1300 to allow protection under the Audit Privilege Act to prospective buyers</a:t>
            </a:r>
            <a:r>
              <a:rPr lang="en-US" sz="900" b="1" dirty="0">
                <a:solidFill>
                  <a:srgbClr val="000000"/>
                </a:solidFill>
              </a:rPr>
              <a:t>.  </a:t>
            </a:r>
            <a:r>
              <a:rPr lang="en-US" sz="900" dirty="0">
                <a:solidFill>
                  <a:srgbClr val="000000"/>
                </a:solidFill>
              </a:rPr>
              <a:t>The changes to the Audit Privilege Act did not significantly affect the way the TCEQ has been implementing the Audit Privilege Act since 1995.  SB 1300 </a:t>
            </a:r>
            <a:r>
              <a:rPr lang="en-US" sz="1400" b="1" dirty="0">
                <a:solidFill>
                  <a:srgbClr val="000000"/>
                </a:solidFill>
              </a:rPr>
              <a:t>added verbiage to the statute concerning audits that take place before the purchase of a facility.</a:t>
            </a:r>
            <a:endParaRPr lang="en-US" sz="1400" b="1"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7</a:t>
            </a:fld>
            <a:endParaRPr lang="en-US" dirty="0"/>
          </a:p>
        </p:txBody>
      </p:sp>
    </p:spTree>
    <p:extLst>
      <p:ext uri="{BB962C8B-B14F-4D97-AF65-F5344CB8AC3E}">
        <p14:creationId xmlns:p14="http://schemas.microsoft.com/office/powerpoint/2010/main" val="58686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In 2017, the 85</a:t>
            </a:r>
            <a:r>
              <a:rPr lang="en-US" sz="1400" b="1" baseline="30000" dirty="0">
                <a:solidFill>
                  <a:srgbClr val="000000"/>
                </a:solidFill>
              </a:rPr>
              <a:t>th</a:t>
            </a:r>
            <a:r>
              <a:rPr lang="en-US" sz="1400" b="1" dirty="0">
                <a:solidFill>
                  <a:srgbClr val="000000"/>
                </a:solidFill>
              </a:rPr>
              <a:t> Texas Legislature passed SB 1488 to codify the Audit Privilege Act in the Texas Health &amp; Safety Code ch. 1101.</a:t>
            </a:r>
            <a:endParaRPr lang="en-US" sz="1400" b="1" dirty="0"/>
          </a:p>
        </p:txBody>
      </p:sp>
      <p:sp>
        <p:nvSpPr>
          <p:cNvPr id="4" name="Slide Number Placeholder 3"/>
          <p:cNvSpPr>
            <a:spLocks noGrp="1"/>
          </p:cNvSpPr>
          <p:nvPr>
            <p:ph type="sldNum" sz="quarter" idx="10"/>
          </p:nvPr>
        </p:nvSpPr>
        <p:spPr/>
        <p:txBody>
          <a:bodyPr/>
          <a:lstStyle/>
          <a:p>
            <a:fld id="{965CEE2D-E35F-4A77-8F7A-AF54AA32D75F}" type="slidenum">
              <a:rPr lang="en-US" smtClean="0"/>
              <a:pPr/>
              <a:t>8</a:t>
            </a:fld>
            <a:endParaRPr lang="en-US" dirty="0"/>
          </a:p>
        </p:txBody>
      </p:sp>
    </p:spTree>
    <p:extLst>
      <p:ext uri="{BB962C8B-B14F-4D97-AF65-F5344CB8AC3E}">
        <p14:creationId xmlns:p14="http://schemas.microsoft.com/office/powerpoint/2010/main" val="237112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5">
              <a:defRPr/>
            </a:pPr>
            <a:r>
              <a:rPr lang="en-US" sz="1400" b="1" dirty="0">
                <a:solidFill>
                  <a:srgbClr val="000000"/>
                </a:solidFill>
              </a:rPr>
              <a:t>There are three types of submissions required under the Audit Privilege Act: Notice of Audit, Request for Extension, and Disclosure of Violations. These submissions will be discussed in more detail later in this presentation.</a:t>
            </a:r>
          </a:p>
        </p:txBody>
      </p:sp>
      <p:sp>
        <p:nvSpPr>
          <p:cNvPr id="4" name="Slide Number Placeholder 3"/>
          <p:cNvSpPr>
            <a:spLocks noGrp="1"/>
          </p:cNvSpPr>
          <p:nvPr>
            <p:ph type="sldNum" sz="quarter" idx="10"/>
          </p:nvPr>
        </p:nvSpPr>
        <p:spPr/>
        <p:txBody>
          <a:bodyPr/>
          <a:lstStyle/>
          <a:p>
            <a:fld id="{965CEE2D-E35F-4A77-8F7A-AF54AA32D75F}" type="slidenum">
              <a:rPr lang="en-US" smtClean="0"/>
              <a:pPr/>
              <a:t>9</a:t>
            </a:fld>
            <a:endParaRPr lang="en-US" dirty="0"/>
          </a:p>
        </p:txBody>
      </p:sp>
    </p:spTree>
    <p:extLst>
      <p:ext uri="{BB962C8B-B14F-4D97-AF65-F5344CB8AC3E}">
        <p14:creationId xmlns:p14="http://schemas.microsoft.com/office/powerpoint/2010/main" val="32507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85800" y="914401"/>
            <a:ext cx="7772400" cy="2057400"/>
          </a:xfrm>
        </p:spPr>
        <p:txBody>
          <a:bodyPr/>
          <a:lstStyle>
            <a:lvl1pPr>
              <a:defRPr>
                <a:solidFill>
                  <a:schemeClr val="tx1"/>
                </a:solidFill>
              </a:defRPr>
            </a:lvl1pPr>
          </a:lstStyle>
          <a:p>
            <a:r>
              <a:rPr lang="en-US" dirty="0"/>
              <a:t>Click to edit Master title style</a:t>
            </a:r>
          </a:p>
        </p:txBody>
      </p:sp>
      <p:sp>
        <p:nvSpPr>
          <p:cNvPr id="54275" name="Rectangle 3"/>
          <p:cNvSpPr>
            <a:spLocks noGrp="1" noChangeArrowheads="1"/>
          </p:cNvSpPr>
          <p:nvPr>
            <p:ph type="subTitle" idx="1"/>
          </p:nvPr>
        </p:nvSpPr>
        <p:spPr>
          <a:xfrm>
            <a:off x="685800" y="3429000"/>
            <a:ext cx="7772400" cy="1752600"/>
          </a:xfrm>
        </p:spPr>
        <p:txBody>
          <a:bodyPr/>
          <a:lstStyle>
            <a:lvl1pPr marL="0" indent="0" algn="ctr">
              <a:defRPr>
                <a:solidFill>
                  <a:schemeClr val="tx2"/>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b="1">
                <a:solidFill>
                  <a:schemeClr val="tx1"/>
                </a:solidFill>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1">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800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TCEQ logo"/>
          <p:cNvPicPr>
            <a:picLocks noChangeAspect="1" noChangeArrowheads="1"/>
          </p:cNvPicPr>
          <p:nvPr userDrawn="1"/>
        </p:nvPicPr>
        <p:blipFill>
          <a:blip r:embed="rId2" cstate="print"/>
          <a:srcRect r="438" b="24701"/>
          <a:stretch>
            <a:fillRect/>
          </a:stretch>
        </p:blipFill>
        <p:spPr bwMode="auto">
          <a:xfrm rot="5400000">
            <a:off x="228600" y="6033740"/>
            <a:ext cx="583306" cy="760413"/>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lvl1pPr>
              <a:defRPr sz="5400">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60499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TCEQ logo"/>
          <p:cNvPicPr>
            <a:picLocks noChangeAspect="1" noChangeArrowheads="1"/>
          </p:cNvPicPr>
          <p:nvPr userDrawn="1"/>
        </p:nvPicPr>
        <p:blipFill>
          <a:blip r:embed="rId2" cstate="print"/>
          <a:srcRect r="438" b="24701"/>
          <a:stretch>
            <a:fillRect/>
          </a:stretch>
        </p:blipFill>
        <p:spPr bwMode="auto">
          <a:xfrm rot="5400000">
            <a:off x="228600" y="6033740"/>
            <a:ext cx="583306" cy="760413"/>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1">
                <a:solidFill>
                  <a:schemeClr val="tx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7"/>
          <p:cNvSpPr>
            <a:spLocks noGrp="1"/>
          </p:cNvSpPr>
          <p:nvPr>
            <p:ph sz="quarter" idx="10" hasCustomPrompt="1"/>
          </p:nvPr>
        </p:nvSpPr>
        <p:spPr>
          <a:xfrm>
            <a:off x="1752600" y="914400"/>
            <a:ext cx="5562600" cy="3810000"/>
          </a:xfrm>
        </p:spPr>
        <p:txBody>
          <a:bodyPr/>
          <a:lstStyle>
            <a:lvl1pPr>
              <a:defRPr baseline="0"/>
            </a:lvl1pPr>
          </a:lstStyle>
          <a:p>
            <a:pPr lvl="0"/>
            <a:r>
              <a:rPr lang="en-US" dirty="0"/>
              <a:t>Click an icon to add a table, chart, or other type of content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85800" y="914401"/>
            <a:ext cx="7772400" cy="2057400"/>
          </a:xfrm>
        </p:spPr>
        <p:txBody>
          <a:bodyPr/>
          <a:lstStyle>
            <a:lvl1pPr>
              <a:defRPr>
                <a:solidFill>
                  <a:schemeClr val="tx1"/>
                </a:solidFill>
              </a:defRPr>
            </a:lvl1pPr>
          </a:lstStyle>
          <a:p>
            <a:r>
              <a:rPr lang="en-US" dirty="0"/>
              <a:t>Click to edit Master title style</a:t>
            </a:r>
          </a:p>
        </p:txBody>
      </p:sp>
      <p:sp>
        <p:nvSpPr>
          <p:cNvPr id="54275" name="Rectangle 3"/>
          <p:cNvSpPr>
            <a:spLocks noGrp="1" noChangeArrowheads="1"/>
          </p:cNvSpPr>
          <p:nvPr>
            <p:ph type="subTitle" idx="1"/>
          </p:nvPr>
        </p:nvSpPr>
        <p:spPr>
          <a:xfrm>
            <a:off x="685800" y="3429000"/>
            <a:ext cx="7772400" cy="1752600"/>
          </a:xfrm>
        </p:spPr>
        <p:txBody>
          <a:bodyPr/>
          <a:lstStyle>
            <a:lvl1pPr marL="0" indent="0">
              <a:defRPr>
                <a:solidFill>
                  <a:schemeClr val="tx2"/>
                </a:solidFill>
              </a:defRPr>
            </a:lvl1pPr>
          </a:lstStyle>
          <a:p>
            <a:r>
              <a:rPr lang="en-US" dirty="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small" baseline="0">
                <a:solidFill>
                  <a:schemeClr val="tx1"/>
                </a:solidFill>
              </a:defRPr>
            </a:lvl1pPr>
          </a:lstStyle>
          <a:p>
            <a:r>
              <a:rPr lang="en-US" dirty="0"/>
              <a:t>Click to Add Section Title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286000"/>
            <a:ext cx="8229600" cy="3657600"/>
          </a:xfrm>
        </p:spPr>
        <p:txBody>
          <a:bodyPr/>
          <a:lstStyle>
            <a:lvl1pPr algn="l">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267200"/>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small" baseline="0">
                <a:solidFill>
                  <a:schemeClr val="tx1"/>
                </a:solidFill>
              </a:defRPr>
            </a:lvl1pPr>
          </a:lstStyle>
          <a:p>
            <a:r>
              <a:rPr lang="en-US" dirty="0"/>
              <a:t>Click to Add Section Title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1">
                <a:solidFill>
                  <a:schemeClr val="tx1"/>
                </a:solidFill>
              </a:defRPr>
            </a:lvl1pPr>
          </a:lstStyle>
          <a:p>
            <a:r>
              <a:rPr lang="en-US" dirty="0"/>
              <a:t>Click to edit Master title style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Content Placeholder 7"/>
          <p:cNvSpPr>
            <a:spLocks noGrp="1"/>
          </p:cNvSpPr>
          <p:nvPr>
            <p:ph sz="quarter" idx="10" hasCustomPrompt="1"/>
          </p:nvPr>
        </p:nvSpPr>
        <p:spPr>
          <a:xfrm>
            <a:off x="1752600" y="914400"/>
            <a:ext cx="5562600" cy="3810000"/>
          </a:xfrm>
        </p:spPr>
        <p:txBody>
          <a:bodyPr/>
          <a:lstStyle>
            <a:lvl1pPr>
              <a:defRPr baseline="0"/>
            </a:lvl1pPr>
          </a:lstStyle>
          <a:p>
            <a:pPr lvl="0"/>
            <a:r>
              <a:rPr lang="en-US" dirty="0"/>
              <a:t>Click an icon to add a table, chart, or other type of content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8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598488"/>
          </a:xfrm>
        </p:spPr>
        <p:txBody>
          <a:bodyPr anchor="b"/>
          <a:lstStyle>
            <a:lvl1pPr marL="0" indent="0" algn="l">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l">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of a Ki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8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5486400"/>
            <a:ext cx="2743200" cy="609600"/>
          </a:xfrm>
        </p:spPr>
        <p:txBody>
          <a:bodyPr anchor="b"/>
          <a:lstStyle>
            <a:lvl1pPr marL="0" indent="0" algn="l">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24000"/>
            <a:ext cx="2743200"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43600" y="5486400"/>
            <a:ext cx="2743200" cy="609600"/>
          </a:xfrm>
        </p:spPr>
        <p:txBody>
          <a:bodyPr anchor="b"/>
          <a:lstStyle>
            <a:lvl1pPr marL="0" indent="0" algn="l">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943600" y="1524000"/>
            <a:ext cx="2743200"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p:nvPr>
        </p:nvSpPr>
        <p:spPr>
          <a:xfrm>
            <a:off x="3200400" y="5486400"/>
            <a:ext cx="2743200" cy="609600"/>
          </a:xfrm>
        </p:spPr>
        <p:txBody>
          <a:bodyPr anchor="b"/>
          <a:lstStyle>
            <a:lvl1pPr marL="0" indent="0" algn="l">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5"/>
          <p:cNvSpPr>
            <a:spLocks noGrp="1"/>
          </p:cNvSpPr>
          <p:nvPr>
            <p:ph sz="quarter" idx="11"/>
          </p:nvPr>
        </p:nvSpPr>
        <p:spPr>
          <a:xfrm>
            <a:off x="3200400" y="1524000"/>
            <a:ext cx="2743200"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ummar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990600"/>
          </a:xfrm>
        </p:spPr>
        <p:txBody>
          <a:bodyPr/>
          <a:lstStyle>
            <a:lvl1pPr algn="l">
              <a:defRPr sz="4000" b="0" baseline="0">
                <a:solidFill>
                  <a:schemeClr val="tx2"/>
                </a:solidFill>
              </a:defRPr>
            </a:lvl1pPr>
          </a:lstStyle>
          <a:p>
            <a:r>
              <a:rPr lang="en-US" dirty="0"/>
              <a:t>Intro to your summary (edit!)</a:t>
            </a:r>
          </a:p>
        </p:txBody>
      </p:sp>
      <p:sp>
        <p:nvSpPr>
          <p:cNvPr id="3" name="Content Placeholder 2"/>
          <p:cNvSpPr>
            <a:spLocks noGrp="1"/>
          </p:cNvSpPr>
          <p:nvPr>
            <p:ph idx="1"/>
          </p:nvPr>
        </p:nvSpPr>
        <p:spPr>
          <a:xfrm>
            <a:off x="457200" y="1524000"/>
            <a:ext cx="8229600" cy="4343400"/>
          </a:xfrm>
        </p:spPr>
        <p:txBody>
          <a:bodyPr/>
          <a:lstStyle>
            <a:lvl1pPr algn="l">
              <a:buFont typeface="Wingdings" pitchFamily="2" charset="2"/>
              <a:buChar char="§"/>
              <a:defRPr sz="3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b="1">
                <a:solidFill>
                  <a:schemeClr val="tx1"/>
                </a:solidFill>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1">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800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TCEQ logo"/>
          <p:cNvPicPr>
            <a:picLocks noChangeAspect="1" noChangeArrowheads="1"/>
          </p:cNvPicPr>
          <p:nvPr userDrawn="1"/>
        </p:nvPicPr>
        <p:blipFill>
          <a:blip r:embed="rId2" cstate="print"/>
          <a:srcRect r="438" b="24701"/>
          <a:stretch>
            <a:fillRect/>
          </a:stretch>
        </p:blipFill>
        <p:spPr bwMode="auto">
          <a:xfrm rot="5400000">
            <a:off x="228600" y="6033740"/>
            <a:ext cx="583306" cy="760413"/>
          </a:xfrm>
          <a:prstGeom prst="rect">
            <a:avLst/>
          </a:prstGeom>
          <a:noFill/>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lvl1pPr>
              <a:defRPr sz="5400">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60499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TCEQ logo"/>
          <p:cNvPicPr>
            <a:picLocks noChangeAspect="1" noChangeArrowheads="1"/>
          </p:cNvPicPr>
          <p:nvPr userDrawn="1"/>
        </p:nvPicPr>
        <p:blipFill>
          <a:blip r:embed="rId2" cstate="print"/>
          <a:srcRect r="438" b="24701"/>
          <a:stretch>
            <a:fillRect/>
          </a:stretch>
        </p:blipFill>
        <p:spPr bwMode="auto">
          <a:xfrm rot="5400000">
            <a:off x="228600" y="6033740"/>
            <a:ext cx="583306" cy="760413"/>
          </a:xfrm>
          <a:prstGeom prst="rect">
            <a:avLst/>
          </a:prstGeom>
          <a:noFill/>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52600"/>
          </a:xfrm>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2286000"/>
            <a:ext cx="8229600" cy="3657600"/>
          </a:xfrm>
        </p:spPr>
        <p:txBody>
          <a:bodyPr/>
          <a:lstStyle>
            <a:lvl1pPr algn="l">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800" b="1">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1">
                <a:solidFill>
                  <a:schemeClr val="tx1"/>
                </a:solidFill>
              </a:defRPr>
            </a:lvl1pPr>
          </a:lstStyle>
          <a:p>
            <a:r>
              <a:rPr lang="en-US" dirty="0"/>
              <a:t>Click to edit Master title style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Content Placeholder 7"/>
          <p:cNvSpPr>
            <a:spLocks noGrp="1"/>
          </p:cNvSpPr>
          <p:nvPr>
            <p:ph sz="quarter" idx="10" hasCustomPrompt="1"/>
          </p:nvPr>
        </p:nvSpPr>
        <p:spPr>
          <a:xfrm>
            <a:off x="1752600" y="914400"/>
            <a:ext cx="5562600" cy="3810000"/>
          </a:xfrm>
        </p:spPr>
        <p:txBody>
          <a:bodyPr/>
          <a:lstStyle>
            <a:lvl1pPr>
              <a:defRPr baseline="0"/>
            </a:lvl1pPr>
          </a:lstStyle>
          <a:p>
            <a:pPr lvl="0"/>
            <a:r>
              <a:rPr lang="en-US" dirty="0"/>
              <a:t>Click an icon to add a table, chart, or other type of content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8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598488"/>
          </a:xfrm>
        </p:spPr>
        <p:txBody>
          <a:bodyPr anchor="b"/>
          <a:lstStyle>
            <a:lvl1pPr marL="0" indent="0" algn="l">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l">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of a Ki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8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5486400"/>
            <a:ext cx="2743200" cy="609600"/>
          </a:xfrm>
        </p:spPr>
        <p:txBody>
          <a:bodyPr anchor="b"/>
          <a:lstStyle>
            <a:lvl1pPr marL="0" indent="0" algn="l">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24000"/>
            <a:ext cx="2743200"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43600" y="5486400"/>
            <a:ext cx="2743200" cy="609600"/>
          </a:xfrm>
        </p:spPr>
        <p:txBody>
          <a:bodyPr anchor="b"/>
          <a:lstStyle>
            <a:lvl1pPr marL="0" indent="0" algn="l">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943600" y="1524000"/>
            <a:ext cx="2743200"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p:nvPr>
        </p:nvSpPr>
        <p:spPr>
          <a:xfrm>
            <a:off x="3200400" y="5486400"/>
            <a:ext cx="2743200" cy="609600"/>
          </a:xfrm>
        </p:spPr>
        <p:txBody>
          <a:bodyPr anchor="b"/>
          <a:lstStyle>
            <a:lvl1pPr marL="0" indent="0" algn="l">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5"/>
          <p:cNvSpPr>
            <a:spLocks noGrp="1"/>
          </p:cNvSpPr>
          <p:nvPr>
            <p:ph sz="quarter" idx="11"/>
          </p:nvPr>
        </p:nvSpPr>
        <p:spPr>
          <a:xfrm>
            <a:off x="3200400" y="1524000"/>
            <a:ext cx="2743200"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990600"/>
          </a:xfrm>
        </p:spPr>
        <p:txBody>
          <a:bodyPr/>
          <a:lstStyle>
            <a:lvl1pPr algn="l">
              <a:defRPr sz="4000" b="0" baseline="0">
                <a:solidFill>
                  <a:schemeClr val="tx2"/>
                </a:solidFill>
              </a:defRPr>
            </a:lvl1pPr>
          </a:lstStyle>
          <a:p>
            <a:r>
              <a:rPr lang="en-US" dirty="0"/>
              <a:t>Intro to your summary (edit!)</a:t>
            </a:r>
          </a:p>
        </p:txBody>
      </p:sp>
      <p:sp>
        <p:nvSpPr>
          <p:cNvPr id="3" name="Content Placeholder 2"/>
          <p:cNvSpPr>
            <a:spLocks noGrp="1"/>
          </p:cNvSpPr>
          <p:nvPr>
            <p:ph idx="1"/>
          </p:nvPr>
        </p:nvSpPr>
        <p:spPr>
          <a:xfrm>
            <a:off x="457200" y="1524000"/>
            <a:ext cx="8229600" cy="4343400"/>
          </a:xfrm>
        </p:spPr>
        <p:txBody>
          <a:bodyPr/>
          <a:lstStyle>
            <a:lvl1pPr algn="l">
              <a:buFont typeface="Wingdings" pitchFamily="2" charset="2"/>
              <a:buChar char="§"/>
              <a:defRPr sz="3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3251" name="Rectangle 3"/>
          <p:cNvSpPr>
            <a:spLocks noGrp="1" noChangeArrowheads="1"/>
          </p:cNvSpPr>
          <p:nvPr>
            <p:ph type="body" idx="1"/>
          </p:nvPr>
        </p:nvSpPr>
        <p:spPr bwMode="auto">
          <a:xfrm>
            <a:off x="457200" y="1600200"/>
            <a:ext cx="82296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4" descr="TCEQ logo"/>
          <p:cNvPicPr>
            <a:picLocks noChangeAspect="1" noChangeArrowheads="1"/>
          </p:cNvPicPr>
          <p:nvPr/>
        </p:nvPicPr>
        <p:blipFill>
          <a:blip r:embed="rId16" cstate="print"/>
          <a:srcRect r="438" b="24701"/>
          <a:stretch>
            <a:fillRect/>
          </a:stretch>
        </p:blipFill>
        <p:spPr bwMode="auto">
          <a:xfrm>
            <a:off x="8441632" y="5943600"/>
            <a:ext cx="583306" cy="760413"/>
          </a:xfrm>
          <a:prstGeom prst="rect">
            <a:avLst/>
          </a:prstGeom>
          <a:noFill/>
        </p:spPr>
      </p:pic>
    </p:spTree>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1" r:id="rId5"/>
    <p:sldLayoutId id="2147483719" r:id="rId6"/>
    <p:sldLayoutId id="2147483688" r:id="rId7"/>
    <p:sldLayoutId id="2147483713" r:id="rId8"/>
    <p:sldLayoutId id="2147483717" r:id="rId9"/>
    <p:sldLayoutId id="2147483689" r:id="rId10"/>
    <p:sldLayoutId id="2147483693" r:id="rId11"/>
    <p:sldLayoutId id="2147483694" r:id="rId12"/>
    <p:sldLayoutId id="2147483712" r:id="rId13"/>
    <p:sldLayoutId id="2147483679" r:id="rId14"/>
  </p:sldLayoutIdLst>
  <p:txStyles>
    <p:titleStyle>
      <a:lvl1pPr algn="ctr" rtl="0" eaLnBrk="1" fontAlgn="base" hangingPunct="1">
        <a:spcBef>
          <a:spcPct val="0"/>
        </a:spcBef>
        <a:spcAft>
          <a:spcPct val="0"/>
        </a:spcAft>
        <a:defRPr sz="5400">
          <a:solidFill>
            <a:schemeClr val="tx1"/>
          </a:solidFill>
          <a:latin typeface="+mj-lt"/>
          <a:ea typeface="+mj-ea"/>
          <a:cs typeface="+mj-cs"/>
        </a:defRPr>
      </a:lvl1pPr>
      <a:lvl2pPr algn="ctr" rtl="0" eaLnBrk="1" fontAlgn="base" hangingPunct="1">
        <a:spcBef>
          <a:spcPct val="0"/>
        </a:spcBef>
        <a:spcAft>
          <a:spcPct val="0"/>
        </a:spcAft>
        <a:defRPr sz="6000">
          <a:solidFill>
            <a:schemeClr val="tx2"/>
          </a:solidFill>
          <a:latin typeface="Times New Roman" charset="0"/>
        </a:defRPr>
      </a:lvl2pPr>
      <a:lvl3pPr algn="ctr" rtl="0" eaLnBrk="1" fontAlgn="base" hangingPunct="1">
        <a:spcBef>
          <a:spcPct val="0"/>
        </a:spcBef>
        <a:spcAft>
          <a:spcPct val="0"/>
        </a:spcAft>
        <a:defRPr sz="6000">
          <a:solidFill>
            <a:schemeClr val="tx2"/>
          </a:solidFill>
          <a:latin typeface="Times New Roman" charset="0"/>
        </a:defRPr>
      </a:lvl3pPr>
      <a:lvl4pPr algn="ctr" rtl="0" eaLnBrk="1" fontAlgn="base" hangingPunct="1">
        <a:spcBef>
          <a:spcPct val="0"/>
        </a:spcBef>
        <a:spcAft>
          <a:spcPct val="0"/>
        </a:spcAft>
        <a:defRPr sz="6000">
          <a:solidFill>
            <a:schemeClr val="tx2"/>
          </a:solidFill>
          <a:latin typeface="Times New Roman" charset="0"/>
        </a:defRPr>
      </a:lvl4pPr>
      <a:lvl5pPr algn="ctr" rtl="0" eaLnBrk="1" fontAlgn="base" hangingPunct="1">
        <a:spcBef>
          <a:spcPct val="0"/>
        </a:spcBef>
        <a:spcAft>
          <a:spcPct val="0"/>
        </a:spcAft>
        <a:defRPr sz="6000">
          <a:solidFill>
            <a:schemeClr val="tx2"/>
          </a:solidFill>
          <a:latin typeface="Times New Roman" charset="0"/>
        </a:defRPr>
      </a:lvl5pPr>
      <a:lvl6pPr marL="457200" algn="ctr" rtl="0" eaLnBrk="1" fontAlgn="base" hangingPunct="1">
        <a:spcBef>
          <a:spcPct val="0"/>
        </a:spcBef>
        <a:spcAft>
          <a:spcPct val="0"/>
        </a:spcAft>
        <a:defRPr sz="6000">
          <a:solidFill>
            <a:schemeClr val="tx2"/>
          </a:solidFill>
          <a:latin typeface="Times New Roman" charset="0"/>
        </a:defRPr>
      </a:lvl6pPr>
      <a:lvl7pPr marL="914400" algn="ctr" rtl="0" eaLnBrk="1" fontAlgn="base" hangingPunct="1">
        <a:spcBef>
          <a:spcPct val="0"/>
        </a:spcBef>
        <a:spcAft>
          <a:spcPct val="0"/>
        </a:spcAft>
        <a:defRPr sz="6000">
          <a:solidFill>
            <a:schemeClr val="tx2"/>
          </a:solidFill>
          <a:latin typeface="Times New Roman" charset="0"/>
        </a:defRPr>
      </a:lvl7pPr>
      <a:lvl8pPr marL="1371600" algn="ctr" rtl="0" eaLnBrk="1" fontAlgn="base" hangingPunct="1">
        <a:spcBef>
          <a:spcPct val="0"/>
        </a:spcBef>
        <a:spcAft>
          <a:spcPct val="0"/>
        </a:spcAft>
        <a:defRPr sz="6000">
          <a:solidFill>
            <a:schemeClr val="tx2"/>
          </a:solidFill>
          <a:latin typeface="Times New Roman" charset="0"/>
        </a:defRPr>
      </a:lvl8pPr>
      <a:lvl9pPr marL="1828800" algn="ctr" rtl="0" eaLnBrk="1" fontAlgn="base" hangingPunct="1">
        <a:spcBef>
          <a:spcPct val="0"/>
        </a:spcBef>
        <a:spcAft>
          <a:spcPct val="0"/>
        </a:spcAft>
        <a:defRPr sz="6000">
          <a:solidFill>
            <a:schemeClr val="tx2"/>
          </a:solidFill>
          <a:latin typeface="Times New Roman" charset="0"/>
        </a:defRPr>
      </a:lvl9pPr>
    </p:titleStyle>
    <p:bodyStyle>
      <a:lvl1pPr marL="342900" indent="-342900" algn="l" rtl="0" eaLnBrk="1" fontAlgn="base" hangingPunct="1">
        <a:spcBef>
          <a:spcPct val="20000"/>
        </a:spcBef>
        <a:spcAft>
          <a:spcPct val="0"/>
        </a:spcAft>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3251" name="Rectangle 3"/>
          <p:cNvSpPr>
            <a:spLocks noGrp="1" noChangeArrowheads="1"/>
          </p:cNvSpPr>
          <p:nvPr>
            <p:ph type="body" idx="1"/>
          </p:nvPr>
        </p:nvSpPr>
        <p:spPr bwMode="auto">
          <a:xfrm>
            <a:off x="457200" y="1600200"/>
            <a:ext cx="82296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4" descr="TCEQ logo"/>
          <p:cNvPicPr>
            <a:picLocks noChangeAspect="1" noChangeArrowheads="1"/>
          </p:cNvPicPr>
          <p:nvPr/>
        </p:nvPicPr>
        <p:blipFill>
          <a:blip r:embed="rId15" cstate="print"/>
          <a:srcRect r="438" b="24701"/>
          <a:stretch>
            <a:fillRect/>
          </a:stretch>
        </p:blipFill>
        <p:spPr bwMode="auto">
          <a:xfrm>
            <a:off x="8441632" y="5943600"/>
            <a:ext cx="583306" cy="760413"/>
          </a:xfrm>
          <a:prstGeom prst="rect">
            <a:avLst/>
          </a:prstGeom>
          <a:noFill/>
        </p:spPr>
      </p:pic>
    </p:spTree>
  </p:cSld>
  <p:clrMap bg1="lt1" tx1="dk1" bg2="lt2" tx2="dk2" accent1="accent1" accent2="accent2" accent3="accent3" accent4="accent4" accent5="accent5" accent6="accent6" hlink="hlink" folHlink="folHlink"/>
  <p:sldLayoutIdLst>
    <p:sldLayoutId id="2147483697" r:id="rId1"/>
    <p:sldLayoutId id="2147483699" r:id="rId2"/>
    <p:sldLayoutId id="2147483698" r:id="rId3"/>
    <p:sldLayoutId id="2147483700" r:id="rId4"/>
    <p:sldLayoutId id="2147483715" r:id="rId5"/>
    <p:sldLayoutId id="2147483720" r:id="rId6"/>
    <p:sldLayoutId id="2147483701" r:id="rId7"/>
    <p:sldLayoutId id="2147483714" r:id="rId8"/>
    <p:sldLayoutId id="2147483718" r:id="rId9"/>
    <p:sldLayoutId id="2147483702" r:id="rId10"/>
    <p:sldLayoutId id="2147483706" r:id="rId11"/>
    <p:sldLayoutId id="2147483707" r:id="rId12"/>
    <p:sldLayoutId id="2147483703" r:id="rId13"/>
  </p:sldLayoutIdLst>
  <p:txStyles>
    <p:titleStyle>
      <a:lvl1pPr algn="ctr" rtl="0" eaLnBrk="1" fontAlgn="base" hangingPunct="1">
        <a:spcBef>
          <a:spcPct val="0"/>
        </a:spcBef>
        <a:spcAft>
          <a:spcPct val="0"/>
        </a:spcAft>
        <a:defRPr sz="5400">
          <a:solidFill>
            <a:schemeClr val="tx1"/>
          </a:solidFill>
          <a:latin typeface="+mj-lt"/>
          <a:ea typeface="+mj-ea"/>
          <a:cs typeface="+mj-cs"/>
        </a:defRPr>
      </a:lvl1pPr>
      <a:lvl2pPr algn="ctr" rtl="0" eaLnBrk="1" fontAlgn="base" hangingPunct="1">
        <a:spcBef>
          <a:spcPct val="0"/>
        </a:spcBef>
        <a:spcAft>
          <a:spcPct val="0"/>
        </a:spcAft>
        <a:defRPr sz="6000">
          <a:solidFill>
            <a:schemeClr val="tx2"/>
          </a:solidFill>
          <a:latin typeface="Times New Roman" charset="0"/>
        </a:defRPr>
      </a:lvl2pPr>
      <a:lvl3pPr algn="ctr" rtl="0" eaLnBrk="1" fontAlgn="base" hangingPunct="1">
        <a:spcBef>
          <a:spcPct val="0"/>
        </a:spcBef>
        <a:spcAft>
          <a:spcPct val="0"/>
        </a:spcAft>
        <a:defRPr sz="6000">
          <a:solidFill>
            <a:schemeClr val="tx2"/>
          </a:solidFill>
          <a:latin typeface="Times New Roman" charset="0"/>
        </a:defRPr>
      </a:lvl3pPr>
      <a:lvl4pPr algn="ctr" rtl="0" eaLnBrk="1" fontAlgn="base" hangingPunct="1">
        <a:spcBef>
          <a:spcPct val="0"/>
        </a:spcBef>
        <a:spcAft>
          <a:spcPct val="0"/>
        </a:spcAft>
        <a:defRPr sz="6000">
          <a:solidFill>
            <a:schemeClr val="tx2"/>
          </a:solidFill>
          <a:latin typeface="Times New Roman" charset="0"/>
        </a:defRPr>
      </a:lvl4pPr>
      <a:lvl5pPr algn="ctr" rtl="0" eaLnBrk="1" fontAlgn="base" hangingPunct="1">
        <a:spcBef>
          <a:spcPct val="0"/>
        </a:spcBef>
        <a:spcAft>
          <a:spcPct val="0"/>
        </a:spcAft>
        <a:defRPr sz="6000">
          <a:solidFill>
            <a:schemeClr val="tx2"/>
          </a:solidFill>
          <a:latin typeface="Times New Roman" charset="0"/>
        </a:defRPr>
      </a:lvl5pPr>
      <a:lvl6pPr marL="457200" algn="ctr" rtl="0" eaLnBrk="1" fontAlgn="base" hangingPunct="1">
        <a:spcBef>
          <a:spcPct val="0"/>
        </a:spcBef>
        <a:spcAft>
          <a:spcPct val="0"/>
        </a:spcAft>
        <a:defRPr sz="6000">
          <a:solidFill>
            <a:schemeClr val="tx2"/>
          </a:solidFill>
          <a:latin typeface="Times New Roman" charset="0"/>
        </a:defRPr>
      </a:lvl6pPr>
      <a:lvl7pPr marL="914400" algn="ctr" rtl="0" eaLnBrk="1" fontAlgn="base" hangingPunct="1">
        <a:spcBef>
          <a:spcPct val="0"/>
        </a:spcBef>
        <a:spcAft>
          <a:spcPct val="0"/>
        </a:spcAft>
        <a:defRPr sz="6000">
          <a:solidFill>
            <a:schemeClr val="tx2"/>
          </a:solidFill>
          <a:latin typeface="Times New Roman" charset="0"/>
        </a:defRPr>
      </a:lvl7pPr>
      <a:lvl8pPr marL="1371600" algn="ctr" rtl="0" eaLnBrk="1" fontAlgn="base" hangingPunct="1">
        <a:spcBef>
          <a:spcPct val="0"/>
        </a:spcBef>
        <a:spcAft>
          <a:spcPct val="0"/>
        </a:spcAft>
        <a:defRPr sz="6000">
          <a:solidFill>
            <a:schemeClr val="tx2"/>
          </a:solidFill>
          <a:latin typeface="Times New Roman" charset="0"/>
        </a:defRPr>
      </a:lvl8pPr>
      <a:lvl9pPr marL="1828800" algn="ctr" rtl="0" eaLnBrk="1" fontAlgn="base" hangingPunct="1">
        <a:spcBef>
          <a:spcPct val="0"/>
        </a:spcBef>
        <a:spcAft>
          <a:spcPct val="0"/>
        </a:spcAft>
        <a:defRPr sz="6000">
          <a:solidFill>
            <a:schemeClr val="tx2"/>
          </a:solidFill>
          <a:latin typeface="Times New Roman" charset="0"/>
        </a:defRPr>
      </a:lvl9pPr>
    </p:titleStyle>
    <p:bodyStyle>
      <a:lvl1pPr marL="342900" indent="-342900" algn="l" rtl="0" eaLnBrk="1" fontAlgn="base" hangingPunct="1">
        <a:spcBef>
          <a:spcPct val="20000"/>
        </a:spcBef>
        <a:spcAft>
          <a:spcPct val="0"/>
        </a:spcAft>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2971799"/>
          </a:xfrm>
        </p:spPr>
        <p:txBody>
          <a:bodyPr/>
          <a:lstStyle/>
          <a:p>
            <a:r>
              <a:rPr lang="en-US" sz="4800" b="1" dirty="0">
                <a:solidFill>
                  <a:srgbClr val="FFFF00"/>
                </a:solidFill>
              </a:rPr>
              <a:t>Texas Environmental,</a:t>
            </a:r>
            <a:br>
              <a:rPr lang="en-US" sz="4800" b="1" dirty="0">
                <a:solidFill>
                  <a:srgbClr val="FFFF00"/>
                </a:solidFill>
              </a:rPr>
            </a:br>
            <a:r>
              <a:rPr lang="en-US" sz="4800" b="1" dirty="0">
                <a:solidFill>
                  <a:srgbClr val="FFFF00"/>
                </a:solidFill>
              </a:rPr>
              <a:t>Health, and Safety Audit Privilege Act</a:t>
            </a:r>
          </a:p>
        </p:txBody>
      </p:sp>
      <p:sp>
        <p:nvSpPr>
          <p:cNvPr id="2051" name="Rectangle 3"/>
          <p:cNvSpPr>
            <a:spLocks noGrp="1" noChangeArrowheads="1"/>
          </p:cNvSpPr>
          <p:nvPr>
            <p:ph type="subTitle" idx="1"/>
          </p:nvPr>
        </p:nvSpPr>
        <p:spPr/>
        <p:txBody>
          <a:bodyPr/>
          <a:lstStyle/>
          <a:p>
            <a:pPr>
              <a:lnSpc>
                <a:spcPct val="90000"/>
              </a:lnSpc>
            </a:pPr>
            <a:r>
              <a:rPr lang="en-US" sz="2400" dirty="0">
                <a:solidFill>
                  <a:srgbClr val="FFFF00"/>
                </a:solidFill>
              </a:rPr>
              <a:t>Robyn Babyak</a:t>
            </a:r>
          </a:p>
          <a:p>
            <a:pPr>
              <a:lnSpc>
                <a:spcPct val="90000"/>
              </a:lnSpc>
            </a:pPr>
            <a:r>
              <a:rPr lang="en-US" sz="2400" dirty="0">
                <a:solidFill>
                  <a:srgbClr val="FFFF00"/>
                </a:solidFill>
              </a:rPr>
              <a:t>Enforcement Division</a:t>
            </a:r>
          </a:p>
          <a:p>
            <a:pPr>
              <a:lnSpc>
                <a:spcPct val="90000"/>
              </a:lnSpc>
            </a:pPr>
            <a:r>
              <a:rPr lang="en-US" sz="2400" dirty="0">
                <a:solidFill>
                  <a:srgbClr val="FFFF00"/>
                </a:solidFill>
              </a:rPr>
              <a:t>Office of Compliance and Enforcement</a:t>
            </a:r>
          </a:p>
          <a:p>
            <a:pPr>
              <a:lnSpc>
                <a:spcPct val="90000"/>
              </a:lnSpc>
            </a:pPr>
            <a:r>
              <a:rPr lang="en-US" sz="2400" dirty="0">
                <a:solidFill>
                  <a:srgbClr val="FFFF00"/>
                </a:solidFill>
              </a:rPr>
              <a:t>Texas Commission on Environmental Quality</a:t>
            </a:r>
          </a:p>
          <a:p>
            <a:pPr>
              <a:lnSpc>
                <a:spcPct val="90000"/>
              </a:lnSpc>
            </a:pPr>
            <a:r>
              <a:rPr lang="en-US" sz="2400" dirty="0">
                <a:solidFill>
                  <a:srgbClr val="FFFF00"/>
                </a:solidFill>
              </a:rPr>
              <a:t>Environmental Trade Fair 2019</a:t>
            </a:r>
          </a:p>
          <a:p>
            <a:pPr>
              <a:lnSpc>
                <a:spcPct val="90000"/>
              </a:lnSpc>
            </a:pPr>
            <a:endParaRPr lang="en-US" sz="24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Guide to Audit Privilege Act</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Guidance for Privilege and Audit Privilege Act</a:t>
            </a:r>
          </a:p>
          <a:p>
            <a:pPr lvl="1">
              <a:buClr>
                <a:srgbClr val="FFFF00"/>
              </a:buClr>
              <a:buFont typeface="Wingdings" panose="05000000000000000000" pitchFamily="2" charset="2"/>
              <a:buChar char="§"/>
            </a:pPr>
            <a:r>
              <a:rPr lang="en-US" sz="1800" dirty="0">
                <a:solidFill>
                  <a:srgbClr val="FFFF00"/>
                </a:solidFill>
              </a:rPr>
              <a:t>Limited evidentiary privilege for certain information gathered in a voluntary self-audit</a:t>
            </a:r>
          </a:p>
          <a:p>
            <a:pPr lvl="1">
              <a:buClr>
                <a:srgbClr val="FFFF00"/>
              </a:buClr>
              <a:buFont typeface="Wingdings" panose="05000000000000000000" pitchFamily="2" charset="2"/>
              <a:buChar char="§"/>
            </a:pPr>
            <a:r>
              <a:rPr lang="en-US" sz="1800" dirty="0">
                <a:solidFill>
                  <a:srgbClr val="FFFF00"/>
                </a:solidFill>
              </a:rPr>
              <a:t>Audit privilege applies to admissibility and discovery of audit reports in civil and administrative proceedings</a:t>
            </a:r>
          </a:p>
          <a:p>
            <a:pPr lvl="1">
              <a:buClr>
                <a:srgbClr val="FFFF00"/>
              </a:buClr>
              <a:buFont typeface="Wingdings" panose="05000000000000000000" pitchFamily="2" charset="2"/>
              <a:buChar char="§"/>
            </a:pPr>
            <a:r>
              <a:rPr lang="en-US" sz="1800" dirty="0">
                <a:solidFill>
                  <a:srgbClr val="FFFF00"/>
                </a:solidFill>
              </a:rPr>
              <a:t>Audit privilege does not apply to documents, reports, and data required to be collected, developed, maintained, or reported under state or federal law</a:t>
            </a:r>
          </a:p>
          <a:p>
            <a:pPr lvl="1">
              <a:buClr>
                <a:srgbClr val="FFFF00"/>
              </a:buClr>
              <a:buFont typeface="Wingdings" panose="05000000000000000000" pitchFamily="2" charset="2"/>
              <a:buChar char="§"/>
            </a:pPr>
            <a:r>
              <a:rPr lang="en-US" sz="1800" dirty="0">
                <a:solidFill>
                  <a:srgbClr val="FFFF00"/>
                </a:solidFill>
              </a:rPr>
              <a:t>Audit privilege also does not apply to criminal proceedings</a:t>
            </a:r>
          </a:p>
        </p:txBody>
      </p:sp>
    </p:spTree>
    <p:extLst>
      <p:ext uri="{BB962C8B-B14F-4D97-AF65-F5344CB8AC3E}">
        <p14:creationId xmlns:p14="http://schemas.microsoft.com/office/powerpoint/2010/main" val="281929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Guide to Audit Privilege Act</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Guidance for Immunity and Audit Privilege Act</a:t>
            </a:r>
          </a:p>
          <a:p>
            <a:pPr lvl="1">
              <a:buClr>
                <a:srgbClr val="FFFF00"/>
              </a:buClr>
              <a:buFont typeface="Wingdings" panose="05000000000000000000" pitchFamily="2" charset="2"/>
              <a:buChar char="§"/>
            </a:pPr>
            <a:r>
              <a:rPr lang="en-US" sz="1800" dirty="0">
                <a:solidFill>
                  <a:srgbClr val="FFFF00"/>
                </a:solidFill>
              </a:rPr>
              <a:t>Audit Privilege Act conditionally grants immunity from administrative and civil penalties for certain violations voluntarily disclosed</a:t>
            </a:r>
          </a:p>
          <a:p>
            <a:pPr lvl="1">
              <a:buClr>
                <a:srgbClr val="FFFF00"/>
              </a:buClr>
              <a:buFont typeface="Wingdings" panose="05000000000000000000" pitchFamily="2" charset="2"/>
              <a:buChar char="§"/>
            </a:pPr>
            <a:endParaRPr lang="en-US" sz="2200" dirty="0">
              <a:solidFill>
                <a:srgbClr val="FFFF00"/>
              </a:solidFill>
            </a:endParaRPr>
          </a:p>
        </p:txBody>
      </p:sp>
    </p:spTree>
    <p:extLst>
      <p:ext uri="{BB962C8B-B14F-4D97-AF65-F5344CB8AC3E}">
        <p14:creationId xmlns:p14="http://schemas.microsoft.com/office/powerpoint/2010/main" val="132882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Guide to Audit Privilege Act</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Questions and Answers</a:t>
            </a:r>
          </a:p>
          <a:p>
            <a:pPr>
              <a:buClr>
                <a:srgbClr val="FFFF00"/>
              </a:buClr>
              <a:buFont typeface="Wingdings" panose="05000000000000000000" pitchFamily="2" charset="2"/>
              <a:buChar char="§"/>
            </a:pPr>
            <a:r>
              <a:rPr lang="en-US" sz="2400" dirty="0">
                <a:solidFill>
                  <a:srgbClr val="FFFF00"/>
                </a:solidFill>
              </a:rPr>
              <a:t>Appendix A: Audit Privilege Act</a:t>
            </a:r>
          </a:p>
          <a:p>
            <a:pPr>
              <a:buClr>
                <a:srgbClr val="FFFF00"/>
              </a:buClr>
              <a:buFont typeface="Wingdings" panose="05000000000000000000" pitchFamily="2" charset="2"/>
              <a:buChar char="§"/>
            </a:pPr>
            <a:r>
              <a:rPr lang="en-US" sz="2400" dirty="0">
                <a:solidFill>
                  <a:srgbClr val="FFFF00"/>
                </a:solidFill>
              </a:rPr>
              <a:t>Appendix B: Government Code ch. 552 (Open Records)</a:t>
            </a:r>
          </a:p>
          <a:p>
            <a:pPr>
              <a:buClr>
                <a:srgbClr val="FFFF00"/>
              </a:buClr>
              <a:buFont typeface="Wingdings" panose="05000000000000000000" pitchFamily="2" charset="2"/>
              <a:buChar char="§"/>
            </a:pPr>
            <a:r>
              <a:rPr lang="en-US" sz="2400" dirty="0">
                <a:solidFill>
                  <a:srgbClr val="FFFF00"/>
                </a:solidFill>
              </a:rPr>
              <a:t>Appendices C-G: Examples of Model Letters</a:t>
            </a:r>
          </a:p>
        </p:txBody>
      </p:sp>
    </p:spTree>
    <p:extLst>
      <p:ext uri="{BB962C8B-B14F-4D97-AF65-F5344CB8AC3E}">
        <p14:creationId xmlns:p14="http://schemas.microsoft.com/office/powerpoint/2010/main" val="827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Immunity</a:t>
            </a:r>
          </a:p>
        </p:txBody>
      </p:sp>
      <p:sp>
        <p:nvSpPr>
          <p:cNvPr id="3" name="Content Placeholder 2"/>
          <p:cNvSpPr>
            <a:spLocks noGrp="1"/>
          </p:cNvSpPr>
          <p:nvPr>
            <p:ph idx="1"/>
          </p:nvPr>
        </p:nvSpPr>
        <p:spPr/>
        <p:txBody>
          <a:bodyPr/>
          <a:lstStyle/>
          <a:p>
            <a:pPr>
              <a:buClr>
                <a:srgbClr val="FFFF00"/>
              </a:buClr>
              <a:buFont typeface="Wingdings" panose="05000000000000000000" pitchFamily="2" charset="2"/>
              <a:buChar char="§"/>
            </a:pPr>
            <a:r>
              <a:rPr lang="en-US" sz="2400" cap="small" dirty="0">
                <a:solidFill>
                  <a:srgbClr val="FFFF00"/>
                </a:solidFill>
              </a:rPr>
              <a:t>Tex. Health &amp; Safety Code</a:t>
            </a:r>
            <a:r>
              <a:rPr lang="en-US" sz="2400" dirty="0">
                <a:solidFill>
                  <a:srgbClr val="FFFF00"/>
                </a:solidFill>
              </a:rPr>
              <a:t> § 1101.151</a:t>
            </a:r>
          </a:p>
          <a:p>
            <a:pPr lvl="1">
              <a:buClr>
                <a:srgbClr val="FFFF00"/>
              </a:buClr>
              <a:buFont typeface="Wingdings" panose="05000000000000000000" pitchFamily="2" charset="2"/>
              <a:buChar char="§"/>
            </a:pPr>
            <a:r>
              <a:rPr lang="en-US" sz="1800" dirty="0">
                <a:solidFill>
                  <a:srgbClr val="FFFF00"/>
                </a:solidFill>
                <a:latin typeface="+mn-lt"/>
              </a:rPr>
              <a:t>Immunity from administrative or civil penalties</a:t>
            </a:r>
          </a:p>
          <a:p>
            <a:pPr>
              <a:buClr>
                <a:srgbClr val="FFFF00"/>
              </a:buClr>
              <a:buFont typeface="Wingdings" panose="05000000000000000000" pitchFamily="2" charset="2"/>
              <a:buChar char="§"/>
            </a:pPr>
            <a:endParaRPr lang="en-US" sz="2400" dirty="0">
              <a:solidFill>
                <a:srgbClr val="FFFF00"/>
              </a:solidFill>
            </a:endParaRPr>
          </a:p>
          <a:p>
            <a:pPr>
              <a:buClr>
                <a:srgbClr val="FFFF00"/>
              </a:buClr>
              <a:buFont typeface="Wingdings" panose="05000000000000000000" pitchFamily="2" charset="2"/>
              <a:buChar char="§"/>
            </a:pPr>
            <a:r>
              <a:rPr lang="en-US" sz="2400" dirty="0">
                <a:solidFill>
                  <a:srgbClr val="FFFF00"/>
                </a:solidFill>
              </a:rPr>
              <a:t>Disclosed violations may be granted immunity from administrative or civil penalties</a:t>
            </a:r>
          </a:p>
          <a:p>
            <a:pPr lvl="1">
              <a:buClr>
                <a:srgbClr val="FFFF00"/>
              </a:buClr>
              <a:buFont typeface="Wingdings" panose="05000000000000000000" pitchFamily="2" charset="2"/>
              <a:buChar char="§"/>
            </a:pPr>
            <a:r>
              <a:rPr lang="en-US" sz="1800" dirty="0">
                <a:solidFill>
                  <a:srgbClr val="FFFF00"/>
                </a:solidFill>
                <a:latin typeface="+mn-lt"/>
              </a:rPr>
              <a:t>Proper notice of intent to conduct an audit</a:t>
            </a:r>
          </a:p>
          <a:p>
            <a:pPr lvl="1">
              <a:buClr>
                <a:srgbClr val="FFFF00"/>
              </a:buClr>
              <a:buFont typeface="Wingdings" panose="05000000000000000000" pitchFamily="2" charset="2"/>
              <a:buChar char="§"/>
            </a:pPr>
            <a:r>
              <a:rPr lang="en-US" sz="1800" dirty="0">
                <a:solidFill>
                  <a:srgbClr val="FFFF00"/>
                </a:solidFill>
                <a:latin typeface="+mn-lt"/>
              </a:rPr>
              <a:t>Prompt, voluntary disclosure of violations</a:t>
            </a:r>
          </a:p>
          <a:p>
            <a:pPr lvl="1">
              <a:buClr>
                <a:srgbClr val="FFFF00"/>
              </a:buClr>
              <a:buFont typeface="Wingdings" panose="05000000000000000000" pitchFamily="2" charset="2"/>
              <a:buChar char="§"/>
            </a:pPr>
            <a:r>
              <a:rPr lang="en-US" sz="1800" dirty="0">
                <a:solidFill>
                  <a:srgbClr val="FFFF00"/>
                </a:solidFill>
                <a:latin typeface="+mn-lt"/>
              </a:rPr>
              <a:t>Violations corrected in a reasonable amount of time</a:t>
            </a:r>
          </a:p>
        </p:txBody>
      </p:sp>
    </p:spTree>
    <p:extLst>
      <p:ext uri="{BB962C8B-B14F-4D97-AF65-F5344CB8AC3E}">
        <p14:creationId xmlns:p14="http://schemas.microsoft.com/office/powerpoint/2010/main" val="1135890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Notice of Audit (NOA)</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cap="small" dirty="0">
                <a:solidFill>
                  <a:srgbClr val="FFFF00"/>
                </a:solidFill>
              </a:rPr>
              <a:t>Tex. Health &amp; Safety Code </a:t>
            </a:r>
            <a:r>
              <a:rPr lang="en-US" sz="2400" dirty="0">
                <a:solidFill>
                  <a:srgbClr val="FFFF00"/>
                </a:solidFill>
              </a:rPr>
              <a:t>§ 1101.154</a:t>
            </a:r>
          </a:p>
          <a:p>
            <a:pPr>
              <a:buClr>
                <a:srgbClr val="FFFF00"/>
              </a:buClr>
              <a:buFont typeface="Wingdings" panose="05000000000000000000" pitchFamily="2" charset="2"/>
              <a:buChar char="§"/>
            </a:pPr>
            <a:r>
              <a:rPr lang="en-US" sz="2400" dirty="0">
                <a:solidFill>
                  <a:srgbClr val="FFFF00"/>
                </a:solidFill>
              </a:rPr>
              <a:t>Notice must be provided of the intent to conduct an audit</a:t>
            </a:r>
          </a:p>
          <a:p>
            <a:pPr>
              <a:buClr>
                <a:srgbClr val="FFFF00"/>
              </a:buClr>
              <a:buFont typeface="Wingdings" panose="05000000000000000000" pitchFamily="2" charset="2"/>
              <a:buChar char="§"/>
            </a:pPr>
            <a:r>
              <a:rPr lang="en-US" sz="2400" dirty="0">
                <a:solidFill>
                  <a:srgbClr val="FFFF00"/>
                </a:solidFill>
              </a:rPr>
              <a:t>Notice must specify</a:t>
            </a:r>
          </a:p>
          <a:p>
            <a:pPr lvl="1">
              <a:buClr>
                <a:srgbClr val="FFFF00"/>
              </a:buClr>
              <a:buFont typeface="Wingdings" panose="05000000000000000000" pitchFamily="2" charset="2"/>
              <a:buChar char="§"/>
            </a:pPr>
            <a:r>
              <a:rPr lang="en-US" sz="1800" dirty="0">
                <a:solidFill>
                  <a:srgbClr val="FFFF00"/>
                </a:solidFill>
                <a:latin typeface="+mn-lt"/>
              </a:rPr>
              <a:t>Facility or portion of the facility to be audited</a:t>
            </a:r>
          </a:p>
          <a:p>
            <a:pPr lvl="1">
              <a:buClr>
                <a:srgbClr val="FFFF00"/>
              </a:buClr>
              <a:buFont typeface="Wingdings" panose="05000000000000000000" pitchFamily="2" charset="2"/>
              <a:buChar char="§"/>
            </a:pPr>
            <a:r>
              <a:rPr lang="en-US" sz="1800" dirty="0">
                <a:solidFill>
                  <a:srgbClr val="FFFF00"/>
                </a:solidFill>
                <a:latin typeface="+mn-lt"/>
              </a:rPr>
              <a:t>Anticipated time the audit will begin</a:t>
            </a:r>
          </a:p>
          <a:p>
            <a:pPr lvl="1">
              <a:buClr>
                <a:srgbClr val="FFFF00"/>
              </a:buClr>
              <a:buFont typeface="Wingdings" panose="05000000000000000000" pitchFamily="2" charset="2"/>
              <a:buChar char="§"/>
            </a:pPr>
            <a:r>
              <a:rPr lang="en-US" sz="1800" dirty="0">
                <a:solidFill>
                  <a:srgbClr val="FFFF00"/>
                </a:solidFill>
                <a:latin typeface="+mn-lt"/>
              </a:rPr>
              <a:t>General scope of the audit</a:t>
            </a:r>
          </a:p>
        </p:txBody>
      </p:sp>
    </p:spTree>
    <p:extLst>
      <p:ext uri="{BB962C8B-B14F-4D97-AF65-F5344CB8AC3E}">
        <p14:creationId xmlns:p14="http://schemas.microsoft.com/office/powerpoint/2010/main" val="168895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Notice of Audit (NOA)</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Submit to Office of Compliance and Enforcement (OCE) Deputy Director</a:t>
            </a:r>
          </a:p>
          <a:p>
            <a:pPr>
              <a:buClr>
                <a:srgbClr val="FFFF00"/>
              </a:buClr>
              <a:buFont typeface="Wingdings" panose="05000000000000000000" pitchFamily="2" charset="2"/>
              <a:buChar char="§"/>
            </a:pPr>
            <a:r>
              <a:rPr lang="en-US" sz="2400" dirty="0">
                <a:solidFill>
                  <a:srgbClr val="FFFF00"/>
                </a:solidFill>
              </a:rPr>
              <a:t>NOA should include</a:t>
            </a:r>
          </a:p>
          <a:p>
            <a:pPr lvl="1">
              <a:buClr>
                <a:srgbClr val="FFFF00"/>
              </a:buClr>
              <a:buFont typeface="Wingdings" panose="05000000000000000000" pitchFamily="2" charset="2"/>
              <a:buChar char="§"/>
            </a:pPr>
            <a:r>
              <a:rPr lang="en-US" sz="1800" dirty="0">
                <a:solidFill>
                  <a:srgbClr val="FFFF00"/>
                </a:solidFill>
                <a:latin typeface="+mn-lt"/>
              </a:rPr>
              <a:t>Customer/legal name of the entity conducting the audit</a:t>
            </a:r>
          </a:p>
          <a:p>
            <a:pPr lvl="1">
              <a:buClr>
                <a:srgbClr val="FFFF00"/>
              </a:buClr>
              <a:buFont typeface="Wingdings" panose="05000000000000000000" pitchFamily="2" charset="2"/>
              <a:buChar char="§"/>
            </a:pPr>
            <a:r>
              <a:rPr lang="en-US" sz="1800" dirty="0">
                <a:solidFill>
                  <a:srgbClr val="FFFF00"/>
                </a:solidFill>
                <a:latin typeface="+mn-lt"/>
              </a:rPr>
              <a:t>Regulated entity name</a:t>
            </a:r>
          </a:p>
          <a:p>
            <a:pPr lvl="1">
              <a:buClr>
                <a:srgbClr val="FFFF00"/>
              </a:buClr>
              <a:buFont typeface="Wingdings" panose="05000000000000000000" pitchFamily="2" charset="2"/>
              <a:buChar char="§"/>
            </a:pPr>
            <a:r>
              <a:rPr lang="en-US" sz="1800" dirty="0">
                <a:solidFill>
                  <a:srgbClr val="FFFF00"/>
                </a:solidFill>
                <a:latin typeface="+mn-lt"/>
              </a:rPr>
              <a:t>Physical/geographical location of the entity being audited</a:t>
            </a:r>
          </a:p>
          <a:p>
            <a:pPr lvl="1">
              <a:buClr>
                <a:srgbClr val="FFFF00"/>
              </a:buClr>
              <a:buFont typeface="Wingdings" panose="05000000000000000000" pitchFamily="2" charset="2"/>
              <a:buChar char="§"/>
            </a:pPr>
            <a:r>
              <a:rPr lang="en-US" sz="1800" dirty="0">
                <a:solidFill>
                  <a:srgbClr val="FFFF00"/>
                </a:solidFill>
                <a:latin typeface="+mn-lt"/>
              </a:rPr>
              <a:t>Description of the entity or portion of the entity being audited</a:t>
            </a:r>
          </a:p>
          <a:p>
            <a:pPr lvl="1">
              <a:buClr>
                <a:srgbClr val="FFFF00"/>
              </a:buClr>
              <a:buFont typeface="Wingdings" panose="05000000000000000000" pitchFamily="2" charset="2"/>
              <a:buChar char="§"/>
            </a:pPr>
            <a:r>
              <a:rPr lang="en-US" sz="1800" dirty="0">
                <a:solidFill>
                  <a:srgbClr val="FFFF00"/>
                </a:solidFill>
                <a:latin typeface="+mn-lt"/>
              </a:rPr>
              <a:t>Time and date of the initiation of the audit</a:t>
            </a:r>
          </a:p>
          <a:p>
            <a:pPr lvl="1">
              <a:buClr>
                <a:srgbClr val="FFFF00"/>
              </a:buClr>
              <a:buFont typeface="Wingdings" panose="05000000000000000000" pitchFamily="2" charset="2"/>
              <a:buChar char="§"/>
            </a:pPr>
            <a:r>
              <a:rPr lang="en-US" sz="1800" dirty="0">
                <a:solidFill>
                  <a:srgbClr val="FFFF00"/>
                </a:solidFill>
                <a:latin typeface="+mn-lt"/>
              </a:rPr>
              <a:t>General scope of the audit</a:t>
            </a:r>
          </a:p>
        </p:txBody>
      </p:sp>
    </p:spTree>
    <p:extLst>
      <p:ext uri="{BB962C8B-B14F-4D97-AF65-F5344CB8AC3E}">
        <p14:creationId xmlns:p14="http://schemas.microsoft.com/office/powerpoint/2010/main" val="221264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Notice of Audit (NOA)</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Notice may provide notification of more than one scheduled audit at a time</a:t>
            </a:r>
          </a:p>
          <a:p>
            <a:pPr>
              <a:buClr>
                <a:srgbClr val="FFFF00"/>
              </a:buClr>
              <a:buFont typeface="Wingdings" panose="05000000000000000000" pitchFamily="2" charset="2"/>
              <a:buChar char="§"/>
            </a:pPr>
            <a:endParaRPr lang="en-US" sz="2400" dirty="0">
              <a:solidFill>
                <a:srgbClr val="FFFF00"/>
              </a:solidFill>
            </a:endParaRPr>
          </a:p>
          <a:p>
            <a:pPr>
              <a:buClr>
                <a:srgbClr val="FFFF00"/>
              </a:buClr>
              <a:buFont typeface="Wingdings" panose="05000000000000000000" pitchFamily="2" charset="2"/>
              <a:buChar char="§"/>
            </a:pPr>
            <a:r>
              <a:rPr lang="en-US" sz="2400" dirty="0">
                <a:solidFill>
                  <a:srgbClr val="FFFF00"/>
                </a:solidFill>
              </a:rPr>
              <a:t>Notice for a pre-acquisition audit is not required</a:t>
            </a:r>
          </a:p>
        </p:txBody>
      </p:sp>
    </p:spTree>
    <p:extLst>
      <p:ext uri="{BB962C8B-B14F-4D97-AF65-F5344CB8AC3E}">
        <p14:creationId xmlns:p14="http://schemas.microsoft.com/office/powerpoint/2010/main" val="4217510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Notice of Pre-Acquisition Audit</a:t>
            </a:r>
          </a:p>
        </p:txBody>
      </p:sp>
      <p:sp>
        <p:nvSpPr>
          <p:cNvPr id="3" name="Content Placeholder 2"/>
          <p:cNvSpPr>
            <a:spLocks noGrp="1"/>
          </p:cNvSpPr>
          <p:nvPr>
            <p:ph idx="1"/>
          </p:nvPr>
        </p:nvSpPr>
        <p:spPr/>
        <p:txBody>
          <a:bodyPr/>
          <a:lstStyle/>
          <a:p>
            <a:pPr>
              <a:buClr>
                <a:srgbClr val="FFFF00"/>
              </a:buClr>
              <a:buFont typeface="Wingdings" panose="05000000000000000000" pitchFamily="2" charset="2"/>
              <a:buChar char="§"/>
            </a:pPr>
            <a:r>
              <a:rPr lang="en-US" sz="2400" dirty="0">
                <a:solidFill>
                  <a:srgbClr val="FFFF00"/>
                </a:solidFill>
              </a:rPr>
              <a:t>Prospective buyers are not required to submit a NOA prior to the initiation of a pre-acquisition audit</a:t>
            </a:r>
          </a:p>
          <a:p>
            <a:pPr lvl="1">
              <a:buClr>
                <a:srgbClr val="FFFF00"/>
              </a:buClr>
              <a:buFont typeface="Wingdings" panose="05000000000000000000" pitchFamily="2" charset="2"/>
              <a:buChar char="§"/>
            </a:pPr>
            <a:r>
              <a:rPr lang="en-US" sz="2000" cap="small" dirty="0">
                <a:solidFill>
                  <a:srgbClr val="FFFF00"/>
                </a:solidFill>
                <a:latin typeface="+mn-lt"/>
              </a:rPr>
              <a:t>Tex. Health &amp; Safety Code</a:t>
            </a:r>
            <a:r>
              <a:rPr lang="en-US" sz="2000" dirty="0">
                <a:solidFill>
                  <a:srgbClr val="FFFF00"/>
                </a:solidFill>
                <a:latin typeface="+mn-lt"/>
              </a:rPr>
              <a:t> § 1101.154(a)</a:t>
            </a:r>
          </a:p>
          <a:p>
            <a:pPr>
              <a:buClr>
                <a:srgbClr val="FFFF00"/>
              </a:buClr>
              <a:buFont typeface="Wingdings" panose="05000000000000000000" pitchFamily="2" charset="2"/>
              <a:buChar char="§"/>
            </a:pPr>
            <a:endParaRPr lang="en-US" sz="2400" dirty="0">
              <a:solidFill>
                <a:srgbClr val="FFFF00"/>
              </a:solidFill>
            </a:endParaRPr>
          </a:p>
          <a:p>
            <a:pPr>
              <a:buClr>
                <a:srgbClr val="FFFF00"/>
              </a:buClr>
              <a:buFont typeface="Wingdings" panose="05000000000000000000" pitchFamily="2" charset="2"/>
              <a:buChar char="§"/>
            </a:pPr>
            <a:r>
              <a:rPr lang="en-US" sz="2400" dirty="0">
                <a:solidFill>
                  <a:srgbClr val="FFFF00"/>
                </a:solidFill>
              </a:rPr>
              <a:t>If new owner wishes to continue the audit, must provide notice per </a:t>
            </a:r>
            <a:r>
              <a:rPr lang="en-US" sz="2400" cap="small" dirty="0">
                <a:solidFill>
                  <a:srgbClr val="FFFF00"/>
                </a:solidFill>
              </a:rPr>
              <a:t>Tex. Health &amp; Safety Code </a:t>
            </a:r>
            <a:br>
              <a:rPr lang="en-US" sz="2400" dirty="0">
                <a:solidFill>
                  <a:srgbClr val="FFFF00"/>
                </a:solidFill>
              </a:rPr>
            </a:br>
            <a:r>
              <a:rPr lang="en-US" sz="2400" dirty="0">
                <a:solidFill>
                  <a:srgbClr val="FFFF00"/>
                </a:solidFill>
              </a:rPr>
              <a:t>§ 1101.155</a:t>
            </a:r>
          </a:p>
          <a:p>
            <a:pPr lvl="1">
              <a:buClr>
                <a:srgbClr val="FFFF00"/>
              </a:buClr>
              <a:buFont typeface="Wingdings" panose="05000000000000000000" pitchFamily="2" charset="2"/>
              <a:buChar char="§"/>
            </a:pPr>
            <a:r>
              <a:rPr lang="en-US" sz="1800" dirty="0">
                <a:solidFill>
                  <a:srgbClr val="FFFF00"/>
                </a:solidFill>
                <a:latin typeface="+mn-lt"/>
              </a:rPr>
              <a:t>Within 45 days after the acquisition closing date</a:t>
            </a:r>
          </a:p>
          <a:p>
            <a:pPr lvl="1">
              <a:buClr>
                <a:srgbClr val="FFFF00"/>
              </a:buClr>
              <a:buFont typeface="Wingdings" panose="05000000000000000000" pitchFamily="2" charset="2"/>
              <a:buChar char="§"/>
            </a:pPr>
            <a:r>
              <a:rPr lang="en-US" sz="1800" dirty="0">
                <a:solidFill>
                  <a:srgbClr val="FFFF00"/>
                </a:solidFill>
                <a:latin typeface="+mn-lt"/>
              </a:rPr>
              <a:t>Proper NOA must be submitted to OCE Deputy Director</a:t>
            </a:r>
          </a:p>
          <a:p>
            <a:pPr lvl="1">
              <a:buClr>
                <a:srgbClr val="FFFF00"/>
              </a:buClr>
              <a:buFont typeface="Wingdings" panose="05000000000000000000" pitchFamily="2" charset="2"/>
              <a:buChar char="§"/>
            </a:pPr>
            <a:r>
              <a:rPr lang="en-US" sz="1800" dirty="0">
                <a:solidFill>
                  <a:srgbClr val="FFFF00"/>
                </a:solidFill>
                <a:latin typeface="+mn-lt"/>
              </a:rPr>
              <a:t>New owner must provide a certification statement</a:t>
            </a:r>
          </a:p>
        </p:txBody>
      </p:sp>
    </p:spTree>
    <p:extLst>
      <p:ext uri="{BB962C8B-B14F-4D97-AF65-F5344CB8AC3E}">
        <p14:creationId xmlns:p14="http://schemas.microsoft.com/office/powerpoint/2010/main" val="2282407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Notice of Pre-Acquisition Audit</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New owner must certify that before the acquisition closing date</a:t>
            </a:r>
          </a:p>
          <a:p>
            <a:pPr lvl="1">
              <a:buClr>
                <a:srgbClr val="FFFF00"/>
              </a:buClr>
              <a:buFont typeface="Wingdings" panose="05000000000000000000" pitchFamily="2" charset="2"/>
              <a:buChar char="§"/>
            </a:pPr>
            <a:r>
              <a:rPr lang="en-US" sz="1800" dirty="0">
                <a:solidFill>
                  <a:srgbClr val="FFFF00"/>
                </a:solidFill>
                <a:latin typeface="+mn-lt"/>
              </a:rPr>
              <a:t>New owner was not responsible for the scope of the environmental, health, or safety compliance being audited at the regulated entity or operation</a:t>
            </a:r>
          </a:p>
          <a:p>
            <a:pPr lvl="1">
              <a:buClr>
                <a:srgbClr val="FFFF00"/>
              </a:buClr>
              <a:buFont typeface="Wingdings" panose="05000000000000000000" pitchFamily="2" charset="2"/>
              <a:buChar char="§"/>
            </a:pPr>
            <a:r>
              <a:rPr lang="en-US" sz="1800" dirty="0">
                <a:solidFill>
                  <a:srgbClr val="FFFF00"/>
                </a:solidFill>
                <a:latin typeface="+mn-lt"/>
              </a:rPr>
              <a:t>New owner did not have the largest ownership share of the previous owner</a:t>
            </a:r>
          </a:p>
          <a:p>
            <a:pPr lvl="1">
              <a:buClr>
                <a:srgbClr val="FFFF00"/>
              </a:buClr>
              <a:buFont typeface="Wingdings" panose="05000000000000000000" pitchFamily="2" charset="2"/>
              <a:buChar char="§"/>
            </a:pPr>
            <a:r>
              <a:rPr lang="en-US" sz="1800" dirty="0">
                <a:solidFill>
                  <a:srgbClr val="FFFF00"/>
                </a:solidFill>
                <a:latin typeface="+mn-lt"/>
              </a:rPr>
              <a:t>Previous owner did not have the largest ownership share of the new owner</a:t>
            </a:r>
          </a:p>
          <a:p>
            <a:pPr lvl="1">
              <a:buClr>
                <a:srgbClr val="FFFF00"/>
              </a:buClr>
              <a:buFont typeface="Wingdings" panose="05000000000000000000" pitchFamily="2" charset="2"/>
              <a:buChar char="§"/>
            </a:pPr>
            <a:r>
              <a:rPr lang="en-US" sz="1800" dirty="0">
                <a:solidFill>
                  <a:srgbClr val="FFFF00"/>
                </a:solidFill>
                <a:latin typeface="+mn-lt"/>
              </a:rPr>
              <a:t>New owner and the previous owner did not have a common corporate parent or a common majority interest owner</a:t>
            </a:r>
          </a:p>
        </p:txBody>
      </p:sp>
    </p:spTree>
    <p:extLst>
      <p:ext uri="{BB962C8B-B14F-4D97-AF65-F5344CB8AC3E}">
        <p14:creationId xmlns:p14="http://schemas.microsoft.com/office/powerpoint/2010/main" val="21237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257300"/>
            <a:ext cx="8229600" cy="3657600"/>
          </a:xfrm>
        </p:spPr>
        <p:txBody>
          <a:bodyPr/>
          <a:lstStyle/>
          <a:p>
            <a:pPr marL="171450" lvl="0" indent="-171450">
              <a:buFont typeface="Arial" panose="020B0604020202020204" pitchFamily="34" charset="0"/>
              <a:buChar char="•"/>
              <a:defRPr/>
            </a:pPr>
            <a:r>
              <a:rPr lang="en-US" sz="2400" dirty="0">
                <a:solidFill>
                  <a:schemeClr val="bg1"/>
                </a:solidFill>
                <a:highlight>
                  <a:srgbClr val="003366"/>
                </a:highlight>
                <a:latin typeface="Arial" charset="0"/>
              </a:rPr>
              <a:t>This chart displays the number of NOAs received in fiscal year 2013 through fiscal year 2019 year-to-date: 1,271 for FY2013, 1,256 for FY2014, 966 for FY2015, 2,724 for FY2016, 2,142 for FY2017, 1,330 for FY2018, and 994 for FY2019 as of February 28, 2019.</a:t>
            </a:r>
            <a:endParaRPr lang="en-US" dirty="0">
              <a:solidFill>
                <a:schemeClr val="bg1"/>
              </a:solidFill>
              <a:highlight>
                <a:srgbClr val="003366"/>
              </a:highlight>
            </a:endParaRPr>
          </a:p>
        </p:txBody>
      </p:sp>
      <p:sp>
        <p:nvSpPr>
          <p:cNvPr id="2" name="Title 1"/>
          <p:cNvSpPr>
            <a:spLocks noGrp="1"/>
          </p:cNvSpPr>
          <p:nvPr>
            <p:ph type="title"/>
          </p:nvPr>
        </p:nvSpPr>
        <p:spPr>
          <a:xfrm>
            <a:off x="506186" y="381000"/>
            <a:ext cx="8229600" cy="1752600"/>
          </a:xfrm>
        </p:spPr>
        <p:txBody>
          <a:bodyPr/>
          <a:lstStyle/>
          <a:p>
            <a:r>
              <a:rPr lang="en-US" sz="4000" dirty="0">
                <a:solidFill>
                  <a:srgbClr val="FFFF00"/>
                </a:solidFill>
              </a:rPr>
              <a:t>Number of NOAs Received</a:t>
            </a:r>
            <a:endParaRPr lang="en-US" dirty="0"/>
          </a:p>
        </p:txBody>
      </p:sp>
      <p:sp>
        <p:nvSpPr>
          <p:cNvPr id="5" name="TextBox 4"/>
          <p:cNvSpPr txBox="1"/>
          <p:nvPr/>
        </p:nvSpPr>
        <p:spPr>
          <a:xfrm>
            <a:off x="3749040" y="5986972"/>
            <a:ext cx="2133600" cy="461665"/>
          </a:xfrm>
          <a:prstGeom prst="rect">
            <a:avLst/>
          </a:prstGeom>
          <a:noFill/>
        </p:spPr>
        <p:txBody>
          <a:bodyPr wrap="square" rtlCol="0">
            <a:spAutoFit/>
          </a:bodyPr>
          <a:lstStyle/>
          <a:p>
            <a:pPr algn="ctr"/>
            <a:r>
              <a:rPr lang="en-US" sz="2400" dirty="0"/>
              <a:t>Fiscal Year</a:t>
            </a:r>
          </a:p>
        </p:txBody>
      </p:sp>
      <p:graphicFrame>
        <p:nvGraphicFramePr>
          <p:cNvPr id="4" name="Content Placeholder 3" descr="This chart displays the number of NOAs received in fiscal year 2010 through year-to-date in fiscal year 2016: 742 for FY2010, 907 for FY2011, 1,997 for FY2012, 1,591 for FY2013, 2,438 for FY2014, 1,069 for FY2015, and 2,271 for FY2016. &#10;" title="Number of Notices of Audit Received"/>
          <p:cNvGraphicFramePr>
            <a:graphicFrameLocks/>
          </p:cNvGraphicFramePr>
          <p:nvPr>
            <p:extLst>
              <p:ext uri="{D42A27DB-BD31-4B8C-83A1-F6EECF244321}">
                <p14:modId xmlns:p14="http://schemas.microsoft.com/office/powerpoint/2010/main" val="535382272"/>
              </p:ext>
            </p:extLst>
          </p:nvPr>
        </p:nvGraphicFramePr>
        <p:xfrm>
          <a:off x="457200" y="2133600"/>
          <a:ext cx="80772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292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Outline</a:t>
            </a:r>
          </a:p>
        </p:txBody>
      </p:sp>
      <p:sp>
        <p:nvSpPr>
          <p:cNvPr id="3" name="Content Placeholder 2"/>
          <p:cNvSpPr>
            <a:spLocks noGrp="1"/>
          </p:cNvSpPr>
          <p:nvPr>
            <p:ph idx="1"/>
          </p:nvPr>
        </p:nvSpPr>
        <p:spPr/>
        <p:txBody>
          <a:bodyPr>
            <a:normAutofit fontScale="92500" lnSpcReduction="10000"/>
          </a:bodyPr>
          <a:lstStyle/>
          <a:p>
            <a:pPr>
              <a:buClr>
                <a:srgbClr val="FFFF00"/>
              </a:buClr>
              <a:buFont typeface="Wingdings" panose="05000000000000000000" pitchFamily="2" charset="2"/>
              <a:buChar char="§"/>
            </a:pPr>
            <a:r>
              <a:rPr lang="en-US" sz="2600" dirty="0">
                <a:solidFill>
                  <a:srgbClr val="FFFF00"/>
                </a:solidFill>
              </a:rPr>
              <a:t>Guide to the Texas Environmental, Health, and Safety Audit Privilege Act</a:t>
            </a:r>
          </a:p>
          <a:p>
            <a:pPr>
              <a:buClr>
                <a:srgbClr val="FFFF00"/>
              </a:buClr>
              <a:buFont typeface="Wingdings" panose="05000000000000000000" pitchFamily="2" charset="2"/>
              <a:buChar char="§"/>
            </a:pPr>
            <a:r>
              <a:rPr lang="en-US" sz="2600" dirty="0">
                <a:solidFill>
                  <a:srgbClr val="FFFF00"/>
                </a:solidFill>
              </a:rPr>
              <a:t>Immunity</a:t>
            </a:r>
          </a:p>
          <a:p>
            <a:pPr>
              <a:buClr>
                <a:srgbClr val="FFFF00"/>
              </a:buClr>
              <a:buFont typeface="Wingdings" panose="05000000000000000000" pitchFamily="2" charset="2"/>
              <a:buChar char="§"/>
            </a:pPr>
            <a:r>
              <a:rPr lang="en-US" sz="2600" dirty="0">
                <a:solidFill>
                  <a:srgbClr val="FFFF00"/>
                </a:solidFill>
              </a:rPr>
              <a:t>Notice of Audit</a:t>
            </a:r>
          </a:p>
          <a:p>
            <a:pPr lvl="1">
              <a:buClr>
                <a:srgbClr val="FFFF00"/>
              </a:buClr>
              <a:buFont typeface="Wingdings" panose="05000000000000000000" pitchFamily="2" charset="2"/>
              <a:buChar char="§"/>
            </a:pPr>
            <a:r>
              <a:rPr lang="en-US" sz="1900" dirty="0">
                <a:solidFill>
                  <a:srgbClr val="FFFF00"/>
                </a:solidFill>
                <a:latin typeface="+mn-lt"/>
              </a:rPr>
              <a:t>Statistics</a:t>
            </a:r>
          </a:p>
          <a:p>
            <a:pPr lvl="1">
              <a:buClr>
                <a:srgbClr val="FFFF00"/>
              </a:buClr>
              <a:buFont typeface="Wingdings" panose="05000000000000000000" pitchFamily="2" charset="2"/>
              <a:buChar char="§"/>
            </a:pPr>
            <a:r>
              <a:rPr lang="en-US" sz="1900" dirty="0">
                <a:solidFill>
                  <a:srgbClr val="FFFF00"/>
                </a:solidFill>
                <a:latin typeface="+mn-lt"/>
              </a:rPr>
              <a:t>Common NOA Deficiencies</a:t>
            </a:r>
          </a:p>
          <a:p>
            <a:pPr>
              <a:buClr>
                <a:srgbClr val="FFFF00"/>
              </a:buClr>
              <a:buFont typeface="Wingdings" panose="05000000000000000000" pitchFamily="2" charset="2"/>
              <a:buChar char="§"/>
            </a:pPr>
            <a:r>
              <a:rPr lang="en-US" sz="2600" dirty="0">
                <a:solidFill>
                  <a:srgbClr val="FFFF00"/>
                </a:solidFill>
              </a:rPr>
              <a:t>Request for Extension</a:t>
            </a:r>
          </a:p>
          <a:p>
            <a:pPr>
              <a:buClr>
                <a:srgbClr val="FFFF00"/>
              </a:buClr>
              <a:buFont typeface="Wingdings" panose="05000000000000000000" pitchFamily="2" charset="2"/>
              <a:buChar char="§"/>
            </a:pPr>
            <a:r>
              <a:rPr lang="en-US" sz="2600" dirty="0">
                <a:solidFill>
                  <a:srgbClr val="FFFF00"/>
                </a:solidFill>
              </a:rPr>
              <a:t>Disclosure of Violations</a:t>
            </a:r>
          </a:p>
          <a:p>
            <a:pPr lvl="1">
              <a:buClr>
                <a:srgbClr val="FFFF00"/>
              </a:buClr>
              <a:buFont typeface="Wingdings" panose="05000000000000000000" pitchFamily="2" charset="2"/>
              <a:buChar char="§"/>
            </a:pPr>
            <a:r>
              <a:rPr lang="en-US" sz="1900" dirty="0">
                <a:solidFill>
                  <a:srgbClr val="FFFF00"/>
                </a:solidFill>
                <a:latin typeface="+mn-lt"/>
              </a:rPr>
              <a:t>Statistics</a:t>
            </a:r>
          </a:p>
          <a:p>
            <a:pPr lvl="1">
              <a:buClr>
                <a:srgbClr val="FFFF00"/>
              </a:buClr>
              <a:buFont typeface="Wingdings" panose="05000000000000000000" pitchFamily="2" charset="2"/>
              <a:buChar char="§"/>
            </a:pPr>
            <a:r>
              <a:rPr lang="en-US" sz="1900" dirty="0">
                <a:solidFill>
                  <a:srgbClr val="FFFF00"/>
                </a:solidFill>
                <a:latin typeface="+mn-lt"/>
              </a:rPr>
              <a:t>Common DOV Deficiencies</a:t>
            </a:r>
          </a:p>
        </p:txBody>
      </p:sp>
    </p:spTree>
    <p:extLst>
      <p:ext uri="{BB962C8B-B14F-4D97-AF65-F5344CB8AC3E}">
        <p14:creationId xmlns:p14="http://schemas.microsoft.com/office/powerpoint/2010/main" val="1831024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Common NOA Deficiencies</a:t>
            </a:r>
            <a:endParaRPr lang="en-US" dirty="0">
              <a:solidFill>
                <a:srgbClr val="FFFF00"/>
              </a:solidFill>
            </a:endParaRPr>
          </a:p>
        </p:txBody>
      </p:sp>
      <p:sp>
        <p:nvSpPr>
          <p:cNvPr id="3" name="Content Placeholder 2"/>
          <p:cNvSpPr>
            <a:spLocks noGrp="1"/>
          </p:cNvSpPr>
          <p:nvPr>
            <p:ph idx="1"/>
          </p:nvPr>
        </p:nvSpPr>
        <p:spPr>
          <a:xfrm>
            <a:off x="457200" y="2286000"/>
            <a:ext cx="8229600" cy="3886200"/>
          </a:xfrm>
        </p:spPr>
        <p:txBody>
          <a:bodyPr>
            <a:noAutofit/>
          </a:bodyPr>
          <a:lstStyle/>
          <a:p>
            <a:pPr marL="457200" indent="-457200">
              <a:buFont typeface="Wingdings" panose="05000000000000000000" pitchFamily="2" charset="2"/>
              <a:buChar char="§"/>
            </a:pPr>
            <a:r>
              <a:rPr lang="en-US" sz="2400" dirty="0">
                <a:solidFill>
                  <a:srgbClr val="FFFF00"/>
                </a:solidFill>
              </a:rPr>
              <a:t>Postmark</a:t>
            </a:r>
          </a:p>
          <a:p>
            <a:pPr marL="857250" lvl="1" indent="-457200">
              <a:buFont typeface="Wingdings" panose="05000000000000000000" pitchFamily="2" charset="2"/>
              <a:buChar char="§"/>
            </a:pPr>
            <a:r>
              <a:rPr lang="en-US" sz="1800" dirty="0">
                <a:solidFill>
                  <a:srgbClr val="FFFF00"/>
                </a:solidFill>
                <a:latin typeface="+mn-lt"/>
              </a:rPr>
              <a:t>NOA postmarked after environmental audit commenced</a:t>
            </a:r>
            <a:endParaRPr lang="en-US" dirty="0">
              <a:solidFill>
                <a:srgbClr val="FFFF00"/>
              </a:solidFill>
              <a:latin typeface="+mn-lt"/>
            </a:endParaRPr>
          </a:p>
          <a:p>
            <a:pPr marL="457200" indent="-457200">
              <a:buFont typeface="Wingdings" panose="05000000000000000000" pitchFamily="2" charset="2"/>
              <a:buChar char="§"/>
            </a:pPr>
            <a:endParaRPr lang="en-US" sz="2000" dirty="0">
              <a:solidFill>
                <a:srgbClr val="FFFF00"/>
              </a:solidFill>
            </a:endParaRPr>
          </a:p>
          <a:p>
            <a:pPr marL="457200" indent="-457200">
              <a:buFont typeface="Wingdings" panose="05000000000000000000" pitchFamily="2" charset="2"/>
              <a:buChar char="§"/>
            </a:pPr>
            <a:r>
              <a:rPr lang="en-US" sz="2400" dirty="0">
                <a:solidFill>
                  <a:srgbClr val="FFFF00"/>
                </a:solidFill>
              </a:rPr>
              <a:t>Scope of audit outside TCEQ’s delegated enforcement authority</a:t>
            </a:r>
          </a:p>
          <a:p>
            <a:pPr marL="457200" indent="-457200">
              <a:buFont typeface="Wingdings" panose="05000000000000000000" pitchFamily="2" charset="2"/>
              <a:buChar char="§"/>
            </a:pPr>
            <a:endParaRPr lang="en-US" sz="2400" dirty="0">
              <a:solidFill>
                <a:srgbClr val="FFFF00"/>
              </a:solidFill>
            </a:endParaRPr>
          </a:p>
          <a:p>
            <a:pPr marL="457200" indent="-457200">
              <a:buFont typeface="Wingdings" panose="05000000000000000000" pitchFamily="2" charset="2"/>
              <a:buChar char="§"/>
            </a:pPr>
            <a:r>
              <a:rPr lang="en-US" sz="2400" dirty="0">
                <a:solidFill>
                  <a:srgbClr val="FFFF00"/>
                </a:solidFill>
              </a:rPr>
              <a:t>Specific site names/locations not provided</a:t>
            </a:r>
          </a:p>
        </p:txBody>
      </p:sp>
    </p:spTree>
    <p:extLst>
      <p:ext uri="{BB962C8B-B14F-4D97-AF65-F5344CB8AC3E}">
        <p14:creationId xmlns:p14="http://schemas.microsoft.com/office/powerpoint/2010/main" val="154748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Common NOA Deficiencies</a:t>
            </a:r>
            <a:endParaRPr lang="en-US" dirty="0">
              <a:solidFill>
                <a:srgbClr val="FFFF00"/>
              </a:solidFill>
            </a:endParaRPr>
          </a:p>
        </p:txBody>
      </p:sp>
      <p:sp>
        <p:nvSpPr>
          <p:cNvPr id="3" name="Content Placeholder 2"/>
          <p:cNvSpPr>
            <a:spLocks noGrp="1"/>
          </p:cNvSpPr>
          <p:nvPr>
            <p:ph idx="1"/>
          </p:nvPr>
        </p:nvSpPr>
        <p:spPr>
          <a:xfrm>
            <a:off x="457200" y="2286000"/>
            <a:ext cx="8229600" cy="3886200"/>
          </a:xfrm>
        </p:spPr>
        <p:txBody>
          <a:bodyPr>
            <a:noAutofit/>
          </a:bodyPr>
          <a:lstStyle/>
          <a:p>
            <a:pPr marL="457200" indent="-457200">
              <a:buFont typeface="Wingdings" panose="05000000000000000000" pitchFamily="2" charset="2"/>
              <a:buChar char="§"/>
            </a:pPr>
            <a:r>
              <a:rPr lang="en-US" sz="2400" dirty="0">
                <a:solidFill>
                  <a:srgbClr val="FFFF00"/>
                </a:solidFill>
              </a:rPr>
              <a:t>Claim of Privilege or Confidentiality</a:t>
            </a:r>
          </a:p>
          <a:p>
            <a:pPr marL="857250" lvl="1" indent="-457200">
              <a:buFont typeface="Wingdings" panose="05000000000000000000" pitchFamily="2" charset="2"/>
              <a:buChar char="§"/>
            </a:pPr>
            <a:r>
              <a:rPr lang="en-US" sz="1800" dirty="0">
                <a:solidFill>
                  <a:srgbClr val="FFFF00"/>
                </a:solidFill>
                <a:latin typeface="+mn-lt"/>
              </a:rPr>
              <a:t>NOAs are not privilege or confidential because it required to be submitted under the Under Act</a:t>
            </a:r>
          </a:p>
          <a:p>
            <a:pPr marL="857250" lvl="1" indent="-457200">
              <a:buFont typeface="Wingdings" panose="05000000000000000000" pitchFamily="2" charset="2"/>
              <a:buChar char="§"/>
            </a:pPr>
            <a:r>
              <a:rPr lang="en-US" sz="1800" dirty="0">
                <a:solidFill>
                  <a:srgbClr val="FFFF00"/>
                </a:solidFill>
                <a:latin typeface="+mn-lt"/>
              </a:rPr>
              <a:t>NOAs are filed as public documents</a:t>
            </a:r>
          </a:p>
        </p:txBody>
      </p:sp>
    </p:spTree>
    <p:extLst>
      <p:ext uri="{BB962C8B-B14F-4D97-AF65-F5344CB8AC3E}">
        <p14:creationId xmlns:p14="http://schemas.microsoft.com/office/powerpoint/2010/main" val="331331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Audit Period</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cap="small" dirty="0">
                <a:solidFill>
                  <a:srgbClr val="FFFF00"/>
                </a:solidFill>
              </a:rPr>
              <a:t>Tex. Health &amp; Safety Code </a:t>
            </a:r>
            <a:r>
              <a:rPr lang="en-US" sz="2400" dirty="0">
                <a:solidFill>
                  <a:srgbClr val="FFFF00"/>
                </a:solidFill>
              </a:rPr>
              <a:t>§ 1101.052</a:t>
            </a:r>
          </a:p>
          <a:p>
            <a:pPr>
              <a:buClr>
                <a:srgbClr val="FFFF00"/>
              </a:buClr>
              <a:buFont typeface="Wingdings" panose="05000000000000000000" pitchFamily="2" charset="2"/>
              <a:buChar char="§"/>
            </a:pPr>
            <a:endParaRPr lang="en-US" sz="2200" dirty="0">
              <a:solidFill>
                <a:srgbClr val="FFFF00"/>
              </a:solidFill>
            </a:endParaRPr>
          </a:p>
          <a:p>
            <a:pPr>
              <a:buClr>
                <a:srgbClr val="FFFF00"/>
              </a:buClr>
              <a:buFont typeface="Wingdings" panose="05000000000000000000" pitchFamily="2" charset="2"/>
              <a:buChar char="§"/>
            </a:pPr>
            <a:r>
              <a:rPr lang="en-US" sz="2400" dirty="0">
                <a:solidFill>
                  <a:srgbClr val="FFFF00"/>
                </a:solidFill>
              </a:rPr>
              <a:t>Unless an extension is approved based on reasonable grounds, an audit must be completed within a reasonable time not to exceed six months after the date the audit is initiated or the acquisition closing date</a:t>
            </a:r>
          </a:p>
        </p:txBody>
      </p:sp>
    </p:spTree>
    <p:extLst>
      <p:ext uri="{BB962C8B-B14F-4D97-AF65-F5344CB8AC3E}">
        <p14:creationId xmlns:p14="http://schemas.microsoft.com/office/powerpoint/2010/main" val="862592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Request for Extension</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Requests must be submitted to OCE Deputy Director</a:t>
            </a:r>
          </a:p>
          <a:p>
            <a:pPr lvl="1">
              <a:buClr>
                <a:srgbClr val="FFFF00"/>
              </a:buClr>
              <a:buFont typeface="Wingdings" panose="05000000000000000000" pitchFamily="2" charset="2"/>
              <a:buChar char="§"/>
            </a:pPr>
            <a:r>
              <a:rPr lang="en-US" sz="1800" dirty="0">
                <a:solidFill>
                  <a:srgbClr val="FFFF00"/>
                </a:solidFill>
                <a:latin typeface="+mn-lt"/>
              </a:rPr>
              <a:t>At least two weeks before six months of commencing the audit</a:t>
            </a:r>
          </a:p>
          <a:p>
            <a:pPr>
              <a:buClr>
                <a:srgbClr val="FFFF00"/>
              </a:buClr>
              <a:buFont typeface="Wingdings" panose="05000000000000000000" pitchFamily="2" charset="2"/>
              <a:buChar char="§"/>
            </a:pPr>
            <a:endParaRPr lang="en-US" sz="2400" dirty="0">
              <a:solidFill>
                <a:srgbClr val="FFFF00"/>
              </a:solidFill>
            </a:endParaRPr>
          </a:p>
          <a:p>
            <a:pPr>
              <a:buClr>
                <a:srgbClr val="FFFF00"/>
              </a:buClr>
              <a:buFont typeface="Wingdings" panose="05000000000000000000" pitchFamily="2" charset="2"/>
              <a:buChar char="§"/>
            </a:pPr>
            <a:r>
              <a:rPr lang="en-US" sz="2400" dirty="0">
                <a:solidFill>
                  <a:srgbClr val="FFFF00"/>
                </a:solidFill>
              </a:rPr>
              <a:t>Requests for extensions submitted/postmarked after six months of commencing the self-audit investigation will be denied</a:t>
            </a:r>
          </a:p>
          <a:p>
            <a:pPr lvl="1">
              <a:buClr>
                <a:srgbClr val="FFFF00"/>
              </a:buClr>
              <a:buFont typeface="Wingdings" panose="05000000000000000000" pitchFamily="2" charset="2"/>
              <a:buChar char="§"/>
            </a:pPr>
            <a:r>
              <a:rPr lang="en-US" sz="1800" dirty="0">
                <a:solidFill>
                  <a:srgbClr val="FFFF00"/>
                </a:solidFill>
                <a:latin typeface="+mn-lt"/>
              </a:rPr>
              <a:t>Violations discovered after the end of the self-audit investigation are not subject to immunity under the Audit Privilege Act</a:t>
            </a:r>
          </a:p>
        </p:txBody>
      </p:sp>
    </p:spTree>
    <p:extLst>
      <p:ext uri="{BB962C8B-B14F-4D97-AF65-F5344CB8AC3E}">
        <p14:creationId xmlns:p14="http://schemas.microsoft.com/office/powerpoint/2010/main" val="259684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Disclosure of Violations (DOV)</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cap="small" dirty="0">
                <a:solidFill>
                  <a:srgbClr val="FFFF00"/>
                </a:solidFill>
              </a:rPr>
              <a:t>Tex. Health &amp; Safety Code </a:t>
            </a:r>
            <a:r>
              <a:rPr lang="en-US" sz="2400" dirty="0">
                <a:solidFill>
                  <a:srgbClr val="FFFF00"/>
                </a:solidFill>
              </a:rPr>
              <a:t>§ 1101.151</a:t>
            </a:r>
          </a:p>
          <a:p>
            <a:pPr>
              <a:buClr>
                <a:srgbClr val="FFFF00"/>
              </a:buClr>
              <a:buFont typeface="Wingdings" panose="05000000000000000000" pitchFamily="2" charset="2"/>
              <a:buChar char="§"/>
            </a:pPr>
            <a:endParaRPr lang="en-US" sz="2400" dirty="0">
              <a:solidFill>
                <a:srgbClr val="FFFF00"/>
              </a:solidFill>
            </a:endParaRPr>
          </a:p>
          <a:p>
            <a:pPr>
              <a:buClr>
                <a:srgbClr val="FFFF00"/>
              </a:buClr>
              <a:buFont typeface="Wingdings" panose="05000000000000000000" pitchFamily="2" charset="2"/>
              <a:buChar char="§"/>
            </a:pPr>
            <a:r>
              <a:rPr lang="en-US" sz="2400" dirty="0">
                <a:solidFill>
                  <a:srgbClr val="FFFF00"/>
                </a:solidFill>
              </a:rPr>
              <a:t>Person who makes a voluntary disclosure of a violation of an environmental law is immune from an administrative or civil penalty for the violation disclosed</a:t>
            </a:r>
          </a:p>
        </p:txBody>
      </p:sp>
    </p:spTree>
    <p:extLst>
      <p:ext uri="{BB962C8B-B14F-4D97-AF65-F5344CB8AC3E}">
        <p14:creationId xmlns:p14="http://schemas.microsoft.com/office/powerpoint/2010/main" val="317913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Disclosure of Violations (DOV)</a:t>
            </a:r>
          </a:p>
        </p:txBody>
      </p:sp>
      <p:sp>
        <p:nvSpPr>
          <p:cNvPr id="3" name="Content Placeholder 2"/>
          <p:cNvSpPr>
            <a:spLocks noGrp="1"/>
          </p:cNvSpPr>
          <p:nvPr>
            <p:ph idx="1"/>
          </p:nvPr>
        </p:nvSpPr>
        <p:spPr/>
        <p:txBody>
          <a:bodyPr>
            <a:normAutofit/>
          </a:bodyPr>
          <a:lstStyle/>
          <a:p>
            <a:pPr lvl="0">
              <a:buClr>
                <a:srgbClr val="FFFF00"/>
              </a:buClr>
              <a:buFont typeface="Wingdings" panose="05000000000000000000" pitchFamily="2" charset="2"/>
              <a:buChar char="§"/>
            </a:pPr>
            <a:r>
              <a:rPr lang="en-US" sz="2400" cap="small" dirty="0">
                <a:solidFill>
                  <a:srgbClr val="FFFF00"/>
                </a:solidFill>
              </a:rPr>
              <a:t>Tex. Health &amp; Safety Code </a:t>
            </a:r>
            <a:r>
              <a:rPr lang="en-US" sz="2400" dirty="0">
                <a:solidFill>
                  <a:srgbClr val="FFFF00"/>
                </a:solidFill>
              </a:rPr>
              <a:t>§ 1101.152</a:t>
            </a:r>
          </a:p>
          <a:p>
            <a:pPr lvl="1">
              <a:buClr>
                <a:srgbClr val="FFFF00"/>
              </a:buClr>
              <a:buFont typeface="Wingdings" panose="05000000000000000000" pitchFamily="2" charset="2"/>
              <a:buChar char="§"/>
            </a:pPr>
            <a:r>
              <a:rPr lang="en-US" sz="1800" dirty="0">
                <a:solidFill>
                  <a:srgbClr val="FFFF00"/>
                </a:solidFill>
                <a:latin typeface="Verdana"/>
              </a:rPr>
              <a:t>Nature of voluntary disclosure</a:t>
            </a:r>
          </a:p>
          <a:p>
            <a:pPr>
              <a:buClr>
                <a:srgbClr val="FFFF00"/>
              </a:buClr>
              <a:buFont typeface="Wingdings" panose="05000000000000000000" pitchFamily="2" charset="2"/>
              <a:buChar char="§"/>
            </a:pPr>
            <a:endParaRPr lang="en-US" sz="2400" dirty="0">
              <a:solidFill>
                <a:srgbClr val="FFFF00"/>
              </a:solidFill>
            </a:endParaRPr>
          </a:p>
          <a:p>
            <a:pPr>
              <a:buClr>
                <a:srgbClr val="FFFF00"/>
              </a:buClr>
              <a:buFont typeface="Wingdings" panose="05000000000000000000" pitchFamily="2" charset="2"/>
              <a:buChar char="§"/>
            </a:pPr>
            <a:r>
              <a:rPr lang="en-US" sz="2400" dirty="0">
                <a:solidFill>
                  <a:srgbClr val="FFFF00"/>
                </a:solidFill>
              </a:rPr>
              <a:t>Disclosure is voluntary, only if</a:t>
            </a:r>
          </a:p>
          <a:p>
            <a:pPr lvl="1">
              <a:buClr>
                <a:srgbClr val="FFFF00"/>
              </a:buClr>
              <a:buFont typeface="Wingdings" panose="05000000000000000000" pitchFamily="2" charset="2"/>
              <a:buChar char="§"/>
            </a:pPr>
            <a:r>
              <a:rPr lang="en-US" sz="1800" dirty="0">
                <a:solidFill>
                  <a:srgbClr val="FFFF00"/>
                </a:solidFill>
                <a:latin typeface="+mn-lt"/>
              </a:rPr>
              <a:t>Disclosure made promptly after knowledge od the information disclosed is obtained or not later than the 45</a:t>
            </a:r>
            <a:r>
              <a:rPr lang="en-US" sz="1800" baseline="30000" dirty="0">
                <a:solidFill>
                  <a:srgbClr val="FFFF00"/>
                </a:solidFill>
                <a:latin typeface="+mn-lt"/>
              </a:rPr>
              <a:t>th</a:t>
            </a:r>
            <a:r>
              <a:rPr lang="en-US" sz="1800" dirty="0">
                <a:solidFill>
                  <a:srgbClr val="FFFF00"/>
                </a:solidFill>
                <a:latin typeface="+mn-lt"/>
              </a:rPr>
              <a:t> day after the acquisition closing date</a:t>
            </a:r>
          </a:p>
          <a:p>
            <a:pPr lvl="1">
              <a:buClr>
                <a:srgbClr val="FFFF00"/>
              </a:buClr>
              <a:buFont typeface="Wingdings" panose="05000000000000000000" pitchFamily="2" charset="2"/>
              <a:buChar char="§"/>
            </a:pPr>
            <a:r>
              <a:rPr lang="en-US" sz="1800" dirty="0">
                <a:solidFill>
                  <a:srgbClr val="FFFF00"/>
                </a:solidFill>
                <a:latin typeface="+mn-lt"/>
              </a:rPr>
              <a:t>Disclosure was made in writing via certified mail to OCE Deputy Director</a:t>
            </a:r>
          </a:p>
        </p:txBody>
      </p:sp>
    </p:spTree>
    <p:extLst>
      <p:ext uri="{BB962C8B-B14F-4D97-AF65-F5344CB8AC3E}">
        <p14:creationId xmlns:p14="http://schemas.microsoft.com/office/powerpoint/2010/main" val="351281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Disclosure of Violations (DOV)</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Disclosure is voluntary, only if</a:t>
            </a:r>
          </a:p>
          <a:p>
            <a:pPr lvl="1">
              <a:buClr>
                <a:srgbClr val="FFFF00"/>
              </a:buClr>
              <a:buFont typeface="Wingdings" panose="05000000000000000000" pitchFamily="2" charset="2"/>
              <a:buChar char="§"/>
            </a:pPr>
            <a:r>
              <a:rPr lang="en-US" sz="1800" dirty="0">
                <a:solidFill>
                  <a:srgbClr val="FFFF00"/>
                </a:solidFill>
                <a:latin typeface="Verdana"/>
              </a:rPr>
              <a:t>Investigation of the violation was not initiated or the violation was not independently detected by the regulatory agency before disclosure was made via certified mail</a:t>
            </a:r>
          </a:p>
          <a:p>
            <a:pPr lvl="1">
              <a:buClr>
                <a:srgbClr val="FFFF00"/>
              </a:buClr>
              <a:buFont typeface="Wingdings" panose="05000000000000000000" pitchFamily="2" charset="2"/>
              <a:buChar char="§"/>
            </a:pPr>
            <a:r>
              <a:rPr lang="en-US" sz="1800" dirty="0">
                <a:solidFill>
                  <a:srgbClr val="FFFF00"/>
                </a:solidFill>
                <a:latin typeface="+mn-lt"/>
              </a:rPr>
              <a:t>Disclosure arises out of a voluntary environmental or health and safety audit</a:t>
            </a:r>
          </a:p>
        </p:txBody>
      </p:sp>
    </p:spTree>
    <p:extLst>
      <p:ext uri="{BB962C8B-B14F-4D97-AF65-F5344CB8AC3E}">
        <p14:creationId xmlns:p14="http://schemas.microsoft.com/office/powerpoint/2010/main" val="1872512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Disclosure of Violations (DOV)</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Disclosure is voluntary, only if</a:t>
            </a:r>
          </a:p>
          <a:p>
            <a:pPr lvl="1">
              <a:buClr>
                <a:srgbClr val="FFFF00"/>
              </a:buClr>
              <a:buFont typeface="Wingdings" panose="05000000000000000000" pitchFamily="2" charset="2"/>
              <a:buChar char="§"/>
            </a:pPr>
            <a:r>
              <a:rPr lang="en-US" sz="1800" dirty="0">
                <a:solidFill>
                  <a:srgbClr val="FFFF00"/>
                </a:solidFill>
                <a:latin typeface="Verdana"/>
              </a:rPr>
              <a:t>Person making the disclosure initiates an appropriate effort to achieve compliance, pursues that effort with due diligence, and corrects the noncompliance within a reasonable time</a:t>
            </a:r>
          </a:p>
          <a:p>
            <a:pPr lvl="1">
              <a:buClr>
                <a:srgbClr val="FFFF00"/>
              </a:buClr>
              <a:buFont typeface="Wingdings" panose="05000000000000000000" pitchFamily="2" charset="2"/>
              <a:buChar char="§"/>
            </a:pPr>
            <a:r>
              <a:rPr lang="en-US" sz="1800" dirty="0">
                <a:solidFill>
                  <a:srgbClr val="FFFF00"/>
                </a:solidFill>
                <a:latin typeface="+mn-lt"/>
              </a:rPr>
              <a:t>Person making the disclosure cooperates with the regulatory agency of the issues identified in the disclosure</a:t>
            </a:r>
          </a:p>
          <a:p>
            <a:pPr>
              <a:buClr>
                <a:srgbClr val="FFFF00"/>
              </a:buClr>
              <a:buFont typeface="Wingdings" panose="05000000000000000000" pitchFamily="2" charset="2"/>
              <a:buChar char="§"/>
            </a:pPr>
            <a:endParaRPr lang="en-US" dirty="0">
              <a:solidFill>
                <a:srgbClr val="FFFF00"/>
              </a:solidFill>
            </a:endParaRPr>
          </a:p>
        </p:txBody>
      </p:sp>
    </p:spTree>
    <p:extLst>
      <p:ext uri="{BB962C8B-B14F-4D97-AF65-F5344CB8AC3E}">
        <p14:creationId xmlns:p14="http://schemas.microsoft.com/office/powerpoint/2010/main" val="3341913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Disclosure of Violations (DOV)</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Disclosure is voluntary, only if</a:t>
            </a:r>
          </a:p>
          <a:p>
            <a:pPr lvl="1">
              <a:buClr>
                <a:srgbClr val="FFFF00"/>
              </a:buClr>
              <a:buFont typeface="Wingdings" panose="05000000000000000000" pitchFamily="2" charset="2"/>
              <a:buChar char="§"/>
            </a:pPr>
            <a:r>
              <a:rPr lang="en-US" sz="1800" dirty="0">
                <a:solidFill>
                  <a:srgbClr val="FFFF00"/>
                </a:solidFill>
                <a:latin typeface="+mn-lt"/>
              </a:rPr>
              <a:t>Violation did not result in injury or imminent and substantial risk of serious injury to one or more persons at the site or off-site substantial actual harm or imminent and substantial risk of harm to persons, property, or the environment</a:t>
            </a:r>
          </a:p>
          <a:p>
            <a:pPr>
              <a:buClr>
                <a:srgbClr val="FFFF00"/>
              </a:buClr>
              <a:buFont typeface="Wingdings" panose="05000000000000000000" pitchFamily="2" charset="2"/>
              <a:buChar char="§"/>
            </a:pPr>
            <a:endParaRPr lang="en-US" dirty="0">
              <a:solidFill>
                <a:srgbClr val="FFFF00"/>
              </a:solidFill>
            </a:endParaRPr>
          </a:p>
        </p:txBody>
      </p:sp>
    </p:spTree>
    <p:extLst>
      <p:ext uri="{BB962C8B-B14F-4D97-AF65-F5344CB8AC3E}">
        <p14:creationId xmlns:p14="http://schemas.microsoft.com/office/powerpoint/2010/main" val="2212193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Disclosure of Violations (DOV)</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Voluntary DOV should include</a:t>
            </a:r>
          </a:p>
          <a:p>
            <a:pPr lvl="1">
              <a:buClr>
                <a:srgbClr val="FFFF00"/>
              </a:buClr>
              <a:buFont typeface="Wingdings" panose="05000000000000000000" pitchFamily="2" charset="2"/>
              <a:buChar char="§"/>
            </a:pPr>
            <a:r>
              <a:rPr lang="en-US" sz="1800" dirty="0">
                <a:solidFill>
                  <a:srgbClr val="FFFF00"/>
                </a:solidFill>
                <a:latin typeface="+mn-lt"/>
              </a:rPr>
              <a:t>Legal name of the entity that was audited</a:t>
            </a:r>
          </a:p>
          <a:p>
            <a:pPr lvl="1">
              <a:buClr>
                <a:srgbClr val="FFFF00"/>
              </a:buClr>
              <a:buFont typeface="Wingdings" panose="05000000000000000000" pitchFamily="2" charset="2"/>
              <a:buChar char="§"/>
            </a:pPr>
            <a:r>
              <a:rPr lang="en-US" sz="1800" dirty="0">
                <a:solidFill>
                  <a:srgbClr val="FFFF00"/>
                </a:solidFill>
                <a:latin typeface="+mn-lt"/>
              </a:rPr>
              <a:t>Reference the date of the relevant NOA</a:t>
            </a:r>
          </a:p>
          <a:p>
            <a:pPr lvl="1">
              <a:buClr>
                <a:srgbClr val="FFFF00"/>
              </a:buClr>
              <a:buFont typeface="Wingdings" panose="05000000000000000000" pitchFamily="2" charset="2"/>
              <a:buChar char="§"/>
            </a:pPr>
            <a:r>
              <a:rPr lang="en-US" sz="1800" dirty="0">
                <a:solidFill>
                  <a:srgbClr val="FFFF00"/>
                </a:solidFill>
                <a:latin typeface="+mn-lt"/>
              </a:rPr>
              <a:t>Date of initiation and completion of the audit</a:t>
            </a:r>
          </a:p>
          <a:p>
            <a:pPr lvl="1">
              <a:buClr>
                <a:srgbClr val="FFFF00"/>
              </a:buClr>
              <a:buFont typeface="Wingdings" panose="05000000000000000000" pitchFamily="2" charset="2"/>
              <a:buChar char="§"/>
            </a:pPr>
            <a:r>
              <a:rPr lang="en-US" sz="1800" dirty="0">
                <a:solidFill>
                  <a:srgbClr val="FFFF00"/>
                </a:solidFill>
                <a:latin typeface="+mn-lt"/>
              </a:rPr>
              <a:t>Affirmative assertion that a violation was discovered</a:t>
            </a:r>
          </a:p>
          <a:p>
            <a:pPr lvl="1">
              <a:buClr>
                <a:srgbClr val="FFFF00"/>
              </a:buClr>
              <a:buFont typeface="Wingdings" panose="05000000000000000000" pitchFamily="2" charset="2"/>
              <a:buChar char="§"/>
            </a:pPr>
            <a:r>
              <a:rPr lang="en-US" sz="1800" dirty="0">
                <a:solidFill>
                  <a:srgbClr val="FFFF00"/>
                </a:solidFill>
                <a:latin typeface="+mn-lt"/>
              </a:rPr>
              <a:t>Brief description of the violation</a:t>
            </a:r>
          </a:p>
          <a:p>
            <a:pPr lvl="1">
              <a:buClr>
                <a:srgbClr val="FFFF00"/>
              </a:buClr>
              <a:buFont typeface="Wingdings" panose="05000000000000000000" pitchFamily="2" charset="2"/>
              <a:buChar char="§"/>
            </a:pPr>
            <a:r>
              <a:rPr lang="en-US" sz="1800" dirty="0">
                <a:solidFill>
                  <a:srgbClr val="FFFF00"/>
                </a:solidFill>
                <a:latin typeface="+mn-lt"/>
              </a:rPr>
              <a:t>Date the violation was discovered</a:t>
            </a:r>
          </a:p>
          <a:p>
            <a:pPr lvl="1">
              <a:buClr>
                <a:srgbClr val="FFFF00"/>
              </a:buClr>
              <a:buFont typeface="Wingdings" panose="05000000000000000000" pitchFamily="2" charset="2"/>
              <a:buChar char="§"/>
            </a:pPr>
            <a:r>
              <a:rPr lang="en-US" sz="1800" dirty="0">
                <a:solidFill>
                  <a:srgbClr val="FFFF00"/>
                </a:solidFill>
                <a:latin typeface="+mn-lt"/>
              </a:rPr>
              <a:t>Duration of the violation</a:t>
            </a:r>
          </a:p>
          <a:p>
            <a:pPr lvl="1">
              <a:buClr>
                <a:srgbClr val="FFFF00"/>
              </a:buClr>
              <a:buFont typeface="Wingdings" panose="05000000000000000000" pitchFamily="2" charset="2"/>
              <a:buChar char="§"/>
            </a:pPr>
            <a:r>
              <a:rPr lang="en-US" sz="1800" dirty="0">
                <a:solidFill>
                  <a:srgbClr val="FFFF00"/>
                </a:solidFill>
                <a:latin typeface="+mn-lt"/>
              </a:rPr>
              <a:t>The status and schedule of proposed corrective measures</a:t>
            </a:r>
          </a:p>
        </p:txBody>
      </p:sp>
    </p:spTree>
    <p:extLst>
      <p:ext uri="{BB962C8B-B14F-4D97-AF65-F5344CB8AC3E}">
        <p14:creationId xmlns:p14="http://schemas.microsoft.com/office/powerpoint/2010/main" val="129805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Guide to Audit Privilege Act</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Guide to the Texas Environmental, Health, and Safety Audit Privilege Act (Audit Privilege Act)</a:t>
            </a:r>
          </a:p>
          <a:p>
            <a:pPr lvl="1">
              <a:buClr>
                <a:srgbClr val="FFFF00"/>
              </a:buClr>
              <a:buFont typeface="Wingdings" panose="05000000000000000000" pitchFamily="2" charset="2"/>
              <a:buChar char="§"/>
            </a:pPr>
            <a:r>
              <a:rPr lang="en-US" sz="1800" dirty="0">
                <a:solidFill>
                  <a:srgbClr val="FFFF00"/>
                </a:solidFill>
                <a:latin typeface="+mn-lt"/>
              </a:rPr>
              <a:t>Regulatory Guidance – 173</a:t>
            </a:r>
          </a:p>
          <a:p>
            <a:pPr lvl="1">
              <a:buClr>
                <a:srgbClr val="FFFF00"/>
              </a:buClr>
              <a:buFont typeface="Wingdings" panose="05000000000000000000" pitchFamily="2" charset="2"/>
              <a:buChar char="§"/>
            </a:pPr>
            <a:r>
              <a:rPr lang="en-US" sz="1800" dirty="0">
                <a:solidFill>
                  <a:srgbClr val="FFFF00"/>
                </a:solidFill>
                <a:latin typeface="+mn-lt"/>
              </a:rPr>
              <a:t>Revised November 2013</a:t>
            </a:r>
          </a:p>
        </p:txBody>
      </p:sp>
    </p:spTree>
    <p:extLst>
      <p:ext uri="{BB962C8B-B14F-4D97-AF65-F5344CB8AC3E}">
        <p14:creationId xmlns:p14="http://schemas.microsoft.com/office/powerpoint/2010/main" val="3108591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339FE-9956-4BB0-A820-9B62B5FE4CDF}"/>
              </a:ext>
            </a:extLst>
          </p:cNvPr>
          <p:cNvPicPr>
            <a:picLocks noChangeAspect="1"/>
          </p:cNvPicPr>
          <p:nvPr/>
        </p:nvPicPr>
        <p:blipFill rotWithShape="1">
          <a:blip r:embed="rId3"/>
          <a:srcRect l="65000" t="10000" r="14167" b="4666"/>
          <a:stretch/>
        </p:blipFill>
        <p:spPr>
          <a:xfrm>
            <a:off x="2057400" y="0"/>
            <a:ext cx="5357813" cy="6858000"/>
          </a:xfrm>
          <a:prstGeom prst="rect">
            <a:avLst/>
          </a:prstGeom>
        </p:spPr>
      </p:pic>
    </p:spTree>
    <p:extLst>
      <p:ext uri="{BB962C8B-B14F-4D97-AF65-F5344CB8AC3E}">
        <p14:creationId xmlns:p14="http://schemas.microsoft.com/office/powerpoint/2010/main" val="1027790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000" dirty="0">
                <a:solidFill>
                  <a:srgbClr val="FFFF00"/>
                </a:solidFill>
              </a:rPr>
              <a:t>Disclosure of Pre-Acquisition Violations</a:t>
            </a:r>
          </a:p>
        </p:txBody>
      </p:sp>
      <p:sp>
        <p:nvSpPr>
          <p:cNvPr id="3" name="Content Placeholder 2"/>
          <p:cNvSpPr>
            <a:spLocks noGrp="1"/>
          </p:cNvSpPr>
          <p:nvPr>
            <p:ph idx="1"/>
          </p:nvPr>
        </p:nvSpPr>
        <p:spPr/>
        <p:txBody>
          <a:bodyPr/>
          <a:lstStyle/>
          <a:p>
            <a:pPr>
              <a:buClr>
                <a:srgbClr val="FFFF00"/>
              </a:buClr>
              <a:buFont typeface="Wingdings" panose="05000000000000000000" pitchFamily="2" charset="2"/>
              <a:buChar char="§"/>
            </a:pPr>
            <a:r>
              <a:rPr lang="en-US" sz="2400" dirty="0">
                <a:solidFill>
                  <a:srgbClr val="FFFF00"/>
                </a:solidFill>
              </a:rPr>
              <a:t>New owner must submit a proper, voluntary DOV for all violations discovered during the pre-acquisition audit</a:t>
            </a:r>
          </a:p>
          <a:p>
            <a:pPr lvl="1">
              <a:buClr>
                <a:srgbClr val="FFFF00"/>
              </a:buClr>
              <a:buFont typeface="Wingdings" panose="05000000000000000000" pitchFamily="2" charset="2"/>
              <a:buChar char="§"/>
            </a:pPr>
            <a:r>
              <a:rPr lang="en-US" sz="1800" dirty="0">
                <a:solidFill>
                  <a:srgbClr val="FFFF00"/>
                </a:solidFill>
                <a:latin typeface="+mn-lt"/>
              </a:rPr>
              <a:t>Within 45 days of the acquisition closing date</a:t>
            </a:r>
          </a:p>
          <a:p>
            <a:pPr lvl="1">
              <a:buClr>
                <a:srgbClr val="FFFF00"/>
              </a:buClr>
              <a:buFont typeface="Wingdings" panose="05000000000000000000" pitchFamily="2" charset="2"/>
              <a:buChar char="§"/>
            </a:pPr>
            <a:r>
              <a:rPr lang="en-US" sz="1800" dirty="0">
                <a:solidFill>
                  <a:srgbClr val="FFFF00"/>
                </a:solidFill>
                <a:latin typeface="+mn-lt"/>
              </a:rPr>
              <a:t>Must provide a certification statement</a:t>
            </a:r>
          </a:p>
          <a:p>
            <a:pPr>
              <a:buClr>
                <a:srgbClr val="FFFF00"/>
              </a:buClr>
              <a:buFont typeface="Wingdings" panose="05000000000000000000" pitchFamily="2" charset="2"/>
              <a:buChar char="§"/>
            </a:pPr>
            <a:endParaRPr lang="en-US" sz="2400" dirty="0">
              <a:solidFill>
                <a:srgbClr val="FFFF00"/>
              </a:solidFill>
            </a:endParaRPr>
          </a:p>
          <a:p>
            <a:pPr>
              <a:buClr>
                <a:srgbClr val="FFFF00"/>
              </a:buClr>
              <a:buFont typeface="Wingdings" panose="05000000000000000000" pitchFamily="2" charset="2"/>
              <a:buChar char="§"/>
            </a:pPr>
            <a:r>
              <a:rPr lang="en-US" sz="2400" dirty="0">
                <a:solidFill>
                  <a:srgbClr val="FFFF00"/>
                </a:solidFill>
              </a:rPr>
              <a:t>If the audit is continued, the violations must be disclosed promptly upon discovery</a:t>
            </a:r>
          </a:p>
        </p:txBody>
      </p:sp>
    </p:spTree>
    <p:extLst>
      <p:ext uri="{BB962C8B-B14F-4D97-AF65-F5344CB8AC3E}">
        <p14:creationId xmlns:p14="http://schemas.microsoft.com/office/powerpoint/2010/main" val="3560618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000" dirty="0">
                <a:solidFill>
                  <a:srgbClr val="FFFF00"/>
                </a:solidFill>
              </a:rPr>
              <a:t>Disclosure of Pre-Acquisition Violations</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New owner must certify in the disclosure that before the acquisition closing date:</a:t>
            </a:r>
          </a:p>
          <a:p>
            <a:pPr lvl="1">
              <a:buClr>
                <a:srgbClr val="FFFF00"/>
              </a:buClr>
              <a:buFont typeface="Wingdings" panose="05000000000000000000" pitchFamily="2" charset="2"/>
              <a:buChar char="§"/>
            </a:pPr>
            <a:r>
              <a:rPr lang="en-US" sz="1800" dirty="0">
                <a:solidFill>
                  <a:srgbClr val="FFFF00"/>
                </a:solidFill>
                <a:latin typeface="+mn-lt"/>
              </a:rPr>
              <a:t>New owner was not responsible for the environmental, health, or safety compliance at the regulated entity or operation that is subject to the disclosure</a:t>
            </a:r>
          </a:p>
          <a:p>
            <a:pPr lvl="1">
              <a:buClr>
                <a:srgbClr val="FFFF00"/>
              </a:buClr>
              <a:buFont typeface="Wingdings" panose="05000000000000000000" pitchFamily="2" charset="2"/>
              <a:buChar char="§"/>
            </a:pPr>
            <a:r>
              <a:rPr lang="en-US" sz="1800" dirty="0">
                <a:solidFill>
                  <a:srgbClr val="FFFF00"/>
                </a:solidFill>
                <a:latin typeface="+mn-lt"/>
              </a:rPr>
              <a:t>New owner did not have the largest ownership share of the previous owner</a:t>
            </a:r>
          </a:p>
          <a:p>
            <a:pPr lvl="1">
              <a:buClr>
                <a:srgbClr val="FFFF00"/>
              </a:buClr>
              <a:buFont typeface="Wingdings" panose="05000000000000000000" pitchFamily="2" charset="2"/>
              <a:buChar char="§"/>
            </a:pPr>
            <a:r>
              <a:rPr lang="en-US" sz="1800" dirty="0">
                <a:solidFill>
                  <a:srgbClr val="FFFF00"/>
                </a:solidFill>
                <a:latin typeface="+mn-lt"/>
              </a:rPr>
              <a:t>Previous owner did not have the largest ownership share of the new owner</a:t>
            </a:r>
          </a:p>
          <a:p>
            <a:pPr lvl="1">
              <a:buClr>
                <a:srgbClr val="FFFF00"/>
              </a:buClr>
              <a:buFont typeface="Wingdings" panose="05000000000000000000" pitchFamily="2" charset="2"/>
              <a:buChar char="§"/>
            </a:pPr>
            <a:r>
              <a:rPr lang="en-US" sz="1800" dirty="0">
                <a:solidFill>
                  <a:srgbClr val="FFFF00"/>
                </a:solidFill>
                <a:latin typeface="+mn-lt"/>
              </a:rPr>
              <a:t>New owner and the previous owner did not have a common  corporate parent or a common majority interest owner</a:t>
            </a:r>
          </a:p>
        </p:txBody>
      </p:sp>
    </p:spTree>
    <p:extLst>
      <p:ext uri="{BB962C8B-B14F-4D97-AF65-F5344CB8AC3E}">
        <p14:creationId xmlns:p14="http://schemas.microsoft.com/office/powerpoint/2010/main" val="3199701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87600"/>
            <a:ext cx="8229600" cy="1752600"/>
          </a:xfrm>
        </p:spPr>
        <p:txBody>
          <a:bodyPr/>
          <a:lstStyle/>
          <a:p>
            <a:r>
              <a:rPr lang="en-US" sz="1800" dirty="0">
                <a:solidFill>
                  <a:schemeClr val="bg1"/>
                </a:solidFill>
                <a:highlight>
                  <a:srgbClr val="003366"/>
                </a:highlight>
              </a:rPr>
              <a:t>This chart displays the number of disclosures of violations that were submitted from fiscal year 2013 through year-to-date in fiscal year 2019: 655 for FY2013, 548 for FY2014, 895 for FY2015, 1,191 for FY2016, 2,131 for FY2017, 1,339 for FY 2018, and 467 for FY2019 as of February 28, 2019.</a:t>
            </a:r>
            <a:endParaRPr lang="en-US" dirty="0">
              <a:solidFill>
                <a:schemeClr val="bg1"/>
              </a:solidFill>
              <a:highlight>
                <a:srgbClr val="003366"/>
              </a:highlight>
            </a:endParaRPr>
          </a:p>
        </p:txBody>
      </p:sp>
      <p:sp>
        <p:nvSpPr>
          <p:cNvPr id="5" name="TextBox 4"/>
          <p:cNvSpPr txBox="1"/>
          <p:nvPr/>
        </p:nvSpPr>
        <p:spPr>
          <a:xfrm>
            <a:off x="3749040" y="6126479"/>
            <a:ext cx="2133600" cy="461665"/>
          </a:xfrm>
          <a:prstGeom prst="rect">
            <a:avLst/>
          </a:prstGeom>
          <a:noFill/>
        </p:spPr>
        <p:txBody>
          <a:bodyPr wrap="square" rtlCol="0">
            <a:spAutoFit/>
          </a:bodyPr>
          <a:lstStyle/>
          <a:p>
            <a:pPr algn="ctr"/>
            <a:r>
              <a:rPr lang="en-US" sz="2400" dirty="0"/>
              <a:t>Fiscal Year</a:t>
            </a:r>
          </a:p>
        </p:txBody>
      </p:sp>
      <p:sp>
        <p:nvSpPr>
          <p:cNvPr id="7" name="Title 1"/>
          <p:cNvSpPr txBox="1">
            <a:spLocks/>
          </p:cNvSpPr>
          <p:nvPr/>
        </p:nvSpPr>
        <p:spPr bwMode="auto">
          <a:xfrm>
            <a:off x="506186" y="381000"/>
            <a:ext cx="82296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800" b="1">
                <a:solidFill>
                  <a:schemeClr val="tx1"/>
                </a:solidFill>
                <a:latin typeface="+mj-lt"/>
                <a:ea typeface="+mj-ea"/>
                <a:cs typeface="+mj-cs"/>
              </a:defRPr>
            </a:lvl1pPr>
            <a:lvl2pPr algn="ctr" rtl="0" eaLnBrk="1" fontAlgn="base" hangingPunct="1">
              <a:spcBef>
                <a:spcPct val="0"/>
              </a:spcBef>
              <a:spcAft>
                <a:spcPct val="0"/>
              </a:spcAft>
              <a:defRPr sz="6000">
                <a:solidFill>
                  <a:schemeClr val="tx2"/>
                </a:solidFill>
                <a:latin typeface="Times New Roman" charset="0"/>
              </a:defRPr>
            </a:lvl2pPr>
            <a:lvl3pPr algn="ctr" rtl="0" eaLnBrk="1" fontAlgn="base" hangingPunct="1">
              <a:spcBef>
                <a:spcPct val="0"/>
              </a:spcBef>
              <a:spcAft>
                <a:spcPct val="0"/>
              </a:spcAft>
              <a:defRPr sz="6000">
                <a:solidFill>
                  <a:schemeClr val="tx2"/>
                </a:solidFill>
                <a:latin typeface="Times New Roman" charset="0"/>
              </a:defRPr>
            </a:lvl3pPr>
            <a:lvl4pPr algn="ctr" rtl="0" eaLnBrk="1" fontAlgn="base" hangingPunct="1">
              <a:spcBef>
                <a:spcPct val="0"/>
              </a:spcBef>
              <a:spcAft>
                <a:spcPct val="0"/>
              </a:spcAft>
              <a:defRPr sz="6000">
                <a:solidFill>
                  <a:schemeClr val="tx2"/>
                </a:solidFill>
                <a:latin typeface="Times New Roman" charset="0"/>
              </a:defRPr>
            </a:lvl4pPr>
            <a:lvl5pPr algn="ctr" rtl="0" eaLnBrk="1" fontAlgn="base" hangingPunct="1">
              <a:spcBef>
                <a:spcPct val="0"/>
              </a:spcBef>
              <a:spcAft>
                <a:spcPct val="0"/>
              </a:spcAft>
              <a:defRPr sz="6000">
                <a:solidFill>
                  <a:schemeClr val="tx2"/>
                </a:solidFill>
                <a:latin typeface="Times New Roman" charset="0"/>
              </a:defRPr>
            </a:lvl5pPr>
            <a:lvl6pPr marL="457200" algn="ctr" rtl="0" eaLnBrk="1" fontAlgn="base" hangingPunct="1">
              <a:spcBef>
                <a:spcPct val="0"/>
              </a:spcBef>
              <a:spcAft>
                <a:spcPct val="0"/>
              </a:spcAft>
              <a:defRPr sz="6000">
                <a:solidFill>
                  <a:schemeClr val="tx2"/>
                </a:solidFill>
                <a:latin typeface="Times New Roman" charset="0"/>
              </a:defRPr>
            </a:lvl6pPr>
            <a:lvl7pPr marL="914400" algn="ctr" rtl="0" eaLnBrk="1" fontAlgn="base" hangingPunct="1">
              <a:spcBef>
                <a:spcPct val="0"/>
              </a:spcBef>
              <a:spcAft>
                <a:spcPct val="0"/>
              </a:spcAft>
              <a:defRPr sz="6000">
                <a:solidFill>
                  <a:schemeClr val="tx2"/>
                </a:solidFill>
                <a:latin typeface="Times New Roman" charset="0"/>
              </a:defRPr>
            </a:lvl7pPr>
            <a:lvl8pPr marL="1371600" algn="ctr" rtl="0" eaLnBrk="1" fontAlgn="base" hangingPunct="1">
              <a:spcBef>
                <a:spcPct val="0"/>
              </a:spcBef>
              <a:spcAft>
                <a:spcPct val="0"/>
              </a:spcAft>
              <a:defRPr sz="6000">
                <a:solidFill>
                  <a:schemeClr val="tx2"/>
                </a:solidFill>
                <a:latin typeface="Times New Roman" charset="0"/>
              </a:defRPr>
            </a:lvl8pPr>
            <a:lvl9pPr marL="1828800" algn="ctr" rtl="0" eaLnBrk="1" fontAlgn="base" hangingPunct="1">
              <a:spcBef>
                <a:spcPct val="0"/>
              </a:spcBef>
              <a:spcAft>
                <a:spcPct val="0"/>
              </a:spcAft>
              <a:defRPr sz="6000">
                <a:solidFill>
                  <a:schemeClr val="tx2"/>
                </a:solidFill>
                <a:latin typeface="Times New Roman" charset="0"/>
              </a:defRPr>
            </a:lvl9pPr>
          </a:lstStyle>
          <a:p>
            <a:r>
              <a:rPr lang="en-US" sz="4000" kern="0" dirty="0">
                <a:solidFill>
                  <a:srgbClr val="FFFF00"/>
                </a:solidFill>
              </a:rPr>
              <a:t>Number of DOVs Received</a:t>
            </a:r>
            <a:endParaRPr lang="en-US" kern="0" dirty="0"/>
          </a:p>
        </p:txBody>
      </p:sp>
      <p:graphicFrame>
        <p:nvGraphicFramePr>
          <p:cNvPr id="4" name="Content Placeholder 3"/>
          <p:cNvGraphicFramePr>
            <a:graphicFrameLocks/>
          </p:cNvGraphicFramePr>
          <p:nvPr>
            <p:extLst>
              <p:ext uri="{D42A27DB-BD31-4B8C-83A1-F6EECF244321}">
                <p14:modId xmlns:p14="http://schemas.microsoft.com/office/powerpoint/2010/main" val="1015260765"/>
              </p:ext>
            </p:extLst>
          </p:nvPr>
        </p:nvGraphicFramePr>
        <p:xfrm>
          <a:off x="533400" y="236220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5226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Common DOV Deficiencies</a:t>
            </a:r>
          </a:p>
        </p:txBody>
      </p:sp>
      <p:sp>
        <p:nvSpPr>
          <p:cNvPr id="3" name="Content Placeholder 2"/>
          <p:cNvSpPr>
            <a:spLocks noGrp="1"/>
          </p:cNvSpPr>
          <p:nvPr>
            <p:ph idx="1"/>
          </p:nvPr>
        </p:nvSpPr>
        <p:spPr>
          <a:xfrm>
            <a:off x="457200" y="2286000"/>
            <a:ext cx="8229600" cy="4038600"/>
          </a:xfrm>
        </p:spPr>
        <p:txBody>
          <a:bodyPr>
            <a:noAutofit/>
          </a:bodyPr>
          <a:lstStyle/>
          <a:p>
            <a:pPr marL="457200" lvl="0" indent="-457200">
              <a:buFont typeface="Wingdings" panose="05000000000000000000" pitchFamily="2" charset="2"/>
              <a:buChar char="§"/>
            </a:pPr>
            <a:r>
              <a:rPr lang="en-US" sz="2400" dirty="0">
                <a:solidFill>
                  <a:srgbClr val="FFFF00"/>
                </a:solidFill>
              </a:rPr>
              <a:t>No affirmative assertion that violations were discovered</a:t>
            </a:r>
          </a:p>
          <a:p>
            <a:pPr marL="857250" lvl="1" indent="-457200">
              <a:buFont typeface="Wingdings" panose="05000000000000000000" pitchFamily="2" charset="2"/>
              <a:buChar char="§"/>
            </a:pPr>
            <a:r>
              <a:rPr lang="en-US" sz="1800" dirty="0">
                <a:solidFill>
                  <a:srgbClr val="FFFF00"/>
                </a:solidFill>
                <a:latin typeface="+mn-lt"/>
              </a:rPr>
              <a:t>Issues, Potential Violations, Findings, etc.</a:t>
            </a:r>
          </a:p>
          <a:p>
            <a:pPr marL="457200" lvl="0" indent="-457200">
              <a:buFont typeface="Wingdings" panose="05000000000000000000" pitchFamily="2" charset="2"/>
              <a:buChar char="§"/>
            </a:pPr>
            <a:endParaRPr lang="en-US" sz="2200" dirty="0">
              <a:solidFill>
                <a:srgbClr val="FFFF00"/>
              </a:solidFill>
            </a:endParaRPr>
          </a:p>
          <a:p>
            <a:pPr marL="457200" lvl="0" indent="-457200">
              <a:buFont typeface="Wingdings" panose="05000000000000000000" pitchFamily="2" charset="2"/>
              <a:buChar char="§"/>
            </a:pPr>
            <a:r>
              <a:rPr lang="en-US" sz="2400" dirty="0">
                <a:solidFill>
                  <a:srgbClr val="FFFF00"/>
                </a:solidFill>
              </a:rPr>
              <a:t>Violation not clearly described</a:t>
            </a:r>
          </a:p>
          <a:p>
            <a:pPr marL="457200" lvl="0" indent="-457200">
              <a:buFont typeface="Wingdings" panose="05000000000000000000" pitchFamily="2" charset="2"/>
              <a:buChar char="§"/>
            </a:pPr>
            <a:endParaRPr lang="en-US" sz="2400" dirty="0">
              <a:solidFill>
                <a:srgbClr val="FFFF00"/>
              </a:solidFill>
            </a:endParaRPr>
          </a:p>
          <a:p>
            <a:pPr marL="457200" lvl="0" indent="-457200">
              <a:buFont typeface="Wingdings" panose="05000000000000000000" pitchFamily="2" charset="2"/>
              <a:buChar char="§"/>
            </a:pPr>
            <a:r>
              <a:rPr lang="en-US" sz="2400" dirty="0">
                <a:solidFill>
                  <a:srgbClr val="FFFF00"/>
                </a:solidFill>
              </a:rPr>
              <a:t>No specific/accurate regulatory citation (cannot cite 40 CFR § 60, Subpart B, or MACT HH, or JJJJ)</a:t>
            </a:r>
          </a:p>
        </p:txBody>
      </p:sp>
    </p:spTree>
    <p:extLst>
      <p:ext uri="{BB962C8B-B14F-4D97-AF65-F5344CB8AC3E}">
        <p14:creationId xmlns:p14="http://schemas.microsoft.com/office/powerpoint/2010/main" val="425445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Common DOV Deficiencies</a:t>
            </a:r>
          </a:p>
        </p:txBody>
      </p:sp>
      <p:sp>
        <p:nvSpPr>
          <p:cNvPr id="3" name="Content Placeholder 2"/>
          <p:cNvSpPr>
            <a:spLocks noGrp="1"/>
          </p:cNvSpPr>
          <p:nvPr>
            <p:ph idx="1"/>
          </p:nvPr>
        </p:nvSpPr>
        <p:spPr>
          <a:xfrm>
            <a:off x="457200" y="2286000"/>
            <a:ext cx="8229600" cy="4038600"/>
          </a:xfrm>
        </p:spPr>
        <p:txBody>
          <a:bodyPr>
            <a:noAutofit/>
          </a:bodyPr>
          <a:lstStyle/>
          <a:p>
            <a:pPr marL="457200" lvl="0" indent="-457200">
              <a:buFont typeface="Wingdings" panose="05000000000000000000" pitchFamily="2" charset="2"/>
              <a:buChar char="§"/>
            </a:pPr>
            <a:r>
              <a:rPr lang="en-US" sz="2400" dirty="0">
                <a:solidFill>
                  <a:srgbClr val="FFFF00"/>
                </a:solidFill>
              </a:rPr>
              <a:t>No violation start dates or corrective action completion dates</a:t>
            </a:r>
          </a:p>
          <a:p>
            <a:pPr marL="457200" lvl="0" indent="-457200">
              <a:buFont typeface="Wingdings" panose="05000000000000000000" pitchFamily="2" charset="2"/>
              <a:buChar char="§"/>
            </a:pPr>
            <a:endParaRPr lang="en-US" sz="2400" dirty="0">
              <a:solidFill>
                <a:srgbClr val="FFFF00"/>
              </a:solidFill>
            </a:endParaRPr>
          </a:p>
          <a:p>
            <a:pPr marL="457200" indent="-457200">
              <a:buFont typeface="Wingdings" panose="05000000000000000000" pitchFamily="2" charset="2"/>
              <a:buChar char="§"/>
            </a:pPr>
            <a:r>
              <a:rPr lang="en-US" sz="2400" dirty="0">
                <a:solidFill>
                  <a:srgbClr val="FFFF00"/>
                </a:solidFill>
              </a:rPr>
              <a:t>Sites were not included in the NOA</a:t>
            </a:r>
          </a:p>
          <a:p>
            <a:pPr marL="457200" indent="-457200">
              <a:buFont typeface="Wingdings" panose="05000000000000000000" pitchFamily="2" charset="2"/>
              <a:buChar char="§"/>
            </a:pPr>
            <a:endParaRPr lang="en-US" sz="2400" dirty="0">
              <a:solidFill>
                <a:srgbClr val="FFFF00"/>
              </a:solidFill>
            </a:endParaRPr>
          </a:p>
          <a:p>
            <a:pPr marL="457200" indent="-457200">
              <a:buFont typeface="Wingdings" panose="05000000000000000000" pitchFamily="2" charset="2"/>
              <a:buChar char="§"/>
            </a:pPr>
            <a:r>
              <a:rPr lang="en-US" sz="2400" dirty="0">
                <a:solidFill>
                  <a:srgbClr val="FFFF00"/>
                </a:solidFill>
              </a:rPr>
              <a:t>Violation not independently detected</a:t>
            </a:r>
          </a:p>
          <a:p>
            <a:pPr marL="457200" indent="-457200">
              <a:buFont typeface="Wingdings" panose="05000000000000000000" pitchFamily="2" charset="2"/>
              <a:buChar char="§"/>
            </a:pPr>
            <a:endParaRPr lang="en-US" sz="2400" dirty="0">
              <a:solidFill>
                <a:srgbClr val="FFFF00"/>
              </a:solidFill>
            </a:endParaRPr>
          </a:p>
          <a:p>
            <a:pPr marL="457200" indent="-457200">
              <a:buFont typeface="Wingdings" panose="05000000000000000000" pitchFamily="2" charset="2"/>
              <a:buChar char="§"/>
            </a:pPr>
            <a:r>
              <a:rPr lang="en-US" sz="2400" dirty="0">
                <a:solidFill>
                  <a:srgbClr val="FFFF00"/>
                </a:solidFill>
              </a:rPr>
              <a:t>Claim of privilege or confidentiality</a:t>
            </a:r>
          </a:p>
        </p:txBody>
      </p:sp>
    </p:spTree>
    <p:extLst>
      <p:ext uri="{BB962C8B-B14F-4D97-AF65-F5344CB8AC3E}">
        <p14:creationId xmlns:p14="http://schemas.microsoft.com/office/powerpoint/2010/main" val="3082508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Common DOV Deficiencies</a:t>
            </a:r>
            <a:endParaRPr lang="en-US"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
            </a:pPr>
            <a:r>
              <a:rPr lang="en-US" sz="2400" dirty="0">
                <a:solidFill>
                  <a:srgbClr val="FFFF00"/>
                </a:solidFill>
              </a:rPr>
              <a:t>No explanation how the audit investigation exceeded a reasonable inquiry, for Title V permit holders</a:t>
            </a:r>
          </a:p>
          <a:p>
            <a:pPr marL="457200" indent="-457200">
              <a:buFont typeface="Wingdings" panose="05000000000000000000" pitchFamily="2" charset="2"/>
              <a:buChar char="§"/>
            </a:pPr>
            <a:endParaRPr lang="en-US" sz="2400" dirty="0">
              <a:solidFill>
                <a:srgbClr val="FFFF00"/>
              </a:solidFill>
            </a:endParaRPr>
          </a:p>
          <a:p>
            <a:pPr marL="457200" indent="-457200">
              <a:buFont typeface="Wingdings" panose="05000000000000000000" pitchFamily="2" charset="2"/>
              <a:buChar char="§"/>
            </a:pPr>
            <a:r>
              <a:rPr lang="en-US" sz="2400" dirty="0">
                <a:solidFill>
                  <a:srgbClr val="FFFF00"/>
                </a:solidFill>
              </a:rPr>
              <a:t>When permit violations disclosed, no permit included</a:t>
            </a:r>
          </a:p>
          <a:p>
            <a:pPr marL="457200" indent="-457200">
              <a:buFont typeface="Wingdings" panose="05000000000000000000" pitchFamily="2" charset="2"/>
              <a:buChar char="§"/>
            </a:pPr>
            <a:endParaRPr lang="en-US" sz="2400" dirty="0">
              <a:solidFill>
                <a:srgbClr val="FFFF00"/>
              </a:solidFill>
            </a:endParaRPr>
          </a:p>
          <a:p>
            <a:pPr marL="457200" indent="-457200">
              <a:buFont typeface="Wingdings" panose="05000000000000000000" pitchFamily="2" charset="2"/>
              <a:buChar char="§"/>
            </a:pPr>
            <a:r>
              <a:rPr lang="en-US" sz="2400" dirty="0">
                <a:solidFill>
                  <a:srgbClr val="FFFF00"/>
                </a:solidFill>
              </a:rPr>
              <a:t>Disclosed a violation of a rule where TCEQ does not have delegated enforcement authority</a:t>
            </a:r>
          </a:p>
          <a:p>
            <a:endParaRPr lang="en-US" dirty="0"/>
          </a:p>
        </p:txBody>
      </p:sp>
    </p:spTree>
    <p:extLst>
      <p:ext uri="{BB962C8B-B14F-4D97-AF65-F5344CB8AC3E}">
        <p14:creationId xmlns:p14="http://schemas.microsoft.com/office/powerpoint/2010/main" val="3130152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000" dirty="0">
                <a:solidFill>
                  <a:srgbClr val="FFFF00"/>
                </a:solidFill>
              </a:rPr>
              <a:t>TCEQ Does Not Have Delegated Enforcement Authority</a:t>
            </a:r>
          </a:p>
        </p:txBody>
      </p:sp>
      <p:sp>
        <p:nvSpPr>
          <p:cNvPr id="3" name="Content Placeholder 2"/>
          <p:cNvSpPr>
            <a:spLocks noGrp="1"/>
          </p:cNvSpPr>
          <p:nvPr>
            <p:ph idx="1"/>
          </p:nvPr>
        </p:nvSpPr>
        <p:spPr/>
        <p:txBody>
          <a:bodyPr>
            <a:normAutofit/>
          </a:bodyPr>
          <a:lstStyle/>
          <a:p>
            <a:pPr lvl="0">
              <a:buClr>
                <a:srgbClr val="FFFF00"/>
              </a:buClr>
              <a:buFont typeface="Wingdings" panose="05000000000000000000" pitchFamily="2" charset="2"/>
              <a:buChar char="§"/>
            </a:pPr>
            <a:r>
              <a:rPr lang="en-US" sz="2400" dirty="0">
                <a:solidFill>
                  <a:srgbClr val="FFFF00"/>
                </a:solidFill>
              </a:rPr>
              <a:t>General Land Office jurisdiction (Certain costal/offshore)</a:t>
            </a:r>
          </a:p>
          <a:p>
            <a:pPr lvl="0">
              <a:buClr>
                <a:srgbClr val="FFFF00"/>
              </a:buClr>
              <a:buFont typeface="Wingdings" panose="05000000000000000000" pitchFamily="2" charset="2"/>
              <a:buChar char="§"/>
            </a:pPr>
            <a:r>
              <a:rPr lang="en-US" sz="2400" dirty="0">
                <a:solidFill>
                  <a:srgbClr val="FFFF00"/>
                </a:solidFill>
              </a:rPr>
              <a:t>Polychlorinated Biphenyl (PCBs)</a:t>
            </a:r>
          </a:p>
          <a:p>
            <a:pPr lvl="0">
              <a:buClr>
                <a:srgbClr val="FFFF00"/>
              </a:buClr>
              <a:buFont typeface="Wingdings" panose="05000000000000000000" pitchFamily="2" charset="2"/>
              <a:buChar char="§"/>
            </a:pPr>
            <a:r>
              <a:rPr lang="en-US" sz="2400" dirty="0">
                <a:solidFill>
                  <a:srgbClr val="FFFF00"/>
                </a:solidFill>
              </a:rPr>
              <a:t>Asbestos</a:t>
            </a:r>
          </a:p>
          <a:p>
            <a:pPr lvl="0">
              <a:buClr>
                <a:srgbClr val="FFFF00"/>
              </a:buClr>
              <a:buFont typeface="Wingdings" panose="05000000000000000000" pitchFamily="2" charset="2"/>
              <a:buChar char="§"/>
            </a:pPr>
            <a:r>
              <a:rPr lang="en-US" sz="2400" dirty="0">
                <a:solidFill>
                  <a:srgbClr val="FFFF00"/>
                </a:solidFill>
              </a:rPr>
              <a:t>Surface Impoundment Variance </a:t>
            </a:r>
          </a:p>
        </p:txBody>
      </p:sp>
    </p:spTree>
    <p:extLst>
      <p:ext uri="{BB962C8B-B14F-4D97-AF65-F5344CB8AC3E}">
        <p14:creationId xmlns:p14="http://schemas.microsoft.com/office/powerpoint/2010/main" val="1626661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000" dirty="0">
                <a:solidFill>
                  <a:srgbClr val="FFFF00"/>
                </a:solidFill>
              </a:rPr>
              <a:t>TCEQ Does Not Have Delegated Enforcement Authority</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Department of Public Safety Jurisdiction (lab glass, etc.)</a:t>
            </a:r>
          </a:p>
          <a:p>
            <a:pPr>
              <a:buClr>
                <a:srgbClr val="FFFF00"/>
              </a:buClr>
              <a:buFont typeface="Wingdings" panose="05000000000000000000" pitchFamily="2" charset="2"/>
              <a:buChar char="§"/>
            </a:pPr>
            <a:r>
              <a:rPr lang="en-US" sz="2400" dirty="0">
                <a:solidFill>
                  <a:srgbClr val="FFFF00"/>
                </a:solidFill>
              </a:rPr>
              <a:t>Stratospheric Ozone</a:t>
            </a:r>
          </a:p>
          <a:p>
            <a:pPr>
              <a:buClr>
                <a:srgbClr val="FFFF00"/>
              </a:buClr>
              <a:buFont typeface="Wingdings" panose="05000000000000000000" pitchFamily="2" charset="2"/>
              <a:buChar char="§"/>
            </a:pPr>
            <a:r>
              <a:rPr lang="en-US" sz="2400" dirty="0">
                <a:solidFill>
                  <a:srgbClr val="FFFF00"/>
                </a:solidFill>
              </a:rPr>
              <a:t>City permits</a:t>
            </a:r>
          </a:p>
          <a:p>
            <a:pPr>
              <a:buClr>
                <a:srgbClr val="FFFF00"/>
              </a:buClr>
              <a:buFont typeface="Wingdings" panose="05000000000000000000" pitchFamily="2" charset="2"/>
              <a:buChar char="§"/>
            </a:pPr>
            <a:r>
              <a:rPr lang="en-US" sz="2400" dirty="0">
                <a:solidFill>
                  <a:srgbClr val="FFFF00"/>
                </a:solidFill>
              </a:rPr>
              <a:t>Railroad Commission jurisdiction (Certain oil and gas)</a:t>
            </a:r>
          </a:p>
        </p:txBody>
      </p:sp>
    </p:spTree>
    <p:extLst>
      <p:ext uri="{BB962C8B-B14F-4D97-AF65-F5344CB8AC3E}">
        <p14:creationId xmlns:p14="http://schemas.microsoft.com/office/powerpoint/2010/main" val="2931809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000" dirty="0">
                <a:solidFill>
                  <a:srgbClr val="FFFF00"/>
                </a:solidFill>
              </a:rPr>
              <a:t>TCEQ Does Not Have Delegated Enforcement Authority</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EPA Programs</a:t>
            </a:r>
          </a:p>
          <a:p>
            <a:pPr lvl="1">
              <a:buClr>
                <a:srgbClr val="FFFF00"/>
              </a:buClr>
              <a:buFont typeface="Wingdings" panose="05000000000000000000" pitchFamily="2" charset="2"/>
              <a:buChar char="§"/>
            </a:pPr>
            <a:r>
              <a:rPr lang="en-US" sz="2000" dirty="0">
                <a:solidFill>
                  <a:srgbClr val="FFFF00"/>
                </a:solidFill>
                <a:latin typeface="+mn-lt"/>
              </a:rPr>
              <a:t>Spill Prevention Control and Countermeasure (SPCC)</a:t>
            </a:r>
          </a:p>
          <a:p>
            <a:pPr lvl="1">
              <a:buClr>
                <a:srgbClr val="FFFF00"/>
              </a:buClr>
              <a:buFont typeface="Wingdings" panose="05000000000000000000" pitchFamily="2" charset="2"/>
              <a:buChar char="§"/>
            </a:pPr>
            <a:r>
              <a:rPr lang="en-US" sz="2000" dirty="0">
                <a:solidFill>
                  <a:srgbClr val="FFFF00"/>
                </a:solidFill>
                <a:latin typeface="+mn-lt"/>
              </a:rPr>
              <a:t>Reformulated Gas (RFG)</a:t>
            </a:r>
          </a:p>
          <a:p>
            <a:pPr lvl="1">
              <a:buClr>
                <a:srgbClr val="FFFF00"/>
              </a:buClr>
              <a:buFont typeface="Wingdings" panose="05000000000000000000" pitchFamily="2" charset="2"/>
              <a:buChar char="§"/>
            </a:pPr>
            <a:r>
              <a:rPr lang="en-US" sz="2000" dirty="0">
                <a:solidFill>
                  <a:srgbClr val="FFFF00"/>
                </a:solidFill>
                <a:latin typeface="+mn-lt"/>
              </a:rPr>
              <a:t>Risk Management Plan (RMP)</a:t>
            </a:r>
          </a:p>
          <a:p>
            <a:pPr lvl="1">
              <a:buClr>
                <a:srgbClr val="FFFF00"/>
              </a:buClr>
              <a:buFont typeface="Wingdings" panose="05000000000000000000" pitchFamily="2" charset="2"/>
              <a:buChar char="§"/>
            </a:pPr>
            <a:r>
              <a:rPr lang="en-US" sz="2000" dirty="0">
                <a:solidFill>
                  <a:srgbClr val="FFFF00"/>
                </a:solidFill>
                <a:latin typeface="+mn-lt"/>
              </a:rPr>
              <a:t>Comprehensive Environmental Response, Compensation, and Liability Act (CERCLA)</a:t>
            </a:r>
          </a:p>
          <a:p>
            <a:pPr lvl="1">
              <a:buClr>
                <a:srgbClr val="FFFF00"/>
              </a:buClr>
              <a:buFont typeface="Wingdings" panose="05000000000000000000" pitchFamily="2" charset="2"/>
              <a:buChar char="§"/>
            </a:pPr>
            <a:r>
              <a:rPr lang="en-US" sz="2000" dirty="0">
                <a:solidFill>
                  <a:srgbClr val="FFFF00"/>
                </a:solidFill>
                <a:latin typeface="+mn-lt"/>
              </a:rPr>
              <a:t>Emergency Planning and Community Right-to-Know Act (EPCRA</a:t>
            </a:r>
            <a:r>
              <a:rPr lang="en-US" sz="1800" dirty="0">
                <a:solidFill>
                  <a:srgbClr val="FFFF00"/>
                </a:solidFill>
                <a:latin typeface="+mn-lt"/>
              </a:rPr>
              <a:t>)</a:t>
            </a:r>
          </a:p>
        </p:txBody>
      </p:sp>
    </p:spTree>
    <p:extLst>
      <p:ext uri="{BB962C8B-B14F-4D97-AF65-F5344CB8AC3E}">
        <p14:creationId xmlns:p14="http://schemas.microsoft.com/office/powerpoint/2010/main" val="410219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Guide to Audit Privilege Act</a:t>
            </a:r>
            <a:endParaRPr lang="en-US" dirty="0"/>
          </a:p>
        </p:txBody>
      </p:sp>
      <p:sp>
        <p:nvSpPr>
          <p:cNvPr id="3" name="Content Placeholder 2"/>
          <p:cNvSpPr>
            <a:spLocks noGrp="1"/>
          </p:cNvSpPr>
          <p:nvPr>
            <p:ph idx="1"/>
          </p:nvPr>
        </p:nvSpPr>
        <p:spPr/>
        <p:txBody>
          <a:bodyPr/>
          <a:lstStyle/>
          <a:p>
            <a:pPr lvl="0">
              <a:buClr>
                <a:srgbClr val="FFFF00"/>
              </a:buClr>
              <a:buFont typeface="Wingdings" panose="05000000000000000000" pitchFamily="2" charset="2"/>
              <a:buChar char="§"/>
            </a:pPr>
            <a:r>
              <a:rPr lang="en-US" sz="2400" dirty="0">
                <a:solidFill>
                  <a:srgbClr val="FFFF00"/>
                </a:solidFill>
              </a:rPr>
              <a:t>Historical Background</a:t>
            </a:r>
          </a:p>
          <a:p>
            <a:pPr lvl="0">
              <a:buClr>
                <a:srgbClr val="FFFF00"/>
              </a:buClr>
              <a:buFont typeface="Wingdings" panose="05000000000000000000" pitchFamily="2" charset="2"/>
              <a:buChar char="§"/>
            </a:pPr>
            <a:r>
              <a:rPr lang="en-US" sz="2400" dirty="0">
                <a:solidFill>
                  <a:srgbClr val="FFFF00"/>
                </a:solidFill>
              </a:rPr>
              <a:t>Guidance</a:t>
            </a:r>
          </a:p>
          <a:p>
            <a:pPr lvl="1">
              <a:buClr>
                <a:srgbClr val="FFFF00"/>
              </a:buClr>
              <a:buFont typeface="Wingdings" panose="05000000000000000000" pitchFamily="2" charset="2"/>
              <a:buChar char="§"/>
            </a:pPr>
            <a:r>
              <a:rPr lang="en-US" sz="1800" dirty="0">
                <a:solidFill>
                  <a:srgbClr val="FFFF00"/>
                </a:solidFill>
              </a:rPr>
              <a:t>Notice of Audit</a:t>
            </a:r>
          </a:p>
          <a:p>
            <a:pPr lvl="1">
              <a:buClr>
                <a:srgbClr val="FFFF00"/>
              </a:buClr>
              <a:buFont typeface="Wingdings" panose="05000000000000000000" pitchFamily="2" charset="2"/>
              <a:buChar char="§"/>
            </a:pPr>
            <a:r>
              <a:rPr lang="en-US" sz="1800" dirty="0">
                <a:solidFill>
                  <a:srgbClr val="FFFF00"/>
                </a:solidFill>
              </a:rPr>
              <a:t>Disclosure of Violation</a:t>
            </a:r>
          </a:p>
          <a:p>
            <a:pPr lvl="1">
              <a:buClr>
                <a:srgbClr val="FFFF00"/>
              </a:buClr>
              <a:buFont typeface="Wingdings" panose="05000000000000000000" pitchFamily="2" charset="2"/>
              <a:buChar char="§"/>
            </a:pPr>
            <a:r>
              <a:rPr lang="en-US" sz="1800" dirty="0">
                <a:solidFill>
                  <a:srgbClr val="FFFF00"/>
                </a:solidFill>
              </a:rPr>
              <a:t>Request for Extension</a:t>
            </a:r>
          </a:p>
          <a:p>
            <a:pPr lvl="1">
              <a:buClr>
                <a:srgbClr val="FFFF00"/>
              </a:buClr>
              <a:buFont typeface="Wingdings" panose="05000000000000000000" pitchFamily="2" charset="2"/>
              <a:buChar char="§"/>
            </a:pPr>
            <a:r>
              <a:rPr lang="en-US" sz="1800" dirty="0">
                <a:solidFill>
                  <a:srgbClr val="FFFF00"/>
                </a:solidFill>
              </a:rPr>
              <a:t>Privilege and the Audit Privilege Act</a:t>
            </a:r>
          </a:p>
          <a:p>
            <a:pPr lvl="1">
              <a:buClr>
                <a:srgbClr val="FFFF00"/>
              </a:buClr>
              <a:buFont typeface="Wingdings" panose="05000000000000000000" pitchFamily="2" charset="2"/>
              <a:buChar char="§"/>
            </a:pPr>
            <a:r>
              <a:rPr lang="en-US" sz="1800" dirty="0">
                <a:solidFill>
                  <a:srgbClr val="FFFF00"/>
                </a:solidFill>
              </a:rPr>
              <a:t>Immunity and the Audit Privilege Act</a:t>
            </a:r>
          </a:p>
          <a:p>
            <a:pPr lvl="1">
              <a:buClr>
                <a:srgbClr val="FFFF00"/>
              </a:buClr>
              <a:buFont typeface="Wingdings" panose="05000000000000000000" pitchFamily="2" charset="2"/>
              <a:buChar char="§"/>
            </a:pPr>
            <a:r>
              <a:rPr lang="en-US" sz="1800" dirty="0">
                <a:solidFill>
                  <a:srgbClr val="FFFF00"/>
                </a:solidFill>
              </a:rPr>
              <a:t>Questions and Answers</a:t>
            </a:r>
          </a:p>
          <a:p>
            <a:pPr>
              <a:buClr>
                <a:srgbClr val="FFFF00"/>
              </a:buClr>
              <a:buFont typeface="Wingdings" panose="05000000000000000000" pitchFamily="2" charset="2"/>
              <a:buChar char="§"/>
            </a:pPr>
            <a:r>
              <a:rPr lang="en-US" sz="2400" dirty="0">
                <a:solidFill>
                  <a:srgbClr val="FFFF00"/>
                </a:solidFill>
              </a:rPr>
              <a:t>Appendix A: Environmental, Health, and Safety Audit Privilege Act</a:t>
            </a:r>
          </a:p>
          <a:p>
            <a:pPr>
              <a:buClr>
                <a:srgbClr val="FFFF00"/>
              </a:buClr>
              <a:buFont typeface="Wingdings" panose="05000000000000000000" pitchFamily="2" charset="2"/>
              <a:buChar char="§"/>
            </a:pPr>
            <a:r>
              <a:rPr lang="en-US" sz="2400" dirty="0">
                <a:solidFill>
                  <a:srgbClr val="FFFF00"/>
                </a:solidFill>
              </a:rPr>
              <a:t>Appendices C-F: Model correspondence</a:t>
            </a:r>
          </a:p>
        </p:txBody>
      </p:sp>
    </p:spTree>
    <p:extLst>
      <p:ext uri="{BB962C8B-B14F-4D97-AF65-F5344CB8AC3E}">
        <p14:creationId xmlns:p14="http://schemas.microsoft.com/office/powerpoint/2010/main" val="115137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000" dirty="0">
                <a:solidFill>
                  <a:srgbClr val="FFFF00"/>
                </a:solidFill>
              </a:rPr>
              <a:t>TCEQ Does Not Have Delegated Enforcement Authority</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EPA Programs</a:t>
            </a:r>
          </a:p>
          <a:p>
            <a:pPr lvl="1">
              <a:buClr>
                <a:srgbClr val="FFFF00"/>
              </a:buClr>
              <a:buFont typeface="Wingdings" panose="05000000000000000000" pitchFamily="2" charset="2"/>
              <a:buChar char="§"/>
            </a:pPr>
            <a:r>
              <a:rPr lang="en-US" sz="2000" dirty="0">
                <a:solidFill>
                  <a:srgbClr val="FFFF00"/>
                </a:solidFill>
                <a:latin typeface="+mn-lt"/>
              </a:rPr>
              <a:t>Toxic Substance Control Act (TSCA)</a:t>
            </a:r>
          </a:p>
          <a:p>
            <a:pPr lvl="1">
              <a:buClr>
                <a:srgbClr val="FFFF00"/>
              </a:buClr>
              <a:buFont typeface="Wingdings" panose="05000000000000000000" pitchFamily="2" charset="2"/>
              <a:buChar char="§"/>
            </a:pPr>
            <a:r>
              <a:rPr lang="en-US" sz="2000" dirty="0">
                <a:solidFill>
                  <a:srgbClr val="FFFF00"/>
                </a:solidFill>
                <a:latin typeface="+mn-lt"/>
              </a:rPr>
              <a:t>Toxic Release Inventory (TRI)</a:t>
            </a:r>
          </a:p>
          <a:p>
            <a:pPr lvl="1">
              <a:buClr>
                <a:srgbClr val="FFFF00"/>
              </a:buClr>
              <a:buFont typeface="Wingdings" panose="05000000000000000000" pitchFamily="2" charset="2"/>
              <a:buChar char="§"/>
            </a:pPr>
            <a:r>
              <a:rPr lang="en-US" sz="2000" dirty="0">
                <a:solidFill>
                  <a:srgbClr val="FFFF00"/>
                </a:solidFill>
                <a:latin typeface="+mn-lt"/>
              </a:rPr>
              <a:t>Federal Insecticide, Fungicide, and Rodenticide Act (FIFRA)</a:t>
            </a:r>
          </a:p>
          <a:p>
            <a:pPr lvl="1">
              <a:buClr>
                <a:srgbClr val="FFFF00"/>
              </a:buClr>
              <a:buFont typeface="Wingdings" panose="05000000000000000000" pitchFamily="2" charset="2"/>
              <a:buChar char="§"/>
            </a:pPr>
            <a:r>
              <a:rPr lang="en-US" sz="2000" dirty="0">
                <a:solidFill>
                  <a:srgbClr val="FFFF00"/>
                </a:solidFill>
                <a:latin typeface="+mn-lt"/>
              </a:rPr>
              <a:t>Clean Water Act 404</a:t>
            </a:r>
          </a:p>
        </p:txBody>
      </p:sp>
    </p:spTree>
    <p:extLst>
      <p:ext uri="{BB962C8B-B14F-4D97-AF65-F5344CB8AC3E}">
        <p14:creationId xmlns:p14="http://schemas.microsoft.com/office/powerpoint/2010/main" val="1955043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Summary</a:t>
            </a:r>
          </a:p>
        </p:txBody>
      </p:sp>
      <p:sp>
        <p:nvSpPr>
          <p:cNvPr id="3" name="Content Placeholder 2"/>
          <p:cNvSpPr>
            <a:spLocks noGrp="1"/>
          </p:cNvSpPr>
          <p:nvPr>
            <p:ph idx="1"/>
          </p:nvPr>
        </p:nvSpPr>
        <p:spPr/>
        <p:txBody>
          <a:bodyPr>
            <a:noAutofit/>
          </a:bodyPr>
          <a:lstStyle/>
          <a:p>
            <a:pPr>
              <a:buClr>
                <a:srgbClr val="FFFF00"/>
              </a:buClr>
              <a:buFont typeface="Wingdings" panose="05000000000000000000" pitchFamily="2" charset="2"/>
              <a:buChar char="§"/>
            </a:pPr>
            <a:r>
              <a:rPr lang="en-US" sz="2400" dirty="0">
                <a:solidFill>
                  <a:srgbClr val="FFFF00"/>
                </a:solidFill>
              </a:rPr>
              <a:t>NOAs, DOVs, and any other Audit Privilege Act correspondence are not privileged or confidential</a:t>
            </a:r>
          </a:p>
          <a:p>
            <a:pPr>
              <a:buClr>
                <a:srgbClr val="FFFF00"/>
              </a:buClr>
              <a:buFont typeface="Wingdings" panose="05000000000000000000" pitchFamily="2" charset="2"/>
              <a:buChar char="§"/>
            </a:pPr>
            <a:r>
              <a:rPr lang="en-US" sz="2400" dirty="0">
                <a:solidFill>
                  <a:srgbClr val="FFFF00"/>
                </a:solidFill>
              </a:rPr>
              <a:t>Immunity from administrative or civil penalties is conditionally granted only if:</a:t>
            </a:r>
          </a:p>
          <a:p>
            <a:pPr lvl="1">
              <a:buClr>
                <a:srgbClr val="FFFF00"/>
              </a:buClr>
              <a:buFont typeface="Wingdings" panose="05000000000000000000" pitchFamily="2" charset="2"/>
              <a:buChar char="§"/>
            </a:pPr>
            <a:r>
              <a:rPr lang="en-US" sz="1800" dirty="0">
                <a:solidFill>
                  <a:srgbClr val="FFFF00"/>
                </a:solidFill>
                <a:latin typeface="+mn-lt"/>
              </a:rPr>
              <a:t>Proper NOA submitted</a:t>
            </a:r>
          </a:p>
          <a:p>
            <a:pPr lvl="1">
              <a:buClr>
                <a:srgbClr val="FFFF00"/>
              </a:buClr>
              <a:buFont typeface="Wingdings" panose="05000000000000000000" pitchFamily="2" charset="2"/>
              <a:buChar char="§"/>
            </a:pPr>
            <a:r>
              <a:rPr lang="en-US" sz="1800" dirty="0">
                <a:solidFill>
                  <a:srgbClr val="FFFF00"/>
                </a:solidFill>
                <a:latin typeface="+mn-lt"/>
              </a:rPr>
              <a:t>Prompt, voluntary DOV submitted</a:t>
            </a:r>
          </a:p>
          <a:p>
            <a:pPr lvl="1">
              <a:buClr>
                <a:srgbClr val="FFFF00"/>
              </a:buClr>
              <a:buFont typeface="Wingdings" panose="05000000000000000000" pitchFamily="2" charset="2"/>
              <a:buChar char="§"/>
            </a:pPr>
            <a:r>
              <a:rPr lang="en-US" sz="1800" dirty="0">
                <a:solidFill>
                  <a:srgbClr val="FFFF00"/>
                </a:solidFill>
                <a:latin typeface="+mn-lt"/>
              </a:rPr>
              <a:t>Violations corrected within a reasonable amount of time</a:t>
            </a:r>
          </a:p>
          <a:p>
            <a:pPr>
              <a:buClr>
                <a:srgbClr val="FFFF00"/>
              </a:buClr>
              <a:buFont typeface="Wingdings" panose="05000000000000000000" pitchFamily="2" charset="2"/>
              <a:buChar char="§"/>
            </a:pPr>
            <a:r>
              <a:rPr lang="en-US" sz="2400" dirty="0">
                <a:solidFill>
                  <a:srgbClr val="FFFF00"/>
                </a:solidFill>
              </a:rPr>
              <a:t>Conducting audits under the Audit Privilege Act avails an owner to compliance history benefits</a:t>
            </a:r>
          </a:p>
        </p:txBody>
      </p:sp>
    </p:spTree>
    <p:extLst>
      <p:ext uri="{BB962C8B-B14F-4D97-AF65-F5344CB8AC3E}">
        <p14:creationId xmlns:p14="http://schemas.microsoft.com/office/powerpoint/2010/main" val="1035308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000" dirty="0">
                <a:solidFill>
                  <a:srgbClr val="FFFF00"/>
                </a:solidFill>
              </a:rPr>
              <a:t>Points of Contact</a:t>
            </a:r>
          </a:p>
        </p:txBody>
      </p:sp>
      <p:sp>
        <p:nvSpPr>
          <p:cNvPr id="3" name="Content Placeholder 2"/>
          <p:cNvSpPr>
            <a:spLocks noGrp="1"/>
          </p:cNvSpPr>
          <p:nvPr>
            <p:ph idx="1"/>
          </p:nvPr>
        </p:nvSpPr>
        <p:spPr>
          <a:xfrm>
            <a:off x="457200" y="2286000"/>
            <a:ext cx="4267200" cy="3657600"/>
          </a:xfrm>
        </p:spPr>
        <p:txBody>
          <a:bodyPr/>
          <a:lstStyle/>
          <a:p>
            <a:pPr marL="0" indent="0" algn="ctr">
              <a:buClr>
                <a:srgbClr val="FFFF00"/>
              </a:buClr>
              <a:buNone/>
            </a:pPr>
            <a:r>
              <a:rPr lang="en-US" sz="2400" b="1" dirty="0">
                <a:solidFill>
                  <a:srgbClr val="FFFF00"/>
                </a:solidFill>
              </a:rPr>
              <a:t>Litigation Division Program Staff</a:t>
            </a:r>
          </a:p>
          <a:p>
            <a:pPr>
              <a:buClr>
                <a:srgbClr val="FFFF00"/>
              </a:buClr>
              <a:buFont typeface="Wingdings" panose="05000000000000000000" pitchFamily="2" charset="2"/>
              <a:buChar char="§"/>
            </a:pPr>
            <a:r>
              <a:rPr lang="en-US" sz="2400" dirty="0">
                <a:solidFill>
                  <a:srgbClr val="FFFF00"/>
                </a:solidFill>
              </a:rPr>
              <a:t>Elizabeth Lieberknecht</a:t>
            </a:r>
          </a:p>
          <a:p>
            <a:pPr lvl="1">
              <a:buClr>
                <a:srgbClr val="FFFF00"/>
              </a:buClr>
              <a:buFont typeface="Wingdings" panose="05000000000000000000" pitchFamily="2" charset="2"/>
              <a:buChar char="§"/>
            </a:pPr>
            <a:r>
              <a:rPr lang="en-US" sz="1800" dirty="0">
                <a:solidFill>
                  <a:srgbClr val="FFFF00"/>
                </a:solidFill>
                <a:latin typeface="+mn-lt"/>
              </a:rPr>
              <a:t>(512) 239-0620</a:t>
            </a:r>
          </a:p>
          <a:p>
            <a:pPr lvl="0">
              <a:buClr>
                <a:srgbClr val="FFFF00"/>
              </a:buClr>
              <a:buFont typeface="Wingdings" panose="05000000000000000000" pitchFamily="2" charset="2"/>
              <a:buChar char="§"/>
            </a:pPr>
            <a:endParaRPr lang="en-US" sz="2000" dirty="0">
              <a:solidFill>
                <a:srgbClr val="FFFF00"/>
              </a:solidFill>
            </a:endParaRPr>
          </a:p>
          <a:p>
            <a:pPr>
              <a:buClr>
                <a:srgbClr val="FFFF00"/>
              </a:buClr>
              <a:buFont typeface="Wingdings" panose="05000000000000000000" pitchFamily="2" charset="2"/>
              <a:buChar char="§"/>
            </a:pPr>
            <a:endParaRPr lang="en-US" dirty="0">
              <a:solidFill>
                <a:srgbClr val="FFFF00"/>
              </a:solidFill>
            </a:endParaRPr>
          </a:p>
        </p:txBody>
      </p:sp>
      <p:sp>
        <p:nvSpPr>
          <p:cNvPr id="4" name="Content Placeholder 2"/>
          <p:cNvSpPr txBox="1">
            <a:spLocks/>
          </p:cNvSpPr>
          <p:nvPr/>
        </p:nvSpPr>
        <p:spPr bwMode="auto">
          <a:xfrm>
            <a:off x="5257800" y="2286000"/>
            <a:ext cx="33528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Clr>
                <a:srgbClr val="FFFF00"/>
              </a:buClr>
            </a:pPr>
            <a:r>
              <a:rPr lang="en-US" sz="2400" b="1" kern="0" dirty="0">
                <a:solidFill>
                  <a:srgbClr val="FFFF00"/>
                </a:solidFill>
              </a:rPr>
              <a:t>Audit Privilege Act Program Staff</a:t>
            </a:r>
          </a:p>
          <a:p>
            <a:pPr>
              <a:buClr>
                <a:srgbClr val="FFFF00"/>
              </a:buClr>
              <a:buFont typeface="Wingdings" panose="05000000000000000000" pitchFamily="2" charset="2"/>
              <a:buChar char="§"/>
            </a:pPr>
            <a:r>
              <a:rPr lang="en-US" sz="2400" kern="0" dirty="0">
                <a:solidFill>
                  <a:srgbClr val="FFFF00"/>
                </a:solidFill>
              </a:rPr>
              <a:t>Robyn Babyak</a:t>
            </a:r>
          </a:p>
          <a:p>
            <a:pPr lvl="1">
              <a:buClr>
                <a:srgbClr val="FFFF00"/>
              </a:buClr>
              <a:buFont typeface="Wingdings" panose="05000000000000000000" pitchFamily="2" charset="2"/>
              <a:buChar char="§"/>
            </a:pPr>
            <a:r>
              <a:rPr lang="en-US" sz="2200" kern="0" dirty="0">
                <a:solidFill>
                  <a:srgbClr val="FFFF00"/>
                </a:solidFill>
              </a:rPr>
              <a:t>(512) 239-1853</a:t>
            </a:r>
          </a:p>
          <a:p>
            <a:pPr>
              <a:buClr>
                <a:srgbClr val="FFFF00"/>
              </a:buClr>
              <a:buFont typeface="Wingdings" panose="05000000000000000000" pitchFamily="2" charset="2"/>
              <a:buChar char="§"/>
            </a:pPr>
            <a:r>
              <a:rPr lang="en-US" sz="2400" kern="0" dirty="0">
                <a:solidFill>
                  <a:srgbClr val="FFFF00"/>
                </a:solidFill>
              </a:rPr>
              <a:t>Trina Grieco</a:t>
            </a:r>
          </a:p>
          <a:p>
            <a:pPr lvl="1">
              <a:buClr>
                <a:srgbClr val="FFFF00"/>
              </a:buClr>
              <a:buFont typeface="Wingdings" panose="05000000000000000000" pitchFamily="2" charset="2"/>
              <a:buChar char="§"/>
            </a:pPr>
            <a:r>
              <a:rPr lang="en-US" sz="1800" kern="0" dirty="0">
                <a:solidFill>
                  <a:srgbClr val="FFFF00"/>
                </a:solidFill>
                <a:latin typeface="+mn-lt"/>
              </a:rPr>
              <a:t>(210) 403-4006</a:t>
            </a:r>
          </a:p>
          <a:p>
            <a:pPr>
              <a:buClr>
                <a:srgbClr val="FFFF00"/>
              </a:buClr>
              <a:buFont typeface="Wingdings" panose="05000000000000000000" pitchFamily="2" charset="2"/>
              <a:buChar char="§"/>
            </a:pPr>
            <a:r>
              <a:rPr lang="en-US" sz="2400" kern="0" dirty="0">
                <a:solidFill>
                  <a:srgbClr val="FFFF00"/>
                </a:solidFill>
              </a:rPr>
              <a:t>Rebecca Johnson</a:t>
            </a:r>
          </a:p>
          <a:p>
            <a:pPr lvl="1">
              <a:buClr>
                <a:srgbClr val="FFFF00"/>
              </a:buClr>
              <a:buFont typeface="Wingdings" panose="05000000000000000000" pitchFamily="2" charset="2"/>
              <a:buChar char="§"/>
            </a:pPr>
            <a:r>
              <a:rPr lang="en-US" sz="1600" kern="0" dirty="0">
                <a:solidFill>
                  <a:srgbClr val="FFFF00"/>
                </a:solidFill>
                <a:latin typeface="+mn-lt"/>
              </a:rPr>
              <a:t>(361) 825-3423</a:t>
            </a:r>
          </a:p>
          <a:p>
            <a:pPr>
              <a:buClr>
                <a:srgbClr val="FFFF00"/>
              </a:buClr>
              <a:buFont typeface="Wingdings" panose="05000000000000000000" pitchFamily="2" charset="2"/>
              <a:buChar char="§"/>
            </a:pPr>
            <a:r>
              <a:rPr lang="en-US" sz="2400" kern="0" dirty="0">
                <a:solidFill>
                  <a:srgbClr val="FFFF00"/>
                </a:solidFill>
              </a:rPr>
              <a:t>Suzanne Walrath</a:t>
            </a:r>
          </a:p>
          <a:p>
            <a:pPr lvl="1">
              <a:buClr>
                <a:srgbClr val="FFFF00"/>
              </a:buClr>
              <a:buFont typeface="Wingdings" panose="05000000000000000000" pitchFamily="2" charset="2"/>
              <a:buChar char="§"/>
            </a:pPr>
            <a:r>
              <a:rPr lang="en-US" sz="1800" kern="0" dirty="0">
                <a:solidFill>
                  <a:srgbClr val="FFFF00"/>
                </a:solidFill>
                <a:latin typeface="+mn-lt"/>
              </a:rPr>
              <a:t>(512) 239-2134</a:t>
            </a:r>
          </a:p>
          <a:p>
            <a:pPr lvl="1">
              <a:buClr>
                <a:srgbClr val="FFFF00"/>
              </a:buClr>
              <a:buFont typeface="Wingdings" panose="05000000000000000000" pitchFamily="2" charset="2"/>
              <a:buChar char="§"/>
            </a:pPr>
            <a:endParaRPr lang="en-US" sz="1800" kern="0" dirty="0">
              <a:solidFill>
                <a:srgbClr val="FFFF00"/>
              </a:solidFill>
              <a:latin typeface="+mn-lt"/>
            </a:endParaRPr>
          </a:p>
        </p:txBody>
      </p:sp>
    </p:spTree>
    <p:extLst>
      <p:ext uri="{BB962C8B-B14F-4D97-AF65-F5344CB8AC3E}">
        <p14:creationId xmlns:p14="http://schemas.microsoft.com/office/powerpoint/2010/main" val="3479646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Questions</a:t>
            </a:r>
          </a:p>
        </p:txBody>
      </p:sp>
    </p:spTree>
    <p:extLst>
      <p:ext uri="{BB962C8B-B14F-4D97-AF65-F5344CB8AC3E}">
        <p14:creationId xmlns:p14="http://schemas.microsoft.com/office/powerpoint/2010/main" val="1959160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3352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mn-lt"/>
                <a:ea typeface="+mj-ea"/>
                <a:cs typeface="+mj-cs"/>
              </a:rPr>
              <a:t>Michael De La Cruz</a:t>
            </a:r>
            <a:br>
              <a:rPr kumimoji="0" lang="en-US" sz="2400" b="1" i="0" u="none" strike="noStrike" kern="1200" cap="none" spc="0" normalizeH="0" baseline="0" noProof="0" dirty="0">
                <a:ln>
                  <a:noFill/>
                </a:ln>
                <a:solidFill>
                  <a:srgbClr val="FFFF00"/>
                </a:solidFill>
                <a:effectLst/>
                <a:uLnTx/>
                <a:uFillTx/>
                <a:latin typeface="+mn-lt"/>
                <a:ea typeface="+mj-ea"/>
                <a:cs typeface="+mj-cs"/>
              </a:rPr>
            </a:br>
            <a:r>
              <a:rPr kumimoji="0" lang="en-US" sz="2400" b="1" i="0" u="none" strike="noStrike" kern="1200" cap="none" spc="0" normalizeH="0" baseline="0" noProof="0" dirty="0">
                <a:ln>
                  <a:noFill/>
                </a:ln>
                <a:solidFill>
                  <a:srgbClr val="FFFF00"/>
                </a:solidFill>
                <a:effectLst/>
                <a:uLnTx/>
                <a:uFillTx/>
                <a:latin typeface="+mn-lt"/>
                <a:ea typeface="+mj-ea"/>
                <a:cs typeface="+mj-cs"/>
              </a:rPr>
              <a:t>Texas Commission on Environmental Quality</a:t>
            </a:r>
            <a:br>
              <a:rPr kumimoji="0" lang="en-US" sz="2400" b="1" i="0" u="none" strike="noStrike" kern="1200" cap="none" spc="0" normalizeH="0" baseline="0" noProof="0" dirty="0">
                <a:ln>
                  <a:noFill/>
                </a:ln>
                <a:solidFill>
                  <a:srgbClr val="FFFF00"/>
                </a:solidFill>
                <a:effectLst/>
                <a:uLnTx/>
                <a:uFillTx/>
                <a:latin typeface="+mn-lt"/>
                <a:ea typeface="+mj-ea"/>
                <a:cs typeface="+mj-cs"/>
              </a:rPr>
            </a:br>
            <a:r>
              <a:rPr kumimoji="0" lang="en-US" sz="2400" b="1" i="0" u="none" strike="noStrike" kern="1200" cap="none" spc="0" normalizeH="0" baseline="0" noProof="0" dirty="0">
                <a:ln>
                  <a:noFill/>
                </a:ln>
                <a:solidFill>
                  <a:srgbClr val="FFFF00"/>
                </a:solidFill>
                <a:effectLst/>
                <a:uLnTx/>
                <a:uFillTx/>
                <a:latin typeface="+mn-lt"/>
                <a:ea typeface="+mj-ea"/>
                <a:cs typeface="+mj-cs"/>
              </a:rPr>
              <a:t>Enforcement Division</a:t>
            </a:r>
            <a:br>
              <a:rPr kumimoji="0" lang="en-US" sz="2400" b="1" i="0" u="none" strike="noStrike" kern="1200" cap="none" spc="0" normalizeH="0" baseline="0" noProof="0" dirty="0">
                <a:ln>
                  <a:noFill/>
                </a:ln>
                <a:solidFill>
                  <a:srgbClr val="FFFF00"/>
                </a:solidFill>
                <a:effectLst/>
                <a:uLnTx/>
                <a:uFillTx/>
                <a:latin typeface="+mn-lt"/>
                <a:ea typeface="+mj-ea"/>
                <a:cs typeface="+mj-cs"/>
              </a:rPr>
            </a:br>
            <a:r>
              <a:rPr kumimoji="0" lang="en-US" sz="2400" b="1" i="0" u="none" strike="noStrike" kern="1200" cap="none" spc="0" normalizeH="0" baseline="0" noProof="0" dirty="0">
                <a:ln>
                  <a:noFill/>
                </a:ln>
                <a:solidFill>
                  <a:srgbClr val="FFFF00"/>
                </a:solidFill>
                <a:effectLst/>
                <a:uLnTx/>
                <a:uFillTx/>
                <a:latin typeface="+mn-lt"/>
                <a:ea typeface="+mj-ea"/>
                <a:cs typeface="+mj-cs"/>
              </a:rPr>
              <a:t>(512) 239-0259</a:t>
            </a:r>
            <a:br>
              <a:rPr kumimoji="0" lang="en-US" sz="2400" b="1" i="0" u="none" strike="noStrike" kern="1200" cap="none" spc="0" normalizeH="0" baseline="0" noProof="0" dirty="0">
                <a:ln>
                  <a:noFill/>
                </a:ln>
                <a:solidFill>
                  <a:srgbClr val="FFFF00"/>
                </a:solidFill>
                <a:effectLst/>
                <a:uLnTx/>
                <a:uFillTx/>
                <a:latin typeface="+mn-lt"/>
                <a:ea typeface="+mj-ea"/>
                <a:cs typeface="+mj-cs"/>
              </a:rPr>
            </a:br>
            <a:r>
              <a:rPr kumimoji="0" lang="en-US" sz="2400" b="1" i="0" u="none" strike="noStrike" kern="1200" cap="none" spc="0" normalizeH="0" baseline="0" noProof="0" dirty="0">
                <a:ln>
                  <a:noFill/>
                </a:ln>
                <a:solidFill>
                  <a:srgbClr val="FFFF00"/>
                </a:solidFill>
                <a:effectLst/>
                <a:uLnTx/>
                <a:uFillTx/>
                <a:latin typeface="+mn-lt"/>
                <a:ea typeface="+mj-ea"/>
                <a:cs typeface="+mj-cs"/>
              </a:rPr>
              <a:t>Michael.DeLaCruz@tceq.texas.gov</a:t>
            </a:r>
          </a:p>
        </p:txBody>
      </p:sp>
      <p:pic>
        <p:nvPicPr>
          <p:cNvPr id="5" name="Picture 4" descr="TakeCareOfTexas.org" title="Take Care of Texa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971800"/>
            <a:ext cx="8153400" cy="2915158"/>
          </a:xfrm>
          <a:prstGeom prst="rect">
            <a:avLst/>
          </a:prstGeom>
        </p:spPr>
      </p:pic>
    </p:spTree>
    <p:extLst>
      <p:ext uri="{BB962C8B-B14F-4D97-AF65-F5344CB8AC3E}">
        <p14:creationId xmlns:p14="http://schemas.microsoft.com/office/powerpoint/2010/main" val="195413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Guide to Audit Privilege Act</a:t>
            </a:r>
            <a:endParaRPr lang="en-US" dirty="0"/>
          </a:p>
        </p:txBody>
      </p:sp>
      <p:sp>
        <p:nvSpPr>
          <p:cNvPr id="3" name="Content Placeholder 2"/>
          <p:cNvSpPr>
            <a:spLocks noGrp="1"/>
          </p:cNvSpPr>
          <p:nvPr>
            <p:ph idx="1"/>
          </p:nvPr>
        </p:nvSpPr>
        <p:spPr/>
        <p:txBody>
          <a:bodyPr/>
          <a:lstStyle/>
          <a:p>
            <a:pPr lvl="0">
              <a:buClr>
                <a:srgbClr val="FFFF00"/>
              </a:buClr>
              <a:buFont typeface="Wingdings" panose="05000000000000000000" pitchFamily="2" charset="2"/>
              <a:buChar char="§"/>
            </a:pPr>
            <a:r>
              <a:rPr lang="en-US" sz="2400" dirty="0">
                <a:solidFill>
                  <a:srgbClr val="FFFF00"/>
                </a:solidFill>
              </a:rPr>
              <a:t>Historical Background</a:t>
            </a:r>
          </a:p>
          <a:p>
            <a:pPr lvl="1">
              <a:buClr>
                <a:srgbClr val="FFFF00"/>
              </a:buClr>
              <a:buFont typeface="Wingdings" panose="05000000000000000000" pitchFamily="2" charset="2"/>
              <a:buChar char="§"/>
            </a:pPr>
            <a:r>
              <a:rPr lang="en-US" sz="1800" dirty="0">
                <a:solidFill>
                  <a:srgbClr val="FFFF00"/>
                </a:solidFill>
                <a:latin typeface="+mn-lt"/>
              </a:rPr>
              <a:t>In 1995, 74</a:t>
            </a:r>
            <a:r>
              <a:rPr lang="en-US" sz="1800" baseline="30000" dirty="0">
                <a:solidFill>
                  <a:srgbClr val="FFFF00"/>
                </a:solidFill>
                <a:latin typeface="+mn-lt"/>
              </a:rPr>
              <a:t>th</a:t>
            </a:r>
            <a:r>
              <a:rPr lang="en-US" sz="1800" dirty="0">
                <a:solidFill>
                  <a:srgbClr val="FFFF00"/>
                </a:solidFill>
                <a:latin typeface="+mn-lt"/>
              </a:rPr>
              <a:t> Texas Legislature passed House Bill 2473</a:t>
            </a:r>
          </a:p>
          <a:p>
            <a:pPr lvl="2">
              <a:buClr>
                <a:srgbClr val="FFFF00"/>
              </a:buClr>
              <a:buFont typeface="Wingdings" panose="05000000000000000000" pitchFamily="2" charset="2"/>
              <a:buChar char="§"/>
            </a:pPr>
            <a:r>
              <a:rPr lang="en-US" sz="1600" dirty="0">
                <a:solidFill>
                  <a:srgbClr val="FFFF00"/>
                </a:solidFill>
                <a:latin typeface="+mn-lt"/>
              </a:rPr>
              <a:t>Incentives for persons to conduct voluntary audits to determine compliance with environmental, health, and safety regulations and to implement prompt corrective action</a:t>
            </a:r>
          </a:p>
          <a:p>
            <a:pPr lvl="2">
              <a:buClr>
                <a:srgbClr val="FFFF00"/>
              </a:buClr>
              <a:buFont typeface="Wingdings" panose="05000000000000000000" pitchFamily="2" charset="2"/>
              <a:buChar char="§"/>
            </a:pPr>
            <a:r>
              <a:rPr lang="en-US" sz="1600" dirty="0">
                <a:solidFill>
                  <a:srgbClr val="FFFF00"/>
                </a:solidFill>
                <a:latin typeface="+mn-lt"/>
              </a:rPr>
              <a:t>Provided limited evidentiary privilege for certain information gathered in a voluntary self-audit</a:t>
            </a:r>
          </a:p>
          <a:p>
            <a:pPr lvl="2">
              <a:buClr>
                <a:srgbClr val="FFFF00"/>
              </a:buClr>
              <a:buFont typeface="Wingdings" panose="05000000000000000000" pitchFamily="2" charset="2"/>
              <a:buChar char="§"/>
            </a:pPr>
            <a:r>
              <a:rPr lang="en-US" sz="1600" dirty="0">
                <a:solidFill>
                  <a:srgbClr val="FFFF00"/>
                </a:solidFill>
                <a:latin typeface="+mn-lt"/>
              </a:rPr>
              <a:t>Provided immunity from administrative and civil penalties for certain violations voluntarily disclosed</a:t>
            </a:r>
          </a:p>
        </p:txBody>
      </p:sp>
    </p:spTree>
    <p:extLst>
      <p:ext uri="{BB962C8B-B14F-4D97-AF65-F5344CB8AC3E}">
        <p14:creationId xmlns:p14="http://schemas.microsoft.com/office/powerpoint/2010/main" val="49820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Guide to Audit Privilege Act</a:t>
            </a:r>
            <a:endParaRPr lang="en-US" dirty="0"/>
          </a:p>
        </p:txBody>
      </p:sp>
      <p:sp>
        <p:nvSpPr>
          <p:cNvPr id="3" name="Content Placeholder 2"/>
          <p:cNvSpPr>
            <a:spLocks noGrp="1"/>
          </p:cNvSpPr>
          <p:nvPr>
            <p:ph idx="1"/>
          </p:nvPr>
        </p:nvSpPr>
        <p:spPr/>
        <p:txBody>
          <a:bodyPr/>
          <a:lstStyle/>
          <a:p>
            <a:pPr lvl="0">
              <a:buClr>
                <a:srgbClr val="FFFF00"/>
              </a:buClr>
              <a:buFont typeface="Wingdings" panose="05000000000000000000" pitchFamily="2" charset="2"/>
              <a:buChar char="§"/>
            </a:pPr>
            <a:r>
              <a:rPr lang="en-US" sz="2400" dirty="0">
                <a:solidFill>
                  <a:srgbClr val="FFFF00"/>
                </a:solidFill>
              </a:rPr>
              <a:t>Historical Background</a:t>
            </a:r>
          </a:p>
          <a:p>
            <a:pPr lvl="1">
              <a:buClr>
                <a:srgbClr val="FFFF00"/>
              </a:buClr>
              <a:buFont typeface="Wingdings" panose="05000000000000000000" pitchFamily="2" charset="2"/>
              <a:buChar char="§"/>
            </a:pPr>
            <a:r>
              <a:rPr lang="en-US" sz="1800" dirty="0">
                <a:solidFill>
                  <a:srgbClr val="FFFF00"/>
                </a:solidFill>
                <a:latin typeface="+mn-lt"/>
              </a:rPr>
              <a:t>In 1997, 75</a:t>
            </a:r>
            <a:r>
              <a:rPr lang="en-US" sz="1800" baseline="30000" dirty="0">
                <a:solidFill>
                  <a:srgbClr val="FFFF00"/>
                </a:solidFill>
                <a:latin typeface="+mn-lt"/>
              </a:rPr>
              <a:t>th</a:t>
            </a:r>
            <a:r>
              <a:rPr lang="en-US" sz="1800" dirty="0">
                <a:solidFill>
                  <a:srgbClr val="FFFF00"/>
                </a:solidFill>
                <a:latin typeface="+mn-lt"/>
              </a:rPr>
              <a:t> Texas Legislature passed House Bill 3459</a:t>
            </a:r>
          </a:p>
          <a:p>
            <a:pPr lvl="2">
              <a:buClr>
                <a:srgbClr val="FFFF00"/>
              </a:buClr>
              <a:buFont typeface="Wingdings" panose="05000000000000000000" pitchFamily="2" charset="2"/>
              <a:buChar char="§"/>
            </a:pPr>
            <a:r>
              <a:rPr lang="en-US" sz="1600" dirty="0">
                <a:solidFill>
                  <a:srgbClr val="FFFF00"/>
                </a:solidFill>
                <a:latin typeface="+mn-lt"/>
              </a:rPr>
              <a:t>Changes did not significantly affect the way the Audit Privilege Act was implemented</a:t>
            </a:r>
          </a:p>
          <a:p>
            <a:pPr lvl="2">
              <a:buClr>
                <a:srgbClr val="FFFF00"/>
              </a:buClr>
              <a:buFont typeface="Wingdings" panose="05000000000000000000" pitchFamily="2" charset="2"/>
              <a:buChar char="§"/>
            </a:pPr>
            <a:r>
              <a:rPr lang="en-US" sz="1600" dirty="0">
                <a:solidFill>
                  <a:srgbClr val="FFFF00"/>
                </a:solidFill>
                <a:latin typeface="+mn-lt"/>
              </a:rPr>
              <a:t>Modified scope of audit privilege and immunity to remove references to criminal proceedings</a:t>
            </a:r>
          </a:p>
          <a:p>
            <a:pPr lvl="2">
              <a:buClr>
                <a:srgbClr val="FFFF00"/>
              </a:buClr>
              <a:buFont typeface="Wingdings" panose="05000000000000000000" pitchFamily="2" charset="2"/>
              <a:buChar char="§"/>
            </a:pPr>
            <a:r>
              <a:rPr lang="en-US" sz="1600" dirty="0">
                <a:solidFill>
                  <a:srgbClr val="FFFF00"/>
                </a:solidFill>
                <a:latin typeface="+mn-lt"/>
              </a:rPr>
              <a:t>Application of the Audit Privilege Act was more explicitly limited to State law</a:t>
            </a:r>
          </a:p>
          <a:p>
            <a:endParaRPr lang="en-US" dirty="0"/>
          </a:p>
        </p:txBody>
      </p:sp>
    </p:spTree>
    <p:extLst>
      <p:ext uri="{BB962C8B-B14F-4D97-AF65-F5344CB8AC3E}">
        <p14:creationId xmlns:p14="http://schemas.microsoft.com/office/powerpoint/2010/main" val="172939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Guide to Audit Privilege Act</a:t>
            </a:r>
            <a:endParaRPr lang="en-US" dirty="0"/>
          </a:p>
        </p:txBody>
      </p:sp>
      <p:sp>
        <p:nvSpPr>
          <p:cNvPr id="3" name="Content Placeholder 2"/>
          <p:cNvSpPr>
            <a:spLocks noGrp="1"/>
          </p:cNvSpPr>
          <p:nvPr>
            <p:ph idx="1"/>
          </p:nvPr>
        </p:nvSpPr>
        <p:spPr/>
        <p:txBody>
          <a:bodyPr/>
          <a:lstStyle/>
          <a:p>
            <a:pPr lvl="0">
              <a:buClr>
                <a:srgbClr val="FFFF00"/>
              </a:buClr>
              <a:buFont typeface="Wingdings" panose="05000000000000000000" pitchFamily="2" charset="2"/>
              <a:buChar char="§"/>
            </a:pPr>
            <a:r>
              <a:rPr lang="en-US" sz="2400" dirty="0">
                <a:solidFill>
                  <a:srgbClr val="FFFF00"/>
                </a:solidFill>
              </a:rPr>
              <a:t>Historical Background</a:t>
            </a:r>
          </a:p>
          <a:p>
            <a:pPr lvl="1">
              <a:buClr>
                <a:srgbClr val="FFFF00"/>
              </a:buClr>
              <a:buFont typeface="Wingdings" panose="05000000000000000000" pitchFamily="2" charset="2"/>
              <a:buChar char="§"/>
            </a:pPr>
            <a:r>
              <a:rPr lang="en-US" sz="1800" dirty="0">
                <a:solidFill>
                  <a:srgbClr val="FFFF00"/>
                </a:solidFill>
                <a:latin typeface="+mn-lt"/>
              </a:rPr>
              <a:t>In 2013, 83</a:t>
            </a:r>
            <a:r>
              <a:rPr lang="en-US" sz="1800" baseline="30000" dirty="0">
                <a:solidFill>
                  <a:srgbClr val="FFFF00"/>
                </a:solidFill>
                <a:latin typeface="+mn-lt"/>
              </a:rPr>
              <a:t>rd</a:t>
            </a:r>
            <a:r>
              <a:rPr lang="en-US" sz="1800" dirty="0">
                <a:solidFill>
                  <a:srgbClr val="FFFF00"/>
                </a:solidFill>
                <a:latin typeface="+mn-lt"/>
              </a:rPr>
              <a:t> Texas Legislature passed Senate Bill 1300</a:t>
            </a:r>
          </a:p>
          <a:p>
            <a:pPr lvl="2">
              <a:buClr>
                <a:srgbClr val="FFFF00"/>
              </a:buClr>
              <a:buFont typeface="Wingdings" panose="05000000000000000000" pitchFamily="2" charset="2"/>
              <a:buChar char="§"/>
            </a:pPr>
            <a:r>
              <a:rPr lang="en-US" sz="1600" dirty="0">
                <a:solidFill>
                  <a:srgbClr val="FFFF00"/>
                </a:solidFill>
              </a:rPr>
              <a:t>Changes did not significantly affect the way the Audit Privilege Act was implemented</a:t>
            </a:r>
          </a:p>
          <a:p>
            <a:pPr lvl="2">
              <a:buClr>
                <a:srgbClr val="FFFF00"/>
              </a:buClr>
              <a:buFont typeface="Wingdings" panose="05000000000000000000" pitchFamily="2" charset="2"/>
              <a:buChar char="§"/>
            </a:pPr>
            <a:r>
              <a:rPr lang="en-US" sz="1600" dirty="0">
                <a:solidFill>
                  <a:srgbClr val="FFFF00"/>
                </a:solidFill>
              </a:rPr>
              <a:t>Allowed prospective buyers of a regulated entity to be eligible for the incentives under the Audit Privilege Act</a:t>
            </a:r>
          </a:p>
          <a:p>
            <a:endParaRPr lang="en-US" dirty="0"/>
          </a:p>
        </p:txBody>
      </p:sp>
    </p:spTree>
    <p:extLst>
      <p:ext uri="{BB962C8B-B14F-4D97-AF65-F5344CB8AC3E}">
        <p14:creationId xmlns:p14="http://schemas.microsoft.com/office/powerpoint/2010/main" val="141411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FF00"/>
                </a:solidFill>
              </a:rPr>
              <a:t>Guide to Audit Privilege Act</a:t>
            </a:r>
            <a:endParaRPr lang="en-US" dirty="0"/>
          </a:p>
        </p:txBody>
      </p:sp>
      <p:sp>
        <p:nvSpPr>
          <p:cNvPr id="3" name="Content Placeholder 2"/>
          <p:cNvSpPr>
            <a:spLocks noGrp="1"/>
          </p:cNvSpPr>
          <p:nvPr>
            <p:ph idx="1"/>
          </p:nvPr>
        </p:nvSpPr>
        <p:spPr/>
        <p:txBody>
          <a:bodyPr/>
          <a:lstStyle/>
          <a:p>
            <a:pPr lvl="0">
              <a:buClr>
                <a:srgbClr val="FFFF00"/>
              </a:buClr>
              <a:buFont typeface="Wingdings" panose="05000000000000000000" pitchFamily="2" charset="2"/>
              <a:buChar char="§"/>
            </a:pPr>
            <a:r>
              <a:rPr lang="en-US" sz="2400" dirty="0">
                <a:solidFill>
                  <a:srgbClr val="FFFF00"/>
                </a:solidFill>
              </a:rPr>
              <a:t>Historical Background</a:t>
            </a:r>
          </a:p>
          <a:p>
            <a:pPr lvl="1">
              <a:buClr>
                <a:srgbClr val="FFFF00"/>
              </a:buClr>
              <a:buFont typeface="Wingdings" panose="05000000000000000000" pitchFamily="2" charset="2"/>
              <a:buChar char="§"/>
            </a:pPr>
            <a:r>
              <a:rPr lang="en-US" sz="1800" dirty="0">
                <a:solidFill>
                  <a:srgbClr val="FFFF00"/>
                </a:solidFill>
                <a:latin typeface="+mn-lt"/>
              </a:rPr>
              <a:t>In 2017, 85</a:t>
            </a:r>
            <a:r>
              <a:rPr lang="en-US" sz="1800" baseline="30000" dirty="0">
                <a:solidFill>
                  <a:srgbClr val="FFFF00"/>
                </a:solidFill>
                <a:latin typeface="+mn-lt"/>
              </a:rPr>
              <a:t>th</a:t>
            </a:r>
            <a:r>
              <a:rPr lang="en-US" sz="1800" dirty="0">
                <a:solidFill>
                  <a:srgbClr val="FFFF00"/>
                </a:solidFill>
                <a:latin typeface="+mn-lt"/>
              </a:rPr>
              <a:t> Texas Legislature passed Senate Bill 1488</a:t>
            </a:r>
          </a:p>
          <a:p>
            <a:pPr lvl="2">
              <a:buClr>
                <a:srgbClr val="FFFF00"/>
              </a:buClr>
              <a:buFont typeface="Wingdings" panose="05000000000000000000" pitchFamily="2" charset="2"/>
              <a:buChar char="§"/>
            </a:pPr>
            <a:r>
              <a:rPr lang="en-US" sz="1600" dirty="0">
                <a:solidFill>
                  <a:srgbClr val="FFFF00"/>
                </a:solidFill>
              </a:rPr>
              <a:t>Codified the Audit Privilege Act in </a:t>
            </a:r>
            <a:r>
              <a:rPr lang="en-US" sz="1600" cap="small" dirty="0">
                <a:solidFill>
                  <a:srgbClr val="FFFF00"/>
                </a:solidFill>
              </a:rPr>
              <a:t>Texas Health and Safety Code</a:t>
            </a:r>
            <a:r>
              <a:rPr lang="en-US" sz="1600" dirty="0">
                <a:solidFill>
                  <a:srgbClr val="FFFF00"/>
                </a:solidFill>
              </a:rPr>
              <a:t> ch. 1101</a:t>
            </a:r>
          </a:p>
          <a:p>
            <a:endParaRPr lang="en-US" dirty="0"/>
          </a:p>
        </p:txBody>
      </p:sp>
    </p:spTree>
    <p:extLst>
      <p:ext uri="{BB962C8B-B14F-4D97-AF65-F5344CB8AC3E}">
        <p14:creationId xmlns:p14="http://schemas.microsoft.com/office/powerpoint/2010/main" val="398629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dirty="0">
                <a:solidFill>
                  <a:srgbClr val="FFFF00"/>
                </a:solidFill>
              </a:rPr>
              <a:t>Guide to Audit Privilege Act</a:t>
            </a:r>
          </a:p>
        </p:txBody>
      </p:sp>
      <p:sp>
        <p:nvSpPr>
          <p:cNvPr id="3" name="Content Placeholder 2"/>
          <p:cNvSpPr>
            <a:spLocks noGrp="1"/>
          </p:cNvSpPr>
          <p:nvPr>
            <p:ph idx="1"/>
          </p:nvPr>
        </p:nvSpPr>
        <p:spPr/>
        <p:txBody>
          <a:bodyPr>
            <a:normAutofit/>
          </a:bodyPr>
          <a:lstStyle/>
          <a:p>
            <a:pPr>
              <a:buClr>
                <a:srgbClr val="FFFF00"/>
              </a:buClr>
              <a:buFont typeface="Wingdings" panose="05000000000000000000" pitchFamily="2" charset="2"/>
              <a:buChar char="§"/>
            </a:pPr>
            <a:r>
              <a:rPr lang="en-US" sz="2400" dirty="0">
                <a:solidFill>
                  <a:srgbClr val="FFFF00"/>
                </a:solidFill>
              </a:rPr>
              <a:t>Guidance for Submissions under Audit Privilege Act</a:t>
            </a:r>
          </a:p>
          <a:p>
            <a:pPr lvl="1">
              <a:buClr>
                <a:srgbClr val="FFFF00"/>
              </a:buClr>
              <a:buFont typeface="Wingdings" panose="05000000000000000000" pitchFamily="2" charset="2"/>
              <a:buChar char="§"/>
            </a:pPr>
            <a:r>
              <a:rPr lang="en-US" sz="1800" dirty="0">
                <a:solidFill>
                  <a:srgbClr val="FFFF00"/>
                </a:solidFill>
                <a:latin typeface="+mn-lt"/>
              </a:rPr>
              <a:t>Notice of Audit</a:t>
            </a:r>
          </a:p>
          <a:p>
            <a:pPr lvl="1">
              <a:buClr>
                <a:srgbClr val="FFFF00"/>
              </a:buClr>
              <a:buFont typeface="Wingdings" panose="05000000000000000000" pitchFamily="2" charset="2"/>
              <a:buChar char="§"/>
            </a:pPr>
            <a:r>
              <a:rPr lang="en-US" sz="1800" dirty="0">
                <a:solidFill>
                  <a:srgbClr val="FFFF00"/>
                </a:solidFill>
                <a:latin typeface="+mn-lt"/>
              </a:rPr>
              <a:t>Request for Extension</a:t>
            </a:r>
          </a:p>
          <a:p>
            <a:pPr lvl="1">
              <a:buClr>
                <a:srgbClr val="FFFF00"/>
              </a:buClr>
              <a:buFont typeface="Wingdings" panose="05000000000000000000" pitchFamily="2" charset="2"/>
              <a:buChar char="§"/>
            </a:pPr>
            <a:r>
              <a:rPr lang="en-US" sz="1800" dirty="0">
                <a:solidFill>
                  <a:srgbClr val="FFFF00"/>
                </a:solidFill>
                <a:latin typeface="+mn-lt"/>
              </a:rPr>
              <a:t>Disclosure of Violations</a:t>
            </a:r>
          </a:p>
        </p:txBody>
      </p:sp>
    </p:spTree>
    <p:extLst>
      <p:ext uri="{BB962C8B-B14F-4D97-AF65-F5344CB8AC3E}">
        <p14:creationId xmlns:p14="http://schemas.microsoft.com/office/powerpoint/2010/main" val="1877551985"/>
      </p:ext>
    </p:extLst>
  </p:cSld>
  <p:clrMapOvr>
    <a:masterClrMapping/>
  </p:clrMapOvr>
</p:sld>
</file>

<file path=ppt/theme/theme1.xml><?xml version="1.0" encoding="utf-8"?>
<a:theme xmlns:a="http://schemas.openxmlformats.org/drawingml/2006/main" name="Dark Room">
  <a:themeElements>
    <a:clrScheme name="Dark Room">
      <a:dk1>
        <a:srgbClr val="FDE869"/>
      </a:dk1>
      <a:lt1>
        <a:srgbClr val="003366"/>
      </a:lt1>
      <a:dk2>
        <a:srgbClr val="CCFFFF"/>
      </a:dk2>
      <a:lt2>
        <a:srgbClr val="000099"/>
      </a:lt2>
      <a:accent1>
        <a:srgbClr val="3366CC"/>
      </a:accent1>
      <a:accent2>
        <a:srgbClr val="00B000"/>
      </a:accent2>
      <a:accent3>
        <a:srgbClr val="AAAACA"/>
      </a:accent3>
      <a:accent4>
        <a:srgbClr val="D8C659"/>
      </a:accent4>
      <a:accent5>
        <a:srgbClr val="ADB8E2"/>
      </a:accent5>
      <a:accent6>
        <a:srgbClr val="009F00"/>
      </a:accent6>
      <a:hlink>
        <a:srgbClr val="66CCFF"/>
      </a:hlink>
      <a:folHlink>
        <a:srgbClr val="FFE70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folHlink"/>
            </a:solidFill>
            <a:effectLst/>
            <a:latin typeface="Arial" charset="0"/>
          </a:defRPr>
        </a:defPPr>
      </a:lstStyle>
    </a:lnDef>
  </a:objectDefaults>
  <a:extraClrSchemeLst>
    <a:extraClrScheme>
      <a:clrScheme name="powerpoint-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sa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sa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sa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sa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sa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sam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sa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sa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sa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sa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sa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werpoint-sample 13">
        <a:dk1>
          <a:srgbClr val="003366"/>
        </a:dk1>
        <a:lt1>
          <a:srgbClr val="FDE869"/>
        </a:lt1>
        <a:dk2>
          <a:srgbClr val="000099"/>
        </a:dk2>
        <a:lt2>
          <a:srgbClr val="CCFFFF"/>
        </a:lt2>
        <a:accent1>
          <a:srgbClr val="3366CC"/>
        </a:accent1>
        <a:accent2>
          <a:srgbClr val="00B000"/>
        </a:accent2>
        <a:accent3>
          <a:srgbClr val="AAAACA"/>
        </a:accent3>
        <a:accent4>
          <a:srgbClr val="D8C659"/>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int">
  <a:themeElements>
    <a:clrScheme name="Print">
      <a:dk1>
        <a:srgbClr val="000000"/>
      </a:dk1>
      <a:lt1>
        <a:srgbClr val="FFFFFF"/>
      </a:lt1>
      <a:dk2>
        <a:srgbClr val="000000"/>
      </a:dk2>
      <a:lt2>
        <a:srgbClr val="FFFFFF"/>
      </a:lt2>
      <a:accent1>
        <a:srgbClr val="3366CC"/>
      </a:accent1>
      <a:accent2>
        <a:srgbClr val="D8C659"/>
      </a:accent2>
      <a:accent3>
        <a:srgbClr val="7030A0"/>
      </a:accent3>
      <a:accent4>
        <a:srgbClr val="00B200"/>
      </a:accent4>
      <a:accent5>
        <a:srgbClr val="CB2F45"/>
      </a:accent5>
      <a:accent6>
        <a:srgbClr val="7AFF7A"/>
      </a:accent6>
      <a:hlink>
        <a:srgbClr val="000000"/>
      </a:hlink>
      <a:folHlink>
        <a:srgbClr val="0000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folHlink"/>
            </a:solidFill>
            <a:effectLst/>
            <a:latin typeface="Arial" charset="0"/>
          </a:defRPr>
        </a:defPPr>
      </a:lstStyle>
    </a:lnDef>
  </a:objectDefaults>
  <a:extraClrSchemeLst>
    <a:extraClrScheme>
      <a:clrScheme name="powerpoint-sa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sa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sa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sa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sa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sa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sam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sa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sa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sa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sa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sa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werpoint-sample 13">
        <a:dk1>
          <a:srgbClr val="003366"/>
        </a:dk1>
        <a:lt1>
          <a:srgbClr val="FDE869"/>
        </a:lt1>
        <a:dk2>
          <a:srgbClr val="000099"/>
        </a:dk2>
        <a:lt2>
          <a:srgbClr val="CCFFFF"/>
        </a:lt2>
        <a:accent1>
          <a:srgbClr val="3366CC"/>
        </a:accent1>
        <a:accent2>
          <a:srgbClr val="00B000"/>
        </a:accent2>
        <a:accent3>
          <a:srgbClr val="AAAACA"/>
        </a:accent3>
        <a:accent4>
          <a:srgbClr val="D8C659"/>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SBEA-TradeFair</Template>
  <TotalTime>5987</TotalTime>
  <Words>5057</Words>
  <Application>Microsoft Office PowerPoint</Application>
  <PresentationFormat>On-screen Show (4:3)</PresentationFormat>
  <Paragraphs>427</Paragraphs>
  <Slides>44</Slides>
  <Notes>44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Times New Roman</vt:lpstr>
      <vt:lpstr>Verdana</vt:lpstr>
      <vt:lpstr>Wingdings</vt:lpstr>
      <vt:lpstr>Dark Room</vt:lpstr>
      <vt:lpstr>Print</vt:lpstr>
      <vt:lpstr>Texas Environmental, Health, and Safety Audit Privilege Act</vt:lpstr>
      <vt:lpstr>Outline</vt:lpstr>
      <vt:lpstr>Guide to Audit Privilege Act</vt:lpstr>
      <vt:lpstr>Guide to Audit Privilege Act</vt:lpstr>
      <vt:lpstr>Guide to Audit Privilege Act</vt:lpstr>
      <vt:lpstr>Guide to Audit Privilege Act</vt:lpstr>
      <vt:lpstr>Guide to Audit Privilege Act</vt:lpstr>
      <vt:lpstr>Guide to Audit Privilege Act</vt:lpstr>
      <vt:lpstr>Guide to Audit Privilege Act</vt:lpstr>
      <vt:lpstr>Guide to Audit Privilege Act</vt:lpstr>
      <vt:lpstr>Guide to Audit Privilege Act</vt:lpstr>
      <vt:lpstr>Guide to Audit Privilege Act</vt:lpstr>
      <vt:lpstr>Immunity</vt:lpstr>
      <vt:lpstr>Notice of Audit (NOA)</vt:lpstr>
      <vt:lpstr>Notice of Audit (NOA)</vt:lpstr>
      <vt:lpstr>Notice of Audit (NOA)</vt:lpstr>
      <vt:lpstr>Notice of Pre-Acquisition Audit</vt:lpstr>
      <vt:lpstr>Notice of Pre-Acquisition Audit</vt:lpstr>
      <vt:lpstr>Number of NOAs Received</vt:lpstr>
      <vt:lpstr>Common NOA Deficiencies</vt:lpstr>
      <vt:lpstr>Common NOA Deficiencies</vt:lpstr>
      <vt:lpstr>Audit Period</vt:lpstr>
      <vt:lpstr>Request for Extension</vt:lpstr>
      <vt:lpstr>Disclosure of Violations (DOV)</vt:lpstr>
      <vt:lpstr>Disclosure of Violations (DOV)</vt:lpstr>
      <vt:lpstr>Disclosure of Violations (DOV)</vt:lpstr>
      <vt:lpstr>Disclosure of Violations (DOV)</vt:lpstr>
      <vt:lpstr>Disclosure of Violations (DOV)</vt:lpstr>
      <vt:lpstr>Disclosure of Violations (DOV)</vt:lpstr>
      <vt:lpstr>PowerPoint Presentation</vt:lpstr>
      <vt:lpstr>Disclosure of Pre-Acquisition Violations</vt:lpstr>
      <vt:lpstr>Disclosure of Pre-Acquisition Violations</vt:lpstr>
      <vt:lpstr>This chart displays the number of disclosures of violations that were submitted from fiscal year 2013 through year-to-date in fiscal year 2019: 655 for FY2013, 548 for FY2014, 895 for FY2015, 1,191 for FY2016, 2,131 for FY2017, 1,339 for FY 2018, and 467 for FY2019 as of February 28, 2019.</vt:lpstr>
      <vt:lpstr>Common DOV Deficiencies</vt:lpstr>
      <vt:lpstr>Common DOV Deficiencies</vt:lpstr>
      <vt:lpstr>Common DOV Deficiencies</vt:lpstr>
      <vt:lpstr>TCEQ Does Not Have Delegated Enforcement Authority</vt:lpstr>
      <vt:lpstr>TCEQ Does Not Have Delegated Enforcement Authority</vt:lpstr>
      <vt:lpstr>TCEQ Does Not Have Delegated Enforcement Authority</vt:lpstr>
      <vt:lpstr>TCEQ Does Not Have Delegated Enforcement Authority</vt:lpstr>
      <vt:lpstr>Summary</vt:lpstr>
      <vt:lpstr>Points of Contact</vt:lpstr>
      <vt:lpstr>Questions</vt:lpstr>
      <vt:lpstr>PowerPoint Presentation</vt:lpstr>
    </vt:vector>
  </TitlesOfParts>
  <Company>TCEQ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Audit Privilege Act Presentation Trade Fair 2016</dc:title>
  <dc:subject>Tips for overcoming the biggest barriers to accessibility.</dc:subject>
  <dc:creator>MDeLaCruz</dc:creator>
  <cp:keywords>trade fair presentations; accessible presentations; powerpoint; section 508; ada compliant presentations; slides</cp:keywords>
  <dc:description>Presented by Michael De La Cruz at 2016 Trade Fair</dc:description>
  <cp:lastModifiedBy>Robyn Babyak</cp:lastModifiedBy>
  <cp:revision>165</cp:revision>
  <cp:lastPrinted>2019-05-14T22:59:35Z</cp:lastPrinted>
  <dcterms:created xsi:type="dcterms:W3CDTF">2014-03-31T16:23:48Z</dcterms:created>
  <dcterms:modified xsi:type="dcterms:W3CDTF">2019-05-14T23:07:14Z</dcterms:modified>
</cp:coreProperties>
</file>