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3"/>
    <p:sldMasterId id="2147483661" r:id="rId34"/>
    <p:sldMasterId id="2147483674" r:id="rId35"/>
  </p:sldMasterIdLst>
  <p:notesMasterIdLst>
    <p:notesMasterId r:id="rId51"/>
  </p:notesMasterIdLst>
  <p:sldIdLst>
    <p:sldId id="261" r:id="rId36"/>
    <p:sldId id="286" r:id="rId37"/>
    <p:sldId id="287" r:id="rId38"/>
    <p:sldId id="304" r:id="rId39"/>
    <p:sldId id="307" r:id="rId40"/>
    <p:sldId id="305" r:id="rId41"/>
    <p:sldId id="306" r:id="rId42"/>
    <p:sldId id="312" r:id="rId43"/>
    <p:sldId id="288" r:id="rId44"/>
    <p:sldId id="308" r:id="rId45"/>
    <p:sldId id="289" r:id="rId46"/>
    <p:sldId id="273" r:id="rId47"/>
    <p:sldId id="310" r:id="rId48"/>
    <p:sldId id="267" r:id="rId49"/>
    <p:sldId id="295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902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15" autoAdjust="0"/>
    <p:restoredTop sz="86452" autoAdjust="0"/>
  </p:normalViewPr>
  <p:slideViewPr>
    <p:cSldViewPr>
      <p:cViewPr varScale="1">
        <p:scale>
          <a:sx n="58" d="100"/>
          <a:sy n="58" d="100"/>
        </p:scale>
        <p:origin x="90" y="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2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154"/>
    </p:cViewPr>
  </p:sorterViewPr>
  <p:notesViewPr>
    <p:cSldViewPr>
      <p:cViewPr varScale="1">
        <p:scale>
          <a:sx n="53" d="100"/>
          <a:sy n="53" d="100"/>
        </p:scale>
        <p:origin x="2654" y="5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slide" Target="slides/slide4.xml"/><Relationship Id="rId21" Type="http://schemas.openxmlformats.org/officeDocument/2006/relationships/customXml" Target="../customXml/item21.xml"/><Relationship Id="rId34" Type="http://schemas.openxmlformats.org/officeDocument/2006/relationships/slideMaster" Target="slideMasters/slideMaster2.xml"/><Relationship Id="rId42" Type="http://schemas.openxmlformats.org/officeDocument/2006/relationships/slide" Target="slides/slide7.xml"/><Relationship Id="rId47" Type="http://schemas.openxmlformats.org/officeDocument/2006/relationships/slide" Target="slides/slide12.xml"/><Relationship Id="rId50" Type="http://schemas.openxmlformats.org/officeDocument/2006/relationships/slide" Target="slides/slide15.xml"/><Relationship Id="rId55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slideMaster" Target="slideMasters/slideMaster1.xml"/><Relationship Id="rId38" Type="http://schemas.openxmlformats.org/officeDocument/2006/relationships/slide" Target="slides/slide3.xml"/><Relationship Id="rId46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customXml" Target="../customXml/item29.xml"/><Relationship Id="rId41" Type="http://schemas.openxmlformats.org/officeDocument/2006/relationships/slide" Target="slides/slide6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slide" Target="slides/slide2.xml"/><Relationship Id="rId40" Type="http://schemas.openxmlformats.org/officeDocument/2006/relationships/slide" Target="slides/slide5.xml"/><Relationship Id="rId45" Type="http://schemas.openxmlformats.org/officeDocument/2006/relationships/slide" Target="slides/slide10.xml"/><Relationship Id="rId53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slide" Target="slides/slide1.xml"/><Relationship Id="rId49" Type="http://schemas.openxmlformats.org/officeDocument/2006/relationships/slide" Target="slides/slide14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slide" Target="slides/slide9.xml"/><Relationship Id="rId52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slideMaster" Target="slideMasters/slideMaster3.xml"/><Relationship Id="rId43" Type="http://schemas.openxmlformats.org/officeDocument/2006/relationships/slide" Target="slides/slide8.xml"/><Relationship Id="rId48" Type="http://schemas.openxmlformats.org/officeDocument/2006/relationships/slide" Target="slides/slide13.xml"/><Relationship Id="rId8" Type="http://schemas.openxmlformats.org/officeDocument/2006/relationships/customXml" Target="../customXml/item8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D2A8D-A4C7-41FF-9775-BE5B27CABDE3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379C9E-849C-40C5-A9F4-1A63BB6703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52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6010A4-311B-4CD0-AC45-01E8C764D1E5}" type="slidenum">
              <a:rPr lang="en-US"/>
              <a:pPr/>
              <a:t>1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08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379C9E-849C-40C5-A9F4-1A63BB67036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07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379C9E-849C-40C5-A9F4-1A63BB67036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77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379C9E-849C-40C5-A9F4-1A63BB67036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98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379C9E-849C-40C5-A9F4-1A63BB67036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005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6075-8A8E-4A2E-9477-B51608F6B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6075-8A8E-4A2E-9477-B51608F6B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6075-8A8E-4A2E-9477-B51608F6B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371600" y="6324600"/>
            <a:ext cx="457200" cy="304800"/>
          </a:xfrm>
        </p:spPr>
        <p:txBody>
          <a:bodyPr/>
          <a:lstStyle>
            <a:lvl1pPr>
              <a:defRPr/>
            </a:lvl1pPr>
          </a:lstStyle>
          <a:p>
            <a:fld id="{028A9653-3322-4E33-AB39-0F56CB2A2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CC13-400B-4118-ACF3-FAC499AF7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3001" y="6553200"/>
            <a:ext cx="457200" cy="304800"/>
          </a:xfrm>
          <a:ln/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60C9D340-F26C-4E24-8F7B-9DF97026A3E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14440" y="6553200"/>
            <a:ext cx="457200" cy="304800"/>
          </a:xfrm>
          <a:ln/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DE21A245-3C0E-4ECD-96F1-795F218312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14440" y="6553200"/>
            <a:ext cx="457200" cy="304800"/>
          </a:xfrm>
          <a:ln/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ADABE244-6074-4FDD-A155-EDFF01DCA7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3001" y="6553200"/>
            <a:ext cx="457200" cy="304800"/>
          </a:xfrm>
          <a:ln/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07F16A58-5A5B-406E-8B55-B3B9C002B9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43000" y="6400800"/>
            <a:ext cx="457200" cy="304800"/>
          </a:xfrm>
          <a:ln/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CD3CA777-A4EF-4384-8C94-B79EF2FDA2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14440" y="6553200"/>
            <a:ext cx="457200" cy="304800"/>
          </a:xfrm>
          <a:ln/>
        </p:spPr>
        <p:txBody>
          <a:bodyPr/>
          <a:lstStyle>
            <a:lvl1pPr>
              <a:defRPr sz="1200"/>
            </a:lvl1pPr>
          </a:lstStyle>
          <a:p>
            <a:pPr algn="ctr">
              <a:defRPr/>
            </a:pPr>
            <a:fld id="{25D8E96A-3FA3-4793-A1F7-E6FF433BC36D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6075-8A8E-4A2E-9477-B51608F6B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14440" y="6553200"/>
            <a:ext cx="457200" cy="304800"/>
          </a:xfrm>
          <a:ln/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2A4962BE-2F04-4592-B80D-32529BF531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14440" y="6553200"/>
            <a:ext cx="457200" cy="304800"/>
          </a:xfrm>
          <a:ln/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CF126F5C-50C6-442D-AC0C-A7CBF1D8AD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14440" y="6553200"/>
            <a:ext cx="457200" cy="304800"/>
          </a:xfrm>
          <a:ln/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C4DF3BAE-4CE1-4DB3-8F18-AF9EC02CD9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14440" y="6553200"/>
            <a:ext cx="457200" cy="304800"/>
          </a:xfrm>
          <a:ln/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BD0297A8-3767-4FAB-B4EA-00F0173593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14440" y="6553200"/>
            <a:ext cx="457200" cy="304800"/>
          </a:xfrm>
          <a:ln/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2DE43E34-60E9-4381-B95A-508C84488F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90CD-9F1E-463A-8811-FA5575C5CC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072B-BAFE-4902-B0EE-16F58612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225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90CD-9F1E-463A-8811-FA5575C5CC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072B-BAFE-4902-B0EE-16F58612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51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90CD-9F1E-463A-8811-FA5575C5CC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072B-BAFE-4902-B0EE-16F58612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917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90CD-9F1E-463A-8811-FA5575C5CC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072B-BAFE-4902-B0EE-16F58612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5123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90CD-9F1E-463A-8811-FA5575C5CC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072B-BAFE-4902-B0EE-16F58612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2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6075-8A8E-4A2E-9477-B51608F6B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90CD-9F1E-463A-8811-FA5575C5CC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072B-BAFE-4902-B0EE-16F58612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257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90CD-9F1E-463A-8811-FA5575C5CC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072B-BAFE-4902-B0EE-16F58612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4481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90CD-9F1E-463A-8811-FA5575C5CC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072B-BAFE-4902-B0EE-16F58612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778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90CD-9F1E-463A-8811-FA5575C5CC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072B-BAFE-4902-B0EE-16F58612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424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90CD-9F1E-463A-8811-FA5575C5CC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072B-BAFE-4902-B0EE-16F58612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896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90CD-9F1E-463A-8811-FA5575C5CC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1072B-BAFE-4902-B0EE-16F58612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2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6075-8A8E-4A2E-9477-B51608F6B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6075-8A8E-4A2E-9477-B51608F6B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3B8F6075-8A8E-4A2E-9477-B51608F6B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6075-8A8E-4A2E-9477-B51608F6B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6075-8A8E-4A2E-9477-B51608F6B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F6075-8A8E-4A2E-9477-B51608F6B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hyperlink" Target="/" TargetMode="Externa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F6075-8A8E-4A2E-9477-B51608F6B2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318" y="6446487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latin typeface="+mn-lt"/>
              </a:defRPr>
            </a:lvl1pPr>
          </a:lstStyle>
          <a:p>
            <a:pPr>
              <a:defRPr/>
            </a:pPr>
            <a:fld id="{FB3CCC98-4864-42D8-84AA-A250CB9ED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3" name="Picture 9" descr="EPA Seal (600x600)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8900" y="5740400"/>
            <a:ext cx="10541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1" descr="Return to Home">
            <a:hlinkClick r:id="rId15" action="ppaction://hlinkfile"/>
          </p:cNvPr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440738" y="5715000"/>
            <a:ext cx="646112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>
    <p:rand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25000"/>
        </a:spcAft>
        <a:buFont typeface="Wingdings" pitchFamily="2" charset="2"/>
        <a:buChar char="Ø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25000"/>
        </a:spcAft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25000"/>
        </a:spcAft>
        <a:buChar char="•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25000"/>
        </a:spcAft>
        <a:buChar char="o"/>
        <a:defRPr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25000"/>
        </a:spcAft>
        <a:buFont typeface="Wingdings" pitchFamily="2" charset="2"/>
        <a:buChar char="Ø"/>
        <a:defRPr sz="1600" b="1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80000"/>
        </a:lnSpc>
        <a:spcBef>
          <a:spcPct val="25000"/>
        </a:spcBef>
        <a:spcAft>
          <a:spcPct val="25000"/>
        </a:spcAft>
        <a:buFont typeface="Wingdings" pitchFamily="2" charset="2"/>
        <a:buChar char="Ø"/>
        <a:defRPr sz="1600" b="1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80000"/>
        </a:lnSpc>
        <a:spcBef>
          <a:spcPct val="25000"/>
        </a:spcBef>
        <a:spcAft>
          <a:spcPct val="25000"/>
        </a:spcAft>
        <a:buFont typeface="Wingdings" pitchFamily="2" charset="2"/>
        <a:buChar char="Ø"/>
        <a:defRPr sz="1600" b="1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80000"/>
        </a:lnSpc>
        <a:spcBef>
          <a:spcPct val="25000"/>
        </a:spcBef>
        <a:spcAft>
          <a:spcPct val="25000"/>
        </a:spcAft>
        <a:buFont typeface="Wingdings" pitchFamily="2" charset="2"/>
        <a:buChar char="Ø"/>
        <a:defRPr sz="1600" b="1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80000"/>
        </a:lnSpc>
        <a:spcBef>
          <a:spcPct val="25000"/>
        </a:spcBef>
        <a:spcAft>
          <a:spcPct val="25000"/>
        </a:spcAft>
        <a:buFont typeface="Wingdings" pitchFamily="2" charset="2"/>
        <a:buChar char="Ø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790CD-9F1E-463A-8811-FA5575C5CCDB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1072B-BAFE-4902-B0EE-16F586125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8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53400" cy="1905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Injection Pressure – 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It Your Fault, Skin Damage, Or Someone Else’s Well?</a:t>
            </a:r>
            <a:endParaRPr lang="en-US" sz="36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3124200"/>
            <a:ext cx="4114800" cy="2374900"/>
          </a:xfrm>
        </p:spPr>
        <p:txBody>
          <a:bodyPr>
            <a:normAutofit/>
          </a:bodyPr>
          <a:lstStyle/>
          <a:p>
            <a:pPr algn="ctr" eaLnBrk="0" hangingPunct="0">
              <a:lnSpc>
                <a:spcPct val="70000"/>
              </a:lnSpc>
              <a:spcBef>
                <a:spcPts val="720"/>
              </a:spcBef>
              <a:spcAft>
                <a:spcPts val="720"/>
              </a:spcAft>
              <a:buFont typeface="Wingdings" pitchFamily="2" charset="2"/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</a:p>
          <a:p>
            <a:pPr algn="ctr" eaLnBrk="0" hangingPunct="0">
              <a:lnSpc>
                <a:spcPct val="70000"/>
              </a:lnSpc>
              <a:spcBef>
                <a:spcPts val="720"/>
              </a:spcBef>
              <a:spcAft>
                <a:spcPts val="720"/>
              </a:spcAft>
              <a:buFont typeface="Wingdings" pitchFamily="2" charset="2"/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Ken Johnson</a:t>
            </a:r>
          </a:p>
          <a:p>
            <a:pPr algn="ctr"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Environmental Engineer</a:t>
            </a:r>
          </a:p>
          <a:p>
            <a:pPr algn="ctr"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(214) 665-8473</a:t>
            </a:r>
          </a:p>
          <a:p>
            <a:pPr algn="ctr" eaLnBrk="0" hangingPunct="0">
              <a:lnSpc>
                <a:spcPct val="7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Johnson.ken-e@epa.gov</a:t>
            </a:r>
          </a:p>
          <a:p>
            <a:pPr algn="ctr" eaLnBrk="0" hangingPunct="0">
              <a:lnSpc>
                <a:spcPct val="70000"/>
              </a:lnSpc>
              <a:spcBef>
                <a:spcPts val="720"/>
              </a:spcBef>
              <a:spcAft>
                <a:spcPts val="720"/>
              </a:spcAft>
              <a:buFont typeface="Wingdings" pitchFamily="2" charset="2"/>
              <a:buNone/>
            </a:pPr>
            <a:endParaRPr lang="en-US" sz="2400" b="1" dirty="0"/>
          </a:p>
        </p:txBody>
      </p:sp>
      <p:pic>
        <p:nvPicPr>
          <p:cNvPr id="3078" name="Picture 6" descr="EPA Seal cir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971800"/>
            <a:ext cx="2362200" cy="2197100"/>
          </a:xfrm>
          <a:prstGeom prst="rect">
            <a:avLst/>
          </a:prstGeom>
          <a:noFill/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083318" y="5324475"/>
            <a:ext cx="1672188" cy="770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ts val="720"/>
              </a:spcBef>
              <a:spcAft>
                <a:spcPts val="720"/>
              </a:spcAf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EPA Region 6</a:t>
            </a:r>
          </a:p>
          <a:p>
            <a:pPr algn="ctr" eaLnBrk="0" hangingPunct="0">
              <a:lnSpc>
                <a:spcPct val="90000"/>
              </a:lnSpc>
              <a:spcBef>
                <a:spcPts val="720"/>
              </a:spcBef>
              <a:spcAft>
                <a:spcPts val="720"/>
              </a:spcAf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May 6, 2017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>
            <a:off x="609600" y="2590800"/>
            <a:ext cx="8001000" cy="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the Offset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400" y="1367367"/>
            <a:ext cx="7772400" cy="4876800"/>
          </a:xfrm>
        </p:spPr>
        <p:txBody>
          <a:bodyPr/>
          <a:lstStyle/>
          <a:p>
            <a:r>
              <a:rPr lang="en-US" dirty="0"/>
              <a:t>Again use infinite acting reservoir model equations </a:t>
            </a:r>
          </a:p>
          <a:p>
            <a:r>
              <a:rPr lang="en-US" dirty="0"/>
              <a:t>Calculate </a:t>
            </a:r>
            <a:r>
              <a:rPr lang="en-US" dirty="0" err="1"/>
              <a:t>P</a:t>
            </a:r>
            <a:r>
              <a:rPr lang="en-US" baseline="-25000" dirty="0" err="1"/>
              <a:t>d</a:t>
            </a:r>
            <a:r>
              <a:rPr lang="en-US" dirty="0"/>
              <a:t>, t</a:t>
            </a:r>
            <a:r>
              <a:rPr lang="en-US" baseline="-25000" dirty="0"/>
              <a:t>d</a:t>
            </a:r>
            <a:r>
              <a:rPr lang="en-US" dirty="0"/>
              <a:t>, and </a:t>
            </a:r>
            <a:r>
              <a:rPr lang="en-US" dirty="0" err="1"/>
              <a:t>r</a:t>
            </a:r>
            <a:r>
              <a:rPr lang="en-US" baseline="-25000" dirty="0" err="1"/>
              <a:t>d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as in fault example</a:t>
            </a:r>
            <a:r>
              <a:rPr lang="en-US" dirty="0"/>
              <a:t>) then solve for     P offset impact at the facility injector</a:t>
            </a:r>
          </a:p>
          <a:p>
            <a:r>
              <a:rPr lang="en-US" dirty="0"/>
              <a:t>Note that r in offset well case is </a:t>
            </a:r>
            <a:r>
              <a:rPr lang="en-US" dirty="0" err="1"/>
              <a:t>L</a:t>
            </a:r>
            <a:r>
              <a:rPr lang="en-US" baseline="-25000" dirty="0" err="1"/>
              <a:t>offset</a:t>
            </a:r>
            <a:endParaRPr lang="en-US" baseline="-250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In a comparison where a fault and offset injector are each the same distance away, the </a:t>
            </a:r>
            <a:r>
              <a:rPr lang="en-US" dirty="0" err="1">
                <a:solidFill>
                  <a:srgbClr val="FF0000"/>
                </a:solidFill>
              </a:rPr>
              <a:t>L</a:t>
            </a:r>
            <a:r>
              <a:rPr lang="en-US" baseline="-25000" dirty="0" err="1">
                <a:solidFill>
                  <a:srgbClr val="FF0000"/>
                </a:solidFill>
              </a:rPr>
              <a:t>fault</a:t>
            </a:r>
            <a:r>
              <a:rPr lang="en-US" dirty="0">
                <a:solidFill>
                  <a:srgbClr val="FF0000"/>
                </a:solidFill>
              </a:rPr>
              <a:t> is 2x </a:t>
            </a:r>
            <a:r>
              <a:rPr lang="en-US" dirty="0" err="1">
                <a:solidFill>
                  <a:srgbClr val="FF0000"/>
                </a:solidFill>
              </a:rPr>
              <a:t>L</a:t>
            </a:r>
            <a:r>
              <a:rPr lang="en-US" baseline="-25000" dirty="0" err="1">
                <a:solidFill>
                  <a:srgbClr val="FF0000"/>
                </a:solidFill>
              </a:rPr>
              <a:t>offset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9D340-F26C-4E24-8F7B-9DF97026A3E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>
            <a:off x="5410200" y="2667000"/>
            <a:ext cx="304801" cy="2286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93873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Skin Factor Pressure Buildup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Skin Factor, S</a:t>
            </a:r>
          </a:p>
          <a:p>
            <a:pPr lvl="1"/>
            <a:r>
              <a:rPr lang="en-US" sz="1800" dirty="0"/>
              <a:t>Dimensionless parameter obtained from pressure transient tests to characterize completion conditions (- stimulated, + damaged)</a:t>
            </a:r>
          </a:p>
          <a:p>
            <a:pPr lvl="1"/>
            <a:r>
              <a:rPr lang="en-US" sz="1800" dirty="0"/>
              <a:t>∆</a:t>
            </a:r>
            <a:r>
              <a:rPr lang="en-US" sz="1800" dirty="0" err="1"/>
              <a:t>P</a:t>
            </a:r>
            <a:r>
              <a:rPr lang="en-US" sz="1800" baseline="-25000" dirty="0" err="1"/>
              <a:t>skin</a:t>
            </a:r>
            <a:r>
              <a:rPr lang="en-US" sz="1800" dirty="0"/>
              <a:t> = 0.87*m*S = 0.87*(162.6*Q*</a:t>
            </a:r>
            <a:r>
              <a:rPr lang="el-GR" sz="1800" dirty="0"/>
              <a:t>β</a:t>
            </a:r>
            <a:r>
              <a:rPr lang="en-US" sz="1800" dirty="0"/>
              <a:t>*µ/k*h)*S in psi</a:t>
            </a:r>
          </a:p>
          <a:p>
            <a:pPr lvl="2"/>
            <a:r>
              <a:rPr lang="en-US" sz="1600" dirty="0" err="1"/>
              <a:t>Kh</a:t>
            </a:r>
            <a:r>
              <a:rPr lang="en-US" sz="1600" dirty="0"/>
              <a:t>/µ is transmissibility in </a:t>
            </a:r>
            <a:r>
              <a:rPr lang="en-US" sz="1600" dirty="0" err="1"/>
              <a:t>md</a:t>
            </a:r>
            <a:r>
              <a:rPr lang="en-US" sz="1600" dirty="0"/>
              <a:t>-ft/cp, Q is rate in bpd</a:t>
            </a:r>
          </a:p>
          <a:p>
            <a:pPr lvl="1"/>
            <a:r>
              <a:rPr lang="en-US" sz="1800" dirty="0"/>
              <a:t>Skin pressure drop magnitude is rate dependent!</a:t>
            </a:r>
          </a:p>
          <a:p>
            <a:pPr lvl="2"/>
            <a:r>
              <a:rPr lang="en-US" sz="1400" dirty="0"/>
              <a:t>Higher Q with +S means more pressure, horsepower, and electricity to inject</a:t>
            </a:r>
          </a:p>
          <a:p>
            <a:pPr lvl="1"/>
            <a:r>
              <a:rPr lang="en-US" sz="1800" dirty="0"/>
              <a:t>Skin represents an immediate increase or decrease (if negative) in wellbore injection pressure</a:t>
            </a:r>
          </a:p>
          <a:p>
            <a:pPr lvl="1"/>
            <a:r>
              <a:rPr lang="en-US" sz="1800" dirty="0"/>
              <a:t>Skin does not affect pressure buildup out in the reservoir, only at the injector</a:t>
            </a:r>
          </a:p>
          <a:p>
            <a:pPr lvl="1"/>
            <a:r>
              <a:rPr lang="en-US" sz="1800" dirty="0"/>
              <a:t>Skin can be decreased with stimulation, </a:t>
            </a:r>
            <a:r>
              <a:rPr lang="en-US" sz="1800" dirty="0" err="1"/>
              <a:t>reperforating</a:t>
            </a:r>
            <a:r>
              <a:rPr lang="en-US" sz="1800" dirty="0"/>
              <a:t>, wellbore cleanouts, or fracturing</a:t>
            </a:r>
          </a:p>
          <a:p>
            <a:pPr lvl="1"/>
            <a:r>
              <a:rPr lang="en-US" sz="1800" dirty="0"/>
              <a:t>Skin increases due to wellbore fill, plugging of perforations, scale buildup, and invasion of pore space around the well with dirty </a:t>
            </a:r>
            <a:r>
              <a:rPr lang="en-US" sz="1800" dirty="0" err="1"/>
              <a:t>injectate</a:t>
            </a:r>
            <a:endParaRPr lang="en-US" sz="18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9D340-F26C-4E24-8F7B-9DF97026A3E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2700" dirty="0"/>
              <a:t>Let’s Look at 4 Hypothetical Injection Well Situations: At the Facility and Out in the Injection Interval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5562600"/>
          </a:xfrm>
        </p:spPr>
        <p:txBody>
          <a:bodyPr>
            <a:normAutofit/>
          </a:bodyPr>
          <a:lstStyle/>
          <a:p>
            <a:r>
              <a:rPr lang="en-US" sz="1800" dirty="0"/>
              <a:t>Injector reservoir and operating conditions:</a:t>
            </a:r>
          </a:p>
          <a:p>
            <a:pPr lvl="1"/>
            <a:r>
              <a:rPr lang="en-US" sz="1800" dirty="0" err="1"/>
              <a:t>P</a:t>
            </a:r>
            <a:r>
              <a:rPr lang="en-US" sz="1800" baseline="-25000" dirty="0" err="1"/>
              <a:t>static</a:t>
            </a:r>
            <a:r>
              <a:rPr lang="en-US" sz="1800" dirty="0"/>
              <a:t> = 1500 psi</a:t>
            </a:r>
          </a:p>
          <a:p>
            <a:pPr lvl="1"/>
            <a:r>
              <a:rPr lang="en-US" sz="1800" dirty="0"/>
              <a:t>k = 200 md; h = 50 </a:t>
            </a:r>
            <a:r>
              <a:rPr lang="en-US" sz="1800" dirty="0" err="1"/>
              <a:t>ft</a:t>
            </a:r>
            <a:r>
              <a:rPr lang="en-US" sz="1800" dirty="0"/>
              <a:t>; </a:t>
            </a:r>
            <a:r>
              <a:rPr lang="el-GR" sz="1800" dirty="0"/>
              <a:t>Φ</a:t>
            </a:r>
            <a:r>
              <a:rPr lang="en-US" sz="1800" dirty="0"/>
              <a:t> = 30%; </a:t>
            </a:r>
            <a:r>
              <a:rPr lang="el-GR" sz="1800" dirty="0"/>
              <a:t>μ</a:t>
            </a:r>
            <a:r>
              <a:rPr lang="en-US" sz="1800" dirty="0"/>
              <a:t> = 0.5 </a:t>
            </a:r>
            <a:r>
              <a:rPr lang="en-US" sz="1800" dirty="0" err="1"/>
              <a:t>cp</a:t>
            </a:r>
            <a:r>
              <a:rPr lang="en-US" sz="1800" dirty="0"/>
              <a:t>; </a:t>
            </a:r>
            <a:r>
              <a:rPr lang="en-US" sz="1800" dirty="0" err="1"/>
              <a:t>c</a:t>
            </a:r>
            <a:r>
              <a:rPr lang="en-US" sz="1800" baseline="-25000" dirty="0" err="1"/>
              <a:t>t</a:t>
            </a:r>
            <a:r>
              <a:rPr lang="en-US" sz="1800" baseline="-25000" dirty="0"/>
              <a:t> </a:t>
            </a:r>
            <a:r>
              <a:rPr lang="en-US" sz="1800" dirty="0"/>
              <a:t>= 6x10</a:t>
            </a:r>
            <a:r>
              <a:rPr lang="en-US" sz="1800" baseline="30000" dirty="0"/>
              <a:t>-6</a:t>
            </a:r>
            <a:r>
              <a:rPr lang="en-US" sz="1800" dirty="0"/>
              <a:t> psi</a:t>
            </a:r>
            <a:r>
              <a:rPr lang="en-US" sz="1800" baseline="30000" dirty="0"/>
              <a:t>-1</a:t>
            </a:r>
          </a:p>
          <a:p>
            <a:pPr lvl="1"/>
            <a:r>
              <a:rPr lang="en-US" sz="1800" dirty="0"/>
              <a:t>Permit life = 10 years; Maximum Q = 300 </a:t>
            </a:r>
            <a:r>
              <a:rPr lang="en-US" sz="1800" dirty="0" err="1"/>
              <a:t>gpm</a:t>
            </a:r>
            <a:r>
              <a:rPr lang="en-US" sz="1800" dirty="0"/>
              <a:t> (10,285 bpd); S= 0; </a:t>
            </a:r>
            <a:r>
              <a:rPr lang="en-US" sz="1800" dirty="0" err="1"/>
              <a:t>r</a:t>
            </a:r>
            <a:r>
              <a:rPr lang="en-US" sz="1800" baseline="-25000" dirty="0" err="1"/>
              <a:t>w</a:t>
            </a:r>
            <a:r>
              <a:rPr lang="en-US" sz="1800" dirty="0"/>
              <a:t> = 0.292 </a:t>
            </a:r>
            <a:r>
              <a:rPr lang="en-US" sz="1800" dirty="0" err="1"/>
              <a:t>ft</a:t>
            </a:r>
            <a:r>
              <a:rPr lang="en-US" sz="1800" dirty="0"/>
              <a:t> (7 in. casing)</a:t>
            </a:r>
          </a:p>
          <a:p>
            <a:r>
              <a:rPr lang="en-US" sz="1800" dirty="0"/>
              <a:t>Case 0: </a:t>
            </a:r>
            <a:r>
              <a:rPr lang="en-US" sz="1800" dirty="0">
                <a:solidFill>
                  <a:srgbClr val="FF0000"/>
                </a:solidFill>
              </a:rPr>
              <a:t>Undamaged completion </a:t>
            </a:r>
            <a:r>
              <a:rPr lang="en-US" sz="1800" dirty="0"/>
              <a:t>(S=0)</a:t>
            </a:r>
          </a:p>
          <a:p>
            <a:r>
              <a:rPr lang="en-US" sz="1800" dirty="0"/>
              <a:t>Case 1: </a:t>
            </a:r>
            <a:r>
              <a:rPr lang="en-US" sz="1800" dirty="0">
                <a:solidFill>
                  <a:srgbClr val="FF0000"/>
                </a:solidFill>
              </a:rPr>
              <a:t>Damaged completion</a:t>
            </a:r>
          </a:p>
          <a:p>
            <a:pPr lvl="1"/>
            <a:r>
              <a:rPr lang="en-US" sz="1800" dirty="0"/>
              <a:t>Skin factor, S of +40 from a recent falloff test</a:t>
            </a:r>
          </a:p>
          <a:p>
            <a:r>
              <a:rPr lang="en-US" sz="1800" dirty="0"/>
              <a:t>Case 2: </a:t>
            </a:r>
            <a:r>
              <a:rPr lang="en-US" sz="1800" dirty="0">
                <a:solidFill>
                  <a:srgbClr val="FF0000"/>
                </a:solidFill>
              </a:rPr>
              <a:t>A fault 2 miles away</a:t>
            </a:r>
          </a:p>
          <a:p>
            <a:pPr lvl="1"/>
            <a:r>
              <a:rPr lang="en-US" sz="1800" dirty="0"/>
              <a:t>Has a regional fault that is considered sealing based on geology, but skin factor of 0</a:t>
            </a:r>
          </a:p>
          <a:p>
            <a:r>
              <a:rPr lang="en-US" sz="1800" dirty="0"/>
              <a:t>Case 3: </a:t>
            </a:r>
            <a:r>
              <a:rPr lang="en-US" sz="1800" dirty="0">
                <a:solidFill>
                  <a:srgbClr val="FF0000"/>
                </a:solidFill>
              </a:rPr>
              <a:t>An offset Class I injector 2 miles away</a:t>
            </a:r>
          </a:p>
          <a:p>
            <a:pPr lvl="1"/>
            <a:r>
              <a:rPr lang="en-US" sz="1800" dirty="0"/>
              <a:t>Offset injects continuously at 300 </a:t>
            </a:r>
            <a:r>
              <a:rPr lang="en-US" sz="1800" dirty="0" err="1"/>
              <a:t>gpm</a:t>
            </a:r>
            <a:endParaRPr lang="en-US" sz="1800" dirty="0"/>
          </a:p>
          <a:p>
            <a:pPr lvl="1"/>
            <a:r>
              <a:rPr lang="en-US" sz="1800" dirty="0"/>
              <a:t>Facility injector has a skin factor of 0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0000CC"/>
                </a:solidFill>
              </a:rPr>
              <a:t>How does the injector’s projected bottom hole operating pressure trend in each of these cases?</a:t>
            </a:r>
          </a:p>
          <a:p>
            <a:pPr lvl="2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F6075-8A8E-4A2E-9477-B51608F6B2F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83870"/>
      </p:ext>
    </p:extLst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Image is a chart of pressure buildups by location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Pressure Buildups at End of Permit Life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9D340-F26C-4E24-8F7B-9DF97026A3E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Table 4" descr="Image is a chart of pressure buildups by locatio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267777"/>
              </p:ext>
            </p:extLst>
          </p:nvPr>
        </p:nvGraphicFramePr>
        <p:xfrm>
          <a:off x="1143000" y="1371600"/>
          <a:ext cx="6705599" cy="3966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677">
                  <a:extLst>
                    <a:ext uri="{9D8B030D-6E8A-4147-A177-3AD203B41FA5}">
                      <a16:colId xmlns:a16="http://schemas.microsoft.com/office/drawing/2014/main" xmlns="" val="608238173"/>
                    </a:ext>
                  </a:extLst>
                </a:gridCol>
                <a:gridCol w="1656677">
                  <a:extLst>
                    <a:ext uri="{9D8B030D-6E8A-4147-A177-3AD203B41FA5}">
                      <a16:colId xmlns:a16="http://schemas.microsoft.com/office/drawing/2014/main" xmlns="" val="4034001537"/>
                    </a:ext>
                  </a:extLst>
                </a:gridCol>
                <a:gridCol w="1262230">
                  <a:extLst>
                    <a:ext uri="{9D8B030D-6E8A-4147-A177-3AD203B41FA5}">
                      <a16:colId xmlns:a16="http://schemas.microsoft.com/office/drawing/2014/main" xmlns="" val="3245094277"/>
                    </a:ext>
                  </a:extLst>
                </a:gridCol>
                <a:gridCol w="1063216">
                  <a:extLst>
                    <a:ext uri="{9D8B030D-6E8A-4147-A177-3AD203B41FA5}">
                      <a16:colId xmlns:a16="http://schemas.microsoft.com/office/drawing/2014/main" xmlns="" val="1412186553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xmlns="" val="2918069273"/>
                    </a:ext>
                  </a:extLst>
                </a:gridCol>
              </a:tblGrid>
              <a:tr h="1378492">
                <a:tc>
                  <a:txBody>
                    <a:bodyPr/>
                    <a:lstStyle/>
                    <a:p>
                      <a:r>
                        <a:rPr lang="en-US" dirty="0"/>
                        <a:t>Location</a:t>
                      </a:r>
                      <a:r>
                        <a:rPr lang="en-US" baseline="0" dirty="0"/>
                        <a:t> in Pressure Buildup</a:t>
                      </a:r>
                    </a:p>
                    <a:p>
                      <a:r>
                        <a:rPr lang="en-US" baseline="0" dirty="0"/>
                        <a:t>Model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Infinite Acting Reservoir with</a:t>
                      </a:r>
                      <a:r>
                        <a:rPr lang="en-US" baseline="0" dirty="0"/>
                        <a:t> S=0</a:t>
                      </a:r>
                    </a:p>
                    <a:p>
                      <a:r>
                        <a:rPr lang="en-US" baseline="0" dirty="0"/>
                        <a:t>(psi)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Infinite Acting Reservoir with S=40</a:t>
                      </a:r>
                    </a:p>
                    <a:p>
                      <a:r>
                        <a:rPr lang="en-US" dirty="0"/>
                        <a:t>(psi)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Sealing Fault</a:t>
                      </a:r>
                      <a:r>
                        <a:rPr lang="en-US" baseline="0"/>
                        <a:t> </a:t>
                      </a:r>
                    </a:p>
                    <a:p>
                      <a:r>
                        <a:rPr lang="en-US"/>
                        <a:t>2 miles away</a:t>
                      </a:r>
                    </a:p>
                    <a:p>
                      <a:r>
                        <a:rPr lang="en-US"/>
                        <a:t>(psi)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Offset</a:t>
                      </a:r>
                      <a:r>
                        <a:rPr lang="en-US" baseline="0"/>
                        <a:t> Injector</a:t>
                      </a:r>
                      <a:r>
                        <a:rPr lang="en-US"/>
                        <a:t>2 miles away</a:t>
                      </a:r>
                    </a:p>
                    <a:p>
                      <a:r>
                        <a:rPr lang="en-US"/>
                        <a:t>(psi)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2797572"/>
                  </a:ext>
                </a:extLst>
              </a:tr>
              <a:tr h="6030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At facility injector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930.5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1049.4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1099.1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7350301"/>
                  </a:ext>
                </a:extLst>
              </a:tr>
              <a:tr h="67488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mile from facility injector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218.8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218.8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437.5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2256383"/>
                  </a:ext>
                </a:extLst>
              </a:tr>
              <a:tr h="11535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Incremental</a:t>
                      </a:r>
                      <a:r>
                        <a:rPr lang="en-US" baseline="0" dirty="0"/>
                        <a:t> </a:t>
                      </a:r>
                    </a:p>
                    <a:p>
                      <a:pPr algn="ctr"/>
                      <a:r>
                        <a:rPr lang="en-US" dirty="0"/>
                        <a:t>∆P at facility</a:t>
                      </a:r>
                    </a:p>
                    <a:p>
                      <a:pPr algn="ctr"/>
                      <a:r>
                        <a:rPr lang="en-US" dirty="0"/>
                        <a:t>Injector over 0 skin</a:t>
                      </a:r>
                      <a:r>
                        <a:rPr lang="en-US" baseline="0" dirty="0"/>
                        <a:t> 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2904.5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118.9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168.6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5105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444717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An injection well’s bottom hole injection pressure is the net of several responses</a:t>
            </a:r>
          </a:p>
          <a:p>
            <a:pPr lvl="1"/>
            <a:r>
              <a:rPr lang="en-US" sz="1800" dirty="0"/>
              <a:t>Some are at the wellbore and others out in the reservoir</a:t>
            </a:r>
          </a:p>
          <a:p>
            <a:r>
              <a:rPr lang="en-US" sz="1800" dirty="0"/>
              <a:t>Reservoir components may take months, or years to impact a well’s injecting bottom hole pressure</a:t>
            </a:r>
          </a:p>
          <a:p>
            <a:pPr lvl="1"/>
            <a:r>
              <a:rPr lang="en-US" sz="1800" dirty="0"/>
              <a:t>Faults and offset wells are reservoir components</a:t>
            </a:r>
          </a:p>
          <a:p>
            <a:pPr lvl="1"/>
            <a:r>
              <a:rPr lang="en-US" sz="1800" dirty="0"/>
              <a:t>Depends on combination of reservoir and operating parameters</a:t>
            </a:r>
          </a:p>
          <a:p>
            <a:pPr lvl="1"/>
            <a:r>
              <a:rPr lang="en-US" sz="1800" dirty="0"/>
              <a:t>Skin impacts the injector wellbore only</a:t>
            </a:r>
          </a:p>
          <a:p>
            <a:r>
              <a:rPr lang="en-US" sz="1800" dirty="0"/>
              <a:t>Can use infinite acting reservoir model (</a:t>
            </a:r>
            <a:r>
              <a:rPr lang="en-US" sz="1800" dirty="0">
                <a:solidFill>
                  <a:srgbClr val="FF0000"/>
                </a:solidFill>
              </a:rPr>
              <a:t>IARM</a:t>
            </a:r>
            <a:r>
              <a:rPr lang="en-US" sz="1800" dirty="0"/>
              <a:t>) equations to do a </a:t>
            </a:r>
            <a:r>
              <a:rPr lang="en-US" sz="1800" dirty="0">
                <a:solidFill>
                  <a:srgbClr val="FF0000"/>
                </a:solidFill>
              </a:rPr>
              <a:t>“basic”</a:t>
            </a:r>
            <a:r>
              <a:rPr lang="en-US" sz="1800" dirty="0"/>
              <a:t> reservoir/injection capacity assessment for pressure buildup for permits and petitions</a:t>
            </a:r>
          </a:p>
          <a:p>
            <a:pPr lvl="1"/>
            <a:r>
              <a:rPr lang="en-US" sz="1800" dirty="0"/>
              <a:t>Some </a:t>
            </a:r>
            <a:r>
              <a:rPr lang="en-US" sz="1800" dirty="0">
                <a:solidFill>
                  <a:srgbClr val="FF0000"/>
                </a:solidFill>
              </a:rPr>
              <a:t>“what if” </a:t>
            </a:r>
            <a:r>
              <a:rPr lang="en-US" sz="1800" dirty="0"/>
              <a:t>capability for various completion and reservoir boundary conditions</a:t>
            </a:r>
          </a:p>
          <a:p>
            <a:r>
              <a:rPr lang="en-US" sz="1800" dirty="0">
                <a:solidFill>
                  <a:srgbClr val="FF0000"/>
                </a:solidFill>
              </a:rPr>
              <a:t>IARM</a:t>
            </a:r>
            <a:r>
              <a:rPr lang="en-US" sz="1800" dirty="0"/>
              <a:t> equations available in petroleum engineering texts and suitable for calculator or spreadsheet applications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9D340-F26C-4E24-8F7B-9DF97026A3E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“Transient Well Testing,” SPE Monograph 23, </a:t>
            </a:r>
            <a:r>
              <a:rPr lang="en-US" sz="2000" dirty="0" err="1"/>
              <a:t>Medhat</a:t>
            </a:r>
            <a:r>
              <a:rPr lang="en-US" sz="2000" dirty="0"/>
              <a:t> Kamal, 2009</a:t>
            </a:r>
          </a:p>
          <a:p>
            <a:r>
              <a:rPr lang="en-US" sz="2000" dirty="0"/>
              <a:t>“Advances in Well Test Analysis,” SPE Monograph 5, R.C. </a:t>
            </a:r>
            <a:r>
              <a:rPr lang="en-US" sz="2000" dirty="0" err="1"/>
              <a:t>Earlougher</a:t>
            </a:r>
            <a:r>
              <a:rPr lang="en-US" sz="2000" dirty="0"/>
              <a:t> Jr., 1977</a:t>
            </a:r>
          </a:p>
          <a:p>
            <a:r>
              <a:rPr lang="en-US" sz="2000" dirty="0"/>
              <a:t>“Well Testing,” SPE Textbook Series Volume 1, John Lee, 1982</a:t>
            </a:r>
          </a:p>
          <a:p>
            <a:r>
              <a:rPr lang="en-US" sz="2000" dirty="0"/>
              <a:t>“Pressure Transient Testing,” SPE Textbook Series Volume 9, John Lee et al., 2003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9D340-F26C-4E24-8F7B-9DF97026A3E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380998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668867"/>
          </a:xfrm>
        </p:spPr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Makes Injection Well Pressure Increase When Injecting?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23001" y="1676400"/>
            <a:ext cx="7772400" cy="4648200"/>
          </a:xfrm>
        </p:spPr>
        <p:txBody>
          <a:bodyPr anchor="ctr"/>
          <a:lstStyle/>
          <a:p>
            <a:pPr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Injector Operating Bottom Hole Pressure Response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</a:p>
          <a:p>
            <a:pPr algn="ctr">
              <a:buNone/>
            </a:pPr>
            <a:r>
              <a:rPr lang="en-US" sz="2400" dirty="0"/>
              <a:t>=</a:t>
            </a:r>
          </a:p>
          <a:p>
            <a:pPr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Static Reservoir Pressure (may not reach surface)</a:t>
            </a:r>
          </a:p>
          <a:p>
            <a:pPr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+ Wellhead Pressure</a:t>
            </a:r>
          </a:p>
          <a:p>
            <a:pPr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+ ∆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hydrostatic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wellbore column</a:t>
            </a:r>
          </a:p>
          <a:p>
            <a:pPr algn="ctr">
              <a:buNone/>
            </a:pP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∆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wellbore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friction loss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∆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completion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skin factor pressure drop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-∆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reservoir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rock pressure drop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+ ∆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reservoir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boundary pressure increase</a:t>
            </a:r>
          </a:p>
          <a:p>
            <a:pPr algn="ctr">
              <a:buNone/>
            </a:pPr>
            <a:endParaRPr lang="en-US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sz="1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We’ll focus on skin factor and reservoir boundary (faults and offset injector) pressure increases for this presentation</a:t>
            </a:r>
            <a:endParaRPr lang="en-US" sz="1800" baseline="-250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A9653-3322-4E33-AB39-0F56CB2A2A3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743200" y="3886199"/>
            <a:ext cx="4343400" cy="6265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667000" y="4876800"/>
            <a:ext cx="43434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7086600" y="5164667"/>
            <a:ext cx="762000" cy="5334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828800" y="4343401"/>
            <a:ext cx="1066800" cy="13546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Three Common Sources of Injection Pressure Increases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>
                <a:solidFill>
                  <a:srgbClr val="FF0000"/>
                </a:solidFill>
              </a:rPr>
              <a:t>At The Wellbore</a:t>
            </a:r>
          </a:p>
          <a:p>
            <a:r>
              <a:rPr lang="en-US" dirty="0"/>
              <a:t>Skin Effect</a:t>
            </a:r>
          </a:p>
          <a:p>
            <a:pPr lvl="1"/>
            <a:r>
              <a:rPr lang="en-US" dirty="0"/>
              <a:t>Characterized by dimensionless skin factor, S</a:t>
            </a:r>
          </a:p>
          <a:p>
            <a:pPr lvl="1"/>
            <a:r>
              <a:rPr lang="en-US" dirty="0"/>
              <a:t>Usually measure S with a pressure transient test </a:t>
            </a:r>
          </a:p>
          <a:p>
            <a:pPr lvl="2"/>
            <a:r>
              <a:rPr lang="en-US" dirty="0"/>
              <a:t>Annual falloff</a:t>
            </a:r>
          </a:p>
          <a:p>
            <a:pPr lvl="1"/>
            <a:r>
              <a:rPr lang="en-US" dirty="0"/>
              <a:t>Positive S means a pressure increase at the wellbore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>
                <a:solidFill>
                  <a:srgbClr val="FF0000"/>
                </a:solidFill>
              </a:rPr>
              <a:t>Out In The Reservoir</a:t>
            </a:r>
          </a:p>
          <a:p>
            <a:r>
              <a:rPr lang="en-US" dirty="0"/>
              <a:t>Geologic Fault</a:t>
            </a:r>
          </a:p>
          <a:p>
            <a:pPr lvl="1"/>
            <a:r>
              <a:rPr lang="en-US" dirty="0"/>
              <a:t>Can be sealing or partially laterally </a:t>
            </a:r>
            <a:r>
              <a:rPr lang="en-US" dirty="0" err="1"/>
              <a:t>transmissive</a:t>
            </a:r>
            <a:endParaRPr lang="en-US" dirty="0"/>
          </a:p>
          <a:p>
            <a:r>
              <a:rPr lang="en-US" dirty="0"/>
              <a:t>Offset Class I or II injector(s)</a:t>
            </a:r>
          </a:p>
          <a:p>
            <a:pPr lvl="1"/>
            <a:r>
              <a:rPr lang="en-US" dirty="0"/>
              <a:t>Either Class well can have the same effect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9D340-F26C-4E24-8F7B-9DF97026A3E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Geologic Fault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a gradual long term impact with an increase in well operating pressure</a:t>
            </a:r>
          </a:p>
          <a:p>
            <a:r>
              <a:rPr lang="en-US" dirty="0"/>
              <a:t>Distance to the fault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L</a:t>
            </a:r>
            <a:r>
              <a:rPr lang="en-US" baseline="-25000" dirty="0" err="1">
                <a:solidFill>
                  <a:srgbClr val="FF0000"/>
                </a:solidFill>
              </a:rPr>
              <a:t>fault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 coupled with reservoir transmissibility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kh</a:t>
            </a:r>
            <a:r>
              <a:rPr lang="en-US" dirty="0">
                <a:solidFill>
                  <a:srgbClr val="FF0000"/>
                </a:solidFill>
              </a:rPr>
              <a:t>/u) </a:t>
            </a:r>
            <a:r>
              <a:rPr lang="en-US" dirty="0"/>
              <a:t>determines the time for pressure increase from fault pressure to begin to develop</a:t>
            </a:r>
          </a:p>
          <a:p>
            <a:r>
              <a:rPr lang="en-US" dirty="0"/>
              <a:t>Full effect of the fault takes awhile to develop</a:t>
            </a:r>
          </a:p>
          <a:p>
            <a:r>
              <a:rPr lang="en-US" dirty="0"/>
              <a:t>Operating pressure increase is also a function of the injector rate </a:t>
            </a:r>
            <a:r>
              <a:rPr lang="en-US" dirty="0">
                <a:solidFill>
                  <a:srgbClr val="FF0000"/>
                </a:solidFill>
              </a:rPr>
              <a:t>(Q)</a:t>
            </a:r>
          </a:p>
          <a:p>
            <a:r>
              <a:rPr lang="en-US" dirty="0"/>
              <a:t>Can observe fault distance with a falloff test if injector is close enough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9D340-F26C-4E24-8F7B-9DF97026A3E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07361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Falloff Response With and Without Fault Effects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9D340-F26C-4E24-8F7B-9DF97026A3E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2" descr="log-log plot - 1000' fa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200" y="3770879"/>
            <a:ext cx="6557050" cy="23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log-log plot - no fa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309" y="1278584"/>
            <a:ext cx="6496050" cy="2343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62600" y="2057400"/>
            <a:ext cx="10668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Radial flow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172200" y="2365177"/>
            <a:ext cx="0" cy="3018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81600" y="4401070"/>
            <a:ext cx="114967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Start of fault</a:t>
            </a:r>
          </a:p>
          <a:p>
            <a:r>
              <a:rPr lang="en-US" sz="1400" dirty="0"/>
              <a:t>effects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791200" y="4931627"/>
            <a:ext cx="228600" cy="2499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66238" y="4267200"/>
            <a:ext cx="1438214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Fully developed</a:t>
            </a:r>
          </a:p>
          <a:p>
            <a:r>
              <a:rPr lang="en-US" sz="1400" dirty="0"/>
              <a:t>fault effect</a:t>
            </a:r>
          </a:p>
        </p:txBody>
      </p:sp>
      <p:cxnSp>
        <p:nvCxnSpPr>
          <p:cNvPr id="16" name="Straight Arrow Connector 15"/>
          <p:cNvCxnSpPr>
            <a:stCxn id="14" idx="2"/>
          </p:cNvCxnSpPr>
          <p:nvPr/>
        </p:nvCxnSpPr>
        <p:spPr>
          <a:xfrm flipH="1">
            <a:off x="7162800" y="4790420"/>
            <a:ext cx="122545" cy="2661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318043" y="5486400"/>
            <a:ext cx="131318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Radial flow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334000" y="5181600"/>
            <a:ext cx="3810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8705175" y="1814906"/>
            <a:ext cx="0" cy="11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Images are log plot charts for No Fault and Fault at 1000 ft.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707330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Project Fault Pressure Impact At Facility Injector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Represent fault boundary as an “image” well with same </a:t>
            </a:r>
            <a:r>
              <a:rPr lang="en-US" sz="2400" dirty="0">
                <a:solidFill>
                  <a:srgbClr val="FF0000"/>
                </a:solidFill>
              </a:rPr>
              <a:t>Q</a:t>
            </a:r>
            <a:r>
              <a:rPr lang="en-US" sz="2400" dirty="0"/>
              <a:t> as the injector</a:t>
            </a:r>
          </a:p>
          <a:p>
            <a:r>
              <a:rPr lang="en-US" sz="2400" dirty="0"/>
              <a:t>Image well is equidistant from the fault on its other side</a:t>
            </a:r>
          </a:p>
          <a:p>
            <a:r>
              <a:rPr lang="en-US" sz="2400" dirty="0"/>
              <a:t>Calculate the effects of “image” well on the actual injector’s operation </a:t>
            </a:r>
            <a:r>
              <a:rPr lang="en-US" sz="2400" dirty="0" smtClean="0"/>
              <a:t>pressure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Image is a graphic depiction of </a:t>
            </a:r>
            <a:r>
              <a:rPr lang="en-US" sz="2400" dirty="0" smtClean="0">
                <a:solidFill>
                  <a:schemeClr val="bg1"/>
                </a:solidFill>
              </a:rPr>
              <a:t>a formula for fault pressure.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9D340-F26C-4E24-8F7B-9DF97026A3E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2051" descr="Image is a graphic depiction of the formula above. "/>
          <p:cNvPicPr>
            <a:picLocks noChangeAspect="1" noChangeArrowheads="1"/>
          </p:cNvPicPr>
          <p:nvPr/>
        </p:nvPicPr>
        <p:blipFill>
          <a:blip r:embed="rId4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656" y="4267199"/>
            <a:ext cx="5145088" cy="231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667000" y="4832866"/>
            <a:ext cx="1378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L</a:t>
            </a:r>
            <a:r>
              <a:rPr lang="en-US" baseline="-25000" dirty="0" err="1">
                <a:solidFill>
                  <a:srgbClr val="FF0000"/>
                </a:solidFill>
              </a:rPr>
              <a:t>fault</a:t>
            </a:r>
            <a:r>
              <a:rPr lang="en-US" baseline="-25000" dirty="0">
                <a:solidFill>
                  <a:srgbClr val="FF0000"/>
                </a:solidFill>
              </a:rPr>
              <a:t> to real well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94200" y="4824399"/>
            <a:ext cx="1234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L</a:t>
            </a:r>
            <a:r>
              <a:rPr lang="en-US" baseline="-25000" dirty="0" err="1">
                <a:solidFill>
                  <a:srgbClr val="FF0000"/>
                </a:solidFill>
              </a:rPr>
              <a:t>fault</a:t>
            </a:r>
            <a:r>
              <a:rPr lang="en-US" baseline="-25000" dirty="0">
                <a:solidFill>
                  <a:srgbClr val="FF0000"/>
                </a:solidFill>
              </a:rPr>
              <a:t> to image</a:t>
            </a:r>
            <a:endParaRPr lang="en-US" dirty="0"/>
          </a:p>
        </p:txBody>
      </p:sp>
      <p:graphicFrame>
        <p:nvGraphicFramePr>
          <p:cNvPr id="8" name="Object 20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056119"/>
              </p:ext>
            </p:extLst>
          </p:nvPr>
        </p:nvGraphicFramePr>
        <p:xfrm>
          <a:off x="814388" y="3433763"/>
          <a:ext cx="75152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5" imgW="2108160" imgH="190440" progId="Equation.3">
                  <p:embed/>
                </p:oleObj>
              </mc:Choice>
              <mc:Fallback>
                <p:oleObj name="Equation" r:id="rId5" imgW="2108160" imgH="190440" progId="Equation.3">
                  <p:embed/>
                  <p:pic>
                    <p:nvPicPr>
                      <p:cNvPr id="5" name="Object 2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3433763"/>
                        <a:ext cx="75152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8439951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Fault Pressure Buildup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267" y="1295400"/>
            <a:ext cx="7772400" cy="4724400"/>
          </a:xfrm>
        </p:spPr>
        <p:txBody>
          <a:bodyPr/>
          <a:lstStyle/>
          <a:p>
            <a:r>
              <a:rPr lang="en-US" sz="2000" dirty="0"/>
              <a:t>Use infinite acting reservoir model equations from Petroleum Engineering references</a:t>
            </a:r>
          </a:p>
          <a:p>
            <a:pPr lvl="1"/>
            <a:r>
              <a:rPr lang="en-US" sz="2000" dirty="0"/>
              <a:t>SPE Monographs 5 (Appendix C) and 23, SPE Well testing textbooks 1 and 9</a:t>
            </a:r>
          </a:p>
          <a:p>
            <a:r>
              <a:rPr lang="en-US" sz="2000" dirty="0"/>
              <a:t>Calculate </a:t>
            </a:r>
            <a:r>
              <a:rPr lang="en-US" sz="2000" dirty="0" err="1"/>
              <a:t>P</a:t>
            </a:r>
            <a:r>
              <a:rPr lang="en-US" sz="2000" baseline="-25000" dirty="0" err="1"/>
              <a:t>d</a:t>
            </a:r>
            <a:r>
              <a:rPr lang="en-US" sz="2000" dirty="0"/>
              <a:t>, t</a:t>
            </a:r>
            <a:r>
              <a:rPr lang="en-US" sz="2000" baseline="-25000" dirty="0"/>
              <a:t>d</a:t>
            </a:r>
            <a:r>
              <a:rPr lang="en-US" sz="2000" dirty="0"/>
              <a:t>, and </a:t>
            </a:r>
            <a:r>
              <a:rPr lang="en-US" sz="2000" dirty="0" err="1"/>
              <a:t>r</a:t>
            </a:r>
            <a:r>
              <a:rPr lang="en-US" sz="2000" baseline="-25000" dirty="0" err="1"/>
              <a:t>d</a:t>
            </a:r>
            <a:r>
              <a:rPr lang="en-US" sz="2000" dirty="0"/>
              <a:t> then solve for     P fault impact at the facility injector</a:t>
            </a:r>
          </a:p>
          <a:p>
            <a:pPr lvl="1"/>
            <a:r>
              <a:rPr lang="en-US" sz="2000" dirty="0"/>
              <a:t>Note d subscript means dimensionless variable</a:t>
            </a:r>
          </a:p>
          <a:p>
            <a:pPr lvl="1"/>
            <a:r>
              <a:rPr lang="en-US" sz="2000" dirty="0"/>
              <a:t>Calculate dimensionless model values from reservoir conditions and permit time and convert to model outcomes in real dimensions</a:t>
            </a:r>
          </a:p>
          <a:p>
            <a:r>
              <a:rPr lang="en-US" sz="2000" dirty="0"/>
              <a:t>Distance to boundary, r = </a:t>
            </a:r>
            <a:r>
              <a:rPr lang="en-US" sz="2000" dirty="0" err="1"/>
              <a:t>L</a:t>
            </a:r>
            <a:r>
              <a:rPr lang="en-US" sz="2000" baseline="-25000" dirty="0" err="1"/>
              <a:t>fault</a:t>
            </a:r>
            <a:r>
              <a:rPr lang="en-US" sz="2000" baseline="-25000" dirty="0"/>
              <a:t> to real well</a:t>
            </a:r>
            <a:r>
              <a:rPr lang="en-US" sz="2000" dirty="0"/>
              <a:t> + </a:t>
            </a:r>
            <a:r>
              <a:rPr lang="en-US" sz="2000" dirty="0" err="1"/>
              <a:t>L</a:t>
            </a:r>
            <a:r>
              <a:rPr lang="en-US" sz="2000" baseline="-25000" dirty="0" err="1"/>
              <a:t>fault</a:t>
            </a:r>
            <a:r>
              <a:rPr lang="en-US" sz="2000" baseline="-25000" dirty="0"/>
              <a:t> to image</a:t>
            </a:r>
            <a:r>
              <a:rPr lang="en-US" sz="2000" dirty="0"/>
              <a:t> </a:t>
            </a:r>
            <a:r>
              <a:rPr lang="en-US" sz="2000" baseline="-25000" dirty="0"/>
              <a:t>well  </a:t>
            </a:r>
            <a:r>
              <a:rPr lang="en-US" sz="2000" dirty="0"/>
              <a:t>(for fault case)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baseline="-25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9D340-F26C-4E24-8F7B-9DF97026A3E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>
            <a:off x="5791200" y="2590800"/>
            <a:ext cx="152400" cy="2286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51688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Fault Pressure Buildup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Dimensionless equations for infinite acting reservoir model are: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en-US" sz="2000" baseline="-25000" dirty="0">
                <a:solidFill>
                  <a:srgbClr val="FF0000"/>
                </a:solidFill>
              </a:rPr>
              <a:t>d </a:t>
            </a:r>
            <a:r>
              <a:rPr lang="en-US" sz="2000" dirty="0">
                <a:solidFill>
                  <a:srgbClr val="FF0000"/>
                </a:solidFill>
              </a:rPr>
              <a:t>= 0.0002637(k)(∆t)/(ɸ)(µ)(</a:t>
            </a:r>
            <a:r>
              <a:rPr lang="en-US" sz="2000" dirty="0" err="1">
                <a:solidFill>
                  <a:srgbClr val="FF0000"/>
                </a:solidFill>
              </a:rPr>
              <a:t>c</a:t>
            </a:r>
            <a:r>
              <a:rPr lang="en-US" sz="2000" baseline="-25000" dirty="0" err="1">
                <a:solidFill>
                  <a:srgbClr val="FF0000"/>
                </a:solidFill>
              </a:rPr>
              <a:t>t</a:t>
            </a:r>
            <a:r>
              <a:rPr lang="en-US" sz="2000" dirty="0">
                <a:solidFill>
                  <a:srgbClr val="FF0000"/>
                </a:solidFill>
              </a:rPr>
              <a:t>)(</a:t>
            </a:r>
            <a:r>
              <a:rPr lang="en-US" sz="2000" dirty="0" err="1">
                <a:solidFill>
                  <a:srgbClr val="FF0000"/>
                </a:solidFill>
              </a:rPr>
              <a:t>r</a:t>
            </a:r>
            <a:r>
              <a:rPr lang="en-US" sz="2000" baseline="-25000" dirty="0" err="1">
                <a:solidFill>
                  <a:srgbClr val="FF0000"/>
                </a:solidFill>
              </a:rPr>
              <a:t>w</a:t>
            </a:r>
            <a:r>
              <a:rPr lang="en-US" sz="2000" baseline="-25000" dirty="0">
                <a:solidFill>
                  <a:srgbClr val="FF0000"/>
                </a:solidFill>
              </a:rPr>
              <a:t> 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sz="2000" dirty="0" err="1">
                <a:solidFill>
                  <a:srgbClr val="FF0000"/>
                </a:solidFill>
              </a:rPr>
              <a:t>r</a:t>
            </a:r>
            <a:r>
              <a:rPr lang="en-US" sz="2000" baseline="-25000" dirty="0" err="1">
                <a:solidFill>
                  <a:srgbClr val="FF0000"/>
                </a:solidFill>
              </a:rPr>
              <a:t>d</a:t>
            </a:r>
            <a:r>
              <a:rPr lang="en-US" sz="2000" baseline="-25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= r/</a:t>
            </a:r>
            <a:r>
              <a:rPr lang="en-US" sz="2000" dirty="0" err="1">
                <a:solidFill>
                  <a:srgbClr val="FF0000"/>
                </a:solidFill>
              </a:rPr>
              <a:t>r</a:t>
            </a:r>
            <a:r>
              <a:rPr lang="en-US" sz="2000" baseline="-25000" dirty="0" err="1">
                <a:solidFill>
                  <a:srgbClr val="FF0000"/>
                </a:solidFill>
              </a:rPr>
              <a:t>w</a:t>
            </a:r>
            <a:r>
              <a:rPr lang="en-US" sz="2000" baseline="-25000" dirty="0">
                <a:solidFill>
                  <a:srgbClr val="FF0000"/>
                </a:solidFill>
              </a:rPr>
              <a:t> 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(</a:t>
            </a:r>
            <a:r>
              <a:rPr lang="en-US" sz="2000" dirty="0" err="1"/>
              <a:t>r</a:t>
            </a:r>
            <a:r>
              <a:rPr lang="en-US" sz="2000" baseline="-25000" dirty="0" err="1"/>
              <a:t>w</a:t>
            </a:r>
            <a:r>
              <a:rPr lang="en-US" sz="2000" dirty="0"/>
              <a:t> is facility injector well radius)</a:t>
            </a:r>
          </a:p>
          <a:p>
            <a:pPr lvl="1"/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baseline="-25000" dirty="0" err="1">
                <a:solidFill>
                  <a:srgbClr val="FF0000"/>
                </a:solidFill>
              </a:rPr>
              <a:t>d</a:t>
            </a:r>
            <a:r>
              <a:rPr lang="en-US" sz="2000" dirty="0">
                <a:solidFill>
                  <a:srgbClr val="FF0000"/>
                </a:solidFill>
              </a:rPr>
              <a:t> = 0.5(ln(t</a:t>
            </a:r>
            <a:r>
              <a:rPr lang="en-US" sz="2000" baseline="-25000" dirty="0">
                <a:solidFill>
                  <a:srgbClr val="FF0000"/>
                </a:solidFill>
              </a:rPr>
              <a:t>d</a:t>
            </a:r>
            <a:r>
              <a:rPr lang="en-US" sz="2000" dirty="0">
                <a:solidFill>
                  <a:srgbClr val="FF0000"/>
                </a:solidFill>
              </a:rPr>
              <a:t>/(r</a:t>
            </a:r>
            <a:r>
              <a:rPr lang="en-US" sz="2000" baseline="-25000" dirty="0">
                <a:solidFill>
                  <a:srgbClr val="FF0000"/>
                </a:solidFill>
              </a:rPr>
              <a:t>d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)) + 0.80907)</a:t>
            </a:r>
          </a:p>
          <a:p>
            <a:pPr lvl="1"/>
            <a:r>
              <a:rPr lang="en-US" sz="2000" dirty="0"/>
              <a:t>Can adjust r and ∆t to any point in permit time and any distance in reservoir to see what boundary (and facility injector) effects are</a:t>
            </a:r>
          </a:p>
          <a:p>
            <a:r>
              <a:rPr lang="en-US" sz="2000" dirty="0"/>
              <a:t>Take values from specified reservoir and permit conditions (Q, k, h, µ, </a:t>
            </a:r>
            <a:r>
              <a:rPr lang="en-US" sz="2000" dirty="0" err="1"/>
              <a:t>r</a:t>
            </a:r>
            <a:r>
              <a:rPr lang="en-US" sz="2000" baseline="-25000" dirty="0" err="1"/>
              <a:t>w</a:t>
            </a:r>
            <a:r>
              <a:rPr lang="en-US" sz="2000" dirty="0"/>
              <a:t>, </a:t>
            </a:r>
            <a:r>
              <a:rPr lang="en-US" sz="2000" dirty="0" err="1"/>
              <a:t>c</a:t>
            </a:r>
            <a:r>
              <a:rPr lang="en-US" sz="2000" baseline="-25000" dirty="0" err="1"/>
              <a:t>t</a:t>
            </a:r>
            <a:r>
              <a:rPr lang="en-US" sz="2000" dirty="0"/>
              <a:t>, ɸ) and solve for ∆ P at the well (or at various locations in the reservoir)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∆ P = 141.2(Q)(</a:t>
            </a:r>
            <a:r>
              <a:rPr lang="el-GR" sz="2000" dirty="0">
                <a:solidFill>
                  <a:srgbClr val="FF0000"/>
                </a:solidFill>
              </a:rPr>
              <a:t>β</a:t>
            </a:r>
            <a:r>
              <a:rPr lang="en-US" sz="2000" dirty="0">
                <a:solidFill>
                  <a:srgbClr val="FF0000"/>
                </a:solidFill>
              </a:rPr>
              <a:t>)(µ)</a:t>
            </a:r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baseline="-25000" dirty="0" err="1">
                <a:solidFill>
                  <a:srgbClr val="FF0000"/>
                </a:solidFill>
              </a:rPr>
              <a:t>d</a:t>
            </a:r>
            <a:r>
              <a:rPr lang="en-US" sz="2000" dirty="0">
                <a:solidFill>
                  <a:srgbClr val="FF0000"/>
                </a:solidFill>
              </a:rPr>
              <a:t>/(k)(h) </a:t>
            </a:r>
            <a:r>
              <a:rPr lang="en-US" sz="2000" dirty="0"/>
              <a:t>(using values taken from reservoir and permit conditions)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9D340-F26C-4E24-8F7B-9DF97026A3E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92927"/>
      </p:ext>
    </p:extLst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How To Project Offset Injector Pressure Buildup Impact At Facility Injector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Treated similarly to a fault, except:</a:t>
            </a:r>
          </a:p>
          <a:p>
            <a:pPr lvl="1"/>
            <a:r>
              <a:rPr lang="en-US" dirty="0"/>
              <a:t>the rate may vary and </a:t>
            </a:r>
          </a:p>
          <a:p>
            <a:pPr lvl="1"/>
            <a:r>
              <a:rPr lang="en-US" dirty="0"/>
              <a:t>no “mirror” distance impact</a:t>
            </a:r>
          </a:p>
          <a:p>
            <a:pPr lvl="2"/>
            <a:r>
              <a:rPr lang="en-US" dirty="0"/>
              <a:t>Direct distance between wells determines time for pressure buildup impact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b="0" dirty="0"/>
          </a:p>
          <a:p>
            <a:pPr marL="914400" lvl="2" indent="0">
              <a:buNone/>
            </a:pPr>
            <a:endParaRPr lang="en-US" b="0" dirty="0"/>
          </a:p>
          <a:p>
            <a:pPr lvl="2"/>
            <a:endParaRPr lang="en-US" dirty="0"/>
          </a:p>
          <a:p>
            <a:pPr marL="914400" lvl="2" indent="0">
              <a:buNone/>
            </a:pPr>
            <a:r>
              <a:rPr lang="en-US" b="0" dirty="0"/>
              <a:t> Facility </a:t>
            </a:r>
            <a:r>
              <a:rPr lang="en-US" b="0" dirty="0" smtClean="0"/>
              <a:t>injector    </a:t>
            </a:r>
            <a:r>
              <a:rPr lang="en-US" b="0" dirty="0" smtClean="0">
                <a:solidFill>
                  <a:schemeClr val="bg1"/>
                </a:solidFill>
              </a:rPr>
              <a:t>and Offset injector</a:t>
            </a:r>
          </a:p>
          <a:p>
            <a:pPr marL="914400" lvl="2" indent="0">
              <a:buNone/>
            </a:pPr>
            <a:endParaRPr lang="en-US" b="0" dirty="0" smtClean="0">
              <a:solidFill>
                <a:schemeClr val="bg1"/>
              </a:solidFill>
            </a:endParaRPr>
          </a:p>
          <a:p>
            <a:pPr marL="914400" lvl="2" indent="0">
              <a:buNone/>
            </a:pPr>
            <a:r>
              <a:rPr lang="en-US" b="0" dirty="0" smtClean="0">
                <a:solidFill>
                  <a:schemeClr val="bg1"/>
                </a:solidFill>
              </a:rPr>
              <a:t>Image is a graphic depiction of offset injector pressure buildup</a:t>
            </a:r>
            <a:endParaRPr lang="en-US" b="0" dirty="0">
              <a:solidFill>
                <a:schemeClr val="bg1"/>
              </a:solidFill>
            </a:endParaRP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9D340-F26C-4E24-8F7B-9DF97026A3E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Char char="Ø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har char="•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Char char="o"/>
              <a:defRPr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Char char="Ø"/>
              <a:defRPr sz="16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Char char="Ø"/>
              <a:defRPr sz="16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Char char="Ø"/>
              <a:defRPr sz="16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Char char="Ø"/>
              <a:defRPr sz="16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80000"/>
              </a:lnSpc>
              <a:spcBef>
                <a:spcPct val="25000"/>
              </a:spcBef>
              <a:spcAft>
                <a:spcPct val="25000"/>
              </a:spcAft>
              <a:buFont typeface="Wingdings" pitchFamily="2" charset="2"/>
              <a:buChar char="Ø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Treated similarly to a fault, except:</a:t>
            </a:r>
          </a:p>
          <a:p>
            <a:pPr lvl="1"/>
            <a:r>
              <a:rPr lang="en-US" kern="0" dirty="0"/>
              <a:t>the rate may vary and </a:t>
            </a:r>
          </a:p>
          <a:p>
            <a:pPr lvl="1"/>
            <a:r>
              <a:rPr lang="en-US" kern="0" dirty="0"/>
              <a:t>no “mirror” distance impact</a:t>
            </a:r>
          </a:p>
          <a:p>
            <a:pPr lvl="2"/>
            <a:r>
              <a:rPr lang="en-US" kern="0" dirty="0"/>
              <a:t>Direct distance between wells determines time for pressure buildup impact</a:t>
            </a:r>
          </a:p>
          <a:p>
            <a:pPr lvl="2"/>
            <a:endParaRPr lang="en-US" kern="0" dirty="0"/>
          </a:p>
          <a:p>
            <a:pPr lvl="2"/>
            <a:endParaRPr lang="en-US" kern="0" dirty="0"/>
          </a:p>
          <a:p>
            <a:pPr lvl="2"/>
            <a:endParaRPr lang="en-US" b="0" kern="0" dirty="0"/>
          </a:p>
          <a:p>
            <a:pPr marL="914400" lvl="2" indent="0">
              <a:buFontTx/>
              <a:buNone/>
            </a:pPr>
            <a:endParaRPr lang="en-US" b="0" kern="0" dirty="0"/>
          </a:p>
          <a:p>
            <a:pPr lvl="2"/>
            <a:endParaRPr lang="en-US" kern="0" dirty="0"/>
          </a:p>
          <a:p>
            <a:pPr marL="914400" lvl="2" indent="0">
              <a:buFontTx/>
              <a:buNone/>
            </a:pPr>
            <a:r>
              <a:rPr lang="en-US" b="0" kern="0" dirty="0"/>
              <a:t> Facility injector</a:t>
            </a:r>
          </a:p>
          <a:p>
            <a:pPr marL="914400" lvl="2" indent="0">
              <a:buFontTx/>
              <a:buNone/>
            </a:pPr>
            <a:endParaRPr lang="en-US" kern="0" dirty="0"/>
          </a:p>
        </p:txBody>
      </p:sp>
      <p:grpSp>
        <p:nvGrpSpPr>
          <p:cNvPr id="5" name="Group 4" descr="Image is a graphic depiction of offset injector pressure buildup&#10;"/>
          <p:cNvGrpSpPr/>
          <p:nvPr/>
        </p:nvGrpSpPr>
        <p:grpSpPr>
          <a:xfrm>
            <a:off x="1981200" y="4360333"/>
            <a:ext cx="4651965" cy="1251930"/>
            <a:chOff x="1981200" y="4360333"/>
            <a:chExt cx="4651965" cy="1251930"/>
          </a:xfrm>
        </p:grpSpPr>
        <p:sp>
          <p:nvSpPr>
            <p:cNvPr id="6" name="Rectangle 5"/>
            <p:cNvSpPr/>
            <p:nvPr/>
          </p:nvSpPr>
          <p:spPr>
            <a:xfrm>
              <a:off x="3638022" y="4360333"/>
              <a:ext cx="6868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0000"/>
                  </a:solidFill>
                </a:rPr>
                <a:t>L</a:t>
              </a:r>
              <a:r>
                <a:rPr lang="en-US" baseline="-25000" dirty="0" err="1">
                  <a:solidFill>
                    <a:srgbClr val="FF0000"/>
                  </a:solidFill>
                </a:rPr>
                <a:t>offset</a:t>
              </a:r>
              <a:endParaRPr lang="en-US" baseline="-25000" dirty="0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1981200" y="4407932"/>
              <a:ext cx="685800" cy="6096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Straight Arrow Connector 8"/>
            <p:cNvCxnSpPr>
              <a:stCxn id="7" idx="5"/>
            </p:cNvCxnSpPr>
            <p:nvPr/>
          </p:nvCxnSpPr>
          <p:spPr>
            <a:xfrm>
              <a:off x="2495550" y="4712732"/>
              <a:ext cx="299085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Isosceles Triangle 9"/>
            <p:cNvSpPr/>
            <p:nvPr/>
          </p:nvSpPr>
          <p:spPr>
            <a:xfrm>
              <a:off x="5295900" y="4407932"/>
              <a:ext cx="685800" cy="6096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29200" y="5242931"/>
              <a:ext cx="1603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Offset injector</a:t>
              </a:r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1981200" y="4407932"/>
              <a:ext cx="685800" cy="6096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5"/>
            </p:cNvCxnSpPr>
            <p:nvPr/>
          </p:nvCxnSpPr>
          <p:spPr>
            <a:xfrm>
              <a:off x="2495550" y="4712732"/>
              <a:ext cx="299085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Isosceles Triangle 14"/>
            <p:cNvSpPr/>
            <p:nvPr/>
          </p:nvSpPr>
          <p:spPr>
            <a:xfrm>
              <a:off x="5295900" y="4407932"/>
              <a:ext cx="685800" cy="6096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Object 20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382276"/>
              </p:ext>
            </p:extLst>
          </p:nvPr>
        </p:nvGraphicFramePr>
        <p:xfrm>
          <a:off x="814388" y="3409950"/>
          <a:ext cx="75136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4" imgW="2108160" imgH="190440" progId="Equation.3">
                  <p:embed/>
                </p:oleObj>
              </mc:Choice>
              <mc:Fallback>
                <p:oleObj name="Equation" r:id="rId4" imgW="2108160" imgH="190440" progId="Equation.3">
                  <p:embed/>
                  <p:pic>
                    <p:nvPicPr>
                      <p:cNvPr id="5" name="Object 2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3409950"/>
                        <a:ext cx="751363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19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20.xml><?xml version="1.0" encoding="utf-8"?>
<EsriMapsInfo xmlns="ESRI.ArcGIS.Mapping.OfficeIntegration.PowerPointInfo">
  <Version>Version1</Version>
  <RequiresSignIn>False</RequiresSignIn>
</EsriMapsInfo>
</file>

<file path=customXml/item21.xml><?xml version="1.0" encoding="utf-8"?>
<EsriMapsInfo xmlns="ESRI.ArcGIS.Mapping.OfficeIntegration.PowerPointInfo">
  <Version>Version1</Version>
  <RequiresSignIn>False</RequiresSignIn>
</EsriMapsInfo>
</file>

<file path=customXml/item22.xml><?xml version="1.0" encoding="utf-8"?>
<EsriMapsInfo xmlns="ESRI.ArcGIS.Mapping.OfficeIntegration.PowerPointInfo">
  <Version>Version1</Version>
  <RequiresSignIn>False</RequiresSignIn>
</EsriMapsInfo>
</file>

<file path=customXml/item23.xml><?xml version="1.0" encoding="utf-8"?>
<EsriMapsInfo xmlns="ESRI.ArcGIS.Mapping.OfficeIntegration.PowerPointInfo">
  <Version>Version1</Version>
  <RequiresSignIn>False</RequiresSignIn>
</EsriMapsInfo>
</file>

<file path=customXml/item24.xml><?xml version="1.0" encoding="utf-8"?>
<EsriMapsInfo xmlns="ESRI.ArcGIS.Mapping.OfficeIntegration.PowerPointInfo">
  <Version>Version1</Version>
  <RequiresSignIn>False</RequiresSignIn>
</EsriMapsInfo>
</file>

<file path=customXml/item25.xml><?xml version="1.0" encoding="utf-8"?>
<EsriMapsInfo xmlns="ESRI.ArcGIS.Mapping.OfficeIntegration.PowerPointInfo">
  <Version>Version1</Version>
  <RequiresSignIn>False</RequiresSignIn>
</EsriMapsInfo>
</file>

<file path=customXml/item26.xml><?xml version="1.0" encoding="utf-8"?>
<EsriMapsInfo xmlns="ESRI.ArcGIS.Mapping.OfficeIntegration.PowerPointInfo">
  <Version>Version1</Version>
  <RequiresSignIn>False</RequiresSignIn>
</EsriMapsInfo>
</file>

<file path=customXml/item27.xml><?xml version="1.0" encoding="utf-8"?>
<EsriMapsInfo xmlns="ESRI.ArcGIS.Mapping.OfficeIntegration.PowerPointInfo">
  <Version>Version1</Version>
  <RequiresSignIn>False</RequiresSignIn>
</EsriMapsInfo>
</file>

<file path=customXml/item28.xml><?xml version="1.0" encoding="utf-8"?>
<EsriMapsInfo xmlns="ESRI.ArcGIS.Mapping.OfficeIntegration.PowerPointInfo">
  <Version>Version1</Version>
  <RequiresSignIn>False</RequiresSignIn>
</EsriMapsInfo>
</file>

<file path=customXml/item29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30.xml><?xml version="1.0" encoding="utf-8"?>
<EsriMapsInfo xmlns="ESRI.ArcGIS.Mapping.OfficeIntegration.PowerPointInfo">
  <Version>Version1</Version>
  <RequiresSignIn>False</RequiresSignIn>
</EsriMapsInfo>
</file>

<file path=customXml/item31.xml><?xml version="1.0" encoding="utf-8"?>
<EsriMapsInfo xmlns="ESRI.ArcGIS.Mapping.OfficeIntegration.PowerPointInfo">
  <Version>Version1</Version>
  <RequiresSignIn>False</RequiresSignIn>
</EsriMapsInfo>
</file>

<file path=customXml/item32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6C7B65D6-D3DB-43C8-973E-AA328BF936C3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C727859A-3B6F-42E2-9B00-37B3DC931BA8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83EB1B66-EA99-48B0-8B0E-1609E4106E6F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28C60E2E-C3DA-40A5-9240-56742F8F2F6B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958B75BA-1D7F-4626-A146-8EAA37576643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F7EE3A55-672B-45C0-B28D-7936AECD780F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DA17C54B-FE95-489F-889E-ECF925F014C7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DD44C225-6A0B-4C08-94E0-00B1BFBF86FE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8EDE835B-B6C6-4286-B734-4FD9461F626F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0A83DDB4-E8CC-401D-BF1E-80BA79F10C67}">
  <ds:schemaRefs>
    <ds:schemaRef ds:uri="ESRI.ArcGIS.Mapping.OfficeIntegration.PowerPointInfo"/>
  </ds:schemaRefs>
</ds:datastoreItem>
</file>

<file path=customXml/itemProps19.xml><?xml version="1.0" encoding="utf-8"?>
<ds:datastoreItem xmlns:ds="http://schemas.openxmlformats.org/officeDocument/2006/customXml" ds:itemID="{B77FA9EC-4A6D-4182-824C-30A1762293F8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4DC39BCD-19CA-4ADD-B7AA-EAE026FC6A02}">
  <ds:schemaRefs>
    <ds:schemaRef ds:uri="ESRI.ArcGIS.Mapping.OfficeIntegration.PowerPointInfo"/>
  </ds:schemaRefs>
</ds:datastoreItem>
</file>

<file path=customXml/itemProps20.xml><?xml version="1.0" encoding="utf-8"?>
<ds:datastoreItem xmlns:ds="http://schemas.openxmlformats.org/officeDocument/2006/customXml" ds:itemID="{4B640395-FC6E-4FD8-8D05-1ED1D1178AE0}">
  <ds:schemaRefs>
    <ds:schemaRef ds:uri="ESRI.ArcGIS.Mapping.OfficeIntegration.PowerPointInfo"/>
  </ds:schemaRefs>
</ds:datastoreItem>
</file>

<file path=customXml/itemProps21.xml><?xml version="1.0" encoding="utf-8"?>
<ds:datastoreItem xmlns:ds="http://schemas.openxmlformats.org/officeDocument/2006/customXml" ds:itemID="{46EF3BC5-82BA-400B-AC80-D89BB4C1AD9F}">
  <ds:schemaRefs>
    <ds:schemaRef ds:uri="ESRI.ArcGIS.Mapping.OfficeIntegration.PowerPointInfo"/>
  </ds:schemaRefs>
</ds:datastoreItem>
</file>

<file path=customXml/itemProps22.xml><?xml version="1.0" encoding="utf-8"?>
<ds:datastoreItem xmlns:ds="http://schemas.openxmlformats.org/officeDocument/2006/customXml" ds:itemID="{B8A17870-451C-4E5C-B404-C62CC4318168}">
  <ds:schemaRefs>
    <ds:schemaRef ds:uri="ESRI.ArcGIS.Mapping.OfficeIntegration.PowerPointInfo"/>
  </ds:schemaRefs>
</ds:datastoreItem>
</file>

<file path=customXml/itemProps23.xml><?xml version="1.0" encoding="utf-8"?>
<ds:datastoreItem xmlns:ds="http://schemas.openxmlformats.org/officeDocument/2006/customXml" ds:itemID="{9FC9721F-7870-4D1D-BD44-B03E7E9F6290}">
  <ds:schemaRefs>
    <ds:schemaRef ds:uri="ESRI.ArcGIS.Mapping.OfficeIntegration.PowerPointInfo"/>
  </ds:schemaRefs>
</ds:datastoreItem>
</file>

<file path=customXml/itemProps24.xml><?xml version="1.0" encoding="utf-8"?>
<ds:datastoreItem xmlns:ds="http://schemas.openxmlformats.org/officeDocument/2006/customXml" ds:itemID="{869150D7-3266-4133-95AA-C26D3A750B8A}">
  <ds:schemaRefs>
    <ds:schemaRef ds:uri="ESRI.ArcGIS.Mapping.OfficeIntegration.PowerPointInfo"/>
  </ds:schemaRefs>
</ds:datastoreItem>
</file>

<file path=customXml/itemProps25.xml><?xml version="1.0" encoding="utf-8"?>
<ds:datastoreItem xmlns:ds="http://schemas.openxmlformats.org/officeDocument/2006/customXml" ds:itemID="{2760EDD6-5458-498F-B471-7A7DF451CC0A}">
  <ds:schemaRefs>
    <ds:schemaRef ds:uri="ESRI.ArcGIS.Mapping.OfficeIntegration.PowerPointInfo"/>
  </ds:schemaRefs>
</ds:datastoreItem>
</file>

<file path=customXml/itemProps26.xml><?xml version="1.0" encoding="utf-8"?>
<ds:datastoreItem xmlns:ds="http://schemas.openxmlformats.org/officeDocument/2006/customXml" ds:itemID="{B1A0BB2A-7004-4476-9BAE-F64E01E4212D}">
  <ds:schemaRefs>
    <ds:schemaRef ds:uri="ESRI.ArcGIS.Mapping.OfficeIntegration.PowerPointInfo"/>
  </ds:schemaRefs>
</ds:datastoreItem>
</file>

<file path=customXml/itemProps27.xml><?xml version="1.0" encoding="utf-8"?>
<ds:datastoreItem xmlns:ds="http://schemas.openxmlformats.org/officeDocument/2006/customXml" ds:itemID="{6B060474-2CCE-4861-97CC-6BB29D386443}">
  <ds:schemaRefs>
    <ds:schemaRef ds:uri="ESRI.ArcGIS.Mapping.OfficeIntegration.PowerPointInfo"/>
  </ds:schemaRefs>
</ds:datastoreItem>
</file>

<file path=customXml/itemProps28.xml><?xml version="1.0" encoding="utf-8"?>
<ds:datastoreItem xmlns:ds="http://schemas.openxmlformats.org/officeDocument/2006/customXml" ds:itemID="{FA5AF52D-C0ED-47FD-9457-7327CB2F678F}">
  <ds:schemaRefs>
    <ds:schemaRef ds:uri="ESRI.ArcGIS.Mapping.OfficeIntegration.PowerPointInfo"/>
  </ds:schemaRefs>
</ds:datastoreItem>
</file>

<file path=customXml/itemProps29.xml><?xml version="1.0" encoding="utf-8"?>
<ds:datastoreItem xmlns:ds="http://schemas.openxmlformats.org/officeDocument/2006/customXml" ds:itemID="{B8ECF3C7-F1FE-4DCD-A9C3-9F9168E9AECB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1D33F171-F8F1-43A1-BCB9-1988AD5C3FA9}">
  <ds:schemaRefs>
    <ds:schemaRef ds:uri="ESRI.ArcGIS.Mapping.OfficeIntegration.PowerPointInfo"/>
  </ds:schemaRefs>
</ds:datastoreItem>
</file>

<file path=customXml/itemProps30.xml><?xml version="1.0" encoding="utf-8"?>
<ds:datastoreItem xmlns:ds="http://schemas.openxmlformats.org/officeDocument/2006/customXml" ds:itemID="{2E4A7708-F6B0-4246-94C4-AFA8268E2985}">
  <ds:schemaRefs>
    <ds:schemaRef ds:uri="ESRI.ArcGIS.Mapping.OfficeIntegration.PowerPointInfo"/>
  </ds:schemaRefs>
</ds:datastoreItem>
</file>

<file path=customXml/itemProps31.xml><?xml version="1.0" encoding="utf-8"?>
<ds:datastoreItem xmlns:ds="http://schemas.openxmlformats.org/officeDocument/2006/customXml" ds:itemID="{00F91D58-9D87-4AD4-B0F7-6575E69C85FA}">
  <ds:schemaRefs>
    <ds:schemaRef ds:uri="ESRI.ArcGIS.Mapping.OfficeIntegration.PowerPointInfo"/>
  </ds:schemaRefs>
</ds:datastoreItem>
</file>

<file path=customXml/itemProps32.xml><?xml version="1.0" encoding="utf-8"?>
<ds:datastoreItem xmlns:ds="http://schemas.openxmlformats.org/officeDocument/2006/customXml" ds:itemID="{3D059169-703D-452A-A695-94524FF999C5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E365460B-A934-408F-A54D-687497C8AD1D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040E369E-0E8E-4895-84F9-42974DF10A4F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DCE75110-04B7-4348-BBBC-CF212C1D804A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D6538C27-4258-4FE9-A764-37A35999968D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75213D44-1BC6-4888-A192-B4077967066D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E00A1B08-CA1B-434B-AC5D-8BDFC58CF3CE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6596</TotalTime>
  <Words>1345</Words>
  <Application>Microsoft Office PowerPoint</Application>
  <PresentationFormat>On-screen Show (4:3)</PresentationFormat>
  <Paragraphs>190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Default Design</vt:lpstr>
      <vt:lpstr>Custom Design</vt:lpstr>
      <vt:lpstr>Equation</vt:lpstr>
      <vt:lpstr>Higher Injection Pressure – Is It Your Fault, Skin Damage, Or Someone Else’s Well?</vt:lpstr>
      <vt:lpstr>What Makes Injection Well Pressure Increase When Injecting?</vt:lpstr>
      <vt:lpstr>Three Common Sources of Injection Pressure Increases</vt:lpstr>
      <vt:lpstr>Impact of Geologic Fault</vt:lpstr>
      <vt:lpstr>Falloff Response With and Without Fault Effects</vt:lpstr>
      <vt:lpstr>How To Project Fault Pressure Impact At Facility Injector</vt:lpstr>
      <vt:lpstr>Estimating Fault Pressure Buildup Impact</vt:lpstr>
      <vt:lpstr>Estimating Fault Pressure Buildup Impact</vt:lpstr>
      <vt:lpstr>How To Project Offset Injector Pressure Buildup Impact At Facility Injector</vt:lpstr>
      <vt:lpstr>Estimating the Offset Effect</vt:lpstr>
      <vt:lpstr>Skin Factor Pressure Buildup Impact</vt:lpstr>
      <vt:lpstr> Let’s Look at 4 Hypothetical Injection Well Situations: At the Facility and Out in the Injection Interval</vt:lpstr>
      <vt:lpstr>Comparison of Pressure Buildups at End of Permit Life</vt:lpstr>
      <vt:lpstr>Key Points</vt:lpstr>
      <vt:lpstr>References</vt:lpstr>
    </vt:vector>
  </TitlesOfParts>
  <Company>US EPA Region 6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kejohnso</dc:creator>
  <cp:lastModifiedBy>Audrey Willman</cp:lastModifiedBy>
  <cp:revision>364</cp:revision>
  <dcterms:created xsi:type="dcterms:W3CDTF">2012-04-18T15:37:13Z</dcterms:created>
  <dcterms:modified xsi:type="dcterms:W3CDTF">2017-04-20T21:54:05Z</dcterms:modified>
</cp:coreProperties>
</file>