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1" r:id="rId3"/>
    <p:sldMasterId id="2147483672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</p:sldIdLst>
  <p:sldSz cy="6858000" cx="12192000"/>
  <p:notesSz cx="6858000" cy="9144000"/>
  <p:embeddedFontLst>
    <p:embeddedFont>
      <p:font typeface="Roboto"/>
      <p:regular r:id="rId28"/>
      <p:bold r:id="rId29"/>
      <p:italic r:id="rId30"/>
      <p:boldItalic r:id="rId31"/>
    </p:embeddedFont>
    <p:embeddedFont>
      <p:font typeface="Cabin"/>
      <p:regular r:id="rId32"/>
      <p:bold r:id="rId33"/>
      <p:italic r:id="rId34"/>
      <p:boldItalic r:id="rId35"/>
    </p:embeddedFont>
    <p:embeddedFont>
      <p:font typeface="Candara"/>
      <p:regular r:id="rId36"/>
      <p:bold r:id="rId37"/>
      <p:italic r:id="rId38"/>
      <p:boldItalic r:id="rId39"/>
    </p:embeddedFont>
    <p:embeddedFont>
      <p:font typeface="Helvetica Neue"/>
      <p:regular r:id="rId40"/>
      <p:bold r:id="rId41"/>
      <p:italic r:id="rId42"/>
      <p:boldItalic r:id="rId4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HelveticaNeue-regular.fntdata"/><Relationship Id="rId20" Type="http://schemas.openxmlformats.org/officeDocument/2006/relationships/slide" Target="slides/slide15.xml"/><Relationship Id="rId42" Type="http://schemas.openxmlformats.org/officeDocument/2006/relationships/font" Target="fonts/HelveticaNeue-italic.fntdata"/><Relationship Id="rId41" Type="http://schemas.openxmlformats.org/officeDocument/2006/relationships/font" Target="fonts/HelveticaNeue-bold.fnt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43" Type="http://schemas.openxmlformats.org/officeDocument/2006/relationships/font" Target="fonts/HelveticaNeue-boldItalic.fntdata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font" Target="fonts/Roboto-regular.fntdata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Roboto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Roboto-boldItalic.fntdata"/><Relationship Id="rId30" Type="http://schemas.openxmlformats.org/officeDocument/2006/relationships/font" Target="fonts/Roboto-italic.fntdata"/><Relationship Id="rId11" Type="http://schemas.openxmlformats.org/officeDocument/2006/relationships/slide" Target="slides/slide6.xml"/><Relationship Id="rId33" Type="http://schemas.openxmlformats.org/officeDocument/2006/relationships/font" Target="fonts/Cabin-bold.fntdata"/><Relationship Id="rId10" Type="http://schemas.openxmlformats.org/officeDocument/2006/relationships/slide" Target="slides/slide5.xml"/><Relationship Id="rId32" Type="http://schemas.openxmlformats.org/officeDocument/2006/relationships/font" Target="fonts/Cabin-regular.fntdata"/><Relationship Id="rId13" Type="http://schemas.openxmlformats.org/officeDocument/2006/relationships/slide" Target="slides/slide8.xml"/><Relationship Id="rId35" Type="http://schemas.openxmlformats.org/officeDocument/2006/relationships/font" Target="fonts/Cabin-boldItalic.fntdata"/><Relationship Id="rId12" Type="http://schemas.openxmlformats.org/officeDocument/2006/relationships/slide" Target="slides/slide7.xml"/><Relationship Id="rId34" Type="http://schemas.openxmlformats.org/officeDocument/2006/relationships/font" Target="fonts/Cabin-italic.fntdata"/><Relationship Id="rId15" Type="http://schemas.openxmlformats.org/officeDocument/2006/relationships/slide" Target="slides/slide10.xml"/><Relationship Id="rId37" Type="http://schemas.openxmlformats.org/officeDocument/2006/relationships/font" Target="fonts/Candara-bold.fntdata"/><Relationship Id="rId14" Type="http://schemas.openxmlformats.org/officeDocument/2006/relationships/slide" Target="slides/slide9.xml"/><Relationship Id="rId36" Type="http://schemas.openxmlformats.org/officeDocument/2006/relationships/font" Target="fonts/Candara-regular.fntdata"/><Relationship Id="rId17" Type="http://schemas.openxmlformats.org/officeDocument/2006/relationships/slide" Target="slides/slide12.xml"/><Relationship Id="rId39" Type="http://schemas.openxmlformats.org/officeDocument/2006/relationships/font" Target="fonts/Candara-boldItalic.fntdata"/><Relationship Id="rId16" Type="http://schemas.openxmlformats.org/officeDocument/2006/relationships/slide" Target="slides/slide11.xml"/><Relationship Id="rId38" Type="http://schemas.openxmlformats.org/officeDocument/2006/relationships/font" Target="fonts/Candara-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14d889f333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8" name="Google Shape;158;g314d889f333_2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3470779f1b0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rgbClr val="5F636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7" name="Google Shape;257;g3470779f1b0_0_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3470779f1b0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rgbClr val="5F636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5" name="Google Shape;265;g3470779f1b0_0_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346095ef0a0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rPr>
              <a:t>Share that we are using survey responses to plan for Cohort 2.</a:t>
            </a:r>
            <a:endParaRPr sz="1200">
              <a:solidFill>
                <a:srgbClr val="5F636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3" name="Google Shape;273;g346095ef0a0_0_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346095ef0a0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rgbClr val="5F636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4" name="Google Shape;284;g346095ef0a0_0_2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346095ef0a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rgbClr val="5F636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4" name="Google Shape;294;g346095ef0a0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352273fd26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rgbClr val="5F636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2" name="Google Shape;302;g352273fd268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346095ef0a0_2_9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1" name="Google Shape;311;g346095ef0a0_2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346095ef0a0_2_14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9" name="Google Shape;359;g346095ef0a0_2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34b8eb29c7a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rPr>
              <a:t>Kim/Shawn can present.  </a:t>
            </a:r>
            <a:endParaRPr sz="1200">
              <a:solidFill>
                <a:srgbClr val="5F6368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rPr>
              <a:t>Review the notes -</a:t>
            </a:r>
            <a:endParaRPr sz="1200">
              <a:solidFill>
                <a:srgbClr val="5F6368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rPr>
              <a:t>Learning transfer - Fostering a learner’s mindset</a:t>
            </a:r>
            <a:endParaRPr sz="1200">
              <a:solidFill>
                <a:srgbClr val="5F6368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rPr>
              <a:t>Emenies of Efficacy </a:t>
            </a:r>
            <a:endParaRPr sz="1200">
              <a:solidFill>
                <a:srgbClr val="5F6368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rPr>
              <a:t>Transfer and Action </a:t>
            </a:r>
            <a:endParaRPr sz="1200">
              <a:solidFill>
                <a:srgbClr val="5F636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9" name="Google Shape;369;g34b8eb29c7a_0_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34c82076b83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rgbClr val="5F636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7" name="Google Shape;377;g34c82076b83_0_2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14d889f333_2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64" name="Google Shape;164;g314d889f333_2_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34c82076b83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rgbClr val="5F636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5" name="Google Shape;385;g34c82076b83_0_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34c82076b83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rgbClr val="5F636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92" name="Google Shape;392;g34c82076b83_0_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34c82076b83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rgbClr val="5F636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99" name="Google Shape;399;g34c82076b83_0_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14d889f333_2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rgbClr val="5F636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2" name="Google Shape;172;g314d889f333_2_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31ee0aee91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rgbClr val="5F636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5" name="Google Shape;185;g31ee0aee91c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314d889f333_2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199" name="Google Shape;199;g314d889f333_2_3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346095ef0a0_2_9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3" name="Google Shape;213;g346095ef0a0_2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3470779f1b0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22" name="Google Shape;222;g3470779f1b0_0_2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352283cdac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352283cdac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3470779f1b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rgbClr val="5F636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0" name="Google Shape;250;g3470779f1b0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1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2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indent="-381000" lvl="1" marL="91440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indent="-355600" lvl="2" marL="1371600"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indent="-342900" lvl="3" marL="182880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bg>
      <p:bgPr>
        <a:solidFill>
          <a:srgbClr val="FFFFFF"/>
        </a:solid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ndara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92" name="Google Shape;92;p14"/>
          <p:cNvSpPr/>
          <p:nvPr/>
        </p:nvSpPr>
        <p:spPr>
          <a:xfrm>
            <a:off x="0" y="0"/>
            <a:ext cx="12192000" cy="5306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ndara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93" name="Google Shape;93;p14"/>
          <p:cNvSpPr txBox="1"/>
          <p:nvPr>
            <p:ph type="title"/>
          </p:nvPr>
        </p:nvSpPr>
        <p:spPr>
          <a:xfrm>
            <a:off x="1117800" y="5459633"/>
            <a:ext cx="9956400" cy="128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ndara"/>
              <a:buNone/>
              <a:defRPr sz="42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4267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4267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4267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4267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4267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4267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4267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4267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94" name="Google Shape;94;p14"/>
          <p:cNvSpPr txBox="1"/>
          <p:nvPr>
            <p:ph idx="12" type="sldNum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algn="r">
              <a:lnSpc>
                <a:spcPct val="100000"/>
              </a:lnSpc>
              <a:spcAft>
                <a:spcPts val="0"/>
              </a:spcAft>
              <a:buClr>
                <a:schemeClr val="dk1"/>
              </a:buClr>
              <a:buSzPts val="1333"/>
              <a:buFont typeface="Candara"/>
              <a:buNone/>
              <a:defRPr b="0" i="0" sz="1333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indent="0" lvl="1" marL="0" algn="r">
              <a:lnSpc>
                <a:spcPct val="100000"/>
              </a:lnSpc>
              <a:spcAft>
                <a:spcPts val="0"/>
              </a:spcAft>
              <a:buClr>
                <a:schemeClr val="dk1"/>
              </a:buClr>
              <a:buSzPts val="1333"/>
              <a:buFont typeface="Candara"/>
              <a:buNone/>
              <a:defRPr b="0" i="0" sz="1333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indent="0" lvl="2" marL="0" algn="r">
              <a:lnSpc>
                <a:spcPct val="100000"/>
              </a:lnSpc>
              <a:spcAft>
                <a:spcPts val="0"/>
              </a:spcAft>
              <a:buClr>
                <a:schemeClr val="dk1"/>
              </a:buClr>
              <a:buSzPts val="1333"/>
              <a:buFont typeface="Candara"/>
              <a:buNone/>
              <a:defRPr b="0" i="0" sz="1333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indent="0" lvl="3" marL="0" algn="r">
              <a:lnSpc>
                <a:spcPct val="100000"/>
              </a:lnSpc>
              <a:spcAft>
                <a:spcPts val="0"/>
              </a:spcAft>
              <a:buClr>
                <a:schemeClr val="dk1"/>
              </a:buClr>
              <a:buSzPts val="1333"/>
              <a:buFont typeface="Candara"/>
              <a:buNone/>
              <a:defRPr b="0" i="0" sz="1333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indent="0" lvl="4" marL="0" algn="r">
              <a:lnSpc>
                <a:spcPct val="100000"/>
              </a:lnSpc>
              <a:spcAft>
                <a:spcPts val="0"/>
              </a:spcAft>
              <a:buClr>
                <a:schemeClr val="dk1"/>
              </a:buClr>
              <a:buSzPts val="1333"/>
              <a:buFont typeface="Candara"/>
              <a:buNone/>
              <a:defRPr b="0" i="0" sz="1333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indent="0" lvl="5" marL="0" algn="r">
              <a:lnSpc>
                <a:spcPct val="100000"/>
              </a:lnSpc>
              <a:spcAft>
                <a:spcPts val="0"/>
              </a:spcAft>
              <a:buClr>
                <a:schemeClr val="dk1"/>
              </a:buClr>
              <a:buSzPts val="1333"/>
              <a:buFont typeface="Candara"/>
              <a:buNone/>
              <a:defRPr b="0" i="0" sz="1333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indent="0" lvl="6" marL="0" algn="r">
              <a:lnSpc>
                <a:spcPct val="100000"/>
              </a:lnSpc>
              <a:spcAft>
                <a:spcPts val="0"/>
              </a:spcAft>
              <a:buClr>
                <a:schemeClr val="dk1"/>
              </a:buClr>
              <a:buSzPts val="1333"/>
              <a:buFont typeface="Candara"/>
              <a:buNone/>
              <a:defRPr b="0" i="0" sz="1333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indent="0" lvl="7" marL="0" algn="r">
              <a:lnSpc>
                <a:spcPct val="100000"/>
              </a:lnSpc>
              <a:spcAft>
                <a:spcPts val="0"/>
              </a:spcAft>
              <a:buClr>
                <a:schemeClr val="dk1"/>
              </a:buClr>
              <a:buSzPts val="1333"/>
              <a:buFont typeface="Candara"/>
              <a:buNone/>
              <a:defRPr b="0" i="0" sz="1333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indent="0" lvl="8" marL="0" algn="r">
              <a:lnSpc>
                <a:spcPct val="100000"/>
              </a:lnSpc>
              <a:spcAft>
                <a:spcPts val="0"/>
              </a:spcAft>
              <a:buClr>
                <a:schemeClr val="dk1"/>
              </a:buClr>
              <a:buSzPts val="1333"/>
              <a:buFont typeface="Candara"/>
              <a:buNone/>
              <a:defRPr b="0" i="0" sz="1333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5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ndar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15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98" name="Google Shape;98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7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ndar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17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5" name="Google Shape;105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18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1" name="Google Shape;111;p18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2" name="Google Shape;112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9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19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18" name="Google Shape;118;p19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9" name="Google Shape;119;p19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20" name="Google Shape;120;p19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1" name="Google Shape;121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" name="Google Shape;128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ndar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22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33" name="Google Shape;133;p22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34" name="Google Shape;134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ndar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23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0" name="Google Shape;140;p23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41" name="Google Shape;141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3" name="Google Shape;143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p24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7" name="Google Shape;147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8" name="Google Shape;148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" name="Google Shape;149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5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2" name="Google Shape;152;p25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3" name="Google Shape;153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4" name="Google Shape;154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5" name="Google Shape;155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3" name="Google Shape;33;p5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" name="Google Shape;34;p5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5" name="Google Shape;35;p5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6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2" name="Google Shape;42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3" name="Google Shape;53;p8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4" name="Google Shape;54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0" name="Google Shape;60;p9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1" name="Google Shape;61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1.xml"/><Relationship Id="rId1" Type="http://schemas.openxmlformats.org/officeDocument/2006/relationships/image" Target="../media/image2.png"/><Relationship Id="rId2" Type="http://schemas.openxmlformats.org/officeDocument/2006/relationships/image" Target="../media/image1.jpg"/><Relationship Id="rId3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ndara"/>
              <a:buNone/>
              <a:defRPr b="0" i="0" sz="44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2" name="Google Shape;82;p1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/>
        </p:txBody>
      </p:sp>
      <p:sp>
        <p:nvSpPr>
          <p:cNvPr id="83" name="Google Shape;83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/>
        </p:txBody>
      </p:sp>
      <p:sp>
        <p:nvSpPr>
          <p:cNvPr id="84" name="Google Shape;84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/>
        </p:txBody>
      </p:sp>
      <p:sp>
        <p:nvSpPr>
          <p:cNvPr id="85" name="Google Shape;85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drawing of a face&#10;&#10;Description generated with high confidence" id="86" name="Google Shape;86;p13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6240558" y="6058857"/>
            <a:ext cx="1496822" cy="59498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314969" y="6058857"/>
            <a:ext cx="1762125" cy="7272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drawing of a face&#10;&#10;Description generated with high confidence" id="88" name="Google Shape;88;p13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6240558" y="6058857"/>
            <a:ext cx="1496822" cy="594986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314969" y="6058857"/>
            <a:ext cx="1762125" cy="727226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0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Relationship Id="rId4" Type="http://schemas.openxmlformats.org/officeDocument/2006/relationships/image" Target="../media/image12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png"/><Relationship Id="rId4" Type="http://schemas.openxmlformats.org/officeDocument/2006/relationships/image" Target="../media/image32.png"/><Relationship Id="rId5" Type="http://schemas.openxmlformats.org/officeDocument/2006/relationships/image" Target="../media/image2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png"/><Relationship Id="rId4" Type="http://schemas.openxmlformats.org/officeDocument/2006/relationships/image" Target="../media/image3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png"/><Relationship Id="rId4" Type="http://schemas.openxmlformats.org/officeDocument/2006/relationships/image" Target="../media/image34.png"/></Relationships>
</file>

<file path=ppt/slides/_rels/slide16.xml.rels><?xml version="1.0" encoding="UTF-8" standalone="yes"?><Relationships xmlns="http://schemas.openxmlformats.org/package/2006/relationships"><Relationship Id="rId10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png"/><Relationship Id="rId4" Type="http://schemas.openxmlformats.org/officeDocument/2006/relationships/image" Target="../media/image37.png"/><Relationship Id="rId9" Type="http://schemas.openxmlformats.org/officeDocument/2006/relationships/image" Target="../media/image17.png"/><Relationship Id="rId5" Type="http://schemas.openxmlformats.org/officeDocument/2006/relationships/image" Target="../media/image23.png"/><Relationship Id="rId6" Type="http://schemas.openxmlformats.org/officeDocument/2006/relationships/image" Target="../media/image28.png"/><Relationship Id="rId7" Type="http://schemas.openxmlformats.org/officeDocument/2006/relationships/image" Target="../media/image26.png"/><Relationship Id="rId8" Type="http://schemas.openxmlformats.org/officeDocument/2006/relationships/image" Target="../media/image2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4.png"/><Relationship Id="rId4" Type="http://schemas.openxmlformats.org/officeDocument/2006/relationships/image" Target="../media/image3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4.png"/><Relationship Id="rId4" Type="http://schemas.openxmlformats.org/officeDocument/2006/relationships/hyperlink" Target="https://form.123formbuilder.com/6805359/nll-planning-questionnaire-spokane" TargetMode="External"/><Relationship Id="rId5" Type="http://schemas.openxmlformats.org/officeDocument/2006/relationships/hyperlink" Target="https://form.123formbuilder.com/6815381/nll-merch-ordering-form-cedarbrook-2" TargetMode="Externa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4.png"/><Relationship Id="rId4" Type="http://schemas.openxmlformats.org/officeDocument/2006/relationships/image" Target="../media/image35.png"/><Relationship Id="rId5" Type="http://schemas.openxmlformats.org/officeDocument/2006/relationships/image" Target="../media/image2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4.png"/><Relationship Id="rId4" Type="http://schemas.openxmlformats.org/officeDocument/2006/relationships/image" Target="../media/image3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4.png"/><Relationship Id="rId4" Type="http://schemas.openxmlformats.org/officeDocument/2006/relationships/image" Target="../media/image3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4.png"/><Relationship Id="rId4" Type="http://schemas.openxmlformats.org/officeDocument/2006/relationships/image" Target="../media/image3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Relationship Id="rId4" Type="http://schemas.openxmlformats.org/officeDocument/2006/relationships/image" Target="../media/image18.png"/><Relationship Id="rId5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Relationship Id="rId4" Type="http://schemas.openxmlformats.org/officeDocument/2006/relationships/image" Target="../media/image8.jpg"/><Relationship Id="rId5" Type="http://schemas.openxmlformats.org/officeDocument/2006/relationships/image" Target="../media/image10.jpg"/><Relationship Id="rId6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jpg"/><Relationship Id="rId4" Type="http://schemas.openxmlformats.org/officeDocument/2006/relationships/image" Target="../media/image19.jpg"/><Relationship Id="rId5" Type="http://schemas.openxmlformats.org/officeDocument/2006/relationships/image" Target="../media/image6.png"/><Relationship Id="rId6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Relationship Id="rId4" Type="http://schemas.openxmlformats.org/officeDocument/2006/relationships/image" Target="../media/image9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png"/><Relationship Id="rId4" Type="http://schemas.openxmlformats.org/officeDocument/2006/relationships/image" Target="../media/image2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erson with curly hair&#10;&#10;Description automatically generated with low confidence" id="160" name="Google Shape;160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57200"/>
            <a:ext cx="12192001" cy="640080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6"/>
          <p:cNvSpPr/>
          <p:nvPr/>
        </p:nvSpPr>
        <p:spPr>
          <a:xfrm>
            <a:off x="0" y="0"/>
            <a:ext cx="12192000" cy="457200"/>
          </a:xfrm>
          <a:prstGeom prst="rect">
            <a:avLst/>
          </a:prstGeom>
          <a:solidFill>
            <a:srgbClr val="55A29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55A29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5"/>
          <p:cNvSpPr/>
          <p:nvPr/>
        </p:nvSpPr>
        <p:spPr>
          <a:xfrm>
            <a:off x="0" y="5822731"/>
            <a:ext cx="12192000" cy="1066800"/>
          </a:xfrm>
          <a:prstGeom prst="rect">
            <a:avLst/>
          </a:prstGeom>
          <a:solidFill>
            <a:srgbClr val="C8E0E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0" name="Google Shape;260;p35"/>
          <p:cNvPicPr preferRelativeResize="0"/>
          <p:nvPr/>
        </p:nvPicPr>
        <p:blipFill rotWithShape="1">
          <a:blip r:embed="rId3">
            <a:alphaModFix/>
          </a:blip>
          <a:srcRect b="79" l="0" r="0" t="79"/>
          <a:stretch/>
        </p:blipFill>
        <p:spPr>
          <a:xfrm>
            <a:off x="9467705" y="5893671"/>
            <a:ext cx="2589767" cy="924917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35"/>
          <p:cNvSpPr txBox="1"/>
          <p:nvPr/>
        </p:nvSpPr>
        <p:spPr>
          <a:xfrm>
            <a:off x="2616475" y="183975"/>
            <a:ext cx="6674100" cy="92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600">
                <a:solidFill>
                  <a:srgbClr val="144C9C"/>
                </a:solidFill>
                <a:latin typeface="Calibri"/>
                <a:ea typeface="Calibri"/>
                <a:cs typeface="Calibri"/>
                <a:sym typeface="Calibri"/>
              </a:rPr>
              <a:t>Chat Box Discussion</a:t>
            </a:r>
            <a:endParaRPr b="1" sz="4600">
              <a:solidFill>
                <a:srgbClr val="144C9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35"/>
          <p:cNvSpPr txBox="1"/>
          <p:nvPr/>
        </p:nvSpPr>
        <p:spPr>
          <a:xfrm>
            <a:off x="1594400" y="1778375"/>
            <a:ext cx="8830500" cy="212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100">
                <a:solidFill>
                  <a:srgbClr val="144C9C"/>
                </a:solidFill>
                <a:latin typeface="Calibri"/>
                <a:ea typeface="Calibri"/>
                <a:cs typeface="Calibri"/>
                <a:sym typeface="Calibri"/>
              </a:rPr>
              <a:t>What is 1 idea a colleague shared in the breakout room that you might try before the end of this year?</a:t>
            </a:r>
            <a:endParaRPr sz="4100">
              <a:solidFill>
                <a:srgbClr val="144C9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6"/>
          <p:cNvSpPr/>
          <p:nvPr/>
        </p:nvSpPr>
        <p:spPr>
          <a:xfrm>
            <a:off x="0" y="5822731"/>
            <a:ext cx="12192000" cy="1066800"/>
          </a:xfrm>
          <a:prstGeom prst="rect">
            <a:avLst/>
          </a:prstGeom>
          <a:solidFill>
            <a:srgbClr val="C8E0E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8" name="Google Shape;268;p36"/>
          <p:cNvPicPr preferRelativeResize="0"/>
          <p:nvPr/>
        </p:nvPicPr>
        <p:blipFill rotWithShape="1">
          <a:blip r:embed="rId3">
            <a:alphaModFix/>
          </a:blip>
          <a:srcRect b="79" l="0" r="0" t="79"/>
          <a:stretch/>
        </p:blipFill>
        <p:spPr>
          <a:xfrm>
            <a:off x="9467705" y="5893671"/>
            <a:ext cx="2589767" cy="924917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36"/>
          <p:cNvSpPr txBox="1"/>
          <p:nvPr/>
        </p:nvSpPr>
        <p:spPr>
          <a:xfrm>
            <a:off x="79450" y="1153100"/>
            <a:ext cx="12192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6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🔷</a:t>
            </a:r>
            <a:r>
              <a:rPr b="1" lang="en-US" sz="165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lang="en-US" sz="19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Flipped Meeting Move (5 minutes)</a:t>
            </a:r>
            <a:endParaRPr b="1" sz="19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Facilitator shares your “flipped faculty meeting” story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using it to draw out two key leadership principles: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Modeling learning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is just as important as promoting it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structure of meetings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can reflect a learning stance without requiring major overhaul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Chat prompt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“Where could you ‘flip’ something small to model learning with your staff—without adding more to your plate?”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9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🔷 Close: “Leadership Moves I Can Actually Do” (4 minutes)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Flip a team meeting with a short article + reflection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Join one PLC next month and ask a genuine question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Try “I’m learning too…” as a frame during feedback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Ask one teacher what </a:t>
            </a:r>
            <a:r>
              <a:rPr i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they’re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learning, then share it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Co-learn something small—an app, an article, a new practice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HD wallpaper: man in blue shirt and brown pants above moon, flip ..." id="270" name="Google Shape;270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99900" y="2859900"/>
            <a:ext cx="2676649" cy="2676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7"/>
          <p:cNvSpPr/>
          <p:nvPr/>
        </p:nvSpPr>
        <p:spPr>
          <a:xfrm>
            <a:off x="0" y="5822731"/>
            <a:ext cx="12192000" cy="1066800"/>
          </a:xfrm>
          <a:prstGeom prst="rect">
            <a:avLst/>
          </a:prstGeom>
          <a:solidFill>
            <a:srgbClr val="C8E0E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6" name="Google Shape;276;p37"/>
          <p:cNvPicPr preferRelativeResize="0"/>
          <p:nvPr/>
        </p:nvPicPr>
        <p:blipFill rotWithShape="1">
          <a:blip r:embed="rId3">
            <a:alphaModFix/>
          </a:blip>
          <a:srcRect b="79" l="0" r="0" t="79"/>
          <a:stretch/>
        </p:blipFill>
        <p:spPr>
          <a:xfrm>
            <a:off x="9467705" y="5893671"/>
            <a:ext cx="2589767" cy="924917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37"/>
          <p:cNvSpPr txBox="1"/>
          <p:nvPr>
            <p:ph type="title"/>
          </p:nvPr>
        </p:nvSpPr>
        <p:spPr>
          <a:xfrm>
            <a:off x="838200" y="294175"/>
            <a:ext cx="10515600" cy="92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</a:pPr>
            <a:r>
              <a:rPr b="1" lang="en-US" sz="4000">
                <a:solidFill>
                  <a:srgbClr val="55A29A"/>
                </a:solidFill>
                <a:latin typeface="Arial"/>
                <a:ea typeface="Arial"/>
                <a:cs typeface="Arial"/>
                <a:sym typeface="Arial"/>
              </a:rPr>
              <a:t>Transfer to Practice</a:t>
            </a:r>
            <a:endParaRPr b="1"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37"/>
          <p:cNvSpPr txBox="1"/>
          <p:nvPr/>
        </p:nvSpPr>
        <p:spPr>
          <a:xfrm>
            <a:off x="378750" y="1290025"/>
            <a:ext cx="11564700" cy="45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700">
              <a:solidFill>
                <a:srgbClr val="0737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37"/>
          <p:cNvSpPr txBox="1"/>
          <p:nvPr/>
        </p:nvSpPr>
        <p:spPr>
          <a:xfrm>
            <a:off x="454758" y="6079125"/>
            <a:ext cx="36087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300">
                <a:solidFill>
                  <a:srgbClr val="0D336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Your Feedback</a:t>
            </a:r>
            <a:endParaRPr b="1" sz="3300">
              <a:solidFill>
                <a:srgbClr val="144C9C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80" name="Google Shape;280;p37" title="Screen Shot 2025-03-31 at 3.40.48 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100" y="975536"/>
            <a:ext cx="12191999" cy="3220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37" title="Screen Shot 2025-03-31 at 3.42.28 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8750" y="4196075"/>
            <a:ext cx="10039350" cy="85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8"/>
          <p:cNvSpPr/>
          <p:nvPr/>
        </p:nvSpPr>
        <p:spPr>
          <a:xfrm>
            <a:off x="0" y="5822731"/>
            <a:ext cx="12192000" cy="1066800"/>
          </a:xfrm>
          <a:prstGeom prst="rect">
            <a:avLst/>
          </a:prstGeom>
          <a:solidFill>
            <a:srgbClr val="C8E0E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7" name="Google Shape;287;p38"/>
          <p:cNvPicPr preferRelativeResize="0"/>
          <p:nvPr/>
        </p:nvPicPr>
        <p:blipFill rotWithShape="1">
          <a:blip r:embed="rId3">
            <a:alphaModFix/>
          </a:blip>
          <a:srcRect b="79" l="0" r="0" t="79"/>
          <a:stretch/>
        </p:blipFill>
        <p:spPr>
          <a:xfrm>
            <a:off x="9467705" y="5893671"/>
            <a:ext cx="2589767" cy="924917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38"/>
          <p:cNvSpPr txBox="1"/>
          <p:nvPr>
            <p:ph type="title"/>
          </p:nvPr>
        </p:nvSpPr>
        <p:spPr>
          <a:xfrm>
            <a:off x="838200" y="294175"/>
            <a:ext cx="10515600" cy="92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</a:pPr>
            <a:r>
              <a:rPr b="1" lang="en-US" sz="4000">
                <a:solidFill>
                  <a:srgbClr val="55A29A"/>
                </a:solidFill>
                <a:latin typeface="Arial"/>
                <a:ea typeface="Arial"/>
                <a:cs typeface="Arial"/>
                <a:sym typeface="Arial"/>
              </a:rPr>
              <a:t>Transfer to Practice</a:t>
            </a:r>
            <a:endParaRPr b="1"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38"/>
          <p:cNvSpPr txBox="1"/>
          <p:nvPr/>
        </p:nvSpPr>
        <p:spPr>
          <a:xfrm>
            <a:off x="378750" y="1290025"/>
            <a:ext cx="11564700" cy="45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700">
              <a:solidFill>
                <a:srgbClr val="0737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38"/>
          <p:cNvSpPr txBox="1"/>
          <p:nvPr/>
        </p:nvSpPr>
        <p:spPr>
          <a:xfrm>
            <a:off x="454758" y="6079125"/>
            <a:ext cx="36087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300">
                <a:solidFill>
                  <a:srgbClr val="0D336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Your Feedback</a:t>
            </a:r>
            <a:endParaRPr b="1" sz="3300">
              <a:solidFill>
                <a:srgbClr val="144C9C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91" name="Google Shape;291;p38" title="Screen Shot 2025-03-31 at 3.43.49 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85025" y="1111138"/>
            <a:ext cx="10352149" cy="4635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9"/>
          <p:cNvSpPr/>
          <p:nvPr/>
        </p:nvSpPr>
        <p:spPr>
          <a:xfrm>
            <a:off x="0" y="5822731"/>
            <a:ext cx="12192000" cy="1066800"/>
          </a:xfrm>
          <a:prstGeom prst="rect">
            <a:avLst/>
          </a:prstGeom>
          <a:solidFill>
            <a:srgbClr val="C8E0E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7" name="Google Shape;297;p39"/>
          <p:cNvPicPr preferRelativeResize="0"/>
          <p:nvPr/>
        </p:nvPicPr>
        <p:blipFill rotWithShape="1">
          <a:blip r:embed="rId3">
            <a:alphaModFix/>
          </a:blip>
          <a:srcRect b="79" l="0" r="0" t="79"/>
          <a:stretch/>
        </p:blipFill>
        <p:spPr>
          <a:xfrm>
            <a:off x="9467705" y="5893671"/>
            <a:ext cx="2589767" cy="924917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39"/>
          <p:cNvSpPr txBox="1"/>
          <p:nvPr>
            <p:ph type="title"/>
          </p:nvPr>
        </p:nvSpPr>
        <p:spPr>
          <a:xfrm>
            <a:off x="838200" y="294175"/>
            <a:ext cx="10515600" cy="92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</a:pPr>
            <a:r>
              <a:rPr b="1" lang="en-US" sz="4000">
                <a:solidFill>
                  <a:srgbClr val="55A29A"/>
                </a:solidFill>
                <a:latin typeface="Arial"/>
                <a:ea typeface="Arial"/>
                <a:cs typeface="Arial"/>
                <a:sym typeface="Arial"/>
              </a:rPr>
              <a:t>Transfer to Practice</a:t>
            </a:r>
            <a:endParaRPr b="1"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39"/>
          <p:cNvSpPr txBox="1"/>
          <p:nvPr/>
        </p:nvSpPr>
        <p:spPr>
          <a:xfrm>
            <a:off x="378750" y="1290025"/>
            <a:ext cx="11564700" cy="45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50800" rt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Effective professional learning needs to enable educators to learn new </a:t>
            </a:r>
            <a:r>
              <a:rPr i="1" lang="en-US" sz="2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knowledge</a:t>
            </a:r>
            <a:r>
              <a:rPr lang="en-US" sz="2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and </a:t>
            </a:r>
            <a:r>
              <a:rPr i="1" lang="en-US" sz="2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skills</a:t>
            </a:r>
            <a:r>
              <a:rPr lang="en-US" sz="2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and to </a:t>
            </a:r>
            <a:r>
              <a:rPr i="1" lang="en-US" sz="2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transfer</a:t>
            </a:r>
            <a:r>
              <a:rPr lang="en-US" sz="2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these into their practice.</a:t>
            </a:r>
            <a:endParaRPr sz="26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5080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6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5080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How can the NLL team better support your</a:t>
            </a:r>
            <a:endParaRPr sz="26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5080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transfer to practice?</a:t>
            </a:r>
            <a:endParaRPr sz="26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700">
              <a:solidFill>
                <a:srgbClr val="073763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0"/>
          <p:cNvSpPr/>
          <p:nvPr/>
        </p:nvSpPr>
        <p:spPr>
          <a:xfrm>
            <a:off x="0" y="5822731"/>
            <a:ext cx="12192000" cy="1066800"/>
          </a:xfrm>
          <a:prstGeom prst="rect">
            <a:avLst/>
          </a:prstGeom>
          <a:solidFill>
            <a:srgbClr val="C8E0E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5" name="Google Shape;305;p40"/>
          <p:cNvPicPr preferRelativeResize="0"/>
          <p:nvPr/>
        </p:nvPicPr>
        <p:blipFill rotWithShape="1">
          <a:blip r:embed="rId3">
            <a:alphaModFix/>
          </a:blip>
          <a:srcRect b="79" l="0" r="0" t="79"/>
          <a:stretch/>
        </p:blipFill>
        <p:spPr>
          <a:xfrm>
            <a:off x="9467705" y="5893671"/>
            <a:ext cx="2589767" cy="924917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40"/>
          <p:cNvSpPr txBox="1"/>
          <p:nvPr>
            <p:ph type="title"/>
          </p:nvPr>
        </p:nvSpPr>
        <p:spPr>
          <a:xfrm>
            <a:off x="838200" y="294175"/>
            <a:ext cx="10515600" cy="92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</a:pPr>
            <a:r>
              <a:rPr b="1" lang="en-US" sz="4000">
                <a:solidFill>
                  <a:srgbClr val="55A29A"/>
                </a:solidFill>
                <a:latin typeface="Arial"/>
                <a:ea typeface="Arial"/>
                <a:cs typeface="Arial"/>
                <a:sym typeface="Arial"/>
              </a:rPr>
              <a:t>A Look at Transfer</a:t>
            </a:r>
            <a:endParaRPr b="1"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40"/>
          <p:cNvSpPr txBox="1"/>
          <p:nvPr/>
        </p:nvSpPr>
        <p:spPr>
          <a:xfrm>
            <a:off x="378750" y="1290025"/>
            <a:ext cx="11564700" cy="45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8" name="Google Shape;308;p40" title="Screen Shot 2025-04-14 at 1.40.17 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52950" y="1143000"/>
            <a:ext cx="3086100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41"/>
          <p:cNvSpPr/>
          <p:nvPr/>
        </p:nvSpPr>
        <p:spPr>
          <a:xfrm>
            <a:off x="0" y="5822731"/>
            <a:ext cx="12192000" cy="1066800"/>
          </a:xfrm>
          <a:prstGeom prst="rect">
            <a:avLst/>
          </a:prstGeom>
          <a:solidFill>
            <a:srgbClr val="C8E0E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4" name="Google Shape;314;p41"/>
          <p:cNvPicPr preferRelativeResize="0"/>
          <p:nvPr/>
        </p:nvPicPr>
        <p:blipFill rotWithShape="1">
          <a:blip r:embed="rId3">
            <a:alphaModFix/>
          </a:blip>
          <a:srcRect b="79" l="0" r="0" t="79"/>
          <a:stretch/>
        </p:blipFill>
        <p:spPr>
          <a:xfrm>
            <a:off x="9467705" y="5893671"/>
            <a:ext cx="2589767" cy="924917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41"/>
          <p:cNvSpPr txBox="1"/>
          <p:nvPr/>
        </p:nvSpPr>
        <p:spPr>
          <a:xfrm>
            <a:off x="454743" y="6079130"/>
            <a:ext cx="3887154" cy="6001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300">
                <a:solidFill>
                  <a:srgbClr val="0D336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Look at Transfer</a:t>
            </a:r>
            <a:endParaRPr b="1" sz="3300">
              <a:solidFill>
                <a:srgbClr val="144C9C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16" name="Google Shape;316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2987" y="1939420"/>
            <a:ext cx="11257916" cy="96666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7" name="Google Shape;317;p41"/>
          <p:cNvGrpSpPr/>
          <p:nvPr/>
        </p:nvGrpSpPr>
        <p:grpSpPr>
          <a:xfrm>
            <a:off x="804727" y="250808"/>
            <a:ext cx="4031400" cy="1837287"/>
            <a:chOff x="804727" y="386735"/>
            <a:chExt cx="4031400" cy="1837287"/>
          </a:xfrm>
        </p:grpSpPr>
        <p:sp>
          <p:nvSpPr>
            <p:cNvPr id="318" name="Google Shape;318;p41"/>
            <p:cNvSpPr txBox="1"/>
            <p:nvPr/>
          </p:nvSpPr>
          <p:spPr>
            <a:xfrm>
              <a:off x="1835747" y="386735"/>
              <a:ext cx="2220160" cy="4308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200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Simple Transfer </a:t>
              </a:r>
              <a:endParaRPr/>
            </a:p>
          </p:txBody>
        </p:sp>
        <p:cxnSp>
          <p:nvCxnSpPr>
            <p:cNvPr id="319" name="Google Shape;319;p41"/>
            <p:cNvCxnSpPr>
              <a:stCxn id="318" idx="2"/>
            </p:cNvCxnSpPr>
            <p:nvPr/>
          </p:nvCxnSpPr>
          <p:spPr>
            <a:xfrm flipH="1">
              <a:off x="804727" y="817622"/>
              <a:ext cx="2141100" cy="14064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  <p:cxnSp>
          <p:nvCxnSpPr>
            <p:cNvPr id="320" name="Google Shape;320;p41"/>
            <p:cNvCxnSpPr>
              <a:stCxn id="318" idx="2"/>
            </p:cNvCxnSpPr>
            <p:nvPr/>
          </p:nvCxnSpPr>
          <p:spPr>
            <a:xfrm>
              <a:off x="2945827" y="817622"/>
              <a:ext cx="1890300" cy="1297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  <p:cxnSp>
          <p:nvCxnSpPr>
            <p:cNvPr id="321" name="Google Shape;321;p41"/>
            <p:cNvCxnSpPr>
              <a:stCxn id="318" idx="2"/>
            </p:cNvCxnSpPr>
            <p:nvPr/>
          </p:nvCxnSpPr>
          <p:spPr>
            <a:xfrm flipH="1">
              <a:off x="2657227" y="817622"/>
              <a:ext cx="288600" cy="13962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</p:grpSp>
      <p:grpSp>
        <p:nvGrpSpPr>
          <p:cNvPr id="322" name="Google Shape;322;p41"/>
          <p:cNvGrpSpPr/>
          <p:nvPr/>
        </p:nvGrpSpPr>
        <p:grpSpPr>
          <a:xfrm>
            <a:off x="7082645" y="250808"/>
            <a:ext cx="4118492" cy="1906587"/>
            <a:chOff x="7082645" y="386735"/>
            <a:chExt cx="4118492" cy="1906587"/>
          </a:xfrm>
        </p:grpSpPr>
        <p:sp>
          <p:nvSpPr>
            <p:cNvPr id="323" name="Google Shape;323;p41"/>
            <p:cNvSpPr txBox="1"/>
            <p:nvPr/>
          </p:nvSpPr>
          <p:spPr>
            <a:xfrm>
              <a:off x="7923708" y="386735"/>
              <a:ext cx="2486258" cy="4308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200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Complex Transfer </a:t>
              </a:r>
              <a:endParaRPr/>
            </a:p>
          </p:txBody>
        </p:sp>
        <p:cxnSp>
          <p:nvCxnSpPr>
            <p:cNvPr id="324" name="Google Shape;324;p41"/>
            <p:cNvCxnSpPr/>
            <p:nvPr/>
          </p:nvCxnSpPr>
          <p:spPr>
            <a:xfrm flipH="1">
              <a:off x="7082645" y="824515"/>
              <a:ext cx="2050746" cy="1406267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  <p:cxnSp>
          <p:nvCxnSpPr>
            <p:cNvPr id="325" name="Google Shape;325;p41"/>
            <p:cNvCxnSpPr>
              <a:stCxn id="323" idx="2"/>
            </p:cNvCxnSpPr>
            <p:nvPr/>
          </p:nvCxnSpPr>
          <p:spPr>
            <a:xfrm flipH="1">
              <a:off x="8987137" y="817622"/>
              <a:ext cx="179700" cy="13476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  <p:cxnSp>
          <p:nvCxnSpPr>
            <p:cNvPr id="326" name="Google Shape;326;p41"/>
            <p:cNvCxnSpPr>
              <a:stCxn id="323" idx="2"/>
            </p:cNvCxnSpPr>
            <p:nvPr/>
          </p:nvCxnSpPr>
          <p:spPr>
            <a:xfrm>
              <a:off x="9166837" y="817622"/>
              <a:ext cx="2034300" cy="14757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</p:grpSp>
      <p:grpSp>
        <p:nvGrpSpPr>
          <p:cNvPr id="327" name="Google Shape;327;p41"/>
          <p:cNvGrpSpPr/>
          <p:nvPr/>
        </p:nvGrpSpPr>
        <p:grpSpPr>
          <a:xfrm>
            <a:off x="279858" y="3114199"/>
            <a:ext cx="1771691" cy="2698897"/>
            <a:chOff x="279858" y="3114199"/>
            <a:chExt cx="1771691" cy="2698897"/>
          </a:xfrm>
        </p:grpSpPr>
        <p:grpSp>
          <p:nvGrpSpPr>
            <p:cNvPr id="328" name="Google Shape;328;p41"/>
            <p:cNvGrpSpPr/>
            <p:nvPr/>
          </p:nvGrpSpPr>
          <p:grpSpPr>
            <a:xfrm>
              <a:off x="279858" y="3114199"/>
              <a:ext cx="1771691" cy="1424434"/>
              <a:chOff x="344424" y="3121223"/>
              <a:chExt cx="1771691" cy="1424434"/>
            </a:xfrm>
          </p:grpSpPr>
          <p:sp>
            <p:nvSpPr>
              <p:cNvPr id="329" name="Google Shape;329;p41"/>
              <p:cNvSpPr txBox="1"/>
              <p:nvPr/>
            </p:nvSpPr>
            <p:spPr>
              <a:xfrm>
                <a:off x="575309" y="3121223"/>
                <a:ext cx="1540806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>
                    <a:solidFill>
                      <a:schemeClr val="dk1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rPr>
                  <a:t>Oliver (Ollie)  </a:t>
                </a:r>
                <a:endParaRPr/>
              </a:p>
            </p:txBody>
          </p:sp>
          <p:pic>
            <p:nvPicPr>
              <p:cNvPr id="330" name="Google Shape;330;p41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344424" y="3465657"/>
                <a:ext cx="1284324" cy="1080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331" name="Google Shape;331;p41"/>
            <p:cNvSpPr txBox="1"/>
            <p:nvPr/>
          </p:nvSpPr>
          <p:spPr>
            <a:xfrm>
              <a:off x="279859" y="4889766"/>
              <a:ext cx="1284324" cy="9233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Head-in-the-sand Ostrich</a:t>
              </a:r>
              <a:endParaRPr/>
            </a:p>
          </p:txBody>
        </p:sp>
      </p:grpSp>
      <p:grpSp>
        <p:nvGrpSpPr>
          <p:cNvPr id="332" name="Google Shape;332;p41"/>
          <p:cNvGrpSpPr/>
          <p:nvPr/>
        </p:nvGrpSpPr>
        <p:grpSpPr>
          <a:xfrm>
            <a:off x="2004950" y="3114199"/>
            <a:ext cx="1540806" cy="2430745"/>
            <a:chOff x="2004950" y="3114199"/>
            <a:chExt cx="1540806" cy="2430745"/>
          </a:xfrm>
        </p:grpSpPr>
        <p:grpSp>
          <p:nvGrpSpPr>
            <p:cNvPr id="333" name="Google Shape;333;p41"/>
            <p:cNvGrpSpPr/>
            <p:nvPr/>
          </p:nvGrpSpPr>
          <p:grpSpPr>
            <a:xfrm>
              <a:off x="2201821" y="3114199"/>
              <a:ext cx="910817" cy="1441910"/>
              <a:chOff x="2257404" y="3115435"/>
              <a:chExt cx="910817" cy="1441910"/>
            </a:xfrm>
          </p:grpSpPr>
          <p:sp>
            <p:nvSpPr>
              <p:cNvPr id="334" name="Google Shape;334;p41"/>
              <p:cNvSpPr txBox="1"/>
              <p:nvPr/>
            </p:nvSpPr>
            <p:spPr>
              <a:xfrm>
                <a:off x="2434589" y="3115435"/>
                <a:ext cx="598241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>
                    <a:solidFill>
                      <a:schemeClr val="dk1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rPr>
                  <a:t>Dan</a:t>
                </a:r>
                <a:endParaRPr/>
              </a:p>
            </p:txBody>
          </p:sp>
          <p:pic>
            <p:nvPicPr>
              <p:cNvPr descr="A close-up of a telephone&#10;&#10;Description automatically generated with low confidence" id="335" name="Google Shape;335;p41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>
                <a:off x="2257404" y="3465657"/>
                <a:ext cx="910817" cy="109168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336" name="Google Shape;336;p41"/>
            <p:cNvSpPr txBox="1"/>
            <p:nvPr/>
          </p:nvSpPr>
          <p:spPr>
            <a:xfrm>
              <a:off x="2004950" y="4898613"/>
              <a:ext cx="1540806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Drilling Woodpecker</a:t>
              </a:r>
              <a:endParaRPr/>
            </a:p>
          </p:txBody>
        </p:sp>
      </p:grpSp>
      <p:grpSp>
        <p:nvGrpSpPr>
          <p:cNvPr id="337" name="Google Shape;337;p41"/>
          <p:cNvGrpSpPr/>
          <p:nvPr/>
        </p:nvGrpSpPr>
        <p:grpSpPr>
          <a:xfrm>
            <a:off x="3916412" y="3103913"/>
            <a:ext cx="1839214" cy="2432362"/>
            <a:chOff x="3916412" y="3103913"/>
            <a:chExt cx="1839214" cy="2432362"/>
          </a:xfrm>
        </p:grpSpPr>
        <p:grpSp>
          <p:nvGrpSpPr>
            <p:cNvPr id="338" name="Google Shape;338;p41"/>
            <p:cNvGrpSpPr/>
            <p:nvPr/>
          </p:nvGrpSpPr>
          <p:grpSpPr>
            <a:xfrm>
              <a:off x="3916412" y="3103913"/>
              <a:ext cx="1839214" cy="1592587"/>
              <a:chOff x="3547872" y="3115435"/>
              <a:chExt cx="1839214" cy="1592587"/>
            </a:xfrm>
          </p:grpSpPr>
          <p:sp>
            <p:nvSpPr>
              <p:cNvPr id="339" name="Google Shape;339;p41"/>
              <p:cNvSpPr txBox="1"/>
              <p:nvPr/>
            </p:nvSpPr>
            <p:spPr>
              <a:xfrm>
                <a:off x="4055022" y="3115435"/>
                <a:ext cx="764953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>
                    <a:solidFill>
                      <a:schemeClr val="dk1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rPr>
                  <a:t>Laura</a:t>
                </a:r>
                <a:endParaRPr/>
              </a:p>
            </p:txBody>
          </p:sp>
          <p:pic>
            <p:nvPicPr>
              <p:cNvPr descr="A picture containing clipart&#10;&#10;Description automatically generated" id="340" name="Google Shape;340;p41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3547872" y="3423212"/>
                <a:ext cx="1839214" cy="128481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341" name="Google Shape;341;p41"/>
            <p:cNvSpPr txBox="1"/>
            <p:nvPr/>
          </p:nvSpPr>
          <p:spPr>
            <a:xfrm>
              <a:off x="4106428" y="4889775"/>
              <a:ext cx="15408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Look-alike Penguin</a:t>
              </a:r>
              <a:endParaRPr/>
            </a:p>
          </p:txBody>
        </p:sp>
      </p:grpSp>
      <p:grpSp>
        <p:nvGrpSpPr>
          <p:cNvPr id="342" name="Google Shape;342;p41"/>
          <p:cNvGrpSpPr/>
          <p:nvPr/>
        </p:nvGrpSpPr>
        <p:grpSpPr>
          <a:xfrm>
            <a:off x="6461319" y="3103913"/>
            <a:ext cx="1462389" cy="2432184"/>
            <a:chOff x="6461319" y="3103913"/>
            <a:chExt cx="1462389" cy="2432184"/>
          </a:xfrm>
        </p:grpSpPr>
        <p:grpSp>
          <p:nvGrpSpPr>
            <p:cNvPr id="343" name="Google Shape;343;p41"/>
            <p:cNvGrpSpPr/>
            <p:nvPr/>
          </p:nvGrpSpPr>
          <p:grpSpPr>
            <a:xfrm>
              <a:off x="6461319" y="3103913"/>
              <a:ext cx="1462389" cy="1433469"/>
              <a:chOff x="5486588" y="3072990"/>
              <a:chExt cx="1462389" cy="1433469"/>
            </a:xfrm>
          </p:grpSpPr>
          <p:sp>
            <p:nvSpPr>
              <p:cNvPr id="344" name="Google Shape;344;p41"/>
              <p:cNvSpPr txBox="1"/>
              <p:nvPr/>
            </p:nvSpPr>
            <p:spPr>
              <a:xfrm>
                <a:off x="5757561" y="3072990"/>
                <a:ext cx="1141659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>
                    <a:solidFill>
                      <a:schemeClr val="dk1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rPr>
                  <a:t>Jonathan</a:t>
                </a:r>
                <a:endParaRPr/>
              </a:p>
            </p:txBody>
          </p:sp>
          <p:pic>
            <p:nvPicPr>
              <p:cNvPr descr="A picture containing clipart&#10;&#10;Description automatically generated" id="345" name="Google Shape;345;p41"/>
              <p:cNvPicPr preferRelativeResize="0"/>
              <p:nvPr/>
            </p:nvPicPr>
            <p:blipFill rotWithShape="1">
              <a:blip r:embed="rId8">
                <a:alphaModFix/>
              </a:blip>
              <a:srcRect b="0" l="0" r="0" t="0"/>
              <a:stretch/>
            </p:blipFill>
            <p:spPr>
              <a:xfrm>
                <a:off x="5486588" y="3539795"/>
                <a:ext cx="1462389" cy="96666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346" name="Google Shape;346;p41"/>
            <p:cNvSpPr txBox="1"/>
            <p:nvPr/>
          </p:nvSpPr>
          <p:spPr>
            <a:xfrm>
              <a:off x="6547390" y="4889766"/>
              <a:ext cx="1376318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Livingston Seagull</a:t>
              </a:r>
              <a:endParaRPr/>
            </a:p>
          </p:txBody>
        </p:sp>
      </p:grpSp>
      <p:grpSp>
        <p:nvGrpSpPr>
          <p:cNvPr id="347" name="Google Shape;347;p41"/>
          <p:cNvGrpSpPr/>
          <p:nvPr/>
        </p:nvGrpSpPr>
        <p:grpSpPr>
          <a:xfrm>
            <a:off x="8350604" y="2997669"/>
            <a:ext cx="1462390" cy="2538428"/>
            <a:chOff x="8350604" y="2997669"/>
            <a:chExt cx="1462390" cy="2538428"/>
          </a:xfrm>
        </p:grpSpPr>
        <p:grpSp>
          <p:nvGrpSpPr>
            <p:cNvPr id="348" name="Google Shape;348;p41"/>
            <p:cNvGrpSpPr/>
            <p:nvPr/>
          </p:nvGrpSpPr>
          <p:grpSpPr>
            <a:xfrm>
              <a:off x="8350604" y="2997669"/>
              <a:ext cx="1462390" cy="1698831"/>
              <a:chOff x="8256681" y="2234403"/>
              <a:chExt cx="1462390" cy="1698831"/>
            </a:xfrm>
          </p:grpSpPr>
          <p:sp>
            <p:nvSpPr>
              <p:cNvPr id="349" name="Google Shape;349;p41"/>
              <p:cNvSpPr txBox="1"/>
              <p:nvPr/>
            </p:nvSpPr>
            <p:spPr>
              <a:xfrm>
                <a:off x="8701050" y="2234403"/>
                <a:ext cx="790601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>
                    <a:solidFill>
                      <a:schemeClr val="dk1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rPr>
                  <a:t>Cathy</a:t>
                </a:r>
                <a:endParaRPr/>
              </a:p>
            </p:txBody>
          </p:sp>
          <p:pic>
            <p:nvPicPr>
              <p:cNvPr descr="A picture containing text, outdoor object&#10;&#10;Description automatically generated" id="350" name="Google Shape;350;p41"/>
              <p:cNvPicPr preferRelativeResize="0"/>
              <p:nvPr/>
            </p:nvPicPr>
            <p:blipFill rotWithShape="1">
              <a:blip r:embed="rId9">
                <a:alphaModFix/>
              </a:blip>
              <a:srcRect b="0" l="0" r="0" t="0"/>
              <a:stretch/>
            </p:blipFill>
            <p:spPr>
              <a:xfrm>
                <a:off x="8256681" y="2542180"/>
                <a:ext cx="1462390" cy="139105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351" name="Google Shape;351;p41"/>
            <p:cNvSpPr txBox="1"/>
            <p:nvPr/>
          </p:nvSpPr>
          <p:spPr>
            <a:xfrm>
              <a:off x="8409857" y="4889766"/>
              <a:ext cx="1224523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Carrier 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Pigeon</a:t>
              </a:r>
              <a:endParaRPr/>
            </a:p>
          </p:txBody>
        </p:sp>
      </p:grpSp>
      <p:grpSp>
        <p:nvGrpSpPr>
          <p:cNvPr id="352" name="Google Shape;352;p41"/>
          <p:cNvGrpSpPr/>
          <p:nvPr/>
        </p:nvGrpSpPr>
        <p:grpSpPr>
          <a:xfrm>
            <a:off x="9917349" y="3042583"/>
            <a:ext cx="2061894" cy="2519808"/>
            <a:chOff x="9917349" y="3042583"/>
            <a:chExt cx="2061894" cy="2519808"/>
          </a:xfrm>
        </p:grpSpPr>
        <p:grpSp>
          <p:nvGrpSpPr>
            <p:cNvPr id="353" name="Google Shape;353;p41"/>
            <p:cNvGrpSpPr/>
            <p:nvPr/>
          </p:nvGrpSpPr>
          <p:grpSpPr>
            <a:xfrm>
              <a:off x="9917349" y="3042583"/>
              <a:ext cx="2061894" cy="1351089"/>
              <a:chOff x="9885020" y="2234403"/>
              <a:chExt cx="2061894" cy="1351089"/>
            </a:xfrm>
          </p:grpSpPr>
          <p:sp>
            <p:nvSpPr>
              <p:cNvPr id="354" name="Google Shape;354;p41"/>
              <p:cNvSpPr txBox="1"/>
              <p:nvPr/>
            </p:nvSpPr>
            <p:spPr>
              <a:xfrm>
                <a:off x="10717090" y="2234403"/>
                <a:ext cx="1229824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>
                    <a:solidFill>
                      <a:schemeClr val="dk1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rPr>
                  <a:t>Samantha</a:t>
                </a:r>
                <a:endParaRPr/>
              </a:p>
            </p:txBody>
          </p:sp>
          <p:pic>
            <p:nvPicPr>
              <p:cNvPr descr="A picture containing clipart&#10;&#10;Description automatically generated" id="355" name="Google Shape;355;p41"/>
              <p:cNvPicPr preferRelativeResize="0"/>
              <p:nvPr/>
            </p:nvPicPr>
            <p:blipFill rotWithShape="1">
              <a:blip r:embed="rId10">
                <a:alphaModFix/>
              </a:blip>
              <a:srcRect b="0" l="0" r="0" t="0"/>
              <a:stretch/>
            </p:blipFill>
            <p:spPr>
              <a:xfrm>
                <a:off x="9885020" y="2620292"/>
                <a:ext cx="2057400" cy="9652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356" name="Google Shape;356;p41"/>
            <p:cNvSpPr txBox="1"/>
            <p:nvPr/>
          </p:nvSpPr>
          <p:spPr>
            <a:xfrm>
              <a:off x="10275521" y="4916060"/>
              <a:ext cx="1224523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Soaring 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Eagle</a:t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2"/>
          <p:cNvSpPr txBox="1"/>
          <p:nvPr/>
        </p:nvSpPr>
        <p:spPr>
          <a:xfrm>
            <a:off x="2545252" y="660921"/>
            <a:ext cx="8488799" cy="553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55A29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Making Connections to Your Own Experience</a:t>
            </a:r>
            <a:endParaRPr/>
          </a:p>
        </p:txBody>
      </p:sp>
      <p:sp>
        <p:nvSpPr>
          <p:cNvPr id="362" name="Google Shape;362;p42"/>
          <p:cNvSpPr txBox="1"/>
          <p:nvPr/>
        </p:nvSpPr>
        <p:spPr>
          <a:xfrm>
            <a:off x="955286" y="1848281"/>
            <a:ext cx="10944613" cy="55707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508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Helvetica Neue"/>
              <a:buNone/>
            </a:pPr>
            <a:r>
              <a:rPr lang="en-US" sz="2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Reflect Metacognitively: “Am I…”</a:t>
            </a:r>
            <a:endParaRPr/>
          </a:p>
          <a:p>
            <a:pPr indent="0" lvl="0" marL="508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ndara"/>
              <a:buNone/>
            </a:pPr>
            <a:r>
              <a:t/>
            </a:r>
            <a:endParaRPr sz="2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5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Helvetica Neue"/>
              <a:buNone/>
            </a:pPr>
            <a:r>
              <a:rPr b="1" lang="en-US" sz="2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Overlooking? </a:t>
            </a:r>
            <a:r>
              <a:rPr lang="en-US" sz="2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Missing opportunities, ignoring, persisting in former ways? </a:t>
            </a:r>
            <a:endParaRPr/>
          </a:p>
          <a:p>
            <a:pPr indent="0" lvl="0" marL="5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ndara"/>
              <a:buNone/>
            </a:pPr>
            <a:r>
              <a:t/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5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Helvetica Neue"/>
              <a:buNone/>
            </a:pPr>
            <a:r>
              <a:rPr b="1" lang="en-US" sz="2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Duplicating? </a:t>
            </a:r>
            <a:r>
              <a:rPr lang="en-US" sz="2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Performing the drill exactly as practiced, copying? </a:t>
            </a:r>
            <a:endParaRPr/>
          </a:p>
          <a:p>
            <a:pPr indent="0" lvl="0" marL="5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ndara"/>
              <a:buNone/>
            </a:pPr>
            <a:r>
              <a:t/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5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Helvetica Neue"/>
              <a:buNone/>
            </a:pPr>
            <a:r>
              <a:rPr b="1" lang="en-US" sz="2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Replicating? </a:t>
            </a:r>
            <a:r>
              <a:rPr lang="en-US" sz="2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Tailoring to my content, customizing, applying in similar situations?</a:t>
            </a:r>
            <a:endParaRPr/>
          </a:p>
          <a:p>
            <a:pPr indent="0" lvl="0" marL="5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ndara"/>
              <a:buNone/>
            </a:pPr>
            <a:r>
              <a:t/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5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Helvetica Neue"/>
              <a:buNone/>
            </a:pPr>
            <a:r>
              <a:rPr b="1" lang="en-US" sz="2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Integrating? </a:t>
            </a:r>
            <a:r>
              <a:rPr lang="en-US" sz="2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Combining with other ideas and using a raised consciousness? </a:t>
            </a:r>
            <a:endParaRPr/>
          </a:p>
          <a:p>
            <a:pPr indent="0" lvl="0" marL="5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ndara"/>
              <a:buNone/>
            </a:pPr>
            <a:r>
              <a:t/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5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Helvetica Neue"/>
              <a:buNone/>
            </a:pPr>
            <a:r>
              <a:rPr b="1" lang="en-US" sz="2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Propagating? </a:t>
            </a:r>
            <a:r>
              <a:rPr lang="en-US" sz="2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Carrying the strategy to other content, bridging? </a:t>
            </a:r>
            <a:endParaRPr/>
          </a:p>
          <a:p>
            <a:pPr indent="0" lvl="0" marL="5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ndara"/>
              <a:buNone/>
            </a:pPr>
            <a:r>
              <a:t/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5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Helvetica Neue"/>
              <a:buNone/>
            </a:pPr>
            <a:r>
              <a:rPr b="1" lang="en-US" sz="2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Innovating? </a:t>
            </a:r>
            <a:r>
              <a:rPr lang="en-US" sz="2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Taking the ideas beyond the initial concept, tailoring to specific needs?</a:t>
            </a:r>
            <a:endParaRPr/>
          </a:p>
          <a:p>
            <a:pPr indent="0" lvl="0" marL="508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ndara"/>
              <a:buNone/>
            </a:pPr>
            <a:r>
              <a:t/>
            </a:r>
            <a:endParaRPr sz="2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0B0C1D"/>
              </a:solidFill>
              <a:highlight>
                <a:srgbClr val="FFFFFF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0B0C1D"/>
              </a:solidFill>
              <a:highlight>
                <a:srgbClr val="FFFFFF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175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t/>
            </a:r>
            <a:endParaRPr sz="2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63" name="Google Shape;363;p42"/>
          <p:cNvSpPr/>
          <p:nvPr/>
        </p:nvSpPr>
        <p:spPr>
          <a:xfrm>
            <a:off x="0" y="5822731"/>
            <a:ext cx="12192000" cy="1066800"/>
          </a:xfrm>
          <a:prstGeom prst="rect">
            <a:avLst/>
          </a:prstGeom>
          <a:solidFill>
            <a:srgbClr val="C8E0E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4" name="Google Shape;364;p42"/>
          <p:cNvPicPr preferRelativeResize="0"/>
          <p:nvPr/>
        </p:nvPicPr>
        <p:blipFill rotWithShape="1">
          <a:blip r:embed="rId3">
            <a:alphaModFix/>
          </a:blip>
          <a:srcRect b="79" l="0" r="0" t="79"/>
          <a:stretch/>
        </p:blipFill>
        <p:spPr>
          <a:xfrm>
            <a:off x="9467705" y="5893671"/>
            <a:ext cx="2589767" cy="92491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aper cutout of people with gears&#10;&#10;Description automatically generated" id="365" name="Google Shape;365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5287" y="282664"/>
            <a:ext cx="1244985" cy="1310511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66" name="Google Shape;366;p42"/>
          <p:cNvSpPr txBox="1"/>
          <p:nvPr/>
        </p:nvSpPr>
        <p:spPr>
          <a:xfrm>
            <a:off x="454743" y="6079130"/>
            <a:ext cx="4349268" cy="6001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300">
                <a:solidFill>
                  <a:srgbClr val="0D336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Making Connections</a:t>
            </a:r>
            <a:endParaRPr b="1" sz="3300">
              <a:solidFill>
                <a:srgbClr val="144C9C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43"/>
          <p:cNvSpPr/>
          <p:nvPr/>
        </p:nvSpPr>
        <p:spPr>
          <a:xfrm>
            <a:off x="0" y="5822731"/>
            <a:ext cx="12192000" cy="1066800"/>
          </a:xfrm>
          <a:prstGeom prst="rect">
            <a:avLst/>
          </a:prstGeom>
          <a:solidFill>
            <a:srgbClr val="C8E0E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2" name="Google Shape;372;p43"/>
          <p:cNvPicPr preferRelativeResize="0"/>
          <p:nvPr/>
        </p:nvPicPr>
        <p:blipFill rotWithShape="1">
          <a:blip r:embed="rId3">
            <a:alphaModFix/>
          </a:blip>
          <a:srcRect b="79" l="0" r="0" t="79"/>
          <a:stretch/>
        </p:blipFill>
        <p:spPr>
          <a:xfrm>
            <a:off x="9467705" y="5893671"/>
            <a:ext cx="2589767" cy="924917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43"/>
          <p:cNvSpPr txBox="1"/>
          <p:nvPr>
            <p:ph type="title"/>
          </p:nvPr>
        </p:nvSpPr>
        <p:spPr>
          <a:xfrm>
            <a:off x="838200" y="294175"/>
            <a:ext cx="10515600" cy="92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</a:pPr>
            <a:r>
              <a:rPr b="1" lang="en-US" sz="4000">
                <a:solidFill>
                  <a:srgbClr val="55A29A"/>
                </a:solidFill>
                <a:latin typeface="Arial"/>
                <a:ea typeface="Arial"/>
                <a:cs typeface="Arial"/>
                <a:sym typeface="Arial"/>
              </a:rPr>
              <a:t>Reminders-</a:t>
            </a:r>
            <a:endParaRPr b="1"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p43"/>
          <p:cNvSpPr txBox="1"/>
          <p:nvPr/>
        </p:nvSpPr>
        <p:spPr>
          <a:xfrm>
            <a:off x="378750" y="1290025"/>
            <a:ext cx="11564700" cy="45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>
                <a:solidFill>
                  <a:srgbClr val="073763"/>
                </a:solidFill>
              </a:rPr>
              <a:t>Our last NLL event- 6/20/25- Davenport Grand Hotel 8AM-3PM: contact Ryan Hickerson to confirm.</a:t>
            </a:r>
            <a:endParaRPr sz="3000">
              <a:solidFill>
                <a:srgbClr val="073763"/>
              </a:solidFill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 u="sng">
                <a:solidFill>
                  <a:schemeClr val="hlink"/>
                </a:solidFill>
                <a:hlinkClick r:id="rId4"/>
              </a:rPr>
              <a:t>NLL Planning Questionnaire (Spokane)</a:t>
            </a:r>
            <a:endParaRPr sz="3000">
              <a:solidFill>
                <a:srgbClr val="073763"/>
              </a:solidFill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000">
              <a:solidFill>
                <a:srgbClr val="073763"/>
              </a:solidFill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>
                <a:solidFill>
                  <a:srgbClr val="073763"/>
                </a:solidFill>
              </a:rPr>
              <a:t>NLL Merchandise Order- </a:t>
            </a:r>
            <a:endParaRPr sz="3000">
              <a:solidFill>
                <a:srgbClr val="073763"/>
              </a:solidFill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 u="sng">
                <a:solidFill>
                  <a:schemeClr val="hlink"/>
                </a:solidFill>
                <a:hlinkClick r:id="rId5"/>
              </a:rPr>
              <a:t>NLL Merch Ordering Form (Cedarbrook) #2</a:t>
            </a:r>
            <a:endParaRPr sz="3000">
              <a:solidFill>
                <a:srgbClr val="073763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379;p44"/>
          <p:cNvPicPr preferRelativeResize="0"/>
          <p:nvPr/>
        </p:nvPicPr>
        <p:blipFill rotWithShape="1">
          <a:blip r:embed="rId3">
            <a:alphaModFix/>
          </a:blip>
          <a:srcRect b="79" l="0" r="0" t="79"/>
          <a:stretch/>
        </p:blipFill>
        <p:spPr>
          <a:xfrm>
            <a:off x="9467705" y="5893671"/>
            <a:ext cx="2589767" cy="924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8050" y="152400"/>
            <a:ext cx="7271684" cy="567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57894" y="19700"/>
            <a:ext cx="8934105" cy="6818601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44"/>
          <p:cNvSpPr txBox="1"/>
          <p:nvPr/>
        </p:nvSpPr>
        <p:spPr>
          <a:xfrm>
            <a:off x="55650" y="3351250"/>
            <a:ext cx="3258000" cy="2239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May 6th 2025</a:t>
            </a:r>
            <a:endParaRPr sz="3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2PM-3:30PM PT </a:t>
            </a:r>
            <a:endParaRPr sz="3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7"/>
          <p:cNvSpPr/>
          <p:nvPr/>
        </p:nvSpPr>
        <p:spPr>
          <a:xfrm>
            <a:off x="0" y="5822731"/>
            <a:ext cx="12192000" cy="1066800"/>
          </a:xfrm>
          <a:prstGeom prst="rect">
            <a:avLst/>
          </a:prstGeom>
          <a:solidFill>
            <a:srgbClr val="C8E0E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diagram of a reflection in a circle&#10;&#10;Description automatically generated" id="167" name="Google Shape;167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1999" cy="5822725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7"/>
          <p:cNvSpPr txBox="1"/>
          <p:nvPr/>
        </p:nvSpPr>
        <p:spPr>
          <a:xfrm>
            <a:off x="552524" y="5971400"/>
            <a:ext cx="75813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US" sz="4400" u="none" cap="none" strike="noStrike">
                <a:solidFill>
                  <a:srgbClr val="2422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School Leader Paradigm</a:t>
            </a:r>
            <a:r>
              <a:rPr b="0" i="0" lang="en-US" sz="2700" u="none" cap="none" strike="noStrike">
                <a:solidFill>
                  <a:srgbClr val="2422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©</a:t>
            </a:r>
            <a:endParaRPr b="0" i="0" sz="100" u="none" cap="none" strike="noStrike">
              <a:solidFill>
                <a:srgbClr val="24225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27"/>
          <p:cNvSpPr/>
          <p:nvPr/>
        </p:nvSpPr>
        <p:spPr>
          <a:xfrm>
            <a:off x="9467705" y="5893671"/>
            <a:ext cx="2589767" cy="92491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8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8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360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45"/>
          <p:cNvSpPr/>
          <p:nvPr/>
        </p:nvSpPr>
        <p:spPr>
          <a:xfrm>
            <a:off x="0" y="5822731"/>
            <a:ext cx="12192000" cy="1066800"/>
          </a:xfrm>
          <a:prstGeom prst="rect">
            <a:avLst/>
          </a:prstGeom>
          <a:solidFill>
            <a:srgbClr val="C8E0E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8" name="Google Shape;388;p45"/>
          <p:cNvPicPr preferRelativeResize="0"/>
          <p:nvPr/>
        </p:nvPicPr>
        <p:blipFill rotWithShape="1">
          <a:blip r:embed="rId3">
            <a:alphaModFix/>
          </a:blip>
          <a:srcRect b="79" l="0" r="0" t="79"/>
          <a:stretch/>
        </p:blipFill>
        <p:spPr>
          <a:xfrm>
            <a:off x="9467705" y="5893671"/>
            <a:ext cx="2589767" cy="924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45" title="Women in Leadership 2025-Header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11035863" cy="55179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46"/>
          <p:cNvSpPr/>
          <p:nvPr/>
        </p:nvSpPr>
        <p:spPr>
          <a:xfrm>
            <a:off x="0" y="5822731"/>
            <a:ext cx="12192000" cy="1066800"/>
          </a:xfrm>
          <a:prstGeom prst="rect">
            <a:avLst/>
          </a:prstGeom>
          <a:solidFill>
            <a:srgbClr val="C8E0E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5" name="Google Shape;395;p46"/>
          <p:cNvPicPr preferRelativeResize="0"/>
          <p:nvPr/>
        </p:nvPicPr>
        <p:blipFill rotWithShape="1">
          <a:blip r:embed="rId3">
            <a:alphaModFix/>
          </a:blip>
          <a:srcRect b="79" l="0" r="0" t="79"/>
          <a:stretch/>
        </p:blipFill>
        <p:spPr>
          <a:xfrm>
            <a:off x="9467705" y="5893671"/>
            <a:ext cx="2589767" cy="924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46" title="Summer25-Banner-1920x640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11887200" cy="396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47"/>
          <p:cNvSpPr/>
          <p:nvPr/>
        </p:nvSpPr>
        <p:spPr>
          <a:xfrm>
            <a:off x="0" y="5822731"/>
            <a:ext cx="12192000" cy="1066800"/>
          </a:xfrm>
          <a:prstGeom prst="rect">
            <a:avLst/>
          </a:prstGeom>
          <a:solidFill>
            <a:srgbClr val="C8E0E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2" name="Google Shape;402;p47"/>
          <p:cNvPicPr preferRelativeResize="0"/>
          <p:nvPr/>
        </p:nvPicPr>
        <p:blipFill rotWithShape="1">
          <a:blip r:embed="rId3">
            <a:alphaModFix/>
          </a:blip>
          <a:srcRect b="79" l="0" r="0" t="79"/>
          <a:stretch/>
        </p:blipFill>
        <p:spPr>
          <a:xfrm>
            <a:off x="9467705" y="5893671"/>
            <a:ext cx="2589767" cy="924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47" title="WASA Superintendents Conference 2025-Header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11035863" cy="55179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8"/>
          <p:cNvSpPr/>
          <p:nvPr/>
        </p:nvSpPr>
        <p:spPr>
          <a:xfrm>
            <a:off x="0" y="5822731"/>
            <a:ext cx="12192000" cy="1066800"/>
          </a:xfrm>
          <a:prstGeom prst="rect">
            <a:avLst/>
          </a:prstGeom>
          <a:solidFill>
            <a:srgbClr val="C8E0E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28"/>
          <p:cNvSpPr txBox="1"/>
          <p:nvPr>
            <p:ph type="title"/>
          </p:nvPr>
        </p:nvSpPr>
        <p:spPr>
          <a:xfrm>
            <a:off x="801300" y="37760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</a:pPr>
            <a:r>
              <a:rPr b="1" lang="en-US" sz="4000">
                <a:solidFill>
                  <a:srgbClr val="003049"/>
                </a:solidFill>
                <a:latin typeface="Cabin"/>
                <a:ea typeface="Cabin"/>
                <a:cs typeface="Cabin"/>
                <a:sym typeface="Cabin"/>
              </a:rPr>
              <a:t>About Us- Our Advisors</a:t>
            </a:r>
            <a:endParaRPr b="1" sz="4000">
              <a:solidFill>
                <a:srgbClr val="003049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0" lvl="0" marL="0" rtl="0" algn="l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SzPts val="1800"/>
              <a:buNone/>
            </a:pPr>
            <a:r>
              <a:t/>
            </a:r>
            <a:endParaRPr b="1"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28"/>
          <p:cNvSpPr txBox="1"/>
          <p:nvPr/>
        </p:nvSpPr>
        <p:spPr>
          <a:xfrm>
            <a:off x="755200" y="6075188"/>
            <a:ext cx="82629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5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28"/>
          <p:cNvSpPr txBox="1"/>
          <p:nvPr/>
        </p:nvSpPr>
        <p:spPr>
          <a:xfrm>
            <a:off x="654800" y="3946100"/>
            <a:ext cx="25899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50"/>
              <a:buFont typeface="Arial"/>
              <a:buNone/>
            </a:pPr>
            <a:r>
              <a:t/>
            </a:r>
            <a:endParaRPr b="1" i="1" sz="1450" u="none" cap="none" strike="noStrike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8" name="Google Shape;178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00830" y="1291405"/>
            <a:ext cx="3598125" cy="3033204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8"/>
          <p:cNvSpPr txBox="1"/>
          <p:nvPr/>
        </p:nvSpPr>
        <p:spPr>
          <a:xfrm>
            <a:off x="1500813" y="4497350"/>
            <a:ext cx="3245100" cy="16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50"/>
              <a:buFont typeface="Arial"/>
              <a:buNone/>
            </a:pPr>
            <a:r>
              <a:rPr b="0" i="0" lang="en-US" sz="175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Peter DeWitt</a:t>
            </a:r>
            <a:endParaRPr b="0" i="0" sz="1750" u="none" cap="none" strike="noStrike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50"/>
              <a:buFont typeface="Arial"/>
              <a:buNone/>
            </a:pPr>
            <a:r>
              <a:rPr b="0" i="0" lang="en-US" sz="175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Next Level Leaders Advisor, Facilitator pmdewitt518@gmail.com</a:t>
            </a:r>
            <a:endParaRPr b="1" i="1" sz="1750" u="none" cap="none" strike="noStrike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50"/>
              <a:buFont typeface="Arial"/>
              <a:buNone/>
            </a:pPr>
            <a:r>
              <a:t/>
            </a:r>
            <a:endParaRPr b="0" i="0" sz="1450" u="none" cap="none" strike="noStrike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0" name="Google Shape;180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24900" y="1276375"/>
            <a:ext cx="3912575" cy="306325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8"/>
          <p:cNvSpPr txBox="1"/>
          <p:nvPr/>
        </p:nvSpPr>
        <p:spPr>
          <a:xfrm>
            <a:off x="6924888" y="4497350"/>
            <a:ext cx="3912600" cy="19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50"/>
              <a:buFont typeface="Arial"/>
              <a:buNone/>
            </a:pPr>
            <a:r>
              <a:rPr b="0" i="0" lang="en-US" sz="18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Jenni Donohoo</a:t>
            </a:r>
            <a:endParaRPr b="0" i="0" sz="1800" u="none" cap="none" strike="noStrike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50"/>
              <a:buFont typeface="Arial"/>
              <a:buNone/>
            </a:pPr>
            <a:r>
              <a:rPr b="0" i="0" lang="en-US" sz="18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Next Level Leaders Advisor, Facilitator jenni.donohoo@praxis-engage.com</a:t>
            </a:r>
            <a:endParaRPr b="1" i="1" sz="1800" u="none" cap="none" strike="noStrike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black and white sign&#10;&#10;Description automatically generated with low confidence" id="182" name="Google Shape;182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467705" y="5893671"/>
            <a:ext cx="2589769" cy="9249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9"/>
          <p:cNvSpPr/>
          <p:nvPr/>
        </p:nvSpPr>
        <p:spPr>
          <a:xfrm>
            <a:off x="0" y="5822731"/>
            <a:ext cx="12192000" cy="1066800"/>
          </a:xfrm>
          <a:prstGeom prst="rect">
            <a:avLst/>
          </a:prstGeom>
          <a:solidFill>
            <a:srgbClr val="C8E0E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black and white sign&#10;&#10;Description automatically generated with low confidence" id="188" name="Google Shape;188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67705" y="5893671"/>
            <a:ext cx="2589769" cy="924918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9"/>
          <p:cNvSpPr txBox="1"/>
          <p:nvPr>
            <p:ph type="title"/>
          </p:nvPr>
        </p:nvSpPr>
        <p:spPr>
          <a:xfrm>
            <a:off x="801300" y="37760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</a:pPr>
            <a:r>
              <a:rPr b="1" lang="en-US" sz="4000">
                <a:solidFill>
                  <a:srgbClr val="003049"/>
                </a:solidFill>
                <a:latin typeface="Cabin"/>
                <a:ea typeface="Cabin"/>
                <a:cs typeface="Cabin"/>
                <a:sym typeface="Cabin"/>
              </a:rPr>
              <a:t>About Us</a:t>
            </a:r>
            <a:r>
              <a:rPr b="1" lang="en-US" sz="4000">
                <a:solidFill>
                  <a:srgbClr val="003049"/>
                </a:solidFill>
                <a:latin typeface="Cabin"/>
                <a:ea typeface="Cabin"/>
                <a:cs typeface="Cabin"/>
                <a:sym typeface="Cabin"/>
              </a:rPr>
              <a:t>- NLL Planning Team</a:t>
            </a:r>
            <a:endParaRPr b="1" sz="4000">
              <a:solidFill>
                <a:srgbClr val="003049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0" lvl="0" marL="0" rtl="0" algn="l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SzPts val="1800"/>
              <a:buNone/>
            </a:pPr>
            <a:r>
              <a:t/>
            </a:r>
            <a:endParaRPr b="1"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29"/>
          <p:cNvSpPr txBox="1"/>
          <p:nvPr/>
        </p:nvSpPr>
        <p:spPr>
          <a:xfrm>
            <a:off x="755200" y="6075188"/>
            <a:ext cx="82629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5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29"/>
          <p:cNvSpPr txBox="1"/>
          <p:nvPr/>
        </p:nvSpPr>
        <p:spPr>
          <a:xfrm>
            <a:off x="105463" y="4475325"/>
            <a:ext cx="3736500" cy="109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50"/>
              <a:buFont typeface="Arial"/>
              <a:buNone/>
            </a:pPr>
            <a:r>
              <a:rPr b="1" i="0" lang="en-US" sz="1800" u="none" cap="none" strike="noStrike">
                <a:solidFill>
                  <a:srgbClr val="4D4E6C"/>
                </a:solidFill>
                <a:latin typeface="Arial"/>
                <a:ea typeface="Arial"/>
                <a:cs typeface="Arial"/>
                <a:sym typeface="Arial"/>
              </a:rPr>
              <a:t>Kim Fry</a:t>
            </a:r>
            <a:endParaRPr b="1" i="0" sz="1800" u="none" cap="none" strike="noStrike">
              <a:solidFill>
                <a:srgbClr val="4D4E6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50"/>
              <a:buFont typeface="Arial"/>
              <a:buNone/>
            </a:pPr>
            <a:r>
              <a:rPr b="1" i="0" lang="en-US" sz="1800" u="none" cap="none" strike="noStrike">
                <a:solidFill>
                  <a:srgbClr val="4D4E6C"/>
                </a:solidFill>
                <a:latin typeface="Arial"/>
                <a:ea typeface="Arial"/>
                <a:cs typeface="Arial"/>
                <a:sym typeface="Arial"/>
              </a:rPr>
              <a:t>Assistant Executive Director, WASA</a:t>
            </a:r>
            <a:endParaRPr b="0" i="0" sz="1800" u="none" cap="none" strike="noStrike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29"/>
          <p:cNvSpPr txBox="1"/>
          <p:nvPr/>
        </p:nvSpPr>
        <p:spPr>
          <a:xfrm>
            <a:off x="4628974" y="4482225"/>
            <a:ext cx="3736500" cy="109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50"/>
              <a:buFont typeface="Arial"/>
              <a:buNone/>
            </a:pPr>
            <a:r>
              <a:rPr b="1" i="0" lang="en-US" sz="1800" u="none" cap="none" strike="noStrike">
                <a:solidFill>
                  <a:srgbClr val="4D4E6C"/>
                </a:solidFill>
                <a:latin typeface="Arial"/>
                <a:ea typeface="Arial"/>
                <a:cs typeface="Arial"/>
                <a:sym typeface="Arial"/>
              </a:rPr>
              <a:t>Shawn Batstone</a:t>
            </a:r>
            <a:endParaRPr b="1" i="0" sz="1800" u="none" cap="none" strike="noStrike">
              <a:solidFill>
                <a:srgbClr val="4D4E6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50"/>
              <a:buFont typeface="Arial"/>
              <a:buNone/>
            </a:pPr>
            <a:r>
              <a:rPr b="1" i="0" lang="en-US" sz="1800" u="none" cap="none" strike="noStrike">
                <a:solidFill>
                  <a:srgbClr val="4D4E6C"/>
                </a:solidFill>
                <a:latin typeface="Arial"/>
                <a:ea typeface="Arial"/>
                <a:cs typeface="Arial"/>
                <a:sym typeface="Arial"/>
              </a:rPr>
              <a:t>Assistant Executive Director, WASA</a:t>
            </a:r>
            <a:endParaRPr b="0" i="0" sz="1800" u="none" cap="none" strike="noStrike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29"/>
          <p:cNvSpPr txBox="1"/>
          <p:nvPr/>
        </p:nvSpPr>
        <p:spPr>
          <a:xfrm>
            <a:off x="8858925" y="4482225"/>
            <a:ext cx="3436500" cy="7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50"/>
              <a:buFont typeface="Arial"/>
              <a:buNone/>
            </a:pPr>
            <a:r>
              <a:rPr b="1" i="0" lang="en-US" sz="1800" u="none" cap="none" strike="noStrike">
                <a:solidFill>
                  <a:srgbClr val="4D4E6C"/>
                </a:solidFill>
                <a:latin typeface="Arial"/>
                <a:ea typeface="Arial"/>
                <a:cs typeface="Arial"/>
                <a:sym typeface="Arial"/>
              </a:rPr>
              <a:t>Gina Yonts</a:t>
            </a:r>
            <a:endParaRPr b="1" i="0" sz="1800" u="none" cap="none" strike="noStrike">
              <a:solidFill>
                <a:srgbClr val="4D4E6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50"/>
              <a:buFont typeface="Arial"/>
              <a:buNone/>
            </a:pPr>
            <a:r>
              <a:rPr b="1" i="0" lang="en-US" sz="1800" u="none" cap="none" strike="noStrike">
                <a:solidFill>
                  <a:srgbClr val="4D4E6C"/>
                </a:solidFill>
                <a:latin typeface="Arial"/>
                <a:ea typeface="Arial"/>
                <a:cs typeface="Arial"/>
                <a:sym typeface="Arial"/>
              </a:rPr>
              <a:t>Associate Director, AWSP</a:t>
            </a:r>
            <a:endParaRPr b="1" i="0" sz="1800" u="none" cap="none" strike="noStrike">
              <a:solidFill>
                <a:srgbClr val="4D4E6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4" name="Google Shape;194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25950" y="1992500"/>
            <a:ext cx="3642624" cy="2427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2400" y="1992488"/>
            <a:ext cx="3642624" cy="2427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018100" y="1992500"/>
            <a:ext cx="2729880" cy="2489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0"/>
          <p:cNvSpPr/>
          <p:nvPr/>
        </p:nvSpPr>
        <p:spPr>
          <a:xfrm>
            <a:off x="0" y="5822731"/>
            <a:ext cx="12192000" cy="1066800"/>
          </a:xfrm>
          <a:prstGeom prst="rect">
            <a:avLst/>
          </a:prstGeom>
          <a:solidFill>
            <a:srgbClr val="C8E0E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3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en-US" sz="4000">
                <a:solidFill>
                  <a:srgbClr val="003049"/>
                </a:solidFill>
                <a:latin typeface="Cabin"/>
                <a:ea typeface="Cabin"/>
                <a:cs typeface="Cabin"/>
                <a:sym typeface="Cabin"/>
              </a:rPr>
              <a:t>Advocate Role- we are here to help!</a:t>
            </a:r>
            <a:endParaRPr b="1" sz="4000">
              <a:solidFill>
                <a:srgbClr val="003049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</a:pPr>
            <a:r>
              <a:t/>
            </a:r>
            <a:endParaRPr b="1" sz="36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30"/>
          <p:cNvSpPr txBox="1"/>
          <p:nvPr>
            <p:ph idx="1" type="body"/>
          </p:nvPr>
        </p:nvSpPr>
        <p:spPr>
          <a:xfrm>
            <a:off x="733550" y="1385575"/>
            <a:ext cx="10457100" cy="47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10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40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10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40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10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40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10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40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10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40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10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40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10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40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10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40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endParaRPr sz="240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10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40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1016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i="1" sz="1150">
              <a:solidFill>
                <a:srgbClr val="24242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150">
              <a:solidFill>
                <a:srgbClr val="24242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SzPts val="7200"/>
              <a:buNone/>
            </a:pPr>
            <a:r>
              <a:t/>
            </a:r>
            <a:endParaRPr sz="2400"/>
          </a:p>
        </p:txBody>
      </p:sp>
      <p:sp>
        <p:nvSpPr>
          <p:cNvPr id="204" name="Google Shape;204;p30"/>
          <p:cNvSpPr txBox="1"/>
          <p:nvPr/>
        </p:nvSpPr>
        <p:spPr>
          <a:xfrm>
            <a:off x="475438" y="1075600"/>
            <a:ext cx="2827200" cy="11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50"/>
              <a:buFont typeface="Arial"/>
              <a:buNone/>
            </a:pPr>
            <a:r>
              <a:rPr b="1" i="0" lang="en-US" sz="2000" u="none" cap="none" strike="noStrike">
                <a:solidFill>
                  <a:srgbClr val="4D4E6C"/>
                </a:solidFill>
                <a:latin typeface="Arial"/>
                <a:ea typeface="Arial"/>
                <a:cs typeface="Arial"/>
                <a:sym typeface="Arial"/>
              </a:rPr>
              <a:t>Ashley Barker</a:t>
            </a:r>
            <a:endParaRPr b="1" i="0" sz="2000" u="none" cap="none" strike="noStrike">
              <a:solidFill>
                <a:srgbClr val="4D4E6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5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4D4E6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50"/>
              <a:buFont typeface="Arial"/>
              <a:buNone/>
            </a:pPr>
            <a:r>
              <a:t/>
            </a:r>
            <a:endParaRPr b="1" i="0" sz="1350" u="none" cap="none" strike="noStrike">
              <a:solidFill>
                <a:srgbClr val="4D4E6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30"/>
          <p:cNvSpPr txBox="1"/>
          <p:nvPr/>
        </p:nvSpPr>
        <p:spPr>
          <a:xfrm>
            <a:off x="3657638" y="1075600"/>
            <a:ext cx="36153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50"/>
              <a:buFont typeface="Arial"/>
              <a:buNone/>
            </a:pPr>
            <a:r>
              <a:rPr b="1" i="0" lang="en-US" sz="2000" u="none" cap="none" strike="noStrike">
                <a:solidFill>
                  <a:srgbClr val="4D4E6C"/>
                </a:solidFill>
                <a:latin typeface="Arial"/>
                <a:ea typeface="Arial"/>
                <a:cs typeface="Arial"/>
                <a:sym typeface="Arial"/>
              </a:rPr>
              <a:t>Monica Chandler</a:t>
            </a:r>
            <a:endParaRPr b="1" i="0" sz="2000" u="none" cap="none" strike="noStrike">
              <a:solidFill>
                <a:srgbClr val="4D4E6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50"/>
              <a:buFont typeface="Arial"/>
              <a:buNone/>
            </a:pPr>
            <a:r>
              <a:rPr b="1" i="0" lang="en-US" sz="2000" u="none" cap="none" strike="noStrike">
                <a:solidFill>
                  <a:srgbClr val="4D4E6C"/>
                </a:solidFill>
                <a:latin typeface="Arial"/>
                <a:ea typeface="Arial"/>
                <a:cs typeface="Arial"/>
                <a:sym typeface="Arial"/>
              </a:rPr>
              <a:t>NLL Advocate</a:t>
            </a:r>
            <a:endParaRPr b="1" i="0" sz="2000" u="none" cap="none" strike="noStrike">
              <a:solidFill>
                <a:srgbClr val="4D4E6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30"/>
          <p:cNvSpPr txBox="1"/>
          <p:nvPr/>
        </p:nvSpPr>
        <p:spPr>
          <a:xfrm>
            <a:off x="7754650" y="1075600"/>
            <a:ext cx="36861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50"/>
              <a:buFont typeface="Arial"/>
              <a:buNone/>
            </a:pPr>
            <a:r>
              <a:rPr b="1" i="0" lang="en-US" sz="2000" u="none" cap="none" strike="noStrike">
                <a:solidFill>
                  <a:srgbClr val="4D4E6C"/>
                </a:solidFill>
                <a:latin typeface="Arial"/>
                <a:ea typeface="Arial"/>
                <a:cs typeface="Arial"/>
                <a:sym typeface="Arial"/>
              </a:rPr>
              <a:t>Paul Harvey</a:t>
            </a:r>
            <a:endParaRPr b="1" i="0" sz="2000" u="none" cap="none" strike="noStrike">
              <a:solidFill>
                <a:srgbClr val="4D4E6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50"/>
              <a:buFont typeface="Arial"/>
              <a:buNone/>
            </a:pPr>
            <a:r>
              <a:rPr b="1" i="0" lang="en-US" sz="2000" u="none" cap="none" strike="noStrike">
                <a:solidFill>
                  <a:srgbClr val="4D4E6C"/>
                </a:solidFill>
                <a:latin typeface="Arial"/>
                <a:ea typeface="Arial"/>
                <a:cs typeface="Arial"/>
                <a:sym typeface="Arial"/>
              </a:rPr>
              <a:t>NLL Advocate</a:t>
            </a:r>
            <a:endParaRPr b="1" i="0" sz="2000" u="none" cap="none" strike="noStrike">
              <a:solidFill>
                <a:srgbClr val="4D4E6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7" name="Google Shape;207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57599" y="1561725"/>
            <a:ext cx="3615375" cy="2409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3100" y="1521288"/>
            <a:ext cx="2751874" cy="249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90008" y="1445253"/>
            <a:ext cx="3615376" cy="240821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ack and white sign&#10;&#10;Description automatically generated with low confidence" id="210" name="Google Shape;210;p3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467705" y="5893671"/>
            <a:ext cx="2589769" cy="9249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1"/>
          <p:cNvSpPr txBox="1"/>
          <p:nvPr/>
        </p:nvSpPr>
        <p:spPr>
          <a:xfrm>
            <a:off x="2106148" y="609075"/>
            <a:ext cx="8896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55A29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Enemies of Efficacy - Uncertainty - Judgment </a:t>
            </a:r>
            <a:endParaRPr/>
          </a:p>
        </p:txBody>
      </p:sp>
      <p:sp>
        <p:nvSpPr>
          <p:cNvPr id="216" name="Google Shape;216;p31"/>
          <p:cNvSpPr/>
          <p:nvPr/>
        </p:nvSpPr>
        <p:spPr>
          <a:xfrm>
            <a:off x="0" y="5822731"/>
            <a:ext cx="12192000" cy="1066800"/>
          </a:xfrm>
          <a:prstGeom prst="rect">
            <a:avLst/>
          </a:prstGeom>
          <a:solidFill>
            <a:srgbClr val="C8E0E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7" name="Google Shape;217;p31"/>
          <p:cNvPicPr preferRelativeResize="0"/>
          <p:nvPr/>
        </p:nvPicPr>
        <p:blipFill rotWithShape="1">
          <a:blip r:embed="rId3">
            <a:alphaModFix/>
          </a:blip>
          <a:srcRect b="79" l="0" r="0" t="79"/>
          <a:stretch/>
        </p:blipFill>
        <p:spPr>
          <a:xfrm>
            <a:off x="9467705" y="5893671"/>
            <a:ext cx="2589767" cy="924917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31"/>
          <p:cNvSpPr txBox="1"/>
          <p:nvPr/>
        </p:nvSpPr>
        <p:spPr>
          <a:xfrm>
            <a:off x="454743" y="6079130"/>
            <a:ext cx="1651414" cy="6001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300">
                <a:solidFill>
                  <a:srgbClr val="0D336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Review</a:t>
            </a:r>
            <a:endParaRPr b="1" sz="3300">
              <a:solidFill>
                <a:srgbClr val="144C9C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A book and a tablet&#10;&#10;Description automatically generated" id="219" name="Google Shape;219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87825" y="1444737"/>
            <a:ext cx="6957750" cy="3968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2"/>
          <p:cNvSpPr txBox="1"/>
          <p:nvPr/>
        </p:nvSpPr>
        <p:spPr>
          <a:xfrm>
            <a:off x="618537" y="253433"/>
            <a:ext cx="9734700" cy="9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lang="en-US" sz="5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Dimensions</a:t>
            </a:r>
            <a:endParaRPr i="0" sz="5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32"/>
          <p:cNvSpPr txBox="1"/>
          <p:nvPr/>
        </p:nvSpPr>
        <p:spPr>
          <a:xfrm>
            <a:off x="112432" y="1285133"/>
            <a:ext cx="7626300" cy="394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609600" marR="101600" rtl="0" algn="l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>
                <a:srgbClr val="1155CC"/>
              </a:buClr>
              <a:buSzPts val="2400"/>
              <a:buFont typeface="Noto Sans Symbols"/>
              <a:buChar char="•"/>
            </a:pPr>
            <a:r>
              <a:rPr b="1" lang="en-US" sz="2400">
                <a:solidFill>
                  <a:srgbClr val="1155CC"/>
                </a:solidFill>
              </a:rPr>
              <a:t>Promoting &amp; participating in teacher learning &amp; development  </a:t>
            </a:r>
            <a:r>
              <a:rPr b="1" i="1" lang="en-US" sz="2400">
                <a:solidFill>
                  <a:srgbClr val="1155CC"/>
                </a:solidFill>
              </a:rPr>
              <a:t>.84</a:t>
            </a:r>
            <a:endParaRPr b="1" sz="1500">
              <a:solidFill>
                <a:srgbClr val="1155CC"/>
              </a:solidFill>
            </a:endParaRPr>
          </a:p>
          <a:p>
            <a:pPr indent="-457200" lvl="0" marL="609600" marR="101600" rtl="0" algn="l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•"/>
            </a:pPr>
            <a:r>
              <a:rPr lang="en-US" sz="2400">
                <a:solidFill>
                  <a:schemeClr val="dk1"/>
                </a:solidFill>
              </a:rPr>
              <a:t>Planning, coordinating, evaluating teaching &amp; the curriculum </a:t>
            </a:r>
            <a:r>
              <a:rPr b="1" i="1" lang="en-US" sz="2400">
                <a:solidFill>
                  <a:schemeClr val="dk1"/>
                </a:solidFill>
              </a:rPr>
              <a:t>.42</a:t>
            </a:r>
            <a:r>
              <a:rPr lang="en-US" sz="2400">
                <a:solidFill>
                  <a:schemeClr val="dk1"/>
                </a:solidFill>
              </a:rPr>
              <a:t>                 </a:t>
            </a:r>
            <a:endParaRPr sz="1500">
              <a:solidFill>
                <a:schemeClr val="dk1"/>
              </a:solidFill>
            </a:endParaRPr>
          </a:p>
          <a:p>
            <a:pPr indent="-457200" lvl="0" marL="609600" marR="101600" rtl="0" algn="l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•"/>
            </a:pPr>
            <a:r>
              <a:rPr lang="en-US" sz="2400">
                <a:solidFill>
                  <a:schemeClr val="dk1"/>
                </a:solidFill>
              </a:rPr>
              <a:t>Establishing goals &amp; expectations </a:t>
            </a:r>
            <a:r>
              <a:rPr b="1" i="1" lang="en-US" sz="2400">
                <a:solidFill>
                  <a:schemeClr val="dk1"/>
                </a:solidFill>
              </a:rPr>
              <a:t>.42</a:t>
            </a:r>
            <a:endParaRPr sz="2400">
              <a:solidFill>
                <a:schemeClr val="dk1"/>
              </a:solidFill>
            </a:endParaRPr>
          </a:p>
          <a:p>
            <a:pPr indent="-457200" lvl="0" marL="609600" marR="101600" rtl="0" algn="l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•"/>
            </a:pPr>
            <a:r>
              <a:rPr lang="en-US" sz="2400">
                <a:solidFill>
                  <a:schemeClr val="dk1"/>
                </a:solidFill>
              </a:rPr>
              <a:t>Strategic resourcing </a:t>
            </a:r>
            <a:r>
              <a:rPr b="1" i="1" lang="en-US" sz="2400">
                <a:solidFill>
                  <a:schemeClr val="dk1"/>
                </a:solidFill>
              </a:rPr>
              <a:t>.31</a:t>
            </a:r>
            <a:endParaRPr sz="2400">
              <a:solidFill>
                <a:schemeClr val="dk1"/>
              </a:solidFill>
            </a:endParaRPr>
          </a:p>
          <a:p>
            <a:pPr indent="-457200" lvl="0" marL="609600" marR="101600" rtl="0" algn="l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•"/>
            </a:pPr>
            <a:r>
              <a:rPr lang="en-US" sz="2400">
                <a:solidFill>
                  <a:schemeClr val="dk1"/>
                </a:solidFill>
              </a:rPr>
              <a:t>Ensuring an orderly &amp; supportive environment </a:t>
            </a:r>
            <a:r>
              <a:rPr b="1" i="1" lang="en-US" sz="2400">
                <a:solidFill>
                  <a:schemeClr val="dk1"/>
                </a:solidFill>
              </a:rPr>
              <a:t>.27</a:t>
            </a:r>
            <a:endParaRPr sz="2700">
              <a:solidFill>
                <a:schemeClr val="dk1"/>
              </a:solidFill>
            </a:endParaRPr>
          </a:p>
        </p:txBody>
      </p:sp>
      <p:pic>
        <p:nvPicPr>
          <p:cNvPr id="226" name="Google Shape;226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58804" y="1014232"/>
            <a:ext cx="3758602" cy="3733401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32"/>
          <p:cNvSpPr txBox="1"/>
          <p:nvPr/>
        </p:nvSpPr>
        <p:spPr>
          <a:xfrm>
            <a:off x="46000" y="5881233"/>
            <a:ext cx="120999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rgbClr val="B47E00"/>
                </a:solidFill>
              </a:rPr>
              <a:t>Robinson, V. M. J., Lloyd, C. A., &amp; Rowe, K. J. (2008). The Impact of Leadership on Student Outcomes: An Analysis of the Differential Effects of Leadership Types. </a:t>
            </a:r>
            <a:r>
              <a:rPr i="1" lang="en-US" sz="1900">
                <a:solidFill>
                  <a:srgbClr val="B47E00"/>
                </a:solidFill>
              </a:rPr>
              <a:t>Educational Administration Quarterly</a:t>
            </a:r>
            <a:r>
              <a:rPr lang="en-US" sz="1900">
                <a:solidFill>
                  <a:srgbClr val="B47E00"/>
                </a:solidFill>
              </a:rPr>
              <a:t>, </a:t>
            </a:r>
            <a:r>
              <a:rPr i="1" lang="en-US" sz="1900">
                <a:solidFill>
                  <a:srgbClr val="B47E00"/>
                </a:solidFill>
              </a:rPr>
              <a:t>44</a:t>
            </a:r>
            <a:r>
              <a:rPr lang="en-US" sz="1900">
                <a:solidFill>
                  <a:srgbClr val="B47E00"/>
                </a:solidFill>
              </a:rPr>
              <a:t>(5), 635-674.</a:t>
            </a:r>
            <a:endParaRPr sz="15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3"/>
          <p:cNvSpPr txBox="1"/>
          <p:nvPr/>
        </p:nvSpPr>
        <p:spPr>
          <a:xfrm>
            <a:off x="2496100" y="5626458"/>
            <a:ext cx="85851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dk1"/>
                </a:solidFill>
              </a:rPr>
              <a:t>Linking </a:t>
            </a:r>
            <a:r>
              <a:rPr b="1" lang="en-US" sz="3200">
                <a:solidFill>
                  <a:srgbClr val="F4771E"/>
                </a:solidFill>
              </a:rPr>
              <a:t>Collective</a:t>
            </a:r>
            <a:r>
              <a:rPr b="1" lang="en-US" sz="3200">
                <a:solidFill>
                  <a:srgbClr val="F9CB9C"/>
                </a:solidFill>
              </a:rPr>
              <a:t> </a:t>
            </a:r>
            <a:r>
              <a:rPr b="1" lang="en-US" sz="3200">
                <a:solidFill>
                  <a:srgbClr val="999999"/>
                </a:solidFill>
              </a:rPr>
              <a:t>Leader</a:t>
            </a:r>
            <a:r>
              <a:rPr b="1" lang="en-US" sz="3200">
                <a:solidFill>
                  <a:srgbClr val="F9CB9C"/>
                </a:solidFill>
              </a:rPr>
              <a:t> </a:t>
            </a:r>
            <a:r>
              <a:rPr b="1" lang="en-US" sz="3200">
                <a:solidFill>
                  <a:srgbClr val="0B5394"/>
                </a:solidFill>
              </a:rPr>
              <a:t>Efficacy </a:t>
            </a:r>
            <a:r>
              <a:rPr b="1" lang="en-US" sz="3200">
                <a:solidFill>
                  <a:schemeClr val="dk1"/>
                </a:solidFill>
              </a:rPr>
              <a:t>with</a:t>
            </a:r>
            <a:r>
              <a:rPr b="1" lang="en-US" sz="3200">
                <a:solidFill>
                  <a:srgbClr val="0B5394"/>
                </a:solidFill>
              </a:rPr>
              <a:t> </a:t>
            </a:r>
            <a:r>
              <a:rPr b="1" lang="en-US" sz="3200">
                <a:solidFill>
                  <a:schemeClr val="dk1"/>
                </a:solidFill>
              </a:rPr>
              <a:t>Collaborative Inquiry Cycle</a:t>
            </a:r>
            <a:endParaRPr b="1" sz="3200">
              <a:solidFill>
                <a:schemeClr val="dk1"/>
              </a:solidFill>
            </a:endParaRPr>
          </a:p>
        </p:txBody>
      </p:sp>
      <p:grpSp>
        <p:nvGrpSpPr>
          <p:cNvPr id="233" name="Google Shape;233;p33"/>
          <p:cNvGrpSpPr/>
          <p:nvPr/>
        </p:nvGrpSpPr>
        <p:grpSpPr>
          <a:xfrm>
            <a:off x="3760206" y="1135804"/>
            <a:ext cx="4233494" cy="4233494"/>
            <a:chOff x="2820225" y="891450"/>
            <a:chExt cx="3175200" cy="3175200"/>
          </a:xfrm>
        </p:grpSpPr>
        <p:sp>
          <p:nvSpPr>
            <p:cNvPr id="234" name="Google Shape;234;p33"/>
            <p:cNvSpPr/>
            <p:nvPr/>
          </p:nvSpPr>
          <p:spPr>
            <a:xfrm rot="10800000">
              <a:off x="2820225" y="891450"/>
              <a:ext cx="3175200" cy="3175200"/>
            </a:xfrm>
            <a:prstGeom prst="blockArc">
              <a:avLst>
                <a:gd fmla="val 5399801" name="adj1"/>
                <a:gd fmla="val 3012680" name="adj2"/>
                <a:gd fmla="val 6939" name="adj3"/>
              </a:avLst>
            </a:prstGeom>
            <a:solidFill>
              <a:srgbClr val="000000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" name="Google Shape;235;p33"/>
            <p:cNvSpPr/>
            <p:nvPr/>
          </p:nvSpPr>
          <p:spPr>
            <a:xfrm rot="10800000">
              <a:off x="3175023" y="1179900"/>
              <a:ext cx="450600" cy="450600"/>
            </a:xfrm>
            <a:prstGeom prst="rtTriangle">
              <a:avLst/>
            </a:prstGeom>
            <a:solidFill>
              <a:schemeClr val="dk1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36" name="Google Shape;236;p33"/>
          <p:cNvSpPr txBox="1"/>
          <p:nvPr/>
        </p:nvSpPr>
        <p:spPr>
          <a:xfrm>
            <a:off x="9536567" y="802333"/>
            <a:ext cx="2511600" cy="1462200"/>
          </a:xfrm>
          <a:prstGeom prst="rect">
            <a:avLst/>
          </a:prstGeom>
          <a:solidFill>
            <a:srgbClr val="FFDDB2"/>
          </a:solidFill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500">
                <a:solidFill>
                  <a:schemeClr val="dk1"/>
                </a:solidFill>
              </a:rPr>
              <a:t>Priority </a:t>
            </a:r>
            <a:endParaRPr b="1" i="1" sz="1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US" sz="1600">
                <a:solidFill>
                  <a:schemeClr val="dk1"/>
                </a:solidFill>
                <a:highlight>
                  <a:srgbClr val="FFDDB2"/>
                </a:highlight>
              </a:rPr>
              <a:t>Shift from a third-grade literacy issue to a comprehensive K-3 literacy focus.</a:t>
            </a:r>
            <a:endParaRPr b="1" sz="1600">
              <a:solidFill>
                <a:schemeClr val="dk1"/>
              </a:solidFill>
              <a:highlight>
                <a:srgbClr val="FFDDB2"/>
              </a:highlight>
            </a:endParaRPr>
          </a:p>
        </p:txBody>
      </p:sp>
      <p:sp>
        <p:nvSpPr>
          <p:cNvPr id="237" name="Google Shape;237;p33"/>
          <p:cNvSpPr txBox="1"/>
          <p:nvPr/>
        </p:nvSpPr>
        <p:spPr>
          <a:xfrm>
            <a:off x="5374433" y="2911733"/>
            <a:ext cx="6522000" cy="26166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00">
                <a:solidFill>
                  <a:schemeClr val="dk1"/>
                </a:solidFill>
              </a:rPr>
              <a:t>Joint Work</a:t>
            </a:r>
            <a:endParaRPr b="1" sz="1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500">
                <a:solidFill>
                  <a:schemeClr val="dk1"/>
                </a:solidFill>
              </a:rPr>
              <a:t>Theory of Action</a:t>
            </a:r>
            <a:endParaRPr b="1" i="1" sz="1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highlight>
                  <a:srgbClr val="CCCCCC"/>
                </a:highlight>
              </a:rPr>
              <a:t>If we,</a:t>
            </a:r>
            <a:endParaRPr sz="1200">
              <a:solidFill>
                <a:schemeClr val="dk1"/>
              </a:solidFill>
              <a:highlight>
                <a:srgbClr val="CCCCCC"/>
              </a:highlight>
            </a:endParaRPr>
          </a:p>
          <a:p>
            <a:pPr indent="-381000" lvl="0" marL="609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●"/>
            </a:pPr>
            <a:r>
              <a:rPr lang="en-US" sz="1200">
                <a:solidFill>
                  <a:schemeClr val="dk1"/>
                </a:solidFill>
                <a:highlight>
                  <a:srgbClr val="CCCCCC"/>
                </a:highlight>
              </a:rPr>
              <a:t>build grade-level teams who have regular times to meet, plan, and develop lessons</a:t>
            </a:r>
            <a:endParaRPr sz="1200">
              <a:solidFill>
                <a:schemeClr val="dk1"/>
              </a:solidFill>
              <a:highlight>
                <a:srgbClr val="CCCCCC"/>
              </a:highlight>
            </a:endParaRPr>
          </a:p>
          <a:p>
            <a:pPr indent="-381000" lvl="0" marL="609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●"/>
            </a:pPr>
            <a:r>
              <a:rPr lang="en-US" sz="1200">
                <a:solidFill>
                  <a:schemeClr val="dk1"/>
                </a:solidFill>
                <a:highlight>
                  <a:srgbClr val="CCCCCC"/>
                </a:highlight>
              </a:rPr>
              <a:t>provide teachers with high quality instructional materials, and </a:t>
            </a:r>
            <a:endParaRPr sz="1200">
              <a:solidFill>
                <a:schemeClr val="dk1"/>
              </a:solidFill>
              <a:highlight>
                <a:srgbClr val="CCCCCC"/>
              </a:highlight>
            </a:endParaRPr>
          </a:p>
          <a:p>
            <a:pPr indent="-381000" lvl="0" marL="609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●"/>
            </a:pPr>
            <a:r>
              <a:rPr lang="en-US" sz="1200">
                <a:solidFill>
                  <a:schemeClr val="dk1"/>
                </a:solidFill>
                <a:highlight>
                  <a:srgbClr val="CCCCCC"/>
                </a:highlight>
              </a:rPr>
              <a:t>intentionally involve parents and the community</a:t>
            </a:r>
            <a:endParaRPr sz="1200">
              <a:solidFill>
                <a:schemeClr val="dk1"/>
              </a:solidFill>
              <a:highlight>
                <a:srgbClr val="CCCCCC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highlight>
                  <a:srgbClr val="CCCCCC"/>
                </a:highlight>
              </a:rPr>
              <a:t>Then we, </a:t>
            </a:r>
            <a:endParaRPr sz="1200">
              <a:solidFill>
                <a:schemeClr val="dk1"/>
              </a:solidFill>
              <a:highlight>
                <a:srgbClr val="CCCCCC"/>
              </a:highlight>
            </a:endParaRPr>
          </a:p>
          <a:p>
            <a:pPr indent="-381000" lvl="0" marL="609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●"/>
            </a:pPr>
            <a:r>
              <a:rPr lang="en-US" sz="1200">
                <a:solidFill>
                  <a:schemeClr val="dk1"/>
                </a:solidFill>
                <a:highlight>
                  <a:srgbClr val="CCCCCC"/>
                </a:highlight>
              </a:rPr>
              <a:t>will have 90% of third graders reading on grade level at the end of three years</a:t>
            </a:r>
            <a:endParaRPr sz="1200">
              <a:solidFill>
                <a:schemeClr val="dk1"/>
              </a:solidFill>
              <a:highlight>
                <a:srgbClr val="CCCCCC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highlight>
                  <a:srgbClr val="CCCCCC"/>
                </a:highlight>
              </a:rPr>
              <a:t>So that,</a:t>
            </a:r>
            <a:endParaRPr sz="1200">
              <a:solidFill>
                <a:schemeClr val="dk1"/>
              </a:solidFill>
              <a:highlight>
                <a:srgbClr val="CCCCCC"/>
              </a:highlight>
            </a:endParaRPr>
          </a:p>
          <a:p>
            <a:pPr indent="-381000" lvl="0" marL="609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●"/>
            </a:pPr>
            <a:r>
              <a:rPr lang="en-US" sz="1200">
                <a:solidFill>
                  <a:schemeClr val="dk1"/>
                </a:solidFill>
                <a:highlight>
                  <a:srgbClr val="CCCCCC"/>
                </a:highlight>
              </a:rPr>
              <a:t>All students, regardless of background, have equitable access to </a:t>
            </a:r>
            <a:endParaRPr sz="1200">
              <a:solidFill>
                <a:schemeClr val="dk1"/>
              </a:solidFill>
              <a:highlight>
                <a:srgbClr val="CCCCCC"/>
              </a:highlight>
            </a:endParaRPr>
          </a:p>
          <a:p>
            <a:pPr indent="0" lvl="0" marL="609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highlight>
                  <a:srgbClr val="CCCCCC"/>
                </a:highlight>
              </a:rPr>
              <a:t>high-quality literacy instruction, develop strong reading skills, </a:t>
            </a:r>
            <a:endParaRPr sz="1200">
              <a:solidFill>
                <a:schemeClr val="dk1"/>
              </a:solidFill>
              <a:highlight>
                <a:srgbClr val="CCCCCC"/>
              </a:highlight>
            </a:endParaRPr>
          </a:p>
          <a:p>
            <a:pPr indent="0" lvl="0" marL="609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highlight>
                  <a:srgbClr val="CCCCCC"/>
                </a:highlight>
              </a:rPr>
              <a:t>and are set up for lifelong academic success.</a:t>
            </a:r>
            <a:endParaRPr b="1" sz="1200">
              <a:solidFill>
                <a:schemeClr val="dk1"/>
              </a:solidFill>
              <a:highlight>
                <a:srgbClr val="CCCCCC"/>
              </a:highlight>
            </a:endParaRPr>
          </a:p>
        </p:txBody>
      </p:sp>
      <p:sp>
        <p:nvSpPr>
          <p:cNvPr id="238" name="Google Shape;238;p33"/>
          <p:cNvSpPr txBox="1"/>
          <p:nvPr/>
        </p:nvSpPr>
        <p:spPr>
          <a:xfrm>
            <a:off x="2959733" y="3183400"/>
            <a:ext cx="2325600" cy="10620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00">
                <a:solidFill>
                  <a:schemeClr val="dk1"/>
                </a:solidFill>
              </a:rPr>
              <a:t>Evidence of Impact</a:t>
            </a:r>
            <a:endParaRPr b="1" sz="1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500">
                <a:solidFill>
                  <a:schemeClr val="dk1"/>
                </a:solidFill>
              </a:rPr>
              <a:t>Data and Evidence</a:t>
            </a:r>
            <a:endParaRPr sz="1900">
              <a:solidFill>
                <a:schemeClr val="dk1"/>
              </a:solidFill>
            </a:endParaRPr>
          </a:p>
        </p:txBody>
      </p:sp>
      <p:sp>
        <p:nvSpPr>
          <p:cNvPr id="239" name="Google Shape;239;p33"/>
          <p:cNvSpPr txBox="1"/>
          <p:nvPr/>
        </p:nvSpPr>
        <p:spPr>
          <a:xfrm>
            <a:off x="6349367" y="802333"/>
            <a:ext cx="3187200" cy="1439100"/>
          </a:xfrm>
          <a:prstGeom prst="rect">
            <a:avLst/>
          </a:prstGeom>
          <a:solidFill>
            <a:srgbClr val="FFDDB2"/>
          </a:solidFill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500">
                <a:solidFill>
                  <a:schemeClr val="dk1"/>
                </a:solidFill>
              </a:rPr>
              <a:t>Problem of Practice (PoP)</a:t>
            </a:r>
            <a:endParaRPr b="1" i="1" sz="1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highlight>
                  <a:srgbClr val="FFDDB2"/>
                </a:highlight>
              </a:rPr>
              <a:t>65% of third graders are not reading at grade level.</a:t>
            </a:r>
            <a:endParaRPr sz="1600">
              <a:solidFill>
                <a:schemeClr val="dk1"/>
              </a:solidFill>
              <a:highlight>
                <a:srgbClr val="FFDDB2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highlight>
                <a:srgbClr val="FFDDB2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  <a:highlight>
                <a:srgbClr val="FFDDB2"/>
              </a:highlight>
            </a:endParaRPr>
          </a:p>
        </p:txBody>
      </p:sp>
      <p:sp>
        <p:nvSpPr>
          <p:cNvPr id="240" name="Google Shape;240;p33"/>
          <p:cNvSpPr txBox="1"/>
          <p:nvPr/>
        </p:nvSpPr>
        <p:spPr>
          <a:xfrm>
            <a:off x="6349367" y="268733"/>
            <a:ext cx="5698800" cy="538800"/>
          </a:xfrm>
          <a:prstGeom prst="rect">
            <a:avLst/>
          </a:prstGeom>
          <a:solidFill>
            <a:srgbClr val="FFDDB2"/>
          </a:solidFill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00">
                <a:solidFill>
                  <a:schemeClr val="dk1"/>
                </a:solidFill>
              </a:rPr>
              <a:t>Shared Understanding</a:t>
            </a:r>
            <a:endParaRPr b="1" sz="1300">
              <a:solidFill>
                <a:schemeClr val="dk1"/>
              </a:solidFill>
            </a:endParaRPr>
          </a:p>
        </p:txBody>
      </p:sp>
      <p:sp>
        <p:nvSpPr>
          <p:cNvPr id="241" name="Google Shape;241;p33"/>
          <p:cNvSpPr txBox="1"/>
          <p:nvPr/>
        </p:nvSpPr>
        <p:spPr>
          <a:xfrm rot="4265680">
            <a:off x="7168087" y="2382629"/>
            <a:ext cx="1178684" cy="584976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</a:rPr>
              <a:t>Micro Reflection</a:t>
            </a:r>
            <a:endParaRPr sz="1100">
              <a:solidFill>
                <a:schemeClr val="lt1"/>
              </a:solidFill>
            </a:endParaRPr>
          </a:p>
        </p:txBody>
      </p:sp>
      <p:sp>
        <p:nvSpPr>
          <p:cNvPr id="242" name="Google Shape;242;p33"/>
          <p:cNvSpPr txBox="1"/>
          <p:nvPr/>
        </p:nvSpPr>
        <p:spPr>
          <a:xfrm rot="1376639">
            <a:off x="4444210" y="4709966"/>
            <a:ext cx="1178973" cy="584779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</a:rPr>
              <a:t>Micro Reflection</a:t>
            </a:r>
            <a:endParaRPr sz="1100">
              <a:solidFill>
                <a:schemeClr val="lt1"/>
              </a:solidFill>
            </a:endParaRPr>
          </a:p>
        </p:txBody>
      </p:sp>
      <p:sp>
        <p:nvSpPr>
          <p:cNvPr id="243" name="Google Shape;243;p33"/>
          <p:cNvSpPr txBox="1"/>
          <p:nvPr/>
        </p:nvSpPr>
        <p:spPr>
          <a:xfrm rot="-3421136">
            <a:off x="3271018" y="1782311"/>
            <a:ext cx="2272753" cy="415395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</a:rPr>
              <a:t>Reflection and Next Steps</a:t>
            </a:r>
            <a:endParaRPr sz="1100">
              <a:solidFill>
                <a:schemeClr val="lt1"/>
              </a:solidFill>
            </a:endParaRPr>
          </a:p>
        </p:txBody>
      </p:sp>
      <p:sp>
        <p:nvSpPr>
          <p:cNvPr id="244" name="Google Shape;244;p33"/>
          <p:cNvSpPr txBox="1"/>
          <p:nvPr/>
        </p:nvSpPr>
        <p:spPr>
          <a:xfrm>
            <a:off x="0" y="185800"/>
            <a:ext cx="5774400" cy="8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>
                <a:solidFill>
                  <a:schemeClr val="dk1"/>
                </a:solidFill>
              </a:rPr>
              <a:t>Example: </a:t>
            </a:r>
            <a:r>
              <a:rPr i="1" lang="en-US" sz="3700">
                <a:solidFill>
                  <a:schemeClr val="dk1"/>
                </a:solidFill>
              </a:rPr>
              <a:t>Literacy</a:t>
            </a:r>
            <a:endParaRPr sz="3700">
              <a:solidFill>
                <a:srgbClr val="999999"/>
              </a:solidFill>
            </a:endParaRPr>
          </a:p>
        </p:txBody>
      </p:sp>
      <p:pic>
        <p:nvPicPr>
          <p:cNvPr id="245" name="Google Shape;24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801" y="2240733"/>
            <a:ext cx="2774830" cy="1457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632" y="3864200"/>
            <a:ext cx="2795003" cy="1438402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33"/>
          <p:cNvSpPr txBox="1"/>
          <p:nvPr/>
        </p:nvSpPr>
        <p:spPr>
          <a:xfrm>
            <a:off x="126225" y="6254950"/>
            <a:ext cx="3633900" cy="60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Nelson/DeWitt 2025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4"/>
          <p:cNvSpPr/>
          <p:nvPr/>
        </p:nvSpPr>
        <p:spPr>
          <a:xfrm>
            <a:off x="0" y="5822731"/>
            <a:ext cx="12192000" cy="1066800"/>
          </a:xfrm>
          <a:prstGeom prst="rect">
            <a:avLst/>
          </a:prstGeom>
          <a:solidFill>
            <a:srgbClr val="C8E0E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3" name="Google Shape;253;p34"/>
          <p:cNvPicPr preferRelativeResize="0"/>
          <p:nvPr/>
        </p:nvPicPr>
        <p:blipFill rotWithShape="1">
          <a:blip r:embed="rId3">
            <a:alphaModFix/>
          </a:blip>
          <a:srcRect b="79" l="0" r="0" t="79"/>
          <a:stretch/>
        </p:blipFill>
        <p:spPr>
          <a:xfrm>
            <a:off x="9467705" y="5893671"/>
            <a:ext cx="2589767" cy="924917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34"/>
          <p:cNvSpPr txBox="1"/>
          <p:nvPr/>
        </p:nvSpPr>
        <p:spPr>
          <a:xfrm>
            <a:off x="526300" y="284350"/>
            <a:ext cx="118167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Promoting and Participating in Teacher Learning and Development</a:t>
            </a:r>
            <a:endParaRPr b="1" sz="2800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latin typeface="Calibri"/>
                <a:ea typeface="Calibri"/>
                <a:cs typeface="Calibri"/>
                <a:sym typeface="Calibri"/>
              </a:rPr>
              <a:t>Length</a:t>
            </a:r>
            <a:r>
              <a:rPr lang="en-US" sz="2100">
                <a:latin typeface="Calibri"/>
                <a:ea typeface="Calibri"/>
                <a:cs typeface="Calibri"/>
                <a:sym typeface="Calibri"/>
              </a:rPr>
              <a:t>: 30 minutes</a:t>
            </a:r>
            <a:endParaRPr sz="21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latin typeface="Calibri"/>
                <a:ea typeface="Calibri"/>
                <a:cs typeface="Calibri"/>
                <a:sym typeface="Calibri"/>
              </a:rPr>
              <a:t>🔷 1. Regrounding (5 minutes)</a:t>
            </a:r>
            <a:br>
              <a:rPr lang="en-US" sz="2100">
                <a:latin typeface="Calibri"/>
                <a:ea typeface="Calibri"/>
                <a:cs typeface="Calibri"/>
                <a:sym typeface="Calibri"/>
              </a:rPr>
            </a:br>
            <a:r>
              <a:rPr i="1" lang="en-US" sz="2100">
                <a:latin typeface="Calibri"/>
                <a:ea typeface="Calibri"/>
                <a:cs typeface="Calibri"/>
                <a:sym typeface="Calibri"/>
              </a:rPr>
              <a:t>What’s one way you've helped teachers learn this year—even if it felt small?</a:t>
            </a:r>
            <a:endParaRPr sz="21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latin typeface="Calibri"/>
                <a:ea typeface="Calibri"/>
                <a:cs typeface="Calibri"/>
                <a:sym typeface="Calibri"/>
              </a:rPr>
              <a:t>🔷 2. “One Thing That Worked" Story Swap (8 minutes)</a:t>
            </a:r>
            <a:endParaRPr b="1" sz="21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latin typeface="Calibri"/>
                <a:ea typeface="Calibri"/>
                <a:cs typeface="Calibri"/>
                <a:sym typeface="Calibri"/>
              </a:rPr>
              <a:t>Breakout Rooms (3–4 per group)</a:t>
            </a:r>
            <a:endParaRPr b="1" sz="21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latin typeface="Calibri"/>
                <a:ea typeface="Calibri"/>
                <a:cs typeface="Calibri"/>
                <a:sym typeface="Calibri"/>
              </a:rPr>
              <a:t>Prompt:</a:t>
            </a:r>
            <a:endParaRPr sz="21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latin typeface="Calibri"/>
                <a:ea typeface="Calibri"/>
                <a:cs typeface="Calibri"/>
                <a:sym typeface="Calibri"/>
              </a:rPr>
              <a:t>“Share one specific move that worked this year to promote or participate in teacher learning—even if it wasn’t perfect. What did you learn from it?”</a:t>
            </a:r>
            <a:endParaRPr sz="21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1_Moving UP Cohort 6">
  <a:themeElements>
    <a:clrScheme name="Moving UP Cohort 6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C66D0"/>
      </a:accent1>
      <a:accent2>
        <a:srgbClr val="FB6921"/>
      </a:accent2>
      <a:accent3>
        <a:srgbClr val="30A127"/>
      </a:accent3>
      <a:accent4>
        <a:srgbClr val="FFC000"/>
      </a:accent4>
      <a:accent5>
        <a:srgbClr val="A2170E"/>
      </a:accent5>
      <a:accent6>
        <a:srgbClr val="0D40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