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93" r:id="rId5"/>
    <p:sldId id="288" r:id="rId6"/>
    <p:sldId id="289" r:id="rId7"/>
    <p:sldId id="290" r:id="rId8"/>
    <p:sldId id="291" r:id="rId9"/>
    <p:sldId id="282" r:id="rId10"/>
    <p:sldId id="259" r:id="rId11"/>
    <p:sldId id="287" r:id="rId12"/>
    <p:sldId id="283" r:id="rId13"/>
    <p:sldId id="284" r:id="rId14"/>
    <p:sldId id="286" r:id="rId15"/>
    <p:sldId id="278" r:id="rId16"/>
    <p:sldId id="280" r:id="rId17"/>
    <p:sldId id="29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08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056" y="53"/>
      </p:cViewPr>
      <p:guideLst>
        <p:guide orient="horz" pos="2160"/>
        <p:guide pos="2880"/>
      </p:guideLst>
    </p:cSldViewPr>
  </p:slideViewPr>
  <p:notesTextViewPr>
    <p:cViewPr>
      <p:scale>
        <a:sx n="1" d="1"/>
        <a:sy n="1" d="1"/>
      </p:scale>
      <p:origin x="0" y="0"/>
    </p:cViewPr>
  </p:notesTextViewPr>
  <p:sorterViewPr>
    <p:cViewPr>
      <p:scale>
        <a:sx n="100" d="100"/>
        <a:sy n="100" d="100"/>
      </p:scale>
      <p:origin x="0" y="2550"/>
    </p:cViewPr>
  </p:sorterViewPr>
  <p:notesViewPr>
    <p:cSldViewPr>
      <p:cViewPr varScale="1">
        <p:scale>
          <a:sx n="84" d="100"/>
          <a:sy n="84" d="100"/>
        </p:scale>
        <p:origin x="-228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9CEBCE2-AEA4-4B22-9B06-9E12586091E5}" type="datetimeFigureOut">
              <a:rPr lang="en-US" smtClean="0"/>
              <a:t>3/8/2018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8428A8C-33EA-47BE-BCAD-33CE2CAE5BF2}" type="slidenum">
              <a:rPr lang="en-US" smtClean="0"/>
              <a:t>‹#›</a:t>
            </a:fld>
            <a:endParaRPr lang="en-US"/>
          </a:p>
        </p:txBody>
      </p:sp>
    </p:spTree>
    <p:extLst>
      <p:ext uri="{BB962C8B-B14F-4D97-AF65-F5344CB8AC3E}">
        <p14:creationId xmlns:p14="http://schemas.microsoft.com/office/powerpoint/2010/main" val="1067752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C04835C-BF2E-4988-95B8-0422ED0AB2D1}" type="datetimeFigureOut">
              <a:rPr lang="en-US" smtClean="0"/>
              <a:t>3/8/2018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CC89605-D863-402C-ABF5-F5047DEE230A}" type="slidenum">
              <a:rPr lang="en-US" smtClean="0"/>
              <a:t>‹#›</a:t>
            </a:fld>
            <a:endParaRPr lang="en-US"/>
          </a:p>
        </p:txBody>
      </p:sp>
    </p:spTree>
    <p:extLst>
      <p:ext uri="{BB962C8B-B14F-4D97-AF65-F5344CB8AC3E}">
        <p14:creationId xmlns:p14="http://schemas.microsoft.com/office/powerpoint/2010/main" val="2835330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C89605-D863-402C-ABF5-F5047DEE230A}" type="slidenum">
              <a:rPr lang="en-US" smtClean="0"/>
              <a:t>1</a:t>
            </a:fld>
            <a:endParaRPr lang="en-US"/>
          </a:p>
        </p:txBody>
      </p:sp>
    </p:spTree>
    <p:extLst>
      <p:ext uri="{BB962C8B-B14F-4D97-AF65-F5344CB8AC3E}">
        <p14:creationId xmlns:p14="http://schemas.microsoft.com/office/powerpoint/2010/main" val="324593508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extLst>
              <a:ext uri="{BEBA8EAE-BF5A-486C-A8C5-ECC9F3942E4B}">
                <a14:imgProps xmlns:a14="http://schemas.microsoft.com/office/drawing/2010/main">
                  <a14:imgLayer r:embed="rId3">
                    <a14:imgEffect>
                      <a14:brightnessContrast bright="-20000"/>
                    </a14:imgEffect>
                  </a14:imgLayer>
                </a14:imgProps>
              </a:ext>
            </a:extLst>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A3D902B6-5891-4A7A-862C-62D72A64F561}"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167931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9AF2AA-3CE5-4A86-BDE0-99FE0B460862}"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48181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4BAEF-C752-46DD-A41A-C4309B61DE7D}"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19725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extLst>
              <a:ext uri="{BEBA8EAE-BF5A-486C-A8C5-ECC9F3942E4B}">
                <a14:imgProps xmlns:a14="http://schemas.microsoft.com/office/drawing/2010/main">
                  <a14:imgLayer r:embed="rId3">
                    <a14:imgEffect>
                      <a14:brightnessContrast bright="-20000"/>
                    </a14:imgEffect>
                  </a14:imgLayer>
                </a14:imgProps>
              </a:ext>
            </a:extLst>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AC91A-756B-4C69-B361-C72313D40069}"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6161328"/>
            <a:ext cx="1066800" cy="696672"/>
          </a:xfrm>
          <a:prstGeom prst="rect">
            <a:avLst/>
          </a:prstGeom>
        </p:spPr>
      </p:pic>
      <p:sp>
        <p:nvSpPr>
          <p:cNvPr id="6" name="Slide Number Placeholder 5"/>
          <p:cNvSpPr>
            <a:spLocks noGrp="1"/>
          </p:cNvSpPr>
          <p:nvPr>
            <p:ph type="sldNum" sz="quarter" idx="12"/>
          </p:nvPr>
        </p:nvSpPr>
        <p:spPr/>
        <p:txBody>
          <a:bodyPr/>
          <a:lstStyle/>
          <a:p>
            <a:fld id="{CB3C9C74-FDC0-4F5B-9302-F8E12004E7D5}" type="slidenum">
              <a:rPr lang="en-US" smtClean="0"/>
              <a:t>‹#›</a:t>
            </a:fld>
            <a:endParaRPr lang="en-US" dirty="0"/>
          </a:p>
        </p:txBody>
      </p:sp>
      <p:cxnSp>
        <p:nvCxnSpPr>
          <p:cNvPr id="9" name="Straight Connector 8"/>
          <p:cNvCxnSpPr/>
          <p:nvPr userDrawn="1"/>
        </p:nvCxnSpPr>
        <p:spPr>
          <a:xfrm>
            <a:off x="457200" y="1447800"/>
            <a:ext cx="8229600" cy="0"/>
          </a:xfrm>
          <a:prstGeom prst="line">
            <a:avLst/>
          </a:prstGeom>
          <a:ln w="25400">
            <a:solidFill>
              <a:srgbClr val="C208A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101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F30C2-3E3C-45B3-8D72-EAC9CA3B3A49}"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924273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EE5D47-3DA4-41FA-B652-3E997449F86A}" type="datetime1">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266629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0A07E1-C974-4FC5-B6C1-C2165CFBBF73}" type="datetime1">
              <a:rPr lang="en-US" smtClean="0"/>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152123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extLst>
              <a:ext uri="{BEBA8EAE-BF5A-486C-A8C5-ECC9F3942E4B}">
                <a14:imgProps xmlns:a14="http://schemas.microsoft.com/office/drawing/2010/main">
                  <a14:imgLayer r:embed="rId3">
                    <a14:imgEffect>
                      <a14:brightnessContrast bright="-20000"/>
                    </a14:imgEffect>
                  </a14:imgLayer>
                </a14:imgProps>
              </a:ext>
            </a:extLst>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32F574-B977-4C27-A7B5-A653E152A8BC}" type="datetime1">
              <a:rPr lang="en-US" smtClean="0"/>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3C9C74-FDC0-4F5B-9302-F8E12004E7D5}" type="slidenum">
              <a:rPr lang="en-US" smtClean="0"/>
              <a:t>‹#›</a:t>
            </a:fld>
            <a:endParaRPr lang="en-US"/>
          </a:p>
        </p:txBody>
      </p:sp>
      <p:pic>
        <p:nvPicPr>
          <p:cNvPr id="6" name="Pictur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6161328"/>
            <a:ext cx="1066800" cy="696672"/>
          </a:xfrm>
          <a:prstGeom prst="rect">
            <a:avLst/>
          </a:prstGeom>
        </p:spPr>
      </p:pic>
      <p:cxnSp>
        <p:nvCxnSpPr>
          <p:cNvPr id="7" name="Straight Connector 6"/>
          <p:cNvCxnSpPr/>
          <p:nvPr userDrawn="1"/>
        </p:nvCxnSpPr>
        <p:spPr>
          <a:xfrm>
            <a:off x="457200" y="1447800"/>
            <a:ext cx="8229600" cy="0"/>
          </a:xfrm>
          <a:prstGeom prst="line">
            <a:avLst/>
          </a:prstGeom>
          <a:ln w="25400">
            <a:solidFill>
              <a:srgbClr val="C208A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596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341E6-E181-438C-8683-23912CAF7366}" type="datetime1">
              <a:rPr lang="en-US" smtClean="0"/>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72284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50D983-A106-4DFF-9690-F61A5812D281}" type="datetime1">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353416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AEF34B-C1C3-4F6C-B726-7894354BE807}" type="datetime1">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C9C74-FDC0-4F5B-9302-F8E12004E7D5}" type="slidenum">
              <a:rPr lang="en-US" smtClean="0"/>
              <a:t>‹#›</a:t>
            </a:fld>
            <a:endParaRPr lang="en-US"/>
          </a:p>
        </p:txBody>
      </p:sp>
    </p:spTree>
    <p:extLst>
      <p:ext uri="{BB962C8B-B14F-4D97-AF65-F5344CB8AC3E}">
        <p14:creationId xmlns:p14="http://schemas.microsoft.com/office/powerpoint/2010/main" val="376234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2000" r="-6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AEE44-ACEB-4739-8645-99EB79D1903E}" type="datetime1">
              <a:rPr lang="en-US" smtClean="0"/>
              <a:t>3/8/2018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3C9C74-FDC0-4F5B-9302-F8E12004E7D5}" type="slidenum">
              <a:rPr lang="en-US" smtClean="0"/>
              <a:t>‹#›</a:t>
            </a:fld>
            <a:endParaRPr lang="en-US"/>
          </a:p>
        </p:txBody>
      </p:sp>
    </p:spTree>
    <p:extLst>
      <p:ext uri="{BB962C8B-B14F-4D97-AF65-F5344CB8AC3E}">
        <p14:creationId xmlns:p14="http://schemas.microsoft.com/office/powerpoint/2010/main" val="2746674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ceq.texas.gov/assets/public/comm_exec/pubs/as/188.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ceq.texas.gov/publications/sfr/05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ceq.texas.gov/assets/public/permitting/watersupply/groundwater/joint_report/UserGuid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ceq.texas.gov/gis/tceq-geographic-data-viewers" TargetMode="External"/><Relationship Id="rId2" Type="http://schemas.openxmlformats.org/officeDocument/2006/relationships/hyperlink" Target="http://arcg.is/2nsI9V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tceq.texas.gov/assets/public/comm_exec/pubs/as/188.pdf" TargetMode="External"/><Relationship Id="rId3" Type="http://schemas.microsoft.com/office/2007/relationships/hdphoto" Target="../media/hdphoto1.wdp"/><Relationship Id="rId7" Type="http://schemas.openxmlformats.org/officeDocument/2006/relationships/hyperlink" Target="https://www.tceq.texas.gov/gis/waterwellview.html"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tgpc.texas.gov/frequently-asked-questions-faqs/" TargetMode="External"/><Relationship Id="rId5" Type="http://schemas.openxmlformats.org/officeDocument/2006/relationships/hyperlink" Target="https://www.tceq.texas.gov/assets/public/comm_exec/pubs/rg/rg-347.pdf" TargetMode="External"/><Relationship Id="rId4" Type="http://schemas.openxmlformats.org/officeDocument/2006/relationships/hyperlink" Target="http://tgpc.texas.gov/" TargetMode="Externa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hyperlink" Target="https://www.tceq.texas.gov/gis/tceq-geographic-data-viewers"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arcg.is/2nsI9VD" TargetMode="External"/><Relationship Id="rId5" Type="http://schemas.openxmlformats.org/officeDocument/2006/relationships/hyperlink" Target="https://www.tceq.texas.gov/assets/public/permitting/watersupply/groundwater/joint_report/UserGuide.pdf" TargetMode="External"/><Relationship Id="rId4" Type="http://schemas.openxmlformats.org/officeDocument/2006/relationships/hyperlink" Target="https://www.tceq.texas.gov/publications/sfr/056"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tgpc.texa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ceq.texas.gov/assets/public/comm_exec/pubs/rg/rg-347.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gpc.texas.gov/frequently-asked-questions-faq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ceq.texas.gov/gis/waterwellview.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3581399"/>
          </a:xfrm>
        </p:spPr>
        <p:txBody>
          <a:bodyPr/>
          <a:lstStyle/>
          <a:p>
            <a:r>
              <a:rPr lang="en-US" dirty="0">
                <a:latin typeface="Gill Sans MT" panose="020B0502020104020203" pitchFamily="34" charset="0"/>
              </a:rPr>
              <a:t>Groundwater Contamination Cases</a:t>
            </a:r>
            <a:br>
              <a:rPr lang="en-US" dirty="0">
                <a:latin typeface="Gill Sans MT" panose="020B0502020104020203" pitchFamily="34" charset="0"/>
              </a:rPr>
            </a:br>
            <a:r>
              <a:rPr lang="en-US" dirty="0">
                <a:latin typeface="Gill Sans MT" panose="020B0502020104020203" pitchFamily="34" charset="0"/>
              </a:rPr>
              <a:t>in Texas</a:t>
            </a:r>
          </a:p>
        </p:txBody>
      </p:sp>
      <p:sp>
        <p:nvSpPr>
          <p:cNvPr id="3" name="Subtitle 2"/>
          <p:cNvSpPr>
            <a:spLocks noGrp="1"/>
          </p:cNvSpPr>
          <p:nvPr>
            <p:ph type="subTitle" idx="1"/>
          </p:nvPr>
        </p:nvSpPr>
        <p:spPr>
          <a:xfrm>
            <a:off x="914400" y="4648200"/>
            <a:ext cx="7315200" cy="1600200"/>
          </a:xfrm>
        </p:spPr>
        <p:txBody>
          <a:bodyPr>
            <a:normAutofit/>
          </a:bodyPr>
          <a:lstStyle/>
          <a:p>
            <a:endParaRPr lang="en-US" sz="2400" dirty="0"/>
          </a:p>
          <a:p>
            <a:r>
              <a:rPr lang="en-US" sz="2400" dirty="0"/>
              <a:t>TCEQ Environmental Trade Fair</a:t>
            </a:r>
          </a:p>
          <a:p>
            <a:r>
              <a:rPr lang="en-US" sz="2400" dirty="0"/>
              <a:t>May 15, 2018</a:t>
            </a:r>
          </a:p>
        </p:txBody>
      </p:sp>
      <p:pic>
        <p:nvPicPr>
          <p:cNvPr id="4" name="Picture 3" descr="Texas state seal" title="Texas state seal"/>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06598" y="304800"/>
            <a:ext cx="1143000" cy="1143000"/>
          </a:xfrm>
          <a:prstGeom prst="rect">
            <a:avLst/>
          </a:prstGeom>
        </p:spPr>
      </p:pic>
    </p:spTree>
    <p:extLst>
      <p:ext uri="{BB962C8B-B14F-4D97-AF65-F5344CB8AC3E}">
        <p14:creationId xmlns:p14="http://schemas.microsoft.com/office/powerpoint/2010/main" val="2787152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Responsibilities</a:t>
            </a:r>
          </a:p>
        </p:txBody>
      </p:sp>
      <p:sp>
        <p:nvSpPr>
          <p:cNvPr id="5" name="Content Placeholder 4"/>
          <p:cNvSpPr>
            <a:spLocks noGrp="1"/>
          </p:cNvSpPr>
          <p:nvPr>
            <p:ph idx="1"/>
          </p:nvPr>
        </p:nvSpPr>
        <p:spPr>
          <a:xfrm>
            <a:off x="457200" y="1524000"/>
            <a:ext cx="8229600" cy="4525963"/>
          </a:xfrm>
        </p:spPr>
        <p:txBody>
          <a:bodyPr>
            <a:noAutofit/>
          </a:bodyPr>
          <a:lstStyle/>
          <a:p>
            <a:r>
              <a:rPr lang="en-US" sz="2800" dirty="0"/>
              <a:t>One of the TGPC’s legislative mandates is to develop and update a comprehensive groundwater protection strategy for the state that provides guidelines for groundwater conservation and the prevention of groundwater contamination</a:t>
            </a:r>
          </a:p>
          <a:p>
            <a:r>
              <a:rPr lang="en-US" sz="2800" i="1" dirty="0">
                <a:hlinkClick r:id="rId2"/>
              </a:rPr>
              <a:t>Texas Groundwater Protection Strategy</a:t>
            </a:r>
            <a:r>
              <a:rPr lang="en-US" sz="2800" dirty="0"/>
              <a:t> (“</a:t>
            </a:r>
            <a:r>
              <a:rPr lang="en-US" sz="2800" i="1" dirty="0"/>
              <a:t>Strategy</a:t>
            </a:r>
            <a:r>
              <a:rPr lang="en-US" sz="2800" dirty="0"/>
              <a:t>”) </a:t>
            </a:r>
          </a:p>
          <a:p>
            <a:pPr lvl="1"/>
            <a:r>
              <a:rPr lang="en-US" sz="2400" dirty="0"/>
              <a:t>References the TGPC members’ regulatory and non-regulatory groundwater protection, remediation, and conservation programs</a:t>
            </a:r>
          </a:p>
          <a:p>
            <a:pPr lvl="1"/>
            <a:r>
              <a:rPr lang="en-US" sz="2400" dirty="0"/>
              <a:t>Currently being updated to include a summary of the TGPC’s various information exchange processes</a:t>
            </a:r>
          </a:p>
        </p:txBody>
      </p:sp>
      <p:sp>
        <p:nvSpPr>
          <p:cNvPr id="3" name="Slide Number Placeholder 2"/>
          <p:cNvSpPr>
            <a:spLocks noGrp="1"/>
          </p:cNvSpPr>
          <p:nvPr>
            <p:ph type="sldNum" sz="quarter" idx="12"/>
          </p:nvPr>
        </p:nvSpPr>
        <p:spPr/>
        <p:txBody>
          <a:bodyPr/>
          <a:lstStyle/>
          <a:p>
            <a:fld id="{CB3C9C74-FDC0-4F5B-9302-F8E12004E7D5}" type="slidenum">
              <a:rPr lang="en-US" smtClean="0"/>
              <a:t>10</a:t>
            </a:fld>
            <a:endParaRPr lang="en-US" dirty="0"/>
          </a:p>
        </p:txBody>
      </p:sp>
    </p:spTree>
    <p:extLst>
      <p:ext uri="{BB962C8B-B14F-4D97-AF65-F5344CB8AC3E}">
        <p14:creationId xmlns:p14="http://schemas.microsoft.com/office/powerpoint/2010/main" val="67386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Responsibilities (cont.)</a:t>
            </a:r>
          </a:p>
        </p:txBody>
      </p:sp>
      <p:sp>
        <p:nvSpPr>
          <p:cNvPr id="5" name="Content Placeholder 4"/>
          <p:cNvSpPr>
            <a:spLocks noGrp="1"/>
          </p:cNvSpPr>
          <p:nvPr>
            <p:ph idx="1"/>
          </p:nvPr>
        </p:nvSpPr>
        <p:spPr>
          <a:xfrm>
            <a:off x="457200" y="1524000"/>
            <a:ext cx="8229600" cy="4525963"/>
          </a:xfrm>
        </p:spPr>
        <p:txBody>
          <a:bodyPr>
            <a:noAutofit/>
          </a:bodyPr>
          <a:lstStyle/>
          <a:p>
            <a:r>
              <a:rPr lang="en-US" sz="2800" dirty="0"/>
              <a:t>Another statutory responsibility of the TGPC is the publication of an annual </a:t>
            </a:r>
            <a:r>
              <a:rPr lang="en-US" sz="2800" i="1" dirty="0">
                <a:hlinkClick r:id="rId2"/>
              </a:rPr>
              <a:t>Joint Groundwater Monitoring and Contamination Report</a:t>
            </a:r>
            <a:r>
              <a:rPr lang="en-US" sz="2800" dirty="0"/>
              <a:t> (“</a:t>
            </a:r>
            <a:r>
              <a:rPr lang="en-US" sz="2800" i="1" dirty="0"/>
              <a:t>Joint Report</a:t>
            </a:r>
            <a:r>
              <a:rPr lang="en-US" sz="2800" dirty="0"/>
              <a:t>”)</a:t>
            </a:r>
          </a:p>
          <a:p>
            <a:pPr lvl="1"/>
            <a:r>
              <a:rPr lang="en-US" sz="2400" dirty="0"/>
              <a:t>Describes the current status of groundwater monitoring activities conducted or required by each member of the TGPC, the groundwater protection programs of each TGPC member, and the enforcement status of each active and historic groundwater contamination case in the state</a:t>
            </a:r>
          </a:p>
        </p:txBody>
      </p:sp>
      <p:sp>
        <p:nvSpPr>
          <p:cNvPr id="3" name="Slide Number Placeholder 2"/>
          <p:cNvSpPr>
            <a:spLocks noGrp="1"/>
          </p:cNvSpPr>
          <p:nvPr>
            <p:ph type="sldNum" sz="quarter" idx="12"/>
          </p:nvPr>
        </p:nvSpPr>
        <p:spPr/>
        <p:txBody>
          <a:bodyPr/>
          <a:lstStyle/>
          <a:p>
            <a:fld id="{CB3C9C74-FDC0-4F5B-9302-F8E12004E7D5}" type="slidenum">
              <a:rPr lang="en-US" smtClean="0"/>
              <a:t>11</a:t>
            </a:fld>
            <a:endParaRPr lang="en-US" dirty="0"/>
          </a:p>
        </p:txBody>
      </p:sp>
    </p:spTree>
    <p:extLst>
      <p:ext uri="{BB962C8B-B14F-4D97-AF65-F5344CB8AC3E}">
        <p14:creationId xmlns:p14="http://schemas.microsoft.com/office/powerpoint/2010/main" val="160630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TCEQ Groundwater     Contamination Viewer</a:t>
            </a:r>
          </a:p>
        </p:txBody>
      </p:sp>
      <p:sp>
        <p:nvSpPr>
          <p:cNvPr id="5" name="Content Placeholder 4"/>
          <p:cNvSpPr>
            <a:spLocks noGrp="1"/>
          </p:cNvSpPr>
          <p:nvPr>
            <p:ph idx="1"/>
          </p:nvPr>
        </p:nvSpPr>
        <p:spPr>
          <a:xfrm>
            <a:off x="457200" y="1524000"/>
            <a:ext cx="8229600" cy="4525963"/>
          </a:xfrm>
        </p:spPr>
        <p:txBody>
          <a:bodyPr>
            <a:noAutofit/>
          </a:bodyPr>
          <a:lstStyle/>
          <a:p>
            <a:r>
              <a:rPr lang="en-US" dirty="0"/>
              <a:t>This Viewer has been developed as an interactive, online map of the groundwater contamination cases in Texas that are documented in the </a:t>
            </a:r>
            <a:r>
              <a:rPr lang="en-US" i="1" dirty="0"/>
              <a:t>Joint Report</a:t>
            </a:r>
            <a:endParaRPr lang="en-US" dirty="0"/>
          </a:p>
          <a:p>
            <a:pPr lvl="1"/>
            <a:r>
              <a:rPr lang="en-US" dirty="0"/>
              <a:t>Currently contains the active cases found in the 2015 and 2016 </a:t>
            </a:r>
            <a:r>
              <a:rPr lang="en-US" i="1" dirty="0"/>
              <a:t>Joint Reports</a:t>
            </a:r>
          </a:p>
          <a:p>
            <a:pPr lvl="1"/>
            <a:r>
              <a:rPr lang="en-US" dirty="0"/>
              <a:t>Historic cases can be found in the published report and will be added to this application in the future</a:t>
            </a:r>
          </a:p>
        </p:txBody>
      </p:sp>
      <p:sp>
        <p:nvSpPr>
          <p:cNvPr id="3" name="Slide Number Placeholder 2"/>
          <p:cNvSpPr>
            <a:spLocks noGrp="1"/>
          </p:cNvSpPr>
          <p:nvPr>
            <p:ph type="sldNum" sz="quarter" idx="12"/>
          </p:nvPr>
        </p:nvSpPr>
        <p:spPr/>
        <p:txBody>
          <a:bodyPr/>
          <a:lstStyle/>
          <a:p>
            <a:fld id="{CB3C9C74-FDC0-4F5B-9302-F8E12004E7D5}" type="slidenum">
              <a:rPr lang="en-US" smtClean="0"/>
              <a:t>12</a:t>
            </a:fld>
            <a:endParaRPr lang="en-US" dirty="0"/>
          </a:p>
        </p:txBody>
      </p:sp>
    </p:spTree>
    <p:extLst>
      <p:ext uri="{BB962C8B-B14F-4D97-AF65-F5344CB8AC3E}">
        <p14:creationId xmlns:p14="http://schemas.microsoft.com/office/powerpoint/2010/main" val="3680328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TCEQ Groundwater     Contamination Viewer (cont.)</a:t>
            </a:r>
          </a:p>
        </p:txBody>
      </p:sp>
      <p:sp>
        <p:nvSpPr>
          <p:cNvPr id="5" name="Content Placeholder 4"/>
          <p:cNvSpPr>
            <a:spLocks noGrp="1"/>
          </p:cNvSpPr>
          <p:nvPr>
            <p:ph idx="1"/>
          </p:nvPr>
        </p:nvSpPr>
        <p:spPr>
          <a:xfrm>
            <a:off x="457200" y="1524000"/>
            <a:ext cx="8229600" cy="4525963"/>
          </a:xfrm>
        </p:spPr>
        <p:txBody>
          <a:bodyPr>
            <a:noAutofit/>
          </a:bodyPr>
          <a:lstStyle/>
          <a:p>
            <a:r>
              <a:rPr lang="en-US" dirty="0"/>
              <a:t>This Viewer gives users the ability to query the database and obtain spatial relationship information about the cases</a:t>
            </a:r>
          </a:p>
          <a:p>
            <a:r>
              <a:rPr lang="en-US" dirty="0"/>
              <a:t>It is for informational purposes only, and represents only the approximate relative location of property boundaries</a:t>
            </a:r>
          </a:p>
          <a:p>
            <a:r>
              <a:rPr lang="en-US" dirty="0"/>
              <a:t>It works best in a Google Chrome browser</a:t>
            </a:r>
          </a:p>
          <a:p>
            <a:r>
              <a:rPr lang="en-US" dirty="0"/>
              <a:t>A </a:t>
            </a:r>
            <a:r>
              <a:rPr lang="en-US" i="1" dirty="0">
                <a:hlinkClick r:id="rId2"/>
              </a:rPr>
              <a:t>User Guide</a:t>
            </a:r>
            <a:r>
              <a:rPr lang="en-US" dirty="0"/>
              <a:t> is available which provides an overview of the Viewer’s layout and tools</a:t>
            </a:r>
          </a:p>
        </p:txBody>
      </p:sp>
      <p:sp>
        <p:nvSpPr>
          <p:cNvPr id="3" name="Slide Number Placeholder 2"/>
          <p:cNvSpPr>
            <a:spLocks noGrp="1"/>
          </p:cNvSpPr>
          <p:nvPr>
            <p:ph type="sldNum" sz="quarter" idx="12"/>
          </p:nvPr>
        </p:nvSpPr>
        <p:spPr/>
        <p:txBody>
          <a:bodyPr/>
          <a:lstStyle/>
          <a:p>
            <a:fld id="{CB3C9C74-FDC0-4F5B-9302-F8E12004E7D5}" type="slidenum">
              <a:rPr lang="en-US" smtClean="0"/>
              <a:t>13</a:t>
            </a:fld>
            <a:endParaRPr lang="en-US" dirty="0"/>
          </a:p>
        </p:txBody>
      </p:sp>
    </p:spTree>
    <p:extLst>
      <p:ext uri="{BB962C8B-B14F-4D97-AF65-F5344CB8AC3E}">
        <p14:creationId xmlns:p14="http://schemas.microsoft.com/office/powerpoint/2010/main" val="1658820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Demonstration</a:t>
            </a:r>
          </a:p>
        </p:txBody>
      </p:sp>
      <p:sp>
        <p:nvSpPr>
          <p:cNvPr id="5" name="Content Placeholder 4"/>
          <p:cNvSpPr>
            <a:spLocks noGrp="1"/>
          </p:cNvSpPr>
          <p:nvPr>
            <p:ph idx="1"/>
          </p:nvPr>
        </p:nvSpPr>
        <p:spPr>
          <a:xfrm>
            <a:off x="457200" y="1524000"/>
            <a:ext cx="8229600" cy="4525963"/>
          </a:xfrm>
        </p:spPr>
        <p:txBody>
          <a:bodyPr>
            <a:noAutofit/>
          </a:bodyPr>
          <a:lstStyle/>
          <a:p>
            <a:r>
              <a:rPr lang="en-US" dirty="0">
                <a:hlinkClick r:id="rId2"/>
              </a:rPr>
              <a:t>TCEQ Groundwater Contamination Viewer</a:t>
            </a:r>
            <a:endParaRPr lang="en-US" dirty="0"/>
          </a:p>
          <a:p>
            <a:pPr lvl="1"/>
            <a:r>
              <a:rPr lang="en-US" dirty="0"/>
              <a:t>Note that links to both the TCEQ Water Well Report Viewer and the TCEQ Groundwater Contamination Viewer can be found on the   </a:t>
            </a:r>
            <a:r>
              <a:rPr lang="en-US" dirty="0">
                <a:hlinkClick r:id="rId3"/>
              </a:rPr>
              <a:t>TCEQ Geographic Data Viewers</a:t>
            </a:r>
            <a:r>
              <a:rPr lang="en-US" dirty="0"/>
              <a:t> webpage</a:t>
            </a:r>
          </a:p>
        </p:txBody>
      </p:sp>
      <p:sp>
        <p:nvSpPr>
          <p:cNvPr id="3" name="Slide Number Placeholder 2"/>
          <p:cNvSpPr>
            <a:spLocks noGrp="1"/>
          </p:cNvSpPr>
          <p:nvPr>
            <p:ph type="sldNum" sz="quarter" idx="12"/>
          </p:nvPr>
        </p:nvSpPr>
        <p:spPr/>
        <p:txBody>
          <a:bodyPr/>
          <a:lstStyle/>
          <a:p>
            <a:fld id="{CB3C9C74-FDC0-4F5B-9302-F8E12004E7D5}" type="slidenum">
              <a:rPr lang="en-US" smtClean="0"/>
              <a:t>14</a:t>
            </a:fld>
            <a:endParaRPr lang="en-US" dirty="0"/>
          </a:p>
        </p:txBody>
      </p:sp>
    </p:spTree>
    <p:extLst>
      <p:ext uri="{BB962C8B-B14F-4D97-AF65-F5344CB8AC3E}">
        <p14:creationId xmlns:p14="http://schemas.microsoft.com/office/powerpoint/2010/main" val="2304099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Contacts</a:t>
            </a:r>
          </a:p>
        </p:txBody>
      </p:sp>
      <p:sp>
        <p:nvSpPr>
          <p:cNvPr id="5" name="Content Placeholder 4"/>
          <p:cNvSpPr>
            <a:spLocks noGrp="1"/>
          </p:cNvSpPr>
          <p:nvPr>
            <p:ph idx="1"/>
          </p:nvPr>
        </p:nvSpPr>
        <p:spPr/>
        <p:txBody>
          <a:bodyPr>
            <a:noAutofit/>
          </a:bodyPr>
          <a:lstStyle/>
          <a:p>
            <a:r>
              <a:rPr lang="en-US" dirty="0"/>
              <a:t>Kathy McCormack (TCEQ)</a:t>
            </a:r>
          </a:p>
          <a:p>
            <a:pPr lvl="1"/>
            <a:r>
              <a:rPr lang="en-US" dirty="0"/>
              <a:t>kathy.mccormack@tceq.texas.gov, 512-239-3975</a:t>
            </a:r>
          </a:p>
          <a:p>
            <a:r>
              <a:rPr lang="en-US" dirty="0"/>
              <a:t>Leon Byrd (TCEQ)</a:t>
            </a:r>
          </a:p>
          <a:p>
            <a:pPr lvl="1"/>
            <a:r>
              <a:rPr lang="en-US" dirty="0"/>
              <a:t>leon.byrd@tceq.texas.gov, 512-239-0540</a:t>
            </a:r>
          </a:p>
          <a:p>
            <a:r>
              <a:rPr lang="en-US" dirty="0"/>
              <a:t>TCEQ Water Availability Division</a:t>
            </a:r>
          </a:p>
          <a:p>
            <a:pPr lvl="1"/>
            <a:r>
              <a:rPr lang="en-US" dirty="0"/>
              <a:t>wras@tceq.texas.gov, 512-239-4691</a:t>
            </a:r>
          </a:p>
        </p:txBody>
      </p:sp>
      <p:sp>
        <p:nvSpPr>
          <p:cNvPr id="3" name="Slide Number Placeholder 2"/>
          <p:cNvSpPr>
            <a:spLocks noGrp="1"/>
          </p:cNvSpPr>
          <p:nvPr>
            <p:ph type="sldNum" sz="quarter" idx="12"/>
          </p:nvPr>
        </p:nvSpPr>
        <p:spPr/>
        <p:txBody>
          <a:bodyPr/>
          <a:lstStyle/>
          <a:p>
            <a:fld id="{CB3C9C74-FDC0-4F5B-9302-F8E12004E7D5}" type="slidenum">
              <a:rPr lang="en-US" smtClean="0"/>
              <a:t>15</a:t>
            </a:fld>
            <a:endParaRPr lang="en-US" dirty="0"/>
          </a:p>
        </p:txBody>
      </p:sp>
    </p:spTree>
    <p:extLst>
      <p:ext uri="{BB962C8B-B14F-4D97-AF65-F5344CB8AC3E}">
        <p14:creationId xmlns:p14="http://schemas.microsoft.com/office/powerpoint/2010/main" val="568376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20000"/>
                    </a14:imgEffect>
                  </a14:imgLayer>
                </a14:imgProps>
              </a:ext>
            </a:extLst>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References</a:t>
            </a:r>
          </a:p>
        </p:txBody>
      </p:sp>
      <p:sp>
        <p:nvSpPr>
          <p:cNvPr id="5" name="Content Placeholder 4"/>
          <p:cNvSpPr>
            <a:spLocks noGrp="1"/>
          </p:cNvSpPr>
          <p:nvPr>
            <p:ph idx="1"/>
          </p:nvPr>
        </p:nvSpPr>
        <p:spPr>
          <a:xfrm>
            <a:off x="457200" y="1600200"/>
            <a:ext cx="8305800" cy="4876800"/>
          </a:xfrm>
        </p:spPr>
        <p:txBody>
          <a:bodyPr>
            <a:noAutofit/>
          </a:bodyPr>
          <a:lstStyle/>
          <a:p>
            <a:r>
              <a:rPr lang="en-US" sz="2400" dirty="0"/>
              <a:t>TGPC, </a:t>
            </a:r>
            <a:r>
              <a:rPr lang="en-US" sz="2400" u="sng" dirty="0">
                <a:hlinkClick r:id="rId4"/>
              </a:rPr>
              <a:t>http://tgpc.texas.gov</a:t>
            </a:r>
            <a:endParaRPr lang="en-US" sz="2400" u="sng" dirty="0"/>
          </a:p>
          <a:p>
            <a:r>
              <a:rPr lang="en-US" sz="2400" i="1" dirty="0"/>
              <a:t>Landowner’s Guide to Plugging Abandoned Water Wells</a:t>
            </a:r>
            <a:r>
              <a:rPr lang="en-US" sz="2400" dirty="0"/>
              <a:t>, TCEQ publication RG-347, </a:t>
            </a:r>
            <a:r>
              <a:rPr lang="en-US" sz="2400" dirty="0">
                <a:hlinkClick r:id="rId5"/>
              </a:rPr>
              <a:t>https://www.tceq.texas.gov/assets/public/comm_exec/pubs/rg/rg-347.pdf</a:t>
            </a:r>
            <a:endParaRPr lang="en-US" sz="2400" dirty="0"/>
          </a:p>
          <a:p>
            <a:r>
              <a:rPr lang="en-US" sz="2400" dirty="0"/>
              <a:t>FAQs, </a:t>
            </a:r>
            <a:r>
              <a:rPr lang="en-US" sz="2400" dirty="0">
                <a:hlinkClick r:id="rId6"/>
              </a:rPr>
              <a:t>http://tgpc.texas.gov/frequently-asked-questions-faqs/</a:t>
            </a:r>
            <a:endParaRPr lang="en-US" sz="2400" dirty="0"/>
          </a:p>
          <a:p>
            <a:r>
              <a:rPr lang="en-US" sz="2400" dirty="0"/>
              <a:t>TCEQ Water Well Report Viewer, </a:t>
            </a:r>
            <a:r>
              <a:rPr lang="en-US" sz="2400" dirty="0">
                <a:hlinkClick r:id="rId7"/>
              </a:rPr>
              <a:t>https://www.tceq.texas.gov/gis/waterwellview.html</a:t>
            </a:r>
            <a:endParaRPr lang="en-US" sz="2400" dirty="0"/>
          </a:p>
          <a:p>
            <a:r>
              <a:rPr lang="en-US" sz="2400" i="1" dirty="0"/>
              <a:t>Strategy</a:t>
            </a:r>
            <a:r>
              <a:rPr lang="en-US" sz="2400" dirty="0"/>
              <a:t>, TCEQ publication AS-188, </a:t>
            </a:r>
            <a:r>
              <a:rPr lang="en-US" sz="2400" dirty="0">
                <a:hlinkClick r:id="rId8"/>
              </a:rPr>
              <a:t>https://www.tceq.texas.gov/assets/public/comm_exec/pubs/as/188.pdf</a:t>
            </a:r>
            <a:endParaRPr lang="en-US" sz="2400" i="1" dirty="0"/>
          </a:p>
        </p:txBody>
      </p:sp>
      <p:sp>
        <p:nvSpPr>
          <p:cNvPr id="3" name="Slide Number Placeholder 2"/>
          <p:cNvSpPr>
            <a:spLocks noGrp="1"/>
          </p:cNvSpPr>
          <p:nvPr>
            <p:ph type="sldNum" sz="quarter" idx="12"/>
          </p:nvPr>
        </p:nvSpPr>
        <p:spPr/>
        <p:txBody>
          <a:bodyPr/>
          <a:lstStyle/>
          <a:p>
            <a:fld id="{CB3C9C74-FDC0-4F5B-9302-F8E12004E7D5}" type="slidenum">
              <a:rPr lang="en-US" smtClean="0"/>
              <a:t>16</a:t>
            </a:fld>
            <a:endParaRPr lang="en-US" dirty="0"/>
          </a:p>
        </p:txBody>
      </p:sp>
    </p:spTree>
    <p:extLst>
      <p:ext uri="{BB962C8B-B14F-4D97-AF65-F5344CB8AC3E}">
        <p14:creationId xmlns:p14="http://schemas.microsoft.com/office/powerpoint/2010/main" val="3985161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20000"/>
                    </a14:imgEffect>
                  </a14:imgLayer>
                </a14:imgProps>
              </a:ext>
            </a:extLst>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References</a:t>
            </a:r>
          </a:p>
        </p:txBody>
      </p:sp>
      <p:sp>
        <p:nvSpPr>
          <p:cNvPr id="5" name="Content Placeholder 4"/>
          <p:cNvSpPr>
            <a:spLocks noGrp="1"/>
          </p:cNvSpPr>
          <p:nvPr>
            <p:ph idx="1"/>
          </p:nvPr>
        </p:nvSpPr>
        <p:spPr>
          <a:xfrm>
            <a:off x="457200" y="1600200"/>
            <a:ext cx="8305800" cy="4876800"/>
          </a:xfrm>
        </p:spPr>
        <p:txBody>
          <a:bodyPr>
            <a:noAutofit/>
          </a:bodyPr>
          <a:lstStyle/>
          <a:p>
            <a:r>
              <a:rPr lang="en-US" sz="2400" i="1" dirty="0"/>
              <a:t>Joint Report</a:t>
            </a:r>
            <a:r>
              <a:rPr lang="en-US" sz="2400" dirty="0"/>
              <a:t>, TCEQ publication SFR-056, </a:t>
            </a:r>
            <a:r>
              <a:rPr lang="en-US" sz="2400" u="sng" dirty="0">
                <a:hlinkClick r:id="rId4"/>
              </a:rPr>
              <a:t>https://www.tceq.texas.gov/publications/sfr/056</a:t>
            </a:r>
            <a:endParaRPr lang="en-US" sz="2400" u="sng" dirty="0"/>
          </a:p>
          <a:p>
            <a:r>
              <a:rPr lang="en-US" sz="2400" dirty="0"/>
              <a:t>TCEQ Groundwater Contamination Viewer </a:t>
            </a:r>
            <a:r>
              <a:rPr lang="en-US" sz="2400" i="1" dirty="0"/>
              <a:t>User Guide</a:t>
            </a:r>
            <a:r>
              <a:rPr lang="en-US" sz="2400" dirty="0"/>
              <a:t>, </a:t>
            </a:r>
            <a:r>
              <a:rPr lang="en-US" sz="2400" u="sng" dirty="0">
                <a:hlinkClick r:id="rId5"/>
              </a:rPr>
              <a:t>https://www.tceq.texas.gov/assets/public/permitting/watersupply/groundwater/joint_report/UserGuide.pdf</a:t>
            </a:r>
            <a:endParaRPr lang="en-US" sz="2400" dirty="0"/>
          </a:p>
          <a:p>
            <a:r>
              <a:rPr lang="en-US" sz="2400" dirty="0"/>
              <a:t>TCEQ Groundwater Contamination Viewer, </a:t>
            </a:r>
            <a:r>
              <a:rPr lang="en-US" sz="2400" dirty="0">
                <a:hlinkClick r:id="rId6"/>
              </a:rPr>
              <a:t>http://arcg.is/2nsI9VD</a:t>
            </a:r>
            <a:endParaRPr lang="en-US" sz="2400" dirty="0"/>
          </a:p>
          <a:p>
            <a:r>
              <a:rPr lang="en-US" sz="2400" dirty="0"/>
              <a:t>TCEQ Geographic Data Viewers, </a:t>
            </a:r>
            <a:r>
              <a:rPr lang="en-US" sz="2400" u="sng" dirty="0">
                <a:hlinkClick r:id="rId7"/>
              </a:rPr>
              <a:t>https://www.tceq.texas.gov/gis/tceq-geographic-data-viewers</a:t>
            </a:r>
            <a:endParaRPr lang="en-US" sz="2400" dirty="0"/>
          </a:p>
        </p:txBody>
      </p:sp>
      <p:sp>
        <p:nvSpPr>
          <p:cNvPr id="3" name="Slide Number Placeholder 2"/>
          <p:cNvSpPr>
            <a:spLocks noGrp="1"/>
          </p:cNvSpPr>
          <p:nvPr>
            <p:ph type="sldNum" sz="quarter" idx="12"/>
          </p:nvPr>
        </p:nvSpPr>
        <p:spPr/>
        <p:txBody>
          <a:bodyPr/>
          <a:lstStyle/>
          <a:p>
            <a:fld id="{CB3C9C74-FDC0-4F5B-9302-F8E12004E7D5}" type="slidenum">
              <a:rPr lang="en-US" smtClean="0"/>
              <a:t>17</a:t>
            </a:fld>
            <a:endParaRPr lang="en-US" dirty="0"/>
          </a:p>
        </p:txBody>
      </p:sp>
    </p:spTree>
    <p:extLst>
      <p:ext uri="{BB962C8B-B14F-4D97-AF65-F5344CB8AC3E}">
        <p14:creationId xmlns:p14="http://schemas.microsoft.com/office/powerpoint/2010/main" val="31834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Introduction</a:t>
            </a:r>
          </a:p>
        </p:txBody>
      </p:sp>
      <p:sp>
        <p:nvSpPr>
          <p:cNvPr id="5" name="Content Placeholder 4"/>
          <p:cNvSpPr>
            <a:spLocks noGrp="1"/>
          </p:cNvSpPr>
          <p:nvPr>
            <p:ph idx="1"/>
          </p:nvPr>
        </p:nvSpPr>
        <p:spPr>
          <a:xfrm>
            <a:off x="457200" y="1578934"/>
            <a:ext cx="8229600" cy="4525963"/>
          </a:xfrm>
        </p:spPr>
        <p:txBody>
          <a:bodyPr>
            <a:normAutofit/>
          </a:bodyPr>
          <a:lstStyle/>
          <a:p>
            <a:r>
              <a:rPr lang="en-US" dirty="0"/>
              <a:t>Created by the Texas Legislature in 1989, the </a:t>
            </a:r>
            <a:r>
              <a:rPr lang="en-US" dirty="0">
                <a:hlinkClick r:id="rId2"/>
              </a:rPr>
              <a:t>Texas Groundwater Protection Committee </a:t>
            </a:r>
            <a:r>
              <a:rPr lang="en-US" dirty="0"/>
              <a:t>(TGPC) strives to improve coordination between state and federal agencies and organizations involved in groundwater-related activities</a:t>
            </a:r>
          </a:p>
          <a:p>
            <a:r>
              <a:rPr lang="en-US" dirty="0"/>
              <a:t>The TGPC has no official staff or funding, but it has ten designated representatives</a:t>
            </a:r>
          </a:p>
        </p:txBody>
      </p:sp>
      <p:sp>
        <p:nvSpPr>
          <p:cNvPr id="3" name="Slide Number Placeholder 2"/>
          <p:cNvSpPr>
            <a:spLocks noGrp="1"/>
          </p:cNvSpPr>
          <p:nvPr>
            <p:ph type="sldNum" sz="quarter" idx="12"/>
          </p:nvPr>
        </p:nvSpPr>
        <p:spPr/>
        <p:txBody>
          <a:bodyPr/>
          <a:lstStyle/>
          <a:p>
            <a:fld id="{CB3C9C74-FDC0-4F5B-9302-F8E12004E7D5}" type="slidenum">
              <a:rPr lang="en-US" smtClean="0"/>
              <a:t>2</a:t>
            </a:fld>
            <a:endParaRPr lang="en-US" dirty="0"/>
          </a:p>
        </p:txBody>
      </p:sp>
    </p:spTree>
    <p:extLst>
      <p:ext uri="{BB962C8B-B14F-4D97-AF65-F5344CB8AC3E}">
        <p14:creationId xmlns:p14="http://schemas.microsoft.com/office/powerpoint/2010/main" val="244121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Membership</a:t>
            </a:r>
          </a:p>
        </p:txBody>
      </p:sp>
      <p:sp>
        <p:nvSpPr>
          <p:cNvPr id="5" name="Content Placeholder 4"/>
          <p:cNvSpPr>
            <a:spLocks noGrp="1"/>
          </p:cNvSpPr>
          <p:nvPr>
            <p:ph idx="1"/>
          </p:nvPr>
        </p:nvSpPr>
        <p:spPr>
          <a:xfrm>
            <a:off x="457200" y="1632099"/>
            <a:ext cx="8610600" cy="4953000"/>
          </a:xfrm>
        </p:spPr>
        <p:txBody>
          <a:bodyPr>
            <a:normAutofit/>
          </a:bodyPr>
          <a:lstStyle/>
          <a:p>
            <a:pPr>
              <a:lnSpc>
                <a:spcPct val="80000"/>
              </a:lnSpc>
            </a:pPr>
            <a:r>
              <a:rPr lang="en-US" altLang="en-US" sz="2600" dirty="0"/>
              <a:t>Texas Commission on Environmental Quality (TCEQ, Chair)</a:t>
            </a:r>
          </a:p>
          <a:p>
            <a:pPr marL="342900" lvl="1" indent="-342900">
              <a:lnSpc>
                <a:spcPct val="80000"/>
              </a:lnSpc>
              <a:buFont typeface="Arial" panose="020B0604020202020204" pitchFamily="34" charset="0"/>
              <a:buChar char="•"/>
            </a:pPr>
            <a:r>
              <a:rPr lang="en-US" altLang="en-US" sz="2600" dirty="0"/>
              <a:t>Texas Water Development Board (Vice Chair)</a:t>
            </a:r>
          </a:p>
          <a:p>
            <a:pPr marL="342900" lvl="1" indent="-342900">
              <a:lnSpc>
                <a:spcPct val="80000"/>
              </a:lnSpc>
              <a:buFont typeface="Arial" panose="020B0604020202020204" pitchFamily="34" charset="0"/>
              <a:buChar char="•"/>
            </a:pPr>
            <a:r>
              <a:rPr lang="en-US" altLang="en-US" sz="2600" dirty="0"/>
              <a:t>Railroad Commission of Texas</a:t>
            </a:r>
          </a:p>
          <a:p>
            <a:pPr marL="342900" lvl="1" indent="-342900">
              <a:lnSpc>
                <a:spcPct val="80000"/>
              </a:lnSpc>
              <a:buFont typeface="Arial" panose="020B0604020202020204" pitchFamily="34" charset="0"/>
              <a:buChar char="•"/>
            </a:pPr>
            <a:r>
              <a:rPr lang="en-US" altLang="en-US" sz="2600" dirty="0"/>
              <a:t>Texas Department of State Health Services</a:t>
            </a:r>
          </a:p>
          <a:p>
            <a:pPr marL="342900" lvl="1" indent="-342900">
              <a:lnSpc>
                <a:spcPct val="80000"/>
              </a:lnSpc>
              <a:buFont typeface="Arial" panose="020B0604020202020204" pitchFamily="34" charset="0"/>
              <a:buChar char="•"/>
            </a:pPr>
            <a:r>
              <a:rPr lang="en-US" altLang="en-US" sz="2600" dirty="0"/>
              <a:t>Texas Department of Agriculture</a:t>
            </a:r>
          </a:p>
          <a:p>
            <a:pPr marL="342900" lvl="1" indent="-342900">
              <a:lnSpc>
                <a:spcPct val="80000"/>
              </a:lnSpc>
              <a:buFont typeface="Arial" panose="020B0604020202020204" pitchFamily="34" charset="0"/>
              <a:buChar char="•"/>
            </a:pPr>
            <a:r>
              <a:rPr lang="en-US" altLang="en-US" sz="2600" dirty="0"/>
              <a:t>Texas State Soil and Water Conservation Board</a:t>
            </a:r>
          </a:p>
          <a:p>
            <a:pPr marL="342900" lvl="1" indent="-342900">
              <a:lnSpc>
                <a:spcPct val="80000"/>
              </a:lnSpc>
              <a:buFont typeface="Arial" panose="020B0604020202020204" pitchFamily="34" charset="0"/>
              <a:buChar char="•"/>
            </a:pPr>
            <a:r>
              <a:rPr lang="en-US" altLang="en-US" sz="2600" dirty="0"/>
              <a:t>Texas Alliance of Groundwater Districts</a:t>
            </a:r>
          </a:p>
          <a:p>
            <a:pPr marL="342900" lvl="1" indent="-342900">
              <a:lnSpc>
                <a:spcPct val="80000"/>
              </a:lnSpc>
              <a:buFont typeface="Arial" panose="020B0604020202020204" pitchFamily="34" charset="0"/>
              <a:buChar char="•"/>
            </a:pPr>
            <a:r>
              <a:rPr lang="en-US" altLang="en-US" sz="2600" dirty="0"/>
              <a:t>Texas A&amp;M AgriLife Research</a:t>
            </a:r>
          </a:p>
          <a:p>
            <a:pPr marL="342900" lvl="1" indent="-342900">
              <a:lnSpc>
                <a:spcPct val="80000"/>
              </a:lnSpc>
              <a:buFont typeface="Arial" panose="020B0604020202020204" pitchFamily="34" charset="0"/>
              <a:buChar char="•"/>
            </a:pPr>
            <a:r>
              <a:rPr lang="en-US" altLang="en-US" sz="2600" dirty="0"/>
              <a:t>Bureau of Economic Geology of The University of Texas     at Austin</a:t>
            </a:r>
          </a:p>
          <a:p>
            <a:pPr marL="342900" lvl="1" indent="-342900">
              <a:lnSpc>
                <a:spcPct val="80000"/>
              </a:lnSpc>
              <a:buFont typeface="Arial" panose="020B0604020202020204" pitchFamily="34" charset="0"/>
              <a:buChar char="•"/>
            </a:pPr>
            <a:r>
              <a:rPr lang="en-US" altLang="en-US" sz="2600" dirty="0"/>
              <a:t>Texas Department of Licensing and Regulation</a:t>
            </a:r>
          </a:p>
        </p:txBody>
      </p:sp>
      <p:sp>
        <p:nvSpPr>
          <p:cNvPr id="3" name="Slide Number Placeholder 2"/>
          <p:cNvSpPr>
            <a:spLocks noGrp="1"/>
          </p:cNvSpPr>
          <p:nvPr>
            <p:ph type="sldNum" sz="quarter" idx="12"/>
          </p:nvPr>
        </p:nvSpPr>
        <p:spPr/>
        <p:txBody>
          <a:bodyPr/>
          <a:lstStyle/>
          <a:p>
            <a:fld id="{CB3C9C74-FDC0-4F5B-9302-F8E12004E7D5}" type="slidenum">
              <a:rPr lang="en-US" smtClean="0"/>
              <a:t>3</a:t>
            </a:fld>
            <a:endParaRPr lang="en-US" dirty="0"/>
          </a:p>
        </p:txBody>
      </p:sp>
    </p:spTree>
    <p:extLst>
      <p:ext uri="{BB962C8B-B14F-4D97-AF65-F5344CB8AC3E}">
        <p14:creationId xmlns:p14="http://schemas.microsoft.com/office/powerpoint/2010/main" val="8775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Subcommittees</a:t>
            </a:r>
          </a:p>
        </p:txBody>
      </p:sp>
      <p:sp>
        <p:nvSpPr>
          <p:cNvPr id="5" name="Content Placeholder 4"/>
          <p:cNvSpPr>
            <a:spLocks noGrp="1"/>
          </p:cNvSpPr>
          <p:nvPr>
            <p:ph idx="1"/>
          </p:nvPr>
        </p:nvSpPr>
        <p:spPr>
          <a:xfrm>
            <a:off x="457200" y="1632099"/>
            <a:ext cx="8305800" cy="4953000"/>
          </a:xfrm>
        </p:spPr>
        <p:txBody>
          <a:bodyPr>
            <a:normAutofit/>
          </a:bodyPr>
          <a:lstStyle/>
          <a:p>
            <a:pPr>
              <a:lnSpc>
                <a:spcPct val="80000"/>
              </a:lnSpc>
            </a:pPr>
            <a:r>
              <a:rPr lang="en-US" altLang="en-US" dirty="0"/>
              <a:t>The TGPC has three Subcommittees composed of agency staff, stakeholders, and the general public</a:t>
            </a:r>
          </a:p>
          <a:p>
            <a:pPr lvl="1">
              <a:lnSpc>
                <a:spcPct val="80000"/>
              </a:lnSpc>
            </a:pPr>
            <a:r>
              <a:rPr lang="en-US" altLang="en-US" dirty="0"/>
              <a:t>Groundwater Issues (GWI)</a:t>
            </a:r>
          </a:p>
          <a:p>
            <a:pPr lvl="1">
              <a:lnSpc>
                <a:spcPct val="80000"/>
              </a:lnSpc>
            </a:pPr>
            <a:r>
              <a:rPr lang="en-US" altLang="en-US" dirty="0"/>
              <a:t>Public Outreach and Education (POE)</a:t>
            </a:r>
          </a:p>
          <a:p>
            <a:pPr lvl="1">
              <a:lnSpc>
                <a:spcPct val="80000"/>
              </a:lnSpc>
            </a:pPr>
            <a:r>
              <a:rPr lang="en-US" altLang="en-US" dirty="0"/>
              <a:t>Legislative Report</a:t>
            </a:r>
          </a:p>
          <a:p>
            <a:pPr>
              <a:lnSpc>
                <a:spcPct val="80000"/>
              </a:lnSpc>
            </a:pPr>
            <a:r>
              <a:rPr lang="en-US" altLang="en-US" dirty="0"/>
              <a:t>Similar to the TGPC, the GWI and POE Subcommittees have quarterly public meetings; the Legislative Report Subcommittee has one or two public meetings in the year before each legislative session </a:t>
            </a:r>
          </a:p>
        </p:txBody>
      </p:sp>
      <p:sp>
        <p:nvSpPr>
          <p:cNvPr id="3" name="Slide Number Placeholder 2"/>
          <p:cNvSpPr>
            <a:spLocks noGrp="1"/>
          </p:cNvSpPr>
          <p:nvPr>
            <p:ph type="sldNum" sz="quarter" idx="12"/>
          </p:nvPr>
        </p:nvSpPr>
        <p:spPr/>
        <p:txBody>
          <a:bodyPr/>
          <a:lstStyle/>
          <a:p>
            <a:fld id="{CB3C9C74-FDC0-4F5B-9302-F8E12004E7D5}" type="slidenum">
              <a:rPr lang="en-US" smtClean="0"/>
              <a:t>4</a:t>
            </a:fld>
            <a:endParaRPr lang="en-US" dirty="0"/>
          </a:p>
        </p:txBody>
      </p:sp>
    </p:spTree>
    <p:extLst>
      <p:ext uri="{BB962C8B-B14F-4D97-AF65-F5344CB8AC3E}">
        <p14:creationId xmlns:p14="http://schemas.microsoft.com/office/powerpoint/2010/main" val="173946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Accomplishments</a:t>
            </a:r>
          </a:p>
        </p:txBody>
      </p:sp>
      <p:sp>
        <p:nvSpPr>
          <p:cNvPr id="5" name="Content Placeholder 4"/>
          <p:cNvSpPr>
            <a:spLocks noGrp="1"/>
          </p:cNvSpPr>
          <p:nvPr>
            <p:ph idx="1"/>
          </p:nvPr>
        </p:nvSpPr>
        <p:spPr>
          <a:xfrm>
            <a:off x="457200" y="1632099"/>
            <a:ext cx="8305800" cy="4953000"/>
          </a:xfrm>
        </p:spPr>
        <p:txBody>
          <a:bodyPr>
            <a:normAutofit/>
          </a:bodyPr>
          <a:lstStyle/>
          <a:p>
            <a:pPr>
              <a:lnSpc>
                <a:spcPct val="80000"/>
              </a:lnSpc>
            </a:pPr>
            <a:r>
              <a:rPr lang="en-US" altLang="en-US" dirty="0"/>
              <a:t>Public Outreach and Education – </a:t>
            </a:r>
            <a:r>
              <a:rPr lang="en-US" altLang="en-US" dirty="0">
                <a:solidFill>
                  <a:srgbClr val="FFFF00"/>
                </a:solidFill>
              </a:rPr>
              <a:t>Water Wells</a:t>
            </a:r>
          </a:p>
          <a:p>
            <a:pPr lvl="1">
              <a:lnSpc>
                <a:spcPct val="80000"/>
              </a:lnSpc>
            </a:pPr>
            <a:r>
              <a:rPr lang="en-US" dirty="0"/>
              <a:t>Through the Texas A&amp;M AgriLife Extension Service, the TGPC supports public outreach and education related to groundwater, particularly private water well screening events across the state, as well as the publication of consumer-based fact sheets concerning</a:t>
            </a:r>
          </a:p>
          <a:p>
            <a:pPr lvl="2">
              <a:lnSpc>
                <a:spcPct val="80000"/>
              </a:lnSpc>
            </a:pPr>
            <a:r>
              <a:rPr lang="en-US" dirty="0"/>
              <a:t>Hazardous constituents occurring in groundwater used for drinking water</a:t>
            </a:r>
          </a:p>
          <a:p>
            <a:pPr lvl="2">
              <a:lnSpc>
                <a:spcPct val="80000"/>
              </a:lnSpc>
            </a:pPr>
            <a:r>
              <a:rPr lang="en-US" dirty="0"/>
              <a:t>Abandoned water wells</a:t>
            </a:r>
          </a:p>
          <a:p>
            <a:pPr lvl="2">
              <a:lnSpc>
                <a:spcPct val="80000"/>
              </a:lnSpc>
            </a:pPr>
            <a:r>
              <a:rPr lang="en-US" dirty="0"/>
              <a:t>Groundwater management and protection activities</a:t>
            </a:r>
          </a:p>
          <a:p>
            <a:pPr lvl="1">
              <a:lnSpc>
                <a:spcPct val="80000"/>
              </a:lnSpc>
            </a:pPr>
            <a:r>
              <a:rPr lang="en-US" dirty="0"/>
              <a:t>The TGPC has also published a </a:t>
            </a:r>
            <a:r>
              <a:rPr lang="en-US" i="1" dirty="0">
                <a:hlinkClick r:id="rId2"/>
              </a:rPr>
              <a:t>Landowner’s Guide to Plugging Abandoned Water Wells</a:t>
            </a:r>
            <a:endParaRPr lang="en-US" i="1" dirty="0"/>
          </a:p>
        </p:txBody>
      </p:sp>
      <p:sp>
        <p:nvSpPr>
          <p:cNvPr id="3" name="Slide Number Placeholder 2"/>
          <p:cNvSpPr>
            <a:spLocks noGrp="1"/>
          </p:cNvSpPr>
          <p:nvPr>
            <p:ph type="sldNum" sz="quarter" idx="12"/>
          </p:nvPr>
        </p:nvSpPr>
        <p:spPr/>
        <p:txBody>
          <a:bodyPr/>
          <a:lstStyle/>
          <a:p>
            <a:fld id="{CB3C9C74-FDC0-4F5B-9302-F8E12004E7D5}" type="slidenum">
              <a:rPr lang="en-US" smtClean="0"/>
              <a:t>5</a:t>
            </a:fld>
            <a:endParaRPr lang="en-US" dirty="0"/>
          </a:p>
        </p:txBody>
      </p:sp>
    </p:spTree>
    <p:extLst>
      <p:ext uri="{BB962C8B-B14F-4D97-AF65-F5344CB8AC3E}">
        <p14:creationId xmlns:p14="http://schemas.microsoft.com/office/powerpoint/2010/main" val="3777214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a:latin typeface="+mn-lt"/>
              </a:rPr>
              <a:t>TGPC Accomplishments (cont.)</a:t>
            </a:r>
          </a:p>
        </p:txBody>
      </p:sp>
      <p:sp>
        <p:nvSpPr>
          <p:cNvPr id="5" name="Content Placeholder 4"/>
          <p:cNvSpPr>
            <a:spLocks noGrp="1"/>
          </p:cNvSpPr>
          <p:nvPr>
            <p:ph idx="1"/>
          </p:nvPr>
        </p:nvSpPr>
        <p:spPr>
          <a:xfrm>
            <a:off x="457200" y="1632099"/>
            <a:ext cx="8305800" cy="4953000"/>
          </a:xfrm>
        </p:spPr>
        <p:txBody>
          <a:bodyPr>
            <a:normAutofit/>
          </a:bodyPr>
          <a:lstStyle/>
          <a:p>
            <a:pPr>
              <a:lnSpc>
                <a:spcPct val="80000"/>
              </a:lnSpc>
            </a:pPr>
            <a:r>
              <a:rPr lang="en-US" altLang="en-US" dirty="0"/>
              <a:t>Public Outreach and Education – </a:t>
            </a:r>
            <a:r>
              <a:rPr lang="en-US" altLang="en-US" dirty="0">
                <a:solidFill>
                  <a:srgbClr val="FFFF00"/>
                </a:solidFill>
              </a:rPr>
              <a:t>Exhibit Booth</a:t>
            </a:r>
          </a:p>
          <a:p>
            <a:pPr lvl="1">
              <a:lnSpc>
                <a:spcPct val="80000"/>
              </a:lnSpc>
            </a:pPr>
            <a:r>
              <a:rPr lang="en-US" dirty="0"/>
              <a:t>The TGPC’s exhibit booth promotes public outreach and education at local conferences</a:t>
            </a:r>
          </a:p>
          <a:p>
            <a:pPr lvl="2">
              <a:lnSpc>
                <a:spcPct val="80000"/>
              </a:lnSpc>
            </a:pPr>
            <a:r>
              <a:rPr lang="en-US" dirty="0"/>
              <a:t>Posters, publications, fact sheets, brochures, maps, and rock samples teach visitors about the importance of Texas groundwater</a:t>
            </a:r>
          </a:p>
          <a:p>
            <a:pPr lvl="2">
              <a:lnSpc>
                <a:spcPct val="80000"/>
              </a:lnSpc>
            </a:pPr>
            <a:r>
              <a:rPr lang="en-US" altLang="en-US" dirty="0"/>
              <a:t>Check it out at the main TCEQ kiosk in the exhibit hall downstairs !</a:t>
            </a:r>
          </a:p>
        </p:txBody>
      </p:sp>
      <p:sp>
        <p:nvSpPr>
          <p:cNvPr id="3" name="Slide Number Placeholder 2"/>
          <p:cNvSpPr>
            <a:spLocks noGrp="1"/>
          </p:cNvSpPr>
          <p:nvPr>
            <p:ph type="sldNum" sz="quarter" idx="12"/>
          </p:nvPr>
        </p:nvSpPr>
        <p:spPr/>
        <p:txBody>
          <a:bodyPr/>
          <a:lstStyle/>
          <a:p>
            <a:fld id="{CB3C9C74-FDC0-4F5B-9302-F8E12004E7D5}" type="slidenum">
              <a:rPr lang="en-US" smtClean="0"/>
              <a:t>6</a:t>
            </a:fld>
            <a:endParaRPr lang="en-US" dirty="0"/>
          </a:p>
        </p:txBody>
      </p:sp>
    </p:spTree>
    <p:extLst>
      <p:ext uri="{BB962C8B-B14F-4D97-AF65-F5344CB8AC3E}">
        <p14:creationId xmlns:p14="http://schemas.microsoft.com/office/powerpoint/2010/main" val="880229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a:latin typeface="+mn-lt"/>
              </a:rPr>
              <a:t>TGPC Accomplishments (cont.)</a:t>
            </a:r>
          </a:p>
        </p:txBody>
      </p:sp>
      <p:sp>
        <p:nvSpPr>
          <p:cNvPr id="5" name="Content Placeholder 4"/>
          <p:cNvSpPr>
            <a:spLocks noGrp="1"/>
          </p:cNvSpPr>
          <p:nvPr>
            <p:ph idx="1"/>
          </p:nvPr>
        </p:nvSpPr>
        <p:spPr>
          <a:xfrm>
            <a:off x="457200" y="1632099"/>
            <a:ext cx="8305800" cy="4953000"/>
          </a:xfrm>
        </p:spPr>
        <p:txBody>
          <a:bodyPr>
            <a:normAutofit/>
          </a:bodyPr>
          <a:lstStyle/>
          <a:p>
            <a:pPr>
              <a:lnSpc>
                <a:spcPct val="80000"/>
              </a:lnSpc>
            </a:pPr>
            <a:r>
              <a:rPr lang="en-US" altLang="en-US" dirty="0"/>
              <a:t>Public Outreach and Education – </a:t>
            </a:r>
            <a:r>
              <a:rPr lang="en-US" altLang="en-US" dirty="0">
                <a:hlinkClick r:id="rId2"/>
              </a:rPr>
              <a:t>FAQs</a:t>
            </a:r>
            <a:endParaRPr lang="en-US" altLang="en-US" dirty="0"/>
          </a:p>
          <a:p>
            <a:pPr lvl="1">
              <a:lnSpc>
                <a:spcPct val="80000"/>
              </a:lnSpc>
            </a:pPr>
            <a:r>
              <a:rPr lang="en-US" dirty="0"/>
              <a:t>Over 40 Frequently Asked Questions (FAQs) have been generated on various topics related to groundwater quantity and quality, septic systems, water wells, administrative entities, and publications</a:t>
            </a:r>
          </a:p>
          <a:p>
            <a:pPr lvl="2">
              <a:lnSpc>
                <a:spcPct val="80000"/>
              </a:lnSpc>
            </a:pPr>
            <a:r>
              <a:rPr lang="en-US" dirty="0"/>
              <a:t>These one- to two-page popular press articles are available to assist statewide newsletter editors and webmasters in disseminating groundwater-related information to the public</a:t>
            </a:r>
            <a:endParaRPr lang="en-US" altLang="en-US" dirty="0"/>
          </a:p>
        </p:txBody>
      </p:sp>
      <p:sp>
        <p:nvSpPr>
          <p:cNvPr id="3" name="Slide Number Placeholder 2"/>
          <p:cNvSpPr>
            <a:spLocks noGrp="1"/>
          </p:cNvSpPr>
          <p:nvPr>
            <p:ph type="sldNum" sz="quarter" idx="12"/>
          </p:nvPr>
        </p:nvSpPr>
        <p:spPr/>
        <p:txBody>
          <a:bodyPr/>
          <a:lstStyle/>
          <a:p>
            <a:fld id="{CB3C9C74-FDC0-4F5B-9302-F8E12004E7D5}" type="slidenum">
              <a:rPr lang="en-US" smtClean="0"/>
              <a:t>7</a:t>
            </a:fld>
            <a:endParaRPr lang="en-US" dirty="0"/>
          </a:p>
        </p:txBody>
      </p:sp>
    </p:spTree>
    <p:extLst>
      <p:ext uri="{BB962C8B-B14F-4D97-AF65-F5344CB8AC3E}">
        <p14:creationId xmlns:p14="http://schemas.microsoft.com/office/powerpoint/2010/main" val="348324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a:latin typeface="+mn-lt"/>
              </a:rPr>
              <a:t>TGPC Accomplishments (cont.)</a:t>
            </a:r>
          </a:p>
        </p:txBody>
      </p:sp>
      <p:sp>
        <p:nvSpPr>
          <p:cNvPr id="5" name="Content Placeholder 4"/>
          <p:cNvSpPr>
            <a:spLocks noGrp="1"/>
          </p:cNvSpPr>
          <p:nvPr>
            <p:ph idx="1"/>
          </p:nvPr>
        </p:nvSpPr>
        <p:spPr>
          <a:xfrm>
            <a:off x="457200" y="1632099"/>
            <a:ext cx="8305800" cy="4953000"/>
          </a:xfrm>
        </p:spPr>
        <p:txBody>
          <a:bodyPr>
            <a:normAutofit/>
          </a:bodyPr>
          <a:lstStyle/>
          <a:p>
            <a:pPr>
              <a:lnSpc>
                <a:spcPct val="80000"/>
              </a:lnSpc>
            </a:pPr>
            <a:r>
              <a:rPr lang="en-US" dirty="0"/>
              <a:t>TCEQ Water Well Report Viewer</a:t>
            </a:r>
          </a:p>
          <a:p>
            <a:pPr lvl="1">
              <a:lnSpc>
                <a:spcPct val="80000"/>
              </a:lnSpc>
            </a:pPr>
            <a:r>
              <a:rPr lang="en-US" dirty="0"/>
              <a:t>The </a:t>
            </a:r>
            <a:r>
              <a:rPr lang="en-US" dirty="0">
                <a:hlinkClick r:id="rId2"/>
              </a:rPr>
              <a:t>TCEQ Water Well Report Viewer</a:t>
            </a:r>
            <a:r>
              <a:rPr lang="en-US" dirty="0"/>
              <a:t> is an online, map-based application that allows users to geographically locate and view scanned copies of over a million historical reports for water wells drilled in Texas</a:t>
            </a:r>
          </a:p>
          <a:p>
            <a:pPr>
              <a:lnSpc>
                <a:spcPct val="80000"/>
              </a:lnSpc>
            </a:pPr>
            <a:r>
              <a:rPr lang="en-US" dirty="0"/>
              <a:t>TCEQ Groundwater Contamination Viewer</a:t>
            </a:r>
          </a:p>
          <a:p>
            <a:pPr lvl="1">
              <a:lnSpc>
                <a:spcPct val="80000"/>
              </a:lnSpc>
            </a:pPr>
            <a:r>
              <a:rPr lang="en-US" dirty="0"/>
              <a:t>To be described and demonstrated later in this presentation</a:t>
            </a:r>
          </a:p>
        </p:txBody>
      </p:sp>
      <p:sp>
        <p:nvSpPr>
          <p:cNvPr id="3" name="Slide Number Placeholder 2"/>
          <p:cNvSpPr>
            <a:spLocks noGrp="1"/>
          </p:cNvSpPr>
          <p:nvPr>
            <p:ph type="sldNum" sz="quarter" idx="12"/>
          </p:nvPr>
        </p:nvSpPr>
        <p:spPr/>
        <p:txBody>
          <a:bodyPr/>
          <a:lstStyle/>
          <a:p>
            <a:fld id="{CB3C9C74-FDC0-4F5B-9302-F8E12004E7D5}"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3292422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TGPC Definitions</a:t>
            </a:r>
          </a:p>
        </p:txBody>
      </p:sp>
      <p:sp>
        <p:nvSpPr>
          <p:cNvPr id="5" name="Content Placeholder 4"/>
          <p:cNvSpPr>
            <a:spLocks noGrp="1"/>
          </p:cNvSpPr>
          <p:nvPr>
            <p:ph idx="1"/>
          </p:nvPr>
        </p:nvSpPr>
        <p:spPr>
          <a:xfrm>
            <a:off x="457200" y="1524000"/>
            <a:ext cx="8229600" cy="4525963"/>
          </a:xfrm>
        </p:spPr>
        <p:txBody>
          <a:bodyPr>
            <a:noAutofit/>
          </a:bodyPr>
          <a:lstStyle/>
          <a:p>
            <a:r>
              <a:rPr lang="en-US" sz="2800" dirty="0"/>
              <a:t>Groundwater – water existing below the land surface in a zone of saturation; that is, the water which completely fills the interconnected pore spaces of the rock or sediment</a:t>
            </a:r>
          </a:p>
          <a:p>
            <a:r>
              <a:rPr lang="en-US" sz="2800" dirty="0"/>
              <a:t>Groundwater contamination – any detrimental alteration of the naturally-occurring quality of groundwater; it is limited, however, to contamination suspected of being associated with activities under the jurisdiction of the TGPC’s contributing agencies and affecting usable quality groundwater</a:t>
            </a:r>
          </a:p>
        </p:txBody>
      </p:sp>
      <p:sp>
        <p:nvSpPr>
          <p:cNvPr id="3" name="Slide Number Placeholder 2"/>
          <p:cNvSpPr>
            <a:spLocks noGrp="1"/>
          </p:cNvSpPr>
          <p:nvPr>
            <p:ph type="sldNum" sz="quarter" idx="12"/>
          </p:nvPr>
        </p:nvSpPr>
        <p:spPr/>
        <p:txBody>
          <a:bodyPr/>
          <a:lstStyle/>
          <a:p>
            <a:fld id="{CB3C9C74-FDC0-4F5B-9302-F8E12004E7D5}" type="slidenum">
              <a:rPr lang="en-US" smtClean="0"/>
              <a:t>9</a:t>
            </a:fld>
            <a:endParaRPr lang="en-US" dirty="0"/>
          </a:p>
        </p:txBody>
      </p:sp>
    </p:spTree>
    <p:extLst>
      <p:ext uri="{BB962C8B-B14F-4D97-AF65-F5344CB8AC3E}">
        <p14:creationId xmlns:p14="http://schemas.microsoft.com/office/powerpoint/2010/main" val="2811251287"/>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BFE4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TotalTime>
  <Words>1085</Words>
  <Application>Microsoft Office PowerPoint</Application>
  <PresentationFormat>On-screen Show (4:3)</PresentationFormat>
  <Paragraphs>103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Bookman Old Style</vt:lpstr>
      <vt:lpstr>Calibri</vt:lpstr>
      <vt:lpstr>Gill Sans MT</vt:lpstr>
      <vt:lpstr>Office Theme</vt:lpstr>
      <vt:lpstr>Groundwater Contamination Cases in Texas</vt:lpstr>
      <vt:lpstr>Introduction</vt:lpstr>
      <vt:lpstr>TGPC Membership</vt:lpstr>
      <vt:lpstr>TGPC Subcommittees</vt:lpstr>
      <vt:lpstr>TGPC Accomplishments</vt:lpstr>
      <vt:lpstr>TGPC Accomplishments (cont.)</vt:lpstr>
      <vt:lpstr>TGPC Accomplishments (cont.)</vt:lpstr>
      <vt:lpstr>TGPC Accomplishments (cont.)</vt:lpstr>
      <vt:lpstr>TGPC Definitions</vt:lpstr>
      <vt:lpstr>TGPC Responsibilities</vt:lpstr>
      <vt:lpstr>TGPC Responsibilities (cont.)</vt:lpstr>
      <vt:lpstr>TCEQ Groundwater     Contamination Viewer</vt:lpstr>
      <vt:lpstr>TCEQ Groundwater     Contamination Viewer (cont.)</vt:lpstr>
      <vt:lpstr>Demonstration</vt:lpstr>
      <vt:lpstr>Contacts</vt:lpstr>
      <vt:lpstr>References</vt:lpstr>
      <vt:lpstr>References</vt:lpstr>
    </vt:vector>
  </TitlesOfParts>
  <Company>TCEQ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Groundwater Contamination in Texas</dc:title>
  <dc:creator>Kathleen McCormack</dc:creator>
  <cp:keywords>Texas Commission on Environmental Quality, TCEQ, Texas Groundwater Protection Committee, TGPC, Joint Groundwater Monitoring and Contamination Report, ArcGIS Online</cp:keywords>
  <cp:lastModifiedBy>Kathleen Ramirez</cp:lastModifiedBy>
  <cp:revision>200</cp:revision>
  <cp:lastPrinted>2015-05-27T21:00:07Z</cp:lastPrinted>
  <dcterms:created xsi:type="dcterms:W3CDTF">2015-05-18T19:19:10Z</dcterms:created>
  <dcterms:modified xsi:type="dcterms:W3CDTF">2018-03-08T20:10:00Z</dcterms:modified>
</cp:coreProperties>
</file>