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3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4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5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6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7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4"/>
    <p:sldMasterId id="2147483757" r:id="rId5"/>
  </p:sldMasterIdLst>
  <p:notesMasterIdLst>
    <p:notesMasterId r:id="rId42"/>
  </p:notesMasterIdLst>
  <p:sldIdLst>
    <p:sldId id="2141411434" r:id="rId6"/>
    <p:sldId id="2141411525" r:id="rId7"/>
    <p:sldId id="2141411526" r:id="rId8"/>
    <p:sldId id="2141411445" r:id="rId9"/>
    <p:sldId id="952" r:id="rId10"/>
    <p:sldId id="1008" r:id="rId11"/>
    <p:sldId id="2141411397" r:id="rId12"/>
    <p:sldId id="2141411390" r:id="rId13"/>
    <p:sldId id="2141411487" r:id="rId14"/>
    <p:sldId id="2147483112" r:id="rId15"/>
    <p:sldId id="2147483115" r:id="rId16"/>
    <p:sldId id="258" r:id="rId17"/>
    <p:sldId id="2147483121" r:id="rId18"/>
    <p:sldId id="2147483122" r:id="rId19"/>
    <p:sldId id="2147483119" r:id="rId20"/>
    <p:sldId id="2147483120" r:id="rId21"/>
    <p:sldId id="2147483123" r:id="rId22"/>
    <p:sldId id="2147483124" r:id="rId23"/>
    <p:sldId id="2147483127" r:id="rId24"/>
    <p:sldId id="2147483125" r:id="rId25"/>
    <p:sldId id="2147483126" r:id="rId26"/>
    <p:sldId id="2147483128" r:id="rId27"/>
    <p:sldId id="2147483131" r:id="rId28"/>
    <p:sldId id="2147483129" r:id="rId29"/>
    <p:sldId id="2147483130" r:id="rId30"/>
    <p:sldId id="2147483132" r:id="rId31"/>
    <p:sldId id="2141411335" r:id="rId32"/>
    <p:sldId id="4101" r:id="rId33"/>
    <p:sldId id="951" r:id="rId34"/>
    <p:sldId id="2141411446" r:id="rId35"/>
    <p:sldId id="2141411451" r:id="rId36"/>
    <p:sldId id="2141411536" r:id="rId37"/>
    <p:sldId id="2141411537" r:id="rId38"/>
    <p:sldId id="2141411538" r:id="rId39"/>
    <p:sldId id="2147483135" r:id="rId40"/>
    <p:sldId id="2147483134" r:id="rId41"/>
  </p:sldIdLst>
  <p:sldSz cx="12192000" cy="6858000"/>
  <p:notesSz cx="6858000" cy="9144000"/>
  <p:custDataLst>
    <p:tags r:id="rId4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ACAD25D-E080-5252-A7A3-12CB410A800C}" name="Kevin Lewis" initials="KL" userId="S::klewis@ismpp.org::fe5c263d-7384-4949-a3c7-921a76347998" providerId="AD"/>
  <p188:author id="{9BC5E589-AC52-7DBE-82B3-D09292E2FB4C}" name="Guest User" initials="GU" userId="S::urn:spo:anon#66e41b39aee95c7b66770af3aaeb3add37dedc14de7aff84955614ea259a1f23::" providerId="AD"/>
  <p188:author id="{1AFD18B0-83E0-59EB-2922-D1DED3628390}" name="Wieting, Susan" initials="SWi" userId="Wieting, Susan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F28C11"/>
    <a:srgbClr val="0409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6661B8-F4F2-6F78-5A09-527A569E3DCC}" v="213" dt="2024-08-27T21:08:26.088"/>
    <p1510:client id="{1E04C03B-7E54-2340-09A0-435C19030595}" v="13" dt="2024-08-27T17:17:13.377"/>
    <p1510:client id="{1F936CDD-7F72-478D-8BDE-EDC22C0FC7D6}" v="119" dt="2024-08-28T13:56:34.024"/>
    <p1510:client id="{30370441-5A89-0459-04EB-1F17B772A1BB}" v="1" dt="2024-08-28T13:36:46.313"/>
    <p1510:client id="{57FD411E-29D9-99FF-C1FB-8899E80B0EC8}" v="3" dt="2024-08-27T21:29:56.923"/>
    <p1510:client id="{71C68692-8F6A-94EE-A008-AE9506087E1F}" v="67" dt="2024-08-27T23:20:30.043"/>
    <p1510:client id="{92937AB6-06A4-D0F0-2682-16938234987B}" v="417" dt="2024-08-27T14:07:00.232"/>
    <p1510:client id="{93B241B6-483A-2F69-BA78-F97EA231031D}" v="18" dt="2024-08-27T20:22:08.603"/>
    <p1510:client id="{CC14A520-76FB-3D26-5DC5-45D199342309}" v="170" dt="2024-08-27T16:19:26.661"/>
    <p1510:client id="{F488B325-66F3-D10D-0BC8-5A30EBDD9329}" v="124" dt="2024-08-28T14:43:04.086"/>
    <p1510:client id="{F9F3D50D-3630-D52D-7649-A96917B6E6FE}" v="80" dt="2024-08-28T13:23:17.769"/>
    <p1510:client id="{FF3B0FED-0D94-5AB7-E172-FBA73A2B61F6}" v="5" dt="2024-08-28T14:41:34.0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gs" Target="tags/tag1.xml"/><Relationship Id="rId48" Type="http://schemas.microsoft.com/office/2015/10/relationships/revisionInfo" Target="revisionInfo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F2E048-2DC7-40B0-869D-7C3F5BC70C6D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2C2207-81C5-4B87-BA22-63FEFC9BB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13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-30" normalizeH="0" baseline="0" noProof="0">
                <a:ln>
                  <a:noFill/>
                </a:ln>
                <a:effectLst/>
                <a:uLnTx/>
                <a:uFillTx/>
                <a:ea typeface="ＭＳ Ｐゴシック"/>
                <a:cs typeface="Calibri"/>
              </a:rPr>
              <a:t>Hi everyone; welcome and thank you for joining today’s ISMPP U</a:t>
            </a:r>
            <a:r>
              <a:rPr lang="en-US" sz="1400" spc="-30">
                <a:ea typeface="ＭＳ Ｐゴシック"/>
                <a:cs typeface="Calibri"/>
              </a:rPr>
              <a:t>,</a:t>
            </a:r>
            <a:r>
              <a:rPr kumimoji="0" lang="en-US" sz="1400" b="0" i="0" u="none" strike="noStrike" kern="1200" cap="none" spc="-30" normalizeH="0" baseline="0" noProof="0">
                <a:ln>
                  <a:noFill/>
                </a:ln>
                <a:effectLst/>
                <a:uLnTx/>
                <a:uFillTx/>
                <a:ea typeface="ＭＳ Ｐゴシック"/>
                <a:cs typeface="Calibri"/>
              </a:rPr>
              <a:t> “</a:t>
            </a:r>
            <a:r>
              <a:rPr lang="en-US" sz="4400"/>
              <a:t>a point counterpoint on the best practices for agency and pharma partnerships</a:t>
            </a:r>
            <a:r>
              <a:rPr kumimoji="0" lang="en-US" sz="4400" b="0" i="0" u="none" strike="noStrike" kern="1200" cap="none" spc="-30" normalizeH="0" baseline="0" noProof="0">
                <a:ln>
                  <a:noFill/>
                </a:ln>
                <a:effectLst/>
                <a:uLnTx/>
                <a:uFillTx/>
                <a:ea typeface="ＭＳ Ｐゴシック"/>
                <a:cs typeface="Calibri"/>
              </a:rPr>
              <a:t>.”</a:t>
            </a:r>
            <a:r>
              <a:rPr lang="en-US" sz="4400"/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4431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And now it's time to answer your questions. As a reminder, please type them into the Q&amp;A box at the bottom of your screen.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49D4D-568C-2641-B360-BD4A87EDB85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6007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0841A2-3D64-4336-BB36-0437076E8A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52788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And now it's time to answer your questions. As a reminder, please type them into the Q&amp;A box at the bottom of your screen.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49D4D-568C-2641-B360-BD4A87EDB85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3483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0841A2-3D64-4336-BB36-0437076E8A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82601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54681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And now it's time to answer your questions. As a reminder, please type them into the Q&amp;A box at the bottom of your screen.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49D4D-568C-2641-B360-BD4A87EDB85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7034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0841A2-3D64-4336-BB36-0437076E8A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69802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And now it's time to answer your questions. As a reminder, please type them into the Q&amp;A box at the bottom of your screen.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49D4D-568C-2641-B360-BD4A87EDB85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173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0841A2-3D64-4336-BB36-0437076E8A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70859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And now it's time to answer your questions. As a reminder, please type them into the Q&amp;A box at the bottom of your screen.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49D4D-568C-2641-B360-BD4A87EDB85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288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0AD4BD6F-191C-4BA8-B732-2EAB22BB99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0D8BB900-C976-4510-AC7A-69AF68CCE8A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 sz="1400">
                <a:ea typeface="ＭＳ Ｐゴシック" panose="020B0600070205080204" pitchFamily="34" charset="-128"/>
              </a:rPr>
              <a:t>First a sincere thank you to all of ISMPP’s titanium and platinum corporate sponsors for their ongoing support of the Society. </a:t>
            </a:r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23A487AE-EAA4-4C51-939E-92E1857B35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71640" indent="-29576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88030" indent="-23628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63903" indent="-23628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39773" indent="-23628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15646" indent="-236285" defTabSz="4758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91518" indent="-236285" defTabSz="4758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67392" indent="-236285" defTabSz="4758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43263" indent="-236285" defTabSz="4758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4758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A89FEE-7925-49B9-A87F-9A2D7DE389FB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/>
                <a:cs typeface="ヒラギノ角ゴ Pro W3"/>
              </a:rPr>
              <a:pPr marL="0" marR="0" lvl="0" indent="0" algn="r" defTabSz="47587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6206653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7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defRPr/>
            </a:pPr>
            <a:r>
              <a:rPr lang="en-US" altLang="en-US" sz="1600">
                <a:cs typeface="Calibri"/>
              </a:rPr>
              <a:t>Here is a snapshot of the upcoming ISMPP U for August, </a:t>
            </a:r>
            <a:r>
              <a:rPr lang="en-US" altLang="en-US" sz="1600">
                <a:solidFill>
                  <a:srgbClr val="000000"/>
                </a:solidFill>
                <a:latin typeface="Calibri"/>
                <a:cs typeface="Calibri"/>
              </a:rPr>
              <a:t>a focus on the best practices to beginning a new relationship between agency and pharma. Registration soon to be open. </a:t>
            </a:r>
            <a:r>
              <a:rPr lang="en-US" altLang="en-US" sz="1600">
                <a:cs typeface="Calibri"/>
              </a:rPr>
              <a:t>We hope you will join.</a:t>
            </a:r>
          </a:p>
          <a:p>
            <a:pPr>
              <a:spcBef>
                <a:spcPct val="0"/>
              </a:spcBef>
              <a:defRPr/>
            </a:pPr>
            <a:endParaRPr lang="en-US" altLang="en-US" sz="1600">
              <a:cs typeface="Calibri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en-US" sz="1600">
                <a:cs typeface="Calibri"/>
              </a:rPr>
              <a:t>Also be on the lookout for the September ISMPP U, focusing on retaining top talent in Medical Communications. Registration is now open.</a:t>
            </a:r>
          </a:p>
        </p:txBody>
      </p:sp>
      <p:sp>
        <p:nvSpPr>
          <p:cNvPr id="137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93120" indent="-30403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221077" indent="-24289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710169" indent="-24289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99258" indent="-24289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675131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151003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626875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4102748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5196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415E4E8-E76D-446B-9C18-288379B8CA0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519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36833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>
            <a:extLst>
              <a:ext uri="{FF2B5EF4-FFF2-40B4-BE49-F238E27FC236}">
                <a16:creationId xmlns:a16="http://schemas.microsoft.com/office/drawing/2014/main" id="{216E7ADC-8A83-4087-A107-663E48FF09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Notes Placeholder 2">
            <a:extLst>
              <a:ext uri="{FF2B5EF4-FFF2-40B4-BE49-F238E27FC236}">
                <a16:creationId xmlns:a16="http://schemas.microsoft.com/office/drawing/2014/main" id="{D29E4F90-3349-4C73-95A0-2A3D7FA227E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 sz="1400"/>
              <a:t>Thank you again for attending today’s webinar. Please take a moment to fill out the survey link that will be sent to you.</a:t>
            </a:r>
          </a:p>
          <a:p>
            <a:pPr>
              <a:spcBef>
                <a:spcPct val="0"/>
              </a:spcBef>
            </a:pPr>
            <a:endParaRPr lang="en-US" altLang="en-US" sz="1400"/>
          </a:p>
          <a:p>
            <a:pPr>
              <a:spcBef>
                <a:spcPct val="0"/>
              </a:spcBef>
            </a:pPr>
            <a:r>
              <a:rPr lang="en-US" altLang="en-US" sz="1400"/>
              <a:t>After closing out of ZOOM, please click the ‘continue’ button on your screen to take a short survey. </a:t>
            </a:r>
          </a:p>
          <a:p>
            <a:pPr>
              <a:spcBef>
                <a:spcPct val="0"/>
              </a:spcBef>
            </a:pPr>
            <a:endParaRPr lang="en-US" altLang="en-US" sz="1400"/>
          </a:p>
          <a:p>
            <a:pPr>
              <a:spcBef>
                <a:spcPct val="0"/>
              </a:spcBef>
            </a:pPr>
            <a:r>
              <a:rPr lang="en-US" altLang="en-US" sz="1400"/>
              <a:t>Thank you!</a:t>
            </a:r>
          </a:p>
        </p:txBody>
      </p:sp>
      <p:sp>
        <p:nvSpPr>
          <p:cNvPr id="115716" name="Slide Number Placeholder 3">
            <a:extLst>
              <a:ext uri="{FF2B5EF4-FFF2-40B4-BE49-F238E27FC236}">
                <a16:creationId xmlns:a16="http://schemas.microsoft.com/office/drawing/2014/main" id="{7DD3FBF6-92DD-4D6D-894B-35E6CF3D91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63379" indent="-29246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74810" indent="-23463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725" indent="-23463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16642" indent="-23463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92515" indent="-234631" defTabSz="4758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68387" indent="-234631" defTabSz="4758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4260" indent="-234631" defTabSz="4758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20131" indent="-234631" defTabSz="4758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4758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824FA45-32E1-4B86-85CE-3B8753D9A46D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/>
                <a:cs typeface="ヒラギノ角ゴ Pro W3"/>
              </a:rPr>
              <a:pPr marL="0" marR="0" lvl="0" indent="0" algn="r" defTabSz="47587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8217755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69196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6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 sz="1500">
                <a:cs typeface="Calibri"/>
              </a:rPr>
              <a:t>And, for those who are seeking to become CMPP-certified or looking to renew your certification, The application deadline for the next exam window is February 1, 2025</a:t>
            </a:r>
            <a:endParaRPr lang="en-AU" altLang="en-US" sz="1500">
              <a:cs typeface="Calibri"/>
            </a:endParaRPr>
          </a:p>
        </p:txBody>
      </p:sp>
      <p:sp>
        <p:nvSpPr>
          <p:cNvPr id="136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93120" indent="-30403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221077" indent="-24289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710169" indent="-24289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99258" indent="-24289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675131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151003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626875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4102748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5196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6F8AE99-151B-4F30-A9F5-8B97ED74D97C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519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9318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6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7150">
              <a:lnSpc>
                <a:spcPct val="90000"/>
              </a:lnSpc>
              <a:spcBef>
                <a:spcPts val="600"/>
              </a:spcBef>
              <a:defRPr/>
            </a:pPr>
            <a:r>
              <a:rPr lang="en-US" sz="1500" spc="-23">
                <a:cs typeface="Calibri"/>
              </a:rPr>
              <a:t>Remember to Save the Date for the new ISMPP Academy, a Fall meeting format in Philadelphia this year, November 13-14. Be on the lookout, registration is now open.</a:t>
            </a:r>
          </a:p>
        </p:txBody>
      </p:sp>
      <p:sp>
        <p:nvSpPr>
          <p:cNvPr id="136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93120" indent="-30403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221077" indent="-24289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710169" indent="-24289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99258" indent="-24289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675131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151003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626875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4102748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5196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6F8AE99-151B-4F30-A9F5-8B97ED74D97C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519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5897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7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 sz="1400"/>
              <a:t>You can submit a question at any time during the presentation by following the instructions on this slide. </a:t>
            </a:r>
          </a:p>
          <a:p>
            <a:pPr>
              <a:spcBef>
                <a:spcPct val="0"/>
              </a:spcBef>
            </a:pPr>
            <a:endParaRPr lang="en-US" altLang="en-US" sz="1400"/>
          </a:p>
          <a:p>
            <a:pPr>
              <a:spcBef>
                <a:spcPct val="0"/>
              </a:spcBef>
            </a:pPr>
            <a:r>
              <a:rPr lang="en-US" altLang="en-US" sz="1400"/>
              <a:t>The faculty will answer questions at the end of all the presentations. </a:t>
            </a:r>
          </a:p>
        </p:txBody>
      </p:sp>
      <p:sp>
        <p:nvSpPr>
          <p:cNvPr id="137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93120" indent="-30403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221077" indent="-24289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710169" indent="-24289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99258" indent="-24289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675131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151003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626875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4102748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5196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415E4E8-E76D-446B-9C18-288379B8CA0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519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9986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/>
              <a:t>Please take a moment to read our general disclaimer. 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41858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/>
              <a:t>Listed here are the learning objectives for today’s webinar.</a:t>
            </a:r>
          </a:p>
          <a:p>
            <a:endParaRPr lang="en-US" sz="140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3EB531-83CF-4B7A-AE8C-7C6F3DAFD3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1831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>
                <a:cs typeface="Calibri"/>
              </a:rPr>
              <a:t>Just say name and title here</a:t>
            </a:r>
            <a:endParaRPr lang="en-US" sz="16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82721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301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"/>
            <a:ext cx="12191999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499" y="742952"/>
            <a:ext cx="7346951" cy="3078163"/>
          </a:xfrm>
        </p:spPr>
        <p:txBody>
          <a:bodyPr anchor="b">
            <a:normAutofit/>
          </a:bodyPr>
          <a:lstStyle>
            <a:lvl1pPr>
              <a:defRPr sz="4533">
                <a:solidFill>
                  <a:srgbClr val="F28C1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499" y="4210051"/>
            <a:ext cx="7346952" cy="1879600"/>
          </a:xfrm>
        </p:spPr>
        <p:txBody>
          <a:bodyPr>
            <a:normAutofit/>
          </a:bodyPr>
          <a:lstStyle>
            <a:lvl1pPr marL="0" indent="0">
              <a:buNone/>
              <a:defRPr sz="3200" b="1" i="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815" y="5840292"/>
            <a:ext cx="1096368" cy="852731"/>
          </a:xfrm>
          <a:prstGeom prst="rect">
            <a:avLst/>
          </a:prstGeom>
        </p:spPr>
      </p:pic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435E2D7E-D7C0-461D-859B-B0E61D3E15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313983" y="79927"/>
            <a:ext cx="2743200" cy="365125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4D4B1-7D01-39AF-A003-4F655351A8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7DEB83-7C90-8A9C-196B-67CFED0A30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72781-37E6-F781-DDD1-DDFDD459F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F58BB-26C6-4AC5-81B5-CCD41235C8AC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793395-F2BA-9280-B20D-93E28D400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B66D4D-304D-C2D8-CF52-968EF2A62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263D1-A391-42D4-BFB3-7FAFCBD88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724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B00D5-2E2D-4471-0402-9552FDB70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80656E-9542-2E3C-A0AE-F2B2CD812C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BCB06-13A3-EB07-9688-1F89215E5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F58BB-26C6-4AC5-81B5-CCD41235C8AC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62A943-9BC6-BD41-6B06-6B0A897CD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CCACDD-9F47-DAC3-8299-2DEC44787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263D1-A391-42D4-BFB3-7FAFCBD88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44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6B7E1-75BF-7B56-E0D9-D7A6DE34C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8B2A25-02D8-3798-63C5-465D7ECF42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62FF5B-E1F1-E5F5-084D-86E9F2F27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F58BB-26C6-4AC5-81B5-CCD41235C8AC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1CA00E-4459-EA42-423A-F37F24B0A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BDB4D1-38AA-978A-D7C4-526629EA2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263D1-A391-42D4-BFB3-7FAFCBD88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7364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D1683-A171-6972-09EC-B4D16CCC5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9EE147-6184-510D-B4E6-BE6807BF2D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40A936-F452-60B8-B508-7C867FDAFC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E3479F-94FD-D8E6-6920-466E65B9E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F58BB-26C6-4AC5-81B5-CCD41235C8AC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52FD42-151D-1585-DDB4-EB7038AE1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1B6E60-E680-21A8-D0E5-CAE26B458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263D1-A391-42D4-BFB3-7FAFCBD88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9956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8EA81-B7CD-C7D5-9746-8D348191A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0DBB81-C03A-858D-5716-89744F5575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25975F-E87B-4297-7FD2-3F8A73E9D3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764855-2E6E-9AF7-2C73-0E6B847DBE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BF83E0-FDA3-1079-5A4A-4F6B76490F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3BF43E-80E9-B2E8-B0AD-1A2474418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F58BB-26C6-4AC5-81B5-CCD41235C8AC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EE34D2-F95A-15C9-947E-320A5DB8F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3DF270-AA00-5FDD-BC9F-CDEF382A8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263D1-A391-42D4-BFB3-7FAFCBD88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0568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82A1D-C188-4E95-1391-EBA2A2369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E69204-AA5D-CC9B-39BB-8766B9A2C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F58BB-26C6-4AC5-81B5-CCD41235C8AC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6B5A84-7B3A-4D31-4F43-D0057FCC0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4C600D-72E9-D9DC-B631-552DF1C3D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263D1-A391-42D4-BFB3-7FAFCBD88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6338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80A8F5-F25D-8874-365A-CC394B5BD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F58BB-26C6-4AC5-81B5-CCD41235C8AC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AB69E2-008C-4EF9-D73D-BF54ECF67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9C9691-201A-1A85-80EE-7632C9A57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263D1-A391-42D4-BFB3-7FAFCBD88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436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E02A6-2296-ECB9-014D-D9C2A2972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5ECCC5-5523-6DE2-A9CC-1759B69C8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B6BDEC-4DC2-EA00-D465-396B2B0319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E177BF-B902-0520-DA85-883CB49C1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F58BB-26C6-4AC5-81B5-CCD41235C8AC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13F05B-A5E2-A6C5-1AFF-C1770D4CD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330F26-84BD-0704-D0E6-186B620DF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263D1-A391-42D4-BFB3-7FAFCBD88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7282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E1C7-1D9D-3A2B-75C0-BA33384A1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7A73C0-BF14-2821-AB3C-DF91A49DE0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08F215-F866-8CEF-B6D1-29F09E35B6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B2FEA8-B647-8E7A-6824-5982FC5A2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F58BB-26C6-4AC5-81B5-CCD41235C8AC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EBB05E-2CBA-65FA-B8E9-8D0283379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92743E-7489-0D37-9DDF-8118ACFA6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263D1-A391-42D4-BFB3-7FAFCBD88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5364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119F6-9376-9C03-216A-CE7CE2CB6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9433BA-A1B3-5579-5E2E-F6408A8235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19B25A-4223-E620-DA2C-7EF7C1AE5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F58BB-26C6-4AC5-81B5-CCD41235C8AC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C16B4-F56D-AFE3-7F66-2860BDAED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E21770-C050-076A-A907-1F330E33A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263D1-A391-42D4-BFB3-7FAFCBD88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508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499" y="742952"/>
            <a:ext cx="7346951" cy="3078163"/>
          </a:xfrm>
        </p:spPr>
        <p:txBody>
          <a:bodyPr anchor="b">
            <a:normAutofit/>
          </a:bodyPr>
          <a:lstStyle>
            <a:lvl1pPr>
              <a:defRPr sz="4533">
                <a:solidFill>
                  <a:srgbClr val="F28C1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499" y="4210051"/>
            <a:ext cx="7346952" cy="1879600"/>
          </a:xfrm>
        </p:spPr>
        <p:txBody>
          <a:bodyPr>
            <a:normAutofit/>
          </a:bodyPr>
          <a:lstStyle>
            <a:lvl1pPr marL="0" indent="0">
              <a:buNone/>
              <a:defRPr sz="3200" b="1" i="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815" y="5840292"/>
            <a:ext cx="1096368" cy="852731"/>
          </a:xfrm>
          <a:prstGeom prst="rect">
            <a:avLst/>
          </a:prstGeom>
        </p:spPr>
      </p:pic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C812D4E2-C8AC-4B2C-95C7-ADACC9FB80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313983" y="79927"/>
            <a:ext cx="2743200" cy="365125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D5CBC7-7152-A3C8-7E49-A6B9095955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32BE90-25B1-14E7-0264-C4C8B4F220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247F7-FC49-C507-A302-AE8AC561F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F58BB-26C6-4AC5-81B5-CCD41235C8AC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C7045-F209-584E-0707-000C82E38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EF6084-A22F-0746-B61C-9BF22E9AB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263D1-A391-42D4-BFB3-7FAFCBD88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870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3200"/>
            </a:lvl1pPr>
            <a:lvl2pPr marL="778914" indent="-304792">
              <a:tabLst/>
              <a:defRPr sz="2933"/>
            </a:lvl2pPr>
            <a:lvl3pPr marL="1236102" indent="-304792">
              <a:tabLst/>
              <a:defRPr sz="2667"/>
            </a:lvl3pPr>
            <a:lvl4pPr marL="1540895" indent="-209545">
              <a:tabLst/>
              <a:defRPr sz="2400"/>
            </a:lvl4pPr>
            <a:lvl5pPr marL="1995967" indent="-266693">
              <a:tabLst/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88388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12523" y="688609"/>
            <a:ext cx="5169877" cy="2387600"/>
          </a:xfrm>
        </p:spPr>
        <p:txBody>
          <a:bodyPr anchor="b">
            <a:normAutofit/>
          </a:bodyPr>
          <a:lstStyle>
            <a:lvl1pPr algn="ctr">
              <a:defRPr sz="5333" b="1">
                <a:solidFill>
                  <a:srgbClr val="F28C1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12523" y="3200400"/>
            <a:ext cx="5169877" cy="998173"/>
          </a:xfrm>
        </p:spPr>
        <p:txBody>
          <a:bodyPr>
            <a:noAutofit/>
          </a:bodyPr>
          <a:lstStyle>
            <a:lvl1pPr marL="0" indent="0" algn="ctr">
              <a:buNone/>
              <a:defRPr sz="3200" b="1" i="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804" y="4733069"/>
            <a:ext cx="2351315" cy="18288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499" y="742952"/>
            <a:ext cx="7346951" cy="3078163"/>
          </a:xfrm>
        </p:spPr>
        <p:txBody>
          <a:bodyPr anchor="b">
            <a:normAutofit/>
          </a:bodyPr>
          <a:lstStyle>
            <a:lvl1pPr>
              <a:defRPr sz="4533">
                <a:solidFill>
                  <a:srgbClr val="F28C1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499" y="4210051"/>
            <a:ext cx="7346952" cy="1879600"/>
          </a:xfrm>
        </p:spPr>
        <p:txBody>
          <a:bodyPr>
            <a:normAutofit/>
          </a:bodyPr>
          <a:lstStyle>
            <a:lvl1pPr marL="0" indent="0">
              <a:buNone/>
              <a:defRPr sz="3200" b="1" i="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815" y="5840292"/>
            <a:ext cx="1096368" cy="852731"/>
          </a:xfrm>
          <a:prstGeom prst="rect">
            <a:avLst/>
          </a:prstGeom>
        </p:spPr>
      </p:pic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EA2D1A8F-1B35-4CB2-94FF-DCE71E14CA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313983" y="79927"/>
            <a:ext cx="2743200" cy="365125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087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A69053C-6312-4C62-B942-BBDCF5A8DB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43000" y="1620513"/>
            <a:ext cx="9950215" cy="4901239"/>
          </a:xfrm>
        </p:spPr>
        <p:txBody>
          <a:bodyPr/>
          <a:lstStyle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467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438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laceholder 2 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3"/>
          <p:cNvSpPr>
            <a:spLocks noGrp="1" noChangeAspect="1"/>
          </p:cNvSpPr>
          <p:nvPr>
            <p:ph type="pic" sz="quarter" idx="20"/>
          </p:nvPr>
        </p:nvSpPr>
        <p:spPr>
          <a:xfrm>
            <a:off x="1126466" y="1643863"/>
            <a:ext cx="2012204" cy="2011680"/>
          </a:xfrm>
          <a:prstGeom prst="ellipse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Picture Placeholder 13"/>
          <p:cNvSpPr>
            <a:spLocks noGrp="1" noChangeAspect="1"/>
          </p:cNvSpPr>
          <p:nvPr>
            <p:ph type="pic" sz="quarter" idx="21"/>
          </p:nvPr>
        </p:nvSpPr>
        <p:spPr>
          <a:xfrm>
            <a:off x="3819758" y="1643863"/>
            <a:ext cx="2012204" cy="2011680"/>
          </a:xfrm>
          <a:prstGeom prst="ellipse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Picture Placeholder 13"/>
          <p:cNvSpPr>
            <a:spLocks noGrp="1" noChangeAspect="1"/>
          </p:cNvSpPr>
          <p:nvPr>
            <p:ph type="pic" sz="quarter" idx="22"/>
          </p:nvPr>
        </p:nvSpPr>
        <p:spPr>
          <a:xfrm>
            <a:off x="6398149" y="1643863"/>
            <a:ext cx="2012204" cy="2011680"/>
          </a:xfrm>
          <a:prstGeom prst="ellipse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5" name="Picture Placeholder 13"/>
          <p:cNvSpPr>
            <a:spLocks noGrp="1" noChangeAspect="1"/>
          </p:cNvSpPr>
          <p:nvPr>
            <p:ph type="pic" sz="quarter" idx="23"/>
          </p:nvPr>
        </p:nvSpPr>
        <p:spPr>
          <a:xfrm>
            <a:off x="9092394" y="1643863"/>
            <a:ext cx="2012204" cy="2011680"/>
          </a:xfrm>
          <a:prstGeom prst="ellipse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249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udience Poll Slide">
  <p:cSld name="Audience Poll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1"/>
          <p:cNvSpPr txBox="1">
            <a:spLocks noGrp="1"/>
          </p:cNvSpPr>
          <p:nvPr>
            <p:ph type="title"/>
          </p:nvPr>
        </p:nvSpPr>
        <p:spPr>
          <a:xfrm>
            <a:off x="1143000" y="79927"/>
            <a:ext cx="9950215" cy="1255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8C11"/>
              </a:buClr>
              <a:buSzPts val="3400"/>
              <a:buFont typeface="Libre Franklin Medium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1"/>
          <p:cNvSpPr txBox="1">
            <a:spLocks noGrp="1"/>
          </p:cNvSpPr>
          <p:nvPr>
            <p:ph type="sldNum" idx="12"/>
          </p:nvPr>
        </p:nvSpPr>
        <p:spPr>
          <a:xfrm>
            <a:off x="9313983" y="7992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19" name="Google Shape;1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02881" y="-120702"/>
            <a:ext cx="2048433" cy="2048433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11"/>
          <p:cNvSpPr txBox="1">
            <a:spLocks noGrp="1"/>
          </p:cNvSpPr>
          <p:nvPr>
            <p:ph type="body" idx="1"/>
          </p:nvPr>
        </p:nvSpPr>
        <p:spPr>
          <a:xfrm>
            <a:off x="1143000" y="1620513"/>
            <a:ext cx="9950215" cy="4901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0798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  <a:defRPr sz="3200"/>
            </a:lvl1pPr>
            <a:lvl2pPr marL="1219170" lvl="1" indent="-49105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00"/>
              <a:buChar char="–"/>
              <a:defRPr sz="2933"/>
            </a:lvl2pPr>
            <a:lvl3pPr marL="1828754" lvl="2" indent="-47412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▪"/>
              <a:defRPr sz="2667"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2400"/>
            </a:lvl4pPr>
            <a:lvl5pPr marL="3047924" lvl="4" indent="-4402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o"/>
              <a:defRPr sz="2133"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65344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79927"/>
            <a:ext cx="9950215" cy="12553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1620513"/>
            <a:ext cx="9950215" cy="49012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13983" y="7992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42AD0A0E-4515-A647-B2E3-7F1B29FB990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815" y="5840292"/>
            <a:ext cx="1096368" cy="852731"/>
          </a:xfrm>
          <a:prstGeom prst="rect">
            <a:avLst/>
          </a:prstGeom>
        </p:spPr>
      </p:pic>
      <p:sp>
        <p:nvSpPr>
          <p:cNvPr id="14" name="Freeform 13"/>
          <p:cNvSpPr/>
          <p:nvPr userDrawn="1"/>
        </p:nvSpPr>
        <p:spPr>
          <a:xfrm>
            <a:off x="633259" y="863600"/>
            <a:ext cx="60959" cy="471715"/>
          </a:xfrm>
          <a:custGeom>
            <a:avLst/>
            <a:gdLst>
              <a:gd name="connsiteX0" fmla="*/ 0 w 0"/>
              <a:gd name="connsiteY0" fmla="*/ 0 h 522514"/>
              <a:gd name="connsiteX1" fmla="*/ 0 w 0"/>
              <a:gd name="connsiteY1" fmla="*/ 522514 h 52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22514">
                <a:moveTo>
                  <a:pt x="0" y="0"/>
                </a:moveTo>
                <a:lnTo>
                  <a:pt x="0" y="522514"/>
                </a:lnTo>
              </a:path>
            </a:pathLst>
          </a:custGeom>
          <a:noFill/>
          <a:ln w="19050" cap="rnd"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Freeform 14"/>
          <p:cNvSpPr/>
          <p:nvPr userDrawn="1"/>
        </p:nvSpPr>
        <p:spPr>
          <a:xfrm flipV="1">
            <a:off x="633259" y="1276170"/>
            <a:ext cx="10459956" cy="60959"/>
          </a:xfrm>
          <a:custGeom>
            <a:avLst/>
            <a:gdLst>
              <a:gd name="connsiteX0" fmla="*/ 0 w 7409543"/>
              <a:gd name="connsiteY0" fmla="*/ 0 h 0"/>
              <a:gd name="connsiteX1" fmla="*/ 0 w 7409543"/>
              <a:gd name="connsiteY1" fmla="*/ 0 h 0"/>
              <a:gd name="connsiteX2" fmla="*/ 7409543 w 7409543"/>
              <a:gd name="connsiteY2" fmla="*/ 0 h 0"/>
              <a:gd name="connsiteX3" fmla="*/ 7409543 w 7409543"/>
              <a:gd name="connsiteY3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09543">
                <a:moveTo>
                  <a:pt x="0" y="0"/>
                </a:moveTo>
                <a:lnTo>
                  <a:pt x="0" y="0"/>
                </a:lnTo>
                <a:lnTo>
                  <a:pt x="7409543" y="0"/>
                </a:lnTo>
                <a:lnTo>
                  <a:pt x="7409543" y="0"/>
                </a:lnTo>
              </a:path>
            </a:pathLst>
          </a:custGeom>
          <a:noFill/>
          <a:ln w="19050" cap="rnd"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488530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3" r:id="rId2"/>
    <p:sldLayoutId id="2147483666" r:id="rId3"/>
    <p:sldLayoutId id="2147483662" r:id="rId4"/>
    <p:sldLayoutId id="2147483661" r:id="rId5"/>
    <p:sldLayoutId id="2147483751" r:id="rId6"/>
    <p:sldLayoutId id="2147483752" r:id="rId7"/>
    <p:sldLayoutId id="2147483753" r:id="rId8"/>
    <p:sldLayoutId id="2147483756" r:id="rId9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rgbClr val="F28C1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F28C1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27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F28C11"/>
        </a:buClr>
        <a:buFont typeface=".AppleSystemUIFont" charset="-120"/>
        <a:buChar char="–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55650" indent="-114300" algn="l" defTabSz="685800" rtl="0" eaLnBrk="1" latinLnBrk="0" hangingPunct="1">
        <a:lnSpc>
          <a:spcPct val="90000"/>
        </a:lnSpc>
        <a:spcBef>
          <a:spcPts val="375"/>
        </a:spcBef>
        <a:buClr>
          <a:srgbClr val="F28C11"/>
        </a:buClr>
        <a:buFont typeface="Wingdings" charset="2"/>
        <a:buChar char="§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84250" indent="-114300" algn="l" defTabSz="685800" rtl="0" eaLnBrk="1" latinLnBrk="0" hangingPunct="1">
        <a:lnSpc>
          <a:spcPct val="90000"/>
        </a:lnSpc>
        <a:spcBef>
          <a:spcPts val="375"/>
        </a:spcBef>
        <a:buClr>
          <a:srgbClr val="F28C11"/>
        </a:buClr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7000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F28C11"/>
        </a:buClr>
        <a:buFont typeface="Courier New" charset="0"/>
        <a:buChar char="o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21F076-0EA7-1DCA-CDF9-0C542CA40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625763-1C93-ECAB-5DF2-C9D4973783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7B94A2-1967-75EC-7223-52EEA4CB3D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F58BB-26C6-4AC5-81B5-CCD41235C8AC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BA19B0-D688-7110-372C-7B12F57072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497A72-AD64-1A14-C1AC-CE261F3780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0263D1-A391-42D4-BFB3-7FAFCBD88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95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38.e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38.emf"/><Relationship Id="rId4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6.png"/><Relationship Id="rId18" Type="http://schemas.openxmlformats.org/officeDocument/2006/relationships/image" Target="../media/image20.jpeg"/><Relationship Id="rId3" Type="http://schemas.openxmlformats.org/officeDocument/2006/relationships/image" Target="../media/image8.jpeg"/><Relationship Id="rId21" Type="http://schemas.openxmlformats.org/officeDocument/2006/relationships/image" Target="../media/image23.jpeg"/><Relationship Id="rId7" Type="http://schemas.openxmlformats.org/officeDocument/2006/relationships/image" Target="../media/image12.png"/><Relationship Id="rId12" Type="http://schemas.openxmlformats.org/officeDocument/2006/relationships/hyperlink" Target="https://www.hcg-int.com/" TargetMode="External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24" Type="http://schemas.openxmlformats.org/officeDocument/2006/relationships/image" Target="../media/image26.png"/><Relationship Id="rId5" Type="http://schemas.openxmlformats.org/officeDocument/2006/relationships/image" Target="../media/image10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10" Type="http://schemas.openxmlformats.org/officeDocument/2006/relationships/image" Target="../media/image14.png"/><Relationship Id="rId19" Type="http://schemas.openxmlformats.org/officeDocument/2006/relationships/image" Target="../media/image21.png"/><Relationship Id="rId4" Type="http://schemas.openxmlformats.org/officeDocument/2006/relationships/image" Target="../media/image9.jpeg"/><Relationship Id="rId9" Type="http://schemas.openxmlformats.org/officeDocument/2006/relationships/hyperlink" Target="https://www.pfizer.com/" TargetMode="External"/><Relationship Id="rId14" Type="http://schemas.openxmlformats.org/officeDocument/2006/relationships/hyperlink" Target="http://www.bms.com/pages/default.aspx" TargetMode="External"/><Relationship Id="rId22" Type="http://schemas.openxmlformats.org/officeDocument/2006/relationships/image" Target="../media/image2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38.emf"/><Relationship Id="rId4" Type="http://schemas.openxmlformats.org/officeDocument/2006/relationships/oleObject" Target="../embeddings/oleObject1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38.emf"/><Relationship Id="rId4" Type="http://schemas.openxmlformats.org/officeDocument/2006/relationships/oleObject" Target="../embeddings/oleObject1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38.emf"/><Relationship Id="rId4" Type="http://schemas.openxmlformats.org/officeDocument/2006/relationships/oleObject" Target="../embeddings/oleObject1.bin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01959-1619-4F96-8E97-53B7A28A64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27856" y="1019471"/>
            <a:ext cx="5169877" cy="1481511"/>
          </a:xfrm>
        </p:spPr>
        <p:txBody>
          <a:bodyPr/>
          <a:lstStyle/>
          <a:p>
            <a:r>
              <a:rPr lang="en-US"/>
              <a:t>ISMPP University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A5669E-B61B-4FF9-8070-490009B12A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4305" y="2845111"/>
            <a:ext cx="6097592" cy="288868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900"/>
              <a:t>Best practices for agency and pharma partnerships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FD9C17-DA93-4646-8A02-B34096B5D343}"/>
              </a:ext>
            </a:extLst>
          </p:cNvPr>
          <p:cNvSpPr txBox="1"/>
          <p:nvPr/>
        </p:nvSpPr>
        <p:spPr>
          <a:xfrm>
            <a:off x="78376" y="5207727"/>
            <a:ext cx="26648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endParaRPr lang="en-US">
              <a:solidFill>
                <a:prstClr val="black"/>
              </a:solidFill>
              <a:latin typeface="Franklin Gothic Book" panose="020B0503020102020204"/>
            </a:endParaRPr>
          </a:p>
          <a:p>
            <a:pPr defTabSz="914377">
              <a:defRPr/>
            </a:pPr>
            <a:endParaRPr lang="en-US">
              <a:solidFill>
                <a:prstClr val="black"/>
              </a:solidFill>
              <a:latin typeface="Franklin Gothic Book" panose="020B0503020102020204"/>
            </a:endParaRPr>
          </a:p>
          <a:p>
            <a:pPr defTabSz="914377">
              <a:defRPr/>
            </a:pPr>
            <a:r>
              <a:rPr lang="en-US" b="1">
                <a:solidFill>
                  <a:prstClr val="black"/>
                </a:solidFill>
                <a:latin typeface="Franklin Gothic Book" panose="020B0503020102020204"/>
              </a:rPr>
              <a:t>Webinar will begin promptly at: </a:t>
            </a:r>
          </a:p>
          <a:p>
            <a:pPr defTabSz="914377">
              <a:defRPr/>
            </a:pPr>
            <a:r>
              <a:rPr lang="en-US" b="1">
                <a:solidFill>
                  <a:prstClr val="black"/>
                </a:solidFill>
                <a:latin typeface="Franklin Gothic Book" panose="020B0503020102020204"/>
              </a:rPr>
              <a:t>11 AM ET / 4 PM GMT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1E204F-7927-43EE-8EBD-37CA3BC7DC54}"/>
              </a:ext>
            </a:extLst>
          </p:cNvPr>
          <p:cNvSpPr txBox="1"/>
          <p:nvPr/>
        </p:nvSpPr>
        <p:spPr>
          <a:xfrm>
            <a:off x="6226511" y="3964657"/>
            <a:ext cx="4929052" cy="451342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pPr algn="ctr">
              <a:defRPr/>
            </a:pPr>
            <a:r>
              <a:rPr lang="en-US" sz="2100" b="1">
                <a:latin typeface="Franklin Gothic Book" panose="020B0503020102020204"/>
              </a:rPr>
              <a:t>August 28, 2024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6114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AAB72-AF7A-98D1-95CA-FDE174033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would you 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60703-4801-B14C-D630-8CDB81272D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200"/>
              <a:t>A pharma company is onboarding a new agency and aims to meet a submission deadline that is coming up quickly! </a:t>
            </a:r>
          </a:p>
          <a:p>
            <a:pPr marL="778510" lvl="1" indent="-171450">
              <a:buFont typeface="Arial" panose="020B0604020202020204" pitchFamily="34" charset="0"/>
              <a:buChar char="•"/>
            </a:pPr>
            <a:r>
              <a:rPr lang="en-US" sz="2900"/>
              <a:t>Client to send introductory email to authors to hand off to the agency</a:t>
            </a:r>
          </a:p>
          <a:p>
            <a:pPr marL="778510" lvl="1" indent="-171450">
              <a:buFont typeface="Arial" panose="020B0604020202020204" pitchFamily="34" charset="0"/>
              <a:buChar char="•"/>
            </a:pPr>
            <a:r>
              <a:rPr lang="en-US" sz="2900"/>
              <a:t>Hold review telecons (versus sending comments via email/Datavision) to walk through comments </a:t>
            </a:r>
          </a:p>
          <a:p>
            <a:pPr marL="778510" lvl="1" indent="-171450">
              <a:buFont typeface="Arial" panose="020B0604020202020204" pitchFamily="34" charset="0"/>
              <a:buChar char="•"/>
            </a:pPr>
            <a:r>
              <a:rPr lang="en-US" sz="2900"/>
              <a:t>Tell the agency to just move forward and get everything done as fast as possible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D96F89-4ED8-DFC7-37A7-C9E8554720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Picture 4" descr="A blue question mark in a black circle&#10;&#10;Description automatically generated">
            <a:extLst>
              <a:ext uri="{FF2B5EF4-FFF2-40B4-BE49-F238E27FC236}">
                <a16:creationId xmlns:a16="http://schemas.microsoft.com/office/drawing/2014/main" id="{6A44702A-E6FA-C54C-FBBC-2B1483E32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8498" y="-191621"/>
            <a:ext cx="1884830" cy="190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315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56C0F6E1-CF8B-4BCF-8E73-237513D9EAF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56C0F6E1-CF8B-4BCF-8E73-237513D9EA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C5B36683-8DFF-4DF9-8CF4-0FE412B2B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100"/>
              <a:t>When onboarding a new agency/client, what is your perspective around initiation of first projects?</a:t>
            </a:r>
          </a:p>
        </p:txBody>
      </p:sp>
    </p:spTree>
    <p:extLst>
      <p:ext uri="{BB962C8B-B14F-4D97-AF65-F5344CB8AC3E}">
        <p14:creationId xmlns:p14="http://schemas.microsoft.com/office/powerpoint/2010/main" val="2981792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w: Right 6">
            <a:extLst>
              <a:ext uri="{FF2B5EF4-FFF2-40B4-BE49-F238E27FC236}">
                <a16:creationId xmlns:a16="http://schemas.microsoft.com/office/drawing/2014/main" id="{74F7733E-F704-6F9C-71E4-D385267FB5CF}"/>
              </a:ext>
            </a:extLst>
          </p:cNvPr>
          <p:cNvSpPr/>
          <p:nvPr/>
        </p:nvSpPr>
        <p:spPr>
          <a:xfrm>
            <a:off x="0" y="442853"/>
            <a:ext cx="12192000" cy="780534"/>
          </a:xfrm>
          <a:prstGeom prst="rightArrow">
            <a:avLst/>
          </a:prstGeom>
          <a:gradFill flip="none" rotWithShape="1">
            <a:gsLst>
              <a:gs pos="0">
                <a:srgbClr val="D31361"/>
              </a:gs>
              <a:gs pos="100000">
                <a:srgbClr val="94F0A8">
                  <a:alpha val="3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2EDB64-5299-FEBF-A405-1D159B10BD4A}"/>
              </a:ext>
            </a:extLst>
          </p:cNvPr>
          <p:cNvSpPr txBox="1"/>
          <p:nvPr/>
        </p:nvSpPr>
        <p:spPr>
          <a:xfrm>
            <a:off x="0" y="150614"/>
            <a:ext cx="1019048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Onboarding a new agency/publications client</a:t>
            </a:r>
            <a:r>
              <a:rPr lang="en-US" b="1">
                <a:solidFill>
                  <a:prstClr val="black"/>
                </a:solidFill>
                <a:latin typeface="Calibri" panose="020F0502020204030204"/>
              </a:rPr>
              <a:t>: Initiation of first projects </a:t>
            </a:r>
            <a:endParaRPr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AE8BD9-C0B9-AF57-E5A6-44A6A3FAEE80}"/>
              </a:ext>
            </a:extLst>
          </p:cNvPr>
          <p:cNvSpPr txBox="1"/>
          <p:nvPr/>
        </p:nvSpPr>
        <p:spPr>
          <a:xfrm>
            <a:off x="5818566" y="611569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Perspectives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5B031D-8EC3-695A-CFC9-C6F874ED5240}"/>
              </a:ext>
            </a:extLst>
          </p:cNvPr>
          <p:cNvSpPr txBox="1"/>
          <p:nvPr/>
        </p:nvSpPr>
        <p:spPr>
          <a:xfrm>
            <a:off x="120369" y="3515321"/>
            <a:ext cx="15468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Initiation and initiation of first projects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EB0E62-A239-89E6-6E69-29C513CD6030}"/>
              </a:ext>
            </a:extLst>
          </p:cNvPr>
          <p:cNvSpPr txBox="1"/>
          <p:nvPr/>
        </p:nvSpPr>
        <p:spPr>
          <a:xfrm>
            <a:off x="3705484" y="987181"/>
            <a:ext cx="133096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Agency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0CD4123-2905-A55E-D1CA-2697E176B2B0}"/>
              </a:ext>
            </a:extLst>
          </p:cNvPr>
          <p:cNvCxnSpPr>
            <a:cxnSpLocks/>
          </p:cNvCxnSpPr>
          <p:nvPr/>
        </p:nvCxnSpPr>
        <p:spPr>
          <a:xfrm>
            <a:off x="1757680" y="1030306"/>
            <a:ext cx="0" cy="58276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E6F5826-FE20-C42D-C400-BDBFEA6CC7B5}"/>
              </a:ext>
            </a:extLst>
          </p:cNvPr>
          <p:cNvCxnSpPr/>
          <p:nvPr/>
        </p:nvCxnSpPr>
        <p:spPr>
          <a:xfrm>
            <a:off x="-10161" y="685800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98376B7-DDF1-B0AC-12CA-1DB4712D289F}"/>
              </a:ext>
            </a:extLst>
          </p:cNvPr>
          <p:cNvSpPr txBox="1"/>
          <p:nvPr/>
        </p:nvSpPr>
        <p:spPr>
          <a:xfrm>
            <a:off x="2098039" y="1304822"/>
            <a:ext cx="4628869" cy="39703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Understanding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the publication or communication strategy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  is essential to helping clients meet the desired objectives</a:t>
            </a:r>
            <a:endParaRPr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Conduct a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kickoff to set up the partnership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 </a:t>
            </a:r>
            <a:endParaRPr lang="en-US" sz="140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Articulate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preferred ways of working and communications, 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download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on strategy, and 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start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dialogue to 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build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trust and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collaboration </a:t>
            </a:r>
            <a:endParaRPr lang="en-US" sz="140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From the agency point of view,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 ask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the right questions, especially if something isn’t clear or more information is needed</a:t>
            </a:r>
            <a:endParaRPr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SOPs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may not fully capture the nuances of 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project development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lang="en-US" sz="140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Ask questions and get to know the extended team</a:t>
            </a:r>
            <a:endParaRPr lang="en-US" sz="1400">
              <a:solidFill>
                <a:prstClr val="black"/>
              </a:solidFill>
              <a:latin typeface="Calibri" panose="020F0502020204030204"/>
            </a:endParaRP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Collaboration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broad team alignment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on detailed processes 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will ensure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compliance, quality, and streamlined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development </a:t>
            </a:r>
            <a:endParaRPr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754408-D08B-E171-4058-A6A20FAE723F}"/>
              </a:ext>
            </a:extLst>
          </p:cNvPr>
          <p:cNvSpPr txBox="1"/>
          <p:nvPr/>
        </p:nvSpPr>
        <p:spPr>
          <a:xfrm>
            <a:off x="8884539" y="1013315"/>
            <a:ext cx="148805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Pharma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64CC957-B029-AE0C-FD21-B2FAFFEF9138}"/>
              </a:ext>
            </a:extLst>
          </p:cNvPr>
          <p:cNvCxnSpPr>
            <a:cxnSpLocks/>
          </p:cNvCxnSpPr>
          <p:nvPr/>
        </p:nvCxnSpPr>
        <p:spPr>
          <a:xfrm>
            <a:off x="6817360" y="1052681"/>
            <a:ext cx="0" cy="58053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C6A65B60-0C56-FFDD-3545-0F10E6F2298D}"/>
              </a:ext>
            </a:extLst>
          </p:cNvPr>
          <p:cNvSpPr txBox="1"/>
          <p:nvPr/>
        </p:nvSpPr>
        <p:spPr>
          <a:xfrm>
            <a:off x="6907812" y="1308554"/>
            <a:ext cx="4094484" cy="246221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Give time to onboard </a:t>
            </a:r>
            <a:endParaRPr lang="en-US" sz="1400">
              <a:solidFill>
                <a:prstClr val="black"/>
              </a:solidFill>
            </a:endParaRP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Consider timelines and projects</a:t>
            </a:r>
            <a:endParaRPr lang="en-US" sz="140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Communicate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frequently </a:t>
            </a:r>
            <a:endParaRPr lang="en-US" sz="140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Share feedback</a:t>
            </a:r>
          </a:p>
          <a:p>
            <a:pPr>
              <a:defRPr/>
            </a:pPr>
            <a:endParaRPr lang="en-US" sz="1400">
              <a:solidFill>
                <a:prstClr val="black"/>
              </a:solidFill>
              <a:latin typeface="Calibri" panose="020F0502020204030204"/>
            </a:endParaRP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ea typeface="Calibri"/>
                <a:cs typeface="Calibri"/>
              </a:rPr>
              <a:t>Make sure agency knows who they can contact directly to ask questions or seek clarity (ex: medical directors? Clinical team?)</a:t>
            </a: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ea typeface="Calibri"/>
                <a:cs typeface="Calibri"/>
              </a:rPr>
              <a:t>Consider providing templates or examples for agency to work from (ex: concept sheets, previous successful drafts)</a:t>
            </a:r>
          </a:p>
        </p:txBody>
      </p:sp>
    </p:spTree>
    <p:extLst>
      <p:ext uri="{BB962C8B-B14F-4D97-AF65-F5344CB8AC3E}">
        <p14:creationId xmlns:p14="http://schemas.microsoft.com/office/powerpoint/2010/main" val="4097121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8696E-86F1-EFF6-8915-39B21931F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Solution: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A01F97-C144-E1E7-6F87-7E25AA40C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Calibri"/>
                <a:ea typeface="Calibri"/>
                <a:cs typeface="Calibri"/>
              </a:rPr>
              <a:t>Start with the knowledge that agency and pharma have the same goals: to create strategic, accurate, and compliant projects that are delivered efficiently to have positive impact on patients. </a:t>
            </a:r>
            <a:endParaRPr lang="en-US"/>
          </a:p>
          <a:p>
            <a:r>
              <a:rPr lang="en-US">
                <a:latin typeface="Calibri"/>
                <a:ea typeface="Calibri"/>
                <a:cs typeface="Calibri"/>
              </a:rPr>
              <a:t>Allow time for the onboarding process and be willing to ask questions and listen to feedback to create a trustful collaboration.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FEEB7B-55C8-764F-30DA-14BB5E0E36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463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AAB72-AF7A-98D1-95CA-FDE174033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would you 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60703-4801-B14C-D630-8CDB81272D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200"/>
              <a:t>The pharma client is working on an important paper for submission. The team wants to make sure </a:t>
            </a:r>
            <a:r>
              <a:rPr lang="en-US"/>
              <a:t>they</a:t>
            </a:r>
            <a:r>
              <a:rPr lang="en-US" sz="3200"/>
              <a:t> get it just right, but the agency is asking for more budget as the number of drafts exceeds what is in the SOW.</a:t>
            </a:r>
          </a:p>
          <a:p>
            <a:pPr marL="778510" lvl="1" indent="-171450">
              <a:buFont typeface="Arial" panose="020B0604020202020204" pitchFamily="34" charset="0"/>
              <a:buChar char="•"/>
            </a:pPr>
            <a:r>
              <a:rPr lang="en-US" sz="2900"/>
              <a:t>Discuss a realistic addendum with the agency </a:t>
            </a:r>
          </a:p>
          <a:p>
            <a:pPr marL="778510" lvl="1" indent="-171450">
              <a:buFont typeface="Arial" panose="020B0604020202020204" pitchFamily="34" charset="0"/>
              <a:buChar char="•"/>
            </a:pPr>
            <a:r>
              <a:rPr lang="en-US" sz="2900"/>
              <a:t>Make the updates yourself and then send to the agency to have a “quick look” before author review  </a:t>
            </a:r>
          </a:p>
          <a:p>
            <a:pPr marL="778510" lvl="1" indent="-171450">
              <a:buFont typeface="Arial" panose="020B0604020202020204" pitchFamily="34" charset="0"/>
              <a:buChar char="•"/>
            </a:pPr>
            <a:r>
              <a:rPr lang="en-US" sz="2900"/>
              <a:t>Refuse to give additional funds. A draft is a draft is a draft!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D96F89-4ED8-DFC7-37A7-C9E8554720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" name="Picture 4" descr="A blue question mark in a black circle&#10;&#10;Description automatically generated">
            <a:extLst>
              <a:ext uri="{FF2B5EF4-FFF2-40B4-BE49-F238E27FC236}">
                <a16:creationId xmlns:a16="http://schemas.microsoft.com/office/drawing/2014/main" id="{6A44702A-E6FA-C54C-FBBC-2B1483E32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8498" y="-191621"/>
            <a:ext cx="1884830" cy="190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8290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56C0F6E1-CF8B-4BCF-8E73-237513D9EAF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56C0F6E1-CF8B-4BCF-8E73-237513D9EA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C5B36683-8DFF-4DF9-8CF4-0FE412B2B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100"/>
              <a:t>When onboarding a new client, what is your perspective around timelines and budgets?</a:t>
            </a:r>
          </a:p>
        </p:txBody>
      </p:sp>
    </p:spTree>
    <p:extLst>
      <p:ext uri="{BB962C8B-B14F-4D97-AF65-F5344CB8AC3E}">
        <p14:creationId xmlns:p14="http://schemas.microsoft.com/office/powerpoint/2010/main" val="6809995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w: Right 6">
            <a:extLst>
              <a:ext uri="{FF2B5EF4-FFF2-40B4-BE49-F238E27FC236}">
                <a16:creationId xmlns:a16="http://schemas.microsoft.com/office/drawing/2014/main" id="{74F7733E-F704-6F9C-71E4-D385267FB5CF}"/>
              </a:ext>
            </a:extLst>
          </p:cNvPr>
          <p:cNvSpPr/>
          <p:nvPr/>
        </p:nvSpPr>
        <p:spPr>
          <a:xfrm>
            <a:off x="0" y="442853"/>
            <a:ext cx="12192000" cy="780534"/>
          </a:xfrm>
          <a:prstGeom prst="rightArrow">
            <a:avLst/>
          </a:prstGeom>
          <a:gradFill flip="none" rotWithShape="1">
            <a:gsLst>
              <a:gs pos="0">
                <a:srgbClr val="D31361"/>
              </a:gs>
              <a:gs pos="100000">
                <a:srgbClr val="94F0A8">
                  <a:alpha val="3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2EDB64-5299-FEBF-A405-1D159B10BD4A}"/>
              </a:ext>
            </a:extLst>
          </p:cNvPr>
          <p:cNvSpPr txBox="1"/>
          <p:nvPr/>
        </p:nvSpPr>
        <p:spPr>
          <a:xfrm>
            <a:off x="0" y="150614"/>
            <a:ext cx="1019048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Onboarding a new agency/publications client</a:t>
            </a:r>
            <a:r>
              <a:rPr lang="en-US" b="1">
                <a:solidFill>
                  <a:prstClr val="black"/>
                </a:solidFill>
                <a:latin typeface="Calibri" panose="020F0502020204030204"/>
              </a:rPr>
              <a:t>: Timelines and budgets </a:t>
            </a:r>
            <a:endParaRPr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AE8BD9-C0B9-AF57-E5A6-44A6A3FAEE80}"/>
              </a:ext>
            </a:extLst>
          </p:cNvPr>
          <p:cNvSpPr txBox="1"/>
          <p:nvPr/>
        </p:nvSpPr>
        <p:spPr>
          <a:xfrm>
            <a:off x="5818566" y="611569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Perspectives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5B031D-8EC3-695A-CFC9-C6F874ED5240}"/>
              </a:ext>
            </a:extLst>
          </p:cNvPr>
          <p:cNvSpPr txBox="1"/>
          <p:nvPr/>
        </p:nvSpPr>
        <p:spPr>
          <a:xfrm>
            <a:off x="120369" y="3515321"/>
            <a:ext cx="15468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Timelines and Budgets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EB0E62-A239-89E6-6E69-29C513CD6030}"/>
              </a:ext>
            </a:extLst>
          </p:cNvPr>
          <p:cNvSpPr txBox="1"/>
          <p:nvPr/>
        </p:nvSpPr>
        <p:spPr>
          <a:xfrm>
            <a:off x="3705484" y="987181"/>
            <a:ext cx="133096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Agency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0CD4123-2905-A55E-D1CA-2697E176B2B0}"/>
              </a:ext>
            </a:extLst>
          </p:cNvPr>
          <p:cNvCxnSpPr>
            <a:cxnSpLocks/>
          </p:cNvCxnSpPr>
          <p:nvPr/>
        </p:nvCxnSpPr>
        <p:spPr>
          <a:xfrm>
            <a:off x="1757680" y="1030306"/>
            <a:ext cx="0" cy="58276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E6F5826-FE20-C42D-C400-BDBFEA6CC7B5}"/>
              </a:ext>
            </a:extLst>
          </p:cNvPr>
          <p:cNvCxnSpPr/>
          <p:nvPr/>
        </p:nvCxnSpPr>
        <p:spPr>
          <a:xfrm>
            <a:off x="-10161" y="685800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98376B7-DDF1-B0AC-12CA-1DB4712D289F}"/>
              </a:ext>
            </a:extLst>
          </p:cNvPr>
          <p:cNvSpPr txBox="1"/>
          <p:nvPr/>
        </p:nvSpPr>
        <p:spPr>
          <a:xfrm>
            <a:off x="2098039" y="1304822"/>
            <a:ext cx="4628869" cy="375487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Critically review timelines during project kickoff</a:t>
            </a:r>
            <a:endParaRPr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111125" marR="0" lvl="0" indent="-1111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Direct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and timely communication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especially of any issues or updates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; bring solutions proactively</a:t>
            </a:r>
            <a:endParaRPr lang="en-US" sz="140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If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there is a time-sensitive situation, 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collaborate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and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scenario plan</a:t>
            </a:r>
            <a:endParaRPr lang="en-US" sz="140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Understand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your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clients’ strategic and financial priorities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,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so you can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provide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informed solutions—both reactively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 and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proactively</a:t>
            </a:r>
            <a:endParaRPr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111125" marR="0" lvl="0" indent="-1111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Plan for excellence but be ready for a curve ball </a:t>
            </a:r>
            <a:endParaRPr lang="en-US" sz="1400">
              <a:solidFill>
                <a:prstClr val="black"/>
              </a:solidFill>
              <a:latin typeface="Calibri" panose="020F0502020204030204"/>
            </a:endParaRP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Pre-agreed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standards help reduce surprises and guide discussions and decision making</a:t>
            </a:r>
            <a:endParaRPr lang="en-US" sz="2000">
              <a:solidFill>
                <a:prstClr val="black"/>
              </a:solidFill>
            </a:endParaRPr>
          </a:p>
          <a:p>
            <a:pPr marL="568325" lvl="1" indent="-111125">
              <a:buFont typeface="Courier New" panose="020B0604020202020204" pitchFamily="34" charset="0"/>
              <a:buChar char="o"/>
              <a:defRPr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Example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a standard ideal timeline vs a rushed timeline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,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detailed process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steps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/assumptions,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potential implications outlined, including budget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 variances.</a:t>
            </a:r>
            <a:endParaRPr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754408-D08B-E171-4058-A6A20FAE723F}"/>
              </a:ext>
            </a:extLst>
          </p:cNvPr>
          <p:cNvSpPr txBox="1"/>
          <p:nvPr/>
        </p:nvSpPr>
        <p:spPr>
          <a:xfrm>
            <a:off x="8884539" y="1013315"/>
            <a:ext cx="148805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Pharma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64CC957-B029-AE0C-FD21-B2FAFFEF9138}"/>
              </a:ext>
            </a:extLst>
          </p:cNvPr>
          <p:cNvCxnSpPr>
            <a:cxnSpLocks/>
          </p:cNvCxnSpPr>
          <p:nvPr/>
        </p:nvCxnSpPr>
        <p:spPr>
          <a:xfrm>
            <a:off x="6817360" y="1052681"/>
            <a:ext cx="0" cy="58053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7BBA71EE-0B79-A779-5E0E-62D4B3F64DB7}"/>
              </a:ext>
            </a:extLst>
          </p:cNvPr>
          <p:cNvSpPr txBox="1"/>
          <p:nvPr/>
        </p:nvSpPr>
        <p:spPr>
          <a:xfrm>
            <a:off x="6907812" y="4079032"/>
            <a:ext cx="52740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A65B60-0C56-FFDD-3545-0F10E6F2298D}"/>
              </a:ext>
            </a:extLst>
          </p:cNvPr>
          <p:cNvSpPr txBox="1"/>
          <p:nvPr/>
        </p:nvSpPr>
        <p:spPr>
          <a:xfrm>
            <a:off x="6907812" y="1308554"/>
            <a:ext cx="4094484" cy="203132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Try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protect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timelines </a:t>
            </a:r>
            <a:endParaRPr lang="en-US" sz="2000">
              <a:solidFill>
                <a:prstClr val="black"/>
              </a:solidFill>
            </a:endParaRP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Communicate changes quickly and 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clearly</a:t>
            </a:r>
            <a:endParaRPr lang="en-US" sz="2000">
              <a:solidFill>
                <a:prstClr val="black"/>
              </a:solidFill>
              <a:latin typeface="Calibri" panose="020F0502020204030204"/>
            </a:endParaRP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ea typeface="Calibri"/>
                <a:cs typeface="Calibri"/>
              </a:rPr>
              <a:t>Advise on impact to budget or timelines</a:t>
            </a:r>
          </a:p>
          <a:p>
            <a:pPr>
              <a:defRPr/>
            </a:pPr>
            <a:endParaRPr lang="en-US" sz="1400">
              <a:solidFill>
                <a:prstClr val="black"/>
              </a:solidFill>
              <a:ea typeface="Calibri"/>
              <a:cs typeface="Calibri"/>
            </a:endParaRP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ea typeface="Calibri"/>
                <a:cs typeface="Calibri"/>
              </a:rPr>
              <a:t>Meet regularly to focus specifically on budget matters, rather than during normal status calls</a:t>
            </a: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ea typeface="Calibri"/>
                <a:cs typeface="Calibri"/>
              </a:rPr>
              <a:t>Make sure deadlines are transparent to agency (ex: quarterly reports required for internal purposes, invoicing dates)</a:t>
            </a:r>
          </a:p>
        </p:txBody>
      </p:sp>
    </p:spTree>
    <p:extLst>
      <p:ext uri="{BB962C8B-B14F-4D97-AF65-F5344CB8AC3E}">
        <p14:creationId xmlns:p14="http://schemas.microsoft.com/office/powerpoint/2010/main" val="11617989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8696E-86F1-EFF6-8915-39B21931F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Solution: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A01F97-C144-E1E7-6F87-7E25AA40C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Calibri"/>
                <a:ea typeface="Calibri"/>
                <a:cs typeface="Calibri"/>
              </a:rPr>
              <a:t>Once again, communication! Inform quickly and clearly on project challenges, changes in scope, impact to budget or timelines. </a:t>
            </a:r>
            <a:endParaRPr lang="en-US"/>
          </a:p>
          <a:p>
            <a:r>
              <a:rPr lang="en-US">
                <a:latin typeface="Calibri"/>
                <a:ea typeface="Calibri"/>
                <a:cs typeface="Calibri"/>
              </a:rPr>
              <a:t>Set standard potential scenarios in advance (example standard versus rushed timeline, standard budget variance potential, etc.)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FEEB7B-55C8-764F-30DA-14BB5E0E36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4509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7223BBC-1864-437A-AF1F-E7E98CC59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499" y="742952"/>
            <a:ext cx="7752023" cy="3078163"/>
          </a:xfrm>
        </p:spPr>
        <p:txBody>
          <a:bodyPr>
            <a:normAutofit/>
          </a:bodyPr>
          <a:lstStyle/>
          <a:p>
            <a:r>
              <a:rPr lang="en-US" sz="4500">
                <a:solidFill>
                  <a:srgbClr val="0070C0"/>
                </a:solidFill>
              </a:rPr>
              <a:t>Case study 2: Abstract Submission</a:t>
            </a:r>
            <a:endParaRPr lang="en-US" sz="4500"/>
          </a:p>
        </p:txBody>
      </p:sp>
    </p:spTree>
    <p:extLst>
      <p:ext uri="{BB962C8B-B14F-4D97-AF65-F5344CB8AC3E}">
        <p14:creationId xmlns:p14="http://schemas.microsoft.com/office/powerpoint/2010/main" val="29748021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AAB72-AF7A-98D1-95CA-FDE174033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would you 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60703-4801-B14C-D630-8CDB81272D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200"/>
              <a:t>An author is not responding to draft review requests (multiple emails from agency with follow-up from pharma) </a:t>
            </a:r>
          </a:p>
          <a:p>
            <a:pPr lvl="1" indent="-171450">
              <a:buFont typeface="Arial" panose="020B0604020202020204" pitchFamily="34" charset="0"/>
              <a:buChar char="•"/>
            </a:pPr>
            <a:r>
              <a:rPr lang="en-US"/>
              <a:t>Remove author</a:t>
            </a:r>
          </a:p>
          <a:p>
            <a:pPr lvl="1" indent="-171450">
              <a:buFont typeface="Arial" panose="020B0604020202020204" pitchFamily="34" charset="0"/>
              <a:buChar char="•"/>
            </a:pPr>
            <a:r>
              <a:rPr lang="en-US"/>
              <a:t>Send “risk being removed” email if no response</a:t>
            </a:r>
          </a:p>
          <a:p>
            <a:pPr lvl="1" indent="-171450">
              <a:buFont typeface="Arial" panose="020B0604020202020204" pitchFamily="34" charset="0"/>
              <a:buChar char="•"/>
            </a:pPr>
            <a:r>
              <a:rPr lang="en-US"/>
              <a:t>Call author to ask for their review</a:t>
            </a:r>
          </a:p>
          <a:p>
            <a:pPr lvl="1" indent="-171450">
              <a:buFont typeface="Arial" panose="020B0604020202020204" pitchFamily="34" charset="0"/>
              <a:buChar char="•"/>
            </a:pPr>
            <a:r>
              <a:rPr lang="en-US"/>
              <a:t>Offer to set up meeting where feedback can be given in real time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D96F89-4ED8-DFC7-37A7-C9E8554720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5" name="Picture 4" descr="A blue question mark in a black circle&#10;&#10;Description automatically generated">
            <a:extLst>
              <a:ext uri="{FF2B5EF4-FFF2-40B4-BE49-F238E27FC236}">
                <a16:creationId xmlns:a16="http://schemas.microsoft.com/office/drawing/2014/main" id="{6A44702A-E6FA-C54C-FBBC-2B1483E32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8498" y="-191621"/>
            <a:ext cx="1884830" cy="190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895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13CB7A10-4206-4923-8BB7-E8518E49EABA}"/>
              </a:ext>
            </a:extLst>
          </p:cNvPr>
          <p:cNvSpPr txBox="1">
            <a:spLocks/>
          </p:cNvSpPr>
          <p:nvPr/>
        </p:nvSpPr>
        <p:spPr bwMode="auto">
          <a:xfrm>
            <a:off x="9926499" y="114396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685800" rtl="0" eaLnBrk="1" latinLnBrk="0" hangingPunct="1">
              <a:spcBef>
                <a:spcPct val="20000"/>
              </a:spcBef>
              <a:buClr>
                <a:srgbClr val="FF6600"/>
              </a:buClr>
              <a:buSzPct val="100000"/>
              <a:buFont typeface="Arial" pitchFamily="34" charset="0"/>
              <a:buChar char="•"/>
              <a:defRPr sz="2100" kern="1200">
                <a:solidFill>
                  <a:srgbClr val="FBFBFB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Clr>
                <a:srgbClr val="FF6600"/>
              </a:buClr>
              <a:buSzPct val="110000"/>
              <a:buFont typeface="Arial" pitchFamily="34" charset="0"/>
              <a:buChar char="•"/>
              <a:defRPr sz="1800" kern="1200">
                <a:solidFill>
                  <a:srgbClr val="FBFBFB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Clr>
                <a:srgbClr val="FF6600"/>
              </a:buClr>
              <a:buSzPct val="110000"/>
              <a:buFont typeface="Arial" pitchFamily="34" charset="0"/>
              <a:buChar char="•"/>
              <a:defRPr sz="1500" kern="1200">
                <a:solidFill>
                  <a:srgbClr val="FBFBFB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Clr>
                <a:srgbClr val="FF6600"/>
              </a:buClr>
              <a:buSzPct val="110000"/>
              <a:buFont typeface="Arial" pitchFamily="34" charset="0"/>
              <a:buChar char="•"/>
              <a:defRPr sz="1350" kern="1200">
                <a:solidFill>
                  <a:srgbClr val="FBFBFB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Clr>
                <a:srgbClr val="FF6600"/>
              </a:buClr>
              <a:buSzPct val="110000"/>
              <a:buFont typeface="Arial" pitchFamily="34" charset="0"/>
              <a:buChar char="•"/>
              <a:defRPr sz="1350" kern="1200">
                <a:solidFill>
                  <a:srgbClr val="FBFBFB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110000"/>
              <a:buFont typeface="Arial" pitchFamily="34" charset="0"/>
              <a:buChar char="•"/>
              <a:defRPr sz="1350" kern="1200">
                <a:solidFill>
                  <a:srgbClr val="FBFBFB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228850" indent="-171450" algn="l" defTabSz="6858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110000"/>
              <a:buFont typeface="Arial" pitchFamily="34" charset="0"/>
              <a:buChar char="•"/>
              <a:defRPr sz="1350" kern="1200">
                <a:solidFill>
                  <a:srgbClr val="FBFBFB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2571750" indent="-171450" algn="l" defTabSz="6858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110000"/>
              <a:buFont typeface="Arial" pitchFamily="34" charset="0"/>
              <a:buChar char="•"/>
              <a:defRPr sz="1350" kern="1200">
                <a:solidFill>
                  <a:srgbClr val="FBFBFB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2914650" indent="-171450" algn="l" defTabSz="6858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110000"/>
              <a:buFont typeface="Arial" pitchFamily="34" charset="0"/>
              <a:buChar char="•"/>
              <a:defRPr sz="1350" kern="1200">
                <a:solidFill>
                  <a:srgbClr val="FBFBFB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r" defTabSz="914332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1200">
                <a:solidFill>
                  <a:prstClr val="black"/>
                </a:solidFill>
                <a:latin typeface="+mn-lt"/>
              </a:rPr>
              <a:t>2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D59FAA3D-6388-4573-9CF1-E44C113827C6}"/>
              </a:ext>
            </a:extLst>
          </p:cNvPr>
          <p:cNvSpPr txBox="1">
            <a:spLocks/>
          </p:cNvSpPr>
          <p:nvPr/>
        </p:nvSpPr>
        <p:spPr bwMode="auto">
          <a:xfrm>
            <a:off x="1463377" y="1302813"/>
            <a:ext cx="8853561" cy="1169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45715" rIns="0" bIns="45715" anchor="t"/>
          <a:lstStyle>
            <a:lvl1pPr eaLnBrk="0" hangingPunct="0">
              <a:spcBef>
                <a:spcPts val="600"/>
              </a:spcBef>
              <a:spcAft>
                <a:spcPts val="600"/>
              </a:spcAft>
              <a:buClr>
                <a:srgbClr val="FF6600"/>
              </a:buClr>
              <a:buSzPct val="130000"/>
              <a:buFont typeface="Arial" pitchFamily="34" charset="0"/>
              <a:buChar char="•"/>
              <a:tabLst>
                <a:tab pos="1435100" algn="l"/>
              </a:tabLst>
              <a:defRPr sz="2800">
                <a:solidFill>
                  <a:srgbClr val="142F92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ts val="600"/>
              </a:spcBef>
              <a:spcAft>
                <a:spcPts val="600"/>
              </a:spcAft>
              <a:buClr>
                <a:srgbClr val="FF6600"/>
              </a:buClr>
              <a:buSzPct val="130000"/>
              <a:buFont typeface="Arial Narrow" pitchFamily="34" charset="0"/>
              <a:buChar char="–"/>
              <a:tabLst>
                <a:tab pos="1435100" algn="l"/>
              </a:tabLst>
              <a:defRPr sz="2400">
                <a:solidFill>
                  <a:srgbClr val="142F92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ts val="600"/>
              </a:spcBef>
              <a:spcAft>
                <a:spcPts val="600"/>
              </a:spcAft>
              <a:buClr>
                <a:srgbClr val="FF6600"/>
              </a:buClr>
              <a:buSzPct val="130000"/>
              <a:buFont typeface="Arial" pitchFamily="34" charset="0"/>
              <a:buChar char="•"/>
              <a:tabLst>
                <a:tab pos="1435100" algn="l"/>
              </a:tabLst>
              <a:defRPr sz="2000">
                <a:solidFill>
                  <a:srgbClr val="142F92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ts val="600"/>
              </a:spcBef>
              <a:spcAft>
                <a:spcPts val="600"/>
              </a:spcAft>
              <a:buClr>
                <a:srgbClr val="FF6600"/>
              </a:buClr>
              <a:buSzPct val="130000"/>
              <a:buFont typeface="Arial Narrow" pitchFamily="34" charset="0"/>
              <a:buChar char="–"/>
              <a:tabLst>
                <a:tab pos="1435100" algn="l"/>
              </a:tabLst>
              <a:defRPr>
                <a:solidFill>
                  <a:srgbClr val="142F92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ts val="600"/>
              </a:spcBef>
              <a:spcAft>
                <a:spcPts val="600"/>
              </a:spcAft>
              <a:buClr>
                <a:srgbClr val="FF6600"/>
              </a:buClr>
              <a:buSzPct val="130000"/>
              <a:buFont typeface="Arial" pitchFamily="34" charset="0"/>
              <a:buChar char="•"/>
              <a:tabLst>
                <a:tab pos="1435100" algn="l"/>
              </a:tabLst>
              <a:defRPr sz="1600">
                <a:solidFill>
                  <a:srgbClr val="142F92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FF6600"/>
              </a:buClr>
              <a:buSzPct val="130000"/>
              <a:buFont typeface="Arial" pitchFamily="34" charset="0"/>
              <a:buChar char="•"/>
              <a:tabLst>
                <a:tab pos="1435100" algn="l"/>
              </a:tabLst>
              <a:defRPr sz="1600">
                <a:solidFill>
                  <a:srgbClr val="142F92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FF6600"/>
              </a:buClr>
              <a:buSzPct val="130000"/>
              <a:buFont typeface="Arial" pitchFamily="34" charset="0"/>
              <a:buChar char="•"/>
              <a:tabLst>
                <a:tab pos="1435100" algn="l"/>
              </a:tabLst>
              <a:defRPr sz="1600">
                <a:solidFill>
                  <a:srgbClr val="142F92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FF6600"/>
              </a:buClr>
              <a:buSzPct val="130000"/>
              <a:buFont typeface="Arial" pitchFamily="34" charset="0"/>
              <a:buChar char="•"/>
              <a:tabLst>
                <a:tab pos="1435100" algn="l"/>
              </a:tabLst>
              <a:defRPr sz="1600">
                <a:solidFill>
                  <a:srgbClr val="142F92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FF6600"/>
              </a:buClr>
              <a:buSzPct val="130000"/>
              <a:buFont typeface="Arial" pitchFamily="34" charset="0"/>
              <a:buChar char="•"/>
              <a:tabLst>
                <a:tab pos="1435100" algn="l"/>
              </a:tabLst>
              <a:defRPr sz="1600">
                <a:solidFill>
                  <a:srgbClr val="142F92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 defTabSz="457167" fontAlgn="base">
              <a:lnSpc>
                <a:spcPct val="110000"/>
              </a:lnSpc>
              <a:buNone/>
              <a:tabLst>
                <a:tab pos="1434992" algn="l"/>
              </a:tabLst>
              <a:defRPr/>
            </a:pPr>
            <a:r>
              <a:rPr lang="en-US" altLang="en-US" sz="3200">
                <a:latin typeface="Franklin Gothic Book" panose="020B0503020102020204"/>
                <a:ea typeface="ＭＳ Ｐゴシック"/>
                <a:cs typeface="Calibri"/>
              </a:rPr>
              <a:t>. . . </a:t>
            </a:r>
            <a:r>
              <a:rPr lang="en-US" altLang="en-US" sz="3200" spc="-31">
                <a:latin typeface="Franklin Gothic Book" panose="020B0503020102020204"/>
                <a:ea typeface="ＭＳ Ｐゴシック"/>
                <a:cs typeface="Calibri"/>
              </a:rPr>
              <a:t>the following Titanium and Platinum Corporate Sponsors for their ongoing support of the Society:</a:t>
            </a:r>
          </a:p>
          <a:p>
            <a:pPr defTabSz="457167" fontAlgn="base">
              <a:buNone/>
              <a:tabLst>
                <a:tab pos="1434992" algn="l"/>
              </a:tabLst>
              <a:defRPr/>
            </a:pPr>
            <a:endParaRPr lang="en-US" altLang="en-US" sz="3200">
              <a:solidFill>
                <a:srgbClr val="0000FF"/>
              </a:solidFill>
              <a:latin typeface="Arial Narrow"/>
              <a:ea typeface="ＭＳ Ｐゴシック" pitchFamily="34" charset="-128"/>
              <a:cs typeface="Calibri" pitchFamily="34" charset="0"/>
            </a:endParaRPr>
          </a:p>
          <a:p>
            <a:pPr defTabSz="457167" fontAlgn="base">
              <a:buNone/>
              <a:tabLst>
                <a:tab pos="1434992" algn="l"/>
              </a:tabLst>
              <a:defRPr/>
            </a:pPr>
            <a:r>
              <a:rPr lang="en-US" altLang="en-US" sz="3200">
                <a:solidFill>
                  <a:srgbClr val="0000FF"/>
                </a:solidFill>
                <a:latin typeface="Arial Narrow"/>
                <a:ea typeface="ＭＳ Ｐゴシック" pitchFamily="34" charset="-128"/>
                <a:cs typeface="Calibri" pitchFamily="34" charset="0"/>
              </a:rPr>
              <a:t>																					</a:t>
            </a:r>
          </a:p>
          <a:p>
            <a:pPr defTabSz="457167">
              <a:buNone/>
              <a:tabLst>
                <a:tab pos="1434992" algn="l"/>
              </a:tabLst>
              <a:defRPr/>
            </a:pPr>
            <a:endParaRPr lang="en-US" altLang="en-US" sz="3200">
              <a:solidFill>
                <a:srgbClr val="0000FF"/>
              </a:solidFill>
              <a:latin typeface="Arial Narrow"/>
              <a:ea typeface="ＭＳ Ｐゴシック" pitchFamily="34" charset="-128"/>
              <a:cs typeface="Calibri" pitchFamily="34" charset="0"/>
            </a:endParaRPr>
          </a:p>
          <a:p>
            <a:pPr defTabSz="457167">
              <a:buNone/>
              <a:tabLst>
                <a:tab pos="1434992" algn="l"/>
              </a:tabLst>
              <a:defRPr/>
            </a:pPr>
            <a:endParaRPr lang="en-US" altLang="en-US" sz="3200">
              <a:solidFill>
                <a:srgbClr val="0000FF"/>
              </a:solidFill>
              <a:latin typeface="Arial Narrow"/>
              <a:ea typeface="ＭＳ Ｐゴシック" pitchFamily="34" charset="-128"/>
              <a:cs typeface="Calibri" pitchFamily="34" charset="0"/>
            </a:endParaRPr>
          </a:p>
          <a:p>
            <a:pPr defTabSz="457167">
              <a:buNone/>
              <a:tabLst>
                <a:tab pos="1434992" algn="l"/>
              </a:tabLst>
              <a:defRPr/>
            </a:pPr>
            <a:endParaRPr lang="en-US" altLang="en-US" sz="3200">
              <a:solidFill>
                <a:srgbClr val="0000FF"/>
              </a:solidFill>
              <a:latin typeface="Arial Narrow"/>
              <a:ea typeface="ＭＳ Ｐゴシック" pitchFamily="34" charset="-128"/>
              <a:cs typeface="Calibri" pitchFamily="34" charset="0"/>
            </a:endParaRPr>
          </a:p>
          <a:p>
            <a:pPr defTabSz="457167">
              <a:buNone/>
              <a:tabLst>
                <a:tab pos="1434992" algn="l"/>
              </a:tabLst>
              <a:defRPr/>
            </a:pPr>
            <a:endParaRPr lang="en-US" altLang="en-US" sz="3200">
              <a:solidFill>
                <a:srgbClr val="0000FF"/>
              </a:solidFill>
              <a:latin typeface="Arial Narrow"/>
              <a:ea typeface="ＭＳ Ｐゴシック" pitchFamily="34" charset="-128"/>
              <a:cs typeface="Calibri" pitchFamily="34" charset="0"/>
            </a:endParaRPr>
          </a:p>
          <a:p>
            <a:pPr defTabSz="457167">
              <a:buNone/>
              <a:tabLst>
                <a:tab pos="1434992" algn="l"/>
              </a:tabLst>
              <a:defRPr/>
            </a:pPr>
            <a:endParaRPr lang="en-US" altLang="en-US" sz="3200">
              <a:solidFill>
                <a:srgbClr val="0000FF"/>
              </a:solidFill>
              <a:latin typeface="Arial Narrow"/>
              <a:ea typeface="ＭＳ Ｐゴシック" pitchFamily="34" charset="-128"/>
              <a:cs typeface="Calibri" pitchFamily="34" charset="0"/>
            </a:endParaRPr>
          </a:p>
        </p:txBody>
      </p:sp>
      <p:pic>
        <p:nvPicPr>
          <p:cNvPr id="16390" name="Picture 8" descr="Amgen_2_Blue_PC.jpg">
            <a:extLst>
              <a:ext uri="{FF2B5EF4-FFF2-40B4-BE49-F238E27FC236}">
                <a16:creationId xmlns:a16="http://schemas.microsoft.com/office/drawing/2014/main" id="{C22B5629-429A-43DB-BDC1-D6253FF6CA1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64554" y="2601037"/>
            <a:ext cx="1647325" cy="71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2" descr="alt">
            <a:extLst>
              <a:ext uri="{FF2B5EF4-FFF2-40B4-BE49-F238E27FC236}">
                <a16:creationId xmlns:a16="http://schemas.microsoft.com/office/drawing/2014/main" id="{1FC28537-2511-43CA-B5FD-6092ABBD8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2200" y="2375841"/>
            <a:ext cx="2296633" cy="551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0" name="Picture 3">
            <a:extLst>
              <a:ext uri="{FF2B5EF4-FFF2-40B4-BE49-F238E27FC236}">
                <a16:creationId xmlns:a16="http://schemas.microsoft.com/office/drawing/2014/main" id="{A31D5FDF-969A-499D-832B-2336C9DB19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0414" y="3744822"/>
            <a:ext cx="1242604" cy="643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4E8E5AE2-FBA0-44A2-8D5B-51E781028FE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6"/>
              </a:clrFrom>
              <a:clrTo>
                <a:srgbClr val="FFFF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91" y="2724583"/>
            <a:ext cx="913931" cy="886588"/>
          </a:xfrm>
          <a:prstGeom prst="rect">
            <a:avLst/>
          </a:prstGeom>
        </p:spPr>
      </p:pic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7F11F72E-F027-4306-BD5C-6B82392051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57516" y="4901427"/>
            <a:ext cx="1897267" cy="873760"/>
          </a:xfrm>
          <a:prstGeom prst="rect">
            <a:avLst/>
          </a:prstGeom>
        </p:spPr>
      </p:pic>
      <p:pic>
        <p:nvPicPr>
          <p:cNvPr id="27" name="Picture 26" descr="Logo, company name&#10;&#10;Description automatically generated">
            <a:extLst>
              <a:ext uri="{FF2B5EF4-FFF2-40B4-BE49-F238E27FC236}">
                <a16:creationId xmlns:a16="http://schemas.microsoft.com/office/drawing/2014/main" id="{69DDB59B-F9B7-4F33-AAC6-273D60F286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3055" y="5383213"/>
            <a:ext cx="2432565" cy="135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hlinkClick r:id="rId9"/>
            <a:extLst>
              <a:ext uri="{FF2B5EF4-FFF2-40B4-BE49-F238E27FC236}">
                <a16:creationId xmlns:a16="http://schemas.microsoft.com/office/drawing/2014/main" id="{37CAB13B-8E08-4268-9B7B-B34D698F52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75" y="3468701"/>
            <a:ext cx="1594943" cy="642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92650A6-3EBB-43B3-959B-4E73C00D5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7490" y="5610402"/>
            <a:ext cx="878895" cy="87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hlinkClick r:id="rId12"/>
            <a:extLst>
              <a:ext uri="{FF2B5EF4-FFF2-40B4-BE49-F238E27FC236}">
                <a16:creationId xmlns:a16="http://schemas.microsoft.com/office/drawing/2014/main" id="{968E2833-1B28-42C9-865C-8B2BDE673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373" y="3737976"/>
            <a:ext cx="3037337" cy="65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hlinkClick r:id="rId14"/>
            <a:extLst>
              <a:ext uri="{FF2B5EF4-FFF2-40B4-BE49-F238E27FC236}">
                <a16:creationId xmlns:a16="http://schemas.microsoft.com/office/drawing/2014/main" id="{0131A963-1A32-41AF-9EEC-67B63DBC2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223" y="2706824"/>
            <a:ext cx="2757975" cy="40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Logo&#10;&#10;Description automatically generated">
            <a:extLst>
              <a:ext uri="{FF2B5EF4-FFF2-40B4-BE49-F238E27FC236}">
                <a16:creationId xmlns:a16="http://schemas.microsoft.com/office/drawing/2014/main" id="{4A3E85D4-F676-4798-AAC5-4BB03138EE4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0893" y="6046010"/>
            <a:ext cx="1708067" cy="426084"/>
          </a:xfrm>
          <a:prstGeom prst="rect">
            <a:avLst/>
          </a:prstGeom>
        </p:spPr>
      </p:pic>
      <p:pic>
        <p:nvPicPr>
          <p:cNvPr id="4" name="Picture 5" descr="Logo&#10;&#10;Description automatically generated">
            <a:extLst>
              <a:ext uri="{FF2B5EF4-FFF2-40B4-BE49-F238E27FC236}">
                <a16:creationId xmlns:a16="http://schemas.microsoft.com/office/drawing/2014/main" id="{6C9A291A-0E5B-4E0F-8622-93A6FDD11E3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80516" y="5081304"/>
            <a:ext cx="1748011" cy="439929"/>
          </a:xfrm>
          <a:prstGeom prst="rect">
            <a:avLst/>
          </a:prstGeom>
        </p:spPr>
      </p:pic>
      <p:pic>
        <p:nvPicPr>
          <p:cNvPr id="24" name="Picture 23" descr="Logo, company name&#10;&#10;Description automatically generated">
            <a:extLst>
              <a:ext uri="{FF2B5EF4-FFF2-40B4-BE49-F238E27FC236}">
                <a16:creationId xmlns:a16="http://schemas.microsoft.com/office/drawing/2014/main" id="{471F43E0-BB48-43EF-8A56-61DD3C44A07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941" y="5643602"/>
            <a:ext cx="1689100" cy="778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A picture containing text, clock, gauge&#10;&#10;Description automatically generated">
            <a:extLst>
              <a:ext uri="{FF2B5EF4-FFF2-40B4-BE49-F238E27FC236}">
                <a16:creationId xmlns:a16="http://schemas.microsoft.com/office/drawing/2014/main" id="{426C93CF-4034-D6EE-96EE-F25B2F94560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35042" y="2651821"/>
            <a:ext cx="1141209" cy="416268"/>
          </a:xfrm>
          <a:prstGeom prst="rect">
            <a:avLst/>
          </a:prstGeom>
        </p:spPr>
      </p:pic>
      <p:pic>
        <p:nvPicPr>
          <p:cNvPr id="10" name="Picture 9" descr="Text, logo&#10;&#10;Description automatically generated">
            <a:extLst>
              <a:ext uri="{FF2B5EF4-FFF2-40B4-BE49-F238E27FC236}">
                <a16:creationId xmlns:a16="http://schemas.microsoft.com/office/drawing/2014/main" id="{2935C7A6-3F5A-4250-50A6-E37ABC495ED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065060" y="3049270"/>
            <a:ext cx="3037337" cy="1005415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B218BC9F-9DF6-4102-2C9F-8C11F3FFE73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541828" y="5830514"/>
            <a:ext cx="2049225" cy="641580"/>
          </a:xfrm>
          <a:prstGeom prst="rect">
            <a:avLst/>
          </a:prstGeom>
        </p:spPr>
      </p:pic>
      <p:pic>
        <p:nvPicPr>
          <p:cNvPr id="3" name="Picture 2" descr="Blue letters on a white background&#10;&#10;Description automatically generated">
            <a:extLst>
              <a:ext uri="{FF2B5EF4-FFF2-40B4-BE49-F238E27FC236}">
                <a16:creationId xmlns:a16="http://schemas.microsoft.com/office/drawing/2014/main" id="{B7C5B775-8043-5139-D23C-B33C31D5DF7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605048" y="3964092"/>
            <a:ext cx="3140928" cy="536889"/>
          </a:xfrm>
          <a:prstGeom prst="rect">
            <a:avLst/>
          </a:prstGeom>
        </p:spPr>
      </p:pic>
      <p:pic>
        <p:nvPicPr>
          <p:cNvPr id="12" name="Picture 14">
            <a:extLst>
              <a:ext uri="{FF2B5EF4-FFF2-40B4-BE49-F238E27FC236}">
                <a16:creationId xmlns:a16="http://schemas.microsoft.com/office/drawing/2014/main" id="{7FF0C113-5E06-BF0A-03DC-B24009DD8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117" y="3509326"/>
            <a:ext cx="1272779" cy="1273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A red and black sign&#10;&#10;Description automatically generated">
            <a:extLst>
              <a:ext uri="{FF2B5EF4-FFF2-40B4-BE49-F238E27FC236}">
                <a16:creationId xmlns:a16="http://schemas.microsoft.com/office/drawing/2014/main" id="{E8522397-C43A-010A-F9A3-90B1E7DC0AD2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4584" y="4927432"/>
            <a:ext cx="3140928" cy="57960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DA6D931-968D-7D31-FF4F-90C255EEC49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707197" y="4790682"/>
            <a:ext cx="3670611" cy="957935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F1BD7ACC-D08F-2023-06C3-7E549EC6C827}"/>
              </a:ext>
            </a:extLst>
          </p:cNvPr>
          <p:cNvSpPr txBox="1">
            <a:spLocks/>
          </p:cNvSpPr>
          <p:nvPr/>
        </p:nvSpPr>
        <p:spPr>
          <a:xfrm>
            <a:off x="1143001" y="79927"/>
            <a:ext cx="9950215" cy="1255388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F28C1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267"/>
              <a:t>ISMPP Would Like to Thank…</a:t>
            </a:r>
          </a:p>
        </p:txBody>
      </p:sp>
    </p:spTree>
    <p:extLst>
      <p:ext uri="{BB962C8B-B14F-4D97-AF65-F5344CB8AC3E}">
        <p14:creationId xmlns:p14="http://schemas.microsoft.com/office/powerpoint/2010/main" val="3628352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56C0F6E1-CF8B-4BCF-8E73-237513D9EAF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56C0F6E1-CF8B-4BCF-8E73-237513D9EA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C5B36683-8DFF-4DF9-8CF4-0FE412B2B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100"/>
              <a:t>When working through abstract submission, what is your perspective as it relates to authorship?</a:t>
            </a:r>
          </a:p>
        </p:txBody>
      </p:sp>
    </p:spTree>
    <p:extLst>
      <p:ext uri="{BB962C8B-B14F-4D97-AF65-F5344CB8AC3E}">
        <p14:creationId xmlns:p14="http://schemas.microsoft.com/office/powerpoint/2010/main" val="39247929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w: Right 6">
            <a:extLst>
              <a:ext uri="{FF2B5EF4-FFF2-40B4-BE49-F238E27FC236}">
                <a16:creationId xmlns:a16="http://schemas.microsoft.com/office/drawing/2014/main" id="{74F7733E-F704-6F9C-71E4-D385267FB5CF}"/>
              </a:ext>
            </a:extLst>
          </p:cNvPr>
          <p:cNvSpPr/>
          <p:nvPr/>
        </p:nvSpPr>
        <p:spPr>
          <a:xfrm>
            <a:off x="0" y="442853"/>
            <a:ext cx="12192000" cy="780534"/>
          </a:xfrm>
          <a:prstGeom prst="rightArrow">
            <a:avLst/>
          </a:prstGeom>
          <a:gradFill flip="none" rotWithShape="1">
            <a:gsLst>
              <a:gs pos="0">
                <a:srgbClr val="D31361"/>
              </a:gs>
              <a:gs pos="100000">
                <a:srgbClr val="94F0A8">
                  <a:alpha val="3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2EDB64-5299-FEBF-A405-1D159B10BD4A}"/>
              </a:ext>
            </a:extLst>
          </p:cNvPr>
          <p:cNvSpPr txBox="1"/>
          <p:nvPr/>
        </p:nvSpPr>
        <p:spPr>
          <a:xfrm>
            <a:off x="0" y="150614"/>
            <a:ext cx="1019048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Abstract Submission to congress</a:t>
            </a:r>
            <a:r>
              <a:rPr lang="en-US" b="1">
                <a:solidFill>
                  <a:prstClr val="black"/>
                </a:solidFill>
                <a:latin typeface="Calibri" panose="020F0502020204030204"/>
              </a:rPr>
              <a:t>: Authorship</a:t>
            </a:r>
            <a:endParaRPr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AE8BD9-C0B9-AF57-E5A6-44A6A3FAEE80}"/>
              </a:ext>
            </a:extLst>
          </p:cNvPr>
          <p:cNvSpPr txBox="1"/>
          <p:nvPr/>
        </p:nvSpPr>
        <p:spPr>
          <a:xfrm>
            <a:off x="5818566" y="6115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Perspectives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5B031D-8EC3-695A-CFC9-C6F874ED5240}"/>
              </a:ext>
            </a:extLst>
          </p:cNvPr>
          <p:cNvSpPr txBox="1"/>
          <p:nvPr/>
        </p:nvSpPr>
        <p:spPr>
          <a:xfrm>
            <a:off x="120369" y="3515321"/>
            <a:ext cx="154685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Authorship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EB0E62-A239-89E6-6E69-29C513CD6030}"/>
              </a:ext>
            </a:extLst>
          </p:cNvPr>
          <p:cNvSpPr txBox="1"/>
          <p:nvPr/>
        </p:nvSpPr>
        <p:spPr>
          <a:xfrm>
            <a:off x="3705484" y="987181"/>
            <a:ext cx="133096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Agency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0CD4123-2905-A55E-D1CA-2697E176B2B0}"/>
              </a:ext>
            </a:extLst>
          </p:cNvPr>
          <p:cNvCxnSpPr>
            <a:cxnSpLocks/>
          </p:cNvCxnSpPr>
          <p:nvPr/>
        </p:nvCxnSpPr>
        <p:spPr>
          <a:xfrm>
            <a:off x="1757680" y="1030306"/>
            <a:ext cx="0" cy="58276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E6F5826-FE20-C42D-C400-BDBFEA6CC7B5}"/>
              </a:ext>
            </a:extLst>
          </p:cNvPr>
          <p:cNvCxnSpPr/>
          <p:nvPr/>
        </p:nvCxnSpPr>
        <p:spPr>
          <a:xfrm>
            <a:off x="-10161" y="685800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98376B7-DDF1-B0AC-12CA-1DB4712D289F}"/>
              </a:ext>
            </a:extLst>
          </p:cNvPr>
          <p:cNvSpPr txBox="1"/>
          <p:nvPr/>
        </p:nvSpPr>
        <p:spPr>
          <a:xfrm>
            <a:off x="2098039" y="1304822"/>
            <a:ext cx="4628869" cy="310854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There may be a need to rely on the client's access to the author</a:t>
            </a:r>
          </a:p>
          <a:p>
            <a:pPr>
              <a:defRPr/>
            </a:pPr>
            <a:endParaRPr lang="en-US" sz="140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Changes to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author 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lists after project initiation, or nonresponsive authors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could present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challenges with compliance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timelines and have budget implications</a:t>
            </a:r>
            <a:endParaRPr lang="en-US" sz="2000">
              <a:solidFill>
                <a:prstClr val="black"/>
              </a:solidFill>
              <a:ea typeface="Calibri" panose="020F0502020204030204"/>
              <a:cs typeface="Calibri" panose="020F0502020204030204"/>
            </a:endParaRP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Ensure there is an established process (including broad stakeholder awareness) for identifying compliant author lists</a:t>
            </a: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Aligned processes for preferred approaches to standard author challenges can ease burden during busy development times</a:t>
            </a: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endParaRPr lang="en-US" sz="140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endParaRPr lang="en-US" sz="140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754408-D08B-E171-4058-A6A20FAE723F}"/>
              </a:ext>
            </a:extLst>
          </p:cNvPr>
          <p:cNvSpPr txBox="1"/>
          <p:nvPr/>
        </p:nvSpPr>
        <p:spPr>
          <a:xfrm>
            <a:off x="8884539" y="1013315"/>
            <a:ext cx="148805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Pharma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64CC957-B029-AE0C-FD21-B2FAFFEF9138}"/>
              </a:ext>
            </a:extLst>
          </p:cNvPr>
          <p:cNvCxnSpPr>
            <a:cxnSpLocks/>
          </p:cNvCxnSpPr>
          <p:nvPr/>
        </p:nvCxnSpPr>
        <p:spPr>
          <a:xfrm>
            <a:off x="6817360" y="1052681"/>
            <a:ext cx="0" cy="58053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7BBA71EE-0B79-A779-5E0E-62D4B3F64DB7}"/>
              </a:ext>
            </a:extLst>
          </p:cNvPr>
          <p:cNvSpPr txBox="1"/>
          <p:nvPr/>
        </p:nvSpPr>
        <p:spPr>
          <a:xfrm>
            <a:off x="6907812" y="4079032"/>
            <a:ext cx="52740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A65B60-0C56-FFDD-3545-0F10E6F2298D}"/>
              </a:ext>
            </a:extLst>
          </p:cNvPr>
          <p:cNvSpPr txBox="1"/>
          <p:nvPr/>
        </p:nvSpPr>
        <p:spPr>
          <a:xfrm>
            <a:off x="6907812" y="1308554"/>
            <a:ext cx="4094484" cy="212365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Provide author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list and identify the lead/presenting author</a:t>
            </a:r>
            <a:endParaRPr lang="en-US" sz="2000">
              <a:solidFill>
                <a:prstClr val="black"/>
              </a:solidFill>
            </a:endParaRP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Share any changes that would affect author or content</a:t>
            </a: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Reach out for help contacting authors</a:t>
            </a:r>
          </a:p>
          <a:p>
            <a:pPr>
              <a:defRPr/>
            </a:pPr>
            <a:endParaRPr lang="en-US" sz="2000" err="1">
              <a:solidFill>
                <a:prstClr val="black"/>
              </a:solidFill>
              <a:latin typeface="Calibri" panose="020F0502020204030204"/>
            </a:endParaRP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ea typeface="Calibri"/>
                <a:cs typeface="Calibri"/>
              </a:rPr>
              <a:t>Consider condensing author lists on abstract and shorter presentations </a:t>
            </a: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endParaRPr lang="en-US" sz="1400">
              <a:solidFill>
                <a:prstClr val="black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256947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8696E-86F1-EFF6-8915-39B21931F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Solution: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A01F97-C144-E1E7-6F87-7E25AA40C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Calibri"/>
                <a:ea typeface="Calibri"/>
                <a:cs typeface="Calibri"/>
              </a:rPr>
              <a:t>With the goal of ensuring publications are compliant, flagging author issues early is important to allow time to address</a:t>
            </a:r>
            <a:endParaRPr lang="en-US"/>
          </a:p>
          <a:p>
            <a:r>
              <a:rPr lang="en-US">
                <a:latin typeface="Calibri"/>
                <a:ea typeface="Calibri"/>
                <a:cs typeface="Calibri"/>
              </a:rPr>
              <a:t>Partner with Pharma clients to identify ways to resolve authorship issues </a:t>
            </a:r>
            <a:endParaRPr lang="en-US"/>
          </a:p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FEEB7B-55C8-764F-30DA-14BB5E0E36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2294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AAB72-AF7A-98D1-95CA-FDE174033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would you 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60703-4801-B14C-D630-8CDB81272D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Franklin Gothic Book"/>
                <a:ea typeface="Calibri"/>
                <a:cs typeface="Calibri"/>
              </a:rPr>
              <a:t>The agency is working on an encore submission with a very tight timeline.  The client wants to add a new piece of data but still expects this to go through the encore SOP.</a:t>
            </a:r>
          </a:p>
          <a:p>
            <a:pPr marL="949960" lvl="1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Calibri"/>
                <a:ea typeface="Times New Roman" panose="02020603050405020304" pitchFamily="18" charset="0"/>
                <a:cs typeface="Aptos" panose="020B0004020202020204" pitchFamily="34" charset="0"/>
              </a:rPr>
              <a:t>Agree that this can be considered an encore presentation because only one new piece of data is being added</a:t>
            </a:r>
          </a:p>
          <a:p>
            <a:pPr marL="949960" lvl="1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Calibri"/>
                <a:ea typeface="Times New Roman" panose="02020603050405020304" pitchFamily="18" charset="0"/>
                <a:cs typeface="Aptos" panose="020B0004020202020204" pitchFamily="34" charset="0"/>
              </a:rPr>
              <a:t>Tell your agency partner that the team does not </a:t>
            </a:r>
            <a:r>
              <a:rPr lang="en-US" sz="2800" dirty="0">
                <a:latin typeface="Calibri"/>
                <a:ea typeface="Times New Roman" panose="02020603050405020304" pitchFamily="18" charset="0"/>
                <a:cs typeface="Aptos" panose="020B0004020202020204" pitchFamily="34" charset="0"/>
              </a:rPr>
              <a:t>want to</a:t>
            </a:r>
            <a:r>
              <a:rPr lang="en-US" sz="2800" dirty="0">
                <a:effectLst/>
                <a:latin typeface="Calibri"/>
                <a:ea typeface="Times New Roman" panose="02020603050405020304" pitchFamily="18" charset="0"/>
                <a:cs typeface="Aptos" panose="020B0004020202020204" pitchFamily="34" charset="0"/>
              </a:rPr>
              <a:t> bother the presenter with another review and the SOP needs to be adjusted accordingly</a:t>
            </a:r>
          </a:p>
          <a:p>
            <a:pPr marL="949960" lvl="1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Calibri"/>
                <a:ea typeface="Times New Roman" panose="02020603050405020304" pitchFamily="18" charset="0"/>
                <a:cs typeface="Aptos" panose="020B0004020202020204" pitchFamily="34" charset="0"/>
              </a:rPr>
              <a:t>Set up a meeting with the team to explain that this is no longer an encore and the associated timeline and budget implications</a:t>
            </a:r>
            <a:endParaRPr lang="en-US" sz="2800" dirty="0">
              <a:latin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D96F89-4ED8-DFC7-37A7-C9E8554720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5" name="Picture 4" descr="A blue question mark in a black circle&#10;&#10;Description automatically generated">
            <a:extLst>
              <a:ext uri="{FF2B5EF4-FFF2-40B4-BE49-F238E27FC236}">
                <a16:creationId xmlns:a16="http://schemas.microsoft.com/office/drawing/2014/main" id="{6A44702A-E6FA-C54C-FBBC-2B1483E32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8498" y="-191621"/>
            <a:ext cx="1884830" cy="190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7103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56C0F6E1-CF8B-4BCF-8E73-237513D9EAF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56C0F6E1-CF8B-4BCF-8E73-237513D9EA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C5B36683-8DFF-4DF9-8CF4-0FE412B2B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100"/>
              <a:t>When working through abstract submission, what is your perspective as it relates to evolving strategy (combining data, adding encore, copyright considerations)?</a:t>
            </a:r>
          </a:p>
        </p:txBody>
      </p:sp>
    </p:spTree>
    <p:extLst>
      <p:ext uri="{BB962C8B-B14F-4D97-AF65-F5344CB8AC3E}">
        <p14:creationId xmlns:p14="http://schemas.microsoft.com/office/powerpoint/2010/main" val="33995104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w: Right 6">
            <a:extLst>
              <a:ext uri="{FF2B5EF4-FFF2-40B4-BE49-F238E27FC236}">
                <a16:creationId xmlns:a16="http://schemas.microsoft.com/office/drawing/2014/main" id="{74F7733E-F704-6F9C-71E4-D385267FB5CF}"/>
              </a:ext>
            </a:extLst>
          </p:cNvPr>
          <p:cNvSpPr/>
          <p:nvPr/>
        </p:nvSpPr>
        <p:spPr>
          <a:xfrm>
            <a:off x="0" y="442853"/>
            <a:ext cx="12192000" cy="780534"/>
          </a:xfrm>
          <a:prstGeom prst="rightArrow">
            <a:avLst/>
          </a:prstGeom>
          <a:gradFill flip="none" rotWithShape="1">
            <a:gsLst>
              <a:gs pos="0">
                <a:srgbClr val="D31361"/>
              </a:gs>
              <a:gs pos="100000">
                <a:srgbClr val="94F0A8">
                  <a:alpha val="3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2EDB64-5299-FEBF-A405-1D159B10BD4A}"/>
              </a:ext>
            </a:extLst>
          </p:cNvPr>
          <p:cNvSpPr txBox="1"/>
          <p:nvPr/>
        </p:nvSpPr>
        <p:spPr>
          <a:xfrm>
            <a:off x="0" y="150614"/>
            <a:ext cx="1019048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Abstract Submission to congress</a:t>
            </a:r>
            <a:r>
              <a:rPr lang="en-US" b="1">
                <a:solidFill>
                  <a:prstClr val="black"/>
                </a:solidFill>
                <a:latin typeface="Calibri" panose="020F0502020204030204"/>
              </a:rPr>
              <a:t>: Evolving strategy</a:t>
            </a:r>
            <a:endParaRPr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AE8BD9-C0B9-AF57-E5A6-44A6A3FAEE80}"/>
              </a:ext>
            </a:extLst>
          </p:cNvPr>
          <p:cNvSpPr txBox="1"/>
          <p:nvPr/>
        </p:nvSpPr>
        <p:spPr>
          <a:xfrm>
            <a:off x="5818566" y="611569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Perspectives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5B031D-8EC3-695A-CFC9-C6F874ED5240}"/>
              </a:ext>
            </a:extLst>
          </p:cNvPr>
          <p:cNvSpPr txBox="1"/>
          <p:nvPr/>
        </p:nvSpPr>
        <p:spPr>
          <a:xfrm>
            <a:off x="120369" y="3515321"/>
            <a:ext cx="154685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500" b="1">
                <a:solidFill>
                  <a:prstClr val="black"/>
                </a:solidFill>
                <a:latin typeface="Calibri" panose="020F0502020204030204"/>
              </a:rPr>
              <a:t>Evolving Strategy</a:t>
            </a:r>
            <a:endParaRPr kumimoji="0" 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EB0E62-A239-89E6-6E69-29C513CD6030}"/>
              </a:ext>
            </a:extLst>
          </p:cNvPr>
          <p:cNvSpPr txBox="1"/>
          <p:nvPr/>
        </p:nvSpPr>
        <p:spPr>
          <a:xfrm>
            <a:off x="3705484" y="987181"/>
            <a:ext cx="133096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Agency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0CD4123-2905-A55E-D1CA-2697E176B2B0}"/>
              </a:ext>
            </a:extLst>
          </p:cNvPr>
          <p:cNvCxnSpPr>
            <a:cxnSpLocks/>
          </p:cNvCxnSpPr>
          <p:nvPr/>
        </p:nvCxnSpPr>
        <p:spPr>
          <a:xfrm>
            <a:off x="1757680" y="1030306"/>
            <a:ext cx="0" cy="58276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E6F5826-FE20-C42D-C400-BDBFEA6CC7B5}"/>
              </a:ext>
            </a:extLst>
          </p:cNvPr>
          <p:cNvCxnSpPr/>
          <p:nvPr/>
        </p:nvCxnSpPr>
        <p:spPr>
          <a:xfrm>
            <a:off x="-10161" y="685800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98376B7-DDF1-B0AC-12CA-1DB4712D289F}"/>
              </a:ext>
            </a:extLst>
          </p:cNvPr>
          <p:cNvSpPr txBox="1"/>
          <p:nvPr/>
        </p:nvSpPr>
        <p:spPr>
          <a:xfrm>
            <a:off x="2098039" y="1304822"/>
            <a:ext cx="4628869" cy="289310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The communication strategy is a living document. It is important for the agency to remain informed of changes in strategy to determine what impact that might have on publications in development.</a:t>
            </a:r>
            <a:endParaRPr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Understand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an abstract's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position within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the broader publication plan, and how it furthers 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the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clients’ strategy</a:t>
            </a:r>
            <a:endParaRPr lang="en-US" sz="140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Scenario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plan 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and think ahead to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the implications and eventual presentation, and what this means for the data</a:t>
            </a:r>
            <a:endParaRPr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111125" marR="0" lvl="0" indent="-1111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400">
              <a:solidFill>
                <a:prstClr val="black"/>
              </a:solidFill>
              <a:latin typeface="Calibri" panose="020F0502020204030204"/>
            </a:endParaRP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Urgent strategic needs will happen</a:t>
            </a:r>
            <a:endParaRPr lang="en-US" sz="140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Project debriefs are a great way to continue to evolve together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754408-D08B-E171-4058-A6A20FAE723F}"/>
              </a:ext>
            </a:extLst>
          </p:cNvPr>
          <p:cNvSpPr txBox="1"/>
          <p:nvPr/>
        </p:nvSpPr>
        <p:spPr>
          <a:xfrm>
            <a:off x="8884539" y="1013315"/>
            <a:ext cx="148805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Pharma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64CC957-B029-AE0C-FD21-B2FAFFEF9138}"/>
              </a:ext>
            </a:extLst>
          </p:cNvPr>
          <p:cNvCxnSpPr>
            <a:cxnSpLocks/>
          </p:cNvCxnSpPr>
          <p:nvPr/>
        </p:nvCxnSpPr>
        <p:spPr>
          <a:xfrm>
            <a:off x="6817360" y="1052681"/>
            <a:ext cx="0" cy="58053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7BBA71EE-0B79-A779-5E0E-62D4B3F64DB7}"/>
              </a:ext>
            </a:extLst>
          </p:cNvPr>
          <p:cNvSpPr txBox="1"/>
          <p:nvPr/>
        </p:nvSpPr>
        <p:spPr>
          <a:xfrm>
            <a:off x="6907812" y="4079032"/>
            <a:ext cx="52740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A65B60-0C56-FFDD-3545-0F10E6F2298D}"/>
              </a:ext>
            </a:extLst>
          </p:cNvPr>
          <p:cNvSpPr txBox="1"/>
          <p:nvPr/>
        </p:nvSpPr>
        <p:spPr>
          <a:xfrm>
            <a:off x="6907812" y="1308554"/>
            <a:ext cx="4094484" cy="160043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Plans are dynamic</a:t>
            </a:r>
            <a:endParaRPr lang="en-US" sz="1400">
              <a:solidFill>
                <a:prstClr val="black"/>
              </a:solidFill>
              <a:latin typeface="Calibri" panose="020F0502020204030204"/>
            </a:endParaRP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Provide context and key changes</a:t>
            </a:r>
            <a:endParaRPr lang="en-US" sz="1400">
              <a:solidFill>
                <a:prstClr val="black"/>
              </a:solidFill>
              <a:latin typeface="Calibri" panose="020F0502020204030204"/>
            </a:endParaRP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Communicate changes to authors early and set expectations</a:t>
            </a:r>
          </a:p>
          <a:p>
            <a:pPr>
              <a:defRPr/>
            </a:pPr>
            <a:endParaRPr lang="en-US" sz="140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prstClr val="black"/>
                </a:solidFill>
                <a:ea typeface="Calibri"/>
                <a:cs typeface="Calibri"/>
              </a:rPr>
              <a:t>Pre-set encore plans to the extent possible</a:t>
            </a:r>
          </a:p>
          <a:p>
            <a:pPr marL="111125" indent="-111125">
              <a:buFont typeface="Arial" panose="020B0604020202020204" pitchFamily="34" charset="0"/>
              <a:buChar char="•"/>
              <a:defRPr/>
            </a:pPr>
            <a:endParaRPr lang="en-US" sz="1400">
              <a:solidFill>
                <a:prstClr val="black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66623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8696E-86F1-EFF6-8915-39B21931F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Solution: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A01F97-C144-E1E7-6F87-7E25AA40C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Need to be agile, communication is key</a:t>
            </a:r>
          </a:p>
          <a:p>
            <a:r>
              <a:rPr lang="en-US"/>
              <a:t>Anticipate as much as possible and be proactive with your partners (agency or pharma)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FEEB7B-55C8-764F-30DA-14BB5E0E36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9156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56C0F6E1-CF8B-4BCF-8E73-237513D9EAF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56C0F6E1-CF8B-4BCF-8E73-237513D9EA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C5B36683-8DFF-4DF9-8CF4-0FE412B2B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100"/>
              <a:t>Audience Q&amp;A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DFE67A4E-1222-4DAC-B542-A206577A15CD}"/>
              </a:ext>
            </a:extLst>
          </p:cNvPr>
          <p:cNvSpPr txBox="1">
            <a:spLocks/>
          </p:cNvSpPr>
          <p:nvPr/>
        </p:nvSpPr>
        <p:spPr>
          <a:xfrm>
            <a:off x="4000501" y="4210051"/>
            <a:ext cx="7346951" cy="1326683"/>
          </a:xfrm>
          <a:prstGeom prst="roundRect">
            <a:avLst/>
          </a:prstGeom>
          <a:noFill/>
          <a:ln w="12700" cap="flat" cmpd="sng" algn="ctr">
            <a:solidFill>
              <a:schemeClr val="accent6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21920" tIns="60960" rIns="121920" bIns="60960" rtlCol="0" anchor="ctr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None/>
              <a:defRPr sz="2400" b="1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.AppleSystemUIFont" charset="-120"/>
              <a:buNone/>
              <a:tabLst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Wingdings" charset="2"/>
              <a:buNone/>
              <a:tabLst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Arial" panose="020B0604020202020204" pitchFamily="34" charset="0"/>
              <a:buNone/>
              <a:tabLst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Courier New" charset="0"/>
              <a:buNone/>
              <a:tabLst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solidFill>
                  <a:schemeClr val="accent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To ask a question</a:t>
            </a:r>
            <a:r>
              <a:rPr lang="en-US" b="0">
                <a:latin typeface="Arial Narrow" panose="020B0606020202030204" pitchFamily="34" charset="0"/>
                <a:cs typeface="Arial" panose="020B0604020202020204" pitchFamily="34" charset="0"/>
              </a:rPr>
              <a:t>, open the Q&amp;A window, type your question into the Q&amp;A box. </a:t>
            </a:r>
            <a:r>
              <a:rPr lang="en-US" b="0">
                <a:solidFill>
                  <a:schemeClr val="accent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Click Send</a:t>
            </a:r>
            <a:r>
              <a:rPr lang="en-US" b="0">
                <a:latin typeface="Arial Narrow" panose="020B0606020202030204" pitchFamily="34" charset="0"/>
                <a:cs typeface="Arial" panose="020B0604020202020204" pitchFamily="34" charset="0"/>
              </a:rPr>
              <a:t>. </a:t>
            </a:r>
            <a:endParaRPr lang="en-US" sz="1333" b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8634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C2C93BE-CE3D-4DE4-B069-C376301A6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100"/>
              <a:t>Upcoming ISMPP U Webinars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44C72608-80B2-43A3-BD8E-50C311A9E3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313983" y="36384"/>
            <a:ext cx="2743200" cy="365125"/>
          </a:xfrm>
        </p:spPr>
        <p:txBody>
          <a:bodyPr/>
          <a:lstStyle/>
          <a:p>
            <a:pPr defTabSz="914377">
              <a:defRPr/>
            </a:pPr>
            <a:fld id="{42AD0A0E-4515-A647-B2E3-7F1B29FB990E}" type="slidenum">
              <a:rPr lang="en-US" dirty="0">
                <a:solidFill>
                  <a:prstClr val="black"/>
                </a:solidFill>
                <a:latin typeface="Franklin Gothic Book" panose="020B0503020102020204"/>
              </a:rPr>
              <a:pPr defTabSz="914377">
                <a:defRPr/>
              </a:pPr>
              <a:t>28</a:t>
            </a:fld>
            <a:endParaRPr lang="en-US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329488" y="5867400"/>
            <a:ext cx="618917" cy="76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BE29CBD-EA64-4311-9416-A4509447FFD4}"/>
              </a:ext>
            </a:extLst>
          </p:cNvPr>
          <p:cNvGrpSpPr>
            <a:grpSpLocks/>
          </p:cNvGrpSpPr>
          <p:nvPr/>
        </p:nvGrpSpPr>
        <p:grpSpPr>
          <a:xfrm>
            <a:off x="921589" y="1427314"/>
            <a:ext cx="10180227" cy="2506734"/>
            <a:chOff x="395288" y="6129942"/>
            <a:chExt cx="15763219" cy="234691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7F23B056-5A55-4CBC-9853-67740DD0C535}"/>
                </a:ext>
              </a:extLst>
            </p:cNvPr>
            <p:cNvSpPr>
              <a:spLocks/>
            </p:cNvSpPr>
            <p:nvPr/>
          </p:nvSpPr>
          <p:spPr>
            <a:xfrm>
              <a:off x="395288" y="6129942"/>
              <a:ext cx="15727638" cy="2346910"/>
            </a:xfrm>
            <a:prstGeom prst="roundRect">
              <a:avLst>
                <a:gd name="adj" fmla="val 11108"/>
              </a:avLst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GB" sz="240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5A6E253-A376-4DA0-86D7-5587325B2A7E}"/>
                </a:ext>
              </a:extLst>
            </p:cNvPr>
            <p:cNvSpPr>
              <a:spLocks/>
            </p:cNvSpPr>
            <p:nvPr/>
          </p:nvSpPr>
          <p:spPr>
            <a:xfrm>
              <a:off x="810996" y="6309089"/>
              <a:ext cx="15347511" cy="997001"/>
            </a:xfrm>
            <a:prstGeom prst="rect">
              <a:avLst/>
            </a:prstGeom>
          </p:spPr>
          <p:txBody>
            <a:bodyPr lIns="0" tIns="18000" rIns="0" bIns="18000" anchor="ctr">
              <a:noAutofit/>
            </a:bodyPr>
            <a:lstStyle/>
            <a:p>
              <a:pPr>
                <a:spcAft>
                  <a:spcPts val="1500"/>
                </a:spcAft>
                <a:tabLst>
                  <a:tab pos="2784405" algn="l"/>
                </a:tabLst>
                <a:defRPr/>
              </a:pPr>
              <a:endParaRPr lang="en-GB" sz="2400" b="1">
                <a:solidFill>
                  <a:srgbClr val="0070C0"/>
                </a:solidFill>
                <a:latin typeface="Franklin Gothic Book" panose="020B0503020102020204"/>
              </a:endParaRPr>
            </a:p>
            <a:p>
              <a:pPr>
                <a:spcAft>
                  <a:spcPts val="1500"/>
                </a:spcAft>
                <a:tabLst>
                  <a:tab pos="2784405" algn="l"/>
                </a:tabLst>
                <a:defRPr/>
              </a:pPr>
              <a:endParaRPr lang="en-GB" sz="2400" b="1">
                <a:solidFill>
                  <a:srgbClr val="0070C0"/>
                </a:solidFill>
                <a:latin typeface="Franklin Gothic Book" panose="020B0503020102020204"/>
              </a:endParaRPr>
            </a:p>
            <a:p>
              <a:pPr>
                <a:spcAft>
                  <a:spcPts val="1500"/>
                </a:spcAft>
                <a:tabLst>
                  <a:tab pos="2784405" algn="l"/>
                </a:tabLst>
                <a:defRPr/>
              </a:pPr>
              <a:r>
                <a:rPr lang="en-US" sz="2400" b="1">
                  <a:solidFill>
                    <a:srgbClr val="0070C0"/>
                  </a:solidFill>
                  <a:latin typeface="Franklin Gothic Book" panose="020B0503020102020204"/>
                </a:rPr>
                <a:t>September 18, 2024:</a:t>
              </a:r>
            </a:p>
            <a:p>
              <a:pPr>
                <a:spcAft>
                  <a:spcPts val="1500"/>
                </a:spcAft>
                <a:tabLst>
                  <a:tab pos="2784405" algn="l"/>
                </a:tabLst>
                <a:defRPr/>
              </a:pPr>
              <a:r>
                <a:rPr lang="en-US" sz="2400" b="1">
                  <a:solidFill>
                    <a:srgbClr val="0070C0"/>
                  </a:solidFill>
                  <a:latin typeface="Franklin Gothic Book" panose="020B0503020102020204"/>
                </a:rPr>
                <a:t>Retaining top talent in Medical Communications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D950970-5B38-BB95-C4C0-714E612E7527}"/>
              </a:ext>
            </a:extLst>
          </p:cNvPr>
          <p:cNvGrpSpPr>
            <a:grpSpLocks/>
          </p:cNvGrpSpPr>
          <p:nvPr/>
        </p:nvGrpSpPr>
        <p:grpSpPr>
          <a:xfrm>
            <a:off x="921589" y="4026047"/>
            <a:ext cx="10157248" cy="2394942"/>
            <a:chOff x="395288" y="6847224"/>
            <a:chExt cx="15727638" cy="771044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6505C580-CEFB-6D22-C083-0D4941CE95F6}"/>
                </a:ext>
              </a:extLst>
            </p:cNvPr>
            <p:cNvSpPr>
              <a:spLocks/>
            </p:cNvSpPr>
            <p:nvPr/>
          </p:nvSpPr>
          <p:spPr>
            <a:xfrm flipV="1">
              <a:off x="395288" y="6866393"/>
              <a:ext cx="15727638" cy="751875"/>
            </a:xfrm>
            <a:prstGeom prst="roundRect">
              <a:avLst>
                <a:gd name="adj" fmla="val 11108"/>
              </a:avLst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GB" sz="240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A3AB865-D56D-0557-13FB-37F4F9376628}"/>
                </a:ext>
              </a:extLst>
            </p:cNvPr>
            <p:cNvSpPr>
              <a:spLocks/>
            </p:cNvSpPr>
            <p:nvPr/>
          </p:nvSpPr>
          <p:spPr>
            <a:xfrm>
              <a:off x="913595" y="6847224"/>
              <a:ext cx="15060366" cy="712338"/>
            </a:xfrm>
            <a:prstGeom prst="rect">
              <a:avLst/>
            </a:prstGeom>
          </p:spPr>
          <p:txBody>
            <a:bodyPr lIns="0" tIns="18000" rIns="0" bIns="18000" anchor="ctr">
              <a:noAutofit/>
            </a:bodyPr>
            <a:lstStyle/>
            <a:p>
              <a:pPr>
                <a:spcAft>
                  <a:spcPts val="1500"/>
                </a:spcAft>
                <a:tabLst>
                  <a:tab pos="2784405" algn="l"/>
                </a:tabLst>
                <a:defRPr/>
              </a:pPr>
              <a:r>
                <a:rPr lang="en-GB" sz="2400" b="1">
                  <a:solidFill>
                    <a:srgbClr val="0070C0"/>
                  </a:solidFill>
                  <a:latin typeface="Franklin Gothic Book" panose="020B0503020102020204"/>
                </a:rPr>
                <a:t>October 23, 2024:</a:t>
              </a:r>
            </a:p>
            <a:p>
              <a:pPr>
                <a:spcAft>
                  <a:spcPts val="1500"/>
                </a:spcAft>
                <a:tabLst>
                  <a:tab pos="2784405" algn="l"/>
                </a:tabLst>
                <a:defRPr/>
              </a:pPr>
              <a:r>
                <a:rPr lang="en-US" sz="2400" b="1">
                  <a:solidFill>
                    <a:srgbClr val="0070C0"/>
                  </a:solidFill>
                  <a:latin typeface="Franklin Gothic Book" panose="020B0503020102020204"/>
                </a:rPr>
                <a:t>Open Access in honor of International Open Access Day: Copyright Confusion: Demystifying Creative Commons </a:t>
              </a:r>
              <a:r>
                <a:rPr lang="en-US" sz="2400" b="1" err="1">
                  <a:solidFill>
                    <a:srgbClr val="0070C0"/>
                  </a:solidFill>
                  <a:latin typeface="Franklin Gothic Book" panose="020B0503020102020204"/>
                </a:rPr>
                <a:t>Licences</a:t>
              </a:r>
              <a:r>
                <a:rPr lang="en-US" sz="2400" b="1">
                  <a:solidFill>
                    <a:srgbClr val="0070C0"/>
                  </a:solidFill>
                  <a:latin typeface="Franklin Gothic Book" panose="020B0503020102020204"/>
                </a:rPr>
                <a:t> for Industry-Funded Research</a:t>
              </a:r>
              <a:endParaRPr lang="en-GB" sz="2400" b="1">
                <a:solidFill>
                  <a:srgbClr val="4472C4"/>
                </a:solidFill>
                <a:latin typeface="Franklin Gothic Book" panose="020B05030201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30113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Content Placeholder 2">
            <a:extLst>
              <a:ext uri="{FF2B5EF4-FFF2-40B4-BE49-F238E27FC236}">
                <a16:creationId xmlns:a16="http://schemas.microsoft.com/office/drawing/2014/main" id="{FD0FE247-FC3A-41CD-A62B-1C1848015115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en-GB" altLang="en-US" sz="2667"/>
              <a:t>We hope you enjoyed today'</a:t>
            </a:r>
            <a:r>
              <a:rPr lang="en-GB" altLang="ja-JP" sz="2667"/>
              <a:t>s presentation. </a:t>
            </a:r>
          </a:p>
          <a:p>
            <a:pPr marL="0" indent="0">
              <a:spcAft>
                <a:spcPts val="1600"/>
              </a:spcAft>
              <a:buNone/>
            </a:pPr>
            <a:r>
              <a:rPr lang="en-GB" altLang="ja-JP" sz="2667" b="1">
                <a:solidFill>
                  <a:schemeClr val="accent2"/>
                </a:solidFill>
              </a:rPr>
              <a:t>After closing out of Zoom, please click the CONTINUE button </a:t>
            </a:r>
            <a:br>
              <a:rPr lang="en-GB" altLang="ja-JP" sz="2667" b="1">
                <a:solidFill>
                  <a:schemeClr val="accent2"/>
                </a:solidFill>
              </a:rPr>
            </a:br>
            <a:r>
              <a:rPr lang="en-GB" altLang="ja-JP" sz="2667" b="1">
                <a:solidFill>
                  <a:schemeClr val="accent2"/>
                </a:solidFill>
              </a:rPr>
              <a:t>on your screen to take our short survey. Thank you!</a:t>
            </a:r>
            <a:endParaRPr lang="en-GB" altLang="en-US" sz="2667" b="1">
              <a:solidFill>
                <a:schemeClr val="accent2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F114EF1-A5FF-4254-A531-1B2C55515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100"/>
              <a:t>Thank you for attending!</a:t>
            </a:r>
          </a:p>
        </p:txBody>
      </p:sp>
      <p:pic>
        <p:nvPicPr>
          <p:cNvPr id="9" name="Picture 8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D33EB056-BE07-4485-81AD-724D6E777C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8648" y="3196559"/>
            <a:ext cx="7101840" cy="321056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B41DBDD-7315-4825-BA74-4932B3FADCAC}"/>
              </a:ext>
            </a:extLst>
          </p:cNvPr>
          <p:cNvSpPr/>
          <p:nvPr/>
        </p:nvSpPr>
        <p:spPr>
          <a:xfrm>
            <a:off x="4731987" y="5782912"/>
            <a:ext cx="1397005" cy="534537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GB">
              <a:solidFill>
                <a:prstClr val="white"/>
              </a:solidFill>
              <a:latin typeface="Franklin Gothic Book" panose="020B0503020102020204"/>
            </a:endParaRP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F1BF8C6C-81B4-41D4-B2DF-45EA49D3F5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313983" y="79927"/>
            <a:ext cx="2743200" cy="365125"/>
          </a:xfrm>
        </p:spPr>
        <p:txBody>
          <a:bodyPr/>
          <a:lstStyle/>
          <a:p>
            <a:pPr defTabSz="914377">
              <a:defRPr/>
            </a:pPr>
            <a:fld id="{42AD0A0E-4515-A647-B2E3-7F1B29FB990E}" type="slidenum">
              <a:rPr lang="en-US" dirty="0">
                <a:solidFill>
                  <a:prstClr val="black"/>
                </a:solidFill>
                <a:latin typeface="Franklin Gothic Book" panose="020B0503020102020204"/>
              </a:rPr>
              <a:pPr defTabSz="914377">
                <a:defRPr/>
              </a:pPr>
              <a:t>29</a:t>
            </a:fld>
            <a:endParaRPr lang="en-US">
              <a:solidFill>
                <a:prstClr val="black"/>
              </a:solidFill>
              <a:latin typeface="Franklin Gothic Book" panose="020B05030201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122334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364296-4F47-4B80-BE8E-709BBE777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ISMPP Announcements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54B3AC2-C027-437C-9915-938F4F4B87B9}"/>
              </a:ext>
            </a:extLst>
          </p:cNvPr>
          <p:cNvSpPr/>
          <p:nvPr/>
        </p:nvSpPr>
        <p:spPr>
          <a:xfrm>
            <a:off x="571110" y="1428194"/>
            <a:ext cx="10125919" cy="2072619"/>
          </a:xfrm>
          <a:prstGeom prst="rect">
            <a:avLst/>
          </a:prstGeom>
        </p:spPr>
        <p:txBody>
          <a:bodyPr wrap="square" lIns="121920" tIns="60960" rIns="121920" bIns="60960" anchor="t">
            <a:spAutoFit/>
          </a:bodyPr>
          <a:lstStyle/>
          <a:p>
            <a:pPr algn="ctr">
              <a:spcBef>
                <a:spcPts val="800"/>
              </a:spcBef>
              <a:defRPr/>
            </a:pPr>
            <a:r>
              <a:rPr lang="en-US" sz="2650" b="1" spc="-31">
                <a:solidFill>
                  <a:srgbClr val="0070C0"/>
                </a:solidFill>
                <a:ea typeface="ＭＳ Ｐゴシック"/>
                <a:cs typeface="Calibri"/>
              </a:rPr>
              <a:t>Application deadline for the March CMPP </a:t>
            </a:r>
          </a:p>
          <a:p>
            <a:pPr algn="ctr">
              <a:spcBef>
                <a:spcPts val="800"/>
              </a:spcBef>
              <a:defRPr/>
            </a:pPr>
            <a:r>
              <a:rPr lang="en-US" sz="2650" b="1" spc="-31">
                <a:solidFill>
                  <a:srgbClr val="0070C0"/>
                </a:solidFill>
                <a:ea typeface="ＭＳ Ｐゴシック"/>
                <a:cs typeface="Calibri"/>
              </a:rPr>
              <a:t>exam is February 1</a:t>
            </a:r>
            <a:endParaRPr lang="en-US" sz="2650" b="1" spc="-31">
              <a:solidFill>
                <a:srgbClr val="0070C0"/>
              </a:solidFill>
            </a:endParaRPr>
          </a:p>
          <a:p>
            <a:pPr marL="380365" indent="-380365">
              <a:spcBef>
                <a:spcPts val="800"/>
              </a:spcBef>
              <a:buFont typeface="Arial" panose="020B0604020202020204" pitchFamily="34" charset="0"/>
              <a:buChar char="•"/>
              <a:defRPr/>
            </a:pPr>
            <a:endParaRPr lang="en-US" sz="2667" spc="-31">
              <a:latin typeface="Franklin Gothic Book"/>
              <a:ea typeface="ＭＳ Ｐゴシック" pitchFamily="34" charset="-128"/>
              <a:cs typeface="Calibri" pitchFamily="34" charset="0"/>
            </a:endParaRPr>
          </a:p>
          <a:p>
            <a:pPr>
              <a:spcBef>
                <a:spcPts val="800"/>
              </a:spcBef>
              <a:defRPr/>
            </a:pPr>
            <a:endParaRPr lang="en-US" sz="2667" spc="-31">
              <a:latin typeface="Franklin Gothic Book"/>
              <a:ea typeface="ＭＳ Ｐゴシック" pitchFamily="34" charset="-128"/>
              <a:cs typeface="Calibri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AFCC83-E0F3-1F6F-F07C-2E602DD33D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5" name="Picture 4" descr="A picture containing text, font, logo, graphics&#10;&#10;Description automatically generated">
            <a:extLst>
              <a:ext uri="{FF2B5EF4-FFF2-40B4-BE49-F238E27FC236}">
                <a16:creationId xmlns:a16="http://schemas.microsoft.com/office/drawing/2014/main" id="{2786F9BF-E262-ED15-A75D-9CC8A9FF4C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613" y="2912534"/>
            <a:ext cx="2796777" cy="2810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2054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7223BBC-1864-437A-AF1F-E7E98CC59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499" y="742952"/>
            <a:ext cx="7752023" cy="3078163"/>
          </a:xfrm>
        </p:spPr>
        <p:txBody>
          <a:bodyPr>
            <a:normAutofit/>
          </a:bodyPr>
          <a:lstStyle/>
          <a:p>
            <a:r>
              <a:rPr lang="en-US" sz="4500">
                <a:solidFill>
                  <a:srgbClr val="0070C0"/>
                </a:solidFill>
              </a:rPr>
              <a:t>Faculty Bios</a:t>
            </a:r>
          </a:p>
        </p:txBody>
      </p:sp>
    </p:spTree>
    <p:extLst>
      <p:ext uri="{BB962C8B-B14F-4D97-AF65-F5344CB8AC3E}">
        <p14:creationId xmlns:p14="http://schemas.microsoft.com/office/powerpoint/2010/main" val="18291604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9F9B3556-4CA0-41F1-8192-D09E711E3C51}"/>
              </a:ext>
            </a:extLst>
          </p:cNvPr>
          <p:cNvSpPr txBox="1"/>
          <p:nvPr/>
        </p:nvSpPr>
        <p:spPr>
          <a:xfrm>
            <a:off x="832174" y="651967"/>
            <a:ext cx="10527653" cy="85408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914377">
              <a:lnSpc>
                <a:spcPct val="90000"/>
              </a:lnSpc>
              <a:defRPr/>
            </a:pPr>
            <a:r>
              <a:rPr lang="en-US" sz="3700" b="1">
                <a:solidFill>
                  <a:srgbClr val="F28C11"/>
                </a:solidFill>
                <a:latin typeface="Franklin Gothic Medium" panose="020B0603020102020204"/>
              </a:rPr>
              <a:t>Amy Foreman-</a:t>
            </a:r>
            <a:r>
              <a:rPr lang="en-US" sz="3700" b="1" err="1">
                <a:solidFill>
                  <a:srgbClr val="F28C11"/>
                </a:solidFill>
                <a:latin typeface="Franklin Gothic Medium" panose="020B0603020102020204"/>
              </a:rPr>
              <a:t>Wykert</a:t>
            </a:r>
            <a:endParaRPr lang="en-US" sz="3700" b="1">
              <a:solidFill>
                <a:srgbClr val="F28C11"/>
              </a:solidFill>
              <a:latin typeface="Franklin Gothic Medium" panose="020B0603020102020204"/>
            </a:endParaRPr>
          </a:p>
          <a:p>
            <a:pPr defTabSz="914377">
              <a:lnSpc>
                <a:spcPct val="90000"/>
              </a:lnSpc>
              <a:spcBef>
                <a:spcPct val="0"/>
              </a:spcBef>
              <a:defRPr/>
            </a:pPr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0B86684-560B-4625-9126-37384A52BFC5}"/>
              </a:ext>
            </a:extLst>
          </p:cNvPr>
          <p:cNvSpPr/>
          <p:nvPr/>
        </p:nvSpPr>
        <p:spPr>
          <a:xfrm>
            <a:off x="288263" y="6469724"/>
            <a:ext cx="579357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7">
              <a:defRPr/>
            </a:pPr>
            <a:r>
              <a:rPr lang="en-US" sz="900">
                <a:solidFill>
                  <a:prstClr val="white"/>
                </a:solidFill>
                <a:latin typeface="Franklin Gothic Book" panose="020B0503020102020204"/>
              </a:rPr>
              <a:t>CMPP, certified medical publications professional; ISMPP, international society of medical publications professional</a:t>
            </a:r>
            <a:endParaRPr lang="en-IN" sz="900">
              <a:solidFill>
                <a:prstClr val="white"/>
              </a:solidFill>
              <a:latin typeface="Franklin Gothic Book" panose="020B050302010202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AB2428-127A-4A02-B0AC-8037CBB5D7D8}"/>
              </a:ext>
            </a:extLst>
          </p:cNvPr>
          <p:cNvSpPr txBox="1"/>
          <p:nvPr/>
        </p:nvSpPr>
        <p:spPr>
          <a:xfrm>
            <a:off x="4054803" y="1865880"/>
            <a:ext cx="6502585" cy="4185761"/>
          </a:xfrm>
          <a:prstGeom prst="rect">
            <a:avLst/>
          </a:prstGeom>
          <a:noFill/>
        </p:spPr>
        <p:txBody>
          <a:bodyPr wrap="square" lIns="121920" tIns="60960" rIns="121920" bIns="60960" anchor="t">
            <a:spAutoFit/>
          </a:bodyPr>
          <a:lstStyle/>
          <a:p>
            <a:pPr marL="456565" indent="-456565">
              <a:buFont typeface="Symbol" panose="05050102010706020507" pitchFamily="18" charset="2"/>
              <a:buChar char=""/>
            </a:pPr>
            <a:r>
              <a:rPr lang="en-US" sz="2400"/>
              <a:t>Executive Director, Scientific Communications, Inflammation Therapeutic Area, Amgen Inc.</a:t>
            </a:r>
          </a:p>
          <a:p>
            <a:pPr marL="456565" indent="-456565">
              <a:buFont typeface="Symbol" panose="05050102010706020507" pitchFamily="18" charset="2"/>
              <a:buChar char=""/>
            </a:pPr>
            <a:r>
              <a:rPr lang="en-US" sz="2400"/>
              <a:t>19 years of experience in scientific publication writing, editing, planning, and team leadership</a:t>
            </a:r>
          </a:p>
          <a:p>
            <a:pPr marL="456565" indent="-456565">
              <a:buFont typeface="Symbol" panose="05050102010706020507" pitchFamily="18" charset="2"/>
              <a:buChar char=""/>
            </a:pPr>
            <a:r>
              <a:rPr lang="en-US" sz="2400"/>
              <a:t>Fosters innovation and best practices to advance scientific communication capabilities</a:t>
            </a:r>
          </a:p>
          <a:p>
            <a:pPr marL="456565" indent="-456565">
              <a:buFont typeface="Symbol" panose="05050102010706020507" pitchFamily="18" charset="2"/>
              <a:buChar char=""/>
            </a:pPr>
            <a:r>
              <a:rPr lang="en-US" sz="2400"/>
              <a:t>Volunteer for multiple ISMPP Task Forces and Committees</a:t>
            </a:r>
            <a:endParaRPr lang="en-US" sz="2400">
              <a:solidFill>
                <a:prstClr val="black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AEAB05-6AB2-B0B8-2264-88E78BAFC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8" r="14298"/>
          <a:stretch/>
        </p:blipFill>
        <p:spPr>
          <a:xfrm>
            <a:off x="1322071" y="1635125"/>
            <a:ext cx="2484751" cy="3479801"/>
          </a:xfrm>
          <a:prstGeom prst="ellipse">
            <a:avLst/>
          </a:prstGeom>
          <a:ln w="571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142075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9F9B3556-4CA0-41F1-8192-D09E711E3C51}"/>
              </a:ext>
            </a:extLst>
          </p:cNvPr>
          <p:cNvSpPr txBox="1"/>
          <p:nvPr/>
        </p:nvSpPr>
        <p:spPr>
          <a:xfrm>
            <a:off x="832174" y="651967"/>
            <a:ext cx="10527653" cy="85408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914377">
              <a:lnSpc>
                <a:spcPct val="90000"/>
              </a:lnSpc>
              <a:defRPr/>
            </a:pPr>
            <a:r>
              <a:rPr lang="en-US" sz="3700" b="1">
                <a:solidFill>
                  <a:srgbClr val="F28C11"/>
                </a:solidFill>
                <a:latin typeface="Franklin Gothic Medium" panose="020B0603020102020204"/>
              </a:rPr>
              <a:t>Alexandra Stirling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defRPr/>
            </a:pPr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0B86684-560B-4625-9126-37384A52BFC5}"/>
              </a:ext>
            </a:extLst>
          </p:cNvPr>
          <p:cNvSpPr/>
          <p:nvPr/>
        </p:nvSpPr>
        <p:spPr>
          <a:xfrm>
            <a:off x="288263" y="6469724"/>
            <a:ext cx="579357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7">
              <a:defRPr/>
            </a:pPr>
            <a:r>
              <a:rPr lang="en-US" sz="900">
                <a:solidFill>
                  <a:prstClr val="white"/>
                </a:solidFill>
                <a:latin typeface="Franklin Gothic Book" panose="020B0503020102020204"/>
              </a:rPr>
              <a:t>CMPP, certified medical publications professional; ISMPP, international society of medical publications professional</a:t>
            </a:r>
            <a:endParaRPr lang="en-IN" sz="900">
              <a:solidFill>
                <a:prstClr val="white"/>
              </a:solidFill>
              <a:latin typeface="Franklin Gothic Book" panose="020B050302010202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AB2428-127A-4A02-B0AC-8037CBB5D7D8}"/>
              </a:ext>
            </a:extLst>
          </p:cNvPr>
          <p:cNvSpPr txBox="1"/>
          <p:nvPr/>
        </p:nvSpPr>
        <p:spPr>
          <a:xfrm>
            <a:off x="4054803" y="1865880"/>
            <a:ext cx="6502585" cy="3447098"/>
          </a:xfrm>
          <a:prstGeom prst="rect">
            <a:avLst/>
          </a:prstGeom>
          <a:noFill/>
        </p:spPr>
        <p:txBody>
          <a:bodyPr wrap="square" lIns="121920" tIns="60960" rIns="121920" bIns="60960" anchor="t">
            <a:spAutoFit/>
          </a:bodyPr>
          <a:lstStyle/>
          <a:p>
            <a:pPr marL="456565" indent="-456565">
              <a:buFont typeface="Symbol" panose="05050102010706020507" pitchFamily="18" charset="2"/>
              <a:buChar char=""/>
            </a:pPr>
            <a:r>
              <a:rPr lang="en-US" sz="2400"/>
              <a:t>Over 20 years working on a range of medical communication areas including publication writing, tactical planning and strategy</a:t>
            </a:r>
          </a:p>
          <a:p>
            <a:pPr marL="456565" indent="-456565">
              <a:buFont typeface="Symbol" panose="05050102010706020507" pitchFamily="18" charset="2"/>
              <a:buChar char=""/>
            </a:pPr>
            <a:r>
              <a:rPr lang="en-US" sz="2400"/>
              <a:t>Leverages her clinical training and experience to bring a clinician’s perspective into content development and planning</a:t>
            </a:r>
          </a:p>
          <a:p>
            <a:pPr marL="456565" indent="-456565">
              <a:buFont typeface="Symbol" panose="05050102010706020507" pitchFamily="18" charset="2"/>
              <a:buChar char=""/>
            </a:pPr>
            <a:r>
              <a:rPr lang="en-US" sz="2400"/>
              <a:t>Current work is focused on driving the development of strategically aligned publication plans</a:t>
            </a:r>
            <a:endParaRPr lang="en-US" sz="2400">
              <a:solidFill>
                <a:prstClr val="black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AEAB05-6AB2-B0B8-2264-88E78BAFC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8" r="14298"/>
          <a:stretch/>
        </p:blipFill>
        <p:spPr>
          <a:xfrm>
            <a:off x="1322071" y="1635125"/>
            <a:ext cx="2484751" cy="3479801"/>
          </a:xfrm>
          <a:prstGeom prst="ellipse">
            <a:avLst/>
          </a:prstGeom>
          <a:ln w="571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4856252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9F9B3556-4CA0-41F1-8192-D09E711E3C51}"/>
              </a:ext>
            </a:extLst>
          </p:cNvPr>
          <p:cNvSpPr txBox="1"/>
          <p:nvPr/>
        </p:nvSpPr>
        <p:spPr>
          <a:xfrm>
            <a:off x="832174" y="651967"/>
            <a:ext cx="10527653" cy="6047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914377">
              <a:lnSpc>
                <a:spcPct val="90000"/>
              </a:lnSpc>
              <a:defRPr/>
            </a:pPr>
            <a:r>
              <a:rPr lang="en-US" sz="3700" b="1">
                <a:solidFill>
                  <a:srgbClr val="F28C11"/>
                </a:solidFill>
                <a:latin typeface="Franklin Gothic Medium" panose="020B0603020102020204"/>
              </a:rPr>
              <a:t>Nicole Parker</a:t>
            </a:r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0B86684-560B-4625-9126-37384A52BFC5}"/>
              </a:ext>
            </a:extLst>
          </p:cNvPr>
          <p:cNvSpPr/>
          <p:nvPr/>
        </p:nvSpPr>
        <p:spPr>
          <a:xfrm>
            <a:off x="288263" y="6469724"/>
            <a:ext cx="579357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7">
              <a:defRPr/>
            </a:pPr>
            <a:r>
              <a:rPr lang="en-US" sz="900">
                <a:solidFill>
                  <a:prstClr val="white"/>
                </a:solidFill>
                <a:latin typeface="Franklin Gothic Book" panose="020B0503020102020204"/>
              </a:rPr>
              <a:t>CMPP, certified medical publications professional; ISMPP, international society of medical publications professional</a:t>
            </a:r>
            <a:endParaRPr lang="en-IN" sz="900">
              <a:solidFill>
                <a:prstClr val="white"/>
              </a:solidFill>
              <a:latin typeface="Franklin Gothic Book" panose="020B050302010202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AB2428-127A-4A02-B0AC-8037CBB5D7D8}"/>
              </a:ext>
            </a:extLst>
          </p:cNvPr>
          <p:cNvSpPr txBox="1"/>
          <p:nvPr/>
        </p:nvSpPr>
        <p:spPr>
          <a:xfrm>
            <a:off x="3999385" y="1459480"/>
            <a:ext cx="6502585" cy="3816429"/>
          </a:xfrm>
          <a:prstGeom prst="rect">
            <a:avLst/>
          </a:prstGeom>
          <a:noFill/>
        </p:spPr>
        <p:txBody>
          <a:bodyPr wrap="square" lIns="121920" tIns="60960" rIns="121920" bIns="60960" anchor="t">
            <a:spAutoFit/>
          </a:bodyPr>
          <a:lstStyle/>
          <a:p>
            <a:pPr marL="456565" indent="-456565">
              <a:buFont typeface="Symbol" panose="05050102010706020507" pitchFamily="18" charset="2"/>
              <a:buChar char=""/>
            </a:pPr>
            <a:r>
              <a:rPr lang="en-US" sz="2400"/>
              <a:t>Executive Vice President, Publications Strategy &amp; Transformation, HCG</a:t>
            </a:r>
          </a:p>
          <a:p>
            <a:pPr marL="456565" indent="-456565">
              <a:buFont typeface="Symbol" panose="05050102010706020507" pitchFamily="18" charset="2"/>
              <a:buChar char=""/>
            </a:pPr>
            <a:r>
              <a:rPr lang="en-US" sz="2400"/>
              <a:t>15 years in medical communications, focusing on publications strategy, planning, and innovation</a:t>
            </a:r>
          </a:p>
          <a:p>
            <a:pPr marL="456565" indent="-456565">
              <a:buFont typeface="Symbol" panose="05050102010706020507" pitchFamily="18" charset="2"/>
              <a:buChar char=""/>
            </a:pPr>
            <a:r>
              <a:rPr lang="en-US" sz="2400"/>
              <a:t>Loves elevating the science and telling the data story for the intended audience, to address specific challenges</a:t>
            </a:r>
          </a:p>
          <a:p>
            <a:pPr marL="456565" indent="-456565">
              <a:buFont typeface="Symbol" panose="05050102010706020507" pitchFamily="18" charset="2"/>
              <a:buChar char=""/>
            </a:pPr>
            <a:r>
              <a:rPr lang="en-US" sz="2400"/>
              <a:t>Volunteer for ISMPP Committees and regular ISMPP attendee</a:t>
            </a:r>
            <a:endParaRPr lang="en-US" sz="2400">
              <a:solidFill>
                <a:prstClr val="black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AEAB05-6AB2-B0B8-2264-88E78BAFC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8" r="14298"/>
          <a:stretch/>
        </p:blipFill>
        <p:spPr>
          <a:xfrm>
            <a:off x="1322071" y="1635125"/>
            <a:ext cx="2484751" cy="3479801"/>
          </a:xfrm>
          <a:prstGeom prst="ellipse">
            <a:avLst/>
          </a:prstGeom>
          <a:ln w="571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411657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9F9B3556-4CA0-41F1-8192-D09E711E3C51}"/>
              </a:ext>
            </a:extLst>
          </p:cNvPr>
          <p:cNvSpPr txBox="1"/>
          <p:nvPr/>
        </p:nvSpPr>
        <p:spPr>
          <a:xfrm>
            <a:off x="832174" y="651967"/>
            <a:ext cx="10527653" cy="6047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914377">
              <a:lnSpc>
                <a:spcPct val="90000"/>
              </a:lnSpc>
              <a:defRPr/>
            </a:pPr>
            <a:r>
              <a:rPr lang="en-US" sz="3700" b="1">
                <a:solidFill>
                  <a:srgbClr val="F28C11"/>
                </a:solidFill>
                <a:latin typeface="Franklin Gothic Medium" panose="020B0603020102020204"/>
              </a:rPr>
              <a:t>Ashley Metzger</a:t>
            </a:r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0B86684-560B-4625-9126-37384A52BFC5}"/>
              </a:ext>
            </a:extLst>
          </p:cNvPr>
          <p:cNvSpPr/>
          <p:nvPr/>
        </p:nvSpPr>
        <p:spPr>
          <a:xfrm>
            <a:off x="288263" y="6469724"/>
            <a:ext cx="579357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7">
              <a:defRPr/>
            </a:pPr>
            <a:r>
              <a:rPr lang="en-US" sz="900">
                <a:solidFill>
                  <a:prstClr val="white"/>
                </a:solidFill>
                <a:latin typeface="Franklin Gothic Book" panose="020B0503020102020204"/>
              </a:rPr>
              <a:t>CMPP, certified medical publications professional; ISMPP, international society of medical publications professional</a:t>
            </a:r>
            <a:endParaRPr lang="en-IN" sz="900">
              <a:solidFill>
                <a:prstClr val="white"/>
              </a:solidFill>
              <a:latin typeface="Franklin Gothic Book" panose="020B050302010202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AB2428-127A-4A02-B0AC-8037CBB5D7D8}"/>
              </a:ext>
            </a:extLst>
          </p:cNvPr>
          <p:cNvSpPr txBox="1"/>
          <p:nvPr/>
        </p:nvSpPr>
        <p:spPr>
          <a:xfrm>
            <a:off x="4035961" y="1916680"/>
            <a:ext cx="6502585" cy="2339102"/>
          </a:xfrm>
          <a:prstGeom prst="rect">
            <a:avLst/>
          </a:prstGeom>
          <a:noFill/>
        </p:spPr>
        <p:txBody>
          <a:bodyPr wrap="square" lIns="121920" tIns="60960" rIns="121920" bIns="60960" anchor="t">
            <a:spAutoFit/>
          </a:bodyPr>
          <a:lstStyle/>
          <a:p>
            <a:pPr marL="456565" indent="-456565">
              <a:buFont typeface="Symbol" panose="05050102010706020507" pitchFamily="18" charset="2"/>
              <a:buChar char=""/>
            </a:pPr>
            <a:r>
              <a:rPr lang="en-US" sz="2400"/>
              <a:t>Client Strategy Lead, Envision Pharma Group</a:t>
            </a:r>
          </a:p>
          <a:p>
            <a:pPr marL="456565" indent="-456565">
              <a:buFont typeface="Symbol" panose="05050102010706020507" pitchFamily="18" charset="2"/>
              <a:buChar char=""/>
            </a:pPr>
            <a:r>
              <a:rPr lang="en-US" sz="2400"/>
              <a:t>16 years in medical communications, driving transformational strategic results through collaborative partnerships</a:t>
            </a:r>
          </a:p>
          <a:p>
            <a:pPr marL="456565" indent="-456565">
              <a:buFont typeface="Symbol" panose="05050102010706020507" pitchFamily="18" charset="2"/>
              <a:buChar char=""/>
            </a:pPr>
            <a:r>
              <a:rPr lang="en-US" sz="2400"/>
              <a:t>Motivated to create innovative, efficient, and effective solutions to each product challenge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AEAB05-6AB2-B0B8-2264-88E78BAFC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8" r="14298"/>
          <a:stretch/>
        </p:blipFill>
        <p:spPr>
          <a:xfrm>
            <a:off x="1322071" y="1635125"/>
            <a:ext cx="2484751" cy="3479801"/>
          </a:xfrm>
          <a:prstGeom prst="ellipse">
            <a:avLst/>
          </a:prstGeom>
          <a:ln w="571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994789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9F9B3556-4CA0-41F1-8192-D09E711E3C51}"/>
              </a:ext>
            </a:extLst>
          </p:cNvPr>
          <p:cNvSpPr txBox="1"/>
          <p:nvPr/>
        </p:nvSpPr>
        <p:spPr>
          <a:xfrm>
            <a:off x="832174" y="651967"/>
            <a:ext cx="10527653" cy="6047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914377">
              <a:lnSpc>
                <a:spcPct val="90000"/>
              </a:lnSpc>
              <a:defRPr/>
            </a:pPr>
            <a:r>
              <a:rPr lang="en-US" sz="3700" b="1">
                <a:solidFill>
                  <a:srgbClr val="F28C11"/>
                </a:solidFill>
                <a:latin typeface="Franklin Gothic Medium" panose="020B0603020102020204"/>
              </a:rPr>
              <a:t>Ann Loftus</a:t>
            </a:r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0B86684-560B-4625-9126-37384A52BFC5}"/>
              </a:ext>
            </a:extLst>
          </p:cNvPr>
          <p:cNvSpPr/>
          <p:nvPr/>
        </p:nvSpPr>
        <p:spPr>
          <a:xfrm>
            <a:off x="288263" y="6469724"/>
            <a:ext cx="579357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7">
              <a:defRPr/>
            </a:pPr>
            <a:r>
              <a:rPr lang="en-US" sz="900">
                <a:solidFill>
                  <a:prstClr val="white"/>
                </a:solidFill>
                <a:latin typeface="Franklin Gothic Book" panose="020B0503020102020204"/>
              </a:rPr>
              <a:t>CMPP, certified medical publications professional; ISMPP, international society of medical publications professional</a:t>
            </a:r>
            <a:endParaRPr lang="en-IN" sz="900">
              <a:solidFill>
                <a:prstClr val="white"/>
              </a:solidFill>
              <a:latin typeface="Franklin Gothic Book" panose="020B050302010202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AB2428-127A-4A02-B0AC-8037CBB5D7D8}"/>
              </a:ext>
            </a:extLst>
          </p:cNvPr>
          <p:cNvSpPr txBox="1"/>
          <p:nvPr/>
        </p:nvSpPr>
        <p:spPr>
          <a:xfrm>
            <a:off x="4035961" y="1916680"/>
            <a:ext cx="6502585" cy="4462760"/>
          </a:xfrm>
          <a:prstGeom prst="rect">
            <a:avLst/>
          </a:prstGeom>
          <a:noFill/>
        </p:spPr>
        <p:txBody>
          <a:bodyPr wrap="square" lIns="121920" tIns="60960" rIns="121920" bIns="60960" anchor="t">
            <a:spAutoFit/>
          </a:bodyPr>
          <a:lstStyle/>
          <a:p>
            <a:pPr marL="456565" indent="-456565">
              <a:buFont typeface="Symbol" panose="05050102010706020507" pitchFamily="18" charset="2"/>
              <a:buChar char=""/>
            </a:pPr>
            <a:r>
              <a:rPr lang="en-US" sz="2400"/>
              <a:t>Sr Director, Publications and Scientific Communications, Blueprint Medicines</a:t>
            </a:r>
          </a:p>
          <a:p>
            <a:pPr marL="456565" indent="-456565">
              <a:buFont typeface="Symbol" panose="05050102010706020507" pitchFamily="18" charset="2"/>
              <a:buChar char=""/>
            </a:pPr>
            <a:r>
              <a:rPr lang="en-US" sz="2400"/>
              <a:t>Over 20 years experience in both agency and pharmaceutical companies</a:t>
            </a:r>
          </a:p>
          <a:p>
            <a:pPr marL="456565" indent="-456565">
              <a:buFont typeface="Symbol" panose="05050102010706020507" pitchFamily="18" charset="2"/>
              <a:buChar char=""/>
            </a:pPr>
            <a:r>
              <a:rPr lang="en-US" sz="2400"/>
              <a:t>Focus on both internal and external resource planning and excellence as well as investigating ways companies of all sizes can adapt and develop process that are "fit for purpose" </a:t>
            </a:r>
          </a:p>
          <a:p>
            <a:pPr marL="456565" indent="-456565">
              <a:buFont typeface="Symbol" panose="05050102010706020507" pitchFamily="18" charset="2"/>
              <a:buChar char=""/>
            </a:pPr>
            <a:r>
              <a:rPr lang="en-US" sz="2400"/>
              <a:t>Long time supporter and ISMPP member</a:t>
            </a:r>
          </a:p>
          <a:p>
            <a:pPr marL="456565" indent="-456565">
              <a:buFont typeface="Symbol" panose="05050102010706020507" pitchFamily="18" charset="2"/>
              <a:buChar char=""/>
            </a:pPr>
            <a:endParaRPr lang="en-US"/>
          </a:p>
          <a:p>
            <a:pPr marL="456565" indent="-456565">
              <a:buFont typeface="Symbol" panose="05050102010706020507" pitchFamily="18" charset="2"/>
              <a:buChar char=""/>
            </a:pPr>
            <a:endParaRPr lang="en-US" sz="24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AEAB05-6AB2-B0B8-2264-88E78BAFC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8" r="14298"/>
          <a:stretch/>
        </p:blipFill>
        <p:spPr>
          <a:xfrm>
            <a:off x="1322071" y="1635125"/>
            <a:ext cx="2484751" cy="3479801"/>
          </a:xfrm>
          <a:prstGeom prst="ellipse">
            <a:avLst/>
          </a:prstGeom>
          <a:ln w="571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159532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9F9B3556-4CA0-41F1-8192-D09E711E3C51}"/>
              </a:ext>
            </a:extLst>
          </p:cNvPr>
          <p:cNvSpPr txBox="1"/>
          <p:nvPr/>
        </p:nvSpPr>
        <p:spPr>
          <a:xfrm>
            <a:off x="832174" y="651967"/>
            <a:ext cx="10527653" cy="6047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914377">
              <a:lnSpc>
                <a:spcPct val="90000"/>
              </a:lnSpc>
              <a:defRPr/>
            </a:pPr>
            <a:r>
              <a:rPr lang="en-US" sz="3700" b="1">
                <a:solidFill>
                  <a:srgbClr val="F28C11"/>
                </a:solidFill>
                <a:latin typeface="Franklin Gothic Medium" panose="020B0603020102020204"/>
              </a:rPr>
              <a:t>Moderator: Tracy Cao</a:t>
            </a:r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0B86684-560B-4625-9126-37384A52BFC5}"/>
              </a:ext>
            </a:extLst>
          </p:cNvPr>
          <p:cNvSpPr/>
          <p:nvPr/>
        </p:nvSpPr>
        <p:spPr>
          <a:xfrm>
            <a:off x="288263" y="6469724"/>
            <a:ext cx="579357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7">
              <a:defRPr/>
            </a:pPr>
            <a:r>
              <a:rPr lang="en-US" sz="900">
                <a:solidFill>
                  <a:prstClr val="white"/>
                </a:solidFill>
                <a:latin typeface="Franklin Gothic Book" panose="020B0503020102020204"/>
              </a:rPr>
              <a:t>CMPP, certified medical publications professional; ISMPP, international society of medical publications professional</a:t>
            </a:r>
            <a:endParaRPr lang="en-IN" sz="900">
              <a:solidFill>
                <a:prstClr val="white"/>
              </a:solidFill>
              <a:latin typeface="Franklin Gothic Book" panose="020B050302010202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AB2428-127A-4A02-B0AC-8037CBB5D7D8}"/>
              </a:ext>
            </a:extLst>
          </p:cNvPr>
          <p:cNvSpPr txBox="1"/>
          <p:nvPr/>
        </p:nvSpPr>
        <p:spPr>
          <a:xfrm>
            <a:off x="4035961" y="1916680"/>
            <a:ext cx="6502585" cy="3077766"/>
          </a:xfrm>
          <a:prstGeom prst="rect">
            <a:avLst/>
          </a:prstGeom>
          <a:noFill/>
        </p:spPr>
        <p:txBody>
          <a:bodyPr wrap="square" lIns="121920" tIns="60960" rIns="121920" bIns="60960" anchor="t">
            <a:spAutoFit/>
          </a:bodyPr>
          <a:lstStyle/>
          <a:p>
            <a:pPr marL="456565" indent="-456565">
              <a:buFont typeface="Symbol" panose="05050102010706020507" pitchFamily="18" charset="2"/>
              <a:buChar char=""/>
            </a:pPr>
            <a:r>
              <a:rPr lang="en-US" sz="2400"/>
              <a:t>Director, Publication Strategy, Johnson &amp; Johnson</a:t>
            </a:r>
          </a:p>
          <a:p>
            <a:pPr marL="456565" indent="-456565">
              <a:buFont typeface="Symbol" panose="05050102010706020507" pitchFamily="18" charset="2"/>
              <a:buChar char=""/>
            </a:pPr>
            <a:r>
              <a:rPr lang="en-US" sz="2400"/>
              <a:t>Over 10 years in scientific communications including publication writing, planning, and strategy</a:t>
            </a:r>
          </a:p>
          <a:p>
            <a:pPr marL="456565" indent="-456565">
              <a:buFont typeface="Symbol" panose="05050102010706020507" pitchFamily="18" charset="2"/>
              <a:buChar char=""/>
            </a:pPr>
            <a:r>
              <a:rPr lang="en-US" sz="2400"/>
              <a:t>Experience in freelance, agency, and pharmaceutical company settings</a:t>
            </a:r>
          </a:p>
          <a:p>
            <a:pPr marL="456565" indent="-456565">
              <a:buFont typeface="Symbol" panose="05050102010706020507" pitchFamily="18" charset="2"/>
              <a:buChar char=""/>
            </a:pPr>
            <a:r>
              <a:rPr lang="en-US" sz="2400"/>
              <a:t>Involved in various ISMPP activities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AEAB05-6AB2-B0B8-2264-88E78BAFC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8" r="14298"/>
          <a:stretch/>
        </p:blipFill>
        <p:spPr>
          <a:xfrm>
            <a:off x="1322071" y="1635125"/>
            <a:ext cx="2484751" cy="3479801"/>
          </a:xfrm>
          <a:prstGeom prst="ellipse">
            <a:avLst/>
          </a:prstGeom>
          <a:ln w="571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983619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364296-4F47-4B80-BE8E-709BBE777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/>
              <a:t>ISMPP Announcements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54B3AC2-C027-437C-9915-938F4F4B87B9}"/>
              </a:ext>
            </a:extLst>
          </p:cNvPr>
          <p:cNvSpPr/>
          <p:nvPr/>
        </p:nvSpPr>
        <p:spPr>
          <a:xfrm>
            <a:off x="928955" y="1516685"/>
            <a:ext cx="9895697" cy="5927328"/>
          </a:xfrm>
          <a:prstGeom prst="rect">
            <a:avLst/>
          </a:prstGeom>
        </p:spPr>
        <p:txBody>
          <a:bodyPr wrap="square" lIns="121920" tIns="60960" rIns="121920" bIns="60960" anchor="t">
            <a:spAutoFit/>
          </a:bodyPr>
          <a:lstStyle/>
          <a:p>
            <a:pPr algn="ctr" defTabSz="914377">
              <a:spcBef>
                <a:spcPts val="800"/>
              </a:spcBef>
              <a:defRPr/>
            </a:pPr>
            <a:r>
              <a:rPr lang="en-US" sz="3600" b="1" spc="-31">
                <a:solidFill>
                  <a:srgbClr val="FF0000"/>
                </a:solidFill>
                <a:latin typeface="Franklin Gothic Demi"/>
                <a:ea typeface="ＭＳ Ｐゴシック"/>
                <a:cs typeface="Calibri"/>
              </a:rPr>
              <a:t>NEW</a:t>
            </a:r>
            <a:r>
              <a:rPr lang="en-US" sz="3600" b="1" spc="-31">
                <a:solidFill>
                  <a:schemeClr val="accent1">
                    <a:lumMod val="75000"/>
                  </a:schemeClr>
                </a:solidFill>
                <a:latin typeface="Franklin Gothic Demi"/>
                <a:ea typeface="ＭＳ Ｐゴシック"/>
                <a:cs typeface="Calibri"/>
              </a:rPr>
              <a:t> ISMPP Academy</a:t>
            </a:r>
            <a:endParaRPr lang="en-US" sz="3600" b="1">
              <a:solidFill>
                <a:schemeClr val="accent1">
                  <a:lumMod val="75000"/>
                </a:schemeClr>
              </a:solidFill>
              <a:latin typeface="Franklin Gothic Demi"/>
              <a:ea typeface="ＭＳ Ｐゴシック"/>
              <a:cs typeface="Calibri"/>
            </a:endParaRPr>
          </a:p>
          <a:p>
            <a:pPr algn="ctr" defTabSz="914377">
              <a:spcBef>
                <a:spcPts val="800"/>
              </a:spcBef>
              <a:defRPr/>
            </a:pPr>
            <a:endParaRPr lang="en-US" sz="800" b="1" spc="-31">
              <a:solidFill>
                <a:srgbClr val="0070C0"/>
              </a:solidFill>
              <a:latin typeface="Franklin Gothic Book"/>
              <a:ea typeface="ＭＳ Ｐゴシック"/>
              <a:cs typeface="Calibri"/>
            </a:endParaRPr>
          </a:p>
          <a:p>
            <a:pPr algn="ctr" defTabSz="914377">
              <a:spcBef>
                <a:spcPts val="800"/>
              </a:spcBef>
              <a:defRPr/>
            </a:pPr>
            <a:r>
              <a:rPr lang="en-US" sz="2400" b="1" spc="-31">
                <a:solidFill>
                  <a:srgbClr val="0070C0"/>
                </a:solidFill>
                <a:latin typeface="Franklin Gothic Book"/>
                <a:ea typeface="ＭＳ Ｐゴシック"/>
                <a:cs typeface="Calibri"/>
              </a:rPr>
              <a:t>Save the date: </a:t>
            </a:r>
            <a:r>
              <a:rPr lang="en-US" sz="2400" b="1" spc="-31">
                <a:solidFill>
                  <a:srgbClr val="0070C0"/>
                </a:solidFill>
                <a:latin typeface="Franklin Gothic Demi"/>
                <a:ea typeface="ＭＳ Ｐゴシック"/>
                <a:cs typeface="Calibri"/>
              </a:rPr>
              <a:t>November 13-14, 2024</a:t>
            </a:r>
            <a:endParaRPr lang="en-US" sz="2400" b="1">
              <a:latin typeface="Franklin Gothic Demi"/>
            </a:endParaRPr>
          </a:p>
          <a:p>
            <a:pPr algn="ctr" defTabSz="914377">
              <a:spcBef>
                <a:spcPts val="800"/>
              </a:spcBef>
              <a:defRPr/>
            </a:pPr>
            <a:r>
              <a:rPr lang="en-US" sz="2400" b="1" spc="-31">
                <a:solidFill>
                  <a:srgbClr val="0070C0"/>
                </a:solidFill>
                <a:latin typeface="Franklin Gothic Book"/>
                <a:ea typeface="ＭＳ Ｐゴシック"/>
                <a:cs typeface="Calibri"/>
              </a:rPr>
              <a:t>Where: </a:t>
            </a:r>
            <a:r>
              <a:rPr lang="en-US" sz="2400" b="1" spc="-31">
                <a:solidFill>
                  <a:srgbClr val="0070C0"/>
                </a:solidFill>
                <a:latin typeface="Franklin Gothic Demi"/>
                <a:ea typeface="ＭＳ Ｐゴシック"/>
                <a:cs typeface="Calibri"/>
              </a:rPr>
              <a:t>Convene at Commerce Square, Two Commerce Square, Philadelphia, PA 19103</a:t>
            </a:r>
            <a:endParaRPr lang="en-US" sz="800">
              <a:solidFill>
                <a:srgbClr val="000000"/>
              </a:solidFill>
              <a:latin typeface="Franklin Gothic Demi"/>
              <a:ea typeface="ＭＳ Ｐゴシック"/>
              <a:cs typeface="Calibri"/>
            </a:endParaRPr>
          </a:p>
          <a:p>
            <a:pPr algn="ctr" defTabSz="914377">
              <a:defRPr/>
            </a:pPr>
            <a:r>
              <a:rPr lang="en-US" sz="2400" b="1" spc="-31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"/>
              </a:rPr>
              <a:t>ISMPP Academy </a:t>
            </a:r>
            <a:r>
              <a:rPr lang="en-US" sz="2400" spc="-31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"/>
              </a:rPr>
              <a:t>is a meeting that will deliver </a:t>
            </a:r>
          </a:p>
          <a:p>
            <a:pPr algn="ctr" defTabSz="914377">
              <a:spcAft>
                <a:spcPts val="600"/>
              </a:spcAft>
              <a:defRPr/>
            </a:pPr>
            <a:r>
              <a:rPr lang="en-US" sz="2400" b="1" spc="-31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"/>
              </a:rPr>
              <a:t>best practices education</a:t>
            </a:r>
            <a:r>
              <a:rPr lang="en-US" sz="2400" spc="-31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"/>
              </a:rPr>
              <a:t> to</a:t>
            </a:r>
            <a:r>
              <a:rPr lang="en-US" sz="2400" b="1" spc="-31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"/>
              </a:rPr>
              <a:t> </a:t>
            </a:r>
            <a:r>
              <a:rPr lang="en-US" sz="2400" spc="-31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"/>
              </a:rPr>
              <a:t>professionals:  </a:t>
            </a:r>
          </a:p>
          <a:p>
            <a:pPr marL="1270" algn="ctr" defTabSz="914377">
              <a:spcAft>
                <a:spcPts val="600"/>
              </a:spcAft>
              <a:defRPr/>
            </a:pPr>
            <a:r>
              <a:rPr lang="en-US" sz="2400" spc="-31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"/>
                <a:sym typeface="Symbol" panose="05050102010706020507" pitchFamily="18" charset="2"/>
              </a:rPr>
              <a:t> </a:t>
            </a:r>
            <a:r>
              <a:rPr lang="en-US" sz="2400" spc="-31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"/>
              </a:rPr>
              <a:t>Who work at biotechnology, small pharma, and medical device companies </a:t>
            </a:r>
            <a:r>
              <a:rPr lang="en-US" sz="2400" spc="-31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"/>
                <a:sym typeface="Symbol" panose="05050102010706020507" pitchFamily="18" charset="2"/>
              </a:rPr>
              <a:t></a:t>
            </a:r>
            <a:endParaRPr lang="en-US" sz="2400" spc="-31">
              <a:solidFill>
                <a:schemeClr val="accent1">
                  <a:lumMod val="75000"/>
                </a:schemeClr>
              </a:solidFill>
              <a:ea typeface="ＭＳ Ｐゴシック"/>
              <a:cs typeface="Calibri"/>
            </a:endParaRPr>
          </a:p>
          <a:p>
            <a:pPr marL="1270" algn="ctr" defTabSz="914377">
              <a:spcAft>
                <a:spcPts val="600"/>
              </a:spcAft>
              <a:defRPr/>
            </a:pPr>
            <a:r>
              <a:rPr lang="en-US" sz="2400" spc="-31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"/>
                <a:sym typeface="Symbol" panose="05050102010706020507" pitchFamily="18" charset="2"/>
              </a:rPr>
              <a:t>  </a:t>
            </a:r>
            <a:r>
              <a:rPr lang="en-US" sz="2400" spc="-31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"/>
              </a:rPr>
              <a:t>Who are newer to the field </a:t>
            </a:r>
            <a:r>
              <a:rPr lang="en-US" sz="2400" spc="-31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"/>
                <a:sym typeface="Symbol" panose="05050102010706020507" pitchFamily="18" charset="2"/>
              </a:rPr>
              <a:t></a:t>
            </a:r>
            <a:endParaRPr lang="en-US" sz="2400" spc="-31">
              <a:solidFill>
                <a:schemeClr val="accent1">
                  <a:lumMod val="75000"/>
                </a:schemeClr>
              </a:solidFill>
              <a:ea typeface="ＭＳ Ｐゴシック"/>
              <a:cs typeface="Calibri"/>
            </a:endParaRPr>
          </a:p>
          <a:p>
            <a:pPr marL="1270" algn="ctr" defTabSz="914377">
              <a:spcAft>
                <a:spcPts val="600"/>
              </a:spcAft>
              <a:defRPr/>
            </a:pPr>
            <a:r>
              <a:rPr lang="en-US" sz="2400" spc="-31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"/>
                <a:sym typeface="Symbol" panose="05050102010706020507" pitchFamily="18" charset="2"/>
              </a:rPr>
              <a:t> </a:t>
            </a:r>
            <a:r>
              <a:rPr lang="en-US" sz="2400" spc="-31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"/>
              </a:rPr>
              <a:t>Who want to build their expertise </a:t>
            </a:r>
            <a:r>
              <a:rPr lang="en-US" sz="2400" spc="-31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"/>
                <a:sym typeface="Symbol" panose="05050102010706020507" pitchFamily="18" charset="2"/>
              </a:rPr>
              <a:t></a:t>
            </a:r>
            <a:r>
              <a:rPr lang="en-US" sz="2400" spc="-31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"/>
              </a:rPr>
              <a:t>  </a:t>
            </a:r>
            <a:endParaRPr lang="en-US" sz="1200" b="1" spc="-31">
              <a:solidFill>
                <a:schemeClr val="accent1">
                  <a:lumMod val="75000"/>
                </a:schemeClr>
              </a:solidFill>
              <a:latin typeface="Franklin Gothic Book"/>
              <a:ea typeface="ＭＳ Ｐゴシック"/>
              <a:cs typeface="Calibri"/>
            </a:endParaRPr>
          </a:p>
          <a:p>
            <a:pPr algn="ctr" defTabSz="914377">
              <a:spcBef>
                <a:spcPts val="800"/>
              </a:spcBef>
              <a:defRPr/>
            </a:pPr>
            <a:r>
              <a:rPr lang="en-US" sz="2800" spc="-31">
                <a:solidFill>
                  <a:srgbClr val="FF0000"/>
                </a:solidFill>
                <a:latin typeface="Franklin Gothic Demi"/>
                <a:ea typeface="ＭＳ Ｐゴシック"/>
                <a:cs typeface="Calibri"/>
              </a:rPr>
              <a:t>Registration is open! </a:t>
            </a:r>
            <a:endParaRPr lang="en-US" sz="2800">
              <a:solidFill>
                <a:srgbClr val="FF0000"/>
              </a:solidFill>
              <a:latin typeface="Franklin Gothic Demi"/>
            </a:endParaRPr>
          </a:p>
          <a:p>
            <a:pPr marL="380365" indent="-380365" defTabSz="914377">
              <a:spcBef>
                <a:spcPts val="800"/>
              </a:spcBef>
              <a:buFont typeface="Arial" panose="020B0604020202020204" pitchFamily="34" charset="0"/>
              <a:buChar char="•"/>
              <a:defRPr/>
            </a:pPr>
            <a:endParaRPr lang="en-US" sz="2650" b="1" spc="-31">
              <a:solidFill>
                <a:srgbClr val="0070C0"/>
              </a:solidFill>
              <a:latin typeface="Franklin Gothic Book"/>
              <a:ea typeface="ＭＳ Ｐゴシック"/>
              <a:cs typeface="Calibri"/>
            </a:endParaRPr>
          </a:p>
          <a:p>
            <a:pPr>
              <a:spcBef>
                <a:spcPts val="800"/>
              </a:spcBef>
              <a:defRPr/>
            </a:pPr>
            <a:endParaRPr lang="en-US" sz="2667" spc="-31">
              <a:latin typeface="Franklin Gothic Book"/>
              <a:ea typeface="ＭＳ Ｐゴシック" pitchFamily="34" charset="-128"/>
              <a:cs typeface="Calibri" pitchFamily="34" charset="0"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EBA44AA-A0DD-0A93-1CA5-DC0EA60BB0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4" name="Graphic 3" descr="Megaphone1 with solid fill">
            <a:extLst>
              <a:ext uri="{FF2B5EF4-FFF2-40B4-BE49-F238E27FC236}">
                <a16:creationId xmlns:a16="http://schemas.microsoft.com/office/drawing/2014/main" id="{727FB416-C30D-9BFD-5675-8925BD5353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9536" y="1205789"/>
            <a:ext cx="1904999" cy="190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31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A3FD4A1C-9821-443E-9CA3-AE73D3D581DE}"/>
              </a:ext>
            </a:extLst>
          </p:cNvPr>
          <p:cNvSpPr/>
          <p:nvPr/>
        </p:nvSpPr>
        <p:spPr>
          <a:xfrm>
            <a:off x="4794567" y="1706225"/>
            <a:ext cx="2647080" cy="4343923"/>
          </a:xfrm>
          <a:custGeom>
            <a:avLst/>
            <a:gdLst>
              <a:gd name="connsiteX0" fmla="*/ 2074820 w 4149640"/>
              <a:gd name="connsiteY0" fmla="*/ 5213650 h 6809667"/>
              <a:gd name="connsiteX1" fmla="*/ 2872829 w 4149640"/>
              <a:gd name="connsiteY1" fmla="*/ 6011659 h 6809667"/>
              <a:gd name="connsiteX2" fmla="*/ 2074820 w 4149640"/>
              <a:gd name="connsiteY2" fmla="*/ 6809667 h 6809667"/>
              <a:gd name="connsiteX3" fmla="*/ 1276812 w 4149640"/>
              <a:gd name="connsiteY3" fmla="*/ 6011659 h 6809667"/>
              <a:gd name="connsiteX4" fmla="*/ 2074820 w 4149640"/>
              <a:gd name="connsiteY4" fmla="*/ 5213650 h 6809667"/>
              <a:gd name="connsiteX5" fmla="*/ 2074820 w 4149640"/>
              <a:gd name="connsiteY5" fmla="*/ 0 h 6809667"/>
              <a:gd name="connsiteX6" fmla="*/ 4149640 w 4149640"/>
              <a:gd name="connsiteY6" fmla="*/ 2074820 h 6809667"/>
              <a:gd name="connsiteX7" fmla="*/ 3418133 w 4149640"/>
              <a:gd name="connsiteY7" fmla="*/ 3656207 h 6809667"/>
              <a:gd name="connsiteX8" fmla="*/ 2872828 w 4149640"/>
              <a:gd name="connsiteY8" fmla="*/ 4119051 h 6809667"/>
              <a:gd name="connsiteX9" fmla="*/ 2872828 w 4149640"/>
              <a:gd name="connsiteY9" fmla="*/ 4814648 h 6809667"/>
              <a:gd name="connsiteX10" fmla="*/ 1276812 w 4149640"/>
              <a:gd name="connsiteY10" fmla="*/ 4814648 h 6809667"/>
              <a:gd name="connsiteX11" fmla="*/ 1276812 w 4149640"/>
              <a:gd name="connsiteY11" fmla="*/ 3382224 h 6809667"/>
              <a:gd name="connsiteX12" fmla="*/ 2074820 w 4149640"/>
              <a:gd name="connsiteY12" fmla="*/ 2703916 h 6809667"/>
              <a:gd name="connsiteX13" fmla="*/ 2384713 w 4149640"/>
              <a:gd name="connsiteY13" fmla="*/ 2440574 h 6809667"/>
              <a:gd name="connsiteX14" fmla="*/ 2553625 w 4149640"/>
              <a:gd name="connsiteY14" fmla="*/ 2074820 h 6809667"/>
              <a:gd name="connsiteX15" fmla="*/ 2074820 w 4149640"/>
              <a:gd name="connsiteY15" fmla="*/ 1596016 h 6809667"/>
              <a:gd name="connsiteX16" fmla="*/ 1596016 w 4149640"/>
              <a:gd name="connsiteY16" fmla="*/ 2074820 h 6809667"/>
              <a:gd name="connsiteX17" fmla="*/ 1596016 w 4149640"/>
              <a:gd name="connsiteY17" fmla="*/ 2274322 h 6809667"/>
              <a:gd name="connsiteX18" fmla="*/ 0 w 4149640"/>
              <a:gd name="connsiteY18" fmla="*/ 2274322 h 6809667"/>
              <a:gd name="connsiteX19" fmla="*/ 0 w 4149640"/>
              <a:gd name="connsiteY19" fmla="*/ 2074820 h 6809667"/>
              <a:gd name="connsiteX20" fmla="*/ 2074820 w 4149640"/>
              <a:gd name="connsiteY20" fmla="*/ 0 h 6809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149640" h="6809667">
                <a:moveTo>
                  <a:pt x="2074820" y="5213650"/>
                </a:moveTo>
                <a:cubicBezTo>
                  <a:pt x="2515548" y="5213650"/>
                  <a:pt x="2872829" y="5570930"/>
                  <a:pt x="2872829" y="6011659"/>
                </a:cubicBezTo>
                <a:cubicBezTo>
                  <a:pt x="2872829" y="6452386"/>
                  <a:pt x="2515548" y="6809667"/>
                  <a:pt x="2074820" y="6809667"/>
                </a:cubicBezTo>
                <a:cubicBezTo>
                  <a:pt x="1634092" y="6809667"/>
                  <a:pt x="1276812" y="6452386"/>
                  <a:pt x="1276812" y="6011659"/>
                </a:cubicBezTo>
                <a:cubicBezTo>
                  <a:pt x="1276812" y="5570930"/>
                  <a:pt x="1634092" y="5213650"/>
                  <a:pt x="2074820" y="5213650"/>
                </a:cubicBezTo>
                <a:close/>
                <a:moveTo>
                  <a:pt x="2074820" y="0"/>
                </a:moveTo>
                <a:cubicBezTo>
                  <a:pt x="3218631" y="0"/>
                  <a:pt x="4149640" y="931009"/>
                  <a:pt x="4149640" y="2074820"/>
                </a:cubicBezTo>
                <a:cubicBezTo>
                  <a:pt x="4149640" y="2683966"/>
                  <a:pt x="3882308" y="3261193"/>
                  <a:pt x="3418133" y="3656207"/>
                </a:cubicBezTo>
                <a:lnTo>
                  <a:pt x="2872828" y="4119051"/>
                </a:lnTo>
                <a:lnTo>
                  <a:pt x="2872828" y="4814648"/>
                </a:lnTo>
                <a:lnTo>
                  <a:pt x="1276812" y="4814648"/>
                </a:lnTo>
                <a:lnTo>
                  <a:pt x="1276812" y="3382224"/>
                </a:lnTo>
                <a:lnTo>
                  <a:pt x="2074820" y="2703916"/>
                </a:lnTo>
                <a:lnTo>
                  <a:pt x="2384713" y="2440574"/>
                </a:lnTo>
                <a:cubicBezTo>
                  <a:pt x="2492444" y="2348803"/>
                  <a:pt x="2553625" y="2215802"/>
                  <a:pt x="2553625" y="2074820"/>
                </a:cubicBezTo>
                <a:cubicBezTo>
                  <a:pt x="2553625" y="1811478"/>
                  <a:pt x="2338163" y="1596016"/>
                  <a:pt x="2074820" y="1596016"/>
                </a:cubicBezTo>
                <a:cubicBezTo>
                  <a:pt x="1811478" y="1596016"/>
                  <a:pt x="1596016" y="1811478"/>
                  <a:pt x="1596016" y="2074820"/>
                </a:cubicBezTo>
                <a:lnTo>
                  <a:pt x="1596016" y="2274322"/>
                </a:lnTo>
                <a:lnTo>
                  <a:pt x="0" y="2274322"/>
                </a:lnTo>
                <a:lnTo>
                  <a:pt x="0" y="2074820"/>
                </a:lnTo>
                <a:cubicBezTo>
                  <a:pt x="0" y="931009"/>
                  <a:pt x="931009" y="0"/>
                  <a:pt x="207482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GB" sz="675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C2C93BE-CE3D-4DE4-B069-C376301A6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/>
              <a:t>How To Ask Questions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44C72608-80B2-43A3-BD8E-50C311A9E3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313983" y="36384"/>
            <a:ext cx="2743200" cy="365125"/>
          </a:xfrm>
        </p:spPr>
        <p:txBody>
          <a:bodyPr/>
          <a:lstStyle/>
          <a:p>
            <a:pPr defTabSz="914377">
              <a:defRPr/>
            </a:pPr>
            <a:fld id="{42AD0A0E-4515-A647-B2E3-7F1B29FB990E}" type="slidenum">
              <a:rPr lang="en-US">
                <a:solidFill>
                  <a:prstClr val="black"/>
                </a:solidFill>
                <a:latin typeface="Franklin Gothic Book" panose="020B0503020102020204"/>
              </a:rPr>
              <a:pPr defTabSz="914377">
                <a:defRPr/>
              </a:pPr>
              <a:t>5</a:t>
            </a:fld>
            <a:endParaRPr lang="en-US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329488" y="5867400"/>
            <a:ext cx="618917" cy="76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F6AFA23-FBDC-4468-A59A-D56F421CFE00}"/>
              </a:ext>
            </a:extLst>
          </p:cNvPr>
          <p:cNvGrpSpPr>
            <a:grpSpLocks/>
          </p:cNvGrpSpPr>
          <p:nvPr/>
        </p:nvGrpSpPr>
        <p:grpSpPr>
          <a:xfrm>
            <a:off x="1295401" y="1777536"/>
            <a:ext cx="9797815" cy="960000"/>
            <a:chOff x="395288" y="6318314"/>
            <a:chExt cx="15749901" cy="1008000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51C084D7-F551-4315-A7A0-4001CAB0044E}"/>
                </a:ext>
              </a:extLst>
            </p:cNvPr>
            <p:cNvSpPr>
              <a:spLocks/>
            </p:cNvSpPr>
            <p:nvPr/>
          </p:nvSpPr>
          <p:spPr>
            <a:xfrm>
              <a:off x="395288" y="6318314"/>
              <a:ext cx="15749901" cy="1008000"/>
            </a:xfrm>
            <a:prstGeom prst="roundRect">
              <a:avLst>
                <a:gd name="adj" fmla="val 11108"/>
              </a:avLst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GB" sz="240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ACDE58D-D053-4AF3-9A84-474269278395}"/>
                </a:ext>
              </a:extLst>
            </p:cNvPr>
            <p:cNvSpPr>
              <a:spLocks/>
            </p:cNvSpPr>
            <p:nvPr/>
          </p:nvSpPr>
          <p:spPr>
            <a:xfrm>
              <a:off x="596481" y="6408313"/>
              <a:ext cx="15347512" cy="828001"/>
            </a:xfrm>
            <a:prstGeom prst="rect">
              <a:avLst/>
            </a:prstGeom>
          </p:spPr>
          <p:txBody>
            <a:bodyPr lIns="0" tIns="18000" rIns="0" bIns="18000" anchor="ctr">
              <a:noAutofit/>
            </a:bodyPr>
            <a:lstStyle/>
            <a:p>
              <a:pPr defTabSz="914377">
                <a:spcAft>
                  <a:spcPts val="1500"/>
                </a:spcAft>
                <a:tabLst>
                  <a:tab pos="2784405" algn="l"/>
                </a:tabLst>
                <a:defRPr/>
              </a:pPr>
              <a:r>
                <a:rPr lang="en-GB" sz="2400">
                  <a:solidFill>
                    <a:prstClr val="black"/>
                  </a:solidFill>
                  <a:latin typeface="Franklin Gothic Book" panose="020B0503020102020204"/>
                </a:rPr>
                <a:t>Feel free to ask a question at any time, however all questions will be held until the end the of the presentation.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7318545-FB83-4C4A-BF86-55A940293317}"/>
              </a:ext>
            </a:extLst>
          </p:cNvPr>
          <p:cNvGrpSpPr>
            <a:grpSpLocks/>
          </p:cNvGrpSpPr>
          <p:nvPr/>
        </p:nvGrpSpPr>
        <p:grpSpPr>
          <a:xfrm>
            <a:off x="1295401" y="2954599"/>
            <a:ext cx="9797815" cy="960000"/>
            <a:chOff x="395288" y="6318314"/>
            <a:chExt cx="15749901" cy="1008000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74D4A3A2-4CC3-4CE0-BCD1-93B258769DE2}"/>
                </a:ext>
              </a:extLst>
            </p:cNvPr>
            <p:cNvSpPr>
              <a:spLocks/>
            </p:cNvSpPr>
            <p:nvPr/>
          </p:nvSpPr>
          <p:spPr>
            <a:xfrm>
              <a:off x="395288" y="6318314"/>
              <a:ext cx="15749901" cy="1008000"/>
            </a:xfrm>
            <a:prstGeom prst="roundRect">
              <a:avLst>
                <a:gd name="adj" fmla="val 11108"/>
              </a:avLst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GB" sz="240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4ECB822-9122-4C41-A74E-9F82C798F7A4}"/>
                </a:ext>
              </a:extLst>
            </p:cNvPr>
            <p:cNvSpPr>
              <a:spLocks/>
            </p:cNvSpPr>
            <p:nvPr/>
          </p:nvSpPr>
          <p:spPr>
            <a:xfrm>
              <a:off x="596481" y="6408313"/>
              <a:ext cx="15347512" cy="828001"/>
            </a:xfrm>
            <a:prstGeom prst="rect">
              <a:avLst/>
            </a:prstGeom>
          </p:spPr>
          <p:txBody>
            <a:bodyPr lIns="0" tIns="18000" rIns="0" bIns="18000" anchor="ctr">
              <a:noAutofit/>
            </a:bodyPr>
            <a:lstStyle/>
            <a:p>
              <a:pPr defTabSz="914377">
                <a:spcAft>
                  <a:spcPts val="1500"/>
                </a:spcAft>
                <a:tabLst>
                  <a:tab pos="2784405" algn="l"/>
                </a:tabLst>
                <a:defRPr/>
              </a:pPr>
              <a:r>
                <a:rPr lang="en-GB" sz="2400" b="1">
                  <a:solidFill>
                    <a:srgbClr val="4472C4"/>
                  </a:solidFill>
                  <a:latin typeface="Franklin Gothic Book" panose="020B0503020102020204"/>
                </a:rPr>
                <a:t>To ask a question</a:t>
              </a:r>
              <a:r>
                <a:rPr lang="en-GB" sz="2400">
                  <a:solidFill>
                    <a:prstClr val="black"/>
                  </a:solidFill>
                  <a:latin typeface="Franklin Gothic Book" panose="020B0503020102020204"/>
                </a:rPr>
                <a:t>, open the Q&amp;A window, type your question into the </a:t>
              </a:r>
              <a:br>
                <a:rPr lang="en-GB" sz="2400">
                  <a:solidFill>
                    <a:prstClr val="black"/>
                  </a:solidFill>
                  <a:latin typeface="Franklin Gothic Book" panose="020B0503020102020204"/>
                </a:rPr>
              </a:br>
              <a:r>
                <a:rPr lang="en-GB" sz="2400">
                  <a:solidFill>
                    <a:prstClr val="black"/>
                  </a:solidFill>
                  <a:latin typeface="Franklin Gothic Book" panose="020B0503020102020204"/>
                </a:rPr>
                <a:t>Q&amp;A box. </a:t>
              </a:r>
              <a:r>
                <a:rPr lang="en-GB" sz="2400" b="1">
                  <a:solidFill>
                    <a:srgbClr val="4472C4"/>
                  </a:solidFill>
                  <a:latin typeface="Franklin Gothic Book" panose="020B0503020102020204"/>
                </a:rPr>
                <a:t>Click Send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5F0C549-3585-4D16-B408-9F8B69CD1A04}"/>
              </a:ext>
            </a:extLst>
          </p:cNvPr>
          <p:cNvGrpSpPr>
            <a:grpSpLocks/>
          </p:cNvGrpSpPr>
          <p:nvPr/>
        </p:nvGrpSpPr>
        <p:grpSpPr>
          <a:xfrm>
            <a:off x="1295401" y="4131661"/>
            <a:ext cx="9797815" cy="960000"/>
            <a:chOff x="395288" y="6318314"/>
            <a:chExt cx="15749901" cy="1008000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A3BF8ABD-6693-48DE-B0B0-29A3F4815509}"/>
                </a:ext>
              </a:extLst>
            </p:cNvPr>
            <p:cNvSpPr>
              <a:spLocks/>
            </p:cNvSpPr>
            <p:nvPr/>
          </p:nvSpPr>
          <p:spPr>
            <a:xfrm>
              <a:off x="395288" y="6318314"/>
              <a:ext cx="15749901" cy="1008000"/>
            </a:xfrm>
            <a:prstGeom prst="roundRect">
              <a:avLst>
                <a:gd name="adj" fmla="val 11108"/>
              </a:avLst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GB" sz="240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D04F53B-1A0F-4202-8274-305B1E5DBD41}"/>
                </a:ext>
              </a:extLst>
            </p:cNvPr>
            <p:cNvSpPr>
              <a:spLocks/>
            </p:cNvSpPr>
            <p:nvPr/>
          </p:nvSpPr>
          <p:spPr>
            <a:xfrm>
              <a:off x="596481" y="6408313"/>
              <a:ext cx="15347512" cy="828001"/>
            </a:xfrm>
            <a:prstGeom prst="rect">
              <a:avLst/>
            </a:prstGeom>
          </p:spPr>
          <p:txBody>
            <a:bodyPr lIns="0" tIns="18000" rIns="0" bIns="18000" anchor="ctr">
              <a:noAutofit/>
            </a:bodyPr>
            <a:lstStyle/>
            <a:p>
              <a:pPr defTabSz="914377">
                <a:spcAft>
                  <a:spcPts val="1500"/>
                </a:spcAft>
                <a:tabLst>
                  <a:tab pos="2784405" algn="l"/>
                </a:tabLst>
                <a:defRPr/>
              </a:pPr>
              <a:r>
                <a:rPr lang="en-GB" sz="2400" b="1">
                  <a:solidFill>
                    <a:srgbClr val="4472C4"/>
                  </a:solidFill>
                  <a:latin typeface="Franklin Gothic Book" panose="020B0503020102020204"/>
                </a:rPr>
                <a:t>Note: </a:t>
              </a:r>
              <a:r>
                <a:rPr lang="en-GB" sz="2400">
                  <a:solidFill>
                    <a:prstClr val="black"/>
                  </a:solidFill>
                  <a:latin typeface="Franklin Gothic Book" panose="020B0503020102020204"/>
                </a:rPr>
                <a:t>Check </a:t>
              </a:r>
              <a:r>
                <a:rPr lang="en-GB" sz="2400" b="1">
                  <a:solidFill>
                    <a:srgbClr val="4472C4"/>
                  </a:solidFill>
                  <a:latin typeface="Franklin Gothic Book" panose="020B0503020102020204"/>
                </a:rPr>
                <a:t>Send Anonymously </a:t>
              </a:r>
              <a:r>
                <a:rPr lang="en-GB" sz="2400">
                  <a:solidFill>
                    <a:prstClr val="black"/>
                  </a:solidFill>
                  <a:latin typeface="Franklin Gothic Book" panose="020B0503020102020204"/>
                </a:rPr>
                <a:t>if you do not want your name attached </a:t>
              </a:r>
              <a:br>
                <a:rPr lang="en-GB" sz="2400">
                  <a:solidFill>
                    <a:prstClr val="black"/>
                  </a:solidFill>
                  <a:latin typeface="Franklin Gothic Book" panose="020B0503020102020204"/>
                </a:rPr>
              </a:br>
              <a:r>
                <a:rPr lang="en-GB" sz="2400">
                  <a:solidFill>
                    <a:prstClr val="black"/>
                  </a:solidFill>
                  <a:latin typeface="Franklin Gothic Book" panose="020B0503020102020204"/>
                </a:rPr>
                <a:t>to your question in the Q&amp;A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6AEAA9D-1FC2-4907-B59F-1AAFBFB44AB9}"/>
              </a:ext>
            </a:extLst>
          </p:cNvPr>
          <p:cNvGrpSpPr>
            <a:grpSpLocks/>
          </p:cNvGrpSpPr>
          <p:nvPr/>
        </p:nvGrpSpPr>
        <p:grpSpPr>
          <a:xfrm>
            <a:off x="1295401" y="5308724"/>
            <a:ext cx="9797815" cy="576000"/>
            <a:chOff x="395288" y="6318314"/>
            <a:chExt cx="15749901" cy="1008000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272B71CD-A552-450C-AF69-E10699086A30}"/>
                </a:ext>
              </a:extLst>
            </p:cNvPr>
            <p:cNvSpPr>
              <a:spLocks/>
            </p:cNvSpPr>
            <p:nvPr/>
          </p:nvSpPr>
          <p:spPr>
            <a:xfrm>
              <a:off x="395288" y="6318314"/>
              <a:ext cx="15749901" cy="1008000"/>
            </a:xfrm>
            <a:prstGeom prst="roundRect">
              <a:avLst>
                <a:gd name="adj" fmla="val 16620"/>
              </a:avLst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GB" sz="240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17A5F58-2D98-4A01-B36B-2207B1F5A0E6}"/>
                </a:ext>
              </a:extLst>
            </p:cNvPr>
            <p:cNvSpPr>
              <a:spLocks/>
            </p:cNvSpPr>
            <p:nvPr/>
          </p:nvSpPr>
          <p:spPr>
            <a:xfrm>
              <a:off x="596481" y="6408313"/>
              <a:ext cx="15347512" cy="828001"/>
            </a:xfrm>
            <a:prstGeom prst="rect">
              <a:avLst/>
            </a:prstGeom>
          </p:spPr>
          <p:txBody>
            <a:bodyPr lIns="0" tIns="18000" rIns="0" bIns="18000" anchor="ctr">
              <a:noAutofit/>
            </a:bodyPr>
            <a:lstStyle/>
            <a:p>
              <a:pPr defTabSz="914377">
                <a:spcAft>
                  <a:spcPts val="1500"/>
                </a:spcAft>
                <a:tabLst>
                  <a:tab pos="2784405" algn="l"/>
                </a:tabLst>
                <a:defRPr/>
              </a:pPr>
              <a:r>
                <a:rPr lang="en-GB" sz="2400">
                  <a:solidFill>
                    <a:prstClr val="black"/>
                  </a:solidFill>
                  <a:latin typeface="Franklin Gothic Book" panose="020B0503020102020204"/>
                </a:rPr>
                <a:t>We will make every effort to respond to all questions live (out loud)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130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7134F-F5D1-4656-8CC1-0FD5B197D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/>
              <a:t>Disclaimer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C78045-050D-4096-BEE3-B6607DCF8D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Information presented reflects the personal knowledge and opinions of the faculty and does not necessarily represent the position of their current or past employers</a:t>
            </a:r>
          </a:p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8DA75C-44EC-42C6-9220-762929D91F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377">
              <a:defRPr/>
            </a:pPr>
            <a:fld id="{42AD0A0E-4515-A647-B2E3-7F1B29FB990E}" type="slidenum">
              <a:rPr lang="en-US">
                <a:solidFill>
                  <a:prstClr val="black"/>
                </a:solidFill>
                <a:latin typeface="Franklin Gothic Book"/>
              </a:rPr>
              <a:pPr defTabSz="914377">
                <a:defRPr/>
              </a:pPr>
              <a:t>6</a:t>
            </a:fld>
            <a:endParaRPr lang="en-US">
              <a:solidFill>
                <a:prstClr val="black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1034187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99FD9-5969-4AB4-9EED-9EB2B7FC1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3AB08-E4BE-4D22-B393-D586B18088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368" y="1647397"/>
            <a:ext cx="9950215" cy="441910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>
                <a:latin typeface="Franklin Gothic Book"/>
              </a:rPr>
              <a:t>By the end of the session, attendees will be able to:</a:t>
            </a:r>
          </a:p>
          <a:p>
            <a:pPr>
              <a:lnSpc>
                <a:spcPct val="100000"/>
              </a:lnSpc>
            </a:pPr>
            <a:r>
              <a:rPr lang="en-US" sz="2400">
                <a:latin typeface="Franklin Gothic Book"/>
              </a:rPr>
              <a:t>Gain an understanding of the different priorities of pharmaceutical companies and publication agencies</a:t>
            </a:r>
          </a:p>
          <a:p>
            <a:pPr>
              <a:lnSpc>
                <a:spcPct val="100000"/>
              </a:lnSpc>
            </a:pPr>
            <a:r>
              <a:rPr lang="en-US" sz="2400">
                <a:latin typeface="Franklin Gothic Book"/>
              </a:rPr>
              <a:t>Recognize the impact of adhering to publications best practices on timelines and budgets (data checks, internal and external reviews, navigating nonresponding authors)</a:t>
            </a:r>
          </a:p>
          <a:p>
            <a:pPr>
              <a:lnSpc>
                <a:spcPct val="100000"/>
              </a:lnSpc>
            </a:pPr>
            <a:r>
              <a:rPr lang="en-US" sz="2400">
                <a:latin typeface="Franklin Gothic Book"/>
              </a:rPr>
              <a:t>Develop insights into challenges of small pharma/biotech working with agencies (limited budgets and resource)</a:t>
            </a:r>
          </a:p>
          <a:p>
            <a:pPr>
              <a:lnSpc>
                <a:spcPct val="100000"/>
              </a:lnSpc>
            </a:pPr>
            <a:r>
              <a:rPr lang="en-US" sz="2400">
                <a:latin typeface="Franklin Gothic Book"/>
              </a:rPr>
              <a:t>Acquire practical strategies for building effective collaborations and achieving publications objectives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44A883-B857-4BA7-B236-7B371BAE72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9F3CE7-12BC-4F55-8C78-3D25B804A499}" type="slidenum">
              <a:rPr lang="en-US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412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34D49A7-A9BB-42F1-AC89-53165E645DCF}"/>
              </a:ext>
            </a:extLst>
          </p:cNvPr>
          <p:cNvSpPr txBox="1"/>
          <p:nvPr/>
        </p:nvSpPr>
        <p:spPr>
          <a:xfrm>
            <a:off x="10951612" y="5619062"/>
            <a:ext cx="124038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914354">
              <a:defRPr/>
            </a:pPr>
            <a:endParaRPr lang="en-US" sz="240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A07A7D3-2950-485F-92B6-BA59BB9BE164}"/>
              </a:ext>
            </a:extLst>
          </p:cNvPr>
          <p:cNvSpPr txBox="1"/>
          <p:nvPr/>
        </p:nvSpPr>
        <p:spPr>
          <a:xfrm>
            <a:off x="241135" y="4133837"/>
            <a:ext cx="1990490" cy="1492716"/>
          </a:xfrm>
          <a:prstGeom prst="rect">
            <a:avLst/>
          </a:prstGeom>
          <a:noFill/>
        </p:spPr>
        <p:txBody>
          <a:bodyPr wrap="square" lIns="121920" tIns="60960" rIns="121920" bIns="60960" anchor="t">
            <a:spAutoFit/>
          </a:bodyPr>
          <a:lstStyle/>
          <a:p>
            <a:pPr algn="ctr" defTabSz="914354">
              <a:defRPr/>
            </a:pPr>
            <a:r>
              <a:rPr lang="en-US" sz="1450" b="1">
                <a:solidFill>
                  <a:srgbClr val="118EDE"/>
                </a:solidFill>
                <a:latin typeface="Arial"/>
                <a:ea typeface="Calibri" panose="020F0502020204030204" pitchFamily="34" charset="0"/>
                <a:cs typeface="Arial"/>
              </a:rPr>
              <a:t>Amy Foreman-Wykert</a:t>
            </a:r>
            <a:br>
              <a:rPr lang="en-US" sz="1450" b="1">
                <a:latin typeface="Arial"/>
                <a:ea typeface="Calibri" panose="020F0502020204030204" pitchFamily="34" charset="0"/>
                <a:cs typeface="Arial"/>
              </a:rPr>
            </a:br>
            <a:r>
              <a:rPr lang="en-US" sz="1200">
                <a:latin typeface="Arial"/>
                <a:ea typeface="Calibri" panose="020F0502020204030204" pitchFamily="34" charset="0"/>
                <a:cs typeface="Arial"/>
              </a:rPr>
              <a:t>Executive Director, Scientific Communications, Inflammation Therapeutic Area, Amgen Inc.</a:t>
            </a:r>
            <a:endParaRPr lang="en-US" sz="1200">
              <a:latin typeface="Arial"/>
              <a:cs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DF3A7F4-2681-4919-AAF6-D556A49A4737}"/>
              </a:ext>
            </a:extLst>
          </p:cNvPr>
          <p:cNvSpPr txBox="1"/>
          <p:nvPr/>
        </p:nvSpPr>
        <p:spPr>
          <a:xfrm>
            <a:off x="6239911" y="4156446"/>
            <a:ext cx="1931701" cy="900246"/>
          </a:xfrm>
          <a:prstGeom prst="rect">
            <a:avLst/>
          </a:prstGeom>
          <a:noFill/>
        </p:spPr>
        <p:txBody>
          <a:bodyPr wrap="square" lIns="121920" tIns="60960" rIns="121920" bIns="60960" anchor="t">
            <a:spAutoFit/>
          </a:bodyPr>
          <a:lstStyle/>
          <a:p>
            <a:pPr algn="ctr" defTabSz="914354">
              <a:defRPr/>
            </a:pPr>
            <a:r>
              <a:rPr lang="en-US" sz="1450" b="1">
                <a:solidFill>
                  <a:srgbClr val="118EDE"/>
                </a:solidFill>
                <a:latin typeface="Arial"/>
                <a:ea typeface="Calibri" panose="020F0502020204030204" pitchFamily="34" charset="0"/>
                <a:cs typeface="Arial"/>
              </a:rPr>
              <a:t>Ashley Metzger</a:t>
            </a:r>
            <a:endParaRPr lang="en-US" sz="1450">
              <a:solidFill>
                <a:srgbClr val="000000"/>
              </a:solidFill>
              <a:latin typeface="Arial"/>
              <a:ea typeface="Calibri" panose="020F0502020204030204" pitchFamily="34" charset="0"/>
              <a:cs typeface="Arial"/>
            </a:endParaRPr>
          </a:p>
          <a:p>
            <a:pPr algn="ctr" defTabSz="914354">
              <a:defRPr/>
            </a:pPr>
            <a:r>
              <a:rPr lang="en-US" sz="1200">
                <a:latin typeface="Arial"/>
                <a:ea typeface="Calibri" panose="020F0502020204030204" pitchFamily="34" charset="0"/>
                <a:cs typeface="Arial"/>
              </a:rPr>
              <a:t>Client Strategy Lead, Envision Pharma Group</a:t>
            </a:r>
            <a:br>
              <a:rPr lang="en-US" sz="1450" b="1">
                <a:latin typeface="Arial"/>
                <a:ea typeface="Calibri" panose="020F0502020204030204" pitchFamily="34" charset="0"/>
                <a:cs typeface="Arial"/>
              </a:rPr>
            </a:br>
            <a:endParaRPr lang="en-US" sz="1200">
              <a:latin typeface="Arial"/>
              <a:cs typeface="Arial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C4A0EA6-4930-4799-B892-C85224217A58}"/>
              </a:ext>
            </a:extLst>
          </p:cNvPr>
          <p:cNvSpPr txBox="1"/>
          <p:nvPr/>
        </p:nvSpPr>
        <p:spPr>
          <a:xfrm>
            <a:off x="2043766" y="4126381"/>
            <a:ext cx="2315529" cy="900246"/>
          </a:xfrm>
          <a:prstGeom prst="rect">
            <a:avLst/>
          </a:prstGeom>
          <a:noFill/>
        </p:spPr>
        <p:txBody>
          <a:bodyPr wrap="square" lIns="121920" tIns="60960" rIns="121920" bIns="60960" anchor="t">
            <a:spAutoFit/>
          </a:bodyPr>
          <a:lstStyle/>
          <a:p>
            <a:pPr algn="ctr" defTabSz="914354">
              <a:defRPr/>
            </a:pPr>
            <a:r>
              <a:rPr lang="en-US" sz="1450" b="1">
                <a:solidFill>
                  <a:srgbClr val="118EDE"/>
                </a:solidFill>
                <a:latin typeface="Arial"/>
                <a:ea typeface="Calibri"/>
                <a:cs typeface="Arial"/>
              </a:rPr>
              <a:t>Alexandra Stirling</a:t>
            </a:r>
            <a:br>
              <a:rPr lang="en-US" sz="1450" b="1">
                <a:latin typeface="Arial"/>
                <a:ea typeface="Calibri" panose="020F0502020204030204" pitchFamily="34" charset="0"/>
                <a:cs typeface="Arial"/>
              </a:rPr>
            </a:br>
            <a:r>
              <a:rPr lang="en-US" sz="1200">
                <a:latin typeface="Arial"/>
                <a:ea typeface="Calibri"/>
                <a:cs typeface="Arial"/>
              </a:rPr>
              <a:t>Medical Communications and Strategy</a:t>
            </a:r>
            <a:br>
              <a:rPr lang="en-US" sz="1200">
                <a:latin typeface="Arial"/>
                <a:ea typeface="Calibri"/>
                <a:cs typeface="Arial"/>
              </a:rPr>
            </a:br>
            <a:r>
              <a:rPr lang="en-US" sz="1200">
                <a:latin typeface="Arial"/>
                <a:ea typeface="Calibri"/>
                <a:cs typeface="Arial"/>
              </a:rPr>
              <a:t>Independent Consultant</a:t>
            </a:r>
            <a:endParaRPr lang="en-US" sz="1200">
              <a:solidFill>
                <a:prstClr val="black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32" name="Title 31">
            <a:extLst>
              <a:ext uri="{FF2B5EF4-FFF2-40B4-BE49-F238E27FC236}">
                <a16:creationId xmlns:a16="http://schemas.microsoft.com/office/drawing/2014/main" id="{6BAE3C97-B8B4-936B-B18C-CA663CF0E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271" y="326335"/>
            <a:ext cx="11217551" cy="994119"/>
          </a:xfrm>
        </p:spPr>
        <p:txBody>
          <a:bodyPr>
            <a:normAutofit/>
          </a:bodyPr>
          <a:lstStyle/>
          <a:p>
            <a:r>
              <a:rPr lang="en-US" sz="4000"/>
              <a:t>Faculty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465BD53-EA6F-4DF1-E837-8C10CA6C4A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086AE3-152A-90CC-2710-45039BE569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1" r="15961"/>
          <a:stretch/>
        </p:blipFill>
        <p:spPr>
          <a:xfrm>
            <a:off x="428994" y="1595989"/>
            <a:ext cx="1614772" cy="2371932"/>
          </a:xfrm>
          <a:prstGeom prst="roundRect">
            <a:avLst/>
          </a:prstGeom>
          <a:ln w="57150">
            <a:solidFill>
              <a:schemeClr val="bg2">
                <a:lumMod val="25000"/>
              </a:schemeClr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59487B1-AD3D-6061-0440-2FBE0DEFB765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86027D-01AA-1FA4-E63F-D5F1A228090D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33A7BD-7A52-8255-DD9B-CFD01F7C96E4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1E3C1A-6F2D-1F35-1254-DAF8B7CAED44}"/>
              </a:ext>
            </a:extLst>
          </p:cNvPr>
          <p:cNvSpPr txBox="1"/>
          <p:nvPr/>
        </p:nvSpPr>
        <p:spPr>
          <a:xfrm>
            <a:off x="4139708" y="4161468"/>
            <a:ext cx="2319791" cy="105413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914354">
              <a:defRPr/>
            </a:pPr>
            <a:r>
              <a:rPr lang="en-US" sz="1450" b="1">
                <a:solidFill>
                  <a:srgbClr val="118EDE"/>
                </a:solidFill>
                <a:latin typeface="Arial"/>
                <a:ea typeface="Calibri" panose="020F0502020204030204" pitchFamily="34" charset="0"/>
                <a:cs typeface="Arial"/>
              </a:rPr>
              <a:t>Nicole Parker</a:t>
            </a:r>
          </a:p>
          <a:p>
            <a:pPr algn="ctr" defTabSz="914354">
              <a:defRPr/>
            </a:pPr>
            <a:r>
              <a:rPr lang="en-US" sz="1200">
                <a:latin typeface="Arial"/>
                <a:ea typeface="Calibri"/>
                <a:cs typeface="Arial"/>
              </a:rPr>
              <a:t>Executive Vice President, Publications Strategy &amp; Transformation, HCG</a:t>
            </a:r>
            <a:br>
              <a:rPr lang="en-US" sz="2400" b="1">
                <a:latin typeface="Arial"/>
                <a:ea typeface="Calibri" panose="020F0502020204030204" pitchFamily="34" charset="0"/>
                <a:cs typeface="Arial"/>
              </a:rPr>
            </a:br>
            <a:endParaRPr lang="en-US" sz="120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F7792D-2232-DBAA-D3E8-B96DA4C66B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1" r="15961"/>
          <a:stretch/>
        </p:blipFill>
        <p:spPr>
          <a:xfrm>
            <a:off x="2407694" y="1609542"/>
            <a:ext cx="1614772" cy="2371932"/>
          </a:xfrm>
          <a:prstGeom prst="roundRect">
            <a:avLst/>
          </a:prstGeom>
          <a:ln w="57150">
            <a:solidFill>
              <a:schemeClr val="bg2">
                <a:lumMod val="25000"/>
              </a:schemeClr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FA71D4A-1186-C7B7-DCC9-FF729BB3A7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1" r="15961"/>
          <a:stretch/>
        </p:blipFill>
        <p:spPr>
          <a:xfrm>
            <a:off x="4457142" y="1609542"/>
            <a:ext cx="1614772" cy="2371932"/>
          </a:xfrm>
          <a:prstGeom prst="roundRect">
            <a:avLst/>
          </a:prstGeom>
          <a:ln w="57150">
            <a:solidFill>
              <a:schemeClr val="bg2">
                <a:lumMod val="25000"/>
              </a:schemeClr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DCE8181-C1E7-58CD-87C4-9AD3816586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1" r="15961"/>
          <a:stretch/>
        </p:blipFill>
        <p:spPr>
          <a:xfrm>
            <a:off x="6372327" y="1625603"/>
            <a:ext cx="1614772" cy="2371932"/>
          </a:xfrm>
          <a:prstGeom prst="roundRect">
            <a:avLst/>
          </a:prstGeom>
          <a:ln w="57150">
            <a:solidFill>
              <a:schemeClr val="bg2">
                <a:lumMod val="25000"/>
              </a:schemeClr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6827226-7774-2E54-DC43-EDE514CD57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1" r="15961"/>
          <a:stretch/>
        </p:blipFill>
        <p:spPr>
          <a:xfrm>
            <a:off x="8310011" y="1625603"/>
            <a:ext cx="1614772" cy="2371932"/>
          </a:xfrm>
          <a:prstGeom prst="roundRect">
            <a:avLst/>
          </a:prstGeom>
          <a:ln w="57150">
            <a:solidFill>
              <a:schemeClr val="bg2">
                <a:lumMod val="25000"/>
              </a:schemeClr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D361AE6-A9DA-7345-5194-58159CC3B7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1" r="15961"/>
          <a:stretch/>
        </p:blipFill>
        <p:spPr>
          <a:xfrm>
            <a:off x="10215536" y="1625603"/>
            <a:ext cx="1614772" cy="2371932"/>
          </a:xfrm>
          <a:prstGeom prst="roundRect">
            <a:avLst/>
          </a:prstGeom>
          <a:ln w="57150">
            <a:solidFill>
              <a:schemeClr val="bg2">
                <a:lumMod val="25000"/>
              </a:schemeClr>
            </a:solidFill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4438CE7-B5DF-5C1D-1A41-B59F045CE884}"/>
              </a:ext>
            </a:extLst>
          </p:cNvPr>
          <p:cNvSpPr txBox="1"/>
          <p:nvPr/>
        </p:nvSpPr>
        <p:spPr>
          <a:xfrm>
            <a:off x="7959632" y="4187223"/>
            <a:ext cx="2315529" cy="8694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54">
              <a:defRPr/>
            </a:pPr>
            <a:r>
              <a:rPr lang="en-US" sz="1450" b="1">
                <a:solidFill>
                  <a:srgbClr val="118EDE"/>
                </a:solidFill>
                <a:latin typeface="Arial"/>
                <a:ea typeface="Calibri" panose="020F0502020204030204" pitchFamily="34" charset="0"/>
                <a:cs typeface="Arial"/>
              </a:rPr>
              <a:t>Ann Loftus</a:t>
            </a:r>
            <a:endParaRPr lang="en-US" sz="1450">
              <a:solidFill>
                <a:srgbClr val="000000"/>
              </a:solidFill>
              <a:latin typeface="Arial"/>
              <a:ea typeface="Calibri" panose="020F0502020204030204" pitchFamily="34" charset="0"/>
              <a:cs typeface="Arial"/>
            </a:endParaRPr>
          </a:p>
          <a:p>
            <a:pPr algn="ctr" defTabSz="914354">
              <a:defRPr/>
            </a:pPr>
            <a:r>
              <a:rPr lang="en-US" sz="1200">
                <a:latin typeface="Arial"/>
                <a:ea typeface="Calibri" panose="020F0502020204030204" pitchFamily="34" charset="0"/>
                <a:cs typeface="Arial"/>
              </a:rPr>
              <a:t>Sr Director, Publications and Scientific Communications, Blueprint Medicines</a:t>
            </a:r>
            <a:endParaRPr lang="en-US" sz="12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4427D7C-3AB4-B802-AFC4-6DB394104CCC}"/>
              </a:ext>
            </a:extLst>
          </p:cNvPr>
          <p:cNvSpPr txBox="1"/>
          <p:nvPr/>
        </p:nvSpPr>
        <p:spPr>
          <a:xfrm>
            <a:off x="10159810" y="4163111"/>
            <a:ext cx="1726224" cy="10926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914354">
              <a:defRPr/>
            </a:pPr>
            <a:r>
              <a:rPr lang="en-US" sz="1450" b="1">
                <a:solidFill>
                  <a:srgbClr val="118EDE"/>
                </a:solidFill>
                <a:latin typeface="Arial"/>
                <a:ea typeface="Calibri"/>
                <a:cs typeface="Arial"/>
              </a:rPr>
              <a:t>Moderator: Tracy Cao</a:t>
            </a:r>
            <a:endParaRPr lang="en-US" sz="1450">
              <a:solidFill>
                <a:srgbClr val="000000"/>
              </a:solidFill>
              <a:latin typeface="Arial"/>
              <a:ea typeface="Calibri"/>
              <a:cs typeface="Arial"/>
            </a:endParaRPr>
          </a:p>
          <a:p>
            <a:pPr algn="ctr" defTabSz="914354">
              <a:defRPr/>
            </a:pPr>
            <a:r>
              <a:rPr lang="en-US" sz="1200">
                <a:latin typeface="Arial"/>
                <a:ea typeface="Calibri" panose="020F0502020204030204" pitchFamily="34" charset="0"/>
                <a:cs typeface="Arial"/>
              </a:rPr>
              <a:t>Director, Publication Strategy, Johnson &amp; Johnson</a:t>
            </a:r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333967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7223BBC-1864-437A-AF1F-E7E98CC59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499" y="742952"/>
            <a:ext cx="7752023" cy="3078163"/>
          </a:xfrm>
        </p:spPr>
        <p:txBody>
          <a:bodyPr>
            <a:normAutofit/>
          </a:bodyPr>
          <a:lstStyle/>
          <a:p>
            <a:r>
              <a:rPr lang="en-US" sz="4500">
                <a:solidFill>
                  <a:srgbClr val="0070C0"/>
                </a:solidFill>
              </a:rPr>
              <a:t>Case study 1: Onboarding a new agency/publications client </a:t>
            </a:r>
            <a:endParaRPr lang="en-US" sz="4500"/>
          </a:p>
        </p:txBody>
      </p:sp>
    </p:spTree>
    <p:extLst>
      <p:ext uri="{BB962C8B-B14F-4D97-AF65-F5344CB8AC3E}">
        <p14:creationId xmlns:p14="http://schemas.microsoft.com/office/powerpoint/2010/main" val="350575472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8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94B8DAAE217E45AC0F6E97E6F6B542" ma:contentTypeVersion="" ma:contentTypeDescription="Create a new document." ma:contentTypeScope="" ma:versionID="07ff29fa62f0862a150b9607454f3c62">
  <xsd:schema xmlns:xsd="http://www.w3.org/2001/XMLSchema" xmlns:xs="http://www.w3.org/2001/XMLSchema" xmlns:p="http://schemas.microsoft.com/office/2006/metadata/properties" xmlns:ns2="8b536f62-3d7d-4d8d-91b2-3529adf13c3e" xmlns:ns3="35222ec3-ce27-4deb-9c60-9a43bcd569ff" xmlns:ns4="88bb9aa8-0f58-4ce7-b670-0c58ce47f445" targetNamespace="http://schemas.microsoft.com/office/2006/metadata/properties" ma:root="true" ma:fieldsID="806e1dc11e3ff16ba1c0df4f6b6918c7" ns2:_="" ns3:_="" ns4:_="">
    <xsd:import namespace="8b536f62-3d7d-4d8d-91b2-3529adf13c3e"/>
    <xsd:import namespace="35222ec3-ce27-4deb-9c60-9a43bcd569ff"/>
    <xsd:import namespace="88bb9aa8-0f58-4ce7-b670-0c58ce47f44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4:TaxCatchAll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536f62-3d7d-4d8d-91b2-3529adf13c3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222ec3-ce27-4deb-9c60-9a43bcd569f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e5fe488b-0749-4c90-bfbe-6f6e50d701c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bb9aa8-0f58-4ce7-b670-0c58ce47f445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30bbf978-bfc1-408e-a50f-91a91c925a8e}" ma:internalName="TaxCatchAll" ma:showField="CatchAllData" ma:web="88bb9aa8-0f58-4ce7-b670-0c58ce47f44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5222ec3-ce27-4deb-9c60-9a43bcd569ff">
      <Terms xmlns="http://schemas.microsoft.com/office/infopath/2007/PartnerControls"/>
    </lcf76f155ced4ddcb4097134ff3c332f>
    <TaxCatchAll xmlns="88bb9aa8-0f58-4ce7-b670-0c58ce47f445" xsi:nil="true"/>
  </documentManagement>
</p:properties>
</file>

<file path=customXml/itemProps1.xml><?xml version="1.0" encoding="utf-8"?>
<ds:datastoreItem xmlns:ds="http://schemas.openxmlformats.org/officeDocument/2006/customXml" ds:itemID="{AFE5F7A0-A72E-4423-9893-4057E53DF2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92E33B1-D3B1-4EB0-8281-FA933E4AC947}">
  <ds:schemaRefs>
    <ds:schemaRef ds:uri="35222ec3-ce27-4deb-9c60-9a43bcd569ff"/>
    <ds:schemaRef ds:uri="88bb9aa8-0f58-4ce7-b670-0c58ce47f445"/>
    <ds:schemaRef ds:uri="8b536f62-3d7d-4d8d-91b2-3529adf13c3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B530CFA-407B-4E6F-A894-373EABDBE37D}">
  <ds:schemaRefs>
    <ds:schemaRef ds:uri="35222ec3-ce27-4deb-9c60-9a43bcd569ff"/>
    <ds:schemaRef ds:uri="88bb9aa8-0f58-4ce7-b670-0c58ce47f445"/>
    <ds:schemaRef ds:uri="8b536f62-3d7d-4d8d-91b2-3529adf13c3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2540</Words>
  <Application>Microsoft Office PowerPoint</Application>
  <PresentationFormat>Widescreen</PresentationFormat>
  <Paragraphs>276</Paragraphs>
  <Slides>36</Slides>
  <Notes>22</Notes>
  <HiddenSlides>0</HiddenSlides>
  <MMClips>0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53" baseType="lpstr">
      <vt:lpstr>ＭＳ Ｐゴシック</vt:lpstr>
      <vt:lpstr>.AppleSystemUIFont</vt:lpstr>
      <vt:lpstr>Arial</vt:lpstr>
      <vt:lpstr>Arial Narrow</vt:lpstr>
      <vt:lpstr>Calibri</vt:lpstr>
      <vt:lpstr>Calibri Light</vt:lpstr>
      <vt:lpstr>Courier New</vt:lpstr>
      <vt:lpstr>Franklin Gothic Book</vt:lpstr>
      <vt:lpstr>Franklin Gothic Demi</vt:lpstr>
      <vt:lpstr>Franklin Gothic Medium</vt:lpstr>
      <vt:lpstr>Libre Franklin</vt:lpstr>
      <vt:lpstr>Libre Franklin Medium</vt:lpstr>
      <vt:lpstr>Symbol</vt:lpstr>
      <vt:lpstr>Wingdings</vt:lpstr>
      <vt:lpstr>Office Theme</vt:lpstr>
      <vt:lpstr>1_Office Theme</vt:lpstr>
      <vt:lpstr>think-cell Slide</vt:lpstr>
      <vt:lpstr>ISMPP University</vt:lpstr>
      <vt:lpstr>PowerPoint Presentation</vt:lpstr>
      <vt:lpstr>ISMPP Announcements</vt:lpstr>
      <vt:lpstr>ISMPP Announcements</vt:lpstr>
      <vt:lpstr>How To Ask Questions</vt:lpstr>
      <vt:lpstr>Disclaimer</vt:lpstr>
      <vt:lpstr>Objectives</vt:lpstr>
      <vt:lpstr>Faculty</vt:lpstr>
      <vt:lpstr>Case study 1: Onboarding a new agency/publications client </vt:lpstr>
      <vt:lpstr>What would you do?</vt:lpstr>
      <vt:lpstr>When onboarding a new agency/client, what is your perspective around initiation of first projects?</vt:lpstr>
      <vt:lpstr>PowerPoint Presentation</vt:lpstr>
      <vt:lpstr>Solution:</vt:lpstr>
      <vt:lpstr>What would you do?</vt:lpstr>
      <vt:lpstr>When onboarding a new client, what is your perspective around timelines and budgets?</vt:lpstr>
      <vt:lpstr>PowerPoint Presentation</vt:lpstr>
      <vt:lpstr>Solution:</vt:lpstr>
      <vt:lpstr>Case study 2: Abstract Submission</vt:lpstr>
      <vt:lpstr>What would you do?</vt:lpstr>
      <vt:lpstr>When working through abstract submission, what is your perspective as it relates to authorship?</vt:lpstr>
      <vt:lpstr>PowerPoint Presentation</vt:lpstr>
      <vt:lpstr>Solution:</vt:lpstr>
      <vt:lpstr>What would you do?</vt:lpstr>
      <vt:lpstr>When working through abstract submission, what is your perspective as it relates to evolving strategy (combining data, adding encore, copyright considerations)?</vt:lpstr>
      <vt:lpstr>PowerPoint Presentation</vt:lpstr>
      <vt:lpstr>Solution:</vt:lpstr>
      <vt:lpstr>Audience Q&amp;A</vt:lpstr>
      <vt:lpstr>Upcoming ISMPP U Webinars</vt:lpstr>
      <vt:lpstr>Thank you for attending!</vt:lpstr>
      <vt:lpstr>Faculty Bios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ISMPP University</dc:title>
  <dc:creator>Kevin Lewis</dc:creator>
  <cp:lastModifiedBy>Kevin Lewis</cp:lastModifiedBy>
  <cp:revision>2</cp:revision>
  <dcterms:created xsi:type="dcterms:W3CDTF">2023-02-15T18:16:07Z</dcterms:created>
  <dcterms:modified xsi:type="dcterms:W3CDTF">2024-08-28T16:35:17Z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0x0101007394B8DAAE217E45AC0F6E97E6F6B542</vt:lpwstr>
  </property>
  <property fmtid="{D5CDD505-2E9C-101B-9397-08002B2CF9AE}" pid="3" name="MediaServiceImageTags">
    <vt:lpwstr/>
  </property>
  <property fmtid="{D5CDD505-2E9C-101B-9397-08002B2CF9AE}" pid="4" name="ArticulateGUID">
    <vt:lpwstr>71FBB745-0102-404A-BCBC-57F15C8894EB</vt:lpwstr>
  </property>
  <property fmtid="{D5CDD505-2E9C-101B-9397-08002B2CF9AE}" pid="5" name="ArticulatePath">
    <vt:lpwstr>https://ismpp.sharepoint.com/Education/Shared Documents/ISMPP U/2024 ISMPP U/6.12.2024 Medcomms Day_AI Evolution/Content/Evolution of AI shell deck 6.10.2024</vt:lpwstr>
  </property>
</Properties>
</file>