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ov" ContentType="video/quicktime"/>
  <Default Extension="png" ContentType="image/png"/>
  <Default Extension="rels" ContentType="application/vnd.openxmlformats-package.relationships+xml"/>
  <Default Extension="vtt" ContentType="text/vtt"/>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notesSlides/notesSlide8.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notesSlides/notesSlide17.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257" r:id="rId3"/>
    <p:sldId id="299" r:id="rId4"/>
    <p:sldId id="300" r:id="rId5"/>
    <p:sldId id="293" r:id="rId6"/>
    <p:sldId id="269" r:id="rId7"/>
    <p:sldId id="268" r:id="rId8"/>
    <p:sldId id="270" r:id="rId9"/>
    <p:sldId id="264" r:id="rId10"/>
    <p:sldId id="271" r:id="rId11"/>
    <p:sldId id="272" r:id="rId12"/>
    <p:sldId id="273" r:id="rId13"/>
    <p:sldId id="301" r:id="rId14"/>
    <p:sldId id="274" r:id="rId15"/>
    <p:sldId id="278" r:id="rId16"/>
    <p:sldId id="279" r:id="rId17"/>
    <p:sldId id="283" r:id="rId18"/>
    <p:sldId id="284" r:id="rId19"/>
    <p:sldId id="286" r:id="rId20"/>
    <p:sldId id="285" r:id="rId21"/>
    <p:sldId id="287" r:id="rId22"/>
    <p:sldId id="288" r:id="rId23"/>
    <p:sldId id="289" r:id="rId24"/>
    <p:sldId id="290" r:id="rId25"/>
    <p:sldId id="291" r:id="rId26"/>
    <p:sldId id="258" r:id="rId27"/>
    <p:sldId id="292" r:id="rId28"/>
    <p:sldId id="295" r:id="rId29"/>
    <p:sldId id="294" r:id="rId30"/>
    <p:sldId id="296" r:id="rId31"/>
    <p:sldId id="302" r:id="rId32"/>
    <p:sldId id="297" r:id="rId33"/>
    <p:sldId id="298" r:id="rId34"/>
    <p:sldId id="282" r:id="rId35"/>
    <p:sldId id="280" r:id="rId36"/>
    <p:sldId id="263" r:id="rId37"/>
    <p:sldId id="277" r:id="rId38"/>
    <p:sldId id="28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54" autoAdjust="0"/>
    <p:restoredTop sz="85155" autoAdjust="0"/>
  </p:normalViewPr>
  <p:slideViewPr>
    <p:cSldViewPr snapToGrid="0">
      <p:cViewPr>
        <p:scale>
          <a:sx n="92" d="100"/>
          <a:sy n="92" d="100"/>
        </p:scale>
        <p:origin x="168" y="328"/>
      </p:cViewPr>
      <p:guideLst/>
    </p:cSldViewPr>
  </p:slideViewPr>
  <p:outlineViewPr>
    <p:cViewPr>
      <p:scale>
        <a:sx n="33" d="100"/>
        <a:sy n="33" d="100"/>
      </p:scale>
      <p:origin x="0" y="-69400"/>
    </p:cViewPr>
  </p:outlineViewPr>
  <p:notesTextViewPr>
    <p:cViewPr>
      <p:scale>
        <a:sx n="1" d="1"/>
        <a:sy n="1" d="1"/>
      </p:scale>
      <p:origin x="0" y="0"/>
    </p:cViewPr>
  </p:notesTextViewPr>
  <p:notesViewPr>
    <p:cSldViewPr snapToGrid="0">
      <p:cViewPr varScale="1">
        <p:scale>
          <a:sx n="86" d="100"/>
          <a:sy n="86" d="100"/>
        </p:scale>
        <p:origin x="3984" y="2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1.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776DBD-51FC-1BC7-8DCA-EAEFF1BCF31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B57FBDB-1576-4CB1-2870-0D6E5AB54F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ED30CE-37B7-FF4A-8658-8282B316DF38}" type="datetimeFigureOut">
              <a:rPr lang="en-US" smtClean="0"/>
              <a:t>6/8/26</a:t>
            </a:fld>
            <a:endParaRPr lang="en-US"/>
          </a:p>
        </p:txBody>
      </p:sp>
      <p:sp>
        <p:nvSpPr>
          <p:cNvPr id="4" name="Footer Placeholder 3">
            <a:extLst>
              <a:ext uri="{FF2B5EF4-FFF2-40B4-BE49-F238E27FC236}">
                <a16:creationId xmlns:a16="http://schemas.microsoft.com/office/drawing/2014/main" id="{AF305FA1-21E9-9818-94AF-9E3FE1B6150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368D0D-E73F-C8A9-2138-357D7638D7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01D7C1-9484-0442-B7B2-0D382047AC5F}" type="slidenum">
              <a:rPr lang="en-US" smtClean="0"/>
              <a:t>‹#›</a:t>
            </a:fld>
            <a:endParaRPr lang="en-US"/>
          </a:p>
        </p:txBody>
      </p:sp>
    </p:spTree>
    <p:extLst>
      <p:ext uri="{BB962C8B-B14F-4D97-AF65-F5344CB8AC3E}">
        <p14:creationId xmlns:p14="http://schemas.microsoft.com/office/powerpoint/2010/main" val="705593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0F0B2-6584-CA48-A89A-9AAC88B5C131}" type="datetimeFigureOut">
              <a:rPr lang="en-US" smtClean="0"/>
              <a:t>6/8/26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09B02B-7AA7-4545-923C-620E5A1F5A84}" type="slidenum">
              <a:rPr lang="en-US" smtClean="0"/>
              <a:t>‹#›</a:t>
            </a:fld>
            <a:endParaRPr lang="en-US"/>
          </a:p>
        </p:txBody>
      </p:sp>
    </p:spTree>
    <p:extLst>
      <p:ext uri="{BB962C8B-B14F-4D97-AF65-F5344CB8AC3E}">
        <p14:creationId xmlns:p14="http://schemas.microsoft.com/office/powerpoint/2010/main" val="1138451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ogle.com/search?q=Idiosyncratic+Communication&amp;rlz=1C5FPAB_enUS1189US1189&amp;oq=examples+of+bodily+emotional+traces+%28BETs%29+deafblind&amp;gs_lcrp=EgZjaHJvbWUyBggAEEUYOTIHCAEQIRigATIHCAIQIRigATIHCAMQIRigATIHCAQQIRiPAjIHCAUQIRiPAtIBCTExNzQ2ajBqN6gCALACAA&amp;sourceid=chrome&amp;ie=UTF-8&amp;mstk=AUtExfBdNRuERnhlmR2UNi1x3gWwWhfyZdNIgb6s_6Vf3BhlFWt74BNdwyNn_ruEc45aRkO57DZoCZtlc-ngKXHtI3J0rYqv4GX_v2aUyMnXJcr8LEGxLxy-y8HFMPehUqNpdhc&amp;csui=3&amp;ved=2ahUKEwiNnI7dq8-TAxUFnCYFHVoTOagQgK4QegQIAxAD"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09B02B-7AA7-4545-923C-620E5A1F5A84}" type="slidenum">
              <a:rPr lang="en-US" smtClean="0"/>
              <a:t>1</a:t>
            </a:fld>
            <a:endParaRPr lang="en-US"/>
          </a:p>
        </p:txBody>
      </p:sp>
    </p:spTree>
    <p:extLst>
      <p:ext uri="{BB962C8B-B14F-4D97-AF65-F5344CB8AC3E}">
        <p14:creationId xmlns:p14="http://schemas.microsoft.com/office/powerpoint/2010/main" val="2083534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Language development begins as an intensely social and sensory process long before children use spoken words, print, braille, or formal signs. For learners who are blind, deafblind, or have low vision, language and emergent literacy often develop through touch, movement, shared experiences, and emotional connection rather than through sight or sound alone. These learners construct meaning by interacting directly with people, objects, and environments they can physically explore, laying the groundwork for symbolic understanding essential to the development of complex literacy skills.</a:t>
            </a:r>
            <a:endParaRPr lang="en-US" b="0" dirty="0">
              <a:effectLst/>
            </a:endParaRPr>
          </a:p>
        </p:txBody>
      </p:sp>
      <p:sp>
        <p:nvSpPr>
          <p:cNvPr id="4" name="Slide Number Placeholder 3"/>
          <p:cNvSpPr>
            <a:spLocks noGrp="1"/>
          </p:cNvSpPr>
          <p:nvPr>
            <p:ph type="sldNum" sz="quarter" idx="5"/>
          </p:nvPr>
        </p:nvSpPr>
        <p:spPr/>
        <p:txBody>
          <a:bodyPr/>
          <a:lstStyle/>
          <a:p>
            <a:fld id="{CA09B02B-7AA7-4545-923C-620E5A1F5A84}" type="slidenum">
              <a:rPr lang="en-US" smtClean="0"/>
              <a:t>2</a:t>
            </a:fld>
            <a:endParaRPr lang="en-US"/>
          </a:p>
        </p:txBody>
      </p:sp>
    </p:spTree>
    <p:extLst>
      <p:ext uri="{BB962C8B-B14F-4D97-AF65-F5344CB8AC3E}">
        <p14:creationId xmlns:p14="http://schemas.microsoft.com/office/powerpoint/2010/main" val="3537379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Example: a learner may begin by reaching toward a favorite object, later progress to using a hand movement to request it and eventually develop a consistent tactile sign to represent it. These progressions illustrate how language and symbolic thinking emerge from meaningful, shared interactions.</a:t>
            </a:r>
            <a:endParaRPr lang="en-US" b="0" dirty="0">
              <a:effectLst/>
            </a:endParaRPr>
          </a:p>
          <a:p>
            <a:pPr rtl="0"/>
            <a:endParaRPr lang="en-US" sz="1200" b="0" i="0" u="none" strike="noStrike" kern="1200" dirty="0">
              <a:solidFill>
                <a:schemeClr val="tx1"/>
              </a:solidFill>
              <a:effectLst/>
              <a:latin typeface="+mn-lt"/>
              <a:ea typeface="+mn-ea"/>
              <a:cs typeface="+mn-cs"/>
            </a:endParaRPr>
          </a:p>
          <a:p>
            <a:pPr rtl="0"/>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A09B02B-7AA7-4545-923C-620E5A1F5A84}" type="slidenum">
              <a:rPr lang="en-US" smtClean="0"/>
              <a:t>3</a:t>
            </a:fld>
            <a:endParaRPr lang="en-US"/>
          </a:p>
        </p:txBody>
      </p:sp>
    </p:spTree>
    <p:extLst>
      <p:ext uri="{BB962C8B-B14F-4D97-AF65-F5344CB8AC3E}">
        <p14:creationId xmlns:p14="http://schemas.microsoft.com/office/powerpoint/2010/main" val="3336277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FA534-DD11-3EEA-C69B-F808AE759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51891-F7DD-882E-2A35-F17395F96F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03D32D-0F99-A515-D9A0-7CBDD74E3DDB}"/>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Does literacy development depend on access, connection, shared meaning, and feeling safe?</a:t>
            </a:r>
          </a:p>
          <a:p>
            <a:pPr rtl="0"/>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903AB3DA-0E73-7D90-6230-F0D96600209A}"/>
              </a:ext>
            </a:extLst>
          </p:cNvPr>
          <p:cNvSpPr>
            <a:spLocks noGrp="1"/>
          </p:cNvSpPr>
          <p:nvPr>
            <p:ph type="sldNum" sz="quarter" idx="5"/>
          </p:nvPr>
        </p:nvSpPr>
        <p:spPr/>
        <p:txBody>
          <a:bodyPr/>
          <a:lstStyle/>
          <a:p>
            <a:fld id="{CA09B02B-7AA7-4545-923C-620E5A1F5A84}" type="slidenum">
              <a:rPr lang="en-US" smtClean="0"/>
              <a:t>4</a:t>
            </a:fld>
            <a:endParaRPr lang="en-US"/>
          </a:p>
        </p:txBody>
      </p:sp>
    </p:spTree>
    <p:extLst>
      <p:ext uri="{BB962C8B-B14F-4D97-AF65-F5344CB8AC3E}">
        <p14:creationId xmlns:p14="http://schemas.microsoft.com/office/powerpoint/2010/main" val="2265081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09B02B-7AA7-4545-923C-620E5A1F5A84}" type="slidenum">
              <a:rPr lang="en-US" smtClean="0"/>
              <a:t>6</a:t>
            </a:fld>
            <a:endParaRPr lang="en-US"/>
          </a:p>
        </p:txBody>
      </p:sp>
    </p:spTree>
    <p:extLst>
      <p:ext uri="{BB962C8B-B14F-4D97-AF65-F5344CB8AC3E}">
        <p14:creationId xmlns:p14="http://schemas.microsoft.com/office/powerpoint/2010/main" val="66592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9D0C7-C1B5-7899-8007-FFFECAA3E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98309-D4A6-8040-0EFD-F00ED6AC51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A3289-8D20-A2B7-FB31-1D1B537E7F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95D6B5-E6FA-53F3-4BB0-BBA6D1E52543}"/>
              </a:ext>
            </a:extLst>
          </p:cNvPr>
          <p:cNvSpPr>
            <a:spLocks noGrp="1"/>
          </p:cNvSpPr>
          <p:nvPr>
            <p:ph type="sldNum" sz="quarter" idx="5"/>
          </p:nvPr>
        </p:nvSpPr>
        <p:spPr/>
        <p:txBody>
          <a:bodyPr/>
          <a:lstStyle/>
          <a:p>
            <a:fld id="{CA09B02B-7AA7-4545-923C-620E5A1F5A84}" type="slidenum">
              <a:rPr lang="en-US" smtClean="0"/>
              <a:t>8</a:t>
            </a:fld>
            <a:endParaRPr lang="en-US"/>
          </a:p>
        </p:txBody>
      </p:sp>
    </p:spTree>
    <p:extLst>
      <p:ext uri="{BB962C8B-B14F-4D97-AF65-F5344CB8AC3E}">
        <p14:creationId xmlns:p14="http://schemas.microsoft.com/office/powerpoint/2010/main" val="3667168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Surface: texture, temperature, flexibility, spatial position, size</a:t>
            </a:r>
            <a:endParaRPr lang="en-US" b="0" dirty="0">
              <a:effectLst/>
            </a:endParaRPr>
          </a:p>
          <a:p>
            <a:pPr rtl="0"/>
            <a:r>
              <a:rPr lang="en-US" sz="1200" b="0" i="0" u="none" strike="noStrike" kern="1200" dirty="0">
                <a:solidFill>
                  <a:schemeClr val="tx1"/>
                </a:solidFill>
                <a:effectLst/>
                <a:latin typeface="+mn-lt"/>
                <a:ea typeface="+mn-ea"/>
                <a:cs typeface="+mn-cs"/>
              </a:rPr>
              <a:t>Body: all circles in the image</a:t>
            </a:r>
            <a:endParaRPr lang="en-US" b="0" dirty="0">
              <a:effectLst/>
            </a:endParaRPr>
          </a:p>
        </p:txBody>
      </p:sp>
      <p:sp>
        <p:nvSpPr>
          <p:cNvPr id="4" name="Slide Number Placeholder 3"/>
          <p:cNvSpPr>
            <a:spLocks noGrp="1"/>
          </p:cNvSpPr>
          <p:nvPr>
            <p:ph type="sldNum" sz="quarter" idx="5"/>
          </p:nvPr>
        </p:nvSpPr>
        <p:spPr/>
        <p:txBody>
          <a:bodyPr/>
          <a:lstStyle/>
          <a:p>
            <a:fld id="{CA09B02B-7AA7-4545-923C-620E5A1F5A84}" type="slidenum">
              <a:rPr lang="en-US" smtClean="0"/>
              <a:t>9</a:t>
            </a:fld>
            <a:endParaRPr lang="en-US"/>
          </a:p>
        </p:txBody>
      </p:sp>
    </p:spTree>
    <p:extLst>
      <p:ext uri="{BB962C8B-B14F-4D97-AF65-F5344CB8AC3E}">
        <p14:creationId xmlns:p14="http://schemas.microsoft.com/office/powerpoint/2010/main" val="3552062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BETs are sensations you receive in different ways through experiences, which creates bodily traces - what you remember of the sensation is what was meaningful to you. It can be, for example, how something felt against your skin, a movement that you did in the activity or a feeling that lingers in the body. The learner can comment on this memory by, for example, touching the place on their body where they felt something. </a:t>
            </a:r>
            <a:endParaRPr lang="en-US" b="0" dirty="0">
              <a:effectLst/>
            </a:endParaRPr>
          </a:p>
          <a:p>
            <a:pPr rtl="0" fontAlgn="base"/>
            <a:endParaRPr lang="en-US" sz="1200" b="0" i="0" u="none" strike="noStrike" kern="1200" dirty="0">
              <a:solidFill>
                <a:schemeClr val="tx1"/>
              </a:solidFill>
              <a:effectLst/>
              <a:latin typeface="+mn-lt"/>
              <a:ea typeface="+mn-ea"/>
              <a:cs typeface="+mn-cs"/>
            </a:endParaRPr>
          </a:p>
          <a:p>
            <a:pPr rtl="0" fontAlgn="base"/>
            <a:r>
              <a:rPr lang="en-US" sz="1200" b="0" i="0" u="sng" strike="noStrike" kern="1200" dirty="0">
                <a:solidFill>
                  <a:schemeClr val="tx1"/>
                </a:solidFill>
                <a:effectLst/>
                <a:latin typeface="+mn-lt"/>
                <a:ea typeface="+mn-ea"/>
                <a:cs typeface="+mn-cs"/>
              </a:rPr>
              <a:t>Recreating Experiences:</a:t>
            </a:r>
            <a:r>
              <a:rPr lang="en-US" sz="1200" b="0" i="0" u="none" strike="noStrike" kern="1200" dirty="0">
                <a:solidFill>
                  <a:schemeClr val="tx1"/>
                </a:solidFill>
                <a:effectLst/>
                <a:latin typeface="+mn-lt"/>
                <a:ea typeface="+mn-ea"/>
                <a:cs typeface="+mn-cs"/>
              </a:rPr>
              <a:t> Moving arms in a specific rhythm to remember playing a drum, or acting out the feeling of sand between toes.</a:t>
            </a:r>
          </a:p>
          <a:p>
            <a:pPr rtl="0" fontAlgn="base"/>
            <a:r>
              <a:rPr lang="en-US" sz="1200" b="0" i="0" u="sng" strike="noStrike" kern="1200" dirty="0">
                <a:solidFill>
                  <a:schemeClr val="tx1"/>
                </a:solidFill>
                <a:effectLst/>
                <a:latin typeface="+mn-lt"/>
                <a:ea typeface="+mn-ea"/>
                <a:cs typeface="+mn-cs"/>
              </a:rPr>
              <a:t>Emotional Memory Traces:</a:t>
            </a:r>
            <a:r>
              <a:rPr lang="en-US" sz="1200" b="0" i="0" u="none" strike="noStrike" kern="1200" dirty="0">
                <a:solidFill>
                  <a:schemeClr val="tx1"/>
                </a:solidFill>
                <a:effectLst/>
                <a:latin typeface="+mn-lt"/>
                <a:ea typeface="+mn-ea"/>
                <a:cs typeface="+mn-cs"/>
              </a:rPr>
              <a:t> A child might repeat a specific movement made when happy, such as tapping their chest to represent a previous joyful interaction, or stiffening their body to recall a fearful or uncomfortable event.</a:t>
            </a:r>
          </a:p>
          <a:p>
            <a:pPr rtl="0" fontAlgn="base"/>
            <a:r>
              <a:rPr lang="en-US" sz="1200" b="0" i="0" u="sng" strike="noStrike" kern="1200" dirty="0">
                <a:solidFill>
                  <a:schemeClr val="tx1"/>
                </a:solidFill>
                <a:effectLst/>
                <a:latin typeface="+mn-lt"/>
                <a:ea typeface="+mn-ea"/>
                <a:cs typeface="+mn-cs"/>
                <a:hlinkClick r:id="rId3"/>
              </a:rPr>
              <a:t>Idiosyncratic Communication</a:t>
            </a:r>
            <a:r>
              <a:rPr lang="en-US" sz="1200" b="0" i="0" u="none" strike="noStrike" kern="1200" dirty="0">
                <a:solidFill>
                  <a:schemeClr val="tx1"/>
                </a:solidFill>
                <a:effectLst/>
                <a:latin typeface="+mn-lt"/>
                <a:ea typeface="+mn-ea"/>
                <a:cs typeface="+mn-cs"/>
              </a:rPr>
              <a:t>: A person might touch their shoulder to indicate a desire to return to a place where they received a gentle pat on the shoulder, or recreate the sensation of water to ask to go swimming.</a:t>
            </a:r>
          </a:p>
        </p:txBody>
      </p:sp>
      <p:sp>
        <p:nvSpPr>
          <p:cNvPr id="4" name="Slide Number Placeholder 3"/>
          <p:cNvSpPr>
            <a:spLocks noGrp="1"/>
          </p:cNvSpPr>
          <p:nvPr>
            <p:ph type="sldNum" sz="quarter" idx="5"/>
          </p:nvPr>
        </p:nvSpPr>
        <p:spPr/>
        <p:txBody>
          <a:bodyPr/>
          <a:lstStyle/>
          <a:p>
            <a:fld id="{CA09B02B-7AA7-4545-923C-620E5A1F5A84}" type="slidenum">
              <a:rPr lang="en-US" smtClean="0"/>
              <a:t>11</a:t>
            </a:fld>
            <a:endParaRPr lang="en-US"/>
          </a:p>
        </p:txBody>
      </p:sp>
    </p:spTree>
    <p:extLst>
      <p:ext uri="{BB962C8B-B14F-4D97-AF65-F5344CB8AC3E}">
        <p14:creationId xmlns:p14="http://schemas.microsoft.com/office/powerpoint/2010/main" val="3720716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Dialogic reading is the process of having a dialogue with students around the text they are reading. This dialogue involves asking questions to help children explore the text at a deeper level, including defining new words, analyzing the components of a story and being able to talk about the text. In other words, dialogic reading is a form of guided and scaffolded reading where the focus is on interpretive and critical comprehension more than on accuracy and fluency. </a:t>
            </a:r>
            <a:endParaRPr lang="en-US" dirty="0"/>
          </a:p>
        </p:txBody>
      </p:sp>
      <p:sp>
        <p:nvSpPr>
          <p:cNvPr id="4" name="Slide Number Placeholder 3"/>
          <p:cNvSpPr>
            <a:spLocks noGrp="1"/>
          </p:cNvSpPr>
          <p:nvPr>
            <p:ph type="sldNum" sz="quarter" idx="5"/>
          </p:nvPr>
        </p:nvSpPr>
        <p:spPr/>
        <p:txBody>
          <a:bodyPr/>
          <a:lstStyle/>
          <a:p>
            <a:fld id="{CA09B02B-7AA7-4545-923C-620E5A1F5A84}" type="slidenum">
              <a:rPr lang="en-US" smtClean="0"/>
              <a:t>12</a:t>
            </a:fld>
            <a:endParaRPr lang="en-US"/>
          </a:p>
        </p:txBody>
      </p:sp>
    </p:spTree>
    <p:extLst>
      <p:ext uri="{BB962C8B-B14F-4D97-AF65-F5344CB8AC3E}">
        <p14:creationId xmlns:p14="http://schemas.microsoft.com/office/powerpoint/2010/main" val="2146348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09B02B-7AA7-4545-923C-620E5A1F5A84}" type="slidenum">
              <a:rPr lang="en-US" smtClean="0"/>
              <a:t>13</a:t>
            </a:fld>
            <a:endParaRPr lang="en-US"/>
          </a:p>
        </p:txBody>
      </p:sp>
    </p:spTree>
    <p:extLst>
      <p:ext uri="{BB962C8B-B14F-4D97-AF65-F5344CB8AC3E}">
        <p14:creationId xmlns:p14="http://schemas.microsoft.com/office/powerpoint/2010/main" val="704088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Although HTP signs may be challenging for communication partners to interpret, particularly those familiar with visually based sign systems, they represent an authentic and conceptually accurate form of communication. Their precision lies in tactile congruence matching between tactile (touch) sensations and another sensory modality (visual or auditory)</a:t>
            </a:r>
            <a:endParaRPr lang="en-US" b="0" dirty="0">
              <a:effectLst/>
            </a:endParaRPr>
          </a:p>
        </p:txBody>
      </p:sp>
      <p:sp>
        <p:nvSpPr>
          <p:cNvPr id="4" name="Slide Number Placeholder 3"/>
          <p:cNvSpPr>
            <a:spLocks noGrp="1"/>
          </p:cNvSpPr>
          <p:nvPr>
            <p:ph type="sldNum" sz="quarter" idx="5"/>
          </p:nvPr>
        </p:nvSpPr>
        <p:spPr/>
        <p:txBody>
          <a:bodyPr/>
          <a:lstStyle/>
          <a:p>
            <a:fld id="{CA09B02B-7AA7-4545-923C-620E5A1F5A84}" type="slidenum">
              <a:rPr lang="en-US" smtClean="0"/>
              <a:t>14</a:t>
            </a:fld>
            <a:endParaRPr lang="en-US"/>
          </a:p>
        </p:txBody>
      </p:sp>
    </p:spTree>
    <p:extLst>
      <p:ext uri="{BB962C8B-B14F-4D97-AF65-F5344CB8AC3E}">
        <p14:creationId xmlns:p14="http://schemas.microsoft.com/office/powerpoint/2010/main" val="1573761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HTP signs reflect concept formation through tactile analysis, a critical precursor to reading comprehension and written expression. Through intensive tactile exploration, learners identify essential features of objects, supporting the development of semantic precision needed for literacy.</a:t>
            </a:r>
            <a:endParaRPr lang="en-US" b="0" dirty="0">
              <a:effectLst/>
            </a:endParaRPr>
          </a:p>
        </p:txBody>
      </p:sp>
      <p:sp>
        <p:nvSpPr>
          <p:cNvPr id="4" name="Slide Number Placeholder 3"/>
          <p:cNvSpPr>
            <a:spLocks noGrp="1"/>
          </p:cNvSpPr>
          <p:nvPr>
            <p:ph type="sldNum" sz="quarter" idx="5"/>
          </p:nvPr>
        </p:nvSpPr>
        <p:spPr/>
        <p:txBody>
          <a:bodyPr/>
          <a:lstStyle/>
          <a:p>
            <a:fld id="{CA09B02B-7AA7-4545-923C-620E5A1F5A84}" type="slidenum">
              <a:rPr lang="en-US" smtClean="0"/>
              <a:t>15</a:t>
            </a:fld>
            <a:endParaRPr lang="en-US"/>
          </a:p>
        </p:txBody>
      </p:sp>
    </p:spTree>
    <p:extLst>
      <p:ext uri="{BB962C8B-B14F-4D97-AF65-F5344CB8AC3E}">
        <p14:creationId xmlns:p14="http://schemas.microsoft.com/office/powerpoint/2010/main" val="1088530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a:t>
            </a:r>
          </a:p>
        </p:txBody>
      </p:sp>
      <p:sp>
        <p:nvSpPr>
          <p:cNvPr id="4" name="Slide Number Placeholder 3"/>
          <p:cNvSpPr>
            <a:spLocks noGrp="1"/>
          </p:cNvSpPr>
          <p:nvPr>
            <p:ph type="sldNum" sz="quarter" idx="5"/>
          </p:nvPr>
        </p:nvSpPr>
        <p:spPr/>
        <p:txBody>
          <a:bodyPr/>
          <a:lstStyle/>
          <a:p>
            <a:fld id="{CA09B02B-7AA7-4545-923C-620E5A1F5A84}" type="slidenum">
              <a:rPr lang="en-US" smtClean="0"/>
              <a:t>16</a:t>
            </a:fld>
            <a:endParaRPr lang="en-US"/>
          </a:p>
        </p:txBody>
      </p:sp>
    </p:spTree>
    <p:extLst>
      <p:ext uri="{BB962C8B-B14F-4D97-AF65-F5344CB8AC3E}">
        <p14:creationId xmlns:p14="http://schemas.microsoft.com/office/powerpoint/2010/main" val="1339600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09B02B-7AA7-4545-923C-620E5A1F5A84}" type="slidenum">
              <a:rPr lang="en-US" smtClean="0"/>
              <a:t>17</a:t>
            </a:fld>
            <a:endParaRPr lang="en-US"/>
          </a:p>
        </p:txBody>
      </p:sp>
    </p:spTree>
    <p:extLst>
      <p:ext uri="{BB962C8B-B14F-4D97-AF65-F5344CB8AC3E}">
        <p14:creationId xmlns:p14="http://schemas.microsoft.com/office/powerpoint/2010/main" val="2721568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Sequencing, narrative, expressive communication on a shared experience, memory retrieval</a:t>
            </a:r>
          </a:p>
        </p:txBody>
      </p:sp>
      <p:sp>
        <p:nvSpPr>
          <p:cNvPr id="4" name="Slide Number Placeholder 3"/>
          <p:cNvSpPr>
            <a:spLocks noGrp="1"/>
          </p:cNvSpPr>
          <p:nvPr>
            <p:ph type="sldNum" sz="quarter" idx="5"/>
          </p:nvPr>
        </p:nvSpPr>
        <p:spPr/>
        <p:txBody>
          <a:bodyPr/>
          <a:lstStyle/>
          <a:p>
            <a:fld id="{CA09B02B-7AA7-4545-923C-620E5A1F5A84}" type="slidenum">
              <a:rPr lang="en-US" smtClean="0"/>
              <a:t>19</a:t>
            </a:fld>
            <a:endParaRPr lang="en-US"/>
          </a:p>
        </p:txBody>
      </p:sp>
    </p:spTree>
    <p:extLst>
      <p:ext uri="{BB962C8B-B14F-4D97-AF65-F5344CB8AC3E}">
        <p14:creationId xmlns:p14="http://schemas.microsoft.com/office/powerpoint/2010/main" val="2683426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Signs as perceived represent early orthographic variation, similar to invented spelling or emergent handwriting in sighted learners. They demonstrate that the learner understands language as a system that can be represented, even when forms differ from conventional models.</a:t>
            </a:r>
            <a:endParaRPr lang="en-US" b="0" dirty="0">
              <a:effectLst/>
            </a:endParaRPr>
          </a:p>
        </p:txBody>
      </p:sp>
      <p:sp>
        <p:nvSpPr>
          <p:cNvPr id="4" name="Slide Number Placeholder 3"/>
          <p:cNvSpPr>
            <a:spLocks noGrp="1"/>
          </p:cNvSpPr>
          <p:nvPr>
            <p:ph type="sldNum" sz="quarter" idx="5"/>
          </p:nvPr>
        </p:nvSpPr>
        <p:spPr/>
        <p:txBody>
          <a:bodyPr/>
          <a:lstStyle/>
          <a:p>
            <a:fld id="{CA09B02B-7AA7-4545-923C-620E5A1F5A84}" type="slidenum">
              <a:rPr lang="en-US" smtClean="0"/>
              <a:t>21</a:t>
            </a:fld>
            <a:endParaRPr lang="en-US"/>
          </a:p>
        </p:txBody>
      </p:sp>
    </p:spTree>
    <p:extLst>
      <p:ext uri="{BB962C8B-B14F-4D97-AF65-F5344CB8AC3E}">
        <p14:creationId xmlns:p14="http://schemas.microsoft.com/office/powerpoint/2010/main" val="2267891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Conventional signs provide access to shared linguistic structures, enabling learners to participate in culturally recognized language systems.</a:t>
            </a:r>
            <a:endParaRPr lang="en-US" b="0" dirty="0">
              <a:effectLst/>
            </a:endParaRPr>
          </a:p>
        </p:txBody>
      </p:sp>
      <p:sp>
        <p:nvSpPr>
          <p:cNvPr id="4" name="Slide Number Placeholder 3"/>
          <p:cNvSpPr>
            <a:spLocks noGrp="1"/>
          </p:cNvSpPr>
          <p:nvPr>
            <p:ph type="sldNum" sz="quarter" idx="5"/>
          </p:nvPr>
        </p:nvSpPr>
        <p:spPr/>
        <p:txBody>
          <a:bodyPr/>
          <a:lstStyle/>
          <a:p>
            <a:fld id="{CA09B02B-7AA7-4545-923C-620E5A1F5A84}" type="slidenum">
              <a:rPr lang="en-US" smtClean="0"/>
              <a:t>23</a:t>
            </a:fld>
            <a:endParaRPr lang="en-US"/>
          </a:p>
        </p:txBody>
      </p:sp>
    </p:spTree>
    <p:extLst>
      <p:ext uri="{BB962C8B-B14F-4D97-AF65-F5344CB8AC3E}">
        <p14:creationId xmlns:p14="http://schemas.microsoft.com/office/powerpoint/2010/main" val="33479029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Tactile Sign Language involves adapting visual sign language into an accessible tactile format, including modifications related to signing space, grammar, hand shapes, reading signs and utterances, and articulation place (Bennett et al., 2022, 2025).</a:t>
            </a:r>
          </a:p>
        </p:txBody>
      </p:sp>
      <p:sp>
        <p:nvSpPr>
          <p:cNvPr id="4" name="Slide Number Placeholder 3"/>
          <p:cNvSpPr>
            <a:spLocks noGrp="1"/>
          </p:cNvSpPr>
          <p:nvPr>
            <p:ph type="sldNum" sz="quarter" idx="5"/>
          </p:nvPr>
        </p:nvSpPr>
        <p:spPr/>
        <p:txBody>
          <a:bodyPr/>
          <a:lstStyle/>
          <a:p>
            <a:fld id="{CA09B02B-7AA7-4545-923C-620E5A1F5A84}" type="slidenum">
              <a:rPr lang="en-US" smtClean="0"/>
              <a:t>24</a:t>
            </a:fld>
            <a:endParaRPr lang="en-US"/>
          </a:p>
        </p:txBody>
      </p:sp>
    </p:spTree>
    <p:extLst>
      <p:ext uri="{BB962C8B-B14F-4D97-AF65-F5344CB8AC3E}">
        <p14:creationId xmlns:p14="http://schemas.microsoft.com/office/powerpoint/2010/main" val="3438296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Through tactile sign language, learners develop a robust language system that supports later engagement with braille, tactile graphics, and written text.</a:t>
            </a:r>
            <a:endParaRPr lang="en-US" b="0" dirty="0">
              <a:effectLst/>
            </a:endParaRPr>
          </a:p>
        </p:txBody>
      </p:sp>
      <p:sp>
        <p:nvSpPr>
          <p:cNvPr id="4" name="Slide Number Placeholder 3"/>
          <p:cNvSpPr>
            <a:spLocks noGrp="1"/>
          </p:cNvSpPr>
          <p:nvPr>
            <p:ph type="sldNum" sz="quarter" idx="5"/>
          </p:nvPr>
        </p:nvSpPr>
        <p:spPr/>
        <p:txBody>
          <a:bodyPr/>
          <a:lstStyle/>
          <a:p>
            <a:fld id="{CA09B02B-7AA7-4545-923C-620E5A1F5A84}" type="slidenum">
              <a:rPr lang="en-US" smtClean="0"/>
              <a:t>25</a:t>
            </a:fld>
            <a:endParaRPr lang="en-US"/>
          </a:p>
        </p:txBody>
      </p:sp>
    </p:spTree>
    <p:extLst>
      <p:ext uri="{BB962C8B-B14F-4D97-AF65-F5344CB8AC3E}">
        <p14:creationId xmlns:p14="http://schemas.microsoft.com/office/powerpoint/2010/main" val="740224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The third subcategory of </a:t>
            </a:r>
            <a:r>
              <a:rPr lang="en-US" sz="1200" b="0" i="1" u="none" strike="noStrike" kern="1200" dirty="0">
                <a:solidFill>
                  <a:schemeClr val="tx1"/>
                </a:solidFill>
                <a:effectLst/>
                <a:latin typeface="+mn-lt"/>
                <a:ea typeface="+mn-ea"/>
                <a:cs typeface="+mn-cs"/>
              </a:rPr>
              <a:t>the Circle Model </a:t>
            </a:r>
            <a:r>
              <a:rPr lang="en-US" sz="1200" b="0" i="0" u="none" strike="noStrike" kern="1200" dirty="0">
                <a:solidFill>
                  <a:schemeClr val="tx1"/>
                </a:solidFill>
                <a:effectLst/>
                <a:latin typeface="+mn-lt"/>
                <a:ea typeface="+mn-ea"/>
                <a:cs typeface="+mn-cs"/>
              </a:rPr>
              <a:t>refers to how individuals navigate, position themselves, and interact with objects and their surrounding environment. The learning environment and bodily positioning play a critical role in how information is accessed, interpreted, and used for learning, and in how learners participate meaningfully in shared reading and literacy experiences. These elements support joint attention, turn-taking, and the co-construction of shared meaning, foundational processes in emergent literacy development.</a:t>
            </a:r>
            <a:endParaRPr lang="en-US" b="0" dirty="0">
              <a:effectLst/>
            </a:endParaRPr>
          </a:p>
        </p:txBody>
      </p:sp>
      <p:sp>
        <p:nvSpPr>
          <p:cNvPr id="4" name="Slide Number Placeholder 3"/>
          <p:cNvSpPr>
            <a:spLocks noGrp="1"/>
          </p:cNvSpPr>
          <p:nvPr>
            <p:ph type="sldNum" sz="quarter" idx="5"/>
          </p:nvPr>
        </p:nvSpPr>
        <p:spPr/>
        <p:txBody>
          <a:bodyPr/>
          <a:lstStyle/>
          <a:p>
            <a:fld id="{CA09B02B-7AA7-4545-923C-620E5A1F5A84}" type="slidenum">
              <a:rPr lang="en-US" smtClean="0"/>
              <a:t>26</a:t>
            </a:fld>
            <a:endParaRPr lang="en-US"/>
          </a:p>
        </p:txBody>
      </p:sp>
    </p:spTree>
    <p:extLst>
      <p:ext uri="{BB962C8B-B14F-4D97-AF65-F5344CB8AC3E}">
        <p14:creationId xmlns:p14="http://schemas.microsoft.com/office/powerpoint/2010/main" val="3328558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strike="noStrike" kern="1200" dirty="0">
                <a:solidFill>
                  <a:schemeClr val="tx1"/>
                </a:solidFill>
                <a:effectLst/>
                <a:latin typeface="+mn-lt"/>
                <a:ea typeface="+mn-ea"/>
                <a:cs typeface="+mn-cs"/>
              </a:rPr>
              <a:t>Important to discuss the 2 main types of human science and communication haptics:</a:t>
            </a:r>
          </a:p>
          <a:p>
            <a:r>
              <a:rPr lang="en-US" sz="1200" b="1" u="none" strike="noStrike" kern="1200" dirty="0">
                <a:solidFill>
                  <a:schemeClr val="tx1"/>
                </a:solidFill>
                <a:effectLst/>
                <a:latin typeface="+mn-lt"/>
                <a:ea typeface="+mn-ea"/>
                <a:cs typeface="+mn-cs"/>
              </a:rPr>
              <a:t>Haptic Perception:</a:t>
            </a:r>
            <a:r>
              <a:rPr lang="en-US" sz="1200" b="0" u="none" strike="noStrike" kern="1200" dirty="0">
                <a:solidFill>
                  <a:schemeClr val="tx1"/>
                </a:solidFill>
                <a:effectLst/>
                <a:latin typeface="+mn-lt"/>
                <a:ea typeface="+mn-ea"/>
                <a:cs typeface="+mn-cs"/>
              </a:rPr>
              <a:t> The biological and psychological process of recognizing and manipulating objects through the sense of touch.</a:t>
            </a:r>
          </a:p>
          <a:p>
            <a:r>
              <a:rPr lang="en-US" sz="1200" b="1" u="none" strike="noStrike" kern="1200" dirty="0">
                <a:solidFill>
                  <a:schemeClr val="tx1"/>
                </a:solidFill>
                <a:effectLst/>
                <a:latin typeface="+mn-lt"/>
                <a:ea typeface="+mn-ea"/>
                <a:cs typeface="+mn-cs"/>
              </a:rPr>
              <a:t>Haptic Communication:</a:t>
            </a:r>
            <a:r>
              <a:rPr lang="en-US" sz="1200" b="0" u="none" strike="noStrike" kern="1200" dirty="0">
                <a:solidFill>
                  <a:schemeClr val="tx1"/>
                </a:solidFill>
                <a:effectLst/>
                <a:latin typeface="+mn-lt"/>
                <a:ea typeface="+mn-ea"/>
                <a:cs typeface="+mn-cs"/>
              </a:rPr>
              <a:t> Non-verbal communication via touch, such as a handshake, a pat on the back, or a caress.</a:t>
            </a:r>
            <a:endParaRPr lang="en-US" dirty="0"/>
          </a:p>
          <a:p>
            <a:r>
              <a:rPr lang="en-US" dirty="0"/>
              <a:t>https://</a:t>
            </a:r>
            <a:r>
              <a:rPr lang="en-US" dirty="0" err="1"/>
              <a:t>www.helenkeller.org</a:t>
            </a:r>
            <a:r>
              <a:rPr lang="en-US" dirty="0"/>
              <a:t>/resources/haptics-demonstration-videos/ </a:t>
            </a:r>
          </a:p>
        </p:txBody>
      </p:sp>
      <p:sp>
        <p:nvSpPr>
          <p:cNvPr id="4" name="Slide Number Placeholder 3"/>
          <p:cNvSpPr>
            <a:spLocks noGrp="1"/>
          </p:cNvSpPr>
          <p:nvPr>
            <p:ph type="sldNum" sz="quarter" idx="5"/>
          </p:nvPr>
        </p:nvSpPr>
        <p:spPr/>
        <p:txBody>
          <a:bodyPr/>
          <a:lstStyle/>
          <a:p>
            <a:fld id="{CA09B02B-7AA7-4545-923C-620E5A1F5A84}" type="slidenum">
              <a:rPr lang="en-US" smtClean="0"/>
              <a:t>27</a:t>
            </a:fld>
            <a:endParaRPr lang="en-US"/>
          </a:p>
        </p:txBody>
      </p:sp>
    </p:spTree>
    <p:extLst>
      <p:ext uri="{BB962C8B-B14F-4D97-AF65-F5344CB8AC3E}">
        <p14:creationId xmlns:p14="http://schemas.microsoft.com/office/powerpoint/2010/main" val="2183105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09B02B-7AA7-4545-923C-620E5A1F5A84}" type="slidenum">
              <a:rPr lang="en-US" smtClean="0"/>
              <a:t>30</a:t>
            </a:fld>
            <a:endParaRPr lang="en-US"/>
          </a:p>
        </p:txBody>
      </p:sp>
    </p:spTree>
    <p:extLst>
      <p:ext uri="{BB962C8B-B14F-4D97-AF65-F5344CB8AC3E}">
        <p14:creationId xmlns:p14="http://schemas.microsoft.com/office/powerpoint/2010/main" val="4490060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Activity: show laughing in </a:t>
            </a:r>
            <a:r>
              <a:rPr lang="en-US" sz="1200" b="0" i="0" u="none" strike="noStrike" kern="1200" dirty="0" err="1">
                <a:solidFill>
                  <a:schemeClr val="tx1"/>
                </a:solidFill>
                <a:effectLst/>
                <a:latin typeface="+mn-lt"/>
                <a:ea typeface="+mn-ea"/>
                <a:cs typeface="+mn-cs"/>
              </a:rPr>
              <a:t>Protactile</a:t>
            </a:r>
            <a:r>
              <a:rPr lang="en-US" sz="1200" b="0" i="0" u="none" strike="noStrike" kern="1200" dirty="0">
                <a:solidFill>
                  <a:schemeClr val="tx1"/>
                </a:solidFill>
                <a:effectLst/>
                <a:latin typeface="+mn-lt"/>
                <a:ea typeface="+mn-ea"/>
                <a:cs typeface="+mn-cs"/>
              </a:rPr>
              <a:t> (flutter or gentle scratches) : Communicate laughing: 1. Mildly funny 2. Hilarious 3. Not funny?</a:t>
            </a:r>
            <a:endParaRPr lang="en-US" dirty="0"/>
          </a:p>
          <a:p>
            <a:endParaRPr lang="en-US" dirty="0"/>
          </a:p>
        </p:txBody>
      </p:sp>
      <p:sp>
        <p:nvSpPr>
          <p:cNvPr id="4" name="Slide Number Placeholder 3"/>
          <p:cNvSpPr>
            <a:spLocks noGrp="1"/>
          </p:cNvSpPr>
          <p:nvPr>
            <p:ph type="sldNum" sz="quarter" idx="5"/>
          </p:nvPr>
        </p:nvSpPr>
        <p:spPr/>
        <p:txBody>
          <a:bodyPr/>
          <a:lstStyle/>
          <a:p>
            <a:fld id="{CA09B02B-7AA7-4545-923C-620E5A1F5A84}" type="slidenum">
              <a:rPr lang="en-US" smtClean="0"/>
              <a:t>31</a:t>
            </a:fld>
            <a:endParaRPr lang="en-US"/>
          </a:p>
        </p:txBody>
      </p:sp>
    </p:spTree>
    <p:extLst>
      <p:ext uri="{BB962C8B-B14F-4D97-AF65-F5344CB8AC3E}">
        <p14:creationId xmlns:p14="http://schemas.microsoft.com/office/powerpoint/2010/main" val="1196251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A09B02B-7AA7-4545-923C-620E5A1F5A84}" type="slidenum">
              <a:rPr lang="en-US" smtClean="0"/>
              <a:t>36</a:t>
            </a:fld>
            <a:endParaRPr lang="en-US"/>
          </a:p>
        </p:txBody>
      </p:sp>
    </p:spTree>
    <p:extLst>
      <p:ext uri="{BB962C8B-B14F-4D97-AF65-F5344CB8AC3E}">
        <p14:creationId xmlns:p14="http://schemas.microsoft.com/office/powerpoint/2010/main" val="210351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A09B02B-7AA7-4545-923C-620E5A1F5A84}" type="slidenum">
              <a:rPr lang="en-US" smtClean="0"/>
              <a:t>38</a:t>
            </a:fld>
            <a:endParaRPr lang="en-US"/>
          </a:p>
        </p:txBody>
      </p:sp>
    </p:spTree>
    <p:extLst>
      <p:ext uri="{BB962C8B-B14F-4D97-AF65-F5344CB8AC3E}">
        <p14:creationId xmlns:p14="http://schemas.microsoft.com/office/powerpoint/2010/main" val="31699918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0A8C-CDD3-240F-073C-91014435D2FD}"/>
              </a:ext>
            </a:extLst>
          </p:cNvPr>
          <p:cNvSpPr>
            <a:spLocks noGrp="1"/>
          </p:cNvSpPr>
          <p:nvPr>
            <p:ph type="ctrTitle" hasCustomPrompt="1"/>
          </p:nvPr>
        </p:nvSpPr>
        <p:spPr>
          <a:xfrm>
            <a:off x="838200" y="3093058"/>
            <a:ext cx="10515600" cy="2575690"/>
          </a:xfrm>
        </p:spPr>
        <p:txBody>
          <a:bodyPr anchor="ctr"/>
          <a:lstStyle>
            <a:lvl1pPr algn="ctr">
              <a:defRPr sz="6000" b="1">
                <a:solidFill>
                  <a:schemeClr val="bg1"/>
                </a:solidFill>
                <a:latin typeface="Arial" panose="020B0604020202020204" pitchFamily="34" charset="0"/>
                <a:cs typeface="Arial" panose="020B0604020202020204" pitchFamily="34" charset="0"/>
              </a:defRPr>
            </a:lvl1pPr>
          </a:lstStyle>
          <a:p>
            <a:r>
              <a:rPr lang="en-US" dirty="0"/>
              <a:t>PLACE TITLE HERE</a:t>
            </a:r>
          </a:p>
        </p:txBody>
      </p:sp>
      <p:sp>
        <p:nvSpPr>
          <p:cNvPr id="8" name="Subtitle 2">
            <a:extLst>
              <a:ext uri="{FF2B5EF4-FFF2-40B4-BE49-F238E27FC236}">
                <a16:creationId xmlns:a16="http://schemas.microsoft.com/office/drawing/2014/main" id="{82577FFB-9C0D-7547-2FF4-BA2876926315}"/>
              </a:ext>
            </a:extLst>
          </p:cNvPr>
          <p:cNvSpPr txBox="1">
            <a:spLocks noGrp="1" noRot="1" noMove="1" noResize="1" noEditPoints="1" noAdjustHandles="1" noChangeArrowheads="1" noChangeShapeType="1"/>
          </p:cNvSpPr>
          <p:nvPr userDrawn="1"/>
        </p:nvSpPr>
        <p:spPr>
          <a:xfrm>
            <a:off x="1524000" y="6207377"/>
            <a:ext cx="9144000" cy="4630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Arial" panose="020B0604020202020204" pitchFamily="34" charset="0"/>
                <a:cs typeface="Arial" panose="020B0604020202020204" pitchFamily="34" charset="0"/>
              </a:rPr>
              <a:t>Sharing our Stories. Impacting the Future.</a:t>
            </a:r>
          </a:p>
        </p:txBody>
      </p:sp>
      <p:sp>
        <p:nvSpPr>
          <p:cNvPr id="4" name="Subtitle 2">
            <a:extLst>
              <a:ext uri="{FF2B5EF4-FFF2-40B4-BE49-F238E27FC236}">
                <a16:creationId xmlns:a16="http://schemas.microsoft.com/office/drawing/2014/main" id="{39328294-EB2B-03A5-C737-7C43F9D72E0F}"/>
              </a:ext>
            </a:extLst>
          </p:cNvPr>
          <p:cNvSpPr txBox="1">
            <a:spLocks noGrp="1" noRot="1" noMove="1" noResize="1" noEditPoints="1" noAdjustHandles="1" noChangeArrowheads="1" noChangeShapeType="1"/>
          </p:cNvSpPr>
          <p:nvPr userDrawn="1"/>
        </p:nvSpPr>
        <p:spPr>
          <a:xfrm>
            <a:off x="1524000" y="5829634"/>
            <a:ext cx="9144000" cy="46308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400" b="1" dirty="0">
                <a:latin typeface="Arial" panose="020B0604020202020204" pitchFamily="34" charset="0"/>
                <a:cs typeface="Arial" panose="020B0604020202020204" pitchFamily="34" charset="0"/>
              </a:rPr>
              <a:t>AER INTERNATIONAL CONFERENCE 2026</a:t>
            </a:r>
          </a:p>
        </p:txBody>
      </p:sp>
      <p:pic>
        <p:nvPicPr>
          <p:cNvPr id="5" name="Picture 4" descr="The AER logo features a half circle and curved arrow combined to create an eye shape next to lowercase AER letters. Smaller text centered below on two lines reads Association for Education &amp; Rehabilitation of the Blind &amp; Visually Impaired ">
            <a:extLst>
              <a:ext uri="{FF2B5EF4-FFF2-40B4-BE49-F238E27FC236}">
                <a16:creationId xmlns:a16="http://schemas.microsoft.com/office/drawing/2014/main" id="{5E2712C8-3878-D6B9-2FF7-7E16844BC6E5}"/>
              </a:ext>
            </a:extLst>
          </p:cNvPr>
          <p:cNvPicPr/>
          <p:nvPr userDrawn="1"/>
        </p:nvPicPr>
        <p:blipFill>
          <a:blip r:embed="rId3">
            <a:extLst>
              <a:ext uri="{28A0092B-C50C-407E-A947-70E740481C1C}">
                <a14:useLocalDpi xmlns:a14="http://schemas.microsoft.com/office/drawing/2010/main" val="0"/>
              </a:ext>
            </a:extLst>
          </a:blip>
          <a:stretch>
            <a:fillRect/>
          </a:stretch>
        </p:blipFill>
        <p:spPr>
          <a:xfrm>
            <a:off x="8284166" y="1755965"/>
            <a:ext cx="3555812" cy="1447626"/>
          </a:xfrm>
          <a:prstGeom prst="rect">
            <a:avLst/>
          </a:prstGeom>
        </p:spPr>
      </p:pic>
    </p:spTree>
    <p:extLst>
      <p:ext uri="{BB962C8B-B14F-4D97-AF65-F5344CB8AC3E}">
        <p14:creationId xmlns:p14="http://schemas.microsoft.com/office/powerpoint/2010/main" val="2242560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B4AFA-8EC5-4414-25BE-1A91C98322CD}"/>
              </a:ext>
            </a:extLst>
          </p:cNvPr>
          <p:cNvSpPr>
            <a:spLocks noGrp="1"/>
          </p:cNvSpPr>
          <p:nvPr>
            <p:ph type="title" hasCustomPrompt="1"/>
          </p:nvPr>
        </p:nvSpPr>
        <p:spPr>
          <a:xfrm>
            <a:off x="831850" y="1547781"/>
            <a:ext cx="10515600" cy="1209675"/>
          </a:xfrm>
        </p:spPr>
        <p:txBody>
          <a:bodyPr anchor="b"/>
          <a:lstStyle>
            <a:lvl1pPr>
              <a:defRPr sz="5400" b="1">
                <a:solidFill>
                  <a:schemeClr val="bg1"/>
                </a:solidFill>
              </a:defRPr>
            </a:lvl1pPr>
          </a:lstStyle>
          <a:p>
            <a:r>
              <a:rPr lang="en-US" dirty="0"/>
              <a:t>TRANSITION SLIDE TITLE</a:t>
            </a:r>
          </a:p>
        </p:txBody>
      </p:sp>
      <p:sp>
        <p:nvSpPr>
          <p:cNvPr id="3" name="Text Placeholder 2">
            <a:extLst>
              <a:ext uri="{FF2B5EF4-FFF2-40B4-BE49-F238E27FC236}">
                <a16:creationId xmlns:a16="http://schemas.microsoft.com/office/drawing/2014/main" id="{8CDE51E8-6158-C94A-0CAD-845FEEB96C33}"/>
              </a:ext>
            </a:extLst>
          </p:cNvPr>
          <p:cNvSpPr>
            <a:spLocks noGrp="1"/>
          </p:cNvSpPr>
          <p:nvPr>
            <p:ph type="body" idx="1" hasCustomPrompt="1"/>
          </p:nvPr>
        </p:nvSpPr>
        <p:spPr>
          <a:xfrm>
            <a:off x="831850" y="2784444"/>
            <a:ext cx="10515600" cy="1500187"/>
          </a:xfrm>
        </p:spPr>
        <p:txBody>
          <a:bodyPr/>
          <a:lstStyle>
            <a:lvl1pPr marL="0" indent="0">
              <a:buNone/>
              <a:defRPr sz="3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r>
              <a:rPr lang="en-US" dirty="0"/>
              <a:t>Optional subtitle on transition slide 36 pt</a:t>
            </a:r>
          </a:p>
        </p:txBody>
      </p:sp>
      <p:pic>
        <p:nvPicPr>
          <p:cNvPr id="10" name="Picture 9"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C81015B5-D14F-373C-C6E3-6359C27A172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5" name="Subtitle 2">
            <a:extLst>
              <a:ext uri="{FF2B5EF4-FFF2-40B4-BE49-F238E27FC236}">
                <a16:creationId xmlns:a16="http://schemas.microsoft.com/office/drawing/2014/main" id="{A3B08731-AFE9-BFFA-1F49-87E34A225B70}"/>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bg1"/>
                </a:solidFill>
              </a:rPr>
              <a:t>AER INTERNATIONAL CONFERENCE 2026  |  Sharing our Stories. Impacting the Future.</a:t>
            </a:r>
          </a:p>
        </p:txBody>
      </p:sp>
    </p:spTree>
    <p:extLst>
      <p:ext uri="{BB962C8B-B14F-4D97-AF65-F5344CB8AC3E}">
        <p14:creationId xmlns:p14="http://schemas.microsoft.com/office/powerpoint/2010/main" val="3265721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8E4FA480-00E2-8BEB-3A75-B4C9F4B9BC2C}"/>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5958414A-B488-ED84-893F-1394C87A9D88}"/>
              </a:ext>
            </a:extLst>
          </p:cNvPr>
          <p:cNvSpPr>
            <a:spLocks noGrp="1"/>
          </p:cNvSpPr>
          <p:nvPr>
            <p:ph type="title" hasCustomPrompt="1"/>
          </p:nvPr>
        </p:nvSpPr>
        <p:spPr/>
        <p:txBody>
          <a:bodyPr/>
          <a:lstStyle/>
          <a:p>
            <a:r>
              <a:rPr lang="en-US" dirty="0"/>
              <a:t>Title: Arial bold 44 pt</a:t>
            </a:r>
          </a:p>
        </p:txBody>
      </p:sp>
      <p:sp>
        <p:nvSpPr>
          <p:cNvPr id="3" name="Subtitle 2">
            <a:extLst>
              <a:ext uri="{FF2B5EF4-FFF2-40B4-BE49-F238E27FC236}">
                <a16:creationId xmlns:a16="http://schemas.microsoft.com/office/drawing/2014/main" id="{F37C8377-5F3A-3B74-A397-4C7CD01235F6}"/>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
        <p:nvSpPr>
          <p:cNvPr id="4" name="Text Placeholder 2">
            <a:extLst>
              <a:ext uri="{FF2B5EF4-FFF2-40B4-BE49-F238E27FC236}">
                <a16:creationId xmlns:a16="http://schemas.microsoft.com/office/drawing/2014/main" id="{F16E642D-1EB4-8DE0-D952-1C64C23D0F26}"/>
              </a:ext>
            </a:extLst>
          </p:cNvPr>
          <p:cNvSpPr>
            <a:spLocks noGrp="1"/>
          </p:cNvSpPr>
          <p:nvPr>
            <p:ph type="body" idx="1"/>
          </p:nvPr>
        </p:nvSpPr>
        <p:spPr>
          <a:xfrm>
            <a:off x="839788" y="1681163"/>
            <a:ext cx="1051242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Content Placeholder 3">
            <a:extLst>
              <a:ext uri="{FF2B5EF4-FFF2-40B4-BE49-F238E27FC236}">
                <a16:creationId xmlns:a16="http://schemas.microsoft.com/office/drawing/2014/main" id="{E1181C64-816C-9C9D-FC40-A79CEA0A4FF8}"/>
              </a:ext>
            </a:extLst>
          </p:cNvPr>
          <p:cNvSpPr>
            <a:spLocks noGrp="1"/>
          </p:cNvSpPr>
          <p:nvPr>
            <p:ph sz="half" idx="2"/>
          </p:nvPr>
        </p:nvSpPr>
        <p:spPr>
          <a:xfrm>
            <a:off x="839788" y="2505075"/>
            <a:ext cx="10512424"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2120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397D0CCD-4E26-6877-EA36-B74A6046672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6EB076E6-B8BA-8099-AE19-A68516EFB688}"/>
              </a:ext>
            </a:extLst>
          </p:cNvPr>
          <p:cNvSpPr>
            <a:spLocks noGrp="1"/>
          </p:cNvSpPr>
          <p:nvPr>
            <p:ph type="title" hasCustomPrompt="1"/>
          </p:nvPr>
        </p:nvSpPr>
        <p:spPr>
          <a:xfrm>
            <a:off x="839788" y="365125"/>
            <a:ext cx="10515600" cy="1325563"/>
          </a:xfrm>
        </p:spPr>
        <p:txBody>
          <a:bodyPr/>
          <a:lstStyle>
            <a:lvl1pPr>
              <a:defRPr b="1">
                <a:latin typeface="Arial" panose="020B0604020202020204" pitchFamily="34" charset="0"/>
                <a:cs typeface="Arial" panose="020B0604020202020204" pitchFamily="34" charset="0"/>
              </a:defRPr>
            </a:lvl1pPr>
          </a:lstStyle>
          <a:p>
            <a:r>
              <a:rPr lang="en-US" dirty="0"/>
              <a:t>Title: Arial bold 44 pt</a:t>
            </a:r>
          </a:p>
        </p:txBody>
      </p:sp>
      <p:sp>
        <p:nvSpPr>
          <p:cNvPr id="3" name="Text Placeholder 2">
            <a:extLst>
              <a:ext uri="{FF2B5EF4-FFF2-40B4-BE49-F238E27FC236}">
                <a16:creationId xmlns:a16="http://schemas.microsoft.com/office/drawing/2014/main" id="{F276D892-EDCC-673F-6A50-F21F19021385}"/>
              </a:ext>
            </a:extLst>
          </p:cNvPr>
          <p:cNvSpPr>
            <a:spLocks noGrp="1"/>
          </p:cNvSpPr>
          <p:nvPr>
            <p:ph type="body" idx="1"/>
          </p:nvPr>
        </p:nvSpPr>
        <p:spPr>
          <a:xfrm>
            <a:off x="839788" y="1681163"/>
            <a:ext cx="502919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77960C9-CA4F-13C3-441B-B04658D434C4}"/>
              </a:ext>
            </a:extLst>
          </p:cNvPr>
          <p:cNvSpPr>
            <a:spLocks noGrp="1"/>
          </p:cNvSpPr>
          <p:nvPr>
            <p:ph sz="half" idx="2"/>
          </p:nvPr>
        </p:nvSpPr>
        <p:spPr>
          <a:xfrm>
            <a:off x="839788" y="2505075"/>
            <a:ext cx="5029193"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2">
            <a:extLst>
              <a:ext uri="{FF2B5EF4-FFF2-40B4-BE49-F238E27FC236}">
                <a16:creationId xmlns:a16="http://schemas.microsoft.com/office/drawing/2014/main" id="{0983FF43-6A12-4658-132A-A6B2D7C7161D}"/>
              </a:ext>
            </a:extLst>
          </p:cNvPr>
          <p:cNvSpPr>
            <a:spLocks noGrp="1"/>
          </p:cNvSpPr>
          <p:nvPr>
            <p:ph type="body" idx="10"/>
          </p:nvPr>
        </p:nvSpPr>
        <p:spPr>
          <a:xfrm>
            <a:off x="6323021" y="1681163"/>
            <a:ext cx="502919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Content Placeholder 3">
            <a:extLst>
              <a:ext uri="{FF2B5EF4-FFF2-40B4-BE49-F238E27FC236}">
                <a16:creationId xmlns:a16="http://schemas.microsoft.com/office/drawing/2014/main" id="{DD1C11EA-E1A1-641B-0234-F93C14867E24}"/>
              </a:ext>
            </a:extLst>
          </p:cNvPr>
          <p:cNvSpPr>
            <a:spLocks noGrp="1"/>
          </p:cNvSpPr>
          <p:nvPr>
            <p:ph sz="half" idx="11"/>
          </p:nvPr>
        </p:nvSpPr>
        <p:spPr>
          <a:xfrm>
            <a:off x="6323021" y="2505075"/>
            <a:ext cx="5029193"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ubtitle 2">
            <a:extLst>
              <a:ext uri="{FF2B5EF4-FFF2-40B4-BE49-F238E27FC236}">
                <a16:creationId xmlns:a16="http://schemas.microsoft.com/office/drawing/2014/main" id="{0FBE7327-3240-4468-F2A0-783ECC2249B9}"/>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372359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397D0CCD-4E26-6877-EA36-B74A6046672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6EB076E6-B8BA-8099-AE19-A68516EFB688}"/>
              </a:ext>
            </a:extLst>
          </p:cNvPr>
          <p:cNvSpPr>
            <a:spLocks noGrp="1"/>
          </p:cNvSpPr>
          <p:nvPr>
            <p:ph type="title" hasCustomPrompt="1"/>
          </p:nvPr>
        </p:nvSpPr>
        <p:spPr>
          <a:xfrm>
            <a:off x="839788" y="365125"/>
            <a:ext cx="10515600" cy="1325563"/>
          </a:xfrm>
        </p:spPr>
        <p:txBody>
          <a:bodyPr/>
          <a:lstStyle>
            <a:lvl1pPr>
              <a:defRPr b="1">
                <a:latin typeface="Arial" panose="020B0604020202020204" pitchFamily="34" charset="0"/>
                <a:cs typeface="Arial" panose="020B0604020202020204" pitchFamily="34" charset="0"/>
              </a:defRPr>
            </a:lvl1pPr>
          </a:lstStyle>
          <a:p>
            <a:r>
              <a:rPr lang="en-US" dirty="0"/>
              <a:t>Title: Arial bold 44 pt</a:t>
            </a:r>
          </a:p>
        </p:txBody>
      </p:sp>
      <p:sp>
        <p:nvSpPr>
          <p:cNvPr id="3" name="Text Placeholder 2">
            <a:extLst>
              <a:ext uri="{FF2B5EF4-FFF2-40B4-BE49-F238E27FC236}">
                <a16:creationId xmlns:a16="http://schemas.microsoft.com/office/drawing/2014/main" id="{F276D892-EDCC-673F-6A50-F21F19021385}"/>
              </a:ext>
            </a:extLst>
          </p:cNvPr>
          <p:cNvSpPr>
            <a:spLocks noGrp="1"/>
          </p:cNvSpPr>
          <p:nvPr>
            <p:ph type="body" idx="1" hasCustomPrompt="1"/>
          </p:nvPr>
        </p:nvSpPr>
        <p:spPr>
          <a:xfrm>
            <a:off x="839789" y="1681163"/>
            <a:ext cx="2976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Subheading </a:t>
            </a:r>
            <a:br>
              <a:rPr lang="en-US" dirty="0"/>
            </a:br>
            <a:r>
              <a:rPr lang="en-US" dirty="0"/>
              <a:t>Arial 24 pt</a:t>
            </a:r>
          </a:p>
        </p:txBody>
      </p:sp>
      <p:sp>
        <p:nvSpPr>
          <p:cNvPr id="4" name="Content Placeholder 3">
            <a:extLst>
              <a:ext uri="{FF2B5EF4-FFF2-40B4-BE49-F238E27FC236}">
                <a16:creationId xmlns:a16="http://schemas.microsoft.com/office/drawing/2014/main" id="{477960C9-CA4F-13C3-441B-B04658D434C4}"/>
              </a:ext>
            </a:extLst>
          </p:cNvPr>
          <p:cNvSpPr>
            <a:spLocks noGrp="1"/>
          </p:cNvSpPr>
          <p:nvPr>
            <p:ph sz="half" idx="2"/>
          </p:nvPr>
        </p:nvSpPr>
        <p:spPr>
          <a:xfrm>
            <a:off x="839789" y="2505075"/>
            <a:ext cx="2976838"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7F38760-8C0D-076C-0401-AFB48C1ED6A9}"/>
              </a:ext>
            </a:extLst>
          </p:cNvPr>
          <p:cNvSpPr>
            <a:spLocks noGrp="1"/>
          </p:cNvSpPr>
          <p:nvPr>
            <p:ph type="body" sz="quarter" idx="3" hasCustomPrompt="1"/>
          </p:nvPr>
        </p:nvSpPr>
        <p:spPr>
          <a:xfrm>
            <a:off x="4298606" y="1681163"/>
            <a:ext cx="2976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Subheading </a:t>
            </a:r>
            <a:br>
              <a:rPr lang="en-US" dirty="0"/>
            </a:br>
            <a:r>
              <a:rPr lang="en-US" dirty="0"/>
              <a:t>Arial 24 pt</a:t>
            </a:r>
          </a:p>
        </p:txBody>
      </p:sp>
      <p:sp>
        <p:nvSpPr>
          <p:cNvPr id="6" name="Content Placeholder 5">
            <a:extLst>
              <a:ext uri="{FF2B5EF4-FFF2-40B4-BE49-F238E27FC236}">
                <a16:creationId xmlns:a16="http://schemas.microsoft.com/office/drawing/2014/main" id="{9235CBCC-C00D-F76B-3DCC-2CEBBF329D31}"/>
              </a:ext>
            </a:extLst>
          </p:cNvPr>
          <p:cNvSpPr>
            <a:spLocks noGrp="1"/>
          </p:cNvSpPr>
          <p:nvPr>
            <p:ph sz="quarter" idx="4"/>
          </p:nvPr>
        </p:nvSpPr>
        <p:spPr>
          <a:xfrm>
            <a:off x="4298606" y="2505075"/>
            <a:ext cx="2976838"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4">
            <a:extLst>
              <a:ext uri="{FF2B5EF4-FFF2-40B4-BE49-F238E27FC236}">
                <a16:creationId xmlns:a16="http://schemas.microsoft.com/office/drawing/2014/main" id="{D45B8982-5635-BEC0-30CD-300CAD6E60F6}"/>
              </a:ext>
            </a:extLst>
          </p:cNvPr>
          <p:cNvSpPr>
            <a:spLocks noGrp="1"/>
          </p:cNvSpPr>
          <p:nvPr>
            <p:ph type="body" sz="quarter" idx="10" hasCustomPrompt="1"/>
          </p:nvPr>
        </p:nvSpPr>
        <p:spPr>
          <a:xfrm>
            <a:off x="7757423" y="1681163"/>
            <a:ext cx="29768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Subheading </a:t>
            </a:r>
            <a:br>
              <a:rPr lang="en-US" dirty="0"/>
            </a:br>
            <a:r>
              <a:rPr lang="en-US" dirty="0"/>
              <a:t>Arial 24 pt</a:t>
            </a:r>
          </a:p>
        </p:txBody>
      </p:sp>
      <p:sp>
        <p:nvSpPr>
          <p:cNvPr id="9" name="Content Placeholder 5">
            <a:extLst>
              <a:ext uri="{FF2B5EF4-FFF2-40B4-BE49-F238E27FC236}">
                <a16:creationId xmlns:a16="http://schemas.microsoft.com/office/drawing/2014/main" id="{32F883BD-D349-14A8-C8A4-B6EC6B79EFE9}"/>
              </a:ext>
            </a:extLst>
          </p:cNvPr>
          <p:cNvSpPr>
            <a:spLocks noGrp="1"/>
          </p:cNvSpPr>
          <p:nvPr>
            <p:ph sz="quarter" idx="11"/>
          </p:nvPr>
        </p:nvSpPr>
        <p:spPr>
          <a:xfrm>
            <a:off x="7757423" y="2505075"/>
            <a:ext cx="2976838" cy="3684588"/>
          </a:xfrm>
        </p:spPr>
        <p:txBody>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ubtitle 2">
            <a:extLst>
              <a:ext uri="{FF2B5EF4-FFF2-40B4-BE49-F238E27FC236}">
                <a16:creationId xmlns:a16="http://schemas.microsoft.com/office/drawing/2014/main" id="{325A474E-8CBD-7F29-1C73-B6846F015D02}"/>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099549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ight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71047415-6FF6-60E6-4706-4129ABCA3AB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32579AAD-0B64-F536-D1D3-0D31A653FF92}"/>
              </a:ext>
            </a:extLst>
          </p:cNvPr>
          <p:cNvSpPr>
            <a:spLocks noGrp="1"/>
          </p:cNvSpPr>
          <p:nvPr>
            <p:ph type="title" hasCustomPrompt="1"/>
          </p:nvPr>
        </p:nvSpPr>
        <p:spPr>
          <a:xfrm>
            <a:off x="839788" y="457200"/>
            <a:ext cx="3932237" cy="1600200"/>
          </a:xfrm>
        </p:spPr>
        <p:txBody>
          <a:bodyPr anchor="ctr"/>
          <a:lstStyle>
            <a:lvl1pPr>
              <a:defRPr sz="3600"/>
            </a:lvl1pPr>
          </a:lstStyle>
          <a:p>
            <a:r>
              <a:rPr lang="en-US" dirty="0"/>
              <a:t>Title: Arial 36</a:t>
            </a:r>
          </a:p>
        </p:txBody>
      </p:sp>
      <p:sp>
        <p:nvSpPr>
          <p:cNvPr id="3" name="Picture Placeholder 2">
            <a:extLst>
              <a:ext uri="{FF2B5EF4-FFF2-40B4-BE49-F238E27FC236}">
                <a16:creationId xmlns:a16="http://schemas.microsoft.com/office/drawing/2014/main" id="{74C7B565-AA4A-0817-5D33-AC608DC9CEB2}"/>
              </a:ext>
            </a:extLst>
          </p:cNvPr>
          <p:cNvSpPr>
            <a:spLocks noGrp="1"/>
          </p:cNvSpPr>
          <p:nvPr>
            <p:ph type="pic" idx="1"/>
          </p:nvPr>
        </p:nvSpPr>
        <p:spPr>
          <a:xfrm>
            <a:off x="5183189" y="457199"/>
            <a:ext cx="6169024" cy="481054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ADF8CA-ABB4-30CB-F389-997C51C108C4}"/>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3">
            <a:extLst>
              <a:ext uri="{FF2B5EF4-FFF2-40B4-BE49-F238E27FC236}">
                <a16:creationId xmlns:a16="http://schemas.microsoft.com/office/drawing/2014/main" id="{3A076818-6CB8-133D-A716-C841D81D49F7}"/>
              </a:ext>
            </a:extLst>
          </p:cNvPr>
          <p:cNvSpPr>
            <a:spLocks noGrp="1"/>
          </p:cNvSpPr>
          <p:nvPr>
            <p:ph type="body" sz="half" idx="10" hasCustomPrompt="1"/>
          </p:nvPr>
        </p:nvSpPr>
        <p:spPr>
          <a:xfrm>
            <a:off x="5183189" y="5413133"/>
            <a:ext cx="6169023" cy="455347"/>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IMAGE CAPTION: Arial 12 pt.</a:t>
            </a:r>
          </a:p>
        </p:txBody>
      </p:sp>
      <p:sp>
        <p:nvSpPr>
          <p:cNvPr id="7" name="Subtitle 2">
            <a:extLst>
              <a:ext uri="{FF2B5EF4-FFF2-40B4-BE49-F238E27FC236}">
                <a16:creationId xmlns:a16="http://schemas.microsoft.com/office/drawing/2014/main" id="{7F5C3582-9B5D-19F8-26E2-091FE9ECC05D}"/>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684274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Right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71047415-6FF6-60E6-4706-4129ABCA3AB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937252" y="6013872"/>
            <a:ext cx="1721355" cy="684956"/>
          </a:xfrm>
          <a:prstGeom prst="rect">
            <a:avLst/>
          </a:prstGeom>
        </p:spPr>
      </p:pic>
      <p:sp>
        <p:nvSpPr>
          <p:cNvPr id="2" name="Title 1">
            <a:extLst>
              <a:ext uri="{FF2B5EF4-FFF2-40B4-BE49-F238E27FC236}">
                <a16:creationId xmlns:a16="http://schemas.microsoft.com/office/drawing/2014/main" id="{32579AAD-0B64-F536-D1D3-0D31A653FF92}"/>
              </a:ext>
            </a:extLst>
          </p:cNvPr>
          <p:cNvSpPr>
            <a:spLocks noGrp="1"/>
          </p:cNvSpPr>
          <p:nvPr>
            <p:ph type="title" hasCustomPrompt="1"/>
          </p:nvPr>
        </p:nvSpPr>
        <p:spPr>
          <a:xfrm>
            <a:off x="7419975" y="457200"/>
            <a:ext cx="3932237" cy="1600200"/>
          </a:xfrm>
        </p:spPr>
        <p:txBody>
          <a:bodyPr anchor="ctr"/>
          <a:lstStyle>
            <a:lvl1pPr>
              <a:defRPr sz="3600"/>
            </a:lvl1pPr>
          </a:lstStyle>
          <a:p>
            <a:r>
              <a:rPr lang="en-US" dirty="0"/>
              <a:t>Title: Arial 36</a:t>
            </a:r>
          </a:p>
        </p:txBody>
      </p:sp>
      <p:sp>
        <p:nvSpPr>
          <p:cNvPr id="3" name="Picture Placeholder 2">
            <a:extLst>
              <a:ext uri="{FF2B5EF4-FFF2-40B4-BE49-F238E27FC236}">
                <a16:creationId xmlns:a16="http://schemas.microsoft.com/office/drawing/2014/main" id="{74C7B565-AA4A-0817-5D33-AC608DC9CEB2}"/>
              </a:ext>
            </a:extLst>
          </p:cNvPr>
          <p:cNvSpPr>
            <a:spLocks noGrp="1"/>
          </p:cNvSpPr>
          <p:nvPr>
            <p:ph type="pic" idx="1"/>
          </p:nvPr>
        </p:nvSpPr>
        <p:spPr>
          <a:xfrm>
            <a:off x="839788" y="457199"/>
            <a:ext cx="6169024" cy="47798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ADF8CA-ABB4-30CB-F389-997C51C108C4}"/>
              </a:ext>
            </a:extLst>
          </p:cNvPr>
          <p:cNvSpPr>
            <a:spLocks noGrp="1"/>
          </p:cNvSpPr>
          <p:nvPr>
            <p:ph type="body" sz="half" idx="2"/>
          </p:nvPr>
        </p:nvSpPr>
        <p:spPr>
          <a:xfrm>
            <a:off x="7419974"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Text Placeholder 3">
            <a:extLst>
              <a:ext uri="{FF2B5EF4-FFF2-40B4-BE49-F238E27FC236}">
                <a16:creationId xmlns:a16="http://schemas.microsoft.com/office/drawing/2014/main" id="{3A076818-6CB8-133D-A716-C841D81D49F7}"/>
              </a:ext>
            </a:extLst>
          </p:cNvPr>
          <p:cNvSpPr>
            <a:spLocks noGrp="1"/>
          </p:cNvSpPr>
          <p:nvPr>
            <p:ph type="body" sz="half" idx="10" hasCustomPrompt="1"/>
          </p:nvPr>
        </p:nvSpPr>
        <p:spPr>
          <a:xfrm>
            <a:off x="839788" y="5413641"/>
            <a:ext cx="6169023" cy="455347"/>
          </a:xfrm>
        </p:spPr>
        <p:txBody>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IMAGE CAPTION: Arial 12 pt.</a:t>
            </a:r>
          </a:p>
        </p:txBody>
      </p:sp>
      <p:sp>
        <p:nvSpPr>
          <p:cNvPr id="7" name="Subtitle 2">
            <a:extLst>
              <a:ext uri="{FF2B5EF4-FFF2-40B4-BE49-F238E27FC236}">
                <a16:creationId xmlns:a16="http://schemas.microsoft.com/office/drawing/2014/main" id="{2AF1E48D-051D-BE8E-CE6F-8A79097ECDE3}"/>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329321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073D4A15-CDE4-8C58-3C84-4F0BAE52E800}"/>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153009" y="6013872"/>
            <a:ext cx="1721355" cy="684956"/>
          </a:xfrm>
          <a:prstGeom prst="rect">
            <a:avLst/>
          </a:prstGeom>
        </p:spPr>
      </p:pic>
      <p:sp>
        <p:nvSpPr>
          <p:cNvPr id="3" name="Subtitle 2">
            <a:extLst>
              <a:ext uri="{FF2B5EF4-FFF2-40B4-BE49-F238E27FC236}">
                <a16:creationId xmlns:a16="http://schemas.microsoft.com/office/drawing/2014/main" id="{3334373B-77AB-2810-4013-259F4CF66C27}"/>
              </a:ext>
            </a:extLst>
          </p:cNvPr>
          <p:cNvSpPr txBox="1">
            <a:spLocks/>
          </p:cNvSpPr>
          <p:nvPr userDrawn="1"/>
        </p:nvSpPr>
        <p:spPr>
          <a:xfrm>
            <a:off x="116238" y="6540299"/>
            <a:ext cx="9144000" cy="2849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Aptos" panose="020B0004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ptos" panose="020B0004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ptos" panose="020B0004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ptos" panose="020B0004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200" dirty="0">
                <a:solidFill>
                  <a:schemeClr val="tx1"/>
                </a:solidFill>
              </a:rPr>
              <a:t>AER INTERNATIONAL CONFERENCE 2026  |  Sharing our Stories. Impacting the Future.</a:t>
            </a:r>
          </a:p>
        </p:txBody>
      </p:sp>
    </p:spTree>
    <p:extLst>
      <p:ext uri="{BB962C8B-B14F-4D97-AF65-F5344CB8AC3E}">
        <p14:creationId xmlns:p14="http://schemas.microsoft.com/office/powerpoint/2010/main" val="2448207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The AER logo features a light blue half circle and curved arrow combined to create an eye shape next to dark blue, lowercase AER letters. Smaller dark blue text centered below on two lines reads Association for Education &amp; Rehabilitation of the Blind &amp; Visually Impaired">
            <a:extLst>
              <a:ext uri="{FF2B5EF4-FFF2-40B4-BE49-F238E27FC236}">
                <a16:creationId xmlns:a16="http://schemas.microsoft.com/office/drawing/2014/main" id="{073D4A15-CDE4-8C58-3C84-4F0BAE52E800}"/>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7554157" y="5123995"/>
            <a:ext cx="3555812" cy="1414917"/>
          </a:xfrm>
          <a:prstGeom prst="rect">
            <a:avLst/>
          </a:prstGeom>
        </p:spPr>
      </p:pic>
      <p:sp>
        <p:nvSpPr>
          <p:cNvPr id="8" name="Title 1">
            <a:extLst>
              <a:ext uri="{FF2B5EF4-FFF2-40B4-BE49-F238E27FC236}">
                <a16:creationId xmlns:a16="http://schemas.microsoft.com/office/drawing/2014/main" id="{5E2FF890-E116-3FC9-771D-4D7E51C02010}"/>
              </a:ext>
            </a:extLst>
          </p:cNvPr>
          <p:cNvSpPr>
            <a:spLocks noGrp="1"/>
          </p:cNvSpPr>
          <p:nvPr>
            <p:ph type="title" hasCustomPrompt="1"/>
          </p:nvPr>
        </p:nvSpPr>
        <p:spPr>
          <a:xfrm>
            <a:off x="831850" y="466403"/>
            <a:ext cx="10515600" cy="1209675"/>
          </a:xfrm>
        </p:spPr>
        <p:txBody>
          <a:bodyPr anchor="b"/>
          <a:lstStyle>
            <a:lvl1pPr>
              <a:defRPr sz="5400" b="1">
                <a:solidFill>
                  <a:schemeClr val="bg1"/>
                </a:solidFill>
              </a:defRPr>
            </a:lvl1pPr>
          </a:lstStyle>
          <a:p>
            <a:r>
              <a:rPr lang="en-US" dirty="0"/>
              <a:t>THANK YOU</a:t>
            </a:r>
          </a:p>
        </p:txBody>
      </p:sp>
      <p:sp>
        <p:nvSpPr>
          <p:cNvPr id="9" name="Text Placeholder 2">
            <a:extLst>
              <a:ext uri="{FF2B5EF4-FFF2-40B4-BE49-F238E27FC236}">
                <a16:creationId xmlns:a16="http://schemas.microsoft.com/office/drawing/2014/main" id="{C1DDB129-66C3-7778-EF86-3E47E98E409B}"/>
              </a:ext>
            </a:extLst>
          </p:cNvPr>
          <p:cNvSpPr>
            <a:spLocks noGrp="1"/>
          </p:cNvSpPr>
          <p:nvPr>
            <p:ph type="body" idx="1" hasCustomPrompt="1"/>
          </p:nvPr>
        </p:nvSpPr>
        <p:spPr>
          <a:xfrm>
            <a:off x="831850" y="1703066"/>
            <a:ext cx="10515600" cy="1500187"/>
          </a:xfrm>
        </p:spPr>
        <p:txBody>
          <a:bodyPr/>
          <a:lstStyle>
            <a:lvl1pPr marL="0" indent="0">
              <a:buNone/>
              <a:defRPr sz="3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r>
              <a:rPr lang="en-US" dirty="0"/>
              <a:t>Optional subtitle on transition slide 36 pt</a:t>
            </a:r>
          </a:p>
        </p:txBody>
      </p:sp>
    </p:spTree>
    <p:extLst>
      <p:ext uri="{BB962C8B-B14F-4D97-AF65-F5344CB8AC3E}">
        <p14:creationId xmlns:p14="http://schemas.microsoft.com/office/powerpoint/2010/main" val="2605919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5A8700-D541-7608-89F3-D4EB073EC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243181C-571A-5308-D0C3-7D94ADD93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EFE2EF4-C8FC-FC60-813F-24D36DB72145}"/>
              </a:ext>
            </a:extLst>
          </p:cNvPr>
          <p:cNvSpPr>
            <a:spLocks noGrp="1"/>
          </p:cNvSpPr>
          <p:nvPr>
            <p:ph type="sldNum" sz="quarter" idx="4"/>
          </p:nvPr>
        </p:nvSpPr>
        <p:spPr>
          <a:xfrm>
            <a:off x="838200" y="6356350"/>
            <a:ext cx="968756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pPr algn="l"/>
            <a:r>
              <a:rPr lang="en-US" dirty="0"/>
              <a:t>AER INTERNATIONAL CONFERENCE 2026</a:t>
            </a:r>
          </a:p>
          <a:p>
            <a:pPr algn="l"/>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040134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4" r:id="rId3"/>
    <p:sldLayoutId id="2147483653" r:id="rId4"/>
    <p:sldLayoutId id="2147483659" r:id="rId5"/>
    <p:sldLayoutId id="2147483657" r:id="rId6"/>
    <p:sldLayoutId id="2147483660" r:id="rId7"/>
    <p:sldLayoutId id="2147483655" r:id="rId8"/>
    <p:sldLayoutId id="2147483658" r:id="rId9"/>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1.png"/><Relationship Id="rId5" Type="http://schemas.microsoft.com/office/2017/04/relationships/track" Target="../media/track1.vtt"/><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www.giphy.co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helenkeller.org/resources/haptics-demonstration-videos/"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helenkeller.org/resources/haptics-demonstration-videos/" TargetMode="Externa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8im72wFTa9Y"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hyperlink" Target="https://www.researchgate.net/publication/372639530_Shared_Reading_With_Learners_Who_are_Deafblind_Instructional_Materials_and_Learning_Environments#fullTextFileContent" TargetMode="External"/><Relationship Id="rId7" Type="http://schemas.openxmlformats.org/officeDocument/2006/relationships/hyperlink" Target="https://www.cambridge.org/elt/blog/2019/04/18/dialogic-reading/" TargetMode="External"/><Relationship Id="rId2" Type="http://schemas.openxmlformats.org/officeDocument/2006/relationships/hyperlink" Target="https://pubs.aip.org/asa/jasa/article/152/6/3396/2839846/Effect-of-audio-tactile-congruence-on-vibrotactile" TargetMode="External"/><Relationship Id="rId1" Type="http://schemas.openxmlformats.org/officeDocument/2006/relationships/slideLayout" Target="../slideLayouts/slideLayout3.xml"/><Relationship Id="rId6" Type="http://schemas.openxmlformats.org/officeDocument/2006/relationships/hyperlink" Target="https://www.helenkeller.org/resources/haptics-demonstration-videos/" TargetMode="External"/><Relationship Id="rId5" Type="http://schemas.openxmlformats.org/officeDocument/2006/relationships/hyperlink" Target="https://www.deafblindinformation.org.au/about-deafblindness/congenital-deafblindness/for-families-carers/learning-and-communicating/communicating/#:~:text=Body%20signs%20%E2%80%93%20signs%20are%20made,open%20hand%20on%20the%20shoulder" TargetMode="External"/><Relationship Id="rId4" Type="http://schemas.openxmlformats.org/officeDocument/2006/relationships/hyperlink" Target="https://www.ncbi.nlm.nih.gov/books/NBK595456/"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youtube.com/watch?v=8im72wFTa9Y" TargetMode="External"/><Relationship Id="rId3" Type="http://schemas.openxmlformats.org/officeDocument/2006/relationships/hyperlink" Target="https://nordicwelfare.org/wp-content/uploads/2019/06/If-you-can-see-it-you-can-support-it-a-book-on-tactile-language.pdf" TargetMode="External"/><Relationship Id="rId7" Type="http://schemas.openxmlformats.org/officeDocument/2006/relationships/hyperlink" Target="https://www.texasdeafed.org/apps/pages/index.jsp?uREC_ID=4360996&amp;type=d&amp;pREC_ID=2559043#:~:text=Tactile%20signs%20and%20symbols%20are,signer%20to%20read%20the%20fingerspelling"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hyperlink" Target="https://txdeafblindproject.org/children-who-are-deafblind-with-additional-disabilities/role-of-social-and-emotional-development/#:~:text=Hello%20and%20goodbye%20rituals%20are,know%20we%20will%20be%20back" TargetMode="External"/><Relationship Id="rId5" Type="http://schemas.openxmlformats.org/officeDocument/2006/relationships/hyperlink" Target="https://link.springer.com/article/10.1007/s10919-024-00464-x" TargetMode="External"/><Relationship Id="rId4" Type="http://schemas.openxmlformats.org/officeDocument/2006/relationships/hyperlink" Target="https://www.nationaldb.org/info-center/educational-practices/modifications-to-the-learning-environment/#:~:text=Environments%20that%20promote%20communication%20and,tactually%20interesting)%20materials%20and%20activities" TargetMode="External"/><Relationship Id="rId9" Type="http://schemas.openxmlformats.org/officeDocument/2006/relationships/hyperlink" Target="https://www.frontiersin.org/journals/education/articles/10.3389/feduc.2020.542376/ful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E90CD9-E9EC-0CC4-BA8F-51F7DE395BF2}"/>
              </a:ext>
            </a:extLst>
          </p:cNvPr>
          <p:cNvSpPr>
            <a:spLocks noGrp="1"/>
          </p:cNvSpPr>
          <p:nvPr>
            <p:ph type="ctrTitle"/>
          </p:nvPr>
        </p:nvSpPr>
        <p:spPr/>
        <p:txBody>
          <a:bodyPr>
            <a:normAutofit fontScale="90000"/>
          </a:bodyPr>
          <a:lstStyle/>
          <a:p>
            <a:r>
              <a:rPr lang="en-US" dirty="0"/>
              <a:t>Emergent Literacy and Language Development for Non-Speaking, Tactile Learners</a:t>
            </a:r>
          </a:p>
        </p:txBody>
      </p:sp>
    </p:spTree>
    <p:extLst>
      <p:ext uri="{BB962C8B-B14F-4D97-AF65-F5344CB8AC3E}">
        <p14:creationId xmlns:p14="http://schemas.microsoft.com/office/powerpoint/2010/main" val="1100784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D5A155C6-D6FB-F16A-B242-7D1A1B2E4618}"/>
              </a:ext>
              <a:ext uri="{C183D7F6-B498-43B3-948B-1728B52AA6E4}">
                <adec:decorative xmlns:adec="http://schemas.microsoft.com/office/drawing/2017/decorative" val="1"/>
              </a:ext>
            </a:extLst>
          </p:cNvPr>
          <p:cNvPicPr>
            <a:picLocks noGrp="1" noChangeAspect="1"/>
          </p:cNvPicPr>
          <p:nvPr>
            <p:ph sz="half" idx="2"/>
          </p:nvPr>
        </p:nvPicPr>
        <p:blipFill>
          <a:blip r:embed="rId3"/>
          <a:stretch>
            <a:fillRect/>
          </a:stretch>
        </p:blipFill>
        <p:spPr>
          <a:xfrm>
            <a:off x="1123270" y="176639"/>
            <a:ext cx="9945460" cy="5588502"/>
          </a:xfrm>
          <a:prstGeom prst="rect">
            <a:avLst/>
          </a:prstGeom>
        </p:spPr>
      </p:pic>
      <p:sp>
        <p:nvSpPr>
          <p:cNvPr id="4" name="Title 3">
            <a:extLst>
              <a:ext uri="{FF2B5EF4-FFF2-40B4-BE49-F238E27FC236}">
                <a16:creationId xmlns:a16="http://schemas.microsoft.com/office/drawing/2014/main" id="{F9BD38FD-B5AA-7861-7F33-A696A1B4A8AA}"/>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Language and Literacy Development</a:t>
            </a:r>
          </a:p>
        </p:txBody>
      </p:sp>
    </p:spTree>
    <p:extLst>
      <p:ext uri="{BB962C8B-B14F-4D97-AF65-F5344CB8AC3E}">
        <p14:creationId xmlns:p14="http://schemas.microsoft.com/office/powerpoint/2010/main" val="4061074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6AAB9-978D-DE3A-045F-872371B74C7F}"/>
              </a:ext>
            </a:extLst>
          </p:cNvPr>
          <p:cNvSpPr>
            <a:spLocks noGrp="1"/>
          </p:cNvSpPr>
          <p:nvPr>
            <p:ph type="title"/>
          </p:nvPr>
        </p:nvSpPr>
        <p:spPr>
          <a:xfrm>
            <a:off x="838200" y="253748"/>
            <a:ext cx="10515600" cy="1325563"/>
          </a:xfrm>
        </p:spPr>
        <p:txBody>
          <a:bodyPr/>
          <a:lstStyle/>
          <a:p>
            <a:r>
              <a:rPr lang="en-US" b="0" dirty="0"/>
              <a:t>Communication and Literacy Skills</a:t>
            </a:r>
          </a:p>
        </p:txBody>
      </p:sp>
      <p:sp>
        <p:nvSpPr>
          <p:cNvPr id="4" name="Content Placeholder 3">
            <a:extLst>
              <a:ext uri="{FF2B5EF4-FFF2-40B4-BE49-F238E27FC236}">
                <a16:creationId xmlns:a16="http://schemas.microsoft.com/office/drawing/2014/main" id="{09D3B33F-32DA-468A-14F5-DF65F51BDFF0}"/>
              </a:ext>
            </a:extLst>
          </p:cNvPr>
          <p:cNvSpPr>
            <a:spLocks noGrp="1"/>
          </p:cNvSpPr>
          <p:nvPr>
            <p:ph sz="half" idx="2"/>
          </p:nvPr>
        </p:nvSpPr>
        <p:spPr>
          <a:xfrm>
            <a:off x="838200" y="1416797"/>
            <a:ext cx="10512424" cy="4441546"/>
          </a:xfrm>
        </p:spPr>
        <p:txBody>
          <a:bodyPr>
            <a:normAutofit lnSpcReduction="10000"/>
          </a:bodyPr>
          <a:lstStyle/>
          <a:p>
            <a:pPr>
              <a:lnSpc>
                <a:spcPct val="100000"/>
              </a:lnSpc>
              <a:spcAft>
                <a:spcPts val="600"/>
              </a:spcAft>
            </a:pPr>
            <a:r>
              <a:rPr lang="en-US" dirty="0"/>
              <a:t>Expressive communication may include body movements, facial expressions, vocalizations, gestures, and tactile signals (Nicholas et al., 2019).  </a:t>
            </a:r>
          </a:p>
          <a:p>
            <a:pPr lvl="1">
              <a:lnSpc>
                <a:spcPct val="100000"/>
              </a:lnSpc>
              <a:spcAft>
                <a:spcPts val="600"/>
              </a:spcAft>
            </a:pPr>
            <a:r>
              <a:rPr lang="en-US" dirty="0"/>
              <a:t>Represent early steps toward symbolic representation, leading to engaging with tactile representations, braille books, and environmental braille before conventional braille reading and writing.</a:t>
            </a:r>
          </a:p>
          <a:p>
            <a:pPr lvl="1">
              <a:lnSpc>
                <a:spcPct val="100000"/>
              </a:lnSpc>
              <a:spcAft>
                <a:spcPts val="600"/>
              </a:spcAft>
            </a:pPr>
            <a:r>
              <a:rPr lang="en-US" dirty="0"/>
              <a:t>Example: Reaching </a:t>
            </a:r>
            <a:r>
              <a:rPr lang="en-US" dirty="0">
                <a:sym typeface="Wingdings" pitchFamily="2" charset="2"/>
              </a:rPr>
              <a:t> hand movement  consistent tactile sign</a:t>
            </a:r>
          </a:p>
          <a:p>
            <a:pPr marL="228600" marR="0" lvl="0" indent="-22860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Tactile-bodily communication plays a central role in both language learning and early literacy development </a:t>
            </a:r>
          </a:p>
          <a:p>
            <a:pPr lvl="1">
              <a:lnSpc>
                <a:spcPct val="100000"/>
              </a:lnSpc>
              <a:spcBef>
                <a:spcPts val="1000"/>
              </a:spcBef>
              <a:spcAft>
                <a:spcPts val="600"/>
              </a:spcAft>
              <a:defRPr/>
            </a:pPr>
            <a:r>
              <a:rPr lang="en-US" dirty="0"/>
              <a:t>Communication partners support this growth by responding consistently to the learner’s actions, mirroring emotional expressions, and labeling experiences through touch or movement. </a:t>
            </a:r>
          </a:p>
          <a:p>
            <a:pPr lvl="1">
              <a:lnSpc>
                <a:spcPct val="100000"/>
              </a:lnSpc>
              <a:spcBef>
                <a:spcPts val="1000"/>
              </a:spcBef>
              <a:spcAft>
                <a:spcPts val="600"/>
              </a:spcAft>
              <a:defRPr/>
            </a:pPr>
            <a:r>
              <a:rPr lang="en-US" dirty="0"/>
              <a:t>Over time, this reciprocal communication supports concept development, sequencing, memory, and symbolic representation, which are all core components of emergent literacy.</a:t>
            </a:r>
          </a:p>
        </p:txBody>
      </p:sp>
    </p:spTree>
    <p:extLst>
      <p:ext uri="{BB962C8B-B14F-4D97-AF65-F5344CB8AC3E}">
        <p14:creationId xmlns:p14="http://schemas.microsoft.com/office/powerpoint/2010/main" val="318970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22FC1-A086-F5B3-B63E-06E78FF262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285C1F-F1B4-5A0D-075E-D9F6C5462724}"/>
              </a:ext>
            </a:extLst>
          </p:cNvPr>
          <p:cNvSpPr>
            <a:spLocks noGrp="1"/>
          </p:cNvSpPr>
          <p:nvPr>
            <p:ph type="title"/>
          </p:nvPr>
        </p:nvSpPr>
        <p:spPr>
          <a:xfrm>
            <a:off x="833436" y="268873"/>
            <a:ext cx="10515600" cy="1325563"/>
          </a:xfrm>
        </p:spPr>
        <p:txBody>
          <a:bodyPr/>
          <a:lstStyle/>
          <a:p>
            <a:r>
              <a:rPr lang="en-US" b="0" dirty="0"/>
              <a:t>Communication and Literacy Skills Cont.</a:t>
            </a:r>
          </a:p>
        </p:txBody>
      </p:sp>
      <p:sp>
        <p:nvSpPr>
          <p:cNvPr id="4" name="Content Placeholder 3">
            <a:extLst>
              <a:ext uri="{FF2B5EF4-FFF2-40B4-BE49-F238E27FC236}">
                <a16:creationId xmlns:a16="http://schemas.microsoft.com/office/drawing/2014/main" id="{97664E7C-554A-8A48-EDF8-E984F1E63786}"/>
              </a:ext>
            </a:extLst>
          </p:cNvPr>
          <p:cNvSpPr>
            <a:spLocks noGrp="1"/>
          </p:cNvSpPr>
          <p:nvPr>
            <p:ph sz="half" idx="2"/>
          </p:nvPr>
        </p:nvSpPr>
        <p:spPr>
          <a:xfrm>
            <a:off x="833436" y="1497454"/>
            <a:ext cx="10512424" cy="4333970"/>
          </a:xfrm>
        </p:spPr>
        <p:txBody>
          <a:bodyPr>
            <a:normAutofit/>
          </a:bodyPr>
          <a:lstStyle/>
          <a:p>
            <a:pPr>
              <a:lnSpc>
                <a:spcPct val="150000"/>
              </a:lnSpc>
              <a:spcAft>
                <a:spcPts val="600"/>
              </a:spcAft>
              <a:defRPr/>
            </a:pPr>
            <a:r>
              <a:rPr lang="en-US" dirty="0"/>
              <a:t>Language development depends on:</a:t>
            </a:r>
          </a:p>
          <a:p>
            <a:pPr lvl="1">
              <a:lnSpc>
                <a:spcPct val="100000"/>
              </a:lnSpc>
              <a:spcAft>
                <a:spcPts val="600"/>
              </a:spcAft>
              <a:defRPr/>
            </a:pPr>
            <a:r>
              <a:rPr lang="en-US" dirty="0"/>
              <a:t> Access </a:t>
            </a:r>
          </a:p>
          <a:p>
            <a:pPr lvl="1">
              <a:lnSpc>
                <a:spcPct val="100000"/>
              </a:lnSpc>
              <a:spcAft>
                <a:spcPts val="600"/>
              </a:spcAft>
              <a:defRPr/>
            </a:pPr>
            <a:r>
              <a:rPr lang="en-US" dirty="0"/>
              <a:t>Connection </a:t>
            </a:r>
          </a:p>
          <a:p>
            <a:pPr lvl="1">
              <a:lnSpc>
                <a:spcPct val="100000"/>
              </a:lnSpc>
              <a:spcAft>
                <a:spcPts val="600"/>
              </a:spcAft>
              <a:defRPr/>
            </a:pPr>
            <a:r>
              <a:rPr lang="en-US" dirty="0"/>
              <a:t>Shared meaning </a:t>
            </a:r>
          </a:p>
          <a:p>
            <a:pPr lvl="1">
              <a:lnSpc>
                <a:spcPct val="100000"/>
              </a:lnSpc>
              <a:spcAft>
                <a:spcPts val="600"/>
              </a:spcAft>
              <a:defRPr/>
            </a:pPr>
            <a:r>
              <a:rPr lang="en-US" dirty="0"/>
              <a:t>Feeling safe </a:t>
            </a:r>
          </a:p>
          <a:p>
            <a:pPr marL="228600" marR="0" lvl="0" indent="-228600" algn="l" defTabSz="914400" rtl="0" eaLnBrk="1" fontAlgn="auto" latinLnBrk="0" hangingPunct="1">
              <a:lnSpc>
                <a:spcPct val="150000"/>
              </a:lnSpc>
              <a:spcBef>
                <a:spcPts val="1000"/>
              </a:spcBef>
              <a:spcAft>
                <a:spcPts val="600"/>
              </a:spcAft>
              <a:buClrTx/>
              <a:buSzTx/>
              <a:buFont typeface="Arial" panose="020B0604020202020204" pitchFamily="34" charset="0"/>
              <a:buChar char="•"/>
              <a:tabLst/>
              <a:defRPr/>
            </a:pPr>
            <a:r>
              <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we create environments rich in tactile, emotional, and experiential communication, we establish a basis for language and literacy development grounded in the learner’s perceptions and understandings of the world.</a:t>
            </a:r>
          </a:p>
        </p:txBody>
      </p:sp>
    </p:spTree>
    <p:extLst>
      <p:ext uri="{BB962C8B-B14F-4D97-AF65-F5344CB8AC3E}">
        <p14:creationId xmlns:p14="http://schemas.microsoft.com/office/powerpoint/2010/main" val="3573083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42E33-23AC-E0B6-0884-9D9866D3BD9C}"/>
              </a:ext>
            </a:extLst>
          </p:cNvPr>
          <p:cNvSpPr>
            <a:spLocks noGrp="1"/>
          </p:cNvSpPr>
          <p:nvPr>
            <p:ph type="title"/>
          </p:nvPr>
        </p:nvSpPr>
        <p:spPr>
          <a:xfrm>
            <a:off x="831850" y="1715207"/>
            <a:ext cx="10515600" cy="1209675"/>
          </a:xfrm>
        </p:spPr>
        <p:txBody>
          <a:bodyPr>
            <a:normAutofit fontScale="90000"/>
          </a:bodyPr>
          <a:lstStyle/>
          <a:p>
            <a:r>
              <a:rPr lang="en-US" dirty="0"/>
              <a:t>The Circle Model on Tactile Language</a:t>
            </a:r>
          </a:p>
        </p:txBody>
      </p:sp>
      <p:sp>
        <p:nvSpPr>
          <p:cNvPr id="3" name="Text Placeholder 2">
            <a:extLst>
              <a:ext uri="{FF2B5EF4-FFF2-40B4-BE49-F238E27FC236}">
                <a16:creationId xmlns:a16="http://schemas.microsoft.com/office/drawing/2014/main" id="{03A1AE68-39C0-1D43-1D07-C892A97C408A}"/>
              </a:ext>
            </a:extLst>
          </p:cNvPr>
          <p:cNvSpPr>
            <a:spLocks noGrp="1"/>
          </p:cNvSpPr>
          <p:nvPr>
            <p:ph type="body" idx="1"/>
          </p:nvPr>
        </p:nvSpPr>
        <p:spPr>
          <a:xfrm>
            <a:off x="831850" y="3222324"/>
            <a:ext cx="10515600" cy="1500187"/>
          </a:xfrm>
        </p:spPr>
        <p:txBody>
          <a:bodyPr/>
          <a:lstStyle/>
          <a:p>
            <a:r>
              <a:rPr lang="en-US" dirty="0"/>
              <a:t>A deep dive into the dynamic tactile language tool and its connections to emergent literacy</a:t>
            </a:r>
          </a:p>
        </p:txBody>
      </p:sp>
    </p:spTree>
    <p:extLst>
      <p:ext uri="{BB962C8B-B14F-4D97-AF65-F5344CB8AC3E}">
        <p14:creationId xmlns:p14="http://schemas.microsoft.com/office/powerpoint/2010/main" val="1214589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D2C0D54-4691-4A6A-E7E8-65EBBFC2915C}"/>
              </a:ext>
              <a:ext uri="{C183D7F6-B498-43B3-948B-1728B52AA6E4}">
                <adec:decorative xmlns:adec="http://schemas.microsoft.com/office/drawing/2017/decorative" val="1"/>
              </a:ext>
            </a:extLst>
          </p:cNvPr>
          <p:cNvPicPr>
            <a:picLocks noGrp="1" noChangeAspect="1"/>
          </p:cNvPicPr>
          <p:nvPr>
            <p:ph sz="half" idx="2"/>
          </p:nvPr>
        </p:nvPicPr>
        <p:blipFill>
          <a:blip r:embed="rId3"/>
          <a:stretch>
            <a:fillRect/>
          </a:stretch>
        </p:blipFill>
        <p:spPr>
          <a:xfrm>
            <a:off x="1363462" y="447675"/>
            <a:ext cx="9465076" cy="5146636"/>
          </a:xfrm>
          <a:prstGeom prst="rect">
            <a:avLst/>
          </a:prstGeom>
        </p:spPr>
      </p:pic>
      <p:sp>
        <p:nvSpPr>
          <p:cNvPr id="2" name="Title 1">
            <a:extLst>
              <a:ext uri="{FF2B5EF4-FFF2-40B4-BE49-F238E27FC236}">
                <a16:creationId xmlns:a16="http://schemas.microsoft.com/office/drawing/2014/main" id="{CFA2CF2E-51BF-EBE9-6022-BD22E791AA5D}"/>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Circle Model on tactile language</a:t>
            </a:r>
          </a:p>
        </p:txBody>
      </p:sp>
    </p:spTree>
    <p:extLst>
      <p:ext uri="{BB962C8B-B14F-4D97-AF65-F5344CB8AC3E}">
        <p14:creationId xmlns:p14="http://schemas.microsoft.com/office/powerpoint/2010/main" val="2552609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C2BF1161-9DE1-23D0-A676-C325B94DA9AB}"/>
              </a:ext>
              <a:ext uri="{C183D7F6-B498-43B3-948B-1728B52AA6E4}">
                <adec:decorative xmlns:adec="http://schemas.microsoft.com/office/drawing/2017/decorative" val="1"/>
              </a:ext>
            </a:extLst>
          </p:cNvPr>
          <p:cNvPicPr>
            <a:picLocks noGrp="1" noChangeAspect="1"/>
          </p:cNvPicPr>
          <p:nvPr>
            <p:ph sz="half" idx="2"/>
          </p:nvPr>
        </p:nvPicPr>
        <p:blipFill>
          <a:blip r:embed="rId2"/>
          <a:stretch/>
        </p:blipFill>
        <p:spPr>
          <a:xfrm>
            <a:off x="1243542" y="248441"/>
            <a:ext cx="9549150" cy="5794599"/>
          </a:xfrm>
          <a:prstGeom prst="rect">
            <a:avLst/>
          </a:prstGeom>
        </p:spPr>
      </p:pic>
      <p:sp>
        <p:nvSpPr>
          <p:cNvPr id="2" name="Title 1">
            <a:extLst>
              <a:ext uri="{FF2B5EF4-FFF2-40B4-BE49-F238E27FC236}">
                <a16:creationId xmlns:a16="http://schemas.microsoft.com/office/drawing/2014/main" id="{8C7F70DE-F93D-3D36-5E28-D3F9F64B44FA}"/>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Tactile Language Circle</a:t>
            </a:r>
          </a:p>
        </p:txBody>
      </p:sp>
    </p:spTree>
    <p:extLst>
      <p:ext uri="{BB962C8B-B14F-4D97-AF65-F5344CB8AC3E}">
        <p14:creationId xmlns:p14="http://schemas.microsoft.com/office/powerpoint/2010/main" val="2302296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E45FD-D70F-010C-EBFC-D08DAE9FFB5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A4AB47E-116A-5662-84D1-3E1D89BDACEE}"/>
              </a:ext>
            </a:extLst>
          </p:cNvPr>
          <p:cNvSpPr>
            <a:spLocks noGrp="1"/>
          </p:cNvSpPr>
          <p:nvPr>
            <p:ph type="title"/>
          </p:nvPr>
        </p:nvSpPr>
        <p:spPr>
          <a:xfrm>
            <a:off x="838200" y="2576481"/>
            <a:ext cx="10515600" cy="1209675"/>
          </a:xfrm>
        </p:spPr>
        <p:txBody>
          <a:bodyPr>
            <a:normAutofit fontScale="90000"/>
          </a:bodyPr>
          <a:lstStyle/>
          <a:p>
            <a:r>
              <a:rPr lang="en-US" dirty="0"/>
              <a:t>Tactile Exploration and Categorization</a:t>
            </a:r>
          </a:p>
        </p:txBody>
      </p:sp>
    </p:spTree>
    <p:extLst>
      <p:ext uri="{BB962C8B-B14F-4D97-AF65-F5344CB8AC3E}">
        <p14:creationId xmlns:p14="http://schemas.microsoft.com/office/powerpoint/2010/main" val="4051365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54DA24-4CE8-F01F-1B2B-9E7006B3D68E}"/>
              </a:ext>
            </a:extLst>
          </p:cNvPr>
          <p:cNvSpPr>
            <a:spLocks noGrp="1"/>
          </p:cNvSpPr>
          <p:nvPr>
            <p:ph type="title"/>
          </p:nvPr>
        </p:nvSpPr>
        <p:spPr>
          <a:xfrm>
            <a:off x="836612" y="213518"/>
            <a:ext cx="10515600" cy="1325563"/>
          </a:xfrm>
        </p:spPr>
        <p:txBody>
          <a:bodyPr/>
          <a:lstStyle/>
          <a:p>
            <a:r>
              <a:rPr lang="en-US" b="0" dirty="0"/>
              <a:t>Tactile Exploration &amp; Categorization</a:t>
            </a:r>
          </a:p>
        </p:txBody>
      </p:sp>
      <p:sp>
        <p:nvSpPr>
          <p:cNvPr id="6" name="Text Placeholder 5">
            <a:extLst>
              <a:ext uri="{FF2B5EF4-FFF2-40B4-BE49-F238E27FC236}">
                <a16:creationId xmlns:a16="http://schemas.microsoft.com/office/drawing/2014/main" id="{AECACA60-7C49-3BD4-5720-F5DF020D1AA3}"/>
              </a:ext>
            </a:extLst>
          </p:cNvPr>
          <p:cNvSpPr>
            <a:spLocks noGrp="1"/>
          </p:cNvSpPr>
          <p:nvPr>
            <p:ph type="body" idx="1"/>
          </p:nvPr>
        </p:nvSpPr>
        <p:spPr>
          <a:xfrm>
            <a:off x="835024" y="1233998"/>
            <a:ext cx="5259388" cy="4508241"/>
          </a:xfrm>
        </p:spPr>
        <p:txBody>
          <a:bodyPr>
            <a:noAutofit/>
          </a:bodyPr>
          <a:lstStyle/>
          <a:p>
            <a:pPr fontAlgn="base">
              <a:lnSpc>
                <a:spcPct val="100000"/>
              </a:lnSpc>
            </a:pPr>
            <a:r>
              <a:rPr lang="en-US" sz="1800" b="0" dirty="0">
                <a:solidFill>
                  <a:srgbClr val="0E101A"/>
                </a:solidFill>
                <a:latin typeface="IBM Plex Sans" panose="020B0503050203000203" pitchFamily="34" charset="0"/>
              </a:rPr>
              <a:t>Obtain information through surface texture, temperature, flexibility, spatial position, &amp; size in relation to the individual (Nicholas et al., 2019). </a:t>
            </a:r>
          </a:p>
          <a:p>
            <a:pPr fontAlgn="base">
              <a:lnSpc>
                <a:spcPct val="100000"/>
              </a:lnSpc>
            </a:pPr>
            <a:r>
              <a:rPr lang="en-US" sz="1800" b="0" dirty="0">
                <a:solidFill>
                  <a:srgbClr val="0E101A"/>
                </a:solidFill>
                <a:latin typeface="IBM Plex Sans" panose="020B0503050203000203" pitchFamily="34" charset="0"/>
              </a:rPr>
              <a:t>Represents primary pathway for perceptual, cognitive, &amp; early literacy development.</a:t>
            </a:r>
          </a:p>
          <a:p>
            <a:pPr fontAlgn="base">
              <a:lnSpc>
                <a:spcPct val="100000"/>
              </a:lnSpc>
            </a:pPr>
            <a:r>
              <a:rPr lang="en-US" sz="1800" b="0" dirty="0">
                <a:solidFill>
                  <a:srgbClr val="0E101A"/>
                </a:solidFill>
                <a:latin typeface="IBM Plex Sans" panose="020B0503050203000203" pitchFamily="34" charset="0"/>
              </a:rPr>
              <a:t>Identify similarities and differences among objects &amp; experiences, forming categories based on haptic qualities rather than visual features (Bennett et al., 2025). </a:t>
            </a:r>
          </a:p>
          <a:p>
            <a:pPr fontAlgn="base">
              <a:lnSpc>
                <a:spcPct val="100000"/>
              </a:lnSpc>
            </a:pPr>
            <a:r>
              <a:rPr lang="en-US" sz="1800" b="0" dirty="0">
                <a:solidFill>
                  <a:srgbClr val="0E101A"/>
                </a:solidFill>
                <a:latin typeface="IBM Plex Sans" panose="020B0503050203000203" pitchFamily="34" charset="0"/>
              </a:rPr>
              <a:t>Develops early literacy behaviors of sorting, matching, sequencing, &amp; pattern recognition.</a:t>
            </a:r>
          </a:p>
          <a:p>
            <a:pPr fontAlgn="base">
              <a:lnSpc>
                <a:spcPct val="100000"/>
              </a:lnSpc>
            </a:pPr>
            <a:r>
              <a:rPr lang="en-US" sz="1800" b="0" dirty="0">
                <a:solidFill>
                  <a:srgbClr val="0E101A"/>
                </a:solidFill>
                <a:latin typeface="IBM Plex Sans" panose="020B0503050203000203" pitchFamily="34" charset="0"/>
              </a:rPr>
              <a:t>Internalized sensory representations form the foundation for later symbolic expression, narrative recall, &amp; comprehension.</a:t>
            </a:r>
          </a:p>
        </p:txBody>
      </p:sp>
      <p:sp>
        <p:nvSpPr>
          <p:cNvPr id="8" name="Text Placeholder 7">
            <a:extLst>
              <a:ext uri="{FF2B5EF4-FFF2-40B4-BE49-F238E27FC236}">
                <a16:creationId xmlns:a16="http://schemas.microsoft.com/office/drawing/2014/main" id="{EF21E646-3DA6-664A-EC7D-3C8BCB3AD11B}"/>
              </a:ext>
            </a:extLst>
          </p:cNvPr>
          <p:cNvSpPr>
            <a:spLocks noGrp="1"/>
          </p:cNvSpPr>
          <p:nvPr>
            <p:ph type="body" idx="10"/>
          </p:nvPr>
        </p:nvSpPr>
        <p:spPr>
          <a:xfrm>
            <a:off x="7522581" y="5531895"/>
            <a:ext cx="2220904" cy="361950"/>
          </a:xfrm>
        </p:spPr>
        <p:txBody>
          <a:bodyPr anchor="ctr">
            <a:normAutofit/>
          </a:bodyPr>
          <a:lstStyle/>
          <a:p>
            <a:pPr algn="ctr"/>
            <a:r>
              <a:rPr lang="en-US" sz="1400" b="0" dirty="0"/>
              <a:t>(Nicholas et al., 2019)</a:t>
            </a:r>
          </a:p>
        </p:txBody>
      </p:sp>
      <p:pic>
        <p:nvPicPr>
          <p:cNvPr id="2" name="Content Placeholder 1" descr="Multiple types of sensation received from the surface or inside the body: light touch, vibration, proprioception, pain, temperature, pleasant touch, pressure.">
            <a:extLst>
              <a:ext uri="{FF2B5EF4-FFF2-40B4-BE49-F238E27FC236}">
                <a16:creationId xmlns:a16="http://schemas.microsoft.com/office/drawing/2014/main" id="{A7FA516B-043A-4A91-5285-E622F8D29611}"/>
              </a:ext>
            </a:extLst>
          </p:cNvPr>
          <p:cNvPicPr>
            <a:picLocks noGrp="1" noChangeAspect="1"/>
          </p:cNvPicPr>
          <p:nvPr>
            <p:ph sz="half" idx="11"/>
          </p:nvPr>
        </p:nvPicPr>
        <p:blipFill>
          <a:blip r:embed="rId3"/>
          <a:stretch>
            <a:fillRect/>
          </a:stretch>
        </p:blipFill>
        <p:spPr>
          <a:xfrm>
            <a:off x="6645591" y="1539081"/>
            <a:ext cx="3974884" cy="3898075"/>
          </a:xfrm>
          <a:prstGeom prst="rect">
            <a:avLst/>
          </a:prstGeom>
        </p:spPr>
      </p:pic>
    </p:spTree>
    <p:extLst>
      <p:ext uri="{BB962C8B-B14F-4D97-AF65-F5344CB8AC3E}">
        <p14:creationId xmlns:p14="http://schemas.microsoft.com/office/powerpoint/2010/main" val="647391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86245-6779-607C-E25C-EA3317A3AED0}"/>
              </a:ext>
            </a:extLst>
          </p:cNvPr>
          <p:cNvSpPr>
            <a:spLocks noGrp="1"/>
          </p:cNvSpPr>
          <p:nvPr>
            <p:ph type="title"/>
          </p:nvPr>
        </p:nvSpPr>
        <p:spPr>
          <a:xfrm>
            <a:off x="838200" y="2824162"/>
            <a:ext cx="10515600" cy="1209675"/>
          </a:xfrm>
        </p:spPr>
        <p:txBody>
          <a:bodyPr>
            <a:normAutofit fontScale="90000"/>
          </a:bodyPr>
          <a:lstStyle/>
          <a:p>
            <a:r>
              <a:rPr lang="en-US" dirty="0"/>
              <a:t>Linguistic Categories and Tactile Sign Language</a:t>
            </a:r>
          </a:p>
        </p:txBody>
      </p:sp>
    </p:spTree>
    <p:extLst>
      <p:ext uri="{BB962C8B-B14F-4D97-AF65-F5344CB8AC3E}">
        <p14:creationId xmlns:p14="http://schemas.microsoft.com/office/powerpoint/2010/main" val="3068543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71F34-09D2-67DE-F4FF-003C5C9740A5}"/>
              </a:ext>
            </a:extLst>
          </p:cNvPr>
          <p:cNvSpPr>
            <a:spLocks noGrp="1"/>
          </p:cNvSpPr>
          <p:nvPr>
            <p:ph type="title"/>
          </p:nvPr>
        </p:nvSpPr>
        <p:spPr>
          <a:xfrm>
            <a:off x="836612" y="420623"/>
            <a:ext cx="10515600" cy="1325563"/>
          </a:xfrm>
        </p:spPr>
        <p:txBody>
          <a:bodyPr/>
          <a:lstStyle/>
          <a:p>
            <a:r>
              <a:rPr lang="en-US" b="0" dirty="0"/>
              <a:t>Bodily Emotional Trace (BET)</a:t>
            </a:r>
          </a:p>
        </p:txBody>
      </p:sp>
      <p:sp>
        <p:nvSpPr>
          <p:cNvPr id="4" name="Content Placeholder 3">
            <a:extLst>
              <a:ext uri="{FF2B5EF4-FFF2-40B4-BE49-F238E27FC236}">
                <a16:creationId xmlns:a16="http://schemas.microsoft.com/office/drawing/2014/main" id="{6D091B51-C289-76E8-48D9-E9B70BA66F3F}"/>
              </a:ext>
            </a:extLst>
          </p:cNvPr>
          <p:cNvSpPr>
            <a:spLocks noGrp="1"/>
          </p:cNvSpPr>
          <p:nvPr>
            <p:ph sz="half" idx="2"/>
          </p:nvPr>
        </p:nvSpPr>
        <p:spPr>
          <a:xfrm>
            <a:off x="836612" y="1746186"/>
            <a:ext cx="10512424" cy="3684588"/>
          </a:xfrm>
        </p:spPr>
        <p:txBody>
          <a:bodyPr>
            <a:normAutofit lnSpcReduction="10000"/>
          </a:bodyPr>
          <a:lstStyle/>
          <a:p>
            <a:pPr fontAlgn="base">
              <a:lnSpc>
                <a:spcPct val="150000"/>
              </a:lnSpc>
              <a:spcAft>
                <a:spcPts val="600"/>
              </a:spcAft>
            </a:pPr>
            <a:r>
              <a:rPr lang="en-US" sz="2000" dirty="0"/>
              <a:t>Embodied emotional memories formed through sensory experiences that leave a lasting impression on the body. </a:t>
            </a:r>
          </a:p>
          <a:p>
            <a:pPr fontAlgn="base">
              <a:lnSpc>
                <a:spcPct val="150000"/>
              </a:lnSpc>
              <a:spcAft>
                <a:spcPts val="600"/>
              </a:spcAft>
            </a:pPr>
            <a:r>
              <a:rPr lang="en-US" sz="2000" dirty="0"/>
              <a:t>Primarily developed through touch, movement, rhythm, vibration, and emotionally attuned interactions with trusted partners.</a:t>
            </a:r>
          </a:p>
          <a:p>
            <a:pPr fontAlgn="base">
              <a:lnSpc>
                <a:spcPct val="150000"/>
              </a:lnSpc>
              <a:spcAft>
                <a:spcPts val="600"/>
              </a:spcAft>
            </a:pPr>
            <a:r>
              <a:rPr lang="en-US" sz="2000" dirty="0"/>
              <a:t>Form narrative and meaning-making structures for non-speaking tactile learners. </a:t>
            </a:r>
          </a:p>
          <a:p>
            <a:pPr fontAlgn="base">
              <a:lnSpc>
                <a:spcPct val="150000"/>
              </a:lnSpc>
              <a:spcAft>
                <a:spcPts val="600"/>
              </a:spcAft>
            </a:pPr>
            <a:r>
              <a:rPr lang="en-US" sz="2000" dirty="0"/>
              <a:t>Develop memory for sequence, anticipation, and shared experience, all of which are foundational to literacy.</a:t>
            </a:r>
          </a:p>
        </p:txBody>
      </p:sp>
    </p:spTree>
    <p:extLst>
      <p:ext uri="{BB962C8B-B14F-4D97-AF65-F5344CB8AC3E}">
        <p14:creationId xmlns:p14="http://schemas.microsoft.com/office/powerpoint/2010/main" val="592706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6F32B-A7FF-553C-6BFF-9EF7BF64A8F8}"/>
              </a:ext>
            </a:extLst>
          </p:cNvPr>
          <p:cNvSpPr>
            <a:spLocks noGrp="1"/>
          </p:cNvSpPr>
          <p:nvPr>
            <p:ph type="title"/>
          </p:nvPr>
        </p:nvSpPr>
        <p:spPr>
          <a:xfrm>
            <a:off x="838200" y="516730"/>
            <a:ext cx="10515600" cy="1325563"/>
          </a:xfrm>
        </p:spPr>
        <p:txBody>
          <a:bodyPr/>
          <a:lstStyle/>
          <a:p>
            <a:r>
              <a:rPr lang="en-US" b="0" dirty="0"/>
              <a:t>BETs support emergent literacy by:</a:t>
            </a:r>
          </a:p>
        </p:txBody>
      </p:sp>
      <p:sp>
        <p:nvSpPr>
          <p:cNvPr id="4" name="Content Placeholder 3">
            <a:extLst>
              <a:ext uri="{FF2B5EF4-FFF2-40B4-BE49-F238E27FC236}">
                <a16:creationId xmlns:a16="http://schemas.microsoft.com/office/drawing/2014/main" id="{F0D2A0EB-DAC8-0390-B107-D3F3E3504582}"/>
              </a:ext>
            </a:extLst>
          </p:cNvPr>
          <p:cNvSpPr>
            <a:spLocks noGrp="1"/>
          </p:cNvSpPr>
          <p:nvPr>
            <p:ph sz="half" idx="2"/>
          </p:nvPr>
        </p:nvSpPr>
        <p:spPr>
          <a:xfrm>
            <a:off x="838200" y="1842293"/>
            <a:ext cx="10512424" cy="3684588"/>
          </a:xfrm>
        </p:spPr>
        <p:txBody>
          <a:bodyPr>
            <a:normAutofit/>
          </a:bodyPr>
          <a:lstStyle/>
          <a:p>
            <a:pPr fontAlgn="base">
              <a:lnSpc>
                <a:spcPct val="100000"/>
              </a:lnSpc>
              <a:spcAft>
                <a:spcPts val="600"/>
              </a:spcAft>
            </a:pPr>
            <a:r>
              <a:rPr lang="en-US" sz="2000" dirty="0"/>
              <a:t>Establishing predictable beginnings &amp; endings that mirror the structure of stories &amp; written texts.</a:t>
            </a:r>
          </a:p>
          <a:p>
            <a:pPr fontAlgn="base">
              <a:lnSpc>
                <a:spcPct val="100000"/>
              </a:lnSpc>
              <a:spcAft>
                <a:spcPts val="600"/>
              </a:spcAft>
            </a:pPr>
            <a:r>
              <a:rPr lang="en-US" sz="2000" dirty="0"/>
              <a:t>Creating emotional associations with meaning-making activities (e.g., interactive read-</a:t>
            </a:r>
            <a:r>
              <a:rPr lang="en-US" sz="2000" dirty="0" err="1"/>
              <a:t>alouds</a:t>
            </a:r>
            <a:r>
              <a:rPr lang="en-US" sz="2000" dirty="0"/>
              <a:t>) to increase engagement and motivation.</a:t>
            </a:r>
          </a:p>
          <a:p>
            <a:pPr fontAlgn="base">
              <a:lnSpc>
                <a:spcPct val="100000"/>
              </a:lnSpc>
              <a:spcAft>
                <a:spcPts val="600"/>
              </a:spcAft>
            </a:pPr>
            <a:r>
              <a:rPr lang="en-US" sz="2000" dirty="0"/>
              <a:t>Supporting joint attention &amp; turn-taking, which underlie dialogic reading and writing interactions.</a:t>
            </a:r>
          </a:p>
          <a:p>
            <a:pPr fontAlgn="base">
              <a:lnSpc>
                <a:spcPct val="100000"/>
              </a:lnSpc>
              <a:spcAft>
                <a:spcPts val="600"/>
              </a:spcAft>
            </a:pPr>
            <a:r>
              <a:rPr lang="en-US" sz="2000" dirty="0"/>
              <a:t>Serving as pre-symbolic memory traces that later attach to tactile symbols, object cues, signs, &amp; braille.</a:t>
            </a:r>
          </a:p>
        </p:txBody>
      </p:sp>
    </p:spTree>
    <p:extLst>
      <p:ext uri="{BB962C8B-B14F-4D97-AF65-F5344CB8AC3E}">
        <p14:creationId xmlns:p14="http://schemas.microsoft.com/office/powerpoint/2010/main" val="904538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63F6B-4CA2-A254-4DBE-29BD66AFF95E}"/>
              </a:ext>
            </a:extLst>
          </p:cNvPr>
          <p:cNvSpPr>
            <a:spLocks noGrp="1"/>
          </p:cNvSpPr>
          <p:nvPr>
            <p:ph type="title"/>
          </p:nvPr>
        </p:nvSpPr>
        <p:spPr>
          <a:xfrm>
            <a:off x="839788" y="457200"/>
            <a:ext cx="3932237" cy="1600200"/>
          </a:xfrm>
        </p:spPr>
        <p:txBody>
          <a:bodyPr anchor="ctr">
            <a:normAutofit/>
          </a:bodyPr>
          <a:lstStyle/>
          <a:p>
            <a:r>
              <a:rPr lang="en-US" dirty="0"/>
              <a:t>BET Examples</a:t>
            </a:r>
          </a:p>
        </p:txBody>
      </p:sp>
      <p:sp>
        <p:nvSpPr>
          <p:cNvPr id="4" name="Text Placeholder 3">
            <a:extLst>
              <a:ext uri="{FF2B5EF4-FFF2-40B4-BE49-F238E27FC236}">
                <a16:creationId xmlns:a16="http://schemas.microsoft.com/office/drawing/2014/main" id="{023999B1-5733-9396-F8AB-4F003167227F}"/>
              </a:ext>
            </a:extLst>
          </p:cNvPr>
          <p:cNvSpPr>
            <a:spLocks noGrp="1"/>
          </p:cNvSpPr>
          <p:nvPr>
            <p:ph type="body" sz="half" idx="2"/>
          </p:nvPr>
        </p:nvSpPr>
        <p:spPr>
          <a:xfrm>
            <a:off x="839787" y="1826914"/>
            <a:ext cx="3932237" cy="3204172"/>
          </a:xfrm>
        </p:spPr>
        <p:txBody>
          <a:bodyPr>
            <a:noAutofit/>
          </a:bodyPr>
          <a:lstStyle/>
          <a:p>
            <a:r>
              <a:rPr lang="en-US" sz="2000" b="1" dirty="0"/>
              <a:t>BET In Literacy Example: </a:t>
            </a:r>
          </a:p>
          <a:p>
            <a:pPr>
              <a:lnSpc>
                <a:spcPct val="100000"/>
              </a:lnSpc>
            </a:pPr>
            <a:r>
              <a:rPr lang="en-US" sz="2000" dirty="0"/>
              <a:t>A consistent tactile greeting before engaging in dialogic read-</a:t>
            </a:r>
            <a:r>
              <a:rPr lang="en-US" sz="2000" dirty="0" err="1"/>
              <a:t>alouds</a:t>
            </a:r>
            <a:r>
              <a:rPr lang="en-US" sz="2000" dirty="0"/>
              <a:t> becomes a bodily emotional trace that signals “reading together.” Over time, this trace supports the learner’s anticipation of text-based interaction, functioning as an embodied equivalent of recognizing a book cover or title.</a:t>
            </a:r>
          </a:p>
        </p:txBody>
      </p:sp>
      <p:pic>
        <p:nvPicPr>
          <p:cNvPr id="9" name="O&amp;S_3;45 edit.mov" descr="Video of Orion and Skylar">
            <a:hlinkClick r:id="" action="ppaction://media"/>
            <a:extLst>
              <a:ext uri="{FF2B5EF4-FFF2-40B4-BE49-F238E27FC236}">
                <a16:creationId xmlns:a16="http://schemas.microsoft.com/office/drawing/2014/main" id="{B9F35DD4-27B7-157E-65B4-1023B8876B7C}"/>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60A16E0B-5FA9-C64C-8E36-67D30C6C2AF7}" label="" lang="en-us" r:embed="rId5"/>
                        </p173:trackLst>
                      </p173:tracksInfo>
                    </p:ext>
                  </p14:extLst>
                </p14:media>
              </p:ext>
            </p:extLst>
          </p:nvPr>
        </p:nvPicPr>
        <p:blipFill>
          <a:blip r:embed="rId6"/>
          <a:stretch>
            <a:fillRect/>
          </a:stretch>
        </p:blipFill>
        <p:spPr>
          <a:xfrm>
            <a:off x="5183187" y="1257299"/>
            <a:ext cx="6708959" cy="3773787"/>
          </a:xfrm>
          <a:prstGeom prst="rect">
            <a:avLst/>
          </a:prstGeom>
          <a:noFill/>
        </p:spPr>
      </p:pic>
      <p:sp>
        <p:nvSpPr>
          <p:cNvPr id="5" name="Text Placeholder 4">
            <a:extLst>
              <a:ext uri="{FF2B5EF4-FFF2-40B4-BE49-F238E27FC236}">
                <a16:creationId xmlns:a16="http://schemas.microsoft.com/office/drawing/2014/main" id="{772DCEF5-644B-0676-4F26-5352A2138293}"/>
              </a:ext>
            </a:extLst>
          </p:cNvPr>
          <p:cNvSpPr>
            <a:spLocks noGrp="1"/>
          </p:cNvSpPr>
          <p:nvPr>
            <p:ph type="body" sz="half" idx="10"/>
          </p:nvPr>
        </p:nvSpPr>
        <p:spPr>
          <a:xfrm>
            <a:off x="6022977" y="5292105"/>
            <a:ext cx="6169023" cy="455347"/>
          </a:xfrm>
        </p:spPr>
        <p:txBody>
          <a:bodyPr>
            <a:normAutofit/>
          </a:bodyPr>
          <a:lstStyle/>
          <a:p>
            <a:r>
              <a:rPr lang="en-US" sz="1800" b="1" dirty="0"/>
              <a:t>BET In Communication Example Video</a:t>
            </a:r>
          </a:p>
        </p:txBody>
      </p:sp>
    </p:spTree>
    <p:extLst>
      <p:ext uri="{BB962C8B-B14F-4D97-AF65-F5344CB8AC3E}">
        <p14:creationId xmlns:p14="http://schemas.microsoft.com/office/powerpoint/2010/main" val="300986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65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9C47-65AC-AC53-2520-F7790D53B33B}"/>
              </a:ext>
            </a:extLst>
          </p:cNvPr>
          <p:cNvSpPr>
            <a:spLocks noGrp="1"/>
          </p:cNvSpPr>
          <p:nvPr>
            <p:ph type="title"/>
          </p:nvPr>
        </p:nvSpPr>
        <p:spPr>
          <a:xfrm>
            <a:off x="835024" y="228917"/>
            <a:ext cx="10515600" cy="1325563"/>
          </a:xfrm>
        </p:spPr>
        <p:txBody>
          <a:bodyPr/>
          <a:lstStyle/>
          <a:p>
            <a:r>
              <a:rPr lang="en-US" b="0" dirty="0"/>
              <a:t>Hyper Tactile Perception (HTP) Signs</a:t>
            </a:r>
          </a:p>
        </p:txBody>
      </p:sp>
      <p:sp>
        <p:nvSpPr>
          <p:cNvPr id="4" name="Content Placeholder 3">
            <a:extLst>
              <a:ext uri="{FF2B5EF4-FFF2-40B4-BE49-F238E27FC236}">
                <a16:creationId xmlns:a16="http://schemas.microsoft.com/office/drawing/2014/main" id="{4C933C66-CA09-8503-C991-77AC8B2E682A}"/>
              </a:ext>
            </a:extLst>
          </p:cNvPr>
          <p:cNvSpPr>
            <a:spLocks noGrp="1"/>
          </p:cNvSpPr>
          <p:nvPr>
            <p:ph sz="half" idx="2"/>
          </p:nvPr>
        </p:nvSpPr>
        <p:spPr>
          <a:xfrm>
            <a:off x="838200" y="1554480"/>
            <a:ext cx="10512424" cy="4114800"/>
          </a:xfrm>
        </p:spPr>
        <p:txBody>
          <a:bodyPr>
            <a:noAutofit/>
          </a:bodyPr>
          <a:lstStyle/>
          <a:p>
            <a:pPr fontAlgn="base">
              <a:lnSpc>
                <a:spcPct val="150000"/>
              </a:lnSpc>
            </a:pPr>
            <a:r>
              <a:rPr lang="en-US" dirty="0"/>
              <a:t>Emerge from intensive tactile exploration (examine an object’s shape, texture, temperature, flexibility, and function through touch [Bennett et al., 2025]).</a:t>
            </a:r>
          </a:p>
          <a:p>
            <a:pPr fontAlgn="base">
              <a:lnSpc>
                <a:spcPct val="150000"/>
              </a:lnSpc>
            </a:pPr>
            <a:r>
              <a:rPr lang="en-US" dirty="0"/>
              <a:t>The sign reflects these tactile features, conveying meaning grounded in direct sensory experience rather than visual representation. </a:t>
            </a:r>
          </a:p>
          <a:p>
            <a:pPr fontAlgn="base">
              <a:lnSpc>
                <a:spcPct val="150000"/>
              </a:lnSpc>
            </a:pPr>
            <a:r>
              <a:rPr lang="en-US" dirty="0"/>
              <a:t>Rooted in tactile cognition, emphasizing understanding and symbolization through physical interaction and haptic feedback (Saluja et al., 2024).</a:t>
            </a:r>
          </a:p>
          <a:p>
            <a:pPr fontAlgn="base">
              <a:lnSpc>
                <a:spcPct val="150000"/>
              </a:lnSpc>
            </a:pPr>
            <a:r>
              <a:rPr lang="en-US" dirty="0"/>
              <a:t>Tactile congruence: the sign captures the functional and sensory essence of an object as experienced through touch, highlighting that meaning is constructed through embodied interaction rather than visual abstraction (Aker et al., 2022).</a:t>
            </a:r>
          </a:p>
        </p:txBody>
      </p:sp>
    </p:spTree>
    <p:extLst>
      <p:ext uri="{BB962C8B-B14F-4D97-AF65-F5344CB8AC3E}">
        <p14:creationId xmlns:p14="http://schemas.microsoft.com/office/powerpoint/2010/main" val="1629608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E35D1-5625-F84D-791D-B31F9653738D}"/>
              </a:ext>
            </a:extLst>
          </p:cNvPr>
          <p:cNvSpPr>
            <a:spLocks noGrp="1"/>
          </p:cNvSpPr>
          <p:nvPr>
            <p:ph type="title"/>
          </p:nvPr>
        </p:nvSpPr>
        <p:spPr>
          <a:xfrm>
            <a:off x="838200" y="482073"/>
            <a:ext cx="10515600" cy="1325563"/>
          </a:xfrm>
        </p:spPr>
        <p:txBody>
          <a:bodyPr/>
          <a:lstStyle/>
          <a:p>
            <a:r>
              <a:rPr lang="en-US" b="0" dirty="0"/>
              <a:t>HTP signs support emergent literacy by:</a:t>
            </a:r>
            <a:endParaRPr lang="en-US" dirty="0"/>
          </a:p>
        </p:txBody>
      </p:sp>
      <p:sp>
        <p:nvSpPr>
          <p:cNvPr id="4" name="Content Placeholder 3">
            <a:extLst>
              <a:ext uri="{FF2B5EF4-FFF2-40B4-BE49-F238E27FC236}">
                <a16:creationId xmlns:a16="http://schemas.microsoft.com/office/drawing/2014/main" id="{18C976E7-ADC1-FB95-DE34-74B0325240EC}"/>
              </a:ext>
            </a:extLst>
          </p:cNvPr>
          <p:cNvSpPr>
            <a:spLocks noGrp="1"/>
          </p:cNvSpPr>
          <p:nvPr>
            <p:ph sz="half" idx="2"/>
          </p:nvPr>
        </p:nvSpPr>
        <p:spPr>
          <a:xfrm>
            <a:off x="839788" y="1716196"/>
            <a:ext cx="10512424" cy="3905509"/>
          </a:xfrm>
        </p:spPr>
        <p:txBody>
          <a:bodyPr>
            <a:normAutofit/>
          </a:bodyPr>
          <a:lstStyle/>
          <a:p>
            <a:pPr fontAlgn="base">
              <a:lnSpc>
                <a:spcPct val="150000"/>
              </a:lnSpc>
            </a:pPr>
            <a:r>
              <a:rPr lang="en-US" sz="2000" dirty="0"/>
              <a:t>Encouraging analytic thinking (identifying shape, function, and properties), which parallels how readers analyze symbols and words.</a:t>
            </a:r>
          </a:p>
          <a:p>
            <a:pPr fontAlgn="base">
              <a:lnSpc>
                <a:spcPct val="150000"/>
              </a:lnSpc>
            </a:pPr>
            <a:r>
              <a:rPr lang="en-US" sz="2000" dirty="0"/>
              <a:t>Supporting symbol-object relationships, which is a foundational literacy skill.</a:t>
            </a:r>
          </a:p>
          <a:p>
            <a:pPr fontAlgn="base">
              <a:lnSpc>
                <a:spcPct val="150000"/>
              </a:lnSpc>
            </a:pPr>
            <a:r>
              <a:rPr lang="en-US" sz="2000" dirty="0"/>
              <a:t>Allowing learners to generate meaningful, self-derived symbols, reinforcing the idea that symbols represent concepts.</a:t>
            </a:r>
          </a:p>
          <a:p>
            <a:pPr fontAlgn="base">
              <a:lnSpc>
                <a:spcPct val="150000"/>
              </a:lnSpc>
            </a:pPr>
            <a:r>
              <a:rPr lang="en-US" sz="2000" dirty="0"/>
              <a:t>Preparing learners for braille discrimination, including shape, spacing, pressure, and pattern recognition.</a:t>
            </a:r>
          </a:p>
        </p:txBody>
      </p:sp>
    </p:spTree>
    <p:extLst>
      <p:ext uri="{BB962C8B-B14F-4D97-AF65-F5344CB8AC3E}">
        <p14:creationId xmlns:p14="http://schemas.microsoft.com/office/powerpoint/2010/main" val="914260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1339F-2A7D-5F84-B7C1-3D3B1DCAE88D}"/>
              </a:ext>
            </a:extLst>
          </p:cNvPr>
          <p:cNvSpPr>
            <a:spLocks noGrp="1"/>
          </p:cNvSpPr>
          <p:nvPr>
            <p:ph type="title"/>
          </p:nvPr>
        </p:nvSpPr>
        <p:spPr/>
        <p:txBody>
          <a:bodyPr/>
          <a:lstStyle/>
          <a:p>
            <a:r>
              <a:rPr lang="en-US" b="0" dirty="0"/>
              <a:t>HTP Sign Example</a:t>
            </a:r>
          </a:p>
        </p:txBody>
      </p:sp>
      <p:sp>
        <p:nvSpPr>
          <p:cNvPr id="3" name="Text Placeholder 2">
            <a:extLst>
              <a:ext uri="{FF2B5EF4-FFF2-40B4-BE49-F238E27FC236}">
                <a16:creationId xmlns:a16="http://schemas.microsoft.com/office/drawing/2014/main" id="{0FF03632-EDDA-8EBC-22E6-944AC434DCB3}"/>
              </a:ext>
            </a:extLst>
          </p:cNvPr>
          <p:cNvSpPr>
            <a:spLocks noGrp="1"/>
          </p:cNvSpPr>
          <p:nvPr>
            <p:ph type="body" idx="1"/>
          </p:nvPr>
        </p:nvSpPr>
        <p:spPr>
          <a:xfrm>
            <a:off x="838200" y="1436465"/>
            <a:ext cx="10512424" cy="823912"/>
          </a:xfrm>
        </p:spPr>
        <p:txBody>
          <a:bodyPr anchor="ctr"/>
          <a:lstStyle/>
          <a:p>
            <a:r>
              <a:rPr lang="en-US" dirty="0"/>
              <a:t>Using the cup at your station:</a:t>
            </a:r>
          </a:p>
        </p:txBody>
      </p:sp>
      <p:sp>
        <p:nvSpPr>
          <p:cNvPr id="4" name="Content Placeholder 3">
            <a:extLst>
              <a:ext uri="{FF2B5EF4-FFF2-40B4-BE49-F238E27FC236}">
                <a16:creationId xmlns:a16="http://schemas.microsoft.com/office/drawing/2014/main" id="{B00870B1-281F-8D86-FFCD-50F4FD1710B6}"/>
              </a:ext>
            </a:extLst>
          </p:cNvPr>
          <p:cNvSpPr>
            <a:spLocks noGrp="1"/>
          </p:cNvSpPr>
          <p:nvPr>
            <p:ph sz="half" idx="2"/>
          </p:nvPr>
        </p:nvSpPr>
        <p:spPr>
          <a:xfrm>
            <a:off x="839788" y="2260377"/>
            <a:ext cx="10512424" cy="3929286"/>
          </a:xfrm>
        </p:spPr>
        <p:txBody>
          <a:bodyPr>
            <a:normAutofit/>
          </a:bodyPr>
          <a:lstStyle/>
          <a:p>
            <a:pPr marL="457200" indent="-457200" fontAlgn="base">
              <a:lnSpc>
                <a:spcPct val="150000"/>
              </a:lnSpc>
              <a:buFont typeface="+mj-lt"/>
              <a:buAutoNum type="arabicPeriod"/>
            </a:pPr>
            <a:r>
              <a:rPr lang="en-US" dirty="0"/>
              <a:t>Close your eyes</a:t>
            </a:r>
          </a:p>
          <a:p>
            <a:pPr marL="457200" indent="-457200" fontAlgn="base">
              <a:lnSpc>
                <a:spcPct val="150000"/>
              </a:lnSpc>
              <a:buFont typeface="+mj-lt"/>
              <a:buAutoNum type="arabicPeriod"/>
            </a:pPr>
            <a:r>
              <a:rPr lang="en-US" dirty="0"/>
              <a:t>Hold the empty cup in your left hand and use your right hand to examine its inner shape. </a:t>
            </a:r>
          </a:p>
          <a:p>
            <a:pPr marL="457200" indent="-457200" fontAlgn="base">
              <a:lnSpc>
                <a:spcPct val="150000"/>
              </a:lnSpc>
              <a:buFont typeface="+mj-lt"/>
              <a:buAutoNum type="arabicPeriod"/>
            </a:pPr>
            <a:r>
              <a:rPr lang="en-US" dirty="0"/>
              <a:t>Set the cup aside while maintaining the shape of your right hand when you were exploring. </a:t>
            </a:r>
          </a:p>
          <a:p>
            <a:pPr marL="457200" indent="-457200">
              <a:lnSpc>
                <a:spcPct val="150000"/>
              </a:lnSpc>
              <a:buFont typeface="+mj-lt"/>
              <a:buAutoNum type="arabicPeriod"/>
            </a:pPr>
            <a:r>
              <a:rPr lang="en-US" dirty="0"/>
              <a:t>This hand shape represents the potential HTP sign for cup. </a:t>
            </a:r>
          </a:p>
          <a:p>
            <a:pPr lvl="1">
              <a:lnSpc>
                <a:spcPct val="150000"/>
              </a:lnSpc>
            </a:pPr>
            <a:r>
              <a:rPr lang="en-US" dirty="0"/>
              <a:t>An HTP sign for “cup” based on its inner shape becomes a stable tactile symbol that can later be paired with a braille label or tactile symbol, supporting word–concept correspondence.</a:t>
            </a:r>
          </a:p>
        </p:txBody>
      </p:sp>
      <p:pic>
        <p:nvPicPr>
          <p:cNvPr id="6" name="Picture 5">
            <a:extLst>
              <a:ext uri="{FF2B5EF4-FFF2-40B4-BE49-F238E27FC236}">
                <a16:creationId xmlns:a16="http://schemas.microsoft.com/office/drawing/2014/main" id="{418A07F5-2262-DB19-9BF8-5A345CBEF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4522" y="290990"/>
            <a:ext cx="1788824" cy="2290950"/>
          </a:xfrm>
          <a:prstGeom prst="rect">
            <a:avLst/>
          </a:prstGeom>
        </p:spPr>
      </p:pic>
    </p:spTree>
    <p:extLst>
      <p:ext uri="{BB962C8B-B14F-4D97-AF65-F5344CB8AC3E}">
        <p14:creationId xmlns:p14="http://schemas.microsoft.com/office/powerpoint/2010/main" val="3853907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FD8F2-2A55-4D12-2450-405500AA5FD9}"/>
              </a:ext>
            </a:extLst>
          </p:cNvPr>
          <p:cNvSpPr>
            <a:spLocks noGrp="1"/>
          </p:cNvSpPr>
          <p:nvPr>
            <p:ph type="title"/>
          </p:nvPr>
        </p:nvSpPr>
        <p:spPr>
          <a:xfrm>
            <a:off x="835024" y="251726"/>
            <a:ext cx="10515600" cy="1325563"/>
          </a:xfrm>
        </p:spPr>
        <p:txBody>
          <a:bodyPr/>
          <a:lstStyle/>
          <a:p>
            <a:r>
              <a:rPr lang="en-US" b="0" dirty="0"/>
              <a:t>Mimetic</a:t>
            </a:r>
            <a:r>
              <a:rPr lang="en-US" dirty="0"/>
              <a:t> </a:t>
            </a:r>
            <a:r>
              <a:rPr lang="en-US" b="0" dirty="0"/>
              <a:t>Expressions</a:t>
            </a:r>
          </a:p>
        </p:txBody>
      </p:sp>
      <p:sp>
        <p:nvSpPr>
          <p:cNvPr id="4" name="Content Placeholder 3">
            <a:extLst>
              <a:ext uri="{FF2B5EF4-FFF2-40B4-BE49-F238E27FC236}">
                <a16:creationId xmlns:a16="http://schemas.microsoft.com/office/drawing/2014/main" id="{562FE2F4-3193-EC23-85DA-BF1F84E6F88A}"/>
              </a:ext>
            </a:extLst>
          </p:cNvPr>
          <p:cNvSpPr>
            <a:spLocks noGrp="1"/>
          </p:cNvSpPr>
          <p:nvPr>
            <p:ph sz="half" idx="2"/>
          </p:nvPr>
        </p:nvSpPr>
        <p:spPr>
          <a:xfrm>
            <a:off x="838200" y="1444517"/>
            <a:ext cx="10512424" cy="4498975"/>
          </a:xfrm>
        </p:spPr>
        <p:txBody>
          <a:bodyPr>
            <a:normAutofit/>
          </a:bodyPr>
          <a:lstStyle/>
          <a:p>
            <a:pPr fontAlgn="base">
              <a:lnSpc>
                <a:spcPct val="100000"/>
              </a:lnSpc>
            </a:pPr>
            <a:r>
              <a:rPr lang="en-US" sz="2000" dirty="0"/>
              <a:t>Bodily expressions that originate from an individual’s direct sensory and motor experiences, recreated in the same manner as the individual initially felt them. </a:t>
            </a:r>
          </a:p>
          <a:p>
            <a:pPr fontAlgn="base">
              <a:lnSpc>
                <a:spcPct val="100000"/>
              </a:lnSpc>
            </a:pPr>
            <a:r>
              <a:rPr lang="en-US" sz="2000" dirty="0"/>
              <a:t>Rooted in the body’s memory of lived experiences</a:t>
            </a:r>
          </a:p>
          <a:p>
            <a:pPr lvl="1" fontAlgn="base">
              <a:lnSpc>
                <a:spcPct val="100000"/>
              </a:lnSpc>
            </a:pPr>
            <a:r>
              <a:rPr lang="en-US" sz="2000" dirty="0"/>
              <a:t>convey meaning through gestures, movements, and tactile enactments rather than conventional linguistic forms.</a:t>
            </a:r>
          </a:p>
          <a:p>
            <a:pPr fontAlgn="base">
              <a:lnSpc>
                <a:spcPct val="100000"/>
              </a:lnSpc>
            </a:pPr>
            <a:r>
              <a:rPr lang="en-US" sz="2000" dirty="0"/>
              <a:t>Often emerge through tactile or bodily reenactments of experiences. </a:t>
            </a:r>
          </a:p>
          <a:p>
            <a:pPr fontAlgn="base">
              <a:lnSpc>
                <a:spcPct val="100000"/>
              </a:lnSpc>
            </a:pPr>
            <a:r>
              <a:rPr lang="en-US" sz="2000" dirty="0"/>
              <a:t>Exemplify how meaning can be communicated through the body itself, transcending visual or auditory language systems (Bennett et al., 2025).</a:t>
            </a:r>
          </a:p>
          <a:p>
            <a:pPr fontAlgn="base">
              <a:lnSpc>
                <a:spcPct val="100000"/>
              </a:lnSpc>
            </a:pPr>
            <a:r>
              <a:rPr lang="en-US" sz="2000" dirty="0"/>
              <a:t>Embodied storytelling - represent experiences through action and movement before formal language emerges. </a:t>
            </a:r>
          </a:p>
          <a:p>
            <a:pPr fontAlgn="base">
              <a:lnSpc>
                <a:spcPct val="100000"/>
              </a:lnSpc>
            </a:pPr>
            <a:r>
              <a:rPr lang="en-US" sz="2000" dirty="0"/>
              <a:t>Parallel early narrative skills such as retelling, sequencing, and elaboration.</a:t>
            </a:r>
          </a:p>
        </p:txBody>
      </p:sp>
    </p:spTree>
    <p:extLst>
      <p:ext uri="{BB962C8B-B14F-4D97-AF65-F5344CB8AC3E}">
        <p14:creationId xmlns:p14="http://schemas.microsoft.com/office/powerpoint/2010/main" val="855471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6024C-88DA-1300-511A-8ACE11C48113}"/>
              </a:ext>
            </a:extLst>
          </p:cNvPr>
          <p:cNvSpPr>
            <a:spLocks noGrp="1"/>
          </p:cNvSpPr>
          <p:nvPr>
            <p:ph type="title"/>
          </p:nvPr>
        </p:nvSpPr>
        <p:spPr>
          <a:xfrm>
            <a:off x="838200" y="668337"/>
            <a:ext cx="10515600" cy="1325563"/>
          </a:xfrm>
        </p:spPr>
        <p:txBody>
          <a:bodyPr/>
          <a:lstStyle/>
          <a:p>
            <a:r>
              <a:rPr lang="en-US" b="0" dirty="0"/>
              <a:t>Mimetic expressions support emergent literacy by:</a:t>
            </a:r>
            <a:endParaRPr lang="en-US" dirty="0"/>
          </a:p>
        </p:txBody>
      </p:sp>
      <p:sp>
        <p:nvSpPr>
          <p:cNvPr id="4" name="Content Placeholder 3">
            <a:extLst>
              <a:ext uri="{FF2B5EF4-FFF2-40B4-BE49-F238E27FC236}">
                <a16:creationId xmlns:a16="http://schemas.microsoft.com/office/drawing/2014/main" id="{7D22FAE0-8DCA-69C2-8FAD-3BA297C7B363}"/>
              </a:ext>
            </a:extLst>
          </p:cNvPr>
          <p:cNvSpPr>
            <a:spLocks noGrp="1"/>
          </p:cNvSpPr>
          <p:nvPr>
            <p:ph sz="half" idx="2"/>
          </p:nvPr>
        </p:nvSpPr>
        <p:spPr>
          <a:xfrm>
            <a:off x="838200" y="2246393"/>
            <a:ext cx="10512424" cy="3684588"/>
          </a:xfrm>
        </p:spPr>
        <p:txBody>
          <a:bodyPr>
            <a:normAutofit/>
          </a:bodyPr>
          <a:lstStyle/>
          <a:p>
            <a:pPr fontAlgn="base">
              <a:lnSpc>
                <a:spcPct val="100000"/>
              </a:lnSpc>
            </a:pPr>
            <a:r>
              <a:rPr lang="en-US" sz="2000" dirty="0"/>
              <a:t>Enabling experience-based narratives as a precursor to written storytelling.</a:t>
            </a:r>
          </a:p>
          <a:p>
            <a:pPr fontAlgn="base">
              <a:lnSpc>
                <a:spcPct val="100000"/>
              </a:lnSpc>
            </a:pPr>
            <a:r>
              <a:rPr lang="en-US" sz="2000" dirty="0"/>
              <a:t>Supporting temporal sequencing (what happened first, next, last).</a:t>
            </a:r>
          </a:p>
          <a:p>
            <a:pPr fontAlgn="base">
              <a:lnSpc>
                <a:spcPct val="100000"/>
              </a:lnSpc>
            </a:pPr>
            <a:r>
              <a:rPr lang="en-US" sz="2000" dirty="0"/>
              <a:t>Conveying descriptive detail and emotion which is essential for comprehension and expressive writing.</a:t>
            </a:r>
          </a:p>
          <a:p>
            <a:pPr fontAlgn="base">
              <a:lnSpc>
                <a:spcPct val="100000"/>
              </a:lnSpc>
            </a:pPr>
            <a:r>
              <a:rPr lang="en-US" sz="2000" dirty="0"/>
              <a:t>Bridging lived experience and symbolic representation, facilitating later transitions to signs, tactile symbols, and braille text.</a:t>
            </a:r>
          </a:p>
        </p:txBody>
      </p:sp>
    </p:spTree>
    <p:extLst>
      <p:ext uri="{BB962C8B-B14F-4D97-AF65-F5344CB8AC3E}">
        <p14:creationId xmlns:p14="http://schemas.microsoft.com/office/powerpoint/2010/main" val="908110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C5346-67F6-7741-A0E5-4F85C4A056EF}"/>
              </a:ext>
            </a:extLst>
          </p:cNvPr>
          <p:cNvSpPr>
            <a:spLocks noGrp="1"/>
          </p:cNvSpPr>
          <p:nvPr>
            <p:ph type="title"/>
          </p:nvPr>
        </p:nvSpPr>
        <p:spPr>
          <a:xfrm>
            <a:off x="7419974" y="118490"/>
            <a:ext cx="4343399" cy="1600200"/>
          </a:xfrm>
        </p:spPr>
        <p:txBody>
          <a:bodyPr anchor="ctr">
            <a:normAutofit/>
          </a:bodyPr>
          <a:lstStyle/>
          <a:p>
            <a:r>
              <a:rPr lang="en-US" sz="3200" dirty="0"/>
              <a:t>Mimetic Expression Example</a:t>
            </a:r>
          </a:p>
        </p:txBody>
      </p:sp>
      <p:pic>
        <p:nvPicPr>
          <p:cNvPr id="5" name="Picture 4" descr="Gif of a person riding a horse whose running. The person has their arms outstretched like wings flapping.">
            <a:extLst>
              <a:ext uri="{FF2B5EF4-FFF2-40B4-BE49-F238E27FC236}">
                <a16:creationId xmlns:a16="http://schemas.microsoft.com/office/drawing/2014/main" id="{9B080FDC-165A-7EC9-1F15-2FD34C54A616}"/>
              </a:ext>
            </a:extLst>
          </p:cNvPr>
          <p:cNvPicPr>
            <a:picLocks noChangeAspect="1"/>
          </p:cNvPicPr>
          <p:nvPr/>
        </p:nvPicPr>
        <p:blipFill>
          <a:blip r:embed="rId3"/>
          <a:stretch>
            <a:fillRect/>
          </a:stretch>
        </p:blipFill>
        <p:spPr>
          <a:xfrm>
            <a:off x="1025654" y="457199"/>
            <a:ext cx="5797291" cy="4779808"/>
          </a:xfrm>
          <a:prstGeom prst="rect">
            <a:avLst/>
          </a:prstGeom>
          <a:noFill/>
        </p:spPr>
      </p:pic>
      <p:sp>
        <p:nvSpPr>
          <p:cNvPr id="4" name="Content Placeholder 3">
            <a:extLst>
              <a:ext uri="{FF2B5EF4-FFF2-40B4-BE49-F238E27FC236}">
                <a16:creationId xmlns:a16="http://schemas.microsoft.com/office/drawing/2014/main" id="{40D1DA37-EAD8-A37C-40CC-C669284C41CC}"/>
              </a:ext>
            </a:extLst>
          </p:cNvPr>
          <p:cNvSpPr>
            <a:spLocks noGrp="1"/>
          </p:cNvSpPr>
          <p:nvPr>
            <p:ph type="body" sz="half" idx="2"/>
          </p:nvPr>
        </p:nvSpPr>
        <p:spPr>
          <a:xfrm>
            <a:off x="7419974" y="1480289"/>
            <a:ext cx="4343399" cy="3897422"/>
          </a:xfrm>
        </p:spPr>
        <p:txBody>
          <a:bodyPr>
            <a:noAutofit/>
          </a:bodyPr>
          <a:lstStyle/>
          <a:p>
            <a:pPr>
              <a:lnSpc>
                <a:spcPct val="100000"/>
              </a:lnSpc>
              <a:spcAft>
                <a:spcPts val="600"/>
              </a:spcAft>
            </a:pPr>
            <a:r>
              <a:rPr lang="en-US" dirty="0"/>
              <a:t>When recalling riding a horse, the learner conveys the experience not by labeling “horse” with a standard sign, but by rhythmically moving their upper body to mimic the ride and using their hands or legs to suggest balance or reins. </a:t>
            </a:r>
          </a:p>
          <a:p>
            <a:pPr>
              <a:lnSpc>
                <a:spcPct val="100000"/>
              </a:lnSpc>
              <a:spcAft>
                <a:spcPts val="600"/>
              </a:spcAft>
            </a:pPr>
            <a:r>
              <a:rPr lang="en-US" dirty="0"/>
              <a:t>The learner communicates the physical sensations and emotional experience of the activity rather than using a conventional label. Reenacting horseback riding through rhythmic movement can later be paired with tactile symbols, object cues, or braille words to represent the experience as a story.</a:t>
            </a:r>
          </a:p>
        </p:txBody>
      </p:sp>
      <p:sp>
        <p:nvSpPr>
          <p:cNvPr id="10" name="Text Placeholder 4">
            <a:extLst>
              <a:ext uri="{FF2B5EF4-FFF2-40B4-BE49-F238E27FC236}">
                <a16:creationId xmlns:a16="http://schemas.microsoft.com/office/drawing/2014/main" id="{0749780C-6540-7364-28B8-5AC2FE7B1EEB}"/>
              </a:ext>
            </a:extLst>
          </p:cNvPr>
          <p:cNvSpPr>
            <a:spLocks noGrp="1"/>
          </p:cNvSpPr>
          <p:nvPr>
            <p:ph type="body" sz="half" idx="10"/>
          </p:nvPr>
        </p:nvSpPr>
        <p:spPr>
          <a:xfrm>
            <a:off x="559305" y="5541025"/>
            <a:ext cx="6426925" cy="386268"/>
          </a:xfrm>
        </p:spPr>
        <p:txBody>
          <a:bodyPr>
            <a:noAutofit/>
          </a:bodyPr>
          <a:lstStyle/>
          <a:p>
            <a:r>
              <a:rPr lang="en-US" sz="1800" dirty="0"/>
              <a:t>What mimetic expression would you create based on this gif?</a:t>
            </a:r>
          </a:p>
        </p:txBody>
      </p:sp>
      <p:sp>
        <p:nvSpPr>
          <p:cNvPr id="7" name="TextBox 6">
            <a:extLst>
              <a:ext uri="{FF2B5EF4-FFF2-40B4-BE49-F238E27FC236}">
                <a16:creationId xmlns:a16="http://schemas.microsoft.com/office/drawing/2014/main" id="{17B864F4-0637-EC12-818D-D8CAD2F169E5}"/>
              </a:ext>
            </a:extLst>
          </p:cNvPr>
          <p:cNvSpPr txBox="1"/>
          <p:nvPr/>
        </p:nvSpPr>
        <p:spPr>
          <a:xfrm>
            <a:off x="722590" y="5248971"/>
            <a:ext cx="6100354" cy="307777"/>
          </a:xfrm>
          <a:prstGeom prst="rect">
            <a:avLst/>
          </a:prstGeom>
          <a:noFill/>
        </p:spPr>
        <p:txBody>
          <a:bodyPr wrap="square">
            <a:spAutoFit/>
          </a:bodyPr>
          <a:lstStyle/>
          <a:p>
            <a:pPr algn="ctr"/>
            <a:r>
              <a:rPr lang="en-US" sz="1400" dirty="0"/>
              <a:t>(</a:t>
            </a:r>
            <a:r>
              <a:rPr lang="en-US" sz="1400" dirty="0">
                <a:hlinkClick r:id="rId4"/>
              </a:rPr>
              <a:t>www.giphy.com</a:t>
            </a:r>
            <a:r>
              <a:rPr lang="en-US" sz="1400" dirty="0"/>
              <a:t>, 2026)</a:t>
            </a:r>
          </a:p>
        </p:txBody>
      </p:sp>
    </p:spTree>
    <p:extLst>
      <p:ext uri="{BB962C8B-B14F-4D97-AF65-F5344CB8AC3E}">
        <p14:creationId xmlns:p14="http://schemas.microsoft.com/office/powerpoint/2010/main" val="336626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DC211-066E-2FA5-C21B-F44C1236A5BA}"/>
              </a:ext>
            </a:extLst>
          </p:cNvPr>
          <p:cNvSpPr>
            <a:spLocks noGrp="1"/>
          </p:cNvSpPr>
          <p:nvPr>
            <p:ph type="title"/>
          </p:nvPr>
        </p:nvSpPr>
        <p:spPr>
          <a:xfrm>
            <a:off x="836612" y="245660"/>
            <a:ext cx="10515600" cy="1325563"/>
          </a:xfrm>
        </p:spPr>
        <p:txBody>
          <a:bodyPr/>
          <a:lstStyle/>
          <a:p>
            <a:r>
              <a:rPr lang="en-US" b="0" dirty="0"/>
              <a:t>Signs as Perceived</a:t>
            </a:r>
          </a:p>
        </p:txBody>
      </p:sp>
      <p:sp>
        <p:nvSpPr>
          <p:cNvPr id="4" name="Content Placeholder 3">
            <a:extLst>
              <a:ext uri="{FF2B5EF4-FFF2-40B4-BE49-F238E27FC236}">
                <a16:creationId xmlns:a16="http://schemas.microsoft.com/office/drawing/2014/main" id="{2EF4D51C-39D0-B6CA-0F4B-4763E7A65D1F}"/>
              </a:ext>
            </a:extLst>
          </p:cNvPr>
          <p:cNvSpPr>
            <a:spLocks noGrp="1"/>
          </p:cNvSpPr>
          <p:nvPr>
            <p:ph sz="half" idx="2"/>
          </p:nvPr>
        </p:nvSpPr>
        <p:spPr>
          <a:xfrm>
            <a:off x="839788" y="1390917"/>
            <a:ext cx="10512424" cy="4360863"/>
          </a:xfrm>
        </p:spPr>
        <p:txBody>
          <a:bodyPr>
            <a:normAutofit/>
          </a:bodyPr>
          <a:lstStyle/>
          <a:p>
            <a:pPr fontAlgn="base">
              <a:lnSpc>
                <a:spcPct val="150000"/>
              </a:lnSpc>
              <a:spcAft>
                <a:spcPts val="600"/>
              </a:spcAft>
            </a:pPr>
            <a:r>
              <a:rPr lang="en-US" sz="2000" dirty="0"/>
              <a:t>Tactile signs reproduced exactly as experienced by a deafblind individual, reflecting the body-based sensory and motor memory of the original interaction. </a:t>
            </a:r>
          </a:p>
          <a:p>
            <a:pPr fontAlgn="base">
              <a:lnSpc>
                <a:spcPct val="150000"/>
              </a:lnSpc>
              <a:spcAft>
                <a:spcPts val="600"/>
              </a:spcAft>
            </a:pPr>
            <a:r>
              <a:rPr lang="en-US" sz="2000" dirty="0"/>
              <a:t>Learner expresses it as they felt it on their hands or body. </a:t>
            </a:r>
          </a:p>
          <a:p>
            <a:pPr lvl="1" fontAlgn="base">
              <a:lnSpc>
                <a:spcPct val="150000"/>
              </a:lnSpc>
              <a:spcAft>
                <a:spcPts val="600"/>
              </a:spcAft>
            </a:pPr>
            <a:r>
              <a:rPr lang="en-US" sz="2000" dirty="0"/>
              <a:t>Can result in variations from conventional visual sign language forms, including reversed directionality, altered hand placement, reproduced tactile pathways, partial or fragmented signs, body-anchored signs, and idiosyncratic personal signs. </a:t>
            </a:r>
          </a:p>
          <a:p>
            <a:pPr fontAlgn="base">
              <a:lnSpc>
                <a:spcPct val="150000"/>
              </a:lnSpc>
              <a:spcAft>
                <a:spcPts val="600"/>
              </a:spcAft>
            </a:pPr>
            <a:r>
              <a:rPr lang="en-US" sz="2000" dirty="0"/>
              <a:t>Represent legitimate, authentic forms of language that reflect the learner’s perceptual framework (</a:t>
            </a:r>
            <a:r>
              <a:rPr lang="en-US" sz="2000" dirty="0" err="1"/>
              <a:t>Näslund</a:t>
            </a:r>
            <a:r>
              <a:rPr lang="en-US" sz="2000" dirty="0"/>
              <a:t> &amp; Kastrup Pedersen, 2019; Deafblind Information Australia, 2025).</a:t>
            </a:r>
          </a:p>
        </p:txBody>
      </p:sp>
    </p:spTree>
    <p:extLst>
      <p:ext uri="{BB962C8B-B14F-4D97-AF65-F5344CB8AC3E}">
        <p14:creationId xmlns:p14="http://schemas.microsoft.com/office/powerpoint/2010/main" val="4125036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25BF8-1EBF-A4AF-8BDE-4A4D354F274D}"/>
              </a:ext>
            </a:extLst>
          </p:cNvPr>
          <p:cNvSpPr>
            <a:spLocks noGrp="1"/>
          </p:cNvSpPr>
          <p:nvPr>
            <p:ph type="title"/>
          </p:nvPr>
        </p:nvSpPr>
        <p:spPr>
          <a:xfrm>
            <a:off x="694943" y="381560"/>
            <a:ext cx="10515600" cy="1325563"/>
          </a:xfrm>
        </p:spPr>
        <p:txBody>
          <a:bodyPr/>
          <a:lstStyle/>
          <a:p>
            <a:r>
              <a:rPr lang="en-US" b="0" dirty="0"/>
              <a:t>Signs as Perceived support emergent literacy by:</a:t>
            </a:r>
          </a:p>
        </p:txBody>
      </p:sp>
      <p:sp>
        <p:nvSpPr>
          <p:cNvPr id="4" name="Content Placeholder 3">
            <a:extLst>
              <a:ext uri="{FF2B5EF4-FFF2-40B4-BE49-F238E27FC236}">
                <a16:creationId xmlns:a16="http://schemas.microsoft.com/office/drawing/2014/main" id="{3A4B3448-CC7F-0A1B-EB32-A37F391505C8}"/>
              </a:ext>
            </a:extLst>
          </p:cNvPr>
          <p:cNvSpPr>
            <a:spLocks noGrp="1"/>
          </p:cNvSpPr>
          <p:nvPr>
            <p:ph sz="half" idx="2"/>
          </p:nvPr>
        </p:nvSpPr>
        <p:spPr>
          <a:xfrm>
            <a:off x="694943" y="1707123"/>
            <a:ext cx="11153619" cy="4077528"/>
          </a:xfrm>
        </p:spPr>
        <p:txBody>
          <a:bodyPr>
            <a:noAutofit/>
          </a:bodyPr>
          <a:lstStyle/>
          <a:p>
            <a:pPr fontAlgn="base">
              <a:lnSpc>
                <a:spcPct val="150000"/>
              </a:lnSpc>
            </a:pPr>
            <a:r>
              <a:rPr lang="en-US" sz="2000" dirty="0"/>
              <a:t>Demonstrating symbolic intent - a foundational skill for reading and writing.</a:t>
            </a:r>
          </a:p>
          <a:p>
            <a:pPr fontAlgn="base">
              <a:lnSpc>
                <a:spcPct val="150000"/>
              </a:lnSpc>
            </a:pPr>
            <a:r>
              <a:rPr lang="en-US" sz="2000" dirty="0"/>
              <a:t>Reflecting individual perceptual frameworks, reinforcing that meaning precedes standardization.</a:t>
            </a:r>
          </a:p>
          <a:p>
            <a:pPr fontAlgn="base">
              <a:lnSpc>
                <a:spcPct val="150000"/>
              </a:lnSpc>
            </a:pPr>
            <a:r>
              <a:rPr lang="en-US" sz="2000" dirty="0"/>
              <a:t>Supporting ownership of language to increase engagement with literacy tasks.</a:t>
            </a:r>
          </a:p>
          <a:p>
            <a:pPr fontAlgn="base">
              <a:lnSpc>
                <a:spcPct val="150000"/>
              </a:lnSpc>
            </a:pPr>
            <a:r>
              <a:rPr lang="en-US" sz="2000" dirty="0"/>
              <a:t>Providing a bridge from embodied communication to more conventional tactile linguistic forms, including braille.</a:t>
            </a:r>
          </a:p>
          <a:p>
            <a:pPr fontAlgn="base">
              <a:lnSpc>
                <a:spcPct val="150000"/>
              </a:lnSpc>
            </a:pPr>
            <a:r>
              <a:rPr lang="en-US" sz="2000" dirty="0"/>
              <a:t>Recognizing and honoring these signs as communication, paralleling the practice of valuing early scribbles and nonstandard spellings as meaningful developmental steps in emergent writers.</a:t>
            </a:r>
          </a:p>
        </p:txBody>
      </p:sp>
    </p:spTree>
    <p:extLst>
      <p:ext uri="{BB962C8B-B14F-4D97-AF65-F5344CB8AC3E}">
        <p14:creationId xmlns:p14="http://schemas.microsoft.com/office/powerpoint/2010/main" val="2210992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E612F-D6B1-82F9-9EDB-10DAF375B955}"/>
              </a:ext>
            </a:extLst>
          </p:cNvPr>
          <p:cNvSpPr>
            <a:spLocks noGrp="1"/>
          </p:cNvSpPr>
          <p:nvPr>
            <p:ph type="title"/>
          </p:nvPr>
        </p:nvSpPr>
        <p:spPr>
          <a:xfrm>
            <a:off x="836612" y="187681"/>
            <a:ext cx="10515600" cy="1325563"/>
          </a:xfrm>
        </p:spPr>
        <p:txBody>
          <a:bodyPr/>
          <a:lstStyle/>
          <a:p>
            <a:r>
              <a:rPr lang="en-US" b="0" dirty="0"/>
              <a:t>Conventional Signs</a:t>
            </a:r>
          </a:p>
        </p:txBody>
      </p:sp>
      <p:sp>
        <p:nvSpPr>
          <p:cNvPr id="4" name="Content Placeholder 3">
            <a:extLst>
              <a:ext uri="{FF2B5EF4-FFF2-40B4-BE49-F238E27FC236}">
                <a16:creationId xmlns:a16="http://schemas.microsoft.com/office/drawing/2014/main" id="{E1591094-E03F-EA97-B056-14F786F33D19}"/>
              </a:ext>
            </a:extLst>
          </p:cNvPr>
          <p:cNvSpPr>
            <a:spLocks noGrp="1"/>
          </p:cNvSpPr>
          <p:nvPr>
            <p:ph sz="half" idx="2"/>
          </p:nvPr>
        </p:nvSpPr>
        <p:spPr>
          <a:xfrm>
            <a:off x="836612" y="1302664"/>
            <a:ext cx="10512424" cy="4498975"/>
          </a:xfrm>
        </p:spPr>
        <p:txBody>
          <a:bodyPr>
            <a:normAutofit/>
          </a:bodyPr>
          <a:lstStyle/>
          <a:p>
            <a:pPr fontAlgn="base">
              <a:lnSpc>
                <a:spcPct val="150000"/>
              </a:lnSpc>
              <a:spcAft>
                <a:spcPts val="600"/>
              </a:spcAft>
            </a:pPr>
            <a:r>
              <a:rPr lang="en-US" sz="2000" dirty="0"/>
              <a:t>Widely recognized within established visual sign languages or signed systems, such as ASL or SEE. </a:t>
            </a:r>
          </a:p>
          <a:p>
            <a:pPr fontAlgn="base">
              <a:lnSpc>
                <a:spcPct val="150000"/>
              </a:lnSpc>
              <a:spcAft>
                <a:spcPts val="600"/>
              </a:spcAft>
            </a:pPr>
            <a:r>
              <a:rPr lang="en-US" sz="2000" dirty="0"/>
              <a:t>May be adapted for tactile use; produced on the hands or body, simplified, or modified based on the learner’s tactile experience. Meaning and form can shift depending on how they were learned and perceived </a:t>
            </a:r>
          </a:p>
          <a:p>
            <a:pPr lvl="1" fontAlgn="base">
              <a:lnSpc>
                <a:spcPct val="150000"/>
              </a:lnSpc>
              <a:spcAft>
                <a:spcPts val="600"/>
              </a:spcAft>
            </a:pPr>
            <a:r>
              <a:rPr lang="en-US" sz="2000" dirty="0"/>
              <a:t>Important to understand context and individual experience. </a:t>
            </a:r>
          </a:p>
          <a:p>
            <a:pPr fontAlgn="base">
              <a:lnSpc>
                <a:spcPct val="150000"/>
              </a:lnSpc>
              <a:spcAft>
                <a:spcPts val="600"/>
              </a:spcAft>
            </a:pPr>
            <a:r>
              <a:rPr lang="en-US" sz="2000" dirty="0"/>
              <a:t>Adapted conventional signs may acquire specific tactile or contextual meanings distinct from their visual origins (</a:t>
            </a:r>
            <a:r>
              <a:rPr lang="en-US" sz="2000" dirty="0" err="1"/>
              <a:t>Näslund</a:t>
            </a:r>
            <a:r>
              <a:rPr lang="en-US" sz="2000" dirty="0"/>
              <a:t> &amp; Kastrup Pedersen, 2019; Bennett et al., 2022, 2025).</a:t>
            </a:r>
          </a:p>
        </p:txBody>
      </p:sp>
    </p:spTree>
    <p:extLst>
      <p:ext uri="{BB962C8B-B14F-4D97-AF65-F5344CB8AC3E}">
        <p14:creationId xmlns:p14="http://schemas.microsoft.com/office/powerpoint/2010/main" val="201108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5F9E-28A6-218B-9504-FE4332EA3F36}"/>
              </a:ext>
            </a:extLst>
          </p:cNvPr>
          <p:cNvSpPr>
            <a:spLocks noGrp="1"/>
          </p:cNvSpPr>
          <p:nvPr>
            <p:ph type="title"/>
          </p:nvPr>
        </p:nvSpPr>
        <p:spPr>
          <a:xfrm>
            <a:off x="838200" y="669625"/>
            <a:ext cx="10515600" cy="1325563"/>
          </a:xfrm>
        </p:spPr>
        <p:txBody>
          <a:bodyPr/>
          <a:lstStyle/>
          <a:p>
            <a:r>
              <a:rPr lang="en-US" b="0" dirty="0"/>
              <a:t>Conventional signs support emergent literacy by:</a:t>
            </a:r>
          </a:p>
        </p:txBody>
      </p:sp>
      <p:sp>
        <p:nvSpPr>
          <p:cNvPr id="4" name="Content Placeholder 3">
            <a:extLst>
              <a:ext uri="{FF2B5EF4-FFF2-40B4-BE49-F238E27FC236}">
                <a16:creationId xmlns:a16="http://schemas.microsoft.com/office/drawing/2014/main" id="{E4237C87-3878-7607-B962-C1559724A279}"/>
              </a:ext>
            </a:extLst>
          </p:cNvPr>
          <p:cNvSpPr>
            <a:spLocks noGrp="1"/>
          </p:cNvSpPr>
          <p:nvPr>
            <p:ph sz="half" idx="2"/>
          </p:nvPr>
        </p:nvSpPr>
        <p:spPr>
          <a:xfrm>
            <a:off x="841376" y="2259874"/>
            <a:ext cx="10512424" cy="4019941"/>
          </a:xfrm>
        </p:spPr>
        <p:txBody>
          <a:bodyPr>
            <a:normAutofit/>
          </a:bodyPr>
          <a:lstStyle/>
          <a:p>
            <a:pPr fontAlgn="base">
              <a:lnSpc>
                <a:spcPct val="150000"/>
              </a:lnSpc>
              <a:spcAft>
                <a:spcPts val="600"/>
              </a:spcAft>
            </a:pPr>
            <a:r>
              <a:rPr lang="en-US" sz="2000" dirty="0"/>
              <a:t>Introducing stable linguistic forms that can align with braille or print representations.</a:t>
            </a:r>
          </a:p>
          <a:p>
            <a:pPr fontAlgn="base">
              <a:lnSpc>
                <a:spcPct val="150000"/>
              </a:lnSpc>
              <a:spcAft>
                <a:spcPts val="600"/>
              </a:spcAft>
            </a:pPr>
            <a:r>
              <a:rPr lang="en-US" sz="2000" dirty="0"/>
              <a:t>Supporting vocabulary expansion, which is essential for reading comprehension.</a:t>
            </a:r>
          </a:p>
          <a:p>
            <a:pPr fontAlgn="base">
              <a:lnSpc>
                <a:spcPct val="150000"/>
              </a:lnSpc>
              <a:spcAft>
                <a:spcPts val="600"/>
              </a:spcAft>
            </a:pPr>
            <a:r>
              <a:rPr lang="en-US" sz="2000" dirty="0"/>
              <a:t>Supporting clearer communication between the learner and others.</a:t>
            </a:r>
          </a:p>
          <a:p>
            <a:pPr fontAlgn="base">
              <a:lnSpc>
                <a:spcPct val="150000"/>
              </a:lnSpc>
              <a:spcAft>
                <a:spcPts val="600"/>
              </a:spcAft>
            </a:pPr>
            <a:r>
              <a:rPr lang="en-US" sz="2000" dirty="0"/>
              <a:t>Facilitating the understanding that the differences between conventional signs and personal signs fosters dialect awareness.</a:t>
            </a:r>
          </a:p>
        </p:txBody>
      </p:sp>
    </p:spTree>
    <p:extLst>
      <p:ext uri="{BB962C8B-B14F-4D97-AF65-F5344CB8AC3E}">
        <p14:creationId xmlns:p14="http://schemas.microsoft.com/office/powerpoint/2010/main" val="3167500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E77E0-6649-15F4-06EC-B3332B7577FE}"/>
              </a:ext>
            </a:extLst>
          </p:cNvPr>
          <p:cNvSpPr>
            <a:spLocks noGrp="1"/>
          </p:cNvSpPr>
          <p:nvPr>
            <p:ph type="title"/>
          </p:nvPr>
        </p:nvSpPr>
        <p:spPr>
          <a:xfrm>
            <a:off x="591913" y="159984"/>
            <a:ext cx="10515600" cy="1325563"/>
          </a:xfrm>
        </p:spPr>
        <p:txBody>
          <a:bodyPr/>
          <a:lstStyle/>
          <a:p>
            <a:r>
              <a:rPr lang="en-US" b="0" dirty="0"/>
              <a:t>Tactile Sign Language</a:t>
            </a:r>
          </a:p>
        </p:txBody>
      </p:sp>
      <p:sp>
        <p:nvSpPr>
          <p:cNvPr id="4" name="Content Placeholder 3">
            <a:extLst>
              <a:ext uri="{FF2B5EF4-FFF2-40B4-BE49-F238E27FC236}">
                <a16:creationId xmlns:a16="http://schemas.microsoft.com/office/drawing/2014/main" id="{6A2295BE-81CA-B9E2-1C54-712C32306CD8}"/>
              </a:ext>
            </a:extLst>
          </p:cNvPr>
          <p:cNvSpPr>
            <a:spLocks noGrp="1"/>
          </p:cNvSpPr>
          <p:nvPr>
            <p:ph sz="half" idx="2"/>
          </p:nvPr>
        </p:nvSpPr>
        <p:spPr>
          <a:xfrm>
            <a:off x="591913" y="1379595"/>
            <a:ext cx="11127861" cy="4433661"/>
          </a:xfrm>
        </p:spPr>
        <p:txBody>
          <a:bodyPr>
            <a:noAutofit/>
          </a:bodyPr>
          <a:lstStyle/>
          <a:p>
            <a:pPr fontAlgn="base">
              <a:lnSpc>
                <a:spcPct val="100000"/>
              </a:lnSpc>
            </a:pPr>
            <a:r>
              <a:rPr lang="en-US" sz="2000" b="1" dirty="0"/>
              <a:t>Signing Space</a:t>
            </a:r>
            <a:r>
              <a:rPr lang="en-US" sz="2000" dirty="0"/>
              <a:t> Tactile signing space may differ from visual sign language, often encompassing the entire body and incorporating surrounding objects.</a:t>
            </a:r>
          </a:p>
          <a:p>
            <a:pPr fontAlgn="base">
              <a:lnSpc>
                <a:spcPct val="100000"/>
              </a:lnSpc>
            </a:pPr>
            <a:r>
              <a:rPr lang="en-US" sz="2000" b="1" dirty="0"/>
              <a:t>Grammar and Hand Shapes</a:t>
            </a:r>
            <a:r>
              <a:rPr lang="en-US" sz="2000" dirty="0"/>
              <a:t> Developed by the deafblind individual, grammar and hand shapes differ from visual sign language and draw on this 2</a:t>
            </a:r>
            <a:r>
              <a:rPr lang="en-US" sz="2000" baseline="30000" dirty="0"/>
              <a:t>nd</a:t>
            </a:r>
            <a:r>
              <a:rPr lang="en-US" sz="2000" dirty="0"/>
              <a:t> subcategory. Self-created signs are valid and should be incorporated into reciprocal communication. (Bennett et al., 2025).</a:t>
            </a:r>
          </a:p>
          <a:p>
            <a:pPr fontAlgn="base">
              <a:lnSpc>
                <a:spcPct val="100000"/>
              </a:lnSpc>
            </a:pPr>
            <a:r>
              <a:rPr lang="en-US" sz="2000" b="1" dirty="0"/>
              <a:t>Reading Signs and Utterances</a:t>
            </a:r>
            <a:r>
              <a:rPr lang="en-US" sz="2000" dirty="0"/>
              <a:t> Precision and attentiveness are crucial in tactile sign language, as slight variations in movement can significantly alter meaning. Movement should be used to enhance, clarify, and reinforce themes, &amp; convey emotions that would typically be expressed through facial expressions and gestures in verbal or visual sign language.</a:t>
            </a:r>
          </a:p>
          <a:p>
            <a:pPr fontAlgn="base">
              <a:lnSpc>
                <a:spcPct val="100000"/>
              </a:lnSpc>
            </a:pPr>
            <a:r>
              <a:rPr lang="en-US" sz="2000" b="1" dirty="0"/>
              <a:t>Articulation Place</a:t>
            </a:r>
            <a:r>
              <a:rPr lang="en-US" sz="2000" dirty="0"/>
              <a:t> The positioning of signs on the body or hands, tailored to the individual’s sensory accessibility, enabling the negotiation of meaning (</a:t>
            </a:r>
            <a:r>
              <a:rPr lang="en-US" sz="2000" dirty="0" err="1"/>
              <a:t>Näslund</a:t>
            </a:r>
            <a:r>
              <a:rPr lang="en-US" sz="2000" dirty="0"/>
              <a:t> &amp; Kastrup Pedersen, 2019).</a:t>
            </a:r>
          </a:p>
        </p:txBody>
      </p:sp>
    </p:spTree>
    <p:extLst>
      <p:ext uri="{BB962C8B-B14F-4D97-AF65-F5344CB8AC3E}">
        <p14:creationId xmlns:p14="http://schemas.microsoft.com/office/powerpoint/2010/main" val="1757474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93D85-5CF2-F6A2-9672-018452E4E55C}"/>
              </a:ext>
            </a:extLst>
          </p:cNvPr>
          <p:cNvSpPr>
            <a:spLocks noGrp="1"/>
          </p:cNvSpPr>
          <p:nvPr>
            <p:ph type="title"/>
          </p:nvPr>
        </p:nvSpPr>
        <p:spPr>
          <a:xfrm>
            <a:off x="838200" y="663363"/>
            <a:ext cx="10515600" cy="1325563"/>
          </a:xfrm>
        </p:spPr>
        <p:txBody>
          <a:bodyPr/>
          <a:lstStyle/>
          <a:p>
            <a:r>
              <a:rPr lang="en-US" b="0" dirty="0"/>
              <a:t>Tactile sign language supports emergent literacy by:</a:t>
            </a:r>
          </a:p>
        </p:txBody>
      </p:sp>
      <p:sp>
        <p:nvSpPr>
          <p:cNvPr id="4" name="Content Placeholder 3">
            <a:extLst>
              <a:ext uri="{FF2B5EF4-FFF2-40B4-BE49-F238E27FC236}">
                <a16:creationId xmlns:a16="http://schemas.microsoft.com/office/drawing/2014/main" id="{D26A18E6-5BD3-5E48-2E89-10BDC4A9CA7C}"/>
              </a:ext>
            </a:extLst>
          </p:cNvPr>
          <p:cNvSpPr>
            <a:spLocks noGrp="1"/>
          </p:cNvSpPr>
          <p:nvPr>
            <p:ph sz="half" idx="2"/>
          </p:nvPr>
        </p:nvSpPr>
        <p:spPr>
          <a:xfrm>
            <a:off x="838200" y="2132011"/>
            <a:ext cx="10512424" cy="4193438"/>
          </a:xfrm>
        </p:spPr>
        <p:txBody>
          <a:bodyPr>
            <a:normAutofit/>
          </a:bodyPr>
          <a:lstStyle/>
          <a:p>
            <a:pPr fontAlgn="base">
              <a:lnSpc>
                <a:spcPct val="150000"/>
              </a:lnSpc>
              <a:spcAft>
                <a:spcPts val="600"/>
              </a:spcAft>
            </a:pPr>
            <a:r>
              <a:rPr lang="en-US" sz="2000" dirty="0"/>
              <a:t>Establishing grammar and syntax, which transfer to understanding written language structures.</a:t>
            </a:r>
          </a:p>
          <a:p>
            <a:pPr fontAlgn="base">
              <a:lnSpc>
                <a:spcPct val="150000"/>
              </a:lnSpc>
              <a:spcAft>
                <a:spcPts val="600"/>
              </a:spcAft>
            </a:pPr>
            <a:r>
              <a:rPr lang="en-US" sz="2000" dirty="0"/>
              <a:t>Using movement and rhythm as tactile analogues to prosody and punctuation.</a:t>
            </a:r>
          </a:p>
          <a:p>
            <a:pPr fontAlgn="base">
              <a:lnSpc>
                <a:spcPct val="150000"/>
              </a:lnSpc>
              <a:spcAft>
                <a:spcPts val="600"/>
              </a:spcAft>
            </a:pPr>
            <a:r>
              <a:rPr lang="en-US" sz="2000" dirty="0"/>
              <a:t>Supporting precision and attention to detail, which is critical for braille reading and writing.</a:t>
            </a:r>
          </a:p>
          <a:p>
            <a:pPr fontAlgn="base">
              <a:lnSpc>
                <a:spcPct val="150000"/>
              </a:lnSpc>
              <a:spcAft>
                <a:spcPts val="600"/>
              </a:spcAft>
            </a:pPr>
            <a:r>
              <a:rPr lang="en-US" sz="2000" dirty="0"/>
              <a:t>Allowing meaning to be negotiated through articulation place and movement, reinforcing symbolic flexibility.</a:t>
            </a:r>
          </a:p>
        </p:txBody>
      </p:sp>
    </p:spTree>
    <p:extLst>
      <p:ext uri="{BB962C8B-B14F-4D97-AF65-F5344CB8AC3E}">
        <p14:creationId xmlns:p14="http://schemas.microsoft.com/office/powerpoint/2010/main" val="313261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1E2ECE7-BE2A-11D9-82A6-B6E2C32FCA9F}"/>
              </a:ext>
            </a:extLst>
          </p:cNvPr>
          <p:cNvSpPr>
            <a:spLocks noGrp="1"/>
          </p:cNvSpPr>
          <p:nvPr>
            <p:ph type="title"/>
          </p:nvPr>
        </p:nvSpPr>
        <p:spPr>
          <a:xfrm>
            <a:off x="838200" y="2143429"/>
            <a:ext cx="10515600" cy="1209675"/>
          </a:xfrm>
        </p:spPr>
        <p:txBody>
          <a:bodyPr/>
          <a:lstStyle/>
          <a:p>
            <a:r>
              <a:rPr lang="en-US" dirty="0"/>
              <a:t>Bodily Tactile Space</a:t>
            </a:r>
          </a:p>
        </p:txBody>
      </p:sp>
    </p:spTree>
    <p:extLst>
      <p:ext uri="{BB962C8B-B14F-4D97-AF65-F5344CB8AC3E}">
        <p14:creationId xmlns:p14="http://schemas.microsoft.com/office/powerpoint/2010/main" val="3380963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828A0-4180-3365-5CFF-907E23906463}"/>
              </a:ext>
            </a:extLst>
          </p:cNvPr>
          <p:cNvSpPr>
            <a:spLocks noGrp="1"/>
          </p:cNvSpPr>
          <p:nvPr>
            <p:ph type="title"/>
          </p:nvPr>
        </p:nvSpPr>
        <p:spPr>
          <a:xfrm>
            <a:off x="838200" y="715305"/>
            <a:ext cx="10515600" cy="1325563"/>
          </a:xfrm>
        </p:spPr>
        <p:txBody>
          <a:bodyPr>
            <a:normAutofit/>
          </a:bodyPr>
          <a:lstStyle/>
          <a:p>
            <a:r>
              <a:rPr lang="en-US" b="0" dirty="0"/>
              <a:t>Haptic Signals for Commenting &amp; Describing</a:t>
            </a:r>
            <a:endParaRPr lang="en-US" dirty="0"/>
          </a:p>
        </p:txBody>
      </p:sp>
      <p:sp>
        <p:nvSpPr>
          <p:cNvPr id="4" name="Content Placeholder 3">
            <a:extLst>
              <a:ext uri="{FF2B5EF4-FFF2-40B4-BE49-F238E27FC236}">
                <a16:creationId xmlns:a16="http://schemas.microsoft.com/office/drawing/2014/main" id="{E76C9D3C-36F9-18DD-65F8-024C8B97B9DB}"/>
              </a:ext>
            </a:extLst>
          </p:cNvPr>
          <p:cNvSpPr>
            <a:spLocks noGrp="1"/>
          </p:cNvSpPr>
          <p:nvPr>
            <p:ph sz="half" idx="2"/>
          </p:nvPr>
        </p:nvSpPr>
        <p:spPr>
          <a:xfrm>
            <a:off x="838200" y="2208293"/>
            <a:ext cx="10512424" cy="3540035"/>
          </a:xfrm>
        </p:spPr>
        <p:txBody>
          <a:bodyPr>
            <a:normAutofit/>
          </a:bodyPr>
          <a:lstStyle/>
          <a:p>
            <a:pPr fontAlgn="base">
              <a:lnSpc>
                <a:spcPct val="150000"/>
              </a:lnSpc>
              <a:spcAft>
                <a:spcPts val="600"/>
              </a:spcAft>
            </a:pPr>
            <a:r>
              <a:rPr lang="en-US" sz="2000" dirty="0"/>
              <a:t>Intentional, gentle touches used to convey real-time social and environmental information without interrupting ongoing tactile or signed communication. </a:t>
            </a:r>
          </a:p>
          <a:p>
            <a:pPr fontAlgn="base">
              <a:lnSpc>
                <a:spcPct val="150000"/>
              </a:lnSpc>
              <a:spcAft>
                <a:spcPts val="600"/>
              </a:spcAft>
            </a:pPr>
            <a:r>
              <a:rPr lang="en-US" sz="2000" dirty="0"/>
              <a:t>Typically made on the back, shoulder, or upper arm, these cues provide context such as who is speaking, emotional tone, or actions occurring in the environment that cannot be directly perceived through touch.</a:t>
            </a:r>
          </a:p>
          <a:p>
            <a:pPr fontAlgn="base">
              <a:lnSpc>
                <a:spcPct val="150000"/>
              </a:lnSpc>
              <a:spcAft>
                <a:spcPts val="600"/>
              </a:spcAft>
            </a:pPr>
            <a:r>
              <a:rPr lang="en-US" sz="2000" dirty="0">
                <a:hlinkClick r:id="rId3"/>
              </a:rPr>
              <a:t>Haptics in a Coffee Shop</a:t>
            </a:r>
            <a:endParaRPr lang="en-US" sz="2000" dirty="0"/>
          </a:p>
        </p:txBody>
      </p:sp>
    </p:spTree>
    <p:extLst>
      <p:ext uri="{BB962C8B-B14F-4D97-AF65-F5344CB8AC3E}">
        <p14:creationId xmlns:p14="http://schemas.microsoft.com/office/powerpoint/2010/main" val="1429056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14F0-2CBA-7D56-7164-E0F6EEE57AD5}"/>
              </a:ext>
            </a:extLst>
          </p:cNvPr>
          <p:cNvSpPr>
            <a:spLocks noGrp="1"/>
          </p:cNvSpPr>
          <p:nvPr>
            <p:ph type="title"/>
          </p:nvPr>
        </p:nvSpPr>
        <p:spPr>
          <a:xfrm>
            <a:off x="839788" y="112690"/>
            <a:ext cx="3932237" cy="1600200"/>
          </a:xfrm>
        </p:spPr>
        <p:txBody>
          <a:bodyPr anchor="ctr">
            <a:normAutofit/>
          </a:bodyPr>
          <a:lstStyle/>
          <a:p>
            <a:r>
              <a:rPr lang="en-US" dirty="0"/>
              <a:t>Multi-Party Conversations</a:t>
            </a:r>
          </a:p>
        </p:txBody>
      </p:sp>
      <p:sp>
        <p:nvSpPr>
          <p:cNvPr id="4" name="Text Placeholder 3">
            <a:extLst>
              <a:ext uri="{FF2B5EF4-FFF2-40B4-BE49-F238E27FC236}">
                <a16:creationId xmlns:a16="http://schemas.microsoft.com/office/drawing/2014/main" id="{71BD5419-8477-C014-D577-19498B838BD5}"/>
              </a:ext>
            </a:extLst>
          </p:cNvPr>
          <p:cNvSpPr>
            <a:spLocks noGrp="1"/>
          </p:cNvSpPr>
          <p:nvPr>
            <p:ph type="body" sz="half" idx="2"/>
          </p:nvPr>
        </p:nvSpPr>
        <p:spPr>
          <a:xfrm>
            <a:off x="587829" y="1580606"/>
            <a:ext cx="4362993" cy="4288382"/>
          </a:xfrm>
        </p:spPr>
        <p:txBody>
          <a:bodyPr>
            <a:normAutofit lnSpcReduction="10000"/>
          </a:bodyPr>
          <a:lstStyle/>
          <a:p>
            <a:pPr fontAlgn="base">
              <a:lnSpc>
                <a:spcPct val="110000"/>
              </a:lnSpc>
            </a:pPr>
            <a:r>
              <a:rPr lang="en-US" dirty="0"/>
              <a:t>Structured interactions in which more than one communication partner engages with a deafblind individual.</a:t>
            </a:r>
          </a:p>
          <a:p>
            <a:pPr fontAlgn="base">
              <a:lnSpc>
                <a:spcPct val="110000"/>
              </a:lnSpc>
            </a:pPr>
            <a:r>
              <a:rPr lang="en-US" dirty="0"/>
              <a:t>Intentionally organized so everyone can participate in a sensorily accessible way (e.g., through touch, shared tactile signs, or bodily movements). </a:t>
            </a:r>
          </a:p>
          <a:p>
            <a:pPr fontAlgn="base">
              <a:lnSpc>
                <a:spcPct val="110000"/>
              </a:lnSpc>
            </a:pPr>
            <a:r>
              <a:rPr lang="en-US" dirty="0"/>
              <a:t>Can occur with or without conventional language, depending on the communication forms used by the participants (Worm et al., 2020).</a:t>
            </a:r>
          </a:p>
          <a:p>
            <a:pPr fontAlgn="base">
              <a:lnSpc>
                <a:spcPct val="110000"/>
              </a:lnSpc>
            </a:pPr>
            <a:r>
              <a:rPr lang="en-US" dirty="0">
                <a:hlinkClick r:id="rId2"/>
              </a:rPr>
              <a:t>Using Action Signals to Facilitate a Meeting</a:t>
            </a:r>
            <a:endParaRPr lang="en-US" dirty="0"/>
          </a:p>
        </p:txBody>
      </p:sp>
      <p:pic>
        <p:nvPicPr>
          <p:cNvPr id="10" name="Picture 9" descr="Example of a multiparty conversation showing a short script and black and white drawing of people talking at a table.">
            <a:extLst>
              <a:ext uri="{FF2B5EF4-FFF2-40B4-BE49-F238E27FC236}">
                <a16:creationId xmlns:a16="http://schemas.microsoft.com/office/drawing/2014/main" id="{1B09E0F6-B4A3-9E3C-CA17-8A8815F08361}"/>
              </a:ext>
            </a:extLst>
          </p:cNvPr>
          <p:cNvPicPr>
            <a:picLocks noChangeAspect="1"/>
          </p:cNvPicPr>
          <p:nvPr/>
        </p:nvPicPr>
        <p:blipFill>
          <a:blip r:embed="rId3"/>
          <a:srcRect t="2846" r="3" b="7007"/>
          <a:stretch>
            <a:fillRect/>
          </a:stretch>
        </p:blipFill>
        <p:spPr>
          <a:xfrm>
            <a:off x="5183189" y="457198"/>
            <a:ext cx="6515494" cy="5411789"/>
          </a:xfrm>
          <a:prstGeom prst="rect">
            <a:avLst/>
          </a:prstGeom>
          <a:noFill/>
        </p:spPr>
      </p:pic>
    </p:spTree>
    <p:extLst>
      <p:ext uri="{BB962C8B-B14F-4D97-AF65-F5344CB8AC3E}">
        <p14:creationId xmlns:p14="http://schemas.microsoft.com/office/powerpoint/2010/main" val="2310865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5015-426A-E9B3-3DC7-93182CC2650E}"/>
              </a:ext>
            </a:extLst>
          </p:cNvPr>
          <p:cNvSpPr>
            <a:spLocks noGrp="1"/>
          </p:cNvSpPr>
          <p:nvPr>
            <p:ph type="title"/>
          </p:nvPr>
        </p:nvSpPr>
        <p:spPr>
          <a:xfrm>
            <a:off x="835024" y="449799"/>
            <a:ext cx="10515600" cy="1325563"/>
          </a:xfrm>
        </p:spPr>
        <p:txBody>
          <a:bodyPr/>
          <a:lstStyle/>
          <a:p>
            <a:r>
              <a:rPr lang="en-US" b="0" dirty="0"/>
              <a:t>Tactile Positioning</a:t>
            </a:r>
          </a:p>
        </p:txBody>
      </p:sp>
      <p:sp>
        <p:nvSpPr>
          <p:cNvPr id="4" name="Content Placeholder 3">
            <a:extLst>
              <a:ext uri="{FF2B5EF4-FFF2-40B4-BE49-F238E27FC236}">
                <a16:creationId xmlns:a16="http://schemas.microsoft.com/office/drawing/2014/main" id="{EA0D073F-D389-F179-8577-F67D1608F8DE}"/>
              </a:ext>
            </a:extLst>
          </p:cNvPr>
          <p:cNvSpPr>
            <a:spLocks noGrp="1"/>
          </p:cNvSpPr>
          <p:nvPr>
            <p:ph sz="half" idx="2"/>
          </p:nvPr>
        </p:nvSpPr>
        <p:spPr>
          <a:xfrm>
            <a:off x="835024" y="1664526"/>
            <a:ext cx="10512424" cy="3802989"/>
          </a:xfrm>
        </p:spPr>
        <p:txBody>
          <a:bodyPr>
            <a:noAutofit/>
          </a:bodyPr>
          <a:lstStyle/>
          <a:p>
            <a:pPr fontAlgn="base">
              <a:lnSpc>
                <a:spcPct val="150000"/>
              </a:lnSpc>
              <a:spcAft>
                <a:spcPts val="600"/>
              </a:spcAft>
            </a:pPr>
            <a:r>
              <a:rPr lang="en-US" sz="2000" dirty="0"/>
              <a:t>How an individual who is deafblind and their communication partner physically orient themselves to maintain direct tactile access. </a:t>
            </a:r>
          </a:p>
          <a:p>
            <a:pPr fontAlgn="base">
              <a:lnSpc>
                <a:spcPct val="150000"/>
              </a:lnSpc>
              <a:spcAft>
                <a:spcPts val="600"/>
              </a:spcAft>
            </a:pPr>
            <a:r>
              <a:rPr lang="en-US" sz="2000" dirty="0"/>
              <a:t>Supports clear communication and language development by allowing both participants to feel each other’s gestures, expressions, and body language. </a:t>
            </a:r>
          </a:p>
          <a:p>
            <a:pPr fontAlgn="base">
              <a:lnSpc>
                <a:spcPct val="150000"/>
              </a:lnSpc>
              <a:spcAft>
                <a:spcPts val="600"/>
              </a:spcAft>
            </a:pPr>
            <a:r>
              <a:rPr lang="en-US" sz="2000" dirty="0"/>
              <a:t>Communication partner can recognize and respond to the deafblind individual’s bodily expressions in real time (Texas School for the Deaf, 2025).</a:t>
            </a:r>
          </a:p>
          <a:p>
            <a:pPr fontAlgn="base">
              <a:lnSpc>
                <a:spcPct val="150000"/>
              </a:lnSpc>
              <a:spcAft>
                <a:spcPts val="600"/>
              </a:spcAft>
            </a:pPr>
            <a:r>
              <a:rPr lang="en-US" sz="2000" dirty="0">
                <a:hlinkClick r:id="rId2"/>
              </a:rPr>
              <a:t>Tactile Positioning</a:t>
            </a:r>
            <a:endParaRPr lang="en-US" sz="2000" dirty="0"/>
          </a:p>
        </p:txBody>
      </p:sp>
    </p:spTree>
    <p:extLst>
      <p:ext uri="{BB962C8B-B14F-4D97-AF65-F5344CB8AC3E}">
        <p14:creationId xmlns:p14="http://schemas.microsoft.com/office/powerpoint/2010/main" val="2991601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64EC-5935-A906-60FE-80E6F5F716EA}"/>
              </a:ext>
            </a:extLst>
          </p:cNvPr>
          <p:cNvSpPr>
            <a:spLocks noGrp="1"/>
          </p:cNvSpPr>
          <p:nvPr>
            <p:ph type="title"/>
          </p:nvPr>
        </p:nvSpPr>
        <p:spPr>
          <a:xfrm>
            <a:off x="836612" y="530800"/>
            <a:ext cx="10515600" cy="1325563"/>
          </a:xfrm>
        </p:spPr>
        <p:txBody>
          <a:bodyPr>
            <a:normAutofit/>
          </a:bodyPr>
          <a:lstStyle/>
          <a:p>
            <a:r>
              <a:rPr lang="en-US" b="0" dirty="0"/>
              <a:t>Bodily Tactile Emotional Involvement</a:t>
            </a:r>
            <a:endParaRPr lang="en-US" dirty="0"/>
          </a:p>
        </p:txBody>
      </p:sp>
      <p:sp>
        <p:nvSpPr>
          <p:cNvPr id="4" name="Content Placeholder 3">
            <a:extLst>
              <a:ext uri="{FF2B5EF4-FFF2-40B4-BE49-F238E27FC236}">
                <a16:creationId xmlns:a16="http://schemas.microsoft.com/office/drawing/2014/main" id="{11BA502A-CB0C-A63B-4B52-B054FE766ABE}"/>
              </a:ext>
            </a:extLst>
          </p:cNvPr>
          <p:cNvSpPr>
            <a:spLocks noGrp="1"/>
          </p:cNvSpPr>
          <p:nvPr>
            <p:ph sz="half" idx="2"/>
          </p:nvPr>
        </p:nvSpPr>
        <p:spPr>
          <a:xfrm>
            <a:off x="839788" y="1950223"/>
            <a:ext cx="10512424" cy="2957553"/>
          </a:xfrm>
        </p:spPr>
        <p:txBody>
          <a:bodyPr>
            <a:noAutofit/>
          </a:bodyPr>
          <a:lstStyle/>
          <a:p>
            <a:pPr fontAlgn="base">
              <a:lnSpc>
                <a:spcPct val="100000"/>
              </a:lnSpc>
              <a:spcAft>
                <a:spcPts val="600"/>
              </a:spcAft>
            </a:pPr>
            <a:r>
              <a:rPr lang="en-US" sz="2000" dirty="0"/>
              <a:t>Emphasizes the importance of emotional connection through touch. </a:t>
            </a:r>
          </a:p>
          <a:p>
            <a:pPr fontAlgn="base">
              <a:lnSpc>
                <a:spcPct val="100000"/>
              </a:lnSpc>
              <a:spcAft>
                <a:spcPts val="600"/>
              </a:spcAft>
            </a:pPr>
            <a:r>
              <a:rPr lang="en-US" sz="2000" dirty="0"/>
              <a:t>The communication partner actively mirrors, matches, and affirms the non-speaking individual’s emotional expressions </a:t>
            </a:r>
          </a:p>
          <a:p>
            <a:pPr lvl="1" fontAlgn="base">
              <a:lnSpc>
                <a:spcPct val="100000"/>
              </a:lnSpc>
              <a:spcAft>
                <a:spcPts val="600"/>
              </a:spcAft>
            </a:pPr>
            <a:r>
              <a:rPr lang="en-US" sz="2000" dirty="0"/>
              <a:t>Through tactile cues: changes in muscle tension, rhythm, or movement, to communicate understanding and empathy. </a:t>
            </a:r>
          </a:p>
          <a:p>
            <a:pPr fontAlgn="base">
              <a:lnSpc>
                <a:spcPct val="100000"/>
              </a:lnSpc>
              <a:spcAft>
                <a:spcPts val="600"/>
              </a:spcAft>
            </a:pPr>
            <a:r>
              <a:rPr lang="en-US" sz="2000" dirty="0"/>
              <a:t>This tactile emotional reciprocity builds trust and ensures that the individual feels recognized and respected as a communication partner (Texas Deafblind Project, 2025).</a:t>
            </a:r>
          </a:p>
        </p:txBody>
      </p:sp>
    </p:spTree>
    <p:extLst>
      <p:ext uri="{BB962C8B-B14F-4D97-AF65-F5344CB8AC3E}">
        <p14:creationId xmlns:p14="http://schemas.microsoft.com/office/powerpoint/2010/main" val="2939693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2A670-7387-6E10-5675-359CF7577479}"/>
              </a:ext>
            </a:extLst>
          </p:cNvPr>
          <p:cNvSpPr>
            <a:spLocks noGrp="1"/>
          </p:cNvSpPr>
          <p:nvPr>
            <p:ph type="title"/>
          </p:nvPr>
        </p:nvSpPr>
        <p:spPr>
          <a:xfrm>
            <a:off x="634206" y="457200"/>
            <a:ext cx="4343400" cy="1600200"/>
          </a:xfrm>
        </p:spPr>
        <p:txBody>
          <a:bodyPr anchor="ctr">
            <a:normAutofit/>
          </a:bodyPr>
          <a:lstStyle/>
          <a:p>
            <a:r>
              <a:rPr lang="en-US" b="0" dirty="0"/>
              <a:t>Example: </a:t>
            </a:r>
            <a:r>
              <a:rPr lang="en-US" dirty="0"/>
              <a:t>Laughing</a:t>
            </a:r>
          </a:p>
        </p:txBody>
      </p:sp>
      <p:pic>
        <p:nvPicPr>
          <p:cNvPr id="7" name="Picture 6" descr="The Laughometer reads in an arc from left to right: not funny to hillarious.">
            <a:extLst>
              <a:ext uri="{FF2B5EF4-FFF2-40B4-BE49-F238E27FC236}">
                <a16:creationId xmlns:a16="http://schemas.microsoft.com/office/drawing/2014/main" id="{AABD6468-7414-5A9E-5B0C-A037D29AE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3188" y="1257300"/>
            <a:ext cx="6169024" cy="4009865"/>
          </a:xfrm>
          <a:prstGeom prst="rect">
            <a:avLst/>
          </a:prstGeom>
          <a:noFill/>
        </p:spPr>
      </p:pic>
      <p:sp>
        <p:nvSpPr>
          <p:cNvPr id="5" name="Content Placeholder 4">
            <a:extLst>
              <a:ext uri="{FF2B5EF4-FFF2-40B4-BE49-F238E27FC236}">
                <a16:creationId xmlns:a16="http://schemas.microsoft.com/office/drawing/2014/main" id="{916CFC79-F4DD-6A85-B164-3408726A7F26}"/>
              </a:ext>
            </a:extLst>
          </p:cNvPr>
          <p:cNvSpPr txBox="1">
            <a:spLocks noGrp="1"/>
          </p:cNvSpPr>
          <p:nvPr>
            <p:ph type="body" sz="half" idx="2"/>
          </p:nvPr>
        </p:nvSpPr>
        <p:spPr>
          <a:xfrm>
            <a:off x="839788" y="2057400"/>
            <a:ext cx="3932237" cy="3811588"/>
          </a:xfrm>
        </p:spPr>
        <p:txBody>
          <a:bodyPr>
            <a:normAutofit/>
          </a:bodyPr>
          <a:lstStyle/>
          <a:p>
            <a:pPr marL="800100" lvl="1" indent="-342900" fontAlgn="base">
              <a:spcAft>
                <a:spcPts val="600"/>
              </a:spcAft>
              <a:buFont typeface="+mj-lt"/>
              <a:buAutoNum type="arabicPeriod"/>
            </a:pPr>
            <a:r>
              <a:rPr lang="en-US" sz="3600" dirty="0"/>
              <a:t>Mildly funny</a:t>
            </a:r>
          </a:p>
          <a:p>
            <a:pPr marL="800100" lvl="1" indent="-342900" fontAlgn="base">
              <a:spcAft>
                <a:spcPts val="600"/>
              </a:spcAft>
              <a:buFont typeface="+mj-lt"/>
              <a:buAutoNum type="arabicPeriod"/>
            </a:pPr>
            <a:r>
              <a:rPr lang="en-US" sz="3600" dirty="0"/>
              <a:t>Hilarious</a:t>
            </a:r>
          </a:p>
          <a:p>
            <a:pPr marL="800100" lvl="1" indent="-342900" fontAlgn="base">
              <a:spcAft>
                <a:spcPts val="600"/>
              </a:spcAft>
              <a:buFont typeface="+mj-lt"/>
              <a:buAutoNum type="arabicPeriod"/>
            </a:pPr>
            <a:r>
              <a:rPr lang="en-US" sz="3600" dirty="0"/>
              <a:t>Not funny</a:t>
            </a:r>
          </a:p>
        </p:txBody>
      </p:sp>
      <p:sp>
        <p:nvSpPr>
          <p:cNvPr id="10" name="TextBox 9">
            <a:extLst>
              <a:ext uri="{FF2B5EF4-FFF2-40B4-BE49-F238E27FC236}">
                <a16:creationId xmlns:a16="http://schemas.microsoft.com/office/drawing/2014/main" id="{0BA32C85-0954-9421-1AD2-230D9B8A6FE0}"/>
              </a:ext>
            </a:extLst>
          </p:cNvPr>
          <p:cNvSpPr txBox="1"/>
          <p:nvPr/>
        </p:nvSpPr>
        <p:spPr>
          <a:xfrm>
            <a:off x="7316638" y="5446811"/>
            <a:ext cx="1902124" cy="307777"/>
          </a:xfrm>
          <a:prstGeom prst="rect">
            <a:avLst/>
          </a:prstGeom>
          <a:noFill/>
        </p:spPr>
        <p:txBody>
          <a:bodyPr wrap="none" rtlCol="0">
            <a:spAutoFit/>
          </a:bodyPr>
          <a:lstStyle/>
          <a:p>
            <a:r>
              <a:rPr lang="en-US" sz="1400" dirty="0"/>
              <a:t>(Toren Atkinson, 2017)</a:t>
            </a:r>
          </a:p>
        </p:txBody>
      </p:sp>
    </p:spTree>
    <p:extLst>
      <p:ext uri="{BB962C8B-B14F-4D97-AF65-F5344CB8AC3E}">
        <p14:creationId xmlns:p14="http://schemas.microsoft.com/office/powerpoint/2010/main" val="834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4A3BA-E1B9-D26C-D142-4441627EBDBA}"/>
              </a:ext>
            </a:extLst>
          </p:cNvPr>
          <p:cNvSpPr>
            <a:spLocks noGrp="1"/>
          </p:cNvSpPr>
          <p:nvPr>
            <p:ph type="title"/>
          </p:nvPr>
        </p:nvSpPr>
        <p:spPr>
          <a:xfrm>
            <a:off x="839788" y="661003"/>
            <a:ext cx="10515600" cy="1325563"/>
          </a:xfrm>
        </p:spPr>
        <p:txBody>
          <a:bodyPr>
            <a:normAutofit/>
          </a:bodyPr>
          <a:lstStyle/>
          <a:p>
            <a:r>
              <a:rPr lang="en-US" b="0" dirty="0"/>
              <a:t>Activity and Conversation Space</a:t>
            </a:r>
            <a:endParaRPr lang="en-US" dirty="0"/>
          </a:p>
        </p:txBody>
      </p:sp>
      <p:sp>
        <p:nvSpPr>
          <p:cNvPr id="4" name="Content Placeholder 3">
            <a:extLst>
              <a:ext uri="{FF2B5EF4-FFF2-40B4-BE49-F238E27FC236}">
                <a16:creationId xmlns:a16="http://schemas.microsoft.com/office/drawing/2014/main" id="{C8222695-E5B4-7762-F0BB-0A6F09ED6E8C}"/>
              </a:ext>
            </a:extLst>
          </p:cNvPr>
          <p:cNvSpPr>
            <a:spLocks noGrp="1"/>
          </p:cNvSpPr>
          <p:nvPr>
            <p:ph sz="half" idx="2"/>
          </p:nvPr>
        </p:nvSpPr>
        <p:spPr>
          <a:xfrm>
            <a:off x="839788" y="1986566"/>
            <a:ext cx="10512424" cy="2884867"/>
          </a:xfrm>
        </p:spPr>
        <p:txBody>
          <a:bodyPr>
            <a:noAutofit/>
          </a:bodyPr>
          <a:lstStyle/>
          <a:p>
            <a:pPr fontAlgn="base">
              <a:lnSpc>
                <a:spcPct val="150000"/>
              </a:lnSpc>
              <a:spcAft>
                <a:spcPts val="600"/>
              </a:spcAft>
            </a:pPr>
            <a:r>
              <a:rPr lang="en-US" sz="2000" b="1" dirty="0"/>
              <a:t>Activity Space:</a:t>
            </a:r>
            <a:r>
              <a:rPr lang="en-US" sz="2000" dirty="0"/>
              <a:t> the area where an action or experience occurs. It is </a:t>
            </a:r>
            <a:r>
              <a:rPr lang="en-US" sz="2000" i="1" dirty="0"/>
              <a:t>where</a:t>
            </a:r>
            <a:r>
              <a:rPr lang="en-US" sz="2000" dirty="0"/>
              <a:t> the individual and their partner are when actively engaged in an activity. </a:t>
            </a:r>
          </a:p>
          <a:p>
            <a:pPr fontAlgn="base">
              <a:lnSpc>
                <a:spcPct val="150000"/>
              </a:lnSpc>
              <a:spcAft>
                <a:spcPts val="600"/>
              </a:spcAft>
            </a:pPr>
            <a:r>
              <a:rPr lang="en-US" sz="2000" b="1" dirty="0"/>
              <a:t>Conversation Space: </a:t>
            </a:r>
            <a:r>
              <a:rPr lang="en-US" sz="2000" dirty="0"/>
              <a:t>encompasses the tactile or signed exchanges that arise </a:t>
            </a:r>
            <a:r>
              <a:rPr lang="en-US" sz="2000" i="1" dirty="0"/>
              <a:t>around the activity</a:t>
            </a:r>
            <a:r>
              <a:rPr lang="en-US" sz="2000" dirty="0"/>
              <a:t>, whether before, during, or after it takes place. </a:t>
            </a:r>
          </a:p>
          <a:p>
            <a:pPr fontAlgn="base">
              <a:lnSpc>
                <a:spcPct val="150000"/>
              </a:lnSpc>
              <a:spcAft>
                <a:spcPts val="600"/>
              </a:spcAft>
            </a:pPr>
            <a:r>
              <a:rPr lang="en-US" sz="2000" dirty="0"/>
              <a:t>Separating these spaces helps clarify when the focus is on the action versus when it shifts to shared reflection or planning (National Center on </a:t>
            </a:r>
            <a:r>
              <a:rPr lang="en-US" sz="2000" dirty="0" err="1"/>
              <a:t>Deafblindness</a:t>
            </a:r>
            <a:r>
              <a:rPr lang="en-US" sz="2000" dirty="0"/>
              <a:t>, 2025).</a:t>
            </a:r>
          </a:p>
        </p:txBody>
      </p:sp>
    </p:spTree>
    <p:extLst>
      <p:ext uri="{BB962C8B-B14F-4D97-AF65-F5344CB8AC3E}">
        <p14:creationId xmlns:p14="http://schemas.microsoft.com/office/powerpoint/2010/main" val="2807676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5A89-45F1-247A-32AA-289FC5601E52}"/>
              </a:ext>
            </a:extLst>
          </p:cNvPr>
          <p:cNvSpPr>
            <a:spLocks noGrp="1"/>
          </p:cNvSpPr>
          <p:nvPr>
            <p:ph type="title"/>
          </p:nvPr>
        </p:nvSpPr>
        <p:spPr>
          <a:xfrm>
            <a:off x="836612" y="691696"/>
            <a:ext cx="10515600" cy="1325563"/>
          </a:xfrm>
        </p:spPr>
        <p:txBody>
          <a:bodyPr>
            <a:normAutofit/>
          </a:bodyPr>
          <a:lstStyle/>
          <a:p>
            <a:r>
              <a:rPr lang="en-US" b="0" dirty="0"/>
              <a:t>Tactile Exploration</a:t>
            </a:r>
            <a:endParaRPr lang="en-US" dirty="0"/>
          </a:p>
        </p:txBody>
      </p:sp>
      <p:sp>
        <p:nvSpPr>
          <p:cNvPr id="4" name="Content Placeholder 3">
            <a:extLst>
              <a:ext uri="{FF2B5EF4-FFF2-40B4-BE49-F238E27FC236}">
                <a16:creationId xmlns:a16="http://schemas.microsoft.com/office/drawing/2014/main" id="{0C128CA3-8BDA-B073-AF97-A97380F536C5}"/>
              </a:ext>
            </a:extLst>
          </p:cNvPr>
          <p:cNvSpPr>
            <a:spLocks noGrp="1"/>
          </p:cNvSpPr>
          <p:nvPr>
            <p:ph sz="half" idx="2"/>
          </p:nvPr>
        </p:nvSpPr>
        <p:spPr>
          <a:xfrm>
            <a:off x="836612" y="2017259"/>
            <a:ext cx="10512424" cy="2704290"/>
          </a:xfrm>
        </p:spPr>
        <p:txBody>
          <a:bodyPr>
            <a:noAutofit/>
          </a:bodyPr>
          <a:lstStyle/>
          <a:p>
            <a:pPr fontAlgn="base">
              <a:lnSpc>
                <a:spcPct val="150000"/>
              </a:lnSpc>
              <a:spcAft>
                <a:spcPts val="600"/>
              </a:spcAft>
            </a:pPr>
            <a:r>
              <a:rPr lang="en-US" sz="2000" dirty="0"/>
              <a:t>Use the sense of touch to examine, understand, and interact with objects, materials, and environments. </a:t>
            </a:r>
          </a:p>
          <a:p>
            <a:pPr fontAlgn="base">
              <a:lnSpc>
                <a:spcPct val="150000"/>
              </a:lnSpc>
              <a:spcAft>
                <a:spcPts val="600"/>
              </a:spcAft>
            </a:pPr>
            <a:r>
              <a:rPr lang="en-US" sz="2000" dirty="0"/>
              <a:t>Gain knowledge about an object’s shape, texture, temperature, and function. </a:t>
            </a:r>
          </a:p>
          <a:p>
            <a:pPr fontAlgn="base">
              <a:lnSpc>
                <a:spcPct val="150000"/>
              </a:lnSpc>
              <a:spcAft>
                <a:spcPts val="600"/>
              </a:spcAft>
            </a:pPr>
            <a:r>
              <a:rPr lang="en-US" sz="2000" dirty="0"/>
              <a:t>Form meaningful, lasting impressions that support concept development, categorization, and expressive communication (Nicholas et al., 2019).</a:t>
            </a:r>
          </a:p>
        </p:txBody>
      </p:sp>
    </p:spTree>
    <p:extLst>
      <p:ext uri="{BB962C8B-B14F-4D97-AF65-F5344CB8AC3E}">
        <p14:creationId xmlns:p14="http://schemas.microsoft.com/office/powerpoint/2010/main" val="1475803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77FFB54-2334-789D-EE11-D280446BC82E}"/>
              </a:ext>
            </a:extLst>
          </p:cNvPr>
          <p:cNvSpPr>
            <a:spLocks noGrp="1"/>
          </p:cNvSpPr>
          <p:nvPr>
            <p:ph sz="half" idx="2"/>
          </p:nvPr>
        </p:nvSpPr>
        <p:spPr>
          <a:xfrm>
            <a:off x="310139" y="1325563"/>
            <a:ext cx="11568545" cy="4611189"/>
          </a:xfrm>
        </p:spPr>
        <p:txBody>
          <a:bodyPr>
            <a:noAutofit/>
          </a:bodyPr>
          <a:lstStyle/>
          <a:p>
            <a:pPr fontAlgn="base">
              <a:lnSpc>
                <a:spcPct val="150000"/>
              </a:lnSpc>
              <a:spcAft>
                <a:spcPts val="1200"/>
              </a:spcAft>
            </a:pPr>
            <a:r>
              <a:rPr lang="en-US" sz="1850" dirty="0"/>
              <a:t>Language development is an embodied, sensory, &amp; social process cultivated alongside emergent literacy. </a:t>
            </a:r>
          </a:p>
          <a:p>
            <a:pPr fontAlgn="base">
              <a:lnSpc>
                <a:spcPct val="150000"/>
              </a:lnSpc>
              <a:spcAft>
                <a:spcPts val="1200"/>
              </a:spcAft>
            </a:pPr>
            <a:r>
              <a:rPr lang="en-US" sz="1850" dirty="0"/>
              <a:t>Tactile exploration, emotional connection, &amp; shared bodily experiences help learners develop symbolic systems that parallel the processes of early braille and print literacy.</a:t>
            </a:r>
          </a:p>
          <a:p>
            <a:pPr fontAlgn="base">
              <a:lnSpc>
                <a:spcPct val="150000"/>
              </a:lnSpc>
              <a:spcAft>
                <a:spcPts val="1200"/>
              </a:spcAft>
            </a:pPr>
            <a:r>
              <a:rPr lang="en-US" sz="1850" i="1" dirty="0"/>
              <a:t>The Circle Model on Tactile Language</a:t>
            </a:r>
            <a:r>
              <a:rPr lang="en-US" sz="1850" dirty="0"/>
              <a:t> provides a framework for understanding how tactile communication supports concept development, symbolic representation, narrative understanding, &amp; shared meaning-making. </a:t>
            </a:r>
          </a:p>
          <a:p>
            <a:pPr fontAlgn="base">
              <a:lnSpc>
                <a:spcPct val="150000"/>
              </a:lnSpc>
              <a:spcAft>
                <a:spcPts val="1200"/>
              </a:spcAft>
            </a:pPr>
            <a:r>
              <a:rPr lang="en-US" sz="1850" dirty="0"/>
              <a:t>Recognize &amp; respond to tactile expressions as legitimate language &amp; early literacy behaviors to support learners in developing rich, meaningful communication &amp; literacy systems that reflect how they experience the world.</a:t>
            </a:r>
          </a:p>
        </p:txBody>
      </p:sp>
      <p:sp>
        <p:nvSpPr>
          <p:cNvPr id="6" name="Title 5">
            <a:extLst>
              <a:ext uri="{FF2B5EF4-FFF2-40B4-BE49-F238E27FC236}">
                <a16:creationId xmlns:a16="http://schemas.microsoft.com/office/drawing/2014/main" id="{8B4F2300-4CEC-721D-079C-F51B2D9F0C6B}"/>
              </a:ext>
            </a:extLst>
          </p:cNvPr>
          <p:cNvSpPr>
            <a:spLocks noGrp="1"/>
          </p:cNvSpPr>
          <p:nvPr>
            <p:ph type="title"/>
          </p:nvPr>
        </p:nvSpPr>
        <p:spPr>
          <a:xfrm>
            <a:off x="434829" y="147630"/>
            <a:ext cx="10515600" cy="1325563"/>
          </a:xfrm>
        </p:spPr>
        <p:txBody>
          <a:bodyPr/>
          <a:lstStyle/>
          <a:p>
            <a:r>
              <a:rPr lang="en-US" b="0" dirty="0"/>
              <a:t>In Conclusion</a:t>
            </a:r>
          </a:p>
        </p:txBody>
      </p:sp>
    </p:spTree>
    <p:extLst>
      <p:ext uri="{BB962C8B-B14F-4D97-AF65-F5344CB8AC3E}">
        <p14:creationId xmlns:p14="http://schemas.microsoft.com/office/powerpoint/2010/main" val="413347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A74C-16B1-0E04-A0B4-64DD13896254}"/>
              </a:ext>
            </a:extLst>
          </p:cNvPr>
          <p:cNvSpPr>
            <a:spLocks noGrp="1"/>
          </p:cNvSpPr>
          <p:nvPr>
            <p:ph type="title"/>
          </p:nvPr>
        </p:nvSpPr>
        <p:spPr>
          <a:xfrm>
            <a:off x="838200" y="2219325"/>
            <a:ext cx="10515600" cy="1209675"/>
          </a:xfrm>
        </p:spPr>
        <p:txBody>
          <a:bodyPr/>
          <a:lstStyle/>
          <a:p>
            <a:r>
              <a:rPr lang="en-US" dirty="0"/>
              <a:t>Questions?</a:t>
            </a:r>
          </a:p>
        </p:txBody>
      </p:sp>
    </p:spTree>
    <p:extLst>
      <p:ext uri="{BB962C8B-B14F-4D97-AF65-F5344CB8AC3E}">
        <p14:creationId xmlns:p14="http://schemas.microsoft.com/office/powerpoint/2010/main" val="1735591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2379E-86E1-3AD0-795A-57168449DCD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C939511-4480-4BA1-6BE5-06B2AB3AEF13}"/>
              </a:ext>
            </a:extLst>
          </p:cNvPr>
          <p:cNvSpPr>
            <a:spLocks noGrp="1"/>
          </p:cNvSpPr>
          <p:nvPr>
            <p:ph type="title"/>
          </p:nvPr>
        </p:nvSpPr>
        <p:spPr>
          <a:xfrm>
            <a:off x="831850" y="931272"/>
            <a:ext cx="10515600" cy="1209675"/>
          </a:xfrm>
        </p:spPr>
        <p:txBody>
          <a:bodyPr/>
          <a:lstStyle/>
          <a:p>
            <a:r>
              <a:rPr lang="en-US" dirty="0"/>
              <a:t>Thank You</a:t>
            </a:r>
          </a:p>
        </p:txBody>
      </p:sp>
      <p:sp>
        <p:nvSpPr>
          <p:cNvPr id="7" name="Text Placeholder 6">
            <a:extLst>
              <a:ext uri="{FF2B5EF4-FFF2-40B4-BE49-F238E27FC236}">
                <a16:creationId xmlns:a16="http://schemas.microsoft.com/office/drawing/2014/main" id="{D8B08C5B-8E22-AE24-BC2D-5EFF7613EFDC}"/>
              </a:ext>
            </a:extLst>
          </p:cNvPr>
          <p:cNvSpPr>
            <a:spLocks noGrp="1"/>
          </p:cNvSpPr>
          <p:nvPr>
            <p:ph type="body" idx="1"/>
          </p:nvPr>
        </p:nvSpPr>
        <p:spPr>
          <a:xfrm>
            <a:off x="831850" y="2140947"/>
            <a:ext cx="10515600" cy="1500187"/>
          </a:xfrm>
        </p:spPr>
        <p:txBody>
          <a:bodyPr/>
          <a:lstStyle/>
          <a:p>
            <a:r>
              <a:rPr lang="en-US" dirty="0"/>
              <a:t>Shanna Hamilton: </a:t>
            </a:r>
            <a:r>
              <a:rPr lang="en-US" dirty="0" err="1"/>
              <a:t>hamiltons@tsbvi.edu</a:t>
            </a:r>
            <a:endParaRPr lang="en-US" dirty="0"/>
          </a:p>
        </p:txBody>
      </p:sp>
    </p:spTree>
    <p:extLst>
      <p:ext uri="{BB962C8B-B14F-4D97-AF65-F5344CB8AC3E}">
        <p14:creationId xmlns:p14="http://schemas.microsoft.com/office/powerpoint/2010/main" val="3865726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8A4A4-AE70-6275-8824-09397D01AF96}"/>
              </a:ext>
            </a:extLst>
          </p:cNvPr>
          <p:cNvSpPr>
            <a:spLocks noGrp="1"/>
          </p:cNvSpPr>
          <p:nvPr>
            <p:ph type="title"/>
          </p:nvPr>
        </p:nvSpPr>
        <p:spPr/>
        <p:txBody>
          <a:bodyPr/>
          <a:lstStyle/>
          <a:p>
            <a:r>
              <a:rPr lang="en-US" b="0" dirty="0"/>
              <a:t>References</a:t>
            </a:r>
          </a:p>
        </p:txBody>
      </p:sp>
      <p:sp>
        <p:nvSpPr>
          <p:cNvPr id="4" name="Content Placeholder 3">
            <a:extLst>
              <a:ext uri="{FF2B5EF4-FFF2-40B4-BE49-F238E27FC236}">
                <a16:creationId xmlns:a16="http://schemas.microsoft.com/office/drawing/2014/main" id="{440F2245-E6D3-2676-15FC-B9A1A8FDB581}"/>
              </a:ext>
            </a:extLst>
          </p:cNvPr>
          <p:cNvSpPr>
            <a:spLocks noGrp="1"/>
          </p:cNvSpPr>
          <p:nvPr>
            <p:ph sz="half" idx="2"/>
          </p:nvPr>
        </p:nvSpPr>
        <p:spPr>
          <a:xfrm>
            <a:off x="839788" y="1574778"/>
            <a:ext cx="10512424" cy="4498975"/>
          </a:xfrm>
        </p:spPr>
        <p:txBody>
          <a:bodyPr>
            <a:normAutofit fontScale="70000" lnSpcReduction="20000"/>
          </a:bodyPr>
          <a:lstStyle/>
          <a:p>
            <a:r>
              <a:rPr lang="en-US" dirty="0"/>
              <a:t>Aker, S., Innes-Brown, H., Faulkner, K.F., </a:t>
            </a:r>
            <a:r>
              <a:rPr lang="en-US" dirty="0" err="1"/>
              <a:t>Vatti</a:t>
            </a:r>
            <a:r>
              <a:rPr lang="en-US" dirty="0"/>
              <a:t>, M., </a:t>
            </a:r>
            <a:r>
              <a:rPr lang="en-US" dirty="0" err="1"/>
              <a:t>Marozeau</a:t>
            </a:r>
            <a:r>
              <a:rPr lang="en-US" dirty="0"/>
              <a:t>, J. (2022). Effect of audio-tactile congruence on vibrotactile music enhancement. Journal of the acoustical society of America. Volume 152. Issue 6.</a:t>
            </a:r>
            <a:r>
              <a:rPr lang="en-US" dirty="0">
                <a:hlinkClick r:id="rId2"/>
              </a:rPr>
              <a:t> </a:t>
            </a:r>
            <a:r>
              <a:rPr lang="en-US" u="sng" dirty="0">
                <a:hlinkClick r:id="rId2"/>
              </a:rPr>
              <a:t>https://pubs.aip.org/asa/jasa/article/152/6/3396/2839846/Effect-of-audio-tactile-congruence-on-vibrotactile</a:t>
            </a:r>
            <a:endParaRPr lang="en-US" dirty="0"/>
          </a:p>
          <a:p>
            <a:r>
              <a:rPr lang="en-US" dirty="0"/>
              <a:t>Bennett, K., Hamilton, S., Montgomery, C., Schultz, M., Sewell, D., Tiggs, S., van den </a:t>
            </a:r>
            <a:r>
              <a:rPr lang="en-US" dirty="0" err="1"/>
              <a:t>Tillaart</a:t>
            </a:r>
            <a:r>
              <a:rPr lang="en-US" dirty="0"/>
              <a:t>, B., (2022). Essential tools of the trade for teachers of students who are deafblind: A how-to guide for completing evaluations. Texas School for the Blind and Visually Impaired.</a:t>
            </a:r>
          </a:p>
          <a:p>
            <a:r>
              <a:rPr lang="en-US" dirty="0"/>
              <a:t>Bennett, K. Hamilton, S. </a:t>
            </a:r>
            <a:r>
              <a:rPr lang="en-US" dirty="0" err="1"/>
              <a:t>Majzel</a:t>
            </a:r>
            <a:r>
              <a:rPr lang="en-US" dirty="0"/>
              <a:t>, J. (2025). Essential tools of the trade for teachers of students who are deafblind: A guide for completing evaluations. Texas School for the Blind and Visually Impaired.</a:t>
            </a:r>
          </a:p>
          <a:p>
            <a:r>
              <a:rPr lang="en-US" dirty="0"/>
              <a:t>Brum, C. Bruce, S.M. (2023). Shared reading with learners who are deafblind: Instructional materials and learning environments. Journal of Visual Impairment &amp; Blindness (JVIB). American Foundation for the Blind (AFB). Sage Publications.</a:t>
            </a:r>
            <a:r>
              <a:rPr lang="en-US" dirty="0">
                <a:hlinkClick r:id="rId3"/>
              </a:rPr>
              <a:t> </a:t>
            </a:r>
            <a:r>
              <a:rPr lang="en-US" u="sng" dirty="0">
                <a:hlinkClick r:id="rId3"/>
              </a:rPr>
              <a:t>https://www.researchgate.net/publication/372639530_Shared_Reading_With_Learners_Who_are_Deafblind_Instructional_Materials_and_Learning_Environments#fullTextFileContent</a:t>
            </a:r>
            <a:endParaRPr lang="en-US" dirty="0"/>
          </a:p>
          <a:p>
            <a:r>
              <a:rPr lang="en-US" dirty="0"/>
              <a:t>da Silveira Coêlho, M.L., Wingenbach, T.S.H., Boggio, P.S. (2022). Social and affective neuroscience of embodiment. In: Boggio, P.S., Wingenbach, T.S.H., da Silveira Coêlho, M.L., (2023). Social and affective neuroscience of everyday human interaction: From theory to methodology [Internet]. Cham (CH): Springer; 2023. Chapter 3.</a:t>
            </a:r>
            <a:r>
              <a:rPr lang="en-US" dirty="0">
                <a:hlinkClick r:id="rId4"/>
              </a:rPr>
              <a:t> </a:t>
            </a:r>
            <a:r>
              <a:rPr lang="en-US" u="sng" dirty="0">
                <a:hlinkClick r:id="rId4"/>
              </a:rPr>
              <a:t>https://www.ncbi.nlm.nih.gov/books/NBK595456/</a:t>
            </a:r>
            <a:endParaRPr lang="en-US" dirty="0"/>
          </a:p>
          <a:p>
            <a:r>
              <a:rPr lang="en-US" dirty="0"/>
              <a:t>Deafblind Information Australia, (2025). About </a:t>
            </a:r>
            <a:r>
              <a:rPr lang="en-US" dirty="0" err="1"/>
              <a:t>deafblindness</a:t>
            </a:r>
            <a:r>
              <a:rPr lang="en-US" dirty="0"/>
              <a:t>. Communicating.</a:t>
            </a:r>
            <a:r>
              <a:rPr lang="en-US" dirty="0">
                <a:hlinkClick r:id="rId5"/>
              </a:rPr>
              <a:t> </a:t>
            </a:r>
            <a:r>
              <a:rPr lang="en-US" u="sng" dirty="0">
                <a:hlinkClick r:id="rId5"/>
              </a:rPr>
              <a:t>https://www.deafblindinformation.org.au/about-deafblindness/congenital-deafblindness/for-families-carers/learning-and-communicating/communicating/#:~:text=Body%20signs%20%E2%80%93%20signs%20are%20made,open%20hand%20on%20the%20shoulder</a:t>
            </a:r>
            <a:endParaRPr lang="en-US" dirty="0"/>
          </a:p>
          <a:p>
            <a:r>
              <a:rPr lang="en-US" dirty="0"/>
              <a:t>Helen Keller Services (2026). Haptics demonstration videos. </a:t>
            </a:r>
            <a:r>
              <a:rPr lang="en-US" u="sng" dirty="0">
                <a:hlinkClick r:id="rId6"/>
              </a:rPr>
              <a:t>https://www.helenkeller.org/resources/haptics-demonstration-videos/</a:t>
            </a:r>
            <a:r>
              <a:rPr lang="en-US" dirty="0"/>
              <a:t> </a:t>
            </a:r>
          </a:p>
          <a:p>
            <a:r>
              <a:rPr lang="en-US" dirty="0"/>
              <a:t>Iturbe, C.Z. (2019). What is dialogic reading? Cambridge University Press and Assessment. </a:t>
            </a:r>
            <a:r>
              <a:rPr lang="en-US" u="sng" dirty="0">
                <a:hlinkClick r:id="rId7"/>
              </a:rPr>
              <a:t>https://www.cambridge.org/elt/blog/2019/04/18/dialogic-reading/</a:t>
            </a:r>
            <a:r>
              <a:rPr lang="en-US" dirty="0"/>
              <a:t> </a:t>
            </a:r>
          </a:p>
          <a:p>
            <a:r>
              <a:rPr lang="en-US" dirty="0"/>
              <a:t>Lindström, C. (2025). Tactile sensations: A basis for language development. Texas Symposium on Deafblind Education: Convergence: Embracing New Beginnings with Presence and Connections.</a:t>
            </a:r>
            <a:br>
              <a:rPr lang="en-US" dirty="0"/>
            </a:br>
            <a:endParaRPr lang="en-US" dirty="0"/>
          </a:p>
        </p:txBody>
      </p:sp>
    </p:spTree>
    <p:extLst>
      <p:ext uri="{BB962C8B-B14F-4D97-AF65-F5344CB8AC3E}">
        <p14:creationId xmlns:p14="http://schemas.microsoft.com/office/powerpoint/2010/main" val="36960916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78E9-97BB-C2D0-7F22-E9A494E65C92}"/>
              </a:ext>
            </a:extLst>
          </p:cNvPr>
          <p:cNvSpPr>
            <a:spLocks noGrp="1"/>
          </p:cNvSpPr>
          <p:nvPr>
            <p:ph type="title"/>
          </p:nvPr>
        </p:nvSpPr>
        <p:spPr>
          <a:xfrm>
            <a:off x="838200" y="185858"/>
            <a:ext cx="10515600" cy="1325563"/>
          </a:xfrm>
        </p:spPr>
        <p:txBody>
          <a:bodyPr/>
          <a:lstStyle/>
          <a:p>
            <a:r>
              <a:rPr lang="en-US" b="0" dirty="0"/>
              <a:t>References Cont.</a:t>
            </a:r>
          </a:p>
        </p:txBody>
      </p:sp>
      <p:sp>
        <p:nvSpPr>
          <p:cNvPr id="4" name="Content Placeholder 3">
            <a:extLst>
              <a:ext uri="{FF2B5EF4-FFF2-40B4-BE49-F238E27FC236}">
                <a16:creationId xmlns:a16="http://schemas.microsoft.com/office/drawing/2014/main" id="{5F625C36-94A4-D39D-5FCF-ADC0F3D89D21}"/>
              </a:ext>
            </a:extLst>
          </p:cNvPr>
          <p:cNvSpPr>
            <a:spLocks noGrp="1"/>
          </p:cNvSpPr>
          <p:nvPr>
            <p:ph sz="half" idx="2"/>
          </p:nvPr>
        </p:nvSpPr>
        <p:spPr>
          <a:xfrm>
            <a:off x="839788" y="1390920"/>
            <a:ext cx="10512424" cy="4618440"/>
          </a:xfrm>
        </p:spPr>
        <p:txBody>
          <a:bodyPr>
            <a:normAutofit fontScale="77500" lnSpcReduction="20000"/>
          </a:bodyPr>
          <a:lstStyle/>
          <a:p>
            <a:r>
              <a:rPr lang="en-US" dirty="0" err="1"/>
              <a:t>Majzel</a:t>
            </a:r>
            <a:r>
              <a:rPr lang="en-US" dirty="0"/>
              <a:t>, J. Hamilton, S. (n.d.). Deep in the heart of literacy: Thematic emergent literacy units for learners of all ages and abilities. Texas School for the Blind and Visually Impaired.</a:t>
            </a:r>
          </a:p>
          <a:p>
            <a:r>
              <a:rPr lang="en-US" dirty="0" err="1"/>
              <a:t>Näslund</a:t>
            </a:r>
            <a:r>
              <a:rPr lang="en-US" dirty="0"/>
              <a:t>, J. Kastrup Pedersen, B. (2019). The circle model on tactile language. If you can see it, you can support it.</a:t>
            </a:r>
            <a:r>
              <a:rPr lang="en-US" dirty="0">
                <a:hlinkClick r:id="rId3"/>
              </a:rPr>
              <a:t> </a:t>
            </a:r>
            <a:r>
              <a:rPr lang="en-US" u="sng" dirty="0">
                <a:hlinkClick r:id="rId3"/>
              </a:rPr>
              <a:t>https://nordicwelfare.org/wp-content/uploads/2019/06/If-you-can-see-it-you-can-support-it-a-book-on-tactile-language.pdf</a:t>
            </a:r>
            <a:endParaRPr lang="en-US" dirty="0"/>
          </a:p>
          <a:p>
            <a:r>
              <a:rPr lang="en-US" dirty="0"/>
              <a:t>National Center on </a:t>
            </a:r>
            <a:r>
              <a:rPr lang="en-US" dirty="0" err="1"/>
              <a:t>Deafblindness</a:t>
            </a:r>
            <a:r>
              <a:rPr lang="en-US" dirty="0"/>
              <a:t> (2025). Modifications to the learning environment.</a:t>
            </a:r>
            <a:r>
              <a:rPr lang="en-US" dirty="0">
                <a:hlinkClick r:id="rId4"/>
              </a:rPr>
              <a:t> </a:t>
            </a:r>
            <a:r>
              <a:rPr lang="en-US" u="sng" dirty="0">
                <a:hlinkClick r:id="rId4"/>
              </a:rPr>
              <a:t>https://www.nationaldb.org/info-center/educational-practices/modifications-to-the-learning-environment/#:~:text=Environments%20that%20promote%20communication%20and,tactually%20interesting)%20materials%20and%20activities</a:t>
            </a:r>
            <a:endParaRPr lang="en-US" dirty="0"/>
          </a:p>
          <a:p>
            <a:r>
              <a:rPr lang="en-US" dirty="0"/>
              <a:t>Nicholas, J. T., Johannessen, A. M. Nunen, T. V. (2019). Tactile working memory scale</a:t>
            </a:r>
            <a:r>
              <a:rPr lang="en-US" i="1" dirty="0"/>
              <a:t>.</a:t>
            </a:r>
            <a:r>
              <a:rPr lang="en-US" dirty="0"/>
              <a:t> Nordic Welfare Centre.</a:t>
            </a:r>
          </a:p>
          <a:p>
            <a:r>
              <a:rPr lang="en-US" dirty="0"/>
              <a:t>Saluja, S., Croy, I., Stevenson, R.J., (2024). The functions of human touch: An integrative review. Journal of nonverbal behavior. Springer.</a:t>
            </a:r>
            <a:r>
              <a:rPr lang="en-US" dirty="0">
                <a:hlinkClick r:id="rId5"/>
              </a:rPr>
              <a:t> </a:t>
            </a:r>
            <a:r>
              <a:rPr lang="en-US" u="sng" dirty="0">
                <a:hlinkClick r:id="rId5"/>
              </a:rPr>
              <a:t>https://link.springer.com/article/10.1007/s10919-024-00464-x</a:t>
            </a:r>
            <a:endParaRPr lang="en-US" dirty="0"/>
          </a:p>
          <a:p>
            <a:r>
              <a:rPr lang="en-US" dirty="0"/>
              <a:t>Texas Deafblind Project (2025). Role of social and emotional development.</a:t>
            </a:r>
            <a:r>
              <a:rPr lang="en-US" dirty="0">
                <a:hlinkClick r:id="rId6"/>
              </a:rPr>
              <a:t> </a:t>
            </a:r>
            <a:r>
              <a:rPr lang="en-US" u="sng" dirty="0">
                <a:hlinkClick r:id="rId6"/>
              </a:rPr>
              <a:t>https://txdeafblindproject.org/children-who-are-deafblind-with-additional-disabilities/role-of-social-and-emotional-development/#:~:text=Hello%20and%20goodbye%20rituals%20are,know%20we%20will%20be%20back</a:t>
            </a:r>
            <a:endParaRPr lang="en-US" dirty="0"/>
          </a:p>
          <a:p>
            <a:r>
              <a:rPr lang="en-US" dirty="0"/>
              <a:t>Texas School for the Deaf, Statewide Outreach Center (2025). Tactile approaches, Tactile signing.</a:t>
            </a:r>
            <a:r>
              <a:rPr lang="en-US" dirty="0">
                <a:hlinkClick r:id="rId7"/>
              </a:rPr>
              <a:t> </a:t>
            </a:r>
            <a:r>
              <a:rPr lang="en-US" u="sng" dirty="0">
                <a:hlinkClick r:id="rId7"/>
              </a:rPr>
              <a:t>https://www.texasdeafed.org/apps/pages/index.jsp?uREC_ID=4360996&amp;type=d&amp;pREC_ID=2559043#:~:text=Tactile%20signs%20and%20symbols%20are,signer%20to%20read%20the%20fingerspelling</a:t>
            </a:r>
            <a:endParaRPr lang="en-US" dirty="0"/>
          </a:p>
          <a:p>
            <a:r>
              <a:rPr lang="en-US" dirty="0"/>
              <a:t>The Christian Science Monitor (2020). New touch-based language by deafblind people: </a:t>
            </a:r>
            <a:r>
              <a:rPr lang="en-US" dirty="0" err="1"/>
              <a:t>Protactile</a:t>
            </a:r>
            <a:r>
              <a:rPr lang="en-US" dirty="0"/>
              <a:t>. </a:t>
            </a:r>
            <a:r>
              <a:rPr lang="en-US" u="sng" dirty="0">
                <a:hlinkClick r:id="rId8"/>
              </a:rPr>
              <a:t>https://www.youtube.com/watch?v=8im72wFTa9Y</a:t>
            </a:r>
            <a:r>
              <a:rPr lang="en-US" dirty="0"/>
              <a:t> </a:t>
            </a:r>
          </a:p>
          <a:p>
            <a:r>
              <a:rPr lang="en-US" dirty="0"/>
              <a:t>Worm, M., Damen, S., Minnaert, A., Janssen, M.J. (2020). Multiparty conversations with people with congenital </a:t>
            </a:r>
            <a:r>
              <a:rPr lang="en-US" dirty="0" err="1"/>
              <a:t>deafblindness</a:t>
            </a:r>
            <a:r>
              <a:rPr lang="en-US" dirty="0"/>
              <a:t>: operationalization, significance, and requirements. Secondary Education Psychology.</a:t>
            </a:r>
            <a:r>
              <a:rPr lang="en-US" dirty="0">
                <a:hlinkClick r:id="rId9"/>
              </a:rPr>
              <a:t> </a:t>
            </a:r>
            <a:r>
              <a:rPr lang="en-US" u="sng" dirty="0">
                <a:hlinkClick r:id="rId9"/>
              </a:rPr>
              <a:t>https://www.frontiersin.org/journals/education/articles/10.3389/feduc.2020.542376/ful</a:t>
            </a:r>
            <a:endParaRPr lang="en-US" dirty="0"/>
          </a:p>
        </p:txBody>
      </p:sp>
    </p:spTree>
    <p:extLst>
      <p:ext uri="{BB962C8B-B14F-4D97-AF65-F5344CB8AC3E}">
        <p14:creationId xmlns:p14="http://schemas.microsoft.com/office/powerpoint/2010/main" val="7419504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32489BAEBC5642B993278FFD478A0F" ma:contentTypeVersion="18" ma:contentTypeDescription="Create a new document." ma:contentTypeScope="" ma:versionID="377bd97c09f95a48480cad47c1ea7b19">
  <xsd:schema xmlns:xsd="http://www.w3.org/2001/XMLSchema" xmlns:xs="http://www.w3.org/2001/XMLSchema" xmlns:p="http://schemas.microsoft.com/office/2006/metadata/properties" xmlns:ns2="0fb20522-acc7-4313-a0e4-14b76f90e47e" xmlns:ns3="e5c48a6e-afa7-4473-b15e-72ec32fe59dd" targetNamespace="http://schemas.microsoft.com/office/2006/metadata/properties" ma:root="true" ma:fieldsID="194911e7d9cbd55d2902a1239f2aeb11" ns2:_="" ns3:_="">
    <xsd:import namespace="0fb20522-acc7-4313-a0e4-14b76f90e47e"/>
    <xsd:import namespace="e5c48a6e-afa7-4473-b15e-72ec32fe59d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b20522-acc7-4313-a0e4-14b76f90e4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bbe92d8-00c7-45d7-9697-009f32f327f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c48a6e-afa7-4473-b15e-72ec32fe59d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be10847-99df-4386-92d9-bf4d7412d001}" ma:internalName="TaxCatchAll" ma:showField="CatchAllData" ma:web="e5c48a6e-afa7-4473-b15e-72ec32fe59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5c48a6e-afa7-4473-b15e-72ec32fe59dd" xsi:nil="true"/>
    <lcf76f155ced4ddcb4097134ff3c332f xmlns="0fb20522-acc7-4313-a0e4-14b76f90e47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1785D68-6862-46AF-A3A2-9BA54ABADBF4}"/>
</file>

<file path=customXml/itemProps2.xml><?xml version="1.0" encoding="utf-8"?>
<ds:datastoreItem xmlns:ds="http://schemas.openxmlformats.org/officeDocument/2006/customXml" ds:itemID="{6CB0E14F-28E7-4447-90C9-D1C6B90C94B1}"/>
</file>

<file path=customXml/itemProps3.xml><?xml version="1.0" encoding="utf-8"?>
<ds:datastoreItem xmlns:ds="http://schemas.openxmlformats.org/officeDocument/2006/customXml" ds:itemID="{3A8D6728-4A47-4A58-8932-187A34D87097}"/>
</file>

<file path=docProps/app.xml><?xml version="1.0" encoding="utf-8"?>
<Properties xmlns="http://schemas.openxmlformats.org/officeDocument/2006/extended-properties" xmlns:vt="http://schemas.openxmlformats.org/officeDocument/2006/docPropsVTypes">
  <TotalTime>6478</TotalTime>
  <Words>4065</Words>
  <Application>Microsoft Macintosh PowerPoint</Application>
  <PresentationFormat>Widescreen</PresentationFormat>
  <Paragraphs>221</Paragraphs>
  <Slides>38</Slides>
  <Notes>25</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Arial</vt:lpstr>
      <vt:lpstr>IBM Plex Sans</vt:lpstr>
      <vt:lpstr>Wingdings</vt:lpstr>
      <vt:lpstr>Office Theme</vt:lpstr>
      <vt:lpstr>Emergent Literacy and Language Development for Non-Speaking, Tactile Learners</vt:lpstr>
      <vt:lpstr>Language and Literacy Development</vt:lpstr>
      <vt:lpstr>Communication and Literacy Skills</vt:lpstr>
      <vt:lpstr>Communication and Literacy Skills Cont.</vt:lpstr>
      <vt:lpstr>The Circle Model on Tactile Language</vt:lpstr>
      <vt:lpstr>Circle Model on tactile language</vt:lpstr>
      <vt:lpstr>Tactile Language Circle</vt:lpstr>
      <vt:lpstr>Tactile Exploration and Categorization</vt:lpstr>
      <vt:lpstr>Tactile Exploration &amp; Categorization</vt:lpstr>
      <vt:lpstr>Linguistic Categories and Tactile Sign Language</vt:lpstr>
      <vt:lpstr>Bodily Emotional Trace (BET)</vt:lpstr>
      <vt:lpstr>BETs support emergent literacy by:</vt:lpstr>
      <vt:lpstr>BET Examples</vt:lpstr>
      <vt:lpstr>Hyper Tactile Perception (HTP) Signs</vt:lpstr>
      <vt:lpstr>HTP signs support emergent literacy by:</vt:lpstr>
      <vt:lpstr>HTP Sign Example</vt:lpstr>
      <vt:lpstr>Mimetic Expressions</vt:lpstr>
      <vt:lpstr>Mimetic expressions support emergent literacy by:</vt:lpstr>
      <vt:lpstr>Mimetic Expression Example</vt:lpstr>
      <vt:lpstr>Signs as Perceived</vt:lpstr>
      <vt:lpstr>Signs as Perceived support emergent literacy by:</vt:lpstr>
      <vt:lpstr>Conventional Signs</vt:lpstr>
      <vt:lpstr>Conventional signs support emergent literacy by:</vt:lpstr>
      <vt:lpstr>Tactile Sign Language</vt:lpstr>
      <vt:lpstr>Tactile sign language supports emergent literacy by:</vt:lpstr>
      <vt:lpstr>Bodily Tactile Space</vt:lpstr>
      <vt:lpstr>Haptic Signals for Commenting &amp; Describing</vt:lpstr>
      <vt:lpstr>Multi-Party Conversations</vt:lpstr>
      <vt:lpstr>Tactile Positioning</vt:lpstr>
      <vt:lpstr>Bodily Tactile Emotional Involvement</vt:lpstr>
      <vt:lpstr>Example: Laughing</vt:lpstr>
      <vt:lpstr>Activity and Conversation Space</vt:lpstr>
      <vt:lpstr>Tactile Exploration</vt:lpstr>
      <vt:lpstr>In Conclusion</vt:lpstr>
      <vt:lpstr>Questions?</vt:lpstr>
      <vt:lpstr>Thank You</vt:lpstr>
      <vt:lpstr>References</vt:lpstr>
      <vt:lpstr>References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Angie Matthews</dc:creator>
  <cp:lastModifiedBy>Shanna Hamilton</cp:lastModifiedBy>
  <cp:revision>28</cp:revision>
  <dcterms:created xsi:type="dcterms:W3CDTF">2026-03-24T16:01:01Z</dcterms:created>
  <dcterms:modified xsi:type="dcterms:W3CDTF">2026-06-10T18:52:52Z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0x010100D232489BAEBC5642B993278FFD478A0F</vt:lpwstr>
  </property>
</Properties>
</file>