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576" r:id="rId2"/>
    <p:sldId id="595" r:id="rId3"/>
    <p:sldId id="596" r:id="rId4"/>
    <p:sldId id="593" r:id="rId5"/>
    <p:sldId id="557" r:id="rId6"/>
    <p:sldId id="558" r:id="rId7"/>
    <p:sldId id="598" r:id="rId8"/>
    <p:sldId id="599" r:id="rId9"/>
    <p:sldId id="272" r:id="rId10"/>
    <p:sldId id="575" r:id="rId11"/>
    <p:sldId id="334" r:id="rId12"/>
    <p:sldId id="567" r:id="rId13"/>
    <p:sldId id="490" r:id="rId14"/>
    <p:sldId id="611" r:id="rId15"/>
    <p:sldId id="600" r:id="rId16"/>
    <p:sldId id="601" r:id="rId17"/>
    <p:sldId id="602" r:id="rId18"/>
    <p:sldId id="603" r:id="rId19"/>
    <p:sldId id="604" r:id="rId20"/>
    <p:sldId id="605" r:id="rId21"/>
    <p:sldId id="606" r:id="rId22"/>
    <p:sldId id="607" r:id="rId23"/>
    <p:sldId id="608" r:id="rId24"/>
    <p:sldId id="609" r:id="rId25"/>
    <p:sldId id="610" r:id="rId26"/>
  </p:sldIdLst>
  <p:sldSz cx="9144000" cy="6858000" type="screen4x3"/>
  <p:notesSz cx="6648450" cy="9850438"/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CC3399"/>
    <a:srgbClr val="D60093"/>
    <a:srgbClr val="CC0066"/>
    <a:srgbClr val="FF9933"/>
    <a:srgbClr val="FF9966"/>
    <a:srgbClr val="00CC99"/>
    <a:srgbClr val="339966"/>
    <a:srgbClr val="0000FF"/>
    <a:srgbClr val="A31A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39" autoAdjust="0"/>
    <p:restoredTop sz="84470"/>
  </p:normalViewPr>
  <p:slideViewPr>
    <p:cSldViewPr snapToGrid="0" snapToObjects="1">
      <p:cViewPr>
        <p:scale>
          <a:sx n="105" d="100"/>
          <a:sy n="105" d="100"/>
        </p:scale>
        <p:origin x="-1794" y="-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3250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720" cy="493074"/>
          </a:xfrm>
          <a:prstGeom prst="rect">
            <a:avLst/>
          </a:prstGeom>
        </p:spPr>
        <p:txBody>
          <a:bodyPr vert="horz" lIns="90206" tIns="45103" rIns="90206" bIns="45103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65178" y="0"/>
            <a:ext cx="2881720" cy="493074"/>
          </a:xfrm>
          <a:prstGeom prst="rect">
            <a:avLst/>
          </a:prstGeom>
        </p:spPr>
        <p:txBody>
          <a:bodyPr vert="horz" lIns="90206" tIns="45103" rIns="90206" bIns="45103" rtlCol="0"/>
          <a:lstStyle>
            <a:lvl1pPr algn="r">
              <a:defRPr sz="1200"/>
            </a:lvl1pPr>
          </a:lstStyle>
          <a:p>
            <a:fld id="{0CB80A20-2FBD-4B0F-9658-D54322430138}" type="datetimeFigureOut">
              <a:rPr lang="en-GB" smtClean="0"/>
              <a:t>22/01/2019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57364"/>
            <a:ext cx="2881720" cy="493074"/>
          </a:xfrm>
          <a:prstGeom prst="rect">
            <a:avLst/>
          </a:prstGeom>
        </p:spPr>
        <p:txBody>
          <a:bodyPr vert="horz" lIns="90206" tIns="45103" rIns="90206" bIns="45103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65178" y="9357364"/>
            <a:ext cx="2881720" cy="493074"/>
          </a:xfrm>
          <a:prstGeom prst="rect">
            <a:avLst/>
          </a:prstGeom>
        </p:spPr>
        <p:txBody>
          <a:bodyPr vert="horz" lIns="90206" tIns="45103" rIns="90206" bIns="45103" rtlCol="0" anchor="b"/>
          <a:lstStyle>
            <a:lvl1pPr algn="r">
              <a:defRPr sz="1200"/>
            </a:lvl1pPr>
          </a:lstStyle>
          <a:p>
            <a:fld id="{FE6EB610-CF17-4E7C-9460-F639592E03B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23862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0995" cy="494233"/>
          </a:xfrm>
          <a:prstGeom prst="rect">
            <a:avLst/>
          </a:prstGeom>
        </p:spPr>
        <p:txBody>
          <a:bodyPr vert="horz" lIns="90206" tIns="45103" rIns="90206" bIns="45103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65917" y="0"/>
            <a:ext cx="2880995" cy="494233"/>
          </a:xfrm>
          <a:prstGeom prst="rect">
            <a:avLst/>
          </a:prstGeom>
        </p:spPr>
        <p:txBody>
          <a:bodyPr vert="horz" lIns="90206" tIns="45103" rIns="90206" bIns="45103" rtlCol="0"/>
          <a:lstStyle>
            <a:lvl1pPr algn="r">
              <a:defRPr sz="1200"/>
            </a:lvl1pPr>
          </a:lstStyle>
          <a:p>
            <a:fld id="{AEA992D3-12A7-4789-8782-3862D493A43C}" type="datetimeFigureOut">
              <a:rPr lang="en-GB" smtClean="0"/>
              <a:t>22/01/2019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8075" y="1231900"/>
            <a:ext cx="4432300" cy="3324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206" tIns="45103" rIns="90206" bIns="45103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4845" y="4740523"/>
            <a:ext cx="5318760" cy="3878610"/>
          </a:xfrm>
          <a:prstGeom prst="rect">
            <a:avLst/>
          </a:prstGeom>
        </p:spPr>
        <p:txBody>
          <a:bodyPr vert="horz" lIns="90206" tIns="45103" rIns="90206" bIns="4510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56208"/>
            <a:ext cx="2880995" cy="494232"/>
          </a:xfrm>
          <a:prstGeom prst="rect">
            <a:avLst/>
          </a:prstGeom>
        </p:spPr>
        <p:txBody>
          <a:bodyPr vert="horz" lIns="90206" tIns="45103" rIns="90206" bIns="45103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65917" y="9356208"/>
            <a:ext cx="2880995" cy="494232"/>
          </a:xfrm>
          <a:prstGeom prst="rect">
            <a:avLst/>
          </a:prstGeom>
        </p:spPr>
        <p:txBody>
          <a:bodyPr vert="horz" lIns="90206" tIns="45103" rIns="90206" bIns="45103" rtlCol="0" anchor="b"/>
          <a:lstStyle>
            <a:lvl1pPr algn="r">
              <a:defRPr sz="1200"/>
            </a:lvl1pPr>
          </a:lstStyle>
          <a:p>
            <a:fld id="{DE8A54AE-96DC-49C8-BC16-9A178B364E2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2272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question to address is “What are advanced services, and why should I care about them? </a:t>
            </a:r>
          </a:p>
          <a:p>
            <a:endParaRPr lang="en-US" dirty="0"/>
          </a:p>
          <a:p>
            <a:r>
              <a:rPr lang="en-US" dirty="0"/>
              <a:t>The answer is profitability. Manufacturing firms across industries are becoming commoditized. The window of exclusivity on a new product innovation can be fleeting. Overseas competitors are getting better.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A54AE-96DC-49C8-BC16-9A178B364E24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3721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A54AE-96DC-49C8-BC16-9A178B364E24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966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A54AE-96DC-49C8-BC16-9A178B364E24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5531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A54AE-96DC-49C8-BC16-9A178B364E24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4491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A54AE-96DC-49C8-BC16-9A178B364E24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5896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A54AE-96DC-49C8-BC16-9A178B364E24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7896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A54AE-96DC-49C8-BC16-9A178B364E24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4272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A54AE-96DC-49C8-BC16-9A178B364E24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6581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A54AE-96DC-49C8-BC16-9A178B364E24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3303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A54AE-96DC-49C8-BC16-9A178B364E24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75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A54AE-96DC-49C8-BC16-9A178B364E24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6868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A54AE-96DC-49C8-BC16-9A178B364E24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3791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A54AE-96DC-49C8-BC16-9A178B364E24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1845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A54AE-96DC-49C8-BC16-9A178B364E24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4328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55B-7312-E945-8922-36314D2ACDEC}" type="datetimeFigureOut">
              <a:rPr lang="en-US" smtClean="0"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© Aston Business School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160328944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55B-7312-E945-8922-36314D2ACDEC}" type="datetimeFigureOut">
              <a:rPr lang="en-US" smtClean="0"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© Aston Business School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C08C6-B004-C341-B780-3EE836037E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021833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55B-7312-E945-8922-36314D2ACDEC}" type="datetimeFigureOut">
              <a:rPr lang="en-US" smtClean="0"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© Aston Business School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C08C6-B004-C341-B780-3EE836037E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50986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baseline="0">
                <a:solidFill>
                  <a:srgbClr val="0000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© Aston Business School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C08C6-B004-C341-B780-3EE836037E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297316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55B-7312-E945-8922-36314D2ACDEC}" type="datetimeFigureOut">
              <a:rPr lang="en-US" smtClean="0"/>
              <a:t>1/22/2019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C08C6-B004-C341-B780-3EE836037E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794214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55B-7312-E945-8922-36314D2ACDEC}" type="datetimeFigureOut">
              <a:rPr lang="en-US" smtClean="0"/>
              <a:t>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© Aston Business School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C08C6-B004-C341-B780-3EE836037E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42252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55B-7312-E945-8922-36314D2ACDEC}" type="datetimeFigureOut">
              <a:rPr lang="en-US" smtClean="0"/>
              <a:t>1/22/2019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© Aston Business School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C08C6-B004-C341-B780-3EE836037E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799370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55B-7312-E945-8922-36314D2ACDEC}" type="datetimeFigureOut">
              <a:rPr lang="en-US" smtClean="0"/>
              <a:t>1/22/2019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© Aston Business School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C08C6-B004-C341-B780-3EE836037E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746028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55B-7312-E945-8922-36314D2ACDEC}" type="datetimeFigureOut">
              <a:rPr lang="en-US" smtClean="0"/>
              <a:t>1/22/2019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© Aston Business School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C08C6-B004-C341-B780-3EE836037E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948683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55B-7312-E945-8922-36314D2ACDEC}" type="datetimeFigureOut">
              <a:rPr lang="en-US" smtClean="0"/>
              <a:t>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© Aston Business School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C08C6-B004-C341-B780-3EE836037E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151844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E55B-7312-E945-8922-36314D2ACDEC}" type="datetimeFigureOut">
              <a:rPr lang="en-US" smtClean="0"/>
              <a:t>1/22/2019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b="1" dirty="0"/>
              <a:t>© Aston Business School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C08C6-B004-C341-B780-3EE836037E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234319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dirty="0"/>
              <a:t>© Aston Business School 2016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C08C6-B004-C341-B780-3EE836037E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5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r"/>
  </p:transition>
  <p:txStyles>
    <p:titleStyle>
      <a:lvl1pPr algn="ctr" defTabSz="4572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/>
          </p:cNvCxnSpPr>
          <p:nvPr/>
        </p:nvCxnSpPr>
        <p:spPr>
          <a:xfrm>
            <a:off x="796777" y="5721568"/>
            <a:ext cx="303955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796777" y="4616298"/>
            <a:ext cx="6516776" cy="12944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</a:pPr>
            <a:r>
              <a:rPr lang="en-US" sz="1400" b="1" spc="50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JIM EUCHNER &amp; DR DAN ANDREWS</a:t>
            </a:r>
          </a:p>
          <a:p>
            <a:pPr lvl="0" algn="l">
              <a:spcBef>
                <a:spcPts val="0"/>
              </a:spcBef>
            </a:pPr>
            <a:r>
              <a:rPr lang="en-US" sz="1400" spc="50" dirty="0">
                <a:solidFill>
                  <a:prstClr val="white"/>
                </a:solidFill>
                <a:latin typeface="Arial"/>
                <a:ea typeface="+mn-ea"/>
                <a:cs typeface="Arial"/>
              </a:rPr>
              <a:t>The Advanced Services Group</a:t>
            </a:r>
          </a:p>
          <a:p>
            <a:pPr lvl="0" algn="l">
              <a:spcBef>
                <a:spcPts val="0"/>
              </a:spcBef>
            </a:pPr>
            <a:r>
              <a:rPr lang="en-US" sz="1400" spc="50" dirty="0">
                <a:solidFill>
                  <a:prstClr val="white"/>
                </a:solidFill>
                <a:latin typeface="Arial"/>
                <a:ea typeface="+mn-ea"/>
                <a:cs typeface="Arial"/>
              </a:rPr>
              <a:t>Aston Business School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6777" y="2093990"/>
            <a:ext cx="5903021" cy="2305689"/>
          </a:xfrm>
        </p:spPr>
        <p:txBody>
          <a:bodyPr>
            <a:noAutofit/>
          </a:bodyPr>
          <a:lstStyle/>
          <a:p>
            <a:pPr algn="l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Snakes &amp; Ladders in Servitization</a:t>
            </a:r>
            <a: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a Game to Capture Inhibitors and Enablers of Transformation</a:t>
            </a:r>
            <a:endParaRPr lang="en-GB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004835" y="5003446"/>
            <a:ext cx="4148654" cy="1123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</a:pPr>
            <a:r>
              <a:rPr lang="en-US" sz="1800" spc="50" dirty="0">
                <a:solidFill>
                  <a:prstClr val="white"/>
                </a:solidFill>
                <a:latin typeface="Arial"/>
                <a:ea typeface="+mn-ea"/>
                <a:cs typeface="Arial"/>
              </a:rPr>
              <a:t>www.advancedservicesgroup.co.uk</a:t>
            </a:r>
            <a:r>
              <a:rPr lang="en-US" sz="1400" spc="50" dirty="0">
                <a:solidFill>
                  <a:prstClr val="white"/>
                </a:solidFill>
                <a:latin typeface="Arial"/>
                <a:ea typeface="+mn-ea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4754601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01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0116" y="253349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Benchmarking </a:t>
            </a:r>
          </a:p>
          <a:p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Advanced Services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86651" y="6596390"/>
            <a:ext cx="22573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© Aston Business School 2018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9430E0B-6D45-874C-AE34-19201B8637A2}"/>
              </a:ext>
            </a:extLst>
          </p:cNvPr>
          <p:cNvSpPr/>
          <p:nvPr/>
        </p:nvSpPr>
        <p:spPr>
          <a:xfrm>
            <a:off x="1649535" y="1954013"/>
            <a:ext cx="4572000" cy="35702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Hoyer Logistics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Alstom Rail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MAN Truck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Eurocoptor</a:t>
            </a:r>
            <a:endParaRPr lang="en-US" altLang="en-US" sz="2800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Rolls Royce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Caterpillar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Goodyear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CF128D1-400F-9C46-849E-1F4A80910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70" y="2537116"/>
            <a:ext cx="1228235" cy="1848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288950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15737" y="206509"/>
            <a:ext cx="55125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VISUALIZING the journey</a:t>
            </a:r>
          </a:p>
          <a:p>
            <a:r>
              <a:rPr lang="en-GB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Advanced Services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1" y="1648122"/>
            <a:ext cx="8253138" cy="50545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86651" y="6562204"/>
            <a:ext cx="22573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latin typeface="Arial" panose="020B0604020202020204" pitchFamily="34" charset="0"/>
                <a:cs typeface="Arial" panose="020B0604020202020204" pitchFamily="34" charset="0"/>
              </a:rPr>
              <a:t>© Aston Business School 2018</a:t>
            </a:r>
          </a:p>
        </p:txBody>
      </p:sp>
    </p:spTree>
    <p:extLst>
      <p:ext uri="{BB962C8B-B14F-4D97-AF65-F5344CB8AC3E}">
        <p14:creationId xmlns:p14="http://schemas.microsoft.com/office/powerpoint/2010/main" val="4210619658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53683" y="1699404"/>
            <a:ext cx="8436634" cy="4896986"/>
          </a:xfrm>
          <a:prstGeom prst="rect">
            <a:avLst/>
          </a:prstGeom>
          <a:solidFill>
            <a:srgbClr val="00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TextBox 67"/>
          <p:cNvSpPr txBox="1"/>
          <p:nvPr/>
        </p:nvSpPr>
        <p:spPr>
          <a:xfrm>
            <a:off x="1291913" y="192381"/>
            <a:ext cx="5506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Path to Advanced Services</a:t>
            </a:r>
          </a:p>
          <a:p>
            <a:r>
              <a:rPr lang="en-GB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Phases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86651" y="6596390"/>
            <a:ext cx="22573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Aston Business School 2018</a:t>
            </a:r>
          </a:p>
          <a:p>
            <a:endParaRPr lang="en-GB" sz="1100" b="1" dirty="0">
              <a:solidFill>
                <a:prstClr val="black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42868" y="2622430"/>
            <a:ext cx="24831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o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632630" y="1965661"/>
            <a:ext cx="1984075" cy="4405281"/>
          </a:xfrm>
          <a:prstGeom prst="rect">
            <a:avLst/>
          </a:prstGeom>
          <a:solidFill>
            <a:srgbClr val="00CC9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2604428" y="1965661"/>
            <a:ext cx="1983414" cy="4405281"/>
          </a:xfrm>
          <a:prstGeom prst="rect">
            <a:avLst/>
          </a:prstGeom>
          <a:solidFill>
            <a:srgbClr val="FF99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4562624" y="1965659"/>
            <a:ext cx="1958197" cy="44052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>
            <a:off x="6546022" y="1955717"/>
            <a:ext cx="1958197" cy="4405281"/>
          </a:xfrm>
          <a:prstGeom prst="rect">
            <a:avLst/>
          </a:prstGeom>
          <a:solidFill>
            <a:srgbClr val="CC00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Freeform 29"/>
          <p:cNvSpPr/>
          <p:nvPr/>
        </p:nvSpPr>
        <p:spPr>
          <a:xfrm>
            <a:off x="595885" y="3292201"/>
            <a:ext cx="7883132" cy="2182235"/>
          </a:xfrm>
          <a:custGeom>
            <a:avLst/>
            <a:gdLst>
              <a:gd name="connsiteX0" fmla="*/ 0 w 7921869"/>
              <a:gd name="connsiteY0" fmla="*/ 1548619 h 2182235"/>
              <a:gd name="connsiteX1" fmla="*/ 975946 w 7921869"/>
              <a:gd name="connsiteY1" fmla="*/ 1566203 h 2182235"/>
              <a:gd name="connsiteX2" fmla="*/ 1450731 w 7921869"/>
              <a:gd name="connsiteY2" fmla="*/ 1399149 h 2182235"/>
              <a:gd name="connsiteX3" fmla="*/ 1582616 w 7921869"/>
              <a:gd name="connsiteY3" fmla="*/ 1082626 h 2182235"/>
              <a:gd name="connsiteX4" fmla="*/ 1600200 w 7921869"/>
              <a:gd name="connsiteY4" fmla="*/ 475957 h 2182235"/>
              <a:gd name="connsiteX5" fmla="*/ 1670539 w 7921869"/>
              <a:gd name="connsiteY5" fmla="*/ 238565 h 2182235"/>
              <a:gd name="connsiteX6" fmla="*/ 1890346 w 7921869"/>
              <a:gd name="connsiteY6" fmla="*/ 53926 h 2182235"/>
              <a:gd name="connsiteX7" fmla="*/ 2092569 w 7921869"/>
              <a:gd name="connsiteY7" fmla="*/ 1172 h 2182235"/>
              <a:gd name="connsiteX8" fmla="*/ 2321169 w 7921869"/>
              <a:gd name="connsiteY8" fmla="*/ 45134 h 2182235"/>
              <a:gd name="connsiteX9" fmla="*/ 2593731 w 7921869"/>
              <a:gd name="connsiteY9" fmla="*/ 317696 h 2182235"/>
              <a:gd name="connsiteX10" fmla="*/ 2672862 w 7921869"/>
              <a:gd name="connsiteY10" fmla="*/ 590257 h 2182235"/>
              <a:gd name="connsiteX11" fmla="*/ 2681654 w 7921869"/>
              <a:gd name="connsiteY11" fmla="*/ 1320019 h 2182235"/>
              <a:gd name="connsiteX12" fmla="*/ 2813539 w 7921869"/>
              <a:gd name="connsiteY12" fmla="*/ 1662919 h 2182235"/>
              <a:gd name="connsiteX13" fmla="*/ 3068516 w 7921869"/>
              <a:gd name="connsiteY13" fmla="*/ 1891519 h 2182235"/>
              <a:gd name="connsiteX14" fmla="*/ 3464169 w 7921869"/>
              <a:gd name="connsiteY14" fmla="*/ 1961857 h 2182235"/>
              <a:gd name="connsiteX15" fmla="*/ 3903785 w 7921869"/>
              <a:gd name="connsiteY15" fmla="*/ 1759634 h 2182235"/>
              <a:gd name="connsiteX16" fmla="*/ 4106008 w 7921869"/>
              <a:gd name="connsiteY16" fmla="*/ 1451903 h 2182235"/>
              <a:gd name="connsiteX17" fmla="*/ 4158762 w 7921869"/>
              <a:gd name="connsiteY17" fmla="*/ 1056249 h 2182235"/>
              <a:gd name="connsiteX18" fmla="*/ 4158762 w 7921869"/>
              <a:gd name="connsiteY18" fmla="*/ 713349 h 2182235"/>
              <a:gd name="connsiteX19" fmla="*/ 4308231 w 7921869"/>
              <a:gd name="connsiteY19" fmla="*/ 370449 h 2182235"/>
              <a:gd name="connsiteX20" fmla="*/ 4659923 w 7921869"/>
              <a:gd name="connsiteY20" fmla="*/ 229772 h 2182235"/>
              <a:gd name="connsiteX21" fmla="*/ 4950069 w 7921869"/>
              <a:gd name="connsiteY21" fmla="*/ 335280 h 2182235"/>
              <a:gd name="connsiteX22" fmla="*/ 5134708 w 7921869"/>
              <a:gd name="connsiteY22" fmla="*/ 555088 h 2182235"/>
              <a:gd name="connsiteX23" fmla="*/ 5169877 w 7921869"/>
              <a:gd name="connsiteY23" fmla="*/ 906780 h 2182235"/>
              <a:gd name="connsiteX24" fmla="*/ 5169877 w 7921869"/>
              <a:gd name="connsiteY24" fmla="*/ 1504657 h 2182235"/>
              <a:gd name="connsiteX25" fmla="*/ 5213839 w 7921869"/>
              <a:gd name="connsiteY25" fmla="*/ 1803596 h 2182235"/>
              <a:gd name="connsiteX26" fmla="*/ 5416062 w 7921869"/>
              <a:gd name="connsiteY26" fmla="*/ 2102534 h 2182235"/>
              <a:gd name="connsiteX27" fmla="*/ 5723792 w 7921869"/>
              <a:gd name="connsiteY27" fmla="*/ 2181665 h 2182235"/>
              <a:gd name="connsiteX28" fmla="*/ 6093069 w 7921869"/>
              <a:gd name="connsiteY28" fmla="*/ 2076157 h 2182235"/>
              <a:gd name="connsiteX29" fmla="*/ 6251331 w 7921869"/>
              <a:gd name="connsiteY29" fmla="*/ 1882726 h 2182235"/>
              <a:gd name="connsiteX30" fmla="*/ 6321669 w 7921869"/>
              <a:gd name="connsiteY30" fmla="*/ 1557411 h 2182235"/>
              <a:gd name="connsiteX31" fmla="*/ 6330462 w 7921869"/>
              <a:gd name="connsiteY31" fmla="*/ 528711 h 2182235"/>
              <a:gd name="connsiteX32" fmla="*/ 6444762 w 7921869"/>
              <a:gd name="connsiteY32" fmla="*/ 273734 h 2182235"/>
              <a:gd name="connsiteX33" fmla="*/ 6646985 w 7921869"/>
              <a:gd name="connsiteY33" fmla="*/ 141849 h 2182235"/>
              <a:gd name="connsiteX34" fmla="*/ 6954716 w 7921869"/>
              <a:gd name="connsiteY34" fmla="*/ 124265 h 2182235"/>
              <a:gd name="connsiteX35" fmla="*/ 7921869 w 7921869"/>
              <a:gd name="connsiteY35" fmla="*/ 115472 h 218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921869" h="2182235">
                <a:moveTo>
                  <a:pt x="0" y="1548619"/>
                </a:moveTo>
                <a:cubicBezTo>
                  <a:pt x="367079" y="1569867"/>
                  <a:pt x="734158" y="1591115"/>
                  <a:pt x="975946" y="1566203"/>
                </a:cubicBezTo>
                <a:cubicBezTo>
                  <a:pt x="1217735" y="1541291"/>
                  <a:pt x="1349619" y="1479745"/>
                  <a:pt x="1450731" y="1399149"/>
                </a:cubicBezTo>
                <a:cubicBezTo>
                  <a:pt x="1551843" y="1318553"/>
                  <a:pt x="1557705" y="1236491"/>
                  <a:pt x="1582616" y="1082626"/>
                </a:cubicBezTo>
                <a:cubicBezTo>
                  <a:pt x="1607528" y="928761"/>
                  <a:pt x="1585546" y="616634"/>
                  <a:pt x="1600200" y="475957"/>
                </a:cubicBezTo>
                <a:cubicBezTo>
                  <a:pt x="1614854" y="335280"/>
                  <a:pt x="1622181" y="308903"/>
                  <a:pt x="1670539" y="238565"/>
                </a:cubicBezTo>
                <a:cubicBezTo>
                  <a:pt x="1718897" y="168227"/>
                  <a:pt x="1820008" y="93491"/>
                  <a:pt x="1890346" y="53926"/>
                </a:cubicBezTo>
                <a:cubicBezTo>
                  <a:pt x="1960684" y="14361"/>
                  <a:pt x="2020765" y="2637"/>
                  <a:pt x="2092569" y="1172"/>
                </a:cubicBezTo>
                <a:cubicBezTo>
                  <a:pt x="2164373" y="-293"/>
                  <a:pt x="2237642" y="-7620"/>
                  <a:pt x="2321169" y="45134"/>
                </a:cubicBezTo>
                <a:cubicBezTo>
                  <a:pt x="2404696" y="97888"/>
                  <a:pt x="2535116" y="226842"/>
                  <a:pt x="2593731" y="317696"/>
                </a:cubicBezTo>
                <a:cubicBezTo>
                  <a:pt x="2652346" y="408550"/>
                  <a:pt x="2658208" y="423203"/>
                  <a:pt x="2672862" y="590257"/>
                </a:cubicBezTo>
                <a:cubicBezTo>
                  <a:pt x="2687516" y="757311"/>
                  <a:pt x="2658208" y="1141242"/>
                  <a:pt x="2681654" y="1320019"/>
                </a:cubicBezTo>
                <a:cubicBezTo>
                  <a:pt x="2705100" y="1498796"/>
                  <a:pt x="2749062" y="1567669"/>
                  <a:pt x="2813539" y="1662919"/>
                </a:cubicBezTo>
                <a:cubicBezTo>
                  <a:pt x="2878016" y="1758169"/>
                  <a:pt x="2960078" y="1841696"/>
                  <a:pt x="3068516" y="1891519"/>
                </a:cubicBezTo>
                <a:cubicBezTo>
                  <a:pt x="3176954" y="1941342"/>
                  <a:pt x="3324957" y="1983838"/>
                  <a:pt x="3464169" y="1961857"/>
                </a:cubicBezTo>
                <a:cubicBezTo>
                  <a:pt x="3603381" y="1939876"/>
                  <a:pt x="3796812" y="1844626"/>
                  <a:pt x="3903785" y="1759634"/>
                </a:cubicBezTo>
                <a:cubicBezTo>
                  <a:pt x="4010758" y="1674642"/>
                  <a:pt x="4063512" y="1569134"/>
                  <a:pt x="4106008" y="1451903"/>
                </a:cubicBezTo>
                <a:cubicBezTo>
                  <a:pt x="4148504" y="1334672"/>
                  <a:pt x="4149970" y="1179341"/>
                  <a:pt x="4158762" y="1056249"/>
                </a:cubicBezTo>
                <a:cubicBezTo>
                  <a:pt x="4167554" y="933157"/>
                  <a:pt x="4133851" y="827649"/>
                  <a:pt x="4158762" y="713349"/>
                </a:cubicBezTo>
                <a:cubicBezTo>
                  <a:pt x="4183673" y="599049"/>
                  <a:pt x="4224704" y="451045"/>
                  <a:pt x="4308231" y="370449"/>
                </a:cubicBezTo>
                <a:cubicBezTo>
                  <a:pt x="4391758" y="289853"/>
                  <a:pt x="4552950" y="235633"/>
                  <a:pt x="4659923" y="229772"/>
                </a:cubicBezTo>
                <a:cubicBezTo>
                  <a:pt x="4766896" y="223911"/>
                  <a:pt x="4870938" y="281061"/>
                  <a:pt x="4950069" y="335280"/>
                </a:cubicBezTo>
                <a:cubicBezTo>
                  <a:pt x="5029200" y="389499"/>
                  <a:pt x="5098073" y="459838"/>
                  <a:pt x="5134708" y="555088"/>
                </a:cubicBezTo>
                <a:cubicBezTo>
                  <a:pt x="5171343" y="650338"/>
                  <a:pt x="5164016" y="748519"/>
                  <a:pt x="5169877" y="906780"/>
                </a:cubicBezTo>
                <a:cubicBezTo>
                  <a:pt x="5175738" y="1065041"/>
                  <a:pt x="5162550" y="1355188"/>
                  <a:pt x="5169877" y="1504657"/>
                </a:cubicBezTo>
                <a:cubicBezTo>
                  <a:pt x="5177204" y="1654126"/>
                  <a:pt x="5172808" y="1703950"/>
                  <a:pt x="5213839" y="1803596"/>
                </a:cubicBezTo>
                <a:cubicBezTo>
                  <a:pt x="5254870" y="1903242"/>
                  <a:pt x="5331070" y="2039523"/>
                  <a:pt x="5416062" y="2102534"/>
                </a:cubicBezTo>
                <a:cubicBezTo>
                  <a:pt x="5501054" y="2165546"/>
                  <a:pt x="5610958" y="2186061"/>
                  <a:pt x="5723792" y="2181665"/>
                </a:cubicBezTo>
                <a:cubicBezTo>
                  <a:pt x="5836626" y="2177269"/>
                  <a:pt x="6005146" y="2125980"/>
                  <a:pt x="6093069" y="2076157"/>
                </a:cubicBezTo>
                <a:cubicBezTo>
                  <a:pt x="6180992" y="2026334"/>
                  <a:pt x="6213231" y="1969184"/>
                  <a:pt x="6251331" y="1882726"/>
                </a:cubicBezTo>
                <a:cubicBezTo>
                  <a:pt x="6289431" y="1796268"/>
                  <a:pt x="6308481" y="1783080"/>
                  <a:pt x="6321669" y="1557411"/>
                </a:cubicBezTo>
                <a:cubicBezTo>
                  <a:pt x="6334858" y="1331742"/>
                  <a:pt x="6309947" y="742657"/>
                  <a:pt x="6330462" y="528711"/>
                </a:cubicBezTo>
                <a:cubicBezTo>
                  <a:pt x="6350977" y="314765"/>
                  <a:pt x="6392008" y="338211"/>
                  <a:pt x="6444762" y="273734"/>
                </a:cubicBezTo>
                <a:cubicBezTo>
                  <a:pt x="6497516" y="209257"/>
                  <a:pt x="6561993" y="166760"/>
                  <a:pt x="6646985" y="141849"/>
                </a:cubicBezTo>
                <a:cubicBezTo>
                  <a:pt x="6731977" y="116938"/>
                  <a:pt x="6742235" y="128661"/>
                  <a:pt x="6954716" y="124265"/>
                </a:cubicBezTo>
                <a:cubicBezTo>
                  <a:pt x="7167197" y="119869"/>
                  <a:pt x="7544533" y="117670"/>
                  <a:pt x="7921869" y="115472"/>
                </a:cubicBezTo>
              </a:path>
            </a:pathLst>
          </a:custGeom>
          <a:noFill/>
          <a:ln w="3175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Freeform 30"/>
          <p:cNvSpPr/>
          <p:nvPr/>
        </p:nvSpPr>
        <p:spPr>
          <a:xfrm>
            <a:off x="595884" y="3309352"/>
            <a:ext cx="7883133" cy="2182235"/>
          </a:xfrm>
          <a:custGeom>
            <a:avLst/>
            <a:gdLst>
              <a:gd name="connsiteX0" fmla="*/ 0 w 7921869"/>
              <a:gd name="connsiteY0" fmla="*/ 1548619 h 2182235"/>
              <a:gd name="connsiteX1" fmla="*/ 975946 w 7921869"/>
              <a:gd name="connsiteY1" fmla="*/ 1566203 h 2182235"/>
              <a:gd name="connsiteX2" fmla="*/ 1450731 w 7921869"/>
              <a:gd name="connsiteY2" fmla="*/ 1399149 h 2182235"/>
              <a:gd name="connsiteX3" fmla="*/ 1582616 w 7921869"/>
              <a:gd name="connsiteY3" fmla="*/ 1082626 h 2182235"/>
              <a:gd name="connsiteX4" fmla="*/ 1600200 w 7921869"/>
              <a:gd name="connsiteY4" fmla="*/ 475957 h 2182235"/>
              <a:gd name="connsiteX5" fmla="*/ 1670539 w 7921869"/>
              <a:gd name="connsiteY5" fmla="*/ 238565 h 2182235"/>
              <a:gd name="connsiteX6" fmla="*/ 1890346 w 7921869"/>
              <a:gd name="connsiteY6" fmla="*/ 53926 h 2182235"/>
              <a:gd name="connsiteX7" fmla="*/ 2092569 w 7921869"/>
              <a:gd name="connsiteY7" fmla="*/ 1172 h 2182235"/>
              <a:gd name="connsiteX8" fmla="*/ 2321169 w 7921869"/>
              <a:gd name="connsiteY8" fmla="*/ 45134 h 2182235"/>
              <a:gd name="connsiteX9" fmla="*/ 2593731 w 7921869"/>
              <a:gd name="connsiteY9" fmla="*/ 317696 h 2182235"/>
              <a:gd name="connsiteX10" fmla="*/ 2672862 w 7921869"/>
              <a:gd name="connsiteY10" fmla="*/ 590257 h 2182235"/>
              <a:gd name="connsiteX11" fmla="*/ 2681654 w 7921869"/>
              <a:gd name="connsiteY11" fmla="*/ 1320019 h 2182235"/>
              <a:gd name="connsiteX12" fmla="*/ 2813539 w 7921869"/>
              <a:gd name="connsiteY12" fmla="*/ 1662919 h 2182235"/>
              <a:gd name="connsiteX13" fmla="*/ 3068516 w 7921869"/>
              <a:gd name="connsiteY13" fmla="*/ 1891519 h 2182235"/>
              <a:gd name="connsiteX14" fmla="*/ 3464169 w 7921869"/>
              <a:gd name="connsiteY14" fmla="*/ 1961857 h 2182235"/>
              <a:gd name="connsiteX15" fmla="*/ 3903785 w 7921869"/>
              <a:gd name="connsiteY15" fmla="*/ 1759634 h 2182235"/>
              <a:gd name="connsiteX16" fmla="*/ 4106008 w 7921869"/>
              <a:gd name="connsiteY16" fmla="*/ 1451903 h 2182235"/>
              <a:gd name="connsiteX17" fmla="*/ 4158762 w 7921869"/>
              <a:gd name="connsiteY17" fmla="*/ 1056249 h 2182235"/>
              <a:gd name="connsiteX18" fmla="*/ 4158762 w 7921869"/>
              <a:gd name="connsiteY18" fmla="*/ 713349 h 2182235"/>
              <a:gd name="connsiteX19" fmla="*/ 4308231 w 7921869"/>
              <a:gd name="connsiteY19" fmla="*/ 370449 h 2182235"/>
              <a:gd name="connsiteX20" fmla="*/ 4659923 w 7921869"/>
              <a:gd name="connsiteY20" fmla="*/ 229772 h 2182235"/>
              <a:gd name="connsiteX21" fmla="*/ 4950069 w 7921869"/>
              <a:gd name="connsiteY21" fmla="*/ 335280 h 2182235"/>
              <a:gd name="connsiteX22" fmla="*/ 5134708 w 7921869"/>
              <a:gd name="connsiteY22" fmla="*/ 555088 h 2182235"/>
              <a:gd name="connsiteX23" fmla="*/ 5169877 w 7921869"/>
              <a:gd name="connsiteY23" fmla="*/ 906780 h 2182235"/>
              <a:gd name="connsiteX24" fmla="*/ 5169877 w 7921869"/>
              <a:gd name="connsiteY24" fmla="*/ 1504657 h 2182235"/>
              <a:gd name="connsiteX25" fmla="*/ 5213839 w 7921869"/>
              <a:gd name="connsiteY25" fmla="*/ 1803596 h 2182235"/>
              <a:gd name="connsiteX26" fmla="*/ 5416062 w 7921869"/>
              <a:gd name="connsiteY26" fmla="*/ 2102534 h 2182235"/>
              <a:gd name="connsiteX27" fmla="*/ 5723792 w 7921869"/>
              <a:gd name="connsiteY27" fmla="*/ 2181665 h 2182235"/>
              <a:gd name="connsiteX28" fmla="*/ 6093069 w 7921869"/>
              <a:gd name="connsiteY28" fmla="*/ 2076157 h 2182235"/>
              <a:gd name="connsiteX29" fmla="*/ 6251331 w 7921869"/>
              <a:gd name="connsiteY29" fmla="*/ 1882726 h 2182235"/>
              <a:gd name="connsiteX30" fmla="*/ 6321669 w 7921869"/>
              <a:gd name="connsiteY30" fmla="*/ 1557411 h 2182235"/>
              <a:gd name="connsiteX31" fmla="*/ 6330462 w 7921869"/>
              <a:gd name="connsiteY31" fmla="*/ 528711 h 2182235"/>
              <a:gd name="connsiteX32" fmla="*/ 6444762 w 7921869"/>
              <a:gd name="connsiteY32" fmla="*/ 273734 h 2182235"/>
              <a:gd name="connsiteX33" fmla="*/ 6646985 w 7921869"/>
              <a:gd name="connsiteY33" fmla="*/ 141849 h 2182235"/>
              <a:gd name="connsiteX34" fmla="*/ 6954716 w 7921869"/>
              <a:gd name="connsiteY34" fmla="*/ 124265 h 2182235"/>
              <a:gd name="connsiteX35" fmla="*/ 7921869 w 7921869"/>
              <a:gd name="connsiteY35" fmla="*/ 115472 h 2182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921869" h="2182235">
                <a:moveTo>
                  <a:pt x="0" y="1548619"/>
                </a:moveTo>
                <a:cubicBezTo>
                  <a:pt x="367079" y="1569867"/>
                  <a:pt x="734158" y="1591115"/>
                  <a:pt x="975946" y="1566203"/>
                </a:cubicBezTo>
                <a:cubicBezTo>
                  <a:pt x="1217735" y="1541291"/>
                  <a:pt x="1349619" y="1479745"/>
                  <a:pt x="1450731" y="1399149"/>
                </a:cubicBezTo>
                <a:cubicBezTo>
                  <a:pt x="1551843" y="1318553"/>
                  <a:pt x="1557705" y="1236491"/>
                  <a:pt x="1582616" y="1082626"/>
                </a:cubicBezTo>
                <a:cubicBezTo>
                  <a:pt x="1607528" y="928761"/>
                  <a:pt x="1585546" y="616634"/>
                  <a:pt x="1600200" y="475957"/>
                </a:cubicBezTo>
                <a:cubicBezTo>
                  <a:pt x="1614854" y="335280"/>
                  <a:pt x="1622181" y="308903"/>
                  <a:pt x="1670539" y="238565"/>
                </a:cubicBezTo>
                <a:cubicBezTo>
                  <a:pt x="1718897" y="168227"/>
                  <a:pt x="1820008" y="93491"/>
                  <a:pt x="1890346" y="53926"/>
                </a:cubicBezTo>
                <a:cubicBezTo>
                  <a:pt x="1960684" y="14361"/>
                  <a:pt x="2020765" y="2637"/>
                  <a:pt x="2092569" y="1172"/>
                </a:cubicBezTo>
                <a:cubicBezTo>
                  <a:pt x="2164373" y="-293"/>
                  <a:pt x="2237642" y="-7620"/>
                  <a:pt x="2321169" y="45134"/>
                </a:cubicBezTo>
                <a:cubicBezTo>
                  <a:pt x="2404696" y="97888"/>
                  <a:pt x="2535116" y="226842"/>
                  <a:pt x="2593731" y="317696"/>
                </a:cubicBezTo>
                <a:cubicBezTo>
                  <a:pt x="2652346" y="408550"/>
                  <a:pt x="2658208" y="423203"/>
                  <a:pt x="2672862" y="590257"/>
                </a:cubicBezTo>
                <a:cubicBezTo>
                  <a:pt x="2687516" y="757311"/>
                  <a:pt x="2658208" y="1141242"/>
                  <a:pt x="2681654" y="1320019"/>
                </a:cubicBezTo>
                <a:cubicBezTo>
                  <a:pt x="2705100" y="1498796"/>
                  <a:pt x="2749062" y="1567669"/>
                  <a:pt x="2813539" y="1662919"/>
                </a:cubicBezTo>
                <a:cubicBezTo>
                  <a:pt x="2878016" y="1758169"/>
                  <a:pt x="2960078" y="1841696"/>
                  <a:pt x="3068516" y="1891519"/>
                </a:cubicBezTo>
                <a:cubicBezTo>
                  <a:pt x="3176954" y="1941342"/>
                  <a:pt x="3324957" y="1983838"/>
                  <a:pt x="3464169" y="1961857"/>
                </a:cubicBezTo>
                <a:cubicBezTo>
                  <a:pt x="3603381" y="1939876"/>
                  <a:pt x="3796812" y="1844626"/>
                  <a:pt x="3903785" y="1759634"/>
                </a:cubicBezTo>
                <a:cubicBezTo>
                  <a:pt x="4010758" y="1674642"/>
                  <a:pt x="4063512" y="1569134"/>
                  <a:pt x="4106008" y="1451903"/>
                </a:cubicBezTo>
                <a:cubicBezTo>
                  <a:pt x="4148504" y="1334672"/>
                  <a:pt x="4149970" y="1179341"/>
                  <a:pt x="4158762" y="1056249"/>
                </a:cubicBezTo>
                <a:cubicBezTo>
                  <a:pt x="4167554" y="933157"/>
                  <a:pt x="4133851" y="827649"/>
                  <a:pt x="4158762" y="713349"/>
                </a:cubicBezTo>
                <a:cubicBezTo>
                  <a:pt x="4183673" y="599049"/>
                  <a:pt x="4224704" y="451045"/>
                  <a:pt x="4308231" y="370449"/>
                </a:cubicBezTo>
                <a:cubicBezTo>
                  <a:pt x="4391758" y="289853"/>
                  <a:pt x="4552950" y="235633"/>
                  <a:pt x="4659923" y="229772"/>
                </a:cubicBezTo>
                <a:cubicBezTo>
                  <a:pt x="4766896" y="223911"/>
                  <a:pt x="4870938" y="281061"/>
                  <a:pt x="4950069" y="335280"/>
                </a:cubicBezTo>
                <a:cubicBezTo>
                  <a:pt x="5029200" y="389499"/>
                  <a:pt x="5098073" y="459838"/>
                  <a:pt x="5134708" y="555088"/>
                </a:cubicBezTo>
                <a:cubicBezTo>
                  <a:pt x="5171343" y="650338"/>
                  <a:pt x="5164016" y="748519"/>
                  <a:pt x="5169877" y="906780"/>
                </a:cubicBezTo>
                <a:cubicBezTo>
                  <a:pt x="5175738" y="1065041"/>
                  <a:pt x="5162550" y="1355188"/>
                  <a:pt x="5169877" y="1504657"/>
                </a:cubicBezTo>
                <a:cubicBezTo>
                  <a:pt x="5177204" y="1654126"/>
                  <a:pt x="5172808" y="1703950"/>
                  <a:pt x="5213839" y="1803596"/>
                </a:cubicBezTo>
                <a:cubicBezTo>
                  <a:pt x="5254870" y="1903242"/>
                  <a:pt x="5331070" y="2039523"/>
                  <a:pt x="5416062" y="2102534"/>
                </a:cubicBezTo>
                <a:cubicBezTo>
                  <a:pt x="5501054" y="2165546"/>
                  <a:pt x="5610958" y="2186061"/>
                  <a:pt x="5723792" y="2181665"/>
                </a:cubicBezTo>
                <a:cubicBezTo>
                  <a:pt x="5836626" y="2177269"/>
                  <a:pt x="6005146" y="2125980"/>
                  <a:pt x="6093069" y="2076157"/>
                </a:cubicBezTo>
                <a:cubicBezTo>
                  <a:pt x="6180992" y="2026334"/>
                  <a:pt x="6213231" y="1969184"/>
                  <a:pt x="6251331" y="1882726"/>
                </a:cubicBezTo>
                <a:cubicBezTo>
                  <a:pt x="6289431" y="1796268"/>
                  <a:pt x="6308481" y="1783080"/>
                  <a:pt x="6321669" y="1557411"/>
                </a:cubicBezTo>
                <a:cubicBezTo>
                  <a:pt x="6334858" y="1331742"/>
                  <a:pt x="6309947" y="742657"/>
                  <a:pt x="6330462" y="528711"/>
                </a:cubicBezTo>
                <a:cubicBezTo>
                  <a:pt x="6350977" y="314765"/>
                  <a:pt x="6392008" y="338211"/>
                  <a:pt x="6444762" y="273734"/>
                </a:cubicBezTo>
                <a:cubicBezTo>
                  <a:pt x="6497516" y="209257"/>
                  <a:pt x="6561993" y="166760"/>
                  <a:pt x="6646985" y="141849"/>
                </a:cubicBezTo>
                <a:cubicBezTo>
                  <a:pt x="6731977" y="116938"/>
                  <a:pt x="6742235" y="128661"/>
                  <a:pt x="6954716" y="124265"/>
                </a:cubicBezTo>
                <a:cubicBezTo>
                  <a:pt x="7167197" y="119869"/>
                  <a:pt x="7544533" y="117670"/>
                  <a:pt x="7921869" y="115472"/>
                </a:cubicBezTo>
              </a:path>
            </a:pathLst>
          </a:custGeom>
          <a:noFill/>
          <a:ln w="190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632630" y="2088537"/>
            <a:ext cx="1946597" cy="67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EXPLORATION</a:t>
            </a:r>
            <a:endParaRPr lang="en-GB" sz="1400" b="1" i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4537408" y="2035621"/>
            <a:ext cx="1983414" cy="672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ACCELERATION</a:t>
            </a:r>
            <a:endParaRPr lang="en-GB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ectangle 8"/>
          <p:cNvSpPr/>
          <p:nvPr/>
        </p:nvSpPr>
        <p:spPr>
          <a:xfrm>
            <a:off x="6586714" y="2027915"/>
            <a:ext cx="191750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800"/>
              </a:spcAft>
            </a:pP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EXPLOITATION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89796" y="2074721"/>
            <a:ext cx="17931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TRACTION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4162" y="5108372"/>
            <a:ext cx="1909942" cy="1264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BUILDING AWARENESS &amp; PERSONAL COMMITMENT</a:t>
            </a:r>
            <a:endParaRPr lang="en-GB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03746" y="5425002"/>
            <a:ext cx="1971139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BUILDING EXPERIENCE &amp; CONSENSUS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559008" y="5614507"/>
            <a:ext cx="2015849" cy="663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BUILDING SCALE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706946" y="5584595"/>
            <a:ext cx="159318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BUILDING DOMINANCE</a:t>
            </a:r>
            <a:endParaRPr lang="en-GB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750218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144000" cy="65194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5375A4-7751-9649-80B9-3B76395D24AE}"/>
              </a:ext>
            </a:extLst>
          </p:cNvPr>
          <p:cNvSpPr/>
          <p:nvPr/>
        </p:nvSpPr>
        <p:spPr>
          <a:xfrm rot="16200000">
            <a:off x="-2536373" y="3000830"/>
            <a:ext cx="5675088" cy="60234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highlight>
                  <a:srgbClr val="000080"/>
                </a:highlight>
              </a:rPr>
              <a:t>Innovation Driven</a:t>
            </a:r>
          </a:p>
          <a:p>
            <a:pPr algn="ctr"/>
            <a:r>
              <a:rPr lang="en-US" sz="1100" dirty="0">
                <a:highlight>
                  <a:srgbClr val="000080"/>
                </a:highlight>
              </a:rPr>
              <a:t>Customer-Centered Innovation</a:t>
            </a:r>
          </a:p>
          <a:p>
            <a:pPr algn="ctr"/>
            <a:r>
              <a:rPr lang="en-US" sz="1100" dirty="0">
                <a:highlight>
                  <a:srgbClr val="000080"/>
                </a:highlight>
              </a:rPr>
              <a:t>Business Model Innovation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6370A27-BB82-8846-A72B-FBC16FB05F9E}"/>
              </a:ext>
            </a:extLst>
          </p:cNvPr>
          <p:cNvSpPr/>
          <p:nvPr/>
        </p:nvSpPr>
        <p:spPr>
          <a:xfrm rot="5400000">
            <a:off x="6005285" y="3000832"/>
            <a:ext cx="5675090" cy="60234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highlight>
                  <a:srgbClr val="000080"/>
                </a:highlight>
              </a:rPr>
              <a:t>Customer Pull</a:t>
            </a:r>
          </a:p>
          <a:p>
            <a:pPr algn="ctr"/>
            <a:r>
              <a:rPr lang="en-US" sz="1100" dirty="0">
                <a:highlight>
                  <a:srgbClr val="000080"/>
                </a:highlight>
              </a:rPr>
              <a:t>Customer’s preferred way of doing business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8295948-B3B6-4043-AB7C-3467C6741BE3}"/>
              </a:ext>
            </a:extLst>
          </p:cNvPr>
          <p:cNvSpPr/>
          <p:nvPr/>
        </p:nvSpPr>
        <p:spPr>
          <a:xfrm>
            <a:off x="1734455" y="464457"/>
            <a:ext cx="5754915" cy="68217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highlight>
                  <a:srgbClr val="000080"/>
                </a:highlight>
              </a:rPr>
              <a:t>Strategy-Led</a:t>
            </a:r>
          </a:p>
          <a:p>
            <a:pPr algn="ctr"/>
            <a:r>
              <a:rPr lang="en-US" sz="1100" dirty="0">
                <a:highlight>
                  <a:srgbClr val="000080"/>
                </a:highlight>
              </a:rPr>
              <a:t>Strategic decision at CEO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081CA54-7289-5047-8E80-438788FE5C20}"/>
              </a:ext>
            </a:extLst>
          </p:cNvPr>
          <p:cNvSpPr/>
          <p:nvPr/>
        </p:nvSpPr>
        <p:spPr>
          <a:xfrm>
            <a:off x="1734454" y="5130800"/>
            <a:ext cx="5754915" cy="64588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highlight>
                  <a:srgbClr val="000080"/>
                </a:highlight>
              </a:rPr>
              <a:t>Technology Push</a:t>
            </a:r>
          </a:p>
          <a:p>
            <a:pPr algn="ctr"/>
            <a:r>
              <a:rPr lang="en-US" sz="1100" dirty="0">
                <a:highlight>
                  <a:srgbClr val="000080"/>
                </a:highlight>
              </a:rPr>
              <a:t>Driven by possibilities of new technology</a:t>
            </a:r>
            <a:br>
              <a:rPr lang="en-US" sz="1100" dirty="0">
                <a:highlight>
                  <a:srgbClr val="000080"/>
                </a:highlight>
              </a:rPr>
            </a:br>
            <a:r>
              <a:rPr lang="en-US" sz="1100" dirty="0">
                <a:highlight>
                  <a:srgbClr val="000080"/>
                </a:highlight>
              </a:rPr>
              <a:t>(</a:t>
            </a:r>
            <a:r>
              <a:rPr lang="en-US" sz="1100" dirty="0" err="1">
                <a:highlight>
                  <a:srgbClr val="000080"/>
                </a:highlight>
              </a:rPr>
              <a:t>IoT</a:t>
            </a:r>
            <a:r>
              <a:rPr lang="en-US" sz="1100" dirty="0">
                <a:highlight>
                  <a:srgbClr val="000080"/>
                </a:highlight>
              </a:rPr>
              <a:t>, machine learning, cloud)</a:t>
            </a:r>
          </a:p>
        </p:txBody>
      </p:sp>
    </p:spTree>
    <p:extLst>
      <p:ext uri="{BB962C8B-B14F-4D97-AF65-F5344CB8AC3E}">
        <p14:creationId xmlns:p14="http://schemas.microsoft.com/office/powerpoint/2010/main" val="914150957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9C453C-3026-3041-8220-3E71F749A6D6}"/>
              </a:ext>
            </a:extLst>
          </p:cNvPr>
          <p:cNvSpPr/>
          <p:nvPr/>
        </p:nvSpPr>
        <p:spPr>
          <a:xfrm>
            <a:off x="7106253" y="6596390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Aston Business School 2018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DFF2A82-C6F5-7B44-8CD5-DF17E2997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78678" y="463317"/>
            <a:ext cx="6528766" cy="8382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Poll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E84EEB85-3B1A-4B26-9557-B117C0F4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345" y="1764834"/>
            <a:ext cx="7575396" cy="525780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b="1" dirty="0">
                <a:latin typeface="Arial" charset="0"/>
              </a:rPr>
              <a:t>Where is your company in the move to advanced services?</a:t>
            </a:r>
          </a:p>
          <a:p>
            <a:pPr marL="0" indent="0">
              <a:spcAft>
                <a:spcPts val="600"/>
              </a:spcAft>
              <a:buNone/>
            </a:pPr>
            <a:endParaRPr lang="en-US" sz="2400" b="1" dirty="0">
              <a:latin typeface="Arial" charset="0"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lphaUcPeriod"/>
            </a:pPr>
            <a:r>
              <a:rPr lang="en-US" sz="2400" b="1" dirty="0">
                <a:latin typeface="Arial" charset="0"/>
              </a:rPr>
              <a:t> Not a priority right now</a:t>
            </a:r>
          </a:p>
          <a:p>
            <a:pPr marL="457200" indent="-457200">
              <a:spcAft>
                <a:spcPts val="600"/>
              </a:spcAft>
              <a:buFont typeface="+mj-lt"/>
              <a:buAutoNum type="alphaUcPeriod"/>
            </a:pPr>
            <a:r>
              <a:rPr lang="en-US" sz="2400" b="1" dirty="0">
                <a:latin typeface="Arial" charset="0"/>
              </a:rPr>
              <a:t> Exploration</a:t>
            </a:r>
          </a:p>
          <a:p>
            <a:pPr marL="457200" indent="-457200">
              <a:spcAft>
                <a:spcPts val="600"/>
              </a:spcAft>
              <a:buFont typeface="+mj-lt"/>
              <a:buAutoNum type="alphaUcPeriod"/>
            </a:pPr>
            <a:r>
              <a:rPr lang="en-US" sz="2400" b="1" dirty="0">
                <a:latin typeface="Arial" charset="0"/>
              </a:rPr>
              <a:t> Traction – active initiative</a:t>
            </a:r>
          </a:p>
          <a:p>
            <a:pPr marL="457200" indent="-457200">
              <a:spcAft>
                <a:spcPts val="600"/>
              </a:spcAft>
              <a:buFont typeface="+mj-lt"/>
              <a:buAutoNum type="alphaUcPeriod"/>
            </a:pPr>
            <a:r>
              <a:rPr lang="en-US" sz="2400" b="1" dirty="0">
                <a:latin typeface="Arial" charset="0"/>
              </a:rPr>
              <a:t>Acceleration – in market</a:t>
            </a:r>
          </a:p>
          <a:p>
            <a:pPr marL="457200" indent="-457200">
              <a:spcAft>
                <a:spcPts val="600"/>
              </a:spcAft>
              <a:buFont typeface="+mj-lt"/>
              <a:buAutoNum type="alphaUcPeriod"/>
            </a:pPr>
            <a:r>
              <a:rPr lang="en-US" sz="2400" b="1" dirty="0">
                <a:latin typeface="Arial" charset="0"/>
              </a:rPr>
              <a:t>Exploitation – a corporate strategy</a:t>
            </a:r>
          </a:p>
          <a:p>
            <a:pPr marL="117475" indent="-117475">
              <a:spcAft>
                <a:spcPts val="600"/>
              </a:spcAft>
            </a:pPr>
            <a:endParaRPr lang="en-US" sz="2400" b="1" dirty="0">
              <a:latin typeface="Arial" charset="0"/>
            </a:endParaRP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729739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9C453C-3026-3041-8220-3E71F749A6D6}"/>
              </a:ext>
            </a:extLst>
          </p:cNvPr>
          <p:cNvSpPr/>
          <p:nvPr/>
        </p:nvSpPr>
        <p:spPr>
          <a:xfrm>
            <a:off x="7106253" y="6596390"/>
            <a:ext cx="19511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prstClr val="black"/>
                </a:solidFill>
              </a:rPr>
              <a:t>© Aston Business School 2018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DFF2A82-C6F5-7B44-8CD5-DF17E2997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81151" y="289409"/>
            <a:ext cx="6528766" cy="8382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Snakes and Ladders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E3E008A-0707-4C8A-99CA-4AEA0C18301A}"/>
              </a:ext>
            </a:extLst>
          </p:cNvPr>
          <p:cNvSpPr txBox="1"/>
          <p:nvPr/>
        </p:nvSpPr>
        <p:spPr>
          <a:xfrm>
            <a:off x="178927" y="1624153"/>
            <a:ext cx="54737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latin typeface="Arial" panose="020B0604020202020204" pitchFamily="34" charset="0"/>
                <a:cs typeface="Arial" panose="020B0604020202020204" pitchFamily="34" charset="0"/>
              </a:rPr>
              <a:t>“It’s more like a game of snakes and ladders”</a:t>
            </a:r>
          </a:p>
          <a:p>
            <a:endParaRPr lang="en-GB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Reflects non-linear transformation processes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Obtains insight into the barriers and enablers associated with non-linear processes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8341744-DDF1-4EBB-8D0C-DF65A8918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918" y="1056702"/>
            <a:ext cx="2765189" cy="3708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107B0F-514B-431D-B91C-A5AAFB1DE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836" y="4150704"/>
            <a:ext cx="2683164" cy="268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49390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9C453C-3026-3041-8220-3E71F749A6D6}"/>
              </a:ext>
            </a:extLst>
          </p:cNvPr>
          <p:cNvSpPr/>
          <p:nvPr/>
        </p:nvSpPr>
        <p:spPr>
          <a:xfrm>
            <a:off x="7106253" y="6596390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Aston Business School 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226CDF-78A6-4AD2-92F5-BB68D231E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88" y="91370"/>
            <a:ext cx="6620211" cy="663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1670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9C453C-3026-3041-8220-3E71F749A6D6}"/>
              </a:ext>
            </a:extLst>
          </p:cNvPr>
          <p:cNvSpPr/>
          <p:nvPr/>
        </p:nvSpPr>
        <p:spPr>
          <a:xfrm>
            <a:off x="7172379" y="6571701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Aston Business School 2018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DFF2A82-C6F5-7B44-8CD5-DF17E2997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6259" y="344597"/>
            <a:ext cx="6528766" cy="8382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Snakes and Ladders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088" y="1174349"/>
            <a:ext cx="6076849" cy="560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24982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9C453C-3026-3041-8220-3E71F749A6D6}"/>
              </a:ext>
            </a:extLst>
          </p:cNvPr>
          <p:cNvSpPr/>
          <p:nvPr/>
        </p:nvSpPr>
        <p:spPr>
          <a:xfrm>
            <a:off x="7106253" y="6596390"/>
            <a:ext cx="19511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prstClr val="black"/>
                </a:solidFill>
              </a:rPr>
              <a:t>© Aston Business School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0135859-9490-4556-98A8-A9ADA5A10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2" y="1280160"/>
            <a:ext cx="457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76A29E-B24C-4774-8041-4DDC0A90D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800" y="2816352"/>
            <a:ext cx="5027168" cy="377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52056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9C453C-3026-3041-8220-3E71F749A6D6}"/>
              </a:ext>
            </a:extLst>
          </p:cNvPr>
          <p:cNvSpPr/>
          <p:nvPr/>
        </p:nvSpPr>
        <p:spPr>
          <a:xfrm>
            <a:off x="7106253" y="6596390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Aston Business School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58E5DA-12E0-40E6-A3B0-975DC1B4206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91" y="1580024"/>
            <a:ext cx="3462309" cy="501636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B3D599F-7E32-405D-9210-90FF41D74AE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580024"/>
            <a:ext cx="3988156" cy="5016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2705944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7B63F2-1277-2642-81E4-FC1157289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249" y="1873405"/>
            <a:ext cx="9144000" cy="54102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Foster cross-industry learning about advanced services</a:t>
            </a:r>
          </a:p>
          <a:p>
            <a:pPr>
              <a:spcAft>
                <a:spcPts val="600"/>
              </a:spcAft>
            </a:pPr>
            <a:r>
              <a:rPr lang="en-US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Identify alternative paths to advanced services</a:t>
            </a:r>
          </a:p>
          <a:p>
            <a:pPr>
              <a:spcAft>
                <a:spcPts val="600"/>
              </a:spcAft>
            </a:pPr>
            <a:r>
              <a:rPr lang="en-US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Understand the organizational change requirements</a:t>
            </a:r>
          </a:p>
          <a:p>
            <a:pPr>
              <a:spcAft>
                <a:spcPts val="600"/>
              </a:spcAft>
            </a:pPr>
            <a:r>
              <a:rPr lang="en-US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Address the common challenges</a:t>
            </a:r>
          </a:p>
          <a:p>
            <a:pPr>
              <a:spcAft>
                <a:spcPts val="600"/>
              </a:spcAft>
            </a:pPr>
            <a:r>
              <a:rPr lang="en-US" altLang="en-US" sz="24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Understand the value and appropriate use of emerging technologies</a:t>
            </a:r>
          </a:p>
          <a:p>
            <a:pPr lvl="1">
              <a:spcAft>
                <a:spcPts val="600"/>
              </a:spcAft>
            </a:pPr>
            <a:endParaRPr lang="en-US" altLang="en-US" sz="1500" dirty="0">
              <a:latin typeface="Helvetica 65 Medium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9C453C-3026-3041-8220-3E71F749A6D6}"/>
              </a:ext>
            </a:extLst>
          </p:cNvPr>
          <p:cNvSpPr/>
          <p:nvPr/>
        </p:nvSpPr>
        <p:spPr>
          <a:xfrm>
            <a:off x="7106253" y="6596390"/>
            <a:ext cx="19511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prstClr val="black"/>
                </a:solidFill>
              </a:rPr>
              <a:t>© Aston Business School 2018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DFF2A82-C6F5-7B44-8CD5-DF17E2997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07617" y="372130"/>
            <a:ext cx="6528766" cy="838200"/>
          </a:xfrm>
        </p:spPr>
        <p:txBody>
          <a:bodyPr>
            <a:normAutofit/>
          </a:bodyPr>
          <a:lstStyle/>
          <a:p>
            <a:pPr algn="l"/>
            <a:r>
              <a:rPr lang="en-US" altLang="en-US" sz="27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Advanced Services Partnership</a:t>
            </a:r>
          </a:p>
        </p:txBody>
      </p:sp>
    </p:spTree>
    <p:extLst>
      <p:ext uri="{BB962C8B-B14F-4D97-AF65-F5344CB8AC3E}">
        <p14:creationId xmlns:p14="http://schemas.microsoft.com/office/powerpoint/2010/main" val="295538014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9C453C-3026-3041-8220-3E71F749A6D6}"/>
              </a:ext>
            </a:extLst>
          </p:cNvPr>
          <p:cNvSpPr/>
          <p:nvPr/>
        </p:nvSpPr>
        <p:spPr>
          <a:xfrm>
            <a:off x="7106253" y="6596390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Aston Business School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F94C706-F90D-4AAD-9B71-B56DAB14D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85" y="1054100"/>
            <a:ext cx="7358479" cy="521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94716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9C453C-3026-3041-8220-3E71F749A6D6}"/>
              </a:ext>
            </a:extLst>
          </p:cNvPr>
          <p:cNvSpPr/>
          <p:nvPr/>
        </p:nvSpPr>
        <p:spPr>
          <a:xfrm>
            <a:off x="7106253" y="6596390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Aston Business School 2018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DFF2A82-C6F5-7B44-8CD5-DF17E2997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49978" y="340958"/>
            <a:ext cx="6528766" cy="8382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Findings - Exploration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E84EEB85-3B1A-4B26-9557-B117C0F4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345" y="1764834"/>
            <a:ext cx="7575396" cy="5257800"/>
          </a:xfrm>
        </p:spPr>
        <p:txBody>
          <a:bodyPr>
            <a:normAutofit/>
          </a:bodyPr>
          <a:lstStyle/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Culture of the firm and/or the customer</a:t>
            </a:r>
          </a:p>
          <a:p>
            <a:pPr marL="517525" lvl="1" indent="-117475">
              <a:spcAft>
                <a:spcPts val="600"/>
              </a:spcAft>
            </a:pPr>
            <a:r>
              <a:rPr lang="en-US" sz="2000" b="1" dirty="0">
                <a:latin typeface="Arial" charset="0"/>
              </a:rPr>
              <a:t> Leadership</a:t>
            </a:r>
          </a:p>
          <a:p>
            <a:pPr marL="517525" lvl="1" indent="-117475">
              <a:spcAft>
                <a:spcPts val="600"/>
              </a:spcAft>
            </a:pPr>
            <a:r>
              <a:rPr lang="en-US" sz="2000" b="1" dirty="0">
                <a:latin typeface="Arial" charset="0"/>
              </a:rPr>
              <a:t> Management</a:t>
            </a:r>
          </a:p>
          <a:p>
            <a:pPr marL="517525" lvl="1" indent="-117475">
              <a:spcAft>
                <a:spcPts val="600"/>
              </a:spcAft>
            </a:pPr>
            <a:r>
              <a:rPr lang="en-US" sz="2000" b="1" dirty="0">
                <a:latin typeface="Arial" charset="0"/>
              </a:rPr>
              <a:t> Power</a:t>
            </a:r>
          </a:p>
          <a:p>
            <a:pPr marL="517525" lvl="1" indent="-117475">
              <a:spcAft>
                <a:spcPts val="600"/>
              </a:spcAft>
            </a:pPr>
            <a:r>
              <a:rPr lang="en-US" sz="2000" b="1" dirty="0">
                <a:latin typeface="Arial" charset="0"/>
              </a:rPr>
              <a:t> Politics</a:t>
            </a: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Market acceptance</a:t>
            </a: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Stakeholder buy-in</a:t>
            </a: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The day-to-day</a:t>
            </a: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Technology to entice customers</a:t>
            </a:r>
          </a:p>
          <a:p>
            <a:pPr marL="117475" indent="-117475">
              <a:spcAft>
                <a:spcPts val="600"/>
              </a:spcAft>
            </a:pPr>
            <a:endParaRPr lang="en-US" sz="2400" b="1" dirty="0">
              <a:latin typeface="Arial" charset="0"/>
            </a:endParaRP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208801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9C453C-3026-3041-8220-3E71F749A6D6}"/>
              </a:ext>
            </a:extLst>
          </p:cNvPr>
          <p:cNvSpPr/>
          <p:nvPr/>
        </p:nvSpPr>
        <p:spPr>
          <a:xfrm>
            <a:off x="7106253" y="6596390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Aston Business School 2018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DFF2A82-C6F5-7B44-8CD5-DF17E2997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3723" y="382522"/>
            <a:ext cx="6528766" cy="8382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Findings - Engagement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E84EEB85-3B1A-4B26-9557-B117C0F4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345" y="1764834"/>
            <a:ext cx="7575396" cy="5257800"/>
          </a:xfrm>
        </p:spPr>
        <p:txBody>
          <a:bodyPr>
            <a:normAutofit/>
          </a:bodyPr>
          <a:lstStyle/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Pilots – preparation and evaluation</a:t>
            </a: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Convincing internal &amp; external stakeholders</a:t>
            </a: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Evidence for business cases</a:t>
            </a: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Cost / maturity of available technology</a:t>
            </a:r>
          </a:p>
          <a:p>
            <a:pPr marL="117475" indent="-117475">
              <a:spcAft>
                <a:spcPts val="600"/>
              </a:spcAft>
            </a:pPr>
            <a:endParaRPr lang="en-US" sz="2400" b="1" dirty="0">
              <a:latin typeface="Arial" charset="0"/>
            </a:endParaRP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912135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9C453C-3026-3041-8220-3E71F749A6D6}"/>
              </a:ext>
            </a:extLst>
          </p:cNvPr>
          <p:cNvSpPr/>
          <p:nvPr/>
        </p:nvSpPr>
        <p:spPr>
          <a:xfrm>
            <a:off x="7106253" y="6596390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Aston Business School 2018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DFF2A82-C6F5-7B44-8CD5-DF17E2997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105" y="330566"/>
            <a:ext cx="6528766" cy="8382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Findings - Expansion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E84EEB85-3B1A-4B26-9557-B117C0F4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345" y="1764834"/>
            <a:ext cx="7575396" cy="5257800"/>
          </a:xfrm>
        </p:spPr>
        <p:txBody>
          <a:bodyPr>
            <a:normAutofit/>
          </a:bodyPr>
          <a:lstStyle/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Tied to success of Engagement</a:t>
            </a: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Successful pilot – good team – good launch</a:t>
            </a: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Resources</a:t>
            </a: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Promotion</a:t>
            </a: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Skillsets</a:t>
            </a: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Organizational structure</a:t>
            </a:r>
          </a:p>
          <a:p>
            <a:pPr marL="117475" indent="-117475">
              <a:spcAft>
                <a:spcPts val="600"/>
              </a:spcAft>
            </a:pPr>
            <a:endParaRPr lang="en-US" sz="2400" b="1" dirty="0">
              <a:latin typeface="Arial" charset="0"/>
            </a:endParaRP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95166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9C453C-3026-3041-8220-3E71F749A6D6}"/>
              </a:ext>
            </a:extLst>
          </p:cNvPr>
          <p:cNvSpPr/>
          <p:nvPr/>
        </p:nvSpPr>
        <p:spPr>
          <a:xfrm>
            <a:off x="7106253" y="6596390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Aston Business School 2018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DFF2A82-C6F5-7B44-8CD5-DF17E2997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8805" y="351348"/>
            <a:ext cx="6528766" cy="8382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Findings - Exploitation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E84EEB85-3B1A-4B26-9557-B117C0F4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345" y="1764834"/>
            <a:ext cx="7575396" cy="5257800"/>
          </a:xfrm>
        </p:spPr>
        <p:txBody>
          <a:bodyPr>
            <a:normAutofit/>
          </a:bodyPr>
          <a:lstStyle/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Organizational culture – transforming to delivery of services rather than products</a:t>
            </a: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Maintaining internal and external stakeholder engagement</a:t>
            </a: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Shifting skills</a:t>
            </a: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Shifting mindsets</a:t>
            </a:r>
          </a:p>
          <a:p>
            <a:pPr marL="117475" indent="-117475">
              <a:spcAft>
                <a:spcPts val="600"/>
              </a:spcAft>
            </a:pPr>
            <a:endParaRPr lang="en-US" sz="2400" b="1" dirty="0">
              <a:latin typeface="Arial" charset="0"/>
            </a:endParaRP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121128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9C453C-3026-3041-8220-3E71F749A6D6}"/>
              </a:ext>
            </a:extLst>
          </p:cNvPr>
          <p:cNvSpPr/>
          <p:nvPr/>
        </p:nvSpPr>
        <p:spPr>
          <a:xfrm>
            <a:off x="7106253" y="6596390"/>
            <a:ext cx="20601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Aston Business School 2018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DFF2A82-C6F5-7B44-8CD5-DF17E2997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78678" y="463317"/>
            <a:ext cx="6528766" cy="8382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Poll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E84EEB85-3B1A-4B26-9557-B117C0F4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345" y="1764834"/>
            <a:ext cx="7575396" cy="525780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b="1" dirty="0">
                <a:latin typeface="Arial" charset="0"/>
              </a:rPr>
              <a:t>What would be the key issues in your organization when pursuing advanced services?</a:t>
            </a:r>
          </a:p>
          <a:p>
            <a:pPr marL="0" indent="0">
              <a:spcAft>
                <a:spcPts val="600"/>
              </a:spcAft>
              <a:buNone/>
            </a:pPr>
            <a:endParaRPr lang="en-US" sz="2400" b="1" dirty="0">
              <a:latin typeface="Arial" charset="0"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lphaUcPeriod"/>
            </a:pPr>
            <a:r>
              <a:rPr lang="en-US" sz="2400" b="1" dirty="0">
                <a:latin typeface="Arial" charset="0"/>
              </a:rPr>
              <a:t> Your organization’s culture</a:t>
            </a:r>
          </a:p>
          <a:p>
            <a:pPr marL="457200" indent="-457200">
              <a:spcAft>
                <a:spcPts val="600"/>
              </a:spcAft>
              <a:buFont typeface="+mj-lt"/>
              <a:buAutoNum type="alphaUcPeriod"/>
            </a:pPr>
            <a:r>
              <a:rPr lang="en-US" sz="2400" b="1" dirty="0">
                <a:latin typeface="Arial" charset="0"/>
              </a:rPr>
              <a:t> Your customer’s culture</a:t>
            </a:r>
          </a:p>
          <a:p>
            <a:pPr marL="457200" indent="-457200">
              <a:spcAft>
                <a:spcPts val="600"/>
              </a:spcAft>
              <a:buFont typeface="+mj-lt"/>
              <a:buAutoNum type="alphaUcPeriod"/>
            </a:pPr>
            <a:r>
              <a:rPr lang="en-US" sz="2400" b="1" dirty="0">
                <a:latin typeface="Arial" charset="0"/>
              </a:rPr>
              <a:t> The marketplace</a:t>
            </a:r>
          </a:p>
          <a:p>
            <a:pPr marL="457200" indent="-457200">
              <a:spcAft>
                <a:spcPts val="600"/>
              </a:spcAft>
              <a:buFont typeface="+mj-lt"/>
              <a:buAutoNum type="alphaUcPeriod"/>
            </a:pPr>
            <a:r>
              <a:rPr lang="en-US" sz="2400" b="1" dirty="0">
                <a:latin typeface="Arial" charset="0"/>
              </a:rPr>
              <a:t> Technology</a:t>
            </a:r>
          </a:p>
          <a:p>
            <a:pPr marL="457200" indent="-457200">
              <a:spcAft>
                <a:spcPts val="600"/>
              </a:spcAft>
              <a:buFont typeface="+mj-lt"/>
              <a:buAutoNum type="alphaUcPeriod"/>
            </a:pPr>
            <a:r>
              <a:rPr lang="en-US" sz="2400" b="1" dirty="0">
                <a:latin typeface="Arial" charset="0"/>
              </a:rPr>
              <a:t> Something else</a:t>
            </a:r>
          </a:p>
          <a:p>
            <a:pPr marL="117475" indent="-117475">
              <a:spcAft>
                <a:spcPts val="600"/>
              </a:spcAft>
            </a:pPr>
            <a:endParaRPr lang="en-US" sz="2400" b="1" dirty="0">
              <a:latin typeface="Arial" charset="0"/>
            </a:endParaRP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339661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49C453C-3026-3041-8220-3E71F749A6D6}"/>
              </a:ext>
            </a:extLst>
          </p:cNvPr>
          <p:cNvSpPr/>
          <p:nvPr/>
        </p:nvSpPr>
        <p:spPr>
          <a:xfrm>
            <a:off x="6886651" y="6551981"/>
            <a:ext cx="22573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Aston Business School 2018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DFF2A82-C6F5-7B44-8CD5-DF17E2997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24099" y="517603"/>
            <a:ext cx="6475327" cy="838200"/>
          </a:xfrm>
        </p:spPr>
        <p:txBody>
          <a:bodyPr>
            <a:normAutofit/>
          </a:bodyPr>
          <a:lstStyle/>
          <a:p>
            <a:pPr algn="l"/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What are Advanced Services?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xmlns="" id="{68EAB19A-138E-0C48-A05C-BD669F0D1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3148" y="2428627"/>
            <a:ext cx="12033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>
                <a:ea typeface="ＭＳ Ｐゴシック" panose="020B0600070205080204" pitchFamily="34" charset="-128"/>
              </a:rPr>
              <a:t>Product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xmlns="" id="{D7A8CE10-7734-364A-8AAC-98D2769FD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6160" y="4638427"/>
            <a:ext cx="11398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>
                <a:ea typeface="ＭＳ Ｐゴシック" panose="020B0600070205080204" pitchFamily="34" charset="-128"/>
              </a:rPr>
              <a:t>Service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xmlns="" id="{BDE4036F-16A1-B440-B615-CCB305F2E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560" y="1908314"/>
            <a:ext cx="5105400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Service-led competitive strategy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ea typeface="ＭＳ Ｐゴシック" panose="020B0600070205080204" pitchFamily="34" charset="-128"/>
              </a:rPr>
              <a:t>Emphasis is on the value of the </a:t>
            </a:r>
            <a:r>
              <a:rPr lang="en-US" altLang="ja-JP" sz="2400" dirty="0">
                <a:ea typeface="ＭＳ Ｐゴシック" panose="020B0600070205080204" pitchFamily="34" charset="-128"/>
              </a:rPr>
              <a:t>product in use </a:t>
            </a:r>
            <a:r>
              <a:rPr lang="en-US" altLang="ja-JP" sz="2400" b="0" dirty="0">
                <a:ea typeface="ＭＳ Ｐゴシック" panose="020B0600070205080204" pitchFamily="34" charset="-128"/>
              </a:rPr>
              <a:t>rather than the sale of product itself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0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0" dirty="0">
                <a:ea typeface="ＭＳ Ｐゴシック" panose="020B0600070205080204" pitchFamily="34" charset="-128"/>
              </a:rPr>
              <a:t>Services are designed to </a:t>
            </a:r>
            <a:r>
              <a:rPr lang="en-US" altLang="en-US" sz="2400" dirty="0">
                <a:ea typeface="ＭＳ Ｐゴシック" panose="020B0600070205080204" pitchFamily="34" charset="-128"/>
              </a:rPr>
              <a:t>leverage products</a:t>
            </a:r>
            <a:r>
              <a:rPr lang="en-US" altLang="en-US" sz="2400" b="0" dirty="0">
                <a:ea typeface="ＭＳ Ｐゴシック" panose="020B0600070205080204" pitchFamily="34" charset="-128"/>
              </a:rPr>
              <a:t>: products are designed to </a:t>
            </a:r>
            <a:r>
              <a:rPr lang="en-US" altLang="en-US" sz="2400" dirty="0">
                <a:ea typeface="ＭＳ Ｐゴシック" panose="020B0600070205080204" pitchFamily="34" charset="-128"/>
              </a:rPr>
              <a:t>improve the effectiveness of services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 b="0" dirty="0">
              <a:ea typeface="ＭＳ Ｐゴシック" panose="020B0600070205080204" pitchFamily="34" charset="-128"/>
            </a:endParaRPr>
          </a:p>
        </p:txBody>
      </p:sp>
      <p:sp>
        <p:nvSpPr>
          <p:cNvPr id="16" name="Curved Right Arrow 15">
            <a:extLst>
              <a:ext uri="{FF2B5EF4-FFF2-40B4-BE49-F238E27FC236}">
                <a16:creationId xmlns:a16="http://schemas.microsoft.com/office/drawing/2014/main" xmlns="" id="{C86C7416-4C1C-9846-A914-737F7CA67BF1}"/>
              </a:ext>
            </a:extLst>
          </p:cNvPr>
          <p:cNvSpPr/>
          <p:nvPr/>
        </p:nvSpPr>
        <p:spPr>
          <a:xfrm>
            <a:off x="5850185" y="2615952"/>
            <a:ext cx="838200" cy="2209800"/>
          </a:xfrm>
          <a:prstGeom prst="curved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Right Arrow 16">
            <a:extLst>
              <a:ext uri="{FF2B5EF4-FFF2-40B4-BE49-F238E27FC236}">
                <a16:creationId xmlns:a16="http://schemas.microsoft.com/office/drawing/2014/main" xmlns="" id="{79B58329-02A8-0048-A5C7-8A97A989AF14}"/>
              </a:ext>
            </a:extLst>
          </p:cNvPr>
          <p:cNvSpPr/>
          <p:nvPr/>
        </p:nvSpPr>
        <p:spPr>
          <a:xfrm rot="10800000">
            <a:off x="7907585" y="2539752"/>
            <a:ext cx="838200" cy="2209800"/>
          </a:xfrm>
          <a:prstGeom prst="curved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33796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" y="3471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24" name="TextBox 23"/>
          <p:cNvSpPr txBox="1"/>
          <p:nvPr/>
        </p:nvSpPr>
        <p:spPr>
          <a:xfrm>
            <a:off x="57357" y="5495007"/>
            <a:ext cx="1435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Supporting Products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811" y="1618139"/>
            <a:ext cx="1435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Supporting Customers</a:t>
            </a:r>
          </a:p>
        </p:txBody>
      </p:sp>
      <p:sp>
        <p:nvSpPr>
          <p:cNvPr id="17" name="Teardrop 16"/>
          <p:cNvSpPr/>
          <p:nvPr/>
        </p:nvSpPr>
        <p:spPr>
          <a:xfrm rot="13070889">
            <a:off x="5165062" y="4143653"/>
            <a:ext cx="2059459" cy="2059459"/>
          </a:xfrm>
          <a:prstGeom prst="teardrop">
            <a:avLst/>
          </a:prstGeom>
          <a:solidFill>
            <a:srgbClr val="2A6EBB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32551" y="4693923"/>
            <a:ext cx="1755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 FOCUSED ON PRODUCT PROVISION</a:t>
            </a:r>
          </a:p>
        </p:txBody>
      </p:sp>
      <p:sp>
        <p:nvSpPr>
          <p:cNvPr id="3" name="Right Arrow 2"/>
          <p:cNvSpPr/>
          <p:nvPr/>
        </p:nvSpPr>
        <p:spPr>
          <a:xfrm rot="16200000">
            <a:off x="3197891" y="3653409"/>
            <a:ext cx="902357" cy="253283"/>
          </a:xfrm>
          <a:prstGeom prst="rightArrow">
            <a:avLst/>
          </a:prstGeom>
          <a:solidFill>
            <a:srgbClr val="2A6EB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51960" y="2819272"/>
            <a:ext cx="1205782" cy="84821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12991445">
            <a:off x="2720291" y="3815117"/>
            <a:ext cx="1048475" cy="253283"/>
          </a:xfrm>
          <a:prstGeom prst="rightArrow">
            <a:avLst/>
          </a:prstGeom>
          <a:solidFill>
            <a:srgbClr val="2A6EB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9791909">
            <a:off x="3560711" y="3853606"/>
            <a:ext cx="1048475" cy="253283"/>
          </a:xfrm>
          <a:prstGeom prst="rightArrow">
            <a:avLst/>
          </a:prstGeom>
          <a:solidFill>
            <a:srgbClr val="2A6EB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2562911" y="4176582"/>
            <a:ext cx="2172318" cy="2172318"/>
          </a:xfrm>
          <a:prstGeom prst="ellipse">
            <a:avLst/>
          </a:prstGeom>
          <a:solidFill>
            <a:srgbClr val="2A6EBB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 SERVICES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95820" y="3687467"/>
            <a:ext cx="161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provision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778421" y="2539272"/>
            <a:ext cx="45007" cy="2837915"/>
          </a:xfrm>
          <a:prstGeom prst="straightConnector1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065" y="2876044"/>
            <a:ext cx="780016" cy="10096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1343523" y="3184850"/>
            <a:ext cx="10667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Warranty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99" y="3084892"/>
            <a:ext cx="1376686" cy="69515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46" y="2735171"/>
            <a:ext cx="1702186" cy="480104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992479" y="2396617"/>
            <a:ext cx="131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Spare parts</a:t>
            </a: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393" y="1639528"/>
            <a:ext cx="1228235" cy="1848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900977" y="6528493"/>
            <a:ext cx="22573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Aston Business School 2017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BA1024F3-8C7D-4265-8C29-C0C4DE9FC6DF}"/>
              </a:ext>
            </a:extLst>
          </p:cNvPr>
          <p:cNvSpPr txBox="1">
            <a:spLocks noChangeArrowheads="1"/>
          </p:cNvSpPr>
          <p:nvPr/>
        </p:nvSpPr>
        <p:spPr>
          <a:xfrm>
            <a:off x="2377210" y="453579"/>
            <a:ext cx="6475327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Types of Services</a:t>
            </a:r>
          </a:p>
        </p:txBody>
      </p:sp>
    </p:spTree>
    <p:extLst>
      <p:ext uri="{BB962C8B-B14F-4D97-AF65-F5344CB8AC3E}">
        <p14:creationId xmlns:p14="http://schemas.microsoft.com/office/powerpoint/2010/main" val="540241103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24" name="TextBox 23"/>
          <p:cNvSpPr txBox="1"/>
          <p:nvPr/>
        </p:nvSpPr>
        <p:spPr>
          <a:xfrm>
            <a:off x="57357" y="5495007"/>
            <a:ext cx="1435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Supporting Products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811" y="1618139"/>
            <a:ext cx="1435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Supporting Customers</a:t>
            </a:r>
          </a:p>
        </p:txBody>
      </p:sp>
      <p:sp>
        <p:nvSpPr>
          <p:cNvPr id="11" name="Teardrop 10"/>
          <p:cNvSpPr/>
          <p:nvPr/>
        </p:nvSpPr>
        <p:spPr>
          <a:xfrm rot="13070889">
            <a:off x="5546118" y="2945760"/>
            <a:ext cx="2059459" cy="2059459"/>
          </a:xfrm>
          <a:prstGeom prst="teardrop">
            <a:avLst/>
          </a:prstGeom>
          <a:solidFill>
            <a:srgbClr val="A31A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91295" y="3069400"/>
            <a:ext cx="1755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 FOCUSED ON PRODUCT CONDITION</a:t>
            </a:r>
          </a:p>
        </p:txBody>
      </p:sp>
      <p:sp>
        <p:nvSpPr>
          <p:cNvPr id="16" name="Right Arrow 15"/>
          <p:cNvSpPr/>
          <p:nvPr/>
        </p:nvSpPr>
        <p:spPr>
          <a:xfrm rot="16200000">
            <a:off x="3131016" y="2716521"/>
            <a:ext cx="902357" cy="253283"/>
          </a:xfrm>
          <a:prstGeom prst="rightArrow">
            <a:avLst/>
          </a:prstGeom>
          <a:solidFill>
            <a:srgbClr val="A31A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 rot="13348626">
            <a:off x="2653416" y="2845277"/>
            <a:ext cx="1048475" cy="253283"/>
          </a:xfrm>
          <a:prstGeom prst="rightArrow">
            <a:avLst/>
          </a:prstGeom>
          <a:solidFill>
            <a:srgbClr val="A31A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2" name="Right Arrow 21"/>
          <p:cNvSpPr/>
          <p:nvPr/>
        </p:nvSpPr>
        <p:spPr>
          <a:xfrm rot="18825365">
            <a:off x="3445112" y="2831707"/>
            <a:ext cx="1048475" cy="253283"/>
          </a:xfrm>
          <a:prstGeom prst="rightArrow">
            <a:avLst/>
          </a:prstGeom>
          <a:solidFill>
            <a:srgbClr val="A31A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84001" y="3128872"/>
            <a:ext cx="3215680" cy="3215680"/>
          </a:xfrm>
          <a:prstGeom prst="ellipse">
            <a:avLst/>
          </a:prstGeom>
          <a:solidFill>
            <a:srgbClr val="A31A7E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INTERMEDIATE SERVICES</a:t>
            </a:r>
          </a:p>
          <a:p>
            <a:pPr algn="ctr"/>
            <a:endParaRPr lang="en-GB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Oval 1"/>
          <p:cNvSpPr/>
          <p:nvPr/>
        </p:nvSpPr>
        <p:spPr>
          <a:xfrm>
            <a:off x="2562911" y="4176582"/>
            <a:ext cx="2172318" cy="2172318"/>
          </a:xfrm>
          <a:prstGeom prst="ellipse">
            <a:avLst/>
          </a:prstGeom>
          <a:solidFill>
            <a:srgbClr val="2A6EBB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 SERVICES</a:t>
            </a:r>
          </a:p>
        </p:txBody>
      </p:sp>
      <p:sp>
        <p:nvSpPr>
          <p:cNvPr id="17" name="Teardrop 16"/>
          <p:cNvSpPr/>
          <p:nvPr/>
        </p:nvSpPr>
        <p:spPr>
          <a:xfrm rot="13070889">
            <a:off x="5165062" y="4143653"/>
            <a:ext cx="2059459" cy="2059459"/>
          </a:xfrm>
          <a:prstGeom prst="teardrop">
            <a:avLst/>
          </a:prstGeom>
          <a:solidFill>
            <a:srgbClr val="2A6EBB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61689" y="2062784"/>
            <a:ext cx="12639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Repairs</a:t>
            </a:r>
          </a:p>
          <a:p>
            <a:r>
              <a:rPr lang="en-GB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 Overhauls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32551" y="4693923"/>
            <a:ext cx="1755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 FOCUSED ON PRODUCT PROVISION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778421" y="2539272"/>
            <a:ext cx="45007" cy="2837915"/>
          </a:xfrm>
          <a:prstGeom prst="straightConnector1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724797" y="2689273"/>
            <a:ext cx="880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09" y="1995709"/>
            <a:ext cx="1034499" cy="9160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09" y="2065934"/>
            <a:ext cx="1281938" cy="627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/>
          <a:stretch/>
        </p:blipFill>
        <p:spPr>
          <a:xfrm>
            <a:off x="3189080" y="1556950"/>
            <a:ext cx="841932" cy="63237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945948" y="2128448"/>
            <a:ext cx="1263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Helpdesk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08361" y="6564891"/>
            <a:ext cx="22573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Aston Business School 2017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AB758448-B0C4-4ABC-A124-1DCD658AF43B}"/>
              </a:ext>
            </a:extLst>
          </p:cNvPr>
          <p:cNvSpPr txBox="1">
            <a:spLocks noChangeArrowheads="1"/>
          </p:cNvSpPr>
          <p:nvPr/>
        </p:nvSpPr>
        <p:spPr>
          <a:xfrm>
            <a:off x="2311235" y="391641"/>
            <a:ext cx="6475327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Types of Services</a:t>
            </a:r>
          </a:p>
        </p:txBody>
      </p:sp>
    </p:spTree>
    <p:extLst>
      <p:ext uri="{BB962C8B-B14F-4D97-AF65-F5344CB8AC3E}">
        <p14:creationId xmlns:p14="http://schemas.microsoft.com/office/powerpoint/2010/main" val="955449500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15" name="Teardrop 14"/>
          <p:cNvSpPr/>
          <p:nvPr/>
        </p:nvSpPr>
        <p:spPr>
          <a:xfrm rot="12799077">
            <a:off x="5935176" y="1572501"/>
            <a:ext cx="2059459" cy="2059459"/>
          </a:xfrm>
          <a:prstGeom prst="teardrop">
            <a:avLst/>
          </a:prstGeom>
          <a:solidFill>
            <a:srgbClr val="171B6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369879" y="1844273"/>
            <a:ext cx="4500723" cy="4504627"/>
          </a:xfrm>
          <a:prstGeom prst="ellipse">
            <a:avLst/>
          </a:prstGeom>
          <a:solidFill>
            <a:srgbClr val="171B6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ADVANCED </a:t>
            </a:r>
          </a:p>
          <a:p>
            <a:pPr algn="ctr"/>
            <a:r>
              <a:rPr lang="en-GB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98942" y="3132431"/>
            <a:ext cx="3215680" cy="3215680"/>
          </a:xfrm>
          <a:prstGeom prst="ellipse">
            <a:avLst/>
          </a:prstGeom>
          <a:solidFill>
            <a:srgbClr val="A31A7E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INTERMEDIATE SERVICES</a:t>
            </a:r>
          </a:p>
          <a:p>
            <a:pPr algn="ctr"/>
            <a:endParaRPr lang="en-GB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GB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357" y="5495007"/>
            <a:ext cx="1435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Supporting Products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0811" y="1618139"/>
            <a:ext cx="1435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Supporting Customers</a:t>
            </a:r>
          </a:p>
        </p:txBody>
      </p:sp>
      <p:sp>
        <p:nvSpPr>
          <p:cNvPr id="2" name="Oval 1"/>
          <p:cNvSpPr/>
          <p:nvPr/>
        </p:nvSpPr>
        <p:spPr>
          <a:xfrm>
            <a:off x="2562911" y="4176582"/>
            <a:ext cx="2172318" cy="2172318"/>
          </a:xfrm>
          <a:prstGeom prst="ellipse">
            <a:avLst/>
          </a:prstGeom>
          <a:solidFill>
            <a:srgbClr val="2A6EBB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 SERVICES</a:t>
            </a:r>
          </a:p>
        </p:txBody>
      </p:sp>
      <p:sp>
        <p:nvSpPr>
          <p:cNvPr id="11" name="Teardrop 10"/>
          <p:cNvSpPr/>
          <p:nvPr/>
        </p:nvSpPr>
        <p:spPr>
          <a:xfrm rot="13070889">
            <a:off x="5546118" y="2945760"/>
            <a:ext cx="2059459" cy="2059459"/>
          </a:xfrm>
          <a:prstGeom prst="teardrop">
            <a:avLst/>
          </a:prstGeom>
          <a:solidFill>
            <a:srgbClr val="A31A7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98099" y="3069171"/>
            <a:ext cx="1755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 FOCUSED ON PRODUCT CONDITION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70256" y="1736779"/>
            <a:ext cx="1755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 FOCUSED ON PRODUCT CAPABILITY</a:t>
            </a:r>
          </a:p>
        </p:txBody>
      </p:sp>
      <p:sp>
        <p:nvSpPr>
          <p:cNvPr id="17" name="Teardrop 16"/>
          <p:cNvSpPr/>
          <p:nvPr/>
        </p:nvSpPr>
        <p:spPr>
          <a:xfrm rot="13070889">
            <a:off x="5165062" y="4143653"/>
            <a:ext cx="2059459" cy="2059459"/>
          </a:xfrm>
          <a:prstGeom prst="teardrop">
            <a:avLst/>
          </a:prstGeom>
          <a:solidFill>
            <a:srgbClr val="2A6EBB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778421" y="2539272"/>
            <a:ext cx="45007" cy="2837915"/>
          </a:xfrm>
          <a:prstGeom prst="straightConnector1">
            <a:avLst/>
          </a:prstGeom>
          <a:ln w="50800">
            <a:solidFill>
              <a:schemeClr val="tx1">
                <a:lumMod val="65000"/>
                <a:lumOff val="3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232551" y="4693923"/>
            <a:ext cx="1755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 FOCUSED ON PRODUCT PROVISION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86651" y="6533741"/>
            <a:ext cx="22573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Aston Business School 2017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4F88FF12-CE25-4F9A-98C1-381D08907A5F}"/>
              </a:ext>
            </a:extLst>
          </p:cNvPr>
          <p:cNvSpPr txBox="1">
            <a:spLocks noChangeArrowheads="1"/>
          </p:cNvSpPr>
          <p:nvPr/>
        </p:nvSpPr>
        <p:spPr>
          <a:xfrm>
            <a:off x="2301148" y="416893"/>
            <a:ext cx="6475327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Types of Services</a:t>
            </a:r>
          </a:p>
        </p:txBody>
      </p:sp>
    </p:spTree>
    <p:extLst>
      <p:ext uri="{BB962C8B-B14F-4D97-AF65-F5344CB8AC3E}">
        <p14:creationId xmlns:p14="http://schemas.microsoft.com/office/powerpoint/2010/main" val="4070248823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21" name="Rectangle 20"/>
          <p:cNvSpPr/>
          <p:nvPr/>
        </p:nvSpPr>
        <p:spPr>
          <a:xfrm>
            <a:off x="7192825" y="6627637"/>
            <a:ext cx="19511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prstClr val="black"/>
                </a:solidFill>
              </a:rPr>
              <a:t>© Aston Business School 2017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4F88FF12-CE25-4F9A-98C1-381D08907A5F}"/>
              </a:ext>
            </a:extLst>
          </p:cNvPr>
          <p:cNvSpPr txBox="1">
            <a:spLocks noChangeArrowheads="1"/>
          </p:cNvSpPr>
          <p:nvPr/>
        </p:nvSpPr>
        <p:spPr>
          <a:xfrm>
            <a:off x="1888095" y="351348"/>
            <a:ext cx="6475327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Why Advanced Services?</a:t>
            </a:r>
          </a:p>
          <a:p>
            <a:pPr algn="l"/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Customer Benefits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E84EEB85-3B1A-4B26-9557-B117C0F4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004" y="2087136"/>
            <a:ext cx="8686800" cy="5257800"/>
          </a:xfrm>
        </p:spPr>
        <p:txBody>
          <a:bodyPr>
            <a:normAutofit/>
          </a:bodyPr>
          <a:lstStyle/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Improved operations (uptime)</a:t>
            </a: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Lower total cost of ownership</a:t>
            </a: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Reduced administrative and monitoring tasks</a:t>
            </a: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Pay more directly for use/benefit</a:t>
            </a: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Peace of mind</a:t>
            </a: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041860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  <p:sp>
        <p:nvSpPr>
          <p:cNvPr id="21" name="Rectangle 20"/>
          <p:cNvSpPr/>
          <p:nvPr/>
        </p:nvSpPr>
        <p:spPr>
          <a:xfrm>
            <a:off x="7192825" y="6627637"/>
            <a:ext cx="19511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b="1" dirty="0">
                <a:solidFill>
                  <a:prstClr val="black"/>
                </a:solidFill>
              </a:rPr>
              <a:t>© Aston Business School 2017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4F88FF12-CE25-4F9A-98C1-381D08907A5F}"/>
              </a:ext>
            </a:extLst>
          </p:cNvPr>
          <p:cNvSpPr txBox="1">
            <a:spLocks noChangeArrowheads="1"/>
          </p:cNvSpPr>
          <p:nvPr/>
        </p:nvSpPr>
        <p:spPr>
          <a:xfrm>
            <a:off x="1830473" y="361739"/>
            <a:ext cx="6475327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Why Advanced Services?</a:t>
            </a:r>
          </a:p>
          <a:p>
            <a:pPr algn="l"/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Supplier/Manufacturer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AF25AFAD-8544-4437-B78E-C6B15F49E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035630"/>
            <a:ext cx="7315200" cy="5257800"/>
          </a:xfrm>
        </p:spPr>
        <p:txBody>
          <a:bodyPr>
            <a:normAutofit/>
          </a:bodyPr>
          <a:lstStyle/>
          <a:p>
            <a:pPr marL="517525" lvl="1" indent="-117475" eaLnBrk="1" hangingPunct="1">
              <a:lnSpc>
                <a:spcPct val="80000"/>
              </a:lnSpc>
            </a:pPr>
            <a:endParaRPr lang="en-US" sz="2000" dirty="0">
              <a:latin typeface="Arial" charset="0"/>
            </a:endParaRPr>
          </a:p>
          <a:p>
            <a:pPr marL="117475" indent="-117475">
              <a:lnSpc>
                <a:spcPct val="80000"/>
              </a:lnSpc>
            </a:pPr>
            <a:endParaRPr lang="en-US" sz="2400" dirty="0">
              <a:latin typeface="Arial" charset="0"/>
            </a:endParaRPr>
          </a:p>
          <a:p>
            <a:pPr marL="117475" indent="-117475">
              <a:spcAft>
                <a:spcPts val="600"/>
              </a:spcAft>
            </a:pPr>
            <a:endParaRPr lang="en-US" sz="2400" dirty="0">
              <a:latin typeface="Arial" charset="0"/>
            </a:endParaRP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Differentiation beyond product</a:t>
            </a: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Value-based pricing</a:t>
            </a: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Participation in a larger portion of the customer’</a:t>
            </a:r>
            <a:r>
              <a:rPr lang="en-US" altLang="ja-JP" sz="2400" b="1" dirty="0">
                <a:latin typeface="Arial" charset="0"/>
              </a:rPr>
              <a:t>s value stream</a:t>
            </a:r>
          </a:p>
          <a:p>
            <a:pPr marL="117475" indent="-117475"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 Customer retention for related products</a:t>
            </a: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  <a:p>
            <a:pPr marL="117475" indent="-117475" eaLnBrk="1" hangingPunct="1">
              <a:lnSpc>
                <a:spcPct val="80000"/>
              </a:lnSpc>
            </a:pPr>
            <a:endParaRPr lang="en-US" sz="2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23323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357" y="462468"/>
            <a:ext cx="613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 Journey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1048"/>
            <a:ext cx="9144000" cy="53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49577"/>
      </p:ext>
    </p:extLst>
  </p:cSld>
  <p:clrMapOvr>
    <a:masterClrMapping/>
  </p:clrMapOvr>
  <p:transition spd="slow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2&quot; unique_id=&quot;10002&quot;&gt;&lt;object type=&quot;3&quot; unique_id=&quot;10217&quot;&gt;&lt;property id=&quot;20148&quot; value=&quot;5&quot;/&gt;&lt;property id=&quot;20300&quot; value=&quot;Slide 20&quot;/&gt;&lt;property id=&quot;20307&quot; value=&quot;263&quot;/&gt;&lt;/object&gt;&lt;object type=&quot;3&quot; unique_id=&quot;10529&quot;&gt;&lt;property id=&quot;20148&quot; value=&quot;5&quot;/&gt;&lt;property id=&quot;20300&quot; value=&quot;Slide 24&quot;/&gt;&lt;property id=&quot;20307&quot; value=&quot;265&quot;/&gt;&lt;/object&gt;&lt;object type=&quot;3&quot; unique_id=&quot;10586&quot;&gt;&lt;property id=&quot;20148&quot; value=&quot;5&quot;/&gt;&lt;property id=&quot;20300&quot; value=&quot;Slide 26&quot;/&gt;&lt;property id=&quot;20307&quot; value=&quot;266&quot;/&gt;&lt;/object&gt;&lt;object type=&quot;3&quot; unique_id=&quot;10698&quot;&gt;&lt;property id=&quot;20148&quot; value=&quot;5&quot;/&gt;&lt;property id=&quot;20300&quot; value=&quot;Slide 30&quot;/&gt;&lt;property id=&quot;20307&quot; value=&quot;272&quot;/&gt;&lt;/object&gt;&lt;object type=&quot;3&quot; unique_id=&quot;11596&quot;&gt;&lt;property id=&quot;20148&quot; value=&quot;5&quot;/&gt;&lt;property id=&quot;20300&quot; value=&quot;Slide 23&quot;/&gt;&lt;property id=&quot;20307&quot; value=&quot;318&quot;/&gt;&lt;/object&gt;&lt;object type=&quot;3&quot; unique_id=&quot;12122&quot;&gt;&lt;property id=&quot;20148&quot; value=&quot;5&quot;/&gt;&lt;property id=&quot;20300&quot; value=&quot;Slide 17&quot;/&gt;&lt;property id=&quot;20307&quot; value=&quot;322&quot;/&gt;&lt;/object&gt;&lt;object type=&quot;3&quot; unique_id=&quot;12520&quot;&gt;&lt;property id=&quot;20148&quot; value=&quot;5&quot;/&gt;&lt;property id=&quot;20300&quot; value=&quot;Slide 18&quot;/&gt;&lt;property id=&quot;20307&quot; value=&quot;323&quot;/&gt;&lt;/object&gt;&lt;object type=&quot;3&quot; unique_id=&quot;12521&quot;&gt;&lt;property id=&quot;20148&quot; value=&quot;5&quot;/&gt;&lt;property id=&quot;20300&quot; value=&quot;Slide 19&quot;/&gt;&lt;property id=&quot;20307&quot; value=&quot;324&quot;/&gt;&lt;/object&gt;&lt;object type=&quot;3&quot; unique_id=&quot;12653&quot;&gt;&lt;property id=&quot;20148&quot; value=&quot;5&quot;/&gt;&lt;property id=&quot;20300&quot; value=&quot;Slide 22&quot;/&gt;&lt;property id=&quot;20307&quot; value=&quot;325&quot;/&gt;&lt;/object&gt;&lt;object type=&quot;3&quot; unique_id=&quot;12654&quot;&gt;&lt;property id=&quot;20148&quot; value=&quot;5&quot;/&gt;&lt;property id=&quot;20300&quot; value=&quot;Slide 21&quot;/&gt;&lt;property id=&quot;20307&quot; value=&quot;326&quot;/&gt;&lt;/object&gt;&lt;object type=&quot;3&quot; unique_id=&quot;13812&quot;&gt;&lt;property id=&quot;20148&quot; value=&quot;5&quot;/&gt;&lt;property id=&quot;20300&quot; value=&quot;Slide 29&quot;/&gt;&lt;property id=&quot;20307&quot; value=&quot;329&quot;/&gt;&lt;/object&gt;&lt;object type=&quot;3&quot; unique_id=&quot;14312&quot;&gt;&lt;property id=&quot;20148&quot; value=&quot;5&quot;/&gt;&lt;property id=&quot;20300&quot; value=&quot;Slide 28&quot;/&gt;&lt;property id=&quot;20307&quot; value=&quot;331&quot;/&gt;&lt;/object&gt;&lt;object type=&quot;3&quot; unique_id=&quot;15201&quot;&gt;&lt;property id=&quot;20148&quot; value=&quot;5&quot;/&gt;&lt;property id=&quot;20300&quot; value=&quot;Slide 31&quot;/&gt;&lt;property id=&quot;20307&quot; value=&quot;334&quot;/&gt;&lt;/object&gt;&lt;object type=&quot;3&quot; unique_id=&quot;15915&quot;&gt;&lt;property id=&quot;20148&quot; value=&quot;5&quot;/&gt;&lt;property id=&quot;20300&quot; value=&quot;Slide 16 - &amp;quot;ADVANCED SERVICES  &amp;amp; THE TRANSFORMATION ROADMAP&amp;quot;&quot;/&gt;&lt;property id=&quot;20307&quot; value=&quot;355&quot;/&gt;&lt;/object&gt;&lt;object type=&quot;3&quot; unique_id=&quot;15916&quot;&gt;&lt;property id=&quot;20148&quot; value=&quot;5&quot;/&gt;&lt;property id=&quot;20300&quot; value=&quot;Slide 25&quot;/&gt;&lt;property id=&quot;20307&quot; value=&quot;344&quot;/&gt;&lt;/object&gt;&lt;object type=&quot;3&quot; unique_id=&quot;15917&quot;&gt;&lt;property id=&quot;20148&quot; value=&quot;5&quot;/&gt;&lt;property id=&quot;20300&quot; value=&quot;Slide 27&quot;/&gt;&lt;property id=&quot;20307&quot; value=&quot;343&quot;/&gt;&lt;/object&gt;&lt;object type=&quot;3&quot; unique_id=&quot;15921&quot;&gt;&lt;property id=&quot;20148&quot; value=&quot;5&quot;/&gt;&lt;property id=&quot;20300&quot; value=&quot;Slide 36&quot;/&gt;&lt;property id=&quot;20307&quot; value=&quot;359&quot;/&gt;&lt;/object&gt;&lt;object type=&quot;3&quot; unique_id=&quot;16265&quot;&gt;&lt;property id=&quot;20148&quot; value=&quot;5&quot;/&gt;&lt;property id=&quot;20300&quot; value=&quot;Slide 1 - &amp;quot;ADVANCED SERVICES PARTNERSHIP&amp;quot;&quot;/&gt;&lt;property id=&quot;20307&quot; value=&quot;365&quot;/&gt;&lt;/object&gt;&lt;object type=&quot;3&quot; unique_id=&quot;16828&quot;&gt;&lt;property id=&quot;20148&quot; value=&quot;5&quot;/&gt;&lt;property id=&quot;20300&quot; value=&quot;Slide 4 - &amp;quot;ADVANCED SERVICES PARTNERSHIP&amp;quot;&quot;/&gt;&lt;property id=&quot;20307&quot; value=&quot;366&quot;/&gt;&lt;/object&gt;&lt;object type=&quot;3&quot; unique_id=&quot;16829&quot;&gt;&lt;property id=&quot;20148&quot; value=&quot;5&quot;/&gt;&lt;property id=&quot;20300&quot; value=&quot;Slide 2 - &amp;quot;ADVANCED SERVICES PARTNERSHIP&amp;quot;&quot;/&gt;&lt;property id=&quot;20307&quot; value=&quot;367&quot;/&gt;&lt;/object&gt;&lt;object type=&quot;3&quot; unique_id=&quot;16830&quot;&gt;&lt;property id=&quot;20148&quot; value=&quot;5&quot;/&gt;&lt;property id=&quot;20300&quot; value=&quot;Slide 3 - &amp;quot;ADVANCED SERVICES PARTNERSHIP&amp;quot;&quot;/&gt;&lt;property id=&quot;20307&quot; value=&quot;368&quot;/&gt;&lt;/object&gt;&lt;object type=&quot;3&quot; unique_id=&quot;16831&quot;&gt;&lt;property id=&quot;20148&quot; value=&quot;5&quot;/&gt;&lt;property id=&quot;20300&quot; value=&quot;Slide 6 - &amp;quot;INTRODUCTION TO  PARTNERS&amp;quot;&quot;/&gt;&lt;property id=&quot;20307&quot; value=&quot;369&quot;/&gt;&lt;/object&gt;&lt;object type=&quot;3&quot; unique_id=&quot;16832&quot;&gt;&lt;property id=&quot;20148&quot; value=&quot;5&quot;/&gt;&lt;property id=&quot;20300&quot; value=&quot;Slide 7 - &amp;quot;INTRODUCTION TO  PARTNERS&amp;quot;&quot;/&gt;&lt;property id=&quot;20307&quot; value=&quot;370&quot;/&gt;&lt;/object&gt;&lt;object type=&quot;3&quot; unique_id=&quot;16833&quot;&gt;&lt;property id=&quot;20148&quot; value=&quot;5&quot;/&gt;&lt;property id=&quot;20300&quot; value=&quot;Slide 5 - &amp;quot;INTRODUCTION TO  PARTNERS&amp;quot;&quot;/&gt;&lt;property id=&quot;20307&quot; value=&quot;371&quot;/&gt;&lt;/object&gt;&lt;object type=&quot;3&quot; unique_id=&quot;16834&quot;&gt;&lt;property id=&quot;20148&quot; value=&quot;5&quot;/&gt;&lt;property id=&quot;20300&quot; value=&quot;Slide 8 - &amp;quot;INTRODUCTION TO  PARTNERS&amp;quot;&quot;/&gt;&lt;property id=&quot;20307&quot; value=&quot;372&quot;/&gt;&lt;/object&gt;&lt;object type=&quot;3&quot; unique_id=&quot;16835&quot;&gt;&lt;property id=&quot;20148&quot; value=&quot;5&quot;/&gt;&lt;property id=&quot;20300&quot; value=&quot;Slide 9 - &amp;quot;INTRODUCTION TO  PARTNERS&amp;quot;&quot;/&gt;&lt;property id=&quot;20307&quot; value=&quot;373&quot;/&gt;&lt;/object&gt;&lt;object type=&quot;3&quot; unique_id=&quot;16836&quot;&gt;&lt;property id=&quot;20148&quot; value=&quot;5&quot;/&gt;&lt;property id=&quot;20300&quot; value=&quot;Slide 10 - &amp;quot;INTRODUCTION TO  PARTNERS&amp;quot;&quot;/&gt;&lt;property id=&quot;20307&quot; value=&quot;374&quot;/&gt;&lt;/object&gt;&lt;object type=&quot;3&quot; unique_id=&quot;16837&quot;&gt;&lt;property id=&quot;20148&quot; value=&quot;5&quot;/&gt;&lt;property id=&quot;20300&quot; value=&quot;Slide 11&quot;/&gt;&lt;property id=&quot;20307&quot; value=&quot;375&quot;/&gt;&lt;/object&gt;&lt;object type=&quot;3&quot; unique_id=&quot;16838&quot;&gt;&lt;property id=&quot;20148&quot; value=&quot;5&quot;/&gt;&lt;property id=&quot;20300&quot; value=&quot;Slide 12&quot;/&gt;&lt;property id=&quot;20307&quot; value=&quot;376&quot;/&gt;&lt;/object&gt;&lt;object type=&quot;3&quot; unique_id=&quot;18970&quot;&gt;&lt;property id=&quot;20148&quot; value=&quot;5&quot;/&gt;&lt;property id=&quot;20300&quot; value=&quot;Slide 32&quot;/&gt;&lt;property id=&quot;20307&quot; value=&quot;378&quot;/&gt;&lt;/object&gt;&lt;object type=&quot;3&quot; unique_id=&quot;19265&quot;&gt;&lt;property id=&quot;20148&quot; value=&quot;5&quot;/&gt;&lt;property id=&quot;20300&quot; value=&quot;Slide 33&quot;/&gt;&lt;property id=&quot;20307&quot; value=&quot;379&quot;/&gt;&lt;/object&gt;&lt;object type=&quot;3&quot; unique_id=&quot;19469&quot;&gt;&lt;property id=&quot;20148&quot; value=&quot;5&quot;/&gt;&lt;property id=&quot;20300&quot; value=&quot;Slide 35&quot;/&gt;&lt;property id=&quot;20307&quot; value=&quot;380&quot;/&gt;&lt;/object&gt;&lt;object type=&quot;3&quot; unique_id=&quot;19988&quot;&gt;&lt;property id=&quot;20148&quot; value=&quot;5&quot;/&gt;&lt;property id=&quot;20300&quot; value=&quot;Slide 37&quot;/&gt;&lt;property id=&quot;20307&quot; value=&quot;383&quot;/&gt;&lt;/object&gt;&lt;object type=&quot;3&quot; unique_id=&quot;19989&quot;&gt;&lt;property id=&quot;20148&quot; value=&quot;5&quot;/&gt;&lt;property id=&quot;20300&quot; value=&quot;Slide 38&quot;/&gt;&lt;property id=&quot;20307&quot; value=&quot;384&quot;/&gt;&lt;/object&gt;&lt;object type=&quot;3&quot; unique_id=&quot;20875&quot;&gt;&lt;property id=&quot;20148&quot; value=&quot;5&quot;/&gt;&lt;property id=&quot;20300&quot; value=&quot;Slide 41 - &amp;quot;EXPLORING &amp;amp; GAINING TRACTION &amp;quot;&quot;/&gt;&lt;property id=&quot;20307&quot; value=&quot;385&quot;/&gt;&lt;/object&gt;&lt;object type=&quot;3&quot; unique_id=&quot;20876&quot;&gt;&lt;property id=&quot;20148&quot; value=&quot;5&quot;/&gt;&lt;property id=&quot;20300&quot; value=&quot;Slide 42&quot;/&gt;&lt;property id=&quot;20307&quot; value=&quot;386&quot;/&gt;&lt;/object&gt;&lt;object type=&quot;3&quot; unique_id=&quot;20877&quot;&gt;&lt;property id=&quot;20148&quot; value=&quot;5&quot;/&gt;&lt;property id=&quot;20300&quot; value=&quot;Slide 44&quot;/&gt;&lt;property id=&quot;20307&quot; value=&quot;387&quot;/&gt;&lt;/object&gt;&lt;object type=&quot;3&quot; unique_id=&quot;20878&quot;&gt;&lt;property id=&quot;20148&quot; value=&quot;5&quot;/&gt;&lt;property id=&quot;20300&quot; value=&quot;Slide 61 - &amp;quot;USING INTERACTIVE TOOLS TO BUILD TRACTION &amp;quot;&quot;/&gt;&lt;property id=&quot;20307&quot; value=&quot;388&quot;/&gt;&lt;/object&gt;&lt;object type=&quot;3&quot; unique_id=&quot;21530&quot;&gt;&lt;property id=&quot;20148&quot; value=&quot;5&quot;/&gt;&lt;property id=&quot;20300&quot; value=&quot;Slide 68&quot;/&gt;&lt;property id=&quot;20307&quot; value=&quot;392&quot;/&gt;&lt;/object&gt;&lt;object type=&quot;3&quot; unique_id=&quot;21531&quot;&gt;&lt;property id=&quot;20148&quot; value=&quot;5&quot;/&gt;&lt;property id=&quot;20300&quot; value=&quot;Slide 69&quot;/&gt;&lt;property id=&quot;20307&quot; value=&quot;393&quot;/&gt;&lt;/object&gt;&lt;object type=&quot;3&quot; unique_id=&quot;21535&quot;&gt;&lt;property id=&quot;20148&quot; value=&quot;5&quot;/&gt;&lt;property id=&quot;20300&quot; value=&quot;Slide 90 - &amp;quot;NEXT STEPS FOR THE PARTNERSHIP&amp;quot;&quot;/&gt;&lt;property id=&quot;20307&quot; value=&quot;397&quot;/&gt;&lt;/object&gt;&lt;object type=&quot;3&quot; unique_id=&quot;21694&quot;&gt;&lt;property id=&quot;20148&quot; value=&quot;5&quot;/&gt;&lt;property id=&quot;20300&quot; value=&quot;Slide 45&quot;/&gt;&lt;property id=&quot;20307&quot; value=&quot;399&quot;/&gt;&lt;/object&gt;&lt;object type=&quot;3&quot; unique_id=&quot;21695&quot;&gt;&lt;property id=&quot;20148&quot; value=&quot;5&quot;/&gt;&lt;property id=&quot;20300&quot; value=&quot;Slide 46&quot;/&gt;&lt;property id=&quot;20307&quot; value=&quot;400&quot;/&gt;&lt;/object&gt;&lt;object type=&quot;3&quot; unique_id=&quot;21696&quot;&gt;&lt;property id=&quot;20148&quot; value=&quot;5&quot;/&gt;&lt;property id=&quot;20300&quot; value=&quot;Slide 47&quot;/&gt;&lt;property id=&quot;20307&quot; value=&quot;401&quot;/&gt;&lt;/object&gt;&lt;object type=&quot;3&quot; unique_id=&quot;21697&quot;&gt;&lt;property id=&quot;20148&quot; value=&quot;5&quot;/&gt;&lt;property id=&quot;20300&quot; value=&quot;Slide 48&quot;/&gt;&lt;property id=&quot;20307&quot; value=&quot;403&quot;/&gt;&lt;/object&gt;&lt;object type=&quot;3&quot; unique_id=&quot;21698&quot;&gt;&lt;property id=&quot;20148&quot; value=&quot;5&quot;/&gt;&lt;property id=&quot;20300&quot; value=&quot;Slide 49&quot;/&gt;&lt;property id=&quot;20307&quot; value=&quot;402&quot;/&gt;&lt;/object&gt;&lt;object type=&quot;3&quot; unique_id=&quot;21699&quot;&gt;&lt;property id=&quot;20148&quot; value=&quot;5&quot;/&gt;&lt;property id=&quot;20300&quot; value=&quot;Slide 50&quot;/&gt;&lt;property id=&quot;20307&quot; value=&quot;404&quot;/&gt;&lt;/object&gt;&lt;object type=&quot;3&quot; unique_id=&quot;21700&quot;&gt;&lt;property id=&quot;20148&quot; value=&quot;5&quot;/&gt;&lt;property id=&quot;20300&quot; value=&quot;Slide 51&quot;/&gt;&lt;property id=&quot;20307&quot; value=&quot;405&quot;/&gt;&lt;/object&gt;&lt;object type=&quot;3&quot; unique_id=&quot;21701&quot;&gt;&lt;property id=&quot;20148&quot; value=&quot;5&quot;/&gt;&lt;property id=&quot;20300&quot; value=&quot;Slide 52&quot;/&gt;&lt;property id=&quot;20307&quot; value=&quot;406&quot;/&gt;&lt;/object&gt;&lt;object type=&quot;3&quot; unique_id=&quot;21702&quot;&gt;&lt;property id=&quot;20148&quot; value=&quot;5&quot;/&gt;&lt;property id=&quot;20300&quot; value=&quot;Slide 53&quot;/&gt;&lt;property id=&quot;20307&quot; value=&quot;407&quot;/&gt;&lt;/object&gt;&lt;object type=&quot;3&quot; unique_id=&quot;21703&quot;&gt;&lt;property id=&quot;20148&quot; value=&quot;5&quot;/&gt;&lt;property id=&quot;20300&quot; value=&quot;Slide 54&quot;/&gt;&lt;property id=&quot;20307&quot; value=&quot;408&quot;/&gt;&lt;/object&gt;&lt;object type=&quot;3&quot; unique_id=&quot;21704&quot;&gt;&lt;property id=&quot;20148&quot; value=&quot;5&quot;/&gt;&lt;property id=&quot;20300&quot; value=&quot;Slide 55&quot;/&gt;&lt;property id=&quot;20307&quot; value=&quot;409&quot;/&gt;&lt;/object&gt;&lt;object type=&quot;3&quot; unique_id=&quot;21705&quot;&gt;&lt;property id=&quot;20148&quot; value=&quot;5&quot;/&gt;&lt;property id=&quot;20300&quot; value=&quot;Slide 58&quot;/&gt;&lt;property id=&quot;20307&quot; value=&quot;410&quot;/&gt;&lt;/object&gt;&lt;object type=&quot;3&quot; unique_id=&quot;21708&quot;&gt;&lt;property id=&quot;20148&quot; value=&quot;5&quot;/&gt;&lt;property id=&quot;20300&quot; value=&quot;Slide 65 - &amp;quot;Gaining Traction &amp;amp; Acceleration&amp;quot;&quot;/&gt;&lt;property id=&quot;20307&quot; value=&quot;415&quot;/&gt;&lt;/object&gt;&lt;object type=&quot;3&quot; unique_id=&quot;21709&quot;&gt;&lt;property id=&quot;20148&quot; value=&quot;5&quot;/&gt;&lt;property id=&quot;20300&quot; value=&quot;Slide 67&quot;/&gt;&lt;property id=&quot;20307&quot; value=&quot;419&quot;/&gt;&lt;/object&gt;&lt;object type=&quot;3&quot; unique_id=&quot;21710&quot;&gt;&lt;property id=&quot;20148&quot; value=&quot;5&quot;/&gt;&lt;property id=&quot;20300&quot; value=&quot;Slide 70&quot;/&gt;&lt;property id=&quot;20307&quot; value=&quot;413&quot;/&gt;&lt;/object&gt;&lt;object type=&quot;3&quot; unique_id=&quot;21711&quot;&gt;&lt;property id=&quot;20148&quot; value=&quot;5&quot;/&gt;&lt;property id=&quot;20300&quot; value=&quot;Slide 71&quot;/&gt;&lt;property id=&quot;20307&quot; value=&quot;414&quot;/&gt;&lt;/object&gt;&lt;object type=&quot;3&quot; unique_id=&quot;21712&quot;&gt;&lt;property id=&quot;20148&quot; value=&quot;5&quot;/&gt;&lt;property id=&quot;20300&quot; value=&quot;Slide 73&quot;/&gt;&lt;property id=&quot;20307&quot; value=&quot;416&quot;/&gt;&lt;/object&gt;&lt;object type=&quot;3&quot; unique_id=&quot;21713&quot;&gt;&lt;property id=&quot;20148&quot; value=&quot;5&quot;/&gt;&lt;property id=&quot;20300&quot; value=&quot;Slide 76 - &amp;quot;ACCELERATION &amp;amp; EXPLOITATION &amp;quot;&quot;/&gt;&lt;property id=&quot;20307&quot; value=&quot;418&quot;/&gt;&lt;/object&gt;&lt;object type=&quot;3&quot; unique_id=&quot;21714&quot;&gt;&lt;property id=&quot;20148&quot; value=&quot;5&quot;/&gt;&lt;property id=&quot;20300&quot; value=&quot;Slide 78&quot;/&gt;&lt;property id=&quot;20307&quot; value=&quot;420&quot;/&gt;&lt;/object&gt;&lt;object type=&quot;3&quot; unique_id=&quot;21715&quot;&gt;&lt;property id=&quot;20148&quot; value=&quot;5&quot;/&gt;&lt;property id=&quot;20300&quot; value=&quot;Slide 79&quot;/&gt;&lt;property id=&quot;20307&quot; value=&quot;421&quot;/&gt;&lt;/object&gt;&lt;object type=&quot;3&quot; unique_id=&quot;21716&quot;&gt;&lt;property id=&quot;20148&quot; value=&quot;5&quot;/&gt;&lt;property id=&quot;20300&quot; value=&quot;Slide 80&quot;/&gt;&lt;property id=&quot;20307&quot; value=&quot;422&quot;/&gt;&lt;/object&gt;&lt;object type=&quot;3&quot; unique_id=&quot;21717&quot;&gt;&lt;property id=&quot;20148&quot; value=&quot;5&quot;/&gt;&lt;property id=&quot;20300&quot; value=&quot;Slide 81&quot;/&gt;&lt;property id=&quot;20307&quot; value=&quot;417&quot;/&gt;&lt;/object&gt;&lt;object type=&quot;3&quot; unique_id=&quot;21718&quot;&gt;&lt;property id=&quot;20148&quot; value=&quot;5&quot;/&gt;&lt;property id=&quot;20300&quot; value=&quot;Slide 82&quot;/&gt;&lt;property id=&quot;20307&quot; value=&quot;423&quot;/&gt;&lt;/object&gt;&lt;object type=&quot;3&quot; unique_id=&quot;21719&quot;&gt;&lt;property id=&quot;20148&quot; value=&quot;5&quot;/&gt;&lt;property id=&quot;20300&quot; value=&quot;Slide 84&quot;/&gt;&lt;property id=&quot;20307&quot; value=&quot;424&quot;/&gt;&lt;/object&gt;&lt;object type=&quot;3&quot; unique_id=&quot;21720&quot;&gt;&lt;property id=&quot;20148&quot; value=&quot;5&quot;/&gt;&lt;property id=&quot;20300&quot; value=&quot;Slide 92&quot;/&gt;&lt;property id=&quot;20307&quot; value=&quot;425&quot;/&gt;&lt;/object&gt;&lt;object type=&quot;3&quot; unique_id=&quot;21722&quot;&gt;&lt;property id=&quot;20148&quot; value=&quot;5&quot;/&gt;&lt;property id=&quot;20300&quot; value=&quot;Slide 91&quot;/&gt;&lt;property id=&quot;20307&quot; value=&quot;426&quot;/&gt;&lt;/object&gt;&lt;object type=&quot;3&quot; unique_id=&quot;22674&quot;&gt;&lt;property id=&quot;20148&quot; value=&quot;5&quot;/&gt;&lt;property id=&quot;20300&quot; value=&quot;Slide 62&quot;/&gt;&lt;property id=&quot;20307&quot; value=&quot;428&quot;/&gt;&lt;/object&gt;&lt;object type=&quot;3&quot; unique_id=&quot;22675&quot;&gt;&lt;property id=&quot;20148&quot; value=&quot;5&quot;/&gt;&lt;property id=&quot;20300&quot; value=&quot;Slide 63&quot;/&gt;&lt;property id=&quot;20307&quot; value=&quot;429&quot;/&gt;&lt;/object&gt;&lt;object type=&quot;3&quot; unique_id=&quot;23045&quot;&gt;&lt;property id=&quot;20148&quot; value=&quot;5&quot;/&gt;&lt;property id=&quot;20300&quot; value=&quot;Slide 13&quot;/&gt;&lt;property id=&quot;20307&quot; value=&quot;430&quot;/&gt;&lt;/object&gt;&lt;object type=&quot;3&quot; unique_id=&quot;23047&quot;&gt;&lt;property id=&quot;20148&quot; value=&quot;5&quot;/&gt;&lt;property id=&quot;20300&quot; value=&quot;Slide 93&quot;/&gt;&lt;property id=&quot;20307&quot; value=&quot;431&quot;/&gt;&lt;/object&gt;&lt;object type=&quot;3&quot; unique_id=&quot;23048&quot;&gt;&lt;property id=&quot;20148&quot; value=&quot;5&quot;/&gt;&lt;property id=&quot;20300&quot; value=&quot;Slide 94&quot;/&gt;&lt;property id=&quot;20307&quot; value=&quot;432&quot;/&gt;&lt;/object&gt;&lt;object type=&quot;3&quot; unique_id=&quot;23049&quot;&gt;&lt;property id=&quot;20148&quot; value=&quot;5&quot;/&gt;&lt;property id=&quot;20300&quot; value=&quot;Slide 95&quot;/&gt;&lt;property id=&quot;20307&quot; value=&quot;433&quot;/&gt;&lt;/object&gt;&lt;object type=&quot;3&quot; unique_id=&quot;23801&quot;&gt;&lt;property id=&quot;20148&quot; value=&quot;5&quot;/&gt;&lt;property id=&quot;20300&quot; value=&quot;Slide 14&quot;/&gt;&lt;property id=&quot;20307&quot; value=&quot;434&quot;/&gt;&lt;/object&gt;&lt;object type=&quot;3&quot; unique_id=&quot;24106&quot;&gt;&lt;property id=&quot;20148&quot; value=&quot;5&quot;/&gt;&lt;property id=&quot;20300&quot; value=&quot;Slide 15 - &amp;quot;ADVANCED SERVICES PARTNERSHIP&amp;quot;&quot;/&gt;&lt;property id=&quot;20307&quot; value=&quot;436&quot;/&gt;&lt;/object&gt;&lt;object type=&quot;3&quot; unique_id=&quot;24492&quot;&gt;&lt;property id=&quot;20148&quot; value=&quot;5&quot;/&gt;&lt;property id=&quot;20300&quot; value=&quot;Slide 40 - &amp;quot;ADVANCED SERVICES PARTNERSHIP&amp;quot;&quot;/&gt;&lt;property id=&quot;20307&quot; value=&quot;437&quot;/&gt;&lt;/object&gt;&lt;object type=&quot;3&quot; unique_id=&quot;25064&quot;&gt;&lt;property id=&quot;20148&quot; value=&quot;5&quot;/&gt;&lt;property id=&quot;20300&quot; value=&quot;Slide 34&quot;/&gt;&lt;property id=&quot;20307&quot; value=&quot;438&quot;/&gt;&lt;/object&gt;&lt;object type=&quot;3&quot; unique_id=&quot;25381&quot;&gt;&lt;property id=&quot;20148&quot; value=&quot;5&quot;/&gt;&lt;property id=&quot;20300&quot; value=&quot;Slide 39&quot;/&gt;&lt;property id=&quot;20307&quot; value=&quot;439&quot;/&gt;&lt;/object&gt;&lt;object type=&quot;3&quot; unique_id=&quot;25382&quot;&gt;&lt;property id=&quot;20148&quot; value=&quot;5&quot;/&gt;&lt;property id=&quot;20300&quot; value=&quot;Slide 43&quot;/&gt;&lt;property id=&quot;20307&quot; value=&quot;440&quot;/&gt;&lt;/object&gt;&lt;object type=&quot;3&quot; unique_id=&quot;27003&quot;&gt;&lt;property id=&quot;20148&quot; value=&quot;5&quot;/&gt;&lt;property id=&quot;20300&quot; value=&quot;Slide 56&quot;/&gt;&lt;property id=&quot;20307&quot; value=&quot;443&quot;/&gt;&lt;/object&gt;&lt;object type=&quot;3&quot; unique_id=&quot;27004&quot;&gt;&lt;property id=&quot;20148&quot; value=&quot;5&quot;/&gt;&lt;property id=&quot;20300&quot; value=&quot;Slide 57&quot;/&gt;&lt;property id=&quot;20307&quot; value=&quot;446&quot;/&gt;&lt;/object&gt;&lt;object type=&quot;3&quot; unique_id=&quot;27005&quot;&gt;&lt;property id=&quot;20148&quot; value=&quot;5&quot;/&gt;&lt;property id=&quot;20300&quot; value=&quot;Slide 59&quot;/&gt;&lt;property id=&quot;20307&quot; value=&quot;444&quot;/&gt;&lt;/object&gt;&lt;object type=&quot;3&quot; unique_id=&quot;27006&quot;&gt;&lt;property id=&quot;20148&quot; value=&quot;5&quot;/&gt;&lt;property id=&quot;20300&quot; value=&quot;Slide 60 - &amp;quot;ADVANCED SERVICES PARTNERSHIP&amp;quot;&quot;/&gt;&lt;property id=&quot;20307&quot; value=&quot;442&quot;/&gt;&lt;/object&gt;&lt;object type=&quot;3&quot; unique_id=&quot;27007&quot;&gt;&lt;property id=&quot;20148&quot; value=&quot;5&quot;/&gt;&lt;property id=&quot;20300&quot; value=&quot;Slide 64 - &amp;quot;ADVANCED SERVICES PARTNERSHIP&amp;quot;&quot;/&gt;&lt;property id=&quot;20307&quot; value=&quot;445&quot;/&gt;&lt;/object&gt;&lt;object type=&quot;3&quot; unique_id=&quot;27008&quot;&gt;&lt;property id=&quot;20148&quot; value=&quot;5&quot;/&gt;&lt;property id=&quot;20300&quot; value=&quot;Slide 75 - &amp;quot;ADVANCED SERVICES PARTNERSHIP&amp;quot;&quot;/&gt;&lt;property id=&quot;20307&quot; value=&quot;448&quot;/&gt;&lt;/object&gt;&lt;object type=&quot;3&quot; unique_id=&quot;27009&quot;&gt;&lt;property id=&quot;20148&quot; value=&quot;5&quot;/&gt;&lt;property id=&quot;20300&quot; value=&quot;Slide 66&quot;/&gt;&lt;property id=&quot;20307&quot; value=&quot;441&quot;/&gt;&lt;/object&gt;&lt;object type=&quot;3&quot; unique_id=&quot;27010&quot;&gt;&lt;property id=&quot;20148&quot; value=&quot;5&quot;/&gt;&lt;property id=&quot;20300&quot; value=&quot;Slide 74&quot;/&gt;&lt;property id=&quot;20307&quot; value=&quot;447&quot;/&gt;&lt;/object&gt;&lt;object type=&quot;3&quot; unique_id=&quot;27011&quot;&gt;&lt;property id=&quot;20148&quot; value=&quot;5&quot;/&gt;&lt;property id=&quot;20300&quot; value=&quot;Slide 77&quot;/&gt;&lt;property id=&quot;20307&quot; value=&quot;449&quot;/&gt;&lt;/object&gt;&lt;object type=&quot;3&quot; unique_id=&quot;27822&quot;&gt;&lt;property id=&quot;20148&quot; value=&quot;5&quot;/&gt;&lt;property id=&quot;20300&quot; value=&quot;Slide 72&quot;/&gt;&lt;property id=&quot;20307&quot; value=&quot;450&quot;/&gt;&lt;/object&gt;&lt;object type=&quot;3&quot; unique_id=&quot;27823&quot;&gt;&lt;property id=&quot;20148&quot; value=&quot;5&quot;/&gt;&lt;property id=&quot;20300&quot; value=&quot;Slide 83&quot;/&gt;&lt;property id=&quot;20307&quot; value=&quot;451&quot;/&gt;&lt;/object&gt;&lt;object type=&quot;3&quot; unique_id=&quot;27824&quot;&gt;&lt;property id=&quot;20148&quot; value=&quot;5&quot;/&gt;&lt;property id=&quot;20300&quot; value=&quot;Slide 85&quot;/&gt;&lt;property id=&quot;20307&quot; value=&quot;452&quot;/&gt;&lt;/object&gt;&lt;object type=&quot;3&quot; unique_id=&quot;27825&quot;&gt;&lt;property id=&quot;20148&quot; value=&quot;5&quot;/&gt;&lt;property id=&quot;20300&quot; value=&quot;Slide 86 - &amp;quot;ADVANCED SERVICES PARTNERSHIP&amp;quot;&quot;/&gt;&lt;property id=&quot;20307&quot; value=&quot;453&quot;/&gt;&lt;/object&gt;&lt;object type=&quot;3&quot; unique_id=&quot;28396&quot;&gt;&lt;property id=&quot;20148&quot; value=&quot;5&quot;/&gt;&lt;property id=&quot;20300&quot; value=&quot;Slide 87 - &amp;quot;Developing the Transformation Roadmap&amp;quot;&quot;/&gt;&lt;property id=&quot;20307&quot; value=&quot;454&quot;/&gt;&lt;/object&gt;&lt;object type=&quot;3&quot; unique_id=&quot;28397&quot;&gt;&lt;property id=&quot;20148&quot; value=&quot;5&quot;/&gt;&lt;property id=&quot;20300&quot; value=&quot;Slide 88&quot;/&gt;&lt;property id=&quot;20307&quot; value=&quot;455&quot;/&gt;&lt;/object&gt;&lt;object type=&quot;3&quot; unique_id=&quot;28398&quot;&gt;&lt;property id=&quot;20148&quot; value=&quot;5&quot;/&gt;&lt;property id=&quot;20300&quot; value=&quot;Slide 89 - &amp;quot;ADVANCED SERVICES PARTNERSHIP&amp;quot;&quot;/&gt;&lt;property id=&quot;20307&quot; value=&quot;456&quot;/&gt;&lt;/object&gt;&lt;/object&gt;&lt;object type=&quot;8&quot; unique_id=&quot;1001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18769</TotalTime>
  <Words>701</Words>
  <Application>Microsoft Office PowerPoint</Application>
  <PresentationFormat>On-screen Show (4:3)</PresentationFormat>
  <Paragraphs>220</Paragraphs>
  <Slides>25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Snakes &amp; Ladders in Servitization Using a Game to Capture Inhibitors and Enablers of Transformation</vt:lpstr>
      <vt:lpstr>Advanced Services Partnership</vt:lpstr>
      <vt:lpstr>What are Advanced Services?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Poll</vt:lpstr>
      <vt:lpstr>Snakes and Ladders</vt:lpstr>
      <vt:lpstr>PowerPoint Presentation</vt:lpstr>
      <vt:lpstr>Snakes and Ladders</vt:lpstr>
      <vt:lpstr>PowerPoint Presentation</vt:lpstr>
      <vt:lpstr>PowerPoint Presentation</vt:lpstr>
      <vt:lpstr>PowerPoint Presentation</vt:lpstr>
      <vt:lpstr>Findings - Exploration</vt:lpstr>
      <vt:lpstr>Findings - Engagement</vt:lpstr>
      <vt:lpstr>Findings - Expansion</vt:lpstr>
      <vt:lpstr>Findings - Exploitation</vt:lpstr>
      <vt:lpstr>Poll</vt:lpstr>
    </vt:vector>
  </TitlesOfParts>
  <Company>modus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MADE TO SERVE</dc:title>
  <dc:creator>pippa jones</dc:creator>
  <cp:lastModifiedBy>Gabriella Herzberg</cp:lastModifiedBy>
  <cp:revision>449</cp:revision>
  <cp:lastPrinted>2018-04-16T02:24:31Z</cp:lastPrinted>
  <dcterms:created xsi:type="dcterms:W3CDTF">2015-10-16T15:18:01Z</dcterms:created>
  <dcterms:modified xsi:type="dcterms:W3CDTF">2019-01-22T17:02:21Z</dcterms:modified>
</cp:coreProperties>
</file>