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8" r:id="rId3"/>
    <p:sldId id="289" r:id="rId4"/>
    <p:sldId id="290" r:id="rId5"/>
    <p:sldId id="291" r:id="rId6"/>
    <p:sldId id="292" r:id="rId7"/>
    <p:sldId id="293" r:id="rId8"/>
    <p:sldId id="259" r:id="rId9"/>
    <p:sldId id="261" r:id="rId10"/>
    <p:sldId id="262" r:id="rId11"/>
    <p:sldId id="270" r:id="rId12"/>
    <p:sldId id="263" r:id="rId13"/>
    <p:sldId id="264" r:id="rId14"/>
    <p:sldId id="275" r:id="rId15"/>
    <p:sldId id="271" r:id="rId16"/>
    <p:sldId id="274" r:id="rId17"/>
    <p:sldId id="295" r:id="rId18"/>
    <p:sldId id="296" r:id="rId19"/>
    <p:sldId id="300" r:id="rId20"/>
    <p:sldId id="299" r:id="rId21"/>
    <p:sldId id="301" r:id="rId22"/>
    <p:sldId id="302" r:id="rId23"/>
    <p:sldId id="303" r:id="rId24"/>
    <p:sldId id="304" r:id="rId25"/>
    <p:sldId id="305" r:id="rId26"/>
    <p:sldId id="306" r:id="rId27"/>
    <p:sldId id="307" r:id="rId28"/>
    <p:sldId id="294" r:id="rId29"/>
    <p:sldId id="277" r:id="rId30"/>
    <p:sldId id="283" r:id="rId31"/>
    <p:sldId id="278" r:id="rId32"/>
    <p:sldId id="279" r:id="rId33"/>
    <p:sldId id="276" r:id="rId34"/>
    <p:sldId id="280" r:id="rId35"/>
    <p:sldId id="281" r:id="rId36"/>
    <p:sldId id="282" r:id="rId37"/>
    <p:sldId id="272" r:id="rId38"/>
    <p:sldId id="284" r:id="rId39"/>
    <p:sldId id="286" r:id="rId40"/>
    <p:sldId id="298" r:id="rId41"/>
    <p:sldId id="297" r:id="rId42"/>
    <p:sldId id="285" r:id="rId43"/>
    <p:sldId id="308" r:id="rId44"/>
    <p:sldId id="288" r:id="rId45"/>
    <p:sldId id="273" r:id="rId46"/>
    <p:sldId id="267"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7719D5-80D4-4B36-9C02-F46438DCC267}">
          <p14:sldIdLst>
            <p14:sldId id="256"/>
            <p14:sldId id="258"/>
            <p14:sldId id="289"/>
            <p14:sldId id="290"/>
            <p14:sldId id="291"/>
            <p14:sldId id="292"/>
            <p14:sldId id="293"/>
            <p14:sldId id="259"/>
            <p14:sldId id="261"/>
            <p14:sldId id="262"/>
            <p14:sldId id="270"/>
            <p14:sldId id="263"/>
            <p14:sldId id="264"/>
            <p14:sldId id="275"/>
            <p14:sldId id="271"/>
            <p14:sldId id="274"/>
            <p14:sldId id="295"/>
            <p14:sldId id="296"/>
            <p14:sldId id="300"/>
            <p14:sldId id="299"/>
            <p14:sldId id="301"/>
            <p14:sldId id="302"/>
            <p14:sldId id="303"/>
            <p14:sldId id="304"/>
            <p14:sldId id="305"/>
            <p14:sldId id="306"/>
            <p14:sldId id="307"/>
            <p14:sldId id="294"/>
            <p14:sldId id="277"/>
            <p14:sldId id="283"/>
            <p14:sldId id="278"/>
            <p14:sldId id="279"/>
            <p14:sldId id="276"/>
            <p14:sldId id="280"/>
            <p14:sldId id="281"/>
            <p14:sldId id="282"/>
            <p14:sldId id="272"/>
            <p14:sldId id="284"/>
            <p14:sldId id="286"/>
            <p14:sldId id="298"/>
            <p14:sldId id="297"/>
            <p14:sldId id="285"/>
            <p14:sldId id="308"/>
            <p14:sldId id="288"/>
            <p14:sldId id="273"/>
            <p14:sldId id="2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181"/>
    <a:srgbClr val="9FF57D"/>
    <a:srgbClr val="88DB6B"/>
    <a:srgbClr val="4B3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24" autoAdjust="0"/>
  </p:normalViewPr>
  <p:slideViewPr>
    <p:cSldViewPr>
      <p:cViewPr varScale="1">
        <p:scale>
          <a:sx n="93" d="100"/>
          <a:sy n="93" d="100"/>
        </p:scale>
        <p:origin x="979" y="79"/>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D2251C-8711-483C-B6FC-02C24FC1FA5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3351B39-26B9-494E-8518-950EF4B7890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C0DB02B-4314-42ED-9CD1-7582D8E0EA2D}" type="datetimeFigureOut">
              <a:rPr lang="en-US" smtClean="0"/>
              <a:t>4/23/2018</a:t>
            </a:fld>
            <a:endParaRPr lang="en-US"/>
          </a:p>
        </p:txBody>
      </p:sp>
      <p:sp>
        <p:nvSpPr>
          <p:cNvPr id="4" name="Footer Placeholder 3">
            <a:extLst>
              <a:ext uri="{FF2B5EF4-FFF2-40B4-BE49-F238E27FC236}">
                <a16:creationId xmlns:a16="http://schemas.microsoft.com/office/drawing/2014/main" id="{ED6CF1DA-9D81-4A37-A4E2-97A3686F409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4A7138-E0DF-48BB-8056-087C07D25B7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44C3398-627B-4937-84B8-7F62B7BBC4A1}" type="slidenum">
              <a:rPr lang="en-US" smtClean="0"/>
              <a:t>‹#›</a:t>
            </a:fld>
            <a:endParaRPr lang="en-US"/>
          </a:p>
        </p:txBody>
      </p:sp>
    </p:spTree>
    <p:extLst>
      <p:ext uri="{BB962C8B-B14F-4D97-AF65-F5344CB8AC3E}">
        <p14:creationId xmlns:p14="http://schemas.microsoft.com/office/powerpoint/2010/main" val="3342865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8A205E-89B2-488C-AD47-FEFE751E36EA}" type="datetimeFigureOut">
              <a:rPr lang="en-US" smtClean="0"/>
              <a:t>4/23/2018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9BCB9F4-2A44-4DA4-997C-F4F4A9BCEA9C}" type="slidenum">
              <a:rPr lang="en-US" smtClean="0"/>
              <a:t>‹#›</a:t>
            </a:fld>
            <a:endParaRPr lang="en-US"/>
          </a:p>
        </p:txBody>
      </p:sp>
    </p:spTree>
    <p:extLst>
      <p:ext uri="{BB962C8B-B14F-4D97-AF65-F5344CB8AC3E}">
        <p14:creationId xmlns:p14="http://schemas.microsoft.com/office/powerpoint/2010/main" val="194420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CB9F4-2A44-4DA4-997C-F4F4A9BCEA9C}" type="slidenum">
              <a:rPr lang="en-US" smtClean="0"/>
              <a:t>2</a:t>
            </a:fld>
            <a:endParaRPr lang="en-US"/>
          </a:p>
        </p:txBody>
      </p:sp>
    </p:spTree>
    <p:extLst>
      <p:ext uri="{BB962C8B-B14F-4D97-AF65-F5344CB8AC3E}">
        <p14:creationId xmlns:p14="http://schemas.microsoft.com/office/powerpoint/2010/main" val="396355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CB9F4-2A44-4DA4-997C-F4F4A9BCEA9C}" type="slidenum">
              <a:rPr lang="en-US" smtClean="0"/>
              <a:t>3</a:t>
            </a:fld>
            <a:endParaRPr lang="en-US"/>
          </a:p>
        </p:txBody>
      </p:sp>
    </p:spTree>
    <p:extLst>
      <p:ext uri="{BB962C8B-B14F-4D97-AF65-F5344CB8AC3E}">
        <p14:creationId xmlns:p14="http://schemas.microsoft.com/office/powerpoint/2010/main" val="400887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CB9F4-2A44-4DA4-997C-F4F4A9BCEA9C}" type="slidenum">
              <a:rPr lang="en-US" smtClean="0"/>
              <a:t>4</a:t>
            </a:fld>
            <a:endParaRPr lang="en-US"/>
          </a:p>
        </p:txBody>
      </p:sp>
    </p:spTree>
    <p:extLst>
      <p:ext uri="{BB962C8B-B14F-4D97-AF65-F5344CB8AC3E}">
        <p14:creationId xmlns:p14="http://schemas.microsoft.com/office/powerpoint/2010/main" val="152622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CB9F4-2A44-4DA4-997C-F4F4A9BCEA9C}" type="slidenum">
              <a:rPr lang="en-US" smtClean="0"/>
              <a:t>5</a:t>
            </a:fld>
            <a:endParaRPr lang="en-US"/>
          </a:p>
        </p:txBody>
      </p:sp>
    </p:spTree>
    <p:extLst>
      <p:ext uri="{BB962C8B-B14F-4D97-AF65-F5344CB8AC3E}">
        <p14:creationId xmlns:p14="http://schemas.microsoft.com/office/powerpoint/2010/main" val="73954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CB9F4-2A44-4DA4-997C-F4F4A9BCEA9C}" type="slidenum">
              <a:rPr lang="en-US" smtClean="0"/>
              <a:t>6</a:t>
            </a:fld>
            <a:endParaRPr lang="en-US"/>
          </a:p>
        </p:txBody>
      </p:sp>
    </p:spTree>
    <p:extLst>
      <p:ext uri="{BB962C8B-B14F-4D97-AF65-F5344CB8AC3E}">
        <p14:creationId xmlns:p14="http://schemas.microsoft.com/office/powerpoint/2010/main" val="372664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CB9F4-2A44-4DA4-997C-F4F4A9BCEA9C}" type="slidenum">
              <a:rPr lang="en-US" smtClean="0"/>
              <a:t>7</a:t>
            </a:fld>
            <a:endParaRPr lang="en-US"/>
          </a:p>
        </p:txBody>
      </p:sp>
    </p:spTree>
    <p:extLst>
      <p:ext uri="{BB962C8B-B14F-4D97-AF65-F5344CB8AC3E}">
        <p14:creationId xmlns:p14="http://schemas.microsoft.com/office/powerpoint/2010/main" val="2315299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three guidance documents primarily address laboratory requirements for sample receipt, analysis, and reporting.  Requirements are program specific and reflect rules and regulations specific to the drinking water program.  Laboratories need to be aware there situations in which drinking water rules and regulations applying to laboratories which are more stringent than the TNI Standards.  I think most laboratories understand this, but there we received a few questions related to this issue.  For example, the TNI specifies the sample label must have a unique identifier only.   Appendix A, Figure A-1 of the Certification Manual for Laboratories analyzing Drinking Water  has requirements for sample labels which include the sample location, date and time of sample collection, </a:t>
            </a:r>
            <a:r>
              <a:rPr lang="en-US" dirty="0" err="1"/>
              <a:t>etc</a:t>
            </a:r>
            <a:r>
              <a:rPr lang="en-US" dirty="0"/>
              <a:t>…  This is more stringent than what the TNI Standard requires, which is why we included it.</a:t>
            </a:r>
          </a:p>
          <a:p>
            <a:endParaRPr lang="en-US" dirty="0"/>
          </a:p>
        </p:txBody>
      </p:sp>
      <p:sp>
        <p:nvSpPr>
          <p:cNvPr id="4" name="Slide Number Placeholder 3"/>
          <p:cNvSpPr>
            <a:spLocks noGrp="1"/>
          </p:cNvSpPr>
          <p:nvPr>
            <p:ph type="sldNum" sz="quarter" idx="10"/>
          </p:nvPr>
        </p:nvSpPr>
        <p:spPr/>
        <p:txBody>
          <a:bodyPr/>
          <a:lstStyle/>
          <a:p>
            <a:fld id="{C9BCB9F4-2A44-4DA4-997C-F4F4A9BCEA9C}" type="slidenum">
              <a:rPr lang="en-US" smtClean="0"/>
              <a:t>8</a:t>
            </a:fld>
            <a:endParaRPr lang="en-US"/>
          </a:p>
        </p:txBody>
      </p:sp>
    </p:spTree>
    <p:extLst>
      <p:ext uri="{BB962C8B-B14F-4D97-AF65-F5344CB8AC3E}">
        <p14:creationId xmlns:p14="http://schemas.microsoft.com/office/powerpoint/2010/main" val="123427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three guidance documents primarily address laboratory requirements for sample receipt, analysis, and reporting.  Requirements are program specific and reflect rules and regulations specific to the drinking water program.  Laboratories need to be aware there situations in which drinking water rules and regulations applying to laboratories which are more stringent than the TNI Standards.  I think most laboratories understand this, but there we received a few questions related to this issue.  For example, the TNI specifies the sample label must have a unique identifier only.   Appendix A, Figure A-1 of the Certification Manual for Laboratories analyzing Drinking Water  has requirements for sample labels which include the sample location, date and time of sample collection, </a:t>
            </a:r>
            <a:r>
              <a:rPr lang="en-US" dirty="0" err="1"/>
              <a:t>etc</a:t>
            </a:r>
            <a:r>
              <a:rPr lang="en-US" dirty="0"/>
              <a:t>…  This is more stringent than what the TNI Standard requires, which is why we included it.</a:t>
            </a:r>
          </a:p>
          <a:p>
            <a:endParaRPr lang="en-US" dirty="0"/>
          </a:p>
        </p:txBody>
      </p:sp>
      <p:sp>
        <p:nvSpPr>
          <p:cNvPr id="4" name="Slide Number Placeholder 3"/>
          <p:cNvSpPr>
            <a:spLocks noGrp="1"/>
          </p:cNvSpPr>
          <p:nvPr>
            <p:ph type="sldNum" sz="quarter" idx="10"/>
          </p:nvPr>
        </p:nvSpPr>
        <p:spPr/>
        <p:txBody>
          <a:bodyPr/>
          <a:lstStyle/>
          <a:p>
            <a:fld id="{C9BCB9F4-2A44-4DA4-997C-F4F4A9BCEA9C}" type="slidenum">
              <a:rPr lang="en-US" smtClean="0"/>
              <a:t>14</a:t>
            </a:fld>
            <a:endParaRPr lang="en-US"/>
          </a:p>
        </p:txBody>
      </p:sp>
    </p:spTree>
    <p:extLst>
      <p:ext uri="{BB962C8B-B14F-4D97-AF65-F5344CB8AC3E}">
        <p14:creationId xmlns:p14="http://schemas.microsoft.com/office/powerpoint/2010/main" val="152956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87FF95-87DD-4807-9AF3-D37894267A79}"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E939A-0524-4387-83BA-1A4C8C7B7CE8}" type="slidenum">
              <a:rPr lang="en-US" smtClean="0"/>
              <a:t>‹#›</a:t>
            </a:fld>
            <a:endParaRPr lang="en-US"/>
          </a:p>
        </p:txBody>
      </p:sp>
    </p:spTree>
    <p:extLst>
      <p:ext uri="{BB962C8B-B14F-4D97-AF65-F5344CB8AC3E}">
        <p14:creationId xmlns:p14="http://schemas.microsoft.com/office/powerpoint/2010/main" val="121785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7FF95-87DD-4807-9AF3-D37894267A79}"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E939A-0524-4387-83BA-1A4C8C7B7CE8}" type="slidenum">
              <a:rPr lang="en-US" smtClean="0"/>
              <a:t>‹#›</a:t>
            </a:fld>
            <a:endParaRPr lang="en-US"/>
          </a:p>
        </p:txBody>
      </p:sp>
    </p:spTree>
    <p:extLst>
      <p:ext uri="{BB962C8B-B14F-4D97-AF65-F5344CB8AC3E}">
        <p14:creationId xmlns:p14="http://schemas.microsoft.com/office/powerpoint/2010/main" val="345634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7FF95-87DD-4807-9AF3-D37894267A79}"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E939A-0524-4387-83BA-1A4C8C7B7CE8}" type="slidenum">
              <a:rPr lang="en-US" smtClean="0"/>
              <a:t>‹#›</a:t>
            </a:fld>
            <a:endParaRPr lang="en-US"/>
          </a:p>
        </p:txBody>
      </p:sp>
    </p:spTree>
    <p:extLst>
      <p:ext uri="{BB962C8B-B14F-4D97-AF65-F5344CB8AC3E}">
        <p14:creationId xmlns:p14="http://schemas.microsoft.com/office/powerpoint/2010/main" val="2114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87FF95-87DD-4807-9AF3-D37894267A79}"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E939A-0524-4387-83BA-1A4C8C7B7CE8}" type="slidenum">
              <a:rPr lang="en-US" smtClean="0"/>
              <a:t>‹#›</a:t>
            </a:fld>
            <a:endParaRPr lang="en-US"/>
          </a:p>
        </p:txBody>
      </p:sp>
    </p:spTree>
    <p:extLst>
      <p:ext uri="{BB962C8B-B14F-4D97-AF65-F5344CB8AC3E}">
        <p14:creationId xmlns:p14="http://schemas.microsoft.com/office/powerpoint/2010/main" val="99448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7FF95-87DD-4807-9AF3-D37894267A79}"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4E939A-0524-4387-83BA-1A4C8C7B7CE8}" type="slidenum">
              <a:rPr lang="en-US" smtClean="0"/>
              <a:t>‹#›</a:t>
            </a:fld>
            <a:endParaRPr lang="en-US"/>
          </a:p>
        </p:txBody>
      </p:sp>
    </p:spTree>
    <p:extLst>
      <p:ext uri="{BB962C8B-B14F-4D97-AF65-F5344CB8AC3E}">
        <p14:creationId xmlns:p14="http://schemas.microsoft.com/office/powerpoint/2010/main" val="94345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87FF95-87DD-4807-9AF3-D37894267A79}"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E939A-0524-4387-83BA-1A4C8C7B7CE8}" type="slidenum">
              <a:rPr lang="en-US" smtClean="0"/>
              <a:t>‹#›</a:t>
            </a:fld>
            <a:endParaRPr lang="en-US"/>
          </a:p>
        </p:txBody>
      </p:sp>
    </p:spTree>
    <p:extLst>
      <p:ext uri="{BB962C8B-B14F-4D97-AF65-F5344CB8AC3E}">
        <p14:creationId xmlns:p14="http://schemas.microsoft.com/office/powerpoint/2010/main" val="348392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87FF95-87DD-4807-9AF3-D37894267A79}"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4E939A-0524-4387-83BA-1A4C8C7B7CE8}" type="slidenum">
              <a:rPr lang="en-US" smtClean="0"/>
              <a:t>‹#›</a:t>
            </a:fld>
            <a:endParaRPr lang="en-US"/>
          </a:p>
        </p:txBody>
      </p:sp>
    </p:spTree>
    <p:extLst>
      <p:ext uri="{BB962C8B-B14F-4D97-AF65-F5344CB8AC3E}">
        <p14:creationId xmlns:p14="http://schemas.microsoft.com/office/powerpoint/2010/main" val="174175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87FF95-87DD-4807-9AF3-D37894267A79}"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4E939A-0524-4387-83BA-1A4C8C7B7CE8}" type="slidenum">
              <a:rPr lang="en-US" smtClean="0"/>
              <a:t>‹#›</a:t>
            </a:fld>
            <a:endParaRPr lang="en-US"/>
          </a:p>
        </p:txBody>
      </p:sp>
    </p:spTree>
    <p:extLst>
      <p:ext uri="{BB962C8B-B14F-4D97-AF65-F5344CB8AC3E}">
        <p14:creationId xmlns:p14="http://schemas.microsoft.com/office/powerpoint/2010/main" val="144720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7FF95-87DD-4807-9AF3-D37894267A79}"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4E939A-0524-4387-83BA-1A4C8C7B7CE8}" type="slidenum">
              <a:rPr lang="en-US" smtClean="0"/>
              <a:t>‹#›</a:t>
            </a:fld>
            <a:endParaRPr lang="en-US"/>
          </a:p>
        </p:txBody>
      </p:sp>
    </p:spTree>
    <p:extLst>
      <p:ext uri="{BB962C8B-B14F-4D97-AF65-F5344CB8AC3E}">
        <p14:creationId xmlns:p14="http://schemas.microsoft.com/office/powerpoint/2010/main" val="394231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7FF95-87DD-4807-9AF3-D37894267A79}"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E939A-0524-4387-83BA-1A4C8C7B7CE8}" type="slidenum">
              <a:rPr lang="en-US" smtClean="0"/>
              <a:t>‹#›</a:t>
            </a:fld>
            <a:endParaRPr lang="en-US"/>
          </a:p>
        </p:txBody>
      </p:sp>
    </p:spTree>
    <p:extLst>
      <p:ext uri="{BB962C8B-B14F-4D97-AF65-F5344CB8AC3E}">
        <p14:creationId xmlns:p14="http://schemas.microsoft.com/office/powerpoint/2010/main" val="237965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87FF95-87DD-4807-9AF3-D37894267A79}"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4E939A-0524-4387-83BA-1A4C8C7B7CE8}" type="slidenum">
              <a:rPr lang="en-US" smtClean="0"/>
              <a:t>‹#›</a:t>
            </a:fld>
            <a:endParaRPr lang="en-US"/>
          </a:p>
        </p:txBody>
      </p:sp>
    </p:spTree>
    <p:extLst>
      <p:ext uri="{BB962C8B-B14F-4D97-AF65-F5344CB8AC3E}">
        <p14:creationId xmlns:p14="http://schemas.microsoft.com/office/powerpoint/2010/main" val="278405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7FF95-87DD-4807-9AF3-D37894267A79}" type="datetimeFigureOut">
              <a:rPr lang="en-US" smtClean="0"/>
              <a:t>4/23/2018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E939A-0524-4387-83BA-1A4C8C7B7CE8}" type="slidenum">
              <a:rPr lang="en-US" smtClean="0"/>
              <a:t>‹#›</a:t>
            </a:fld>
            <a:endParaRPr lang="en-US"/>
          </a:p>
        </p:txBody>
      </p:sp>
    </p:spTree>
    <p:extLst>
      <p:ext uri="{BB962C8B-B14F-4D97-AF65-F5344CB8AC3E}">
        <p14:creationId xmlns:p14="http://schemas.microsoft.com/office/powerpoint/2010/main" val="4255054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Jessica.Hoch@tceq.texas.gov" TargetMode="External"/><Relationship Id="rId1" Type="http://schemas.openxmlformats.org/officeDocument/2006/relationships/slideLayout" Target="../slideLayouts/slideLayout1.xml"/><Relationship Id="rId4" Type="http://schemas.openxmlformats.org/officeDocument/2006/relationships/hyperlink" Target="mailto:Gary.Regner@tceq.texas.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mailto:Gary.Regner@tceq.texas.gov"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305800" cy="2438400"/>
          </a:xfrm>
        </p:spPr>
        <p:txBody>
          <a:bodyPr>
            <a:normAutofit fontScale="90000"/>
          </a:bodyPr>
          <a:lstStyle/>
          <a:p>
            <a:r>
              <a:rPr lang="en-US" sz="3600" i="1" dirty="0">
                <a:solidFill>
                  <a:schemeClr val="tx2">
                    <a:lumMod val="60000"/>
                    <a:lumOff val="40000"/>
                  </a:schemeClr>
                </a:solidFill>
                <a:latin typeface="Arial" panose="020B0604020202020204" pitchFamily="34" charset="0"/>
                <a:cs typeface="Arial" panose="020B0604020202020204" pitchFamily="34" charset="0"/>
              </a:rPr>
              <a:t>Public Water System Supervision Program </a:t>
            </a:r>
            <a:br>
              <a:rPr lang="en-US" dirty="0">
                <a:latin typeface="Arial" panose="020B0604020202020204" pitchFamily="34" charset="0"/>
                <a:cs typeface="Arial" panose="020B0604020202020204" pitchFamily="34" charset="0"/>
              </a:rPr>
            </a:br>
            <a:r>
              <a:rPr lang="en-US" b="1" dirty="0">
                <a:solidFill>
                  <a:schemeClr val="accent1">
                    <a:lumMod val="75000"/>
                  </a:schemeClr>
                </a:solidFill>
                <a:latin typeface="Arial" panose="020B0604020202020204" pitchFamily="34" charset="0"/>
                <a:cs typeface="Arial" panose="020B0604020202020204" pitchFamily="34" charset="0"/>
              </a:rPr>
              <a:t>Quality Assurance Project Plan</a:t>
            </a:r>
          </a:p>
        </p:txBody>
      </p:sp>
      <p:sp>
        <p:nvSpPr>
          <p:cNvPr id="3" name="Subtitle 2"/>
          <p:cNvSpPr>
            <a:spLocks noGrp="1"/>
          </p:cNvSpPr>
          <p:nvPr>
            <p:ph type="subTitle" idx="1"/>
          </p:nvPr>
        </p:nvSpPr>
        <p:spPr>
          <a:xfrm>
            <a:off x="1447800" y="5029200"/>
            <a:ext cx="6400800" cy="1752600"/>
          </a:xfrm>
        </p:spPr>
        <p:txBody>
          <a:bodyPr>
            <a:normAutofit/>
          </a:bodyPr>
          <a:lstStyle/>
          <a:p>
            <a:r>
              <a:rPr lang="en-US" sz="2800" b="1" dirty="0">
                <a:solidFill>
                  <a:schemeClr val="tx2">
                    <a:lumMod val="60000"/>
                    <a:lumOff val="40000"/>
                  </a:schemeClr>
                </a:solidFill>
              </a:rPr>
              <a:t>Jessica Hoch</a:t>
            </a:r>
          </a:p>
          <a:p>
            <a:r>
              <a:rPr lang="en-US" sz="2000" b="1" dirty="0">
                <a:solidFill>
                  <a:schemeClr val="tx2">
                    <a:lumMod val="60000"/>
                    <a:lumOff val="40000"/>
                  </a:schemeClr>
                </a:solidFill>
              </a:rPr>
              <a:t>Drinking Water Assessment Team Lead</a:t>
            </a:r>
          </a:p>
          <a:p>
            <a:r>
              <a:rPr lang="en-US" sz="2000" b="1" dirty="0">
                <a:hlinkClick r:id="rId2"/>
              </a:rPr>
              <a:t>Jessica.Hoch@tceq.texas.gov</a:t>
            </a:r>
            <a:endParaRPr lang="en-US" sz="2000" b="1" dirty="0"/>
          </a:p>
          <a:p>
            <a:r>
              <a:rPr lang="en-US" sz="2000" b="1" dirty="0">
                <a:solidFill>
                  <a:schemeClr val="tx2">
                    <a:lumMod val="60000"/>
                    <a:lumOff val="40000"/>
                  </a:schemeClr>
                </a:solidFill>
              </a:rPr>
              <a:t>512-239-2353</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89857" y="4495800"/>
            <a:ext cx="1076325" cy="1524000"/>
          </a:xfrm>
          <a:prstGeom prst="rect">
            <a:avLst/>
          </a:prstGeom>
        </p:spPr>
      </p:pic>
      <p:sp>
        <p:nvSpPr>
          <p:cNvPr id="6" name="Subtitle 2">
            <a:extLst>
              <a:ext uri="{FF2B5EF4-FFF2-40B4-BE49-F238E27FC236}">
                <a16:creationId xmlns:a16="http://schemas.microsoft.com/office/drawing/2014/main" id="{13CC1C7E-079C-48DC-9CA1-B37CCD398842}"/>
              </a:ext>
            </a:extLst>
          </p:cNvPr>
          <p:cNvSpPr txBox="1">
            <a:spLocks/>
          </p:cNvSpPr>
          <p:nvPr/>
        </p:nvSpPr>
        <p:spPr>
          <a:xfrm>
            <a:off x="1447800" y="3178946"/>
            <a:ext cx="6400800" cy="17740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a:solidFill>
                  <a:schemeClr val="tx2">
                    <a:lumMod val="60000"/>
                    <a:lumOff val="40000"/>
                  </a:schemeClr>
                </a:solidFill>
              </a:rPr>
              <a:t>Gary Regner</a:t>
            </a:r>
          </a:p>
          <a:p>
            <a:r>
              <a:rPr lang="en-US" sz="2000" b="1" dirty="0">
                <a:solidFill>
                  <a:schemeClr val="tx2">
                    <a:lumMod val="60000"/>
                    <a:lumOff val="40000"/>
                  </a:schemeClr>
                </a:solidFill>
              </a:rPr>
              <a:t>PWSS Program QA Manager</a:t>
            </a:r>
          </a:p>
          <a:p>
            <a:r>
              <a:rPr lang="en-US" sz="2000" b="1" dirty="0">
                <a:hlinkClick r:id="rId4"/>
              </a:rPr>
              <a:t>Gary.Regner@tceq.texas.gov</a:t>
            </a:r>
            <a:endParaRPr lang="en-US" sz="2000" b="1" dirty="0"/>
          </a:p>
          <a:p>
            <a:r>
              <a:rPr lang="en-US" sz="2000" b="1" dirty="0">
                <a:solidFill>
                  <a:schemeClr val="tx2">
                    <a:lumMod val="60000"/>
                    <a:lumOff val="40000"/>
                  </a:schemeClr>
                </a:solidFill>
              </a:rPr>
              <a:t>512-239-4528</a:t>
            </a:r>
          </a:p>
        </p:txBody>
      </p:sp>
    </p:spTree>
    <p:extLst>
      <p:ext uri="{BB962C8B-B14F-4D97-AF65-F5344CB8AC3E}">
        <p14:creationId xmlns:p14="http://schemas.microsoft.com/office/powerpoint/2010/main" val="371571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72" y="228600"/>
            <a:ext cx="7918295" cy="1447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anchor="t" anchorCtr="0">
            <a:normAutofit fontScale="90000"/>
          </a:bodyPr>
          <a:lstStyle/>
          <a:p>
            <a:pPr>
              <a:spcBef>
                <a:spcPts val="600"/>
              </a:spcBef>
            </a:pPr>
            <a:r>
              <a:rPr lang="en-US" sz="3100" b="1" i="1" dirty="0">
                <a:solidFill>
                  <a:srgbClr val="0070C0"/>
                </a:solidFill>
                <a:latin typeface="Arial" panose="020B0604020202020204" pitchFamily="34" charset="0"/>
                <a:cs typeface="Arial" panose="020B0604020202020204" pitchFamily="34" charset="0"/>
              </a:rPr>
              <a:t>Revisions to Addendum 3</a:t>
            </a:r>
            <a:br>
              <a:rPr lang="en-US" sz="3100" b="1" i="1" dirty="0">
                <a:solidFill>
                  <a:srgbClr val="0070C0"/>
                </a:solidFill>
                <a:latin typeface="Arial" panose="020B0604020202020204" pitchFamily="34" charset="0"/>
                <a:cs typeface="Arial" panose="020B0604020202020204" pitchFamily="34" charset="0"/>
              </a:rPr>
            </a:br>
            <a:r>
              <a:rPr lang="en-US" sz="2700" b="1" i="1" dirty="0">
                <a:solidFill>
                  <a:srgbClr val="0070C0"/>
                </a:solidFill>
                <a:latin typeface="Arial" panose="020B0604020202020204" pitchFamily="34" charset="0"/>
                <a:cs typeface="Arial" panose="020B0604020202020204" pitchFamily="34" charset="0"/>
              </a:rPr>
              <a:t>Laboratory</a:t>
            </a:r>
            <a:r>
              <a:rPr lang="en-US" sz="2700" b="1" dirty="0">
                <a:solidFill>
                  <a:srgbClr val="0070C0"/>
                </a:solidFill>
                <a:latin typeface="Arial" panose="020B0604020202020204" pitchFamily="34" charset="0"/>
                <a:cs typeface="Arial" panose="020B0604020202020204" pitchFamily="34" charset="0"/>
              </a:rPr>
              <a:t> </a:t>
            </a:r>
            <a:r>
              <a:rPr lang="en-US" sz="2700" b="1" i="1" dirty="0">
                <a:solidFill>
                  <a:srgbClr val="0070C0"/>
                </a:solidFill>
                <a:latin typeface="Arial" panose="020B0604020202020204" pitchFamily="34" charset="0"/>
                <a:cs typeface="Arial" panose="020B0604020202020204" pitchFamily="34" charset="0"/>
              </a:rPr>
              <a:t>Guidance for Analysis and Reporting of Water Quality Parameters under the LCR</a:t>
            </a:r>
            <a:endParaRPr lang="en-US" sz="2700" b="1" dirty="0">
              <a:solidFill>
                <a:srgbClr val="0070C0"/>
              </a:solidFill>
              <a:latin typeface="Arial" panose="020B0604020202020204" pitchFamily="34" charset="0"/>
              <a:cs typeface="Arial" panose="020B0604020202020204" pitchFamily="34" charset="0"/>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1600" y="1913853"/>
            <a:ext cx="3552785" cy="43248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45327" y="1905000"/>
            <a:ext cx="3886200" cy="646331"/>
          </a:xfrm>
          <a:prstGeom prst="rect">
            <a:avLst/>
          </a:prstGeom>
          <a:solidFill>
            <a:srgbClr val="C9F181"/>
          </a:solid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Most substantive revisions (of the 3) made to this document</a:t>
            </a:r>
          </a:p>
        </p:txBody>
      </p:sp>
      <p:sp>
        <p:nvSpPr>
          <p:cNvPr id="7" name="TextBox 6"/>
          <p:cNvSpPr txBox="1"/>
          <p:nvPr/>
        </p:nvSpPr>
        <p:spPr>
          <a:xfrm>
            <a:off x="267098" y="2762934"/>
            <a:ext cx="3886200" cy="646331"/>
          </a:xfrm>
          <a:prstGeom prst="rect">
            <a:avLst/>
          </a:prstGeom>
          <a:solidFill>
            <a:srgbClr val="C9F181"/>
          </a:solid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Approval page reflects WSD reorganization in Fall 2016</a:t>
            </a:r>
          </a:p>
        </p:txBody>
      </p:sp>
      <p:sp>
        <p:nvSpPr>
          <p:cNvPr id="8" name="TextBox 7"/>
          <p:cNvSpPr txBox="1"/>
          <p:nvPr/>
        </p:nvSpPr>
        <p:spPr>
          <a:xfrm>
            <a:off x="267629" y="3729335"/>
            <a:ext cx="4313664" cy="923330"/>
          </a:xfrm>
          <a:prstGeom prst="rect">
            <a:avLst/>
          </a:prstGeom>
          <a:solidFill>
            <a:srgbClr val="C9F181"/>
          </a:solid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Requires laboratories to analyze all parameters included in the 30 TAC rule update effective March 30, 2017</a:t>
            </a:r>
          </a:p>
        </p:txBody>
      </p:sp>
      <p:sp>
        <p:nvSpPr>
          <p:cNvPr id="9" name="TextBox 8"/>
          <p:cNvSpPr txBox="1"/>
          <p:nvPr/>
        </p:nvSpPr>
        <p:spPr>
          <a:xfrm>
            <a:off x="291126" y="4876800"/>
            <a:ext cx="4267200" cy="1477328"/>
          </a:xfrm>
          <a:prstGeom prst="rect">
            <a:avLst/>
          </a:prstGeom>
          <a:solidFill>
            <a:srgbClr val="C9F181"/>
          </a:solid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Alkalinity, conductivity, calcium, chloride, hardness, iron, manganese, pH, sodium, sulfate, temperature, total dissolved solids, and orthophosphate or silica, depending on the inhibitor</a:t>
            </a:r>
          </a:p>
        </p:txBody>
      </p:sp>
      <p:sp>
        <p:nvSpPr>
          <p:cNvPr id="12" name="Right Arrow 11"/>
          <p:cNvSpPr/>
          <p:nvPr/>
        </p:nvSpPr>
        <p:spPr>
          <a:xfrm>
            <a:off x="4153829" y="2228165"/>
            <a:ext cx="1027771" cy="210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558326" y="5386864"/>
            <a:ext cx="612388" cy="281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581558" y="4131129"/>
            <a:ext cx="589156"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153829" y="2971800"/>
            <a:ext cx="1027771"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p:nvPr/>
        </p:nvPicPr>
        <p:blipFill>
          <a:blip r:embed="rId3">
            <a:extLst>
              <a:ext uri="{28A0092B-C50C-407E-A947-70E740481C1C}">
                <a14:useLocalDpi xmlns:a14="http://schemas.microsoft.com/office/drawing/2010/main" val="0"/>
              </a:ext>
            </a:extLst>
          </a:blip>
          <a:stretch>
            <a:fillRect/>
          </a:stretch>
        </p:blipFill>
        <p:spPr>
          <a:xfrm>
            <a:off x="244011" y="609600"/>
            <a:ext cx="486116" cy="762000"/>
          </a:xfrm>
          <a:prstGeom prst="rect">
            <a:avLst/>
          </a:prstGeom>
        </p:spPr>
      </p:pic>
    </p:spTree>
    <p:extLst>
      <p:ext uri="{BB962C8B-B14F-4D97-AF65-F5344CB8AC3E}">
        <p14:creationId xmlns:p14="http://schemas.microsoft.com/office/powerpoint/2010/main" val="320177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71" y="266700"/>
            <a:ext cx="7086600" cy="1143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Revisions to Addendum 3</a:t>
            </a:r>
            <a:br>
              <a:rPr lang="en-US" sz="3200" b="1" i="1" dirty="0">
                <a:solidFill>
                  <a:srgbClr val="0070C0"/>
                </a:solidFill>
                <a:latin typeface="Arial" panose="020B0604020202020204" pitchFamily="34" charset="0"/>
                <a:cs typeface="Arial" panose="020B0604020202020204" pitchFamily="34" charset="0"/>
              </a:rPr>
            </a:br>
            <a:r>
              <a:rPr lang="en-US" sz="3200" b="1" i="1" dirty="0">
                <a:solidFill>
                  <a:srgbClr val="0070C0"/>
                </a:solidFill>
                <a:latin typeface="Arial" panose="020B0604020202020204" pitchFamily="34" charset="0"/>
                <a:cs typeface="Arial" panose="020B0604020202020204" pitchFamily="34" charset="0"/>
              </a:rPr>
              <a:t>(continued)</a:t>
            </a:r>
            <a:endParaRPr lang="en-US" sz="3200" dirty="0"/>
          </a:p>
        </p:txBody>
      </p:sp>
      <p:sp>
        <p:nvSpPr>
          <p:cNvPr id="4" name="Rectangle 3"/>
          <p:cNvSpPr/>
          <p:nvPr/>
        </p:nvSpPr>
        <p:spPr>
          <a:xfrm>
            <a:off x="212271" y="3733800"/>
            <a:ext cx="4572000" cy="1015663"/>
          </a:xfrm>
          <a:prstGeom prst="rect">
            <a:avLst/>
          </a:prstGeom>
          <a:solidFill>
            <a:srgbClr val="88DB6B"/>
          </a:solidFill>
          <a:ln>
            <a:solidFill>
              <a:schemeClr val="tx1"/>
            </a:solidFill>
          </a:ln>
        </p:spPr>
        <p:txBody>
          <a:bodyPr>
            <a:spAutoFit/>
          </a:bodyPr>
          <a:lstStyle/>
          <a:p>
            <a:r>
              <a:rPr lang="en-US" sz="2000" dirty="0">
                <a:latin typeface="Arial" panose="020B0604020202020204" pitchFamily="34" charset="0"/>
                <a:cs typeface="Arial" panose="020B0604020202020204" pitchFamily="34" charset="0"/>
              </a:rPr>
              <a:t>Explains how to report results when single samples are analyzed by multiple laboratories </a:t>
            </a:r>
          </a:p>
        </p:txBody>
      </p:sp>
      <p:sp>
        <p:nvSpPr>
          <p:cNvPr id="5" name="TextBox 4"/>
          <p:cNvSpPr txBox="1"/>
          <p:nvPr/>
        </p:nvSpPr>
        <p:spPr>
          <a:xfrm>
            <a:off x="212271" y="2133600"/>
            <a:ext cx="4343400" cy="1323439"/>
          </a:xfrm>
          <a:prstGeom prst="rect">
            <a:avLst/>
          </a:prstGeom>
          <a:solidFill>
            <a:srgbClr val="C9F181"/>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Requires laboratory approval (or accreditation) for original parameters and laboratory accreditation only for additional parameters</a:t>
            </a:r>
          </a:p>
        </p:txBody>
      </p:sp>
      <p:sp>
        <p:nvSpPr>
          <p:cNvPr id="6" name="TextBox 5"/>
          <p:cNvSpPr txBox="1"/>
          <p:nvPr/>
        </p:nvSpPr>
        <p:spPr>
          <a:xfrm>
            <a:off x="212271" y="5029200"/>
            <a:ext cx="4664529" cy="1323439"/>
          </a:xfrm>
          <a:prstGeom prst="rect">
            <a:avLst/>
          </a:prstGeom>
          <a:solidFill>
            <a:srgbClr val="9FF57D"/>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Requires initial receiving laboratory to report pH and temperatures as field results in the field measurement portion of the EDD</a:t>
            </a:r>
          </a:p>
        </p:txBody>
      </p:sp>
      <p:pic>
        <p:nvPicPr>
          <p:cNvPr id="9"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0" y="1728593"/>
            <a:ext cx="3552785" cy="43248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ight Arrow 9"/>
          <p:cNvSpPr/>
          <p:nvPr/>
        </p:nvSpPr>
        <p:spPr>
          <a:xfrm>
            <a:off x="4555671" y="2590800"/>
            <a:ext cx="77832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784271" y="4114800"/>
            <a:ext cx="54972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876800" y="53340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366542" y="457200"/>
            <a:ext cx="486116" cy="762000"/>
          </a:xfrm>
          <a:prstGeom prst="rect">
            <a:avLst/>
          </a:prstGeom>
        </p:spPr>
      </p:pic>
    </p:spTree>
    <p:extLst>
      <p:ext uri="{BB962C8B-B14F-4D97-AF65-F5344CB8AC3E}">
        <p14:creationId xmlns:p14="http://schemas.microsoft.com/office/powerpoint/2010/main" val="1390921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257" y="2750011"/>
            <a:ext cx="4343400" cy="707886"/>
          </a:xfrm>
          <a:prstGeom prst="rect">
            <a:avLst/>
          </a:prstGeom>
          <a:solidFill>
            <a:srgbClr val="88DB6B"/>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Provides an example template for an analytical test report. </a:t>
            </a:r>
          </a:p>
        </p:txBody>
      </p:sp>
      <p:sp>
        <p:nvSpPr>
          <p:cNvPr id="5" name="TextBox 4"/>
          <p:cNvSpPr txBox="1"/>
          <p:nvPr/>
        </p:nvSpPr>
        <p:spPr>
          <a:xfrm>
            <a:off x="261257" y="3847943"/>
            <a:ext cx="4114800" cy="707886"/>
          </a:xfrm>
          <a:prstGeom prst="rect">
            <a:avLst/>
          </a:prstGeom>
          <a:solidFill>
            <a:srgbClr val="9FF57D"/>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Includes Chain of Custody Form 20679</a:t>
            </a:r>
          </a:p>
        </p:txBody>
      </p:sp>
      <p:sp>
        <p:nvSpPr>
          <p:cNvPr id="6" name="TextBox 5"/>
          <p:cNvSpPr txBox="1"/>
          <p:nvPr/>
        </p:nvSpPr>
        <p:spPr>
          <a:xfrm>
            <a:off x="228599" y="4876800"/>
            <a:ext cx="4767943" cy="1323439"/>
          </a:xfrm>
          <a:prstGeom prst="rect">
            <a:avLst/>
          </a:prstGeom>
          <a:solidFill>
            <a:srgbClr val="C9F181"/>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References companion document–</a:t>
            </a:r>
            <a:r>
              <a:rPr lang="en-US" sz="2000" i="1" dirty="0">
                <a:latin typeface="Arial" panose="020B0604020202020204" pitchFamily="34" charset="0"/>
                <a:cs typeface="Arial" panose="020B0604020202020204" pitchFamily="34" charset="0"/>
              </a:rPr>
              <a:t>Public Water System Guidance for Monitoring and Collection of Water Quality Parameters</a:t>
            </a: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261256" y="1752600"/>
            <a:ext cx="4419600" cy="707886"/>
          </a:xfrm>
          <a:prstGeom prst="rect">
            <a:avLst/>
          </a:prstGeom>
          <a:solidFill>
            <a:srgbClr val="C9F181"/>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Updates required information in the analytical test report</a:t>
            </a:r>
          </a:p>
        </p:txBody>
      </p:sp>
      <p:sp>
        <p:nvSpPr>
          <p:cNvPr id="9" name="Title 1"/>
          <p:cNvSpPr>
            <a:spLocks noGrp="1"/>
          </p:cNvSpPr>
          <p:nvPr>
            <p:ph type="title"/>
          </p:nvPr>
        </p:nvSpPr>
        <p:spPr>
          <a:xfrm>
            <a:off x="1197428" y="304800"/>
            <a:ext cx="7391400" cy="1143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a:normAutofit fontScale="90000"/>
          </a:bodyPr>
          <a:lstStyle/>
          <a:p>
            <a:r>
              <a:rPr lang="en-US" sz="4000" b="1" i="1" dirty="0">
                <a:solidFill>
                  <a:srgbClr val="0070C0"/>
                </a:solidFill>
                <a:latin typeface="Arial" panose="020B0604020202020204" pitchFamily="34" charset="0"/>
                <a:cs typeface="Arial" panose="020B0604020202020204" pitchFamily="34" charset="0"/>
              </a:rPr>
              <a:t>Revisions to Addendum 3</a:t>
            </a:r>
            <a:br>
              <a:rPr lang="en-US" sz="4000" b="1" i="1" dirty="0">
                <a:solidFill>
                  <a:srgbClr val="0070C0"/>
                </a:solidFill>
                <a:latin typeface="Arial" panose="020B0604020202020204" pitchFamily="34" charset="0"/>
                <a:cs typeface="Arial" panose="020B0604020202020204" pitchFamily="34" charset="0"/>
              </a:rPr>
            </a:br>
            <a:r>
              <a:rPr lang="en-US" sz="3600" b="1" i="1" dirty="0">
                <a:solidFill>
                  <a:srgbClr val="0070C0"/>
                </a:solidFill>
                <a:latin typeface="Arial" panose="020B0604020202020204" pitchFamily="34" charset="0"/>
                <a:cs typeface="Arial" panose="020B0604020202020204" pitchFamily="34" charset="0"/>
              </a:rPr>
              <a:t>(continued)</a:t>
            </a:r>
            <a:endParaRPr lang="en-US" sz="3600" dirty="0"/>
          </a:p>
        </p:txBody>
      </p:sp>
      <p:pic>
        <p:nvPicPr>
          <p:cNvPr id="10"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0200" y="1875393"/>
            <a:ext cx="3552785" cy="43248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ight Arrow 10"/>
          <p:cNvSpPr/>
          <p:nvPr/>
        </p:nvSpPr>
        <p:spPr>
          <a:xfrm>
            <a:off x="4680856" y="2057400"/>
            <a:ext cx="729344"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620984" y="2926982"/>
            <a:ext cx="805543" cy="353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4376057" y="4114800"/>
            <a:ext cx="1034143"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996542" y="5334000"/>
            <a:ext cx="413658"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487069" y="457200"/>
            <a:ext cx="486116" cy="762000"/>
          </a:xfrm>
          <a:prstGeom prst="rect">
            <a:avLst/>
          </a:prstGeom>
        </p:spPr>
      </p:pic>
    </p:spTree>
    <p:extLst>
      <p:ext uri="{BB962C8B-B14F-4D97-AF65-F5344CB8AC3E}">
        <p14:creationId xmlns:p14="http://schemas.microsoft.com/office/powerpoint/2010/main" val="2965557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022" y="236991"/>
            <a:ext cx="7772400" cy="118903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fontScale="90000"/>
          </a:bodyPr>
          <a:lstStyle/>
          <a:p>
            <a:r>
              <a:rPr lang="en-US" sz="3600" b="1" i="1" dirty="0">
                <a:solidFill>
                  <a:srgbClr val="0070C0"/>
                </a:solidFill>
                <a:latin typeface="Arial" panose="020B0604020202020204" pitchFamily="34" charset="0"/>
                <a:cs typeface="Arial" panose="020B0604020202020204" pitchFamily="34" charset="0"/>
              </a:rPr>
              <a:t>Revisions to Addendum 4</a:t>
            </a:r>
            <a:br>
              <a:rPr lang="en-US" sz="3600" b="1" i="1" dirty="0">
                <a:solidFill>
                  <a:srgbClr val="0070C0"/>
                </a:solidFill>
                <a:latin typeface="Arial" panose="020B0604020202020204" pitchFamily="34" charset="0"/>
                <a:cs typeface="Arial" panose="020B0604020202020204" pitchFamily="34" charset="0"/>
              </a:rPr>
            </a:br>
            <a:r>
              <a:rPr lang="en-US" sz="2700" b="1" i="1" dirty="0">
                <a:solidFill>
                  <a:srgbClr val="0070C0"/>
                </a:solidFill>
                <a:latin typeface="Arial" panose="020B0604020202020204" pitchFamily="34" charset="0"/>
                <a:cs typeface="Arial" panose="020B0604020202020204" pitchFamily="34" charset="0"/>
              </a:rPr>
              <a:t>Laboratory Guidance for Analysis and Reporting Under the Revised Total Coliform Rule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79456" y="457200"/>
            <a:ext cx="486116" cy="762000"/>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0"/>
            <a:ext cx="3400108" cy="41492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228600" y="1874547"/>
            <a:ext cx="3733800" cy="707886"/>
          </a:xfrm>
          <a:prstGeom prst="rect">
            <a:avLst/>
          </a:prstGeom>
          <a:solidFill>
            <a:srgbClr val="C9F181"/>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Approval page reflects WSD reorganization in Fall 2016</a:t>
            </a:r>
          </a:p>
        </p:txBody>
      </p:sp>
      <p:sp>
        <p:nvSpPr>
          <p:cNvPr id="7" name="TextBox 6"/>
          <p:cNvSpPr txBox="1"/>
          <p:nvPr/>
        </p:nvSpPr>
        <p:spPr>
          <a:xfrm>
            <a:off x="228600" y="2819399"/>
            <a:ext cx="4593771" cy="707886"/>
          </a:xfrm>
          <a:prstGeom prst="rect">
            <a:avLst/>
          </a:prstGeom>
          <a:solidFill>
            <a:srgbClr val="88DB6B"/>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Most significant changes reflect changes to the Sample Receipt section</a:t>
            </a:r>
          </a:p>
        </p:txBody>
      </p:sp>
      <p:sp>
        <p:nvSpPr>
          <p:cNvPr id="8" name="TextBox 7"/>
          <p:cNvSpPr txBox="1"/>
          <p:nvPr/>
        </p:nvSpPr>
        <p:spPr>
          <a:xfrm>
            <a:off x="228600" y="3866225"/>
            <a:ext cx="4811485" cy="707886"/>
          </a:xfrm>
          <a:prstGeom prst="rect">
            <a:avLst/>
          </a:prstGeom>
          <a:solidFill>
            <a:srgbClr val="C9F181"/>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Addresses problems encountered when sample results are received</a:t>
            </a:r>
          </a:p>
        </p:txBody>
      </p:sp>
      <p:sp>
        <p:nvSpPr>
          <p:cNvPr id="9" name="TextBox 8"/>
          <p:cNvSpPr txBox="1"/>
          <p:nvPr/>
        </p:nvSpPr>
        <p:spPr>
          <a:xfrm>
            <a:off x="228600" y="4876800"/>
            <a:ext cx="4876800" cy="1015663"/>
          </a:xfrm>
          <a:prstGeom prst="rect">
            <a:avLst/>
          </a:prstGeom>
          <a:solidFill>
            <a:srgbClr val="9FF57D"/>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Additional revisions reflect issues that laboratories brought to the attention of TCEQ accreditation staff</a:t>
            </a:r>
          </a:p>
        </p:txBody>
      </p:sp>
      <p:sp>
        <p:nvSpPr>
          <p:cNvPr id="11" name="Right Arrow 10"/>
          <p:cNvSpPr/>
          <p:nvPr/>
        </p:nvSpPr>
        <p:spPr>
          <a:xfrm>
            <a:off x="3962400" y="2133600"/>
            <a:ext cx="1600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822371" y="3020942"/>
            <a:ext cx="74022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040084" y="4114800"/>
            <a:ext cx="52251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105400" y="5181600"/>
            <a:ext cx="45719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425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2143"/>
            <a:ext cx="7086600" cy="1143000"/>
          </a:xfrm>
          <a:gradFill>
            <a:gsLst>
              <a:gs pos="0">
                <a:schemeClr val="accent1">
                  <a:tint val="66000"/>
                  <a:satMod val="160000"/>
                </a:schemeClr>
              </a:gs>
              <a:gs pos="32000">
                <a:schemeClr val="accent1">
                  <a:tint val="44500"/>
                  <a:satMod val="160000"/>
                </a:schemeClr>
              </a:gs>
              <a:gs pos="100000">
                <a:schemeClr val="accent1">
                  <a:tint val="23500"/>
                  <a:satMod val="160000"/>
                </a:schemeClr>
              </a:gs>
            </a:gsLst>
            <a:lin ang="5400000" scaled="0"/>
          </a:gradFill>
          <a:ln>
            <a:solidFill>
              <a:schemeClr val="tx1"/>
            </a:solidFill>
          </a:ln>
        </p:spPr>
        <p:txBody>
          <a:bodyPr>
            <a:noAutofit/>
          </a:bodyPr>
          <a:lstStyle/>
          <a:p>
            <a:r>
              <a:rPr lang="en-US" sz="3600" b="1" dirty="0">
                <a:solidFill>
                  <a:schemeClr val="tx2">
                    <a:lumMod val="60000"/>
                    <a:lumOff val="40000"/>
                  </a:schemeClr>
                </a:solidFill>
              </a:rPr>
              <a:t>2018 Annual Updates</a:t>
            </a:r>
            <a:br>
              <a:rPr lang="en-US" sz="3600" b="1" dirty="0">
                <a:solidFill>
                  <a:schemeClr val="tx2">
                    <a:lumMod val="60000"/>
                    <a:lumOff val="40000"/>
                  </a:schemeClr>
                </a:solidFill>
              </a:rPr>
            </a:br>
            <a:r>
              <a:rPr lang="en-US" sz="3600" b="1" i="1" dirty="0">
                <a:solidFill>
                  <a:schemeClr val="tx2">
                    <a:lumMod val="60000"/>
                    <a:lumOff val="40000"/>
                  </a:schemeClr>
                </a:solidFill>
              </a:rPr>
              <a:t>Addenda under current Revision</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95911" y="272143"/>
            <a:ext cx="685800" cy="914400"/>
          </a:xfrm>
          <a:prstGeom prst="rect">
            <a:avLst/>
          </a:prstGeom>
        </p:spPr>
      </p:pic>
      <p:sp>
        <p:nvSpPr>
          <p:cNvPr id="13" name="Content Placeholder 2">
            <a:extLst>
              <a:ext uri="{FF2B5EF4-FFF2-40B4-BE49-F238E27FC236}">
                <a16:creationId xmlns:a16="http://schemas.microsoft.com/office/drawing/2014/main" id="{0967B7C8-1022-4C72-8744-EDE5D5E732A5}"/>
              </a:ext>
            </a:extLst>
          </p:cNvPr>
          <p:cNvSpPr>
            <a:spLocks noGrp="1"/>
          </p:cNvSpPr>
          <p:nvPr>
            <p:ph idx="1"/>
          </p:nvPr>
        </p:nvSpPr>
        <p:spPr>
          <a:xfrm>
            <a:off x="457200" y="1600200"/>
            <a:ext cx="8229600" cy="4525963"/>
          </a:xfrm>
          <a:solidFill>
            <a:srgbClr val="C9F181"/>
          </a:solidFill>
          <a:ln>
            <a:solidFill>
              <a:schemeClr val="accent1">
                <a:shade val="50000"/>
              </a:schemeClr>
            </a:solidFill>
          </a:ln>
        </p:spPr>
        <p:txBody>
          <a:bodyPr/>
          <a:lstStyle/>
          <a:p>
            <a:r>
              <a:rPr lang="en-US" dirty="0"/>
              <a:t>Addendum 1 – </a:t>
            </a:r>
            <a:r>
              <a:rPr lang="en-US" i="1" dirty="0"/>
              <a:t>Sampling, Analysis, and Reporting of Chemical Compliance Data</a:t>
            </a:r>
          </a:p>
          <a:p>
            <a:pPr lvl="1"/>
            <a:r>
              <a:rPr lang="en-US" dirty="0"/>
              <a:t>Includes revisions to the Drinking Water Sampling Guide (DWSG)</a:t>
            </a:r>
          </a:p>
          <a:p>
            <a:pPr lvl="1"/>
            <a:r>
              <a:rPr lang="en-US" dirty="0"/>
              <a:t>Applies to TCEQ Chemical Compliance Laboratories and Sample Collection Contractor</a:t>
            </a:r>
          </a:p>
          <a:p>
            <a:pPr lvl="1"/>
            <a:r>
              <a:rPr lang="en-US" dirty="0"/>
              <a:t>Revisions in </a:t>
            </a:r>
            <a:r>
              <a:rPr lang="en-US" i="1" dirty="0"/>
              <a:t>final draft </a:t>
            </a:r>
            <a:r>
              <a:rPr lang="en-US" dirty="0"/>
              <a:t>until Drinking Water Compliance Sampling Services Contract is awarded</a:t>
            </a:r>
          </a:p>
        </p:txBody>
      </p:sp>
    </p:spTree>
    <p:extLst>
      <p:ext uri="{BB962C8B-B14F-4D97-AF65-F5344CB8AC3E}">
        <p14:creationId xmlns:p14="http://schemas.microsoft.com/office/powerpoint/2010/main" val="2231853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Overview</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fontScale="92500" lnSpcReduction="10000"/>
          </a:bodyPr>
          <a:lstStyle/>
          <a:p>
            <a:r>
              <a:rPr lang="en-US" dirty="0"/>
              <a:t>Laboratories are subject to requirements under:</a:t>
            </a:r>
          </a:p>
          <a:p>
            <a:pPr lvl="1"/>
            <a:r>
              <a:rPr lang="en-US" dirty="0"/>
              <a:t>TNI (Lab Accreditation)</a:t>
            </a:r>
          </a:p>
          <a:p>
            <a:pPr lvl="1"/>
            <a:r>
              <a:rPr lang="en-US" dirty="0"/>
              <a:t>EPA’s </a:t>
            </a:r>
            <a:r>
              <a:rPr lang="en-US" i="1" dirty="0"/>
              <a:t>Manual for the Certification of Laboratories Analyzing Drinking Water </a:t>
            </a:r>
            <a:r>
              <a:rPr lang="en-US" dirty="0"/>
              <a:t>(MCLADW), 5</a:t>
            </a:r>
            <a:r>
              <a:rPr lang="en-US" baseline="30000" dirty="0"/>
              <a:t>th</a:t>
            </a:r>
            <a:r>
              <a:rPr lang="en-US" dirty="0"/>
              <a:t> Ed.</a:t>
            </a:r>
          </a:p>
          <a:p>
            <a:pPr lvl="1"/>
            <a:r>
              <a:rPr lang="en-US" dirty="0"/>
              <a:t>State and Federal regulations (TAC, CFR)</a:t>
            </a:r>
          </a:p>
          <a:p>
            <a:r>
              <a:rPr lang="en-US" dirty="0"/>
              <a:t>In some cases PWSS requirements may be stricter than TNI</a:t>
            </a:r>
          </a:p>
          <a:p>
            <a:r>
              <a:rPr lang="en-US" dirty="0"/>
              <a:t>The TCEQ (WSD) reserves the right to not use for compliance analytical data that does not meet program requirements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425083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#2</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i="1" dirty="0"/>
              <a:t>Guidance for the Analysis and Reporting of Tap Water Samples under the Lead and Copper Rule </a:t>
            </a:r>
            <a:r>
              <a:rPr lang="en-US" dirty="0"/>
              <a:t>(LCR)</a:t>
            </a:r>
          </a:p>
          <a:p>
            <a:pPr lvl="1"/>
            <a:r>
              <a:rPr lang="en-US" dirty="0"/>
              <a:t>Applies to PWSs and labs submitting data for compliance under the LCR (tap samples)</a:t>
            </a:r>
          </a:p>
          <a:p>
            <a:pPr lvl="1"/>
            <a:r>
              <a:rPr lang="en-US" dirty="0"/>
              <a:t>Samples from public water systems</a:t>
            </a:r>
          </a:p>
          <a:p>
            <a:pPr lvl="1"/>
            <a:r>
              <a:rPr lang="en-US" dirty="0"/>
              <a:t>Includes regulatory and program requirements</a:t>
            </a:r>
          </a:p>
          <a:p>
            <a:pPr lvl="1"/>
            <a:r>
              <a:rPr lang="en-US" dirty="0"/>
              <a:t>Current Revision 1, effective 12/20/2017</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320069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#2</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dirty="0"/>
              <a:t>Samples must be analyzed by a laboratory that is accredited in the drinking water matrix using a method acceptable to EPA</a:t>
            </a:r>
          </a:p>
          <a:p>
            <a:r>
              <a:rPr lang="en-US" dirty="0"/>
              <a:t>Samples must be collected in 1 L lab grade plastic bottles with a fill line</a:t>
            </a:r>
          </a:p>
          <a:p>
            <a:pPr lvl="1"/>
            <a:r>
              <a:rPr lang="en-US" dirty="0"/>
              <a:t>Acid preservation should be done in the lab</a:t>
            </a:r>
          </a:p>
          <a:p>
            <a:pPr lvl="2"/>
            <a:r>
              <a:rPr lang="en-US" dirty="0"/>
              <a:t>No later than 14 days after collection</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2225209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#2</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lnSpcReduction="10000"/>
          </a:bodyPr>
          <a:lstStyle/>
          <a:p>
            <a:r>
              <a:rPr lang="en-US" dirty="0"/>
              <a:t>PWSs must use the LCR Monitoring Form (LCRMF)</a:t>
            </a:r>
          </a:p>
          <a:p>
            <a:pPr lvl="1"/>
            <a:r>
              <a:rPr lang="en-US" dirty="0"/>
              <a:t>Form #20683</a:t>
            </a:r>
          </a:p>
          <a:p>
            <a:pPr lvl="1"/>
            <a:r>
              <a:rPr lang="en-US" dirty="0"/>
              <a:t>Customized/modified forms must be approved by TCEQ</a:t>
            </a:r>
          </a:p>
          <a:p>
            <a:r>
              <a:rPr lang="en-US" dirty="0"/>
              <a:t>Samples must be collected from the water system’s sample site pool</a:t>
            </a:r>
          </a:p>
          <a:p>
            <a:r>
              <a:rPr lang="en-US" dirty="0"/>
              <a:t>Samples must be labeled properly</a:t>
            </a:r>
          </a:p>
          <a:p>
            <a:r>
              <a:rPr lang="en-US" dirty="0"/>
              <a:t>LCRMF must be completed properly</a:t>
            </a: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4195940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#2</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a:bodyPr>
          <a:lstStyle/>
          <a:p>
            <a:r>
              <a:rPr lang="en-US" dirty="0"/>
              <a:t>Analysis</a:t>
            </a:r>
          </a:p>
          <a:p>
            <a:pPr lvl="1"/>
            <a:r>
              <a:rPr lang="en-US" dirty="0"/>
              <a:t>Laboratory must meet EPA MRLs</a:t>
            </a:r>
          </a:p>
          <a:p>
            <a:pPr lvl="2"/>
            <a:r>
              <a:rPr lang="en-US" dirty="0"/>
              <a:t>Lead – less than or equal to 0.005 mg/L</a:t>
            </a:r>
          </a:p>
          <a:p>
            <a:pPr lvl="2"/>
            <a:r>
              <a:rPr lang="en-US" dirty="0"/>
              <a:t>Copper – less than or equal to 0.050 mg/L</a:t>
            </a:r>
          </a:p>
          <a:p>
            <a:pPr lvl="1"/>
            <a:r>
              <a:rPr lang="en-US" dirty="0"/>
              <a:t>MRL verification</a:t>
            </a:r>
          </a:p>
          <a:p>
            <a:pPr lvl="2"/>
            <a:r>
              <a:rPr lang="en-US" dirty="0"/>
              <a:t>LFB at the laboratory’s MRL</a:t>
            </a:r>
          </a:p>
          <a:p>
            <a:pPr lvl="2"/>
            <a:r>
              <a:rPr lang="en-US" dirty="0"/>
              <a:t>Run with every preparation batch</a:t>
            </a:r>
          </a:p>
          <a:p>
            <a:pPr lvl="1"/>
            <a:r>
              <a:rPr lang="en-US" dirty="0"/>
              <a:t>Do not report results below the MRL</a:t>
            </a:r>
          </a:p>
          <a:p>
            <a:pPr lvl="2"/>
            <a:r>
              <a:rPr lang="en-US" dirty="0"/>
              <a:t>The PWSSP does not allow J flagged data</a:t>
            </a:r>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342408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7990752-8B6C-4C2C-9460-5703F2CD9666}"/>
              </a:ext>
            </a:extLst>
          </p:cNvPr>
          <p:cNvCxnSpPr>
            <a:cxnSpLocks/>
          </p:cNvCxnSpPr>
          <p:nvPr/>
        </p:nvCxnSpPr>
        <p:spPr>
          <a:xfrm>
            <a:off x="1524000" y="58674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7443" y="228600"/>
            <a:ext cx="7696200" cy="884238"/>
          </a:xfrm>
          <a:gradFill>
            <a:gsLst>
              <a:gs pos="0">
                <a:schemeClr val="accent1">
                  <a:tint val="66000"/>
                  <a:satMod val="160000"/>
                </a:schemeClr>
              </a:gs>
              <a:gs pos="32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sz="3600" b="1" dirty="0">
                <a:solidFill>
                  <a:schemeClr val="tx2">
                    <a:lumMod val="60000"/>
                    <a:lumOff val="40000"/>
                  </a:schemeClr>
                </a:solidFill>
                <a:latin typeface="Arial" panose="020B0604020202020204" pitchFamily="34" charset="0"/>
                <a:cs typeface="Arial" panose="020B0604020202020204" pitchFamily="34" charset="0"/>
              </a:rPr>
              <a:t>Quality Assurance Project Plan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92280"/>
            <a:ext cx="3962558" cy="50027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96200" y="1295400"/>
            <a:ext cx="4201886" cy="1323439"/>
          </a:xfrm>
          <a:prstGeom prst="rect">
            <a:avLst/>
          </a:prstGeom>
          <a:solidFill>
            <a:srgbClr val="C9F181"/>
          </a:solidFill>
          <a:ln>
            <a:solidFill>
              <a:schemeClr val="tx1"/>
            </a:solidFill>
          </a:ln>
        </p:spPr>
        <p:txBody>
          <a:bodyPr wrap="square">
            <a:spAutoFit/>
          </a:bodyPr>
          <a:lstStyle/>
          <a:p>
            <a:r>
              <a:rPr lang="en-US" sz="2000" b="1" dirty="0">
                <a:latin typeface="Arial" panose="020B0604020202020204" pitchFamily="34" charset="0"/>
                <a:cs typeface="Arial" panose="020B0604020202020204" pitchFamily="34" charset="0"/>
              </a:rPr>
              <a:t>Quality Assurance </a:t>
            </a:r>
            <a:r>
              <a:rPr lang="en-US" sz="2000" dirty="0">
                <a:latin typeface="Arial" panose="020B0604020202020204" pitchFamily="34" charset="0"/>
                <a:cs typeface="Arial" panose="020B0604020202020204" pitchFamily="34" charset="0"/>
              </a:rPr>
              <a:t>and </a:t>
            </a:r>
            <a:r>
              <a:rPr lang="en-US" sz="2000" b="1" dirty="0">
                <a:latin typeface="Arial" panose="020B0604020202020204" pitchFamily="34" charset="0"/>
                <a:cs typeface="Arial" panose="020B0604020202020204" pitchFamily="34" charset="0"/>
              </a:rPr>
              <a:t>Quality Control</a:t>
            </a:r>
            <a:r>
              <a:rPr lang="en-US" sz="2000" dirty="0">
                <a:latin typeface="Arial" panose="020B0604020202020204" pitchFamily="34" charset="0"/>
                <a:cs typeface="Arial" panose="020B0604020202020204" pitchFamily="34" charset="0"/>
              </a:rPr>
              <a:t> processes related to environmental data collection activities  </a:t>
            </a:r>
          </a:p>
        </p:txBody>
      </p:sp>
      <p:sp>
        <p:nvSpPr>
          <p:cNvPr id="5" name="Rectangle 4"/>
          <p:cNvSpPr/>
          <p:nvPr/>
        </p:nvSpPr>
        <p:spPr>
          <a:xfrm>
            <a:off x="207086" y="2719057"/>
            <a:ext cx="4191000" cy="1015663"/>
          </a:xfrm>
          <a:prstGeom prst="rect">
            <a:avLst/>
          </a:prstGeom>
          <a:solidFill>
            <a:srgbClr val="C9F181"/>
          </a:solidFill>
          <a:ln>
            <a:solidFill>
              <a:schemeClr val="tx1"/>
            </a:solidFill>
          </a:ln>
        </p:spPr>
        <p:txBody>
          <a:bodyPr wrap="square">
            <a:spAutoFit/>
          </a:bodyPr>
          <a:lstStyle/>
          <a:p>
            <a:r>
              <a:rPr lang="en-US" sz="2000" dirty="0">
                <a:latin typeface="Arial" panose="020B0604020202020204" pitchFamily="34" charset="0"/>
                <a:cs typeface="Arial" panose="020B0604020202020204" pitchFamily="34" charset="0"/>
              </a:rPr>
              <a:t>Includes 10 addenda addressing program-specific QA and QC </a:t>
            </a:r>
          </a:p>
          <a:p>
            <a:endParaRPr lang="en-US" sz="2000" dirty="0">
              <a:latin typeface="Arial" panose="020B0604020202020204" pitchFamily="34" charset="0"/>
              <a:cs typeface="Arial" panose="020B0604020202020204" pitchFamily="34" charset="0"/>
            </a:endParaRPr>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179123" y="304800"/>
            <a:ext cx="466725" cy="762000"/>
          </a:xfrm>
          <a:prstGeom prst="rect">
            <a:avLst/>
          </a:prstGeom>
        </p:spPr>
      </p:pic>
      <p:sp>
        <p:nvSpPr>
          <p:cNvPr id="6" name="Rectangle 5"/>
          <p:cNvSpPr/>
          <p:nvPr/>
        </p:nvSpPr>
        <p:spPr>
          <a:xfrm>
            <a:off x="251952" y="3886200"/>
            <a:ext cx="2509060" cy="646331"/>
          </a:xfrm>
          <a:prstGeom prst="rect">
            <a:avLst/>
          </a:prstGeom>
          <a:solidFill>
            <a:srgbClr val="9FF57D"/>
          </a:solidFill>
          <a:ln>
            <a:solidFill>
              <a:schemeClr val="tx1"/>
            </a:solidFill>
          </a:ln>
        </p:spPr>
        <p:txBody>
          <a:bodyPr wrap="square">
            <a:spAutoFit/>
          </a:bodyPr>
          <a:lstStyle/>
          <a:p>
            <a:r>
              <a:rPr lang="en-US" dirty="0">
                <a:latin typeface="Arial" panose="020B0604020202020204" pitchFamily="34" charset="0"/>
                <a:cs typeface="Arial" panose="020B0604020202020204" pitchFamily="34" charset="0"/>
              </a:rPr>
              <a:t>Revised every 3 years with annual updates</a:t>
            </a:r>
          </a:p>
        </p:txBody>
      </p:sp>
      <p:sp>
        <p:nvSpPr>
          <p:cNvPr id="7" name="Rectangle 6"/>
          <p:cNvSpPr/>
          <p:nvPr/>
        </p:nvSpPr>
        <p:spPr>
          <a:xfrm>
            <a:off x="3142286" y="5257800"/>
            <a:ext cx="1536896" cy="707886"/>
          </a:xfrm>
          <a:prstGeom prst="rect">
            <a:avLst/>
          </a:prstGeom>
          <a:solidFill>
            <a:srgbClr val="9FF57D"/>
          </a:solidFill>
          <a:ln>
            <a:solidFill>
              <a:schemeClr val="tx1"/>
            </a:solidFill>
          </a:ln>
        </p:spPr>
        <p:txBody>
          <a:bodyPr wrap="none">
            <a:spAutoFit/>
          </a:bodyPr>
          <a:lstStyle/>
          <a:p>
            <a:pPr algn="ctr"/>
            <a:r>
              <a:rPr lang="en-US" sz="2000" dirty="0"/>
              <a:t>EPA approval</a:t>
            </a:r>
          </a:p>
          <a:p>
            <a:pPr algn="ctr"/>
            <a:r>
              <a:rPr lang="en-US" sz="2000" dirty="0"/>
              <a:t>12/20/2017</a:t>
            </a:r>
          </a:p>
        </p:txBody>
      </p:sp>
      <p:sp>
        <p:nvSpPr>
          <p:cNvPr id="8" name="Rectangle 7"/>
          <p:cNvSpPr/>
          <p:nvPr/>
        </p:nvSpPr>
        <p:spPr>
          <a:xfrm>
            <a:off x="235350" y="4724400"/>
            <a:ext cx="2552815" cy="369332"/>
          </a:xfrm>
          <a:prstGeom prst="rect">
            <a:avLst/>
          </a:prstGeom>
          <a:solidFill>
            <a:srgbClr val="9FF57D"/>
          </a:solidFill>
          <a:ln>
            <a:solidFill>
              <a:schemeClr val="tx1"/>
            </a:solidFill>
          </a:ln>
        </p:spPr>
        <p:txBody>
          <a:bodyPr wrap="none">
            <a:spAutoFit/>
          </a:bodyPr>
          <a:lstStyle/>
          <a:p>
            <a:r>
              <a:rPr lang="en-US" dirty="0">
                <a:latin typeface="Arial" panose="020B0604020202020204" pitchFamily="34" charset="0"/>
                <a:cs typeface="Arial" panose="020B0604020202020204" pitchFamily="34" charset="0"/>
              </a:rPr>
              <a:t>Last revision 11/4/2016</a:t>
            </a:r>
          </a:p>
        </p:txBody>
      </p:sp>
      <p:sp>
        <p:nvSpPr>
          <p:cNvPr id="9" name="Rectangle 8"/>
          <p:cNvSpPr/>
          <p:nvPr/>
        </p:nvSpPr>
        <p:spPr>
          <a:xfrm>
            <a:off x="235350" y="5257800"/>
            <a:ext cx="2552815" cy="646331"/>
          </a:xfrm>
          <a:prstGeom prst="rect">
            <a:avLst/>
          </a:prstGeom>
          <a:solidFill>
            <a:srgbClr val="9FF57D"/>
          </a:solidFill>
          <a:ln>
            <a:solidFill>
              <a:schemeClr val="tx1"/>
            </a:solidFill>
          </a:ln>
        </p:spPr>
        <p:txBody>
          <a:bodyPr wrap="square">
            <a:spAutoFit/>
          </a:bodyPr>
          <a:lstStyle/>
          <a:p>
            <a:pPr algn="ctr"/>
            <a:r>
              <a:rPr lang="en-US" dirty="0">
                <a:latin typeface="Arial" panose="020B0604020202020204" pitchFamily="34" charset="0"/>
                <a:cs typeface="Arial" panose="020B0604020202020204" pitchFamily="34" charset="0"/>
              </a:rPr>
              <a:t>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Annual update in 2017</a:t>
            </a:r>
          </a:p>
        </p:txBody>
      </p:sp>
      <p:sp>
        <p:nvSpPr>
          <p:cNvPr id="11" name="Right Arrow 10"/>
          <p:cNvSpPr/>
          <p:nvPr/>
        </p:nvSpPr>
        <p:spPr>
          <a:xfrm>
            <a:off x="4398086" y="1828800"/>
            <a:ext cx="554914"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398086" y="3048000"/>
            <a:ext cx="554914"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cxnSpLocks/>
            <a:stCxn id="6" idx="2"/>
            <a:endCxn id="8" idx="0"/>
          </p:cNvCxnSpPr>
          <p:nvPr/>
        </p:nvCxnSpPr>
        <p:spPr>
          <a:xfrm>
            <a:off x="1506482" y="4532531"/>
            <a:ext cx="5276" cy="191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a:stCxn id="8" idx="2"/>
            <a:endCxn id="9" idx="0"/>
          </p:cNvCxnSpPr>
          <p:nvPr/>
        </p:nvCxnSpPr>
        <p:spPr>
          <a:xfrm>
            <a:off x="1511758" y="5093732"/>
            <a:ext cx="0" cy="164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0B978B-0692-46AD-A533-AA31BA92BC7B}"/>
              </a:ext>
            </a:extLst>
          </p:cNvPr>
          <p:cNvCxnSpPr/>
          <p:nvPr/>
        </p:nvCxnSpPr>
        <p:spPr>
          <a:xfrm>
            <a:off x="2788165" y="5562216"/>
            <a:ext cx="354121"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F80FAD2-CA1E-4EAD-9291-C04E5F6EC058}"/>
              </a:ext>
            </a:extLst>
          </p:cNvPr>
          <p:cNvSpPr/>
          <p:nvPr/>
        </p:nvSpPr>
        <p:spPr>
          <a:xfrm>
            <a:off x="230074" y="6059269"/>
            <a:ext cx="2552815" cy="646331"/>
          </a:xfrm>
          <a:prstGeom prst="rect">
            <a:avLst/>
          </a:prstGeom>
          <a:solidFill>
            <a:srgbClr val="9FF57D"/>
          </a:solidFill>
          <a:ln>
            <a:solidFill>
              <a:schemeClr val="tx1"/>
            </a:solidFill>
          </a:ln>
        </p:spPr>
        <p:txBody>
          <a:bodyPr wrap="square">
            <a:spAutoFit/>
          </a:bodyPr>
          <a:lstStyle/>
          <a:p>
            <a:pPr algn="ctr"/>
            <a:r>
              <a:rPr lang="en-US" dirty="0">
                <a:latin typeface="Arial" panose="020B0604020202020204" pitchFamily="34" charset="0"/>
                <a:cs typeface="Arial" panose="020B0604020202020204" pitchFamily="34" charset="0"/>
              </a:rPr>
              <a:t>2nd Annual update in 2018</a:t>
            </a:r>
          </a:p>
        </p:txBody>
      </p:sp>
    </p:spTree>
    <p:extLst>
      <p:ext uri="{BB962C8B-B14F-4D97-AF65-F5344CB8AC3E}">
        <p14:creationId xmlns:p14="http://schemas.microsoft.com/office/powerpoint/2010/main" val="3898233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#2</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a:bodyPr>
          <a:lstStyle/>
          <a:p>
            <a:r>
              <a:rPr lang="en-US" dirty="0"/>
              <a:t>Reporting</a:t>
            </a:r>
          </a:p>
          <a:p>
            <a:pPr lvl="1"/>
            <a:r>
              <a:rPr lang="en-US" dirty="0"/>
              <a:t>Electronic data submittal highly encouraged</a:t>
            </a:r>
          </a:p>
          <a:p>
            <a:pPr lvl="2"/>
            <a:r>
              <a:rPr lang="en-US" dirty="0"/>
              <a:t>Labs should be submitting data weekly</a:t>
            </a:r>
          </a:p>
          <a:p>
            <a:pPr lvl="2"/>
            <a:r>
              <a:rPr lang="en-US" dirty="0"/>
              <a:t>DO NOT hold all data to submit until after the end of the compliance period</a:t>
            </a:r>
          </a:p>
          <a:p>
            <a:pPr lvl="1"/>
            <a:r>
              <a:rPr lang="en-US" dirty="0"/>
              <a:t>Paper reports</a:t>
            </a:r>
          </a:p>
          <a:p>
            <a:pPr lvl="2"/>
            <a:r>
              <a:rPr lang="en-US" dirty="0"/>
              <a:t>Completed LCRMF</a:t>
            </a:r>
          </a:p>
          <a:p>
            <a:pPr lvl="2"/>
            <a:r>
              <a:rPr lang="en-US" dirty="0"/>
              <a:t>Laboratory Chain of Custody (if applicable)</a:t>
            </a:r>
          </a:p>
          <a:p>
            <a:pPr lvl="2"/>
            <a:r>
              <a:rPr lang="en-US" dirty="0"/>
              <a:t>Analytical test reports including QC</a:t>
            </a:r>
          </a:p>
          <a:p>
            <a:pPr lvl="1"/>
            <a:endParaRPr lang="en-US" dirty="0"/>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3549517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#3</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fontScale="92500" lnSpcReduction="20000"/>
          </a:bodyPr>
          <a:lstStyle/>
          <a:p>
            <a:r>
              <a:rPr lang="en-US" i="1" dirty="0"/>
              <a:t>Guidance for the Analysis and Reporting of Water Quality Parameters (WQP) under the Lead and Copper Rule </a:t>
            </a:r>
          </a:p>
          <a:p>
            <a:r>
              <a:rPr lang="en-US" dirty="0"/>
              <a:t>Applies to PWSs and labs submitting data for compliance under the LCR (water quality parameters)</a:t>
            </a:r>
          </a:p>
          <a:p>
            <a:pPr lvl="1"/>
            <a:r>
              <a:rPr lang="en-US" dirty="0"/>
              <a:t>Samples from public water systems</a:t>
            </a:r>
          </a:p>
          <a:p>
            <a:pPr lvl="1"/>
            <a:r>
              <a:rPr lang="en-US" dirty="0"/>
              <a:t>Includes regulatory and program requirements</a:t>
            </a:r>
          </a:p>
          <a:p>
            <a:pPr lvl="1"/>
            <a:r>
              <a:rPr lang="en-US" dirty="0"/>
              <a:t>Current Revision 1, effective 12/20/2017</a:t>
            </a:r>
          </a:p>
          <a:p>
            <a:pPr lvl="1"/>
            <a:r>
              <a:rPr lang="en-US" dirty="0"/>
              <a:t>Includes TAC rule revision requirements effective 3/30/2017</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2992357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#3</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lnSpcReduction="10000"/>
          </a:bodyPr>
          <a:lstStyle/>
          <a:p>
            <a:r>
              <a:rPr lang="en-US" dirty="0"/>
              <a:t>Samples must be analyzed by a laboratory that is accredited in the drinking water matrix using a method acceptable to EPA </a:t>
            </a:r>
            <a:r>
              <a:rPr lang="en-US" b="1" dirty="0"/>
              <a:t>OR </a:t>
            </a:r>
            <a:r>
              <a:rPr lang="en-US" dirty="0"/>
              <a:t>approved by the Water Supply Division (WSD)</a:t>
            </a:r>
          </a:p>
          <a:p>
            <a:pPr lvl="1"/>
            <a:r>
              <a:rPr lang="en-US" dirty="0"/>
              <a:t>Approved by WSD: temperature, pH, alkalinity, calcium, conductivity, ortho phosphate, silica</a:t>
            </a:r>
          </a:p>
          <a:p>
            <a:pPr lvl="1"/>
            <a:r>
              <a:rPr lang="en-US" dirty="0"/>
              <a:t>Accredited by TCEQ: chloride, hardness, iron, manganese, sodium, sulfate, TDS</a:t>
            </a:r>
          </a:p>
          <a:p>
            <a:pPr lvl="2"/>
            <a:r>
              <a:rPr lang="en-US" dirty="0"/>
              <a:t>QAPP only lists EPA allowed methods for which TCEQ offers accreditation</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5959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#3</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lnSpcReduction="10000"/>
          </a:bodyPr>
          <a:lstStyle/>
          <a:p>
            <a:r>
              <a:rPr lang="en-US" dirty="0"/>
              <a:t>Samples must be collected in lab grade plastic bottles</a:t>
            </a:r>
          </a:p>
          <a:p>
            <a:pPr lvl="1"/>
            <a:r>
              <a:rPr lang="en-US" dirty="0"/>
              <a:t>Volume should be sufficient to conduct all required analyses</a:t>
            </a:r>
          </a:p>
          <a:p>
            <a:r>
              <a:rPr lang="en-US" dirty="0"/>
              <a:t>Acid preservation should be done in the lab</a:t>
            </a:r>
          </a:p>
          <a:p>
            <a:pPr lvl="2"/>
            <a:r>
              <a:rPr lang="en-US" dirty="0"/>
              <a:t>No later than 14 days after collection</a:t>
            </a:r>
          </a:p>
          <a:p>
            <a:r>
              <a:rPr lang="en-US" dirty="0"/>
              <a:t>Some analytes require thermal preservation</a:t>
            </a:r>
          </a:p>
          <a:p>
            <a:pPr lvl="1"/>
            <a:r>
              <a:rPr lang="en-US" dirty="0"/>
              <a:t>Alkalinity, conductivity, sulfate, TDS, ortho phosphate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418420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#3</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a:bodyPr>
          <a:lstStyle/>
          <a:p>
            <a:r>
              <a:rPr lang="en-US" dirty="0"/>
              <a:t>Field measurements</a:t>
            </a:r>
          </a:p>
          <a:p>
            <a:pPr lvl="1"/>
            <a:r>
              <a:rPr lang="en-US" dirty="0"/>
              <a:t>pH and temperature must be measured  and recorded in the field</a:t>
            </a:r>
          </a:p>
          <a:p>
            <a:pPr lvl="1"/>
            <a:r>
              <a:rPr lang="en-US" dirty="0"/>
              <a:t>EPA allowed methods must be utilized</a:t>
            </a:r>
          </a:p>
          <a:p>
            <a:pPr lvl="1"/>
            <a:r>
              <a:rPr lang="en-US" dirty="0"/>
              <a:t>Entity performing field measurements must complete and submit a laboratory approval form to the WSD</a:t>
            </a:r>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2439030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#3</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dirty="0"/>
              <a:t>PWSs must use the Water Quality Parameter Monitoring Form (WQPMF)</a:t>
            </a:r>
          </a:p>
          <a:p>
            <a:pPr lvl="1"/>
            <a:r>
              <a:rPr lang="en-US" dirty="0"/>
              <a:t>Form #20679</a:t>
            </a:r>
          </a:p>
          <a:p>
            <a:pPr lvl="1"/>
            <a:r>
              <a:rPr lang="en-US" dirty="0"/>
              <a:t>Customized/modified forms must be approved by TCEQ</a:t>
            </a:r>
          </a:p>
          <a:p>
            <a:r>
              <a:rPr lang="en-US" dirty="0"/>
              <a:t>Samples must be labeled properly</a:t>
            </a:r>
          </a:p>
          <a:p>
            <a:r>
              <a:rPr lang="en-US" dirty="0"/>
              <a:t>WQPMF must be completed properly</a:t>
            </a: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239631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#3</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a:bodyPr>
          <a:lstStyle/>
          <a:p>
            <a:r>
              <a:rPr lang="en-US" dirty="0"/>
              <a:t>Reporting</a:t>
            </a:r>
          </a:p>
          <a:p>
            <a:pPr lvl="1"/>
            <a:r>
              <a:rPr lang="en-US" dirty="0"/>
              <a:t>Electronic data submittal highly encouraged</a:t>
            </a:r>
          </a:p>
          <a:p>
            <a:pPr lvl="2"/>
            <a:r>
              <a:rPr lang="en-US" dirty="0"/>
              <a:t>Labs should be submitting data weekly</a:t>
            </a:r>
          </a:p>
          <a:p>
            <a:pPr lvl="2"/>
            <a:r>
              <a:rPr lang="en-US" dirty="0"/>
              <a:t>DO NOT hold all data to submit until after the end of the compliance period</a:t>
            </a:r>
          </a:p>
          <a:p>
            <a:pPr lvl="1"/>
            <a:r>
              <a:rPr lang="en-US" dirty="0"/>
              <a:t>Paper reports</a:t>
            </a:r>
          </a:p>
          <a:p>
            <a:pPr lvl="2"/>
            <a:r>
              <a:rPr lang="en-US" dirty="0"/>
              <a:t>Completed WQPMF</a:t>
            </a:r>
          </a:p>
          <a:p>
            <a:pPr lvl="2"/>
            <a:r>
              <a:rPr lang="en-US" dirty="0"/>
              <a:t>Laboratory Chain of Custody (if applicable)</a:t>
            </a:r>
          </a:p>
          <a:p>
            <a:pPr lvl="2"/>
            <a:r>
              <a:rPr lang="en-US" dirty="0"/>
              <a:t>Analytical test reports including QC</a:t>
            </a:r>
          </a:p>
          <a:p>
            <a:pPr lvl="1"/>
            <a:endParaRPr lang="en-US" dirty="0"/>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161027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#3</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a:bodyPr>
          <a:lstStyle/>
          <a:p>
            <a:r>
              <a:rPr lang="en-US" dirty="0"/>
              <a:t>Subcontracting/Pass-through</a:t>
            </a:r>
          </a:p>
          <a:p>
            <a:pPr lvl="1"/>
            <a:r>
              <a:rPr lang="en-US" dirty="0"/>
              <a:t>Samples analyzed by multiple laboratories</a:t>
            </a:r>
          </a:p>
          <a:p>
            <a:pPr lvl="1"/>
            <a:r>
              <a:rPr lang="en-US" dirty="0"/>
              <a:t>Initial (receiving) laboratory reports field measurements</a:t>
            </a:r>
          </a:p>
          <a:p>
            <a:pPr lvl="1"/>
            <a:r>
              <a:rPr lang="en-US" dirty="0"/>
              <a:t>Results are reported by the lab that performed the analysis</a:t>
            </a:r>
          </a:p>
          <a:p>
            <a:pPr lvl="1"/>
            <a:endParaRPr lang="en-US" dirty="0"/>
          </a:p>
          <a:p>
            <a:pPr lvl="1"/>
            <a:endParaRPr lang="en-US" dirty="0"/>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493155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#4</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i="1" dirty="0"/>
              <a:t>Guidance for Analysis and Reporting Under the Revised Total Coliform Rule </a:t>
            </a:r>
            <a:r>
              <a:rPr lang="en-US" dirty="0"/>
              <a:t>(RTCR)</a:t>
            </a:r>
          </a:p>
          <a:p>
            <a:pPr lvl="1"/>
            <a:r>
              <a:rPr lang="en-US" dirty="0"/>
              <a:t>Applies to labs submitting data for compliance under RTCR</a:t>
            </a:r>
          </a:p>
          <a:p>
            <a:pPr lvl="1"/>
            <a:r>
              <a:rPr lang="en-US" dirty="0"/>
              <a:t>Samples from public water systems</a:t>
            </a:r>
          </a:p>
          <a:p>
            <a:pPr lvl="1"/>
            <a:r>
              <a:rPr lang="en-US" dirty="0"/>
              <a:t>Includes regulatory and program requirements</a:t>
            </a:r>
          </a:p>
          <a:p>
            <a:pPr lvl="1"/>
            <a:r>
              <a:rPr lang="en-US" dirty="0"/>
              <a:t>Current Revision 1, effective 12/20/2017</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2503964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#4</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lnSpcReduction="10000"/>
          </a:bodyPr>
          <a:lstStyle/>
          <a:p>
            <a:r>
              <a:rPr lang="en-US" dirty="0"/>
              <a:t>Licensing Requirements</a:t>
            </a:r>
          </a:p>
          <a:p>
            <a:pPr lvl="1"/>
            <a:r>
              <a:rPr lang="en-US" dirty="0"/>
              <a:t>Samples for community and non-transient non-community water systems MUST be collected by an individual with a valid water operators license</a:t>
            </a:r>
          </a:p>
          <a:p>
            <a:pPr lvl="1"/>
            <a:r>
              <a:rPr lang="en-US" dirty="0"/>
              <a:t>Not required for transient systems</a:t>
            </a:r>
          </a:p>
          <a:p>
            <a:r>
              <a:rPr lang="en-US" dirty="0"/>
              <a:t>Field Measurements</a:t>
            </a:r>
          </a:p>
          <a:p>
            <a:pPr lvl="1"/>
            <a:r>
              <a:rPr lang="en-US" b="1" dirty="0"/>
              <a:t>All samples </a:t>
            </a:r>
            <a:r>
              <a:rPr lang="en-US" dirty="0"/>
              <a:t>must have a </a:t>
            </a:r>
            <a:r>
              <a:rPr lang="en-US" b="1" dirty="0"/>
              <a:t>field measured </a:t>
            </a:r>
            <a:r>
              <a:rPr lang="en-US" dirty="0"/>
              <a:t>chlorine residual</a:t>
            </a:r>
          </a:p>
          <a:p>
            <a:pPr lvl="2"/>
            <a:r>
              <a:rPr lang="en-US" dirty="0"/>
              <a:t>DO NOT analyze, reject. Residual must not be filled in at the lab</a:t>
            </a:r>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219794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43" y="228600"/>
            <a:ext cx="7696200" cy="884238"/>
          </a:xfrm>
          <a:gradFill>
            <a:gsLst>
              <a:gs pos="0">
                <a:schemeClr val="accent1">
                  <a:tint val="66000"/>
                  <a:satMod val="160000"/>
                </a:schemeClr>
              </a:gs>
              <a:gs pos="32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sz="3600" b="1" dirty="0">
                <a:solidFill>
                  <a:schemeClr val="tx2">
                    <a:lumMod val="60000"/>
                    <a:lumOff val="40000"/>
                  </a:schemeClr>
                </a:solidFill>
                <a:latin typeface="Arial" panose="020B0604020202020204" pitchFamily="34" charset="0"/>
                <a:cs typeface="Arial" panose="020B0604020202020204" pitchFamily="34" charset="0"/>
              </a:rPr>
              <a:t>Quality Assurance Project Plan</a:t>
            </a: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179123" y="304800"/>
            <a:ext cx="466725" cy="762000"/>
          </a:xfrm>
          <a:prstGeom prst="rect">
            <a:avLst/>
          </a:prstGeom>
        </p:spPr>
      </p:pic>
      <p:sp>
        <p:nvSpPr>
          <p:cNvPr id="16" name="Content Placeholder 2">
            <a:extLst>
              <a:ext uri="{FF2B5EF4-FFF2-40B4-BE49-F238E27FC236}">
                <a16:creationId xmlns:a16="http://schemas.microsoft.com/office/drawing/2014/main" id="{C2853D0F-0D4D-42D0-B3D3-BA8EA6388657}"/>
              </a:ext>
            </a:extLst>
          </p:cNvPr>
          <p:cNvSpPr>
            <a:spLocks noGrp="1"/>
          </p:cNvSpPr>
          <p:nvPr>
            <p:ph idx="1"/>
          </p:nvPr>
        </p:nvSpPr>
        <p:spPr>
          <a:xfrm>
            <a:off x="457200" y="1600200"/>
            <a:ext cx="8229600" cy="4525963"/>
          </a:xfrm>
          <a:solidFill>
            <a:srgbClr val="C9F181"/>
          </a:solidFill>
          <a:ln>
            <a:solidFill>
              <a:schemeClr val="accent1">
                <a:shade val="50000"/>
              </a:schemeClr>
            </a:solidFill>
          </a:ln>
        </p:spPr>
        <p:txBody>
          <a:bodyPr/>
          <a:lstStyle/>
          <a:p>
            <a:r>
              <a:rPr lang="en-US" b="1" dirty="0"/>
              <a:t>Addendum 1 </a:t>
            </a:r>
            <a:r>
              <a:rPr lang="en-US" dirty="0"/>
              <a:t>– </a:t>
            </a:r>
            <a:r>
              <a:rPr lang="en-US" i="1" dirty="0"/>
              <a:t>Sampling, Analysis, and Reporting of Chemical Compliance Data</a:t>
            </a:r>
          </a:p>
          <a:p>
            <a:pPr lvl="1"/>
            <a:r>
              <a:rPr lang="en-US" dirty="0"/>
              <a:t>Applies to Chemical Compliance laboratories and sample collection contractor only</a:t>
            </a:r>
          </a:p>
          <a:p>
            <a:r>
              <a:rPr lang="en-US" b="1" dirty="0"/>
              <a:t>Addendum 2 </a:t>
            </a:r>
            <a:r>
              <a:rPr lang="en-US" dirty="0"/>
              <a:t>– </a:t>
            </a:r>
            <a:r>
              <a:rPr lang="en-US" i="1" dirty="0"/>
              <a:t>Laboratory Guidance for the Analysis and Reporting of Tap Water Samples under the Lead and Copper Rule</a:t>
            </a:r>
          </a:p>
          <a:p>
            <a:pPr lvl="1"/>
            <a:r>
              <a:rPr lang="en-US" dirty="0"/>
              <a:t>Applies to labs analyzing </a:t>
            </a:r>
            <a:r>
              <a:rPr lang="en-US" dirty="0" err="1"/>
              <a:t>Pb</a:t>
            </a:r>
            <a:r>
              <a:rPr lang="en-US" dirty="0"/>
              <a:t>/Cu tap samples</a:t>
            </a:r>
          </a:p>
        </p:txBody>
      </p:sp>
    </p:spTree>
    <p:extLst>
      <p:ext uri="{BB962C8B-B14F-4D97-AF65-F5344CB8AC3E}">
        <p14:creationId xmlns:p14="http://schemas.microsoft.com/office/powerpoint/2010/main" val="3939948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#4</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dirty="0"/>
              <a:t>Samples must be analyzed by a laboratory that is accredited in the drinking water matrix using a method acceptable to EPA</a:t>
            </a:r>
          </a:p>
          <a:p>
            <a:pPr lvl="1"/>
            <a:r>
              <a:rPr lang="en-US" dirty="0"/>
              <a:t>Pg. 15, Table 1 lists EPA allowed drinking water methods</a:t>
            </a:r>
          </a:p>
          <a:p>
            <a:pPr lvl="1"/>
            <a:r>
              <a:rPr lang="en-US" dirty="0"/>
              <a:t>Total coliform / </a:t>
            </a:r>
            <a:r>
              <a:rPr lang="en-US" i="1" dirty="0"/>
              <a:t>E. coli</a:t>
            </a:r>
          </a:p>
          <a:p>
            <a:pPr lvl="1"/>
            <a:r>
              <a:rPr lang="en-US" dirty="0"/>
              <a:t>Absence / Presence</a:t>
            </a:r>
          </a:p>
          <a:p>
            <a:endParaRPr lang="en-US" dirty="0"/>
          </a:p>
          <a:p>
            <a:endParaRPr lang="en-US" dirty="0"/>
          </a:p>
          <a:p>
            <a:pPr lvl="2"/>
            <a:endParaRPr lang="en-US" dirty="0"/>
          </a:p>
          <a:p>
            <a:pPr lvl="1"/>
            <a:endParaRPr lang="en-US" dirty="0"/>
          </a:p>
          <a:p>
            <a:pPr lvl="1"/>
            <a:endParaRPr lang="en-US" dirty="0"/>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999069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#4</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dirty="0"/>
              <a:t>Sample Containers</a:t>
            </a:r>
          </a:p>
          <a:p>
            <a:pPr lvl="1"/>
            <a:r>
              <a:rPr lang="en-US" dirty="0"/>
              <a:t>Containers should be laboratory-supplied</a:t>
            </a:r>
          </a:p>
          <a:p>
            <a:pPr lvl="1"/>
            <a:r>
              <a:rPr lang="en-US" dirty="0"/>
              <a:t>Batch tested for sterility if lab sterilized</a:t>
            </a:r>
          </a:p>
          <a:p>
            <a:pPr lvl="1"/>
            <a:r>
              <a:rPr lang="en-US" dirty="0"/>
              <a:t>Tested for dechlorinating agent effectiveness</a:t>
            </a:r>
          </a:p>
          <a:p>
            <a:pPr lvl="1"/>
            <a:r>
              <a:rPr lang="en-US" dirty="0"/>
              <a:t>Checked for accuracy of 100 mL mark</a:t>
            </a:r>
          </a:p>
          <a:p>
            <a:pPr lvl="1"/>
            <a:r>
              <a:rPr lang="en-US" i="1" dirty="0"/>
              <a:t>Lot specific </a:t>
            </a:r>
            <a:r>
              <a:rPr lang="en-US" dirty="0"/>
              <a:t>certificate of analysis required if containers obtained from a vendor</a:t>
            </a:r>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153529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#4</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dirty="0"/>
              <a:t>Sample Labels</a:t>
            </a:r>
          </a:p>
          <a:p>
            <a:pPr lvl="1"/>
            <a:r>
              <a:rPr lang="en-US" dirty="0"/>
              <a:t>Adhesive or written directly on bottle</a:t>
            </a:r>
          </a:p>
          <a:p>
            <a:pPr lvl="1"/>
            <a:r>
              <a:rPr lang="en-US" dirty="0"/>
              <a:t>Must include:</a:t>
            </a:r>
          </a:p>
          <a:p>
            <a:pPr lvl="2"/>
            <a:r>
              <a:rPr lang="en-US" dirty="0"/>
              <a:t>PWS ID number</a:t>
            </a:r>
          </a:p>
          <a:p>
            <a:pPr lvl="2"/>
            <a:r>
              <a:rPr lang="en-US" dirty="0"/>
              <a:t>Date &amp; Time of sample collection</a:t>
            </a:r>
          </a:p>
          <a:p>
            <a:pPr lvl="2"/>
            <a:r>
              <a:rPr lang="en-US" dirty="0"/>
              <a:t>Sampler’s initials</a:t>
            </a:r>
          </a:p>
          <a:p>
            <a:pPr lvl="2"/>
            <a:r>
              <a:rPr lang="en-US" dirty="0"/>
              <a:t>Address/location of collection</a:t>
            </a:r>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74045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#4</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dirty="0"/>
              <a:t>Microbial Reporting Form (MRF)</a:t>
            </a:r>
          </a:p>
          <a:p>
            <a:pPr lvl="1"/>
            <a:r>
              <a:rPr lang="en-US" dirty="0"/>
              <a:t>Use of unaltered form is mandatory if </a:t>
            </a:r>
            <a:r>
              <a:rPr lang="en-US" b="1" dirty="0"/>
              <a:t>NOT</a:t>
            </a:r>
            <a:r>
              <a:rPr lang="en-US" dirty="0"/>
              <a:t> submitting data electronically (E2)</a:t>
            </a:r>
          </a:p>
          <a:p>
            <a:pPr lvl="1"/>
            <a:r>
              <a:rPr lang="en-US" dirty="0"/>
              <a:t>Modified forms may be used after TCEQ approval only if lab submits data electronically</a:t>
            </a:r>
          </a:p>
          <a:p>
            <a:pPr lvl="1"/>
            <a:r>
              <a:rPr lang="en-US" dirty="0"/>
              <a:t>Form must capture:</a:t>
            </a:r>
          </a:p>
          <a:p>
            <a:pPr lvl="2"/>
            <a:r>
              <a:rPr lang="en-US" dirty="0"/>
              <a:t>Sampler signature</a:t>
            </a:r>
          </a:p>
          <a:p>
            <a:pPr lvl="2"/>
            <a:r>
              <a:rPr lang="en-US" dirty="0"/>
              <a:t>Lab chlorine check</a:t>
            </a:r>
          </a:p>
          <a:p>
            <a:pPr lvl="2"/>
            <a:r>
              <a:rPr lang="en-US" dirty="0"/>
              <a:t>Legal statement</a:t>
            </a:r>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307241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#4</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dirty="0"/>
              <a:t>Sample Temperature</a:t>
            </a:r>
          </a:p>
          <a:p>
            <a:pPr lvl="1"/>
            <a:r>
              <a:rPr lang="en-US" dirty="0"/>
              <a:t>Document temperature at time of receipt</a:t>
            </a:r>
          </a:p>
          <a:p>
            <a:pPr lvl="2"/>
            <a:r>
              <a:rPr lang="en-US" dirty="0"/>
              <a:t>Recorded and corrected temperature</a:t>
            </a:r>
          </a:p>
          <a:p>
            <a:pPr lvl="1"/>
            <a:r>
              <a:rPr lang="en-US" dirty="0"/>
              <a:t>Temperature measuring devices must be calibrated periodically</a:t>
            </a:r>
          </a:p>
          <a:p>
            <a:r>
              <a:rPr lang="en-US" dirty="0"/>
              <a:t>Chlorine Residual Lab Check</a:t>
            </a:r>
          </a:p>
          <a:p>
            <a:pPr lvl="1"/>
            <a:r>
              <a:rPr lang="en-US" dirty="0"/>
              <a:t>Absence of a chlorine residual must be verified for every sample</a:t>
            </a:r>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2431757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#4</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dirty="0"/>
              <a:t>Sample Rejection</a:t>
            </a:r>
          </a:p>
          <a:p>
            <a:pPr lvl="1"/>
            <a:r>
              <a:rPr lang="en-US" dirty="0"/>
              <a:t>Insufficient/Incorrect documentation</a:t>
            </a:r>
          </a:p>
          <a:p>
            <a:pPr lvl="2"/>
            <a:r>
              <a:rPr lang="en-US" dirty="0"/>
              <a:t>Corrections must be made by sampler, not the lab</a:t>
            </a:r>
          </a:p>
          <a:p>
            <a:pPr lvl="2"/>
            <a:r>
              <a:rPr lang="en-US" dirty="0"/>
              <a:t>Field chlorine residuals must be measured and recorded </a:t>
            </a:r>
            <a:r>
              <a:rPr lang="en-US" i="1" dirty="0"/>
              <a:t>in the field</a:t>
            </a:r>
          </a:p>
          <a:p>
            <a:pPr lvl="1"/>
            <a:r>
              <a:rPr lang="en-US" dirty="0"/>
              <a:t>Sample Issues</a:t>
            </a:r>
          </a:p>
          <a:p>
            <a:pPr lvl="2"/>
            <a:r>
              <a:rPr lang="en-US" dirty="0"/>
              <a:t>Broken in transit, exceeds hold time, frozen, leaked, etc.</a:t>
            </a:r>
          </a:p>
          <a:p>
            <a:pPr lvl="2"/>
            <a:r>
              <a:rPr lang="en-US" dirty="0"/>
              <a:t>Lab measured chlorine residual</a:t>
            </a:r>
          </a:p>
          <a:p>
            <a:pPr lvl="2"/>
            <a:r>
              <a:rPr lang="en-US" dirty="0"/>
              <a:t>Invalid results (turbid, too numerous to count, etc.)</a:t>
            </a:r>
          </a:p>
          <a:p>
            <a:pPr lvl="1"/>
            <a:endParaRPr lang="en-US" dirty="0"/>
          </a:p>
          <a:p>
            <a:pPr lvl="1"/>
            <a:endParaRPr lang="en-US" dirty="0"/>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1567944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#4</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dirty="0"/>
              <a:t>Sample Rejection</a:t>
            </a:r>
          </a:p>
          <a:p>
            <a:pPr lvl="1"/>
            <a:r>
              <a:rPr lang="en-US" dirty="0"/>
              <a:t>Notify PWS immediately</a:t>
            </a:r>
          </a:p>
          <a:p>
            <a:pPr lvl="2"/>
            <a:r>
              <a:rPr lang="en-US" dirty="0"/>
              <a:t>Record notification on MRF</a:t>
            </a:r>
          </a:p>
          <a:p>
            <a:pPr lvl="1"/>
            <a:r>
              <a:rPr lang="en-US" dirty="0"/>
              <a:t>PWS must recollect within 24 hours of notice</a:t>
            </a:r>
          </a:p>
          <a:p>
            <a:pPr lvl="1"/>
            <a:r>
              <a:rPr lang="en-US" dirty="0"/>
              <a:t>Report rejected samples to TCEQ</a:t>
            </a:r>
          </a:p>
          <a:p>
            <a:pPr lvl="2"/>
            <a:r>
              <a:rPr lang="en-US" dirty="0"/>
              <a:t>Ties back recollection to original</a:t>
            </a:r>
          </a:p>
          <a:p>
            <a:pPr lvl="2"/>
            <a:r>
              <a:rPr lang="en-US" dirty="0"/>
              <a:t>Important in avoiding possible monitoring violations</a:t>
            </a:r>
          </a:p>
          <a:p>
            <a:pPr lvl="2"/>
            <a:endParaRPr lang="en-US" dirty="0"/>
          </a:p>
          <a:p>
            <a:pPr lvl="1"/>
            <a:endParaRPr lang="en-US" dirty="0"/>
          </a:p>
          <a:p>
            <a:pPr lvl="1"/>
            <a:endParaRPr lang="en-US" dirty="0"/>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1411285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#4</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fontScale="92500" lnSpcReduction="10000"/>
          </a:bodyPr>
          <a:lstStyle/>
          <a:p>
            <a:r>
              <a:rPr lang="en-US" dirty="0"/>
              <a:t>Data submission</a:t>
            </a:r>
          </a:p>
          <a:p>
            <a:pPr lvl="1"/>
            <a:r>
              <a:rPr lang="en-US" dirty="0"/>
              <a:t>Labs should be submitting data weekly</a:t>
            </a:r>
          </a:p>
          <a:p>
            <a:pPr lvl="2"/>
            <a:r>
              <a:rPr lang="en-US" dirty="0"/>
              <a:t>Electronically through STEERS/E2 preferred</a:t>
            </a:r>
          </a:p>
          <a:p>
            <a:pPr lvl="1"/>
            <a:r>
              <a:rPr lang="en-US" dirty="0"/>
              <a:t>DO NOT hold all data to submit until after the end of the compliance period</a:t>
            </a:r>
          </a:p>
          <a:p>
            <a:r>
              <a:rPr lang="en-US" dirty="0"/>
              <a:t>Microbial Reporting Form</a:t>
            </a:r>
          </a:p>
          <a:p>
            <a:pPr lvl="1"/>
            <a:r>
              <a:rPr lang="en-US" dirty="0"/>
              <a:t>Labs should all now be using the new form or have implemented new requirements on customized forms</a:t>
            </a:r>
          </a:p>
          <a:p>
            <a:pPr lvl="1"/>
            <a:r>
              <a:rPr lang="en-US" dirty="0"/>
              <a:t>Current version – 08/2017</a:t>
            </a:r>
          </a:p>
          <a:p>
            <a:pPr lvl="1"/>
            <a:r>
              <a:rPr lang="en-US" dirty="0"/>
              <a:t>Instructions for PWSs and laboratories available online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2335851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#4</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dirty="0"/>
              <a:t>Reporting Positive Samples</a:t>
            </a:r>
          </a:p>
          <a:p>
            <a:pPr lvl="1"/>
            <a:r>
              <a:rPr lang="en-US" dirty="0"/>
              <a:t>Positive Result Report Form</a:t>
            </a:r>
          </a:p>
          <a:p>
            <a:pPr lvl="2"/>
            <a:r>
              <a:rPr lang="en-US" dirty="0"/>
              <a:t>Email or Fax</a:t>
            </a:r>
          </a:p>
          <a:p>
            <a:pPr lvl="2"/>
            <a:r>
              <a:rPr lang="en-US" dirty="0"/>
              <a:t>Current version – 08/2017</a:t>
            </a:r>
          </a:p>
          <a:p>
            <a:pPr lvl="1"/>
            <a:r>
              <a:rPr lang="en-US" dirty="0"/>
              <a:t>Report on same day to TCEQ and PWS</a:t>
            </a:r>
          </a:p>
          <a:p>
            <a:pPr lvl="2"/>
            <a:r>
              <a:rPr lang="en-US" dirty="0"/>
              <a:t>PWS must collect repeats</a:t>
            </a:r>
          </a:p>
          <a:p>
            <a:pPr lvl="1"/>
            <a:endParaRPr lang="en-US" dirty="0"/>
          </a:p>
          <a:p>
            <a:endParaRPr lang="en-US" dirty="0"/>
          </a:p>
          <a:p>
            <a:pPr lvl="2"/>
            <a:endParaRPr lang="en-US" dirty="0"/>
          </a:p>
          <a:p>
            <a:pPr lvl="1"/>
            <a:endParaRPr lang="en-US" dirty="0"/>
          </a:p>
          <a:p>
            <a:pPr lvl="1"/>
            <a:endParaRPr lang="en-US" dirty="0"/>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2889846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Addendum #4</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dirty="0"/>
              <a:t>Sample Invalidation Requests</a:t>
            </a:r>
          </a:p>
          <a:p>
            <a:pPr lvl="1"/>
            <a:r>
              <a:rPr lang="en-US" dirty="0"/>
              <a:t>PWS must complete and submit </a:t>
            </a:r>
            <a:r>
              <a:rPr lang="en-US" i="1" dirty="0"/>
              <a:t>Total Coliform Positive Invalidation Request Form </a:t>
            </a:r>
            <a:r>
              <a:rPr lang="en-US" dirty="0"/>
              <a:t>to TCEQ along with supporting documentation</a:t>
            </a:r>
          </a:p>
          <a:p>
            <a:pPr lvl="2"/>
            <a:r>
              <a:rPr lang="en-US" dirty="0"/>
              <a:t>Current version – 10/24/2017</a:t>
            </a:r>
          </a:p>
          <a:p>
            <a:pPr lvl="1"/>
            <a:r>
              <a:rPr lang="en-US" dirty="0"/>
              <a:t>Requests are assessed by the PWSSP QA Manager and approved by WSD management</a:t>
            </a:r>
          </a:p>
          <a:p>
            <a:pPr lvl="1"/>
            <a:r>
              <a:rPr lang="en-US" i="1" dirty="0"/>
              <a:t>E. coli </a:t>
            </a:r>
            <a:r>
              <a:rPr lang="en-US" dirty="0"/>
              <a:t>positive samples are </a:t>
            </a:r>
            <a:r>
              <a:rPr lang="en-US" b="1" dirty="0"/>
              <a:t>not eligible </a:t>
            </a:r>
            <a:r>
              <a:rPr lang="en-US" dirty="0"/>
              <a:t>for invalidation</a:t>
            </a:r>
          </a:p>
          <a:p>
            <a:pPr lvl="2"/>
            <a:endParaRPr lang="en-US" dirty="0"/>
          </a:p>
          <a:p>
            <a:pPr lvl="2"/>
            <a:endParaRPr lang="en-US" dirty="0"/>
          </a:p>
          <a:p>
            <a:pPr lvl="2"/>
            <a:endParaRPr lang="en-US" dirty="0"/>
          </a:p>
          <a:p>
            <a:pPr lvl="1"/>
            <a:endParaRPr lang="en-US" dirty="0"/>
          </a:p>
          <a:p>
            <a:endParaRPr lang="en-US" dirty="0"/>
          </a:p>
          <a:p>
            <a:pPr lvl="2"/>
            <a:endParaRPr lang="en-US" dirty="0"/>
          </a:p>
          <a:p>
            <a:pPr lvl="1"/>
            <a:endParaRPr lang="en-US" dirty="0"/>
          </a:p>
          <a:p>
            <a:pPr lvl="1"/>
            <a:endParaRPr lang="en-US" dirty="0"/>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359838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43" y="228600"/>
            <a:ext cx="7696200" cy="884238"/>
          </a:xfrm>
          <a:gradFill>
            <a:gsLst>
              <a:gs pos="0">
                <a:schemeClr val="accent1">
                  <a:tint val="66000"/>
                  <a:satMod val="160000"/>
                </a:schemeClr>
              </a:gs>
              <a:gs pos="32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sz="3600" b="1" dirty="0">
                <a:solidFill>
                  <a:schemeClr val="tx2">
                    <a:lumMod val="60000"/>
                    <a:lumOff val="40000"/>
                  </a:schemeClr>
                </a:solidFill>
                <a:latin typeface="Arial" panose="020B0604020202020204" pitchFamily="34" charset="0"/>
                <a:cs typeface="Arial" panose="020B0604020202020204" pitchFamily="34" charset="0"/>
              </a:rPr>
              <a:t>Quality Assurance Project Plan</a:t>
            </a: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179123" y="304800"/>
            <a:ext cx="466725" cy="762000"/>
          </a:xfrm>
          <a:prstGeom prst="rect">
            <a:avLst/>
          </a:prstGeom>
        </p:spPr>
      </p:pic>
      <p:sp>
        <p:nvSpPr>
          <p:cNvPr id="16" name="Content Placeholder 2">
            <a:extLst>
              <a:ext uri="{FF2B5EF4-FFF2-40B4-BE49-F238E27FC236}">
                <a16:creationId xmlns:a16="http://schemas.microsoft.com/office/drawing/2014/main" id="{C2853D0F-0D4D-42D0-B3D3-BA8EA6388657}"/>
              </a:ext>
            </a:extLst>
          </p:cNvPr>
          <p:cNvSpPr>
            <a:spLocks noGrp="1"/>
          </p:cNvSpPr>
          <p:nvPr>
            <p:ph idx="1"/>
          </p:nvPr>
        </p:nvSpPr>
        <p:spPr>
          <a:xfrm>
            <a:off x="457200" y="1600200"/>
            <a:ext cx="8229600" cy="4525963"/>
          </a:xfrm>
          <a:solidFill>
            <a:srgbClr val="C9F181"/>
          </a:solidFill>
          <a:ln>
            <a:solidFill>
              <a:schemeClr val="accent1">
                <a:shade val="50000"/>
              </a:schemeClr>
            </a:solidFill>
          </a:ln>
        </p:spPr>
        <p:txBody>
          <a:bodyPr>
            <a:normAutofit lnSpcReduction="10000"/>
          </a:bodyPr>
          <a:lstStyle/>
          <a:p>
            <a:r>
              <a:rPr lang="en-US" b="1" dirty="0"/>
              <a:t>Addendum 3 </a:t>
            </a:r>
            <a:r>
              <a:rPr lang="en-US" dirty="0"/>
              <a:t>– </a:t>
            </a:r>
            <a:r>
              <a:rPr lang="en-US" i="1" dirty="0"/>
              <a:t>Laboratory Guidance for the Analysis and Reporting of Water Quality Parameters Under the Lead and Copper Rule</a:t>
            </a:r>
          </a:p>
          <a:p>
            <a:pPr lvl="1"/>
            <a:r>
              <a:rPr lang="en-US" dirty="0"/>
              <a:t>Applies to labs analyzing WQP samples</a:t>
            </a:r>
          </a:p>
          <a:p>
            <a:r>
              <a:rPr lang="en-US" b="1" dirty="0"/>
              <a:t>Addendum 4 </a:t>
            </a:r>
            <a:r>
              <a:rPr lang="en-US" dirty="0"/>
              <a:t>– </a:t>
            </a:r>
            <a:r>
              <a:rPr lang="en-US" i="1" dirty="0"/>
              <a:t>Laboratory Guidance for Analysis and Reporting Under the Revised Total Coliform Rule</a:t>
            </a:r>
          </a:p>
          <a:p>
            <a:pPr lvl="1"/>
            <a:r>
              <a:rPr lang="en-US" dirty="0"/>
              <a:t>Applies to labs analyzing microbial samples under the RTCR</a:t>
            </a:r>
          </a:p>
        </p:txBody>
      </p:sp>
    </p:spTree>
    <p:extLst>
      <p:ext uri="{BB962C8B-B14F-4D97-AF65-F5344CB8AC3E}">
        <p14:creationId xmlns:p14="http://schemas.microsoft.com/office/powerpoint/2010/main" val="2870247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Overview</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a:bodyPr>
          <a:lstStyle/>
          <a:p>
            <a:r>
              <a:rPr lang="en-US" dirty="0"/>
              <a:t>Labs may not make corrections to PWS portion of any reporting form (LCRMF, WQPMF, MRF)</a:t>
            </a:r>
          </a:p>
          <a:p>
            <a:pPr lvl="1"/>
            <a:r>
              <a:rPr lang="en-US" dirty="0"/>
              <a:t>Corrections must be made by the sampler before relinquishment to lab</a:t>
            </a:r>
          </a:p>
          <a:p>
            <a:pPr lvl="1"/>
            <a:r>
              <a:rPr lang="en-US" dirty="0"/>
              <a:t>Only TCEQ can authorize changes after analysis and reporting</a:t>
            </a:r>
          </a:p>
          <a:p>
            <a:pPr lvl="2"/>
            <a:r>
              <a:rPr lang="en-US" dirty="0"/>
              <a:t>Evaluated on a case-by-case basis</a:t>
            </a:r>
          </a:p>
          <a:p>
            <a:pPr lvl="2"/>
            <a:r>
              <a:rPr lang="en-US" dirty="0"/>
              <a:t>See QAPP for specific conditions</a:t>
            </a:r>
          </a:p>
          <a:p>
            <a:pPr lvl="1"/>
            <a:endParaRPr lang="en-US" dirty="0"/>
          </a:p>
          <a:p>
            <a:pPr lvl="1"/>
            <a:endParaRPr lang="en-US" dirty="0"/>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3132041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Overview</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lnSpcReduction="10000"/>
          </a:bodyPr>
          <a:lstStyle/>
          <a:p>
            <a:r>
              <a:rPr lang="en-US" dirty="0"/>
              <a:t>Sample Receipt and Rejection</a:t>
            </a:r>
          </a:p>
          <a:p>
            <a:pPr lvl="1"/>
            <a:r>
              <a:rPr lang="en-US" dirty="0"/>
              <a:t>Errors or omissions on reporting forms</a:t>
            </a:r>
          </a:p>
          <a:p>
            <a:pPr lvl="1"/>
            <a:r>
              <a:rPr lang="en-US" dirty="0"/>
              <a:t>Improper bottle labeling</a:t>
            </a:r>
          </a:p>
          <a:p>
            <a:pPr lvl="1"/>
            <a:r>
              <a:rPr lang="en-US" dirty="0"/>
              <a:t>Invalid/missing dates or times</a:t>
            </a:r>
          </a:p>
          <a:p>
            <a:pPr lvl="1"/>
            <a:r>
              <a:rPr lang="en-US" dirty="0"/>
              <a:t>Missing PWS signature</a:t>
            </a:r>
          </a:p>
          <a:p>
            <a:pPr lvl="1"/>
            <a:r>
              <a:rPr lang="en-US" dirty="0"/>
              <a:t>Broken/leaking containers</a:t>
            </a:r>
          </a:p>
          <a:p>
            <a:pPr lvl="1"/>
            <a:r>
              <a:rPr lang="en-US" dirty="0"/>
              <a:t>Invalid containers</a:t>
            </a:r>
          </a:p>
          <a:p>
            <a:pPr lvl="1"/>
            <a:r>
              <a:rPr lang="en-US" dirty="0"/>
              <a:t>Insufficient volume</a:t>
            </a:r>
          </a:p>
          <a:p>
            <a:pPr lvl="1"/>
            <a:r>
              <a:rPr lang="en-US" dirty="0"/>
              <a:t>Exceeding hold time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3363558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Overview</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dirty="0"/>
              <a:t>Corrective Actions</a:t>
            </a:r>
          </a:p>
          <a:p>
            <a:pPr lvl="1"/>
            <a:r>
              <a:rPr lang="en-US" dirty="0"/>
              <a:t>Deviations from required protocols</a:t>
            </a:r>
          </a:p>
          <a:p>
            <a:pPr lvl="1"/>
            <a:r>
              <a:rPr lang="en-US" dirty="0"/>
              <a:t>May be initiated by the lab or TCEQ</a:t>
            </a:r>
          </a:p>
          <a:p>
            <a:pPr lvl="1"/>
            <a:r>
              <a:rPr lang="en-US" dirty="0"/>
              <a:t>Notify TCEQ of issue within 48 hours</a:t>
            </a:r>
          </a:p>
          <a:p>
            <a:pPr lvl="2"/>
            <a:r>
              <a:rPr lang="en-US" dirty="0"/>
              <a:t>Corrective action report due within 14 days</a:t>
            </a:r>
          </a:p>
          <a:p>
            <a:pPr lvl="2"/>
            <a:r>
              <a:rPr lang="en-US" dirty="0"/>
              <a:t>May require corrected data</a:t>
            </a:r>
          </a:p>
          <a:p>
            <a:pPr lvl="2"/>
            <a:endParaRPr lang="en-US" dirty="0"/>
          </a:p>
          <a:p>
            <a:pPr lvl="2"/>
            <a:endParaRPr lang="en-US" dirty="0"/>
          </a:p>
          <a:p>
            <a:pPr lvl="2"/>
            <a:endParaRPr lang="en-US" dirty="0"/>
          </a:p>
          <a:p>
            <a:pPr lvl="1"/>
            <a:endParaRPr lang="en-US" dirty="0"/>
          </a:p>
          <a:p>
            <a:endParaRPr lang="en-US" dirty="0"/>
          </a:p>
          <a:p>
            <a:pPr lvl="2"/>
            <a:endParaRPr lang="en-US" dirty="0"/>
          </a:p>
          <a:p>
            <a:pPr lvl="1"/>
            <a:endParaRPr lang="en-US" dirty="0"/>
          </a:p>
          <a:p>
            <a:pPr lvl="1"/>
            <a:endParaRPr lang="en-US" dirty="0"/>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4119391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Overview</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lstStyle/>
          <a:p>
            <a:r>
              <a:rPr lang="en-US" dirty="0"/>
              <a:t>Laboratory Record Retention</a:t>
            </a:r>
          </a:p>
          <a:p>
            <a:pPr lvl="1"/>
            <a:r>
              <a:rPr lang="en-US" dirty="0"/>
              <a:t>Easily accessible for five (5) years</a:t>
            </a:r>
          </a:p>
          <a:p>
            <a:pPr lvl="1"/>
            <a:r>
              <a:rPr lang="en-US" dirty="0"/>
              <a:t>Applies to analyses under the LCR and RTCR</a:t>
            </a:r>
          </a:p>
          <a:p>
            <a:r>
              <a:rPr lang="en-US" dirty="0"/>
              <a:t>Reports should be coded following TCEQ Central File Room requirements</a:t>
            </a:r>
          </a:p>
          <a:p>
            <a:pPr lvl="1"/>
            <a:r>
              <a:rPr lang="en-US" dirty="0"/>
              <a:t>See applicable QAPP for specifics</a:t>
            </a:r>
          </a:p>
          <a:p>
            <a:pPr marL="457200" lvl="1" indent="0">
              <a:buNone/>
            </a:pPr>
            <a:endParaRPr lang="en-US" dirty="0"/>
          </a:p>
          <a:p>
            <a:pPr lvl="1"/>
            <a:endParaRPr lang="en-US" dirty="0"/>
          </a:p>
          <a:p>
            <a:pPr lvl="2"/>
            <a:endParaRPr lang="en-US" dirty="0"/>
          </a:p>
          <a:p>
            <a:pPr lvl="2"/>
            <a:endParaRPr lang="en-US" dirty="0"/>
          </a:p>
          <a:p>
            <a:pPr lvl="2"/>
            <a:endParaRPr lang="en-US" dirty="0"/>
          </a:p>
          <a:p>
            <a:pPr lvl="1"/>
            <a:endParaRPr lang="en-US" dirty="0"/>
          </a:p>
          <a:p>
            <a:endParaRPr lang="en-US" dirty="0"/>
          </a:p>
          <a:p>
            <a:pPr lvl="2"/>
            <a:endParaRPr lang="en-US" dirty="0"/>
          </a:p>
          <a:p>
            <a:pPr lvl="1"/>
            <a:endParaRPr lang="en-US" dirty="0"/>
          </a:p>
          <a:p>
            <a:pPr lvl="1"/>
            <a:endParaRPr lang="en-US" dirty="0"/>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1618297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b="1" dirty="0">
                <a:solidFill>
                  <a:srgbClr val="0070C0"/>
                </a:solidFill>
                <a:latin typeface="Arial" panose="020B0604020202020204" pitchFamily="34" charset="0"/>
                <a:cs typeface="Arial" panose="020B0604020202020204" pitchFamily="34" charset="0"/>
              </a:rPr>
              <a:t>QAPP Overview</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fontScale="92500" lnSpcReduction="10000"/>
          </a:bodyPr>
          <a:lstStyle/>
          <a:p>
            <a:r>
              <a:rPr lang="en-US" dirty="0"/>
              <a:t>Falsification and Fraud</a:t>
            </a:r>
          </a:p>
          <a:p>
            <a:pPr lvl="1"/>
            <a:r>
              <a:rPr lang="en-US" dirty="0"/>
              <a:t>Falsification of the MRF or analytical results, or tampering with water samples used for compliance with the SDWA, is a crime punishable under state and/or federal law. [Texas Penal Code, Title 8, Chapter 37.10] By signing the MRF, the sample collector acknowledges that the water samples were collected according to the PWS’s established sample collection procedures, and that all information on the form is accurate. Evidence of falsification or fraud is turned over to the TCEQ Environmental Crimes Unit for investigation.</a:t>
            </a:r>
          </a:p>
          <a:p>
            <a:pPr lvl="2"/>
            <a:endParaRPr lang="en-US" dirty="0"/>
          </a:p>
          <a:p>
            <a:pPr lvl="2"/>
            <a:endParaRPr lang="en-US" dirty="0"/>
          </a:p>
          <a:p>
            <a:pPr lvl="2"/>
            <a:endParaRPr lang="en-US" dirty="0"/>
          </a:p>
          <a:p>
            <a:pPr lvl="1"/>
            <a:endParaRPr lang="en-US" dirty="0"/>
          </a:p>
          <a:p>
            <a:endParaRPr lang="en-US" dirty="0"/>
          </a:p>
          <a:p>
            <a:pPr lvl="2"/>
            <a:endParaRPr lang="en-US" dirty="0"/>
          </a:p>
          <a:p>
            <a:pPr lvl="1"/>
            <a:endParaRPr lang="en-US" dirty="0"/>
          </a:p>
          <a:p>
            <a:pPr lvl="1"/>
            <a:endParaRPr lang="en-US" dirty="0"/>
          </a:p>
          <a:p>
            <a:pPr lvl="1"/>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2963070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096000" cy="990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lstStyle/>
          <a:p>
            <a:r>
              <a:rPr lang="en-US" b="1" dirty="0">
                <a:solidFill>
                  <a:srgbClr val="0070C0"/>
                </a:solidFill>
                <a:latin typeface="Arial" panose="020B0604020202020204" pitchFamily="34" charset="0"/>
                <a:cs typeface="Arial" panose="020B0604020202020204" pitchFamily="34" charset="0"/>
              </a:rPr>
              <a:t>EPA CMDP</a:t>
            </a:r>
          </a:p>
        </p:txBody>
      </p:sp>
      <p:sp>
        <p:nvSpPr>
          <p:cNvPr id="3" name="Content Placeholder 2"/>
          <p:cNvSpPr>
            <a:spLocks noGrp="1"/>
          </p:cNvSpPr>
          <p:nvPr>
            <p:ph idx="1"/>
          </p:nvPr>
        </p:nvSpPr>
        <p:spPr>
          <a:solidFill>
            <a:srgbClr val="C9F181"/>
          </a:solidFill>
          <a:ln>
            <a:solidFill>
              <a:schemeClr val="accent1">
                <a:shade val="50000"/>
              </a:schemeClr>
            </a:solidFill>
          </a:ln>
        </p:spPr>
        <p:txBody>
          <a:bodyPr>
            <a:normAutofit fontScale="92500" lnSpcReduction="10000"/>
          </a:bodyPr>
          <a:lstStyle/>
          <a:p>
            <a:r>
              <a:rPr lang="en-US" dirty="0"/>
              <a:t>Compliance Monitoring Data Portal (CMDP)</a:t>
            </a:r>
          </a:p>
          <a:p>
            <a:pPr lvl="1"/>
            <a:r>
              <a:rPr lang="en-US" dirty="0"/>
              <a:t>Will enable PWSs and labs to report data electronically to TCEQ/EPA</a:t>
            </a:r>
          </a:p>
          <a:p>
            <a:pPr lvl="1"/>
            <a:r>
              <a:rPr lang="en-US" dirty="0"/>
              <a:t>Will replace E2</a:t>
            </a:r>
          </a:p>
          <a:p>
            <a:pPr lvl="1"/>
            <a:r>
              <a:rPr lang="en-US" dirty="0"/>
              <a:t>TCEQ working with EPA to ensure CROMEER and STEERS compatibility</a:t>
            </a:r>
          </a:p>
          <a:p>
            <a:pPr lvl="1"/>
            <a:r>
              <a:rPr lang="en-US" dirty="0"/>
              <a:t>Testing anticipated in FY2019</a:t>
            </a:r>
          </a:p>
          <a:p>
            <a:r>
              <a:rPr lang="en-US" dirty="0"/>
              <a:t>More information:</a:t>
            </a:r>
          </a:p>
          <a:p>
            <a:pPr lvl="1"/>
            <a:r>
              <a:rPr lang="en-US" dirty="0"/>
              <a:t>https://www.epa.gov/ground-water-and-drinking-water/compliance-monitoring-data-portal</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381000"/>
            <a:ext cx="486116" cy="762000"/>
          </a:xfrm>
          <a:prstGeom prst="rect">
            <a:avLst/>
          </a:prstGeom>
        </p:spPr>
      </p:pic>
    </p:spTree>
    <p:extLst>
      <p:ext uri="{BB962C8B-B14F-4D97-AF65-F5344CB8AC3E}">
        <p14:creationId xmlns:p14="http://schemas.microsoft.com/office/powerpoint/2010/main" val="3628126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gradFill>
            <a:gsLst>
              <a:gs pos="0">
                <a:schemeClr val="accent1">
                  <a:tint val="66000"/>
                  <a:satMod val="160000"/>
                </a:schemeClr>
              </a:gs>
              <a:gs pos="32000">
                <a:schemeClr val="accent1">
                  <a:tint val="44500"/>
                  <a:satMod val="160000"/>
                </a:schemeClr>
              </a:gs>
              <a:gs pos="100000">
                <a:schemeClr val="accent1">
                  <a:tint val="23500"/>
                  <a:satMod val="160000"/>
                </a:schemeClr>
              </a:gs>
            </a:gsLst>
            <a:lin ang="5400000" scaled="0"/>
          </a:gradFill>
          <a:ln>
            <a:solidFill>
              <a:schemeClr val="tx1"/>
            </a:solidFill>
          </a:ln>
        </p:spPr>
        <p:txBody>
          <a:bodyPr/>
          <a:lstStyle/>
          <a:p>
            <a:r>
              <a:rPr lang="en-US" b="1" dirty="0">
                <a:solidFill>
                  <a:srgbClr val="0070C0"/>
                </a:solidFill>
                <a:latin typeface="Arial" panose="020B0604020202020204" pitchFamily="34" charset="0"/>
                <a:cs typeface="Arial" panose="020B0604020202020204" pitchFamily="34" charset="0"/>
              </a:rPr>
              <a:t>Questions?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99835"/>
            <a:ext cx="3371850" cy="4373880"/>
          </a:xfrm>
          <a:prstGeom prst="rect">
            <a:avLst/>
          </a:prstGeom>
          <a:noFill/>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876300" y="381000"/>
            <a:ext cx="685800" cy="96774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6557645" y="1579517"/>
            <a:ext cx="1972310" cy="1287145"/>
          </a:xfrm>
          <a:prstGeom prst="rect">
            <a:avLst/>
          </a:prstGeom>
        </p:spPr>
      </p:pic>
      <p:pic>
        <p:nvPicPr>
          <p:cNvPr id="10" name="Picture 9" descr="Glass of water being filled. Generic graphic for illustration purposes." title="Glass of Water"/>
          <p:cNvPicPr/>
          <p:nvPr/>
        </p:nvPicPr>
        <p:blipFill>
          <a:blip r:embed="rId5">
            <a:extLst>
              <a:ext uri="{28A0092B-C50C-407E-A947-70E740481C1C}">
                <a14:useLocalDpi xmlns:a14="http://schemas.microsoft.com/office/drawing/2010/main" val="0"/>
              </a:ext>
            </a:extLst>
          </a:blip>
          <a:stretch>
            <a:fillRect/>
          </a:stretch>
        </p:blipFill>
        <p:spPr>
          <a:xfrm>
            <a:off x="3916136" y="1737314"/>
            <a:ext cx="1858010" cy="2258695"/>
          </a:xfrm>
          <a:prstGeom prst="rect">
            <a:avLst/>
          </a:prstGeom>
        </p:spPr>
      </p:pic>
      <p:sp>
        <p:nvSpPr>
          <p:cNvPr id="11" name="Subtitle 2"/>
          <p:cNvSpPr txBox="1">
            <a:spLocks/>
          </p:cNvSpPr>
          <p:nvPr/>
        </p:nvSpPr>
        <p:spPr>
          <a:xfrm>
            <a:off x="3124200" y="4822372"/>
            <a:ext cx="4419600" cy="1752600"/>
          </a:xfrm>
          <a:prstGeom prst="rect">
            <a:avLst/>
          </a:prstGeom>
          <a:solidFill>
            <a:schemeClr val="accent1">
              <a:lumMod val="20000"/>
              <a:lumOff val="80000"/>
            </a:schemeClr>
          </a:solidFill>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tx2">
                    <a:lumMod val="75000"/>
                  </a:schemeClr>
                </a:solidFill>
              </a:rPr>
              <a:t>Gary </a:t>
            </a:r>
            <a:r>
              <a:rPr lang="en-US" sz="2400" dirty="0" err="1">
                <a:solidFill>
                  <a:schemeClr val="tx2">
                    <a:lumMod val="75000"/>
                  </a:schemeClr>
                </a:solidFill>
              </a:rPr>
              <a:t>Regner</a:t>
            </a:r>
            <a:endParaRPr lang="en-US" sz="2400" dirty="0">
              <a:solidFill>
                <a:schemeClr val="tx2">
                  <a:lumMod val="75000"/>
                </a:schemeClr>
              </a:solidFill>
            </a:endParaRPr>
          </a:p>
          <a:p>
            <a:r>
              <a:rPr lang="en-US" sz="2400" dirty="0">
                <a:solidFill>
                  <a:schemeClr val="tx2">
                    <a:lumMod val="75000"/>
                  </a:schemeClr>
                </a:solidFill>
              </a:rPr>
              <a:t>PWSS Program QA Manager</a:t>
            </a:r>
          </a:p>
          <a:p>
            <a:r>
              <a:rPr lang="en-US" sz="2400" dirty="0">
                <a:hlinkClick r:id="rId6"/>
              </a:rPr>
              <a:t>Gary.Regner@tceq.texas.gov</a:t>
            </a:r>
            <a:endParaRPr lang="en-US" sz="2400" dirty="0"/>
          </a:p>
          <a:p>
            <a:r>
              <a:rPr lang="en-US" sz="2400" dirty="0">
                <a:solidFill>
                  <a:schemeClr val="tx2">
                    <a:lumMod val="75000"/>
                  </a:schemeClr>
                </a:solidFill>
              </a:rPr>
              <a:t>512/239-4528</a:t>
            </a:r>
          </a:p>
        </p:txBody>
      </p:sp>
      <p:pic>
        <p:nvPicPr>
          <p:cNvPr id="9" name="Picture 8"/>
          <p:cNvPicPr/>
          <p:nvPr/>
        </p:nvPicPr>
        <p:blipFill>
          <a:blip r:embed="rId7"/>
          <a:stretch>
            <a:fillRect/>
          </a:stretch>
        </p:blipFill>
        <p:spPr>
          <a:xfrm>
            <a:off x="6172200" y="3024775"/>
            <a:ext cx="2586355" cy="2219232"/>
          </a:xfrm>
          <a:prstGeom prst="rect">
            <a:avLst/>
          </a:prstGeom>
        </p:spPr>
      </p:pic>
    </p:spTree>
    <p:extLst>
      <p:ext uri="{BB962C8B-B14F-4D97-AF65-F5344CB8AC3E}">
        <p14:creationId xmlns:p14="http://schemas.microsoft.com/office/powerpoint/2010/main" val="396474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43" y="228600"/>
            <a:ext cx="7696200" cy="884238"/>
          </a:xfrm>
          <a:gradFill>
            <a:gsLst>
              <a:gs pos="0">
                <a:schemeClr val="accent1">
                  <a:tint val="66000"/>
                  <a:satMod val="160000"/>
                </a:schemeClr>
              </a:gs>
              <a:gs pos="32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sz="3600" b="1" dirty="0">
                <a:solidFill>
                  <a:schemeClr val="tx2">
                    <a:lumMod val="60000"/>
                    <a:lumOff val="40000"/>
                  </a:schemeClr>
                </a:solidFill>
                <a:latin typeface="Arial" panose="020B0604020202020204" pitchFamily="34" charset="0"/>
                <a:cs typeface="Arial" panose="020B0604020202020204" pitchFamily="34" charset="0"/>
              </a:rPr>
              <a:t>Quality Assurance Project Plan</a:t>
            </a: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179123" y="304800"/>
            <a:ext cx="466725" cy="762000"/>
          </a:xfrm>
          <a:prstGeom prst="rect">
            <a:avLst/>
          </a:prstGeom>
        </p:spPr>
      </p:pic>
      <p:sp>
        <p:nvSpPr>
          <p:cNvPr id="16" name="Content Placeholder 2">
            <a:extLst>
              <a:ext uri="{FF2B5EF4-FFF2-40B4-BE49-F238E27FC236}">
                <a16:creationId xmlns:a16="http://schemas.microsoft.com/office/drawing/2014/main" id="{C2853D0F-0D4D-42D0-B3D3-BA8EA6388657}"/>
              </a:ext>
            </a:extLst>
          </p:cNvPr>
          <p:cNvSpPr>
            <a:spLocks noGrp="1"/>
          </p:cNvSpPr>
          <p:nvPr>
            <p:ph idx="1"/>
          </p:nvPr>
        </p:nvSpPr>
        <p:spPr>
          <a:xfrm>
            <a:off x="457200" y="1600200"/>
            <a:ext cx="8229600" cy="4525963"/>
          </a:xfrm>
          <a:solidFill>
            <a:srgbClr val="C9F181"/>
          </a:solidFill>
          <a:ln>
            <a:solidFill>
              <a:schemeClr val="accent1">
                <a:shade val="50000"/>
              </a:schemeClr>
            </a:solidFill>
          </a:ln>
        </p:spPr>
        <p:txBody>
          <a:bodyPr>
            <a:normAutofit/>
          </a:bodyPr>
          <a:lstStyle/>
          <a:p>
            <a:r>
              <a:rPr lang="en-US" b="1" dirty="0"/>
              <a:t>Addendum 5 </a:t>
            </a:r>
            <a:r>
              <a:rPr lang="en-US" dirty="0"/>
              <a:t>– </a:t>
            </a:r>
            <a:r>
              <a:rPr lang="en-US" i="1" dirty="0"/>
              <a:t>Comprehensive Compliance Investigations</a:t>
            </a:r>
          </a:p>
          <a:p>
            <a:pPr lvl="1"/>
            <a:r>
              <a:rPr lang="en-US" dirty="0"/>
              <a:t>Applies to data collection and management resulting from region conducted CCIs</a:t>
            </a:r>
          </a:p>
          <a:p>
            <a:r>
              <a:rPr lang="en-US" b="1" dirty="0"/>
              <a:t>Addendum 6 </a:t>
            </a:r>
            <a:r>
              <a:rPr lang="en-US" dirty="0"/>
              <a:t>– </a:t>
            </a:r>
            <a:r>
              <a:rPr lang="en-US" i="1" dirty="0"/>
              <a:t>Source Water Susceptibility Assessments</a:t>
            </a:r>
          </a:p>
          <a:p>
            <a:pPr lvl="1"/>
            <a:r>
              <a:rPr lang="en-US" dirty="0"/>
              <a:t>Applies to source water data collection and management</a:t>
            </a:r>
          </a:p>
        </p:txBody>
      </p:sp>
    </p:spTree>
    <p:extLst>
      <p:ext uri="{BB962C8B-B14F-4D97-AF65-F5344CB8AC3E}">
        <p14:creationId xmlns:p14="http://schemas.microsoft.com/office/powerpoint/2010/main" val="40073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43" y="228600"/>
            <a:ext cx="7696200" cy="884238"/>
          </a:xfrm>
          <a:gradFill>
            <a:gsLst>
              <a:gs pos="0">
                <a:schemeClr val="accent1">
                  <a:tint val="66000"/>
                  <a:satMod val="160000"/>
                </a:schemeClr>
              </a:gs>
              <a:gs pos="32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sz="3600" b="1" dirty="0">
                <a:solidFill>
                  <a:schemeClr val="tx2">
                    <a:lumMod val="60000"/>
                    <a:lumOff val="40000"/>
                  </a:schemeClr>
                </a:solidFill>
                <a:latin typeface="Arial" panose="020B0604020202020204" pitchFamily="34" charset="0"/>
                <a:cs typeface="Arial" panose="020B0604020202020204" pitchFamily="34" charset="0"/>
              </a:rPr>
              <a:t>Quality Assurance Project Plan</a:t>
            </a: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179123" y="304800"/>
            <a:ext cx="466725" cy="762000"/>
          </a:xfrm>
          <a:prstGeom prst="rect">
            <a:avLst/>
          </a:prstGeom>
        </p:spPr>
      </p:pic>
      <p:sp>
        <p:nvSpPr>
          <p:cNvPr id="16" name="Content Placeholder 2">
            <a:extLst>
              <a:ext uri="{FF2B5EF4-FFF2-40B4-BE49-F238E27FC236}">
                <a16:creationId xmlns:a16="http://schemas.microsoft.com/office/drawing/2014/main" id="{C2853D0F-0D4D-42D0-B3D3-BA8EA6388657}"/>
              </a:ext>
            </a:extLst>
          </p:cNvPr>
          <p:cNvSpPr>
            <a:spLocks noGrp="1"/>
          </p:cNvSpPr>
          <p:nvPr>
            <p:ph idx="1"/>
          </p:nvPr>
        </p:nvSpPr>
        <p:spPr>
          <a:xfrm>
            <a:off x="457200" y="1600200"/>
            <a:ext cx="8229600" cy="4525963"/>
          </a:xfrm>
          <a:solidFill>
            <a:srgbClr val="C9F181"/>
          </a:solidFill>
          <a:ln>
            <a:solidFill>
              <a:schemeClr val="accent1">
                <a:shade val="50000"/>
              </a:schemeClr>
            </a:solidFill>
          </a:ln>
        </p:spPr>
        <p:txBody>
          <a:bodyPr>
            <a:normAutofit/>
          </a:bodyPr>
          <a:lstStyle/>
          <a:p>
            <a:r>
              <a:rPr lang="en-US" b="1" dirty="0"/>
              <a:t>Addendum 7 </a:t>
            </a:r>
            <a:r>
              <a:rPr lang="en-US" dirty="0"/>
              <a:t>– </a:t>
            </a:r>
            <a:r>
              <a:rPr lang="en-US" i="1" dirty="0"/>
              <a:t>Review and Approval of Public Water System Engineering Plans</a:t>
            </a:r>
          </a:p>
          <a:p>
            <a:pPr lvl="1"/>
            <a:r>
              <a:rPr lang="en-US" dirty="0"/>
              <a:t>Applies to data collection and management related to PWS plans and specifications</a:t>
            </a:r>
          </a:p>
          <a:p>
            <a:r>
              <a:rPr lang="en-US" b="1" dirty="0"/>
              <a:t>Addendum 8 </a:t>
            </a:r>
            <a:r>
              <a:rPr lang="en-US" dirty="0"/>
              <a:t>– </a:t>
            </a:r>
            <a:r>
              <a:rPr lang="en-US" i="1" dirty="0"/>
              <a:t>Texas Optimization Program Evaluations</a:t>
            </a:r>
          </a:p>
          <a:p>
            <a:pPr lvl="1"/>
            <a:r>
              <a:rPr lang="en-US" dirty="0"/>
              <a:t>Applies to data collection and management from TCEQ performance evaluations (CPE/SPE)</a:t>
            </a:r>
          </a:p>
        </p:txBody>
      </p:sp>
    </p:spTree>
    <p:extLst>
      <p:ext uri="{BB962C8B-B14F-4D97-AF65-F5344CB8AC3E}">
        <p14:creationId xmlns:p14="http://schemas.microsoft.com/office/powerpoint/2010/main" val="73784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443" y="228600"/>
            <a:ext cx="7696200" cy="884238"/>
          </a:xfrm>
          <a:gradFill>
            <a:gsLst>
              <a:gs pos="0">
                <a:schemeClr val="accent1">
                  <a:tint val="66000"/>
                  <a:satMod val="160000"/>
                </a:schemeClr>
              </a:gs>
              <a:gs pos="32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r>
              <a:rPr lang="en-US" sz="3600" b="1" dirty="0">
                <a:solidFill>
                  <a:schemeClr val="tx2">
                    <a:lumMod val="60000"/>
                    <a:lumOff val="40000"/>
                  </a:schemeClr>
                </a:solidFill>
                <a:latin typeface="Arial" panose="020B0604020202020204" pitchFamily="34" charset="0"/>
                <a:cs typeface="Arial" panose="020B0604020202020204" pitchFamily="34" charset="0"/>
              </a:rPr>
              <a:t>Quality Assurance Project Plan</a:t>
            </a: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179123" y="304800"/>
            <a:ext cx="466725" cy="762000"/>
          </a:xfrm>
          <a:prstGeom prst="rect">
            <a:avLst/>
          </a:prstGeom>
        </p:spPr>
      </p:pic>
      <p:sp>
        <p:nvSpPr>
          <p:cNvPr id="16" name="Content Placeholder 2">
            <a:extLst>
              <a:ext uri="{FF2B5EF4-FFF2-40B4-BE49-F238E27FC236}">
                <a16:creationId xmlns:a16="http://schemas.microsoft.com/office/drawing/2014/main" id="{C2853D0F-0D4D-42D0-B3D3-BA8EA6388657}"/>
              </a:ext>
            </a:extLst>
          </p:cNvPr>
          <p:cNvSpPr>
            <a:spLocks noGrp="1"/>
          </p:cNvSpPr>
          <p:nvPr>
            <p:ph idx="1"/>
          </p:nvPr>
        </p:nvSpPr>
        <p:spPr>
          <a:xfrm>
            <a:off x="457200" y="1600200"/>
            <a:ext cx="8229600" cy="4525963"/>
          </a:xfrm>
          <a:solidFill>
            <a:srgbClr val="C9F181"/>
          </a:solidFill>
          <a:ln>
            <a:solidFill>
              <a:schemeClr val="accent1">
                <a:shade val="50000"/>
              </a:schemeClr>
            </a:solidFill>
          </a:ln>
        </p:spPr>
        <p:txBody>
          <a:bodyPr>
            <a:normAutofit/>
          </a:bodyPr>
          <a:lstStyle/>
          <a:p>
            <a:r>
              <a:rPr lang="en-US" b="1" dirty="0"/>
              <a:t>Addendum 9 </a:t>
            </a:r>
            <a:r>
              <a:rPr lang="en-US" dirty="0"/>
              <a:t>– </a:t>
            </a:r>
            <a:r>
              <a:rPr lang="en-US" i="1" dirty="0"/>
              <a:t>Acquisition of Treatment Technique and Disinfectant Residual Data</a:t>
            </a:r>
          </a:p>
          <a:p>
            <a:pPr lvl="1"/>
            <a:r>
              <a:rPr lang="en-US" dirty="0"/>
              <a:t>Applies to data collection and management related to treatment techniques and disinfectant residual monitoring</a:t>
            </a:r>
          </a:p>
          <a:p>
            <a:r>
              <a:rPr lang="en-US" b="1" dirty="0"/>
              <a:t>Addendum 10 </a:t>
            </a:r>
            <a:r>
              <a:rPr lang="en-US" dirty="0"/>
              <a:t>– </a:t>
            </a:r>
            <a:r>
              <a:rPr lang="en-US" i="1" dirty="0"/>
              <a:t>Special Investigation QAPP Template</a:t>
            </a:r>
          </a:p>
          <a:p>
            <a:pPr lvl="1"/>
            <a:r>
              <a:rPr lang="en-US" dirty="0"/>
              <a:t>Template for TCEQ special investigations that involve sample collection and analysis</a:t>
            </a:r>
          </a:p>
        </p:txBody>
      </p:sp>
    </p:spTree>
    <p:extLst>
      <p:ext uri="{BB962C8B-B14F-4D97-AF65-F5344CB8AC3E}">
        <p14:creationId xmlns:p14="http://schemas.microsoft.com/office/powerpoint/2010/main" val="294491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2143"/>
            <a:ext cx="7086600" cy="1143000"/>
          </a:xfrm>
          <a:gradFill>
            <a:gsLst>
              <a:gs pos="0">
                <a:schemeClr val="accent1">
                  <a:tint val="66000"/>
                  <a:satMod val="160000"/>
                </a:schemeClr>
              </a:gs>
              <a:gs pos="32000">
                <a:schemeClr val="accent1">
                  <a:tint val="44500"/>
                  <a:satMod val="160000"/>
                </a:schemeClr>
              </a:gs>
              <a:gs pos="100000">
                <a:schemeClr val="accent1">
                  <a:tint val="23500"/>
                  <a:satMod val="160000"/>
                </a:schemeClr>
              </a:gs>
            </a:gsLst>
            <a:lin ang="5400000" scaled="0"/>
          </a:gradFill>
          <a:ln>
            <a:solidFill>
              <a:schemeClr val="tx1"/>
            </a:solidFill>
          </a:ln>
        </p:spPr>
        <p:txBody>
          <a:bodyPr>
            <a:noAutofit/>
          </a:bodyPr>
          <a:lstStyle/>
          <a:p>
            <a:r>
              <a:rPr lang="en-US" sz="3600" b="1" dirty="0">
                <a:solidFill>
                  <a:schemeClr val="tx2">
                    <a:lumMod val="60000"/>
                    <a:lumOff val="40000"/>
                  </a:schemeClr>
                </a:solidFill>
              </a:rPr>
              <a:t>2017 Annual Updates</a:t>
            </a:r>
            <a:br>
              <a:rPr lang="en-US" sz="3600" b="1" dirty="0">
                <a:solidFill>
                  <a:schemeClr val="tx2">
                    <a:lumMod val="60000"/>
                    <a:lumOff val="40000"/>
                  </a:schemeClr>
                </a:solidFill>
              </a:rPr>
            </a:br>
            <a:r>
              <a:rPr lang="en-US" sz="3600" b="1" i="1" dirty="0">
                <a:solidFill>
                  <a:schemeClr val="tx2">
                    <a:lumMod val="60000"/>
                    <a:lumOff val="40000"/>
                  </a:schemeClr>
                </a:solidFill>
              </a:rPr>
              <a:t>Addenda Revised</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95911" y="272143"/>
            <a:ext cx="685800" cy="91440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69" y="1600200"/>
            <a:ext cx="2743261" cy="3133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33334" y="5003052"/>
            <a:ext cx="2857530" cy="1477328"/>
          </a:xfrm>
          <a:prstGeom prst="rect">
            <a:avLst/>
          </a:prstGeom>
          <a:solidFill>
            <a:srgbClr val="C9F181"/>
          </a:solidFill>
          <a:ln>
            <a:solidFill>
              <a:schemeClr val="tx1"/>
            </a:solidFill>
          </a:ln>
        </p:spPr>
        <p:txBody>
          <a:bodyPr wrap="square">
            <a:spAutoFit/>
          </a:bodyPr>
          <a:lstStyle/>
          <a:p>
            <a:r>
              <a:rPr lang="en-US" b="1" dirty="0">
                <a:solidFill>
                  <a:srgbClr val="4B3FEB"/>
                </a:solidFill>
                <a:latin typeface="Arial" panose="020B0604020202020204" pitchFamily="34" charset="0"/>
                <a:cs typeface="Arial" panose="020B0604020202020204" pitchFamily="34" charset="0"/>
              </a:rPr>
              <a:t>Addendum 2</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Guidance for the Analysis and Reporting of Lead and Copper under the Lead and Copper Rule</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3036933" y="1632644"/>
            <a:ext cx="2906668" cy="1477328"/>
          </a:xfrm>
          <a:prstGeom prst="rect">
            <a:avLst/>
          </a:prstGeom>
          <a:solidFill>
            <a:srgbClr val="C9F181"/>
          </a:solidFill>
          <a:ln>
            <a:solidFill>
              <a:schemeClr val="tx1"/>
            </a:solidFill>
          </a:ln>
        </p:spPr>
        <p:txBody>
          <a:bodyPr wrap="square">
            <a:spAutoFit/>
          </a:bodyPr>
          <a:lstStyle/>
          <a:p>
            <a:r>
              <a:rPr lang="en-US" b="1" dirty="0">
                <a:solidFill>
                  <a:srgbClr val="4B3FEB"/>
                </a:solidFill>
                <a:latin typeface="Arial" panose="020B0604020202020204" pitchFamily="34" charset="0"/>
                <a:cs typeface="Arial" panose="020B0604020202020204" pitchFamily="34" charset="0"/>
              </a:rPr>
              <a:t>Addendum 3</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Guidance for the Analysis and Reporting of Water Quality Parameters under the Lead and Copper Rule</a:t>
            </a:r>
            <a:endParaRPr lang="en-US" dirty="0">
              <a:latin typeface="Arial" panose="020B0604020202020204" pitchFamily="34" charset="0"/>
              <a:cs typeface="Arial" panose="020B0604020202020204" pitchFamily="34" charset="0"/>
            </a:endParaRPr>
          </a:p>
        </p:txBody>
      </p:sp>
      <p:sp>
        <p:nvSpPr>
          <p:cNvPr id="7" name="Rectangle 6"/>
          <p:cNvSpPr/>
          <p:nvPr/>
        </p:nvSpPr>
        <p:spPr>
          <a:xfrm>
            <a:off x="6068695" y="5131347"/>
            <a:ext cx="2971800" cy="1200329"/>
          </a:xfrm>
          <a:prstGeom prst="rect">
            <a:avLst/>
          </a:prstGeom>
          <a:solidFill>
            <a:srgbClr val="C9F181"/>
          </a:solidFill>
          <a:ln>
            <a:solidFill>
              <a:schemeClr val="tx1"/>
            </a:solidFill>
          </a:ln>
        </p:spPr>
        <p:txBody>
          <a:bodyPr wrap="square">
            <a:spAutoFit/>
          </a:bodyPr>
          <a:lstStyle/>
          <a:p>
            <a:r>
              <a:rPr lang="en-US" b="1" dirty="0">
                <a:solidFill>
                  <a:srgbClr val="4B3FEB"/>
                </a:solidFill>
                <a:latin typeface="Arial" panose="020B0604020202020204" pitchFamily="34" charset="0"/>
                <a:cs typeface="Arial" panose="020B0604020202020204" pitchFamily="34" charset="0"/>
              </a:rPr>
              <a:t>Addendum 4</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Guidance for Analysis and Reporting under the Revised Total Coliform Rules</a:t>
            </a:r>
            <a:endParaRPr lang="en-US"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3132" y="3454947"/>
            <a:ext cx="2754267" cy="335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0466" y="1621771"/>
            <a:ext cx="2872675" cy="32325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Up Arrow 7"/>
          <p:cNvSpPr/>
          <p:nvPr/>
        </p:nvSpPr>
        <p:spPr>
          <a:xfrm>
            <a:off x="7315200" y="4854348"/>
            <a:ext cx="211603" cy="2769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343400" y="3109972"/>
            <a:ext cx="228600" cy="344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1447800" y="4733925"/>
            <a:ext cx="228600" cy="25892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74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057"/>
            <a:ext cx="7772400" cy="1371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anchor="t" anchorCtr="0">
            <a:normAutofit/>
          </a:bodyPr>
          <a:lstStyle/>
          <a:p>
            <a:pPr>
              <a:spcBef>
                <a:spcPts val="600"/>
              </a:spcBef>
            </a:pPr>
            <a:r>
              <a:rPr lang="en-US" sz="3100" b="1" i="1" dirty="0">
                <a:solidFill>
                  <a:srgbClr val="0070C0"/>
                </a:solidFill>
                <a:latin typeface="Arial" panose="020B0604020202020204" pitchFamily="34" charset="0"/>
                <a:cs typeface="Arial" panose="020B0604020202020204" pitchFamily="34" charset="0"/>
              </a:rPr>
              <a:t>Revisions to Addendum 2</a:t>
            </a:r>
            <a:br>
              <a:rPr lang="en-US" sz="2700" b="1" i="1" dirty="0">
                <a:solidFill>
                  <a:schemeClr val="tx2">
                    <a:lumMod val="60000"/>
                    <a:lumOff val="40000"/>
                  </a:schemeClr>
                </a:solidFill>
                <a:latin typeface="Arial" panose="020B0604020202020204" pitchFamily="34" charset="0"/>
                <a:cs typeface="Arial" panose="020B0604020202020204" pitchFamily="34" charset="0"/>
              </a:rPr>
            </a:br>
            <a:r>
              <a:rPr lang="en-US" sz="2400" b="1" i="1" dirty="0">
                <a:solidFill>
                  <a:schemeClr val="tx2">
                    <a:lumMod val="60000"/>
                    <a:lumOff val="40000"/>
                  </a:schemeClr>
                </a:solidFill>
                <a:latin typeface="Arial" panose="020B0604020202020204" pitchFamily="34" charset="0"/>
                <a:cs typeface="Arial" panose="020B0604020202020204" pitchFamily="34" charset="0"/>
              </a:rPr>
              <a:t>Laboratory Guidance for Analysis and Reporting of Lead and Copper Tap Water Samples</a:t>
            </a:r>
            <a:endParaRPr lang="en-US" sz="2800" b="1"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343" y="1719943"/>
            <a:ext cx="4033157" cy="46072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266700" y="2274957"/>
            <a:ext cx="3810000" cy="707886"/>
          </a:xfrm>
          <a:prstGeom prst="rect">
            <a:avLst/>
          </a:prstGeom>
          <a:solidFill>
            <a:srgbClr val="C9F181"/>
          </a:solidFill>
          <a:ln>
            <a:solidFill>
              <a:schemeClr val="tx1"/>
            </a:solidFill>
          </a:ln>
        </p:spPr>
        <p:txBody>
          <a:bodyPr wrap="square">
            <a:spAutoFit/>
          </a:bodyPr>
          <a:lstStyle/>
          <a:p>
            <a:r>
              <a:rPr lang="en-US" sz="2000" dirty="0">
                <a:latin typeface="Arial" panose="020B0604020202020204" pitchFamily="34" charset="0"/>
                <a:cs typeface="Arial" panose="020B0604020202020204" pitchFamily="34" charset="0"/>
              </a:rPr>
              <a:t>Minor non-substantive revisions made by the TCEQ</a:t>
            </a:r>
          </a:p>
        </p:txBody>
      </p:sp>
      <p:sp>
        <p:nvSpPr>
          <p:cNvPr id="5" name="Rectangle 4"/>
          <p:cNvSpPr/>
          <p:nvPr/>
        </p:nvSpPr>
        <p:spPr>
          <a:xfrm>
            <a:off x="247650" y="3640799"/>
            <a:ext cx="3848100" cy="707886"/>
          </a:xfrm>
          <a:prstGeom prst="rect">
            <a:avLst/>
          </a:prstGeom>
          <a:solidFill>
            <a:srgbClr val="C9F181"/>
          </a:solidFill>
          <a:ln>
            <a:solidFill>
              <a:schemeClr val="tx1"/>
            </a:solidFill>
          </a:ln>
        </p:spPr>
        <p:txBody>
          <a:bodyPr wrap="square">
            <a:spAutoFit/>
          </a:bodyPr>
          <a:lstStyle/>
          <a:p>
            <a:r>
              <a:rPr lang="en-US" sz="2000" dirty="0">
                <a:latin typeface="Arial" panose="020B0604020202020204" pitchFamily="34" charset="0"/>
                <a:cs typeface="Arial" panose="020B0604020202020204" pitchFamily="34" charset="0"/>
              </a:rPr>
              <a:t>Approval page reflects WSD reorganization in Fall 2016</a:t>
            </a:r>
          </a:p>
        </p:txBody>
      </p:sp>
      <p:sp>
        <p:nvSpPr>
          <p:cNvPr id="6" name="Rectangle 5"/>
          <p:cNvSpPr/>
          <p:nvPr/>
        </p:nvSpPr>
        <p:spPr>
          <a:xfrm>
            <a:off x="266700" y="4969132"/>
            <a:ext cx="3810000" cy="707886"/>
          </a:xfrm>
          <a:prstGeom prst="rect">
            <a:avLst/>
          </a:prstGeom>
          <a:solidFill>
            <a:srgbClr val="C9F181"/>
          </a:solidFill>
          <a:ln>
            <a:solidFill>
              <a:schemeClr val="tx1"/>
            </a:solidFill>
          </a:ln>
        </p:spPr>
        <p:txBody>
          <a:bodyPr wrap="square">
            <a:spAutoFit/>
          </a:bodyPr>
          <a:lstStyle/>
          <a:p>
            <a:r>
              <a:rPr lang="en-US" sz="2000" dirty="0">
                <a:latin typeface="Arial" panose="020B0604020202020204" pitchFamily="34" charset="0"/>
                <a:cs typeface="Arial" panose="020B0604020202020204" pitchFamily="34" charset="0"/>
              </a:rPr>
              <a:t>Revised LCR Chain of Custody Form 20683</a:t>
            </a:r>
          </a:p>
        </p:txBody>
      </p:sp>
      <p:sp>
        <p:nvSpPr>
          <p:cNvPr id="9" name="Right Arrow 8"/>
          <p:cNvSpPr/>
          <p:nvPr/>
        </p:nvSpPr>
        <p:spPr>
          <a:xfrm>
            <a:off x="4114800" y="2514600"/>
            <a:ext cx="805543"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114800" y="3880442"/>
            <a:ext cx="805543"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076700" y="5362664"/>
            <a:ext cx="805543"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123484" y="228600"/>
            <a:ext cx="486116" cy="762000"/>
          </a:xfrm>
          <a:prstGeom prst="rect">
            <a:avLst/>
          </a:prstGeom>
        </p:spPr>
      </p:pic>
    </p:spTree>
    <p:extLst>
      <p:ext uri="{BB962C8B-B14F-4D97-AF65-F5344CB8AC3E}">
        <p14:creationId xmlns:p14="http://schemas.microsoft.com/office/powerpoint/2010/main" val="801237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TotalTime>
  <Words>2538</Words>
  <Application>Microsoft Office PowerPoint</Application>
  <PresentationFormat>On-screen Show (4:3)</PresentationFormat>
  <Paragraphs>348</Paragraphs>
  <Slides>46</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Public Water System Supervision Program  Quality Assurance Project Plan</vt:lpstr>
      <vt:lpstr>Quality Assurance Project Plan</vt:lpstr>
      <vt:lpstr>Quality Assurance Project Plan</vt:lpstr>
      <vt:lpstr>Quality Assurance Project Plan</vt:lpstr>
      <vt:lpstr>Quality Assurance Project Plan</vt:lpstr>
      <vt:lpstr>Quality Assurance Project Plan</vt:lpstr>
      <vt:lpstr>Quality Assurance Project Plan</vt:lpstr>
      <vt:lpstr>2017 Annual Updates Addenda Revised</vt:lpstr>
      <vt:lpstr>Revisions to Addendum 2 Laboratory Guidance for Analysis and Reporting of Lead and Copper Tap Water Samples</vt:lpstr>
      <vt:lpstr>Revisions to Addendum 3 Laboratory Guidance for Analysis and Reporting of Water Quality Parameters under the LCR</vt:lpstr>
      <vt:lpstr>Revisions to Addendum 3 (continued)</vt:lpstr>
      <vt:lpstr>Revisions to Addendum 3 (continued)</vt:lpstr>
      <vt:lpstr>Revisions to Addendum 4 Laboratory Guidance for Analysis and Reporting Under the Revised Total Coliform Rule</vt:lpstr>
      <vt:lpstr>2018 Annual Updates Addenda under current Revision</vt:lpstr>
      <vt:lpstr>QAPP Overview</vt:lpstr>
      <vt:lpstr>QAPP Addendum #2</vt:lpstr>
      <vt:lpstr>QAPP Addendum #2</vt:lpstr>
      <vt:lpstr>QAPP Addendum #2</vt:lpstr>
      <vt:lpstr>QAPP Addendum #2</vt:lpstr>
      <vt:lpstr>QAPP Addendum #2</vt:lpstr>
      <vt:lpstr>QAPP Addendum #3</vt:lpstr>
      <vt:lpstr>QAPP Addendum #3</vt:lpstr>
      <vt:lpstr>QAPP Addendum #3</vt:lpstr>
      <vt:lpstr>QAPP Addendum #3</vt:lpstr>
      <vt:lpstr>QAPP Addendum #3</vt:lpstr>
      <vt:lpstr>QAPP Addendum #3</vt:lpstr>
      <vt:lpstr>QAPP Addendum #3</vt:lpstr>
      <vt:lpstr>QAPP Addendum #4</vt:lpstr>
      <vt:lpstr>QAPP Addendum #4</vt:lpstr>
      <vt:lpstr>QAPP Addendum #4</vt:lpstr>
      <vt:lpstr>QAPP Addendum #4</vt:lpstr>
      <vt:lpstr>QAPP Addendum #4</vt:lpstr>
      <vt:lpstr>QAPP Addendum #4</vt:lpstr>
      <vt:lpstr>QAPP Addendum #4</vt:lpstr>
      <vt:lpstr>QAPP Addendum #4</vt:lpstr>
      <vt:lpstr>QAPP Addendum #4</vt:lpstr>
      <vt:lpstr>QAPP Addendum #4</vt:lpstr>
      <vt:lpstr>QAPP Addendum #4</vt:lpstr>
      <vt:lpstr>QAPP Addendum #4</vt:lpstr>
      <vt:lpstr>QAPP Overview</vt:lpstr>
      <vt:lpstr>QAPP Overview</vt:lpstr>
      <vt:lpstr>QAPP Overview</vt:lpstr>
      <vt:lpstr>QAPP Overview</vt:lpstr>
      <vt:lpstr>QAPP Overview</vt:lpstr>
      <vt:lpstr>EPA CMDP</vt:lpstr>
      <vt:lpstr>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Water System Supervision Program  Quality Assurance Project Plan Annual Update</dc:title>
  <dc:creator>Christine Kolbe</dc:creator>
  <cp:lastModifiedBy>Jaime Garza</cp:lastModifiedBy>
  <cp:revision>72</cp:revision>
  <cp:lastPrinted>2018-04-20T17:42:24Z</cp:lastPrinted>
  <dcterms:created xsi:type="dcterms:W3CDTF">2017-07-15T00:14:49Z</dcterms:created>
  <dcterms:modified xsi:type="dcterms:W3CDTF">2018-04-23T20:32:55Z</dcterms:modified>
</cp:coreProperties>
</file>